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3" r:id="rId3"/>
    <p:sldId id="257" r:id="rId4"/>
    <p:sldId id="2147481841" r:id="rId5"/>
    <p:sldId id="264" r:id="rId6"/>
    <p:sldId id="258" r:id="rId7"/>
    <p:sldId id="2147481844" r:id="rId8"/>
    <p:sldId id="259" r:id="rId9"/>
    <p:sldId id="2147481951" r:id="rId10"/>
    <p:sldId id="2147481952" r:id="rId11"/>
    <p:sldId id="272" r:id="rId12"/>
    <p:sldId id="2147481956" r:id="rId13"/>
    <p:sldId id="283" r:id="rId14"/>
    <p:sldId id="260" r:id="rId15"/>
    <p:sldId id="2147481957" r:id="rId16"/>
    <p:sldId id="2147481958" r:id="rId17"/>
    <p:sldId id="2147481842" r:id="rId18"/>
    <p:sldId id="2147481963" r:id="rId19"/>
    <p:sldId id="2147481960" r:id="rId20"/>
    <p:sldId id="2147481961"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024" autoAdjust="0"/>
  </p:normalViewPr>
  <p:slideViewPr>
    <p:cSldViewPr snapToGrid="0">
      <p:cViewPr varScale="1">
        <p:scale>
          <a:sx n="74" d="100"/>
          <a:sy n="74" d="100"/>
        </p:scale>
        <p:origin x="96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aud ancion" userId="6e4b09c4780308a4" providerId="LiveId" clId="{06518F5D-CD14-457A-80C8-D953DF0AACBF}"/>
    <pc:docChg chg="undo custSel addSld delSld modSld sldOrd modShowInfo">
      <pc:chgData name="arnaud ancion" userId="6e4b09c4780308a4" providerId="LiveId" clId="{06518F5D-CD14-457A-80C8-D953DF0AACBF}" dt="2026-05-29T12:35:05.926" v="3687" actId="1076"/>
      <pc:docMkLst>
        <pc:docMk/>
      </pc:docMkLst>
      <pc:sldChg chg="modTransition">
        <pc:chgData name="arnaud ancion" userId="6e4b09c4780308a4" providerId="LiveId" clId="{06518F5D-CD14-457A-80C8-D953DF0AACBF}" dt="2026-05-29T11:55:03.052" v="3503"/>
        <pc:sldMkLst>
          <pc:docMk/>
          <pc:sldMk cId="2301795114" sldId="256"/>
        </pc:sldMkLst>
      </pc:sldChg>
      <pc:sldChg chg="modTransition">
        <pc:chgData name="arnaud ancion" userId="6e4b09c4780308a4" providerId="LiveId" clId="{06518F5D-CD14-457A-80C8-D953DF0AACBF}" dt="2026-05-29T11:55:03.052" v="3503"/>
        <pc:sldMkLst>
          <pc:docMk/>
          <pc:sldMk cId="2931434089" sldId="257"/>
        </pc:sldMkLst>
      </pc:sldChg>
      <pc:sldChg chg="modTransition">
        <pc:chgData name="arnaud ancion" userId="6e4b09c4780308a4" providerId="LiveId" clId="{06518F5D-CD14-457A-80C8-D953DF0AACBF}" dt="2026-05-29T11:55:03.052" v="3503"/>
        <pc:sldMkLst>
          <pc:docMk/>
          <pc:sldMk cId="2123096374" sldId="258"/>
        </pc:sldMkLst>
      </pc:sldChg>
      <pc:sldChg chg="modTransition">
        <pc:chgData name="arnaud ancion" userId="6e4b09c4780308a4" providerId="LiveId" clId="{06518F5D-CD14-457A-80C8-D953DF0AACBF}" dt="2026-05-29T11:55:03.052" v="3503"/>
        <pc:sldMkLst>
          <pc:docMk/>
          <pc:sldMk cId="2820131840" sldId="259"/>
        </pc:sldMkLst>
      </pc:sldChg>
      <pc:sldChg chg="modTransition">
        <pc:chgData name="arnaud ancion" userId="6e4b09c4780308a4" providerId="LiveId" clId="{06518F5D-CD14-457A-80C8-D953DF0AACBF}" dt="2026-05-29T11:55:03.052" v="3503"/>
        <pc:sldMkLst>
          <pc:docMk/>
          <pc:sldMk cId="1475696381" sldId="260"/>
        </pc:sldMkLst>
      </pc:sldChg>
      <pc:sldChg chg="del">
        <pc:chgData name="arnaud ancion" userId="6e4b09c4780308a4" providerId="LiveId" clId="{06518F5D-CD14-457A-80C8-D953DF0AACBF}" dt="2026-05-29T11:55:30.587" v="3504" actId="47"/>
        <pc:sldMkLst>
          <pc:docMk/>
          <pc:sldMk cId="1194265956" sldId="261"/>
        </pc:sldMkLst>
      </pc:sldChg>
      <pc:sldChg chg="modTransition">
        <pc:chgData name="arnaud ancion" userId="6e4b09c4780308a4" providerId="LiveId" clId="{06518F5D-CD14-457A-80C8-D953DF0AACBF}" dt="2026-05-29T11:55:03.052" v="3503"/>
        <pc:sldMkLst>
          <pc:docMk/>
          <pc:sldMk cId="2696188112" sldId="263"/>
        </pc:sldMkLst>
      </pc:sldChg>
      <pc:sldChg chg="modTransition">
        <pc:chgData name="arnaud ancion" userId="6e4b09c4780308a4" providerId="LiveId" clId="{06518F5D-CD14-457A-80C8-D953DF0AACBF}" dt="2026-05-29T11:55:03.052" v="3503"/>
        <pc:sldMkLst>
          <pc:docMk/>
          <pc:sldMk cId="3280466305" sldId="264"/>
        </pc:sldMkLst>
      </pc:sldChg>
      <pc:sldChg chg="modTransition">
        <pc:chgData name="arnaud ancion" userId="6e4b09c4780308a4" providerId="LiveId" clId="{06518F5D-CD14-457A-80C8-D953DF0AACBF}" dt="2026-05-29T11:55:03.052" v="3503"/>
        <pc:sldMkLst>
          <pc:docMk/>
          <pc:sldMk cId="1750548594" sldId="272"/>
        </pc:sldMkLst>
      </pc:sldChg>
      <pc:sldChg chg="modTransition">
        <pc:chgData name="arnaud ancion" userId="6e4b09c4780308a4" providerId="LiveId" clId="{06518F5D-CD14-457A-80C8-D953DF0AACBF}" dt="2026-05-29T11:55:03.052" v="3503"/>
        <pc:sldMkLst>
          <pc:docMk/>
          <pc:sldMk cId="3423689092" sldId="283"/>
        </pc:sldMkLst>
      </pc:sldChg>
      <pc:sldChg chg="modTransition">
        <pc:chgData name="arnaud ancion" userId="6e4b09c4780308a4" providerId="LiveId" clId="{06518F5D-CD14-457A-80C8-D953DF0AACBF}" dt="2026-05-29T11:55:03.052" v="3503"/>
        <pc:sldMkLst>
          <pc:docMk/>
          <pc:sldMk cId="4250540570" sldId="2147481841"/>
        </pc:sldMkLst>
      </pc:sldChg>
      <pc:sldChg chg="modTransition">
        <pc:chgData name="arnaud ancion" userId="6e4b09c4780308a4" providerId="LiveId" clId="{06518F5D-CD14-457A-80C8-D953DF0AACBF}" dt="2026-05-29T11:55:03.052" v="3503"/>
        <pc:sldMkLst>
          <pc:docMk/>
          <pc:sldMk cId="3619300586" sldId="2147481842"/>
        </pc:sldMkLst>
      </pc:sldChg>
      <pc:sldChg chg="modTransition">
        <pc:chgData name="arnaud ancion" userId="6e4b09c4780308a4" providerId="LiveId" clId="{06518F5D-CD14-457A-80C8-D953DF0AACBF}" dt="2026-05-29T11:55:03.052" v="3503"/>
        <pc:sldMkLst>
          <pc:docMk/>
          <pc:sldMk cId="1056275975" sldId="2147481844"/>
        </pc:sldMkLst>
      </pc:sldChg>
      <pc:sldChg chg="delSp modSp add mod modTransition">
        <pc:chgData name="arnaud ancion" userId="6e4b09c4780308a4" providerId="LiveId" clId="{06518F5D-CD14-457A-80C8-D953DF0AACBF}" dt="2026-05-29T11:55:03.052" v="3503"/>
        <pc:sldMkLst>
          <pc:docMk/>
          <pc:sldMk cId="611921290" sldId="2147481951"/>
        </pc:sldMkLst>
        <pc:spChg chg="mod">
          <ac:chgData name="arnaud ancion" userId="6e4b09c4780308a4" providerId="LiveId" clId="{06518F5D-CD14-457A-80C8-D953DF0AACBF}" dt="2026-05-29T07:09:38.649" v="2757" actId="13926"/>
          <ac:spMkLst>
            <pc:docMk/>
            <pc:sldMk cId="611921290" sldId="2147481951"/>
            <ac:spMk id="175" creationId="{3A39EF99-3A8F-B8C2-0D05-77C39876794A}"/>
          </ac:spMkLst>
        </pc:spChg>
        <pc:spChg chg="mod">
          <ac:chgData name="arnaud ancion" userId="6e4b09c4780308a4" providerId="LiveId" clId="{06518F5D-CD14-457A-80C8-D953DF0AACBF}" dt="2026-05-29T07:09:51.463" v="2758" actId="1076"/>
          <ac:spMkLst>
            <pc:docMk/>
            <pc:sldMk cId="611921290" sldId="2147481951"/>
            <ac:spMk id="226" creationId="{CB06BE28-46AC-FC48-8B8C-39BDCC49D55A}"/>
          </ac:spMkLst>
        </pc:spChg>
      </pc:sldChg>
      <pc:sldChg chg="modTransition">
        <pc:chgData name="arnaud ancion" userId="6e4b09c4780308a4" providerId="LiveId" clId="{06518F5D-CD14-457A-80C8-D953DF0AACBF}" dt="2026-05-29T11:55:03.052" v="3503"/>
        <pc:sldMkLst>
          <pc:docMk/>
          <pc:sldMk cId="3755723578" sldId="2147481952"/>
        </pc:sldMkLst>
      </pc:sldChg>
      <pc:sldChg chg="modTransition">
        <pc:chgData name="arnaud ancion" userId="6e4b09c4780308a4" providerId="LiveId" clId="{06518F5D-CD14-457A-80C8-D953DF0AACBF}" dt="2026-05-29T11:55:03.052" v="3503"/>
        <pc:sldMkLst>
          <pc:docMk/>
          <pc:sldMk cId="24144932" sldId="2147481956"/>
        </pc:sldMkLst>
      </pc:sldChg>
      <pc:sldChg chg="modTransition">
        <pc:chgData name="arnaud ancion" userId="6e4b09c4780308a4" providerId="LiveId" clId="{06518F5D-CD14-457A-80C8-D953DF0AACBF}" dt="2026-05-29T11:55:03.052" v="3503"/>
        <pc:sldMkLst>
          <pc:docMk/>
          <pc:sldMk cId="3565010676" sldId="2147481957"/>
        </pc:sldMkLst>
      </pc:sldChg>
      <pc:sldChg chg="addSp delSp modSp new mod modTransition modClrScheme chgLayout">
        <pc:chgData name="arnaud ancion" userId="6e4b09c4780308a4" providerId="LiveId" clId="{06518F5D-CD14-457A-80C8-D953DF0AACBF}" dt="2026-05-29T11:55:03.052" v="3503"/>
        <pc:sldMkLst>
          <pc:docMk/>
          <pc:sldMk cId="4125686163" sldId="2147481958"/>
        </pc:sldMkLst>
        <pc:spChg chg="add mod">
          <ac:chgData name="arnaud ancion" userId="6e4b09c4780308a4" providerId="LiveId" clId="{06518F5D-CD14-457A-80C8-D953DF0AACBF}" dt="2026-05-29T07:13:56.911" v="2763" actId="1076"/>
          <ac:spMkLst>
            <pc:docMk/>
            <pc:sldMk cId="4125686163" sldId="2147481958"/>
            <ac:spMk id="3" creationId="{B2B81D79-F477-610F-DFB7-F6FB53A0B7D5}"/>
          </ac:spMkLst>
        </pc:spChg>
        <pc:spChg chg="add mod">
          <ac:chgData name="arnaud ancion" userId="6e4b09c4780308a4" providerId="LiveId" clId="{06518F5D-CD14-457A-80C8-D953DF0AACBF}" dt="2026-05-29T07:13:59.909" v="2765" actId="1076"/>
          <ac:spMkLst>
            <pc:docMk/>
            <pc:sldMk cId="4125686163" sldId="2147481958"/>
            <ac:spMk id="6" creationId="{2CE37E44-7CD7-33CB-C03A-1E41DCBE5B5B}"/>
          </ac:spMkLst>
        </pc:spChg>
        <pc:spChg chg="add mod">
          <ac:chgData name="arnaud ancion" userId="6e4b09c4780308a4" providerId="LiveId" clId="{06518F5D-CD14-457A-80C8-D953DF0AACBF}" dt="2026-05-29T07:14:10.361" v="2767" actId="1076"/>
          <ac:spMkLst>
            <pc:docMk/>
            <pc:sldMk cId="4125686163" sldId="2147481958"/>
            <ac:spMk id="8" creationId="{23639898-266C-DA9B-B230-5385D778C785}"/>
          </ac:spMkLst>
        </pc:spChg>
        <pc:spChg chg="add mod">
          <ac:chgData name="arnaud ancion" userId="6e4b09c4780308a4" providerId="LiveId" clId="{06518F5D-CD14-457A-80C8-D953DF0AACBF}" dt="2026-05-29T07:14:13.194" v="2769" actId="1076"/>
          <ac:spMkLst>
            <pc:docMk/>
            <pc:sldMk cId="4125686163" sldId="2147481958"/>
            <ac:spMk id="9" creationId="{6EACDC57-6C99-7E4F-50FE-571DA19BF09B}"/>
          </ac:spMkLst>
        </pc:spChg>
        <pc:grpChg chg="add del mod">
          <ac:chgData name="arnaud ancion" userId="6e4b09c4780308a4" providerId="LiveId" clId="{06518F5D-CD14-457A-80C8-D953DF0AACBF}" dt="2026-05-29T07:13:44.980" v="2759" actId="478"/>
          <ac:grpSpMkLst>
            <pc:docMk/>
            <pc:sldMk cId="4125686163" sldId="2147481958"/>
            <ac:grpSpMk id="23" creationId="{9E2701C9-85C9-BF0F-2344-2EE42B17AB05}"/>
          </ac:grpSpMkLst>
        </pc:grpChg>
        <pc:picChg chg="add mod">
          <ac:chgData name="arnaud ancion" userId="6e4b09c4780308a4" providerId="LiveId" clId="{06518F5D-CD14-457A-80C8-D953DF0AACBF}" dt="2026-05-29T07:13:47.379" v="2761" actId="1076"/>
          <ac:picMkLst>
            <pc:docMk/>
            <pc:sldMk cId="4125686163" sldId="2147481958"/>
            <ac:picMk id="2" creationId="{CB2CE88E-1ADD-B20E-1085-B9B1488454FB}"/>
          </ac:picMkLst>
        </pc:picChg>
      </pc:sldChg>
      <pc:sldChg chg="modSp mod modTransition">
        <pc:chgData name="arnaud ancion" userId="6e4b09c4780308a4" providerId="LiveId" clId="{06518F5D-CD14-457A-80C8-D953DF0AACBF}" dt="2026-05-29T11:55:03.052" v="3503"/>
        <pc:sldMkLst>
          <pc:docMk/>
          <pc:sldMk cId="2227482336" sldId="2147481960"/>
        </pc:sldMkLst>
        <pc:spChg chg="mod">
          <ac:chgData name="arnaud ancion" userId="6e4b09c4780308a4" providerId="LiveId" clId="{06518F5D-CD14-457A-80C8-D953DF0AACBF}" dt="2026-05-29T07:43:00.437" v="3501" actId="20577"/>
          <ac:spMkLst>
            <pc:docMk/>
            <pc:sldMk cId="2227482336" sldId="2147481960"/>
            <ac:spMk id="3" creationId="{8AD2AACE-7FA4-EC62-71F8-6304BB89EA79}"/>
          </ac:spMkLst>
        </pc:spChg>
      </pc:sldChg>
      <pc:sldChg chg="addSp delSp modSp mod modTransition">
        <pc:chgData name="arnaud ancion" userId="6e4b09c4780308a4" providerId="LiveId" clId="{06518F5D-CD14-457A-80C8-D953DF0AACBF}" dt="2026-05-29T12:35:05.926" v="3687" actId="1076"/>
        <pc:sldMkLst>
          <pc:docMk/>
          <pc:sldMk cId="232362607" sldId="2147481961"/>
        </pc:sldMkLst>
        <pc:spChg chg="mod">
          <ac:chgData name="arnaud ancion" userId="6e4b09c4780308a4" providerId="LiveId" clId="{06518F5D-CD14-457A-80C8-D953DF0AACBF}" dt="2026-05-29T11:55:56.022" v="3617" actId="20577"/>
          <ac:spMkLst>
            <pc:docMk/>
            <pc:sldMk cId="232362607" sldId="2147481961"/>
            <ac:spMk id="2" creationId="{C27EC81B-326D-9921-D3C0-1C18EBA93042}"/>
          </ac:spMkLst>
        </pc:spChg>
        <pc:spChg chg="del mod">
          <ac:chgData name="arnaud ancion" userId="6e4b09c4780308a4" providerId="LiveId" clId="{06518F5D-CD14-457A-80C8-D953DF0AACBF}" dt="2026-05-29T12:01:03.969" v="3622" actId="478"/>
          <ac:spMkLst>
            <pc:docMk/>
            <pc:sldMk cId="232362607" sldId="2147481961"/>
            <ac:spMk id="3" creationId="{A6506518-B319-85AF-B501-F5E503265D47}"/>
          </ac:spMkLst>
        </pc:spChg>
        <pc:spChg chg="add mod">
          <ac:chgData name="arnaud ancion" userId="6e4b09c4780308a4" providerId="LiveId" clId="{06518F5D-CD14-457A-80C8-D953DF0AACBF}" dt="2026-05-29T12:34:19.089" v="3655" actId="1076"/>
          <ac:spMkLst>
            <pc:docMk/>
            <pc:sldMk cId="232362607" sldId="2147481961"/>
            <ac:spMk id="6" creationId="{7C465864-9C59-9E43-9827-09107B498815}"/>
          </ac:spMkLst>
        </pc:spChg>
        <pc:spChg chg="add mod">
          <ac:chgData name="arnaud ancion" userId="6e4b09c4780308a4" providerId="LiveId" clId="{06518F5D-CD14-457A-80C8-D953DF0AACBF}" dt="2026-05-29T12:34:47.171" v="3686" actId="1076"/>
          <ac:spMkLst>
            <pc:docMk/>
            <pc:sldMk cId="232362607" sldId="2147481961"/>
            <ac:spMk id="7" creationId="{92E72E44-6E9D-2A89-0C52-60B4B9AA3C52}"/>
          </ac:spMkLst>
        </pc:spChg>
        <pc:picChg chg="add mod">
          <ac:chgData name="arnaud ancion" userId="6e4b09c4780308a4" providerId="LiveId" clId="{06518F5D-CD14-457A-80C8-D953DF0AACBF}" dt="2026-05-29T12:35:05.926" v="3687" actId="1076"/>
          <ac:picMkLst>
            <pc:docMk/>
            <pc:sldMk cId="232362607" sldId="2147481961"/>
            <ac:picMk id="5" creationId="{DA61ED3C-1BE0-4A58-4AB1-785FA9221E4C}"/>
          </ac:picMkLst>
        </pc:picChg>
      </pc:sldChg>
      <pc:sldChg chg="modSp new del mod">
        <pc:chgData name="arnaud ancion" userId="6e4b09c4780308a4" providerId="LiveId" clId="{06518F5D-CD14-457A-80C8-D953DF0AACBF}" dt="2026-05-29T07:38:03.064" v="3455" actId="47"/>
        <pc:sldMkLst>
          <pc:docMk/>
          <pc:sldMk cId="336244671" sldId="2147481962"/>
        </pc:sldMkLst>
        <pc:spChg chg="mod">
          <ac:chgData name="arnaud ancion" userId="6e4b09c4780308a4" providerId="LiveId" clId="{06518F5D-CD14-457A-80C8-D953DF0AACBF}" dt="2026-05-29T07:21:12.192" v="2773" actId="27636"/>
          <ac:spMkLst>
            <pc:docMk/>
            <pc:sldMk cId="336244671" sldId="2147481962"/>
            <ac:spMk id="2" creationId="{4BD1757F-9C47-F6AF-2A1F-BB7F9352AE6C}"/>
          </ac:spMkLst>
        </pc:spChg>
        <pc:spChg chg="mod">
          <ac:chgData name="arnaud ancion" userId="6e4b09c4780308a4" providerId="LiveId" clId="{06518F5D-CD14-457A-80C8-D953DF0AACBF}" dt="2026-05-29T07:22:19.612" v="2783" actId="27636"/>
          <ac:spMkLst>
            <pc:docMk/>
            <pc:sldMk cId="336244671" sldId="2147481962"/>
            <ac:spMk id="3" creationId="{BC653AF2-4778-085A-43CB-FC68C65E5361}"/>
          </ac:spMkLst>
        </pc:spChg>
      </pc:sldChg>
      <pc:sldChg chg="addSp delSp modSp new mod modTransition modClrScheme modAnim chgLayout">
        <pc:chgData name="arnaud ancion" userId="6e4b09c4780308a4" providerId="LiveId" clId="{06518F5D-CD14-457A-80C8-D953DF0AACBF}" dt="2026-05-29T11:55:03.052" v="3503"/>
        <pc:sldMkLst>
          <pc:docMk/>
          <pc:sldMk cId="1615832088" sldId="2147481963"/>
        </pc:sldMkLst>
        <pc:spChg chg="del">
          <ac:chgData name="arnaud ancion" userId="6e4b09c4780308a4" providerId="LiveId" clId="{06518F5D-CD14-457A-80C8-D953DF0AACBF}" dt="2026-05-29T07:30:49.941" v="2790" actId="478"/>
          <ac:spMkLst>
            <pc:docMk/>
            <pc:sldMk cId="1615832088" sldId="2147481963"/>
            <ac:spMk id="2" creationId="{E384CF71-3F94-0DBA-CE54-0E5C90AD0D27}"/>
          </ac:spMkLst>
        </pc:spChg>
        <pc:spChg chg="del">
          <ac:chgData name="arnaud ancion" userId="6e4b09c4780308a4" providerId="LiveId" clId="{06518F5D-CD14-457A-80C8-D953DF0AACBF}" dt="2026-05-29T07:24:37.372" v="2785" actId="22"/>
          <ac:spMkLst>
            <pc:docMk/>
            <pc:sldMk cId="1615832088" sldId="2147481963"/>
            <ac:spMk id="3" creationId="{A38CA021-97BA-53E7-ED15-EAD4A855B5A5}"/>
          </ac:spMkLst>
        </pc:spChg>
        <pc:spChg chg="add mod ord">
          <ac:chgData name="arnaud ancion" userId="6e4b09c4780308a4" providerId="LiveId" clId="{06518F5D-CD14-457A-80C8-D953DF0AACBF}" dt="2026-05-29T07:37:16.139" v="3452" actId="6549"/>
          <ac:spMkLst>
            <pc:docMk/>
            <pc:sldMk cId="1615832088" sldId="2147481963"/>
            <ac:spMk id="6" creationId="{B26B7260-532D-B202-BDD7-3B3DAC2B3AA5}"/>
          </ac:spMkLst>
        </pc:spChg>
        <pc:spChg chg="add del mod ord">
          <ac:chgData name="arnaud ancion" userId="6e4b09c4780308a4" providerId="LiveId" clId="{06518F5D-CD14-457A-80C8-D953DF0AACBF}" dt="2026-05-29T07:36:58.196" v="3408" actId="478"/>
          <ac:spMkLst>
            <pc:docMk/>
            <pc:sldMk cId="1615832088" sldId="2147481963"/>
            <ac:spMk id="7" creationId="{B8F5F997-A328-9E45-8A77-2466CA0C5EB7}"/>
          </ac:spMkLst>
        </pc:spChg>
        <pc:spChg chg="add mod ord">
          <ac:chgData name="arnaud ancion" userId="6e4b09c4780308a4" providerId="LiveId" clId="{06518F5D-CD14-457A-80C8-D953DF0AACBF}" dt="2026-05-29T07:37:01.131" v="3409" actId="1076"/>
          <ac:spMkLst>
            <pc:docMk/>
            <pc:sldMk cId="1615832088" sldId="2147481963"/>
            <ac:spMk id="8" creationId="{8DE4D312-6EA1-DBA1-F384-29C8E32B5633}"/>
          </ac:spMkLst>
        </pc:spChg>
        <pc:spChg chg="add mod ord">
          <ac:chgData name="arnaud ancion" userId="6e4b09c4780308a4" providerId="LiveId" clId="{06518F5D-CD14-457A-80C8-D953DF0AACBF}" dt="2026-05-29T07:36:54.380" v="3406" actId="1076"/>
          <ac:spMkLst>
            <pc:docMk/>
            <pc:sldMk cId="1615832088" sldId="2147481963"/>
            <ac:spMk id="9" creationId="{8F005126-30B5-3A5B-4053-3241A77AF062}"/>
          </ac:spMkLst>
        </pc:spChg>
        <pc:spChg chg="add mod">
          <ac:chgData name="arnaud ancion" userId="6e4b09c4780308a4" providerId="LiveId" clId="{06518F5D-CD14-457A-80C8-D953DF0AACBF}" dt="2026-05-29T07:37:04.341" v="3410" actId="1076"/>
          <ac:spMkLst>
            <pc:docMk/>
            <pc:sldMk cId="1615832088" sldId="2147481963"/>
            <ac:spMk id="10" creationId="{719FDC22-9D90-99C8-DA82-E5AA3FE8F273}"/>
          </ac:spMkLst>
        </pc:spChg>
        <pc:picChg chg="add mod ord">
          <ac:chgData name="arnaud ancion" userId="6e4b09c4780308a4" providerId="LiveId" clId="{06518F5D-CD14-457A-80C8-D953DF0AACBF}" dt="2026-05-29T07:36:49.915" v="3405" actId="1076"/>
          <ac:picMkLst>
            <pc:docMk/>
            <pc:sldMk cId="1615832088" sldId="2147481963"/>
            <ac:picMk id="5" creationId="{AE8987AB-FB71-44D8-54E6-ADB232111CE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6B5292-EF0A-4B69-A7AA-BB358085BD53}" type="datetimeFigureOut">
              <a:rPr lang="fr-BE" smtClean="0"/>
              <a:t>30/05/2026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D02CF-112E-4912-BAA9-32751DFE7545}" type="slidenum">
              <a:rPr lang="fr-BE" smtClean="0"/>
              <a:t>‹N°›</a:t>
            </a:fld>
            <a:endParaRPr lang="fr-BE"/>
          </a:p>
        </p:txBody>
      </p:sp>
    </p:spTree>
    <p:extLst>
      <p:ext uri="{BB962C8B-B14F-4D97-AF65-F5344CB8AC3E}">
        <p14:creationId xmlns:p14="http://schemas.microsoft.com/office/powerpoint/2010/main" val="3881223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helancet.com/article/S0140-6736(24)01643-X/abstract"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mailto:mkosiborod@saint-lukes.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1</a:t>
            </a:fld>
            <a:endParaRPr lang="fr-BE"/>
          </a:p>
        </p:txBody>
      </p:sp>
    </p:spTree>
    <p:extLst>
      <p:ext uri="{BB962C8B-B14F-4D97-AF65-F5344CB8AC3E}">
        <p14:creationId xmlns:p14="http://schemas.microsoft.com/office/powerpoint/2010/main" val="1530323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Actions physiologiques et pharmacologiques du GLP-1. Les nutriments stimulent la sécrétion de GLP-1 par les cellules L intestinales. Le GLP-1 peut alors activer les neurones afférents sensoriels GLP-1R+ locaux, issus du ganglion </a:t>
            </a:r>
            <a:r>
              <a:rPr lang="fr-FR" dirty="0" err="1"/>
              <a:t>nodose</a:t>
            </a:r>
            <a:r>
              <a:rPr lang="fr-FR" dirty="0"/>
              <a:t>, qui activent ensuite les neurones du noyau du tractus solitaire (NTS). Par ailleurs, les neurones GLP-1R+ intrahépatiques, notamment ceux du système porte, peuvent être activés par le GLP-1 circulant et transmettre des signaux ascendants GLP-1R+-dépendants au cerveau. Les fibres ascendantes issues des neurones du tractus solitaire peuvent générer des réflexes hypothalamiques, et les signaux descendants provenant du tronc cérébral ou de l'hypothalamus peuvent activer les motoneurones vagaux, qui envoient des influx stimulateurs ou inhibiteurs au pancréas et au tractus gastro-intestinal. Le GLP-1 exogène ou endogène circulant peut agir indépendamment de l'axe intestin-cerveau pour activer directement les récepteurs GLP-1 dans le cerveau afin de réduire la prise alimentaire et le poids corporel, et dans le pancréas pour stimuler la sécrétion d'insuline et inhiber celle de glucagon. Cette figure est disponible dans un diaporama téléchargeable.</a:t>
            </a:r>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3</a:t>
            </a:fld>
            <a:endParaRPr lang="fr-BE"/>
          </a:p>
        </p:txBody>
      </p:sp>
    </p:spTree>
    <p:extLst>
      <p:ext uri="{BB962C8B-B14F-4D97-AF65-F5344CB8AC3E}">
        <p14:creationId xmlns:p14="http://schemas.microsoft.com/office/powerpoint/2010/main" val="338290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u="sng">
                <a:latin typeface="Arial" panose="020B0604020202020204" pitchFamily="34" charset="0"/>
                <a:cs typeface="Arial" panose="020B0604020202020204" pitchFamily="34" charset="0"/>
              </a:rPr>
              <a:t>So why should we combine now GIP and GLP-1 receptor agonism in one single molecule?</a:t>
            </a:r>
            <a:endParaRPr lang="en-US" sz="1200" b="1" i="0" u="sng">
              <a:latin typeface="Arial" panose="020B0604020202020204" pitchFamily="34" charset="0"/>
              <a:cs typeface="Arial" panose="020B0604020202020204" pitchFamily="34" charset="0"/>
            </a:endParaRPr>
          </a:p>
          <a:p>
            <a:pPr marL="0" lvl="0" indent="0">
              <a:buFontTx/>
              <a:buNone/>
            </a:pPr>
            <a:r>
              <a:rPr lang="en-US" sz="1200" b="0" i="0" u="none">
                <a:latin typeface="Arial" panose="020B0604020202020204" pitchFamily="34" charset="0"/>
                <a:cs typeface="Arial" panose="020B0604020202020204" pitchFamily="34" charset="0"/>
              </a:rPr>
              <a:t>Well, the effects of GLP-1 receptor agonists are now very well known, engaging a simultaneous activation of the GIP receptors may enable therapeutic actions that are improved over the sum of separate GIP and GLP-1 single-receptor agonism or in other words there is a synergistic effect when activating both receptors with 1 unique molecule. </a:t>
            </a:r>
          </a:p>
          <a:p>
            <a:pPr marL="0" lvl="0" indent="0">
              <a:buFontTx/>
              <a:buNone/>
            </a:pPr>
            <a:endParaRPr lang="en-US" sz="1200" b="0" i="0" u="none">
              <a:latin typeface="Arial" panose="020B0604020202020204" pitchFamily="34" charset="0"/>
              <a:cs typeface="Arial" panose="020B0604020202020204" pitchFamily="34" charset="0"/>
            </a:endParaRPr>
          </a:p>
          <a:p>
            <a:pPr marL="0" lvl="0" indent="0">
              <a:buFontTx/>
              <a:buNone/>
            </a:pPr>
            <a:r>
              <a:rPr lang="en-US" sz="1200" b="0" i="0" u="none">
                <a:latin typeface="Arial" panose="020B0604020202020204" pitchFamily="34" charset="0"/>
                <a:cs typeface="Arial" panose="020B0604020202020204" pitchFamily="34" charset="0"/>
              </a:rPr>
              <a:t>In addition to this synergistic effect, activation GIP has a direct effect on the white adipose tissue increasing its insulin sensitivity and lipid storage capacity, promoting the storage TGs by this AT (where it should be stored) and reducing ectopic fat accumulation or storage of fat where it shouldn’t be stored, thinking of the kidney, liver, pancreas, the heart, etc.</a:t>
            </a:r>
          </a:p>
          <a:p>
            <a:pPr marL="628650" lvl="1" indent="-171450">
              <a:buFontTx/>
              <a:buChar char="-"/>
            </a:pPr>
            <a:endParaRPr lang="en-US" sz="1200" b="0" i="0" u="none">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200" b="0" i="0" u="none">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200" b="0" i="0" u="none">
              <a:latin typeface="Arial" panose="020B060402020202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75234B-0D74-46C3-9B82-82EBED4AC5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3766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5</a:t>
            </a:fld>
            <a:endParaRPr lang="fr-BE"/>
          </a:p>
        </p:txBody>
      </p:sp>
    </p:spTree>
    <p:extLst>
      <p:ext uri="{BB962C8B-B14F-4D97-AF65-F5344CB8AC3E}">
        <p14:creationId xmlns:p14="http://schemas.microsoft.com/office/powerpoint/2010/main" val="3799926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6</a:t>
            </a:fld>
            <a:endParaRPr lang="fr-BE"/>
          </a:p>
        </p:txBody>
      </p:sp>
    </p:spTree>
    <p:extLst>
      <p:ext uri="{BB962C8B-B14F-4D97-AF65-F5344CB8AC3E}">
        <p14:creationId xmlns:p14="http://schemas.microsoft.com/office/powerpoint/2010/main" val="2598444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7</a:t>
            </a:fld>
            <a:endParaRPr lang="fr-BE"/>
          </a:p>
        </p:txBody>
      </p:sp>
    </p:spTree>
    <p:extLst>
      <p:ext uri="{BB962C8B-B14F-4D97-AF65-F5344CB8AC3E}">
        <p14:creationId xmlns:p14="http://schemas.microsoft.com/office/powerpoint/2010/main" val="2397912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E7881-4057-5CA0-1953-9B1D4B94E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8FE54-B648-7997-0A9D-AA17A9966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267F5-9C3E-423C-C65A-5FBEFA4F97FC}"/>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dirty="0">
                <a:ln>
                  <a:noFill/>
                </a:ln>
                <a:effectLst/>
                <a:uLnTx/>
                <a:uFillTx/>
                <a:cs typeface="Arial" panose="020B0604020202020204" pitchFamily="34" charset="0"/>
              </a:rPr>
              <a:t>Speaker Note</a:t>
            </a:r>
          </a:p>
          <a:p>
            <a:pPr marL="171450" indent="-171450">
              <a:spcBef>
                <a:spcPts val="360"/>
              </a:spcBef>
              <a:buFont typeface="Arial" panose="020B0604020202020204" pitchFamily="34" charset="0"/>
              <a:buChar char="•"/>
              <a:defRPr/>
            </a:pPr>
            <a:r>
              <a:rPr lang="en-US" dirty="0">
                <a:effectLst/>
              </a:rPr>
              <a:t>Present slide content and review key messages with the audience</a:t>
            </a:r>
            <a:r>
              <a:rPr lang="en-US" dirty="0"/>
              <a:t> </a:t>
            </a:r>
          </a:p>
          <a:p>
            <a:pPr marL="0" indent="0">
              <a:spcBef>
                <a:spcPts val="360"/>
              </a:spcBef>
              <a:buNone/>
              <a:defRPr/>
            </a:pPr>
            <a:endParaRPr lang="en-US" dirty="0"/>
          </a:p>
          <a:p>
            <a:pPr marL="0" indent="0">
              <a:spcBef>
                <a:spcPts val="360"/>
              </a:spcBef>
              <a:buNone/>
            </a:pPr>
            <a:r>
              <a:rPr lang="en-US" sz="1000" b="1" dirty="0"/>
              <a:t>Key Messages</a:t>
            </a: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dirty="0"/>
              <a:t>Tirzepatide induced weight loss as early as 4 weeks that was sustained through 72 weeks (</a:t>
            </a:r>
            <a:r>
              <a:rPr lang="en-US" sz="1000" kern="1200" dirty="0">
                <a:cs typeface="Arial" panose="020B0604020202020204" pitchFamily="34" charset="0"/>
              </a:rPr>
              <a:t>mean baseline weight was 104.8 kg)</a:t>
            </a:r>
            <a:r>
              <a:rPr lang="en-US" baseline="30000" dirty="0"/>
              <a:t>1,2</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sz="1000" kern="1200" dirty="0">
                <a:cs typeface="Arial" panose="020B0604020202020204" pitchFamily="34" charset="0"/>
              </a:rPr>
              <a:t>22.5% average reduction in body weight with tirzepatide 15 mg at 72 weeks (</a:t>
            </a:r>
            <a:r>
              <a:rPr lang="en-US" dirty="0"/>
              <a:t>efficacy </a:t>
            </a:r>
            <a:r>
              <a:rPr lang="en-US" dirty="0" err="1"/>
              <a:t>estimand</a:t>
            </a:r>
            <a:r>
              <a:rPr lang="en-US" dirty="0"/>
              <a:t>, MMRM analysis, </a:t>
            </a:r>
            <a:r>
              <a:rPr lang="en-US" dirty="0" err="1"/>
              <a:t>mITT</a:t>
            </a:r>
            <a:r>
              <a:rPr lang="en-US" dirty="0"/>
              <a:t> population</a:t>
            </a:r>
            <a:r>
              <a:rPr lang="en-US" baseline="30000" dirty="0"/>
              <a:t>2</a:t>
            </a:r>
            <a:r>
              <a:rPr lang="en-US" baseline="0" dirty="0"/>
              <a:t>;</a:t>
            </a:r>
            <a:r>
              <a:rPr lang="en-US" baseline="30000" dirty="0"/>
              <a:t> </a:t>
            </a:r>
            <a:r>
              <a:rPr lang="en-US" i="1" u="none" dirty="0"/>
              <a:t>P</a:t>
            </a:r>
            <a:r>
              <a:rPr lang="en-US" dirty="0"/>
              <a:t>&lt;0.001 vs placebo, adjusted for multiplicity</a:t>
            </a:r>
            <a:r>
              <a:rPr lang="en-US" baseline="30000" dirty="0"/>
              <a:t>2</a:t>
            </a:r>
            <a:r>
              <a:rPr lang="en-US" sz="1000" kern="1200" dirty="0">
                <a:cs typeface="Arial" panose="020B0604020202020204" pitchFamily="34" charset="0"/>
              </a:rPr>
              <a:t>)</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sz="1000" kern="1200" dirty="0">
                <a:cs typeface="Arial" panose="020B0604020202020204" pitchFamily="34" charset="0"/>
              </a:rPr>
              <a:t>People taking tirzepatide 15 mg reduced their mean absolute body weight by an average of 23.6 kg at 72 weeks (e</a:t>
            </a:r>
            <a:r>
              <a:rPr kumimoji="0" lang="en-US" sz="1000" u="none" strike="noStrike" kern="1200" cap="none" spc="0" normalizeH="0" baseline="0" noProof="0" dirty="0" err="1">
                <a:ln>
                  <a:noFill/>
                </a:ln>
                <a:effectLst/>
                <a:uLnTx/>
                <a:uFillTx/>
                <a:cs typeface="+mn-cs"/>
              </a:rPr>
              <a:t>fficacy</a:t>
            </a:r>
            <a:r>
              <a:rPr kumimoji="0" lang="en-US" sz="1000" u="none" strike="noStrike" kern="1200" cap="none" spc="0" normalizeH="0" baseline="0" noProof="0" dirty="0">
                <a:ln>
                  <a:noFill/>
                </a:ln>
                <a:effectLst/>
                <a:uLnTx/>
                <a:uFillTx/>
                <a:cs typeface="+mn-cs"/>
              </a:rPr>
              <a:t> </a:t>
            </a:r>
            <a:r>
              <a:rPr kumimoji="0" lang="en-US" sz="1000" u="none" strike="noStrike" kern="1200" cap="none" spc="0" normalizeH="0" baseline="0" noProof="0" dirty="0" err="1">
                <a:ln>
                  <a:noFill/>
                </a:ln>
                <a:effectLst/>
                <a:uLnTx/>
                <a:uFillTx/>
                <a:cs typeface="+mn-cs"/>
              </a:rPr>
              <a:t>estimand</a:t>
            </a:r>
            <a:r>
              <a:rPr kumimoji="0" lang="en-US" sz="1000" u="none" strike="noStrike" kern="1200" cap="none" spc="0" normalizeH="0" baseline="0" noProof="0" dirty="0">
                <a:ln>
                  <a:noFill/>
                </a:ln>
                <a:effectLst/>
                <a:uLnTx/>
                <a:uFillTx/>
                <a:cs typeface="+mn-cs"/>
              </a:rPr>
              <a:t>, MMRM analysis, </a:t>
            </a:r>
            <a:r>
              <a:rPr kumimoji="0" lang="en-US" sz="1000" u="none" strike="noStrike" kern="1200" cap="none" spc="0" normalizeH="0" baseline="0" noProof="0" dirty="0" err="1">
                <a:ln>
                  <a:noFill/>
                </a:ln>
                <a:effectLst/>
                <a:uLnTx/>
                <a:uFillTx/>
                <a:cs typeface="+mn-cs"/>
              </a:rPr>
              <a:t>mITT</a:t>
            </a:r>
            <a:r>
              <a:rPr kumimoji="0" lang="en-US" sz="1000" u="none" strike="noStrike" kern="1200" cap="none" spc="0" normalizeH="0" baseline="0" noProof="0" dirty="0">
                <a:ln>
                  <a:noFill/>
                </a:ln>
                <a:effectLst/>
                <a:uLnTx/>
                <a:uFillTx/>
                <a:cs typeface="+mn-cs"/>
              </a:rPr>
              <a:t> population</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a:t>
            </a:r>
            <a:r>
              <a:rPr kumimoji="0" lang="en-US" sz="1000" i="1" u="none" strike="noStrike" kern="1200" cap="none" spc="0" normalizeH="0" baseline="0" noProof="0" dirty="0">
                <a:ln>
                  <a:noFill/>
                </a:ln>
                <a:effectLst/>
                <a:uLnTx/>
                <a:uFillTx/>
                <a:cs typeface="+mn-cs"/>
              </a:rPr>
              <a:t> P</a:t>
            </a:r>
            <a:r>
              <a:rPr kumimoji="0" lang="en-US" sz="1000" u="none" strike="noStrike" kern="1200" cap="none" spc="0" normalizeH="0" baseline="0" noProof="0" dirty="0">
                <a:ln>
                  <a:noFill/>
                </a:ln>
                <a:effectLst/>
                <a:uLnTx/>
                <a:uFillTx/>
                <a:cs typeface="+mn-cs"/>
              </a:rPr>
              <a:t>&lt;0.001 vs placebo, not adjusted for multiplicity)</a:t>
            </a:r>
            <a:endParaRPr lang="en-US" sz="1000" kern="1200" dirty="0">
              <a:cs typeface="Arial" panose="020B0604020202020204" pitchFamily="34" charset="0"/>
            </a:endParaRP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kumimoji="0" lang="en-US" sz="1000" u="none" strike="noStrike" kern="1200" cap="none" spc="0" normalizeH="0" baseline="0" noProof="0" dirty="0">
                <a:ln>
                  <a:noFill/>
                </a:ln>
                <a:effectLst/>
                <a:uLnTx/>
                <a:uFillTx/>
                <a:cs typeface="+mn-cs"/>
              </a:rPr>
              <a:t>Tirzepatide was studied in adults with obesity (BMI of ≥30 kg/m</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 or with overweight (BMI of ≥27 kg/m</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 with at least 1 weight-related comorbidity, excluding type 2 diabetes.</a:t>
            </a:r>
            <a:r>
              <a:rPr kumimoji="0" lang="en-US" sz="1000" u="none" strike="noStrike" kern="1200" cap="none" spc="0" normalizeH="0" baseline="30000" noProof="0" dirty="0">
                <a:ln>
                  <a:noFill/>
                </a:ln>
                <a:effectLst/>
                <a:uLnTx/>
                <a:uFillTx/>
                <a:cs typeface="+mn-cs"/>
              </a:rPr>
              <a:t>1,2 </a:t>
            </a:r>
            <a:r>
              <a:rPr kumimoji="0" lang="en-US" sz="1000" u="none" strike="noStrike" kern="1200" cap="none" spc="0" normalizeH="0" baseline="0" noProof="0" dirty="0">
                <a:ln>
                  <a:noFill/>
                </a:ln>
                <a:effectLst/>
                <a:uLnTx/>
                <a:uFillTx/>
                <a:cs typeface="+mn-cs"/>
              </a:rPr>
              <a:t>All participants received lifestyle intervention, including a reduced-calorie diet and increased physical activity.</a:t>
            </a:r>
            <a:r>
              <a:rPr kumimoji="0" lang="en-US" sz="1000" u="none" strike="noStrike" kern="1200" cap="none" spc="0" normalizeH="0" baseline="30000" noProof="0" dirty="0">
                <a:ln>
                  <a:noFill/>
                </a:ln>
                <a:effectLst/>
                <a:uLnTx/>
                <a:uFillTx/>
                <a:cs typeface="+mn-cs"/>
              </a:rPr>
              <a:t>2</a:t>
            </a:r>
            <a:endParaRPr lang="en-US" sz="1000" kern="1200" dirty="0">
              <a:cs typeface="Arial" panose="020B0604020202020204" pitchFamily="34" charset="0"/>
            </a:endParaRPr>
          </a:p>
          <a:p>
            <a:pPr marL="0" indent="0">
              <a:spcBef>
                <a:spcPts val="360"/>
              </a:spcBef>
              <a:buNone/>
              <a:defRPr/>
            </a:pPr>
            <a:endParaRPr lang="en-US" dirty="0"/>
          </a:p>
          <a:p>
            <a:pPr marL="266700" marR="0" lvl="1" indent="-26670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dirty="0">
                <a:ln>
                  <a:noFill/>
                </a:ln>
                <a:effectLst/>
                <a:uLnTx/>
                <a:uFillTx/>
                <a:cs typeface="Arial" panose="020B0604020202020204" pitchFamily="34" charset="0"/>
              </a:rPr>
              <a:t>References</a:t>
            </a:r>
            <a:endParaRPr kumimoji="0" lang="en-US" sz="1000" b="1" u="none" strike="noStrike" kern="1200" cap="none" spc="0" normalizeH="0" baseline="0" noProof="0" dirty="0">
              <a:ln>
                <a:noFill/>
              </a:ln>
              <a:effectLst/>
              <a:uLnTx/>
              <a:uFillTx/>
              <a:cs typeface="+mn-cs"/>
            </a:endParaRPr>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dirty="0" err="1"/>
              <a:t>Mounjaro</a:t>
            </a:r>
            <a:r>
              <a:rPr lang="en-US" sz="1000" dirty="0"/>
              <a:t>® (tirzepatide) Summary of Product Characteristics. Dec 2024. </a:t>
            </a:r>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dirty="0" err="1"/>
              <a:t>Jastreboff</a:t>
            </a:r>
            <a:r>
              <a:rPr lang="en-US" sz="1000" dirty="0"/>
              <a:t> AM, Aronne LJ, Ahmad NN, et al. Tirzepatide once </a:t>
            </a:r>
            <a:r>
              <a:rPr lang="en-US" dirty="0"/>
              <a:t>w</a:t>
            </a:r>
            <a:r>
              <a:rPr lang="en-US" sz="1000" dirty="0"/>
              <a:t>eekly for the treatment of obesity. </a:t>
            </a:r>
            <a:r>
              <a:rPr lang="en-US" sz="1000" i="1" dirty="0"/>
              <a:t>N Engl J Med</a:t>
            </a:r>
            <a:r>
              <a:rPr lang="en-US" sz="1000" dirty="0"/>
              <a:t>. 2022;387(3): 205-216 (and supplementary appendix).</a:t>
            </a:r>
            <a:endParaRPr lang="en-US" dirty="0"/>
          </a:p>
          <a:p>
            <a:pPr marL="0" indent="0">
              <a:buNone/>
            </a:pPr>
            <a:endParaRPr lang="en-US" dirty="0"/>
          </a:p>
          <a:p>
            <a:endParaRPr lang="en-BE" dirty="0"/>
          </a:p>
        </p:txBody>
      </p:sp>
      <p:sp>
        <p:nvSpPr>
          <p:cNvPr id="4" name="Slide Number Placeholder 3">
            <a:extLst>
              <a:ext uri="{FF2B5EF4-FFF2-40B4-BE49-F238E27FC236}">
                <a16:creationId xmlns:a16="http://schemas.microsoft.com/office/drawing/2014/main" id="{3E2E9A81-CB29-A750-603F-D2BE0AA31F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6D6C1-814B-4761-AD5D-334BA8B73426}"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8047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5BB62-8B8A-8250-0438-BCDC6F129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46FAE-C357-2D4A-17B6-4CB49D1BE7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99A31-302F-885D-06AF-2A912516502D}"/>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dirty="0">
                <a:ln>
                  <a:noFill/>
                </a:ln>
                <a:effectLst/>
                <a:uLnTx/>
                <a:uFillTx/>
                <a:cs typeface="Arial" panose="020B0604020202020204" pitchFamily="34" charset="0"/>
              </a:rPr>
              <a:t>Speaker Note</a:t>
            </a:r>
          </a:p>
          <a:p>
            <a:pPr marL="171450" indent="-171450">
              <a:spcBef>
                <a:spcPts val="360"/>
              </a:spcBef>
              <a:buFont typeface="Arial" panose="020B0604020202020204" pitchFamily="34" charset="0"/>
              <a:buChar char="•"/>
              <a:defRPr/>
            </a:pPr>
            <a:r>
              <a:rPr lang="en-US" dirty="0">
                <a:effectLst/>
              </a:rPr>
              <a:t>Present slide content and review key messages with the audience</a:t>
            </a:r>
            <a:r>
              <a:rPr lang="en-US" dirty="0"/>
              <a:t> </a:t>
            </a:r>
          </a:p>
          <a:p>
            <a:pPr marL="0" indent="0">
              <a:spcBef>
                <a:spcPts val="360"/>
              </a:spcBef>
              <a:buNone/>
              <a:defRPr/>
            </a:pPr>
            <a:endParaRPr lang="en-US" dirty="0"/>
          </a:p>
          <a:p>
            <a:pPr marL="0" indent="0">
              <a:spcBef>
                <a:spcPts val="360"/>
              </a:spcBef>
              <a:buNone/>
            </a:pPr>
            <a:r>
              <a:rPr lang="en-US" sz="1000" b="1" dirty="0"/>
              <a:t>Key Messages</a:t>
            </a: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dirty="0"/>
              <a:t>Tirzepatide induced weight loss as early as 4 weeks that was sustained through 72 weeks (</a:t>
            </a:r>
            <a:r>
              <a:rPr lang="en-US" sz="1000" kern="1200" dirty="0">
                <a:cs typeface="Arial" panose="020B0604020202020204" pitchFamily="34" charset="0"/>
              </a:rPr>
              <a:t>mean baseline weight was 104.8 kg)</a:t>
            </a:r>
            <a:r>
              <a:rPr lang="en-US" baseline="30000" dirty="0"/>
              <a:t>1,2</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sz="1000" kern="1200" dirty="0">
                <a:cs typeface="Arial" panose="020B0604020202020204" pitchFamily="34" charset="0"/>
              </a:rPr>
              <a:t>22.5% average reduction in body weight with tirzepatide 15 mg at 72 weeks (</a:t>
            </a:r>
            <a:r>
              <a:rPr lang="en-US" dirty="0"/>
              <a:t>efficacy </a:t>
            </a:r>
            <a:r>
              <a:rPr lang="en-US" dirty="0" err="1"/>
              <a:t>estimand</a:t>
            </a:r>
            <a:r>
              <a:rPr lang="en-US" dirty="0"/>
              <a:t>, MMRM analysis, </a:t>
            </a:r>
            <a:r>
              <a:rPr lang="en-US" dirty="0" err="1"/>
              <a:t>mITT</a:t>
            </a:r>
            <a:r>
              <a:rPr lang="en-US" dirty="0"/>
              <a:t> population</a:t>
            </a:r>
            <a:r>
              <a:rPr lang="en-US" baseline="30000" dirty="0"/>
              <a:t>2</a:t>
            </a:r>
            <a:r>
              <a:rPr lang="en-US" baseline="0" dirty="0"/>
              <a:t>;</a:t>
            </a:r>
            <a:r>
              <a:rPr lang="en-US" baseline="30000" dirty="0"/>
              <a:t> </a:t>
            </a:r>
            <a:r>
              <a:rPr lang="en-US" i="1" u="none" dirty="0"/>
              <a:t>P</a:t>
            </a:r>
            <a:r>
              <a:rPr lang="en-US" dirty="0"/>
              <a:t>&lt;0.001 vs placebo, adjusted for multiplicity</a:t>
            </a:r>
            <a:r>
              <a:rPr lang="en-US" baseline="30000" dirty="0"/>
              <a:t>2</a:t>
            </a:r>
            <a:r>
              <a:rPr lang="en-US" sz="1000" kern="1200" dirty="0">
                <a:cs typeface="Arial" panose="020B0604020202020204" pitchFamily="34" charset="0"/>
              </a:rPr>
              <a:t>)</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sz="1000" kern="1200" dirty="0">
                <a:cs typeface="Arial" panose="020B0604020202020204" pitchFamily="34" charset="0"/>
              </a:rPr>
              <a:t>People taking tirzepatide 15 mg reduced their mean absolute body weight by an average of 23.6 kg at 72 weeks (e</a:t>
            </a:r>
            <a:r>
              <a:rPr kumimoji="0" lang="en-US" sz="1000" u="none" strike="noStrike" kern="1200" cap="none" spc="0" normalizeH="0" baseline="0" noProof="0" dirty="0" err="1">
                <a:ln>
                  <a:noFill/>
                </a:ln>
                <a:effectLst/>
                <a:uLnTx/>
                <a:uFillTx/>
                <a:cs typeface="+mn-cs"/>
              </a:rPr>
              <a:t>fficacy</a:t>
            </a:r>
            <a:r>
              <a:rPr kumimoji="0" lang="en-US" sz="1000" u="none" strike="noStrike" kern="1200" cap="none" spc="0" normalizeH="0" baseline="0" noProof="0" dirty="0">
                <a:ln>
                  <a:noFill/>
                </a:ln>
                <a:effectLst/>
                <a:uLnTx/>
                <a:uFillTx/>
                <a:cs typeface="+mn-cs"/>
              </a:rPr>
              <a:t> </a:t>
            </a:r>
            <a:r>
              <a:rPr kumimoji="0" lang="en-US" sz="1000" u="none" strike="noStrike" kern="1200" cap="none" spc="0" normalizeH="0" baseline="0" noProof="0" dirty="0" err="1">
                <a:ln>
                  <a:noFill/>
                </a:ln>
                <a:effectLst/>
                <a:uLnTx/>
                <a:uFillTx/>
                <a:cs typeface="+mn-cs"/>
              </a:rPr>
              <a:t>estimand</a:t>
            </a:r>
            <a:r>
              <a:rPr kumimoji="0" lang="en-US" sz="1000" u="none" strike="noStrike" kern="1200" cap="none" spc="0" normalizeH="0" baseline="0" noProof="0" dirty="0">
                <a:ln>
                  <a:noFill/>
                </a:ln>
                <a:effectLst/>
                <a:uLnTx/>
                <a:uFillTx/>
                <a:cs typeface="+mn-cs"/>
              </a:rPr>
              <a:t>, MMRM analysis, </a:t>
            </a:r>
            <a:r>
              <a:rPr kumimoji="0" lang="en-US" sz="1000" u="none" strike="noStrike" kern="1200" cap="none" spc="0" normalizeH="0" baseline="0" noProof="0" dirty="0" err="1">
                <a:ln>
                  <a:noFill/>
                </a:ln>
                <a:effectLst/>
                <a:uLnTx/>
                <a:uFillTx/>
                <a:cs typeface="+mn-cs"/>
              </a:rPr>
              <a:t>mITT</a:t>
            </a:r>
            <a:r>
              <a:rPr kumimoji="0" lang="en-US" sz="1000" u="none" strike="noStrike" kern="1200" cap="none" spc="0" normalizeH="0" baseline="0" noProof="0" dirty="0">
                <a:ln>
                  <a:noFill/>
                </a:ln>
                <a:effectLst/>
                <a:uLnTx/>
                <a:uFillTx/>
                <a:cs typeface="+mn-cs"/>
              </a:rPr>
              <a:t> population</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a:t>
            </a:r>
            <a:r>
              <a:rPr kumimoji="0" lang="en-US" sz="1000" i="1" u="none" strike="noStrike" kern="1200" cap="none" spc="0" normalizeH="0" baseline="0" noProof="0" dirty="0">
                <a:ln>
                  <a:noFill/>
                </a:ln>
                <a:effectLst/>
                <a:uLnTx/>
                <a:uFillTx/>
                <a:cs typeface="+mn-cs"/>
              </a:rPr>
              <a:t> P</a:t>
            </a:r>
            <a:r>
              <a:rPr kumimoji="0" lang="en-US" sz="1000" u="none" strike="noStrike" kern="1200" cap="none" spc="0" normalizeH="0" baseline="0" noProof="0" dirty="0">
                <a:ln>
                  <a:noFill/>
                </a:ln>
                <a:effectLst/>
                <a:uLnTx/>
                <a:uFillTx/>
                <a:cs typeface="+mn-cs"/>
              </a:rPr>
              <a:t>&lt;0.001 vs placebo, not adjusted for multiplicity)</a:t>
            </a:r>
            <a:endParaRPr lang="en-US" sz="1000" kern="1200" dirty="0">
              <a:cs typeface="Arial" panose="020B0604020202020204" pitchFamily="34" charset="0"/>
            </a:endParaRPr>
          </a:p>
          <a:p>
            <a:pPr marL="17145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kumimoji="0" lang="en-US" sz="1000" u="none" strike="noStrike" kern="1200" cap="none" spc="0" normalizeH="0" baseline="0" noProof="0" dirty="0">
                <a:ln>
                  <a:noFill/>
                </a:ln>
                <a:effectLst/>
                <a:uLnTx/>
                <a:uFillTx/>
                <a:cs typeface="+mn-cs"/>
              </a:rPr>
              <a:t>Tirzepatide was studied in adults with obesity (BMI of ≥30 kg/m</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 or with overweight (BMI of ≥27 kg/m</a:t>
            </a:r>
            <a:r>
              <a:rPr kumimoji="0" lang="en-US" sz="1000" u="none" strike="noStrike" kern="1200" cap="none" spc="0" normalizeH="0" baseline="30000" noProof="0" dirty="0">
                <a:ln>
                  <a:noFill/>
                </a:ln>
                <a:effectLst/>
                <a:uLnTx/>
                <a:uFillTx/>
                <a:cs typeface="+mn-cs"/>
              </a:rPr>
              <a:t>2</a:t>
            </a:r>
            <a:r>
              <a:rPr kumimoji="0" lang="en-US" sz="1000" u="none" strike="noStrike" kern="1200" cap="none" spc="0" normalizeH="0" baseline="0" noProof="0" dirty="0">
                <a:ln>
                  <a:noFill/>
                </a:ln>
                <a:effectLst/>
                <a:uLnTx/>
                <a:uFillTx/>
                <a:cs typeface="+mn-cs"/>
              </a:rPr>
              <a:t>) with at least 1 weight-related comorbidity, excluding type 2 diabetes.</a:t>
            </a:r>
            <a:r>
              <a:rPr kumimoji="0" lang="en-US" sz="1000" u="none" strike="noStrike" kern="1200" cap="none" spc="0" normalizeH="0" baseline="30000" noProof="0" dirty="0">
                <a:ln>
                  <a:noFill/>
                </a:ln>
                <a:effectLst/>
                <a:uLnTx/>
                <a:uFillTx/>
                <a:cs typeface="+mn-cs"/>
              </a:rPr>
              <a:t>1,2 </a:t>
            </a:r>
            <a:r>
              <a:rPr kumimoji="0" lang="en-US" sz="1000" u="none" strike="noStrike" kern="1200" cap="none" spc="0" normalizeH="0" baseline="0" noProof="0" dirty="0">
                <a:ln>
                  <a:noFill/>
                </a:ln>
                <a:effectLst/>
                <a:uLnTx/>
                <a:uFillTx/>
                <a:cs typeface="+mn-cs"/>
              </a:rPr>
              <a:t>All participants received lifestyle intervention, including a reduced-calorie diet and increased physical activity.</a:t>
            </a:r>
            <a:r>
              <a:rPr kumimoji="0" lang="en-US" sz="1000" u="none" strike="noStrike" kern="1200" cap="none" spc="0" normalizeH="0" baseline="30000" noProof="0" dirty="0">
                <a:ln>
                  <a:noFill/>
                </a:ln>
                <a:effectLst/>
                <a:uLnTx/>
                <a:uFillTx/>
                <a:cs typeface="+mn-cs"/>
              </a:rPr>
              <a:t>2</a:t>
            </a:r>
            <a:endParaRPr lang="en-US" sz="1000" kern="1200" dirty="0">
              <a:cs typeface="Arial" panose="020B0604020202020204" pitchFamily="34" charset="0"/>
            </a:endParaRPr>
          </a:p>
          <a:p>
            <a:pPr marL="0" indent="0">
              <a:spcBef>
                <a:spcPts val="360"/>
              </a:spcBef>
              <a:buNone/>
              <a:defRPr/>
            </a:pPr>
            <a:endParaRPr lang="en-US" dirty="0"/>
          </a:p>
          <a:p>
            <a:pPr marL="266700" marR="0" lvl="1" indent="-26670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dirty="0">
                <a:ln>
                  <a:noFill/>
                </a:ln>
                <a:effectLst/>
                <a:uLnTx/>
                <a:uFillTx/>
                <a:cs typeface="Arial" panose="020B0604020202020204" pitchFamily="34" charset="0"/>
              </a:rPr>
              <a:t>References</a:t>
            </a:r>
            <a:endParaRPr kumimoji="0" lang="en-US" sz="1000" b="1" u="none" strike="noStrike" kern="1200" cap="none" spc="0" normalizeH="0" baseline="0" noProof="0" dirty="0">
              <a:ln>
                <a:noFill/>
              </a:ln>
              <a:effectLst/>
              <a:uLnTx/>
              <a:uFillTx/>
              <a:cs typeface="+mn-cs"/>
            </a:endParaRPr>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dirty="0" err="1"/>
              <a:t>Mounjaro</a:t>
            </a:r>
            <a:r>
              <a:rPr lang="en-US" sz="1000" dirty="0"/>
              <a:t>® (tirzepatide) Summary of Product Characteristics. Dec 2024. </a:t>
            </a:r>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dirty="0" err="1"/>
              <a:t>Jastreboff</a:t>
            </a:r>
            <a:r>
              <a:rPr lang="en-US" sz="1000" dirty="0"/>
              <a:t> AM, Aronne LJ, Ahmad NN, et al. Tirzepatide once </a:t>
            </a:r>
            <a:r>
              <a:rPr lang="en-US" dirty="0"/>
              <a:t>w</a:t>
            </a:r>
            <a:r>
              <a:rPr lang="en-US" sz="1000" dirty="0"/>
              <a:t>eekly for the treatment of obesity. </a:t>
            </a:r>
            <a:r>
              <a:rPr lang="en-US" sz="1000" i="1" dirty="0"/>
              <a:t>N Engl J Med</a:t>
            </a:r>
            <a:r>
              <a:rPr lang="en-US" sz="1000" dirty="0"/>
              <a:t>. 2022;387(3): 205-216 (and supplementary appendix).</a:t>
            </a:r>
            <a:endParaRPr lang="en-US" dirty="0"/>
          </a:p>
          <a:p>
            <a:pPr marL="0" indent="0">
              <a:buNone/>
            </a:pPr>
            <a:endParaRPr lang="en-US" dirty="0"/>
          </a:p>
          <a:p>
            <a:endParaRPr lang="en-BE" dirty="0"/>
          </a:p>
        </p:txBody>
      </p:sp>
      <p:sp>
        <p:nvSpPr>
          <p:cNvPr id="4" name="Slide Number Placeholder 3">
            <a:extLst>
              <a:ext uri="{FF2B5EF4-FFF2-40B4-BE49-F238E27FC236}">
                <a16:creationId xmlns:a16="http://schemas.microsoft.com/office/drawing/2014/main" id="{D6ECA503-72F7-34F7-3187-97C7E94F8C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6D6C1-814B-4761-AD5D-334BA8B73426}"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5720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B26FE-2F0B-7A1E-3136-8C940772E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A21C22-F3CF-D51C-7669-525A84084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A1E17F-38F0-2BAC-4D3D-3277377EC5B8}"/>
              </a:ext>
            </a:extLst>
          </p:cNvPr>
          <p:cNvSpPr>
            <a:spLocks noGrp="1"/>
          </p:cNvSpPr>
          <p:nvPr>
            <p:ph type="body" idx="1"/>
          </p:nvPr>
        </p:nvSpPr>
        <p:spPr/>
        <p:txBody>
          <a:bodyPr/>
          <a:lstStyle/>
          <a:p>
            <a:pPr marL="0" marR="0" lvl="0" indent="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a:ln>
                  <a:noFill/>
                </a:ln>
                <a:effectLst/>
                <a:uLnTx/>
                <a:uFillTx/>
                <a:cs typeface="Arial" panose="020B0604020202020204" pitchFamily="34" charset="0"/>
              </a:rPr>
              <a:t>Speaker Note</a:t>
            </a:r>
          </a:p>
          <a:p>
            <a:pPr marL="171450" indent="-171450">
              <a:spcBef>
                <a:spcPts val="360"/>
              </a:spcBef>
              <a:buFont typeface="Arial" panose="020B0604020202020204" pitchFamily="34" charset="0"/>
              <a:buChar char="•"/>
              <a:defRPr/>
            </a:pPr>
            <a:r>
              <a:rPr lang="en-US">
                <a:effectLst/>
              </a:rPr>
              <a:t>Present slide content and review key messages with the audience</a:t>
            </a:r>
            <a:r>
              <a:rPr lang="en-US"/>
              <a:t> </a:t>
            </a:r>
          </a:p>
          <a:p>
            <a:pPr marL="0" indent="0">
              <a:spcBef>
                <a:spcPts val="360"/>
              </a:spcBef>
              <a:buNone/>
              <a:defRPr/>
            </a:pPr>
            <a:endParaRPr lang="en-US"/>
          </a:p>
          <a:p>
            <a:pPr marL="0" indent="0">
              <a:spcBef>
                <a:spcPts val="360"/>
              </a:spcBef>
              <a:buNone/>
            </a:pPr>
            <a:r>
              <a:rPr lang="en-US" sz="1000" b="1"/>
              <a:t>Key Messages</a:t>
            </a:r>
          </a:p>
          <a:p>
            <a:pPr marL="171450" indent="-171450">
              <a:spcBef>
                <a:spcPts val="360"/>
              </a:spcBef>
              <a:buFont typeface="Arial" panose="020B0604020202020204" pitchFamily="34" charset="0"/>
              <a:buChar char="•"/>
              <a:defRPr/>
            </a:pPr>
            <a:r>
              <a:rPr lang="en-US"/>
              <a:t>People taking </a:t>
            </a:r>
            <a:r>
              <a:rPr lang="en-US" err="1"/>
              <a:t>tirzepatide</a:t>
            </a:r>
            <a:r>
              <a:rPr lang="en-US"/>
              <a:t> experienced significant improvements in cardiometabolic parameters at 72 weeks</a:t>
            </a:r>
            <a:r>
              <a:rPr lang="en-US" baseline="30000"/>
              <a:t>1,2</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a:cs typeface="Arial" panose="020B0604020202020204" pitchFamily="34" charset="0"/>
              </a:rPr>
              <a:t>Reductions in systolic blood pressure, </a:t>
            </a:r>
            <a:r>
              <a:rPr lang="en-US" sz="1000" kern="1200">
                <a:cs typeface="Arial" panose="020B0604020202020204" pitchFamily="34" charset="0"/>
              </a:rPr>
              <a:t>diastolic blood pressure, triglycerides, and</a:t>
            </a:r>
            <a:br>
              <a:rPr lang="en-US" sz="1000" kern="1200">
                <a:cs typeface="Arial" panose="020B0604020202020204" pitchFamily="34" charset="0"/>
              </a:rPr>
            </a:br>
            <a:r>
              <a:rPr lang="en-US" sz="1000" kern="1200">
                <a:cs typeface="Arial" panose="020B0604020202020204" pitchFamily="34" charset="0"/>
              </a:rPr>
              <a:t>LDL cholesterol</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a:cs typeface="Arial" panose="020B0604020202020204" pitchFamily="34" charset="0"/>
              </a:rPr>
              <a:t>Increase in HDL cholesterol</a:t>
            </a:r>
          </a:p>
          <a:p>
            <a:pPr marL="342900" marR="0" lvl="0"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lang="en-US" sz="1000" kern="1200">
                <a:cs typeface="Arial" panose="020B0604020202020204" pitchFamily="34" charset="0"/>
              </a:rPr>
              <a:t>Reversion to normoglycemia</a:t>
            </a:r>
          </a:p>
          <a:p>
            <a:pPr marL="712788" marR="0" lvl="2" indent="-171450" algn="l" defTabSz="914400" rtl="0" eaLnBrk="0" fontAlgn="base" latinLnBrk="0" hangingPunct="0">
              <a:lnSpc>
                <a:spcPct val="100000"/>
              </a:lnSpc>
              <a:spcBef>
                <a:spcPts val="360"/>
              </a:spcBef>
              <a:spcAft>
                <a:spcPct val="0"/>
              </a:spcAft>
              <a:buClrTx/>
              <a:buSzTx/>
              <a:buFont typeface="Arial" panose="020B0604020202020204" pitchFamily="34" charset="0"/>
              <a:buChar char="•"/>
              <a:tabLst/>
              <a:defRPr/>
            </a:pPr>
            <a:r>
              <a:rPr kumimoji="0" lang="en-US" sz="1000" u="none" strike="noStrike" cap="none" spc="-30" normalizeH="0" noProof="0">
                <a:ln>
                  <a:noFill/>
                </a:ln>
                <a:effectLst/>
                <a:uLnTx/>
                <a:uFillTx/>
                <a:ea typeface="+mn-ea"/>
                <a:cs typeface="Arial" panose="020B0604020202020204" pitchFamily="34" charset="0"/>
              </a:rPr>
              <a:t>Reversion percentages of people who had prediabetes at baseline. Prediabetes is defined as fasting glucose obtained alone or at time = 0 min during a 2-hour oral glucose tolerance test (OGTT) of 100-125 mg/dL (5.6-6.9 mmol/L), 2-hour glucose obtained at time = 120 min during an OGTT 140 mg-199 mg/dL (7.8-11.0 mmol/L), and HbA1c of </a:t>
            </a:r>
            <a:r>
              <a:rPr kumimoji="0" lang="it-IT" sz="1000" u="none" strike="noStrike" cap="none" spc="-30" normalizeH="0" noProof="0">
                <a:ln>
                  <a:noFill/>
                </a:ln>
                <a:effectLst/>
                <a:uLnTx/>
                <a:uFillTx/>
                <a:ea typeface="+mn-ea"/>
                <a:cs typeface="Arial" panose="020B0604020202020204" pitchFamily="34" charset="0"/>
              </a:rPr>
              <a:t>5.7%-6.4% (39-47 mmol/mol).</a:t>
            </a:r>
            <a:r>
              <a:rPr kumimoji="0" lang="en-US" sz="1000" u="none" strike="noStrike" cap="none" spc="-30" normalizeH="0" noProof="0">
                <a:ln>
                  <a:noFill/>
                </a:ln>
                <a:effectLst/>
                <a:uLnTx/>
                <a:uFillTx/>
                <a:ea typeface="+mn-ea"/>
                <a:cs typeface="Arial" panose="020B0604020202020204" pitchFamily="34" charset="0"/>
              </a:rPr>
              <a:t> At least 2 abnormal tests were required to diagnose prediabetes</a:t>
            </a:r>
            <a:endParaRPr lang="en-US" sz="1000" kern="1200">
              <a:cs typeface="Arial" panose="020B0604020202020204" pitchFamily="34" charset="0"/>
            </a:endParaRPr>
          </a:p>
          <a:p>
            <a:pPr marL="0" indent="0">
              <a:spcBef>
                <a:spcPts val="360"/>
              </a:spcBef>
              <a:buNone/>
              <a:defRPr/>
            </a:pPr>
            <a:endParaRPr lang="en-US"/>
          </a:p>
          <a:p>
            <a:pPr marL="266700" marR="0" lvl="1" indent="-266700" algn="l" defTabSz="914400" rtl="0" eaLnBrk="0" fontAlgn="base" latinLnBrk="0" hangingPunct="0">
              <a:lnSpc>
                <a:spcPct val="100000"/>
              </a:lnSpc>
              <a:spcBef>
                <a:spcPts val="360"/>
              </a:spcBef>
              <a:spcAft>
                <a:spcPct val="0"/>
              </a:spcAft>
              <a:buClrTx/>
              <a:buSzTx/>
              <a:buFont typeface="Arial" panose="020B0604020202020204" pitchFamily="34" charset="0"/>
              <a:buNone/>
              <a:tabLst/>
              <a:defRPr/>
            </a:pPr>
            <a:r>
              <a:rPr kumimoji="0" lang="en-US" sz="1000" b="1" u="none" strike="noStrike" kern="1200" cap="none" spc="0" normalizeH="0" baseline="0" noProof="0">
                <a:ln>
                  <a:noFill/>
                </a:ln>
                <a:effectLst/>
                <a:uLnTx/>
                <a:uFillTx/>
                <a:cs typeface="Arial" panose="020B0604020202020204" pitchFamily="34" charset="0"/>
              </a:rPr>
              <a:t>References</a:t>
            </a:r>
            <a:endParaRPr lang="en-US" sz="1000" b="1"/>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err="1"/>
              <a:t>Jastreboff</a:t>
            </a:r>
            <a:r>
              <a:rPr lang="en-US" sz="1000"/>
              <a:t> AM, Aronne LJ, Ahmad NN, et al. </a:t>
            </a:r>
            <a:r>
              <a:rPr lang="en-US" sz="1000" err="1"/>
              <a:t>Tirzepatide</a:t>
            </a:r>
            <a:r>
              <a:rPr lang="en-US" sz="1000"/>
              <a:t> once </a:t>
            </a:r>
            <a:r>
              <a:rPr lang="en-US"/>
              <a:t>w</a:t>
            </a:r>
            <a:r>
              <a:rPr lang="en-US" sz="1000"/>
              <a:t>eekly for the treatment of obesity. </a:t>
            </a:r>
            <a:r>
              <a:rPr lang="en-US" sz="1000" i="1"/>
              <a:t>N Engl J Med</a:t>
            </a:r>
            <a:r>
              <a:rPr lang="en-US" sz="1000"/>
              <a:t>. 2022;387(3): 205-216 (and supplementary appendix).</a:t>
            </a:r>
          </a:p>
          <a:p>
            <a:pPr marL="227013" marR="0" lvl="1" indent="-227013" algn="l" defTabSz="914400" rtl="0" eaLnBrk="0" fontAlgn="base" latinLnBrk="0" hangingPunct="0">
              <a:lnSpc>
                <a:spcPct val="100000"/>
              </a:lnSpc>
              <a:spcBef>
                <a:spcPts val="360"/>
              </a:spcBef>
              <a:spcAft>
                <a:spcPct val="0"/>
              </a:spcAft>
              <a:buClrTx/>
              <a:buSzTx/>
              <a:buFont typeface="+mj-lt"/>
              <a:buAutoNum type="arabicPeriod"/>
              <a:tabLst/>
              <a:defRPr/>
            </a:pPr>
            <a:r>
              <a:rPr lang="en-US" sz="1000" err="1"/>
              <a:t>Mounjaro</a:t>
            </a:r>
            <a:r>
              <a:rPr lang="en-US" sz="1000"/>
              <a:t>® (</a:t>
            </a:r>
            <a:r>
              <a:rPr lang="en-US" sz="1000" err="1"/>
              <a:t>tirzepatide</a:t>
            </a:r>
            <a:r>
              <a:rPr lang="en-US" sz="1000"/>
              <a:t>) Summary of Product Characteristics. Dec 2024. </a:t>
            </a:r>
          </a:p>
          <a:p>
            <a:endParaRPr lang="en-BE"/>
          </a:p>
        </p:txBody>
      </p:sp>
      <p:sp>
        <p:nvSpPr>
          <p:cNvPr id="4" name="Slide Number Placeholder 3">
            <a:extLst>
              <a:ext uri="{FF2B5EF4-FFF2-40B4-BE49-F238E27FC236}">
                <a16:creationId xmlns:a16="http://schemas.microsoft.com/office/drawing/2014/main" id="{19A0B3F6-CF74-EA55-06CD-474C4CA8CD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6D6C1-814B-4761-AD5D-334BA8B73426}"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563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7C205-25FA-A9FB-DECD-06D82B94E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03E0C-5F30-E338-B19C-2D662FF88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0C5900-6980-B36F-E98B-D8E3B5AF03CE}"/>
              </a:ext>
            </a:extLst>
          </p:cNvPr>
          <p:cNvSpPr>
            <a:spLocks noGrp="1"/>
          </p:cNvSpPr>
          <p:nvPr>
            <p:ph type="body" idx="1"/>
          </p:nvPr>
        </p:nvSpPr>
        <p:spPr/>
        <p:txBody>
          <a:bodyPr/>
          <a:lstStyle/>
          <a:p>
            <a:pPr>
              <a:spcBef>
                <a:spcPts val="360"/>
              </a:spcBef>
            </a:pPr>
            <a:r>
              <a:rPr lang="en-US" sz="1000" b="1" dirty="0">
                <a:latin typeface="Mark Pro Light"/>
              </a:rPr>
              <a:t>Speaker Notes</a:t>
            </a:r>
            <a:endParaRPr lang="en-US" sz="1000" dirty="0">
              <a:latin typeface="Mark Pro Light"/>
            </a:endParaRPr>
          </a:p>
          <a:p>
            <a:pPr marL="171450" indent="-171450">
              <a:spcBef>
                <a:spcPts val="360"/>
              </a:spcBef>
              <a:buFont typeface="Arial,Sans-Serif"/>
              <a:buChar char="•"/>
            </a:pPr>
            <a:r>
              <a:rPr lang="en-US" sz="1000" dirty="0">
                <a:latin typeface="Mark Pro Light"/>
              </a:rPr>
              <a:t>Present slide content and review key messages with the audience </a:t>
            </a:r>
          </a:p>
          <a:p>
            <a:pPr marL="0" marR="0" lvl="0" indent="0" algn="l" defTabSz="914400" rtl="0" eaLnBrk="1" fontAlgn="base" latinLnBrk="0" hangingPunct="1">
              <a:lnSpc>
                <a:spcPct val="100000"/>
              </a:lnSpc>
              <a:spcBef>
                <a:spcPct val="20000"/>
              </a:spcBef>
              <a:spcAft>
                <a:spcPct val="0"/>
              </a:spcAft>
              <a:buClr>
                <a:srgbClr val="D52B17"/>
              </a:buClr>
              <a:buSzTx/>
              <a:buFontTx/>
              <a:buNone/>
              <a:tabLst/>
              <a:defRPr/>
            </a:pPr>
            <a:endParaRPr lang="en-US" sz="1000" kern="1200" baseline="300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D52B17"/>
              </a:buClr>
              <a:buSzTx/>
              <a:buFontTx/>
              <a:buNone/>
              <a:tabLst/>
              <a:defRPr/>
            </a:pPr>
            <a:r>
              <a:rPr lang="en-US" sz="1000" b="1" dirty="0">
                <a:latin typeface="Mark Pro Light"/>
              </a:rPr>
              <a:t>Key Messages</a:t>
            </a:r>
          </a:p>
          <a:p>
            <a:pPr marL="171450" marR="0" lvl="0" indent="-171450" algn="l" defTabSz="914400" rtl="0" eaLnBrk="1" fontAlgn="base" latinLnBrk="0" hangingPunct="1">
              <a:lnSpc>
                <a:spcPct val="100000"/>
              </a:lnSpc>
              <a:spcBef>
                <a:spcPct val="20000"/>
              </a:spcBef>
              <a:spcAft>
                <a:spcPct val="0"/>
              </a:spcAft>
              <a:buClr>
                <a:srgbClr val="D52B17"/>
              </a:buClr>
              <a:buSzTx/>
              <a:buFont typeface="Arial" panose="020B0604020202020204" pitchFamily="34" charset="0"/>
              <a:buChar char="•"/>
              <a:tabLst/>
              <a:defRPr/>
            </a:pPr>
            <a:r>
              <a:rPr lang="en-US" sz="1000" dirty="0">
                <a:latin typeface="Arial" panose="020B0604020202020204" pitchFamily="34" charset="0"/>
                <a:cs typeface="Arial" panose="020B0604020202020204" pitchFamily="34" charset="0"/>
              </a:rPr>
              <a:t>In adults with moderate to severe obstructive sleep apnea and Obesity, the AHI decreased significantly by up to 29.3 events per hour (a 58.7% change from baseline) among the participants who received </a:t>
            </a:r>
            <a:r>
              <a:rPr lang="en-US" sz="1000" dirty="0" err="1">
                <a:latin typeface="Arial" panose="020B0604020202020204" pitchFamily="34" charset="0"/>
                <a:cs typeface="Arial" panose="020B0604020202020204" pitchFamily="34" charset="0"/>
              </a:rPr>
              <a:t>Mounjaro</a:t>
            </a:r>
            <a:r>
              <a:rPr lang="en-US" sz="1000" dirty="0">
                <a:latin typeface="Arial" panose="020B0604020202020204" pitchFamily="34" charset="0"/>
                <a:cs typeface="Arial" panose="020B0604020202020204" pitchFamily="34" charset="0"/>
              </a:rPr>
              <a:t>, as compared with a decrease of up to 5.3 events per hour (a 3.0% change from baseline) among those who received placebo</a:t>
            </a:r>
            <a:r>
              <a:rPr lang="en-US" sz="1000" baseline="30000" dirty="0">
                <a:latin typeface="Arial" panose="020B0604020202020204" pitchFamily="34" charset="0"/>
                <a:cs typeface="Arial" panose="020B0604020202020204" pitchFamily="34" charset="0"/>
              </a:rPr>
              <a:t>1</a:t>
            </a:r>
          </a:p>
          <a:p>
            <a:pPr marL="171450" marR="0" lvl="0" indent="-171450" algn="l" defTabSz="914400" rtl="0" eaLnBrk="1" fontAlgn="base" latinLnBrk="0" hangingPunct="1">
              <a:lnSpc>
                <a:spcPct val="100000"/>
              </a:lnSpc>
              <a:spcBef>
                <a:spcPct val="20000"/>
              </a:spcBef>
              <a:spcAft>
                <a:spcPct val="0"/>
              </a:spcAft>
              <a:buClr>
                <a:srgbClr val="D52B17"/>
              </a:buClr>
              <a:buSzTx/>
              <a:buFont typeface="Arial" panose="020B0604020202020204" pitchFamily="34" charset="0"/>
              <a:buChar char="•"/>
              <a:tabLst/>
              <a:defRPr/>
            </a:pPr>
            <a:r>
              <a:rPr lang="en-US" sz="1000" dirty="0">
                <a:latin typeface="Arial" panose="020B0604020202020204" pitchFamily="34" charset="0"/>
                <a:cs typeface="Arial" panose="020B0604020202020204" pitchFamily="34" charset="0"/>
              </a:rPr>
              <a:t>According to the AASM, a clinically significant threshold for AHI is defined as </a:t>
            </a:r>
            <a:r>
              <a:rPr lang="en-IN" sz="1000" dirty="0">
                <a:effectLst/>
                <a:latin typeface="Arial" panose="020B0604020202020204" pitchFamily="34" charset="0"/>
                <a:cs typeface="Arial" panose="020B0604020202020204" pitchFamily="34" charset="0"/>
              </a:rPr>
              <a:t>≥</a:t>
            </a:r>
            <a:r>
              <a:rPr lang="en-US" sz="1000" dirty="0">
                <a:latin typeface="Arial" panose="020B0604020202020204" pitchFamily="34" charset="0"/>
                <a:cs typeface="Arial" panose="020B0604020202020204" pitchFamily="34" charset="0"/>
              </a:rPr>
              <a:t>15 events/hour, while others suggest that a 50% improvement in AHI is considered clinically relevant</a:t>
            </a:r>
            <a:r>
              <a:rPr lang="en-US" sz="1000" baseline="30000" dirty="0">
                <a:latin typeface="Arial" panose="020B0604020202020204" pitchFamily="34" charset="0"/>
                <a:cs typeface="Arial" panose="020B0604020202020204" pitchFamily="34" charset="0"/>
              </a:rPr>
              <a:t>1</a:t>
            </a:r>
            <a:endParaRPr lang="en-US" sz="1000" kern="1200" baseline="300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D52B17"/>
              </a:buClr>
              <a:buSzTx/>
              <a:buFontTx/>
              <a:buNone/>
              <a:tabLst/>
              <a:defRPr/>
            </a:pPr>
            <a:endParaRPr lang="en-US" sz="1000" kern="1200" baseline="300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D52B17"/>
              </a:buClr>
              <a:buSzTx/>
              <a:buFontTx/>
              <a:buNone/>
              <a:tabLst/>
              <a:defRPr/>
            </a:pPr>
            <a:r>
              <a:rPr lang="en-US" sz="1000" b="1" kern="1200" baseline="0" dirty="0">
                <a:solidFill>
                  <a:srgbClr val="000000"/>
                </a:solidFill>
                <a:latin typeface="Arial" panose="020B0604020202020204" pitchFamily="34" charset="0"/>
                <a:cs typeface="Arial" panose="020B0604020202020204" pitchFamily="34" charset="0"/>
              </a:rPr>
              <a:t>Additional notes</a:t>
            </a:r>
          </a:p>
          <a:p>
            <a:pPr marL="171450" marR="0" lvl="0" indent="-171450" algn="l" defTabSz="914400" rtl="0" eaLnBrk="1" fontAlgn="base" latinLnBrk="0" hangingPunct="1">
              <a:lnSpc>
                <a:spcPct val="100000"/>
              </a:lnSpc>
              <a:spcBef>
                <a:spcPct val="20000"/>
              </a:spcBef>
              <a:spcAft>
                <a:spcPct val="0"/>
              </a:spcAft>
              <a:buClr>
                <a:srgbClr val="D52B17"/>
              </a:buClr>
              <a:buSzTx/>
              <a:buFont typeface="Arial" panose="020B0604020202020204" pitchFamily="34" charset="0"/>
              <a:buChar char="•"/>
              <a:tabLst/>
              <a:defRPr/>
            </a:pPr>
            <a:r>
              <a:rPr lang="en-US" sz="1000" kern="1200" dirty="0">
                <a:solidFill>
                  <a:srgbClr val="000000"/>
                </a:solidFill>
                <a:latin typeface="Arial" panose="020B0604020202020204" pitchFamily="34" charset="0"/>
                <a:cs typeface="Arial" panose="020B0604020202020204" pitchFamily="34" charset="0"/>
              </a:rPr>
              <a:t>Data are least squares means </a:t>
            </a:r>
            <a:r>
              <a:rPr lang="en-US" sz="1000" kern="1200" dirty="0" err="1">
                <a:solidFill>
                  <a:srgbClr val="000000"/>
                </a:solidFill>
                <a:latin typeface="Arial" panose="020B0604020202020204" pitchFamily="34" charset="0"/>
                <a:cs typeface="Arial" panose="020B0604020202020204" pitchFamily="34" charset="0"/>
              </a:rPr>
              <a:t>means</a:t>
            </a:r>
            <a:r>
              <a:rPr lang="en-US" sz="1000" kern="1200" dirty="0">
                <a:solidFill>
                  <a:srgbClr val="000000"/>
                </a:solidFill>
                <a:latin typeface="Arial" panose="020B0604020202020204" pitchFamily="34" charset="0"/>
                <a:cs typeface="Arial" panose="020B0604020202020204" pitchFamily="34" charset="0"/>
              </a:rPr>
              <a:t> (95% confidence interval) or n (%), unless otherwise stated. Changes are from baseline to Week 52</a:t>
            </a:r>
            <a:r>
              <a:rPr lang="en-US" sz="1000" kern="1200" baseline="30000" dirty="0">
                <a:solidFill>
                  <a:srgbClr val="000000"/>
                </a:solidFill>
                <a:latin typeface="Arial" panose="020B0604020202020204" pitchFamily="34" charset="0"/>
                <a:cs typeface="Arial" panose="020B0604020202020204" pitchFamily="34" charset="0"/>
              </a:rPr>
              <a:t>1</a:t>
            </a:r>
          </a:p>
          <a:p>
            <a:pPr marL="0" marR="0" lvl="0" indent="0" algn="l" defTabSz="914400" rtl="0" eaLnBrk="1" fontAlgn="base" latinLnBrk="0" hangingPunct="1">
              <a:lnSpc>
                <a:spcPct val="100000"/>
              </a:lnSpc>
              <a:spcBef>
                <a:spcPct val="20000"/>
              </a:spcBef>
              <a:spcAft>
                <a:spcPct val="0"/>
              </a:spcAft>
              <a:buClr>
                <a:srgbClr val="D52B17"/>
              </a:buClr>
              <a:buSzTx/>
              <a:buFontTx/>
              <a:buNone/>
              <a:tabLst/>
              <a:defRPr/>
            </a:pPr>
            <a:endParaRPr lang="en-US" sz="1000" kern="1200" dirty="0">
              <a:solidFill>
                <a:srgbClr val="000000"/>
              </a:solidFill>
              <a:latin typeface="Arial" panose="020B0604020202020204" pitchFamily="34" charset="0"/>
              <a:cs typeface="Arial" panose="020B0604020202020204" pitchFamily="34" charset="0"/>
            </a:endParaRPr>
          </a:p>
          <a:p>
            <a:endParaRPr lang="en-IN" sz="1000" dirty="0">
              <a:latin typeface="Arial" panose="020B0604020202020204" pitchFamily="34" charset="0"/>
              <a:cs typeface="Arial" panose="020B0604020202020204" pitchFamily="34" charset="0"/>
            </a:endParaRPr>
          </a:p>
          <a:p>
            <a:r>
              <a:rPr lang="en-IN" sz="1000" b="1" dirty="0">
                <a:latin typeface="Arial" panose="020B0604020202020204" pitchFamily="34" charset="0"/>
                <a:cs typeface="Arial" panose="020B0604020202020204" pitchFamily="34" charset="0"/>
              </a:rPr>
              <a:t>Reference:</a:t>
            </a:r>
          </a:p>
          <a:p>
            <a:r>
              <a:rPr lang="en-US" dirty="0">
                <a:effectLst/>
                <a:latin typeface="Helvetica Neue" panose="02000503000000020004" pitchFamily="2" charset="0"/>
              </a:rPr>
              <a:t>1. </a:t>
            </a:r>
            <a:r>
              <a:rPr lang="pt-BR" b="0" i="0" dirty="0">
                <a:solidFill>
                  <a:srgbClr val="000000"/>
                </a:solidFill>
                <a:effectLst/>
                <a:latin typeface="Times New Roman" panose="02020603050405020304" pitchFamily="18" charset="0"/>
              </a:rPr>
              <a:t>Malhotra A, et al. N Engl J Med. 2024;391:1193–1205.</a:t>
            </a:r>
            <a:endParaRPr kumimoji="0" lang="en-US"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algn="l"/>
            <a:endParaRPr kumimoji="0" lang="en-US" sz="1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algn="l"/>
            <a:endParaRPr lang="en-IN" sz="1000" dirty="0">
              <a:latin typeface="Arial" panose="020B0604020202020204" pitchFamily="34" charset="0"/>
              <a:cs typeface="Arial" panose="020B0604020202020204" pitchFamily="34" charset="0"/>
            </a:endParaRPr>
          </a:p>
          <a:p>
            <a:endParaRPr lang="en-BE" dirty="0"/>
          </a:p>
        </p:txBody>
      </p:sp>
      <p:sp>
        <p:nvSpPr>
          <p:cNvPr id="4" name="Slide Number Placeholder 3">
            <a:extLst>
              <a:ext uri="{FF2B5EF4-FFF2-40B4-BE49-F238E27FC236}">
                <a16:creationId xmlns:a16="http://schemas.microsoft.com/office/drawing/2014/main" id="{C0598942-3A9B-05DF-EAC2-1A25B57029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66D6C1-814B-4761-AD5D-334BA8B73426}" type="slidenum">
              <a:rPr kumimoji="0" lang="en-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2234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Glucagon-Like Peptide-1 </a:t>
            </a:r>
            <a:r>
              <a:rPr lang="fr-BE" dirty="0" err="1"/>
              <a:t>Receptor</a:t>
            </a:r>
            <a:r>
              <a:rPr lang="fr-BE" dirty="0"/>
              <a:t> </a:t>
            </a:r>
            <a:r>
              <a:rPr lang="fr-BE" dirty="0" err="1"/>
              <a:t>Agonists</a:t>
            </a:r>
            <a:r>
              <a:rPr lang="fr-BE" dirty="0"/>
              <a:t> </a:t>
            </a:r>
            <a:r>
              <a:rPr lang="fr-BE" dirty="0" err="1"/>
              <a:t>Across</a:t>
            </a:r>
            <a:r>
              <a:rPr lang="fr-BE" dirty="0"/>
              <a:t> the Spectrum of </a:t>
            </a:r>
            <a:r>
              <a:rPr lang="fr-BE" dirty="0" err="1"/>
              <a:t>Heart</a:t>
            </a:r>
            <a:r>
              <a:rPr lang="fr-BE" dirty="0"/>
              <a:t> Failure João Pedro Ferreira,1,2,3 Abhinav Sharma,4 Javed Butler,5 </a:t>
            </a:r>
            <a:r>
              <a:rPr lang="fr-BE" dirty="0" err="1"/>
              <a:t>Faiez</a:t>
            </a:r>
            <a:r>
              <a:rPr lang="fr-BE" dirty="0"/>
              <a:t> Zannad,2 Milton Packer,6,7 Francisco Vasques-Nóvoa,1,8 Adelino Leite-Moreira,1 and João </a:t>
            </a:r>
            <a:r>
              <a:rPr lang="fr-BE" dirty="0" err="1"/>
              <a:t>Sérgio</a:t>
            </a:r>
            <a:r>
              <a:rPr lang="fr-BE" dirty="0"/>
              <a:t> Neves1,9</a:t>
            </a:r>
          </a:p>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14</a:t>
            </a:fld>
            <a:endParaRPr lang="fr-BE"/>
          </a:p>
        </p:txBody>
      </p:sp>
    </p:spTree>
    <p:extLst>
      <p:ext uri="{BB962C8B-B14F-4D97-AF65-F5344CB8AC3E}">
        <p14:creationId xmlns:p14="http://schemas.microsoft.com/office/powerpoint/2010/main" val="1952385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err="1"/>
              <a:t>Semaglutide</a:t>
            </a:r>
            <a:r>
              <a:rPr lang="fr-BE" dirty="0"/>
              <a:t> versus placebo in patients </a:t>
            </a:r>
            <a:r>
              <a:rPr lang="fr-BE" dirty="0" err="1"/>
              <a:t>with</a:t>
            </a:r>
            <a:r>
              <a:rPr lang="fr-BE" dirty="0"/>
              <a:t> </a:t>
            </a:r>
            <a:r>
              <a:rPr lang="fr-BE" dirty="0" err="1"/>
              <a:t>heart</a:t>
            </a:r>
            <a:r>
              <a:rPr lang="fr-BE" dirty="0"/>
              <a:t> </a:t>
            </a:r>
            <a:r>
              <a:rPr lang="fr-BE" dirty="0" err="1"/>
              <a:t>failure</a:t>
            </a:r>
            <a:r>
              <a:rPr lang="fr-BE" dirty="0"/>
              <a:t> and </a:t>
            </a:r>
            <a:r>
              <a:rPr lang="fr-BE" dirty="0" err="1"/>
              <a:t>mildly</a:t>
            </a:r>
            <a:r>
              <a:rPr lang="fr-BE" dirty="0"/>
              <a:t> </a:t>
            </a:r>
            <a:r>
              <a:rPr lang="fr-BE" dirty="0" err="1"/>
              <a:t>reduced</a:t>
            </a:r>
            <a:r>
              <a:rPr lang="fr-BE" dirty="0"/>
              <a:t> or </a:t>
            </a:r>
            <a:r>
              <a:rPr lang="fr-BE" dirty="0" err="1"/>
              <a:t>preserved</a:t>
            </a:r>
            <a:r>
              <a:rPr lang="fr-BE" dirty="0"/>
              <a:t> </a:t>
            </a:r>
            <a:r>
              <a:rPr lang="fr-BE" dirty="0" err="1"/>
              <a:t>ejection</a:t>
            </a:r>
            <a:r>
              <a:rPr lang="fr-BE" dirty="0"/>
              <a:t> fraction: a </a:t>
            </a:r>
            <a:r>
              <a:rPr lang="fr-BE" dirty="0" err="1"/>
              <a:t>pooled</a:t>
            </a:r>
            <a:r>
              <a:rPr lang="fr-BE" dirty="0"/>
              <a:t> </a:t>
            </a:r>
            <a:r>
              <a:rPr lang="fr-BE" dirty="0" err="1"/>
              <a:t>analysis</a:t>
            </a:r>
            <a:r>
              <a:rPr lang="fr-BE" dirty="0"/>
              <a:t> of the SELECT, FLOW, STEP-HFpEF, and STEP-HFpEF DM </a:t>
            </a:r>
            <a:r>
              <a:rPr lang="fr-BE" dirty="0" err="1"/>
              <a:t>randomised</a:t>
            </a:r>
            <a:r>
              <a:rPr lang="fr-BE" dirty="0"/>
              <a:t> trials</a:t>
            </a:r>
          </a:p>
          <a:p>
            <a:r>
              <a:rPr lang="fr-BE" dirty="0">
                <a:hlinkClick r:id="rId3"/>
              </a:rPr>
              <a:t>Prof Mikhail N </a:t>
            </a:r>
            <a:r>
              <a:rPr lang="fr-BE" dirty="0" err="1">
                <a:hlinkClick r:id="rId3"/>
              </a:rPr>
              <a:t>Kosiborod</a:t>
            </a:r>
            <a:r>
              <a:rPr lang="fr-BE" dirty="0">
                <a:hlinkClick r:id="rId3"/>
              </a:rPr>
              <a:t>, </a:t>
            </a:r>
            <a:r>
              <a:rPr lang="fr-BE" dirty="0" err="1">
                <a:hlinkClick r:id="rId3"/>
              </a:rPr>
              <a:t>MD</a:t>
            </a:r>
            <a:r>
              <a:rPr lang="fr-BE" baseline="30000" dirty="0" err="1"/>
              <a:t>a</a:t>
            </a:r>
            <a:r>
              <a:rPr lang="fr-BE" baseline="30000" dirty="0"/>
              <a:t>,†</a:t>
            </a:r>
            <a:r>
              <a:rPr lang="fr-BE" dirty="0"/>
              <a:t> </a:t>
            </a:r>
            <a:r>
              <a:rPr lang="fr-BE" dirty="0">
                <a:hlinkClick r:id="rId4" tooltip="Send email to Mikhail N Kosiborod"/>
              </a:rPr>
              <a:t>mkosiborod@saint-lukes.org</a:t>
            </a:r>
            <a:r>
              <a:rPr lang="fr-BE" dirty="0"/>
              <a:t> ∙ </a:t>
            </a:r>
            <a:r>
              <a:rPr lang="fr-BE" dirty="0">
                <a:hlinkClick r:id="rId3"/>
              </a:rPr>
              <a:t>Prof John </a:t>
            </a:r>
            <a:r>
              <a:rPr lang="fr-BE" dirty="0" err="1">
                <a:hlinkClick r:id="rId3"/>
              </a:rPr>
              <a:t>Deanfield</a:t>
            </a:r>
            <a:r>
              <a:rPr lang="fr-BE" dirty="0">
                <a:hlinkClick r:id="rId3"/>
              </a:rPr>
              <a:t>, FRCP </a:t>
            </a:r>
            <a:r>
              <a:rPr lang="fr-BE" dirty="0" err="1">
                <a:hlinkClick r:id="rId3"/>
              </a:rPr>
              <a:t>CBE</a:t>
            </a:r>
            <a:r>
              <a:rPr lang="fr-BE" baseline="30000" dirty="0" err="1"/>
              <a:t>b</a:t>
            </a:r>
            <a:r>
              <a:rPr lang="fr-BE" baseline="30000" dirty="0"/>
              <a:t>,†</a:t>
            </a:r>
            <a:r>
              <a:rPr lang="fr-BE" dirty="0"/>
              <a:t> ∙ </a:t>
            </a:r>
            <a:r>
              <a:rPr lang="fr-BE" dirty="0">
                <a:hlinkClick r:id="rId3"/>
              </a:rPr>
              <a:t>Richard </a:t>
            </a:r>
            <a:r>
              <a:rPr lang="fr-BE" dirty="0" err="1">
                <a:hlinkClick r:id="rId3"/>
              </a:rPr>
              <a:t>Pratley</a:t>
            </a:r>
            <a:r>
              <a:rPr lang="fr-BE" dirty="0">
                <a:hlinkClick r:id="rId3"/>
              </a:rPr>
              <a:t>, </a:t>
            </a:r>
            <a:r>
              <a:rPr lang="fr-BE" dirty="0" err="1">
                <a:hlinkClick r:id="rId3"/>
              </a:rPr>
              <a:t>MD</a:t>
            </a:r>
            <a:r>
              <a:rPr lang="fr-BE" baseline="30000" dirty="0" err="1"/>
              <a:t>c</a:t>
            </a:r>
            <a:r>
              <a:rPr lang="fr-BE" dirty="0"/>
              <a:t> ∙ </a:t>
            </a:r>
            <a:r>
              <a:rPr lang="fr-BE" dirty="0">
                <a:hlinkClick r:id="rId3"/>
              </a:rPr>
              <a:t>Prof Barry A </a:t>
            </a:r>
            <a:r>
              <a:rPr lang="fr-BE" dirty="0" err="1">
                <a:hlinkClick r:id="rId3"/>
              </a:rPr>
              <a:t>Borlaug</a:t>
            </a:r>
            <a:r>
              <a:rPr lang="fr-BE" dirty="0">
                <a:hlinkClick r:id="rId3"/>
              </a:rPr>
              <a:t>, </a:t>
            </a:r>
            <a:r>
              <a:rPr lang="fr-BE" dirty="0" err="1">
                <a:hlinkClick r:id="rId3"/>
              </a:rPr>
              <a:t>MD</a:t>
            </a:r>
            <a:r>
              <a:rPr lang="fr-BE" baseline="30000" dirty="0" err="1"/>
              <a:t>d</a:t>
            </a:r>
            <a:r>
              <a:rPr lang="fr-BE" dirty="0"/>
              <a:t> ∙ </a:t>
            </a:r>
            <a:r>
              <a:rPr lang="fr-BE" dirty="0">
                <a:hlinkClick r:id="rId3"/>
              </a:rPr>
              <a:t>Prof Javed Butler, </a:t>
            </a:r>
            <a:r>
              <a:rPr lang="fr-BE" dirty="0" err="1">
                <a:hlinkClick r:id="rId3"/>
              </a:rPr>
              <a:t>MD</a:t>
            </a:r>
            <a:r>
              <a:rPr lang="fr-BE" baseline="30000" dirty="0" err="1"/>
              <a:t>e,f</a:t>
            </a:r>
            <a:r>
              <a:rPr lang="fr-BE" dirty="0"/>
              <a:t> ∙ </a:t>
            </a:r>
            <a:r>
              <a:rPr lang="fr-BE" dirty="0">
                <a:hlinkClick r:id="rId3"/>
              </a:rPr>
              <a:t>Prof </a:t>
            </a:r>
            <a:r>
              <a:rPr lang="fr-BE" dirty="0" err="1">
                <a:hlinkClick r:id="rId3"/>
              </a:rPr>
              <a:t>Melanie</a:t>
            </a:r>
            <a:r>
              <a:rPr lang="fr-BE" dirty="0">
                <a:hlinkClick r:id="rId3"/>
              </a:rPr>
              <a:t> J Davies, </a:t>
            </a:r>
            <a:r>
              <a:rPr lang="fr-BE" dirty="0" err="1">
                <a:hlinkClick r:id="rId3"/>
              </a:rPr>
              <a:t>MD</a:t>
            </a:r>
            <a:r>
              <a:rPr lang="fr-BE" baseline="30000" dirty="0" err="1"/>
              <a:t>g,h</a:t>
            </a:r>
            <a:r>
              <a:rPr lang="fr-BE" dirty="0"/>
              <a:t> ∙ et al. Show more</a:t>
            </a:r>
          </a:p>
          <a:p>
            <a:endParaRPr lang="fr-BE" dirty="0"/>
          </a:p>
        </p:txBody>
      </p:sp>
      <p:sp>
        <p:nvSpPr>
          <p:cNvPr id="4" name="Espace réservé du numéro de diapositive 3"/>
          <p:cNvSpPr>
            <a:spLocks noGrp="1"/>
          </p:cNvSpPr>
          <p:nvPr>
            <p:ph type="sldNum" sz="quarter" idx="5"/>
          </p:nvPr>
        </p:nvSpPr>
        <p:spPr/>
        <p:txBody>
          <a:bodyPr/>
          <a:lstStyle/>
          <a:p>
            <a:fld id="{2BCD02CF-112E-4912-BAA9-32751DFE7545}" type="slidenum">
              <a:rPr lang="fr-BE" smtClean="0"/>
              <a:t>16</a:t>
            </a:fld>
            <a:endParaRPr lang="fr-BE"/>
          </a:p>
        </p:txBody>
      </p:sp>
    </p:spTree>
    <p:extLst>
      <p:ext uri="{BB962C8B-B14F-4D97-AF65-F5344CB8AC3E}">
        <p14:creationId xmlns:p14="http://schemas.microsoft.com/office/powerpoint/2010/main" val="351780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8B7EE6-AA1B-EAA7-DFAD-FD16DEDE109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06C66EB3-E1F7-3063-B3E7-D7F5826848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BBD87FA6-B237-A0F7-5459-4F36E0CEE14D}"/>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7E4E8C53-6804-9D5B-3CE7-D7D281F934F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9D166F6-6E33-AC3B-4857-8423F9E7D52B}"/>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3938407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484B15-9C45-9AA4-0792-49E7E56053E7}"/>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7EC99F00-EE18-A047-A1D2-6D9C85BE842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E189373-F996-0139-60FF-CF65830DC5D0}"/>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83E13D4D-8FF8-EC91-18CD-77D3A3E174B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3E30F55-C895-0F93-C7C2-913C623DE738}"/>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3919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BD3B32-2499-4ACA-76BB-9A731E7C432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199FE0F2-8A71-6731-8601-867E9F10B4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CA14D8C-BAA5-BE56-D9FB-779D823F54FA}"/>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C81D4570-4052-8FB8-821D-7B28AF9F125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3FAAF32-B60B-3A88-1429-C1DBC2AEF58D}"/>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1633712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620350-5011-A9AC-8EC9-4EAB5C05691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AFD63560-8D44-BAD9-9F4F-D74BAC8746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F46BBEDD-E6CB-D3C3-4A01-30EE3B1AB9B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D39615B5-86BD-A729-A983-EECBD40BB719}"/>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3B896875-77E0-69AC-11DA-5FEF98348FA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53F6CF1-A0F4-A674-6CE5-08C863C49926}"/>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768969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4CE319-F566-410E-DC96-7304C75DD03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545BC8B2-7949-A5E0-1525-B6ED77D8BA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9B93D67-1F4D-5125-AD07-A05BF05B5F1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AC6235A9-3D7B-3EB7-9207-802ABD49BE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A551AFD-8CEF-94E8-423D-AA8113302D1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762C6E01-9361-7F2E-40E0-5A7CF7D43505}"/>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8" name="Espace réservé du pied de page 7">
            <a:extLst>
              <a:ext uri="{FF2B5EF4-FFF2-40B4-BE49-F238E27FC236}">
                <a16:creationId xmlns:a16="http://schemas.microsoft.com/office/drawing/2014/main" id="{9DA43FFA-594B-C26C-015C-EF0DDDF910D8}"/>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670DA0BA-6BFA-6723-92C9-2EA04B8EBDED}"/>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3781916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82BE8F-AE75-2607-D79B-BE3592D5E0C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703E8493-8C0D-6850-3A94-FC40B8B13971}"/>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4" name="Espace réservé du pied de page 3">
            <a:extLst>
              <a:ext uri="{FF2B5EF4-FFF2-40B4-BE49-F238E27FC236}">
                <a16:creationId xmlns:a16="http://schemas.microsoft.com/office/drawing/2014/main" id="{5113C56E-01A2-88D3-7264-9D6463236F7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3233E81D-F279-78DB-BF46-9968F6F4AD80}"/>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214504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FC5E71A-D7BE-B404-8106-A188BFA3E4B0}"/>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3" name="Espace réservé du pied de page 2">
            <a:extLst>
              <a:ext uri="{FF2B5EF4-FFF2-40B4-BE49-F238E27FC236}">
                <a16:creationId xmlns:a16="http://schemas.microsoft.com/office/drawing/2014/main" id="{47F42FC1-2422-EA7E-F75D-38D3516C13E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3D141547-A55A-8A5B-F537-A9D7736DD249}"/>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2614450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AAB4E6-EE34-6E71-6901-D7ABC4D23CB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BC915054-27E2-2214-7C44-76076F9033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C4B4CCC-4AF4-F963-5EF0-127A51334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DFFAD48-B7AC-C9AA-2155-57F1084A3313}"/>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81F43E80-123D-6158-3A1D-3A988D06DB7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FE437C9-9002-7A01-5747-E370A49E549D}"/>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104510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97BF3-D74B-9862-CB78-7C837C805AC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D85D5C2-4151-FE22-E308-DD2A1B11BE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4E564525-5896-9C99-3587-877C8A395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C394493-0B16-06BE-E2B8-6F9B2D83A351}"/>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6" name="Espace réservé du pied de page 5">
            <a:extLst>
              <a:ext uri="{FF2B5EF4-FFF2-40B4-BE49-F238E27FC236}">
                <a16:creationId xmlns:a16="http://schemas.microsoft.com/office/drawing/2014/main" id="{C929AC9F-01C3-A4E3-70D3-27C96E9DC6F2}"/>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8FAF407-1D56-70B3-326D-86F140EB89C8}"/>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1201016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DE7044-0F4F-0C22-0A74-45C3478F1FB6}"/>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C5F6F803-B3E9-4D36-F637-1AC8E137913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8E4F16F-BD32-D1A9-DC0D-CC97D587C42C}"/>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F17B0003-B75C-5EBF-0938-AAF8A388AB3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2239763-A162-AB69-6859-566FE6CDF1E4}"/>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260140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8A059A1-A167-8BDE-1817-B1253692A661}"/>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E19393A-98DA-D31B-57E3-2ABE1EEEEF7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1CFB76B-CCDC-E07B-DB6F-4AAA53B9E72F}"/>
              </a:ext>
            </a:extLst>
          </p:cNvPr>
          <p:cNvSpPr>
            <a:spLocks noGrp="1"/>
          </p:cNvSpPr>
          <p:nvPr>
            <p:ph type="dt" sz="half" idx="10"/>
          </p:nvPr>
        </p:nvSpPr>
        <p:spPr/>
        <p:txBody>
          <a:body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19C6E54F-2E00-4C80-C20D-FDDE82A02C8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5173933-B7AD-763B-C6BE-C79304910253}"/>
              </a:ext>
            </a:extLst>
          </p:cNvPr>
          <p:cNvSpPr>
            <a:spLocks noGrp="1"/>
          </p:cNvSpPr>
          <p:nvPr>
            <p:ph type="sldNum" sz="quarter" idx="12"/>
          </p:nvPr>
        </p:nvSpPr>
        <p:spPr/>
        <p:txBody>
          <a:bodyPr/>
          <a:lstStyle/>
          <a:p>
            <a:fld id="{C85E8722-30FF-4359-A66B-CAC2CA3C6806}" type="slidenum">
              <a:rPr lang="fr-BE" smtClean="0"/>
              <a:t>‹N°›</a:t>
            </a:fld>
            <a:endParaRPr lang="fr-BE"/>
          </a:p>
        </p:txBody>
      </p:sp>
    </p:spTree>
    <p:extLst>
      <p:ext uri="{BB962C8B-B14F-4D97-AF65-F5344CB8AC3E}">
        <p14:creationId xmlns:p14="http://schemas.microsoft.com/office/powerpoint/2010/main" val="821499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D457D-6EF3-440E-C431-823856A4F533}"/>
              </a:ext>
            </a:extLst>
          </p:cNvPr>
          <p:cNvSpPr>
            <a:spLocks noGrp="1"/>
          </p:cNvSpPr>
          <p:nvPr>
            <p:ph type="title"/>
          </p:nvPr>
        </p:nvSpPr>
        <p:spPr>
          <a:xfrm>
            <a:off x="457200" y="381000"/>
            <a:ext cx="11277600" cy="41910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493A52D-4C50-0C40-870F-467E6E66B9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2FAF043-FD7D-B99D-207E-1C1F5757C744}"/>
              </a:ext>
            </a:extLst>
          </p:cNvPr>
          <p:cNvSpPr>
            <a:spLocks noGrp="1"/>
          </p:cNvSpPr>
          <p:nvPr>
            <p:ph type="ftr" sz="quarter" idx="11"/>
          </p:nvPr>
        </p:nvSpPr>
        <p:spPr>
          <a:xfrm>
            <a:off x="457200" y="5638800"/>
            <a:ext cx="7696200" cy="4191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4DD7C4-149A-27A0-8022-88CBF833F843}"/>
              </a:ext>
            </a:extLst>
          </p:cNvPr>
          <p:cNvSpPr>
            <a:spLocks noGrp="1"/>
          </p:cNvSpPr>
          <p:nvPr>
            <p:ph type="sldNum" sz="quarter" idx="12"/>
          </p:nvPr>
        </p:nvSpPr>
        <p:spPr/>
        <p:txBody>
          <a:bodyPr/>
          <a:lstStyle/>
          <a:p>
            <a:fld id="{7F53A9EA-0EB7-EC47-968B-28F208CEFB16}" type="slidenum">
              <a:rPr lang="en-US" smtClean="0"/>
              <a:t>‹N°›</a:t>
            </a:fld>
            <a:endParaRPr lang="en-US"/>
          </a:p>
        </p:txBody>
      </p:sp>
      <p:sp>
        <p:nvSpPr>
          <p:cNvPr id="8" name="Text Placeholder 7">
            <a:extLst>
              <a:ext uri="{FF2B5EF4-FFF2-40B4-BE49-F238E27FC236}">
                <a16:creationId xmlns:a16="http://schemas.microsoft.com/office/drawing/2014/main" id="{C779ECEC-5113-0886-2EA8-79EAFD845F70}"/>
              </a:ext>
            </a:extLst>
          </p:cNvPr>
          <p:cNvSpPr>
            <a:spLocks noGrp="1"/>
          </p:cNvSpPr>
          <p:nvPr>
            <p:ph type="body" sz="quarter" idx="13" hasCustomPrompt="1"/>
          </p:nvPr>
        </p:nvSpPr>
        <p:spPr>
          <a:xfrm>
            <a:off x="457200" y="800100"/>
            <a:ext cx="11277600" cy="647700"/>
          </a:xfrm>
        </p:spPr>
        <p:txBody>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Subtitle</a:t>
            </a:r>
          </a:p>
        </p:txBody>
      </p:sp>
    </p:spTree>
    <p:extLst>
      <p:ext uri="{BB962C8B-B14F-4D97-AF65-F5344CB8AC3E}">
        <p14:creationId xmlns:p14="http://schemas.microsoft.com/office/powerpoint/2010/main" val="1243867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ubhead, and Three Conten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8E767E-699E-1B05-21A9-036BCB788343}"/>
              </a:ext>
            </a:extLst>
          </p:cNvPr>
          <p:cNvSpPr>
            <a:spLocks noGrp="1"/>
          </p:cNvSpPr>
          <p:nvPr>
            <p:ph type="ftr" sz="quarter" idx="10"/>
          </p:nvPr>
        </p:nvSpPr>
        <p:spPr/>
        <p:txBody>
          <a:bodyPr/>
          <a:lstStyle/>
          <a:p>
            <a:r>
              <a:rPr lang="en-US"/>
              <a:t>Company Confidential  © 2024 Eli Lilly and Company</a:t>
            </a:r>
          </a:p>
        </p:txBody>
      </p:sp>
      <p:sp>
        <p:nvSpPr>
          <p:cNvPr id="4" name="Slide Number Placeholder 3">
            <a:extLst>
              <a:ext uri="{FF2B5EF4-FFF2-40B4-BE49-F238E27FC236}">
                <a16:creationId xmlns:a16="http://schemas.microsoft.com/office/drawing/2014/main" id="{64CA55A6-733B-9ECD-69EC-C1CDD2C5163F}"/>
              </a:ext>
            </a:extLst>
          </p:cNvPr>
          <p:cNvSpPr>
            <a:spLocks noGrp="1"/>
          </p:cNvSpPr>
          <p:nvPr>
            <p:ph type="sldNum" sz="quarter" idx="11"/>
          </p:nvPr>
        </p:nvSpPr>
        <p:spPr/>
        <p:txBody>
          <a:bodyPr/>
          <a:lstStyle/>
          <a:p>
            <a:fld id="{48135D20-C3A1-FF4C-B4DB-BE449A9B144D}" type="slidenum">
              <a:t>‹N°›</a:t>
            </a:fld>
            <a:endParaRPr lang="en-US"/>
          </a:p>
        </p:txBody>
      </p:sp>
      <p:sp>
        <p:nvSpPr>
          <p:cNvPr id="10" name="Text Placeholder 5">
            <a:extLst>
              <a:ext uri="{FF2B5EF4-FFF2-40B4-BE49-F238E27FC236}">
                <a16:creationId xmlns:a16="http://schemas.microsoft.com/office/drawing/2014/main" id="{EB8420DE-03D7-60A0-82F0-0B2C24DB5D8E}"/>
              </a:ext>
            </a:extLst>
          </p:cNvPr>
          <p:cNvSpPr>
            <a:spLocks noGrp="1"/>
          </p:cNvSpPr>
          <p:nvPr>
            <p:ph type="body" sz="quarter" idx="17" hasCustomPrompt="1"/>
          </p:nvPr>
        </p:nvSpPr>
        <p:spPr>
          <a:xfrm>
            <a:off x="8282411" y="2933321"/>
            <a:ext cx="2743201" cy="1991764"/>
          </a:xfrm>
        </p:spPr>
        <p:txBody>
          <a:bodyPr>
            <a:noAutofit/>
          </a:bodyPr>
          <a:lstStyle>
            <a:lvl1pPr marL="0" indent="0" algn="ctr">
              <a:lnSpc>
                <a:spcPct val="100000"/>
              </a:lnSpc>
              <a:spcBef>
                <a:spcPts val="0"/>
              </a:spcBef>
              <a:spcAft>
                <a:spcPts val="2400"/>
              </a:spcAft>
              <a:buSzPct val="85000"/>
              <a:buFont typeface="+mj-lt"/>
              <a:buNone/>
              <a:defRPr sz="2100" b="1" i="0">
                <a:solidFill>
                  <a:schemeClr val="accent1"/>
                </a:solidFill>
                <a:latin typeface="Arial Black" panose="020B0604020202020204" pitchFamily="34" charset="0"/>
              </a:defRPr>
            </a:lvl1pPr>
            <a:lvl2pPr marL="0" indent="0" algn="ctr">
              <a:lnSpc>
                <a:spcPct val="100000"/>
              </a:lnSpc>
              <a:spcBef>
                <a:spcPts val="0"/>
              </a:spcBef>
              <a:spcAft>
                <a:spcPts val="600"/>
              </a:spcAft>
              <a:buNone/>
              <a:defRPr sz="1200"/>
            </a:lvl2pPr>
            <a:lvl3pPr marL="0" indent="-91440" algn="ctr">
              <a:lnSpc>
                <a:spcPct val="100000"/>
              </a:lnSpc>
              <a:spcBef>
                <a:spcPts val="0"/>
              </a:spcBef>
              <a:spcAft>
                <a:spcPts val="600"/>
              </a:spcAft>
              <a:defRPr sz="1000"/>
            </a:lvl3pPr>
            <a:lvl4pPr marL="0" indent="-91440" algn="ctr">
              <a:lnSpc>
                <a:spcPct val="100000"/>
              </a:lnSpc>
              <a:spcBef>
                <a:spcPts val="0"/>
              </a:spcBef>
              <a:spcAft>
                <a:spcPts val="600"/>
              </a:spcAft>
              <a:defRPr sz="1000"/>
            </a:lvl4pPr>
            <a:lvl5pPr marL="0" indent="-91440" algn="ctr">
              <a:lnSpc>
                <a:spcPct val="100000"/>
              </a:lnSpc>
              <a:spcBef>
                <a:spcPts val="0"/>
              </a:spcBef>
              <a:spcAft>
                <a:spcPts val="600"/>
              </a:spcAft>
              <a:defRPr sz="1000"/>
            </a:lvl5pPr>
          </a:lstStyle>
          <a:p>
            <a:pPr lvl="0"/>
            <a:r>
              <a:rPr lang="en-US"/>
              <a:t>Title and Content</a:t>
            </a:r>
          </a:p>
          <a:p>
            <a:pPr lvl="1"/>
            <a:r>
              <a:rPr lang="en-US"/>
              <a:t>Second level</a:t>
            </a:r>
          </a:p>
          <a:p>
            <a:pPr lvl="2"/>
            <a:r>
              <a:rPr lang="en-US"/>
              <a:t>Third level</a:t>
            </a:r>
          </a:p>
          <a:p>
            <a:pPr lvl="3"/>
            <a:r>
              <a:rPr lang="en-US"/>
              <a:t>Fourth level</a:t>
            </a:r>
          </a:p>
          <a:p>
            <a:pPr lvl="4"/>
            <a:r>
              <a:rPr lang="en-US"/>
              <a:t>Fifth level</a:t>
            </a:r>
          </a:p>
        </p:txBody>
      </p:sp>
      <p:sp>
        <p:nvSpPr>
          <p:cNvPr id="9" name="Text Placeholder 5">
            <a:extLst>
              <a:ext uri="{FF2B5EF4-FFF2-40B4-BE49-F238E27FC236}">
                <a16:creationId xmlns:a16="http://schemas.microsoft.com/office/drawing/2014/main" id="{F8527BDA-1322-8FE8-63E6-D49E769B4E7C}"/>
              </a:ext>
            </a:extLst>
          </p:cNvPr>
          <p:cNvSpPr>
            <a:spLocks noGrp="1"/>
          </p:cNvSpPr>
          <p:nvPr>
            <p:ph type="body" sz="quarter" idx="16" hasCustomPrompt="1"/>
          </p:nvPr>
        </p:nvSpPr>
        <p:spPr>
          <a:xfrm>
            <a:off x="4724400" y="2933321"/>
            <a:ext cx="2743201" cy="1991764"/>
          </a:xfrm>
        </p:spPr>
        <p:txBody>
          <a:bodyPr>
            <a:noAutofit/>
          </a:bodyPr>
          <a:lstStyle>
            <a:lvl1pPr marL="0" indent="0" algn="ctr">
              <a:lnSpc>
                <a:spcPct val="100000"/>
              </a:lnSpc>
              <a:spcBef>
                <a:spcPts val="0"/>
              </a:spcBef>
              <a:spcAft>
                <a:spcPts val="2400"/>
              </a:spcAft>
              <a:buSzPct val="85000"/>
              <a:buFont typeface="+mj-lt"/>
              <a:buNone/>
              <a:defRPr sz="2100" b="1" i="0">
                <a:solidFill>
                  <a:schemeClr val="accent1"/>
                </a:solidFill>
                <a:latin typeface="Arial Black" panose="020B0604020202020204" pitchFamily="34" charset="0"/>
              </a:defRPr>
            </a:lvl1pPr>
            <a:lvl2pPr marL="0" indent="0" algn="ctr">
              <a:lnSpc>
                <a:spcPct val="100000"/>
              </a:lnSpc>
              <a:spcBef>
                <a:spcPts val="0"/>
              </a:spcBef>
              <a:spcAft>
                <a:spcPts val="600"/>
              </a:spcAft>
              <a:buNone/>
              <a:defRPr sz="1200"/>
            </a:lvl2pPr>
            <a:lvl3pPr marL="0" indent="-91440" algn="ctr">
              <a:lnSpc>
                <a:spcPct val="100000"/>
              </a:lnSpc>
              <a:spcBef>
                <a:spcPts val="0"/>
              </a:spcBef>
              <a:spcAft>
                <a:spcPts val="600"/>
              </a:spcAft>
              <a:defRPr sz="1000"/>
            </a:lvl3pPr>
            <a:lvl4pPr marL="0" indent="-91440" algn="ctr">
              <a:lnSpc>
                <a:spcPct val="100000"/>
              </a:lnSpc>
              <a:spcBef>
                <a:spcPts val="0"/>
              </a:spcBef>
              <a:spcAft>
                <a:spcPts val="600"/>
              </a:spcAft>
              <a:defRPr sz="1000"/>
            </a:lvl4pPr>
            <a:lvl5pPr marL="0" indent="-91440" algn="ctr">
              <a:lnSpc>
                <a:spcPct val="100000"/>
              </a:lnSpc>
              <a:spcBef>
                <a:spcPts val="0"/>
              </a:spcBef>
              <a:spcAft>
                <a:spcPts val="600"/>
              </a:spcAft>
              <a:defRPr sz="1000"/>
            </a:lvl5pPr>
          </a:lstStyle>
          <a:p>
            <a:pPr lvl="0"/>
            <a:r>
              <a:rPr lang="en-US"/>
              <a:t>Title and Content</a:t>
            </a:r>
          </a:p>
          <a:p>
            <a:pPr lvl="1"/>
            <a:r>
              <a:rPr lang="en-US"/>
              <a:t>Second level</a:t>
            </a:r>
          </a:p>
          <a:p>
            <a:pPr lvl="2"/>
            <a:r>
              <a:rPr lang="en-US"/>
              <a:t>Third level</a:t>
            </a:r>
          </a:p>
          <a:p>
            <a:pPr lvl="3"/>
            <a:r>
              <a:rPr lang="en-US"/>
              <a:t>Fourth level</a:t>
            </a:r>
          </a:p>
          <a:p>
            <a:pPr lvl="4"/>
            <a:r>
              <a:rPr lang="en-US"/>
              <a:t>Fifth level</a:t>
            </a:r>
          </a:p>
        </p:txBody>
      </p:sp>
      <p:sp>
        <p:nvSpPr>
          <p:cNvPr id="14" name="Text Placeholder 5">
            <a:extLst>
              <a:ext uri="{FF2B5EF4-FFF2-40B4-BE49-F238E27FC236}">
                <a16:creationId xmlns:a16="http://schemas.microsoft.com/office/drawing/2014/main" id="{31C952C2-14D6-8AB3-0F8F-F7BC48D1E9A8}"/>
              </a:ext>
            </a:extLst>
          </p:cNvPr>
          <p:cNvSpPr>
            <a:spLocks noGrp="1"/>
          </p:cNvSpPr>
          <p:nvPr>
            <p:ph type="body" sz="quarter" idx="15" hasCustomPrompt="1"/>
          </p:nvPr>
        </p:nvSpPr>
        <p:spPr>
          <a:xfrm>
            <a:off x="1167896" y="2933321"/>
            <a:ext cx="2743201" cy="1991764"/>
          </a:xfrm>
        </p:spPr>
        <p:txBody>
          <a:bodyPr>
            <a:noAutofit/>
          </a:bodyPr>
          <a:lstStyle>
            <a:lvl1pPr marL="0" indent="0" algn="ctr">
              <a:lnSpc>
                <a:spcPct val="100000"/>
              </a:lnSpc>
              <a:spcBef>
                <a:spcPts val="0"/>
              </a:spcBef>
              <a:spcAft>
                <a:spcPts val="2400"/>
              </a:spcAft>
              <a:buSzPct val="85000"/>
              <a:buFont typeface="+mj-lt"/>
              <a:buNone/>
              <a:defRPr sz="2100" b="1" i="0">
                <a:solidFill>
                  <a:schemeClr val="accent1"/>
                </a:solidFill>
                <a:latin typeface="Arial Black" panose="020B0604020202020204" pitchFamily="34" charset="0"/>
              </a:defRPr>
            </a:lvl1pPr>
            <a:lvl2pPr marL="0" indent="0" algn="ctr">
              <a:lnSpc>
                <a:spcPct val="100000"/>
              </a:lnSpc>
              <a:spcBef>
                <a:spcPts val="0"/>
              </a:spcBef>
              <a:spcAft>
                <a:spcPts val="600"/>
              </a:spcAft>
              <a:buNone/>
              <a:defRPr sz="1200"/>
            </a:lvl2pPr>
            <a:lvl3pPr marL="0" indent="-91440" algn="ctr">
              <a:lnSpc>
                <a:spcPct val="100000"/>
              </a:lnSpc>
              <a:spcBef>
                <a:spcPts val="0"/>
              </a:spcBef>
              <a:spcAft>
                <a:spcPts val="600"/>
              </a:spcAft>
              <a:defRPr sz="1000"/>
            </a:lvl3pPr>
            <a:lvl4pPr marL="0" indent="-91440" algn="ctr">
              <a:lnSpc>
                <a:spcPct val="100000"/>
              </a:lnSpc>
              <a:spcBef>
                <a:spcPts val="0"/>
              </a:spcBef>
              <a:spcAft>
                <a:spcPts val="600"/>
              </a:spcAft>
              <a:defRPr sz="1000"/>
            </a:lvl4pPr>
            <a:lvl5pPr marL="0" indent="-91440" algn="ctr">
              <a:lnSpc>
                <a:spcPct val="100000"/>
              </a:lnSpc>
              <a:spcBef>
                <a:spcPts val="0"/>
              </a:spcBef>
              <a:spcAft>
                <a:spcPts val="600"/>
              </a:spcAft>
              <a:defRPr sz="1000"/>
            </a:lvl5pPr>
          </a:lstStyle>
          <a:p>
            <a:pPr lvl="0"/>
            <a:r>
              <a:rPr lang="en-US"/>
              <a:t>Title and Content</a:t>
            </a:r>
          </a:p>
          <a:p>
            <a:pPr lvl="1"/>
            <a:r>
              <a:rPr lang="en-US"/>
              <a:t>Second level</a:t>
            </a:r>
          </a:p>
          <a:p>
            <a:pPr lvl="2"/>
            <a:r>
              <a:rPr lang="en-US"/>
              <a:t>Third level</a:t>
            </a:r>
          </a:p>
          <a:p>
            <a:pPr lvl="3"/>
            <a:r>
              <a:rPr lang="en-US"/>
              <a:t>Fourth level</a:t>
            </a:r>
          </a:p>
          <a:p>
            <a:pPr lvl="4"/>
            <a:r>
              <a:rPr lang="en-US"/>
              <a:t>Fifth level</a:t>
            </a:r>
          </a:p>
        </p:txBody>
      </p:sp>
      <p:sp>
        <p:nvSpPr>
          <p:cNvPr id="11" name="Text Placeholder 12">
            <a:extLst>
              <a:ext uri="{FF2B5EF4-FFF2-40B4-BE49-F238E27FC236}">
                <a16:creationId xmlns:a16="http://schemas.microsoft.com/office/drawing/2014/main" id="{964B7321-6416-B466-F640-9CA19AD0818A}"/>
              </a:ext>
            </a:extLst>
          </p:cNvPr>
          <p:cNvSpPr>
            <a:spLocks noGrp="1"/>
          </p:cNvSpPr>
          <p:nvPr>
            <p:ph type="body" sz="quarter" idx="14" hasCustomPrompt="1"/>
          </p:nvPr>
        </p:nvSpPr>
        <p:spPr>
          <a:xfrm>
            <a:off x="612649" y="1252728"/>
            <a:ext cx="11055096" cy="283464"/>
          </a:xfrm>
        </p:spPr>
        <p:txBody>
          <a:bodyPr>
            <a:noAutofit/>
          </a:bodyPr>
          <a:lstStyle>
            <a:lvl1pPr marL="1588" indent="0">
              <a:lnSpc>
                <a:spcPct val="100000"/>
              </a:lnSpc>
              <a:spcBef>
                <a:spcPts val="0"/>
              </a:spcBef>
              <a:buFontTx/>
              <a:buNone/>
              <a:defRPr sz="1500" b="0" baseline="0"/>
            </a:lvl1pPr>
            <a:lvl2pPr marL="1588" indent="0">
              <a:buFontTx/>
              <a:buNone/>
              <a:defRPr sz="2400"/>
            </a:lvl2pPr>
            <a:lvl3pPr marL="1588" indent="0">
              <a:buFontTx/>
              <a:buNone/>
              <a:defRPr sz="2400"/>
            </a:lvl3pPr>
            <a:lvl4pPr marL="1588" indent="0">
              <a:buFontTx/>
              <a:buNone/>
              <a:defRPr sz="2400"/>
            </a:lvl4pPr>
            <a:lvl5pPr marL="1588" indent="0">
              <a:buFontTx/>
              <a:buNone/>
              <a:defRPr sz="2400"/>
            </a:lvl5pPr>
            <a:lvl6pPr marL="1588" indent="0">
              <a:buFontTx/>
              <a:buNone/>
              <a:defRPr sz="2400"/>
            </a:lvl6pPr>
            <a:lvl7pPr marL="1588" indent="0">
              <a:buFontTx/>
              <a:buNone/>
              <a:defRPr sz="2400"/>
            </a:lvl7pPr>
            <a:lvl8pPr marL="1588" indent="0">
              <a:buFontTx/>
              <a:buNone/>
              <a:defRPr sz="2400"/>
            </a:lvl8pPr>
            <a:lvl9pPr marL="1588" indent="0">
              <a:buFontTx/>
              <a:buNone/>
              <a:defRPr sz="2400"/>
            </a:lvl9pPr>
          </a:lstStyle>
          <a:p>
            <a:pPr lvl="0"/>
            <a:r>
              <a:t>Click to add subtitle</a:t>
            </a:r>
          </a:p>
        </p:txBody>
      </p:sp>
      <p:sp>
        <p:nvSpPr>
          <p:cNvPr id="2" name="Title 1">
            <a:extLst>
              <a:ext uri="{FF2B5EF4-FFF2-40B4-BE49-F238E27FC236}">
                <a16:creationId xmlns:a16="http://schemas.microsoft.com/office/drawing/2014/main" id="{125DC940-2DB6-4AB0-D169-1B0425E840F6}"/>
              </a:ext>
            </a:extLst>
          </p:cNvPr>
          <p:cNvSpPr>
            <a:spLocks noGrp="1"/>
          </p:cNvSpPr>
          <p:nvPr>
            <p:ph type="title"/>
          </p:nvPr>
        </p:nvSpPr>
        <p:spPr>
          <a:xfrm>
            <a:off x="609600" y="815541"/>
            <a:ext cx="11058144" cy="401017"/>
          </a:xfrm>
        </p:spPr>
        <p:txBody>
          <a:bodyPr>
            <a:noAutofit/>
          </a:bodyPr>
          <a:lstStyle>
            <a:lvl1pPr>
              <a:lnSpc>
                <a:spcPct val="80000"/>
              </a:lnSpc>
              <a:defRPr sz="3750" spc="0" baseline="0">
                <a:solidFill>
                  <a:schemeClr val="accent1"/>
                </a:solidFill>
              </a:defRPr>
            </a:lvl1pPr>
          </a:lstStyle>
          <a:p>
            <a:r>
              <a:rPr lang="en-US"/>
              <a:t>Click to edit Master title style</a:t>
            </a:r>
          </a:p>
        </p:txBody>
      </p:sp>
    </p:spTree>
    <p:extLst>
      <p:ext uri="{BB962C8B-B14F-4D97-AF65-F5344CB8AC3E}">
        <p14:creationId xmlns:p14="http://schemas.microsoft.com/office/powerpoint/2010/main" val="388392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5" name="Footer Content">
            <a:extLst>
              <a:ext uri="{FF2B5EF4-FFF2-40B4-BE49-F238E27FC236}">
                <a16:creationId xmlns:a16="http://schemas.microsoft.com/office/drawing/2014/main" id="{26604846-DFA1-9B1D-0E4E-F599D2E2624C}"/>
              </a:ext>
            </a:extLst>
          </p:cNvPr>
          <p:cNvSpPr>
            <a:spLocks noGrp="1"/>
          </p:cNvSpPr>
          <p:nvPr>
            <p:ph type="body" sz="quarter" idx="13" hasCustomPrompt="1"/>
          </p:nvPr>
        </p:nvSpPr>
        <p:spPr>
          <a:xfrm>
            <a:off x="612775" y="5806800"/>
            <a:ext cx="10954800" cy="648000"/>
          </a:xfrm>
        </p:spPr>
        <p:txBody>
          <a:bodyPr vert="horz" lIns="0" tIns="0" rIns="0" bIns="0" rtlCol="0" anchor="b" anchorCtr="0">
            <a:noAutofit/>
          </a:bodyPr>
          <a:lstStyle>
            <a:lvl1pPr>
              <a:defRPr lang="en-GB" sz="900" dirty="0" smtClean="0"/>
            </a:lvl1pPr>
          </a:lstStyle>
          <a:p>
            <a:pPr lvl="0">
              <a:spcBef>
                <a:spcPts val="0"/>
              </a:spcBef>
            </a:pPr>
            <a:r>
              <a:rPr lang="fr"/>
              <a:t>Cliquez pour modifier le contenu du pied de page</a:t>
            </a:r>
          </a:p>
        </p:txBody>
      </p:sp>
      <p:sp>
        <p:nvSpPr>
          <p:cNvPr id="6" name="Content Placeholder 5">
            <a:extLst>
              <a:ext uri="{FF2B5EF4-FFF2-40B4-BE49-F238E27FC236}">
                <a16:creationId xmlns:a16="http://schemas.microsoft.com/office/drawing/2014/main" id="{ED0F9961-1D04-E5F2-0481-E31DDDD6A7DA}"/>
              </a:ext>
            </a:extLst>
          </p:cNvPr>
          <p:cNvSpPr>
            <a:spLocks noGrp="1"/>
          </p:cNvSpPr>
          <p:nvPr>
            <p:ph sz="quarter" idx="12"/>
          </p:nvPr>
        </p:nvSpPr>
        <p:spPr>
          <a:xfrm>
            <a:off x="612775" y="1519200"/>
            <a:ext cx="10954800" cy="3977788"/>
          </a:xfrm>
          <a:prstGeom prst="rect">
            <a:avLst/>
          </a:prstGeom>
        </p:spPr>
        <p:txBody>
          <a:bodyPr>
            <a:noAutofit/>
          </a:bodyPr>
          <a:lstStyle>
            <a:lvl1pPr>
              <a:lnSpc>
                <a:spcPct val="100000"/>
              </a:lnSpc>
              <a:spcBef>
                <a:spcPts val="1000"/>
              </a:spcBef>
              <a:defRPr sz="2200"/>
            </a:lvl1pPr>
            <a:lvl2pPr marL="182880">
              <a:lnSpc>
                <a:spcPct val="100000"/>
              </a:lnSpc>
              <a:spcBef>
                <a:spcPts val="1000"/>
              </a:spcBef>
              <a:buSzPct val="100000"/>
              <a:defRPr sz="2000"/>
            </a:lvl2pPr>
            <a:lvl3pPr marL="396000">
              <a:spcBef>
                <a:spcPts val="1000"/>
              </a:spcBef>
              <a:buSzPct val="100000"/>
              <a:defRPr sz="1800"/>
            </a:lvl3pPr>
            <a:lvl4pPr marL="576000">
              <a:spcBef>
                <a:spcPts val="1000"/>
              </a:spcBef>
              <a:buSzPct val="100000"/>
              <a:defRPr sz="1600"/>
            </a:lvl4pPr>
            <a:lvl5pPr marL="774000">
              <a:spcBef>
                <a:spcPts val="1000"/>
              </a:spcBef>
              <a:buSzPct val="100000"/>
              <a:defRPr sz="1400"/>
            </a:lvl5pPr>
          </a:lstStyle>
          <a:p>
            <a:pPr lvl="0"/>
            <a:r>
              <a:rPr lang="fr"/>
              <a:t>Cliquez pour modifier les styles de texte du modèle</a:t>
            </a:r>
          </a:p>
          <a:p>
            <a:pPr lvl="1"/>
            <a:r>
              <a:rPr lang="fr"/>
              <a:t>Premier niveau</a:t>
            </a:r>
          </a:p>
          <a:p>
            <a:pPr lvl="2"/>
            <a:r>
              <a:rPr lang="fr"/>
              <a:t>Deuxième niveau</a:t>
            </a:r>
          </a:p>
          <a:p>
            <a:pPr lvl="3"/>
            <a:r>
              <a:rPr lang="fr"/>
              <a:t>Troisième niveau</a:t>
            </a:r>
          </a:p>
          <a:p>
            <a:pPr lvl="4"/>
            <a:r>
              <a:rPr lang="fr"/>
              <a:t>Quatrième niveau</a:t>
            </a:r>
          </a:p>
        </p:txBody>
      </p:sp>
      <p:sp>
        <p:nvSpPr>
          <p:cNvPr id="9" name="Text Placeholder 8">
            <a:extLst>
              <a:ext uri="{FF2B5EF4-FFF2-40B4-BE49-F238E27FC236}">
                <a16:creationId xmlns:a16="http://schemas.microsoft.com/office/drawing/2014/main" id="{A7F756AE-C2D9-028A-D839-311A42C3FB88}"/>
              </a:ext>
            </a:extLst>
          </p:cNvPr>
          <p:cNvSpPr>
            <a:spLocks noGrp="1"/>
          </p:cNvSpPr>
          <p:nvPr>
            <p:ph type="body" sz="quarter" idx="14"/>
          </p:nvPr>
        </p:nvSpPr>
        <p:spPr>
          <a:xfrm>
            <a:off x="612775" y="982800"/>
            <a:ext cx="10955338" cy="255600"/>
          </a:xfrm>
        </p:spPr>
        <p:txBody>
          <a:bodyPr anchor="ctr" anchorCtr="0"/>
          <a:lstStyle>
            <a:lvl1pPr>
              <a:spcBef>
                <a:spcPts val="0"/>
              </a:spcBef>
              <a:defRPr sz="1800" baseline="0">
                <a:solidFill>
                  <a:srgbClr val="E1251B"/>
                </a:solidFill>
              </a:defRPr>
            </a:lvl1pPr>
          </a:lstStyle>
          <a:p>
            <a:pPr lvl="0"/>
            <a:r>
              <a:rPr lang="fr"/>
              <a:t>Cliquez pour modifier les styles de texte du modèle</a:t>
            </a:r>
            <a:endParaRPr lang="en-US"/>
          </a:p>
        </p:txBody>
      </p:sp>
      <p:sp>
        <p:nvSpPr>
          <p:cNvPr id="2" name="Title 1">
            <a:extLst>
              <a:ext uri="{FF2B5EF4-FFF2-40B4-BE49-F238E27FC236}">
                <a16:creationId xmlns:a16="http://schemas.microsoft.com/office/drawing/2014/main" id="{125DC940-2DB6-4AB0-D169-1B0425E840F6}"/>
              </a:ext>
            </a:extLst>
          </p:cNvPr>
          <p:cNvSpPr>
            <a:spLocks noGrp="1"/>
          </p:cNvSpPr>
          <p:nvPr>
            <p:ph type="title"/>
          </p:nvPr>
        </p:nvSpPr>
        <p:spPr>
          <a:xfrm>
            <a:off x="612000" y="0"/>
            <a:ext cx="10956113" cy="986400"/>
          </a:xfrm>
          <a:prstGeom prst="rect">
            <a:avLst/>
          </a:prstGeom>
        </p:spPr>
        <p:txBody>
          <a:bodyPr anchor="b" anchorCtr="0">
            <a:noAutofit/>
          </a:bodyPr>
          <a:lstStyle>
            <a:lvl1pPr>
              <a:lnSpc>
                <a:spcPts val="3600"/>
              </a:lnSpc>
              <a:defRPr sz="4000" spc="-100" baseline="0"/>
            </a:lvl1pPr>
          </a:lstStyle>
          <a:p>
            <a:r>
              <a:rPr lang="fr"/>
              <a:t>Cliquez pour modifier le style de titre du gabarit</a:t>
            </a:r>
          </a:p>
        </p:txBody>
      </p:sp>
    </p:spTree>
    <p:extLst>
      <p:ext uri="{BB962C8B-B14F-4D97-AF65-F5344CB8AC3E}">
        <p14:creationId xmlns:p14="http://schemas.microsoft.com/office/powerpoint/2010/main" val="4088686629"/>
      </p:ext>
    </p:extLst>
  </p:cSld>
  <p:clrMapOvr>
    <a:masterClrMapping/>
  </p:clrMapOvr>
  <p:extLst>
    <p:ext uri="{DCECCB84-F9BA-43D5-87BE-67443E8EF086}">
      <p15:sldGuideLst xmlns:p15="http://schemas.microsoft.com/office/powerpoint/2012/main">
        <p15:guide id="1" pos="7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AAFC04F-EB47-74C8-CCB5-F5AC0F1A82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E6B7AF92-C1ED-C100-4579-A84C9F582A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8291823-EF87-7D21-6038-9CDF2473E7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90F81-5167-489C-A477-6E6DA121B304}" type="datetimeFigureOut">
              <a:rPr lang="fr-BE" smtClean="0"/>
              <a:t>30/05/2026</a:t>
            </a:fld>
            <a:endParaRPr lang="fr-BE"/>
          </a:p>
        </p:txBody>
      </p:sp>
      <p:sp>
        <p:nvSpPr>
          <p:cNvPr id="5" name="Espace réservé du pied de page 4">
            <a:extLst>
              <a:ext uri="{FF2B5EF4-FFF2-40B4-BE49-F238E27FC236}">
                <a16:creationId xmlns:a16="http://schemas.microsoft.com/office/drawing/2014/main" id="{517AC32B-0EA2-8FC2-A02D-EA58D035CA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6F235AA-01DF-38A3-6FFD-60845CDF68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5E8722-30FF-4359-A66B-CAC2CA3C6806}" type="slidenum">
              <a:rPr lang="fr-BE" smtClean="0"/>
              <a:t>‹N°›</a:t>
            </a:fld>
            <a:endParaRPr lang="fr-BE"/>
          </a:p>
        </p:txBody>
      </p:sp>
    </p:spTree>
    <p:extLst>
      <p:ext uri="{BB962C8B-B14F-4D97-AF65-F5344CB8AC3E}">
        <p14:creationId xmlns:p14="http://schemas.microsoft.com/office/powerpoint/2010/main" val="1332416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researchgate.net/journal/Diabetologia-1432-0428?_sg=IEDqMfPlVJ8rMeYVp_J1NulA0qG2pMlHgtWF7nJz2oXR2cFZ2rltnFHS5TMlpeRsGMAuW4sKYXxS1ylI6nYyrcM3BBOUiA.9AEgTGhHATG_YuDrlTV_RW0hRdYrV-J_XKrEsdhDqgvF4P7mZ1yceXmjPlT-UIWjqJpLElyWJv1b0MBUKUkPDQ&amp;_tp=eyJjb250ZXh0Ijp7ImZpcnN0UGFnZSI6Il9kaXJlY3QiLCJwYWdlIjoicHVibGljYXRpb24iLCJwb3NpdGlvbiI6InBhZ2VIZWFkZXIifX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3" Type="http://schemas.openxmlformats.org/officeDocument/2006/relationships/notesSlide" Target="../notesSlides/notesSlide3.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researchgate.net/journal/Diabetologia-1432-0428?_sg=IEDqMfPlVJ8rMeYVp_J1NulA0qG2pMlHgtWF7nJz2oXR2cFZ2rltnFHS5TMlpeRsGMAuW4sKYXxS1ylI6nYyrcM3BBOUiA.9AEgTGhHATG_YuDrlTV_RW0hRdYrV-J_XKrEsdhDqgvF4P7mZ1yceXmjPlT-UIWjqJpLElyWJv1b0MBUKUkPDQ&amp;_tp=eyJjb250ZXh0Ijp7ImZpcnN0UGFnZSI6Il9kaXJlY3QiLCJwYWdlIjoicHVibGljYXRpb24iLCJwb3NpdGlvbiI6InBhZ2VIZWFkZXIifX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5.emf"/><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emf"/><Relationship Id="rId4" Type="http://schemas.openxmlformats.org/officeDocument/2006/relationships/image" Target="../media/image17.emf"/></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4.xml"/><Relationship Id="rId1" Type="http://schemas.openxmlformats.org/officeDocument/2006/relationships/tags" Target="../tags/tag2.xml"/><Relationship Id="rId4" Type="http://schemas.openxmlformats.org/officeDocument/2006/relationships/image" Target="../media/image20.emf"/></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s://www.pikist.com/search/fr?q=confitures" TargetMode="External"/><Relationship Id="rId5" Type="http://schemas.openxmlformats.org/officeDocument/2006/relationships/image" Target="../media/image22.jpg"/><Relationship Id="rId4" Type="http://schemas.openxmlformats.org/officeDocument/2006/relationships/hyperlink" Target="https://pixabay.com/fr/sucre-en-morceaux-sucre-cubes-blanc-54909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hyperlink" Target="https://creativecommons.org/licenses/by-sa/3.0/" TargetMode="External"/><Relationship Id="rId4" Type="http://schemas.openxmlformats.org/officeDocument/2006/relationships/hyperlink" Target="https://flickr.com/photos/thejesse/41346195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16.xml.rels><?xml version="1.0" encoding="UTF-8" standalone="yes"?>
<Relationships xmlns="http://schemas.openxmlformats.org/package/2006/relationships"><Relationship Id="rId3" Type="http://schemas.openxmlformats.org/officeDocument/2006/relationships/image" Target="../media/image30.emf"/><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7.emf"/></Relationships>
</file>

<file path=ppt/slides/_rels/slide1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slideLayout" Target="../slideLayouts/slideLayout5.xml"/><Relationship Id="rId1" Type="http://schemas.openxmlformats.org/officeDocument/2006/relationships/tags" Target="../tags/tag3.xml"/><Relationship Id="rId5" Type="http://schemas.openxmlformats.org/officeDocument/2006/relationships/hyperlink" Target="https://doi.org/10.1093/eurheartj/ehaf1066" TargetMode="External"/><Relationship Id="rId4" Type="http://schemas.openxmlformats.org/officeDocument/2006/relationships/hyperlink" Target="NUL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9873B8-D3B5-2834-B8F5-1EB2D76DA465}"/>
              </a:ext>
            </a:extLst>
          </p:cNvPr>
          <p:cNvSpPr>
            <a:spLocks noGrp="1"/>
          </p:cNvSpPr>
          <p:nvPr>
            <p:ph type="ctrTitle"/>
          </p:nvPr>
        </p:nvSpPr>
        <p:spPr/>
        <p:txBody>
          <a:bodyPr/>
          <a:lstStyle/>
          <a:p>
            <a:r>
              <a:rPr lang="fr-FR" b="1" dirty="0"/>
              <a:t>aGLP1 et Insuffisance Cardiaque </a:t>
            </a:r>
            <a:endParaRPr lang="fr-BE" dirty="0"/>
          </a:p>
        </p:txBody>
      </p:sp>
      <p:sp>
        <p:nvSpPr>
          <p:cNvPr id="3" name="Sous-titre 2">
            <a:extLst>
              <a:ext uri="{FF2B5EF4-FFF2-40B4-BE49-F238E27FC236}">
                <a16:creationId xmlns:a16="http://schemas.microsoft.com/office/drawing/2014/main" id="{9F17E5E5-54F8-9D62-3ABA-CC60010D9C86}"/>
              </a:ext>
            </a:extLst>
          </p:cNvPr>
          <p:cNvSpPr>
            <a:spLocks noGrp="1"/>
          </p:cNvSpPr>
          <p:nvPr>
            <p:ph type="subTitle" idx="1"/>
          </p:nvPr>
        </p:nvSpPr>
        <p:spPr/>
        <p:txBody>
          <a:bodyPr/>
          <a:lstStyle/>
          <a:p>
            <a:r>
              <a:rPr lang="fr-FR" dirty="0"/>
              <a:t>Prof. Arnaud ANCION, Service de Cardiologie, CHU de Liège</a:t>
            </a:r>
            <a:endParaRPr lang="fr-BE" dirty="0"/>
          </a:p>
          <a:p>
            <a:r>
              <a:rPr lang="fr-BE" dirty="0"/>
              <a:t>20</a:t>
            </a:r>
            <a:r>
              <a:rPr lang="fr-BE" baseline="30000" dirty="0"/>
              <a:t>èmes</a:t>
            </a:r>
            <a:r>
              <a:rPr lang="fr-BE" dirty="0"/>
              <a:t> Journées de la Faculté de Médecine de l’ULiège</a:t>
            </a:r>
          </a:p>
          <a:p>
            <a:r>
              <a:rPr lang="fr-BE" dirty="0"/>
              <a:t>31 mai 2025 </a:t>
            </a:r>
          </a:p>
        </p:txBody>
      </p:sp>
    </p:spTree>
    <p:extLst>
      <p:ext uri="{BB962C8B-B14F-4D97-AF65-F5344CB8AC3E}">
        <p14:creationId xmlns:p14="http://schemas.microsoft.com/office/powerpoint/2010/main" val="2301795114"/>
      </p:ext>
    </p:extLst>
  </p:cSld>
  <p:clrMapOvr>
    <a:masterClrMapping/>
  </p:clrMapOvr>
  <mc:AlternateContent xmlns:mc="http://schemas.openxmlformats.org/markup-compatibility/2006" xmlns:p14="http://schemas.microsoft.com/office/powerpoint/2010/main">
    <mc:Choice Requires="p14">
      <p:transition spd="slow" p14:dur="2000" advTm="9780"/>
    </mc:Choice>
    <mc:Fallback xmlns="">
      <p:transition spd="slow" advTm="978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BB21F0-5B88-CD54-02DE-1D5226A62CD9}"/>
              </a:ext>
            </a:extLst>
          </p:cNvPr>
          <p:cNvSpPr>
            <a:spLocks noGrp="1"/>
          </p:cNvSpPr>
          <p:nvPr>
            <p:ph type="title"/>
          </p:nvPr>
        </p:nvSpPr>
        <p:spPr/>
        <p:txBody>
          <a:bodyPr/>
          <a:lstStyle/>
          <a:p>
            <a:r>
              <a:rPr lang="fr-FR" b="1" dirty="0"/>
              <a:t>Molécules</a:t>
            </a:r>
            <a:r>
              <a:rPr lang="fr-FR" dirty="0"/>
              <a:t> </a:t>
            </a:r>
            <a:r>
              <a:rPr lang="fr-FR" b="1" dirty="0"/>
              <a:t>disponibles</a:t>
            </a:r>
            <a:r>
              <a:rPr lang="fr-FR" dirty="0"/>
              <a:t> </a:t>
            </a:r>
            <a:endParaRPr lang="fr-BE" dirty="0"/>
          </a:p>
        </p:txBody>
      </p:sp>
      <p:sp>
        <p:nvSpPr>
          <p:cNvPr id="7" name="Rectangle 3">
            <a:extLst>
              <a:ext uri="{FF2B5EF4-FFF2-40B4-BE49-F238E27FC236}">
                <a16:creationId xmlns:a16="http://schemas.microsoft.com/office/drawing/2014/main" id="{0EC28CA3-EBFA-415A-FF87-A391881E847C}"/>
              </a:ext>
            </a:extLst>
          </p:cNvPr>
          <p:cNvSpPr>
            <a:spLocks noGrp="1" noChangeArrowheads="1"/>
          </p:cNvSpPr>
          <p:nvPr>
            <p:ph idx="1"/>
          </p:nvPr>
        </p:nvSpPr>
        <p:spPr bwMode="auto">
          <a:xfrm>
            <a:off x="955211" y="1349566"/>
            <a:ext cx="9438861" cy="48628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rgbClr val="0A0A0A"/>
                </a:solidFill>
                <a:effectLst/>
                <a:latin typeface="Google Sans"/>
              </a:rPr>
              <a:t>Ozempic</a:t>
            </a:r>
            <a:r>
              <a:rPr kumimoji="0" lang="fr-FR" altLang="fr-FR" sz="2000" b="1" i="0" u="none" strike="noStrike" cap="none" normalizeH="0" baseline="0" dirty="0">
                <a:ln>
                  <a:noFill/>
                </a:ln>
                <a:solidFill>
                  <a:srgbClr val="0A0A0A"/>
                </a:solidFill>
                <a:effectLst/>
                <a:latin typeface="Google Sans"/>
              </a:rPr>
              <a:t> (</a:t>
            </a:r>
            <a:r>
              <a:rPr kumimoji="0" lang="fr-FR" altLang="fr-FR" sz="2000" b="1" i="0" u="none" strike="noStrike" cap="none" normalizeH="0" baseline="0" dirty="0">
                <a:ln>
                  <a:noFill/>
                </a:ln>
                <a:solidFill>
                  <a:srgbClr val="0A0A0A"/>
                </a:solidFill>
                <a:effectLst/>
                <a:highlight>
                  <a:srgbClr val="FFFF00"/>
                </a:highlight>
                <a:latin typeface="Google Sans"/>
              </a:rPr>
              <a:t>sémaglutide</a:t>
            </a:r>
            <a:r>
              <a:rPr kumimoji="0" lang="fr-FR" altLang="fr-FR" sz="2000" b="1" i="0" u="none" strike="noStrike" cap="none" normalizeH="0" baseline="0" dirty="0">
                <a:ln>
                  <a:noFill/>
                </a:ln>
                <a:solidFill>
                  <a:srgbClr val="0A0A0A"/>
                </a:solidFill>
                <a:effectLst/>
                <a:latin typeface="Google Sans"/>
              </a:rPr>
              <a:t>) :</a:t>
            </a:r>
            <a:r>
              <a:rPr kumimoji="0" lang="fr-FR" altLang="fr-FR" sz="2000" b="0" i="0" u="none" strike="noStrike" cap="none" normalizeH="0" baseline="0" dirty="0">
                <a:ln>
                  <a:noFill/>
                </a:ln>
                <a:solidFill>
                  <a:srgbClr val="0A0A0A"/>
                </a:solidFill>
                <a:effectLst/>
                <a:latin typeface="Google Sans"/>
              </a:rPr>
              <a:t> Administré par injection hebdomadaire, diabète de type 2.</a:t>
            </a:r>
          </a:p>
          <a:p>
            <a:pPr marL="0" lvl="0" indent="0" eaLnBrk="0" fontAlgn="base" hangingPunct="0">
              <a:lnSpc>
                <a:spcPct val="100000"/>
              </a:lnSpc>
              <a:spcBef>
                <a:spcPct val="0"/>
              </a:spcBef>
              <a:spcAft>
                <a:spcPct val="0"/>
              </a:spcAft>
              <a:buFontTx/>
              <a:buChar char="•"/>
            </a:pPr>
            <a:r>
              <a:rPr kumimoji="0" lang="fr-FR" altLang="fr-FR" sz="2000" b="1" i="0" u="none" strike="noStrike" cap="none" normalizeH="0" baseline="0" dirty="0" err="1">
                <a:ln>
                  <a:noFill/>
                </a:ln>
                <a:solidFill>
                  <a:srgbClr val="0A0A0A"/>
                </a:solidFill>
                <a:effectLst/>
                <a:latin typeface="Google Sans"/>
              </a:rPr>
              <a:t>Wegovy</a:t>
            </a:r>
            <a:r>
              <a:rPr kumimoji="0" lang="fr-FR" altLang="fr-FR" sz="2000" b="1" i="0" u="none" strike="noStrike" cap="none" normalizeH="0" baseline="0" dirty="0">
                <a:ln>
                  <a:noFill/>
                </a:ln>
                <a:solidFill>
                  <a:srgbClr val="0A0A0A"/>
                </a:solidFill>
                <a:effectLst/>
                <a:latin typeface="Google Sans"/>
              </a:rPr>
              <a:t> (sémaglutide) :</a:t>
            </a:r>
            <a:r>
              <a:rPr lang="fr-FR" altLang="fr-FR" sz="2000" dirty="0">
                <a:solidFill>
                  <a:srgbClr val="0A0A0A"/>
                </a:solidFill>
                <a:latin typeface="Google Sans"/>
              </a:rPr>
              <a:t> Administré par injection hebdomadaire, </a:t>
            </a:r>
            <a:r>
              <a:rPr kumimoji="0" lang="fr-FR" altLang="fr-FR" sz="2000" b="0" i="0" u="none" strike="noStrike" cap="none" normalizeH="0" baseline="0" dirty="0">
                <a:ln>
                  <a:noFill/>
                </a:ln>
                <a:solidFill>
                  <a:srgbClr val="0A0A0A"/>
                </a:solidFill>
                <a:effectLst/>
                <a:latin typeface="Google Sans"/>
              </a:rPr>
              <a:t>l'obésité et du surpoids avec facteurs de risque.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rgbClr val="0A0A0A"/>
                </a:solidFill>
                <a:effectLst/>
                <a:latin typeface="Google Sans"/>
              </a:rPr>
              <a:t>Rybelsus</a:t>
            </a:r>
            <a:r>
              <a:rPr kumimoji="0" lang="fr-FR" altLang="fr-FR" sz="2000" b="1" i="0" u="none" strike="noStrike" cap="none" normalizeH="0" baseline="0" dirty="0">
                <a:ln>
                  <a:noFill/>
                </a:ln>
                <a:solidFill>
                  <a:srgbClr val="0A0A0A"/>
                </a:solidFill>
                <a:effectLst/>
                <a:latin typeface="Google Sans"/>
              </a:rPr>
              <a:t> (sémaglutide) :</a:t>
            </a:r>
            <a:r>
              <a:rPr kumimoji="0" lang="fr-FR" altLang="fr-FR" sz="2000" b="0" i="0" u="none" strike="noStrike" cap="none" normalizeH="0" baseline="0" dirty="0">
                <a:ln>
                  <a:noFill/>
                </a:ln>
                <a:solidFill>
                  <a:srgbClr val="0A0A0A"/>
                </a:solidFill>
                <a:effectLst/>
                <a:latin typeface="Google Sans"/>
              </a:rPr>
              <a:t> La forme orale du sémaglutide.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2000" b="1"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2000" b="1"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rgbClr val="0A0A0A"/>
                </a:solidFill>
                <a:effectLst/>
                <a:latin typeface="Google Sans"/>
              </a:rPr>
              <a:t>Trulicity</a:t>
            </a:r>
            <a:r>
              <a:rPr kumimoji="0" lang="fr-FR" altLang="fr-FR" sz="2000" b="1" i="0" u="none" strike="noStrike" cap="none" normalizeH="0" baseline="0" dirty="0">
                <a:ln>
                  <a:noFill/>
                </a:ln>
                <a:solidFill>
                  <a:srgbClr val="0A0A0A"/>
                </a:solidFill>
                <a:effectLst/>
                <a:latin typeface="Google Sans"/>
              </a:rPr>
              <a:t> (</a:t>
            </a:r>
            <a:r>
              <a:rPr kumimoji="0" lang="fr-FR" altLang="fr-FR" sz="2000" b="1" i="0" u="none" strike="noStrike" cap="none" normalizeH="0" baseline="0" dirty="0" err="1">
                <a:ln>
                  <a:noFill/>
                </a:ln>
                <a:solidFill>
                  <a:srgbClr val="0A0A0A"/>
                </a:solidFill>
                <a:effectLst/>
                <a:latin typeface="Google Sans"/>
              </a:rPr>
              <a:t>dulaglutide</a:t>
            </a:r>
            <a:r>
              <a:rPr kumimoji="0" lang="fr-FR" altLang="fr-FR" sz="2000" b="1" i="0" u="none" strike="noStrike" cap="none" normalizeH="0" baseline="0" dirty="0">
                <a:ln>
                  <a:noFill/>
                </a:ln>
                <a:solidFill>
                  <a:srgbClr val="0A0A0A"/>
                </a:solidFill>
                <a:effectLst/>
                <a:latin typeface="Google Sans"/>
              </a:rPr>
              <a:t>) :</a:t>
            </a:r>
            <a:r>
              <a:rPr kumimoji="0" lang="fr-FR" altLang="fr-FR" sz="2000" b="0" i="0" u="none" strike="noStrike" cap="none" normalizeH="0" baseline="0" dirty="0">
                <a:ln>
                  <a:noFill/>
                </a:ln>
                <a:solidFill>
                  <a:srgbClr val="0A0A0A"/>
                </a:solidFill>
                <a:effectLst/>
                <a:latin typeface="Google Sans"/>
              </a:rPr>
              <a:t> Injection hebdomadaire pour le diabète.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rgbClr val="0A0A0A"/>
                </a:solidFill>
                <a:effectLst/>
                <a:latin typeface="Google Sans"/>
              </a:rPr>
              <a:t>Victoza</a:t>
            </a:r>
            <a:r>
              <a:rPr kumimoji="0" lang="fr-FR" altLang="fr-FR" sz="2000" b="1" i="0" u="none" strike="noStrike" cap="none" normalizeH="0" baseline="0" dirty="0">
                <a:ln>
                  <a:noFill/>
                </a:ln>
                <a:solidFill>
                  <a:srgbClr val="0A0A0A"/>
                </a:solidFill>
                <a:effectLst/>
                <a:latin typeface="Google Sans"/>
              </a:rPr>
              <a:t> (</a:t>
            </a:r>
            <a:r>
              <a:rPr kumimoji="0" lang="fr-FR" altLang="fr-FR" sz="2000" b="1" i="0" u="none" strike="noStrike" cap="none" normalizeH="0" baseline="0" dirty="0" err="1">
                <a:ln>
                  <a:noFill/>
                </a:ln>
                <a:solidFill>
                  <a:srgbClr val="0A0A0A"/>
                </a:solidFill>
                <a:effectLst/>
                <a:latin typeface="Google Sans"/>
              </a:rPr>
              <a:t>liraglutide</a:t>
            </a:r>
            <a:r>
              <a:rPr kumimoji="0" lang="fr-FR" altLang="fr-FR" sz="2000" b="1" i="0" u="none" strike="noStrike" cap="none" normalizeH="0" baseline="0" dirty="0">
                <a:ln>
                  <a:noFill/>
                </a:ln>
                <a:solidFill>
                  <a:srgbClr val="0A0A0A"/>
                </a:solidFill>
                <a:effectLst/>
                <a:latin typeface="Google Sans"/>
              </a:rPr>
              <a:t>) :</a:t>
            </a:r>
            <a:r>
              <a:rPr kumimoji="0" lang="fr-FR" altLang="fr-FR" sz="2000" b="0" i="0" u="none" strike="noStrike" cap="none" normalizeH="0" baseline="0" dirty="0">
                <a:ln>
                  <a:noFill/>
                </a:ln>
                <a:solidFill>
                  <a:srgbClr val="0A0A0A"/>
                </a:solidFill>
                <a:effectLst/>
                <a:latin typeface="Google Sans"/>
              </a:rPr>
              <a:t> Injection quotidienne pour le diabète.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2000" b="1" i="0" u="none" strike="noStrike" cap="none" normalizeH="0" baseline="0" dirty="0" err="1">
                <a:ln>
                  <a:noFill/>
                </a:ln>
                <a:solidFill>
                  <a:srgbClr val="0A0A0A"/>
                </a:solidFill>
                <a:effectLst/>
                <a:latin typeface="Google Sans"/>
              </a:rPr>
              <a:t>Saxenda</a:t>
            </a:r>
            <a:r>
              <a:rPr kumimoji="0" lang="fr-FR" altLang="fr-FR" sz="2000" b="1" i="0" u="none" strike="noStrike" cap="none" normalizeH="0" baseline="0" dirty="0">
                <a:ln>
                  <a:noFill/>
                </a:ln>
                <a:solidFill>
                  <a:srgbClr val="0A0A0A"/>
                </a:solidFill>
                <a:effectLst/>
                <a:latin typeface="Google Sans"/>
              </a:rPr>
              <a:t> (</a:t>
            </a:r>
            <a:r>
              <a:rPr kumimoji="0" lang="fr-FR" altLang="fr-FR" sz="2000" b="1" i="0" u="none" strike="noStrike" cap="none" normalizeH="0" baseline="0" dirty="0" err="1">
                <a:ln>
                  <a:noFill/>
                </a:ln>
                <a:solidFill>
                  <a:srgbClr val="0A0A0A"/>
                </a:solidFill>
                <a:effectLst/>
                <a:latin typeface="Google Sans"/>
              </a:rPr>
              <a:t>liraglutide</a:t>
            </a:r>
            <a:r>
              <a:rPr kumimoji="0" lang="fr-FR" altLang="fr-FR" sz="2000" b="1" i="0" u="none" strike="noStrike" cap="none" normalizeH="0" baseline="0" dirty="0">
                <a:ln>
                  <a:noFill/>
                </a:ln>
                <a:solidFill>
                  <a:srgbClr val="0A0A0A"/>
                </a:solidFill>
                <a:effectLst/>
                <a:latin typeface="Google Sans"/>
              </a:rPr>
              <a:t>) :</a:t>
            </a:r>
            <a:r>
              <a:rPr kumimoji="0" lang="fr-FR" altLang="fr-FR" sz="2000" b="0" i="0" u="none" strike="noStrike" cap="none" normalizeH="0" baseline="0" dirty="0">
                <a:ln>
                  <a:noFill/>
                </a:ln>
                <a:solidFill>
                  <a:srgbClr val="0A0A0A"/>
                </a:solidFill>
                <a:effectLst/>
                <a:latin typeface="Google Sans"/>
              </a:rPr>
              <a:t> Version quotidienne spécifique pour la gestion du poids.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20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2000" b="0" i="0" u="none" strike="noStrike" cap="none" normalizeH="0" baseline="0" dirty="0">
              <a:ln>
                <a:noFill/>
              </a:ln>
              <a:solidFill>
                <a:srgbClr val="0A0A0A"/>
              </a:solidFill>
              <a:effectLst/>
              <a:latin typeface="Google Sans"/>
            </a:endParaRPr>
          </a:p>
          <a:p>
            <a:pPr marL="0" lvl="0" indent="0" eaLnBrk="0" fontAlgn="base" hangingPunct="0">
              <a:lnSpc>
                <a:spcPct val="100000"/>
              </a:lnSpc>
              <a:spcBef>
                <a:spcPct val="0"/>
              </a:spcBef>
              <a:spcAft>
                <a:spcPct val="0"/>
              </a:spcAft>
              <a:buNone/>
            </a:pPr>
            <a:r>
              <a:rPr lang="fr-FR" sz="2000" b="1" dirty="0" err="1"/>
              <a:t>Mounjaro</a:t>
            </a:r>
            <a:r>
              <a:rPr lang="fr-FR" sz="2000" b="1" dirty="0"/>
              <a:t> (</a:t>
            </a:r>
            <a:r>
              <a:rPr lang="fr-FR" sz="2000" b="1" dirty="0">
                <a:highlight>
                  <a:srgbClr val="FFFF00"/>
                </a:highlight>
              </a:rPr>
              <a:t>tirzépatide</a:t>
            </a:r>
            <a:r>
              <a:rPr lang="fr-FR" sz="2000" b="1" dirty="0"/>
              <a:t>) :</a:t>
            </a:r>
            <a:r>
              <a:rPr lang="fr-FR" sz="2000" dirty="0"/>
              <a:t> Ce "double analogue" cible à la fois les récepteurs GIP et GLP-1. Il est indiqué pour le diabète de type 2 et l'obésité</a:t>
            </a:r>
            <a:endParaRPr kumimoji="0" lang="fr-FR" altLang="fr-FR"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6188112"/>
      </p:ext>
    </p:extLst>
  </p:cSld>
  <p:clrMapOvr>
    <a:masterClrMapping/>
  </p:clrMapOvr>
  <mc:AlternateContent xmlns:mc="http://schemas.openxmlformats.org/markup-compatibility/2006" xmlns:p14="http://schemas.microsoft.com/office/powerpoint/2010/main">
    <mc:Choice Requires="p14">
      <p:transition spd="slow" p14:dur="2000" advTm="30882"/>
    </mc:Choice>
    <mc:Fallback xmlns="">
      <p:transition spd="slow" advTm="3088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967C7-E094-3BD9-6EFE-6002CCE761A3}"/>
              </a:ext>
            </a:extLst>
          </p:cNvPr>
          <p:cNvSpPr>
            <a:spLocks noGrp="1"/>
          </p:cNvSpPr>
          <p:nvPr>
            <p:ph type="title"/>
          </p:nvPr>
        </p:nvSpPr>
        <p:spPr/>
        <p:txBody>
          <a:bodyPr/>
          <a:lstStyle/>
          <a:p>
            <a:r>
              <a:rPr lang="fr-FR" b="1" dirty="0"/>
              <a:t>aGLP1 cibles d’action</a:t>
            </a:r>
            <a:endParaRPr lang="fr-BE" dirty="0"/>
          </a:p>
        </p:txBody>
      </p:sp>
      <p:pic>
        <p:nvPicPr>
          <p:cNvPr id="3074" name="Picture 2">
            <a:extLst>
              <a:ext uri="{FF2B5EF4-FFF2-40B4-BE49-F238E27FC236}">
                <a16:creationId xmlns:a16="http://schemas.microsoft.com/office/drawing/2014/main" id="{21DC3989-FE88-8449-C042-C69ACFBBFF8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6503" y="1524636"/>
            <a:ext cx="10717297" cy="4968239"/>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1D66BA82-5262-45BE-634B-66469DE45F04}"/>
              </a:ext>
            </a:extLst>
          </p:cNvPr>
          <p:cNvSpPr txBox="1"/>
          <p:nvPr/>
        </p:nvSpPr>
        <p:spPr>
          <a:xfrm>
            <a:off x="8700880" y="6492875"/>
            <a:ext cx="4325176" cy="307777"/>
          </a:xfrm>
          <a:prstGeom prst="rect">
            <a:avLst/>
          </a:prstGeom>
          <a:noFill/>
        </p:spPr>
        <p:txBody>
          <a:bodyPr wrap="square">
            <a:spAutoFit/>
          </a:bodyPr>
          <a:lstStyle/>
          <a:p>
            <a:pPr algn="l"/>
            <a:r>
              <a:rPr lang="pt-BR" sz="1400" b="0" i="0" dirty="0">
                <a:solidFill>
                  <a:srgbClr val="525254"/>
                </a:solidFill>
                <a:effectLst/>
                <a:latin typeface="Inter Var"/>
              </a:rPr>
              <a:t>March 2023 ,</a:t>
            </a:r>
            <a:r>
              <a:rPr lang="pt-BR" sz="1400" b="0" i="0" u="sng" dirty="0">
                <a:solidFill>
                  <a:srgbClr val="525254"/>
                </a:solidFill>
                <a:effectLst/>
                <a:latin typeface="inherit"/>
                <a:hlinkClick r:id="rId4"/>
              </a:rPr>
              <a:t>Diabetologia</a:t>
            </a:r>
            <a:r>
              <a:rPr lang="pt-BR" sz="1400" b="0" i="0" dirty="0">
                <a:solidFill>
                  <a:srgbClr val="525254"/>
                </a:solidFill>
                <a:effectLst/>
                <a:latin typeface="Inter Var"/>
              </a:rPr>
              <a:t> 66(10):1-15</a:t>
            </a:r>
          </a:p>
        </p:txBody>
      </p:sp>
    </p:spTree>
    <p:extLst>
      <p:ext uri="{BB962C8B-B14F-4D97-AF65-F5344CB8AC3E}">
        <p14:creationId xmlns:p14="http://schemas.microsoft.com/office/powerpoint/2010/main" val="2931434089"/>
      </p:ext>
    </p:extLst>
  </p:cSld>
  <p:clrMapOvr>
    <a:masterClrMapping/>
  </p:clrMapOvr>
  <mc:AlternateContent xmlns:mc="http://schemas.openxmlformats.org/markup-compatibility/2006" xmlns:p14="http://schemas.microsoft.com/office/powerpoint/2010/main">
    <mc:Choice Requires="p14">
      <p:transition spd="slow" p14:dur="2000" advTm="55120"/>
    </mc:Choice>
    <mc:Fallback xmlns="">
      <p:transition spd="slow" advTm="5512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44EC8D4-03E5-E414-FD7E-2DAE34B7DBA3}"/>
              </a:ext>
            </a:extLst>
          </p:cNvPr>
          <p:cNvSpPr>
            <a:spLocks noGrp="1"/>
          </p:cNvSpPr>
          <p:nvPr>
            <p:ph type="title"/>
          </p:nvPr>
        </p:nvSpPr>
        <p:spPr>
          <a:xfrm>
            <a:off x="433253" y="349150"/>
            <a:ext cx="11833177" cy="419100"/>
          </a:xfrm>
        </p:spPr>
        <p:txBody>
          <a:bodyPr>
            <a:normAutofit fontScale="90000"/>
          </a:bodyPr>
          <a:lstStyle/>
          <a:p>
            <a:r>
              <a:rPr lang="en-US" sz="2800" kern="1200" spc="-60" dirty="0" err="1">
                <a:solidFill>
                  <a:srgbClr val="E1251B"/>
                </a:solidFill>
                <a:latin typeface="ITC Garamond Std Book Narrow" panose="02020505060506020304"/>
                <a:ea typeface="Roboto Condensed"/>
                <a:cs typeface="Arial"/>
              </a:rPr>
              <a:t>Rôle</a:t>
            </a:r>
            <a:r>
              <a:rPr lang="en-US" sz="2800" kern="1200" spc="-60" dirty="0">
                <a:solidFill>
                  <a:srgbClr val="E1251B"/>
                </a:solidFill>
                <a:latin typeface="ITC Garamond Std Book Narrow" panose="02020505060506020304"/>
                <a:ea typeface="Roboto Condensed"/>
                <a:cs typeface="Arial"/>
              </a:rPr>
              <a:t> du GIP et du GLP-1 dans la regulation du métabolisme</a:t>
            </a:r>
            <a:r>
              <a:rPr lang="en-US" sz="2800" kern="1200" spc="-60" baseline="30000" dirty="0">
                <a:solidFill>
                  <a:srgbClr val="E1251B"/>
                </a:solidFill>
                <a:latin typeface="ITC Garamond Std Book Narrow" panose="02020505060506020304"/>
                <a:ea typeface="Roboto Condensed"/>
                <a:cs typeface="Arial"/>
              </a:rPr>
              <a:t>1,2,* </a:t>
            </a:r>
          </a:p>
        </p:txBody>
      </p:sp>
      <p:pic>
        <p:nvPicPr>
          <p:cNvPr id="22" name="Picture 48" descr="A person standing with their hand in his pocket&#10;&#10;Description automatically generated">
            <a:extLst>
              <a:ext uri="{FF2B5EF4-FFF2-40B4-BE49-F238E27FC236}">
                <a16:creationId xmlns:a16="http://schemas.microsoft.com/office/drawing/2014/main" id="{ECF08F5E-A79D-B911-AF7F-EC99074B142C}"/>
              </a:ext>
            </a:extLst>
          </p:cNvPr>
          <p:cNvPicPr>
            <a:picLocks noChangeAspect="1"/>
          </p:cNvPicPr>
          <p:nvPr/>
        </p:nvPicPr>
        <p:blipFill rotWithShape="1">
          <a:blip r:embed="rId4">
            <a:alphaModFix amt="50000"/>
          </a:blip>
          <a:srcRect b="54706"/>
          <a:stretch/>
        </p:blipFill>
        <p:spPr>
          <a:xfrm>
            <a:off x="3796360" y="1223257"/>
            <a:ext cx="4676036" cy="5208735"/>
          </a:xfrm>
          <a:prstGeom prst="rect">
            <a:avLst/>
          </a:prstGeom>
        </p:spPr>
      </p:pic>
      <p:grpSp>
        <p:nvGrpSpPr>
          <p:cNvPr id="24" name="Group 4">
            <a:extLst>
              <a:ext uri="{FF2B5EF4-FFF2-40B4-BE49-F238E27FC236}">
                <a16:creationId xmlns:a16="http://schemas.microsoft.com/office/drawing/2014/main" id="{CEEB4E1F-FFBC-3AE1-89E9-2E3522D8C99C}"/>
              </a:ext>
            </a:extLst>
          </p:cNvPr>
          <p:cNvGrpSpPr/>
          <p:nvPr/>
        </p:nvGrpSpPr>
        <p:grpSpPr>
          <a:xfrm>
            <a:off x="4724395" y="3016165"/>
            <a:ext cx="1880879" cy="3415827"/>
            <a:chOff x="-10908608" y="-236726"/>
            <a:chExt cx="1880879" cy="3415827"/>
          </a:xfrm>
        </p:grpSpPr>
        <p:pic>
          <p:nvPicPr>
            <p:cNvPr id="88" name="Picture 5">
              <a:extLst>
                <a:ext uri="{FF2B5EF4-FFF2-40B4-BE49-F238E27FC236}">
                  <a16:creationId xmlns:a16="http://schemas.microsoft.com/office/drawing/2014/main" id="{4BC57E34-7905-4DEB-A05C-1D358B5614D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776948" y="-236726"/>
              <a:ext cx="1659609" cy="1597169"/>
            </a:xfrm>
            <a:prstGeom prst="rect">
              <a:avLst/>
            </a:prstGeom>
          </p:spPr>
        </p:pic>
        <p:grpSp>
          <p:nvGrpSpPr>
            <p:cNvPr id="89" name="Group 6">
              <a:extLst>
                <a:ext uri="{FF2B5EF4-FFF2-40B4-BE49-F238E27FC236}">
                  <a16:creationId xmlns:a16="http://schemas.microsoft.com/office/drawing/2014/main" id="{874BC7FA-8AA4-E3B2-DFB3-C0A4B6FD303D}"/>
                </a:ext>
              </a:extLst>
            </p:cNvPr>
            <p:cNvGrpSpPr/>
            <p:nvPr/>
          </p:nvGrpSpPr>
          <p:grpSpPr>
            <a:xfrm>
              <a:off x="-10908608" y="1462923"/>
              <a:ext cx="1880879" cy="1716178"/>
              <a:chOff x="14697165" y="-2546309"/>
              <a:chExt cx="3005334" cy="2742168"/>
            </a:xfrm>
            <a:effectLst>
              <a:outerShdw blurRad="50800" dist="38100" dir="2700000" algn="tl" rotWithShape="0">
                <a:prstClr val="black">
                  <a:alpha val="40000"/>
                </a:prstClr>
              </a:outerShdw>
            </a:effectLst>
          </p:grpSpPr>
          <p:pic>
            <p:nvPicPr>
              <p:cNvPr id="95" name="Picture 14" descr="A picture containing porcelain&#10;&#10;Description automatically generated">
                <a:extLst>
                  <a:ext uri="{FF2B5EF4-FFF2-40B4-BE49-F238E27FC236}">
                    <a16:creationId xmlns:a16="http://schemas.microsoft.com/office/drawing/2014/main" id="{D680B2AD-6A7B-28B9-C32D-40CA6E26FDC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113150" y="-2536314"/>
                <a:ext cx="2173364" cy="2331886"/>
              </a:xfrm>
              <a:prstGeom prst="rect">
                <a:avLst/>
              </a:prstGeom>
            </p:spPr>
          </p:pic>
          <p:pic>
            <p:nvPicPr>
              <p:cNvPr id="96" name="Picture 15" descr="A picture containing mollusk&#10;&#10;Description automatically generated">
                <a:extLst>
                  <a:ext uri="{FF2B5EF4-FFF2-40B4-BE49-F238E27FC236}">
                    <a16:creationId xmlns:a16="http://schemas.microsoft.com/office/drawing/2014/main" id="{3CA34978-662D-B580-2FE8-0B72DBB6A1E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17914"/>
              <a:stretch/>
            </p:blipFill>
            <p:spPr>
              <a:xfrm>
                <a:off x="14697165" y="-2546309"/>
                <a:ext cx="3005334" cy="2742168"/>
              </a:xfrm>
              <a:prstGeom prst="rect">
                <a:avLst/>
              </a:prstGeom>
            </p:spPr>
          </p:pic>
        </p:grpSp>
        <p:pic>
          <p:nvPicPr>
            <p:cNvPr id="90" name="Picture 7" descr="Icon&#10;&#10;Description automatically generated">
              <a:extLst>
                <a:ext uri="{FF2B5EF4-FFF2-40B4-BE49-F238E27FC236}">
                  <a16:creationId xmlns:a16="http://schemas.microsoft.com/office/drawing/2014/main" id="{E2BC2CD1-3B10-4356-A4F9-11FBDCC4A6A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738269" y="942341"/>
              <a:ext cx="967971" cy="920229"/>
            </a:xfrm>
            <a:prstGeom prst="rect">
              <a:avLst/>
            </a:prstGeom>
            <a:effectLst>
              <a:outerShdw blurRad="50800" dist="38100" dir="2700000" algn="tl" rotWithShape="0">
                <a:prstClr val="black">
                  <a:alpha val="40000"/>
                </a:prstClr>
              </a:outerShdw>
            </a:effectLst>
          </p:spPr>
        </p:pic>
        <p:pic>
          <p:nvPicPr>
            <p:cNvPr id="91" name="Picture 10">
              <a:extLst>
                <a:ext uri="{FF2B5EF4-FFF2-40B4-BE49-F238E27FC236}">
                  <a16:creationId xmlns:a16="http://schemas.microsoft.com/office/drawing/2014/main" id="{80A8D964-9422-0095-131B-42E24C5119A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233612" y="942068"/>
              <a:ext cx="807335" cy="776315"/>
            </a:xfrm>
            <a:prstGeom prst="rect">
              <a:avLst/>
            </a:prstGeom>
          </p:spPr>
        </p:pic>
        <p:pic>
          <p:nvPicPr>
            <p:cNvPr id="92" name="Picture 11">
              <a:extLst>
                <a:ext uri="{FF2B5EF4-FFF2-40B4-BE49-F238E27FC236}">
                  <a16:creationId xmlns:a16="http://schemas.microsoft.com/office/drawing/2014/main" id="{97F0D1D2-F69C-4057-076F-ED240B78856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177180" y="469651"/>
              <a:ext cx="670241" cy="899189"/>
            </a:xfrm>
            <a:prstGeom prst="rect">
              <a:avLst/>
            </a:prstGeom>
            <a:effectLst>
              <a:outerShdw blurRad="50800" dist="38100" dir="2700000" algn="tl" rotWithShape="0">
                <a:prstClr val="black">
                  <a:alpha val="40000"/>
                </a:prstClr>
              </a:outerShdw>
            </a:effectLst>
          </p:spPr>
        </p:pic>
        <p:pic>
          <p:nvPicPr>
            <p:cNvPr id="93" name="Picture 12" descr="A picture containing seat, vector graphics&#10;&#10;Description automatically generated">
              <a:extLst>
                <a:ext uri="{FF2B5EF4-FFF2-40B4-BE49-F238E27FC236}">
                  <a16:creationId xmlns:a16="http://schemas.microsoft.com/office/drawing/2014/main" id="{CE12638D-AD5D-D8AA-F773-39D971253FD7}"/>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10738269" y="1732135"/>
              <a:ext cx="309070" cy="490249"/>
            </a:xfrm>
            <a:prstGeom prst="rect">
              <a:avLst/>
            </a:prstGeom>
            <a:effectLst>
              <a:outerShdw blurRad="50800" dist="38100" dir="2700000" algn="tl" rotWithShape="0">
                <a:prstClr val="black">
                  <a:alpha val="40000"/>
                </a:prstClr>
              </a:outerShdw>
            </a:effectLst>
          </p:spPr>
        </p:pic>
        <p:pic>
          <p:nvPicPr>
            <p:cNvPr id="94" name="Picture 13" descr="A picture containing seat, vector graphics&#10;&#10;Description automatically generated">
              <a:extLst>
                <a:ext uri="{FF2B5EF4-FFF2-40B4-BE49-F238E27FC236}">
                  <a16:creationId xmlns:a16="http://schemas.microsoft.com/office/drawing/2014/main" id="{C4C93EEA-F847-64E9-3B4C-8168BF753D7E}"/>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532776" y="1732135"/>
              <a:ext cx="309070" cy="490249"/>
            </a:xfrm>
            <a:prstGeom prst="rect">
              <a:avLst/>
            </a:prstGeom>
            <a:effectLst>
              <a:outerShdw blurRad="50800" dist="38100" dir="2700000" algn="tl" rotWithShape="0">
                <a:prstClr val="black">
                  <a:alpha val="40000"/>
                </a:prstClr>
              </a:outerShdw>
            </a:effectLst>
          </p:spPr>
        </p:pic>
      </p:grpSp>
      <p:sp>
        <p:nvSpPr>
          <p:cNvPr id="97" name="Footer Placeholder 2">
            <a:extLst>
              <a:ext uri="{FF2B5EF4-FFF2-40B4-BE49-F238E27FC236}">
                <a16:creationId xmlns:a16="http://schemas.microsoft.com/office/drawing/2014/main" id="{F324F637-347D-447F-4061-293D69B3E956}"/>
              </a:ext>
            </a:extLst>
          </p:cNvPr>
          <p:cNvSpPr txBox="1">
            <a:spLocks/>
          </p:cNvSpPr>
          <p:nvPr/>
        </p:nvSpPr>
        <p:spPr>
          <a:xfrm>
            <a:off x="771329" y="6431992"/>
            <a:ext cx="2992879" cy="401108"/>
          </a:xfrm>
          <a:prstGeom prst="rect">
            <a:avLst/>
          </a:prstGeom>
        </p:spPr>
        <p:txBody>
          <a:bodyPr vert="horz" lIns="0" tIns="0" rIns="0" bIns="0" rtlCol="0" anchor="b">
            <a:noAutofit/>
          </a:bodyPr>
          <a:lstStyle>
            <a:defPPr>
              <a:defRPr lang="en-US"/>
            </a:defPPr>
            <a:lvl1pPr algn="l" rtl="0" fontAlgn="base">
              <a:spcBef>
                <a:spcPct val="0"/>
              </a:spcBef>
              <a:spcAft>
                <a:spcPct val="0"/>
              </a:spcAft>
              <a:defRPr sz="1000" b="0" i="0" kern="1200" spc="-20" baseline="0">
                <a:solidFill>
                  <a:schemeClr val="tx1">
                    <a:lumMod val="50000"/>
                    <a:lumOff val="50000"/>
                  </a:schemeClr>
                </a:solidFill>
                <a:latin typeface="Mark Pro Light" panose="020B0504020201010104" pitchFamily="34" charset="77"/>
                <a:ea typeface="ヒラギノ角ゴ Pro W3" charset="0"/>
                <a:cs typeface="+mn-cs"/>
              </a:defRPr>
            </a:lvl1pPr>
            <a:lvl2pPr marL="457200" algn="l" rtl="0" fontAlgn="base">
              <a:spcBef>
                <a:spcPct val="0"/>
              </a:spcBef>
              <a:spcAft>
                <a:spcPct val="0"/>
              </a:spcAft>
              <a:defRPr kern="1200">
                <a:solidFill>
                  <a:schemeClr val="tx1"/>
                </a:solidFill>
                <a:latin typeface="Arial" charset="0"/>
                <a:ea typeface="ヒラギノ角ゴ Pro W3" charset="0"/>
                <a:cs typeface="+mn-cs"/>
              </a:defRPr>
            </a:lvl2pPr>
            <a:lvl3pPr marL="914400" algn="l" rtl="0" fontAlgn="base">
              <a:spcBef>
                <a:spcPct val="0"/>
              </a:spcBef>
              <a:spcAft>
                <a:spcPct val="0"/>
              </a:spcAft>
              <a:defRPr kern="1200">
                <a:solidFill>
                  <a:schemeClr val="tx1"/>
                </a:solidFill>
                <a:latin typeface="Arial" charset="0"/>
                <a:ea typeface="ヒラギノ角ゴ Pro W3" charset="0"/>
                <a:cs typeface="+mn-cs"/>
              </a:defRPr>
            </a:lvl3pPr>
            <a:lvl4pPr marL="1371600" algn="l" rtl="0" fontAlgn="base">
              <a:spcBef>
                <a:spcPct val="0"/>
              </a:spcBef>
              <a:spcAft>
                <a:spcPct val="0"/>
              </a:spcAft>
              <a:defRPr kern="1200">
                <a:solidFill>
                  <a:schemeClr val="tx1"/>
                </a:solidFill>
                <a:latin typeface="Arial" charset="0"/>
                <a:ea typeface="ヒラギノ角ゴ Pro W3" charset="0"/>
                <a:cs typeface="+mn-cs"/>
              </a:defRPr>
            </a:lvl4pPr>
            <a:lvl5pPr marL="1828800" algn="l" rtl="0" fontAlgn="base">
              <a:spcBef>
                <a:spcPct val="0"/>
              </a:spcBef>
              <a:spcAft>
                <a:spcPct val="0"/>
              </a:spcAft>
              <a:defRPr kern="1200">
                <a:solidFill>
                  <a:schemeClr val="tx1"/>
                </a:solidFill>
                <a:latin typeface="Arial" charset="0"/>
                <a:ea typeface="ヒラギノ角ゴ Pro W3" charset="0"/>
                <a:cs typeface="+mn-cs"/>
              </a:defRPr>
            </a:lvl5pPr>
            <a:lvl6pPr marL="2286000" algn="l" defTabSz="457200" rtl="0" eaLnBrk="1" latinLnBrk="0" hangingPunct="1">
              <a:defRPr kern="1200">
                <a:solidFill>
                  <a:schemeClr val="tx1"/>
                </a:solidFill>
                <a:latin typeface="Arial" charset="0"/>
                <a:ea typeface="ヒラギノ角ゴ Pro W3" charset="0"/>
                <a:cs typeface="+mn-cs"/>
              </a:defRPr>
            </a:lvl6pPr>
            <a:lvl7pPr marL="2743200" algn="l" defTabSz="457200" rtl="0" eaLnBrk="1" latinLnBrk="0" hangingPunct="1">
              <a:defRPr kern="1200">
                <a:solidFill>
                  <a:schemeClr val="tx1"/>
                </a:solidFill>
                <a:latin typeface="Arial" charset="0"/>
                <a:ea typeface="ヒラギノ角ゴ Pro W3" charset="0"/>
                <a:cs typeface="+mn-cs"/>
              </a:defRPr>
            </a:lvl7pPr>
            <a:lvl8pPr marL="3200400" algn="l" defTabSz="457200" rtl="0" eaLnBrk="1" latinLnBrk="0" hangingPunct="1">
              <a:defRPr kern="1200">
                <a:solidFill>
                  <a:schemeClr val="tx1"/>
                </a:solidFill>
                <a:latin typeface="Arial" charset="0"/>
                <a:ea typeface="ヒラギノ角ゴ Pro W3" charset="0"/>
                <a:cs typeface="+mn-cs"/>
              </a:defRPr>
            </a:lvl8pPr>
            <a:lvl9pPr marL="3657600" algn="l" defTabSz="457200" rtl="0" eaLnBrk="1" latinLnBrk="0" hangingPunct="1">
              <a:defRPr kern="1200">
                <a:solidFill>
                  <a:schemeClr val="tx1"/>
                </a:solidFill>
                <a:latin typeface="Arial" charset="0"/>
                <a:ea typeface="ヒラギノ角ゴ Pro W3" charset="0"/>
                <a:cs typeface="+mn-cs"/>
              </a:defRPr>
            </a:lvl9pPr>
          </a:lstStyle>
          <a:p>
            <a:pPr marL="0" marR="0" lvl="0" indent="0" algn="l" defTabSz="914400" rtl="0" eaLnBrk="1" fontAlgn="base" latinLnBrk="0" hangingPunct="1">
              <a:lnSpc>
                <a:spcPct val="100000"/>
              </a:lnSpc>
              <a:spcBef>
                <a:spcPts val="0"/>
              </a:spcBef>
              <a:spcAft>
                <a:spcPts val="0"/>
              </a:spcAft>
              <a:buClr>
                <a:srgbClr val="D52B17"/>
              </a:buClr>
              <a:buSzTx/>
              <a:buFont typeface="Arial"/>
              <a:buNone/>
              <a:tabLst/>
              <a:defRPr/>
            </a:pP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*Demonstrated in preclinical research.</a:t>
            </a:r>
          </a:p>
          <a:p>
            <a:pPr marL="0" marR="0" lvl="0" indent="0" algn="l" defTabSz="914400" rtl="0" eaLnBrk="1" fontAlgn="base" latinLnBrk="0" hangingPunct="1">
              <a:lnSpc>
                <a:spcPct val="100000"/>
              </a:lnSpc>
              <a:spcBef>
                <a:spcPts val="0"/>
              </a:spcBef>
              <a:spcAft>
                <a:spcPts val="0"/>
              </a:spcAft>
              <a:buClr>
                <a:srgbClr val="D52B17"/>
              </a:buClr>
              <a:buSzTx/>
              <a:buFont typeface="Arial"/>
              <a:buNone/>
              <a:tabLst/>
              <a:defRPr/>
            </a:pP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GIP=glucose-dependent insulinotropic polypeptide; GLP-1=glucagon-like peptide-1. </a:t>
            </a:r>
          </a:p>
          <a:p>
            <a:pPr marL="0" marR="0" lvl="0" indent="0" algn="l" defTabSz="914400" rtl="0" eaLnBrk="1" fontAlgn="base" latinLnBrk="0" hangingPunct="1">
              <a:lnSpc>
                <a:spcPct val="100000"/>
              </a:lnSpc>
              <a:spcBef>
                <a:spcPts val="0"/>
              </a:spcBef>
              <a:spcAft>
                <a:spcPts val="0"/>
              </a:spcAft>
              <a:buClr>
                <a:srgbClr val="D52B17"/>
              </a:buClr>
              <a:buSzTx/>
              <a:buFont typeface="Arial"/>
              <a:buNone/>
              <a:tabLst/>
              <a:defRPr/>
            </a:pPr>
            <a:endPar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endParaRPr>
          </a:p>
          <a:p>
            <a:pPr marL="0" marR="0" lvl="0" indent="0" algn="l" defTabSz="914400" rtl="0" eaLnBrk="1" fontAlgn="base" latinLnBrk="0" hangingPunct="1">
              <a:lnSpc>
                <a:spcPct val="100000"/>
              </a:lnSpc>
              <a:spcBef>
                <a:spcPts val="0"/>
              </a:spcBef>
              <a:spcAft>
                <a:spcPts val="0"/>
              </a:spcAft>
              <a:buClr>
                <a:srgbClr val="D52B17"/>
              </a:buClr>
              <a:buSzTx/>
              <a:buFont typeface="Arial"/>
              <a:buNone/>
              <a:tabLst/>
              <a:defRPr/>
            </a:pP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1. Samms RJ, et al. Trends Endocrinol </a:t>
            </a:r>
            <a:r>
              <a:rPr kumimoji="0" lang="en-US" sz="1000" b="0" i="0" u="none" strike="noStrike" kern="400" cap="none" spc="-30" normalizeH="0" baseline="0" noProof="0" err="1">
                <a:ln>
                  <a:noFill/>
                </a:ln>
                <a:solidFill>
                  <a:srgbClr val="212121"/>
                </a:solidFill>
                <a:effectLst/>
                <a:uLnTx/>
                <a:uFillTx/>
                <a:latin typeface="Arial Narrow" panose="020B0606020202030204" pitchFamily="34" charset="0"/>
                <a:ea typeface="+mn-ea"/>
                <a:cs typeface="+mn-cs"/>
                <a:sym typeface="Arial"/>
              </a:rPr>
              <a:t>Metab</a:t>
            </a: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 2020;31(6): 410–421. </a:t>
            </a:r>
            <a:b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b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2. </a:t>
            </a:r>
            <a:r>
              <a:rPr kumimoji="0" lang="en-GB"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Roh E and Choi KM</a:t>
            </a:r>
            <a:r>
              <a:rPr kumimoji="0" lang="en-US" sz="1000" b="0" i="0" u="none" strike="noStrike" kern="400" cap="none" spc="-30" normalizeH="0" baseline="0" noProof="0">
                <a:ln>
                  <a:noFill/>
                </a:ln>
                <a:solidFill>
                  <a:srgbClr val="212121"/>
                </a:solidFill>
                <a:effectLst/>
                <a:uLnTx/>
                <a:uFillTx/>
                <a:latin typeface="Arial Narrow" panose="020B0606020202030204" pitchFamily="34" charset="0"/>
                <a:ea typeface="+mn-ea"/>
                <a:cs typeface="+mn-cs"/>
                <a:sym typeface="Arial"/>
              </a:rPr>
              <a:t>. Int J Mol Sci. 2023;24(4): 3384. </a:t>
            </a:r>
          </a:p>
        </p:txBody>
      </p:sp>
      <p:grpSp>
        <p:nvGrpSpPr>
          <p:cNvPr id="98" name="Graphic 8">
            <a:extLst>
              <a:ext uri="{FF2B5EF4-FFF2-40B4-BE49-F238E27FC236}">
                <a16:creationId xmlns:a16="http://schemas.microsoft.com/office/drawing/2014/main" id="{99922C9C-DE15-AB3A-3574-FBE7AD1EA9BB}"/>
              </a:ext>
            </a:extLst>
          </p:cNvPr>
          <p:cNvGrpSpPr/>
          <p:nvPr/>
        </p:nvGrpSpPr>
        <p:grpSpPr>
          <a:xfrm>
            <a:off x="4643865" y="5694766"/>
            <a:ext cx="276502" cy="347338"/>
            <a:chOff x="7133173" y="1888195"/>
            <a:chExt cx="542631" cy="439950"/>
          </a:xfrm>
        </p:grpSpPr>
        <p:sp>
          <p:nvSpPr>
            <p:cNvPr id="99" name="Freeform 12">
              <a:extLst>
                <a:ext uri="{FF2B5EF4-FFF2-40B4-BE49-F238E27FC236}">
                  <a16:creationId xmlns:a16="http://schemas.microsoft.com/office/drawing/2014/main" id="{7AC9D970-D5FF-C375-6E7C-1AF76309457A}"/>
                </a:ext>
              </a:extLst>
            </p:cNvPr>
            <p:cNvSpPr/>
            <p:nvPr/>
          </p:nvSpPr>
          <p:spPr>
            <a:xfrm>
              <a:off x="7268823" y="2057018"/>
              <a:ext cx="261893" cy="271128"/>
            </a:xfrm>
            <a:custGeom>
              <a:avLst/>
              <a:gdLst>
                <a:gd name="connsiteX0" fmla="*/ 256968 w 261893"/>
                <a:gd name="connsiteY0" fmla="*/ 175967 h 271128"/>
                <a:gd name="connsiteX1" fmla="*/ 240975 w 261893"/>
                <a:gd name="connsiteY1" fmla="*/ 69617 h 271128"/>
                <a:gd name="connsiteX2" fmla="*/ 169808 w 261893"/>
                <a:gd name="connsiteY2" fmla="*/ 4047 h 271128"/>
                <a:gd name="connsiteX3" fmla="*/ 74652 w 261893"/>
                <a:gd name="connsiteY3" fmla="*/ 22439 h 271128"/>
                <a:gd name="connsiteX4" fmla="*/ 5084 w 261893"/>
                <a:gd name="connsiteY4" fmla="*/ 104800 h 271128"/>
                <a:gd name="connsiteX5" fmla="*/ 95442 w 261893"/>
                <a:gd name="connsiteY5" fmla="*/ 266326 h 271128"/>
                <a:gd name="connsiteX6" fmla="*/ 256968 w 261893"/>
                <a:gd name="connsiteY6" fmla="*/ 175967 h 271128"/>
                <a:gd name="connsiteX7" fmla="*/ 256968 w 261893"/>
                <a:gd name="connsiteY7" fmla="*/ 175967 h 27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893" h="271128">
                  <a:moveTo>
                    <a:pt x="256968" y="175967"/>
                  </a:moveTo>
                  <a:cubicBezTo>
                    <a:pt x="267363" y="138385"/>
                    <a:pt x="260966" y="100003"/>
                    <a:pt x="240975" y="69617"/>
                  </a:cubicBezTo>
                  <a:cubicBezTo>
                    <a:pt x="229781" y="39231"/>
                    <a:pt x="204192" y="13643"/>
                    <a:pt x="169808" y="4047"/>
                  </a:cubicBezTo>
                  <a:cubicBezTo>
                    <a:pt x="135424" y="-5548"/>
                    <a:pt x="101040" y="2448"/>
                    <a:pt x="74652" y="22439"/>
                  </a:cubicBezTo>
                  <a:cubicBezTo>
                    <a:pt x="41868" y="37632"/>
                    <a:pt x="15479" y="67218"/>
                    <a:pt x="5084" y="104800"/>
                  </a:cubicBezTo>
                  <a:cubicBezTo>
                    <a:pt x="-14906" y="174368"/>
                    <a:pt x="25875" y="246335"/>
                    <a:pt x="95442" y="266326"/>
                  </a:cubicBezTo>
                  <a:cubicBezTo>
                    <a:pt x="165010" y="285517"/>
                    <a:pt x="236977" y="245535"/>
                    <a:pt x="256968" y="175967"/>
                  </a:cubicBezTo>
                  <a:lnTo>
                    <a:pt x="256968" y="175967"/>
                  </a:lnTo>
                  <a:close/>
                </a:path>
              </a:pathLst>
            </a:custGeom>
            <a:solidFill>
              <a:srgbClr val="F2D16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0" name="Freeform 13">
              <a:extLst>
                <a:ext uri="{FF2B5EF4-FFF2-40B4-BE49-F238E27FC236}">
                  <a16:creationId xmlns:a16="http://schemas.microsoft.com/office/drawing/2014/main" id="{E0027B6C-A7A3-58E0-B061-9D18F887C9AC}"/>
                </a:ext>
              </a:extLst>
            </p:cNvPr>
            <p:cNvSpPr/>
            <p:nvPr/>
          </p:nvSpPr>
          <p:spPr>
            <a:xfrm>
              <a:off x="7387048" y="2070778"/>
              <a:ext cx="83975" cy="46677"/>
            </a:xfrm>
            <a:custGeom>
              <a:avLst/>
              <a:gdLst>
                <a:gd name="connsiteX0" fmla="*/ 47585 w 83975"/>
                <a:gd name="connsiteY0" fmla="*/ 3081 h 46677"/>
                <a:gd name="connsiteX1" fmla="*/ 83569 w 83975"/>
                <a:gd name="connsiteY1" fmla="*/ 35066 h 46677"/>
                <a:gd name="connsiteX2" fmla="*/ 36390 w 83975"/>
                <a:gd name="connsiteY2" fmla="*/ 43062 h 46677"/>
                <a:gd name="connsiteX3" fmla="*/ 407 w 83975"/>
                <a:gd name="connsiteY3" fmla="*/ 11077 h 46677"/>
                <a:gd name="connsiteX4" fmla="*/ 47585 w 83975"/>
                <a:gd name="connsiteY4" fmla="*/ 3081 h 46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75" h="46677">
                  <a:moveTo>
                    <a:pt x="47585" y="3081"/>
                  </a:moveTo>
                  <a:cubicBezTo>
                    <a:pt x="70774" y="9478"/>
                    <a:pt x="86767" y="23871"/>
                    <a:pt x="83569" y="35066"/>
                  </a:cubicBezTo>
                  <a:cubicBezTo>
                    <a:pt x="80370" y="46261"/>
                    <a:pt x="58780" y="50259"/>
                    <a:pt x="36390" y="43062"/>
                  </a:cubicBezTo>
                  <a:cubicBezTo>
                    <a:pt x="13201" y="36665"/>
                    <a:pt x="-2792" y="22272"/>
                    <a:pt x="407" y="11077"/>
                  </a:cubicBezTo>
                  <a:cubicBezTo>
                    <a:pt x="3606" y="682"/>
                    <a:pt x="24396" y="-3316"/>
                    <a:pt x="47585" y="308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1" name="Freeform 14">
              <a:extLst>
                <a:ext uri="{FF2B5EF4-FFF2-40B4-BE49-F238E27FC236}">
                  <a16:creationId xmlns:a16="http://schemas.microsoft.com/office/drawing/2014/main" id="{85FC281F-C07A-1FF3-652B-BF3369B8DEB7}"/>
                </a:ext>
              </a:extLst>
            </p:cNvPr>
            <p:cNvSpPr/>
            <p:nvPr/>
          </p:nvSpPr>
          <p:spPr>
            <a:xfrm>
              <a:off x="7405507" y="2038527"/>
              <a:ext cx="270296" cy="261627"/>
            </a:xfrm>
            <a:custGeom>
              <a:avLst/>
              <a:gdLst>
                <a:gd name="connsiteX0" fmla="*/ 182654 w 270296"/>
                <a:gd name="connsiteY0" fmla="*/ 251232 h 261627"/>
                <a:gd name="connsiteX1" fmla="*/ 255421 w 270296"/>
                <a:gd name="connsiteY1" fmla="*/ 171269 h 261627"/>
                <a:gd name="connsiteX2" fmla="*/ 261818 w 270296"/>
                <a:gd name="connsiteY2" fmla="*/ 74513 h 261627"/>
                <a:gd name="connsiteX3" fmla="*/ 187453 w 270296"/>
                <a:gd name="connsiteY3" fmla="*/ 12942 h 261627"/>
                <a:gd name="connsiteX4" fmla="*/ 79503 w 270296"/>
                <a:gd name="connsiteY4" fmla="*/ 10543 h 261627"/>
                <a:gd name="connsiteX5" fmla="*/ 10734 w 270296"/>
                <a:gd name="connsiteY5" fmla="*/ 182463 h 261627"/>
                <a:gd name="connsiteX6" fmla="*/ 182654 w 270296"/>
                <a:gd name="connsiteY6" fmla="*/ 251232 h 261627"/>
                <a:gd name="connsiteX7" fmla="*/ 182654 w 270296"/>
                <a:gd name="connsiteY7" fmla="*/ 251232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0296" h="261627">
                  <a:moveTo>
                    <a:pt x="182654" y="251232"/>
                  </a:moveTo>
                  <a:cubicBezTo>
                    <a:pt x="218638" y="236039"/>
                    <a:pt x="244226" y="205653"/>
                    <a:pt x="255421" y="171269"/>
                  </a:cubicBezTo>
                  <a:cubicBezTo>
                    <a:pt x="272213" y="143282"/>
                    <a:pt x="275412" y="107298"/>
                    <a:pt x="261818" y="74513"/>
                  </a:cubicBezTo>
                  <a:cubicBezTo>
                    <a:pt x="247425" y="41729"/>
                    <a:pt x="219438" y="20139"/>
                    <a:pt x="187453" y="12942"/>
                  </a:cubicBezTo>
                  <a:cubicBezTo>
                    <a:pt x="154667" y="-3051"/>
                    <a:pt x="115486" y="-4650"/>
                    <a:pt x="79503" y="10543"/>
                  </a:cubicBezTo>
                  <a:cubicBezTo>
                    <a:pt x="13133" y="39330"/>
                    <a:pt x="-18052" y="116094"/>
                    <a:pt x="10734" y="182463"/>
                  </a:cubicBezTo>
                  <a:cubicBezTo>
                    <a:pt x="38721" y="248833"/>
                    <a:pt x="116285" y="279219"/>
                    <a:pt x="182654" y="251232"/>
                  </a:cubicBezTo>
                  <a:lnTo>
                    <a:pt x="182654" y="251232"/>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2" name="Freeform 15">
              <a:extLst>
                <a:ext uri="{FF2B5EF4-FFF2-40B4-BE49-F238E27FC236}">
                  <a16:creationId xmlns:a16="http://schemas.microsoft.com/office/drawing/2014/main" id="{84AD6BC7-D549-B629-DF77-34269E9D2A3F}"/>
                </a:ext>
              </a:extLst>
            </p:cNvPr>
            <p:cNvSpPr/>
            <p:nvPr/>
          </p:nvSpPr>
          <p:spPr>
            <a:xfrm>
              <a:off x="7607907" y="2084387"/>
              <a:ext cx="52468" cy="81552"/>
            </a:xfrm>
            <a:custGeom>
              <a:avLst/>
              <a:gdLst>
                <a:gd name="connsiteX0" fmla="*/ 45825 w 52468"/>
                <a:gd name="connsiteY0" fmla="*/ 32652 h 81552"/>
                <a:gd name="connsiteX1" fmla="*/ 43426 w 52468"/>
                <a:gd name="connsiteY1" fmla="*/ 80630 h 81552"/>
                <a:gd name="connsiteX2" fmla="*/ 6643 w 52468"/>
                <a:gd name="connsiteY2" fmla="*/ 48645 h 81552"/>
                <a:gd name="connsiteX3" fmla="*/ 9042 w 52468"/>
                <a:gd name="connsiteY3" fmla="*/ 667 h 81552"/>
                <a:gd name="connsiteX4" fmla="*/ 45825 w 52468"/>
                <a:gd name="connsiteY4" fmla="*/ 32652 h 81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68" h="81552">
                  <a:moveTo>
                    <a:pt x="45825" y="32652"/>
                  </a:moveTo>
                  <a:cubicBezTo>
                    <a:pt x="55420" y="55042"/>
                    <a:pt x="54621" y="76632"/>
                    <a:pt x="43426" y="80630"/>
                  </a:cubicBezTo>
                  <a:cubicBezTo>
                    <a:pt x="33031" y="85428"/>
                    <a:pt x="16238" y="71034"/>
                    <a:pt x="6643" y="48645"/>
                  </a:cubicBezTo>
                  <a:cubicBezTo>
                    <a:pt x="-2952" y="26255"/>
                    <a:pt x="-2153" y="4665"/>
                    <a:pt x="9042" y="667"/>
                  </a:cubicBezTo>
                  <a:cubicBezTo>
                    <a:pt x="20237" y="-3331"/>
                    <a:pt x="36229" y="11062"/>
                    <a:pt x="45825" y="32652"/>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3" name="Freeform 16">
              <a:extLst>
                <a:ext uri="{FF2B5EF4-FFF2-40B4-BE49-F238E27FC236}">
                  <a16:creationId xmlns:a16="http://schemas.microsoft.com/office/drawing/2014/main" id="{B801C2CA-E412-9B1D-2B11-07559C003B0D}"/>
                </a:ext>
              </a:extLst>
            </p:cNvPr>
            <p:cNvSpPr/>
            <p:nvPr/>
          </p:nvSpPr>
          <p:spPr>
            <a:xfrm>
              <a:off x="7204191" y="1924993"/>
              <a:ext cx="266551" cy="257686"/>
            </a:xfrm>
            <a:custGeom>
              <a:avLst/>
              <a:gdLst>
                <a:gd name="connsiteX0" fmla="*/ 200056 w 266551"/>
                <a:gd name="connsiteY0" fmla="*/ 16927 h 257686"/>
                <a:gd name="connsiteX1" fmla="*/ 93705 w 266551"/>
                <a:gd name="connsiteY1" fmla="*/ 7331 h 257686"/>
                <a:gd name="connsiteX2" fmla="*/ 13742 w 266551"/>
                <a:gd name="connsiteY2" fmla="*/ 60107 h 257686"/>
                <a:gd name="connsiteX3" fmla="*/ 9744 w 266551"/>
                <a:gd name="connsiteY3" fmla="*/ 155263 h 257686"/>
                <a:gd name="connsiteX4" fmla="*/ 72915 w 266551"/>
                <a:gd name="connsiteY4" fmla="*/ 240823 h 257686"/>
                <a:gd name="connsiteX5" fmla="*/ 250433 w 266551"/>
                <a:gd name="connsiteY5" fmla="*/ 192046 h 257686"/>
                <a:gd name="connsiteX6" fmla="*/ 200056 w 266551"/>
                <a:gd name="connsiteY6" fmla="*/ 16927 h 257686"/>
                <a:gd name="connsiteX7" fmla="*/ 200056 w 266551"/>
                <a:gd name="connsiteY7" fmla="*/ 16927 h 2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51" h="257686">
                  <a:moveTo>
                    <a:pt x="200056" y="16927"/>
                  </a:moveTo>
                  <a:cubicBezTo>
                    <a:pt x="166471" y="-2264"/>
                    <a:pt x="127289" y="-4663"/>
                    <a:pt x="93705" y="7331"/>
                  </a:cubicBezTo>
                  <a:cubicBezTo>
                    <a:pt x="60920" y="11330"/>
                    <a:pt x="30534" y="29721"/>
                    <a:pt x="13742" y="60107"/>
                  </a:cubicBezTo>
                  <a:cubicBezTo>
                    <a:pt x="-3850" y="90493"/>
                    <a:pt x="-3850" y="125677"/>
                    <a:pt x="9744" y="155263"/>
                  </a:cubicBezTo>
                  <a:cubicBezTo>
                    <a:pt x="16941" y="190447"/>
                    <a:pt x="38531" y="222432"/>
                    <a:pt x="72915" y="240823"/>
                  </a:cubicBezTo>
                  <a:cubicBezTo>
                    <a:pt x="135286" y="276007"/>
                    <a:pt x="214449" y="254417"/>
                    <a:pt x="250433" y="192046"/>
                  </a:cubicBezTo>
                  <a:cubicBezTo>
                    <a:pt x="284817" y="130474"/>
                    <a:pt x="262427" y="52111"/>
                    <a:pt x="200056" y="16927"/>
                  </a:cubicBezTo>
                  <a:lnTo>
                    <a:pt x="200056" y="16927"/>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4" name="Freeform 17">
              <a:extLst>
                <a:ext uri="{FF2B5EF4-FFF2-40B4-BE49-F238E27FC236}">
                  <a16:creationId xmlns:a16="http://schemas.microsoft.com/office/drawing/2014/main" id="{7721C22B-E6BD-1032-F68E-94BB6C3669F2}"/>
                </a:ext>
              </a:extLst>
            </p:cNvPr>
            <p:cNvSpPr/>
            <p:nvPr/>
          </p:nvSpPr>
          <p:spPr>
            <a:xfrm>
              <a:off x="7219037" y="1962936"/>
              <a:ext cx="56965" cy="77912"/>
            </a:xfrm>
            <a:custGeom>
              <a:avLst/>
              <a:gdLst>
                <a:gd name="connsiteX0" fmla="*/ 50073 w 56965"/>
                <a:gd name="connsiteY0" fmla="*/ 1373 h 77912"/>
                <a:gd name="connsiteX1" fmla="*/ 46874 w 56965"/>
                <a:gd name="connsiteY1" fmla="*/ 49351 h 77912"/>
                <a:gd name="connsiteX2" fmla="*/ 6893 w 56965"/>
                <a:gd name="connsiteY2" fmla="*/ 76539 h 77912"/>
                <a:gd name="connsiteX3" fmla="*/ 10092 w 56965"/>
                <a:gd name="connsiteY3" fmla="*/ 28561 h 77912"/>
                <a:gd name="connsiteX4" fmla="*/ 50073 w 56965"/>
                <a:gd name="connsiteY4" fmla="*/ 1373 h 7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5" h="77912">
                  <a:moveTo>
                    <a:pt x="50073" y="1373"/>
                  </a:moveTo>
                  <a:cubicBezTo>
                    <a:pt x="60468" y="6971"/>
                    <a:pt x="58869" y="28561"/>
                    <a:pt x="46874" y="49351"/>
                  </a:cubicBezTo>
                  <a:cubicBezTo>
                    <a:pt x="34880" y="70142"/>
                    <a:pt x="17288" y="82136"/>
                    <a:pt x="6893" y="76539"/>
                  </a:cubicBezTo>
                  <a:cubicBezTo>
                    <a:pt x="-3502" y="70941"/>
                    <a:pt x="-1903" y="49351"/>
                    <a:pt x="10092" y="28561"/>
                  </a:cubicBezTo>
                  <a:cubicBezTo>
                    <a:pt x="22086" y="7770"/>
                    <a:pt x="39678" y="-4224"/>
                    <a:pt x="50073" y="1373"/>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5" name="Freeform 18">
              <a:extLst>
                <a:ext uri="{FF2B5EF4-FFF2-40B4-BE49-F238E27FC236}">
                  <a16:creationId xmlns:a16="http://schemas.microsoft.com/office/drawing/2014/main" id="{42F5DE2C-47E2-78C1-94F9-A21272606B86}"/>
                </a:ext>
              </a:extLst>
            </p:cNvPr>
            <p:cNvSpPr/>
            <p:nvPr/>
          </p:nvSpPr>
          <p:spPr>
            <a:xfrm>
              <a:off x="7133173" y="2046671"/>
              <a:ext cx="271074" cy="262278"/>
            </a:xfrm>
            <a:custGeom>
              <a:avLst/>
              <a:gdLst>
                <a:gd name="connsiteX0" fmla="*/ 141535 w 271074"/>
                <a:gd name="connsiteY0" fmla="*/ 0 h 262278"/>
                <a:gd name="connsiteX1" fmla="*/ 43980 w 271074"/>
                <a:gd name="connsiteY1" fmla="*/ 44779 h 262278"/>
                <a:gd name="connsiteX2" fmla="*/ 0 w 271074"/>
                <a:gd name="connsiteY2" fmla="*/ 131139 h 262278"/>
                <a:gd name="connsiteX3" fmla="*/ 43180 w 271074"/>
                <a:gd name="connsiteY3" fmla="*/ 217499 h 262278"/>
                <a:gd name="connsiteX4" fmla="*/ 140735 w 271074"/>
                <a:gd name="connsiteY4" fmla="*/ 262279 h 262278"/>
                <a:gd name="connsiteX5" fmla="*/ 271074 w 271074"/>
                <a:gd name="connsiteY5" fmla="*/ 131939 h 262278"/>
                <a:gd name="connsiteX6" fmla="*/ 141535 w 271074"/>
                <a:gd name="connsiteY6" fmla="*/ 0 h 26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074" h="262278">
                  <a:moveTo>
                    <a:pt x="141535" y="0"/>
                  </a:moveTo>
                  <a:cubicBezTo>
                    <a:pt x="102352" y="0"/>
                    <a:pt x="67969" y="16792"/>
                    <a:pt x="43980" y="44779"/>
                  </a:cubicBezTo>
                  <a:cubicBezTo>
                    <a:pt x="17592" y="63970"/>
                    <a:pt x="0" y="95156"/>
                    <a:pt x="0" y="131139"/>
                  </a:cubicBezTo>
                  <a:cubicBezTo>
                    <a:pt x="0" y="166323"/>
                    <a:pt x="16792" y="198308"/>
                    <a:pt x="43180" y="217499"/>
                  </a:cubicBezTo>
                  <a:cubicBezTo>
                    <a:pt x="67169" y="244687"/>
                    <a:pt x="101553" y="262279"/>
                    <a:pt x="140735" y="262279"/>
                  </a:cubicBezTo>
                  <a:cubicBezTo>
                    <a:pt x="212701" y="262279"/>
                    <a:pt x="271074" y="203906"/>
                    <a:pt x="271074" y="131939"/>
                  </a:cubicBezTo>
                  <a:cubicBezTo>
                    <a:pt x="271074" y="59972"/>
                    <a:pt x="213501" y="800"/>
                    <a:pt x="141535" y="0"/>
                  </a:cubicBez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6" name="Freeform 19">
              <a:extLst>
                <a:ext uri="{FF2B5EF4-FFF2-40B4-BE49-F238E27FC236}">
                  <a16:creationId xmlns:a16="http://schemas.microsoft.com/office/drawing/2014/main" id="{5C38963B-A3AE-2917-C1DE-541C0C46172C}"/>
                </a:ext>
              </a:extLst>
            </p:cNvPr>
            <p:cNvSpPr/>
            <p:nvPr/>
          </p:nvSpPr>
          <p:spPr>
            <a:xfrm>
              <a:off x="7148366" y="2135430"/>
              <a:ext cx="41580" cy="84760"/>
            </a:xfrm>
            <a:custGeom>
              <a:avLst/>
              <a:gdLst>
                <a:gd name="connsiteX0" fmla="*/ 41581 w 41580"/>
                <a:gd name="connsiteY0" fmla="*/ 42380 h 84760"/>
                <a:gd name="connsiteX1" fmla="*/ 20791 w 41580"/>
                <a:gd name="connsiteY1" fmla="*/ 84761 h 84760"/>
                <a:gd name="connsiteX2" fmla="*/ 0 w 41580"/>
                <a:gd name="connsiteY2" fmla="*/ 42380 h 84760"/>
                <a:gd name="connsiteX3" fmla="*/ 20791 w 41580"/>
                <a:gd name="connsiteY3" fmla="*/ 0 h 84760"/>
                <a:gd name="connsiteX4" fmla="*/ 41581 w 41580"/>
                <a:gd name="connsiteY4" fmla="*/ 42380 h 8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80" h="84760">
                  <a:moveTo>
                    <a:pt x="41581" y="42380"/>
                  </a:moveTo>
                  <a:cubicBezTo>
                    <a:pt x="41581" y="65570"/>
                    <a:pt x="31985" y="84761"/>
                    <a:pt x="20791" y="84761"/>
                  </a:cubicBezTo>
                  <a:cubicBezTo>
                    <a:pt x="8796" y="84761"/>
                    <a:pt x="0" y="65570"/>
                    <a:pt x="0" y="42380"/>
                  </a:cubicBezTo>
                  <a:cubicBezTo>
                    <a:pt x="0" y="19191"/>
                    <a:pt x="9596" y="0"/>
                    <a:pt x="20791" y="0"/>
                  </a:cubicBezTo>
                  <a:cubicBezTo>
                    <a:pt x="31985" y="0"/>
                    <a:pt x="41581" y="19191"/>
                    <a:pt x="41581" y="42380"/>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7" name="Freeform 20">
              <a:extLst>
                <a:ext uri="{FF2B5EF4-FFF2-40B4-BE49-F238E27FC236}">
                  <a16:creationId xmlns:a16="http://schemas.microsoft.com/office/drawing/2014/main" id="{CD20A268-3D69-EE4C-96BE-65D9B290A44F}"/>
                </a:ext>
              </a:extLst>
            </p:cNvPr>
            <p:cNvSpPr/>
            <p:nvPr/>
          </p:nvSpPr>
          <p:spPr>
            <a:xfrm>
              <a:off x="7382753" y="1888195"/>
              <a:ext cx="256542" cy="261878"/>
            </a:xfrm>
            <a:custGeom>
              <a:avLst/>
              <a:gdLst>
                <a:gd name="connsiteX0" fmla="*/ 231797 w 256542"/>
                <a:gd name="connsiteY0" fmla="*/ 208853 h 261878"/>
                <a:gd name="connsiteX1" fmla="*/ 253387 w 256542"/>
                <a:gd name="connsiteY1" fmla="*/ 104901 h 261878"/>
                <a:gd name="connsiteX2" fmla="*/ 210207 w 256542"/>
                <a:gd name="connsiteY2" fmla="*/ 20140 h 261878"/>
                <a:gd name="connsiteX3" fmla="*/ 116650 w 256542"/>
                <a:gd name="connsiteY3" fmla="*/ 4947 h 261878"/>
                <a:gd name="connsiteX4" fmla="*/ 24693 w 256542"/>
                <a:gd name="connsiteY4" fmla="*/ 56923 h 261878"/>
                <a:gd name="connsiteX5" fmla="*/ 52680 w 256542"/>
                <a:gd name="connsiteY5" fmla="*/ 236840 h 261878"/>
                <a:gd name="connsiteX6" fmla="*/ 231797 w 256542"/>
                <a:gd name="connsiteY6" fmla="*/ 208853 h 261878"/>
                <a:gd name="connsiteX7" fmla="*/ 231797 w 256542"/>
                <a:gd name="connsiteY7" fmla="*/ 208853 h 26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542" h="261878">
                  <a:moveTo>
                    <a:pt x="231797" y="208853"/>
                  </a:moveTo>
                  <a:cubicBezTo>
                    <a:pt x="254186" y="177667"/>
                    <a:pt x="261383" y="140085"/>
                    <a:pt x="253387" y="104901"/>
                  </a:cubicBezTo>
                  <a:cubicBezTo>
                    <a:pt x="253387" y="72916"/>
                    <a:pt x="238194" y="40931"/>
                    <a:pt x="210207" y="20140"/>
                  </a:cubicBezTo>
                  <a:cubicBezTo>
                    <a:pt x="182220" y="-650"/>
                    <a:pt x="147036" y="-4648"/>
                    <a:pt x="116650" y="4947"/>
                  </a:cubicBezTo>
                  <a:cubicBezTo>
                    <a:pt x="81466" y="8146"/>
                    <a:pt x="47082" y="25738"/>
                    <a:pt x="24693" y="56923"/>
                  </a:cubicBezTo>
                  <a:cubicBezTo>
                    <a:pt x="-16888" y="114497"/>
                    <a:pt x="-4894" y="194460"/>
                    <a:pt x="52680" y="236840"/>
                  </a:cubicBezTo>
                  <a:cubicBezTo>
                    <a:pt x="109453" y="279220"/>
                    <a:pt x="189416" y="266426"/>
                    <a:pt x="231797" y="208853"/>
                  </a:cubicBezTo>
                  <a:lnTo>
                    <a:pt x="231797" y="208853"/>
                  </a:ln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8" name="Freeform 21">
              <a:extLst>
                <a:ext uri="{FF2B5EF4-FFF2-40B4-BE49-F238E27FC236}">
                  <a16:creationId xmlns:a16="http://schemas.microsoft.com/office/drawing/2014/main" id="{483110BC-6269-3957-F91D-65D91ECA3F10}"/>
                </a:ext>
              </a:extLst>
            </p:cNvPr>
            <p:cNvSpPr/>
            <p:nvPr/>
          </p:nvSpPr>
          <p:spPr>
            <a:xfrm>
              <a:off x="7535496" y="1903905"/>
              <a:ext cx="74147" cy="61636"/>
            </a:xfrm>
            <a:custGeom>
              <a:avLst/>
              <a:gdLst>
                <a:gd name="connsiteX0" fmla="*/ 49468 w 74147"/>
                <a:gd name="connsiteY0" fmla="*/ 14026 h 61636"/>
                <a:gd name="connsiteX1" fmla="*/ 71858 w 74147"/>
                <a:gd name="connsiteY1" fmla="*/ 56406 h 61636"/>
                <a:gd name="connsiteX2" fmla="*/ 24679 w 74147"/>
                <a:gd name="connsiteY2" fmla="*/ 47611 h 61636"/>
                <a:gd name="connsiteX3" fmla="*/ 2290 w 74147"/>
                <a:gd name="connsiteY3" fmla="*/ 5230 h 61636"/>
                <a:gd name="connsiteX4" fmla="*/ 49468 w 74147"/>
                <a:gd name="connsiteY4" fmla="*/ 14026 h 61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7" h="61636">
                  <a:moveTo>
                    <a:pt x="49468" y="14026"/>
                  </a:moveTo>
                  <a:cubicBezTo>
                    <a:pt x="68659" y="28419"/>
                    <a:pt x="79054" y="47611"/>
                    <a:pt x="71858" y="56406"/>
                  </a:cubicBezTo>
                  <a:cubicBezTo>
                    <a:pt x="64661" y="66002"/>
                    <a:pt x="43870" y="62004"/>
                    <a:pt x="24679" y="47611"/>
                  </a:cubicBezTo>
                  <a:cubicBezTo>
                    <a:pt x="5488" y="33217"/>
                    <a:pt x="-4907" y="14026"/>
                    <a:pt x="2290" y="5230"/>
                  </a:cubicBezTo>
                  <a:cubicBezTo>
                    <a:pt x="8687" y="-4365"/>
                    <a:pt x="29477" y="-367"/>
                    <a:pt x="49468" y="14026"/>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09" name="Freeform 22">
              <a:extLst>
                <a:ext uri="{FF2B5EF4-FFF2-40B4-BE49-F238E27FC236}">
                  <a16:creationId xmlns:a16="http://schemas.microsoft.com/office/drawing/2014/main" id="{4D9DAE36-E169-B26A-7723-077BA375CE9A}"/>
                </a:ext>
              </a:extLst>
            </p:cNvPr>
            <p:cNvSpPr/>
            <p:nvPr/>
          </p:nvSpPr>
          <p:spPr>
            <a:xfrm>
              <a:off x="7297749" y="1971823"/>
              <a:ext cx="261627" cy="266441"/>
            </a:xfrm>
            <a:custGeom>
              <a:avLst/>
              <a:gdLst>
                <a:gd name="connsiteX0" fmla="*/ 251232 w 261627"/>
                <a:gd name="connsiteY0" fmla="*/ 86842 h 266441"/>
                <a:gd name="connsiteX1" fmla="*/ 171269 w 261627"/>
                <a:gd name="connsiteY1" fmla="*/ 14876 h 266441"/>
                <a:gd name="connsiteX2" fmla="*/ 74513 w 261627"/>
                <a:gd name="connsiteY2" fmla="*/ 8479 h 266441"/>
                <a:gd name="connsiteX3" fmla="*/ 12942 w 261627"/>
                <a:gd name="connsiteY3" fmla="*/ 82045 h 266441"/>
                <a:gd name="connsiteX4" fmla="*/ 10543 w 261627"/>
                <a:gd name="connsiteY4" fmla="*/ 188395 h 266441"/>
                <a:gd name="connsiteX5" fmla="*/ 182463 w 261627"/>
                <a:gd name="connsiteY5" fmla="*/ 255564 h 266441"/>
                <a:gd name="connsiteX6" fmla="*/ 251232 w 261627"/>
                <a:gd name="connsiteY6" fmla="*/ 86842 h 266441"/>
                <a:gd name="connsiteX7" fmla="*/ 251232 w 261627"/>
                <a:gd name="connsiteY7" fmla="*/ 86842 h 26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627" h="266441">
                  <a:moveTo>
                    <a:pt x="251232" y="86842"/>
                  </a:moveTo>
                  <a:cubicBezTo>
                    <a:pt x="236038" y="51659"/>
                    <a:pt x="205653" y="26071"/>
                    <a:pt x="171269" y="14876"/>
                  </a:cubicBezTo>
                  <a:cubicBezTo>
                    <a:pt x="143282" y="-1916"/>
                    <a:pt x="107298" y="-5115"/>
                    <a:pt x="74513" y="8479"/>
                  </a:cubicBezTo>
                  <a:cubicBezTo>
                    <a:pt x="41729" y="22072"/>
                    <a:pt x="20138" y="50059"/>
                    <a:pt x="12942" y="82045"/>
                  </a:cubicBezTo>
                  <a:cubicBezTo>
                    <a:pt x="-3050" y="114030"/>
                    <a:pt x="-4650" y="153212"/>
                    <a:pt x="10543" y="188395"/>
                  </a:cubicBezTo>
                  <a:cubicBezTo>
                    <a:pt x="39330" y="253965"/>
                    <a:pt x="116094" y="284351"/>
                    <a:pt x="182463" y="255564"/>
                  </a:cubicBezTo>
                  <a:cubicBezTo>
                    <a:pt x="248833" y="228377"/>
                    <a:pt x="279219" y="152412"/>
                    <a:pt x="251232" y="86842"/>
                  </a:cubicBezTo>
                  <a:lnTo>
                    <a:pt x="251232" y="86842"/>
                  </a:lnTo>
                  <a:close/>
                </a:path>
              </a:pathLst>
            </a:custGeom>
            <a:solidFill>
              <a:srgbClr val="FFF6D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0" name="Freeform 23">
              <a:extLst>
                <a:ext uri="{FF2B5EF4-FFF2-40B4-BE49-F238E27FC236}">
                  <a16:creationId xmlns:a16="http://schemas.microsoft.com/office/drawing/2014/main" id="{99983AD6-313C-AA72-26D3-5CC5014463F9}"/>
                </a:ext>
              </a:extLst>
            </p:cNvPr>
            <p:cNvSpPr/>
            <p:nvPr/>
          </p:nvSpPr>
          <p:spPr>
            <a:xfrm>
              <a:off x="7344150" y="1986724"/>
              <a:ext cx="81012" cy="52196"/>
            </a:xfrm>
            <a:custGeom>
              <a:avLst/>
              <a:gdLst>
                <a:gd name="connsiteX0" fmla="*/ 80088 w 81012"/>
                <a:gd name="connsiteY0" fmla="*/ 8771 h 52196"/>
                <a:gd name="connsiteX1" fmla="*/ 48902 w 81012"/>
                <a:gd name="connsiteY1" fmla="*/ 45554 h 52196"/>
                <a:gd name="connsiteX2" fmla="*/ 925 w 81012"/>
                <a:gd name="connsiteY2" fmla="*/ 43155 h 52196"/>
                <a:gd name="connsiteX3" fmla="*/ 32110 w 81012"/>
                <a:gd name="connsiteY3" fmla="*/ 6372 h 52196"/>
                <a:gd name="connsiteX4" fmla="*/ 80088 w 81012"/>
                <a:gd name="connsiteY4" fmla="*/ 8771 h 5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12" h="52196">
                  <a:moveTo>
                    <a:pt x="80088" y="8771"/>
                  </a:moveTo>
                  <a:cubicBezTo>
                    <a:pt x="84886" y="19166"/>
                    <a:pt x="70492" y="35958"/>
                    <a:pt x="48902" y="45554"/>
                  </a:cubicBezTo>
                  <a:cubicBezTo>
                    <a:pt x="26513" y="55149"/>
                    <a:pt x="4923" y="54350"/>
                    <a:pt x="925" y="43155"/>
                  </a:cubicBezTo>
                  <a:cubicBezTo>
                    <a:pt x="-3873" y="32760"/>
                    <a:pt x="10520" y="15967"/>
                    <a:pt x="32110" y="6372"/>
                  </a:cubicBezTo>
                  <a:cubicBezTo>
                    <a:pt x="53700" y="-3224"/>
                    <a:pt x="75290" y="-1625"/>
                    <a:pt x="80088" y="877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grpSp>
      <p:pic>
        <p:nvPicPr>
          <p:cNvPr id="111" name="Graphic 110">
            <a:extLst>
              <a:ext uri="{FF2B5EF4-FFF2-40B4-BE49-F238E27FC236}">
                <a16:creationId xmlns:a16="http://schemas.microsoft.com/office/drawing/2014/main" id="{770E99C8-BE07-6F2A-6A80-23BABFF9267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049995" y="1507987"/>
            <a:ext cx="1237826" cy="1100924"/>
          </a:xfrm>
          <a:prstGeom prst="rect">
            <a:avLst/>
          </a:prstGeom>
        </p:spPr>
      </p:pic>
      <p:grpSp>
        <p:nvGrpSpPr>
          <p:cNvPr id="112" name="Graphic 8">
            <a:extLst>
              <a:ext uri="{FF2B5EF4-FFF2-40B4-BE49-F238E27FC236}">
                <a16:creationId xmlns:a16="http://schemas.microsoft.com/office/drawing/2014/main" id="{A3E14484-D11C-D3B4-196A-D7D3FD1F329B}"/>
              </a:ext>
            </a:extLst>
          </p:cNvPr>
          <p:cNvGrpSpPr/>
          <p:nvPr/>
        </p:nvGrpSpPr>
        <p:grpSpPr>
          <a:xfrm>
            <a:off x="6050517" y="4525500"/>
            <a:ext cx="276502" cy="347337"/>
            <a:chOff x="7133173" y="1888195"/>
            <a:chExt cx="542631" cy="439950"/>
          </a:xfrm>
        </p:grpSpPr>
        <p:sp>
          <p:nvSpPr>
            <p:cNvPr id="113" name="Freeform 12">
              <a:extLst>
                <a:ext uri="{FF2B5EF4-FFF2-40B4-BE49-F238E27FC236}">
                  <a16:creationId xmlns:a16="http://schemas.microsoft.com/office/drawing/2014/main" id="{1C6AA2A1-6C6B-40B9-5739-8FC1BBB5598E}"/>
                </a:ext>
              </a:extLst>
            </p:cNvPr>
            <p:cNvSpPr/>
            <p:nvPr/>
          </p:nvSpPr>
          <p:spPr>
            <a:xfrm>
              <a:off x="7268823" y="2057018"/>
              <a:ext cx="261893" cy="271128"/>
            </a:xfrm>
            <a:custGeom>
              <a:avLst/>
              <a:gdLst>
                <a:gd name="connsiteX0" fmla="*/ 256968 w 261893"/>
                <a:gd name="connsiteY0" fmla="*/ 175967 h 271128"/>
                <a:gd name="connsiteX1" fmla="*/ 240975 w 261893"/>
                <a:gd name="connsiteY1" fmla="*/ 69617 h 271128"/>
                <a:gd name="connsiteX2" fmla="*/ 169808 w 261893"/>
                <a:gd name="connsiteY2" fmla="*/ 4047 h 271128"/>
                <a:gd name="connsiteX3" fmla="*/ 74652 w 261893"/>
                <a:gd name="connsiteY3" fmla="*/ 22439 h 271128"/>
                <a:gd name="connsiteX4" fmla="*/ 5084 w 261893"/>
                <a:gd name="connsiteY4" fmla="*/ 104800 h 271128"/>
                <a:gd name="connsiteX5" fmla="*/ 95442 w 261893"/>
                <a:gd name="connsiteY5" fmla="*/ 266326 h 271128"/>
                <a:gd name="connsiteX6" fmla="*/ 256968 w 261893"/>
                <a:gd name="connsiteY6" fmla="*/ 175967 h 271128"/>
                <a:gd name="connsiteX7" fmla="*/ 256968 w 261893"/>
                <a:gd name="connsiteY7" fmla="*/ 175967 h 27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893" h="271128">
                  <a:moveTo>
                    <a:pt x="256968" y="175967"/>
                  </a:moveTo>
                  <a:cubicBezTo>
                    <a:pt x="267363" y="138385"/>
                    <a:pt x="260966" y="100003"/>
                    <a:pt x="240975" y="69617"/>
                  </a:cubicBezTo>
                  <a:cubicBezTo>
                    <a:pt x="229781" y="39231"/>
                    <a:pt x="204192" y="13643"/>
                    <a:pt x="169808" y="4047"/>
                  </a:cubicBezTo>
                  <a:cubicBezTo>
                    <a:pt x="135424" y="-5548"/>
                    <a:pt x="101040" y="2448"/>
                    <a:pt x="74652" y="22439"/>
                  </a:cubicBezTo>
                  <a:cubicBezTo>
                    <a:pt x="41868" y="37632"/>
                    <a:pt x="15479" y="67218"/>
                    <a:pt x="5084" y="104800"/>
                  </a:cubicBezTo>
                  <a:cubicBezTo>
                    <a:pt x="-14906" y="174368"/>
                    <a:pt x="25875" y="246335"/>
                    <a:pt x="95442" y="266326"/>
                  </a:cubicBezTo>
                  <a:cubicBezTo>
                    <a:pt x="165010" y="285517"/>
                    <a:pt x="236977" y="245535"/>
                    <a:pt x="256968" y="175967"/>
                  </a:cubicBezTo>
                  <a:lnTo>
                    <a:pt x="256968" y="175967"/>
                  </a:lnTo>
                  <a:close/>
                </a:path>
              </a:pathLst>
            </a:custGeom>
            <a:solidFill>
              <a:srgbClr val="F2D16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4" name="Freeform 13">
              <a:extLst>
                <a:ext uri="{FF2B5EF4-FFF2-40B4-BE49-F238E27FC236}">
                  <a16:creationId xmlns:a16="http://schemas.microsoft.com/office/drawing/2014/main" id="{63EB100B-612E-E788-B965-B9C3CE9291DC}"/>
                </a:ext>
              </a:extLst>
            </p:cNvPr>
            <p:cNvSpPr/>
            <p:nvPr/>
          </p:nvSpPr>
          <p:spPr>
            <a:xfrm>
              <a:off x="7387048" y="2070778"/>
              <a:ext cx="83975" cy="46677"/>
            </a:xfrm>
            <a:custGeom>
              <a:avLst/>
              <a:gdLst>
                <a:gd name="connsiteX0" fmla="*/ 47585 w 83975"/>
                <a:gd name="connsiteY0" fmla="*/ 3081 h 46677"/>
                <a:gd name="connsiteX1" fmla="*/ 83569 w 83975"/>
                <a:gd name="connsiteY1" fmla="*/ 35066 h 46677"/>
                <a:gd name="connsiteX2" fmla="*/ 36390 w 83975"/>
                <a:gd name="connsiteY2" fmla="*/ 43062 h 46677"/>
                <a:gd name="connsiteX3" fmla="*/ 407 w 83975"/>
                <a:gd name="connsiteY3" fmla="*/ 11077 h 46677"/>
                <a:gd name="connsiteX4" fmla="*/ 47585 w 83975"/>
                <a:gd name="connsiteY4" fmla="*/ 3081 h 46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75" h="46677">
                  <a:moveTo>
                    <a:pt x="47585" y="3081"/>
                  </a:moveTo>
                  <a:cubicBezTo>
                    <a:pt x="70774" y="9478"/>
                    <a:pt x="86767" y="23871"/>
                    <a:pt x="83569" y="35066"/>
                  </a:cubicBezTo>
                  <a:cubicBezTo>
                    <a:pt x="80370" y="46261"/>
                    <a:pt x="58780" y="50259"/>
                    <a:pt x="36390" y="43062"/>
                  </a:cubicBezTo>
                  <a:cubicBezTo>
                    <a:pt x="13201" y="36665"/>
                    <a:pt x="-2792" y="22272"/>
                    <a:pt x="407" y="11077"/>
                  </a:cubicBezTo>
                  <a:cubicBezTo>
                    <a:pt x="3606" y="682"/>
                    <a:pt x="24396" y="-3316"/>
                    <a:pt x="47585" y="308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5" name="Freeform 14">
              <a:extLst>
                <a:ext uri="{FF2B5EF4-FFF2-40B4-BE49-F238E27FC236}">
                  <a16:creationId xmlns:a16="http://schemas.microsoft.com/office/drawing/2014/main" id="{4CB06687-0085-9156-C68A-CEA3A24CAEB7}"/>
                </a:ext>
              </a:extLst>
            </p:cNvPr>
            <p:cNvSpPr/>
            <p:nvPr/>
          </p:nvSpPr>
          <p:spPr>
            <a:xfrm>
              <a:off x="7405507" y="2038527"/>
              <a:ext cx="270296" cy="261627"/>
            </a:xfrm>
            <a:custGeom>
              <a:avLst/>
              <a:gdLst>
                <a:gd name="connsiteX0" fmla="*/ 182654 w 270296"/>
                <a:gd name="connsiteY0" fmla="*/ 251232 h 261627"/>
                <a:gd name="connsiteX1" fmla="*/ 255421 w 270296"/>
                <a:gd name="connsiteY1" fmla="*/ 171269 h 261627"/>
                <a:gd name="connsiteX2" fmla="*/ 261818 w 270296"/>
                <a:gd name="connsiteY2" fmla="*/ 74513 h 261627"/>
                <a:gd name="connsiteX3" fmla="*/ 187453 w 270296"/>
                <a:gd name="connsiteY3" fmla="*/ 12942 h 261627"/>
                <a:gd name="connsiteX4" fmla="*/ 79503 w 270296"/>
                <a:gd name="connsiteY4" fmla="*/ 10543 h 261627"/>
                <a:gd name="connsiteX5" fmla="*/ 10734 w 270296"/>
                <a:gd name="connsiteY5" fmla="*/ 182463 h 261627"/>
                <a:gd name="connsiteX6" fmla="*/ 182654 w 270296"/>
                <a:gd name="connsiteY6" fmla="*/ 251232 h 261627"/>
                <a:gd name="connsiteX7" fmla="*/ 182654 w 270296"/>
                <a:gd name="connsiteY7" fmla="*/ 251232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0296" h="261627">
                  <a:moveTo>
                    <a:pt x="182654" y="251232"/>
                  </a:moveTo>
                  <a:cubicBezTo>
                    <a:pt x="218638" y="236039"/>
                    <a:pt x="244226" y="205653"/>
                    <a:pt x="255421" y="171269"/>
                  </a:cubicBezTo>
                  <a:cubicBezTo>
                    <a:pt x="272213" y="143282"/>
                    <a:pt x="275412" y="107298"/>
                    <a:pt x="261818" y="74513"/>
                  </a:cubicBezTo>
                  <a:cubicBezTo>
                    <a:pt x="247425" y="41729"/>
                    <a:pt x="219438" y="20139"/>
                    <a:pt x="187453" y="12942"/>
                  </a:cubicBezTo>
                  <a:cubicBezTo>
                    <a:pt x="154667" y="-3051"/>
                    <a:pt x="115486" y="-4650"/>
                    <a:pt x="79503" y="10543"/>
                  </a:cubicBezTo>
                  <a:cubicBezTo>
                    <a:pt x="13133" y="39330"/>
                    <a:pt x="-18052" y="116094"/>
                    <a:pt x="10734" y="182463"/>
                  </a:cubicBezTo>
                  <a:cubicBezTo>
                    <a:pt x="38721" y="248833"/>
                    <a:pt x="116285" y="279219"/>
                    <a:pt x="182654" y="251232"/>
                  </a:cubicBezTo>
                  <a:lnTo>
                    <a:pt x="182654" y="251232"/>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6" name="Freeform 15">
              <a:extLst>
                <a:ext uri="{FF2B5EF4-FFF2-40B4-BE49-F238E27FC236}">
                  <a16:creationId xmlns:a16="http://schemas.microsoft.com/office/drawing/2014/main" id="{837E734A-384E-1518-FE6B-CC2120E9137B}"/>
                </a:ext>
              </a:extLst>
            </p:cNvPr>
            <p:cNvSpPr/>
            <p:nvPr/>
          </p:nvSpPr>
          <p:spPr>
            <a:xfrm>
              <a:off x="7607907" y="2084387"/>
              <a:ext cx="52468" cy="81552"/>
            </a:xfrm>
            <a:custGeom>
              <a:avLst/>
              <a:gdLst>
                <a:gd name="connsiteX0" fmla="*/ 45825 w 52468"/>
                <a:gd name="connsiteY0" fmla="*/ 32652 h 81552"/>
                <a:gd name="connsiteX1" fmla="*/ 43426 w 52468"/>
                <a:gd name="connsiteY1" fmla="*/ 80630 h 81552"/>
                <a:gd name="connsiteX2" fmla="*/ 6643 w 52468"/>
                <a:gd name="connsiteY2" fmla="*/ 48645 h 81552"/>
                <a:gd name="connsiteX3" fmla="*/ 9042 w 52468"/>
                <a:gd name="connsiteY3" fmla="*/ 667 h 81552"/>
                <a:gd name="connsiteX4" fmla="*/ 45825 w 52468"/>
                <a:gd name="connsiteY4" fmla="*/ 32652 h 81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68" h="81552">
                  <a:moveTo>
                    <a:pt x="45825" y="32652"/>
                  </a:moveTo>
                  <a:cubicBezTo>
                    <a:pt x="55420" y="55042"/>
                    <a:pt x="54621" y="76632"/>
                    <a:pt x="43426" y="80630"/>
                  </a:cubicBezTo>
                  <a:cubicBezTo>
                    <a:pt x="33031" y="85428"/>
                    <a:pt x="16238" y="71034"/>
                    <a:pt x="6643" y="48645"/>
                  </a:cubicBezTo>
                  <a:cubicBezTo>
                    <a:pt x="-2952" y="26255"/>
                    <a:pt x="-2153" y="4665"/>
                    <a:pt x="9042" y="667"/>
                  </a:cubicBezTo>
                  <a:cubicBezTo>
                    <a:pt x="20237" y="-3331"/>
                    <a:pt x="36229" y="11062"/>
                    <a:pt x="45825" y="32652"/>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7" name="Freeform 16">
              <a:extLst>
                <a:ext uri="{FF2B5EF4-FFF2-40B4-BE49-F238E27FC236}">
                  <a16:creationId xmlns:a16="http://schemas.microsoft.com/office/drawing/2014/main" id="{377731F9-49B9-8FC5-C667-F1E4554D27D1}"/>
                </a:ext>
              </a:extLst>
            </p:cNvPr>
            <p:cNvSpPr/>
            <p:nvPr/>
          </p:nvSpPr>
          <p:spPr>
            <a:xfrm>
              <a:off x="7204191" y="1924993"/>
              <a:ext cx="266551" cy="257686"/>
            </a:xfrm>
            <a:custGeom>
              <a:avLst/>
              <a:gdLst>
                <a:gd name="connsiteX0" fmla="*/ 200056 w 266551"/>
                <a:gd name="connsiteY0" fmla="*/ 16927 h 257686"/>
                <a:gd name="connsiteX1" fmla="*/ 93705 w 266551"/>
                <a:gd name="connsiteY1" fmla="*/ 7331 h 257686"/>
                <a:gd name="connsiteX2" fmla="*/ 13742 w 266551"/>
                <a:gd name="connsiteY2" fmla="*/ 60107 h 257686"/>
                <a:gd name="connsiteX3" fmla="*/ 9744 w 266551"/>
                <a:gd name="connsiteY3" fmla="*/ 155263 h 257686"/>
                <a:gd name="connsiteX4" fmla="*/ 72915 w 266551"/>
                <a:gd name="connsiteY4" fmla="*/ 240823 h 257686"/>
                <a:gd name="connsiteX5" fmla="*/ 250433 w 266551"/>
                <a:gd name="connsiteY5" fmla="*/ 192046 h 257686"/>
                <a:gd name="connsiteX6" fmla="*/ 200056 w 266551"/>
                <a:gd name="connsiteY6" fmla="*/ 16927 h 257686"/>
                <a:gd name="connsiteX7" fmla="*/ 200056 w 266551"/>
                <a:gd name="connsiteY7" fmla="*/ 16927 h 2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51" h="257686">
                  <a:moveTo>
                    <a:pt x="200056" y="16927"/>
                  </a:moveTo>
                  <a:cubicBezTo>
                    <a:pt x="166471" y="-2264"/>
                    <a:pt x="127289" y="-4663"/>
                    <a:pt x="93705" y="7331"/>
                  </a:cubicBezTo>
                  <a:cubicBezTo>
                    <a:pt x="60920" y="11330"/>
                    <a:pt x="30534" y="29721"/>
                    <a:pt x="13742" y="60107"/>
                  </a:cubicBezTo>
                  <a:cubicBezTo>
                    <a:pt x="-3850" y="90493"/>
                    <a:pt x="-3850" y="125677"/>
                    <a:pt x="9744" y="155263"/>
                  </a:cubicBezTo>
                  <a:cubicBezTo>
                    <a:pt x="16941" y="190447"/>
                    <a:pt x="38531" y="222432"/>
                    <a:pt x="72915" y="240823"/>
                  </a:cubicBezTo>
                  <a:cubicBezTo>
                    <a:pt x="135286" y="276007"/>
                    <a:pt x="214449" y="254417"/>
                    <a:pt x="250433" y="192046"/>
                  </a:cubicBezTo>
                  <a:cubicBezTo>
                    <a:pt x="284817" y="130474"/>
                    <a:pt x="262427" y="52111"/>
                    <a:pt x="200056" y="16927"/>
                  </a:cubicBezTo>
                  <a:lnTo>
                    <a:pt x="200056" y="16927"/>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8" name="Freeform 17">
              <a:extLst>
                <a:ext uri="{FF2B5EF4-FFF2-40B4-BE49-F238E27FC236}">
                  <a16:creationId xmlns:a16="http://schemas.microsoft.com/office/drawing/2014/main" id="{C05E07C8-5164-C17C-4198-76E3199B5C61}"/>
                </a:ext>
              </a:extLst>
            </p:cNvPr>
            <p:cNvSpPr/>
            <p:nvPr/>
          </p:nvSpPr>
          <p:spPr>
            <a:xfrm>
              <a:off x="7219037" y="1962936"/>
              <a:ext cx="56965" cy="77912"/>
            </a:xfrm>
            <a:custGeom>
              <a:avLst/>
              <a:gdLst>
                <a:gd name="connsiteX0" fmla="*/ 50073 w 56965"/>
                <a:gd name="connsiteY0" fmla="*/ 1373 h 77912"/>
                <a:gd name="connsiteX1" fmla="*/ 46874 w 56965"/>
                <a:gd name="connsiteY1" fmla="*/ 49351 h 77912"/>
                <a:gd name="connsiteX2" fmla="*/ 6893 w 56965"/>
                <a:gd name="connsiteY2" fmla="*/ 76539 h 77912"/>
                <a:gd name="connsiteX3" fmla="*/ 10092 w 56965"/>
                <a:gd name="connsiteY3" fmla="*/ 28561 h 77912"/>
                <a:gd name="connsiteX4" fmla="*/ 50073 w 56965"/>
                <a:gd name="connsiteY4" fmla="*/ 1373 h 7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5" h="77912">
                  <a:moveTo>
                    <a:pt x="50073" y="1373"/>
                  </a:moveTo>
                  <a:cubicBezTo>
                    <a:pt x="60468" y="6971"/>
                    <a:pt x="58869" y="28561"/>
                    <a:pt x="46874" y="49351"/>
                  </a:cubicBezTo>
                  <a:cubicBezTo>
                    <a:pt x="34880" y="70142"/>
                    <a:pt x="17288" y="82136"/>
                    <a:pt x="6893" y="76539"/>
                  </a:cubicBezTo>
                  <a:cubicBezTo>
                    <a:pt x="-3502" y="70941"/>
                    <a:pt x="-1903" y="49351"/>
                    <a:pt x="10092" y="28561"/>
                  </a:cubicBezTo>
                  <a:cubicBezTo>
                    <a:pt x="22086" y="7770"/>
                    <a:pt x="39678" y="-4224"/>
                    <a:pt x="50073" y="1373"/>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19" name="Freeform 18">
              <a:extLst>
                <a:ext uri="{FF2B5EF4-FFF2-40B4-BE49-F238E27FC236}">
                  <a16:creationId xmlns:a16="http://schemas.microsoft.com/office/drawing/2014/main" id="{D2486BE7-F76F-8B89-032B-76488317E802}"/>
                </a:ext>
              </a:extLst>
            </p:cNvPr>
            <p:cNvSpPr/>
            <p:nvPr/>
          </p:nvSpPr>
          <p:spPr>
            <a:xfrm>
              <a:off x="7133173" y="2046671"/>
              <a:ext cx="271074" cy="262278"/>
            </a:xfrm>
            <a:custGeom>
              <a:avLst/>
              <a:gdLst>
                <a:gd name="connsiteX0" fmla="*/ 141535 w 271074"/>
                <a:gd name="connsiteY0" fmla="*/ 0 h 262278"/>
                <a:gd name="connsiteX1" fmla="*/ 43980 w 271074"/>
                <a:gd name="connsiteY1" fmla="*/ 44779 h 262278"/>
                <a:gd name="connsiteX2" fmla="*/ 0 w 271074"/>
                <a:gd name="connsiteY2" fmla="*/ 131139 h 262278"/>
                <a:gd name="connsiteX3" fmla="*/ 43180 w 271074"/>
                <a:gd name="connsiteY3" fmla="*/ 217499 h 262278"/>
                <a:gd name="connsiteX4" fmla="*/ 140735 w 271074"/>
                <a:gd name="connsiteY4" fmla="*/ 262279 h 262278"/>
                <a:gd name="connsiteX5" fmla="*/ 271074 w 271074"/>
                <a:gd name="connsiteY5" fmla="*/ 131939 h 262278"/>
                <a:gd name="connsiteX6" fmla="*/ 141535 w 271074"/>
                <a:gd name="connsiteY6" fmla="*/ 0 h 26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074" h="262278">
                  <a:moveTo>
                    <a:pt x="141535" y="0"/>
                  </a:moveTo>
                  <a:cubicBezTo>
                    <a:pt x="102352" y="0"/>
                    <a:pt x="67969" y="16792"/>
                    <a:pt x="43980" y="44779"/>
                  </a:cubicBezTo>
                  <a:cubicBezTo>
                    <a:pt x="17592" y="63970"/>
                    <a:pt x="0" y="95156"/>
                    <a:pt x="0" y="131139"/>
                  </a:cubicBezTo>
                  <a:cubicBezTo>
                    <a:pt x="0" y="166323"/>
                    <a:pt x="16792" y="198308"/>
                    <a:pt x="43180" y="217499"/>
                  </a:cubicBezTo>
                  <a:cubicBezTo>
                    <a:pt x="67169" y="244687"/>
                    <a:pt x="101553" y="262279"/>
                    <a:pt x="140735" y="262279"/>
                  </a:cubicBezTo>
                  <a:cubicBezTo>
                    <a:pt x="212701" y="262279"/>
                    <a:pt x="271074" y="203906"/>
                    <a:pt x="271074" y="131939"/>
                  </a:cubicBezTo>
                  <a:cubicBezTo>
                    <a:pt x="271074" y="59972"/>
                    <a:pt x="213501" y="800"/>
                    <a:pt x="141535" y="0"/>
                  </a:cubicBez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0" name="Freeform 19">
              <a:extLst>
                <a:ext uri="{FF2B5EF4-FFF2-40B4-BE49-F238E27FC236}">
                  <a16:creationId xmlns:a16="http://schemas.microsoft.com/office/drawing/2014/main" id="{F4ED8C5D-1E10-E438-0932-A54BC2CFA0FA}"/>
                </a:ext>
              </a:extLst>
            </p:cNvPr>
            <p:cNvSpPr/>
            <p:nvPr/>
          </p:nvSpPr>
          <p:spPr>
            <a:xfrm>
              <a:off x="7148366" y="2135430"/>
              <a:ext cx="41580" cy="84760"/>
            </a:xfrm>
            <a:custGeom>
              <a:avLst/>
              <a:gdLst>
                <a:gd name="connsiteX0" fmla="*/ 41581 w 41580"/>
                <a:gd name="connsiteY0" fmla="*/ 42380 h 84760"/>
                <a:gd name="connsiteX1" fmla="*/ 20791 w 41580"/>
                <a:gd name="connsiteY1" fmla="*/ 84761 h 84760"/>
                <a:gd name="connsiteX2" fmla="*/ 0 w 41580"/>
                <a:gd name="connsiteY2" fmla="*/ 42380 h 84760"/>
                <a:gd name="connsiteX3" fmla="*/ 20791 w 41580"/>
                <a:gd name="connsiteY3" fmla="*/ 0 h 84760"/>
                <a:gd name="connsiteX4" fmla="*/ 41581 w 41580"/>
                <a:gd name="connsiteY4" fmla="*/ 42380 h 8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80" h="84760">
                  <a:moveTo>
                    <a:pt x="41581" y="42380"/>
                  </a:moveTo>
                  <a:cubicBezTo>
                    <a:pt x="41581" y="65570"/>
                    <a:pt x="31985" y="84761"/>
                    <a:pt x="20791" y="84761"/>
                  </a:cubicBezTo>
                  <a:cubicBezTo>
                    <a:pt x="8796" y="84761"/>
                    <a:pt x="0" y="65570"/>
                    <a:pt x="0" y="42380"/>
                  </a:cubicBezTo>
                  <a:cubicBezTo>
                    <a:pt x="0" y="19191"/>
                    <a:pt x="9596" y="0"/>
                    <a:pt x="20791" y="0"/>
                  </a:cubicBezTo>
                  <a:cubicBezTo>
                    <a:pt x="31985" y="0"/>
                    <a:pt x="41581" y="19191"/>
                    <a:pt x="41581" y="42380"/>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1" name="Freeform 20">
              <a:extLst>
                <a:ext uri="{FF2B5EF4-FFF2-40B4-BE49-F238E27FC236}">
                  <a16:creationId xmlns:a16="http://schemas.microsoft.com/office/drawing/2014/main" id="{9FAB8DDA-E5E6-0CB3-25EA-F13B48C57CE7}"/>
                </a:ext>
              </a:extLst>
            </p:cNvPr>
            <p:cNvSpPr/>
            <p:nvPr/>
          </p:nvSpPr>
          <p:spPr>
            <a:xfrm>
              <a:off x="7382753" y="1888195"/>
              <a:ext cx="256542" cy="261878"/>
            </a:xfrm>
            <a:custGeom>
              <a:avLst/>
              <a:gdLst>
                <a:gd name="connsiteX0" fmla="*/ 231797 w 256542"/>
                <a:gd name="connsiteY0" fmla="*/ 208853 h 261878"/>
                <a:gd name="connsiteX1" fmla="*/ 253387 w 256542"/>
                <a:gd name="connsiteY1" fmla="*/ 104901 h 261878"/>
                <a:gd name="connsiteX2" fmla="*/ 210207 w 256542"/>
                <a:gd name="connsiteY2" fmla="*/ 20140 h 261878"/>
                <a:gd name="connsiteX3" fmla="*/ 116650 w 256542"/>
                <a:gd name="connsiteY3" fmla="*/ 4947 h 261878"/>
                <a:gd name="connsiteX4" fmla="*/ 24693 w 256542"/>
                <a:gd name="connsiteY4" fmla="*/ 56923 h 261878"/>
                <a:gd name="connsiteX5" fmla="*/ 52680 w 256542"/>
                <a:gd name="connsiteY5" fmla="*/ 236840 h 261878"/>
                <a:gd name="connsiteX6" fmla="*/ 231797 w 256542"/>
                <a:gd name="connsiteY6" fmla="*/ 208853 h 261878"/>
                <a:gd name="connsiteX7" fmla="*/ 231797 w 256542"/>
                <a:gd name="connsiteY7" fmla="*/ 208853 h 26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542" h="261878">
                  <a:moveTo>
                    <a:pt x="231797" y="208853"/>
                  </a:moveTo>
                  <a:cubicBezTo>
                    <a:pt x="254186" y="177667"/>
                    <a:pt x="261383" y="140085"/>
                    <a:pt x="253387" y="104901"/>
                  </a:cubicBezTo>
                  <a:cubicBezTo>
                    <a:pt x="253387" y="72916"/>
                    <a:pt x="238194" y="40931"/>
                    <a:pt x="210207" y="20140"/>
                  </a:cubicBezTo>
                  <a:cubicBezTo>
                    <a:pt x="182220" y="-650"/>
                    <a:pt x="147036" y="-4648"/>
                    <a:pt x="116650" y="4947"/>
                  </a:cubicBezTo>
                  <a:cubicBezTo>
                    <a:pt x="81466" y="8146"/>
                    <a:pt x="47082" y="25738"/>
                    <a:pt x="24693" y="56923"/>
                  </a:cubicBezTo>
                  <a:cubicBezTo>
                    <a:pt x="-16888" y="114497"/>
                    <a:pt x="-4894" y="194460"/>
                    <a:pt x="52680" y="236840"/>
                  </a:cubicBezTo>
                  <a:cubicBezTo>
                    <a:pt x="109453" y="279220"/>
                    <a:pt x="189416" y="266426"/>
                    <a:pt x="231797" y="208853"/>
                  </a:cubicBezTo>
                  <a:lnTo>
                    <a:pt x="231797" y="208853"/>
                  </a:ln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2" name="Freeform 21">
              <a:extLst>
                <a:ext uri="{FF2B5EF4-FFF2-40B4-BE49-F238E27FC236}">
                  <a16:creationId xmlns:a16="http://schemas.microsoft.com/office/drawing/2014/main" id="{63EC3A36-2588-7083-6540-C77C3B5B9CFA}"/>
                </a:ext>
              </a:extLst>
            </p:cNvPr>
            <p:cNvSpPr/>
            <p:nvPr/>
          </p:nvSpPr>
          <p:spPr>
            <a:xfrm>
              <a:off x="7535496" y="1903905"/>
              <a:ext cx="74147" cy="61636"/>
            </a:xfrm>
            <a:custGeom>
              <a:avLst/>
              <a:gdLst>
                <a:gd name="connsiteX0" fmla="*/ 49468 w 74147"/>
                <a:gd name="connsiteY0" fmla="*/ 14026 h 61636"/>
                <a:gd name="connsiteX1" fmla="*/ 71858 w 74147"/>
                <a:gd name="connsiteY1" fmla="*/ 56406 h 61636"/>
                <a:gd name="connsiteX2" fmla="*/ 24679 w 74147"/>
                <a:gd name="connsiteY2" fmla="*/ 47611 h 61636"/>
                <a:gd name="connsiteX3" fmla="*/ 2290 w 74147"/>
                <a:gd name="connsiteY3" fmla="*/ 5230 h 61636"/>
                <a:gd name="connsiteX4" fmla="*/ 49468 w 74147"/>
                <a:gd name="connsiteY4" fmla="*/ 14026 h 61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7" h="61636">
                  <a:moveTo>
                    <a:pt x="49468" y="14026"/>
                  </a:moveTo>
                  <a:cubicBezTo>
                    <a:pt x="68659" y="28419"/>
                    <a:pt x="79054" y="47611"/>
                    <a:pt x="71858" y="56406"/>
                  </a:cubicBezTo>
                  <a:cubicBezTo>
                    <a:pt x="64661" y="66002"/>
                    <a:pt x="43870" y="62004"/>
                    <a:pt x="24679" y="47611"/>
                  </a:cubicBezTo>
                  <a:cubicBezTo>
                    <a:pt x="5488" y="33217"/>
                    <a:pt x="-4907" y="14026"/>
                    <a:pt x="2290" y="5230"/>
                  </a:cubicBezTo>
                  <a:cubicBezTo>
                    <a:pt x="8687" y="-4365"/>
                    <a:pt x="29477" y="-367"/>
                    <a:pt x="49468" y="14026"/>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3" name="Freeform 22">
              <a:extLst>
                <a:ext uri="{FF2B5EF4-FFF2-40B4-BE49-F238E27FC236}">
                  <a16:creationId xmlns:a16="http://schemas.microsoft.com/office/drawing/2014/main" id="{1466696F-AF68-2C92-E288-99FFBD7BE47E}"/>
                </a:ext>
              </a:extLst>
            </p:cNvPr>
            <p:cNvSpPr/>
            <p:nvPr/>
          </p:nvSpPr>
          <p:spPr>
            <a:xfrm>
              <a:off x="7297749" y="1971823"/>
              <a:ext cx="261627" cy="266441"/>
            </a:xfrm>
            <a:custGeom>
              <a:avLst/>
              <a:gdLst>
                <a:gd name="connsiteX0" fmla="*/ 251232 w 261627"/>
                <a:gd name="connsiteY0" fmla="*/ 86842 h 266441"/>
                <a:gd name="connsiteX1" fmla="*/ 171269 w 261627"/>
                <a:gd name="connsiteY1" fmla="*/ 14876 h 266441"/>
                <a:gd name="connsiteX2" fmla="*/ 74513 w 261627"/>
                <a:gd name="connsiteY2" fmla="*/ 8479 h 266441"/>
                <a:gd name="connsiteX3" fmla="*/ 12942 w 261627"/>
                <a:gd name="connsiteY3" fmla="*/ 82045 h 266441"/>
                <a:gd name="connsiteX4" fmla="*/ 10543 w 261627"/>
                <a:gd name="connsiteY4" fmla="*/ 188395 h 266441"/>
                <a:gd name="connsiteX5" fmla="*/ 182463 w 261627"/>
                <a:gd name="connsiteY5" fmla="*/ 255564 h 266441"/>
                <a:gd name="connsiteX6" fmla="*/ 251232 w 261627"/>
                <a:gd name="connsiteY6" fmla="*/ 86842 h 266441"/>
                <a:gd name="connsiteX7" fmla="*/ 251232 w 261627"/>
                <a:gd name="connsiteY7" fmla="*/ 86842 h 26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627" h="266441">
                  <a:moveTo>
                    <a:pt x="251232" y="86842"/>
                  </a:moveTo>
                  <a:cubicBezTo>
                    <a:pt x="236038" y="51659"/>
                    <a:pt x="205653" y="26071"/>
                    <a:pt x="171269" y="14876"/>
                  </a:cubicBezTo>
                  <a:cubicBezTo>
                    <a:pt x="143282" y="-1916"/>
                    <a:pt x="107298" y="-5115"/>
                    <a:pt x="74513" y="8479"/>
                  </a:cubicBezTo>
                  <a:cubicBezTo>
                    <a:pt x="41729" y="22072"/>
                    <a:pt x="20138" y="50059"/>
                    <a:pt x="12942" y="82045"/>
                  </a:cubicBezTo>
                  <a:cubicBezTo>
                    <a:pt x="-3050" y="114030"/>
                    <a:pt x="-4650" y="153212"/>
                    <a:pt x="10543" y="188395"/>
                  </a:cubicBezTo>
                  <a:cubicBezTo>
                    <a:pt x="39330" y="253965"/>
                    <a:pt x="116094" y="284351"/>
                    <a:pt x="182463" y="255564"/>
                  </a:cubicBezTo>
                  <a:cubicBezTo>
                    <a:pt x="248833" y="228377"/>
                    <a:pt x="279219" y="152412"/>
                    <a:pt x="251232" y="86842"/>
                  </a:cubicBezTo>
                  <a:lnTo>
                    <a:pt x="251232" y="86842"/>
                  </a:lnTo>
                  <a:close/>
                </a:path>
              </a:pathLst>
            </a:custGeom>
            <a:solidFill>
              <a:srgbClr val="FFF6D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4" name="Freeform 23">
              <a:extLst>
                <a:ext uri="{FF2B5EF4-FFF2-40B4-BE49-F238E27FC236}">
                  <a16:creationId xmlns:a16="http://schemas.microsoft.com/office/drawing/2014/main" id="{A9553CBC-96D2-95B8-05A3-25E7CABEEC3D}"/>
                </a:ext>
              </a:extLst>
            </p:cNvPr>
            <p:cNvSpPr/>
            <p:nvPr/>
          </p:nvSpPr>
          <p:spPr>
            <a:xfrm>
              <a:off x="7344150" y="1986724"/>
              <a:ext cx="81012" cy="52196"/>
            </a:xfrm>
            <a:custGeom>
              <a:avLst/>
              <a:gdLst>
                <a:gd name="connsiteX0" fmla="*/ 80088 w 81012"/>
                <a:gd name="connsiteY0" fmla="*/ 8771 h 52196"/>
                <a:gd name="connsiteX1" fmla="*/ 48902 w 81012"/>
                <a:gd name="connsiteY1" fmla="*/ 45554 h 52196"/>
                <a:gd name="connsiteX2" fmla="*/ 925 w 81012"/>
                <a:gd name="connsiteY2" fmla="*/ 43155 h 52196"/>
                <a:gd name="connsiteX3" fmla="*/ 32110 w 81012"/>
                <a:gd name="connsiteY3" fmla="*/ 6372 h 52196"/>
                <a:gd name="connsiteX4" fmla="*/ 80088 w 81012"/>
                <a:gd name="connsiteY4" fmla="*/ 8771 h 5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12" h="52196">
                  <a:moveTo>
                    <a:pt x="80088" y="8771"/>
                  </a:moveTo>
                  <a:cubicBezTo>
                    <a:pt x="84886" y="19166"/>
                    <a:pt x="70492" y="35958"/>
                    <a:pt x="48902" y="45554"/>
                  </a:cubicBezTo>
                  <a:cubicBezTo>
                    <a:pt x="26513" y="55149"/>
                    <a:pt x="4923" y="54350"/>
                    <a:pt x="925" y="43155"/>
                  </a:cubicBezTo>
                  <a:cubicBezTo>
                    <a:pt x="-3873" y="32760"/>
                    <a:pt x="10520" y="15967"/>
                    <a:pt x="32110" y="6372"/>
                  </a:cubicBezTo>
                  <a:cubicBezTo>
                    <a:pt x="53700" y="-3224"/>
                    <a:pt x="75290" y="-1625"/>
                    <a:pt x="80088" y="877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grpSp>
      <p:grpSp>
        <p:nvGrpSpPr>
          <p:cNvPr id="125" name="Graphic 8">
            <a:extLst>
              <a:ext uri="{FF2B5EF4-FFF2-40B4-BE49-F238E27FC236}">
                <a16:creationId xmlns:a16="http://schemas.microsoft.com/office/drawing/2014/main" id="{A059CA00-A215-9C23-ADDF-1F2512734108}"/>
              </a:ext>
            </a:extLst>
          </p:cNvPr>
          <p:cNvGrpSpPr/>
          <p:nvPr/>
        </p:nvGrpSpPr>
        <p:grpSpPr>
          <a:xfrm>
            <a:off x="6250271" y="4682831"/>
            <a:ext cx="276502" cy="347337"/>
            <a:chOff x="7133173" y="1888195"/>
            <a:chExt cx="542631" cy="439950"/>
          </a:xfrm>
        </p:grpSpPr>
        <p:sp>
          <p:nvSpPr>
            <p:cNvPr id="126" name="Freeform 12">
              <a:extLst>
                <a:ext uri="{FF2B5EF4-FFF2-40B4-BE49-F238E27FC236}">
                  <a16:creationId xmlns:a16="http://schemas.microsoft.com/office/drawing/2014/main" id="{5D7085AF-64B5-4F25-2013-E6ED32813951}"/>
                </a:ext>
              </a:extLst>
            </p:cNvPr>
            <p:cNvSpPr/>
            <p:nvPr/>
          </p:nvSpPr>
          <p:spPr>
            <a:xfrm>
              <a:off x="7268823" y="2057018"/>
              <a:ext cx="261893" cy="271128"/>
            </a:xfrm>
            <a:custGeom>
              <a:avLst/>
              <a:gdLst>
                <a:gd name="connsiteX0" fmla="*/ 256968 w 261893"/>
                <a:gd name="connsiteY0" fmla="*/ 175967 h 271128"/>
                <a:gd name="connsiteX1" fmla="*/ 240975 w 261893"/>
                <a:gd name="connsiteY1" fmla="*/ 69617 h 271128"/>
                <a:gd name="connsiteX2" fmla="*/ 169808 w 261893"/>
                <a:gd name="connsiteY2" fmla="*/ 4047 h 271128"/>
                <a:gd name="connsiteX3" fmla="*/ 74652 w 261893"/>
                <a:gd name="connsiteY3" fmla="*/ 22439 h 271128"/>
                <a:gd name="connsiteX4" fmla="*/ 5084 w 261893"/>
                <a:gd name="connsiteY4" fmla="*/ 104800 h 271128"/>
                <a:gd name="connsiteX5" fmla="*/ 95442 w 261893"/>
                <a:gd name="connsiteY5" fmla="*/ 266326 h 271128"/>
                <a:gd name="connsiteX6" fmla="*/ 256968 w 261893"/>
                <a:gd name="connsiteY6" fmla="*/ 175967 h 271128"/>
                <a:gd name="connsiteX7" fmla="*/ 256968 w 261893"/>
                <a:gd name="connsiteY7" fmla="*/ 175967 h 27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893" h="271128">
                  <a:moveTo>
                    <a:pt x="256968" y="175967"/>
                  </a:moveTo>
                  <a:cubicBezTo>
                    <a:pt x="267363" y="138385"/>
                    <a:pt x="260966" y="100003"/>
                    <a:pt x="240975" y="69617"/>
                  </a:cubicBezTo>
                  <a:cubicBezTo>
                    <a:pt x="229781" y="39231"/>
                    <a:pt x="204192" y="13643"/>
                    <a:pt x="169808" y="4047"/>
                  </a:cubicBezTo>
                  <a:cubicBezTo>
                    <a:pt x="135424" y="-5548"/>
                    <a:pt x="101040" y="2448"/>
                    <a:pt x="74652" y="22439"/>
                  </a:cubicBezTo>
                  <a:cubicBezTo>
                    <a:pt x="41868" y="37632"/>
                    <a:pt x="15479" y="67218"/>
                    <a:pt x="5084" y="104800"/>
                  </a:cubicBezTo>
                  <a:cubicBezTo>
                    <a:pt x="-14906" y="174368"/>
                    <a:pt x="25875" y="246335"/>
                    <a:pt x="95442" y="266326"/>
                  </a:cubicBezTo>
                  <a:cubicBezTo>
                    <a:pt x="165010" y="285517"/>
                    <a:pt x="236977" y="245535"/>
                    <a:pt x="256968" y="175967"/>
                  </a:cubicBezTo>
                  <a:lnTo>
                    <a:pt x="256968" y="175967"/>
                  </a:lnTo>
                  <a:close/>
                </a:path>
              </a:pathLst>
            </a:custGeom>
            <a:solidFill>
              <a:srgbClr val="F2D16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7" name="Freeform 13">
              <a:extLst>
                <a:ext uri="{FF2B5EF4-FFF2-40B4-BE49-F238E27FC236}">
                  <a16:creationId xmlns:a16="http://schemas.microsoft.com/office/drawing/2014/main" id="{0EDF8706-7763-03D3-8006-85704C51FDE8}"/>
                </a:ext>
              </a:extLst>
            </p:cNvPr>
            <p:cNvSpPr/>
            <p:nvPr/>
          </p:nvSpPr>
          <p:spPr>
            <a:xfrm>
              <a:off x="7387048" y="2070778"/>
              <a:ext cx="83975" cy="46677"/>
            </a:xfrm>
            <a:custGeom>
              <a:avLst/>
              <a:gdLst>
                <a:gd name="connsiteX0" fmla="*/ 47585 w 83975"/>
                <a:gd name="connsiteY0" fmla="*/ 3081 h 46677"/>
                <a:gd name="connsiteX1" fmla="*/ 83569 w 83975"/>
                <a:gd name="connsiteY1" fmla="*/ 35066 h 46677"/>
                <a:gd name="connsiteX2" fmla="*/ 36390 w 83975"/>
                <a:gd name="connsiteY2" fmla="*/ 43062 h 46677"/>
                <a:gd name="connsiteX3" fmla="*/ 407 w 83975"/>
                <a:gd name="connsiteY3" fmla="*/ 11077 h 46677"/>
                <a:gd name="connsiteX4" fmla="*/ 47585 w 83975"/>
                <a:gd name="connsiteY4" fmla="*/ 3081 h 46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975" h="46677">
                  <a:moveTo>
                    <a:pt x="47585" y="3081"/>
                  </a:moveTo>
                  <a:cubicBezTo>
                    <a:pt x="70774" y="9478"/>
                    <a:pt x="86767" y="23871"/>
                    <a:pt x="83569" y="35066"/>
                  </a:cubicBezTo>
                  <a:cubicBezTo>
                    <a:pt x="80370" y="46261"/>
                    <a:pt x="58780" y="50259"/>
                    <a:pt x="36390" y="43062"/>
                  </a:cubicBezTo>
                  <a:cubicBezTo>
                    <a:pt x="13201" y="36665"/>
                    <a:pt x="-2792" y="22272"/>
                    <a:pt x="407" y="11077"/>
                  </a:cubicBezTo>
                  <a:cubicBezTo>
                    <a:pt x="3606" y="682"/>
                    <a:pt x="24396" y="-3316"/>
                    <a:pt x="47585" y="308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8" name="Freeform 14">
              <a:extLst>
                <a:ext uri="{FF2B5EF4-FFF2-40B4-BE49-F238E27FC236}">
                  <a16:creationId xmlns:a16="http://schemas.microsoft.com/office/drawing/2014/main" id="{32D3C312-4A5A-CC03-C8CE-3BE3732CFB17}"/>
                </a:ext>
              </a:extLst>
            </p:cNvPr>
            <p:cNvSpPr/>
            <p:nvPr/>
          </p:nvSpPr>
          <p:spPr>
            <a:xfrm>
              <a:off x="7405507" y="2038527"/>
              <a:ext cx="270296" cy="261627"/>
            </a:xfrm>
            <a:custGeom>
              <a:avLst/>
              <a:gdLst>
                <a:gd name="connsiteX0" fmla="*/ 182654 w 270296"/>
                <a:gd name="connsiteY0" fmla="*/ 251232 h 261627"/>
                <a:gd name="connsiteX1" fmla="*/ 255421 w 270296"/>
                <a:gd name="connsiteY1" fmla="*/ 171269 h 261627"/>
                <a:gd name="connsiteX2" fmla="*/ 261818 w 270296"/>
                <a:gd name="connsiteY2" fmla="*/ 74513 h 261627"/>
                <a:gd name="connsiteX3" fmla="*/ 187453 w 270296"/>
                <a:gd name="connsiteY3" fmla="*/ 12942 h 261627"/>
                <a:gd name="connsiteX4" fmla="*/ 79503 w 270296"/>
                <a:gd name="connsiteY4" fmla="*/ 10543 h 261627"/>
                <a:gd name="connsiteX5" fmla="*/ 10734 w 270296"/>
                <a:gd name="connsiteY5" fmla="*/ 182463 h 261627"/>
                <a:gd name="connsiteX6" fmla="*/ 182654 w 270296"/>
                <a:gd name="connsiteY6" fmla="*/ 251232 h 261627"/>
                <a:gd name="connsiteX7" fmla="*/ 182654 w 270296"/>
                <a:gd name="connsiteY7" fmla="*/ 251232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0296" h="261627">
                  <a:moveTo>
                    <a:pt x="182654" y="251232"/>
                  </a:moveTo>
                  <a:cubicBezTo>
                    <a:pt x="218638" y="236039"/>
                    <a:pt x="244226" y="205653"/>
                    <a:pt x="255421" y="171269"/>
                  </a:cubicBezTo>
                  <a:cubicBezTo>
                    <a:pt x="272213" y="143282"/>
                    <a:pt x="275412" y="107298"/>
                    <a:pt x="261818" y="74513"/>
                  </a:cubicBezTo>
                  <a:cubicBezTo>
                    <a:pt x="247425" y="41729"/>
                    <a:pt x="219438" y="20139"/>
                    <a:pt x="187453" y="12942"/>
                  </a:cubicBezTo>
                  <a:cubicBezTo>
                    <a:pt x="154667" y="-3051"/>
                    <a:pt x="115486" y="-4650"/>
                    <a:pt x="79503" y="10543"/>
                  </a:cubicBezTo>
                  <a:cubicBezTo>
                    <a:pt x="13133" y="39330"/>
                    <a:pt x="-18052" y="116094"/>
                    <a:pt x="10734" y="182463"/>
                  </a:cubicBezTo>
                  <a:cubicBezTo>
                    <a:pt x="38721" y="248833"/>
                    <a:pt x="116285" y="279219"/>
                    <a:pt x="182654" y="251232"/>
                  </a:cubicBezTo>
                  <a:lnTo>
                    <a:pt x="182654" y="251232"/>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29" name="Freeform 15">
              <a:extLst>
                <a:ext uri="{FF2B5EF4-FFF2-40B4-BE49-F238E27FC236}">
                  <a16:creationId xmlns:a16="http://schemas.microsoft.com/office/drawing/2014/main" id="{D40DD1DA-704B-8783-744C-02E2C4F853AB}"/>
                </a:ext>
              </a:extLst>
            </p:cNvPr>
            <p:cNvSpPr/>
            <p:nvPr/>
          </p:nvSpPr>
          <p:spPr>
            <a:xfrm>
              <a:off x="7607907" y="2084387"/>
              <a:ext cx="52468" cy="81552"/>
            </a:xfrm>
            <a:custGeom>
              <a:avLst/>
              <a:gdLst>
                <a:gd name="connsiteX0" fmla="*/ 45825 w 52468"/>
                <a:gd name="connsiteY0" fmla="*/ 32652 h 81552"/>
                <a:gd name="connsiteX1" fmla="*/ 43426 w 52468"/>
                <a:gd name="connsiteY1" fmla="*/ 80630 h 81552"/>
                <a:gd name="connsiteX2" fmla="*/ 6643 w 52468"/>
                <a:gd name="connsiteY2" fmla="*/ 48645 h 81552"/>
                <a:gd name="connsiteX3" fmla="*/ 9042 w 52468"/>
                <a:gd name="connsiteY3" fmla="*/ 667 h 81552"/>
                <a:gd name="connsiteX4" fmla="*/ 45825 w 52468"/>
                <a:gd name="connsiteY4" fmla="*/ 32652 h 81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68" h="81552">
                  <a:moveTo>
                    <a:pt x="45825" y="32652"/>
                  </a:moveTo>
                  <a:cubicBezTo>
                    <a:pt x="55420" y="55042"/>
                    <a:pt x="54621" y="76632"/>
                    <a:pt x="43426" y="80630"/>
                  </a:cubicBezTo>
                  <a:cubicBezTo>
                    <a:pt x="33031" y="85428"/>
                    <a:pt x="16238" y="71034"/>
                    <a:pt x="6643" y="48645"/>
                  </a:cubicBezTo>
                  <a:cubicBezTo>
                    <a:pt x="-2952" y="26255"/>
                    <a:pt x="-2153" y="4665"/>
                    <a:pt x="9042" y="667"/>
                  </a:cubicBezTo>
                  <a:cubicBezTo>
                    <a:pt x="20237" y="-3331"/>
                    <a:pt x="36229" y="11062"/>
                    <a:pt x="45825" y="32652"/>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0" name="Freeform 16">
              <a:extLst>
                <a:ext uri="{FF2B5EF4-FFF2-40B4-BE49-F238E27FC236}">
                  <a16:creationId xmlns:a16="http://schemas.microsoft.com/office/drawing/2014/main" id="{7522923E-9ECA-0B1A-E2EB-6B23736793C0}"/>
                </a:ext>
              </a:extLst>
            </p:cNvPr>
            <p:cNvSpPr/>
            <p:nvPr/>
          </p:nvSpPr>
          <p:spPr>
            <a:xfrm>
              <a:off x="7204191" y="1924993"/>
              <a:ext cx="266551" cy="257686"/>
            </a:xfrm>
            <a:custGeom>
              <a:avLst/>
              <a:gdLst>
                <a:gd name="connsiteX0" fmla="*/ 200056 w 266551"/>
                <a:gd name="connsiteY0" fmla="*/ 16927 h 257686"/>
                <a:gd name="connsiteX1" fmla="*/ 93705 w 266551"/>
                <a:gd name="connsiteY1" fmla="*/ 7331 h 257686"/>
                <a:gd name="connsiteX2" fmla="*/ 13742 w 266551"/>
                <a:gd name="connsiteY2" fmla="*/ 60107 h 257686"/>
                <a:gd name="connsiteX3" fmla="*/ 9744 w 266551"/>
                <a:gd name="connsiteY3" fmla="*/ 155263 h 257686"/>
                <a:gd name="connsiteX4" fmla="*/ 72915 w 266551"/>
                <a:gd name="connsiteY4" fmla="*/ 240823 h 257686"/>
                <a:gd name="connsiteX5" fmla="*/ 250433 w 266551"/>
                <a:gd name="connsiteY5" fmla="*/ 192046 h 257686"/>
                <a:gd name="connsiteX6" fmla="*/ 200056 w 266551"/>
                <a:gd name="connsiteY6" fmla="*/ 16927 h 257686"/>
                <a:gd name="connsiteX7" fmla="*/ 200056 w 266551"/>
                <a:gd name="connsiteY7" fmla="*/ 16927 h 257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551" h="257686">
                  <a:moveTo>
                    <a:pt x="200056" y="16927"/>
                  </a:moveTo>
                  <a:cubicBezTo>
                    <a:pt x="166471" y="-2264"/>
                    <a:pt x="127289" y="-4663"/>
                    <a:pt x="93705" y="7331"/>
                  </a:cubicBezTo>
                  <a:cubicBezTo>
                    <a:pt x="60920" y="11330"/>
                    <a:pt x="30534" y="29721"/>
                    <a:pt x="13742" y="60107"/>
                  </a:cubicBezTo>
                  <a:cubicBezTo>
                    <a:pt x="-3850" y="90493"/>
                    <a:pt x="-3850" y="125677"/>
                    <a:pt x="9744" y="155263"/>
                  </a:cubicBezTo>
                  <a:cubicBezTo>
                    <a:pt x="16941" y="190447"/>
                    <a:pt x="38531" y="222432"/>
                    <a:pt x="72915" y="240823"/>
                  </a:cubicBezTo>
                  <a:cubicBezTo>
                    <a:pt x="135286" y="276007"/>
                    <a:pt x="214449" y="254417"/>
                    <a:pt x="250433" y="192046"/>
                  </a:cubicBezTo>
                  <a:cubicBezTo>
                    <a:pt x="284817" y="130474"/>
                    <a:pt x="262427" y="52111"/>
                    <a:pt x="200056" y="16927"/>
                  </a:cubicBezTo>
                  <a:lnTo>
                    <a:pt x="200056" y="16927"/>
                  </a:lnTo>
                  <a:close/>
                </a:path>
              </a:pathLst>
            </a:custGeom>
            <a:solidFill>
              <a:srgbClr val="FFE589"/>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1" name="Freeform 17">
              <a:extLst>
                <a:ext uri="{FF2B5EF4-FFF2-40B4-BE49-F238E27FC236}">
                  <a16:creationId xmlns:a16="http://schemas.microsoft.com/office/drawing/2014/main" id="{739719A1-7E0D-E7CE-3082-EE9BBC739CB1}"/>
                </a:ext>
              </a:extLst>
            </p:cNvPr>
            <p:cNvSpPr/>
            <p:nvPr/>
          </p:nvSpPr>
          <p:spPr>
            <a:xfrm>
              <a:off x="7219037" y="1962936"/>
              <a:ext cx="56965" cy="77912"/>
            </a:xfrm>
            <a:custGeom>
              <a:avLst/>
              <a:gdLst>
                <a:gd name="connsiteX0" fmla="*/ 50073 w 56965"/>
                <a:gd name="connsiteY0" fmla="*/ 1373 h 77912"/>
                <a:gd name="connsiteX1" fmla="*/ 46874 w 56965"/>
                <a:gd name="connsiteY1" fmla="*/ 49351 h 77912"/>
                <a:gd name="connsiteX2" fmla="*/ 6893 w 56965"/>
                <a:gd name="connsiteY2" fmla="*/ 76539 h 77912"/>
                <a:gd name="connsiteX3" fmla="*/ 10092 w 56965"/>
                <a:gd name="connsiteY3" fmla="*/ 28561 h 77912"/>
                <a:gd name="connsiteX4" fmla="*/ 50073 w 56965"/>
                <a:gd name="connsiteY4" fmla="*/ 1373 h 77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65" h="77912">
                  <a:moveTo>
                    <a:pt x="50073" y="1373"/>
                  </a:moveTo>
                  <a:cubicBezTo>
                    <a:pt x="60468" y="6971"/>
                    <a:pt x="58869" y="28561"/>
                    <a:pt x="46874" y="49351"/>
                  </a:cubicBezTo>
                  <a:cubicBezTo>
                    <a:pt x="34880" y="70142"/>
                    <a:pt x="17288" y="82136"/>
                    <a:pt x="6893" y="76539"/>
                  </a:cubicBezTo>
                  <a:cubicBezTo>
                    <a:pt x="-3502" y="70941"/>
                    <a:pt x="-1903" y="49351"/>
                    <a:pt x="10092" y="28561"/>
                  </a:cubicBezTo>
                  <a:cubicBezTo>
                    <a:pt x="22086" y="7770"/>
                    <a:pt x="39678" y="-4224"/>
                    <a:pt x="50073" y="1373"/>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2" name="Freeform 18">
              <a:extLst>
                <a:ext uri="{FF2B5EF4-FFF2-40B4-BE49-F238E27FC236}">
                  <a16:creationId xmlns:a16="http://schemas.microsoft.com/office/drawing/2014/main" id="{28983CBC-C411-A81A-A7D8-219A822B9877}"/>
                </a:ext>
              </a:extLst>
            </p:cNvPr>
            <p:cNvSpPr/>
            <p:nvPr/>
          </p:nvSpPr>
          <p:spPr>
            <a:xfrm>
              <a:off x="7133173" y="2046671"/>
              <a:ext cx="271074" cy="262278"/>
            </a:xfrm>
            <a:custGeom>
              <a:avLst/>
              <a:gdLst>
                <a:gd name="connsiteX0" fmla="*/ 141535 w 271074"/>
                <a:gd name="connsiteY0" fmla="*/ 0 h 262278"/>
                <a:gd name="connsiteX1" fmla="*/ 43980 w 271074"/>
                <a:gd name="connsiteY1" fmla="*/ 44779 h 262278"/>
                <a:gd name="connsiteX2" fmla="*/ 0 w 271074"/>
                <a:gd name="connsiteY2" fmla="*/ 131139 h 262278"/>
                <a:gd name="connsiteX3" fmla="*/ 43180 w 271074"/>
                <a:gd name="connsiteY3" fmla="*/ 217499 h 262278"/>
                <a:gd name="connsiteX4" fmla="*/ 140735 w 271074"/>
                <a:gd name="connsiteY4" fmla="*/ 262279 h 262278"/>
                <a:gd name="connsiteX5" fmla="*/ 271074 w 271074"/>
                <a:gd name="connsiteY5" fmla="*/ 131939 h 262278"/>
                <a:gd name="connsiteX6" fmla="*/ 141535 w 271074"/>
                <a:gd name="connsiteY6" fmla="*/ 0 h 26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074" h="262278">
                  <a:moveTo>
                    <a:pt x="141535" y="0"/>
                  </a:moveTo>
                  <a:cubicBezTo>
                    <a:pt x="102352" y="0"/>
                    <a:pt x="67969" y="16792"/>
                    <a:pt x="43980" y="44779"/>
                  </a:cubicBezTo>
                  <a:cubicBezTo>
                    <a:pt x="17592" y="63970"/>
                    <a:pt x="0" y="95156"/>
                    <a:pt x="0" y="131139"/>
                  </a:cubicBezTo>
                  <a:cubicBezTo>
                    <a:pt x="0" y="166323"/>
                    <a:pt x="16792" y="198308"/>
                    <a:pt x="43180" y="217499"/>
                  </a:cubicBezTo>
                  <a:cubicBezTo>
                    <a:pt x="67169" y="244687"/>
                    <a:pt x="101553" y="262279"/>
                    <a:pt x="140735" y="262279"/>
                  </a:cubicBezTo>
                  <a:cubicBezTo>
                    <a:pt x="212701" y="262279"/>
                    <a:pt x="271074" y="203906"/>
                    <a:pt x="271074" y="131939"/>
                  </a:cubicBezTo>
                  <a:cubicBezTo>
                    <a:pt x="271074" y="59972"/>
                    <a:pt x="213501" y="800"/>
                    <a:pt x="141535" y="0"/>
                  </a:cubicBez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3" name="Freeform 19">
              <a:extLst>
                <a:ext uri="{FF2B5EF4-FFF2-40B4-BE49-F238E27FC236}">
                  <a16:creationId xmlns:a16="http://schemas.microsoft.com/office/drawing/2014/main" id="{E8E94FEC-353E-739F-C2C8-0879D4E05134}"/>
                </a:ext>
              </a:extLst>
            </p:cNvPr>
            <p:cNvSpPr/>
            <p:nvPr/>
          </p:nvSpPr>
          <p:spPr>
            <a:xfrm>
              <a:off x="7148366" y="2135430"/>
              <a:ext cx="41580" cy="84760"/>
            </a:xfrm>
            <a:custGeom>
              <a:avLst/>
              <a:gdLst>
                <a:gd name="connsiteX0" fmla="*/ 41581 w 41580"/>
                <a:gd name="connsiteY0" fmla="*/ 42380 h 84760"/>
                <a:gd name="connsiteX1" fmla="*/ 20791 w 41580"/>
                <a:gd name="connsiteY1" fmla="*/ 84761 h 84760"/>
                <a:gd name="connsiteX2" fmla="*/ 0 w 41580"/>
                <a:gd name="connsiteY2" fmla="*/ 42380 h 84760"/>
                <a:gd name="connsiteX3" fmla="*/ 20791 w 41580"/>
                <a:gd name="connsiteY3" fmla="*/ 0 h 84760"/>
                <a:gd name="connsiteX4" fmla="*/ 41581 w 41580"/>
                <a:gd name="connsiteY4" fmla="*/ 42380 h 84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580" h="84760">
                  <a:moveTo>
                    <a:pt x="41581" y="42380"/>
                  </a:moveTo>
                  <a:cubicBezTo>
                    <a:pt x="41581" y="65570"/>
                    <a:pt x="31985" y="84761"/>
                    <a:pt x="20791" y="84761"/>
                  </a:cubicBezTo>
                  <a:cubicBezTo>
                    <a:pt x="8796" y="84761"/>
                    <a:pt x="0" y="65570"/>
                    <a:pt x="0" y="42380"/>
                  </a:cubicBezTo>
                  <a:cubicBezTo>
                    <a:pt x="0" y="19191"/>
                    <a:pt x="9596" y="0"/>
                    <a:pt x="20791" y="0"/>
                  </a:cubicBezTo>
                  <a:cubicBezTo>
                    <a:pt x="31985" y="0"/>
                    <a:pt x="41581" y="19191"/>
                    <a:pt x="41581" y="42380"/>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4" name="Freeform 20">
              <a:extLst>
                <a:ext uri="{FF2B5EF4-FFF2-40B4-BE49-F238E27FC236}">
                  <a16:creationId xmlns:a16="http://schemas.microsoft.com/office/drawing/2014/main" id="{7B9EB895-8E6D-D1FF-8F0C-00CEDE805257}"/>
                </a:ext>
              </a:extLst>
            </p:cNvPr>
            <p:cNvSpPr/>
            <p:nvPr/>
          </p:nvSpPr>
          <p:spPr>
            <a:xfrm>
              <a:off x="7382753" y="1888195"/>
              <a:ext cx="256542" cy="261878"/>
            </a:xfrm>
            <a:custGeom>
              <a:avLst/>
              <a:gdLst>
                <a:gd name="connsiteX0" fmla="*/ 231797 w 256542"/>
                <a:gd name="connsiteY0" fmla="*/ 208853 h 261878"/>
                <a:gd name="connsiteX1" fmla="*/ 253387 w 256542"/>
                <a:gd name="connsiteY1" fmla="*/ 104901 h 261878"/>
                <a:gd name="connsiteX2" fmla="*/ 210207 w 256542"/>
                <a:gd name="connsiteY2" fmla="*/ 20140 h 261878"/>
                <a:gd name="connsiteX3" fmla="*/ 116650 w 256542"/>
                <a:gd name="connsiteY3" fmla="*/ 4947 h 261878"/>
                <a:gd name="connsiteX4" fmla="*/ 24693 w 256542"/>
                <a:gd name="connsiteY4" fmla="*/ 56923 h 261878"/>
                <a:gd name="connsiteX5" fmla="*/ 52680 w 256542"/>
                <a:gd name="connsiteY5" fmla="*/ 236840 h 261878"/>
                <a:gd name="connsiteX6" fmla="*/ 231797 w 256542"/>
                <a:gd name="connsiteY6" fmla="*/ 208853 h 261878"/>
                <a:gd name="connsiteX7" fmla="*/ 231797 w 256542"/>
                <a:gd name="connsiteY7" fmla="*/ 208853 h 261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542" h="261878">
                  <a:moveTo>
                    <a:pt x="231797" y="208853"/>
                  </a:moveTo>
                  <a:cubicBezTo>
                    <a:pt x="254186" y="177667"/>
                    <a:pt x="261383" y="140085"/>
                    <a:pt x="253387" y="104901"/>
                  </a:cubicBezTo>
                  <a:cubicBezTo>
                    <a:pt x="253387" y="72916"/>
                    <a:pt x="238194" y="40931"/>
                    <a:pt x="210207" y="20140"/>
                  </a:cubicBezTo>
                  <a:cubicBezTo>
                    <a:pt x="182220" y="-650"/>
                    <a:pt x="147036" y="-4648"/>
                    <a:pt x="116650" y="4947"/>
                  </a:cubicBezTo>
                  <a:cubicBezTo>
                    <a:pt x="81466" y="8146"/>
                    <a:pt x="47082" y="25738"/>
                    <a:pt x="24693" y="56923"/>
                  </a:cubicBezTo>
                  <a:cubicBezTo>
                    <a:pt x="-16888" y="114497"/>
                    <a:pt x="-4894" y="194460"/>
                    <a:pt x="52680" y="236840"/>
                  </a:cubicBezTo>
                  <a:cubicBezTo>
                    <a:pt x="109453" y="279220"/>
                    <a:pt x="189416" y="266426"/>
                    <a:pt x="231797" y="208853"/>
                  </a:cubicBezTo>
                  <a:lnTo>
                    <a:pt x="231797" y="208853"/>
                  </a:lnTo>
                  <a:close/>
                </a:path>
              </a:pathLst>
            </a:custGeom>
            <a:solidFill>
              <a:srgbClr val="FFEDB0"/>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5" name="Freeform 21">
              <a:extLst>
                <a:ext uri="{FF2B5EF4-FFF2-40B4-BE49-F238E27FC236}">
                  <a16:creationId xmlns:a16="http://schemas.microsoft.com/office/drawing/2014/main" id="{ADBDAC69-B74F-FDE0-4A72-E1F9804EB616}"/>
                </a:ext>
              </a:extLst>
            </p:cNvPr>
            <p:cNvSpPr/>
            <p:nvPr/>
          </p:nvSpPr>
          <p:spPr>
            <a:xfrm>
              <a:off x="7535496" y="1903905"/>
              <a:ext cx="74147" cy="61636"/>
            </a:xfrm>
            <a:custGeom>
              <a:avLst/>
              <a:gdLst>
                <a:gd name="connsiteX0" fmla="*/ 49468 w 74147"/>
                <a:gd name="connsiteY0" fmla="*/ 14026 h 61636"/>
                <a:gd name="connsiteX1" fmla="*/ 71858 w 74147"/>
                <a:gd name="connsiteY1" fmla="*/ 56406 h 61636"/>
                <a:gd name="connsiteX2" fmla="*/ 24679 w 74147"/>
                <a:gd name="connsiteY2" fmla="*/ 47611 h 61636"/>
                <a:gd name="connsiteX3" fmla="*/ 2290 w 74147"/>
                <a:gd name="connsiteY3" fmla="*/ 5230 h 61636"/>
                <a:gd name="connsiteX4" fmla="*/ 49468 w 74147"/>
                <a:gd name="connsiteY4" fmla="*/ 14026 h 61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47" h="61636">
                  <a:moveTo>
                    <a:pt x="49468" y="14026"/>
                  </a:moveTo>
                  <a:cubicBezTo>
                    <a:pt x="68659" y="28419"/>
                    <a:pt x="79054" y="47611"/>
                    <a:pt x="71858" y="56406"/>
                  </a:cubicBezTo>
                  <a:cubicBezTo>
                    <a:pt x="64661" y="66002"/>
                    <a:pt x="43870" y="62004"/>
                    <a:pt x="24679" y="47611"/>
                  </a:cubicBezTo>
                  <a:cubicBezTo>
                    <a:pt x="5488" y="33217"/>
                    <a:pt x="-4907" y="14026"/>
                    <a:pt x="2290" y="5230"/>
                  </a:cubicBezTo>
                  <a:cubicBezTo>
                    <a:pt x="8687" y="-4365"/>
                    <a:pt x="29477" y="-367"/>
                    <a:pt x="49468" y="14026"/>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6" name="Freeform 22">
              <a:extLst>
                <a:ext uri="{FF2B5EF4-FFF2-40B4-BE49-F238E27FC236}">
                  <a16:creationId xmlns:a16="http://schemas.microsoft.com/office/drawing/2014/main" id="{62F85240-4DFE-FF58-940E-05981B840B69}"/>
                </a:ext>
              </a:extLst>
            </p:cNvPr>
            <p:cNvSpPr/>
            <p:nvPr/>
          </p:nvSpPr>
          <p:spPr>
            <a:xfrm>
              <a:off x="7297749" y="1971823"/>
              <a:ext cx="261627" cy="266441"/>
            </a:xfrm>
            <a:custGeom>
              <a:avLst/>
              <a:gdLst>
                <a:gd name="connsiteX0" fmla="*/ 251232 w 261627"/>
                <a:gd name="connsiteY0" fmla="*/ 86842 h 266441"/>
                <a:gd name="connsiteX1" fmla="*/ 171269 w 261627"/>
                <a:gd name="connsiteY1" fmla="*/ 14876 h 266441"/>
                <a:gd name="connsiteX2" fmla="*/ 74513 w 261627"/>
                <a:gd name="connsiteY2" fmla="*/ 8479 h 266441"/>
                <a:gd name="connsiteX3" fmla="*/ 12942 w 261627"/>
                <a:gd name="connsiteY3" fmla="*/ 82045 h 266441"/>
                <a:gd name="connsiteX4" fmla="*/ 10543 w 261627"/>
                <a:gd name="connsiteY4" fmla="*/ 188395 h 266441"/>
                <a:gd name="connsiteX5" fmla="*/ 182463 w 261627"/>
                <a:gd name="connsiteY5" fmla="*/ 255564 h 266441"/>
                <a:gd name="connsiteX6" fmla="*/ 251232 w 261627"/>
                <a:gd name="connsiteY6" fmla="*/ 86842 h 266441"/>
                <a:gd name="connsiteX7" fmla="*/ 251232 w 261627"/>
                <a:gd name="connsiteY7" fmla="*/ 86842 h 26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627" h="266441">
                  <a:moveTo>
                    <a:pt x="251232" y="86842"/>
                  </a:moveTo>
                  <a:cubicBezTo>
                    <a:pt x="236038" y="51659"/>
                    <a:pt x="205653" y="26071"/>
                    <a:pt x="171269" y="14876"/>
                  </a:cubicBezTo>
                  <a:cubicBezTo>
                    <a:pt x="143282" y="-1916"/>
                    <a:pt x="107298" y="-5115"/>
                    <a:pt x="74513" y="8479"/>
                  </a:cubicBezTo>
                  <a:cubicBezTo>
                    <a:pt x="41729" y="22072"/>
                    <a:pt x="20138" y="50059"/>
                    <a:pt x="12942" y="82045"/>
                  </a:cubicBezTo>
                  <a:cubicBezTo>
                    <a:pt x="-3050" y="114030"/>
                    <a:pt x="-4650" y="153212"/>
                    <a:pt x="10543" y="188395"/>
                  </a:cubicBezTo>
                  <a:cubicBezTo>
                    <a:pt x="39330" y="253965"/>
                    <a:pt x="116094" y="284351"/>
                    <a:pt x="182463" y="255564"/>
                  </a:cubicBezTo>
                  <a:cubicBezTo>
                    <a:pt x="248833" y="228377"/>
                    <a:pt x="279219" y="152412"/>
                    <a:pt x="251232" y="86842"/>
                  </a:cubicBezTo>
                  <a:lnTo>
                    <a:pt x="251232" y="86842"/>
                  </a:lnTo>
                  <a:close/>
                </a:path>
              </a:pathLst>
            </a:custGeom>
            <a:solidFill>
              <a:srgbClr val="FFF6D8"/>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sp>
          <p:nvSpPr>
            <p:cNvPr id="137" name="Freeform 23">
              <a:extLst>
                <a:ext uri="{FF2B5EF4-FFF2-40B4-BE49-F238E27FC236}">
                  <a16:creationId xmlns:a16="http://schemas.microsoft.com/office/drawing/2014/main" id="{55AB0F58-F8A3-B70F-50B1-FB73C8D02438}"/>
                </a:ext>
              </a:extLst>
            </p:cNvPr>
            <p:cNvSpPr/>
            <p:nvPr/>
          </p:nvSpPr>
          <p:spPr>
            <a:xfrm>
              <a:off x="7344150" y="1986724"/>
              <a:ext cx="81012" cy="52196"/>
            </a:xfrm>
            <a:custGeom>
              <a:avLst/>
              <a:gdLst>
                <a:gd name="connsiteX0" fmla="*/ 80088 w 81012"/>
                <a:gd name="connsiteY0" fmla="*/ 8771 h 52196"/>
                <a:gd name="connsiteX1" fmla="*/ 48902 w 81012"/>
                <a:gd name="connsiteY1" fmla="*/ 45554 h 52196"/>
                <a:gd name="connsiteX2" fmla="*/ 925 w 81012"/>
                <a:gd name="connsiteY2" fmla="*/ 43155 h 52196"/>
                <a:gd name="connsiteX3" fmla="*/ 32110 w 81012"/>
                <a:gd name="connsiteY3" fmla="*/ 6372 h 52196"/>
                <a:gd name="connsiteX4" fmla="*/ 80088 w 81012"/>
                <a:gd name="connsiteY4" fmla="*/ 8771 h 52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12" h="52196">
                  <a:moveTo>
                    <a:pt x="80088" y="8771"/>
                  </a:moveTo>
                  <a:cubicBezTo>
                    <a:pt x="84886" y="19166"/>
                    <a:pt x="70492" y="35958"/>
                    <a:pt x="48902" y="45554"/>
                  </a:cubicBezTo>
                  <a:cubicBezTo>
                    <a:pt x="26513" y="55149"/>
                    <a:pt x="4923" y="54350"/>
                    <a:pt x="925" y="43155"/>
                  </a:cubicBezTo>
                  <a:cubicBezTo>
                    <a:pt x="-3873" y="32760"/>
                    <a:pt x="10520" y="15967"/>
                    <a:pt x="32110" y="6372"/>
                  </a:cubicBezTo>
                  <a:cubicBezTo>
                    <a:pt x="53700" y="-3224"/>
                    <a:pt x="75290" y="-1625"/>
                    <a:pt x="80088" y="8771"/>
                  </a:cubicBezTo>
                  <a:close/>
                </a:path>
              </a:pathLst>
            </a:custGeom>
            <a:solidFill>
              <a:srgbClr val="FFD33A"/>
            </a:solidFill>
            <a:ln w="79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Mark Pro Light" panose="020B0504020201010104" pitchFamily="34" charset="77"/>
                <a:ea typeface="+mn-ea"/>
                <a:cs typeface="Arial"/>
                <a:sym typeface="Arial"/>
              </a:endParaRPr>
            </a:p>
          </p:txBody>
        </p:sp>
      </p:grpSp>
      <p:sp>
        <p:nvSpPr>
          <p:cNvPr id="138" name="TextBox 90">
            <a:extLst>
              <a:ext uri="{FF2B5EF4-FFF2-40B4-BE49-F238E27FC236}">
                <a16:creationId xmlns:a16="http://schemas.microsoft.com/office/drawing/2014/main" id="{FA2E48C2-31B0-4766-D28E-15D6AF5E1288}"/>
              </a:ext>
            </a:extLst>
          </p:cNvPr>
          <p:cNvSpPr txBox="1"/>
          <p:nvPr/>
        </p:nvSpPr>
        <p:spPr>
          <a:xfrm>
            <a:off x="661292" y="1998219"/>
            <a:ext cx="3212954" cy="1323439"/>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FA4242"/>
              </a:buClr>
              <a:buSzTx/>
              <a:buFontTx/>
              <a:buNone/>
              <a:tabLst/>
              <a:defRPr/>
            </a:pPr>
            <a:r>
              <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rPr>
              <a:t>Système </a:t>
            </a: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nerveux</a:t>
            </a:r>
            <a:r>
              <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rPr>
              <a:t> central</a:t>
            </a: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Apport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alimentaire</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Satiété</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Nausées</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p:txBody>
      </p:sp>
      <p:sp>
        <p:nvSpPr>
          <p:cNvPr id="139" name="TextBox 91">
            <a:extLst>
              <a:ext uri="{FF2B5EF4-FFF2-40B4-BE49-F238E27FC236}">
                <a16:creationId xmlns:a16="http://schemas.microsoft.com/office/drawing/2014/main" id="{BA2B0CB1-D936-5BBC-7198-059BE99046A0}"/>
              </a:ext>
            </a:extLst>
          </p:cNvPr>
          <p:cNvSpPr txBox="1"/>
          <p:nvPr/>
        </p:nvSpPr>
        <p:spPr>
          <a:xfrm>
            <a:off x="661292" y="3351551"/>
            <a:ext cx="2678749" cy="949872"/>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8E4CB5"/>
              </a:buClr>
              <a:buSzTx/>
              <a:buFontTx/>
              <a:buNone/>
              <a:tabLst/>
              <a:defRPr/>
            </a:pP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Pancréas</a:t>
            </a:r>
            <a:endPar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Sécrétion</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d’insuline</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Sécrétion</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de glucagon</a:t>
            </a:r>
          </a:p>
        </p:txBody>
      </p:sp>
      <p:sp>
        <p:nvSpPr>
          <p:cNvPr id="140" name="TextBox 92">
            <a:extLst>
              <a:ext uri="{FF2B5EF4-FFF2-40B4-BE49-F238E27FC236}">
                <a16:creationId xmlns:a16="http://schemas.microsoft.com/office/drawing/2014/main" id="{C4626EC2-686B-2B28-4223-28B7248D7115}"/>
              </a:ext>
            </a:extLst>
          </p:cNvPr>
          <p:cNvSpPr txBox="1"/>
          <p:nvPr/>
        </p:nvSpPr>
        <p:spPr>
          <a:xfrm>
            <a:off x="661292" y="4331315"/>
            <a:ext cx="2815844" cy="739122"/>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FA4242"/>
              </a:buClr>
              <a:buSzTx/>
              <a:buFontTx/>
              <a:buNone/>
              <a:tabLst/>
              <a:defRPr/>
            </a:pP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Estomac</a:t>
            </a:r>
            <a:endPar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Vidange</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gastrique</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p:txBody>
      </p:sp>
      <p:sp>
        <p:nvSpPr>
          <p:cNvPr id="141" name="Arrow: Pentagon 7">
            <a:extLst>
              <a:ext uri="{FF2B5EF4-FFF2-40B4-BE49-F238E27FC236}">
                <a16:creationId xmlns:a16="http://schemas.microsoft.com/office/drawing/2014/main" id="{63A14005-1B03-F01F-5B46-DEBFBED47A1F}"/>
              </a:ext>
            </a:extLst>
          </p:cNvPr>
          <p:cNvSpPr/>
          <p:nvPr/>
        </p:nvSpPr>
        <p:spPr>
          <a:xfrm>
            <a:off x="463135" y="1336685"/>
            <a:ext cx="3592817" cy="535911"/>
          </a:xfrm>
          <a:prstGeom prst="homePlate">
            <a:avLst>
              <a:gd name="adj" fmla="val 39052"/>
            </a:avLst>
          </a:prstGeom>
          <a:solidFill>
            <a:srgbClr val="FA4242"/>
          </a:solidFill>
          <a:ln w="12700" cap="flat" cmpd="sng" algn="ctr">
            <a:noFill/>
            <a:prstDash val="solid"/>
            <a:miter lim="800000"/>
          </a:ln>
          <a:effectLst/>
        </p:spPr>
        <p:txBody>
          <a:bodyPr vert="horz" lIns="274320" tIns="274320" rIns="274320" bIns="274320"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500" b="1" i="0" u="none" strike="noStrike" kern="0" cap="none" spc="-60" normalizeH="0" baseline="30000" noProof="0">
              <a:ln>
                <a:noFill/>
              </a:ln>
              <a:solidFill>
                <a:srgbClr val="FFFFFF"/>
              </a:solidFill>
              <a:effectLst/>
              <a:uLnTx/>
              <a:uFillTx/>
              <a:latin typeface="Mark Pro" panose="020B0604020201010104" pitchFamily="34" charset="77"/>
              <a:ea typeface="+mn-ea"/>
              <a:cs typeface="Arial"/>
              <a:sym typeface="Arial"/>
            </a:endParaRPr>
          </a:p>
        </p:txBody>
      </p:sp>
      <p:sp>
        <p:nvSpPr>
          <p:cNvPr id="142" name="Title 1">
            <a:extLst>
              <a:ext uri="{FF2B5EF4-FFF2-40B4-BE49-F238E27FC236}">
                <a16:creationId xmlns:a16="http://schemas.microsoft.com/office/drawing/2014/main" id="{9C5EE71A-1571-9E9C-E47C-D9D26C1C967F}"/>
              </a:ext>
            </a:extLst>
          </p:cNvPr>
          <p:cNvSpPr txBox="1">
            <a:spLocks/>
          </p:cNvSpPr>
          <p:nvPr/>
        </p:nvSpPr>
        <p:spPr>
          <a:xfrm>
            <a:off x="661292" y="1434875"/>
            <a:ext cx="2054361" cy="336121"/>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buNone/>
              <a:defRPr sz="2500" b="1" kern="1200" spc="-60" baseline="0">
                <a:solidFill>
                  <a:schemeClr val="accent2"/>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60" normalizeH="0" baseline="0" noProof="0" dirty="0">
                <a:ln>
                  <a:noFill/>
                </a:ln>
                <a:solidFill>
                  <a:srgbClr val="FFFFFF"/>
                </a:solidFill>
                <a:effectLst/>
                <a:uLnTx/>
                <a:uFillTx/>
                <a:latin typeface="Mark Pro" panose="020B0604020201010104" pitchFamily="34" charset="77"/>
                <a:ea typeface="+mj-ea"/>
                <a:cs typeface="+mj-cs"/>
                <a:sym typeface="Arial"/>
              </a:rPr>
              <a:t>GLP-1</a:t>
            </a:r>
          </a:p>
        </p:txBody>
      </p:sp>
      <p:grpSp>
        <p:nvGrpSpPr>
          <p:cNvPr id="11" name="Group 10">
            <a:extLst>
              <a:ext uri="{FF2B5EF4-FFF2-40B4-BE49-F238E27FC236}">
                <a16:creationId xmlns:a16="http://schemas.microsoft.com/office/drawing/2014/main" id="{7C039A43-5255-36BE-16A2-307210A9B64D}"/>
              </a:ext>
            </a:extLst>
          </p:cNvPr>
          <p:cNvGrpSpPr/>
          <p:nvPr/>
        </p:nvGrpSpPr>
        <p:grpSpPr>
          <a:xfrm>
            <a:off x="8472397" y="4509713"/>
            <a:ext cx="3262404" cy="2108683"/>
            <a:chOff x="8472397" y="4509713"/>
            <a:chExt cx="3262404" cy="2108683"/>
          </a:xfrm>
        </p:grpSpPr>
        <p:sp>
          <p:nvSpPr>
            <p:cNvPr id="7" name="Rectangle: Rounded Corners 6">
              <a:extLst>
                <a:ext uri="{FF2B5EF4-FFF2-40B4-BE49-F238E27FC236}">
                  <a16:creationId xmlns:a16="http://schemas.microsoft.com/office/drawing/2014/main" id="{CFE88787-EF94-27F4-6EB8-0C553A04629D}"/>
                </a:ext>
              </a:extLst>
            </p:cNvPr>
            <p:cNvSpPr/>
            <p:nvPr/>
          </p:nvSpPr>
          <p:spPr>
            <a:xfrm>
              <a:off x="8472397" y="4509713"/>
              <a:ext cx="3262404" cy="2108683"/>
            </a:xfrm>
            <a:prstGeom prst="roundRect">
              <a:avLst/>
            </a:prstGeom>
            <a:solidFill>
              <a:srgbClr val="E8E2F2"/>
            </a:solidFill>
            <a:ln>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BE" sz="1600" dirty="0">
                <a:solidFill>
                  <a:schemeClr val="bg1"/>
                </a:solidFill>
                <a:latin typeface="Ringside Book" panose="02000500000000000000" pitchFamily="2" charset="0"/>
              </a:endParaRPr>
            </a:p>
          </p:txBody>
        </p:sp>
        <p:sp>
          <p:nvSpPr>
            <p:cNvPr id="143" name="TextBox 99">
              <a:extLst>
                <a:ext uri="{FF2B5EF4-FFF2-40B4-BE49-F238E27FC236}">
                  <a16:creationId xmlns:a16="http://schemas.microsoft.com/office/drawing/2014/main" id="{8DB7B732-A459-9E1F-8B24-A50830BE2EF4}"/>
                </a:ext>
              </a:extLst>
            </p:cNvPr>
            <p:cNvSpPr txBox="1"/>
            <p:nvPr/>
          </p:nvSpPr>
          <p:spPr>
            <a:xfrm>
              <a:off x="8583717" y="4586113"/>
              <a:ext cx="3151084" cy="2016080"/>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8E4CB5"/>
                </a:buClr>
                <a:buSzTx/>
                <a:buFontTx/>
                <a:buNone/>
                <a:tabLst/>
                <a:defRPr/>
              </a:pP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Tissu</a:t>
              </a:r>
              <a:r>
                <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rPr>
                <a:t> </a:t>
              </a: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adipeux</a:t>
              </a:r>
              <a:r>
                <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rPr>
                <a:t> </a:t>
              </a: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blanc</a:t>
              </a:r>
              <a:r>
                <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rPr>
                <a:t> sous-</a:t>
              </a: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cutané</a:t>
              </a:r>
              <a:endPar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Sensibilité</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à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l’insuline</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a:t>
              </a: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Capacité</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de tampon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lipidique</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a:t>
              </a: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Flux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sanguin</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Capacité</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de stockage*</a:t>
              </a: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Infiltration pro-</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inflammatoire</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des cellules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immunitaires</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p:txBody>
        </p:sp>
      </p:grpSp>
      <p:grpSp>
        <p:nvGrpSpPr>
          <p:cNvPr id="9" name="Group 8">
            <a:extLst>
              <a:ext uri="{FF2B5EF4-FFF2-40B4-BE49-F238E27FC236}">
                <a16:creationId xmlns:a16="http://schemas.microsoft.com/office/drawing/2014/main" id="{953E205B-A7B4-5286-9A8C-AF75BAE0967E}"/>
              </a:ext>
            </a:extLst>
          </p:cNvPr>
          <p:cNvGrpSpPr/>
          <p:nvPr/>
        </p:nvGrpSpPr>
        <p:grpSpPr>
          <a:xfrm>
            <a:off x="8141983" y="1336685"/>
            <a:ext cx="3663149" cy="1539658"/>
            <a:chOff x="8141983" y="1336685"/>
            <a:chExt cx="3663149" cy="1539658"/>
          </a:xfrm>
        </p:grpSpPr>
        <p:sp>
          <p:nvSpPr>
            <p:cNvPr id="8" name="Rectangle: Rounded Corners 7">
              <a:extLst>
                <a:ext uri="{FF2B5EF4-FFF2-40B4-BE49-F238E27FC236}">
                  <a16:creationId xmlns:a16="http://schemas.microsoft.com/office/drawing/2014/main" id="{0D2FB8B7-812E-0E12-4E73-3986561152A1}"/>
                </a:ext>
              </a:extLst>
            </p:cNvPr>
            <p:cNvSpPr/>
            <p:nvPr/>
          </p:nvSpPr>
          <p:spPr>
            <a:xfrm>
              <a:off x="8592179" y="2540290"/>
              <a:ext cx="3142622" cy="336053"/>
            </a:xfrm>
            <a:prstGeom prst="roundRect">
              <a:avLst/>
            </a:prstGeom>
            <a:solidFill>
              <a:srgbClr val="E8E2F2"/>
            </a:solidFill>
            <a:ln>
              <a:solidFill>
                <a:srgbClr val="CC99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BE" sz="1600" dirty="0">
                <a:solidFill>
                  <a:schemeClr val="bg1"/>
                </a:solidFill>
                <a:latin typeface="Ringside Book" panose="02000500000000000000" pitchFamily="2" charset="0"/>
              </a:endParaRPr>
            </a:p>
          </p:txBody>
        </p:sp>
        <p:grpSp>
          <p:nvGrpSpPr>
            <p:cNvPr id="144" name="Group 3">
              <a:extLst>
                <a:ext uri="{FF2B5EF4-FFF2-40B4-BE49-F238E27FC236}">
                  <a16:creationId xmlns:a16="http://schemas.microsoft.com/office/drawing/2014/main" id="{81BCE492-6A54-F4F7-1017-8A4EA3B39A04}"/>
                </a:ext>
              </a:extLst>
            </p:cNvPr>
            <p:cNvGrpSpPr/>
            <p:nvPr/>
          </p:nvGrpSpPr>
          <p:grpSpPr>
            <a:xfrm>
              <a:off x="8141983" y="1336685"/>
              <a:ext cx="3663149" cy="1295694"/>
              <a:chOff x="8141983" y="1336685"/>
              <a:chExt cx="3663149" cy="1295694"/>
            </a:xfrm>
          </p:grpSpPr>
          <p:sp>
            <p:nvSpPr>
              <p:cNvPr id="145" name="Arrow: Pentagon 7">
                <a:extLst>
                  <a:ext uri="{FF2B5EF4-FFF2-40B4-BE49-F238E27FC236}">
                    <a16:creationId xmlns:a16="http://schemas.microsoft.com/office/drawing/2014/main" id="{1D6B9E35-CAFA-4873-97BE-1732BB0D6873}"/>
                  </a:ext>
                </a:extLst>
              </p:cNvPr>
              <p:cNvSpPr/>
              <p:nvPr/>
            </p:nvSpPr>
            <p:spPr>
              <a:xfrm rot="10800000">
                <a:off x="8141983" y="1336685"/>
                <a:ext cx="3592817" cy="535911"/>
              </a:xfrm>
              <a:prstGeom prst="homePlate">
                <a:avLst>
                  <a:gd name="adj" fmla="val 39052"/>
                </a:avLst>
              </a:prstGeom>
              <a:solidFill>
                <a:srgbClr val="3F2A5A"/>
              </a:solidFill>
              <a:ln w="12700" cap="flat" cmpd="sng" algn="ctr">
                <a:noFill/>
                <a:prstDash val="solid"/>
                <a:miter lim="800000"/>
              </a:ln>
              <a:effectLst/>
            </p:spPr>
            <p:txBody>
              <a:bodyPr vert="horz" lIns="274320" tIns="274320" rIns="274320" bIns="274320" rtlCol="0" anchor="ct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500" b="1" i="0" u="none" strike="noStrike" kern="0" cap="none" spc="-60" normalizeH="0" baseline="30000" noProof="0">
                  <a:ln>
                    <a:noFill/>
                  </a:ln>
                  <a:solidFill>
                    <a:srgbClr val="FFFFFF"/>
                  </a:solidFill>
                  <a:effectLst/>
                  <a:uLnTx/>
                  <a:uFillTx/>
                  <a:latin typeface="Mark Pro" panose="020B0604020201010104" pitchFamily="34" charset="77"/>
                  <a:ea typeface="+mn-ea"/>
                  <a:cs typeface="Arial"/>
                  <a:sym typeface="Arial"/>
                </a:endParaRPr>
              </a:p>
            </p:txBody>
          </p:sp>
          <p:sp>
            <p:nvSpPr>
              <p:cNvPr id="146" name="TextBox 98">
                <a:extLst>
                  <a:ext uri="{FF2B5EF4-FFF2-40B4-BE49-F238E27FC236}">
                    <a16:creationId xmlns:a16="http://schemas.microsoft.com/office/drawing/2014/main" id="{CC3C10E3-8389-C962-DFB7-8C57FF0CB6CE}"/>
                  </a:ext>
                </a:extLst>
              </p:cNvPr>
              <p:cNvSpPr txBox="1"/>
              <p:nvPr/>
            </p:nvSpPr>
            <p:spPr>
              <a:xfrm>
                <a:off x="8592178" y="1993312"/>
                <a:ext cx="3212954" cy="639067"/>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FA4242"/>
                  </a:buClr>
                  <a:buSzTx/>
                  <a:buFontTx/>
                  <a:buNone/>
                  <a:tabLst/>
                  <a:defRPr/>
                </a:pPr>
                <a:r>
                  <a:rPr kumimoji="0" lang="en-US" sz="15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Système </a:t>
                </a:r>
                <a:r>
                  <a:rPr kumimoji="0" lang="en-US" sz="1500" b="1" i="0" u="none" strike="noStrike" kern="0" cap="none" spc="-60" normalizeH="0" baseline="0" noProof="0" dirty="0" err="1">
                    <a:ln>
                      <a:noFill/>
                    </a:ln>
                    <a:solidFill>
                      <a:srgbClr val="666666"/>
                    </a:solidFill>
                    <a:effectLst/>
                    <a:uLnTx/>
                    <a:uFillTx/>
                    <a:latin typeface="Mark Pro" panose="020B0504020201010104" pitchFamily="34" charset="0"/>
                    <a:ea typeface="+mn-ea"/>
                    <a:cs typeface="Arial"/>
                    <a:sym typeface="Arial"/>
                  </a:rPr>
                  <a:t>nerveux</a:t>
                </a:r>
                <a:r>
                  <a:rPr kumimoji="0" lang="en-US" sz="15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 central</a:t>
                </a: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Apport </a:t>
                </a:r>
                <a:r>
                  <a:rPr kumimoji="0" lang="en-US" sz="1500" b="0" i="0" u="none" strike="noStrike" kern="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alimentaire</a:t>
                </a:r>
                <a:r>
                  <a:rPr kumimoji="0" lang="en-US" sz="1500" b="0" i="0" u="none" strike="noStrike" kern="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a:t>
                </a:r>
              </a:p>
              <a:p>
                <a:pPr marL="285750" marR="0" lvl="0" indent="-285750" algn="l" defTabSz="914400" rtl="0" eaLnBrk="1" fontAlgn="base" latinLnBrk="0" hangingPunct="1">
                  <a:lnSpc>
                    <a:spcPct val="100000"/>
                  </a:lnSpc>
                  <a:spcBef>
                    <a:spcPct val="0"/>
                  </a:spcBef>
                  <a:spcAft>
                    <a:spcPts val="600"/>
                  </a:spcAft>
                  <a:buClr>
                    <a:srgbClr val="FA4242"/>
                  </a:buClr>
                  <a:buSzTx/>
                  <a:buFont typeface="Arial" panose="020B0604020202020204" pitchFamily="34" charset="0"/>
                  <a:buChar char="▼"/>
                  <a:tabLst/>
                  <a:defRPr/>
                </a:pPr>
                <a:r>
                  <a:rPr kumimoji="0" lang="en-US" sz="1500" b="0" i="0" u="none" strike="noStrike" kern="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Nausées</a:t>
                </a:r>
                <a:endParaRPr kumimoji="0" lang="en-US" sz="1500" b="0" i="0" u="none" strike="noStrike" kern="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p:txBody>
          </p:sp>
          <p:sp>
            <p:nvSpPr>
              <p:cNvPr id="147" name="Title 1">
                <a:extLst>
                  <a:ext uri="{FF2B5EF4-FFF2-40B4-BE49-F238E27FC236}">
                    <a16:creationId xmlns:a16="http://schemas.microsoft.com/office/drawing/2014/main" id="{6ED0C273-A4CB-5F68-CDA1-B9A3DF9F7E95}"/>
                  </a:ext>
                </a:extLst>
              </p:cNvPr>
              <p:cNvSpPr txBox="1">
                <a:spLocks/>
              </p:cNvSpPr>
              <p:nvPr/>
            </p:nvSpPr>
            <p:spPr>
              <a:xfrm>
                <a:off x="8592178" y="1434875"/>
                <a:ext cx="2054361" cy="336121"/>
              </a:xfrm>
              <a:prstGeom prst="rect">
                <a:avLst/>
              </a:prstGeom>
            </p:spPr>
            <p:txBody>
              <a:bodyPr vert="horz" lIns="0" tIns="0" rIns="0" bIns="0" rtlCol="0" anchor="t" anchorCtr="0">
                <a:noAutofit/>
              </a:bodyPr>
              <a:lstStyle>
                <a:lvl1pPr algn="l" defTabSz="914377" rtl="0" eaLnBrk="1" latinLnBrk="0" hangingPunct="1">
                  <a:lnSpc>
                    <a:spcPct val="100000"/>
                  </a:lnSpc>
                  <a:spcBef>
                    <a:spcPct val="0"/>
                  </a:spcBef>
                  <a:buNone/>
                  <a:defRPr sz="2500" b="1" kern="1200" spc="-60" baseline="0">
                    <a:solidFill>
                      <a:schemeClr val="accent2"/>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60" normalizeH="0" baseline="0" noProof="0" dirty="0">
                    <a:ln>
                      <a:noFill/>
                    </a:ln>
                    <a:solidFill>
                      <a:srgbClr val="FFFFFF"/>
                    </a:solidFill>
                    <a:effectLst/>
                    <a:uLnTx/>
                    <a:uFillTx/>
                    <a:latin typeface="Mark Pro" panose="020B0604020201010104" pitchFamily="34" charset="77"/>
                    <a:ea typeface="+mj-ea"/>
                    <a:cs typeface="+mj-cs"/>
                    <a:sym typeface="Arial"/>
                  </a:rPr>
                  <a:t>GIP</a:t>
                </a:r>
              </a:p>
            </p:txBody>
          </p:sp>
        </p:grpSp>
      </p:grpSp>
      <p:sp>
        <p:nvSpPr>
          <p:cNvPr id="148" name="TextBox 111">
            <a:extLst>
              <a:ext uri="{FF2B5EF4-FFF2-40B4-BE49-F238E27FC236}">
                <a16:creationId xmlns:a16="http://schemas.microsoft.com/office/drawing/2014/main" id="{FBAA3B08-746A-E6E4-692C-A7D28EB00768}"/>
              </a:ext>
            </a:extLst>
          </p:cNvPr>
          <p:cNvSpPr txBox="1"/>
          <p:nvPr/>
        </p:nvSpPr>
        <p:spPr>
          <a:xfrm>
            <a:off x="8592178" y="3241624"/>
            <a:ext cx="3313391" cy="1153164"/>
          </a:xfrm>
          <a:prstGeom prst="rect">
            <a:avLst/>
          </a:prstGeom>
          <a:noFill/>
        </p:spPr>
        <p:txBody>
          <a:bodyPr wrap="square" lIns="0" tIns="0" rIns="0" bIns="0" rtlCol="0" anchor="t">
            <a:noAutofit/>
          </a:bodyPr>
          <a:lstStyle/>
          <a:p>
            <a:pPr marL="0" marR="0" lvl="0" indent="0" algn="l" defTabSz="914400" rtl="0" eaLnBrk="1" fontAlgn="base" latinLnBrk="0" hangingPunct="1">
              <a:lnSpc>
                <a:spcPct val="100000"/>
              </a:lnSpc>
              <a:spcBef>
                <a:spcPct val="0"/>
              </a:spcBef>
              <a:spcAft>
                <a:spcPts val="600"/>
              </a:spcAft>
              <a:buClr>
                <a:srgbClr val="8E4CB5"/>
              </a:buClr>
              <a:buSzTx/>
              <a:buFontTx/>
              <a:buNone/>
              <a:tabLst/>
              <a:defRPr/>
            </a:pPr>
            <a:r>
              <a:rPr kumimoji="0" lang="en-US" sz="1500" b="1" i="0" u="none" strike="noStrike" kern="1200" cap="none" spc="-60" normalizeH="0" baseline="0" noProof="0" dirty="0" err="1">
                <a:ln>
                  <a:noFill/>
                </a:ln>
                <a:solidFill>
                  <a:srgbClr val="666666"/>
                </a:solidFill>
                <a:effectLst/>
                <a:uLnTx/>
                <a:uFillTx/>
                <a:latin typeface="Mark Pro" panose="020B0504020201010104" pitchFamily="34" charset="0"/>
                <a:ea typeface="+mn-ea"/>
                <a:cs typeface="Arial"/>
                <a:sym typeface="Arial"/>
              </a:rPr>
              <a:t>Pancréas</a:t>
            </a:r>
            <a:endParaRPr kumimoji="0" lang="en-US" sz="1500" b="1" i="0" u="none" strike="noStrike" kern="1200" cap="none" spc="-60" normalizeH="0" baseline="0" noProof="0" dirty="0">
              <a:ln>
                <a:noFill/>
              </a:ln>
              <a:solidFill>
                <a:srgbClr val="666666"/>
              </a:solidFill>
              <a:effectLst/>
              <a:uLnTx/>
              <a:uFillTx/>
              <a:latin typeface="Mark Pro" panose="020B0504020201010104" pitchFamily="34" charset="0"/>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Sécrétion</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insuline</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a:p>
            <a:pPr marL="285750" marR="0" lvl="0" indent="-285750" algn="l" defTabSz="914400" rtl="0" eaLnBrk="1" fontAlgn="base" latinLnBrk="0" hangingPunct="1">
              <a:lnSpc>
                <a:spcPct val="100000"/>
              </a:lnSpc>
              <a:spcBef>
                <a:spcPct val="0"/>
              </a:spcBef>
              <a:spcAft>
                <a:spcPts val="600"/>
              </a:spcAft>
              <a:buClr>
                <a:srgbClr val="8E4CB5"/>
              </a:buClr>
              <a:buSzTx/>
              <a:buFont typeface="Arial" panose="020B0604020202020204" pitchFamily="34" charset="0"/>
              <a:buChar char="▲"/>
              <a:tabLst/>
              <a:defRPr/>
            </a:pP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Sécrétion</a:t>
            </a:r>
            <a:r>
              <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rPr>
              <a:t> de glucagon de façon glucose-</a:t>
            </a:r>
            <a:r>
              <a:rPr kumimoji="0" lang="en-US" sz="1500" b="0" i="0" u="none" strike="noStrike" kern="1200" cap="none" spc="-60" normalizeH="0" baseline="0" noProof="0" dirty="0" err="1">
                <a:ln>
                  <a:noFill/>
                </a:ln>
                <a:solidFill>
                  <a:srgbClr val="666666"/>
                </a:solidFill>
                <a:effectLst/>
                <a:uLnTx/>
                <a:uFillTx/>
                <a:latin typeface="Mark Pro Light" panose="020B0504020201010104" pitchFamily="34" charset="77"/>
                <a:ea typeface="+mn-ea"/>
                <a:cs typeface="Arial"/>
                <a:sym typeface="Arial"/>
              </a:rPr>
              <a:t>dépendante</a:t>
            </a:r>
            <a:endParaRPr kumimoji="0" lang="en-US" sz="1500" b="0" i="0" u="none" strike="noStrike" kern="1200" cap="none" spc="-60" normalizeH="0" baseline="0" noProof="0" dirty="0">
              <a:ln>
                <a:noFill/>
              </a:ln>
              <a:solidFill>
                <a:srgbClr val="666666"/>
              </a:solidFill>
              <a:effectLst/>
              <a:uLnTx/>
              <a:uFillTx/>
              <a:latin typeface="Mark Pro Light" panose="020B0504020201010104" pitchFamily="34" charset="77"/>
              <a:ea typeface="+mn-ea"/>
              <a:cs typeface="Arial"/>
              <a:sym typeface="Arial"/>
            </a:endParaRPr>
          </a:p>
        </p:txBody>
      </p:sp>
      <p:sp>
        <p:nvSpPr>
          <p:cNvPr id="149" name="TextBox 112">
            <a:extLst>
              <a:ext uri="{FF2B5EF4-FFF2-40B4-BE49-F238E27FC236}">
                <a16:creationId xmlns:a16="http://schemas.microsoft.com/office/drawing/2014/main" id="{F31E5841-2EEB-F701-2AFA-5B826EC45FCE}"/>
              </a:ext>
            </a:extLst>
          </p:cNvPr>
          <p:cNvSpPr txBox="1"/>
          <p:nvPr/>
        </p:nvSpPr>
        <p:spPr>
          <a:xfrm>
            <a:off x="5049995" y="2381934"/>
            <a:ext cx="1277024" cy="369332"/>
          </a:xfrm>
          <a:prstGeom prst="rect">
            <a:avLst/>
          </a:prstGeom>
          <a:solidFill>
            <a:srgbClr val="FFFFFF"/>
          </a:solidFill>
        </p:spPr>
        <p:txBody>
          <a:bodyPr wrap="square" lIns="0" tIns="0" rIns="0" bIns="0" rtlCol="0" anchor="t">
            <a:spAutoFit/>
          </a:bodyPr>
          <a:lstStyle/>
          <a:p>
            <a:pPr marL="0" marR="0" lvl="0" indent="0" algn="ctr" defTabSz="914400" rtl="0" eaLnBrk="1" fontAlgn="base" latinLnBrk="0" hangingPunct="1">
              <a:lnSpc>
                <a:spcPct val="100000"/>
              </a:lnSpc>
              <a:spcBef>
                <a:spcPct val="0"/>
              </a:spcBef>
              <a:spcAft>
                <a:spcPts val="600"/>
              </a:spcAft>
              <a:buClr>
                <a:srgbClr val="FA4242"/>
              </a:buClr>
              <a:buSzTx/>
              <a:buFontTx/>
              <a:buNone/>
              <a:tabLst/>
              <a:defRPr/>
            </a:pPr>
            <a:r>
              <a:rPr kumimoji="0" lang="en-US" sz="12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Central nervous </a:t>
            </a:r>
            <a:br>
              <a:rPr kumimoji="0" lang="en-US" sz="12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br>
            <a:r>
              <a:rPr kumimoji="0" lang="en-US" sz="12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system</a:t>
            </a:r>
          </a:p>
        </p:txBody>
      </p:sp>
      <p:sp>
        <p:nvSpPr>
          <p:cNvPr id="150" name="TextBox 113">
            <a:extLst>
              <a:ext uri="{FF2B5EF4-FFF2-40B4-BE49-F238E27FC236}">
                <a16:creationId xmlns:a16="http://schemas.microsoft.com/office/drawing/2014/main" id="{B4CEA8BB-2E5C-CAC0-3E14-9228DA49A6DA}"/>
              </a:ext>
            </a:extLst>
          </p:cNvPr>
          <p:cNvSpPr txBox="1"/>
          <p:nvPr/>
        </p:nvSpPr>
        <p:spPr>
          <a:xfrm>
            <a:off x="4528924" y="4425652"/>
            <a:ext cx="670497" cy="184666"/>
          </a:xfrm>
          <a:prstGeom prst="rect">
            <a:avLst/>
          </a:prstGeom>
          <a:solidFill>
            <a:srgbClr val="FFFFFF"/>
          </a:solidFill>
        </p:spPr>
        <p:txBody>
          <a:bodyPr wrap="square" lIns="0" tIns="0" rIns="0" bIns="0" rtlCol="0" anchor="t">
            <a:spAutoFit/>
          </a:bodyPr>
          <a:lstStyle/>
          <a:p>
            <a:pPr marL="0" marR="0" lvl="0" indent="0" algn="ctr" defTabSz="914400" rtl="0" eaLnBrk="1" fontAlgn="base" latinLnBrk="0" hangingPunct="1">
              <a:lnSpc>
                <a:spcPct val="100000"/>
              </a:lnSpc>
              <a:spcBef>
                <a:spcPct val="0"/>
              </a:spcBef>
              <a:spcAft>
                <a:spcPts val="600"/>
              </a:spcAft>
              <a:buClr>
                <a:srgbClr val="FA4242"/>
              </a:buClr>
              <a:buSzTx/>
              <a:buFontTx/>
              <a:buNone/>
              <a:tabLst/>
              <a:defRPr/>
            </a:pPr>
            <a:r>
              <a:rPr kumimoji="0" lang="en-US" sz="12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Pancreas</a:t>
            </a:r>
          </a:p>
        </p:txBody>
      </p:sp>
      <p:sp>
        <p:nvSpPr>
          <p:cNvPr id="151" name="TextBox 114">
            <a:extLst>
              <a:ext uri="{FF2B5EF4-FFF2-40B4-BE49-F238E27FC236}">
                <a16:creationId xmlns:a16="http://schemas.microsoft.com/office/drawing/2014/main" id="{3DFA4988-4631-51AF-8BEF-40F5E7F12485}"/>
              </a:ext>
            </a:extLst>
          </p:cNvPr>
          <p:cNvSpPr txBox="1"/>
          <p:nvPr/>
        </p:nvSpPr>
        <p:spPr>
          <a:xfrm>
            <a:off x="6317701" y="4479435"/>
            <a:ext cx="1019093" cy="184666"/>
          </a:xfrm>
          <a:prstGeom prst="rect">
            <a:avLst/>
          </a:prstGeom>
          <a:solidFill>
            <a:srgbClr val="FFFFFF"/>
          </a:solidFill>
        </p:spPr>
        <p:txBody>
          <a:bodyPr wrap="square" lIns="0" tIns="0" rIns="0" bIns="0" rtlCol="0" anchor="t">
            <a:spAutoFit/>
          </a:bodyPr>
          <a:lstStyle/>
          <a:p>
            <a:pPr marL="0" marR="0" lvl="0" indent="0" algn="l" defTabSz="914400" rtl="0" eaLnBrk="1" fontAlgn="base" latinLnBrk="0" hangingPunct="1">
              <a:lnSpc>
                <a:spcPct val="100000"/>
              </a:lnSpc>
              <a:spcBef>
                <a:spcPct val="0"/>
              </a:spcBef>
              <a:spcAft>
                <a:spcPts val="600"/>
              </a:spcAft>
              <a:buClr>
                <a:srgbClr val="FA4242"/>
              </a:buClr>
              <a:buSzTx/>
              <a:buFontTx/>
              <a:buNone/>
              <a:tabLst/>
              <a:defRPr/>
            </a:pPr>
            <a:r>
              <a:rPr kumimoji="0" lang="en-US" sz="1200" b="1" i="0" u="none" strike="noStrike" kern="0" cap="none" spc="-60" normalizeH="0" baseline="0" noProof="0" dirty="0">
                <a:ln>
                  <a:noFill/>
                </a:ln>
                <a:solidFill>
                  <a:srgbClr val="666666"/>
                </a:solidFill>
                <a:effectLst/>
                <a:uLnTx/>
                <a:uFillTx/>
                <a:latin typeface="Mark Pro" panose="020B0504020201010104" pitchFamily="34" charset="0"/>
                <a:ea typeface="+mn-ea"/>
                <a:cs typeface="Arial"/>
                <a:sym typeface="Arial"/>
              </a:rPr>
              <a:t>Adipose tissue</a:t>
            </a:r>
          </a:p>
        </p:txBody>
      </p:sp>
      <p:sp>
        <p:nvSpPr>
          <p:cNvPr id="152" name="TextBox 115">
            <a:extLst>
              <a:ext uri="{FF2B5EF4-FFF2-40B4-BE49-F238E27FC236}">
                <a16:creationId xmlns:a16="http://schemas.microsoft.com/office/drawing/2014/main" id="{EBC86F35-AC57-87E6-A08F-5A05F93AFEEB}"/>
              </a:ext>
            </a:extLst>
          </p:cNvPr>
          <p:cNvSpPr txBox="1"/>
          <p:nvPr/>
        </p:nvSpPr>
        <p:spPr>
          <a:xfrm>
            <a:off x="5318982" y="4755580"/>
            <a:ext cx="670497" cy="184666"/>
          </a:xfrm>
          <a:prstGeom prst="rect">
            <a:avLst/>
          </a:prstGeom>
          <a:solidFill>
            <a:srgbClr val="FFFFFF"/>
          </a:solidFill>
        </p:spPr>
        <p:txBody>
          <a:bodyPr wrap="square" lIns="0" tIns="0" rIns="0" bIns="0" rtlCol="0" anchor="t">
            <a:spAutoFit/>
          </a:bodyPr>
          <a:lstStyle/>
          <a:p>
            <a:pPr marL="0" marR="0" lvl="0" indent="0" algn="ctr" defTabSz="914400" rtl="0" eaLnBrk="1" fontAlgn="base" latinLnBrk="0" hangingPunct="1">
              <a:lnSpc>
                <a:spcPct val="100000"/>
              </a:lnSpc>
              <a:spcBef>
                <a:spcPct val="0"/>
              </a:spcBef>
              <a:spcAft>
                <a:spcPts val="600"/>
              </a:spcAft>
              <a:buClr>
                <a:srgbClr val="FA4242"/>
              </a:buClr>
              <a:buSzTx/>
              <a:buFontTx/>
              <a:buNone/>
              <a:tabLst/>
              <a:defRPr/>
            </a:pPr>
            <a:r>
              <a:rPr kumimoji="0" lang="en-US" sz="1200" b="1" i="0" u="none" strike="noStrike" kern="0" cap="none" spc="-60" normalizeH="0" baseline="0" noProof="0">
                <a:ln>
                  <a:noFill/>
                </a:ln>
                <a:solidFill>
                  <a:srgbClr val="666666"/>
                </a:solidFill>
                <a:effectLst/>
                <a:uLnTx/>
                <a:uFillTx/>
                <a:latin typeface="Mark Pro" panose="020B0504020201010104" pitchFamily="34" charset="0"/>
                <a:ea typeface="+mn-ea"/>
                <a:cs typeface="Arial"/>
                <a:sym typeface="Arial"/>
              </a:rPr>
              <a:t>Stomach</a:t>
            </a:r>
          </a:p>
        </p:txBody>
      </p:sp>
      <p:cxnSp>
        <p:nvCxnSpPr>
          <p:cNvPr id="153" name="Straight Connector 94">
            <a:extLst>
              <a:ext uri="{FF2B5EF4-FFF2-40B4-BE49-F238E27FC236}">
                <a16:creationId xmlns:a16="http://schemas.microsoft.com/office/drawing/2014/main" id="{13EE04B4-88AA-1193-B902-D1E353CD28ED}"/>
              </a:ext>
            </a:extLst>
          </p:cNvPr>
          <p:cNvCxnSpPr>
            <a:cxnSpLocks/>
          </p:cNvCxnSpPr>
          <p:nvPr/>
        </p:nvCxnSpPr>
        <p:spPr>
          <a:xfrm>
            <a:off x="457200" y="989565"/>
            <a:ext cx="11277600" cy="0"/>
          </a:xfrm>
          <a:prstGeom prst="line">
            <a:avLst/>
          </a:prstGeom>
          <a:noFill/>
          <a:ln w="12700" cap="flat" cmpd="sng" algn="ctr">
            <a:solidFill>
              <a:srgbClr val="000000"/>
            </a:solidFill>
            <a:prstDash val="solid"/>
            <a:miter lim="800000"/>
          </a:ln>
          <a:effectLst/>
        </p:spPr>
      </p:cxnSp>
    </p:spTree>
    <p:custDataLst>
      <p:tags r:id="rId1"/>
    </p:custDataLst>
    <p:extLst>
      <p:ext uri="{BB962C8B-B14F-4D97-AF65-F5344CB8AC3E}">
        <p14:creationId xmlns:p14="http://schemas.microsoft.com/office/powerpoint/2010/main" val="4250540570"/>
      </p:ext>
    </p:extLst>
  </p:cSld>
  <p:clrMapOvr>
    <a:masterClrMapping/>
  </p:clrMapOvr>
  <mc:AlternateContent xmlns:mc="http://schemas.openxmlformats.org/markup-compatibility/2006" xmlns:p14="http://schemas.microsoft.com/office/powerpoint/2010/main">
    <mc:Choice Requires="p14">
      <p:transition spd="slow" p14:dur="2000" advTm="53585"/>
    </mc:Choice>
    <mc:Fallback xmlns="">
      <p:transition spd="slow" advTm="535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49" grpId="0" animBg="1"/>
      <p:bldP spid="150" grpId="0" animBg="1"/>
      <p:bldP spid="1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D3B98B-09F9-C9F8-ED28-6BE1F7FC2349}"/>
              </a:ext>
            </a:extLst>
          </p:cNvPr>
          <p:cNvSpPr>
            <a:spLocks noGrp="1"/>
          </p:cNvSpPr>
          <p:nvPr>
            <p:ph type="title"/>
          </p:nvPr>
        </p:nvSpPr>
        <p:spPr/>
        <p:txBody>
          <a:bodyPr/>
          <a:lstStyle/>
          <a:p>
            <a:r>
              <a:rPr lang="fr-FR" dirty="0"/>
              <a:t>Histoire aGLP1</a:t>
            </a:r>
            <a:endParaRPr lang="fr-BE" dirty="0"/>
          </a:p>
        </p:txBody>
      </p:sp>
      <p:pic>
        <p:nvPicPr>
          <p:cNvPr id="4098" name="Picture 2">
            <a:extLst>
              <a:ext uri="{FF2B5EF4-FFF2-40B4-BE49-F238E27FC236}">
                <a16:creationId xmlns:a16="http://schemas.microsoft.com/office/drawing/2014/main" id="{1DE6706F-ABF5-27A3-4D25-622B0DF085F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591917"/>
            <a:ext cx="10409583" cy="4182717"/>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FFC63592-DD4C-AD2F-C1FB-31C8D43D4A90}"/>
              </a:ext>
            </a:extLst>
          </p:cNvPr>
          <p:cNvSpPr txBox="1"/>
          <p:nvPr/>
        </p:nvSpPr>
        <p:spPr>
          <a:xfrm>
            <a:off x="7909063" y="6385748"/>
            <a:ext cx="6097656" cy="369332"/>
          </a:xfrm>
          <a:prstGeom prst="rect">
            <a:avLst/>
          </a:prstGeom>
          <a:noFill/>
        </p:spPr>
        <p:txBody>
          <a:bodyPr wrap="square">
            <a:spAutoFit/>
          </a:bodyPr>
          <a:lstStyle/>
          <a:p>
            <a:pPr algn="l"/>
            <a:r>
              <a:rPr lang="pt-BR" b="0" i="0" dirty="0">
                <a:solidFill>
                  <a:srgbClr val="525254"/>
                </a:solidFill>
                <a:effectLst/>
                <a:latin typeface="Inter Var"/>
              </a:rPr>
              <a:t>March 2023 </a:t>
            </a:r>
            <a:r>
              <a:rPr lang="pt-BR" b="0" i="0" u="sng" dirty="0">
                <a:solidFill>
                  <a:srgbClr val="525254"/>
                </a:solidFill>
                <a:effectLst/>
                <a:latin typeface="inherit"/>
                <a:hlinkClick r:id="rId4"/>
              </a:rPr>
              <a:t>Diabetologia</a:t>
            </a:r>
            <a:r>
              <a:rPr lang="pt-BR" b="0" i="0" dirty="0">
                <a:solidFill>
                  <a:srgbClr val="525254"/>
                </a:solidFill>
                <a:effectLst/>
                <a:latin typeface="Inter Var"/>
              </a:rPr>
              <a:t> 66(10):1-15</a:t>
            </a:r>
          </a:p>
        </p:txBody>
      </p:sp>
    </p:spTree>
    <p:extLst>
      <p:ext uri="{BB962C8B-B14F-4D97-AF65-F5344CB8AC3E}">
        <p14:creationId xmlns:p14="http://schemas.microsoft.com/office/powerpoint/2010/main" val="3280466305"/>
      </p:ext>
    </p:extLst>
  </p:cSld>
  <p:clrMapOvr>
    <a:masterClrMapping/>
  </p:clrMapOvr>
  <mc:AlternateContent xmlns:mc="http://schemas.openxmlformats.org/markup-compatibility/2006" xmlns:p14="http://schemas.microsoft.com/office/powerpoint/2010/main">
    <mc:Choice Requires="p14">
      <p:transition spd="slow" p14:dur="2000" advTm="56606"/>
    </mc:Choice>
    <mc:Fallback xmlns="">
      <p:transition spd="slow" advTm="5660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B5172C-393C-E34E-D9B7-6ABE4D09E86D}"/>
              </a:ext>
            </a:extLst>
          </p:cNvPr>
          <p:cNvSpPr>
            <a:spLocks noGrp="1"/>
          </p:cNvSpPr>
          <p:nvPr>
            <p:ph type="title"/>
          </p:nvPr>
        </p:nvSpPr>
        <p:spPr/>
        <p:txBody>
          <a:bodyPr/>
          <a:lstStyle/>
          <a:p>
            <a:r>
              <a:rPr lang="fr-FR" b="1" dirty="0"/>
              <a:t>aGLP1 et diabète</a:t>
            </a:r>
            <a:endParaRPr lang="fr-BE" dirty="0"/>
          </a:p>
        </p:txBody>
      </p:sp>
      <p:sp>
        <p:nvSpPr>
          <p:cNvPr id="11" name="Espace réservé du texte 10">
            <a:extLst>
              <a:ext uri="{FF2B5EF4-FFF2-40B4-BE49-F238E27FC236}">
                <a16:creationId xmlns:a16="http://schemas.microsoft.com/office/drawing/2014/main" id="{EF950468-9609-9D39-1CD4-96F14B423D31}"/>
              </a:ext>
            </a:extLst>
          </p:cNvPr>
          <p:cNvSpPr>
            <a:spLocks noGrp="1"/>
          </p:cNvSpPr>
          <p:nvPr>
            <p:ph type="body" idx="1"/>
          </p:nvPr>
        </p:nvSpPr>
        <p:spPr/>
        <p:txBody>
          <a:bodyPr/>
          <a:lstStyle/>
          <a:p>
            <a:r>
              <a:rPr lang="fr-FR" dirty="0"/>
              <a:t>Evènements cardio-vasculaires</a:t>
            </a:r>
            <a:endParaRPr lang="fr-BE" dirty="0"/>
          </a:p>
        </p:txBody>
      </p:sp>
      <p:pic>
        <p:nvPicPr>
          <p:cNvPr id="10" name="Espace réservé du contenu 9">
            <a:extLst>
              <a:ext uri="{FF2B5EF4-FFF2-40B4-BE49-F238E27FC236}">
                <a16:creationId xmlns:a16="http://schemas.microsoft.com/office/drawing/2014/main" id="{F1076D68-FF9E-56D9-F166-BB40EAF3F133}"/>
              </a:ext>
            </a:extLst>
          </p:cNvPr>
          <p:cNvPicPr>
            <a:picLocks noGrp="1" noChangeAspect="1"/>
          </p:cNvPicPr>
          <p:nvPr>
            <p:ph sz="half" idx="2"/>
          </p:nvPr>
        </p:nvPicPr>
        <p:blipFill>
          <a:blip r:embed="rId3"/>
          <a:stretch>
            <a:fillRect/>
          </a:stretch>
        </p:blipFill>
        <p:spPr>
          <a:xfrm>
            <a:off x="519362" y="2505075"/>
            <a:ext cx="5050348" cy="3684588"/>
          </a:xfrm>
          <a:prstGeom prst="rect">
            <a:avLst/>
          </a:prstGeom>
        </p:spPr>
      </p:pic>
      <p:sp>
        <p:nvSpPr>
          <p:cNvPr id="13" name="Espace réservé du texte 12">
            <a:extLst>
              <a:ext uri="{FF2B5EF4-FFF2-40B4-BE49-F238E27FC236}">
                <a16:creationId xmlns:a16="http://schemas.microsoft.com/office/drawing/2014/main" id="{A4EB014B-9962-7AE1-0E2C-1A3C6772F6E4}"/>
              </a:ext>
            </a:extLst>
          </p:cNvPr>
          <p:cNvSpPr>
            <a:spLocks noGrp="1"/>
          </p:cNvSpPr>
          <p:nvPr>
            <p:ph type="body" sz="quarter" idx="3"/>
          </p:nvPr>
        </p:nvSpPr>
        <p:spPr/>
        <p:txBody>
          <a:bodyPr/>
          <a:lstStyle/>
          <a:p>
            <a:r>
              <a:rPr lang="fr-FR" dirty="0"/>
              <a:t>Mortalité cardio-vasculaire</a:t>
            </a:r>
            <a:endParaRPr lang="fr-BE" dirty="0"/>
          </a:p>
        </p:txBody>
      </p:sp>
      <p:pic>
        <p:nvPicPr>
          <p:cNvPr id="16" name="Espace réservé du contenu 15">
            <a:extLst>
              <a:ext uri="{FF2B5EF4-FFF2-40B4-BE49-F238E27FC236}">
                <a16:creationId xmlns:a16="http://schemas.microsoft.com/office/drawing/2014/main" id="{0EF6BAFD-4AC4-3AA3-93FB-E31CCBAE2174}"/>
              </a:ext>
            </a:extLst>
          </p:cNvPr>
          <p:cNvPicPr>
            <a:picLocks noGrp="1" noChangeAspect="1"/>
          </p:cNvPicPr>
          <p:nvPr>
            <p:ph sz="quarter" idx="4"/>
          </p:nvPr>
        </p:nvPicPr>
        <p:blipFill>
          <a:blip r:embed="rId4"/>
          <a:stretch>
            <a:fillRect/>
          </a:stretch>
        </p:blipFill>
        <p:spPr>
          <a:xfrm>
            <a:off x="5846118" y="2618509"/>
            <a:ext cx="5677400" cy="3571154"/>
          </a:xfrm>
          <a:prstGeom prst="rect">
            <a:avLst/>
          </a:prstGeom>
        </p:spPr>
      </p:pic>
      <p:pic>
        <p:nvPicPr>
          <p:cNvPr id="6" name="Image 5">
            <a:extLst>
              <a:ext uri="{FF2B5EF4-FFF2-40B4-BE49-F238E27FC236}">
                <a16:creationId xmlns:a16="http://schemas.microsoft.com/office/drawing/2014/main" id="{16EB5659-B89C-9D4C-2FAE-4D0A85BDF773}"/>
              </a:ext>
            </a:extLst>
          </p:cNvPr>
          <p:cNvPicPr>
            <a:picLocks noChangeAspect="1"/>
          </p:cNvPicPr>
          <p:nvPr/>
        </p:nvPicPr>
        <p:blipFill>
          <a:blip r:embed="rId5"/>
          <a:stretch>
            <a:fillRect/>
          </a:stretch>
        </p:blipFill>
        <p:spPr>
          <a:xfrm>
            <a:off x="5096130" y="95252"/>
            <a:ext cx="6257670" cy="1595436"/>
          </a:xfrm>
          <a:prstGeom prst="rect">
            <a:avLst/>
          </a:prstGeom>
        </p:spPr>
      </p:pic>
      <p:sp>
        <p:nvSpPr>
          <p:cNvPr id="17" name="Rectangle 16">
            <a:extLst>
              <a:ext uri="{FF2B5EF4-FFF2-40B4-BE49-F238E27FC236}">
                <a16:creationId xmlns:a16="http://schemas.microsoft.com/office/drawing/2014/main" id="{7731BA7D-7C18-30A2-4BAA-E2A69583B90B}"/>
              </a:ext>
            </a:extLst>
          </p:cNvPr>
          <p:cNvSpPr/>
          <p:nvPr/>
        </p:nvSpPr>
        <p:spPr>
          <a:xfrm>
            <a:off x="3044536" y="4748645"/>
            <a:ext cx="550719" cy="10079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8" name="Rectangle 17">
            <a:extLst>
              <a:ext uri="{FF2B5EF4-FFF2-40B4-BE49-F238E27FC236}">
                <a16:creationId xmlns:a16="http://schemas.microsoft.com/office/drawing/2014/main" id="{24347D7D-63FA-79EB-8800-C186D9C97336}"/>
              </a:ext>
            </a:extLst>
          </p:cNvPr>
          <p:cNvSpPr/>
          <p:nvPr/>
        </p:nvSpPr>
        <p:spPr>
          <a:xfrm>
            <a:off x="8763794" y="4748645"/>
            <a:ext cx="550719" cy="10079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Ellipse 18">
            <a:extLst>
              <a:ext uri="{FF2B5EF4-FFF2-40B4-BE49-F238E27FC236}">
                <a16:creationId xmlns:a16="http://schemas.microsoft.com/office/drawing/2014/main" id="{F680AA89-03BD-FB8E-1985-4DEA7AD1A27B}"/>
              </a:ext>
            </a:extLst>
          </p:cNvPr>
          <p:cNvSpPr/>
          <p:nvPr/>
        </p:nvSpPr>
        <p:spPr>
          <a:xfrm>
            <a:off x="228600" y="4894118"/>
            <a:ext cx="966355" cy="405246"/>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Ellipse 19">
            <a:extLst>
              <a:ext uri="{FF2B5EF4-FFF2-40B4-BE49-F238E27FC236}">
                <a16:creationId xmlns:a16="http://schemas.microsoft.com/office/drawing/2014/main" id="{29B1A92A-7CCE-A0C1-4A10-FED4E9CEA392}"/>
              </a:ext>
            </a:extLst>
          </p:cNvPr>
          <p:cNvSpPr/>
          <p:nvPr/>
        </p:nvSpPr>
        <p:spPr>
          <a:xfrm>
            <a:off x="5646093" y="4894118"/>
            <a:ext cx="966355" cy="405246"/>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123096374"/>
      </p:ext>
    </p:extLst>
  </p:cSld>
  <p:clrMapOvr>
    <a:masterClrMapping/>
  </p:clrMapOvr>
  <mc:AlternateContent xmlns:mc="http://schemas.openxmlformats.org/markup-compatibility/2006" xmlns:p14="http://schemas.microsoft.com/office/powerpoint/2010/main">
    <mc:Choice Requires="p14">
      <p:transition spd="slow" p14:dur="2000" advTm="31764"/>
    </mc:Choice>
    <mc:Fallback xmlns="">
      <p:transition spd="slow" advTm="3176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CFE1-1587-251F-D576-B128ED5965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20B03B4-536A-788B-F485-DD7D229319C7}"/>
              </a:ext>
            </a:extLst>
          </p:cNvPr>
          <p:cNvSpPr>
            <a:spLocks noGrp="1"/>
          </p:cNvSpPr>
          <p:nvPr>
            <p:ph type="title"/>
          </p:nvPr>
        </p:nvSpPr>
        <p:spPr/>
        <p:txBody>
          <a:bodyPr/>
          <a:lstStyle/>
          <a:p>
            <a:r>
              <a:rPr lang="fr-FR" b="1" dirty="0"/>
              <a:t>aGLP1 et diabète</a:t>
            </a:r>
            <a:endParaRPr lang="fr-BE" dirty="0"/>
          </a:p>
        </p:txBody>
      </p:sp>
      <p:sp>
        <p:nvSpPr>
          <p:cNvPr id="4" name="Espace réservé du texte 3">
            <a:extLst>
              <a:ext uri="{FF2B5EF4-FFF2-40B4-BE49-F238E27FC236}">
                <a16:creationId xmlns:a16="http://schemas.microsoft.com/office/drawing/2014/main" id="{DD718DA5-B88D-875D-9B67-2EC7ADEFD0CE}"/>
              </a:ext>
            </a:extLst>
          </p:cNvPr>
          <p:cNvSpPr>
            <a:spLocks noGrp="1"/>
          </p:cNvSpPr>
          <p:nvPr>
            <p:ph type="body" idx="1"/>
          </p:nvPr>
        </p:nvSpPr>
        <p:spPr/>
        <p:txBody>
          <a:bodyPr/>
          <a:lstStyle/>
          <a:p>
            <a:r>
              <a:rPr lang="fr-FR" dirty="0"/>
              <a:t>Hospitalisation pour IC</a:t>
            </a:r>
            <a:endParaRPr lang="fr-BE" dirty="0"/>
          </a:p>
        </p:txBody>
      </p:sp>
      <p:pic>
        <p:nvPicPr>
          <p:cNvPr id="10" name="Espace réservé du contenu 9">
            <a:extLst>
              <a:ext uri="{FF2B5EF4-FFF2-40B4-BE49-F238E27FC236}">
                <a16:creationId xmlns:a16="http://schemas.microsoft.com/office/drawing/2014/main" id="{84CF7054-599B-83BB-D732-2D3C7A4C7C79}"/>
              </a:ext>
            </a:extLst>
          </p:cNvPr>
          <p:cNvPicPr>
            <a:picLocks noGrp="1" noChangeAspect="1"/>
          </p:cNvPicPr>
          <p:nvPr>
            <p:ph sz="half" idx="2"/>
          </p:nvPr>
        </p:nvPicPr>
        <p:blipFill>
          <a:blip r:embed="rId3"/>
          <a:stretch>
            <a:fillRect/>
          </a:stretch>
        </p:blipFill>
        <p:spPr>
          <a:xfrm>
            <a:off x="571499" y="2505075"/>
            <a:ext cx="5268191" cy="3684587"/>
          </a:xfrm>
          <a:prstGeom prst="rect">
            <a:avLst/>
          </a:prstGeom>
        </p:spPr>
      </p:pic>
      <p:sp>
        <p:nvSpPr>
          <p:cNvPr id="7" name="Espace réservé du texte 6">
            <a:extLst>
              <a:ext uri="{FF2B5EF4-FFF2-40B4-BE49-F238E27FC236}">
                <a16:creationId xmlns:a16="http://schemas.microsoft.com/office/drawing/2014/main" id="{1FB0E766-61F8-AA13-6A54-E37AFE446431}"/>
              </a:ext>
            </a:extLst>
          </p:cNvPr>
          <p:cNvSpPr>
            <a:spLocks noGrp="1"/>
          </p:cNvSpPr>
          <p:nvPr>
            <p:ph type="body" sz="quarter" idx="3"/>
          </p:nvPr>
        </p:nvSpPr>
        <p:spPr/>
        <p:txBody>
          <a:bodyPr/>
          <a:lstStyle/>
          <a:p>
            <a:r>
              <a:rPr lang="fr-FR" dirty="0"/>
              <a:t>Mortalité toutes causes</a:t>
            </a:r>
            <a:endParaRPr lang="fr-BE" dirty="0"/>
          </a:p>
        </p:txBody>
      </p:sp>
      <p:pic>
        <p:nvPicPr>
          <p:cNvPr id="12" name="Espace réservé du contenu 11">
            <a:extLst>
              <a:ext uri="{FF2B5EF4-FFF2-40B4-BE49-F238E27FC236}">
                <a16:creationId xmlns:a16="http://schemas.microsoft.com/office/drawing/2014/main" id="{843CDD23-7632-F617-534A-C7B7379076C6}"/>
              </a:ext>
            </a:extLst>
          </p:cNvPr>
          <p:cNvPicPr>
            <a:picLocks noGrp="1" noChangeAspect="1"/>
          </p:cNvPicPr>
          <p:nvPr>
            <p:ph sz="quarter" idx="4"/>
          </p:nvPr>
        </p:nvPicPr>
        <p:blipFill>
          <a:blip r:embed="rId4"/>
          <a:stretch>
            <a:fillRect/>
          </a:stretch>
        </p:blipFill>
        <p:spPr>
          <a:xfrm>
            <a:off x="6172200" y="2680855"/>
            <a:ext cx="5181600" cy="3508807"/>
          </a:xfrm>
          <a:prstGeom prst="rect">
            <a:avLst/>
          </a:prstGeom>
        </p:spPr>
      </p:pic>
      <p:pic>
        <p:nvPicPr>
          <p:cNvPr id="6" name="Image 5">
            <a:extLst>
              <a:ext uri="{FF2B5EF4-FFF2-40B4-BE49-F238E27FC236}">
                <a16:creationId xmlns:a16="http://schemas.microsoft.com/office/drawing/2014/main" id="{31FD774F-F040-CAE8-2468-9B362285B07D}"/>
              </a:ext>
            </a:extLst>
          </p:cNvPr>
          <p:cNvPicPr>
            <a:picLocks noChangeAspect="1"/>
          </p:cNvPicPr>
          <p:nvPr/>
        </p:nvPicPr>
        <p:blipFill>
          <a:blip r:embed="rId5"/>
          <a:stretch>
            <a:fillRect/>
          </a:stretch>
        </p:blipFill>
        <p:spPr>
          <a:xfrm>
            <a:off x="5096130" y="95252"/>
            <a:ext cx="6257670" cy="1595436"/>
          </a:xfrm>
          <a:prstGeom prst="rect">
            <a:avLst/>
          </a:prstGeom>
        </p:spPr>
      </p:pic>
      <p:sp>
        <p:nvSpPr>
          <p:cNvPr id="13" name="Rectangle 12">
            <a:extLst>
              <a:ext uri="{FF2B5EF4-FFF2-40B4-BE49-F238E27FC236}">
                <a16:creationId xmlns:a16="http://schemas.microsoft.com/office/drawing/2014/main" id="{C4EFCA5A-19E9-EBC6-353B-855D38BC948C}"/>
              </a:ext>
            </a:extLst>
          </p:cNvPr>
          <p:cNvSpPr/>
          <p:nvPr/>
        </p:nvSpPr>
        <p:spPr>
          <a:xfrm>
            <a:off x="3314699" y="4748645"/>
            <a:ext cx="550719" cy="10079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Rectangle 13">
            <a:extLst>
              <a:ext uri="{FF2B5EF4-FFF2-40B4-BE49-F238E27FC236}">
                <a16:creationId xmlns:a16="http://schemas.microsoft.com/office/drawing/2014/main" id="{0ADED4B1-9F1E-0950-E8D9-5A0826D62E3E}"/>
              </a:ext>
            </a:extLst>
          </p:cNvPr>
          <p:cNvSpPr/>
          <p:nvPr/>
        </p:nvSpPr>
        <p:spPr>
          <a:xfrm>
            <a:off x="8872104" y="4748645"/>
            <a:ext cx="550719" cy="100791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5" name="Ellipse 14">
            <a:extLst>
              <a:ext uri="{FF2B5EF4-FFF2-40B4-BE49-F238E27FC236}">
                <a16:creationId xmlns:a16="http://schemas.microsoft.com/office/drawing/2014/main" id="{35390194-231A-CF7E-8E64-88A18589E082}"/>
              </a:ext>
            </a:extLst>
          </p:cNvPr>
          <p:cNvSpPr/>
          <p:nvPr/>
        </p:nvSpPr>
        <p:spPr>
          <a:xfrm>
            <a:off x="355022" y="4894118"/>
            <a:ext cx="966355" cy="405246"/>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Ellipse 15">
            <a:extLst>
              <a:ext uri="{FF2B5EF4-FFF2-40B4-BE49-F238E27FC236}">
                <a16:creationId xmlns:a16="http://schemas.microsoft.com/office/drawing/2014/main" id="{5D3D60AC-D703-E6D5-C666-7B1A4E495BA2}"/>
              </a:ext>
            </a:extLst>
          </p:cNvPr>
          <p:cNvSpPr/>
          <p:nvPr/>
        </p:nvSpPr>
        <p:spPr>
          <a:xfrm>
            <a:off x="5974772" y="4894118"/>
            <a:ext cx="966355" cy="405246"/>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1056275975"/>
      </p:ext>
    </p:extLst>
  </p:cSld>
  <p:clrMapOvr>
    <a:masterClrMapping/>
  </p:clrMapOvr>
  <mc:AlternateContent xmlns:mc="http://schemas.openxmlformats.org/markup-compatibility/2006" xmlns:p14="http://schemas.microsoft.com/office/powerpoint/2010/main">
    <mc:Choice Requires="p14">
      <p:transition spd="slow" p14:dur="2000" advTm="23236"/>
    </mc:Choice>
    <mc:Fallback xmlns="">
      <p:transition spd="slow" advTm="2323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A320B9-1F2D-CC5A-C6D0-18DD53D95FE8}"/>
              </a:ext>
            </a:extLst>
          </p:cNvPr>
          <p:cNvSpPr>
            <a:spLocks noGrp="1"/>
          </p:cNvSpPr>
          <p:nvPr>
            <p:ph type="title"/>
          </p:nvPr>
        </p:nvSpPr>
        <p:spPr/>
        <p:txBody>
          <a:bodyPr/>
          <a:lstStyle/>
          <a:p>
            <a:r>
              <a:rPr lang="fr-FR" b="1" dirty="0"/>
              <a:t>aGLP1 et obésité</a:t>
            </a:r>
            <a:endParaRPr lang="fr-BE" dirty="0"/>
          </a:p>
        </p:txBody>
      </p:sp>
      <p:pic>
        <p:nvPicPr>
          <p:cNvPr id="9" name="Espace réservé du contenu 8">
            <a:extLst>
              <a:ext uri="{FF2B5EF4-FFF2-40B4-BE49-F238E27FC236}">
                <a16:creationId xmlns:a16="http://schemas.microsoft.com/office/drawing/2014/main" id="{DEB92559-101D-3F1A-3F26-9716F819C417}"/>
              </a:ext>
            </a:extLst>
          </p:cNvPr>
          <p:cNvPicPr>
            <a:picLocks noGrp="1" noChangeAspect="1"/>
          </p:cNvPicPr>
          <p:nvPr>
            <p:ph idx="1"/>
          </p:nvPr>
        </p:nvPicPr>
        <p:blipFill>
          <a:blip r:embed="rId2"/>
          <a:srcRect l="926" t="19998" r="9259" b="19202"/>
          <a:stretch>
            <a:fillRect/>
          </a:stretch>
        </p:blipFill>
        <p:spPr>
          <a:xfrm>
            <a:off x="480522" y="1579849"/>
            <a:ext cx="11230956" cy="4984579"/>
          </a:xfrm>
          <a:prstGeom prst="rect">
            <a:avLst/>
          </a:prstGeom>
        </p:spPr>
      </p:pic>
    </p:spTree>
    <p:extLst>
      <p:ext uri="{BB962C8B-B14F-4D97-AF65-F5344CB8AC3E}">
        <p14:creationId xmlns:p14="http://schemas.microsoft.com/office/powerpoint/2010/main" val="2820131840"/>
      </p:ext>
    </p:extLst>
  </p:cSld>
  <p:clrMapOvr>
    <a:masterClrMapping/>
  </p:clrMapOvr>
  <mc:AlternateContent xmlns:mc="http://schemas.openxmlformats.org/markup-compatibility/2006" xmlns:p14="http://schemas.microsoft.com/office/powerpoint/2010/main">
    <mc:Choice Requires="p14">
      <p:transition spd="slow" p14:dur="2000" advTm="31901"/>
    </mc:Choice>
    <mc:Fallback xmlns="">
      <p:transition spd="slow" advTm="319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5C77E-2891-D105-324C-4FAC0251E23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4780F4B-8AA1-9728-3237-4E23BFDACAE8}"/>
              </a:ext>
            </a:extLst>
          </p:cNvPr>
          <p:cNvSpPr>
            <a:spLocks noGrp="1"/>
          </p:cNvSpPr>
          <p:nvPr>
            <p:ph type="title"/>
          </p:nvPr>
        </p:nvSpPr>
        <p:spPr>
          <a:xfrm>
            <a:off x="427351" y="323487"/>
            <a:ext cx="11231250" cy="737093"/>
          </a:xfrm>
        </p:spPr>
        <p:txBody>
          <a:bodyPr/>
          <a:lstStyle/>
          <a:p>
            <a:r>
              <a:rPr lang="fr-FR" sz="4400" b="1" dirty="0">
                <a:solidFill>
                  <a:schemeClr val="tx1"/>
                </a:solidFill>
              </a:rPr>
              <a:t>aGLP1 et obésité 	</a:t>
            </a:r>
            <a:r>
              <a:rPr lang="fr-FR" sz="4400" b="1" kern="1200" spc="-60" dirty="0">
                <a:solidFill>
                  <a:schemeClr val="tx1"/>
                </a:solidFill>
                <a:ea typeface="Roboto Condensed"/>
                <a:cs typeface="Arial"/>
              </a:rPr>
              <a:t>Surmont -1</a:t>
            </a:r>
            <a:endParaRPr lang="fr-FR" sz="4400" b="1" kern="1200" spc="-60" baseline="30000" dirty="0">
              <a:solidFill>
                <a:schemeClr val="tx1"/>
              </a:solidFill>
              <a:ea typeface="Roboto Condensed"/>
              <a:cs typeface="Arial"/>
            </a:endParaRPr>
          </a:p>
        </p:txBody>
      </p:sp>
      <p:sp>
        <p:nvSpPr>
          <p:cNvPr id="61" name="Freeform 39">
            <a:extLst>
              <a:ext uri="{FF2B5EF4-FFF2-40B4-BE49-F238E27FC236}">
                <a16:creationId xmlns:a16="http://schemas.microsoft.com/office/drawing/2014/main" id="{7BFCEB24-FD72-D4AA-E517-2AC9F795020B}"/>
              </a:ext>
            </a:extLst>
          </p:cNvPr>
          <p:cNvSpPr/>
          <p:nvPr/>
        </p:nvSpPr>
        <p:spPr>
          <a:xfrm>
            <a:off x="1589496" y="5551372"/>
            <a:ext cx="5279811" cy="12700"/>
          </a:xfrm>
          <a:custGeom>
            <a:avLst/>
            <a:gdLst>
              <a:gd name="connsiteX0" fmla="*/ 5279812 w 5279811"/>
              <a:gd name="connsiteY0" fmla="*/ 0 h 12700"/>
              <a:gd name="connsiteX1" fmla="*/ 0 w 5279811"/>
              <a:gd name="connsiteY1" fmla="*/ 0 h 12700"/>
            </a:gdLst>
            <a:ahLst/>
            <a:cxnLst>
              <a:cxn ang="0">
                <a:pos x="connsiteX0" y="connsiteY0"/>
              </a:cxn>
              <a:cxn ang="0">
                <a:pos x="connsiteX1" y="connsiteY1"/>
              </a:cxn>
            </a:cxnLst>
            <a:rect l="l" t="t" r="r" b="b"/>
            <a:pathLst>
              <a:path w="5279811" h="12700">
                <a:moveTo>
                  <a:pt x="5279812" y="0"/>
                </a:moveTo>
                <a:lnTo>
                  <a:pt x="0" y="0"/>
                </a:lnTo>
              </a:path>
            </a:pathLst>
          </a:custGeom>
          <a:ln w="10258" cap="flat">
            <a:solidFill>
              <a:srgbClr val="231F20"/>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62" name="Freeform 40">
            <a:extLst>
              <a:ext uri="{FF2B5EF4-FFF2-40B4-BE49-F238E27FC236}">
                <a16:creationId xmlns:a16="http://schemas.microsoft.com/office/drawing/2014/main" id="{0798736A-2817-5774-2FC5-3450C653971C}"/>
              </a:ext>
            </a:extLst>
          </p:cNvPr>
          <p:cNvSpPr/>
          <p:nvPr/>
        </p:nvSpPr>
        <p:spPr>
          <a:xfrm>
            <a:off x="875767" y="2260665"/>
            <a:ext cx="5993540" cy="0"/>
          </a:xfrm>
          <a:custGeom>
            <a:avLst/>
            <a:gdLst>
              <a:gd name="connsiteX0" fmla="*/ 0 w 5993540"/>
              <a:gd name="connsiteY0" fmla="*/ 5080 h 5080"/>
              <a:gd name="connsiteX1" fmla="*/ 5993541 w 5993540"/>
              <a:gd name="connsiteY1" fmla="*/ 0 h 5080"/>
            </a:gdLst>
            <a:ahLst/>
            <a:cxnLst>
              <a:cxn ang="0">
                <a:pos x="connsiteX0" y="connsiteY0"/>
              </a:cxn>
              <a:cxn ang="0">
                <a:pos x="connsiteX1" y="connsiteY1"/>
              </a:cxn>
            </a:cxnLst>
            <a:rect l="l" t="t" r="r" b="b"/>
            <a:pathLst>
              <a:path w="5993540" h="5080">
                <a:moveTo>
                  <a:pt x="0" y="5080"/>
                </a:moveTo>
                <a:lnTo>
                  <a:pt x="5993541" y="0"/>
                </a:lnTo>
              </a:path>
            </a:pathLst>
          </a:custGeom>
          <a:ln w="10118" cap="flat">
            <a:solidFill>
              <a:srgbClr val="231F20"/>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63" name="Freeform 43">
            <a:extLst>
              <a:ext uri="{FF2B5EF4-FFF2-40B4-BE49-F238E27FC236}">
                <a16:creationId xmlns:a16="http://schemas.microsoft.com/office/drawing/2014/main" id="{255B2BCE-D694-5B02-E18E-64CBB5F7BB8F}"/>
              </a:ext>
            </a:extLst>
          </p:cNvPr>
          <p:cNvSpPr/>
          <p:nvPr/>
        </p:nvSpPr>
        <p:spPr>
          <a:xfrm>
            <a:off x="875767" y="281071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29" name="Freeform 45">
            <a:extLst>
              <a:ext uri="{FF2B5EF4-FFF2-40B4-BE49-F238E27FC236}">
                <a16:creationId xmlns:a16="http://schemas.microsoft.com/office/drawing/2014/main" id="{6476C90B-0C9C-5143-A991-96AB46B15B80}"/>
              </a:ext>
            </a:extLst>
          </p:cNvPr>
          <p:cNvSpPr/>
          <p:nvPr/>
        </p:nvSpPr>
        <p:spPr>
          <a:xfrm>
            <a:off x="875767" y="335808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30" name="Freeform 46">
            <a:extLst>
              <a:ext uri="{FF2B5EF4-FFF2-40B4-BE49-F238E27FC236}">
                <a16:creationId xmlns:a16="http://schemas.microsoft.com/office/drawing/2014/main" id="{BFA187D7-A214-7113-B83E-5D00467E54CA}"/>
              </a:ext>
            </a:extLst>
          </p:cNvPr>
          <p:cNvSpPr/>
          <p:nvPr/>
        </p:nvSpPr>
        <p:spPr>
          <a:xfrm>
            <a:off x="875767" y="390672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31" name="Freeform 47">
            <a:extLst>
              <a:ext uri="{FF2B5EF4-FFF2-40B4-BE49-F238E27FC236}">
                <a16:creationId xmlns:a16="http://schemas.microsoft.com/office/drawing/2014/main" id="{EF17C25C-591A-DCFD-B750-3050508BB858}"/>
              </a:ext>
            </a:extLst>
          </p:cNvPr>
          <p:cNvSpPr/>
          <p:nvPr/>
        </p:nvSpPr>
        <p:spPr>
          <a:xfrm>
            <a:off x="875767" y="445409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32" name="Freeform 48">
            <a:extLst>
              <a:ext uri="{FF2B5EF4-FFF2-40B4-BE49-F238E27FC236}">
                <a16:creationId xmlns:a16="http://schemas.microsoft.com/office/drawing/2014/main" id="{75E013A8-0D77-3E2B-00E6-1D7DD5EC7D50}"/>
              </a:ext>
            </a:extLst>
          </p:cNvPr>
          <p:cNvSpPr/>
          <p:nvPr/>
        </p:nvSpPr>
        <p:spPr>
          <a:xfrm>
            <a:off x="875767" y="500273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33" name="Freeform 49">
            <a:extLst>
              <a:ext uri="{FF2B5EF4-FFF2-40B4-BE49-F238E27FC236}">
                <a16:creationId xmlns:a16="http://schemas.microsoft.com/office/drawing/2014/main" id="{CB77C8FD-84D9-EB33-D6E3-BB18E7CBB1BD}"/>
              </a:ext>
            </a:extLst>
          </p:cNvPr>
          <p:cNvSpPr/>
          <p:nvPr/>
        </p:nvSpPr>
        <p:spPr>
          <a:xfrm>
            <a:off x="875767" y="5550102"/>
            <a:ext cx="515258" cy="12700"/>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3336"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34" name="Freeform 58">
            <a:extLst>
              <a:ext uri="{FF2B5EF4-FFF2-40B4-BE49-F238E27FC236}">
                <a16:creationId xmlns:a16="http://schemas.microsoft.com/office/drawing/2014/main" id="{58C5171A-EDD9-7018-001B-A9686C7D9802}"/>
              </a:ext>
            </a:extLst>
          </p:cNvPr>
          <p:cNvSpPr/>
          <p:nvPr/>
        </p:nvSpPr>
        <p:spPr>
          <a:xfrm>
            <a:off x="3880807"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35" name="Freeform 59">
            <a:extLst>
              <a:ext uri="{FF2B5EF4-FFF2-40B4-BE49-F238E27FC236}">
                <a16:creationId xmlns:a16="http://schemas.microsoft.com/office/drawing/2014/main" id="{D518B397-20F2-6F1F-B3F2-42710B405F6F}"/>
              </a:ext>
            </a:extLst>
          </p:cNvPr>
          <p:cNvSpPr/>
          <p:nvPr/>
        </p:nvSpPr>
        <p:spPr>
          <a:xfrm>
            <a:off x="3203973"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36" name="Freeform 60">
            <a:extLst>
              <a:ext uri="{FF2B5EF4-FFF2-40B4-BE49-F238E27FC236}">
                <a16:creationId xmlns:a16="http://schemas.microsoft.com/office/drawing/2014/main" id="{79AC160E-73DC-CD9E-90E0-F9117E132572}"/>
              </a:ext>
            </a:extLst>
          </p:cNvPr>
          <p:cNvSpPr/>
          <p:nvPr/>
        </p:nvSpPr>
        <p:spPr>
          <a:xfrm>
            <a:off x="2978786"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38" name="Freeform 61">
            <a:extLst>
              <a:ext uri="{FF2B5EF4-FFF2-40B4-BE49-F238E27FC236}">
                <a16:creationId xmlns:a16="http://schemas.microsoft.com/office/drawing/2014/main" id="{27184319-770B-92F8-F167-F87B6EACA17C}"/>
              </a:ext>
            </a:extLst>
          </p:cNvPr>
          <p:cNvSpPr/>
          <p:nvPr/>
        </p:nvSpPr>
        <p:spPr>
          <a:xfrm>
            <a:off x="2752326"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39" name="Freeform 63">
            <a:extLst>
              <a:ext uri="{FF2B5EF4-FFF2-40B4-BE49-F238E27FC236}">
                <a16:creationId xmlns:a16="http://schemas.microsoft.com/office/drawing/2014/main" id="{8788E09A-5514-D2C3-EAAE-74522E997E41}"/>
              </a:ext>
            </a:extLst>
          </p:cNvPr>
          <p:cNvSpPr/>
          <p:nvPr/>
        </p:nvSpPr>
        <p:spPr>
          <a:xfrm>
            <a:off x="2528411"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0" name="Freeform 64">
            <a:extLst>
              <a:ext uri="{FF2B5EF4-FFF2-40B4-BE49-F238E27FC236}">
                <a16:creationId xmlns:a16="http://schemas.microsoft.com/office/drawing/2014/main" id="{FEF3A273-F8C6-15C5-289F-36497B2C02AA}"/>
              </a:ext>
            </a:extLst>
          </p:cNvPr>
          <p:cNvSpPr/>
          <p:nvPr/>
        </p:nvSpPr>
        <p:spPr>
          <a:xfrm>
            <a:off x="2303224"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1" name="Freeform 66">
            <a:extLst>
              <a:ext uri="{FF2B5EF4-FFF2-40B4-BE49-F238E27FC236}">
                <a16:creationId xmlns:a16="http://schemas.microsoft.com/office/drawing/2014/main" id="{F97BFA8B-C7B5-EC08-75A8-55B49B312892}"/>
              </a:ext>
            </a:extLst>
          </p:cNvPr>
          <p:cNvSpPr/>
          <p:nvPr/>
        </p:nvSpPr>
        <p:spPr>
          <a:xfrm>
            <a:off x="2075493"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2" name="Freeform 67">
            <a:extLst>
              <a:ext uri="{FF2B5EF4-FFF2-40B4-BE49-F238E27FC236}">
                <a16:creationId xmlns:a16="http://schemas.microsoft.com/office/drawing/2014/main" id="{03227D47-14CE-86E2-E102-26D3988E54D3}"/>
              </a:ext>
            </a:extLst>
          </p:cNvPr>
          <p:cNvSpPr/>
          <p:nvPr/>
        </p:nvSpPr>
        <p:spPr>
          <a:xfrm>
            <a:off x="1849033"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3" name="Freeform 68">
            <a:extLst>
              <a:ext uri="{FF2B5EF4-FFF2-40B4-BE49-F238E27FC236}">
                <a16:creationId xmlns:a16="http://schemas.microsoft.com/office/drawing/2014/main" id="{153F8559-36EE-A330-54DC-5D06C2D42658}"/>
              </a:ext>
            </a:extLst>
          </p:cNvPr>
          <p:cNvSpPr/>
          <p:nvPr/>
        </p:nvSpPr>
        <p:spPr>
          <a:xfrm>
            <a:off x="4557640"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4" name="Freeform 69">
            <a:extLst>
              <a:ext uri="{FF2B5EF4-FFF2-40B4-BE49-F238E27FC236}">
                <a16:creationId xmlns:a16="http://schemas.microsoft.com/office/drawing/2014/main" id="{8CA14AAB-42CE-8AD2-A869-2D484F34A550}"/>
              </a:ext>
            </a:extLst>
          </p:cNvPr>
          <p:cNvSpPr/>
          <p:nvPr/>
        </p:nvSpPr>
        <p:spPr>
          <a:xfrm>
            <a:off x="5234474"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5" name="Freeform 70">
            <a:extLst>
              <a:ext uri="{FF2B5EF4-FFF2-40B4-BE49-F238E27FC236}">
                <a16:creationId xmlns:a16="http://schemas.microsoft.com/office/drawing/2014/main" id="{2A4374F5-502B-ACAE-1700-C50F097F4DC5}"/>
              </a:ext>
            </a:extLst>
          </p:cNvPr>
          <p:cNvSpPr/>
          <p:nvPr/>
        </p:nvSpPr>
        <p:spPr>
          <a:xfrm>
            <a:off x="5911308" y="5553912"/>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10167"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6" name="Freeform 71">
            <a:extLst>
              <a:ext uri="{FF2B5EF4-FFF2-40B4-BE49-F238E27FC236}">
                <a16:creationId xmlns:a16="http://schemas.microsoft.com/office/drawing/2014/main" id="{7D9B3B3A-BE57-5F72-7619-1F9559665EB8}"/>
              </a:ext>
            </a:extLst>
          </p:cNvPr>
          <p:cNvSpPr/>
          <p:nvPr/>
        </p:nvSpPr>
        <p:spPr>
          <a:xfrm>
            <a:off x="3430432"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7" name="Freeform 72">
            <a:extLst>
              <a:ext uri="{FF2B5EF4-FFF2-40B4-BE49-F238E27FC236}">
                <a16:creationId xmlns:a16="http://schemas.microsoft.com/office/drawing/2014/main" id="{8BE58793-FAAE-3D4F-4A46-C2D0FABB96B0}"/>
              </a:ext>
            </a:extLst>
          </p:cNvPr>
          <p:cNvSpPr/>
          <p:nvPr/>
        </p:nvSpPr>
        <p:spPr>
          <a:xfrm>
            <a:off x="3653075"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8" name="Freeform 75">
            <a:extLst>
              <a:ext uri="{FF2B5EF4-FFF2-40B4-BE49-F238E27FC236}">
                <a16:creationId xmlns:a16="http://schemas.microsoft.com/office/drawing/2014/main" id="{BF528BBE-EC13-93D4-034D-C03A41121FF1}"/>
              </a:ext>
            </a:extLst>
          </p:cNvPr>
          <p:cNvSpPr/>
          <p:nvPr/>
        </p:nvSpPr>
        <p:spPr>
          <a:xfrm>
            <a:off x="4107266"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49" name="Freeform 76">
            <a:extLst>
              <a:ext uri="{FF2B5EF4-FFF2-40B4-BE49-F238E27FC236}">
                <a16:creationId xmlns:a16="http://schemas.microsoft.com/office/drawing/2014/main" id="{468661F1-FF6C-FE9B-7036-22CB1D626A7B}"/>
              </a:ext>
            </a:extLst>
          </p:cNvPr>
          <p:cNvSpPr/>
          <p:nvPr/>
        </p:nvSpPr>
        <p:spPr>
          <a:xfrm>
            <a:off x="4331181"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50" name="Freeform 77">
            <a:extLst>
              <a:ext uri="{FF2B5EF4-FFF2-40B4-BE49-F238E27FC236}">
                <a16:creationId xmlns:a16="http://schemas.microsoft.com/office/drawing/2014/main" id="{B1B73DC8-47A5-8F6F-D6D9-EE8C15ECC375}"/>
              </a:ext>
            </a:extLst>
          </p:cNvPr>
          <p:cNvSpPr/>
          <p:nvPr/>
        </p:nvSpPr>
        <p:spPr>
          <a:xfrm>
            <a:off x="5009287"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51" name="Freeform 78">
            <a:extLst>
              <a:ext uri="{FF2B5EF4-FFF2-40B4-BE49-F238E27FC236}">
                <a16:creationId xmlns:a16="http://schemas.microsoft.com/office/drawing/2014/main" id="{81257533-6435-C5DE-D71E-71892553189C}"/>
              </a:ext>
            </a:extLst>
          </p:cNvPr>
          <p:cNvSpPr/>
          <p:nvPr/>
        </p:nvSpPr>
        <p:spPr>
          <a:xfrm>
            <a:off x="4782828" y="5553912"/>
            <a:ext cx="12722" cy="73660"/>
          </a:xfrm>
          <a:custGeom>
            <a:avLst/>
            <a:gdLst>
              <a:gd name="connsiteX0" fmla="*/ 0 w 12722"/>
              <a:gd name="connsiteY0" fmla="*/ 73660 h 73660"/>
              <a:gd name="connsiteX1" fmla="*/ 0 w 12722"/>
              <a:gd name="connsiteY1" fmla="*/ 0 h 73660"/>
            </a:gdLst>
            <a:ahLst/>
            <a:cxnLst>
              <a:cxn ang="0">
                <a:pos x="connsiteX0" y="connsiteY0"/>
              </a:cxn>
              <a:cxn ang="0">
                <a:pos x="connsiteX1" y="connsiteY1"/>
              </a:cxn>
            </a:cxnLst>
            <a:rect l="l" t="t" r="r" b="b"/>
            <a:pathLst>
              <a:path w="12722" h="73660">
                <a:moveTo>
                  <a:pt x="0" y="7366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52" name="Freeform 79">
            <a:extLst>
              <a:ext uri="{FF2B5EF4-FFF2-40B4-BE49-F238E27FC236}">
                <a16:creationId xmlns:a16="http://schemas.microsoft.com/office/drawing/2014/main" id="{02C77D84-25E6-51F7-F880-1D32B948C844}"/>
              </a:ext>
            </a:extLst>
          </p:cNvPr>
          <p:cNvSpPr/>
          <p:nvPr/>
        </p:nvSpPr>
        <p:spPr>
          <a:xfrm>
            <a:off x="5686121" y="5553912"/>
            <a:ext cx="12722" cy="74929"/>
          </a:xfrm>
          <a:custGeom>
            <a:avLst/>
            <a:gdLst>
              <a:gd name="connsiteX0" fmla="*/ 0 w 12722"/>
              <a:gd name="connsiteY0" fmla="*/ 74930 h 74929"/>
              <a:gd name="connsiteX1" fmla="*/ 0 w 12722"/>
              <a:gd name="connsiteY1" fmla="*/ 0 h 74929"/>
            </a:gdLst>
            <a:ahLst/>
            <a:cxnLst>
              <a:cxn ang="0">
                <a:pos x="connsiteX0" y="connsiteY0"/>
              </a:cxn>
              <a:cxn ang="0">
                <a:pos x="connsiteX1" y="connsiteY1"/>
              </a:cxn>
            </a:cxnLst>
            <a:rect l="l" t="t" r="r" b="b"/>
            <a:pathLst>
              <a:path w="12722" h="74929">
                <a:moveTo>
                  <a:pt x="0" y="7493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53" name="Freeform 80">
            <a:extLst>
              <a:ext uri="{FF2B5EF4-FFF2-40B4-BE49-F238E27FC236}">
                <a16:creationId xmlns:a16="http://schemas.microsoft.com/office/drawing/2014/main" id="{1609B2F4-4CEF-15E5-AB8B-947473027CC1}"/>
              </a:ext>
            </a:extLst>
          </p:cNvPr>
          <p:cNvSpPr/>
          <p:nvPr/>
        </p:nvSpPr>
        <p:spPr>
          <a:xfrm>
            <a:off x="5460934" y="5553912"/>
            <a:ext cx="12722" cy="74929"/>
          </a:xfrm>
          <a:custGeom>
            <a:avLst/>
            <a:gdLst>
              <a:gd name="connsiteX0" fmla="*/ 0 w 12722"/>
              <a:gd name="connsiteY0" fmla="*/ 74930 h 74929"/>
              <a:gd name="connsiteX1" fmla="*/ 0 w 12722"/>
              <a:gd name="connsiteY1" fmla="*/ 0 h 74929"/>
            </a:gdLst>
            <a:ahLst/>
            <a:cxnLst>
              <a:cxn ang="0">
                <a:pos x="connsiteX0" y="connsiteY0"/>
              </a:cxn>
              <a:cxn ang="0">
                <a:pos x="connsiteX1" y="connsiteY1"/>
              </a:cxn>
            </a:cxnLst>
            <a:rect l="l" t="t" r="r" b="b"/>
            <a:pathLst>
              <a:path w="12722" h="74929">
                <a:moveTo>
                  <a:pt x="0" y="74930"/>
                </a:moveTo>
                <a:lnTo>
                  <a:pt x="0" y="0"/>
                </a:lnTo>
              </a:path>
            </a:pathLst>
          </a:custGeom>
          <a:ln w="2543" cap="flat">
            <a:solidFill>
              <a:srgbClr val="254059"/>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666666"/>
              </a:solidFill>
              <a:effectLst/>
              <a:uLnTx/>
              <a:uFillTx/>
              <a:latin typeface="Mark Pro Light" panose="020B0504020201010104" pitchFamily="34" charset="77"/>
              <a:ea typeface="+mn-ea"/>
              <a:cs typeface="+mn-cs"/>
            </a:endParaRPr>
          </a:p>
        </p:txBody>
      </p:sp>
      <p:sp>
        <p:nvSpPr>
          <p:cNvPr id="154" name="Freeform 81">
            <a:extLst>
              <a:ext uri="{FF2B5EF4-FFF2-40B4-BE49-F238E27FC236}">
                <a16:creationId xmlns:a16="http://schemas.microsoft.com/office/drawing/2014/main" id="{FCC32BA5-122C-E7BA-83DE-616266A632CC}"/>
              </a:ext>
            </a:extLst>
          </p:cNvPr>
          <p:cNvSpPr/>
          <p:nvPr/>
        </p:nvSpPr>
        <p:spPr>
          <a:xfrm>
            <a:off x="880856" y="1381962"/>
            <a:ext cx="5988451" cy="562609"/>
          </a:xfrm>
          <a:custGeom>
            <a:avLst/>
            <a:gdLst>
              <a:gd name="connsiteX0" fmla="*/ 5840872 w 5988451"/>
              <a:gd name="connsiteY0" fmla="*/ 0 h 562609"/>
              <a:gd name="connsiteX1" fmla="*/ 5202206 w 5988451"/>
              <a:gd name="connsiteY1" fmla="*/ 0 h 562609"/>
              <a:gd name="connsiteX2" fmla="*/ 2851099 w 5988451"/>
              <a:gd name="connsiteY2" fmla="*/ 0 h 562609"/>
              <a:gd name="connsiteX3" fmla="*/ 1022884 w 5988451"/>
              <a:gd name="connsiteY3" fmla="*/ 0 h 562609"/>
              <a:gd name="connsiteX4" fmla="*/ 147580 w 5988451"/>
              <a:gd name="connsiteY4" fmla="*/ 0 h 562609"/>
              <a:gd name="connsiteX5" fmla="*/ 0 w 5988451"/>
              <a:gd name="connsiteY5" fmla="*/ 134620 h 562609"/>
              <a:gd name="connsiteX6" fmla="*/ 0 w 5988451"/>
              <a:gd name="connsiteY6" fmla="*/ 562610 h 562609"/>
              <a:gd name="connsiteX7" fmla="*/ 960544 w 5988451"/>
              <a:gd name="connsiteY7" fmla="*/ 562610 h 562609"/>
              <a:gd name="connsiteX8" fmla="*/ 2825654 w 5988451"/>
              <a:gd name="connsiteY8" fmla="*/ 562610 h 562609"/>
              <a:gd name="connsiteX9" fmla="*/ 5029180 w 5988451"/>
              <a:gd name="connsiteY9" fmla="*/ 562610 h 562609"/>
              <a:gd name="connsiteX10" fmla="*/ 5417215 w 5988451"/>
              <a:gd name="connsiteY10" fmla="*/ 562610 h 562609"/>
              <a:gd name="connsiteX11" fmla="*/ 5988452 w 5988451"/>
              <a:gd name="connsiteY11" fmla="*/ 562610 h 562609"/>
              <a:gd name="connsiteX12" fmla="*/ 5988452 w 5988451"/>
              <a:gd name="connsiteY12" fmla="*/ 134620 h 562609"/>
              <a:gd name="connsiteX13" fmla="*/ 5840872 w 5988451"/>
              <a:gd name="connsiteY13" fmla="*/ 0 h 5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451" h="562609">
                <a:moveTo>
                  <a:pt x="5840872" y="0"/>
                </a:moveTo>
                <a:lnTo>
                  <a:pt x="5202206" y="0"/>
                </a:lnTo>
                <a:lnTo>
                  <a:pt x="2851099" y="0"/>
                </a:lnTo>
                <a:lnTo>
                  <a:pt x="1022884" y="0"/>
                </a:lnTo>
                <a:lnTo>
                  <a:pt x="147580" y="0"/>
                </a:lnTo>
                <a:cubicBezTo>
                  <a:pt x="66157" y="0"/>
                  <a:pt x="0" y="59690"/>
                  <a:pt x="0" y="134620"/>
                </a:cubicBezTo>
                <a:lnTo>
                  <a:pt x="0" y="562610"/>
                </a:lnTo>
                <a:lnTo>
                  <a:pt x="960544" y="562610"/>
                </a:lnTo>
                <a:lnTo>
                  <a:pt x="2825654" y="562610"/>
                </a:lnTo>
                <a:lnTo>
                  <a:pt x="5029180" y="562610"/>
                </a:lnTo>
                <a:lnTo>
                  <a:pt x="5417215" y="562610"/>
                </a:lnTo>
                <a:lnTo>
                  <a:pt x="5988452" y="562610"/>
                </a:lnTo>
                <a:lnTo>
                  <a:pt x="5988452" y="134620"/>
                </a:lnTo>
                <a:cubicBezTo>
                  <a:pt x="5988452" y="59690"/>
                  <a:pt x="5922295" y="0"/>
                  <a:pt x="5840872" y="0"/>
                </a:cubicBezTo>
              </a:path>
            </a:pathLst>
          </a:custGeom>
          <a:solidFill>
            <a:schemeClr val="tx1">
              <a:lumMod val="10000"/>
              <a:lumOff val="90000"/>
            </a:schemeClr>
          </a:solidFill>
          <a:ln w="12719" cap="flat">
            <a:no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grpSp>
        <p:nvGrpSpPr>
          <p:cNvPr id="155" name="Group 154">
            <a:extLst>
              <a:ext uri="{FF2B5EF4-FFF2-40B4-BE49-F238E27FC236}">
                <a16:creationId xmlns:a16="http://schemas.microsoft.com/office/drawing/2014/main" id="{BF91FD67-E563-B909-BE0A-86B90AC0F468}"/>
              </a:ext>
            </a:extLst>
          </p:cNvPr>
          <p:cNvGrpSpPr/>
          <p:nvPr/>
        </p:nvGrpSpPr>
        <p:grpSpPr>
          <a:xfrm>
            <a:off x="1843944" y="2263342"/>
            <a:ext cx="4110619" cy="416559"/>
            <a:chOff x="1843944" y="2024380"/>
            <a:chExt cx="4110619" cy="416559"/>
          </a:xfrm>
        </p:grpSpPr>
        <p:sp>
          <p:nvSpPr>
            <p:cNvPr id="156" name="Freeform 57">
              <a:extLst>
                <a:ext uri="{FF2B5EF4-FFF2-40B4-BE49-F238E27FC236}">
                  <a16:creationId xmlns:a16="http://schemas.microsoft.com/office/drawing/2014/main" id="{31D1E43D-1C82-F70A-9506-1FD358C0A3D9}"/>
                </a:ext>
              </a:extLst>
            </p:cNvPr>
            <p:cNvSpPr/>
            <p:nvPr/>
          </p:nvSpPr>
          <p:spPr>
            <a:xfrm>
              <a:off x="1843944" y="2024380"/>
              <a:ext cx="4055913" cy="416559"/>
            </a:xfrm>
            <a:custGeom>
              <a:avLst/>
              <a:gdLst>
                <a:gd name="connsiteX0" fmla="*/ 0 w 4055913"/>
                <a:gd name="connsiteY0" fmla="*/ 0 h 416559"/>
                <a:gd name="connsiteX1" fmla="*/ 231548 w 4055913"/>
                <a:gd name="connsiteY1" fmla="*/ 156210 h 416559"/>
                <a:gd name="connsiteX2" fmla="*/ 458008 w 4055913"/>
                <a:gd name="connsiteY2" fmla="*/ 241300 h 416559"/>
                <a:gd name="connsiteX3" fmla="*/ 685739 w 4055913"/>
                <a:gd name="connsiteY3" fmla="*/ 293370 h 416559"/>
                <a:gd name="connsiteX4" fmla="*/ 914743 w 4055913"/>
                <a:gd name="connsiteY4" fmla="*/ 321310 h 416559"/>
                <a:gd name="connsiteX5" fmla="*/ 1143747 w 4055913"/>
                <a:gd name="connsiteY5" fmla="*/ 334010 h 416559"/>
                <a:gd name="connsiteX6" fmla="*/ 1372751 w 4055913"/>
                <a:gd name="connsiteY6" fmla="*/ 372110 h 416559"/>
                <a:gd name="connsiteX7" fmla="*/ 2052129 w 4055913"/>
                <a:gd name="connsiteY7" fmla="*/ 416560 h 416559"/>
                <a:gd name="connsiteX8" fmla="*/ 2735324 w 4055913"/>
                <a:gd name="connsiteY8" fmla="*/ 359410 h 416559"/>
                <a:gd name="connsiteX9" fmla="*/ 3417247 w 4055913"/>
                <a:gd name="connsiteY9" fmla="*/ 359410 h 416559"/>
                <a:gd name="connsiteX10" fmla="*/ 4055913 w 4055913"/>
                <a:gd name="connsiteY10" fmla="*/ 336550 h 41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5913" h="416559">
                  <a:moveTo>
                    <a:pt x="0" y="0"/>
                  </a:moveTo>
                  <a:lnTo>
                    <a:pt x="231548" y="156210"/>
                  </a:lnTo>
                  <a:lnTo>
                    <a:pt x="458008" y="241300"/>
                  </a:lnTo>
                  <a:lnTo>
                    <a:pt x="685739" y="293370"/>
                  </a:lnTo>
                  <a:lnTo>
                    <a:pt x="914743" y="321310"/>
                  </a:lnTo>
                  <a:lnTo>
                    <a:pt x="1143747" y="334010"/>
                  </a:lnTo>
                  <a:lnTo>
                    <a:pt x="1372751" y="372110"/>
                  </a:lnTo>
                  <a:lnTo>
                    <a:pt x="2052129" y="416560"/>
                  </a:lnTo>
                  <a:lnTo>
                    <a:pt x="2735324" y="359410"/>
                  </a:lnTo>
                  <a:lnTo>
                    <a:pt x="3417247" y="359410"/>
                  </a:lnTo>
                  <a:lnTo>
                    <a:pt x="4055913" y="336550"/>
                  </a:lnTo>
                </a:path>
              </a:pathLst>
            </a:custGeom>
            <a:noFill/>
            <a:ln w="30501" cap="flat">
              <a:solidFill>
                <a:srgbClr val="707372"/>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57" name="Freeform 93">
              <a:extLst>
                <a:ext uri="{FF2B5EF4-FFF2-40B4-BE49-F238E27FC236}">
                  <a16:creationId xmlns:a16="http://schemas.microsoft.com/office/drawing/2014/main" id="{721DFA00-2C92-39D5-5833-0D8CD1FA875E}"/>
                </a:ext>
              </a:extLst>
            </p:cNvPr>
            <p:cNvSpPr/>
            <p:nvPr/>
          </p:nvSpPr>
          <p:spPr>
            <a:xfrm>
              <a:off x="5845151" y="2315210"/>
              <a:ext cx="109412" cy="109219"/>
            </a:xfrm>
            <a:custGeom>
              <a:avLst/>
              <a:gdLst>
                <a:gd name="connsiteX0" fmla="*/ 109413 w 109412"/>
                <a:gd name="connsiteY0" fmla="*/ 54610 h 109219"/>
                <a:gd name="connsiteX1" fmla="*/ 54707 w 109412"/>
                <a:gd name="connsiteY1" fmla="*/ 109220 h 109219"/>
                <a:gd name="connsiteX2" fmla="*/ 0 w 109412"/>
                <a:gd name="connsiteY2" fmla="*/ 54610 h 109219"/>
                <a:gd name="connsiteX3" fmla="*/ 54707 w 109412"/>
                <a:gd name="connsiteY3" fmla="*/ 0 h 109219"/>
                <a:gd name="connsiteX4" fmla="*/ 109413 w 109412"/>
                <a:gd name="connsiteY4" fmla="*/ 54610 h 1092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12" h="109219">
                  <a:moveTo>
                    <a:pt x="109413" y="54610"/>
                  </a:moveTo>
                  <a:cubicBezTo>
                    <a:pt x="109413" y="84770"/>
                    <a:pt x="84920" y="109220"/>
                    <a:pt x="54707" y="109220"/>
                  </a:cubicBezTo>
                  <a:cubicBezTo>
                    <a:pt x="24493" y="109220"/>
                    <a:pt x="0" y="84770"/>
                    <a:pt x="0" y="54610"/>
                  </a:cubicBezTo>
                  <a:cubicBezTo>
                    <a:pt x="0" y="24450"/>
                    <a:pt x="24493" y="0"/>
                    <a:pt x="54707" y="0"/>
                  </a:cubicBezTo>
                  <a:cubicBezTo>
                    <a:pt x="84920" y="0"/>
                    <a:pt x="109413" y="24450"/>
                    <a:pt x="109413" y="54610"/>
                  </a:cubicBezTo>
                  <a:close/>
                </a:path>
              </a:pathLst>
            </a:custGeom>
            <a:solidFill>
              <a:srgbClr val="FFFFFF"/>
            </a:solidFill>
            <a:ln w="28609" cap="flat">
              <a:solidFill>
                <a:srgbClr val="707372"/>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grpSp>
      <p:grpSp>
        <p:nvGrpSpPr>
          <p:cNvPr id="158" name="Group 157">
            <a:extLst>
              <a:ext uri="{FF2B5EF4-FFF2-40B4-BE49-F238E27FC236}">
                <a16:creationId xmlns:a16="http://schemas.microsoft.com/office/drawing/2014/main" id="{6E5C839C-A040-9298-7667-A6B7C3901F5D}"/>
              </a:ext>
            </a:extLst>
          </p:cNvPr>
          <p:cNvGrpSpPr/>
          <p:nvPr/>
        </p:nvGrpSpPr>
        <p:grpSpPr>
          <a:xfrm>
            <a:off x="1843944" y="2263342"/>
            <a:ext cx="4110619" cy="3132771"/>
            <a:chOff x="1843944" y="2024380"/>
            <a:chExt cx="4110619" cy="3132771"/>
          </a:xfrm>
        </p:grpSpPr>
        <p:sp>
          <p:nvSpPr>
            <p:cNvPr id="159" name="Freeform 50">
              <a:extLst>
                <a:ext uri="{FF2B5EF4-FFF2-40B4-BE49-F238E27FC236}">
                  <a16:creationId xmlns:a16="http://schemas.microsoft.com/office/drawing/2014/main" id="{4F23EE6F-8CEF-D456-7C1C-A2F036A3DBD2}"/>
                </a:ext>
              </a:extLst>
            </p:cNvPr>
            <p:cNvSpPr/>
            <p:nvPr/>
          </p:nvSpPr>
          <p:spPr>
            <a:xfrm>
              <a:off x="1843944" y="2025650"/>
              <a:ext cx="4068635" cy="3075940"/>
            </a:xfrm>
            <a:custGeom>
              <a:avLst/>
              <a:gdLst>
                <a:gd name="connsiteX0" fmla="*/ 0 w 4068635"/>
                <a:gd name="connsiteY0" fmla="*/ 0 h 3075940"/>
                <a:gd name="connsiteX1" fmla="*/ 234093 w 4068635"/>
                <a:gd name="connsiteY1" fmla="*/ 439420 h 3075940"/>
                <a:gd name="connsiteX2" fmla="*/ 458008 w 4068635"/>
                <a:gd name="connsiteY2" fmla="*/ 802640 h 3075940"/>
                <a:gd name="connsiteX3" fmla="*/ 681923 w 4068635"/>
                <a:gd name="connsiteY3" fmla="*/ 1154430 h 3075940"/>
                <a:gd name="connsiteX4" fmla="*/ 908382 w 4068635"/>
                <a:gd name="connsiteY4" fmla="*/ 1450340 h 3075940"/>
                <a:gd name="connsiteX5" fmla="*/ 1133569 w 4068635"/>
                <a:gd name="connsiteY5" fmla="*/ 1724660 h 3075940"/>
                <a:gd name="connsiteX6" fmla="*/ 1361301 w 4068635"/>
                <a:gd name="connsiteY6" fmla="*/ 2016760 h 3075940"/>
                <a:gd name="connsiteX7" fmla="*/ 2036863 w 4068635"/>
                <a:gd name="connsiteY7" fmla="*/ 2517140 h 3075940"/>
                <a:gd name="connsiteX8" fmla="*/ 2713696 w 4068635"/>
                <a:gd name="connsiteY8" fmla="*/ 2816860 h 3075940"/>
                <a:gd name="connsiteX9" fmla="*/ 3390530 w 4068635"/>
                <a:gd name="connsiteY9" fmla="*/ 3011170 h 3075940"/>
                <a:gd name="connsiteX10" fmla="*/ 4068636 w 4068635"/>
                <a:gd name="connsiteY10" fmla="*/ 3075940 h 3075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8635" h="3075940">
                  <a:moveTo>
                    <a:pt x="0" y="0"/>
                  </a:moveTo>
                  <a:lnTo>
                    <a:pt x="234093" y="439420"/>
                  </a:lnTo>
                  <a:lnTo>
                    <a:pt x="458008" y="802640"/>
                  </a:lnTo>
                  <a:lnTo>
                    <a:pt x="681923" y="1154430"/>
                  </a:lnTo>
                  <a:lnTo>
                    <a:pt x="908382" y="1450340"/>
                  </a:lnTo>
                  <a:lnTo>
                    <a:pt x="1133569" y="1724660"/>
                  </a:lnTo>
                  <a:lnTo>
                    <a:pt x="1361301" y="2016760"/>
                  </a:lnTo>
                  <a:lnTo>
                    <a:pt x="2036863" y="2517140"/>
                  </a:lnTo>
                  <a:lnTo>
                    <a:pt x="2713696" y="2816860"/>
                  </a:lnTo>
                  <a:lnTo>
                    <a:pt x="3390530" y="3011170"/>
                  </a:lnTo>
                  <a:lnTo>
                    <a:pt x="4068636" y="3075940"/>
                  </a:lnTo>
                </a:path>
              </a:pathLst>
            </a:custGeom>
            <a:noFill/>
            <a:ln w="30501" cap="flat">
              <a:solidFill>
                <a:srgbClr val="FA4242"/>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60" name="Freeform 51">
              <a:extLst>
                <a:ext uri="{FF2B5EF4-FFF2-40B4-BE49-F238E27FC236}">
                  <a16:creationId xmlns:a16="http://schemas.microsoft.com/office/drawing/2014/main" id="{1F65B2EE-EC6A-6A30-881C-AAF7F16C6F8F}"/>
                </a:ext>
              </a:extLst>
            </p:cNvPr>
            <p:cNvSpPr/>
            <p:nvPr/>
          </p:nvSpPr>
          <p:spPr>
            <a:xfrm>
              <a:off x="1847761" y="2025650"/>
              <a:ext cx="4064818" cy="2918459"/>
            </a:xfrm>
            <a:custGeom>
              <a:avLst/>
              <a:gdLst>
                <a:gd name="connsiteX0" fmla="*/ 0 w 4064818"/>
                <a:gd name="connsiteY0" fmla="*/ 0 h 2918459"/>
                <a:gd name="connsiteX1" fmla="*/ 223915 w 4064818"/>
                <a:gd name="connsiteY1" fmla="*/ 455930 h 2918459"/>
                <a:gd name="connsiteX2" fmla="*/ 454191 w 4064818"/>
                <a:gd name="connsiteY2" fmla="*/ 831850 h 2918459"/>
                <a:gd name="connsiteX3" fmla="*/ 678106 w 4064818"/>
                <a:gd name="connsiteY3" fmla="*/ 1207770 h 2918459"/>
                <a:gd name="connsiteX4" fmla="*/ 904565 w 4064818"/>
                <a:gd name="connsiteY4" fmla="*/ 1526540 h 2918459"/>
                <a:gd name="connsiteX5" fmla="*/ 1131025 w 4064818"/>
                <a:gd name="connsiteY5" fmla="*/ 1743710 h 2918459"/>
                <a:gd name="connsiteX6" fmla="*/ 1357484 w 4064818"/>
                <a:gd name="connsiteY6" fmla="*/ 1960880 h 2918459"/>
                <a:gd name="connsiteX7" fmla="*/ 2034318 w 4064818"/>
                <a:gd name="connsiteY7" fmla="*/ 2392680 h 2918459"/>
                <a:gd name="connsiteX8" fmla="*/ 2709879 w 4064818"/>
                <a:gd name="connsiteY8" fmla="*/ 2655570 h 2918459"/>
                <a:gd name="connsiteX9" fmla="*/ 3386713 w 4064818"/>
                <a:gd name="connsiteY9" fmla="*/ 2858770 h 2918459"/>
                <a:gd name="connsiteX10" fmla="*/ 4064819 w 4064818"/>
                <a:gd name="connsiteY10" fmla="*/ 2918460 h 291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64818" h="2918459">
                  <a:moveTo>
                    <a:pt x="0" y="0"/>
                  </a:moveTo>
                  <a:lnTo>
                    <a:pt x="223915" y="455930"/>
                  </a:lnTo>
                  <a:lnTo>
                    <a:pt x="454191" y="831850"/>
                  </a:lnTo>
                  <a:lnTo>
                    <a:pt x="678106" y="1207770"/>
                  </a:lnTo>
                  <a:lnTo>
                    <a:pt x="904565" y="1526540"/>
                  </a:lnTo>
                  <a:lnTo>
                    <a:pt x="1131025" y="1743710"/>
                  </a:lnTo>
                  <a:lnTo>
                    <a:pt x="1357484" y="1960880"/>
                  </a:lnTo>
                  <a:lnTo>
                    <a:pt x="2034318" y="2392680"/>
                  </a:lnTo>
                  <a:lnTo>
                    <a:pt x="2709879" y="2655570"/>
                  </a:lnTo>
                  <a:lnTo>
                    <a:pt x="3386713" y="2858770"/>
                  </a:lnTo>
                  <a:lnTo>
                    <a:pt x="4064819" y="2918460"/>
                  </a:lnTo>
                </a:path>
              </a:pathLst>
            </a:custGeom>
            <a:noFill/>
            <a:ln w="30501" cap="flat">
              <a:solidFill>
                <a:srgbClr val="C3167C"/>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61" name="Freeform 56">
              <a:extLst>
                <a:ext uri="{FF2B5EF4-FFF2-40B4-BE49-F238E27FC236}">
                  <a16:creationId xmlns:a16="http://schemas.microsoft.com/office/drawing/2014/main" id="{659C9556-FE15-CB97-CADB-7F8F587C48C4}"/>
                </a:ext>
              </a:extLst>
            </p:cNvPr>
            <p:cNvSpPr/>
            <p:nvPr/>
          </p:nvSpPr>
          <p:spPr>
            <a:xfrm>
              <a:off x="1847761" y="2024380"/>
              <a:ext cx="4055913" cy="2193290"/>
            </a:xfrm>
            <a:custGeom>
              <a:avLst/>
              <a:gdLst>
                <a:gd name="connsiteX0" fmla="*/ 0 w 4055913"/>
                <a:gd name="connsiteY0" fmla="*/ 0 h 2193290"/>
                <a:gd name="connsiteX1" fmla="*/ 220098 w 4055913"/>
                <a:gd name="connsiteY1" fmla="*/ 450850 h 2193290"/>
                <a:gd name="connsiteX2" fmla="*/ 451647 w 4055913"/>
                <a:gd name="connsiteY2" fmla="*/ 819150 h 2193290"/>
                <a:gd name="connsiteX3" fmla="*/ 678106 w 4055913"/>
                <a:gd name="connsiteY3" fmla="*/ 1083310 h 2193290"/>
                <a:gd name="connsiteX4" fmla="*/ 902021 w 4055913"/>
                <a:gd name="connsiteY4" fmla="*/ 1263650 h 2193290"/>
                <a:gd name="connsiteX5" fmla="*/ 1133569 w 4055913"/>
                <a:gd name="connsiteY5" fmla="*/ 1445260 h 2193290"/>
                <a:gd name="connsiteX6" fmla="*/ 1357484 w 4055913"/>
                <a:gd name="connsiteY6" fmla="*/ 1607820 h 2193290"/>
                <a:gd name="connsiteX7" fmla="*/ 2034318 w 4055913"/>
                <a:gd name="connsiteY7" fmla="*/ 1874520 h 2193290"/>
                <a:gd name="connsiteX8" fmla="*/ 2709879 w 4055913"/>
                <a:gd name="connsiteY8" fmla="*/ 2043430 h 2193290"/>
                <a:gd name="connsiteX9" fmla="*/ 3393074 w 4055913"/>
                <a:gd name="connsiteY9" fmla="*/ 2175510 h 2193290"/>
                <a:gd name="connsiteX10" fmla="*/ 4055914 w 4055913"/>
                <a:gd name="connsiteY10" fmla="*/ 2193290 h 2193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5913" h="2193290">
                  <a:moveTo>
                    <a:pt x="0" y="0"/>
                  </a:moveTo>
                  <a:lnTo>
                    <a:pt x="220098" y="450850"/>
                  </a:lnTo>
                  <a:lnTo>
                    <a:pt x="451647" y="819150"/>
                  </a:lnTo>
                  <a:lnTo>
                    <a:pt x="678106" y="1083310"/>
                  </a:lnTo>
                  <a:lnTo>
                    <a:pt x="902021" y="1263650"/>
                  </a:lnTo>
                  <a:lnTo>
                    <a:pt x="1133569" y="1445260"/>
                  </a:lnTo>
                  <a:lnTo>
                    <a:pt x="1357484" y="1607820"/>
                  </a:lnTo>
                  <a:lnTo>
                    <a:pt x="2034318" y="1874520"/>
                  </a:lnTo>
                  <a:lnTo>
                    <a:pt x="2709879" y="2043430"/>
                  </a:lnTo>
                  <a:lnTo>
                    <a:pt x="3393074" y="2175510"/>
                  </a:lnTo>
                  <a:lnTo>
                    <a:pt x="4055914" y="2193290"/>
                  </a:lnTo>
                </a:path>
              </a:pathLst>
            </a:custGeom>
            <a:noFill/>
            <a:ln w="30501" cap="flat">
              <a:solidFill>
                <a:srgbClr val="3F2A5A"/>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62" name="Freeform 94">
              <a:extLst>
                <a:ext uri="{FF2B5EF4-FFF2-40B4-BE49-F238E27FC236}">
                  <a16:creationId xmlns:a16="http://schemas.microsoft.com/office/drawing/2014/main" id="{DFAF53C0-50E0-7C9D-C869-BF64440B7259}"/>
                </a:ext>
              </a:extLst>
            </p:cNvPr>
            <p:cNvSpPr/>
            <p:nvPr/>
          </p:nvSpPr>
          <p:spPr>
            <a:xfrm>
              <a:off x="5845151" y="4163060"/>
              <a:ext cx="109412" cy="109220"/>
            </a:xfrm>
            <a:custGeom>
              <a:avLst/>
              <a:gdLst>
                <a:gd name="connsiteX0" fmla="*/ 109413 w 109412"/>
                <a:gd name="connsiteY0" fmla="*/ 54610 h 109220"/>
                <a:gd name="connsiteX1" fmla="*/ 54707 w 109412"/>
                <a:gd name="connsiteY1" fmla="*/ 109220 h 109220"/>
                <a:gd name="connsiteX2" fmla="*/ 0 w 109412"/>
                <a:gd name="connsiteY2" fmla="*/ 54610 h 109220"/>
                <a:gd name="connsiteX3" fmla="*/ 54707 w 109412"/>
                <a:gd name="connsiteY3" fmla="*/ 0 h 109220"/>
                <a:gd name="connsiteX4" fmla="*/ 109413 w 109412"/>
                <a:gd name="connsiteY4" fmla="*/ 54610 h 109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12" h="109220">
                  <a:moveTo>
                    <a:pt x="109413" y="54610"/>
                  </a:moveTo>
                  <a:cubicBezTo>
                    <a:pt x="109413" y="84770"/>
                    <a:pt x="84920" y="109220"/>
                    <a:pt x="54707" y="109220"/>
                  </a:cubicBezTo>
                  <a:cubicBezTo>
                    <a:pt x="24493" y="109220"/>
                    <a:pt x="0" y="84770"/>
                    <a:pt x="0" y="54610"/>
                  </a:cubicBezTo>
                  <a:cubicBezTo>
                    <a:pt x="0" y="24450"/>
                    <a:pt x="24493" y="0"/>
                    <a:pt x="54707" y="0"/>
                  </a:cubicBezTo>
                  <a:cubicBezTo>
                    <a:pt x="84920" y="0"/>
                    <a:pt x="109413" y="24450"/>
                    <a:pt x="109413" y="54610"/>
                  </a:cubicBezTo>
                  <a:close/>
                </a:path>
              </a:pathLst>
            </a:custGeom>
            <a:solidFill>
              <a:srgbClr val="FFFFFF"/>
            </a:solidFill>
            <a:ln w="28609" cap="flat">
              <a:solidFill>
                <a:srgbClr val="3F2A5A"/>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63" name="Freeform 95">
              <a:extLst>
                <a:ext uri="{FF2B5EF4-FFF2-40B4-BE49-F238E27FC236}">
                  <a16:creationId xmlns:a16="http://schemas.microsoft.com/office/drawing/2014/main" id="{817242E1-D37F-03A0-4D1C-ECABA1DD9389}"/>
                </a:ext>
              </a:extLst>
            </p:cNvPr>
            <p:cNvSpPr/>
            <p:nvPr/>
          </p:nvSpPr>
          <p:spPr>
            <a:xfrm>
              <a:off x="5845469" y="4889817"/>
              <a:ext cx="108776" cy="108584"/>
            </a:xfrm>
            <a:custGeom>
              <a:avLst/>
              <a:gdLst>
                <a:gd name="connsiteX0" fmla="*/ 92556 w 108776"/>
                <a:gd name="connsiteY0" fmla="*/ 92392 h 108584"/>
                <a:gd name="connsiteX1" fmla="*/ 16221 w 108776"/>
                <a:gd name="connsiteY1" fmla="*/ 92392 h 108584"/>
                <a:gd name="connsiteX2" fmla="*/ 16221 w 108776"/>
                <a:gd name="connsiteY2" fmla="*/ 16192 h 108584"/>
                <a:gd name="connsiteX3" fmla="*/ 92556 w 108776"/>
                <a:gd name="connsiteY3" fmla="*/ 16192 h 108584"/>
                <a:gd name="connsiteX4" fmla="*/ 92556 w 108776"/>
                <a:gd name="connsiteY4" fmla="*/ 92392 h 10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76" h="108584">
                  <a:moveTo>
                    <a:pt x="92556" y="92392"/>
                  </a:moveTo>
                  <a:cubicBezTo>
                    <a:pt x="70928" y="113982"/>
                    <a:pt x="36577" y="113982"/>
                    <a:pt x="16221" y="92392"/>
                  </a:cubicBezTo>
                  <a:cubicBezTo>
                    <a:pt x="-5407" y="70803"/>
                    <a:pt x="-5407" y="36512"/>
                    <a:pt x="16221" y="16192"/>
                  </a:cubicBezTo>
                  <a:cubicBezTo>
                    <a:pt x="37849" y="-5397"/>
                    <a:pt x="72200" y="-5397"/>
                    <a:pt x="92556" y="16192"/>
                  </a:cubicBezTo>
                  <a:cubicBezTo>
                    <a:pt x="114184" y="36512"/>
                    <a:pt x="114184" y="70803"/>
                    <a:pt x="92556" y="92392"/>
                  </a:cubicBezTo>
                  <a:close/>
                </a:path>
              </a:pathLst>
            </a:custGeom>
            <a:solidFill>
              <a:srgbClr val="FFFFFF"/>
            </a:solidFill>
            <a:ln w="28609" cap="flat">
              <a:solidFill>
                <a:srgbClr val="C3167C"/>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sp>
          <p:nvSpPr>
            <p:cNvPr id="164" name="Freeform 96">
              <a:extLst>
                <a:ext uri="{FF2B5EF4-FFF2-40B4-BE49-F238E27FC236}">
                  <a16:creationId xmlns:a16="http://schemas.microsoft.com/office/drawing/2014/main" id="{5064EAB2-5AC6-2667-9899-7275009B9A6C}"/>
                </a:ext>
              </a:extLst>
            </p:cNvPr>
            <p:cNvSpPr/>
            <p:nvPr/>
          </p:nvSpPr>
          <p:spPr>
            <a:xfrm>
              <a:off x="5845469" y="5048567"/>
              <a:ext cx="108776" cy="108584"/>
            </a:xfrm>
            <a:custGeom>
              <a:avLst/>
              <a:gdLst>
                <a:gd name="connsiteX0" fmla="*/ 92556 w 108776"/>
                <a:gd name="connsiteY0" fmla="*/ 92392 h 108584"/>
                <a:gd name="connsiteX1" fmla="*/ 16221 w 108776"/>
                <a:gd name="connsiteY1" fmla="*/ 92392 h 108584"/>
                <a:gd name="connsiteX2" fmla="*/ 16221 w 108776"/>
                <a:gd name="connsiteY2" fmla="*/ 16192 h 108584"/>
                <a:gd name="connsiteX3" fmla="*/ 92556 w 108776"/>
                <a:gd name="connsiteY3" fmla="*/ 16192 h 108584"/>
                <a:gd name="connsiteX4" fmla="*/ 92556 w 108776"/>
                <a:gd name="connsiteY4" fmla="*/ 92392 h 108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76" h="108584">
                  <a:moveTo>
                    <a:pt x="92556" y="92392"/>
                  </a:moveTo>
                  <a:cubicBezTo>
                    <a:pt x="70928" y="113982"/>
                    <a:pt x="36577" y="113982"/>
                    <a:pt x="16221" y="92392"/>
                  </a:cubicBezTo>
                  <a:cubicBezTo>
                    <a:pt x="-5407" y="70803"/>
                    <a:pt x="-5407" y="36512"/>
                    <a:pt x="16221" y="16192"/>
                  </a:cubicBezTo>
                  <a:cubicBezTo>
                    <a:pt x="37849" y="-5397"/>
                    <a:pt x="72200" y="-5397"/>
                    <a:pt x="92556" y="16192"/>
                  </a:cubicBezTo>
                  <a:cubicBezTo>
                    <a:pt x="114184" y="36512"/>
                    <a:pt x="114184" y="70803"/>
                    <a:pt x="92556" y="92392"/>
                  </a:cubicBezTo>
                  <a:close/>
                </a:path>
              </a:pathLst>
            </a:custGeom>
            <a:solidFill>
              <a:srgbClr val="FFFFFF"/>
            </a:solidFill>
            <a:ln w="28609" cap="flat">
              <a:solidFill>
                <a:srgbClr val="FA4242"/>
              </a:solidFill>
              <a:prstDash val="solid"/>
              <a:miter/>
            </a:ln>
          </p:spPr>
          <p:txBody>
            <a:bodyPr rtlCol="0"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000000"/>
                </a:solidFill>
                <a:effectLst/>
                <a:uLnTx/>
                <a:uFillTx/>
                <a:latin typeface="Mark Pro Light" panose="020B0504020201010104" pitchFamily="34" charset="77"/>
                <a:ea typeface="+mn-ea"/>
                <a:cs typeface="+mn-cs"/>
              </a:endParaRPr>
            </a:p>
          </p:txBody>
        </p:sp>
      </p:grpSp>
      <p:sp>
        <p:nvSpPr>
          <p:cNvPr id="168" name="TextBox 167">
            <a:extLst>
              <a:ext uri="{FF2B5EF4-FFF2-40B4-BE49-F238E27FC236}">
                <a16:creationId xmlns:a16="http://schemas.microsoft.com/office/drawing/2014/main" id="{245F8ECF-03C7-D8F5-B401-299AA359BE02}"/>
              </a:ext>
            </a:extLst>
          </p:cNvPr>
          <p:cNvSpPr txBox="1"/>
          <p:nvPr/>
        </p:nvSpPr>
        <p:spPr>
          <a:xfrm>
            <a:off x="2796622" y="5116004"/>
            <a:ext cx="1537759" cy="173612"/>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72605"/>
                </a:solidFill>
                <a:effectLst/>
                <a:uLnTx/>
                <a:uFillTx/>
                <a:latin typeface="Mark Pro Light" panose="020B0504020201010104" pitchFamily="34" charset="77"/>
                <a:ea typeface="+mn-ea"/>
                <a:cs typeface="+mn-cs"/>
              </a:rPr>
              <a:t>Tirzépatide 15 mg (n=630)</a:t>
            </a:r>
          </a:p>
        </p:txBody>
      </p:sp>
      <p:sp>
        <p:nvSpPr>
          <p:cNvPr id="170" name="TextBox 169">
            <a:extLst>
              <a:ext uri="{FF2B5EF4-FFF2-40B4-BE49-F238E27FC236}">
                <a16:creationId xmlns:a16="http://schemas.microsoft.com/office/drawing/2014/main" id="{5A05BDDD-EDA4-1CB5-64A5-0C174A29A335}"/>
              </a:ext>
            </a:extLst>
          </p:cNvPr>
          <p:cNvSpPr txBox="1"/>
          <p:nvPr/>
        </p:nvSpPr>
        <p:spPr>
          <a:xfrm>
            <a:off x="5063491" y="4726454"/>
            <a:ext cx="1530828" cy="195667"/>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C4197F"/>
                </a:solidFill>
                <a:effectLst/>
                <a:uLnTx/>
                <a:uFillTx/>
                <a:latin typeface="Mark Pro Light" panose="020B0504020201010104" pitchFamily="34" charset="77"/>
                <a:ea typeface="+mn-ea"/>
                <a:cs typeface="+mn-cs"/>
              </a:rPr>
              <a:t>Tirzépatide 10 mg (n=636)</a:t>
            </a:r>
          </a:p>
        </p:txBody>
      </p:sp>
      <p:sp>
        <p:nvSpPr>
          <p:cNvPr id="172" name="TextBox 171">
            <a:extLst>
              <a:ext uri="{FF2B5EF4-FFF2-40B4-BE49-F238E27FC236}">
                <a16:creationId xmlns:a16="http://schemas.microsoft.com/office/drawing/2014/main" id="{CB349999-0822-C7FD-AF5E-7A2211262673}"/>
              </a:ext>
            </a:extLst>
          </p:cNvPr>
          <p:cNvSpPr txBox="1"/>
          <p:nvPr/>
        </p:nvSpPr>
        <p:spPr>
          <a:xfrm>
            <a:off x="4782828" y="4040142"/>
            <a:ext cx="1504316" cy="185311"/>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3E2A5A"/>
                </a:solidFill>
                <a:effectLst/>
                <a:uLnTx/>
                <a:uFillTx/>
                <a:latin typeface="Mark Pro Light" panose="020B0504020201010104" pitchFamily="34" charset="77"/>
                <a:ea typeface="+mn-ea"/>
                <a:cs typeface="+mn-cs"/>
              </a:rPr>
              <a:t>Tirzépatide 5 mg (n=630)</a:t>
            </a:r>
          </a:p>
        </p:txBody>
      </p:sp>
      <p:sp>
        <p:nvSpPr>
          <p:cNvPr id="174" name="TextBox 173">
            <a:extLst>
              <a:ext uri="{FF2B5EF4-FFF2-40B4-BE49-F238E27FC236}">
                <a16:creationId xmlns:a16="http://schemas.microsoft.com/office/drawing/2014/main" id="{96091D9D-FD85-AE9B-189A-3EFCB2BE77B1}"/>
              </a:ext>
            </a:extLst>
          </p:cNvPr>
          <p:cNvSpPr txBox="1"/>
          <p:nvPr/>
        </p:nvSpPr>
        <p:spPr>
          <a:xfrm>
            <a:off x="4344901" y="2810712"/>
            <a:ext cx="1579129" cy="179210"/>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666666"/>
                </a:solidFill>
                <a:effectLst/>
                <a:uLnTx/>
                <a:uFillTx/>
                <a:latin typeface="Mark Pro Light" panose="020B0504020201010104" pitchFamily="34" charset="77"/>
                <a:ea typeface="+mn-ea"/>
                <a:cs typeface="+mn-cs"/>
              </a:rPr>
              <a:t>Injectable placebo (n=643)</a:t>
            </a:r>
          </a:p>
        </p:txBody>
      </p:sp>
      <p:sp>
        <p:nvSpPr>
          <p:cNvPr id="175" name="Text Placeholder 3">
            <a:extLst>
              <a:ext uri="{FF2B5EF4-FFF2-40B4-BE49-F238E27FC236}">
                <a16:creationId xmlns:a16="http://schemas.microsoft.com/office/drawing/2014/main" id="{3A39EF99-3A8F-B8C2-0D05-77C39876794A}"/>
              </a:ext>
            </a:extLst>
          </p:cNvPr>
          <p:cNvSpPr txBox="1">
            <a:spLocks/>
          </p:cNvSpPr>
          <p:nvPr/>
        </p:nvSpPr>
        <p:spPr>
          <a:xfrm>
            <a:off x="7791497" y="2632292"/>
            <a:ext cx="4361688" cy="3612271"/>
          </a:xfrm>
          <a:prstGeom prst="rect">
            <a:avLst/>
          </a:prstGeom>
        </p:spPr>
        <p:txBody>
          <a:bodyPr vert="horz" lIns="0" tIns="0" rIns="0" bIns="0" rtlCol="0" anchor="b">
            <a:spAutoFit/>
          </a:bodyPr>
          <a:lstStyle>
            <a:lvl1pPr marL="0" indent="0" algn="l" defTabSz="914400" rtl="0" eaLnBrk="1" latinLnBrk="0" hangingPunct="1">
              <a:lnSpc>
                <a:spcPct val="90000"/>
              </a:lnSpc>
              <a:spcBef>
                <a:spcPts val="0"/>
              </a:spcBef>
              <a:buFont typeface="Arial"/>
              <a:buNone/>
              <a:defRPr sz="800" kern="1200">
                <a:solidFill>
                  <a:schemeClr val="tx1">
                    <a:lumMod val="50000"/>
                    <a:lumOff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Population:</a:t>
            </a: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BMI of ≥30 kg/m</a:t>
            </a:r>
            <a:r>
              <a:rPr kumimoji="0" lang="fr-FR" sz="2400" b="0" i="0" u="none" strike="noStrike" kern="1200" cap="none" spc="-30" normalizeH="0" baseline="30000" noProof="0" dirty="0">
                <a:ln>
                  <a:noFill/>
                </a:ln>
                <a:solidFill>
                  <a:schemeClr val="tx1"/>
                </a:solidFill>
                <a:effectLst/>
                <a:uLnTx/>
                <a:uFillTx/>
                <a:latin typeface="Mark Pro Book" panose="020B0604020201010104" pitchFamily="34" charset="77"/>
                <a:ea typeface="+mn-ea"/>
                <a:cs typeface="Arial" panose="020B0604020202020204" pitchFamily="34" charset="0"/>
              </a:rPr>
              <a:t>2</a:t>
            </a:r>
            <a:endParaRPr lang="fr-FR" sz="2400" spc="-30" baseline="30000" dirty="0">
              <a:solidFill>
                <a:schemeClr val="tx1"/>
              </a:solidFill>
              <a:latin typeface="Mark Pro Book" panose="020B0604020201010104" pitchFamily="34" charset="77"/>
            </a:endParaRP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OU</a:t>
            </a: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BMI of ≥27 kg/m</a:t>
            </a:r>
            <a:r>
              <a:rPr kumimoji="0" lang="fr-FR" sz="2400" b="0" i="0" u="none" strike="noStrike" kern="1200" cap="none" spc="-30" normalizeH="0" baseline="30000" noProof="0" dirty="0">
                <a:ln>
                  <a:noFill/>
                </a:ln>
                <a:solidFill>
                  <a:schemeClr val="tx1"/>
                </a:solidFill>
                <a:effectLst/>
                <a:uLnTx/>
                <a:uFillTx/>
                <a:latin typeface="Mark Pro Book" panose="020B0604020201010104" pitchFamily="34" charset="77"/>
                <a:ea typeface="+mn-ea"/>
                <a:cs typeface="Arial" panose="020B0604020202020204" pitchFamily="34" charset="0"/>
              </a:rPr>
              <a:t>2 </a:t>
            </a:r>
            <a:r>
              <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 avec complication .</a:t>
            </a: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lang="fr-FR" sz="2400" spc="-30" dirty="0">
                <a:solidFill>
                  <a:schemeClr val="tx1"/>
                </a:solidFill>
                <a:highlight>
                  <a:srgbClr val="FFFF00"/>
                </a:highlight>
                <a:latin typeface="Mark Pro Book" panose="020B0604020201010104" pitchFamily="34" charset="77"/>
              </a:rPr>
              <a:t>Pas de diabète</a:t>
            </a:r>
            <a:endParaRPr kumimoji="0" lang="fr-FR" sz="2400" b="0" i="0" u="none" strike="noStrike" kern="1200" cap="none" spc="-30" normalizeH="0" baseline="0" noProof="0" dirty="0">
              <a:ln>
                <a:noFill/>
              </a:ln>
              <a:solidFill>
                <a:schemeClr val="tx1"/>
              </a:solidFill>
              <a:effectLst/>
              <a:highlight>
                <a:srgbClr val="FFFF00"/>
              </a:highlight>
              <a:uLnTx/>
              <a:uFillTx/>
              <a:latin typeface="Mark Pro Book" panose="020B0604020201010104" pitchFamily="34" charset="77"/>
              <a:ea typeface="+mn-ea"/>
              <a:cs typeface="Arial" panose="020B0604020202020204" pitchFamily="34" charset="0"/>
            </a:endParaRP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endParaRPr lang="fr-FR" sz="2400" spc="-30" baseline="30000" dirty="0">
              <a:solidFill>
                <a:schemeClr val="tx1"/>
              </a:solidFill>
              <a:latin typeface="Mark Pro Book" panose="020B0604020201010104" pitchFamily="34" charset="77"/>
            </a:endParaRP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endParaRPr kumimoji="0" lang="fr-FR" sz="24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endParaRPr>
          </a:p>
          <a:p>
            <a:pPr marL="0" marR="0" lvl="0" indent="0" algn="l" defTabSz="914377" rtl="0" eaLnBrk="1" fontAlgn="auto" latinLnBrk="0" hangingPunct="1">
              <a:lnSpc>
                <a:spcPct val="90000"/>
              </a:lnSpc>
              <a:spcBef>
                <a:spcPts val="1000"/>
              </a:spcBef>
              <a:spcAft>
                <a:spcPts val="0"/>
              </a:spcAft>
              <a:buClr>
                <a:srgbClr val="FA4242"/>
              </a:buClr>
              <a:buSzTx/>
              <a:buFont typeface="System Font Regular"/>
              <a:buNone/>
              <a:tabLst/>
              <a:defRPr/>
            </a:pPr>
            <a:r>
              <a:rPr kumimoji="0" lang="fr-FR" sz="1200" b="0" i="0" u="none" strike="noStrike" kern="1200" cap="none" spc="-30" normalizeH="0" baseline="0" noProof="0" dirty="0" err="1">
                <a:ln>
                  <a:noFill/>
                </a:ln>
                <a:solidFill>
                  <a:schemeClr val="tx1"/>
                </a:solidFill>
                <a:effectLst/>
                <a:uLnTx/>
                <a:uFillTx/>
                <a:latin typeface="Mark Pro Book" panose="020B0604020201010104" pitchFamily="34" charset="77"/>
                <a:ea typeface="+mn-ea"/>
                <a:cs typeface="Arial" panose="020B0604020202020204" pitchFamily="34" charset="0"/>
              </a:rPr>
              <a:t>Jastreboff</a:t>
            </a:r>
            <a:r>
              <a:rPr kumimoji="0" lang="fr-FR" sz="12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 AM, et al. N </a:t>
            </a:r>
            <a:r>
              <a:rPr kumimoji="0" lang="fr-FR" sz="1200" b="0" i="0" u="none" strike="noStrike" kern="1200" cap="none" spc="-30" normalizeH="0" baseline="0" noProof="0" dirty="0" err="1">
                <a:ln>
                  <a:noFill/>
                </a:ln>
                <a:solidFill>
                  <a:schemeClr val="tx1"/>
                </a:solidFill>
                <a:effectLst/>
                <a:uLnTx/>
                <a:uFillTx/>
                <a:latin typeface="Mark Pro Book" panose="020B0604020201010104" pitchFamily="34" charset="77"/>
                <a:ea typeface="+mn-ea"/>
                <a:cs typeface="Arial" panose="020B0604020202020204" pitchFamily="34" charset="0"/>
              </a:rPr>
              <a:t>Engl</a:t>
            </a:r>
            <a:r>
              <a:rPr kumimoji="0" lang="fr-FR" sz="12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rPr>
              <a:t> J Med. 2022;387(3): 205–216</a:t>
            </a:r>
            <a:endParaRPr kumimoji="0" lang="fr-FR" sz="600" b="0" i="0" u="none" strike="noStrike" kern="1200" cap="none" spc="-30" normalizeH="0" baseline="0" noProof="0" dirty="0">
              <a:ln>
                <a:noFill/>
              </a:ln>
              <a:solidFill>
                <a:schemeClr val="tx1"/>
              </a:solidFill>
              <a:effectLst/>
              <a:uLnTx/>
              <a:uFillTx/>
              <a:latin typeface="Mark Pro Book" panose="020B0604020201010104" pitchFamily="34" charset="77"/>
              <a:ea typeface="+mn-ea"/>
              <a:cs typeface="Arial" panose="020B0604020202020204" pitchFamily="34" charset="0"/>
            </a:endParaRPr>
          </a:p>
        </p:txBody>
      </p:sp>
      <p:sp>
        <p:nvSpPr>
          <p:cNvPr id="176" name="TextBox 175">
            <a:extLst>
              <a:ext uri="{FF2B5EF4-FFF2-40B4-BE49-F238E27FC236}">
                <a16:creationId xmlns:a16="http://schemas.microsoft.com/office/drawing/2014/main" id="{2A8BE51A-59B5-9654-435F-9432CEB1F2C2}"/>
              </a:ext>
            </a:extLst>
          </p:cNvPr>
          <p:cNvSpPr txBox="1"/>
          <p:nvPr/>
        </p:nvSpPr>
        <p:spPr>
          <a:xfrm>
            <a:off x="875767" y="2302578"/>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0.0</a:t>
            </a:r>
          </a:p>
        </p:txBody>
      </p:sp>
      <p:sp>
        <p:nvSpPr>
          <p:cNvPr id="177" name="TextBox 176">
            <a:extLst>
              <a:ext uri="{FF2B5EF4-FFF2-40B4-BE49-F238E27FC236}">
                <a16:creationId xmlns:a16="http://schemas.microsoft.com/office/drawing/2014/main" id="{C0A34A3A-0FC1-97AF-CA56-0DF7FD1ED446}"/>
              </a:ext>
            </a:extLst>
          </p:cNvPr>
          <p:cNvSpPr txBox="1"/>
          <p:nvPr/>
        </p:nvSpPr>
        <p:spPr>
          <a:xfrm>
            <a:off x="875767" y="2850709"/>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-4.0</a:t>
            </a:r>
          </a:p>
        </p:txBody>
      </p:sp>
      <p:sp>
        <p:nvSpPr>
          <p:cNvPr id="178" name="TextBox 177">
            <a:extLst>
              <a:ext uri="{FF2B5EF4-FFF2-40B4-BE49-F238E27FC236}">
                <a16:creationId xmlns:a16="http://schemas.microsoft.com/office/drawing/2014/main" id="{C398A4CF-B484-E894-B367-9CAC0652F2EB}"/>
              </a:ext>
            </a:extLst>
          </p:cNvPr>
          <p:cNvSpPr txBox="1"/>
          <p:nvPr/>
        </p:nvSpPr>
        <p:spPr>
          <a:xfrm>
            <a:off x="875767" y="3398840"/>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-8.0</a:t>
            </a:r>
          </a:p>
        </p:txBody>
      </p:sp>
      <p:sp>
        <p:nvSpPr>
          <p:cNvPr id="179" name="TextBox 178">
            <a:extLst>
              <a:ext uri="{FF2B5EF4-FFF2-40B4-BE49-F238E27FC236}">
                <a16:creationId xmlns:a16="http://schemas.microsoft.com/office/drawing/2014/main" id="{0B6FCB47-E52E-D310-666C-B7647C304EC7}"/>
              </a:ext>
            </a:extLst>
          </p:cNvPr>
          <p:cNvSpPr txBox="1"/>
          <p:nvPr/>
        </p:nvSpPr>
        <p:spPr>
          <a:xfrm>
            <a:off x="875767" y="3946971"/>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-12.0</a:t>
            </a:r>
          </a:p>
        </p:txBody>
      </p:sp>
      <p:sp>
        <p:nvSpPr>
          <p:cNvPr id="180" name="TextBox 179">
            <a:extLst>
              <a:ext uri="{FF2B5EF4-FFF2-40B4-BE49-F238E27FC236}">
                <a16:creationId xmlns:a16="http://schemas.microsoft.com/office/drawing/2014/main" id="{65FF7448-AE42-5CE3-56B6-F27DDF76EDDF}"/>
              </a:ext>
            </a:extLst>
          </p:cNvPr>
          <p:cNvSpPr txBox="1"/>
          <p:nvPr/>
        </p:nvSpPr>
        <p:spPr>
          <a:xfrm>
            <a:off x="875767" y="4495102"/>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-16.0</a:t>
            </a:r>
          </a:p>
        </p:txBody>
      </p:sp>
      <p:sp>
        <p:nvSpPr>
          <p:cNvPr id="181" name="TextBox 180">
            <a:extLst>
              <a:ext uri="{FF2B5EF4-FFF2-40B4-BE49-F238E27FC236}">
                <a16:creationId xmlns:a16="http://schemas.microsoft.com/office/drawing/2014/main" id="{B4EABE08-BA6A-F746-DD61-304BA2327C18}"/>
              </a:ext>
            </a:extLst>
          </p:cNvPr>
          <p:cNvSpPr txBox="1"/>
          <p:nvPr/>
        </p:nvSpPr>
        <p:spPr>
          <a:xfrm>
            <a:off x="875767" y="5043233"/>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-20.0</a:t>
            </a:r>
          </a:p>
        </p:txBody>
      </p:sp>
      <p:sp>
        <p:nvSpPr>
          <p:cNvPr id="182" name="TextBox 181">
            <a:extLst>
              <a:ext uri="{FF2B5EF4-FFF2-40B4-BE49-F238E27FC236}">
                <a16:creationId xmlns:a16="http://schemas.microsoft.com/office/drawing/2014/main" id="{6A579760-E721-EDA4-8726-FF918C14BC2E}"/>
              </a:ext>
            </a:extLst>
          </p:cNvPr>
          <p:cNvSpPr txBox="1"/>
          <p:nvPr/>
        </p:nvSpPr>
        <p:spPr>
          <a:xfrm>
            <a:off x="875767" y="5591362"/>
            <a:ext cx="325842" cy="154591"/>
          </a:xfrm>
          <a:prstGeom prst="rect">
            <a:avLst/>
          </a:prstGeom>
          <a:noFill/>
        </p:spPr>
        <p:txBody>
          <a:bodyPr vert="horz" wrap="square" lIns="0" tIns="0" rIns="0" bIns="0" rtlCol="0" anchor="ct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-24.0</a:t>
            </a:r>
          </a:p>
        </p:txBody>
      </p:sp>
      <p:sp>
        <p:nvSpPr>
          <p:cNvPr id="183" name="TextBox 182">
            <a:extLst>
              <a:ext uri="{FF2B5EF4-FFF2-40B4-BE49-F238E27FC236}">
                <a16:creationId xmlns:a16="http://schemas.microsoft.com/office/drawing/2014/main" id="{90B7C6B9-3FA1-1210-4003-76A188A8F926}"/>
              </a:ext>
            </a:extLst>
          </p:cNvPr>
          <p:cNvSpPr txBox="1"/>
          <p:nvPr/>
        </p:nvSpPr>
        <p:spPr>
          <a:xfrm>
            <a:off x="1742882"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0</a:t>
            </a:r>
          </a:p>
        </p:txBody>
      </p:sp>
      <p:sp>
        <p:nvSpPr>
          <p:cNvPr id="184" name="TextBox 183">
            <a:extLst>
              <a:ext uri="{FF2B5EF4-FFF2-40B4-BE49-F238E27FC236}">
                <a16:creationId xmlns:a16="http://schemas.microsoft.com/office/drawing/2014/main" id="{B8A24CF5-F0C6-AD03-5F47-89F9DE93DAAC}"/>
              </a:ext>
            </a:extLst>
          </p:cNvPr>
          <p:cNvSpPr txBox="1"/>
          <p:nvPr/>
        </p:nvSpPr>
        <p:spPr>
          <a:xfrm>
            <a:off x="2418665"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12</a:t>
            </a:r>
          </a:p>
        </p:txBody>
      </p:sp>
      <p:sp>
        <p:nvSpPr>
          <p:cNvPr id="185" name="TextBox 184">
            <a:extLst>
              <a:ext uri="{FF2B5EF4-FFF2-40B4-BE49-F238E27FC236}">
                <a16:creationId xmlns:a16="http://schemas.microsoft.com/office/drawing/2014/main" id="{98EFE31A-B0AE-C7D8-11E9-A75B789B73D3}"/>
              </a:ext>
            </a:extLst>
          </p:cNvPr>
          <p:cNvSpPr txBox="1"/>
          <p:nvPr/>
        </p:nvSpPr>
        <p:spPr>
          <a:xfrm>
            <a:off x="3094448"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24</a:t>
            </a:r>
          </a:p>
        </p:txBody>
      </p:sp>
      <p:sp>
        <p:nvSpPr>
          <p:cNvPr id="186" name="TextBox 185">
            <a:extLst>
              <a:ext uri="{FF2B5EF4-FFF2-40B4-BE49-F238E27FC236}">
                <a16:creationId xmlns:a16="http://schemas.microsoft.com/office/drawing/2014/main" id="{1D431630-5559-5207-4D30-8D894255F52C}"/>
              </a:ext>
            </a:extLst>
          </p:cNvPr>
          <p:cNvSpPr txBox="1"/>
          <p:nvPr/>
        </p:nvSpPr>
        <p:spPr>
          <a:xfrm>
            <a:off x="3770231"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36</a:t>
            </a:r>
          </a:p>
        </p:txBody>
      </p:sp>
      <p:sp>
        <p:nvSpPr>
          <p:cNvPr id="187" name="TextBox 186">
            <a:extLst>
              <a:ext uri="{FF2B5EF4-FFF2-40B4-BE49-F238E27FC236}">
                <a16:creationId xmlns:a16="http://schemas.microsoft.com/office/drawing/2014/main" id="{FF249011-5A43-BB85-B341-EF958329B0F4}"/>
              </a:ext>
            </a:extLst>
          </p:cNvPr>
          <p:cNvSpPr txBox="1"/>
          <p:nvPr/>
        </p:nvSpPr>
        <p:spPr>
          <a:xfrm>
            <a:off x="4446014"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48</a:t>
            </a:r>
          </a:p>
        </p:txBody>
      </p:sp>
      <p:sp>
        <p:nvSpPr>
          <p:cNvPr id="188" name="TextBox 187">
            <a:extLst>
              <a:ext uri="{FF2B5EF4-FFF2-40B4-BE49-F238E27FC236}">
                <a16:creationId xmlns:a16="http://schemas.microsoft.com/office/drawing/2014/main" id="{083001C4-B37A-37A6-47CB-2BCF0CBBBF94}"/>
              </a:ext>
            </a:extLst>
          </p:cNvPr>
          <p:cNvSpPr txBox="1"/>
          <p:nvPr/>
        </p:nvSpPr>
        <p:spPr>
          <a:xfrm>
            <a:off x="5121797"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60</a:t>
            </a:r>
          </a:p>
        </p:txBody>
      </p:sp>
      <p:sp>
        <p:nvSpPr>
          <p:cNvPr id="189" name="TextBox 188">
            <a:extLst>
              <a:ext uri="{FF2B5EF4-FFF2-40B4-BE49-F238E27FC236}">
                <a16:creationId xmlns:a16="http://schemas.microsoft.com/office/drawing/2014/main" id="{A4BE643D-5777-3C8A-77B6-82E4B1062553}"/>
              </a:ext>
            </a:extLst>
          </p:cNvPr>
          <p:cNvSpPr txBox="1"/>
          <p:nvPr/>
        </p:nvSpPr>
        <p:spPr>
          <a:xfrm>
            <a:off x="5797582" y="5760132"/>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0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72</a:t>
            </a:r>
          </a:p>
        </p:txBody>
      </p:sp>
      <p:sp>
        <p:nvSpPr>
          <p:cNvPr id="190" name="TextBox 189">
            <a:extLst>
              <a:ext uri="{FF2B5EF4-FFF2-40B4-BE49-F238E27FC236}">
                <a16:creationId xmlns:a16="http://schemas.microsoft.com/office/drawing/2014/main" id="{FAD4D5D6-7444-ED20-A56A-30E8D3D5ADC5}"/>
              </a:ext>
            </a:extLst>
          </p:cNvPr>
          <p:cNvSpPr txBox="1"/>
          <p:nvPr/>
        </p:nvSpPr>
        <p:spPr>
          <a:xfrm>
            <a:off x="1968143"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4</a:t>
            </a:r>
          </a:p>
        </p:txBody>
      </p:sp>
      <p:sp>
        <p:nvSpPr>
          <p:cNvPr id="191" name="TextBox 190">
            <a:extLst>
              <a:ext uri="{FF2B5EF4-FFF2-40B4-BE49-F238E27FC236}">
                <a16:creationId xmlns:a16="http://schemas.microsoft.com/office/drawing/2014/main" id="{B6FA68A5-C64E-A0D3-FFE0-FD354B6A409B}"/>
              </a:ext>
            </a:extLst>
          </p:cNvPr>
          <p:cNvSpPr txBox="1"/>
          <p:nvPr/>
        </p:nvSpPr>
        <p:spPr>
          <a:xfrm>
            <a:off x="2643926"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16</a:t>
            </a:r>
          </a:p>
        </p:txBody>
      </p:sp>
      <p:sp>
        <p:nvSpPr>
          <p:cNvPr id="192" name="TextBox 191">
            <a:extLst>
              <a:ext uri="{FF2B5EF4-FFF2-40B4-BE49-F238E27FC236}">
                <a16:creationId xmlns:a16="http://schemas.microsoft.com/office/drawing/2014/main" id="{A15B3E9F-10FB-8B68-0AC9-15AE69B8C67C}"/>
              </a:ext>
            </a:extLst>
          </p:cNvPr>
          <p:cNvSpPr txBox="1"/>
          <p:nvPr/>
        </p:nvSpPr>
        <p:spPr>
          <a:xfrm>
            <a:off x="3319709"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28</a:t>
            </a:r>
          </a:p>
        </p:txBody>
      </p:sp>
      <p:sp>
        <p:nvSpPr>
          <p:cNvPr id="193" name="TextBox 192">
            <a:extLst>
              <a:ext uri="{FF2B5EF4-FFF2-40B4-BE49-F238E27FC236}">
                <a16:creationId xmlns:a16="http://schemas.microsoft.com/office/drawing/2014/main" id="{7EC10F27-3FAF-FE39-78A4-6B6F7A744128}"/>
              </a:ext>
            </a:extLst>
          </p:cNvPr>
          <p:cNvSpPr txBox="1"/>
          <p:nvPr/>
        </p:nvSpPr>
        <p:spPr>
          <a:xfrm>
            <a:off x="3995492"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40</a:t>
            </a:r>
          </a:p>
        </p:txBody>
      </p:sp>
      <p:sp>
        <p:nvSpPr>
          <p:cNvPr id="194" name="TextBox 193">
            <a:extLst>
              <a:ext uri="{FF2B5EF4-FFF2-40B4-BE49-F238E27FC236}">
                <a16:creationId xmlns:a16="http://schemas.microsoft.com/office/drawing/2014/main" id="{39531633-578E-0A9F-5A7D-215AAC70C77E}"/>
              </a:ext>
            </a:extLst>
          </p:cNvPr>
          <p:cNvSpPr txBox="1"/>
          <p:nvPr/>
        </p:nvSpPr>
        <p:spPr>
          <a:xfrm>
            <a:off x="4671275"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52</a:t>
            </a:r>
          </a:p>
        </p:txBody>
      </p:sp>
      <p:sp>
        <p:nvSpPr>
          <p:cNvPr id="195" name="TextBox 194">
            <a:extLst>
              <a:ext uri="{FF2B5EF4-FFF2-40B4-BE49-F238E27FC236}">
                <a16:creationId xmlns:a16="http://schemas.microsoft.com/office/drawing/2014/main" id="{A95B4A94-951A-B20A-0AA9-1F8D1C7019BE}"/>
              </a:ext>
            </a:extLst>
          </p:cNvPr>
          <p:cNvSpPr txBox="1"/>
          <p:nvPr/>
        </p:nvSpPr>
        <p:spPr>
          <a:xfrm>
            <a:off x="5347058"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64</a:t>
            </a:r>
          </a:p>
        </p:txBody>
      </p:sp>
      <p:sp>
        <p:nvSpPr>
          <p:cNvPr id="196" name="TextBox 195">
            <a:extLst>
              <a:ext uri="{FF2B5EF4-FFF2-40B4-BE49-F238E27FC236}">
                <a16:creationId xmlns:a16="http://schemas.microsoft.com/office/drawing/2014/main" id="{C92CDAF0-FDB6-F488-8A6B-A81295252650}"/>
              </a:ext>
            </a:extLst>
          </p:cNvPr>
          <p:cNvSpPr txBox="1"/>
          <p:nvPr/>
        </p:nvSpPr>
        <p:spPr>
          <a:xfrm>
            <a:off x="2193404"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8</a:t>
            </a:r>
          </a:p>
        </p:txBody>
      </p:sp>
      <p:sp>
        <p:nvSpPr>
          <p:cNvPr id="197" name="TextBox 196">
            <a:extLst>
              <a:ext uri="{FF2B5EF4-FFF2-40B4-BE49-F238E27FC236}">
                <a16:creationId xmlns:a16="http://schemas.microsoft.com/office/drawing/2014/main" id="{B68645C9-48E2-72DF-157F-A86AADB1246F}"/>
              </a:ext>
            </a:extLst>
          </p:cNvPr>
          <p:cNvSpPr txBox="1"/>
          <p:nvPr/>
        </p:nvSpPr>
        <p:spPr>
          <a:xfrm>
            <a:off x="2869187"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20</a:t>
            </a:r>
          </a:p>
        </p:txBody>
      </p:sp>
      <p:sp>
        <p:nvSpPr>
          <p:cNvPr id="198" name="TextBox 197">
            <a:extLst>
              <a:ext uri="{FF2B5EF4-FFF2-40B4-BE49-F238E27FC236}">
                <a16:creationId xmlns:a16="http://schemas.microsoft.com/office/drawing/2014/main" id="{55E52CCD-3A4D-7585-421F-ECB3F3A1BD0D}"/>
              </a:ext>
            </a:extLst>
          </p:cNvPr>
          <p:cNvSpPr txBox="1"/>
          <p:nvPr/>
        </p:nvSpPr>
        <p:spPr>
          <a:xfrm>
            <a:off x="3544970"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32</a:t>
            </a:r>
          </a:p>
        </p:txBody>
      </p:sp>
      <p:sp>
        <p:nvSpPr>
          <p:cNvPr id="199" name="TextBox 198">
            <a:extLst>
              <a:ext uri="{FF2B5EF4-FFF2-40B4-BE49-F238E27FC236}">
                <a16:creationId xmlns:a16="http://schemas.microsoft.com/office/drawing/2014/main" id="{5BEB3C01-1200-3530-9314-D8A86ADB1763}"/>
              </a:ext>
            </a:extLst>
          </p:cNvPr>
          <p:cNvSpPr txBox="1"/>
          <p:nvPr/>
        </p:nvSpPr>
        <p:spPr>
          <a:xfrm>
            <a:off x="4220753"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44</a:t>
            </a:r>
          </a:p>
        </p:txBody>
      </p:sp>
      <p:sp>
        <p:nvSpPr>
          <p:cNvPr id="200" name="TextBox 199">
            <a:extLst>
              <a:ext uri="{FF2B5EF4-FFF2-40B4-BE49-F238E27FC236}">
                <a16:creationId xmlns:a16="http://schemas.microsoft.com/office/drawing/2014/main" id="{BEB24806-B708-40A2-9441-010A0136E9DB}"/>
              </a:ext>
            </a:extLst>
          </p:cNvPr>
          <p:cNvSpPr txBox="1"/>
          <p:nvPr/>
        </p:nvSpPr>
        <p:spPr>
          <a:xfrm>
            <a:off x="4896536"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56</a:t>
            </a:r>
          </a:p>
        </p:txBody>
      </p:sp>
      <p:sp>
        <p:nvSpPr>
          <p:cNvPr id="201" name="TextBox 200">
            <a:extLst>
              <a:ext uri="{FF2B5EF4-FFF2-40B4-BE49-F238E27FC236}">
                <a16:creationId xmlns:a16="http://schemas.microsoft.com/office/drawing/2014/main" id="{6C18DE75-B1C4-990A-DDF2-715125F67538}"/>
              </a:ext>
            </a:extLst>
          </p:cNvPr>
          <p:cNvSpPr txBox="1"/>
          <p:nvPr/>
        </p:nvSpPr>
        <p:spPr>
          <a:xfrm>
            <a:off x="5572319" y="5641715"/>
            <a:ext cx="224906" cy="154591"/>
          </a:xfrm>
          <a:prstGeom prst="rect">
            <a:avLst/>
          </a:prstGeom>
          <a:noFill/>
        </p:spPr>
        <p:txBody>
          <a:bodyPr vert="horz" wrap="squar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800" b="0" i="0" u="none" strike="noStrike" kern="1200" cap="none" spc="-30" normalizeH="0" baseline="0" noProof="0">
                <a:ln>
                  <a:noFill/>
                </a:ln>
                <a:solidFill>
                  <a:srgbClr val="666666"/>
                </a:solidFill>
                <a:effectLst/>
                <a:uLnTx/>
                <a:uFillTx/>
                <a:latin typeface="Mark Pro Light" panose="020B0504020201010104" pitchFamily="34" charset="77"/>
                <a:ea typeface="+mn-ea"/>
                <a:cs typeface="+mn-cs"/>
              </a:rPr>
              <a:t>68</a:t>
            </a:r>
          </a:p>
        </p:txBody>
      </p:sp>
      <p:sp>
        <p:nvSpPr>
          <p:cNvPr id="202" name="TextBox 201">
            <a:extLst>
              <a:ext uri="{FF2B5EF4-FFF2-40B4-BE49-F238E27FC236}">
                <a16:creationId xmlns:a16="http://schemas.microsoft.com/office/drawing/2014/main" id="{54330BB2-B2FC-A384-EA77-F198A4ABF227}"/>
              </a:ext>
            </a:extLst>
          </p:cNvPr>
          <p:cNvSpPr txBox="1"/>
          <p:nvPr/>
        </p:nvSpPr>
        <p:spPr>
          <a:xfrm>
            <a:off x="2869187" y="6042630"/>
            <a:ext cx="2026994" cy="154591"/>
          </a:xfrm>
          <a:prstGeom prst="rect">
            <a:avLst/>
          </a:prstGeom>
          <a:noFill/>
        </p:spPr>
        <p:txBody>
          <a:bodyPr vert="horz" wrap="non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30" normalizeH="0" baseline="0" noProof="0">
                <a:ln>
                  <a:noFill/>
                </a:ln>
                <a:solidFill>
                  <a:srgbClr val="666666"/>
                </a:solidFill>
                <a:effectLst/>
                <a:uLnTx/>
                <a:uFillTx/>
                <a:latin typeface="Mark Pro" panose="020B0604020201010104" pitchFamily="34" charset="77"/>
                <a:ea typeface="+mn-ea"/>
                <a:cs typeface="+mn-cs"/>
              </a:rPr>
              <a:t>Semaines depuis la randomisation</a:t>
            </a:r>
          </a:p>
        </p:txBody>
      </p:sp>
      <p:sp>
        <p:nvSpPr>
          <p:cNvPr id="203" name="TextBox 202">
            <a:extLst>
              <a:ext uri="{FF2B5EF4-FFF2-40B4-BE49-F238E27FC236}">
                <a16:creationId xmlns:a16="http://schemas.microsoft.com/office/drawing/2014/main" id="{E377DCA8-84C9-A260-C10D-46C2E67036FB}"/>
              </a:ext>
            </a:extLst>
          </p:cNvPr>
          <p:cNvSpPr txBox="1"/>
          <p:nvPr/>
        </p:nvSpPr>
        <p:spPr>
          <a:xfrm rot="16200000">
            <a:off x="-491713" y="3835776"/>
            <a:ext cx="2026994" cy="154591"/>
          </a:xfrm>
          <a:prstGeom prst="rect">
            <a:avLst/>
          </a:prstGeom>
          <a:noFill/>
        </p:spPr>
        <p:txBody>
          <a:bodyPr vert="horz" wrap="none" lIns="0" tIns="0" rIns="0" bIns="0"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30" normalizeH="0" baseline="0" noProof="0" dirty="0">
                <a:ln>
                  <a:noFill/>
                </a:ln>
                <a:solidFill>
                  <a:srgbClr val="666666"/>
                </a:solidFill>
                <a:effectLst/>
                <a:uLnTx/>
                <a:uFillTx/>
                <a:latin typeface="Mark Pro" panose="020B0604020201010104" pitchFamily="34" charset="77"/>
                <a:ea typeface="+mn-ea"/>
                <a:cs typeface="+mn-cs"/>
              </a:rPr>
              <a:t>Variation moyenne du poids corporel(%)</a:t>
            </a:r>
          </a:p>
        </p:txBody>
      </p:sp>
      <p:sp>
        <p:nvSpPr>
          <p:cNvPr id="204" name="TextBox 203">
            <a:extLst>
              <a:ext uri="{FF2B5EF4-FFF2-40B4-BE49-F238E27FC236}">
                <a16:creationId xmlns:a16="http://schemas.microsoft.com/office/drawing/2014/main" id="{4D0FDF17-CFC8-80B2-45F1-AEEF61843BAB}"/>
              </a:ext>
            </a:extLst>
          </p:cNvPr>
          <p:cNvSpPr txBox="1"/>
          <p:nvPr/>
        </p:nvSpPr>
        <p:spPr>
          <a:xfrm>
            <a:off x="1001820" y="1533346"/>
            <a:ext cx="5422605" cy="282779"/>
          </a:xfrm>
          <a:prstGeom prst="rect">
            <a:avLst/>
          </a:prstGeom>
          <a:noFill/>
        </p:spPr>
        <p:txBody>
          <a:bodyPr vert="horz" wrap="none" lIns="0" tIns="0" rIns="0" bIns="0" rtlCol="0" anchor="ctr">
            <a:noAutofit/>
          </a:bodyPr>
          <a:lstStyle/>
          <a:p>
            <a:pPr marL="0" marR="0" lvl="0" indent="0" algn="ctr"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fr-FR" sz="1400" b="1" i="0" u="none" strike="noStrike" kern="1200" cap="none" spc="-30" normalizeH="0" baseline="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t>Variation en pourcentage du poids corporel</a:t>
            </a:r>
            <a:br>
              <a:rPr kumimoji="0" lang="fr-FR" sz="1400" b="1" i="0" u="none" strike="noStrike" kern="1200" cap="none" spc="-30" normalizeH="0" baseline="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fr-FR" sz="1400" b="1" i="0" u="none" strike="noStrike" kern="1200" cap="none" spc="-30" normalizeH="0" baseline="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t>de la randomisation à la semaine 72 </a:t>
            </a:r>
            <a:r>
              <a:rPr kumimoji="0" lang="fr-FR" sz="1400" b="1" i="0" u="none" strike="noStrike" kern="1200" cap="none" spc="-30" normalizeH="0" baseline="3000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t>1,2</a:t>
            </a:r>
          </a:p>
        </p:txBody>
      </p:sp>
      <p:sp>
        <p:nvSpPr>
          <p:cNvPr id="205" name="TextBox 204">
            <a:extLst>
              <a:ext uri="{FF2B5EF4-FFF2-40B4-BE49-F238E27FC236}">
                <a16:creationId xmlns:a16="http://schemas.microsoft.com/office/drawing/2014/main" id="{DBD739C3-1603-47CF-20C7-F2D7BDB5A8A4}"/>
              </a:ext>
            </a:extLst>
          </p:cNvPr>
          <p:cNvSpPr txBox="1"/>
          <p:nvPr/>
        </p:nvSpPr>
        <p:spPr>
          <a:xfrm>
            <a:off x="883901" y="1986184"/>
            <a:ext cx="3236087" cy="260335"/>
          </a:xfrm>
          <a:prstGeom prst="rect">
            <a:avLst/>
          </a:prstGeom>
          <a:noFill/>
        </p:spPr>
        <p:txBody>
          <a:bodyPr wrap="square" lIns="0" tIns="0" rIns="0" bIns="0" anchor="ctr" anchorCtr="0">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100" b="0" i="0" u="none" strike="noStrike" kern="1200" cap="none" spc="-20" normalizeH="0" baseline="0" noProof="0" dirty="0">
                <a:ln>
                  <a:noFill/>
                </a:ln>
                <a:solidFill>
                  <a:srgbClr val="666666"/>
                </a:solidFill>
                <a:effectLst/>
                <a:uLnTx/>
                <a:uFillTx/>
                <a:latin typeface="Mark Pro Light" panose="020B0504020201010104" pitchFamily="34" charset="77"/>
                <a:ea typeface="+mn-ea"/>
                <a:cs typeface="Arial" panose="020B0604020202020204" pitchFamily="34" charset="0"/>
              </a:rPr>
              <a:t> Poids corporel moyen à la randomisation=104,8 kg</a:t>
            </a:r>
          </a:p>
        </p:txBody>
      </p:sp>
      <p:sp>
        <p:nvSpPr>
          <p:cNvPr id="206" name="TextBox 205">
            <a:extLst>
              <a:ext uri="{FF2B5EF4-FFF2-40B4-BE49-F238E27FC236}">
                <a16:creationId xmlns:a16="http://schemas.microsoft.com/office/drawing/2014/main" id="{225945B4-CC82-6042-8288-767184A39F6A}"/>
              </a:ext>
            </a:extLst>
          </p:cNvPr>
          <p:cNvSpPr txBox="1"/>
          <p:nvPr/>
        </p:nvSpPr>
        <p:spPr>
          <a:xfrm>
            <a:off x="6105723" y="5261127"/>
            <a:ext cx="210602" cy="150933"/>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C72605"/>
                </a:solidFill>
                <a:effectLst/>
                <a:uLnTx/>
                <a:uFillTx/>
                <a:latin typeface="Calibri" panose="020F0502020204030204" pitchFamily="34" charset="0"/>
                <a:ea typeface="Calibri" panose="020F0502020204030204" pitchFamily="34" charset="0"/>
                <a:cs typeface="Calibri" panose="020F0502020204030204" pitchFamily="34" charset="0"/>
              </a:rPr>
              <a:t>-22,5%</a:t>
            </a:r>
            <a:r>
              <a:rPr kumimoji="0" lang="fr-FR" sz="1500" b="0" i="0" u="none" strike="noStrike" kern="1200" cap="none" spc="-30" normalizeH="0" baseline="30000" noProof="0">
                <a:ln>
                  <a:noFill/>
                </a:ln>
                <a:solidFill>
                  <a:srgbClr val="C72605"/>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207" name="TextBox 206">
            <a:extLst>
              <a:ext uri="{FF2B5EF4-FFF2-40B4-BE49-F238E27FC236}">
                <a16:creationId xmlns:a16="http://schemas.microsoft.com/office/drawing/2014/main" id="{B0208F77-A588-BE7E-46CB-623BB34D29C0}"/>
              </a:ext>
            </a:extLst>
          </p:cNvPr>
          <p:cNvSpPr txBox="1"/>
          <p:nvPr/>
        </p:nvSpPr>
        <p:spPr>
          <a:xfrm>
            <a:off x="6105723" y="5040538"/>
            <a:ext cx="210602" cy="150933"/>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C4197F"/>
                </a:solidFill>
                <a:effectLst/>
                <a:uLnTx/>
                <a:uFillTx/>
                <a:latin typeface="Calibri" panose="020F0502020204030204" pitchFamily="34" charset="0"/>
                <a:ea typeface="Calibri" panose="020F0502020204030204" pitchFamily="34" charset="0"/>
                <a:cs typeface="Calibri" panose="020F0502020204030204" pitchFamily="34" charset="0"/>
              </a:rPr>
              <a:t>-21,4%</a:t>
            </a:r>
            <a:r>
              <a:rPr kumimoji="0" lang="fr-FR" sz="1500" b="0" i="0" u="none" strike="noStrike" kern="1200" cap="none" spc="-30" normalizeH="0" baseline="30000" noProof="0">
                <a:ln>
                  <a:noFill/>
                </a:ln>
                <a:solidFill>
                  <a:srgbClr val="C4197F"/>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208" name="TextBox 207">
            <a:extLst>
              <a:ext uri="{FF2B5EF4-FFF2-40B4-BE49-F238E27FC236}">
                <a16:creationId xmlns:a16="http://schemas.microsoft.com/office/drawing/2014/main" id="{2BC0C950-44A2-C809-1F62-A19B0055850A}"/>
              </a:ext>
            </a:extLst>
          </p:cNvPr>
          <p:cNvSpPr txBox="1"/>
          <p:nvPr/>
        </p:nvSpPr>
        <p:spPr>
          <a:xfrm>
            <a:off x="6105723" y="4360309"/>
            <a:ext cx="210602" cy="150933"/>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3E2A5A"/>
                </a:solidFill>
                <a:effectLst/>
                <a:uLnTx/>
                <a:uFillTx/>
                <a:latin typeface="Calibri" panose="020F0502020204030204" pitchFamily="34" charset="0"/>
                <a:ea typeface="Calibri" panose="020F0502020204030204" pitchFamily="34" charset="0"/>
                <a:cs typeface="Calibri" panose="020F0502020204030204" pitchFamily="34" charset="0"/>
              </a:rPr>
              <a:t>-16,0</a:t>
            </a:r>
            <a:r>
              <a:rPr kumimoji="0" lang="fr-FR" sz="1500" b="0" i="0" u="none" strike="noStrike" kern="1200" cap="none" spc="0" normalizeH="0" baseline="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fr-FR" sz="1500" b="0" i="0" u="none" strike="noStrike" kern="1200" cap="none" spc="-30" normalizeH="0" baseline="3000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fr-FR" sz="1500" b="0" i="0" u="none" strike="noStrike" kern="1200" cap="none" spc="0" normalizeH="0" baseline="30000" noProof="0">
              <a:ln>
                <a:noFill/>
              </a:ln>
              <a:solidFill>
                <a:srgbClr val="3F2A5A"/>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9" name="TextBox 208">
            <a:extLst>
              <a:ext uri="{FF2B5EF4-FFF2-40B4-BE49-F238E27FC236}">
                <a16:creationId xmlns:a16="http://schemas.microsoft.com/office/drawing/2014/main" id="{CB26D891-2880-2B8D-C9BE-1BC216BD8CE1}"/>
              </a:ext>
            </a:extLst>
          </p:cNvPr>
          <p:cNvSpPr txBox="1"/>
          <p:nvPr/>
        </p:nvSpPr>
        <p:spPr>
          <a:xfrm>
            <a:off x="6105723" y="2513345"/>
            <a:ext cx="210602" cy="150933"/>
          </a:xfrm>
          <a:prstGeom prst="rect">
            <a:avLst/>
          </a:prstGeom>
        </p:spPr>
        <p:txBody>
          <a:bodyPr vert="horz" wrap="non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i="0" u="none" strike="noStrike" kern="1200" cap="none" spc="0" normalizeH="0" baseline="0" noProof="0">
                <a:ln>
                  <a:noFill/>
                </a:ln>
                <a:solidFill>
                  <a:srgbClr val="000000">
                    <a:lumMod val="50000"/>
                    <a:lumOff val="50000"/>
                  </a:srgbClr>
                </a:solidFill>
                <a:effectLst/>
                <a:uLnTx/>
                <a:uFillTx/>
                <a:latin typeface="Calibri" panose="020F0502020204030204" pitchFamily="34" charset="0"/>
                <a:ea typeface="Calibri" panose="020F0502020204030204" pitchFamily="34" charset="0"/>
                <a:cs typeface="Calibri" panose="020F0502020204030204" pitchFamily="34" charset="0"/>
              </a:rPr>
              <a:t>-2,4%</a:t>
            </a:r>
          </a:p>
        </p:txBody>
      </p:sp>
      <p:sp>
        <p:nvSpPr>
          <p:cNvPr id="221" name="Text Placeholder 7">
            <a:extLst>
              <a:ext uri="{FF2B5EF4-FFF2-40B4-BE49-F238E27FC236}">
                <a16:creationId xmlns:a16="http://schemas.microsoft.com/office/drawing/2014/main" id="{B31E0E63-2CD3-54BE-943C-1B62FB7F7FD9}"/>
              </a:ext>
            </a:extLst>
          </p:cNvPr>
          <p:cNvSpPr txBox="1">
            <a:spLocks/>
          </p:cNvSpPr>
          <p:nvPr/>
        </p:nvSpPr>
        <p:spPr>
          <a:xfrm>
            <a:off x="6763626" y="2440904"/>
            <a:ext cx="759600" cy="277131"/>
          </a:xfrm>
          <a:prstGeom prst="roundRect">
            <a:avLst>
              <a:gd name="adj" fmla="val 10069"/>
            </a:avLst>
          </a:prstGeom>
          <a:solidFill>
            <a:srgbClr val="404040"/>
          </a:solidFill>
        </p:spPr>
        <p:txBody>
          <a:bodyPr vert="horz" lIns="91440" tIns="91440" rIns="91440" bIns="91440" rtlCol="0" anchor="t" anchorCtr="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000" kern="1200" spc="-20" baseline="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fr-FR" sz="1000" b="0" i="0" u="none" strike="noStrike" kern="1200" cap="none" spc="-20" normalizeH="0" baseline="0" noProof="0">
              <a:ln>
                <a:noFill/>
              </a:ln>
              <a:solidFill>
                <a:srgbClr val="3F2A5A"/>
              </a:solidFill>
              <a:effectLst/>
              <a:uLnTx/>
              <a:uFillTx/>
              <a:latin typeface="Mark Pro Light" panose="020B0504020201010104"/>
              <a:ea typeface="+mn-ea"/>
              <a:cs typeface="+mn-cs"/>
            </a:endParaRPr>
          </a:p>
        </p:txBody>
      </p:sp>
      <p:sp>
        <p:nvSpPr>
          <p:cNvPr id="222" name="TextBox 221">
            <a:extLst>
              <a:ext uri="{FF2B5EF4-FFF2-40B4-BE49-F238E27FC236}">
                <a16:creationId xmlns:a16="http://schemas.microsoft.com/office/drawing/2014/main" id="{E9A66CF9-CC21-8AEE-A8C5-9FBB0211F35C}"/>
              </a:ext>
            </a:extLst>
          </p:cNvPr>
          <p:cNvSpPr txBox="1"/>
          <p:nvPr/>
        </p:nvSpPr>
        <p:spPr>
          <a:xfrm>
            <a:off x="6760475" y="2367489"/>
            <a:ext cx="8734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prstClr val="white"/>
                </a:solidFill>
                <a:effectLst/>
                <a:uLnTx/>
                <a:uFillTx/>
                <a:latin typeface="Mark Pro Light" panose="020B0504020201010104"/>
                <a:ea typeface="+mn-ea"/>
                <a:cs typeface="+mn-cs"/>
              </a:rPr>
              <a:t>-</a:t>
            </a:r>
            <a:r>
              <a:rPr kumimoji="0" lang="fr-FR" sz="1600" b="1" i="0" u="none" strike="noStrike" kern="0" cap="none" spc="-30" normalizeH="0" baseline="0" noProof="0">
                <a:ln>
                  <a:noFill/>
                </a:ln>
                <a:solidFill>
                  <a:prstClr val="white"/>
                </a:solidFill>
                <a:effectLst/>
                <a:uLnTx/>
                <a:uFillTx/>
                <a:latin typeface="Mark Pro Light" panose="020B0504020201010104"/>
                <a:ea typeface="+mn-ea"/>
                <a:cs typeface="+mn-cs"/>
              </a:rPr>
              <a:t>2.4 kg</a:t>
            </a:r>
            <a:endParaRPr kumimoji="0" lang="fr-FR" sz="1600" b="0" i="0" u="none" strike="noStrike" kern="0" cap="none" spc="0" normalizeH="0" baseline="0" noProof="0">
              <a:ln>
                <a:noFill/>
              </a:ln>
              <a:solidFill>
                <a:prstClr val="white"/>
              </a:solidFill>
              <a:effectLst/>
              <a:uLnTx/>
              <a:uFillTx/>
              <a:latin typeface="Arial"/>
              <a:ea typeface="+mn-ea"/>
              <a:cs typeface="+mn-cs"/>
            </a:endParaRPr>
          </a:p>
        </p:txBody>
      </p:sp>
      <p:sp>
        <p:nvSpPr>
          <p:cNvPr id="223" name="Text Placeholder 7">
            <a:extLst>
              <a:ext uri="{FF2B5EF4-FFF2-40B4-BE49-F238E27FC236}">
                <a16:creationId xmlns:a16="http://schemas.microsoft.com/office/drawing/2014/main" id="{A639F403-70FF-B566-90D0-DA9AF0F0C93E}"/>
              </a:ext>
            </a:extLst>
          </p:cNvPr>
          <p:cNvSpPr txBox="1">
            <a:spLocks/>
          </p:cNvSpPr>
          <p:nvPr/>
        </p:nvSpPr>
        <p:spPr>
          <a:xfrm>
            <a:off x="6745649" y="4284225"/>
            <a:ext cx="759600" cy="280800"/>
          </a:xfrm>
          <a:prstGeom prst="roundRect">
            <a:avLst>
              <a:gd name="adj" fmla="val 10069"/>
            </a:avLst>
          </a:prstGeom>
          <a:solidFill>
            <a:srgbClr val="3F2A5A"/>
          </a:solidFill>
        </p:spPr>
        <p:txBody>
          <a:bodyPr vert="horz" lIns="91440" tIns="91440" rIns="91440" bIns="91440" rtlCol="0" anchor="t" anchorCtr="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000" kern="1200" spc="-20" baseline="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fr-FR" sz="1000" b="0" i="0" u="none" strike="noStrike" kern="1200" cap="none" spc="-20" normalizeH="0" baseline="0" noProof="0">
              <a:ln>
                <a:noFill/>
              </a:ln>
              <a:solidFill>
                <a:srgbClr val="3F2A5A"/>
              </a:solidFill>
              <a:effectLst/>
              <a:uLnTx/>
              <a:uFillTx/>
              <a:latin typeface="Mark Pro Light" panose="020B0504020201010104"/>
              <a:ea typeface="+mn-ea"/>
              <a:cs typeface="+mn-cs"/>
            </a:endParaRPr>
          </a:p>
        </p:txBody>
      </p:sp>
      <p:sp>
        <p:nvSpPr>
          <p:cNvPr id="224" name="TextBox 223">
            <a:extLst>
              <a:ext uri="{FF2B5EF4-FFF2-40B4-BE49-F238E27FC236}">
                <a16:creationId xmlns:a16="http://schemas.microsoft.com/office/drawing/2014/main" id="{0937348D-E97C-0FA6-F0DB-D139D004B30D}"/>
              </a:ext>
            </a:extLst>
          </p:cNvPr>
          <p:cNvSpPr txBox="1"/>
          <p:nvPr/>
        </p:nvSpPr>
        <p:spPr>
          <a:xfrm>
            <a:off x="6669516" y="4199459"/>
            <a:ext cx="104408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white"/>
                </a:solidFill>
                <a:effectLst/>
                <a:uLnTx/>
                <a:uFillTx/>
                <a:latin typeface="Mark Pro Light" panose="020B0504020201010104"/>
                <a:ea typeface="+mn-ea"/>
                <a:cs typeface="+mn-cs"/>
              </a:rPr>
              <a:t>-</a:t>
            </a:r>
            <a:r>
              <a:rPr kumimoji="0" lang="fr-FR" sz="1600" b="1" i="0" u="none" strike="noStrike" kern="0" cap="none" spc="-30" normalizeH="0" baseline="0" noProof="0" dirty="0">
                <a:ln>
                  <a:noFill/>
                </a:ln>
                <a:solidFill>
                  <a:prstClr val="white"/>
                </a:solidFill>
                <a:effectLst/>
                <a:uLnTx/>
                <a:uFillTx/>
                <a:latin typeface="Mark Pro Light" panose="020B0504020201010104"/>
                <a:ea typeface="+mn-ea"/>
                <a:cs typeface="+mn-cs"/>
              </a:rPr>
              <a:t>16 ,1 kg</a:t>
            </a:r>
            <a:endParaRPr kumimoji="0" lang="fr-FR" sz="1600" b="0" i="0" u="none" strike="noStrike" kern="0" cap="none" spc="0" normalizeH="0" baseline="0" noProof="0" dirty="0">
              <a:ln>
                <a:noFill/>
              </a:ln>
              <a:solidFill>
                <a:prstClr val="white"/>
              </a:solidFill>
              <a:effectLst/>
              <a:uLnTx/>
              <a:uFillTx/>
              <a:latin typeface="Arial"/>
              <a:ea typeface="+mn-ea"/>
              <a:cs typeface="+mn-cs"/>
            </a:endParaRPr>
          </a:p>
        </p:txBody>
      </p:sp>
      <p:sp>
        <p:nvSpPr>
          <p:cNvPr id="225" name="Text Placeholder 7">
            <a:extLst>
              <a:ext uri="{FF2B5EF4-FFF2-40B4-BE49-F238E27FC236}">
                <a16:creationId xmlns:a16="http://schemas.microsoft.com/office/drawing/2014/main" id="{E782D0E7-3AF1-C915-261F-93C036B43757}"/>
              </a:ext>
            </a:extLst>
          </p:cNvPr>
          <p:cNvSpPr txBox="1">
            <a:spLocks/>
          </p:cNvSpPr>
          <p:nvPr/>
        </p:nvSpPr>
        <p:spPr>
          <a:xfrm>
            <a:off x="6751876" y="4955746"/>
            <a:ext cx="759600" cy="273570"/>
          </a:xfrm>
          <a:prstGeom prst="roundRect">
            <a:avLst>
              <a:gd name="adj" fmla="val 10069"/>
            </a:avLst>
          </a:prstGeom>
          <a:solidFill>
            <a:srgbClr val="C6007E"/>
          </a:solidFill>
        </p:spPr>
        <p:txBody>
          <a:bodyPr vert="horz" lIns="91440" tIns="91440" rIns="91440" bIns="91440" rtlCol="0" anchor="t" anchorCtr="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000" kern="1200" spc="-20" baseline="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fr-FR" sz="1000" b="0" i="0" u="none" strike="noStrike" kern="1200" cap="none" spc="-20" normalizeH="0" baseline="0" noProof="0">
              <a:ln>
                <a:noFill/>
              </a:ln>
              <a:solidFill>
                <a:srgbClr val="3F2A5A"/>
              </a:solidFill>
              <a:effectLst/>
              <a:uLnTx/>
              <a:uFillTx/>
              <a:latin typeface="Mark Pro Light" panose="020B0504020201010104"/>
              <a:ea typeface="+mn-ea"/>
              <a:cs typeface="+mn-cs"/>
            </a:endParaRPr>
          </a:p>
        </p:txBody>
      </p:sp>
      <p:sp>
        <p:nvSpPr>
          <p:cNvPr id="226" name="TextBox 225">
            <a:extLst>
              <a:ext uri="{FF2B5EF4-FFF2-40B4-BE49-F238E27FC236}">
                <a16:creationId xmlns:a16="http://schemas.microsoft.com/office/drawing/2014/main" id="{CB06BE28-46AC-FC48-8B8C-39BDCC49D55A}"/>
              </a:ext>
            </a:extLst>
          </p:cNvPr>
          <p:cNvSpPr txBox="1"/>
          <p:nvPr/>
        </p:nvSpPr>
        <p:spPr>
          <a:xfrm>
            <a:off x="6727428" y="4861498"/>
            <a:ext cx="104408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prstClr val="white"/>
                </a:solidFill>
                <a:effectLst/>
                <a:uLnTx/>
                <a:uFillTx/>
                <a:latin typeface="Mark Pro Light" panose="020B0504020201010104"/>
                <a:ea typeface="+mn-ea"/>
                <a:cs typeface="+mn-cs"/>
              </a:rPr>
              <a:t>-</a:t>
            </a:r>
            <a:r>
              <a:rPr kumimoji="0" lang="fr-FR" sz="1600" b="1" i="0" u="none" strike="noStrike" kern="0" cap="none" spc="-30" normalizeH="0" baseline="0" noProof="0" dirty="0">
                <a:ln>
                  <a:noFill/>
                </a:ln>
                <a:solidFill>
                  <a:prstClr val="white"/>
                </a:solidFill>
                <a:effectLst/>
                <a:uLnTx/>
                <a:uFillTx/>
                <a:latin typeface="Mark Pro Light" panose="020B0504020201010104"/>
                <a:ea typeface="+mn-ea"/>
                <a:cs typeface="+mn-cs"/>
              </a:rPr>
              <a:t>22,2 kg</a:t>
            </a:r>
            <a:endParaRPr kumimoji="0" lang="fr-FR" sz="1600" b="0" i="0" u="none" strike="noStrike" kern="0" cap="none" spc="0" normalizeH="0" baseline="0" noProof="0" dirty="0">
              <a:ln>
                <a:noFill/>
              </a:ln>
              <a:solidFill>
                <a:prstClr val="white"/>
              </a:solidFill>
              <a:effectLst/>
              <a:uLnTx/>
              <a:uFillTx/>
              <a:latin typeface="Arial"/>
              <a:ea typeface="+mn-ea"/>
              <a:cs typeface="+mn-cs"/>
            </a:endParaRPr>
          </a:p>
        </p:txBody>
      </p:sp>
      <p:sp>
        <p:nvSpPr>
          <p:cNvPr id="227" name="Text Placeholder 7">
            <a:extLst>
              <a:ext uri="{FF2B5EF4-FFF2-40B4-BE49-F238E27FC236}">
                <a16:creationId xmlns:a16="http://schemas.microsoft.com/office/drawing/2014/main" id="{53A2BE47-B79B-684D-1C19-F2A5F266AAA4}"/>
              </a:ext>
            </a:extLst>
          </p:cNvPr>
          <p:cNvSpPr txBox="1">
            <a:spLocks/>
          </p:cNvSpPr>
          <p:nvPr/>
        </p:nvSpPr>
        <p:spPr>
          <a:xfrm>
            <a:off x="6753345" y="5257022"/>
            <a:ext cx="759347" cy="273600"/>
          </a:xfrm>
          <a:prstGeom prst="roundRect">
            <a:avLst>
              <a:gd name="adj" fmla="val 10069"/>
            </a:avLst>
          </a:prstGeom>
          <a:solidFill>
            <a:srgbClr val="C72605"/>
          </a:solidFill>
        </p:spPr>
        <p:txBody>
          <a:bodyPr vert="horz" lIns="91440" tIns="91440" rIns="91440" bIns="91440" rtlCol="0" anchor="t" anchorCtr="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000" kern="1200" spc="-20" baseline="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fr-FR" sz="1000" b="0" i="0" u="none" strike="noStrike" kern="1200" cap="none" spc="-20" normalizeH="0" baseline="0" noProof="0">
              <a:ln>
                <a:noFill/>
              </a:ln>
              <a:solidFill>
                <a:srgbClr val="3F2A5A"/>
              </a:solidFill>
              <a:effectLst/>
              <a:uLnTx/>
              <a:uFillTx/>
              <a:latin typeface="Mark Pro Light" panose="020B0504020201010104"/>
              <a:ea typeface="+mn-ea"/>
              <a:cs typeface="+mn-cs"/>
            </a:endParaRPr>
          </a:p>
        </p:txBody>
      </p:sp>
      <p:sp>
        <p:nvSpPr>
          <p:cNvPr id="228" name="TextBox 227">
            <a:extLst>
              <a:ext uri="{FF2B5EF4-FFF2-40B4-BE49-F238E27FC236}">
                <a16:creationId xmlns:a16="http://schemas.microsoft.com/office/drawing/2014/main" id="{91D6FCAF-9437-A5FB-C712-EAE87054FBC4}"/>
              </a:ext>
            </a:extLst>
          </p:cNvPr>
          <p:cNvSpPr txBox="1"/>
          <p:nvPr/>
        </p:nvSpPr>
        <p:spPr>
          <a:xfrm>
            <a:off x="6688983" y="5156028"/>
            <a:ext cx="104408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a:ln>
                  <a:noFill/>
                </a:ln>
                <a:solidFill>
                  <a:prstClr val="white"/>
                </a:solidFill>
                <a:effectLst/>
                <a:uLnTx/>
                <a:uFillTx/>
                <a:latin typeface="Mark Pro Light" panose="020B0504020201010104"/>
                <a:ea typeface="+mn-ea"/>
                <a:cs typeface="+mn-cs"/>
              </a:rPr>
              <a:t>-</a:t>
            </a:r>
            <a:r>
              <a:rPr kumimoji="0" lang="fr-FR" sz="1600" b="1" i="0" u="none" strike="noStrike" kern="0" cap="none" spc="-30" normalizeH="0" baseline="0" noProof="0">
                <a:ln>
                  <a:noFill/>
                </a:ln>
                <a:solidFill>
                  <a:prstClr val="white"/>
                </a:solidFill>
                <a:effectLst/>
                <a:uLnTx/>
                <a:uFillTx/>
                <a:latin typeface="Mark Pro Light" panose="020B0504020201010104"/>
                <a:ea typeface="+mn-ea"/>
                <a:cs typeface="+mn-cs"/>
              </a:rPr>
              <a:t>23,6 kg</a:t>
            </a:r>
            <a:endParaRPr kumimoji="0" lang="fr-FR" sz="1600" b="0" i="0" u="none" strike="noStrike" kern="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611921290"/>
      </p:ext>
    </p:extLst>
  </p:cSld>
  <p:clrMapOvr>
    <a:masterClrMapping/>
  </p:clrMapOvr>
  <mc:AlternateContent xmlns:mc="http://schemas.openxmlformats.org/markup-compatibility/2006" xmlns:p14="http://schemas.microsoft.com/office/powerpoint/2010/main">
    <mc:Choice Requires="p14">
      <p:transition spd="slow" p14:dur="2000" advTm="29426"/>
    </mc:Choice>
    <mc:Fallback xmlns="">
      <p:transition spd="slow" advTm="29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wipe(left)">
                                      <p:cBhvr>
                                        <p:cTn id="7" dur="1000"/>
                                        <p:tgtEl>
                                          <p:spTgt spid="155"/>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209"/>
                                        </p:tgtEl>
                                        <p:attrNameLst>
                                          <p:attrName>style.visibility</p:attrName>
                                        </p:attrNameLst>
                                      </p:cBhvr>
                                      <p:to>
                                        <p:strVal val="visible"/>
                                      </p:to>
                                    </p:set>
                                    <p:animEffect transition="in" filter="fade">
                                      <p:cBhvr>
                                        <p:cTn id="10" dur="500"/>
                                        <p:tgtEl>
                                          <p:spTgt spid="209"/>
                                        </p:tgtEl>
                                      </p:cBhvr>
                                    </p:animEffect>
                                    <p:anim calcmode="lin" valueType="num">
                                      <p:cBhvr>
                                        <p:cTn id="11" dur="500" fill="hold"/>
                                        <p:tgtEl>
                                          <p:spTgt spid="209"/>
                                        </p:tgtEl>
                                        <p:attrNameLst>
                                          <p:attrName>ppt_x</p:attrName>
                                        </p:attrNameLst>
                                      </p:cBhvr>
                                      <p:tavLst>
                                        <p:tav tm="0">
                                          <p:val>
                                            <p:strVal val="#ppt_x"/>
                                          </p:val>
                                        </p:tav>
                                        <p:tav tm="100000">
                                          <p:val>
                                            <p:strVal val="#ppt_x"/>
                                          </p:val>
                                        </p:tav>
                                      </p:tavLst>
                                    </p:anim>
                                    <p:anim calcmode="lin" valueType="num">
                                      <p:cBhvr>
                                        <p:cTn id="12" dur="500" fill="hold"/>
                                        <p:tgtEl>
                                          <p:spTgt spid="209"/>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1000"/>
                                  </p:stCondLst>
                                  <p:childTnLst>
                                    <p:set>
                                      <p:cBhvr>
                                        <p:cTn id="15" dur="1" fill="hold">
                                          <p:stCondLst>
                                            <p:cond delay="0"/>
                                          </p:stCondLst>
                                        </p:cTn>
                                        <p:tgtEl>
                                          <p:spTgt spid="158"/>
                                        </p:tgtEl>
                                        <p:attrNameLst>
                                          <p:attrName>style.visibility</p:attrName>
                                        </p:attrNameLst>
                                      </p:cBhvr>
                                      <p:to>
                                        <p:strVal val="visible"/>
                                      </p:to>
                                    </p:set>
                                    <p:animEffect transition="in" filter="wipe(left)">
                                      <p:cBhvr>
                                        <p:cTn id="16" dur="1000"/>
                                        <p:tgtEl>
                                          <p:spTgt spid="158"/>
                                        </p:tgtEl>
                                      </p:cBhvr>
                                    </p:animEffect>
                                  </p:childTnLst>
                                </p:cTn>
                              </p:par>
                              <p:par>
                                <p:cTn id="17" presetID="42" presetClass="entr" presetSubtype="0" fill="hold" grpId="0" nodeType="withEffect">
                                  <p:stCondLst>
                                    <p:cond delay="1500"/>
                                  </p:stCondLst>
                                  <p:childTnLst>
                                    <p:set>
                                      <p:cBhvr>
                                        <p:cTn id="18" dur="1" fill="hold">
                                          <p:stCondLst>
                                            <p:cond delay="0"/>
                                          </p:stCondLst>
                                        </p:cTn>
                                        <p:tgtEl>
                                          <p:spTgt spid="208"/>
                                        </p:tgtEl>
                                        <p:attrNameLst>
                                          <p:attrName>style.visibility</p:attrName>
                                        </p:attrNameLst>
                                      </p:cBhvr>
                                      <p:to>
                                        <p:strVal val="visible"/>
                                      </p:to>
                                    </p:set>
                                    <p:animEffect transition="in" filter="fade">
                                      <p:cBhvr>
                                        <p:cTn id="19" dur="500"/>
                                        <p:tgtEl>
                                          <p:spTgt spid="208"/>
                                        </p:tgtEl>
                                      </p:cBhvr>
                                    </p:animEffect>
                                    <p:anim calcmode="lin" valueType="num">
                                      <p:cBhvr>
                                        <p:cTn id="20" dur="500" fill="hold"/>
                                        <p:tgtEl>
                                          <p:spTgt spid="208"/>
                                        </p:tgtEl>
                                        <p:attrNameLst>
                                          <p:attrName>ppt_x</p:attrName>
                                        </p:attrNameLst>
                                      </p:cBhvr>
                                      <p:tavLst>
                                        <p:tav tm="0">
                                          <p:val>
                                            <p:strVal val="#ppt_x"/>
                                          </p:val>
                                        </p:tav>
                                        <p:tav tm="100000">
                                          <p:val>
                                            <p:strVal val="#ppt_x"/>
                                          </p:val>
                                        </p:tav>
                                      </p:tavLst>
                                    </p:anim>
                                    <p:anim calcmode="lin" valueType="num">
                                      <p:cBhvr>
                                        <p:cTn id="21" dur="500" fill="hold"/>
                                        <p:tgtEl>
                                          <p:spTgt spid="20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500"/>
                                  </p:stCondLst>
                                  <p:childTnLst>
                                    <p:set>
                                      <p:cBhvr>
                                        <p:cTn id="23" dur="1" fill="hold">
                                          <p:stCondLst>
                                            <p:cond delay="0"/>
                                          </p:stCondLst>
                                        </p:cTn>
                                        <p:tgtEl>
                                          <p:spTgt spid="207"/>
                                        </p:tgtEl>
                                        <p:attrNameLst>
                                          <p:attrName>style.visibility</p:attrName>
                                        </p:attrNameLst>
                                      </p:cBhvr>
                                      <p:to>
                                        <p:strVal val="visible"/>
                                      </p:to>
                                    </p:set>
                                    <p:animEffect transition="in" filter="fade">
                                      <p:cBhvr>
                                        <p:cTn id="24" dur="500"/>
                                        <p:tgtEl>
                                          <p:spTgt spid="207"/>
                                        </p:tgtEl>
                                      </p:cBhvr>
                                    </p:animEffect>
                                    <p:anim calcmode="lin" valueType="num">
                                      <p:cBhvr>
                                        <p:cTn id="25" dur="500" fill="hold"/>
                                        <p:tgtEl>
                                          <p:spTgt spid="207"/>
                                        </p:tgtEl>
                                        <p:attrNameLst>
                                          <p:attrName>ppt_x</p:attrName>
                                        </p:attrNameLst>
                                      </p:cBhvr>
                                      <p:tavLst>
                                        <p:tav tm="0">
                                          <p:val>
                                            <p:strVal val="#ppt_x"/>
                                          </p:val>
                                        </p:tav>
                                        <p:tav tm="100000">
                                          <p:val>
                                            <p:strVal val="#ppt_x"/>
                                          </p:val>
                                        </p:tav>
                                      </p:tavLst>
                                    </p:anim>
                                    <p:anim calcmode="lin" valueType="num">
                                      <p:cBhvr>
                                        <p:cTn id="26" dur="500" fill="hold"/>
                                        <p:tgtEl>
                                          <p:spTgt spid="20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500"/>
                                  </p:stCondLst>
                                  <p:childTnLst>
                                    <p:set>
                                      <p:cBhvr>
                                        <p:cTn id="28" dur="1" fill="hold">
                                          <p:stCondLst>
                                            <p:cond delay="0"/>
                                          </p:stCondLst>
                                        </p:cTn>
                                        <p:tgtEl>
                                          <p:spTgt spid="206"/>
                                        </p:tgtEl>
                                        <p:attrNameLst>
                                          <p:attrName>style.visibility</p:attrName>
                                        </p:attrNameLst>
                                      </p:cBhvr>
                                      <p:to>
                                        <p:strVal val="visible"/>
                                      </p:to>
                                    </p:set>
                                    <p:animEffect transition="in" filter="fade">
                                      <p:cBhvr>
                                        <p:cTn id="29" dur="500"/>
                                        <p:tgtEl>
                                          <p:spTgt spid="206"/>
                                        </p:tgtEl>
                                      </p:cBhvr>
                                    </p:animEffect>
                                    <p:anim calcmode="lin" valueType="num">
                                      <p:cBhvr>
                                        <p:cTn id="30" dur="500" fill="hold"/>
                                        <p:tgtEl>
                                          <p:spTgt spid="206"/>
                                        </p:tgtEl>
                                        <p:attrNameLst>
                                          <p:attrName>ppt_x</p:attrName>
                                        </p:attrNameLst>
                                      </p:cBhvr>
                                      <p:tavLst>
                                        <p:tav tm="0">
                                          <p:val>
                                            <p:strVal val="#ppt_x"/>
                                          </p:val>
                                        </p:tav>
                                        <p:tav tm="100000">
                                          <p:val>
                                            <p:strVal val="#ppt_x"/>
                                          </p:val>
                                        </p:tav>
                                      </p:tavLst>
                                    </p:anim>
                                    <p:anim calcmode="lin" valueType="num">
                                      <p:cBhvr>
                                        <p:cTn id="31" dur="500" fill="hold"/>
                                        <p:tgtEl>
                                          <p:spTgt spid="2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P spid="207" grpId="0"/>
      <p:bldP spid="208" grpId="0"/>
      <p:bldP spid="20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4D1CB-7042-602A-E21C-6B47CFD970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33C6F5-22A7-0D83-5873-DA7C88056E70}"/>
              </a:ext>
            </a:extLst>
          </p:cNvPr>
          <p:cNvPicPr>
            <a:picLocks noChangeAspect="1"/>
          </p:cNvPicPr>
          <p:nvPr/>
        </p:nvPicPr>
        <p:blipFill>
          <a:blip r:embed="rId3"/>
          <a:stretch>
            <a:fillRect/>
          </a:stretch>
        </p:blipFill>
        <p:spPr>
          <a:xfrm>
            <a:off x="758456" y="454200"/>
            <a:ext cx="10675088" cy="5319279"/>
          </a:xfrm>
          <a:prstGeom prst="rect">
            <a:avLst/>
          </a:prstGeom>
        </p:spPr>
      </p:pic>
      <p:sp>
        <p:nvSpPr>
          <p:cNvPr id="4" name="Text Placeholder 3">
            <a:extLst>
              <a:ext uri="{FF2B5EF4-FFF2-40B4-BE49-F238E27FC236}">
                <a16:creationId xmlns:a16="http://schemas.microsoft.com/office/drawing/2014/main" id="{7ED641F4-C5A3-51B5-3E54-C187818BB4FB}"/>
              </a:ext>
            </a:extLst>
          </p:cNvPr>
          <p:cNvSpPr txBox="1">
            <a:spLocks/>
          </p:cNvSpPr>
          <p:nvPr/>
        </p:nvSpPr>
        <p:spPr>
          <a:xfrm>
            <a:off x="863913" y="6306080"/>
            <a:ext cx="10868648" cy="389822"/>
          </a:xfrm>
          <a:prstGeom prst="rect">
            <a:avLst/>
          </a:prstGeom>
          <a:solidFill>
            <a:schemeClr val="bg1"/>
          </a:solidFill>
        </p:spPr>
        <p:txBody>
          <a:bodyPr vert="horz" lIns="91440" tIns="0" rIns="0" bIns="45720" rtlCol="0" anchor="b">
            <a:noAutofit/>
          </a:bodyPr>
          <a:lstStyle>
            <a:lvl1pPr marL="0" indent="0" algn="l" defTabSz="914377" rtl="0" eaLnBrk="1" latinLnBrk="0" hangingPunct="1">
              <a:lnSpc>
                <a:spcPct val="90000"/>
              </a:lnSpc>
              <a:spcBef>
                <a:spcPts val="0"/>
              </a:spcBef>
              <a:buFont typeface="Arial" panose="020B0604020202020204" pitchFamily="34" charset="0"/>
              <a:buNone/>
              <a:defRPr sz="900" kern="1200">
                <a:solidFill>
                  <a:schemeClr val="tx2">
                    <a:lumMod val="75000"/>
                  </a:schemeClr>
                </a:solidFill>
                <a:latin typeface="+mn-lt"/>
                <a:ea typeface="+mn-ea"/>
                <a:cs typeface="Arial" panose="020B0604020202020204" pitchFamily="34" charset="0"/>
              </a:defRPr>
            </a:lvl1pPr>
            <a:lvl2pPr marL="685783" indent="-228594" algn="l" defTabSz="914377" rtl="0" eaLnBrk="1" latinLnBrk="0" hangingPunct="1">
              <a:lnSpc>
                <a:spcPct val="90000"/>
              </a:lnSpc>
              <a:spcBef>
                <a:spcPts val="500"/>
              </a:spcBef>
              <a:buFont typeface="Calibri" panose="020F0502020204030204" pitchFamily="34" charset="0"/>
              <a:buChar char="‒"/>
              <a:defRPr sz="2000" kern="1200">
                <a:solidFill>
                  <a:schemeClr val="tx2">
                    <a:lumMod val="75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2">
                    <a:lumMod val="75000"/>
                  </a:schemeClr>
                </a:solidFill>
                <a:latin typeface="+mn-lt"/>
                <a:ea typeface="+mn-ea"/>
                <a:cs typeface="+mn-cs"/>
              </a:defRPr>
            </a:lvl3pPr>
            <a:lvl4pPr marL="1600160" indent="-228594" algn="l" defTabSz="914377" rtl="0" eaLnBrk="1" latinLnBrk="0" hangingPunct="1">
              <a:lnSpc>
                <a:spcPct val="90000"/>
              </a:lnSpc>
              <a:spcBef>
                <a:spcPts val="500"/>
              </a:spcBef>
              <a:buFont typeface="Calibri" panose="020F0502020204030204" pitchFamily="34" charset="0"/>
              <a:buChar char="–"/>
              <a:defRPr sz="1800" kern="1200">
                <a:solidFill>
                  <a:schemeClr val="tx2">
                    <a:lumMod val="75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2">
                    <a:lumMod val="75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kumimoji="0" lang="en-US" sz="900" b="0" i="0" u="none" strike="noStrike" kern="1200" cap="none" spc="0" normalizeH="0" baseline="0" noProof="0" dirty="0" err="1">
                <a:ln>
                  <a:noFill/>
                </a:ln>
                <a:solidFill>
                  <a:schemeClr val="tx1"/>
                </a:solidFill>
                <a:effectLst/>
                <a:uLnTx/>
                <a:uFillTx/>
                <a:latin typeface="Arial"/>
                <a:ea typeface="+mn-ea"/>
                <a:cs typeface="Arial" panose="020B0604020202020204" pitchFamily="34" charset="0"/>
                <a:sym typeface="Arial"/>
              </a:rPr>
              <a:t>Jastreboff</a:t>
            </a:r>
            <a:r>
              <a:rPr kumimoji="0" lang="en-US" sz="9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sym typeface="Arial"/>
              </a:rPr>
              <a:t> AM, et al. N Eng J Med. 2024; DOI: 10.1056/NEJMoa2410819 </a:t>
            </a:r>
            <a:r>
              <a:rPr kumimoji="0" lang="en-US" sz="900" b="0" i="0" u="none" strike="noStrike" kern="1200" cap="none" spc="0" normalizeH="0" baseline="0" noProof="0" dirty="0">
                <a:ln>
                  <a:noFill/>
                </a:ln>
                <a:solidFill>
                  <a:srgbClr val="FFFFFF">
                    <a:lumMod val="65000"/>
                  </a:srgbClr>
                </a:solidFill>
                <a:effectLst/>
                <a:uLnTx/>
                <a:uFillTx/>
                <a:latin typeface="Arial"/>
                <a:ea typeface="+mn-ea"/>
                <a:cs typeface="Arial" panose="020B0604020202020204" pitchFamily="34" charset="0"/>
                <a:sym typeface="Arial"/>
              </a:rPr>
              <a:t>.</a:t>
            </a:r>
          </a:p>
        </p:txBody>
      </p:sp>
    </p:spTree>
    <p:extLst>
      <p:ext uri="{BB962C8B-B14F-4D97-AF65-F5344CB8AC3E}">
        <p14:creationId xmlns:p14="http://schemas.microsoft.com/office/powerpoint/2010/main" val="3755723578"/>
      </p:ext>
    </p:extLst>
  </p:cSld>
  <p:clrMapOvr>
    <a:masterClrMapping/>
  </p:clrMapOvr>
  <mc:AlternateContent xmlns:mc="http://schemas.openxmlformats.org/markup-compatibility/2006" xmlns:p14="http://schemas.microsoft.com/office/powerpoint/2010/main">
    <mc:Choice Requires="p14">
      <p:transition spd="slow" p14:dur="2000" advTm="17509"/>
    </mc:Choice>
    <mc:Fallback xmlns="">
      <p:transition spd="slow" advTm="1750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5624F49F-2A7D-EC25-3FF1-A1E22162DA2B}"/>
              </a:ext>
            </a:extLst>
          </p:cNvPr>
          <p:cNvGraphicFramePr>
            <a:graphicFrameLocks noChangeAspect="1"/>
          </p:cNvGraphicFramePr>
          <p:nvPr>
            <p:extLst>
              <p:ext uri="{D42A27DB-BD31-4B8C-83A1-F6EECF244321}">
                <p14:modId xmlns:p14="http://schemas.microsoft.com/office/powerpoint/2010/main" val="2621477090"/>
              </p:ext>
            </p:extLst>
          </p:nvPr>
        </p:nvGraphicFramePr>
        <p:xfrm>
          <a:off x="416525" y="1363617"/>
          <a:ext cx="10357415" cy="4090987"/>
        </p:xfrm>
        <a:graphic>
          <a:graphicData uri="http://schemas.openxmlformats.org/presentationml/2006/ole">
            <mc:AlternateContent xmlns:mc="http://schemas.openxmlformats.org/markup-compatibility/2006">
              <mc:Choice xmlns:v="urn:schemas-microsoft-com:vml" Requires="v">
                <p:oleObj name="Prism 10" r:id="rId3" imgW="5668536" imgH="3167335" progId="Prism10.Document">
                  <p:embed/>
                </p:oleObj>
              </mc:Choice>
              <mc:Fallback>
                <p:oleObj name="Prism 10" r:id="rId3" imgW="5668536" imgH="3167335" progId="Prism10.Document">
                  <p:embed/>
                  <p:pic>
                    <p:nvPicPr>
                      <p:cNvPr id="6" name="Object 5">
                        <a:extLst>
                          <a:ext uri="{FF2B5EF4-FFF2-40B4-BE49-F238E27FC236}">
                            <a16:creationId xmlns:a16="http://schemas.microsoft.com/office/drawing/2014/main" id="{5624F49F-2A7D-EC25-3FF1-A1E22162DA2B}"/>
                          </a:ext>
                        </a:extLst>
                      </p:cNvPr>
                      <p:cNvPicPr/>
                      <p:nvPr/>
                    </p:nvPicPr>
                    <p:blipFill>
                      <a:blip r:embed="rId4"/>
                      <a:stretch>
                        <a:fillRect/>
                      </a:stretch>
                    </p:blipFill>
                    <p:spPr>
                      <a:xfrm>
                        <a:off x="416525" y="1363617"/>
                        <a:ext cx="10357415" cy="409098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170CED28-1EB9-C113-BF05-85726B66838A}"/>
              </a:ext>
            </a:extLst>
          </p:cNvPr>
          <p:cNvSpPr txBox="1"/>
          <p:nvPr/>
        </p:nvSpPr>
        <p:spPr>
          <a:xfrm>
            <a:off x="3055386" y="5288386"/>
            <a:ext cx="3559878" cy="22127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600" b="0" i="0" u="none" strike="noStrike" kern="0" cap="none" spc="0" normalizeH="0" baseline="0" noProof="0">
                <a:ln>
                  <a:noFill/>
                </a:ln>
                <a:solidFill>
                  <a:sysClr val="windowText" lastClr="000000"/>
                </a:solidFill>
                <a:effectLst/>
                <a:uLnTx/>
                <a:uFillTx/>
                <a:latin typeface="Arial" panose="020B0604020202020204"/>
                <a:ea typeface="+mn-ea"/>
                <a:cs typeface="Arial"/>
                <a:sym typeface="Arial"/>
              </a:rPr>
              <a:t>Semaines</a:t>
            </a:r>
          </a:p>
        </p:txBody>
      </p:sp>
      <p:sp>
        <p:nvSpPr>
          <p:cNvPr id="8" name="TextBox 7">
            <a:extLst>
              <a:ext uri="{FF2B5EF4-FFF2-40B4-BE49-F238E27FC236}">
                <a16:creationId xmlns:a16="http://schemas.microsoft.com/office/drawing/2014/main" id="{1982F5D0-2DCE-B274-0909-15DEA5EDBB25}"/>
              </a:ext>
            </a:extLst>
          </p:cNvPr>
          <p:cNvSpPr txBox="1"/>
          <p:nvPr/>
        </p:nvSpPr>
        <p:spPr>
          <a:xfrm>
            <a:off x="88458" y="1632275"/>
            <a:ext cx="328067" cy="3524915"/>
          </a:xfrm>
          <a:prstGeom prst="rect">
            <a:avLst/>
          </a:prstGeom>
          <a:noFill/>
        </p:spPr>
        <p:txBody>
          <a:bodyPr vert="vert270" wrap="square" lIns="0" tIns="0" rIns="0" bIns="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600" b="0"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Variation du poids corporel ( %)</a:t>
            </a:r>
          </a:p>
        </p:txBody>
      </p:sp>
      <p:sp>
        <p:nvSpPr>
          <p:cNvPr id="9" name="TextBox 8">
            <a:extLst>
              <a:ext uri="{FF2B5EF4-FFF2-40B4-BE49-F238E27FC236}">
                <a16:creationId xmlns:a16="http://schemas.microsoft.com/office/drawing/2014/main" id="{04F7911D-1266-B9C6-896A-03C8EA3DA515}"/>
              </a:ext>
            </a:extLst>
          </p:cNvPr>
          <p:cNvSpPr txBox="1"/>
          <p:nvPr/>
        </p:nvSpPr>
        <p:spPr>
          <a:xfrm>
            <a:off x="7022133" y="4028426"/>
            <a:ext cx="812514" cy="392398"/>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800" b="0"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-21.6%</a:t>
            </a:r>
          </a:p>
        </p:txBody>
      </p:sp>
      <p:sp>
        <p:nvSpPr>
          <p:cNvPr id="10" name="TextBox 9">
            <a:extLst>
              <a:ext uri="{FF2B5EF4-FFF2-40B4-BE49-F238E27FC236}">
                <a16:creationId xmlns:a16="http://schemas.microsoft.com/office/drawing/2014/main" id="{B1662FC2-A554-9CA2-2FF0-E708B83643BB}"/>
              </a:ext>
            </a:extLst>
          </p:cNvPr>
          <p:cNvSpPr txBox="1"/>
          <p:nvPr/>
        </p:nvSpPr>
        <p:spPr>
          <a:xfrm>
            <a:off x="6889185" y="3004649"/>
            <a:ext cx="913678" cy="301082"/>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800" b="0"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-15.4%</a:t>
            </a:r>
          </a:p>
        </p:txBody>
      </p:sp>
      <p:grpSp>
        <p:nvGrpSpPr>
          <p:cNvPr id="11" name="Group 10">
            <a:extLst>
              <a:ext uri="{FF2B5EF4-FFF2-40B4-BE49-F238E27FC236}">
                <a16:creationId xmlns:a16="http://schemas.microsoft.com/office/drawing/2014/main" id="{0E9ADCBE-142A-D0B7-F307-0E14034CA670}"/>
              </a:ext>
            </a:extLst>
          </p:cNvPr>
          <p:cNvGrpSpPr/>
          <p:nvPr/>
        </p:nvGrpSpPr>
        <p:grpSpPr>
          <a:xfrm>
            <a:off x="5445462" y="1600998"/>
            <a:ext cx="5574749" cy="596995"/>
            <a:chOff x="3682424" y="5545275"/>
            <a:chExt cx="5574749" cy="596995"/>
          </a:xfrm>
        </p:grpSpPr>
        <p:grpSp>
          <p:nvGrpSpPr>
            <p:cNvPr id="12" name="Group 11">
              <a:extLst>
                <a:ext uri="{FF2B5EF4-FFF2-40B4-BE49-F238E27FC236}">
                  <a16:creationId xmlns:a16="http://schemas.microsoft.com/office/drawing/2014/main" id="{5564404D-2B4D-8901-F0D9-88AC69FE7D49}"/>
                </a:ext>
              </a:extLst>
            </p:cNvPr>
            <p:cNvGrpSpPr/>
            <p:nvPr/>
          </p:nvGrpSpPr>
          <p:grpSpPr>
            <a:xfrm>
              <a:off x="3682424" y="5545275"/>
              <a:ext cx="5574749" cy="596995"/>
              <a:chOff x="5479344" y="1745438"/>
              <a:chExt cx="4935517" cy="596995"/>
            </a:xfrm>
          </p:grpSpPr>
          <p:grpSp>
            <p:nvGrpSpPr>
              <p:cNvPr id="15" name="Group 14">
                <a:extLst>
                  <a:ext uri="{FF2B5EF4-FFF2-40B4-BE49-F238E27FC236}">
                    <a16:creationId xmlns:a16="http://schemas.microsoft.com/office/drawing/2014/main" id="{519A56A8-C046-512A-395A-5434E6F0C91B}"/>
                  </a:ext>
                </a:extLst>
              </p:cNvPr>
              <p:cNvGrpSpPr/>
              <p:nvPr/>
            </p:nvGrpSpPr>
            <p:grpSpPr>
              <a:xfrm>
                <a:off x="8030097" y="1745438"/>
                <a:ext cx="2384764" cy="584775"/>
                <a:chOff x="7532786" y="1919705"/>
                <a:chExt cx="2384764" cy="584775"/>
              </a:xfrm>
            </p:grpSpPr>
            <p:cxnSp>
              <p:nvCxnSpPr>
                <p:cNvPr id="19" name="Straight Connector 18">
                  <a:extLst>
                    <a:ext uri="{FF2B5EF4-FFF2-40B4-BE49-F238E27FC236}">
                      <a16:creationId xmlns:a16="http://schemas.microsoft.com/office/drawing/2014/main" id="{705773F0-E528-1656-6FB0-E3EBA66D35C3}"/>
                    </a:ext>
                  </a:extLst>
                </p:cNvPr>
                <p:cNvCxnSpPr>
                  <a:cxnSpLocks/>
                </p:cNvCxnSpPr>
                <p:nvPr/>
              </p:nvCxnSpPr>
              <p:spPr>
                <a:xfrm>
                  <a:off x="7532786" y="2070425"/>
                  <a:ext cx="288000" cy="0"/>
                </a:xfrm>
                <a:prstGeom prst="line">
                  <a:avLst/>
                </a:prstGeom>
                <a:noFill/>
                <a:ln w="12700" cap="flat" cmpd="sng" algn="ctr">
                  <a:solidFill>
                    <a:srgbClr val="263F6A"/>
                  </a:solidFill>
                  <a:prstDash val="solid"/>
                  <a:miter lim="800000"/>
                </a:ln>
                <a:effectLst/>
              </p:spPr>
            </p:cxnSp>
            <p:sp>
              <p:nvSpPr>
                <p:cNvPr id="20" name="TextBox 19">
                  <a:extLst>
                    <a:ext uri="{FF2B5EF4-FFF2-40B4-BE49-F238E27FC236}">
                      <a16:creationId xmlns:a16="http://schemas.microsoft.com/office/drawing/2014/main" id="{8D0B2A8D-EF8A-163D-36A1-E88CE3CE9D99}"/>
                    </a:ext>
                  </a:extLst>
                </p:cNvPr>
                <p:cNvSpPr txBox="1"/>
                <p:nvPr/>
              </p:nvSpPr>
              <p:spPr>
                <a:xfrm>
                  <a:off x="7902902" y="1919705"/>
                  <a:ext cx="201464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1600" b="1"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Tirzépatide MTD (10 ou 15 mg)</a:t>
                  </a:r>
                </a:p>
              </p:txBody>
            </p:sp>
          </p:grpSp>
          <p:grpSp>
            <p:nvGrpSpPr>
              <p:cNvPr id="16" name="Group 15">
                <a:extLst>
                  <a:ext uri="{FF2B5EF4-FFF2-40B4-BE49-F238E27FC236}">
                    <a16:creationId xmlns:a16="http://schemas.microsoft.com/office/drawing/2014/main" id="{79864B67-F1C3-8CBF-81A3-A2619FD3E9FD}"/>
                  </a:ext>
                </a:extLst>
              </p:cNvPr>
              <p:cNvGrpSpPr/>
              <p:nvPr/>
            </p:nvGrpSpPr>
            <p:grpSpPr>
              <a:xfrm>
                <a:off x="5479344" y="1757658"/>
                <a:ext cx="2558462" cy="584775"/>
                <a:chOff x="5479344" y="1757658"/>
                <a:chExt cx="2558462" cy="584775"/>
              </a:xfrm>
            </p:grpSpPr>
            <p:sp>
              <p:nvSpPr>
                <p:cNvPr id="17" name="TextBox 16">
                  <a:extLst>
                    <a:ext uri="{FF2B5EF4-FFF2-40B4-BE49-F238E27FC236}">
                      <a16:creationId xmlns:a16="http://schemas.microsoft.com/office/drawing/2014/main" id="{272B8F29-6470-F218-8894-6110E333EF9D}"/>
                    </a:ext>
                  </a:extLst>
                </p:cNvPr>
                <p:cNvSpPr txBox="1"/>
                <p:nvPr/>
              </p:nvSpPr>
              <p:spPr>
                <a:xfrm>
                  <a:off x="5814813" y="1757658"/>
                  <a:ext cx="2222993"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 sz="1600" b="1"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Sémaglutide MTD (1,7 ou 2,4 mg)</a:t>
                  </a:r>
                </a:p>
              </p:txBody>
            </p:sp>
            <p:cxnSp>
              <p:nvCxnSpPr>
                <p:cNvPr id="18" name="Straight Connector 17">
                  <a:extLst>
                    <a:ext uri="{FF2B5EF4-FFF2-40B4-BE49-F238E27FC236}">
                      <a16:creationId xmlns:a16="http://schemas.microsoft.com/office/drawing/2014/main" id="{8AC355BA-D49B-86FE-F3C2-91DF5A0C1487}"/>
                    </a:ext>
                  </a:extLst>
                </p:cNvPr>
                <p:cNvCxnSpPr>
                  <a:cxnSpLocks/>
                </p:cNvCxnSpPr>
                <p:nvPr/>
              </p:nvCxnSpPr>
              <p:spPr>
                <a:xfrm>
                  <a:off x="5479344" y="1900512"/>
                  <a:ext cx="288000" cy="0"/>
                </a:xfrm>
                <a:prstGeom prst="line">
                  <a:avLst/>
                </a:prstGeom>
                <a:noFill/>
                <a:ln w="12700" cap="flat" cmpd="sng" algn="ctr">
                  <a:solidFill>
                    <a:srgbClr val="B37539"/>
                  </a:solidFill>
                  <a:prstDash val="solid"/>
                  <a:miter lim="800000"/>
                </a:ln>
                <a:effectLst/>
              </p:spPr>
            </p:cxnSp>
          </p:grpSp>
        </p:grpSp>
        <p:sp>
          <p:nvSpPr>
            <p:cNvPr id="13" name="Flowchart: Decision 12">
              <a:extLst>
                <a:ext uri="{FF2B5EF4-FFF2-40B4-BE49-F238E27FC236}">
                  <a16:creationId xmlns:a16="http://schemas.microsoft.com/office/drawing/2014/main" id="{BF3AB964-4ABB-B63E-BB5A-F22086EAE024}"/>
                </a:ext>
              </a:extLst>
            </p:cNvPr>
            <p:cNvSpPr/>
            <p:nvPr/>
          </p:nvSpPr>
          <p:spPr>
            <a:xfrm>
              <a:off x="6643169" y="5622074"/>
              <a:ext cx="161925" cy="157925"/>
            </a:xfrm>
            <a:prstGeom prst="flowChartDecision">
              <a:avLst/>
            </a:prstGeom>
            <a:solidFill>
              <a:srgbClr val="0C376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IN" sz="1100" b="0" i="0" u="none" strike="noStrike" kern="0" cap="none" spc="0" normalizeH="0" baseline="0" noProof="0" err="1">
                <a:ln>
                  <a:noFill/>
                </a:ln>
                <a:solidFill>
                  <a:srgbClr val="FFFFFF"/>
                </a:solidFill>
                <a:effectLst/>
                <a:uLnTx/>
                <a:uFillTx/>
                <a:latin typeface="Arial" panose="020B0604020202020204"/>
                <a:ea typeface="+mn-ea"/>
                <a:cs typeface="Arial" panose="020B0604020202020204" pitchFamily="34" charset="0"/>
                <a:sym typeface="Arial"/>
              </a:endParaRPr>
            </a:p>
          </p:txBody>
        </p:sp>
        <p:sp>
          <p:nvSpPr>
            <p:cNvPr id="14" name="Isosceles Triangle 13">
              <a:extLst>
                <a:ext uri="{FF2B5EF4-FFF2-40B4-BE49-F238E27FC236}">
                  <a16:creationId xmlns:a16="http://schemas.microsoft.com/office/drawing/2014/main" id="{65488BF1-C28B-4937-AA14-5107A81582AE}"/>
                </a:ext>
              </a:extLst>
            </p:cNvPr>
            <p:cNvSpPr/>
            <p:nvPr/>
          </p:nvSpPr>
          <p:spPr>
            <a:xfrm>
              <a:off x="3733524" y="5631469"/>
              <a:ext cx="160429" cy="121233"/>
            </a:xfrm>
            <a:prstGeom prst="triangle">
              <a:avLst/>
            </a:prstGeom>
            <a:solidFill>
              <a:srgbClr val="B3763A"/>
            </a:solidFill>
            <a:ln w="19050" cap="flat" cmpd="sng" algn="ctr">
              <a:solidFill>
                <a:srgbClr val="B37539"/>
              </a:solidFill>
              <a:prstDash val="solid"/>
              <a:miter lim="800000"/>
            </a:ln>
            <a:effectLst/>
          </p:spPr>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IN" sz="1100" b="0" i="0" u="none" strike="noStrike" kern="0" cap="none" spc="0" normalizeH="0" baseline="0" noProof="0" err="1">
                <a:ln>
                  <a:noFill/>
                </a:ln>
                <a:solidFill>
                  <a:srgbClr val="FFFFFF"/>
                </a:solidFill>
                <a:effectLst/>
                <a:uLnTx/>
                <a:uFillTx/>
                <a:latin typeface="Arial" panose="020B0604020202020204"/>
                <a:ea typeface="+mn-ea"/>
                <a:cs typeface="Arial" panose="020B0604020202020204" pitchFamily="34" charset="0"/>
                <a:sym typeface="Arial"/>
              </a:endParaRPr>
            </a:p>
          </p:txBody>
        </p:sp>
      </p:grpSp>
      <p:sp>
        <p:nvSpPr>
          <p:cNvPr id="21" name="TextBox 20">
            <a:extLst>
              <a:ext uri="{FF2B5EF4-FFF2-40B4-BE49-F238E27FC236}">
                <a16:creationId xmlns:a16="http://schemas.microsoft.com/office/drawing/2014/main" id="{753658F1-F4FA-8358-D327-2FF3B0D3CC46}"/>
              </a:ext>
            </a:extLst>
          </p:cNvPr>
          <p:cNvSpPr txBox="1"/>
          <p:nvPr/>
        </p:nvSpPr>
        <p:spPr>
          <a:xfrm>
            <a:off x="1418060" y="1459832"/>
            <a:ext cx="3559878" cy="397278"/>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400" b="0"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Poids moyen de référence = 113,2 kg</a:t>
            </a:r>
          </a:p>
        </p:txBody>
      </p:sp>
      <p:sp>
        <p:nvSpPr>
          <p:cNvPr id="22" name="TextBox 21">
            <a:extLst>
              <a:ext uri="{FF2B5EF4-FFF2-40B4-BE49-F238E27FC236}">
                <a16:creationId xmlns:a16="http://schemas.microsoft.com/office/drawing/2014/main" id="{4027431A-9D78-C02E-EB88-82EA97076ABB}"/>
              </a:ext>
            </a:extLst>
          </p:cNvPr>
          <p:cNvSpPr txBox="1"/>
          <p:nvPr/>
        </p:nvSpPr>
        <p:spPr>
          <a:xfrm>
            <a:off x="4386683" y="4651344"/>
            <a:ext cx="3648821" cy="2585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1200" b="1" i="0" u="none" strike="noStrike" kern="0" cap="none" spc="0" normalizeH="0" baseline="0" noProof="0" dirty="0">
                <a:ln>
                  <a:noFill/>
                </a:ln>
                <a:solidFill>
                  <a:srgbClr val="212121"/>
                </a:solidFill>
                <a:effectLst/>
                <a:uLnTx/>
                <a:uFillTx/>
                <a:latin typeface="Arial" panose="020B0604020202020204"/>
                <a:ea typeface="+mn-ea"/>
                <a:cs typeface="Arial"/>
                <a:sym typeface="Arial"/>
              </a:rPr>
              <a:t>ETD à la semaine 72 : </a:t>
            </a:r>
            <a:r>
              <a:rPr kumimoji="0" lang="fr" sz="1200" b="1"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a:t>
            </a:r>
            <a:r>
              <a:rPr kumimoji="0" lang="fr" sz="1200" b="1" i="0" u="none" strike="noStrike" kern="0" cap="none" spc="0" normalizeH="0" baseline="0" noProof="0" dirty="0">
                <a:ln>
                  <a:noFill/>
                </a:ln>
                <a:solidFill>
                  <a:srgbClr val="212121"/>
                </a:solidFill>
                <a:effectLst/>
                <a:uLnTx/>
                <a:uFillTx/>
                <a:latin typeface="Arial" panose="020B0604020202020204"/>
                <a:ea typeface="+mn-ea"/>
                <a:cs typeface="Arial"/>
                <a:sym typeface="Arial"/>
              </a:rPr>
              <a:t>6,2 % (</a:t>
            </a:r>
            <a:r>
              <a:rPr kumimoji="0" lang="fr" sz="1200" b="1"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a:t>
            </a:r>
            <a:r>
              <a:rPr kumimoji="0" lang="fr" sz="1200" b="1" i="0" u="none" strike="noStrike" kern="0" cap="none" spc="0" normalizeH="0" baseline="0" noProof="0" dirty="0">
                <a:ln>
                  <a:noFill/>
                </a:ln>
                <a:solidFill>
                  <a:srgbClr val="212121"/>
                </a:solidFill>
                <a:effectLst/>
                <a:uLnTx/>
                <a:uFillTx/>
                <a:latin typeface="Arial" panose="020B0604020202020204"/>
                <a:ea typeface="+mn-ea"/>
                <a:cs typeface="Arial"/>
                <a:sym typeface="Arial"/>
              </a:rPr>
              <a:t>7,8 à </a:t>
            </a:r>
            <a:r>
              <a:rPr kumimoji="0" lang="fr" sz="1200" b="1" i="0" u="none" strike="noStrike" kern="0" cap="none" spc="0" normalizeH="0" baseline="0" noProof="0" dirty="0">
                <a:ln>
                  <a:noFill/>
                </a:ln>
                <a:solidFill>
                  <a:sysClr val="windowText" lastClr="000000"/>
                </a:solidFill>
                <a:effectLst/>
                <a:uLnTx/>
                <a:uFillTx/>
                <a:latin typeface="Arial" panose="020B0604020202020204"/>
                <a:ea typeface="+mn-ea"/>
                <a:cs typeface="Arial"/>
                <a:sym typeface="Arial"/>
              </a:rPr>
              <a:t>−</a:t>
            </a:r>
            <a:r>
              <a:rPr kumimoji="0" lang="fr" sz="1200" b="1" i="0" u="none" strike="noStrike" kern="0" cap="none" spc="0" normalizeH="0" baseline="0" noProof="0" dirty="0">
                <a:ln>
                  <a:noFill/>
                </a:ln>
                <a:solidFill>
                  <a:srgbClr val="212121"/>
                </a:solidFill>
                <a:effectLst/>
                <a:uLnTx/>
                <a:uFillTx/>
                <a:latin typeface="Arial" panose="020B0604020202020204"/>
                <a:ea typeface="+mn-ea"/>
                <a:cs typeface="Arial"/>
                <a:sym typeface="Arial"/>
              </a:rPr>
              <a:t>4,6)</a:t>
            </a:r>
          </a:p>
        </p:txBody>
      </p:sp>
      <p:sp>
        <p:nvSpPr>
          <p:cNvPr id="23" name="Text Placeholder 4">
            <a:extLst>
              <a:ext uri="{FF2B5EF4-FFF2-40B4-BE49-F238E27FC236}">
                <a16:creationId xmlns:a16="http://schemas.microsoft.com/office/drawing/2014/main" id="{C4451FAC-01A4-8FD3-C881-9C811C68687E}"/>
              </a:ext>
            </a:extLst>
          </p:cNvPr>
          <p:cNvSpPr txBox="1">
            <a:spLocks/>
          </p:cNvSpPr>
          <p:nvPr/>
        </p:nvSpPr>
        <p:spPr>
          <a:xfrm>
            <a:off x="733694" y="5983266"/>
            <a:ext cx="10954800" cy="648000"/>
          </a:xfrm>
          <a:prstGeom prst="rect">
            <a:avLst/>
          </a:prstGeom>
        </p:spPr>
        <p:txBody>
          <a:bodyPr vert="horz" lIns="0" tIns="0" rIns="0" bIns="0" rtlCol="0" anchor="b" anchorCtr="0">
            <a:noAutofit/>
          </a:bodyPr>
          <a:lstStyle>
            <a:lvl1pPr marL="0" indent="0" algn="l" defTabSz="914377" rtl="0" eaLnBrk="1" latinLnBrk="0" hangingPunct="1">
              <a:lnSpc>
                <a:spcPct val="100000"/>
              </a:lnSpc>
              <a:spcBef>
                <a:spcPts val="300"/>
              </a:spcBef>
              <a:buClrTx/>
              <a:buSzPct val="100000"/>
              <a:buFont typeface="Ringside Book" panose="02000500000000000000" pitchFamily="50" charset="0"/>
              <a:buNone/>
              <a:defRPr lang="en-GB" sz="900" kern="400" baseline="0" dirty="0" smtClean="0">
                <a:solidFill>
                  <a:schemeClr val="tx1"/>
                </a:solidFill>
                <a:latin typeface="+mn-lt"/>
                <a:ea typeface="+mn-ea"/>
                <a:cs typeface="+mn-cs"/>
              </a:defRPr>
            </a:lvl1pPr>
            <a:lvl2pPr marL="183600" indent="-182880" algn="l" defTabSz="914377" rtl="0" eaLnBrk="1" latinLnBrk="0" hangingPunct="1">
              <a:lnSpc>
                <a:spcPct val="100000"/>
              </a:lnSpc>
              <a:spcBef>
                <a:spcPts val="1000"/>
              </a:spcBef>
              <a:buSzPct val="100000"/>
              <a:buFont typeface="System Font Regular"/>
              <a:buChar char="•"/>
              <a:defRPr sz="2200" kern="400">
                <a:solidFill>
                  <a:schemeClr val="tx1"/>
                </a:solidFill>
                <a:latin typeface="+mn-lt"/>
                <a:ea typeface="+mn-ea"/>
                <a:cs typeface="+mn-cs"/>
              </a:defRPr>
            </a:lvl2pPr>
            <a:lvl3pPr marL="396000" indent="-182880" algn="l" defTabSz="914377" rtl="0" eaLnBrk="1" latinLnBrk="0" hangingPunct="1">
              <a:lnSpc>
                <a:spcPct val="100000"/>
              </a:lnSpc>
              <a:spcBef>
                <a:spcPts val="1000"/>
              </a:spcBef>
              <a:buSzPct val="100000"/>
              <a:buFont typeface="System Font Regular"/>
              <a:buChar char="–"/>
              <a:defRPr sz="2000" kern="400">
                <a:solidFill>
                  <a:schemeClr val="tx1"/>
                </a:solidFill>
                <a:latin typeface="+mn-lt"/>
                <a:ea typeface="+mn-ea"/>
                <a:cs typeface="+mn-cs"/>
              </a:defRPr>
            </a:lvl3pPr>
            <a:lvl4pPr marL="576000" indent="-182880" algn="l" defTabSz="914377" rtl="0" eaLnBrk="1" latinLnBrk="0" hangingPunct="1">
              <a:lnSpc>
                <a:spcPct val="100000"/>
              </a:lnSpc>
              <a:spcBef>
                <a:spcPts val="1000"/>
              </a:spcBef>
              <a:buSzPct val="100000"/>
              <a:buFont typeface="System Font Regular"/>
              <a:buChar char="•"/>
              <a:defRPr sz="1800" kern="400">
                <a:solidFill>
                  <a:schemeClr val="tx1"/>
                </a:solidFill>
                <a:latin typeface="+mn-lt"/>
                <a:ea typeface="+mn-ea"/>
                <a:cs typeface="+mn-cs"/>
              </a:defRPr>
            </a:lvl4pPr>
            <a:lvl5pPr marL="774000" indent="-182880" algn="l" defTabSz="914377" rtl="0" eaLnBrk="1" latinLnBrk="0" hangingPunct="1">
              <a:lnSpc>
                <a:spcPct val="100000"/>
              </a:lnSpc>
              <a:spcBef>
                <a:spcPts val="1000"/>
              </a:spcBef>
              <a:buSzPct val="100000"/>
              <a:buFont typeface="System Font Regular"/>
              <a:buChar char="–"/>
              <a:defRPr sz="1600" kern="4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Pct val="100000"/>
              <a:buFont typeface="Ringside Book" panose="02000500000000000000" pitchFamily="50" charset="0"/>
              <a:buNone/>
              <a:tabLst/>
              <a:defRPr/>
            </a:pPr>
            <a:r>
              <a:rPr kumimoji="0" lang="fr" sz="1000" b="0" i="0" u="none" strike="noStrike" kern="1200" cap="none" spc="-30" normalizeH="0" baseline="0" noProof="0" dirty="0">
                <a:ln>
                  <a:noFill/>
                </a:ln>
                <a:effectLst/>
                <a:uLnTx/>
                <a:uFillTx/>
                <a:ea typeface="+mn-ea"/>
                <a:cs typeface="Arial" panose="020B0604020202020204" pitchFamily="34" charset="0"/>
                <a:sym typeface="Arial"/>
              </a:rPr>
              <a:t>p&lt;.001 contre sémaglutide. .</a:t>
            </a:r>
          </a:p>
          <a:p>
            <a:pPr marL="0" marR="0" lvl="0" indent="0" algn="l" defTabSz="914377" rtl="0" eaLnBrk="1" fontAlgn="auto" latinLnBrk="0" hangingPunct="1">
              <a:lnSpc>
                <a:spcPct val="100000"/>
              </a:lnSpc>
              <a:spcBef>
                <a:spcPts val="0"/>
              </a:spcBef>
              <a:spcAft>
                <a:spcPts val="0"/>
              </a:spcAft>
              <a:buClrTx/>
              <a:buSzPct val="100000"/>
              <a:buFont typeface="Ringside Book" panose="02000500000000000000" pitchFamily="50" charset="0"/>
              <a:buNone/>
              <a:tabLst/>
              <a:defRPr/>
            </a:pPr>
            <a:r>
              <a:rPr kumimoji="0" lang="fr" sz="1000" b="0" i="0" u="none" strike="noStrike" kern="1200" cap="none" spc="-30" normalizeH="0" baseline="0" noProof="0" dirty="0">
                <a:ln>
                  <a:noFill/>
                </a:ln>
                <a:effectLst/>
                <a:uLnTx/>
                <a:uFillTx/>
                <a:ea typeface="+mn-ea"/>
                <a:cs typeface="Arial" panose="020B0604020202020204" pitchFamily="34" charset="0"/>
                <a:sym typeface="Arial"/>
              </a:rPr>
              <a:t>1. Aronne LJ, et al. N Engl J Med. 2025 ; doi : 10.1056/NEJMoa2416394 </a:t>
            </a:r>
          </a:p>
        </p:txBody>
      </p:sp>
      <p:sp>
        <p:nvSpPr>
          <p:cNvPr id="31" name="Title 4">
            <a:extLst>
              <a:ext uri="{FF2B5EF4-FFF2-40B4-BE49-F238E27FC236}">
                <a16:creationId xmlns:a16="http://schemas.microsoft.com/office/drawing/2014/main" id="{EBD6A61D-304C-C0E9-BA55-90F969EE24D4}"/>
              </a:ext>
            </a:extLst>
          </p:cNvPr>
          <p:cNvSpPr txBox="1">
            <a:spLocks/>
          </p:cNvSpPr>
          <p:nvPr/>
        </p:nvSpPr>
        <p:spPr>
          <a:xfrm>
            <a:off x="437104" y="78386"/>
            <a:ext cx="1576692" cy="4191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500" b="1" kern="1200" spc="-60" baseline="0">
                <a:solidFill>
                  <a:schemeClr val="accent3"/>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rPr>
              <a:t>SURMONTEMENT-5</a:t>
            </a:r>
            <a:br>
              <a:rPr kumimoji="0" lang="en-US"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rPr>
            </a:br>
            <a:endParaRPr kumimoji="0" lang="en-US"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endParaRPr>
          </a:p>
        </p:txBody>
      </p:sp>
      <p:sp>
        <p:nvSpPr>
          <p:cNvPr id="32" name="Title 1">
            <a:extLst>
              <a:ext uri="{FF2B5EF4-FFF2-40B4-BE49-F238E27FC236}">
                <a16:creationId xmlns:a16="http://schemas.microsoft.com/office/drawing/2014/main" id="{C497957F-4F64-968A-B418-2EE84F0F49E8}"/>
              </a:ext>
            </a:extLst>
          </p:cNvPr>
          <p:cNvSpPr txBox="1">
            <a:spLocks/>
          </p:cNvSpPr>
          <p:nvPr/>
        </p:nvSpPr>
        <p:spPr>
          <a:xfrm>
            <a:off x="457200" y="434994"/>
            <a:ext cx="11734799" cy="749876"/>
          </a:xfrm>
          <a:prstGeom prst="rect">
            <a:avLst/>
          </a:prstGeom>
        </p:spPr>
        <p:txBody>
          <a:bodyPr vert="horz" lIns="0" tIns="0" rIns="0" bIns="0" rtlCol="0" anchor="t" anchorCtr="0">
            <a:noAutofit/>
          </a:bodyPr>
          <a:lstStyle>
            <a:lvl1pPr algn="l" defTabSz="914377" rtl="0" eaLnBrk="1" latinLnBrk="0" hangingPunct="1">
              <a:lnSpc>
                <a:spcPct val="80000"/>
              </a:lnSpc>
              <a:spcBef>
                <a:spcPct val="0"/>
              </a:spcBef>
              <a:buNone/>
              <a:defRPr sz="3750" b="1" kern="400" spc="0" baseline="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defRPr/>
            </a:pPr>
            <a:r>
              <a:rPr lang="fr-FR" sz="4400" dirty="0">
                <a:solidFill>
                  <a:schemeClr val="tx1"/>
                </a:solidFill>
              </a:rPr>
              <a:t>aGLP1 et obésité </a:t>
            </a:r>
            <a:r>
              <a:rPr lang="fr-FR" sz="4400" dirty="0"/>
              <a:t>	</a:t>
            </a:r>
            <a:r>
              <a:rPr lang="fr-FR" sz="4400" kern="1200" spc="-60" dirty="0">
                <a:solidFill>
                  <a:schemeClr val="tx1"/>
                </a:solidFill>
                <a:ea typeface="Roboto Condensed"/>
                <a:cs typeface="Arial"/>
              </a:rPr>
              <a:t>Surmont –5</a:t>
            </a:r>
          </a:p>
        </p:txBody>
      </p:sp>
      <p:sp>
        <p:nvSpPr>
          <p:cNvPr id="33" name="Right Bracket 32">
            <a:extLst>
              <a:ext uri="{FF2B5EF4-FFF2-40B4-BE49-F238E27FC236}">
                <a16:creationId xmlns:a16="http://schemas.microsoft.com/office/drawing/2014/main" id="{3382C508-2825-82DE-3A1E-13FD4ED00BDF}"/>
              </a:ext>
            </a:extLst>
          </p:cNvPr>
          <p:cNvSpPr/>
          <p:nvPr/>
        </p:nvSpPr>
        <p:spPr>
          <a:xfrm>
            <a:off x="9244911" y="3355629"/>
            <a:ext cx="320945" cy="735292"/>
          </a:xfrm>
          <a:prstGeom prst="rightBracket">
            <a:avLst/>
          </a:prstGeom>
          <a:noFill/>
          <a:ln w="38100" cap="flat" cmpd="sng" algn="ctr">
            <a:solidFill>
              <a:srgbClr val="E1251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w="38100">
                <a:solidFill>
                  <a:srgbClr val="212121"/>
                </a:solidFill>
              </a:ln>
              <a:solidFill>
                <a:srgbClr val="212121"/>
              </a:solidFill>
              <a:effectLst/>
              <a:uLnTx/>
              <a:uFillTx/>
              <a:latin typeface="Arial"/>
              <a:ea typeface="+mn-ea"/>
              <a:cs typeface="+mn-cs"/>
            </a:endParaRPr>
          </a:p>
        </p:txBody>
      </p:sp>
      <p:sp>
        <p:nvSpPr>
          <p:cNvPr id="34" name="Rectangle: Rounded Corners 33">
            <a:extLst>
              <a:ext uri="{FF2B5EF4-FFF2-40B4-BE49-F238E27FC236}">
                <a16:creationId xmlns:a16="http://schemas.microsoft.com/office/drawing/2014/main" id="{57FB29DC-49FF-6125-54C7-EDA895A97C0C}"/>
              </a:ext>
            </a:extLst>
          </p:cNvPr>
          <p:cNvSpPr/>
          <p:nvPr/>
        </p:nvSpPr>
        <p:spPr>
          <a:xfrm>
            <a:off x="9569819" y="3394290"/>
            <a:ext cx="982421" cy="513165"/>
          </a:xfrm>
          <a:prstGeom prst="roundRect">
            <a:avLst/>
          </a:prstGeom>
          <a:solidFill>
            <a:srgbClr val="FFFFFF"/>
          </a:solidFill>
          <a:ln w="38100" cap="flat" cmpd="sng" algn="ctr">
            <a:solidFill>
              <a:srgbClr val="C00000"/>
            </a:solidFill>
            <a:prstDash val="solid"/>
            <a:miter lim="800000"/>
          </a:ln>
          <a:effectLst/>
        </p:spPr>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 sz="2000" b="1" i="0" u="none" strike="noStrike" kern="0" cap="none" spc="0" normalizeH="0" baseline="0" noProof="0" dirty="0">
                <a:ln>
                  <a:noFill/>
                </a:ln>
                <a:solidFill>
                  <a:srgbClr val="212121"/>
                </a:solidFill>
                <a:effectLst/>
                <a:uLnTx/>
                <a:uFillTx/>
                <a:latin typeface="Arial"/>
                <a:ea typeface="+mn-ea"/>
                <a:cs typeface="Arial" panose="020B0604020202020204" pitchFamily="34" charset="0"/>
              </a:rPr>
              <a:t>-6.2%</a:t>
            </a:r>
          </a:p>
        </p:txBody>
      </p:sp>
      <p:sp>
        <p:nvSpPr>
          <p:cNvPr id="4" name="Title 4">
            <a:extLst>
              <a:ext uri="{FF2B5EF4-FFF2-40B4-BE49-F238E27FC236}">
                <a16:creationId xmlns:a16="http://schemas.microsoft.com/office/drawing/2014/main" id="{4DA74AB5-EFAE-F21E-4927-6CAE67241A73}"/>
              </a:ext>
            </a:extLst>
          </p:cNvPr>
          <p:cNvSpPr txBox="1">
            <a:spLocks/>
          </p:cNvSpPr>
          <p:nvPr/>
        </p:nvSpPr>
        <p:spPr>
          <a:xfrm>
            <a:off x="490351" y="87565"/>
            <a:ext cx="1576692" cy="41910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500" b="1" kern="1200" spc="-60" baseline="0">
                <a:solidFill>
                  <a:schemeClr val="accent3"/>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rPr>
              <a:t>SUMOUNT-5</a:t>
            </a:r>
            <a:br>
              <a:rPr kumimoji="0" lang="en-US"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rPr>
            </a:br>
            <a:endParaRPr kumimoji="0" lang="en-US" sz="1400" b="1" i="0" u="none" strike="noStrike" kern="1200" cap="none" spc="-60" normalizeH="0" baseline="0" noProof="0" dirty="0">
              <a:ln>
                <a:noFill/>
              </a:ln>
              <a:solidFill>
                <a:srgbClr val="FFFFFF"/>
              </a:solidFill>
              <a:effectLst/>
              <a:uLnTx/>
              <a:uFillTx/>
              <a:latin typeface="Ringside Book" panose="02000500000000000000" pitchFamily="50" charset="0"/>
              <a:ea typeface="+mj-ea"/>
              <a:cs typeface="+mj-cs"/>
            </a:endParaRPr>
          </a:p>
        </p:txBody>
      </p:sp>
    </p:spTree>
    <p:custDataLst>
      <p:tags r:id="rId1"/>
    </p:custDataLst>
    <p:extLst>
      <p:ext uri="{BB962C8B-B14F-4D97-AF65-F5344CB8AC3E}">
        <p14:creationId xmlns:p14="http://schemas.microsoft.com/office/powerpoint/2010/main" val="1750548594"/>
      </p:ext>
    </p:extLst>
  </p:cSld>
  <p:clrMapOvr>
    <a:masterClrMapping/>
  </p:clrMapOvr>
  <mc:AlternateContent xmlns:mc="http://schemas.openxmlformats.org/markup-compatibility/2006" xmlns:p14="http://schemas.microsoft.com/office/powerpoint/2010/main">
    <mc:Choice Requires="p14">
      <p:transition spd="slow" p14:dur="2000" advTm="19956"/>
    </mc:Choice>
    <mc:Fallback xmlns="">
      <p:transition spd="slow" advTm="199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99413-CEAB-B2D2-4BD3-BB6E0DB3A4F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FA9BB94-3F2F-7D56-4851-1917E331E6D0}"/>
              </a:ext>
            </a:extLst>
          </p:cNvPr>
          <p:cNvSpPr>
            <a:spLocks noGrp="1"/>
          </p:cNvSpPr>
          <p:nvPr>
            <p:ph type="title"/>
          </p:nvPr>
        </p:nvSpPr>
        <p:spPr>
          <a:xfrm>
            <a:off x="427350" y="315189"/>
            <a:ext cx="12150966" cy="377138"/>
          </a:xfrm>
        </p:spPr>
        <p:txBody>
          <a:bodyPr/>
          <a:lstStyle/>
          <a:p>
            <a:r>
              <a:rPr lang="fr-FR" sz="4000" b="1" dirty="0">
                <a:solidFill>
                  <a:schemeClr val="tx1"/>
                </a:solidFill>
              </a:rPr>
              <a:t>aGLP1 et obésité </a:t>
            </a:r>
            <a:r>
              <a:rPr lang="fr-FR" sz="4000" b="1" kern="1200" spc="-60" dirty="0">
                <a:solidFill>
                  <a:schemeClr val="tx1"/>
                </a:solidFill>
                <a:latin typeface="+mn-lt"/>
                <a:ea typeface="Roboto Condensed"/>
                <a:cs typeface="Arial"/>
              </a:rPr>
              <a:t>SURMOUNT-1: </a:t>
            </a:r>
            <a:br>
              <a:rPr lang="fr-FR" sz="4000" b="1" kern="1200" spc="-60" dirty="0">
                <a:solidFill>
                  <a:schemeClr val="tx1"/>
                </a:solidFill>
                <a:latin typeface="+mn-lt"/>
                <a:ea typeface="Roboto Condensed"/>
                <a:cs typeface="Arial"/>
              </a:rPr>
            </a:br>
            <a:r>
              <a:rPr lang="fr-FR" sz="3600" b="1" kern="1200" spc="-60" dirty="0">
                <a:solidFill>
                  <a:schemeClr val="tx1"/>
                </a:solidFill>
                <a:latin typeface="+mn-lt"/>
                <a:ea typeface="Roboto Condensed"/>
                <a:cs typeface="Arial"/>
              </a:rPr>
              <a:t>Amélioration des paramètres </a:t>
            </a:r>
            <a:r>
              <a:rPr lang="fr-FR" sz="3600" b="1" kern="1200" spc="-60" dirty="0" err="1">
                <a:solidFill>
                  <a:schemeClr val="tx1"/>
                </a:solidFill>
                <a:latin typeface="+mn-lt"/>
                <a:ea typeface="Roboto Condensed"/>
                <a:cs typeface="Arial"/>
              </a:rPr>
              <a:t>cardiométaboliques</a:t>
            </a:r>
            <a:endParaRPr lang="fr-FR" sz="4000" b="1" kern="1200" spc="-60" baseline="30000" dirty="0">
              <a:solidFill>
                <a:srgbClr val="E1251B"/>
              </a:solidFill>
              <a:latin typeface="ITC Garamond Std Book Narrow" panose="02020505060506020304"/>
              <a:ea typeface="Roboto Condensed"/>
              <a:cs typeface="Arial"/>
            </a:endParaRPr>
          </a:p>
        </p:txBody>
      </p:sp>
      <p:sp>
        <p:nvSpPr>
          <p:cNvPr id="51" name="Text Placeholder 3">
            <a:extLst>
              <a:ext uri="{FF2B5EF4-FFF2-40B4-BE49-F238E27FC236}">
                <a16:creationId xmlns:a16="http://schemas.microsoft.com/office/drawing/2014/main" id="{1067BBE2-EC6F-812B-286F-E145EE6698D8}"/>
              </a:ext>
            </a:extLst>
          </p:cNvPr>
          <p:cNvSpPr txBox="1">
            <a:spLocks/>
          </p:cNvSpPr>
          <p:nvPr/>
        </p:nvSpPr>
        <p:spPr>
          <a:xfrm>
            <a:off x="8617121" y="6250102"/>
            <a:ext cx="3433708" cy="292709"/>
          </a:xfrm>
          <a:prstGeom prst="rect">
            <a:avLst/>
          </a:prstGeom>
          <a:noFill/>
        </p:spPr>
        <p:txBody>
          <a:bodyPr vert="horz" lIns="0" tIns="0" rIns="0" bIns="0" rtlCol="0" anchor="b">
            <a:noAutofit/>
          </a:bodyPr>
          <a:lstStyle>
            <a:lvl1pPr marL="0" indent="0" algn="l" defTabSz="914400" rtl="0" eaLnBrk="1" latinLnBrk="0" hangingPunct="1">
              <a:lnSpc>
                <a:spcPct val="90000"/>
              </a:lnSpc>
              <a:spcBef>
                <a:spcPts val="0"/>
              </a:spcBef>
              <a:buFont typeface="Arial"/>
              <a:buNone/>
              <a:defRPr sz="800" kern="1200">
                <a:solidFill>
                  <a:schemeClr val="tx1">
                    <a:lumMod val="50000"/>
                    <a:lumOff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a:buNone/>
              <a:tabLst/>
              <a:defRPr/>
            </a:pPr>
            <a:r>
              <a:rPr kumimoji="0" lang="fr-FR" sz="800" b="0" i="0" u="none" strike="noStrike" kern="1200" cap="none" spc="-30" normalizeH="0" baseline="0" noProof="0" dirty="0" err="1">
                <a:ln>
                  <a:noFill/>
                </a:ln>
                <a:solidFill>
                  <a:srgbClr val="666666"/>
                </a:solidFill>
                <a:effectLst/>
                <a:uLnTx/>
                <a:uFillTx/>
                <a:latin typeface="Mark Pro Book" panose="020B0604020201010104" pitchFamily="34" charset="77"/>
                <a:ea typeface="+mn-ea"/>
                <a:cs typeface="Arial" panose="020B0604020202020204" pitchFamily="34" charset="0"/>
              </a:rPr>
              <a:t>Jastreboff</a:t>
            </a:r>
            <a:r>
              <a:rPr kumimoji="0" lang="fr-FR" sz="800" b="0" i="0" u="none" strike="noStrike" kern="1200" cap="none" spc="-30" normalizeH="0" baseline="0" noProof="0" dirty="0">
                <a:ln>
                  <a:noFill/>
                </a:ln>
                <a:solidFill>
                  <a:srgbClr val="666666"/>
                </a:solidFill>
                <a:effectLst/>
                <a:uLnTx/>
                <a:uFillTx/>
                <a:latin typeface="Mark Pro Book" panose="020B0604020201010104" pitchFamily="34" charset="77"/>
                <a:ea typeface="+mn-ea"/>
                <a:cs typeface="Arial" panose="020B0604020202020204" pitchFamily="34" charset="0"/>
              </a:rPr>
              <a:t> AM, et al. N </a:t>
            </a:r>
            <a:r>
              <a:rPr kumimoji="0" lang="fr-FR" sz="800" b="0" i="0" u="none" strike="noStrike" kern="1200" cap="none" spc="-30" normalizeH="0" baseline="0" noProof="0" dirty="0" err="1">
                <a:ln>
                  <a:noFill/>
                </a:ln>
                <a:solidFill>
                  <a:srgbClr val="666666"/>
                </a:solidFill>
                <a:effectLst/>
                <a:uLnTx/>
                <a:uFillTx/>
                <a:latin typeface="Mark Pro Book" panose="020B0604020201010104" pitchFamily="34" charset="77"/>
                <a:ea typeface="+mn-ea"/>
                <a:cs typeface="Arial" panose="020B0604020202020204" pitchFamily="34" charset="0"/>
              </a:rPr>
              <a:t>Engl</a:t>
            </a:r>
            <a:r>
              <a:rPr kumimoji="0" lang="fr-FR" sz="800" b="0" i="0" u="none" strike="noStrike" kern="1200" cap="none" spc="-30" normalizeH="0" baseline="0" noProof="0" dirty="0">
                <a:ln>
                  <a:noFill/>
                </a:ln>
                <a:solidFill>
                  <a:srgbClr val="666666"/>
                </a:solidFill>
                <a:effectLst/>
                <a:uLnTx/>
                <a:uFillTx/>
                <a:latin typeface="Mark Pro Book" panose="020B0604020201010104" pitchFamily="34" charset="77"/>
                <a:ea typeface="+mn-ea"/>
                <a:cs typeface="Arial" panose="020B0604020202020204" pitchFamily="34" charset="0"/>
              </a:rPr>
              <a:t> J Med. 2022;387(3): 205–216 (and </a:t>
            </a:r>
            <a:r>
              <a:rPr kumimoji="0" lang="fr-FR" sz="800" b="0" i="0" u="none" strike="noStrike" kern="1200" cap="none" spc="-30" normalizeH="0" baseline="0" noProof="0" dirty="0" err="1">
                <a:ln>
                  <a:noFill/>
                </a:ln>
                <a:solidFill>
                  <a:srgbClr val="666666"/>
                </a:solidFill>
                <a:effectLst/>
                <a:uLnTx/>
                <a:uFillTx/>
                <a:latin typeface="Mark Pro Book" panose="020B0604020201010104" pitchFamily="34" charset="77"/>
                <a:ea typeface="+mn-ea"/>
                <a:cs typeface="Arial" panose="020B0604020202020204" pitchFamily="34" charset="0"/>
              </a:rPr>
              <a:t>supplementary</a:t>
            </a:r>
            <a:r>
              <a:rPr kumimoji="0" lang="fr-FR" sz="800" b="0" i="0" u="none" strike="noStrike" kern="1200" cap="none" spc="-30" normalizeH="0" baseline="0" noProof="0" dirty="0">
                <a:ln>
                  <a:noFill/>
                </a:ln>
                <a:solidFill>
                  <a:srgbClr val="666666"/>
                </a:solidFill>
                <a:effectLst/>
                <a:uLnTx/>
                <a:uFillTx/>
                <a:latin typeface="Mark Pro Book" panose="020B0604020201010104" pitchFamily="34" charset="77"/>
                <a:ea typeface="+mn-ea"/>
                <a:cs typeface="Arial" panose="020B0604020202020204" pitchFamily="34" charset="0"/>
              </a:rPr>
              <a:t> </a:t>
            </a:r>
            <a:r>
              <a:rPr kumimoji="0" lang="fr-FR" sz="800" b="0" i="0" u="none" strike="noStrike" kern="1200" cap="none" spc="-30" normalizeH="0" baseline="0" noProof="0" dirty="0" err="1">
                <a:ln>
                  <a:noFill/>
                </a:ln>
                <a:solidFill>
                  <a:srgbClr val="666666"/>
                </a:solidFill>
                <a:effectLst/>
                <a:uLnTx/>
                <a:uFillTx/>
                <a:latin typeface="Mark Pro Book" panose="020B0604020201010104" pitchFamily="34" charset="77"/>
                <a:ea typeface="+mn-ea"/>
                <a:cs typeface="Arial" panose="020B0604020202020204" pitchFamily="34" charset="0"/>
              </a:rPr>
              <a:t>appendix</a:t>
            </a:r>
            <a:r>
              <a:rPr kumimoji="0" lang="fr-FR" sz="800" b="0" i="0" u="none" strike="noStrike" kern="1200" cap="none" spc="-30" normalizeH="0" baseline="0" noProof="0" dirty="0">
                <a:ln>
                  <a:noFill/>
                </a:ln>
                <a:solidFill>
                  <a:srgbClr val="666666"/>
                </a:solidFill>
                <a:effectLst/>
                <a:uLnTx/>
                <a:uFillTx/>
                <a:latin typeface="Mark Pro Book" panose="020B0604020201010104" pitchFamily="34" charset="77"/>
                <a:ea typeface="+mn-ea"/>
                <a:cs typeface="Arial" panose="020B0604020202020204" pitchFamily="34" charset="0"/>
              </a:rPr>
              <a:t>). </a:t>
            </a:r>
          </a:p>
        </p:txBody>
      </p:sp>
      <p:sp>
        <p:nvSpPr>
          <p:cNvPr id="66" name="TextBox 65">
            <a:extLst>
              <a:ext uri="{FF2B5EF4-FFF2-40B4-BE49-F238E27FC236}">
                <a16:creationId xmlns:a16="http://schemas.microsoft.com/office/drawing/2014/main" id="{2772B245-8282-D04B-D1BA-13AE36815834}"/>
              </a:ext>
            </a:extLst>
          </p:cNvPr>
          <p:cNvSpPr txBox="1"/>
          <p:nvPr/>
        </p:nvSpPr>
        <p:spPr>
          <a:xfrm>
            <a:off x="6417725" y="1849846"/>
            <a:ext cx="1898214"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ark Pro" panose="020B0604020201010104" pitchFamily="34" charset="77"/>
                <a:ea typeface="+mn-ea"/>
                <a:cs typeface="Arial" panose="020B0604020202020204" pitchFamily="34" charset="0"/>
              </a:rPr>
              <a:t>HDL </a:t>
            </a:r>
            <a:br>
              <a:rPr kumimoji="0" lang="fr-FR" sz="1200" b="1" i="0" u="none" strike="noStrike" kern="1200" cap="none" spc="0" normalizeH="0" baseline="0" noProof="0">
                <a:ln>
                  <a:noFill/>
                </a:ln>
                <a:solidFill>
                  <a:srgbClr val="FFFFFF"/>
                </a:solidFill>
                <a:effectLst/>
                <a:uLnTx/>
                <a:uFillTx/>
                <a:latin typeface="Mark Pro" panose="020B0604020201010104" pitchFamily="34" charset="77"/>
                <a:ea typeface="+mn-ea"/>
                <a:cs typeface="Arial" panose="020B0604020202020204" pitchFamily="34" charset="0"/>
              </a:rPr>
            </a:br>
            <a:r>
              <a:rPr kumimoji="0" lang="fr-FR" sz="1200" b="1" i="0" u="none" strike="noStrike" kern="1200" cap="none" spc="0" normalizeH="0" baseline="0" noProof="0">
                <a:ln>
                  <a:noFill/>
                </a:ln>
                <a:solidFill>
                  <a:srgbClr val="FFFFFF"/>
                </a:solidFill>
                <a:effectLst/>
                <a:uLnTx/>
                <a:uFillTx/>
                <a:latin typeface="Mark Pro" panose="020B0604020201010104" pitchFamily="34" charset="77"/>
                <a:ea typeface="+mn-ea"/>
                <a:cs typeface="Arial" panose="020B0604020202020204" pitchFamily="34" charset="0"/>
              </a:rPr>
              <a:t>CHOLESTEROL†</a:t>
            </a:r>
          </a:p>
        </p:txBody>
      </p:sp>
      <p:sp>
        <p:nvSpPr>
          <p:cNvPr id="69" name="TextBox 68">
            <a:extLst>
              <a:ext uri="{FF2B5EF4-FFF2-40B4-BE49-F238E27FC236}">
                <a16:creationId xmlns:a16="http://schemas.microsoft.com/office/drawing/2014/main" id="{0F3DB8C1-E500-5236-6B17-B2E6BA55E3D2}"/>
              </a:ext>
            </a:extLst>
          </p:cNvPr>
          <p:cNvSpPr txBox="1"/>
          <p:nvPr/>
        </p:nvSpPr>
        <p:spPr>
          <a:xfrm>
            <a:off x="6417724" y="4213960"/>
            <a:ext cx="2004591"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Mark Pro" panose="020B0604020201010104" pitchFamily="34" charset="77"/>
                <a:ea typeface="+mn-ea"/>
                <a:cs typeface="Arial" panose="020B0604020202020204" pitchFamily="34" charset="0"/>
              </a:rPr>
              <a:t>REVERSION TO NORMOGLYCEMIA‡</a:t>
            </a:r>
          </a:p>
        </p:txBody>
      </p:sp>
      <p:sp>
        <p:nvSpPr>
          <p:cNvPr id="2" name="Rectangle: Rounded Corners 1">
            <a:extLst>
              <a:ext uri="{FF2B5EF4-FFF2-40B4-BE49-F238E27FC236}">
                <a16:creationId xmlns:a16="http://schemas.microsoft.com/office/drawing/2014/main" id="{25543A1E-B9CC-E136-2E3E-328377F7C4C5}"/>
              </a:ext>
            </a:extLst>
          </p:cNvPr>
          <p:cNvSpPr/>
          <p:nvPr/>
        </p:nvSpPr>
        <p:spPr>
          <a:xfrm>
            <a:off x="539822" y="1532652"/>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3" name="Rectangle: Rounded Corners 2">
            <a:extLst>
              <a:ext uri="{FF2B5EF4-FFF2-40B4-BE49-F238E27FC236}">
                <a16:creationId xmlns:a16="http://schemas.microsoft.com/office/drawing/2014/main" id="{3608C819-4098-917A-DF21-E8A4811BD779}"/>
              </a:ext>
            </a:extLst>
          </p:cNvPr>
          <p:cNvSpPr/>
          <p:nvPr/>
        </p:nvSpPr>
        <p:spPr>
          <a:xfrm>
            <a:off x="3263680" y="1532652"/>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4" name="Rectangle: Rounded Corners 3">
            <a:extLst>
              <a:ext uri="{FF2B5EF4-FFF2-40B4-BE49-F238E27FC236}">
                <a16:creationId xmlns:a16="http://schemas.microsoft.com/office/drawing/2014/main" id="{E748ECFA-272E-C3BF-3307-939BDBF55D9B}"/>
              </a:ext>
            </a:extLst>
          </p:cNvPr>
          <p:cNvSpPr/>
          <p:nvPr/>
        </p:nvSpPr>
        <p:spPr>
          <a:xfrm>
            <a:off x="5987537" y="1532652"/>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5" name="Rectangle: Rounded Corners 4">
            <a:extLst>
              <a:ext uri="{FF2B5EF4-FFF2-40B4-BE49-F238E27FC236}">
                <a16:creationId xmlns:a16="http://schemas.microsoft.com/office/drawing/2014/main" id="{C1423D09-04DD-9355-08CD-C09CBBBD8918}"/>
              </a:ext>
            </a:extLst>
          </p:cNvPr>
          <p:cNvSpPr/>
          <p:nvPr/>
        </p:nvSpPr>
        <p:spPr>
          <a:xfrm>
            <a:off x="539822" y="3874510"/>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6" name="Rectangle: Rounded Corners 5">
            <a:extLst>
              <a:ext uri="{FF2B5EF4-FFF2-40B4-BE49-F238E27FC236}">
                <a16:creationId xmlns:a16="http://schemas.microsoft.com/office/drawing/2014/main" id="{015D1AAC-F761-31C6-F371-A76CF1B56304}"/>
              </a:ext>
            </a:extLst>
          </p:cNvPr>
          <p:cNvSpPr/>
          <p:nvPr/>
        </p:nvSpPr>
        <p:spPr>
          <a:xfrm>
            <a:off x="3263680" y="3874510"/>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7" name="Rectangle: Rounded Corners 6">
            <a:extLst>
              <a:ext uri="{FF2B5EF4-FFF2-40B4-BE49-F238E27FC236}">
                <a16:creationId xmlns:a16="http://schemas.microsoft.com/office/drawing/2014/main" id="{59C2505E-EBE7-5994-F13B-A00BD0079171}"/>
              </a:ext>
            </a:extLst>
          </p:cNvPr>
          <p:cNvSpPr/>
          <p:nvPr/>
        </p:nvSpPr>
        <p:spPr>
          <a:xfrm>
            <a:off x="5987537" y="3874510"/>
            <a:ext cx="2286000" cy="1897404"/>
          </a:xfrm>
          <a:prstGeom prst="roundRect">
            <a:avLst>
              <a:gd name="adj" fmla="val 0"/>
            </a:avLst>
          </a:prstGeom>
          <a:solidFill>
            <a:srgbClr val="F8D3D0"/>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9" name="Rectangle: Rounded Corners 227">
            <a:extLst>
              <a:ext uri="{FF2B5EF4-FFF2-40B4-BE49-F238E27FC236}">
                <a16:creationId xmlns:a16="http://schemas.microsoft.com/office/drawing/2014/main" id="{C5C2935A-8E6D-2795-B922-A024626F6122}"/>
              </a:ext>
            </a:extLst>
          </p:cNvPr>
          <p:cNvSpPr/>
          <p:nvPr/>
        </p:nvSpPr>
        <p:spPr>
          <a:xfrm>
            <a:off x="539822" y="1532652"/>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1" name="Rectangle: Rounded Corners 227">
            <a:extLst>
              <a:ext uri="{FF2B5EF4-FFF2-40B4-BE49-F238E27FC236}">
                <a16:creationId xmlns:a16="http://schemas.microsoft.com/office/drawing/2014/main" id="{58C6D8A6-68C2-9B2F-21DA-903C2CC2716A}"/>
              </a:ext>
            </a:extLst>
          </p:cNvPr>
          <p:cNvSpPr/>
          <p:nvPr/>
        </p:nvSpPr>
        <p:spPr>
          <a:xfrm>
            <a:off x="3263680" y="1532652"/>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2" name="Rectangle: Rounded Corners 227">
            <a:extLst>
              <a:ext uri="{FF2B5EF4-FFF2-40B4-BE49-F238E27FC236}">
                <a16:creationId xmlns:a16="http://schemas.microsoft.com/office/drawing/2014/main" id="{0B21BE40-2F0F-2D16-9ABC-4E5823C3F6FC}"/>
              </a:ext>
            </a:extLst>
          </p:cNvPr>
          <p:cNvSpPr/>
          <p:nvPr/>
        </p:nvSpPr>
        <p:spPr>
          <a:xfrm>
            <a:off x="5987537" y="1532652"/>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3" name="Rectangle: Rounded Corners 227">
            <a:extLst>
              <a:ext uri="{FF2B5EF4-FFF2-40B4-BE49-F238E27FC236}">
                <a16:creationId xmlns:a16="http://schemas.microsoft.com/office/drawing/2014/main" id="{41BFE38B-1C5B-A6B5-7FFA-FCE4074BA82F}"/>
              </a:ext>
            </a:extLst>
          </p:cNvPr>
          <p:cNvSpPr/>
          <p:nvPr/>
        </p:nvSpPr>
        <p:spPr>
          <a:xfrm>
            <a:off x="539822" y="3874510"/>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4" name="Rectangle: Rounded Corners 227">
            <a:extLst>
              <a:ext uri="{FF2B5EF4-FFF2-40B4-BE49-F238E27FC236}">
                <a16:creationId xmlns:a16="http://schemas.microsoft.com/office/drawing/2014/main" id="{BE0E6FBC-D62F-7B12-EA88-DD16B5A05CCB}"/>
              </a:ext>
            </a:extLst>
          </p:cNvPr>
          <p:cNvSpPr/>
          <p:nvPr/>
        </p:nvSpPr>
        <p:spPr>
          <a:xfrm>
            <a:off x="3263680" y="3874510"/>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5" name="Rectangle: Rounded Corners 227">
            <a:extLst>
              <a:ext uri="{FF2B5EF4-FFF2-40B4-BE49-F238E27FC236}">
                <a16:creationId xmlns:a16="http://schemas.microsoft.com/office/drawing/2014/main" id="{CF3036A9-4D99-CBCB-F632-F033D3BC7550}"/>
              </a:ext>
            </a:extLst>
          </p:cNvPr>
          <p:cNvSpPr/>
          <p:nvPr/>
        </p:nvSpPr>
        <p:spPr>
          <a:xfrm>
            <a:off x="5987537" y="3874510"/>
            <a:ext cx="2286000" cy="917034"/>
          </a:xfrm>
          <a:prstGeom prst="round2SameRect">
            <a:avLst>
              <a:gd name="adj1" fmla="val 0"/>
              <a:gd name="adj2" fmla="val 0"/>
            </a:avLst>
          </a:prstGeom>
          <a:solidFill>
            <a:srgbClr val="6A160F"/>
          </a:solidFill>
          <a:ln w="12700" cap="flat" cmpd="sng" algn="ctr">
            <a:noFill/>
            <a:prstDash val="solid"/>
            <a:miter lim="800000"/>
          </a:ln>
          <a:effectLst/>
        </p:spPr>
        <p:txBody>
          <a:bodyPr tIns="91440" bIns="91440"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2000" b="0" i="0" u="none" strike="noStrike" kern="1200" cap="none" spc="0" normalizeH="0" baseline="30000" noProof="0">
              <a:ln>
                <a:noFill/>
              </a:ln>
              <a:solidFill>
                <a:srgbClr val="8E4CB5"/>
              </a:solidFill>
              <a:effectLst/>
              <a:uLnTx/>
              <a:uFillTx/>
              <a:latin typeface="Mark Pro Light" panose="020B0504020201010104" pitchFamily="34" charset="77"/>
              <a:ea typeface="+mn-ea"/>
              <a:cs typeface="+mn-cs"/>
            </a:endParaRPr>
          </a:p>
        </p:txBody>
      </p:sp>
      <p:sp>
        <p:nvSpPr>
          <p:cNvPr id="16" name="TextBox 69">
            <a:extLst>
              <a:ext uri="{FF2B5EF4-FFF2-40B4-BE49-F238E27FC236}">
                <a16:creationId xmlns:a16="http://schemas.microsoft.com/office/drawing/2014/main" id="{23C4D049-C524-920E-F697-E64403C7E0EA}"/>
              </a:ext>
            </a:extLst>
          </p:cNvPr>
          <p:cNvSpPr txBox="1"/>
          <p:nvPr/>
        </p:nvSpPr>
        <p:spPr>
          <a:xfrm>
            <a:off x="1052632" y="1711243"/>
            <a:ext cx="1775493" cy="46166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PRESSION ARTERIELLE SYSTOLIQUE†</a:t>
            </a:r>
          </a:p>
        </p:txBody>
      </p:sp>
      <p:sp>
        <p:nvSpPr>
          <p:cNvPr id="17" name="TextBox 70">
            <a:extLst>
              <a:ext uri="{FF2B5EF4-FFF2-40B4-BE49-F238E27FC236}">
                <a16:creationId xmlns:a16="http://schemas.microsoft.com/office/drawing/2014/main" id="{7C55B429-8D47-7803-4E6A-E17FF8686CE4}"/>
              </a:ext>
            </a:extLst>
          </p:cNvPr>
          <p:cNvSpPr txBox="1"/>
          <p:nvPr/>
        </p:nvSpPr>
        <p:spPr>
          <a:xfrm>
            <a:off x="3776490" y="1830170"/>
            <a:ext cx="1836587" cy="276999"/>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TRIGLYCERIDES†</a:t>
            </a:r>
          </a:p>
        </p:txBody>
      </p:sp>
      <p:sp>
        <p:nvSpPr>
          <p:cNvPr id="18" name="TextBox 71">
            <a:extLst>
              <a:ext uri="{FF2B5EF4-FFF2-40B4-BE49-F238E27FC236}">
                <a16:creationId xmlns:a16="http://schemas.microsoft.com/office/drawing/2014/main" id="{F08F2295-A6DF-6EE9-FDA2-235D64CBCFBA}"/>
              </a:ext>
            </a:extLst>
          </p:cNvPr>
          <p:cNvSpPr txBox="1"/>
          <p:nvPr/>
        </p:nvSpPr>
        <p:spPr>
          <a:xfrm>
            <a:off x="6500347" y="1722448"/>
            <a:ext cx="1898214" cy="46166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CHOLESTEROL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HDL †</a:t>
            </a:r>
          </a:p>
        </p:txBody>
      </p:sp>
      <p:sp>
        <p:nvSpPr>
          <p:cNvPr id="19" name="TextBox 72">
            <a:extLst>
              <a:ext uri="{FF2B5EF4-FFF2-40B4-BE49-F238E27FC236}">
                <a16:creationId xmlns:a16="http://schemas.microsoft.com/office/drawing/2014/main" id="{711DFF65-C041-FAE3-17B1-779768052036}"/>
              </a:ext>
            </a:extLst>
          </p:cNvPr>
          <p:cNvSpPr txBox="1"/>
          <p:nvPr/>
        </p:nvSpPr>
        <p:spPr>
          <a:xfrm>
            <a:off x="1052632" y="4086562"/>
            <a:ext cx="2078051" cy="46166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CHOLESTEROL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NON-HDL †</a:t>
            </a:r>
          </a:p>
        </p:txBody>
      </p:sp>
      <p:sp>
        <p:nvSpPr>
          <p:cNvPr id="20" name="TextBox 73">
            <a:extLst>
              <a:ext uri="{FF2B5EF4-FFF2-40B4-BE49-F238E27FC236}">
                <a16:creationId xmlns:a16="http://schemas.microsoft.com/office/drawing/2014/main" id="{D14A00EF-55B3-2EC5-F59F-144527FC3956}"/>
              </a:ext>
            </a:extLst>
          </p:cNvPr>
          <p:cNvSpPr txBox="1"/>
          <p:nvPr/>
        </p:nvSpPr>
        <p:spPr>
          <a:xfrm>
            <a:off x="3776490" y="4194284"/>
            <a:ext cx="1836587" cy="276999"/>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INSULINE A JEUN†</a:t>
            </a:r>
          </a:p>
        </p:txBody>
      </p:sp>
      <p:sp>
        <p:nvSpPr>
          <p:cNvPr id="21" name="TextBox 74">
            <a:extLst>
              <a:ext uri="{FF2B5EF4-FFF2-40B4-BE49-F238E27FC236}">
                <a16:creationId xmlns:a16="http://schemas.microsoft.com/office/drawing/2014/main" id="{247E2495-E3D5-E12B-E8D3-51AA7E7E3A17}"/>
              </a:ext>
            </a:extLst>
          </p:cNvPr>
          <p:cNvSpPr txBox="1"/>
          <p:nvPr/>
        </p:nvSpPr>
        <p:spPr>
          <a:xfrm>
            <a:off x="6500346" y="4086562"/>
            <a:ext cx="2004591" cy="46166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1" i="0" u="none" strike="noStrike" kern="1200" cap="none" spc="0" normalizeH="0" baseline="0" noProof="0">
                <a:ln>
                  <a:noFill/>
                </a:ln>
                <a:solidFill>
                  <a:prstClr val="white"/>
                </a:solidFill>
                <a:effectLst/>
                <a:uLnTx/>
                <a:uFillTx/>
                <a:latin typeface="Mark Pro" panose="020B0604020201010104" pitchFamily="34" charset="77"/>
                <a:ea typeface="+mn-ea"/>
                <a:cs typeface="Arial" panose="020B0604020202020204" pitchFamily="34" charset="0"/>
              </a:rPr>
              <a:t>RETOUR A LA NORMOGLYCEMIE‡</a:t>
            </a:r>
          </a:p>
        </p:txBody>
      </p:sp>
      <p:sp>
        <p:nvSpPr>
          <p:cNvPr id="22" name="Down Arrow 22">
            <a:extLst>
              <a:ext uri="{FF2B5EF4-FFF2-40B4-BE49-F238E27FC236}">
                <a16:creationId xmlns:a16="http://schemas.microsoft.com/office/drawing/2014/main" id="{DC6E86AC-A425-1989-45AD-D42EF93E2EAF}"/>
              </a:ext>
            </a:extLst>
          </p:cNvPr>
          <p:cNvSpPr/>
          <p:nvPr/>
        </p:nvSpPr>
        <p:spPr>
          <a:xfrm>
            <a:off x="705695" y="1745243"/>
            <a:ext cx="236526" cy="477515"/>
          </a:xfrm>
          <a:prstGeom prst="dow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A4242"/>
              </a:solidFill>
              <a:effectLst/>
              <a:uLnTx/>
              <a:uFillTx/>
              <a:latin typeface="Mark Pro Light" panose="020B0504020201010104" pitchFamily="34" charset="77"/>
              <a:ea typeface="+mn-ea"/>
              <a:cs typeface="+mn-cs"/>
            </a:endParaRPr>
          </a:p>
        </p:txBody>
      </p:sp>
      <p:sp>
        <p:nvSpPr>
          <p:cNvPr id="23" name="Down Arrow 54">
            <a:extLst>
              <a:ext uri="{FF2B5EF4-FFF2-40B4-BE49-F238E27FC236}">
                <a16:creationId xmlns:a16="http://schemas.microsoft.com/office/drawing/2014/main" id="{74FEC097-3D65-A30B-2CE3-0870E38D46AE}"/>
              </a:ext>
            </a:extLst>
          </p:cNvPr>
          <p:cNvSpPr/>
          <p:nvPr/>
        </p:nvSpPr>
        <p:spPr>
          <a:xfrm>
            <a:off x="711301" y="4119091"/>
            <a:ext cx="236526" cy="477515"/>
          </a:xfrm>
          <a:prstGeom prst="dow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A4242"/>
              </a:solidFill>
              <a:effectLst/>
              <a:uLnTx/>
              <a:uFillTx/>
              <a:latin typeface="Mark Pro Light" panose="020B0504020201010104" pitchFamily="34" charset="77"/>
              <a:ea typeface="+mn-ea"/>
              <a:cs typeface="+mn-cs"/>
            </a:endParaRPr>
          </a:p>
        </p:txBody>
      </p:sp>
      <p:sp>
        <p:nvSpPr>
          <p:cNvPr id="24" name="Down Arrow 23">
            <a:extLst>
              <a:ext uri="{FF2B5EF4-FFF2-40B4-BE49-F238E27FC236}">
                <a16:creationId xmlns:a16="http://schemas.microsoft.com/office/drawing/2014/main" id="{21567810-ACB9-8AF5-5740-AE1AD8CB5CEC}"/>
              </a:ext>
            </a:extLst>
          </p:cNvPr>
          <p:cNvSpPr/>
          <p:nvPr/>
        </p:nvSpPr>
        <p:spPr>
          <a:xfrm>
            <a:off x="3455726" y="1745243"/>
            <a:ext cx="236526" cy="477515"/>
          </a:xfrm>
          <a:prstGeom prst="dow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A4242"/>
              </a:solidFill>
              <a:effectLst/>
              <a:uLnTx/>
              <a:uFillTx/>
              <a:latin typeface="Mark Pro Light" panose="020B0504020201010104" pitchFamily="34" charset="77"/>
              <a:ea typeface="+mn-ea"/>
              <a:cs typeface="+mn-cs"/>
            </a:endParaRPr>
          </a:p>
        </p:txBody>
      </p:sp>
      <p:sp>
        <p:nvSpPr>
          <p:cNvPr id="25" name="Down Arrow 25">
            <a:extLst>
              <a:ext uri="{FF2B5EF4-FFF2-40B4-BE49-F238E27FC236}">
                <a16:creationId xmlns:a16="http://schemas.microsoft.com/office/drawing/2014/main" id="{286293B4-542A-CEE7-627C-CC514CA1AE79}"/>
              </a:ext>
            </a:extLst>
          </p:cNvPr>
          <p:cNvSpPr/>
          <p:nvPr/>
        </p:nvSpPr>
        <p:spPr>
          <a:xfrm rot="10800000">
            <a:off x="6191541" y="1745243"/>
            <a:ext cx="236526" cy="477515"/>
          </a:xfrm>
          <a:prstGeom prst="dow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BA95D5"/>
              </a:solidFill>
              <a:effectLst/>
              <a:uLnTx/>
              <a:uFillTx/>
              <a:latin typeface="Mark Pro Light" panose="020B0504020201010104" pitchFamily="34" charset="77"/>
              <a:ea typeface="+mn-ea"/>
              <a:cs typeface="+mn-cs"/>
            </a:endParaRPr>
          </a:p>
        </p:txBody>
      </p:sp>
      <p:sp>
        <p:nvSpPr>
          <p:cNvPr id="26" name="Down Arrow 54">
            <a:extLst>
              <a:ext uri="{FF2B5EF4-FFF2-40B4-BE49-F238E27FC236}">
                <a16:creationId xmlns:a16="http://schemas.microsoft.com/office/drawing/2014/main" id="{E66CBA37-7023-E8D1-4ADE-29F476B71127}"/>
              </a:ext>
            </a:extLst>
          </p:cNvPr>
          <p:cNvSpPr/>
          <p:nvPr/>
        </p:nvSpPr>
        <p:spPr>
          <a:xfrm>
            <a:off x="6137757" y="4080243"/>
            <a:ext cx="363878" cy="477515"/>
          </a:xfrm>
          <a:prstGeom prst="utur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A4242"/>
              </a:solidFill>
              <a:effectLst/>
              <a:uLnTx/>
              <a:uFillTx/>
              <a:latin typeface="Mark Pro Light" panose="020B0504020201010104" pitchFamily="34" charset="77"/>
              <a:ea typeface="+mn-ea"/>
              <a:cs typeface="+mn-cs"/>
            </a:endParaRPr>
          </a:p>
        </p:txBody>
      </p:sp>
      <p:sp>
        <p:nvSpPr>
          <p:cNvPr id="27" name="Down Arrow 54">
            <a:extLst>
              <a:ext uri="{FF2B5EF4-FFF2-40B4-BE49-F238E27FC236}">
                <a16:creationId xmlns:a16="http://schemas.microsoft.com/office/drawing/2014/main" id="{2B89DABC-25BB-A796-6BD6-2558843D160D}"/>
              </a:ext>
            </a:extLst>
          </p:cNvPr>
          <p:cNvSpPr/>
          <p:nvPr/>
        </p:nvSpPr>
        <p:spPr>
          <a:xfrm>
            <a:off x="3454999" y="4094550"/>
            <a:ext cx="236526" cy="477515"/>
          </a:xfrm>
          <a:prstGeom prst="downArrow">
            <a:avLst/>
          </a:prstGeom>
          <a:solidFill>
            <a:sysClr val="window" lastClr="FFFFFF"/>
          </a:solidFill>
          <a:ln w="12700" cap="flat" cmpd="sng" algn="ctr">
            <a:noFill/>
            <a:prstDash val="solid"/>
            <a:miter lim="800000"/>
          </a:ln>
          <a:effectLst/>
        </p:spPr>
        <p:txBody>
          <a:bodyPr rtlCol="0" anchor="ctr"/>
          <a:lstStyle>
            <a:defPPr>
              <a:defRPr lang="en-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srgbClr val="FA4242"/>
              </a:solidFill>
              <a:effectLst/>
              <a:uLnTx/>
              <a:uFillTx/>
              <a:latin typeface="Mark Pro Light" panose="020B0504020201010104" pitchFamily="34" charset="77"/>
              <a:ea typeface="+mn-ea"/>
              <a:cs typeface="+mn-cs"/>
            </a:endParaRPr>
          </a:p>
        </p:txBody>
      </p:sp>
      <p:sp>
        <p:nvSpPr>
          <p:cNvPr id="28" name="TextBox 81">
            <a:extLst>
              <a:ext uri="{FF2B5EF4-FFF2-40B4-BE49-F238E27FC236}">
                <a16:creationId xmlns:a16="http://schemas.microsoft.com/office/drawing/2014/main" id="{1F4397EF-34ED-77FB-0103-23071BA50997}"/>
              </a:ext>
            </a:extLst>
          </p:cNvPr>
          <p:cNvSpPr txBox="1"/>
          <p:nvPr/>
        </p:nvSpPr>
        <p:spPr>
          <a:xfrm>
            <a:off x="473114" y="2717769"/>
            <a:ext cx="2352708"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-8.1 mm Hg vs -1.3 mm Hg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sp>
        <p:nvSpPr>
          <p:cNvPr id="29" name="TextBox 82">
            <a:extLst>
              <a:ext uri="{FF2B5EF4-FFF2-40B4-BE49-F238E27FC236}">
                <a16:creationId xmlns:a16="http://schemas.microsoft.com/office/drawing/2014/main" id="{EA3E3988-546F-8626-3AB8-8E1C1DBE0C8F}"/>
              </a:ext>
            </a:extLst>
          </p:cNvPr>
          <p:cNvSpPr txBox="1"/>
          <p:nvPr/>
        </p:nvSpPr>
        <p:spPr>
          <a:xfrm>
            <a:off x="3488386" y="2717769"/>
            <a:ext cx="1836587"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-27.6% vs -6.3%</a:t>
            </a:r>
            <a:b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b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sp>
        <p:nvSpPr>
          <p:cNvPr id="30" name="TextBox 83">
            <a:extLst>
              <a:ext uri="{FF2B5EF4-FFF2-40B4-BE49-F238E27FC236}">
                <a16:creationId xmlns:a16="http://schemas.microsoft.com/office/drawing/2014/main" id="{E7870F98-05CD-DF95-DA27-71813A1AD4A5}"/>
              </a:ext>
            </a:extLst>
          </p:cNvPr>
          <p:cNvSpPr txBox="1"/>
          <p:nvPr/>
        </p:nvSpPr>
        <p:spPr>
          <a:xfrm>
            <a:off x="6180661" y="2717769"/>
            <a:ext cx="1898214"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7.9% vs 0.3%</a:t>
            </a:r>
            <a:b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b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sp>
        <p:nvSpPr>
          <p:cNvPr id="31" name="TextBox 85">
            <a:extLst>
              <a:ext uri="{FF2B5EF4-FFF2-40B4-BE49-F238E27FC236}">
                <a16:creationId xmlns:a16="http://schemas.microsoft.com/office/drawing/2014/main" id="{5FE2F60F-FE74-0B04-1743-0B69033A3D3D}"/>
              </a:ext>
            </a:extLst>
          </p:cNvPr>
          <p:cNvSpPr txBox="1"/>
          <p:nvPr/>
        </p:nvSpPr>
        <p:spPr>
          <a:xfrm>
            <a:off x="640373" y="5081883"/>
            <a:ext cx="2078051"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-11.3% vs -1.8%</a:t>
            </a:r>
            <a:b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b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sp>
        <p:nvSpPr>
          <p:cNvPr id="32" name="TextBox 86">
            <a:extLst>
              <a:ext uri="{FF2B5EF4-FFF2-40B4-BE49-F238E27FC236}">
                <a16:creationId xmlns:a16="http://schemas.microsoft.com/office/drawing/2014/main" id="{AB84F54C-E550-A649-0845-84A3A4D54BEC}"/>
              </a:ext>
            </a:extLst>
          </p:cNvPr>
          <p:cNvSpPr txBox="1"/>
          <p:nvPr/>
        </p:nvSpPr>
        <p:spPr>
          <a:xfrm>
            <a:off x="3488385" y="5081883"/>
            <a:ext cx="1836587"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-46.9% vs -9.7%</a:t>
            </a:r>
            <a:b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b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sp>
        <p:nvSpPr>
          <p:cNvPr id="33" name="TextBox 87">
            <a:extLst>
              <a:ext uri="{FF2B5EF4-FFF2-40B4-BE49-F238E27FC236}">
                <a16:creationId xmlns:a16="http://schemas.microsoft.com/office/drawing/2014/main" id="{75AE2F64-15AC-51C0-9DAF-B21DF49D3977}"/>
              </a:ext>
            </a:extLst>
          </p:cNvPr>
          <p:cNvSpPr txBox="1"/>
          <p:nvPr/>
        </p:nvSpPr>
        <p:spPr>
          <a:xfrm>
            <a:off x="6137757" y="5081883"/>
            <a:ext cx="2004591" cy="584775"/>
          </a:xfrm>
          <a:prstGeom prst="rect">
            <a:avLst/>
          </a:prstGeom>
          <a:noFill/>
        </p:spPr>
        <p:txBody>
          <a:bodyPr wrap="square"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95.3% vs 61.9%</a:t>
            </a:r>
            <a:b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br>
            <a:r>
              <a:rPr kumimoji="0" lang="fr-FR" sz="1600" b="1" i="0" u="none" strike="noStrike" kern="1200" cap="none" spc="-30" normalizeH="0" baseline="0" noProof="0" dirty="0">
                <a:ln>
                  <a:noFill/>
                </a:ln>
                <a:solidFill>
                  <a:srgbClr val="6A160F"/>
                </a:solidFill>
                <a:effectLst/>
                <a:uLnTx/>
                <a:uFillTx/>
                <a:latin typeface="Mark Pro Light" panose="020B0504020201010104" pitchFamily="34" charset="77"/>
                <a:ea typeface="+mn-ea"/>
                <a:cs typeface="Arial" panose="020B0604020202020204" pitchFamily="34" charset="0"/>
              </a:rPr>
              <a:t>avec placebo</a:t>
            </a:r>
          </a:p>
        </p:txBody>
      </p:sp>
      <p:pic>
        <p:nvPicPr>
          <p:cNvPr id="39" name="Image 38">
            <a:extLst>
              <a:ext uri="{FF2B5EF4-FFF2-40B4-BE49-F238E27FC236}">
                <a16:creationId xmlns:a16="http://schemas.microsoft.com/office/drawing/2014/main" id="{68D47EFB-4FF0-05AA-C57B-1B7832F7E45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03725" y="1543897"/>
            <a:ext cx="2435643" cy="2233965"/>
          </a:xfrm>
          <a:prstGeom prst="rect">
            <a:avLst/>
          </a:prstGeom>
        </p:spPr>
      </p:pic>
      <p:pic>
        <p:nvPicPr>
          <p:cNvPr id="41" name="Image 40">
            <a:extLst>
              <a:ext uri="{FF2B5EF4-FFF2-40B4-BE49-F238E27FC236}">
                <a16:creationId xmlns:a16="http://schemas.microsoft.com/office/drawing/2014/main" id="{349D04E3-EB57-3EEE-A1D0-1BAD258003E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094641" y="3687837"/>
            <a:ext cx="2620772" cy="2075337"/>
          </a:xfrm>
          <a:prstGeom prst="rect">
            <a:avLst/>
          </a:prstGeom>
        </p:spPr>
      </p:pic>
    </p:spTree>
    <p:extLst>
      <p:ext uri="{BB962C8B-B14F-4D97-AF65-F5344CB8AC3E}">
        <p14:creationId xmlns:p14="http://schemas.microsoft.com/office/powerpoint/2010/main" val="24144932"/>
      </p:ext>
    </p:extLst>
  </p:cSld>
  <p:clrMapOvr>
    <a:masterClrMapping/>
  </p:clrMapOvr>
  <mc:AlternateContent xmlns:mc="http://schemas.openxmlformats.org/markup-compatibility/2006" xmlns:p14="http://schemas.microsoft.com/office/powerpoint/2010/main">
    <mc:Choice Requires="p14">
      <p:transition spd="slow" p14:dur="2000" advTm="37906"/>
    </mc:Choice>
    <mc:Fallback xmlns="">
      <p:transition spd="slow" advTm="3790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C74F1-C9CF-89E1-3F15-FE339EA776C4}"/>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1B35AD1-3206-CD36-103F-F7E0EE11DA7E}"/>
              </a:ext>
            </a:extLst>
          </p:cNvPr>
          <p:cNvSpPr>
            <a:spLocks noGrp="1"/>
          </p:cNvSpPr>
          <p:nvPr>
            <p:ph type="title"/>
          </p:nvPr>
        </p:nvSpPr>
        <p:spPr>
          <a:xfrm>
            <a:off x="427350" y="323886"/>
            <a:ext cx="11764649" cy="401017"/>
          </a:xfrm>
        </p:spPr>
        <p:txBody>
          <a:bodyPr/>
          <a:lstStyle/>
          <a:p>
            <a:r>
              <a:rPr lang="fr-FR" sz="3200" b="1" dirty="0">
                <a:solidFill>
                  <a:schemeClr val="tx1"/>
                </a:solidFill>
              </a:rPr>
              <a:t>aGLP1 et obésité 	</a:t>
            </a:r>
            <a:r>
              <a:rPr lang="fr-FR" sz="3200" b="1" kern="1200" spc="-60" dirty="0">
                <a:solidFill>
                  <a:schemeClr val="tx1"/>
                </a:solidFill>
                <a:latin typeface="+mn-lt"/>
                <a:ea typeface="Roboto Condensed"/>
                <a:cs typeface="Arial"/>
              </a:rPr>
              <a:t>SURMOUNT-OSA : </a:t>
            </a:r>
            <a:br>
              <a:rPr lang="fr-FR" sz="3200" b="1" kern="1200" spc="-60" dirty="0">
                <a:solidFill>
                  <a:schemeClr val="tx1"/>
                </a:solidFill>
                <a:latin typeface="+mn-lt"/>
                <a:ea typeface="Roboto Condensed"/>
                <a:cs typeface="Arial"/>
              </a:rPr>
            </a:br>
            <a:r>
              <a:rPr lang="fr-FR" sz="2800" b="1" kern="1200" spc="-60" dirty="0">
                <a:solidFill>
                  <a:schemeClr val="tx1"/>
                </a:solidFill>
                <a:latin typeface="+mn-lt"/>
                <a:ea typeface="Roboto Condensed"/>
                <a:cs typeface="Arial"/>
              </a:rPr>
              <a:t>Réduction significative des troubles respiratoires liés au sommeil </a:t>
            </a:r>
            <a:endParaRPr lang="fr-FR" sz="3200" b="1" kern="1200" spc="-60" baseline="30000" dirty="0">
              <a:solidFill>
                <a:schemeClr val="tx1"/>
              </a:solidFill>
              <a:latin typeface="+mn-lt"/>
              <a:ea typeface="Roboto Condensed"/>
              <a:cs typeface="Arial"/>
            </a:endParaRPr>
          </a:p>
        </p:txBody>
      </p:sp>
      <p:sp>
        <p:nvSpPr>
          <p:cNvPr id="2" name="Rectangle: Rounded Corners 19">
            <a:extLst>
              <a:ext uri="{FF2B5EF4-FFF2-40B4-BE49-F238E27FC236}">
                <a16:creationId xmlns:a16="http://schemas.microsoft.com/office/drawing/2014/main" id="{27179887-4025-BAB9-DE99-88E67D2F2A00}"/>
              </a:ext>
            </a:extLst>
          </p:cNvPr>
          <p:cNvSpPr/>
          <p:nvPr/>
        </p:nvSpPr>
        <p:spPr>
          <a:xfrm>
            <a:off x="4547494" y="1648519"/>
            <a:ext cx="4104286" cy="4115283"/>
          </a:xfrm>
          <a:prstGeom prst="roundRect">
            <a:avLst>
              <a:gd name="adj" fmla="val 2417"/>
            </a:avLst>
          </a:prstGeom>
          <a:solidFill>
            <a:srgbClr val="FFFFFF"/>
          </a:solidFill>
          <a:ln w="12700" cap="flat" cmpd="sng" algn="ctr">
            <a:noFill/>
            <a:prstDash val="solid"/>
            <a:miter lim="800000"/>
          </a:ln>
          <a:effectLst>
            <a:outerShdw blurRad="50800" dist="38100" dir="5400000" algn="t" rotWithShape="0">
              <a:srgbClr val="E0CDEB"/>
            </a:outerShdw>
          </a:effectLst>
        </p:spPr>
        <p:txBody>
          <a:bodyPr rot="0" spcFirstLastPara="0" vertOverflow="overflow" horzOverflow="overflow" vert="horz" wrap="square" lIns="91440" tIns="91440" rIns="91440" bIns="182880" numCol="1" spcCol="0" rtlCol="0" fromWordArt="0" anchor="ctr" anchorCtr="0" forceAA="0" compatLnSpc="1">
            <a:prstTxWarp prst="textNoShape">
              <a:avLst/>
            </a:prstTxWarp>
            <a:noAutofit/>
          </a:bodyPr>
          <a:lstStyle/>
          <a:p>
            <a:pPr marL="0" marR="0" lvl="0" indent="0" defTabSz="914377"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srgbClr val="081538"/>
              </a:solidFill>
              <a:effectLst/>
              <a:uLnTx/>
              <a:uFillTx/>
              <a:latin typeface="Arial" panose="020B0604020202020204"/>
              <a:ea typeface="+mn-ea"/>
              <a:cs typeface="+mn-cs"/>
            </a:endParaRPr>
          </a:p>
        </p:txBody>
      </p:sp>
      <p:sp>
        <p:nvSpPr>
          <p:cNvPr id="3" name="Freeform 154">
            <a:extLst>
              <a:ext uri="{FF2B5EF4-FFF2-40B4-BE49-F238E27FC236}">
                <a16:creationId xmlns:a16="http://schemas.microsoft.com/office/drawing/2014/main" id="{CFABEBB6-7670-B981-9472-D7989C7F5034}"/>
              </a:ext>
            </a:extLst>
          </p:cNvPr>
          <p:cNvSpPr/>
          <p:nvPr/>
        </p:nvSpPr>
        <p:spPr>
          <a:xfrm>
            <a:off x="4547494" y="1642190"/>
            <a:ext cx="4108894" cy="562609"/>
          </a:xfrm>
          <a:custGeom>
            <a:avLst/>
            <a:gdLst>
              <a:gd name="connsiteX0" fmla="*/ 5840872 w 5988451"/>
              <a:gd name="connsiteY0" fmla="*/ 0 h 562609"/>
              <a:gd name="connsiteX1" fmla="*/ 5202206 w 5988451"/>
              <a:gd name="connsiteY1" fmla="*/ 0 h 562609"/>
              <a:gd name="connsiteX2" fmla="*/ 2851099 w 5988451"/>
              <a:gd name="connsiteY2" fmla="*/ 0 h 562609"/>
              <a:gd name="connsiteX3" fmla="*/ 1022884 w 5988451"/>
              <a:gd name="connsiteY3" fmla="*/ 0 h 562609"/>
              <a:gd name="connsiteX4" fmla="*/ 147580 w 5988451"/>
              <a:gd name="connsiteY4" fmla="*/ 0 h 562609"/>
              <a:gd name="connsiteX5" fmla="*/ 0 w 5988451"/>
              <a:gd name="connsiteY5" fmla="*/ 134620 h 562609"/>
              <a:gd name="connsiteX6" fmla="*/ 0 w 5988451"/>
              <a:gd name="connsiteY6" fmla="*/ 562610 h 562609"/>
              <a:gd name="connsiteX7" fmla="*/ 960544 w 5988451"/>
              <a:gd name="connsiteY7" fmla="*/ 562610 h 562609"/>
              <a:gd name="connsiteX8" fmla="*/ 2825654 w 5988451"/>
              <a:gd name="connsiteY8" fmla="*/ 562610 h 562609"/>
              <a:gd name="connsiteX9" fmla="*/ 5029180 w 5988451"/>
              <a:gd name="connsiteY9" fmla="*/ 562610 h 562609"/>
              <a:gd name="connsiteX10" fmla="*/ 5417215 w 5988451"/>
              <a:gd name="connsiteY10" fmla="*/ 562610 h 562609"/>
              <a:gd name="connsiteX11" fmla="*/ 5988452 w 5988451"/>
              <a:gd name="connsiteY11" fmla="*/ 562610 h 562609"/>
              <a:gd name="connsiteX12" fmla="*/ 5988452 w 5988451"/>
              <a:gd name="connsiteY12" fmla="*/ 134620 h 562609"/>
              <a:gd name="connsiteX13" fmla="*/ 5840872 w 5988451"/>
              <a:gd name="connsiteY13" fmla="*/ 0 h 5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451" h="562609">
                <a:moveTo>
                  <a:pt x="5840872" y="0"/>
                </a:moveTo>
                <a:lnTo>
                  <a:pt x="5202206" y="0"/>
                </a:lnTo>
                <a:lnTo>
                  <a:pt x="2851099" y="0"/>
                </a:lnTo>
                <a:lnTo>
                  <a:pt x="1022884" y="0"/>
                </a:lnTo>
                <a:lnTo>
                  <a:pt x="147580" y="0"/>
                </a:lnTo>
                <a:cubicBezTo>
                  <a:pt x="66157" y="0"/>
                  <a:pt x="0" y="59690"/>
                  <a:pt x="0" y="134620"/>
                </a:cubicBezTo>
                <a:lnTo>
                  <a:pt x="0" y="562610"/>
                </a:lnTo>
                <a:lnTo>
                  <a:pt x="960544" y="562610"/>
                </a:lnTo>
                <a:lnTo>
                  <a:pt x="2825654" y="562610"/>
                </a:lnTo>
                <a:lnTo>
                  <a:pt x="5029180" y="562610"/>
                </a:lnTo>
                <a:lnTo>
                  <a:pt x="5417215" y="562610"/>
                </a:lnTo>
                <a:lnTo>
                  <a:pt x="5988452" y="562610"/>
                </a:lnTo>
                <a:lnTo>
                  <a:pt x="5988452" y="134620"/>
                </a:lnTo>
                <a:cubicBezTo>
                  <a:pt x="5988452" y="59690"/>
                  <a:pt x="5922295" y="0"/>
                  <a:pt x="5840872" y="0"/>
                </a:cubicBezTo>
              </a:path>
            </a:pathLst>
          </a:custGeom>
          <a:solidFill>
            <a:srgbClr val="DFCCEA"/>
          </a:solidFill>
          <a:ln w="12719" cap="flat">
            <a:noFill/>
            <a:prstDash val="solid"/>
            <a:miter/>
          </a:ln>
        </p:spPr>
        <p:txBody>
          <a:bodyPr rtlCol="0" anchor="ctr"/>
          <a:lstStyle/>
          <a:p>
            <a:pPr fontAlgn="base">
              <a:spcBef>
                <a:spcPct val="0"/>
              </a:spcBef>
              <a:spcAft>
                <a:spcPct val="0"/>
              </a:spcAft>
              <a:buClrTx/>
              <a:buFontTx/>
              <a:buNone/>
              <a:defRPr/>
            </a:pPr>
            <a:endParaRPr lang="en-US" sz="1800" kern="120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B482E18A-6A3D-63F1-CE5B-AA4C06B98D64}"/>
              </a:ext>
            </a:extLst>
          </p:cNvPr>
          <p:cNvSpPr txBox="1"/>
          <p:nvPr/>
        </p:nvSpPr>
        <p:spPr>
          <a:xfrm>
            <a:off x="4781302" y="1673583"/>
            <a:ext cx="3749810" cy="524916"/>
          </a:xfrm>
          <a:prstGeom prst="rect">
            <a:avLst/>
          </a:prstGeom>
          <a:noFill/>
        </p:spPr>
        <p:txBody>
          <a:bodyPr vert="horz" wrap="none" lIns="0" tIns="0" rIns="0" bIns="0" rtlCol="0" anchor="ctr">
            <a:noAutofit/>
          </a:bodyPr>
          <a:lstStyle/>
          <a:p>
            <a:pPr algn="ctr" fontAlgn="base">
              <a:lnSpc>
                <a:spcPct val="90000"/>
              </a:lnSpc>
              <a:spcBef>
                <a:spcPts val="1000"/>
              </a:spcBef>
              <a:spcAft>
                <a:spcPct val="0"/>
              </a:spcAft>
              <a:buClrTx/>
              <a:buFont typeface="Arial" panose="020B0604020202020204" pitchFamily="34" charset="0"/>
              <a:buNone/>
              <a:defRPr/>
            </a:pPr>
            <a:r>
              <a:rPr lang="en-US" b="1" kern="1200" spc="-30" dirty="0">
                <a:solidFill>
                  <a:srgbClr val="3F2A5A"/>
                </a:solidFill>
                <a:latin typeface="Arial" panose="020B0604020202020204" pitchFamily="34" charset="0"/>
                <a:ea typeface="Calibri" panose="020F0502020204030204" pitchFamily="34" charset="0"/>
                <a:cs typeface="Arial" panose="020B0604020202020204" pitchFamily="34" charset="0"/>
              </a:rPr>
              <a:t>Etude 2: Avec </a:t>
            </a:r>
            <a:r>
              <a:rPr lang="en-US" b="1" kern="1200" spc="-30" dirty="0" err="1">
                <a:solidFill>
                  <a:srgbClr val="3F2A5A"/>
                </a:solidFill>
                <a:latin typeface="Arial" panose="020B0604020202020204" pitchFamily="34" charset="0"/>
                <a:ea typeface="Calibri" panose="020F0502020204030204" pitchFamily="34" charset="0"/>
                <a:cs typeface="Arial" panose="020B0604020202020204" pitchFamily="34" charset="0"/>
              </a:rPr>
              <a:t>traitement</a:t>
            </a:r>
            <a:r>
              <a:rPr lang="en-US" b="1" kern="1200" spc="-30" dirty="0">
                <a:solidFill>
                  <a:srgbClr val="3F2A5A"/>
                </a:solidFill>
                <a:latin typeface="Arial" panose="020B0604020202020204" pitchFamily="34" charset="0"/>
                <a:ea typeface="Calibri" panose="020F0502020204030204" pitchFamily="34" charset="0"/>
                <a:cs typeface="Arial" panose="020B0604020202020204" pitchFamily="34" charset="0"/>
              </a:rPr>
              <a:t> PAP</a:t>
            </a:r>
            <a:r>
              <a:rPr lang="en-US" b="1" kern="1200" spc="-30" baseline="30000" dirty="0">
                <a:solidFill>
                  <a:srgbClr val="3F2A5A"/>
                </a:solidFill>
                <a:latin typeface="Arial" panose="020B0604020202020204" pitchFamily="34" charset="0"/>
                <a:ea typeface="Calibri" panose="020F0502020204030204" pitchFamily="34" charset="0"/>
                <a:cs typeface="Arial" panose="020B0604020202020204" pitchFamily="34" charset="0"/>
              </a:rPr>
              <a:t>1</a:t>
            </a:r>
          </a:p>
        </p:txBody>
      </p:sp>
      <p:sp>
        <p:nvSpPr>
          <p:cNvPr id="6" name="Rectangle: Rounded Corners 19">
            <a:extLst>
              <a:ext uri="{FF2B5EF4-FFF2-40B4-BE49-F238E27FC236}">
                <a16:creationId xmlns:a16="http://schemas.microsoft.com/office/drawing/2014/main" id="{295C35EA-FCD6-2A58-852D-312817B182C6}"/>
              </a:ext>
            </a:extLst>
          </p:cNvPr>
          <p:cNvSpPr/>
          <p:nvPr/>
        </p:nvSpPr>
        <p:spPr>
          <a:xfrm>
            <a:off x="328246" y="1648519"/>
            <a:ext cx="4104286" cy="4115283"/>
          </a:xfrm>
          <a:prstGeom prst="roundRect">
            <a:avLst>
              <a:gd name="adj" fmla="val 2417"/>
            </a:avLst>
          </a:prstGeom>
          <a:solidFill>
            <a:srgbClr val="FFFFFF"/>
          </a:solidFill>
          <a:ln w="6350" cap="flat" cmpd="sng" algn="ctr">
            <a:solidFill>
              <a:srgbClr val="FFFFFF">
                <a:lumMod val="75000"/>
              </a:srgbClr>
            </a:solidFill>
            <a:prstDash val="solid"/>
            <a:miter lim="800000"/>
          </a:ln>
          <a:effectLst>
            <a:outerShdw blurRad="50800" dist="38100" dir="5400000" algn="t" rotWithShape="0">
              <a:srgbClr val="E0CDEB"/>
            </a:outerShdw>
          </a:effectLst>
        </p:spPr>
        <p:txBody>
          <a:bodyPr rot="0" spcFirstLastPara="0" vertOverflow="overflow" horzOverflow="overflow" vert="horz" wrap="square" lIns="91440" tIns="91440" rIns="91440" bIns="182880" numCol="1" spcCol="0" rtlCol="0" fromWordArt="0" anchor="ctr" anchorCtr="0" forceAA="0" compatLnSpc="1">
            <a:prstTxWarp prst="textNoShape">
              <a:avLst/>
            </a:prstTxWarp>
            <a:noAutofit/>
          </a:bodyPr>
          <a:lstStyle/>
          <a:p>
            <a:pPr marL="0" marR="0" lvl="0" indent="0" defTabSz="914377"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srgbClr val="081538"/>
              </a:solidFill>
              <a:effectLst/>
              <a:uLnTx/>
              <a:uFillTx/>
              <a:latin typeface="Arial" panose="020B0604020202020204"/>
              <a:ea typeface="+mn-ea"/>
              <a:cs typeface="+mn-cs"/>
            </a:endParaRPr>
          </a:p>
        </p:txBody>
      </p:sp>
      <p:sp>
        <p:nvSpPr>
          <p:cNvPr id="11" name="Freeform 223">
            <a:extLst>
              <a:ext uri="{FF2B5EF4-FFF2-40B4-BE49-F238E27FC236}">
                <a16:creationId xmlns:a16="http://schemas.microsoft.com/office/drawing/2014/main" id="{A26E3B0E-E9A4-BCCB-1276-61F89D3FB9AF}"/>
              </a:ext>
            </a:extLst>
          </p:cNvPr>
          <p:cNvSpPr/>
          <p:nvPr/>
        </p:nvSpPr>
        <p:spPr>
          <a:xfrm>
            <a:off x="328247" y="1642190"/>
            <a:ext cx="4098579" cy="562609"/>
          </a:xfrm>
          <a:custGeom>
            <a:avLst/>
            <a:gdLst>
              <a:gd name="connsiteX0" fmla="*/ 5840872 w 5988451"/>
              <a:gd name="connsiteY0" fmla="*/ 0 h 562609"/>
              <a:gd name="connsiteX1" fmla="*/ 5202206 w 5988451"/>
              <a:gd name="connsiteY1" fmla="*/ 0 h 562609"/>
              <a:gd name="connsiteX2" fmla="*/ 2851099 w 5988451"/>
              <a:gd name="connsiteY2" fmla="*/ 0 h 562609"/>
              <a:gd name="connsiteX3" fmla="*/ 1022884 w 5988451"/>
              <a:gd name="connsiteY3" fmla="*/ 0 h 562609"/>
              <a:gd name="connsiteX4" fmla="*/ 147580 w 5988451"/>
              <a:gd name="connsiteY4" fmla="*/ 0 h 562609"/>
              <a:gd name="connsiteX5" fmla="*/ 0 w 5988451"/>
              <a:gd name="connsiteY5" fmla="*/ 134620 h 562609"/>
              <a:gd name="connsiteX6" fmla="*/ 0 w 5988451"/>
              <a:gd name="connsiteY6" fmla="*/ 562610 h 562609"/>
              <a:gd name="connsiteX7" fmla="*/ 960544 w 5988451"/>
              <a:gd name="connsiteY7" fmla="*/ 562610 h 562609"/>
              <a:gd name="connsiteX8" fmla="*/ 2825654 w 5988451"/>
              <a:gd name="connsiteY8" fmla="*/ 562610 h 562609"/>
              <a:gd name="connsiteX9" fmla="*/ 5029180 w 5988451"/>
              <a:gd name="connsiteY9" fmla="*/ 562610 h 562609"/>
              <a:gd name="connsiteX10" fmla="*/ 5417215 w 5988451"/>
              <a:gd name="connsiteY10" fmla="*/ 562610 h 562609"/>
              <a:gd name="connsiteX11" fmla="*/ 5988452 w 5988451"/>
              <a:gd name="connsiteY11" fmla="*/ 562610 h 562609"/>
              <a:gd name="connsiteX12" fmla="*/ 5988452 w 5988451"/>
              <a:gd name="connsiteY12" fmla="*/ 134620 h 562609"/>
              <a:gd name="connsiteX13" fmla="*/ 5840872 w 5988451"/>
              <a:gd name="connsiteY13" fmla="*/ 0 h 56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88451" h="562609">
                <a:moveTo>
                  <a:pt x="5840872" y="0"/>
                </a:moveTo>
                <a:lnTo>
                  <a:pt x="5202206" y="0"/>
                </a:lnTo>
                <a:lnTo>
                  <a:pt x="2851099" y="0"/>
                </a:lnTo>
                <a:lnTo>
                  <a:pt x="1022884" y="0"/>
                </a:lnTo>
                <a:lnTo>
                  <a:pt x="147580" y="0"/>
                </a:lnTo>
                <a:cubicBezTo>
                  <a:pt x="66157" y="0"/>
                  <a:pt x="0" y="59690"/>
                  <a:pt x="0" y="134620"/>
                </a:cubicBezTo>
                <a:lnTo>
                  <a:pt x="0" y="562610"/>
                </a:lnTo>
                <a:lnTo>
                  <a:pt x="960544" y="562610"/>
                </a:lnTo>
                <a:lnTo>
                  <a:pt x="2825654" y="562610"/>
                </a:lnTo>
                <a:lnTo>
                  <a:pt x="5029180" y="562610"/>
                </a:lnTo>
                <a:lnTo>
                  <a:pt x="5417215" y="562610"/>
                </a:lnTo>
                <a:lnTo>
                  <a:pt x="5988452" y="562610"/>
                </a:lnTo>
                <a:lnTo>
                  <a:pt x="5988452" y="134620"/>
                </a:lnTo>
                <a:cubicBezTo>
                  <a:pt x="5988452" y="59690"/>
                  <a:pt x="5922295" y="0"/>
                  <a:pt x="5840872" y="0"/>
                </a:cubicBezTo>
              </a:path>
            </a:pathLst>
          </a:custGeom>
          <a:solidFill>
            <a:srgbClr val="DFCCEA"/>
          </a:solidFill>
          <a:ln w="12719" cap="flat">
            <a:noFill/>
            <a:prstDash val="solid"/>
            <a:miter/>
          </a:ln>
        </p:spPr>
        <p:txBody>
          <a:bodyPr rtlCol="0" anchor="ctr"/>
          <a:lstStyle/>
          <a:p>
            <a:pPr fontAlgn="base">
              <a:spcBef>
                <a:spcPct val="0"/>
              </a:spcBef>
              <a:spcAft>
                <a:spcPct val="0"/>
              </a:spcAft>
              <a:buClrTx/>
              <a:buFontTx/>
              <a:buNone/>
              <a:defRPr/>
            </a:pPr>
            <a:endParaRPr lang="en-US" sz="1800" kern="120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26A3FD24-DBBA-B15B-48E0-0726C4F762E3}"/>
              </a:ext>
            </a:extLst>
          </p:cNvPr>
          <p:cNvSpPr txBox="1"/>
          <p:nvPr/>
        </p:nvSpPr>
        <p:spPr>
          <a:xfrm>
            <a:off x="467658" y="1673583"/>
            <a:ext cx="3833692" cy="524916"/>
          </a:xfrm>
          <a:prstGeom prst="rect">
            <a:avLst/>
          </a:prstGeom>
          <a:noFill/>
        </p:spPr>
        <p:txBody>
          <a:bodyPr vert="horz" wrap="none" lIns="0" tIns="0" rIns="0" bIns="0" rtlCol="0" anchor="ctr">
            <a:noAutofit/>
          </a:bodyPr>
          <a:lstStyle/>
          <a:p>
            <a:pPr algn="ctr" fontAlgn="base">
              <a:lnSpc>
                <a:spcPct val="90000"/>
              </a:lnSpc>
              <a:spcBef>
                <a:spcPts val="1000"/>
              </a:spcBef>
              <a:spcAft>
                <a:spcPct val="0"/>
              </a:spcAft>
              <a:buClrTx/>
              <a:buFont typeface="Arial" panose="020B0604020202020204" pitchFamily="34" charset="0"/>
              <a:buNone/>
              <a:defRPr/>
            </a:pPr>
            <a:r>
              <a:rPr lang="en-US" b="1" kern="1200" spc="-30" dirty="0">
                <a:solidFill>
                  <a:srgbClr val="3F2A5A"/>
                </a:solidFill>
                <a:latin typeface="Arial" panose="020B0604020202020204" pitchFamily="34" charset="0"/>
                <a:ea typeface="Calibri" panose="020F0502020204030204" pitchFamily="34" charset="0"/>
                <a:cs typeface="Arial" panose="020B0604020202020204" pitchFamily="34" charset="0"/>
              </a:rPr>
              <a:t>Etude 1: Sans </a:t>
            </a:r>
            <a:r>
              <a:rPr lang="en-US" b="1" kern="1200" spc="-30" dirty="0" err="1">
                <a:solidFill>
                  <a:srgbClr val="3F2A5A"/>
                </a:solidFill>
                <a:latin typeface="Arial" panose="020B0604020202020204" pitchFamily="34" charset="0"/>
                <a:ea typeface="Calibri" panose="020F0502020204030204" pitchFamily="34" charset="0"/>
                <a:cs typeface="Arial" panose="020B0604020202020204" pitchFamily="34" charset="0"/>
              </a:rPr>
              <a:t>traitement</a:t>
            </a:r>
            <a:r>
              <a:rPr lang="en-US" b="1" kern="1200" spc="-30" dirty="0">
                <a:solidFill>
                  <a:srgbClr val="3F2A5A"/>
                </a:solidFill>
                <a:latin typeface="Arial" panose="020B0604020202020204" pitchFamily="34" charset="0"/>
                <a:ea typeface="Calibri" panose="020F0502020204030204" pitchFamily="34" charset="0"/>
                <a:cs typeface="Arial" panose="020B0604020202020204" pitchFamily="34" charset="0"/>
              </a:rPr>
              <a:t> PAP</a:t>
            </a:r>
            <a:r>
              <a:rPr lang="en-US" b="1" kern="1200" spc="-30" baseline="30000" dirty="0">
                <a:solidFill>
                  <a:srgbClr val="3F2A5A"/>
                </a:solidFill>
                <a:latin typeface="Arial" panose="020B0604020202020204" pitchFamily="34" charset="0"/>
                <a:ea typeface="Calibri" panose="020F0502020204030204" pitchFamily="34" charset="0"/>
                <a:cs typeface="Arial" panose="020B0604020202020204" pitchFamily="34" charset="0"/>
              </a:rPr>
              <a:t>1</a:t>
            </a:r>
          </a:p>
        </p:txBody>
      </p:sp>
      <p:sp>
        <p:nvSpPr>
          <p:cNvPr id="14" name="TextBox 13">
            <a:extLst>
              <a:ext uri="{FF2B5EF4-FFF2-40B4-BE49-F238E27FC236}">
                <a16:creationId xmlns:a16="http://schemas.microsoft.com/office/drawing/2014/main" id="{91E508EE-67C7-3579-C3BB-6CB001001804}"/>
              </a:ext>
            </a:extLst>
          </p:cNvPr>
          <p:cNvSpPr txBox="1"/>
          <p:nvPr/>
        </p:nvSpPr>
        <p:spPr>
          <a:xfrm>
            <a:off x="1356877" y="2313569"/>
            <a:ext cx="2624436" cy="230832"/>
          </a:xfrm>
          <a:prstGeom prst="rect">
            <a:avLst/>
          </a:prstGeom>
          <a:noFill/>
        </p:spPr>
        <p:txBody>
          <a:bodyPr wrap="none" rtlCol="0">
            <a:spAutoFit/>
          </a:bodyPr>
          <a:lstStyle/>
          <a:p>
            <a:pPr fontAlgn="base">
              <a:spcBef>
                <a:spcPct val="0"/>
              </a:spcBef>
              <a:spcAft>
                <a:spcPct val="0"/>
              </a:spcAft>
              <a:buClrTx/>
              <a:buFontTx/>
              <a:buNone/>
              <a:defRPr/>
            </a:pPr>
            <a:r>
              <a:rPr lang="en-US" sz="900" kern="1200" dirty="0">
                <a:latin typeface="Arial" charset="0"/>
              </a:rPr>
              <a:t>Valeur </a:t>
            </a:r>
            <a:r>
              <a:rPr lang="en-US" sz="900" kern="1200" dirty="0" err="1">
                <a:latin typeface="Arial" charset="0"/>
              </a:rPr>
              <a:t>moyenne</a:t>
            </a:r>
            <a:r>
              <a:rPr lang="en-US" sz="900" kern="1200" dirty="0">
                <a:latin typeface="Arial" charset="0"/>
              </a:rPr>
              <a:t> au </a:t>
            </a:r>
            <a:r>
              <a:rPr lang="en-US" sz="900" kern="1200" dirty="0" err="1">
                <a:latin typeface="Arial" charset="0"/>
              </a:rPr>
              <a:t>départ</a:t>
            </a:r>
            <a:r>
              <a:rPr lang="en-US" sz="900" kern="1200" dirty="0">
                <a:latin typeface="Arial" charset="0"/>
              </a:rPr>
              <a:t> =51.5 </a:t>
            </a:r>
            <a:r>
              <a:rPr lang="en-US" sz="900" kern="1200" dirty="0" err="1">
                <a:latin typeface="Arial" charset="0"/>
              </a:rPr>
              <a:t>événements</a:t>
            </a:r>
            <a:r>
              <a:rPr lang="en-US" sz="900" kern="1200" dirty="0">
                <a:latin typeface="Arial" charset="0"/>
              </a:rPr>
              <a:t>/h</a:t>
            </a:r>
          </a:p>
        </p:txBody>
      </p:sp>
      <p:sp>
        <p:nvSpPr>
          <p:cNvPr id="15" name="TextBox 14">
            <a:extLst>
              <a:ext uri="{FF2B5EF4-FFF2-40B4-BE49-F238E27FC236}">
                <a16:creationId xmlns:a16="http://schemas.microsoft.com/office/drawing/2014/main" id="{3D6CED16-5756-3F0D-4D0E-FED541C0D5A4}"/>
              </a:ext>
            </a:extLst>
          </p:cNvPr>
          <p:cNvSpPr txBox="1"/>
          <p:nvPr/>
        </p:nvSpPr>
        <p:spPr>
          <a:xfrm>
            <a:off x="412831" y="2547188"/>
            <a:ext cx="255365" cy="2437859"/>
          </a:xfrm>
          <a:prstGeom prst="rect">
            <a:avLst/>
          </a:prstGeom>
          <a:noFill/>
        </p:spPr>
        <p:txBody>
          <a:bodyPr vert="vert270" wrap="square" lIns="0" tIns="0" rIns="0" bIns="0" rtlCol="0">
            <a:noAutofit/>
          </a:bodyPr>
          <a:lstStyle/>
          <a:p>
            <a:pPr algn="ctr" fontAlgn="base">
              <a:spcBef>
                <a:spcPct val="0"/>
              </a:spcBef>
              <a:spcAft>
                <a:spcPct val="0"/>
              </a:spcAft>
              <a:buClrTx/>
              <a:buFontTx/>
              <a:buNone/>
              <a:defRPr/>
            </a:pPr>
            <a:r>
              <a:rPr lang="en-US" sz="1200" b="1" kern="1200" spc="-30" dirty="0" err="1">
                <a:solidFill>
                  <a:srgbClr val="595959"/>
                </a:solidFill>
                <a:latin typeface="Arial" charset="0"/>
              </a:rPr>
              <a:t>Amélioration</a:t>
            </a:r>
            <a:r>
              <a:rPr lang="en-US" sz="1200" b="1" kern="1200" spc="-30" dirty="0">
                <a:solidFill>
                  <a:srgbClr val="595959"/>
                </a:solidFill>
                <a:latin typeface="Arial" charset="0"/>
              </a:rPr>
              <a:t> de </a:t>
            </a:r>
            <a:r>
              <a:rPr lang="en-US" sz="1200" b="1" kern="1200" spc="-30" dirty="0" err="1">
                <a:solidFill>
                  <a:srgbClr val="595959"/>
                </a:solidFill>
                <a:latin typeface="Arial" charset="0"/>
              </a:rPr>
              <a:t>l’IAH</a:t>
            </a:r>
            <a:r>
              <a:rPr lang="en-US" sz="1200" b="1" kern="1200" spc="-30" dirty="0">
                <a:solidFill>
                  <a:srgbClr val="595959"/>
                </a:solidFill>
                <a:latin typeface="Arial" charset="0"/>
              </a:rPr>
              <a:t> (</a:t>
            </a:r>
            <a:r>
              <a:rPr lang="en-US" sz="1200" b="1" kern="1200" spc="-30" dirty="0" err="1">
                <a:solidFill>
                  <a:srgbClr val="595959"/>
                </a:solidFill>
                <a:latin typeface="Arial" charset="0"/>
              </a:rPr>
              <a:t>événements</a:t>
            </a:r>
            <a:r>
              <a:rPr lang="en-US" sz="1200" b="1" kern="1200" spc="-30" dirty="0">
                <a:solidFill>
                  <a:srgbClr val="595959"/>
                </a:solidFill>
                <a:latin typeface="Arial" charset="0"/>
              </a:rPr>
              <a:t>/h))</a:t>
            </a:r>
          </a:p>
        </p:txBody>
      </p:sp>
      <p:sp>
        <p:nvSpPr>
          <p:cNvPr id="16" name="TextBox 15">
            <a:extLst>
              <a:ext uri="{FF2B5EF4-FFF2-40B4-BE49-F238E27FC236}">
                <a16:creationId xmlns:a16="http://schemas.microsoft.com/office/drawing/2014/main" id="{A8825232-98BF-53E1-048F-320D69E05A95}"/>
              </a:ext>
            </a:extLst>
          </p:cNvPr>
          <p:cNvSpPr txBox="1"/>
          <p:nvPr/>
        </p:nvSpPr>
        <p:spPr>
          <a:xfrm>
            <a:off x="2384504" y="5356109"/>
            <a:ext cx="207744" cy="123931"/>
          </a:xfrm>
          <a:prstGeom prst="rect">
            <a:avLst/>
          </a:prstGeom>
          <a:noFill/>
        </p:spPr>
        <p:txBody>
          <a:bodyPr vert="horz" wrap="none" lIns="0" tIns="0" rIns="0" bIns="0" rtlCol="0" anchor="t">
            <a:noAutofit/>
          </a:bodyPr>
          <a:lstStyle/>
          <a:p>
            <a:pPr algn="ctr" fontAlgn="base">
              <a:spcBef>
                <a:spcPct val="0"/>
              </a:spcBef>
              <a:spcAft>
                <a:spcPct val="0"/>
              </a:spcAft>
              <a:buClrTx/>
              <a:buFontTx/>
              <a:buNone/>
              <a:defRPr/>
            </a:pPr>
            <a:r>
              <a:rPr lang="en-US" sz="1200" b="1" kern="1200" spc="-30" dirty="0" err="1">
                <a:solidFill>
                  <a:srgbClr val="595959"/>
                </a:solidFill>
                <a:latin typeface="Arial" charset="0"/>
              </a:rPr>
              <a:t>Semaines</a:t>
            </a:r>
            <a:endParaRPr lang="en-US" sz="1200" b="1" kern="1200" spc="-30" dirty="0">
              <a:solidFill>
                <a:srgbClr val="595959"/>
              </a:solidFill>
              <a:latin typeface="Arial" charset="0"/>
            </a:endParaRPr>
          </a:p>
        </p:txBody>
      </p:sp>
      <p:sp>
        <p:nvSpPr>
          <p:cNvPr id="17" name="TextBox 16">
            <a:extLst>
              <a:ext uri="{FF2B5EF4-FFF2-40B4-BE49-F238E27FC236}">
                <a16:creationId xmlns:a16="http://schemas.microsoft.com/office/drawing/2014/main" id="{96D360F0-858C-8CB0-F9D4-D499B4C89A6B}"/>
              </a:ext>
            </a:extLst>
          </p:cNvPr>
          <p:cNvSpPr txBox="1"/>
          <p:nvPr/>
        </p:nvSpPr>
        <p:spPr>
          <a:xfrm>
            <a:off x="1120352" y="5078422"/>
            <a:ext cx="154757" cy="123931"/>
          </a:xfrm>
          <a:prstGeom prst="rect">
            <a:avLst/>
          </a:prstGeom>
        </p:spPr>
        <p:txBody>
          <a:bodyPr vert="horz" wrap="none" lIns="0" tIns="0" rIns="0" bIns="0" rtlCol="0" anchor="t">
            <a:noAutofit/>
          </a:bodyPr>
          <a:lstStyle/>
          <a:p>
            <a:pPr algn="ctr" fontAlgn="base">
              <a:spcBef>
                <a:spcPct val="0"/>
              </a:spcBef>
              <a:spcAft>
                <a:spcPct val="0"/>
              </a:spcAft>
              <a:buClrTx/>
              <a:buFontTx/>
              <a:buNone/>
              <a:defRPr/>
            </a:pPr>
            <a:r>
              <a:rPr lang="en-US" sz="1000" kern="1200" spc="-30">
                <a:solidFill>
                  <a:srgbClr val="595959"/>
                </a:solidFill>
                <a:latin typeface="Arial" charset="0"/>
              </a:rPr>
              <a:t>0</a:t>
            </a:r>
          </a:p>
        </p:txBody>
      </p:sp>
      <p:sp>
        <p:nvSpPr>
          <p:cNvPr id="18" name="TextBox 17">
            <a:extLst>
              <a:ext uri="{FF2B5EF4-FFF2-40B4-BE49-F238E27FC236}">
                <a16:creationId xmlns:a16="http://schemas.microsoft.com/office/drawing/2014/main" id="{52518427-FC1A-3621-F8E3-31AAD62F7472}"/>
              </a:ext>
            </a:extLst>
          </p:cNvPr>
          <p:cNvSpPr txBox="1"/>
          <p:nvPr/>
        </p:nvSpPr>
        <p:spPr>
          <a:xfrm>
            <a:off x="3518475" y="5078422"/>
            <a:ext cx="154757" cy="123931"/>
          </a:xfrm>
          <a:prstGeom prst="rect">
            <a:avLst/>
          </a:prstGeom>
        </p:spPr>
        <p:txBody>
          <a:bodyPr vert="horz" wrap="none" lIns="0" tIns="0" rIns="0" bIns="0" rtlCol="0" anchor="t">
            <a:noAutofit/>
          </a:bodyPr>
          <a:lstStyle/>
          <a:p>
            <a:pPr algn="ctr" fontAlgn="base">
              <a:spcBef>
                <a:spcPct val="0"/>
              </a:spcBef>
              <a:spcAft>
                <a:spcPct val="0"/>
              </a:spcAft>
              <a:buClrTx/>
              <a:buFontTx/>
              <a:buNone/>
              <a:defRPr/>
            </a:pPr>
            <a:r>
              <a:rPr lang="en-US" sz="1000" kern="1200">
                <a:solidFill>
                  <a:srgbClr val="595959"/>
                </a:solidFill>
                <a:latin typeface="Arial" charset="0"/>
              </a:rPr>
              <a:t>52</a:t>
            </a:r>
          </a:p>
        </p:txBody>
      </p:sp>
      <p:sp>
        <p:nvSpPr>
          <p:cNvPr id="19" name="TextBox 18">
            <a:extLst>
              <a:ext uri="{FF2B5EF4-FFF2-40B4-BE49-F238E27FC236}">
                <a16:creationId xmlns:a16="http://schemas.microsoft.com/office/drawing/2014/main" id="{765559B9-C4FA-8CB5-2DDB-CEDEB1610603}"/>
              </a:ext>
            </a:extLst>
          </p:cNvPr>
          <p:cNvSpPr txBox="1"/>
          <p:nvPr/>
        </p:nvSpPr>
        <p:spPr>
          <a:xfrm>
            <a:off x="2037939" y="5078422"/>
            <a:ext cx="154757" cy="127540"/>
          </a:xfrm>
          <a:prstGeom prst="rect">
            <a:avLst/>
          </a:prstGeom>
        </p:spPr>
        <p:txBody>
          <a:bodyPr vert="horz" wrap="none" lIns="0" tIns="0" rIns="0" bIns="0" rtlCol="0" anchor="t">
            <a:noAutofit/>
          </a:bodyPr>
          <a:lstStyle/>
          <a:p>
            <a:pPr algn="ctr" fontAlgn="base">
              <a:spcBef>
                <a:spcPct val="0"/>
              </a:spcBef>
              <a:spcAft>
                <a:spcPct val="0"/>
              </a:spcAft>
              <a:buClrTx/>
              <a:buFontTx/>
              <a:buNone/>
              <a:defRPr/>
            </a:pPr>
            <a:r>
              <a:rPr lang="en-US" sz="1000" kern="1200">
                <a:solidFill>
                  <a:srgbClr val="595959"/>
                </a:solidFill>
                <a:latin typeface="Arial" charset="0"/>
              </a:rPr>
              <a:t>20</a:t>
            </a:r>
          </a:p>
        </p:txBody>
      </p:sp>
      <p:sp>
        <p:nvSpPr>
          <p:cNvPr id="20" name="Oval 19">
            <a:extLst>
              <a:ext uri="{FF2B5EF4-FFF2-40B4-BE49-F238E27FC236}">
                <a16:creationId xmlns:a16="http://schemas.microsoft.com/office/drawing/2014/main" id="{3579E6A4-EC8F-78F2-FBC5-16BE4ED099CF}"/>
              </a:ext>
            </a:extLst>
          </p:cNvPr>
          <p:cNvSpPr>
            <a:spLocks/>
          </p:cNvSpPr>
          <p:nvPr/>
        </p:nvSpPr>
        <p:spPr>
          <a:xfrm>
            <a:off x="3551185" y="4182854"/>
            <a:ext cx="73152"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B2522B2C-7D30-2298-9030-0BB1E19EDBBF}"/>
              </a:ext>
            </a:extLst>
          </p:cNvPr>
          <p:cNvSpPr>
            <a:spLocks/>
          </p:cNvSpPr>
          <p:nvPr/>
        </p:nvSpPr>
        <p:spPr>
          <a:xfrm>
            <a:off x="2065959" y="3812648"/>
            <a:ext cx="73152"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Oval 21">
            <a:extLst>
              <a:ext uri="{FF2B5EF4-FFF2-40B4-BE49-F238E27FC236}">
                <a16:creationId xmlns:a16="http://schemas.microsoft.com/office/drawing/2014/main" id="{C35D8763-980D-60B6-68FB-98C4FC6AE3B2}"/>
              </a:ext>
            </a:extLst>
          </p:cNvPr>
          <p:cNvSpPr>
            <a:spLocks/>
          </p:cNvSpPr>
          <p:nvPr/>
        </p:nvSpPr>
        <p:spPr>
          <a:xfrm>
            <a:off x="3551185" y="2906962"/>
            <a:ext cx="73152" cy="73152"/>
          </a:xfrm>
          <a:prstGeom prst="ellipse">
            <a:avLst/>
          </a:prstGeom>
          <a:solidFill>
            <a:srgbClr val="FFFFFF">
              <a:lumMod val="75000"/>
            </a:srgbClr>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Oval 22">
            <a:extLst>
              <a:ext uri="{FF2B5EF4-FFF2-40B4-BE49-F238E27FC236}">
                <a16:creationId xmlns:a16="http://schemas.microsoft.com/office/drawing/2014/main" id="{7D7C370E-96EC-09FF-AF1F-939D4ED7C70F}"/>
              </a:ext>
            </a:extLst>
          </p:cNvPr>
          <p:cNvSpPr>
            <a:spLocks/>
          </p:cNvSpPr>
          <p:nvPr/>
        </p:nvSpPr>
        <p:spPr>
          <a:xfrm>
            <a:off x="2065959" y="2907655"/>
            <a:ext cx="73152" cy="73152"/>
          </a:xfrm>
          <a:prstGeom prst="ellipse">
            <a:avLst/>
          </a:prstGeom>
          <a:solidFill>
            <a:srgbClr val="FFFFFF">
              <a:lumMod val="75000"/>
            </a:srgbClr>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Freeform 20">
            <a:extLst>
              <a:ext uri="{FF2B5EF4-FFF2-40B4-BE49-F238E27FC236}">
                <a16:creationId xmlns:a16="http://schemas.microsoft.com/office/drawing/2014/main" id="{22D55ACE-C254-728C-8D22-A99E6D91BA00}"/>
              </a:ext>
            </a:extLst>
          </p:cNvPr>
          <p:cNvSpPr/>
          <p:nvPr/>
        </p:nvSpPr>
        <p:spPr>
          <a:xfrm>
            <a:off x="1186211" y="2666935"/>
            <a:ext cx="2411178" cy="1552433"/>
          </a:xfrm>
          <a:custGeom>
            <a:avLst/>
            <a:gdLst>
              <a:gd name="connsiteX0" fmla="*/ 0 w 2221173"/>
              <a:gd name="connsiteY0" fmla="*/ 0 h 1552433"/>
              <a:gd name="connsiteX1" fmla="*/ 849573 w 2221173"/>
              <a:gd name="connsiteY1" fmla="*/ 1190767 h 1552433"/>
              <a:gd name="connsiteX2" fmla="*/ 2221173 w 2221173"/>
              <a:gd name="connsiteY2" fmla="*/ 1552433 h 1552433"/>
            </a:gdLst>
            <a:ahLst/>
            <a:cxnLst>
              <a:cxn ang="0">
                <a:pos x="connsiteX0" y="connsiteY0"/>
              </a:cxn>
              <a:cxn ang="0">
                <a:pos x="connsiteX1" y="connsiteY1"/>
              </a:cxn>
              <a:cxn ang="0">
                <a:pos x="connsiteX2" y="connsiteY2"/>
              </a:cxn>
            </a:cxnLst>
            <a:rect l="l" t="t" r="r" b="b"/>
            <a:pathLst>
              <a:path w="2221173" h="1552433">
                <a:moveTo>
                  <a:pt x="0" y="0"/>
                </a:moveTo>
                <a:lnTo>
                  <a:pt x="849573" y="1190767"/>
                </a:lnTo>
                <a:lnTo>
                  <a:pt x="2221173" y="1552433"/>
                </a:lnTo>
              </a:path>
            </a:pathLst>
          </a:custGeom>
          <a:noFill/>
          <a:ln w="28575"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Freeform 21">
            <a:extLst>
              <a:ext uri="{FF2B5EF4-FFF2-40B4-BE49-F238E27FC236}">
                <a16:creationId xmlns:a16="http://schemas.microsoft.com/office/drawing/2014/main" id="{7ABF7DD3-CD5B-3EA8-AF87-812A5D5314B3}"/>
              </a:ext>
            </a:extLst>
          </p:cNvPr>
          <p:cNvSpPr/>
          <p:nvPr/>
        </p:nvSpPr>
        <p:spPr>
          <a:xfrm>
            <a:off x="1189915" y="2670347"/>
            <a:ext cx="2411178" cy="272955"/>
          </a:xfrm>
          <a:custGeom>
            <a:avLst/>
            <a:gdLst>
              <a:gd name="connsiteX0" fmla="*/ 0 w 2221173"/>
              <a:gd name="connsiteY0" fmla="*/ 0 h 272955"/>
              <a:gd name="connsiteX1" fmla="*/ 846161 w 2221173"/>
              <a:gd name="connsiteY1" fmla="*/ 272955 h 272955"/>
              <a:gd name="connsiteX2" fmla="*/ 2221173 w 2221173"/>
              <a:gd name="connsiteY2" fmla="*/ 272955 h 272955"/>
            </a:gdLst>
            <a:ahLst/>
            <a:cxnLst>
              <a:cxn ang="0">
                <a:pos x="connsiteX0" y="connsiteY0"/>
              </a:cxn>
              <a:cxn ang="0">
                <a:pos x="connsiteX1" y="connsiteY1"/>
              </a:cxn>
              <a:cxn ang="0">
                <a:pos x="connsiteX2" y="connsiteY2"/>
              </a:cxn>
            </a:cxnLst>
            <a:rect l="l" t="t" r="r" b="b"/>
            <a:pathLst>
              <a:path w="2221173" h="272955">
                <a:moveTo>
                  <a:pt x="0" y="0"/>
                </a:moveTo>
                <a:lnTo>
                  <a:pt x="846161" y="272955"/>
                </a:lnTo>
                <a:lnTo>
                  <a:pt x="2221173" y="272955"/>
                </a:lnTo>
              </a:path>
            </a:pathLst>
          </a:custGeom>
          <a:noFill/>
          <a:ln w="28575" cap="flat" cmpd="sng" algn="ctr">
            <a:solidFill>
              <a:srgbClr val="BFBFB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55728D22-ABE7-7DE7-1BA3-E643A51C5932}"/>
              </a:ext>
            </a:extLst>
          </p:cNvPr>
          <p:cNvSpPr txBox="1"/>
          <p:nvPr/>
        </p:nvSpPr>
        <p:spPr>
          <a:xfrm>
            <a:off x="3691427" y="4060643"/>
            <a:ext cx="485329" cy="279734"/>
          </a:xfrm>
          <a:prstGeom prst="rect">
            <a:avLst/>
          </a:prstGeom>
          <a:noFill/>
        </p:spPr>
        <p:txBody>
          <a:bodyPr vert="horz" wrap="none" lIns="45720" tIns="91440" rIns="91440" bIns="9144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D0096"/>
                </a:solidFill>
                <a:effectLst/>
                <a:uLnTx/>
                <a:uFillTx/>
                <a:ea typeface="+mn-ea"/>
              </a:rPr>
              <a:t>-27.4</a:t>
            </a:r>
            <a:r>
              <a:rPr kumimoji="0" lang="en-US" sz="1800" b="1" i="0" u="none" strike="noStrike" kern="1200" cap="none" spc="0" normalizeH="0" baseline="30000" noProof="0" dirty="0">
                <a:ln>
                  <a:noFill/>
                </a:ln>
                <a:solidFill>
                  <a:srgbClr val="5D0096"/>
                </a:solidFill>
                <a:effectLst/>
                <a:uLnTx/>
                <a:uFillTx/>
                <a:ea typeface="+mn-ea"/>
              </a:rPr>
              <a:t>a</a:t>
            </a:r>
          </a:p>
        </p:txBody>
      </p:sp>
      <p:sp>
        <p:nvSpPr>
          <p:cNvPr id="27" name="TextBox 26">
            <a:extLst>
              <a:ext uri="{FF2B5EF4-FFF2-40B4-BE49-F238E27FC236}">
                <a16:creationId xmlns:a16="http://schemas.microsoft.com/office/drawing/2014/main" id="{58258607-DEE5-E61B-23B4-5CADEE2F666A}"/>
              </a:ext>
            </a:extLst>
          </p:cNvPr>
          <p:cNvSpPr txBox="1"/>
          <p:nvPr/>
        </p:nvSpPr>
        <p:spPr>
          <a:xfrm>
            <a:off x="3681133" y="2812048"/>
            <a:ext cx="420530" cy="262507"/>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lumMod val="50000"/>
                    <a:lumOff val="50000"/>
                  </a:srgbClr>
                </a:solidFill>
                <a:effectLst/>
                <a:uLnTx/>
                <a:uFillTx/>
                <a:ea typeface="+mn-ea"/>
              </a:rPr>
              <a:t>-4.8</a:t>
            </a:r>
          </a:p>
        </p:txBody>
      </p:sp>
      <p:sp>
        <p:nvSpPr>
          <p:cNvPr id="28" name="TextBox 27">
            <a:extLst>
              <a:ext uri="{FF2B5EF4-FFF2-40B4-BE49-F238E27FC236}">
                <a16:creationId xmlns:a16="http://schemas.microsoft.com/office/drawing/2014/main" id="{1ADC0F3C-604A-DF72-A3B8-505504D3FB74}"/>
              </a:ext>
            </a:extLst>
          </p:cNvPr>
          <p:cNvSpPr txBox="1"/>
          <p:nvPr/>
        </p:nvSpPr>
        <p:spPr>
          <a:xfrm>
            <a:off x="693114" y="307370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-10</a:t>
            </a:r>
          </a:p>
        </p:txBody>
      </p:sp>
      <p:sp>
        <p:nvSpPr>
          <p:cNvPr id="29" name="TextBox 28">
            <a:extLst>
              <a:ext uri="{FF2B5EF4-FFF2-40B4-BE49-F238E27FC236}">
                <a16:creationId xmlns:a16="http://schemas.microsoft.com/office/drawing/2014/main" id="{F96141F2-9D18-36B7-2B9E-F099EDF742CE}"/>
              </a:ext>
            </a:extLst>
          </p:cNvPr>
          <p:cNvSpPr txBox="1"/>
          <p:nvPr/>
        </p:nvSpPr>
        <p:spPr>
          <a:xfrm>
            <a:off x="693114" y="363652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-20</a:t>
            </a:r>
          </a:p>
        </p:txBody>
      </p:sp>
      <p:sp>
        <p:nvSpPr>
          <p:cNvPr id="30" name="TextBox 29">
            <a:extLst>
              <a:ext uri="{FF2B5EF4-FFF2-40B4-BE49-F238E27FC236}">
                <a16:creationId xmlns:a16="http://schemas.microsoft.com/office/drawing/2014/main" id="{AF587330-9EC6-1707-37DD-7C2DE8175C37}"/>
              </a:ext>
            </a:extLst>
          </p:cNvPr>
          <p:cNvSpPr txBox="1"/>
          <p:nvPr/>
        </p:nvSpPr>
        <p:spPr>
          <a:xfrm>
            <a:off x="693114" y="419934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-30</a:t>
            </a:r>
          </a:p>
        </p:txBody>
      </p:sp>
      <p:sp>
        <p:nvSpPr>
          <p:cNvPr id="31" name="TextBox 30">
            <a:extLst>
              <a:ext uri="{FF2B5EF4-FFF2-40B4-BE49-F238E27FC236}">
                <a16:creationId xmlns:a16="http://schemas.microsoft.com/office/drawing/2014/main" id="{09CE83CE-C138-4499-BFD0-D4163AA1500F}"/>
              </a:ext>
            </a:extLst>
          </p:cNvPr>
          <p:cNvSpPr txBox="1"/>
          <p:nvPr/>
        </p:nvSpPr>
        <p:spPr>
          <a:xfrm>
            <a:off x="693114" y="4762165"/>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-40</a:t>
            </a:r>
          </a:p>
        </p:txBody>
      </p:sp>
      <p:sp>
        <p:nvSpPr>
          <p:cNvPr id="32" name="TextBox 31">
            <a:extLst>
              <a:ext uri="{FF2B5EF4-FFF2-40B4-BE49-F238E27FC236}">
                <a16:creationId xmlns:a16="http://schemas.microsoft.com/office/drawing/2014/main" id="{931E3EE8-D61A-3918-7D63-740F380C28A1}"/>
              </a:ext>
            </a:extLst>
          </p:cNvPr>
          <p:cNvSpPr txBox="1"/>
          <p:nvPr/>
        </p:nvSpPr>
        <p:spPr>
          <a:xfrm>
            <a:off x="678484" y="251088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0</a:t>
            </a:r>
          </a:p>
        </p:txBody>
      </p:sp>
      <p:sp>
        <p:nvSpPr>
          <p:cNvPr id="33" name="Oval 32">
            <a:extLst>
              <a:ext uri="{FF2B5EF4-FFF2-40B4-BE49-F238E27FC236}">
                <a16:creationId xmlns:a16="http://schemas.microsoft.com/office/drawing/2014/main" id="{2222026D-0CFE-0FC7-6C16-395938C584D4}"/>
              </a:ext>
            </a:extLst>
          </p:cNvPr>
          <p:cNvSpPr>
            <a:spLocks/>
          </p:cNvSpPr>
          <p:nvPr/>
        </p:nvSpPr>
        <p:spPr>
          <a:xfrm>
            <a:off x="1170318" y="2636531"/>
            <a:ext cx="73152"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TextBox 33">
            <a:extLst>
              <a:ext uri="{FF2B5EF4-FFF2-40B4-BE49-F238E27FC236}">
                <a16:creationId xmlns:a16="http://schemas.microsoft.com/office/drawing/2014/main" id="{0A7E6E0F-87EB-3C26-7D40-844AA5DDB800}"/>
              </a:ext>
            </a:extLst>
          </p:cNvPr>
          <p:cNvSpPr txBox="1"/>
          <p:nvPr/>
        </p:nvSpPr>
        <p:spPr>
          <a:xfrm>
            <a:off x="693114" y="335511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-15</a:t>
            </a:r>
          </a:p>
        </p:txBody>
      </p:sp>
      <p:sp>
        <p:nvSpPr>
          <p:cNvPr id="35" name="TextBox 34">
            <a:extLst>
              <a:ext uri="{FF2B5EF4-FFF2-40B4-BE49-F238E27FC236}">
                <a16:creationId xmlns:a16="http://schemas.microsoft.com/office/drawing/2014/main" id="{8AE5DC7F-9FAB-3D1C-E83C-7FB04BCCBBB8}"/>
              </a:ext>
            </a:extLst>
          </p:cNvPr>
          <p:cNvSpPr txBox="1"/>
          <p:nvPr/>
        </p:nvSpPr>
        <p:spPr>
          <a:xfrm>
            <a:off x="693114" y="391793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-25</a:t>
            </a:r>
          </a:p>
        </p:txBody>
      </p:sp>
      <p:sp>
        <p:nvSpPr>
          <p:cNvPr id="36" name="TextBox 35">
            <a:extLst>
              <a:ext uri="{FF2B5EF4-FFF2-40B4-BE49-F238E27FC236}">
                <a16:creationId xmlns:a16="http://schemas.microsoft.com/office/drawing/2014/main" id="{9C0F63D3-ADF3-3ACA-18B7-F214982838CA}"/>
              </a:ext>
            </a:extLst>
          </p:cNvPr>
          <p:cNvSpPr txBox="1"/>
          <p:nvPr/>
        </p:nvSpPr>
        <p:spPr>
          <a:xfrm>
            <a:off x="693114" y="448075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-35</a:t>
            </a:r>
          </a:p>
        </p:txBody>
      </p:sp>
      <p:sp>
        <p:nvSpPr>
          <p:cNvPr id="37" name="TextBox 36">
            <a:extLst>
              <a:ext uri="{FF2B5EF4-FFF2-40B4-BE49-F238E27FC236}">
                <a16:creationId xmlns:a16="http://schemas.microsoft.com/office/drawing/2014/main" id="{1344FC97-F0A8-B0F1-C658-706A838A1ADF}"/>
              </a:ext>
            </a:extLst>
          </p:cNvPr>
          <p:cNvSpPr txBox="1"/>
          <p:nvPr/>
        </p:nvSpPr>
        <p:spPr>
          <a:xfrm>
            <a:off x="678484" y="2792292"/>
            <a:ext cx="353715" cy="126934"/>
          </a:xfrm>
          <a:prstGeom prst="rect">
            <a:avLst/>
          </a:prstGeom>
          <a:noFill/>
        </p:spPr>
        <p:txBody>
          <a:bodyPr vert="horz" wrap="square" lIns="0" tIns="0" rIns="0" bIns="0" rtlCol="0" anchor="ctr">
            <a:noAutofit/>
          </a:bodyPr>
          <a:lstStyle/>
          <a:p>
            <a:pPr algn="r" fontAlgn="base">
              <a:spcBef>
                <a:spcPct val="0"/>
              </a:spcBef>
              <a:spcAft>
                <a:spcPct val="0"/>
              </a:spcAft>
              <a:buClrTx/>
              <a:buFontTx/>
              <a:buNone/>
              <a:defRPr/>
            </a:pPr>
            <a:r>
              <a:rPr lang="en-US" sz="1000" kern="1200" spc="-30">
                <a:solidFill>
                  <a:srgbClr val="595959"/>
                </a:solidFill>
                <a:latin typeface="Arial" charset="0"/>
              </a:rPr>
              <a:t>-5</a:t>
            </a:r>
          </a:p>
        </p:txBody>
      </p:sp>
      <p:grpSp>
        <p:nvGrpSpPr>
          <p:cNvPr id="38" name="Group 37">
            <a:extLst>
              <a:ext uri="{FF2B5EF4-FFF2-40B4-BE49-F238E27FC236}">
                <a16:creationId xmlns:a16="http://schemas.microsoft.com/office/drawing/2014/main" id="{D2E20D05-717E-A1BA-042F-4CFAD4A0D880}"/>
              </a:ext>
            </a:extLst>
          </p:cNvPr>
          <p:cNvGrpSpPr/>
          <p:nvPr/>
        </p:nvGrpSpPr>
        <p:grpSpPr>
          <a:xfrm>
            <a:off x="2049367" y="3650540"/>
            <a:ext cx="102246" cy="434685"/>
            <a:chOff x="2599047" y="3854501"/>
            <a:chExt cx="102246" cy="470047"/>
          </a:xfrm>
        </p:grpSpPr>
        <p:cxnSp>
          <p:nvCxnSpPr>
            <p:cNvPr id="39" name="Straight Connector 38">
              <a:extLst>
                <a:ext uri="{FF2B5EF4-FFF2-40B4-BE49-F238E27FC236}">
                  <a16:creationId xmlns:a16="http://schemas.microsoft.com/office/drawing/2014/main" id="{BBCD9870-4E94-4C74-7609-4572FC218BC3}"/>
                </a:ext>
              </a:extLst>
            </p:cNvPr>
            <p:cNvCxnSpPr>
              <a:cxnSpLocks/>
            </p:cNvCxnSpPr>
            <p:nvPr/>
          </p:nvCxnSpPr>
          <p:spPr>
            <a:xfrm>
              <a:off x="2650170" y="3854501"/>
              <a:ext cx="0" cy="461526"/>
            </a:xfrm>
            <a:prstGeom prst="line">
              <a:avLst/>
            </a:prstGeom>
            <a:noFill/>
            <a:ln w="19050" cap="flat" cmpd="sng" algn="ctr">
              <a:solidFill>
                <a:srgbClr val="5D0096"/>
              </a:solidFill>
              <a:prstDash val="solid"/>
              <a:miter lim="800000"/>
            </a:ln>
            <a:effectLst/>
          </p:spPr>
        </p:cxnSp>
        <p:cxnSp>
          <p:nvCxnSpPr>
            <p:cNvPr id="40" name="Straight Connector 39">
              <a:extLst>
                <a:ext uri="{FF2B5EF4-FFF2-40B4-BE49-F238E27FC236}">
                  <a16:creationId xmlns:a16="http://schemas.microsoft.com/office/drawing/2014/main" id="{A901E9A7-450F-8176-D113-4EA2EB735A2E}"/>
                </a:ext>
              </a:extLst>
            </p:cNvPr>
            <p:cNvCxnSpPr>
              <a:cxnSpLocks/>
            </p:cNvCxnSpPr>
            <p:nvPr/>
          </p:nvCxnSpPr>
          <p:spPr>
            <a:xfrm flipH="1">
              <a:off x="2599047" y="3858872"/>
              <a:ext cx="102246" cy="0"/>
            </a:xfrm>
            <a:prstGeom prst="line">
              <a:avLst/>
            </a:prstGeom>
            <a:noFill/>
            <a:ln w="19050" cap="flat" cmpd="sng" algn="ctr">
              <a:solidFill>
                <a:srgbClr val="5D0096"/>
              </a:solidFill>
              <a:prstDash val="solid"/>
              <a:miter lim="800000"/>
            </a:ln>
            <a:effectLst/>
          </p:spPr>
        </p:cxnSp>
        <p:cxnSp>
          <p:nvCxnSpPr>
            <p:cNvPr id="41" name="Straight Connector 40">
              <a:extLst>
                <a:ext uri="{FF2B5EF4-FFF2-40B4-BE49-F238E27FC236}">
                  <a16:creationId xmlns:a16="http://schemas.microsoft.com/office/drawing/2014/main" id="{2F03781D-8B3D-FACD-BF97-3D67D14491C6}"/>
                </a:ext>
              </a:extLst>
            </p:cNvPr>
            <p:cNvCxnSpPr>
              <a:cxnSpLocks/>
            </p:cNvCxnSpPr>
            <p:nvPr/>
          </p:nvCxnSpPr>
          <p:spPr>
            <a:xfrm flipH="1">
              <a:off x="2599047" y="4324548"/>
              <a:ext cx="102246" cy="0"/>
            </a:xfrm>
            <a:prstGeom prst="line">
              <a:avLst/>
            </a:prstGeom>
            <a:noFill/>
            <a:ln w="19050" cap="flat" cmpd="sng" algn="ctr">
              <a:solidFill>
                <a:srgbClr val="5D0096"/>
              </a:solidFill>
              <a:prstDash val="solid"/>
              <a:miter lim="800000"/>
            </a:ln>
            <a:effectLst/>
          </p:spPr>
        </p:cxnSp>
      </p:grpSp>
      <p:grpSp>
        <p:nvGrpSpPr>
          <p:cNvPr id="42" name="Group 41">
            <a:extLst>
              <a:ext uri="{FF2B5EF4-FFF2-40B4-BE49-F238E27FC236}">
                <a16:creationId xmlns:a16="http://schemas.microsoft.com/office/drawing/2014/main" id="{9CF587FC-9FF9-52FA-9110-A98E00668932}"/>
              </a:ext>
            </a:extLst>
          </p:cNvPr>
          <p:cNvGrpSpPr/>
          <p:nvPr/>
        </p:nvGrpSpPr>
        <p:grpSpPr>
          <a:xfrm>
            <a:off x="3538186" y="3988610"/>
            <a:ext cx="102246" cy="473299"/>
            <a:chOff x="2599047" y="3837626"/>
            <a:chExt cx="102246" cy="511802"/>
          </a:xfrm>
        </p:grpSpPr>
        <p:cxnSp>
          <p:nvCxnSpPr>
            <p:cNvPr id="43" name="Straight Connector 42">
              <a:extLst>
                <a:ext uri="{FF2B5EF4-FFF2-40B4-BE49-F238E27FC236}">
                  <a16:creationId xmlns:a16="http://schemas.microsoft.com/office/drawing/2014/main" id="{28696685-833E-81CC-A379-87C21C04503F}"/>
                </a:ext>
              </a:extLst>
            </p:cNvPr>
            <p:cNvCxnSpPr>
              <a:cxnSpLocks/>
            </p:cNvCxnSpPr>
            <p:nvPr/>
          </p:nvCxnSpPr>
          <p:spPr>
            <a:xfrm>
              <a:off x="2650170" y="3837626"/>
              <a:ext cx="0" cy="511802"/>
            </a:xfrm>
            <a:prstGeom prst="line">
              <a:avLst/>
            </a:prstGeom>
            <a:noFill/>
            <a:ln w="19050" cap="flat" cmpd="sng" algn="ctr">
              <a:solidFill>
                <a:srgbClr val="5D0096"/>
              </a:solidFill>
              <a:prstDash val="solid"/>
              <a:miter lim="800000"/>
            </a:ln>
            <a:effectLst/>
          </p:spPr>
        </p:cxnSp>
        <p:cxnSp>
          <p:nvCxnSpPr>
            <p:cNvPr id="44" name="Straight Connector 43">
              <a:extLst>
                <a:ext uri="{FF2B5EF4-FFF2-40B4-BE49-F238E27FC236}">
                  <a16:creationId xmlns:a16="http://schemas.microsoft.com/office/drawing/2014/main" id="{514B5211-CC68-CA1C-2B22-F8DBACB0F339}"/>
                </a:ext>
              </a:extLst>
            </p:cNvPr>
            <p:cNvCxnSpPr>
              <a:cxnSpLocks/>
            </p:cNvCxnSpPr>
            <p:nvPr/>
          </p:nvCxnSpPr>
          <p:spPr>
            <a:xfrm flipH="1">
              <a:off x="2599047" y="3847898"/>
              <a:ext cx="102246" cy="0"/>
            </a:xfrm>
            <a:prstGeom prst="line">
              <a:avLst/>
            </a:prstGeom>
            <a:noFill/>
            <a:ln w="19050" cap="flat" cmpd="sng" algn="ctr">
              <a:solidFill>
                <a:srgbClr val="5D0096"/>
              </a:solidFill>
              <a:prstDash val="solid"/>
              <a:miter lim="800000"/>
            </a:ln>
            <a:effectLst/>
          </p:spPr>
        </p:cxnSp>
        <p:cxnSp>
          <p:nvCxnSpPr>
            <p:cNvPr id="45" name="Straight Connector 44">
              <a:extLst>
                <a:ext uri="{FF2B5EF4-FFF2-40B4-BE49-F238E27FC236}">
                  <a16:creationId xmlns:a16="http://schemas.microsoft.com/office/drawing/2014/main" id="{6658BEC3-088A-9C9B-0385-AE49A83F0127}"/>
                </a:ext>
              </a:extLst>
            </p:cNvPr>
            <p:cNvCxnSpPr>
              <a:cxnSpLocks/>
            </p:cNvCxnSpPr>
            <p:nvPr/>
          </p:nvCxnSpPr>
          <p:spPr>
            <a:xfrm flipH="1">
              <a:off x="2599047" y="4340008"/>
              <a:ext cx="102246" cy="0"/>
            </a:xfrm>
            <a:prstGeom prst="line">
              <a:avLst/>
            </a:prstGeom>
            <a:noFill/>
            <a:ln w="19050" cap="flat" cmpd="sng" algn="ctr">
              <a:solidFill>
                <a:srgbClr val="5D0096"/>
              </a:solidFill>
              <a:prstDash val="solid"/>
              <a:miter lim="800000"/>
            </a:ln>
            <a:effectLst/>
          </p:spPr>
        </p:cxnSp>
      </p:grpSp>
      <p:grpSp>
        <p:nvGrpSpPr>
          <p:cNvPr id="46" name="Group 45">
            <a:extLst>
              <a:ext uri="{FF2B5EF4-FFF2-40B4-BE49-F238E27FC236}">
                <a16:creationId xmlns:a16="http://schemas.microsoft.com/office/drawing/2014/main" id="{CE042B3E-73D0-5C41-804D-F2A6E363EC62}"/>
              </a:ext>
            </a:extLst>
          </p:cNvPr>
          <p:cNvGrpSpPr/>
          <p:nvPr/>
        </p:nvGrpSpPr>
        <p:grpSpPr>
          <a:xfrm>
            <a:off x="3538186" y="2704807"/>
            <a:ext cx="102246" cy="501265"/>
            <a:chOff x="2599047" y="3833733"/>
            <a:chExt cx="102246" cy="542041"/>
          </a:xfrm>
        </p:grpSpPr>
        <p:cxnSp>
          <p:nvCxnSpPr>
            <p:cNvPr id="47" name="Straight Connector 46">
              <a:extLst>
                <a:ext uri="{FF2B5EF4-FFF2-40B4-BE49-F238E27FC236}">
                  <a16:creationId xmlns:a16="http://schemas.microsoft.com/office/drawing/2014/main" id="{052E299B-E5D4-3337-6C1F-3C01A8C16724}"/>
                </a:ext>
              </a:extLst>
            </p:cNvPr>
            <p:cNvCxnSpPr>
              <a:cxnSpLocks/>
            </p:cNvCxnSpPr>
            <p:nvPr/>
          </p:nvCxnSpPr>
          <p:spPr>
            <a:xfrm>
              <a:off x="2650170" y="3839014"/>
              <a:ext cx="0" cy="536760"/>
            </a:xfrm>
            <a:prstGeom prst="line">
              <a:avLst/>
            </a:prstGeom>
            <a:noFill/>
            <a:ln w="19050" cap="flat" cmpd="sng" algn="ctr">
              <a:solidFill>
                <a:srgbClr val="BFBFBF"/>
              </a:solidFill>
              <a:prstDash val="solid"/>
              <a:miter lim="800000"/>
            </a:ln>
            <a:effectLst/>
          </p:spPr>
        </p:cxnSp>
        <p:cxnSp>
          <p:nvCxnSpPr>
            <p:cNvPr id="48" name="Straight Connector 47">
              <a:extLst>
                <a:ext uri="{FF2B5EF4-FFF2-40B4-BE49-F238E27FC236}">
                  <a16:creationId xmlns:a16="http://schemas.microsoft.com/office/drawing/2014/main" id="{F2BE6903-6E49-59DA-12EA-57665E7FDCC8}"/>
                </a:ext>
              </a:extLst>
            </p:cNvPr>
            <p:cNvCxnSpPr>
              <a:cxnSpLocks/>
            </p:cNvCxnSpPr>
            <p:nvPr/>
          </p:nvCxnSpPr>
          <p:spPr>
            <a:xfrm flipH="1">
              <a:off x="2599047" y="3833733"/>
              <a:ext cx="102246" cy="0"/>
            </a:xfrm>
            <a:prstGeom prst="line">
              <a:avLst/>
            </a:prstGeom>
            <a:noFill/>
            <a:ln w="19050" cap="flat" cmpd="sng" algn="ctr">
              <a:solidFill>
                <a:srgbClr val="BFBFBF"/>
              </a:solidFill>
              <a:prstDash val="solid"/>
              <a:miter lim="800000"/>
            </a:ln>
            <a:effectLst/>
          </p:spPr>
        </p:cxnSp>
        <p:cxnSp>
          <p:nvCxnSpPr>
            <p:cNvPr id="49" name="Straight Connector 48">
              <a:extLst>
                <a:ext uri="{FF2B5EF4-FFF2-40B4-BE49-F238E27FC236}">
                  <a16:creationId xmlns:a16="http://schemas.microsoft.com/office/drawing/2014/main" id="{86356593-6537-DC8F-3C95-5101BDD5EF13}"/>
                </a:ext>
              </a:extLst>
            </p:cNvPr>
            <p:cNvCxnSpPr>
              <a:cxnSpLocks/>
            </p:cNvCxnSpPr>
            <p:nvPr/>
          </p:nvCxnSpPr>
          <p:spPr>
            <a:xfrm flipH="1">
              <a:off x="2599047" y="4375773"/>
              <a:ext cx="102246" cy="0"/>
            </a:xfrm>
            <a:prstGeom prst="line">
              <a:avLst/>
            </a:prstGeom>
            <a:noFill/>
            <a:ln w="19050" cap="flat" cmpd="sng" algn="ctr">
              <a:solidFill>
                <a:srgbClr val="BFBFBF"/>
              </a:solidFill>
              <a:prstDash val="solid"/>
              <a:miter lim="800000"/>
            </a:ln>
            <a:effectLst/>
          </p:spPr>
        </p:cxnSp>
      </p:grpSp>
      <p:grpSp>
        <p:nvGrpSpPr>
          <p:cNvPr id="50" name="Group 49">
            <a:extLst>
              <a:ext uri="{FF2B5EF4-FFF2-40B4-BE49-F238E27FC236}">
                <a16:creationId xmlns:a16="http://schemas.microsoft.com/office/drawing/2014/main" id="{364476E1-E58F-AAE6-5371-5AB2E1B8ABA3}"/>
              </a:ext>
            </a:extLst>
          </p:cNvPr>
          <p:cNvGrpSpPr/>
          <p:nvPr/>
        </p:nvGrpSpPr>
        <p:grpSpPr>
          <a:xfrm>
            <a:off x="2049367" y="2709684"/>
            <a:ext cx="102246" cy="457086"/>
            <a:chOff x="2599047" y="3829329"/>
            <a:chExt cx="102246" cy="494270"/>
          </a:xfrm>
        </p:grpSpPr>
        <p:cxnSp>
          <p:nvCxnSpPr>
            <p:cNvPr id="51" name="Straight Connector 50">
              <a:extLst>
                <a:ext uri="{FF2B5EF4-FFF2-40B4-BE49-F238E27FC236}">
                  <a16:creationId xmlns:a16="http://schemas.microsoft.com/office/drawing/2014/main" id="{C17F2021-91B6-52DC-2C77-8332FCD52721}"/>
                </a:ext>
              </a:extLst>
            </p:cNvPr>
            <p:cNvCxnSpPr>
              <a:cxnSpLocks/>
            </p:cNvCxnSpPr>
            <p:nvPr/>
          </p:nvCxnSpPr>
          <p:spPr>
            <a:xfrm>
              <a:off x="2650170" y="3829329"/>
              <a:ext cx="0" cy="492667"/>
            </a:xfrm>
            <a:prstGeom prst="line">
              <a:avLst/>
            </a:prstGeom>
            <a:noFill/>
            <a:ln w="19050" cap="flat" cmpd="sng" algn="ctr">
              <a:solidFill>
                <a:srgbClr val="BFBFBF"/>
              </a:solidFill>
              <a:prstDash val="solid"/>
              <a:miter lim="800000"/>
            </a:ln>
            <a:effectLst/>
          </p:spPr>
        </p:cxnSp>
        <p:cxnSp>
          <p:nvCxnSpPr>
            <p:cNvPr id="52" name="Straight Connector 51">
              <a:extLst>
                <a:ext uri="{FF2B5EF4-FFF2-40B4-BE49-F238E27FC236}">
                  <a16:creationId xmlns:a16="http://schemas.microsoft.com/office/drawing/2014/main" id="{D5313C7F-E355-B99A-4429-64462978AF3A}"/>
                </a:ext>
              </a:extLst>
            </p:cNvPr>
            <p:cNvCxnSpPr>
              <a:cxnSpLocks/>
            </p:cNvCxnSpPr>
            <p:nvPr/>
          </p:nvCxnSpPr>
          <p:spPr>
            <a:xfrm flipH="1">
              <a:off x="2599047" y="3833744"/>
              <a:ext cx="102246" cy="0"/>
            </a:xfrm>
            <a:prstGeom prst="line">
              <a:avLst/>
            </a:prstGeom>
            <a:noFill/>
            <a:ln w="19050" cap="flat" cmpd="sng" algn="ctr">
              <a:solidFill>
                <a:srgbClr val="BFBFBF"/>
              </a:solidFill>
              <a:prstDash val="solid"/>
              <a:miter lim="800000"/>
            </a:ln>
            <a:effectLst/>
          </p:spPr>
        </p:cxnSp>
        <p:cxnSp>
          <p:nvCxnSpPr>
            <p:cNvPr id="53" name="Straight Connector 52">
              <a:extLst>
                <a:ext uri="{FF2B5EF4-FFF2-40B4-BE49-F238E27FC236}">
                  <a16:creationId xmlns:a16="http://schemas.microsoft.com/office/drawing/2014/main" id="{DAE0677C-277D-8367-C992-6E318A343D3D}"/>
                </a:ext>
              </a:extLst>
            </p:cNvPr>
            <p:cNvCxnSpPr>
              <a:cxnSpLocks/>
            </p:cNvCxnSpPr>
            <p:nvPr/>
          </p:nvCxnSpPr>
          <p:spPr>
            <a:xfrm flipH="1">
              <a:off x="2599047" y="4323599"/>
              <a:ext cx="102246" cy="0"/>
            </a:xfrm>
            <a:prstGeom prst="line">
              <a:avLst/>
            </a:prstGeom>
            <a:noFill/>
            <a:ln w="19050" cap="flat" cmpd="sng" algn="ctr">
              <a:solidFill>
                <a:srgbClr val="BFBFBF"/>
              </a:solidFill>
              <a:prstDash val="solid"/>
              <a:miter lim="800000"/>
            </a:ln>
            <a:effectLst/>
          </p:spPr>
        </p:cxnSp>
      </p:grpSp>
      <p:grpSp>
        <p:nvGrpSpPr>
          <p:cNvPr id="54" name="Group 53">
            <a:extLst>
              <a:ext uri="{FF2B5EF4-FFF2-40B4-BE49-F238E27FC236}">
                <a16:creationId xmlns:a16="http://schemas.microsoft.com/office/drawing/2014/main" id="{3CA1C066-A59E-7A7E-BCD6-5527A291BB04}"/>
              </a:ext>
            </a:extLst>
          </p:cNvPr>
          <p:cNvGrpSpPr/>
          <p:nvPr/>
        </p:nvGrpSpPr>
        <p:grpSpPr>
          <a:xfrm>
            <a:off x="4591840" y="2313640"/>
            <a:ext cx="3785196" cy="3171039"/>
            <a:chOff x="5116160" y="2126707"/>
            <a:chExt cx="3785196" cy="3171039"/>
          </a:xfrm>
        </p:grpSpPr>
        <p:sp>
          <p:nvSpPr>
            <p:cNvPr id="55" name="TextBox 54">
              <a:extLst>
                <a:ext uri="{FF2B5EF4-FFF2-40B4-BE49-F238E27FC236}">
                  <a16:creationId xmlns:a16="http://schemas.microsoft.com/office/drawing/2014/main" id="{239B46DC-F0C3-C680-D1D4-BC71BB64D9A7}"/>
                </a:ext>
              </a:extLst>
            </p:cNvPr>
            <p:cNvSpPr txBox="1"/>
            <p:nvPr/>
          </p:nvSpPr>
          <p:spPr>
            <a:xfrm>
              <a:off x="6067154" y="2126707"/>
              <a:ext cx="2624436" cy="230832"/>
            </a:xfrm>
            <a:prstGeom prst="rect">
              <a:avLst/>
            </a:prstGeom>
            <a:noFill/>
          </p:spPr>
          <p:txBody>
            <a:bodyPr wrap="none" rtlCol="0">
              <a:spAutoFit/>
            </a:bodyPr>
            <a:lstStyle/>
            <a:p>
              <a:pPr lvl="0" fontAlgn="base">
                <a:spcBef>
                  <a:spcPct val="0"/>
                </a:spcBef>
                <a:spcAft>
                  <a:spcPct val="0"/>
                </a:spcAft>
                <a:buClrTx/>
                <a:defRPr/>
              </a:pPr>
              <a:r>
                <a:rPr kumimoji="0" lang="en-US" sz="900" b="0" i="0" u="none" strike="noStrike" kern="1200" cap="none" spc="0" normalizeH="0" baseline="0" noProof="0" dirty="0">
                  <a:ln>
                    <a:noFill/>
                  </a:ln>
                  <a:solidFill>
                    <a:sysClr val="windowText" lastClr="000000"/>
                  </a:solidFill>
                  <a:effectLst/>
                  <a:uLnTx/>
                  <a:uFillTx/>
                  <a:latin typeface="Arial" charset="0"/>
                </a:rPr>
                <a:t>Valeur </a:t>
              </a:r>
              <a:r>
                <a:rPr kumimoji="0" lang="en-US" sz="900" b="0" i="0" u="none" strike="noStrike" kern="1200" cap="none" spc="0" normalizeH="0" baseline="0" noProof="0" dirty="0" err="1">
                  <a:ln>
                    <a:noFill/>
                  </a:ln>
                  <a:solidFill>
                    <a:sysClr val="windowText" lastClr="000000"/>
                  </a:solidFill>
                  <a:effectLst/>
                  <a:uLnTx/>
                  <a:uFillTx/>
                  <a:latin typeface="Arial" charset="0"/>
                </a:rPr>
                <a:t>moyenne</a:t>
              </a:r>
              <a:r>
                <a:rPr kumimoji="0" lang="en-US" sz="900" b="0" i="0" u="none" strike="noStrike" kern="1200" cap="none" spc="0" normalizeH="0" baseline="0" noProof="0" dirty="0">
                  <a:ln>
                    <a:noFill/>
                  </a:ln>
                  <a:solidFill>
                    <a:sysClr val="windowText" lastClr="000000"/>
                  </a:solidFill>
                  <a:effectLst/>
                  <a:uLnTx/>
                  <a:uFillTx/>
                  <a:latin typeface="Arial" charset="0"/>
                </a:rPr>
                <a:t> au </a:t>
              </a:r>
              <a:r>
                <a:rPr kumimoji="0" lang="en-US" sz="900" b="0" i="0" u="none" strike="noStrike" kern="1200" cap="none" spc="0" normalizeH="0" baseline="0" noProof="0" dirty="0" err="1">
                  <a:ln>
                    <a:noFill/>
                  </a:ln>
                  <a:solidFill>
                    <a:sysClr val="windowText" lastClr="000000"/>
                  </a:solidFill>
                  <a:effectLst/>
                  <a:uLnTx/>
                  <a:uFillTx/>
                  <a:latin typeface="Arial" charset="0"/>
                </a:rPr>
                <a:t>départ</a:t>
              </a:r>
              <a:r>
                <a:rPr kumimoji="0" lang="en-US" sz="900" b="0" i="0" u="none" strike="noStrike" kern="1200" cap="none" spc="0" normalizeH="0" baseline="0" noProof="0" dirty="0">
                  <a:ln>
                    <a:noFill/>
                  </a:ln>
                  <a:solidFill>
                    <a:sysClr val="windowText" lastClr="000000"/>
                  </a:solidFill>
                  <a:effectLst/>
                  <a:uLnTx/>
                  <a:uFillTx/>
                  <a:latin typeface="Arial" charset="0"/>
                </a:rPr>
                <a:t> =49.5 </a:t>
              </a:r>
              <a:r>
                <a:rPr lang="en-US" sz="900" kern="1200" dirty="0" err="1">
                  <a:latin typeface="Arial" charset="0"/>
                </a:rPr>
                <a:t>événements</a:t>
              </a:r>
              <a:r>
                <a:rPr lang="en-US" sz="900" kern="1200" dirty="0">
                  <a:latin typeface="Arial" charset="0"/>
                </a:rPr>
                <a:t>/h</a:t>
              </a:r>
              <a:endParaRPr kumimoji="0" lang="en-US" sz="900" b="0" i="0" u="none" strike="noStrike" kern="1200" cap="none" spc="0" normalizeH="0" baseline="0" noProof="0" dirty="0">
                <a:ln>
                  <a:noFill/>
                </a:ln>
                <a:solidFill>
                  <a:sysClr val="windowText" lastClr="000000"/>
                </a:solidFill>
                <a:effectLst/>
                <a:uLnTx/>
                <a:uFillTx/>
                <a:latin typeface="Arial" charset="0"/>
              </a:endParaRPr>
            </a:p>
          </p:txBody>
        </p:sp>
        <p:sp>
          <p:nvSpPr>
            <p:cNvPr id="56" name="TextBox 55">
              <a:extLst>
                <a:ext uri="{FF2B5EF4-FFF2-40B4-BE49-F238E27FC236}">
                  <a16:creationId xmlns:a16="http://schemas.microsoft.com/office/drawing/2014/main" id="{2409964C-42F7-CF92-DD5F-17248C6316E2}"/>
                </a:ext>
              </a:extLst>
            </p:cNvPr>
            <p:cNvSpPr txBox="1"/>
            <p:nvPr/>
          </p:nvSpPr>
          <p:spPr>
            <a:xfrm>
              <a:off x="5116160" y="2360255"/>
              <a:ext cx="280654" cy="2438667"/>
            </a:xfrm>
            <a:prstGeom prst="rect">
              <a:avLst/>
            </a:prstGeom>
            <a:noFill/>
          </p:spPr>
          <p:txBody>
            <a:bodyPr vert="vert270" wrap="square" lIns="0" tIns="0" rIns="0" bIns="0" rtlCol="0">
              <a:noAutofit/>
            </a:bodyPr>
            <a:lstStyle/>
            <a:p>
              <a:pPr algn="ctr" fontAlgn="base">
                <a:spcBef>
                  <a:spcPct val="0"/>
                </a:spcBef>
                <a:spcAft>
                  <a:spcPct val="0"/>
                </a:spcAft>
                <a:buClrTx/>
                <a:buFontTx/>
                <a:buNone/>
                <a:defRPr/>
              </a:pPr>
              <a:r>
                <a:rPr lang="en-US" sz="1200" b="1" kern="1200" spc="-30" dirty="0" err="1">
                  <a:solidFill>
                    <a:srgbClr val="595959"/>
                  </a:solidFill>
                  <a:latin typeface="Arial" charset="0"/>
                </a:rPr>
                <a:t>Amélioration</a:t>
              </a:r>
              <a:r>
                <a:rPr lang="en-US" sz="1200" b="1" kern="1200" spc="-30" dirty="0">
                  <a:solidFill>
                    <a:srgbClr val="595959"/>
                  </a:solidFill>
                  <a:latin typeface="Arial" charset="0"/>
                </a:rPr>
                <a:t> de </a:t>
              </a:r>
              <a:r>
                <a:rPr lang="en-US" sz="1200" b="1" kern="1200" spc="-30" dirty="0" err="1">
                  <a:solidFill>
                    <a:srgbClr val="595959"/>
                  </a:solidFill>
                  <a:latin typeface="Arial" charset="0"/>
                </a:rPr>
                <a:t>l’IAH</a:t>
              </a:r>
              <a:r>
                <a:rPr lang="en-US" sz="1200" b="1" kern="1200" spc="-30" dirty="0">
                  <a:solidFill>
                    <a:srgbClr val="595959"/>
                  </a:solidFill>
                  <a:latin typeface="Arial" charset="0"/>
                </a:rPr>
                <a:t> (</a:t>
              </a:r>
              <a:r>
                <a:rPr lang="en-US" sz="1200" b="1" kern="1200" spc="-30" dirty="0" err="1">
                  <a:solidFill>
                    <a:srgbClr val="595959"/>
                  </a:solidFill>
                  <a:latin typeface="Arial" charset="0"/>
                </a:rPr>
                <a:t>événements</a:t>
              </a:r>
              <a:r>
                <a:rPr lang="en-US" sz="1200" b="1" kern="1200" spc="-30" dirty="0">
                  <a:solidFill>
                    <a:srgbClr val="595959"/>
                  </a:solidFill>
                  <a:latin typeface="Arial" charset="0"/>
                </a:rPr>
                <a:t>/h)</a:t>
              </a:r>
            </a:p>
          </p:txBody>
        </p:sp>
        <p:sp>
          <p:nvSpPr>
            <p:cNvPr id="57" name="TextBox 56">
              <a:extLst>
                <a:ext uri="{FF2B5EF4-FFF2-40B4-BE49-F238E27FC236}">
                  <a16:creationId xmlns:a16="http://schemas.microsoft.com/office/drawing/2014/main" id="{7B459669-3130-1236-C76B-0CDEEB3558C8}"/>
                </a:ext>
              </a:extLst>
            </p:cNvPr>
            <p:cNvSpPr txBox="1"/>
            <p:nvPr/>
          </p:nvSpPr>
          <p:spPr>
            <a:xfrm>
              <a:off x="7119748" y="5173815"/>
              <a:ext cx="228317" cy="123931"/>
            </a:xfrm>
            <a:prstGeom prst="rect">
              <a:avLst/>
            </a:prstGeom>
            <a:noFill/>
          </p:spPr>
          <p:txBody>
            <a:bodyPr vert="horz" wrap="none" lIns="0" tIns="0" rIns="0" bIns="0" rtlCol="0"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1200" cap="none" spc="-30" normalizeH="0" baseline="0" noProof="0" dirty="0" err="1">
                  <a:ln>
                    <a:noFill/>
                  </a:ln>
                  <a:solidFill>
                    <a:srgbClr val="595959"/>
                  </a:solidFill>
                  <a:effectLst/>
                  <a:uLnTx/>
                  <a:uFillTx/>
                  <a:latin typeface="Arial" charset="0"/>
                </a:rPr>
                <a:t>Semaines</a:t>
              </a:r>
              <a:endParaRPr kumimoji="0" lang="en-US" sz="1200" b="1" i="0" u="none" strike="noStrike" kern="1200" cap="none" spc="-30" normalizeH="0" baseline="0" noProof="0" dirty="0">
                <a:ln>
                  <a:noFill/>
                </a:ln>
                <a:solidFill>
                  <a:srgbClr val="595959"/>
                </a:solidFill>
                <a:effectLst/>
                <a:uLnTx/>
                <a:uFillTx/>
                <a:latin typeface="Arial" charset="0"/>
              </a:endParaRPr>
            </a:p>
          </p:txBody>
        </p:sp>
        <p:sp>
          <p:nvSpPr>
            <p:cNvPr id="58" name="TextBox 57">
              <a:extLst>
                <a:ext uri="{FF2B5EF4-FFF2-40B4-BE49-F238E27FC236}">
                  <a16:creationId xmlns:a16="http://schemas.microsoft.com/office/drawing/2014/main" id="{F98ED2F0-7932-FCA7-B79D-F272EC7E3149}"/>
                </a:ext>
              </a:extLst>
            </p:cNvPr>
            <p:cNvSpPr txBox="1"/>
            <p:nvPr/>
          </p:nvSpPr>
          <p:spPr>
            <a:xfrm>
              <a:off x="5844163" y="4892297"/>
              <a:ext cx="154554" cy="123931"/>
            </a:xfrm>
            <a:prstGeom prst="rect">
              <a:avLst/>
            </a:prstGeom>
          </p:spPr>
          <p:txBody>
            <a:bodyPr vert="horz" wrap="none" lIns="0" tIns="0" rIns="0" bIns="0" rtlCol="0"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0</a:t>
              </a:r>
            </a:p>
          </p:txBody>
        </p:sp>
        <p:sp>
          <p:nvSpPr>
            <p:cNvPr id="59" name="TextBox 58">
              <a:extLst>
                <a:ext uri="{FF2B5EF4-FFF2-40B4-BE49-F238E27FC236}">
                  <a16:creationId xmlns:a16="http://schemas.microsoft.com/office/drawing/2014/main" id="{0BD2FE39-BC18-0C91-8241-0669AE2D61ED}"/>
                </a:ext>
              </a:extLst>
            </p:cNvPr>
            <p:cNvSpPr txBox="1"/>
            <p:nvPr/>
          </p:nvSpPr>
          <p:spPr>
            <a:xfrm>
              <a:off x="8239139" y="4892297"/>
              <a:ext cx="154554" cy="123931"/>
            </a:xfrm>
            <a:prstGeom prst="rect">
              <a:avLst/>
            </a:prstGeom>
          </p:spPr>
          <p:txBody>
            <a:bodyPr vert="horz" wrap="none" lIns="0" tIns="0" rIns="0" bIns="0" rtlCol="0"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595959"/>
                  </a:solidFill>
                  <a:effectLst/>
                  <a:uLnTx/>
                  <a:uFillTx/>
                  <a:latin typeface="Arial" charset="0"/>
                </a:rPr>
                <a:t>52</a:t>
              </a:r>
            </a:p>
          </p:txBody>
        </p:sp>
        <p:sp>
          <p:nvSpPr>
            <p:cNvPr id="60" name="TextBox 59">
              <a:extLst>
                <a:ext uri="{FF2B5EF4-FFF2-40B4-BE49-F238E27FC236}">
                  <a16:creationId xmlns:a16="http://schemas.microsoft.com/office/drawing/2014/main" id="{BE81F0FA-BFD1-EF37-4F38-65B25E1B6057}"/>
                </a:ext>
              </a:extLst>
            </p:cNvPr>
            <p:cNvSpPr txBox="1"/>
            <p:nvPr/>
          </p:nvSpPr>
          <p:spPr>
            <a:xfrm>
              <a:off x="6767364" y="4892297"/>
              <a:ext cx="154554" cy="127540"/>
            </a:xfrm>
            <a:prstGeom prst="rect">
              <a:avLst/>
            </a:prstGeom>
          </p:spPr>
          <p:txBody>
            <a:bodyPr vert="horz" wrap="none" lIns="0" tIns="0" rIns="0" bIns="0" rtlCol="0" anchor="t">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595959"/>
                  </a:solidFill>
                  <a:effectLst/>
                  <a:uLnTx/>
                  <a:uFillTx/>
                  <a:latin typeface="Arial" charset="0"/>
                </a:rPr>
                <a:t>20</a:t>
              </a:r>
            </a:p>
          </p:txBody>
        </p:sp>
        <p:sp>
          <p:nvSpPr>
            <p:cNvPr id="61" name="Oval 60">
              <a:extLst>
                <a:ext uri="{FF2B5EF4-FFF2-40B4-BE49-F238E27FC236}">
                  <a16:creationId xmlns:a16="http://schemas.microsoft.com/office/drawing/2014/main" id="{4B434334-DCDF-26EF-1A9B-03C5D713D900}"/>
                </a:ext>
              </a:extLst>
            </p:cNvPr>
            <p:cNvSpPr>
              <a:spLocks/>
            </p:cNvSpPr>
            <p:nvPr/>
          </p:nvSpPr>
          <p:spPr>
            <a:xfrm>
              <a:off x="8278032" y="4160638"/>
              <a:ext cx="75319"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2" name="Oval 61">
              <a:extLst>
                <a:ext uri="{FF2B5EF4-FFF2-40B4-BE49-F238E27FC236}">
                  <a16:creationId xmlns:a16="http://schemas.microsoft.com/office/drawing/2014/main" id="{1BA344A6-52F9-A6F3-B5C8-3F50F18A4957}"/>
                </a:ext>
              </a:extLst>
            </p:cNvPr>
            <p:cNvSpPr>
              <a:spLocks/>
            </p:cNvSpPr>
            <p:nvPr/>
          </p:nvSpPr>
          <p:spPr>
            <a:xfrm>
              <a:off x="6794755" y="3701163"/>
              <a:ext cx="75319"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3" name="Oval 62">
              <a:extLst>
                <a:ext uri="{FF2B5EF4-FFF2-40B4-BE49-F238E27FC236}">
                  <a16:creationId xmlns:a16="http://schemas.microsoft.com/office/drawing/2014/main" id="{A5DC43E0-DBCB-B7EA-50D5-2E061B85A9C6}"/>
                </a:ext>
              </a:extLst>
            </p:cNvPr>
            <p:cNvSpPr>
              <a:spLocks/>
            </p:cNvSpPr>
            <p:nvPr/>
          </p:nvSpPr>
          <p:spPr>
            <a:xfrm>
              <a:off x="8278032" y="2783872"/>
              <a:ext cx="75319" cy="73152"/>
            </a:xfrm>
            <a:prstGeom prst="ellipse">
              <a:avLst/>
            </a:prstGeom>
            <a:solidFill>
              <a:srgbClr val="FFFFFF">
                <a:lumMod val="75000"/>
              </a:srgbClr>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4" name="Oval 63">
              <a:extLst>
                <a:ext uri="{FF2B5EF4-FFF2-40B4-BE49-F238E27FC236}">
                  <a16:creationId xmlns:a16="http://schemas.microsoft.com/office/drawing/2014/main" id="{A521ECD5-911F-B17D-9BAD-2D3163030CAE}"/>
                </a:ext>
              </a:extLst>
            </p:cNvPr>
            <p:cNvSpPr>
              <a:spLocks/>
            </p:cNvSpPr>
            <p:nvPr/>
          </p:nvSpPr>
          <p:spPr>
            <a:xfrm>
              <a:off x="6794755" y="2744921"/>
              <a:ext cx="75319" cy="73152"/>
            </a:xfrm>
            <a:prstGeom prst="ellipse">
              <a:avLst/>
            </a:prstGeom>
            <a:solidFill>
              <a:srgbClr val="FFFFFF">
                <a:lumMod val="75000"/>
              </a:srgbClr>
            </a:solidFill>
            <a:ln w="12700" cap="flat" cmpd="sng" algn="ctr">
              <a:solidFill>
                <a:srgbClr val="FFFFFF">
                  <a:lumMod val="75000"/>
                </a:srgbClr>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5" name="Freeform 133">
              <a:extLst>
                <a:ext uri="{FF2B5EF4-FFF2-40B4-BE49-F238E27FC236}">
                  <a16:creationId xmlns:a16="http://schemas.microsoft.com/office/drawing/2014/main" id="{0264A211-B1AE-7D6F-8092-558040687636}"/>
                </a:ext>
              </a:extLst>
            </p:cNvPr>
            <p:cNvSpPr/>
            <p:nvPr/>
          </p:nvSpPr>
          <p:spPr>
            <a:xfrm>
              <a:off x="5925468" y="2476280"/>
              <a:ext cx="2392835" cy="342900"/>
            </a:xfrm>
            <a:custGeom>
              <a:avLst/>
              <a:gdLst>
                <a:gd name="connsiteX0" fmla="*/ 0 w 2207172"/>
                <a:gd name="connsiteY0" fmla="*/ 0 h 342900"/>
                <a:gd name="connsiteX1" fmla="*/ 843455 w 2207172"/>
                <a:gd name="connsiteY1" fmla="*/ 303487 h 342900"/>
                <a:gd name="connsiteX2" fmla="*/ 2207172 w 2207172"/>
                <a:gd name="connsiteY2" fmla="*/ 342900 h 342900"/>
              </a:gdLst>
              <a:ahLst/>
              <a:cxnLst>
                <a:cxn ang="0">
                  <a:pos x="connsiteX0" y="connsiteY0"/>
                </a:cxn>
                <a:cxn ang="0">
                  <a:pos x="connsiteX1" y="connsiteY1"/>
                </a:cxn>
                <a:cxn ang="0">
                  <a:pos x="connsiteX2" y="connsiteY2"/>
                </a:cxn>
              </a:cxnLst>
              <a:rect l="l" t="t" r="r" b="b"/>
              <a:pathLst>
                <a:path w="2207172" h="342900">
                  <a:moveTo>
                    <a:pt x="0" y="0"/>
                  </a:moveTo>
                  <a:lnTo>
                    <a:pt x="843455" y="303487"/>
                  </a:lnTo>
                  <a:lnTo>
                    <a:pt x="2207172" y="342900"/>
                  </a:lnTo>
                </a:path>
              </a:pathLst>
            </a:custGeom>
            <a:noFill/>
            <a:ln w="28575" cap="flat" cmpd="sng" algn="ctr">
              <a:solidFill>
                <a:srgbClr val="BFBFBF"/>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6" name="Freeform 134">
              <a:extLst>
                <a:ext uri="{FF2B5EF4-FFF2-40B4-BE49-F238E27FC236}">
                  <a16:creationId xmlns:a16="http://schemas.microsoft.com/office/drawing/2014/main" id="{09BE4D23-B28A-D807-0399-5046345126FC}"/>
                </a:ext>
              </a:extLst>
            </p:cNvPr>
            <p:cNvSpPr/>
            <p:nvPr/>
          </p:nvSpPr>
          <p:spPr>
            <a:xfrm>
              <a:off x="5916921" y="2476280"/>
              <a:ext cx="2405654" cy="1718442"/>
            </a:xfrm>
            <a:custGeom>
              <a:avLst/>
              <a:gdLst>
                <a:gd name="connsiteX0" fmla="*/ 0 w 2218996"/>
                <a:gd name="connsiteY0" fmla="*/ 0 h 1718442"/>
                <a:gd name="connsiteX1" fmla="*/ 847396 w 2218996"/>
                <a:gd name="connsiteY1" fmla="*/ 1265183 h 1718442"/>
                <a:gd name="connsiteX2" fmla="*/ 2218996 w 2218996"/>
                <a:gd name="connsiteY2" fmla="*/ 1718442 h 1718442"/>
              </a:gdLst>
              <a:ahLst/>
              <a:cxnLst>
                <a:cxn ang="0">
                  <a:pos x="connsiteX0" y="connsiteY0"/>
                </a:cxn>
                <a:cxn ang="0">
                  <a:pos x="connsiteX1" y="connsiteY1"/>
                </a:cxn>
                <a:cxn ang="0">
                  <a:pos x="connsiteX2" y="connsiteY2"/>
                </a:cxn>
              </a:cxnLst>
              <a:rect l="l" t="t" r="r" b="b"/>
              <a:pathLst>
                <a:path w="2218996" h="1718442">
                  <a:moveTo>
                    <a:pt x="0" y="0"/>
                  </a:moveTo>
                  <a:lnTo>
                    <a:pt x="847396" y="1265183"/>
                  </a:lnTo>
                  <a:lnTo>
                    <a:pt x="2218996" y="1718442"/>
                  </a:lnTo>
                </a:path>
              </a:pathLst>
            </a:custGeom>
            <a:noFill/>
            <a:ln w="28575"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TextBox 66">
              <a:extLst>
                <a:ext uri="{FF2B5EF4-FFF2-40B4-BE49-F238E27FC236}">
                  <a16:creationId xmlns:a16="http://schemas.microsoft.com/office/drawing/2014/main" id="{7A8320F1-71B2-CC45-C150-BBEC55C3B4D5}"/>
                </a:ext>
              </a:extLst>
            </p:cNvPr>
            <p:cNvSpPr txBox="1"/>
            <p:nvPr/>
          </p:nvSpPr>
          <p:spPr>
            <a:xfrm>
              <a:off x="8411528" y="4058371"/>
              <a:ext cx="489828" cy="279734"/>
            </a:xfrm>
            <a:prstGeom prst="rect">
              <a:avLst/>
            </a:prstGeom>
            <a:noFill/>
          </p:spPr>
          <p:txBody>
            <a:bodyPr vert="horz" wrap="none" lIns="45720" tIns="91440" rIns="91440" bIns="9144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D0096"/>
                  </a:solidFill>
                  <a:effectLst/>
                  <a:uLnTx/>
                  <a:uFillTx/>
                  <a:ea typeface="+mn-ea"/>
                </a:rPr>
                <a:t>-30.4</a:t>
              </a:r>
              <a:r>
                <a:rPr kumimoji="0" lang="en-US" sz="1800" b="1" i="0" u="none" strike="noStrike" kern="1200" cap="none" spc="0" normalizeH="0" baseline="30000" noProof="0" dirty="0">
                  <a:ln>
                    <a:noFill/>
                  </a:ln>
                  <a:solidFill>
                    <a:srgbClr val="5D0096"/>
                  </a:solidFill>
                  <a:effectLst/>
                  <a:uLnTx/>
                  <a:uFillTx/>
                  <a:ea typeface="+mn-ea"/>
                </a:rPr>
                <a:t>a</a:t>
              </a:r>
            </a:p>
          </p:txBody>
        </p:sp>
        <p:sp>
          <p:nvSpPr>
            <p:cNvPr id="68" name="TextBox 67">
              <a:extLst>
                <a:ext uri="{FF2B5EF4-FFF2-40B4-BE49-F238E27FC236}">
                  <a16:creationId xmlns:a16="http://schemas.microsoft.com/office/drawing/2014/main" id="{28B272CC-C220-0C9F-0F20-88663B92F5F1}"/>
                </a:ext>
              </a:extLst>
            </p:cNvPr>
            <p:cNvSpPr txBox="1"/>
            <p:nvPr/>
          </p:nvSpPr>
          <p:spPr>
            <a:xfrm>
              <a:off x="8411528" y="2732946"/>
              <a:ext cx="228317" cy="146710"/>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lumMod val="50000"/>
                      <a:lumOff val="50000"/>
                    </a:srgbClr>
                  </a:solidFill>
                  <a:effectLst/>
                  <a:uLnTx/>
                  <a:uFillTx/>
                  <a:ea typeface="+mn-ea"/>
                </a:rPr>
                <a:t>-6.0</a:t>
              </a:r>
            </a:p>
          </p:txBody>
        </p:sp>
        <p:sp>
          <p:nvSpPr>
            <p:cNvPr id="69" name="Oval 68">
              <a:extLst>
                <a:ext uri="{FF2B5EF4-FFF2-40B4-BE49-F238E27FC236}">
                  <a16:creationId xmlns:a16="http://schemas.microsoft.com/office/drawing/2014/main" id="{9A61CFE5-5FA7-378D-1832-52B10CD47C84}"/>
                </a:ext>
              </a:extLst>
            </p:cNvPr>
            <p:cNvSpPr>
              <a:spLocks/>
            </p:cNvSpPr>
            <p:nvPr/>
          </p:nvSpPr>
          <p:spPr>
            <a:xfrm>
              <a:off x="5893706" y="2450406"/>
              <a:ext cx="75319" cy="73152"/>
            </a:xfrm>
            <a:prstGeom prst="ellipse">
              <a:avLst/>
            </a:prstGeom>
            <a:solidFill>
              <a:srgbClr val="5D0096"/>
            </a:solidFill>
            <a:ln w="12700" cap="flat" cmpd="sng" algn="ctr">
              <a:solidFill>
                <a:srgbClr val="5D0096"/>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0" name="TextBox 69">
              <a:extLst>
                <a:ext uri="{FF2B5EF4-FFF2-40B4-BE49-F238E27FC236}">
                  <a16:creationId xmlns:a16="http://schemas.microsoft.com/office/drawing/2014/main" id="{D22D7107-546F-FB27-A365-4C7B1AC04300}"/>
                </a:ext>
              </a:extLst>
            </p:cNvPr>
            <p:cNvSpPr txBox="1"/>
            <p:nvPr/>
          </p:nvSpPr>
          <p:spPr>
            <a:xfrm>
              <a:off x="5412336" y="283971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-10</a:t>
              </a:r>
            </a:p>
          </p:txBody>
        </p:sp>
        <p:sp>
          <p:nvSpPr>
            <p:cNvPr id="71" name="TextBox 70">
              <a:extLst>
                <a:ext uri="{FF2B5EF4-FFF2-40B4-BE49-F238E27FC236}">
                  <a16:creationId xmlns:a16="http://schemas.microsoft.com/office/drawing/2014/main" id="{0280335D-199B-09C7-DDF6-DB56FC9FD302}"/>
                </a:ext>
              </a:extLst>
            </p:cNvPr>
            <p:cNvSpPr txBox="1"/>
            <p:nvPr/>
          </p:nvSpPr>
          <p:spPr>
            <a:xfrm>
              <a:off x="5412336" y="340253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-20</a:t>
              </a:r>
            </a:p>
          </p:txBody>
        </p:sp>
        <p:sp>
          <p:nvSpPr>
            <p:cNvPr id="72" name="TextBox 71">
              <a:extLst>
                <a:ext uri="{FF2B5EF4-FFF2-40B4-BE49-F238E27FC236}">
                  <a16:creationId xmlns:a16="http://schemas.microsoft.com/office/drawing/2014/main" id="{8F0ADBA4-4342-DB70-CBFF-EAA54B15A3AA}"/>
                </a:ext>
              </a:extLst>
            </p:cNvPr>
            <p:cNvSpPr txBox="1"/>
            <p:nvPr/>
          </p:nvSpPr>
          <p:spPr>
            <a:xfrm>
              <a:off x="5412336" y="396535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-30</a:t>
              </a:r>
            </a:p>
          </p:txBody>
        </p:sp>
        <p:sp>
          <p:nvSpPr>
            <p:cNvPr id="73" name="TextBox 72">
              <a:extLst>
                <a:ext uri="{FF2B5EF4-FFF2-40B4-BE49-F238E27FC236}">
                  <a16:creationId xmlns:a16="http://schemas.microsoft.com/office/drawing/2014/main" id="{03C6E113-3275-D9A8-A541-D647CA0D9C2E}"/>
                </a:ext>
              </a:extLst>
            </p:cNvPr>
            <p:cNvSpPr txBox="1"/>
            <p:nvPr/>
          </p:nvSpPr>
          <p:spPr>
            <a:xfrm>
              <a:off x="5412336" y="4528177"/>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-40</a:t>
              </a:r>
            </a:p>
          </p:txBody>
        </p:sp>
        <p:sp>
          <p:nvSpPr>
            <p:cNvPr id="74" name="TextBox 73">
              <a:extLst>
                <a:ext uri="{FF2B5EF4-FFF2-40B4-BE49-F238E27FC236}">
                  <a16:creationId xmlns:a16="http://schemas.microsoft.com/office/drawing/2014/main" id="{898D2556-2425-3461-4A71-13645D9D3293}"/>
                </a:ext>
              </a:extLst>
            </p:cNvPr>
            <p:cNvSpPr txBox="1"/>
            <p:nvPr/>
          </p:nvSpPr>
          <p:spPr>
            <a:xfrm>
              <a:off x="5412336" y="227689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0</a:t>
              </a:r>
            </a:p>
          </p:txBody>
        </p:sp>
        <p:sp>
          <p:nvSpPr>
            <p:cNvPr id="75" name="TextBox 74">
              <a:extLst>
                <a:ext uri="{FF2B5EF4-FFF2-40B4-BE49-F238E27FC236}">
                  <a16:creationId xmlns:a16="http://schemas.microsoft.com/office/drawing/2014/main" id="{1132B454-251E-2C67-0E41-05CE08594BF6}"/>
                </a:ext>
              </a:extLst>
            </p:cNvPr>
            <p:cNvSpPr txBox="1"/>
            <p:nvPr/>
          </p:nvSpPr>
          <p:spPr>
            <a:xfrm>
              <a:off x="5412336" y="312112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-15</a:t>
              </a:r>
            </a:p>
          </p:txBody>
        </p:sp>
        <p:sp>
          <p:nvSpPr>
            <p:cNvPr id="76" name="TextBox 75">
              <a:extLst>
                <a:ext uri="{FF2B5EF4-FFF2-40B4-BE49-F238E27FC236}">
                  <a16:creationId xmlns:a16="http://schemas.microsoft.com/office/drawing/2014/main" id="{95002AE1-BB94-6FAE-2B39-5E3F46694B79}"/>
                </a:ext>
              </a:extLst>
            </p:cNvPr>
            <p:cNvSpPr txBox="1"/>
            <p:nvPr/>
          </p:nvSpPr>
          <p:spPr>
            <a:xfrm>
              <a:off x="5412336" y="368394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-25</a:t>
              </a:r>
            </a:p>
          </p:txBody>
        </p:sp>
        <p:sp>
          <p:nvSpPr>
            <p:cNvPr id="77" name="TextBox 76">
              <a:extLst>
                <a:ext uri="{FF2B5EF4-FFF2-40B4-BE49-F238E27FC236}">
                  <a16:creationId xmlns:a16="http://schemas.microsoft.com/office/drawing/2014/main" id="{0468C6FE-8055-E880-E0DC-85F0F5BDC19B}"/>
                </a:ext>
              </a:extLst>
            </p:cNvPr>
            <p:cNvSpPr txBox="1"/>
            <p:nvPr/>
          </p:nvSpPr>
          <p:spPr>
            <a:xfrm>
              <a:off x="5412336" y="424676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-35</a:t>
              </a:r>
            </a:p>
          </p:txBody>
        </p:sp>
        <p:sp>
          <p:nvSpPr>
            <p:cNvPr id="78" name="TextBox 77">
              <a:extLst>
                <a:ext uri="{FF2B5EF4-FFF2-40B4-BE49-F238E27FC236}">
                  <a16:creationId xmlns:a16="http://schemas.microsoft.com/office/drawing/2014/main" id="{89869695-3CAE-A20D-4918-36BC6B647B94}"/>
                </a:ext>
              </a:extLst>
            </p:cNvPr>
            <p:cNvSpPr txBox="1"/>
            <p:nvPr/>
          </p:nvSpPr>
          <p:spPr>
            <a:xfrm>
              <a:off x="5412336" y="2558304"/>
              <a:ext cx="353251" cy="126934"/>
            </a:xfrm>
            <a:prstGeom prst="rect">
              <a:avLst/>
            </a:prstGeom>
            <a:noFill/>
          </p:spPr>
          <p:txBody>
            <a:bodyPr vert="horz" wrap="square" lIns="0" tIns="0" rIns="0" bIns="0" rtlCol="0" anchor="ctr">
              <a:no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000" b="0" i="0" u="none" strike="noStrike" kern="1200" cap="none" spc="-30" normalizeH="0" baseline="0" noProof="0">
                  <a:ln>
                    <a:noFill/>
                  </a:ln>
                  <a:solidFill>
                    <a:srgbClr val="595959"/>
                  </a:solidFill>
                  <a:effectLst/>
                  <a:uLnTx/>
                  <a:uFillTx/>
                  <a:latin typeface="Arial" charset="0"/>
                </a:rPr>
                <a:t>-5</a:t>
              </a:r>
            </a:p>
          </p:txBody>
        </p:sp>
        <p:cxnSp>
          <p:nvCxnSpPr>
            <p:cNvPr id="79" name="Straight Connector 78">
              <a:extLst>
                <a:ext uri="{FF2B5EF4-FFF2-40B4-BE49-F238E27FC236}">
                  <a16:creationId xmlns:a16="http://schemas.microsoft.com/office/drawing/2014/main" id="{598DC380-386E-1F05-33EB-3161A6282CB6}"/>
                </a:ext>
              </a:extLst>
            </p:cNvPr>
            <p:cNvCxnSpPr>
              <a:cxnSpLocks/>
            </p:cNvCxnSpPr>
            <p:nvPr/>
          </p:nvCxnSpPr>
          <p:spPr>
            <a:xfrm>
              <a:off x="6830835" y="3552709"/>
              <a:ext cx="0" cy="441363"/>
            </a:xfrm>
            <a:prstGeom prst="line">
              <a:avLst/>
            </a:prstGeom>
            <a:noFill/>
            <a:ln w="19050" cap="flat" cmpd="sng" algn="ctr">
              <a:solidFill>
                <a:srgbClr val="5D0096"/>
              </a:solidFill>
              <a:prstDash val="solid"/>
              <a:miter lim="800000"/>
            </a:ln>
            <a:effectLst/>
          </p:spPr>
        </p:cxnSp>
        <p:cxnSp>
          <p:nvCxnSpPr>
            <p:cNvPr id="80" name="Straight Connector 79">
              <a:extLst>
                <a:ext uri="{FF2B5EF4-FFF2-40B4-BE49-F238E27FC236}">
                  <a16:creationId xmlns:a16="http://schemas.microsoft.com/office/drawing/2014/main" id="{952DBDA6-DD27-DB09-B2D1-0BB73D113D0A}"/>
                </a:ext>
              </a:extLst>
            </p:cNvPr>
            <p:cNvCxnSpPr>
              <a:cxnSpLocks/>
            </p:cNvCxnSpPr>
            <p:nvPr/>
          </p:nvCxnSpPr>
          <p:spPr>
            <a:xfrm flipH="1">
              <a:off x="6788725" y="3550534"/>
              <a:ext cx="84220" cy="0"/>
            </a:xfrm>
            <a:prstGeom prst="line">
              <a:avLst/>
            </a:prstGeom>
            <a:noFill/>
            <a:ln w="19050" cap="flat" cmpd="sng" algn="ctr">
              <a:solidFill>
                <a:srgbClr val="5D0096"/>
              </a:solidFill>
              <a:prstDash val="solid"/>
              <a:miter lim="800000"/>
            </a:ln>
            <a:effectLst/>
          </p:spPr>
        </p:cxnSp>
        <p:cxnSp>
          <p:nvCxnSpPr>
            <p:cNvPr id="81" name="Straight Connector 80">
              <a:extLst>
                <a:ext uri="{FF2B5EF4-FFF2-40B4-BE49-F238E27FC236}">
                  <a16:creationId xmlns:a16="http://schemas.microsoft.com/office/drawing/2014/main" id="{0206AB08-F87D-C419-5766-8C7479E7393B}"/>
                </a:ext>
              </a:extLst>
            </p:cNvPr>
            <p:cNvCxnSpPr>
              <a:cxnSpLocks/>
            </p:cNvCxnSpPr>
            <p:nvPr/>
          </p:nvCxnSpPr>
          <p:spPr>
            <a:xfrm flipH="1">
              <a:off x="6788725" y="3994072"/>
              <a:ext cx="84220" cy="0"/>
            </a:xfrm>
            <a:prstGeom prst="line">
              <a:avLst/>
            </a:prstGeom>
            <a:noFill/>
            <a:ln w="19050" cap="flat" cmpd="sng" algn="ctr">
              <a:solidFill>
                <a:srgbClr val="5D0096"/>
              </a:solidFill>
              <a:prstDash val="solid"/>
              <a:miter lim="800000"/>
            </a:ln>
            <a:effectLst/>
          </p:spPr>
        </p:cxnSp>
        <p:cxnSp>
          <p:nvCxnSpPr>
            <p:cNvPr id="82" name="Straight Connector 81">
              <a:extLst>
                <a:ext uri="{FF2B5EF4-FFF2-40B4-BE49-F238E27FC236}">
                  <a16:creationId xmlns:a16="http://schemas.microsoft.com/office/drawing/2014/main" id="{DF42FAA2-CB4D-3FB6-5BBB-CBCEBEF861E3}"/>
                </a:ext>
              </a:extLst>
            </p:cNvPr>
            <p:cNvCxnSpPr>
              <a:cxnSpLocks/>
            </p:cNvCxnSpPr>
            <p:nvPr/>
          </p:nvCxnSpPr>
          <p:spPr>
            <a:xfrm>
              <a:off x="8316732" y="3994072"/>
              <a:ext cx="0" cy="459970"/>
            </a:xfrm>
            <a:prstGeom prst="line">
              <a:avLst/>
            </a:prstGeom>
            <a:noFill/>
            <a:ln w="19050" cap="flat" cmpd="sng" algn="ctr">
              <a:solidFill>
                <a:srgbClr val="5D0096"/>
              </a:solidFill>
              <a:prstDash val="solid"/>
              <a:miter lim="800000"/>
            </a:ln>
            <a:effectLst/>
          </p:spPr>
        </p:cxnSp>
        <p:cxnSp>
          <p:nvCxnSpPr>
            <p:cNvPr id="83" name="Straight Connector 82">
              <a:extLst>
                <a:ext uri="{FF2B5EF4-FFF2-40B4-BE49-F238E27FC236}">
                  <a16:creationId xmlns:a16="http://schemas.microsoft.com/office/drawing/2014/main" id="{68D11AE8-2B88-B6A1-644A-6EE775A0095C}"/>
                </a:ext>
              </a:extLst>
            </p:cNvPr>
            <p:cNvCxnSpPr>
              <a:cxnSpLocks/>
            </p:cNvCxnSpPr>
            <p:nvPr/>
          </p:nvCxnSpPr>
          <p:spPr>
            <a:xfrm flipH="1">
              <a:off x="8274622" y="3994072"/>
              <a:ext cx="84220" cy="0"/>
            </a:xfrm>
            <a:prstGeom prst="line">
              <a:avLst/>
            </a:prstGeom>
            <a:noFill/>
            <a:ln w="19050" cap="flat" cmpd="sng" algn="ctr">
              <a:solidFill>
                <a:srgbClr val="5D0096"/>
              </a:solidFill>
              <a:prstDash val="solid"/>
              <a:miter lim="800000"/>
            </a:ln>
            <a:effectLst/>
          </p:spPr>
        </p:cxnSp>
        <p:cxnSp>
          <p:nvCxnSpPr>
            <p:cNvPr id="84" name="Straight Connector 83">
              <a:extLst>
                <a:ext uri="{FF2B5EF4-FFF2-40B4-BE49-F238E27FC236}">
                  <a16:creationId xmlns:a16="http://schemas.microsoft.com/office/drawing/2014/main" id="{9FD57C91-9A42-8250-525D-86112613E24A}"/>
                </a:ext>
              </a:extLst>
            </p:cNvPr>
            <p:cNvCxnSpPr>
              <a:cxnSpLocks/>
            </p:cNvCxnSpPr>
            <p:nvPr/>
          </p:nvCxnSpPr>
          <p:spPr>
            <a:xfrm flipH="1">
              <a:off x="8274622" y="4441342"/>
              <a:ext cx="84220" cy="0"/>
            </a:xfrm>
            <a:prstGeom prst="line">
              <a:avLst/>
            </a:prstGeom>
            <a:noFill/>
            <a:ln w="19050" cap="flat" cmpd="sng" algn="ctr">
              <a:solidFill>
                <a:srgbClr val="5D0096"/>
              </a:solidFill>
              <a:prstDash val="solid"/>
              <a:miter lim="800000"/>
            </a:ln>
            <a:effectLst/>
          </p:spPr>
        </p:cxnSp>
        <p:cxnSp>
          <p:nvCxnSpPr>
            <p:cNvPr id="85" name="Straight Connector 84">
              <a:extLst>
                <a:ext uri="{FF2B5EF4-FFF2-40B4-BE49-F238E27FC236}">
                  <a16:creationId xmlns:a16="http://schemas.microsoft.com/office/drawing/2014/main" id="{C22574F5-331D-DAF0-40BE-5EF536BAB11C}"/>
                </a:ext>
              </a:extLst>
            </p:cNvPr>
            <p:cNvCxnSpPr>
              <a:cxnSpLocks/>
            </p:cNvCxnSpPr>
            <p:nvPr/>
          </p:nvCxnSpPr>
          <p:spPr>
            <a:xfrm>
              <a:off x="8316732" y="2572628"/>
              <a:ext cx="0" cy="484401"/>
            </a:xfrm>
            <a:prstGeom prst="line">
              <a:avLst/>
            </a:prstGeom>
            <a:noFill/>
            <a:ln w="19050" cap="flat" cmpd="sng" algn="ctr">
              <a:solidFill>
                <a:srgbClr val="BFBFBF"/>
              </a:solidFill>
              <a:prstDash val="solid"/>
              <a:miter lim="800000"/>
            </a:ln>
            <a:effectLst/>
          </p:spPr>
        </p:cxnSp>
        <p:cxnSp>
          <p:nvCxnSpPr>
            <p:cNvPr id="86" name="Straight Connector 85">
              <a:extLst>
                <a:ext uri="{FF2B5EF4-FFF2-40B4-BE49-F238E27FC236}">
                  <a16:creationId xmlns:a16="http://schemas.microsoft.com/office/drawing/2014/main" id="{A2608903-33BE-8257-DAA1-A967EA325BBC}"/>
                </a:ext>
              </a:extLst>
            </p:cNvPr>
            <p:cNvCxnSpPr>
              <a:cxnSpLocks/>
            </p:cNvCxnSpPr>
            <p:nvPr/>
          </p:nvCxnSpPr>
          <p:spPr>
            <a:xfrm flipH="1">
              <a:off x="8274622" y="2572628"/>
              <a:ext cx="84220" cy="0"/>
            </a:xfrm>
            <a:prstGeom prst="line">
              <a:avLst/>
            </a:prstGeom>
            <a:noFill/>
            <a:ln w="19050" cap="flat" cmpd="sng" algn="ctr">
              <a:solidFill>
                <a:srgbClr val="BFBFBF"/>
              </a:solidFill>
              <a:prstDash val="solid"/>
              <a:miter lim="800000"/>
            </a:ln>
            <a:effectLst/>
          </p:spPr>
        </p:cxnSp>
        <p:cxnSp>
          <p:nvCxnSpPr>
            <p:cNvPr id="87" name="Straight Connector 86">
              <a:extLst>
                <a:ext uri="{FF2B5EF4-FFF2-40B4-BE49-F238E27FC236}">
                  <a16:creationId xmlns:a16="http://schemas.microsoft.com/office/drawing/2014/main" id="{9162E6BE-D4A3-BA49-3697-BCA2CC54F9A1}"/>
                </a:ext>
              </a:extLst>
            </p:cNvPr>
            <p:cNvCxnSpPr>
              <a:cxnSpLocks/>
            </p:cNvCxnSpPr>
            <p:nvPr/>
          </p:nvCxnSpPr>
          <p:spPr>
            <a:xfrm flipH="1">
              <a:off x="8274622" y="3057029"/>
              <a:ext cx="84220" cy="0"/>
            </a:xfrm>
            <a:prstGeom prst="line">
              <a:avLst/>
            </a:prstGeom>
            <a:noFill/>
            <a:ln w="19050" cap="flat" cmpd="sng" algn="ctr">
              <a:solidFill>
                <a:srgbClr val="BFBFBF"/>
              </a:solidFill>
              <a:prstDash val="solid"/>
              <a:miter lim="800000"/>
            </a:ln>
            <a:effectLst/>
          </p:spPr>
        </p:cxnSp>
        <p:cxnSp>
          <p:nvCxnSpPr>
            <p:cNvPr id="88" name="Straight Connector 87">
              <a:extLst>
                <a:ext uri="{FF2B5EF4-FFF2-40B4-BE49-F238E27FC236}">
                  <a16:creationId xmlns:a16="http://schemas.microsoft.com/office/drawing/2014/main" id="{87D7E083-3CEF-DA8B-9328-7DBE8D05F312}"/>
                </a:ext>
              </a:extLst>
            </p:cNvPr>
            <p:cNvCxnSpPr>
              <a:cxnSpLocks/>
            </p:cNvCxnSpPr>
            <p:nvPr/>
          </p:nvCxnSpPr>
          <p:spPr>
            <a:xfrm>
              <a:off x="6830835" y="2547639"/>
              <a:ext cx="0" cy="472298"/>
            </a:xfrm>
            <a:prstGeom prst="line">
              <a:avLst/>
            </a:prstGeom>
            <a:noFill/>
            <a:ln w="19050" cap="flat" cmpd="sng" algn="ctr">
              <a:solidFill>
                <a:srgbClr val="BFBFBF"/>
              </a:solidFill>
              <a:prstDash val="solid"/>
              <a:miter lim="800000"/>
            </a:ln>
            <a:effectLst/>
          </p:spPr>
        </p:cxnSp>
        <p:cxnSp>
          <p:nvCxnSpPr>
            <p:cNvPr id="89" name="Straight Connector 88">
              <a:extLst>
                <a:ext uri="{FF2B5EF4-FFF2-40B4-BE49-F238E27FC236}">
                  <a16:creationId xmlns:a16="http://schemas.microsoft.com/office/drawing/2014/main" id="{510FBE89-91DE-8A1B-523C-20C5C8F2A490}"/>
                </a:ext>
              </a:extLst>
            </p:cNvPr>
            <p:cNvCxnSpPr>
              <a:cxnSpLocks/>
            </p:cNvCxnSpPr>
            <p:nvPr/>
          </p:nvCxnSpPr>
          <p:spPr>
            <a:xfrm flipH="1">
              <a:off x="6788725" y="2549018"/>
              <a:ext cx="84220" cy="0"/>
            </a:xfrm>
            <a:prstGeom prst="line">
              <a:avLst/>
            </a:prstGeom>
            <a:noFill/>
            <a:ln w="19050" cap="flat" cmpd="sng" algn="ctr">
              <a:solidFill>
                <a:srgbClr val="BFBFBF"/>
              </a:solidFill>
              <a:prstDash val="solid"/>
              <a:miter lim="800000"/>
            </a:ln>
            <a:effectLst/>
          </p:spPr>
        </p:cxnSp>
        <p:cxnSp>
          <p:nvCxnSpPr>
            <p:cNvPr id="90" name="Straight Connector 89">
              <a:extLst>
                <a:ext uri="{FF2B5EF4-FFF2-40B4-BE49-F238E27FC236}">
                  <a16:creationId xmlns:a16="http://schemas.microsoft.com/office/drawing/2014/main" id="{62B47FB8-5A49-101F-AD4B-8D19ED34597B}"/>
                </a:ext>
              </a:extLst>
            </p:cNvPr>
            <p:cNvCxnSpPr>
              <a:cxnSpLocks/>
            </p:cNvCxnSpPr>
            <p:nvPr/>
          </p:nvCxnSpPr>
          <p:spPr>
            <a:xfrm flipH="1">
              <a:off x="6788725" y="3027300"/>
              <a:ext cx="84220" cy="0"/>
            </a:xfrm>
            <a:prstGeom prst="line">
              <a:avLst/>
            </a:prstGeom>
            <a:noFill/>
            <a:ln w="19050" cap="flat" cmpd="sng" algn="ctr">
              <a:solidFill>
                <a:srgbClr val="BFBFBF"/>
              </a:solidFill>
              <a:prstDash val="solid"/>
              <a:miter lim="800000"/>
            </a:ln>
            <a:effectLst/>
          </p:spPr>
        </p:cxnSp>
      </p:grpSp>
      <p:cxnSp>
        <p:nvCxnSpPr>
          <p:cNvPr id="91" name="Straight Connector 90">
            <a:extLst>
              <a:ext uri="{FF2B5EF4-FFF2-40B4-BE49-F238E27FC236}">
                <a16:creationId xmlns:a16="http://schemas.microsoft.com/office/drawing/2014/main" id="{75B0D83A-6970-CBD4-67F5-D350159F764F}"/>
              </a:ext>
            </a:extLst>
          </p:cNvPr>
          <p:cNvCxnSpPr>
            <a:cxnSpLocks/>
          </p:cNvCxnSpPr>
          <p:nvPr/>
        </p:nvCxnSpPr>
        <p:spPr>
          <a:xfrm>
            <a:off x="5319843" y="4871201"/>
            <a:ext cx="3057193" cy="0"/>
          </a:xfrm>
          <a:prstGeom prst="line">
            <a:avLst/>
          </a:prstGeom>
          <a:noFill/>
          <a:ln w="6350" cap="flat" cmpd="sng" algn="ctr">
            <a:solidFill>
              <a:srgbClr val="FFFFFF">
                <a:lumMod val="75000"/>
              </a:srgbClr>
            </a:solidFill>
            <a:prstDash val="solid"/>
            <a:miter lim="800000"/>
          </a:ln>
          <a:effectLst/>
        </p:spPr>
      </p:cxnSp>
      <p:cxnSp>
        <p:nvCxnSpPr>
          <p:cNvPr id="92" name="Straight Connector 91">
            <a:extLst>
              <a:ext uri="{FF2B5EF4-FFF2-40B4-BE49-F238E27FC236}">
                <a16:creationId xmlns:a16="http://schemas.microsoft.com/office/drawing/2014/main" id="{7FDFDC3A-E717-269D-BF77-A08BDA41B689}"/>
              </a:ext>
            </a:extLst>
          </p:cNvPr>
          <p:cNvCxnSpPr>
            <a:cxnSpLocks/>
          </p:cNvCxnSpPr>
          <p:nvPr/>
        </p:nvCxnSpPr>
        <p:spPr>
          <a:xfrm>
            <a:off x="1123186" y="4910208"/>
            <a:ext cx="3053570" cy="0"/>
          </a:xfrm>
          <a:prstGeom prst="line">
            <a:avLst/>
          </a:prstGeom>
          <a:noFill/>
          <a:ln w="6350" cap="flat" cmpd="sng" algn="ctr">
            <a:solidFill>
              <a:srgbClr val="FFFFFF">
                <a:lumMod val="75000"/>
              </a:srgbClr>
            </a:solidFill>
            <a:prstDash val="solid"/>
            <a:miter lim="800000"/>
          </a:ln>
          <a:effectLst/>
        </p:spPr>
      </p:cxnSp>
      <p:sp>
        <p:nvSpPr>
          <p:cNvPr id="93" name="Freeform 167">
            <a:extLst>
              <a:ext uri="{FF2B5EF4-FFF2-40B4-BE49-F238E27FC236}">
                <a16:creationId xmlns:a16="http://schemas.microsoft.com/office/drawing/2014/main" id="{19167CE2-69C2-9E93-504A-5F9C46E165C8}"/>
              </a:ext>
            </a:extLst>
          </p:cNvPr>
          <p:cNvSpPr/>
          <p:nvPr/>
        </p:nvSpPr>
        <p:spPr>
          <a:xfrm>
            <a:off x="889483" y="4910208"/>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4" name="Freeform 168">
            <a:extLst>
              <a:ext uri="{FF2B5EF4-FFF2-40B4-BE49-F238E27FC236}">
                <a16:creationId xmlns:a16="http://schemas.microsoft.com/office/drawing/2014/main" id="{E763C763-E6C5-CD94-F503-17A445F64711}"/>
              </a:ext>
            </a:extLst>
          </p:cNvPr>
          <p:cNvSpPr/>
          <p:nvPr/>
        </p:nvSpPr>
        <p:spPr>
          <a:xfrm>
            <a:off x="1196780" y="4911057"/>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95" name="Freeform 170">
            <a:extLst>
              <a:ext uri="{FF2B5EF4-FFF2-40B4-BE49-F238E27FC236}">
                <a16:creationId xmlns:a16="http://schemas.microsoft.com/office/drawing/2014/main" id="{5F1E9128-32F7-CDED-E9E9-961A4ACDE9BE}"/>
              </a:ext>
            </a:extLst>
          </p:cNvPr>
          <p:cNvSpPr/>
          <p:nvPr/>
        </p:nvSpPr>
        <p:spPr>
          <a:xfrm>
            <a:off x="2113431" y="4910208"/>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96" name="Freeform 171">
            <a:extLst>
              <a:ext uri="{FF2B5EF4-FFF2-40B4-BE49-F238E27FC236}">
                <a16:creationId xmlns:a16="http://schemas.microsoft.com/office/drawing/2014/main" id="{5F461546-6AF8-D96E-6155-1914793CF02A}"/>
              </a:ext>
            </a:extLst>
          </p:cNvPr>
          <p:cNvSpPr/>
          <p:nvPr/>
        </p:nvSpPr>
        <p:spPr>
          <a:xfrm>
            <a:off x="3589492" y="4910208"/>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97" name="Freeform 172">
            <a:extLst>
              <a:ext uri="{FF2B5EF4-FFF2-40B4-BE49-F238E27FC236}">
                <a16:creationId xmlns:a16="http://schemas.microsoft.com/office/drawing/2014/main" id="{927C2569-63A8-1C6A-ED14-C99F424B921E}"/>
              </a:ext>
            </a:extLst>
          </p:cNvPr>
          <p:cNvSpPr/>
          <p:nvPr/>
        </p:nvSpPr>
        <p:spPr>
          <a:xfrm>
            <a:off x="5399700" y="4875745"/>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98" name="Freeform 173">
            <a:extLst>
              <a:ext uri="{FF2B5EF4-FFF2-40B4-BE49-F238E27FC236}">
                <a16:creationId xmlns:a16="http://schemas.microsoft.com/office/drawing/2014/main" id="{A4DCB531-FF10-B675-FD32-06660848DF99}"/>
              </a:ext>
            </a:extLst>
          </p:cNvPr>
          <p:cNvSpPr/>
          <p:nvPr/>
        </p:nvSpPr>
        <p:spPr>
          <a:xfrm>
            <a:off x="6316351" y="4874896"/>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99" name="Freeform 174">
            <a:extLst>
              <a:ext uri="{FF2B5EF4-FFF2-40B4-BE49-F238E27FC236}">
                <a16:creationId xmlns:a16="http://schemas.microsoft.com/office/drawing/2014/main" id="{999CF52C-9446-B35A-E210-73399082E37B}"/>
              </a:ext>
            </a:extLst>
          </p:cNvPr>
          <p:cNvSpPr/>
          <p:nvPr/>
        </p:nvSpPr>
        <p:spPr>
          <a:xfrm>
            <a:off x="7792412" y="4874896"/>
            <a:ext cx="12722" cy="114300"/>
          </a:xfrm>
          <a:custGeom>
            <a:avLst/>
            <a:gdLst>
              <a:gd name="connsiteX0" fmla="*/ 0 w 12722"/>
              <a:gd name="connsiteY0" fmla="*/ 114300 h 114300"/>
              <a:gd name="connsiteX1" fmla="*/ 0 w 12722"/>
              <a:gd name="connsiteY1" fmla="*/ 0 h 114300"/>
            </a:gdLst>
            <a:ahLst/>
            <a:cxnLst>
              <a:cxn ang="0">
                <a:pos x="connsiteX0" y="connsiteY0"/>
              </a:cxn>
              <a:cxn ang="0">
                <a:pos x="connsiteX1" y="connsiteY1"/>
              </a:cxn>
            </a:cxnLst>
            <a:rect l="l" t="t" r="r" b="b"/>
            <a:pathLst>
              <a:path w="12722" h="114300">
                <a:moveTo>
                  <a:pt x="0" y="11430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66666"/>
              </a:solidFill>
              <a:effectLst/>
              <a:uLnTx/>
              <a:uFillTx/>
              <a:latin typeface="Arial" panose="020B0604020202020204" pitchFamily="34" charset="0"/>
              <a:cs typeface="Arial" panose="020B0604020202020204" pitchFamily="34" charset="0"/>
            </a:endParaRPr>
          </a:p>
        </p:txBody>
      </p:sp>
      <p:sp>
        <p:nvSpPr>
          <p:cNvPr id="100" name="Freeform 175">
            <a:extLst>
              <a:ext uri="{FF2B5EF4-FFF2-40B4-BE49-F238E27FC236}">
                <a16:creationId xmlns:a16="http://schemas.microsoft.com/office/drawing/2014/main" id="{32015337-A1B5-EFBD-5943-998C414E9BCF}"/>
              </a:ext>
            </a:extLst>
          </p:cNvPr>
          <p:cNvSpPr/>
          <p:nvPr/>
        </p:nvSpPr>
        <p:spPr>
          <a:xfrm>
            <a:off x="865557" y="4630342"/>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1" name="Freeform 176">
            <a:extLst>
              <a:ext uri="{FF2B5EF4-FFF2-40B4-BE49-F238E27FC236}">
                <a16:creationId xmlns:a16="http://schemas.microsoft.com/office/drawing/2014/main" id="{F5651A0E-6E68-39BF-E484-E3093443B87D}"/>
              </a:ext>
            </a:extLst>
          </p:cNvPr>
          <p:cNvSpPr/>
          <p:nvPr/>
        </p:nvSpPr>
        <p:spPr>
          <a:xfrm>
            <a:off x="865557" y="4350476"/>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2" name="Freeform 177">
            <a:extLst>
              <a:ext uri="{FF2B5EF4-FFF2-40B4-BE49-F238E27FC236}">
                <a16:creationId xmlns:a16="http://schemas.microsoft.com/office/drawing/2014/main" id="{32E2725F-1B21-3905-DDE9-F990B2047435}"/>
              </a:ext>
            </a:extLst>
          </p:cNvPr>
          <p:cNvSpPr/>
          <p:nvPr/>
        </p:nvSpPr>
        <p:spPr>
          <a:xfrm>
            <a:off x="865556" y="4070610"/>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3" name="Freeform 178">
            <a:extLst>
              <a:ext uri="{FF2B5EF4-FFF2-40B4-BE49-F238E27FC236}">
                <a16:creationId xmlns:a16="http://schemas.microsoft.com/office/drawing/2014/main" id="{BEFE7C43-7BAC-87D4-2284-1BAF8C699D99}"/>
              </a:ext>
            </a:extLst>
          </p:cNvPr>
          <p:cNvSpPr/>
          <p:nvPr/>
        </p:nvSpPr>
        <p:spPr>
          <a:xfrm>
            <a:off x="865556" y="3790744"/>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4" name="Freeform 179">
            <a:extLst>
              <a:ext uri="{FF2B5EF4-FFF2-40B4-BE49-F238E27FC236}">
                <a16:creationId xmlns:a16="http://schemas.microsoft.com/office/drawing/2014/main" id="{47434636-AEED-D79B-15A1-C3EAC03C252C}"/>
              </a:ext>
            </a:extLst>
          </p:cNvPr>
          <p:cNvSpPr/>
          <p:nvPr/>
        </p:nvSpPr>
        <p:spPr>
          <a:xfrm>
            <a:off x="864303" y="3496882"/>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5" name="Freeform 180">
            <a:extLst>
              <a:ext uri="{FF2B5EF4-FFF2-40B4-BE49-F238E27FC236}">
                <a16:creationId xmlns:a16="http://schemas.microsoft.com/office/drawing/2014/main" id="{3BB696FE-EB1E-78CB-D57B-17C3CF6C03F7}"/>
              </a:ext>
            </a:extLst>
          </p:cNvPr>
          <p:cNvSpPr/>
          <p:nvPr/>
        </p:nvSpPr>
        <p:spPr>
          <a:xfrm>
            <a:off x="864302" y="3217016"/>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6" name="Freeform 181">
            <a:extLst>
              <a:ext uri="{FF2B5EF4-FFF2-40B4-BE49-F238E27FC236}">
                <a16:creationId xmlns:a16="http://schemas.microsoft.com/office/drawing/2014/main" id="{5CD8C6CB-F30D-5955-7AAE-107B9C67EC60}"/>
              </a:ext>
            </a:extLst>
          </p:cNvPr>
          <p:cNvSpPr/>
          <p:nvPr/>
        </p:nvSpPr>
        <p:spPr>
          <a:xfrm>
            <a:off x="864301" y="2946013"/>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7" name="Freeform 182">
            <a:extLst>
              <a:ext uri="{FF2B5EF4-FFF2-40B4-BE49-F238E27FC236}">
                <a16:creationId xmlns:a16="http://schemas.microsoft.com/office/drawing/2014/main" id="{9D7321D7-BF43-E01F-F414-E94011B3085C}"/>
              </a:ext>
            </a:extLst>
          </p:cNvPr>
          <p:cNvSpPr/>
          <p:nvPr/>
        </p:nvSpPr>
        <p:spPr>
          <a:xfrm>
            <a:off x="864300" y="2672186"/>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8" name="Freeform 183">
            <a:extLst>
              <a:ext uri="{FF2B5EF4-FFF2-40B4-BE49-F238E27FC236}">
                <a16:creationId xmlns:a16="http://schemas.microsoft.com/office/drawing/2014/main" id="{316A6EB4-1E6C-3649-FD0C-957E72276577}"/>
              </a:ext>
            </a:extLst>
          </p:cNvPr>
          <p:cNvSpPr/>
          <p:nvPr/>
        </p:nvSpPr>
        <p:spPr>
          <a:xfrm>
            <a:off x="5069462" y="4875432"/>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09" name="Freeform 184">
            <a:extLst>
              <a:ext uri="{FF2B5EF4-FFF2-40B4-BE49-F238E27FC236}">
                <a16:creationId xmlns:a16="http://schemas.microsoft.com/office/drawing/2014/main" id="{74F1C4BB-2011-248F-1967-CEB6D2A924FD}"/>
              </a:ext>
            </a:extLst>
          </p:cNvPr>
          <p:cNvSpPr/>
          <p:nvPr/>
        </p:nvSpPr>
        <p:spPr>
          <a:xfrm>
            <a:off x="5045536" y="4595566"/>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0" name="Freeform 185">
            <a:extLst>
              <a:ext uri="{FF2B5EF4-FFF2-40B4-BE49-F238E27FC236}">
                <a16:creationId xmlns:a16="http://schemas.microsoft.com/office/drawing/2014/main" id="{3730B88D-58CE-C8CE-34AE-407F7D838C07}"/>
              </a:ext>
            </a:extLst>
          </p:cNvPr>
          <p:cNvSpPr/>
          <p:nvPr/>
        </p:nvSpPr>
        <p:spPr>
          <a:xfrm>
            <a:off x="5045536" y="4315700"/>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1" name="Freeform 186">
            <a:extLst>
              <a:ext uri="{FF2B5EF4-FFF2-40B4-BE49-F238E27FC236}">
                <a16:creationId xmlns:a16="http://schemas.microsoft.com/office/drawing/2014/main" id="{618B359C-95AC-C792-C39A-9260D3093523}"/>
              </a:ext>
            </a:extLst>
          </p:cNvPr>
          <p:cNvSpPr/>
          <p:nvPr/>
        </p:nvSpPr>
        <p:spPr>
          <a:xfrm>
            <a:off x="5045535" y="4035834"/>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2" name="Freeform 187">
            <a:extLst>
              <a:ext uri="{FF2B5EF4-FFF2-40B4-BE49-F238E27FC236}">
                <a16:creationId xmlns:a16="http://schemas.microsoft.com/office/drawing/2014/main" id="{44165A8D-AF4D-FFAA-45FD-675273CF742A}"/>
              </a:ext>
            </a:extLst>
          </p:cNvPr>
          <p:cNvSpPr/>
          <p:nvPr/>
        </p:nvSpPr>
        <p:spPr>
          <a:xfrm>
            <a:off x="5045535" y="3755968"/>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3" name="Freeform 188">
            <a:extLst>
              <a:ext uri="{FF2B5EF4-FFF2-40B4-BE49-F238E27FC236}">
                <a16:creationId xmlns:a16="http://schemas.microsoft.com/office/drawing/2014/main" id="{4954FCE9-D29F-93D9-B897-29B9FC467E2E}"/>
              </a:ext>
            </a:extLst>
          </p:cNvPr>
          <p:cNvSpPr/>
          <p:nvPr/>
        </p:nvSpPr>
        <p:spPr>
          <a:xfrm>
            <a:off x="5044282" y="3462106"/>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4" name="Freeform 189">
            <a:extLst>
              <a:ext uri="{FF2B5EF4-FFF2-40B4-BE49-F238E27FC236}">
                <a16:creationId xmlns:a16="http://schemas.microsoft.com/office/drawing/2014/main" id="{5AA89A3C-F00E-F9C6-B725-7058A5D53A44}"/>
              </a:ext>
            </a:extLst>
          </p:cNvPr>
          <p:cNvSpPr/>
          <p:nvPr/>
        </p:nvSpPr>
        <p:spPr>
          <a:xfrm>
            <a:off x="5044281" y="3182240"/>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5" name="Freeform 190">
            <a:extLst>
              <a:ext uri="{FF2B5EF4-FFF2-40B4-BE49-F238E27FC236}">
                <a16:creationId xmlns:a16="http://schemas.microsoft.com/office/drawing/2014/main" id="{EE03A400-F730-28D7-72F5-53E08B7DBBD5}"/>
              </a:ext>
            </a:extLst>
          </p:cNvPr>
          <p:cNvSpPr/>
          <p:nvPr/>
        </p:nvSpPr>
        <p:spPr>
          <a:xfrm>
            <a:off x="5044280" y="2911237"/>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6" name="Freeform 191">
            <a:extLst>
              <a:ext uri="{FF2B5EF4-FFF2-40B4-BE49-F238E27FC236}">
                <a16:creationId xmlns:a16="http://schemas.microsoft.com/office/drawing/2014/main" id="{9EA2D9D8-D44C-210A-83B0-6727A5F6C42E}"/>
              </a:ext>
            </a:extLst>
          </p:cNvPr>
          <p:cNvSpPr/>
          <p:nvPr/>
        </p:nvSpPr>
        <p:spPr>
          <a:xfrm>
            <a:off x="5044279" y="2637410"/>
            <a:ext cx="257629" cy="45719"/>
          </a:xfrm>
          <a:custGeom>
            <a:avLst/>
            <a:gdLst>
              <a:gd name="connsiteX0" fmla="*/ 515259 w 515258"/>
              <a:gd name="connsiteY0" fmla="*/ 0 h 12700"/>
              <a:gd name="connsiteX1" fmla="*/ 0 w 515258"/>
              <a:gd name="connsiteY1" fmla="*/ 0 h 12700"/>
            </a:gdLst>
            <a:ahLst/>
            <a:cxnLst>
              <a:cxn ang="0">
                <a:pos x="connsiteX0" y="connsiteY0"/>
              </a:cxn>
              <a:cxn ang="0">
                <a:pos x="connsiteX1" y="connsiteY1"/>
              </a:cxn>
            </a:cxnLst>
            <a:rect l="l" t="t" r="r" b="b"/>
            <a:pathLst>
              <a:path w="515258" h="12700">
                <a:moveTo>
                  <a:pt x="515259" y="0"/>
                </a:moveTo>
                <a:lnTo>
                  <a:pt x="0" y="0"/>
                </a:lnTo>
              </a:path>
            </a:pathLst>
          </a:custGeom>
          <a:ln w="6350" cap="flat">
            <a:solidFill>
              <a:srgbClr val="FFFFFF">
                <a:lumMod val="75000"/>
              </a:srgbClr>
            </a:solidFill>
            <a:prstDash val="solid"/>
            <a:miter/>
          </a:ln>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18" name="Group 117">
            <a:extLst>
              <a:ext uri="{FF2B5EF4-FFF2-40B4-BE49-F238E27FC236}">
                <a16:creationId xmlns:a16="http://schemas.microsoft.com/office/drawing/2014/main" id="{7C255B50-A5C8-90CF-554C-643E99A2930C}"/>
              </a:ext>
            </a:extLst>
          </p:cNvPr>
          <p:cNvGrpSpPr/>
          <p:nvPr/>
        </p:nvGrpSpPr>
        <p:grpSpPr>
          <a:xfrm>
            <a:off x="8766742" y="4422776"/>
            <a:ext cx="3254325" cy="1454670"/>
            <a:chOff x="8753125" y="3387677"/>
            <a:chExt cx="3254325" cy="1454670"/>
          </a:xfrm>
        </p:grpSpPr>
        <p:sp>
          <p:nvSpPr>
            <p:cNvPr id="119" name="Text Placeholder 7">
              <a:extLst>
                <a:ext uri="{FF2B5EF4-FFF2-40B4-BE49-F238E27FC236}">
                  <a16:creationId xmlns:a16="http://schemas.microsoft.com/office/drawing/2014/main" id="{FB5FE8AD-E44F-C95B-8ABB-CBDB4B4E985A}"/>
                </a:ext>
              </a:extLst>
            </p:cNvPr>
            <p:cNvSpPr txBox="1">
              <a:spLocks/>
            </p:cNvSpPr>
            <p:nvPr/>
          </p:nvSpPr>
          <p:spPr>
            <a:xfrm>
              <a:off x="8753125" y="3387677"/>
              <a:ext cx="3254325" cy="1454670"/>
            </a:xfrm>
            <a:prstGeom prst="roundRect">
              <a:avLst>
                <a:gd name="adj" fmla="val 10069"/>
              </a:avLst>
            </a:prstGeom>
            <a:solidFill>
              <a:srgbClr val="FFFFFF">
                <a:lumMod val="95000"/>
              </a:srgbClr>
            </a:solidFill>
          </p:spPr>
          <p:txBody>
            <a:bodyPr vert="horz" lIns="91440" tIns="91440" rIns="91440" bIns="91440" rtlCol="0" anchor="t" anchorCtr="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000" kern="1200" spc="-20" baseline="0">
                  <a:solidFill>
                    <a:schemeClr val="bg1">
                      <a:lumMod val="6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spc="-3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Tx/>
                <a:buNone/>
                <a:tabLst/>
                <a:defRPr/>
              </a:pPr>
              <a:endParaRPr kumimoji="0" lang="en-US" altLang="en-US" sz="1000" b="0" i="0" u="none" strike="noStrike" kern="1200" cap="none" spc="-20" normalizeH="0" baseline="0" noProof="0">
                <a:ln>
                  <a:noFill/>
                </a:ln>
                <a:solidFill>
                  <a:srgbClr val="3F2A5A"/>
                </a:solidFill>
                <a:effectLst/>
                <a:uLnTx/>
                <a:uFillTx/>
                <a:latin typeface="Mark Pro Light" panose="020B0504020201010104" pitchFamily="34" charset="77"/>
                <a:ea typeface="+mn-ea"/>
                <a:cs typeface="+mn-cs"/>
              </a:endParaRPr>
            </a:p>
          </p:txBody>
        </p:sp>
        <p:grpSp>
          <p:nvGrpSpPr>
            <p:cNvPr id="120" name="Group 119">
              <a:extLst>
                <a:ext uri="{FF2B5EF4-FFF2-40B4-BE49-F238E27FC236}">
                  <a16:creationId xmlns:a16="http://schemas.microsoft.com/office/drawing/2014/main" id="{AC24F7D3-3793-296B-A599-4A36891E833E}"/>
                </a:ext>
              </a:extLst>
            </p:cNvPr>
            <p:cNvGrpSpPr/>
            <p:nvPr/>
          </p:nvGrpSpPr>
          <p:grpSpPr>
            <a:xfrm>
              <a:off x="8920605" y="3537861"/>
              <a:ext cx="1207401" cy="1052636"/>
              <a:chOff x="8920605" y="3537861"/>
              <a:chExt cx="1207401" cy="1052636"/>
            </a:xfrm>
          </p:grpSpPr>
          <p:sp>
            <p:nvSpPr>
              <p:cNvPr id="128" name="TextBox 127">
                <a:extLst>
                  <a:ext uri="{FF2B5EF4-FFF2-40B4-BE49-F238E27FC236}">
                    <a16:creationId xmlns:a16="http://schemas.microsoft.com/office/drawing/2014/main" id="{63A5F059-D381-63A2-9A6D-C89F5F6D2DDF}"/>
                  </a:ext>
                </a:extLst>
              </p:cNvPr>
              <p:cNvSpPr txBox="1"/>
              <p:nvPr/>
            </p:nvSpPr>
            <p:spPr>
              <a:xfrm>
                <a:off x="9168257" y="4416885"/>
                <a:ext cx="910202" cy="173612"/>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5D0096"/>
                    </a:solidFill>
                    <a:effectLst/>
                    <a:uLnTx/>
                    <a:uFillTx/>
                    <a:latin typeface="Arial" panose="020B0604020202020204" pitchFamily="34" charset="0"/>
                    <a:ea typeface="+mn-ea"/>
                    <a:cs typeface="Arial" panose="020B0604020202020204" pitchFamily="34" charset="0"/>
                  </a:rPr>
                  <a:t>Mounjaro</a:t>
                </a:r>
                <a:r>
                  <a:rPr kumimoji="0" lang="en-US" sz="10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 (n=114)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Mean baseline=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52.9 </a:t>
                </a:r>
                <a:r>
                  <a:rPr lang="en-US" sz="800" kern="1200" dirty="0" err="1">
                    <a:solidFill>
                      <a:srgbClr val="5D0096"/>
                    </a:solidFill>
                    <a:latin typeface="Arial" panose="020B0604020202020204" pitchFamily="34" charset="0"/>
                    <a:ea typeface="+mn-ea"/>
                    <a:cs typeface="Arial" panose="020B0604020202020204" pitchFamily="34" charset="0"/>
                  </a:rPr>
                  <a:t>événements</a:t>
                </a:r>
                <a:r>
                  <a:rPr lang="en-US" sz="800" kern="1200" dirty="0">
                    <a:solidFill>
                      <a:srgbClr val="5D0096"/>
                    </a:solidFill>
                    <a:latin typeface="Arial" panose="020B0604020202020204" pitchFamily="34" charset="0"/>
                    <a:ea typeface="+mn-ea"/>
                    <a:cs typeface="Arial" panose="020B0604020202020204" pitchFamily="34" charset="0"/>
                  </a:rPr>
                  <a:t>/h</a:t>
                </a:r>
                <a:endPar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endParaRPr>
              </a:p>
            </p:txBody>
          </p:sp>
          <p:sp>
            <p:nvSpPr>
              <p:cNvPr id="129" name="TextBox 128">
                <a:extLst>
                  <a:ext uri="{FF2B5EF4-FFF2-40B4-BE49-F238E27FC236}">
                    <a16:creationId xmlns:a16="http://schemas.microsoft.com/office/drawing/2014/main" id="{0E603530-4DF0-67EB-A71A-DD42DB18FD22}"/>
                  </a:ext>
                </a:extLst>
              </p:cNvPr>
              <p:cNvSpPr txBox="1"/>
              <p:nvPr/>
            </p:nvSpPr>
            <p:spPr>
              <a:xfrm>
                <a:off x="9172673" y="3913396"/>
                <a:ext cx="955333" cy="179210"/>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Placebo (n=120)</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Mean baseline=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50.1 </a:t>
                </a:r>
                <a:r>
                  <a:rPr kumimoji="0" lang="en-US" sz="800" b="0" i="0" u="none" strike="noStrike" kern="1200" cap="none" spc="0" normalizeH="0" baseline="0" noProof="0" dirty="0" err="1">
                    <a:ln>
                      <a:noFill/>
                    </a:ln>
                    <a:solidFill>
                      <a:srgbClr val="666666"/>
                    </a:solidFill>
                    <a:effectLst/>
                    <a:uLnTx/>
                    <a:uFillTx/>
                    <a:latin typeface="Arial" panose="020B0604020202020204" pitchFamily="34" charset="0"/>
                    <a:ea typeface="+mn-ea"/>
                    <a:cs typeface="Arial" panose="020B0604020202020204" pitchFamily="34" charset="0"/>
                  </a:rPr>
                  <a:t>événements</a:t>
                </a: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a:t>
                </a:r>
                <a:r>
                  <a:rPr kumimoji="0" lang="en-US" sz="800" b="0" i="0" u="none" strike="noStrike" kern="1200" cap="none" spc="0" normalizeH="0" baseline="0" noProof="0" dirty="0" err="1">
                    <a:ln>
                      <a:noFill/>
                    </a:ln>
                    <a:solidFill>
                      <a:srgbClr val="666666"/>
                    </a:solidFill>
                    <a:effectLst/>
                    <a:uLnTx/>
                    <a:uFillTx/>
                    <a:latin typeface="Arial" panose="020B0604020202020204" pitchFamily="34" charset="0"/>
                    <a:ea typeface="+mn-ea"/>
                    <a:cs typeface="Arial" panose="020B0604020202020204" pitchFamily="34" charset="0"/>
                  </a:rPr>
                  <a:t>heure</a:t>
                </a:r>
                <a:endPar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endParaRPr>
              </a:p>
            </p:txBody>
          </p:sp>
          <p:sp>
            <p:nvSpPr>
              <p:cNvPr id="130" name="TextBox 129">
                <a:extLst>
                  <a:ext uri="{FF2B5EF4-FFF2-40B4-BE49-F238E27FC236}">
                    <a16:creationId xmlns:a16="http://schemas.microsoft.com/office/drawing/2014/main" id="{11F5BCA9-2E63-4680-2798-8323DDDD540F}"/>
                  </a:ext>
                </a:extLst>
              </p:cNvPr>
              <p:cNvSpPr txBox="1"/>
              <p:nvPr/>
            </p:nvSpPr>
            <p:spPr>
              <a:xfrm>
                <a:off x="8922667" y="3537861"/>
                <a:ext cx="1068519" cy="219815"/>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2A5A"/>
                    </a:solidFill>
                    <a:effectLst/>
                    <a:uLnTx/>
                    <a:uFillTx/>
                    <a:latin typeface="Arial" panose="020B0604020202020204" pitchFamily="34" charset="0"/>
                    <a:ea typeface="+mn-ea"/>
                    <a:cs typeface="Arial" panose="020B0604020202020204" pitchFamily="34" charset="0"/>
                  </a:rPr>
                  <a:t>Etude 1 </a:t>
                </a:r>
              </a:p>
            </p:txBody>
          </p:sp>
          <p:sp>
            <p:nvSpPr>
              <p:cNvPr id="131" name="Rectangle 130">
                <a:extLst>
                  <a:ext uri="{FF2B5EF4-FFF2-40B4-BE49-F238E27FC236}">
                    <a16:creationId xmlns:a16="http://schemas.microsoft.com/office/drawing/2014/main" id="{5D0BD48F-26EC-99BE-11E5-4E35E81AB053}"/>
                  </a:ext>
                </a:extLst>
              </p:cNvPr>
              <p:cNvSpPr/>
              <p:nvPr/>
            </p:nvSpPr>
            <p:spPr>
              <a:xfrm>
                <a:off x="8920605" y="3980449"/>
                <a:ext cx="173718" cy="45719"/>
              </a:xfrm>
              <a:prstGeom prst="rect">
                <a:avLst/>
              </a:prstGeom>
              <a:solidFill>
                <a:srgbClr val="707372"/>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21" name="Group 120">
              <a:extLst>
                <a:ext uri="{FF2B5EF4-FFF2-40B4-BE49-F238E27FC236}">
                  <a16:creationId xmlns:a16="http://schemas.microsoft.com/office/drawing/2014/main" id="{0DB94C36-9BBF-E545-BC31-5A883496151F}"/>
                </a:ext>
              </a:extLst>
            </p:cNvPr>
            <p:cNvGrpSpPr/>
            <p:nvPr/>
          </p:nvGrpSpPr>
          <p:grpSpPr>
            <a:xfrm>
              <a:off x="8907745" y="3537861"/>
              <a:ext cx="2844123" cy="1052636"/>
              <a:chOff x="8907745" y="3537861"/>
              <a:chExt cx="2844123" cy="1052636"/>
            </a:xfrm>
          </p:grpSpPr>
          <p:sp>
            <p:nvSpPr>
              <p:cNvPr id="122" name="TextBox 121">
                <a:extLst>
                  <a:ext uri="{FF2B5EF4-FFF2-40B4-BE49-F238E27FC236}">
                    <a16:creationId xmlns:a16="http://schemas.microsoft.com/office/drawing/2014/main" id="{04729E0E-2DF4-3B0E-720F-174F337ADB2F}"/>
                  </a:ext>
                </a:extLst>
              </p:cNvPr>
              <p:cNvSpPr txBox="1"/>
              <p:nvPr/>
            </p:nvSpPr>
            <p:spPr>
              <a:xfrm>
                <a:off x="10800507" y="4416885"/>
                <a:ext cx="910202" cy="173612"/>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5D0096"/>
                    </a:solidFill>
                    <a:effectLst/>
                    <a:uLnTx/>
                    <a:uFillTx/>
                    <a:latin typeface="Arial" panose="020B0604020202020204" pitchFamily="34" charset="0"/>
                    <a:ea typeface="+mn-ea"/>
                    <a:cs typeface="Arial" panose="020B0604020202020204" pitchFamily="34" charset="0"/>
                  </a:rPr>
                  <a:t>Mounjaro</a:t>
                </a:r>
                <a:r>
                  <a:rPr kumimoji="0" lang="en-US" sz="10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 (n=120)</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Mean baseline=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46.1 </a:t>
                </a:r>
                <a:r>
                  <a:rPr kumimoji="0" lang="en-US" sz="800" b="0" i="0" u="none" strike="noStrike" kern="1200" cap="none" spc="0" normalizeH="0" baseline="0" noProof="0" dirty="0" err="1">
                    <a:ln>
                      <a:noFill/>
                    </a:ln>
                    <a:solidFill>
                      <a:srgbClr val="5D0096"/>
                    </a:solidFill>
                    <a:effectLst/>
                    <a:uLnTx/>
                    <a:uFillTx/>
                    <a:latin typeface="Arial" panose="020B0604020202020204" pitchFamily="34" charset="0"/>
                    <a:ea typeface="+mn-ea"/>
                    <a:cs typeface="Arial" panose="020B0604020202020204" pitchFamily="34" charset="0"/>
                  </a:rPr>
                  <a:t>événements</a:t>
                </a:r>
                <a:r>
                  <a:rPr kumimoji="0" lang="en-US" sz="800" b="0" i="0" u="none" strike="noStrike" kern="1200" cap="none" spc="0" normalizeH="0" baseline="0" noProof="0" dirty="0">
                    <a:ln>
                      <a:noFill/>
                    </a:ln>
                    <a:solidFill>
                      <a:srgbClr val="5D0096"/>
                    </a:solidFill>
                    <a:effectLst/>
                    <a:uLnTx/>
                    <a:uFillTx/>
                    <a:latin typeface="Arial" panose="020B0604020202020204" pitchFamily="34" charset="0"/>
                    <a:ea typeface="+mn-ea"/>
                    <a:cs typeface="Arial" panose="020B0604020202020204" pitchFamily="34" charset="0"/>
                  </a:rPr>
                  <a:t>/h</a:t>
                </a:r>
              </a:p>
            </p:txBody>
          </p:sp>
          <p:sp>
            <p:nvSpPr>
              <p:cNvPr id="123" name="TextBox 122">
                <a:extLst>
                  <a:ext uri="{FF2B5EF4-FFF2-40B4-BE49-F238E27FC236}">
                    <a16:creationId xmlns:a16="http://schemas.microsoft.com/office/drawing/2014/main" id="{235197AA-E845-9F9D-94A6-3A256355BA81}"/>
                  </a:ext>
                </a:extLst>
              </p:cNvPr>
              <p:cNvSpPr txBox="1"/>
              <p:nvPr/>
            </p:nvSpPr>
            <p:spPr>
              <a:xfrm>
                <a:off x="10796535" y="3913396"/>
                <a:ext cx="955333" cy="179210"/>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Placebo (n=115)</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Mean baseline=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53.1 </a:t>
                </a:r>
                <a:r>
                  <a:rPr kumimoji="0" lang="en-US" sz="800" b="0" i="0" u="none" strike="noStrike" kern="1200" cap="none" spc="0" normalizeH="0" baseline="0" noProof="0" dirty="0" err="1">
                    <a:ln>
                      <a:noFill/>
                    </a:ln>
                    <a:solidFill>
                      <a:srgbClr val="666666"/>
                    </a:solidFill>
                    <a:effectLst/>
                    <a:uLnTx/>
                    <a:uFillTx/>
                    <a:latin typeface="Arial" panose="020B0604020202020204" pitchFamily="34" charset="0"/>
                    <a:ea typeface="+mn-ea"/>
                    <a:cs typeface="Arial" panose="020B0604020202020204" pitchFamily="34" charset="0"/>
                  </a:rPr>
                  <a:t>événements</a:t>
                </a:r>
                <a:r>
                  <a:rPr kumimoji="0" lang="en-US" sz="800" b="0" i="0" u="none" strike="noStrike" kern="1200" cap="none" spc="0" normalizeH="0" baseline="0" noProof="0" dirty="0">
                    <a:ln>
                      <a:noFill/>
                    </a:ln>
                    <a:solidFill>
                      <a:srgbClr val="666666"/>
                    </a:solidFill>
                    <a:effectLst/>
                    <a:uLnTx/>
                    <a:uFillTx/>
                    <a:latin typeface="Arial" panose="020B0604020202020204" pitchFamily="34" charset="0"/>
                    <a:ea typeface="+mn-ea"/>
                    <a:cs typeface="Arial" panose="020B0604020202020204" pitchFamily="34" charset="0"/>
                  </a:rPr>
                  <a:t>/h</a:t>
                </a:r>
              </a:p>
            </p:txBody>
          </p:sp>
          <p:sp>
            <p:nvSpPr>
              <p:cNvPr id="124" name="TextBox 123">
                <a:extLst>
                  <a:ext uri="{FF2B5EF4-FFF2-40B4-BE49-F238E27FC236}">
                    <a16:creationId xmlns:a16="http://schemas.microsoft.com/office/drawing/2014/main" id="{7DF96678-E143-D71F-FF63-63B53E05DB8D}"/>
                  </a:ext>
                </a:extLst>
              </p:cNvPr>
              <p:cNvSpPr txBox="1"/>
              <p:nvPr/>
            </p:nvSpPr>
            <p:spPr>
              <a:xfrm>
                <a:off x="10539277" y="3537861"/>
                <a:ext cx="1068519" cy="219815"/>
              </a:xfrm>
              <a:prstGeom prst="rect">
                <a:avLst/>
              </a:prstGeom>
            </p:spPr>
            <p:txBody>
              <a:bodyPr vert="horz" wrap="none"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F2A5A"/>
                    </a:solidFill>
                    <a:effectLst/>
                    <a:uLnTx/>
                    <a:uFillTx/>
                    <a:latin typeface="Arial" panose="020B0604020202020204" pitchFamily="34" charset="0"/>
                    <a:ea typeface="+mn-ea"/>
                    <a:cs typeface="Arial" panose="020B0604020202020204" pitchFamily="34" charset="0"/>
                  </a:rPr>
                  <a:t>Etude 2</a:t>
                </a:r>
              </a:p>
            </p:txBody>
          </p:sp>
          <p:sp>
            <p:nvSpPr>
              <p:cNvPr id="125" name="Rectangle 124">
                <a:extLst>
                  <a:ext uri="{FF2B5EF4-FFF2-40B4-BE49-F238E27FC236}">
                    <a16:creationId xmlns:a16="http://schemas.microsoft.com/office/drawing/2014/main" id="{88876FBF-8CD2-EE4B-0EEA-0E4241D888EE}"/>
                  </a:ext>
                </a:extLst>
              </p:cNvPr>
              <p:cNvSpPr/>
              <p:nvPr/>
            </p:nvSpPr>
            <p:spPr>
              <a:xfrm>
                <a:off x="10539823" y="3984801"/>
                <a:ext cx="173718" cy="45719"/>
              </a:xfrm>
              <a:prstGeom prst="rect">
                <a:avLst/>
              </a:prstGeom>
              <a:solidFill>
                <a:srgbClr val="707372"/>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6" name="Rectangle 125">
                <a:extLst>
                  <a:ext uri="{FF2B5EF4-FFF2-40B4-BE49-F238E27FC236}">
                    <a16:creationId xmlns:a16="http://schemas.microsoft.com/office/drawing/2014/main" id="{0F845DF0-B59C-8A6B-5BA4-BE8061001F4D}"/>
                  </a:ext>
                </a:extLst>
              </p:cNvPr>
              <p:cNvSpPr/>
              <p:nvPr/>
            </p:nvSpPr>
            <p:spPr>
              <a:xfrm flipV="1">
                <a:off x="10539277" y="4491741"/>
                <a:ext cx="173718" cy="45719"/>
              </a:xfrm>
              <a:prstGeom prst="rect">
                <a:avLst/>
              </a:prstGeom>
              <a:solidFill>
                <a:srgbClr val="5D0096"/>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7" name="Rectangle 126">
                <a:extLst>
                  <a:ext uri="{FF2B5EF4-FFF2-40B4-BE49-F238E27FC236}">
                    <a16:creationId xmlns:a16="http://schemas.microsoft.com/office/drawing/2014/main" id="{E2EBD88F-2D50-5ADF-2989-69098606389B}"/>
                  </a:ext>
                </a:extLst>
              </p:cNvPr>
              <p:cNvSpPr/>
              <p:nvPr/>
            </p:nvSpPr>
            <p:spPr>
              <a:xfrm flipV="1">
                <a:off x="8907745" y="4501724"/>
                <a:ext cx="173718" cy="45719"/>
              </a:xfrm>
              <a:prstGeom prst="rect">
                <a:avLst/>
              </a:prstGeom>
              <a:solidFill>
                <a:srgbClr val="5D0096"/>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135" name="TextBox 134">
            <a:extLst>
              <a:ext uri="{FF2B5EF4-FFF2-40B4-BE49-F238E27FC236}">
                <a16:creationId xmlns:a16="http://schemas.microsoft.com/office/drawing/2014/main" id="{0DA566C7-5219-8DE3-3AD3-CE0E0BC6C05D}"/>
              </a:ext>
            </a:extLst>
          </p:cNvPr>
          <p:cNvSpPr txBox="1"/>
          <p:nvPr/>
        </p:nvSpPr>
        <p:spPr>
          <a:xfrm>
            <a:off x="769032" y="6230418"/>
            <a:ext cx="8808121" cy="461665"/>
          </a:xfrm>
          <a:prstGeom prst="rect">
            <a:avLst/>
          </a:prstGeom>
          <a:noFill/>
        </p:spPr>
        <p:txBody>
          <a:bodyPr wrap="square">
            <a:spAutoFit/>
          </a:bodyPr>
          <a:lstStyle/>
          <a:p>
            <a:pPr marL="184150" defTabSz="914377">
              <a:defRPr/>
            </a:pPr>
            <a:r>
              <a:rPr lang="en-US" sz="800" kern="1200" spc="-30" dirty="0">
                <a:solidFill>
                  <a:srgbClr val="000000">
                    <a:lumMod val="65000"/>
                    <a:lumOff val="35000"/>
                  </a:srgbClr>
                </a:solidFill>
                <a:latin typeface="Mark Pro Book" panose="020B0604020201010104" pitchFamily="34" charset="77"/>
                <a:ea typeface="+mn-ea"/>
                <a:cs typeface="Arial" panose="020B0604020202020204" pitchFamily="34" charset="0"/>
              </a:rPr>
              <a:t> 1. Malhotra A, Grunstein RR, </a:t>
            </a:r>
            <a:r>
              <a:rPr lang="en-US" sz="800" kern="1200" spc="-30" dirty="0" err="1">
                <a:solidFill>
                  <a:srgbClr val="000000">
                    <a:lumMod val="65000"/>
                    <a:lumOff val="35000"/>
                  </a:srgbClr>
                </a:solidFill>
                <a:latin typeface="Mark Pro Book" panose="020B0604020201010104" pitchFamily="34" charset="77"/>
                <a:ea typeface="+mn-ea"/>
                <a:cs typeface="Arial" panose="020B0604020202020204" pitchFamily="34" charset="0"/>
              </a:rPr>
              <a:t>Fietze</a:t>
            </a:r>
            <a:r>
              <a:rPr lang="en-US" sz="800" kern="1200" spc="-30" dirty="0">
                <a:solidFill>
                  <a:srgbClr val="000000">
                    <a:lumMod val="65000"/>
                    <a:lumOff val="35000"/>
                  </a:srgbClr>
                </a:solidFill>
                <a:latin typeface="Mark Pro Book" panose="020B0604020201010104" pitchFamily="34" charset="77"/>
                <a:ea typeface="+mn-ea"/>
                <a:cs typeface="Arial" panose="020B0604020202020204" pitchFamily="34" charset="0"/>
              </a:rPr>
              <a:t> I, et al. Tirzepatide for the treatment of obstructive sleep apnea and obesity. N Engl J Med. 2024;391(13):1193–1205. doi:10.1056/NEJMoa2404881; </a:t>
            </a:r>
          </a:p>
          <a:p>
            <a:pPr marL="184150" defTabSz="914377">
              <a:defRPr/>
            </a:pPr>
            <a:r>
              <a:rPr lang="en-US" sz="800" kern="1200" spc="-30" dirty="0">
                <a:solidFill>
                  <a:srgbClr val="000000">
                    <a:lumMod val="65000"/>
                    <a:lumOff val="35000"/>
                  </a:srgbClr>
                </a:solidFill>
                <a:latin typeface="Mark Pro Book" panose="020B0604020201010104" pitchFamily="34" charset="77"/>
                <a:ea typeface="+mn-ea"/>
                <a:cs typeface="Arial" panose="020B0604020202020204" pitchFamily="34" charset="0"/>
              </a:rPr>
              <a:t>2. American Academy of Sleep Medicine (AASM).International Classification of Sleep Disorders – Third Edition (ICSD‑3) Darien, IL: American Academy of Sleep Medicine; 2014 (updates 2018).</a:t>
            </a:r>
          </a:p>
          <a:p>
            <a:r>
              <a:rPr lang="en-US" sz="800" kern="1200" dirty="0">
                <a:solidFill>
                  <a:srgbClr val="666666"/>
                </a:solidFill>
                <a:ea typeface="+mn-ea"/>
              </a:rPr>
              <a:t> </a:t>
            </a:r>
            <a:endParaRPr lang="en-BE" sz="800" kern="1200" dirty="0">
              <a:solidFill>
                <a:srgbClr val="666666"/>
              </a:solidFill>
              <a:ea typeface="+mn-ea"/>
            </a:endParaRPr>
          </a:p>
        </p:txBody>
      </p:sp>
      <p:sp>
        <p:nvSpPr>
          <p:cNvPr id="139" name="Rectangle: Rounded Corners 19">
            <a:extLst>
              <a:ext uri="{FF2B5EF4-FFF2-40B4-BE49-F238E27FC236}">
                <a16:creationId xmlns:a16="http://schemas.microsoft.com/office/drawing/2014/main" id="{9EA5EC1E-38B7-0AE4-3050-BB0C2F2B48DB}"/>
              </a:ext>
            </a:extLst>
          </p:cNvPr>
          <p:cNvSpPr/>
          <p:nvPr/>
        </p:nvSpPr>
        <p:spPr>
          <a:xfrm>
            <a:off x="8850042" y="1642191"/>
            <a:ext cx="3111585" cy="2113778"/>
          </a:xfrm>
          <a:prstGeom prst="roundRect">
            <a:avLst>
              <a:gd name="adj" fmla="val 2417"/>
            </a:avLst>
          </a:prstGeom>
          <a:solidFill>
            <a:srgbClr val="F2EBF7"/>
          </a:solidFill>
          <a:ln w="12700" cap="flat" cmpd="sng" algn="ctr">
            <a:noFill/>
            <a:prstDash val="solid"/>
            <a:miter lim="800000"/>
          </a:ln>
          <a:effectLst>
            <a:outerShdw blurRad="76200" dist="38100" dir="2700000" algn="tl" rotWithShape="0">
              <a:srgbClr val="3F2A5A">
                <a:alpha val="31792"/>
              </a:srgbClr>
            </a:outerShdw>
          </a:effectLst>
        </p:spPr>
        <p:txBody>
          <a:bodyPr rot="0" spcFirstLastPara="0" vertOverflow="overflow" horzOverflow="overflow" vert="horz" wrap="square" lIns="91440" tIns="91440" rIns="91440" bIns="182880" numCol="1" spcCol="0" rtlCol="0" fromWordArt="0" anchor="ctr" anchorCtr="0" forceAA="0" compatLnSpc="1">
            <a:prstTxWarp prst="textNoShape">
              <a:avLst/>
            </a:prstTxWarp>
            <a:noAutofit/>
          </a:bodyPr>
          <a:lstStyle/>
          <a:p>
            <a:pPr marL="0" marR="0" lvl="0" indent="0" defTabSz="914377"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srgbClr val="081538"/>
              </a:solidFill>
              <a:effectLst/>
              <a:uLnTx/>
              <a:uFillTx/>
              <a:latin typeface="Arial" panose="020B0604020202020204"/>
              <a:ea typeface="+mn-ea"/>
              <a:cs typeface="+mn-cs"/>
            </a:endParaRPr>
          </a:p>
        </p:txBody>
      </p:sp>
      <p:pic>
        <p:nvPicPr>
          <p:cNvPr id="7" name="Image 6">
            <a:extLst>
              <a:ext uri="{FF2B5EF4-FFF2-40B4-BE49-F238E27FC236}">
                <a16:creationId xmlns:a16="http://schemas.microsoft.com/office/drawing/2014/main" id="{F0E53622-BDC0-A1B2-3235-052D7B752BC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027897" y="1751414"/>
            <a:ext cx="2696445" cy="1887262"/>
          </a:xfrm>
          <a:prstGeom prst="rect">
            <a:avLst/>
          </a:prstGeom>
        </p:spPr>
      </p:pic>
      <p:sp>
        <p:nvSpPr>
          <p:cNvPr id="9" name="ZoneTexte 8">
            <a:extLst>
              <a:ext uri="{FF2B5EF4-FFF2-40B4-BE49-F238E27FC236}">
                <a16:creationId xmlns:a16="http://schemas.microsoft.com/office/drawing/2014/main" id="{479F9873-62EE-BFE7-5680-740271E8C9CB}"/>
              </a:ext>
            </a:extLst>
          </p:cNvPr>
          <p:cNvSpPr txBox="1"/>
          <p:nvPr/>
        </p:nvSpPr>
        <p:spPr>
          <a:xfrm>
            <a:off x="3048000" y="5867400"/>
            <a:ext cx="6096000" cy="230832"/>
          </a:xfrm>
          <a:prstGeom prst="rect">
            <a:avLst/>
          </a:prstGeom>
          <a:noFill/>
        </p:spPr>
        <p:txBody>
          <a:bodyPr wrap="square" rtlCol="0">
            <a:spAutoFit/>
          </a:bodyPr>
          <a:lstStyle/>
          <a:p>
            <a:r>
              <a:rPr lang="fr-BE" sz="900">
                <a:hlinkClick r:id="rId4" tooltip="https://flickr.com/photos/thejesse/413461955"/>
              </a:rPr>
              <a:t>Cette photo</a:t>
            </a:r>
            <a:r>
              <a:rPr lang="fr-BE" sz="900"/>
              <a:t> par Auteur inconnu est soumise à la licence </a:t>
            </a:r>
            <a:r>
              <a:rPr lang="fr-BE" sz="900">
                <a:hlinkClick r:id="rId5" tooltip="https://creativecommons.org/licenses/by-sa/3.0/"/>
              </a:rPr>
              <a:t>CC BY-SA</a:t>
            </a:r>
            <a:endParaRPr lang="fr-BE" sz="900"/>
          </a:p>
        </p:txBody>
      </p:sp>
    </p:spTree>
    <p:extLst>
      <p:ext uri="{BB962C8B-B14F-4D97-AF65-F5344CB8AC3E}">
        <p14:creationId xmlns:p14="http://schemas.microsoft.com/office/powerpoint/2010/main" val="3423689092"/>
      </p:ext>
    </p:extLst>
  </p:cSld>
  <p:clrMapOvr>
    <a:masterClrMapping/>
  </p:clrMapOvr>
  <mc:AlternateContent xmlns:mc="http://schemas.openxmlformats.org/markup-compatibility/2006" xmlns:p14="http://schemas.microsoft.com/office/powerpoint/2010/main">
    <mc:Choice Requires="p14">
      <p:transition spd="slow" p14:dur="2000" advTm="23428"/>
    </mc:Choice>
    <mc:Fallback xmlns="">
      <p:transition spd="slow" advTm="2342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5CA81E-6698-9FE7-C7EF-FE253AA4A859}"/>
              </a:ext>
            </a:extLst>
          </p:cNvPr>
          <p:cNvSpPr>
            <a:spLocks noGrp="1"/>
          </p:cNvSpPr>
          <p:nvPr>
            <p:ph type="title"/>
          </p:nvPr>
        </p:nvSpPr>
        <p:spPr/>
        <p:txBody>
          <a:bodyPr/>
          <a:lstStyle/>
          <a:p>
            <a:r>
              <a:rPr lang="fr-FR" b="1" dirty="0"/>
              <a:t>aGLP1 et insuffisance cardiaque</a:t>
            </a:r>
            <a:endParaRPr lang="fr-BE" dirty="0"/>
          </a:p>
        </p:txBody>
      </p:sp>
      <p:pic>
        <p:nvPicPr>
          <p:cNvPr id="5" name="Image 4">
            <a:extLst>
              <a:ext uri="{FF2B5EF4-FFF2-40B4-BE49-F238E27FC236}">
                <a16:creationId xmlns:a16="http://schemas.microsoft.com/office/drawing/2014/main" id="{E3B4FCDD-A5C9-812B-06AD-2D7E8B7B7A0A}"/>
              </a:ext>
            </a:extLst>
          </p:cNvPr>
          <p:cNvPicPr>
            <a:picLocks noChangeAspect="1"/>
          </p:cNvPicPr>
          <p:nvPr/>
        </p:nvPicPr>
        <p:blipFill>
          <a:blip r:embed="rId3"/>
          <a:stretch>
            <a:fillRect/>
          </a:stretch>
        </p:blipFill>
        <p:spPr>
          <a:xfrm>
            <a:off x="333051" y="1415430"/>
            <a:ext cx="8521408" cy="5216377"/>
          </a:xfrm>
          <a:prstGeom prst="rect">
            <a:avLst/>
          </a:prstGeom>
        </p:spPr>
      </p:pic>
      <p:pic>
        <p:nvPicPr>
          <p:cNvPr id="9" name="Image 8">
            <a:extLst>
              <a:ext uri="{FF2B5EF4-FFF2-40B4-BE49-F238E27FC236}">
                <a16:creationId xmlns:a16="http://schemas.microsoft.com/office/drawing/2014/main" id="{9354934E-F492-0181-A167-936488AD2B1F}"/>
              </a:ext>
            </a:extLst>
          </p:cNvPr>
          <p:cNvPicPr>
            <a:picLocks noChangeAspect="1"/>
          </p:cNvPicPr>
          <p:nvPr/>
        </p:nvPicPr>
        <p:blipFill>
          <a:blip r:embed="rId4"/>
          <a:stretch>
            <a:fillRect/>
          </a:stretch>
        </p:blipFill>
        <p:spPr>
          <a:xfrm>
            <a:off x="4973835" y="6631807"/>
            <a:ext cx="3880624" cy="189571"/>
          </a:xfrm>
          <a:prstGeom prst="rect">
            <a:avLst/>
          </a:prstGeom>
        </p:spPr>
      </p:pic>
      <p:sp>
        <p:nvSpPr>
          <p:cNvPr id="10" name="ZoneTexte 9">
            <a:extLst>
              <a:ext uri="{FF2B5EF4-FFF2-40B4-BE49-F238E27FC236}">
                <a16:creationId xmlns:a16="http://schemas.microsoft.com/office/drawing/2014/main" id="{BAE85255-20E6-4256-8ECC-293CCAC41415}"/>
              </a:ext>
            </a:extLst>
          </p:cNvPr>
          <p:cNvSpPr txBox="1"/>
          <p:nvPr/>
        </p:nvSpPr>
        <p:spPr>
          <a:xfrm>
            <a:off x="9133609" y="1229896"/>
            <a:ext cx="2637322" cy="5262979"/>
          </a:xfrm>
          <a:prstGeom prst="rect">
            <a:avLst/>
          </a:prstGeom>
          <a:noFill/>
        </p:spPr>
        <p:txBody>
          <a:bodyPr wrap="square" rtlCol="0">
            <a:spAutoFit/>
          </a:bodyPr>
          <a:lstStyle/>
          <a:p>
            <a:r>
              <a:rPr lang="fr-FR" sz="2400" b="1" dirty="0"/>
              <a:t>Populations à risques:</a:t>
            </a:r>
          </a:p>
          <a:p>
            <a:pPr marL="285750" indent="-285750">
              <a:buFontTx/>
              <a:buChar char="-"/>
            </a:pPr>
            <a:r>
              <a:rPr lang="fr-FR" sz="2400" b="1" dirty="0"/>
              <a:t>Diabète</a:t>
            </a:r>
          </a:p>
          <a:p>
            <a:pPr marL="285750" indent="-285750">
              <a:buFontTx/>
              <a:buChar char="-"/>
            </a:pPr>
            <a:r>
              <a:rPr lang="fr-FR" sz="2400" b="1" dirty="0"/>
              <a:t>Facteurs de risques</a:t>
            </a:r>
          </a:p>
          <a:p>
            <a:pPr marL="285750" indent="-285750">
              <a:buFontTx/>
              <a:buChar char="-"/>
            </a:pPr>
            <a:r>
              <a:rPr lang="fr-FR" sz="2400" b="1" dirty="0"/>
              <a:t>Prévention secondaire</a:t>
            </a:r>
          </a:p>
          <a:p>
            <a:pPr marL="285750" indent="-285750">
              <a:buFontTx/>
              <a:buChar char="-"/>
            </a:pPr>
            <a:endParaRPr lang="fr-FR" sz="2400" b="1" dirty="0"/>
          </a:p>
          <a:p>
            <a:pPr marL="285750" indent="-285750">
              <a:buFontTx/>
              <a:buChar char="-"/>
            </a:pPr>
            <a:endParaRPr lang="fr-FR" sz="2400" b="1" dirty="0"/>
          </a:p>
          <a:p>
            <a:pPr marL="285750" indent="-285750">
              <a:buFontTx/>
              <a:buChar char="-"/>
            </a:pPr>
            <a:r>
              <a:rPr lang="fr-FR" sz="2400" b="1" dirty="0"/>
              <a:t>Indices d’intérêt dans l’IC , certains sous groupes</a:t>
            </a:r>
          </a:p>
          <a:p>
            <a:pPr marL="285750" indent="-285750">
              <a:buFontTx/>
              <a:buChar char="-"/>
            </a:pPr>
            <a:r>
              <a:rPr lang="fr-FR" sz="2400" b="1" dirty="0">
                <a:solidFill>
                  <a:srgbClr val="00B050"/>
                </a:solidFill>
              </a:rPr>
              <a:t>HFpEF</a:t>
            </a:r>
            <a:r>
              <a:rPr lang="fr-FR" sz="2400" b="1" dirty="0"/>
              <a:t> &gt; </a:t>
            </a:r>
            <a:r>
              <a:rPr lang="fr-FR" sz="2400" b="1" dirty="0">
                <a:solidFill>
                  <a:srgbClr val="FF0000"/>
                </a:solidFill>
              </a:rPr>
              <a:t>HFrEF</a:t>
            </a:r>
          </a:p>
        </p:txBody>
      </p:sp>
    </p:spTree>
    <p:extLst>
      <p:ext uri="{BB962C8B-B14F-4D97-AF65-F5344CB8AC3E}">
        <p14:creationId xmlns:p14="http://schemas.microsoft.com/office/powerpoint/2010/main" val="1475696381"/>
      </p:ext>
    </p:extLst>
  </p:cSld>
  <p:clrMapOvr>
    <a:masterClrMapping/>
  </p:clrMapOvr>
  <mc:AlternateContent xmlns:mc="http://schemas.openxmlformats.org/markup-compatibility/2006" xmlns:p14="http://schemas.microsoft.com/office/powerpoint/2010/main">
    <mc:Choice Requires="p14">
      <p:transition spd="slow" p14:dur="2000" advTm="18728"/>
    </mc:Choice>
    <mc:Fallback xmlns="">
      <p:transition spd="slow" advTm="18728"/>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71F9B6-D67F-1127-94BB-6A765B14D53E}"/>
              </a:ext>
            </a:extLst>
          </p:cNvPr>
          <p:cNvSpPr>
            <a:spLocks noGrp="1"/>
          </p:cNvSpPr>
          <p:nvPr>
            <p:ph type="title"/>
          </p:nvPr>
        </p:nvSpPr>
        <p:spPr/>
        <p:txBody>
          <a:bodyPr/>
          <a:lstStyle/>
          <a:p>
            <a:r>
              <a:rPr lang="fr-FR" b="1" dirty="0"/>
              <a:t>aGLP1 et insuffisance cardiaque</a:t>
            </a:r>
            <a:endParaRPr lang="fr-BE" dirty="0"/>
          </a:p>
        </p:txBody>
      </p:sp>
      <p:pic>
        <p:nvPicPr>
          <p:cNvPr id="8" name="Espace réservé du contenu 7">
            <a:extLst>
              <a:ext uri="{FF2B5EF4-FFF2-40B4-BE49-F238E27FC236}">
                <a16:creationId xmlns:a16="http://schemas.microsoft.com/office/drawing/2014/main" id="{0A291396-E47D-9313-F572-AE3D5847DEC0}"/>
              </a:ext>
            </a:extLst>
          </p:cNvPr>
          <p:cNvPicPr>
            <a:picLocks noGrp="1" noChangeAspect="1"/>
          </p:cNvPicPr>
          <p:nvPr>
            <p:ph idx="1"/>
          </p:nvPr>
        </p:nvPicPr>
        <p:blipFill>
          <a:blip r:embed="rId2"/>
          <a:stretch>
            <a:fillRect/>
          </a:stretch>
        </p:blipFill>
        <p:spPr>
          <a:xfrm>
            <a:off x="564540" y="1282688"/>
            <a:ext cx="9500839" cy="1200329"/>
          </a:xfrm>
          <a:prstGeom prst="rect">
            <a:avLst/>
          </a:prstGeom>
        </p:spPr>
      </p:pic>
      <p:pic>
        <p:nvPicPr>
          <p:cNvPr id="10" name="Image 9">
            <a:extLst>
              <a:ext uri="{FF2B5EF4-FFF2-40B4-BE49-F238E27FC236}">
                <a16:creationId xmlns:a16="http://schemas.microsoft.com/office/drawing/2014/main" id="{54DE92A4-DAFF-68BB-7E64-2653019561CA}"/>
              </a:ext>
            </a:extLst>
          </p:cNvPr>
          <p:cNvPicPr>
            <a:picLocks noChangeAspect="1"/>
          </p:cNvPicPr>
          <p:nvPr/>
        </p:nvPicPr>
        <p:blipFill>
          <a:blip r:embed="rId3"/>
          <a:stretch>
            <a:fillRect/>
          </a:stretch>
        </p:blipFill>
        <p:spPr>
          <a:xfrm>
            <a:off x="832624" y="2608251"/>
            <a:ext cx="5263376" cy="3566160"/>
          </a:xfrm>
          <a:prstGeom prst="rect">
            <a:avLst/>
          </a:prstGeom>
        </p:spPr>
      </p:pic>
      <p:sp>
        <p:nvSpPr>
          <p:cNvPr id="11" name="ZoneTexte 10">
            <a:extLst>
              <a:ext uri="{FF2B5EF4-FFF2-40B4-BE49-F238E27FC236}">
                <a16:creationId xmlns:a16="http://schemas.microsoft.com/office/drawing/2014/main" id="{C2FE3346-9622-6E78-2D55-8F2615308CBC}"/>
              </a:ext>
            </a:extLst>
          </p:cNvPr>
          <p:cNvSpPr txBox="1"/>
          <p:nvPr/>
        </p:nvSpPr>
        <p:spPr>
          <a:xfrm>
            <a:off x="6182522" y="2621533"/>
            <a:ext cx="5234446" cy="1200329"/>
          </a:xfrm>
          <a:prstGeom prst="rect">
            <a:avLst/>
          </a:prstGeom>
          <a:noFill/>
        </p:spPr>
        <p:txBody>
          <a:bodyPr wrap="none" rtlCol="0">
            <a:spAutoFit/>
          </a:bodyPr>
          <a:lstStyle/>
          <a:p>
            <a:r>
              <a:rPr lang="fr-FR" dirty="0"/>
              <a:t>Efficacité cardiovasculaire dans l’obésité SANS diabète</a:t>
            </a:r>
          </a:p>
          <a:p>
            <a:r>
              <a:rPr lang="fr-FR" dirty="0"/>
              <a:t>Composite IC positif</a:t>
            </a:r>
          </a:p>
          <a:p>
            <a:r>
              <a:rPr lang="fr-FR" dirty="0"/>
              <a:t>	Mortalité cardiovasculaire</a:t>
            </a:r>
          </a:p>
          <a:p>
            <a:r>
              <a:rPr lang="fr-FR" dirty="0"/>
              <a:t>	Hospitalisation pour IC</a:t>
            </a:r>
            <a:endParaRPr lang="fr-BE" dirty="0"/>
          </a:p>
        </p:txBody>
      </p:sp>
      <p:pic>
        <p:nvPicPr>
          <p:cNvPr id="13" name="Image 12">
            <a:extLst>
              <a:ext uri="{FF2B5EF4-FFF2-40B4-BE49-F238E27FC236}">
                <a16:creationId xmlns:a16="http://schemas.microsoft.com/office/drawing/2014/main" id="{751FBDED-0965-15B0-3045-48A9681C7F49}"/>
              </a:ext>
            </a:extLst>
          </p:cNvPr>
          <p:cNvPicPr>
            <a:picLocks noChangeAspect="1"/>
          </p:cNvPicPr>
          <p:nvPr/>
        </p:nvPicPr>
        <p:blipFill>
          <a:blip r:embed="rId4"/>
          <a:stretch>
            <a:fillRect/>
          </a:stretch>
        </p:blipFill>
        <p:spPr>
          <a:xfrm>
            <a:off x="6477944" y="3821862"/>
            <a:ext cx="3969834" cy="2671013"/>
          </a:xfrm>
          <a:prstGeom prst="rect">
            <a:avLst/>
          </a:prstGeom>
        </p:spPr>
      </p:pic>
      <p:pic>
        <p:nvPicPr>
          <p:cNvPr id="15" name="Image 14">
            <a:extLst>
              <a:ext uri="{FF2B5EF4-FFF2-40B4-BE49-F238E27FC236}">
                <a16:creationId xmlns:a16="http://schemas.microsoft.com/office/drawing/2014/main" id="{32B4920F-B92A-5472-94C7-4537FF6CDA3A}"/>
              </a:ext>
            </a:extLst>
          </p:cNvPr>
          <p:cNvPicPr>
            <a:picLocks noChangeAspect="1"/>
          </p:cNvPicPr>
          <p:nvPr/>
        </p:nvPicPr>
        <p:blipFill>
          <a:blip r:embed="rId5"/>
          <a:stretch>
            <a:fillRect/>
          </a:stretch>
        </p:blipFill>
        <p:spPr>
          <a:xfrm>
            <a:off x="5160954" y="6634976"/>
            <a:ext cx="6824546" cy="223024"/>
          </a:xfrm>
          <a:prstGeom prst="rect">
            <a:avLst/>
          </a:prstGeom>
        </p:spPr>
      </p:pic>
      <p:sp>
        <p:nvSpPr>
          <p:cNvPr id="16" name="ZoneTexte 15">
            <a:extLst>
              <a:ext uri="{FF2B5EF4-FFF2-40B4-BE49-F238E27FC236}">
                <a16:creationId xmlns:a16="http://schemas.microsoft.com/office/drawing/2014/main" id="{BCD4C24A-BAA8-C551-40DE-6F278900E9C9}"/>
              </a:ext>
            </a:extLst>
          </p:cNvPr>
          <p:cNvSpPr txBox="1"/>
          <p:nvPr/>
        </p:nvSpPr>
        <p:spPr>
          <a:xfrm>
            <a:off x="10638099" y="3960378"/>
            <a:ext cx="1200801" cy="1384995"/>
          </a:xfrm>
          <a:prstGeom prst="rect">
            <a:avLst/>
          </a:prstGeom>
          <a:noFill/>
        </p:spPr>
        <p:txBody>
          <a:bodyPr wrap="square" rtlCol="0">
            <a:spAutoFit/>
          </a:bodyPr>
          <a:lstStyle/>
          <a:p>
            <a:r>
              <a:rPr lang="fr-FR" sz="2800" dirty="0"/>
              <a:t>HFpEF</a:t>
            </a:r>
          </a:p>
          <a:p>
            <a:endParaRPr lang="fr-FR" sz="2800" dirty="0"/>
          </a:p>
          <a:p>
            <a:r>
              <a:rPr lang="fr-FR" sz="2800" dirty="0"/>
              <a:t>HFrEF</a:t>
            </a:r>
            <a:endParaRPr lang="fr-BE" sz="2800" dirty="0"/>
          </a:p>
        </p:txBody>
      </p:sp>
      <p:sp>
        <p:nvSpPr>
          <p:cNvPr id="3" name="Signe de multiplication 2">
            <a:extLst>
              <a:ext uri="{FF2B5EF4-FFF2-40B4-BE49-F238E27FC236}">
                <a16:creationId xmlns:a16="http://schemas.microsoft.com/office/drawing/2014/main" id="{225EB8B4-DE6E-50A5-67C4-C6D5950DB62E}"/>
              </a:ext>
            </a:extLst>
          </p:cNvPr>
          <p:cNvSpPr/>
          <p:nvPr/>
        </p:nvSpPr>
        <p:spPr>
          <a:xfrm>
            <a:off x="11451384" y="4688355"/>
            <a:ext cx="775032" cy="780267"/>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Émoticône 3">
            <a:extLst>
              <a:ext uri="{FF2B5EF4-FFF2-40B4-BE49-F238E27FC236}">
                <a16:creationId xmlns:a16="http://schemas.microsoft.com/office/drawing/2014/main" id="{F1F059FD-803F-B75C-690E-4279EF88F816}"/>
              </a:ext>
            </a:extLst>
          </p:cNvPr>
          <p:cNvSpPr/>
          <p:nvPr/>
        </p:nvSpPr>
        <p:spPr>
          <a:xfrm>
            <a:off x="11689773" y="4083627"/>
            <a:ext cx="339448" cy="347346"/>
          </a:xfrm>
          <a:prstGeom prst="smileyFac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a:extLst>
              <a:ext uri="{FF2B5EF4-FFF2-40B4-BE49-F238E27FC236}">
                <a16:creationId xmlns:a16="http://schemas.microsoft.com/office/drawing/2014/main" id="{2723928F-1E83-14A3-957D-F7AF29C8C672}"/>
              </a:ext>
            </a:extLst>
          </p:cNvPr>
          <p:cNvSpPr txBox="1"/>
          <p:nvPr/>
        </p:nvSpPr>
        <p:spPr>
          <a:xfrm>
            <a:off x="8500366" y="688418"/>
            <a:ext cx="2951018" cy="523220"/>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fr-FR" sz="2800" dirty="0"/>
              <a:t>Etude SELECT</a:t>
            </a:r>
            <a:endParaRPr lang="fr-BE" sz="2800" dirty="0"/>
          </a:p>
        </p:txBody>
      </p:sp>
    </p:spTree>
    <p:extLst>
      <p:ext uri="{BB962C8B-B14F-4D97-AF65-F5344CB8AC3E}">
        <p14:creationId xmlns:p14="http://schemas.microsoft.com/office/powerpoint/2010/main" val="3565010676"/>
      </p:ext>
    </p:extLst>
  </p:cSld>
  <p:clrMapOvr>
    <a:masterClrMapping/>
  </p:clrMapOvr>
  <mc:AlternateContent xmlns:mc="http://schemas.openxmlformats.org/markup-compatibility/2006" xmlns:p14="http://schemas.microsoft.com/office/powerpoint/2010/main">
    <mc:Choice Requires="p14">
      <p:transition spd="slow" p14:dur="2000" advTm="57006"/>
    </mc:Choice>
    <mc:Fallback xmlns="">
      <p:transition spd="slow" advTm="5700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254E8AE-6F95-3242-943B-D44B4D920C5A}"/>
              </a:ext>
            </a:extLst>
          </p:cNvPr>
          <p:cNvSpPr>
            <a:spLocks noGrp="1"/>
          </p:cNvSpPr>
          <p:nvPr>
            <p:ph type="title"/>
          </p:nvPr>
        </p:nvSpPr>
        <p:spPr/>
        <p:txBody>
          <a:bodyPr/>
          <a:lstStyle/>
          <a:p>
            <a:r>
              <a:rPr lang="fr-FR" b="1" dirty="0"/>
              <a:t>aGLP1 et insuffisance cardiaque</a:t>
            </a:r>
            <a:endParaRPr lang="fr-BE" dirty="0"/>
          </a:p>
        </p:txBody>
      </p:sp>
      <p:sp>
        <p:nvSpPr>
          <p:cNvPr id="5" name="Espace réservé du texte 4">
            <a:extLst>
              <a:ext uri="{FF2B5EF4-FFF2-40B4-BE49-F238E27FC236}">
                <a16:creationId xmlns:a16="http://schemas.microsoft.com/office/drawing/2014/main" id="{07461448-4BB5-85CB-5743-0D5651ED0899}"/>
              </a:ext>
            </a:extLst>
          </p:cNvPr>
          <p:cNvSpPr>
            <a:spLocks noGrp="1"/>
          </p:cNvSpPr>
          <p:nvPr>
            <p:ph type="body" idx="1"/>
          </p:nvPr>
        </p:nvSpPr>
        <p:spPr>
          <a:xfrm>
            <a:off x="839788" y="1681163"/>
            <a:ext cx="5157787" cy="516155"/>
          </a:xfrm>
        </p:spPr>
        <p:txBody>
          <a:bodyPr>
            <a:normAutofit/>
          </a:bodyPr>
          <a:lstStyle/>
          <a:p>
            <a:r>
              <a:rPr lang="fr-FR" dirty="0"/>
              <a:t>STEP-HFPEF</a:t>
            </a:r>
            <a:endParaRPr lang="fr-BE" dirty="0"/>
          </a:p>
        </p:txBody>
      </p:sp>
      <p:pic>
        <p:nvPicPr>
          <p:cNvPr id="12" name="Espace réservé du contenu 11">
            <a:extLst>
              <a:ext uri="{FF2B5EF4-FFF2-40B4-BE49-F238E27FC236}">
                <a16:creationId xmlns:a16="http://schemas.microsoft.com/office/drawing/2014/main" id="{0577DE33-92D5-96E7-7B49-823086E24706}"/>
              </a:ext>
            </a:extLst>
          </p:cNvPr>
          <p:cNvPicPr>
            <a:picLocks noGrp="1" noChangeAspect="1"/>
          </p:cNvPicPr>
          <p:nvPr>
            <p:ph sz="half" idx="2"/>
          </p:nvPr>
        </p:nvPicPr>
        <p:blipFill>
          <a:blip r:embed="rId3"/>
          <a:stretch>
            <a:fillRect/>
          </a:stretch>
        </p:blipFill>
        <p:spPr>
          <a:xfrm>
            <a:off x="839788" y="2197318"/>
            <a:ext cx="5157787" cy="3992345"/>
          </a:xfrm>
          <a:prstGeom prst="rect">
            <a:avLst/>
          </a:prstGeom>
        </p:spPr>
      </p:pic>
      <p:sp>
        <p:nvSpPr>
          <p:cNvPr id="7" name="Espace réservé du texte 6">
            <a:extLst>
              <a:ext uri="{FF2B5EF4-FFF2-40B4-BE49-F238E27FC236}">
                <a16:creationId xmlns:a16="http://schemas.microsoft.com/office/drawing/2014/main" id="{836CF665-A772-95E1-86A2-B10B2AC8C4C3}"/>
              </a:ext>
            </a:extLst>
          </p:cNvPr>
          <p:cNvSpPr>
            <a:spLocks noGrp="1"/>
          </p:cNvSpPr>
          <p:nvPr>
            <p:ph type="body" sz="quarter" idx="3"/>
          </p:nvPr>
        </p:nvSpPr>
        <p:spPr>
          <a:xfrm>
            <a:off x="6172200" y="1681163"/>
            <a:ext cx="5183188" cy="516155"/>
          </a:xfrm>
        </p:spPr>
        <p:txBody>
          <a:bodyPr>
            <a:normAutofit/>
          </a:bodyPr>
          <a:lstStyle/>
          <a:p>
            <a:r>
              <a:rPr lang="fr-FR" dirty="0"/>
              <a:t>STEP-HFPEF DM</a:t>
            </a:r>
            <a:endParaRPr lang="fr-BE" dirty="0"/>
          </a:p>
        </p:txBody>
      </p:sp>
      <p:pic>
        <p:nvPicPr>
          <p:cNvPr id="16" name="Espace réservé du contenu 15">
            <a:extLst>
              <a:ext uri="{FF2B5EF4-FFF2-40B4-BE49-F238E27FC236}">
                <a16:creationId xmlns:a16="http://schemas.microsoft.com/office/drawing/2014/main" id="{EA91F2B2-3E27-21B3-F3C6-BE0DFF7F9394}"/>
              </a:ext>
            </a:extLst>
          </p:cNvPr>
          <p:cNvPicPr>
            <a:picLocks noGrp="1" noChangeAspect="1"/>
          </p:cNvPicPr>
          <p:nvPr>
            <p:ph sz="quarter" idx="4"/>
          </p:nvPr>
        </p:nvPicPr>
        <p:blipFill>
          <a:blip r:embed="rId4"/>
          <a:stretch>
            <a:fillRect/>
          </a:stretch>
        </p:blipFill>
        <p:spPr>
          <a:xfrm>
            <a:off x="6329687" y="2197319"/>
            <a:ext cx="4868214" cy="3992344"/>
          </a:xfrm>
          <a:prstGeom prst="rect">
            <a:avLst/>
          </a:prstGeom>
        </p:spPr>
      </p:pic>
      <p:pic>
        <p:nvPicPr>
          <p:cNvPr id="10" name="Image 9">
            <a:extLst>
              <a:ext uri="{FF2B5EF4-FFF2-40B4-BE49-F238E27FC236}">
                <a16:creationId xmlns:a16="http://schemas.microsoft.com/office/drawing/2014/main" id="{94F1AEC5-33C5-9B78-71FD-0F92057197BE}"/>
              </a:ext>
            </a:extLst>
          </p:cNvPr>
          <p:cNvPicPr>
            <a:picLocks noChangeAspect="1"/>
          </p:cNvPicPr>
          <p:nvPr/>
        </p:nvPicPr>
        <p:blipFill>
          <a:blip r:embed="rId5"/>
          <a:stretch>
            <a:fillRect/>
          </a:stretch>
        </p:blipFill>
        <p:spPr>
          <a:xfrm>
            <a:off x="1286619" y="6363173"/>
            <a:ext cx="1596980" cy="259404"/>
          </a:xfrm>
          <a:prstGeom prst="rect">
            <a:avLst/>
          </a:prstGeom>
        </p:spPr>
      </p:pic>
      <p:pic>
        <p:nvPicPr>
          <p:cNvPr id="14" name="Image 13">
            <a:extLst>
              <a:ext uri="{FF2B5EF4-FFF2-40B4-BE49-F238E27FC236}">
                <a16:creationId xmlns:a16="http://schemas.microsoft.com/office/drawing/2014/main" id="{10C4476D-AAFD-5ED9-5946-ED04D461E8CC}"/>
              </a:ext>
            </a:extLst>
          </p:cNvPr>
          <p:cNvPicPr>
            <a:picLocks noChangeAspect="1"/>
          </p:cNvPicPr>
          <p:nvPr/>
        </p:nvPicPr>
        <p:blipFill>
          <a:blip r:embed="rId6"/>
          <a:stretch>
            <a:fillRect/>
          </a:stretch>
        </p:blipFill>
        <p:spPr>
          <a:xfrm>
            <a:off x="6283768" y="6363173"/>
            <a:ext cx="1390918" cy="252919"/>
          </a:xfrm>
          <a:prstGeom prst="rect">
            <a:avLst/>
          </a:prstGeom>
        </p:spPr>
      </p:pic>
      <p:pic>
        <p:nvPicPr>
          <p:cNvPr id="2" name="Image 1">
            <a:extLst>
              <a:ext uri="{FF2B5EF4-FFF2-40B4-BE49-F238E27FC236}">
                <a16:creationId xmlns:a16="http://schemas.microsoft.com/office/drawing/2014/main" id="{CB2CE88E-1ADD-B20E-1085-B9B1488454FB}"/>
              </a:ext>
            </a:extLst>
          </p:cNvPr>
          <p:cNvPicPr>
            <a:picLocks noChangeAspect="1"/>
          </p:cNvPicPr>
          <p:nvPr/>
        </p:nvPicPr>
        <p:blipFill>
          <a:blip r:embed="rId7"/>
          <a:stretch>
            <a:fillRect/>
          </a:stretch>
        </p:blipFill>
        <p:spPr>
          <a:xfrm>
            <a:off x="8462458" y="454496"/>
            <a:ext cx="2889754" cy="1322947"/>
          </a:xfrm>
          <a:prstGeom prst="rect">
            <a:avLst/>
          </a:prstGeom>
          <a:effectLst>
            <a:glow rad="139700">
              <a:schemeClr val="accent6">
                <a:satMod val="175000"/>
                <a:alpha val="40000"/>
              </a:schemeClr>
            </a:glow>
          </a:effectLst>
        </p:spPr>
      </p:pic>
      <p:sp>
        <p:nvSpPr>
          <p:cNvPr id="3" name="Signe Plus 2">
            <a:extLst>
              <a:ext uri="{FF2B5EF4-FFF2-40B4-BE49-F238E27FC236}">
                <a16:creationId xmlns:a16="http://schemas.microsoft.com/office/drawing/2014/main" id="{B2B81D79-F477-610F-DFB7-F6FB53A0B7D5}"/>
              </a:ext>
            </a:extLst>
          </p:cNvPr>
          <p:cNvSpPr/>
          <p:nvPr/>
        </p:nvSpPr>
        <p:spPr>
          <a:xfrm>
            <a:off x="10286009" y="454495"/>
            <a:ext cx="296285" cy="311727"/>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6" name="Signe Plus 5">
            <a:extLst>
              <a:ext uri="{FF2B5EF4-FFF2-40B4-BE49-F238E27FC236}">
                <a16:creationId xmlns:a16="http://schemas.microsoft.com/office/drawing/2014/main" id="{2CE37E44-7CD7-33CB-C03A-1E41DCBE5B5B}"/>
              </a:ext>
            </a:extLst>
          </p:cNvPr>
          <p:cNvSpPr/>
          <p:nvPr/>
        </p:nvSpPr>
        <p:spPr>
          <a:xfrm>
            <a:off x="10909373" y="766222"/>
            <a:ext cx="296285" cy="311727"/>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8" name="Signe Moins 7">
            <a:extLst>
              <a:ext uri="{FF2B5EF4-FFF2-40B4-BE49-F238E27FC236}">
                <a16:creationId xmlns:a16="http://schemas.microsoft.com/office/drawing/2014/main" id="{23639898-266C-DA9B-B230-5385D778C785}"/>
              </a:ext>
            </a:extLst>
          </p:cNvPr>
          <p:cNvSpPr/>
          <p:nvPr/>
        </p:nvSpPr>
        <p:spPr>
          <a:xfrm>
            <a:off x="10286009" y="1088611"/>
            <a:ext cx="296285" cy="290945"/>
          </a:xfrm>
          <a:prstGeom prst="mathMin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Signe Moins 8">
            <a:extLst>
              <a:ext uri="{FF2B5EF4-FFF2-40B4-BE49-F238E27FC236}">
                <a16:creationId xmlns:a16="http://schemas.microsoft.com/office/drawing/2014/main" id="{6EACDC57-6C99-7E4F-50FE-571DA19BF09B}"/>
              </a:ext>
            </a:extLst>
          </p:cNvPr>
          <p:cNvSpPr/>
          <p:nvPr/>
        </p:nvSpPr>
        <p:spPr>
          <a:xfrm>
            <a:off x="9405450" y="1399743"/>
            <a:ext cx="296285" cy="290945"/>
          </a:xfrm>
          <a:prstGeom prst="mathMin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4125686163"/>
      </p:ext>
    </p:extLst>
  </p:cSld>
  <p:clrMapOvr>
    <a:masterClrMapping/>
  </p:clrMapOvr>
  <mc:AlternateContent xmlns:mc="http://schemas.openxmlformats.org/markup-compatibility/2006" xmlns:p14="http://schemas.microsoft.com/office/powerpoint/2010/main">
    <mc:Choice Requires="p14">
      <p:transition spd="slow" p14:dur="2000" advTm="36067"/>
    </mc:Choice>
    <mc:Fallback xmlns="">
      <p:transition spd="slow" advTm="3606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5D872-7468-E5EB-67B9-899A0B87B13C}"/>
              </a:ext>
            </a:extLst>
          </p:cNvPr>
          <p:cNvSpPr>
            <a:spLocks noGrp="1"/>
          </p:cNvSpPr>
          <p:nvPr>
            <p:ph type="title"/>
          </p:nvPr>
        </p:nvSpPr>
        <p:spPr/>
        <p:txBody>
          <a:bodyPr/>
          <a:lstStyle/>
          <a:p>
            <a:r>
              <a:rPr lang="fr-FR" b="1" dirty="0"/>
              <a:t>aGLP1 et insuffisance cardiaque</a:t>
            </a:r>
            <a:endParaRPr lang="fr-BE" dirty="0"/>
          </a:p>
        </p:txBody>
      </p:sp>
      <p:pic>
        <p:nvPicPr>
          <p:cNvPr id="5" name="Espace réservé du contenu 4">
            <a:extLst>
              <a:ext uri="{FF2B5EF4-FFF2-40B4-BE49-F238E27FC236}">
                <a16:creationId xmlns:a16="http://schemas.microsoft.com/office/drawing/2014/main" id="{01A7B6BE-19E0-D03F-6B3F-08CA0634375B}"/>
              </a:ext>
            </a:extLst>
          </p:cNvPr>
          <p:cNvPicPr>
            <a:picLocks noGrp="1" noChangeAspect="1"/>
          </p:cNvPicPr>
          <p:nvPr>
            <p:ph idx="1"/>
          </p:nvPr>
        </p:nvPicPr>
        <p:blipFill>
          <a:blip r:embed="rId2"/>
          <a:stretch>
            <a:fillRect/>
          </a:stretch>
        </p:blipFill>
        <p:spPr>
          <a:xfrm>
            <a:off x="2913655" y="1382538"/>
            <a:ext cx="4301544" cy="1095983"/>
          </a:xfrm>
          <a:prstGeom prst="rect">
            <a:avLst/>
          </a:prstGeom>
        </p:spPr>
      </p:pic>
      <p:pic>
        <p:nvPicPr>
          <p:cNvPr id="7" name="Image 6">
            <a:extLst>
              <a:ext uri="{FF2B5EF4-FFF2-40B4-BE49-F238E27FC236}">
                <a16:creationId xmlns:a16="http://schemas.microsoft.com/office/drawing/2014/main" id="{9003253B-FFB1-48F8-A457-742F8945A5EB}"/>
              </a:ext>
            </a:extLst>
          </p:cNvPr>
          <p:cNvPicPr>
            <a:picLocks noChangeAspect="1"/>
          </p:cNvPicPr>
          <p:nvPr/>
        </p:nvPicPr>
        <p:blipFill>
          <a:blip r:embed="rId3"/>
          <a:stretch>
            <a:fillRect/>
          </a:stretch>
        </p:blipFill>
        <p:spPr>
          <a:xfrm>
            <a:off x="9394337" y="5927197"/>
            <a:ext cx="2212211" cy="565678"/>
          </a:xfrm>
          <a:prstGeom prst="rect">
            <a:avLst/>
          </a:prstGeom>
        </p:spPr>
      </p:pic>
      <p:pic>
        <p:nvPicPr>
          <p:cNvPr id="9" name="Image 8">
            <a:extLst>
              <a:ext uri="{FF2B5EF4-FFF2-40B4-BE49-F238E27FC236}">
                <a16:creationId xmlns:a16="http://schemas.microsoft.com/office/drawing/2014/main" id="{8FD49049-4663-73E3-B4F1-1F9AD1313734}"/>
              </a:ext>
            </a:extLst>
          </p:cNvPr>
          <p:cNvPicPr>
            <a:picLocks noChangeAspect="1"/>
          </p:cNvPicPr>
          <p:nvPr/>
        </p:nvPicPr>
        <p:blipFill>
          <a:blip r:embed="rId4"/>
          <a:stretch>
            <a:fillRect/>
          </a:stretch>
        </p:blipFill>
        <p:spPr>
          <a:xfrm>
            <a:off x="667609" y="2771976"/>
            <a:ext cx="8022768" cy="3720899"/>
          </a:xfrm>
          <a:prstGeom prst="rect">
            <a:avLst/>
          </a:prstGeom>
        </p:spPr>
      </p:pic>
      <p:pic>
        <p:nvPicPr>
          <p:cNvPr id="15" name="Image 14">
            <a:extLst>
              <a:ext uri="{FF2B5EF4-FFF2-40B4-BE49-F238E27FC236}">
                <a16:creationId xmlns:a16="http://schemas.microsoft.com/office/drawing/2014/main" id="{19529410-673D-9DB9-A6B8-2807E9E7231B}"/>
              </a:ext>
            </a:extLst>
          </p:cNvPr>
          <p:cNvPicPr>
            <a:picLocks noChangeAspect="1"/>
          </p:cNvPicPr>
          <p:nvPr/>
        </p:nvPicPr>
        <p:blipFill>
          <a:blip r:embed="rId5"/>
          <a:stretch>
            <a:fillRect/>
          </a:stretch>
        </p:blipFill>
        <p:spPr>
          <a:xfrm>
            <a:off x="8464046" y="650580"/>
            <a:ext cx="2889754" cy="1322947"/>
          </a:xfrm>
          <a:prstGeom prst="rect">
            <a:avLst/>
          </a:prstGeom>
          <a:effectLst>
            <a:glow rad="139700">
              <a:schemeClr val="accent6">
                <a:satMod val="175000"/>
                <a:alpha val="40000"/>
              </a:schemeClr>
            </a:glow>
          </a:effectLst>
        </p:spPr>
      </p:pic>
      <p:sp>
        <p:nvSpPr>
          <p:cNvPr id="16" name="Signe Plus 15">
            <a:extLst>
              <a:ext uri="{FF2B5EF4-FFF2-40B4-BE49-F238E27FC236}">
                <a16:creationId xmlns:a16="http://schemas.microsoft.com/office/drawing/2014/main" id="{9C3C75DF-C6C4-69DC-30EB-C9446D2594FC}"/>
              </a:ext>
            </a:extLst>
          </p:cNvPr>
          <p:cNvSpPr/>
          <p:nvPr/>
        </p:nvSpPr>
        <p:spPr>
          <a:xfrm>
            <a:off x="10119755" y="751121"/>
            <a:ext cx="296285" cy="311727"/>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7" name="Signe Plus 16">
            <a:extLst>
              <a:ext uri="{FF2B5EF4-FFF2-40B4-BE49-F238E27FC236}">
                <a16:creationId xmlns:a16="http://schemas.microsoft.com/office/drawing/2014/main" id="{DD979891-C5B3-E29B-1D95-DC18CA1EB4F3}"/>
              </a:ext>
            </a:extLst>
          </p:cNvPr>
          <p:cNvSpPr/>
          <p:nvPr/>
        </p:nvSpPr>
        <p:spPr>
          <a:xfrm>
            <a:off x="10736777" y="1051962"/>
            <a:ext cx="296285" cy="311727"/>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8" name="Signe Moins 17">
            <a:extLst>
              <a:ext uri="{FF2B5EF4-FFF2-40B4-BE49-F238E27FC236}">
                <a16:creationId xmlns:a16="http://schemas.microsoft.com/office/drawing/2014/main" id="{FBD5819A-B9ED-50AF-961E-372DF561D35D}"/>
              </a:ext>
            </a:extLst>
          </p:cNvPr>
          <p:cNvSpPr/>
          <p:nvPr/>
        </p:nvSpPr>
        <p:spPr>
          <a:xfrm>
            <a:off x="10267896" y="1312546"/>
            <a:ext cx="296285" cy="290945"/>
          </a:xfrm>
          <a:prstGeom prst="mathMin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9" name="Signe Moins 18">
            <a:extLst>
              <a:ext uri="{FF2B5EF4-FFF2-40B4-BE49-F238E27FC236}">
                <a16:creationId xmlns:a16="http://schemas.microsoft.com/office/drawing/2014/main" id="{473C3AE2-C66E-C17E-3090-506F7A3ACFC8}"/>
              </a:ext>
            </a:extLst>
          </p:cNvPr>
          <p:cNvSpPr/>
          <p:nvPr/>
        </p:nvSpPr>
        <p:spPr>
          <a:xfrm>
            <a:off x="9307249" y="1623857"/>
            <a:ext cx="296285" cy="290945"/>
          </a:xfrm>
          <a:prstGeom prst="mathMin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ZoneTexte 19">
            <a:extLst>
              <a:ext uri="{FF2B5EF4-FFF2-40B4-BE49-F238E27FC236}">
                <a16:creationId xmlns:a16="http://schemas.microsoft.com/office/drawing/2014/main" id="{21967CF4-B9B5-D762-7EDF-20724F7EA8D8}"/>
              </a:ext>
            </a:extLst>
          </p:cNvPr>
          <p:cNvSpPr txBox="1"/>
          <p:nvPr/>
        </p:nvSpPr>
        <p:spPr>
          <a:xfrm>
            <a:off x="9119304" y="2757098"/>
            <a:ext cx="2889754" cy="3170099"/>
          </a:xfrm>
          <a:prstGeom prst="rect">
            <a:avLst/>
          </a:prstGeom>
          <a:noFill/>
        </p:spPr>
        <p:txBody>
          <a:bodyPr wrap="square" rtlCol="0">
            <a:spAutoFit/>
          </a:bodyPr>
          <a:lstStyle/>
          <a:p>
            <a:r>
              <a:rPr lang="fr-FR" sz="2000" b="1" dirty="0"/>
              <a:t>MORTALITE </a:t>
            </a:r>
          </a:p>
          <a:p>
            <a:endParaRPr lang="fr-FR" dirty="0"/>
          </a:p>
          <a:p>
            <a:endParaRPr lang="fr-FR" dirty="0"/>
          </a:p>
          <a:p>
            <a:endParaRPr lang="fr-FR" dirty="0"/>
          </a:p>
          <a:p>
            <a:r>
              <a:rPr lang="fr-FR" sz="2000" b="1" dirty="0"/>
              <a:t>DEGRADATION IC	</a:t>
            </a:r>
          </a:p>
          <a:p>
            <a:endParaRPr lang="fr-FR" dirty="0"/>
          </a:p>
          <a:p>
            <a:endParaRPr lang="fr-FR" dirty="0"/>
          </a:p>
          <a:p>
            <a:endParaRPr lang="fr-FR" dirty="0"/>
          </a:p>
          <a:p>
            <a:endParaRPr lang="fr-FR" dirty="0"/>
          </a:p>
          <a:p>
            <a:r>
              <a:rPr lang="fr-FR" dirty="0">
                <a:highlight>
                  <a:srgbClr val="FFFF00"/>
                </a:highlight>
              </a:rPr>
              <a:t>iSLGT2 20 %</a:t>
            </a:r>
          </a:p>
          <a:p>
            <a:r>
              <a:rPr lang="fr-FR" dirty="0"/>
              <a:t>Patient diabétique 50 %</a:t>
            </a:r>
          </a:p>
        </p:txBody>
      </p:sp>
      <p:sp>
        <p:nvSpPr>
          <p:cNvPr id="22" name="Signe de multiplication 21">
            <a:extLst>
              <a:ext uri="{FF2B5EF4-FFF2-40B4-BE49-F238E27FC236}">
                <a16:creationId xmlns:a16="http://schemas.microsoft.com/office/drawing/2014/main" id="{200BA5F2-6117-C766-EEDE-81537AF6E85B}"/>
              </a:ext>
            </a:extLst>
          </p:cNvPr>
          <p:cNvSpPr/>
          <p:nvPr/>
        </p:nvSpPr>
        <p:spPr>
          <a:xfrm>
            <a:off x="10645546" y="2532984"/>
            <a:ext cx="775032" cy="780267"/>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3" name="Émoticône 22">
            <a:extLst>
              <a:ext uri="{FF2B5EF4-FFF2-40B4-BE49-F238E27FC236}">
                <a16:creationId xmlns:a16="http://schemas.microsoft.com/office/drawing/2014/main" id="{7B262BC5-4EF9-2E5F-4AEF-ED16E8AF5558}"/>
              </a:ext>
            </a:extLst>
          </p:cNvPr>
          <p:cNvSpPr/>
          <p:nvPr/>
        </p:nvSpPr>
        <p:spPr>
          <a:xfrm>
            <a:off x="11228293" y="3729532"/>
            <a:ext cx="592196" cy="616028"/>
          </a:xfrm>
          <a:prstGeom prst="smileyFac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ü"/>
            </a:pPr>
            <a:endParaRPr lang="fr-BE" dirty="0"/>
          </a:p>
        </p:txBody>
      </p:sp>
    </p:spTree>
    <p:extLst>
      <p:ext uri="{BB962C8B-B14F-4D97-AF65-F5344CB8AC3E}">
        <p14:creationId xmlns:p14="http://schemas.microsoft.com/office/powerpoint/2010/main" val="3619300586"/>
      </p:ext>
    </p:extLst>
  </p:cSld>
  <p:clrMapOvr>
    <a:masterClrMapping/>
  </p:clrMapOvr>
  <mc:AlternateContent xmlns:mc="http://schemas.openxmlformats.org/markup-compatibility/2006" xmlns:p14="http://schemas.microsoft.com/office/powerpoint/2010/main">
    <mc:Choice Requires="p14">
      <p:transition spd="slow" p14:dur="2000" advTm="44888"/>
    </mc:Choice>
    <mc:Fallback xmlns="">
      <p:transition spd="slow" advTm="4488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26B7260-532D-B202-BDD7-3B3DAC2B3AA5}"/>
              </a:ext>
            </a:extLst>
          </p:cNvPr>
          <p:cNvSpPr>
            <a:spLocks noGrp="1"/>
          </p:cNvSpPr>
          <p:nvPr>
            <p:ph type="title"/>
          </p:nvPr>
        </p:nvSpPr>
        <p:spPr/>
        <p:txBody>
          <a:bodyPr/>
          <a:lstStyle/>
          <a:p>
            <a:r>
              <a:rPr lang="fr-FR" dirty="0"/>
              <a:t>La suite </a:t>
            </a:r>
            <a:endParaRPr lang="fr-BE" dirty="0"/>
          </a:p>
        </p:txBody>
      </p:sp>
      <p:pic>
        <p:nvPicPr>
          <p:cNvPr id="5" name="Espace réservé du contenu 4">
            <a:extLst>
              <a:ext uri="{FF2B5EF4-FFF2-40B4-BE49-F238E27FC236}">
                <a16:creationId xmlns:a16="http://schemas.microsoft.com/office/drawing/2014/main" id="{AE8987AB-FB71-44D8-54E6-ADB232111CE0}"/>
              </a:ext>
            </a:extLst>
          </p:cNvPr>
          <p:cNvPicPr>
            <a:picLocks noGrp="1" noChangeAspect="1"/>
          </p:cNvPicPr>
          <p:nvPr>
            <p:ph sz="half" idx="2"/>
          </p:nvPr>
        </p:nvPicPr>
        <p:blipFill>
          <a:blip r:embed="rId3"/>
          <a:stretch>
            <a:fillRect/>
          </a:stretch>
        </p:blipFill>
        <p:spPr>
          <a:xfrm>
            <a:off x="6278495" y="1655404"/>
            <a:ext cx="5251518" cy="2786928"/>
          </a:xfrm>
          <a:prstGeom prst="rect">
            <a:avLst/>
          </a:prstGeom>
        </p:spPr>
      </p:pic>
      <p:sp>
        <p:nvSpPr>
          <p:cNvPr id="8" name="Espace réservé du texte 7">
            <a:extLst>
              <a:ext uri="{FF2B5EF4-FFF2-40B4-BE49-F238E27FC236}">
                <a16:creationId xmlns:a16="http://schemas.microsoft.com/office/drawing/2014/main" id="{8DE4D312-6EA1-DBA1-F384-29C8E32B5633}"/>
              </a:ext>
            </a:extLst>
          </p:cNvPr>
          <p:cNvSpPr>
            <a:spLocks noGrp="1"/>
          </p:cNvSpPr>
          <p:nvPr>
            <p:ph type="body" sz="quarter" idx="3"/>
          </p:nvPr>
        </p:nvSpPr>
        <p:spPr>
          <a:xfrm>
            <a:off x="836612" y="1542803"/>
            <a:ext cx="5183188" cy="823912"/>
          </a:xfrm>
        </p:spPr>
        <p:txBody>
          <a:bodyPr>
            <a:normAutofit fontScale="92500" lnSpcReduction="20000"/>
          </a:bodyPr>
          <a:lstStyle/>
          <a:p>
            <a:r>
              <a:rPr lang="en-US" dirty="0"/>
              <a:t>GLP-1R agonists and heart failure: novel beneficial effects suggested by Mendelian randomization</a:t>
            </a:r>
            <a:endParaRPr lang="fr-BE" dirty="0"/>
          </a:p>
        </p:txBody>
      </p:sp>
      <p:sp>
        <p:nvSpPr>
          <p:cNvPr id="9" name="Espace réservé du contenu 8">
            <a:extLst>
              <a:ext uri="{FF2B5EF4-FFF2-40B4-BE49-F238E27FC236}">
                <a16:creationId xmlns:a16="http://schemas.microsoft.com/office/drawing/2014/main" id="{8F005126-30B5-3A5B-4053-3241A77AF062}"/>
              </a:ext>
            </a:extLst>
          </p:cNvPr>
          <p:cNvSpPr>
            <a:spLocks noGrp="1"/>
          </p:cNvSpPr>
          <p:nvPr>
            <p:ph sz="quarter" idx="4"/>
          </p:nvPr>
        </p:nvSpPr>
        <p:spPr>
          <a:xfrm>
            <a:off x="814387" y="2536391"/>
            <a:ext cx="5183188" cy="3684588"/>
          </a:xfrm>
        </p:spPr>
        <p:txBody>
          <a:bodyPr/>
          <a:lstStyle/>
          <a:p>
            <a:r>
              <a:rPr lang="en-US" sz="1100" i="1" dirty="0"/>
              <a:t>European Heart Journal</a:t>
            </a:r>
            <a:r>
              <a:rPr lang="en-US" sz="1100" dirty="0"/>
              <a:t>, Volume 47, Issue 19, 14 May 2026, Pages 2308–2322, </a:t>
            </a:r>
            <a:r>
              <a:rPr lang="en-US" sz="1100" dirty="0">
                <a:hlinkClick r:id="rId4" invalidUrl="https:///"/>
              </a:rPr>
              <a:t>https://</a:t>
            </a:r>
            <a:r>
              <a:rPr lang="en-US" sz="1100" dirty="0">
                <a:hlinkClick r:id="rId5"/>
              </a:rPr>
              <a:t> doi.org/10.1093/</a:t>
            </a:r>
            <a:r>
              <a:rPr lang="en-US" sz="1100" dirty="0" err="1">
                <a:hlinkClick r:id="rId5"/>
              </a:rPr>
              <a:t>eurheartj</a:t>
            </a:r>
            <a:r>
              <a:rPr lang="en-US" sz="1100" dirty="0">
                <a:hlinkClick r:id="rId5"/>
              </a:rPr>
              <a:t>/ehaf1066</a:t>
            </a:r>
            <a:endParaRPr lang="en-US" sz="1100" dirty="0"/>
          </a:p>
          <a:p>
            <a:r>
              <a:rPr lang="fr-BE" dirty="0"/>
              <a:t>L’intérêt des aGLP1 dans l’IC va au-delà de la réduction du poids ou du contrôle de la glycémie</a:t>
            </a:r>
          </a:p>
          <a:p>
            <a:pPr lvl="1"/>
            <a:endParaRPr lang="fr-BE" dirty="0"/>
          </a:p>
          <a:p>
            <a:pPr lvl="1"/>
            <a:r>
              <a:rPr lang="fr-BE" dirty="0"/>
              <a:t>Protection myocardique</a:t>
            </a:r>
          </a:p>
          <a:p>
            <a:pPr lvl="1"/>
            <a:r>
              <a:rPr lang="fr-BE" dirty="0"/>
              <a:t>Protection vasculaire</a:t>
            </a:r>
          </a:p>
          <a:p>
            <a:pPr lvl="1"/>
            <a:r>
              <a:rPr lang="fr-BE" dirty="0"/>
              <a:t>Action sur l’inflammation </a:t>
            </a:r>
          </a:p>
          <a:p>
            <a:endParaRPr lang="fr-BE" dirty="0"/>
          </a:p>
        </p:txBody>
      </p:sp>
      <p:sp>
        <p:nvSpPr>
          <p:cNvPr id="10" name="ZoneTexte 9">
            <a:extLst>
              <a:ext uri="{FF2B5EF4-FFF2-40B4-BE49-F238E27FC236}">
                <a16:creationId xmlns:a16="http://schemas.microsoft.com/office/drawing/2014/main" id="{719FDC22-9D90-99C8-DA82-E5AA3FE8F273}"/>
              </a:ext>
            </a:extLst>
          </p:cNvPr>
          <p:cNvSpPr txBox="1"/>
          <p:nvPr/>
        </p:nvSpPr>
        <p:spPr>
          <a:xfrm>
            <a:off x="6278495" y="4696691"/>
            <a:ext cx="4145973" cy="13234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fr-FR" sz="2000" dirty="0"/>
              <a:t>Les profils inflammatoires différents de l’HFPEF déterminent des groupes de patients distincts que la mesure de la FEVG ne permet pas. </a:t>
            </a:r>
            <a:endParaRPr lang="fr-BE" sz="2000" dirty="0"/>
          </a:p>
        </p:txBody>
      </p:sp>
    </p:spTree>
    <p:custDataLst>
      <p:tags r:id="rId1"/>
    </p:custDataLst>
    <p:extLst>
      <p:ext uri="{BB962C8B-B14F-4D97-AF65-F5344CB8AC3E}">
        <p14:creationId xmlns:p14="http://schemas.microsoft.com/office/powerpoint/2010/main" val="1615832088"/>
      </p:ext>
    </p:extLst>
  </p:cSld>
  <p:clrMapOvr>
    <a:masterClrMapping/>
  </p:clrMapOvr>
  <mc:AlternateContent xmlns:mc="http://schemas.openxmlformats.org/markup-compatibility/2006" xmlns:p14="http://schemas.microsoft.com/office/powerpoint/2010/main">
    <mc:Choice Requires="p14">
      <p:transition spd="slow" p14:dur="2000" advTm="68102"/>
    </mc:Choice>
    <mc:Fallback xmlns="">
      <p:transition spd="slow" advTm="681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 calcmode="lin" valueType="num">
                                      <p:cBhvr additive="base">
                                        <p:cTn id="17"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 calcmode="lin" valueType="num">
                                      <p:cBhvr additive="base">
                                        <p:cTn id="2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anim calcmode="lin" valueType="num">
                                      <p:cBhvr additive="base">
                                        <p:cTn id="29"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139370-570A-AAE9-16F5-F9002A17985F}"/>
              </a:ext>
            </a:extLst>
          </p:cNvPr>
          <p:cNvSpPr>
            <a:spLocks noGrp="1"/>
          </p:cNvSpPr>
          <p:nvPr>
            <p:ph type="title"/>
          </p:nvPr>
        </p:nvSpPr>
        <p:spPr/>
        <p:txBody>
          <a:bodyPr/>
          <a:lstStyle/>
          <a:p>
            <a:r>
              <a:rPr lang="fr-FR" b="1" dirty="0"/>
              <a:t>Conclusions</a:t>
            </a:r>
            <a:endParaRPr lang="fr-BE" dirty="0"/>
          </a:p>
        </p:txBody>
      </p:sp>
      <p:sp>
        <p:nvSpPr>
          <p:cNvPr id="3" name="Espace réservé du contenu 2">
            <a:extLst>
              <a:ext uri="{FF2B5EF4-FFF2-40B4-BE49-F238E27FC236}">
                <a16:creationId xmlns:a16="http://schemas.microsoft.com/office/drawing/2014/main" id="{8AD2AACE-7FA4-EC62-71F8-6304BB89EA79}"/>
              </a:ext>
            </a:extLst>
          </p:cNvPr>
          <p:cNvSpPr>
            <a:spLocks noGrp="1"/>
          </p:cNvSpPr>
          <p:nvPr>
            <p:ph idx="1"/>
          </p:nvPr>
        </p:nvSpPr>
        <p:spPr>
          <a:xfrm>
            <a:off x="838200" y="1690688"/>
            <a:ext cx="10515600" cy="4351338"/>
          </a:xfrm>
        </p:spPr>
        <p:txBody>
          <a:bodyPr>
            <a:normAutofit/>
          </a:bodyPr>
          <a:lstStyle/>
          <a:p>
            <a:r>
              <a:rPr lang="fr-FR" dirty="0"/>
              <a:t>Efficacité sur les MACE </a:t>
            </a:r>
          </a:p>
          <a:p>
            <a:r>
              <a:rPr lang="fr-FR" dirty="0"/>
              <a:t>Efficacité sur les </a:t>
            </a:r>
            <a:r>
              <a:rPr lang="fr-FR" dirty="0">
                <a:highlight>
                  <a:srgbClr val="FFFF00"/>
                </a:highlight>
              </a:rPr>
              <a:t>Facteurs de risque</a:t>
            </a:r>
            <a:r>
              <a:rPr lang="fr-FR">
                <a:highlight>
                  <a:srgbClr val="FFFF00"/>
                </a:highlight>
              </a:rPr>
              <a:t>, prévention IC </a:t>
            </a:r>
            <a:endParaRPr lang="fr-FR" dirty="0">
              <a:highlight>
                <a:srgbClr val="FFFF00"/>
              </a:highlight>
            </a:endParaRPr>
          </a:p>
          <a:p>
            <a:r>
              <a:rPr lang="fr-FR" dirty="0"/>
              <a:t>Action directe sur le tissu adipeux (GIP)</a:t>
            </a:r>
          </a:p>
          <a:p>
            <a:r>
              <a:rPr lang="fr-FR" dirty="0"/>
              <a:t>Intérêts à prouver dans l’HFrEF ? Prudence actuellement.</a:t>
            </a:r>
          </a:p>
          <a:p>
            <a:r>
              <a:rPr lang="fr-FR" dirty="0"/>
              <a:t> Intérêts à confirmer dans l’HFpEF =&gt; </a:t>
            </a:r>
            <a:r>
              <a:rPr lang="fr-FR" dirty="0">
                <a:highlight>
                  <a:srgbClr val="FFFF00"/>
                </a:highlight>
              </a:rPr>
              <a:t>ciblage des patients !!</a:t>
            </a:r>
          </a:p>
          <a:p>
            <a:r>
              <a:rPr lang="fr-FR" dirty="0"/>
              <a:t>Combinaisons de traitements: aGLP1/iSLGT2/</a:t>
            </a:r>
            <a:r>
              <a:rPr lang="fr-BE" dirty="0" err="1"/>
              <a:t>finérénone</a:t>
            </a:r>
            <a:r>
              <a:rPr lang="fr-FR" dirty="0"/>
              <a:t>/….</a:t>
            </a:r>
            <a:r>
              <a:rPr lang="fr-FR" dirty="0">
                <a:highlight>
                  <a:srgbClr val="FFFF00"/>
                </a:highlight>
              </a:rPr>
              <a:t>objectif cardio-</a:t>
            </a:r>
            <a:r>
              <a:rPr lang="fr-FR" dirty="0" err="1">
                <a:highlight>
                  <a:srgbClr val="FFFF00"/>
                </a:highlight>
              </a:rPr>
              <a:t>néphro</a:t>
            </a:r>
            <a:r>
              <a:rPr lang="fr-FR" dirty="0">
                <a:highlight>
                  <a:srgbClr val="FFFF00"/>
                </a:highlight>
              </a:rPr>
              <a:t>-métabolique.</a:t>
            </a:r>
          </a:p>
          <a:p>
            <a:endParaRPr lang="fr-BE" dirty="0"/>
          </a:p>
        </p:txBody>
      </p:sp>
    </p:spTree>
    <p:extLst>
      <p:ext uri="{BB962C8B-B14F-4D97-AF65-F5344CB8AC3E}">
        <p14:creationId xmlns:p14="http://schemas.microsoft.com/office/powerpoint/2010/main" val="2227482336"/>
      </p:ext>
    </p:extLst>
  </p:cSld>
  <p:clrMapOvr>
    <a:masterClrMapping/>
  </p:clrMapOvr>
  <mc:AlternateContent xmlns:mc="http://schemas.openxmlformats.org/markup-compatibility/2006" xmlns:p14="http://schemas.microsoft.com/office/powerpoint/2010/main">
    <mc:Choice Requires="p14">
      <p:transition spd="slow" p14:dur="2000" advTm="78649"/>
    </mc:Choice>
    <mc:Fallback xmlns="">
      <p:transition spd="slow" advTm="7864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7EC81B-326D-9921-D3C0-1C18EBA93042}"/>
              </a:ext>
            </a:extLst>
          </p:cNvPr>
          <p:cNvSpPr>
            <a:spLocks noGrp="1"/>
          </p:cNvSpPr>
          <p:nvPr>
            <p:ph type="title"/>
          </p:nvPr>
        </p:nvSpPr>
        <p:spPr/>
        <p:txBody>
          <a:bodyPr/>
          <a:lstStyle/>
          <a:p>
            <a:r>
              <a:rPr lang="fr-FR" dirty="0"/>
              <a:t>Je vous remercie pour votre attention</a:t>
            </a:r>
            <a:endParaRPr lang="fr-BE" dirty="0"/>
          </a:p>
        </p:txBody>
      </p:sp>
      <p:pic>
        <p:nvPicPr>
          <p:cNvPr id="5" name="Image 4">
            <a:extLst>
              <a:ext uri="{FF2B5EF4-FFF2-40B4-BE49-F238E27FC236}">
                <a16:creationId xmlns:a16="http://schemas.microsoft.com/office/drawing/2014/main" id="{DA61ED3C-1BE0-4A58-4AB1-785FA9221E4C}"/>
              </a:ext>
            </a:extLst>
          </p:cNvPr>
          <p:cNvPicPr>
            <a:picLocks noChangeAspect="1"/>
          </p:cNvPicPr>
          <p:nvPr/>
        </p:nvPicPr>
        <p:blipFill>
          <a:blip r:embed="rId2"/>
          <a:stretch>
            <a:fillRect/>
          </a:stretch>
        </p:blipFill>
        <p:spPr>
          <a:xfrm>
            <a:off x="1911926" y="1788595"/>
            <a:ext cx="4946277" cy="3958432"/>
          </a:xfrm>
          <a:prstGeom prst="rect">
            <a:avLst/>
          </a:prstGeom>
          <a:ln>
            <a:noFill/>
          </a:ln>
          <a:effectLst>
            <a:outerShdw blurRad="190500" algn="tl" rotWithShape="0">
              <a:srgbClr val="000000">
                <a:alpha val="70000"/>
              </a:srgbClr>
            </a:outerShdw>
          </a:effectLst>
        </p:spPr>
      </p:pic>
      <p:sp>
        <p:nvSpPr>
          <p:cNvPr id="6" name="ZoneTexte 5">
            <a:extLst>
              <a:ext uri="{FF2B5EF4-FFF2-40B4-BE49-F238E27FC236}">
                <a16:creationId xmlns:a16="http://schemas.microsoft.com/office/drawing/2014/main" id="{7C465864-9C59-9E43-9827-09107B498815}"/>
              </a:ext>
            </a:extLst>
          </p:cNvPr>
          <p:cNvSpPr txBox="1"/>
          <p:nvPr/>
        </p:nvSpPr>
        <p:spPr>
          <a:xfrm>
            <a:off x="8021781" y="3044536"/>
            <a:ext cx="2763982" cy="1446550"/>
          </a:xfrm>
          <a:prstGeom prst="rect">
            <a:avLst/>
          </a:prstGeom>
          <a:noFill/>
        </p:spPr>
        <p:txBody>
          <a:bodyPr wrap="square" rtlCol="0">
            <a:spAutoFit/>
          </a:bodyPr>
          <a:lstStyle/>
          <a:p>
            <a:r>
              <a:rPr lang="fr-FR" sz="4400" dirty="0"/>
              <a:t>Bon appétit  !</a:t>
            </a:r>
            <a:endParaRPr lang="fr-BE" sz="4400" dirty="0"/>
          </a:p>
        </p:txBody>
      </p:sp>
      <p:sp>
        <p:nvSpPr>
          <p:cNvPr id="7" name="ZoneTexte 6">
            <a:extLst>
              <a:ext uri="{FF2B5EF4-FFF2-40B4-BE49-F238E27FC236}">
                <a16:creationId xmlns:a16="http://schemas.microsoft.com/office/drawing/2014/main" id="{92E72E44-6E9D-2A89-0C52-60B4B9AA3C52}"/>
              </a:ext>
            </a:extLst>
          </p:cNvPr>
          <p:cNvSpPr txBox="1"/>
          <p:nvPr/>
        </p:nvSpPr>
        <p:spPr>
          <a:xfrm>
            <a:off x="280555" y="6308209"/>
            <a:ext cx="5143500" cy="369332"/>
          </a:xfrm>
          <a:prstGeom prst="rect">
            <a:avLst/>
          </a:prstGeom>
          <a:noFill/>
        </p:spPr>
        <p:txBody>
          <a:bodyPr wrap="square" rtlCol="0">
            <a:spAutoFit/>
          </a:bodyPr>
          <a:lstStyle/>
          <a:p>
            <a:r>
              <a:rPr lang="fr-FR" dirty="0"/>
              <a:t>Image générée par </a:t>
            </a:r>
            <a:r>
              <a:rPr lang="fr-FR" dirty="0" err="1"/>
              <a:t>ChatGPT</a:t>
            </a:r>
            <a:endParaRPr lang="fr-BE" dirty="0"/>
          </a:p>
        </p:txBody>
      </p:sp>
    </p:spTree>
    <p:extLst>
      <p:ext uri="{BB962C8B-B14F-4D97-AF65-F5344CB8AC3E}">
        <p14:creationId xmlns:p14="http://schemas.microsoft.com/office/powerpoint/2010/main" val="232362607"/>
      </p:ext>
    </p:extLst>
  </p:cSld>
  <p:clrMapOvr>
    <a:masterClrMapping/>
  </p:clrMapOvr>
  <mc:AlternateContent xmlns:mc="http://schemas.openxmlformats.org/markup-compatibility/2006" xmlns:p14="http://schemas.microsoft.com/office/powerpoint/2010/main">
    <mc:Choice Requires="p14">
      <p:transition spd="slow" p14:dur="2000" advTm="4504"/>
    </mc:Choice>
    <mc:Fallback xmlns="">
      <p:transition spd="slow" advTm="450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1.3|4"/>
</p:tagLst>
</file>

<file path=ppt/tags/tag2.xml><?xml version="1.0" encoding="utf-8"?>
<p:tagLst xmlns:a="http://schemas.openxmlformats.org/drawingml/2006/main" xmlns:r="http://schemas.openxmlformats.org/officeDocument/2006/relationships" xmlns:p="http://schemas.openxmlformats.org/presentationml/2006/main">
  <p:tag name="TIMING" val="|3.6"/>
</p:tagLst>
</file>

<file path=ppt/tags/tag3.xml><?xml version="1.0" encoding="utf-8"?>
<p:tagLst xmlns:a="http://schemas.openxmlformats.org/drawingml/2006/main" xmlns:r="http://schemas.openxmlformats.org/officeDocument/2006/relationships" xmlns:p="http://schemas.openxmlformats.org/presentationml/2006/main">
  <p:tag name="TIMING" val="|0.9|2.8|32.3"/>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2445</Words>
  <Application>Microsoft Office PowerPoint</Application>
  <PresentationFormat>Grand écran</PresentationFormat>
  <Paragraphs>325</Paragraphs>
  <Slides>20</Slides>
  <Notes>12</Notes>
  <HiddenSlides>0</HiddenSlides>
  <MMClips>0</MMClips>
  <ScaleCrop>false</ScaleCrop>
  <HeadingPairs>
    <vt:vector size="8" baseType="variant">
      <vt:variant>
        <vt:lpstr>Polices utilisées</vt:lpstr>
      </vt:variant>
      <vt:variant>
        <vt:i4>20</vt:i4>
      </vt: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42" baseType="lpstr">
      <vt:lpstr>Aptos</vt:lpstr>
      <vt:lpstr>Arial</vt:lpstr>
      <vt:lpstr>Arial Black</vt:lpstr>
      <vt:lpstr>Arial Narrow</vt:lpstr>
      <vt:lpstr>Arial,Sans-Serif</vt:lpstr>
      <vt:lpstr>Calibri</vt:lpstr>
      <vt:lpstr>Calibri Light</vt:lpstr>
      <vt:lpstr>Google Sans</vt:lpstr>
      <vt:lpstr>Helvetica Neue</vt:lpstr>
      <vt:lpstr>inherit</vt:lpstr>
      <vt:lpstr>Inter Var</vt:lpstr>
      <vt:lpstr>ITC Garamond Std Book Narrow</vt:lpstr>
      <vt:lpstr>Mark Pro</vt:lpstr>
      <vt:lpstr>Mark Pro Book</vt:lpstr>
      <vt:lpstr>Mark Pro Light</vt:lpstr>
      <vt:lpstr>Ringside Book</vt:lpstr>
      <vt:lpstr>Roboto Condensed</vt:lpstr>
      <vt:lpstr>System Font Regular</vt:lpstr>
      <vt:lpstr>Times New Roman</vt:lpstr>
      <vt:lpstr>Wingdings</vt:lpstr>
      <vt:lpstr>Thème Office</vt:lpstr>
      <vt:lpstr>Prism 10</vt:lpstr>
      <vt:lpstr>aGLP1 et Insuffisance Cardiaque </vt:lpstr>
      <vt:lpstr>Molécules disponibles </vt:lpstr>
      <vt:lpstr>aGLP1 cibles d’action</vt:lpstr>
      <vt:lpstr>Rôle du GIP et du GLP-1 dans la regulation du métabolisme1,2,* </vt:lpstr>
      <vt:lpstr>Histoire aGLP1</vt:lpstr>
      <vt:lpstr>aGLP1 et diabète</vt:lpstr>
      <vt:lpstr>aGLP1 et diabète</vt:lpstr>
      <vt:lpstr>aGLP1 et obésité</vt:lpstr>
      <vt:lpstr>aGLP1 et obésité  Surmont -1</vt:lpstr>
      <vt:lpstr>Présentation PowerPoint</vt:lpstr>
      <vt:lpstr>Présentation PowerPoint</vt:lpstr>
      <vt:lpstr>aGLP1 et obésité SURMOUNT-1:  Amélioration des paramètres cardiométaboliques</vt:lpstr>
      <vt:lpstr>aGLP1 et obésité  SURMOUNT-OSA :  Réduction significative des troubles respiratoires liés au sommeil </vt:lpstr>
      <vt:lpstr>aGLP1 et insuffisance cardiaque</vt:lpstr>
      <vt:lpstr>aGLP1 et insuffisance cardiaque</vt:lpstr>
      <vt:lpstr>aGLP1 et insuffisance cardiaque</vt:lpstr>
      <vt:lpstr>aGLP1 et insuffisance cardiaque</vt:lpstr>
      <vt:lpstr>La suite </vt:lpstr>
      <vt:lpstr>Conclusions</vt:lpstr>
      <vt:lpstr>Je vous remercie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arnaud ancion</dc:creator>
  <cp:lastModifiedBy>arnaud ancion</cp:lastModifiedBy>
  <cp:revision>2</cp:revision>
  <dcterms:created xsi:type="dcterms:W3CDTF">2026-02-24T08:52:00Z</dcterms:created>
  <dcterms:modified xsi:type="dcterms:W3CDTF">2026-05-30T09:00:04Z</dcterms:modified>
</cp:coreProperties>
</file>