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27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60233-194F-428E-A709-3E86AE2D6C2A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FC827-E6FD-4D1C-A828-814512501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529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86DB0-C2C2-42FE-AF01-E8DA50042C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0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EC6B2-9ADA-4457-3A57-7316DB8C4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FB20A5-AFFD-EFC0-9328-6DA4E125CF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822D3-932D-85BD-5CE3-C1869228E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9B24-5A7B-4F34-88F9-03CC7C120DC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18E52-0979-1D47-5638-84D138ACC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42D65-D562-800A-3640-1997AA500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D6592-540E-42E7-86E5-49E29FD14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562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6C172-AA20-C39A-AAB2-06463929C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9FEEA-FCF0-F27D-6D6A-0FCE1C0CE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72F8E-84B2-232F-DDF1-F6BE011C1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9B24-5A7B-4F34-88F9-03CC7C120DC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B7731-FCDA-14DA-8E4B-997EDAA10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28527-DE3B-D3FE-4DC1-8937FC3E3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D6592-540E-42E7-86E5-49E29FD14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329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EA63-D6BC-6666-7EC5-02DCDF85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67DD73-0046-CC38-A589-CF6554B80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8F41B-99BD-1537-E11F-12421EFF5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9B24-5A7B-4F34-88F9-03CC7C120DC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778E3-A1DD-66EA-F2F5-951489782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16EE5-3370-1CDC-FDAB-71E6E2E1D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D6592-540E-42E7-86E5-49E29FD14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61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993A6-E776-F06D-7080-6392A5B7C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34EE0-07E8-BBAC-5DE2-46694FAB45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DC2895-5E5E-6F64-82E6-63274D236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849BC-B748-88C9-53C8-A27527069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9B24-5A7B-4F34-88F9-03CC7C120DC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7AF670-4058-2FD9-C7B5-0DC94EAA9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A126F-4C3E-C983-065B-4F15F9358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D6592-540E-42E7-86E5-49E29FD14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802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EE095-964C-11F4-359D-0B8C159D9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806D34-3089-6244-7782-BCE099FCF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027AE-B135-8B50-4271-2A5A2436E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2B6117-5ED4-3B97-28B3-2A34EA2C83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F3D5C9-8673-E7B8-777B-3FB2749027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48FB4C-C585-8323-8D67-EA4C8983A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9B24-5A7B-4F34-88F9-03CC7C120DC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99CF9D-1E04-F7C1-9A8E-C149FF85C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6DABF9-4A59-AF3C-4D2F-E65756655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D6592-540E-42E7-86E5-49E29FD14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261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E2E07-BB2A-14E7-4957-EC7F5049A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8576AC-0273-F107-1280-169148A25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9B24-5A7B-4F34-88F9-03CC7C120DC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20EC14-00D9-651E-E568-54A197DC5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763797-69F8-1060-C6F8-68E72ADB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D6592-540E-42E7-86E5-49E29FD14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489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343CC5-36E2-2D98-8052-AFCBDFC59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9B24-5A7B-4F34-88F9-03CC7C120DC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187982-1258-5C3C-E76E-C9AA2868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A56EC5-546C-F78A-1BDD-6D9B5B5E3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D6592-540E-42E7-86E5-49E29FD14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401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6E020-E805-2C61-FAC9-A2DBB603A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F57DF-5625-3A3F-0F11-D71D8097C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B3CC2-3961-99EA-9501-8B4C0B487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7EBD78-1D68-CD26-9183-8D7ADAAF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9B24-5A7B-4F34-88F9-03CC7C120DC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B1EB0-4B5A-6FD0-040E-19419246A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5255F-20A6-E8E4-FF35-05DC465B2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D6592-540E-42E7-86E5-49E29FD14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533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66B68-3F9C-5123-A112-6D6FADCE1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796F4C-DD8D-23CF-6351-A746916CA6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E41C0-D012-FA5A-4D4D-4D6FA8A9D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408F05-7873-3BCD-090D-3A8DBA595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9B24-5A7B-4F34-88F9-03CC7C120DC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4D412-2123-625A-69B4-56614F110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32577-B48D-01E6-64BD-B83E99B5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D6592-540E-42E7-86E5-49E29FD14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805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D3795-50D6-339E-1705-0CD97B33A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33601-422A-5957-7255-811BA8D9B2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36EC8-7FA9-BF63-8E24-3B5C8D66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9B24-5A7B-4F34-88F9-03CC7C120DC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8EDC1-629F-09A1-9ED0-E312320B3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1EE41-B949-3F2A-8F22-EEF518840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D6592-540E-42E7-86E5-49E29FD14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703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56AEC7-AFB7-7F72-CAA8-4546C2DF2C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04E2DA-8B76-D0C0-5637-BABF0D2E9C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55BF2-ECC4-28F8-9B75-E95505C62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C9B24-5A7B-4F34-88F9-03CC7C120DC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68D95-92C9-5A66-3EDB-43EC53F9F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473D3-5D41-A7E6-36AC-0577087CD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D6592-540E-42E7-86E5-49E29FD14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643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840" y="274680"/>
            <a:ext cx="11581920" cy="1142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840" y="1600200"/>
            <a:ext cx="1097208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B48ED3-8A95-C5C5-B271-69B708FB8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42E8-3332-4CD8-9762-1064586C67BC}" type="datetime8">
              <a:rPr lang="en-US" smtClean="0"/>
              <a:t>6/1/2026 12:18 PM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DC8CA2-04A9-640C-65D5-AEC57890D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pù^j</a:t>
            </a:r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3E8FD-3E04-DAEB-E187-A7660B8B6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7A402-15C9-4146-9EF6-945919B0865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99152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2B15DD-DD4A-464A-8F9F-D84F572D4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B3FF8-6D0A-EF81-7186-E8A488E16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4F508-AFBF-C033-5B14-6AF6485CC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1C9B24-5A7B-4F34-88F9-03CC7C120DC1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05844-542A-25F5-1817-8667E0324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12AA8-4ED7-93A5-9A96-636CA07F1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2D6592-540E-42E7-86E5-49E29FD14C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35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oi.org/10.1016/j.talanta.2026.129954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1216440" y="1518455"/>
            <a:ext cx="10665720" cy="16073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BE" altLang="en-BE" sz="3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Multi-Omics Characterization of Human Stool Samples Using GC×GC-TOFMS: Effects of Diet and Storage</a:t>
            </a:r>
          </a:p>
        </p:txBody>
      </p:sp>
      <p:pic>
        <p:nvPicPr>
          <p:cNvPr id="205" name="Picture 9"/>
          <p:cNvPicPr/>
          <p:nvPr/>
        </p:nvPicPr>
        <p:blipFill>
          <a:blip r:embed="rId3"/>
          <a:stretch/>
        </p:blipFill>
        <p:spPr>
          <a:xfrm>
            <a:off x="9203400" y="209603"/>
            <a:ext cx="2678760" cy="1016280"/>
          </a:xfrm>
          <a:prstGeom prst="rect">
            <a:avLst/>
          </a:prstGeom>
          <a:ln>
            <a:noFill/>
          </a:ln>
        </p:spPr>
      </p:pic>
      <p:pic>
        <p:nvPicPr>
          <p:cNvPr id="206" name="Picture 11"/>
          <p:cNvPicPr/>
          <p:nvPr/>
        </p:nvPicPr>
        <p:blipFill>
          <a:blip r:embed="rId4"/>
          <a:srcRect l="13656" t="34465" r="14273" b="36967"/>
          <a:stretch/>
        </p:blipFill>
        <p:spPr>
          <a:xfrm>
            <a:off x="5142400" y="145866"/>
            <a:ext cx="3607680" cy="1010226"/>
          </a:xfrm>
          <a:prstGeom prst="rect">
            <a:avLst/>
          </a:prstGeom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5229C09-EF97-1FE3-98E1-67D2F9CC284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-511136"/>
            <a:ext cx="793102" cy="7369136"/>
            <a:chOff x="0" y="-511136"/>
            <a:chExt cx="793102" cy="7369136"/>
          </a:xfrm>
        </p:grpSpPr>
        <p:sp>
          <p:nvSpPr>
            <p:cNvPr id="211" name="CustomShape 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360"/>
              <a:ext cx="793102" cy="6857640"/>
            </a:xfrm>
            <a:prstGeom prst="rect">
              <a:avLst/>
            </a:prstGeom>
            <a:solidFill>
              <a:srgbClr val="34669A"/>
            </a:solidFill>
            <a:ln>
              <a:solidFill>
                <a:srgbClr val="336699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n-GB"/>
            </a:p>
          </p:txBody>
        </p:sp>
        <p:sp>
          <p:nvSpPr>
            <p:cNvPr id="212" name="CustomShape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-2792908" y="2478995"/>
              <a:ext cx="6378918" cy="39865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2000" b="1" strike="noStrike" spc="-1" dirty="0">
                  <a:solidFill>
                    <a:srgbClr val="FFFFFF"/>
                  </a:solidFill>
                  <a:latin typeface="Candara Light"/>
                  <a:ea typeface="ＭＳ Ｐゴシック"/>
                </a:rPr>
                <a:t>Organic and Biological Analytical Chemistry Group</a:t>
              </a:r>
              <a:endParaRPr lang="fr-FR" sz="2000" b="0" strike="noStrike" spc="-1" dirty="0">
                <a:latin typeface="Calibri"/>
              </a:endParaRPr>
            </a:p>
          </p:txBody>
        </p:sp>
        <p:pic>
          <p:nvPicPr>
            <p:cNvPr id="213" name="Graphic 11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/>
            <a:srcRect r="73040"/>
            <a:stretch/>
          </p:blipFill>
          <p:spPr>
            <a:xfrm>
              <a:off x="36911" y="6027199"/>
              <a:ext cx="719280" cy="704160"/>
            </a:xfrm>
            <a:prstGeom prst="rect">
              <a:avLst/>
            </a:prstGeom>
            <a:solidFill>
              <a:srgbClr val="34669A"/>
            </a:solidFill>
            <a:ln>
              <a:noFill/>
            </a:ln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E42AA-A74C-BFF5-482D-CD5CDE0E0DCE}"/>
              </a:ext>
            </a:extLst>
          </p:cNvPr>
          <p:cNvSpPr txBox="1">
            <a:spLocks/>
          </p:cNvSpPr>
          <p:nvPr/>
        </p:nvSpPr>
        <p:spPr>
          <a:xfrm>
            <a:off x="1216440" y="3541628"/>
            <a:ext cx="9842501" cy="1474441"/>
          </a:xfrm>
          <a:prstGeom prst="rect">
            <a:avLst/>
          </a:prstGeom>
        </p:spPr>
        <p:txBody>
          <a:bodyPr/>
          <a:lstStyle>
            <a:lvl1pPr marL="472750" indent="-472750" algn="l" defTabSz="126098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1024609" indent="-394117" algn="l" defTabSz="126098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576469" indent="-315007" algn="l" defTabSz="126098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2206961" indent="-315007" algn="l" defTabSz="126098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748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837932" indent="-315007" algn="l" defTabSz="1260983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748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3468788" indent="-315344" algn="l" defTabSz="1261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9478" indent="-315344" algn="l" defTabSz="1261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30167" indent="-315344" algn="l" defTabSz="1261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60855" indent="-315344" algn="l" defTabSz="1261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/>
              <a:t>Thibaut Dejong, Kinjal Bhatt,</a:t>
            </a:r>
            <a:r>
              <a:rPr lang="fr-FR" sz="2000" baseline="30000" dirty="0"/>
              <a:t> </a:t>
            </a:r>
            <a:r>
              <a:rPr lang="fr-FR" sz="2000" dirty="0"/>
              <a:t>Jean-François </a:t>
            </a:r>
            <a:r>
              <a:rPr lang="fr-FR" sz="2000" dirty="0" err="1"/>
              <a:t>Focant</a:t>
            </a:r>
            <a:r>
              <a:rPr lang="fr-FR" sz="2000" dirty="0"/>
              <a:t>, Pierre-Hugues </a:t>
            </a:r>
            <a:r>
              <a:rPr lang="fr-FR" sz="2000" dirty="0" err="1"/>
              <a:t>Stefanuto</a:t>
            </a:r>
            <a:r>
              <a:rPr lang="fr-FR" sz="2000" dirty="0"/>
              <a:t> </a:t>
            </a:r>
            <a:endParaRPr lang="fr-BE" sz="2000" u="sng" baseline="30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493EFF-7F27-9E9F-3ACE-4C4981869E7B}"/>
              </a:ext>
            </a:extLst>
          </p:cNvPr>
          <p:cNvSpPr/>
          <p:nvPr/>
        </p:nvSpPr>
        <p:spPr>
          <a:xfrm>
            <a:off x="1216440" y="4415720"/>
            <a:ext cx="88343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venir Next" panose="020B0503020202020204" pitchFamily="34" charset="0"/>
              </a:rPr>
              <a:t>Organic and Biological Analytical Chemistry Group (</a:t>
            </a:r>
            <a:r>
              <a:rPr lang="en-US" sz="1400" dirty="0" err="1">
                <a:latin typeface="Avenir Next" panose="020B0503020202020204" pitchFamily="34" charset="0"/>
              </a:rPr>
              <a:t>OBiAChem</a:t>
            </a:r>
            <a:r>
              <a:rPr lang="en-US" sz="1400" dirty="0">
                <a:latin typeface="Avenir Next" panose="020B0503020202020204" pitchFamily="34" charset="0"/>
              </a:rPr>
              <a:t>), University of Liège, Belgium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89024C-9672-F04F-49FA-3D2ECBFFB9CF}"/>
              </a:ext>
            </a:extLst>
          </p:cNvPr>
          <p:cNvSpPr txBox="1"/>
          <p:nvPr/>
        </p:nvSpPr>
        <p:spPr>
          <a:xfrm>
            <a:off x="1354818" y="5796366"/>
            <a:ext cx="103889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effectLst/>
              </a:rPr>
              <a:t>T. Dejong 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effectLst/>
              </a:rPr>
              <a:t>et al.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ffectLst/>
              </a:rPr>
              <a:t>, ‘Comparative development of volatile-oriented multi-SPME and derivatisation-based GC×GC-TOFMS workflows for non-targeted faecal metabolomics’, </a:t>
            </a:r>
            <a:r>
              <a:rPr lang="en-GB" sz="1200" i="1" dirty="0" err="1">
                <a:solidFill>
                  <a:schemeClr val="bg1">
                    <a:lumMod val="50000"/>
                  </a:schemeClr>
                </a:solidFill>
                <a:effectLst/>
              </a:rPr>
              <a:t>Talanta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ffectLst/>
              </a:rPr>
              <a:t>, vol. 308, p. 129954, Oct. 2026,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effectLst/>
              </a:rPr>
              <a:t>doi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ffectLst/>
              </a:rPr>
              <a:t>: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ffectLst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10.1016/j.talanta.2026.129954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ffectLst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7CFFC5-C8A8-5189-1000-4193841476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2" t="29508" r="6571" b="27515"/>
          <a:stretch>
            <a:fillRect/>
          </a:stretch>
        </p:blipFill>
        <p:spPr>
          <a:xfrm>
            <a:off x="1476839" y="121029"/>
            <a:ext cx="3377263" cy="11048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Avenir Next</vt:lpstr>
      <vt:lpstr>Calibri</vt:lpstr>
      <vt:lpstr>Candara Light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Thibaut</dc:creator>
  <cp:lastModifiedBy>Thibaut</cp:lastModifiedBy>
  <cp:revision>1</cp:revision>
  <dcterms:created xsi:type="dcterms:W3CDTF">2026-06-01T10:18:23Z</dcterms:created>
  <dcterms:modified xsi:type="dcterms:W3CDTF">2026-06-01T10:18:53Z</dcterms:modified>
</cp:coreProperties>
</file>