
<file path=[Content_Types].xml><?xml version="1.0" encoding="utf-8"?>
<Types xmlns="http://schemas.openxmlformats.org/package/2006/content-types">
  <Default Extension="bin" ContentType="image/unknown"/>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8" r:id="rId3"/>
    <p:sldId id="259" r:id="rId4"/>
    <p:sldId id="281" r:id="rId5"/>
    <p:sldId id="260" r:id="rId6"/>
    <p:sldId id="262" r:id="rId7"/>
    <p:sldId id="271" r:id="rId8"/>
    <p:sldId id="261" r:id="rId9"/>
    <p:sldId id="263" r:id="rId10"/>
    <p:sldId id="272" r:id="rId11"/>
    <p:sldId id="257" r:id="rId12"/>
    <p:sldId id="273" r:id="rId13"/>
    <p:sldId id="282" r:id="rId14"/>
    <p:sldId id="264" r:id="rId15"/>
    <p:sldId id="277" r:id="rId16"/>
    <p:sldId id="278" r:id="rId17"/>
    <p:sldId id="283" r:id="rId18"/>
    <p:sldId id="284" r:id="rId19"/>
    <p:sldId id="269" r:id="rId20"/>
    <p:sldId id="268" r:id="rId21"/>
    <p:sldId id="287" r:id="rId22"/>
    <p:sldId id="274" r:id="rId23"/>
    <p:sldId id="275" r:id="rId24"/>
    <p:sldId id="285" r:id="rId25"/>
    <p:sldId id="286" r:id="rId26"/>
    <p:sldId id="279" r:id="rId27"/>
    <p:sldId id="280" r:id="rId28"/>
    <p:sldId id="266"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473" autoAdjust="0"/>
  </p:normalViewPr>
  <p:slideViewPr>
    <p:cSldViewPr snapToGrid="0">
      <p:cViewPr varScale="1">
        <p:scale>
          <a:sx n="70" d="100"/>
          <a:sy n="70" d="100"/>
        </p:scale>
        <p:origin x="1046" y="58"/>
      </p:cViewPr>
      <p:guideLst>
        <p:guide orient="horz" pos="2160"/>
        <p:guide pos="3840"/>
      </p:guideLst>
    </p:cSldViewPr>
  </p:slideViewPr>
  <p:outlineViewPr>
    <p:cViewPr>
      <p:scale>
        <a:sx n="33" d="100"/>
        <a:sy n="33" d="100"/>
      </p:scale>
      <p:origin x="0" y="-5707"/>
    </p:cViewPr>
  </p:outlineViewPr>
  <p:notesTextViewPr>
    <p:cViewPr>
      <p:scale>
        <a:sx n="1" d="1"/>
        <a:sy n="1" d="1"/>
      </p:scale>
      <p:origin x="0" y="0"/>
    </p:cViewPr>
  </p:notesTextViewPr>
  <p:sorterViewPr>
    <p:cViewPr>
      <p:scale>
        <a:sx n="100" d="100"/>
        <a:sy n="100" d="100"/>
      </p:scale>
      <p:origin x="0" y="-41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aud ancion" userId="6e4b09c4780308a4" providerId="LiveId" clId="{06518F5D-CD14-457A-80C8-D953DF0AACBF}"/>
    <pc:docChg chg="undo redo custSel addSld delSld modSld sldOrd modShowInfo">
      <pc:chgData name="arnaud ancion" userId="6e4b09c4780308a4" providerId="LiveId" clId="{06518F5D-CD14-457A-80C8-D953DF0AACBF}" dt="2026-05-26T19:23:47.588" v="8567"/>
      <pc:docMkLst>
        <pc:docMk/>
      </pc:docMkLst>
      <pc:sldChg chg="addSp delSp modSp mod">
        <pc:chgData name="arnaud ancion" userId="6e4b09c4780308a4" providerId="LiveId" clId="{06518F5D-CD14-457A-80C8-D953DF0AACBF}" dt="2026-05-25T09:57:19.334" v="7838" actId="14100"/>
        <pc:sldMkLst>
          <pc:docMk/>
          <pc:sldMk cId="4211849195" sldId="257"/>
        </pc:sldMkLst>
        <pc:spChg chg="mod">
          <ac:chgData name="arnaud ancion" userId="6e4b09c4780308a4" providerId="LiveId" clId="{06518F5D-CD14-457A-80C8-D953DF0AACBF}" dt="2026-05-12T07:36:28.219" v="1800" actId="1076"/>
          <ac:spMkLst>
            <pc:docMk/>
            <pc:sldMk cId="4211849195" sldId="257"/>
            <ac:spMk id="4" creationId="{4DCAF125-EFD4-B7DC-1F7A-F859CA888A1E}"/>
          </ac:spMkLst>
        </pc:spChg>
        <pc:picChg chg="mod">
          <ac:chgData name="arnaud ancion" userId="6e4b09c4780308a4" providerId="LiveId" clId="{06518F5D-CD14-457A-80C8-D953DF0AACBF}" dt="2026-05-25T09:57:15.856" v="7837" actId="14100"/>
          <ac:picMkLst>
            <pc:docMk/>
            <pc:sldMk cId="4211849195" sldId="257"/>
            <ac:picMk id="7" creationId="{307126E1-EB16-CE12-D6BE-877F4DAE01F5}"/>
          </ac:picMkLst>
        </pc:picChg>
        <pc:picChg chg="mod">
          <ac:chgData name="arnaud ancion" userId="6e4b09c4780308a4" providerId="LiveId" clId="{06518F5D-CD14-457A-80C8-D953DF0AACBF}" dt="2026-05-25T09:57:19.334" v="7838" actId="14100"/>
          <ac:picMkLst>
            <pc:docMk/>
            <pc:sldMk cId="4211849195" sldId="257"/>
            <ac:picMk id="9" creationId="{5347C23F-8A02-7A5E-333D-E5177C40E8A1}"/>
          </ac:picMkLst>
        </pc:picChg>
      </pc:sldChg>
      <pc:sldChg chg="addSp delSp modSp mod modNotesTx">
        <pc:chgData name="arnaud ancion" userId="6e4b09c4780308a4" providerId="LiveId" clId="{06518F5D-CD14-457A-80C8-D953DF0AACBF}" dt="2026-05-25T09:26:27.341" v="7821" actId="14861"/>
        <pc:sldMkLst>
          <pc:docMk/>
          <pc:sldMk cId="3911920190" sldId="258"/>
        </pc:sldMkLst>
        <pc:spChg chg="mod">
          <ac:chgData name="arnaud ancion" userId="6e4b09c4780308a4" providerId="LiveId" clId="{06518F5D-CD14-457A-80C8-D953DF0AACBF}" dt="2026-05-25T09:26:27.341" v="7821" actId="14861"/>
          <ac:spMkLst>
            <pc:docMk/>
            <pc:sldMk cId="3911920190" sldId="258"/>
            <ac:spMk id="2" creationId="{7648CD02-69CB-EB76-7B61-60B011C0BF30}"/>
          </ac:spMkLst>
        </pc:spChg>
        <pc:spChg chg="del mod">
          <ac:chgData name="arnaud ancion" userId="6e4b09c4780308a4" providerId="LiveId" clId="{06518F5D-CD14-457A-80C8-D953DF0AACBF}" dt="2026-05-25T09:24:11.749" v="7802" actId="478"/>
          <ac:spMkLst>
            <pc:docMk/>
            <pc:sldMk cId="3911920190" sldId="258"/>
            <ac:spMk id="3" creationId="{511482F1-425C-EB9C-05FA-5622A25B99D7}"/>
          </ac:spMkLst>
        </pc:spChg>
        <pc:spChg chg="add del mod">
          <ac:chgData name="arnaud ancion" userId="6e4b09c4780308a4" providerId="LiveId" clId="{06518F5D-CD14-457A-80C8-D953DF0AACBF}" dt="2026-05-25T09:24:14.014" v="7803" actId="478"/>
          <ac:spMkLst>
            <pc:docMk/>
            <pc:sldMk cId="3911920190" sldId="258"/>
            <ac:spMk id="7" creationId="{967C2741-8F36-E63A-0D5B-AA0E93BBDB17}"/>
          </ac:spMkLst>
        </pc:spChg>
        <pc:graphicFrameChg chg="add del modGraphic">
          <ac:chgData name="arnaud ancion" userId="6e4b09c4780308a4" providerId="LiveId" clId="{06518F5D-CD14-457A-80C8-D953DF0AACBF}" dt="2026-05-25T09:21:38.175" v="7536" actId="1032"/>
          <ac:graphicFrameMkLst>
            <pc:docMk/>
            <pc:sldMk cId="3911920190" sldId="258"/>
            <ac:graphicFrameMk id="4" creationId="{909ADF23-F156-0ACA-D411-E59C07FA75A5}"/>
          </ac:graphicFrameMkLst>
        </pc:graphicFrameChg>
        <pc:graphicFrameChg chg="add mod modGraphic">
          <ac:chgData name="arnaud ancion" userId="6e4b09c4780308a4" providerId="LiveId" clId="{06518F5D-CD14-457A-80C8-D953DF0AACBF}" dt="2026-05-25T09:25:35.356" v="7819" actId="14100"/>
          <ac:graphicFrameMkLst>
            <pc:docMk/>
            <pc:sldMk cId="3911920190" sldId="258"/>
            <ac:graphicFrameMk id="5" creationId="{9FABEE73-1704-A949-6F8A-843998B7BAE6}"/>
          </ac:graphicFrameMkLst>
        </pc:graphicFrameChg>
      </pc:sldChg>
      <pc:sldChg chg="ord">
        <pc:chgData name="arnaud ancion" userId="6e4b09c4780308a4" providerId="LiveId" clId="{06518F5D-CD14-457A-80C8-D953DF0AACBF}" dt="2026-05-25T08:58:25.731" v="7305" actId="20578"/>
        <pc:sldMkLst>
          <pc:docMk/>
          <pc:sldMk cId="3569152554" sldId="259"/>
        </pc:sldMkLst>
      </pc:sldChg>
      <pc:sldChg chg="addSp modSp mod modAnim">
        <pc:chgData name="arnaud ancion" userId="6e4b09c4780308a4" providerId="LiveId" clId="{06518F5D-CD14-457A-80C8-D953DF0AACBF}" dt="2026-05-25T09:35:10.616" v="7833" actId="120"/>
        <pc:sldMkLst>
          <pc:docMk/>
          <pc:sldMk cId="1085644964" sldId="260"/>
        </pc:sldMkLst>
        <pc:spChg chg="mod">
          <ac:chgData name="arnaud ancion" userId="6e4b09c4780308a4" providerId="LiveId" clId="{06518F5D-CD14-457A-80C8-D953DF0AACBF}" dt="2026-05-12T07:24:37.131" v="1774" actId="27636"/>
          <ac:spMkLst>
            <pc:docMk/>
            <pc:sldMk cId="1085644964" sldId="260"/>
            <ac:spMk id="2" creationId="{2657379A-0AFD-C380-1BED-6B30FB08C5EC}"/>
          </ac:spMkLst>
        </pc:spChg>
        <pc:spChg chg="add mod">
          <ac:chgData name="arnaud ancion" userId="6e4b09c4780308a4" providerId="LiveId" clId="{06518F5D-CD14-457A-80C8-D953DF0AACBF}" dt="2026-05-25T09:35:00.993" v="7830" actId="1076"/>
          <ac:spMkLst>
            <pc:docMk/>
            <pc:sldMk cId="1085644964" sldId="260"/>
            <ac:spMk id="4" creationId="{C91E0F0B-0FC8-B9C2-535D-113BEA49C04F}"/>
          </ac:spMkLst>
        </pc:spChg>
        <pc:spChg chg="mod">
          <ac:chgData name="arnaud ancion" userId="6e4b09c4780308a4" providerId="LiveId" clId="{06518F5D-CD14-457A-80C8-D953DF0AACBF}" dt="2026-05-25T09:35:10.616" v="7833" actId="120"/>
          <ac:spMkLst>
            <pc:docMk/>
            <pc:sldMk cId="1085644964" sldId="260"/>
            <ac:spMk id="7" creationId="{E63A4F13-9991-A0D0-4710-64EC71F4B8CC}"/>
          </ac:spMkLst>
        </pc:spChg>
        <pc:picChg chg="mod">
          <ac:chgData name="arnaud ancion" userId="6e4b09c4780308a4" providerId="LiveId" clId="{06518F5D-CD14-457A-80C8-D953DF0AACBF}" dt="2026-05-12T07:26:12.997" v="1788" actId="1076"/>
          <ac:picMkLst>
            <pc:docMk/>
            <pc:sldMk cId="1085644964" sldId="260"/>
            <ac:picMk id="5" creationId="{A8BDF52E-0369-CE55-CB20-29FCE57CE2BC}"/>
          </ac:picMkLst>
        </pc:picChg>
      </pc:sldChg>
      <pc:sldChg chg="addSp modSp mod">
        <pc:chgData name="arnaud ancion" userId="6e4b09c4780308a4" providerId="LiveId" clId="{06518F5D-CD14-457A-80C8-D953DF0AACBF}" dt="2026-05-25T09:52:47.050" v="7836" actId="14100"/>
        <pc:sldMkLst>
          <pc:docMk/>
          <pc:sldMk cId="1268312208" sldId="261"/>
        </pc:sldMkLst>
        <pc:picChg chg="add mod">
          <ac:chgData name="arnaud ancion" userId="6e4b09c4780308a4" providerId="LiveId" clId="{06518F5D-CD14-457A-80C8-D953DF0AACBF}" dt="2026-05-25T09:27:37.097" v="7828" actId="14100"/>
          <ac:picMkLst>
            <pc:docMk/>
            <pc:sldMk cId="1268312208" sldId="261"/>
            <ac:picMk id="4" creationId="{C4B48D48-4FCB-C21F-6D74-2BD3972DE851}"/>
          </ac:picMkLst>
        </pc:picChg>
        <pc:picChg chg="mod">
          <ac:chgData name="arnaud ancion" userId="6e4b09c4780308a4" providerId="LiveId" clId="{06518F5D-CD14-457A-80C8-D953DF0AACBF}" dt="2026-05-25T09:52:47.050" v="7836" actId="14100"/>
          <ac:picMkLst>
            <pc:docMk/>
            <pc:sldMk cId="1268312208" sldId="261"/>
            <ac:picMk id="10" creationId="{25223A84-BECA-7852-F719-1A1E0137D8EB}"/>
          </ac:picMkLst>
        </pc:picChg>
      </pc:sldChg>
      <pc:sldChg chg="addSp delSp modSp mod">
        <pc:chgData name="arnaud ancion" userId="6e4b09c4780308a4" providerId="LiveId" clId="{06518F5D-CD14-457A-80C8-D953DF0AACBF}" dt="2026-05-16T13:53:27.197" v="2065" actId="20578"/>
        <pc:sldMkLst>
          <pc:docMk/>
          <pc:sldMk cId="350089615" sldId="262"/>
        </pc:sldMkLst>
        <pc:spChg chg="mod">
          <ac:chgData name="arnaud ancion" userId="6e4b09c4780308a4" providerId="LiveId" clId="{06518F5D-CD14-457A-80C8-D953DF0AACBF}" dt="2026-05-16T13:52:50.601" v="2062" actId="20577"/>
          <ac:spMkLst>
            <pc:docMk/>
            <pc:sldMk cId="350089615" sldId="262"/>
            <ac:spMk id="2" creationId="{23F70ABC-988C-5A03-9F14-A87C2653D211}"/>
          </ac:spMkLst>
        </pc:spChg>
        <pc:spChg chg="mod">
          <ac:chgData name="arnaud ancion" userId="6e4b09c4780308a4" providerId="LiveId" clId="{06518F5D-CD14-457A-80C8-D953DF0AACBF}" dt="2026-05-16T13:53:27.197" v="2065" actId="20578"/>
          <ac:spMkLst>
            <pc:docMk/>
            <pc:sldMk cId="350089615" sldId="262"/>
            <ac:spMk id="7" creationId="{17EFD05F-A1FE-8F18-8AEC-360BD20D69F3}"/>
          </ac:spMkLst>
        </pc:spChg>
      </pc:sldChg>
      <pc:sldChg chg="addSp delSp modSp mod">
        <pc:chgData name="arnaud ancion" userId="6e4b09c4780308a4" providerId="LiveId" clId="{06518F5D-CD14-457A-80C8-D953DF0AACBF}" dt="2026-05-18T11:22:39.536" v="3950" actId="1076"/>
        <pc:sldMkLst>
          <pc:docMk/>
          <pc:sldMk cId="2876407961" sldId="264"/>
        </pc:sldMkLst>
        <pc:spChg chg="mod">
          <ac:chgData name="arnaud ancion" userId="6e4b09c4780308a4" providerId="LiveId" clId="{06518F5D-CD14-457A-80C8-D953DF0AACBF}" dt="2026-05-16T13:54:45.805" v="2074" actId="20577"/>
          <ac:spMkLst>
            <pc:docMk/>
            <pc:sldMk cId="2876407961" sldId="264"/>
            <ac:spMk id="2" creationId="{8B92F35D-240D-B279-AC19-1772B7B961B4}"/>
          </ac:spMkLst>
        </pc:spChg>
        <pc:spChg chg="add mod">
          <ac:chgData name="arnaud ancion" userId="6e4b09c4780308a4" providerId="LiveId" clId="{06518F5D-CD14-457A-80C8-D953DF0AACBF}" dt="2026-05-17T15:04:00.150" v="3089" actId="5793"/>
          <ac:spMkLst>
            <pc:docMk/>
            <pc:sldMk cId="2876407961" sldId="264"/>
            <ac:spMk id="3" creationId="{6EB88708-81D5-92D3-FECE-19DFB27EB6AB}"/>
          </ac:spMkLst>
        </pc:spChg>
        <pc:spChg chg="add mod">
          <ac:chgData name="arnaud ancion" userId="6e4b09c4780308a4" providerId="LiveId" clId="{06518F5D-CD14-457A-80C8-D953DF0AACBF}" dt="2026-05-17T14:38:09.726" v="2557" actId="1076"/>
          <ac:spMkLst>
            <pc:docMk/>
            <pc:sldMk cId="2876407961" sldId="264"/>
            <ac:spMk id="9" creationId="{2B7D947F-2F2F-E6D8-B76E-423178F27F6E}"/>
          </ac:spMkLst>
        </pc:spChg>
        <pc:spChg chg="add mod">
          <ac:chgData name="arnaud ancion" userId="6e4b09c4780308a4" providerId="LiveId" clId="{06518F5D-CD14-457A-80C8-D953DF0AACBF}" dt="2026-05-17T14:38:18.851" v="2559" actId="1076"/>
          <ac:spMkLst>
            <pc:docMk/>
            <pc:sldMk cId="2876407961" sldId="264"/>
            <ac:spMk id="13" creationId="{253A29FC-8B89-B538-4965-E51AA93E24B2}"/>
          </ac:spMkLst>
        </pc:spChg>
        <pc:spChg chg="add mod">
          <ac:chgData name="arnaud ancion" userId="6e4b09c4780308a4" providerId="LiveId" clId="{06518F5D-CD14-457A-80C8-D953DF0AACBF}" dt="2026-05-18T11:22:26.826" v="3946" actId="1076"/>
          <ac:spMkLst>
            <pc:docMk/>
            <pc:sldMk cId="2876407961" sldId="264"/>
            <ac:spMk id="14" creationId="{110EA549-6C1F-0146-8A06-249FAEADC16B}"/>
          </ac:spMkLst>
        </pc:spChg>
        <pc:picChg chg="add mod">
          <ac:chgData name="arnaud ancion" userId="6e4b09c4780308a4" providerId="LiveId" clId="{06518F5D-CD14-457A-80C8-D953DF0AACBF}" dt="2026-05-18T11:22:34.074" v="3949" actId="1076"/>
          <ac:picMkLst>
            <pc:docMk/>
            <pc:sldMk cId="2876407961" sldId="264"/>
            <ac:picMk id="4" creationId="{803FA04C-E2DE-F281-64BD-4C708AC3ADDA}"/>
          </ac:picMkLst>
        </pc:picChg>
        <pc:picChg chg="add mod">
          <ac:chgData name="arnaud ancion" userId="6e4b09c4780308a4" providerId="LiveId" clId="{06518F5D-CD14-457A-80C8-D953DF0AACBF}" dt="2026-05-18T11:22:39.536" v="3950" actId="1076"/>
          <ac:picMkLst>
            <pc:docMk/>
            <pc:sldMk cId="2876407961" sldId="264"/>
            <ac:picMk id="5" creationId="{766E7831-D2B0-2683-B3A7-511EFB0A7FF6}"/>
          </ac:picMkLst>
        </pc:picChg>
      </pc:sldChg>
      <pc:sldChg chg="del">
        <pc:chgData name="arnaud ancion" userId="6e4b09c4780308a4" providerId="LiveId" clId="{06518F5D-CD14-457A-80C8-D953DF0AACBF}" dt="2026-05-25T10:04:38.888" v="7839" actId="47"/>
        <pc:sldMkLst>
          <pc:docMk/>
          <pc:sldMk cId="1659675655" sldId="265"/>
        </pc:sldMkLst>
      </pc:sldChg>
      <pc:sldChg chg="modSp mod ord">
        <pc:chgData name="arnaud ancion" userId="6e4b09c4780308a4" providerId="LiveId" clId="{06518F5D-CD14-457A-80C8-D953DF0AACBF}" dt="2026-05-25T07:17:32.306" v="5257"/>
        <pc:sldMkLst>
          <pc:docMk/>
          <pc:sldMk cId="3124213155" sldId="266"/>
        </pc:sldMkLst>
        <pc:spChg chg="mod">
          <ac:chgData name="arnaud ancion" userId="6e4b09c4780308a4" providerId="LiveId" clId="{06518F5D-CD14-457A-80C8-D953DF0AACBF}" dt="2026-05-17T15:16:41.578" v="3100" actId="6549"/>
          <ac:spMkLst>
            <pc:docMk/>
            <pc:sldMk cId="3124213155" sldId="266"/>
            <ac:spMk id="2" creationId="{DE3D339D-7C11-1FA7-059B-EE968AA845C3}"/>
          </ac:spMkLst>
        </pc:spChg>
        <pc:spChg chg="mod">
          <ac:chgData name="arnaud ancion" userId="6e4b09c4780308a4" providerId="LiveId" clId="{06518F5D-CD14-457A-80C8-D953DF0AACBF}" dt="2026-05-17T15:21:45.012" v="3490" actId="14100"/>
          <ac:spMkLst>
            <pc:docMk/>
            <pc:sldMk cId="3124213155" sldId="266"/>
            <ac:spMk id="4" creationId="{FCF774E9-5480-A0F6-C39C-EFDB1629CF63}"/>
          </ac:spMkLst>
        </pc:spChg>
      </pc:sldChg>
      <pc:sldChg chg="addSp delSp modSp mod">
        <pc:chgData name="arnaud ancion" userId="6e4b09c4780308a4" providerId="LiveId" clId="{06518F5D-CD14-457A-80C8-D953DF0AACBF}" dt="2026-05-25T08:39:40.840" v="7134" actId="1076"/>
        <pc:sldMkLst>
          <pc:docMk/>
          <pc:sldMk cId="1397279949" sldId="268"/>
        </pc:sldMkLst>
        <pc:spChg chg="mod">
          <ac:chgData name="arnaud ancion" userId="6e4b09c4780308a4" providerId="LiveId" clId="{06518F5D-CD14-457A-80C8-D953DF0AACBF}" dt="2026-05-25T08:39:33.487" v="7133" actId="6549"/>
          <ac:spMkLst>
            <pc:docMk/>
            <pc:sldMk cId="1397279949" sldId="268"/>
            <ac:spMk id="2" creationId="{B7D4C17C-C11B-4314-EFDE-96A33F5AECF5}"/>
          </ac:spMkLst>
        </pc:spChg>
        <pc:spChg chg="add del mod">
          <ac:chgData name="arnaud ancion" userId="6e4b09c4780308a4" providerId="LiveId" clId="{06518F5D-CD14-457A-80C8-D953DF0AACBF}" dt="2026-05-25T08:30:59.026" v="6855" actId="478"/>
          <ac:spMkLst>
            <pc:docMk/>
            <pc:sldMk cId="1397279949" sldId="268"/>
            <ac:spMk id="3" creationId="{4FE2B40D-0E61-7D4B-95FE-C3F8A887873F}"/>
          </ac:spMkLst>
        </pc:spChg>
        <pc:spChg chg="del mod">
          <ac:chgData name="arnaud ancion" userId="6e4b09c4780308a4" providerId="LiveId" clId="{06518F5D-CD14-457A-80C8-D953DF0AACBF}" dt="2026-05-25T08:30:48.910" v="6853" actId="478"/>
          <ac:spMkLst>
            <pc:docMk/>
            <pc:sldMk cId="1397279949" sldId="268"/>
            <ac:spMk id="4" creationId="{7ED24248-EF0B-5067-6A3F-3959066A8EB6}"/>
          </ac:spMkLst>
        </pc:spChg>
        <pc:spChg chg="mod">
          <ac:chgData name="arnaud ancion" userId="6e4b09c4780308a4" providerId="LiveId" clId="{06518F5D-CD14-457A-80C8-D953DF0AACBF}" dt="2026-05-25T08:39:40.840" v="7134" actId="1076"/>
          <ac:spMkLst>
            <pc:docMk/>
            <pc:sldMk cId="1397279949" sldId="268"/>
            <ac:spMk id="6" creationId="{3A038CA0-CF66-6789-F16E-C14A01FE98F7}"/>
          </ac:spMkLst>
        </pc:spChg>
      </pc:sldChg>
      <pc:sldChg chg="modSp mod">
        <pc:chgData name="arnaud ancion" userId="6e4b09c4780308a4" providerId="LiveId" clId="{06518F5D-CD14-457A-80C8-D953DF0AACBF}" dt="2026-05-25T08:29:08.394" v="6765" actId="14100"/>
        <pc:sldMkLst>
          <pc:docMk/>
          <pc:sldMk cId="2718358992" sldId="269"/>
        </pc:sldMkLst>
        <pc:spChg chg="mod">
          <ac:chgData name="arnaud ancion" userId="6e4b09c4780308a4" providerId="LiveId" clId="{06518F5D-CD14-457A-80C8-D953DF0AACBF}" dt="2026-05-17T15:08:17.763" v="3096" actId="6549"/>
          <ac:spMkLst>
            <pc:docMk/>
            <pc:sldMk cId="2718358992" sldId="269"/>
            <ac:spMk id="2" creationId="{D131F332-6035-FA1C-29BD-3E53957C4F09}"/>
          </ac:spMkLst>
        </pc:spChg>
        <pc:picChg chg="mod">
          <ac:chgData name="arnaud ancion" userId="6e4b09c4780308a4" providerId="LiveId" clId="{06518F5D-CD14-457A-80C8-D953DF0AACBF}" dt="2026-05-25T08:29:08.394" v="6765" actId="14100"/>
          <ac:picMkLst>
            <pc:docMk/>
            <pc:sldMk cId="2718358992" sldId="269"/>
            <ac:picMk id="5" creationId="{6A30FE5B-A7C4-A4D8-F0A3-6236153217B4}"/>
          </ac:picMkLst>
        </pc:picChg>
      </pc:sldChg>
      <pc:sldChg chg="addSp delSp modSp new mod modAnim">
        <pc:chgData name="arnaud ancion" userId="6e4b09c4780308a4" providerId="LiveId" clId="{06518F5D-CD14-457A-80C8-D953DF0AACBF}" dt="2026-05-16T13:54:03.805" v="2072" actId="20577"/>
        <pc:sldMkLst>
          <pc:docMk/>
          <pc:sldMk cId="916264454" sldId="271"/>
        </pc:sldMkLst>
        <pc:spChg chg="mod">
          <ac:chgData name="arnaud ancion" userId="6e4b09c4780308a4" providerId="LiveId" clId="{06518F5D-CD14-457A-80C8-D953DF0AACBF}" dt="2026-05-16T13:54:03.805" v="2072" actId="20577"/>
          <ac:spMkLst>
            <pc:docMk/>
            <pc:sldMk cId="916264454" sldId="271"/>
            <ac:spMk id="3" creationId="{9D50E5BC-9617-4423-52BB-20B8FABB287A}"/>
          </ac:spMkLst>
        </pc:spChg>
      </pc:sldChg>
      <pc:sldChg chg="addSp delSp modSp new mod addAnim delAnim modAnim">
        <pc:chgData name="arnaud ancion" userId="6e4b09c4780308a4" providerId="LiveId" clId="{06518F5D-CD14-457A-80C8-D953DF0AACBF}" dt="2026-05-26T19:23:47.588" v="8567"/>
        <pc:sldMkLst>
          <pc:docMk/>
          <pc:sldMk cId="262228197" sldId="272"/>
        </pc:sldMkLst>
        <pc:spChg chg="mod">
          <ac:chgData name="arnaud ancion" userId="6e4b09c4780308a4" providerId="LiveId" clId="{06518F5D-CD14-457A-80C8-D953DF0AACBF}" dt="2026-05-26T19:23:13.616" v="8559" actId="1076"/>
          <ac:spMkLst>
            <pc:docMk/>
            <pc:sldMk cId="262228197" sldId="272"/>
            <ac:spMk id="5" creationId="{485BD1B9-7400-AB80-F41D-2B7B8E90CFBD}"/>
          </ac:spMkLst>
        </pc:spChg>
        <pc:spChg chg="add del mod">
          <ac:chgData name="arnaud ancion" userId="6e4b09c4780308a4" providerId="LiveId" clId="{06518F5D-CD14-457A-80C8-D953DF0AACBF}" dt="2026-05-25T07:17:40.714" v="5259" actId="478"/>
          <ac:spMkLst>
            <pc:docMk/>
            <pc:sldMk cId="262228197" sldId="272"/>
            <ac:spMk id="6" creationId="{D0557FD1-53FB-0B85-2229-2FC03F4D4EDD}"/>
          </ac:spMkLst>
        </pc:spChg>
        <pc:spChg chg="add mod">
          <ac:chgData name="arnaud ancion" userId="6e4b09c4780308a4" providerId="LiveId" clId="{06518F5D-CD14-457A-80C8-D953DF0AACBF}" dt="2026-05-26T19:23:17.713" v="8561" actId="1076"/>
          <ac:spMkLst>
            <pc:docMk/>
            <pc:sldMk cId="262228197" sldId="272"/>
            <ac:spMk id="7" creationId="{47393DED-F904-F96C-78CB-44BA23CAD75D}"/>
          </ac:spMkLst>
        </pc:spChg>
        <pc:spChg chg="add mod">
          <ac:chgData name="arnaud ancion" userId="6e4b09c4780308a4" providerId="LiveId" clId="{06518F5D-CD14-457A-80C8-D953DF0AACBF}" dt="2026-05-26T19:23:19.974" v="8562" actId="1076"/>
          <ac:spMkLst>
            <pc:docMk/>
            <pc:sldMk cId="262228197" sldId="272"/>
            <ac:spMk id="8" creationId="{7A78C6BC-C567-AF18-8CCA-DE1C77D39AB7}"/>
          </ac:spMkLst>
        </pc:spChg>
      </pc:sldChg>
      <pc:sldChg chg="addSp delSp modSp new mod ord">
        <pc:chgData name="arnaud ancion" userId="6e4b09c4780308a4" providerId="LiveId" clId="{06518F5D-CD14-457A-80C8-D953DF0AACBF}" dt="2026-05-25T10:21:15.022" v="8537" actId="478"/>
        <pc:sldMkLst>
          <pc:docMk/>
          <pc:sldMk cId="676676476" sldId="274"/>
        </pc:sldMkLst>
        <pc:spChg chg="mod">
          <ac:chgData name="arnaud ancion" userId="6e4b09c4780308a4" providerId="LiveId" clId="{06518F5D-CD14-457A-80C8-D953DF0AACBF}" dt="2026-05-25T08:39:20.931" v="7132" actId="113"/>
          <ac:spMkLst>
            <pc:docMk/>
            <pc:sldMk cId="676676476" sldId="274"/>
            <ac:spMk id="2" creationId="{DB835002-4EEB-7265-C339-898B6E25A024}"/>
          </ac:spMkLst>
        </pc:spChg>
        <pc:spChg chg="mod">
          <ac:chgData name="arnaud ancion" userId="6e4b09c4780308a4" providerId="LiveId" clId="{06518F5D-CD14-457A-80C8-D953DF0AACBF}" dt="2026-05-25T10:12:28.601" v="8108" actId="6549"/>
          <ac:spMkLst>
            <pc:docMk/>
            <pc:sldMk cId="676676476" sldId="274"/>
            <ac:spMk id="3" creationId="{6E57C111-B73B-0248-B7BD-6702472C763D}"/>
          </ac:spMkLst>
        </pc:spChg>
        <pc:spChg chg="add del mod">
          <ac:chgData name="arnaud ancion" userId="6e4b09c4780308a4" providerId="LiveId" clId="{06518F5D-CD14-457A-80C8-D953DF0AACBF}" dt="2026-05-25T10:10:27.730" v="8081" actId="478"/>
          <ac:spMkLst>
            <pc:docMk/>
            <pc:sldMk cId="676676476" sldId="274"/>
            <ac:spMk id="4" creationId="{374B35B5-FBAE-D828-0625-2D41DC3F4799}"/>
          </ac:spMkLst>
        </pc:spChg>
        <pc:spChg chg="add del mod">
          <ac:chgData name="arnaud ancion" userId="6e4b09c4780308a4" providerId="LiveId" clId="{06518F5D-CD14-457A-80C8-D953DF0AACBF}" dt="2026-05-25T10:10:28.838" v="8082" actId="478"/>
          <ac:spMkLst>
            <pc:docMk/>
            <pc:sldMk cId="676676476" sldId="274"/>
            <ac:spMk id="5" creationId="{A5414D8C-0CDA-9400-50A6-94FC442B3908}"/>
          </ac:spMkLst>
        </pc:spChg>
        <pc:picChg chg="add mod">
          <ac:chgData name="arnaud ancion" userId="6e4b09c4780308a4" providerId="LiveId" clId="{06518F5D-CD14-457A-80C8-D953DF0AACBF}" dt="2026-05-25T10:13:20.203" v="8268" actId="1076"/>
          <ac:picMkLst>
            <pc:docMk/>
            <pc:sldMk cId="676676476" sldId="274"/>
            <ac:picMk id="7" creationId="{048AA517-6289-2C7C-0707-418D6AAF2DD4}"/>
          </ac:picMkLst>
        </pc:picChg>
        <pc:picChg chg="add mod">
          <ac:chgData name="arnaud ancion" userId="6e4b09c4780308a4" providerId="LiveId" clId="{06518F5D-CD14-457A-80C8-D953DF0AACBF}" dt="2026-05-25T10:11:34.555" v="8094" actId="1076"/>
          <ac:picMkLst>
            <pc:docMk/>
            <pc:sldMk cId="676676476" sldId="274"/>
            <ac:picMk id="8" creationId="{88F3062E-2F97-8D34-E821-4AE0B780FDFF}"/>
          </ac:picMkLst>
        </pc:picChg>
        <pc:picChg chg="add mod">
          <ac:chgData name="arnaud ancion" userId="6e4b09c4780308a4" providerId="LiveId" clId="{06518F5D-CD14-457A-80C8-D953DF0AACBF}" dt="2026-05-25T10:12:33.843" v="8109" actId="1076"/>
          <ac:picMkLst>
            <pc:docMk/>
            <pc:sldMk cId="676676476" sldId="274"/>
            <ac:picMk id="9" creationId="{092CC656-438C-2364-4D6E-03137DFAD759}"/>
          </ac:picMkLst>
        </pc:picChg>
        <pc:picChg chg="add mod">
          <ac:chgData name="arnaud ancion" userId="6e4b09c4780308a4" providerId="LiveId" clId="{06518F5D-CD14-457A-80C8-D953DF0AACBF}" dt="2026-05-25T10:13:11.841" v="8267" actId="1076"/>
          <ac:picMkLst>
            <pc:docMk/>
            <pc:sldMk cId="676676476" sldId="274"/>
            <ac:picMk id="10" creationId="{4F6A9920-E469-8F5D-A6C5-78DB284C9A6A}"/>
          </ac:picMkLst>
        </pc:picChg>
        <pc:picChg chg="add mod">
          <ac:chgData name="arnaud ancion" userId="6e4b09c4780308a4" providerId="LiveId" clId="{06518F5D-CD14-457A-80C8-D953DF0AACBF}" dt="2026-05-25T10:13:06.483" v="8266" actId="1076"/>
          <ac:picMkLst>
            <pc:docMk/>
            <pc:sldMk cId="676676476" sldId="274"/>
            <ac:picMk id="11" creationId="{3A11D6AB-452B-8962-D710-007486BF1A18}"/>
          </ac:picMkLst>
        </pc:picChg>
        <pc:picChg chg="add del mod">
          <ac:chgData name="arnaud ancion" userId="6e4b09c4780308a4" providerId="LiveId" clId="{06518F5D-CD14-457A-80C8-D953DF0AACBF}" dt="2026-05-25T10:21:15.022" v="8537" actId="478"/>
          <ac:picMkLst>
            <pc:docMk/>
            <pc:sldMk cId="676676476" sldId="274"/>
            <ac:picMk id="13" creationId="{495DAAA0-5D22-6C90-4146-0CC970A594E1}"/>
          </ac:picMkLst>
        </pc:picChg>
      </pc:sldChg>
      <pc:sldChg chg="addSp modSp new mod ord">
        <pc:chgData name="arnaud ancion" userId="6e4b09c4780308a4" providerId="LiveId" clId="{06518F5D-CD14-457A-80C8-D953DF0AACBF}" dt="2026-05-25T10:22:19.531" v="8557" actId="207"/>
        <pc:sldMkLst>
          <pc:docMk/>
          <pc:sldMk cId="3394160345" sldId="275"/>
        </pc:sldMkLst>
        <pc:spChg chg="mod">
          <ac:chgData name="arnaud ancion" userId="6e4b09c4780308a4" providerId="LiveId" clId="{06518F5D-CD14-457A-80C8-D953DF0AACBF}" dt="2026-05-25T10:13:42.228" v="8283" actId="113"/>
          <ac:spMkLst>
            <pc:docMk/>
            <pc:sldMk cId="3394160345" sldId="275"/>
            <ac:spMk id="2" creationId="{6069492F-0F7C-0A55-DA2A-9755B9E8E06F}"/>
          </ac:spMkLst>
        </pc:spChg>
        <pc:spChg chg="mod">
          <ac:chgData name="arnaud ancion" userId="6e4b09c4780308a4" providerId="LiveId" clId="{06518F5D-CD14-457A-80C8-D953DF0AACBF}" dt="2026-05-25T10:20:41.285" v="8533" actId="113"/>
          <ac:spMkLst>
            <pc:docMk/>
            <pc:sldMk cId="3394160345" sldId="275"/>
            <ac:spMk id="3" creationId="{84DF158E-9583-5C84-E396-67E74CBAC8D9}"/>
          </ac:spMkLst>
        </pc:spChg>
        <pc:picChg chg="add mod">
          <ac:chgData name="arnaud ancion" userId="6e4b09c4780308a4" providerId="LiveId" clId="{06518F5D-CD14-457A-80C8-D953DF0AACBF}" dt="2026-05-25T10:21:33.742" v="8542" actId="207"/>
          <ac:picMkLst>
            <pc:docMk/>
            <pc:sldMk cId="3394160345" sldId="275"/>
            <ac:picMk id="4" creationId="{74188D19-0CB0-C3F2-BEA4-5DAD915C4B8A}"/>
          </ac:picMkLst>
        </pc:picChg>
        <pc:picChg chg="add mod">
          <ac:chgData name="arnaud ancion" userId="6e4b09c4780308a4" providerId="LiveId" clId="{06518F5D-CD14-457A-80C8-D953DF0AACBF}" dt="2026-05-25T10:21:45.560" v="8544" actId="1076"/>
          <ac:picMkLst>
            <pc:docMk/>
            <pc:sldMk cId="3394160345" sldId="275"/>
            <ac:picMk id="5" creationId="{188A65A1-8029-8553-DCCB-065C95EE7559}"/>
          </ac:picMkLst>
        </pc:picChg>
        <pc:picChg chg="add mod">
          <ac:chgData name="arnaud ancion" userId="6e4b09c4780308a4" providerId="LiveId" clId="{06518F5D-CD14-457A-80C8-D953DF0AACBF}" dt="2026-05-25T10:21:48.963" v="8546" actId="1076"/>
          <ac:picMkLst>
            <pc:docMk/>
            <pc:sldMk cId="3394160345" sldId="275"/>
            <ac:picMk id="6" creationId="{B572A6F0-0A93-67E2-F353-49AE96E34239}"/>
          </ac:picMkLst>
        </pc:picChg>
        <pc:picChg chg="add mod">
          <ac:chgData name="arnaud ancion" userId="6e4b09c4780308a4" providerId="LiveId" clId="{06518F5D-CD14-457A-80C8-D953DF0AACBF}" dt="2026-05-25T10:21:58.033" v="8549" actId="207"/>
          <ac:picMkLst>
            <pc:docMk/>
            <pc:sldMk cId="3394160345" sldId="275"/>
            <ac:picMk id="7" creationId="{C498B248-B7A9-9851-9686-3AA888DE20E6}"/>
          </ac:picMkLst>
        </pc:picChg>
        <pc:picChg chg="add mod">
          <ac:chgData name="arnaud ancion" userId="6e4b09c4780308a4" providerId="LiveId" clId="{06518F5D-CD14-457A-80C8-D953DF0AACBF}" dt="2026-05-25T10:22:05.923" v="8552" actId="207"/>
          <ac:picMkLst>
            <pc:docMk/>
            <pc:sldMk cId="3394160345" sldId="275"/>
            <ac:picMk id="8" creationId="{33944C26-4C40-56BC-C4E3-DEC80ED3D479}"/>
          </ac:picMkLst>
        </pc:picChg>
        <pc:picChg chg="add mod">
          <ac:chgData name="arnaud ancion" userId="6e4b09c4780308a4" providerId="LiveId" clId="{06518F5D-CD14-457A-80C8-D953DF0AACBF}" dt="2026-05-25T10:22:11.810" v="8554" actId="1076"/>
          <ac:picMkLst>
            <pc:docMk/>
            <pc:sldMk cId="3394160345" sldId="275"/>
            <ac:picMk id="9" creationId="{F58C9584-C4CF-A0D2-240F-340E0D32C7EF}"/>
          </ac:picMkLst>
        </pc:picChg>
        <pc:picChg chg="add mod">
          <ac:chgData name="arnaud ancion" userId="6e4b09c4780308a4" providerId="LiveId" clId="{06518F5D-CD14-457A-80C8-D953DF0AACBF}" dt="2026-05-25T10:22:19.531" v="8557" actId="207"/>
          <ac:picMkLst>
            <pc:docMk/>
            <pc:sldMk cId="3394160345" sldId="275"/>
            <ac:picMk id="10" creationId="{756395AA-0A2E-243C-A001-36769A56E1E1}"/>
          </ac:picMkLst>
        </pc:picChg>
      </pc:sldChg>
      <pc:sldChg chg="addSp modSp new del mod">
        <pc:chgData name="arnaud ancion" userId="6e4b09c4780308a4" providerId="LiveId" clId="{06518F5D-CD14-457A-80C8-D953DF0AACBF}" dt="2026-05-25T08:40:46.333" v="7149" actId="47"/>
        <pc:sldMkLst>
          <pc:docMk/>
          <pc:sldMk cId="3390000545" sldId="276"/>
        </pc:sldMkLst>
      </pc:sldChg>
      <pc:sldChg chg="addSp modSp new mod">
        <pc:chgData name="arnaud ancion" userId="6e4b09c4780308a4" providerId="LiveId" clId="{06518F5D-CD14-457A-80C8-D953DF0AACBF}" dt="2026-05-17T15:04:14.682" v="3094" actId="20577"/>
        <pc:sldMkLst>
          <pc:docMk/>
          <pc:sldMk cId="824056927" sldId="277"/>
        </pc:sldMkLst>
        <pc:spChg chg="mod">
          <ac:chgData name="arnaud ancion" userId="6e4b09c4780308a4" providerId="LiveId" clId="{06518F5D-CD14-457A-80C8-D953DF0AACBF}" dt="2026-05-17T14:38:28.087" v="2562"/>
          <ac:spMkLst>
            <pc:docMk/>
            <pc:sldMk cId="824056927" sldId="277"/>
            <ac:spMk id="2" creationId="{5EF2D460-83FE-7CAD-5A46-7571DCEED494}"/>
          </ac:spMkLst>
        </pc:spChg>
        <pc:spChg chg="mod">
          <ac:chgData name="arnaud ancion" userId="6e4b09c4780308a4" providerId="LiveId" clId="{06518F5D-CD14-457A-80C8-D953DF0AACBF}" dt="2026-05-17T15:04:14.682" v="3094" actId="20577"/>
          <ac:spMkLst>
            <pc:docMk/>
            <pc:sldMk cId="824056927" sldId="277"/>
            <ac:spMk id="3" creationId="{879AEAC9-BD23-6E82-221C-D684D792C57B}"/>
          </ac:spMkLst>
        </pc:spChg>
        <pc:spChg chg="add mod">
          <ac:chgData name="arnaud ancion" userId="6e4b09c4780308a4" providerId="LiveId" clId="{06518F5D-CD14-457A-80C8-D953DF0AACBF}" dt="2026-05-17T14:38:22.351" v="2561"/>
          <ac:spMkLst>
            <pc:docMk/>
            <pc:sldMk cId="824056927" sldId="277"/>
            <ac:spMk id="4" creationId="{1E44D423-715D-5456-DFB6-1A1DEA27FF9F}"/>
          </ac:spMkLst>
        </pc:spChg>
        <pc:spChg chg="add mod">
          <ac:chgData name="arnaud ancion" userId="6e4b09c4780308a4" providerId="LiveId" clId="{06518F5D-CD14-457A-80C8-D953DF0AACBF}" dt="2026-05-17T15:02:53.725" v="3035" actId="1076"/>
          <ac:spMkLst>
            <pc:docMk/>
            <pc:sldMk cId="824056927" sldId="277"/>
            <ac:spMk id="8" creationId="{F8FF702B-F3DA-BB77-8896-2B945E108B46}"/>
          </ac:spMkLst>
        </pc:spChg>
        <pc:picChg chg="add mod">
          <ac:chgData name="arnaud ancion" userId="6e4b09c4780308a4" providerId="LiveId" clId="{06518F5D-CD14-457A-80C8-D953DF0AACBF}" dt="2026-05-17T15:03:24.372" v="3045" actId="14100"/>
          <ac:picMkLst>
            <pc:docMk/>
            <pc:sldMk cId="824056927" sldId="277"/>
            <ac:picMk id="6" creationId="{DC1FE2DF-6EB3-CFBF-145B-AB56609FF5EF}"/>
          </ac:picMkLst>
        </pc:picChg>
      </pc:sldChg>
      <pc:sldChg chg="addSp delSp modSp new mod modNotesTx">
        <pc:chgData name="arnaud ancion" userId="6e4b09c4780308a4" providerId="LiveId" clId="{06518F5D-CD14-457A-80C8-D953DF0AACBF}" dt="2026-05-25T08:03:50.522" v="5995" actId="20577"/>
        <pc:sldMkLst>
          <pc:docMk/>
          <pc:sldMk cId="197069445" sldId="278"/>
        </pc:sldMkLst>
        <pc:spChg chg="mod">
          <ac:chgData name="arnaud ancion" userId="6e4b09c4780308a4" providerId="LiveId" clId="{06518F5D-CD14-457A-80C8-D953DF0AACBF}" dt="2026-05-18T07:05:05.446" v="3497"/>
          <ac:spMkLst>
            <pc:docMk/>
            <pc:sldMk cId="197069445" sldId="278"/>
            <ac:spMk id="2" creationId="{C835F7A0-81EE-7962-F0E9-4FC1911144C8}"/>
          </ac:spMkLst>
        </pc:spChg>
        <pc:spChg chg="add mod">
          <ac:chgData name="arnaud ancion" userId="6e4b09c4780308a4" providerId="LiveId" clId="{06518F5D-CD14-457A-80C8-D953DF0AACBF}" dt="2026-05-25T08:03:50.522" v="5995" actId="20577"/>
          <ac:spMkLst>
            <pc:docMk/>
            <pc:sldMk cId="197069445" sldId="278"/>
            <ac:spMk id="4" creationId="{73557F06-40FA-7611-D90A-110378BE8C41}"/>
          </ac:spMkLst>
        </pc:spChg>
        <pc:spChg chg="add mod">
          <ac:chgData name="arnaud ancion" userId="6e4b09c4780308a4" providerId="LiveId" clId="{06518F5D-CD14-457A-80C8-D953DF0AACBF}" dt="2026-05-25T07:56:08.587" v="5799"/>
          <ac:spMkLst>
            <pc:docMk/>
            <pc:sldMk cId="197069445" sldId="278"/>
            <ac:spMk id="7" creationId="{36246D97-0658-FFC6-8AAC-E8C1104BA0DD}"/>
          </ac:spMkLst>
        </pc:spChg>
        <pc:spChg chg="add del mod">
          <ac:chgData name="arnaud ancion" userId="6e4b09c4780308a4" providerId="LiveId" clId="{06518F5D-CD14-457A-80C8-D953DF0AACBF}" dt="2026-05-25T07:54:26.464" v="5759" actId="478"/>
          <ac:spMkLst>
            <pc:docMk/>
            <pc:sldMk cId="197069445" sldId="278"/>
            <ac:spMk id="8" creationId="{DD8AA382-E0C0-8708-87D4-C8E4CC705A0A}"/>
          </ac:spMkLst>
        </pc:spChg>
        <pc:picChg chg="add mod ord">
          <ac:chgData name="arnaud ancion" userId="6e4b09c4780308a4" providerId="LiveId" clId="{06518F5D-CD14-457A-80C8-D953DF0AACBF}" dt="2026-05-25T07:54:35.994" v="5763" actId="14100"/>
          <ac:picMkLst>
            <pc:docMk/>
            <pc:sldMk cId="197069445" sldId="278"/>
            <ac:picMk id="5" creationId="{E7F915B3-C1FB-FC02-8FAB-5900A73AC60F}"/>
          </ac:picMkLst>
        </pc:picChg>
      </pc:sldChg>
      <pc:sldChg chg="modSp new mod">
        <pc:chgData name="arnaud ancion" userId="6e4b09c4780308a4" providerId="LiveId" clId="{06518F5D-CD14-457A-80C8-D953DF0AACBF}" dt="2026-05-25T07:52:48.882" v="5706" actId="27636"/>
        <pc:sldMkLst>
          <pc:docMk/>
          <pc:sldMk cId="1455958640" sldId="279"/>
        </pc:sldMkLst>
        <pc:spChg chg="mod">
          <ac:chgData name="arnaud ancion" userId="6e4b09c4780308a4" providerId="LiveId" clId="{06518F5D-CD14-457A-80C8-D953DF0AACBF}" dt="2026-05-25T07:52:48.882" v="5706" actId="27636"/>
          <ac:spMkLst>
            <pc:docMk/>
            <pc:sldMk cId="1455958640" sldId="279"/>
            <ac:spMk id="3" creationId="{9A28BAEE-C5E4-E4D9-97E6-B7A7DCCFD031}"/>
          </ac:spMkLst>
        </pc:spChg>
      </pc:sldChg>
      <pc:sldChg chg="addSp delSp modSp new mod">
        <pc:chgData name="arnaud ancion" userId="6e4b09c4780308a4" providerId="LiveId" clId="{06518F5D-CD14-457A-80C8-D953DF0AACBF}" dt="2026-05-21T21:10:58.105" v="5036" actId="14100"/>
        <pc:sldMkLst>
          <pc:docMk/>
          <pc:sldMk cId="1503374828" sldId="280"/>
        </pc:sldMkLst>
        <pc:spChg chg="mod">
          <ac:chgData name="arnaud ancion" userId="6e4b09c4780308a4" providerId="LiveId" clId="{06518F5D-CD14-457A-80C8-D953DF0AACBF}" dt="2026-05-21T21:10:43.661" v="5031" actId="20577"/>
          <ac:spMkLst>
            <pc:docMk/>
            <pc:sldMk cId="1503374828" sldId="280"/>
            <ac:spMk id="2" creationId="{01EEA26A-866D-B4BC-DE04-A5F0A24F3993}"/>
          </ac:spMkLst>
        </pc:spChg>
        <pc:picChg chg="add mod">
          <ac:chgData name="arnaud ancion" userId="6e4b09c4780308a4" providerId="LiveId" clId="{06518F5D-CD14-457A-80C8-D953DF0AACBF}" dt="2026-05-21T21:10:58.105" v="5036" actId="14100"/>
          <ac:picMkLst>
            <pc:docMk/>
            <pc:sldMk cId="1503374828" sldId="280"/>
            <ac:picMk id="4" creationId="{44B5B6F4-5850-09F2-0166-7CFB46972587}"/>
          </ac:picMkLst>
        </pc:picChg>
      </pc:sldChg>
      <pc:sldChg chg="modSp new mod">
        <pc:chgData name="arnaud ancion" userId="6e4b09c4780308a4" providerId="LiveId" clId="{06518F5D-CD14-457A-80C8-D953DF0AACBF}" dt="2026-05-25T08:58:04.281" v="7270" actId="403"/>
        <pc:sldMkLst>
          <pc:docMk/>
          <pc:sldMk cId="3899790073" sldId="281"/>
        </pc:sldMkLst>
        <pc:spChg chg="mod">
          <ac:chgData name="arnaud ancion" userId="6e4b09c4780308a4" providerId="LiveId" clId="{06518F5D-CD14-457A-80C8-D953DF0AACBF}" dt="2026-05-25T07:09:35.252" v="5197" actId="122"/>
          <ac:spMkLst>
            <pc:docMk/>
            <pc:sldMk cId="3899790073" sldId="281"/>
            <ac:spMk id="2" creationId="{ECD6BB9E-C241-27D6-F52D-1E01084868AD}"/>
          </ac:spMkLst>
        </pc:spChg>
        <pc:spChg chg="mod">
          <ac:chgData name="arnaud ancion" userId="6e4b09c4780308a4" providerId="LiveId" clId="{06518F5D-CD14-457A-80C8-D953DF0AACBF}" dt="2026-05-25T08:58:04.281" v="7270" actId="403"/>
          <ac:spMkLst>
            <pc:docMk/>
            <pc:sldMk cId="3899790073" sldId="281"/>
            <ac:spMk id="3" creationId="{C6677035-7B95-4355-7E6C-F4569C780D6B}"/>
          </ac:spMkLst>
        </pc:spChg>
      </pc:sldChg>
      <pc:sldChg chg="addSp modSp new mod">
        <pc:chgData name="arnaud ancion" userId="6e4b09c4780308a4" providerId="LiveId" clId="{06518F5D-CD14-457A-80C8-D953DF0AACBF}" dt="2026-05-25T07:45:59.379" v="5704" actId="20577"/>
        <pc:sldMkLst>
          <pc:docMk/>
          <pc:sldMk cId="1015347582" sldId="282"/>
        </pc:sldMkLst>
        <pc:spChg chg="mod">
          <ac:chgData name="arnaud ancion" userId="6e4b09c4780308a4" providerId="LiveId" clId="{06518F5D-CD14-457A-80C8-D953DF0AACBF}" dt="2026-05-25T07:45:59.379" v="5704" actId="20577"/>
          <ac:spMkLst>
            <pc:docMk/>
            <pc:sldMk cId="1015347582" sldId="282"/>
            <ac:spMk id="2" creationId="{5078F069-2989-403C-436A-DE1EBE491657}"/>
          </ac:spMkLst>
        </pc:spChg>
        <pc:spChg chg="mod">
          <ac:chgData name="arnaud ancion" userId="6e4b09c4780308a4" providerId="LiveId" clId="{06518F5D-CD14-457A-80C8-D953DF0AACBF}" dt="2026-05-25T07:41:52.781" v="5495" actId="1076"/>
          <ac:spMkLst>
            <pc:docMk/>
            <pc:sldMk cId="1015347582" sldId="282"/>
            <ac:spMk id="3" creationId="{313C70F8-2BE1-A2FF-9C26-A0E8DA347FA3}"/>
          </ac:spMkLst>
        </pc:spChg>
        <pc:spChg chg="add mod">
          <ac:chgData name="arnaud ancion" userId="6e4b09c4780308a4" providerId="LiveId" clId="{06518F5D-CD14-457A-80C8-D953DF0AACBF}" dt="2026-05-25T07:42:04.334" v="5499" actId="1076"/>
          <ac:spMkLst>
            <pc:docMk/>
            <pc:sldMk cId="1015347582" sldId="282"/>
            <ac:spMk id="5" creationId="{E8CF22D1-7FEA-A487-35D5-EB02D9B557E8}"/>
          </ac:spMkLst>
        </pc:spChg>
        <pc:spChg chg="add mod">
          <ac:chgData name="arnaud ancion" userId="6e4b09c4780308a4" providerId="LiveId" clId="{06518F5D-CD14-457A-80C8-D953DF0AACBF}" dt="2026-05-25T07:42:01.254" v="5498" actId="14100"/>
          <ac:spMkLst>
            <pc:docMk/>
            <pc:sldMk cId="1015347582" sldId="282"/>
            <ac:spMk id="8" creationId="{378D0D52-A300-2DB3-2760-43BD0BAA0F8B}"/>
          </ac:spMkLst>
        </pc:spChg>
        <pc:spChg chg="add mod">
          <ac:chgData name="arnaud ancion" userId="6e4b09c4780308a4" providerId="LiveId" clId="{06518F5D-CD14-457A-80C8-D953DF0AACBF}" dt="2026-05-25T07:45:30.080" v="5692" actId="1076"/>
          <ac:spMkLst>
            <pc:docMk/>
            <pc:sldMk cId="1015347582" sldId="282"/>
            <ac:spMk id="10" creationId="{14EB1781-ED30-D96E-400A-8D5CCEF55CEA}"/>
          </ac:spMkLst>
        </pc:spChg>
        <pc:spChg chg="add mod">
          <ac:chgData name="arnaud ancion" userId="6e4b09c4780308a4" providerId="LiveId" clId="{06518F5D-CD14-457A-80C8-D953DF0AACBF}" dt="2026-05-25T07:45:25.529" v="5691" actId="1076"/>
          <ac:spMkLst>
            <pc:docMk/>
            <pc:sldMk cId="1015347582" sldId="282"/>
            <ac:spMk id="12" creationId="{29BE57F7-433F-B0FD-C618-0CF7CF0EDC5F}"/>
          </ac:spMkLst>
        </pc:spChg>
        <pc:picChg chg="add mod">
          <ac:chgData name="arnaud ancion" userId="6e4b09c4780308a4" providerId="LiveId" clId="{06518F5D-CD14-457A-80C8-D953DF0AACBF}" dt="2026-05-25T07:41:57.195" v="5496" actId="1076"/>
          <ac:picMkLst>
            <pc:docMk/>
            <pc:sldMk cId="1015347582" sldId="282"/>
            <ac:picMk id="7" creationId="{BE22DCB6-FBCF-B6F3-617F-F03203777C20}"/>
          </ac:picMkLst>
        </pc:picChg>
        <pc:picChg chg="add mod">
          <ac:chgData name="arnaud ancion" userId="6e4b09c4780308a4" providerId="LiveId" clId="{06518F5D-CD14-457A-80C8-D953DF0AACBF}" dt="2026-05-25T07:42:15.217" v="5503" actId="14100"/>
          <ac:picMkLst>
            <pc:docMk/>
            <pc:sldMk cId="1015347582" sldId="282"/>
            <ac:picMk id="11" creationId="{C9A75647-F34F-CFB0-AA3F-0299E162804C}"/>
          </ac:picMkLst>
        </pc:picChg>
      </pc:sldChg>
      <pc:sldChg chg="addSp modSp new mod">
        <pc:chgData name="arnaud ancion" userId="6e4b09c4780308a4" providerId="LiveId" clId="{06518F5D-CD14-457A-80C8-D953DF0AACBF}" dt="2026-05-25T08:15:43.687" v="6542" actId="1076"/>
        <pc:sldMkLst>
          <pc:docMk/>
          <pc:sldMk cId="3783447453" sldId="283"/>
        </pc:sldMkLst>
        <pc:spChg chg="mod">
          <ac:chgData name="arnaud ancion" userId="6e4b09c4780308a4" providerId="LiveId" clId="{06518F5D-CD14-457A-80C8-D953DF0AACBF}" dt="2026-05-25T08:04:42.593" v="6009" actId="6549"/>
          <ac:spMkLst>
            <pc:docMk/>
            <pc:sldMk cId="3783447453" sldId="283"/>
            <ac:spMk id="2" creationId="{09160E24-7258-F53A-025A-3ADBCEC50AEF}"/>
          </ac:spMkLst>
        </pc:spChg>
        <pc:spChg chg="mod">
          <ac:chgData name="arnaud ancion" userId="6e4b09c4780308a4" providerId="LiveId" clId="{06518F5D-CD14-457A-80C8-D953DF0AACBF}" dt="2026-05-25T08:04:00.924" v="5996" actId="20577"/>
          <ac:spMkLst>
            <pc:docMk/>
            <pc:sldMk cId="3783447453" sldId="283"/>
            <ac:spMk id="3" creationId="{BE292218-03FD-0F49-D0C4-0151399D225B}"/>
          </ac:spMkLst>
        </pc:spChg>
        <pc:spChg chg="add mod">
          <ac:chgData name="arnaud ancion" userId="6e4b09c4780308a4" providerId="LiveId" clId="{06518F5D-CD14-457A-80C8-D953DF0AACBF}" dt="2026-05-25T08:11:36.981" v="6298" actId="1076"/>
          <ac:spMkLst>
            <pc:docMk/>
            <pc:sldMk cId="3783447453" sldId="283"/>
            <ac:spMk id="5" creationId="{602DD8A2-7D9D-9485-DA9A-D38851CFA497}"/>
          </ac:spMkLst>
        </pc:spChg>
        <pc:spChg chg="add mod">
          <ac:chgData name="arnaud ancion" userId="6e4b09c4780308a4" providerId="LiveId" clId="{06518F5D-CD14-457A-80C8-D953DF0AACBF}" dt="2026-05-25T08:15:43.687" v="6542" actId="1076"/>
          <ac:spMkLst>
            <pc:docMk/>
            <pc:sldMk cId="3783447453" sldId="283"/>
            <ac:spMk id="6" creationId="{20FFE4A2-1FD6-C3E8-AC51-D34DBD4E5368}"/>
          </ac:spMkLst>
        </pc:spChg>
        <pc:spChg chg="add mod">
          <ac:chgData name="arnaud ancion" userId="6e4b09c4780308a4" providerId="LiveId" clId="{06518F5D-CD14-457A-80C8-D953DF0AACBF}" dt="2026-05-25T08:15:31.318" v="6540" actId="403"/>
          <ac:spMkLst>
            <pc:docMk/>
            <pc:sldMk cId="3783447453" sldId="283"/>
            <ac:spMk id="10" creationId="{4792C269-C7DA-8BE5-BDD9-129E7B7EA0E6}"/>
          </ac:spMkLst>
        </pc:spChg>
        <pc:picChg chg="add mod">
          <ac:chgData name="arnaud ancion" userId="6e4b09c4780308a4" providerId="LiveId" clId="{06518F5D-CD14-457A-80C8-D953DF0AACBF}" dt="2026-05-25T08:11:30.459" v="6296" actId="14100"/>
          <ac:picMkLst>
            <pc:docMk/>
            <pc:sldMk cId="3783447453" sldId="283"/>
            <ac:picMk id="4" creationId="{B4A322F8-816C-5C5B-93F8-35E21FBC9757}"/>
          </ac:picMkLst>
        </pc:picChg>
        <pc:picChg chg="add mod">
          <ac:chgData name="arnaud ancion" userId="6e4b09c4780308a4" providerId="LiveId" clId="{06518F5D-CD14-457A-80C8-D953DF0AACBF}" dt="2026-05-25T08:07:40.912" v="6222" actId="14100"/>
          <ac:picMkLst>
            <pc:docMk/>
            <pc:sldMk cId="3783447453" sldId="283"/>
            <ac:picMk id="8" creationId="{0D10EC77-3517-E845-146C-89B5F87DB8E8}"/>
          </ac:picMkLst>
        </pc:picChg>
      </pc:sldChg>
      <pc:sldChg chg="addSp delSp modSp new mod">
        <pc:chgData name="arnaud ancion" userId="6e4b09c4780308a4" providerId="LiveId" clId="{06518F5D-CD14-457A-80C8-D953DF0AACBF}" dt="2026-05-25T08:28:42.654" v="6764" actId="313"/>
        <pc:sldMkLst>
          <pc:docMk/>
          <pc:sldMk cId="514031195" sldId="284"/>
        </pc:sldMkLst>
        <pc:spChg chg="mod">
          <ac:chgData name="arnaud ancion" userId="6e4b09c4780308a4" providerId="LiveId" clId="{06518F5D-CD14-457A-80C8-D953DF0AACBF}" dt="2026-05-25T08:28:42.654" v="6764" actId="313"/>
          <ac:spMkLst>
            <pc:docMk/>
            <pc:sldMk cId="514031195" sldId="284"/>
            <ac:spMk id="2" creationId="{5173AB9F-2FA3-A0F0-5B3E-1A19A19A494B}"/>
          </ac:spMkLst>
        </pc:spChg>
        <pc:spChg chg="del">
          <ac:chgData name="arnaud ancion" userId="6e4b09c4780308a4" providerId="LiveId" clId="{06518F5D-CD14-457A-80C8-D953DF0AACBF}" dt="2026-05-25T08:16:57.576" v="6543"/>
          <ac:spMkLst>
            <pc:docMk/>
            <pc:sldMk cId="514031195" sldId="284"/>
            <ac:spMk id="3" creationId="{2D67A542-9BF7-0404-5CC1-36C3D926C0CA}"/>
          </ac:spMkLst>
        </pc:spChg>
        <pc:spChg chg="add">
          <ac:chgData name="arnaud ancion" userId="6e4b09c4780308a4" providerId="LiveId" clId="{06518F5D-CD14-457A-80C8-D953DF0AACBF}" dt="2026-05-25T08:17:30.433" v="6549"/>
          <ac:spMkLst>
            <pc:docMk/>
            <pc:sldMk cId="514031195" sldId="284"/>
            <ac:spMk id="6" creationId="{5ABB6B6C-8B87-87DF-A1FE-C9EE23354B05}"/>
          </ac:spMkLst>
        </pc:spChg>
        <pc:spChg chg="add">
          <ac:chgData name="arnaud ancion" userId="6e4b09c4780308a4" providerId="LiveId" clId="{06518F5D-CD14-457A-80C8-D953DF0AACBF}" dt="2026-05-25T08:17:38.221" v="6551"/>
          <ac:spMkLst>
            <pc:docMk/>
            <pc:sldMk cId="514031195" sldId="284"/>
            <ac:spMk id="8" creationId="{2498870D-737F-7D6F-9E01-2EA56E5961A1}"/>
          </ac:spMkLst>
        </pc:spChg>
        <pc:spChg chg="add mod">
          <ac:chgData name="arnaud ancion" userId="6e4b09c4780308a4" providerId="LiveId" clId="{06518F5D-CD14-457A-80C8-D953DF0AACBF}" dt="2026-05-25T08:19:55.848" v="6721" actId="1076"/>
          <ac:spMkLst>
            <pc:docMk/>
            <pc:sldMk cId="514031195" sldId="284"/>
            <ac:spMk id="11" creationId="{71970E95-8F49-864C-8BC2-2E2F4B415013}"/>
          </ac:spMkLst>
        </pc:spChg>
        <pc:picChg chg="add mod ord">
          <ac:chgData name="arnaud ancion" userId="6e4b09c4780308a4" providerId="LiveId" clId="{06518F5D-CD14-457A-80C8-D953DF0AACBF}" dt="2026-05-25T08:18:50.258" v="6632" actId="1076"/>
          <ac:picMkLst>
            <pc:docMk/>
            <pc:sldMk cId="514031195" sldId="284"/>
            <ac:picMk id="4" creationId="{6F03F7A3-D552-52DE-D175-8EE2F7B775AA}"/>
          </ac:picMkLst>
        </pc:picChg>
        <pc:picChg chg="add mod modCrop">
          <ac:chgData name="arnaud ancion" userId="6e4b09c4780308a4" providerId="LiveId" clId="{06518F5D-CD14-457A-80C8-D953DF0AACBF}" dt="2026-05-25T08:18:53.480" v="6634" actId="1076"/>
          <ac:picMkLst>
            <pc:docMk/>
            <pc:sldMk cId="514031195" sldId="284"/>
            <ac:picMk id="10" creationId="{86AE084F-7209-16C2-61CA-08A97EA50CD4}"/>
          </ac:picMkLst>
        </pc:picChg>
        <pc:picChg chg="add mod">
          <ac:chgData name="arnaud ancion" userId="6e4b09c4780308a4" providerId="LiveId" clId="{06518F5D-CD14-457A-80C8-D953DF0AACBF}" dt="2026-05-25T08:26:39.916" v="6756" actId="1076"/>
          <ac:picMkLst>
            <pc:docMk/>
            <pc:sldMk cId="514031195" sldId="284"/>
            <ac:picMk id="12" creationId="{911FC5EC-47F2-9DC7-823C-D712DF3AD49E}"/>
          </ac:picMkLst>
        </pc:picChg>
        <pc:picChg chg="add del">
          <ac:chgData name="arnaud ancion" userId="6e4b09c4780308a4" providerId="LiveId" clId="{06518F5D-CD14-457A-80C8-D953DF0AACBF}" dt="2026-05-25T08:24:43.782" v="6731" actId="478"/>
          <ac:picMkLst>
            <pc:docMk/>
            <pc:sldMk cId="514031195" sldId="284"/>
            <ac:picMk id="13" creationId="{B8B46655-ACC3-BEF7-FBC1-2341D58E73EB}"/>
          </ac:picMkLst>
        </pc:picChg>
        <pc:picChg chg="add del">
          <ac:chgData name="arnaud ancion" userId="6e4b09c4780308a4" providerId="LiveId" clId="{06518F5D-CD14-457A-80C8-D953DF0AACBF}" dt="2026-05-25T08:24:43.098" v="6730" actId="478"/>
          <ac:picMkLst>
            <pc:docMk/>
            <pc:sldMk cId="514031195" sldId="284"/>
            <ac:picMk id="15" creationId="{3802FE74-9E3F-A68F-6B1D-C76F76751FF4}"/>
          </ac:picMkLst>
        </pc:picChg>
        <pc:picChg chg="add del">
          <ac:chgData name="arnaud ancion" userId="6e4b09c4780308a4" providerId="LiveId" clId="{06518F5D-CD14-457A-80C8-D953DF0AACBF}" dt="2026-05-25T08:24:54.522" v="6733" actId="478"/>
          <ac:picMkLst>
            <pc:docMk/>
            <pc:sldMk cId="514031195" sldId="284"/>
            <ac:picMk id="17" creationId="{43D7DC44-2EBF-D082-E970-D3A6B7590660}"/>
          </ac:picMkLst>
        </pc:picChg>
        <pc:picChg chg="add mod">
          <ac:chgData name="arnaud ancion" userId="6e4b09c4780308a4" providerId="LiveId" clId="{06518F5D-CD14-457A-80C8-D953DF0AACBF}" dt="2026-05-25T08:26:40.901" v="6757" actId="1076"/>
          <ac:picMkLst>
            <pc:docMk/>
            <pc:sldMk cId="514031195" sldId="284"/>
            <ac:picMk id="19" creationId="{5FE78235-29CE-0E4C-EF97-77D462616EA2}"/>
          </ac:picMkLst>
        </pc:picChg>
        <pc:picChg chg="add del">
          <ac:chgData name="arnaud ancion" userId="6e4b09c4780308a4" providerId="LiveId" clId="{06518F5D-CD14-457A-80C8-D953DF0AACBF}" dt="2026-05-25T08:25:51.023" v="6742" actId="478"/>
          <ac:picMkLst>
            <pc:docMk/>
            <pc:sldMk cId="514031195" sldId="284"/>
            <ac:picMk id="21" creationId="{A360CD23-BF77-E4CE-5522-2030AD88EEF5}"/>
          </ac:picMkLst>
        </pc:picChg>
        <pc:picChg chg="add mod">
          <ac:chgData name="arnaud ancion" userId="6e4b09c4780308a4" providerId="LiveId" clId="{06518F5D-CD14-457A-80C8-D953DF0AACBF}" dt="2026-05-25T08:26:41.981" v="6758" actId="1076"/>
          <ac:picMkLst>
            <pc:docMk/>
            <pc:sldMk cId="514031195" sldId="284"/>
            <ac:picMk id="23" creationId="{016F1396-DD11-6049-319B-78AB06B11DEF}"/>
          </ac:picMkLst>
        </pc:picChg>
        <pc:picChg chg="add mod">
          <ac:chgData name="arnaud ancion" userId="6e4b09c4780308a4" providerId="LiveId" clId="{06518F5D-CD14-457A-80C8-D953DF0AACBF}" dt="2026-05-25T08:26:43.512" v="6760" actId="1076"/>
          <ac:picMkLst>
            <pc:docMk/>
            <pc:sldMk cId="514031195" sldId="284"/>
            <ac:picMk id="25" creationId="{4C91CE21-EF77-BBD4-2A98-2031D2C15D54}"/>
          </ac:picMkLst>
        </pc:picChg>
      </pc:sldChg>
      <pc:sldChg chg="addSp delSp modSp new mod ord">
        <pc:chgData name="arnaud ancion" userId="6e4b09c4780308a4" providerId="LiveId" clId="{06518F5D-CD14-457A-80C8-D953DF0AACBF}" dt="2026-05-25T10:05:34.099" v="7841"/>
        <pc:sldMkLst>
          <pc:docMk/>
          <pc:sldMk cId="4094946617" sldId="285"/>
        </pc:sldMkLst>
        <pc:spChg chg="mod">
          <ac:chgData name="arnaud ancion" userId="6e4b09c4780308a4" providerId="LiveId" clId="{06518F5D-CD14-457A-80C8-D953DF0AACBF}" dt="2026-05-25T08:38:03.602" v="7126" actId="20577"/>
          <ac:spMkLst>
            <pc:docMk/>
            <pc:sldMk cId="4094946617" sldId="285"/>
            <ac:spMk id="2" creationId="{B0491E6B-9305-2309-E71C-4F05CA9B91A0}"/>
          </ac:spMkLst>
        </pc:spChg>
        <pc:spChg chg="del">
          <ac:chgData name="arnaud ancion" userId="6e4b09c4780308a4" providerId="LiveId" clId="{06518F5D-CD14-457A-80C8-D953DF0AACBF}" dt="2026-05-25T08:38:55.871" v="7127" actId="22"/>
          <ac:spMkLst>
            <pc:docMk/>
            <pc:sldMk cId="4094946617" sldId="285"/>
            <ac:spMk id="3" creationId="{9A9DE6F8-7734-F0BD-EC41-68917E166F64}"/>
          </ac:spMkLst>
        </pc:spChg>
        <pc:picChg chg="add mod ord">
          <ac:chgData name="arnaud ancion" userId="6e4b09c4780308a4" providerId="LiveId" clId="{06518F5D-CD14-457A-80C8-D953DF0AACBF}" dt="2026-05-25T08:39:03.589" v="7131" actId="1076"/>
          <ac:picMkLst>
            <pc:docMk/>
            <pc:sldMk cId="4094946617" sldId="285"/>
            <ac:picMk id="5" creationId="{67A690EC-772E-BD90-25C2-BD526A78DA66}"/>
          </ac:picMkLst>
        </pc:picChg>
      </pc:sldChg>
      <pc:sldChg chg="new">
        <pc:chgData name="arnaud ancion" userId="6e4b09c4780308a4" providerId="LiveId" clId="{06518F5D-CD14-457A-80C8-D953DF0AACBF}" dt="2026-05-25T08:39:59.609" v="7135" actId="680"/>
        <pc:sldMkLst>
          <pc:docMk/>
          <pc:sldMk cId="4101540115" sldId="286"/>
        </pc:sldMkLst>
      </pc:sldChg>
      <pc:sldChg chg="modSp add mod ord">
        <pc:chgData name="arnaud ancion" userId="6e4b09c4780308a4" providerId="LiveId" clId="{06518F5D-CD14-457A-80C8-D953DF0AACBF}" dt="2026-05-25T08:41:50.489" v="7192" actId="20577"/>
        <pc:sldMkLst>
          <pc:docMk/>
          <pc:sldMk cId="2886726198" sldId="287"/>
        </pc:sldMkLst>
        <pc:spChg chg="mod">
          <ac:chgData name="arnaud ancion" userId="6e4b09c4780308a4" providerId="LiveId" clId="{06518F5D-CD14-457A-80C8-D953DF0AACBF}" dt="2026-05-25T08:41:50.489" v="7192" actId="20577"/>
          <ac:spMkLst>
            <pc:docMk/>
            <pc:sldMk cId="2886726198" sldId="287"/>
            <ac:spMk id="2" creationId="{823CB624-9BFF-C97D-A53D-0C22EF82EDE2}"/>
          </ac:spMkLst>
        </pc:spChg>
        <pc:spChg chg="mod">
          <ac:chgData name="arnaud ancion" userId="6e4b09c4780308a4" providerId="LiveId" clId="{06518F5D-CD14-457A-80C8-D953DF0AACBF}" dt="2026-05-25T08:41:26.362" v="7158" actId="6549"/>
          <ac:spMkLst>
            <pc:docMk/>
            <pc:sldMk cId="2886726198" sldId="287"/>
            <ac:spMk id="3" creationId="{54185607-B56A-56B9-59C8-86E2044CABF3}"/>
          </ac:spMkLst>
        </pc:spChg>
        <pc:spChg chg="mod">
          <ac:chgData name="arnaud ancion" userId="6e4b09c4780308a4" providerId="LiveId" clId="{06518F5D-CD14-457A-80C8-D953DF0AACBF}" dt="2026-05-25T08:40:35.081" v="7145" actId="207"/>
          <ac:spMkLst>
            <pc:docMk/>
            <pc:sldMk cId="2886726198" sldId="287"/>
            <ac:spMk id="5" creationId="{94216201-93CC-7D70-436B-17E34E8C1506}"/>
          </ac:spMkLst>
        </pc:spChg>
      </pc:sldChg>
      <pc:sldChg chg="addSp delSp modSp add del mod">
        <pc:chgData name="arnaud ancion" userId="6e4b09c4780308a4" providerId="LiveId" clId="{06518F5D-CD14-457A-80C8-D953DF0AACBF}" dt="2026-05-25T09:24:47.429" v="7805" actId="47"/>
        <pc:sldMkLst>
          <pc:docMk/>
          <pc:sldMk cId="119223534" sldId="288"/>
        </pc:sldMkLst>
        <pc:spChg chg="del">
          <ac:chgData name="arnaud ancion" userId="6e4b09c4780308a4" providerId="LiveId" clId="{06518F5D-CD14-457A-80C8-D953DF0AACBF}" dt="2026-05-25T08:41:06.522" v="7157" actId="478"/>
          <ac:spMkLst>
            <pc:docMk/>
            <pc:sldMk cId="119223534" sldId="288"/>
            <ac:spMk id="3" creationId="{416B2D80-9FA0-53C5-DD18-22CF92B32B39}"/>
          </ac:spMkLst>
        </pc:spChg>
        <pc:spChg chg="mod">
          <ac:chgData name="arnaud ancion" userId="6e4b09c4780308a4" providerId="LiveId" clId="{06518F5D-CD14-457A-80C8-D953DF0AACBF}" dt="2026-05-25T08:40:58.998" v="7156" actId="20577"/>
          <ac:spMkLst>
            <pc:docMk/>
            <pc:sldMk cId="119223534" sldId="288"/>
            <ac:spMk id="5" creationId="{773F0AEA-F545-B80A-4A26-24CF36042534}"/>
          </ac:spMkLst>
        </pc:spChg>
        <pc:spChg chg="add mod">
          <ac:chgData name="arnaud ancion" userId="6e4b09c4780308a4" providerId="LiveId" clId="{06518F5D-CD14-457A-80C8-D953DF0AACBF}" dt="2026-05-25T08:41:06.522" v="7157" actId="478"/>
          <ac:spMkLst>
            <pc:docMk/>
            <pc:sldMk cId="119223534" sldId="288"/>
            <ac:spMk id="7" creationId="{85338F43-9D50-6771-D335-B81B61752E40}"/>
          </ac:spMkLst>
        </pc:spChg>
      </pc:sldChg>
      <pc:sldChg chg="add del">
        <pc:chgData name="arnaud ancion" userId="6e4b09c4780308a4" providerId="LiveId" clId="{06518F5D-CD14-457A-80C8-D953DF0AACBF}" dt="2026-05-25T08:40:39.843" v="7147" actId="47"/>
        <pc:sldMkLst>
          <pc:docMk/>
          <pc:sldMk cId="2974441084" sldId="28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65CE34-6507-4931-8848-1BA0F68A7B75}" type="doc">
      <dgm:prSet loTypeId="urn:microsoft.com/office/officeart/2008/layout/VerticalCurvedList" loCatId="list" qsTypeId="urn:microsoft.com/office/officeart/2005/8/quickstyle/simple5" qsCatId="simple" csTypeId="urn:microsoft.com/office/officeart/2005/8/colors/accent5_5" csCatId="accent5" phldr="1"/>
      <dgm:spPr/>
      <dgm:t>
        <a:bodyPr/>
        <a:lstStyle/>
        <a:p>
          <a:endParaRPr lang="fr-BE"/>
        </a:p>
      </dgm:t>
    </dgm:pt>
    <dgm:pt modelId="{B9DBD324-A949-4551-A560-439C376A5473}">
      <dgm:prSet phldrT="[Texte]" phldr="0"/>
      <dgm:spPr/>
      <dgm:t>
        <a:bodyPr/>
        <a:lstStyle/>
        <a:p>
          <a:r>
            <a:rPr lang="fr-FR" dirty="0"/>
            <a:t>Sujet d’actualisé </a:t>
          </a:r>
          <a:endParaRPr lang="fr-BE" dirty="0"/>
        </a:p>
      </dgm:t>
    </dgm:pt>
    <dgm:pt modelId="{FAC211BE-9499-4E15-8D2C-7E7E0ADB5D15}" type="parTrans" cxnId="{2C96A5DE-B63F-4CA6-984A-0294139D23E1}">
      <dgm:prSet/>
      <dgm:spPr/>
      <dgm:t>
        <a:bodyPr/>
        <a:lstStyle/>
        <a:p>
          <a:endParaRPr lang="fr-BE"/>
        </a:p>
      </dgm:t>
    </dgm:pt>
    <dgm:pt modelId="{88253170-D25A-40BE-AE3D-6E6BB684F435}" type="sibTrans" cxnId="{2C96A5DE-B63F-4CA6-984A-0294139D23E1}">
      <dgm:prSet/>
      <dgm:spPr/>
      <dgm:t>
        <a:bodyPr/>
        <a:lstStyle/>
        <a:p>
          <a:endParaRPr lang="fr-BE"/>
        </a:p>
      </dgm:t>
    </dgm:pt>
    <dgm:pt modelId="{2B3E8F46-CFA9-4875-A007-6B0EB08D1910}">
      <dgm:prSet phldrT="[Texte]" phldr="0"/>
      <dgm:spPr/>
      <dgm:t>
        <a:bodyPr/>
        <a:lstStyle/>
        <a:p>
          <a:r>
            <a:rPr lang="fr-FR" dirty="0"/>
            <a:t>IC , pathologie modèle</a:t>
          </a:r>
          <a:endParaRPr lang="fr-BE" dirty="0"/>
        </a:p>
      </dgm:t>
    </dgm:pt>
    <dgm:pt modelId="{5EAF629C-4379-4BD4-97CF-23D640233338}" type="parTrans" cxnId="{92154A30-4C6B-4F2D-A7E7-E90CBFB67CBE}">
      <dgm:prSet/>
      <dgm:spPr/>
      <dgm:t>
        <a:bodyPr/>
        <a:lstStyle/>
        <a:p>
          <a:endParaRPr lang="fr-BE"/>
        </a:p>
      </dgm:t>
    </dgm:pt>
    <dgm:pt modelId="{30D7A78C-B3DF-45A3-8EA4-86DD1197A78D}" type="sibTrans" cxnId="{92154A30-4C6B-4F2D-A7E7-E90CBFB67CBE}">
      <dgm:prSet/>
      <dgm:spPr/>
      <dgm:t>
        <a:bodyPr/>
        <a:lstStyle/>
        <a:p>
          <a:endParaRPr lang="fr-BE"/>
        </a:p>
      </dgm:t>
    </dgm:pt>
    <dgm:pt modelId="{10405ED9-A493-46D2-928D-401069061780}">
      <dgm:prSet phldrT="[Texte]" phldr="0"/>
      <dgm:spPr/>
      <dgm:t>
        <a:bodyPr/>
        <a:lstStyle/>
        <a:p>
          <a:r>
            <a:rPr lang="fr-FR" dirty="0"/>
            <a:t>Croyance</a:t>
          </a:r>
          <a:endParaRPr lang="fr-BE" dirty="0"/>
        </a:p>
      </dgm:t>
    </dgm:pt>
    <dgm:pt modelId="{D1059F98-C31C-424D-9148-D61247737FB9}" type="parTrans" cxnId="{9DD073A9-AF7F-4CBD-9A9B-F280A50A54EE}">
      <dgm:prSet/>
      <dgm:spPr/>
      <dgm:t>
        <a:bodyPr/>
        <a:lstStyle/>
        <a:p>
          <a:endParaRPr lang="fr-BE"/>
        </a:p>
      </dgm:t>
    </dgm:pt>
    <dgm:pt modelId="{BE118E1C-3C96-4246-A618-A5C0D5891A5C}" type="sibTrans" cxnId="{9DD073A9-AF7F-4CBD-9A9B-F280A50A54EE}">
      <dgm:prSet/>
      <dgm:spPr/>
      <dgm:t>
        <a:bodyPr/>
        <a:lstStyle/>
        <a:p>
          <a:endParaRPr lang="fr-BE"/>
        </a:p>
      </dgm:t>
    </dgm:pt>
    <dgm:pt modelId="{9AFABAF9-D5B6-4E00-A96E-E8B59CD64473}">
      <dgm:prSet phldrT="[Texte]" phldr="0"/>
      <dgm:spPr/>
      <dgm:t>
        <a:bodyPr/>
        <a:lstStyle/>
        <a:p>
          <a:r>
            <a:rPr lang="fr-FR"/>
            <a:t>Question déclancheuse</a:t>
          </a:r>
          <a:endParaRPr lang="fr-BE" dirty="0"/>
        </a:p>
      </dgm:t>
    </dgm:pt>
    <dgm:pt modelId="{5117849D-F9DC-4DFC-ADC3-964170A5ED04}" type="parTrans" cxnId="{D936EAF0-C902-4AB7-8CE5-603386255F7F}">
      <dgm:prSet/>
      <dgm:spPr/>
      <dgm:t>
        <a:bodyPr/>
        <a:lstStyle/>
        <a:p>
          <a:endParaRPr lang="fr-BE"/>
        </a:p>
      </dgm:t>
    </dgm:pt>
    <dgm:pt modelId="{FF6C8C2E-B71F-495F-98DE-4D7ABEBF368C}" type="sibTrans" cxnId="{D936EAF0-C902-4AB7-8CE5-603386255F7F}">
      <dgm:prSet/>
      <dgm:spPr/>
      <dgm:t>
        <a:bodyPr/>
        <a:lstStyle/>
        <a:p>
          <a:endParaRPr lang="fr-BE"/>
        </a:p>
      </dgm:t>
    </dgm:pt>
    <dgm:pt modelId="{95B97D5F-86D8-425A-B4F9-17B34F78F928}" type="pres">
      <dgm:prSet presAssocID="{EE65CE34-6507-4931-8848-1BA0F68A7B75}" presName="Name0" presStyleCnt="0">
        <dgm:presLayoutVars>
          <dgm:chMax val="7"/>
          <dgm:chPref val="7"/>
          <dgm:dir/>
        </dgm:presLayoutVars>
      </dgm:prSet>
      <dgm:spPr/>
    </dgm:pt>
    <dgm:pt modelId="{60C0539F-DC4B-4B6C-9D66-EEDFA12C9DF5}" type="pres">
      <dgm:prSet presAssocID="{EE65CE34-6507-4931-8848-1BA0F68A7B75}" presName="Name1" presStyleCnt="0"/>
      <dgm:spPr/>
    </dgm:pt>
    <dgm:pt modelId="{1629E3E0-A107-4F41-A8FA-212E9F71115B}" type="pres">
      <dgm:prSet presAssocID="{EE65CE34-6507-4931-8848-1BA0F68A7B75}" presName="cycle" presStyleCnt="0"/>
      <dgm:spPr/>
    </dgm:pt>
    <dgm:pt modelId="{24427C2F-EACF-4E6D-B8EC-86E603D7016C}" type="pres">
      <dgm:prSet presAssocID="{EE65CE34-6507-4931-8848-1BA0F68A7B75}" presName="srcNode" presStyleLbl="node1" presStyleIdx="0" presStyleCnt="4"/>
      <dgm:spPr/>
    </dgm:pt>
    <dgm:pt modelId="{D9C49302-24E6-4FAD-963D-5A31117F447D}" type="pres">
      <dgm:prSet presAssocID="{EE65CE34-6507-4931-8848-1BA0F68A7B75}" presName="conn" presStyleLbl="parChTrans1D2" presStyleIdx="0" presStyleCnt="1"/>
      <dgm:spPr/>
    </dgm:pt>
    <dgm:pt modelId="{2C8F8E12-E158-4BFF-961C-DFD3156355C4}" type="pres">
      <dgm:prSet presAssocID="{EE65CE34-6507-4931-8848-1BA0F68A7B75}" presName="extraNode" presStyleLbl="node1" presStyleIdx="0" presStyleCnt="4"/>
      <dgm:spPr/>
    </dgm:pt>
    <dgm:pt modelId="{414FCFF7-B989-4210-8CB3-513A99AFC966}" type="pres">
      <dgm:prSet presAssocID="{EE65CE34-6507-4931-8848-1BA0F68A7B75}" presName="dstNode" presStyleLbl="node1" presStyleIdx="0" presStyleCnt="4"/>
      <dgm:spPr/>
    </dgm:pt>
    <dgm:pt modelId="{3773E560-16FF-4C0C-ADCE-CD8A924525AD}" type="pres">
      <dgm:prSet presAssocID="{B9DBD324-A949-4551-A560-439C376A5473}" presName="text_1" presStyleLbl="node1" presStyleIdx="0" presStyleCnt="4">
        <dgm:presLayoutVars>
          <dgm:bulletEnabled val="1"/>
        </dgm:presLayoutVars>
      </dgm:prSet>
      <dgm:spPr/>
    </dgm:pt>
    <dgm:pt modelId="{1CBA8103-D611-46AE-9C52-3354BB655138}" type="pres">
      <dgm:prSet presAssocID="{B9DBD324-A949-4551-A560-439C376A5473}" presName="accent_1" presStyleCnt="0"/>
      <dgm:spPr/>
    </dgm:pt>
    <dgm:pt modelId="{FF2AC7D5-67CC-4C83-A94C-D07B9AC9635C}" type="pres">
      <dgm:prSet presAssocID="{B9DBD324-A949-4551-A560-439C376A5473}" presName="accentRepeatNode" presStyleLbl="solidFgAcc1" presStyleIdx="0" presStyleCnt="4"/>
      <dgm:spPr/>
    </dgm:pt>
    <dgm:pt modelId="{E3A595D4-82F2-402D-9513-6B880DE75919}" type="pres">
      <dgm:prSet presAssocID="{2B3E8F46-CFA9-4875-A007-6B0EB08D1910}" presName="text_2" presStyleLbl="node1" presStyleIdx="1" presStyleCnt="4">
        <dgm:presLayoutVars>
          <dgm:bulletEnabled val="1"/>
        </dgm:presLayoutVars>
      </dgm:prSet>
      <dgm:spPr/>
    </dgm:pt>
    <dgm:pt modelId="{975B448B-54EE-4E8D-9384-0BDBB83035BE}" type="pres">
      <dgm:prSet presAssocID="{2B3E8F46-CFA9-4875-A007-6B0EB08D1910}" presName="accent_2" presStyleCnt="0"/>
      <dgm:spPr/>
    </dgm:pt>
    <dgm:pt modelId="{3520CA0C-B6A2-45DE-970A-DEB2AA666BD2}" type="pres">
      <dgm:prSet presAssocID="{2B3E8F46-CFA9-4875-A007-6B0EB08D1910}" presName="accentRepeatNode" presStyleLbl="solidFgAcc1" presStyleIdx="1" presStyleCnt="4"/>
      <dgm:spPr/>
    </dgm:pt>
    <dgm:pt modelId="{7DE101C2-B2AD-405E-A918-36B96D6A3812}" type="pres">
      <dgm:prSet presAssocID="{10405ED9-A493-46D2-928D-401069061780}" presName="text_3" presStyleLbl="node1" presStyleIdx="2" presStyleCnt="4">
        <dgm:presLayoutVars>
          <dgm:bulletEnabled val="1"/>
        </dgm:presLayoutVars>
      </dgm:prSet>
      <dgm:spPr/>
    </dgm:pt>
    <dgm:pt modelId="{DFF27F26-2F7B-4378-9845-B52B23C25927}" type="pres">
      <dgm:prSet presAssocID="{10405ED9-A493-46D2-928D-401069061780}" presName="accent_3" presStyleCnt="0"/>
      <dgm:spPr/>
    </dgm:pt>
    <dgm:pt modelId="{D7486DBB-925B-4EFA-A4AE-603710EC132D}" type="pres">
      <dgm:prSet presAssocID="{10405ED9-A493-46D2-928D-401069061780}" presName="accentRepeatNode" presStyleLbl="solidFgAcc1" presStyleIdx="2" presStyleCnt="4"/>
      <dgm:spPr/>
    </dgm:pt>
    <dgm:pt modelId="{06545CC5-50B6-477E-B082-87BF68011DAC}" type="pres">
      <dgm:prSet presAssocID="{9AFABAF9-D5B6-4E00-A96E-E8B59CD64473}" presName="text_4" presStyleLbl="node1" presStyleIdx="3" presStyleCnt="4">
        <dgm:presLayoutVars>
          <dgm:bulletEnabled val="1"/>
        </dgm:presLayoutVars>
      </dgm:prSet>
      <dgm:spPr/>
    </dgm:pt>
    <dgm:pt modelId="{F4ACCC46-986D-4F32-A523-52472B1E4E10}" type="pres">
      <dgm:prSet presAssocID="{9AFABAF9-D5B6-4E00-A96E-E8B59CD64473}" presName="accent_4" presStyleCnt="0"/>
      <dgm:spPr/>
    </dgm:pt>
    <dgm:pt modelId="{05FEB063-212E-4538-97AF-1E4765490E33}" type="pres">
      <dgm:prSet presAssocID="{9AFABAF9-D5B6-4E00-A96E-E8B59CD64473}" presName="accentRepeatNode" presStyleLbl="solidFgAcc1" presStyleIdx="3" presStyleCnt="4"/>
      <dgm:spPr/>
    </dgm:pt>
  </dgm:ptLst>
  <dgm:cxnLst>
    <dgm:cxn modelId="{C9FBCB00-EC79-4472-9BD9-92DE75850ECA}" type="presOf" srcId="{B9DBD324-A949-4551-A560-439C376A5473}" destId="{3773E560-16FF-4C0C-ADCE-CD8A924525AD}" srcOrd="0" destOrd="0" presId="urn:microsoft.com/office/officeart/2008/layout/VerticalCurvedList"/>
    <dgm:cxn modelId="{5179031E-0C25-4D4C-84DD-B0BBF12CA91F}" type="presOf" srcId="{10405ED9-A493-46D2-928D-401069061780}" destId="{7DE101C2-B2AD-405E-A918-36B96D6A3812}" srcOrd="0" destOrd="0" presId="urn:microsoft.com/office/officeart/2008/layout/VerticalCurvedList"/>
    <dgm:cxn modelId="{92154A30-4C6B-4F2D-A7E7-E90CBFB67CBE}" srcId="{EE65CE34-6507-4931-8848-1BA0F68A7B75}" destId="{2B3E8F46-CFA9-4875-A007-6B0EB08D1910}" srcOrd="1" destOrd="0" parTransId="{5EAF629C-4379-4BD4-97CF-23D640233338}" sibTransId="{30D7A78C-B3DF-45A3-8EA4-86DD1197A78D}"/>
    <dgm:cxn modelId="{F043E269-C0BB-4356-A432-AD12CC291912}" type="presOf" srcId="{88253170-D25A-40BE-AE3D-6E6BB684F435}" destId="{D9C49302-24E6-4FAD-963D-5A31117F447D}" srcOrd="0" destOrd="0" presId="urn:microsoft.com/office/officeart/2008/layout/VerticalCurvedList"/>
    <dgm:cxn modelId="{DAD0C451-F410-41E4-8C0A-37149F08B9D1}" type="presOf" srcId="{9AFABAF9-D5B6-4E00-A96E-E8B59CD64473}" destId="{06545CC5-50B6-477E-B082-87BF68011DAC}" srcOrd="0" destOrd="0" presId="urn:microsoft.com/office/officeart/2008/layout/VerticalCurvedList"/>
    <dgm:cxn modelId="{0A084F9E-3D1A-49EF-9289-E91F88DA4ABB}" type="presOf" srcId="{2B3E8F46-CFA9-4875-A007-6B0EB08D1910}" destId="{E3A595D4-82F2-402D-9513-6B880DE75919}" srcOrd="0" destOrd="0" presId="urn:microsoft.com/office/officeart/2008/layout/VerticalCurvedList"/>
    <dgm:cxn modelId="{9DD073A9-AF7F-4CBD-9A9B-F280A50A54EE}" srcId="{EE65CE34-6507-4931-8848-1BA0F68A7B75}" destId="{10405ED9-A493-46D2-928D-401069061780}" srcOrd="2" destOrd="0" parTransId="{D1059F98-C31C-424D-9148-D61247737FB9}" sibTransId="{BE118E1C-3C96-4246-A618-A5C0D5891A5C}"/>
    <dgm:cxn modelId="{E138EBDB-551E-4566-A104-561C4121C187}" type="presOf" srcId="{EE65CE34-6507-4931-8848-1BA0F68A7B75}" destId="{95B97D5F-86D8-425A-B4F9-17B34F78F928}" srcOrd="0" destOrd="0" presId="urn:microsoft.com/office/officeart/2008/layout/VerticalCurvedList"/>
    <dgm:cxn modelId="{2C96A5DE-B63F-4CA6-984A-0294139D23E1}" srcId="{EE65CE34-6507-4931-8848-1BA0F68A7B75}" destId="{B9DBD324-A949-4551-A560-439C376A5473}" srcOrd="0" destOrd="0" parTransId="{FAC211BE-9499-4E15-8D2C-7E7E0ADB5D15}" sibTransId="{88253170-D25A-40BE-AE3D-6E6BB684F435}"/>
    <dgm:cxn modelId="{D936EAF0-C902-4AB7-8CE5-603386255F7F}" srcId="{EE65CE34-6507-4931-8848-1BA0F68A7B75}" destId="{9AFABAF9-D5B6-4E00-A96E-E8B59CD64473}" srcOrd="3" destOrd="0" parTransId="{5117849D-F9DC-4DFC-ADC3-964170A5ED04}" sibTransId="{FF6C8C2E-B71F-495F-98DE-4D7ABEBF368C}"/>
    <dgm:cxn modelId="{ECC9E5ED-55F2-4742-9273-15180FF97889}" type="presParOf" srcId="{95B97D5F-86D8-425A-B4F9-17B34F78F928}" destId="{60C0539F-DC4B-4B6C-9D66-EEDFA12C9DF5}" srcOrd="0" destOrd="0" presId="urn:microsoft.com/office/officeart/2008/layout/VerticalCurvedList"/>
    <dgm:cxn modelId="{B5EAB91E-C522-4AE6-8F64-41D9C99B3B2F}" type="presParOf" srcId="{60C0539F-DC4B-4B6C-9D66-EEDFA12C9DF5}" destId="{1629E3E0-A107-4F41-A8FA-212E9F71115B}" srcOrd="0" destOrd="0" presId="urn:microsoft.com/office/officeart/2008/layout/VerticalCurvedList"/>
    <dgm:cxn modelId="{2E7BF0F4-69DE-43ED-8678-7F90E5B28F1A}" type="presParOf" srcId="{1629E3E0-A107-4F41-A8FA-212E9F71115B}" destId="{24427C2F-EACF-4E6D-B8EC-86E603D7016C}" srcOrd="0" destOrd="0" presId="urn:microsoft.com/office/officeart/2008/layout/VerticalCurvedList"/>
    <dgm:cxn modelId="{A331FE8E-AAC8-4681-9311-C4B1AC6AF2A0}" type="presParOf" srcId="{1629E3E0-A107-4F41-A8FA-212E9F71115B}" destId="{D9C49302-24E6-4FAD-963D-5A31117F447D}" srcOrd="1" destOrd="0" presId="urn:microsoft.com/office/officeart/2008/layout/VerticalCurvedList"/>
    <dgm:cxn modelId="{13C0D9E6-770C-4427-93DF-BB1937C920CF}" type="presParOf" srcId="{1629E3E0-A107-4F41-A8FA-212E9F71115B}" destId="{2C8F8E12-E158-4BFF-961C-DFD3156355C4}" srcOrd="2" destOrd="0" presId="urn:microsoft.com/office/officeart/2008/layout/VerticalCurvedList"/>
    <dgm:cxn modelId="{454F40BA-E40D-4B68-9E1E-C10EC962001E}" type="presParOf" srcId="{1629E3E0-A107-4F41-A8FA-212E9F71115B}" destId="{414FCFF7-B989-4210-8CB3-513A99AFC966}" srcOrd="3" destOrd="0" presId="urn:microsoft.com/office/officeart/2008/layout/VerticalCurvedList"/>
    <dgm:cxn modelId="{77C59B51-FE7A-4F24-8BA8-049436F1BC4D}" type="presParOf" srcId="{60C0539F-DC4B-4B6C-9D66-EEDFA12C9DF5}" destId="{3773E560-16FF-4C0C-ADCE-CD8A924525AD}" srcOrd="1" destOrd="0" presId="urn:microsoft.com/office/officeart/2008/layout/VerticalCurvedList"/>
    <dgm:cxn modelId="{1F76BBFC-23B8-4EF9-8D9F-9993A81E9A48}" type="presParOf" srcId="{60C0539F-DC4B-4B6C-9D66-EEDFA12C9DF5}" destId="{1CBA8103-D611-46AE-9C52-3354BB655138}" srcOrd="2" destOrd="0" presId="urn:microsoft.com/office/officeart/2008/layout/VerticalCurvedList"/>
    <dgm:cxn modelId="{A6443493-1E5C-40D8-A60D-7189C6D485F3}" type="presParOf" srcId="{1CBA8103-D611-46AE-9C52-3354BB655138}" destId="{FF2AC7D5-67CC-4C83-A94C-D07B9AC9635C}" srcOrd="0" destOrd="0" presId="urn:microsoft.com/office/officeart/2008/layout/VerticalCurvedList"/>
    <dgm:cxn modelId="{51E5CFF4-33B0-4B7F-9DCC-622B82554FA8}" type="presParOf" srcId="{60C0539F-DC4B-4B6C-9D66-EEDFA12C9DF5}" destId="{E3A595D4-82F2-402D-9513-6B880DE75919}" srcOrd="3" destOrd="0" presId="urn:microsoft.com/office/officeart/2008/layout/VerticalCurvedList"/>
    <dgm:cxn modelId="{6C31AA81-AAC1-495F-A348-C2548603DBE0}" type="presParOf" srcId="{60C0539F-DC4B-4B6C-9D66-EEDFA12C9DF5}" destId="{975B448B-54EE-4E8D-9384-0BDBB83035BE}" srcOrd="4" destOrd="0" presId="urn:microsoft.com/office/officeart/2008/layout/VerticalCurvedList"/>
    <dgm:cxn modelId="{9968CDB7-E4F6-41FD-AAEA-5DC3EEE575DF}" type="presParOf" srcId="{975B448B-54EE-4E8D-9384-0BDBB83035BE}" destId="{3520CA0C-B6A2-45DE-970A-DEB2AA666BD2}" srcOrd="0" destOrd="0" presId="urn:microsoft.com/office/officeart/2008/layout/VerticalCurvedList"/>
    <dgm:cxn modelId="{C62CF70C-4AFF-45E3-B6B0-4F0F54D835B8}" type="presParOf" srcId="{60C0539F-DC4B-4B6C-9D66-EEDFA12C9DF5}" destId="{7DE101C2-B2AD-405E-A918-36B96D6A3812}" srcOrd="5" destOrd="0" presId="urn:microsoft.com/office/officeart/2008/layout/VerticalCurvedList"/>
    <dgm:cxn modelId="{7A437F23-78FB-4C91-9BFE-52E48D15996E}" type="presParOf" srcId="{60C0539F-DC4B-4B6C-9D66-EEDFA12C9DF5}" destId="{DFF27F26-2F7B-4378-9845-B52B23C25927}" srcOrd="6" destOrd="0" presId="urn:microsoft.com/office/officeart/2008/layout/VerticalCurvedList"/>
    <dgm:cxn modelId="{E6DFE8DD-E2CA-4BDE-B75D-268B1B4EA493}" type="presParOf" srcId="{DFF27F26-2F7B-4378-9845-B52B23C25927}" destId="{D7486DBB-925B-4EFA-A4AE-603710EC132D}" srcOrd="0" destOrd="0" presId="urn:microsoft.com/office/officeart/2008/layout/VerticalCurvedList"/>
    <dgm:cxn modelId="{82E7E6E2-7672-46A5-833D-4E832CAC1E2F}" type="presParOf" srcId="{60C0539F-DC4B-4B6C-9D66-EEDFA12C9DF5}" destId="{06545CC5-50B6-477E-B082-87BF68011DAC}" srcOrd="7" destOrd="0" presId="urn:microsoft.com/office/officeart/2008/layout/VerticalCurvedList"/>
    <dgm:cxn modelId="{93C7FE92-5562-4A3C-BA6B-0A2183DF8A75}" type="presParOf" srcId="{60C0539F-DC4B-4B6C-9D66-EEDFA12C9DF5}" destId="{F4ACCC46-986D-4F32-A523-52472B1E4E10}" srcOrd="8" destOrd="0" presId="urn:microsoft.com/office/officeart/2008/layout/VerticalCurvedList"/>
    <dgm:cxn modelId="{B0057BE0-F193-488F-BA3D-8482749DF69D}" type="presParOf" srcId="{F4ACCC46-986D-4F32-A523-52472B1E4E10}" destId="{05FEB063-212E-4538-97AF-1E4765490E3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49302-24E6-4FAD-963D-5A31117F447D}">
      <dsp:nvSpPr>
        <dsp:cNvPr id="0" name=""/>
        <dsp:cNvSpPr/>
      </dsp:nvSpPr>
      <dsp:spPr>
        <a:xfrm>
          <a:off x="-7139621" y="-1091358"/>
          <a:ext cx="8496431" cy="8496431"/>
        </a:xfrm>
        <a:prstGeom prst="blockArc">
          <a:avLst>
            <a:gd name="adj1" fmla="val 18900000"/>
            <a:gd name="adj2" fmla="val 2700000"/>
            <a:gd name="adj3" fmla="val 254"/>
          </a:avLst>
        </a:pr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73E560-16FF-4C0C-ADCE-CD8A924525AD}">
      <dsp:nvSpPr>
        <dsp:cNvPr id="0" name=""/>
        <dsp:cNvSpPr/>
      </dsp:nvSpPr>
      <dsp:spPr>
        <a:xfrm>
          <a:off x="709860" y="485398"/>
          <a:ext cx="7327421" cy="971301"/>
        </a:xfrm>
        <a:prstGeom prst="rect">
          <a:avLst/>
        </a:prstGeom>
        <a:gradFill rotWithShape="0">
          <a:gsLst>
            <a:gs pos="0">
              <a:schemeClr val="accent5">
                <a:alpha val="90000"/>
                <a:hueOff val="0"/>
                <a:satOff val="0"/>
                <a:lumOff val="0"/>
                <a:alphaOff val="0"/>
                <a:satMod val="103000"/>
                <a:lumMod val="102000"/>
                <a:tint val="94000"/>
              </a:schemeClr>
            </a:gs>
            <a:gs pos="50000">
              <a:schemeClr val="accent5">
                <a:alpha val="90000"/>
                <a:hueOff val="0"/>
                <a:satOff val="0"/>
                <a:lumOff val="0"/>
                <a:alphaOff val="0"/>
                <a:satMod val="110000"/>
                <a:lumMod val="100000"/>
                <a:shade val="100000"/>
              </a:schemeClr>
            </a:gs>
            <a:gs pos="100000">
              <a:schemeClr val="accent5">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70971" tIns="127000" rIns="127000" bIns="127000" numCol="1" spcCol="1270" anchor="ctr" anchorCtr="0">
          <a:noAutofit/>
        </a:bodyPr>
        <a:lstStyle/>
        <a:p>
          <a:pPr marL="0" lvl="0" indent="0" algn="l" defTabSz="2222500">
            <a:lnSpc>
              <a:spcPct val="90000"/>
            </a:lnSpc>
            <a:spcBef>
              <a:spcPct val="0"/>
            </a:spcBef>
            <a:spcAft>
              <a:spcPct val="35000"/>
            </a:spcAft>
            <a:buNone/>
          </a:pPr>
          <a:r>
            <a:rPr lang="fr-FR" sz="5000" kern="1200" dirty="0"/>
            <a:t>Sujet d’actualisé </a:t>
          </a:r>
          <a:endParaRPr lang="fr-BE" sz="5000" kern="1200" dirty="0"/>
        </a:p>
      </dsp:txBody>
      <dsp:txXfrm>
        <a:off x="709860" y="485398"/>
        <a:ext cx="7327421" cy="971301"/>
      </dsp:txXfrm>
    </dsp:sp>
    <dsp:sp modelId="{FF2AC7D5-67CC-4C83-A94C-D07B9AC9635C}">
      <dsp:nvSpPr>
        <dsp:cNvPr id="0" name=""/>
        <dsp:cNvSpPr/>
      </dsp:nvSpPr>
      <dsp:spPr>
        <a:xfrm>
          <a:off x="102796" y="363985"/>
          <a:ext cx="1214127" cy="1214127"/>
        </a:xfrm>
        <a:prstGeom prst="ellipse">
          <a:avLst/>
        </a:prstGeom>
        <a:solidFill>
          <a:schemeClr val="lt1">
            <a:hueOff val="0"/>
            <a:satOff val="0"/>
            <a:lumOff val="0"/>
            <a:alphaOff val="0"/>
          </a:schemeClr>
        </a:solidFill>
        <a:ln w="6350" cap="flat" cmpd="sng" algn="ctr">
          <a:solidFill>
            <a:schemeClr val="accent5">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E3A595D4-82F2-402D-9513-6B880DE75919}">
      <dsp:nvSpPr>
        <dsp:cNvPr id="0" name=""/>
        <dsp:cNvSpPr/>
      </dsp:nvSpPr>
      <dsp:spPr>
        <a:xfrm>
          <a:off x="1266730" y="1942603"/>
          <a:ext cx="6770551" cy="971301"/>
        </a:xfrm>
        <a:prstGeom prst="rect">
          <a:avLst/>
        </a:prstGeom>
        <a:gradFill rotWithShape="0">
          <a:gsLst>
            <a:gs pos="0">
              <a:schemeClr val="accent5">
                <a:alpha val="90000"/>
                <a:hueOff val="0"/>
                <a:satOff val="0"/>
                <a:lumOff val="0"/>
                <a:alphaOff val="-13333"/>
                <a:satMod val="103000"/>
                <a:lumMod val="102000"/>
                <a:tint val="94000"/>
              </a:schemeClr>
            </a:gs>
            <a:gs pos="50000">
              <a:schemeClr val="accent5">
                <a:alpha val="90000"/>
                <a:hueOff val="0"/>
                <a:satOff val="0"/>
                <a:lumOff val="0"/>
                <a:alphaOff val="-13333"/>
                <a:satMod val="110000"/>
                <a:lumMod val="100000"/>
                <a:shade val="100000"/>
              </a:schemeClr>
            </a:gs>
            <a:gs pos="100000">
              <a:schemeClr val="accent5">
                <a:alpha val="90000"/>
                <a:hueOff val="0"/>
                <a:satOff val="0"/>
                <a:lumOff val="0"/>
                <a:alphaOff val="-1333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70971" tIns="127000" rIns="127000" bIns="127000" numCol="1" spcCol="1270" anchor="ctr" anchorCtr="0">
          <a:noAutofit/>
        </a:bodyPr>
        <a:lstStyle/>
        <a:p>
          <a:pPr marL="0" lvl="0" indent="0" algn="l" defTabSz="2222500">
            <a:lnSpc>
              <a:spcPct val="90000"/>
            </a:lnSpc>
            <a:spcBef>
              <a:spcPct val="0"/>
            </a:spcBef>
            <a:spcAft>
              <a:spcPct val="35000"/>
            </a:spcAft>
            <a:buNone/>
          </a:pPr>
          <a:r>
            <a:rPr lang="fr-FR" sz="5000" kern="1200" dirty="0"/>
            <a:t>IC , pathologie modèle</a:t>
          </a:r>
          <a:endParaRPr lang="fr-BE" sz="5000" kern="1200" dirty="0"/>
        </a:p>
      </dsp:txBody>
      <dsp:txXfrm>
        <a:off x="1266730" y="1942603"/>
        <a:ext cx="6770551" cy="971301"/>
      </dsp:txXfrm>
    </dsp:sp>
    <dsp:sp modelId="{3520CA0C-B6A2-45DE-970A-DEB2AA666BD2}">
      <dsp:nvSpPr>
        <dsp:cNvPr id="0" name=""/>
        <dsp:cNvSpPr/>
      </dsp:nvSpPr>
      <dsp:spPr>
        <a:xfrm>
          <a:off x="659666" y="1821190"/>
          <a:ext cx="1214127" cy="1214127"/>
        </a:xfrm>
        <a:prstGeom prst="ellipse">
          <a:avLst/>
        </a:prstGeom>
        <a:solidFill>
          <a:schemeClr val="lt1">
            <a:hueOff val="0"/>
            <a:satOff val="0"/>
            <a:lumOff val="0"/>
            <a:alphaOff val="0"/>
          </a:schemeClr>
        </a:solidFill>
        <a:ln w="6350" cap="flat" cmpd="sng" algn="ctr">
          <a:solidFill>
            <a:schemeClr val="accent5">
              <a:alpha val="90000"/>
              <a:hueOff val="0"/>
              <a:satOff val="0"/>
              <a:lumOff val="0"/>
              <a:alphaOff val="-13333"/>
            </a:schemeClr>
          </a:solidFill>
          <a:prstDash val="solid"/>
          <a:miter lim="800000"/>
        </a:ln>
        <a:effectLst/>
      </dsp:spPr>
      <dsp:style>
        <a:lnRef idx="1">
          <a:scrgbClr r="0" g="0" b="0"/>
        </a:lnRef>
        <a:fillRef idx="1">
          <a:scrgbClr r="0" g="0" b="0"/>
        </a:fillRef>
        <a:effectRef idx="2">
          <a:scrgbClr r="0" g="0" b="0"/>
        </a:effectRef>
        <a:fontRef idx="minor"/>
      </dsp:style>
    </dsp:sp>
    <dsp:sp modelId="{7DE101C2-B2AD-405E-A918-36B96D6A3812}">
      <dsp:nvSpPr>
        <dsp:cNvPr id="0" name=""/>
        <dsp:cNvSpPr/>
      </dsp:nvSpPr>
      <dsp:spPr>
        <a:xfrm>
          <a:off x="1266730" y="3399808"/>
          <a:ext cx="6770551" cy="971301"/>
        </a:xfrm>
        <a:prstGeom prst="rect">
          <a:avLst/>
        </a:prstGeom>
        <a:gradFill rotWithShape="0">
          <a:gsLst>
            <a:gs pos="0">
              <a:schemeClr val="accent5">
                <a:alpha val="90000"/>
                <a:hueOff val="0"/>
                <a:satOff val="0"/>
                <a:lumOff val="0"/>
                <a:alphaOff val="-26667"/>
                <a:satMod val="103000"/>
                <a:lumMod val="102000"/>
                <a:tint val="94000"/>
              </a:schemeClr>
            </a:gs>
            <a:gs pos="50000">
              <a:schemeClr val="accent5">
                <a:alpha val="90000"/>
                <a:hueOff val="0"/>
                <a:satOff val="0"/>
                <a:lumOff val="0"/>
                <a:alphaOff val="-26667"/>
                <a:satMod val="110000"/>
                <a:lumMod val="100000"/>
                <a:shade val="100000"/>
              </a:schemeClr>
            </a:gs>
            <a:gs pos="100000">
              <a:schemeClr val="accent5">
                <a:alpha val="90000"/>
                <a:hueOff val="0"/>
                <a:satOff val="0"/>
                <a:lumOff val="0"/>
                <a:alphaOff val="-26667"/>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70971" tIns="127000" rIns="127000" bIns="127000" numCol="1" spcCol="1270" anchor="ctr" anchorCtr="0">
          <a:noAutofit/>
        </a:bodyPr>
        <a:lstStyle/>
        <a:p>
          <a:pPr marL="0" lvl="0" indent="0" algn="l" defTabSz="2222500">
            <a:lnSpc>
              <a:spcPct val="90000"/>
            </a:lnSpc>
            <a:spcBef>
              <a:spcPct val="0"/>
            </a:spcBef>
            <a:spcAft>
              <a:spcPct val="35000"/>
            </a:spcAft>
            <a:buNone/>
          </a:pPr>
          <a:r>
            <a:rPr lang="fr-FR" sz="5000" kern="1200" dirty="0"/>
            <a:t>Croyance</a:t>
          </a:r>
          <a:endParaRPr lang="fr-BE" sz="5000" kern="1200" dirty="0"/>
        </a:p>
      </dsp:txBody>
      <dsp:txXfrm>
        <a:off x="1266730" y="3399808"/>
        <a:ext cx="6770551" cy="971301"/>
      </dsp:txXfrm>
    </dsp:sp>
    <dsp:sp modelId="{D7486DBB-925B-4EFA-A4AE-603710EC132D}">
      <dsp:nvSpPr>
        <dsp:cNvPr id="0" name=""/>
        <dsp:cNvSpPr/>
      </dsp:nvSpPr>
      <dsp:spPr>
        <a:xfrm>
          <a:off x="659666" y="3278395"/>
          <a:ext cx="1214127" cy="1214127"/>
        </a:xfrm>
        <a:prstGeom prst="ellipse">
          <a:avLst/>
        </a:prstGeom>
        <a:solidFill>
          <a:schemeClr val="lt1">
            <a:hueOff val="0"/>
            <a:satOff val="0"/>
            <a:lumOff val="0"/>
            <a:alphaOff val="0"/>
          </a:schemeClr>
        </a:solidFill>
        <a:ln w="6350" cap="flat" cmpd="sng" algn="ctr">
          <a:solidFill>
            <a:schemeClr val="accent5">
              <a:alpha val="90000"/>
              <a:hueOff val="0"/>
              <a:satOff val="0"/>
              <a:lumOff val="0"/>
              <a:alphaOff val="-26667"/>
            </a:schemeClr>
          </a:solidFill>
          <a:prstDash val="solid"/>
          <a:miter lim="800000"/>
        </a:ln>
        <a:effectLst/>
      </dsp:spPr>
      <dsp:style>
        <a:lnRef idx="1">
          <a:scrgbClr r="0" g="0" b="0"/>
        </a:lnRef>
        <a:fillRef idx="1">
          <a:scrgbClr r="0" g="0" b="0"/>
        </a:fillRef>
        <a:effectRef idx="2">
          <a:scrgbClr r="0" g="0" b="0"/>
        </a:effectRef>
        <a:fontRef idx="minor"/>
      </dsp:style>
    </dsp:sp>
    <dsp:sp modelId="{06545CC5-50B6-477E-B082-87BF68011DAC}">
      <dsp:nvSpPr>
        <dsp:cNvPr id="0" name=""/>
        <dsp:cNvSpPr/>
      </dsp:nvSpPr>
      <dsp:spPr>
        <a:xfrm>
          <a:off x="709860" y="4857013"/>
          <a:ext cx="7327421" cy="971301"/>
        </a:xfrm>
        <a:prstGeom prst="rect">
          <a:avLst/>
        </a:prstGeom>
        <a:gradFill rotWithShape="0">
          <a:gsLst>
            <a:gs pos="0">
              <a:schemeClr val="accent5">
                <a:alpha val="90000"/>
                <a:hueOff val="0"/>
                <a:satOff val="0"/>
                <a:lumOff val="0"/>
                <a:alphaOff val="-40000"/>
                <a:satMod val="103000"/>
                <a:lumMod val="102000"/>
                <a:tint val="94000"/>
              </a:schemeClr>
            </a:gs>
            <a:gs pos="50000">
              <a:schemeClr val="accent5">
                <a:alpha val="90000"/>
                <a:hueOff val="0"/>
                <a:satOff val="0"/>
                <a:lumOff val="0"/>
                <a:alphaOff val="-40000"/>
                <a:satMod val="110000"/>
                <a:lumMod val="100000"/>
                <a:shade val="100000"/>
              </a:schemeClr>
            </a:gs>
            <a:gs pos="100000">
              <a:schemeClr val="accent5">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70971" tIns="127000" rIns="127000" bIns="127000" numCol="1" spcCol="1270" anchor="ctr" anchorCtr="0">
          <a:noAutofit/>
        </a:bodyPr>
        <a:lstStyle/>
        <a:p>
          <a:pPr marL="0" lvl="0" indent="0" algn="l" defTabSz="2222500">
            <a:lnSpc>
              <a:spcPct val="90000"/>
            </a:lnSpc>
            <a:spcBef>
              <a:spcPct val="0"/>
            </a:spcBef>
            <a:spcAft>
              <a:spcPct val="35000"/>
            </a:spcAft>
            <a:buNone/>
          </a:pPr>
          <a:r>
            <a:rPr lang="fr-FR" sz="5000" kern="1200"/>
            <a:t>Question déclancheuse</a:t>
          </a:r>
          <a:endParaRPr lang="fr-BE" sz="5000" kern="1200" dirty="0"/>
        </a:p>
      </dsp:txBody>
      <dsp:txXfrm>
        <a:off x="709860" y="4857013"/>
        <a:ext cx="7327421" cy="971301"/>
      </dsp:txXfrm>
    </dsp:sp>
    <dsp:sp modelId="{05FEB063-212E-4538-97AF-1E4765490E33}">
      <dsp:nvSpPr>
        <dsp:cNvPr id="0" name=""/>
        <dsp:cNvSpPr/>
      </dsp:nvSpPr>
      <dsp:spPr>
        <a:xfrm>
          <a:off x="102796" y="4735601"/>
          <a:ext cx="1214127" cy="1214127"/>
        </a:xfrm>
        <a:prstGeom prst="ellipse">
          <a:avLst/>
        </a:prstGeom>
        <a:solidFill>
          <a:schemeClr val="lt1">
            <a:hueOff val="0"/>
            <a:satOff val="0"/>
            <a:lumOff val="0"/>
            <a:alphaOff val="0"/>
          </a:schemeClr>
        </a:solidFill>
        <a:ln w="6350" cap="flat" cmpd="sng" algn="ctr">
          <a:solidFill>
            <a:schemeClr val="accent5">
              <a:alpha val="90000"/>
              <a:hueOff val="0"/>
              <a:satOff val="0"/>
              <a:lumOff val="0"/>
              <a:alphaOff val="-4000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CAC57D-2561-4AAB-8520-344EEC1E3B2E}" type="datetimeFigureOut">
              <a:rPr lang="fr-BE" smtClean="0"/>
              <a:t>30/05/2026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6EBFB5-17B5-4AE7-8557-1C5FABB1E0B2}" type="slidenum">
              <a:rPr lang="fr-BE" smtClean="0"/>
              <a:t>‹N°›</a:t>
            </a:fld>
            <a:endParaRPr lang="fr-BE"/>
          </a:p>
        </p:txBody>
      </p:sp>
    </p:spTree>
    <p:extLst>
      <p:ext uri="{BB962C8B-B14F-4D97-AF65-F5344CB8AC3E}">
        <p14:creationId xmlns:p14="http://schemas.microsoft.com/office/powerpoint/2010/main" val="2969068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mc.ncbi.nlm.nih.gov/articles/PMC7617907/"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ubmed.ncbi.nlm.nih.gov/40611429/"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514350" indent="-514350">
              <a:buFont typeface="+mj-lt"/>
              <a:buAutoNum type="arabicPeriod"/>
            </a:pPr>
            <a:r>
              <a:rPr lang="fr-FR" dirty="0"/>
              <a:t>Actualité: +500 % de publications</a:t>
            </a:r>
          </a:p>
          <a:p>
            <a:pPr marL="514350" indent="-514350">
              <a:buFont typeface="+mj-lt"/>
              <a:buAutoNum type="arabicPeriod"/>
            </a:pPr>
            <a:r>
              <a:rPr lang="fr-FR" dirty="0"/>
              <a:t>Sujet non maitrisé</a:t>
            </a:r>
          </a:p>
          <a:p>
            <a:pPr marL="514350" indent="-514350">
              <a:buFont typeface="+mj-lt"/>
              <a:buAutoNum type="arabicPeriod"/>
            </a:pPr>
            <a:r>
              <a:rPr lang="fr-FR" dirty="0"/>
              <a:t>IC comme modèle de cardiologie/médecine</a:t>
            </a:r>
          </a:p>
          <a:p>
            <a:pPr marL="514350" indent="-514350">
              <a:buFont typeface="+mj-lt"/>
              <a:buAutoNum type="arabicPeriod"/>
            </a:pPr>
            <a:r>
              <a:rPr lang="fr-FR" dirty="0"/>
              <a:t>Croyance </a:t>
            </a:r>
            <a:r>
              <a:rPr lang="fr-FR" dirty="0" err="1"/>
              <a:t>histoirique</a:t>
            </a:r>
            <a:r>
              <a:rPr lang="fr-FR" dirty="0"/>
              <a:t> </a:t>
            </a:r>
          </a:p>
          <a:p>
            <a:pPr marL="514350" indent="-514350">
              <a:buFont typeface="+mj-lt"/>
              <a:buAutoNum type="arabicPeriod"/>
            </a:pPr>
            <a:r>
              <a:rPr lang="fr-FR" dirty="0"/>
              <a:t>Question </a:t>
            </a:r>
            <a:r>
              <a:rPr lang="fr-FR" dirty="0" err="1"/>
              <a:t>déclancheuse</a:t>
            </a:r>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2</a:t>
            </a:fld>
            <a:endParaRPr lang="fr-BE"/>
          </a:p>
        </p:txBody>
      </p:sp>
    </p:spTree>
    <p:extLst>
      <p:ext uri="{BB962C8B-B14F-4D97-AF65-F5344CB8AC3E}">
        <p14:creationId xmlns:p14="http://schemas.microsoft.com/office/powerpoint/2010/main" val="2422120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3</a:t>
            </a:fld>
            <a:endParaRPr lang="fr-BE" dirty="0"/>
          </a:p>
        </p:txBody>
      </p:sp>
    </p:spTree>
    <p:extLst>
      <p:ext uri="{BB962C8B-B14F-4D97-AF65-F5344CB8AC3E}">
        <p14:creationId xmlns:p14="http://schemas.microsoft.com/office/powerpoint/2010/main" val="2379023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buFont typeface="Arial" panose="020B0604020202020204" pitchFamily="34" charset="0"/>
              <a:buChar char="•"/>
            </a:pPr>
            <a:r>
              <a:rPr lang="fr-FR" sz="1200" b="1" dirty="0"/>
              <a:t>Collecte des données</a:t>
            </a:r>
            <a:r>
              <a:rPr lang="fr-FR" sz="1200" dirty="0"/>
              <a:t> : Le patient entre dans la cabine et décrit ses symptômes via une interface vocale ou textuelle.</a:t>
            </a:r>
          </a:p>
          <a:p>
            <a:endParaRPr lang="fr-FR" sz="1200" dirty="0"/>
          </a:p>
          <a:p>
            <a:pPr marL="285750" indent="-285750">
              <a:buFont typeface="Arial" panose="020B0604020202020204" pitchFamily="34" charset="0"/>
              <a:buChar char="•"/>
            </a:pPr>
            <a:r>
              <a:rPr lang="fr-FR" sz="1200" b="1" dirty="0"/>
              <a:t>Examen des signes vitaux </a:t>
            </a:r>
            <a:r>
              <a:rPr lang="fr-FR" sz="1200" dirty="0"/>
              <a:t>: Des capteurs intégrés mesurent automatiquement la tension artérielle, le rythme cardiaque, le taux d'oxygène et la température.</a:t>
            </a:r>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5</a:t>
            </a:fld>
            <a:endParaRPr lang="fr-BE"/>
          </a:p>
        </p:txBody>
      </p:sp>
    </p:spTree>
    <p:extLst>
      <p:ext uri="{BB962C8B-B14F-4D97-AF65-F5344CB8AC3E}">
        <p14:creationId xmlns:p14="http://schemas.microsoft.com/office/powerpoint/2010/main" val="2632094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kern="1200" dirty="0">
                <a:solidFill>
                  <a:schemeClr val="tx1"/>
                </a:solidFill>
                <a:effectLst/>
                <a:latin typeface="+mn-lt"/>
                <a:ea typeface="+mn-ea"/>
                <a:cs typeface="+mn-cs"/>
              </a:rPr>
              <a:t>Expansion des Essais Publics :</a:t>
            </a:r>
            <a:r>
              <a:rPr lang="fr-FR" sz="1200" b="0" i="0" kern="1200" dirty="0">
                <a:solidFill>
                  <a:schemeClr val="tx1"/>
                </a:solidFill>
                <a:effectLst/>
                <a:latin typeface="+mn-lt"/>
                <a:ea typeface="+mn-ea"/>
                <a:cs typeface="+mn-cs"/>
              </a:rPr>
              <a:t> En février 2026, le système est passé à une phase de tests étendus dans </a:t>
            </a:r>
            <a:r>
              <a:rPr lang="fr-FR" sz="1200" b="1" i="0" kern="1200" dirty="0">
                <a:solidFill>
                  <a:schemeClr val="tx1"/>
                </a:solidFill>
                <a:effectLst/>
                <a:latin typeface="+mn-lt"/>
                <a:ea typeface="+mn-ea"/>
                <a:cs typeface="+mn-cs"/>
              </a:rPr>
              <a:t>six hôpitaux de Pékin</a:t>
            </a:r>
            <a:r>
              <a:rPr lang="fr-FR" sz="1200" b="0" i="0" kern="1200" dirty="0">
                <a:solidFill>
                  <a:schemeClr val="tx1"/>
                </a:solidFill>
                <a:effectLst/>
                <a:latin typeface="+mn-lt"/>
                <a:ea typeface="+mn-ea"/>
                <a:cs typeface="+mn-cs"/>
              </a:rPr>
              <a:t> et deux dans la région du Guangxi. Cette étape permet au grand public d'accéder à des évaluations préliminaires via mobile, au-delà des tests initiaux réservés au personnel universitaire.</a:t>
            </a:r>
          </a:p>
          <a:p>
            <a:r>
              <a:rPr lang="fr-FR" sz="1200" b="1" i="0" kern="1200" dirty="0">
                <a:solidFill>
                  <a:schemeClr val="tx1"/>
                </a:solidFill>
                <a:effectLst/>
                <a:latin typeface="+mn-lt"/>
                <a:ea typeface="+mn-ea"/>
                <a:cs typeface="+mn-cs"/>
              </a:rPr>
              <a:t>Intégration Physique :</a:t>
            </a:r>
            <a:r>
              <a:rPr lang="fr-FR" sz="1200" b="0" i="0" kern="1200" dirty="0">
                <a:solidFill>
                  <a:schemeClr val="tx1"/>
                </a:solidFill>
                <a:effectLst/>
                <a:latin typeface="+mn-lt"/>
                <a:ea typeface="+mn-ea"/>
                <a:cs typeface="+mn-cs"/>
              </a:rPr>
              <a:t> Le projet est désormais piloté au sein de l'</a:t>
            </a:r>
            <a:r>
              <a:rPr lang="fr-FR" sz="1200" b="1" i="0" kern="1200" dirty="0">
                <a:solidFill>
                  <a:schemeClr val="tx1"/>
                </a:solidFill>
                <a:effectLst/>
                <a:latin typeface="+mn-lt"/>
                <a:ea typeface="+mn-ea"/>
                <a:cs typeface="+mn-cs"/>
              </a:rPr>
              <a:t>Hôpital Beijing </a:t>
            </a:r>
            <a:r>
              <a:rPr lang="fr-FR" sz="1200" b="1" i="0" kern="1200" dirty="0" err="1">
                <a:solidFill>
                  <a:schemeClr val="tx1"/>
                </a:solidFill>
                <a:effectLst/>
                <a:latin typeface="+mn-lt"/>
                <a:ea typeface="+mn-ea"/>
                <a:cs typeface="+mn-cs"/>
              </a:rPr>
              <a:t>Tsinghua</a:t>
            </a:r>
            <a:r>
              <a:rPr lang="fr-FR" sz="1200" b="1" i="0" kern="1200" dirty="0">
                <a:solidFill>
                  <a:schemeClr val="tx1"/>
                </a:solidFill>
                <a:effectLst/>
                <a:latin typeface="+mn-lt"/>
                <a:ea typeface="+mn-ea"/>
                <a:cs typeface="+mn-cs"/>
              </a:rPr>
              <a:t> </a:t>
            </a:r>
            <a:r>
              <a:rPr lang="fr-FR" sz="1200" b="1" i="0" kern="1200" dirty="0" err="1">
                <a:solidFill>
                  <a:schemeClr val="tx1"/>
                </a:solidFill>
                <a:effectLst/>
                <a:latin typeface="+mn-lt"/>
                <a:ea typeface="+mn-ea"/>
                <a:cs typeface="+mn-cs"/>
              </a:rPr>
              <a:t>Changgung</a:t>
            </a:r>
            <a:r>
              <a:rPr lang="fr-FR" sz="1200" b="0" i="0" kern="1200" dirty="0">
                <a:solidFill>
                  <a:schemeClr val="tx1"/>
                </a:solidFill>
                <a:effectLst/>
                <a:latin typeface="+mn-lt"/>
                <a:ea typeface="+mn-ea"/>
                <a:cs typeface="+mn-cs"/>
              </a:rPr>
              <a:t>. L'IA y soutient l'ensemble du parcours patient : admissions numériques, alertes prédictives, diagnostics radiologiques et gestion des perfusions.</a:t>
            </a:r>
          </a:p>
          <a:p>
            <a:r>
              <a:rPr lang="fr-FR" sz="1200" b="1" i="0" kern="1200" dirty="0">
                <a:solidFill>
                  <a:schemeClr val="tx1"/>
                </a:solidFill>
                <a:effectLst/>
                <a:latin typeface="+mn-lt"/>
                <a:ea typeface="+mn-ea"/>
                <a:cs typeface="+mn-cs"/>
              </a:rPr>
              <a:t>Reconnaissance Internationale :</a:t>
            </a:r>
            <a:r>
              <a:rPr lang="fr-FR" sz="1200" b="0" i="0" kern="1200" dirty="0">
                <a:solidFill>
                  <a:schemeClr val="tx1"/>
                </a:solidFill>
                <a:effectLst/>
                <a:latin typeface="+mn-lt"/>
                <a:ea typeface="+mn-ea"/>
                <a:cs typeface="+mn-cs"/>
              </a:rPr>
              <a:t> Depuis février 2026, la faculté de médecine de </a:t>
            </a:r>
            <a:r>
              <a:rPr lang="fr-FR" sz="1200" b="0" i="0" kern="1200" dirty="0" err="1">
                <a:solidFill>
                  <a:schemeClr val="tx1"/>
                </a:solidFill>
                <a:effectLst/>
                <a:latin typeface="+mn-lt"/>
                <a:ea typeface="+mn-ea"/>
                <a:cs typeface="+mn-cs"/>
              </a:rPr>
              <a:t>Tsinghua</a:t>
            </a:r>
            <a:r>
              <a:rPr lang="fr-FR" sz="1200" b="0" i="0" kern="1200" dirty="0">
                <a:solidFill>
                  <a:schemeClr val="tx1"/>
                </a:solidFill>
                <a:effectLst/>
                <a:latin typeface="+mn-lt"/>
                <a:ea typeface="+mn-ea"/>
                <a:cs typeface="+mn-cs"/>
              </a:rPr>
              <a:t> est officiellement reconnue par le ministère de la Santé de </a:t>
            </a:r>
            <a:r>
              <a:rPr lang="fr-FR" sz="1200" b="1" i="0" kern="1200" dirty="0">
                <a:solidFill>
                  <a:schemeClr val="tx1"/>
                </a:solidFill>
                <a:effectLst/>
                <a:latin typeface="+mn-lt"/>
                <a:ea typeface="+mn-ea"/>
                <a:cs typeface="+mn-cs"/>
              </a:rPr>
              <a:t>Singapour</a:t>
            </a:r>
            <a:r>
              <a:rPr lang="fr-FR" sz="1200" b="0" i="0" kern="1200" dirty="0">
                <a:solidFill>
                  <a:schemeClr val="tx1"/>
                </a:solidFill>
                <a:effectLst/>
                <a:latin typeface="+mn-lt"/>
                <a:ea typeface="+mn-ea"/>
                <a:cs typeface="+mn-cs"/>
              </a:rPr>
              <a:t>, renforçant la crédibilité mondiale de ses innovations technologiques.</a:t>
            </a:r>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6</a:t>
            </a:fld>
            <a:endParaRPr lang="fr-BE"/>
          </a:p>
        </p:txBody>
      </p:sp>
    </p:spTree>
    <p:extLst>
      <p:ext uri="{BB962C8B-B14F-4D97-AF65-F5344CB8AC3E}">
        <p14:creationId xmlns:p14="http://schemas.microsoft.com/office/powerpoint/2010/main" val="800281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ECG prédictif FEVG normale au moment de l’ECG qui évolue mal </a:t>
            </a:r>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11</a:t>
            </a:fld>
            <a:endParaRPr lang="fr-BE"/>
          </a:p>
        </p:txBody>
      </p:sp>
    </p:spTree>
    <p:extLst>
      <p:ext uri="{BB962C8B-B14F-4D97-AF65-F5344CB8AC3E}">
        <p14:creationId xmlns:p14="http://schemas.microsoft.com/office/powerpoint/2010/main" val="4174938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Assessment of left ventricular diastolic function plays a major role in the diagnosis and prognosis of cardiac diseases, including</a:t>
            </a:r>
          </a:p>
          <a:p>
            <a:r>
              <a:rPr lang="en-US" sz="1200" b="0" i="0" u="none" strike="noStrike" kern="1200" baseline="0" dirty="0">
                <a:solidFill>
                  <a:schemeClr val="tx1"/>
                </a:solidFill>
                <a:latin typeface="+mn-lt"/>
                <a:ea typeface="+mn-ea"/>
                <a:cs typeface="+mn-cs"/>
              </a:rPr>
              <a:t>heart failure with preserved ejection fraction. We aimed to develop an artificial intelligence (AI)-enabled electrocardiogram (ECG)</a:t>
            </a:r>
          </a:p>
          <a:p>
            <a:r>
              <a:rPr lang="en-US" sz="1200" b="0" i="0" u="none" strike="noStrike" kern="1200" baseline="0" dirty="0">
                <a:solidFill>
                  <a:schemeClr val="tx1"/>
                </a:solidFill>
                <a:latin typeface="+mn-lt"/>
                <a:ea typeface="+mn-ea"/>
                <a:cs typeface="+mn-cs"/>
              </a:rPr>
              <a:t>model to identify </a:t>
            </a:r>
            <a:r>
              <a:rPr lang="en-US" sz="1200" b="0" i="0" u="none" strike="noStrike" kern="1200" baseline="0" dirty="0" err="1">
                <a:solidFill>
                  <a:schemeClr val="tx1"/>
                </a:solidFill>
                <a:latin typeface="+mn-lt"/>
                <a:ea typeface="+mn-ea"/>
                <a:cs typeface="+mn-cs"/>
              </a:rPr>
              <a:t>echocardiographically</a:t>
            </a:r>
            <a:r>
              <a:rPr lang="en-US" sz="1200" b="0" i="0" u="none" strike="noStrike" kern="1200" baseline="0" dirty="0">
                <a:solidFill>
                  <a:schemeClr val="tx1"/>
                </a:solidFill>
                <a:latin typeface="+mn-lt"/>
                <a:ea typeface="+mn-ea"/>
                <a:cs typeface="+mn-cs"/>
              </a:rPr>
              <a:t> determined diastolic dysfunction and increased filling pressure. We trained, validated, and</a:t>
            </a:r>
          </a:p>
          <a:p>
            <a:r>
              <a:rPr lang="en-US" sz="1200" b="0" i="0" u="none" strike="noStrike" kern="1200" baseline="0" dirty="0">
                <a:solidFill>
                  <a:schemeClr val="tx1"/>
                </a:solidFill>
                <a:latin typeface="+mn-lt"/>
                <a:ea typeface="+mn-ea"/>
                <a:cs typeface="+mn-cs"/>
              </a:rPr>
              <a:t>tested an AI-enabled ECG in 98,736, 21,963, and 98,763 patients, respectively, who had an ECG and echocardiographic diastolic</a:t>
            </a:r>
          </a:p>
          <a:p>
            <a:r>
              <a:rPr lang="en-US" sz="1200" b="0" i="0" u="none" strike="noStrike" kern="1200" baseline="0" dirty="0">
                <a:solidFill>
                  <a:schemeClr val="tx1"/>
                </a:solidFill>
                <a:latin typeface="+mn-lt"/>
                <a:ea typeface="+mn-ea"/>
                <a:cs typeface="+mn-cs"/>
              </a:rPr>
              <a:t>function assessment within 14 days with no exclusion criteria. It was also tested in 55,248 patients with indeterminate diastolic</a:t>
            </a:r>
          </a:p>
          <a:p>
            <a:r>
              <a:rPr lang="en-US" sz="1200" b="0" i="0" u="none" strike="noStrike" kern="1200" baseline="0" dirty="0">
                <a:solidFill>
                  <a:schemeClr val="tx1"/>
                </a:solidFill>
                <a:latin typeface="+mn-lt"/>
                <a:ea typeface="+mn-ea"/>
                <a:cs typeface="+mn-cs"/>
              </a:rPr>
              <a:t>function by echocardiography. The model was evaluated using the area under the curve (AUC) of the receiver operating</a:t>
            </a:r>
          </a:p>
          <a:p>
            <a:r>
              <a:rPr lang="en-US" sz="1200" b="0" i="0" u="none" strike="noStrike" kern="1200" baseline="0" dirty="0">
                <a:solidFill>
                  <a:schemeClr val="tx1"/>
                </a:solidFill>
                <a:latin typeface="+mn-lt"/>
                <a:ea typeface="+mn-ea"/>
                <a:cs typeface="+mn-cs"/>
              </a:rPr>
              <a:t>characteristic curve, and its prognostic performance was compared to echocardiography. The AUC for detecting increased filling</a:t>
            </a:r>
          </a:p>
          <a:p>
            <a:r>
              <a:rPr lang="en-US" sz="1200" b="0" i="0" u="none" strike="noStrike" kern="1200" baseline="0" dirty="0">
                <a:solidFill>
                  <a:schemeClr val="tx1"/>
                </a:solidFill>
                <a:latin typeface="+mn-lt"/>
                <a:ea typeface="+mn-ea"/>
                <a:cs typeface="+mn-cs"/>
              </a:rPr>
              <a:t>pressure was 0.911. The AUCs to identify diastolic dysfunction grades ≥1, ≥2, and 3 were 0.847, 0.911, and 0.943, respectively.</a:t>
            </a:r>
          </a:p>
          <a:p>
            <a:r>
              <a:rPr lang="en-US" sz="1200" b="0" i="0" u="none" strike="noStrike" kern="1200" baseline="0" dirty="0">
                <a:solidFill>
                  <a:schemeClr val="tx1"/>
                </a:solidFill>
                <a:latin typeface="+mn-lt"/>
                <a:ea typeface="+mn-ea"/>
                <a:cs typeface="+mn-cs"/>
              </a:rPr>
              <a:t>During a median follow-up of 5.9 years, 20,223 (20.5%) died. Patients with increased filling pressure predicted by AI-ECG had higher</a:t>
            </a:r>
          </a:p>
          <a:p>
            <a:r>
              <a:rPr lang="en-US" sz="1200" b="0" i="0" u="none" strike="noStrike" kern="1200" baseline="0" dirty="0">
                <a:solidFill>
                  <a:schemeClr val="tx1"/>
                </a:solidFill>
                <a:latin typeface="+mn-lt"/>
                <a:ea typeface="+mn-ea"/>
                <a:cs typeface="+mn-cs"/>
              </a:rPr>
              <a:t>mortality than those with normal filling pressure, after adjusting for age, sex, and comorbidities in the test group (hazard ratio (HR)</a:t>
            </a:r>
          </a:p>
          <a:p>
            <a:r>
              <a:rPr lang="en-US" sz="1200" b="0" i="0" u="none" strike="noStrike" kern="1200" baseline="0" dirty="0">
                <a:solidFill>
                  <a:schemeClr val="tx1"/>
                </a:solidFill>
                <a:latin typeface="+mn-lt"/>
                <a:ea typeface="+mn-ea"/>
                <a:cs typeface="+mn-cs"/>
              </a:rPr>
              <a:t>1.7, 95% CI 1.645–1.757) similar to echocardiography and in the indeterminate group (HR 1.34, 95% CI 1.298–1.383). An AI-enabled</a:t>
            </a:r>
          </a:p>
          <a:p>
            <a:r>
              <a:rPr lang="en-US" sz="1200" b="0" i="0" u="none" strike="noStrike" kern="1200" baseline="0" dirty="0">
                <a:solidFill>
                  <a:schemeClr val="tx1"/>
                </a:solidFill>
                <a:latin typeface="+mn-lt"/>
                <a:ea typeface="+mn-ea"/>
                <a:cs typeface="+mn-cs"/>
              </a:rPr>
              <a:t>ECG identifies increased filling pressure and diastolic function grades with a good prognostic value similar to echocardiography. AIECG</a:t>
            </a:r>
          </a:p>
          <a:p>
            <a:r>
              <a:rPr lang="en-US" sz="1200" b="0" i="0" u="none" strike="noStrike" kern="1200" baseline="0" dirty="0">
                <a:solidFill>
                  <a:schemeClr val="tx1"/>
                </a:solidFill>
                <a:latin typeface="+mn-lt"/>
                <a:ea typeface="+mn-ea"/>
                <a:cs typeface="+mn-cs"/>
              </a:rPr>
              <a:t>is a simple and promising tool to enhance the detection of diseases associated with diastolic dysfunction and increased</a:t>
            </a:r>
          </a:p>
          <a:p>
            <a:r>
              <a:rPr lang="fr-BE" sz="1200" b="0" i="0" u="none" strike="noStrike" kern="1200" baseline="0" dirty="0" err="1">
                <a:solidFill>
                  <a:schemeClr val="tx1"/>
                </a:solidFill>
                <a:latin typeface="+mn-lt"/>
                <a:ea typeface="+mn-ea"/>
                <a:cs typeface="+mn-cs"/>
              </a:rPr>
              <a:t>diastolic</a:t>
            </a:r>
            <a:r>
              <a:rPr lang="fr-BE" sz="1200" b="0" i="0" u="none" strike="noStrike" kern="1200" baseline="0" dirty="0">
                <a:solidFill>
                  <a:schemeClr val="tx1"/>
                </a:solidFill>
                <a:latin typeface="+mn-lt"/>
                <a:ea typeface="+mn-ea"/>
                <a:cs typeface="+mn-cs"/>
              </a:rPr>
              <a:t> </a:t>
            </a:r>
            <a:r>
              <a:rPr lang="fr-BE" sz="1200" b="0" i="0" u="none" strike="noStrike" kern="1200" baseline="0" dirty="0" err="1">
                <a:solidFill>
                  <a:schemeClr val="tx1"/>
                </a:solidFill>
                <a:latin typeface="+mn-lt"/>
                <a:ea typeface="+mn-ea"/>
                <a:cs typeface="+mn-cs"/>
              </a:rPr>
              <a:t>filling</a:t>
            </a:r>
            <a:r>
              <a:rPr lang="fr-BE" sz="1200" b="0" i="0" u="none" strike="noStrike" kern="1200" baseline="0" dirty="0">
                <a:solidFill>
                  <a:schemeClr val="tx1"/>
                </a:solidFill>
                <a:latin typeface="+mn-lt"/>
                <a:ea typeface="+mn-ea"/>
                <a:cs typeface="+mn-cs"/>
              </a:rPr>
              <a:t> pressure.</a:t>
            </a:r>
          </a:p>
          <a:p>
            <a:r>
              <a:rPr lang="fr-BE" sz="1200" b="0" i="0" u="none" strike="noStrike" kern="1200" baseline="0" dirty="0" err="1">
                <a:solidFill>
                  <a:schemeClr val="tx1"/>
                </a:solidFill>
                <a:latin typeface="+mn-lt"/>
                <a:ea typeface="+mn-ea"/>
                <a:cs typeface="+mn-cs"/>
              </a:rPr>
              <a:t>npj</a:t>
            </a:r>
            <a:r>
              <a:rPr lang="fr-BE" sz="1200" b="0" i="0" u="none" strike="noStrike" kern="1200" baseline="0" dirty="0">
                <a:solidFill>
                  <a:schemeClr val="tx1"/>
                </a:solidFill>
                <a:latin typeface="+mn-lt"/>
                <a:ea typeface="+mn-ea"/>
                <a:cs typeface="+mn-cs"/>
              </a:rPr>
              <a:t> Digital Medicine (2024) 7:4</a:t>
            </a:r>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12</a:t>
            </a:fld>
            <a:endParaRPr lang="fr-BE"/>
          </a:p>
        </p:txBody>
      </p:sp>
    </p:spTree>
    <p:extLst>
      <p:ext uri="{BB962C8B-B14F-4D97-AF65-F5344CB8AC3E}">
        <p14:creationId xmlns:p14="http://schemas.microsoft.com/office/powerpoint/2010/main" val="2339964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200" b="1" i="0" u="none" strike="noStrike" cap="none" normalizeH="0" baseline="0" dirty="0" err="1">
                <a:ln>
                  <a:noFill/>
                </a:ln>
                <a:solidFill>
                  <a:srgbClr val="0A0A0A"/>
                </a:solidFill>
                <a:effectLst/>
                <a:latin typeface="Google Sans"/>
              </a:rPr>
              <a:t>Enhanced</a:t>
            </a:r>
            <a:r>
              <a:rPr kumimoji="0" lang="fr-FR" altLang="fr-FR" sz="1200" b="1" i="0" u="none" strike="noStrike" cap="none" normalizeH="0" baseline="0" dirty="0">
                <a:ln>
                  <a:noFill/>
                </a:ln>
                <a:solidFill>
                  <a:srgbClr val="0A0A0A"/>
                </a:solidFill>
                <a:effectLst/>
                <a:latin typeface="Google Sans"/>
              </a:rPr>
              <a:t> Imaging </a:t>
            </a:r>
            <a:r>
              <a:rPr kumimoji="0" lang="fr-FR" altLang="fr-FR" sz="1200" b="1" i="0" u="none" strike="noStrike" cap="none" normalizeH="0" baseline="0" dirty="0" err="1">
                <a:ln>
                  <a:noFill/>
                </a:ln>
                <a:solidFill>
                  <a:srgbClr val="0A0A0A"/>
                </a:solidFill>
                <a:effectLst/>
                <a:latin typeface="Google Sans"/>
              </a:rPr>
              <a:t>Analysis</a:t>
            </a:r>
            <a:r>
              <a:rPr kumimoji="0" lang="fr-FR" altLang="fr-FR" sz="1200" b="1" i="0" u="none" strike="noStrike" cap="none" normalizeH="0" baseline="0" dirty="0">
                <a:ln>
                  <a:noFill/>
                </a:ln>
                <a:solidFill>
                  <a:srgbClr val="0A0A0A"/>
                </a:solidFill>
                <a:effectLst/>
                <a:latin typeface="Google Sans"/>
              </a:rPr>
              <a:t>:</a:t>
            </a:r>
            <a:r>
              <a:rPr kumimoji="0" lang="fr-FR" altLang="fr-FR" sz="1200" b="0" i="0" u="none" strike="noStrike" cap="none" normalizeH="0" baseline="0" dirty="0">
                <a:ln>
                  <a:noFill/>
                </a:ln>
                <a:solidFill>
                  <a:srgbClr val="0A0A0A"/>
                </a:solidFill>
                <a:effectLst/>
                <a:latin typeface="Google Sans"/>
              </a:rPr>
              <a:t> AI automates </a:t>
            </a:r>
            <a:r>
              <a:rPr kumimoji="0" lang="fr-FR" altLang="fr-FR" sz="1200" b="0" i="0" u="none" strike="noStrike" cap="none" normalizeH="0" baseline="0" dirty="0" err="1">
                <a:ln>
                  <a:noFill/>
                </a:ln>
                <a:solidFill>
                  <a:srgbClr val="1A0DAB"/>
                </a:solidFill>
                <a:effectLst/>
                <a:latin typeface="Google Sans"/>
                <a:hlinkClick r:id="rId3"/>
              </a:rPr>
              <a:t>echocardiography</a:t>
            </a:r>
            <a:r>
              <a:rPr kumimoji="0" lang="fr-FR" altLang="fr-FR" sz="1200" b="0" i="0" u="none" strike="noStrike" cap="none" normalizeH="0" baseline="0" dirty="0">
                <a:ln>
                  <a:noFill/>
                </a:ln>
                <a:solidFill>
                  <a:srgbClr val="0A0A0A"/>
                </a:solidFill>
                <a:effectLst/>
                <a:latin typeface="Google Sans"/>
              </a:rPr>
              <a:t> </a:t>
            </a:r>
            <a:r>
              <a:rPr kumimoji="0" lang="fr-FR" altLang="fr-FR" sz="1200" b="0" i="0" u="none" strike="noStrike" cap="none" normalizeH="0" baseline="0" dirty="0" err="1">
                <a:ln>
                  <a:noFill/>
                </a:ln>
                <a:solidFill>
                  <a:srgbClr val="0A0A0A"/>
                </a:solidFill>
                <a:effectLst/>
                <a:latin typeface="Google Sans"/>
              </a:rPr>
              <a:t>interpretation</a:t>
            </a:r>
            <a:r>
              <a:rPr kumimoji="0" lang="fr-FR" altLang="fr-FR" sz="1200" b="0" i="0" u="none" strike="noStrike" cap="none" normalizeH="0" baseline="0" dirty="0">
                <a:ln>
                  <a:noFill/>
                </a:ln>
                <a:solidFill>
                  <a:srgbClr val="0A0A0A"/>
                </a:solidFill>
                <a:effectLst/>
                <a:latin typeface="Google Sans"/>
              </a:rPr>
              <a:t>, </a:t>
            </a:r>
            <a:r>
              <a:rPr kumimoji="0" lang="fr-FR" altLang="fr-FR" sz="1200" b="0" i="0" u="none" strike="noStrike" cap="none" normalizeH="0" baseline="0" dirty="0" err="1">
                <a:ln>
                  <a:noFill/>
                </a:ln>
                <a:solidFill>
                  <a:srgbClr val="0A0A0A"/>
                </a:solidFill>
                <a:effectLst/>
                <a:latin typeface="Google Sans"/>
              </a:rPr>
              <a:t>improving</a:t>
            </a:r>
            <a:r>
              <a:rPr kumimoji="0" lang="fr-FR" altLang="fr-FR" sz="1200" b="0" i="0" u="none" strike="noStrike" cap="none" normalizeH="0" baseline="0" dirty="0">
                <a:ln>
                  <a:noFill/>
                </a:ln>
                <a:solidFill>
                  <a:srgbClr val="0A0A0A"/>
                </a:solidFill>
                <a:effectLst/>
                <a:latin typeface="Google Sans"/>
              </a:rPr>
              <a:t> the speed and </a:t>
            </a:r>
            <a:r>
              <a:rPr kumimoji="0" lang="fr-FR" altLang="fr-FR" sz="1200" b="0" i="0" u="none" strike="noStrike" cap="none" normalizeH="0" baseline="0" dirty="0" err="1">
                <a:ln>
                  <a:noFill/>
                </a:ln>
                <a:solidFill>
                  <a:srgbClr val="0A0A0A"/>
                </a:solidFill>
                <a:effectLst/>
                <a:latin typeface="Google Sans"/>
              </a:rPr>
              <a:t>accuracy</a:t>
            </a:r>
            <a:r>
              <a:rPr kumimoji="0" lang="fr-FR" altLang="fr-FR" sz="1200" b="0" i="0" u="none" strike="noStrike" cap="none" normalizeH="0" baseline="0" dirty="0">
                <a:ln>
                  <a:noFill/>
                </a:ln>
                <a:solidFill>
                  <a:srgbClr val="0A0A0A"/>
                </a:solidFill>
                <a:effectLst/>
                <a:latin typeface="Google Sans"/>
              </a:rPr>
              <a:t> of Left </a:t>
            </a:r>
            <a:r>
              <a:rPr kumimoji="0" lang="fr-FR" altLang="fr-FR" sz="1200" b="0" i="0" u="none" strike="noStrike" cap="none" normalizeH="0" baseline="0" dirty="0" err="1">
                <a:ln>
                  <a:noFill/>
                </a:ln>
                <a:solidFill>
                  <a:srgbClr val="0A0A0A"/>
                </a:solidFill>
                <a:effectLst/>
                <a:latin typeface="Google Sans"/>
              </a:rPr>
              <a:t>Ventricular</a:t>
            </a:r>
            <a:r>
              <a:rPr kumimoji="0" lang="fr-FR" altLang="fr-FR" sz="1200" b="0" i="0" u="none" strike="noStrike" cap="none" normalizeH="0" baseline="0" dirty="0">
                <a:ln>
                  <a:noFill/>
                </a:ln>
                <a:solidFill>
                  <a:srgbClr val="0A0A0A"/>
                </a:solidFill>
                <a:effectLst/>
                <a:latin typeface="Google Sans"/>
              </a:rPr>
              <a:t> Ejection Fraction (LVEF) quantification.</a:t>
            </a:r>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14</a:t>
            </a:fld>
            <a:endParaRPr lang="fr-BE"/>
          </a:p>
        </p:txBody>
      </p:sp>
    </p:spTree>
    <p:extLst>
      <p:ext uri="{BB962C8B-B14F-4D97-AF65-F5344CB8AC3E}">
        <p14:creationId xmlns:p14="http://schemas.microsoft.com/office/powerpoint/2010/main" val="1793843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Remarque sur l’aide à la prise de décision et la responsabilité (</a:t>
            </a:r>
            <a:r>
              <a:rPr lang="fr-FR" dirty="0" err="1"/>
              <a:t>med</a:t>
            </a:r>
            <a:r>
              <a:rPr lang="fr-FR" dirty="0"/>
              <a:t> contrôle IA en </a:t>
            </a:r>
            <a:r>
              <a:rPr lang="fr-FR" dirty="0" err="1"/>
              <a:t>europe</a:t>
            </a:r>
            <a:r>
              <a:rPr lang="fr-FR" dirty="0"/>
              <a:t> )</a:t>
            </a:r>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16</a:t>
            </a:fld>
            <a:endParaRPr lang="fr-BE"/>
          </a:p>
        </p:txBody>
      </p:sp>
    </p:spTree>
    <p:extLst>
      <p:ext uri="{BB962C8B-B14F-4D97-AF65-F5344CB8AC3E}">
        <p14:creationId xmlns:p14="http://schemas.microsoft.com/office/powerpoint/2010/main" val="3991853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1. Identification de nouvelles cibles </a:t>
            </a:r>
            <a:r>
              <a:rPr lang="fr-FR" dirty="0" err="1"/>
              <a:t>thérapeutiquesL’IA</a:t>
            </a:r>
            <a:r>
              <a:rPr lang="fr-FR" dirty="0"/>
              <a:t> aide les scientifiques à découvrir où un médicament doit agir dans l’</a:t>
            </a:r>
            <a:r>
              <a:rPr lang="fr-FR" dirty="0" err="1"/>
              <a:t>organisme.Comment</a:t>
            </a:r>
            <a:r>
              <a:rPr lang="fr-FR" dirty="0"/>
              <a:t> ça fonctionne :Analyse de données : l’IA examine d’énormes ensembles de données (génomique, protéomique, données cliniques).Reconnaissance de motifs : elle identifie des relations cachées entre gènes, protéines et </a:t>
            </a:r>
            <a:r>
              <a:rPr lang="fr-FR" dirty="0" err="1"/>
              <a:t>maladies.Analyse</a:t>
            </a:r>
            <a:r>
              <a:rPr lang="fr-FR" dirty="0"/>
              <a:t> de réseaux : elle cartographie les voies biologiques pour repérer des points clés (cibles potentielles).Exemple :L’IA peut identifier une protéine jusque-là inconnue liée à une maladie comme le cancer ou Alzheimer, suggérant une nouvelle cible </a:t>
            </a:r>
            <a:r>
              <a:rPr lang="fr-FR" dirty="0" err="1"/>
              <a:t>thérapeutique.Pourquoi</a:t>
            </a:r>
            <a:r>
              <a:rPr lang="fr-FR" dirty="0"/>
              <a:t> c’est important :Accélère la découverte (de plusieurs années à quelques mois).Réduit les essais-</a:t>
            </a:r>
            <a:r>
              <a:rPr lang="fr-FR" dirty="0" err="1"/>
              <a:t>erreurs.Permet</a:t>
            </a:r>
            <a:r>
              <a:rPr lang="fr-FR" dirty="0"/>
              <a:t> une médecine personnalisée.❤️ 2. Prédiction de la cardiotoxicité6La cardiotoxicité est l’une des principales causes d’échec ou de retrait des médicaments. L’IA permet de détecter ces risques plus </a:t>
            </a:r>
            <a:r>
              <a:rPr lang="fr-FR" dirty="0" err="1"/>
              <a:t>tôt.Comment</a:t>
            </a:r>
            <a:r>
              <a:rPr lang="fr-FR" dirty="0"/>
              <a:t> ça fonctionne :Modèles prédictifs : l’IA apprend à partir de données de médicaments </a:t>
            </a:r>
            <a:r>
              <a:rPr lang="fr-FR" dirty="0" err="1"/>
              <a:t>existants.Simulation</a:t>
            </a:r>
            <a:r>
              <a:rPr lang="fr-FR" dirty="0"/>
              <a:t> de cellules cardiaques : utilisation de modèles virtuels ou de cardiomyocytes </a:t>
            </a:r>
            <a:r>
              <a:rPr lang="fr-FR" dirty="0" err="1"/>
              <a:t>cultivés.Analyse</a:t>
            </a:r>
            <a:r>
              <a:rPr lang="fr-FR" dirty="0"/>
              <a:t> d’ECG : détection d’anomalies subtiles du rythme </a:t>
            </a:r>
            <a:r>
              <a:rPr lang="fr-FR" dirty="0" err="1"/>
              <a:t>cardiaque.Ce</a:t>
            </a:r>
            <a:r>
              <a:rPr lang="fr-FR" dirty="0"/>
              <a:t> que l’IA peut prédire :Arythmies (troubles du rythme)Allongement de l’intervalle </a:t>
            </a:r>
            <a:r>
              <a:rPr lang="fr-FR" dirty="0" err="1"/>
              <a:t>QTDommages</a:t>
            </a:r>
            <a:r>
              <a:rPr lang="fr-FR" dirty="0"/>
              <a:t> aux cellules </a:t>
            </a:r>
            <a:r>
              <a:rPr lang="fr-FR" dirty="0" err="1"/>
              <a:t>cardiaquesPourquoi</a:t>
            </a:r>
            <a:r>
              <a:rPr lang="fr-FR" dirty="0"/>
              <a:t> c’est important :Évite des échecs coûteux en phase </a:t>
            </a:r>
            <a:r>
              <a:rPr lang="fr-FR" dirty="0" err="1"/>
              <a:t>avancée.Améliore</a:t>
            </a:r>
            <a:r>
              <a:rPr lang="fr-FR" dirty="0"/>
              <a:t> la sécurité des </a:t>
            </a:r>
            <a:r>
              <a:rPr lang="fr-FR" dirty="0" err="1"/>
              <a:t>patients.Permet</a:t>
            </a:r>
            <a:r>
              <a:rPr lang="fr-FR" dirty="0"/>
              <a:t> de concevoir des médicaments plus sûrs.🚀 Impact </a:t>
            </a:r>
            <a:r>
              <a:rPr lang="fr-FR" dirty="0" err="1"/>
              <a:t>globalL’IA</a:t>
            </a:r>
            <a:r>
              <a:rPr lang="fr-FR" dirty="0"/>
              <a:t> transforme le développement des médicaments en :Réduisant les </a:t>
            </a:r>
            <a:r>
              <a:rPr lang="fr-FR" dirty="0" err="1"/>
              <a:t>coûtsAccélérant</a:t>
            </a:r>
            <a:r>
              <a:rPr lang="fr-FR" dirty="0"/>
              <a:t> les délais (au lieu de 10–15 ans)Augmentant les chances de </a:t>
            </a:r>
            <a:r>
              <a:rPr lang="fr-FR" dirty="0" err="1"/>
              <a:t>succèsPermettant</a:t>
            </a:r>
            <a:r>
              <a:rPr lang="fr-FR" dirty="0"/>
              <a:t> des traitements plus sûrs et personnalisés</a:t>
            </a:r>
            <a:endParaRPr lang="fr-BE" dirty="0"/>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19</a:t>
            </a:fld>
            <a:endParaRPr lang="fr-BE"/>
          </a:p>
        </p:txBody>
      </p:sp>
    </p:spTree>
    <p:extLst>
      <p:ext uri="{BB962C8B-B14F-4D97-AF65-F5344CB8AC3E}">
        <p14:creationId xmlns:p14="http://schemas.microsoft.com/office/powerpoint/2010/main" val="2088679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rôle du cardiologue évoluera plutôt vers une médecine plus assistée, plus personnalisée et davantage centrée sur l’interprétation clinique et la </a:t>
            </a:r>
            <a:r>
              <a:rPr lang="fr-FR" dirty="0">
                <a:highlight>
                  <a:srgbClr val="FFFF00"/>
                </a:highlight>
              </a:rPr>
              <a:t>relation humaine</a:t>
            </a:r>
            <a:r>
              <a:rPr lang="fr-FR" dirty="0"/>
              <a:t>.</a:t>
            </a:r>
          </a:p>
          <a:p>
            <a:r>
              <a:rPr lang="fr-FR" dirty="0">
                <a:highlight>
                  <a:srgbClr val="FFFF00"/>
                </a:highlight>
              </a:rPr>
              <a:t>L’IA prendra en charge une partie des tâches répétitives et analytiques</a:t>
            </a:r>
            <a:r>
              <a:rPr lang="fr-FR" dirty="0"/>
              <a:t>. Par exemple, les algorithmes pourront analyser rapidement des électrocardiogrammes, des échographies cardiaques ou des scanners en détectant des anomalies avec une grande précision. Cela permettra au cardiologue de gagner du temps et de se concentrer sur les cas complexes ainsi que sur la stratégie thérapeutique. Le médecin deviendra alors un “superviseur médical” capable de valider, interpréter et contextualiser les résultats fournis par l’IA.</a:t>
            </a:r>
          </a:p>
          <a:p>
            <a:r>
              <a:rPr lang="fr-FR" dirty="0">
                <a:highlight>
                  <a:srgbClr val="FFFF00"/>
                </a:highlight>
              </a:rPr>
              <a:t>Le cardiologue jouera aussi un rôle essentiel dans la personnalisation des traitements</a:t>
            </a:r>
            <a:r>
              <a:rPr lang="fr-FR" dirty="0"/>
              <a:t>. Grâce à l’analyse de millions de données médicales, l’IA pourra proposer des traitements adaptés au profil précis de chaque patient. Cependant, seule l’expertise du médecin permettra d’intégrer les éléments humains : âge, fragilité, contexte psychologique, qualité de vie ou préférences du patient. L’IA fournit des probabilités et des recommandations, mais la décision finale restera médicale et éthique.</a:t>
            </a:r>
          </a:p>
          <a:p>
            <a:r>
              <a:rPr lang="fr-FR" dirty="0">
                <a:highlight>
                  <a:srgbClr val="FFFF00"/>
                </a:highlight>
              </a:rPr>
              <a:t>La relation patient-médecin deviendra probablement encore plus importante</a:t>
            </a:r>
            <a:r>
              <a:rPr lang="fr-FR" dirty="0"/>
              <a:t>. Dans des maladies chroniques comme l’insuffisance cardiaque, les patients ont besoin d’écoute, d’explications et d’accompagnement. L’empathie, la pédagogie et la confiance ne peuvent pas être remplacées par un algorithme. Le cardiologue devra donc développer davantage ses compétences humaines tout en maîtrisant les outils technologiques.</a:t>
            </a:r>
          </a:p>
          <a:p>
            <a:r>
              <a:rPr lang="fr-FR" dirty="0"/>
              <a:t>L’IA modifiera également l’organisation des soins. Les cardiologues pourront surveiller à distance de nombreux patients grâce aux objets connectés et aux systèmes de télémédecine. Ils interviendront plus précocement en cas d’alerte détectée par l’IA, ce qui pourrait réduire les hospitalisations et améliorer le suivi à domicile.</a:t>
            </a:r>
          </a:p>
          <a:p>
            <a:r>
              <a:rPr lang="fr-FR" dirty="0"/>
              <a:t>Dans la recherche, le cardiologue travaillera de plus en plus avec des ingénieurs, des data </a:t>
            </a:r>
            <a:r>
              <a:rPr lang="fr-FR" dirty="0" err="1"/>
              <a:t>scientists</a:t>
            </a:r>
            <a:r>
              <a:rPr lang="fr-FR" dirty="0"/>
              <a:t> et des spécialistes du numérique. La cardiologie deviendra une discipline fortement liée aux données médicales et aux technologies prédictives.</a:t>
            </a:r>
          </a:p>
          <a:p>
            <a:r>
              <a:rPr lang="fr-FR" dirty="0"/>
              <a:t>Enfin, de nouvelles responsabilités apparaîtront : contrôle de la fiabilité des algorithmes, protection des données médicales, prévention des biais informatiques et encadrement éthique de l’IA. Le cardiologue devra donc acquérir des compétences numériques en plus de ses connaissances médicales.</a:t>
            </a:r>
          </a:p>
          <a:p>
            <a:r>
              <a:rPr lang="fr-FR" dirty="0"/>
              <a:t>En résumé, l’avenir du cardiologue avec l’IA ne sera pas celui d’un remplacement, mais d’une collaboration. L’intelligence artificielle deviendra un outil puissant d’aide au diagnostic et au traitement, tandis que le cardiologue conservera un rôle central dans l’analyse clinique, la décision médicale et la relation humaine avec le patient.</a:t>
            </a:r>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22</a:t>
            </a:fld>
            <a:endParaRPr lang="fr-BE"/>
          </a:p>
        </p:txBody>
      </p:sp>
    </p:spTree>
    <p:extLst>
      <p:ext uri="{BB962C8B-B14F-4D97-AF65-F5344CB8AC3E}">
        <p14:creationId xmlns:p14="http://schemas.microsoft.com/office/powerpoint/2010/main" val="1106716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rôle du médecin traitant restera fondamental dans un système de santé où l’intelligence artificielle sera de plus en plus présente en cardiologie. Même si l’IA et les cardiologues spécialisés disposeront d’outils très performants, le médecin généraliste conservera une place centrale, car il est souvent le premier interlocuteur du patient et celui qui assure le suivi global sur le long terme.</a:t>
            </a:r>
          </a:p>
          <a:p>
            <a:r>
              <a:rPr lang="fr-FR" dirty="0"/>
              <a:t>Le médecin traitant jouera d’abord un rôle clé dans le dépistage précoce. Grâce aux outils d’IA intégrés aux logiciels médicaux ou aux objets connectés, il pourra identifier plus rapidement les patients à risque d’insuffisance cardiaque : hypertension, diabète, obésité, troubles du rythme ou antécédents cardiovasculaires. L’IA pourra signaler des anomalies ou proposer des alertes, mais c’est le médecin traitant qui décidera des examens complémentaires ou de l’orientation vers un cardiologue.</a:t>
            </a:r>
          </a:p>
          <a:p>
            <a:r>
              <a:rPr lang="fr-FR" dirty="0"/>
              <a:t>Son rôle deviendra également essentiel dans la coordination des soins. Avec le développement de la télésurveillance et des données médicales en continu, le médecin traitant sera souvent celui qui recevra les premières alertes concernant une aggravation de l’état du patient. Il devra interpréter ces informations dans le contexte global du malade, ajuster certains traitements simples et décider si une consultation spécialisée est nécessaire.</a:t>
            </a:r>
          </a:p>
          <a:p>
            <a:r>
              <a:rPr lang="fr-FR" dirty="0"/>
              <a:t>Le médecin généraliste conservera aussi une vision globale que l’IA ne possède pas toujours. Les patients insuffisants cardiaques souffrent souvent de plusieurs maladies en même temps : diabète, insuffisance rénale, problèmes respiratoires ou troubles psychologiques. Le médecin traitant restera le professionnel capable d’intégrer tous ces éléments et d’assurer une prise en charge cohérente et humaine.</a:t>
            </a:r>
          </a:p>
          <a:p>
            <a:r>
              <a:rPr lang="fr-FR" dirty="0"/>
              <a:t>La relation de proximité avec le patient sera encore plus importante à l’avenir. Beaucoup de patients, notamment les personnes âgées, auront besoin d’aide pour comprendre les outils numériques, utiliser les applications de suivi ou interpréter les données fournies par les dispositifs connectés. Le médecin traitant jouera donc un rôle pédagogique et rassurant face à des technologies parfois complexes.</a:t>
            </a:r>
          </a:p>
          <a:p>
            <a:r>
              <a:rPr lang="fr-FR" dirty="0"/>
              <a:t>Par ailleurs, l’IA pourrait réduire certaines tâches administratives du médecin généraliste : rédaction automatique de comptes rendus, aide à la prescription, tri des données médicales ou rappels de suivi. Cela pourrait lui permettre de consacrer davantage de temps à l’écoute et à l’accompagnement des patients.</a:t>
            </a:r>
          </a:p>
          <a:p>
            <a:r>
              <a:rPr lang="fr-FR" dirty="0"/>
              <a:t>Enfin, comme les cardiologues, les médecins traitants devront apprendre à travailler avec l’IA tout en gardant un esprit critique. Ils auront la responsabilité de vérifier la pertinence des recommandations algorithmiques, d’éviter les erreurs et de préserver l’éthique médicale ainsi que la confidentialité des données.</a:t>
            </a:r>
          </a:p>
          <a:p>
            <a:r>
              <a:rPr lang="fr-FR" dirty="0"/>
              <a:t>En conclusion, dans un futur marqué par l’intelligence artificielle, le médecin traitant ne disparaîtra pas. Au contraire, il deviendra un coordinateur essentiel entre la technologie, les spécialistes et le patient. Son rôle humain, global et relationnel restera indispensable dans la prise en charge de l’insuffisance cardiaque.</a:t>
            </a:r>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23</a:t>
            </a:fld>
            <a:endParaRPr lang="fr-BE"/>
          </a:p>
        </p:txBody>
      </p:sp>
    </p:spTree>
    <p:extLst>
      <p:ext uri="{BB962C8B-B14F-4D97-AF65-F5344CB8AC3E}">
        <p14:creationId xmlns:p14="http://schemas.microsoft.com/office/powerpoint/2010/main" val="2768451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None/>
            </a:pPr>
            <a:r>
              <a:rPr lang="fr-FR" dirty="0"/>
              <a:t>ECG: version </a:t>
            </a:r>
            <a:r>
              <a:rPr lang="fr-FR" dirty="0" err="1"/>
              <a:t>comlplète</a:t>
            </a:r>
            <a:r>
              <a:rPr lang="fr-FR" dirty="0"/>
              <a:t> en donnée brutes (vs photo d’une ECG papier)</a:t>
            </a:r>
          </a:p>
          <a:p>
            <a:pPr marL="0" indent="0">
              <a:buNone/>
            </a:pPr>
            <a:r>
              <a:rPr lang="fr-FR" dirty="0"/>
              <a:t>ECG prédictif FEVG normale au moment de l’ECG qui évolue mal </a:t>
            </a:r>
          </a:p>
          <a:p>
            <a:pPr marL="0" indent="0">
              <a:buNone/>
            </a:pPr>
            <a:r>
              <a:rPr lang="fr-FR" dirty="0"/>
              <a:t>ECG one lead ave le </a:t>
            </a:r>
            <a:r>
              <a:rPr lang="fr-FR" dirty="0" err="1"/>
              <a:t>kardia</a:t>
            </a:r>
            <a:endParaRPr lang="fr-FR" dirty="0"/>
          </a:p>
          <a:p>
            <a:pPr marL="0" indent="0">
              <a:buNone/>
            </a:pPr>
            <a:r>
              <a:rPr lang="fr-BE" dirty="0"/>
              <a:t>SITE : prédiction FA/ECG </a:t>
            </a:r>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26</a:t>
            </a:fld>
            <a:endParaRPr lang="fr-BE"/>
          </a:p>
        </p:txBody>
      </p:sp>
    </p:spTree>
    <p:extLst>
      <p:ext uri="{BB962C8B-B14F-4D97-AF65-F5344CB8AC3E}">
        <p14:creationId xmlns:p14="http://schemas.microsoft.com/office/powerpoint/2010/main" val="793358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200" b="1" i="0" u="none" strike="noStrike" cap="none" normalizeH="0" baseline="0" dirty="0" err="1">
                <a:ln>
                  <a:noFill/>
                </a:ln>
                <a:solidFill>
                  <a:srgbClr val="0A0A0A"/>
                </a:solidFill>
                <a:effectLst/>
                <a:latin typeface="Google Sans"/>
              </a:rPr>
              <a:t>Predictive</a:t>
            </a:r>
            <a:r>
              <a:rPr kumimoji="0" lang="fr-FR" altLang="fr-FR" sz="1200" b="1" i="0" u="none" strike="noStrike" cap="none" normalizeH="0" baseline="0" dirty="0">
                <a:ln>
                  <a:noFill/>
                </a:ln>
                <a:solidFill>
                  <a:srgbClr val="0A0A0A"/>
                </a:solidFill>
                <a:effectLst/>
                <a:latin typeface="Google Sans"/>
              </a:rPr>
              <a:t> Analytics:</a:t>
            </a:r>
            <a:r>
              <a:rPr kumimoji="0" lang="fr-FR" altLang="fr-FR" sz="1200" b="0" i="0" u="none" strike="noStrike" cap="none" normalizeH="0" baseline="0" dirty="0">
                <a:ln>
                  <a:noFill/>
                </a:ln>
                <a:solidFill>
                  <a:srgbClr val="0A0A0A"/>
                </a:solidFill>
                <a:effectLst/>
                <a:latin typeface="Google Sans"/>
              </a:rPr>
              <a:t> Machine </a:t>
            </a:r>
            <a:r>
              <a:rPr kumimoji="0" lang="fr-FR" altLang="fr-FR" sz="1200" b="0" i="0" u="none" strike="noStrike" cap="none" normalizeH="0" baseline="0" dirty="0" err="1">
                <a:ln>
                  <a:noFill/>
                </a:ln>
                <a:solidFill>
                  <a:srgbClr val="0A0A0A"/>
                </a:solidFill>
                <a:effectLst/>
                <a:latin typeface="Google Sans"/>
              </a:rPr>
              <a:t>learning</a:t>
            </a:r>
            <a:r>
              <a:rPr kumimoji="0" lang="fr-FR" altLang="fr-FR" sz="1200" b="0" i="0" u="none" strike="noStrike" cap="none" normalizeH="0" baseline="0" dirty="0">
                <a:ln>
                  <a:noFill/>
                </a:ln>
                <a:solidFill>
                  <a:srgbClr val="0A0A0A"/>
                </a:solidFill>
                <a:effectLst/>
                <a:latin typeface="Google Sans"/>
              </a:rPr>
              <a:t> </a:t>
            </a:r>
            <a:r>
              <a:rPr kumimoji="0" lang="fr-FR" altLang="fr-FR" sz="1200" b="0" i="0" u="none" strike="noStrike" cap="none" normalizeH="0" baseline="0" dirty="0" err="1">
                <a:ln>
                  <a:noFill/>
                </a:ln>
                <a:solidFill>
                  <a:srgbClr val="0A0A0A"/>
                </a:solidFill>
                <a:effectLst/>
                <a:latin typeface="Google Sans"/>
              </a:rPr>
              <a:t>models</a:t>
            </a:r>
            <a:r>
              <a:rPr kumimoji="0" lang="fr-FR" altLang="fr-FR" sz="1200" b="0" i="0" u="none" strike="noStrike" cap="none" normalizeH="0" baseline="0" dirty="0">
                <a:ln>
                  <a:noFill/>
                </a:ln>
                <a:solidFill>
                  <a:srgbClr val="0A0A0A"/>
                </a:solidFill>
                <a:effectLst/>
                <a:latin typeface="Google Sans"/>
              </a:rPr>
              <a:t> can </a:t>
            </a:r>
            <a:r>
              <a:rPr kumimoji="0" lang="fr-FR" altLang="fr-FR" sz="1200" b="0" i="0" u="none" strike="noStrike" cap="none" normalizeH="0" baseline="0" dirty="0" err="1">
                <a:ln>
                  <a:noFill/>
                </a:ln>
                <a:solidFill>
                  <a:srgbClr val="0A0A0A"/>
                </a:solidFill>
                <a:effectLst/>
                <a:latin typeface="Google Sans"/>
              </a:rPr>
              <a:t>analyze</a:t>
            </a:r>
            <a:r>
              <a:rPr kumimoji="0" lang="fr-FR" altLang="fr-FR" sz="1200" b="0" i="0" u="none" strike="noStrike" cap="none" normalizeH="0" baseline="0" dirty="0">
                <a:ln>
                  <a:noFill/>
                </a:ln>
                <a:solidFill>
                  <a:srgbClr val="0A0A0A"/>
                </a:solidFill>
                <a:effectLst/>
                <a:latin typeface="Google Sans"/>
              </a:rPr>
              <a:t> </a:t>
            </a:r>
            <a:r>
              <a:rPr kumimoji="0" lang="fr-FR" altLang="fr-FR" sz="1200" b="0" i="0" u="none" strike="noStrike" cap="none" normalizeH="0" baseline="0" dirty="0" err="1">
                <a:ln>
                  <a:noFill/>
                </a:ln>
                <a:solidFill>
                  <a:srgbClr val="0A0A0A"/>
                </a:solidFill>
                <a:effectLst/>
                <a:latin typeface="Google Sans"/>
              </a:rPr>
              <a:t>vast</a:t>
            </a:r>
            <a:r>
              <a:rPr kumimoji="0" lang="fr-FR" altLang="fr-FR" sz="1200" b="0" i="0" u="none" strike="noStrike" cap="none" normalizeH="0" baseline="0" dirty="0">
                <a:ln>
                  <a:noFill/>
                </a:ln>
                <a:solidFill>
                  <a:srgbClr val="0A0A0A"/>
                </a:solidFill>
                <a:effectLst/>
                <a:latin typeface="Google Sans"/>
              </a:rPr>
              <a:t>, </a:t>
            </a:r>
            <a:r>
              <a:rPr kumimoji="0" lang="fr-FR" altLang="fr-FR" sz="1200" b="0" i="0" u="none" strike="noStrike" cap="none" normalizeH="0" baseline="0" dirty="0" err="1">
                <a:ln>
                  <a:noFill/>
                </a:ln>
                <a:solidFill>
                  <a:srgbClr val="0A0A0A"/>
                </a:solidFill>
                <a:effectLst/>
                <a:latin typeface="Google Sans"/>
              </a:rPr>
              <a:t>heterogeneous</a:t>
            </a:r>
            <a:r>
              <a:rPr kumimoji="0" lang="fr-FR" altLang="fr-FR" sz="1200" b="0" i="0" u="none" strike="noStrike" cap="none" normalizeH="0" baseline="0" dirty="0">
                <a:ln>
                  <a:noFill/>
                </a:ln>
                <a:solidFill>
                  <a:srgbClr val="0A0A0A"/>
                </a:solidFill>
                <a:effectLst/>
                <a:latin typeface="Google Sans"/>
              </a:rPr>
              <a:t> patient data to </a:t>
            </a:r>
            <a:r>
              <a:rPr kumimoji="0" lang="fr-FR" altLang="fr-FR" sz="1200" b="0" i="0" u="none" strike="noStrike" cap="none" normalizeH="0" baseline="0" dirty="0" err="1">
                <a:ln>
                  <a:noFill/>
                </a:ln>
                <a:solidFill>
                  <a:srgbClr val="0A0A0A"/>
                </a:solidFill>
                <a:effectLst/>
                <a:latin typeface="Google Sans"/>
              </a:rPr>
              <a:t>predict</a:t>
            </a:r>
            <a:r>
              <a:rPr kumimoji="0" lang="fr-FR" altLang="fr-FR" sz="1200" b="0" i="0" u="none" strike="noStrike" cap="none" normalizeH="0" baseline="0" dirty="0">
                <a:ln>
                  <a:noFill/>
                </a:ln>
                <a:solidFill>
                  <a:srgbClr val="0A0A0A"/>
                </a:solidFill>
                <a:effectLst/>
                <a:latin typeface="Google Sans"/>
              </a:rPr>
              <a:t> </a:t>
            </a:r>
            <a:r>
              <a:rPr kumimoji="0" lang="fr-FR" altLang="fr-FR" sz="1200" b="0" i="0" u="none" strike="noStrike" cap="none" normalizeH="0" baseline="0" dirty="0" err="1">
                <a:ln>
                  <a:noFill/>
                </a:ln>
                <a:solidFill>
                  <a:srgbClr val="1A0DAB"/>
                </a:solidFill>
                <a:effectLst/>
                <a:latin typeface="Google Sans"/>
                <a:hlinkClick r:id="rId3"/>
              </a:rPr>
              <a:t>mortality</a:t>
            </a:r>
            <a:r>
              <a:rPr kumimoji="0" lang="fr-FR" altLang="fr-FR" sz="1200" b="0" i="0" u="none" strike="noStrike" cap="none" normalizeH="0" baseline="0" dirty="0">
                <a:ln>
                  <a:noFill/>
                </a:ln>
                <a:solidFill>
                  <a:srgbClr val="1A0DAB"/>
                </a:solidFill>
                <a:effectLst/>
                <a:latin typeface="Google Sans"/>
                <a:hlinkClick r:id="rId3"/>
              </a:rPr>
              <a:t> and </a:t>
            </a:r>
            <a:r>
              <a:rPr kumimoji="0" lang="fr-FR" altLang="fr-FR" sz="1200" b="0" i="0" u="none" strike="noStrike" cap="none" normalizeH="0" baseline="0" dirty="0" err="1">
                <a:ln>
                  <a:noFill/>
                </a:ln>
                <a:solidFill>
                  <a:srgbClr val="1A0DAB"/>
                </a:solidFill>
                <a:effectLst/>
                <a:latin typeface="Google Sans"/>
                <a:hlinkClick r:id="rId3"/>
              </a:rPr>
              <a:t>readmission</a:t>
            </a:r>
            <a:r>
              <a:rPr kumimoji="0" lang="fr-FR" altLang="fr-FR" sz="1200" b="0" i="0" u="none" strike="noStrike" cap="none" normalizeH="0" baseline="0" dirty="0">
                <a:ln>
                  <a:noFill/>
                </a:ln>
                <a:solidFill>
                  <a:srgbClr val="1A0DAB"/>
                </a:solidFill>
                <a:effectLst/>
                <a:latin typeface="Google Sans"/>
                <a:hlinkClick r:id="rId3"/>
              </a:rPr>
              <a:t> </a:t>
            </a:r>
            <a:r>
              <a:rPr kumimoji="0" lang="fr-FR" altLang="fr-FR" sz="1200" b="0" i="0" u="none" strike="noStrike" cap="none" normalizeH="0" baseline="0" dirty="0" err="1">
                <a:ln>
                  <a:noFill/>
                </a:ln>
                <a:solidFill>
                  <a:srgbClr val="1A0DAB"/>
                </a:solidFill>
                <a:effectLst/>
                <a:latin typeface="Google Sans"/>
                <a:hlinkClick r:id="rId3"/>
              </a:rPr>
              <a:t>risks</a:t>
            </a:r>
            <a:r>
              <a:rPr kumimoji="0" lang="fr-FR" altLang="fr-FR" sz="1200" b="0" i="0" u="none" strike="noStrike" cap="none" normalizeH="0" baseline="0" dirty="0">
                <a:ln>
                  <a:noFill/>
                </a:ln>
                <a:solidFill>
                  <a:srgbClr val="0A0A0A"/>
                </a:solidFill>
                <a:effectLst/>
                <a:latin typeface="Google Sans"/>
              </a:rPr>
              <a:t>, </a:t>
            </a:r>
            <a:r>
              <a:rPr kumimoji="0" lang="fr-FR" altLang="fr-FR" sz="1200" b="0" i="0" u="none" strike="noStrike" cap="none" normalizeH="0" baseline="0" dirty="0" err="1">
                <a:ln>
                  <a:noFill/>
                </a:ln>
                <a:solidFill>
                  <a:srgbClr val="0A0A0A"/>
                </a:solidFill>
                <a:effectLst/>
                <a:latin typeface="Google Sans"/>
              </a:rPr>
              <a:t>facilitating</a:t>
            </a:r>
            <a:r>
              <a:rPr kumimoji="0" lang="fr-FR" altLang="fr-FR" sz="1200" b="0" i="0" u="none" strike="noStrike" cap="none" normalizeH="0" baseline="0" dirty="0">
                <a:ln>
                  <a:noFill/>
                </a:ln>
                <a:solidFill>
                  <a:srgbClr val="0A0A0A"/>
                </a:solidFill>
                <a:effectLst/>
                <a:latin typeface="Google Sans"/>
              </a:rPr>
              <a:t> </a:t>
            </a:r>
            <a:r>
              <a:rPr kumimoji="0" lang="fr-FR" altLang="fr-FR" sz="1200" b="0" i="0" u="none" strike="noStrike" cap="none" normalizeH="0" baseline="0" dirty="0" err="1">
                <a:ln>
                  <a:noFill/>
                </a:ln>
                <a:solidFill>
                  <a:srgbClr val="0A0A0A"/>
                </a:solidFill>
                <a:effectLst/>
                <a:latin typeface="Google Sans"/>
              </a:rPr>
              <a:t>personalized</a:t>
            </a:r>
            <a:r>
              <a:rPr kumimoji="0" lang="fr-FR" altLang="fr-FR" sz="1200" b="0" i="0" u="none" strike="noStrike" cap="none" normalizeH="0" baseline="0" dirty="0">
                <a:ln>
                  <a:noFill/>
                </a:ln>
                <a:solidFill>
                  <a:srgbClr val="0A0A0A"/>
                </a:solidFill>
                <a:effectLst/>
                <a:latin typeface="Google Sans"/>
              </a:rPr>
              <a:t> care </a:t>
            </a:r>
            <a:r>
              <a:rPr kumimoji="0" lang="fr-FR" altLang="fr-FR" sz="1200" b="0" i="0" u="none" strike="noStrike" cap="none" normalizeH="0" baseline="0" dirty="0" err="1">
                <a:ln>
                  <a:noFill/>
                </a:ln>
                <a:solidFill>
                  <a:srgbClr val="0A0A0A"/>
                </a:solidFill>
                <a:effectLst/>
                <a:latin typeface="Google Sans"/>
              </a:rPr>
              <a:t>strategies</a:t>
            </a:r>
            <a:r>
              <a:rPr kumimoji="0" lang="fr-FR" altLang="fr-FR" sz="1200" b="0" i="0" u="none" strike="noStrike" cap="none" normalizeH="0" baseline="0" dirty="0">
                <a:ln>
                  <a:noFill/>
                </a:ln>
                <a:solidFill>
                  <a:srgbClr val="0A0A0A"/>
                </a:solidFill>
                <a:effectLst/>
                <a:latin typeface="Google Sans"/>
              </a:rPr>
              <a:t>.</a:t>
            </a:r>
          </a:p>
          <a:p>
            <a:endParaRPr lang="fr-BE" dirty="0"/>
          </a:p>
        </p:txBody>
      </p:sp>
      <p:sp>
        <p:nvSpPr>
          <p:cNvPr id="4" name="Espace réservé du numéro de diapositive 3"/>
          <p:cNvSpPr>
            <a:spLocks noGrp="1"/>
          </p:cNvSpPr>
          <p:nvPr>
            <p:ph type="sldNum" sz="quarter" idx="5"/>
          </p:nvPr>
        </p:nvSpPr>
        <p:spPr/>
        <p:txBody>
          <a:bodyPr/>
          <a:lstStyle/>
          <a:p>
            <a:fld id="{FF6EBFB5-17B5-4AE7-8557-1C5FABB1E0B2}" type="slidenum">
              <a:rPr lang="fr-BE" smtClean="0"/>
              <a:t>28</a:t>
            </a:fld>
            <a:endParaRPr lang="fr-BE"/>
          </a:p>
        </p:txBody>
      </p:sp>
    </p:spTree>
    <p:extLst>
      <p:ext uri="{BB962C8B-B14F-4D97-AF65-F5344CB8AC3E}">
        <p14:creationId xmlns:p14="http://schemas.microsoft.com/office/powerpoint/2010/main" val="2432494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2F6B22-530A-0C51-0547-063A21D0064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61EC9896-B2C9-1DEE-D7E1-0F35AC43B6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68FB9F8-AE3E-D2E2-D036-F2F91BE47D13}"/>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480EB58A-6D7F-6458-3978-98F366CE802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BD73820-3AA8-05D1-7719-9771AB18E289}"/>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930169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B6BC12-3FB5-5483-200B-FF046EAE66E3}"/>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6A12093-5024-C1E9-F2E0-1ADA9C7C277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03C18A2-069B-342F-EBA8-E5B554B30626}"/>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57DC5093-2385-460B-B6C6-229A05101E1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C4937DC-5E42-23D9-C3C6-433AFEC10E17}"/>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1362361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C96F42-9A0A-6EFD-C4A2-5EEF1319E00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17B73BEC-5B57-418A-3C8D-4967815677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C4306A-7C2E-B5AE-FA37-57F8C7A1F967}"/>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EFD36CC0-7362-2052-24A5-D1DEE591014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11792CB-2871-4288-9F2A-418C65AE50CD}"/>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1040689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2E154C-C835-19F6-4D94-9851ED38B9BD}"/>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63CDE202-D36D-498D-0815-704D163DE46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A5219823-AAA6-1C91-F53C-8773417DB03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8DBD8530-BBFE-8DB4-478A-4D0E1FFC4768}"/>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6" name="Espace réservé du pied de page 5">
            <a:extLst>
              <a:ext uri="{FF2B5EF4-FFF2-40B4-BE49-F238E27FC236}">
                <a16:creationId xmlns:a16="http://schemas.microsoft.com/office/drawing/2014/main" id="{99504E12-A021-D74C-E873-0AB3A719CA52}"/>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0B3D9B45-AE89-EFDD-C9AF-A04070931A96}"/>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305167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F955B0-9DDD-3C7B-216D-03A0F8A90999}"/>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1A29363A-656A-06B4-A5B9-6B3D7DF20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81414EE-A606-99D9-369E-404858F56E2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91387CD-E439-A1C2-3397-510C01488F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164C910-CD38-58ED-65C1-88C77EB2EE5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80754016-47BC-C03C-41D6-D2FC7D4B2FB9}"/>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8" name="Espace réservé du pied de page 7">
            <a:extLst>
              <a:ext uri="{FF2B5EF4-FFF2-40B4-BE49-F238E27FC236}">
                <a16:creationId xmlns:a16="http://schemas.microsoft.com/office/drawing/2014/main" id="{93F76378-5991-7374-8160-B23868E06699}"/>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6F2AF88A-4E96-BACD-4936-826F7ACD6E20}"/>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1158772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621946-EAA5-5CC3-98E8-8EE9C44D004C}"/>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4EF7C40C-2FDB-0ACC-F69F-F9550ABFA94B}"/>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4" name="Espace réservé du pied de page 3">
            <a:extLst>
              <a:ext uri="{FF2B5EF4-FFF2-40B4-BE49-F238E27FC236}">
                <a16:creationId xmlns:a16="http://schemas.microsoft.com/office/drawing/2014/main" id="{58A70A2C-FFDE-BBE4-5B10-D8695AB8F9F8}"/>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5CEECB43-D03E-FF5B-40B5-0313AD023166}"/>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154816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347A4AA-B5BC-2326-D71A-EEA733E9AD65}"/>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3" name="Espace réservé du pied de page 2">
            <a:extLst>
              <a:ext uri="{FF2B5EF4-FFF2-40B4-BE49-F238E27FC236}">
                <a16:creationId xmlns:a16="http://schemas.microsoft.com/office/drawing/2014/main" id="{0168EEE4-9148-10F3-6A0F-94222645ED4B}"/>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6C5E59B1-7FA4-52CC-0CBF-19CD435CA9A8}"/>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288608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EADB0A-5E0F-4312-0F1D-41E68C22662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33A6E144-4454-3ECB-4309-84DADCA0C9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5EEB32F6-21C0-832A-9BA9-5719592CCB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1CD50CC-9273-9422-2BD2-1E6814CDA662}"/>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6" name="Espace réservé du pied de page 5">
            <a:extLst>
              <a:ext uri="{FF2B5EF4-FFF2-40B4-BE49-F238E27FC236}">
                <a16:creationId xmlns:a16="http://schemas.microsoft.com/office/drawing/2014/main" id="{59FE816D-95FE-13D6-A659-6C0D5FC35CE9}"/>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AFE3B42A-A6B7-DA0E-1624-E98CFEED38F4}"/>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83513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4AC77C-0EAE-EABE-2043-B65C0386B9D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5DBDD45-5661-4D75-ECF3-788140B95A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5363E88-5DFD-2CD5-18E0-70B7C088B8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FEB0197-B61D-CC6A-BA17-CC0881B71373}"/>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6" name="Espace réservé du pied de page 5">
            <a:extLst>
              <a:ext uri="{FF2B5EF4-FFF2-40B4-BE49-F238E27FC236}">
                <a16:creationId xmlns:a16="http://schemas.microsoft.com/office/drawing/2014/main" id="{1087B1E0-71A7-DD53-DF75-916518E172D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5B42C27-A9BF-4B31-FAAE-38CBF5F82927}"/>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3135187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F50E3D-8209-FA23-C84A-A3BEA8E27FEA}"/>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E39C009B-A49C-BD97-70F1-AD1904CA541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C5480D5-42FA-9A58-C5FA-5B0A80A0D10B}"/>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9CDEF4EE-33C4-2A6C-F511-0FEFF1FF54B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5A0DAB4-C1E2-B3FE-887A-B8BB501E4B42}"/>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1180559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BD7DC6-9497-12F0-43BC-EE5224F6AE47}"/>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EB648F8-03AF-B791-ED2B-45DC3E177CB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6EEF5C33-C059-B1E7-F592-F03DD09249C9}"/>
              </a:ext>
            </a:extLst>
          </p:cNvPr>
          <p:cNvSpPr>
            <a:spLocks noGrp="1"/>
          </p:cNvSpPr>
          <p:nvPr>
            <p:ph type="dt" sz="half" idx="10"/>
          </p:nvPr>
        </p:nvSpPr>
        <p:spPr/>
        <p:txBody>
          <a:bodyPr/>
          <a:lstStyle/>
          <a:p>
            <a:fld id="{C2B292FA-C76A-4005-AC40-2F06508EF432}"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5D6FB640-A66D-0374-9A88-B0C0CADC10E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295A9C3-443D-0D83-9299-11AF0A3E34D6}"/>
              </a:ext>
            </a:extLst>
          </p:cNvPr>
          <p:cNvSpPr>
            <a:spLocks noGrp="1"/>
          </p:cNvSpPr>
          <p:nvPr>
            <p:ph type="sldNum" sz="quarter" idx="12"/>
          </p:nvPr>
        </p:nvSpPr>
        <p:spPr/>
        <p:txBody>
          <a:bodyPr/>
          <a:lstStyle/>
          <a:p>
            <a:fld id="{D0DC832D-800F-44E6-9A6F-6C612262B1BF}" type="slidenum">
              <a:rPr lang="fr-BE" smtClean="0"/>
              <a:t>‹N°›</a:t>
            </a:fld>
            <a:endParaRPr lang="fr-BE"/>
          </a:p>
        </p:txBody>
      </p:sp>
    </p:spTree>
    <p:extLst>
      <p:ext uri="{BB962C8B-B14F-4D97-AF65-F5344CB8AC3E}">
        <p14:creationId xmlns:p14="http://schemas.microsoft.com/office/powerpoint/2010/main" val="25290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936F717-C3B2-C043-407A-80D204F1DB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607AAA-0FBC-893E-8619-2D9F6EFC20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417D0F7-73D3-7B69-D6C0-93B6B8B470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B292FA-C76A-4005-AC40-2F06508EF432}"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A08EBEEC-F8A1-FE90-76C7-6007EB3846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8E20F8ED-69DA-93AF-5B59-290E363B79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DC832D-800F-44E6-9A6F-6C612262B1BF}" type="slidenum">
              <a:rPr lang="fr-BE" smtClean="0"/>
              <a:t>‹N°›</a:t>
            </a:fld>
            <a:endParaRPr lang="fr-BE"/>
          </a:p>
        </p:txBody>
      </p:sp>
    </p:spTree>
    <p:extLst>
      <p:ext uri="{BB962C8B-B14F-4D97-AF65-F5344CB8AC3E}">
        <p14:creationId xmlns:p14="http://schemas.microsoft.com/office/powerpoint/2010/main" val="3937827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emf"/><Relationship Id="rId4" Type="http://schemas.openxmlformats.org/officeDocument/2006/relationships/image" Target="../media/image17.png"/><Relationship Id="rId9"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2.svg"/><Relationship Id="rId4" Type="http://schemas.openxmlformats.org/officeDocument/2006/relationships/image" Target="../media/image41.svg"/></Relationships>
</file>

<file path=ppt/slides/_rels/slide2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AB5743-861E-B0F7-B099-AFE22DCF8D2C}"/>
              </a:ext>
            </a:extLst>
          </p:cNvPr>
          <p:cNvSpPr>
            <a:spLocks noGrp="1"/>
          </p:cNvSpPr>
          <p:nvPr>
            <p:ph type="ctrTitle"/>
          </p:nvPr>
        </p:nvSpPr>
        <p:spPr/>
        <p:txBody>
          <a:bodyPr>
            <a:normAutofit fontScale="90000"/>
          </a:bodyPr>
          <a:lstStyle/>
          <a:p>
            <a:r>
              <a:rPr lang="fr-BE" b="1" dirty="0"/>
              <a:t>Intérêt de l’Intelligence Artificielle dans l’insuffisance cardiaque</a:t>
            </a:r>
            <a:endParaRPr lang="fr-BE" dirty="0"/>
          </a:p>
        </p:txBody>
      </p:sp>
      <p:sp>
        <p:nvSpPr>
          <p:cNvPr id="3" name="Sous-titre 2">
            <a:extLst>
              <a:ext uri="{FF2B5EF4-FFF2-40B4-BE49-F238E27FC236}">
                <a16:creationId xmlns:a16="http://schemas.microsoft.com/office/drawing/2014/main" id="{43012EC5-8CF5-0C33-CB7C-55072C0BD1A9}"/>
              </a:ext>
            </a:extLst>
          </p:cNvPr>
          <p:cNvSpPr>
            <a:spLocks noGrp="1"/>
          </p:cNvSpPr>
          <p:nvPr>
            <p:ph type="subTitle" idx="1"/>
          </p:nvPr>
        </p:nvSpPr>
        <p:spPr/>
        <p:txBody>
          <a:bodyPr/>
          <a:lstStyle/>
          <a:p>
            <a:r>
              <a:rPr lang="fr-FR" dirty="0"/>
              <a:t>Prof. Arnaud ANCION, Service de Cardiologie, CHU de Liège</a:t>
            </a:r>
            <a:r>
              <a:rPr lang="fr-BE" dirty="0"/>
              <a:t>              </a:t>
            </a:r>
          </a:p>
          <a:p>
            <a:r>
              <a:rPr lang="fr-BE" dirty="0"/>
              <a:t>20</a:t>
            </a:r>
            <a:r>
              <a:rPr lang="fr-BE" baseline="30000" dirty="0"/>
              <a:t>èmes</a:t>
            </a:r>
            <a:r>
              <a:rPr lang="fr-BE" dirty="0"/>
              <a:t> Journées de la Faculté de Médecine de l’ULiège </a:t>
            </a:r>
          </a:p>
          <a:p>
            <a:r>
              <a:rPr lang="fr-BE" dirty="0"/>
              <a:t>31 mai 2025 </a:t>
            </a:r>
          </a:p>
          <a:p>
            <a:endParaRPr lang="fr-BE" dirty="0"/>
          </a:p>
        </p:txBody>
      </p:sp>
    </p:spTree>
    <p:extLst>
      <p:ext uri="{BB962C8B-B14F-4D97-AF65-F5344CB8AC3E}">
        <p14:creationId xmlns:p14="http://schemas.microsoft.com/office/powerpoint/2010/main" val="996088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8CD02-69CB-EB76-7B61-60B011C0BF30}"/>
              </a:ext>
            </a:extLst>
          </p:cNvPr>
          <p:cNvSpPr>
            <a:spLocks noGrp="1"/>
          </p:cNvSpPr>
          <p:nvPr>
            <p:ph type="title"/>
          </p:nvPr>
        </p:nvSpPr>
        <p:spPr>
          <a:xfrm>
            <a:off x="308428" y="1932668"/>
            <a:ext cx="3875314" cy="2650218"/>
          </a:xfrm>
          <a:effectLst>
            <a:outerShdw blurRad="152400" dist="317500" dir="5400000" sx="90000" sy="-19000" rotWithShape="0">
              <a:prstClr val="black">
                <a:alpha val="15000"/>
              </a:prstClr>
            </a:outerShdw>
          </a:effectLst>
        </p:spPr>
        <p:txBody>
          <a:bodyPr>
            <a:normAutofit/>
          </a:bodyPr>
          <a:lstStyle/>
          <a:p>
            <a:r>
              <a:rPr lang="fr-FR" sz="4800" b="1" dirty="0"/>
              <a:t>Pourquoi cette présentation ? </a:t>
            </a:r>
            <a:endParaRPr lang="fr-BE" sz="4800" b="1" dirty="0"/>
          </a:p>
        </p:txBody>
      </p:sp>
      <p:graphicFrame>
        <p:nvGraphicFramePr>
          <p:cNvPr id="5" name="Diagramme 4">
            <a:extLst>
              <a:ext uri="{FF2B5EF4-FFF2-40B4-BE49-F238E27FC236}">
                <a16:creationId xmlns:a16="http://schemas.microsoft.com/office/drawing/2014/main" id="{9FABEE73-1704-A949-6F8A-843998B7BAE6}"/>
              </a:ext>
            </a:extLst>
          </p:cNvPr>
          <p:cNvGraphicFramePr/>
          <p:nvPr>
            <p:extLst>
              <p:ext uri="{D42A27DB-BD31-4B8C-83A1-F6EECF244321}">
                <p14:modId xmlns:p14="http://schemas.microsoft.com/office/powerpoint/2010/main" val="1232554017"/>
              </p:ext>
            </p:extLst>
          </p:nvPr>
        </p:nvGraphicFramePr>
        <p:xfrm>
          <a:off x="3755572" y="250372"/>
          <a:ext cx="8128000" cy="6313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192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82E0D-4E25-F521-0B2B-CB707B86A644}"/>
              </a:ext>
            </a:extLst>
          </p:cNvPr>
          <p:cNvSpPr>
            <a:spLocks noGrp="1"/>
          </p:cNvSpPr>
          <p:nvPr>
            <p:ph type="title"/>
          </p:nvPr>
        </p:nvSpPr>
        <p:spPr/>
        <p:txBody>
          <a:bodyPr/>
          <a:lstStyle/>
          <a:p>
            <a:endParaRPr lang="fr-BE" dirty="0"/>
          </a:p>
        </p:txBody>
      </p:sp>
      <p:pic>
        <p:nvPicPr>
          <p:cNvPr id="4" name="Espace réservé du contenu 3">
            <a:extLst>
              <a:ext uri="{FF2B5EF4-FFF2-40B4-BE49-F238E27FC236}">
                <a16:creationId xmlns:a16="http://schemas.microsoft.com/office/drawing/2014/main" id="{BE20EB64-EB60-D2E5-9E33-074863139C9B}"/>
              </a:ext>
            </a:extLst>
          </p:cNvPr>
          <p:cNvPicPr>
            <a:picLocks noGrp="1" noChangeAspect="1"/>
          </p:cNvPicPr>
          <p:nvPr>
            <p:ph idx="1"/>
          </p:nvPr>
        </p:nvPicPr>
        <p:blipFill>
          <a:blip r:embed="rId5"/>
          <a:stretch>
            <a:fillRect/>
          </a:stretch>
        </p:blipFill>
        <p:spPr>
          <a:xfrm>
            <a:off x="7199243" y="734184"/>
            <a:ext cx="4490002" cy="5188226"/>
          </a:xfrm>
          <a:prstGeom prst="rect">
            <a:avLst/>
          </a:prstGeom>
          <a:effectLst>
            <a:outerShdw blurRad="50800" dist="38100" dir="18900000" algn="bl" rotWithShape="0">
              <a:prstClr val="black">
                <a:alpha val="40000"/>
              </a:prstClr>
            </a:outerShdw>
          </a:effectLst>
        </p:spPr>
      </p:pic>
      <p:pic>
        <p:nvPicPr>
          <p:cNvPr id="7" name="IA project">
            <a:hlinkClick r:id="" action="ppaction://media"/>
            <a:extLst>
              <a:ext uri="{FF2B5EF4-FFF2-40B4-BE49-F238E27FC236}">
                <a16:creationId xmlns:a16="http://schemas.microsoft.com/office/drawing/2014/main" id="{CF142F8C-2CAD-5C7F-801D-757A8A2B34C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96348" y="365125"/>
            <a:ext cx="6361043" cy="5926345"/>
          </a:xfrm>
          <a:prstGeom prst="rect">
            <a:avLst/>
          </a:prstGeom>
          <a:ln w="9525" cap="flat">
            <a:solidFill>
              <a:srgbClr val="383838"/>
            </a:solidFill>
          </a:ln>
          <a:effectLst>
            <a:outerShdw blurRad="152400" dist="317500" dir="6000000" sx="105000" sy="105000" algn="tl" rotWithShape="0">
              <a:srgbClr val="000000">
                <a:alpha val="30000"/>
              </a:srgbClr>
            </a:outerShdw>
          </a:effectLst>
          <a:scene3d>
            <a:camera prst="perspectiveRight" fov="2100000">
              <a:rot lat="0" lon="20400000" rev="0"/>
            </a:camera>
            <a:lightRig rig="threePt" dir="t"/>
          </a:scene3d>
          <a:sp3d extrusionH="889000" prstMaterial="matte">
            <a:extrusionClr>
              <a:srgbClr val="777777"/>
            </a:extrusionClr>
          </a:sp3d>
        </p:spPr>
      </p:pic>
    </p:spTree>
    <p:extLst>
      <p:ext uri="{BB962C8B-B14F-4D97-AF65-F5344CB8AC3E}">
        <p14:creationId xmlns:p14="http://schemas.microsoft.com/office/powerpoint/2010/main" val="356915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D6BB9E-C241-27D6-F52D-1E01084868AD}"/>
              </a:ext>
            </a:extLst>
          </p:cNvPr>
          <p:cNvSpPr>
            <a:spLocks noGrp="1"/>
          </p:cNvSpPr>
          <p:nvPr>
            <p:ph type="title"/>
          </p:nvPr>
        </p:nvSpPr>
        <p:spPr/>
        <p:txBody>
          <a:bodyPr/>
          <a:lstStyle/>
          <a:p>
            <a:pPr algn="ctr"/>
            <a:r>
              <a:rPr lang="fr-FR" b="1" dirty="0">
                <a:solidFill>
                  <a:srgbClr val="FF0000"/>
                </a:solidFill>
              </a:rPr>
              <a:t>WARNING </a:t>
            </a:r>
            <a:endParaRPr lang="fr-BE" b="1" dirty="0">
              <a:solidFill>
                <a:srgbClr val="FF0000"/>
              </a:solidFill>
            </a:endParaRPr>
          </a:p>
        </p:txBody>
      </p:sp>
      <p:sp>
        <p:nvSpPr>
          <p:cNvPr id="3" name="Espace réservé du contenu 2">
            <a:extLst>
              <a:ext uri="{FF2B5EF4-FFF2-40B4-BE49-F238E27FC236}">
                <a16:creationId xmlns:a16="http://schemas.microsoft.com/office/drawing/2014/main" id="{C6677035-7B95-4355-7E6C-F4569C780D6B}"/>
              </a:ext>
            </a:extLst>
          </p:cNvPr>
          <p:cNvSpPr>
            <a:spLocks noGrp="1"/>
          </p:cNvSpPr>
          <p:nvPr>
            <p:ph idx="1"/>
          </p:nvPr>
        </p:nvSpPr>
        <p:spPr/>
        <p:txBody>
          <a:bodyPr/>
          <a:lstStyle/>
          <a:p>
            <a:pPr lvl="1"/>
            <a:r>
              <a:rPr lang="fr-FR" sz="3200" b="1" dirty="0"/>
              <a:t>Erreurs dans les réponses (invention)</a:t>
            </a:r>
          </a:p>
          <a:p>
            <a:pPr lvl="1"/>
            <a:endParaRPr lang="fr-FR" sz="3200" b="1" dirty="0"/>
          </a:p>
          <a:p>
            <a:pPr lvl="1"/>
            <a:r>
              <a:rPr lang="fr-FR" sz="3200" b="1" dirty="0"/>
              <a:t>Données initiales fausses </a:t>
            </a:r>
          </a:p>
          <a:p>
            <a:pPr lvl="1"/>
            <a:endParaRPr lang="fr-FR" sz="3200" b="1" dirty="0"/>
          </a:p>
          <a:p>
            <a:pPr lvl="1"/>
            <a:r>
              <a:rPr lang="fr-FR" sz="3200" b="1" dirty="0"/>
              <a:t>Données médicales non protégées (pas de données patients)</a:t>
            </a:r>
          </a:p>
          <a:p>
            <a:endParaRPr lang="fr-BE" dirty="0"/>
          </a:p>
        </p:txBody>
      </p:sp>
    </p:spTree>
    <p:extLst>
      <p:ext uri="{BB962C8B-B14F-4D97-AF65-F5344CB8AC3E}">
        <p14:creationId xmlns:p14="http://schemas.microsoft.com/office/powerpoint/2010/main" val="3899790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57379A-0AFD-C380-1BED-6B30FB08C5EC}"/>
              </a:ext>
            </a:extLst>
          </p:cNvPr>
          <p:cNvSpPr>
            <a:spLocks noGrp="1"/>
          </p:cNvSpPr>
          <p:nvPr>
            <p:ph type="title"/>
          </p:nvPr>
        </p:nvSpPr>
        <p:spPr/>
        <p:txBody>
          <a:bodyPr>
            <a:normAutofit fontScale="90000"/>
          </a:bodyPr>
          <a:lstStyle/>
          <a:p>
            <a:r>
              <a:rPr lang="fr-FR" dirty="0"/>
              <a:t>One minute Clinic </a:t>
            </a:r>
            <a:r>
              <a:rPr lang="fr-FR" b="1" dirty="0"/>
              <a:t>Kiosques de santé autonomes et sans personnel fonctionnent 24h/24 et 7j/7</a:t>
            </a:r>
            <a:br>
              <a:rPr lang="fr-FR" b="1" dirty="0"/>
            </a:br>
            <a:endParaRPr lang="fr-BE" dirty="0"/>
          </a:p>
        </p:txBody>
      </p:sp>
      <p:pic>
        <p:nvPicPr>
          <p:cNvPr id="5" name="Espace réservé du contenu 4">
            <a:extLst>
              <a:ext uri="{FF2B5EF4-FFF2-40B4-BE49-F238E27FC236}">
                <a16:creationId xmlns:a16="http://schemas.microsoft.com/office/drawing/2014/main" id="{A8BDF52E-0369-CE55-CB20-29FCE57CE2BC}"/>
              </a:ext>
            </a:extLst>
          </p:cNvPr>
          <p:cNvPicPr>
            <a:picLocks noGrp="1" noChangeAspect="1"/>
          </p:cNvPicPr>
          <p:nvPr>
            <p:ph idx="1"/>
          </p:nvPr>
        </p:nvPicPr>
        <p:blipFill>
          <a:blip r:embed="rId3"/>
          <a:stretch>
            <a:fillRect/>
          </a:stretch>
        </p:blipFill>
        <p:spPr>
          <a:xfrm>
            <a:off x="327107" y="1381351"/>
            <a:ext cx="5899522" cy="4921058"/>
          </a:xfrm>
          <a:prstGeom prst="rect">
            <a:avLst/>
          </a:prstGeom>
        </p:spPr>
      </p:pic>
      <p:sp>
        <p:nvSpPr>
          <p:cNvPr id="7" name="ZoneTexte 6">
            <a:extLst>
              <a:ext uri="{FF2B5EF4-FFF2-40B4-BE49-F238E27FC236}">
                <a16:creationId xmlns:a16="http://schemas.microsoft.com/office/drawing/2014/main" id="{E63A4F13-9991-A0D0-4710-64EC71F4B8CC}"/>
              </a:ext>
            </a:extLst>
          </p:cNvPr>
          <p:cNvSpPr txBox="1"/>
          <p:nvPr/>
        </p:nvSpPr>
        <p:spPr>
          <a:xfrm>
            <a:off x="6411687" y="1381351"/>
            <a:ext cx="5627914" cy="3231654"/>
          </a:xfrm>
          <a:prstGeom prst="rect">
            <a:avLst/>
          </a:prstGeom>
          <a:noFill/>
        </p:spPr>
        <p:txBody>
          <a:bodyPr wrap="square" rtlCol="0">
            <a:spAutoFit/>
          </a:bodyPr>
          <a:lstStyle/>
          <a:p>
            <a:r>
              <a:rPr lang="fr-FR" sz="1400" dirty="0"/>
              <a:t> </a:t>
            </a:r>
          </a:p>
          <a:p>
            <a:endParaRPr lang="fr-FR" sz="1400" dirty="0"/>
          </a:p>
          <a:p>
            <a:pPr marL="285750" indent="-285750">
              <a:buFont typeface="Arial" panose="020B0604020202020204" pitchFamily="34" charset="0"/>
              <a:buChar char="•"/>
            </a:pPr>
            <a:r>
              <a:rPr lang="fr-FR" b="1" dirty="0"/>
              <a:t>Diagnostic par l'IA </a:t>
            </a:r>
            <a:r>
              <a:rPr lang="fr-FR" dirty="0"/>
              <a:t>: Un "docteur IA", formé sur plus de </a:t>
            </a:r>
            <a:r>
              <a:rPr lang="fr-FR" b="1" dirty="0">
                <a:solidFill>
                  <a:srgbClr val="FF0000"/>
                </a:solidFill>
              </a:rPr>
              <a:t>300 millions de consultations</a:t>
            </a:r>
            <a:r>
              <a:rPr lang="fr-FR" dirty="0"/>
              <a:t>, analyse les données pour proposer un diagnostic préliminaire couvrant près de </a:t>
            </a:r>
            <a:r>
              <a:rPr lang="fr-FR" b="1" dirty="0">
                <a:solidFill>
                  <a:srgbClr val="FF0000"/>
                </a:solidFill>
              </a:rPr>
              <a:t>2 000 maladies communes</a:t>
            </a:r>
            <a:r>
              <a:rPr lang="fr-FR" dirty="0"/>
              <a:t>.</a:t>
            </a:r>
          </a:p>
          <a:p>
            <a:endParaRPr lang="fr-FR" dirty="0"/>
          </a:p>
          <a:p>
            <a:pPr marL="285750" indent="-285750">
              <a:buFont typeface="Arial" panose="020B0604020202020204" pitchFamily="34" charset="0"/>
              <a:buChar char="•"/>
            </a:pPr>
            <a:r>
              <a:rPr lang="fr-FR" b="1" dirty="0"/>
              <a:t>Délivrance de médicaments </a:t>
            </a:r>
            <a:r>
              <a:rPr lang="fr-FR" dirty="0"/>
              <a:t>: Le kiosque contient un distributeur automatique stockant plus de 100 types de médicaments courants (réfrigérés pour garantir leur qualité) que le patient peut acheter instantanément. </a:t>
            </a:r>
          </a:p>
          <a:p>
            <a:endParaRPr lang="fr-FR" sz="1400" dirty="0"/>
          </a:p>
        </p:txBody>
      </p:sp>
      <p:sp>
        <p:nvSpPr>
          <p:cNvPr id="4" name="ZoneTexte 3">
            <a:extLst>
              <a:ext uri="{FF2B5EF4-FFF2-40B4-BE49-F238E27FC236}">
                <a16:creationId xmlns:a16="http://schemas.microsoft.com/office/drawing/2014/main" id="{C91E0F0B-0FC8-B9C2-535D-113BEA49C04F}"/>
              </a:ext>
            </a:extLst>
          </p:cNvPr>
          <p:cNvSpPr txBox="1"/>
          <p:nvPr/>
        </p:nvSpPr>
        <p:spPr>
          <a:xfrm>
            <a:off x="6796298" y="4978970"/>
            <a:ext cx="4858691"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marL="285750" indent="-285750">
              <a:buFont typeface="Arial" panose="020B0604020202020204" pitchFamily="34" charset="0"/>
              <a:buChar char="•"/>
            </a:pPr>
            <a:r>
              <a:rPr lang="fr-FR" sz="2000" b="1" dirty="0">
                <a:highlight>
                  <a:srgbClr val="FFFF00"/>
                </a:highlight>
              </a:rPr>
              <a:t>Validation humaine </a:t>
            </a:r>
            <a:r>
              <a:rPr lang="fr-FR" sz="2000" dirty="0">
                <a:highlight>
                  <a:srgbClr val="FFFF00"/>
                </a:highlight>
              </a:rPr>
              <a:t>: Un médecin réel certifié examine le rapport à distance via vidéoconférence pour approuver le diagnostic et la prescription.</a:t>
            </a:r>
          </a:p>
        </p:txBody>
      </p:sp>
    </p:spTree>
    <p:extLst>
      <p:ext uri="{BB962C8B-B14F-4D97-AF65-F5344CB8AC3E}">
        <p14:creationId xmlns:p14="http://schemas.microsoft.com/office/powerpoint/2010/main" val="1085644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F70ABC-988C-5A03-9F14-A87C2653D211}"/>
              </a:ext>
            </a:extLst>
          </p:cNvPr>
          <p:cNvSpPr>
            <a:spLocks noGrp="1"/>
          </p:cNvSpPr>
          <p:nvPr>
            <p:ph type="title"/>
          </p:nvPr>
        </p:nvSpPr>
        <p:spPr/>
        <p:txBody>
          <a:bodyPr/>
          <a:lstStyle/>
          <a:p>
            <a:r>
              <a:rPr lang="fr-FR" dirty="0"/>
              <a:t>Agent Hospital in China </a:t>
            </a:r>
            <a:endParaRPr lang="fr-BE" dirty="0"/>
          </a:p>
        </p:txBody>
      </p:sp>
      <p:sp>
        <p:nvSpPr>
          <p:cNvPr id="5" name="ZoneTexte 4">
            <a:extLst>
              <a:ext uri="{FF2B5EF4-FFF2-40B4-BE49-F238E27FC236}">
                <a16:creationId xmlns:a16="http://schemas.microsoft.com/office/drawing/2014/main" id="{8F22078C-848F-6F86-8A3F-4252A113E920}"/>
              </a:ext>
            </a:extLst>
          </p:cNvPr>
          <p:cNvSpPr txBox="1"/>
          <p:nvPr/>
        </p:nvSpPr>
        <p:spPr>
          <a:xfrm>
            <a:off x="733011" y="6573685"/>
            <a:ext cx="6097656" cy="276999"/>
          </a:xfrm>
          <a:prstGeom prst="rect">
            <a:avLst/>
          </a:prstGeom>
          <a:noFill/>
        </p:spPr>
        <p:txBody>
          <a:bodyPr wrap="square">
            <a:spAutoFit/>
          </a:bodyPr>
          <a:lstStyle/>
          <a:p>
            <a:r>
              <a:rPr lang="fr-BE" sz="1200" dirty="0"/>
              <a:t>https://med-tech.world</a:t>
            </a:r>
          </a:p>
        </p:txBody>
      </p:sp>
      <p:pic>
        <p:nvPicPr>
          <p:cNvPr id="2052" name="Picture 4" descr="China has introduced “Agent Hospital,” the world's first fully AI-powered  medical facility developed by Tsinghua University. This virtual hospital  employs 42 AI doctors across 21 departments, including cardiology,  neurology, and pediatrics, capable">
            <a:extLst>
              <a:ext uri="{FF2B5EF4-FFF2-40B4-BE49-F238E27FC236}">
                <a16:creationId xmlns:a16="http://schemas.microsoft.com/office/drawing/2014/main" id="{26A2D74F-73B0-193D-CCB3-430E78B4F3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41828"/>
            <a:ext cx="3425687" cy="4858972"/>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17EFD05F-A1FE-8F18-8AEC-360BD20D69F3}"/>
              </a:ext>
            </a:extLst>
          </p:cNvPr>
          <p:cNvSpPr txBox="1"/>
          <p:nvPr/>
        </p:nvSpPr>
        <p:spPr>
          <a:xfrm>
            <a:off x="4711148" y="1541828"/>
            <a:ext cx="7185992" cy="4943020"/>
          </a:xfrm>
          <a:prstGeom prst="rect">
            <a:avLst/>
          </a:prstGeom>
          <a:noFill/>
        </p:spPr>
        <p:txBody>
          <a:bodyPr wrap="square">
            <a:spAutoFit/>
          </a:bodyPr>
          <a:lstStyle/>
          <a:p>
            <a:pPr>
              <a:lnSpc>
                <a:spcPts val="1800"/>
              </a:lnSpc>
              <a:spcAft>
                <a:spcPts val="900"/>
              </a:spcAft>
              <a:buFont typeface="Arial" panose="020B0604020202020204" pitchFamily="34" charset="0"/>
              <a:buChar char="•"/>
            </a:pPr>
            <a:r>
              <a:rPr lang="fr-FR" b="1" dirty="0">
                <a:solidFill>
                  <a:srgbClr val="0A0A0A"/>
                </a:solidFill>
                <a:latin typeface="Google Sans"/>
              </a:rPr>
              <a:t>Structure Virtuelle :</a:t>
            </a:r>
            <a:r>
              <a:rPr lang="fr-FR" dirty="0">
                <a:solidFill>
                  <a:srgbClr val="0A0A0A"/>
                </a:solidFill>
                <a:latin typeface="Google Sans"/>
              </a:rPr>
              <a:t> Elle comprend </a:t>
            </a:r>
            <a:r>
              <a:rPr lang="fr-FR" b="1" dirty="0">
                <a:solidFill>
                  <a:srgbClr val="0A0A0A"/>
                </a:solidFill>
                <a:latin typeface="Google Sans"/>
              </a:rPr>
              <a:t>42 docteurs IA</a:t>
            </a:r>
            <a:r>
              <a:rPr lang="fr-FR" dirty="0">
                <a:solidFill>
                  <a:srgbClr val="0A0A0A"/>
                </a:solidFill>
                <a:latin typeface="Google Sans"/>
              </a:rPr>
              <a:t> couvrant </a:t>
            </a:r>
            <a:r>
              <a:rPr lang="fr-FR" b="1" dirty="0">
                <a:solidFill>
                  <a:srgbClr val="0A0A0A"/>
                </a:solidFill>
                <a:latin typeface="Google Sans"/>
              </a:rPr>
              <a:t>21 spécialités</a:t>
            </a:r>
            <a:r>
              <a:rPr lang="fr-FR" dirty="0">
                <a:solidFill>
                  <a:srgbClr val="0A0A0A"/>
                </a:solidFill>
                <a:latin typeface="Google Sans"/>
              </a:rPr>
              <a:t> cliniques (cardiologie, neurologie, psychiatrie, etc.) et traitant plus de 300 maladies.</a:t>
            </a:r>
          </a:p>
          <a:p>
            <a:pPr>
              <a:lnSpc>
                <a:spcPts val="1800"/>
              </a:lnSpc>
              <a:spcAft>
                <a:spcPts val="900"/>
              </a:spcAft>
              <a:buFont typeface="Arial" panose="020B0604020202020204" pitchFamily="34" charset="0"/>
              <a:buChar char="•"/>
            </a:pPr>
            <a:r>
              <a:rPr lang="fr-FR" b="1" dirty="0">
                <a:solidFill>
                  <a:srgbClr val="0A0A0A"/>
                </a:solidFill>
                <a:latin typeface="Google Sans"/>
              </a:rPr>
              <a:t>Précision Médicale :</a:t>
            </a:r>
            <a:r>
              <a:rPr lang="fr-FR" dirty="0">
                <a:solidFill>
                  <a:srgbClr val="0A0A0A"/>
                </a:solidFill>
                <a:latin typeface="Google Sans"/>
              </a:rPr>
              <a:t> Les agents docteurs ont atteint un taux de précision de </a:t>
            </a:r>
            <a:r>
              <a:rPr lang="fr-FR" b="1" dirty="0">
                <a:solidFill>
                  <a:srgbClr val="0A0A0A"/>
                </a:solidFill>
                <a:latin typeface="Google Sans"/>
              </a:rPr>
              <a:t>93,06 %</a:t>
            </a:r>
            <a:r>
              <a:rPr lang="fr-FR" dirty="0">
                <a:solidFill>
                  <a:srgbClr val="0A0A0A"/>
                </a:solidFill>
                <a:latin typeface="Google Sans"/>
              </a:rPr>
              <a:t> sur les questions de l'examen de licence médicale des États-Unis (</a:t>
            </a:r>
            <a:r>
              <a:rPr lang="fr-FR" dirty="0" err="1">
                <a:solidFill>
                  <a:srgbClr val="0A0A0A"/>
                </a:solidFill>
                <a:latin typeface="Google Sans"/>
              </a:rPr>
              <a:t>MedQA</a:t>
            </a:r>
            <a:r>
              <a:rPr lang="fr-FR" dirty="0">
                <a:solidFill>
                  <a:srgbClr val="0A0A0A"/>
                </a:solidFill>
                <a:latin typeface="Google Sans"/>
              </a:rPr>
              <a:t>/USMLE).</a:t>
            </a:r>
          </a:p>
          <a:p>
            <a:pPr algn="l">
              <a:lnSpc>
                <a:spcPts val="1800"/>
              </a:lnSpc>
              <a:spcAft>
                <a:spcPts val="900"/>
              </a:spcAft>
              <a:buFont typeface="Arial" panose="020B0604020202020204" pitchFamily="34" charset="0"/>
              <a:buChar char="•"/>
            </a:pPr>
            <a:r>
              <a:rPr lang="fr-FR" b="1" i="0" dirty="0">
                <a:solidFill>
                  <a:srgbClr val="0A0A0A"/>
                </a:solidFill>
                <a:effectLst/>
                <a:latin typeface="Google Sans"/>
              </a:rPr>
              <a:t>Capacité Massive :</a:t>
            </a:r>
            <a:r>
              <a:rPr lang="fr-FR" b="0" i="0" dirty="0">
                <a:solidFill>
                  <a:srgbClr val="0A0A0A"/>
                </a:solidFill>
                <a:effectLst/>
                <a:latin typeface="Google Sans"/>
              </a:rPr>
              <a:t> Le système peut traiter </a:t>
            </a:r>
            <a:r>
              <a:rPr lang="fr-FR" b="1" i="0" dirty="0">
                <a:solidFill>
                  <a:srgbClr val="0A0A0A"/>
                </a:solidFill>
                <a:effectLst/>
                <a:latin typeface="Google Sans"/>
              </a:rPr>
              <a:t>10 000 patients virtuels en quelques jours</a:t>
            </a:r>
          </a:p>
          <a:p>
            <a:pPr algn="l">
              <a:lnSpc>
                <a:spcPts val="1800"/>
              </a:lnSpc>
              <a:spcAft>
                <a:spcPts val="900"/>
              </a:spcAft>
              <a:buFont typeface="Arial" panose="020B0604020202020204" pitchFamily="34" charset="0"/>
              <a:buChar char="•"/>
            </a:pPr>
            <a:r>
              <a:rPr lang="fr-FR" b="1" i="0" dirty="0">
                <a:solidFill>
                  <a:srgbClr val="0A0A0A"/>
                </a:solidFill>
                <a:effectLst/>
                <a:latin typeface="Google Sans"/>
              </a:rPr>
              <a:t>Auto-évolution :</a:t>
            </a:r>
            <a:r>
              <a:rPr lang="fr-FR" b="0" i="0" dirty="0">
                <a:solidFill>
                  <a:srgbClr val="0A0A0A"/>
                </a:solidFill>
                <a:effectLst/>
                <a:latin typeface="Google Sans"/>
              </a:rPr>
              <a:t> Grâce au </a:t>
            </a:r>
            <a:r>
              <a:rPr lang="fr-FR" b="0" i="0" dirty="0" err="1">
                <a:solidFill>
                  <a:srgbClr val="0A0A0A"/>
                </a:solidFill>
                <a:effectLst/>
                <a:latin typeface="Google Sans"/>
              </a:rPr>
              <a:t>framework</a:t>
            </a:r>
            <a:r>
              <a:rPr lang="fr-FR" b="0" i="0" dirty="0">
                <a:solidFill>
                  <a:srgbClr val="0A0A0A"/>
                </a:solidFill>
                <a:effectLst/>
                <a:latin typeface="Google Sans"/>
              </a:rPr>
              <a:t> </a:t>
            </a:r>
            <a:r>
              <a:rPr lang="fr-FR" b="1" i="0" dirty="0" err="1">
                <a:solidFill>
                  <a:srgbClr val="0A0A0A"/>
                </a:solidFill>
                <a:effectLst/>
                <a:latin typeface="Google Sans"/>
              </a:rPr>
              <a:t>MedAgent</a:t>
            </a:r>
            <a:r>
              <a:rPr lang="fr-FR" b="1" i="0" dirty="0">
                <a:solidFill>
                  <a:srgbClr val="0A0A0A"/>
                </a:solidFill>
                <a:effectLst/>
                <a:latin typeface="Google Sans"/>
              </a:rPr>
              <a:t>-Zero</a:t>
            </a:r>
            <a:r>
              <a:rPr lang="fr-FR" b="0" i="0" dirty="0">
                <a:solidFill>
                  <a:srgbClr val="0A0A0A"/>
                </a:solidFill>
                <a:effectLst/>
                <a:latin typeface="Google Sans"/>
              </a:rPr>
              <a:t>, les agents apprennent de manière autonome en simulant des milliers de parcours patients synthétiques sans risque pour les humains</a:t>
            </a:r>
          </a:p>
          <a:p>
            <a:pPr>
              <a:lnSpc>
                <a:spcPts val="1800"/>
              </a:lnSpc>
              <a:spcAft>
                <a:spcPts val="900"/>
              </a:spcAft>
              <a:buFont typeface="Arial" panose="020B0604020202020204" pitchFamily="34" charset="0"/>
              <a:buChar char="•"/>
            </a:pPr>
            <a:r>
              <a:rPr lang="fr-FR" b="1" dirty="0"/>
              <a:t>Base à la formation </a:t>
            </a:r>
            <a:r>
              <a:rPr lang="fr-FR" dirty="0"/>
              <a:t>à l'université </a:t>
            </a:r>
            <a:r>
              <a:rPr lang="fr-FR" dirty="0" err="1"/>
              <a:t>Tsinghua</a:t>
            </a:r>
            <a:r>
              <a:rPr lang="fr-FR" dirty="0"/>
              <a:t>. De ce fait, son intégration pédagogique favorisera l'émergence d'une nouvelle génération de médecins collaborant avec l’IA.</a:t>
            </a:r>
          </a:p>
          <a:p>
            <a:pPr>
              <a:lnSpc>
                <a:spcPts val="1800"/>
              </a:lnSpc>
              <a:spcAft>
                <a:spcPts val="900"/>
              </a:spcAft>
              <a:buFont typeface="Arial" panose="020B0604020202020204" pitchFamily="34" charset="0"/>
              <a:buChar char="•"/>
            </a:pPr>
            <a:r>
              <a:rPr lang="fr-FR" b="1" dirty="0"/>
              <a:t>Expansion des Essais Publics :</a:t>
            </a:r>
            <a:r>
              <a:rPr lang="fr-FR" dirty="0"/>
              <a:t> En février 2026, le système est passé à une phase de tests étendus dans </a:t>
            </a:r>
            <a:r>
              <a:rPr lang="fr-FR" b="1" dirty="0"/>
              <a:t>six hôpitaux de Pékin</a:t>
            </a:r>
            <a:r>
              <a:rPr lang="fr-FR" dirty="0"/>
              <a:t> et deux dans la région du Guangxi.</a:t>
            </a:r>
          </a:p>
          <a:p>
            <a:pPr algn="l">
              <a:lnSpc>
                <a:spcPts val="1800"/>
              </a:lnSpc>
              <a:spcAft>
                <a:spcPts val="900"/>
              </a:spcAft>
              <a:buFont typeface="Arial" panose="020B0604020202020204" pitchFamily="34" charset="0"/>
              <a:buChar char="•"/>
            </a:pPr>
            <a:endParaRPr lang="fr-FR" b="0" i="0" dirty="0">
              <a:solidFill>
                <a:srgbClr val="0A0A0A"/>
              </a:solidFill>
              <a:effectLst/>
              <a:latin typeface="Google Sans"/>
            </a:endParaRPr>
          </a:p>
        </p:txBody>
      </p:sp>
    </p:spTree>
    <p:extLst>
      <p:ext uri="{BB962C8B-B14F-4D97-AF65-F5344CB8AC3E}">
        <p14:creationId xmlns:p14="http://schemas.microsoft.com/office/powerpoint/2010/main" val="350089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4E1CBD-1176-2B15-7956-2EFB49B5110D}"/>
              </a:ext>
            </a:extLst>
          </p:cNvPr>
          <p:cNvSpPr>
            <a:spLocks noGrp="1"/>
          </p:cNvSpPr>
          <p:nvPr>
            <p:ph type="title"/>
          </p:nvPr>
        </p:nvSpPr>
        <p:spPr/>
        <p:txBody>
          <a:bodyPr/>
          <a:lstStyle/>
          <a:p>
            <a:r>
              <a:rPr lang="fr-FR" dirty="0"/>
              <a:t>Confiance aveugle ?</a:t>
            </a:r>
            <a:endParaRPr lang="fr-BE" dirty="0"/>
          </a:p>
        </p:txBody>
      </p:sp>
      <p:sp>
        <p:nvSpPr>
          <p:cNvPr id="3" name="Espace réservé du contenu 2">
            <a:extLst>
              <a:ext uri="{FF2B5EF4-FFF2-40B4-BE49-F238E27FC236}">
                <a16:creationId xmlns:a16="http://schemas.microsoft.com/office/drawing/2014/main" id="{9D50E5BC-9617-4423-52BB-20B8FABB287A}"/>
              </a:ext>
            </a:extLst>
          </p:cNvPr>
          <p:cNvSpPr>
            <a:spLocks noGrp="1"/>
          </p:cNvSpPr>
          <p:nvPr>
            <p:ph idx="1"/>
          </p:nvPr>
        </p:nvSpPr>
        <p:spPr>
          <a:xfrm>
            <a:off x="607943" y="1716812"/>
            <a:ext cx="10515600" cy="529949"/>
          </a:xfrm>
        </p:spPr>
        <p:txBody>
          <a:bodyPr/>
          <a:lstStyle/>
          <a:p>
            <a:pPr marL="0" indent="0">
              <a:buNone/>
            </a:pPr>
            <a:r>
              <a:rPr lang="fr-FR" b="1" i="1" dirty="0"/>
              <a:t>Son GPS lui dit "tout droit", il/elle se retrouve dans l'eau</a:t>
            </a:r>
          </a:p>
          <a:p>
            <a:endParaRPr lang="fr-BE" dirty="0"/>
          </a:p>
        </p:txBody>
      </p:sp>
      <p:pic>
        <p:nvPicPr>
          <p:cNvPr id="9" name="Image 8">
            <a:extLst>
              <a:ext uri="{FF2B5EF4-FFF2-40B4-BE49-F238E27FC236}">
                <a16:creationId xmlns:a16="http://schemas.microsoft.com/office/drawing/2014/main" id="{6D7E0AF0-6E00-782E-0548-3E750C8577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4678" y="2782957"/>
            <a:ext cx="3462131" cy="3584023"/>
          </a:xfrm>
          <a:prstGeom prst="rect">
            <a:avLst/>
          </a:prstGeom>
        </p:spPr>
      </p:pic>
      <p:sp>
        <p:nvSpPr>
          <p:cNvPr id="11" name="ZoneTexte 10">
            <a:extLst>
              <a:ext uri="{FF2B5EF4-FFF2-40B4-BE49-F238E27FC236}">
                <a16:creationId xmlns:a16="http://schemas.microsoft.com/office/drawing/2014/main" id="{052C29BE-E121-F77F-F8A7-01A00CA7E9D1}"/>
              </a:ext>
            </a:extLst>
          </p:cNvPr>
          <p:cNvSpPr txBox="1"/>
          <p:nvPr/>
        </p:nvSpPr>
        <p:spPr>
          <a:xfrm>
            <a:off x="4018720" y="6069844"/>
            <a:ext cx="3462131" cy="369332"/>
          </a:xfrm>
          <a:prstGeom prst="rect">
            <a:avLst/>
          </a:prstGeom>
          <a:noFill/>
        </p:spPr>
        <p:txBody>
          <a:bodyPr wrap="square">
            <a:spAutoFit/>
          </a:bodyPr>
          <a:lstStyle/>
          <a:p>
            <a:pPr algn="l">
              <a:buNone/>
            </a:pPr>
            <a:r>
              <a:rPr lang="fr-BE" b="1" i="0" dirty="0" err="1">
                <a:solidFill>
                  <a:srgbClr val="3B4B50"/>
                </a:solidFill>
                <a:effectLst/>
                <a:latin typeface="Montserrat" panose="00000500000000000000" pitchFamily="2" charset="0"/>
              </a:rPr>
              <a:t>TruDi</a:t>
            </a:r>
            <a:r>
              <a:rPr lang="fr-BE" b="1" i="0" baseline="30000" dirty="0">
                <a:solidFill>
                  <a:srgbClr val="3B4B50"/>
                </a:solidFill>
                <a:effectLst/>
                <a:latin typeface="Montserrat" panose="00000500000000000000" pitchFamily="2" charset="0"/>
              </a:rPr>
              <a:t>®</a:t>
            </a:r>
            <a:r>
              <a:rPr lang="fr-BE" b="1" i="0" dirty="0">
                <a:solidFill>
                  <a:srgbClr val="3B4B50"/>
                </a:solidFill>
                <a:effectLst/>
                <a:latin typeface="Montserrat" panose="00000500000000000000" pitchFamily="2" charset="0"/>
              </a:rPr>
              <a:t> Navigation System</a:t>
            </a:r>
          </a:p>
        </p:txBody>
      </p:sp>
      <p:sp>
        <p:nvSpPr>
          <p:cNvPr id="12" name="ZoneTexte 11">
            <a:extLst>
              <a:ext uri="{FF2B5EF4-FFF2-40B4-BE49-F238E27FC236}">
                <a16:creationId xmlns:a16="http://schemas.microsoft.com/office/drawing/2014/main" id="{A8AA42B3-A530-4A02-1106-04D5B467542C}"/>
              </a:ext>
            </a:extLst>
          </p:cNvPr>
          <p:cNvSpPr txBox="1"/>
          <p:nvPr/>
        </p:nvSpPr>
        <p:spPr>
          <a:xfrm>
            <a:off x="4956314" y="2521347"/>
            <a:ext cx="2007702" cy="523220"/>
          </a:xfrm>
          <a:prstGeom prst="rect">
            <a:avLst/>
          </a:prstGeom>
          <a:noFill/>
        </p:spPr>
        <p:txBody>
          <a:bodyPr wrap="square" rtlCol="0">
            <a:spAutoFit/>
          </a:bodyPr>
          <a:lstStyle/>
          <a:p>
            <a:r>
              <a:rPr lang="fr-FR" sz="2800" b="1" dirty="0"/>
              <a:t>2021  + IA </a:t>
            </a:r>
            <a:endParaRPr lang="fr-BE" sz="2800" b="1" dirty="0"/>
          </a:p>
        </p:txBody>
      </p:sp>
      <p:cxnSp>
        <p:nvCxnSpPr>
          <p:cNvPr id="14" name="Connecteur droit avec flèche 13">
            <a:extLst>
              <a:ext uri="{FF2B5EF4-FFF2-40B4-BE49-F238E27FC236}">
                <a16:creationId xmlns:a16="http://schemas.microsoft.com/office/drawing/2014/main" id="{F9C9DC75-3650-BFCF-9BA5-2C4E2CCFFE2F}"/>
              </a:ext>
            </a:extLst>
          </p:cNvPr>
          <p:cNvCxnSpPr>
            <a:cxnSpLocks/>
          </p:cNvCxnSpPr>
          <p:nvPr/>
        </p:nvCxnSpPr>
        <p:spPr>
          <a:xfrm>
            <a:off x="2332385" y="2802836"/>
            <a:ext cx="138816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854718A4-36AC-BBD2-0380-3943B8C16197}"/>
              </a:ext>
            </a:extLst>
          </p:cNvPr>
          <p:cNvSpPr txBox="1"/>
          <p:nvPr/>
        </p:nvSpPr>
        <p:spPr>
          <a:xfrm>
            <a:off x="940906" y="2541226"/>
            <a:ext cx="2007702" cy="523220"/>
          </a:xfrm>
          <a:prstGeom prst="rect">
            <a:avLst/>
          </a:prstGeom>
          <a:noFill/>
        </p:spPr>
        <p:txBody>
          <a:bodyPr wrap="square" rtlCol="0">
            <a:spAutoFit/>
          </a:bodyPr>
          <a:lstStyle/>
          <a:p>
            <a:r>
              <a:rPr lang="fr-FR" sz="2800" b="1" dirty="0"/>
              <a:t>2018</a:t>
            </a:r>
            <a:endParaRPr lang="fr-BE" sz="2800" b="1" dirty="0"/>
          </a:p>
        </p:txBody>
      </p:sp>
      <p:sp>
        <p:nvSpPr>
          <p:cNvPr id="19" name="ZoneTexte 18">
            <a:extLst>
              <a:ext uri="{FF2B5EF4-FFF2-40B4-BE49-F238E27FC236}">
                <a16:creationId xmlns:a16="http://schemas.microsoft.com/office/drawing/2014/main" id="{C052EAAB-BD2E-6300-FD4B-538287CC6346}"/>
              </a:ext>
            </a:extLst>
          </p:cNvPr>
          <p:cNvSpPr txBox="1"/>
          <p:nvPr/>
        </p:nvSpPr>
        <p:spPr>
          <a:xfrm>
            <a:off x="940906" y="3250098"/>
            <a:ext cx="2435087" cy="1938992"/>
          </a:xfrm>
          <a:prstGeom prst="rect">
            <a:avLst/>
          </a:prstGeom>
          <a:noFill/>
        </p:spPr>
        <p:txBody>
          <a:bodyPr wrap="square" rtlCol="0">
            <a:spAutoFit/>
          </a:bodyPr>
          <a:lstStyle/>
          <a:p>
            <a:r>
              <a:rPr lang="fr-FR" sz="2400" b="1" dirty="0"/>
              <a:t>FDA:</a:t>
            </a:r>
          </a:p>
          <a:p>
            <a:endParaRPr lang="fr-FR" sz="2400" b="1" dirty="0"/>
          </a:p>
          <a:p>
            <a:r>
              <a:rPr lang="fr-FR" sz="2400" b="1" dirty="0"/>
              <a:t>7 dysfonctions</a:t>
            </a:r>
          </a:p>
          <a:p>
            <a:endParaRPr lang="fr-FR" sz="2400" b="1" dirty="0"/>
          </a:p>
          <a:p>
            <a:r>
              <a:rPr lang="fr-FR" sz="2400" b="1" dirty="0"/>
              <a:t>1 blessé</a:t>
            </a:r>
          </a:p>
        </p:txBody>
      </p:sp>
      <p:grpSp>
        <p:nvGrpSpPr>
          <p:cNvPr id="26" name="Groupe 25">
            <a:extLst>
              <a:ext uri="{FF2B5EF4-FFF2-40B4-BE49-F238E27FC236}">
                <a16:creationId xmlns:a16="http://schemas.microsoft.com/office/drawing/2014/main" id="{B41A8316-DD94-7FBF-A795-9A632E6156BC}"/>
              </a:ext>
            </a:extLst>
          </p:cNvPr>
          <p:cNvGrpSpPr/>
          <p:nvPr/>
        </p:nvGrpSpPr>
        <p:grpSpPr>
          <a:xfrm>
            <a:off x="7480851" y="2493308"/>
            <a:ext cx="3872949" cy="3065114"/>
            <a:chOff x="7480851" y="2493308"/>
            <a:chExt cx="3872949" cy="3065114"/>
          </a:xfrm>
        </p:grpSpPr>
        <p:sp>
          <p:nvSpPr>
            <p:cNvPr id="20" name="ZoneTexte 19">
              <a:extLst>
                <a:ext uri="{FF2B5EF4-FFF2-40B4-BE49-F238E27FC236}">
                  <a16:creationId xmlns:a16="http://schemas.microsoft.com/office/drawing/2014/main" id="{31701010-9848-8EA5-E4C2-A3C0C863EB24}"/>
                </a:ext>
              </a:extLst>
            </p:cNvPr>
            <p:cNvSpPr txBox="1"/>
            <p:nvPr/>
          </p:nvSpPr>
          <p:spPr>
            <a:xfrm>
              <a:off x="7480851" y="3250098"/>
              <a:ext cx="2786271" cy="2308324"/>
            </a:xfrm>
            <a:prstGeom prst="rect">
              <a:avLst/>
            </a:prstGeom>
            <a:noFill/>
          </p:spPr>
          <p:txBody>
            <a:bodyPr wrap="square" rtlCol="0">
              <a:spAutoFit/>
            </a:bodyPr>
            <a:lstStyle/>
            <a:p>
              <a:r>
                <a:rPr lang="fr-FR" sz="2400" b="1" dirty="0"/>
                <a:t>FDA:</a:t>
              </a:r>
            </a:p>
            <a:p>
              <a:endParaRPr lang="fr-FR" sz="2400" b="1" dirty="0"/>
            </a:p>
            <a:p>
              <a:r>
                <a:rPr lang="fr-FR" sz="2400" b="1" dirty="0"/>
                <a:t>+100 dysfonctions</a:t>
              </a:r>
            </a:p>
            <a:p>
              <a:endParaRPr lang="fr-FR" sz="2400" b="1" dirty="0"/>
            </a:p>
            <a:p>
              <a:r>
                <a:rPr lang="fr-FR" sz="2400" b="1" dirty="0"/>
                <a:t>10 blessés (AVC,LCR,..)</a:t>
              </a:r>
            </a:p>
          </p:txBody>
        </p:sp>
        <p:cxnSp>
          <p:nvCxnSpPr>
            <p:cNvPr id="21" name="Connecteur droit avec flèche 20">
              <a:extLst>
                <a:ext uri="{FF2B5EF4-FFF2-40B4-BE49-F238E27FC236}">
                  <a16:creationId xmlns:a16="http://schemas.microsoft.com/office/drawing/2014/main" id="{DA73ECD8-B032-93D8-92AF-D3AAB127137B}"/>
                </a:ext>
              </a:extLst>
            </p:cNvPr>
            <p:cNvCxnSpPr>
              <a:cxnSpLocks/>
            </p:cNvCxnSpPr>
            <p:nvPr/>
          </p:nvCxnSpPr>
          <p:spPr>
            <a:xfrm>
              <a:off x="7480851" y="2782957"/>
              <a:ext cx="138816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0F50A10B-E3B7-3A0B-FC45-D173253785E4}"/>
                </a:ext>
              </a:extLst>
            </p:cNvPr>
            <p:cNvSpPr txBox="1"/>
            <p:nvPr/>
          </p:nvSpPr>
          <p:spPr>
            <a:xfrm>
              <a:off x="9346098" y="2493308"/>
              <a:ext cx="2007702" cy="523220"/>
            </a:xfrm>
            <a:prstGeom prst="rect">
              <a:avLst/>
            </a:prstGeom>
            <a:noFill/>
          </p:spPr>
          <p:txBody>
            <a:bodyPr wrap="square" rtlCol="0">
              <a:spAutoFit/>
            </a:bodyPr>
            <a:lstStyle/>
            <a:p>
              <a:r>
                <a:rPr lang="fr-FR" sz="2800" b="1" dirty="0"/>
                <a:t>2025</a:t>
              </a:r>
              <a:endParaRPr lang="fr-BE" sz="2800" b="1" dirty="0"/>
            </a:p>
          </p:txBody>
        </p:sp>
      </p:grpSp>
      <p:sp>
        <p:nvSpPr>
          <p:cNvPr id="23" name="ZoneTexte 22">
            <a:extLst>
              <a:ext uri="{FF2B5EF4-FFF2-40B4-BE49-F238E27FC236}">
                <a16:creationId xmlns:a16="http://schemas.microsoft.com/office/drawing/2014/main" id="{23771864-FC8D-C7E8-EC92-F45D78A19481}"/>
              </a:ext>
            </a:extLst>
          </p:cNvPr>
          <p:cNvSpPr txBox="1"/>
          <p:nvPr/>
        </p:nvSpPr>
        <p:spPr>
          <a:xfrm>
            <a:off x="10416210" y="6308209"/>
            <a:ext cx="1875180" cy="369332"/>
          </a:xfrm>
          <a:prstGeom prst="rect">
            <a:avLst/>
          </a:prstGeom>
          <a:noFill/>
        </p:spPr>
        <p:txBody>
          <a:bodyPr wrap="square" rtlCol="0">
            <a:spAutoFit/>
          </a:bodyPr>
          <a:lstStyle/>
          <a:p>
            <a:r>
              <a:rPr lang="fr-FR" dirty="0"/>
              <a:t>Reuter.com</a:t>
            </a:r>
            <a:endParaRPr lang="fr-BE" dirty="0"/>
          </a:p>
        </p:txBody>
      </p:sp>
      <p:pic>
        <p:nvPicPr>
          <p:cNvPr id="25" name="Image 24">
            <a:extLst>
              <a:ext uri="{FF2B5EF4-FFF2-40B4-BE49-F238E27FC236}">
                <a16:creationId xmlns:a16="http://schemas.microsoft.com/office/drawing/2014/main" id="{39266D79-D26D-81FB-B0D4-83D541AB6463}"/>
              </a:ext>
            </a:extLst>
          </p:cNvPr>
          <p:cNvPicPr>
            <a:picLocks noChangeAspect="1"/>
          </p:cNvPicPr>
          <p:nvPr/>
        </p:nvPicPr>
        <p:blipFill>
          <a:blip r:embed="rId3"/>
          <a:stretch>
            <a:fillRect/>
          </a:stretch>
        </p:blipFill>
        <p:spPr>
          <a:xfrm>
            <a:off x="8765194" y="321434"/>
            <a:ext cx="3302031" cy="18564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91626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anim calcmode="lin" valueType="num">
                                      <p:cBhvr>
                                        <p:cTn id="8" dur="2000" fill="hold"/>
                                        <p:tgtEl>
                                          <p:spTgt spid="26"/>
                                        </p:tgtEl>
                                        <p:attrNameLst>
                                          <p:attrName>ppt_w</p:attrName>
                                        </p:attrNameLst>
                                      </p:cBhvr>
                                      <p:tavLst>
                                        <p:tav tm="0" fmla="#ppt_w*sin(2.5*pi*$)">
                                          <p:val>
                                            <p:fltVal val="0"/>
                                          </p:val>
                                        </p:tav>
                                        <p:tav tm="100000">
                                          <p:val>
                                            <p:fltVal val="1"/>
                                          </p:val>
                                        </p:tav>
                                      </p:tavLst>
                                    </p:anim>
                                    <p:anim calcmode="lin" valueType="num">
                                      <p:cBhvr>
                                        <p:cTn id="9" dur="2000" fill="hold"/>
                                        <p:tgtEl>
                                          <p:spTgt spid="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D128F4-AA95-DEC2-A2C6-16E802484E34}"/>
              </a:ext>
            </a:extLst>
          </p:cNvPr>
          <p:cNvSpPr>
            <a:spLocks noGrp="1"/>
          </p:cNvSpPr>
          <p:nvPr>
            <p:ph type="title"/>
          </p:nvPr>
        </p:nvSpPr>
        <p:spPr/>
        <p:txBody>
          <a:bodyPr/>
          <a:lstStyle/>
          <a:p>
            <a:endParaRPr lang="fr-BE" dirty="0"/>
          </a:p>
        </p:txBody>
      </p:sp>
      <p:pic>
        <p:nvPicPr>
          <p:cNvPr id="5" name="Espace réservé du contenu 4">
            <a:extLst>
              <a:ext uri="{FF2B5EF4-FFF2-40B4-BE49-F238E27FC236}">
                <a16:creationId xmlns:a16="http://schemas.microsoft.com/office/drawing/2014/main" id="{20751D26-9E72-2819-1CEF-29CBB8533AC8}"/>
              </a:ext>
            </a:extLst>
          </p:cNvPr>
          <p:cNvPicPr>
            <a:picLocks noGrp="1" noChangeAspect="1"/>
          </p:cNvPicPr>
          <p:nvPr>
            <p:ph idx="1"/>
          </p:nvPr>
        </p:nvPicPr>
        <p:blipFill>
          <a:blip r:embed="rId2"/>
          <a:stretch>
            <a:fillRect/>
          </a:stretch>
        </p:blipFill>
        <p:spPr>
          <a:xfrm>
            <a:off x="838199" y="333999"/>
            <a:ext cx="6626087" cy="2508592"/>
          </a:xfrm>
          <a:prstGeom prst="rect">
            <a:avLst/>
          </a:prstGeom>
        </p:spPr>
      </p:pic>
      <p:pic>
        <p:nvPicPr>
          <p:cNvPr id="10" name="Image 9">
            <a:extLst>
              <a:ext uri="{FF2B5EF4-FFF2-40B4-BE49-F238E27FC236}">
                <a16:creationId xmlns:a16="http://schemas.microsoft.com/office/drawing/2014/main" id="{25223A84-BECA-7852-F719-1A1E0137D8EB}"/>
              </a:ext>
            </a:extLst>
          </p:cNvPr>
          <p:cNvPicPr>
            <a:picLocks noChangeAspect="1"/>
          </p:cNvPicPr>
          <p:nvPr/>
        </p:nvPicPr>
        <p:blipFill>
          <a:blip r:embed="rId3"/>
          <a:stretch>
            <a:fillRect/>
          </a:stretch>
        </p:blipFill>
        <p:spPr>
          <a:xfrm>
            <a:off x="413657" y="3085994"/>
            <a:ext cx="4465009" cy="3554291"/>
          </a:xfrm>
          <a:prstGeom prst="rect">
            <a:avLst/>
          </a:prstGeom>
        </p:spPr>
      </p:pic>
      <p:sp>
        <p:nvSpPr>
          <p:cNvPr id="11" name="ZoneTexte 10">
            <a:extLst>
              <a:ext uri="{FF2B5EF4-FFF2-40B4-BE49-F238E27FC236}">
                <a16:creationId xmlns:a16="http://schemas.microsoft.com/office/drawing/2014/main" id="{8D130E8C-5278-F03B-C8DC-84A4E8AC771E}"/>
              </a:ext>
            </a:extLst>
          </p:cNvPr>
          <p:cNvSpPr txBox="1"/>
          <p:nvPr/>
        </p:nvSpPr>
        <p:spPr>
          <a:xfrm>
            <a:off x="5297555" y="3140506"/>
            <a:ext cx="4333461" cy="1600438"/>
          </a:xfrm>
          <a:prstGeom prst="rect">
            <a:avLst/>
          </a:prstGeom>
          <a:noFill/>
        </p:spPr>
        <p:txBody>
          <a:bodyPr wrap="square" rtlCol="0">
            <a:spAutoFit/>
          </a:bodyPr>
          <a:lstStyle/>
          <a:p>
            <a:r>
              <a:rPr lang="fr-FR" sz="2000" b="1" dirty="0"/>
              <a:t>Urgentistes Vs ECG Reader </a:t>
            </a:r>
            <a:r>
              <a:rPr lang="fr-FR" sz="2000" b="1" dirty="0" err="1"/>
              <a:t>ChatGPT</a:t>
            </a:r>
            <a:endParaRPr lang="fr-FR" sz="2000" b="1" dirty="0"/>
          </a:p>
          <a:p>
            <a:endParaRPr lang="fr-FR" sz="2000" b="1" dirty="0"/>
          </a:p>
          <a:p>
            <a:r>
              <a:rPr lang="fr-FR" sz="2000" b="1" dirty="0"/>
              <a:t>Correction cardiologue à l’aveugle</a:t>
            </a:r>
          </a:p>
          <a:p>
            <a:endParaRPr lang="fr-FR" sz="2000" b="1" dirty="0"/>
          </a:p>
          <a:p>
            <a:endParaRPr lang="fr-BE" dirty="0"/>
          </a:p>
        </p:txBody>
      </p:sp>
      <p:pic>
        <p:nvPicPr>
          <p:cNvPr id="13" name="Image 12">
            <a:extLst>
              <a:ext uri="{FF2B5EF4-FFF2-40B4-BE49-F238E27FC236}">
                <a16:creationId xmlns:a16="http://schemas.microsoft.com/office/drawing/2014/main" id="{B4B085D1-5DB0-16EE-4FB9-69EC3A6D25F2}"/>
              </a:ext>
            </a:extLst>
          </p:cNvPr>
          <p:cNvPicPr>
            <a:picLocks noChangeAspect="1"/>
          </p:cNvPicPr>
          <p:nvPr/>
        </p:nvPicPr>
        <p:blipFill>
          <a:blip r:embed="rId4"/>
          <a:stretch>
            <a:fillRect/>
          </a:stretch>
        </p:blipFill>
        <p:spPr>
          <a:xfrm>
            <a:off x="5200779" y="4368846"/>
            <a:ext cx="5851961" cy="1907821"/>
          </a:xfrm>
          <a:prstGeom prst="rect">
            <a:avLst/>
          </a:prstGeom>
        </p:spPr>
      </p:pic>
      <p:sp>
        <p:nvSpPr>
          <p:cNvPr id="14" name="ZoneTexte 13">
            <a:extLst>
              <a:ext uri="{FF2B5EF4-FFF2-40B4-BE49-F238E27FC236}">
                <a16:creationId xmlns:a16="http://schemas.microsoft.com/office/drawing/2014/main" id="{706D5AEC-DFF1-79AB-C2F4-2B88BB7CD3AE}"/>
              </a:ext>
            </a:extLst>
          </p:cNvPr>
          <p:cNvSpPr txBox="1"/>
          <p:nvPr/>
        </p:nvSpPr>
        <p:spPr>
          <a:xfrm>
            <a:off x="6818242" y="6164608"/>
            <a:ext cx="3061253" cy="369332"/>
          </a:xfrm>
          <a:prstGeom prst="rect">
            <a:avLst/>
          </a:prstGeom>
          <a:noFill/>
        </p:spPr>
        <p:txBody>
          <a:bodyPr wrap="square" rtlCol="0">
            <a:spAutoFit/>
          </a:bodyPr>
          <a:lstStyle/>
          <a:p>
            <a:r>
              <a:rPr lang="fr-FR" b="1" dirty="0">
                <a:highlight>
                  <a:srgbClr val="FFFF00"/>
                </a:highlight>
              </a:rPr>
              <a:t>4/5          vs             2/5</a:t>
            </a:r>
            <a:endParaRPr lang="fr-BE" b="1" dirty="0">
              <a:highlight>
                <a:srgbClr val="FFFF00"/>
              </a:highlight>
            </a:endParaRPr>
          </a:p>
        </p:txBody>
      </p:sp>
      <p:pic>
        <p:nvPicPr>
          <p:cNvPr id="4" name="Image 3">
            <a:extLst>
              <a:ext uri="{FF2B5EF4-FFF2-40B4-BE49-F238E27FC236}">
                <a16:creationId xmlns:a16="http://schemas.microsoft.com/office/drawing/2014/main" id="{C4B48D48-4FCB-C21F-6D74-2BD3972DE851}"/>
              </a:ext>
            </a:extLst>
          </p:cNvPr>
          <p:cNvPicPr>
            <a:picLocks noChangeAspect="1"/>
          </p:cNvPicPr>
          <p:nvPr/>
        </p:nvPicPr>
        <p:blipFill>
          <a:blip r:embed="rId5"/>
          <a:stretch>
            <a:fillRect/>
          </a:stretch>
        </p:blipFill>
        <p:spPr>
          <a:xfrm>
            <a:off x="7737318" y="333999"/>
            <a:ext cx="4122979" cy="2549234"/>
          </a:xfrm>
          <a:prstGeom prst="rect">
            <a:avLst/>
          </a:prstGeom>
        </p:spPr>
      </p:pic>
    </p:spTree>
    <p:extLst>
      <p:ext uri="{BB962C8B-B14F-4D97-AF65-F5344CB8AC3E}">
        <p14:creationId xmlns:p14="http://schemas.microsoft.com/office/powerpoint/2010/main" val="1268312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2B34A5-D116-EA21-16D3-07F8BB7A92CF}"/>
              </a:ext>
            </a:extLst>
          </p:cNvPr>
          <p:cNvSpPr>
            <a:spLocks noGrp="1"/>
          </p:cNvSpPr>
          <p:nvPr>
            <p:ph type="title"/>
          </p:nvPr>
        </p:nvSpPr>
        <p:spPr>
          <a:xfrm>
            <a:off x="838200" y="365126"/>
            <a:ext cx="10515600" cy="946840"/>
          </a:xfrm>
        </p:spPr>
        <p:txBody>
          <a:bodyPr/>
          <a:lstStyle/>
          <a:p>
            <a:r>
              <a:rPr lang="fr-FR" dirty="0"/>
              <a:t>La lutte contre la surdité</a:t>
            </a:r>
            <a:endParaRPr lang="fr-BE" dirty="0"/>
          </a:p>
        </p:txBody>
      </p:sp>
      <p:sp>
        <p:nvSpPr>
          <p:cNvPr id="3" name="Espace réservé du contenu 2">
            <a:extLst>
              <a:ext uri="{FF2B5EF4-FFF2-40B4-BE49-F238E27FC236}">
                <a16:creationId xmlns:a16="http://schemas.microsoft.com/office/drawing/2014/main" id="{C8C504C3-9376-81FC-43AD-55DAADBB0F5C}"/>
              </a:ext>
            </a:extLst>
          </p:cNvPr>
          <p:cNvSpPr>
            <a:spLocks noGrp="1"/>
          </p:cNvSpPr>
          <p:nvPr>
            <p:ph idx="1"/>
          </p:nvPr>
        </p:nvSpPr>
        <p:spPr>
          <a:xfrm>
            <a:off x="161966" y="6158325"/>
            <a:ext cx="5953539" cy="669097"/>
          </a:xfrm>
        </p:spPr>
        <p:txBody>
          <a:bodyPr>
            <a:normAutofit fontScale="92500" lnSpcReduction="20000"/>
          </a:bodyPr>
          <a:lstStyle/>
          <a:p>
            <a:pPr marL="0" indent="0">
              <a:buNone/>
            </a:pPr>
            <a:r>
              <a:rPr lang="fr-BE" sz="1400" dirty="0" err="1"/>
              <a:t>Rancier</a:t>
            </a:r>
            <a:r>
              <a:rPr lang="fr-BE" sz="1400" dirty="0"/>
              <a:t> M, </a:t>
            </a:r>
            <a:r>
              <a:rPr lang="fr-BE" sz="1400" dirty="0" err="1"/>
              <a:t>Israel</a:t>
            </a:r>
            <a:r>
              <a:rPr lang="fr-BE" sz="1400" dirty="0"/>
              <a:t> I, </a:t>
            </a:r>
            <a:r>
              <a:rPr lang="fr-BE" sz="1400" dirty="0" err="1"/>
              <a:t>Monickam</a:t>
            </a:r>
            <a:r>
              <a:rPr lang="fr-BE" sz="1400" dirty="0"/>
              <a:t> V, Currie C, Verschoore B, </a:t>
            </a:r>
            <a:r>
              <a:rPr lang="fr-BE" sz="1400" dirty="0" err="1"/>
              <a:t>Lastowski</a:t>
            </a:r>
            <a:r>
              <a:rPr lang="fr-BE" sz="1400" dirty="0"/>
              <a:t> E et al. </a:t>
            </a:r>
            <a:r>
              <a:rPr lang="fr-BE" sz="1400" dirty="0" err="1"/>
              <a:t>Artificial</a:t>
            </a:r>
            <a:r>
              <a:rPr lang="fr-BE" sz="1400" dirty="0"/>
              <a:t>-intelligence-</a:t>
            </a:r>
            <a:r>
              <a:rPr lang="fr-BE" sz="1400" dirty="0" err="1"/>
              <a:t>enabled</a:t>
            </a:r>
            <a:r>
              <a:rPr lang="fr-BE" sz="1400" dirty="0"/>
              <a:t> digital </a:t>
            </a:r>
            <a:r>
              <a:rPr lang="fr-BE" sz="1400" dirty="0" err="1"/>
              <a:t>stethoscope</a:t>
            </a:r>
            <a:r>
              <a:rPr lang="fr-BE" sz="1400" dirty="0"/>
              <a:t> </a:t>
            </a:r>
            <a:r>
              <a:rPr lang="fr-BE" sz="1400" dirty="0" err="1"/>
              <a:t>improves</a:t>
            </a:r>
            <a:r>
              <a:rPr lang="fr-BE" sz="1400" dirty="0"/>
              <a:t> point-of-care screening for </a:t>
            </a:r>
            <a:r>
              <a:rPr lang="fr-BE" sz="1400" dirty="0" err="1"/>
              <a:t>moderate</a:t>
            </a:r>
            <a:r>
              <a:rPr lang="fr-BE" sz="1400" dirty="0"/>
              <a:t>-to-</a:t>
            </a:r>
            <a:r>
              <a:rPr lang="fr-BE" sz="1400" dirty="0" err="1"/>
              <a:t>severe</a:t>
            </a:r>
            <a:r>
              <a:rPr lang="fr-BE" sz="1400" dirty="0"/>
              <a:t> </a:t>
            </a:r>
            <a:r>
              <a:rPr lang="fr-BE" sz="1400" dirty="0" err="1"/>
              <a:t>valvular</a:t>
            </a:r>
            <a:r>
              <a:rPr lang="fr-BE" sz="1400" dirty="0"/>
              <a:t> </a:t>
            </a:r>
            <a:r>
              <a:rPr lang="fr-BE" sz="1400" dirty="0" err="1"/>
              <a:t>heart</a:t>
            </a:r>
            <a:r>
              <a:rPr lang="fr-BE" sz="1400" dirty="0"/>
              <a:t> </a:t>
            </a:r>
            <a:r>
              <a:rPr lang="fr-BE" sz="1400" dirty="0" err="1"/>
              <a:t>disease</a:t>
            </a:r>
            <a:r>
              <a:rPr lang="fr-BE" sz="1400" dirty="0"/>
              <a:t>. </a:t>
            </a:r>
            <a:r>
              <a:rPr lang="fr-BE" sz="1400" dirty="0" err="1"/>
              <a:t>Eur</a:t>
            </a:r>
            <a:r>
              <a:rPr lang="fr-BE" sz="1400" dirty="0"/>
              <a:t> </a:t>
            </a:r>
            <a:r>
              <a:rPr lang="fr-BE" sz="1400" dirty="0" err="1"/>
              <a:t>Heart</a:t>
            </a:r>
            <a:r>
              <a:rPr lang="fr-BE" sz="1400" dirty="0"/>
              <a:t> J Digit </a:t>
            </a:r>
            <a:r>
              <a:rPr lang="fr-BE" sz="1400" dirty="0" err="1"/>
              <a:t>Health</a:t>
            </a:r>
            <a:r>
              <a:rPr lang="fr-BE" sz="1400" dirty="0"/>
              <a:t>. 2026 </a:t>
            </a:r>
            <a:r>
              <a:rPr lang="fr-BE" sz="1400" dirty="0" err="1"/>
              <a:t>Feb</a:t>
            </a:r>
            <a:r>
              <a:rPr lang="fr-BE" sz="1400" dirty="0"/>
              <a:t> 5;7(2):ztag003. </a:t>
            </a:r>
            <a:r>
              <a:rPr lang="fr-BE" sz="1400" dirty="0" err="1"/>
              <a:t>doi</a:t>
            </a:r>
            <a:r>
              <a:rPr lang="fr-BE" sz="1400" dirty="0"/>
              <a:t>: 10.1093/</a:t>
            </a:r>
            <a:r>
              <a:rPr lang="fr-BE" sz="1400" dirty="0" err="1"/>
              <a:t>ehjdh</a:t>
            </a:r>
            <a:r>
              <a:rPr lang="fr-BE" sz="1400" dirty="0"/>
              <a:t>/ztag003</a:t>
            </a:r>
          </a:p>
          <a:p>
            <a:endParaRPr lang="fr-BE" dirty="0"/>
          </a:p>
        </p:txBody>
      </p:sp>
      <p:pic>
        <p:nvPicPr>
          <p:cNvPr id="5" name="Image 4">
            <a:extLst>
              <a:ext uri="{FF2B5EF4-FFF2-40B4-BE49-F238E27FC236}">
                <a16:creationId xmlns:a16="http://schemas.microsoft.com/office/drawing/2014/main" id="{3B556076-FE29-68BC-8F1E-39CC9C3033A1}"/>
              </a:ext>
            </a:extLst>
          </p:cNvPr>
          <p:cNvPicPr>
            <a:picLocks noChangeAspect="1"/>
          </p:cNvPicPr>
          <p:nvPr/>
        </p:nvPicPr>
        <p:blipFill>
          <a:blip r:embed="rId2"/>
          <a:stretch>
            <a:fillRect/>
          </a:stretch>
        </p:blipFill>
        <p:spPr>
          <a:xfrm>
            <a:off x="161966" y="1192695"/>
            <a:ext cx="7491164" cy="4854041"/>
          </a:xfrm>
          <a:prstGeom prst="rect">
            <a:avLst/>
          </a:prstGeom>
        </p:spPr>
      </p:pic>
      <p:sp>
        <p:nvSpPr>
          <p:cNvPr id="7" name="Rectangle 6">
            <a:extLst>
              <a:ext uri="{FF2B5EF4-FFF2-40B4-BE49-F238E27FC236}">
                <a16:creationId xmlns:a16="http://schemas.microsoft.com/office/drawing/2014/main" id="{0FA5D8CA-8635-A346-9F26-8568887D630E}"/>
              </a:ext>
            </a:extLst>
          </p:cNvPr>
          <p:cNvSpPr/>
          <p:nvPr/>
        </p:nvSpPr>
        <p:spPr>
          <a:xfrm>
            <a:off x="1620078" y="5229329"/>
            <a:ext cx="1162878" cy="43597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Rectangle 7">
            <a:extLst>
              <a:ext uri="{FF2B5EF4-FFF2-40B4-BE49-F238E27FC236}">
                <a16:creationId xmlns:a16="http://schemas.microsoft.com/office/drawing/2014/main" id="{9A5E53EC-0486-FB47-DF63-94A59CD1814D}"/>
              </a:ext>
            </a:extLst>
          </p:cNvPr>
          <p:cNvSpPr/>
          <p:nvPr/>
        </p:nvSpPr>
        <p:spPr>
          <a:xfrm>
            <a:off x="5032513" y="5226015"/>
            <a:ext cx="1162878" cy="43928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0" name="Image 9">
            <a:extLst>
              <a:ext uri="{FF2B5EF4-FFF2-40B4-BE49-F238E27FC236}">
                <a16:creationId xmlns:a16="http://schemas.microsoft.com/office/drawing/2014/main" id="{79761A22-A6A6-BADD-7F6D-9D1E7600702A}"/>
              </a:ext>
            </a:extLst>
          </p:cNvPr>
          <p:cNvPicPr>
            <a:picLocks noChangeAspect="1"/>
          </p:cNvPicPr>
          <p:nvPr/>
        </p:nvPicPr>
        <p:blipFill>
          <a:blip r:embed="rId3"/>
          <a:stretch>
            <a:fillRect/>
          </a:stretch>
        </p:blipFill>
        <p:spPr>
          <a:xfrm>
            <a:off x="7916516" y="365126"/>
            <a:ext cx="3722205" cy="317389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ZoneTexte 11">
            <a:extLst>
              <a:ext uri="{FF2B5EF4-FFF2-40B4-BE49-F238E27FC236}">
                <a16:creationId xmlns:a16="http://schemas.microsoft.com/office/drawing/2014/main" id="{EC5240E1-2AEA-5A6F-7F08-9E0C381D51AC}"/>
              </a:ext>
            </a:extLst>
          </p:cNvPr>
          <p:cNvSpPr txBox="1"/>
          <p:nvPr/>
        </p:nvSpPr>
        <p:spPr>
          <a:xfrm>
            <a:off x="8132689" y="3824516"/>
            <a:ext cx="3553241" cy="369332"/>
          </a:xfrm>
          <a:prstGeom prst="rect">
            <a:avLst/>
          </a:prstGeom>
          <a:noFill/>
        </p:spPr>
        <p:txBody>
          <a:bodyPr wrap="square">
            <a:spAutoFit/>
          </a:bodyPr>
          <a:lstStyle/>
          <a:p>
            <a:pPr algn="l">
              <a:buNone/>
            </a:pPr>
            <a:r>
              <a:rPr lang="fr-BE" b="0" i="0" dirty="0">
                <a:solidFill>
                  <a:srgbClr val="121212"/>
                </a:solidFill>
                <a:effectLst/>
                <a:latin typeface="Harmonia"/>
              </a:rPr>
              <a:t>Eko CORE 500™ Digital </a:t>
            </a:r>
            <a:r>
              <a:rPr lang="fr-BE" b="0" i="0" dirty="0" err="1">
                <a:solidFill>
                  <a:srgbClr val="121212"/>
                </a:solidFill>
                <a:effectLst/>
                <a:latin typeface="Harmonia"/>
              </a:rPr>
              <a:t>Stethoscope</a:t>
            </a:r>
            <a:endParaRPr lang="fr-BE" b="0" i="0" dirty="0">
              <a:solidFill>
                <a:srgbClr val="121212"/>
              </a:solidFill>
              <a:effectLst/>
              <a:latin typeface="Harmonia"/>
            </a:endParaRPr>
          </a:p>
        </p:txBody>
      </p:sp>
      <p:sp>
        <p:nvSpPr>
          <p:cNvPr id="14" name="ZoneTexte 13">
            <a:extLst>
              <a:ext uri="{FF2B5EF4-FFF2-40B4-BE49-F238E27FC236}">
                <a16:creationId xmlns:a16="http://schemas.microsoft.com/office/drawing/2014/main" id="{A97E7FC4-33C7-E9E7-A11C-7E9A0E42C48F}"/>
              </a:ext>
            </a:extLst>
          </p:cNvPr>
          <p:cNvSpPr txBox="1"/>
          <p:nvPr/>
        </p:nvSpPr>
        <p:spPr>
          <a:xfrm>
            <a:off x="10162761" y="4479342"/>
            <a:ext cx="1023399" cy="369332"/>
          </a:xfrm>
          <a:prstGeom prst="rect">
            <a:avLst/>
          </a:prstGeom>
          <a:noFill/>
        </p:spPr>
        <p:txBody>
          <a:bodyPr wrap="square">
            <a:spAutoFit/>
          </a:bodyPr>
          <a:lstStyle/>
          <a:p>
            <a:r>
              <a:rPr lang="fr-BE" b="0" i="0" dirty="0">
                <a:solidFill>
                  <a:srgbClr val="04865F"/>
                </a:solidFill>
                <a:effectLst/>
                <a:latin typeface="Harmonia"/>
              </a:rPr>
              <a:t>€649.00</a:t>
            </a:r>
            <a:endParaRPr lang="fr-BE" dirty="0"/>
          </a:p>
        </p:txBody>
      </p:sp>
      <p:sp>
        <p:nvSpPr>
          <p:cNvPr id="15" name="AutoShape 6">
            <a:extLst>
              <a:ext uri="{FF2B5EF4-FFF2-40B4-BE49-F238E27FC236}">
                <a16:creationId xmlns:a16="http://schemas.microsoft.com/office/drawing/2014/main" id="{BD90893C-3AB7-2553-ECC7-A0254BC1C9C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pic>
        <p:nvPicPr>
          <p:cNvPr id="17" name="Image 16">
            <a:extLst>
              <a:ext uri="{FF2B5EF4-FFF2-40B4-BE49-F238E27FC236}">
                <a16:creationId xmlns:a16="http://schemas.microsoft.com/office/drawing/2014/main" id="{EE934101-9390-CE18-466D-8D922F3B4B58}"/>
              </a:ext>
            </a:extLst>
          </p:cNvPr>
          <p:cNvPicPr>
            <a:picLocks noChangeAspect="1"/>
          </p:cNvPicPr>
          <p:nvPr/>
        </p:nvPicPr>
        <p:blipFill>
          <a:blip r:embed="rId4"/>
          <a:stretch>
            <a:fillRect/>
          </a:stretch>
        </p:blipFill>
        <p:spPr>
          <a:xfrm>
            <a:off x="8206115" y="4832540"/>
            <a:ext cx="3406387" cy="1867315"/>
          </a:xfrm>
          <a:prstGeom prst="rect">
            <a:avLst/>
          </a:prstGeom>
        </p:spPr>
      </p:pic>
    </p:spTree>
    <p:extLst>
      <p:ext uri="{BB962C8B-B14F-4D97-AF65-F5344CB8AC3E}">
        <p14:creationId xmlns:p14="http://schemas.microsoft.com/office/powerpoint/2010/main" val="3011719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CE7540-BCAF-E680-7F81-78B4936C5B48}"/>
              </a:ext>
            </a:extLst>
          </p:cNvPr>
          <p:cNvSpPr>
            <a:spLocks noGrp="1"/>
          </p:cNvSpPr>
          <p:nvPr>
            <p:ph type="title"/>
          </p:nvPr>
        </p:nvSpPr>
        <p:spPr/>
        <p:txBody>
          <a:bodyPr/>
          <a:lstStyle/>
          <a:p>
            <a:r>
              <a:rPr lang="fr-FR" dirty="0"/>
              <a:t>IA et insuffisance cardiaque</a:t>
            </a:r>
            <a:endParaRPr lang="fr-BE" dirty="0"/>
          </a:p>
        </p:txBody>
      </p:sp>
      <p:sp>
        <p:nvSpPr>
          <p:cNvPr id="3" name="Espace réservé du contenu 2">
            <a:extLst>
              <a:ext uri="{FF2B5EF4-FFF2-40B4-BE49-F238E27FC236}">
                <a16:creationId xmlns:a16="http://schemas.microsoft.com/office/drawing/2014/main" id="{11872384-8B95-675C-D4FA-50FD20FAFABE}"/>
              </a:ext>
            </a:extLst>
          </p:cNvPr>
          <p:cNvSpPr>
            <a:spLocks noGrp="1"/>
          </p:cNvSpPr>
          <p:nvPr>
            <p:ph idx="1"/>
          </p:nvPr>
        </p:nvSpPr>
        <p:spPr>
          <a:xfrm>
            <a:off x="838200" y="1825625"/>
            <a:ext cx="10515600" cy="510071"/>
          </a:xfrm>
        </p:spPr>
        <p:txBody>
          <a:bodyPr/>
          <a:lstStyle/>
          <a:p>
            <a:pPr marL="0" indent="0">
              <a:buNone/>
            </a:pPr>
            <a:r>
              <a:rPr lang="fr-FR" b="1" dirty="0"/>
              <a:t>Diagnostic et dépistage</a:t>
            </a:r>
            <a:endParaRPr lang="fr-BE" b="1" dirty="0"/>
          </a:p>
        </p:txBody>
      </p:sp>
      <p:sp>
        <p:nvSpPr>
          <p:cNvPr id="4" name="ZoneTexte 3">
            <a:extLst>
              <a:ext uri="{FF2B5EF4-FFF2-40B4-BE49-F238E27FC236}">
                <a16:creationId xmlns:a16="http://schemas.microsoft.com/office/drawing/2014/main" id="{2CB37BF7-394C-0BD5-7206-62EDB504AAA9}"/>
              </a:ext>
            </a:extLst>
          </p:cNvPr>
          <p:cNvSpPr txBox="1"/>
          <p:nvPr/>
        </p:nvSpPr>
        <p:spPr>
          <a:xfrm>
            <a:off x="838200" y="2380783"/>
            <a:ext cx="3059107" cy="523220"/>
          </a:xfrm>
          <a:prstGeom prst="rect">
            <a:avLst/>
          </a:prstGeom>
          <a:noFill/>
        </p:spPr>
        <p:txBody>
          <a:bodyPr wrap="none" rtlCol="0">
            <a:spAutoFit/>
          </a:bodyPr>
          <a:lstStyle/>
          <a:p>
            <a:r>
              <a:rPr lang="fr-FR" sz="2800" b="1" dirty="0"/>
              <a:t>Apport à l’imagerie</a:t>
            </a:r>
            <a:endParaRPr lang="fr-BE" sz="2800" b="1" dirty="0"/>
          </a:p>
        </p:txBody>
      </p:sp>
      <p:sp>
        <p:nvSpPr>
          <p:cNvPr id="5" name="ZoneTexte 4">
            <a:extLst>
              <a:ext uri="{FF2B5EF4-FFF2-40B4-BE49-F238E27FC236}">
                <a16:creationId xmlns:a16="http://schemas.microsoft.com/office/drawing/2014/main" id="{485BD1B9-7400-AB80-F41D-2B7B8E90CFBD}"/>
              </a:ext>
            </a:extLst>
          </p:cNvPr>
          <p:cNvSpPr txBox="1"/>
          <p:nvPr/>
        </p:nvSpPr>
        <p:spPr>
          <a:xfrm>
            <a:off x="862604" y="2964843"/>
            <a:ext cx="3478643" cy="523220"/>
          </a:xfrm>
          <a:prstGeom prst="rect">
            <a:avLst/>
          </a:prstGeom>
          <a:noFill/>
        </p:spPr>
        <p:txBody>
          <a:bodyPr wrap="square" rtlCol="0">
            <a:spAutoFit/>
          </a:bodyPr>
          <a:lstStyle/>
          <a:p>
            <a:r>
              <a:rPr lang="fr-FR" sz="2800" b="1" dirty="0"/>
              <a:t>Télé monitoring</a:t>
            </a:r>
            <a:endParaRPr lang="fr-BE" sz="2800" b="1" dirty="0"/>
          </a:p>
        </p:txBody>
      </p:sp>
      <p:sp>
        <p:nvSpPr>
          <p:cNvPr id="7" name="ZoneTexte 6">
            <a:extLst>
              <a:ext uri="{FF2B5EF4-FFF2-40B4-BE49-F238E27FC236}">
                <a16:creationId xmlns:a16="http://schemas.microsoft.com/office/drawing/2014/main" id="{47393DED-F904-F96C-78CB-44BA23CAD75D}"/>
              </a:ext>
            </a:extLst>
          </p:cNvPr>
          <p:cNvSpPr txBox="1"/>
          <p:nvPr/>
        </p:nvSpPr>
        <p:spPr>
          <a:xfrm>
            <a:off x="838200" y="3593990"/>
            <a:ext cx="5039139" cy="523220"/>
          </a:xfrm>
          <a:prstGeom prst="rect">
            <a:avLst/>
          </a:prstGeom>
          <a:noFill/>
        </p:spPr>
        <p:txBody>
          <a:bodyPr wrap="square" rtlCol="0">
            <a:spAutoFit/>
          </a:bodyPr>
          <a:lstStyle/>
          <a:p>
            <a:r>
              <a:rPr lang="fr-FR" sz="2800" b="1" dirty="0"/>
              <a:t>Recherche thérapeutique</a:t>
            </a:r>
            <a:endParaRPr lang="fr-BE" sz="2800" b="1" dirty="0"/>
          </a:p>
        </p:txBody>
      </p:sp>
      <p:sp>
        <p:nvSpPr>
          <p:cNvPr id="8" name="ZoneTexte 7">
            <a:extLst>
              <a:ext uri="{FF2B5EF4-FFF2-40B4-BE49-F238E27FC236}">
                <a16:creationId xmlns:a16="http://schemas.microsoft.com/office/drawing/2014/main" id="{7A78C6BC-C567-AF18-8CCA-DE1C77D39AB7}"/>
              </a:ext>
            </a:extLst>
          </p:cNvPr>
          <p:cNvSpPr txBox="1"/>
          <p:nvPr/>
        </p:nvSpPr>
        <p:spPr>
          <a:xfrm>
            <a:off x="838200" y="4283977"/>
            <a:ext cx="3268908" cy="523220"/>
          </a:xfrm>
          <a:prstGeom prst="rect">
            <a:avLst/>
          </a:prstGeom>
          <a:noFill/>
        </p:spPr>
        <p:txBody>
          <a:bodyPr wrap="none" rtlCol="0">
            <a:spAutoFit/>
          </a:bodyPr>
          <a:lstStyle/>
          <a:p>
            <a:r>
              <a:rPr lang="fr-FR" sz="2800" b="1" dirty="0"/>
              <a:t>Défis et perspectives</a:t>
            </a:r>
            <a:endParaRPr lang="fr-BE" sz="2800" b="1" dirty="0"/>
          </a:p>
        </p:txBody>
      </p:sp>
    </p:spTree>
    <p:extLst>
      <p:ext uri="{BB962C8B-B14F-4D97-AF65-F5344CB8AC3E}">
        <p14:creationId xmlns:p14="http://schemas.microsoft.com/office/powerpoint/2010/main" val="26222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E79219-14D4-FBEB-468C-523E6DE8A01C}"/>
              </a:ext>
            </a:extLst>
          </p:cNvPr>
          <p:cNvSpPr>
            <a:spLocks noGrp="1"/>
          </p:cNvSpPr>
          <p:nvPr>
            <p:ph type="title"/>
          </p:nvPr>
        </p:nvSpPr>
        <p:spPr/>
        <p:txBody>
          <a:bodyPr>
            <a:normAutofit/>
          </a:bodyPr>
          <a:lstStyle/>
          <a:p>
            <a:r>
              <a:rPr lang="fr-FR" altLang="fr-FR" b="1" dirty="0">
                <a:solidFill>
                  <a:srgbClr val="0A0A0A"/>
                </a:solidFill>
                <a:latin typeface="Google Sans"/>
              </a:rPr>
              <a:t>Diagnostique et dépistage</a:t>
            </a:r>
            <a:br>
              <a:rPr lang="fr-FR" altLang="fr-FR" dirty="0">
                <a:solidFill>
                  <a:srgbClr val="0A0A0A"/>
                </a:solidFill>
                <a:latin typeface="Google Sans"/>
              </a:rPr>
            </a:br>
            <a:endParaRPr lang="fr-BE" dirty="0"/>
          </a:p>
        </p:txBody>
      </p:sp>
      <p:sp>
        <p:nvSpPr>
          <p:cNvPr id="4" name="Rectangle 1">
            <a:extLst>
              <a:ext uri="{FF2B5EF4-FFF2-40B4-BE49-F238E27FC236}">
                <a16:creationId xmlns:a16="http://schemas.microsoft.com/office/drawing/2014/main" id="{4DCAF125-EFD4-B7DC-1F7A-F859CA888A1E}"/>
              </a:ext>
            </a:extLst>
          </p:cNvPr>
          <p:cNvSpPr>
            <a:spLocks noGrp="1" noChangeArrowheads="1"/>
          </p:cNvSpPr>
          <p:nvPr>
            <p:ph idx="1"/>
          </p:nvPr>
        </p:nvSpPr>
        <p:spPr bwMode="auto">
          <a:xfrm>
            <a:off x="272955" y="5877322"/>
            <a:ext cx="11646090" cy="61555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None/>
              <a:tabLst/>
            </a:pPr>
            <a:r>
              <a:rPr kumimoji="0" lang="fr-FR" altLang="fr-FR" sz="2000" i="0" u="none" strike="noStrike" cap="none" normalizeH="0" baseline="0" dirty="0" err="1">
                <a:ln>
                  <a:noFill/>
                </a:ln>
                <a:solidFill>
                  <a:srgbClr val="0A0A0A"/>
                </a:solidFill>
                <a:effectLst/>
                <a:latin typeface="Google Sans"/>
              </a:rPr>
              <a:t>Early</a:t>
            </a:r>
            <a:r>
              <a:rPr kumimoji="0" lang="fr-FR" altLang="fr-FR" sz="2000" i="0" u="none" strike="noStrike" cap="none" normalizeH="0" baseline="0" dirty="0">
                <a:ln>
                  <a:noFill/>
                </a:ln>
                <a:solidFill>
                  <a:srgbClr val="0A0A0A"/>
                </a:solidFill>
                <a:effectLst/>
                <a:latin typeface="Google Sans"/>
              </a:rPr>
              <a:t> </a:t>
            </a:r>
            <a:r>
              <a:rPr kumimoji="0" lang="fr-FR" altLang="fr-FR" sz="2000" i="0" u="none" strike="noStrike" cap="none" normalizeH="0" baseline="0" dirty="0" err="1">
                <a:ln>
                  <a:noFill/>
                </a:ln>
                <a:solidFill>
                  <a:srgbClr val="0A0A0A"/>
                </a:solidFill>
                <a:effectLst/>
                <a:latin typeface="Google Sans"/>
              </a:rPr>
              <a:t>Diagnosis</a:t>
            </a:r>
            <a:r>
              <a:rPr kumimoji="0" lang="fr-FR" altLang="fr-FR" sz="2000" i="0" u="none" strike="noStrike" cap="none" normalizeH="0" baseline="0" dirty="0">
                <a:ln>
                  <a:noFill/>
                </a:ln>
                <a:solidFill>
                  <a:srgbClr val="0A0A0A"/>
                </a:solidFill>
                <a:effectLst/>
                <a:latin typeface="Google Sans"/>
              </a:rPr>
              <a:t> &amp; Screening: AI-</a:t>
            </a:r>
            <a:r>
              <a:rPr kumimoji="0" lang="fr-FR" altLang="fr-FR" sz="2000" i="0" u="none" strike="noStrike" cap="none" normalizeH="0" baseline="0" dirty="0" err="1">
                <a:ln>
                  <a:noFill/>
                </a:ln>
                <a:solidFill>
                  <a:srgbClr val="0A0A0A"/>
                </a:solidFill>
                <a:effectLst/>
                <a:latin typeface="Google Sans"/>
              </a:rPr>
              <a:t>based</a:t>
            </a:r>
            <a:r>
              <a:rPr kumimoji="0" lang="fr-FR" altLang="fr-FR" sz="2000" i="0" u="none" strike="noStrike" cap="none" normalizeH="0" baseline="0" dirty="0">
                <a:ln>
                  <a:noFill/>
                </a:ln>
                <a:solidFill>
                  <a:srgbClr val="0A0A0A"/>
                </a:solidFill>
                <a:effectLst/>
                <a:latin typeface="Google Sans"/>
              </a:rPr>
              <a:t> </a:t>
            </a:r>
            <a:r>
              <a:rPr kumimoji="0" lang="fr-FR" altLang="fr-FR" sz="2000" i="0" u="none" strike="noStrike" cap="none" normalizeH="0" baseline="0" dirty="0" err="1">
                <a:ln>
                  <a:noFill/>
                </a:ln>
                <a:solidFill>
                  <a:srgbClr val="0A0A0A"/>
                </a:solidFill>
                <a:effectLst/>
                <a:latin typeface="Google Sans"/>
              </a:rPr>
              <a:t>algorithms</a:t>
            </a:r>
            <a:r>
              <a:rPr kumimoji="0" lang="fr-FR" altLang="fr-FR" sz="2000" i="0" u="none" strike="noStrike" cap="none" normalizeH="0" baseline="0" dirty="0">
                <a:ln>
                  <a:noFill/>
                </a:ln>
                <a:solidFill>
                  <a:srgbClr val="0A0A0A"/>
                </a:solidFill>
                <a:effectLst/>
                <a:latin typeface="Google Sans"/>
              </a:rPr>
              <a:t> can </a:t>
            </a:r>
            <a:r>
              <a:rPr kumimoji="0" lang="fr-FR" altLang="fr-FR" sz="2000" i="0" u="none" strike="noStrike" cap="none" normalizeH="0" baseline="0" dirty="0" err="1">
                <a:ln>
                  <a:noFill/>
                </a:ln>
                <a:solidFill>
                  <a:srgbClr val="0A0A0A"/>
                </a:solidFill>
                <a:effectLst/>
                <a:latin typeface="Google Sans"/>
              </a:rPr>
              <a:t>detect</a:t>
            </a:r>
            <a:r>
              <a:rPr kumimoji="0" lang="fr-FR" altLang="fr-FR" sz="2000" i="0" u="none" strike="noStrike" cap="none" normalizeH="0" baseline="0" dirty="0">
                <a:ln>
                  <a:noFill/>
                </a:ln>
                <a:solidFill>
                  <a:srgbClr val="0A0A0A"/>
                </a:solidFill>
                <a:effectLst/>
                <a:latin typeface="Google Sans"/>
              </a:rPr>
              <a:t> structural </a:t>
            </a:r>
            <a:r>
              <a:rPr kumimoji="0" lang="fr-FR" altLang="fr-FR" sz="2000" i="0" u="none" strike="noStrike" cap="none" normalizeH="0" baseline="0" dirty="0" err="1">
                <a:ln>
                  <a:noFill/>
                </a:ln>
                <a:solidFill>
                  <a:srgbClr val="0A0A0A"/>
                </a:solidFill>
                <a:effectLst/>
                <a:latin typeface="Google Sans"/>
              </a:rPr>
              <a:t>heart</a:t>
            </a:r>
            <a:r>
              <a:rPr kumimoji="0" lang="fr-FR" altLang="fr-FR" sz="2000" i="0" u="none" strike="noStrike" cap="none" normalizeH="0" baseline="0" dirty="0">
                <a:ln>
                  <a:noFill/>
                </a:ln>
                <a:solidFill>
                  <a:srgbClr val="0A0A0A"/>
                </a:solidFill>
                <a:effectLst/>
                <a:latin typeface="Google Sans"/>
              </a:rPr>
              <a:t> </a:t>
            </a:r>
            <a:r>
              <a:rPr kumimoji="0" lang="fr-FR" altLang="fr-FR" sz="2000" i="0" u="none" strike="noStrike" cap="none" normalizeH="0" baseline="0" dirty="0" err="1">
                <a:ln>
                  <a:noFill/>
                </a:ln>
                <a:solidFill>
                  <a:srgbClr val="0A0A0A"/>
                </a:solidFill>
                <a:effectLst/>
                <a:latin typeface="Google Sans"/>
              </a:rPr>
              <a:t>diseases</a:t>
            </a:r>
            <a:r>
              <a:rPr kumimoji="0" lang="fr-FR" altLang="fr-FR" sz="2000" i="0" u="none" strike="noStrike" cap="none" normalizeH="0" baseline="0" dirty="0">
                <a:ln>
                  <a:noFill/>
                </a:ln>
                <a:solidFill>
                  <a:srgbClr val="0A0A0A"/>
                </a:solidFill>
                <a:effectLst/>
                <a:latin typeface="Google Sans"/>
              </a:rPr>
              <a:t> and HFrEF </a:t>
            </a:r>
            <a:r>
              <a:rPr kumimoji="0" lang="fr-FR" altLang="fr-FR" sz="2000" i="0" u="none" strike="noStrike" cap="none" normalizeH="0" baseline="0" dirty="0" err="1">
                <a:ln>
                  <a:noFill/>
                </a:ln>
                <a:solidFill>
                  <a:srgbClr val="0A0A0A"/>
                </a:solidFill>
                <a:effectLst/>
                <a:latin typeface="Google Sans"/>
              </a:rPr>
              <a:t>early</a:t>
            </a:r>
            <a:r>
              <a:rPr kumimoji="0" lang="fr-FR" altLang="fr-FR" sz="2000" i="0" u="none" strike="noStrike" cap="none" normalizeH="0" baseline="0" dirty="0">
                <a:ln>
                  <a:noFill/>
                </a:ln>
                <a:solidFill>
                  <a:srgbClr val="0A0A0A"/>
                </a:solidFill>
                <a:effectLst/>
                <a:latin typeface="Google Sans"/>
              </a:rPr>
              <a:t>, </a:t>
            </a:r>
            <a:r>
              <a:rPr kumimoji="0" lang="fr-FR" altLang="fr-FR" sz="2000" i="0" u="none" strike="noStrike" cap="none" normalizeH="0" baseline="0" dirty="0" err="1">
                <a:ln>
                  <a:noFill/>
                </a:ln>
                <a:solidFill>
                  <a:srgbClr val="0A0A0A"/>
                </a:solidFill>
                <a:effectLst/>
                <a:latin typeface="Google Sans"/>
              </a:rPr>
              <a:t>often</a:t>
            </a:r>
            <a:r>
              <a:rPr kumimoji="0" lang="fr-FR" altLang="fr-FR" sz="2000" i="0" u="none" strike="noStrike" cap="none" normalizeH="0" baseline="0" dirty="0">
                <a:ln>
                  <a:noFill/>
                </a:ln>
                <a:solidFill>
                  <a:srgbClr val="0A0A0A"/>
                </a:solidFill>
                <a:effectLst/>
                <a:latin typeface="Google Sans"/>
              </a:rPr>
              <a:t> by </a:t>
            </a:r>
            <a:r>
              <a:rPr kumimoji="0" lang="fr-FR" altLang="fr-FR" sz="2000" i="0" u="none" strike="noStrike" cap="none" normalizeH="0" baseline="0" dirty="0" err="1">
                <a:ln>
                  <a:noFill/>
                </a:ln>
                <a:solidFill>
                  <a:srgbClr val="0A0A0A"/>
                </a:solidFill>
                <a:effectLst/>
                <a:latin typeface="Google Sans"/>
              </a:rPr>
              <a:t>analyzing</a:t>
            </a:r>
            <a:r>
              <a:rPr kumimoji="0" lang="fr-FR" altLang="fr-FR" sz="2000" i="0" u="none" strike="noStrike" cap="none" normalizeH="0" baseline="0" dirty="0">
                <a:ln>
                  <a:noFill/>
                </a:ln>
                <a:solidFill>
                  <a:srgbClr val="0A0A0A"/>
                </a:solidFill>
                <a:effectLst/>
                <a:latin typeface="Google Sans"/>
              </a:rPr>
              <a:t> routine </a:t>
            </a:r>
            <a:r>
              <a:rPr kumimoji="0" lang="fr-FR" altLang="fr-FR" sz="2000" i="0" u="none" strike="noStrike" cap="none" normalizeH="0" baseline="0" dirty="0" err="1">
                <a:ln>
                  <a:noFill/>
                </a:ln>
                <a:solidFill>
                  <a:srgbClr val="0A0A0A"/>
                </a:solidFill>
                <a:effectLst/>
                <a:latin typeface="Google Sans"/>
              </a:rPr>
              <a:t>ECGs</a:t>
            </a:r>
            <a:r>
              <a:rPr kumimoji="0" lang="fr-FR" altLang="fr-FR" sz="2000" i="0" u="none" strike="noStrike" cap="none" normalizeH="0" baseline="0" dirty="0">
                <a:ln>
                  <a:noFill/>
                </a:ln>
                <a:solidFill>
                  <a:srgbClr val="0A0A0A"/>
                </a:solidFill>
                <a:effectLst/>
                <a:latin typeface="Google Sans"/>
              </a:rPr>
              <a:t>, </a:t>
            </a:r>
            <a:r>
              <a:rPr kumimoji="0" lang="fr-FR" altLang="fr-FR" sz="2000" i="0" u="none" strike="noStrike" cap="none" normalizeH="0" baseline="0" dirty="0" err="1">
                <a:ln>
                  <a:noFill/>
                </a:ln>
                <a:solidFill>
                  <a:srgbClr val="0A0A0A"/>
                </a:solidFill>
                <a:effectLst/>
                <a:latin typeface="Google Sans"/>
              </a:rPr>
              <a:t>which</a:t>
            </a:r>
            <a:r>
              <a:rPr kumimoji="0" lang="fr-FR" altLang="fr-FR" sz="2000" i="0" u="none" strike="noStrike" cap="none" normalizeH="0" baseline="0" dirty="0">
                <a:ln>
                  <a:noFill/>
                </a:ln>
                <a:solidFill>
                  <a:srgbClr val="0A0A0A"/>
                </a:solidFill>
                <a:effectLst/>
                <a:latin typeface="Google Sans"/>
              </a:rPr>
              <a:t> can </a:t>
            </a:r>
            <a:r>
              <a:rPr kumimoji="0" lang="fr-FR" altLang="fr-FR" sz="2000" i="0" u="none" strike="noStrike" cap="none" normalizeH="0" baseline="0" dirty="0" err="1">
                <a:ln>
                  <a:noFill/>
                </a:ln>
                <a:solidFill>
                  <a:srgbClr val="0A0A0A"/>
                </a:solidFill>
                <a:effectLst/>
                <a:latin typeface="Google Sans"/>
              </a:rPr>
              <a:t>indicate</a:t>
            </a:r>
            <a:r>
              <a:rPr kumimoji="0" lang="fr-FR" altLang="fr-FR" sz="2000" i="0" u="none" strike="noStrike" cap="none" normalizeH="0" baseline="0" dirty="0">
                <a:ln>
                  <a:noFill/>
                </a:ln>
                <a:solidFill>
                  <a:srgbClr val="0A0A0A"/>
                </a:solidFill>
                <a:effectLst/>
                <a:latin typeface="Google Sans"/>
              </a:rPr>
              <a:t> a 4- to 24-fold </a:t>
            </a:r>
            <a:r>
              <a:rPr kumimoji="0" lang="fr-FR" altLang="fr-FR" sz="2000" i="0" u="none" strike="noStrike" cap="none" normalizeH="0" baseline="0" dirty="0" err="1">
                <a:ln>
                  <a:noFill/>
                </a:ln>
                <a:solidFill>
                  <a:srgbClr val="0A0A0A"/>
                </a:solidFill>
                <a:effectLst/>
                <a:latin typeface="Google Sans"/>
              </a:rPr>
              <a:t>higher</a:t>
            </a:r>
            <a:r>
              <a:rPr kumimoji="0" lang="fr-FR" altLang="fr-FR" sz="2000" i="0" u="none" strike="noStrike" cap="none" normalizeH="0" baseline="0" dirty="0">
                <a:ln>
                  <a:noFill/>
                </a:ln>
                <a:solidFill>
                  <a:srgbClr val="0A0A0A"/>
                </a:solidFill>
                <a:effectLst/>
                <a:latin typeface="Google Sans"/>
              </a:rPr>
              <a:t> </a:t>
            </a:r>
            <a:r>
              <a:rPr kumimoji="0" lang="fr-FR" altLang="fr-FR" sz="2000" i="0" u="none" strike="noStrike" cap="none" normalizeH="0" baseline="0" dirty="0" err="1">
                <a:ln>
                  <a:noFill/>
                </a:ln>
                <a:solidFill>
                  <a:srgbClr val="0A0A0A"/>
                </a:solidFill>
                <a:effectLst/>
                <a:latin typeface="Google Sans"/>
              </a:rPr>
              <a:t>risk</a:t>
            </a:r>
            <a:r>
              <a:rPr kumimoji="0" lang="fr-FR" altLang="fr-FR" sz="2000" i="0" u="none" strike="noStrike" cap="none" normalizeH="0" baseline="0" dirty="0">
                <a:ln>
                  <a:noFill/>
                </a:ln>
                <a:solidFill>
                  <a:srgbClr val="0A0A0A"/>
                </a:solidFill>
                <a:effectLst/>
                <a:latin typeface="Google Sans"/>
              </a:rPr>
              <a:t> of new-</a:t>
            </a:r>
            <a:r>
              <a:rPr kumimoji="0" lang="fr-FR" altLang="fr-FR" sz="2000" i="0" u="none" strike="noStrike" cap="none" normalizeH="0" baseline="0" dirty="0" err="1">
                <a:ln>
                  <a:noFill/>
                </a:ln>
                <a:solidFill>
                  <a:srgbClr val="0A0A0A"/>
                </a:solidFill>
                <a:effectLst/>
                <a:latin typeface="Google Sans"/>
              </a:rPr>
              <a:t>onset</a:t>
            </a:r>
            <a:r>
              <a:rPr kumimoji="0" lang="fr-FR" altLang="fr-FR" sz="2000" i="0" u="none" strike="noStrike" cap="none" normalizeH="0" baseline="0" dirty="0">
                <a:ln>
                  <a:noFill/>
                </a:ln>
                <a:solidFill>
                  <a:srgbClr val="0A0A0A"/>
                </a:solidFill>
                <a:effectLst/>
                <a:latin typeface="Google Sans"/>
              </a:rPr>
              <a:t> </a:t>
            </a:r>
            <a:r>
              <a:rPr kumimoji="0" lang="fr-FR" altLang="fr-FR" sz="2000" i="0" u="none" strike="noStrike" cap="none" normalizeH="0" baseline="0" dirty="0" err="1">
                <a:ln>
                  <a:noFill/>
                </a:ln>
                <a:solidFill>
                  <a:srgbClr val="0A0A0A"/>
                </a:solidFill>
                <a:effectLst/>
                <a:latin typeface="Google Sans"/>
              </a:rPr>
              <a:t>heart</a:t>
            </a:r>
            <a:r>
              <a:rPr kumimoji="0" lang="fr-FR" altLang="fr-FR" sz="2000" i="0" u="none" strike="noStrike" cap="none" normalizeH="0" baseline="0" dirty="0">
                <a:ln>
                  <a:noFill/>
                </a:ln>
                <a:solidFill>
                  <a:srgbClr val="0A0A0A"/>
                </a:solidFill>
                <a:effectLst/>
                <a:latin typeface="Google Sans"/>
              </a:rPr>
              <a:t> </a:t>
            </a:r>
            <a:r>
              <a:rPr kumimoji="0" lang="fr-FR" altLang="fr-FR" sz="2000" i="0" u="none" strike="noStrike" cap="none" normalizeH="0" baseline="0" dirty="0" err="1">
                <a:ln>
                  <a:noFill/>
                </a:ln>
                <a:solidFill>
                  <a:srgbClr val="0A0A0A"/>
                </a:solidFill>
                <a:effectLst/>
                <a:latin typeface="Google Sans"/>
              </a:rPr>
              <a:t>failure</a:t>
            </a:r>
            <a:r>
              <a:rPr kumimoji="0" lang="fr-FR" altLang="fr-FR" sz="2000" b="0" i="0" u="none" strike="noStrike" cap="none" normalizeH="0" baseline="0" dirty="0">
                <a:ln>
                  <a:noFill/>
                </a:ln>
                <a:solidFill>
                  <a:srgbClr val="0A0A0A"/>
                </a:solidFill>
                <a:effectLst/>
                <a:latin typeface="Google Sans"/>
              </a:rPr>
              <a:t>.</a:t>
            </a:r>
          </a:p>
        </p:txBody>
      </p:sp>
      <p:pic>
        <p:nvPicPr>
          <p:cNvPr id="7" name="Image 6">
            <a:extLst>
              <a:ext uri="{FF2B5EF4-FFF2-40B4-BE49-F238E27FC236}">
                <a16:creationId xmlns:a16="http://schemas.microsoft.com/office/drawing/2014/main" id="{307126E1-EB16-CE12-D6BE-877F4DAE01F5}"/>
              </a:ext>
            </a:extLst>
          </p:cNvPr>
          <p:cNvPicPr>
            <a:picLocks noChangeAspect="1"/>
          </p:cNvPicPr>
          <p:nvPr/>
        </p:nvPicPr>
        <p:blipFill>
          <a:blip r:embed="rId3"/>
          <a:stretch>
            <a:fillRect/>
          </a:stretch>
        </p:blipFill>
        <p:spPr>
          <a:xfrm>
            <a:off x="272955" y="1512521"/>
            <a:ext cx="4842456" cy="3951192"/>
          </a:xfrm>
          <a:prstGeom prst="rect">
            <a:avLst/>
          </a:prstGeom>
          <a:effectLst>
            <a:glow rad="139700">
              <a:schemeClr val="accent2">
                <a:satMod val="175000"/>
                <a:alpha val="40000"/>
              </a:schemeClr>
            </a:glow>
          </a:effectLst>
        </p:spPr>
      </p:pic>
      <p:pic>
        <p:nvPicPr>
          <p:cNvPr id="9" name="Image 8">
            <a:extLst>
              <a:ext uri="{FF2B5EF4-FFF2-40B4-BE49-F238E27FC236}">
                <a16:creationId xmlns:a16="http://schemas.microsoft.com/office/drawing/2014/main" id="{5347C23F-8A02-7A5E-333D-E5177C40E8A1}"/>
              </a:ext>
            </a:extLst>
          </p:cNvPr>
          <p:cNvPicPr>
            <a:picLocks noChangeAspect="1"/>
          </p:cNvPicPr>
          <p:nvPr/>
        </p:nvPicPr>
        <p:blipFill>
          <a:blip r:embed="rId4"/>
          <a:stretch>
            <a:fillRect/>
          </a:stretch>
        </p:blipFill>
        <p:spPr>
          <a:xfrm>
            <a:off x="5366657" y="1512521"/>
            <a:ext cx="6315135" cy="3951192"/>
          </a:xfrm>
          <a:prstGeom prst="rect">
            <a:avLst/>
          </a:prstGeom>
          <a:effectLst>
            <a:glow rad="139700">
              <a:schemeClr val="accent1">
                <a:satMod val="175000"/>
                <a:alpha val="40000"/>
              </a:schemeClr>
            </a:glow>
          </a:effectLst>
        </p:spPr>
      </p:pic>
    </p:spTree>
    <p:extLst>
      <p:ext uri="{BB962C8B-B14F-4D97-AF65-F5344CB8AC3E}">
        <p14:creationId xmlns:p14="http://schemas.microsoft.com/office/powerpoint/2010/main" val="4211849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37EA9F-1AD0-6D1D-799A-10A8F9C0878E}"/>
              </a:ext>
            </a:extLst>
          </p:cNvPr>
          <p:cNvSpPr>
            <a:spLocks noGrp="1"/>
          </p:cNvSpPr>
          <p:nvPr>
            <p:ph type="title"/>
          </p:nvPr>
        </p:nvSpPr>
        <p:spPr/>
        <p:txBody>
          <a:bodyPr/>
          <a:lstStyle/>
          <a:p>
            <a:r>
              <a:rPr lang="fr-FR" altLang="fr-FR" b="1" dirty="0">
                <a:solidFill>
                  <a:srgbClr val="0A0A0A"/>
                </a:solidFill>
                <a:latin typeface="Google Sans"/>
              </a:rPr>
              <a:t>Diagnostique et dépistage</a:t>
            </a:r>
            <a:endParaRPr lang="fr-BE" dirty="0"/>
          </a:p>
        </p:txBody>
      </p:sp>
      <p:pic>
        <p:nvPicPr>
          <p:cNvPr id="5" name="Espace réservé du contenu 4">
            <a:extLst>
              <a:ext uri="{FF2B5EF4-FFF2-40B4-BE49-F238E27FC236}">
                <a16:creationId xmlns:a16="http://schemas.microsoft.com/office/drawing/2014/main" id="{8B7A507F-E541-8A3E-EBD3-62A67821A83E}"/>
              </a:ext>
            </a:extLst>
          </p:cNvPr>
          <p:cNvPicPr>
            <a:picLocks noGrp="1" noChangeAspect="1"/>
          </p:cNvPicPr>
          <p:nvPr>
            <p:ph idx="1"/>
          </p:nvPr>
        </p:nvPicPr>
        <p:blipFill>
          <a:blip r:embed="rId3"/>
          <a:stretch>
            <a:fillRect/>
          </a:stretch>
        </p:blipFill>
        <p:spPr>
          <a:xfrm>
            <a:off x="395023" y="1350780"/>
            <a:ext cx="8507845" cy="1325563"/>
          </a:xfrm>
          <a:prstGeom prst="rect">
            <a:avLst/>
          </a:prstGeom>
        </p:spPr>
      </p:pic>
      <p:pic>
        <p:nvPicPr>
          <p:cNvPr id="3074" name="Picture 2" descr="Évaluation de la fonction diastolique par échocardiographie – Médecine  Cardiovasculaire">
            <a:extLst>
              <a:ext uri="{FF2B5EF4-FFF2-40B4-BE49-F238E27FC236}">
                <a16:creationId xmlns:a16="http://schemas.microsoft.com/office/drawing/2014/main" id="{85167FFC-2169-2922-81BF-AAD8DFE39D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7669" y="33502"/>
            <a:ext cx="2708348" cy="263455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1C498004-36ED-5A58-A9D5-7601218D5B5A}"/>
              </a:ext>
            </a:extLst>
          </p:cNvPr>
          <p:cNvPicPr>
            <a:picLocks noChangeAspect="1"/>
          </p:cNvPicPr>
          <p:nvPr/>
        </p:nvPicPr>
        <p:blipFill>
          <a:blip r:embed="rId5"/>
          <a:stretch>
            <a:fillRect/>
          </a:stretch>
        </p:blipFill>
        <p:spPr>
          <a:xfrm>
            <a:off x="839855" y="3193198"/>
            <a:ext cx="1408043" cy="12210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 8">
            <a:extLst>
              <a:ext uri="{FF2B5EF4-FFF2-40B4-BE49-F238E27FC236}">
                <a16:creationId xmlns:a16="http://schemas.microsoft.com/office/drawing/2014/main" id="{8E813665-633E-739B-98E4-C8940942EE2C}"/>
              </a:ext>
            </a:extLst>
          </p:cNvPr>
          <p:cNvPicPr>
            <a:picLocks noChangeAspect="1"/>
          </p:cNvPicPr>
          <p:nvPr/>
        </p:nvPicPr>
        <p:blipFill>
          <a:blip r:embed="rId6"/>
          <a:stretch>
            <a:fillRect/>
          </a:stretch>
        </p:blipFill>
        <p:spPr>
          <a:xfrm>
            <a:off x="838199" y="4987562"/>
            <a:ext cx="1408043" cy="12210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ZoneTexte 9">
            <a:extLst>
              <a:ext uri="{FF2B5EF4-FFF2-40B4-BE49-F238E27FC236}">
                <a16:creationId xmlns:a16="http://schemas.microsoft.com/office/drawing/2014/main" id="{C5015418-8A01-505D-A002-006CB4B534B6}"/>
              </a:ext>
            </a:extLst>
          </p:cNvPr>
          <p:cNvSpPr txBox="1"/>
          <p:nvPr/>
        </p:nvSpPr>
        <p:spPr>
          <a:xfrm rot="16200000">
            <a:off x="-781090" y="4288591"/>
            <a:ext cx="2415208" cy="461665"/>
          </a:xfrm>
          <a:prstGeom prst="rect">
            <a:avLst/>
          </a:prstGeom>
          <a:noFill/>
        </p:spPr>
        <p:txBody>
          <a:bodyPr wrap="square" rtlCol="0">
            <a:spAutoFit/>
          </a:bodyPr>
          <a:lstStyle/>
          <a:p>
            <a:r>
              <a:rPr lang="fr-FR" sz="2400" dirty="0"/>
              <a:t>274,000 patients </a:t>
            </a:r>
            <a:endParaRPr lang="fr-BE" sz="2400" dirty="0"/>
          </a:p>
        </p:txBody>
      </p:sp>
      <p:sp>
        <p:nvSpPr>
          <p:cNvPr id="12" name="ZoneTexte 11">
            <a:extLst>
              <a:ext uri="{FF2B5EF4-FFF2-40B4-BE49-F238E27FC236}">
                <a16:creationId xmlns:a16="http://schemas.microsoft.com/office/drawing/2014/main" id="{394D6539-7F82-747E-C4EC-8273E5648AD3}"/>
              </a:ext>
            </a:extLst>
          </p:cNvPr>
          <p:cNvSpPr txBox="1"/>
          <p:nvPr/>
        </p:nvSpPr>
        <p:spPr>
          <a:xfrm>
            <a:off x="1318589" y="4408534"/>
            <a:ext cx="447261" cy="584775"/>
          </a:xfrm>
          <a:prstGeom prst="rect">
            <a:avLst/>
          </a:prstGeom>
          <a:noFill/>
        </p:spPr>
        <p:txBody>
          <a:bodyPr wrap="square" rtlCol="0">
            <a:spAutoFit/>
          </a:bodyPr>
          <a:lstStyle/>
          <a:p>
            <a:r>
              <a:rPr lang="fr-FR" sz="3200" b="1" dirty="0"/>
              <a:t>+</a:t>
            </a:r>
            <a:endParaRPr lang="fr-BE" sz="3200" b="1" dirty="0"/>
          </a:p>
        </p:txBody>
      </p:sp>
      <p:pic>
        <p:nvPicPr>
          <p:cNvPr id="14" name="Image 13">
            <a:extLst>
              <a:ext uri="{FF2B5EF4-FFF2-40B4-BE49-F238E27FC236}">
                <a16:creationId xmlns:a16="http://schemas.microsoft.com/office/drawing/2014/main" id="{E092BFD3-15D2-87B4-3462-99F89BF731EE}"/>
              </a:ext>
            </a:extLst>
          </p:cNvPr>
          <p:cNvPicPr>
            <a:picLocks noChangeAspect="1"/>
          </p:cNvPicPr>
          <p:nvPr/>
        </p:nvPicPr>
        <p:blipFill>
          <a:blip r:embed="rId7"/>
          <a:stretch>
            <a:fillRect/>
          </a:stretch>
        </p:blipFill>
        <p:spPr>
          <a:xfrm>
            <a:off x="2726632" y="2664661"/>
            <a:ext cx="2650234" cy="1743873"/>
          </a:xfrm>
          <a:prstGeom prst="rect">
            <a:avLst/>
          </a:prstGeom>
        </p:spPr>
      </p:pic>
      <p:pic>
        <p:nvPicPr>
          <p:cNvPr id="16" name="Image 15">
            <a:extLst>
              <a:ext uri="{FF2B5EF4-FFF2-40B4-BE49-F238E27FC236}">
                <a16:creationId xmlns:a16="http://schemas.microsoft.com/office/drawing/2014/main" id="{6019C96F-D215-0F77-70F1-25CE47C7DFE8}"/>
              </a:ext>
            </a:extLst>
          </p:cNvPr>
          <p:cNvPicPr>
            <a:picLocks noChangeAspect="1"/>
          </p:cNvPicPr>
          <p:nvPr/>
        </p:nvPicPr>
        <p:blipFill>
          <a:blip r:embed="rId8"/>
          <a:stretch>
            <a:fillRect/>
          </a:stretch>
        </p:blipFill>
        <p:spPr>
          <a:xfrm>
            <a:off x="2879355" y="4588070"/>
            <a:ext cx="2564556" cy="1616172"/>
          </a:xfrm>
          <a:prstGeom prst="rect">
            <a:avLst/>
          </a:prstGeom>
        </p:spPr>
      </p:pic>
      <p:sp>
        <p:nvSpPr>
          <p:cNvPr id="23" name="ZoneTexte 22">
            <a:extLst>
              <a:ext uri="{FF2B5EF4-FFF2-40B4-BE49-F238E27FC236}">
                <a16:creationId xmlns:a16="http://schemas.microsoft.com/office/drawing/2014/main" id="{AA758E19-F4E4-A9BB-DD0E-8CF4978880B4}"/>
              </a:ext>
            </a:extLst>
          </p:cNvPr>
          <p:cNvSpPr txBox="1"/>
          <p:nvPr/>
        </p:nvSpPr>
        <p:spPr>
          <a:xfrm>
            <a:off x="3088336" y="4334757"/>
            <a:ext cx="2449285" cy="369332"/>
          </a:xfrm>
          <a:prstGeom prst="rect">
            <a:avLst/>
          </a:prstGeom>
          <a:noFill/>
        </p:spPr>
        <p:txBody>
          <a:bodyPr wrap="square" rtlCol="0">
            <a:spAutoFit/>
          </a:bodyPr>
          <a:lstStyle/>
          <a:p>
            <a:r>
              <a:rPr lang="fr-FR" dirty="0"/>
              <a:t>Pression de remplissage</a:t>
            </a:r>
            <a:endParaRPr lang="fr-BE" dirty="0"/>
          </a:p>
        </p:txBody>
      </p:sp>
      <p:sp>
        <p:nvSpPr>
          <p:cNvPr id="24" name="ZoneTexte 23">
            <a:extLst>
              <a:ext uri="{FF2B5EF4-FFF2-40B4-BE49-F238E27FC236}">
                <a16:creationId xmlns:a16="http://schemas.microsoft.com/office/drawing/2014/main" id="{3D52AB35-9040-C1E7-CDD2-91B83EEBBF52}"/>
              </a:ext>
            </a:extLst>
          </p:cNvPr>
          <p:cNvSpPr txBox="1"/>
          <p:nvPr/>
        </p:nvSpPr>
        <p:spPr>
          <a:xfrm>
            <a:off x="3224041" y="6328734"/>
            <a:ext cx="2449286" cy="369332"/>
          </a:xfrm>
          <a:prstGeom prst="rect">
            <a:avLst/>
          </a:prstGeom>
          <a:noFill/>
        </p:spPr>
        <p:txBody>
          <a:bodyPr wrap="square" rtlCol="0">
            <a:spAutoFit/>
          </a:bodyPr>
          <a:lstStyle/>
          <a:p>
            <a:r>
              <a:rPr lang="fr-FR" dirty="0"/>
              <a:t>Dysfonction diastolique</a:t>
            </a:r>
            <a:endParaRPr lang="fr-BE" dirty="0"/>
          </a:p>
        </p:txBody>
      </p:sp>
      <p:grpSp>
        <p:nvGrpSpPr>
          <p:cNvPr id="26" name="Groupe 25">
            <a:extLst>
              <a:ext uri="{FF2B5EF4-FFF2-40B4-BE49-F238E27FC236}">
                <a16:creationId xmlns:a16="http://schemas.microsoft.com/office/drawing/2014/main" id="{6F47F349-514C-8A50-3A36-A9FD4337E00C}"/>
              </a:ext>
            </a:extLst>
          </p:cNvPr>
          <p:cNvGrpSpPr/>
          <p:nvPr/>
        </p:nvGrpSpPr>
        <p:grpSpPr>
          <a:xfrm>
            <a:off x="5998751" y="2769920"/>
            <a:ext cx="5894524" cy="4008189"/>
            <a:chOff x="5998751" y="2769920"/>
            <a:chExt cx="5894524" cy="4008189"/>
          </a:xfrm>
        </p:grpSpPr>
        <p:pic>
          <p:nvPicPr>
            <p:cNvPr id="20" name="Image 19">
              <a:extLst>
                <a:ext uri="{FF2B5EF4-FFF2-40B4-BE49-F238E27FC236}">
                  <a16:creationId xmlns:a16="http://schemas.microsoft.com/office/drawing/2014/main" id="{21B28D97-4125-2471-ACA9-EF49A820E3E0}"/>
                </a:ext>
              </a:extLst>
            </p:cNvPr>
            <p:cNvPicPr>
              <a:picLocks noChangeAspect="1"/>
            </p:cNvPicPr>
            <p:nvPr/>
          </p:nvPicPr>
          <p:blipFill>
            <a:blip r:embed="rId9"/>
            <a:stretch>
              <a:fillRect/>
            </a:stretch>
          </p:blipFill>
          <p:spPr>
            <a:xfrm>
              <a:off x="6378059" y="2769920"/>
              <a:ext cx="5515216" cy="2107495"/>
            </a:xfrm>
            <a:prstGeom prst="rect">
              <a:avLst/>
            </a:prstGeom>
          </p:spPr>
        </p:pic>
        <p:pic>
          <p:nvPicPr>
            <p:cNvPr id="22" name="Image 21">
              <a:extLst>
                <a:ext uri="{FF2B5EF4-FFF2-40B4-BE49-F238E27FC236}">
                  <a16:creationId xmlns:a16="http://schemas.microsoft.com/office/drawing/2014/main" id="{AF252BB7-1139-C9CF-5AE6-779B3B18A212}"/>
                </a:ext>
              </a:extLst>
            </p:cNvPr>
            <p:cNvPicPr>
              <a:picLocks noChangeAspect="1"/>
            </p:cNvPicPr>
            <p:nvPr/>
          </p:nvPicPr>
          <p:blipFill>
            <a:blip r:embed="rId10"/>
            <a:stretch>
              <a:fillRect/>
            </a:stretch>
          </p:blipFill>
          <p:spPr>
            <a:xfrm>
              <a:off x="6518675" y="4987562"/>
              <a:ext cx="5323160" cy="1790547"/>
            </a:xfrm>
            <a:prstGeom prst="rect">
              <a:avLst/>
            </a:prstGeom>
          </p:spPr>
        </p:pic>
        <p:sp>
          <p:nvSpPr>
            <p:cNvPr id="25" name="ZoneTexte 24">
              <a:extLst>
                <a:ext uri="{FF2B5EF4-FFF2-40B4-BE49-F238E27FC236}">
                  <a16:creationId xmlns:a16="http://schemas.microsoft.com/office/drawing/2014/main" id="{9D439C2B-8059-0192-C9AB-AC4DDCBA49CF}"/>
                </a:ext>
              </a:extLst>
            </p:cNvPr>
            <p:cNvSpPr txBox="1"/>
            <p:nvPr/>
          </p:nvSpPr>
          <p:spPr>
            <a:xfrm rot="16200000">
              <a:off x="5519384" y="4388015"/>
              <a:ext cx="1358844" cy="400110"/>
            </a:xfrm>
            <a:prstGeom prst="rect">
              <a:avLst/>
            </a:prstGeom>
            <a:noFill/>
          </p:spPr>
          <p:txBody>
            <a:bodyPr wrap="square" rtlCol="0">
              <a:spAutoFit/>
            </a:bodyPr>
            <a:lstStyle/>
            <a:p>
              <a:r>
                <a:rPr lang="fr-FR" sz="2000" b="1" dirty="0"/>
                <a:t>Mortalité</a:t>
              </a:r>
              <a:endParaRPr lang="fr-BE" sz="2000" b="1" dirty="0"/>
            </a:p>
          </p:txBody>
        </p:sp>
      </p:grpSp>
    </p:spTree>
    <p:extLst>
      <p:ext uri="{BB962C8B-B14F-4D97-AF65-F5344CB8AC3E}">
        <p14:creationId xmlns:p14="http://schemas.microsoft.com/office/powerpoint/2010/main" val="23894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78F069-2989-403C-436A-DE1EBE491657}"/>
              </a:ext>
            </a:extLst>
          </p:cNvPr>
          <p:cNvSpPr>
            <a:spLocks noGrp="1"/>
          </p:cNvSpPr>
          <p:nvPr>
            <p:ph type="title"/>
          </p:nvPr>
        </p:nvSpPr>
        <p:spPr/>
        <p:txBody>
          <a:bodyPr/>
          <a:lstStyle/>
          <a:p>
            <a:r>
              <a:rPr lang="fr-FR" altLang="fr-FR" b="1" dirty="0">
                <a:solidFill>
                  <a:srgbClr val="0A0A0A"/>
                </a:solidFill>
                <a:latin typeface="Google Sans"/>
              </a:rPr>
              <a:t>Diagnostique et dépistage, ECG </a:t>
            </a:r>
            <a:r>
              <a:rPr lang="fr-FR" dirty="0"/>
              <a:t> </a:t>
            </a:r>
            <a:endParaRPr lang="fr-BE" dirty="0"/>
          </a:p>
        </p:txBody>
      </p:sp>
      <p:sp>
        <p:nvSpPr>
          <p:cNvPr id="3" name="Espace réservé du contenu 2">
            <a:extLst>
              <a:ext uri="{FF2B5EF4-FFF2-40B4-BE49-F238E27FC236}">
                <a16:creationId xmlns:a16="http://schemas.microsoft.com/office/drawing/2014/main" id="{313C70F8-2BE1-A2FF-9C26-A0E8DA347FA3}"/>
              </a:ext>
            </a:extLst>
          </p:cNvPr>
          <p:cNvSpPr>
            <a:spLocks noGrp="1"/>
          </p:cNvSpPr>
          <p:nvPr>
            <p:ph idx="1"/>
          </p:nvPr>
        </p:nvSpPr>
        <p:spPr>
          <a:xfrm>
            <a:off x="838200" y="1316715"/>
            <a:ext cx="10515600" cy="4351338"/>
          </a:xfrm>
        </p:spPr>
        <p:txBody>
          <a:bodyPr/>
          <a:lstStyle/>
          <a:p>
            <a:r>
              <a:rPr lang="fr-FR" dirty="0"/>
              <a:t>Utilisation des données brutes &gt; photo d’un papier !</a:t>
            </a:r>
          </a:p>
          <a:p>
            <a:r>
              <a:rPr lang="fr-BE" sz="2000" i="1" dirty="0" err="1"/>
              <a:t>Kardia</a:t>
            </a:r>
            <a:r>
              <a:rPr lang="fr-BE" sz="2000" i="1" dirty="0"/>
              <a:t> Mobile 6L</a:t>
            </a:r>
          </a:p>
          <a:p>
            <a:endParaRPr lang="fr-BE" sz="2400" dirty="0"/>
          </a:p>
        </p:txBody>
      </p:sp>
      <p:sp>
        <p:nvSpPr>
          <p:cNvPr id="5" name="ZoneTexte 4">
            <a:extLst>
              <a:ext uri="{FF2B5EF4-FFF2-40B4-BE49-F238E27FC236}">
                <a16:creationId xmlns:a16="http://schemas.microsoft.com/office/drawing/2014/main" id="{E8CF22D1-7FEA-A487-35D5-EB02D9B557E8}"/>
              </a:ext>
            </a:extLst>
          </p:cNvPr>
          <p:cNvSpPr txBox="1"/>
          <p:nvPr/>
        </p:nvSpPr>
        <p:spPr>
          <a:xfrm>
            <a:off x="195942" y="6350944"/>
            <a:ext cx="6096000" cy="369332"/>
          </a:xfrm>
          <a:prstGeom prst="rect">
            <a:avLst/>
          </a:prstGeom>
          <a:noFill/>
        </p:spPr>
        <p:txBody>
          <a:bodyPr wrap="square">
            <a:spAutoFit/>
          </a:bodyPr>
          <a:lstStyle/>
          <a:p>
            <a:r>
              <a:rPr lang="fr-BE" dirty="0"/>
              <a:t>https://doi.org/10.1016/j.cvdhj.2023.01.002</a:t>
            </a:r>
          </a:p>
        </p:txBody>
      </p:sp>
      <p:pic>
        <p:nvPicPr>
          <p:cNvPr id="7" name="Image 6">
            <a:extLst>
              <a:ext uri="{FF2B5EF4-FFF2-40B4-BE49-F238E27FC236}">
                <a16:creationId xmlns:a16="http://schemas.microsoft.com/office/drawing/2014/main" id="{BE22DCB6-FBCF-B6F3-617F-F03203777C20}"/>
              </a:ext>
            </a:extLst>
          </p:cNvPr>
          <p:cNvPicPr>
            <a:picLocks noChangeAspect="1"/>
          </p:cNvPicPr>
          <p:nvPr/>
        </p:nvPicPr>
        <p:blipFill>
          <a:blip r:embed="rId2"/>
          <a:stretch>
            <a:fillRect/>
          </a:stretch>
        </p:blipFill>
        <p:spPr>
          <a:xfrm>
            <a:off x="838200" y="2304168"/>
            <a:ext cx="3374570" cy="2717886"/>
          </a:xfrm>
          <a:prstGeom prst="rect">
            <a:avLst/>
          </a:prstGeom>
        </p:spPr>
      </p:pic>
      <p:sp>
        <p:nvSpPr>
          <p:cNvPr id="8" name="ZoneTexte 7">
            <a:extLst>
              <a:ext uri="{FF2B5EF4-FFF2-40B4-BE49-F238E27FC236}">
                <a16:creationId xmlns:a16="http://schemas.microsoft.com/office/drawing/2014/main" id="{378D0D52-A300-2DB3-2760-43BD0BAA0F8B}"/>
              </a:ext>
            </a:extLst>
          </p:cNvPr>
          <p:cNvSpPr txBox="1"/>
          <p:nvPr/>
        </p:nvSpPr>
        <p:spPr>
          <a:xfrm>
            <a:off x="277585" y="5086335"/>
            <a:ext cx="5355998" cy="1569660"/>
          </a:xfrm>
          <a:prstGeom prst="rect">
            <a:avLst/>
          </a:prstGeom>
          <a:noFill/>
        </p:spPr>
        <p:txBody>
          <a:bodyPr wrap="square" rtlCol="0">
            <a:spAutoFit/>
          </a:bodyPr>
          <a:lstStyle/>
          <a:p>
            <a:r>
              <a:rPr lang="fr-FR" sz="2400" b="1" dirty="0">
                <a:solidFill>
                  <a:srgbClr val="0070C0"/>
                </a:solidFill>
              </a:rPr>
              <a:t>Prédiction de FA rétrospective ET prospective</a:t>
            </a:r>
          </a:p>
          <a:p>
            <a:r>
              <a:rPr lang="fr-FR" sz="2400" b="1" dirty="0">
                <a:solidFill>
                  <a:srgbClr val="0070C0"/>
                </a:solidFill>
              </a:rPr>
              <a:t> (patients sans FA connue)</a:t>
            </a:r>
          </a:p>
          <a:p>
            <a:endParaRPr lang="fr-BE" sz="2400" b="1" dirty="0">
              <a:solidFill>
                <a:srgbClr val="0070C0"/>
              </a:solidFill>
            </a:endParaRPr>
          </a:p>
        </p:txBody>
      </p:sp>
      <p:sp>
        <p:nvSpPr>
          <p:cNvPr id="10" name="ZoneTexte 9">
            <a:extLst>
              <a:ext uri="{FF2B5EF4-FFF2-40B4-BE49-F238E27FC236}">
                <a16:creationId xmlns:a16="http://schemas.microsoft.com/office/drawing/2014/main" id="{14EB1781-ED30-D96E-400A-8D5CCEF55CEA}"/>
              </a:ext>
            </a:extLst>
          </p:cNvPr>
          <p:cNvSpPr txBox="1"/>
          <p:nvPr/>
        </p:nvSpPr>
        <p:spPr>
          <a:xfrm>
            <a:off x="5449395" y="1809895"/>
            <a:ext cx="6096000" cy="1077218"/>
          </a:xfrm>
          <a:prstGeom prst="rect">
            <a:avLst/>
          </a:prstGeom>
          <a:noFill/>
        </p:spPr>
        <p:txBody>
          <a:bodyPr wrap="square">
            <a:spAutoFit/>
          </a:bodyPr>
          <a:lstStyle/>
          <a:p>
            <a:pPr algn="l">
              <a:spcAft>
                <a:spcPts val="1200"/>
              </a:spcAft>
              <a:buNone/>
            </a:pPr>
            <a:r>
              <a:rPr lang="en-US" b="1" i="0" dirty="0" err="1">
                <a:solidFill>
                  <a:srgbClr val="1F2328"/>
                </a:solidFill>
                <a:effectLst/>
                <a:latin typeface="Mona Sans VF"/>
              </a:rPr>
              <a:t>DeepECGAnalyser</a:t>
            </a:r>
            <a:endParaRPr lang="en-US" b="1" i="0" dirty="0">
              <a:solidFill>
                <a:srgbClr val="1F2328"/>
              </a:solidFill>
              <a:effectLst/>
              <a:latin typeface="Mona Sans VF"/>
            </a:endParaRPr>
          </a:p>
          <a:p>
            <a:pPr algn="l">
              <a:spcAft>
                <a:spcPts val="1200"/>
              </a:spcAft>
              <a:buNone/>
            </a:pPr>
            <a:r>
              <a:rPr lang="en-US" b="1" i="0" dirty="0">
                <a:solidFill>
                  <a:srgbClr val="1F2328"/>
                </a:solidFill>
                <a:effectLst/>
                <a:latin typeface="Mona Sans VF"/>
              </a:rPr>
              <a:t>AI-Powered ECG Analysis Platform using </a:t>
            </a:r>
            <a:r>
              <a:rPr lang="en-US" b="1" i="0" dirty="0" err="1">
                <a:solidFill>
                  <a:srgbClr val="1F2328"/>
                </a:solidFill>
                <a:effectLst/>
                <a:latin typeface="Mona Sans VF"/>
              </a:rPr>
              <a:t>HeartWise</a:t>
            </a:r>
            <a:r>
              <a:rPr lang="en-US" b="1" i="0" dirty="0">
                <a:solidFill>
                  <a:srgbClr val="1F2328"/>
                </a:solidFill>
                <a:effectLst/>
                <a:latin typeface="Mona Sans VF"/>
              </a:rPr>
              <a:t> Foundation Models</a:t>
            </a:r>
            <a:endParaRPr lang="en-US" b="0" i="0" dirty="0">
              <a:solidFill>
                <a:srgbClr val="1F2328"/>
              </a:solidFill>
              <a:effectLst/>
              <a:latin typeface="Mona Sans VF"/>
            </a:endParaRPr>
          </a:p>
        </p:txBody>
      </p:sp>
      <p:pic>
        <p:nvPicPr>
          <p:cNvPr id="11" name="Image 10" descr="Main interface">
            <a:extLst>
              <a:ext uri="{FF2B5EF4-FFF2-40B4-BE49-F238E27FC236}">
                <a16:creationId xmlns:a16="http://schemas.microsoft.com/office/drawing/2014/main" id="{C9A75647-F34F-CFB0-AA3F-0299E162804C}"/>
              </a:ext>
            </a:extLst>
          </p:cNvPr>
          <p:cNvPicPr>
            <a:picLocks noChangeAspect="1"/>
          </p:cNvPicPr>
          <p:nvPr/>
        </p:nvPicPr>
        <p:blipFill>
          <a:blip r:embed="rId3"/>
          <a:stretch>
            <a:fillRect/>
          </a:stretch>
        </p:blipFill>
        <p:spPr>
          <a:xfrm>
            <a:off x="5449395" y="3006321"/>
            <a:ext cx="3563107" cy="3280341"/>
          </a:xfrm>
          <a:prstGeom prst="rect">
            <a:avLst/>
          </a:prstGeom>
        </p:spPr>
      </p:pic>
      <p:sp>
        <p:nvSpPr>
          <p:cNvPr id="12" name="ZoneTexte 11">
            <a:extLst>
              <a:ext uri="{FF2B5EF4-FFF2-40B4-BE49-F238E27FC236}">
                <a16:creationId xmlns:a16="http://schemas.microsoft.com/office/drawing/2014/main" id="{29BE57F7-433F-B0FD-C618-0CF7CF0EDC5F}"/>
              </a:ext>
            </a:extLst>
          </p:cNvPr>
          <p:cNvSpPr txBox="1"/>
          <p:nvPr/>
        </p:nvSpPr>
        <p:spPr>
          <a:xfrm>
            <a:off x="9144000" y="2738001"/>
            <a:ext cx="2786742" cy="3754874"/>
          </a:xfrm>
          <a:prstGeom prst="rect">
            <a:avLst/>
          </a:prstGeom>
          <a:noFill/>
        </p:spPr>
        <p:txBody>
          <a:bodyPr wrap="square" rtlCol="0">
            <a:spAutoFit/>
          </a:bodyPr>
          <a:lstStyle/>
          <a:p>
            <a:pPr marL="342900" indent="-342900">
              <a:buFont typeface="Arial" panose="020B0604020202020204" pitchFamily="34" charset="0"/>
              <a:buChar char="•"/>
            </a:pPr>
            <a:r>
              <a:rPr lang="fr-FR" sz="2000" b="1" dirty="0">
                <a:solidFill>
                  <a:schemeClr val="accent6">
                    <a:lumMod val="50000"/>
                  </a:schemeClr>
                </a:solidFill>
              </a:rPr>
              <a:t>Compilation de 8 IA</a:t>
            </a:r>
          </a:p>
          <a:p>
            <a:pPr marL="342900" indent="-342900">
              <a:buFont typeface="Arial" panose="020B0604020202020204" pitchFamily="34" charset="0"/>
              <a:buChar char="•"/>
            </a:pPr>
            <a:endParaRPr lang="fr-FR" sz="2000" b="1" dirty="0">
              <a:solidFill>
                <a:schemeClr val="accent6">
                  <a:lumMod val="50000"/>
                </a:schemeClr>
              </a:solidFill>
            </a:endParaRPr>
          </a:p>
          <a:p>
            <a:pPr marL="342900" indent="-342900">
              <a:buFont typeface="Arial" panose="020B0604020202020204" pitchFamily="34" charset="0"/>
              <a:buChar char="•"/>
            </a:pPr>
            <a:r>
              <a:rPr lang="fr-FR" sz="2000" b="1" dirty="0">
                <a:solidFill>
                  <a:schemeClr val="accent6">
                    <a:lumMod val="50000"/>
                  </a:schemeClr>
                </a:solidFill>
              </a:rPr>
              <a:t>Open source</a:t>
            </a:r>
          </a:p>
          <a:p>
            <a:pPr marL="342900" indent="-342900">
              <a:buFont typeface="Arial" panose="020B0604020202020204" pitchFamily="34" charset="0"/>
              <a:buChar char="•"/>
            </a:pPr>
            <a:endParaRPr lang="fr-FR" sz="2000" b="1" dirty="0">
              <a:solidFill>
                <a:schemeClr val="accent6">
                  <a:lumMod val="50000"/>
                </a:schemeClr>
              </a:solidFill>
            </a:endParaRPr>
          </a:p>
          <a:p>
            <a:pPr marL="342900" indent="-342900">
              <a:buFont typeface="Arial" panose="020B0604020202020204" pitchFamily="34" charset="0"/>
              <a:buChar char="•"/>
            </a:pPr>
            <a:r>
              <a:rPr lang="fr-FR" sz="2000" b="1" dirty="0">
                <a:solidFill>
                  <a:schemeClr val="accent6">
                    <a:lumMod val="50000"/>
                  </a:schemeClr>
                </a:solidFill>
              </a:rPr>
              <a:t>77 </a:t>
            </a:r>
            <a:r>
              <a:rPr lang="fr-FR" sz="2000" b="1" dirty="0" err="1">
                <a:solidFill>
                  <a:schemeClr val="accent6">
                    <a:lumMod val="50000"/>
                  </a:schemeClr>
                </a:solidFill>
              </a:rPr>
              <a:t>diag</a:t>
            </a:r>
            <a:r>
              <a:rPr lang="fr-FR" sz="2000" b="1" dirty="0">
                <a:solidFill>
                  <a:schemeClr val="accent6">
                    <a:lumMod val="50000"/>
                  </a:schemeClr>
                </a:solidFill>
              </a:rPr>
              <a:t> (arythmie, HVG, ischémie,…</a:t>
            </a:r>
          </a:p>
          <a:p>
            <a:pPr marL="342900" indent="-342900">
              <a:buFont typeface="Arial" panose="020B0604020202020204" pitchFamily="34" charset="0"/>
              <a:buChar char="•"/>
            </a:pPr>
            <a:endParaRPr lang="fr-FR" sz="2000" b="1" dirty="0">
              <a:solidFill>
                <a:schemeClr val="accent6">
                  <a:lumMod val="50000"/>
                </a:schemeClr>
              </a:solidFill>
            </a:endParaRPr>
          </a:p>
          <a:p>
            <a:pPr marL="342900" indent="-342900">
              <a:buFont typeface="Arial" panose="020B0604020202020204" pitchFamily="34" charset="0"/>
              <a:buChar char="•"/>
            </a:pPr>
            <a:r>
              <a:rPr lang="fr-FR" sz="2000" b="1" dirty="0">
                <a:solidFill>
                  <a:schemeClr val="accent6">
                    <a:lumMod val="50000"/>
                  </a:schemeClr>
                </a:solidFill>
              </a:rPr>
              <a:t>IC ,FEVG, FA à  5 ans</a:t>
            </a:r>
          </a:p>
          <a:p>
            <a:pPr marL="342900" indent="-342900">
              <a:buFont typeface="Arial" panose="020B0604020202020204" pitchFamily="34" charset="0"/>
              <a:buChar char="•"/>
            </a:pPr>
            <a:endParaRPr lang="fr-FR" sz="2000" b="1" dirty="0">
              <a:solidFill>
                <a:schemeClr val="accent6">
                  <a:lumMod val="50000"/>
                </a:schemeClr>
              </a:solidFill>
            </a:endParaRPr>
          </a:p>
          <a:p>
            <a:pPr marL="342900" indent="-342900">
              <a:buFont typeface="Arial" panose="020B0604020202020204" pitchFamily="34" charset="0"/>
              <a:buChar char="•"/>
            </a:pPr>
            <a:r>
              <a:rPr lang="fr-FR" sz="2000" b="1" dirty="0">
                <a:solidFill>
                  <a:schemeClr val="accent6">
                    <a:lumMod val="50000"/>
                  </a:schemeClr>
                </a:solidFill>
              </a:rPr>
              <a:t>100 % local pas de</a:t>
            </a:r>
          </a:p>
          <a:p>
            <a:r>
              <a:rPr lang="fr-FR" sz="2000" b="1" dirty="0">
                <a:solidFill>
                  <a:schemeClr val="accent6">
                    <a:lumMod val="50000"/>
                  </a:schemeClr>
                </a:solidFill>
              </a:rPr>
              <a:t> partage de données</a:t>
            </a:r>
          </a:p>
          <a:p>
            <a:endParaRPr lang="fr-BE" dirty="0"/>
          </a:p>
        </p:txBody>
      </p:sp>
    </p:spTree>
    <p:extLst>
      <p:ext uri="{BB962C8B-B14F-4D97-AF65-F5344CB8AC3E}">
        <p14:creationId xmlns:p14="http://schemas.microsoft.com/office/powerpoint/2010/main" val="1015347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92F35D-240D-B279-AC19-1772B7B961B4}"/>
              </a:ext>
            </a:extLst>
          </p:cNvPr>
          <p:cNvSpPr>
            <a:spLocks noGrp="1"/>
          </p:cNvSpPr>
          <p:nvPr>
            <p:ph type="title"/>
          </p:nvPr>
        </p:nvSpPr>
        <p:spPr/>
        <p:txBody>
          <a:bodyPr/>
          <a:lstStyle/>
          <a:p>
            <a:r>
              <a:rPr lang="fr-FR" b="1" dirty="0"/>
              <a:t>Apport à l’imagerie</a:t>
            </a:r>
            <a:endParaRPr lang="fr-BE" dirty="0"/>
          </a:p>
        </p:txBody>
      </p:sp>
      <p:sp>
        <p:nvSpPr>
          <p:cNvPr id="3" name="Espace réservé du contenu 2">
            <a:extLst>
              <a:ext uri="{FF2B5EF4-FFF2-40B4-BE49-F238E27FC236}">
                <a16:creationId xmlns:a16="http://schemas.microsoft.com/office/drawing/2014/main" id="{6EB88708-81D5-92D3-FECE-19DFB27EB6AB}"/>
              </a:ext>
            </a:extLst>
          </p:cNvPr>
          <p:cNvSpPr>
            <a:spLocks noGrp="1"/>
          </p:cNvSpPr>
          <p:nvPr>
            <p:ph idx="1"/>
          </p:nvPr>
        </p:nvSpPr>
        <p:spPr>
          <a:xfrm>
            <a:off x="533400" y="1556883"/>
            <a:ext cx="5725886" cy="4351338"/>
          </a:xfrm>
        </p:spPr>
        <p:txBody>
          <a:bodyPr>
            <a:normAutofit fontScale="92500" lnSpcReduction="10000"/>
          </a:bodyPr>
          <a:lstStyle/>
          <a:p>
            <a:r>
              <a:rPr lang="fr-FR" dirty="0"/>
              <a:t>Ce qui est possible maintenant 	</a:t>
            </a:r>
          </a:p>
          <a:p>
            <a:pPr lvl="2"/>
            <a:endParaRPr lang="fr-FR" dirty="0"/>
          </a:p>
          <a:p>
            <a:pPr lvl="2"/>
            <a:r>
              <a:rPr lang="fr-FR" sz="2800" dirty="0"/>
              <a:t>Mesures automatisées : FEVG </a:t>
            </a:r>
            <a:r>
              <a:rPr lang="fr-FR" sz="2800" b="1" dirty="0">
                <a:solidFill>
                  <a:srgbClr val="FF0000"/>
                </a:solidFill>
              </a:rPr>
              <a:t>(HFPEF)</a:t>
            </a:r>
            <a:r>
              <a:rPr lang="fr-FR" sz="2800" dirty="0"/>
              <a:t>, diamètre, épaisseurs, Strain,…</a:t>
            </a:r>
            <a:r>
              <a:rPr lang="fr-FR" sz="2800" dirty="0">
                <a:highlight>
                  <a:srgbClr val="FFFF00"/>
                </a:highlight>
              </a:rPr>
              <a:t>examen de stress</a:t>
            </a:r>
          </a:p>
          <a:p>
            <a:pPr lvl="2"/>
            <a:endParaRPr lang="fr-FR" sz="2800" dirty="0"/>
          </a:p>
          <a:p>
            <a:pPr lvl="2"/>
            <a:r>
              <a:rPr lang="fr-FR" sz="2800" dirty="0"/>
              <a:t>Aide à l’acquisition des images, mouvement de la sonde</a:t>
            </a:r>
          </a:p>
          <a:p>
            <a:pPr lvl="1"/>
            <a:endParaRPr lang="fr-BE" dirty="0"/>
          </a:p>
          <a:p>
            <a:pPr marL="457200" lvl="1" indent="0">
              <a:buNone/>
            </a:pPr>
            <a:r>
              <a:rPr lang="fr-BE" dirty="0"/>
              <a:t>=&gt; GAIN DE TEMPS</a:t>
            </a:r>
          </a:p>
          <a:p>
            <a:pPr lvl="1"/>
            <a:endParaRPr lang="fr-BE" dirty="0"/>
          </a:p>
          <a:p>
            <a:pPr marL="457200" lvl="1" indent="0">
              <a:buNone/>
            </a:pPr>
            <a:r>
              <a:rPr lang="fr-BE" b="1" dirty="0">
                <a:solidFill>
                  <a:srgbClr val="FF0000"/>
                </a:solidFill>
              </a:rPr>
              <a:t>!  VALIDATION PAR ETUDES CLINIQUES ! </a:t>
            </a:r>
          </a:p>
          <a:p>
            <a:pPr marL="457200" lvl="1" indent="0">
              <a:buNone/>
            </a:pPr>
            <a:endParaRPr lang="fr-BE" dirty="0"/>
          </a:p>
        </p:txBody>
      </p:sp>
      <p:pic>
        <p:nvPicPr>
          <p:cNvPr id="5" name="Image 4">
            <a:extLst>
              <a:ext uri="{FF2B5EF4-FFF2-40B4-BE49-F238E27FC236}">
                <a16:creationId xmlns:a16="http://schemas.microsoft.com/office/drawing/2014/main" id="{766E7831-D2B0-2683-B3A7-511EFB0A7FF6}"/>
              </a:ext>
            </a:extLst>
          </p:cNvPr>
          <p:cNvPicPr>
            <a:picLocks noChangeAspect="1"/>
          </p:cNvPicPr>
          <p:nvPr/>
        </p:nvPicPr>
        <p:blipFill>
          <a:blip r:embed="rId3"/>
          <a:stretch>
            <a:fillRect/>
          </a:stretch>
        </p:blipFill>
        <p:spPr>
          <a:xfrm>
            <a:off x="6259286" y="740195"/>
            <a:ext cx="3311349" cy="2951617"/>
          </a:xfrm>
          <a:prstGeom prst="rect">
            <a:avLst/>
          </a:prstGeom>
        </p:spPr>
      </p:pic>
      <p:sp>
        <p:nvSpPr>
          <p:cNvPr id="9" name="ZoneTexte 8">
            <a:extLst>
              <a:ext uri="{FF2B5EF4-FFF2-40B4-BE49-F238E27FC236}">
                <a16:creationId xmlns:a16="http://schemas.microsoft.com/office/drawing/2014/main" id="{2B7D947F-2F2F-E6D8-B76E-423178F27F6E}"/>
              </a:ext>
            </a:extLst>
          </p:cNvPr>
          <p:cNvSpPr txBox="1"/>
          <p:nvPr/>
        </p:nvSpPr>
        <p:spPr>
          <a:xfrm>
            <a:off x="6096000" y="6345422"/>
            <a:ext cx="6096000" cy="307777"/>
          </a:xfrm>
          <a:prstGeom prst="rect">
            <a:avLst/>
          </a:prstGeom>
          <a:noFill/>
        </p:spPr>
        <p:txBody>
          <a:bodyPr wrap="square">
            <a:spAutoFit/>
          </a:bodyPr>
          <a:lstStyle/>
          <a:p>
            <a:r>
              <a:rPr lang="fr-BE" sz="1400" b="0" i="0" dirty="0">
                <a:solidFill>
                  <a:srgbClr val="2A2A2A"/>
                </a:solidFill>
                <a:effectLst/>
              </a:rPr>
              <a:t>Krunoslav M et al., </a:t>
            </a:r>
            <a:r>
              <a:rPr lang="fr-BE" sz="1400" b="0" i="1" dirty="0" err="1">
                <a:solidFill>
                  <a:srgbClr val="2A2A2A"/>
                </a:solidFill>
                <a:effectLst/>
              </a:rPr>
              <a:t>European</a:t>
            </a:r>
            <a:r>
              <a:rPr lang="fr-BE" sz="1400" b="0" i="1" dirty="0">
                <a:solidFill>
                  <a:srgbClr val="2A2A2A"/>
                </a:solidFill>
                <a:effectLst/>
              </a:rPr>
              <a:t> Heart Journal - Imaging Methods and Practice</a:t>
            </a:r>
            <a:r>
              <a:rPr lang="fr-BE" sz="1400" b="0" i="0" dirty="0">
                <a:solidFill>
                  <a:srgbClr val="2A2A2A"/>
                </a:solidFill>
                <a:effectLst/>
              </a:rPr>
              <a:t>, 2024</a:t>
            </a:r>
            <a:endParaRPr lang="fr-BE" sz="1400" dirty="0"/>
          </a:p>
        </p:txBody>
      </p:sp>
      <p:sp>
        <p:nvSpPr>
          <p:cNvPr id="13" name="ZoneTexte 12">
            <a:extLst>
              <a:ext uri="{FF2B5EF4-FFF2-40B4-BE49-F238E27FC236}">
                <a16:creationId xmlns:a16="http://schemas.microsoft.com/office/drawing/2014/main" id="{253A29FC-8B89-B538-4965-E51AA93E24B2}"/>
              </a:ext>
            </a:extLst>
          </p:cNvPr>
          <p:cNvSpPr txBox="1"/>
          <p:nvPr/>
        </p:nvSpPr>
        <p:spPr>
          <a:xfrm>
            <a:off x="348343" y="6338986"/>
            <a:ext cx="6096000" cy="307777"/>
          </a:xfrm>
          <a:prstGeom prst="rect">
            <a:avLst/>
          </a:prstGeom>
          <a:noFill/>
        </p:spPr>
        <p:txBody>
          <a:bodyPr wrap="square">
            <a:spAutoFit/>
          </a:bodyPr>
          <a:lstStyle/>
          <a:p>
            <a:r>
              <a:rPr lang="en-US" sz="1400" b="0" i="0" u="none" strike="noStrike" baseline="0" dirty="0">
                <a:solidFill>
                  <a:srgbClr val="000000"/>
                </a:solidFill>
              </a:rPr>
              <a:t>Y. </a:t>
            </a:r>
            <a:r>
              <a:rPr lang="en-US" sz="1400" b="0" i="0" u="none" strike="noStrike" baseline="0" dirty="0" err="1">
                <a:solidFill>
                  <a:srgbClr val="000000"/>
                </a:solidFill>
              </a:rPr>
              <a:t>Sahashi</a:t>
            </a:r>
            <a:r>
              <a:rPr lang="en-US" sz="1400" b="0" i="0" u="none" strike="noStrike" baseline="0" dirty="0">
                <a:solidFill>
                  <a:srgbClr val="000000"/>
                </a:solidFill>
              </a:rPr>
              <a:t>, D. Ouyang, H. Okura et al. Journal of Cardiology 85 (2025) 458–464 </a:t>
            </a:r>
            <a:endParaRPr lang="fr-BE" sz="1400" dirty="0"/>
          </a:p>
        </p:txBody>
      </p:sp>
      <p:sp>
        <p:nvSpPr>
          <p:cNvPr id="14" name="ZoneTexte 13">
            <a:extLst>
              <a:ext uri="{FF2B5EF4-FFF2-40B4-BE49-F238E27FC236}">
                <a16:creationId xmlns:a16="http://schemas.microsoft.com/office/drawing/2014/main" id="{110EA549-6C1F-0146-8A06-249FAEADC16B}"/>
              </a:ext>
            </a:extLst>
          </p:cNvPr>
          <p:cNvSpPr txBox="1"/>
          <p:nvPr/>
        </p:nvSpPr>
        <p:spPr>
          <a:xfrm>
            <a:off x="8763001" y="119571"/>
            <a:ext cx="3331029" cy="46166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fr-FR" sz="2400" b="1" dirty="0"/>
              <a:t>Modèle Deep Learning</a:t>
            </a:r>
            <a:endParaRPr lang="fr-BE" sz="2400" b="1" dirty="0"/>
          </a:p>
        </p:txBody>
      </p:sp>
      <p:pic>
        <p:nvPicPr>
          <p:cNvPr id="4" name="Espace réservé du contenu 6">
            <a:extLst>
              <a:ext uri="{FF2B5EF4-FFF2-40B4-BE49-F238E27FC236}">
                <a16:creationId xmlns:a16="http://schemas.microsoft.com/office/drawing/2014/main" id="{803FA04C-E2DE-F281-64BD-4C708AC3ADDA}"/>
              </a:ext>
            </a:extLst>
          </p:cNvPr>
          <p:cNvPicPr>
            <a:picLocks noChangeAspect="1"/>
          </p:cNvPicPr>
          <p:nvPr/>
        </p:nvPicPr>
        <p:blipFill>
          <a:blip r:embed="rId4"/>
          <a:stretch>
            <a:fillRect/>
          </a:stretch>
        </p:blipFill>
        <p:spPr>
          <a:xfrm>
            <a:off x="8120743" y="2936840"/>
            <a:ext cx="3581400" cy="3556035"/>
          </a:xfrm>
          <a:prstGeom prst="rect">
            <a:avLst/>
          </a:prstGeom>
        </p:spPr>
      </p:pic>
    </p:spTree>
    <p:extLst>
      <p:ext uri="{BB962C8B-B14F-4D97-AF65-F5344CB8AC3E}">
        <p14:creationId xmlns:p14="http://schemas.microsoft.com/office/powerpoint/2010/main" val="2876407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F2D460-83FE-7CAD-5A46-7571DCEED494}"/>
              </a:ext>
            </a:extLst>
          </p:cNvPr>
          <p:cNvSpPr>
            <a:spLocks noGrp="1"/>
          </p:cNvSpPr>
          <p:nvPr>
            <p:ph type="title"/>
          </p:nvPr>
        </p:nvSpPr>
        <p:spPr/>
        <p:txBody>
          <a:bodyPr/>
          <a:lstStyle/>
          <a:p>
            <a:r>
              <a:rPr lang="fr-FR" b="1" dirty="0"/>
              <a:t>Apport à l’imagerie</a:t>
            </a:r>
            <a:endParaRPr lang="fr-BE" dirty="0"/>
          </a:p>
        </p:txBody>
      </p:sp>
      <p:sp>
        <p:nvSpPr>
          <p:cNvPr id="3" name="Espace réservé du contenu 2">
            <a:extLst>
              <a:ext uri="{FF2B5EF4-FFF2-40B4-BE49-F238E27FC236}">
                <a16:creationId xmlns:a16="http://schemas.microsoft.com/office/drawing/2014/main" id="{879AEAC9-BD23-6E82-221C-D684D792C57B}"/>
              </a:ext>
            </a:extLst>
          </p:cNvPr>
          <p:cNvSpPr>
            <a:spLocks noGrp="1"/>
          </p:cNvSpPr>
          <p:nvPr>
            <p:ph idx="1"/>
          </p:nvPr>
        </p:nvSpPr>
        <p:spPr>
          <a:xfrm>
            <a:off x="838200" y="1825625"/>
            <a:ext cx="6096000" cy="4351338"/>
          </a:xfrm>
        </p:spPr>
        <p:txBody>
          <a:bodyPr/>
          <a:lstStyle/>
          <a:p>
            <a:r>
              <a:rPr lang="fr-FR" dirty="0"/>
              <a:t>Ce qui arrive:</a:t>
            </a:r>
          </a:p>
          <a:p>
            <a:pPr marL="457200" lvl="1" indent="0">
              <a:buNone/>
            </a:pPr>
            <a:endParaRPr lang="fr-FR" dirty="0"/>
          </a:p>
          <a:p>
            <a:pPr lvl="1"/>
            <a:r>
              <a:rPr lang="fr-FR" dirty="0"/>
              <a:t>Texte: Rapport, interrogation (ou est la valve aortique ?) </a:t>
            </a:r>
          </a:p>
          <a:p>
            <a:pPr marL="457200" lvl="1" indent="0">
              <a:buNone/>
            </a:pPr>
            <a:endParaRPr lang="fr-FR" dirty="0"/>
          </a:p>
          <a:p>
            <a:pPr lvl="1"/>
            <a:r>
              <a:rPr lang="fr-FR" dirty="0"/>
              <a:t>Autres imageries </a:t>
            </a:r>
          </a:p>
          <a:p>
            <a:pPr lvl="1"/>
            <a:r>
              <a:rPr lang="fr-FR" dirty="0"/>
              <a:t>Générations d’images</a:t>
            </a:r>
          </a:p>
          <a:p>
            <a:pPr lvl="1"/>
            <a:endParaRPr lang="fr-FR" dirty="0"/>
          </a:p>
          <a:p>
            <a:pPr lvl="1"/>
            <a:r>
              <a:rPr lang="fr-FR" dirty="0"/>
              <a:t>Autres sources (biologie, ADN,..)</a:t>
            </a:r>
          </a:p>
          <a:p>
            <a:pPr lvl="1"/>
            <a:endParaRPr lang="fr-FR" dirty="0"/>
          </a:p>
          <a:p>
            <a:pPr lvl="1"/>
            <a:r>
              <a:rPr lang="fr-BE" b="1" dirty="0">
                <a:solidFill>
                  <a:srgbClr val="FF0000"/>
                </a:solidFill>
              </a:rPr>
              <a:t>!  VALIDATION PAR ETUDES CLINIQUES ! </a:t>
            </a:r>
          </a:p>
          <a:p>
            <a:pPr marL="457200" lvl="1" indent="0">
              <a:buNone/>
            </a:pPr>
            <a:endParaRPr lang="fr-BE" dirty="0"/>
          </a:p>
        </p:txBody>
      </p:sp>
      <p:sp>
        <p:nvSpPr>
          <p:cNvPr id="4" name="ZoneTexte 3">
            <a:extLst>
              <a:ext uri="{FF2B5EF4-FFF2-40B4-BE49-F238E27FC236}">
                <a16:creationId xmlns:a16="http://schemas.microsoft.com/office/drawing/2014/main" id="{1E44D423-715D-5456-DFB6-1A1DEA27FF9F}"/>
              </a:ext>
            </a:extLst>
          </p:cNvPr>
          <p:cNvSpPr txBox="1"/>
          <p:nvPr/>
        </p:nvSpPr>
        <p:spPr>
          <a:xfrm>
            <a:off x="348343" y="6338986"/>
            <a:ext cx="6096000" cy="307777"/>
          </a:xfrm>
          <a:prstGeom prst="rect">
            <a:avLst/>
          </a:prstGeom>
          <a:noFill/>
        </p:spPr>
        <p:txBody>
          <a:bodyPr wrap="square">
            <a:spAutoFit/>
          </a:bodyPr>
          <a:lstStyle/>
          <a:p>
            <a:r>
              <a:rPr lang="en-US" sz="1400" b="0" i="0" u="none" strike="noStrike" baseline="0" dirty="0">
                <a:solidFill>
                  <a:srgbClr val="000000"/>
                </a:solidFill>
              </a:rPr>
              <a:t>Y. </a:t>
            </a:r>
            <a:r>
              <a:rPr lang="en-US" sz="1400" b="0" i="0" u="none" strike="noStrike" baseline="0" dirty="0" err="1">
                <a:solidFill>
                  <a:srgbClr val="000000"/>
                </a:solidFill>
              </a:rPr>
              <a:t>Sahashi</a:t>
            </a:r>
            <a:r>
              <a:rPr lang="en-US" sz="1400" b="0" i="0" u="none" strike="noStrike" baseline="0" dirty="0">
                <a:solidFill>
                  <a:srgbClr val="000000"/>
                </a:solidFill>
              </a:rPr>
              <a:t>, D. Ouyang, H. Okura et al. Journal of Cardiology 85 (2025) 458–464 </a:t>
            </a:r>
            <a:endParaRPr lang="fr-BE" sz="1400" dirty="0"/>
          </a:p>
        </p:txBody>
      </p:sp>
      <p:pic>
        <p:nvPicPr>
          <p:cNvPr id="6" name="Image 5">
            <a:extLst>
              <a:ext uri="{FF2B5EF4-FFF2-40B4-BE49-F238E27FC236}">
                <a16:creationId xmlns:a16="http://schemas.microsoft.com/office/drawing/2014/main" id="{DC1FE2DF-6EB3-CFBF-145B-AB56609FF5EF}"/>
              </a:ext>
            </a:extLst>
          </p:cNvPr>
          <p:cNvPicPr>
            <a:picLocks noChangeAspect="1"/>
          </p:cNvPicPr>
          <p:nvPr/>
        </p:nvPicPr>
        <p:blipFill>
          <a:blip r:embed="rId2"/>
          <a:stretch>
            <a:fillRect/>
          </a:stretch>
        </p:blipFill>
        <p:spPr>
          <a:xfrm>
            <a:off x="6934200" y="1513114"/>
            <a:ext cx="4702628" cy="5133649"/>
          </a:xfrm>
          <a:prstGeom prst="rect">
            <a:avLst/>
          </a:prstGeom>
        </p:spPr>
      </p:pic>
      <p:sp>
        <p:nvSpPr>
          <p:cNvPr id="8" name="ZoneTexte 7">
            <a:extLst>
              <a:ext uri="{FF2B5EF4-FFF2-40B4-BE49-F238E27FC236}">
                <a16:creationId xmlns:a16="http://schemas.microsoft.com/office/drawing/2014/main" id="{F8FF702B-F3DA-BB77-8896-2B945E108B46}"/>
              </a:ext>
            </a:extLst>
          </p:cNvPr>
          <p:cNvSpPr txBox="1"/>
          <p:nvPr/>
        </p:nvSpPr>
        <p:spPr>
          <a:xfrm>
            <a:off x="6660830" y="827851"/>
            <a:ext cx="4594998" cy="40011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r>
              <a:rPr lang="fr-FR" sz="2000" b="1" dirty="0"/>
              <a:t>IA générative et intégration multimodale</a:t>
            </a:r>
            <a:endParaRPr lang="fr-BE" sz="2000" b="1" dirty="0"/>
          </a:p>
        </p:txBody>
      </p:sp>
    </p:spTree>
    <p:extLst>
      <p:ext uri="{BB962C8B-B14F-4D97-AF65-F5344CB8AC3E}">
        <p14:creationId xmlns:p14="http://schemas.microsoft.com/office/powerpoint/2010/main" val="824056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35F7A0-81EE-7962-F0E9-4FC1911144C8}"/>
              </a:ext>
            </a:extLst>
          </p:cNvPr>
          <p:cNvSpPr>
            <a:spLocks noGrp="1"/>
          </p:cNvSpPr>
          <p:nvPr>
            <p:ph type="title"/>
          </p:nvPr>
        </p:nvSpPr>
        <p:spPr/>
        <p:txBody>
          <a:bodyPr/>
          <a:lstStyle/>
          <a:p>
            <a:r>
              <a:rPr lang="fr-FR" b="1" dirty="0"/>
              <a:t>Télésurveillance médicale basée sur l’IA pour la détection précoce de la décompensation</a:t>
            </a:r>
            <a:endParaRPr lang="fr-BE" dirty="0"/>
          </a:p>
        </p:txBody>
      </p:sp>
      <p:pic>
        <p:nvPicPr>
          <p:cNvPr id="5" name="Espace réservé du contenu 4">
            <a:extLst>
              <a:ext uri="{FF2B5EF4-FFF2-40B4-BE49-F238E27FC236}">
                <a16:creationId xmlns:a16="http://schemas.microsoft.com/office/drawing/2014/main" id="{E7F915B3-C1FB-FC02-8FAB-5900A73AC60F}"/>
              </a:ext>
            </a:extLst>
          </p:cNvPr>
          <p:cNvPicPr>
            <a:picLocks noGrp="1" noChangeAspect="1"/>
          </p:cNvPicPr>
          <p:nvPr>
            <p:ph idx="1"/>
          </p:nvPr>
        </p:nvPicPr>
        <p:blipFill>
          <a:blip r:embed="rId3"/>
          <a:stretch>
            <a:fillRect/>
          </a:stretch>
        </p:blipFill>
        <p:spPr>
          <a:xfrm>
            <a:off x="7086600" y="1690687"/>
            <a:ext cx="4572000" cy="4802187"/>
          </a:xfrm>
          <a:prstGeom prst="rect">
            <a:avLst/>
          </a:prstGeom>
        </p:spPr>
      </p:pic>
      <p:sp>
        <p:nvSpPr>
          <p:cNvPr id="7" name="ZoneTexte 6">
            <a:extLst>
              <a:ext uri="{FF2B5EF4-FFF2-40B4-BE49-F238E27FC236}">
                <a16:creationId xmlns:a16="http://schemas.microsoft.com/office/drawing/2014/main" id="{36246D97-0658-FFC6-8AAC-E8C1104BA0DD}"/>
              </a:ext>
            </a:extLst>
          </p:cNvPr>
          <p:cNvSpPr txBox="1"/>
          <p:nvPr/>
        </p:nvSpPr>
        <p:spPr>
          <a:xfrm>
            <a:off x="402770" y="1690688"/>
            <a:ext cx="6455229" cy="5016758"/>
          </a:xfrm>
          <a:prstGeom prst="rect">
            <a:avLst/>
          </a:prstGeom>
          <a:noFill/>
        </p:spPr>
        <p:txBody>
          <a:bodyPr wrap="square" rtlCol="0">
            <a:spAutoFit/>
          </a:bodyPr>
          <a:lstStyle/>
          <a:p>
            <a:r>
              <a:rPr lang="fr-FR" sz="1600" dirty="0"/>
              <a:t>Modalité de perception: </a:t>
            </a:r>
          </a:p>
          <a:p>
            <a:pPr marL="285750" indent="-285750">
              <a:buFont typeface="Arial" panose="020B0604020202020204" pitchFamily="34" charset="0"/>
              <a:buChar char="•"/>
            </a:pPr>
            <a:r>
              <a:rPr lang="fr-FR" sz="1600" dirty="0"/>
              <a:t>Encodage des données sur smartphone (</a:t>
            </a:r>
            <a:r>
              <a:rPr lang="fr-FR" sz="1600" dirty="0" err="1"/>
              <a:t>Communicare</a:t>
            </a:r>
            <a:r>
              <a:rPr lang="fr-FR" sz="1600" dirty="0"/>
              <a:t>)</a:t>
            </a:r>
          </a:p>
          <a:p>
            <a:pPr marL="285750" indent="-285750">
              <a:buFont typeface="Arial" panose="020B0604020202020204" pitchFamily="34" charset="0"/>
              <a:buChar char="•"/>
            </a:pPr>
            <a:r>
              <a:rPr lang="fr-FR" sz="1600" dirty="0"/>
              <a:t>Appareils connecté porté</a:t>
            </a:r>
          </a:p>
          <a:p>
            <a:pPr marL="285750" indent="-285750">
              <a:buFont typeface="Arial" panose="020B0604020202020204" pitchFamily="34" charset="0"/>
              <a:buChar char="•"/>
            </a:pPr>
            <a:r>
              <a:rPr lang="fr-FR" sz="1600" dirty="0"/>
              <a:t>Capteur interne</a:t>
            </a:r>
          </a:p>
          <a:p>
            <a:endParaRPr lang="fr-FR" sz="1600" dirty="0"/>
          </a:p>
          <a:p>
            <a:r>
              <a:rPr lang="fr-FR" sz="1600" dirty="0"/>
              <a:t>Données récoltées:</a:t>
            </a:r>
          </a:p>
          <a:p>
            <a:pPr marL="285750" indent="-285750">
              <a:buFont typeface="Arial" panose="020B0604020202020204" pitchFamily="34" charset="0"/>
              <a:buChar char="•"/>
            </a:pPr>
            <a:r>
              <a:rPr lang="fr-FR" sz="1600" dirty="0"/>
              <a:t>Poids</a:t>
            </a:r>
          </a:p>
          <a:p>
            <a:pPr marL="285750" indent="-285750">
              <a:buFont typeface="Arial" panose="020B0604020202020204" pitchFamily="34" charset="0"/>
              <a:buChar char="•"/>
            </a:pPr>
            <a:r>
              <a:rPr lang="fr-FR" sz="1600" dirty="0"/>
              <a:t>Pression artérielle</a:t>
            </a:r>
          </a:p>
          <a:p>
            <a:pPr marL="285750" indent="-285750">
              <a:buFont typeface="Arial" panose="020B0604020202020204" pitchFamily="34" charset="0"/>
              <a:buChar char="•"/>
            </a:pPr>
            <a:r>
              <a:rPr lang="fr-FR" sz="1600" dirty="0"/>
              <a:t>Fréquence cardiaque</a:t>
            </a:r>
          </a:p>
          <a:p>
            <a:pPr marL="285750" indent="-285750">
              <a:buFont typeface="Arial" panose="020B0604020202020204" pitchFamily="34" charset="0"/>
              <a:buChar char="•"/>
            </a:pPr>
            <a:r>
              <a:rPr lang="fr-FR" sz="1600" dirty="0"/>
              <a:t>Rythme cardiaque</a:t>
            </a:r>
          </a:p>
          <a:p>
            <a:pPr marL="285750" indent="-285750">
              <a:buFont typeface="Arial" panose="020B0604020202020204" pitchFamily="34" charset="0"/>
              <a:buChar char="•"/>
            </a:pPr>
            <a:r>
              <a:rPr lang="fr-FR" sz="1600" dirty="0"/>
              <a:t>Saturation en oxygène</a:t>
            </a:r>
          </a:p>
          <a:p>
            <a:pPr marL="285750" indent="-285750">
              <a:buFont typeface="Arial" panose="020B0604020202020204" pitchFamily="34" charset="0"/>
              <a:buChar char="•"/>
            </a:pPr>
            <a:r>
              <a:rPr lang="fr-FR" sz="1600" dirty="0"/>
              <a:t>Sensations personnelles</a:t>
            </a:r>
          </a:p>
          <a:p>
            <a:pPr marL="285750" indent="-285750">
              <a:buFont typeface="Arial" panose="020B0604020202020204" pitchFamily="34" charset="0"/>
              <a:buChar char="•"/>
            </a:pPr>
            <a:r>
              <a:rPr lang="fr-FR" sz="1600" dirty="0"/>
              <a:t>Activité physique</a:t>
            </a:r>
          </a:p>
          <a:p>
            <a:pPr marL="285750" indent="-285750">
              <a:buFont typeface="Arial" panose="020B0604020202020204" pitchFamily="34" charset="0"/>
              <a:buChar char="•"/>
            </a:pPr>
            <a:r>
              <a:rPr lang="fr-FR" sz="1600" dirty="0"/>
              <a:t>Pression pulmonaire </a:t>
            </a:r>
          </a:p>
          <a:p>
            <a:pPr marL="285750" indent="-285750">
              <a:buFont typeface="Arial" panose="020B0604020202020204" pitchFamily="34" charset="0"/>
              <a:buChar char="•"/>
            </a:pPr>
            <a:r>
              <a:rPr lang="fr-FR" sz="1600" dirty="0"/>
              <a:t>Impédance thoracique</a:t>
            </a:r>
          </a:p>
          <a:p>
            <a:pPr marL="285750" indent="-285750">
              <a:buFont typeface="Arial" panose="020B0604020202020204" pitchFamily="34" charset="0"/>
              <a:buChar char="•"/>
            </a:pPr>
            <a:r>
              <a:rPr lang="fr-FR" sz="1600" dirty="0"/>
              <a:t>Variabilité de la </a:t>
            </a:r>
            <a:r>
              <a:rPr lang="fr-FR" sz="1600" dirty="0" err="1"/>
              <a:t>Fc</a:t>
            </a:r>
            <a:endParaRPr lang="fr-FR" sz="1600" dirty="0"/>
          </a:p>
          <a:p>
            <a:pPr marL="285750" indent="-285750">
              <a:buFont typeface="Arial" panose="020B0604020202020204" pitchFamily="34" charset="0"/>
              <a:buChar char="•"/>
            </a:pPr>
            <a:r>
              <a:rPr lang="fr-FR" sz="1600" dirty="0"/>
              <a:t>Fréquence respiratoire</a:t>
            </a:r>
          </a:p>
          <a:p>
            <a:pPr marL="285750" indent="-285750">
              <a:buFont typeface="Arial" panose="020B0604020202020204" pitchFamily="34" charset="0"/>
              <a:buChar char="•"/>
            </a:pPr>
            <a:r>
              <a:rPr lang="fr-FR" sz="1600" dirty="0" err="1"/>
              <a:t>Photopletysmographie</a:t>
            </a:r>
            <a:endParaRPr lang="fr-FR" sz="1600" dirty="0"/>
          </a:p>
          <a:p>
            <a:pPr marL="285750" indent="-285750">
              <a:buFont typeface="Arial" panose="020B0604020202020204" pitchFamily="34" charset="0"/>
              <a:buChar char="•"/>
            </a:pPr>
            <a:r>
              <a:rPr lang="fr-FR" sz="1600" dirty="0"/>
              <a:t>Sons cardiaques</a:t>
            </a:r>
          </a:p>
          <a:p>
            <a:pPr marL="285750" indent="-285750">
              <a:buFont typeface="Arial" panose="020B0604020202020204" pitchFamily="34" charset="0"/>
              <a:buChar char="•"/>
            </a:pPr>
            <a:r>
              <a:rPr lang="fr-FR" sz="1600" dirty="0"/>
              <a:t>Position posturale et …</a:t>
            </a:r>
            <a:endParaRPr lang="fr-BE" sz="1600" dirty="0"/>
          </a:p>
        </p:txBody>
      </p:sp>
      <p:sp>
        <p:nvSpPr>
          <p:cNvPr id="4" name="ZoneTexte 3">
            <a:extLst>
              <a:ext uri="{FF2B5EF4-FFF2-40B4-BE49-F238E27FC236}">
                <a16:creationId xmlns:a16="http://schemas.microsoft.com/office/drawing/2014/main" id="{73557F06-40FA-7611-D90A-110378BE8C41}"/>
              </a:ext>
            </a:extLst>
          </p:cNvPr>
          <p:cNvSpPr txBox="1"/>
          <p:nvPr/>
        </p:nvSpPr>
        <p:spPr>
          <a:xfrm>
            <a:off x="3630384" y="2579915"/>
            <a:ext cx="3058885" cy="3785652"/>
          </a:xfrm>
          <a:prstGeom prst="rect">
            <a:avLst/>
          </a:prstGeom>
          <a:noFill/>
        </p:spPr>
        <p:txBody>
          <a:bodyPr wrap="square">
            <a:spAutoFit/>
          </a:bodyPr>
          <a:lstStyle/>
          <a:p>
            <a:pPr marL="457200" indent="-457200">
              <a:buFont typeface="Wingdings" panose="05000000000000000000" pitchFamily="2" charset="2"/>
              <a:buChar char="q"/>
            </a:pPr>
            <a:r>
              <a:rPr lang="fr-FR" sz="2400" b="1" dirty="0">
                <a:solidFill>
                  <a:schemeClr val="accent1"/>
                </a:solidFill>
              </a:rPr>
              <a:t>Gérer la masse des données </a:t>
            </a:r>
          </a:p>
          <a:p>
            <a:pPr marL="457200" indent="-457200">
              <a:buFont typeface="Wingdings" panose="05000000000000000000" pitchFamily="2" charset="2"/>
              <a:buChar char="q"/>
            </a:pPr>
            <a:r>
              <a:rPr lang="fr-FR" sz="2400" b="1" dirty="0">
                <a:solidFill>
                  <a:schemeClr val="accent1"/>
                </a:solidFill>
              </a:rPr>
              <a:t>Soulager le traitement des « alarmes »</a:t>
            </a:r>
          </a:p>
          <a:p>
            <a:pPr marL="457200" indent="-457200">
              <a:buFont typeface="Wingdings" panose="05000000000000000000" pitchFamily="2" charset="2"/>
              <a:buChar char="q"/>
            </a:pPr>
            <a:r>
              <a:rPr lang="fr-BE" sz="2400" b="1" dirty="0">
                <a:solidFill>
                  <a:schemeClr val="accent1"/>
                </a:solidFill>
              </a:rPr>
              <a:t>Aider à identifier les signaux les plus pertinents</a:t>
            </a:r>
          </a:p>
          <a:p>
            <a:pPr marL="457200" indent="-457200">
              <a:buFont typeface="Wingdings" panose="05000000000000000000" pitchFamily="2" charset="2"/>
              <a:buChar char="q"/>
            </a:pPr>
            <a:r>
              <a:rPr lang="fr-BE" sz="2400" i="1" u="sng" dirty="0">
                <a:solidFill>
                  <a:schemeClr val="accent1"/>
                </a:solidFill>
                <a:highlight>
                  <a:srgbClr val="FFFF00"/>
                </a:highlight>
              </a:rPr>
              <a:t>Adapter le traitement ?! </a:t>
            </a:r>
          </a:p>
        </p:txBody>
      </p:sp>
    </p:spTree>
    <p:extLst>
      <p:ext uri="{BB962C8B-B14F-4D97-AF65-F5344CB8AC3E}">
        <p14:creationId xmlns:p14="http://schemas.microsoft.com/office/powerpoint/2010/main" val="197069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160E24-7258-F53A-025A-3ADBCEC50AEF}"/>
              </a:ext>
            </a:extLst>
          </p:cNvPr>
          <p:cNvSpPr>
            <a:spLocks noGrp="1"/>
          </p:cNvSpPr>
          <p:nvPr>
            <p:ph type="title"/>
          </p:nvPr>
        </p:nvSpPr>
        <p:spPr/>
        <p:txBody>
          <a:bodyPr>
            <a:normAutofit/>
          </a:bodyPr>
          <a:lstStyle/>
          <a:p>
            <a:r>
              <a:rPr lang="fr-FR" b="1" dirty="0"/>
              <a:t>Télésurveillance médicale basée sur l’IA pour la détection précoce de la décompensation</a:t>
            </a:r>
            <a:endParaRPr lang="fr-BE" dirty="0"/>
          </a:p>
        </p:txBody>
      </p:sp>
      <p:sp>
        <p:nvSpPr>
          <p:cNvPr id="3" name="Espace réservé du contenu 2">
            <a:extLst>
              <a:ext uri="{FF2B5EF4-FFF2-40B4-BE49-F238E27FC236}">
                <a16:creationId xmlns:a16="http://schemas.microsoft.com/office/drawing/2014/main" id="{BE292218-03FD-0F49-D0C4-0151399D225B}"/>
              </a:ext>
            </a:extLst>
          </p:cNvPr>
          <p:cNvSpPr>
            <a:spLocks noGrp="1"/>
          </p:cNvSpPr>
          <p:nvPr>
            <p:ph idx="1"/>
          </p:nvPr>
        </p:nvSpPr>
        <p:spPr/>
        <p:txBody>
          <a:bodyPr/>
          <a:lstStyle/>
          <a:p>
            <a:endParaRPr lang="fr-FR" dirty="0"/>
          </a:p>
          <a:p>
            <a:endParaRPr lang="fr-BE" dirty="0"/>
          </a:p>
        </p:txBody>
      </p:sp>
      <p:pic>
        <p:nvPicPr>
          <p:cNvPr id="4" name="Espace réservé du contenu 3" descr="Sensors 25 03424 g002">
            <a:extLst>
              <a:ext uri="{FF2B5EF4-FFF2-40B4-BE49-F238E27FC236}">
                <a16:creationId xmlns:a16="http://schemas.microsoft.com/office/drawing/2014/main" id="{B4A322F8-816C-5C5B-93F8-35E21FBC9757}"/>
              </a:ext>
            </a:extLst>
          </p:cNvPr>
          <p:cNvPicPr>
            <a:picLocks noChangeAspect="1"/>
          </p:cNvPicPr>
          <p:nvPr/>
        </p:nvPicPr>
        <p:blipFill>
          <a:blip r:embed="rId2"/>
          <a:stretch>
            <a:fillRect/>
          </a:stretch>
        </p:blipFill>
        <p:spPr>
          <a:xfrm>
            <a:off x="576942" y="1603022"/>
            <a:ext cx="7133369" cy="4573942"/>
          </a:xfrm>
          <a:prstGeom prst="rect">
            <a:avLst/>
          </a:prstGeom>
        </p:spPr>
      </p:pic>
      <p:sp>
        <p:nvSpPr>
          <p:cNvPr id="5" name="ZoneTexte 4">
            <a:extLst>
              <a:ext uri="{FF2B5EF4-FFF2-40B4-BE49-F238E27FC236}">
                <a16:creationId xmlns:a16="http://schemas.microsoft.com/office/drawing/2014/main" id="{602DD8A2-7D9D-9485-DA9A-D38851CFA497}"/>
              </a:ext>
            </a:extLst>
          </p:cNvPr>
          <p:cNvSpPr txBox="1"/>
          <p:nvPr/>
        </p:nvSpPr>
        <p:spPr>
          <a:xfrm>
            <a:off x="7971569" y="1690688"/>
            <a:ext cx="3216526"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5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La voie</a:t>
            </a:r>
            <a:endParaRPr lang="fr-BE" sz="5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6" name="ZoneTexte 5">
            <a:extLst>
              <a:ext uri="{FF2B5EF4-FFF2-40B4-BE49-F238E27FC236}">
                <a16:creationId xmlns:a16="http://schemas.microsoft.com/office/drawing/2014/main" id="{20FFE4A2-1FD6-C3E8-AC51-D34DBD4E5368}"/>
              </a:ext>
            </a:extLst>
          </p:cNvPr>
          <p:cNvSpPr txBox="1"/>
          <p:nvPr/>
        </p:nvSpPr>
        <p:spPr>
          <a:xfrm>
            <a:off x="180477" y="6291475"/>
            <a:ext cx="12116971" cy="400110"/>
          </a:xfrm>
          <a:prstGeom prst="rect">
            <a:avLst/>
          </a:prstGeom>
          <a:noFill/>
        </p:spPr>
        <p:txBody>
          <a:bodyPr wrap="none" rtlCol="0">
            <a:spAutoFit/>
          </a:bodyPr>
          <a:lstStyle/>
          <a:p>
            <a:r>
              <a:rPr lang="fr-FR" sz="2000" dirty="0"/>
              <a:t>Dans l’IC intérêt des applications cardiaques mais également d’autres comorbidités (dépression, neuro, fragilité, …)</a:t>
            </a:r>
            <a:endParaRPr lang="fr-BE" sz="2000" dirty="0"/>
          </a:p>
        </p:txBody>
      </p:sp>
      <p:pic>
        <p:nvPicPr>
          <p:cNvPr id="8" name="Image 7">
            <a:extLst>
              <a:ext uri="{FF2B5EF4-FFF2-40B4-BE49-F238E27FC236}">
                <a16:creationId xmlns:a16="http://schemas.microsoft.com/office/drawing/2014/main" id="{0D10EC77-3517-E845-146C-89B5F87DB8E8}"/>
              </a:ext>
            </a:extLst>
          </p:cNvPr>
          <p:cNvPicPr>
            <a:picLocks noChangeAspect="1"/>
          </p:cNvPicPr>
          <p:nvPr/>
        </p:nvPicPr>
        <p:blipFill>
          <a:blip r:embed="rId3"/>
          <a:stretch>
            <a:fillRect/>
          </a:stretch>
        </p:blipFill>
        <p:spPr>
          <a:xfrm>
            <a:off x="10203440" y="1243850"/>
            <a:ext cx="1778309" cy="1205839"/>
          </a:xfrm>
          <a:prstGeom prst="ellipse">
            <a:avLst/>
          </a:prstGeom>
          <a:ln>
            <a:noFill/>
          </a:ln>
          <a:effectLst>
            <a:softEdge rad="112500"/>
          </a:effectLst>
        </p:spPr>
      </p:pic>
      <p:sp>
        <p:nvSpPr>
          <p:cNvPr id="10" name="ZoneTexte 9">
            <a:extLst>
              <a:ext uri="{FF2B5EF4-FFF2-40B4-BE49-F238E27FC236}">
                <a16:creationId xmlns:a16="http://schemas.microsoft.com/office/drawing/2014/main" id="{4792C269-C7DA-8BE5-BDD9-129E7B7EA0E6}"/>
              </a:ext>
            </a:extLst>
          </p:cNvPr>
          <p:cNvSpPr txBox="1"/>
          <p:nvPr/>
        </p:nvSpPr>
        <p:spPr>
          <a:xfrm>
            <a:off x="7971569" y="2928585"/>
            <a:ext cx="4010180" cy="2246769"/>
          </a:xfrm>
          <a:prstGeom prst="rect">
            <a:avLst/>
          </a:prstGeom>
          <a:noFill/>
        </p:spPr>
        <p:txBody>
          <a:bodyPr wrap="square">
            <a:spAutoFit/>
          </a:bodyPr>
          <a:lstStyle/>
          <a:p>
            <a:r>
              <a:rPr lang="fr-BE" sz="2000" b="1" i="0" dirty="0">
                <a:solidFill>
                  <a:srgbClr val="222122"/>
                </a:solidFill>
                <a:effectLst/>
                <a:latin typeface="Acta"/>
              </a:rPr>
              <a:t>TIM-HF3 trial</a:t>
            </a:r>
            <a:r>
              <a:rPr lang="fr-BE" sz="2000" b="0" i="0" dirty="0">
                <a:solidFill>
                  <a:srgbClr val="222122"/>
                </a:solidFill>
                <a:effectLst/>
                <a:latin typeface="Acta"/>
              </a:rPr>
              <a:t>. Résultat présenté MAI 2026</a:t>
            </a:r>
          </a:p>
          <a:p>
            <a:r>
              <a:rPr lang="fr-BE" sz="2000" dirty="0">
                <a:solidFill>
                  <a:srgbClr val="222122"/>
                </a:solidFill>
                <a:latin typeface="Acta"/>
              </a:rPr>
              <a:t>Détection de déstabilisation </a:t>
            </a:r>
          </a:p>
          <a:p>
            <a:r>
              <a:rPr lang="fr-BE" sz="2000" dirty="0">
                <a:solidFill>
                  <a:srgbClr val="222122"/>
                </a:solidFill>
                <a:highlight>
                  <a:srgbClr val="FFFF00"/>
                </a:highlight>
                <a:latin typeface="Acta"/>
              </a:rPr>
              <a:t>J -29 avec la voie vs J -13 pour le poids</a:t>
            </a:r>
          </a:p>
          <a:p>
            <a:r>
              <a:rPr lang="fr-BE" sz="2000" dirty="0">
                <a:solidFill>
                  <a:srgbClr val="222122"/>
                </a:solidFill>
                <a:latin typeface="Acta"/>
              </a:rPr>
              <a:t>Moins d’alerte inutile avec la voie</a:t>
            </a:r>
          </a:p>
          <a:p>
            <a:r>
              <a:rPr lang="fr-BE" sz="2000" dirty="0">
                <a:solidFill>
                  <a:srgbClr val="222122"/>
                </a:solidFill>
                <a:latin typeface="Acta"/>
              </a:rPr>
              <a:t>=&gt; Etudes cliniques à suivre….</a:t>
            </a:r>
            <a:endParaRPr lang="fr-BE" sz="2000" dirty="0"/>
          </a:p>
        </p:txBody>
      </p:sp>
    </p:spTree>
    <p:extLst>
      <p:ext uri="{BB962C8B-B14F-4D97-AF65-F5344CB8AC3E}">
        <p14:creationId xmlns:p14="http://schemas.microsoft.com/office/powerpoint/2010/main" val="3783447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73AB9F-2FA3-A0F0-5B3E-1A19A19A494B}"/>
              </a:ext>
            </a:extLst>
          </p:cNvPr>
          <p:cNvSpPr>
            <a:spLocks noGrp="1"/>
          </p:cNvSpPr>
          <p:nvPr>
            <p:ph type="title"/>
          </p:nvPr>
        </p:nvSpPr>
        <p:spPr/>
        <p:txBody>
          <a:bodyPr/>
          <a:lstStyle/>
          <a:p>
            <a:r>
              <a:rPr lang="fr-FR" dirty="0"/>
              <a:t>Parcours clinique « IA augmenté »</a:t>
            </a:r>
            <a:endParaRPr lang="fr-BE" dirty="0"/>
          </a:p>
        </p:txBody>
      </p:sp>
      <p:sp>
        <p:nvSpPr>
          <p:cNvPr id="6" name="ZoneTexte 5">
            <a:extLst>
              <a:ext uri="{FF2B5EF4-FFF2-40B4-BE49-F238E27FC236}">
                <a16:creationId xmlns:a16="http://schemas.microsoft.com/office/drawing/2014/main" id="{5ABB6B6C-8B87-87DF-A1FE-C9EE23354B05}"/>
              </a:ext>
            </a:extLst>
          </p:cNvPr>
          <p:cNvSpPr txBox="1"/>
          <p:nvPr/>
        </p:nvSpPr>
        <p:spPr>
          <a:xfrm>
            <a:off x="3048000" y="3247156"/>
            <a:ext cx="6096000" cy="369332"/>
          </a:xfrm>
          <a:prstGeom prst="rect">
            <a:avLst/>
          </a:prstGeom>
          <a:noFill/>
        </p:spPr>
        <p:txBody>
          <a:bodyPr wrap="square">
            <a:spAutoFit/>
          </a:bodyPr>
          <a:lstStyle/>
          <a:p>
            <a:endParaRPr lang="fr-BE" dirty="0"/>
          </a:p>
        </p:txBody>
      </p:sp>
      <p:sp>
        <p:nvSpPr>
          <p:cNvPr id="8" name="ZoneTexte 7">
            <a:extLst>
              <a:ext uri="{FF2B5EF4-FFF2-40B4-BE49-F238E27FC236}">
                <a16:creationId xmlns:a16="http://schemas.microsoft.com/office/drawing/2014/main" id="{2498870D-737F-7D6F-9E01-2EA56E5961A1}"/>
              </a:ext>
            </a:extLst>
          </p:cNvPr>
          <p:cNvSpPr txBox="1"/>
          <p:nvPr/>
        </p:nvSpPr>
        <p:spPr>
          <a:xfrm>
            <a:off x="3048000" y="3247156"/>
            <a:ext cx="6096000" cy="369332"/>
          </a:xfrm>
          <a:prstGeom prst="rect">
            <a:avLst/>
          </a:prstGeom>
          <a:noFill/>
        </p:spPr>
        <p:txBody>
          <a:bodyPr wrap="square">
            <a:spAutoFit/>
          </a:bodyPr>
          <a:lstStyle/>
          <a:p>
            <a:endParaRPr lang="fr-BE" dirty="0"/>
          </a:p>
        </p:txBody>
      </p:sp>
      <p:pic>
        <p:nvPicPr>
          <p:cNvPr id="10" name="Image 9">
            <a:extLst>
              <a:ext uri="{FF2B5EF4-FFF2-40B4-BE49-F238E27FC236}">
                <a16:creationId xmlns:a16="http://schemas.microsoft.com/office/drawing/2014/main" id="{86AE084F-7209-16C2-61CA-08A97EA50CD4}"/>
              </a:ext>
            </a:extLst>
          </p:cNvPr>
          <p:cNvPicPr>
            <a:picLocks noChangeAspect="1"/>
          </p:cNvPicPr>
          <p:nvPr/>
        </p:nvPicPr>
        <p:blipFill>
          <a:blip r:embed="rId2"/>
          <a:srcRect l="-18097" r="25330"/>
          <a:stretch>
            <a:fillRect/>
          </a:stretch>
        </p:blipFill>
        <p:spPr>
          <a:xfrm>
            <a:off x="510000" y="1653897"/>
            <a:ext cx="5076000" cy="1746638"/>
          </a:xfrm>
          <a:prstGeom prst="rect">
            <a:avLst/>
          </a:prstGeom>
        </p:spPr>
      </p:pic>
      <p:pic>
        <p:nvPicPr>
          <p:cNvPr id="4" name="Espace réservé du contenu 3" descr="Hippocratic AI Raises $126 Million in Series C at $3.5 Billion Valuation  Led by Avenir Growth to Expand Clinically Safe Generative AI Agents Across  Healthcare">
            <a:extLst>
              <a:ext uri="{FF2B5EF4-FFF2-40B4-BE49-F238E27FC236}">
                <a16:creationId xmlns:a16="http://schemas.microsoft.com/office/drawing/2014/main" id="{6F03F7A3-D552-52DE-D175-8EE2F7B775AA}"/>
              </a:ext>
            </a:extLst>
          </p:cNvPr>
          <p:cNvPicPr>
            <a:picLocks noGrp="1" noChangeAspect="1"/>
          </p:cNvPicPr>
          <p:nvPr>
            <p:ph idx="1"/>
          </p:nvPr>
        </p:nvPicPr>
        <p:blipFill>
          <a:blip r:embed="rId3"/>
          <a:stretch>
            <a:fillRect/>
          </a:stretch>
        </p:blipFill>
        <p:spPr>
          <a:xfrm>
            <a:off x="761219" y="1574101"/>
            <a:ext cx="2286781" cy="1789642"/>
          </a:xfrm>
          <a:prstGeom prst="rect">
            <a:avLst/>
          </a:prstGeom>
        </p:spPr>
      </p:pic>
      <p:sp>
        <p:nvSpPr>
          <p:cNvPr id="11" name="ZoneTexte 10">
            <a:extLst>
              <a:ext uri="{FF2B5EF4-FFF2-40B4-BE49-F238E27FC236}">
                <a16:creationId xmlns:a16="http://schemas.microsoft.com/office/drawing/2014/main" id="{71970E95-8F49-864C-8BC2-2E2F4B415013}"/>
              </a:ext>
            </a:extLst>
          </p:cNvPr>
          <p:cNvSpPr txBox="1"/>
          <p:nvPr/>
        </p:nvSpPr>
        <p:spPr>
          <a:xfrm>
            <a:off x="5837219" y="1868757"/>
            <a:ext cx="3432390" cy="1323439"/>
          </a:xfrm>
          <a:prstGeom prst="rect">
            <a:avLst/>
          </a:prstGeom>
          <a:noFill/>
        </p:spPr>
        <p:txBody>
          <a:bodyPr wrap="square" rtlCol="0">
            <a:spAutoFit/>
          </a:bodyPr>
          <a:lstStyle/>
          <a:p>
            <a:r>
              <a:rPr lang="fr-FR" sz="2000" b="1" dirty="0"/>
              <a:t>Voie </a:t>
            </a:r>
          </a:p>
          <a:p>
            <a:r>
              <a:rPr lang="fr-FR" sz="2000" b="1" dirty="0"/>
              <a:t>Relationnel</a:t>
            </a:r>
          </a:p>
          <a:p>
            <a:r>
              <a:rPr lang="fr-FR" sz="2000" b="1" dirty="0"/>
              <a:t>Anamnèse</a:t>
            </a:r>
          </a:p>
          <a:p>
            <a:r>
              <a:rPr lang="fr-FR" sz="2000" b="1" dirty="0"/>
              <a:t>Image (photo/vidéo)</a:t>
            </a:r>
            <a:endParaRPr lang="fr-BE" sz="2000" b="1" dirty="0"/>
          </a:p>
        </p:txBody>
      </p:sp>
      <p:pic>
        <p:nvPicPr>
          <p:cNvPr id="12" name="Image 11" descr="Cardio One Mini tablette">
            <a:extLst>
              <a:ext uri="{FF2B5EF4-FFF2-40B4-BE49-F238E27FC236}">
                <a16:creationId xmlns:a16="http://schemas.microsoft.com/office/drawing/2014/main" id="{911FC5EC-47F2-9DC7-823C-D712DF3AD49E}"/>
              </a:ext>
            </a:extLst>
          </p:cNvPr>
          <p:cNvPicPr>
            <a:picLocks noChangeAspect="1"/>
          </p:cNvPicPr>
          <p:nvPr/>
        </p:nvPicPr>
        <p:blipFill>
          <a:blip r:embed="rId4"/>
          <a:stretch>
            <a:fillRect/>
          </a:stretch>
        </p:blipFill>
        <p:spPr>
          <a:xfrm>
            <a:off x="83941" y="3270082"/>
            <a:ext cx="2838450" cy="2838450"/>
          </a:xfrm>
          <a:prstGeom prst="rect">
            <a:avLst/>
          </a:prstGeom>
        </p:spPr>
      </p:pic>
      <p:pic>
        <p:nvPicPr>
          <p:cNvPr id="19" name="Image 18">
            <a:extLst>
              <a:ext uri="{FF2B5EF4-FFF2-40B4-BE49-F238E27FC236}">
                <a16:creationId xmlns:a16="http://schemas.microsoft.com/office/drawing/2014/main" id="{5FE78235-29CE-0E4C-EF97-77D462616EA2}"/>
              </a:ext>
            </a:extLst>
          </p:cNvPr>
          <p:cNvPicPr>
            <a:picLocks noChangeAspect="1"/>
          </p:cNvPicPr>
          <p:nvPr/>
        </p:nvPicPr>
        <p:blipFill>
          <a:blip r:embed="rId5"/>
          <a:stretch>
            <a:fillRect/>
          </a:stretch>
        </p:blipFill>
        <p:spPr>
          <a:xfrm>
            <a:off x="2962135" y="3794558"/>
            <a:ext cx="2838450" cy="2538956"/>
          </a:xfrm>
          <a:prstGeom prst="rect">
            <a:avLst/>
          </a:prstGeom>
        </p:spPr>
      </p:pic>
      <p:pic>
        <p:nvPicPr>
          <p:cNvPr id="23" name="Image 22">
            <a:extLst>
              <a:ext uri="{FF2B5EF4-FFF2-40B4-BE49-F238E27FC236}">
                <a16:creationId xmlns:a16="http://schemas.microsoft.com/office/drawing/2014/main" id="{016F1396-DD11-6049-319B-78AB06B11DEF}"/>
              </a:ext>
            </a:extLst>
          </p:cNvPr>
          <p:cNvPicPr>
            <a:picLocks noChangeAspect="1"/>
          </p:cNvPicPr>
          <p:nvPr/>
        </p:nvPicPr>
        <p:blipFill>
          <a:blip r:embed="rId6"/>
          <a:stretch>
            <a:fillRect/>
          </a:stretch>
        </p:blipFill>
        <p:spPr>
          <a:xfrm>
            <a:off x="5965372" y="3644811"/>
            <a:ext cx="2816616" cy="2838450"/>
          </a:xfrm>
          <a:prstGeom prst="rect">
            <a:avLst/>
          </a:prstGeom>
        </p:spPr>
      </p:pic>
      <p:pic>
        <p:nvPicPr>
          <p:cNvPr id="25" name="Image 24">
            <a:extLst>
              <a:ext uri="{FF2B5EF4-FFF2-40B4-BE49-F238E27FC236}">
                <a16:creationId xmlns:a16="http://schemas.microsoft.com/office/drawing/2014/main" id="{4C91CE21-EF77-BBD4-2A98-2031D2C15D54}"/>
              </a:ext>
            </a:extLst>
          </p:cNvPr>
          <p:cNvPicPr>
            <a:picLocks noChangeAspect="1"/>
          </p:cNvPicPr>
          <p:nvPr/>
        </p:nvPicPr>
        <p:blipFill>
          <a:blip r:embed="rId7"/>
          <a:stretch>
            <a:fillRect/>
          </a:stretch>
        </p:blipFill>
        <p:spPr>
          <a:xfrm>
            <a:off x="8433331" y="3455329"/>
            <a:ext cx="3753650" cy="3217414"/>
          </a:xfrm>
          <a:prstGeom prst="ellipse">
            <a:avLst/>
          </a:prstGeom>
          <a:ln>
            <a:noFill/>
          </a:ln>
          <a:effectLst>
            <a:softEdge rad="112500"/>
          </a:effectLst>
        </p:spPr>
      </p:pic>
    </p:spTree>
    <p:extLst>
      <p:ext uri="{BB962C8B-B14F-4D97-AF65-F5344CB8AC3E}">
        <p14:creationId xmlns:p14="http://schemas.microsoft.com/office/powerpoint/2010/main" val="514031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31F332-6035-FA1C-29BD-3E53957C4F09}"/>
              </a:ext>
            </a:extLst>
          </p:cNvPr>
          <p:cNvSpPr>
            <a:spLocks noGrp="1"/>
          </p:cNvSpPr>
          <p:nvPr>
            <p:ph type="title"/>
          </p:nvPr>
        </p:nvSpPr>
        <p:spPr/>
        <p:txBody>
          <a:bodyPr/>
          <a:lstStyle/>
          <a:p>
            <a:r>
              <a:rPr lang="fr-FR" b="1" dirty="0"/>
              <a:t>Recherche thérapeutique</a:t>
            </a:r>
            <a:endParaRPr lang="fr-BE" dirty="0"/>
          </a:p>
        </p:txBody>
      </p:sp>
      <p:pic>
        <p:nvPicPr>
          <p:cNvPr id="5" name="Espace réservé du contenu 4">
            <a:extLst>
              <a:ext uri="{FF2B5EF4-FFF2-40B4-BE49-F238E27FC236}">
                <a16:creationId xmlns:a16="http://schemas.microsoft.com/office/drawing/2014/main" id="{6A30FE5B-A7C4-A4D8-F0A3-6236153217B4}"/>
              </a:ext>
            </a:extLst>
          </p:cNvPr>
          <p:cNvPicPr>
            <a:picLocks noGrp="1" noChangeAspect="1"/>
          </p:cNvPicPr>
          <p:nvPr>
            <p:ph idx="1"/>
          </p:nvPr>
        </p:nvPicPr>
        <p:blipFill>
          <a:blip r:embed="rId3"/>
          <a:stretch>
            <a:fillRect/>
          </a:stretch>
        </p:blipFill>
        <p:spPr>
          <a:xfrm>
            <a:off x="838200" y="1480458"/>
            <a:ext cx="10515600" cy="5215906"/>
          </a:xfrm>
          <a:prstGeom prst="rect">
            <a:avLst/>
          </a:prstGeom>
        </p:spPr>
      </p:pic>
    </p:spTree>
    <p:extLst>
      <p:ext uri="{BB962C8B-B14F-4D97-AF65-F5344CB8AC3E}">
        <p14:creationId xmlns:p14="http://schemas.microsoft.com/office/powerpoint/2010/main" val="2718358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D4C17C-C11B-4314-EFDE-96A33F5AECF5}"/>
              </a:ext>
            </a:extLst>
          </p:cNvPr>
          <p:cNvSpPr>
            <a:spLocks noGrp="1"/>
          </p:cNvSpPr>
          <p:nvPr>
            <p:ph type="title"/>
          </p:nvPr>
        </p:nvSpPr>
        <p:spPr/>
        <p:txBody>
          <a:bodyPr/>
          <a:lstStyle/>
          <a:p>
            <a:r>
              <a:rPr lang="fr-FR" b="1" dirty="0"/>
              <a:t>Défis et perspectives</a:t>
            </a:r>
            <a:endParaRPr lang="fr-BE" dirty="0"/>
          </a:p>
        </p:txBody>
      </p:sp>
      <p:sp>
        <p:nvSpPr>
          <p:cNvPr id="6" name="ZoneTexte 5">
            <a:extLst>
              <a:ext uri="{FF2B5EF4-FFF2-40B4-BE49-F238E27FC236}">
                <a16:creationId xmlns:a16="http://schemas.microsoft.com/office/drawing/2014/main" id="{3A038CA0-CF66-6789-F16E-C14A01FE98F7}"/>
              </a:ext>
            </a:extLst>
          </p:cNvPr>
          <p:cNvSpPr txBox="1"/>
          <p:nvPr/>
        </p:nvSpPr>
        <p:spPr>
          <a:xfrm>
            <a:off x="838200" y="2028145"/>
            <a:ext cx="9710057" cy="3693319"/>
          </a:xfrm>
          <a:prstGeom prst="rect">
            <a:avLst/>
          </a:prstGeom>
          <a:noFill/>
        </p:spPr>
        <p:txBody>
          <a:bodyPr wrap="square">
            <a:spAutoFit/>
          </a:bodyPr>
          <a:lstStyle/>
          <a:p>
            <a:pPr marL="342900" indent="-342900">
              <a:buFont typeface="Wingdings" panose="05000000000000000000" pitchFamily="2" charset="2"/>
              <a:buChar char="ü"/>
            </a:pPr>
            <a:r>
              <a:rPr lang="fr-FR" sz="2400" b="1" dirty="0"/>
              <a:t>La protection des données des patients</a:t>
            </a:r>
            <a:r>
              <a:rPr lang="fr-FR" sz="2400" dirty="0"/>
              <a:t>, </a:t>
            </a:r>
          </a:p>
          <a:p>
            <a:r>
              <a:rPr lang="fr-FR" dirty="0"/>
              <a:t>la transparence et l’interprétabilité des modèles (quelles sources, données synthétiques, mise à jour des sources tels que les recommandation)</a:t>
            </a:r>
          </a:p>
          <a:p>
            <a:r>
              <a:rPr lang="fr-FR" dirty="0"/>
              <a:t>Règlementation européenne</a:t>
            </a:r>
          </a:p>
          <a:p>
            <a:endParaRPr lang="fr-FR" dirty="0"/>
          </a:p>
          <a:p>
            <a:endParaRPr lang="fr-FR" dirty="0"/>
          </a:p>
          <a:p>
            <a:pPr marL="342900" indent="-342900">
              <a:buFont typeface="Wingdings" panose="05000000000000000000" pitchFamily="2" charset="2"/>
              <a:buChar char="ü"/>
            </a:pPr>
            <a:r>
              <a:rPr lang="fr-FR" sz="2400" b="1" dirty="0"/>
              <a:t>Modèles d’IA multimodaux </a:t>
            </a:r>
            <a:r>
              <a:rPr lang="fr-FR" dirty="0"/>
              <a:t>robustes, combinant génomique, imagerie et dossiers cliniques, pour une prise en charge plus complète et personnalisée des patients.</a:t>
            </a:r>
            <a:r>
              <a:rPr lang="fr-FR" b="1" dirty="0"/>
              <a:t> </a:t>
            </a:r>
          </a:p>
          <a:p>
            <a:endParaRPr lang="fr-FR" b="1" dirty="0"/>
          </a:p>
          <a:p>
            <a:endParaRPr lang="fr-FR" b="1" dirty="0"/>
          </a:p>
          <a:p>
            <a:pPr marL="342900" indent="-342900">
              <a:buFont typeface="Wingdings" panose="05000000000000000000" pitchFamily="2" charset="2"/>
              <a:buChar char="ü"/>
            </a:pPr>
            <a:r>
              <a:rPr lang="fr-FR" sz="2400" b="1" dirty="0"/>
              <a:t>Validations Cliniques </a:t>
            </a:r>
          </a:p>
          <a:p>
            <a:endParaRPr lang="fr-BE" dirty="0"/>
          </a:p>
        </p:txBody>
      </p:sp>
    </p:spTree>
    <p:extLst>
      <p:ext uri="{BB962C8B-B14F-4D97-AF65-F5344CB8AC3E}">
        <p14:creationId xmlns:p14="http://schemas.microsoft.com/office/powerpoint/2010/main" val="1397279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DDCF-A9AE-E726-CCB7-7F4BF012C9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3CB624-9BFF-C97D-A53D-0C22EF82EDE2}"/>
              </a:ext>
            </a:extLst>
          </p:cNvPr>
          <p:cNvSpPr>
            <a:spLocks noGrp="1"/>
          </p:cNvSpPr>
          <p:nvPr>
            <p:ph type="title"/>
          </p:nvPr>
        </p:nvSpPr>
        <p:spPr/>
        <p:txBody>
          <a:bodyPr/>
          <a:lstStyle/>
          <a:p>
            <a:r>
              <a:rPr lang="fr-FR" dirty="0"/>
              <a:t>Avenir de la médecine </a:t>
            </a:r>
            <a:endParaRPr lang="fr-BE" dirty="0"/>
          </a:p>
        </p:txBody>
      </p:sp>
      <p:sp>
        <p:nvSpPr>
          <p:cNvPr id="3" name="Espace réservé du contenu 2">
            <a:extLst>
              <a:ext uri="{FF2B5EF4-FFF2-40B4-BE49-F238E27FC236}">
                <a16:creationId xmlns:a16="http://schemas.microsoft.com/office/drawing/2014/main" id="{54185607-B56A-56B9-59C8-86E2044CABF3}"/>
              </a:ext>
            </a:extLst>
          </p:cNvPr>
          <p:cNvSpPr>
            <a:spLocks noGrp="1"/>
          </p:cNvSpPr>
          <p:nvPr>
            <p:ph idx="1"/>
          </p:nvPr>
        </p:nvSpPr>
        <p:spPr>
          <a:xfrm>
            <a:off x="5323114" y="2919186"/>
            <a:ext cx="6030686" cy="3573689"/>
          </a:xfrm>
          <a:noFill/>
          <a:ln>
            <a:noFill/>
          </a:ln>
        </p:spPr>
        <p:style>
          <a:lnRef idx="0">
            <a:scrgbClr r="0" g="0" b="0"/>
          </a:lnRef>
          <a:fillRef idx="0">
            <a:scrgbClr r="0" g="0" b="0"/>
          </a:fillRef>
          <a:effectRef idx="0">
            <a:scrgbClr r="0" g="0" b="0"/>
          </a:effectRef>
          <a:fontRef idx="minor">
            <a:schemeClr val="accent5"/>
          </a:fontRef>
        </p:style>
        <p:txBody>
          <a:bodyPr>
            <a:normAutofit fontScale="92500" lnSpcReduction="10000"/>
          </a:bodyPr>
          <a:lstStyle/>
          <a:p>
            <a:pPr marL="0" indent="0">
              <a:buNone/>
            </a:pPr>
            <a:r>
              <a:rPr lang="fr-FR" sz="3500" b="1" dirty="0"/>
              <a:t>«</a:t>
            </a:r>
            <a:r>
              <a:rPr lang="fr-FR" sz="3500" b="1" i="1" dirty="0"/>
              <a:t>La technologie ne va pas faire disparaître le médecin. Elle va le rendre plus disponible pour s’investir dans l’humain, l’accompagnement du patient...</a:t>
            </a:r>
            <a:r>
              <a:rPr lang="fr-FR" sz="3500" b="1" dirty="0"/>
              <a:t>», </a:t>
            </a:r>
          </a:p>
          <a:p>
            <a:pPr marL="0" indent="0">
              <a:buNone/>
            </a:pPr>
            <a:endParaRPr lang="fr-FR" sz="3500" b="1" dirty="0"/>
          </a:p>
          <a:p>
            <a:pPr marL="0" indent="0">
              <a:buNone/>
            </a:pPr>
            <a:r>
              <a:rPr lang="fr-FR" sz="3500" b="1" dirty="0"/>
              <a:t>Philippe Coucke, du CHU de Liège, </a:t>
            </a:r>
            <a:r>
              <a:rPr lang="fr-BE" sz="3500" i="1" dirty="0"/>
              <a:t>09 octobre 2017</a:t>
            </a:r>
          </a:p>
          <a:p>
            <a:endParaRPr lang="fr-BE" dirty="0"/>
          </a:p>
        </p:txBody>
      </p:sp>
      <p:pic>
        <p:nvPicPr>
          <p:cNvPr id="4" name="Image 3">
            <a:extLst>
              <a:ext uri="{FF2B5EF4-FFF2-40B4-BE49-F238E27FC236}">
                <a16:creationId xmlns:a16="http://schemas.microsoft.com/office/drawing/2014/main" id="{1CE00104-827B-DE3A-85F4-F02601046E58}"/>
              </a:ext>
            </a:extLst>
          </p:cNvPr>
          <p:cNvPicPr>
            <a:picLocks noChangeAspect="1"/>
          </p:cNvPicPr>
          <p:nvPr/>
        </p:nvPicPr>
        <p:blipFill>
          <a:blip r:embed="rId2"/>
          <a:stretch>
            <a:fillRect/>
          </a:stretch>
        </p:blipFill>
        <p:spPr>
          <a:xfrm>
            <a:off x="747408" y="1825625"/>
            <a:ext cx="3855134" cy="3965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ZoneTexte 4">
            <a:extLst>
              <a:ext uri="{FF2B5EF4-FFF2-40B4-BE49-F238E27FC236}">
                <a16:creationId xmlns:a16="http://schemas.microsoft.com/office/drawing/2014/main" id="{94216201-93CC-7D70-436B-17E34E8C1506}"/>
              </a:ext>
            </a:extLst>
          </p:cNvPr>
          <p:cNvSpPr txBox="1"/>
          <p:nvPr/>
        </p:nvSpPr>
        <p:spPr>
          <a:xfrm>
            <a:off x="5214257" y="1479530"/>
            <a:ext cx="6411686" cy="954107"/>
          </a:xfrm>
          <a:prstGeom prst="rect">
            <a:avLst/>
          </a:prstGeom>
          <a:noFill/>
        </p:spPr>
        <p:txBody>
          <a:bodyPr wrap="square" rtlCol="0">
            <a:spAutoFit/>
          </a:bodyPr>
          <a:lstStyle/>
          <a:p>
            <a:r>
              <a:rPr lang="fr-FR" sz="2800" b="1" dirty="0"/>
              <a:t>Les médecins </a:t>
            </a:r>
            <a:r>
              <a:rPr lang="fr-FR" sz="2800" b="1" dirty="0">
                <a:solidFill>
                  <a:srgbClr val="C00000"/>
                </a:solidFill>
              </a:rPr>
              <a:t>ne</a:t>
            </a:r>
            <a:r>
              <a:rPr lang="fr-FR" sz="2800" b="1" dirty="0"/>
              <a:t> seront remplacés </a:t>
            </a:r>
            <a:r>
              <a:rPr lang="fr-FR" sz="2800" b="1" dirty="0">
                <a:solidFill>
                  <a:srgbClr val="C00000"/>
                </a:solidFill>
              </a:rPr>
              <a:t>ni par </a:t>
            </a:r>
            <a:r>
              <a:rPr lang="fr-FR" sz="2800" b="1" dirty="0"/>
              <a:t>des robots </a:t>
            </a:r>
            <a:r>
              <a:rPr lang="fr-FR" sz="2800" b="1" dirty="0">
                <a:solidFill>
                  <a:srgbClr val="C00000"/>
                </a:solidFill>
              </a:rPr>
              <a:t>ni par </a:t>
            </a:r>
            <a:r>
              <a:rPr lang="fr-FR" sz="2800" b="1" dirty="0"/>
              <a:t>des assistants sociaux</a:t>
            </a:r>
            <a:endParaRPr lang="fr-BE" sz="2800" b="1" dirty="0"/>
          </a:p>
        </p:txBody>
      </p:sp>
    </p:spTree>
    <p:extLst>
      <p:ext uri="{BB962C8B-B14F-4D97-AF65-F5344CB8AC3E}">
        <p14:creationId xmlns:p14="http://schemas.microsoft.com/office/powerpoint/2010/main" val="2886726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835002-4EEB-7265-C339-898B6E25A024}"/>
              </a:ext>
            </a:extLst>
          </p:cNvPr>
          <p:cNvSpPr>
            <a:spLocks noGrp="1"/>
          </p:cNvSpPr>
          <p:nvPr>
            <p:ph type="title"/>
          </p:nvPr>
        </p:nvSpPr>
        <p:spPr/>
        <p:txBody>
          <a:bodyPr/>
          <a:lstStyle/>
          <a:p>
            <a:r>
              <a:rPr lang="fr-FR" b="1" dirty="0"/>
              <a:t>Rôle du cardiologue avec IA</a:t>
            </a:r>
            <a:endParaRPr lang="fr-BE" b="1" dirty="0"/>
          </a:p>
        </p:txBody>
      </p:sp>
      <p:sp>
        <p:nvSpPr>
          <p:cNvPr id="3" name="Espace réservé du contenu 2">
            <a:extLst>
              <a:ext uri="{FF2B5EF4-FFF2-40B4-BE49-F238E27FC236}">
                <a16:creationId xmlns:a16="http://schemas.microsoft.com/office/drawing/2014/main" id="{6E57C111-B73B-0248-B7BD-6702472C763D}"/>
              </a:ext>
            </a:extLst>
          </p:cNvPr>
          <p:cNvSpPr>
            <a:spLocks noGrp="1"/>
          </p:cNvSpPr>
          <p:nvPr>
            <p:ph idx="1"/>
          </p:nvPr>
        </p:nvSpPr>
        <p:spPr>
          <a:xfrm>
            <a:off x="838200" y="1295400"/>
            <a:ext cx="10515600" cy="5562600"/>
          </a:xfrm>
        </p:spPr>
        <p:txBody>
          <a:bodyPr>
            <a:normAutofit fontScale="70000" lnSpcReduction="20000"/>
          </a:bodyPr>
          <a:lstStyle/>
          <a:p>
            <a:pPr>
              <a:lnSpc>
                <a:spcPct val="160000"/>
              </a:lnSpc>
            </a:pPr>
            <a:r>
              <a:rPr lang="fr-FR" dirty="0"/>
              <a:t>Activité centrée sur </a:t>
            </a:r>
            <a:r>
              <a:rPr lang="fr-FR" dirty="0">
                <a:highlight>
                  <a:srgbClr val="FFFF00"/>
                </a:highlight>
              </a:rPr>
              <a:t>l’interprétation clinique et la relation humaine</a:t>
            </a:r>
            <a:r>
              <a:rPr lang="fr-FR" dirty="0"/>
              <a:t>, écoute, empathie, explications. </a:t>
            </a:r>
          </a:p>
          <a:p>
            <a:pPr>
              <a:lnSpc>
                <a:spcPct val="160000"/>
              </a:lnSpc>
            </a:pPr>
            <a:r>
              <a:rPr lang="fr-FR" dirty="0"/>
              <a:t>L’IA prendra en charge une partie des tâches répétitives et analytiques. </a:t>
            </a:r>
          </a:p>
          <a:p>
            <a:pPr>
              <a:lnSpc>
                <a:spcPct val="160000"/>
              </a:lnSpc>
            </a:pPr>
            <a:r>
              <a:rPr lang="fr-FR" dirty="0"/>
              <a:t>Le cardiologue jouera un rôle essentiel dans la </a:t>
            </a:r>
            <a:r>
              <a:rPr lang="fr-FR" dirty="0">
                <a:highlight>
                  <a:srgbClr val="FFFF00"/>
                </a:highlight>
              </a:rPr>
              <a:t>personnalisation des traitements</a:t>
            </a:r>
          </a:p>
          <a:p>
            <a:pPr>
              <a:lnSpc>
                <a:spcPct val="160000"/>
              </a:lnSpc>
            </a:pPr>
            <a:r>
              <a:rPr lang="fr-FR" dirty="0"/>
              <a:t>L’IA modifiera également l’organisation des soins. Les cardiologues pourront </a:t>
            </a:r>
            <a:r>
              <a:rPr lang="fr-FR" dirty="0">
                <a:highlight>
                  <a:srgbClr val="FFFF00"/>
                </a:highlight>
              </a:rPr>
              <a:t>surveiller à distance de nombreux patients </a:t>
            </a:r>
            <a:r>
              <a:rPr lang="fr-FR" dirty="0"/>
              <a:t>grâce aux objets connectés et aux systèmes de télémédecine. </a:t>
            </a:r>
          </a:p>
          <a:p>
            <a:pPr>
              <a:lnSpc>
                <a:spcPct val="160000"/>
              </a:lnSpc>
            </a:pPr>
            <a:r>
              <a:rPr lang="fr-FR" dirty="0">
                <a:highlight>
                  <a:srgbClr val="FFFF00"/>
                </a:highlight>
              </a:rPr>
              <a:t>Nouvelles responsabilités </a:t>
            </a:r>
            <a:r>
              <a:rPr lang="fr-FR" dirty="0"/>
              <a:t>: contrôle de la fiabilité des algorithmes, protection des données médicales, prévention des biais informatiques et encadrement éthique de l’IA.</a:t>
            </a:r>
          </a:p>
          <a:p>
            <a:pPr>
              <a:lnSpc>
                <a:spcPct val="160000"/>
              </a:lnSpc>
            </a:pPr>
            <a:r>
              <a:rPr lang="fr-FR" dirty="0"/>
              <a:t>En résumé : une collaboration. L’intelligence artificielle deviendra un outil puissant d’aide au diagnostic et au traitement, tandis que le cardiologue conservera un rôle central dans </a:t>
            </a:r>
            <a:r>
              <a:rPr lang="fr-FR" b="1" dirty="0">
                <a:solidFill>
                  <a:srgbClr val="00B050"/>
                </a:solidFill>
              </a:rPr>
              <a:t>l’analyse clinique, la décision médicale et la relation humaine avec le patient.</a:t>
            </a:r>
          </a:p>
          <a:p>
            <a:pPr marL="0" indent="0">
              <a:buNone/>
            </a:pPr>
            <a:endParaRPr lang="fr-BE" dirty="0"/>
          </a:p>
        </p:txBody>
      </p:sp>
      <p:pic>
        <p:nvPicPr>
          <p:cNvPr id="7" name="Graphique 6" descr="Signe du pouce levé ">
            <a:extLst>
              <a:ext uri="{FF2B5EF4-FFF2-40B4-BE49-F238E27FC236}">
                <a16:creationId xmlns:a16="http://schemas.microsoft.com/office/drawing/2014/main" id="{048AA517-6289-2C7C-0707-418D6AAF2D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58142" y="1690688"/>
            <a:ext cx="566057" cy="566057"/>
          </a:xfrm>
          <a:prstGeom prst="rect">
            <a:avLst/>
          </a:prstGeom>
        </p:spPr>
      </p:pic>
      <p:pic>
        <p:nvPicPr>
          <p:cNvPr id="8" name="Graphique 7" descr="Signe du pouce levé ">
            <a:extLst>
              <a:ext uri="{FF2B5EF4-FFF2-40B4-BE49-F238E27FC236}">
                <a16:creationId xmlns:a16="http://schemas.microsoft.com/office/drawing/2014/main" id="{88F3062E-2F97-8D34-E821-4AE0B780FD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08570" y="2205718"/>
            <a:ext cx="566057" cy="566057"/>
          </a:xfrm>
          <a:prstGeom prst="rect">
            <a:avLst/>
          </a:prstGeom>
        </p:spPr>
      </p:pic>
      <p:pic>
        <p:nvPicPr>
          <p:cNvPr id="9" name="Graphique 8" descr="Signe du pouce levé ">
            <a:extLst>
              <a:ext uri="{FF2B5EF4-FFF2-40B4-BE49-F238E27FC236}">
                <a16:creationId xmlns:a16="http://schemas.microsoft.com/office/drawing/2014/main" id="{092CC656-438C-2364-4D6E-03137DFAD7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57655" y="2771775"/>
            <a:ext cx="566057" cy="566057"/>
          </a:xfrm>
          <a:prstGeom prst="rect">
            <a:avLst/>
          </a:prstGeom>
        </p:spPr>
      </p:pic>
      <p:pic>
        <p:nvPicPr>
          <p:cNvPr id="10" name="Graphique 9" descr="Signe du pouce levé ">
            <a:extLst>
              <a:ext uri="{FF2B5EF4-FFF2-40B4-BE49-F238E27FC236}">
                <a16:creationId xmlns:a16="http://schemas.microsoft.com/office/drawing/2014/main" id="{4F6A9920-E469-8F5D-A6C5-78DB284C9A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82197" y="3744346"/>
            <a:ext cx="566057" cy="566057"/>
          </a:xfrm>
          <a:prstGeom prst="rect">
            <a:avLst/>
          </a:prstGeom>
        </p:spPr>
      </p:pic>
      <p:pic>
        <p:nvPicPr>
          <p:cNvPr id="11" name="Graphique 10" descr="Signe du pouce levé ">
            <a:extLst>
              <a:ext uri="{FF2B5EF4-FFF2-40B4-BE49-F238E27FC236}">
                <a16:creationId xmlns:a16="http://schemas.microsoft.com/office/drawing/2014/main" id="{3A11D6AB-452B-8962-D710-007486BF1A1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27028" y="4716917"/>
            <a:ext cx="566057" cy="566057"/>
          </a:xfrm>
          <a:prstGeom prst="rect">
            <a:avLst/>
          </a:prstGeom>
        </p:spPr>
      </p:pic>
    </p:spTree>
    <p:extLst>
      <p:ext uri="{BB962C8B-B14F-4D97-AF65-F5344CB8AC3E}">
        <p14:creationId xmlns:p14="http://schemas.microsoft.com/office/powerpoint/2010/main" val="676676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9492F-0F7C-0A55-DA2A-9755B9E8E06F}"/>
              </a:ext>
            </a:extLst>
          </p:cNvPr>
          <p:cNvSpPr>
            <a:spLocks noGrp="1"/>
          </p:cNvSpPr>
          <p:nvPr>
            <p:ph type="title"/>
          </p:nvPr>
        </p:nvSpPr>
        <p:spPr/>
        <p:txBody>
          <a:bodyPr/>
          <a:lstStyle/>
          <a:p>
            <a:r>
              <a:rPr lang="fr-FR" b="1" dirty="0"/>
              <a:t>Rôle du médecin traitant avec IA dans l’IC</a:t>
            </a:r>
            <a:endParaRPr lang="fr-BE" b="1" dirty="0"/>
          </a:p>
        </p:txBody>
      </p:sp>
      <p:sp>
        <p:nvSpPr>
          <p:cNvPr id="3" name="Espace réservé du contenu 2">
            <a:extLst>
              <a:ext uri="{FF2B5EF4-FFF2-40B4-BE49-F238E27FC236}">
                <a16:creationId xmlns:a16="http://schemas.microsoft.com/office/drawing/2014/main" id="{84DF158E-9583-5C84-E396-67E74CBAC8D9}"/>
              </a:ext>
            </a:extLst>
          </p:cNvPr>
          <p:cNvSpPr>
            <a:spLocks noGrp="1"/>
          </p:cNvSpPr>
          <p:nvPr>
            <p:ph idx="1"/>
          </p:nvPr>
        </p:nvSpPr>
        <p:spPr>
          <a:xfrm>
            <a:off x="838199" y="1393371"/>
            <a:ext cx="11157857" cy="5366658"/>
          </a:xfrm>
        </p:spPr>
        <p:txBody>
          <a:bodyPr>
            <a:normAutofit fontScale="25000" lnSpcReduction="20000"/>
          </a:bodyPr>
          <a:lstStyle/>
          <a:p>
            <a:pPr>
              <a:lnSpc>
                <a:spcPct val="170000"/>
              </a:lnSpc>
            </a:pPr>
            <a:r>
              <a:rPr lang="fr-FR" sz="6400" dirty="0"/>
              <a:t>Le médecin généraliste conservera une </a:t>
            </a:r>
            <a:r>
              <a:rPr lang="fr-FR" sz="6400" dirty="0">
                <a:highlight>
                  <a:srgbClr val="FFFF00"/>
                </a:highlight>
              </a:rPr>
              <a:t>place centrale, suivi à long terme</a:t>
            </a:r>
            <a:r>
              <a:rPr lang="fr-FR" sz="6400" dirty="0"/>
              <a:t>. </a:t>
            </a:r>
          </a:p>
          <a:p>
            <a:pPr>
              <a:lnSpc>
                <a:spcPct val="170000"/>
              </a:lnSpc>
            </a:pPr>
            <a:r>
              <a:rPr lang="fr-FR" sz="6400" dirty="0"/>
              <a:t>Le médecin traitant jouera un rôle clé dans le </a:t>
            </a:r>
            <a:r>
              <a:rPr lang="fr-FR" sz="6400" dirty="0">
                <a:highlight>
                  <a:srgbClr val="FFFF00"/>
                </a:highlight>
              </a:rPr>
              <a:t>dépistage précoce </a:t>
            </a:r>
            <a:r>
              <a:rPr lang="fr-FR" sz="6400" dirty="0"/>
              <a:t>de l’insuffisance cardiaque mais également des comorbidités. </a:t>
            </a:r>
          </a:p>
          <a:p>
            <a:pPr>
              <a:lnSpc>
                <a:spcPct val="170000"/>
              </a:lnSpc>
            </a:pPr>
            <a:r>
              <a:rPr lang="fr-FR" sz="6400" dirty="0"/>
              <a:t>Le médecin généraliste conservera une </a:t>
            </a:r>
            <a:r>
              <a:rPr lang="fr-FR" sz="6400" dirty="0">
                <a:highlight>
                  <a:srgbClr val="FFFF00"/>
                </a:highlight>
              </a:rPr>
              <a:t>vision globale </a:t>
            </a:r>
            <a:r>
              <a:rPr lang="fr-FR" sz="6400" dirty="0"/>
              <a:t>sur  la gestion de l’IC et sur les comorbidités</a:t>
            </a:r>
          </a:p>
          <a:p>
            <a:pPr>
              <a:lnSpc>
                <a:spcPct val="170000"/>
              </a:lnSpc>
            </a:pPr>
            <a:r>
              <a:rPr lang="fr-FR" sz="6400" dirty="0"/>
              <a:t>Son rôle deviendra également essentiel dans la </a:t>
            </a:r>
            <a:r>
              <a:rPr lang="fr-FR" sz="6400" dirty="0">
                <a:highlight>
                  <a:srgbClr val="FFFF00"/>
                </a:highlight>
              </a:rPr>
              <a:t>coordination des soins</a:t>
            </a:r>
            <a:r>
              <a:rPr lang="fr-FR" sz="6400" dirty="0"/>
              <a:t>. Le médecin traitant sera souvent celui qui recevra les premières alertes concernant une aggravation de l’état du patient.</a:t>
            </a:r>
          </a:p>
          <a:p>
            <a:pPr>
              <a:lnSpc>
                <a:spcPct val="170000"/>
              </a:lnSpc>
            </a:pPr>
            <a:r>
              <a:rPr lang="fr-FR" sz="6400" dirty="0"/>
              <a:t>Le médecin traitant jouera un rôle </a:t>
            </a:r>
            <a:r>
              <a:rPr lang="fr-FR" sz="6400" dirty="0">
                <a:highlight>
                  <a:srgbClr val="FFFF00"/>
                </a:highlight>
              </a:rPr>
              <a:t>pédagogique et rassurant </a:t>
            </a:r>
            <a:r>
              <a:rPr lang="fr-FR" sz="6400" dirty="0"/>
              <a:t>face à des technologies parfois complexes.</a:t>
            </a:r>
          </a:p>
          <a:p>
            <a:pPr>
              <a:lnSpc>
                <a:spcPct val="170000"/>
              </a:lnSpc>
            </a:pPr>
            <a:r>
              <a:rPr lang="fr-FR" sz="6400" dirty="0"/>
              <a:t>L’IA pourra réduire certaines tâches administratives. </a:t>
            </a:r>
          </a:p>
          <a:p>
            <a:pPr>
              <a:lnSpc>
                <a:spcPct val="170000"/>
              </a:lnSpc>
            </a:pPr>
            <a:r>
              <a:rPr lang="fr-FR" sz="6400" dirty="0"/>
              <a:t>Ils auront la </a:t>
            </a:r>
            <a:r>
              <a:rPr lang="fr-FR" sz="6400" dirty="0">
                <a:highlight>
                  <a:srgbClr val="FFFF00"/>
                </a:highlight>
              </a:rPr>
              <a:t>responsabilité de vérifier la pertinence </a:t>
            </a:r>
            <a:r>
              <a:rPr lang="fr-FR" sz="6400" dirty="0"/>
              <a:t>des recommandations algorithmiques, d’éviter les erreurs et de préserver l’éthique médicale ainsi que la confidentialité des données.</a:t>
            </a:r>
          </a:p>
          <a:p>
            <a:pPr>
              <a:lnSpc>
                <a:spcPct val="170000"/>
              </a:lnSpc>
            </a:pPr>
            <a:r>
              <a:rPr lang="fr-FR" sz="6400" dirty="0"/>
              <a:t>Le médecin traitant ne disparaîtra pas. Il deviendra un coordinateur essentiel entre la technologie, les spécialistes et le patient. Son rôle </a:t>
            </a:r>
            <a:r>
              <a:rPr lang="fr-FR" sz="6400" b="1" dirty="0">
                <a:solidFill>
                  <a:srgbClr val="00B050"/>
                </a:solidFill>
              </a:rPr>
              <a:t>humain, global et relationnel restera indispensable </a:t>
            </a:r>
            <a:r>
              <a:rPr lang="fr-FR" sz="6400" dirty="0"/>
              <a:t>dans la prise en charge de l’insuffisance cardiaque.</a:t>
            </a:r>
          </a:p>
          <a:p>
            <a:endParaRPr lang="fr-BE" dirty="0"/>
          </a:p>
        </p:txBody>
      </p:sp>
      <p:pic>
        <p:nvPicPr>
          <p:cNvPr id="4" name="Graphique 3" descr="Point d’interrogation">
            <a:extLst>
              <a:ext uri="{FF2B5EF4-FFF2-40B4-BE49-F238E27FC236}">
                <a16:creationId xmlns:a16="http://schemas.microsoft.com/office/drawing/2014/main" id="{74188D19-0CB0-C3F2-BEA4-5DAD915C4B8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02285" y="1271587"/>
            <a:ext cx="598715" cy="598715"/>
          </a:xfrm>
          <a:prstGeom prst="rect">
            <a:avLst/>
          </a:prstGeom>
        </p:spPr>
      </p:pic>
      <p:pic>
        <p:nvPicPr>
          <p:cNvPr id="5" name="Graphique 4" descr="Point d’interrogation">
            <a:extLst>
              <a:ext uri="{FF2B5EF4-FFF2-40B4-BE49-F238E27FC236}">
                <a16:creationId xmlns:a16="http://schemas.microsoft.com/office/drawing/2014/main" id="{188A65A1-8029-8553-DCCB-065C95EE75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97341" y="1812472"/>
            <a:ext cx="598715" cy="598715"/>
          </a:xfrm>
          <a:prstGeom prst="rect">
            <a:avLst/>
          </a:prstGeom>
        </p:spPr>
      </p:pic>
      <p:pic>
        <p:nvPicPr>
          <p:cNvPr id="6" name="Graphique 5" descr="Point d’interrogation">
            <a:extLst>
              <a:ext uri="{FF2B5EF4-FFF2-40B4-BE49-F238E27FC236}">
                <a16:creationId xmlns:a16="http://schemas.microsoft.com/office/drawing/2014/main" id="{B572A6F0-0A93-67E2-F353-49AE96E342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00455" y="2305730"/>
            <a:ext cx="598715" cy="598715"/>
          </a:xfrm>
          <a:prstGeom prst="rect">
            <a:avLst/>
          </a:prstGeom>
        </p:spPr>
      </p:pic>
      <p:pic>
        <p:nvPicPr>
          <p:cNvPr id="7" name="Graphique 6" descr="Point d’interrogation">
            <a:extLst>
              <a:ext uri="{FF2B5EF4-FFF2-40B4-BE49-F238E27FC236}">
                <a16:creationId xmlns:a16="http://schemas.microsoft.com/office/drawing/2014/main" id="{C498B248-B7A9-9851-9686-3AA888DE20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51170" y="3209244"/>
            <a:ext cx="598715" cy="598715"/>
          </a:xfrm>
          <a:prstGeom prst="rect">
            <a:avLst/>
          </a:prstGeom>
        </p:spPr>
      </p:pic>
      <p:pic>
        <p:nvPicPr>
          <p:cNvPr id="8" name="Graphique 7" descr="Point d’interrogation">
            <a:extLst>
              <a:ext uri="{FF2B5EF4-FFF2-40B4-BE49-F238E27FC236}">
                <a16:creationId xmlns:a16="http://schemas.microsoft.com/office/drawing/2014/main" id="{33944C26-4C40-56BC-C4E3-DEC80ED3D47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57656" y="3654198"/>
            <a:ext cx="598715" cy="598715"/>
          </a:xfrm>
          <a:prstGeom prst="rect">
            <a:avLst/>
          </a:prstGeom>
        </p:spPr>
      </p:pic>
      <p:pic>
        <p:nvPicPr>
          <p:cNvPr id="9" name="Graphique 8" descr="Point d’interrogation">
            <a:extLst>
              <a:ext uri="{FF2B5EF4-FFF2-40B4-BE49-F238E27FC236}">
                <a16:creationId xmlns:a16="http://schemas.microsoft.com/office/drawing/2014/main" id="{F58C9584-C4CF-A0D2-240F-340E0D32C7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88428" y="4112758"/>
            <a:ext cx="598715" cy="598715"/>
          </a:xfrm>
          <a:prstGeom prst="rect">
            <a:avLst/>
          </a:prstGeom>
        </p:spPr>
      </p:pic>
      <p:pic>
        <p:nvPicPr>
          <p:cNvPr id="10" name="Graphique 9" descr="Point d’interrogation">
            <a:extLst>
              <a:ext uri="{FF2B5EF4-FFF2-40B4-BE49-F238E27FC236}">
                <a16:creationId xmlns:a16="http://schemas.microsoft.com/office/drawing/2014/main" id="{756395AA-0A2E-243C-A001-36769A56E1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87143" y="5005387"/>
            <a:ext cx="598715" cy="598715"/>
          </a:xfrm>
          <a:prstGeom prst="rect">
            <a:avLst/>
          </a:prstGeom>
        </p:spPr>
      </p:pic>
    </p:spTree>
    <p:extLst>
      <p:ext uri="{BB962C8B-B14F-4D97-AF65-F5344CB8AC3E}">
        <p14:creationId xmlns:p14="http://schemas.microsoft.com/office/powerpoint/2010/main" val="3394160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491E6B-9305-2309-E71C-4F05CA9B91A0}"/>
              </a:ext>
            </a:extLst>
          </p:cNvPr>
          <p:cNvSpPr>
            <a:spLocks noGrp="1"/>
          </p:cNvSpPr>
          <p:nvPr>
            <p:ph type="title"/>
          </p:nvPr>
        </p:nvSpPr>
        <p:spPr/>
        <p:txBody>
          <a:bodyPr/>
          <a:lstStyle/>
          <a:p>
            <a:r>
              <a:rPr lang="fr-FR" dirty="0"/>
              <a:t>Merci pour votre attention</a:t>
            </a:r>
            <a:endParaRPr lang="fr-BE" dirty="0"/>
          </a:p>
        </p:txBody>
      </p:sp>
      <p:pic>
        <p:nvPicPr>
          <p:cNvPr id="5" name="Espace réservé du contenu 4">
            <a:extLst>
              <a:ext uri="{FF2B5EF4-FFF2-40B4-BE49-F238E27FC236}">
                <a16:creationId xmlns:a16="http://schemas.microsoft.com/office/drawing/2014/main" id="{67A690EC-772E-BD90-25C2-BD526A78DA66}"/>
              </a:ext>
            </a:extLst>
          </p:cNvPr>
          <p:cNvPicPr>
            <a:picLocks noGrp="1" noChangeAspect="1"/>
          </p:cNvPicPr>
          <p:nvPr>
            <p:ph idx="1"/>
          </p:nvPr>
        </p:nvPicPr>
        <p:blipFill>
          <a:blip r:embed="rId2"/>
          <a:stretch>
            <a:fillRect/>
          </a:stretch>
        </p:blipFill>
        <p:spPr>
          <a:xfrm>
            <a:off x="1381804" y="1801698"/>
            <a:ext cx="6847796" cy="4326958"/>
          </a:xfrm>
          <a:prstGeom prst="rect">
            <a:avLst/>
          </a:prstGeom>
        </p:spPr>
      </p:pic>
    </p:spTree>
    <p:extLst>
      <p:ext uri="{BB962C8B-B14F-4D97-AF65-F5344CB8AC3E}">
        <p14:creationId xmlns:p14="http://schemas.microsoft.com/office/powerpoint/2010/main" val="4094946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64071F-2ADE-4B5D-4A0B-41ECF47F772B}"/>
              </a:ext>
            </a:extLst>
          </p:cNvPr>
          <p:cNvSpPr>
            <a:spLocks noGrp="1"/>
          </p:cNvSpPr>
          <p:nvPr>
            <p:ph type="title"/>
          </p:nvPr>
        </p:nvSpPr>
        <p:spPr/>
        <p:txBody>
          <a:bodyPr/>
          <a:lstStyle/>
          <a:p>
            <a:endParaRPr lang="fr-BE"/>
          </a:p>
        </p:txBody>
      </p:sp>
      <p:sp>
        <p:nvSpPr>
          <p:cNvPr id="3" name="Espace réservé du contenu 2">
            <a:extLst>
              <a:ext uri="{FF2B5EF4-FFF2-40B4-BE49-F238E27FC236}">
                <a16:creationId xmlns:a16="http://schemas.microsoft.com/office/drawing/2014/main" id="{2369A61B-1453-F7F1-06C3-BD4EA9FE6482}"/>
              </a:ext>
            </a:extLst>
          </p:cNvPr>
          <p:cNvSpPr>
            <a:spLocks noGrp="1"/>
          </p:cNvSpPr>
          <p:nvPr>
            <p:ph idx="1"/>
          </p:nvPr>
        </p:nvSpPr>
        <p:spPr/>
        <p:txBody>
          <a:bodyPr/>
          <a:lstStyle/>
          <a:p>
            <a:endParaRPr lang="fr-BE"/>
          </a:p>
        </p:txBody>
      </p:sp>
    </p:spTree>
    <p:extLst>
      <p:ext uri="{BB962C8B-B14F-4D97-AF65-F5344CB8AC3E}">
        <p14:creationId xmlns:p14="http://schemas.microsoft.com/office/powerpoint/2010/main" val="4101540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0CBB24-043D-8421-1479-840263418605}"/>
              </a:ext>
            </a:extLst>
          </p:cNvPr>
          <p:cNvSpPr>
            <a:spLocks noGrp="1"/>
          </p:cNvSpPr>
          <p:nvPr>
            <p:ph type="title"/>
          </p:nvPr>
        </p:nvSpPr>
        <p:spPr/>
        <p:txBody>
          <a:bodyPr/>
          <a:lstStyle/>
          <a:p>
            <a:endParaRPr lang="fr-BE"/>
          </a:p>
        </p:txBody>
      </p:sp>
      <p:sp>
        <p:nvSpPr>
          <p:cNvPr id="3" name="Espace réservé du contenu 2">
            <a:extLst>
              <a:ext uri="{FF2B5EF4-FFF2-40B4-BE49-F238E27FC236}">
                <a16:creationId xmlns:a16="http://schemas.microsoft.com/office/drawing/2014/main" id="{9A28BAEE-C5E4-E4D9-97E6-B7A7DCCFD031}"/>
              </a:ext>
            </a:extLst>
          </p:cNvPr>
          <p:cNvSpPr>
            <a:spLocks noGrp="1"/>
          </p:cNvSpPr>
          <p:nvPr>
            <p:ph idx="1"/>
          </p:nvPr>
        </p:nvSpPr>
        <p:spPr/>
        <p:txBody>
          <a:bodyPr>
            <a:normAutofit fontScale="85000" lnSpcReduction="20000"/>
          </a:bodyPr>
          <a:lstStyle/>
          <a:p>
            <a:r>
              <a:rPr lang="fr-FR" dirty="0"/>
              <a:t> </a:t>
            </a:r>
            <a:r>
              <a:rPr lang="fr-FR" dirty="0" err="1"/>
              <a:t>Hallucantions</a:t>
            </a:r>
            <a:r>
              <a:rPr lang="fr-FR" dirty="0"/>
              <a:t> dans l’IA: </a:t>
            </a:r>
          </a:p>
          <a:p>
            <a:pPr lvl="1"/>
            <a:r>
              <a:rPr lang="fr-FR" dirty="0"/>
              <a:t>Erreurs (</a:t>
            </a:r>
            <a:r>
              <a:rPr lang="fr-FR" dirty="0" err="1"/>
              <a:t>invetions</a:t>
            </a:r>
            <a:r>
              <a:rPr lang="fr-FR" dirty="0"/>
              <a:t>) origines des modèles avec des données synthétiques</a:t>
            </a:r>
          </a:p>
          <a:p>
            <a:pPr lvl="1"/>
            <a:r>
              <a:rPr lang="fr-FR" dirty="0"/>
              <a:t>Données médicales non protégées (pas de données patients)</a:t>
            </a:r>
          </a:p>
          <a:p>
            <a:pPr lvl="1"/>
            <a:r>
              <a:rPr lang="fr-FR" dirty="0"/>
              <a:t>Données fausse</a:t>
            </a:r>
          </a:p>
          <a:p>
            <a:pPr marL="0" indent="0">
              <a:buNone/>
            </a:pPr>
            <a:r>
              <a:rPr lang="fr-FR" dirty="0"/>
              <a:t>Aide à la prise de décision très limite,  peu de recherche, </a:t>
            </a:r>
            <a:r>
              <a:rPr lang="fr-FR" dirty="0" err="1"/>
              <a:t>reposiabilité</a:t>
            </a:r>
            <a:r>
              <a:rPr lang="fr-FR" dirty="0"/>
              <a:t> ? </a:t>
            </a:r>
          </a:p>
          <a:p>
            <a:pPr marL="0" indent="0">
              <a:buNone/>
            </a:pPr>
            <a:r>
              <a:rPr lang="fr-BE" dirty="0"/>
              <a:t>ECHO: US2AI</a:t>
            </a:r>
          </a:p>
          <a:p>
            <a:pPr marL="0" indent="0">
              <a:buNone/>
            </a:pPr>
            <a:r>
              <a:rPr lang="fr-BE" dirty="0" err="1"/>
              <a:t>Télémonitoring</a:t>
            </a:r>
            <a:r>
              <a:rPr lang="fr-BE" dirty="0"/>
              <a:t> : </a:t>
            </a:r>
          </a:p>
          <a:p>
            <a:pPr marL="0" indent="0">
              <a:buNone/>
            </a:pPr>
            <a:r>
              <a:rPr lang="fr-BE" dirty="0"/>
              <a:t>Analyse vocale (téléphone) TIM HF3 (29j avant la clinique (poids 13 j avant)</a:t>
            </a:r>
          </a:p>
          <a:p>
            <a:pPr marL="0" indent="0">
              <a:buNone/>
            </a:pPr>
            <a:r>
              <a:rPr lang="fr-BE" dirty="0" err="1"/>
              <a:t>Hippocratric</a:t>
            </a:r>
            <a:r>
              <a:rPr lang="fr-BE" dirty="0"/>
              <a:t> AI  </a:t>
            </a:r>
            <a:r>
              <a:rPr lang="fr-BE" dirty="0" err="1"/>
              <a:t>cahtbot</a:t>
            </a:r>
            <a:r>
              <a:rPr lang="fr-BE" dirty="0"/>
              <a:t> </a:t>
            </a:r>
          </a:p>
          <a:p>
            <a:pPr marL="0" indent="0">
              <a:buNone/>
            </a:pPr>
            <a:r>
              <a:rPr lang="fr-BE" dirty="0"/>
              <a:t>Proposition d’</a:t>
            </a:r>
            <a:r>
              <a:rPr lang="fr-BE" dirty="0" err="1"/>
              <a:t>aptation</a:t>
            </a:r>
            <a:r>
              <a:rPr lang="fr-BE" dirty="0"/>
              <a:t> des traitements</a:t>
            </a:r>
          </a:p>
          <a:p>
            <a:pPr marL="0" indent="0">
              <a:buNone/>
            </a:pPr>
            <a:r>
              <a:rPr lang="fr-BE" dirty="0"/>
              <a:t>Contrôles des </a:t>
            </a:r>
            <a:r>
              <a:rPr lang="fr-BE" dirty="0" err="1"/>
              <a:t>dources</a:t>
            </a:r>
            <a:r>
              <a:rPr lang="fr-BE" dirty="0"/>
              <a:t> des </a:t>
            </a:r>
            <a:r>
              <a:rPr lang="fr-BE" dirty="0" err="1"/>
              <a:t>datat</a:t>
            </a:r>
            <a:r>
              <a:rPr lang="fr-BE" dirty="0"/>
              <a:t> (update des reco si on veut faire son chabot avec données limitées</a:t>
            </a:r>
          </a:p>
        </p:txBody>
      </p:sp>
    </p:spTree>
    <p:extLst>
      <p:ext uri="{BB962C8B-B14F-4D97-AF65-F5344CB8AC3E}">
        <p14:creationId xmlns:p14="http://schemas.microsoft.com/office/powerpoint/2010/main" val="1455958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EEA26A-866D-B4BC-DE04-A5F0A24F3993}"/>
              </a:ext>
            </a:extLst>
          </p:cNvPr>
          <p:cNvSpPr>
            <a:spLocks noGrp="1"/>
          </p:cNvSpPr>
          <p:nvPr>
            <p:ph type="title"/>
          </p:nvPr>
        </p:nvSpPr>
        <p:spPr/>
        <p:txBody>
          <a:bodyPr/>
          <a:lstStyle/>
          <a:p>
            <a:r>
              <a:rPr lang="fr-FR" dirty="0"/>
              <a:t>IA et la voix</a:t>
            </a:r>
            <a:endParaRPr lang="fr-BE" dirty="0"/>
          </a:p>
        </p:txBody>
      </p:sp>
      <p:pic>
        <p:nvPicPr>
          <p:cNvPr id="4" name="Espace réservé du contenu 3" descr="Sensors 25 03424 g002">
            <a:extLst>
              <a:ext uri="{FF2B5EF4-FFF2-40B4-BE49-F238E27FC236}">
                <a16:creationId xmlns:a16="http://schemas.microsoft.com/office/drawing/2014/main" id="{44B5B6F4-5850-09F2-0166-7CFB46972587}"/>
              </a:ext>
            </a:extLst>
          </p:cNvPr>
          <p:cNvPicPr>
            <a:picLocks noGrp="1" noChangeAspect="1"/>
          </p:cNvPicPr>
          <p:nvPr>
            <p:ph idx="1"/>
          </p:nvPr>
        </p:nvPicPr>
        <p:blipFill>
          <a:blip r:embed="rId2"/>
          <a:stretch>
            <a:fillRect/>
          </a:stretch>
        </p:blipFill>
        <p:spPr>
          <a:xfrm>
            <a:off x="838200" y="1328057"/>
            <a:ext cx="10657114" cy="5399314"/>
          </a:xfrm>
          <a:prstGeom prst="rect">
            <a:avLst/>
          </a:prstGeom>
        </p:spPr>
      </p:pic>
    </p:spTree>
    <p:extLst>
      <p:ext uri="{BB962C8B-B14F-4D97-AF65-F5344CB8AC3E}">
        <p14:creationId xmlns:p14="http://schemas.microsoft.com/office/powerpoint/2010/main" val="1503374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3D339D-7C11-1FA7-059B-EE968AA845C3}"/>
              </a:ext>
            </a:extLst>
          </p:cNvPr>
          <p:cNvSpPr>
            <a:spLocks noGrp="1"/>
          </p:cNvSpPr>
          <p:nvPr>
            <p:ph type="title"/>
          </p:nvPr>
        </p:nvSpPr>
        <p:spPr/>
        <p:txBody>
          <a:bodyPr/>
          <a:lstStyle/>
          <a:p>
            <a:r>
              <a:rPr lang="fr-FR" b="1" dirty="0"/>
              <a:t>Pronostic: hospitalisation, mortalité</a:t>
            </a:r>
            <a:endParaRPr lang="fr-BE" dirty="0"/>
          </a:p>
        </p:txBody>
      </p:sp>
      <p:sp>
        <p:nvSpPr>
          <p:cNvPr id="4" name="Rectangle 1">
            <a:extLst>
              <a:ext uri="{FF2B5EF4-FFF2-40B4-BE49-F238E27FC236}">
                <a16:creationId xmlns:a16="http://schemas.microsoft.com/office/drawing/2014/main" id="{FCF774E9-5480-A0F6-C39C-EFDB1629CF63}"/>
              </a:ext>
            </a:extLst>
          </p:cNvPr>
          <p:cNvSpPr>
            <a:spLocks noGrp="1" noChangeArrowheads="1"/>
          </p:cNvSpPr>
          <p:nvPr>
            <p:ph idx="1"/>
          </p:nvPr>
        </p:nvSpPr>
        <p:spPr bwMode="auto">
          <a:xfrm>
            <a:off x="707571" y="2713933"/>
            <a:ext cx="10755086" cy="2154436"/>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1" i="0" u="none" strike="noStrike" cap="none" normalizeH="0" baseline="0" dirty="0">
              <a:ln>
                <a:noFill/>
              </a:ln>
              <a:solidFill>
                <a:srgbClr val="0A0A0A"/>
              </a:solidFill>
              <a:effectLst/>
              <a:latin typeface="Google San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0A0A0A"/>
                </a:solidFill>
                <a:effectLst/>
                <a:latin typeface="Google Sans"/>
              </a:rPr>
              <a:t>A travers chaque modalité ou étape de la prise en charge: dépistage,  diagnostic, imagerie, surveillance, multimodalité,  on retrouve des éléments de pronostic sur la mortalité, le risque d’hospitalisation.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1" i="0" u="none" strike="noStrike" cap="none" normalizeH="0" baseline="0" dirty="0">
              <a:ln>
                <a:noFill/>
              </a:ln>
              <a:solidFill>
                <a:srgbClr val="0A0A0A"/>
              </a:solidFill>
              <a:effectLst/>
              <a:latin typeface="Google Sans"/>
            </a:endParaRPr>
          </a:p>
        </p:txBody>
      </p:sp>
    </p:spTree>
    <p:extLst>
      <p:ext uri="{BB962C8B-B14F-4D97-AF65-F5344CB8AC3E}">
        <p14:creationId xmlns:p14="http://schemas.microsoft.com/office/powerpoint/2010/main" val="312421315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3313</Words>
  <Application>Microsoft Office PowerPoint</Application>
  <PresentationFormat>Grand écran</PresentationFormat>
  <Paragraphs>263</Paragraphs>
  <Slides>28</Slides>
  <Notes>13</Notes>
  <HiddenSlides>0</HiddenSlides>
  <MMClips>1</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28</vt:i4>
      </vt:variant>
    </vt:vector>
  </HeadingPairs>
  <TitlesOfParts>
    <vt:vector size="38" baseType="lpstr">
      <vt:lpstr>Acta</vt:lpstr>
      <vt:lpstr>Arial</vt:lpstr>
      <vt:lpstr>Calibri</vt:lpstr>
      <vt:lpstr>Calibri Light</vt:lpstr>
      <vt:lpstr>Google Sans</vt:lpstr>
      <vt:lpstr>Harmonia</vt:lpstr>
      <vt:lpstr>Mona Sans VF</vt:lpstr>
      <vt:lpstr>Montserrat</vt:lpstr>
      <vt:lpstr>Wingdings</vt:lpstr>
      <vt:lpstr>Thème Office</vt:lpstr>
      <vt:lpstr>Intérêt de l’Intelligence Artificielle dans l’insuffisance cardiaque</vt:lpstr>
      <vt:lpstr>Pourquoi cette présentation ? </vt:lpstr>
      <vt:lpstr>Présentation PowerPoint</vt:lpstr>
      <vt:lpstr>WARNING </vt:lpstr>
      <vt:lpstr>One minute Clinic Kiosques de santé autonomes et sans personnel fonctionnent 24h/24 et 7j/7 </vt:lpstr>
      <vt:lpstr>Agent Hospital in China </vt:lpstr>
      <vt:lpstr>Confiance aveugle ?</vt:lpstr>
      <vt:lpstr>Présentation PowerPoint</vt:lpstr>
      <vt:lpstr>La lutte contre la surdité</vt:lpstr>
      <vt:lpstr>IA et insuffisance cardiaque</vt:lpstr>
      <vt:lpstr>Diagnostique et dépistage </vt:lpstr>
      <vt:lpstr>Diagnostique et dépistage</vt:lpstr>
      <vt:lpstr>Diagnostique et dépistage, ECG  </vt:lpstr>
      <vt:lpstr>Apport à l’imagerie</vt:lpstr>
      <vt:lpstr>Apport à l’imagerie</vt:lpstr>
      <vt:lpstr>Télésurveillance médicale basée sur l’IA pour la détection précoce de la décompensation</vt:lpstr>
      <vt:lpstr>Télésurveillance médicale basée sur l’IA pour la détection précoce de la décompensation</vt:lpstr>
      <vt:lpstr>Parcours clinique « IA augmenté »</vt:lpstr>
      <vt:lpstr>Recherche thérapeutique</vt:lpstr>
      <vt:lpstr>Défis et perspectives</vt:lpstr>
      <vt:lpstr>Avenir de la médecine </vt:lpstr>
      <vt:lpstr>Rôle du cardiologue avec IA</vt:lpstr>
      <vt:lpstr>Rôle du médecin traitant avec IA dans l’IC</vt:lpstr>
      <vt:lpstr>Merci pour votre attention</vt:lpstr>
      <vt:lpstr>Présentation PowerPoint</vt:lpstr>
      <vt:lpstr>Présentation PowerPoint</vt:lpstr>
      <vt:lpstr>IA et la voix</vt:lpstr>
      <vt:lpstr>Pronostic: hospitalisation, mortalité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arnaud ancion</dc:creator>
  <cp:lastModifiedBy>arnaud ancion</cp:lastModifiedBy>
  <cp:revision>8</cp:revision>
  <dcterms:created xsi:type="dcterms:W3CDTF">2026-02-24T09:44:27Z</dcterms:created>
  <dcterms:modified xsi:type="dcterms:W3CDTF">2026-05-30T14:29:37Z</dcterms:modified>
</cp:coreProperties>
</file>