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5" r:id="rId10"/>
    <p:sldId id="267" r:id="rId11"/>
    <p:sldId id="268" r:id="rId12"/>
    <p:sldId id="269" r:id="rId13"/>
    <p:sldId id="280" r:id="rId14"/>
    <p:sldId id="271" r:id="rId15"/>
    <p:sldId id="273" r:id="rId16"/>
    <p:sldId id="274" r:id="rId17"/>
    <p:sldId id="275" r:id="rId18"/>
    <p:sldId id="276" r:id="rId19"/>
    <p:sldId id="283" r:id="rId20"/>
    <p:sldId id="278" r:id="rId21"/>
    <p:sldId id="292" r:id="rId22"/>
    <p:sldId id="279" r:id="rId23"/>
    <p:sldId id="281" r:id="rId24"/>
    <p:sldId id="290" r:id="rId25"/>
    <p:sldId id="282" r:id="rId26"/>
    <p:sldId id="284" r:id="rId27"/>
    <p:sldId id="286" r:id="rId28"/>
    <p:sldId id="287" r:id="rId29"/>
    <p:sldId id="288" r:id="rId30"/>
    <p:sldId id="277" r:id="rId31"/>
    <p:sldId id="285" r:id="rId32"/>
    <p:sldId id="289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2A7"/>
    <a:srgbClr val="658E49"/>
    <a:srgbClr val="A8A7E7"/>
    <a:srgbClr val="FFFF00"/>
    <a:srgbClr val="FFFFFF"/>
    <a:srgbClr val="FF0000"/>
    <a:srgbClr val="548235"/>
    <a:srgbClr val="CCCCCC"/>
    <a:srgbClr val="333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B3D0-A1AC-4802-8096-37F401C5771D}" type="datetimeFigureOut">
              <a:rPr lang="fr-BE" smtClean="0"/>
              <a:t>08-04-26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5771B-AA57-49BE-B38D-92342E28A30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824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718AE611-130E-0D2E-E802-8A36716DB9FC}"/>
              </a:ext>
            </a:extLst>
          </p:cNvPr>
          <p:cNvSpPr txBox="1">
            <a:spLocks/>
          </p:cNvSpPr>
          <p:nvPr/>
        </p:nvSpPr>
        <p:spPr>
          <a:xfrm>
            <a:off x="1523999" y="3556001"/>
            <a:ext cx="9144000" cy="576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2800" kern="1200">
                <a:solidFill>
                  <a:schemeClr val="tx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70000"/>
              </a:lnSpc>
              <a:spcBef>
                <a:spcPts val="6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4CE541A-6BE9-11BD-EA23-8EFFEB67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1" y="779558"/>
            <a:ext cx="10903974" cy="1563935"/>
          </a:xfrm>
          <a:prstGeom prst="roundRect">
            <a:avLst/>
          </a:prstGeom>
          <a:solidFill>
            <a:schemeClr val="accent1"/>
          </a:solidFill>
          <a:effectLst>
            <a:outerShdw blurRad="152400" dist="177800" dir="2700000" algn="tl" rotWithShape="0">
              <a:prstClr val="black">
                <a:alpha val="28000"/>
              </a:prst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4B9EEEA-4E55-EBA2-FD56-C7F246D4D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81211" y="2875826"/>
            <a:ext cx="8029575" cy="88843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name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7712E16-869E-C669-4D08-61CB38A952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1211" y="4016919"/>
            <a:ext cx="8029574" cy="11623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Your Institution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3E5E026-FF93-380A-0369-EE921FD448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81211" y="5446367"/>
            <a:ext cx="8029574" cy="80724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615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CAB9-FDBF-45A0-942B-6CD2D296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942EA-E749-4D6C-901E-AB3CC35FD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D75D3F-AD74-A0BF-9464-AE0E8FDA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B328A6-74CB-9122-B829-0717B9BB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E9A880-3C6B-C021-4E62-2938E457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D6C6AB27-2FA7-43C7-9027-2F2C237FE83D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6613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0D2D-11F9-48E3-BDFD-009EB9BB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0E9E-29C7-4254-9EF1-22FC64B56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3693F-2B5D-47A4-9937-F8D0829FE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F39FA0-3E19-D526-8868-D57F6306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DBD2E6-2332-1BF3-4E35-20FC2A3C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B3F3F2-4DBF-CF34-23EC-A86421F0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68457"/>
            <a:ext cx="3352800" cy="289543"/>
          </a:xfrm>
          <a:prstGeom prst="rect">
            <a:avLst/>
          </a:prstGeom>
        </p:spPr>
        <p:txBody>
          <a:bodyPr/>
          <a:lstStyle/>
          <a:p>
            <a:fld id="{D6C6AB27-2FA7-43C7-9027-2F2C237FE83D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4132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740E5-4C34-4241-9607-30A57A5E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20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3C258-E6CF-4250-9ADE-3CCF91421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3117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73D0E3-F2B3-4828-9FE8-79E35EBAD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20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FC978-7416-4BEC-A3E2-5F84F4560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3117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EAA7D5A-E2C3-8158-2C65-6FCE700A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752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2743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46AA4AE-5CBB-E3C2-7214-7D2F7572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1305C1-B853-FF86-C7D1-E0E9B71E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7D36C77-B794-D188-CDB9-829834A7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68457"/>
            <a:ext cx="3352800" cy="289543"/>
          </a:xfrm>
          <a:prstGeom prst="rect">
            <a:avLst/>
          </a:prstGeom>
        </p:spPr>
        <p:txBody>
          <a:bodyPr/>
          <a:lstStyle/>
          <a:p>
            <a:fld id="{D6C6AB27-2FA7-43C7-9027-2F2C237FE83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1721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6189-0E78-45C1-8704-51B6FC39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17D2-E09D-B61B-12D8-0D0B70BC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B204-6B38-8446-1F52-AB40F5CB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E69B5B3-B203-68F0-BC8C-939AE8DA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68457"/>
            <a:ext cx="3352800" cy="289543"/>
          </a:xfrm>
          <a:prstGeom prst="rect">
            <a:avLst/>
          </a:prstGeom>
        </p:spPr>
        <p:txBody>
          <a:bodyPr/>
          <a:lstStyle/>
          <a:p>
            <a:fld id="{D6C6AB27-2FA7-43C7-9027-2F2C237FE83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5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BA2CA-43B7-CFEB-A82E-80508607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D12E6-52D2-70A6-FF8A-7D3226905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64E2-CD46-217A-CB3F-C1B24128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568457"/>
            <a:ext cx="3352800" cy="289543"/>
          </a:xfrm>
          <a:prstGeom prst="rect">
            <a:avLst/>
          </a:prstGeom>
        </p:spPr>
        <p:txBody>
          <a:bodyPr/>
          <a:lstStyle/>
          <a:p>
            <a:fld id="{D6C6AB27-2FA7-43C7-9027-2F2C237FE83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847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B08E9-BC93-4F3C-8000-6931DF2B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752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2743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A7735-0958-4F79-9D87-67DA22BC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8294" y="1519311"/>
            <a:ext cx="10045505" cy="2863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This is the first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C9FBB-1B4B-432A-8E9F-8BBCFF5C4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579"/>
            <a:ext cx="2078182" cy="309421"/>
          </a:xfrm>
          <a:prstGeom prst="rect">
            <a:avLst/>
          </a:prstGeom>
          <a:solidFill>
            <a:srgbClr val="3331B4"/>
          </a:solidFill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</a:lstStyle>
          <a:p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F1E52-7DB8-F263-DB4E-89CD576E4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78182" y="6548579"/>
            <a:ext cx="6761018" cy="30942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1pPr>
          </a:lstStyle>
          <a:p>
            <a:pPr algn="ctr"/>
            <a:endParaRPr lang="fr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7ED53F-A44E-D7C1-8A87-59E183446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2181" y="164649"/>
            <a:ext cx="3352800" cy="28954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CMU Sans Serif Medium" panose="02000603000000000000" pitchFamily="2" charset="0"/>
                <a:ea typeface="CMU Sans Serif Medium" panose="02000603000000000000" pitchFamily="2" charset="0"/>
                <a:cs typeface="CMU Sans Serif Medium" panose="02000603000000000000" pitchFamily="2" charset="0"/>
              </a:defRPr>
            </a:lvl1pPr>
          </a:lstStyle>
          <a:p>
            <a:fld id="{D6C6AB27-2FA7-43C7-9027-2F2C237FE83D}" type="slidenum">
              <a:rPr lang="fr-BE" smtClean="0"/>
              <a:t>‹N°›</a:t>
            </a:fld>
            <a:endParaRPr lang="fr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20306-4F53-CDAC-E5E3-EB005DBEEC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25" y="6331058"/>
            <a:ext cx="3946453" cy="2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1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CMU Sans Serif Medium" panose="02000603000000000000" pitchFamily="2" charset="0"/>
          <a:cs typeface="CMU Sans Serif Medium" panose="02000603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CMU Sans Serif Medium" panose="02000603000000000000" pitchFamily="2" charset="0"/>
          <a:cs typeface="CMU Sans Serif Medium" panose="02000603000000000000" pitchFamily="2" charset="0"/>
        </a:defRPr>
      </a:lvl1pPr>
      <a:lvl2pPr marL="685800" indent="-228600" algn="just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MU Sans Serif Medium" panose="02000603000000000000" pitchFamily="2" charset="0"/>
          <a:ea typeface="CMU Sans Serif Medium" panose="02000603000000000000" pitchFamily="2" charset="0"/>
          <a:cs typeface="CMU Sans Serif Medium" panose="02000603000000000000" pitchFamily="2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MU Sans Serif Medium" panose="02000603000000000000" pitchFamily="2" charset="0"/>
          <a:ea typeface="CMU Sans Serif Medium" panose="02000603000000000000" pitchFamily="2" charset="0"/>
          <a:cs typeface="CMU Sans Serif Medium" panose="02000603000000000000" pitchFamily="2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MU Sans Serif Medium" panose="02000603000000000000" pitchFamily="2" charset="0"/>
          <a:ea typeface="CMU Sans Serif Medium" panose="02000603000000000000" pitchFamily="2" charset="0"/>
          <a:cs typeface="CMU Sans Serif Medium" panose="02000603000000000000" pitchFamily="2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MU Sans Serif Medium" panose="02000603000000000000" pitchFamily="2" charset="0"/>
          <a:ea typeface="CMU Sans Serif Medium" panose="02000603000000000000" pitchFamily="2" charset="0"/>
          <a:cs typeface="CMU Sans Serif Medium" panose="02000603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12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3.png"/><Relationship Id="rId10" Type="http://schemas.openxmlformats.org/officeDocument/2006/relationships/image" Target="../media/image51.png"/><Relationship Id="rId4" Type="http://schemas.openxmlformats.org/officeDocument/2006/relationships/image" Target="../media/image32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25.png"/><Relationship Id="rId10" Type="http://schemas.openxmlformats.org/officeDocument/2006/relationships/image" Target="../media/image47.svg"/><Relationship Id="rId4" Type="http://schemas.openxmlformats.org/officeDocument/2006/relationships/image" Target="../media/image30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33.pn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1.png"/><Relationship Id="rId10" Type="http://schemas.openxmlformats.org/officeDocument/2006/relationships/image" Target="../media/image46.sv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svg"/><Relationship Id="rId3" Type="http://schemas.openxmlformats.org/officeDocument/2006/relationships/image" Target="../media/image55.svg"/><Relationship Id="rId7" Type="http://schemas.openxmlformats.org/officeDocument/2006/relationships/image" Target="../media/image740.png"/><Relationship Id="rId12" Type="http://schemas.openxmlformats.org/officeDocument/2006/relationships/image" Target="../media/image60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59.svg"/><Relationship Id="rId10" Type="http://schemas.openxmlformats.org/officeDocument/2006/relationships/image" Target="../media/image58.svg"/><Relationship Id="rId9" Type="http://schemas.openxmlformats.org/officeDocument/2006/relationships/image" Target="../media/image57.svg"/><Relationship Id="rId1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7" Type="http://schemas.openxmlformats.org/officeDocument/2006/relationships/image" Target="../media/image100.pn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2" Type="http://schemas.openxmlformats.org/officeDocument/2006/relationships/image" Target="../media/image6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6.png"/><Relationship Id="rId15" Type="http://schemas.openxmlformats.org/officeDocument/2006/relationships/image" Target="../media/image67.gif"/><Relationship Id="rId1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8" Type="http://schemas.openxmlformats.org/officeDocument/2006/relationships/image" Target="../media/image73.png"/><Relationship Id="rId7" Type="http://schemas.openxmlformats.org/officeDocument/2006/relationships/image" Target="../media/image70.svg"/><Relationship Id="rId17" Type="http://schemas.openxmlformats.org/officeDocument/2006/relationships/image" Target="../media/image1090.png"/><Relationship Id="rId2" Type="http://schemas.openxmlformats.org/officeDocument/2006/relationships/image" Target="../media/image68.svg"/><Relationship Id="rId16" Type="http://schemas.openxmlformats.org/officeDocument/2006/relationships/image" Target="../media/image119.pn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970.png"/><Relationship Id="rId15" Type="http://schemas.openxmlformats.org/officeDocument/2006/relationships/image" Target="../media/image1070.png"/><Relationship Id="rId19" Type="http://schemas.openxmlformats.org/officeDocument/2006/relationships/image" Target="../media/image73.svg"/><Relationship Id="rId4" Type="http://schemas.openxmlformats.org/officeDocument/2006/relationships/image" Target="../media/image960.png"/><Relationship Id="rId9" Type="http://schemas.openxmlformats.org/officeDocument/2006/relationships/image" Target="../media/image72.svg"/><Relationship Id="rId14" Type="http://schemas.openxmlformats.org/officeDocument/2006/relationships/image" Target="../media/image10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1190.png"/><Relationship Id="rId7" Type="http://schemas.openxmlformats.org/officeDocument/2006/relationships/image" Target="../media/image114.png"/><Relationship Id="rId12" Type="http://schemas.openxmlformats.org/officeDocument/2006/relationships/image" Target="../media/image76.png"/><Relationship Id="rId2" Type="http://schemas.openxmlformats.org/officeDocument/2006/relationships/image" Target="../media/image69.sv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0.png"/><Relationship Id="rId11" Type="http://schemas.openxmlformats.org/officeDocument/2006/relationships/image" Target="../media/image32.png"/><Relationship Id="rId5" Type="http://schemas.openxmlformats.org/officeDocument/2006/relationships/image" Target="../media/image112.png"/><Relationship Id="rId15" Type="http://schemas.openxmlformats.org/officeDocument/2006/relationships/image" Target="../media/image36.png"/><Relationship Id="rId10" Type="http://schemas.openxmlformats.org/officeDocument/2006/relationships/image" Target="../media/image1170.png"/><Relationship Id="rId4" Type="http://schemas.openxmlformats.org/officeDocument/2006/relationships/image" Target="../media/image1110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0.png"/><Relationship Id="rId7" Type="http://schemas.openxmlformats.org/officeDocument/2006/relationships/image" Target="../media/image128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svg"/><Relationship Id="rId4" Type="http://schemas.openxmlformats.org/officeDocument/2006/relationships/image" Target="../media/image12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12" Type="http://schemas.openxmlformats.org/officeDocument/2006/relationships/image" Target="../media/image67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11" Type="http://schemas.openxmlformats.org/officeDocument/2006/relationships/image" Target="../media/image64.svg"/><Relationship Id="rId5" Type="http://schemas.openxmlformats.org/officeDocument/2006/relationships/image" Target="../media/image33.png"/><Relationship Id="rId10" Type="http://schemas.openxmlformats.org/officeDocument/2006/relationships/image" Target="../media/image82.png"/><Relationship Id="rId4" Type="http://schemas.openxmlformats.org/officeDocument/2006/relationships/image" Target="../media/image32.png"/><Relationship Id="rId9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svg"/><Relationship Id="rId2" Type="http://schemas.openxmlformats.org/officeDocument/2006/relationships/image" Target="../media/image8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7" Type="http://schemas.openxmlformats.org/officeDocument/2006/relationships/image" Target="../media/image154.png"/><Relationship Id="rId2" Type="http://schemas.openxmlformats.org/officeDocument/2006/relationships/image" Target="../media/image9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0.png"/><Relationship Id="rId9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36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9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5.png"/><Relationship Id="rId5" Type="http://schemas.openxmlformats.org/officeDocument/2006/relationships/image" Target="../media/image160.png"/><Relationship Id="rId10" Type="http://schemas.openxmlformats.org/officeDocument/2006/relationships/image" Target="../media/image88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9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120A4-04BC-C06E-A9E0-96DFC9B5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1" y="779558"/>
            <a:ext cx="10903974" cy="1563935"/>
          </a:xfrm>
        </p:spPr>
        <p:txBody>
          <a:bodyPr>
            <a:normAutofit fontScale="90000"/>
          </a:bodyPr>
          <a:lstStyle/>
          <a:p>
            <a:r>
              <a:rPr lang="en-US" dirty="0"/>
              <a:t>Dynamical decoupling for interacting </a:t>
            </a:r>
            <a:r>
              <a:rPr lang="en-US" dirty="0" err="1"/>
              <a:t>qudit</a:t>
            </a:r>
            <a:r>
              <a:rPr lang="en-US" dirty="0"/>
              <a:t> systems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4AEE83C-432A-B6AF-1C3A-A68E841A9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1211" y="2875825"/>
            <a:ext cx="8029575" cy="13860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Colin Read</a:t>
            </a:r>
          </a:p>
          <a:p>
            <a:endParaRPr lang="en-US" dirty="0"/>
          </a:p>
          <a:p>
            <a:r>
              <a:rPr lang="en-US" sz="2400" dirty="0"/>
              <a:t>In collaboration with E. Serrano-</a:t>
            </a:r>
            <a:r>
              <a:rPr lang="en-US" sz="2400" dirty="0" err="1"/>
              <a:t>Ensástiga</a:t>
            </a:r>
            <a:r>
              <a:rPr lang="en-US" sz="2400" dirty="0"/>
              <a:t> and J. Martin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96A62EE-CE2D-8DFB-0399-5914B9E946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1211" y="4782033"/>
            <a:ext cx="8029574" cy="1162300"/>
          </a:xfrm>
        </p:spPr>
        <p:txBody>
          <a:bodyPr/>
          <a:lstStyle/>
          <a:p>
            <a:r>
              <a:rPr lang="fr-FR" dirty="0"/>
              <a:t>Institut de Physique Nucléaire, Atomique et de Spectroscopie,</a:t>
            </a:r>
          </a:p>
          <a:p>
            <a:r>
              <a:rPr lang="fr-FR" dirty="0"/>
              <a:t>CESAM, </a:t>
            </a:r>
            <a:r>
              <a:rPr lang="fr-FR" dirty="0" err="1"/>
              <a:t>University</a:t>
            </a:r>
            <a:r>
              <a:rPr lang="fr-FR" dirty="0"/>
              <a:t> of Liège, </a:t>
            </a:r>
            <a:r>
              <a:rPr lang="fr-FR" dirty="0" err="1"/>
              <a:t>Belgium</a:t>
            </a:r>
            <a:endParaRPr lang="fr-FR" dirty="0"/>
          </a:p>
        </p:txBody>
      </p:sp>
      <p:pic>
        <p:nvPicPr>
          <p:cNvPr id="2" name="Image 1" descr="Une image contenant Police, Graphique, graphisme, logo&#10;&#10;Le contenu généré par l’IA peut être incorrect.">
            <a:extLst>
              <a:ext uri="{FF2B5EF4-FFF2-40B4-BE49-F238E27FC236}">
                <a16:creationId xmlns:a16="http://schemas.microsoft.com/office/drawing/2014/main" id="{AAC2696B-E4F9-BF90-23E7-CCA450C80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584" y="5740632"/>
            <a:ext cx="1231794" cy="782277"/>
          </a:xfrm>
          <a:prstGeom prst="rect">
            <a:avLst/>
          </a:prstGeom>
        </p:spPr>
      </p:pic>
      <p:pic>
        <p:nvPicPr>
          <p:cNvPr id="3" name="Image 2" descr="Une image contenant Caractère coloré, Graphiqu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B8FA12F-DE03-F53D-1C20-BA62B11B1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1" y="5738041"/>
            <a:ext cx="1799100" cy="8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DF945-E49D-7C7C-660B-DB5AD185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Symmetrization</a:t>
            </a:r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070325F-07CC-9FB6-EB3E-FE9E472EA2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65066" y="1749370"/>
            <a:ext cx="2436264" cy="708177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CAA6AE0E-216F-EB88-4986-BE5E7C2D79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5435" y="2829128"/>
            <a:ext cx="3283548" cy="434332"/>
          </a:xfrm>
          <a:prstGeom prst="rect">
            <a:avLst/>
          </a:prstGeom>
        </p:spPr>
      </p:pic>
      <p:pic>
        <p:nvPicPr>
          <p:cNvPr id="7" name="Image 6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94FB0F40-60F1-9597-5558-166A277A3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2189020" y="2647428"/>
            <a:ext cx="775855" cy="779259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D449914-B097-1603-56C2-60E15DE27FF4}"/>
              </a:ext>
            </a:extLst>
          </p:cNvPr>
          <p:cNvCxnSpPr/>
          <p:nvPr/>
        </p:nvCxnSpPr>
        <p:spPr>
          <a:xfrm>
            <a:off x="2189020" y="2305381"/>
            <a:ext cx="221672" cy="440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D5BC1BC-8BE9-C116-AA47-11E6A45178F5}"/>
              </a:ext>
            </a:extLst>
          </p:cNvPr>
          <p:cNvSpPr txBox="1"/>
          <p:nvPr/>
        </p:nvSpPr>
        <p:spPr>
          <a:xfrm>
            <a:off x="1013867" y="1696231"/>
            <a:ext cx="169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Unwanted</a:t>
            </a:r>
            <a:r>
              <a:rPr lang="fr-FR" sz="1400" dirty="0"/>
              <a:t> </a:t>
            </a:r>
            <a:r>
              <a:rPr lang="fr-FR" sz="1400" dirty="0" err="1"/>
              <a:t>Hamiltonian</a:t>
            </a:r>
            <a:endParaRPr lang="fr-BE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86045E-6526-ACA6-B93A-E59EE79DEF51}"/>
              </a:ext>
            </a:extLst>
          </p:cNvPr>
          <p:cNvSpPr txBox="1"/>
          <p:nvPr/>
        </p:nvSpPr>
        <p:spPr>
          <a:xfrm>
            <a:off x="4285670" y="2525692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pulse </a:t>
            </a:r>
            <a:r>
              <a:rPr lang="fr-FR" b="1" dirty="0" err="1"/>
              <a:t>sequence</a:t>
            </a:r>
            <a:endParaRPr lang="fr-BE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7BAE601-A025-BF49-4795-4737B629A356}"/>
              </a:ext>
            </a:extLst>
          </p:cNvPr>
          <p:cNvCxnSpPr>
            <a:cxnSpLocks/>
          </p:cNvCxnSpPr>
          <p:nvPr/>
        </p:nvCxnSpPr>
        <p:spPr>
          <a:xfrm flipH="1">
            <a:off x="6557816" y="1838737"/>
            <a:ext cx="323273" cy="15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1B251A7-BE81-E740-3222-511D5088CCEF}"/>
              </a:ext>
            </a:extLst>
          </p:cNvPr>
          <p:cNvSpPr txBox="1"/>
          <p:nvPr/>
        </p:nvSpPr>
        <p:spPr>
          <a:xfrm>
            <a:off x="6881089" y="1650064"/>
            <a:ext cx="1692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SU(2) pulse</a:t>
            </a:r>
            <a:endParaRPr lang="fr-BE" sz="1400" dirty="0"/>
          </a:p>
        </p:txBody>
      </p:sp>
      <p:pic>
        <p:nvPicPr>
          <p:cNvPr id="18" name="Image 17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CAD8C318-413E-0C6B-64EA-D077E6B0A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4" r="61727"/>
          <a:stretch/>
        </p:blipFill>
        <p:spPr>
          <a:xfrm>
            <a:off x="1732288" y="3352799"/>
            <a:ext cx="1548821" cy="2425249"/>
          </a:xfrm>
          <a:prstGeom prst="rect">
            <a:avLst/>
          </a:prstGeom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738CFF38-FAD0-2807-1118-F550660D9BC8}"/>
              </a:ext>
            </a:extLst>
          </p:cNvPr>
          <p:cNvSpPr/>
          <p:nvPr/>
        </p:nvSpPr>
        <p:spPr>
          <a:xfrm>
            <a:off x="4065066" y="2923377"/>
            <a:ext cx="2436264" cy="239551"/>
          </a:xfrm>
          <a:prstGeom prst="rightArrow">
            <a:avLst>
              <a:gd name="adj1" fmla="val 50000"/>
              <a:gd name="adj2" fmla="val 82965"/>
            </a:avLst>
          </a:prstGeom>
          <a:solidFill>
            <a:srgbClr val="CC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36AA1D11-261A-E8EB-6B9F-74677F2E2850}"/>
              </a:ext>
            </a:extLst>
          </p:cNvPr>
          <p:cNvSpPr/>
          <p:nvPr/>
        </p:nvSpPr>
        <p:spPr>
          <a:xfrm>
            <a:off x="4065066" y="4876868"/>
            <a:ext cx="2436264" cy="239551"/>
          </a:xfrm>
          <a:prstGeom prst="rightArrow">
            <a:avLst>
              <a:gd name="adj1" fmla="val 50000"/>
              <a:gd name="adj2" fmla="val 82965"/>
            </a:avLst>
          </a:prstGeom>
          <a:solidFill>
            <a:srgbClr val="CC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5F9696-E13C-B783-DD4D-103746D06936}"/>
              </a:ext>
            </a:extLst>
          </p:cNvPr>
          <p:cNvSpPr txBox="1"/>
          <p:nvPr/>
        </p:nvSpPr>
        <p:spPr>
          <a:xfrm>
            <a:off x="6401147" y="4411534"/>
            <a:ext cx="311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What</a:t>
            </a:r>
            <a:r>
              <a:rPr lang="fr-FR" sz="1400" b="1" dirty="0"/>
              <a:t> </a:t>
            </a:r>
            <a:r>
              <a:rPr lang="fr-FR" sz="1400" b="1" dirty="0">
                <a:solidFill>
                  <a:srgbClr val="658E49"/>
                </a:solidFill>
              </a:rPr>
              <a:t>can</a:t>
            </a:r>
            <a:r>
              <a:rPr lang="fr-FR" sz="1400" b="1" dirty="0"/>
              <a:t> change ? </a:t>
            </a:r>
            <a:r>
              <a:rPr lang="fr-FR" sz="1400" b="1" dirty="0">
                <a:sym typeface="Wingdings" panose="05000000000000000000" pitchFamily="2" charset="2"/>
              </a:rPr>
              <a:t>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1FC29F-C4CB-3337-20EE-3C58083D89B3}"/>
              </a:ext>
            </a:extLst>
          </p:cNvPr>
          <p:cNvSpPr txBox="1"/>
          <p:nvPr/>
        </p:nvSpPr>
        <p:spPr>
          <a:xfrm>
            <a:off x="6401147" y="5237048"/>
            <a:ext cx="3116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What</a:t>
            </a:r>
            <a:r>
              <a:rPr lang="fr-FR" sz="1400" b="1" dirty="0"/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cannot</a:t>
            </a:r>
            <a:r>
              <a:rPr lang="fr-FR" sz="1400" b="1" dirty="0"/>
              <a:t> change ? </a:t>
            </a:r>
            <a:r>
              <a:rPr lang="fr-FR" sz="1400" b="1" dirty="0">
                <a:sym typeface="Wingdings" panose="05000000000000000000" pitchFamily="2" charset="2"/>
              </a:rPr>
              <a:t>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FC72B5E-709F-398D-CF36-31D69A1F9218}"/>
              </a:ext>
            </a:extLst>
          </p:cNvPr>
          <p:cNvSpPr txBox="1"/>
          <p:nvPr/>
        </p:nvSpPr>
        <p:spPr>
          <a:xfrm>
            <a:off x="9070110" y="4273034"/>
            <a:ext cx="263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48235"/>
                </a:solidFill>
              </a:rPr>
              <a:t>position</a:t>
            </a:r>
            <a:r>
              <a:rPr lang="fr-FR" sz="1600" dirty="0"/>
              <a:t> of the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548235"/>
                </a:solidFill>
              </a:rPr>
              <a:t>radii</a:t>
            </a:r>
            <a:r>
              <a:rPr lang="fr-FR" sz="1600" dirty="0"/>
              <a:t> of the </a:t>
            </a:r>
            <a:r>
              <a:rPr lang="fr-FR" sz="1600" dirty="0" err="1"/>
              <a:t>spheres</a:t>
            </a:r>
            <a:endParaRPr lang="fr-BE" sz="16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8B5284-15B5-9EBC-3E67-D1744B6EA0BD}"/>
              </a:ext>
            </a:extLst>
          </p:cNvPr>
          <p:cNvSpPr txBox="1"/>
          <p:nvPr/>
        </p:nvSpPr>
        <p:spPr>
          <a:xfrm>
            <a:off x="9070110" y="5237048"/>
            <a:ext cx="2637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C00000"/>
                </a:solidFill>
              </a:rPr>
              <a:t>number</a:t>
            </a:r>
            <a:r>
              <a:rPr lang="fr-FR" sz="1600" dirty="0"/>
              <a:t> of stars</a:t>
            </a:r>
            <a:endParaRPr lang="fr-BE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F22EBD-0609-8D2B-8026-A74FBE169066}"/>
              </a:ext>
            </a:extLst>
          </p:cNvPr>
          <p:cNvSpPr txBox="1"/>
          <p:nvPr/>
        </p:nvSpPr>
        <p:spPr>
          <a:xfrm>
            <a:off x="4211060" y="4447222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pulse </a:t>
            </a:r>
            <a:r>
              <a:rPr lang="fr-FR" b="1" dirty="0" err="1"/>
              <a:t>sequence</a:t>
            </a:r>
            <a:endParaRPr lang="fr-BE" b="1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2C0EFB8-68EF-D2DA-1612-757A186F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806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2B2D-30B1-7047-71AA-89C36490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61D4D-4FD1-1C80-F4B3-13DEF75F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Symmetrization</a:t>
            </a:r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7F8516F6-47FD-AD86-FF08-3405431E0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65066" y="1749370"/>
            <a:ext cx="2436264" cy="708177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9DFF20B8-EA67-8469-1B60-C1BF37629B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5435" y="2829128"/>
            <a:ext cx="3283548" cy="434332"/>
          </a:xfrm>
          <a:prstGeom prst="rect">
            <a:avLst/>
          </a:prstGeom>
        </p:spPr>
      </p:pic>
      <p:pic>
        <p:nvPicPr>
          <p:cNvPr id="7" name="Image 6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19EAEFEF-C519-F306-883B-F32119AA7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2189020" y="2647428"/>
            <a:ext cx="775855" cy="779259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6924688-090E-A1E5-6EA4-30ADF2E957E6}"/>
              </a:ext>
            </a:extLst>
          </p:cNvPr>
          <p:cNvCxnSpPr/>
          <p:nvPr/>
        </p:nvCxnSpPr>
        <p:spPr>
          <a:xfrm>
            <a:off x="2189020" y="2305381"/>
            <a:ext cx="221672" cy="440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B31F378-C618-1A33-F063-6ECAFDC9FB66}"/>
              </a:ext>
            </a:extLst>
          </p:cNvPr>
          <p:cNvSpPr txBox="1"/>
          <p:nvPr/>
        </p:nvSpPr>
        <p:spPr>
          <a:xfrm>
            <a:off x="1013867" y="1696231"/>
            <a:ext cx="169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Unwanted</a:t>
            </a:r>
            <a:r>
              <a:rPr lang="fr-FR" sz="1400" dirty="0"/>
              <a:t> </a:t>
            </a:r>
            <a:r>
              <a:rPr lang="fr-FR" sz="1400" dirty="0" err="1"/>
              <a:t>Hamiltonian</a:t>
            </a:r>
            <a:endParaRPr lang="fr-BE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40FF1F-8E39-EB6C-B491-61451D32E0C2}"/>
              </a:ext>
            </a:extLst>
          </p:cNvPr>
          <p:cNvSpPr txBox="1"/>
          <p:nvPr/>
        </p:nvSpPr>
        <p:spPr>
          <a:xfrm>
            <a:off x="4285670" y="2525692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pulse </a:t>
            </a:r>
            <a:r>
              <a:rPr lang="fr-FR" b="1" dirty="0" err="1"/>
              <a:t>sequence</a:t>
            </a:r>
            <a:endParaRPr lang="fr-BE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67F6FD8-96EB-987C-B460-B43941415242}"/>
              </a:ext>
            </a:extLst>
          </p:cNvPr>
          <p:cNvCxnSpPr>
            <a:cxnSpLocks/>
          </p:cNvCxnSpPr>
          <p:nvPr/>
        </p:nvCxnSpPr>
        <p:spPr>
          <a:xfrm flipH="1">
            <a:off x="6557816" y="1838737"/>
            <a:ext cx="323273" cy="15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0952DEA-8E91-F763-BCD7-2CD8AFE6D665}"/>
              </a:ext>
            </a:extLst>
          </p:cNvPr>
          <p:cNvSpPr txBox="1"/>
          <p:nvPr/>
        </p:nvSpPr>
        <p:spPr>
          <a:xfrm>
            <a:off x="6881089" y="1650064"/>
            <a:ext cx="1692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SU(2) pulse</a:t>
            </a:r>
            <a:endParaRPr lang="fr-BE" sz="1400" dirty="0"/>
          </a:p>
        </p:txBody>
      </p:sp>
      <p:pic>
        <p:nvPicPr>
          <p:cNvPr id="18" name="Image 17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39F05787-80C0-B41C-35BB-5E0C7F643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4" r="61727"/>
          <a:stretch/>
        </p:blipFill>
        <p:spPr>
          <a:xfrm>
            <a:off x="1732288" y="3352799"/>
            <a:ext cx="1548821" cy="2425249"/>
          </a:xfrm>
          <a:prstGeom prst="rect">
            <a:avLst/>
          </a:prstGeom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11A4E1BC-444B-2D59-8ECB-55EDC7F61A05}"/>
              </a:ext>
            </a:extLst>
          </p:cNvPr>
          <p:cNvSpPr/>
          <p:nvPr/>
        </p:nvSpPr>
        <p:spPr>
          <a:xfrm>
            <a:off x="4065066" y="2923377"/>
            <a:ext cx="2436264" cy="239551"/>
          </a:xfrm>
          <a:prstGeom prst="rightArrow">
            <a:avLst>
              <a:gd name="adj1" fmla="val 50000"/>
              <a:gd name="adj2" fmla="val 82965"/>
            </a:avLst>
          </a:prstGeom>
          <a:solidFill>
            <a:srgbClr val="CC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D41CAA23-171A-3332-51C9-B4742891E917}"/>
              </a:ext>
            </a:extLst>
          </p:cNvPr>
          <p:cNvSpPr/>
          <p:nvPr/>
        </p:nvSpPr>
        <p:spPr>
          <a:xfrm>
            <a:off x="4065066" y="4876868"/>
            <a:ext cx="2436264" cy="239551"/>
          </a:xfrm>
          <a:prstGeom prst="rightArrow">
            <a:avLst>
              <a:gd name="adj1" fmla="val 50000"/>
              <a:gd name="adj2" fmla="val 82965"/>
            </a:avLst>
          </a:prstGeom>
          <a:solidFill>
            <a:srgbClr val="CC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2E34237-BA64-07D4-D107-2F64D45C663C}"/>
              </a:ext>
            </a:extLst>
          </p:cNvPr>
          <p:cNvSpPr txBox="1"/>
          <p:nvPr/>
        </p:nvSpPr>
        <p:spPr>
          <a:xfrm>
            <a:off x="4154113" y="5241735"/>
            <a:ext cx="225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Number</a:t>
            </a:r>
            <a:r>
              <a:rPr lang="fr-FR" sz="1600" dirty="0"/>
              <a:t> of stars </a:t>
            </a:r>
            <a:r>
              <a:rPr lang="fr-FR" sz="1600" dirty="0" err="1"/>
              <a:t>preserved</a:t>
            </a:r>
            <a:r>
              <a:rPr lang="fr-FR" sz="1600" dirty="0"/>
              <a:t> </a:t>
            </a:r>
            <a:endParaRPr lang="fr-BE" sz="1600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37B943D7-FBA5-142B-5846-F85C55B9D8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907" r="58075" b="50164"/>
          <a:stretch/>
        </p:blipFill>
        <p:spPr>
          <a:xfrm>
            <a:off x="8969648" y="1157322"/>
            <a:ext cx="1082638" cy="31961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0F2331D-50EF-91E2-9E23-AF7910A5F5F5}"/>
              </a:ext>
            </a:extLst>
          </p:cNvPr>
          <p:cNvSpPr/>
          <p:nvPr/>
        </p:nvSpPr>
        <p:spPr>
          <a:xfrm>
            <a:off x="8709885" y="953081"/>
            <a:ext cx="3394383" cy="164879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87D08F-013C-1EA8-80CE-89C412D0F022}"/>
              </a:ext>
            </a:extLst>
          </p:cNvPr>
          <p:cNvSpPr txBox="1"/>
          <p:nvPr/>
        </p:nvSpPr>
        <p:spPr>
          <a:xfrm>
            <a:off x="9996869" y="1157322"/>
            <a:ext cx="231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is</a:t>
            </a:r>
            <a:r>
              <a:rPr lang="fr-FR" sz="1400" dirty="0"/>
              <a:t> a </a:t>
            </a:r>
            <a:r>
              <a:rPr lang="fr-FR" sz="1400" dirty="0" err="1"/>
              <a:t>subgroup</a:t>
            </a:r>
            <a:r>
              <a:rPr lang="fr-FR" sz="1400" dirty="0"/>
              <a:t> of SO(3) </a:t>
            </a:r>
            <a:endParaRPr lang="fr-BE" sz="1400" dirty="0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13DEE53D-C42E-080F-B146-C5E303DA76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7808" y="2115106"/>
            <a:ext cx="1980857" cy="287188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42F9A89E-8BF1-AD17-0263-B2766E734D5C}"/>
              </a:ext>
            </a:extLst>
          </p:cNvPr>
          <p:cNvSpPr/>
          <p:nvPr/>
        </p:nvSpPr>
        <p:spPr>
          <a:xfrm rot="5400000">
            <a:off x="10204017" y="1670971"/>
            <a:ext cx="397399" cy="170375"/>
          </a:xfrm>
          <a:prstGeom prst="rightArrow">
            <a:avLst>
              <a:gd name="adj1" fmla="val 50000"/>
              <a:gd name="adj2" fmla="val 769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398FAE4-4B40-44AE-B8E9-058F66FEB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3" t="21064" r="-945"/>
          <a:stretch/>
        </p:blipFill>
        <p:spPr>
          <a:xfrm>
            <a:off x="7463382" y="3472341"/>
            <a:ext cx="1697335" cy="2354169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E9CF84C3-9973-BF97-A277-9533296F3A52}"/>
              </a:ext>
            </a:extLst>
          </p:cNvPr>
          <p:cNvSpPr txBox="1"/>
          <p:nvPr/>
        </p:nvSpPr>
        <p:spPr>
          <a:xfrm>
            <a:off x="9278438" y="4715766"/>
            <a:ext cx="207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The constellation </a:t>
            </a:r>
            <a:r>
              <a:rPr lang="fr-FR" sz="1600" b="1" dirty="0" err="1"/>
              <a:t>is</a:t>
            </a:r>
            <a:r>
              <a:rPr lang="fr-FR" sz="1600" b="1" dirty="0"/>
              <a:t> </a:t>
            </a:r>
            <a:r>
              <a:rPr lang="fr-FR" sz="1600" b="1" dirty="0" err="1">
                <a:solidFill>
                  <a:srgbClr val="548235"/>
                </a:solidFill>
              </a:rPr>
              <a:t>symmetrized</a:t>
            </a:r>
            <a:r>
              <a:rPr lang="fr-FR" sz="1600" b="1" dirty="0"/>
              <a:t> !</a:t>
            </a:r>
            <a:endParaRPr lang="fr-BE" sz="16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78B1B4-006A-26A0-34B7-AFC5A4B4B70F}"/>
              </a:ext>
            </a:extLst>
          </p:cNvPr>
          <p:cNvSpPr txBox="1"/>
          <p:nvPr/>
        </p:nvSpPr>
        <p:spPr>
          <a:xfrm>
            <a:off x="4211060" y="4447222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pulse </a:t>
            </a:r>
            <a:r>
              <a:rPr lang="fr-FR" b="1" dirty="0" err="1"/>
              <a:t>sequence</a:t>
            </a:r>
            <a:endParaRPr lang="fr-BE" b="1" dirty="0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37098DEE-511E-BE3C-0144-7CCE3352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925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C77C2-51A6-4010-CE12-6CB9CD8F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7ECA3-8C3C-967B-C6A9-EF64BF8F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Symmetrization</a:t>
            </a:r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E9A0AE6-6DE8-876F-DDE4-35C174526C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65066" y="1749370"/>
            <a:ext cx="2436264" cy="708177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FB719EC3-BFBC-7B8F-7EE4-ED6CB649B5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01521" y="2782554"/>
            <a:ext cx="3283548" cy="434332"/>
          </a:xfrm>
          <a:prstGeom prst="rect">
            <a:avLst/>
          </a:prstGeom>
        </p:spPr>
      </p:pic>
      <p:pic>
        <p:nvPicPr>
          <p:cNvPr id="7" name="Image 6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85DABF42-1C53-65B3-D247-AF8C99A90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2189020" y="2647428"/>
            <a:ext cx="775855" cy="779259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362363-C29A-3939-A2E1-B4CD82E2FF7D}"/>
              </a:ext>
            </a:extLst>
          </p:cNvPr>
          <p:cNvCxnSpPr/>
          <p:nvPr/>
        </p:nvCxnSpPr>
        <p:spPr>
          <a:xfrm>
            <a:off x="2189020" y="2305381"/>
            <a:ext cx="221672" cy="440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E944446-95B3-45AE-9996-07E8CF740C5A}"/>
              </a:ext>
            </a:extLst>
          </p:cNvPr>
          <p:cNvSpPr txBox="1"/>
          <p:nvPr/>
        </p:nvSpPr>
        <p:spPr>
          <a:xfrm>
            <a:off x="1013867" y="1696231"/>
            <a:ext cx="169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Unwanted</a:t>
            </a:r>
            <a:r>
              <a:rPr lang="fr-FR" sz="1400" dirty="0"/>
              <a:t> </a:t>
            </a:r>
            <a:r>
              <a:rPr lang="fr-FR" sz="1400" dirty="0" err="1"/>
              <a:t>Hamiltonian</a:t>
            </a:r>
            <a:endParaRPr lang="fr-BE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89C3D5-D6F6-E2F9-93D6-4B29B31CFFEB}"/>
              </a:ext>
            </a:extLst>
          </p:cNvPr>
          <p:cNvSpPr txBox="1"/>
          <p:nvPr/>
        </p:nvSpPr>
        <p:spPr>
          <a:xfrm>
            <a:off x="4285670" y="2525692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pulse </a:t>
            </a:r>
            <a:r>
              <a:rPr lang="fr-FR" b="1" dirty="0" err="1"/>
              <a:t>sequence</a:t>
            </a:r>
            <a:endParaRPr lang="fr-BE" b="1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84AD245-CB85-D757-681B-33A4C46E1FB5}"/>
              </a:ext>
            </a:extLst>
          </p:cNvPr>
          <p:cNvCxnSpPr>
            <a:cxnSpLocks/>
          </p:cNvCxnSpPr>
          <p:nvPr/>
        </p:nvCxnSpPr>
        <p:spPr>
          <a:xfrm flipH="1">
            <a:off x="6557816" y="1838737"/>
            <a:ext cx="323273" cy="15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5375034-19A1-B64F-80DB-B0F3CA80B170}"/>
              </a:ext>
            </a:extLst>
          </p:cNvPr>
          <p:cNvSpPr txBox="1"/>
          <p:nvPr/>
        </p:nvSpPr>
        <p:spPr>
          <a:xfrm>
            <a:off x="6881089" y="1650064"/>
            <a:ext cx="1692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SU(2) pulse</a:t>
            </a:r>
            <a:endParaRPr lang="fr-BE" sz="1400" dirty="0"/>
          </a:p>
        </p:txBody>
      </p:sp>
      <p:pic>
        <p:nvPicPr>
          <p:cNvPr id="18" name="Image 17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E201D44-B4A6-4D90-5E48-FCBAA96A5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9" r="61727"/>
          <a:stretch>
            <a:fillRect/>
          </a:stretch>
        </p:blipFill>
        <p:spPr>
          <a:xfrm>
            <a:off x="2018022" y="3959354"/>
            <a:ext cx="1152140" cy="1215471"/>
          </a:xfrm>
          <a:prstGeom prst="rect">
            <a:avLst/>
          </a:prstGeom>
        </p:spPr>
      </p:pic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1BA480CA-1C70-2CE0-F4B5-0173B35EC0F6}"/>
              </a:ext>
            </a:extLst>
          </p:cNvPr>
          <p:cNvSpPr/>
          <p:nvPr/>
        </p:nvSpPr>
        <p:spPr>
          <a:xfrm>
            <a:off x="4065066" y="2923377"/>
            <a:ext cx="2436264" cy="239551"/>
          </a:xfrm>
          <a:prstGeom prst="rightArrow">
            <a:avLst>
              <a:gd name="adj1" fmla="val 50000"/>
              <a:gd name="adj2" fmla="val 82965"/>
            </a:avLst>
          </a:prstGeom>
          <a:solidFill>
            <a:srgbClr val="CC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F1980D4-21FE-41EF-D3E6-EE87EC75B3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907" r="58075" b="50164"/>
          <a:stretch/>
        </p:blipFill>
        <p:spPr>
          <a:xfrm>
            <a:off x="8969648" y="1157322"/>
            <a:ext cx="1082638" cy="31961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ECA3B34-1838-7E03-B06D-10146598E1EA}"/>
              </a:ext>
            </a:extLst>
          </p:cNvPr>
          <p:cNvSpPr/>
          <p:nvPr/>
        </p:nvSpPr>
        <p:spPr>
          <a:xfrm>
            <a:off x="8709885" y="953081"/>
            <a:ext cx="3394383" cy="164879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3B9A97-9086-7F2D-C356-D447ACBCF9EB}"/>
              </a:ext>
            </a:extLst>
          </p:cNvPr>
          <p:cNvSpPr txBox="1"/>
          <p:nvPr/>
        </p:nvSpPr>
        <p:spPr>
          <a:xfrm>
            <a:off x="9996869" y="1157322"/>
            <a:ext cx="231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is</a:t>
            </a:r>
            <a:r>
              <a:rPr lang="fr-FR" sz="1400" dirty="0"/>
              <a:t> a </a:t>
            </a:r>
            <a:r>
              <a:rPr lang="fr-FR" sz="1400" dirty="0" err="1"/>
              <a:t>subgroup</a:t>
            </a:r>
            <a:r>
              <a:rPr lang="fr-FR" sz="1400" dirty="0"/>
              <a:t> of SO(3) </a:t>
            </a:r>
            <a:endParaRPr lang="fr-BE" sz="1400" dirty="0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FA6157C-4D40-D97F-5E2F-1E63077FC4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7808" y="2115106"/>
            <a:ext cx="1980857" cy="287188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A8EE111D-048B-4979-6284-A389A7B64FA9}"/>
              </a:ext>
            </a:extLst>
          </p:cNvPr>
          <p:cNvSpPr/>
          <p:nvPr/>
        </p:nvSpPr>
        <p:spPr>
          <a:xfrm rot="5400000">
            <a:off x="10204017" y="1670971"/>
            <a:ext cx="397399" cy="170375"/>
          </a:xfrm>
          <a:prstGeom prst="rightArrow">
            <a:avLst>
              <a:gd name="adj1" fmla="val 50000"/>
              <a:gd name="adj2" fmla="val 769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48D331FC-69ED-356C-BDB1-90C849D05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3" t="46622" r="-945" b="1"/>
          <a:stretch>
            <a:fillRect/>
          </a:stretch>
        </p:blipFill>
        <p:spPr>
          <a:xfrm>
            <a:off x="7485205" y="3970611"/>
            <a:ext cx="1359831" cy="127536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E82137D-FD3F-538E-8BFE-79D1B96D6154}"/>
              </a:ext>
            </a:extLst>
          </p:cNvPr>
          <p:cNvSpPr txBox="1"/>
          <p:nvPr/>
        </p:nvSpPr>
        <p:spPr>
          <a:xfrm>
            <a:off x="9013195" y="4383257"/>
            <a:ext cx="207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The constellation </a:t>
            </a:r>
            <a:r>
              <a:rPr lang="fr-FR" sz="1600" b="1" dirty="0" err="1"/>
              <a:t>is</a:t>
            </a:r>
            <a:r>
              <a:rPr lang="fr-FR" sz="1600" b="1" dirty="0"/>
              <a:t> </a:t>
            </a:r>
            <a:r>
              <a:rPr lang="fr-FR" sz="1600" b="1" dirty="0" err="1">
                <a:solidFill>
                  <a:srgbClr val="548235"/>
                </a:solidFill>
              </a:rPr>
              <a:t>symmetrized</a:t>
            </a:r>
            <a:r>
              <a:rPr lang="fr-FR" sz="1600" b="1" dirty="0"/>
              <a:t> !</a:t>
            </a:r>
            <a:endParaRPr lang="fr-BE" sz="1600" b="1" dirty="0"/>
          </a:p>
        </p:txBody>
      </p:sp>
      <p:pic>
        <p:nvPicPr>
          <p:cNvPr id="3" name="Image 2" descr="Une image contenant cercle, horlog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A1C170E-4844-7829-E810-CF22928D1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7" t="44254"/>
          <a:stretch>
            <a:fillRect/>
          </a:stretch>
        </p:blipFill>
        <p:spPr>
          <a:xfrm>
            <a:off x="7379089" y="5207936"/>
            <a:ext cx="1537774" cy="150645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7E68368-1816-1845-AC02-9EB869042C54}"/>
              </a:ext>
            </a:extLst>
          </p:cNvPr>
          <p:cNvCxnSpPr>
            <a:cxnSpLocks/>
          </p:cNvCxnSpPr>
          <p:nvPr/>
        </p:nvCxnSpPr>
        <p:spPr>
          <a:xfrm flipH="1" flipV="1">
            <a:off x="8230095" y="6055945"/>
            <a:ext cx="343384" cy="25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C2A03BA-1C30-1D03-1193-709ACC4B6CCC}"/>
              </a:ext>
            </a:extLst>
          </p:cNvPr>
          <p:cNvSpPr txBox="1"/>
          <p:nvPr/>
        </p:nvSpPr>
        <p:spPr>
          <a:xfrm>
            <a:off x="8573479" y="6281091"/>
            <a:ext cx="1359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+mj-lt"/>
              </a:rPr>
              <a:t>Radius collapses to </a:t>
            </a:r>
            <a:r>
              <a:rPr lang="fr-FR" sz="1200" dirty="0" err="1">
                <a:latin typeface="+mj-lt"/>
              </a:rPr>
              <a:t>zero</a:t>
            </a:r>
            <a:r>
              <a:rPr lang="fr-FR" sz="1200" dirty="0">
                <a:latin typeface="+mj-lt"/>
              </a:rPr>
              <a:t> !</a:t>
            </a:r>
            <a:endParaRPr lang="fr-BE" sz="1200" dirty="0">
              <a:latin typeface="+mj-lt"/>
            </a:endParaRPr>
          </a:p>
        </p:txBody>
      </p:sp>
      <p:pic>
        <p:nvPicPr>
          <p:cNvPr id="22" name="Image 21" descr="Une image contenant cercle, horloge, conception&#10;&#10;Le contenu généré par l’IA peut être incorrect.">
            <a:extLst>
              <a:ext uri="{FF2B5EF4-FFF2-40B4-BE49-F238E27FC236}">
                <a16:creationId xmlns:a16="http://schemas.microsoft.com/office/drawing/2014/main" id="{66C20A4E-CB00-48E4-29A3-FC29989E32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23300" r="32195" b="21223"/>
          <a:stretch/>
        </p:blipFill>
        <p:spPr>
          <a:xfrm>
            <a:off x="1913045" y="5220332"/>
            <a:ext cx="1362094" cy="1637668"/>
          </a:xfrm>
          <a:prstGeom prst="ellipse">
            <a:avLst/>
          </a:prstGeom>
        </p:spPr>
      </p:pic>
      <p:pic>
        <p:nvPicPr>
          <p:cNvPr id="23" name="Image 22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E9C39414-7E4D-DD5A-BBB9-0D828326C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4" r="61727" b="56651"/>
          <a:stretch>
            <a:fillRect/>
          </a:stretch>
        </p:blipFill>
        <p:spPr>
          <a:xfrm>
            <a:off x="1895898" y="3263459"/>
            <a:ext cx="1362095" cy="695896"/>
          </a:xfrm>
          <a:prstGeom prst="rect">
            <a:avLst/>
          </a:prstGeom>
        </p:spPr>
      </p:pic>
      <p:pic>
        <p:nvPicPr>
          <p:cNvPr id="29" name="Image 28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CDA2D6F-66E1-2B33-8417-52FEE7E97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3" t="21064" r="-945" b="55101"/>
          <a:stretch>
            <a:fillRect/>
          </a:stretch>
        </p:blipFill>
        <p:spPr>
          <a:xfrm>
            <a:off x="7396234" y="3263459"/>
            <a:ext cx="1537774" cy="64403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1F0DFA4-5F63-D55F-E6D0-C525D0D73F52}"/>
              </a:ext>
            </a:extLst>
          </p:cNvPr>
          <p:cNvSpPr txBox="1"/>
          <p:nvPr/>
        </p:nvSpPr>
        <p:spPr>
          <a:xfrm>
            <a:off x="9013195" y="5454391"/>
            <a:ext cx="207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The constellation </a:t>
            </a:r>
            <a:r>
              <a:rPr lang="fr-FR" sz="1600" b="1" dirty="0" err="1"/>
              <a:t>is</a:t>
            </a:r>
            <a:r>
              <a:rPr lang="fr-FR" sz="1600" b="1" dirty="0"/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annihilated</a:t>
            </a:r>
            <a:r>
              <a:rPr lang="fr-FR" sz="1600" b="1" dirty="0"/>
              <a:t> !</a:t>
            </a:r>
            <a:endParaRPr lang="fr-BE" sz="1600" b="1" dirty="0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0A54EBEE-C63A-E3FF-AC05-CA03D3FA334C}"/>
              </a:ext>
            </a:extLst>
          </p:cNvPr>
          <p:cNvSpPr/>
          <p:nvPr/>
        </p:nvSpPr>
        <p:spPr>
          <a:xfrm>
            <a:off x="4065066" y="4876868"/>
            <a:ext cx="2436264" cy="239551"/>
          </a:xfrm>
          <a:prstGeom prst="rightArrow">
            <a:avLst>
              <a:gd name="adj1" fmla="val 50000"/>
              <a:gd name="adj2" fmla="val 82965"/>
            </a:avLst>
          </a:prstGeom>
          <a:solidFill>
            <a:srgbClr val="CCCC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76407C-90AB-F7A2-B30C-3831605C78C1}"/>
              </a:ext>
            </a:extLst>
          </p:cNvPr>
          <p:cNvSpPr txBox="1"/>
          <p:nvPr/>
        </p:nvSpPr>
        <p:spPr>
          <a:xfrm>
            <a:off x="4154113" y="5241735"/>
            <a:ext cx="225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Number</a:t>
            </a:r>
            <a:r>
              <a:rPr lang="fr-FR" sz="1600" dirty="0"/>
              <a:t> of stars </a:t>
            </a:r>
            <a:r>
              <a:rPr lang="fr-FR" sz="1600" dirty="0" err="1"/>
              <a:t>preserved</a:t>
            </a:r>
            <a:r>
              <a:rPr lang="fr-FR" sz="1600" dirty="0"/>
              <a:t> </a:t>
            </a:r>
            <a:endParaRPr lang="fr-BE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740B7C-5556-3504-F390-3FE4CFD97F4B}"/>
              </a:ext>
            </a:extLst>
          </p:cNvPr>
          <p:cNvSpPr txBox="1"/>
          <p:nvPr/>
        </p:nvSpPr>
        <p:spPr>
          <a:xfrm>
            <a:off x="4211060" y="4447222"/>
            <a:ext cx="227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pulse </a:t>
            </a:r>
            <a:r>
              <a:rPr lang="fr-FR" b="1" dirty="0" err="1"/>
              <a:t>sequence</a:t>
            </a:r>
            <a:endParaRPr lang="fr-BE" b="1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7ABD6B62-93CC-FC75-8511-3F4F2A8C1705}"/>
              </a:ext>
            </a:extLst>
          </p:cNvPr>
          <p:cNvSpPr/>
          <p:nvPr/>
        </p:nvSpPr>
        <p:spPr>
          <a:xfrm>
            <a:off x="3217751" y="5306292"/>
            <a:ext cx="4275764" cy="1136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119431F-19CF-D129-08E2-2992823F0A96}"/>
              </a:ext>
            </a:extLst>
          </p:cNvPr>
          <p:cNvSpPr txBox="1"/>
          <p:nvPr/>
        </p:nvSpPr>
        <p:spPr>
          <a:xfrm>
            <a:off x="3124496" y="5706600"/>
            <a:ext cx="443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Design a </a:t>
            </a:r>
            <a:r>
              <a:rPr lang="fr-FR" dirty="0" err="1"/>
              <a:t>sequence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implements</a:t>
            </a:r>
            <a:r>
              <a:rPr lang="fr-FR" dirty="0"/>
              <a:t> a </a:t>
            </a:r>
            <a:r>
              <a:rPr lang="fr-FR" dirty="0" err="1"/>
              <a:t>symmetry</a:t>
            </a:r>
            <a:r>
              <a:rPr lang="fr-FR" dirty="0"/>
              <a:t> « inaccessible »</a:t>
            </a:r>
            <a:endParaRPr lang="fr-BE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E0AE6D6-7232-A3B0-9CAF-5C672031B5D0}"/>
              </a:ext>
            </a:extLst>
          </p:cNvPr>
          <p:cNvSpPr txBox="1"/>
          <p:nvPr/>
        </p:nvSpPr>
        <p:spPr>
          <a:xfrm>
            <a:off x="3124496" y="5355034"/>
            <a:ext cx="443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Goal :</a:t>
            </a:r>
            <a:endParaRPr lang="fr-BE" b="1" dirty="0"/>
          </a:p>
        </p:txBody>
      </p:sp>
      <p:sp>
        <p:nvSpPr>
          <p:cNvPr id="34" name="Espace réservé du numéro de diapositive 33">
            <a:extLst>
              <a:ext uri="{FF2B5EF4-FFF2-40B4-BE49-F238E27FC236}">
                <a16:creationId xmlns:a16="http://schemas.microsoft.com/office/drawing/2014/main" id="{69D495E5-A2B5-D25E-FC4F-CB4B604B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883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D4611-3018-2F01-3481-D837F01BB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F3663435-5A0F-A38A-C347-E863605D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540" r="57925"/>
          <a:stretch>
            <a:fillRect/>
          </a:stretch>
        </p:blipFill>
        <p:spPr>
          <a:xfrm>
            <a:off x="3261917" y="5109853"/>
            <a:ext cx="1328633" cy="14683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886402-3D39-9D22-793D-B2E214EE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General </a:t>
            </a:r>
            <a:r>
              <a:rPr lang="fr-FR" dirty="0" err="1"/>
              <a:t>framework</a:t>
            </a:r>
            <a:endParaRPr lang="fr-BE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437D996-4FBE-A9BE-BEE3-A7BB4047F660}"/>
              </a:ext>
            </a:extLst>
          </p:cNvPr>
          <p:cNvSpPr/>
          <p:nvPr/>
        </p:nvSpPr>
        <p:spPr>
          <a:xfrm>
            <a:off x="2299961" y="1728654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5" name="Image 4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6A45FD9B-A152-D7A7-18AF-04A516240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826002" y="1746645"/>
            <a:ext cx="775855" cy="779259"/>
          </a:xfrm>
          <a:prstGeom prst="rect">
            <a:avLst/>
          </a:prstGeom>
        </p:spPr>
      </p:pic>
      <p:pic>
        <p:nvPicPr>
          <p:cNvPr id="8" name="Image 7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998E2958-CD84-9AF1-54B9-BE3CFBA30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22080" r="29355" b="24130"/>
          <a:stretch/>
        </p:blipFill>
        <p:spPr>
          <a:xfrm>
            <a:off x="5042756" y="3516853"/>
            <a:ext cx="1994974" cy="1909410"/>
          </a:xfrm>
          <a:prstGeom prst="ellipse">
            <a:avLst/>
          </a:prstGeom>
        </p:spPr>
      </p:pic>
      <p:pic>
        <p:nvPicPr>
          <p:cNvPr id="10" name="Image 9" descr="Une image contenant cube, origami&#10;&#10;Le contenu généré par l’IA peut être incorrect.">
            <a:extLst>
              <a:ext uri="{FF2B5EF4-FFF2-40B4-BE49-F238E27FC236}">
                <a16:creationId xmlns:a16="http://schemas.microsoft.com/office/drawing/2014/main" id="{BD6DA3C3-BFE4-0B9E-1DD9-323338F2B4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88" t="12305" r="8970" b="14427"/>
          <a:stretch>
            <a:fillRect/>
          </a:stretch>
        </p:blipFill>
        <p:spPr>
          <a:xfrm>
            <a:off x="7648854" y="3748284"/>
            <a:ext cx="1656929" cy="1563580"/>
          </a:xfrm>
          <a:prstGeom prst="rect">
            <a:avLst/>
          </a:prstGeom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F0502F12-3036-9C85-3772-45F9E4C25BDB}"/>
              </a:ext>
            </a:extLst>
          </p:cNvPr>
          <p:cNvSpPr/>
          <p:nvPr/>
        </p:nvSpPr>
        <p:spPr>
          <a:xfrm>
            <a:off x="4718293" y="1708859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A8A5D60B-79B0-10CD-CB77-6E6E59AE0042}"/>
              </a:ext>
            </a:extLst>
          </p:cNvPr>
          <p:cNvSpPr/>
          <p:nvPr/>
        </p:nvSpPr>
        <p:spPr>
          <a:xfrm>
            <a:off x="7012038" y="1708859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778E9D37-3798-F89F-26BF-A0D7C64770F9}"/>
              </a:ext>
            </a:extLst>
          </p:cNvPr>
          <p:cNvSpPr/>
          <p:nvPr/>
        </p:nvSpPr>
        <p:spPr>
          <a:xfrm>
            <a:off x="9312574" y="1678076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B8C8D0-5F3C-EAC9-F50D-64B2DEE55311}"/>
              </a:ext>
            </a:extLst>
          </p:cNvPr>
          <p:cNvSpPr txBox="1"/>
          <p:nvPr/>
        </p:nvSpPr>
        <p:spPr>
          <a:xfrm>
            <a:off x="2727856" y="1502505"/>
            <a:ext cx="20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Draw</a:t>
            </a:r>
            <a:r>
              <a:rPr lang="fr-FR" sz="1600" dirty="0"/>
              <a:t> the constellation</a:t>
            </a:r>
            <a:endParaRPr lang="fr-BE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A57CEF0-7F11-D278-BC52-8A9D1F7CD83A}"/>
              </a:ext>
            </a:extLst>
          </p:cNvPr>
          <p:cNvSpPr txBox="1"/>
          <p:nvPr/>
        </p:nvSpPr>
        <p:spPr>
          <a:xfrm>
            <a:off x="5108498" y="1379393"/>
            <a:ext cx="1960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Pick an inaccessible </a:t>
            </a:r>
            <a:r>
              <a:rPr lang="fr-FR" sz="1600" dirty="0" err="1"/>
              <a:t>symmetry</a:t>
            </a:r>
            <a:endParaRPr lang="fr-BE" sz="1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2A41C35-E551-2A5E-513A-75A6F55536DA}"/>
              </a:ext>
            </a:extLst>
          </p:cNvPr>
          <p:cNvSpPr txBox="1"/>
          <p:nvPr/>
        </p:nvSpPr>
        <p:spPr>
          <a:xfrm>
            <a:off x="7689646" y="1458075"/>
            <a:ext cx="1656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Draw</a:t>
            </a:r>
            <a:r>
              <a:rPr lang="fr-FR" sz="1600" dirty="0"/>
              <a:t> the Cayley graph </a:t>
            </a:r>
            <a:r>
              <a:rPr lang="fr-FR" sz="1600" baseline="30000" dirty="0"/>
              <a:t>*</a:t>
            </a:r>
            <a:endParaRPr lang="fr-BE" sz="1600" baseline="300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6B238A4-8418-87CE-B7FA-9B14F5CD059E}"/>
              </a:ext>
            </a:extLst>
          </p:cNvPr>
          <p:cNvSpPr txBox="1"/>
          <p:nvPr/>
        </p:nvSpPr>
        <p:spPr>
          <a:xfrm>
            <a:off x="10125082" y="1471721"/>
            <a:ext cx="1656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Take</a:t>
            </a:r>
            <a:r>
              <a:rPr lang="fr-FR" sz="1600" dirty="0"/>
              <a:t> an </a:t>
            </a:r>
            <a:r>
              <a:rPr lang="fr-FR" sz="1600" dirty="0" err="1"/>
              <a:t>Eulerian</a:t>
            </a:r>
            <a:r>
              <a:rPr lang="fr-FR" sz="1600" dirty="0"/>
              <a:t> </a:t>
            </a:r>
            <a:r>
              <a:rPr lang="fr-FR" sz="1600" dirty="0" err="1"/>
              <a:t>path</a:t>
            </a:r>
            <a:endParaRPr lang="fr-BE" sz="16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C1EEC4-7885-7B5E-170C-F845249F0D92}"/>
              </a:ext>
            </a:extLst>
          </p:cNvPr>
          <p:cNvSpPr txBox="1"/>
          <p:nvPr/>
        </p:nvSpPr>
        <p:spPr>
          <a:xfrm>
            <a:off x="216310" y="6292645"/>
            <a:ext cx="36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 </a:t>
            </a:r>
            <a:endParaRPr lang="fr-BE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540F26E-3BD5-CD2D-C8F7-971B990591BE}"/>
              </a:ext>
            </a:extLst>
          </p:cNvPr>
          <p:cNvSpPr txBox="1"/>
          <p:nvPr/>
        </p:nvSpPr>
        <p:spPr>
          <a:xfrm>
            <a:off x="437319" y="6221258"/>
            <a:ext cx="45882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L.Viola</a:t>
            </a:r>
            <a:r>
              <a:rPr lang="fr-FR" sz="1100" dirty="0"/>
              <a:t>, </a:t>
            </a:r>
            <a:r>
              <a:rPr lang="fr-FR" sz="1100" dirty="0" err="1"/>
              <a:t>E.Knill</a:t>
            </a:r>
            <a:r>
              <a:rPr lang="fr-FR" sz="1100" dirty="0"/>
              <a:t>, PRL </a:t>
            </a:r>
            <a:r>
              <a:rPr lang="fr-BE" sz="1100" b="1" dirty="0"/>
              <a:t>90</a:t>
            </a:r>
            <a:r>
              <a:rPr lang="fr-BE" sz="1100" dirty="0"/>
              <a:t>, 037901 (2003)</a:t>
            </a:r>
          </a:p>
          <a:p>
            <a:r>
              <a:rPr lang="fr-BE" sz="1100" dirty="0"/>
              <a:t>Béla </a:t>
            </a:r>
            <a:r>
              <a:rPr lang="fr-BE" sz="1100" dirty="0" err="1"/>
              <a:t>Bollobás</a:t>
            </a:r>
            <a:r>
              <a:rPr lang="fr-BE" sz="1100" dirty="0"/>
              <a:t>, « </a:t>
            </a:r>
            <a:r>
              <a:rPr lang="fr-BE" sz="1100" dirty="0" err="1"/>
              <a:t>Mordern</a:t>
            </a:r>
            <a:r>
              <a:rPr lang="fr-BE" sz="1100" dirty="0"/>
              <a:t> Graph Theory » (1998)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75AEAA-D83C-935C-D8E5-3C648555B256}"/>
              </a:ext>
            </a:extLst>
          </p:cNvPr>
          <p:cNvSpPr txBox="1"/>
          <p:nvPr/>
        </p:nvSpPr>
        <p:spPr>
          <a:xfrm>
            <a:off x="216310" y="1344889"/>
            <a:ext cx="20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Pick an </a:t>
            </a:r>
            <a:r>
              <a:rPr lang="fr-FR" sz="1600" dirty="0" err="1"/>
              <a:t>Hamiltonian</a:t>
            </a:r>
            <a:r>
              <a:rPr lang="fr-FR" sz="1600" dirty="0"/>
              <a:t> to </a:t>
            </a:r>
            <a:r>
              <a:rPr lang="fr-FR" sz="1600" dirty="0" err="1"/>
              <a:t>decouple</a:t>
            </a:r>
            <a:endParaRPr lang="fr-B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A38BD0E-ADEA-7BFE-510A-E043A815CF41}"/>
                  </a:ext>
                </a:extLst>
              </p:cNvPr>
              <p:cNvSpPr txBox="1"/>
              <p:nvPr/>
            </p:nvSpPr>
            <p:spPr>
              <a:xfrm>
                <a:off x="-147237" y="4159303"/>
                <a:ext cx="3982967" cy="12228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  <m:sup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fr-FR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3(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𝐢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𝐣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𝐢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𝐣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fr-BE" sz="1600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A38BD0E-ADEA-7BFE-510A-E043A815C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7237" y="4159303"/>
                <a:ext cx="3982967" cy="12228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EAAC795-B9D5-5BB6-B02A-3CA9804FB780}"/>
              </a:ext>
            </a:extLst>
          </p:cNvPr>
          <p:cNvSpPr/>
          <p:nvPr/>
        </p:nvSpPr>
        <p:spPr>
          <a:xfrm>
            <a:off x="1538373" y="4224166"/>
            <a:ext cx="917794" cy="422245"/>
          </a:xfrm>
          <a:prstGeom prst="roundRect">
            <a:avLst/>
          </a:prstGeom>
          <a:solidFill>
            <a:srgbClr val="A8A7E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F830F53-D3BE-FA33-08F4-E7EF870E6F90}"/>
              </a:ext>
            </a:extLst>
          </p:cNvPr>
          <p:cNvSpPr/>
          <p:nvPr/>
        </p:nvSpPr>
        <p:spPr>
          <a:xfrm>
            <a:off x="508840" y="4816174"/>
            <a:ext cx="3234486" cy="45131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Image 31" descr="Une image contenant dessin humoristique, créativité, art, illustration&#10;&#10;Le contenu généré par l’IA peut être incorrect.">
            <a:extLst>
              <a:ext uri="{FF2B5EF4-FFF2-40B4-BE49-F238E27FC236}">
                <a16:creationId xmlns:a16="http://schemas.microsoft.com/office/drawing/2014/main" id="{004A6ACA-C3FD-C2BD-DF9F-DD3D1B77C3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091"/>
          <a:stretch>
            <a:fillRect/>
          </a:stretch>
        </p:blipFill>
        <p:spPr>
          <a:xfrm>
            <a:off x="622321" y="2608354"/>
            <a:ext cx="1288353" cy="103061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CB45E50-3A6F-D8AA-AC21-E87CD2681717}"/>
              </a:ext>
            </a:extLst>
          </p:cNvPr>
          <p:cNvSpPr txBox="1"/>
          <p:nvPr/>
        </p:nvSpPr>
        <p:spPr>
          <a:xfrm>
            <a:off x="1116179" y="5311864"/>
            <a:ext cx="184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dipole-dipole</a:t>
            </a:r>
            <a:endParaRPr lang="fr-B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19EA259-2057-5143-77B4-C08D947EE176}"/>
              </a:ext>
            </a:extLst>
          </p:cNvPr>
          <p:cNvSpPr txBox="1"/>
          <p:nvPr/>
        </p:nvSpPr>
        <p:spPr>
          <a:xfrm>
            <a:off x="1428628" y="3774280"/>
            <a:ext cx="12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disorder</a:t>
            </a:r>
            <a:endParaRPr lang="fr-B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34F3808-27BD-AD5B-2285-25F0D315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440" r="57925" b="48816"/>
          <a:stretch>
            <a:fillRect/>
          </a:stretch>
        </p:blipFill>
        <p:spPr>
          <a:xfrm>
            <a:off x="3150293" y="2872258"/>
            <a:ext cx="1440257" cy="1628435"/>
          </a:xfrm>
          <a:prstGeom prst="rect">
            <a:avLst/>
          </a:prstGeom>
        </p:spPr>
      </p:pic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E64AA674-8EC7-DF8B-6D0F-B2E466478B70}"/>
              </a:ext>
            </a:extLst>
          </p:cNvPr>
          <p:cNvSpPr/>
          <p:nvPr/>
        </p:nvSpPr>
        <p:spPr>
          <a:xfrm>
            <a:off x="4718293" y="4647611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3112D55-56DD-11AA-753B-0788DE37E479}"/>
              </a:ext>
            </a:extLst>
          </p:cNvPr>
          <p:cNvSpPr txBox="1"/>
          <p:nvPr/>
        </p:nvSpPr>
        <p:spPr>
          <a:xfrm>
            <a:off x="5223434" y="5478607"/>
            <a:ext cx="1633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Tetrahedral</a:t>
            </a:r>
            <a:r>
              <a:rPr lang="fr-FR" sz="1600" dirty="0"/>
              <a:t> point group </a:t>
            </a:r>
            <a:endParaRPr lang="fr-BE" sz="1600" dirty="0"/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59CF9E30-635D-0A94-755E-A4ACFB396C20}"/>
              </a:ext>
            </a:extLst>
          </p:cNvPr>
          <p:cNvSpPr/>
          <p:nvPr/>
        </p:nvSpPr>
        <p:spPr>
          <a:xfrm>
            <a:off x="7012038" y="4691264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6" name="Flèche : droite 45">
            <a:extLst>
              <a:ext uri="{FF2B5EF4-FFF2-40B4-BE49-F238E27FC236}">
                <a16:creationId xmlns:a16="http://schemas.microsoft.com/office/drawing/2014/main" id="{FB5D00F3-9D5F-C5E2-10AE-F5E59511E397}"/>
              </a:ext>
            </a:extLst>
          </p:cNvPr>
          <p:cNvSpPr/>
          <p:nvPr/>
        </p:nvSpPr>
        <p:spPr>
          <a:xfrm>
            <a:off x="9241874" y="4684687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04FBD5E-4618-1134-D329-0623EE1C2529}"/>
              </a:ext>
            </a:extLst>
          </p:cNvPr>
          <p:cNvCxnSpPr/>
          <p:nvPr/>
        </p:nvCxnSpPr>
        <p:spPr>
          <a:xfrm flipV="1">
            <a:off x="11072596" y="3924701"/>
            <a:ext cx="0" cy="4097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DE14F429-02EA-454B-531F-F6B66ABE296F}"/>
              </a:ext>
            </a:extLst>
          </p:cNvPr>
          <p:cNvCxnSpPr/>
          <p:nvPr/>
        </p:nvCxnSpPr>
        <p:spPr>
          <a:xfrm flipV="1">
            <a:off x="10203070" y="3856048"/>
            <a:ext cx="0" cy="4097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F305E928-77F8-5458-AE01-02FDFE475948}"/>
              </a:ext>
            </a:extLst>
          </p:cNvPr>
          <p:cNvSpPr/>
          <p:nvPr/>
        </p:nvSpPr>
        <p:spPr>
          <a:xfrm rot="20006456">
            <a:off x="2638093" y="4138133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CF07E218-60A7-FE93-AB6C-C758425424DF}"/>
              </a:ext>
            </a:extLst>
          </p:cNvPr>
          <p:cNvSpPr/>
          <p:nvPr/>
        </p:nvSpPr>
        <p:spPr>
          <a:xfrm rot="2091881">
            <a:off x="2751777" y="5506066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98BF41F-C3F4-2E35-F623-7CF053731206}"/>
              </a:ext>
            </a:extLst>
          </p:cNvPr>
          <p:cNvSpPr txBox="1"/>
          <p:nvPr/>
        </p:nvSpPr>
        <p:spPr>
          <a:xfrm>
            <a:off x="9975423" y="5707870"/>
            <a:ext cx="1633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TEDD </a:t>
            </a:r>
            <a:r>
              <a:rPr lang="fr-FR" sz="1600" i="1" dirty="0" err="1"/>
              <a:t>sequence</a:t>
            </a:r>
            <a:endParaRPr lang="fr-BE" sz="1600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60EDB2-8A49-51EC-9BB2-CBA1A157933E}"/>
              </a:ext>
            </a:extLst>
          </p:cNvPr>
          <p:cNvSpPr txBox="1"/>
          <p:nvPr/>
        </p:nvSpPr>
        <p:spPr>
          <a:xfrm>
            <a:off x="3291163" y="4336332"/>
            <a:ext cx="125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 stars</a:t>
            </a:r>
            <a:endParaRPr lang="fr-BE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657DDE-EEC6-B224-0D6C-8E6BCEDF0B2B}"/>
              </a:ext>
            </a:extLst>
          </p:cNvPr>
          <p:cNvSpPr txBox="1"/>
          <p:nvPr/>
        </p:nvSpPr>
        <p:spPr>
          <a:xfrm>
            <a:off x="3298145" y="6507658"/>
            <a:ext cx="125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4 stars</a:t>
            </a:r>
            <a:endParaRPr lang="fr-B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33B8630-59C7-7EB1-89AC-AB154A301376}"/>
                  </a:ext>
                </a:extLst>
              </p:cNvPr>
              <p:cNvSpPr txBox="1"/>
              <p:nvPr/>
            </p:nvSpPr>
            <p:spPr>
              <a:xfrm>
                <a:off x="9421490" y="3284184"/>
                <a:ext cx="1107867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BE" sz="1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33B8630-59C7-7EB1-89AC-AB154A301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490" y="3284184"/>
                <a:ext cx="1107867" cy="4840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F4F618A-75DF-7ACE-2D9C-8547897136C1}"/>
                  </a:ext>
                </a:extLst>
              </p:cNvPr>
              <p:cNvSpPr txBox="1"/>
              <p:nvPr/>
            </p:nvSpPr>
            <p:spPr>
              <a:xfrm>
                <a:off x="10737724" y="3336896"/>
                <a:ext cx="1113190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BE" sz="1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F4F618A-75DF-7ACE-2D9C-854789713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724" y="3336896"/>
                <a:ext cx="1113190" cy="4840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0782BF6-6C50-B95D-ACD3-DB8747316500}"/>
                  </a:ext>
                </a:extLst>
              </p:cNvPr>
              <p:cNvSpPr txBox="1"/>
              <p:nvPr/>
            </p:nvSpPr>
            <p:spPr>
              <a:xfrm>
                <a:off x="5951518" y="3326009"/>
                <a:ext cx="294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0782BF6-6C50-B95D-ACD3-DB8747316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518" y="3326009"/>
                <a:ext cx="294375" cy="276999"/>
              </a:xfrm>
              <a:prstGeom prst="rect">
                <a:avLst/>
              </a:prstGeom>
              <a:blipFill>
                <a:blip r:embed="rId10"/>
                <a:stretch>
                  <a:fillRect l="-12245" t="-26667" r="-44898" b="-1555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3AEA4D8-D169-57A4-2A43-7945D444D0EC}"/>
                  </a:ext>
                </a:extLst>
              </p:cNvPr>
              <p:cNvSpPr txBox="1"/>
              <p:nvPr/>
            </p:nvSpPr>
            <p:spPr>
              <a:xfrm>
                <a:off x="6731061" y="4140621"/>
                <a:ext cx="2996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3AEA4D8-D169-57A4-2A43-7945D444D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061" y="4140621"/>
                <a:ext cx="299697" cy="276999"/>
              </a:xfrm>
              <a:prstGeom prst="rect">
                <a:avLst/>
              </a:prstGeom>
              <a:blipFill>
                <a:blip r:embed="rId11"/>
                <a:stretch>
                  <a:fillRect l="-12245" t="-23913" r="-46939" b="-1304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Graphique 25">
            <a:extLst>
              <a:ext uri="{FF2B5EF4-FFF2-40B4-BE49-F238E27FC236}">
                <a16:creationId xmlns:a16="http://schemas.microsoft.com/office/drawing/2014/main" id="{29E86061-C5DD-D00F-FDF4-5305B2E5EB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3920" y="4309859"/>
            <a:ext cx="2364097" cy="1314438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5B99AAF-0B45-D121-A642-2665B92E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024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 animBg="1"/>
      <p:bldP spid="31" grpId="0" animBg="1"/>
      <p:bldP spid="33" grpId="0"/>
      <p:bldP spid="34" grpId="0"/>
      <p:bldP spid="43" grpId="0" animBg="1"/>
      <p:bldP spid="44" grpId="0"/>
      <p:bldP spid="45" grpId="0" animBg="1"/>
      <p:bldP spid="46" grpId="0" animBg="1"/>
      <p:bldP spid="51" grpId="0" animBg="1"/>
      <p:bldP spid="52" grpId="0" animBg="1"/>
      <p:bldP spid="53" grpId="0"/>
      <p:bldP spid="6" grpId="0"/>
      <p:bldP spid="7" grpId="0"/>
      <p:bldP spid="9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375B8-6FE3-1A68-1943-235BB41C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More </a:t>
            </a:r>
            <a:r>
              <a:rPr lang="fr-FR" dirty="0" err="1"/>
              <a:t>results</a:t>
            </a:r>
            <a:endParaRPr lang="fr-BE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0F05B5A-1EDE-E3B7-7803-343AC484C6F7}"/>
              </a:ext>
            </a:extLst>
          </p:cNvPr>
          <p:cNvSpPr/>
          <p:nvPr/>
        </p:nvSpPr>
        <p:spPr>
          <a:xfrm>
            <a:off x="1762104" y="2975465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5" name="Image 4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FE6FFDF5-A9A3-E8A1-4DD3-DD9EA8F49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873626" y="2647288"/>
            <a:ext cx="775855" cy="779259"/>
          </a:xfrm>
          <a:prstGeom prst="rect">
            <a:avLst/>
          </a:prstGeom>
        </p:spPr>
      </p:pic>
      <p:pic>
        <p:nvPicPr>
          <p:cNvPr id="6" name="Image 5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539C65BB-C9E2-E02D-ACC0-F12EBC93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0" r="64102"/>
          <a:stretch>
            <a:fillRect/>
          </a:stretch>
        </p:blipFill>
        <p:spPr>
          <a:xfrm>
            <a:off x="2427630" y="2211008"/>
            <a:ext cx="1336528" cy="1700979"/>
          </a:xfrm>
          <a:prstGeom prst="rect">
            <a:avLst/>
          </a:prstGeom>
        </p:spPr>
      </p:pic>
      <p:pic>
        <p:nvPicPr>
          <p:cNvPr id="7" name="Image 6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F3D0E28A-87E5-E2D3-3986-E2E2FB3B8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22080" r="29355" b="24130"/>
          <a:stretch/>
        </p:blipFill>
        <p:spPr>
          <a:xfrm>
            <a:off x="2517521" y="4027348"/>
            <a:ext cx="1399040" cy="1339036"/>
          </a:xfrm>
          <a:prstGeom prst="ellipse">
            <a:avLst/>
          </a:prstGeom>
        </p:spPr>
      </p:pic>
      <p:pic>
        <p:nvPicPr>
          <p:cNvPr id="8" name="Image 7" descr="Une image contenant cube, origami&#10;&#10;Le contenu généré par l’IA peut être incorrect.">
            <a:extLst>
              <a:ext uri="{FF2B5EF4-FFF2-40B4-BE49-F238E27FC236}">
                <a16:creationId xmlns:a16="http://schemas.microsoft.com/office/drawing/2014/main" id="{DEADF9F8-A17F-1B55-A281-865C82313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05" y="3656270"/>
            <a:ext cx="2033930" cy="2033930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2782F3AD-0180-52F1-0DE7-4B88EAFD53C3}"/>
              </a:ext>
            </a:extLst>
          </p:cNvPr>
          <p:cNvSpPr/>
          <p:nvPr/>
        </p:nvSpPr>
        <p:spPr>
          <a:xfrm rot="5400000">
            <a:off x="3217598" y="3830792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D7E19EA-EF30-7404-E0DB-77B1AACBDF0C}"/>
              </a:ext>
            </a:extLst>
          </p:cNvPr>
          <p:cNvSpPr/>
          <p:nvPr/>
        </p:nvSpPr>
        <p:spPr>
          <a:xfrm flipH="1" flipV="1">
            <a:off x="2002994" y="4639657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B3674B7-8FD2-8F64-4F13-E2D6B9478B56}"/>
              </a:ext>
            </a:extLst>
          </p:cNvPr>
          <p:cNvSpPr/>
          <p:nvPr/>
        </p:nvSpPr>
        <p:spPr>
          <a:xfrm>
            <a:off x="453535" y="2211008"/>
            <a:ext cx="3578942" cy="3276600"/>
          </a:xfrm>
          <a:prstGeom prst="roundRect">
            <a:avLst>
              <a:gd name="adj" fmla="val 12166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1CB99F-EC1E-A2A2-77C2-C83787A0396D}"/>
              </a:ext>
            </a:extLst>
          </p:cNvPr>
          <p:cNvSpPr txBox="1"/>
          <p:nvPr/>
        </p:nvSpPr>
        <p:spPr>
          <a:xfrm>
            <a:off x="451981" y="1895926"/>
            <a:ext cx="4588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CR, </a:t>
            </a:r>
            <a:r>
              <a:rPr lang="fr-FR" sz="1100" dirty="0" err="1"/>
              <a:t>E.Serrano-Ensástiga</a:t>
            </a:r>
            <a:r>
              <a:rPr lang="fr-FR" sz="1100" dirty="0"/>
              <a:t>, </a:t>
            </a:r>
            <a:r>
              <a:rPr lang="fr-FR" sz="1100" dirty="0" err="1"/>
              <a:t>J.Martin</a:t>
            </a:r>
            <a:r>
              <a:rPr lang="fr-FR" sz="1100" dirty="0"/>
              <a:t>, Quantum </a:t>
            </a:r>
            <a:r>
              <a:rPr lang="fr-FR" sz="1100" b="1" dirty="0"/>
              <a:t>9</a:t>
            </a:r>
            <a:r>
              <a:rPr lang="fr-FR" sz="1100" dirty="0"/>
              <a:t>, 1661 (2025)</a:t>
            </a:r>
            <a:endParaRPr lang="fr-BE" sz="1100" dirty="0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E638BAEE-CAF7-70DE-FAE5-65E51DE3B970}"/>
              </a:ext>
            </a:extLst>
          </p:cNvPr>
          <p:cNvSpPr/>
          <p:nvPr/>
        </p:nvSpPr>
        <p:spPr>
          <a:xfrm rot="20305639">
            <a:off x="4160190" y="2457514"/>
            <a:ext cx="1512315" cy="248635"/>
          </a:xfrm>
          <a:prstGeom prst="rightArrow">
            <a:avLst>
              <a:gd name="adj1" fmla="val 50000"/>
              <a:gd name="adj2" fmla="val 904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B5AEB17-26A9-4C02-5338-EABF5E63B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20749" r="30492" b="20617"/>
          <a:stretch>
            <a:fillRect/>
          </a:stretch>
        </p:blipFill>
        <p:spPr>
          <a:xfrm>
            <a:off x="6047356" y="1168254"/>
            <a:ext cx="1189697" cy="1270230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CD7F030B-4FDD-8A4D-7F26-99815213AD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8402" y="1080945"/>
            <a:ext cx="1388420" cy="1414518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90CA17AF-0A08-9C36-7E1A-6105A05F3F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5894" y="2353124"/>
            <a:ext cx="3233797" cy="605505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4CE6289-D36A-232A-2CC1-CACB6A07938D}"/>
              </a:ext>
            </a:extLst>
          </p:cNvPr>
          <p:cNvSpPr/>
          <p:nvPr/>
        </p:nvSpPr>
        <p:spPr>
          <a:xfrm>
            <a:off x="5784546" y="1083852"/>
            <a:ext cx="3578942" cy="1991343"/>
          </a:xfrm>
          <a:prstGeom prst="roundRect">
            <a:avLst>
              <a:gd name="adj" fmla="val 12280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008882A-D8E4-00EF-9AFD-0CAF099D2BB2}"/>
              </a:ext>
            </a:extLst>
          </p:cNvPr>
          <p:cNvSpPr txBox="1"/>
          <p:nvPr/>
        </p:nvSpPr>
        <p:spPr>
          <a:xfrm>
            <a:off x="9471616" y="2271901"/>
            <a:ext cx="2301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CR, </a:t>
            </a:r>
            <a:r>
              <a:rPr lang="fr-FR" sz="1100" dirty="0" err="1"/>
              <a:t>E.Serrano-Ensástiga</a:t>
            </a:r>
            <a:r>
              <a:rPr lang="fr-FR" sz="1100" dirty="0"/>
              <a:t>,</a:t>
            </a:r>
          </a:p>
          <a:p>
            <a:r>
              <a:rPr lang="fr-FR" sz="1100" dirty="0" err="1"/>
              <a:t>J.Martin</a:t>
            </a:r>
            <a:r>
              <a:rPr lang="fr-FR" sz="1100" dirty="0"/>
              <a:t>, PRA </a:t>
            </a:r>
            <a:r>
              <a:rPr lang="fr-BE" sz="1100" b="1" dirty="0"/>
              <a:t>112</a:t>
            </a:r>
            <a:r>
              <a:rPr lang="fr-BE" sz="1100" dirty="0"/>
              <a:t>, 042601 </a:t>
            </a:r>
            <a:r>
              <a:rPr lang="fr-FR" sz="1100" dirty="0"/>
              <a:t>(2025)</a:t>
            </a:r>
            <a:endParaRPr lang="fr-BE" sz="1100" dirty="0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DBDAE7BB-1D9A-D629-4946-515B26F25209}"/>
              </a:ext>
            </a:extLst>
          </p:cNvPr>
          <p:cNvSpPr/>
          <p:nvPr/>
        </p:nvSpPr>
        <p:spPr>
          <a:xfrm>
            <a:off x="4438784" y="3787669"/>
            <a:ext cx="1512315" cy="248635"/>
          </a:xfrm>
          <a:prstGeom prst="rightArrow">
            <a:avLst>
              <a:gd name="adj1" fmla="val 50000"/>
              <a:gd name="adj2" fmla="val 904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BB843BAD-59BC-90DA-7232-04D3BDDECA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7248" y="3335797"/>
            <a:ext cx="3252566" cy="1490973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0DE0BB7-16A7-DC2A-3BD8-223E1B58C46C}"/>
              </a:ext>
            </a:extLst>
          </p:cNvPr>
          <p:cNvSpPr/>
          <p:nvPr/>
        </p:nvSpPr>
        <p:spPr>
          <a:xfrm>
            <a:off x="6112850" y="3309116"/>
            <a:ext cx="3578943" cy="1613973"/>
          </a:xfrm>
          <a:prstGeom prst="roundRect">
            <a:avLst>
              <a:gd name="adj" fmla="val 12280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C397FC4-8847-1A82-D892-FD4FBA86C980}"/>
              </a:ext>
            </a:extLst>
          </p:cNvPr>
          <p:cNvSpPr txBox="1"/>
          <p:nvPr/>
        </p:nvSpPr>
        <p:spPr>
          <a:xfrm>
            <a:off x="9471616" y="1418872"/>
            <a:ext cx="2301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Leverage</a:t>
            </a:r>
            <a:r>
              <a:rPr lang="fr-FR" sz="1400" b="1" dirty="0"/>
              <a:t> </a:t>
            </a:r>
            <a:r>
              <a:rPr lang="fr-FR" sz="1400" b="1" dirty="0" err="1"/>
              <a:t>Hamiltonian</a:t>
            </a:r>
            <a:r>
              <a:rPr lang="fr-FR" sz="1400" b="1" dirty="0"/>
              <a:t> </a:t>
            </a:r>
            <a:r>
              <a:rPr lang="fr-FR" sz="1400" b="1" dirty="0" err="1"/>
              <a:t>symmetries</a:t>
            </a:r>
            <a:r>
              <a:rPr lang="fr-FR" sz="1400" b="1" dirty="0"/>
              <a:t> to design </a:t>
            </a:r>
            <a:r>
              <a:rPr lang="fr-FR" sz="1400" b="1" dirty="0" err="1"/>
              <a:t>smaller</a:t>
            </a:r>
            <a:r>
              <a:rPr lang="fr-FR" sz="1400" b="1" dirty="0"/>
              <a:t> </a:t>
            </a:r>
            <a:r>
              <a:rPr lang="fr-FR" sz="1400" b="1" dirty="0" err="1"/>
              <a:t>sequences</a:t>
            </a:r>
            <a:endParaRPr lang="fr-BE" sz="1400" b="1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3912231-6E34-A87F-2727-60D6A114F104}"/>
              </a:ext>
            </a:extLst>
          </p:cNvPr>
          <p:cNvSpPr txBox="1"/>
          <p:nvPr/>
        </p:nvSpPr>
        <p:spPr>
          <a:xfrm>
            <a:off x="9935838" y="3383753"/>
            <a:ext cx="156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Dynamically-corrected</a:t>
            </a:r>
            <a:r>
              <a:rPr lang="fr-FR" b="1" dirty="0"/>
              <a:t> </a:t>
            </a:r>
            <a:r>
              <a:rPr lang="fr-FR" b="1" dirty="0" err="1"/>
              <a:t>gate</a:t>
            </a:r>
            <a:endParaRPr lang="fr-BE" b="1" dirty="0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F2313936-DA7B-6FF7-2C2F-52479AAECB89}"/>
              </a:ext>
            </a:extLst>
          </p:cNvPr>
          <p:cNvSpPr/>
          <p:nvPr/>
        </p:nvSpPr>
        <p:spPr>
          <a:xfrm rot="1579630">
            <a:off x="4212726" y="5336298"/>
            <a:ext cx="1512315" cy="248635"/>
          </a:xfrm>
          <a:prstGeom prst="rightArrow">
            <a:avLst>
              <a:gd name="adj1" fmla="val 50000"/>
              <a:gd name="adj2" fmla="val 904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E8D75D2E-075E-44AE-C494-14EBC7C8AA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6" t="24340" r="30894" b="25753"/>
          <a:stretch>
            <a:fillRect/>
          </a:stretch>
        </p:blipFill>
        <p:spPr>
          <a:xfrm>
            <a:off x="5882061" y="5295003"/>
            <a:ext cx="1221779" cy="1238007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6F3A02D-A330-EC33-801D-D8C1779FA734}"/>
              </a:ext>
            </a:extLst>
          </p:cNvPr>
          <p:cNvSpPr txBox="1"/>
          <p:nvPr/>
        </p:nvSpPr>
        <p:spPr>
          <a:xfrm>
            <a:off x="9780818" y="4294803"/>
            <a:ext cx="2301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J.Denis</a:t>
            </a:r>
            <a:r>
              <a:rPr lang="fr-FR" sz="1100" dirty="0"/>
              <a:t>, CR, </a:t>
            </a:r>
            <a:r>
              <a:rPr lang="fr-FR" sz="1100" dirty="0" err="1"/>
              <a:t>J.Martin</a:t>
            </a:r>
            <a:r>
              <a:rPr lang="fr-FR" sz="1100" dirty="0"/>
              <a:t>, </a:t>
            </a:r>
            <a:r>
              <a:rPr lang="fr-FR" sz="1100" dirty="0" err="1"/>
              <a:t>SciPost</a:t>
            </a:r>
            <a:r>
              <a:rPr lang="fr-FR" sz="1100" dirty="0"/>
              <a:t> Phys. </a:t>
            </a:r>
            <a:r>
              <a:rPr lang="fr-FR" sz="1100" dirty="0" err="1"/>
              <a:t>Core</a:t>
            </a:r>
            <a:r>
              <a:rPr lang="fr-FR" sz="1100" dirty="0"/>
              <a:t> </a:t>
            </a:r>
            <a:r>
              <a:rPr lang="fr-FR" sz="1100" b="1" dirty="0"/>
              <a:t>9</a:t>
            </a:r>
            <a:r>
              <a:rPr lang="fr-FR" sz="1100" dirty="0"/>
              <a:t>, 001 (2026)</a:t>
            </a:r>
            <a:endParaRPr lang="fr-BE" sz="1100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A3FD7A40-28D0-5CCB-42CA-34F9134BD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61323" r="87875" b="6494"/>
          <a:stretch>
            <a:fillRect/>
          </a:stretch>
        </p:blipFill>
        <p:spPr>
          <a:xfrm>
            <a:off x="7189755" y="5467230"/>
            <a:ext cx="829271" cy="84440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3E23B8B-016A-1AC6-8010-BC8BB07836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60489" r="53458" b="5455"/>
          <a:stretch>
            <a:fillRect/>
          </a:stretch>
        </p:blipFill>
        <p:spPr>
          <a:xfrm>
            <a:off x="8117999" y="5442657"/>
            <a:ext cx="853045" cy="893553"/>
          </a:xfrm>
          <a:prstGeom prst="rect">
            <a:avLst/>
          </a:prstGeom>
        </p:spPr>
      </p:pic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5B9FCA9B-FA47-7BB0-0278-61948B948BD7}"/>
              </a:ext>
            </a:extLst>
          </p:cNvPr>
          <p:cNvSpPr/>
          <p:nvPr/>
        </p:nvSpPr>
        <p:spPr>
          <a:xfrm>
            <a:off x="5784546" y="5217951"/>
            <a:ext cx="3385145" cy="1384185"/>
          </a:xfrm>
          <a:prstGeom prst="roundRect">
            <a:avLst>
              <a:gd name="adj" fmla="val 12280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38A2B94-D408-5068-F88F-811E27A495A4}"/>
              </a:ext>
            </a:extLst>
          </p:cNvPr>
          <p:cNvSpPr txBox="1"/>
          <p:nvPr/>
        </p:nvSpPr>
        <p:spPr>
          <a:xfrm>
            <a:off x="9252493" y="5384172"/>
            <a:ext cx="230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Optimal designs for high-</a:t>
            </a:r>
            <a:r>
              <a:rPr lang="fr-FR" sz="1400" b="1" dirty="0" err="1"/>
              <a:t>order</a:t>
            </a:r>
            <a:r>
              <a:rPr lang="fr-FR" sz="1400" b="1" dirty="0"/>
              <a:t> </a:t>
            </a:r>
            <a:r>
              <a:rPr lang="fr-FR" sz="1400" b="1" dirty="0" err="1"/>
              <a:t>decoupling</a:t>
            </a:r>
            <a:endParaRPr lang="fr-BE" sz="1400" b="1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6FDA7BC-60B6-312A-9EB2-638464875375}"/>
              </a:ext>
            </a:extLst>
          </p:cNvPr>
          <p:cNvSpPr txBox="1"/>
          <p:nvPr/>
        </p:nvSpPr>
        <p:spPr>
          <a:xfrm>
            <a:off x="9380993" y="5914006"/>
            <a:ext cx="2301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CR, ESE, JM. In </a:t>
            </a:r>
            <a:r>
              <a:rPr lang="fr-FR" sz="1100" dirty="0" err="1"/>
              <a:t>progress</a:t>
            </a:r>
            <a:r>
              <a:rPr lang="fr-FR" sz="1100" dirty="0"/>
              <a:t>.</a:t>
            </a:r>
            <a:endParaRPr lang="fr-BE" sz="1100" dirty="0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1C51A50-42BC-2988-7AF7-996E415A9D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70733" y="3239179"/>
            <a:ext cx="2167190" cy="1427644"/>
          </a:xfrm>
          <a:prstGeom prst="rect">
            <a:avLst/>
          </a:prstGeom>
        </p:spPr>
      </p:pic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FBBC88DD-7D90-683F-4A55-DF399DE1CA06}"/>
              </a:ext>
            </a:extLst>
          </p:cNvPr>
          <p:cNvSpPr/>
          <p:nvPr/>
        </p:nvSpPr>
        <p:spPr>
          <a:xfrm>
            <a:off x="7665111" y="4027347"/>
            <a:ext cx="404761" cy="97719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4BCA4CA7-91CF-9623-DB74-6F20261439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13408" y="3623378"/>
            <a:ext cx="2059802" cy="653469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B47D1BF-21C6-4CC3-972E-22FB5701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4413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8" grpId="0"/>
      <p:bldP spid="29" grpId="0" animBg="1"/>
      <p:bldP spid="32" grpId="0" animBg="1"/>
      <p:bldP spid="33" grpId="0"/>
      <p:bldP spid="34" grpId="0"/>
      <p:bldP spid="35" grpId="0" animBg="1"/>
      <p:bldP spid="42" grpId="0"/>
      <p:bldP spid="48" grpId="0" animBg="1"/>
      <p:bldP spid="49" grpId="0"/>
      <p:bldP spid="50" grpId="0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8257C-4ADC-DC56-6A6C-77487A1F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1" y="2105939"/>
            <a:ext cx="10903974" cy="1563935"/>
          </a:xfrm>
        </p:spPr>
        <p:txBody>
          <a:bodyPr/>
          <a:lstStyle/>
          <a:p>
            <a:r>
              <a:rPr lang="fr-FR" dirty="0" err="1"/>
              <a:t>Generalization</a:t>
            </a:r>
            <a:r>
              <a:rPr lang="fr-FR" dirty="0"/>
              <a:t> to </a:t>
            </a:r>
            <a:r>
              <a:rPr lang="fr-FR" dirty="0" err="1"/>
              <a:t>qudit</a:t>
            </a:r>
            <a:r>
              <a:rPr lang="fr-FR" dirty="0"/>
              <a:t> ensembles</a:t>
            </a:r>
            <a:endParaRPr lang="fr-BE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D70DF90-3813-F84C-B5EE-94AC7A1CD118}"/>
              </a:ext>
            </a:extLst>
          </p:cNvPr>
          <p:cNvSpPr/>
          <p:nvPr/>
        </p:nvSpPr>
        <p:spPr>
          <a:xfrm>
            <a:off x="3346343" y="5181597"/>
            <a:ext cx="1795251" cy="11700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E2F935-511C-4613-4C16-6C8A91A13173}"/>
              </a:ext>
            </a:extLst>
          </p:cNvPr>
          <p:cNvSpPr txBox="1"/>
          <p:nvPr/>
        </p:nvSpPr>
        <p:spPr>
          <a:xfrm>
            <a:off x="3346344" y="5365740"/>
            <a:ext cx="179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Majorana</a:t>
            </a:r>
            <a:r>
              <a:rPr lang="fr-FR" sz="1600" b="1" dirty="0"/>
              <a:t> constellation of </a:t>
            </a:r>
            <a:r>
              <a:rPr lang="fr-FR" sz="1600" b="1" dirty="0" err="1"/>
              <a:t>operators</a:t>
            </a:r>
            <a:endParaRPr lang="fr-BE" sz="16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A0D4A94-3AC1-3B88-93D8-18E71B122359}"/>
              </a:ext>
            </a:extLst>
          </p:cNvPr>
          <p:cNvSpPr/>
          <p:nvPr/>
        </p:nvSpPr>
        <p:spPr>
          <a:xfrm>
            <a:off x="7050407" y="5181597"/>
            <a:ext cx="1795251" cy="11700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74CB376-615F-F2A3-13CB-C8DED62F347C}"/>
              </a:ext>
            </a:extLst>
          </p:cNvPr>
          <p:cNvSpPr txBox="1"/>
          <p:nvPr/>
        </p:nvSpPr>
        <p:spPr>
          <a:xfrm>
            <a:off x="7050407" y="5352927"/>
            <a:ext cx="179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Symmetrization</a:t>
            </a:r>
            <a:r>
              <a:rPr lang="fr-FR" sz="1600" b="1" dirty="0"/>
              <a:t> of </a:t>
            </a:r>
            <a:r>
              <a:rPr lang="fr-FR" sz="1600" b="1" dirty="0" err="1"/>
              <a:t>operators</a:t>
            </a:r>
            <a:r>
              <a:rPr lang="fr-FR" sz="1600" b="1" dirty="0"/>
              <a:t> </a:t>
            </a:r>
            <a:r>
              <a:rPr lang="fr-FR" sz="1600" b="1" dirty="0" err="1"/>
              <a:t>under</a:t>
            </a:r>
            <a:r>
              <a:rPr lang="fr-FR" sz="1600" b="1" dirty="0"/>
              <a:t> SU(d)</a:t>
            </a:r>
            <a:endParaRPr lang="fr-BE" sz="16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5F704C-8746-DDFF-346E-C8DD7D2A2B7F}"/>
              </a:ext>
            </a:extLst>
          </p:cNvPr>
          <p:cNvSpPr txBox="1"/>
          <p:nvPr/>
        </p:nvSpPr>
        <p:spPr>
          <a:xfrm>
            <a:off x="5141594" y="4346937"/>
            <a:ext cx="206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Key </a:t>
            </a:r>
            <a:r>
              <a:rPr lang="fr-FR" b="1" dirty="0" err="1"/>
              <a:t>ingredients</a:t>
            </a:r>
            <a:r>
              <a:rPr lang="fr-FR" b="1" dirty="0"/>
              <a:t> :</a:t>
            </a:r>
            <a:endParaRPr lang="fr-BE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1A42EA-886C-E7B5-FC81-51E875662A7A}"/>
              </a:ext>
            </a:extLst>
          </p:cNvPr>
          <p:cNvSpPr txBox="1"/>
          <p:nvPr/>
        </p:nvSpPr>
        <p:spPr>
          <a:xfrm>
            <a:off x="3447555" y="4754435"/>
            <a:ext cx="159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#1</a:t>
            </a:r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1522E7-DDBA-CB9C-1836-EAAD3EE5DE10}"/>
              </a:ext>
            </a:extLst>
          </p:cNvPr>
          <p:cNvSpPr txBox="1"/>
          <p:nvPr/>
        </p:nvSpPr>
        <p:spPr>
          <a:xfrm>
            <a:off x="7151621" y="4754435"/>
            <a:ext cx="159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#2</a:t>
            </a:r>
            <a:endParaRPr lang="fr-BE" dirty="0"/>
          </a:p>
        </p:txBody>
      </p:sp>
      <p:sp>
        <p:nvSpPr>
          <p:cNvPr id="18" name="Signe de multiplication 17">
            <a:extLst>
              <a:ext uri="{FF2B5EF4-FFF2-40B4-BE49-F238E27FC236}">
                <a16:creationId xmlns:a16="http://schemas.microsoft.com/office/drawing/2014/main" id="{25F4C79E-E8BE-85AB-140F-263DC9123BA2}"/>
              </a:ext>
            </a:extLst>
          </p:cNvPr>
          <p:cNvSpPr/>
          <p:nvPr/>
        </p:nvSpPr>
        <p:spPr>
          <a:xfrm>
            <a:off x="3523968" y="5061238"/>
            <a:ext cx="1440000" cy="1440000"/>
          </a:xfrm>
          <a:prstGeom prst="mathMultiply">
            <a:avLst>
              <a:gd name="adj1" fmla="val 2865"/>
            </a:avLst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C729A97-E7AE-4F37-1825-78955766B1C1}"/>
              </a:ext>
            </a:extLst>
          </p:cNvPr>
          <p:cNvSpPr/>
          <p:nvPr/>
        </p:nvSpPr>
        <p:spPr>
          <a:xfrm>
            <a:off x="3346343" y="5176143"/>
            <a:ext cx="1795251" cy="11700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EC65204-8A10-A151-84A5-A4A64D649283}"/>
              </a:ext>
            </a:extLst>
          </p:cNvPr>
          <p:cNvSpPr txBox="1"/>
          <p:nvPr/>
        </p:nvSpPr>
        <p:spPr>
          <a:xfrm>
            <a:off x="3346343" y="5211076"/>
            <a:ext cx="1795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Decomposition</a:t>
            </a:r>
            <a:r>
              <a:rPr lang="fr-FR" sz="1600" b="1" dirty="0"/>
              <a:t> of </a:t>
            </a:r>
            <a:r>
              <a:rPr lang="fr-FR" sz="1600" b="1" dirty="0" err="1"/>
              <a:t>operator</a:t>
            </a:r>
            <a:r>
              <a:rPr lang="fr-FR" sz="1600" b="1" dirty="0"/>
              <a:t> </a:t>
            </a:r>
            <a:r>
              <a:rPr lang="fr-FR" sz="1600" b="1" dirty="0" err="1"/>
              <a:t>space</a:t>
            </a:r>
            <a:r>
              <a:rPr lang="fr-FR" sz="1600" b="1" dirty="0"/>
              <a:t> in </a:t>
            </a:r>
            <a:r>
              <a:rPr lang="fr-FR" sz="1600" b="1" dirty="0" err="1"/>
              <a:t>irreps</a:t>
            </a:r>
            <a:r>
              <a:rPr lang="fr-FR" sz="1600" b="1" dirty="0"/>
              <a:t> of SU(d)</a:t>
            </a:r>
            <a:endParaRPr lang="fr-BE" sz="1600" b="1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ED6102A-A4B9-A733-4DEE-ECF7B74CE336}"/>
              </a:ext>
            </a:extLst>
          </p:cNvPr>
          <p:cNvCxnSpPr>
            <a:cxnSpLocks/>
          </p:cNvCxnSpPr>
          <p:nvPr/>
        </p:nvCxnSpPr>
        <p:spPr>
          <a:xfrm>
            <a:off x="2277687" y="5761162"/>
            <a:ext cx="8645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E6C306D-5922-8856-2BF0-073566E85732}"/>
              </a:ext>
            </a:extLst>
          </p:cNvPr>
          <p:cNvSpPr txBox="1"/>
          <p:nvPr/>
        </p:nvSpPr>
        <p:spPr>
          <a:xfrm>
            <a:off x="2057715" y="5016387"/>
            <a:ext cx="1287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Representation</a:t>
            </a:r>
            <a:r>
              <a:rPr lang="fr-FR" sz="1200" dirty="0"/>
              <a:t> </a:t>
            </a:r>
            <a:r>
              <a:rPr lang="fr-FR" sz="1200" dirty="0" err="1"/>
              <a:t>theory</a:t>
            </a:r>
            <a:r>
              <a:rPr lang="fr-FR" sz="1200" dirty="0"/>
              <a:t> of Lie group</a:t>
            </a:r>
            <a:endParaRPr lang="fr-BE" sz="12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0C0C2F-F217-C819-5341-B5EA13DF25D7}"/>
              </a:ext>
            </a:extLst>
          </p:cNvPr>
          <p:cNvSpPr txBox="1"/>
          <p:nvPr/>
        </p:nvSpPr>
        <p:spPr>
          <a:xfrm>
            <a:off x="1158690" y="5176143"/>
            <a:ext cx="217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Majorana</a:t>
            </a:r>
            <a:r>
              <a:rPr lang="fr-FR" dirty="0">
                <a:solidFill>
                  <a:srgbClr val="FF0000"/>
                </a:solidFill>
              </a:rPr>
              <a:t> constellation for SU(d) ?</a:t>
            </a:r>
            <a:endParaRPr lang="fr-BE" dirty="0">
              <a:solidFill>
                <a:srgbClr val="FF000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81A093D-72ED-A580-9135-747E88DABB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15180" y="3972938"/>
            <a:ext cx="2950882" cy="21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animBg="1"/>
      <p:bldP spid="19" grpId="0" animBg="1"/>
      <p:bldP spid="20" grpId="0"/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27BB9ABA-68CD-89E0-0598-97102FB41D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22451" y="4444779"/>
            <a:ext cx="3676650" cy="22288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9290E9-5B06-2D19-3B4F-6C7E6553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Same</a:t>
            </a:r>
            <a:r>
              <a:rPr lang="fr-FR" dirty="0"/>
              <a:t> as </a:t>
            </a:r>
            <a:r>
              <a:rPr lang="fr-FR" dirty="0" err="1"/>
              <a:t>before</a:t>
            </a:r>
            <a:r>
              <a:rPr lang="fr-FR" dirty="0"/>
              <a:t>, but in a new </a:t>
            </a:r>
            <a:r>
              <a:rPr lang="fr-FR" dirty="0" err="1"/>
              <a:t>language</a:t>
            </a:r>
            <a:endParaRPr lang="fr-BE" dirty="0"/>
          </a:p>
        </p:txBody>
      </p:sp>
      <p:pic>
        <p:nvPicPr>
          <p:cNvPr id="5" name="Image 4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52F4BF9C-8AA7-F9BD-BF8C-D7804670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9" r="61727"/>
          <a:stretch>
            <a:fillRect/>
          </a:stretch>
        </p:blipFill>
        <p:spPr>
          <a:xfrm>
            <a:off x="3598728" y="1048491"/>
            <a:ext cx="1152140" cy="1215471"/>
          </a:xfrm>
          <a:prstGeom prst="rect">
            <a:avLst/>
          </a:prstGeom>
        </p:spPr>
      </p:pic>
      <p:pic>
        <p:nvPicPr>
          <p:cNvPr id="6" name="Image 5" descr="Une image contenant cercle, horloge, conception&#10;&#10;Le contenu généré par l’IA peut être incorrect.">
            <a:extLst>
              <a:ext uri="{FF2B5EF4-FFF2-40B4-BE49-F238E27FC236}">
                <a16:creationId xmlns:a16="http://schemas.microsoft.com/office/drawing/2014/main" id="{7A52A5E0-5CDD-C81C-3BED-75165574E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23300" r="32195" b="21223"/>
          <a:stretch/>
        </p:blipFill>
        <p:spPr>
          <a:xfrm>
            <a:off x="4901559" y="1048491"/>
            <a:ext cx="1194441" cy="1436096"/>
          </a:xfrm>
          <a:prstGeom prst="ellipse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9C1D785-6FB2-29D0-F17A-E8C63F2AD67A}"/>
              </a:ext>
            </a:extLst>
          </p:cNvPr>
          <p:cNvSpPr/>
          <p:nvPr/>
        </p:nvSpPr>
        <p:spPr>
          <a:xfrm>
            <a:off x="216685" y="2093948"/>
            <a:ext cx="1795251" cy="7827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CF5495-AB41-4D3F-6507-22AB91414943}"/>
              </a:ext>
            </a:extLst>
          </p:cNvPr>
          <p:cNvSpPr txBox="1"/>
          <p:nvPr/>
        </p:nvSpPr>
        <p:spPr>
          <a:xfrm>
            <a:off x="216685" y="2094684"/>
            <a:ext cx="1795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Hamiltonian</a:t>
            </a:r>
            <a:endParaRPr lang="fr-BE" sz="1600" b="1" dirty="0"/>
          </a:p>
        </p:txBody>
      </p:sp>
      <p:pic>
        <p:nvPicPr>
          <p:cNvPr id="16" name="Image 15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E0DF5BE9-13C2-D7D6-0273-3E583EC4C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747248" y="2299184"/>
            <a:ext cx="639393" cy="642198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DFF62BE-6295-16AD-79DA-A3884DCA76B6}"/>
              </a:ext>
            </a:extLst>
          </p:cNvPr>
          <p:cNvCxnSpPr>
            <a:cxnSpLocks/>
          </p:cNvCxnSpPr>
          <p:nvPr/>
        </p:nvCxnSpPr>
        <p:spPr>
          <a:xfrm>
            <a:off x="2446253" y="2569536"/>
            <a:ext cx="88221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1C2A6788-30C7-F93B-7961-E39982005B37}"/>
              </a:ext>
            </a:extLst>
          </p:cNvPr>
          <p:cNvSpPr/>
          <p:nvPr/>
        </p:nvSpPr>
        <p:spPr>
          <a:xfrm>
            <a:off x="3448037" y="1158803"/>
            <a:ext cx="215215" cy="1105159"/>
          </a:xfrm>
          <a:prstGeom prst="leftBrace">
            <a:avLst>
              <a:gd name="adj1" fmla="val 122907"/>
              <a:gd name="adj2" fmla="val 505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0A48B507-C500-F6D9-0724-E15975B277A1}"/>
              </a:ext>
            </a:extLst>
          </p:cNvPr>
          <p:cNvSpPr/>
          <p:nvPr/>
        </p:nvSpPr>
        <p:spPr>
          <a:xfrm flipH="1">
            <a:off x="6031476" y="1158802"/>
            <a:ext cx="215215" cy="1105159"/>
          </a:xfrm>
          <a:prstGeom prst="leftBrace">
            <a:avLst>
              <a:gd name="adj1" fmla="val 122907"/>
              <a:gd name="adj2" fmla="val 505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5DABCF-9F89-2ABB-7C45-422196CB4668}"/>
              </a:ext>
            </a:extLst>
          </p:cNvPr>
          <p:cNvSpPr txBox="1"/>
          <p:nvPr/>
        </p:nvSpPr>
        <p:spPr>
          <a:xfrm>
            <a:off x="4694773" y="1720359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,</a:t>
            </a:r>
            <a:endParaRPr lang="fr-BE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00FD346-BABA-20C3-B0DD-50833CB286DF}"/>
              </a:ext>
            </a:extLst>
          </p:cNvPr>
          <p:cNvCxnSpPr>
            <a:cxnSpLocks/>
          </p:cNvCxnSpPr>
          <p:nvPr/>
        </p:nvCxnSpPr>
        <p:spPr>
          <a:xfrm flipV="1">
            <a:off x="2446253" y="4070446"/>
            <a:ext cx="998736" cy="65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FABC02C-6AF5-0FC8-48E1-5D282818EA7C}"/>
              </a:ext>
            </a:extLst>
          </p:cNvPr>
          <p:cNvSpPr txBox="1"/>
          <p:nvPr/>
        </p:nvSpPr>
        <p:spPr>
          <a:xfrm>
            <a:off x="3555644" y="2333725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Majorana</a:t>
            </a:r>
            <a:r>
              <a:rPr lang="fr-FR" b="1" dirty="0"/>
              <a:t> constellation</a:t>
            </a:r>
            <a:endParaRPr lang="fr-BE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BAA540-5BF4-BE25-F35B-2414D12593AC}"/>
              </a:ext>
            </a:extLst>
          </p:cNvPr>
          <p:cNvSpPr txBox="1"/>
          <p:nvPr/>
        </p:nvSpPr>
        <p:spPr>
          <a:xfrm>
            <a:off x="3328468" y="3753845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SU(2) </a:t>
            </a:r>
            <a:r>
              <a:rPr lang="fr-FR" b="1" dirty="0" err="1"/>
              <a:t>irrep</a:t>
            </a:r>
            <a:r>
              <a:rPr lang="fr-FR" b="1" dirty="0"/>
              <a:t> </a:t>
            </a:r>
            <a:r>
              <a:rPr lang="fr-FR" b="1" dirty="0" err="1"/>
              <a:t>decomposition</a:t>
            </a:r>
            <a:endParaRPr lang="fr-BE" b="1" dirty="0"/>
          </a:p>
        </p:txBody>
      </p:sp>
      <p:pic>
        <p:nvPicPr>
          <p:cNvPr id="25" name="Image 24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6E4D827-5F2D-F79C-86FC-D985ECA06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9" r="61727"/>
          <a:stretch>
            <a:fillRect/>
          </a:stretch>
        </p:blipFill>
        <p:spPr>
          <a:xfrm>
            <a:off x="5532225" y="4292864"/>
            <a:ext cx="868219" cy="915943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1961209-ECCB-D4C2-EA69-F60070CCDC78}"/>
              </a:ext>
            </a:extLst>
          </p:cNvPr>
          <p:cNvCxnSpPr>
            <a:cxnSpLocks/>
          </p:cNvCxnSpPr>
          <p:nvPr/>
        </p:nvCxnSpPr>
        <p:spPr>
          <a:xfrm flipV="1">
            <a:off x="4625680" y="4800618"/>
            <a:ext cx="790895" cy="1685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6FE8114-0BD0-4E54-19B4-0072ACD037E7}"/>
              </a:ext>
            </a:extLst>
          </p:cNvPr>
          <p:cNvCxnSpPr>
            <a:cxnSpLocks/>
          </p:cNvCxnSpPr>
          <p:nvPr/>
        </p:nvCxnSpPr>
        <p:spPr>
          <a:xfrm flipH="1">
            <a:off x="3228250" y="5471630"/>
            <a:ext cx="812881" cy="4764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 descr="Une image contenant cercle, horloge, conception&#10;&#10;Le contenu généré par l’IA peut être incorrect.">
            <a:extLst>
              <a:ext uri="{FF2B5EF4-FFF2-40B4-BE49-F238E27FC236}">
                <a16:creationId xmlns:a16="http://schemas.microsoft.com/office/drawing/2014/main" id="{50E0287D-F8FA-40EE-1E9A-71027E84F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23300" r="32195" b="21223"/>
          <a:stretch/>
        </p:blipFill>
        <p:spPr>
          <a:xfrm>
            <a:off x="2346035" y="5629754"/>
            <a:ext cx="868220" cy="1043875"/>
          </a:xfrm>
          <a:prstGeom prst="ellipse">
            <a:avLst/>
          </a:prstGeom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0EE0829-E177-F63A-A0D5-BFFCBCAA8F5D}"/>
              </a:ext>
            </a:extLst>
          </p:cNvPr>
          <p:cNvCxnSpPr>
            <a:cxnSpLocks/>
          </p:cNvCxnSpPr>
          <p:nvPr/>
        </p:nvCxnSpPr>
        <p:spPr>
          <a:xfrm>
            <a:off x="6585667" y="2560300"/>
            <a:ext cx="10849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que 37">
            <a:extLst>
              <a:ext uri="{FF2B5EF4-FFF2-40B4-BE49-F238E27FC236}">
                <a16:creationId xmlns:a16="http://schemas.microsoft.com/office/drawing/2014/main" id="{ACBC6E0F-923B-8B36-F55B-75205BB4FE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9022" y="1911929"/>
            <a:ext cx="1550006" cy="450558"/>
          </a:xfrm>
          <a:prstGeom prst="rect">
            <a:avLst/>
          </a:prstGeom>
        </p:spPr>
      </p:pic>
      <p:pic>
        <p:nvPicPr>
          <p:cNvPr id="39" name="Image 38" descr="Une image contenant cercle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1EE19E5E-4EF5-EE03-7DB7-E11FE2A72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3" t="46622" r="-945" b="1"/>
          <a:stretch>
            <a:fillRect/>
          </a:stretch>
        </p:blipFill>
        <p:spPr>
          <a:xfrm>
            <a:off x="8427964" y="1043158"/>
            <a:ext cx="1359831" cy="1275367"/>
          </a:xfrm>
          <a:prstGeom prst="rect">
            <a:avLst/>
          </a:prstGeom>
        </p:spPr>
      </p:pic>
      <p:pic>
        <p:nvPicPr>
          <p:cNvPr id="40" name="Image 39" descr="Une image contenant cercle, horlog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5F0182D-E694-ED0B-3242-E057F11428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7" t="44254"/>
          <a:stretch>
            <a:fillRect/>
          </a:stretch>
        </p:blipFill>
        <p:spPr>
          <a:xfrm>
            <a:off x="9657560" y="1084452"/>
            <a:ext cx="1333388" cy="1306232"/>
          </a:xfrm>
          <a:prstGeom prst="rect">
            <a:avLst/>
          </a:prstGeom>
        </p:spPr>
      </p:pic>
      <p:sp>
        <p:nvSpPr>
          <p:cNvPr id="41" name="Accolade ouvrante 40">
            <a:extLst>
              <a:ext uri="{FF2B5EF4-FFF2-40B4-BE49-F238E27FC236}">
                <a16:creationId xmlns:a16="http://schemas.microsoft.com/office/drawing/2014/main" id="{B3F1F7CC-28CB-0840-41B7-C1E84CF29115}"/>
              </a:ext>
            </a:extLst>
          </p:cNvPr>
          <p:cNvSpPr/>
          <p:nvPr/>
        </p:nvSpPr>
        <p:spPr>
          <a:xfrm>
            <a:off x="8274211" y="1189656"/>
            <a:ext cx="215215" cy="1105159"/>
          </a:xfrm>
          <a:prstGeom prst="leftBrace">
            <a:avLst>
              <a:gd name="adj1" fmla="val 122907"/>
              <a:gd name="adj2" fmla="val 505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Accolade ouvrante 41">
            <a:extLst>
              <a:ext uri="{FF2B5EF4-FFF2-40B4-BE49-F238E27FC236}">
                <a16:creationId xmlns:a16="http://schemas.microsoft.com/office/drawing/2014/main" id="{A8651733-3306-17D9-26F5-3C8D4C7BF5FB}"/>
              </a:ext>
            </a:extLst>
          </p:cNvPr>
          <p:cNvSpPr/>
          <p:nvPr/>
        </p:nvSpPr>
        <p:spPr>
          <a:xfrm flipH="1">
            <a:off x="10857650" y="1189655"/>
            <a:ext cx="215215" cy="1105159"/>
          </a:xfrm>
          <a:prstGeom prst="leftBrace">
            <a:avLst>
              <a:gd name="adj1" fmla="val 122907"/>
              <a:gd name="adj2" fmla="val 5059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EE6D715-C18E-E9A4-B7FC-EFB81C0C8AB0}"/>
              </a:ext>
            </a:extLst>
          </p:cNvPr>
          <p:cNvSpPr txBox="1"/>
          <p:nvPr/>
        </p:nvSpPr>
        <p:spPr>
          <a:xfrm>
            <a:off x="9524009" y="1731266"/>
            <a:ext cx="69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,</a:t>
            </a:r>
            <a:endParaRPr lang="fr-BE" dirty="0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8DB6E7C-454E-1124-F993-7D6152904069}"/>
              </a:ext>
            </a:extLst>
          </p:cNvPr>
          <p:cNvCxnSpPr>
            <a:cxnSpLocks/>
          </p:cNvCxnSpPr>
          <p:nvPr/>
        </p:nvCxnSpPr>
        <p:spPr>
          <a:xfrm>
            <a:off x="6585667" y="4000371"/>
            <a:ext cx="10849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que 8">
            <a:extLst>
              <a:ext uri="{FF2B5EF4-FFF2-40B4-BE49-F238E27FC236}">
                <a16:creationId xmlns:a16="http://schemas.microsoft.com/office/drawing/2014/main" id="{815AA7EC-BA6C-6B45-8AD9-349FE517B8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1660" y="4248959"/>
            <a:ext cx="4038600" cy="2181225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F74D248E-B82E-7B57-D21D-AEB23F8CD90A}"/>
              </a:ext>
            </a:extLst>
          </p:cNvPr>
          <p:cNvSpPr txBox="1"/>
          <p:nvPr/>
        </p:nvSpPr>
        <p:spPr>
          <a:xfrm>
            <a:off x="8365395" y="2392278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Symmetrization</a:t>
            </a:r>
            <a:endParaRPr lang="fr-BE" b="1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D77EBD1-4A23-1112-19FF-976981CD2840}"/>
              </a:ext>
            </a:extLst>
          </p:cNvPr>
          <p:cNvSpPr txBox="1"/>
          <p:nvPr/>
        </p:nvSpPr>
        <p:spPr>
          <a:xfrm>
            <a:off x="8381818" y="360003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Projection on the invariant </a:t>
            </a:r>
            <a:r>
              <a:rPr lang="fr-FR" b="1" dirty="0" err="1"/>
              <a:t>subspace</a:t>
            </a:r>
            <a:endParaRPr lang="fr-BE" b="1" dirty="0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415D92D-168B-136B-0A2F-DF834AAC1D7E}"/>
              </a:ext>
            </a:extLst>
          </p:cNvPr>
          <p:cNvCxnSpPr/>
          <p:nvPr/>
        </p:nvCxnSpPr>
        <p:spPr>
          <a:xfrm>
            <a:off x="10695709" y="2362487"/>
            <a:ext cx="377156" cy="39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D6B5130B-E04C-A2A9-8141-A46A3F82B7E4}"/>
              </a:ext>
            </a:extLst>
          </p:cNvPr>
          <p:cNvSpPr txBox="1"/>
          <p:nvPr/>
        </p:nvSpPr>
        <p:spPr>
          <a:xfrm>
            <a:off x="10857650" y="2821139"/>
            <a:ext cx="123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Symmetry</a:t>
            </a:r>
            <a:r>
              <a:rPr lang="fr-FR" sz="1200" dirty="0"/>
              <a:t> inaccessible</a:t>
            </a:r>
            <a:endParaRPr lang="fr-BE" sz="1200"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2BC0E56D-4066-0150-59A2-26E740698F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411" y="3668989"/>
            <a:ext cx="2754949" cy="1739503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F0CCB698-47D0-0DE0-8DDA-89B0189681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71660" y="4248959"/>
            <a:ext cx="2971800" cy="218122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D013B82-CD49-7889-D3CB-BC647A42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80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3" grpId="0"/>
      <p:bldP spid="24" grpId="0"/>
      <p:bldP spid="41" grpId="0" animBg="1"/>
      <p:bldP spid="42" grpId="0" animBg="1"/>
      <p:bldP spid="43" grpId="0"/>
      <p:bldP spid="47" grpId="0"/>
      <p:bldP spid="48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A2C6778-69EA-F4F6-E062-4F2C45FAF0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91299" y="4300288"/>
            <a:ext cx="4038600" cy="218122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074D9AA9-D2E3-AC08-4A94-94581C34FA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8881" y="1267701"/>
            <a:ext cx="3838575" cy="22288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A27ECA-0DDA-6B3B-4C72-EF658406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Generalization</a:t>
            </a:r>
            <a:r>
              <a:rPr lang="fr-FR" dirty="0"/>
              <a:t> to SU(d)</a:t>
            </a:r>
            <a:endParaRPr lang="fr-BE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06CAD3B-AE92-02C2-5065-5192E9228E46}"/>
              </a:ext>
            </a:extLst>
          </p:cNvPr>
          <p:cNvCxnSpPr>
            <a:cxnSpLocks/>
          </p:cNvCxnSpPr>
          <p:nvPr/>
        </p:nvCxnSpPr>
        <p:spPr>
          <a:xfrm>
            <a:off x="4724400" y="2543175"/>
            <a:ext cx="11049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AC97F45-B4DA-84F2-FF12-76BE204E9D80}"/>
              </a:ext>
            </a:extLst>
          </p:cNvPr>
          <p:cNvSpPr txBox="1"/>
          <p:nvPr/>
        </p:nvSpPr>
        <p:spPr>
          <a:xfrm>
            <a:off x="4448175" y="1885662"/>
            <a:ext cx="160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+mj-lt"/>
              </a:rPr>
              <a:t>decompose</a:t>
            </a:r>
            <a:r>
              <a:rPr lang="fr-FR" sz="1400" dirty="0">
                <a:latin typeface="+mj-lt"/>
              </a:rPr>
              <a:t> in</a:t>
            </a:r>
          </a:p>
          <a:p>
            <a:pPr algn="ctr"/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irreps</a:t>
            </a:r>
            <a:r>
              <a:rPr lang="fr-FR" sz="1400" dirty="0">
                <a:latin typeface="+mj-lt"/>
              </a:rPr>
              <a:t> of SU(d)</a:t>
            </a:r>
            <a:endParaRPr lang="fr-BE" sz="1400" dirty="0"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482C8FE-618B-3DDC-486E-3FC4121FCE9D}"/>
              </a:ext>
            </a:extLst>
          </p:cNvPr>
          <p:cNvSpPr txBox="1"/>
          <p:nvPr/>
        </p:nvSpPr>
        <p:spPr>
          <a:xfrm>
            <a:off x="4493418" y="2648605"/>
            <a:ext cx="160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select the </a:t>
            </a:r>
            <a:r>
              <a:rPr lang="fr-FR" sz="1400" dirty="0" err="1">
                <a:latin typeface="+mj-lt"/>
              </a:rPr>
              <a:t>irreps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 err="1">
                <a:latin typeface="+mj-lt"/>
              </a:rPr>
              <a:t>interest</a:t>
            </a:r>
            <a:endParaRPr lang="fr-FR" sz="1400" dirty="0">
              <a:latin typeface="+mj-lt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C3FC27E-3B69-092F-E738-E2FA5B3B720A}"/>
              </a:ext>
            </a:extLst>
          </p:cNvPr>
          <p:cNvCxnSpPr>
            <a:cxnSpLocks/>
          </p:cNvCxnSpPr>
          <p:nvPr/>
        </p:nvCxnSpPr>
        <p:spPr>
          <a:xfrm>
            <a:off x="7772400" y="3648075"/>
            <a:ext cx="0" cy="657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B05C9A3-34DA-7762-736B-2CDC5C3CBBEA}"/>
                  </a:ext>
                </a:extLst>
              </p:cNvPr>
              <p:cNvSpPr txBox="1"/>
              <p:nvPr/>
            </p:nvSpPr>
            <p:spPr>
              <a:xfrm>
                <a:off x="6291263" y="3665481"/>
                <a:ext cx="15811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>
                    <a:latin typeface="+mj-lt"/>
                  </a:rPr>
                  <a:t>pick</a:t>
                </a:r>
                <a:r>
                  <a:rPr lang="fr-FR" sz="1400" dirty="0">
                    <a:latin typeface="+mj-lt"/>
                  </a:rPr>
                  <a:t> a </a:t>
                </a:r>
                <a:r>
                  <a:rPr lang="fr-FR" sz="1400" dirty="0" err="1">
                    <a:latin typeface="+mj-lt"/>
                  </a:rPr>
                  <a:t>subgroup</a:t>
                </a:r>
                <a:r>
                  <a:rPr lang="fr-FR" sz="1400" dirty="0">
                    <a:latin typeface="+mj-lt"/>
                  </a:rPr>
                  <a:t> 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𝒢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fr-FR" sz="1400" dirty="0">
                    <a:latin typeface="+mj-lt"/>
                  </a:rPr>
                  <a:t>SU(d)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B05C9A3-34DA-7762-736B-2CDC5C3CB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263" y="3665481"/>
                <a:ext cx="1581150" cy="523220"/>
              </a:xfrm>
              <a:prstGeom prst="rect">
                <a:avLst/>
              </a:prstGeom>
              <a:blipFill>
                <a:blip r:embed="rId6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DCFB508-025E-5813-2C46-C33384D0D63F}"/>
              </a:ext>
            </a:extLst>
          </p:cNvPr>
          <p:cNvCxnSpPr>
            <a:cxnSpLocks/>
          </p:cNvCxnSpPr>
          <p:nvPr/>
        </p:nvCxnSpPr>
        <p:spPr>
          <a:xfrm flipH="1" flipV="1">
            <a:off x="4891087" y="4912905"/>
            <a:ext cx="938213" cy="469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4E879B2-31CD-0F1B-EADB-F2C9771801B7}"/>
              </a:ext>
            </a:extLst>
          </p:cNvPr>
          <p:cNvCxnSpPr>
            <a:cxnSpLocks/>
          </p:cNvCxnSpPr>
          <p:nvPr/>
        </p:nvCxnSpPr>
        <p:spPr>
          <a:xfrm flipH="1">
            <a:off x="4891086" y="5598705"/>
            <a:ext cx="938213" cy="4691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C048D77C-571D-6898-AA6A-AE8B1816E09A}"/>
              </a:ext>
            </a:extLst>
          </p:cNvPr>
          <p:cNvSpPr txBox="1"/>
          <p:nvPr/>
        </p:nvSpPr>
        <p:spPr>
          <a:xfrm>
            <a:off x="5017294" y="4446836"/>
            <a:ext cx="1166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+mj-lt"/>
              </a:rPr>
              <a:t>Sym</a:t>
            </a:r>
            <a:r>
              <a:rPr lang="fr-FR" sz="1400" dirty="0">
                <a:latin typeface="+mj-lt"/>
              </a:rPr>
              <a:t>. accessible</a:t>
            </a:r>
            <a:endParaRPr lang="fr-BE" sz="1400" dirty="0">
              <a:latin typeface="+mj-lt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8525367-C833-5723-7A57-72422F54671F}"/>
              </a:ext>
            </a:extLst>
          </p:cNvPr>
          <p:cNvSpPr txBox="1"/>
          <p:nvPr/>
        </p:nvSpPr>
        <p:spPr>
          <a:xfrm>
            <a:off x="5017294" y="5806200"/>
            <a:ext cx="129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+mj-lt"/>
              </a:rPr>
              <a:t>Sym</a:t>
            </a:r>
            <a:r>
              <a:rPr lang="fr-FR" sz="1400" dirty="0">
                <a:latin typeface="+mj-lt"/>
              </a:rPr>
              <a:t>. inaccessible</a:t>
            </a:r>
            <a:endParaRPr lang="fr-BE" sz="1400" dirty="0">
              <a:latin typeface="+mj-lt"/>
            </a:endParaRPr>
          </a:p>
        </p:txBody>
      </p:sp>
      <p:pic>
        <p:nvPicPr>
          <p:cNvPr id="34" name="Image 33" descr="Une image contenant cube, origami&#10;&#10;Le contenu généré par l’IA peut être incorrect.">
            <a:extLst>
              <a:ext uri="{FF2B5EF4-FFF2-40B4-BE49-F238E27FC236}">
                <a16:creationId xmlns:a16="http://schemas.microsoft.com/office/drawing/2014/main" id="{82B16144-3AB4-1A25-962A-B5335AEAE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954" y="5241693"/>
            <a:ext cx="1438360" cy="143836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7A72BE5-9EE3-1E6D-E6C0-36801BA224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1457" b="31684"/>
          <a:stretch/>
        </p:blipFill>
        <p:spPr>
          <a:xfrm>
            <a:off x="908461" y="5390901"/>
            <a:ext cx="2127537" cy="45229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05A9AB6-9AAE-7403-3716-1DA9AE59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076" b="27918"/>
          <a:stretch/>
        </p:blipFill>
        <p:spPr>
          <a:xfrm>
            <a:off x="1124561" y="6009302"/>
            <a:ext cx="2275700" cy="477223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236ED56E-4138-905D-B700-03BC61611F31}"/>
              </a:ext>
            </a:extLst>
          </p:cNvPr>
          <p:cNvSpPr txBox="1"/>
          <p:nvPr/>
        </p:nvSpPr>
        <p:spPr>
          <a:xfrm>
            <a:off x="454819" y="4836030"/>
            <a:ext cx="9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SU(d)</a:t>
            </a:r>
            <a:endParaRPr lang="fr-BE" dirty="0">
              <a:latin typeface="+mj-lt"/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D3A0D69-8C36-BAC1-AC70-8E1DF8C3F7E1}"/>
              </a:ext>
            </a:extLst>
          </p:cNvPr>
          <p:cNvCxnSpPr/>
          <p:nvPr/>
        </p:nvCxnSpPr>
        <p:spPr>
          <a:xfrm>
            <a:off x="1124561" y="5147457"/>
            <a:ext cx="342289" cy="24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4AB8D31F-3DC7-BF67-6CF1-14369F696E1E}"/>
              </a:ext>
            </a:extLst>
          </p:cNvPr>
          <p:cNvSpPr txBox="1"/>
          <p:nvPr/>
        </p:nvSpPr>
        <p:spPr>
          <a:xfrm>
            <a:off x="3276593" y="4418261"/>
            <a:ext cx="171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+mj-lt"/>
              </a:rPr>
              <a:t>pick</a:t>
            </a:r>
            <a:r>
              <a:rPr lang="fr-FR" sz="1400" dirty="0">
                <a:latin typeface="+mj-lt"/>
              </a:rPr>
              <a:t> a </a:t>
            </a:r>
            <a:r>
              <a:rPr lang="fr-FR" sz="1400" dirty="0" err="1">
                <a:latin typeface="+mj-lt"/>
              </a:rPr>
              <a:t>different</a:t>
            </a:r>
            <a:r>
              <a:rPr lang="fr-FR" sz="1400" dirty="0">
                <a:latin typeface="+mj-lt"/>
              </a:rPr>
              <a:t> group</a:t>
            </a:r>
            <a:endParaRPr lang="fr-BE" sz="1400" dirty="0">
              <a:latin typeface="+mj-lt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86F505B-76E7-4564-7B95-236B20B4D1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51333" y="1125967"/>
            <a:ext cx="2389071" cy="116822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DE9E68DE-4E96-35C8-AF99-D927070395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53960" y="1716237"/>
            <a:ext cx="2754949" cy="1739503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DCC0B4-AD6E-DB75-83ED-E0AB9019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538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2" grpId="0"/>
      <p:bldP spid="32" grpId="0"/>
      <p:bldP spid="33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8228A-C77A-6FC2-D4A9-73528BF7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 : </a:t>
            </a:r>
            <a:r>
              <a:rPr lang="fr-FR" dirty="0" err="1"/>
              <a:t>interacting</a:t>
            </a:r>
            <a:r>
              <a:rPr lang="fr-FR" dirty="0"/>
              <a:t> qutrits and SU(3)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16F09B-DB81-E098-5DAE-7F4B22AD2C21}"/>
              </a:ext>
            </a:extLst>
          </p:cNvPr>
          <p:cNvSpPr txBox="1"/>
          <p:nvPr/>
        </p:nvSpPr>
        <p:spPr>
          <a:xfrm>
            <a:off x="260145" y="2024577"/>
            <a:ext cx="139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One qutrit</a:t>
            </a:r>
            <a:endParaRPr lang="fr-B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F623D6-4B9A-2D81-17BD-930A5BA7239A}"/>
                  </a:ext>
                </a:extLst>
              </p:cNvPr>
              <p:cNvSpPr txBox="1"/>
              <p:nvPr/>
            </p:nvSpPr>
            <p:spPr>
              <a:xfrm>
                <a:off x="1888774" y="2071993"/>
                <a:ext cx="6490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1,0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F623D6-4B9A-2D81-17BD-930A5BA72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774" y="2071993"/>
                <a:ext cx="6490996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que 12">
            <a:extLst>
              <a:ext uri="{FF2B5EF4-FFF2-40B4-BE49-F238E27FC236}">
                <a16:creationId xmlns:a16="http://schemas.microsoft.com/office/drawing/2014/main" id="{6C4ADB12-B6FB-6404-D3DF-7E014DCEF0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r="42533" b="53178"/>
          <a:stretch>
            <a:fillRect/>
          </a:stretch>
        </p:blipFill>
        <p:spPr>
          <a:xfrm>
            <a:off x="3427570" y="2376923"/>
            <a:ext cx="306353" cy="636214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5A278FBA-335B-A95B-8BED-6089B42B1F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t="10909" r="42533" b="67505"/>
          <a:stretch>
            <a:fillRect/>
          </a:stretch>
        </p:blipFill>
        <p:spPr>
          <a:xfrm rot="2700000">
            <a:off x="5755574" y="2536209"/>
            <a:ext cx="306353" cy="293299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D2775A0-8044-964E-92E8-BF04FD5C665C}"/>
              </a:ext>
            </a:extLst>
          </p:cNvPr>
          <p:cNvCxnSpPr>
            <a:cxnSpLocks/>
          </p:cNvCxnSpPr>
          <p:nvPr/>
        </p:nvCxnSpPr>
        <p:spPr>
          <a:xfrm flipV="1">
            <a:off x="5336989" y="1745455"/>
            <a:ext cx="0" cy="332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E9A581EC-2158-610E-50F8-402EC56FD204}"/>
              </a:ext>
            </a:extLst>
          </p:cNvPr>
          <p:cNvSpPr txBox="1"/>
          <p:nvPr/>
        </p:nvSpPr>
        <p:spPr>
          <a:xfrm>
            <a:off x="4991798" y="1404078"/>
            <a:ext cx="90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identity</a:t>
            </a:r>
            <a:endParaRPr lang="fr-BE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8DE5CFD-79F8-9FCD-C8DB-046B22BF25DF}"/>
              </a:ext>
            </a:extLst>
          </p:cNvPr>
          <p:cNvSpPr txBox="1"/>
          <p:nvPr/>
        </p:nvSpPr>
        <p:spPr>
          <a:xfrm>
            <a:off x="199547" y="4508463"/>
            <a:ext cx="176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2-qutrit</a:t>
            </a:r>
            <a:endParaRPr lang="fr-BE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3D972F8-8BF7-6627-61A8-4D52BB3D785B}"/>
              </a:ext>
            </a:extLst>
          </p:cNvPr>
          <p:cNvSpPr txBox="1"/>
          <p:nvPr/>
        </p:nvSpPr>
        <p:spPr>
          <a:xfrm>
            <a:off x="181867" y="5902946"/>
            <a:ext cx="176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K-qutrit</a:t>
            </a:r>
            <a:endParaRPr lang="fr-B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17705EF-F6E6-065D-F9DB-C4A2F9981207}"/>
                  </a:ext>
                </a:extLst>
              </p:cNvPr>
              <p:cNvSpPr txBox="1"/>
              <p:nvPr/>
            </p:nvSpPr>
            <p:spPr>
              <a:xfrm>
                <a:off x="1535829" y="5959902"/>
                <a:ext cx="1346587" cy="565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(1,1)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≅⋯</m:t>
                      </m:r>
                    </m:oMath>
                  </m:oMathPara>
                </a14:m>
                <a:endParaRPr lang="fr-FR" b="0" dirty="0"/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17705EF-F6E6-065D-F9DB-C4A2F9981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29" y="5959902"/>
                <a:ext cx="1346587" cy="565476"/>
              </a:xfrm>
              <a:prstGeom prst="rect">
                <a:avLst/>
              </a:prstGeom>
              <a:blipFill>
                <a:blip r:embed="rId6"/>
                <a:stretch>
                  <a:fillRect l="-3620" t="-217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CCE0800-9941-F119-9B2B-3A1B16622675}"/>
                  </a:ext>
                </a:extLst>
              </p:cNvPr>
              <p:cNvSpPr txBox="1"/>
              <p:nvPr/>
            </p:nvSpPr>
            <p:spPr>
              <a:xfrm>
                <a:off x="2343920" y="2082844"/>
                <a:ext cx="64909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≅        (0, 0)⊕(1,1)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CCE0800-9941-F119-9B2B-3A1B16622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920" y="2082844"/>
                <a:ext cx="6490996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2BDB7FC-12CA-70EE-1A13-203DF165556D}"/>
              </a:ext>
            </a:extLst>
          </p:cNvPr>
          <p:cNvCxnSpPr>
            <a:cxnSpLocks/>
          </p:cNvCxnSpPr>
          <p:nvPr/>
        </p:nvCxnSpPr>
        <p:spPr>
          <a:xfrm flipV="1">
            <a:off x="6259835" y="1765416"/>
            <a:ext cx="0" cy="332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E7540AC-F1C5-B2F6-ED8A-9934013E6C73}"/>
              </a:ext>
            </a:extLst>
          </p:cNvPr>
          <p:cNvSpPr txBox="1"/>
          <p:nvPr/>
        </p:nvSpPr>
        <p:spPr>
          <a:xfrm>
            <a:off x="5746615" y="1450667"/>
            <a:ext cx="1171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Gell-Mann</a:t>
            </a:r>
            <a:endParaRPr lang="fr-BE" dirty="0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F62A0396-970C-C0AE-CE51-952D06CC39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711" r="66520"/>
          <a:stretch>
            <a:fillRect/>
          </a:stretch>
        </p:blipFill>
        <p:spPr>
          <a:xfrm>
            <a:off x="3940890" y="4103513"/>
            <a:ext cx="1170216" cy="1104768"/>
          </a:xfrm>
          <a:prstGeom prst="rect">
            <a:avLst/>
          </a:prstGeom>
        </p:spPr>
      </p:pic>
      <p:pic>
        <p:nvPicPr>
          <p:cNvPr id="51" name="Graphique 50">
            <a:extLst>
              <a:ext uri="{FF2B5EF4-FFF2-40B4-BE49-F238E27FC236}">
                <a16:creationId xmlns:a16="http://schemas.microsoft.com/office/drawing/2014/main" id="{63FB0491-EF30-4146-9943-EAD7B0147D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2532" y="2526924"/>
            <a:ext cx="755982" cy="749350"/>
          </a:xfrm>
          <a:prstGeom prst="rect">
            <a:avLst/>
          </a:prstGeom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7DE6F345-115C-2FC4-3795-D92595C277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63955" y="2526924"/>
            <a:ext cx="360714" cy="1038606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24BCDDAE-1B5E-9DC9-4697-23FC379B79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449" y="3668409"/>
            <a:ext cx="47625" cy="47625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7E12F61B-EAB5-7773-751A-1BA146E40F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6099" y="2546572"/>
            <a:ext cx="363238" cy="356865"/>
          </a:xfrm>
          <a:prstGeom prst="rect">
            <a:avLst/>
          </a:prstGeom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913A22B7-8FB5-4EF6-4B39-BAAE66BB7F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45813" y="2516886"/>
            <a:ext cx="377991" cy="749351"/>
          </a:xfrm>
          <a:prstGeom prst="rect">
            <a:avLst/>
          </a:prstGeom>
        </p:spPr>
      </p:pic>
      <p:pic>
        <p:nvPicPr>
          <p:cNvPr id="55" name="Graphique 54">
            <a:extLst>
              <a:ext uri="{FF2B5EF4-FFF2-40B4-BE49-F238E27FC236}">
                <a16:creationId xmlns:a16="http://schemas.microsoft.com/office/drawing/2014/main" id="{87F3624C-FC99-DF96-7BE5-405D26CE48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76097" y="1154830"/>
            <a:ext cx="3136948" cy="2111407"/>
          </a:xfrm>
          <a:prstGeom prst="rect">
            <a:avLst/>
          </a:prstGeom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D52A7AFB-94E9-C022-64A3-03FA508597C2}"/>
              </a:ext>
            </a:extLst>
          </p:cNvPr>
          <p:cNvCxnSpPr>
            <a:cxnSpLocks/>
          </p:cNvCxnSpPr>
          <p:nvPr/>
        </p:nvCxnSpPr>
        <p:spPr>
          <a:xfrm flipV="1">
            <a:off x="1964974" y="2463026"/>
            <a:ext cx="285925" cy="29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26A3FE3A-62A6-0325-B5AB-A597D0AC1992}"/>
              </a:ext>
            </a:extLst>
          </p:cNvPr>
          <p:cNvSpPr txBox="1"/>
          <p:nvPr/>
        </p:nvSpPr>
        <p:spPr>
          <a:xfrm>
            <a:off x="1116213" y="2877439"/>
            <a:ext cx="1815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Space</a:t>
            </a:r>
            <a:r>
              <a:rPr lang="fr-FR" sz="1400" dirty="0"/>
              <a:t> of </a:t>
            </a:r>
            <a:r>
              <a:rPr lang="fr-FR" sz="1400" dirty="0" err="1"/>
              <a:t>operators</a:t>
            </a:r>
            <a:r>
              <a:rPr lang="fr-FR" sz="1400" dirty="0"/>
              <a:t> acting on 1 qutrit</a:t>
            </a:r>
            <a:endParaRPr lang="fr-BE" sz="1400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06A5F37-D45A-39E7-D6E3-A0133503C6F8}"/>
              </a:ext>
            </a:extLst>
          </p:cNvPr>
          <p:cNvSpPr txBox="1"/>
          <p:nvPr/>
        </p:nvSpPr>
        <p:spPr>
          <a:xfrm>
            <a:off x="181867" y="2334937"/>
            <a:ext cx="176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e.g.</a:t>
            </a:r>
            <a:r>
              <a:rPr lang="fr-FR" sz="1600" dirty="0"/>
              <a:t>, </a:t>
            </a:r>
            <a:r>
              <a:rPr lang="fr-FR" sz="1600" dirty="0" err="1"/>
              <a:t>disorder</a:t>
            </a:r>
            <a:endParaRPr lang="fr-BE" sz="1600" i="1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2FE4107-1657-E261-811E-BCAC4796E489}"/>
              </a:ext>
            </a:extLst>
          </p:cNvPr>
          <p:cNvSpPr txBox="1"/>
          <p:nvPr/>
        </p:nvSpPr>
        <p:spPr>
          <a:xfrm>
            <a:off x="17680" y="4828619"/>
            <a:ext cx="176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e.g.</a:t>
            </a:r>
            <a:r>
              <a:rPr lang="fr-FR" sz="1600" dirty="0"/>
              <a:t>, </a:t>
            </a:r>
            <a:r>
              <a:rPr lang="fr-FR" sz="1600" dirty="0" err="1"/>
              <a:t>dipolar</a:t>
            </a:r>
            <a:endParaRPr lang="fr-BE" sz="1600" i="1" dirty="0"/>
          </a:p>
        </p:txBody>
      </p:sp>
      <p:pic>
        <p:nvPicPr>
          <p:cNvPr id="64" name="Graphique 63">
            <a:extLst>
              <a:ext uri="{FF2B5EF4-FFF2-40B4-BE49-F238E27FC236}">
                <a16:creationId xmlns:a16="http://schemas.microsoft.com/office/drawing/2014/main" id="{792E48CE-4EBD-F972-1E07-97D1DF383B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94350"/>
          <a:stretch>
            <a:fillRect/>
          </a:stretch>
        </p:blipFill>
        <p:spPr>
          <a:xfrm>
            <a:off x="1782167" y="4095324"/>
            <a:ext cx="561754" cy="1104768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B439D0C-E346-E0FD-EF6D-07F1A72D74D2}"/>
              </a:ext>
            </a:extLst>
          </p:cNvPr>
          <p:cNvCxnSpPr>
            <a:cxnSpLocks/>
          </p:cNvCxnSpPr>
          <p:nvPr/>
        </p:nvCxnSpPr>
        <p:spPr>
          <a:xfrm>
            <a:off x="2970567" y="1616241"/>
            <a:ext cx="187151" cy="43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1F0CBAB-9CE2-C5C5-8578-D0A7CC63E575}"/>
              </a:ext>
            </a:extLst>
          </p:cNvPr>
          <p:cNvSpPr txBox="1"/>
          <p:nvPr/>
        </p:nvSpPr>
        <p:spPr>
          <a:xfrm>
            <a:off x="1895479" y="1021880"/>
            <a:ext cx="1815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Hilbert </a:t>
            </a:r>
            <a:r>
              <a:rPr lang="fr-FR" sz="1400" dirty="0" err="1"/>
              <a:t>space</a:t>
            </a:r>
            <a:r>
              <a:rPr lang="fr-FR" sz="1400" dirty="0"/>
              <a:t> of one qutrit</a:t>
            </a:r>
            <a:endParaRPr lang="fr-BE" sz="1400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D8A6FF28-DB4E-24B0-7126-CEB1866174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574" r="80370"/>
          <a:stretch>
            <a:fillRect/>
          </a:stretch>
        </p:blipFill>
        <p:spPr>
          <a:xfrm>
            <a:off x="2734056" y="4103513"/>
            <a:ext cx="999867" cy="1104768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A3D0F03B-2F14-339F-EBFC-F4894AC521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7247" r="50984" b="-2885"/>
          <a:stretch>
            <a:fillRect/>
          </a:stretch>
        </p:blipFill>
        <p:spPr>
          <a:xfrm>
            <a:off x="5485590" y="4114137"/>
            <a:ext cx="1170216" cy="113664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5FE0D473-372B-F4DE-E3B6-67125D96CD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059" r="37968"/>
          <a:stretch>
            <a:fillRect/>
          </a:stretch>
        </p:blipFill>
        <p:spPr>
          <a:xfrm>
            <a:off x="7057756" y="4124761"/>
            <a:ext cx="892246" cy="1104768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834FB3D-EE38-EF2D-E5A6-27FA9ED95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6355" r="24672"/>
          <a:stretch>
            <a:fillRect/>
          </a:stretch>
        </p:blipFill>
        <p:spPr>
          <a:xfrm>
            <a:off x="8379770" y="4135385"/>
            <a:ext cx="892246" cy="110476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AEAE90C0-8271-DBC5-E458-C2B9BED204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9651" r="10693"/>
          <a:stretch>
            <a:fillRect/>
          </a:stretch>
        </p:blipFill>
        <p:spPr>
          <a:xfrm>
            <a:off x="9701784" y="4146009"/>
            <a:ext cx="960120" cy="110476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C946D096-949D-5EAD-323E-93942D4258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3629"/>
          <a:stretch>
            <a:fillRect/>
          </a:stretch>
        </p:blipFill>
        <p:spPr>
          <a:xfrm>
            <a:off x="11091672" y="4129201"/>
            <a:ext cx="633408" cy="1104768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96EF6B49-1312-3254-F7A4-DD2D902650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t="10909" r="42533" b="67505"/>
          <a:stretch>
            <a:fillRect/>
          </a:stretch>
        </p:blipFill>
        <p:spPr>
          <a:xfrm rot="2700000">
            <a:off x="5169938" y="4469960"/>
            <a:ext cx="306353" cy="29329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16DBCE63-252E-02BD-1269-AB034C5E36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t="10909" r="42533" b="67505"/>
          <a:stretch>
            <a:fillRect/>
          </a:stretch>
        </p:blipFill>
        <p:spPr>
          <a:xfrm rot="2700000">
            <a:off x="6765337" y="4469959"/>
            <a:ext cx="306353" cy="293299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2F9AF544-3978-7FF9-1AAD-9EDCDCC228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t="10909" r="42533" b="67505"/>
          <a:stretch>
            <a:fillRect/>
          </a:stretch>
        </p:blipFill>
        <p:spPr>
          <a:xfrm rot="2700000">
            <a:off x="8042288" y="4469957"/>
            <a:ext cx="306353" cy="293299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460DDE16-C747-B64B-1622-FC9B51D5F8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t="10909" r="42533" b="67505"/>
          <a:stretch>
            <a:fillRect/>
          </a:stretch>
        </p:blipFill>
        <p:spPr>
          <a:xfrm rot="2700000">
            <a:off x="9408807" y="4469955"/>
            <a:ext cx="306353" cy="293299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0B7B2B7E-173C-3C45-9CB8-EB88967FC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t="10909" r="42533" b="67505"/>
          <a:stretch>
            <a:fillRect/>
          </a:stretch>
        </p:blipFill>
        <p:spPr>
          <a:xfrm rot="2700000">
            <a:off x="10728960" y="4469955"/>
            <a:ext cx="306353" cy="293299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9F896E95-6DC5-E01F-341B-89C7BA2DBE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558" r="42533" b="53178"/>
          <a:stretch>
            <a:fillRect/>
          </a:stretch>
        </p:blipFill>
        <p:spPr>
          <a:xfrm>
            <a:off x="2365996" y="4298497"/>
            <a:ext cx="306353" cy="63621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B1E6CE8-7937-CFA9-FFC8-F8960C18BA16}"/>
              </a:ext>
            </a:extLst>
          </p:cNvPr>
          <p:cNvSpPr txBox="1"/>
          <p:nvPr/>
        </p:nvSpPr>
        <p:spPr>
          <a:xfrm>
            <a:off x="3017592" y="4698393"/>
            <a:ext cx="114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Young </a:t>
            </a:r>
            <a:r>
              <a:rPr lang="fr-FR" sz="1400" i="1" dirty="0" err="1"/>
              <a:t>Calculus</a:t>
            </a:r>
            <a:endParaRPr lang="fr-BE" sz="1400" i="1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D836E6C8-F770-BA72-DD03-4146CE4A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015" y="158621"/>
            <a:ext cx="2762965" cy="295572"/>
          </a:xfrm>
        </p:spPr>
        <p:txBody>
          <a:bodyPr/>
          <a:lstStyle/>
          <a:p>
            <a:fld id="{D6C6AB27-2FA7-43C7-9027-2F2C237FE83D}" type="slidenum">
              <a:rPr lang="fr-BE" smtClean="0"/>
              <a:t>18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163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8" grpId="0"/>
      <p:bldP spid="16" grpId="0"/>
      <p:bldP spid="18" grpId="0"/>
      <p:bldP spid="21" grpId="0"/>
      <p:bldP spid="63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17439-5987-55FD-A396-E37418BA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 : </a:t>
            </a:r>
            <a:r>
              <a:rPr lang="fr-FR" dirty="0" err="1"/>
              <a:t>interacting</a:t>
            </a:r>
            <a:r>
              <a:rPr lang="fr-FR" dirty="0"/>
              <a:t> NV-centers</a:t>
            </a:r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3A9E2B04-FE44-BEFF-6C56-2CC1A2D713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6147" y="1192684"/>
            <a:ext cx="2681450" cy="1500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4AD24A-92C3-8466-9F89-3B02E5426FE2}"/>
                  </a:ext>
                </a:extLst>
              </p:cNvPr>
              <p:cNvSpPr txBox="1"/>
              <p:nvPr/>
            </p:nvSpPr>
            <p:spPr>
              <a:xfrm>
                <a:off x="-45353" y="3292484"/>
                <a:ext cx="5385376" cy="182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b="0" dirty="0"/>
              </a:p>
              <a:p>
                <a:r>
                  <a:rPr lang="fr-FR" b="0" dirty="0"/>
                  <a:t>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fr-FR" b="0" i="1" smtClean="0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bSup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−                      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  <m: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</m:e>
                    </m:d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b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  <m: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fr-FR" b="0" dirty="0"/>
                  <a:t>]</a:t>
                </a:r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4AD24A-92C3-8466-9F89-3B02E542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353" y="3292484"/>
                <a:ext cx="5385376" cy="1824217"/>
              </a:xfrm>
              <a:prstGeom prst="rect">
                <a:avLst/>
              </a:prstGeom>
              <a:blipFill>
                <a:blip r:embed="rId4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5454B45-F4D4-1BAC-2244-65CD3669BA97}"/>
              </a:ext>
            </a:extLst>
          </p:cNvPr>
          <p:cNvSpPr/>
          <p:nvPr/>
        </p:nvSpPr>
        <p:spPr>
          <a:xfrm>
            <a:off x="1910703" y="3327764"/>
            <a:ext cx="1783702" cy="581427"/>
          </a:xfrm>
          <a:prstGeom prst="roundRect">
            <a:avLst/>
          </a:prstGeom>
          <a:solidFill>
            <a:srgbClr val="A8A7E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53077E-79C9-300E-D0B5-EC8AA3BBFF4A}"/>
              </a:ext>
            </a:extLst>
          </p:cNvPr>
          <p:cNvSpPr/>
          <p:nvPr/>
        </p:nvSpPr>
        <p:spPr>
          <a:xfrm>
            <a:off x="687249" y="3921704"/>
            <a:ext cx="4199384" cy="91266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D3EF86-822B-FE2C-9288-D76F15ED5E4A}"/>
              </a:ext>
            </a:extLst>
          </p:cNvPr>
          <p:cNvSpPr txBox="1"/>
          <p:nvPr/>
        </p:nvSpPr>
        <p:spPr>
          <a:xfrm>
            <a:off x="1481278" y="4977148"/>
            <a:ext cx="240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dipole-dipole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in NV</a:t>
            </a:r>
            <a:endParaRPr lang="fr-B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6D5AC9-D46E-C3BD-DC3C-D4AC2D4E172A}"/>
              </a:ext>
            </a:extLst>
          </p:cNvPr>
          <p:cNvSpPr txBox="1"/>
          <p:nvPr/>
        </p:nvSpPr>
        <p:spPr>
          <a:xfrm>
            <a:off x="2191399" y="2923152"/>
            <a:ext cx="12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disorder</a:t>
            </a:r>
            <a:endParaRPr lang="fr-B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DE0278B-BA28-AF06-A0B4-93434B16E6AF}"/>
              </a:ext>
            </a:extLst>
          </p:cNvPr>
          <p:cNvSpPr/>
          <p:nvPr/>
        </p:nvSpPr>
        <p:spPr>
          <a:xfrm rot="20006456">
            <a:off x="3854220" y="3134967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62C5B4F9-0DF1-E111-42F2-9800764EF707}"/>
              </a:ext>
            </a:extLst>
          </p:cNvPr>
          <p:cNvSpPr/>
          <p:nvPr/>
        </p:nvSpPr>
        <p:spPr>
          <a:xfrm rot="2091881">
            <a:off x="3862781" y="5193444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0720909-13AF-DE36-41D0-301AA6BAD4A6}"/>
                  </a:ext>
                </a:extLst>
              </p:cNvPr>
              <p:cNvSpPr txBox="1"/>
              <p:nvPr/>
            </p:nvSpPr>
            <p:spPr>
              <a:xfrm>
                <a:off x="4386301" y="2663003"/>
                <a:ext cx="15633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(1,1)</m:t>
                      </m:r>
                    </m:oMath>
                  </m:oMathPara>
                </a14:m>
                <a:endParaRPr lang="fr-BE" sz="2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0720909-13AF-DE36-41D0-301AA6BAD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01" y="2663003"/>
                <a:ext cx="1563329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C04B28-2672-786C-971A-5DC6764E012B}"/>
                  </a:ext>
                </a:extLst>
              </p:cNvPr>
              <p:cNvSpPr txBox="1"/>
              <p:nvPr/>
            </p:nvSpPr>
            <p:spPr>
              <a:xfrm>
                <a:off x="4484488" y="4971749"/>
                <a:ext cx="134167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0,3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3,0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(2,2)</m:t>
                      </m:r>
                    </m:oMath>
                  </m:oMathPara>
                </a14:m>
                <a:endParaRPr lang="fr-BE" sz="20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C04B28-2672-786C-971A-5DC6764E0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488" y="4971749"/>
                <a:ext cx="1341679" cy="1323439"/>
              </a:xfrm>
              <a:prstGeom prst="rect">
                <a:avLst/>
              </a:prstGeom>
              <a:blipFill>
                <a:blip r:embed="rId6"/>
                <a:stretch>
                  <a:fillRect b="-368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4DD26D21-0CEA-9534-498A-FD4C929C0709}"/>
              </a:ext>
            </a:extLst>
          </p:cNvPr>
          <p:cNvSpPr/>
          <p:nvPr/>
        </p:nvSpPr>
        <p:spPr>
          <a:xfrm>
            <a:off x="5545394" y="4080256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31FCCA4-775D-1B83-5940-0E844117856B}"/>
                  </a:ext>
                </a:extLst>
              </p:cNvPr>
              <p:cNvSpPr txBox="1"/>
              <p:nvPr/>
            </p:nvSpPr>
            <p:spPr>
              <a:xfrm>
                <a:off x="5750765" y="3919024"/>
                <a:ext cx="238709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Σ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72×3</m:t>
                          </m:r>
                        </m:e>
                      </m:d>
                    </m:oMath>
                  </m:oMathPara>
                </a14:m>
                <a:endParaRPr lang="fr-FR" sz="2400" b="0" dirty="0"/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31FCCA4-775D-1B83-5940-0E8441178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765" y="3919024"/>
                <a:ext cx="2387098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0CE1C972-B8CC-50D0-8B91-7A6594A0F5DB}"/>
              </a:ext>
            </a:extLst>
          </p:cNvPr>
          <p:cNvSpPr/>
          <p:nvPr/>
        </p:nvSpPr>
        <p:spPr>
          <a:xfrm>
            <a:off x="7822125" y="4080256"/>
            <a:ext cx="521109" cy="172066"/>
          </a:xfrm>
          <a:prstGeom prst="rightArrow">
            <a:avLst>
              <a:gd name="adj1" fmla="val 50000"/>
              <a:gd name="adj2" fmla="val 81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88AA656C-514F-47C6-23B3-A36EEE46F7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3234" y="3114811"/>
            <a:ext cx="3724186" cy="200189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A379BD7-E420-CDE5-5FF7-327EF02BD940}"/>
              </a:ext>
            </a:extLst>
          </p:cNvPr>
          <p:cNvSpPr txBox="1"/>
          <p:nvPr/>
        </p:nvSpPr>
        <p:spPr>
          <a:xfrm>
            <a:off x="9202436" y="2555282"/>
            <a:ext cx="2300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72 or 144 pulses</a:t>
            </a:r>
            <a:endParaRPr lang="fr-BE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4D6109-8883-3D85-4846-85378010FEDF}"/>
              </a:ext>
            </a:extLst>
          </p:cNvPr>
          <p:cNvSpPr txBox="1"/>
          <p:nvPr/>
        </p:nvSpPr>
        <p:spPr>
          <a:xfrm>
            <a:off x="173206" y="6475445"/>
            <a:ext cx="3741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/>
              <a:t>S.Choi</a:t>
            </a:r>
            <a:r>
              <a:rPr lang="fr-BE" sz="1200" dirty="0"/>
              <a:t>, </a:t>
            </a:r>
            <a:r>
              <a:rPr lang="fr-BE" sz="1200" dirty="0" err="1"/>
              <a:t>N.Yao,M.D.Lukin</a:t>
            </a:r>
            <a:r>
              <a:rPr lang="fr-BE" sz="1200" dirty="0"/>
              <a:t>, PRL </a:t>
            </a:r>
            <a:r>
              <a:rPr lang="fr-BE" sz="1200" b="1" dirty="0"/>
              <a:t>119</a:t>
            </a:r>
            <a:r>
              <a:rPr lang="fr-BE" sz="1200" dirty="0"/>
              <a:t>, 183603 (2017) </a:t>
            </a:r>
          </a:p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EE524F-0952-E093-2085-6B738855A346}"/>
              </a:ext>
            </a:extLst>
          </p:cNvPr>
          <p:cNvSpPr txBox="1"/>
          <p:nvPr/>
        </p:nvSpPr>
        <p:spPr>
          <a:xfrm>
            <a:off x="4820988" y="1955541"/>
            <a:ext cx="7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Irrep</a:t>
            </a:r>
            <a:r>
              <a:rPr lang="fr-FR" dirty="0"/>
              <a:t> </a:t>
            </a:r>
            <a:endParaRPr lang="fr-BE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CBE975E-E57F-932E-1913-BC62790E7F2F}"/>
              </a:ext>
            </a:extLst>
          </p:cNvPr>
          <p:cNvCxnSpPr>
            <a:cxnSpLocks/>
          </p:cNvCxnSpPr>
          <p:nvPr/>
        </p:nvCxnSpPr>
        <p:spPr>
          <a:xfrm flipH="1">
            <a:off x="5165040" y="2377483"/>
            <a:ext cx="1" cy="230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C21AB475-A19E-893B-6CBE-D2D6A13A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19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04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 animBg="1"/>
      <p:bldP spid="16" grpId="0"/>
      <p:bldP spid="17" grpId="0" animBg="1"/>
      <p:bldP spid="20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A1B3AD-BC04-F09A-26BA-4C5C7DE1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Outline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E9722-4B1B-F37D-06C9-9D129DC1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294" y="1519310"/>
            <a:ext cx="10045505" cy="446161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Introduction</a:t>
            </a:r>
          </a:p>
          <a:p>
            <a:endParaRPr lang="fr-BE" dirty="0"/>
          </a:p>
          <a:p>
            <a:r>
              <a:rPr lang="fr-BE" dirty="0" err="1"/>
              <a:t>Decoupling</a:t>
            </a:r>
            <a:r>
              <a:rPr lang="fr-BE" dirty="0"/>
              <a:t> of spin ensembles</a:t>
            </a:r>
          </a:p>
          <a:p>
            <a:endParaRPr lang="fr-BE" dirty="0"/>
          </a:p>
          <a:p>
            <a:r>
              <a:rPr lang="fr-FR" dirty="0" err="1"/>
              <a:t>From</a:t>
            </a:r>
            <a:r>
              <a:rPr lang="fr-FR" dirty="0"/>
              <a:t> spins to </a:t>
            </a:r>
            <a:r>
              <a:rPr lang="fr-FR" dirty="0" err="1"/>
              <a:t>qudits</a:t>
            </a:r>
            <a:endParaRPr lang="fr-FR" dirty="0"/>
          </a:p>
          <a:p>
            <a:endParaRPr lang="fr-FR" dirty="0"/>
          </a:p>
          <a:p>
            <a:r>
              <a:rPr lang="fr-FR" dirty="0"/>
              <a:t>(Application in QEC)</a:t>
            </a:r>
          </a:p>
          <a:p>
            <a:endParaRPr lang="fr-FR" dirty="0"/>
          </a:p>
          <a:p>
            <a:r>
              <a:rPr lang="fr-FR" dirty="0"/>
              <a:t>Outlook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BC35C5-604B-73EF-02BD-7C6DBD51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4461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61490-CD35-77C2-276A-6FB02C588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 : </a:t>
            </a:r>
            <a:r>
              <a:rPr lang="fr-FR" dirty="0" err="1"/>
              <a:t>interacting</a:t>
            </a:r>
            <a:r>
              <a:rPr lang="fr-FR" dirty="0"/>
              <a:t> qutrits and SU(3)</a:t>
            </a:r>
            <a:endParaRPr lang="fr-BE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D4AE0F1C-B92D-7AE4-D493-6CC636074483}"/>
              </a:ext>
            </a:extLst>
          </p:cNvPr>
          <p:cNvSpPr/>
          <p:nvPr/>
        </p:nvSpPr>
        <p:spPr>
          <a:xfrm rot="20305639">
            <a:off x="4160190" y="2457514"/>
            <a:ext cx="1512315" cy="248635"/>
          </a:xfrm>
          <a:prstGeom prst="rightArrow">
            <a:avLst>
              <a:gd name="adj1" fmla="val 50000"/>
              <a:gd name="adj2" fmla="val 904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CD4478-6185-E6B3-8447-8D557B4BFD35}"/>
              </a:ext>
            </a:extLst>
          </p:cNvPr>
          <p:cNvSpPr/>
          <p:nvPr/>
        </p:nvSpPr>
        <p:spPr>
          <a:xfrm>
            <a:off x="5909624" y="1420525"/>
            <a:ext cx="2659661" cy="1034620"/>
          </a:xfrm>
          <a:prstGeom prst="roundRect">
            <a:avLst>
              <a:gd name="adj" fmla="val 12280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EF5AB38-6119-982C-54A4-C907EBF8A93B}"/>
              </a:ext>
            </a:extLst>
          </p:cNvPr>
          <p:cNvSpPr/>
          <p:nvPr/>
        </p:nvSpPr>
        <p:spPr>
          <a:xfrm>
            <a:off x="5665243" y="3976615"/>
            <a:ext cx="6461439" cy="2318176"/>
          </a:xfrm>
          <a:prstGeom prst="roundRect">
            <a:avLst>
              <a:gd name="adj" fmla="val 12280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D3F2FE1A-5052-9DC9-DC65-2E1206D3C2EB}"/>
              </a:ext>
            </a:extLst>
          </p:cNvPr>
          <p:cNvSpPr/>
          <p:nvPr/>
        </p:nvSpPr>
        <p:spPr>
          <a:xfrm rot="1294361" flipV="1">
            <a:off x="4160190" y="4831032"/>
            <a:ext cx="1512315" cy="248635"/>
          </a:xfrm>
          <a:prstGeom prst="rightArrow">
            <a:avLst>
              <a:gd name="adj1" fmla="val 50000"/>
              <a:gd name="adj2" fmla="val 904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80F240-F3EA-E7D4-D9ED-A9A90D55D8F9}"/>
              </a:ext>
            </a:extLst>
          </p:cNvPr>
          <p:cNvSpPr txBox="1"/>
          <p:nvPr/>
        </p:nvSpPr>
        <p:spPr>
          <a:xfrm>
            <a:off x="6100019" y="1566272"/>
            <a:ext cx="2268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Shorter </a:t>
            </a:r>
            <a:r>
              <a:rPr lang="fr-FR" sz="1400" b="1" dirty="0" err="1"/>
              <a:t>decoupling</a:t>
            </a:r>
            <a:r>
              <a:rPr lang="fr-FR" sz="1400" b="1" dirty="0"/>
              <a:t> </a:t>
            </a:r>
            <a:r>
              <a:rPr lang="fr-FR" sz="1400" b="1" dirty="0" err="1"/>
              <a:t>sequences</a:t>
            </a:r>
            <a:r>
              <a:rPr lang="fr-FR" sz="1400" b="1" dirty="0"/>
              <a:t> </a:t>
            </a:r>
            <a:r>
              <a:rPr lang="fr-FR" sz="1400" b="1" dirty="0" err="1"/>
              <a:t>using</a:t>
            </a:r>
            <a:r>
              <a:rPr lang="fr-FR" sz="1400" b="1" dirty="0"/>
              <a:t> the </a:t>
            </a:r>
            <a:r>
              <a:rPr lang="fr-FR" sz="1400" b="1" dirty="0" err="1"/>
              <a:t>Hamiltonian</a:t>
            </a:r>
            <a:r>
              <a:rPr lang="fr-FR" sz="1400" b="1" dirty="0"/>
              <a:t> </a:t>
            </a:r>
            <a:r>
              <a:rPr lang="fr-FR" sz="1400" b="1" dirty="0" err="1"/>
              <a:t>symmetries</a:t>
            </a:r>
            <a:endParaRPr lang="fr-BE" sz="14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B02D7F3-7133-8446-F13C-5E5A25A7BAE5}"/>
              </a:ext>
            </a:extLst>
          </p:cNvPr>
          <p:cNvSpPr txBox="1"/>
          <p:nvPr/>
        </p:nvSpPr>
        <p:spPr>
          <a:xfrm>
            <a:off x="5793428" y="3668838"/>
            <a:ext cx="6120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Simplify</a:t>
            </a:r>
            <a:r>
              <a:rPr lang="fr-FR" sz="1400" b="1" dirty="0"/>
              <a:t> the pulses by </a:t>
            </a:r>
            <a:r>
              <a:rPr lang="fr-FR" sz="1400" b="1" dirty="0" err="1"/>
              <a:t>changing</a:t>
            </a:r>
            <a:r>
              <a:rPr lang="fr-FR" sz="1400" b="1" dirty="0"/>
              <a:t> the orientation</a:t>
            </a:r>
            <a:endParaRPr lang="fr-BE" sz="1400" b="1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D331C5B-CB55-7858-14DD-27DC679A68E1}"/>
              </a:ext>
            </a:extLst>
          </p:cNvPr>
          <p:cNvSpPr/>
          <p:nvPr/>
        </p:nvSpPr>
        <p:spPr>
          <a:xfrm>
            <a:off x="1198612" y="3312612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0" name="Image 9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4C96690A-91B4-6471-8739-8532AA61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700554" y="3105659"/>
            <a:ext cx="498058" cy="500243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C4D0198-9F86-074C-972C-9C092B9A33E2}"/>
              </a:ext>
            </a:extLst>
          </p:cNvPr>
          <p:cNvSpPr/>
          <p:nvPr/>
        </p:nvSpPr>
        <p:spPr>
          <a:xfrm>
            <a:off x="237178" y="2660560"/>
            <a:ext cx="3685893" cy="2632111"/>
          </a:xfrm>
          <a:prstGeom prst="roundRect">
            <a:avLst>
              <a:gd name="adj" fmla="val 12166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B487306B-C047-ADB5-14D2-90D616F1EB36}"/>
              </a:ext>
            </a:extLst>
          </p:cNvPr>
          <p:cNvSpPr/>
          <p:nvPr/>
        </p:nvSpPr>
        <p:spPr>
          <a:xfrm rot="5400000">
            <a:off x="2597042" y="4024258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4E6B6661-D784-0B3A-9102-89EEA5DB9169}"/>
              </a:ext>
            </a:extLst>
          </p:cNvPr>
          <p:cNvSpPr/>
          <p:nvPr/>
        </p:nvSpPr>
        <p:spPr>
          <a:xfrm flipH="1">
            <a:off x="1915280" y="4498643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B874CD7-E40F-9D9B-E7D0-C081D7055DA5}"/>
                  </a:ext>
                </a:extLst>
              </p:cNvPr>
              <p:cNvSpPr txBox="1"/>
              <p:nvPr/>
            </p:nvSpPr>
            <p:spPr>
              <a:xfrm>
                <a:off x="2202312" y="4362654"/>
                <a:ext cx="149779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</a:rPr>
                        <m:t>Σ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72×3</m:t>
                          </m:r>
                        </m:e>
                      </m:d>
                    </m:oMath>
                  </m:oMathPara>
                </a14:m>
                <a:endParaRPr lang="fr-FR" sz="2000" b="0" dirty="0"/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B874CD7-E40F-9D9B-E7D0-C081D7055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312" y="4362654"/>
                <a:ext cx="1497798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que 18">
            <a:extLst>
              <a:ext uri="{FF2B5EF4-FFF2-40B4-BE49-F238E27FC236}">
                <a16:creationId xmlns:a16="http://schemas.microsoft.com/office/drawing/2014/main" id="{72FD2A6B-7F80-F9AF-AF77-C8CF96F06E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6336" y="4225088"/>
            <a:ext cx="1404462" cy="75495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E5C970-9D99-5D26-2820-B0B01447DF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28" y="4225088"/>
            <a:ext cx="6265303" cy="168026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8F2B44CB-EB0E-9FD9-8BA8-4AC21AE791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82624" y="2765696"/>
            <a:ext cx="2000951" cy="108070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4EFAC03-BCFC-63F0-1F11-1653E985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669" y="130629"/>
            <a:ext cx="2900312" cy="323563"/>
          </a:xfrm>
        </p:spPr>
        <p:txBody>
          <a:bodyPr/>
          <a:lstStyle/>
          <a:p>
            <a:fld id="{D6C6AB27-2FA7-43C7-9027-2F2C237FE83D}" type="slidenum">
              <a:rPr lang="fr-BE" smtClean="0"/>
              <a:t>20</a:t>
            </a:fld>
            <a:endParaRPr lang="fr-B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B95F0-4EDC-7D1B-5E3F-CF02447B4F33}"/>
              </a:ext>
            </a:extLst>
          </p:cNvPr>
          <p:cNvSpPr txBox="1"/>
          <p:nvPr/>
        </p:nvSpPr>
        <p:spPr>
          <a:xfrm>
            <a:off x="700554" y="2369106"/>
            <a:ext cx="267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arXiv:2604.05871</a:t>
            </a:r>
            <a:endParaRPr lang="fr-BE" sz="1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969C6BC-360F-1FC3-3388-1D7A964A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28" y="1210615"/>
            <a:ext cx="1176391" cy="11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7" grpId="0" animBg="1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F279-DBD9-C2A1-7696-53190EA0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C079C-6A91-11A1-D33D-E95AC633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1" y="2105939"/>
            <a:ext cx="10903974" cy="1563935"/>
          </a:xfrm>
        </p:spPr>
        <p:txBody>
          <a:bodyPr/>
          <a:lstStyle/>
          <a:p>
            <a:r>
              <a:rPr lang="fr-FR" dirty="0"/>
              <a:t>Application in Quantum </a:t>
            </a:r>
            <a:r>
              <a:rPr lang="fr-FR" dirty="0" err="1"/>
              <a:t>Error</a:t>
            </a:r>
            <a:r>
              <a:rPr lang="fr-FR" dirty="0"/>
              <a:t> Correction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825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B6893052-0580-E2A9-CB91-2F749F0757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2045" y="2898056"/>
            <a:ext cx="3638867" cy="22408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A6A956B-DE11-C9F5-D9C0-7FA710BC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Connection to QEC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C676128-F116-9F7F-A516-551F985D95B0}"/>
                  </a:ext>
                </a:extLst>
              </p:cNvPr>
              <p:cNvSpPr txBox="1"/>
              <p:nvPr/>
            </p:nvSpPr>
            <p:spPr>
              <a:xfrm>
                <a:off x="7613777" y="1843126"/>
                <a:ext cx="2302617" cy="339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C676128-F116-9F7F-A516-551F985D9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777" y="1843126"/>
                <a:ext cx="2302617" cy="339388"/>
              </a:xfrm>
              <a:prstGeom prst="rect">
                <a:avLst/>
              </a:prstGeom>
              <a:blipFill>
                <a:blip r:embed="rId4"/>
                <a:stretch>
                  <a:fillRect r="-794" b="-1964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3258BA-45D8-46A3-507D-EFDA4385A34C}"/>
                  </a:ext>
                </a:extLst>
              </p:cNvPr>
              <p:cNvSpPr txBox="1"/>
              <p:nvPr/>
            </p:nvSpPr>
            <p:spPr>
              <a:xfrm>
                <a:off x="3474124" y="5120151"/>
                <a:ext cx="1412194" cy="4035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fr-FR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</m:oMath>
                  </m:oMathPara>
                </a14:m>
                <a:endParaRPr lang="fr-BE" sz="24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3258BA-45D8-46A3-507D-EFDA4385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124" y="5120151"/>
                <a:ext cx="1412194" cy="403572"/>
              </a:xfrm>
              <a:prstGeom prst="rect">
                <a:avLst/>
              </a:prstGeom>
              <a:blipFill>
                <a:blip r:embed="rId5"/>
                <a:stretch>
                  <a:fillRect b="-2575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A20DEAD1-AE9C-14FF-A97D-D67DA3FD9883}"/>
              </a:ext>
            </a:extLst>
          </p:cNvPr>
          <p:cNvSpPr txBox="1"/>
          <p:nvPr/>
        </p:nvSpPr>
        <p:spPr>
          <a:xfrm>
            <a:off x="410547" y="1334277"/>
            <a:ext cx="286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In a </a:t>
            </a:r>
            <a:r>
              <a:rPr lang="fr-FR" sz="2000" dirty="0" err="1"/>
              <a:t>nutshell</a:t>
            </a:r>
            <a:r>
              <a:rPr lang="fr-FR" sz="2000" dirty="0"/>
              <a:t>….</a:t>
            </a:r>
            <a:endParaRPr lang="fr-BE" sz="2000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B5CE6DC-4A4E-533E-B94A-CE566899B9ED}"/>
              </a:ext>
            </a:extLst>
          </p:cNvPr>
          <p:cNvCxnSpPr/>
          <p:nvPr/>
        </p:nvCxnSpPr>
        <p:spPr>
          <a:xfrm flipH="1">
            <a:off x="1883593" y="5011481"/>
            <a:ext cx="149290" cy="3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9F63527-7ACC-28AA-A7AE-6C9BFEB79067}"/>
              </a:ext>
            </a:extLst>
          </p:cNvPr>
          <p:cNvSpPr txBox="1"/>
          <p:nvPr/>
        </p:nvSpPr>
        <p:spPr>
          <a:xfrm>
            <a:off x="1087403" y="5523723"/>
            <a:ext cx="206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Physical system</a:t>
            </a:r>
            <a:endParaRPr lang="fr-BE" sz="1600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705AFE-5C19-500D-EB04-8F180A2A7E37}"/>
              </a:ext>
            </a:extLst>
          </p:cNvPr>
          <p:cNvCxnSpPr>
            <a:cxnSpLocks/>
          </p:cNvCxnSpPr>
          <p:nvPr/>
        </p:nvCxnSpPr>
        <p:spPr>
          <a:xfrm flipV="1">
            <a:off x="1543743" y="2787833"/>
            <a:ext cx="267478" cy="642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C18EEF4-24E5-9DE3-6398-918BF0167515}"/>
              </a:ext>
            </a:extLst>
          </p:cNvPr>
          <p:cNvSpPr txBox="1"/>
          <p:nvPr/>
        </p:nvSpPr>
        <p:spPr>
          <a:xfrm>
            <a:off x="1087402" y="2406480"/>
            <a:ext cx="206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« </a:t>
            </a:r>
            <a:r>
              <a:rPr lang="fr-FR" sz="1600" b="1" i="1" dirty="0" err="1">
                <a:solidFill>
                  <a:schemeClr val="accent4">
                    <a:lumMod val="75000"/>
                  </a:schemeClr>
                </a:solidFill>
              </a:rPr>
              <a:t>codespace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 »</a:t>
            </a:r>
            <a:endParaRPr lang="fr-B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28580682-77E1-5F32-7BAA-DD32F7683C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17" y="5898091"/>
            <a:ext cx="1943152" cy="51974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1CA2D39-079D-D48E-F0A9-B8B7F4AB0903}"/>
              </a:ext>
            </a:extLst>
          </p:cNvPr>
          <p:cNvSpPr txBox="1"/>
          <p:nvPr/>
        </p:nvSpPr>
        <p:spPr>
          <a:xfrm>
            <a:off x="240213" y="5973299"/>
            <a:ext cx="67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e.g.</a:t>
            </a:r>
            <a:endParaRPr lang="fr-BE" i="1" dirty="0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931BBDF0-6811-5A31-A1BA-42BABF7A8B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72052">
            <a:off x="2953324" y="5427722"/>
            <a:ext cx="615368" cy="79118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74F3C27-5906-DB22-9014-A8CCE83ABA47}"/>
              </a:ext>
            </a:extLst>
          </p:cNvPr>
          <p:cNvSpPr txBox="1"/>
          <p:nvPr/>
        </p:nvSpPr>
        <p:spPr>
          <a:xfrm>
            <a:off x="3470449" y="4814106"/>
            <a:ext cx="167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Set of </a:t>
            </a:r>
            <a:r>
              <a:rPr lang="fr-FR" sz="1600" b="1" dirty="0" err="1">
                <a:solidFill>
                  <a:srgbClr val="FF0000"/>
                </a:solidFill>
              </a:rPr>
              <a:t>errors</a:t>
            </a:r>
            <a:endParaRPr lang="fr-BE" sz="1600" b="1" dirty="0">
              <a:solidFill>
                <a:srgbClr val="FF0000"/>
              </a:solidFill>
            </a:endParaRP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ACB1D761-E3BF-3AC3-924B-77EA63138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0592" y="2040432"/>
            <a:ext cx="1057751" cy="1068827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195E011-77EB-8C9E-0E11-63D77A6D51DA}"/>
              </a:ext>
            </a:extLst>
          </p:cNvPr>
          <p:cNvSpPr txBox="1"/>
          <p:nvPr/>
        </p:nvSpPr>
        <p:spPr>
          <a:xfrm>
            <a:off x="6929533" y="1052727"/>
            <a:ext cx="4124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Error</a:t>
            </a:r>
            <a:r>
              <a:rPr lang="fr-FR" b="1" dirty="0"/>
              <a:t> correction </a:t>
            </a:r>
            <a:r>
              <a:rPr lang="fr-FR" b="1" dirty="0" err="1"/>
              <a:t>is</a:t>
            </a:r>
            <a:r>
              <a:rPr lang="fr-FR" b="1" dirty="0"/>
              <a:t> possible </a:t>
            </a:r>
            <a:r>
              <a:rPr lang="fr-FR" b="1" dirty="0" err="1"/>
              <a:t>iff</a:t>
            </a:r>
            <a:r>
              <a:rPr lang="fr-FR" b="1" dirty="0"/>
              <a:t>…</a:t>
            </a:r>
            <a:endParaRPr lang="fr-BE" b="1" dirty="0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2301EE1-067B-91F6-7922-1B43A8B91B2A}"/>
              </a:ext>
            </a:extLst>
          </p:cNvPr>
          <p:cNvSpPr/>
          <p:nvPr/>
        </p:nvSpPr>
        <p:spPr>
          <a:xfrm>
            <a:off x="7473818" y="1667708"/>
            <a:ext cx="2575248" cy="72563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93787FB-7F08-BC8D-D72E-C9178BAB0DA8}"/>
              </a:ext>
            </a:extLst>
          </p:cNvPr>
          <p:cNvSpPr txBox="1"/>
          <p:nvPr/>
        </p:nvSpPr>
        <p:spPr>
          <a:xfrm>
            <a:off x="7301201" y="2545133"/>
            <a:ext cx="292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Knill-Laflamme condition</a:t>
            </a:r>
            <a:endParaRPr lang="fr-BE" i="1" dirty="0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EC063D2C-0C05-3FAC-1156-515D81EF390B}"/>
              </a:ext>
            </a:extLst>
          </p:cNvPr>
          <p:cNvSpPr/>
          <p:nvPr/>
        </p:nvSpPr>
        <p:spPr>
          <a:xfrm>
            <a:off x="5949351" y="3147409"/>
            <a:ext cx="2195802" cy="162470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1" name="Graphique 40">
            <a:extLst>
              <a:ext uri="{FF2B5EF4-FFF2-40B4-BE49-F238E27FC236}">
                <a16:creationId xmlns:a16="http://schemas.microsoft.com/office/drawing/2014/main" id="{7F5DE51D-AF5F-27DD-1F91-D78B83865F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61040" y="3287918"/>
            <a:ext cx="949674" cy="685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6314830-7968-5035-78E3-9A01D626644A}"/>
                  </a:ext>
                </a:extLst>
              </p:cNvPr>
              <p:cNvSpPr txBox="1"/>
              <p:nvPr/>
            </p:nvSpPr>
            <p:spPr>
              <a:xfrm>
                <a:off x="6127658" y="4053114"/>
                <a:ext cx="1847429" cy="295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|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6314830-7968-5035-78E3-9A01D626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658" y="4053114"/>
                <a:ext cx="1847429" cy="295594"/>
              </a:xfrm>
              <a:prstGeom prst="rect">
                <a:avLst/>
              </a:prstGeom>
              <a:blipFill>
                <a:blip r:embed="rId14"/>
                <a:stretch>
                  <a:fillRect l="-2310" b="-2708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2A99CC4-4F5D-1513-F61F-BD7066DC06D2}"/>
                  </a:ext>
                </a:extLst>
              </p:cNvPr>
              <p:cNvSpPr txBox="1"/>
              <p:nvPr/>
            </p:nvSpPr>
            <p:spPr>
              <a:xfrm>
                <a:off x="6655703" y="4413689"/>
                <a:ext cx="7657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𝒢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2A99CC4-4F5D-1513-F61F-BD7066DC0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703" y="4413689"/>
                <a:ext cx="765722" cy="276999"/>
              </a:xfrm>
              <a:prstGeom prst="rect">
                <a:avLst/>
              </a:prstGeom>
              <a:blipFill>
                <a:blip r:embed="rId15"/>
                <a:stretch>
                  <a:fillRect l="-5600" r="-8800" b="-3555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37254B6-507D-7AB3-ACFF-98FD150734A0}"/>
                  </a:ext>
                </a:extLst>
              </p:cNvPr>
              <p:cNvSpPr txBox="1"/>
              <p:nvPr/>
            </p:nvSpPr>
            <p:spPr>
              <a:xfrm>
                <a:off x="5644982" y="5107194"/>
                <a:ext cx="5178759" cy="810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</m:e>
                                  </m:d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nary>
                            </m:e>
                          </m:d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37254B6-507D-7AB3-ACFF-98FD15073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982" y="5107194"/>
                <a:ext cx="5178759" cy="8107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1D9E0641-4F6A-2F4C-3D43-390173327BF6}"/>
              </a:ext>
            </a:extLst>
          </p:cNvPr>
          <p:cNvSpPr/>
          <p:nvPr/>
        </p:nvSpPr>
        <p:spPr>
          <a:xfrm>
            <a:off x="8988061" y="3147408"/>
            <a:ext cx="2195802" cy="162470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C5AFD7D-1A79-F0F6-433F-522AACB307CC}"/>
              </a:ext>
            </a:extLst>
          </p:cNvPr>
          <p:cNvSpPr txBox="1"/>
          <p:nvPr/>
        </p:nvSpPr>
        <p:spPr>
          <a:xfrm>
            <a:off x="8201157" y="3788460"/>
            <a:ext cx="730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and</a:t>
            </a:r>
            <a:endParaRPr lang="fr-B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A650B385-1FA6-E144-C31D-8CA843BC5731}"/>
                  </a:ext>
                </a:extLst>
              </p:cNvPr>
              <p:cNvSpPr txBox="1"/>
              <p:nvPr/>
            </p:nvSpPr>
            <p:spPr>
              <a:xfrm>
                <a:off x="9143342" y="3608560"/>
                <a:ext cx="1808626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fr-BE" dirty="0"/>
                  <a:t> </a:t>
                </a:r>
                <a:r>
                  <a:rPr lang="fr-BE" dirty="0" err="1"/>
                  <a:t>decouples</a:t>
                </a:r>
                <a:r>
                  <a:rPr lang="fr-B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m:rPr>
                        <m:lit/>
                      </m:rPr>
                      <a:rPr lang="fr-FR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m:rPr>
                        <m:lit/>
                      </m:rPr>
                      <a:rPr lang="fr-FR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fr-BE" dirty="0"/>
                  <a:t> </a:t>
                </a: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A650B385-1FA6-E144-C31D-8CA843BC5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342" y="3608560"/>
                <a:ext cx="1808626" cy="708720"/>
              </a:xfrm>
              <a:prstGeom prst="rect">
                <a:avLst/>
              </a:prstGeom>
              <a:blipFill>
                <a:blip r:embed="rId17"/>
                <a:stretch>
                  <a:fillRect t="-5172" b="-517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1AA00CE6-0554-7857-46E0-394C856F7E34}"/>
                  </a:ext>
                </a:extLst>
              </p:cNvPr>
              <p:cNvSpPr txBox="1"/>
              <p:nvPr/>
            </p:nvSpPr>
            <p:spPr>
              <a:xfrm>
                <a:off x="10165929" y="5277182"/>
                <a:ext cx="12674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1AA00CE6-0554-7857-46E0-394C856F7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929" y="5277182"/>
                <a:ext cx="1267469" cy="369332"/>
              </a:xfrm>
              <a:prstGeom prst="rect">
                <a:avLst/>
              </a:prstGeom>
              <a:blipFill>
                <a:blip r:embed="rId1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ZoneTexte 54">
            <a:extLst>
              <a:ext uri="{FF2B5EF4-FFF2-40B4-BE49-F238E27FC236}">
                <a16:creationId xmlns:a16="http://schemas.microsoft.com/office/drawing/2014/main" id="{83A57AA9-9241-43DC-C5C5-85B9FAA3FFCE}"/>
              </a:ext>
            </a:extLst>
          </p:cNvPr>
          <p:cNvSpPr txBox="1"/>
          <p:nvPr/>
        </p:nvSpPr>
        <p:spPr>
          <a:xfrm>
            <a:off x="7586783" y="6126454"/>
            <a:ext cx="369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b="1" dirty="0"/>
              <a:t>Knill-Laflamme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satisfied</a:t>
            </a:r>
            <a:endParaRPr lang="fr-BE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80A1AD-662C-186F-E537-09509BAE5D38}"/>
              </a:ext>
            </a:extLst>
          </p:cNvPr>
          <p:cNvSpPr txBox="1"/>
          <p:nvPr/>
        </p:nvSpPr>
        <p:spPr>
          <a:xfrm>
            <a:off x="5218452" y="3775096"/>
            <a:ext cx="730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if</a:t>
            </a:r>
            <a:endParaRPr lang="fr-BE" b="1" dirty="0"/>
          </a:p>
        </p:txBody>
      </p:sp>
      <p:pic>
        <p:nvPicPr>
          <p:cNvPr id="11" name="Graphique 10" descr="Badge contour">
            <a:extLst>
              <a:ext uri="{FF2B5EF4-FFF2-40B4-BE49-F238E27FC236}">
                <a16:creationId xmlns:a16="http://schemas.microsoft.com/office/drawing/2014/main" id="{CDC36E51-D20C-A1A1-6E7D-0BCBFE3F0A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06723" y="3186110"/>
            <a:ext cx="457200" cy="457200"/>
          </a:xfrm>
          <a:prstGeom prst="rect">
            <a:avLst/>
          </a:prstGeom>
        </p:spPr>
      </p:pic>
      <p:pic>
        <p:nvPicPr>
          <p:cNvPr id="14" name="Graphique 13" descr="Badge 1 contour">
            <a:extLst>
              <a:ext uri="{FF2B5EF4-FFF2-40B4-BE49-F238E27FC236}">
                <a16:creationId xmlns:a16="http://schemas.microsoft.com/office/drawing/2014/main" id="{66198706-667C-68A5-84E7-823B1620BD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66991" y="3199776"/>
            <a:ext cx="457200" cy="457200"/>
          </a:xfrm>
          <a:prstGeom prst="rect">
            <a:avLst/>
          </a:prstGeom>
        </p:spPr>
      </p:pic>
      <p:pic>
        <p:nvPicPr>
          <p:cNvPr id="18" name="Graphique 17" descr="Badge contour">
            <a:extLst>
              <a:ext uri="{FF2B5EF4-FFF2-40B4-BE49-F238E27FC236}">
                <a16:creationId xmlns:a16="http://schemas.microsoft.com/office/drawing/2014/main" id="{61116F35-0D87-7BD2-B65A-AD42FC1FE8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01726" y="5047746"/>
            <a:ext cx="309839" cy="309839"/>
          </a:xfrm>
          <a:prstGeom prst="rect">
            <a:avLst/>
          </a:prstGeom>
        </p:spPr>
      </p:pic>
      <p:pic>
        <p:nvPicPr>
          <p:cNvPr id="19" name="Graphique 18" descr="Badge 1 contour">
            <a:extLst>
              <a:ext uri="{FF2B5EF4-FFF2-40B4-BE49-F238E27FC236}">
                <a16:creationId xmlns:a16="http://schemas.microsoft.com/office/drawing/2014/main" id="{5F9276A4-E6E7-114E-F00E-96AC11F646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02763" y="5038415"/>
            <a:ext cx="309839" cy="30983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8E5A7E-32C9-E493-56FA-B791584A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5225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32" grpId="0"/>
      <p:bldP spid="35" grpId="0"/>
      <p:bldP spid="36" grpId="0" animBg="1"/>
      <p:bldP spid="37" grpId="0"/>
      <p:bldP spid="39" grpId="0" animBg="1"/>
      <p:bldP spid="43" grpId="0"/>
      <p:bldP spid="44" grpId="0"/>
      <p:bldP spid="49" grpId="0"/>
      <p:bldP spid="50" grpId="0" animBg="1"/>
      <p:bldP spid="52" grpId="0"/>
      <p:bldP spid="53" grpId="0"/>
      <p:bldP spid="54" grpId="0"/>
      <p:bldP spid="55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D3244-34A7-5147-98FD-5D0244ED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91FA81-C17D-3C3A-73A1-843C83492FE7}"/>
              </a:ext>
            </a:extLst>
          </p:cNvPr>
          <p:cNvSpPr txBox="1"/>
          <p:nvPr/>
        </p:nvSpPr>
        <p:spPr>
          <a:xfrm>
            <a:off x="242595" y="1371600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Physical system :</a:t>
            </a:r>
            <a:endParaRPr lang="fr-BE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DACAED2B-FCCE-5DCF-3773-F79286DF6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397967" y="1287047"/>
            <a:ext cx="1978090" cy="529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0F98615-0F38-852F-0579-1438CBF5DB22}"/>
                  </a:ext>
                </a:extLst>
              </p:cNvPr>
              <p:cNvSpPr txBox="1"/>
              <p:nvPr/>
            </p:nvSpPr>
            <p:spPr>
              <a:xfrm>
                <a:off x="4422694" y="1413094"/>
                <a:ext cx="261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0F98615-0F38-852F-0579-1438CBF5D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694" y="1413094"/>
                <a:ext cx="261289" cy="276999"/>
              </a:xfrm>
              <a:prstGeom prst="rect">
                <a:avLst/>
              </a:prstGeom>
              <a:blipFill>
                <a:blip r:embed="rId4"/>
                <a:stretch>
                  <a:fillRect l="-4762" r="-714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AC33685F-A38F-CC57-75F7-66428159D907}"/>
              </a:ext>
            </a:extLst>
          </p:cNvPr>
          <p:cNvSpPr/>
          <p:nvPr/>
        </p:nvSpPr>
        <p:spPr>
          <a:xfrm rot="5400000">
            <a:off x="3337153" y="886299"/>
            <a:ext cx="276999" cy="2155372"/>
          </a:xfrm>
          <a:prstGeom prst="rightBrace">
            <a:avLst>
              <a:gd name="adj1" fmla="val 5661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80EEFA-9C05-A95B-4809-11272A8F3BDA}"/>
              </a:ext>
            </a:extLst>
          </p:cNvPr>
          <p:cNvSpPr txBox="1"/>
          <p:nvPr/>
        </p:nvSpPr>
        <p:spPr>
          <a:xfrm>
            <a:off x="2621901" y="2111829"/>
            <a:ext cx="1707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N</a:t>
            </a:r>
            <a:r>
              <a:rPr lang="fr-FR" sz="1600" dirty="0"/>
              <a:t> </a:t>
            </a:r>
            <a:r>
              <a:rPr lang="fr-FR" sz="1600" dirty="0" err="1"/>
              <a:t>spin-</a:t>
            </a:r>
            <a:r>
              <a:rPr lang="fr-FR" sz="1600" i="1" dirty="0" err="1"/>
              <a:t>s</a:t>
            </a:r>
            <a:endParaRPr lang="fr-BE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14DBF5-421F-779F-7D71-231F0EAAF0CB}"/>
              </a:ext>
            </a:extLst>
          </p:cNvPr>
          <p:cNvSpPr txBox="1"/>
          <p:nvPr/>
        </p:nvSpPr>
        <p:spPr>
          <a:xfrm>
            <a:off x="5284236" y="1366927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Codespace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5A6D84DD-503A-AC70-D1F0-130EBF5CDC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15945" y="1287047"/>
            <a:ext cx="1978090" cy="529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E9CD1C0-2E66-A003-54A1-88975D5337D5}"/>
                  </a:ext>
                </a:extLst>
              </p:cNvPr>
              <p:cNvSpPr txBox="1"/>
              <p:nvPr/>
            </p:nvSpPr>
            <p:spPr>
              <a:xfrm>
                <a:off x="9840672" y="1413094"/>
                <a:ext cx="261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E9CD1C0-2E66-A003-54A1-88975D533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672" y="1413094"/>
                <a:ext cx="261289" cy="276999"/>
              </a:xfrm>
              <a:prstGeom prst="rect">
                <a:avLst/>
              </a:prstGeom>
              <a:blipFill>
                <a:blip r:embed="rId5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9D469C7-7F65-2FA6-509D-2F42B2D9C1DD}"/>
                  </a:ext>
                </a:extLst>
              </p:cNvPr>
              <p:cNvSpPr txBox="1"/>
              <p:nvPr/>
            </p:nvSpPr>
            <p:spPr>
              <a:xfrm>
                <a:off x="7241051" y="1413094"/>
                <a:ext cx="4873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Sym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9D469C7-7F65-2FA6-509D-2F42B2D9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051" y="1413094"/>
                <a:ext cx="487313" cy="276999"/>
              </a:xfrm>
              <a:prstGeom prst="rect">
                <a:avLst/>
              </a:prstGeom>
              <a:blipFill>
                <a:blip r:embed="rId6"/>
                <a:stretch>
                  <a:fillRect l="-16250" r="-15000" b="-3333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FFE80241-5091-849A-798E-E0757D421C09}"/>
              </a:ext>
            </a:extLst>
          </p:cNvPr>
          <p:cNvSpPr/>
          <p:nvPr/>
        </p:nvSpPr>
        <p:spPr>
          <a:xfrm>
            <a:off x="7750152" y="1181772"/>
            <a:ext cx="87581" cy="735558"/>
          </a:xfrm>
          <a:prstGeom prst="leftBracket">
            <a:avLst>
              <a:gd name="adj" fmla="val 1696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2EFE73F1-3F99-A825-C1A7-F673DB8931C7}"/>
              </a:ext>
            </a:extLst>
          </p:cNvPr>
          <p:cNvSpPr/>
          <p:nvPr/>
        </p:nvSpPr>
        <p:spPr>
          <a:xfrm flipH="1" flipV="1">
            <a:off x="10015932" y="1181772"/>
            <a:ext cx="87581" cy="735558"/>
          </a:xfrm>
          <a:prstGeom prst="leftBracket">
            <a:avLst>
              <a:gd name="adj" fmla="val 1696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CCF33E2-BA06-38D3-F8E0-EAD7174FB7C2}"/>
                  </a:ext>
                </a:extLst>
              </p:cNvPr>
              <p:cNvSpPr txBox="1"/>
              <p:nvPr/>
            </p:nvSpPr>
            <p:spPr>
              <a:xfrm>
                <a:off x="10158599" y="1417766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≅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CCF33E2-BA06-38D3-F8E0-EAD7174FB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599" y="1417766"/>
                <a:ext cx="237244" cy="276999"/>
              </a:xfrm>
              <a:prstGeom prst="rect">
                <a:avLst/>
              </a:prstGeom>
              <a:blipFill>
                <a:blip r:embed="rId7"/>
                <a:stretch>
                  <a:fillRect l="-12821" r="-1025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que 18">
            <a:extLst>
              <a:ext uri="{FF2B5EF4-FFF2-40B4-BE49-F238E27FC236}">
                <a16:creationId xmlns:a16="http://schemas.microsoft.com/office/drawing/2014/main" id="{AC580AFC-0795-CFFF-F351-D79044AF03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78057" y="1019288"/>
            <a:ext cx="471292" cy="92186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EE40818-F8C4-FC51-7243-0239828796FF}"/>
              </a:ext>
            </a:extLst>
          </p:cNvPr>
          <p:cNvSpPr txBox="1"/>
          <p:nvPr/>
        </p:nvSpPr>
        <p:spPr>
          <a:xfrm>
            <a:off x="9907906" y="1963985"/>
            <a:ext cx="1707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spin-</a:t>
            </a:r>
            <a:r>
              <a:rPr lang="fr-FR" sz="1600" i="1" dirty="0"/>
              <a:t>j=Ns</a:t>
            </a:r>
            <a:endParaRPr lang="fr-BE" sz="1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328742B-7780-9521-DCF7-CB78849F2E93}"/>
              </a:ext>
            </a:extLst>
          </p:cNvPr>
          <p:cNvSpPr txBox="1"/>
          <p:nvPr/>
        </p:nvSpPr>
        <p:spPr>
          <a:xfrm>
            <a:off x="242595" y="3672452"/>
            <a:ext cx="166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Example 1 :</a:t>
            </a:r>
            <a:endParaRPr lang="fr-B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8D73B7-54B6-31A3-DBBF-107261BCFA7E}"/>
                  </a:ext>
                </a:extLst>
              </p:cNvPr>
              <p:cNvSpPr txBox="1"/>
              <p:nvPr/>
            </p:nvSpPr>
            <p:spPr>
              <a:xfrm>
                <a:off x="1866105" y="3672452"/>
                <a:ext cx="2687233" cy="37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Depolarization</a:t>
                </a:r>
                <a:r>
                  <a:rPr lang="fr-FR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BE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8D73B7-54B6-31A3-DBBF-107261BCF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105" y="3672452"/>
                <a:ext cx="2687233" cy="375616"/>
              </a:xfrm>
              <a:prstGeom prst="rect">
                <a:avLst/>
              </a:prstGeom>
              <a:blipFill>
                <a:blip r:embed="rId10"/>
                <a:stretch>
                  <a:fillRect l="-1814" t="-6452" b="-2419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5F9A5A6E-B83F-1DDB-52E2-13C639D8A0FC}"/>
              </a:ext>
            </a:extLst>
          </p:cNvPr>
          <p:cNvSpPr txBox="1"/>
          <p:nvPr/>
        </p:nvSpPr>
        <p:spPr>
          <a:xfrm>
            <a:off x="2220685" y="2846824"/>
            <a:ext cx="13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Noise</a:t>
            </a:r>
            <a:endParaRPr lang="fr-BE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8B357F6-7BCD-3ADD-FAB7-3F2FAFA87514}"/>
              </a:ext>
            </a:extLst>
          </p:cNvPr>
          <p:cNvSpPr txBox="1"/>
          <p:nvPr/>
        </p:nvSpPr>
        <p:spPr>
          <a:xfrm>
            <a:off x="4971660" y="2846824"/>
            <a:ext cx="13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Symmetry</a:t>
            </a:r>
            <a:endParaRPr lang="fr-BE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0035906-E27D-C2E2-80F2-CCF11E470909}"/>
              </a:ext>
            </a:extLst>
          </p:cNvPr>
          <p:cNvSpPr txBox="1"/>
          <p:nvPr/>
        </p:nvSpPr>
        <p:spPr>
          <a:xfrm>
            <a:off x="7722635" y="2846824"/>
            <a:ext cx="186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Codespace</a:t>
            </a:r>
            <a:endParaRPr lang="fr-BE" b="1" dirty="0"/>
          </a:p>
        </p:txBody>
      </p:sp>
      <p:pic>
        <p:nvPicPr>
          <p:cNvPr id="27" name="Image 26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5943172B-B9DC-A7A6-EBF0-42311A8776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22080" r="29355" b="24130"/>
          <a:stretch/>
        </p:blipFill>
        <p:spPr>
          <a:xfrm>
            <a:off x="4971660" y="3402663"/>
            <a:ext cx="1156461" cy="1106861"/>
          </a:xfrm>
          <a:prstGeom prst="ellipse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2AA39AB-E2E7-E3D1-4766-C1328D4562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9903"/>
          <a:stretch>
            <a:fillRect/>
          </a:stretch>
        </p:blipFill>
        <p:spPr>
          <a:xfrm>
            <a:off x="7547693" y="3262392"/>
            <a:ext cx="2219118" cy="1387401"/>
          </a:xfrm>
          <a:prstGeom prst="flowChartAlternateProcess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5E96DB2-FA3A-D5C8-E78D-1248E1DE7A82}"/>
              </a:ext>
            </a:extLst>
          </p:cNvPr>
          <p:cNvSpPr txBox="1"/>
          <p:nvPr/>
        </p:nvSpPr>
        <p:spPr>
          <a:xfrm>
            <a:off x="10158042" y="3487786"/>
            <a:ext cx="1411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12 spin-1/2 </a:t>
            </a:r>
            <a:r>
              <a:rPr lang="fr-FR" sz="1400" b="1" dirty="0"/>
              <a:t>or</a:t>
            </a:r>
            <a:r>
              <a:rPr lang="fr-FR" sz="1400" dirty="0"/>
              <a:t> 6 spin-1 </a:t>
            </a:r>
            <a:r>
              <a:rPr lang="fr-FR" sz="1400" b="1" dirty="0"/>
              <a:t>or</a:t>
            </a:r>
          </a:p>
          <a:p>
            <a:r>
              <a:rPr lang="fr-FR" sz="1400" b="1" dirty="0"/>
              <a:t> … </a:t>
            </a:r>
            <a:r>
              <a:rPr lang="fr-FR" sz="1400" dirty="0"/>
              <a:t> </a:t>
            </a:r>
            <a:endParaRPr lang="fr-BE" sz="14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6E6DF4F-D5A3-70D8-C3A8-0EF202ED8D1D}"/>
              </a:ext>
            </a:extLst>
          </p:cNvPr>
          <p:cNvSpPr txBox="1"/>
          <p:nvPr/>
        </p:nvSpPr>
        <p:spPr>
          <a:xfrm>
            <a:off x="242595" y="5138340"/>
            <a:ext cx="166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Example 2 :</a:t>
            </a:r>
            <a:endParaRPr lang="fr-B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742AFED-BB14-19BD-3383-2BBB9BE681C0}"/>
                  </a:ext>
                </a:extLst>
              </p:cNvPr>
              <p:cNvSpPr txBox="1"/>
              <p:nvPr/>
            </p:nvSpPr>
            <p:spPr>
              <a:xfrm>
                <a:off x="1866105" y="5138340"/>
                <a:ext cx="2687233" cy="375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dephasing</a:t>
                </a:r>
                <a:r>
                  <a:rPr lang="fr-FR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BE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742AFED-BB14-19BD-3383-2BBB9BE68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105" y="5138340"/>
                <a:ext cx="2687233" cy="375616"/>
              </a:xfrm>
              <a:prstGeom prst="rect">
                <a:avLst/>
              </a:prstGeom>
              <a:blipFill>
                <a:blip r:embed="rId13"/>
                <a:stretch>
                  <a:fillRect l="-1814" t="-9677" b="-2258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Image 40">
            <a:extLst>
              <a:ext uri="{FF2B5EF4-FFF2-40B4-BE49-F238E27FC236}">
                <a16:creationId xmlns:a16="http://schemas.microsoft.com/office/drawing/2014/main" id="{FC9603FC-A643-40F1-0F08-A36E95065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93" y="4749276"/>
            <a:ext cx="2219118" cy="1516791"/>
          </a:xfrm>
          <a:prstGeom prst="roundRect">
            <a:avLst>
              <a:gd name="adj" fmla="val 33641"/>
            </a:avLst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2E113D8-8771-9DF7-DC85-C9DD0A732A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20749" r="30492" b="20617"/>
          <a:stretch>
            <a:fillRect/>
          </a:stretch>
        </p:blipFill>
        <p:spPr>
          <a:xfrm>
            <a:off x="4265970" y="4610967"/>
            <a:ext cx="1189697" cy="1270230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5709799-4DEB-3406-C3F2-405EECA5908B}"/>
              </a:ext>
            </a:extLst>
          </p:cNvPr>
          <p:cNvCxnSpPr/>
          <p:nvPr/>
        </p:nvCxnSpPr>
        <p:spPr>
          <a:xfrm>
            <a:off x="5529860" y="5246082"/>
            <a:ext cx="2738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813EB930-8A07-801E-A47A-BC621DF23CF1}"/>
              </a:ext>
            </a:extLst>
          </p:cNvPr>
          <p:cNvSpPr txBox="1"/>
          <p:nvPr/>
        </p:nvSpPr>
        <p:spPr>
          <a:xfrm>
            <a:off x="10219007" y="5042365"/>
            <a:ext cx="1281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4 spin-1/2 </a:t>
            </a:r>
            <a:r>
              <a:rPr lang="fr-FR" sz="1400" b="1" dirty="0"/>
              <a:t>or</a:t>
            </a:r>
            <a:r>
              <a:rPr lang="fr-FR" sz="1400" dirty="0"/>
              <a:t> 2 spin-1 </a:t>
            </a:r>
            <a:r>
              <a:rPr lang="fr-FR" sz="1400" b="1" dirty="0"/>
              <a:t>or</a:t>
            </a:r>
          </a:p>
          <a:p>
            <a:r>
              <a:rPr lang="fr-FR" sz="1400" dirty="0"/>
              <a:t>1 spin-2</a:t>
            </a:r>
            <a:r>
              <a:rPr lang="fr-FR" sz="1400" b="1" dirty="0"/>
              <a:t> </a:t>
            </a:r>
            <a:r>
              <a:rPr lang="fr-FR" sz="1400" dirty="0"/>
              <a:t> </a:t>
            </a:r>
            <a:endParaRPr lang="fr-BE" sz="1400" dirty="0"/>
          </a:p>
        </p:txBody>
      </p:sp>
      <p:pic>
        <p:nvPicPr>
          <p:cNvPr id="47" name="Graphique 46">
            <a:extLst>
              <a:ext uri="{FF2B5EF4-FFF2-40B4-BE49-F238E27FC236}">
                <a16:creationId xmlns:a16="http://schemas.microsoft.com/office/drawing/2014/main" id="{8AA46836-76B8-EA7E-51E7-715B979AA3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3721" y="4610967"/>
            <a:ext cx="1251253" cy="12538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AEAC6C-D686-8DF6-2A9A-2FC802529044}"/>
              </a:ext>
            </a:extLst>
          </p:cNvPr>
          <p:cNvSpPr txBox="1"/>
          <p:nvPr/>
        </p:nvSpPr>
        <p:spPr>
          <a:xfrm>
            <a:off x="9907906" y="2876348"/>
            <a:ext cx="186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Physical system</a:t>
            </a:r>
            <a:endParaRPr lang="fr-BE" b="1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9D3F5127-E153-4AE2-9190-E1E58D9C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036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5" grpId="0"/>
      <p:bldP spid="36" grpId="0"/>
      <p:bldP spid="37" grpId="0"/>
      <p:bldP spid="4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E3BAF-1ADB-95DD-D504-6F65A450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20407D-E8C6-0D8B-29BD-76E4EFAB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Example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18C4F7-DB5E-C558-741B-7DBE42DE3962}"/>
              </a:ext>
            </a:extLst>
          </p:cNvPr>
          <p:cNvSpPr txBox="1"/>
          <p:nvPr/>
        </p:nvSpPr>
        <p:spPr>
          <a:xfrm>
            <a:off x="242595" y="1371600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Physical system :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2A9DE35-60BC-22B9-54EA-C5E19312A1B4}"/>
                  </a:ext>
                </a:extLst>
              </p:cNvPr>
              <p:cNvSpPr txBox="1"/>
              <p:nvPr/>
            </p:nvSpPr>
            <p:spPr>
              <a:xfrm>
                <a:off x="4532972" y="1413094"/>
                <a:ext cx="261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2A9DE35-60BC-22B9-54EA-C5E19312A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972" y="1413094"/>
                <a:ext cx="261289" cy="276999"/>
              </a:xfrm>
              <a:prstGeom prst="rect">
                <a:avLst/>
              </a:prstGeom>
              <a:blipFill>
                <a:blip r:embed="rId2"/>
                <a:stretch>
                  <a:fillRect l="-4762" r="-714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8D2D44A4-D58F-603B-6D30-2734A6CE1015}"/>
              </a:ext>
            </a:extLst>
          </p:cNvPr>
          <p:cNvSpPr/>
          <p:nvPr/>
        </p:nvSpPr>
        <p:spPr>
          <a:xfrm rot="5400000">
            <a:off x="3337153" y="886299"/>
            <a:ext cx="276999" cy="2155372"/>
          </a:xfrm>
          <a:prstGeom prst="rightBrace">
            <a:avLst>
              <a:gd name="adj1" fmla="val 5661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355164-1F20-B9A4-8463-04400DC9AB93}"/>
              </a:ext>
            </a:extLst>
          </p:cNvPr>
          <p:cNvSpPr txBox="1"/>
          <p:nvPr/>
        </p:nvSpPr>
        <p:spPr>
          <a:xfrm>
            <a:off x="2621901" y="2111829"/>
            <a:ext cx="1707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N</a:t>
            </a:r>
            <a:r>
              <a:rPr lang="fr-FR" sz="1600" dirty="0"/>
              <a:t> qutrits</a:t>
            </a:r>
            <a:endParaRPr lang="fr-BE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433990-43D3-B182-D2B0-F156B38CE8B9}"/>
              </a:ext>
            </a:extLst>
          </p:cNvPr>
          <p:cNvSpPr txBox="1"/>
          <p:nvPr/>
        </p:nvSpPr>
        <p:spPr>
          <a:xfrm>
            <a:off x="5284236" y="1366927"/>
            <a:ext cx="215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Codespace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13B4B75-62A6-9563-01C5-312DAB9AD272}"/>
                  </a:ext>
                </a:extLst>
              </p:cNvPr>
              <p:cNvSpPr txBox="1"/>
              <p:nvPr/>
            </p:nvSpPr>
            <p:spPr>
              <a:xfrm>
                <a:off x="9840672" y="1413094"/>
                <a:ext cx="261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13B4B75-62A6-9563-01C5-312DAB9AD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672" y="1413094"/>
                <a:ext cx="261289" cy="276999"/>
              </a:xfrm>
              <a:prstGeom prst="rect">
                <a:avLst/>
              </a:prstGeom>
              <a:blipFill>
                <a:blip r:embed="rId3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50B8F65-D636-A6EC-8E70-F1A379549430}"/>
                  </a:ext>
                </a:extLst>
              </p:cNvPr>
              <p:cNvSpPr txBox="1"/>
              <p:nvPr/>
            </p:nvSpPr>
            <p:spPr>
              <a:xfrm>
                <a:off x="7241051" y="1413094"/>
                <a:ext cx="4873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Sym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50B8F65-D636-A6EC-8E70-F1A379549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051" y="1413094"/>
                <a:ext cx="487313" cy="276999"/>
              </a:xfrm>
              <a:prstGeom prst="rect">
                <a:avLst/>
              </a:prstGeom>
              <a:blipFill>
                <a:blip r:embed="rId4"/>
                <a:stretch>
                  <a:fillRect l="-16250" r="-15000" b="-3333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33A79F83-7FA2-1E89-755D-203477B8EA19}"/>
              </a:ext>
            </a:extLst>
          </p:cNvPr>
          <p:cNvSpPr/>
          <p:nvPr/>
        </p:nvSpPr>
        <p:spPr>
          <a:xfrm>
            <a:off x="7750152" y="1181772"/>
            <a:ext cx="87581" cy="735558"/>
          </a:xfrm>
          <a:prstGeom prst="leftBracket">
            <a:avLst>
              <a:gd name="adj" fmla="val 1696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B2F4C55E-0A6B-6F49-FAF7-97D0AF80D386}"/>
              </a:ext>
            </a:extLst>
          </p:cNvPr>
          <p:cNvSpPr/>
          <p:nvPr/>
        </p:nvSpPr>
        <p:spPr>
          <a:xfrm flipH="1" flipV="1">
            <a:off x="10015932" y="1181772"/>
            <a:ext cx="87581" cy="735558"/>
          </a:xfrm>
          <a:prstGeom prst="leftBracket">
            <a:avLst>
              <a:gd name="adj" fmla="val 1696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D705C8-FE72-24F7-8502-3C5EA916D26F}"/>
              </a:ext>
            </a:extLst>
          </p:cNvPr>
          <p:cNvSpPr txBox="1"/>
          <p:nvPr/>
        </p:nvSpPr>
        <p:spPr>
          <a:xfrm>
            <a:off x="656826" y="3669965"/>
            <a:ext cx="166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Example 1 :</a:t>
            </a:r>
            <a:endParaRPr lang="fr-BE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20717B6-8D25-C94D-9B50-9E2680888205}"/>
              </a:ext>
            </a:extLst>
          </p:cNvPr>
          <p:cNvSpPr txBox="1"/>
          <p:nvPr/>
        </p:nvSpPr>
        <p:spPr>
          <a:xfrm>
            <a:off x="2280336" y="3669965"/>
            <a:ext cx="268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Single qutrit </a:t>
            </a:r>
            <a:r>
              <a:rPr lang="fr-FR" dirty="0" err="1"/>
              <a:t>error</a:t>
            </a:r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2992760-67D8-4291-3A26-E6AF750D16F7}"/>
              </a:ext>
            </a:extLst>
          </p:cNvPr>
          <p:cNvSpPr txBox="1"/>
          <p:nvPr/>
        </p:nvSpPr>
        <p:spPr>
          <a:xfrm>
            <a:off x="2634916" y="2844337"/>
            <a:ext cx="13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Noise</a:t>
            </a:r>
            <a:endParaRPr lang="fr-BE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880D238-B320-66C0-0BC7-6C8CDE41F3F4}"/>
              </a:ext>
            </a:extLst>
          </p:cNvPr>
          <p:cNvSpPr txBox="1"/>
          <p:nvPr/>
        </p:nvSpPr>
        <p:spPr>
          <a:xfrm>
            <a:off x="5385891" y="2844337"/>
            <a:ext cx="13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Symmetry</a:t>
            </a:r>
            <a:endParaRPr lang="fr-BE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68500AD-7EFB-7E0F-E51A-681BBDA518A6}"/>
              </a:ext>
            </a:extLst>
          </p:cNvPr>
          <p:cNvSpPr txBox="1"/>
          <p:nvPr/>
        </p:nvSpPr>
        <p:spPr>
          <a:xfrm>
            <a:off x="8127780" y="3269855"/>
            <a:ext cx="1411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12 qutrits (</a:t>
            </a:r>
            <a:r>
              <a:rPr lang="fr-FR" sz="1400" dirty="0" err="1"/>
              <a:t>logical</a:t>
            </a:r>
            <a:r>
              <a:rPr lang="fr-FR" sz="1400" dirty="0"/>
              <a:t> </a:t>
            </a:r>
            <a:r>
              <a:rPr lang="fr-FR" sz="1400" b="1" dirty="0"/>
              <a:t>qutrit</a:t>
            </a:r>
            <a:r>
              <a:rPr lang="fr-FR" sz="1400" dirty="0"/>
              <a:t>) </a:t>
            </a:r>
          </a:p>
          <a:p>
            <a:endParaRPr lang="fr-FR" sz="1400" dirty="0"/>
          </a:p>
          <a:p>
            <a:r>
              <a:rPr lang="fr-FR" sz="1400" dirty="0"/>
              <a:t>12 qutrits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logical</a:t>
            </a:r>
            <a:r>
              <a:rPr lang="fr-FR" sz="1400" dirty="0"/>
              <a:t> qubit) </a:t>
            </a:r>
            <a:endParaRPr lang="fr-BE" sz="14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2D97D7B-8DA3-724C-1CCD-07ED4A50708E}"/>
              </a:ext>
            </a:extLst>
          </p:cNvPr>
          <p:cNvSpPr txBox="1"/>
          <p:nvPr/>
        </p:nvSpPr>
        <p:spPr>
          <a:xfrm>
            <a:off x="656826" y="5135853"/>
            <a:ext cx="166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Example 2 :</a:t>
            </a:r>
            <a:endParaRPr lang="fr-BE" b="1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C294816-8ECF-CF5B-89D1-251387B8E983}"/>
              </a:ext>
            </a:extLst>
          </p:cNvPr>
          <p:cNvSpPr txBox="1"/>
          <p:nvPr/>
        </p:nvSpPr>
        <p:spPr>
          <a:xfrm>
            <a:off x="2607944" y="5145189"/>
            <a:ext cx="1281939" cy="375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dephasing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14F137-2BF0-3840-FECA-2C3BCC411934}"/>
              </a:ext>
            </a:extLst>
          </p:cNvPr>
          <p:cNvSpPr txBox="1"/>
          <p:nvPr/>
        </p:nvSpPr>
        <p:spPr>
          <a:xfrm>
            <a:off x="7898938" y="2835779"/>
            <a:ext cx="186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Physical system</a:t>
            </a:r>
            <a:endParaRPr lang="fr-BE" b="1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B2AE546-0CDC-B727-CF6F-0F57B0000E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0385" y="1429044"/>
            <a:ext cx="2175950" cy="300326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46C15FC6-F7E4-3C34-35AF-A078E78C59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7733" y="1415205"/>
            <a:ext cx="1991644" cy="274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0E39696-B0AA-18BB-0C1E-852E281D4B0B}"/>
                  </a:ext>
                </a:extLst>
              </p:cNvPr>
              <p:cNvSpPr txBox="1"/>
              <p:nvPr/>
            </p:nvSpPr>
            <p:spPr>
              <a:xfrm>
                <a:off x="5385891" y="3391435"/>
                <a:ext cx="14115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0" dirty="0"/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72×3</m:t>
                        </m:r>
                      </m:e>
                    </m:d>
                  </m:oMath>
                </a14:m>
                <a:endParaRPr lang="fr-FR" b="0" i="1" dirty="0">
                  <a:latin typeface="Cambria Math" panose="02040503050406030204" pitchFamily="18" charset="0"/>
                </a:endParaRPr>
              </a:p>
              <a:p>
                <a:endParaRPr lang="fr-FR" b="0" i="1" dirty="0">
                  <a:latin typeface="Cambria Math" panose="02040503050406030204" pitchFamily="18" charset="0"/>
                </a:endParaRPr>
              </a:p>
              <a:p>
                <a:r>
                  <a:rPr lang="fr-FR" dirty="0"/>
                  <a:t>o</a:t>
                </a:r>
                <a:r>
                  <a:rPr lang="fr-FR" b="0" dirty="0"/>
                  <a:t>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1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(168)</m:t>
                    </m:r>
                  </m:oMath>
                </a14:m>
                <a:endParaRPr lang="fr-FR" b="0" dirty="0"/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0E39696-B0AA-18BB-0C1E-852E281D4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891" y="3391435"/>
                <a:ext cx="1411549" cy="1200329"/>
              </a:xfrm>
              <a:prstGeom prst="rect">
                <a:avLst/>
              </a:prstGeom>
              <a:blipFill>
                <a:blip r:embed="rId7"/>
                <a:stretch>
                  <a:fillRect l="-3896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188C768-E813-3428-F4D7-7C4887B97F68}"/>
                  </a:ext>
                </a:extLst>
              </p:cNvPr>
              <p:cNvSpPr txBox="1"/>
              <p:nvPr/>
            </p:nvSpPr>
            <p:spPr>
              <a:xfrm>
                <a:off x="4900567" y="4890908"/>
                <a:ext cx="26635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Σ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36×3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(72×3)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</a:endParaRPr>
              </a:p>
              <a:p>
                <a:endParaRPr lang="fr-FR" b="0" i="1" dirty="0">
                  <a:latin typeface="Cambria Math" panose="02040503050406030204" pitchFamily="18" charset="0"/>
                </a:endParaRPr>
              </a:p>
              <a:p>
                <a:r>
                  <a:rPr lang="fr-FR" dirty="0"/>
                  <a:t>o</a:t>
                </a:r>
                <a:r>
                  <a:rPr lang="fr-FR" b="0" dirty="0"/>
                  <a:t>r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(24)&lt;</m:t>
                    </m:r>
                    <m:r>
                      <m:rPr>
                        <m:sty m:val="p"/>
                      </m:rPr>
                      <a:rPr lang="fr-FR" b="0" i="1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(168)</m:t>
                    </m:r>
                  </m:oMath>
                </a14:m>
                <a:endParaRPr lang="fr-FR" b="0" dirty="0"/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188C768-E813-3428-F4D7-7C4887B97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567" y="4890908"/>
                <a:ext cx="2663580" cy="1200329"/>
              </a:xfrm>
              <a:prstGeom prst="rect">
                <a:avLst/>
              </a:prstGeom>
              <a:blipFill>
                <a:blip r:embed="rId8"/>
                <a:stretch>
                  <a:fillRect l="-205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788E4C9F-9921-FFE2-501D-10C6AB8F2FCC}"/>
              </a:ext>
            </a:extLst>
          </p:cNvPr>
          <p:cNvSpPr txBox="1"/>
          <p:nvPr/>
        </p:nvSpPr>
        <p:spPr>
          <a:xfrm>
            <a:off x="8127780" y="4817606"/>
            <a:ext cx="1411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6 qutrits (</a:t>
            </a:r>
            <a:r>
              <a:rPr lang="fr-FR" sz="1400" dirty="0" err="1"/>
              <a:t>logical</a:t>
            </a:r>
            <a:r>
              <a:rPr lang="fr-FR" sz="1400" dirty="0"/>
              <a:t> qubit) </a:t>
            </a:r>
          </a:p>
          <a:p>
            <a:endParaRPr lang="fr-FR" sz="1400" dirty="0"/>
          </a:p>
          <a:p>
            <a:r>
              <a:rPr lang="fr-FR" sz="1400" dirty="0"/>
              <a:t>4 qutrits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logical</a:t>
            </a:r>
            <a:r>
              <a:rPr lang="fr-FR" sz="1400" dirty="0"/>
              <a:t> qubit) </a:t>
            </a:r>
            <a:endParaRPr lang="fr-BE" sz="1400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E463D328-7D6C-6254-4450-E30730F44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607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5" grpId="0"/>
      <p:bldP spid="3" grpId="0"/>
      <p:bldP spid="21" grpId="0"/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8CA30A-CA20-01FF-1554-49DDE17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Outlook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63F9C95-AA92-2E65-BA18-01B9AFD16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740" y="1287262"/>
                <a:ext cx="6176625" cy="53177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b="1" dirty="0" err="1"/>
                  <a:t>Summary</a:t>
                </a:r>
                <a:endParaRPr lang="fr-FR" dirty="0"/>
              </a:p>
              <a:p>
                <a:pPr lvl="1"/>
                <a:r>
                  <a:rPr lang="fr-FR" dirty="0"/>
                  <a:t>General </a:t>
                </a:r>
                <a:r>
                  <a:rPr lang="fr-FR" dirty="0" err="1"/>
                  <a:t>framework</a:t>
                </a:r>
                <a:r>
                  <a:rPr lang="fr-FR" dirty="0"/>
                  <a:t> for </a:t>
                </a:r>
                <a:r>
                  <a:rPr lang="fr-FR" dirty="0" err="1"/>
                  <a:t>decoupling</a:t>
                </a:r>
                <a:r>
                  <a:rPr lang="fr-FR" dirty="0"/>
                  <a:t> of spin ensembles </a:t>
                </a:r>
                <a:r>
                  <a:rPr lang="fr-FR" dirty="0" err="1"/>
                  <a:t>with</a:t>
                </a:r>
                <a:r>
                  <a:rPr lang="fr-FR" dirty="0"/>
                  <a:t> SU(2) </a:t>
                </a:r>
                <a:r>
                  <a:rPr lang="fr-FR" dirty="0" err="1"/>
                  <a:t>symmetries</a:t>
                </a:r>
                <a:endParaRPr lang="fr-FR" dirty="0"/>
              </a:p>
              <a:p>
                <a:pPr lvl="1"/>
                <a:r>
                  <a:rPr lang="fr-FR" dirty="0" err="1"/>
                  <a:t>Generalization</a:t>
                </a:r>
                <a:r>
                  <a:rPr lang="fr-FR" dirty="0"/>
                  <a:t> to SU(d)</a:t>
                </a:r>
              </a:p>
              <a:p>
                <a:pPr lvl="1"/>
                <a:r>
                  <a:rPr lang="fr-BE" dirty="0"/>
                  <a:t>Application in QEC</a:t>
                </a:r>
              </a:p>
              <a:p>
                <a:pPr marL="0" indent="0">
                  <a:buNone/>
                </a:pPr>
                <a:endParaRPr lang="fr-BE" b="1" dirty="0"/>
              </a:p>
              <a:p>
                <a:pPr marL="0" indent="0">
                  <a:buNone/>
                </a:pPr>
                <a:r>
                  <a:rPr lang="fr-BE" b="1" dirty="0"/>
                  <a:t>Perspectives</a:t>
                </a:r>
              </a:p>
              <a:p>
                <a:pPr lvl="1"/>
                <a:r>
                  <a:rPr lang="fr-BE" dirty="0" err="1"/>
                  <a:t>Utilization</a:t>
                </a:r>
                <a:r>
                  <a:rPr lang="fr-BE" dirty="0"/>
                  <a:t> in quantum </a:t>
                </a:r>
                <a:r>
                  <a:rPr lang="fr-BE" dirty="0" err="1"/>
                  <a:t>sensing</a:t>
                </a:r>
                <a:r>
                  <a:rPr lang="fr-BE" dirty="0"/>
                  <a:t> </a:t>
                </a:r>
              </a:p>
              <a:p>
                <a:pPr lvl="1"/>
                <a:r>
                  <a:rPr lang="fr-BE" dirty="0" err="1"/>
                  <a:t>Decoupling</a:t>
                </a:r>
                <a:r>
                  <a:rPr lang="fr-BE" dirty="0"/>
                  <a:t> </a:t>
                </a:r>
                <a:r>
                  <a:rPr lang="fr-BE" dirty="0" err="1"/>
                  <a:t>with</a:t>
                </a:r>
                <a:r>
                  <a:rPr lang="fr-BE" dirty="0"/>
                  <a:t> </a:t>
                </a:r>
                <a:r>
                  <a:rPr lang="fr-BE" dirty="0" err="1"/>
                  <a:t>symmetries</a:t>
                </a:r>
                <a:r>
                  <a:rPr lang="fr-BE" dirty="0"/>
                  <a:t>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b="0" i="0" smtClean="0">
                        <a:latin typeface="Cambria Math" panose="02040503050406030204" pitchFamily="18" charset="0"/>
                      </a:rPr>
                      <m:t>Sp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endParaRPr lang="fr-BE" b="1" dirty="0"/>
              </a:p>
              <a:p>
                <a:pPr lvl="1"/>
                <a:r>
                  <a:rPr lang="fr-BE" dirty="0" err="1"/>
                  <a:t>Developing</a:t>
                </a:r>
                <a:r>
                  <a:rPr lang="fr-BE" dirty="0"/>
                  <a:t> a full QEC </a:t>
                </a:r>
                <a:r>
                  <a:rPr lang="fr-BE" dirty="0" err="1"/>
                  <a:t>protocol</a:t>
                </a:r>
                <a:r>
                  <a:rPr lang="fr-BE" dirty="0"/>
                  <a:t>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63F9C95-AA92-2E65-BA18-01B9AFD16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740" y="1287262"/>
                <a:ext cx="6176625" cy="5317724"/>
              </a:xfrm>
              <a:blipFill>
                <a:blip r:embed="rId2"/>
                <a:stretch>
                  <a:fillRect l="-2073" t="-803" r="-148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8EE16983-9D5C-B632-6D8D-6091D5C298C8}"/>
              </a:ext>
            </a:extLst>
          </p:cNvPr>
          <p:cNvSpPr/>
          <p:nvPr/>
        </p:nvSpPr>
        <p:spPr>
          <a:xfrm>
            <a:off x="7611090" y="1608821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2" name="Image 11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13F8F56B-7A27-2828-C5CF-B2B7AF25C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7113032" y="1401868"/>
            <a:ext cx="498058" cy="500243"/>
          </a:xfrm>
          <a:prstGeom prst="rect">
            <a:avLst/>
          </a:prstGeom>
        </p:spPr>
      </p:pic>
      <p:pic>
        <p:nvPicPr>
          <p:cNvPr id="13" name="Image 12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07277B52-7A3D-97B6-BC27-A82155EEA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0" r="64102"/>
          <a:stretch>
            <a:fillRect/>
          </a:stretch>
        </p:blipFill>
        <p:spPr>
          <a:xfrm>
            <a:off x="8031079" y="1081761"/>
            <a:ext cx="896102" cy="1140455"/>
          </a:xfrm>
          <a:prstGeom prst="rect">
            <a:avLst/>
          </a:prstGeom>
        </p:spPr>
      </p:pic>
      <p:pic>
        <p:nvPicPr>
          <p:cNvPr id="14" name="Image 1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7378AD04-6E67-41CF-C6F2-C02E142FD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22080" r="29355" b="24130"/>
          <a:stretch/>
        </p:blipFill>
        <p:spPr>
          <a:xfrm>
            <a:off x="8050473" y="2243193"/>
            <a:ext cx="921527" cy="882003"/>
          </a:xfrm>
          <a:prstGeom prst="ellipse">
            <a:avLst/>
          </a:prstGeom>
        </p:spPr>
      </p:pic>
      <p:pic>
        <p:nvPicPr>
          <p:cNvPr id="15" name="Image 14" descr="Une image contenant cube, origami&#10;&#10;Le contenu généré par l’IA peut être incorrect.">
            <a:extLst>
              <a:ext uri="{FF2B5EF4-FFF2-40B4-BE49-F238E27FC236}">
                <a16:creationId xmlns:a16="http://schemas.microsoft.com/office/drawing/2014/main" id="{DD8A0B4C-D3D5-849E-FF82-CB9C054B4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941" y="2029182"/>
            <a:ext cx="983387" cy="983387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2E6B505-9756-D25F-EB11-2592DA5DA3DB}"/>
              </a:ext>
            </a:extLst>
          </p:cNvPr>
          <p:cNvSpPr/>
          <p:nvPr/>
        </p:nvSpPr>
        <p:spPr>
          <a:xfrm>
            <a:off x="7000296" y="1081761"/>
            <a:ext cx="2104008" cy="2043436"/>
          </a:xfrm>
          <a:prstGeom prst="roundRect">
            <a:avLst>
              <a:gd name="adj" fmla="val 12166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0E12FB-ECA5-6BAB-9711-E4C180F1F6F5}"/>
              </a:ext>
            </a:extLst>
          </p:cNvPr>
          <p:cNvSpPr txBox="1"/>
          <p:nvPr/>
        </p:nvSpPr>
        <p:spPr>
          <a:xfrm>
            <a:off x="6926941" y="3167722"/>
            <a:ext cx="2678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CR, </a:t>
            </a:r>
            <a:r>
              <a:rPr lang="fr-FR" sz="1100" dirty="0" err="1"/>
              <a:t>E.Serrano-Ensástiga</a:t>
            </a:r>
            <a:r>
              <a:rPr lang="fr-FR" sz="1100" dirty="0"/>
              <a:t>, </a:t>
            </a:r>
            <a:r>
              <a:rPr lang="fr-FR" sz="1100" dirty="0" err="1"/>
              <a:t>J.Martin</a:t>
            </a:r>
            <a:r>
              <a:rPr lang="fr-FR" sz="1100" dirty="0"/>
              <a:t>, Quantum </a:t>
            </a:r>
            <a:r>
              <a:rPr lang="fr-FR" sz="1100" b="1" dirty="0"/>
              <a:t>9</a:t>
            </a:r>
            <a:r>
              <a:rPr lang="fr-FR" sz="1100" dirty="0"/>
              <a:t>, 1661 (2025)</a:t>
            </a:r>
            <a:endParaRPr lang="fr-BE" sz="1100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AB6D200C-5227-07C2-3097-880461584FD8}"/>
              </a:ext>
            </a:extLst>
          </p:cNvPr>
          <p:cNvSpPr/>
          <p:nvPr/>
        </p:nvSpPr>
        <p:spPr>
          <a:xfrm rot="5400000">
            <a:off x="8480960" y="2180407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77E77182-2E33-EF38-5C10-A3AFF398CA02}"/>
              </a:ext>
            </a:extLst>
          </p:cNvPr>
          <p:cNvSpPr/>
          <p:nvPr/>
        </p:nvSpPr>
        <p:spPr>
          <a:xfrm flipH="1">
            <a:off x="7770183" y="2680471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BC244735-5483-B56C-24AF-BE458E2FF3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2962" y="3851373"/>
            <a:ext cx="1384966" cy="748012"/>
          </a:xfrm>
          <a:prstGeom prst="rect">
            <a:avLst/>
          </a:prstGeom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07B0B793-582D-DBB7-356F-ABA81573B7CB}"/>
              </a:ext>
            </a:extLst>
          </p:cNvPr>
          <p:cNvSpPr/>
          <p:nvPr/>
        </p:nvSpPr>
        <p:spPr>
          <a:xfrm>
            <a:off x="10035149" y="4238296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5" name="Image 24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71FD20E9-BA3B-18C0-A355-13FA28842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5905" b="84572"/>
          <a:stretch>
            <a:fillRect/>
          </a:stretch>
        </p:blipFill>
        <p:spPr>
          <a:xfrm>
            <a:off x="9537091" y="4031343"/>
            <a:ext cx="498058" cy="500243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A0393B3-7119-AA22-0C84-D1B8A7D167A9}"/>
              </a:ext>
            </a:extLst>
          </p:cNvPr>
          <p:cNvSpPr/>
          <p:nvPr/>
        </p:nvSpPr>
        <p:spPr>
          <a:xfrm>
            <a:off x="9399253" y="3711236"/>
            <a:ext cx="2493097" cy="2043436"/>
          </a:xfrm>
          <a:prstGeom prst="roundRect">
            <a:avLst>
              <a:gd name="adj" fmla="val 12166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1E1335F8-8B32-16F2-06A4-6E7F38536E4D}"/>
              </a:ext>
            </a:extLst>
          </p:cNvPr>
          <p:cNvSpPr/>
          <p:nvPr/>
        </p:nvSpPr>
        <p:spPr>
          <a:xfrm rot="5400000">
            <a:off x="10968994" y="4801207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DD6C0455-896D-4111-7784-82E472C73261}"/>
              </a:ext>
            </a:extLst>
          </p:cNvPr>
          <p:cNvSpPr/>
          <p:nvPr/>
        </p:nvSpPr>
        <p:spPr>
          <a:xfrm flipH="1">
            <a:off x="10373489" y="5289174"/>
            <a:ext cx="383392" cy="126144"/>
          </a:xfrm>
          <a:prstGeom prst="rightArrow">
            <a:avLst>
              <a:gd name="adj1" fmla="val 50000"/>
              <a:gd name="adj2" fmla="val 8168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AF38342-8463-4F4D-9796-2C4C6BA71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20749" r="30492" b="20617"/>
          <a:stretch>
            <a:fillRect/>
          </a:stretch>
        </p:blipFill>
        <p:spPr>
          <a:xfrm>
            <a:off x="9314233" y="1340664"/>
            <a:ext cx="1189697" cy="127023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D594891D-9E2A-03FB-CCE7-A89234C4E5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3930" y="1205527"/>
            <a:ext cx="1388420" cy="1414518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3F80BCC5-F613-D8A3-F9DA-0E1D35C683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9950" t="1910" r="38324" b="44350"/>
          <a:stretch>
            <a:fillRect/>
          </a:stretch>
        </p:blipFill>
        <p:spPr>
          <a:xfrm>
            <a:off x="9874191" y="2619004"/>
            <a:ext cx="1349330" cy="325397"/>
          </a:xfrm>
          <a:prstGeom prst="rect">
            <a:avLst/>
          </a:prstGeom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7F48FB5-DA84-153F-829D-6ABF2D4F90A2}"/>
              </a:ext>
            </a:extLst>
          </p:cNvPr>
          <p:cNvSpPr/>
          <p:nvPr/>
        </p:nvSpPr>
        <p:spPr>
          <a:xfrm>
            <a:off x="9294839" y="1190580"/>
            <a:ext cx="2617590" cy="1830867"/>
          </a:xfrm>
          <a:prstGeom prst="roundRect">
            <a:avLst>
              <a:gd name="adj" fmla="val 12280"/>
            </a:avLst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3C45498-D4B8-9FD8-F0FC-DBF4FEA7A848}"/>
              </a:ext>
            </a:extLst>
          </p:cNvPr>
          <p:cNvSpPr txBox="1"/>
          <p:nvPr/>
        </p:nvSpPr>
        <p:spPr>
          <a:xfrm>
            <a:off x="9453051" y="3125196"/>
            <a:ext cx="2301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CR, </a:t>
            </a:r>
            <a:r>
              <a:rPr lang="fr-FR" sz="1100" dirty="0" err="1"/>
              <a:t>E.Serrano-Ensástiga</a:t>
            </a:r>
            <a:r>
              <a:rPr lang="fr-FR" sz="1100" dirty="0"/>
              <a:t>,</a:t>
            </a:r>
          </a:p>
          <a:p>
            <a:r>
              <a:rPr lang="fr-FR" sz="1100" dirty="0" err="1"/>
              <a:t>J.Martin</a:t>
            </a:r>
            <a:r>
              <a:rPr lang="fr-FR" sz="1100" dirty="0"/>
              <a:t>, PRA </a:t>
            </a:r>
            <a:r>
              <a:rPr lang="fr-BE" sz="1100" b="1" dirty="0"/>
              <a:t>112</a:t>
            </a:r>
            <a:r>
              <a:rPr lang="fr-BE" sz="1100" dirty="0"/>
              <a:t>, 042601 </a:t>
            </a:r>
            <a:r>
              <a:rPr lang="fr-FR" sz="1100" dirty="0"/>
              <a:t>(2025)</a:t>
            </a:r>
            <a:endParaRPr lang="fr-BE" sz="1100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CB51AB7-7019-69D1-62FE-60FDB742F12E}"/>
              </a:ext>
            </a:extLst>
          </p:cNvPr>
          <p:cNvSpPr/>
          <p:nvPr/>
        </p:nvSpPr>
        <p:spPr>
          <a:xfrm>
            <a:off x="4384965" y="3845432"/>
            <a:ext cx="3144671" cy="9284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144CA4-7F07-DE49-E61F-170A30A7EE18}"/>
              </a:ext>
            </a:extLst>
          </p:cNvPr>
          <p:cNvSpPr txBox="1"/>
          <p:nvPr/>
        </p:nvSpPr>
        <p:spPr>
          <a:xfrm>
            <a:off x="4487680" y="3991397"/>
            <a:ext cx="293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Thank</a:t>
            </a:r>
            <a:r>
              <a:rPr lang="fr-FR" sz="3600" b="1" dirty="0"/>
              <a:t> </a:t>
            </a:r>
            <a:r>
              <a:rPr lang="fr-FR" sz="3600" b="1" dirty="0" err="1"/>
              <a:t>you</a:t>
            </a:r>
            <a:r>
              <a:rPr lang="fr-FR" sz="3600" b="1" dirty="0"/>
              <a:t> </a:t>
            </a:r>
            <a:r>
              <a:rPr lang="fr-FR" sz="3600" b="1" dirty="0">
                <a:sym typeface="Wingdings" panose="05000000000000000000" pitchFamily="2" charset="2"/>
              </a:rPr>
              <a:t> </a:t>
            </a:r>
            <a:endParaRPr lang="fr-BE" sz="3600" b="1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F983F87-9BC4-86AD-6275-C368681E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25</a:t>
            </a:fld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250F1E-4F4A-6A04-6A8B-A2D55E04F751}"/>
              </a:ext>
            </a:extLst>
          </p:cNvPr>
          <p:cNvSpPr txBox="1"/>
          <p:nvPr/>
        </p:nvSpPr>
        <p:spPr>
          <a:xfrm>
            <a:off x="9364485" y="5825769"/>
            <a:ext cx="267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arXiv:2604.05871</a:t>
            </a:r>
            <a:endParaRPr lang="fr-B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AEF3BFA-ED08-4973-7117-E7B9136FE411}"/>
                  </a:ext>
                </a:extLst>
              </p:cNvPr>
              <p:cNvSpPr txBox="1"/>
              <p:nvPr/>
            </p:nvSpPr>
            <p:spPr>
              <a:xfrm>
                <a:off x="10769577" y="5205445"/>
                <a:ext cx="1206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Σ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72×3</m:t>
                          </m:r>
                        </m:e>
                      </m:d>
                    </m:oMath>
                  </m:oMathPara>
                </a14:m>
                <a:endParaRPr lang="fr-FR" sz="1400" b="0" dirty="0"/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AEF3BFA-ED08-4973-7117-E7B9136FE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9577" y="5205445"/>
                <a:ext cx="120609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que 8">
            <a:extLst>
              <a:ext uri="{FF2B5EF4-FFF2-40B4-BE49-F238E27FC236}">
                <a16:creationId xmlns:a16="http://schemas.microsoft.com/office/drawing/2014/main" id="{B349A584-543C-DC21-3C50-AEC2081359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9234" y="5103752"/>
            <a:ext cx="829330" cy="44579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7B02A7-DD16-CF62-870B-CD4D13A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473" y="4236242"/>
            <a:ext cx="1176391" cy="11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64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1" grpId="0" animBg="1"/>
      <p:bldP spid="32" grpId="0" animBg="1"/>
      <p:bldP spid="6" grpId="0" animBg="1"/>
      <p:bldP spid="5" grpId="0"/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E4A8A6-CBCB-2EA4-C701-FDA2EC7B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3" y="2647032"/>
            <a:ext cx="10903974" cy="1563935"/>
          </a:xfrm>
        </p:spPr>
        <p:txBody>
          <a:bodyPr/>
          <a:lstStyle/>
          <a:p>
            <a:r>
              <a:rPr lang="fr-FR" dirty="0"/>
              <a:t>Back-up slides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90343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069E2-1DB6-560B-1319-26C8F91A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More </a:t>
            </a:r>
            <a:r>
              <a:rPr lang="fr-FR" dirty="0" err="1"/>
              <a:t>results</a:t>
            </a:r>
            <a:r>
              <a:rPr lang="fr-FR" dirty="0"/>
              <a:t> in SU(2)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B835B5-CFDD-2467-BCB0-7F9932801C78}"/>
              </a:ext>
            </a:extLst>
          </p:cNvPr>
          <p:cNvSpPr txBox="1"/>
          <p:nvPr/>
        </p:nvSpPr>
        <p:spPr>
          <a:xfrm>
            <a:off x="451059" y="2383332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3-body interactions</a:t>
            </a:r>
            <a:endParaRPr lang="fr-BE" u="sng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DCFBDF-E489-787F-3643-533DADA25397}"/>
              </a:ext>
            </a:extLst>
          </p:cNvPr>
          <p:cNvSpPr txBox="1"/>
          <p:nvPr/>
        </p:nvSpPr>
        <p:spPr>
          <a:xfrm>
            <a:off x="316487" y="4716462"/>
            <a:ext cx="321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4- &amp; 5-body interactions</a:t>
            </a:r>
            <a:endParaRPr lang="fr-BE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3E6C3A-9D96-767E-3ECD-0A824EED56C1}"/>
              </a:ext>
            </a:extLst>
          </p:cNvPr>
          <p:cNvSpPr txBox="1"/>
          <p:nvPr/>
        </p:nvSpPr>
        <p:spPr>
          <a:xfrm>
            <a:off x="299216" y="3013694"/>
            <a:ext cx="95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e.g.</a:t>
            </a:r>
            <a:endParaRPr lang="fr-BE" dirty="0">
              <a:latin typeface="+mj-lt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D65BCB2-200A-4AA9-F4ED-E0F94105C0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5910" y="3002064"/>
            <a:ext cx="2968903" cy="388784"/>
          </a:xfrm>
          <a:prstGeom prst="rect">
            <a:avLst/>
          </a:prstGeom>
        </p:spPr>
      </p:pic>
      <p:pic>
        <p:nvPicPr>
          <p:cNvPr id="8" name="Image 7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AAE51208-68A5-5723-E92E-37CF2BED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3" t="22347" r="31831" b="25666"/>
          <a:stretch/>
        </p:blipFill>
        <p:spPr>
          <a:xfrm>
            <a:off x="388909" y="3292296"/>
            <a:ext cx="1281205" cy="1389345"/>
          </a:xfrm>
          <a:prstGeom prst="ellipse">
            <a:avLst/>
          </a:prstGeom>
        </p:spPr>
      </p:pic>
      <p:pic>
        <p:nvPicPr>
          <p:cNvPr id="9" name="Image 8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324F32AE-52FD-1A3B-301F-219A3ABE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24218" r="30268" b="24238"/>
          <a:stretch/>
        </p:blipFill>
        <p:spPr>
          <a:xfrm>
            <a:off x="3905656" y="1800497"/>
            <a:ext cx="1945017" cy="1884108"/>
          </a:xfrm>
          <a:prstGeom prst="rect">
            <a:avLst/>
          </a:prstGeom>
        </p:spPr>
      </p:pic>
      <p:pic>
        <p:nvPicPr>
          <p:cNvPr id="10" name="Image 9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E93D5574-9619-6DDB-80A7-2F5A3BF3E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 t="24640" r="32797" b="24640"/>
          <a:stretch/>
        </p:blipFill>
        <p:spPr>
          <a:xfrm>
            <a:off x="3905656" y="4060539"/>
            <a:ext cx="1822680" cy="20151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2029F54-4DB8-03CF-9D83-1073BB88D94D}"/>
              </a:ext>
            </a:extLst>
          </p:cNvPr>
          <p:cNvSpPr txBox="1"/>
          <p:nvPr/>
        </p:nvSpPr>
        <p:spPr>
          <a:xfrm>
            <a:off x="3596959" y="1583083"/>
            <a:ext cx="1281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Octahedral</a:t>
            </a:r>
            <a:r>
              <a:rPr lang="fr-FR" sz="1600" dirty="0">
                <a:latin typeface="+mj-lt"/>
              </a:rPr>
              <a:t> point group</a:t>
            </a:r>
            <a:endParaRPr lang="fr-BE" sz="1600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56BEC3-7A84-51CC-A489-23AFD8E0AA7D}"/>
              </a:ext>
            </a:extLst>
          </p:cNvPr>
          <p:cNvSpPr txBox="1"/>
          <p:nvPr/>
        </p:nvSpPr>
        <p:spPr>
          <a:xfrm>
            <a:off x="3144874" y="5460164"/>
            <a:ext cx="152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Icosahedral</a:t>
            </a:r>
            <a:r>
              <a:rPr lang="fr-FR" sz="1600" dirty="0">
                <a:latin typeface="+mj-lt"/>
              </a:rPr>
              <a:t> point group</a:t>
            </a:r>
            <a:endParaRPr lang="fr-BE" sz="1600" dirty="0">
              <a:latin typeface="+mj-lt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F2E43DC8-9B4A-B8FD-986A-963859ED3B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3059" y="1945739"/>
            <a:ext cx="1731696" cy="1731696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A36119A-953B-6717-CAD8-C9DBEEC527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4504" y="4147848"/>
            <a:ext cx="2008805" cy="1875892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3F64DC59-6003-4FB7-FA64-7F22091ED127}"/>
              </a:ext>
            </a:extLst>
          </p:cNvPr>
          <p:cNvSpPr/>
          <p:nvPr/>
        </p:nvSpPr>
        <p:spPr>
          <a:xfrm>
            <a:off x="5915101" y="2678852"/>
            <a:ext cx="1061884" cy="2654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A4C7C9-BE5B-971B-6CAB-E9B56AF74FDD}"/>
              </a:ext>
            </a:extLst>
          </p:cNvPr>
          <p:cNvSpPr txBox="1"/>
          <p:nvPr/>
        </p:nvSpPr>
        <p:spPr>
          <a:xfrm>
            <a:off x="5880736" y="3611269"/>
            <a:ext cx="94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Cayley graph</a:t>
            </a:r>
            <a:endParaRPr lang="fr-BE" dirty="0">
              <a:latin typeface="+mj-lt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19566B35-75EB-3B79-E422-1C95D4054BF3}"/>
              </a:ext>
            </a:extLst>
          </p:cNvPr>
          <p:cNvSpPr/>
          <p:nvPr/>
        </p:nvSpPr>
        <p:spPr>
          <a:xfrm>
            <a:off x="5910478" y="4882826"/>
            <a:ext cx="1061884" cy="2654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2DDE6AC6-FB05-8FEC-7F42-4A4FE6EAED20}"/>
              </a:ext>
            </a:extLst>
          </p:cNvPr>
          <p:cNvSpPr/>
          <p:nvPr/>
        </p:nvSpPr>
        <p:spPr>
          <a:xfrm>
            <a:off x="9255163" y="2678852"/>
            <a:ext cx="1061884" cy="2654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FB4DD5C4-4501-3568-103B-03841D802BC8}"/>
              </a:ext>
            </a:extLst>
          </p:cNvPr>
          <p:cNvSpPr/>
          <p:nvPr/>
        </p:nvSpPr>
        <p:spPr>
          <a:xfrm>
            <a:off x="9250540" y="4882826"/>
            <a:ext cx="1061884" cy="2654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4A6DA67-FD83-0D7B-90E1-2EABAB054DF3}"/>
              </a:ext>
            </a:extLst>
          </p:cNvPr>
          <p:cNvSpPr txBox="1"/>
          <p:nvPr/>
        </p:nvSpPr>
        <p:spPr>
          <a:xfrm>
            <a:off x="10547455" y="2626921"/>
            <a:ext cx="951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+mj-lt"/>
              </a:rPr>
              <a:t>OEDD</a:t>
            </a:r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7F973A5-0EBD-BF34-A24F-9C48F4543F42}"/>
              </a:ext>
            </a:extLst>
          </p:cNvPr>
          <p:cNvSpPr txBox="1"/>
          <p:nvPr/>
        </p:nvSpPr>
        <p:spPr>
          <a:xfrm>
            <a:off x="10547455" y="4830895"/>
            <a:ext cx="1422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+mj-lt"/>
              </a:rPr>
              <a:t>IEDD</a:t>
            </a:r>
            <a:endParaRPr lang="fr-B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B043973-437D-A32B-9E4F-3AA2B8ABB4CA}"/>
              </a:ext>
            </a:extLst>
          </p:cNvPr>
          <p:cNvSpPr txBox="1"/>
          <p:nvPr/>
        </p:nvSpPr>
        <p:spPr>
          <a:xfrm>
            <a:off x="9293429" y="3611269"/>
            <a:ext cx="125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Eulerian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path</a:t>
            </a:r>
            <a:endParaRPr lang="fr-BE" dirty="0">
              <a:latin typeface="+mj-lt"/>
            </a:endParaRP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FD8DE53A-A9E5-2E2F-7229-DADEA6C1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436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8FDCA-A3B3-3C8E-FE4D-1E12066C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More </a:t>
            </a:r>
            <a:r>
              <a:rPr lang="fr-FR" dirty="0" err="1"/>
              <a:t>results</a:t>
            </a:r>
            <a:r>
              <a:rPr lang="fr-FR" dirty="0"/>
              <a:t> in SU(2)</a:t>
            </a:r>
            <a:endParaRPr lang="fr-BE" dirty="0"/>
          </a:p>
        </p:txBody>
      </p:sp>
      <p:pic>
        <p:nvPicPr>
          <p:cNvPr id="4" name="Image 3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0A01BF02-BD64-0336-F523-A372A23A1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24218" r="30268" b="24238"/>
          <a:stretch/>
        </p:blipFill>
        <p:spPr>
          <a:xfrm>
            <a:off x="2706788" y="1317074"/>
            <a:ext cx="2180200" cy="21119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A28FAA-7570-9C00-F65D-08C7559CB61E}"/>
              </a:ext>
            </a:extLst>
          </p:cNvPr>
          <p:cNvSpPr txBox="1"/>
          <p:nvPr/>
        </p:nvSpPr>
        <p:spPr>
          <a:xfrm>
            <a:off x="352735" y="2271216"/>
            <a:ext cx="218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3-body interactions</a:t>
            </a:r>
            <a:endParaRPr lang="fr-BE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50FEE8-6459-DD03-D15F-0E0C68F6836F}"/>
              </a:ext>
            </a:extLst>
          </p:cNvPr>
          <p:cNvSpPr txBox="1"/>
          <p:nvPr/>
        </p:nvSpPr>
        <p:spPr>
          <a:xfrm>
            <a:off x="218164" y="4604346"/>
            <a:ext cx="268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4- &amp; 5-body interactions</a:t>
            </a:r>
            <a:endParaRPr lang="fr-BE" u="sng" dirty="0"/>
          </a:p>
        </p:txBody>
      </p:sp>
      <p:pic>
        <p:nvPicPr>
          <p:cNvPr id="7" name="Image 6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77952B8B-4466-B7B7-B9F3-FC40401B5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 t="24640" r="32797" b="24640"/>
          <a:stretch/>
        </p:blipFill>
        <p:spPr>
          <a:xfrm>
            <a:off x="2744516" y="3864401"/>
            <a:ext cx="2043070" cy="225885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C79D12-E798-D885-2B8F-045EA23325EE}"/>
              </a:ext>
            </a:extLst>
          </p:cNvPr>
          <p:cNvSpPr txBox="1"/>
          <p:nvPr/>
        </p:nvSpPr>
        <p:spPr>
          <a:xfrm>
            <a:off x="5282603" y="3395827"/>
            <a:ext cx="176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+mj-lt"/>
              </a:rPr>
              <a:t>Rotating wave approximation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6D83A8ED-680C-41CE-E5D3-BD9C111D669D}"/>
              </a:ext>
            </a:extLst>
          </p:cNvPr>
          <p:cNvSpPr/>
          <p:nvPr/>
        </p:nvSpPr>
        <p:spPr>
          <a:xfrm>
            <a:off x="5741878" y="4622538"/>
            <a:ext cx="886146" cy="1843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8605A351-0FC8-0CC9-526F-3EF2CA5BCBD7}"/>
              </a:ext>
            </a:extLst>
          </p:cNvPr>
          <p:cNvSpPr/>
          <p:nvPr/>
        </p:nvSpPr>
        <p:spPr>
          <a:xfrm>
            <a:off x="5776125" y="2291427"/>
            <a:ext cx="886146" cy="1843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59969A-94E9-EA9E-B962-620CED338C72}"/>
              </a:ext>
            </a:extLst>
          </p:cNvPr>
          <p:cNvSpPr txBox="1"/>
          <p:nvPr/>
        </p:nvSpPr>
        <p:spPr>
          <a:xfrm>
            <a:off x="9510771" y="2164326"/>
            <a:ext cx="198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</a:rPr>
              <a:t>O = C</a:t>
            </a:r>
            <a:r>
              <a:rPr lang="fr-FR" sz="2800" baseline="-25000" dirty="0">
                <a:latin typeface="+mj-lt"/>
              </a:rPr>
              <a:t>4</a:t>
            </a:r>
            <a:r>
              <a:rPr lang="fr-FR" sz="2800" dirty="0">
                <a:latin typeface="+mj-lt"/>
              </a:rPr>
              <a:t> </a:t>
            </a:r>
            <a:r>
              <a:rPr lang="fr-FR" sz="2800" dirty="0">
                <a:solidFill>
                  <a:schemeClr val="accent1"/>
                </a:solidFill>
                <a:latin typeface="+mj-lt"/>
              </a:rPr>
              <a:t>D</a:t>
            </a:r>
            <a:r>
              <a:rPr lang="fr-FR" sz="2800" baseline="-25000" dirty="0">
                <a:solidFill>
                  <a:schemeClr val="accent1"/>
                </a:solidFill>
                <a:latin typeface="+mj-lt"/>
              </a:rPr>
              <a:t>3</a:t>
            </a:r>
            <a:endParaRPr lang="fr-BE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4A529A3-B307-BD2C-6821-60882850F7F5}"/>
              </a:ext>
            </a:extLst>
          </p:cNvPr>
          <p:cNvSpPr txBox="1"/>
          <p:nvPr/>
        </p:nvSpPr>
        <p:spPr>
          <a:xfrm>
            <a:off x="9579879" y="4619234"/>
            <a:ext cx="1785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+mj-lt"/>
              </a:rPr>
              <a:t>I = C</a:t>
            </a:r>
            <a:r>
              <a:rPr lang="fr-FR" sz="2800" baseline="-25000" dirty="0">
                <a:latin typeface="+mj-lt"/>
              </a:rPr>
              <a:t>5</a:t>
            </a:r>
            <a:r>
              <a:rPr lang="fr-FR" sz="2800" dirty="0">
                <a:latin typeface="+mj-lt"/>
              </a:rPr>
              <a:t> </a:t>
            </a:r>
            <a:r>
              <a:rPr lang="fr-FR" sz="2800" dirty="0">
                <a:solidFill>
                  <a:schemeClr val="accent1"/>
                </a:solidFill>
                <a:latin typeface="+mj-lt"/>
              </a:rPr>
              <a:t>T</a:t>
            </a:r>
            <a:endParaRPr lang="fr-BE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3" name="Image 12" descr="Une image contenant croquis, origami&#10;&#10;Le contenu généré par l’IA peut être incorrect.">
            <a:extLst>
              <a:ext uri="{FF2B5EF4-FFF2-40B4-BE49-F238E27FC236}">
                <a16:creationId xmlns:a16="http://schemas.microsoft.com/office/drawing/2014/main" id="{586E5006-9194-BC46-A7E5-48A30977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t="25464" r="31692" b="24161"/>
          <a:stretch/>
        </p:blipFill>
        <p:spPr>
          <a:xfrm>
            <a:off x="6951875" y="3728998"/>
            <a:ext cx="2069480" cy="2156565"/>
          </a:xfrm>
          <a:prstGeom prst="ellipse">
            <a:avLst/>
          </a:prstGeom>
        </p:spPr>
      </p:pic>
      <p:pic>
        <p:nvPicPr>
          <p:cNvPr id="14" name="Image 13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DA0277D3-F303-5983-E70D-72569E754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20645" r="28138" b="21577"/>
          <a:stretch/>
        </p:blipFill>
        <p:spPr>
          <a:xfrm>
            <a:off x="6951874" y="1385110"/>
            <a:ext cx="1855465" cy="1809146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30E44A5-E263-3597-F287-79CFD407B8A1}"/>
              </a:ext>
            </a:extLst>
          </p:cNvPr>
          <p:cNvSpPr txBox="1"/>
          <p:nvPr/>
        </p:nvSpPr>
        <p:spPr>
          <a:xfrm>
            <a:off x="8646388" y="2871075"/>
            <a:ext cx="156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24 </a:t>
            </a:r>
            <a:r>
              <a:rPr lang="fr-FR" sz="1600" dirty="0" err="1">
                <a:latin typeface="+mj-lt"/>
              </a:rPr>
              <a:t>elements</a:t>
            </a:r>
            <a:r>
              <a:rPr lang="fr-FR" sz="1600" dirty="0">
                <a:latin typeface="+mj-lt"/>
              </a:rPr>
              <a:t> </a:t>
            </a:r>
            <a:endParaRPr lang="fr-BE" sz="1600" dirty="0"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5CA5AE2-51DF-6418-585D-124ACED1A937}"/>
              </a:ext>
            </a:extLst>
          </p:cNvPr>
          <p:cNvSpPr txBox="1"/>
          <p:nvPr/>
        </p:nvSpPr>
        <p:spPr>
          <a:xfrm>
            <a:off x="10544460" y="2864116"/>
            <a:ext cx="1238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6 </a:t>
            </a:r>
            <a:r>
              <a:rPr lang="fr-FR" sz="1600" dirty="0" err="1">
                <a:latin typeface="+mj-lt"/>
              </a:rPr>
              <a:t>elements</a:t>
            </a:r>
            <a:r>
              <a:rPr lang="fr-FR" sz="1600" dirty="0">
                <a:latin typeface="+mj-lt"/>
              </a:rPr>
              <a:t> </a:t>
            </a:r>
            <a:endParaRPr lang="fr-BE" sz="1600" dirty="0"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E80A73-03E4-BE4A-E7BB-69E4A7F122CB}"/>
              </a:ext>
            </a:extLst>
          </p:cNvPr>
          <p:cNvSpPr txBox="1"/>
          <p:nvPr/>
        </p:nvSpPr>
        <p:spPr>
          <a:xfrm>
            <a:off x="8646388" y="5344738"/>
            <a:ext cx="156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60 </a:t>
            </a:r>
            <a:r>
              <a:rPr lang="fr-FR" sz="1600" dirty="0" err="1">
                <a:latin typeface="+mj-lt"/>
              </a:rPr>
              <a:t>elements</a:t>
            </a:r>
            <a:r>
              <a:rPr lang="fr-FR" sz="1600" dirty="0">
                <a:latin typeface="+mj-lt"/>
              </a:rPr>
              <a:t> </a:t>
            </a:r>
            <a:endParaRPr lang="fr-BE" sz="1600" dirty="0"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204579-357E-1DD8-DE1C-BBF5C4BFAB66}"/>
              </a:ext>
            </a:extLst>
          </p:cNvPr>
          <p:cNvSpPr txBox="1"/>
          <p:nvPr/>
        </p:nvSpPr>
        <p:spPr>
          <a:xfrm>
            <a:off x="10544460" y="5337779"/>
            <a:ext cx="1785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12 </a:t>
            </a:r>
            <a:r>
              <a:rPr lang="fr-FR" sz="1600" dirty="0" err="1">
                <a:latin typeface="+mj-lt"/>
              </a:rPr>
              <a:t>elements</a:t>
            </a:r>
            <a:r>
              <a:rPr lang="fr-FR" sz="1600" dirty="0">
                <a:latin typeface="+mj-lt"/>
              </a:rPr>
              <a:t> </a:t>
            </a:r>
            <a:endParaRPr lang="fr-BE" sz="1600" dirty="0">
              <a:latin typeface="+mj-lt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9D41D21-F780-EF9B-9293-F069E5EE48C4}"/>
              </a:ext>
            </a:extLst>
          </p:cNvPr>
          <p:cNvCxnSpPr>
            <a:cxnSpLocks/>
          </p:cNvCxnSpPr>
          <p:nvPr/>
        </p:nvCxnSpPr>
        <p:spPr>
          <a:xfrm flipH="1">
            <a:off x="9370151" y="2589254"/>
            <a:ext cx="209727" cy="301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316884C-8450-1ACF-750F-B00B6B8895B0}"/>
              </a:ext>
            </a:extLst>
          </p:cNvPr>
          <p:cNvCxnSpPr>
            <a:cxnSpLocks/>
          </p:cNvCxnSpPr>
          <p:nvPr/>
        </p:nvCxnSpPr>
        <p:spPr>
          <a:xfrm flipH="1">
            <a:off x="9378894" y="5042490"/>
            <a:ext cx="200984" cy="267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959E0F8-DB5B-A51B-E387-551126D7CD24}"/>
              </a:ext>
            </a:extLst>
          </p:cNvPr>
          <p:cNvCxnSpPr>
            <a:cxnSpLocks/>
          </p:cNvCxnSpPr>
          <p:nvPr/>
        </p:nvCxnSpPr>
        <p:spPr>
          <a:xfrm>
            <a:off x="11170801" y="2651550"/>
            <a:ext cx="200984" cy="267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5B26D2C-78AC-BDBC-C8FC-BE7563189C31}"/>
              </a:ext>
            </a:extLst>
          </p:cNvPr>
          <p:cNvCxnSpPr>
            <a:cxnSpLocks/>
          </p:cNvCxnSpPr>
          <p:nvPr/>
        </p:nvCxnSpPr>
        <p:spPr>
          <a:xfrm>
            <a:off x="10802090" y="4993526"/>
            <a:ext cx="200984" cy="267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2154AEAD-E167-F4BB-E904-E5C65D2B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9830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748E3F-C26C-566A-E291-AEE5C7EA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More </a:t>
            </a:r>
            <a:r>
              <a:rPr lang="fr-FR" dirty="0" err="1"/>
              <a:t>results</a:t>
            </a:r>
            <a:r>
              <a:rPr lang="fr-FR" dirty="0"/>
              <a:t> in SU(2)</a:t>
            </a:r>
            <a:endParaRPr lang="fr-BE" dirty="0"/>
          </a:p>
        </p:txBody>
      </p:sp>
      <p:pic>
        <p:nvPicPr>
          <p:cNvPr id="4" name="Image 3" descr="Une image contenant cercle, horloge, conception&#10;&#10;Le contenu généré par l’IA peut être incorrect.">
            <a:extLst>
              <a:ext uri="{FF2B5EF4-FFF2-40B4-BE49-F238E27FC236}">
                <a16:creationId xmlns:a16="http://schemas.microsoft.com/office/drawing/2014/main" id="{F1A93575-EFA6-7ECE-DC28-E52EB79A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8" t="18723" r="32195" b="21223"/>
          <a:stretch/>
        </p:blipFill>
        <p:spPr>
          <a:xfrm>
            <a:off x="5912559" y="1219185"/>
            <a:ext cx="1661134" cy="2161961"/>
          </a:xfrm>
          <a:prstGeom prst="ellipse">
            <a:avLst/>
          </a:prstGeom>
        </p:spPr>
      </p:pic>
      <p:pic>
        <p:nvPicPr>
          <p:cNvPr id="5" name="Image 4" descr="Une image contenant cercle, diagramme&#10;&#10;Le contenu généré par l’IA peut être incorrect.">
            <a:extLst>
              <a:ext uri="{FF2B5EF4-FFF2-40B4-BE49-F238E27FC236}">
                <a16:creationId xmlns:a16="http://schemas.microsoft.com/office/drawing/2014/main" id="{558DEBEA-0E3A-9BF3-FCE8-38E3676E0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7" t="22938" r="30609" b="22460"/>
          <a:stretch/>
        </p:blipFill>
        <p:spPr>
          <a:xfrm>
            <a:off x="6000196" y="4422385"/>
            <a:ext cx="1814132" cy="1965668"/>
          </a:xfrm>
          <a:prstGeom prst="ellipse">
            <a:avLst/>
          </a:prstGeom>
        </p:spPr>
      </p:pic>
      <p:pic>
        <p:nvPicPr>
          <p:cNvPr id="6" name="Image 5" descr="Une image contenant cercl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803CC54A-EA31-7160-ECEA-22D3B2892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4" t="22879" r="33257" b="22519"/>
          <a:stretch/>
        </p:blipFill>
        <p:spPr>
          <a:xfrm>
            <a:off x="8380876" y="1443667"/>
            <a:ext cx="1544563" cy="1965668"/>
          </a:xfrm>
          <a:prstGeom prst="ellipse">
            <a:avLst/>
          </a:prstGeom>
        </p:spPr>
      </p:pic>
      <p:pic>
        <p:nvPicPr>
          <p:cNvPr id="7" name="Image 6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FB6ADD8-4BE1-665A-753F-0760D24A1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4" y="1570182"/>
            <a:ext cx="4077841" cy="4749564"/>
          </a:xfrm>
          <a:prstGeom prst="rect">
            <a:avLst/>
          </a:prstGeom>
        </p:spPr>
      </p:pic>
      <p:pic>
        <p:nvPicPr>
          <p:cNvPr id="8" name="Image 7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77E36453-07E8-4FEF-78C2-EA47A3766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4" t="23547" r="31613" b="24950"/>
          <a:stretch/>
        </p:blipFill>
        <p:spPr>
          <a:xfrm>
            <a:off x="4832880" y="2939436"/>
            <a:ext cx="1759309" cy="1854082"/>
          </a:xfrm>
          <a:prstGeom prst="ellipse">
            <a:avLst/>
          </a:prstGeom>
        </p:spPr>
      </p:pic>
      <p:pic>
        <p:nvPicPr>
          <p:cNvPr id="9" name="Image 8" descr="Une image contenant cercle, conception&#10;&#10;Le contenu généré par l’IA peut être incorrect.">
            <a:extLst>
              <a:ext uri="{FF2B5EF4-FFF2-40B4-BE49-F238E27FC236}">
                <a16:creationId xmlns:a16="http://schemas.microsoft.com/office/drawing/2014/main" id="{71B86F02-56CD-8A1D-791F-C1F8951ED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7" t="22698" r="30525" b="22698"/>
          <a:stretch/>
        </p:blipFill>
        <p:spPr>
          <a:xfrm>
            <a:off x="7184329" y="2958644"/>
            <a:ext cx="1852679" cy="1965669"/>
          </a:xfrm>
          <a:prstGeom prst="ellipse">
            <a:avLst/>
          </a:prstGeom>
        </p:spPr>
      </p:pic>
      <p:pic>
        <p:nvPicPr>
          <p:cNvPr id="10" name="Image 9" descr="Une image contenant horlog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011ECA46-0474-05D0-3B87-1939BE154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3" t="20373" r="28058" b="22863"/>
          <a:stretch/>
        </p:blipFill>
        <p:spPr>
          <a:xfrm>
            <a:off x="8624074" y="4272251"/>
            <a:ext cx="2031812" cy="2043514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03F9B4-52F0-D335-2905-834DFC2844E3}"/>
              </a:ext>
            </a:extLst>
          </p:cNvPr>
          <p:cNvSpPr txBox="1"/>
          <p:nvPr/>
        </p:nvSpPr>
        <p:spPr>
          <a:xfrm>
            <a:off x="8611462" y="1300992"/>
            <a:ext cx="174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</a:t>
            </a:r>
            <a:r>
              <a:rPr lang="fr-FR" sz="2400" baseline="-25000" dirty="0"/>
              <a:t>∞</a:t>
            </a:r>
            <a:endParaRPr lang="fr-BE" sz="2400" baseline="-25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3E50435-AB7E-EAE0-3C80-9E7DF48C3DD8}"/>
              </a:ext>
            </a:extLst>
          </p:cNvPr>
          <p:cNvSpPr txBox="1"/>
          <p:nvPr/>
        </p:nvSpPr>
        <p:spPr>
          <a:xfrm>
            <a:off x="6212725" y="1159812"/>
            <a:ext cx="174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</a:t>
            </a:r>
            <a:r>
              <a:rPr lang="fr-FR" sz="2400" baseline="-25000" dirty="0"/>
              <a:t>∞</a:t>
            </a:r>
            <a:endParaRPr lang="fr-BE" sz="2400" baseline="-25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3CC995-DE6C-15A7-6180-9766CB287CC4}"/>
              </a:ext>
            </a:extLst>
          </p:cNvPr>
          <p:cNvSpPr txBox="1"/>
          <p:nvPr/>
        </p:nvSpPr>
        <p:spPr>
          <a:xfrm>
            <a:off x="4851756" y="3076359"/>
            <a:ext cx="174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</a:t>
            </a:r>
            <a:r>
              <a:rPr lang="fr-FR" sz="2400" baseline="-25000" dirty="0"/>
              <a:t>3</a:t>
            </a:r>
            <a:endParaRPr lang="fr-BE" sz="2400" baseline="-25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74F734-4E22-D1F5-931A-917A0BF0D1FC}"/>
              </a:ext>
            </a:extLst>
          </p:cNvPr>
          <p:cNvSpPr txBox="1"/>
          <p:nvPr/>
        </p:nvSpPr>
        <p:spPr>
          <a:xfrm>
            <a:off x="7456753" y="3059134"/>
            <a:ext cx="174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</a:t>
            </a:r>
            <a:endParaRPr lang="fr-BE" sz="2400" baseline="-25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47B3A5-EAB4-FC50-8F63-04A782FFCFC7}"/>
              </a:ext>
            </a:extLst>
          </p:cNvPr>
          <p:cNvSpPr txBox="1"/>
          <p:nvPr/>
        </p:nvSpPr>
        <p:spPr>
          <a:xfrm>
            <a:off x="6212725" y="4488731"/>
            <a:ext cx="174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</a:t>
            </a:r>
            <a:endParaRPr lang="fr-BE" sz="2400" baseline="-25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B5D5FB3-2841-A97F-77A5-9152D3C9A3F0}"/>
              </a:ext>
            </a:extLst>
          </p:cNvPr>
          <p:cNvSpPr txBox="1"/>
          <p:nvPr/>
        </p:nvSpPr>
        <p:spPr>
          <a:xfrm>
            <a:off x="8671829" y="4510274"/>
            <a:ext cx="174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</a:t>
            </a:r>
            <a:endParaRPr lang="fr-BE" sz="2400" baseline="-25000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C8DEE607-6EA7-6488-6612-FE216D4A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29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8823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EBCD0-EE7C-827E-8572-9ACFB347F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3" y="2593910"/>
            <a:ext cx="10903974" cy="1460396"/>
          </a:xfrm>
        </p:spPr>
        <p:txBody>
          <a:bodyPr/>
          <a:lstStyle/>
          <a:p>
            <a:r>
              <a:rPr lang="fr-FR" dirty="0"/>
              <a:t>Introduction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68176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1C27D-C5BF-7DD4-DE99-784389E8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More </a:t>
            </a:r>
            <a:r>
              <a:rPr lang="fr-FR" dirty="0" err="1"/>
              <a:t>results</a:t>
            </a:r>
            <a:r>
              <a:rPr lang="fr-FR" dirty="0"/>
              <a:t> in SU(3)</a:t>
            </a:r>
            <a:endParaRPr lang="fr-BE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BB1B59-F582-AA0A-8276-8F7EDBF29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33" y="2233277"/>
            <a:ext cx="6255802" cy="4022962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1378851-E0CA-B24C-92CD-B12D0B1FB68F}"/>
              </a:ext>
            </a:extLst>
          </p:cNvPr>
          <p:cNvCxnSpPr/>
          <p:nvPr/>
        </p:nvCxnSpPr>
        <p:spPr>
          <a:xfrm>
            <a:off x="5298767" y="1901040"/>
            <a:ext cx="0" cy="315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A0168DB3-8213-8E8E-FB2B-F9B3EB6022C2}"/>
              </a:ext>
            </a:extLst>
          </p:cNvPr>
          <p:cNvSpPr txBox="1"/>
          <p:nvPr/>
        </p:nvSpPr>
        <p:spPr>
          <a:xfrm>
            <a:off x="4676726" y="135031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Single-qutrit </a:t>
            </a:r>
            <a:endParaRPr lang="fr-BE" sz="1400" dirty="0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9A6F8FB-5AEE-69D2-8A78-F73CE4E9199A}"/>
              </a:ext>
            </a:extLst>
          </p:cNvPr>
          <p:cNvCxnSpPr/>
          <p:nvPr/>
        </p:nvCxnSpPr>
        <p:spPr>
          <a:xfrm>
            <a:off x="6132302" y="1901040"/>
            <a:ext cx="0" cy="315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10024B8E-2006-594E-2E81-8F391E364F31}"/>
              </a:ext>
            </a:extLst>
          </p:cNvPr>
          <p:cNvSpPr txBox="1"/>
          <p:nvPr/>
        </p:nvSpPr>
        <p:spPr>
          <a:xfrm>
            <a:off x="5675102" y="140144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2-body </a:t>
            </a:r>
            <a:endParaRPr lang="fr-BE" sz="1400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D563E31-AFFB-C74F-34D1-4538D85D69D9}"/>
              </a:ext>
            </a:extLst>
          </p:cNvPr>
          <p:cNvCxnSpPr/>
          <p:nvPr/>
        </p:nvCxnSpPr>
        <p:spPr>
          <a:xfrm>
            <a:off x="7227094" y="1894684"/>
            <a:ext cx="0" cy="315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B497753-1FE2-20E8-78CE-044376AE02EB}"/>
              </a:ext>
            </a:extLst>
          </p:cNvPr>
          <p:cNvSpPr txBox="1"/>
          <p:nvPr/>
        </p:nvSpPr>
        <p:spPr>
          <a:xfrm>
            <a:off x="6769894" y="139509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3-body </a:t>
            </a:r>
            <a:endParaRPr lang="fr-BE" sz="14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86C5F14-BEF6-9670-9EC8-48588C78DFAC}"/>
              </a:ext>
            </a:extLst>
          </p:cNvPr>
          <p:cNvCxnSpPr/>
          <p:nvPr/>
        </p:nvCxnSpPr>
        <p:spPr>
          <a:xfrm>
            <a:off x="8536490" y="1906377"/>
            <a:ext cx="0" cy="315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F04A5F4-48C3-0038-5DBC-252ECB62D729}"/>
              </a:ext>
            </a:extLst>
          </p:cNvPr>
          <p:cNvSpPr txBox="1"/>
          <p:nvPr/>
        </p:nvSpPr>
        <p:spPr>
          <a:xfrm>
            <a:off x="8079290" y="140678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4-body </a:t>
            </a:r>
            <a:endParaRPr lang="fr-BE" sz="1400" dirty="0"/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6CA02F2C-4284-AC88-3602-62F52700024B}"/>
              </a:ext>
            </a:extLst>
          </p:cNvPr>
          <p:cNvSpPr/>
          <p:nvPr/>
        </p:nvSpPr>
        <p:spPr>
          <a:xfrm>
            <a:off x="2918137" y="2894544"/>
            <a:ext cx="297180" cy="3291840"/>
          </a:xfrm>
          <a:prstGeom prst="leftBrace">
            <a:avLst>
              <a:gd name="adj1" fmla="val 11346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CFEC4-19D5-8799-062D-979A9AEFF0C0}"/>
              </a:ext>
            </a:extLst>
          </p:cNvPr>
          <p:cNvSpPr txBox="1"/>
          <p:nvPr/>
        </p:nvSpPr>
        <p:spPr>
          <a:xfrm>
            <a:off x="1674202" y="4248076"/>
            <a:ext cx="13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Subgroups</a:t>
            </a:r>
            <a:r>
              <a:rPr lang="fr-FR" sz="1400" dirty="0"/>
              <a:t> of SU(3)</a:t>
            </a:r>
            <a:endParaRPr lang="fr-BE" sz="1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138EBA-2F8F-EB92-A431-30A73A6DD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6" t="36941" r="55397" b="49611"/>
          <a:stretch>
            <a:fillRect/>
          </a:stretch>
        </p:blipFill>
        <p:spPr>
          <a:xfrm>
            <a:off x="315773" y="1126001"/>
            <a:ext cx="577030" cy="110727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9839497-1D20-DB58-799E-EF7DB53DFEA6}"/>
              </a:ext>
            </a:extLst>
          </p:cNvPr>
          <p:cNvSpPr txBox="1"/>
          <p:nvPr/>
        </p:nvSpPr>
        <p:spPr>
          <a:xfrm>
            <a:off x="698777" y="1186729"/>
            <a:ext cx="2491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Symmetry</a:t>
            </a:r>
            <a:r>
              <a:rPr lang="fr-FR" sz="1600" dirty="0"/>
              <a:t> accessible</a:t>
            </a:r>
            <a:endParaRPr lang="fr-BE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EAD85F-ACB9-CCC1-7D81-664B9AD8AB7C}"/>
              </a:ext>
            </a:extLst>
          </p:cNvPr>
          <p:cNvSpPr txBox="1"/>
          <p:nvPr/>
        </p:nvSpPr>
        <p:spPr>
          <a:xfrm>
            <a:off x="698776" y="1743759"/>
            <a:ext cx="2491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Symmetry</a:t>
            </a:r>
            <a:r>
              <a:rPr lang="fr-FR" sz="1600" dirty="0"/>
              <a:t> inaccessible</a:t>
            </a:r>
            <a:endParaRPr lang="fr-BE" sz="1600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11F39A9-1AAF-EF4C-0065-9C4052AF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30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141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A6D52-0433-D08F-9676-2CBA27A4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39A18-610E-E02A-C0C0-799ADD17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More </a:t>
            </a:r>
            <a:r>
              <a:rPr lang="fr-FR" dirty="0" err="1"/>
              <a:t>results</a:t>
            </a:r>
            <a:r>
              <a:rPr lang="fr-FR" dirty="0"/>
              <a:t> in SU(3)</a:t>
            </a:r>
            <a:endParaRPr lang="fr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5B2775B-0491-DFA3-A19A-7D2183FB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97" y="1674986"/>
            <a:ext cx="5854855" cy="4260306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0B20633-0BD9-199C-538A-4468A8FAD1FD}"/>
              </a:ext>
            </a:extLst>
          </p:cNvPr>
          <p:cNvCxnSpPr/>
          <p:nvPr/>
        </p:nvCxnSpPr>
        <p:spPr>
          <a:xfrm>
            <a:off x="3519948" y="4660490"/>
            <a:ext cx="501446" cy="186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0546C0B-3893-F18D-CD84-8BD72AE79D78}"/>
              </a:ext>
            </a:extLst>
          </p:cNvPr>
          <p:cNvCxnSpPr>
            <a:cxnSpLocks/>
          </p:cNvCxnSpPr>
          <p:nvPr/>
        </p:nvCxnSpPr>
        <p:spPr>
          <a:xfrm flipV="1">
            <a:off x="4277033" y="5587770"/>
            <a:ext cx="162232" cy="347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86A307B-724B-0399-9C24-854E90F475D7}"/>
              </a:ext>
            </a:extLst>
          </p:cNvPr>
          <p:cNvCxnSpPr>
            <a:cxnSpLocks/>
          </p:cNvCxnSpPr>
          <p:nvPr/>
        </p:nvCxnSpPr>
        <p:spPr>
          <a:xfrm flipH="1" flipV="1">
            <a:off x="4925962" y="5185127"/>
            <a:ext cx="255638" cy="57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B7906A3-F541-8B8D-7FAC-026F776836ED}"/>
              </a:ext>
            </a:extLst>
          </p:cNvPr>
          <p:cNvSpPr txBox="1"/>
          <p:nvPr/>
        </p:nvSpPr>
        <p:spPr>
          <a:xfrm>
            <a:off x="3854246" y="5981823"/>
            <a:ext cx="84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(1,0)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2BFE816-A7AD-E23F-6D59-24B125E14669}"/>
              </a:ext>
            </a:extLst>
          </p:cNvPr>
          <p:cNvSpPr txBox="1"/>
          <p:nvPr/>
        </p:nvSpPr>
        <p:spPr>
          <a:xfrm>
            <a:off x="5053781" y="5797157"/>
            <a:ext cx="84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(1,1)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7C4D87F-A0A7-3872-9F10-5FB7FA3E4E5E}"/>
              </a:ext>
            </a:extLst>
          </p:cNvPr>
          <p:cNvSpPr txBox="1"/>
          <p:nvPr/>
        </p:nvSpPr>
        <p:spPr>
          <a:xfrm>
            <a:off x="2925097" y="4316571"/>
            <a:ext cx="84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(0,1)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C0281D-FA0A-0D68-A532-988DFD68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31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4861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08438-55B0-0555-77AF-B813651D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Searching</a:t>
            </a:r>
            <a:r>
              <a:rPr lang="fr-FR" dirty="0"/>
              <a:t> for G-invariant </a:t>
            </a:r>
            <a:r>
              <a:rPr lang="fr-FR" dirty="0" err="1"/>
              <a:t>subspace</a:t>
            </a:r>
            <a:endParaRPr lang="fr-BE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CA1036E-0835-7714-0B63-939A186A20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3686" y="1601653"/>
            <a:ext cx="4869963" cy="2630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7CF317D-A247-70EB-3BAF-68D5D28CCFB4}"/>
                  </a:ext>
                </a:extLst>
              </p:cNvPr>
              <p:cNvSpPr txBox="1"/>
              <p:nvPr/>
            </p:nvSpPr>
            <p:spPr>
              <a:xfrm>
                <a:off x="290053" y="4918325"/>
                <a:ext cx="2605550" cy="845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sup>
                      </m:s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chr m:val="⨁"/>
                          <m:supHide m:val="on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</m:oMath>
                  </m:oMathPara>
                </a14:m>
                <a:endParaRPr lang="fr-BE" sz="2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7CF317D-A247-70EB-3BAF-68D5D28CC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3" y="4918325"/>
                <a:ext cx="2605550" cy="8450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23229A2-9875-C0EF-739A-DAD7B61BF372}"/>
              </a:ext>
            </a:extLst>
          </p:cNvPr>
          <p:cNvCxnSpPr/>
          <p:nvPr/>
        </p:nvCxnSpPr>
        <p:spPr>
          <a:xfrm flipV="1">
            <a:off x="766916" y="5538080"/>
            <a:ext cx="0" cy="37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CE7567AF-C8B7-8269-EA07-3ADD3C66FD9D}"/>
              </a:ext>
            </a:extLst>
          </p:cNvPr>
          <p:cNvSpPr txBox="1"/>
          <p:nvPr/>
        </p:nvSpPr>
        <p:spPr>
          <a:xfrm>
            <a:off x="115528" y="5945829"/>
            <a:ext cx="1302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Irrep</a:t>
            </a:r>
            <a:r>
              <a:rPr lang="fr-FR" sz="1400" dirty="0"/>
              <a:t> of SU(d)</a:t>
            </a:r>
            <a:endParaRPr lang="fr-BE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EE650F-776F-4E2D-B702-CCCE6866A92B}"/>
              </a:ext>
            </a:extLst>
          </p:cNvPr>
          <p:cNvSpPr txBox="1"/>
          <p:nvPr/>
        </p:nvSpPr>
        <p:spPr>
          <a:xfrm>
            <a:off x="1494506" y="5891434"/>
            <a:ext cx="130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Irrep</a:t>
            </a:r>
            <a:r>
              <a:rPr lang="fr-FR" sz="1400" dirty="0"/>
              <a:t> of G&lt;SU(d)</a:t>
            </a:r>
            <a:endParaRPr lang="fr-BE" sz="14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249FBCC-BE03-1BEE-2966-995E2238D290}"/>
              </a:ext>
            </a:extLst>
          </p:cNvPr>
          <p:cNvCxnSpPr/>
          <p:nvPr/>
        </p:nvCxnSpPr>
        <p:spPr>
          <a:xfrm flipV="1">
            <a:off x="2109019" y="5542889"/>
            <a:ext cx="0" cy="37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E3F9C7C-D5CE-104C-FBDB-AB3BB3606CF4}"/>
              </a:ext>
            </a:extLst>
          </p:cNvPr>
          <p:cNvCxnSpPr>
            <a:cxnSpLocks/>
          </p:cNvCxnSpPr>
          <p:nvPr/>
        </p:nvCxnSpPr>
        <p:spPr>
          <a:xfrm flipH="1">
            <a:off x="2507225" y="4918325"/>
            <a:ext cx="388378" cy="187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9EAD86B-FC90-F714-8804-0B65CAC4139C}"/>
              </a:ext>
            </a:extLst>
          </p:cNvPr>
          <p:cNvSpPr txBox="1"/>
          <p:nvPr/>
        </p:nvSpPr>
        <p:spPr>
          <a:xfrm>
            <a:off x="2797281" y="4603389"/>
            <a:ext cx="1302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Multiplicity</a:t>
            </a:r>
            <a:r>
              <a:rPr lang="fr-FR" sz="1400" dirty="0"/>
              <a:t> </a:t>
            </a:r>
            <a:endParaRPr lang="fr-B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C9D0EC4-105B-EE42-81B6-177C1CF8D540}"/>
                  </a:ext>
                </a:extLst>
              </p:cNvPr>
              <p:cNvSpPr txBox="1"/>
              <p:nvPr/>
            </p:nvSpPr>
            <p:spPr>
              <a:xfrm>
                <a:off x="3372466" y="4544174"/>
                <a:ext cx="3535389" cy="1122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</m:sub>
                        <m:sup/>
                        <m:e>
                          <m:bar>
                            <m:barPr>
                              <m:pos m:val="top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ba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C9D0EC4-105B-EE42-81B6-177C1CF8D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466" y="4544174"/>
                <a:ext cx="3535389" cy="11223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FA97035-E44A-5A52-40A2-53EBBD91DAB2}"/>
                  </a:ext>
                </a:extLst>
              </p:cNvPr>
              <p:cNvSpPr txBox="1"/>
              <p:nvPr/>
            </p:nvSpPr>
            <p:spPr>
              <a:xfrm>
                <a:off x="2895603" y="5902928"/>
                <a:ext cx="2939846" cy="39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dirty="0"/>
                  <a:t>  </a:t>
                </a:r>
                <a:r>
                  <a:rPr lang="fr-BE" dirty="0">
                    <a:sym typeface="Wingdings" panose="05000000000000000000" pitchFamily="2" charset="2"/>
                  </a:rPr>
                  <a:t> </a:t>
                </a:r>
                <a:r>
                  <a:rPr lang="fr-BE" i="1" dirty="0" err="1">
                    <a:sym typeface="Wingdings" panose="05000000000000000000" pitchFamily="2" charset="2"/>
                  </a:rPr>
                  <a:t>character</a:t>
                </a:r>
                <a:r>
                  <a:rPr lang="fr-BE" i="1" dirty="0">
                    <a:sym typeface="Wingdings" panose="05000000000000000000" pitchFamily="2" charset="2"/>
                  </a:rPr>
                  <a:t> tables</a:t>
                </a:r>
                <a:endParaRPr lang="fr-BE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FA97035-E44A-5A52-40A2-53EBBD91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3" y="5902928"/>
                <a:ext cx="2939846" cy="396519"/>
              </a:xfrm>
              <a:prstGeom prst="rect">
                <a:avLst/>
              </a:prstGeom>
              <a:blipFill>
                <a:blip r:embed="rId6"/>
                <a:stretch>
                  <a:fillRect t="-7692" b="-1846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06566F-174C-83A3-546C-004C08AD823D}"/>
                  </a:ext>
                </a:extLst>
              </p:cNvPr>
              <p:cNvSpPr txBox="1"/>
              <p:nvPr/>
            </p:nvSpPr>
            <p:spPr>
              <a:xfrm>
                <a:off x="2895603" y="6299447"/>
                <a:ext cx="3886196" cy="396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b="0" i="1" smtClean="0"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dirty="0"/>
                  <a:t> </a:t>
                </a:r>
                <a:r>
                  <a:rPr lang="fr-BE" dirty="0">
                    <a:sym typeface="Wingdings" panose="05000000000000000000" pitchFamily="2" charset="2"/>
                  </a:rPr>
                  <a:t> </a:t>
                </a:r>
                <a:r>
                  <a:rPr lang="fr-BE" i="1" dirty="0">
                    <a:sym typeface="Wingdings" panose="05000000000000000000" pitchFamily="2" charset="2"/>
                  </a:rPr>
                  <a:t>Weyl </a:t>
                </a:r>
                <a:r>
                  <a:rPr lang="fr-BE" i="1" dirty="0" err="1">
                    <a:sym typeface="Wingdings" panose="05000000000000000000" pitchFamily="2" charset="2"/>
                  </a:rPr>
                  <a:t>Character</a:t>
                </a:r>
                <a:r>
                  <a:rPr lang="fr-BE" i="1" dirty="0">
                    <a:sym typeface="Wingdings" panose="05000000000000000000" pitchFamily="2" charset="2"/>
                  </a:rPr>
                  <a:t> Formula</a:t>
                </a:r>
                <a:endParaRPr lang="fr-BE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06566F-174C-83A3-546C-004C08A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3" y="6299447"/>
                <a:ext cx="3886196" cy="396006"/>
              </a:xfrm>
              <a:prstGeom prst="rect">
                <a:avLst/>
              </a:prstGeom>
              <a:blipFill>
                <a:blip r:embed="rId7"/>
                <a:stretch>
                  <a:fillRect t="-7692" b="-1846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9CEADD4-1C28-45C2-9E0E-04676B2B4B29}"/>
                  </a:ext>
                </a:extLst>
              </p:cNvPr>
              <p:cNvSpPr txBox="1"/>
              <p:nvPr/>
            </p:nvSpPr>
            <p:spPr>
              <a:xfrm>
                <a:off x="7895302" y="2337933"/>
                <a:ext cx="3431458" cy="433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BE" dirty="0"/>
                  <a:t> G-invariant </a:t>
                </a:r>
                <a:r>
                  <a:rPr lang="fr-BE" dirty="0" err="1"/>
                  <a:t>subspace</a:t>
                </a:r>
                <a:endParaRPr lang="fr-BE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9CEADD4-1C28-45C2-9E0E-04676B2B4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302" y="2337933"/>
                <a:ext cx="3431458" cy="433901"/>
              </a:xfrm>
              <a:prstGeom prst="rect">
                <a:avLst/>
              </a:prstGeom>
              <a:blipFill>
                <a:blip r:embed="rId8"/>
                <a:stretch>
                  <a:fillRect b="-1971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E30801F-9439-1605-6C8D-8B8885FF7566}"/>
              </a:ext>
            </a:extLst>
          </p:cNvPr>
          <p:cNvCxnSpPr/>
          <p:nvPr/>
        </p:nvCxnSpPr>
        <p:spPr>
          <a:xfrm flipV="1">
            <a:off x="8082114" y="2771834"/>
            <a:ext cx="0" cy="37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77CE5EC-E232-34B5-4E86-C87BDB417DD6}"/>
              </a:ext>
            </a:extLst>
          </p:cNvPr>
          <p:cNvSpPr txBox="1"/>
          <p:nvPr/>
        </p:nvSpPr>
        <p:spPr>
          <a:xfrm>
            <a:off x="7524132" y="3180139"/>
            <a:ext cx="1406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Trivial </a:t>
            </a:r>
            <a:r>
              <a:rPr lang="fr-FR" sz="1400" dirty="0" err="1"/>
              <a:t>irrep</a:t>
            </a:r>
            <a:endParaRPr lang="fr-BE" sz="14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E8D5E7C-EE66-1B02-B714-14F7CFC2BBB4}"/>
              </a:ext>
            </a:extLst>
          </p:cNvPr>
          <p:cNvSpPr txBox="1"/>
          <p:nvPr/>
        </p:nvSpPr>
        <p:spPr>
          <a:xfrm>
            <a:off x="8232053" y="1348954"/>
            <a:ext cx="220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err="1"/>
              <a:t>Decoupling</a:t>
            </a:r>
            <a:r>
              <a:rPr lang="fr-FR" b="1" u="sng" dirty="0"/>
              <a:t> </a:t>
            </a:r>
            <a:endParaRPr lang="fr-BE" b="1" u="sng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4C221C8-48A9-BE54-EEA1-E2072AB9B849}"/>
              </a:ext>
            </a:extLst>
          </p:cNvPr>
          <p:cNvSpPr txBox="1"/>
          <p:nvPr/>
        </p:nvSpPr>
        <p:spPr>
          <a:xfrm>
            <a:off x="8227138" y="3580049"/>
            <a:ext cx="220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QEC </a:t>
            </a:r>
            <a:endParaRPr lang="fr-BE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37B7AF8-4A81-3645-F322-B74EC62A8D9B}"/>
                  </a:ext>
                </a:extLst>
              </p:cNvPr>
              <p:cNvSpPr txBox="1"/>
              <p:nvPr/>
            </p:nvSpPr>
            <p:spPr>
              <a:xfrm>
                <a:off x="7895301" y="4492718"/>
                <a:ext cx="3805085" cy="722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1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BE" dirty="0"/>
                  <a:t> G-invariant </a:t>
                </a:r>
                <a:r>
                  <a:rPr lang="fr-BE" dirty="0" err="1"/>
                  <a:t>subspace</a:t>
                </a:r>
                <a:r>
                  <a:rPr lang="fr-BE" dirty="0"/>
                  <a:t> up to         	a phase factor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37B7AF8-4A81-3645-F322-B74EC62A8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301" y="4492718"/>
                <a:ext cx="3805085" cy="722185"/>
              </a:xfrm>
              <a:prstGeom prst="rect">
                <a:avLst/>
              </a:prstGeom>
              <a:blipFill>
                <a:blip r:embed="rId9"/>
                <a:stretch>
                  <a:fillRect r="-15064" b="-1355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5117796-36F0-793F-51CA-514657B39980}"/>
              </a:ext>
            </a:extLst>
          </p:cNvPr>
          <p:cNvCxnSpPr/>
          <p:nvPr/>
        </p:nvCxnSpPr>
        <p:spPr>
          <a:xfrm flipV="1">
            <a:off x="8082114" y="4926619"/>
            <a:ext cx="0" cy="37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4605318-2800-D2EA-2B17-67CEC661F88C}"/>
              </a:ext>
            </a:extLst>
          </p:cNvPr>
          <p:cNvSpPr txBox="1"/>
          <p:nvPr/>
        </p:nvSpPr>
        <p:spPr>
          <a:xfrm>
            <a:off x="7384718" y="5331296"/>
            <a:ext cx="161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One-</a:t>
            </a:r>
            <a:r>
              <a:rPr lang="fr-FR" sz="1400" dirty="0" err="1"/>
              <a:t>dimensional</a:t>
            </a:r>
            <a:r>
              <a:rPr lang="fr-FR" sz="1400" dirty="0"/>
              <a:t> </a:t>
            </a:r>
            <a:r>
              <a:rPr lang="fr-FR" sz="1400" dirty="0" err="1"/>
              <a:t>irrep</a:t>
            </a:r>
            <a:endParaRPr lang="fr-BE" sz="1400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DCB5667-8C5F-B253-465D-A61982CAA220}"/>
              </a:ext>
            </a:extLst>
          </p:cNvPr>
          <p:cNvCxnSpPr>
            <a:cxnSpLocks/>
          </p:cNvCxnSpPr>
          <p:nvPr/>
        </p:nvCxnSpPr>
        <p:spPr>
          <a:xfrm flipV="1">
            <a:off x="8342669" y="2039331"/>
            <a:ext cx="0" cy="298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1227F88-BFA4-08AA-5C88-7E8D87305D28}"/>
              </a:ext>
            </a:extLst>
          </p:cNvPr>
          <p:cNvSpPr txBox="1"/>
          <p:nvPr/>
        </p:nvSpPr>
        <p:spPr>
          <a:xfrm>
            <a:off x="7922338" y="1736054"/>
            <a:ext cx="1406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Must </a:t>
            </a:r>
            <a:r>
              <a:rPr lang="fr-FR" sz="1400" dirty="0" err="1"/>
              <a:t>be</a:t>
            </a:r>
            <a:r>
              <a:rPr lang="fr-FR" sz="1400" dirty="0"/>
              <a:t> 0</a:t>
            </a:r>
            <a:endParaRPr lang="fr-BE" sz="1400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A8BA2905-73B0-8A62-C418-DFD532BD33A4}"/>
              </a:ext>
            </a:extLst>
          </p:cNvPr>
          <p:cNvCxnSpPr>
            <a:cxnSpLocks/>
          </p:cNvCxnSpPr>
          <p:nvPr/>
        </p:nvCxnSpPr>
        <p:spPr>
          <a:xfrm flipV="1">
            <a:off x="8315632" y="4208205"/>
            <a:ext cx="0" cy="298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E14E7AA5-0EED-5C6E-01FA-40F636CD2F6C}"/>
              </a:ext>
            </a:extLst>
          </p:cNvPr>
          <p:cNvSpPr txBox="1"/>
          <p:nvPr/>
        </p:nvSpPr>
        <p:spPr>
          <a:xfrm>
            <a:off x="7829629" y="3947940"/>
            <a:ext cx="2330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Dimension of </a:t>
            </a:r>
            <a:r>
              <a:rPr lang="fr-FR" sz="1400" dirty="0" err="1"/>
              <a:t>codespace</a:t>
            </a:r>
            <a:endParaRPr lang="fr-BE" sz="14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06103D-7C65-F256-C156-02D86E9B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32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0047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54B08F-49F8-7E53-B9D3-DE26425C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Spin QEC for </a:t>
            </a:r>
            <a:r>
              <a:rPr lang="fr-FR" dirty="0" err="1"/>
              <a:t>two</a:t>
            </a:r>
            <a:r>
              <a:rPr lang="fr-FR" dirty="0"/>
              <a:t>-body </a:t>
            </a:r>
            <a:r>
              <a:rPr lang="fr-FR" dirty="0" err="1"/>
              <a:t>errors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B4A2810-0E9A-5D14-DAC4-7BE0255D6525}"/>
                  </a:ext>
                </a:extLst>
              </p:cNvPr>
              <p:cNvSpPr txBox="1"/>
              <p:nvPr/>
            </p:nvSpPr>
            <p:spPr>
              <a:xfrm>
                <a:off x="616077" y="2148435"/>
                <a:ext cx="2221992" cy="652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Dephasing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and dissipation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BE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B4A2810-0E9A-5D14-DAC4-7BE0255D6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77" y="2148435"/>
                <a:ext cx="2221992" cy="652615"/>
              </a:xfrm>
              <a:prstGeom prst="rect">
                <a:avLst/>
              </a:prstGeom>
              <a:blipFill>
                <a:blip r:embed="rId2"/>
                <a:stretch>
                  <a:fillRect l="-2192" t="-4673" r="-4110" b="-1401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B9EF8ED-9AF5-AFD7-4154-4CAE6D23DF18}"/>
                  </a:ext>
                </a:extLst>
              </p:cNvPr>
              <p:cNvSpPr txBox="1"/>
              <p:nvPr/>
            </p:nvSpPr>
            <p:spPr>
              <a:xfrm>
                <a:off x="616077" y="3124575"/>
                <a:ext cx="22219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/>
                  <a:t>Dephasing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BE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B9EF8ED-9AF5-AFD7-4154-4CAE6D23D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77" y="3124575"/>
                <a:ext cx="2221992" cy="369332"/>
              </a:xfrm>
              <a:prstGeom prst="rect">
                <a:avLst/>
              </a:prstGeom>
              <a:blipFill>
                <a:blip r:embed="rId3"/>
                <a:stretch>
                  <a:fillRect l="-2192" t="-10000" b="-2666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A93A7A-8ACC-4BF8-186A-03C3A045E4FD}"/>
              </a:ext>
            </a:extLst>
          </p:cNvPr>
          <p:cNvCxnSpPr>
            <a:cxnSpLocks/>
          </p:cNvCxnSpPr>
          <p:nvPr/>
        </p:nvCxnSpPr>
        <p:spPr>
          <a:xfrm>
            <a:off x="616077" y="1837539"/>
            <a:ext cx="10872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B39E334-393F-A3BD-B15B-6A86C8C75249}"/>
                  </a:ext>
                </a:extLst>
              </p:cNvPr>
              <p:cNvSpPr txBox="1"/>
              <p:nvPr/>
            </p:nvSpPr>
            <p:spPr>
              <a:xfrm>
                <a:off x="853821" y="1312760"/>
                <a:ext cx="1984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m:rPr>
                          <m:lit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B39E334-393F-A3BD-B15B-6A86C8C75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21" y="1312760"/>
                <a:ext cx="1984248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5C2094F-9D23-9FF4-AE78-075416D61FF1}"/>
              </a:ext>
            </a:extLst>
          </p:cNvPr>
          <p:cNvCxnSpPr>
            <a:cxnSpLocks/>
          </p:cNvCxnSpPr>
          <p:nvPr/>
        </p:nvCxnSpPr>
        <p:spPr>
          <a:xfrm flipV="1">
            <a:off x="3176397" y="1312760"/>
            <a:ext cx="0" cy="5085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56F6AAD-0FF5-075E-A1B3-4FDC3BE898C4}"/>
                  </a:ext>
                </a:extLst>
              </p:cNvPr>
              <p:cNvSpPr txBox="1"/>
              <p:nvPr/>
            </p:nvSpPr>
            <p:spPr>
              <a:xfrm>
                <a:off x="3283076" y="1341978"/>
                <a:ext cx="3541775" cy="43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m:rPr>
                          <m:lit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56F6AAD-0FF5-075E-A1B3-4FDC3BE89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76" y="1341978"/>
                <a:ext cx="3541775" cy="430824"/>
              </a:xfrm>
              <a:prstGeom prst="rect">
                <a:avLst/>
              </a:prstGeom>
              <a:blipFill>
                <a:blip r:embed="rId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110A7BE-C69B-269E-324E-DBD988C7D27F}"/>
                  </a:ext>
                </a:extLst>
              </p:cNvPr>
              <p:cNvSpPr txBox="1"/>
              <p:nvPr/>
            </p:nvSpPr>
            <p:spPr>
              <a:xfrm>
                <a:off x="3514726" y="2079088"/>
                <a:ext cx="2505455" cy="79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110A7BE-C69B-269E-324E-DBD988C7D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726" y="2079088"/>
                <a:ext cx="2505455" cy="791307"/>
              </a:xfrm>
              <a:prstGeom prst="rect">
                <a:avLst/>
              </a:prstGeom>
              <a:blipFill>
                <a:blip r:embed="rId6"/>
                <a:stretch>
                  <a:fillRect b="-230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74112F0-BE44-5924-F322-0BD6703B96F7}"/>
                  </a:ext>
                </a:extLst>
              </p:cNvPr>
              <p:cNvSpPr txBox="1"/>
              <p:nvPr/>
            </p:nvSpPr>
            <p:spPr>
              <a:xfrm>
                <a:off x="3283076" y="3124575"/>
                <a:ext cx="2505455" cy="42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74112F0-BE44-5924-F322-0BD6703B9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076" y="3124575"/>
                <a:ext cx="2505455" cy="426976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0631B82C-2D06-0A7C-3B05-8AAD15F009D9}"/>
              </a:ext>
            </a:extLst>
          </p:cNvPr>
          <p:cNvSpPr txBox="1"/>
          <p:nvPr/>
        </p:nvSpPr>
        <p:spPr>
          <a:xfrm>
            <a:off x="465203" y="3858295"/>
            <a:ext cx="276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Dephasing</a:t>
            </a:r>
            <a:r>
              <a:rPr lang="fr-FR" dirty="0"/>
              <a:t>,  dissipation and </a:t>
            </a:r>
            <a:r>
              <a:rPr lang="fr-FR" dirty="0" err="1"/>
              <a:t>two</a:t>
            </a:r>
            <a:r>
              <a:rPr lang="fr-FR" dirty="0"/>
              <a:t>-body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4CAD79B-66F7-E6FE-884B-A87A731EC278}"/>
                  </a:ext>
                </a:extLst>
              </p:cNvPr>
              <p:cNvSpPr txBox="1"/>
              <p:nvPr/>
            </p:nvSpPr>
            <p:spPr>
              <a:xfrm>
                <a:off x="3260048" y="3834481"/>
                <a:ext cx="3128035" cy="92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 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i="1" smtClean="0"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4CAD79B-66F7-E6FE-884B-A87A731EC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048" y="3834481"/>
                <a:ext cx="3128035" cy="9272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14C88DB8-8969-A888-4ECB-277E4B8A7D10}"/>
              </a:ext>
            </a:extLst>
          </p:cNvPr>
          <p:cNvSpPr txBox="1"/>
          <p:nvPr/>
        </p:nvSpPr>
        <p:spPr>
          <a:xfrm>
            <a:off x="6731543" y="2155891"/>
            <a:ext cx="161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Tetrahedron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6FAA89D-257E-BC96-4914-EDD360DDE473}"/>
              </a:ext>
            </a:extLst>
          </p:cNvPr>
          <p:cNvSpPr txBox="1"/>
          <p:nvPr/>
        </p:nvSpPr>
        <p:spPr>
          <a:xfrm>
            <a:off x="7343237" y="2874369"/>
            <a:ext cx="119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endParaRPr lang="fr-BE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65640E1-F43E-2474-ED54-41C5A333C428}"/>
              </a:ext>
            </a:extLst>
          </p:cNvPr>
          <p:cNvSpPr txBox="1"/>
          <p:nvPr/>
        </p:nvSpPr>
        <p:spPr>
          <a:xfrm>
            <a:off x="8792994" y="3082838"/>
            <a:ext cx="11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 = D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-25000" dirty="0">
                <a:solidFill>
                  <a:srgbClr val="FF0000"/>
                </a:solidFill>
              </a:rPr>
              <a:t>3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425FA17-C207-1884-3159-FA11FD12C101}"/>
              </a:ext>
            </a:extLst>
          </p:cNvPr>
          <p:cNvSpPr txBox="1"/>
          <p:nvPr/>
        </p:nvSpPr>
        <p:spPr>
          <a:xfrm>
            <a:off x="6690742" y="3952146"/>
            <a:ext cx="178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Icosahedron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59DDE0D-38F2-C86A-5B18-282CE3362080}"/>
              </a:ext>
            </a:extLst>
          </p:cNvPr>
          <p:cNvSpPr txBox="1"/>
          <p:nvPr/>
        </p:nvSpPr>
        <p:spPr>
          <a:xfrm>
            <a:off x="357758" y="4831198"/>
            <a:ext cx="297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Dephasing</a:t>
            </a:r>
            <a:r>
              <a:rPr lang="fr-FR" dirty="0"/>
              <a:t>, </a:t>
            </a:r>
            <a:r>
              <a:rPr lang="fr-FR" dirty="0" err="1"/>
              <a:t>two</a:t>
            </a:r>
            <a:r>
              <a:rPr lang="fr-FR" dirty="0"/>
              <a:t>-body (RWA)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BD8BCDB-2468-0674-C4AD-D459A01CCF09}"/>
                  </a:ext>
                </a:extLst>
              </p:cNvPr>
              <p:cNvSpPr txBox="1"/>
              <p:nvPr/>
            </p:nvSpPr>
            <p:spPr>
              <a:xfrm>
                <a:off x="3226686" y="4751113"/>
                <a:ext cx="2926082" cy="89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 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BD8BCDB-2468-0674-C4AD-D459A01CC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86" y="4751113"/>
                <a:ext cx="2926082" cy="8962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Image 36" descr="Une image contenant croquis, origami&#10;&#10;Le contenu généré par l’IA peut être incorrect.">
            <a:extLst>
              <a:ext uri="{FF2B5EF4-FFF2-40B4-BE49-F238E27FC236}">
                <a16:creationId xmlns:a16="http://schemas.microsoft.com/office/drawing/2014/main" id="{B73E8AB9-784F-9F0F-1282-08B2580A9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t="25464" r="31692" b="24161"/>
          <a:stretch/>
        </p:blipFill>
        <p:spPr>
          <a:xfrm>
            <a:off x="9904511" y="4209681"/>
            <a:ext cx="1176466" cy="1225972"/>
          </a:xfrm>
          <a:prstGeom prst="ellipse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5212FE6-6CCA-FEE3-C498-765D3844F471}"/>
              </a:ext>
            </a:extLst>
          </p:cNvPr>
          <p:cNvSpPr txBox="1"/>
          <p:nvPr/>
        </p:nvSpPr>
        <p:spPr>
          <a:xfrm>
            <a:off x="238887" y="5817016"/>
            <a:ext cx="297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Dephasing</a:t>
            </a:r>
            <a:r>
              <a:rPr lang="fr-FR" dirty="0"/>
              <a:t>, dissipation and </a:t>
            </a:r>
            <a:r>
              <a:rPr lang="fr-FR" dirty="0" err="1"/>
              <a:t>two</a:t>
            </a:r>
            <a:r>
              <a:rPr lang="fr-FR" dirty="0"/>
              <a:t>-body (RWA)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94321BC-BCEB-C2FA-0652-D12F752E5973}"/>
                  </a:ext>
                </a:extLst>
              </p:cNvPr>
              <p:cNvSpPr txBox="1"/>
              <p:nvPr/>
            </p:nvSpPr>
            <p:spPr>
              <a:xfrm>
                <a:off x="3215258" y="5696342"/>
                <a:ext cx="3072385" cy="89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 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B94321BC-BCEB-C2FA-0652-D12F752E5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58" y="5696342"/>
                <a:ext cx="3072385" cy="8962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Graphique 42">
            <a:extLst>
              <a:ext uri="{FF2B5EF4-FFF2-40B4-BE49-F238E27FC236}">
                <a16:creationId xmlns:a16="http://schemas.microsoft.com/office/drawing/2014/main" id="{49B26DE8-E521-788F-45BE-5909541D7C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65117" y="5322388"/>
            <a:ext cx="1200538" cy="120602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58C7E2C-CC9A-8177-92AC-0724AAC5FD99}"/>
              </a:ext>
            </a:extLst>
          </p:cNvPr>
          <p:cNvSpPr txBox="1"/>
          <p:nvPr/>
        </p:nvSpPr>
        <p:spPr>
          <a:xfrm>
            <a:off x="9754047" y="5582291"/>
            <a:ext cx="288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 &gt; T</a:t>
            </a:r>
          </a:p>
          <a:p>
            <a:r>
              <a:rPr lang="fr-FR" dirty="0"/>
              <a:t> </a:t>
            </a:r>
            <a:r>
              <a:rPr lang="fr-FR" sz="1400" dirty="0" err="1"/>
              <a:t>such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</a:p>
          <a:p>
            <a:r>
              <a:rPr lang="fr-FR" dirty="0"/>
              <a:t>I = T 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-25000" dirty="0">
                <a:solidFill>
                  <a:srgbClr val="FF0000"/>
                </a:solidFill>
              </a:rPr>
              <a:t>5</a:t>
            </a:r>
            <a:r>
              <a:rPr lang="fr-FR" dirty="0"/>
              <a:t> </a:t>
            </a:r>
            <a:endParaRPr lang="fr-BE" baseline="-25000" dirty="0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E2E73F9F-D5E6-A041-BA71-FE263039881F}"/>
              </a:ext>
            </a:extLst>
          </p:cNvPr>
          <p:cNvCxnSpPr>
            <a:cxnSpLocks/>
          </p:cNvCxnSpPr>
          <p:nvPr/>
        </p:nvCxnSpPr>
        <p:spPr>
          <a:xfrm flipV="1">
            <a:off x="6355461" y="1378969"/>
            <a:ext cx="0" cy="50858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F9339298-6C1F-6E4C-CDA0-5BE9A63E409D}"/>
              </a:ext>
            </a:extLst>
          </p:cNvPr>
          <p:cNvSpPr txBox="1"/>
          <p:nvPr/>
        </p:nvSpPr>
        <p:spPr>
          <a:xfrm>
            <a:off x="6734199" y="1358998"/>
            <a:ext cx="17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Symmetry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D76C0A0-57DB-2DF4-52DE-DE2F09F97632}"/>
              </a:ext>
            </a:extLst>
          </p:cNvPr>
          <p:cNvSpPr txBox="1"/>
          <p:nvPr/>
        </p:nvSpPr>
        <p:spPr>
          <a:xfrm>
            <a:off x="6786628" y="3048658"/>
            <a:ext cx="161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2-dihedral (D</a:t>
            </a:r>
            <a:r>
              <a:rPr lang="fr-FR" sz="1600" baseline="-25000" dirty="0"/>
              <a:t>2</a:t>
            </a:r>
            <a:r>
              <a:rPr lang="fr-FR" sz="1600" dirty="0"/>
              <a:t>)</a:t>
            </a:r>
            <a:r>
              <a:rPr lang="fr-FR" dirty="0"/>
              <a:t>  </a:t>
            </a:r>
            <a:endParaRPr lang="fr-BE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B7935D9-652E-23F1-F1D8-AD7F877192E3}"/>
              </a:ext>
            </a:extLst>
          </p:cNvPr>
          <p:cNvSpPr txBox="1"/>
          <p:nvPr/>
        </p:nvSpPr>
        <p:spPr>
          <a:xfrm>
            <a:off x="6700139" y="4786928"/>
            <a:ext cx="178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Tetrahedron</a:t>
            </a:r>
            <a:endParaRPr lang="fr-BE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79F237F-2659-F313-0A09-07D59B81E5AB}"/>
              </a:ext>
            </a:extLst>
          </p:cNvPr>
          <p:cNvSpPr txBox="1"/>
          <p:nvPr/>
        </p:nvSpPr>
        <p:spPr>
          <a:xfrm>
            <a:off x="6679761" y="5756122"/>
            <a:ext cx="178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Octahedron</a:t>
            </a:r>
            <a:endParaRPr lang="fr-BE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82565063-1E4B-4084-ED21-C614345C83FE}"/>
              </a:ext>
            </a:extLst>
          </p:cNvPr>
          <p:cNvCxnSpPr>
            <a:cxnSpLocks/>
          </p:cNvCxnSpPr>
          <p:nvPr/>
        </p:nvCxnSpPr>
        <p:spPr>
          <a:xfrm flipV="1">
            <a:off x="8401204" y="1249788"/>
            <a:ext cx="23739" cy="52985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DF92EAA-29D7-4345-2091-AFC592DD7181}"/>
              </a:ext>
            </a:extLst>
          </p:cNvPr>
          <p:cNvSpPr txBox="1"/>
          <p:nvPr/>
        </p:nvSpPr>
        <p:spPr>
          <a:xfrm>
            <a:off x="9208490" y="1143306"/>
            <a:ext cx="1719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 </a:t>
            </a:r>
            <a:r>
              <a:rPr lang="fr-FR" b="1" dirty="0" err="1"/>
              <a:t>requirement</a:t>
            </a:r>
            <a:r>
              <a:rPr lang="fr-FR" b="1" dirty="0"/>
              <a:t> 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3BFBD22-5987-9ADF-40F1-732E347BC076}"/>
              </a:ext>
            </a:extLst>
          </p:cNvPr>
          <p:cNvSpPr txBox="1"/>
          <p:nvPr/>
        </p:nvSpPr>
        <p:spPr>
          <a:xfrm>
            <a:off x="8763272" y="2189776"/>
            <a:ext cx="161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/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BAC5ED5-9FE2-52ED-EDDC-52978B66AB68}"/>
              </a:ext>
            </a:extLst>
          </p:cNvPr>
          <p:cNvSpPr txBox="1"/>
          <p:nvPr/>
        </p:nvSpPr>
        <p:spPr>
          <a:xfrm>
            <a:off x="8786835" y="3989072"/>
            <a:ext cx="161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/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13C07B30-A375-1880-7AAB-FC17337B29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20749" r="30492" b="20617"/>
          <a:stretch>
            <a:fillRect/>
          </a:stretch>
        </p:blipFill>
        <p:spPr>
          <a:xfrm>
            <a:off x="9875836" y="2533152"/>
            <a:ext cx="1189697" cy="1270230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3768E267-4323-ACD2-5225-7FDC38D5369F}"/>
              </a:ext>
            </a:extLst>
          </p:cNvPr>
          <p:cNvSpPr txBox="1"/>
          <p:nvPr/>
        </p:nvSpPr>
        <p:spPr>
          <a:xfrm>
            <a:off x="8799747" y="4729471"/>
            <a:ext cx="11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= T 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-25000" dirty="0">
                <a:solidFill>
                  <a:srgbClr val="FF0000"/>
                </a:solidFill>
              </a:rPr>
              <a:t>5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59" name="Image 58" descr="Une image contenant croquis, origami&#10;&#10;Le contenu généré par l’IA peut être incorrect.">
            <a:extLst>
              <a:ext uri="{FF2B5EF4-FFF2-40B4-BE49-F238E27FC236}">
                <a16:creationId xmlns:a16="http://schemas.microsoft.com/office/drawing/2014/main" id="{2C955893-449C-8596-BCB9-66FD70896A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t="25464" r="31692" b="24161"/>
          <a:stretch/>
        </p:blipFill>
        <p:spPr>
          <a:xfrm>
            <a:off x="10660586" y="5322388"/>
            <a:ext cx="1176466" cy="1225972"/>
          </a:xfrm>
          <a:prstGeom prst="ellipse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B97E2D-E9BA-94BB-9EBE-5F6E5AEFB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33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1345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0F3C2-DDDA-07C1-8892-B543FEEF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Introduction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C5D5C1-0530-99D9-CEA3-B95A70AD428C}"/>
              </a:ext>
            </a:extLst>
          </p:cNvPr>
          <p:cNvSpPr txBox="1"/>
          <p:nvPr/>
        </p:nvSpPr>
        <p:spPr>
          <a:xfrm>
            <a:off x="1322438" y="1448051"/>
            <a:ext cx="954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« </a:t>
            </a:r>
            <a:r>
              <a:rPr lang="fr-FR" sz="2800" b="1" dirty="0" err="1">
                <a:solidFill>
                  <a:schemeClr val="accent1"/>
                </a:solidFill>
                <a:latin typeface="+mj-lt"/>
              </a:rPr>
              <a:t>Dynamical</a:t>
            </a:r>
            <a:r>
              <a:rPr lang="fr-FR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1"/>
                </a:solidFill>
                <a:latin typeface="+mj-lt"/>
              </a:rPr>
              <a:t>decoupling</a:t>
            </a:r>
            <a:r>
              <a:rPr lang="fr-FR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sz="2800" b="1" dirty="0">
                <a:latin typeface="+mj-lt"/>
              </a:rPr>
              <a:t>for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interacting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qudit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systems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 </a:t>
            </a:r>
            <a:r>
              <a:rPr lang="fr-FR" sz="2800" b="1" dirty="0">
                <a:latin typeface="+mj-lt"/>
              </a:rPr>
              <a:t>» </a:t>
            </a:r>
            <a:endParaRPr lang="fr-BE" sz="2800" b="1" dirty="0">
              <a:latin typeface="+mj-lt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D2F565-C8EC-3830-513D-260E1F3BFD5D}"/>
              </a:ext>
            </a:extLst>
          </p:cNvPr>
          <p:cNvCxnSpPr>
            <a:cxnSpLocks/>
          </p:cNvCxnSpPr>
          <p:nvPr/>
        </p:nvCxnSpPr>
        <p:spPr>
          <a:xfrm>
            <a:off x="2040421" y="1971271"/>
            <a:ext cx="3519949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D07BB25-4A26-CDA5-3F7E-05A4507A2F8F}"/>
              </a:ext>
            </a:extLst>
          </p:cNvPr>
          <p:cNvSpPr txBox="1"/>
          <p:nvPr/>
        </p:nvSpPr>
        <p:spPr>
          <a:xfrm>
            <a:off x="7774857" y="6031403"/>
            <a:ext cx="279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 </a:t>
            </a:r>
            <a:r>
              <a:rPr lang="fr-FR" b="1" dirty="0" err="1">
                <a:sym typeface="Wingdings" panose="05000000000000000000" pitchFamily="2" charset="2"/>
              </a:rPr>
              <a:t>Periodic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refocusing</a:t>
            </a:r>
            <a:endParaRPr lang="fr-BE" b="1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ED958CD-E046-E97B-C06D-368832B482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1097"/>
          <a:stretch>
            <a:fillRect/>
          </a:stretch>
        </p:blipFill>
        <p:spPr>
          <a:xfrm>
            <a:off x="121298" y="2341815"/>
            <a:ext cx="5617028" cy="3510360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E211942B-979E-DD1D-2421-2211EBD27D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8903"/>
          <a:stretch>
            <a:fillRect/>
          </a:stretch>
        </p:blipFill>
        <p:spPr>
          <a:xfrm>
            <a:off x="5738326" y="2341815"/>
            <a:ext cx="5868955" cy="351036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ED729E-4639-A01F-4991-0C97CB4F91E5}"/>
              </a:ext>
            </a:extLst>
          </p:cNvPr>
          <p:cNvSpPr txBox="1"/>
          <p:nvPr/>
        </p:nvSpPr>
        <p:spPr>
          <a:xfrm>
            <a:off x="1091681" y="5807219"/>
            <a:ext cx="3088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Interactions </a:t>
            </a:r>
            <a:r>
              <a:rPr lang="fr-FR" sz="1600" dirty="0" err="1"/>
              <a:t>with</a:t>
            </a:r>
            <a:r>
              <a:rPr lang="fr-FR" sz="1600" dirty="0"/>
              <a:t> a bath</a:t>
            </a:r>
          </a:p>
          <a:p>
            <a:endParaRPr lang="fr-FR" sz="1600" dirty="0"/>
          </a:p>
          <a:p>
            <a:r>
              <a:rPr lang="fr-FR" sz="1600" dirty="0"/>
              <a:t>Interactions </a:t>
            </a:r>
            <a:r>
              <a:rPr lang="fr-FR" sz="1600" dirty="0" err="1"/>
              <a:t>within</a:t>
            </a:r>
            <a:r>
              <a:rPr lang="fr-FR" sz="1600" dirty="0"/>
              <a:t> the system</a:t>
            </a:r>
            <a:endParaRPr lang="fr-BE" sz="1600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259C9782-D2DA-9921-6AF6-DC95D8475E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84073">
            <a:off x="248366" y="6124510"/>
            <a:ext cx="838200" cy="55245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7A7EA94-513D-8545-EAB7-8FD695A885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372" y="5838463"/>
            <a:ext cx="886190" cy="32896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7ECE230-7861-5E09-7435-5BE7E703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484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55108-24D7-CF85-B193-8F5F8D13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5AAC2-FD76-25A8-2582-A3E5AC90F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Introduction</a:t>
            </a:r>
            <a:endParaRPr lang="fr-BE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9A83C86-D606-4EAB-C5F8-4658D81813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0757" y="2974925"/>
            <a:ext cx="1620882" cy="907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1174DBB-6CB2-7663-2DA7-52924B54E2AA}"/>
                  </a:ext>
                </a:extLst>
              </p:cNvPr>
              <p:cNvSpPr txBox="1"/>
              <p:nvPr/>
            </p:nvSpPr>
            <p:spPr>
              <a:xfrm>
                <a:off x="2293657" y="3624856"/>
                <a:ext cx="68334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fr-BE" sz="2800" b="1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1174DBB-6CB2-7663-2DA7-52924B54E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657" y="3624856"/>
                <a:ext cx="6833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01990E8D-F7C0-0329-1D49-E9C218A84DEB}"/>
              </a:ext>
            </a:extLst>
          </p:cNvPr>
          <p:cNvSpPr txBox="1"/>
          <p:nvPr/>
        </p:nvSpPr>
        <p:spPr>
          <a:xfrm>
            <a:off x="7962694" y="2463397"/>
            <a:ext cx="306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Unitary</a:t>
            </a:r>
            <a:r>
              <a:rPr lang="fr-FR" dirty="0"/>
              <a:t> transformation of the </a:t>
            </a:r>
            <a:r>
              <a:rPr lang="fr-FR" dirty="0" err="1"/>
              <a:t>Hamiltonian</a:t>
            </a:r>
            <a:r>
              <a:rPr lang="fr-FR" dirty="0"/>
              <a:t> </a:t>
            </a:r>
            <a:endParaRPr lang="fr-BE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1ACF171-8DD8-621D-C6B6-2C8081FF9A82}"/>
              </a:ext>
            </a:extLst>
          </p:cNvPr>
          <p:cNvSpPr/>
          <p:nvPr/>
        </p:nvSpPr>
        <p:spPr>
          <a:xfrm>
            <a:off x="7982913" y="3191616"/>
            <a:ext cx="3068515" cy="1389659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03419F2E-B1E6-81F9-70FB-4E9FE021F0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4657" y="5072674"/>
            <a:ext cx="4505690" cy="1309721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1AFCA28-65B9-036F-08A9-67FCF53ACF0E}"/>
              </a:ext>
            </a:extLst>
          </p:cNvPr>
          <p:cNvSpPr/>
          <p:nvPr/>
        </p:nvSpPr>
        <p:spPr>
          <a:xfrm>
            <a:off x="995959" y="4910931"/>
            <a:ext cx="4938849" cy="1603106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/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0DBB7BDF-972D-F58B-7895-090EDB4B98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0099" y="5176653"/>
            <a:ext cx="3283548" cy="43433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54B3D41-944F-A395-35F7-6D7E504CC03A}"/>
              </a:ext>
            </a:extLst>
          </p:cNvPr>
          <p:cNvSpPr txBox="1"/>
          <p:nvPr/>
        </p:nvSpPr>
        <p:spPr>
          <a:xfrm>
            <a:off x="6095999" y="5249483"/>
            <a:ext cx="163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First-</a:t>
            </a:r>
            <a:r>
              <a:rPr lang="fr-FR" dirty="0" err="1"/>
              <a:t>order</a:t>
            </a:r>
            <a:r>
              <a:rPr lang="fr-FR" dirty="0"/>
              <a:t>  :</a:t>
            </a:r>
            <a:endParaRPr lang="fr-BE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4709901-A273-32E0-2FB0-05F940A69D28}"/>
              </a:ext>
            </a:extLst>
          </p:cNvPr>
          <p:cNvSpPr txBox="1"/>
          <p:nvPr/>
        </p:nvSpPr>
        <p:spPr>
          <a:xfrm>
            <a:off x="6133506" y="5872615"/>
            <a:ext cx="163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Objective  :</a:t>
            </a:r>
            <a:endParaRPr lang="fr-BE" dirty="0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B9440D67-4E5C-D80E-7FD1-0A095C60B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66676" y="5872615"/>
            <a:ext cx="542925" cy="24765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1F8EC95-5EDB-44D1-57FC-E83832C0FF2D}"/>
              </a:ext>
            </a:extLst>
          </p:cNvPr>
          <p:cNvSpPr txBox="1"/>
          <p:nvPr/>
        </p:nvSpPr>
        <p:spPr>
          <a:xfrm>
            <a:off x="1281198" y="4506286"/>
            <a:ext cx="450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Sequence</a:t>
            </a:r>
            <a:r>
              <a:rPr lang="fr-FR" dirty="0"/>
              <a:t> of </a:t>
            </a:r>
            <a:r>
              <a:rPr lang="fr-FR" dirty="0" err="1"/>
              <a:t>unitary</a:t>
            </a:r>
            <a:r>
              <a:rPr lang="fr-FR" dirty="0"/>
              <a:t> transfo.</a:t>
            </a:r>
            <a:endParaRPr lang="fr-BE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D83956A-522D-93A7-B1DF-5F8E785BFC23}"/>
              </a:ext>
            </a:extLst>
          </p:cNvPr>
          <p:cNvSpPr txBox="1"/>
          <p:nvPr/>
        </p:nvSpPr>
        <p:spPr>
          <a:xfrm>
            <a:off x="1322438" y="1448051"/>
            <a:ext cx="954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«</a:t>
            </a:r>
            <a:r>
              <a:rPr lang="fr-FR" sz="2800" dirty="0">
                <a:latin typeface="+mj-lt"/>
              </a:rPr>
              <a:t> </a:t>
            </a:r>
            <a:r>
              <a:rPr lang="fr-FR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Dynamical</a:t>
            </a:r>
            <a:r>
              <a:rPr lang="fr-FR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decoupling</a:t>
            </a:r>
            <a:r>
              <a:rPr lang="fr-FR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2800" b="1" dirty="0">
                <a:latin typeface="+mj-lt"/>
              </a:rPr>
              <a:t>for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interacting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qudit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systems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 </a:t>
            </a:r>
            <a:r>
              <a:rPr lang="fr-FR" sz="2800" b="1" dirty="0">
                <a:latin typeface="+mj-lt"/>
              </a:rPr>
              <a:t>» </a:t>
            </a:r>
            <a:endParaRPr lang="fr-BE" sz="2800" b="1" dirty="0">
              <a:latin typeface="+mj-lt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FA26DFF-A6E8-03D7-9C8A-DF6C6846339F}"/>
              </a:ext>
            </a:extLst>
          </p:cNvPr>
          <p:cNvCxnSpPr>
            <a:cxnSpLocks/>
          </p:cNvCxnSpPr>
          <p:nvPr/>
        </p:nvCxnSpPr>
        <p:spPr>
          <a:xfrm>
            <a:off x="2024834" y="1971271"/>
            <a:ext cx="3519949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que 15">
            <a:extLst>
              <a:ext uri="{FF2B5EF4-FFF2-40B4-BE49-F238E27FC236}">
                <a16:creationId xmlns:a16="http://schemas.microsoft.com/office/drawing/2014/main" id="{6F987E11-A5DC-86DF-ED7D-0EC41BEA53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9972" y="3310974"/>
            <a:ext cx="2854395" cy="105864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05411E1-54E5-4434-C0BA-1AE959BC7989}"/>
              </a:ext>
            </a:extLst>
          </p:cNvPr>
          <p:cNvSpPr txBox="1"/>
          <p:nvPr/>
        </p:nvSpPr>
        <p:spPr>
          <a:xfrm>
            <a:off x="9582912" y="5811774"/>
            <a:ext cx="200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decoupling</a:t>
            </a:r>
            <a:r>
              <a:rPr lang="fr-FR" dirty="0">
                <a:sym typeface="Wingdings" panose="05000000000000000000" pitchFamily="2" charset="2"/>
              </a:rPr>
              <a:t>)</a:t>
            </a:r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066C5A1-8B89-0449-F269-643E06CCD3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1" y="2165108"/>
            <a:ext cx="4862979" cy="214733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022D44-C2C2-8FF1-2E09-A982A98C1DFD}"/>
              </a:ext>
            </a:extLst>
          </p:cNvPr>
          <p:cNvSpPr txBox="1"/>
          <p:nvPr/>
        </p:nvSpPr>
        <p:spPr>
          <a:xfrm>
            <a:off x="4761178" y="2941642"/>
            <a:ext cx="102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pulses</a:t>
            </a:r>
            <a:endParaRPr lang="fr-BE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F5C48CA-E595-0987-CDAE-3F6B0A6F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129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0" grpId="0" animBg="1"/>
      <p:bldP spid="25" grpId="0"/>
      <p:bldP spid="26" grpId="0"/>
      <p:bldP spid="2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79A4D-3F6E-3BDC-E1B9-372DD0AB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BF91F-5CDF-233B-F4AE-D3DB52783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Introduction</a:t>
            </a:r>
            <a:endParaRPr lang="fr-BE" dirty="0"/>
          </a:p>
        </p:txBody>
      </p:sp>
      <p:pic>
        <p:nvPicPr>
          <p:cNvPr id="9" name="Image 8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3C11E160-909C-B203-011F-F72972B6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69" y="4125193"/>
            <a:ext cx="1995013" cy="2093358"/>
          </a:xfrm>
          <a:prstGeom prst="rect">
            <a:avLst/>
          </a:prstGeom>
        </p:spPr>
      </p:pic>
      <p:pic>
        <p:nvPicPr>
          <p:cNvPr id="22" name="Image 21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43EBAC9A-F94E-E37A-865F-C27B169F0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4" y="4046463"/>
            <a:ext cx="2218308" cy="215993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D0EC167-5272-E02B-CE77-36D3D2E14B5A}"/>
              </a:ext>
            </a:extLst>
          </p:cNvPr>
          <p:cNvSpPr txBox="1"/>
          <p:nvPr/>
        </p:nvSpPr>
        <p:spPr>
          <a:xfrm>
            <a:off x="987631" y="6280510"/>
            <a:ext cx="25024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H. Zhou, </a:t>
            </a:r>
            <a:r>
              <a:rPr lang="fr-FR" sz="1100" i="1" dirty="0"/>
              <a:t>... </a:t>
            </a:r>
            <a:r>
              <a:rPr lang="fr-FR" sz="1100" dirty="0" err="1"/>
              <a:t>M.D.Lukin</a:t>
            </a:r>
            <a:r>
              <a:rPr lang="fr-FR" sz="1100" dirty="0"/>
              <a:t>, PRX </a:t>
            </a:r>
            <a:r>
              <a:rPr lang="fr-FR" sz="1100" b="1" dirty="0"/>
              <a:t>10</a:t>
            </a:r>
            <a:r>
              <a:rPr lang="fr-FR" sz="1100" dirty="0"/>
              <a:t>, 031003 (2020)</a:t>
            </a:r>
          </a:p>
          <a:p>
            <a:endParaRPr lang="fr-BE" sz="11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66077CC-9A1E-009D-ECB7-50A6C3C3EB7E}"/>
              </a:ext>
            </a:extLst>
          </p:cNvPr>
          <p:cNvSpPr txBox="1"/>
          <p:nvPr/>
        </p:nvSpPr>
        <p:spPr>
          <a:xfrm>
            <a:off x="3522033" y="6305227"/>
            <a:ext cx="33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S. Biswas, </a:t>
            </a:r>
            <a:r>
              <a:rPr lang="fr-FR" sz="1100" i="1" dirty="0"/>
              <a:t>et al</a:t>
            </a:r>
            <a:r>
              <a:rPr lang="fr-FR" sz="1100" dirty="0"/>
              <a:t>, arXiv:2509.08984 (2025)</a:t>
            </a:r>
          </a:p>
          <a:p>
            <a:endParaRPr lang="fr-BE" sz="11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7025648-CF4E-B3FC-8DB0-1632E5442729}"/>
              </a:ext>
            </a:extLst>
          </p:cNvPr>
          <p:cNvSpPr txBox="1"/>
          <p:nvPr/>
        </p:nvSpPr>
        <p:spPr>
          <a:xfrm>
            <a:off x="1814512" y="3530913"/>
            <a:ext cx="42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Quantum </a:t>
            </a:r>
            <a:r>
              <a:rPr lang="fr-FR" b="1" dirty="0" err="1"/>
              <a:t>sensing</a:t>
            </a:r>
            <a:r>
              <a:rPr lang="fr-FR" b="1" dirty="0"/>
              <a:t> of  AC-</a:t>
            </a:r>
            <a:r>
              <a:rPr lang="fr-FR" b="1" dirty="0" err="1"/>
              <a:t>field</a:t>
            </a:r>
            <a:r>
              <a:rPr lang="fr-FR" b="1" dirty="0"/>
              <a:t> </a:t>
            </a:r>
            <a:endParaRPr lang="fr-BE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15B53DE-C05B-E5D6-0913-9931F0C91376}"/>
              </a:ext>
            </a:extLst>
          </p:cNvPr>
          <p:cNvSpPr txBox="1"/>
          <p:nvPr/>
        </p:nvSpPr>
        <p:spPr>
          <a:xfrm>
            <a:off x="6607116" y="3508927"/>
            <a:ext cx="42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Entangling</a:t>
            </a:r>
            <a:r>
              <a:rPr lang="fr-FR" b="1" dirty="0"/>
              <a:t> </a:t>
            </a:r>
            <a:r>
              <a:rPr lang="fr-FR" b="1" dirty="0" err="1"/>
              <a:t>gate</a:t>
            </a:r>
            <a:endParaRPr lang="fr-BE" b="1" dirty="0"/>
          </a:p>
        </p:txBody>
      </p:sp>
      <p:pic>
        <p:nvPicPr>
          <p:cNvPr id="34" name="Image 33" descr="Une image contenant diagramme, texte, capture d’écran, cercle&#10;&#10;Le contenu généré par l’IA peut être incorrect.">
            <a:extLst>
              <a:ext uri="{FF2B5EF4-FFF2-40B4-BE49-F238E27FC236}">
                <a16:creationId xmlns:a16="http://schemas.microsoft.com/office/drawing/2014/main" id="{9D1B2766-1717-728C-6560-5DC2FD572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6" y="3897127"/>
            <a:ext cx="2525209" cy="236093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2082F6B-3A46-129F-2B89-A0440920CFAC}"/>
              </a:ext>
            </a:extLst>
          </p:cNvPr>
          <p:cNvSpPr txBox="1"/>
          <p:nvPr/>
        </p:nvSpPr>
        <p:spPr>
          <a:xfrm>
            <a:off x="6921441" y="6293072"/>
            <a:ext cx="3547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S. </a:t>
            </a:r>
            <a:r>
              <a:rPr lang="fr-FR" sz="1100" dirty="0" err="1"/>
              <a:t>Kolkowitz</a:t>
            </a:r>
            <a:r>
              <a:rPr lang="fr-FR" sz="1100" dirty="0"/>
              <a:t>,.. </a:t>
            </a:r>
            <a:r>
              <a:rPr lang="fr-FR" sz="1100" dirty="0" err="1"/>
              <a:t>M.D.Lukin</a:t>
            </a:r>
            <a:r>
              <a:rPr lang="fr-FR" sz="1100" dirty="0"/>
              <a:t>, PRL </a:t>
            </a:r>
            <a:r>
              <a:rPr lang="fr-FR" sz="1100" b="1" dirty="0"/>
              <a:t>109</a:t>
            </a:r>
            <a:r>
              <a:rPr lang="fr-FR" sz="1100" dirty="0"/>
              <a:t>, 137601 (2012) </a:t>
            </a:r>
          </a:p>
          <a:p>
            <a:endParaRPr lang="fr-BE" sz="11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1EAA77-5A78-F9C5-027A-F6212226C701}"/>
              </a:ext>
            </a:extLst>
          </p:cNvPr>
          <p:cNvSpPr txBox="1"/>
          <p:nvPr/>
        </p:nvSpPr>
        <p:spPr>
          <a:xfrm>
            <a:off x="3628738" y="959020"/>
            <a:ext cx="42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Extend</a:t>
            </a:r>
            <a:r>
              <a:rPr lang="fr-FR" b="1" dirty="0"/>
              <a:t> </a:t>
            </a:r>
            <a:r>
              <a:rPr lang="fr-FR" b="1" dirty="0" err="1"/>
              <a:t>coherence</a:t>
            </a:r>
            <a:r>
              <a:rPr lang="fr-FR" b="1" dirty="0"/>
              <a:t> time </a:t>
            </a:r>
            <a:endParaRPr lang="fr-BE" b="1" dirty="0"/>
          </a:p>
        </p:txBody>
      </p:sp>
      <p:pic>
        <p:nvPicPr>
          <p:cNvPr id="4" name="Image 3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8B424CDF-8538-67D5-8490-4EC76D446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7" y="1343836"/>
            <a:ext cx="1400673" cy="1663635"/>
          </a:xfrm>
          <a:prstGeom prst="rect">
            <a:avLst/>
          </a:prstGeom>
        </p:spPr>
      </p:pic>
      <p:pic>
        <p:nvPicPr>
          <p:cNvPr id="5" name="Image 4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B763FA21-515B-4A37-AFA7-014B787B2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85" y="1485277"/>
            <a:ext cx="2106469" cy="15221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A60D32-C864-961D-4E89-4C14AB11E10D}"/>
              </a:ext>
            </a:extLst>
          </p:cNvPr>
          <p:cNvSpPr txBox="1"/>
          <p:nvPr/>
        </p:nvSpPr>
        <p:spPr>
          <a:xfrm>
            <a:off x="850094" y="3028561"/>
            <a:ext cx="33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M.J.Biercuk</a:t>
            </a:r>
            <a:r>
              <a:rPr lang="fr-FR" sz="1100" dirty="0"/>
              <a:t>, </a:t>
            </a:r>
            <a:r>
              <a:rPr lang="fr-FR" sz="1100" i="1" dirty="0"/>
              <a:t>et </a:t>
            </a:r>
            <a:r>
              <a:rPr lang="fr-FR" sz="1100" dirty="0"/>
              <a:t>al, Nature </a:t>
            </a:r>
            <a:r>
              <a:rPr lang="fr-FR" sz="1100" b="1" dirty="0"/>
              <a:t>458</a:t>
            </a:r>
            <a:r>
              <a:rPr lang="fr-FR" sz="1100" dirty="0"/>
              <a:t>, 996–1000 (2009)</a:t>
            </a:r>
          </a:p>
          <a:p>
            <a:endParaRPr lang="fr-BE" sz="1100" dirty="0"/>
          </a:p>
        </p:txBody>
      </p:sp>
      <p:pic>
        <p:nvPicPr>
          <p:cNvPr id="7" name="Image 6" descr="Une image contenant capture d’écran, diagramme, ligne, texte&#10;&#10;Le contenu généré par l’IA peut être incorrect.">
            <a:extLst>
              <a:ext uri="{FF2B5EF4-FFF2-40B4-BE49-F238E27FC236}">
                <a16:creationId xmlns:a16="http://schemas.microsoft.com/office/drawing/2014/main" id="{50CB0974-5446-006B-D259-A52CF23A5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56" y="1648997"/>
            <a:ext cx="3382694" cy="118025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7D2170-9BC6-ED10-5AC8-18D4CF77E0C8}"/>
              </a:ext>
            </a:extLst>
          </p:cNvPr>
          <p:cNvSpPr txBox="1"/>
          <p:nvPr/>
        </p:nvSpPr>
        <p:spPr>
          <a:xfrm>
            <a:off x="7500231" y="3049651"/>
            <a:ext cx="4091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D.Bluvstein</a:t>
            </a:r>
            <a:r>
              <a:rPr lang="fr-FR" sz="1100" dirty="0"/>
              <a:t>, …, </a:t>
            </a:r>
            <a:r>
              <a:rPr lang="fr-FR" sz="1100" dirty="0" err="1"/>
              <a:t>M.D.Lukin</a:t>
            </a:r>
            <a:r>
              <a:rPr lang="fr-FR" sz="1100" dirty="0"/>
              <a:t>, Nature </a:t>
            </a:r>
            <a:r>
              <a:rPr lang="fr-FR" sz="1100" b="1" dirty="0"/>
              <a:t>604</a:t>
            </a:r>
            <a:r>
              <a:rPr lang="fr-FR" sz="1100" dirty="0"/>
              <a:t>, 451–456 (2022)</a:t>
            </a:r>
            <a:endParaRPr lang="fr-BE" sz="1100" dirty="0"/>
          </a:p>
        </p:txBody>
      </p:sp>
      <p:pic>
        <p:nvPicPr>
          <p:cNvPr id="10" name="Image 9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74B713DD-2F4B-ECDB-F266-92FC292FB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1" y="1873862"/>
            <a:ext cx="2939898" cy="8387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3B487D3-C45D-8F06-7502-F72A70B31DB8}"/>
              </a:ext>
            </a:extLst>
          </p:cNvPr>
          <p:cNvSpPr txBox="1"/>
          <p:nvPr/>
        </p:nvSpPr>
        <p:spPr>
          <a:xfrm>
            <a:off x="4249502" y="3049651"/>
            <a:ext cx="3399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Paul </a:t>
            </a:r>
            <a:r>
              <a:rPr lang="fr-FR" sz="1100" dirty="0" err="1"/>
              <a:t>Coote</a:t>
            </a:r>
            <a:r>
              <a:rPr lang="fr-FR" sz="1100" dirty="0"/>
              <a:t>, </a:t>
            </a:r>
            <a:r>
              <a:rPr lang="fr-FR" sz="1100" i="1" dirty="0"/>
              <a:t>et al</a:t>
            </a:r>
            <a:r>
              <a:rPr lang="fr-FR" sz="1100" dirty="0"/>
              <a:t>, </a:t>
            </a:r>
            <a:r>
              <a:rPr lang="fr-BE" sz="1100" dirty="0"/>
              <a:t>PRX Quantum </a:t>
            </a:r>
            <a:r>
              <a:rPr lang="fr-BE" sz="1100" b="1" dirty="0"/>
              <a:t>6</a:t>
            </a:r>
            <a:r>
              <a:rPr lang="fr-BE" sz="1100" dirty="0"/>
              <a:t>, 010332 (2025)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DA9979A6-3AE7-8DEE-6700-2940249D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5387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4E75A-4210-7C5D-FD1D-776A7403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Introduction</a:t>
            </a:r>
            <a:endParaRPr lang="fr-BE" dirty="0"/>
          </a:p>
        </p:txBody>
      </p:sp>
      <p:pic>
        <p:nvPicPr>
          <p:cNvPr id="15" name="Image 14" descr="Une image contenant ligne, diagramme, Police&#10;&#10;Le contenu généré par l’IA peut être incorrect.">
            <a:extLst>
              <a:ext uri="{FF2B5EF4-FFF2-40B4-BE49-F238E27FC236}">
                <a16:creationId xmlns:a16="http://schemas.microsoft.com/office/drawing/2014/main" id="{EEA13FB3-F606-2548-04B3-F00E5D81C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>
            <a:fillRect/>
          </a:stretch>
        </p:blipFill>
        <p:spPr>
          <a:xfrm>
            <a:off x="7858125" y="3738888"/>
            <a:ext cx="3788773" cy="10412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4B32E49-F69B-8EBA-C272-B643C4B21ECE}"/>
              </a:ext>
            </a:extLst>
          </p:cNvPr>
          <p:cNvSpPr txBox="1"/>
          <p:nvPr/>
        </p:nvSpPr>
        <p:spPr>
          <a:xfrm>
            <a:off x="8143721" y="4841649"/>
            <a:ext cx="3399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H. Zhou,.., </a:t>
            </a:r>
            <a:r>
              <a:rPr lang="fr-FR" sz="1100" dirty="0" err="1"/>
              <a:t>M.D.Lukin</a:t>
            </a:r>
            <a:r>
              <a:rPr lang="fr-FR" sz="1100" dirty="0"/>
              <a:t>, PRX </a:t>
            </a:r>
            <a:r>
              <a:rPr lang="en-US" sz="1100" b="1" dirty="0"/>
              <a:t>14</a:t>
            </a:r>
            <a:r>
              <a:rPr lang="en-US" sz="1100" dirty="0"/>
              <a:t>, 031017 (2024)</a:t>
            </a:r>
          </a:p>
          <a:p>
            <a:r>
              <a:rPr lang="fr-BE" sz="1100" dirty="0" err="1"/>
              <a:t>S.Choi</a:t>
            </a:r>
            <a:r>
              <a:rPr lang="fr-BE" sz="1100" dirty="0"/>
              <a:t>, </a:t>
            </a:r>
            <a:r>
              <a:rPr lang="fr-BE" sz="1100" dirty="0" err="1"/>
              <a:t>N.Yao,M.D.Lukin</a:t>
            </a:r>
            <a:r>
              <a:rPr lang="fr-BE" sz="1100" dirty="0"/>
              <a:t>, PRL </a:t>
            </a:r>
            <a:r>
              <a:rPr lang="fr-BE" sz="1100" b="1" dirty="0"/>
              <a:t>119</a:t>
            </a:r>
            <a:r>
              <a:rPr lang="fr-BE" sz="1100" dirty="0"/>
              <a:t>, 183603 (2017)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F63A54-FF8F-ACE8-AFF2-BA251732FC96}"/>
              </a:ext>
            </a:extLst>
          </p:cNvPr>
          <p:cNvSpPr txBox="1"/>
          <p:nvPr/>
        </p:nvSpPr>
        <p:spPr>
          <a:xfrm>
            <a:off x="6372225" y="2679967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d=2 </a:t>
            </a:r>
            <a:r>
              <a:rPr lang="fr-FR" dirty="0">
                <a:sym typeface="Wingdings" panose="05000000000000000000" pitchFamily="2" charset="2"/>
              </a:rPr>
              <a:t>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516046A-83E9-E580-DA2A-EEC8F3E2D55A}"/>
              </a:ext>
            </a:extLst>
          </p:cNvPr>
          <p:cNvSpPr txBox="1"/>
          <p:nvPr/>
        </p:nvSpPr>
        <p:spPr>
          <a:xfrm>
            <a:off x="9038819" y="2257804"/>
            <a:ext cx="3222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J.S.Waugh</a:t>
            </a:r>
            <a:r>
              <a:rPr lang="fr-FR" sz="1100" dirty="0"/>
              <a:t>, </a:t>
            </a:r>
            <a:r>
              <a:rPr lang="fr-FR" sz="1100" i="1" dirty="0"/>
              <a:t>et al</a:t>
            </a:r>
            <a:r>
              <a:rPr lang="fr-FR" sz="1100" dirty="0"/>
              <a:t>, PRL </a:t>
            </a:r>
            <a:r>
              <a:rPr lang="fr-BE" sz="1100" b="1" dirty="0"/>
              <a:t>20</a:t>
            </a:r>
            <a:r>
              <a:rPr lang="fr-BE" sz="1100" dirty="0"/>
              <a:t>, 180 (1968)</a:t>
            </a:r>
          </a:p>
          <a:p>
            <a:endParaRPr lang="fr-FR" sz="1100" dirty="0"/>
          </a:p>
          <a:p>
            <a:r>
              <a:rPr lang="fr-FR" sz="1100" dirty="0"/>
              <a:t>…</a:t>
            </a:r>
          </a:p>
          <a:p>
            <a:endParaRPr lang="fr-FR" sz="1100" dirty="0"/>
          </a:p>
          <a:p>
            <a:r>
              <a:rPr lang="fr-FR" sz="1100" dirty="0" err="1"/>
              <a:t>S.Choi</a:t>
            </a:r>
            <a:r>
              <a:rPr lang="fr-FR" sz="1100" dirty="0"/>
              <a:t>, … </a:t>
            </a:r>
            <a:r>
              <a:rPr lang="fr-FR" sz="1100" dirty="0" err="1"/>
              <a:t>M.D.Lukin</a:t>
            </a:r>
            <a:r>
              <a:rPr lang="fr-FR" sz="1100" dirty="0"/>
              <a:t>, PRX </a:t>
            </a:r>
            <a:r>
              <a:rPr lang="fr-FR" sz="1100" b="1" dirty="0"/>
              <a:t>10</a:t>
            </a:r>
            <a:r>
              <a:rPr lang="fr-FR" sz="1100" dirty="0"/>
              <a:t>, 031002 (2020)</a:t>
            </a:r>
          </a:p>
          <a:p>
            <a:r>
              <a:rPr lang="fr-FR" sz="1100" dirty="0" err="1"/>
              <a:t>P.Peng</a:t>
            </a:r>
            <a:r>
              <a:rPr lang="fr-FR" sz="1100" dirty="0"/>
              <a:t>, …</a:t>
            </a:r>
            <a:r>
              <a:rPr lang="fr-FR" sz="1100" dirty="0" err="1"/>
              <a:t>P.Cappellaro</a:t>
            </a:r>
            <a:r>
              <a:rPr lang="fr-FR" sz="1100" dirty="0"/>
              <a:t>, PRA </a:t>
            </a:r>
            <a:r>
              <a:rPr lang="fr-BE" sz="1100" b="1" dirty="0"/>
              <a:t>18</a:t>
            </a:r>
            <a:r>
              <a:rPr lang="fr-BE" sz="1100" dirty="0"/>
              <a:t>, 024033 (2022)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15E684D-3CB8-53E5-8DBC-894CA484093B}"/>
              </a:ext>
            </a:extLst>
          </p:cNvPr>
          <p:cNvSpPr txBox="1"/>
          <p:nvPr/>
        </p:nvSpPr>
        <p:spPr>
          <a:xfrm>
            <a:off x="6372225" y="4205645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d=3 </a:t>
            </a:r>
            <a:r>
              <a:rPr lang="fr-FR" dirty="0">
                <a:sym typeface="Wingdings" panose="05000000000000000000" pitchFamily="2" charset="2"/>
              </a:rPr>
              <a:t>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7FB3DD8-A5BF-F349-1032-922033D68222}"/>
              </a:ext>
            </a:extLst>
          </p:cNvPr>
          <p:cNvSpPr txBox="1"/>
          <p:nvPr/>
        </p:nvSpPr>
        <p:spPr>
          <a:xfrm>
            <a:off x="6172046" y="5615145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ym typeface="Wingdings" panose="05000000000000000000" pitchFamily="2" charset="2"/>
              </a:rPr>
              <a:t>Any</a:t>
            </a:r>
            <a:r>
              <a:rPr lang="fr-FR" dirty="0">
                <a:sym typeface="Wingdings" panose="05000000000000000000" pitchFamily="2" charset="2"/>
              </a:rPr>
              <a:t> d 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9F1FBEF-893A-A57C-C480-7B24E5367B74}"/>
              </a:ext>
            </a:extLst>
          </p:cNvPr>
          <p:cNvSpPr txBox="1"/>
          <p:nvPr/>
        </p:nvSpPr>
        <p:spPr>
          <a:xfrm>
            <a:off x="8595906" y="5720533"/>
            <a:ext cx="168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Our </a:t>
            </a:r>
            <a:r>
              <a:rPr lang="fr-FR" dirty="0" err="1"/>
              <a:t>work</a:t>
            </a:r>
            <a:r>
              <a:rPr lang="fr-FR" dirty="0"/>
              <a:t> : </a:t>
            </a:r>
            <a:endParaRPr lang="fr-BE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ABBA12C-FC8D-A132-C4CE-4CC890FEB2F4}"/>
              </a:ext>
            </a:extLst>
          </p:cNvPr>
          <p:cNvSpPr txBox="1"/>
          <p:nvPr/>
        </p:nvSpPr>
        <p:spPr>
          <a:xfrm>
            <a:off x="1322438" y="1448051"/>
            <a:ext cx="954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« </a:t>
            </a:r>
            <a:r>
              <a:rPr lang="fr-FR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Dynamical</a:t>
            </a:r>
            <a:r>
              <a:rPr lang="fr-FR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decoupling</a:t>
            </a:r>
            <a:r>
              <a:rPr lang="fr-FR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fr-FR" sz="2800" b="1" dirty="0">
                <a:latin typeface="+mj-lt"/>
              </a:rPr>
              <a:t>for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interacting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qudit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  <a:latin typeface="+mj-lt"/>
              </a:rPr>
              <a:t>systems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 </a:t>
            </a:r>
            <a:r>
              <a:rPr lang="fr-FR" sz="2800" b="1" dirty="0">
                <a:latin typeface="+mj-lt"/>
              </a:rPr>
              <a:t>» </a:t>
            </a:r>
            <a:endParaRPr lang="fr-BE" sz="2800" b="1" dirty="0">
              <a:latin typeface="+mj-lt"/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53E44F1-5AB5-1258-D0CB-D0EE84447BCB}"/>
              </a:ext>
            </a:extLst>
          </p:cNvPr>
          <p:cNvCxnSpPr>
            <a:cxnSpLocks/>
          </p:cNvCxnSpPr>
          <p:nvPr/>
        </p:nvCxnSpPr>
        <p:spPr>
          <a:xfrm>
            <a:off x="6130105" y="1971271"/>
            <a:ext cx="409022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2E80A1B4-AE06-12AD-9786-9765B111121E}"/>
              </a:ext>
            </a:extLst>
          </p:cNvPr>
          <p:cNvSpPr txBox="1"/>
          <p:nvPr/>
        </p:nvSpPr>
        <p:spPr>
          <a:xfrm>
            <a:off x="5868513" y="3016188"/>
            <a:ext cx="168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Spin ensembles</a:t>
            </a:r>
            <a:endParaRPr lang="fr-BE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411524-68AB-F4DB-F869-5BA5AEF26990}"/>
              </a:ext>
            </a:extLst>
          </p:cNvPr>
          <p:cNvSpPr txBox="1"/>
          <p:nvPr/>
        </p:nvSpPr>
        <p:spPr>
          <a:xfrm>
            <a:off x="5868512" y="4537117"/>
            <a:ext cx="168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Qutrit ensembles</a:t>
            </a:r>
            <a:endParaRPr lang="fr-BE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3E7C91-90BB-A6C7-078C-A526320B5F3D}"/>
              </a:ext>
            </a:extLst>
          </p:cNvPr>
          <p:cNvSpPr txBox="1"/>
          <p:nvPr/>
        </p:nvSpPr>
        <p:spPr>
          <a:xfrm>
            <a:off x="5950590" y="5905199"/>
            <a:ext cx="168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Qudit</a:t>
            </a:r>
            <a:r>
              <a:rPr lang="fr-FR" b="1" dirty="0"/>
              <a:t> ensembles</a:t>
            </a:r>
            <a:endParaRPr lang="fr-BE" b="1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75D1BBB-E7E8-64A2-C9A9-67665811C5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2080" y="2339992"/>
            <a:ext cx="1686045" cy="1244396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2291DD-8EDA-B49D-F459-32D989B93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373" y="2402939"/>
            <a:ext cx="4544875" cy="3193259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80A0F389-D853-A4C2-7749-7889111CC8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5885" y="2440415"/>
            <a:ext cx="3695363" cy="272573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75A2503-A575-A558-3513-E13F9409C7DF}"/>
              </a:ext>
            </a:extLst>
          </p:cNvPr>
          <p:cNvSpPr txBox="1"/>
          <p:nvPr/>
        </p:nvSpPr>
        <p:spPr>
          <a:xfrm>
            <a:off x="1322438" y="5785182"/>
            <a:ext cx="266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global SU(d) pulses »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F756B5-8184-23BB-2771-4DC303BCD27B}"/>
              </a:ext>
            </a:extLst>
          </p:cNvPr>
          <p:cNvSpPr txBox="1"/>
          <p:nvPr/>
        </p:nvSpPr>
        <p:spPr>
          <a:xfrm>
            <a:off x="3464269" y="2345882"/>
            <a:ext cx="77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4032A7"/>
                </a:solidFill>
              </a:rPr>
              <a:t>pulse</a:t>
            </a:r>
            <a:endParaRPr lang="fr-BE" dirty="0">
              <a:solidFill>
                <a:srgbClr val="4032A7"/>
              </a:solidFill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52F1F1A-DC29-9A6E-AEAA-0C2A3A5B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7</a:t>
            </a:fld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0B1765-8175-83D8-B13D-6FCE1BD573DC}"/>
              </a:ext>
            </a:extLst>
          </p:cNvPr>
          <p:cNvSpPr txBox="1"/>
          <p:nvPr/>
        </p:nvSpPr>
        <p:spPr>
          <a:xfrm>
            <a:off x="9310511" y="5744968"/>
            <a:ext cx="267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arXiv:2604.05871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7714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6" grpId="0"/>
      <p:bldP spid="27" grpId="0"/>
      <p:bldP spid="29" grpId="0"/>
      <p:bldP spid="30" grpId="0"/>
      <p:bldP spid="3" grpId="0"/>
      <p:bldP spid="4" grpId="0"/>
      <p:bldP spid="5" grpId="0"/>
      <p:bldP spid="18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EA963-4F70-7388-AB91-016F5AD52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3B9C3-3178-6240-DC06-01D96A33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13" y="2106911"/>
            <a:ext cx="10903974" cy="1563935"/>
          </a:xfrm>
        </p:spPr>
        <p:txBody>
          <a:bodyPr/>
          <a:lstStyle/>
          <a:p>
            <a:r>
              <a:rPr lang="fr-FR" dirty="0" err="1"/>
              <a:t>Decoupling</a:t>
            </a:r>
            <a:r>
              <a:rPr lang="fr-FR" dirty="0"/>
              <a:t> of spin ensembles</a:t>
            </a:r>
            <a:endParaRPr lang="fr-BE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D8C394-A947-703A-132C-1F8170373A83}"/>
              </a:ext>
            </a:extLst>
          </p:cNvPr>
          <p:cNvSpPr/>
          <p:nvPr/>
        </p:nvSpPr>
        <p:spPr>
          <a:xfrm>
            <a:off x="3346343" y="5181597"/>
            <a:ext cx="1795251" cy="11700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08747D-7165-32D7-C6CD-7194EF1E836E}"/>
              </a:ext>
            </a:extLst>
          </p:cNvPr>
          <p:cNvSpPr txBox="1"/>
          <p:nvPr/>
        </p:nvSpPr>
        <p:spPr>
          <a:xfrm>
            <a:off x="3346344" y="5365740"/>
            <a:ext cx="179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Majorana</a:t>
            </a:r>
            <a:r>
              <a:rPr lang="fr-FR" sz="1600" b="1" dirty="0"/>
              <a:t> constellation of </a:t>
            </a:r>
            <a:r>
              <a:rPr lang="fr-FR" sz="1600" b="1" dirty="0" err="1"/>
              <a:t>operators</a:t>
            </a:r>
            <a:endParaRPr lang="fr-BE" sz="16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5998F99-C02A-843D-9098-680108E0198D}"/>
              </a:ext>
            </a:extLst>
          </p:cNvPr>
          <p:cNvSpPr/>
          <p:nvPr/>
        </p:nvSpPr>
        <p:spPr>
          <a:xfrm>
            <a:off x="7050407" y="5181597"/>
            <a:ext cx="1795251" cy="11700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7CFCD7-74B8-BD18-77D4-964FCDACA415}"/>
              </a:ext>
            </a:extLst>
          </p:cNvPr>
          <p:cNvSpPr txBox="1"/>
          <p:nvPr/>
        </p:nvSpPr>
        <p:spPr>
          <a:xfrm>
            <a:off x="7050407" y="5352925"/>
            <a:ext cx="179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Symmetrization</a:t>
            </a:r>
            <a:r>
              <a:rPr lang="fr-FR" sz="1600" b="1" dirty="0"/>
              <a:t> of </a:t>
            </a:r>
            <a:r>
              <a:rPr lang="fr-FR" sz="1600" b="1" dirty="0" err="1"/>
              <a:t>operators</a:t>
            </a:r>
            <a:r>
              <a:rPr lang="fr-FR" sz="1600" b="1" dirty="0"/>
              <a:t> </a:t>
            </a:r>
            <a:r>
              <a:rPr lang="fr-FR" sz="1600" b="1" dirty="0" err="1"/>
              <a:t>under</a:t>
            </a:r>
            <a:r>
              <a:rPr lang="fr-FR" sz="1600" b="1" dirty="0"/>
              <a:t> SU(2)</a:t>
            </a:r>
            <a:endParaRPr lang="fr-BE" sz="1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C7A845-26A7-D203-A5DF-58FCAE6B52AB}"/>
              </a:ext>
            </a:extLst>
          </p:cNvPr>
          <p:cNvSpPr txBox="1"/>
          <p:nvPr/>
        </p:nvSpPr>
        <p:spPr>
          <a:xfrm>
            <a:off x="5141594" y="4346937"/>
            <a:ext cx="206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Key </a:t>
            </a:r>
            <a:r>
              <a:rPr lang="fr-FR" b="1" dirty="0" err="1"/>
              <a:t>ingredients</a:t>
            </a:r>
            <a:r>
              <a:rPr lang="fr-FR" b="1" dirty="0"/>
              <a:t> :</a:t>
            </a:r>
            <a:endParaRPr lang="fr-BE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4C9E8A-317C-8995-3689-F016CCF402FB}"/>
              </a:ext>
            </a:extLst>
          </p:cNvPr>
          <p:cNvSpPr txBox="1"/>
          <p:nvPr/>
        </p:nvSpPr>
        <p:spPr>
          <a:xfrm>
            <a:off x="3447555" y="4754435"/>
            <a:ext cx="159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#1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7526C0-33C5-9276-01E9-023B74A88B3C}"/>
              </a:ext>
            </a:extLst>
          </p:cNvPr>
          <p:cNvSpPr txBox="1"/>
          <p:nvPr/>
        </p:nvSpPr>
        <p:spPr>
          <a:xfrm>
            <a:off x="7151621" y="4754435"/>
            <a:ext cx="159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#2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DC4249-EF54-D700-7993-42DCBBB976E6}"/>
              </a:ext>
            </a:extLst>
          </p:cNvPr>
          <p:cNvSpPr txBox="1"/>
          <p:nvPr/>
        </p:nvSpPr>
        <p:spPr>
          <a:xfrm>
            <a:off x="737319" y="3841693"/>
            <a:ext cx="564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CR, </a:t>
            </a:r>
            <a:r>
              <a:rPr lang="fr-FR" sz="1400" dirty="0" err="1"/>
              <a:t>E.Serrano-Ensástiga</a:t>
            </a:r>
            <a:r>
              <a:rPr lang="fr-FR" sz="1400" dirty="0"/>
              <a:t>, </a:t>
            </a:r>
            <a:r>
              <a:rPr lang="fr-FR" sz="1400" dirty="0" err="1"/>
              <a:t>J.Martin</a:t>
            </a:r>
            <a:r>
              <a:rPr lang="fr-FR" sz="1400" dirty="0"/>
              <a:t>, Quantum </a:t>
            </a:r>
            <a:r>
              <a:rPr lang="fr-FR" sz="1400" b="1" dirty="0"/>
              <a:t>9</a:t>
            </a:r>
            <a:r>
              <a:rPr lang="fr-FR" sz="1400" dirty="0"/>
              <a:t>, 1661 (2025)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06410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DA7EE-3092-B681-E2FA-019E7698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Majorana</a:t>
            </a:r>
            <a:r>
              <a:rPr lang="fr-FR" dirty="0"/>
              <a:t> </a:t>
            </a:r>
            <a:r>
              <a:rPr lang="fr-FR" dirty="0" err="1"/>
              <a:t>representation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E81C36-110D-EB11-7DA4-64A03D363387}"/>
              </a:ext>
            </a:extLst>
          </p:cNvPr>
          <p:cNvSpPr txBox="1"/>
          <p:nvPr/>
        </p:nvSpPr>
        <p:spPr>
          <a:xfrm>
            <a:off x="1268362" y="1668691"/>
            <a:ext cx="30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for pure states</a:t>
            </a:r>
            <a:endParaRPr lang="fr-BE" b="1" dirty="0"/>
          </a:p>
        </p:txBody>
      </p:sp>
      <p:pic>
        <p:nvPicPr>
          <p:cNvPr id="8" name="Image 7" descr="Une image contenant cercle, horlog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C6A9EC09-1C5C-F57F-501A-FA21093AF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244"/>
          <a:stretch>
            <a:fillRect/>
          </a:stretch>
        </p:blipFill>
        <p:spPr>
          <a:xfrm>
            <a:off x="507837" y="2292113"/>
            <a:ext cx="1891234" cy="305886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57DAE9C-E021-2D8C-F4E0-DA5ED0BA4375}"/>
              </a:ext>
            </a:extLst>
          </p:cNvPr>
          <p:cNvSpPr/>
          <p:nvPr/>
        </p:nvSpPr>
        <p:spPr>
          <a:xfrm>
            <a:off x="279950" y="2153265"/>
            <a:ext cx="5275276" cy="33921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DEA2E88-9D66-F15C-78DC-03F3ED23C168}"/>
              </a:ext>
            </a:extLst>
          </p:cNvPr>
          <p:cNvCxnSpPr>
            <a:cxnSpLocks/>
          </p:cNvCxnSpPr>
          <p:nvPr/>
        </p:nvCxnSpPr>
        <p:spPr>
          <a:xfrm flipH="1">
            <a:off x="1779639" y="3923071"/>
            <a:ext cx="117987" cy="412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D67E6CA-FFC0-3783-67BF-91BB234C7363}"/>
              </a:ext>
            </a:extLst>
          </p:cNvPr>
          <p:cNvSpPr txBox="1"/>
          <p:nvPr/>
        </p:nvSpPr>
        <p:spPr>
          <a:xfrm>
            <a:off x="1573161" y="3512330"/>
            <a:ext cx="2605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</a:t>
            </a:r>
            <a:r>
              <a:rPr lang="fr-FR" sz="1600" i="1" dirty="0"/>
              <a:t>j</a:t>
            </a:r>
            <a:r>
              <a:rPr lang="fr-FR" sz="1600" dirty="0"/>
              <a:t> stars</a:t>
            </a:r>
            <a:endParaRPr lang="fr-BE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D7CAED-FF36-9284-2253-00AF36FFBB78}"/>
              </a:ext>
            </a:extLst>
          </p:cNvPr>
          <p:cNvSpPr txBox="1"/>
          <p:nvPr/>
        </p:nvSpPr>
        <p:spPr>
          <a:xfrm>
            <a:off x="7197213" y="1668691"/>
            <a:ext cx="30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for </a:t>
            </a:r>
            <a:r>
              <a:rPr lang="fr-FR" b="1" dirty="0" err="1"/>
              <a:t>operators</a:t>
            </a:r>
            <a:endParaRPr lang="fr-BE" b="1" dirty="0"/>
          </a:p>
        </p:txBody>
      </p:sp>
      <p:pic>
        <p:nvPicPr>
          <p:cNvPr id="15" name="Image 14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CDFF8E8D-7384-4AA1-103E-C175FEED0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2"/>
          <a:stretch>
            <a:fillRect/>
          </a:stretch>
        </p:blipFill>
        <p:spPr>
          <a:xfrm>
            <a:off x="6582482" y="2264768"/>
            <a:ext cx="1576023" cy="3280625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3797EC0-F5DB-1B4D-D2F0-3D803BC88CC8}"/>
              </a:ext>
            </a:extLst>
          </p:cNvPr>
          <p:cNvSpPr/>
          <p:nvPr/>
        </p:nvSpPr>
        <p:spPr>
          <a:xfrm>
            <a:off x="6408887" y="2153265"/>
            <a:ext cx="4868713" cy="339212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7AFACE-62A5-A481-2B0B-FFC439ACFD63}"/>
              </a:ext>
            </a:extLst>
          </p:cNvPr>
          <p:cNvSpPr txBox="1"/>
          <p:nvPr/>
        </p:nvSpPr>
        <p:spPr>
          <a:xfrm>
            <a:off x="596328" y="5660455"/>
            <a:ext cx="4091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E. Majorana, </a:t>
            </a:r>
            <a:r>
              <a:rPr lang="it-IT" sz="1100" i="1" dirty="0"/>
              <a:t>Nuovo Cim</a:t>
            </a:r>
            <a:r>
              <a:rPr lang="it-IT" sz="1100" dirty="0"/>
              <a:t> </a:t>
            </a:r>
            <a:r>
              <a:rPr lang="it-IT" sz="1100" b="1" dirty="0"/>
              <a:t>9</a:t>
            </a:r>
            <a:r>
              <a:rPr lang="it-IT" sz="1100" dirty="0"/>
              <a:t>, 43–50 (1932)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D8120EF-BF2F-3229-2FDA-45CF34CC6126}"/>
              </a:ext>
            </a:extLst>
          </p:cNvPr>
          <p:cNvSpPr txBox="1"/>
          <p:nvPr/>
        </p:nvSpPr>
        <p:spPr>
          <a:xfrm>
            <a:off x="6621811" y="5656896"/>
            <a:ext cx="4588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E. Serrano-</a:t>
            </a:r>
            <a:r>
              <a:rPr lang="en-US" sz="1100" dirty="0" err="1"/>
              <a:t>Ensástiga</a:t>
            </a:r>
            <a:r>
              <a:rPr lang="en-US" sz="1100" dirty="0"/>
              <a:t> and D. Braun, Phys. Rev. A </a:t>
            </a:r>
            <a:r>
              <a:rPr lang="en-US" sz="1100" b="1" dirty="0"/>
              <a:t>101</a:t>
            </a:r>
            <a:r>
              <a:rPr lang="en-US" sz="1100" dirty="0"/>
              <a:t>, 022332</a:t>
            </a:r>
            <a:r>
              <a:rPr lang="it-IT" sz="1100" dirty="0"/>
              <a:t> (2020)</a:t>
            </a:r>
            <a:endParaRPr lang="fr-BE" sz="11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34009A5-3A84-6B4F-EEF0-32D2B8FC3442}"/>
              </a:ext>
            </a:extLst>
          </p:cNvPr>
          <p:cNvCxnSpPr>
            <a:cxnSpLocks/>
          </p:cNvCxnSpPr>
          <p:nvPr/>
        </p:nvCxnSpPr>
        <p:spPr>
          <a:xfrm>
            <a:off x="5712542" y="3850884"/>
            <a:ext cx="47194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cercle, horlog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51E2017-67AA-9BA6-D990-1AEFC680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8" t="12813" r="-1220" b="52198"/>
          <a:stretch>
            <a:fillRect/>
          </a:stretch>
        </p:blipFill>
        <p:spPr>
          <a:xfrm>
            <a:off x="4106007" y="2684061"/>
            <a:ext cx="1341063" cy="1070253"/>
          </a:xfrm>
          <a:prstGeom prst="rect">
            <a:avLst/>
          </a:prstGeom>
        </p:spPr>
      </p:pic>
      <p:pic>
        <p:nvPicPr>
          <p:cNvPr id="23" name="Image 22" descr="Une image contenant cercl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08FC79D7-FDC8-EFFF-6471-18AAAA6CB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/>
          <a:stretch>
            <a:fillRect/>
          </a:stretch>
        </p:blipFill>
        <p:spPr>
          <a:xfrm>
            <a:off x="8190271" y="2264768"/>
            <a:ext cx="2814296" cy="3280625"/>
          </a:xfrm>
          <a:prstGeom prst="rect">
            <a:avLst/>
          </a:prstGeom>
        </p:spPr>
      </p:pic>
      <p:pic>
        <p:nvPicPr>
          <p:cNvPr id="4" name="Image 3" descr="Une image contenant cercle, horlog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DF66CBA8-ED07-6571-B43B-FA0BBCDF8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7" t="47802" r="-1220"/>
          <a:stretch>
            <a:fillRect/>
          </a:stretch>
        </p:blipFill>
        <p:spPr>
          <a:xfrm>
            <a:off x="2391509" y="3754315"/>
            <a:ext cx="3048000" cy="1596664"/>
          </a:xfrm>
          <a:prstGeom prst="rect">
            <a:avLst/>
          </a:prstGeom>
        </p:spPr>
      </p:pic>
      <p:pic>
        <p:nvPicPr>
          <p:cNvPr id="5" name="Image 4" descr="Une image contenant cercle, horlog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207E68E3-BB2A-F2C1-C75C-4C7B7CC9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7" r="-1220" b="81229"/>
          <a:stretch>
            <a:fillRect/>
          </a:stretch>
        </p:blipFill>
        <p:spPr>
          <a:xfrm>
            <a:off x="2407392" y="2292113"/>
            <a:ext cx="3048000" cy="5741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4067E9-8DE3-43C4-0A83-35D6287E9FF9}"/>
              </a:ext>
            </a:extLst>
          </p:cNvPr>
          <p:cNvSpPr/>
          <p:nvPr/>
        </p:nvSpPr>
        <p:spPr>
          <a:xfrm>
            <a:off x="8158505" y="2989385"/>
            <a:ext cx="1196510" cy="650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C801BFB-8BDC-2F98-7B89-00BF519C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6AB27-2FA7-43C7-9027-2F2C237FE83D}" type="slidenum">
              <a:rPr lang="fr-BE" smtClean="0"/>
              <a:t>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909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Beamer">
  <a:themeElements>
    <a:clrScheme name="Beamer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31B4"/>
      </a:accent1>
      <a:accent2>
        <a:srgbClr val="26268C"/>
      </a:accent2>
      <a:accent3>
        <a:srgbClr val="1C1B6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1">
      <a:majorFont>
        <a:latin typeface="Helvetica Neue"/>
        <a:ea typeface=""/>
        <a:cs typeface=""/>
      </a:majorFont>
      <a:minorFont>
        <a:latin typeface="Aveni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mer" id="{8DBF5306-1050-4C8E-B82B-B7748D59E72F}" vid="{A717F9F0-C81D-44C4-B274-FE688C79680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Beamer</Template>
  <TotalTime>8123</TotalTime>
  <Words>1578</Words>
  <Application>Microsoft Office PowerPoint</Application>
  <PresentationFormat>Grand écran</PresentationFormat>
  <Paragraphs>390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Aptos</vt:lpstr>
      <vt:lpstr>Arial</vt:lpstr>
      <vt:lpstr>Avenir LT Std 55 Roman</vt:lpstr>
      <vt:lpstr>Cambria Math</vt:lpstr>
      <vt:lpstr>CMU Sans Serif</vt:lpstr>
      <vt:lpstr>CMU Sans Serif Medium</vt:lpstr>
      <vt:lpstr>Helvetica Neue</vt:lpstr>
      <vt:lpstr>Wingdings</vt:lpstr>
      <vt:lpstr>Beamer</vt:lpstr>
      <vt:lpstr>Dynamical decoupling for interacting qudit systems</vt:lpstr>
      <vt:lpstr>Outline </vt:lpstr>
      <vt:lpstr>Introduction</vt:lpstr>
      <vt:lpstr>Introduction</vt:lpstr>
      <vt:lpstr>Introduction</vt:lpstr>
      <vt:lpstr>Introduction</vt:lpstr>
      <vt:lpstr>Introduction</vt:lpstr>
      <vt:lpstr>Decoupling of spin ensembles</vt:lpstr>
      <vt:lpstr>Majorana representation</vt:lpstr>
      <vt:lpstr>Symmetrization</vt:lpstr>
      <vt:lpstr>Symmetrization</vt:lpstr>
      <vt:lpstr>Symmetrization</vt:lpstr>
      <vt:lpstr>General framework</vt:lpstr>
      <vt:lpstr>More results</vt:lpstr>
      <vt:lpstr>Generalization to qudit ensembles</vt:lpstr>
      <vt:lpstr>Same as before, but in a new language</vt:lpstr>
      <vt:lpstr>Generalization to SU(d)</vt:lpstr>
      <vt:lpstr>Example : interacting qutrits and SU(3)</vt:lpstr>
      <vt:lpstr>Example : interacting NV-centers</vt:lpstr>
      <vt:lpstr>Example : interacting qutrits and SU(3)</vt:lpstr>
      <vt:lpstr>Application in Quantum Error Correction</vt:lpstr>
      <vt:lpstr>Connection to QEC</vt:lpstr>
      <vt:lpstr>Example</vt:lpstr>
      <vt:lpstr>Example</vt:lpstr>
      <vt:lpstr>Outlook</vt:lpstr>
      <vt:lpstr>Back-up slides</vt:lpstr>
      <vt:lpstr>More results in SU(2)</vt:lpstr>
      <vt:lpstr>More results in SU(2)</vt:lpstr>
      <vt:lpstr>More results in SU(2)</vt:lpstr>
      <vt:lpstr>More results in SU(3)</vt:lpstr>
      <vt:lpstr>More results in SU(3)</vt:lpstr>
      <vt:lpstr>Searching for G-invariant subspace</vt:lpstr>
      <vt:lpstr>Spin QEC for two-body errors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colin read</dc:creator>
  <cp:lastModifiedBy>colin read</cp:lastModifiedBy>
  <cp:revision>42</cp:revision>
  <cp:lastPrinted>2026-03-23T14:27:40Z</cp:lastPrinted>
  <dcterms:created xsi:type="dcterms:W3CDTF">2026-02-26T15:07:49Z</dcterms:created>
  <dcterms:modified xsi:type="dcterms:W3CDTF">2026-04-08T18:23:20Z</dcterms:modified>
</cp:coreProperties>
</file>