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Lst>
  <p:notesMasterIdLst>
    <p:notesMasterId r:id="rId34"/>
  </p:notesMasterIdLst>
  <p:handoutMasterIdLst>
    <p:handoutMasterId r:id="rId35"/>
  </p:handoutMasterIdLst>
  <p:sldIdLst>
    <p:sldId id="258" r:id="rId3"/>
    <p:sldId id="483" r:id="rId4"/>
    <p:sldId id="424" r:id="rId5"/>
    <p:sldId id="425" r:id="rId6"/>
    <p:sldId id="487" r:id="rId7"/>
    <p:sldId id="495" r:id="rId8"/>
    <p:sldId id="496" r:id="rId9"/>
    <p:sldId id="486" r:id="rId10"/>
    <p:sldId id="511" r:id="rId11"/>
    <p:sldId id="292" r:id="rId12"/>
    <p:sldId id="498" r:id="rId13"/>
    <p:sldId id="492" r:id="rId14"/>
    <p:sldId id="283" r:id="rId15"/>
    <p:sldId id="494" r:id="rId16"/>
    <p:sldId id="285" r:id="rId17"/>
    <p:sldId id="499" r:id="rId18"/>
    <p:sldId id="282" r:id="rId19"/>
    <p:sldId id="497" r:id="rId20"/>
    <p:sldId id="288" r:id="rId21"/>
    <p:sldId id="284" r:id="rId22"/>
    <p:sldId id="287" r:id="rId23"/>
    <p:sldId id="502" r:id="rId24"/>
    <p:sldId id="503" r:id="rId25"/>
    <p:sldId id="504" r:id="rId26"/>
    <p:sldId id="505" r:id="rId27"/>
    <p:sldId id="506" r:id="rId28"/>
    <p:sldId id="507" r:id="rId29"/>
    <p:sldId id="508" r:id="rId30"/>
    <p:sldId id="510" r:id="rId31"/>
    <p:sldId id="509" r:id="rId32"/>
    <p:sldId id="50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56082"/>
    <a:srgbClr val="23445D"/>
    <a:srgbClr val="DAE8FC"/>
    <a:srgbClr val="D3EAF7"/>
    <a:srgbClr val="C8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78069" autoAdjust="0"/>
  </p:normalViewPr>
  <p:slideViewPr>
    <p:cSldViewPr snapToGrid="0">
      <p:cViewPr varScale="1">
        <p:scale>
          <a:sx n="83" d="100"/>
          <a:sy n="83" d="100"/>
        </p:scale>
        <p:origin x="1840" y="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w="9525" cap="flat" cmpd="sng" algn="ctr">
              <a:solidFill>
                <a:schemeClr val="accent1">
                  <a:shade val="95000"/>
                </a:schemeClr>
              </a:solidFill>
              <a:round/>
            </a:ln>
            <a:effectLst>
              <a:outerShdw blurRad="50800" dist="38100" algn="l" rotWithShape="0">
                <a:prstClr val="black">
                  <a:alpha val="40000"/>
                </a:prstClr>
              </a:outerShdw>
            </a:effectLst>
            <a:scene3d>
              <a:camera prst="orthographicFront"/>
              <a:lightRig rig="threePt" dir="t"/>
            </a:scene3d>
          </c:spPr>
          <c:invertIfNegative val="0"/>
          <c:dPt>
            <c:idx val="2"/>
            <c:invertIfNegative val="0"/>
            <c:bubble3D val="0"/>
            <c:extLst>
              <c:ext xmlns:c16="http://schemas.microsoft.com/office/drawing/2014/chart" uri="{C3380CC4-5D6E-409C-BE32-E72D297353CC}">
                <c16:uniqueId val="{00000000-8BA3-4E29-904D-685C2F5630F2}"/>
              </c:ext>
            </c:extLst>
          </c:dPt>
          <c:dPt>
            <c:idx val="3"/>
            <c:invertIfNegative val="0"/>
            <c:bubble3D val="0"/>
            <c:extLst>
              <c:ext xmlns:c16="http://schemas.microsoft.com/office/drawing/2014/chart" uri="{C3380CC4-5D6E-409C-BE32-E72D297353CC}">
                <c16:uniqueId val="{00000001-8BA3-4E29-904D-685C2F5630F2}"/>
              </c:ext>
            </c:extLst>
          </c:dPt>
          <c:dPt>
            <c:idx val="5"/>
            <c:invertIfNegative val="0"/>
            <c:bubble3D val="0"/>
            <c:extLst>
              <c:ext xmlns:c16="http://schemas.microsoft.com/office/drawing/2014/chart" uri="{C3380CC4-5D6E-409C-BE32-E72D297353CC}">
                <c16:uniqueId val="{00000002-8BA3-4E29-904D-685C2F5630F2}"/>
              </c:ext>
            </c:extLst>
          </c:dPt>
          <c:dPt>
            <c:idx val="6"/>
            <c:invertIfNegative val="0"/>
            <c:bubble3D val="0"/>
            <c:extLst>
              <c:ext xmlns:c16="http://schemas.microsoft.com/office/drawing/2014/chart" uri="{C3380CC4-5D6E-409C-BE32-E72D297353CC}">
                <c16:uniqueId val="{00000003-8BA3-4E29-904D-685C2F5630F2}"/>
              </c:ext>
            </c:extLst>
          </c:dPt>
          <c:dPt>
            <c:idx val="7"/>
            <c:invertIfNegative val="0"/>
            <c:bubble3D val="0"/>
            <c:extLst>
              <c:ext xmlns:c16="http://schemas.microsoft.com/office/drawing/2014/chart" uri="{C3380CC4-5D6E-409C-BE32-E72D297353CC}">
                <c16:uniqueId val="{00000004-8BA3-4E29-904D-685C2F5630F2}"/>
              </c:ext>
            </c:extLst>
          </c:dPt>
          <c:dPt>
            <c:idx val="8"/>
            <c:invertIfNegative val="0"/>
            <c:bubble3D val="0"/>
            <c:spPr>
              <a:solidFill>
                <a:srgbClr val="ED7D31"/>
              </a:solidFill>
              <a:ln w="9525" cap="flat" cmpd="sng" algn="ctr">
                <a:solidFill>
                  <a:srgbClr val="ED7D31"/>
                </a:solidFill>
                <a:round/>
              </a:ln>
              <a:effectLst>
                <a:outerShdw blurRad="50800" dist="38100" algn="l" rotWithShape="0">
                  <a:prstClr val="black">
                    <a:alpha val="40000"/>
                  </a:prstClr>
                </a:outerShdw>
              </a:effectLst>
              <a:scene3d>
                <a:camera prst="orthographicFront"/>
                <a:lightRig rig="threePt" dir="t"/>
              </a:scene3d>
            </c:spPr>
            <c:extLst>
              <c:ext xmlns:c16="http://schemas.microsoft.com/office/drawing/2014/chart" uri="{C3380CC4-5D6E-409C-BE32-E72D297353CC}">
                <c16:uniqueId val="{00000005-8BA3-4E29-904D-685C2F5630F2}"/>
              </c:ext>
            </c:extLst>
          </c:dPt>
          <c:dPt>
            <c:idx val="9"/>
            <c:invertIfNegative val="0"/>
            <c:bubble3D val="0"/>
            <c:spPr>
              <a:solidFill>
                <a:srgbClr val="156082"/>
              </a:solidFill>
              <a:ln w="9525" cap="flat" cmpd="sng" algn="ctr">
                <a:solidFill>
                  <a:srgbClr val="156082"/>
                </a:solidFill>
                <a:round/>
              </a:ln>
              <a:effectLst>
                <a:outerShdw blurRad="50800" dist="38100" algn="l" rotWithShape="0">
                  <a:prstClr val="black">
                    <a:alpha val="40000"/>
                  </a:prstClr>
                </a:outerShdw>
              </a:effectLst>
              <a:scene3d>
                <a:camera prst="orthographicFront"/>
                <a:lightRig rig="threePt" dir="t"/>
              </a:scene3d>
            </c:spPr>
            <c:extLst>
              <c:ext xmlns:c16="http://schemas.microsoft.com/office/drawing/2014/chart" uri="{C3380CC4-5D6E-409C-BE32-E72D297353CC}">
                <c16:uniqueId val="{00000007-8BA3-4E29-904D-685C2F5630F2}"/>
              </c:ext>
            </c:extLst>
          </c:dPt>
          <c:dPt>
            <c:idx val="12"/>
            <c:invertIfNegative val="0"/>
            <c:bubble3D val="0"/>
            <c:extLst>
              <c:ext xmlns:c16="http://schemas.microsoft.com/office/drawing/2014/chart" uri="{C3380CC4-5D6E-409C-BE32-E72D297353CC}">
                <c16:uniqueId val="{00000008-8BA3-4E29-904D-685C2F5630F2}"/>
              </c:ext>
            </c:extLst>
          </c:dPt>
          <c:dPt>
            <c:idx val="13"/>
            <c:invertIfNegative val="0"/>
            <c:bubble3D val="0"/>
            <c:extLst>
              <c:ext xmlns:c16="http://schemas.microsoft.com/office/drawing/2014/chart" uri="{C3380CC4-5D6E-409C-BE32-E72D297353CC}">
                <c16:uniqueId val="{00000009-8BA3-4E29-904D-685C2F5630F2}"/>
              </c:ext>
            </c:extLst>
          </c:dPt>
          <c:dLbls>
            <c:spPr>
              <a:noFill/>
              <a:ln>
                <a:noFill/>
              </a:ln>
              <a:effectLst/>
            </c:spPr>
            <c:txPr>
              <a:bodyPr rot="0" spcFirstLastPara="1" vertOverflow="overflow" horzOverflow="overflow"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Feuil1!$A$1:$A$14</c:f>
              <c:strCache>
                <c:ptCount val="14"/>
                <c:pt idx="0">
                  <c:v>Primer design</c:v>
                </c:pt>
                <c:pt idx="1">
                  <c:v>Complete genome</c:v>
                </c:pt>
                <c:pt idx="2">
                  <c:v>Survey large scale</c:v>
                </c:pt>
                <c:pt idx="3">
                  <c:v>Infectivity</c:v>
                </c:pt>
                <c:pt idx="4">
                  <c:v>Mixed infection</c:v>
                </c:pt>
                <c:pt idx="5">
                  <c:v>Local prevalence</c:v>
                </c:pt>
                <c:pt idx="6">
                  <c:v>Symptom association</c:v>
                </c:pt>
                <c:pt idx="7">
                  <c:v>Herbaceous indicator</c:v>
                </c:pt>
                <c:pt idx="8">
                  <c:v>Host range</c:v>
                </c:pt>
                <c:pt idx="9">
                  <c:v>Symptom on indicator</c:v>
                </c:pt>
                <c:pt idx="10">
                  <c:v>Gene diversity</c:v>
                </c:pt>
                <c:pt idx="11">
                  <c:v>Genome diversity</c:v>
                </c:pt>
                <c:pt idx="12">
                  <c:v>Latent infection</c:v>
                </c:pt>
                <c:pt idx="13">
                  <c:v>Transmission</c:v>
                </c:pt>
              </c:strCache>
            </c:strRef>
          </c:cat>
          <c:val>
            <c:numRef>
              <c:f>Feuil1!$B$1:$B$14</c:f>
              <c:numCache>
                <c:formatCode>0%</c:formatCode>
                <c:ptCount val="14"/>
                <c:pt idx="0">
                  <c:v>0.94</c:v>
                </c:pt>
                <c:pt idx="1">
                  <c:v>0.92</c:v>
                </c:pt>
                <c:pt idx="2">
                  <c:v>0.49</c:v>
                </c:pt>
                <c:pt idx="3">
                  <c:v>0.36</c:v>
                </c:pt>
                <c:pt idx="4">
                  <c:v>0.34</c:v>
                </c:pt>
                <c:pt idx="5">
                  <c:v>0.3</c:v>
                </c:pt>
                <c:pt idx="6">
                  <c:v>0.25</c:v>
                </c:pt>
                <c:pt idx="7">
                  <c:v>0.25</c:v>
                </c:pt>
                <c:pt idx="8">
                  <c:v>0.23</c:v>
                </c:pt>
                <c:pt idx="9">
                  <c:v>0.19</c:v>
                </c:pt>
                <c:pt idx="10">
                  <c:v>0.18</c:v>
                </c:pt>
                <c:pt idx="11">
                  <c:v>0.11</c:v>
                </c:pt>
                <c:pt idx="12">
                  <c:v>0.1</c:v>
                </c:pt>
                <c:pt idx="13">
                  <c:v>0.08</c:v>
                </c:pt>
              </c:numCache>
            </c:numRef>
          </c:val>
          <c:extLst>
            <c:ext xmlns:c16="http://schemas.microsoft.com/office/drawing/2014/chart" uri="{C3380CC4-5D6E-409C-BE32-E72D297353CC}">
              <c16:uniqueId val="{0000000A-8BA3-4E29-904D-685C2F5630F2}"/>
            </c:ext>
          </c:extLst>
        </c:ser>
        <c:dLbls>
          <c:dLblPos val="inEnd"/>
          <c:showLegendKey val="0"/>
          <c:showVal val="1"/>
          <c:showCatName val="0"/>
          <c:showSerName val="0"/>
          <c:showPercent val="0"/>
          <c:showBubbleSize val="0"/>
        </c:dLbls>
        <c:gapWidth val="100"/>
        <c:overlap val="-24"/>
        <c:axId val="1008576623"/>
        <c:axId val="1008560303"/>
      </c:barChart>
      <c:catAx>
        <c:axId val="1008576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fr-FR"/>
          </a:p>
        </c:txPr>
        <c:crossAx val="1008560303"/>
        <c:crosses val="autoZero"/>
        <c:auto val="1"/>
        <c:lblAlgn val="ctr"/>
        <c:lblOffset val="100"/>
        <c:noMultiLvlLbl val="0"/>
      </c:catAx>
      <c:valAx>
        <c:axId val="10085603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fr-FR"/>
          </a:p>
        </c:txPr>
        <c:crossAx val="10085766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w="9525" cap="flat" cmpd="sng" algn="ctr">
              <a:solidFill>
                <a:schemeClr val="accent1">
                  <a:shade val="95000"/>
                </a:schemeClr>
              </a:solidFill>
              <a:round/>
            </a:ln>
            <a:effectLst>
              <a:outerShdw blurRad="50800" dist="38100" algn="l" rotWithShape="0">
                <a:prstClr val="black">
                  <a:alpha val="40000"/>
                </a:prstClr>
              </a:outerShdw>
            </a:effectLst>
            <a:scene3d>
              <a:camera prst="orthographicFront"/>
              <a:lightRig rig="threePt" dir="t"/>
            </a:scene3d>
          </c:spPr>
          <c:invertIfNegative val="0"/>
          <c:dPt>
            <c:idx val="2"/>
            <c:invertIfNegative val="0"/>
            <c:bubble3D val="0"/>
            <c:extLst>
              <c:ext xmlns:c16="http://schemas.microsoft.com/office/drawing/2014/chart" uri="{C3380CC4-5D6E-409C-BE32-E72D297353CC}">
                <c16:uniqueId val="{00000000-8BA3-4E29-904D-685C2F5630F2}"/>
              </c:ext>
            </c:extLst>
          </c:dPt>
          <c:dPt>
            <c:idx val="3"/>
            <c:invertIfNegative val="0"/>
            <c:bubble3D val="0"/>
            <c:extLst>
              <c:ext xmlns:c16="http://schemas.microsoft.com/office/drawing/2014/chart" uri="{C3380CC4-5D6E-409C-BE32-E72D297353CC}">
                <c16:uniqueId val="{00000001-8BA3-4E29-904D-685C2F5630F2}"/>
              </c:ext>
            </c:extLst>
          </c:dPt>
          <c:dPt>
            <c:idx val="5"/>
            <c:invertIfNegative val="0"/>
            <c:bubble3D val="0"/>
            <c:extLst>
              <c:ext xmlns:c16="http://schemas.microsoft.com/office/drawing/2014/chart" uri="{C3380CC4-5D6E-409C-BE32-E72D297353CC}">
                <c16:uniqueId val="{00000002-8BA3-4E29-904D-685C2F5630F2}"/>
              </c:ext>
            </c:extLst>
          </c:dPt>
          <c:dPt>
            <c:idx val="6"/>
            <c:invertIfNegative val="0"/>
            <c:bubble3D val="0"/>
            <c:extLst>
              <c:ext xmlns:c16="http://schemas.microsoft.com/office/drawing/2014/chart" uri="{C3380CC4-5D6E-409C-BE32-E72D297353CC}">
                <c16:uniqueId val="{00000003-8BA3-4E29-904D-685C2F5630F2}"/>
              </c:ext>
            </c:extLst>
          </c:dPt>
          <c:dPt>
            <c:idx val="7"/>
            <c:invertIfNegative val="0"/>
            <c:bubble3D val="0"/>
            <c:extLst>
              <c:ext xmlns:c16="http://schemas.microsoft.com/office/drawing/2014/chart" uri="{C3380CC4-5D6E-409C-BE32-E72D297353CC}">
                <c16:uniqueId val="{00000004-8BA3-4E29-904D-685C2F5630F2}"/>
              </c:ext>
            </c:extLst>
          </c:dPt>
          <c:dPt>
            <c:idx val="8"/>
            <c:invertIfNegative val="0"/>
            <c:bubble3D val="0"/>
            <c:spPr>
              <a:solidFill>
                <a:srgbClr val="ED7D31"/>
              </a:solidFill>
              <a:ln w="9525" cap="flat" cmpd="sng" algn="ctr">
                <a:solidFill>
                  <a:srgbClr val="ED7D31"/>
                </a:solidFill>
                <a:round/>
              </a:ln>
              <a:effectLst>
                <a:outerShdw blurRad="50800" dist="38100" algn="l" rotWithShape="0">
                  <a:prstClr val="black">
                    <a:alpha val="40000"/>
                  </a:prstClr>
                </a:outerShdw>
              </a:effectLst>
              <a:scene3d>
                <a:camera prst="orthographicFront"/>
                <a:lightRig rig="threePt" dir="t"/>
              </a:scene3d>
            </c:spPr>
            <c:extLst>
              <c:ext xmlns:c16="http://schemas.microsoft.com/office/drawing/2014/chart" uri="{C3380CC4-5D6E-409C-BE32-E72D297353CC}">
                <c16:uniqueId val="{00000005-8BA3-4E29-904D-685C2F5630F2}"/>
              </c:ext>
            </c:extLst>
          </c:dPt>
          <c:dPt>
            <c:idx val="9"/>
            <c:invertIfNegative val="0"/>
            <c:bubble3D val="0"/>
            <c:spPr>
              <a:solidFill>
                <a:srgbClr val="156082"/>
              </a:solidFill>
              <a:ln w="9525" cap="flat" cmpd="sng" algn="ctr">
                <a:solidFill>
                  <a:srgbClr val="156082"/>
                </a:solidFill>
                <a:round/>
              </a:ln>
              <a:effectLst>
                <a:outerShdw blurRad="50800" dist="38100" algn="l" rotWithShape="0">
                  <a:prstClr val="black">
                    <a:alpha val="40000"/>
                  </a:prstClr>
                </a:outerShdw>
              </a:effectLst>
              <a:scene3d>
                <a:camera prst="orthographicFront"/>
                <a:lightRig rig="threePt" dir="t"/>
              </a:scene3d>
            </c:spPr>
            <c:extLst>
              <c:ext xmlns:c16="http://schemas.microsoft.com/office/drawing/2014/chart" uri="{C3380CC4-5D6E-409C-BE32-E72D297353CC}">
                <c16:uniqueId val="{00000007-8BA3-4E29-904D-685C2F5630F2}"/>
              </c:ext>
            </c:extLst>
          </c:dPt>
          <c:dPt>
            <c:idx val="12"/>
            <c:invertIfNegative val="0"/>
            <c:bubble3D val="0"/>
            <c:extLst>
              <c:ext xmlns:c16="http://schemas.microsoft.com/office/drawing/2014/chart" uri="{C3380CC4-5D6E-409C-BE32-E72D297353CC}">
                <c16:uniqueId val="{00000008-8BA3-4E29-904D-685C2F5630F2}"/>
              </c:ext>
            </c:extLst>
          </c:dPt>
          <c:dPt>
            <c:idx val="13"/>
            <c:invertIfNegative val="0"/>
            <c:bubble3D val="0"/>
            <c:extLst>
              <c:ext xmlns:c16="http://schemas.microsoft.com/office/drawing/2014/chart" uri="{C3380CC4-5D6E-409C-BE32-E72D297353CC}">
                <c16:uniqueId val="{00000009-8BA3-4E29-904D-685C2F5630F2}"/>
              </c:ext>
            </c:extLst>
          </c:dPt>
          <c:dLbls>
            <c:spPr>
              <a:noFill/>
              <a:ln>
                <a:noFill/>
              </a:ln>
              <a:effectLst/>
            </c:spPr>
            <c:txPr>
              <a:bodyPr rot="0" spcFirstLastPara="1" vertOverflow="overflow" horzOverflow="overflow"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Feuil1!$A$1:$A$14</c:f>
              <c:strCache>
                <c:ptCount val="14"/>
                <c:pt idx="0">
                  <c:v>Primer design</c:v>
                </c:pt>
                <c:pt idx="1">
                  <c:v>Complete genome</c:v>
                </c:pt>
                <c:pt idx="2">
                  <c:v>Survey large scale</c:v>
                </c:pt>
                <c:pt idx="3">
                  <c:v>Infectivity</c:v>
                </c:pt>
                <c:pt idx="4">
                  <c:v>Mixed infection</c:v>
                </c:pt>
                <c:pt idx="5">
                  <c:v>Local prevalence</c:v>
                </c:pt>
                <c:pt idx="6">
                  <c:v>Symptom association</c:v>
                </c:pt>
                <c:pt idx="7">
                  <c:v>Herbaceous indicator</c:v>
                </c:pt>
                <c:pt idx="8">
                  <c:v>Host range</c:v>
                </c:pt>
                <c:pt idx="9">
                  <c:v>Symptom on indicator</c:v>
                </c:pt>
                <c:pt idx="10">
                  <c:v>Gene diversity</c:v>
                </c:pt>
                <c:pt idx="11">
                  <c:v>Genome diversity</c:v>
                </c:pt>
                <c:pt idx="12">
                  <c:v>Latent infection</c:v>
                </c:pt>
                <c:pt idx="13">
                  <c:v>Transmission</c:v>
                </c:pt>
              </c:strCache>
            </c:strRef>
          </c:cat>
          <c:val>
            <c:numRef>
              <c:f>Feuil1!$B$1:$B$14</c:f>
              <c:numCache>
                <c:formatCode>0%</c:formatCode>
                <c:ptCount val="14"/>
                <c:pt idx="0">
                  <c:v>0.94</c:v>
                </c:pt>
                <c:pt idx="1">
                  <c:v>0.92</c:v>
                </c:pt>
                <c:pt idx="2">
                  <c:v>0.49</c:v>
                </c:pt>
                <c:pt idx="3">
                  <c:v>0.36</c:v>
                </c:pt>
                <c:pt idx="4">
                  <c:v>0.34</c:v>
                </c:pt>
                <c:pt idx="5">
                  <c:v>0.3</c:v>
                </c:pt>
                <c:pt idx="6">
                  <c:v>0.25</c:v>
                </c:pt>
                <c:pt idx="7">
                  <c:v>0.25</c:v>
                </c:pt>
                <c:pt idx="8">
                  <c:v>0.23</c:v>
                </c:pt>
                <c:pt idx="9">
                  <c:v>0.19</c:v>
                </c:pt>
                <c:pt idx="10">
                  <c:v>0.18</c:v>
                </c:pt>
                <c:pt idx="11">
                  <c:v>0.11</c:v>
                </c:pt>
                <c:pt idx="12">
                  <c:v>0.1</c:v>
                </c:pt>
                <c:pt idx="13">
                  <c:v>0.08</c:v>
                </c:pt>
              </c:numCache>
            </c:numRef>
          </c:val>
          <c:extLst>
            <c:ext xmlns:c16="http://schemas.microsoft.com/office/drawing/2014/chart" uri="{C3380CC4-5D6E-409C-BE32-E72D297353CC}">
              <c16:uniqueId val="{0000000A-8BA3-4E29-904D-685C2F5630F2}"/>
            </c:ext>
          </c:extLst>
        </c:ser>
        <c:dLbls>
          <c:dLblPos val="inEnd"/>
          <c:showLegendKey val="0"/>
          <c:showVal val="1"/>
          <c:showCatName val="0"/>
          <c:showSerName val="0"/>
          <c:showPercent val="0"/>
          <c:showBubbleSize val="0"/>
        </c:dLbls>
        <c:gapWidth val="100"/>
        <c:overlap val="-24"/>
        <c:axId val="1008576623"/>
        <c:axId val="1008560303"/>
      </c:barChart>
      <c:catAx>
        <c:axId val="1008576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fr-FR"/>
          </a:p>
        </c:txPr>
        <c:crossAx val="1008560303"/>
        <c:crosses val="autoZero"/>
        <c:auto val="1"/>
        <c:lblAlgn val="ctr"/>
        <c:lblOffset val="100"/>
        <c:noMultiLvlLbl val="0"/>
      </c:catAx>
      <c:valAx>
        <c:axId val="10085603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fr-FR"/>
          </a:p>
        </c:txPr>
        <c:crossAx val="10085766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C31086-3A3D-484A-BA1B-001B9369628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6C861DF-7185-4136-9591-7716B212E65E}">
      <dgm:prSet/>
      <dgm:spPr>
        <a:solidFill>
          <a:srgbClr val="DAE8FC"/>
        </a:solidFill>
      </dgm:spPr>
      <dgm:t>
        <a:bodyPr/>
        <a:lstStyle/>
        <a:p>
          <a:pPr>
            <a:buFont typeface="Wingdings" panose="05000000000000000000" pitchFamily="2" charset="2"/>
            <a:buChar char="q"/>
          </a:pPr>
          <a:r>
            <a:rPr lang="fr-BE" dirty="0">
              <a:solidFill>
                <a:schemeClr val="tx1"/>
              </a:solidFill>
              <a:latin typeface="Times New Roman" panose="02020603050405020304" pitchFamily="18" charset="0"/>
              <a:cs typeface="Times New Roman" panose="02020603050405020304" pitchFamily="18" charset="0"/>
            </a:rPr>
            <a:t> </a:t>
          </a:r>
          <a:r>
            <a:rPr lang="fr-BE" dirty="0" err="1">
              <a:solidFill>
                <a:schemeClr val="tx1"/>
              </a:solidFill>
              <a:latin typeface="Times New Roman" panose="02020603050405020304" pitchFamily="18" charset="0"/>
              <a:cs typeface="Times New Roman" panose="02020603050405020304" pitchFamily="18" charset="0"/>
            </a:rPr>
            <a:t>Sequence</a:t>
          </a:r>
          <a:r>
            <a:rPr lang="fr-BE" dirty="0">
              <a:solidFill>
                <a:schemeClr val="tx1"/>
              </a:solidFill>
              <a:latin typeface="Times New Roman" panose="02020603050405020304" pitchFamily="18" charset="0"/>
              <a:cs typeface="Times New Roman" panose="02020603050405020304" pitchFamily="18" charset="0"/>
            </a:rPr>
            <a:t> Read Archive (SRA) – HTS </a:t>
          </a:r>
          <a:endParaRPr lang="en-US" dirty="0">
            <a:solidFill>
              <a:schemeClr val="tx1"/>
            </a:solidFill>
            <a:latin typeface="Times New Roman" panose="02020603050405020304" pitchFamily="18" charset="0"/>
            <a:cs typeface="Times New Roman" panose="02020603050405020304" pitchFamily="18" charset="0"/>
          </a:endParaRPr>
        </a:p>
      </dgm:t>
    </dgm:pt>
    <dgm:pt modelId="{DB0C951F-0DC9-467C-926C-D8D82D467E9C}" type="sibTrans" cxnId="{75CB8229-AD81-4374-8578-B3B79583919C}">
      <dgm:prSet/>
      <dgm:spPr/>
      <dgm:t>
        <a:bodyPr/>
        <a:lstStyle/>
        <a:p>
          <a:endParaRPr lang="en-US">
            <a:latin typeface="Times New Roman" panose="02020603050405020304" pitchFamily="18" charset="0"/>
            <a:cs typeface="Times New Roman" panose="02020603050405020304" pitchFamily="18" charset="0"/>
          </a:endParaRPr>
        </a:p>
      </dgm:t>
    </dgm:pt>
    <dgm:pt modelId="{3E235BE1-DD54-40F1-B38B-7B356D305CEF}" type="parTrans" cxnId="{75CB8229-AD81-4374-8578-B3B79583919C}">
      <dgm:prSet/>
      <dgm:spPr/>
      <dgm:t>
        <a:bodyPr/>
        <a:lstStyle/>
        <a:p>
          <a:endParaRPr lang="en-US">
            <a:latin typeface="Times New Roman" panose="02020603050405020304" pitchFamily="18" charset="0"/>
            <a:cs typeface="Times New Roman" panose="02020603050405020304" pitchFamily="18" charset="0"/>
          </a:endParaRPr>
        </a:p>
      </dgm:t>
    </dgm:pt>
    <dgm:pt modelId="{C475DB49-06A6-4E0F-B8BB-CD4954881984}">
      <dgm:prSet/>
      <dgm:spPr>
        <a:solidFill>
          <a:srgbClr val="23445D"/>
        </a:solidFill>
      </dgm:spPr>
      <dgm:t>
        <a:bodyPr/>
        <a:lstStyle/>
        <a:p>
          <a:r>
            <a:rPr lang="fr-BE" dirty="0">
              <a:latin typeface="Times New Roman" panose="02020603050405020304" pitchFamily="18" charset="0"/>
              <a:cs typeface="Times New Roman" panose="02020603050405020304" pitchFamily="18" charset="0"/>
            </a:rPr>
            <a:t>SERRATUS</a:t>
          </a:r>
          <a:endParaRPr lang="en-US" dirty="0">
            <a:latin typeface="Times New Roman" panose="02020603050405020304" pitchFamily="18" charset="0"/>
            <a:cs typeface="Times New Roman" panose="02020603050405020304" pitchFamily="18" charset="0"/>
          </a:endParaRPr>
        </a:p>
      </dgm:t>
    </dgm:pt>
    <dgm:pt modelId="{89E4A300-5525-49E4-966E-DAC361797053}" type="sibTrans" cxnId="{62BCE956-9C33-4D5F-BCD4-0B62C7D5FCB0}">
      <dgm:prSet/>
      <dgm:spPr/>
      <dgm:t>
        <a:bodyPr/>
        <a:lstStyle/>
        <a:p>
          <a:endParaRPr lang="en-US">
            <a:latin typeface="Times New Roman" panose="02020603050405020304" pitchFamily="18" charset="0"/>
            <a:cs typeface="Times New Roman" panose="02020603050405020304" pitchFamily="18" charset="0"/>
          </a:endParaRPr>
        </a:p>
      </dgm:t>
    </dgm:pt>
    <dgm:pt modelId="{F9E25F9C-C4B0-4484-8A44-47B9AA79FCF0}" type="parTrans" cxnId="{62BCE956-9C33-4D5F-BCD4-0B62C7D5FCB0}">
      <dgm:prSet/>
      <dgm:spPr/>
      <dgm:t>
        <a:bodyPr/>
        <a:lstStyle/>
        <a:p>
          <a:endParaRPr lang="en-US">
            <a:latin typeface="Times New Roman" panose="02020603050405020304" pitchFamily="18" charset="0"/>
            <a:cs typeface="Times New Roman" panose="02020603050405020304" pitchFamily="18" charset="0"/>
          </a:endParaRPr>
        </a:p>
      </dgm:t>
    </dgm:pt>
    <dgm:pt modelId="{85A216BE-EF33-4418-B782-CE1140B071C2}">
      <dgm:prSet/>
      <dgm:spPr>
        <a:solidFill>
          <a:srgbClr val="DAE8FC"/>
        </a:solidFill>
      </dgm:spPr>
      <dgm:t>
        <a:bodyPr/>
        <a:lstStyle/>
        <a:p>
          <a:pPr>
            <a:buFont typeface="Wingdings" panose="05000000000000000000" pitchFamily="2" charset="2"/>
            <a:buChar char="q"/>
          </a:pPr>
          <a:r>
            <a:rPr lang="fr-BE" noProof="0" dirty="0">
              <a:solidFill>
                <a:schemeClr val="tx1"/>
              </a:solidFill>
              <a:latin typeface="Times New Roman" panose="02020603050405020304" pitchFamily="18" charset="0"/>
              <a:cs typeface="Times New Roman" panose="02020603050405020304" pitchFamily="18" charset="0"/>
            </a:rPr>
            <a:t> 11 000 </a:t>
          </a:r>
          <a:r>
            <a:rPr lang="en-US" noProof="0" dirty="0">
              <a:solidFill>
                <a:schemeClr val="tx1"/>
              </a:solidFill>
              <a:latin typeface="Times New Roman" panose="02020603050405020304" pitchFamily="18" charset="0"/>
              <a:cs typeface="Times New Roman" panose="02020603050405020304" pitchFamily="18" charset="0"/>
            </a:rPr>
            <a:t>uncharacterized</a:t>
          </a:r>
          <a:r>
            <a:rPr lang="fr-BE" noProof="0" dirty="0">
              <a:solidFill>
                <a:schemeClr val="tx1"/>
              </a:solidFill>
              <a:latin typeface="Times New Roman" panose="02020603050405020304" pitchFamily="18" charset="0"/>
              <a:cs typeface="Times New Roman" panose="02020603050405020304" pitchFamily="18" charset="0"/>
            </a:rPr>
            <a:t> </a:t>
          </a:r>
          <a:r>
            <a:rPr lang="fr-BE" noProof="0" dirty="0" err="1">
              <a:solidFill>
                <a:schemeClr val="tx1"/>
              </a:solidFill>
              <a:latin typeface="Times New Roman" panose="02020603050405020304" pitchFamily="18" charset="0"/>
              <a:cs typeface="Times New Roman" panose="02020603050405020304" pitchFamily="18" charset="0"/>
            </a:rPr>
            <a:t>sequences</a:t>
          </a:r>
          <a:r>
            <a:rPr lang="fr-BE" noProof="0" dirty="0">
              <a:solidFill>
                <a:schemeClr val="tx1"/>
              </a:solidFill>
              <a:latin typeface="Times New Roman" panose="02020603050405020304" pitchFamily="18" charset="0"/>
              <a:cs typeface="Times New Roman" panose="02020603050405020304" pitchFamily="18" charset="0"/>
            </a:rPr>
            <a:t> of plant RNA </a:t>
          </a:r>
          <a:r>
            <a:rPr lang="fr-BE" noProof="0" dirty="0" err="1">
              <a:solidFill>
                <a:schemeClr val="tx1"/>
              </a:solidFill>
              <a:latin typeface="Times New Roman" panose="02020603050405020304" pitchFamily="18" charset="0"/>
              <a:cs typeface="Times New Roman" panose="02020603050405020304" pitchFamily="18" charset="0"/>
            </a:rPr>
            <a:t>viruses</a:t>
          </a:r>
          <a:endParaRPr lang="fr-BE" noProof="0" dirty="0">
            <a:solidFill>
              <a:schemeClr val="tx1"/>
            </a:solidFill>
            <a:latin typeface="Times New Roman" panose="02020603050405020304" pitchFamily="18" charset="0"/>
            <a:cs typeface="Times New Roman" panose="02020603050405020304" pitchFamily="18" charset="0"/>
          </a:endParaRPr>
        </a:p>
      </dgm:t>
    </dgm:pt>
    <dgm:pt modelId="{9D96EBFC-8FDC-4722-9323-0AB99ABAD127}" type="sibTrans" cxnId="{DD77F4DF-8A3D-49FA-9E41-13E5FF0F3CAD}">
      <dgm:prSet/>
      <dgm:spPr/>
      <dgm:t>
        <a:bodyPr/>
        <a:lstStyle/>
        <a:p>
          <a:endParaRPr lang="fr-BE">
            <a:latin typeface="Times New Roman" panose="02020603050405020304" pitchFamily="18" charset="0"/>
            <a:cs typeface="Times New Roman" panose="02020603050405020304" pitchFamily="18" charset="0"/>
          </a:endParaRPr>
        </a:p>
      </dgm:t>
    </dgm:pt>
    <dgm:pt modelId="{98EFB07C-B877-4411-99B2-2C7570CFA966}" type="parTrans" cxnId="{DD77F4DF-8A3D-49FA-9E41-13E5FF0F3CAD}">
      <dgm:prSet/>
      <dgm:spPr/>
      <dgm:t>
        <a:bodyPr/>
        <a:lstStyle/>
        <a:p>
          <a:endParaRPr lang="fr-BE">
            <a:latin typeface="Times New Roman" panose="02020603050405020304" pitchFamily="18" charset="0"/>
            <a:cs typeface="Times New Roman" panose="02020603050405020304" pitchFamily="18" charset="0"/>
          </a:endParaRPr>
        </a:p>
      </dgm:t>
    </dgm:pt>
    <dgm:pt modelId="{3F4CD2E8-0FB9-44BF-89B8-24CFFD45DEFA}">
      <dgm:prSet/>
      <dgm:spPr>
        <a:solidFill>
          <a:srgbClr val="DAE8FC"/>
        </a:solidFill>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Biological characterization of new viruses is often incomplete</a:t>
          </a:r>
          <a:endParaRPr lang="fr-BE" noProof="0" dirty="0">
            <a:solidFill>
              <a:schemeClr val="tx1"/>
            </a:solidFill>
            <a:latin typeface="Times New Roman" panose="02020603050405020304" pitchFamily="18" charset="0"/>
            <a:cs typeface="Times New Roman" panose="02020603050405020304" pitchFamily="18" charset="0"/>
          </a:endParaRPr>
        </a:p>
      </dgm:t>
    </dgm:pt>
    <dgm:pt modelId="{8F5C9731-3066-4122-ABFA-8018AC194390}" type="parTrans" cxnId="{D082F33D-3C9F-4C56-A3F5-451E902A8162}">
      <dgm:prSet/>
      <dgm:spPr/>
      <dgm:t>
        <a:bodyPr/>
        <a:lstStyle/>
        <a:p>
          <a:endParaRPr lang="en-US">
            <a:latin typeface="Times New Roman" panose="02020603050405020304" pitchFamily="18" charset="0"/>
            <a:cs typeface="Times New Roman" panose="02020603050405020304" pitchFamily="18" charset="0"/>
          </a:endParaRPr>
        </a:p>
      </dgm:t>
    </dgm:pt>
    <dgm:pt modelId="{0EE589ED-C7BB-4AF5-910D-E1D8AF752544}" type="sibTrans" cxnId="{D082F33D-3C9F-4C56-A3F5-451E902A8162}">
      <dgm:prSet/>
      <dgm:spPr/>
      <dgm:t>
        <a:bodyPr/>
        <a:lstStyle/>
        <a:p>
          <a:endParaRPr lang="en-US">
            <a:latin typeface="Times New Roman" panose="02020603050405020304" pitchFamily="18" charset="0"/>
            <a:cs typeface="Times New Roman" panose="02020603050405020304" pitchFamily="18" charset="0"/>
          </a:endParaRPr>
        </a:p>
      </dgm:t>
    </dgm:pt>
    <dgm:pt modelId="{81AE57A7-A03F-424E-93F6-9DB1405B2B43}" type="pres">
      <dgm:prSet presAssocID="{D8C31086-3A3D-484A-BA1B-001B9369628D}" presName="Name0" presStyleCnt="0">
        <dgm:presLayoutVars>
          <dgm:dir/>
          <dgm:animLvl val="lvl"/>
          <dgm:resizeHandles val="exact"/>
        </dgm:presLayoutVars>
      </dgm:prSet>
      <dgm:spPr/>
    </dgm:pt>
    <dgm:pt modelId="{79992A69-AC29-4B96-8AF2-4E0444F265F4}" type="pres">
      <dgm:prSet presAssocID="{C475DB49-06A6-4E0F-B8BB-CD4954881984}" presName="linNode" presStyleCnt="0"/>
      <dgm:spPr/>
    </dgm:pt>
    <dgm:pt modelId="{B667DCE3-C6EE-4F10-A2E2-CC4E781C92A7}" type="pres">
      <dgm:prSet presAssocID="{C475DB49-06A6-4E0F-B8BB-CD4954881984}" presName="parentText" presStyleLbl="node1" presStyleIdx="0" presStyleCnt="1" custScaleX="61765" custLinFactNeighborX="-12179">
        <dgm:presLayoutVars>
          <dgm:chMax val="1"/>
          <dgm:bulletEnabled val="1"/>
        </dgm:presLayoutVars>
      </dgm:prSet>
      <dgm:spPr/>
    </dgm:pt>
    <dgm:pt modelId="{E4E7B832-3B4B-4CA0-9437-05E8F23DA297}" type="pres">
      <dgm:prSet presAssocID="{C475DB49-06A6-4E0F-B8BB-CD4954881984}" presName="descendantText" presStyleLbl="alignAccFollowNode1" presStyleIdx="0" presStyleCnt="1" custScaleX="174917">
        <dgm:presLayoutVars>
          <dgm:bulletEnabled val="1"/>
        </dgm:presLayoutVars>
      </dgm:prSet>
      <dgm:spPr/>
    </dgm:pt>
  </dgm:ptLst>
  <dgm:cxnLst>
    <dgm:cxn modelId="{59346A11-F83F-454F-8A21-7673DFF74CB1}" type="presOf" srcId="{D8C31086-3A3D-484A-BA1B-001B9369628D}" destId="{81AE57A7-A03F-424E-93F6-9DB1405B2B43}" srcOrd="0" destOrd="0" presId="urn:microsoft.com/office/officeart/2005/8/layout/vList5"/>
    <dgm:cxn modelId="{75CB8229-AD81-4374-8578-B3B79583919C}" srcId="{C475DB49-06A6-4E0F-B8BB-CD4954881984}" destId="{E6C861DF-7185-4136-9591-7716B212E65E}" srcOrd="0" destOrd="0" parTransId="{3E235BE1-DD54-40F1-B38B-7B356D305CEF}" sibTransId="{DB0C951F-0DC9-467C-926C-D8D82D467E9C}"/>
    <dgm:cxn modelId="{D082F33D-3C9F-4C56-A3F5-451E902A8162}" srcId="{C475DB49-06A6-4E0F-B8BB-CD4954881984}" destId="{3F4CD2E8-0FB9-44BF-89B8-24CFFD45DEFA}" srcOrd="2" destOrd="0" parTransId="{8F5C9731-3066-4122-ABFA-8018AC194390}" sibTransId="{0EE589ED-C7BB-4AF5-910D-E1D8AF752544}"/>
    <dgm:cxn modelId="{B59C4643-E9CD-4263-86A3-D6209C237E5B}" type="presOf" srcId="{3F4CD2E8-0FB9-44BF-89B8-24CFFD45DEFA}" destId="{E4E7B832-3B4B-4CA0-9437-05E8F23DA297}" srcOrd="0" destOrd="2" presId="urn:microsoft.com/office/officeart/2005/8/layout/vList5"/>
    <dgm:cxn modelId="{62BCE956-9C33-4D5F-BCD4-0B62C7D5FCB0}" srcId="{D8C31086-3A3D-484A-BA1B-001B9369628D}" destId="{C475DB49-06A6-4E0F-B8BB-CD4954881984}" srcOrd="0" destOrd="0" parTransId="{F9E25F9C-C4B0-4484-8A44-47B9AA79FCF0}" sibTransId="{89E4A300-5525-49E4-966E-DAC361797053}"/>
    <dgm:cxn modelId="{45EB968C-0C34-47A2-A57B-17197325EBC6}" type="presOf" srcId="{E6C861DF-7185-4136-9591-7716B212E65E}" destId="{E4E7B832-3B4B-4CA0-9437-05E8F23DA297}" srcOrd="0" destOrd="0" presId="urn:microsoft.com/office/officeart/2005/8/layout/vList5"/>
    <dgm:cxn modelId="{057A4EC2-A4C8-4453-A5F5-156CBBF275E0}" type="presOf" srcId="{C475DB49-06A6-4E0F-B8BB-CD4954881984}" destId="{B667DCE3-C6EE-4F10-A2E2-CC4E781C92A7}" srcOrd="0" destOrd="0" presId="urn:microsoft.com/office/officeart/2005/8/layout/vList5"/>
    <dgm:cxn modelId="{DD77F4DF-8A3D-49FA-9E41-13E5FF0F3CAD}" srcId="{C475DB49-06A6-4E0F-B8BB-CD4954881984}" destId="{85A216BE-EF33-4418-B782-CE1140B071C2}" srcOrd="1" destOrd="0" parTransId="{98EFB07C-B877-4411-99B2-2C7570CFA966}" sibTransId="{9D96EBFC-8FDC-4722-9323-0AB99ABAD127}"/>
    <dgm:cxn modelId="{57C10CE6-87F9-4AFD-A972-55C4BCAFC68D}" type="presOf" srcId="{85A216BE-EF33-4418-B782-CE1140B071C2}" destId="{E4E7B832-3B4B-4CA0-9437-05E8F23DA297}" srcOrd="0" destOrd="1" presId="urn:microsoft.com/office/officeart/2005/8/layout/vList5"/>
    <dgm:cxn modelId="{0C2FFDE7-6329-4164-BEC2-40E8290CEF8E}" type="presParOf" srcId="{81AE57A7-A03F-424E-93F6-9DB1405B2B43}" destId="{79992A69-AC29-4B96-8AF2-4E0444F265F4}" srcOrd="0" destOrd="0" presId="urn:microsoft.com/office/officeart/2005/8/layout/vList5"/>
    <dgm:cxn modelId="{63E7606F-1180-4E0B-B80F-7455894FD90D}" type="presParOf" srcId="{79992A69-AC29-4B96-8AF2-4E0444F265F4}" destId="{B667DCE3-C6EE-4F10-A2E2-CC4E781C92A7}" srcOrd="0" destOrd="0" presId="urn:microsoft.com/office/officeart/2005/8/layout/vList5"/>
    <dgm:cxn modelId="{3D8DF59E-B0A4-4CFA-8896-15DC64BC67D8}" type="presParOf" srcId="{79992A69-AC29-4B96-8AF2-4E0444F265F4}" destId="{E4E7B832-3B4B-4CA0-9437-05E8F23DA29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C31086-3A3D-484A-BA1B-001B9369628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475DB49-06A6-4E0F-B8BB-CD4954881984}">
      <dgm:prSet custT="1"/>
      <dgm:spPr>
        <a:solidFill>
          <a:srgbClr val="23445D"/>
        </a:solidFill>
      </dgm:spPr>
      <dgm:t>
        <a:bodyPr/>
        <a:lstStyle/>
        <a:p>
          <a:r>
            <a:rPr lang="en-US" sz="1700" b="0" i="0" dirty="0">
              <a:latin typeface="Times New Roman" panose="02020603050405020304" pitchFamily="18" charset="0"/>
              <a:cs typeface="Times New Roman" panose="02020603050405020304" pitchFamily="18" charset="0"/>
            </a:rPr>
            <a:t>Testing relationships experimentally</a:t>
          </a:r>
          <a:endParaRPr lang="fr-BE" sz="1700" b="0" noProof="0" dirty="0">
            <a:latin typeface="Times New Roman" panose="02020603050405020304" pitchFamily="18" charset="0"/>
            <a:cs typeface="Times New Roman" panose="02020603050405020304" pitchFamily="18" charset="0"/>
          </a:endParaRPr>
        </a:p>
      </dgm:t>
    </dgm:pt>
    <dgm:pt modelId="{F9E25F9C-C4B0-4484-8A44-47B9AA79FCF0}" type="parTrans" cxnId="{62BCE956-9C33-4D5F-BCD4-0B62C7D5FCB0}">
      <dgm:prSet/>
      <dgm:spPr/>
      <dgm:t>
        <a:bodyPr/>
        <a:lstStyle/>
        <a:p>
          <a:endParaRPr lang="en-US"/>
        </a:p>
      </dgm:t>
    </dgm:pt>
    <dgm:pt modelId="{89E4A300-5525-49E4-966E-DAC361797053}" type="sibTrans" cxnId="{62BCE956-9C33-4D5F-BCD4-0B62C7D5FCB0}">
      <dgm:prSet/>
      <dgm:spPr/>
      <dgm:t>
        <a:bodyPr/>
        <a:lstStyle/>
        <a:p>
          <a:endParaRPr lang="en-US"/>
        </a:p>
      </dgm:t>
    </dgm:pt>
    <dgm:pt modelId="{E6C861DF-7185-4136-9591-7716B212E65E}">
      <dgm:prSet/>
      <dgm:spPr>
        <a:solidFill>
          <a:srgbClr val="DAE8FC"/>
        </a:solidFill>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Not exhaustive</a:t>
          </a:r>
        </a:p>
      </dgm:t>
    </dgm:pt>
    <dgm:pt modelId="{3E235BE1-DD54-40F1-B38B-7B356D305CEF}" type="parTrans" cxnId="{75CB8229-AD81-4374-8578-B3B79583919C}">
      <dgm:prSet/>
      <dgm:spPr/>
      <dgm:t>
        <a:bodyPr/>
        <a:lstStyle/>
        <a:p>
          <a:endParaRPr lang="en-US"/>
        </a:p>
      </dgm:t>
    </dgm:pt>
    <dgm:pt modelId="{DB0C951F-0DC9-467C-926C-D8D82D467E9C}" type="sibTrans" cxnId="{75CB8229-AD81-4374-8578-B3B79583919C}">
      <dgm:prSet/>
      <dgm:spPr/>
      <dgm:t>
        <a:bodyPr/>
        <a:lstStyle/>
        <a:p>
          <a:endParaRPr lang="en-US"/>
        </a:p>
      </dgm:t>
    </dgm:pt>
    <dgm:pt modelId="{CD019539-CD00-4BE4-B7D9-97F558E25A13}">
      <dgm:prSet custT="1"/>
      <dgm:spPr>
        <a:solidFill>
          <a:schemeClr val="bg1"/>
        </a:solidFill>
        <a:ln>
          <a:solidFill>
            <a:schemeClr val="bg1"/>
          </a:solidFill>
        </a:ln>
      </dgm:spPr>
      <dgm:t>
        <a:bodyPr/>
        <a:lstStyle/>
        <a:p>
          <a:r>
            <a:rPr lang="en-US" sz="1700" b="0" i="0" dirty="0">
              <a:solidFill>
                <a:schemeClr val="bg1"/>
              </a:solidFill>
              <a:latin typeface="Times New Roman" panose="02020603050405020304" pitchFamily="18" charset="0"/>
              <a:cs typeface="Times New Roman" panose="02020603050405020304" pitchFamily="18" charset="0"/>
            </a:rPr>
            <a:t>Comparing genomic and proteomic patterns </a:t>
          </a:r>
          <a:endParaRPr lang="fr-BE" sz="1700" noProof="0" dirty="0">
            <a:solidFill>
              <a:schemeClr val="bg1"/>
            </a:solidFill>
            <a:latin typeface="Times New Roman" panose="02020603050405020304" pitchFamily="18" charset="0"/>
            <a:cs typeface="Times New Roman" panose="02020603050405020304" pitchFamily="18" charset="0"/>
          </a:endParaRPr>
        </a:p>
      </dgm:t>
    </dgm:pt>
    <dgm:pt modelId="{EBB8D54A-D33F-46BB-8890-075CCD9CE178}" type="parTrans" cxnId="{28B56EA0-5C79-40EB-AFBB-549E9F2022EE}">
      <dgm:prSet/>
      <dgm:spPr/>
      <dgm:t>
        <a:bodyPr/>
        <a:lstStyle/>
        <a:p>
          <a:endParaRPr lang="en-US"/>
        </a:p>
      </dgm:t>
    </dgm:pt>
    <dgm:pt modelId="{5D3DCD09-A0BB-4440-89C2-3400E62FA92E}" type="sibTrans" cxnId="{28B56EA0-5C79-40EB-AFBB-549E9F2022EE}">
      <dgm:prSet/>
      <dgm:spPr/>
      <dgm:t>
        <a:bodyPr/>
        <a:lstStyle/>
        <a:p>
          <a:endParaRPr lang="en-US"/>
        </a:p>
      </dgm:t>
    </dgm:pt>
    <dgm:pt modelId="{03AA62A2-D257-45C8-BA4F-CC99D5BB6046}">
      <dgm:prSet custT="1"/>
      <dgm:spPr>
        <a:solidFill>
          <a:schemeClr val="bg1"/>
        </a:solidFill>
        <a:ln>
          <a:solidFill>
            <a:schemeClr val="bg1"/>
          </a:solidFill>
        </a:ln>
      </dgm:spPr>
      <dgm:t>
        <a:bodyPr/>
        <a:lstStyle/>
        <a:p>
          <a:r>
            <a:rPr lang="en-US" sz="1400" b="0" i="0" dirty="0">
              <a:solidFill>
                <a:schemeClr val="bg1"/>
              </a:solidFill>
              <a:latin typeface="Times New Roman" panose="02020603050405020304" pitchFamily="18" charset="0"/>
              <a:cs typeface="Times New Roman" panose="02020603050405020304" pitchFamily="18" charset="0"/>
            </a:rPr>
            <a:t>Allows to quickly process large amount of data</a:t>
          </a:r>
          <a:endParaRPr lang="fr-FR" sz="1400" noProof="0" dirty="0">
            <a:solidFill>
              <a:schemeClr val="bg1"/>
            </a:solidFill>
            <a:latin typeface="Times New Roman" panose="02020603050405020304" pitchFamily="18" charset="0"/>
            <a:cs typeface="Times New Roman" panose="02020603050405020304" pitchFamily="18" charset="0"/>
          </a:endParaRPr>
        </a:p>
      </dgm:t>
    </dgm:pt>
    <dgm:pt modelId="{54F8529C-8429-49B6-8685-FB0503B7BE2A}" type="parTrans" cxnId="{D17C4558-C240-496C-810E-3E7B64E2757D}">
      <dgm:prSet/>
      <dgm:spPr/>
      <dgm:t>
        <a:bodyPr/>
        <a:lstStyle/>
        <a:p>
          <a:endParaRPr lang="fr-BE"/>
        </a:p>
      </dgm:t>
    </dgm:pt>
    <dgm:pt modelId="{9FB16088-1CA1-4E91-A0C3-F1EAB66DBFDF}" type="sibTrans" cxnId="{D17C4558-C240-496C-810E-3E7B64E2757D}">
      <dgm:prSet/>
      <dgm:spPr/>
      <dgm:t>
        <a:bodyPr/>
        <a:lstStyle/>
        <a:p>
          <a:endParaRPr lang="fr-BE"/>
        </a:p>
      </dgm:t>
    </dgm:pt>
    <dgm:pt modelId="{F5F77A17-466F-4FF2-86E4-2E52B488EE04}">
      <dgm:prSet/>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Time-consuming</a:t>
          </a:r>
        </a:p>
      </dgm:t>
    </dgm:pt>
    <dgm:pt modelId="{7C566EF7-2FC5-45AC-8F9A-03E44281266E}" type="parTrans" cxnId="{B1952823-F5BE-4888-9CF3-D21B9119E865}">
      <dgm:prSet/>
      <dgm:spPr/>
      <dgm:t>
        <a:bodyPr/>
        <a:lstStyle/>
        <a:p>
          <a:endParaRPr lang="en-US"/>
        </a:p>
      </dgm:t>
    </dgm:pt>
    <dgm:pt modelId="{4C1FD84A-591B-41F9-8F23-2C3EE2AB1885}" type="sibTrans" cxnId="{B1952823-F5BE-4888-9CF3-D21B9119E865}">
      <dgm:prSet/>
      <dgm:spPr/>
      <dgm:t>
        <a:bodyPr/>
        <a:lstStyle/>
        <a:p>
          <a:endParaRPr lang="en-US"/>
        </a:p>
      </dgm:t>
    </dgm:pt>
    <dgm:pt modelId="{F6D25C3E-FAAD-43C1-985E-65F10DD8F1FB}">
      <dgm:prSet/>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Expensive</a:t>
          </a:r>
        </a:p>
      </dgm:t>
    </dgm:pt>
    <dgm:pt modelId="{D68191A2-52E6-4C5D-8FF4-51E0C39AA8E0}" type="parTrans" cxnId="{1A457365-0146-4F97-8718-D9FA45479027}">
      <dgm:prSet/>
      <dgm:spPr/>
      <dgm:t>
        <a:bodyPr/>
        <a:lstStyle/>
        <a:p>
          <a:endParaRPr lang="en-US"/>
        </a:p>
      </dgm:t>
    </dgm:pt>
    <dgm:pt modelId="{BBE58300-DD1A-42B0-9E23-66ADF12281EA}" type="sibTrans" cxnId="{1A457365-0146-4F97-8718-D9FA45479027}">
      <dgm:prSet/>
      <dgm:spPr/>
      <dgm:t>
        <a:bodyPr/>
        <a:lstStyle/>
        <a:p>
          <a:endParaRPr lang="en-US"/>
        </a:p>
      </dgm:t>
    </dgm:pt>
    <dgm:pt modelId="{913C17EC-5393-4CAB-BC79-4480117DECDF}">
      <dgm:prSet/>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Based on observations</a:t>
          </a:r>
        </a:p>
      </dgm:t>
    </dgm:pt>
    <dgm:pt modelId="{FD64F433-7C3D-48A1-8D9A-59426670633E}" type="parTrans" cxnId="{B6D64553-820E-4259-9AEF-F4664346C623}">
      <dgm:prSet/>
      <dgm:spPr/>
      <dgm:t>
        <a:bodyPr/>
        <a:lstStyle/>
        <a:p>
          <a:endParaRPr lang="en-US"/>
        </a:p>
      </dgm:t>
    </dgm:pt>
    <dgm:pt modelId="{457A6FAC-FDF0-49CE-B1F2-A47DD718D673}" type="sibTrans" cxnId="{B6D64553-820E-4259-9AEF-F4664346C623}">
      <dgm:prSet/>
      <dgm:spPr/>
      <dgm:t>
        <a:bodyPr/>
        <a:lstStyle/>
        <a:p>
          <a:endParaRPr lang="en-US"/>
        </a:p>
      </dgm:t>
    </dgm:pt>
    <dgm:pt modelId="{7FE9245F-132B-42CD-A2C1-1A1AB2071814}">
      <dgm:prSet/>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Sometimes inconclusive</a:t>
          </a:r>
        </a:p>
      </dgm:t>
    </dgm:pt>
    <dgm:pt modelId="{3DCE7062-0C9E-4CAC-AC9C-822957CCAF14}" type="parTrans" cxnId="{7A24C39B-A22D-4F38-BF13-DF20141C72DE}">
      <dgm:prSet/>
      <dgm:spPr/>
      <dgm:t>
        <a:bodyPr/>
        <a:lstStyle/>
        <a:p>
          <a:endParaRPr lang="en-US"/>
        </a:p>
      </dgm:t>
    </dgm:pt>
    <dgm:pt modelId="{D12853D1-8B3D-4F2F-9BE2-7A06F2E17557}" type="sibTrans" cxnId="{7A24C39B-A22D-4F38-BF13-DF20141C72DE}">
      <dgm:prSet/>
      <dgm:spPr/>
      <dgm:t>
        <a:bodyPr/>
        <a:lstStyle/>
        <a:p>
          <a:endParaRPr lang="en-US"/>
        </a:p>
      </dgm:t>
    </dgm:pt>
    <dgm:pt modelId="{32F5FE34-18AC-478D-87C7-0F52F48D65C2}">
      <dgm:prSet custT="1"/>
      <dgm:spPr>
        <a:solidFill>
          <a:schemeClr val="bg1"/>
        </a:solidFill>
        <a:ln>
          <a:solidFill>
            <a:schemeClr val="bg1"/>
          </a:solidFill>
        </a:ln>
      </dgm:spPr>
      <dgm:t>
        <a:bodyPr/>
        <a:lstStyle/>
        <a:p>
          <a:r>
            <a:rPr lang="en-US" sz="1400" noProof="0" dirty="0">
              <a:solidFill>
                <a:schemeClr val="bg1"/>
              </a:solidFill>
              <a:latin typeface="Times New Roman" panose="02020603050405020304" pitchFamily="18" charset="0"/>
              <a:cs typeface="Times New Roman" panose="02020603050405020304" pitchFamily="18" charset="0"/>
            </a:rPr>
            <a:t>Based on complete genomes (HTS) 
Uses high-performance bioinformatics tools
Enables understanding of virus-vector-host interactions</a:t>
          </a:r>
          <a:endParaRPr lang="fr-FR" sz="1400" noProof="0" dirty="0">
            <a:solidFill>
              <a:schemeClr val="bg1"/>
            </a:solidFill>
            <a:latin typeface="Times New Roman" panose="02020603050405020304" pitchFamily="18" charset="0"/>
            <a:cs typeface="Times New Roman" panose="02020603050405020304" pitchFamily="18" charset="0"/>
          </a:endParaRPr>
        </a:p>
      </dgm:t>
    </dgm:pt>
    <dgm:pt modelId="{488D40E3-FA2C-45BB-9814-32914360759B}" type="parTrans" cxnId="{ABD2D4B1-BD23-4DED-82B2-CA9073E0F41E}">
      <dgm:prSet/>
      <dgm:spPr/>
      <dgm:t>
        <a:bodyPr/>
        <a:lstStyle/>
        <a:p>
          <a:endParaRPr lang="en-US"/>
        </a:p>
      </dgm:t>
    </dgm:pt>
    <dgm:pt modelId="{D35EAA5D-2248-4443-A4A3-2FC31EC5298E}" type="sibTrans" cxnId="{ABD2D4B1-BD23-4DED-82B2-CA9073E0F41E}">
      <dgm:prSet/>
      <dgm:spPr/>
      <dgm:t>
        <a:bodyPr/>
        <a:lstStyle/>
        <a:p>
          <a:endParaRPr lang="en-US"/>
        </a:p>
      </dgm:t>
    </dgm:pt>
    <dgm:pt modelId="{81AE57A7-A03F-424E-93F6-9DB1405B2B43}" type="pres">
      <dgm:prSet presAssocID="{D8C31086-3A3D-484A-BA1B-001B9369628D}" presName="Name0" presStyleCnt="0">
        <dgm:presLayoutVars>
          <dgm:dir/>
          <dgm:animLvl val="lvl"/>
          <dgm:resizeHandles val="exact"/>
        </dgm:presLayoutVars>
      </dgm:prSet>
      <dgm:spPr/>
    </dgm:pt>
    <dgm:pt modelId="{79992A69-AC29-4B96-8AF2-4E0444F265F4}" type="pres">
      <dgm:prSet presAssocID="{C475DB49-06A6-4E0F-B8BB-CD4954881984}" presName="linNode" presStyleCnt="0"/>
      <dgm:spPr/>
    </dgm:pt>
    <dgm:pt modelId="{B667DCE3-C6EE-4F10-A2E2-CC4E781C92A7}" type="pres">
      <dgm:prSet presAssocID="{C475DB49-06A6-4E0F-B8BB-CD4954881984}" presName="parentText" presStyleLbl="node1" presStyleIdx="0" presStyleCnt="2">
        <dgm:presLayoutVars>
          <dgm:chMax val="1"/>
          <dgm:bulletEnabled val="1"/>
        </dgm:presLayoutVars>
      </dgm:prSet>
      <dgm:spPr/>
    </dgm:pt>
    <dgm:pt modelId="{E4E7B832-3B4B-4CA0-9437-05E8F23DA297}" type="pres">
      <dgm:prSet presAssocID="{C475DB49-06A6-4E0F-B8BB-CD4954881984}" presName="descendantText" presStyleLbl="alignAccFollowNode1" presStyleIdx="0" presStyleCnt="2">
        <dgm:presLayoutVars>
          <dgm:bulletEnabled val="1"/>
        </dgm:presLayoutVars>
      </dgm:prSet>
      <dgm:spPr/>
    </dgm:pt>
    <dgm:pt modelId="{54C90593-1CAF-4563-9856-18543E5B5B44}" type="pres">
      <dgm:prSet presAssocID="{89E4A300-5525-49E4-966E-DAC361797053}" presName="sp" presStyleCnt="0"/>
      <dgm:spPr/>
    </dgm:pt>
    <dgm:pt modelId="{836C3754-05A1-41A3-8D14-B5C704ACDC1C}" type="pres">
      <dgm:prSet presAssocID="{CD019539-CD00-4BE4-B7D9-97F558E25A13}" presName="linNode" presStyleCnt="0"/>
      <dgm:spPr/>
    </dgm:pt>
    <dgm:pt modelId="{DBA63F08-326F-47E1-9374-BB1D1066FD14}" type="pres">
      <dgm:prSet presAssocID="{CD019539-CD00-4BE4-B7D9-97F558E25A13}" presName="parentText" presStyleLbl="node1" presStyleIdx="1" presStyleCnt="2" custLinFactNeighborY="307">
        <dgm:presLayoutVars>
          <dgm:chMax val="1"/>
          <dgm:bulletEnabled val="1"/>
        </dgm:presLayoutVars>
      </dgm:prSet>
      <dgm:spPr/>
    </dgm:pt>
    <dgm:pt modelId="{7E9EF00F-00A0-4A5B-86C9-E76F2E93E0F9}" type="pres">
      <dgm:prSet presAssocID="{CD019539-CD00-4BE4-B7D9-97F558E25A13}" presName="descendantText" presStyleLbl="alignAccFollowNode1" presStyleIdx="1" presStyleCnt="2">
        <dgm:presLayoutVars>
          <dgm:bulletEnabled val="1"/>
        </dgm:presLayoutVars>
      </dgm:prSet>
      <dgm:spPr/>
    </dgm:pt>
  </dgm:ptLst>
  <dgm:cxnLst>
    <dgm:cxn modelId="{EE99F407-3F87-4679-9C11-57F8D5F16265}" type="presOf" srcId="{F5F77A17-466F-4FF2-86E4-2E52B488EE04}" destId="{E4E7B832-3B4B-4CA0-9437-05E8F23DA297}" srcOrd="0" destOrd="1" presId="urn:microsoft.com/office/officeart/2005/8/layout/vList5"/>
    <dgm:cxn modelId="{B1952823-F5BE-4888-9CF3-D21B9119E865}" srcId="{C475DB49-06A6-4E0F-B8BB-CD4954881984}" destId="{F5F77A17-466F-4FF2-86E4-2E52B488EE04}" srcOrd="1" destOrd="0" parTransId="{7C566EF7-2FC5-45AC-8F9A-03E44281266E}" sibTransId="{4C1FD84A-591B-41F9-8F23-2C3EE2AB1885}"/>
    <dgm:cxn modelId="{75CB8229-AD81-4374-8578-B3B79583919C}" srcId="{C475DB49-06A6-4E0F-B8BB-CD4954881984}" destId="{E6C861DF-7185-4136-9591-7716B212E65E}" srcOrd="0" destOrd="0" parTransId="{3E235BE1-DD54-40F1-B38B-7B356D305CEF}" sibTransId="{DB0C951F-0DC9-467C-926C-D8D82D467E9C}"/>
    <dgm:cxn modelId="{6024BC3C-7495-45A5-BB74-CFC35F6AA4B9}" type="presOf" srcId="{CD019539-CD00-4BE4-B7D9-97F558E25A13}" destId="{DBA63F08-326F-47E1-9374-BB1D1066FD14}" srcOrd="0" destOrd="0" presId="urn:microsoft.com/office/officeart/2005/8/layout/vList5"/>
    <dgm:cxn modelId="{0D45E860-841C-4534-A872-15111D68EFF3}" type="presOf" srcId="{32F5FE34-18AC-478D-87C7-0F52F48D65C2}" destId="{7E9EF00F-00A0-4A5B-86C9-E76F2E93E0F9}" srcOrd="0" destOrd="1" presId="urn:microsoft.com/office/officeart/2005/8/layout/vList5"/>
    <dgm:cxn modelId="{1A457365-0146-4F97-8718-D9FA45479027}" srcId="{C475DB49-06A6-4E0F-B8BB-CD4954881984}" destId="{F6D25C3E-FAAD-43C1-985E-65F10DD8F1FB}" srcOrd="2" destOrd="0" parTransId="{D68191A2-52E6-4C5D-8FF4-51E0C39AA8E0}" sibTransId="{BBE58300-DD1A-42B0-9E23-66ADF12281EA}"/>
    <dgm:cxn modelId="{8A61F468-82C1-41FB-A8A1-8C04F5AC560D}" type="presOf" srcId="{C475DB49-06A6-4E0F-B8BB-CD4954881984}" destId="{B667DCE3-C6EE-4F10-A2E2-CC4E781C92A7}" srcOrd="0" destOrd="0" presId="urn:microsoft.com/office/officeart/2005/8/layout/vList5"/>
    <dgm:cxn modelId="{F7A6BA6D-387B-442C-AEB6-6A190EB505F6}" type="presOf" srcId="{F6D25C3E-FAAD-43C1-985E-65F10DD8F1FB}" destId="{E4E7B832-3B4B-4CA0-9437-05E8F23DA297}" srcOrd="0" destOrd="2" presId="urn:microsoft.com/office/officeart/2005/8/layout/vList5"/>
    <dgm:cxn modelId="{E7771471-EC4D-473B-9418-922190DB35D6}" type="presOf" srcId="{E6C861DF-7185-4136-9591-7716B212E65E}" destId="{E4E7B832-3B4B-4CA0-9437-05E8F23DA297}" srcOrd="0" destOrd="0" presId="urn:microsoft.com/office/officeart/2005/8/layout/vList5"/>
    <dgm:cxn modelId="{B6D64553-820E-4259-9AEF-F4664346C623}" srcId="{C475DB49-06A6-4E0F-B8BB-CD4954881984}" destId="{913C17EC-5393-4CAB-BC79-4480117DECDF}" srcOrd="3" destOrd="0" parTransId="{FD64F433-7C3D-48A1-8D9A-59426670633E}" sibTransId="{457A6FAC-FDF0-49CE-B1F2-A47DD718D673}"/>
    <dgm:cxn modelId="{DD579356-1507-447E-ACBF-10C8D097A0C7}" type="presOf" srcId="{7FE9245F-132B-42CD-A2C1-1A1AB2071814}" destId="{E4E7B832-3B4B-4CA0-9437-05E8F23DA297}" srcOrd="0" destOrd="4" presId="urn:microsoft.com/office/officeart/2005/8/layout/vList5"/>
    <dgm:cxn modelId="{62BCE956-9C33-4D5F-BCD4-0B62C7D5FCB0}" srcId="{D8C31086-3A3D-484A-BA1B-001B9369628D}" destId="{C475DB49-06A6-4E0F-B8BB-CD4954881984}" srcOrd="0" destOrd="0" parTransId="{F9E25F9C-C4B0-4484-8A44-47B9AA79FCF0}" sibTransId="{89E4A300-5525-49E4-966E-DAC361797053}"/>
    <dgm:cxn modelId="{D17C4558-C240-496C-810E-3E7B64E2757D}" srcId="{CD019539-CD00-4BE4-B7D9-97F558E25A13}" destId="{03AA62A2-D257-45C8-BA4F-CC99D5BB6046}" srcOrd="0" destOrd="0" parTransId="{54F8529C-8429-49B6-8685-FB0503B7BE2A}" sibTransId="{9FB16088-1CA1-4E91-A0C3-F1EAB66DBFDF}"/>
    <dgm:cxn modelId="{63DB9A7B-C81F-47D7-B5DC-4D3AB786C546}" type="presOf" srcId="{913C17EC-5393-4CAB-BC79-4480117DECDF}" destId="{E4E7B832-3B4B-4CA0-9437-05E8F23DA297}" srcOrd="0" destOrd="3" presId="urn:microsoft.com/office/officeart/2005/8/layout/vList5"/>
    <dgm:cxn modelId="{7A24C39B-A22D-4F38-BF13-DF20141C72DE}" srcId="{C475DB49-06A6-4E0F-B8BB-CD4954881984}" destId="{7FE9245F-132B-42CD-A2C1-1A1AB2071814}" srcOrd="4" destOrd="0" parTransId="{3DCE7062-0C9E-4CAC-AC9C-822957CCAF14}" sibTransId="{D12853D1-8B3D-4F2F-9BE2-7A06F2E17557}"/>
    <dgm:cxn modelId="{28B56EA0-5C79-40EB-AFBB-549E9F2022EE}" srcId="{D8C31086-3A3D-484A-BA1B-001B9369628D}" destId="{CD019539-CD00-4BE4-B7D9-97F558E25A13}" srcOrd="1" destOrd="0" parTransId="{EBB8D54A-D33F-46BB-8890-075CCD9CE178}" sibTransId="{5D3DCD09-A0BB-4440-89C2-3400E62FA92E}"/>
    <dgm:cxn modelId="{92148BA6-24B0-45F1-A6EE-257E69BE259C}" type="presOf" srcId="{D8C31086-3A3D-484A-BA1B-001B9369628D}" destId="{81AE57A7-A03F-424E-93F6-9DB1405B2B43}" srcOrd="0" destOrd="0" presId="urn:microsoft.com/office/officeart/2005/8/layout/vList5"/>
    <dgm:cxn modelId="{ABD2D4B1-BD23-4DED-82B2-CA9073E0F41E}" srcId="{CD019539-CD00-4BE4-B7D9-97F558E25A13}" destId="{32F5FE34-18AC-478D-87C7-0F52F48D65C2}" srcOrd="1" destOrd="0" parTransId="{488D40E3-FA2C-45BB-9814-32914360759B}" sibTransId="{D35EAA5D-2248-4443-A4A3-2FC31EC5298E}"/>
    <dgm:cxn modelId="{117032D5-3913-490C-9A09-8B420B117DEC}" type="presOf" srcId="{03AA62A2-D257-45C8-BA4F-CC99D5BB6046}" destId="{7E9EF00F-00A0-4A5B-86C9-E76F2E93E0F9}" srcOrd="0" destOrd="0" presId="urn:microsoft.com/office/officeart/2005/8/layout/vList5"/>
    <dgm:cxn modelId="{90CBAA19-1D14-42C5-91C2-E7F65980161C}" type="presParOf" srcId="{81AE57A7-A03F-424E-93F6-9DB1405B2B43}" destId="{79992A69-AC29-4B96-8AF2-4E0444F265F4}" srcOrd="0" destOrd="0" presId="urn:microsoft.com/office/officeart/2005/8/layout/vList5"/>
    <dgm:cxn modelId="{D42ADB2D-CDC3-44A1-B9CE-2DBC96AB70C9}" type="presParOf" srcId="{79992A69-AC29-4B96-8AF2-4E0444F265F4}" destId="{B667DCE3-C6EE-4F10-A2E2-CC4E781C92A7}" srcOrd="0" destOrd="0" presId="urn:microsoft.com/office/officeart/2005/8/layout/vList5"/>
    <dgm:cxn modelId="{F5AE1081-43B2-45B3-BCCF-8FEE2D7C54BB}" type="presParOf" srcId="{79992A69-AC29-4B96-8AF2-4E0444F265F4}" destId="{E4E7B832-3B4B-4CA0-9437-05E8F23DA297}" srcOrd="1" destOrd="0" presId="urn:microsoft.com/office/officeart/2005/8/layout/vList5"/>
    <dgm:cxn modelId="{CD0F1012-AAB9-4282-B317-6FCD463E77AC}" type="presParOf" srcId="{81AE57A7-A03F-424E-93F6-9DB1405B2B43}" destId="{54C90593-1CAF-4563-9856-18543E5B5B44}" srcOrd="1" destOrd="0" presId="urn:microsoft.com/office/officeart/2005/8/layout/vList5"/>
    <dgm:cxn modelId="{8D75AB9E-5292-4E2F-BC7A-6530A4B458F3}" type="presParOf" srcId="{81AE57A7-A03F-424E-93F6-9DB1405B2B43}" destId="{836C3754-05A1-41A3-8D14-B5C704ACDC1C}" srcOrd="2" destOrd="0" presId="urn:microsoft.com/office/officeart/2005/8/layout/vList5"/>
    <dgm:cxn modelId="{50AD185A-7300-40C6-B3F1-550C0F727641}" type="presParOf" srcId="{836C3754-05A1-41A3-8D14-B5C704ACDC1C}" destId="{DBA63F08-326F-47E1-9374-BB1D1066FD14}" srcOrd="0" destOrd="0" presId="urn:microsoft.com/office/officeart/2005/8/layout/vList5"/>
    <dgm:cxn modelId="{BC34A899-F732-4724-81FE-DCD2AD40F559}" type="presParOf" srcId="{836C3754-05A1-41A3-8D14-B5C704ACDC1C}" destId="{7E9EF00F-00A0-4A5B-86C9-E76F2E93E0F9}"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C31086-3A3D-484A-BA1B-001B9369628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475DB49-06A6-4E0F-B8BB-CD4954881984}">
      <dgm:prSet custT="1"/>
      <dgm:spPr>
        <a:solidFill>
          <a:srgbClr val="23445D"/>
        </a:solidFill>
      </dgm:spPr>
      <dgm:t>
        <a:bodyPr/>
        <a:lstStyle/>
        <a:p>
          <a:r>
            <a:rPr lang="en-US" sz="1700" b="0" i="0" dirty="0">
              <a:latin typeface="Times New Roman" panose="02020603050405020304" pitchFamily="18" charset="0"/>
              <a:cs typeface="Times New Roman" panose="02020603050405020304" pitchFamily="18" charset="0"/>
            </a:rPr>
            <a:t>Testing relationships experimentally</a:t>
          </a:r>
          <a:endParaRPr lang="fr-BE" sz="1700" noProof="0" dirty="0">
            <a:latin typeface="Times New Roman" panose="02020603050405020304" pitchFamily="18" charset="0"/>
            <a:cs typeface="Times New Roman" panose="02020603050405020304" pitchFamily="18" charset="0"/>
          </a:endParaRPr>
        </a:p>
      </dgm:t>
    </dgm:pt>
    <dgm:pt modelId="{F9E25F9C-C4B0-4484-8A44-47B9AA79FCF0}" type="parTrans" cxnId="{62BCE956-9C33-4D5F-BCD4-0B62C7D5FCB0}">
      <dgm:prSet/>
      <dgm:spPr/>
      <dgm:t>
        <a:bodyPr/>
        <a:lstStyle/>
        <a:p>
          <a:endParaRPr lang="en-US"/>
        </a:p>
      </dgm:t>
    </dgm:pt>
    <dgm:pt modelId="{89E4A300-5525-49E4-966E-DAC361797053}" type="sibTrans" cxnId="{62BCE956-9C33-4D5F-BCD4-0B62C7D5FCB0}">
      <dgm:prSet/>
      <dgm:spPr/>
      <dgm:t>
        <a:bodyPr/>
        <a:lstStyle/>
        <a:p>
          <a:endParaRPr lang="en-US"/>
        </a:p>
      </dgm:t>
    </dgm:pt>
    <dgm:pt modelId="{E6C861DF-7185-4136-9591-7716B212E65E}">
      <dgm:prSet/>
      <dgm:spPr>
        <a:solidFill>
          <a:srgbClr val="DAE8FC"/>
        </a:solidFill>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Not exhaustive</a:t>
          </a:r>
        </a:p>
      </dgm:t>
    </dgm:pt>
    <dgm:pt modelId="{3E235BE1-DD54-40F1-B38B-7B356D305CEF}" type="parTrans" cxnId="{75CB8229-AD81-4374-8578-B3B79583919C}">
      <dgm:prSet/>
      <dgm:spPr/>
      <dgm:t>
        <a:bodyPr/>
        <a:lstStyle/>
        <a:p>
          <a:endParaRPr lang="en-US"/>
        </a:p>
      </dgm:t>
    </dgm:pt>
    <dgm:pt modelId="{DB0C951F-0DC9-467C-926C-D8D82D467E9C}" type="sibTrans" cxnId="{75CB8229-AD81-4374-8578-B3B79583919C}">
      <dgm:prSet/>
      <dgm:spPr/>
      <dgm:t>
        <a:bodyPr/>
        <a:lstStyle/>
        <a:p>
          <a:endParaRPr lang="en-US"/>
        </a:p>
      </dgm:t>
    </dgm:pt>
    <dgm:pt modelId="{CD019539-CD00-4BE4-B7D9-97F558E25A13}">
      <dgm:prSet custT="1"/>
      <dgm:spPr>
        <a:solidFill>
          <a:srgbClr val="23445D"/>
        </a:solidFill>
      </dgm:spPr>
      <dgm:t>
        <a:bodyPr/>
        <a:lstStyle/>
        <a:p>
          <a:r>
            <a:rPr lang="en-US" sz="1700" b="0" i="0">
              <a:latin typeface="Times New Roman" panose="02020603050405020304" pitchFamily="18" charset="0"/>
              <a:cs typeface="Times New Roman" panose="02020603050405020304" pitchFamily="18" charset="0"/>
            </a:rPr>
            <a:t>Comparing genomic and proteomic patterns </a:t>
          </a:r>
          <a:endParaRPr lang="fr-BE" sz="1700" noProof="0" dirty="0">
            <a:latin typeface="Times New Roman" panose="02020603050405020304" pitchFamily="18" charset="0"/>
            <a:cs typeface="Times New Roman" panose="02020603050405020304" pitchFamily="18" charset="0"/>
          </a:endParaRPr>
        </a:p>
      </dgm:t>
    </dgm:pt>
    <dgm:pt modelId="{EBB8D54A-D33F-46BB-8890-075CCD9CE178}" type="parTrans" cxnId="{28B56EA0-5C79-40EB-AFBB-549E9F2022EE}">
      <dgm:prSet/>
      <dgm:spPr/>
      <dgm:t>
        <a:bodyPr/>
        <a:lstStyle/>
        <a:p>
          <a:endParaRPr lang="en-US"/>
        </a:p>
      </dgm:t>
    </dgm:pt>
    <dgm:pt modelId="{5D3DCD09-A0BB-4440-89C2-3400E62FA92E}" type="sibTrans" cxnId="{28B56EA0-5C79-40EB-AFBB-549E9F2022EE}">
      <dgm:prSet/>
      <dgm:spPr/>
      <dgm:t>
        <a:bodyPr/>
        <a:lstStyle/>
        <a:p>
          <a:endParaRPr lang="en-US"/>
        </a:p>
      </dgm:t>
    </dgm:pt>
    <dgm:pt modelId="{03AA62A2-D257-45C8-BA4F-CC99D5BB6046}">
      <dgm:prSet custT="1"/>
      <dgm:spPr>
        <a:solidFill>
          <a:srgbClr val="DAE8FC"/>
        </a:solidFill>
      </dgm:spPr>
      <dgm:t>
        <a:bodyPr/>
        <a:lstStyle/>
        <a:p>
          <a:pPr>
            <a:buFont typeface="Wingdings" panose="05000000000000000000" pitchFamily="2" charset="2"/>
            <a:buChar char="q"/>
          </a:pPr>
          <a:r>
            <a:rPr lang="en-US" sz="1400" noProof="0" dirty="0">
              <a:latin typeface="Times New Roman" panose="02020603050405020304" pitchFamily="18" charset="0"/>
              <a:cs typeface="Times New Roman" panose="02020603050405020304" pitchFamily="18" charset="0"/>
            </a:rPr>
            <a:t>Based on complete genomes (HTS) 
Uses high-performance bioinformatics tools</a:t>
          </a:r>
          <a:endParaRPr lang="fr-FR" sz="1400" noProof="0" dirty="0">
            <a:latin typeface="Times New Roman" panose="02020603050405020304" pitchFamily="18" charset="0"/>
            <a:cs typeface="Times New Roman" panose="02020603050405020304" pitchFamily="18" charset="0"/>
          </a:endParaRPr>
        </a:p>
      </dgm:t>
    </dgm:pt>
    <dgm:pt modelId="{54F8529C-8429-49B6-8685-FB0503B7BE2A}" type="parTrans" cxnId="{D17C4558-C240-496C-810E-3E7B64E2757D}">
      <dgm:prSet/>
      <dgm:spPr/>
      <dgm:t>
        <a:bodyPr/>
        <a:lstStyle/>
        <a:p>
          <a:endParaRPr lang="fr-BE"/>
        </a:p>
      </dgm:t>
    </dgm:pt>
    <dgm:pt modelId="{9FB16088-1CA1-4E91-A0C3-F1EAB66DBFDF}" type="sibTrans" cxnId="{D17C4558-C240-496C-810E-3E7B64E2757D}">
      <dgm:prSet/>
      <dgm:spPr/>
      <dgm:t>
        <a:bodyPr/>
        <a:lstStyle/>
        <a:p>
          <a:endParaRPr lang="fr-BE"/>
        </a:p>
      </dgm:t>
    </dgm:pt>
    <dgm:pt modelId="{F5F77A17-466F-4FF2-86E4-2E52B488EE04}">
      <dgm:prSet/>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Time-consuming</a:t>
          </a:r>
        </a:p>
      </dgm:t>
    </dgm:pt>
    <dgm:pt modelId="{7C566EF7-2FC5-45AC-8F9A-03E44281266E}" type="parTrans" cxnId="{B1952823-F5BE-4888-9CF3-D21B9119E865}">
      <dgm:prSet/>
      <dgm:spPr/>
      <dgm:t>
        <a:bodyPr/>
        <a:lstStyle/>
        <a:p>
          <a:endParaRPr lang="en-US"/>
        </a:p>
      </dgm:t>
    </dgm:pt>
    <dgm:pt modelId="{4C1FD84A-591B-41F9-8F23-2C3EE2AB1885}" type="sibTrans" cxnId="{B1952823-F5BE-4888-9CF3-D21B9119E865}">
      <dgm:prSet/>
      <dgm:spPr/>
      <dgm:t>
        <a:bodyPr/>
        <a:lstStyle/>
        <a:p>
          <a:endParaRPr lang="en-US"/>
        </a:p>
      </dgm:t>
    </dgm:pt>
    <dgm:pt modelId="{F6D25C3E-FAAD-43C1-985E-65F10DD8F1FB}">
      <dgm:prSet/>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Expensive</a:t>
          </a:r>
        </a:p>
      </dgm:t>
    </dgm:pt>
    <dgm:pt modelId="{D68191A2-52E6-4C5D-8FF4-51E0C39AA8E0}" type="parTrans" cxnId="{1A457365-0146-4F97-8718-D9FA45479027}">
      <dgm:prSet/>
      <dgm:spPr/>
      <dgm:t>
        <a:bodyPr/>
        <a:lstStyle/>
        <a:p>
          <a:endParaRPr lang="en-US"/>
        </a:p>
      </dgm:t>
    </dgm:pt>
    <dgm:pt modelId="{BBE58300-DD1A-42B0-9E23-66ADF12281EA}" type="sibTrans" cxnId="{1A457365-0146-4F97-8718-D9FA45479027}">
      <dgm:prSet/>
      <dgm:spPr/>
      <dgm:t>
        <a:bodyPr/>
        <a:lstStyle/>
        <a:p>
          <a:endParaRPr lang="en-US"/>
        </a:p>
      </dgm:t>
    </dgm:pt>
    <dgm:pt modelId="{913C17EC-5393-4CAB-BC79-4480117DECDF}">
      <dgm:prSet/>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Based on observations</a:t>
          </a:r>
        </a:p>
      </dgm:t>
    </dgm:pt>
    <dgm:pt modelId="{FD64F433-7C3D-48A1-8D9A-59426670633E}" type="parTrans" cxnId="{B6D64553-820E-4259-9AEF-F4664346C623}">
      <dgm:prSet/>
      <dgm:spPr/>
      <dgm:t>
        <a:bodyPr/>
        <a:lstStyle/>
        <a:p>
          <a:endParaRPr lang="en-US"/>
        </a:p>
      </dgm:t>
    </dgm:pt>
    <dgm:pt modelId="{457A6FAC-FDF0-49CE-B1F2-A47DD718D673}" type="sibTrans" cxnId="{B6D64553-820E-4259-9AEF-F4664346C623}">
      <dgm:prSet/>
      <dgm:spPr/>
      <dgm:t>
        <a:bodyPr/>
        <a:lstStyle/>
        <a:p>
          <a:endParaRPr lang="en-US"/>
        </a:p>
      </dgm:t>
    </dgm:pt>
    <dgm:pt modelId="{7FE9245F-132B-42CD-A2C1-1A1AB2071814}">
      <dgm:prSet/>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Sometimes inconclusive</a:t>
          </a:r>
        </a:p>
      </dgm:t>
    </dgm:pt>
    <dgm:pt modelId="{3DCE7062-0C9E-4CAC-AC9C-822957CCAF14}" type="parTrans" cxnId="{7A24C39B-A22D-4F38-BF13-DF20141C72DE}">
      <dgm:prSet/>
      <dgm:spPr/>
      <dgm:t>
        <a:bodyPr/>
        <a:lstStyle/>
        <a:p>
          <a:endParaRPr lang="en-US"/>
        </a:p>
      </dgm:t>
    </dgm:pt>
    <dgm:pt modelId="{D12853D1-8B3D-4F2F-9BE2-7A06F2E17557}" type="sibTrans" cxnId="{7A24C39B-A22D-4F38-BF13-DF20141C72DE}">
      <dgm:prSet/>
      <dgm:spPr/>
      <dgm:t>
        <a:bodyPr/>
        <a:lstStyle/>
        <a:p>
          <a:endParaRPr lang="en-US"/>
        </a:p>
      </dgm:t>
    </dgm:pt>
    <dgm:pt modelId="{F1A06A98-2A16-4D1C-A243-78D628E68EF4}">
      <dgm:prSet custT="1"/>
      <dgm:spPr>
        <a:solidFill>
          <a:srgbClr val="DAE8FC"/>
        </a:solidFill>
      </dgm:spPr>
      <dgm:t>
        <a:bodyPr/>
        <a:lstStyle/>
        <a:p>
          <a:pPr>
            <a:buFont typeface="Wingdings" panose="05000000000000000000" pitchFamily="2" charset="2"/>
            <a:buChar char="q"/>
          </a:pPr>
          <a:r>
            <a:rPr lang="en-US" sz="1400" b="0" i="0" dirty="0">
              <a:latin typeface="Times New Roman" panose="02020603050405020304" pitchFamily="18" charset="0"/>
              <a:cs typeface="Times New Roman" panose="02020603050405020304" pitchFamily="18" charset="0"/>
            </a:rPr>
            <a:t>Allows to quickly process large amount of data</a:t>
          </a:r>
          <a:r>
            <a:rPr lang="en-US" sz="1400" noProof="0" dirty="0">
              <a:latin typeface="Times New Roman" panose="02020603050405020304" pitchFamily="18" charset="0"/>
              <a:cs typeface="Times New Roman" panose="02020603050405020304" pitchFamily="18" charset="0"/>
            </a:rPr>
            <a:t>
Enables understanding of virus-vector-host interactions</a:t>
          </a:r>
          <a:endParaRPr lang="fr-FR" sz="1400" noProof="0" dirty="0">
            <a:latin typeface="Times New Roman" panose="02020603050405020304" pitchFamily="18" charset="0"/>
            <a:cs typeface="Times New Roman" panose="02020603050405020304" pitchFamily="18" charset="0"/>
          </a:endParaRPr>
        </a:p>
      </dgm:t>
    </dgm:pt>
    <dgm:pt modelId="{8CA79B1B-1582-4D81-A031-CD79DBE8C028}" type="parTrans" cxnId="{E004948F-C553-4128-BA61-7C1275E4AF5E}">
      <dgm:prSet/>
      <dgm:spPr/>
      <dgm:t>
        <a:bodyPr/>
        <a:lstStyle/>
        <a:p>
          <a:endParaRPr lang="en-US"/>
        </a:p>
      </dgm:t>
    </dgm:pt>
    <dgm:pt modelId="{9E76C227-0686-4FC4-AA42-40B29874A3F7}" type="sibTrans" cxnId="{E004948F-C553-4128-BA61-7C1275E4AF5E}">
      <dgm:prSet/>
      <dgm:spPr/>
      <dgm:t>
        <a:bodyPr/>
        <a:lstStyle/>
        <a:p>
          <a:endParaRPr lang="en-US"/>
        </a:p>
      </dgm:t>
    </dgm:pt>
    <dgm:pt modelId="{81AE57A7-A03F-424E-93F6-9DB1405B2B43}" type="pres">
      <dgm:prSet presAssocID="{D8C31086-3A3D-484A-BA1B-001B9369628D}" presName="Name0" presStyleCnt="0">
        <dgm:presLayoutVars>
          <dgm:dir/>
          <dgm:animLvl val="lvl"/>
          <dgm:resizeHandles val="exact"/>
        </dgm:presLayoutVars>
      </dgm:prSet>
      <dgm:spPr/>
    </dgm:pt>
    <dgm:pt modelId="{79992A69-AC29-4B96-8AF2-4E0444F265F4}" type="pres">
      <dgm:prSet presAssocID="{C475DB49-06A6-4E0F-B8BB-CD4954881984}" presName="linNode" presStyleCnt="0"/>
      <dgm:spPr/>
    </dgm:pt>
    <dgm:pt modelId="{B667DCE3-C6EE-4F10-A2E2-CC4E781C92A7}" type="pres">
      <dgm:prSet presAssocID="{C475DB49-06A6-4E0F-B8BB-CD4954881984}" presName="parentText" presStyleLbl="node1" presStyleIdx="0" presStyleCnt="2">
        <dgm:presLayoutVars>
          <dgm:chMax val="1"/>
          <dgm:bulletEnabled val="1"/>
        </dgm:presLayoutVars>
      </dgm:prSet>
      <dgm:spPr/>
    </dgm:pt>
    <dgm:pt modelId="{E4E7B832-3B4B-4CA0-9437-05E8F23DA297}" type="pres">
      <dgm:prSet presAssocID="{C475DB49-06A6-4E0F-B8BB-CD4954881984}" presName="descendantText" presStyleLbl="alignAccFollowNode1" presStyleIdx="0" presStyleCnt="2" custLinFactNeighborX="-299">
        <dgm:presLayoutVars>
          <dgm:bulletEnabled val="1"/>
        </dgm:presLayoutVars>
      </dgm:prSet>
      <dgm:spPr/>
    </dgm:pt>
    <dgm:pt modelId="{54C90593-1CAF-4563-9856-18543E5B5B44}" type="pres">
      <dgm:prSet presAssocID="{89E4A300-5525-49E4-966E-DAC361797053}" presName="sp" presStyleCnt="0"/>
      <dgm:spPr/>
    </dgm:pt>
    <dgm:pt modelId="{836C3754-05A1-41A3-8D14-B5C704ACDC1C}" type="pres">
      <dgm:prSet presAssocID="{CD019539-CD00-4BE4-B7D9-97F558E25A13}" presName="linNode" presStyleCnt="0"/>
      <dgm:spPr/>
    </dgm:pt>
    <dgm:pt modelId="{DBA63F08-326F-47E1-9374-BB1D1066FD14}" type="pres">
      <dgm:prSet presAssocID="{CD019539-CD00-4BE4-B7D9-97F558E25A13}" presName="parentText" presStyleLbl="node1" presStyleIdx="1" presStyleCnt="2">
        <dgm:presLayoutVars>
          <dgm:chMax val="1"/>
          <dgm:bulletEnabled val="1"/>
        </dgm:presLayoutVars>
      </dgm:prSet>
      <dgm:spPr/>
    </dgm:pt>
    <dgm:pt modelId="{7E9EF00F-00A0-4A5B-86C9-E76F2E93E0F9}" type="pres">
      <dgm:prSet presAssocID="{CD019539-CD00-4BE4-B7D9-97F558E25A13}" presName="descendantText" presStyleLbl="alignAccFollowNode1" presStyleIdx="1" presStyleCnt="2" custLinFactNeighborX="-299">
        <dgm:presLayoutVars>
          <dgm:bulletEnabled val="1"/>
        </dgm:presLayoutVars>
      </dgm:prSet>
      <dgm:spPr/>
    </dgm:pt>
  </dgm:ptLst>
  <dgm:cxnLst>
    <dgm:cxn modelId="{550C070B-6465-4D72-AA95-A00FB680030A}" type="presOf" srcId="{E6C861DF-7185-4136-9591-7716B212E65E}" destId="{E4E7B832-3B4B-4CA0-9437-05E8F23DA297}" srcOrd="0" destOrd="0" presId="urn:microsoft.com/office/officeart/2005/8/layout/vList5"/>
    <dgm:cxn modelId="{18C2210C-6B48-4EB2-919C-4BAC737D10D8}" type="presOf" srcId="{F5F77A17-466F-4FF2-86E4-2E52B488EE04}" destId="{E4E7B832-3B4B-4CA0-9437-05E8F23DA297}" srcOrd="0" destOrd="1" presId="urn:microsoft.com/office/officeart/2005/8/layout/vList5"/>
    <dgm:cxn modelId="{36570B18-6143-4DA6-9714-773FDC2A42DB}" type="presOf" srcId="{CD019539-CD00-4BE4-B7D9-97F558E25A13}" destId="{DBA63F08-326F-47E1-9374-BB1D1066FD14}" srcOrd="0" destOrd="0" presId="urn:microsoft.com/office/officeart/2005/8/layout/vList5"/>
    <dgm:cxn modelId="{6F2CBC1B-C20C-45CF-861E-72FA9FD438AD}" type="presOf" srcId="{913C17EC-5393-4CAB-BC79-4480117DECDF}" destId="{E4E7B832-3B4B-4CA0-9437-05E8F23DA297}" srcOrd="0" destOrd="3" presId="urn:microsoft.com/office/officeart/2005/8/layout/vList5"/>
    <dgm:cxn modelId="{B1952823-F5BE-4888-9CF3-D21B9119E865}" srcId="{C475DB49-06A6-4E0F-B8BB-CD4954881984}" destId="{F5F77A17-466F-4FF2-86E4-2E52B488EE04}" srcOrd="1" destOrd="0" parTransId="{7C566EF7-2FC5-45AC-8F9A-03E44281266E}" sibTransId="{4C1FD84A-591B-41F9-8F23-2C3EE2AB1885}"/>
    <dgm:cxn modelId="{75CB8229-AD81-4374-8578-B3B79583919C}" srcId="{C475DB49-06A6-4E0F-B8BB-CD4954881984}" destId="{E6C861DF-7185-4136-9591-7716B212E65E}" srcOrd="0" destOrd="0" parTransId="{3E235BE1-DD54-40F1-B38B-7B356D305CEF}" sibTransId="{DB0C951F-0DC9-467C-926C-D8D82D467E9C}"/>
    <dgm:cxn modelId="{1A457365-0146-4F97-8718-D9FA45479027}" srcId="{C475DB49-06A6-4E0F-B8BB-CD4954881984}" destId="{F6D25C3E-FAAD-43C1-985E-65F10DD8F1FB}" srcOrd="2" destOrd="0" parTransId="{D68191A2-52E6-4C5D-8FF4-51E0C39AA8E0}" sibTransId="{BBE58300-DD1A-42B0-9E23-66ADF12281EA}"/>
    <dgm:cxn modelId="{B6D64553-820E-4259-9AEF-F4664346C623}" srcId="{C475DB49-06A6-4E0F-B8BB-CD4954881984}" destId="{913C17EC-5393-4CAB-BC79-4480117DECDF}" srcOrd="3" destOrd="0" parTransId="{FD64F433-7C3D-48A1-8D9A-59426670633E}" sibTransId="{457A6FAC-FDF0-49CE-B1F2-A47DD718D673}"/>
    <dgm:cxn modelId="{62BCE956-9C33-4D5F-BCD4-0B62C7D5FCB0}" srcId="{D8C31086-3A3D-484A-BA1B-001B9369628D}" destId="{C475DB49-06A6-4E0F-B8BB-CD4954881984}" srcOrd="0" destOrd="0" parTransId="{F9E25F9C-C4B0-4484-8A44-47B9AA79FCF0}" sibTransId="{89E4A300-5525-49E4-966E-DAC361797053}"/>
    <dgm:cxn modelId="{D17C4558-C240-496C-810E-3E7B64E2757D}" srcId="{CD019539-CD00-4BE4-B7D9-97F558E25A13}" destId="{03AA62A2-D257-45C8-BA4F-CC99D5BB6046}" srcOrd="0" destOrd="0" parTransId="{54F8529C-8429-49B6-8685-FB0503B7BE2A}" sibTransId="{9FB16088-1CA1-4E91-A0C3-F1EAB66DBFDF}"/>
    <dgm:cxn modelId="{48E3167C-0DAF-43B0-9A67-B701274E74DC}" type="presOf" srcId="{D8C31086-3A3D-484A-BA1B-001B9369628D}" destId="{81AE57A7-A03F-424E-93F6-9DB1405B2B43}" srcOrd="0" destOrd="0" presId="urn:microsoft.com/office/officeart/2005/8/layout/vList5"/>
    <dgm:cxn modelId="{E004948F-C553-4128-BA61-7C1275E4AF5E}" srcId="{CD019539-CD00-4BE4-B7D9-97F558E25A13}" destId="{F1A06A98-2A16-4D1C-A243-78D628E68EF4}" srcOrd="1" destOrd="0" parTransId="{8CA79B1B-1582-4D81-A031-CD79DBE8C028}" sibTransId="{9E76C227-0686-4FC4-AA42-40B29874A3F7}"/>
    <dgm:cxn modelId="{7A24C39B-A22D-4F38-BF13-DF20141C72DE}" srcId="{C475DB49-06A6-4E0F-B8BB-CD4954881984}" destId="{7FE9245F-132B-42CD-A2C1-1A1AB2071814}" srcOrd="4" destOrd="0" parTransId="{3DCE7062-0C9E-4CAC-AC9C-822957CCAF14}" sibTransId="{D12853D1-8B3D-4F2F-9BE2-7A06F2E17557}"/>
    <dgm:cxn modelId="{28B56EA0-5C79-40EB-AFBB-549E9F2022EE}" srcId="{D8C31086-3A3D-484A-BA1B-001B9369628D}" destId="{CD019539-CD00-4BE4-B7D9-97F558E25A13}" srcOrd="1" destOrd="0" parTransId="{EBB8D54A-D33F-46BB-8890-075CCD9CE178}" sibTransId="{5D3DCD09-A0BB-4440-89C2-3400E62FA92E}"/>
    <dgm:cxn modelId="{21C100AC-C82E-4D65-96A5-6EE334C54BA6}" type="presOf" srcId="{F1A06A98-2A16-4D1C-A243-78D628E68EF4}" destId="{7E9EF00F-00A0-4A5B-86C9-E76F2E93E0F9}" srcOrd="0" destOrd="1" presId="urn:microsoft.com/office/officeart/2005/8/layout/vList5"/>
    <dgm:cxn modelId="{69B695AD-0DFD-4289-9F90-DD85F603238E}" type="presOf" srcId="{7FE9245F-132B-42CD-A2C1-1A1AB2071814}" destId="{E4E7B832-3B4B-4CA0-9437-05E8F23DA297}" srcOrd="0" destOrd="4" presId="urn:microsoft.com/office/officeart/2005/8/layout/vList5"/>
    <dgm:cxn modelId="{3403DAD9-7D5D-4B66-B850-0EDB108C8F08}" type="presOf" srcId="{03AA62A2-D257-45C8-BA4F-CC99D5BB6046}" destId="{7E9EF00F-00A0-4A5B-86C9-E76F2E93E0F9}" srcOrd="0" destOrd="0" presId="urn:microsoft.com/office/officeart/2005/8/layout/vList5"/>
    <dgm:cxn modelId="{701815F1-7CFC-40B1-8C85-237372A3E927}" type="presOf" srcId="{F6D25C3E-FAAD-43C1-985E-65F10DD8F1FB}" destId="{E4E7B832-3B4B-4CA0-9437-05E8F23DA297}" srcOrd="0" destOrd="2" presId="urn:microsoft.com/office/officeart/2005/8/layout/vList5"/>
    <dgm:cxn modelId="{8F0349F7-30E5-46C4-B1B3-EA0CA04BA369}" type="presOf" srcId="{C475DB49-06A6-4E0F-B8BB-CD4954881984}" destId="{B667DCE3-C6EE-4F10-A2E2-CC4E781C92A7}" srcOrd="0" destOrd="0" presId="urn:microsoft.com/office/officeart/2005/8/layout/vList5"/>
    <dgm:cxn modelId="{BE134D34-929D-488B-8FEC-4AF71C5E102C}" type="presParOf" srcId="{81AE57A7-A03F-424E-93F6-9DB1405B2B43}" destId="{79992A69-AC29-4B96-8AF2-4E0444F265F4}" srcOrd="0" destOrd="0" presId="urn:microsoft.com/office/officeart/2005/8/layout/vList5"/>
    <dgm:cxn modelId="{2AAA3CCF-8FAD-45FC-A3A0-E76ABF9C3CA6}" type="presParOf" srcId="{79992A69-AC29-4B96-8AF2-4E0444F265F4}" destId="{B667DCE3-C6EE-4F10-A2E2-CC4E781C92A7}" srcOrd="0" destOrd="0" presId="urn:microsoft.com/office/officeart/2005/8/layout/vList5"/>
    <dgm:cxn modelId="{0C88DB23-C7AA-47E8-A33C-D43ABC9137B1}" type="presParOf" srcId="{79992A69-AC29-4B96-8AF2-4E0444F265F4}" destId="{E4E7B832-3B4B-4CA0-9437-05E8F23DA297}" srcOrd="1" destOrd="0" presId="urn:microsoft.com/office/officeart/2005/8/layout/vList5"/>
    <dgm:cxn modelId="{EAEE83A4-E0A7-4BCE-9939-2C6CA52E0CDC}" type="presParOf" srcId="{81AE57A7-A03F-424E-93F6-9DB1405B2B43}" destId="{54C90593-1CAF-4563-9856-18543E5B5B44}" srcOrd="1" destOrd="0" presId="urn:microsoft.com/office/officeart/2005/8/layout/vList5"/>
    <dgm:cxn modelId="{48DC99C3-10FB-423C-B9E4-88DB1A7D82E4}" type="presParOf" srcId="{81AE57A7-A03F-424E-93F6-9DB1405B2B43}" destId="{836C3754-05A1-41A3-8D14-B5C704ACDC1C}" srcOrd="2" destOrd="0" presId="urn:microsoft.com/office/officeart/2005/8/layout/vList5"/>
    <dgm:cxn modelId="{19FA15E1-5CA9-4048-861D-503BEDD068AD}" type="presParOf" srcId="{836C3754-05A1-41A3-8D14-B5C704ACDC1C}" destId="{DBA63F08-326F-47E1-9374-BB1D1066FD14}" srcOrd="0" destOrd="0" presId="urn:microsoft.com/office/officeart/2005/8/layout/vList5"/>
    <dgm:cxn modelId="{5636B181-5CBB-43F1-B9D4-4E18498F2B20}" type="presParOf" srcId="{836C3754-05A1-41A3-8D14-B5C704ACDC1C}" destId="{7E9EF00F-00A0-4A5B-86C9-E76F2E93E0F9}"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C31086-3A3D-484A-BA1B-001B9369628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475DB49-06A6-4E0F-B8BB-CD4954881984}">
      <dgm:prSet custT="1"/>
      <dgm:spPr>
        <a:solidFill>
          <a:srgbClr val="23445D"/>
        </a:solidFill>
        <a:ln>
          <a:noFill/>
        </a:ln>
      </dgm:spPr>
      <dgm:t>
        <a:bodyPr/>
        <a:lstStyle/>
        <a:p>
          <a:r>
            <a:rPr lang="en-US" sz="1700" b="0" i="0" dirty="0">
              <a:latin typeface="Times New Roman" panose="02020603050405020304" pitchFamily="18" charset="0"/>
              <a:cs typeface="Times New Roman" panose="02020603050405020304" pitchFamily="18" charset="0"/>
            </a:rPr>
            <a:t>Major trends </a:t>
          </a:r>
        </a:p>
      </dgm:t>
    </dgm:pt>
    <dgm:pt modelId="{F9E25F9C-C4B0-4484-8A44-47B9AA79FCF0}" type="parTrans" cxnId="{62BCE956-9C33-4D5F-BCD4-0B62C7D5FCB0}">
      <dgm:prSet/>
      <dgm:spPr/>
      <dgm:t>
        <a:bodyPr/>
        <a:lstStyle/>
        <a:p>
          <a:endParaRPr lang="en-US"/>
        </a:p>
      </dgm:t>
    </dgm:pt>
    <dgm:pt modelId="{89E4A300-5525-49E4-966E-DAC361797053}" type="sibTrans" cxnId="{62BCE956-9C33-4D5F-BCD4-0B62C7D5FCB0}">
      <dgm:prSet/>
      <dgm:spPr/>
      <dgm:t>
        <a:bodyPr/>
        <a:lstStyle/>
        <a:p>
          <a:endParaRPr lang="en-US"/>
        </a:p>
      </dgm:t>
    </dgm:pt>
    <dgm:pt modelId="{E6C861DF-7185-4136-9591-7716B212E65E}">
      <dgm:prSet/>
      <dgm:spPr>
        <a:solidFill>
          <a:srgbClr val="DAE8FC"/>
        </a:solidFill>
        <a:ln>
          <a:noFill/>
        </a:ln>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High or limited viral diversity</a:t>
          </a:r>
        </a:p>
      </dgm:t>
    </dgm:pt>
    <dgm:pt modelId="{3E235BE1-DD54-40F1-B38B-7B356D305CEF}" type="parTrans" cxnId="{75CB8229-AD81-4374-8578-B3B79583919C}">
      <dgm:prSet/>
      <dgm:spPr/>
      <dgm:t>
        <a:bodyPr/>
        <a:lstStyle/>
        <a:p>
          <a:endParaRPr lang="en-US"/>
        </a:p>
      </dgm:t>
    </dgm:pt>
    <dgm:pt modelId="{DB0C951F-0DC9-467C-926C-D8D82D467E9C}" type="sibTrans" cxnId="{75CB8229-AD81-4374-8578-B3B79583919C}">
      <dgm:prSet/>
      <dgm:spPr/>
      <dgm:t>
        <a:bodyPr/>
        <a:lstStyle/>
        <a:p>
          <a:endParaRPr lang="en-US"/>
        </a:p>
      </dgm:t>
    </dgm:pt>
    <dgm:pt modelId="{CD019539-CD00-4BE4-B7D9-97F558E25A13}">
      <dgm:prSet custT="1"/>
      <dgm:spPr>
        <a:solidFill>
          <a:srgbClr val="FFFFFF"/>
        </a:solidFill>
        <a:ln>
          <a:noFill/>
        </a:ln>
      </dgm:spPr>
      <dgm:t>
        <a:bodyPr/>
        <a:lstStyle/>
        <a:p>
          <a:r>
            <a:rPr lang="en-US" sz="1700" b="0" i="0" dirty="0">
              <a:solidFill>
                <a:srgbClr val="FFFFFF"/>
              </a:solidFill>
              <a:latin typeface="Times New Roman" panose="02020603050405020304" pitchFamily="18" charset="0"/>
              <a:cs typeface="Times New Roman" panose="02020603050405020304" pitchFamily="18" charset="0"/>
            </a:rPr>
            <a:t>Our approach </a:t>
          </a:r>
          <a:endParaRPr lang="fr-BE" sz="1700" noProof="0" dirty="0">
            <a:solidFill>
              <a:srgbClr val="FFFFFF"/>
            </a:solidFill>
            <a:latin typeface="Times New Roman" panose="02020603050405020304" pitchFamily="18" charset="0"/>
            <a:cs typeface="Times New Roman" panose="02020603050405020304" pitchFamily="18" charset="0"/>
          </a:endParaRPr>
        </a:p>
      </dgm:t>
    </dgm:pt>
    <dgm:pt modelId="{EBB8D54A-D33F-46BB-8890-075CCD9CE178}" type="parTrans" cxnId="{28B56EA0-5C79-40EB-AFBB-549E9F2022EE}">
      <dgm:prSet/>
      <dgm:spPr/>
      <dgm:t>
        <a:bodyPr/>
        <a:lstStyle/>
        <a:p>
          <a:endParaRPr lang="en-US"/>
        </a:p>
      </dgm:t>
    </dgm:pt>
    <dgm:pt modelId="{5D3DCD09-A0BB-4440-89C2-3400E62FA92E}" type="sibTrans" cxnId="{28B56EA0-5C79-40EB-AFBB-549E9F2022EE}">
      <dgm:prSet/>
      <dgm:spPr/>
      <dgm:t>
        <a:bodyPr/>
        <a:lstStyle/>
        <a:p>
          <a:endParaRPr lang="en-US"/>
        </a:p>
      </dgm:t>
    </dgm:pt>
    <dgm:pt modelId="{03AA62A2-D257-45C8-BA4F-CC99D5BB6046}">
      <dgm:prSet custT="1"/>
      <dgm:spPr>
        <a:solidFill>
          <a:srgbClr val="FFFFFF"/>
        </a:solidFill>
        <a:ln>
          <a:noFill/>
        </a:ln>
      </dgm:spPr>
      <dgm:t>
        <a:bodyPr/>
        <a:lstStyle/>
        <a:p>
          <a:pPr>
            <a:buFont typeface="Wingdings" panose="05000000000000000000" pitchFamily="2" charset="2"/>
            <a:buChar char="q"/>
          </a:pPr>
          <a:r>
            <a:rPr lang="en-US" sz="1400" dirty="0">
              <a:solidFill>
                <a:srgbClr val="FFFFFF"/>
              </a:solidFill>
              <a:latin typeface="Times New Roman" panose="02020603050405020304" pitchFamily="18" charset="0"/>
              <a:cs typeface="Times New Roman" panose="02020603050405020304" pitchFamily="18" charset="0"/>
            </a:rPr>
            <a:t> Viral diversity limited to </a:t>
          </a:r>
          <a:r>
            <a:rPr lang="en-US" sz="1400" b="0" i="0" dirty="0">
              <a:solidFill>
                <a:srgbClr val="FFFFFF"/>
              </a:solidFill>
              <a:latin typeface="Times New Roman" panose="02020603050405020304" pitchFamily="18" charset="0"/>
              <a:cs typeface="Times New Roman" panose="02020603050405020304" pitchFamily="18" charset="0"/>
            </a:rPr>
            <a:t>plant viruses (35 Families)</a:t>
          </a:r>
          <a:endParaRPr lang="fr-FR" sz="1400" noProof="0" dirty="0">
            <a:solidFill>
              <a:srgbClr val="FFFFFF"/>
            </a:solidFill>
            <a:latin typeface="Times New Roman" panose="02020603050405020304" pitchFamily="18" charset="0"/>
            <a:cs typeface="Times New Roman" panose="02020603050405020304" pitchFamily="18" charset="0"/>
          </a:endParaRPr>
        </a:p>
      </dgm:t>
    </dgm:pt>
    <dgm:pt modelId="{54F8529C-8429-49B6-8685-FB0503B7BE2A}" type="parTrans" cxnId="{D17C4558-C240-496C-810E-3E7B64E2757D}">
      <dgm:prSet/>
      <dgm:spPr/>
      <dgm:t>
        <a:bodyPr/>
        <a:lstStyle/>
        <a:p>
          <a:endParaRPr lang="fr-BE"/>
        </a:p>
      </dgm:t>
    </dgm:pt>
    <dgm:pt modelId="{9FB16088-1CA1-4E91-A0C3-F1EAB66DBFDF}" type="sibTrans" cxnId="{D17C4558-C240-496C-810E-3E7B64E2757D}">
      <dgm:prSet/>
      <dgm:spPr/>
      <dgm:t>
        <a:bodyPr/>
        <a:lstStyle/>
        <a:p>
          <a:endParaRPr lang="fr-BE"/>
        </a:p>
      </dgm:t>
    </dgm:pt>
    <dgm:pt modelId="{913C17EC-5393-4CAB-BC79-4480117DECDF}">
      <dgm:prSet/>
      <dgm:spPr>
        <a:ln>
          <a:noFill/>
        </a:ln>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Genome-based</a:t>
          </a:r>
        </a:p>
      </dgm:t>
    </dgm:pt>
    <dgm:pt modelId="{FD64F433-7C3D-48A1-8D9A-59426670633E}" type="parTrans" cxnId="{B6D64553-820E-4259-9AEF-F4664346C623}">
      <dgm:prSet/>
      <dgm:spPr/>
      <dgm:t>
        <a:bodyPr/>
        <a:lstStyle/>
        <a:p>
          <a:endParaRPr lang="en-US"/>
        </a:p>
      </dgm:t>
    </dgm:pt>
    <dgm:pt modelId="{457A6FAC-FDF0-49CE-B1F2-A47DD718D673}" type="sibTrans" cxnId="{B6D64553-820E-4259-9AEF-F4664346C623}">
      <dgm:prSet/>
      <dgm:spPr/>
      <dgm:t>
        <a:bodyPr/>
        <a:lstStyle/>
        <a:p>
          <a:endParaRPr lang="en-US"/>
        </a:p>
      </dgm:t>
    </dgm:pt>
    <dgm:pt modelId="{7FE9245F-132B-42CD-A2C1-1A1AB2071814}">
      <dgm:prSet/>
      <dgm:spPr>
        <a:ln>
          <a:noFill/>
        </a:ln>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K-</a:t>
          </a:r>
          <a:r>
            <a:rPr lang="en-US" dirty="0" err="1">
              <a:latin typeface="Times New Roman" panose="02020603050405020304" pitchFamily="18" charset="0"/>
              <a:cs typeface="Times New Roman" panose="02020603050405020304" pitchFamily="18" charset="0"/>
            </a:rPr>
            <a:t>mers</a:t>
          </a:r>
          <a:r>
            <a:rPr lang="en-US" dirty="0">
              <a:latin typeface="Times New Roman" panose="02020603050405020304" pitchFamily="18" charset="0"/>
              <a:cs typeface="Times New Roman" panose="02020603050405020304" pitchFamily="18" charset="0"/>
            </a:rPr>
            <a:t> transform</a:t>
          </a:r>
        </a:p>
      </dgm:t>
    </dgm:pt>
    <dgm:pt modelId="{3DCE7062-0C9E-4CAC-AC9C-822957CCAF14}" type="parTrans" cxnId="{7A24C39B-A22D-4F38-BF13-DF20141C72DE}">
      <dgm:prSet/>
      <dgm:spPr/>
      <dgm:t>
        <a:bodyPr/>
        <a:lstStyle/>
        <a:p>
          <a:endParaRPr lang="en-US"/>
        </a:p>
      </dgm:t>
    </dgm:pt>
    <dgm:pt modelId="{D12853D1-8B3D-4F2F-9BE2-7A06F2E17557}" type="sibTrans" cxnId="{7A24C39B-A22D-4F38-BF13-DF20141C72DE}">
      <dgm:prSet/>
      <dgm:spPr/>
      <dgm:t>
        <a:bodyPr/>
        <a:lstStyle/>
        <a:p>
          <a:endParaRPr lang="en-US"/>
        </a:p>
      </dgm:t>
    </dgm:pt>
    <dgm:pt modelId="{EFD23712-51E7-4A66-9A7C-1D615B58ED51}">
      <dgm:prSet/>
      <dgm:spPr>
        <a:ln>
          <a:noFill/>
        </a:ln>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Low host resolution (Kingdom, Class) or very few predictable species</a:t>
          </a:r>
        </a:p>
      </dgm:t>
    </dgm:pt>
    <dgm:pt modelId="{2D6D0800-B6BF-456B-8E9A-3977DE217FB6}" type="parTrans" cxnId="{BDFAA1C8-8C31-4040-A075-C8FA432CC065}">
      <dgm:prSet/>
      <dgm:spPr/>
      <dgm:t>
        <a:bodyPr/>
        <a:lstStyle/>
        <a:p>
          <a:endParaRPr lang="en-US"/>
        </a:p>
      </dgm:t>
    </dgm:pt>
    <dgm:pt modelId="{ACA0DE6F-1C35-4BD9-ACF8-D26F0DFB4CF3}" type="sibTrans" cxnId="{BDFAA1C8-8C31-4040-A075-C8FA432CC065}">
      <dgm:prSet/>
      <dgm:spPr/>
      <dgm:t>
        <a:bodyPr/>
        <a:lstStyle/>
        <a:p>
          <a:endParaRPr lang="en-US"/>
        </a:p>
      </dgm:t>
    </dgm:pt>
    <dgm:pt modelId="{DA877403-F37E-4E32-A01E-FA3DFCC2BCA7}">
      <dgm:prSet/>
      <dgm:spPr>
        <a:ln>
          <a:noFill/>
        </a:ln>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Models are not available</a:t>
          </a:r>
        </a:p>
      </dgm:t>
    </dgm:pt>
    <dgm:pt modelId="{C0BB7506-EAEA-413E-947E-640277D6AD48}" type="parTrans" cxnId="{76FD8578-4CF2-4A6D-9D91-1B8EDD13CBB5}">
      <dgm:prSet/>
      <dgm:spPr/>
      <dgm:t>
        <a:bodyPr/>
        <a:lstStyle/>
        <a:p>
          <a:endParaRPr lang="en-US"/>
        </a:p>
      </dgm:t>
    </dgm:pt>
    <dgm:pt modelId="{17CD5627-BADA-4084-878D-A2532379A443}" type="sibTrans" cxnId="{76FD8578-4CF2-4A6D-9D91-1B8EDD13CBB5}">
      <dgm:prSet/>
      <dgm:spPr/>
      <dgm:t>
        <a:bodyPr/>
        <a:lstStyle/>
        <a:p>
          <a:endParaRPr lang="en-US"/>
        </a:p>
      </dgm:t>
    </dgm:pt>
    <dgm:pt modelId="{BA1A619E-97E7-48B7-AC5D-60F268B91C21}">
      <dgm:prSet custT="1"/>
      <dgm:spPr>
        <a:solidFill>
          <a:srgbClr val="FFFFFF"/>
        </a:solidFill>
        <a:ln>
          <a:noFill/>
        </a:ln>
      </dgm:spPr>
      <dgm:t>
        <a:bodyPr/>
        <a:lstStyle/>
        <a:p>
          <a:pPr>
            <a:buFont typeface="Wingdings" panose="05000000000000000000" pitchFamily="2" charset="2"/>
            <a:buChar char="q"/>
          </a:pPr>
          <a:r>
            <a:rPr lang="fr-FR" sz="1400" noProof="0" dirty="0">
              <a:solidFill>
                <a:srgbClr val="FFFFFF"/>
              </a:solidFill>
              <a:latin typeface="Times New Roman" panose="02020603050405020304" pitchFamily="18" charset="0"/>
              <a:cs typeface="Times New Roman" panose="02020603050405020304" pitchFamily="18" charset="0"/>
            </a:rPr>
            <a:t> </a:t>
          </a:r>
          <a:r>
            <a:rPr lang="fr-FR" sz="1400" noProof="0" dirty="0" err="1">
              <a:solidFill>
                <a:srgbClr val="FFFFFF"/>
              </a:solidFill>
              <a:latin typeface="Times New Roman" panose="02020603050405020304" pitchFamily="18" charset="0"/>
              <a:cs typeface="Times New Roman" panose="02020603050405020304" pitchFamily="18" charset="0"/>
            </a:rPr>
            <a:t>Protein-based</a:t>
          </a:r>
          <a:endParaRPr lang="fr-FR" sz="1400" noProof="0" dirty="0">
            <a:solidFill>
              <a:srgbClr val="FFFFFF"/>
            </a:solidFill>
            <a:latin typeface="Times New Roman" panose="02020603050405020304" pitchFamily="18" charset="0"/>
            <a:cs typeface="Times New Roman" panose="02020603050405020304" pitchFamily="18" charset="0"/>
          </a:endParaRPr>
        </a:p>
      </dgm:t>
    </dgm:pt>
    <dgm:pt modelId="{BA7F3D5F-B484-41D3-9E67-74A20DCEBA9F}" type="parTrans" cxnId="{3FBE58E4-EB80-4D28-94AD-9B427ADC83C3}">
      <dgm:prSet/>
      <dgm:spPr/>
      <dgm:t>
        <a:bodyPr/>
        <a:lstStyle/>
        <a:p>
          <a:endParaRPr lang="en-US"/>
        </a:p>
      </dgm:t>
    </dgm:pt>
    <dgm:pt modelId="{9D48522A-4953-4F64-AC0A-75749FF7EB90}" type="sibTrans" cxnId="{3FBE58E4-EB80-4D28-94AD-9B427ADC83C3}">
      <dgm:prSet/>
      <dgm:spPr/>
      <dgm:t>
        <a:bodyPr/>
        <a:lstStyle/>
        <a:p>
          <a:endParaRPr lang="en-US"/>
        </a:p>
      </dgm:t>
    </dgm:pt>
    <dgm:pt modelId="{6C3C25D9-7B58-40C3-A8BC-95C52BD55F70}">
      <dgm:prSet custT="1"/>
      <dgm:spPr>
        <a:solidFill>
          <a:srgbClr val="FFFFFF"/>
        </a:solidFill>
        <a:ln>
          <a:noFill/>
        </a:ln>
      </dgm:spPr>
      <dgm:t>
        <a:bodyPr/>
        <a:lstStyle/>
        <a:p>
          <a:pPr>
            <a:buFont typeface="Wingdings" panose="05000000000000000000" pitchFamily="2" charset="2"/>
            <a:buChar char="q"/>
          </a:pPr>
          <a:r>
            <a:rPr lang="fr-FR" sz="1400" noProof="0" dirty="0">
              <a:solidFill>
                <a:srgbClr val="FFFFFF"/>
              </a:solidFill>
              <a:latin typeface="Times New Roman" panose="02020603050405020304" pitchFamily="18" charset="0"/>
              <a:cs typeface="Times New Roman" panose="02020603050405020304" pitchFamily="18" charset="0"/>
            </a:rPr>
            <a:t> </a:t>
          </a:r>
          <a:r>
            <a:rPr lang="fr-FR" sz="1400" noProof="0" dirty="0" err="1">
              <a:solidFill>
                <a:srgbClr val="FFFFFF"/>
              </a:solidFill>
              <a:latin typeface="Times New Roman" panose="02020603050405020304" pitchFamily="18" charset="0"/>
              <a:cs typeface="Times New Roman" panose="02020603050405020304" pitchFamily="18" charset="0"/>
            </a:rPr>
            <a:t>Functional</a:t>
          </a:r>
          <a:r>
            <a:rPr lang="fr-FR" sz="1400" noProof="0" dirty="0">
              <a:solidFill>
                <a:srgbClr val="FFFFFF"/>
              </a:solidFill>
              <a:latin typeface="Times New Roman" panose="02020603050405020304" pitchFamily="18" charset="0"/>
              <a:cs typeface="Times New Roman" panose="02020603050405020304" pitchFamily="18" charset="0"/>
            </a:rPr>
            <a:t> and </a:t>
          </a:r>
          <a:r>
            <a:rPr lang="fr-BE" sz="1400" noProof="0" dirty="0" err="1">
              <a:solidFill>
                <a:srgbClr val="FFFFFF"/>
              </a:solidFill>
              <a:latin typeface="Times New Roman" panose="02020603050405020304" pitchFamily="18" charset="0"/>
              <a:cs typeface="Times New Roman" panose="02020603050405020304" pitchFamily="18" charset="0"/>
            </a:rPr>
            <a:t>biophysical</a:t>
          </a:r>
          <a:r>
            <a:rPr lang="fr-FR" sz="1400" noProof="0" dirty="0">
              <a:solidFill>
                <a:srgbClr val="FFFFFF"/>
              </a:solidFill>
              <a:latin typeface="Times New Roman" panose="02020603050405020304" pitchFamily="18" charset="0"/>
              <a:cs typeface="Times New Roman" panose="02020603050405020304" pitchFamily="18" charset="0"/>
            </a:rPr>
            <a:t> </a:t>
          </a:r>
          <a:r>
            <a:rPr lang="en-US" sz="1400" noProof="0" dirty="0">
              <a:solidFill>
                <a:srgbClr val="FFFFFF"/>
              </a:solidFill>
              <a:latin typeface="Times New Roman" panose="02020603050405020304" pitchFamily="18" charset="0"/>
              <a:cs typeface="Times New Roman" panose="02020603050405020304" pitchFamily="18" charset="0"/>
            </a:rPr>
            <a:t>characterization</a:t>
          </a:r>
          <a:endParaRPr lang="fr-FR" sz="1400" noProof="0" dirty="0">
            <a:solidFill>
              <a:srgbClr val="FFFFFF"/>
            </a:solidFill>
            <a:latin typeface="Times New Roman" panose="02020603050405020304" pitchFamily="18" charset="0"/>
            <a:cs typeface="Times New Roman" panose="02020603050405020304" pitchFamily="18" charset="0"/>
          </a:endParaRPr>
        </a:p>
      </dgm:t>
    </dgm:pt>
    <dgm:pt modelId="{B2CD4321-7000-4F7E-954F-8E180429E0B9}" type="parTrans" cxnId="{361A6FB1-892A-4FD9-A6C5-6723B00BAA67}">
      <dgm:prSet/>
      <dgm:spPr/>
      <dgm:t>
        <a:bodyPr/>
        <a:lstStyle/>
        <a:p>
          <a:endParaRPr lang="en-US"/>
        </a:p>
      </dgm:t>
    </dgm:pt>
    <dgm:pt modelId="{59E60EB4-F817-48D1-8D05-500C95CC2558}" type="sibTrans" cxnId="{361A6FB1-892A-4FD9-A6C5-6723B00BAA67}">
      <dgm:prSet/>
      <dgm:spPr/>
      <dgm:t>
        <a:bodyPr/>
        <a:lstStyle/>
        <a:p>
          <a:endParaRPr lang="en-US"/>
        </a:p>
      </dgm:t>
    </dgm:pt>
    <dgm:pt modelId="{7852BC4B-BB06-47ED-97A4-457FAFACC8AF}">
      <dgm:prSet custT="1"/>
      <dgm:spPr>
        <a:solidFill>
          <a:srgbClr val="FFFFFF"/>
        </a:solidFill>
        <a:ln>
          <a:noFill/>
        </a:ln>
      </dgm:spPr>
      <dgm:t>
        <a:bodyPr/>
        <a:lstStyle/>
        <a:p>
          <a:pPr>
            <a:buFont typeface="Wingdings" panose="05000000000000000000" pitchFamily="2" charset="2"/>
            <a:buChar char="q"/>
          </a:pPr>
          <a:r>
            <a:rPr lang="en-US" sz="1400" dirty="0">
              <a:solidFill>
                <a:srgbClr val="FFFFFF"/>
              </a:solidFill>
              <a:latin typeface="Times New Roman" panose="02020603050405020304" pitchFamily="18" charset="0"/>
              <a:cs typeface="Times New Roman" panose="02020603050405020304" pitchFamily="18" charset="0"/>
            </a:rPr>
            <a:t> High host resolution (Species and Genus Level)</a:t>
          </a:r>
          <a:endParaRPr lang="fr-FR" sz="1400" noProof="0" dirty="0">
            <a:solidFill>
              <a:srgbClr val="FFFFFF"/>
            </a:solidFill>
            <a:latin typeface="Times New Roman" panose="02020603050405020304" pitchFamily="18" charset="0"/>
            <a:cs typeface="Times New Roman" panose="02020603050405020304" pitchFamily="18" charset="0"/>
          </a:endParaRPr>
        </a:p>
      </dgm:t>
    </dgm:pt>
    <dgm:pt modelId="{2D5E4875-235F-48F6-B9F2-DFD720941F69}" type="parTrans" cxnId="{C4B49F68-26F4-4DF9-B9F8-7432ADD84710}">
      <dgm:prSet/>
      <dgm:spPr/>
      <dgm:t>
        <a:bodyPr/>
        <a:lstStyle/>
        <a:p>
          <a:endParaRPr lang="en-US"/>
        </a:p>
      </dgm:t>
    </dgm:pt>
    <dgm:pt modelId="{994C21E8-3214-4863-8D98-34B0120463AC}" type="sibTrans" cxnId="{C4B49F68-26F4-4DF9-B9F8-7432ADD84710}">
      <dgm:prSet/>
      <dgm:spPr/>
      <dgm:t>
        <a:bodyPr/>
        <a:lstStyle/>
        <a:p>
          <a:endParaRPr lang="en-US"/>
        </a:p>
      </dgm:t>
    </dgm:pt>
    <dgm:pt modelId="{7ABB71BE-59C6-41D8-997C-C3DB4C92AECD}">
      <dgm:prSet custT="1"/>
      <dgm:spPr>
        <a:solidFill>
          <a:srgbClr val="FFFFFF"/>
        </a:solidFill>
        <a:ln>
          <a:noFill/>
        </a:ln>
      </dgm:spPr>
      <dgm:t>
        <a:bodyPr/>
        <a:lstStyle/>
        <a:p>
          <a:pPr>
            <a:buFont typeface="Wingdings" panose="05000000000000000000" pitchFamily="2" charset="2"/>
            <a:buChar char="q"/>
          </a:pPr>
          <a:r>
            <a:rPr lang="fr-FR" sz="1400" noProof="0" dirty="0">
              <a:solidFill>
                <a:srgbClr val="FFFFFF"/>
              </a:solidFill>
              <a:latin typeface="Times New Roman" panose="02020603050405020304" pitchFamily="18" charset="0"/>
              <a:cs typeface="Times New Roman" panose="02020603050405020304" pitchFamily="18" charset="0"/>
            </a:rPr>
            <a:t> Data and </a:t>
          </a:r>
          <a:r>
            <a:rPr lang="fr-FR" sz="1400" noProof="0" dirty="0" err="1">
              <a:solidFill>
                <a:srgbClr val="FFFFFF"/>
              </a:solidFill>
              <a:latin typeface="Times New Roman" panose="02020603050405020304" pitchFamily="18" charset="0"/>
              <a:cs typeface="Times New Roman" panose="02020603050405020304" pitchFamily="18" charset="0"/>
            </a:rPr>
            <a:t>prediction-oriented</a:t>
          </a:r>
          <a:r>
            <a:rPr lang="fr-FR" sz="1400" noProof="0" dirty="0">
              <a:solidFill>
                <a:srgbClr val="FFFFFF"/>
              </a:solidFill>
              <a:latin typeface="Times New Roman" panose="02020603050405020304" pitchFamily="18" charset="0"/>
              <a:cs typeface="Times New Roman" panose="02020603050405020304" pitchFamily="18" charset="0"/>
            </a:rPr>
            <a:t> </a:t>
          </a:r>
          <a:r>
            <a:rPr lang="fr-FR" sz="1400" noProof="0" dirty="0" err="1">
              <a:solidFill>
                <a:srgbClr val="FFFFFF"/>
              </a:solidFill>
              <a:latin typeface="Times New Roman" panose="02020603050405020304" pitchFamily="18" charset="0"/>
              <a:cs typeface="Times New Roman" panose="02020603050405020304" pitchFamily="18" charset="0"/>
            </a:rPr>
            <a:t>dashboard</a:t>
          </a:r>
          <a:endParaRPr lang="fr-FR" sz="1400" noProof="0" dirty="0">
            <a:solidFill>
              <a:srgbClr val="FFFFFF"/>
            </a:solidFill>
            <a:latin typeface="Times New Roman" panose="02020603050405020304" pitchFamily="18" charset="0"/>
            <a:cs typeface="Times New Roman" panose="02020603050405020304" pitchFamily="18" charset="0"/>
          </a:endParaRPr>
        </a:p>
      </dgm:t>
    </dgm:pt>
    <dgm:pt modelId="{BBE2509F-C0AC-4B2C-BE87-4B4A6073A01F}" type="parTrans" cxnId="{D0853D69-3E72-48F4-AB73-84A883B6E97D}">
      <dgm:prSet/>
      <dgm:spPr/>
      <dgm:t>
        <a:bodyPr/>
        <a:lstStyle/>
        <a:p>
          <a:endParaRPr lang="en-US"/>
        </a:p>
      </dgm:t>
    </dgm:pt>
    <dgm:pt modelId="{9DA0AD7A-1CB4-44D4-AD1C-0AD1D9ABE3C9}" type="sibTrans" cxnId="{D0853D69-3E72-48F4-AB73-84A883B6E97D}">
      <dgm:prSet/>
      <dgm:spPr/>
      <dgm:t>
        <a:bodyPr/>
        <a:lstStyle/>
        <a:p>
          <a:endParaRPr lang="en-US"/>
        </a:p>
      </dgm:t>
    </dgm:pt>
    <dgm:pt modelId="{81AE57A7-A03F-424E-93F6-9DB1405B2B43}" type="pres">
      <dgm:prSet presAssocID="{D8C31086-3A3D-484A-BA1B-001B9369628D}" presName="Name0" presStyleCnt="0">
        <dgm:presLayoutVars>
          <dgm:dir/>
          <dgm:animLvl val="lvl"/>
          <dgm:resizeHandles val="exact"/>
        </dgm:presLayoutVars>
      </dgm:prSet>
      <dgm:spPr/>
    </dgm:pt>
    <dgm:pt modelId="{79992A69-AC29-4B96-8AF2-4E0444F265F4}" type="pres">
      <dgm:prSet presAssocID="{C475DB49-06A6-4E0F-B8BB-CD4954881984}" presName="linNode" presStyleCnt="0"/>
      <dgm:spPr/>
    </dgm:pt>
    <dgm:pt modelId="{B667DCE3-C6EE-4F10-A2E2-CC4E781C92A7}" type="pres">
      <dgm:prSet presAssocID="{C475DB49-06A6-4E0F-B8BB-CD4954881984}" presName="parentText" presStyleLbl="node1" presStyleIdx="0" presStyleCnt="2" custScaleX="119824" custLinFactNeighborX="814" custLinFactNeighborY="-2">
        <dgm:presLayoutVars>
          <dgm:chMax val="1"/>
          <dgm:bulletEnabled val="1"/>
        </dgm:presLayoutVars>
      </dgm:prSet>
      <dgm:spPr/>
    </dgm:pt>
    <dgm:pt modelId="{E4E7B832-3B4B-4CA0-9437-05E8F23DA297}" type="pres">
      <dgm:prSet presAssocID="{C475DB49-06A6-4E0F-B8BB-CD4954881984}" presName="descendantText" presStyleLbl="alignAccFollowNode1" presStyleIdx="0" presStyleCnt="2" custScaleX="199265">
        <dgm:presLayoutVars>
          <dgm:bulletEnabled val="1"/>
        </dgm:presLayoutVars>
      </dgm:prSet>
      <dgm:spPr/>
    </dgm:pt>
    <dgm:pt modelId="{54C90593-1CAF-4563-9856-18543E5B5B44}" type="pres">
      <dgm:prSet presAssocID="{89E4A300-5525-49E4-966E-DAC361797053}" presName="sp" presStyleCnt="0"/>
      <dgm:spPr/>
    </dgm:pt>
    <dgm:pt modelId="{836C3754-05A1-41A3-8D14-B5C704ACDC1C}" type="pres">
      <dgm:prSet presAssocID="{CD019539-CD00-4BE4-B7D9-97F558E25A13}" presName="linNode" presStyleCnt="0"/>
      <dgm:spPr/>
    </dgm:pt>
    <dgm:pt modelId="{DBA63F08-326F-47E1-9374-BB1D1066FD14}" type="pres">
      <dgm:prSet presAssocID="{CD019539-CD00-4BE4-B7D9-97F558E25A13}" presName="parentText" presStyleLbl="node1" presStyleIdx="1" presStyleCnt="2" custScaleX="108556" custLinFactNeighborX="845" custLinFactNeighborY="3">
        <dgm:presLayoutVars>
          <dgm:chMax val="1"/>
          <dgm:bulletEnabled val="1"/>
        </dgm:presLayoutVars>
      </dgm:prSet>
      <dgm:spPr/>
    </dgm:pt>
    <dgm:pt modelId="{7E9EF00F-00A0-4A5B-86C9-E76F2E93E0F9}" type="pres">
      <dgm:prSet presAssocID="{CD019539-CD00-4BE4-B7D9-97F558E25A13}" presName="descendantText" presStyleLbl="alignAccFollowNode1" presStyleIdx="1" presStyleCnt="2" custScaleX="177594">
        <dgm:presLayoutVars>
          <dgm:bulletEnabled val="1"/>
        </dgm:presLayoutVars>
      </dgm:prSet>
      <dgm:spPr/>
    </dgm:pt>
  </dgm:ptLst>
  <dgm:cxnLst>
    <dgm:cxn modelId="{31EC0F08-7C00-4DF1-B22B-CF5C2CE4409F}" type="presOf" srcId="{7FE9245F-132B-42CD-A2C1-1A1AB2071814}" destId="{E4E7B832-3B4B-4CA0-9437-05E8F23DA297}" srcOrd="0" destOrd="3" presId="urn:microsoft.com/office/officeart/2005/8/layout/vList5"/>
    <dgm:cxn modelId="{DF56070E-ECF9-44A1-A8C9-1E16BC69D53A}" type="presOf" srcId="{EFD23712-51E7-4A66-9A7C-1D615B58ED51}" destId="{E4E7B832-3B4B-4CA0-9437-05E8F23DA297}" srcOrd="0" destOrd="1" presId="urn:microsoft.com/office/officeart/2005/8/layout/vList5"/>
    <dgm:cxn modelId="{75CB8229-AD81-4374-8578-B3B79583919C}" srcId="{C475DB49-06A6-4E0F-B8BB-CD4954881984}" destId="{E6C861DF-7185-4136-9591-7716B212E65E}" srcOrd="0" destOrd="0" parTransId="{3E235BE1-DD54-40F1-B38B-7B356D305CEF}" sibTransId="{DB0C951F-0DC9-467C-926C-D8D82D467E9C}"/>
    <dgm:cxn modelId="{D095FB60-381B-48C7-B814-A7382C35418E}" type="presOf" srcId="{7ABB71BE-59C6-41D8-997C-C3DB4C92AECD}" destId="{7E9EF00F-00A0-4A5B-86C9-E76F2E93E0F9}" srcOrd="0" destOrd="4" presId="urn:microsoft.com/office/officeart/2005/8/layout/vList5"/>
    <dgm:cxn modelId="{B8425346-43AC-408D-894F-3F5C24433CBB}" type="presOf" srcId="{913C17EC-5393-4CAB-BC79-4480117DECDF}" destId="{E4E7B832-3B4B-4CA0-9437-05E8F23DA297}" srcOrd="0" destOrd="2" presId="urn:microsoft.com/office/officeart/2005/8/layout/vList5"/>
    <dgm:cxn modelId="{C4B49F68-26F4-4DF9-B9F8-7432ADD84710}" srcId="{CD019539-CD00-4BE4-B7D9-97F558E25A13}" destId="{7852BC4B-BB06-47ED-97A4-457FAFACC8AF}" srcOrd="1" destOrd="0" parTransId="{2D5E4875-235F-48F6-B9F2-DFD720941F69}" sibTransId="{994C21E8-3214-4863-8D98-34B0120463AC}"/>
    <dgm:cxn modelId="{D0853D69-3E72-48F4-AB73-84A883B6E97D}" srcId="{CD019539-CD00-4BE4-B7D9-97F558E25A13}" destId="{7ABB71BE-59C6-41D8-997C-C3DB4C92AECD}" srcOrd="4" destOrd="0" parTransId="{BBE2509F-C0AC-4B2C-BE87-4B4A6073A01F}" sibTransId="{9DA0AD7A-1CB4-44D4-AD1C-0AD1D9ABE3C9}"/>
    <dgm:cxn modelId="{B6D64553-820E-4259-9AEF-F4664346C623}" srcId="{C475DB49-06A6-4E0F-B8BB-CD4954881984}" destId="{913C17EC-5393-4CAB-BC79-4480117DECDF}" srcOrd="2" destOrd="0" parTransId="{FD64F433-7C3D-48A1-8D9A-59426670633E}" sibTransId="{457A6FAC-FDF0-49CE-B1F2-A47DD718D673}"/>
    <dgm:cxn modelId="{62BCE956-9C33-4D5F-BCD4-0B62C7D5FCB0}" srcId="{D8C31086-3A3D-484A-BA1B-001B9369628D}" destId="{C475DB49-06A6-4E0F-B8BB-CD4954881984}" srcOrd="0" destOrd="0" parTransId="{F9E25F9C-C4B0-4484-8A44-47B9AA79FCF0}" sibTransId="{89E4A300-5525-49E4-966E-DAC361797053}"/>
    <dgm:cxn modelId="{D17C4558-C240-496C-810E-3E7B64E2757D}" srcId="{CD019539-CD00-4BE4-B7D9-97F558E25A13}" destId="{03AA62A2-D257-45C8-BA4F-CC99D5BB6046}" srcOrd="0" destOrd="0" parTransId="{54F8529C-8429-49B6-8685-FB0503B7BE2A}" sibTransId="{9FB16088-1CA1-4E91-A0C3-F1EAB66DBFDF}"/>
    <dgm:cxn modelId="{76FD8578-4CF2-4A6D-9D91-1B8EDD13CBB5}" srcId="{C475DB49-06A6-4E0F-B8BB-CD4954881984}" destId="{DA877403-F37E-4E32-A01E-FA3DFCC2BCA7}" srcOrd="4" destOrd="0" parTransId="{C0BB7506-EAEA-413E-947E-640277D6AD48}" sibTransId="{17CD5627-BADA-4084-878D-A2532379A443}"/>
    <dgm:cxn modelId="{10DCA27A-2FEC-4493-A7B4-E8A3A0E0C290}" type="presOf" srcId="{6C3C25D9-7B58-40C3-A8BC-95C52BD55F70}" destId="{7E9EF00F-00A0-4A5B-86C9-E76F2E93E0F9}" srcOrd="0" destOrd="3" presId="urn:microsoft.com/office/officeart/2005/8/layout/vList5"/>
    <dgm:cxn modelId="{6E5F2580-23E5-4CB4-9F02-82379E01DF55}" type="presOf" srcId="{E6C861DF-7185-4136-9591-7716B212E65E}" destId="{E4E7B832-3B4B-4CA0-9437-05E8F23DA297}" srcOrd="0" destOrd="0" presId="urn:microsoft.com/office/officeart/2005/8/layout/vList5"/>
    <dgm:cxn modelId="{DD4F3588-9562-4594-BA2B-5ABC0608BB1B}" type="presOf" srcId="{C475DB49-06A6-4E0F-B8BB-CD4954881984}" destId="{B667DCE3-C6EE-4F10-A2E2-CC4E781C92A7}" srcOrd="0" destOrd="0" presId="urn:microsoft.com/office/officeart/2005/8/layout/vList5"/>
    <dgm:cxn modelId="{D818008E-7D0F-4E96-A19B-A8D1108367CD}" type="presOf" srcId="{DA877403-F37E-4E32-A01E-FA3DFCC2BCA7}" destId="{E4E7B832-3B4B-4CA0-9437-05E8F23DA297}" srcOrd="0" destOrd="4" presId="urn:microsoft.com/office/officeart/2005/8/layout/vList5"/>
    <dgm:cxn modelId="{7A24C39B-A22D-4F38-BF13-DF20141C72DE}" srcId="{C475DB49-06A6-4E0F-B8BB-CD4954881984}" destId="{7FE9245F-132B-42CD-A2C1-1A1AB2071814}" srcOrd="3" destOrd="0" parTransId="{3DCE7062-0C9E-4CAC-AC9C-822957CCAF14}" sibTransId="{D12853D1-8B3D-4F2F-9BE2-7A06F2E17557}"/>
    <dgm:cxn modelId="{28B56EA0-5C79-40EB-AFBB-549E9F2022EE}" srcId="{D8C31086-3A3D-484A-BA1B-001B9369628D}" destId="{CD019539-CD00-4BE4-B7D9-97F558E25A13}" srcOrd="1" destOrd="0" parTransId="{EBB8D54A-D33F-46BB-8890-075CCD9CE178}" sibTransId="{5D3DCD09-A0BB-4440-89C2-3400E62FA92E}"/>
    <dgm:cxn modelId="{92148BA6-24B0-45F1-A6EE-257E69BE259C}" type="presOf" srcId="{D8C31086-3A3D-484A-BA1B-001B9369628D}" destId="{81AE57A7-A03F-424E-93F6-9DB1405B2B43}" srcOrd="0" destOrd="0" presId="urn:microsoft.com/office/officeart/2005/8/layout/vList5"/>
    <dgm:cxn modelId="{68C966AE-37DE-453B-9081-700C0C883C1E}" type="presOf" srcId="{CD019539-CD00-4BE4-B7D9-97F558E25A13}" destId="{DBA63F08-326F-47E1-9374-BB1D1066FD14}" srcOrd="0" destOrd="0" presId="urn:microsoft.com/office/officeart/2005/8/layout/vList5"/>
    <dgm:cxn modelId="{361A6FB1-892A-4FD9-A6C5-6723B00BAA67}" srcId="{CD019539-CD00-4BE4-B7D9-97F558E25A13}" destId="{6C3C25D9-7B58-40C3-A8BC-95C52BD55F70}" srcOrd="3" destOrd="0" parTransId="{B2CD4321-7000-4F7E-954F-8E180429E0B9}" sibTransId="{59E60EB4-F817-48D1-8D05-500C95CC2558}"/>
    <dgm:cxn modelId="{AF8B6AC8-4F78-47BE-BDF1-AB08AA7D2A97}" type="presOf" srcId="{7852BC4B-BB06-47ED-97A4-457FAFACC8AF}" destId="{7E9EF00F-00A0-4A5B-86C9-E76F2E93E0F9}" srcOrd="0" destOrd="1" presId="urn:microsoft.com/office/officeart/2005/8/layout/vList5"/>
    <dgm:cxn modelId="{BDFAA1C8-8C31-4040-A075-C8FA432CC065}" srcId="{C475DB49-06A6-4E0F-B8BB-CD4954881984}" destId="{EFD23712-51E7-4A66-9A7C-1D615B58ED51}" srcOrd="1" destOrd="0" parTransId="{2D6D0800-B6BF-456B-8E9A-3977DE217FB6}" sibTransId="{ACA0DE6F-1C35-4BD9-ACF8-D26F0DFB4CF3}"/>
    <dgm:cxn modelId="{27688DE3-00EC-4B0F-AB2B-1D8A91CDA3F1}" type="presOf" srcId="{BA1A619E-97E7-48B7-AC5D-60F268B91C21}" destId="{7E9EF00F-00A0-4A5B-86C9-E76F2E93E0F9}" srcOrd="0" destOrd="2" presId="urn:microsoft.com/office/officeart/2005/8/layout/vList5"/>
    <dgm:cxn modelId="{3FBE58E4-EB80-4D28-94AD-9B427ADC83C3}" srcId="{CD019539-CD00-4BE4-B7D9-97F558E25A13}" destId="{BA1A619E-97E7-48B7-AC5D-60F268B91C21}" srcOrd="2" destOrd="0" parTransId="{BA7F3D5F-B484-41D3-9E67-74A20DCEBA9F}" sibTransId="{9D48522A-4953-4F64-AC0A-75749FF7EB90}"/>
    <dgm:cxn modelId="{720037EC-8F35-46EF-BE7B-410AB8018FD7}" type="presOf" srcId="{03AA62A2-D257-45C8-BA4F-CC99D5BB6046}" destId="{7E9EF00F-00A0-4A5B-86C9-E76F2E93E0F9}" srcOrd="0" destOrd="0" presId="urn:microsoft.com/office/officeart/2005/8/layout/vList5"/>
    <dgm:cxn modelId="{1189A2F0-19F6-4A6A-9265-70050CEAA513}" type="presParOf" srcId="{81AE57A7-A03F-424E-93F6-9DB1405B2B43}" destId="{79992A69-AC29-4B96-8AF2-4E0444F265F4}" srcOrd="0" destOrd="0" presId="urn:microsoft.com/office/officeart/2005/8/layout/vList5"/>
    <dgm:cxn modelId="{94BB30E5-047C-4424-AD7A-7D4EB16EE6AC}" type="presParOf" srcId="{79992A69-AC29-4B96-8AF2-4E0444F265F4}" destId="{B667DCE3-C6EE-4F10-A2E2-CC4E781C92A7}" srcOrd="0" destOrd="0" presId="urn:microsoft.com/office/officeart/2005/8/layout/vList5"/>
    <dgm:cxn modelId="{65FBE3C1-A369-4C31-BF17-B77B72D728BB}" type="presParOf" srcId="{79992A69-AC29-4B96-8AF2-4E0444F265F4}" destId="{E4E7B832-3B4B-4CA0-9437-05E8F23DA297}" srcOrd="1" destOrd="0" presId="urn:microsoft.com/office/officeart/2005/8/layout/vList5"/>
    <dgm:cxn modelId="{0D2FFD6C-D283-4B63-9076-95AF5AAF01D6}" type="presParOf" srcId="{81AE57A7-A03F-424E-93F6-9DB1405B2B43}" destId="{54C90593-1CAF-4563-9856-18543E5B5B44}" srcOrd="1" destOrd="0" presId="urn:microsoft.com/office/officeart/2005/8/layout/vList5"/>
    <dgm:cxn modelId="{A3E9404F-F5D1-492C-A720-3A4E14365D9D}" type="presParOf" srcId="{81AE57A7-A03F-424E-93F6-9DB1405B2B43}" destId="{836C3754-05A1-41A3-8D14-B5C704ACDC1C}" srcOrd="2" destOrd="0" presId="urn:microsoft.com/office/officeart/2005/8/layout/vList5"/>
    <dgm:cxn modelId="{8C89A534-4175-4143-B435-D385C00AD43D}" type="presParOf" srcId="{836C3754-05A1-41A3-8D14-B5C704ACDC1C}" destId="{DBA63F08-326F-47E1-9374-BB1D1066FD14}" srcOrd="0" destOrd="0" presId="urn:microsoft.com/office/officeart/2005/8/layout/vList5"/>
    <dgm:cxn modelId="{74EB4821-9473-490E-BAAC-ACBC7C7B97D7}" type="presParOf" srcId="{836C3754-05A1-41A3-8D14-B5C704ACDC1C}" destId="{7E9EF00F-00A0-4A5B-86C9-E76F2E93E0F9}"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C31086-3A3D-484A-BA1B-001B9369628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475DB49-06A6-4E0F-B8BB-CD4954881984}">
      <dgm:prSet custT="1"/>
      <dgm:spPr>
        <a:solidFill>
          <a:srgbClr val="23445D"/>
        </a:solidFill>
        <a:ln>
          <a:noFill/>
        </a:ln>
      </dgm:spPr>
      <dgm:t>
        <a:bodyPr/>
        <a:lstStyle/>
        <a:p>
          <a:r>
            <a:rPr lang="en-US" sz="1700" b="0" i="0" dirty="0">
              <a:latin typeface="Times New Roman" panose="02020603050405020304" pitchFamily="18" charset="0"/>
              <a:cs typeface="Times New Roman" panose="02020603050405020304" pitchFamily="18" charset="0"/>
            </a:rPr>
            <a:t>Major trends </a:t>
          </a:r>
        </a:p>
      </dgm:t>
    </dgm:pt>
    <dgm:pt modelId="{F9E25F9C-C4B0-4484-8A44-47B9AA79FCF0}" type="parTrans" cxnId="{62BCE956-9C33-4D5F-BCD4-0B62C7D5FCB0}">
      <dgm:prSet/>
      <dgm:spPr/>
      <dgm:t>
        <a:bodyPr/>
        <a:lstStyle/>
        <a:p>
          <a:endParaRPr lang="en-US"/>
        </a:p>
      </dgm:t>
    </dgm:pt>
    <dgm:pt modelId="{89E4A300-5525-49E4-966E-DAC361797053}" type="sibTrans" cxnId="{62BCE956-9C33-4D5F-BCD4-0B62C7D5FCB0}">
      <dgm:prSet/>
      <dgm:spPr/>
      <dgm:t>
        <a:bodyPr/>
        <a:lstStyle/>
        <a:p>
          <a:endParaRPr lang="en-US"/>
        </a:p>
      </dgm:t>
    </dgm:pt>
    <dgm:pt modelId="{E6C861DF-7185-4136-9591-7716B212E65E}">
      <dgm:prSet/>
      <dgm:spPr>
        <a:solidFill>
          <a:srgbClr val="DAE8FC"/>
        </a:solidFill>
        <a:ln>
          <a:noFill/>
        </a:ln>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High or limited viral diversity</a:t>
          </a:r>
        </a:p>
      </dgm:t>
    </dgm:pt>
    <dgm:pt modelId="{3E235BE1-DD54-40F1-B38B-7B356D305CEF}" type="parTrans" cxnId="{75CB8229-AD81-4374-8578-B3B79583919C}">
      <dgm:prSet/>
      <dgm:spPr/>
      <dgm:t>
        <a:bodyPr/>
        <a:lstStyle/>
        <a:p>
          <a:endParaRPr lang="en-US"/>
        </a:p>
      </dgm:t>
    </dgm:pt>
    <dgm:pt modelId="{DB0C951F-0DC9-467C-926C-D8D82D467E9C}" type="sibTrans" cxnId="{75CB8229-AD81-4374-8578-B3B79583919C}">
      <dgm:prSet/>
      <dgm:spPr/>
      <dgm:t>
        <a:bodyPr/>
        <a:lstStyle/>
        <a:p>
          <a:endParaRPr lang="en-US"/>
        </a:p>
      </dgm:t>
    </dgm:pt>
    <dgm:pt modelId="{CD019539-CD00-4BE4-B7D9-97F558E25A13}">
      <dgm:prSet custT="1"/>
      <dgm:spPr>
        <a:solidFill>
          <a:srgbClr val="23445D"/>
        </a:solidFill>
        <a:ln>
          <a:noFill/>
        </a:ln>
      </dgm:spPr>
      <dgm:t>
        <a:bodyPr/>
        <a:lstStyle/>
        <a:p>
          <a:r>
            <a:rPr lang="en-US" sz="1700" b="0" i="0" dirty="0">
              <a:solidFill>
                <a:srgbClr val="FFFFFF"/>
              </a:solidFill>
              <a:latin typeface="Times New Roman" panose="02020603050405020304" pitchFamily="18" charset="0"/>
              <a:cs typeface="Times New Roman" panose="02020603050405020304" pitchFamily="18" charset="0"/>
            </a:rPr>
            <a:t>Our approach </a:t>
          </a:r>
          <a:endParaRPr lang="fr-BE" sz="1700" noProof="0" dirty="0">
            <a:solidFill>
              <a:srgbClr val="FFFFFF"/>
            </a:solidFill>
            <a:latin typeface="Times New Roman" panose="02020603050405020304" pitchFamily="18" charset="0"/>
            <a:cs typeface="Times New Roman" panose="02020603050405020304" pitchFamily="18" charset="0"/>
          </a:endParaRPr>
        </a:p>
      </dgm:t>
    </dgm:pt>
    <dgm:pt modelId="{EBB8D54A-D33F-46BB-8890-075CCD9CE178}" type="parTrans" cxnId="{28B56EA0-5C79-40EB-AFBB-549E9F2022EE}">
      <dgm:prSet/>
      <dgm:spPr/>
      <dgm:t>
        <a:bodyPr/>
        <a:lstStyle/>
        <a:p>
          <a:endParaRPr lang="en-US"/>
        </a:p>
      </dgm:t>
    </dgm:pt>
    <dgm:pt modelId="{5D3DCD09-A0BB-4440-89C2-3400E62FA92E}" type="sibTrans" cxnId="{28B56EA0-5C79-40EB-AFBB-549E9F2022EE}">
      <dgm:prSet/>
      <dgm:spPr/>
      <dgm:t>
        <a:bodyPr/>
        <a:lstStyle/>
        <a:p>
          <a:endParaRPr lang="en-US"/>
        </a:p>
      </dgm:t>
    </dgm:pt>
    <dgm:pt modelId="{03AA62A2-D257-45C8-BA4F-CC99D5BB6046}">
      <dgm:prSet custT="1"/>
      <dgm:spPr>
        <a:solidFill>
          <a:srgbClr val="DAE8FC"/>
        </a:solidFill>
        <a:ln>
          <a:noFill/>
        </a:ln>
      </dgm:spPr>
      <dgm:t>
        <a:bodyPr/>
        <a:lstStyle/>
        <a:p>
          <a:pPr>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 Viral diversity limited to </a:t>
          </a:r>
          <a:r>
            <a:rPr lang="en-US" sz="1400" b="0" i="0" dirty="0">
              <a:solidFill>
                <a:schemeClr val="bg1"/>
              </a:solidFill>
              <a:latin typeface="Times New Roman" panose="02020603050405020304" pitchFamily="18" charset="0"/>
              <a:cs typeface="Times New Roman" panose="02020603050405020304" pitchFamily="18" charset="0"/>
            </a:rPr>
            <a:t>plant viruses (35 Families)</a:t>
          </a:r>
          <a:endParaRPr lang="fr-FR" sz="1400" noProof="0" dirty="0">
            <a:solidFill>
              <a:schemeClr val="bg1"/>
            </a:solidFill>
            <a:latin typeface="Times New Roman" panose="02020603050405020304" pitchFamily="18" charset="0"/>
            <a:cs typeface="Times New Roman" panose="02020603050405020304" pitchFamily="18" charset="0"/>
          </a:endParaRPr>
        </a:p>
      </dgm:t>
    </dgm:pt>
    <dgm:pt modelId="{54F8529C-8429-49B6-8685-FB0503B7BE2A}" type="parTrans" cxnId="{D17C4558-C240-496C-810E-3E7B64E2757D}">
      <dgm:prSet/>
      <dgm:spPr/>
      <dgm:t>
        <a:bodyPr/>
        <a:lstStyle/>
        <a:p>
          <a:endParaRPr lang="fr-BE"/>
        </a:p>
      </dgm:t>
    </dgm:pt>
    <dgm:pt modelId="{9FB16088-1CA1-4E91-A0C3-F1EAB66DBFDF}" type="sibTrans" cxnId="{D17C4558-C240-496C-810E-3E7B64E2757D}">
      <dgm:prSet/>
      <dgm:spPr/>
      <dgm:t>
        <a:bodyPr/>
        <a:lstStyle/>
        <a:p>
          <a:endParaRPr lang="fr-BE"/>
        </a:p>
      </dgm:t>
    </dgm:pt>
    <dgm:pt modelId="{913C17EC-5393-4CAB-BC79-4480117DECDF}">
      <dgm:prSet/>
      <dgm:spPr>
        <a:ln>
          <a:noFill/>
        </a:ln>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Genome-based</a:t>
          </a:r>
        </a:p>
      </dgm:t>
    </dgm:pt>
    <dgm:pt modelId="{FD64F433-7C3D-48A1-8D9A-59426670633E}" type="parTrans" cxnId="{B6D64553-820E-4259-9AEF-F4664346C623}">
      <dgm:prSet/>
      <dgm:spPr/>
      <dgm:t>
        <a:bodyPr/>
        <a:lstStyle/>
        <a:p>
          <a:endParaRPr lang="en-US"/>
        </a:p>
      </dgm:t>
    </dgm:pt>
    <dgm:pt modelId="{457A6FAC-FDF0-49CE-B1F2-A47DD718D673}" type="sibTrans" cxnId="{B6D64553-820E-4259-9AEF-F4664346C623}">
      <dgm:prSet/>
      <dgm:spPr/>
      <dgm:t>
        <a:bodyPr/>
        <a:lstStyle/>
        <a:p>
          <a:endParaRPr lang="en-US"/>
        </a:p>
      </dgm:t>
    </dgm:pt>
    <dgm:pt modelId="{7FE9245F-132B-42CD-A2C1-1A1AB2071814}">
      <dgm:prSet/>
      <dgm:spPr>
        <a:ln>
          <a:noFill/>
        </a:ln>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K-</a:t>
          </a:r>
          <a:r>
            <a:rPr lang="en-US" dirty="0" err="1">
              <a:latin typeface="Times New Roman" panose="02020603050405020304" pitchFamily="18" charset="0"/>
              <a:cs typeface="Times New Roman" panose="02020603050405020304" pitchFamily="18" charset="0"/>
            </a:rPr>
            <a:t>mers</a:t>
          </a:r>
          <a:r>
            <a:rPr lang="en-US" dirty="0">
              <a:latin typeface="Times New Roman" panose="02020603050405020304" pitchFamily="18" charset="0"/>
              <a:cs typeface="Times New Roman" panose="02020603050405020304" pitchFamily="18" charset="0"/>
            </a:rPr>
            <a:t> transform</a:t>
          </a:r>
        </a:p>
      </dgm:t>
    </dgm:pt>
    <dgm:pt modelId="{3DCE7062-0C9E-4CAC-AC9C-822957CCAF14}" type="parTrans" cxnId="{7A24C39B-A22D-4F38-BF13-DF20141C72DE}">
      <dgm:prSet/>
      <dgm:spPr/>
      <dgm:t>
        <a:bodyPr/>
        <a:lstStyle/>
        <a:p>
          <a:endParaRPr lang="en-US"/>
        </a:p>
      </dgm:t>
    </dgm:pt>
    <dgm:pt modelId="{D12853D1-8B3D-4F2F-9BE2-7A06F2E17557}" type="sibTrans" cxnId="{7A24C39B-A22D-4F38-BF13-DF20141C72DE}">
      <dgm:prSet/>
      <dgm:spPr/>
      <dgm:t>
        <a:bodyPr/>
        <a:lstStyle/>
        <a:p>
          <a:endParaRPr lang="en-US"/>
        </a:p>
      </dgm:t>
    </dgm:pt>
    <dgm:pt modelId="{EFD23712-51E7-4A66-9A7C-1D615B58ED51}">
      <dgm:prSet/>
      <dgm:spPr>
        <a:ln>
          <a:noFill/>
        </a:ln>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Low host resolution (Kingdom, Class) or very few predictable species</a:t>
          </a:r>
        </a:p>
      </dgm:t>
    </dgm:pt>
    <dgm:pt modelId="{2D6D0800-B6BF-456B-8E9A-3977DE217FB6}" type="parTrans" cxnId="{BDFAA1C8-8C31-4040-A075-C8FA432CC065}">
      <dgm:prSet/>
      <dgm:spPr/>
      <dgm:t>
        <a:bodyPr/>
        <a:lstStyle/>
        <a:p>
          <a:endParaRPr lang="en-US"/>
        </a:p>
      </dgm:t>
    </dgm:pt>
    <dgm:pt modelId="{ACA0DE6F-1C35-4BD9-ACF8-D26F0DFB4CF3}" type="sibTrans" cxnId="{BDFAA1C8-8C31-4040-A075-C8FA432CC065}">
      <dgm:prSet/>
      <dgm:spPr/>
      <dgm:t>
        <a:bodyPr/>
        <a:lstStyle/>
        <a:p>
          <a:endParaRPr lang="en-US"/>
        </a:p>
      </dgm:t>
    </dgm:pt>
    <dgm:pt modelId="{DA877403-F37E-4E32-A01E-FA3DFCC2BCA7}">
      <dgm:prSet/>
      <dgm:spPr>
        <a:ln>
          <a:noFill/>
        </a:ln>
      </dgm:spPr>
      <dgm:t>
        <a:bodyPr/>
        <a:lstStyle/>
        <a:p>
          <a:pPr>
            <a:buFont typeface="Wingdings" panose="05000000000000000000" pitchFamily="2" charset="2"/>
            <a:buChar char="q"/>
          </a:pPr>
          <a:r>
            <a:rPr lang="en-US" dirty="0">
              <a:latin typeface="Times New Roman" panose="02020603050405020304" pitchFamily="18" charset="0"/>
              <a:cs typeface="Times New Roman" panose="02020603050405020304" pitchFamily="18" charset="0"/>
            </a:rPr>
            <a:t> Models are not available</a:t>
          </a:r>
        </a:p>
      </dgm:t>
    </dgm:pt>
    <dgm:pt modelId="{C0BB7506-EAEA-413E-947E-640277D6AD48}" type="parTrans" cxnId="{76FD8578-4CF2-4A6D-9D91-1B8EDD13CBB5}">
      <dgm:prSet/>
      <dgm:spPr/>
      <dgm:t>
        <a:bodyPr/>
        <a:lstStyle/>
        <a:p>
          <a:endParaRPr lang="en-US"/>
        </a:p>
      </dgm:t>
    </dgm:pt>
    <dgm:pt modelId="{17CD5627-BADA-4084-878D-A2532379A443}" type="sibTrans" cxnId="{76FD8578-4CF2-4A6D-9D91-1B8EDD13CBB5}">
      <dgm:prSet/>
      <dgm:spPr/>
      <dgm:t>
        <a:bodyPr/>
        <a:lstStyle/>
        <a:p>
          <a:endParaRPr lang="en-US"/>
        </a:p>
      </dgm:t>
    </dgm:pt>
    <dgm:pt modelId="{BA1A619E-97E7-48B7-AC5D-60F268B91C21}">
      <dgm:prSet custT="1"/>
      <dgm:spPr>
        <a:solidFill>
          <a:srgbClr val="DAE8FC"/>
        </a:solidFill>
        <a:ln>
          <a:noFill/>
        </a:ln>
      </dgm:spPr>
      <dgm:t>
        <a:bodyPr/>
        <a:lstStyle/>
        <a:p>
          <a:pPr>
            <a:buFont typeface="Wingdings" panose="05000000000000000000" pitchFamily="2" charset="2"/>
            <a:buChar char="q"/>
          </a:pPr>
          <a:r>
            <a:rPr lang="fr-FR" sz="1400" noProof="0" dirty="0">
              <a:solidFill>
                <a:schemeClr val="bg1"/>
              </a:solidFill>
              <a:latin typeface="Times New Roman" panose="02020603050405020304" pitchFamily="18" charset="0"/>
              <a:cs typeface="Times New Roman" panose="02020603050405020304" pitchFamily="18" charset="0"/>
            </a:rPr>
            <a:t> </a:t>
          </a:r>
          <a:r>
            <a:rPr lang="fr-FR" sz="1400" noProof="0" dirty="0" err="1">
              <a:solidFill>
                <a:schemeClr val="bg1"/>
              </a:solidFill>
              <a:latin typeface="Times New Roman" panose="02020603050405020304" pitchFamily="18" charset="0"/>
              <a:cs typeface="Times New Roman" panose="02020603050405020304" pitchFamily="18" charset="0"/>
            </a:rPr>
            <a:t>Protein-based</a:t>
          </a:r>
          <a:endParaRPr lang="fr-FR" sz="1400" noProof="0" dirty="0">
            <a:solidFill>
              <a:schemeClr val="bg1"/>
            </a:solidFill>
            <a:latin typeface="Times New Roman" panose="02020603050405020304" pitchFamily="18" charset="0"/>
            <a:cs typeface="Times New Roman" panose="02020603050405020304" pitchFamily="18" charset="0"/>
          </a:endParaRPr>
        </a:p>
      </dgm:t>
    </dgm:pt>
    <dgm:pt modelId="{BA7F3D5F-B484-41D3-9E67-74A20DCEBA9F}" type="parTrans" cxnId="{3FBE58E4-EB80-4D28-94AD-9B427ADC83C3}">
      <dgm:prSet/>
      <dgm:spPr/>
      <dgm:t>
        <a:bodyPr/>
        <a:lstStyle/>
        <a:p>
          <a:endParaRPr lang="en-US"/>
        </a:p>
      </dgm:t>
    </dgm:pt>
    <dgm:pt modelId="{9D48522A-4953-4F64-AC0A-75749FF7EB90}" type="sibTrans" cxnId="{3FBE58E4-EB80-4D28-94AD-9B427ADC83C3}">
      <dgm:prSet/>
      <dgm:spPr/>
      <dgm:t>
        <a:bodyPr/>
        <a:lstStyle/>
        <a:p>
          <a:endParaRPr lang="en-US"/>
        </a:p>
      </dgm:t>
    </dgm:pt>
    <dgm:pt modelId="{6C3C25D9-7B58-40C3-A8BC-95C52BD55F70}">
      <dgm:prSet custT="1"/>
      <dgm:spPr>
        <a:solidFill>
          <a:srgbClr val="DAE8FC"/>
        </a:solidFill>
        <a:ln>
          <a:noFill/>
        </a:ln>
      </dgm:spPr>
      <dgm:t>
        <a:bodyPr/>
        <a:lstStyle/>
        <a:p>
          <a:pPr>
            <a:buFont typeface="Wingdings" panose="05000000000000000000" pitchFamily="2" charset="2"/>
            <a:buChar char="q"/>
          </a:pPr>
          <a:r>
            <a:rPr lang="fr-FR" sz="1400" noProof="0" dirty="0">
              <a:solidFill>
                <a:schemeClr val="bg1"/>
              </a:solidFill>
              <a:latin typeface="Times New Roman" panose="02020603050405020304" pitchFamily="18" charset="0"/>
              <a:cs typeface="Times New Roman" panose="02020603050405020304" pitchFamily="18" charset="0"/>
            </a:rPr>
            <a:t> </a:t>
          </a:r>
          <a:r>
            <a:rPr lang="fr-FR" sz="1400" noProof="0" dirty="0" err="1">
              <a:solidFill>
                <a:schemeClr val="bg1"/>
              </a:solidFill>
              <a:latin typeface="Times New Roman" panose="02020603050405020304" pitchFamily="18" charset="0"/>
              <a:cs typeface="Times New Roman" panose="02020603050405020304" pitchFamily="18" charset="0"/>
            </a:rPr>
            <a:t>Functional</a:t>
          </a:r>
          <a:r>
            <a:rPr lang="fr-FR" sz="1400" noProof="0" dirty="0">
              <a:solidFill>
                <a:schemeClr val="bg1"/>
              </a:solidFill>
              <a:latin typeface="Times New Roman" panose="02020603050405020304" pitchFamily="18" charset="0"/>
              <a:cs typeface="Times New Roman" panose="02020603050405020304" pitchFamily="18" charset="0"/>
            </a:rPr>
            <a:t> and </a:t>
          </a:r>
          <a:r>
            <a:rPr lang="fr-BE" sz="1400" noProof="0" dirty="0" err="1">
              <a:solidFill>
                <a:schemeClr val="bg1"/>
              </a:solidFill>
              <a:latin typeface="Times New Roman" panose="02020603050405020304" pitchFamily="18" charset="0"/>
              <a:cs typeface="Times New Roman" panose="02020603050405020304" pitchFamily="18" charset="0"/>
            </a:rPr>
            <a:t>biophysical</a:t>
          </a:r>
          <a:r>
            <a:rPr lang="fr-FR" sz="1400" noProof="0" dirty="0">
              <a:solidFill>
                <a:schemeClr val="bg1"/>
              </a:solidFill>
              <a:latin typeface="Times New Roman" panose="02020603050405020304" pitchFamily="18" charset="0"/>
              <a:cs typeface="Times New Roman" panose="02020603050405020304" pitchFamily="18" charset="0"/>
            </a:rPr>
            <a:t> </a:t>
          </a:r>
          <a:r>
            <a:rPr lang="en-US" sz="1400" noProof="0" dirty="0">
              <a:solidFill>
                <a:schemeClr val="bg1"/>
              </a:solidFill>
              <a:latin typeface="Times New Roman" panose="02020603050405020304" pitchFamily="18" charset="0"/>
              <a:cs typeface="Times New Roman" panose="02020603050405020304" pitchFamily="18" charset="0"/>
            </a:rPr>
            <a:t>characterization</a:t>
          </a:r>
          <a:endParaRPr lang="fr-FR" sz="1400" noProof="0" dirty="0">
            <a:solidFill>
              <a:schemeClr val="bg1"/>
            </a:solidFill>
            <a:latin typeface="Times New Roman" panose="02020603050405020304" pitchFamily="18" charset="0"/>
            <a:cs typeface="Times New Roman" panose="02020603050405020304" pitchFamily="18" charset="0"/>
          </a:endParaRPr>
        </a:p>
      </dgm:t>
    </dgm:pt>
    <dgm:pt modelId="{B2CD4321-7000-4F7E-954F-8E180429E0B9}" type="parTrans" cxnId="{361A6FB1-892A-4FD9-A6C5-6723B00BAA67}">
      <dgm:prSet/>
      <dgm:spPr/>
      <dgm:t>
        <a:bodyPr/>
        <a:lstStyle/>
        <a:p>
          <a:endParaRPr lang="en-US"/>
        </a:p>
      </dgm:t>
    </dgm:pt>
    <dgm:pt modelId="{59E60EB4-F817-48D1-8D05-500C95CC2558}" type="sibTrans" cxnId="{361A6FB1-892A-4FD9-A6C5-6723B00BAA67}">
      <dgm:prSet/>
      <dgm:spPr/>
      <dgm:t>
        <a:bodyPr/>
        <a:lstStyle/>
        <a:p>
          <a:endParaRPr lang="en-US"/>
        </a:p>
      </dgm:t>
    </dgm:pt>
    <dgm:pt modelId="{7852BC4B-BB06-47ED-97A4-457FAFACC8AF}">
      <dgm:prSet custT="1"/>
      <dgm:spPr>
        <a:solidFill>
          <a:srgbClr val="DAE8FC"/>
        </a:solidFill>
        <a:ln>
          <a:noFill/>
        </a:ln>
      </dgm:spPr>
      <dgm:t>
        <a:bodyPr/>
        <a:lstStyle/>
        <a:p>
          <a:pPr>
            <a:buFont typeface="Wingdings" panose="05000000000000000000" pitchFamily="2" charset="2"/>
            <a:buChar char="q"/>
          </a:pPr>
          <a:r>
            <a:rPr lang="en-US" sz="1400" dirty="0">
              <a:latin typeface="Times New Roman" panose="02020603050405020304" pitchFamily="18" charset="0"/>
              <a:cs typeface="Times New Roman" panose="02020603050405020304" pitchFamily="18" charset="0"/>
            </a:rPr>
            <a:t> High host resolution (Species and Genus Level)</a:t>
          </a:r>
          <a:endParaRPr lang="fr-FR" sz="1400" noProof="0" dirty="0">
            <a:solidFill>
              <a:schemeClr val="bg1"/>
            </a:solidFill>
            <a:latin typeface="Times New Roman" panose="02020603050405020304" pitchFamily="18" charset="0"/>
            <a:cs typeface="Times New Roman" panose="02020603050405020304" pitchFamily="18" charset="0"/>
          </a:endParaRPr>
        </a:p>
      </dgm:t>
    </dgm:pt>
    <dgm:pt modelId="{2D5E4875-235F-48F6-B9F2-DFD720941F69}" type="parTrans" cxnId="{C4B49F68-26F4-4DF9-B9F8-7432ADD84710}">
      <dgm:prSet/>
      <dgm:spPr/>
      <dgm:t>
        <a:bodyPr/>
        <a:lstStyle/>
        <a:p>
          <a:endParaRPr lang="en-US"/>
        </a:p>
      </dgm:t>
    </dgm:pt>
    <dgm:pt modelId="{994C21E8-3214-4863-8D98-34B0120463AC}" type="sibTrans" cxnId="{C4B49F68-26F4-4DF9-B9F8-7432ADD84710}">
      <dgm:prSet/>
      <dgm:spPr/>
      <dgm:t>
        <a:bodyPr/>
        <a:lstStyle/>
        <a:p>
          <a:endParaRPr lang="en-US"/>
        </a:p>
      </dgm:t>
    </dgm:pt>
    <dgm:pt modelId="{7ABB71BE-59C6-41D8-997C-C3DB4C92AECD}">
      <dgm:prSet custT="1"/>
      <dgm:spPr>
        <a:solidFill>
          <a:srgbClr val="DAE8FC"/>
        </a:solidFill>
        <a:ln>
          <a:noFill/>
        </a:ln>
      </dgm:spPr>
      <dgm:t>
        <a:bodyPr/>
        <a:lstStyle/>
        <a:p>
          <a:pPr>
            <a:buFont typeface="Wingdings" panose="05000000000000000000" pitchFamily="2" charset="2"/>
            <a:buChar char="q"/>
          </a:pPr>
          <a:r>
            <a:rPr lang="fr-FR" sz="1400" noProof="0" dirty="0">
              <a:solidFill>
                <a:schemeClr val="bg1"/>
              </a:solidFill>
              <a:latin typeface="Times New Roman" panose="02020603050405020304" pitchFamily="18" charset="0"/>
              <a:cs typeface="Times New Roman" panose="02020603050405020304" pitchFamily="18" charset="0"/>
            </a:rPr>
            <a:t> Data and </a:t>
          </a:r>
          <a:r>
            <a:rPr lang="fr-FR" sz="1400" noProof="0" dirty="0" err="1">
              <a:solidFill>
                <a:schemeClr val="bg1"/>
              </a:solidFill>
              <a:latin typeface="Times New Roman" panose="02020603050405020304" pitchFamily="18" charset="0"/>
              <a:cs typeface="Times New Roman" panose="02020603050405020304" pitchFamily="18" charset="0"/>
            </a:rPr>
            <a:t>prediction-oriented</a:t>
          </a:r>
          <a:r>
            <a:rPr lang="fr-FR" sz="1400" noProof="0" dirty="0">
              <a:solidFill>
                <a:schemeClr val="bg1"/>
              </a:solidFill>
              <a:latin typeface="Times New Roman" panose="02020603050405020304" pitchFamily="18" charset="0"/>
              <a:cs typeface="Times New Roman" panose="02020603050405020304" pitchFamily="18" charset="0"/>
            </a:rPr>
            <a:t> </a:t>
          </a:r>
          <a:r>
            <a:rPr lang="fr-FR" sz="1400" noProof="0" dirty="0" err="1">
              <a:solidFill>
                <a:schemeClr val="bg1"/>
              </a:solidFill>
              <a:latin typeface="Times New Roman" panose="02020603050405020304" pitchFamily="18" charset="0"/>
              <a:cs typeface="Times New Roman" panose="02020603050405020304" pitchFamily="18" charset="0"/>
            </a:rPr>
            <a:t>dashboard</a:t>
          </a:r>
          <a:endParaRPr lang="fr-FR" sz="1400" noProof="0" dirty="0">
            <a:solidFill>
              <a:schemeClr val="bg1"/>
            </a:solidFill>
            <a:latin typeface="Times New Roman" panose="02020603050405020304" pitchFamily="18" charset="0"/>
            <a:cs typeface="Times New Roman" panose="02020603050405020304" pitchFamily="18" charset="0"/>
          </a:endParaRPr>
        </a:p>
      </dgm:t>
    </dgm:pt>
    <dgm:pt modelId="{BBE2509F-C0AC-4B2C-BE87-4B4A6073A01F}" type="parTrans" cxnId="{D0853D69-3E72-48F4-AB73-84A883B6E97D}">
      <dgm:prSet/>
      <dgm:spPr/>
      <dgm:t>
        <a:bodyPr/>
        <a:lstStyle/>
        <a:p>
          <a:endParaRPr lang="en-US"/>
        </a:p>
      </dgm:t>
    </dgm:pt>
    <dgm:pt modelId="{9DA0AD7A-1CB4-44D4-AD1C-0AD1D9ABE3C9}" type="sibTrans" cxnId="{D0853D69-3E72-48F4-AB73-84A883B6E97D}">
      <dgm:prSet/>
      <dgm:spPr/>
      <dgm:t>
        <a:bodyPr/>
        <a:lstStyle/>
        <a:p>
          <a:endParaRPr lang="en-US"/>
        </a:p>
      </dgm:t>
    </dgm:pt>
    <dgm:pt modelId="{81AE57A7-A03F-424E-93F6-9DB1405B2B43}" type="pres">
      <dgm:prSet presAssocID="{D8C31086-3A3D-484A-BA1B-001B9369628D}" presName="Name0" presStyleCnt="0">
        <dgm:presLayoutVars>
          <dgm:dir/>
          <dgm:animLvl val="lvl"/>
          <dgm:resizeHandles val="exact"/>
        </dgm:presLayoutVars>
      </dgm:prSet>
      <dgm:spPr/>
    </dgm:pt>
    <dgm:pt modelId="{79992A69-AC29-4B96-8AF2-4E0444F265F4}" type="pres">
      <dgm:prSet presAssocID="{C475DB49-06A6-4E0F-B8BB-CD4954881984}" presName="linNode" presStyleCnt="0"/>
      <dgm:spPr/>
    </dgm:pt>
    <dgm:pt modelId="{B667DCE3-C6EE-4F10-A2E2-CC4E781C92A7}" type="pres">
      <dgm:prSet presAssocID="{C475DB49-06A6-4E0F-B8BB-CD4954881984}" presName="parentText" presStyleLbl="node1" presStyleIdx="0" presStyleCnt="2" custScaleX="119824" custLinFactNeighborX="814" custLinFactNeighborY="-2">
        <dgm:presLayoutVars>
          <dgm:chMax val="1"/>
          <dgm:bulletEnabled val="1"/>
        </dgm:presLayoutVars>
      </dgm:prSet>
      <dgm:spPr/>
    </dgm:pt>
    <dgm:pt modelId="{E4E7B832-3B4B-4CA0-9437-05E8F23DA297}" type="pres">
      <dgm:prSet presAssocID="{C475DB49-06A6-4E0F-B8BB-CD4954881984}" presName="descendantText" presStyleLbl="alignAccFollowNode1" presStyleIdx="0" presStyleCnt="2" custScaleX="199265">
        <dgm:presLayoutVars>
          <dgm:bulletEnabled val="1"/>
        </dgm:presLayoutVars>
      </dgm:prSet>
      <dgm:spPr/>
    </dgm:pt>
    <dgm:pt modelId="{54C90593-1CAF-4563-9856-18543E5B5B44}" type="pres">
      <dgm:prSet presAssocID="{89E4A300-5525-49E4-966E-DAC361797053}" presName="sp" presStyleCnt="0"/>
      <dgm:spPr/>
    </dgm:pt>
    <dgm:pt modelId="{836C3754-05A1-41A3-8D14-B5C704ACDC1C}" type="pres">
      <dgm:prSet presAssocID="{CD019539-CD00-4BE4-B7D9-97F558E25A13}" presName="linNode" presStyleCnt="0"/>
      <dgm:spPr/>
    </dgm:pt>
    <dgm:pt modelId="{DBA63F08-326F-47E1-9374-BB1D1066FD14}" type="pres">
      <dgm:prSet presAssocID="{CD019539-CD00-4BE4-B7D9-97F558E25A13}" presName="parentText" presStyleLbl="node1" presStyleIdx="1" presStyleCnt="2" custScaleX="108556" custLinFactNeighborX="845" custLinFactNeighborY="3">
        <dgm:presLayoutVars>
          <dgm:chMax val="1"/>
          <dgm:bulletEnabled val="1"/>
        </dgm:presLayoutVars>
      </dgm:prSet>
      <dgm:spPr/>
    </dgm:pt>
    <dgm:pt modelId="{7E9EF00F-00A0-4A5B-86C9-E76F2E93E0F9}" type="pres">
      <dgm:prSet presAssocID="{CD019539-CD00-4BE4-B7D9-97F558E25A13}" presName="descendantText" presStyleLbl="alignAccFollowNode1" presStyleIdx="1" presStyleCnt="2" custScaleX="177594">
        <dgm:presLayoutVars>
          <dgm:bulletEnabled val="1"/>
        </dgm:presLayoutVars>
      </dgm:prSet>
      <dgm:spPr/>
    </dgm:pt>
  </dgm:ptLst>
  <dgm:cxnLst>
    <dgm:cxn modelId="{31EC0F08-7C00-4DF1-B22B-CF5C2CE4409F}" type="presOf" srcId="{7FE9245F-132B-42CD-A2C1-1A1AB2071814}" destId="{E4E7B832-3B4B-4CA0-9437-05E8F23DA297}" srcOrd="0" destOrd="3" presId="urn:microsoft.com/office/officeart/2005/8/layout/vList5"/>
    <dgm:cxn modelId="{DF56070E-ECF9-44A1-A8C9-1E16BC69D53A}" type="presOf" srcId="{EFD23712-51E7-4A66-9A7C-1D615B58ED51}" destId="{E4E7B832-3B4B-4CA0-9437-05E8F23DA297}" srcOrd="0" destOrd="1" presId="urn:microsoft.com/office/officeart/2005/8/layout/vList5"/>
    <dgm:cxn modelId="{75CB8229-AD81-4374-8578-B3B79583919C}" srcId="{C475DB49-06A6-4E0F-B8BB-CD4954881984}" destId="{E6C861DF-7185-4136-9591-7716B212E65E}" srcOrd="0" destOrd="0" parTransId="{3E235BE1-DD54-40F1-B38B-7B356D305CEF}" sibTransId="{DB0C951F-0DC9-467C-926C-D8D82D467E9C}"/>
    <dgm:cxn modelId="{D095FB60-381B-48C7-B814-A7382C35418E}" type="presOf" srcId="{7ABB71BE-59C6-41D8-997C-C3DB4C92AECD}" destId="{7E9EF00F-00A0-4A5B-86C9-E76F2E93E0F9}" srcOrd="0" destOrd="4" presId="urn:microsoft.com/office/officeart/2005/8/layout/vList5"/>
    <dgm:cxn modelId="{B8425346-43AC-408D-894F-3F5C24433CBB}" type="presOf" srcId="{913C17EC-5393-4CAB-BC79-4480117DECDF}" destId="{E4E7B832-3B4B-4CA0-9437-05E8F23DA297}" srcOrd="0" destOrd="2" presId="urn:microsoft.com/office/officeart/2005/8/layout/vList5"/>
    <dgm:cxn modelId="{C4B49F68-26F4-4DF9-B9F8-7432ADD84710}" srcId="{CD019539-CD00-4BE4-B7D9-97F558E25A13}" destId="{7852BC4B-BB06-47ED-97A4-457FAFACC8AF}" srcOrd="1" destOrd="0" parTransId="{2D5E4875-235F-48F6-B9F2-DFD720941F69}" sibTransId="{994C21E8-3214-4863-8D98-34B0120463AC}"/>
    <dgm:cxn modelId="{D0853D69-3E72-48F4-AB73-84A883B6E97D}" srcId="{CD019539-CD00-4BE4-B7D9-97F558E25A13}" destId="{7ABB71BE-59C6-41D8-997C-C3DB4C92AECD}" srcOrd="4" destOrd="0" parTransId="{BBE2509F-C0AC-4B2C-BE87-4B4A6073A01F}" sibTransId="{9DA0AD7A-1CB4-44D4-AD1C-0AD1D9ABE3C9}"/>
    <dgm:cxn modelId="{B6D64553-820E-4259-9AEF-F4664346C623}" srcId="{C475DB49-06A6-4E0F-B8BB-CD4954881984}" destId="{913C17EC-5393-4CAB-BC79-4480117DECDF}" srcOrd="2" destOrd="0" parTransId="{FD64F433-7C3D-48A1-8D9A-59426670633E}" sibTransId="{457A6FAC-FDF0-49CE-B1F2-A47DD718D673}"/>
    <dgm:cxn modelId="{62BCE956-9C33-4D5F-BCD4-0B62C7D5FCB0}" srcId="{D8C31086-3A3D-484A-BA1B-001B9369628D}" destId="{C475DB49-06A6-4E0F-B8BB-CD4954881984}" srcOrd="0" destOrd="0" parTransId="{F9E25F9C-C4B0-4484-8A44-47B9AA79FCF0}" sibTransId="{89E4A300-5525-49E4-966E-DAC361797053}"/>
    <dgm:cxn modelId="{D17C4558-C240-496C-810E-3E7B64E2757D}" srcId="{CD019539-CD00-4BE4-B7D9-97F558E25A13}" destId="{03AA62A2-D257-45C8-BA4F-CC99D5BB6046}" srcOrd="0" destOrd="0" parTransId="{54F8529C-8429-49B6-8685-FB0503B7BE2A}" sibTransId="{9FB16088-1CA1-4E91-A0C3-F1EAB66DBFDF}"/>
    <dgm:cxn modelId="{76FD8578-4CF2-4A6D-9D91-1B8EDD13CBB5}" srcId="{C475DB49-06A6-4E0F-B8BB-CD4954881984}" destId="{DA877403-F37E-4E32-A01E-FA3DFCC2BCA7}" srcOrd="4" destOrd="0" parTransId="{C0BB7506-EAEA-413E-947E-640277D6AD48}" sibTransId="{17CD5627-BADA-4084-878D-A2532379A443}"/>
    <dgm:cxn modelId="{10DCA27A-2FEC-4493-A7B4-E8A3A0E0C290}" type="presOf" srcId="{6C3C25D9-7B58-40C3-A8BC-95C52BD55F70}" destId="{7E9EF00F-00A0-4A5B-86C9-E76F2E93E0F9}" srcOrd="0" destOrd="3" presId="urn:microsoft.com/office/officeart/2005/8/layout/vList5"/>
    <dgm:cxn modelId="{6E5F2580-23E5-4CB4-9F02-82379E01DF55}" type="presOf" srcId="{E6C861DF-7185-4136-9591-7716B212E65E}" destId="{E4E7B832-3B4B-4CA0-9437-05E8F23DA297}" srcOrd="0" destOrd="0" presId="urn:microsoft.com/office/officeart/2005/8/layout/vList5"/>
    <dgm:cxn modelId="{DD4F3588-9562-4594-BA2B-5ABC0608BB1B}" type="presOf" srcId="{C475DB49-06A6-4E0F-B8BB-CD4954881984}" destId="{B667DCE3-C6EE-4F10-A2E2-CC4E781C92A7}" srcOrd="0" destOrd="0" presId="urn:microsoft.com/office/officeart/2005/8/layout/vList5"/>
    <dgm:cxn modelId="{D818008E-7D0F-4E96-A19B-A8D1108367CD}" type="presOf" srcId="{DA877403-F37E-4E32-A01E-FA3DFCC2BCA7}" destId="{E4E7B832-3B4B-4CA0-9437-05E8F23DA297}" srcOrd="0" destOrd="4" presId="urn:microsoft.com/office/officeart/2005/8/layout/vList5"/>
    <dgm:cxn modelId="{7A24C39B-A22D-4F38-BF13-DF20141C72DE}" srcId="{C475DB49-06A6-4E0F-B8BB-CD4954881984}" destId="{7FE9245F-132B-42CD-A2C1-1A1AB2071814}" srcOrd="3" destOrd="0" parTransId="{3DCE7062-0C9E-4CAC-AC9C-822957CCAF14}" sibTransId="{D12853D1-8B3D-4F2F-9BE2-7A06F2E17557}"/>
    <dgm:cxn modelId="{28B56EA0-5C79-40EB-AFBB-549E9F2022EE}" srcId="{D8C31086-3A3D-484A-BA1B-001B9369628D}" destId="{CD019539-CD00-4BE4-B7D9-97F558E25A13}" srcOrd="1" destOrd="0" parTransId="{EBB8D54A-D33F-46BB-8890-075CCD9CE178}" sibTransId="{5D3DCD09-A0BB-4440-89C2-3400E62FA92E}"/>
    <dgm:cxn modelId="{92148BA6-24B0-45F1-A6EE-257E69BE259C}" type="presOf" srcId="{D8C31086-3A3D-484A-BA1B-001B9369628D}" destId="{81AE57A7-A03F-424E-93F6-9DB1405B2B43}" srcOrd="0" destOrd="0" presId="urn:microsoft.com/office/officeart/2005/8/layout/vList5"/>
    <dgm:cxn modelId="{68C966AE-37DE-453B-9081-700C0C883C1E}" type="presOf" srcId="{CD019539-CD00-4BE4-B7D9-97F558E25A13}" destId="{DBA63F08-326F-47E1-9374-BB1D1066FD14}" srcOrd="0" destOrd="0" presId="urn:microsoft.com/office/officeart/2005/8/layout/vList5"/>
    <dgm:cxn modelId="{361A6FB1-892A-4FD9-A6C5-6723B00BAA67}" srcId="{CD019539-CD00-4BE4-B7D9-97F558E25A13}" destId="{6C3C25D9-7B58-40C3-A8BC-95C52BD55F70}" srcOrd="3" destOrd="0" parTransId="{B2CD4321-7000-4F7E-954F-8E180429E0B9}" sibTransId="{59E60EB4-F817-48D1-8D05-500C95CC2558}"/>
    <dgm:cxn modelId="{AF8B6AC8-4F78-47BE-BDF1-AB08AA7D2A97}" type="presOf" srcId="{7852BC4B-BB06-47ED-97A4-457FAFACC8AF}" destId="{7E9EF00F-00A0-4A5B-86C9-E76F2E93E0F9}" srcOrd="0" destOrd="1" presId="urn:microsoft.com/office/officeart/2005/8/layout/vList5"/>
    <dgm:cxn modelId="{BDFAA1C8-8C31-4040-A075-C8FA432CC065}" srcId="{C475DB49-06A6-4E0F-B8BB-CD4954881984}" destId="{EFD23712-51E7-4A66-9A7C-1D615B58ED51}" srcOrd="1" destOrd="0" parTransId="{2D6D0800-B6BF-456B-8E9A-3977DE217FB6}" sibTransId="{ACA0DE6F-1C35-4BD9-ACF8-D26F0DFB4CF3}"/>
    <dgm:cxn modelId="{27688DE3-00EC-4B0F-AB2B-1D8A91CDA3F1}" type="presOf" srcId="{BA1A619E-97E7-48B7-AC5D-60F268B91C21}" destId="{7E9EF00F-00A0-4A5B-86C9-E76F2E93E0F9}" srcOrd="0" destOrd="2" presId="urn:microsoft.com/office/officeart/2005/8/layout/vList5"/>
    <dgm:cxn modelId="{3FBE58E4-EB80-4D28-94AD-9B427ADC83C3}" srcId="{CD019539-CD00-4BE4-B7D9-97F558E25A13}" destId="{BA1A619E-97E7-48B7-AC5D-60F268B91C21}" srcOrd="2" destOrd="0" parTransId="{BA7F3D5F-B484-41D3-9E67-74A20DCEBA9F}" sibTransId="{9D48522A-4953-4F64-AC0A-75749FF7EB90}"/>
    <dgm:cxn modelId="{720037EC-8F35-46EF-BE7B-410AB8018FD7}" type="presOf" srcId="{03AA62A2-D257-45C8-BA4F-CC99D5BB6046}" destId="{7E9EF00F-00A0-4A5B-86C9-E76F2E93E0F9}" srcOrd="0" destOrd="0" presId="urn:microsoft.com/office/officeart/2005/8/layout/vList5"/>
    <dgm:cxn modelId="{1189A2F0-19F6-4A6A-9265-70050CEAA513}" type="presParOf" srcId="{81AE57A7-A03F-424E-93F6-9DB1405B2B43}" destId="{79992A69-AC29-4B96-8AF2-4E0444F265F4}" srcOrd="0" destOrd="0" presId="urn:microsoft.com/office/officeart/2005/8/layout/vList5"/>
    <dgm:cxn modelId="{94BB30E5-047C-4424-AD7A-7D4EB16EE6AC}" type="presParOf" srcId="{79992A69-AC29-4B96-8AF2-4E0444F265F4}" destId="{B667DCE3-C6EE-4F10-A2E2-CC4E781C92A7}" srcOrd="0" destOrd="0" presId="urn:microsoft.com/office/officeart/2005/8/layout/vList5"/>
    <dgm:cxn modelId="{65FBE3C1-A369-4C31-BF17-B77B72D728BB}" type="presParOf" srcId="{79992A69-AC29-4B96-8AF2-4E0444F265F4}" destId="{E4E7B832-3B4B-4CA0-9437-05E8F23DA297}" srcOrd="1" destOrd="0" presId="urn:microsoft.com/office/officeart/2005/8/layout/vList5"/>
    <dgm:cxn modelId="{0D2FFD6C-D283-4B63-9076-95AF5AAF01D6}" type="presParOf" srcId="{81AE57A7-A03F-424E-93F6-9DB1405B2B43}" destId="{54C90593-1CAF-4563-9856-18543E5B5B44}" srcOrd="1" destOrd="0" presId="urn:microsoft.com/office/officeart/2005/8/layout/vList5"/>
    <dgm:cxn modelId="{A3E9404F-F5D1-492C-A720-3A4E14365D9D}" type="presParOf" srcId="{81AE57A7-A03F-424E-93F6-9DB1405B2B43}" destId="{836C3754-05A1-41A3-8D14-B5C704ACDC1C}" srcOrd="2" destOrd="0" presId="urn:microsoft.com/office/officeart/2005/8/layout/vList5"/>
    <dgm:cxn modelId="{8C89A534-4175-4143-B435-D385C00AD43D}" type="presParOf" srcId="{836C3754-05A1-41A3-8D14-B5C704ACDC1C}" destId="{DBA63F08-326F-47E1-9374-BB1D1066FD14}" srcOrd="0" destOrd="0" presId="urn:microsoft.com/office/officeart/2005/8/layout/vList5"/>
    <dgm:cxn modelId="{74EB4821-9473-490E-BAAC-ACBC7C7B97D7}" type="presParOf" srcId="{836C3754-05A1-41A3-8D14-B5C704ACDC1C}" destId="{7E9EF00F-00A0-4A5B-86C9-E76F2E93E0F9}"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7B832-3B4B-4CA0-9437-05E8F23DA297}">
      <dsp:nvSpPr>
        <dsp:cNvPr id="0" name=""/>
        <dsp:cNvSpPr/>
      </dsp:nvSpPr>
      <dsp:spPr>
        <a:xfrm rot="5400000">
          <a:off x="4377997" y="-2841154"/>
          <a:ext cx="1091446" cy="7046617"/>
        </a:xfrm>
        <a:prstGeom prst="round2SameRect">
          <a:avLst/>
        </a:prstGeom>
        <a:solidFill>
          <a:srgbClr val="DAE8F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Font typeface="Wingdings" panose="05000000000000000000" pitchFamily="2" charset="2"/>
            <a:buChar char="q"/>
          </a:pPr>
          <a:r>
            <a:rPr lang="fr-BE" sz="2000" kern="1200" dirty="0">
              <a:solidFill>
                <a:schemeClr val="tx1"/>
              </a:solidFill>
              <a:latin typeface="Times New Roman" panose="02020603050405020304" pitchFamily="18" charset="0"/>
              <a:cs typeface="Times New Roman" panose="02020603050405020304" pitchFamily="18" charset="0"/>
            </a:rPr>
            <a:t> </a:t>
          </a:r>
          <a:r>
            <a:rPr lang="fr-BE" sz="2000" kern="1200" dirty="0" err="1">
              <a:solidFill>
                <a:schemeClr val="tx1"/>
              </a:solidFill>
              <a:latin typeface="Times New Roman" panose="02020603050405020304" pitchFamily="18" charset="0"/>
              <a:cs typeface="Times New Roman" panose="02020603050405020304" pitchFamily="18" charset="0"/>
            </a:rPr>
            <a:t>Sequence</a:t>
          </a:r>
          <a:r>
            <a:rPr lang="fr-BE" sz="2000" kern="1200" dirty="0">
              <a:solidFill>
                <a:schemeClr val="tx1"/>
              </a:solidFill>
              <a:latin typeface="Times New Roman" panose="02020603050405020304" pitchFamily="18" charset="0"/>
              <a:cs typeface="Times New Roman" panose="02020603050405020304" pitchFamily="18" charset="0"/>
            </a:rPr>
            <a:t> Read Archive (SRA) – HTS </a:t>
          </a:r>
          <a:endParaRPr lang="en-US" sz="200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Font typeface="Wingdings" panose="05000000000000000000" pitchFamily="2" charset="2"/>
            <a:buChar char="q"/>
          </a:pPr>
          <a:r>
            <a:rPr lang="fr-BE" sz="2000" kern="1200" noProof="0" dirty="0">
              <a:solidFill>
                <a:schemeClr val="tx1"/>
              </a:solidFill>
              <a:latin typeface="Times New Roman" panose="02020603050405020304" pitchFamily="18" charset="0"/>
              <a:cs typeface="Times New Roman" panose="02020603050405020304" pitchFamily="18" charset="0"/>
            </a:rPr>
            <a:t> 11 000 </a:t>
          </a:r>
          <a:r>
            <a:rPr lang="en-US" sz="2000" kern="1200" noProof="0" dirty="0">
              <a:solidFill>
                <a:schemeClr val="tx1"/>
              </a:solidFill>
              <a:latin typeface="Times New Roman" panose="02020603050405020304" pitchFamily="18" charset="0"/>
              <a:cs typeface="Times New Roman" panose="02020603050405020304" pitchFamily="18" charset="0"/>
            </a:rPr>
            <a:t>uncharacterized</a:t>
          </a:r>
          <a:r>
            <a:rPr lang="fr-BE" sz="2000" kern="1200" noProof="0" dirty="0">
              <a:solidFill>
                <a:schemeClr val="tx1"/>
              </a:solidFill>
              <a:latin typeface="Times New Roman" panose="02020603050405020304" pitchFamily="18" charset="0"/>
              <a:cs typeface="Times New Roman" panose="02020603050405020304" pitchFamily="18" charset="0"/>
            </a:rPr>
            <a:t> </a:t>
          </a:r>
          <a:r>
            <a:rPr lang="fr-BE" sz="2000" kern="1200" noProof="0" dirty="0" err="1">
              <a:solidFill>
                <a:schemeClr val="tx1"/>
              </a:solidFill>
              <a:latin typeface="Times New Roman" panose="02020603050405020304" pitchFamily="18" charset="0"/>
              <a:cs typeface="Times New Roman" panose="02020603050405020304" pitchFamily="18" charset="0"/>
            </a:rPr>
            <a:t>sequences</a:t>
          </a:r>
          <a:r>
            <a:rPr lang="fr-BE" sz="2000" kern="1200" noProof="0" dirty="0">
              <a:solidFill>
                <a:schemeClr val="tx1"/>
              </a:solidFill>
              <a:latin typeface="Times New Roman" panose="02020603050405020304" pitchFamily="18" charset="0"/>
              <a:cs typeface="Times New Roman" panose="02020603050405020304" pitchFamily="18" charset="0"/>
            </a:rPr>
            <a:t> of plant RNA </a:t>
          </a:r>
          <a:r>
            <a:rPr lang="fr-BE" sz="2000" kern="1200" noProof="0" dirty="0" err="1">
              <a:solidFill>
                <a:schemeClr val="tx1"/>
              </a:solidFill>
              <a:latin typeface="Times New Roman" panose="02020603050405020304" pitchFamily="18" charset="0"/>
              <a:cs typeface="Times New Roman" panose="02020603050405020304" pitchFamily="18" charset="0"/>
            </a:rPr>
            <a:t>viruses</a:t>
          </a:r>
          <a:endParaRPr lang="fr-BE" sz="2000" kern="1200" noProof="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Font typeface="Wingdings" panose="05000000000000000000" pitchFamily="2" charset="2"/>
            <a:buChar char="q"/>
          </a:pPr>
          <a:r>
            <a:rPr lang="en-US" sz="2000" kern="1200" dirty="0">
              <a:latin typeface="Times New Roman" panose="02020603050405020304" pitchFamily="18" charset="0"/>
              <a:cs typeface="Times New Roman" panose="02020603050405020304" pitchFamily="18" charset="0"/>
            </a:rPr>
            <a:t> Biological characterization of new viruses is often incomplete</a:t>
          </a:r>
          <a:endParaRPr lang="fr-BE" sz="2000" kern="1200" noProof="0" dirty="0">
            <a:solidFill>
              <a:schemeClr val="tx1"/>
            </a:solidFill>
            <a:latin typeface="Times New Roman" panose="02020603050405020304" pitchFamily="18" charset="0"/>
            <a:cs typeface="Times New Roman" panose="02020603050405020304" pitchFamily="18" charset="0"/>
          </a:endParaRPr>
        </a:p>
      </dsp:txBody>
      <dsp:txXfrm rot="-5400000">
        <a:off x="1400412" y="189711"/>
        <a:ext cx="6993337" cy="984886"/>
      </dsp:txXfrm>
    </dsp:sp>
    <dsp:sp modelId="{B667DCE3-C6EE-4F10-A2E2-CC4E781C92A7}">
      <dsp:nvSpPr>
        <dsp:cNvPr id="0" name=""/>
        <dsp:cNvSpPr/>
      </dsp:nvSpPr>
      <dsp:spPr>
        <a:xfrm>
          <a:off x="0" y="0"/>
          <a:ext cx="1399631" cy="1364308"/>
        </a:xfrm>
        <a:prstGeom prst="roundRect">
          <a:avLst/>
        </a:prstGeom>
        <a:solidFill>
          <a:srgbClr val="2344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fr-BE" sz="1700" kern="1200" dirty="0">
              <a:latin typeface="Times New Roman" panose="02020603050405020304" pitchFamily="18" charset="0"/>
              <a:cs typeface="Times New Roman" panose="02020603050405020304" pitchFamily="18" charset="0"/>
            </a:rPr>
            <a:t>SERRATUS</a:t>
          </a:r>
          <a:endParaRPr lang="en-US" sz="1700" kern="1200" dirty="0">
            <a:latin typeface="Times New Roman" panose="02020603050405020304" pitchFamily="18" charset="0"/>
            <a:cs typeface="Times New Roman" panose="02020603050405020304" pitchFamily="18" charset="0"/>
          </a:endParaRPr>
        </a:p>
      </dsp:txBody>
      <dsp:txXfrm>
        <a:off x="66600" y="66600"/>
        <a:ext cx="1266431" cy="1231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7B832-3B4B-4CA0-9437-05E8F23DA297}">
      <dsp:nvSpPr>
        <dsp:cNvPr id="0" name=""/>
        <dsp:cNvSpPr/>
      </dsp:nvSpPr>
      <dsp:spPr>
        <a:xfrm rot="5400000">
          <a:off x="3146591" y="-889539"/>
          <a:ext cx="1516942" cy="3675352"/>
        </a:xfrm>
        <a:prstGeom prst="round2SameRect">
          <a:avLst/>
        </a:prstGeom>
        <a:solidFill>
          <a:srgbClr val="DAE8F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Font typeface="Wingdings" panose="05000000000000000000" pitchFamily="2" charset="2"/>
            <a:buChar char="q"/>
          </a:pPr>
          <a:r>
            <a:rPr lang="en-US" sz="1700" kern="1200" dirty="0">
              <a:latin typeface="Times New Roman" panose="02020603050405020304" pitchFamily="18" charset="0"/>
              <a:cs typeface="Times New Roman" panose="02020603050405020304" pitchFamily="18" charset="0"/>
            </a:rPr>
            <a:t>Not exhaustive</a:t>
          </a:r>
        </a:p>
        <a:p>
          <a:pPr marL="171450" lvl="1" indent="-171450" algn="l" defTabSz="755650">
            <a:lnSpc>
              <a:spcPct val="90000"/>
            </a:lnSpc>
            <a:spcBef>
              <a:spcPct val="0"/>
            </a:spcBef>
            <a:spcAft>
              <a:spcPct val="15000"/>
            </a:spcAft>
            <a:buFont typeface="Wingdings" panose="05000000000000000000" pitchFamily="2" charset="2"/>
            <a:buChar char="q"/>
          </a:pPr>
          <a:r>
            <a:rPr lang="en-US" sz="1700" kern="1200" dirty="0">
              <a:latin typeface="Times New Roman" panose="02020603050405020304" pitchFamily="18" charset="0"/>
              <a:cs typeface="Times New Roman" panose="02020603050405020304" pitchFamily="18" charset="0"/>
            </a:rPr>
            <a:t>Time-consuming</a:t>
          </a:r>
        </a:p>
        <a:p>
          <a:pPr marL="171450" lvl="1" indent="-171450" algn="l" defTabSz="755650">
            <a:lnSpc>
              <a:spcPct val="90000"/>
            </a:lnSpc>
            <a:spcBef>
              <a:spcPct val="0"/>
            </a:spcBef>
            <a:spcAft>
              <a:spcPct val="15000"/>
            </a:spcAft>
            <a:buFont typeface="Wingdings" panose="05000000000000000000" pitchFamily="2" charset="2"/>
            <a:buChar char="q"/>
          </a:pPr>
          <a:r>
            <a:rPr lang="en-US" sz="1700" kern="1200" dirty="0">
              <a:latin typeface="Times New Roman" panose="02020603050405020304" pitchFamily="18" charset="0"/>
              <a:cs typeface="Times New Roman" panose="02020603050405020304" pitchFamily="18" charset="0"/>
            </a:rPr>
            <a:t>Expensive</a:t>
          </a:r>
        </a:p>
        <a:p>
          <a:pPr marL="171450" lvl="1" indent="-171450" algn="l" defTabSz="755650">
            <a:lnSpc>
              <a:spcPct val="90000"/>
            </a:lnSpc>
            <a:spcBef>
              <a:spcPct val="0"/>
            </a:spcBef>
            <a:spcAft>
              <a:spcPct val="15000"/>
            </a:spcAft>
            <a:buFont typeface="Wingdings" panose="05000000000000000000" pitchFamily="2" charset="2"/>
            <a:buChar char="q"/>
          </a:pPr>
          <a:r>
            <a:rPr lang="en-US" sz="1700" kern="1200" dirty="0">
              <a:latin typeface="Times New Roman" panose="02020603050405020304" pitchFamily="18" charset="0"/>
              <a:cs typeface="Times New Roman" panose="02020603050405020304" pitchFamily="18" charset="0"/>
            </a:rPr>
            <a:t>Based on observations</a:t>
          </a:r>
        </a:p>
        <a:p>
          <a:pPr marL="171450" lvl="1" indent="-171450" algn="l" defTabSz="755650">
            <a:lnSpc>
              <a:spcPct val="90000"/>
            </a:lnSpc>
            <a:spcBef>
              <a:spcPct val="0"/>
            </a:spcBef>
            <a:spcAft>
              <a:spcPct val="15000"/>
            </a:spcAft>
            <a:buFont typeface="Wingdings" panose="05000000000000000000" pitchFamily="2" charset="2"/>
            <a:buChar char="q"/>
          </a:pPr>
          <a:r>
            <a:rPr lang="en-US" sz="1700" kern="1200" dirty="0">
              <a:latin typeface="Times New Roman" panose="02020603050405020304" pitchFamily="18" charset="0"/>
              <a:cs typeface="Times New Roman" panose="02020603050405020304" pitchFamily="18" charset="0"/>
            </a:rPr>
            <a:t>Sometimes inconclusive</a:t>
          </a:r>
        </a:p>
      </dsp:txBody>
      <dsp:txXfrm rot="-5400000">
        <a:off x="2067387" y="263716"/>
        <a:ext cx="3601301" cy="1368840"/>
      </dsp:txXfrm>
    </dsp:sp>
    <dsp:sp modelId="{B667DCE3-C6EE-4F10-A2E2-CC4E781C92A7}">
      <dsp:nvSpPr>
        <dsp:cNvPr id="0" name=""/>
        <dsp:cNvSpPr/>
      </dsp:nvSpPr>
      <dsp:spPr>
        <a:xfrm>
          <a:off x="0" y="47"/>
          <a:ext cx="2067386" cy="1896178"/>
        </a:xfrm>
        <a:prstGeom prst="roundRect">
          <a:avLst/>
        </a:prstGeom>
        <a:solidFill>
          <a:srgbClr val="2344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Times New Roman" panose="02020603050405020304" pitchFamily="18" charset="0"/>
              <a:cs typeface="Times New Roman" panose="02020603050405020304" pitchFamily="18" charset="0"/>
            </a:rPr>
            <a:t>Testing relationships experimentally</a:t>
          </a:r>
          <a:endParaRPr lang="fr-BE" sz="1700" b="0" kern="1200" noProof="0" dirty="0">
            <a:latin typeface="Times New Roman" panose="02020603050405020304" pitchFamily="18" charset="0"/>
            <a:cs typeface="Times New Roman" panose="02020603050405020304" pitchFamily="18" charset="0"/>
          </a:endParaRPr>
        </a:p>
      </dsp:txBody>
      <dsp:txXfrm>
        <a:off x="92564" y="92611"/>
        <a:ext cx="1882258" cy="1711050"/>
      </dsp:txXfrm>
    </dsp:sp>
    <dsp:sp modelId="{7E9EF00F-00A0-4A5B-86C9-E76F2E93E0F9}">
      <dsp:nvSpPr>
        <dsp:cNvPr id="0" name=""/>
        <dsp:cNvSpPr/>
      </dsp:nvSpPr>
      <dsp:spPr>
        <a:xfrm rot="5400000">
          <a:off x="3146591" y="1101447"/>
          <a:ext cx="1516942" cy="3675352"/>
        </a:xfrm>
        <a:prstGeom prst="round2SameRect">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14300" lvl="1" indent="-114300" algn="l" defTabSz="622300">
            <a:lnSpc>
              <a:spcPct val="90000"/>
            </a:lnSpc>
            <a:spcBef>
              <a:spcPct val="0"/>
            </a:spcBef>
            <a:spcAft>
              <a:spcPct val="15000"/>
            </a:spcAft>
            <a:buChar char="•"/>
          </a:pPr>
          <a:r>
            <a:rPr lang="en-US" sz="1400" b="0" i="0" kern="1200" dirty="0">
              <a:solidFill>
                <a:schemeClr val="bg1"/>
              </a:solidFill>
              <a:latin typeface="Times New Roman" panose="02020603050405020304" pitchFamily="18" charset="0"/>
              <a:cs typeface="Times New Roman" panose="02020603050405020304" pitchFamily="18" charset="0"/>
            </a:rPr>
            <a:t>Allows to quickly process large amount of data</a:t>
          </a:r>
          <a:endParaRPr lang="fr-FR" sz="1400" kern="1200" noProof="0" dirty="0">
            <a:solidFill>
              <a:schemeClr val="bg1"/>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Char char="•"/>
          </a:pPr>
          <a:r>
            <a:rPr lang="en-US" sz="1400" kern="1200" noProof="0" dirty="0">
              <a:solidFill>
                <a:schemeClr val="bg1"/>
              </a:solidFill>
              <a:latin typeface="Times New Roman" panose="02020603050405020304" pitchFamily="18" charset="0"/>
              <a:cs typeface="Times New Roman" panose="02020603050405020304" pitchFamily="18" charset="0"/>
            </a:rPr>
            <a:t>Based on complete genomes (HTS) 
Uses high-performance bioinformatics tools
Enables understanding of virus-vector-host interactions</a:t>
          </a:r>
          <a:endParaRPr lang="fr-FR" sz="1400" kern="1200" noProof="0" dirty="0">
            <a:solidFill>
              <a:schemeClr val="bg1"/>
            </a:solidFill>
            <a:latin typeface="Times New Roman" panose="02020603050405020304" pitchFamily="18" charset="0"/>
            <a:cs typeface="Times New Roman" panose="02020603050405020304" pitchFamily="18" charset="0"/>
          </a:endParaRPr>
        </a:p>
      </dsp:txBody>
      <dsp:txXfrm rot="-5400000">
        <a:off x="2067387" y="2254703"/>
        <a:ext cx="3601301" cy="1368840"/>
      </dsp:txXfrm>
    </dsp:sp>
    <dsp:sp modelId="{DBA63F08-326F-47E1-9374-BB1D1066FD14}">
      <dsp:nvSpPr>
        <dsp:cNvPr id="0" name=""/>
        <dsp:cNvSpPr/>
      </dsp:nvSpPr>
      <dsp:spPr>
        <a:xfrm>
          <a:off x="0" y="1991082"/>
          <a:ext cx="2067386" cy="1896178"/>
        </a:xfrm>
        <a:prstGeom prst="roundRect">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a:solidFill>
                <a:schemeClr val="bg1"/>
              </a:solidFill>
              <a:latin typeface="Times New Roman" panose="02020603050405020304" pitchFamily="18" charset="0"/>
              <a:cs typeface="Times New Roman" panose="02020603050405020304" pitchFamily="18" charset="0"/>
            </a:rPr>
            <a:t>Comparing genomic and proteomic patterns </a:t>
          </a:r>
          <a:endParaRPr lang="fr-BE" sz="1700" kern="1200" noProof="0" dirty="0">
            <a:solidFill>
              <a:schemeClr val="bg1"/>
            </a:solidFill>
            <a:latin typeface="Times New Roman" panose="02020603050405020304" pitchFamily="18" charset="0"/>
            <a:cs typeface="Times New Roman" panose="02020603050405020304" pitchFamily="18" charset="0"/>
          </a:endParaRPr>
        </a:p>
      </dsp:txBody>
      <dsp:txXfrm>
        <a:off x="92564" y="2083646"/>
        <a:ext cx="1882258" cy="1711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7B832-3B4B-4CA0-9437-05E8F23DA297}">
      <dsp:nvSpPr>
        <dsp:cNvPr id="0" name=""/>
        <dsp:cNvSpPr/>
      </dsp:nvSpPr>
      <dsp:spPr>
        <a:xfrm rot="5400000">
          <a:off x="3140409" y="-889539"/>
          <a:ext cx="1516942" cy="3675352"/>
        </a:xfrm>
        <a:prstGeom prst="round2SameRect">
          <a:avLst/>
        </a:prstGeom>
        <a:solidFill>
          <a:srgbClr val="DAE8F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Font typeface="Wingdings" panose="05000000000000000000" pitchFamily="2" charset="2"/>
            <a:buChar char="q"/>
          </a:pPr>
          <a:r>
            <a:rPr lang="en-US" sz="1700" kern="1200" dirty="0">
              <a:latin typeface="Times New Roman" panose="02020603050405020304" pitchFamily="18" charset="0"/>
              <a:cs typeface="Times New Roman" panose="02020603050405020304" pitchFamily="18" charset="0"/>
            </a:rPr>
            <a:t>Not exhaustive</a:t>
          </a:r>
        </a:p>
        <a:p>
          <a:pPr marL="171450" lvl="1" indent="-171450" algn="l" defTabSz="755650">
            <a:lnSpc>
              <a:spcPct val="90000"/>
            </a:lnSpc>
            <a:spcBef>
              <a:spcPct val="0"/>
            </a:spcBef>
            <a:spcAft>
              <a:spcPct val="15000"/>
            </a:spcAft>
            <a:buFont typeface="Wingdings" panose="05000000000000000000" pitchFamily="2" charset="2"/>
            <a:buChar char="q"/>
          </a:pPr>
          <a:r>
            <a:rPr lang="en-US" sz="1700" kern="1200" dirty="0">
              <a:latin typeface="Times New Roman" panose="02020603050405020304" pitchFamily="18" charset="0"/>
              <a:cs typeface="Times New Roman" panose="02020603050405020304" pitchFamily="18" charset="0"/>
            </a:rPr>
            <a:t>Time-consuming</a:t>
          </a:r>
        </a:p>
        <a:p>
          <a:pPr marL="171450" lvl="1" indent="-171450" algn="l" defTabSz="755650">
            <a:lnSpc>
              <a:spcPct val="90000"/>
            </a:lnSpc>
            <a:spcBef>
              <a:spcPct val="0"/>
            </a:spcBef>
            <a:spcAft>
              <a:spcPct val="15000"/>
            </a:spcAft>
            <a:buFont typeface="Wingdings" panose="05000000000000000000" pitchFamily="2" charset="2"/>
            <a:buChar char="q"/>
          </a:pPr>
          <a:r>
            <a:rPr lang="en-US" sz="1700" kern="1200" dirty="0">
              <a:latin typeface="Times New Roman" panose="02020603050405020304" pitchFamily="18" charset="0"/>
              <a:cs typeface="Times New Roman" panose="02020603050405020304" pitchFamily="18" charset="0"/>
            </a:rPr>
            <a:t>Expensive</a:t>
          </a:r>
        </a:p>
        <a:p>
          <a:pPr marL="171450" lvl="1" indent="-171450" algn="l" defTabSz="755650">
            <a:lnSpc>
              <a:spcPct val="90000"/>
            </a:lnSpc>
            <a:spcBef>
              <a:spcPct val="0"/>
            </a:spcBef>
            <a:spcAft>
              <a:spcPct val="15000"/>
            </a:spcAft>
            <a:buFont typeface="Wingdings" panose="05000000000000000000" pitchFamily="2" charset="2"/>
            <a:buChar char="q"/>
          </a:pPr>
          <a:r>
            <a:rPr lang="en-US" sz="1700" kern="1200" dirty="0">
              <a:latin typeface="Times New Roman" panose="02020603050405020304" pitchFamily="18" charset="0"/>
              <a:cs typeface="Times New Roman" panose="02020603050405020304" pitchFamily="18" charset="0"/>
            </a:rPr>
            <a:t>Based on observations</a:t>
          </a:r>
        </a:p>
        <a:p>
          <a:pPr marL="171450" lvl="1" indent="-171450" algn="l" defTabSz="755650">
            <a:lnSpc>
              <a:spcPct val="90000"/>
            </a:lnSpc>
            <a:spcBef>
              <a:spcPct val="0"/>
            </a:spcBef>
            <a:spcAft>
              <a:spcPct val="15000"/>
            </a:spcAft>
            <a:buFont typeface="Wingdings" panose="05000000000000000000" pitchFamily="2" charset="2"/>
            <a:buChar char="q"/>
          </a:pPr>
          <a:r>
            <a:rPr lang="en-US" sz="1700" kern="1200" dirty="0">
              <a:latin typeface="Times New Roman" panose="02020603050405020304" pitchFamily="18" charset="0"/>
              <a:cs typeface="Times New Roman" panose="02020603050405020304" pitchFamily="18" charset="0"/>
            </a:rPr>
            <a:t>Sometimes inconclusive</a:t>
          </a:r>
        </a:p>
      </dsp:txBody>
      <dsp:txXfrm rot="-5400000">
        <a:off x="2061205" y="263716"/>
        <a:ext cx="3601301" cy="1368840"/>
      </dsp:txXfrm>
    </dsp:sp>
    <dsp:sp modelId="{B667DCE3-C6EE-4F10-A2E2-CC4E781C92A7}">
      <dsp:nvSpPr>
        <dsp:cNvPr id="0" name=""/>
        <dsp:cNvSpPr/>
      </dsp:nvSpPr>
      <dsp:spPr>
        <a:xfrm>
          <a:off x="0" y="47"/>
          <a:ext cx="2067386" cy="1896178"/>
        </a:xfrm>
        <a:prstGeom prst="roundRect">
          <a:avLst/>
        </a:prstGeom>
        <a:solidFill>
          <a:srgbClr val="2344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Times New Roman" panose="02020603050405020304" pitchFamily="18" charset="0"/>
              <a:cs typeface="Times New Roman" panose="02020603050405020304" pitchFamily="18" charset="0"/>
            </a:rPr>
            <a:t>Testing relationships experimentally</a:t>
          </a:r>
          <a:endParaRPr lang="fr-BE" sz="1700" kern="1200" noProof="0" dirty="0">
            <a:latin typeface="Times New Roman" panose="02020603050405020304" pitchFamily="18" charset="0"/>
            <a:cs typeface="Times New Roman" panose="02020603050405020304" pitchFamily="18" charset="0"/>
          </a:endParaRPr>
        </a:p>
      </dsp:txBody>
      <dsp:txXfrm>
        <a:off x="92564" y="92611"/>
        <a:ext cx="1882258" cy="1711050"/>
      </dsp:txXfrm>
    </dsp:sp>
    <dsp:sp modelId="{7E9EF00F-00A0-4A5B-86C9-E76F2E93E0F9}">
      <dsp:nvSpPr>
        <dsp:cNvPr id="0" name=""/>
        <dsp:cNvSpPr/>
      </dsp:nvSpPr>
      <dsp:spPr>
        <a:xfrm rot="5400000">
          <a:off x="3140409" y="1101447"/>
          <a:ext cx="1516942" cy="3675352"/>
        </a:xfrm>
        <a:prstGeom prst="round2SameRect">
          <a:avLst/>
        </a:prstGeom>
        <a:solidFill>
          <a:srgbClr val="DAE8F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14300" lvl="1" indent="-114300" algn="l" defTabSz="622300">
            <a:lnSpc>
              <a:spcPct val="90000"/>
            </a:lnSpc>
            <a:spcBef>
              <a:spcPct val="0"/>
            </a:spcBef>
            <a:spcAft>
              <a:spcPct val="15000"/>
            </a:spcAft>
            <a:buFont typeface="Wingdings" panose="05000000000000000000" pitchFamily="2" charset="2"/>
            <a:buChar char="q"/>
          </a:pPr>
          <a:r>
            <a:rPr lang="en-US" sz="1400" kern="1200" noProof="0" dirty="0">
              <a:latin typeface="Times New Roman" panose="02020603050405020304" pitchFamily="18" charset="0"/>
              <a:cs typeface="Times New Roman" panose="02020603050405020304" pitchFamily="18" charset="0"/>
            </a:rPr>
            <a:t>Based on complete genomes (HTS) 
Uses high-performance bioinformatics tools</a:t>
          </a:r>
          <a:endParaRPr lang="fr-FR" sz="1400" kern="1200" noProof="0" dirty="0">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Font typeface="Wingdings" panose="05000000000000000000" pitchFamily="2" charset="2"/>
            <a:buChar char="q"/>
          </a:pPr>
          <a:r>
            <a:rPr lang="en-US" sz="1400" b="0" i="0" kern="1200" dirty="0">
              <a:latin typeface="Times New Roman" panose="02020603050405020304" pitchFamily="18" charset="0"/>
              <a:cs typeface="Times New Roman" panose="02020603050405020304" pitchFamily="18" charset="0"/>
            </a:rPr>
            <a:t>Allows to quickly process large amount of data</a:t>
          </a:r>
          <a:r>
            <a:rPr lang="en-US" sz="1400" kern="1200" noProof="0" dirty="0">
              <a:latin typeface="Times New Roman" panose="02020603050405020304" pitchFamily="18" charset="0"/>
              <a:cs typeface="Times New Roman" panose="02020603050405020304" pitchFamily="18" charset="0"/>
            </a:rPr>
            <a:t>
Enables understanding of virus-vector-host interactions</a:t>
          </a:r>
          <a:endParaRPr lang="fr-FR" sz="1400" kern="1200" noProof="0" dirty="0">
            <a:latin typeface="Times New Roman" panose="02020603050405020304" pitchFamily="18" charset="0"/>
            <a:cs typeface="Times New Roman" panose="02020603050405020304" pitchFamily="18" charset="0"/>
          </a:endParaRPr>
        </a:p>
      </dsp:txBody>
      <dsp:txXfrm rot="-5400000">
        <a:off x="2061205" y="2254703"/>
        <a:ext cx="3601301" cy="1368840"/>
      </dsp:txXfrm>
    </dsp:sp>
    <dsp:sp modelId="{DBA63F08-326F-47E1-9374-BB1D1066FD14}">
      <dsp:nvSpPr>
        <dsp:cNvPr id="0" name=""/>
        <dsp:cNvSpPr/>
      </dsp:nvSpPr>
      <dsp:spPr>
        <a:xfrm>
          <a:off x="0" y="1991034"/>
          <a:ext cx="2067386" cy="1896178"/>
        </a:xfrm>
        <a:prstGeom prst="roundRect">
          <a:avLst/>
        </a:prstGeom>
        <a:solidFill>
          <a:srgbClr val="2344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a:latin typeface="Times New Roman" panose="02020603050405020304" pitchFamily="18" charset="0"/>
              <a:cs typeface="Times New Roman" panose="02020603050405020304" pitchFamily="18" charset="0"/>
            </a:rPr>
            <a:t>Comparing genomic and proteomic patterns </a:t>
          </a:r>
          <a:endParaRPr lang="fr-BE" sz="1700" kern="1200" noProof="0" dirty="0">
            <a:latin typeface="Times New Roman" panose="02020603050405020304" pitchFamily="18" charset="0"/>
            <a:cs typeface="Times New Roman" panose="02020603050405020304" pitchFamily="18" charset="0"/>
          </a:endParaRPr>
        </a:p>
      </dsp:txBody>
      <dsp:txXfrm>
        <a:off x="92564" y="2083598"/>
        <a:ext cx="1882258" cy="1711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7B832-3B4B-4CA0-9437-05E8F23DA297}">
      <dsp:nvSpPr>
        <dsp:cNvPr id="0" name=""/>
        <dsp:cNvSpPr/>
      </dsp:nvSpPr>
      <dsp:spPr>
        <a:xfrm rot="5400000">
          <a:off x="2827999" y="-1194892"/>
          <a:ext cx="1505412" cy="4271645"/>
        </a:xfrm>
        <a:prstGeom prst="round2SameRect">
          <a:avLst/>
        </a:prstGeom>
        <a:solidFill>
          <a:srgbClr val="DAE8FC"/>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Font typeface="Wingdings" panose="05000000000000000000" pitchFamily="2" charset="2"/>
            <a:buChar char="q"/>
          </a:pPr>
          <a:r>
            <a:rPr lang="en-US" sz="1400" kern="1200" dirty="0">
              <a:latin typeface="Times New Roman" panose="02020603050405020304" pitchFamily="18" charset="0"/>
              <a:cs typeface="Times New Roman" panose="02020603050405020304" pitchFamily="18" charset="0"/>
            </a:rPr>
            <a:t> High or limited viral diversity</a:t>
          </a:r>
        </a:p>
        <a:p>
          <a:pPr marL="114300" lvl="1" indent="-114300" algn="l" defTabSz="622300">
            <a:lnSpc>
              <a:spcPct val="90000"/>
            </a:lnSpc>
            <a:spcBef>
              <a:spcPct val="0"/>
            </a:spcBef>
            <a:spcAft>
              <a:spcPct val="15000"/>
            </a:spcAft>
            <a:buFont typeface="Wingdings" panose="05000000000000000000" pitchFamily="2" charset="2"/>
            <a:buChar char="q"/>
          </a:pPr>
          <a:r>
            <a:rPr lang="en-US" sz="1400" kern="1200" dirty="0">
              <a:latin typeface="Times New Roman" panose="02020603050405020304" pitchFamily="18" charset="0"/>
              <a:cs typeface="Times New Roman" panose="02020603050405020304" pitchFamily="18" charset="0"/>
            </a:rPr>
            <a:t> Low host resolution (Kingdom, Class) or very few predictable species</a:t>
          </a:r>
        </a:p>
        <a:p>
          <a:pPr marL="114300" lvl="1" indent="-114300" algn="l" defTabSz="622300">
            <a:lnSpc>
              <a:spcPct val="90000"/>
            </a:lnSpc>
            <a:spcBef>
              <a:spcPct val="0"/>
            </a:spcBef>
            <a:spcAft>
              <a:spcPct val="15000"/>
            </a:spcAft>
            <a:buFont typeface="Wingdings" panose="05000000000000000000" pitchFamily="2" charset="2"/>
            <a:buChar char="q"/>
          </a:pPr>
          <a:r>
            <a:rPr lang="en-US" sz="1400" kern="1200" dirty="0">
              <a:latin typeface="Times New Roman" panose="02020603050405020304" pitchFamily="18" charset="0"/>
              <a:cs typeface="Times New Roman" panose="02020603050405020304" pitchFamily="18" charset="0"/>
            </a:rPr>
            <a:t> Genome-based</a:t>
          </a:r>
        </a:p>
        <a:p>
          <a:pPr marL="114300" lvl="1" indent="-114300" algn="l" defTabSz="622300">
            <a:lnSpc>
              <a:spcPct val="90000"/>
            </a:lnSpc>
            <a:spcBef>
              <a:spcPct val="0"/>
            </a:spcBef>
            <a:spcAft>
              <a:spcPct val="15000"/>
            </a:spcAft>
            <a:buFont typeface="Wingdings" panose="05000000000000000000" pitchFamily="2" charset="2"/>
            <a:buChar char="q"/>
          </a:pPr>
          <a:r>
            <a:rPr lang="en-US" sz="1400" kern="1200" dirty="0">
              <a:latin typeface="Times New Roman" panose="02020603050405020304" pitchFamily="18" charset="0"/>
              <a:cs typeface="Times New Roman" panose="02020603050405020304" pitchFamily="18" charset="0"/>
            </a:rPr>
            <a:t> K-</a:t>
          </a:r>
          <a:r>
            <a:rPr lang="en-US" sz="1400" kern="1200" dirty="0" err="1">
              <a:latin typeface="Times New Roman" panose="02020603050405020304" pitchFamily="18" charset="0"/>
              <a:cs typeface="Times New Roman" panose="02020603050405020304" pitchFamily="18" charset="0"/>
            </a:rPr>
            <a:t>mers</a:t>
          </a:r>
          <a:r>
            <a:rPr lang="en-US" sz="1400" kern="1200" dirty="0">
              <a:latin typeface="Times New Roman" panose="02020603050405020304" pitchFamily="18" charset="0"/>
              <a:cs typeface="Times New Roman" panose="02020603050405020304" pitchFamily="18" charset="0"/>
            </a:rPr>
            <a:t> transform</a:t>
          </a:r>
        </a:p>
        <a:p>
          <a:pPr marL="114300" lvl="1" indent="-114300" algn="l" defTabSz="622300">
            <a:lnSpc>
              <a:spcPct val="90000"/>
            </a:lnSpc>
            <a:spcBef>
              <a:spcPct val="0"/>
            </a:spcBef>
            <a:spcAft>
              <a:spcPct val="15000"/>
            </a:spcAft>
            <a:buFont typeface="Wingdings" panose="05000000000000000000" pitchFamily="2" charset="2"/>
            <a:buChar char="q"/>
          </a:pPr>
          <a:r>
            <a:rPr lang="en-US" sz="1400" kern="1200" dirty="0">
              <a:latin typeface="Times New Roman" panose="02020603050405020304" pitchFamily="18" charset="0"/>
              <a:cs typeface="Times New Roman" panose="02020603050405020304" pitchFamily="18" charset="0"/>
            </a:rPr>
            <a:t> Models are not available</a:t>
          </a:r>
        </a:p>
      </dsp:txBody>
      <dsp:txXfrm rot="-5400000">
        <a:off x="1444883" y="261712"/>
        <a:ext cx="4198157" cy="1358436"/>
      </dsp:txXfrm>
    </dsp:sp>
    <dsp:sp modelId="{B667DCE3-C6EE-4F10-A2E2-CC4E781C92A7}">
      <dsp:nvSpPr>
        <dsp:cNvPr id="0" name=""/>
        <dsp:cNvSpPr/>
      </dsp:nvSpPr>
      <dsp:spPr>
        <a:xfrm>
          <a:off x="17456" y="9"/>
          <a:ext cx="1444875" cy="1881765"/>
        </a:xfrm>
        <a:prstGeom prst="roundRect">
          <a:avLst/>
        </a:prstGeom>
        <a:solidFill>
          <a:srgbClr val="23445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Times New Roman" panose="02020603050405020304" pitchFamily="18" charset="0"/>
              <a:cs typeface="Times New Roman" panose="02020603050405020304" pitchFamily="18" charset="0"/>
            </a:rPr>
            <a:t>Major trends </a:t>
          </a:r>
        </a:p>
      </dsp:txBody>
      <dsp:txXfrm>
        <a:off x="87989" y="70542"/>
        <a:ext cx="1303809" cy="1740699"/>
      </dsp:txXfrm>
    </dsp:sp>
    <dsp:sp modelId="{7E9EF00F-00A0-4A5B-86C9-E76F2E93E0F9}">
      <dsp:nvSpPr>
        <dsp:cNvPr id="0" name=""/>
        <dsp:cNvSpPr/>
      </dsp:nvSpPr>
      <dsp:spPr>
        <a:xfrm rot="5400000">
          <a:off x="2834642" y="791161"/>
          <a:ext cx="1505412" cy="4251243"/>
        </a:xfrm>
        <a:prstGeom prst="round2SameRect">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Font typeface="Wingdings" panose="05000000000000000000" pitchFamily="2" charset="2"/>
            <a:buChar char="q"/>
          </a:pPr>
          <a:r>
            <a:rPr lang="en-US" sz="1400" kern="1200" dirty="0">
              <a:solidFill>
                <a:srgbClr val="FFFFFF"/>
              </a:solidFill>
              <a:latin typeface="Times New Roman" panose="02020603050405020304" pitchFamily="18" charset="0"/>
              <a:cs typeface="Times New Roman" panose="02020603050405020304" pitchFamily="18" charset="0"/>
            </a:rPr>
            <a:t> Viral diversity limited to </a:t>
          </a:r>
          <a:r>
            <a:rPr lang="en-US" sz="1400" b="0" i="0" kern="1200" dirty="0">
              <a:solidFill>
                <a:srgbClr val="FFFFFF"/>
              </a:solidFill>
              <a:latin typeface="Times New Roman" panose="02020603050405020304" pitchFamily="18" charset="0"/>
              <a:cs typeface="Times New Roman" panose="02020603050405020304" pitchFamily="18" charset="0"/>
            </a:rPr>
            <a:t>plant viruses (35 Families)</a:t>
          </a:r>
          <a:endParaRPr lang="fr-FR" sz="1400" kern="1200" noProof="0" dirty="0">
            <a:solidFill>
              <a:srgbClr val="FFFFFF"/>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Font typeface="Wingdings" panose="05000000000000000000" pitchFamily="2" charset="2"/>
            <a:buChar char="q"/>
          </a:pPr>
          <a:r>
            <a:rPr lang="en-US" sz="1400" kern="1200" dirty="0">
              <a:solidFill>
                <a:srgbClr val="FFFFFF"/>
              </a:solidFill>
              <a:latin typeface="Times New Roman" panose="02020603050405020304" pitchFamily="18" charset="0"/>
              <a:cs typeface="Times New Roman" panose="02020603050405020304" pitchFamily="18" charset="0"/>
            </a:rPr>
            <a:t> High host resolution (Species and Genus Level)</a:t>
          </a:r>
          <a:endParaRPr lang="fr-FR" sz="1400" kern="1200" noProof="0" dirty="0">
            <a:solidFill>
              <a:srgbClr val="FFFFFF"/>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Font typeface="Wingdings" panose="05000000000000000000" pitchFamily="2" charset="2"/>
            <a:buChar char="q"/>
          </a:pPr>
          <a:r>
            <a:rPr lang="fr-FR" sz="1400" kern="1200" noProof="0" dirty="0">
              <a:solidFill>
                <a:srgbClr val="FFFFFF"/>
              </a:solidFill>
              <a:latin typeface="Times New Roman" panose="02020603050405020304" pitchFamily="18" charset="0"/>
              <a:cs typeface="Times New Roman" panose="02020603050405020304" pitchFamily="18" charset="0"/>
            </a:rPr>
            <a:t> </a:t>
          </a:r>
          <a:r>
            <a:rPr lang="fr-FR" sz="1400" kern="1200" noProof="0" dirty="0" err="1">
              <a:solidFill>
                <a:srgbClr val="FFFFFF"/>
              </a:solidFill>
              <a:latin typeface="Times New Roman" panose="02020603050405020304" pitchFamily="18" charset="0"/>
              <a:cs typeface="Times New Roman" panose="02020603050405020304" pitchFamily="18" charset="0"/>
            </a:rPr>
            <a:t>Protein-based</a:t>
          </a:r>
          <a:endParaRPr lang="fr-FR" sz="1400" kern="1200" noProof="0" dirty="0">
            <a:solidFill>
              <a:srgbClr val="FFFFFF"/>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Font typeface="Wingdings" panose="05000000000000000000" pitchFamily="2" charset="2"/>
            <a:buChar char="q"/>
          </a:pPr>
          <a:r>
            <a:rPr lang="fr-FR" sz="1400" kern="1200" noProof="0" dirty="0">
              <a:solidFill>
                <a:srgbClr val="FFFFFF"/>
              </a:solidFill>
              <a:latin typeface="Times New Roman" panose="02020603050405020304" pitchFamily="18" charset="0"/>
              <a:cs typeface="Times New Roman" panose="02020603050405020304" pitchFamily="18" charset="0"/>
            </a:rPr>
            <a:t> </a:t>
          </a:r>
          <a:r>
            <a:rPr lang="fr-FR" sz="1400" kern="1200" noProof="0" dirty="0" err="1">
              <a:solidFill>
                <a:srgbClr val="FFFFFF"/>
              </a:solidFill>
              <a:latin typeface="Times New Roman" panose="02020603050405020304" pitchFamily="18" charset="0"/>
              <a:cs typeface="Times New Roman" panose="02020603050405020304" pitchFamily="18" charset="0"/>
            </a:rPr>
            <a:t>Functional</a:t>
          </a:r>
          <a:r>
            <a:rPr lang="fr-FR" sz="1400" kern="1200" noProof="0" dirty="0">
              <a:solidFill>
                <a:srgbClr val="FFFFFF"/>
              </a:solidFill>
              <a:latin typeface="Times New Roman" panose="02020603050405020304" pitchFamily="18" charset="0"/>
              <a:cs typeface="Times New Roman" panose="02020603050405020304" pitchFamily="18" charset="0"/>
            </a:rPr>
            <a:t> and </a:t>
          </a:r>
          <a:r>
            <a:rPr lang="fr-BE" sz="1400" kern="1200" noProof="0" dirty="0" err="1">
              <a:solidFill>
                <a:srgbClr val="FFFFFF"/>
              </a:solidFill>
              <a:latin typeface="Times New Roman" panose="02020603050405020304" pitchFamily="18" charset="0"/>
              <a:cs typeface="Times New Roman" panose="02020603050405020304" pitchFamily="18" charset="0"/>
            </a:rPr>
            <a:t>biophysical</a:t>
          </a:r>
          <a:r>
            <a:rPr lang="fr-FR" sz="1400" kern="1200" noProof="0" dirty="0">
              <a:solidFill>
                <a:srgbClr val="FFFFFF"/>
              </a:solidFill>
              <a:latin typeface="Times New Roman" panose="02020603050405020304" pitchFamily="18" charset="0"/>
              <a:cs typeface="Times New Roman" panose="02020603050405020304" pitchFamily="18" charset="0"/>
            </a:rPr>
            <a:t> </a:t>
          </a:r>
          <a:r>
            <a:rPr lang="en-US" sz="1400" kern="1200" noProof="0" dirty="0">
              <a:solidFill>
                <a:srgbClr val="FFFFFF"/>
              </a:solidFill>
              <a:latin typeface="Times New Roman" panose="02020603050405020304" pitchFamily="18" charset="0"/>
              <a:cs typeface="Times New Roman" panose="02020603050405020304" pitchFamily="18" charset="0"/>
            </a:rPr>
            <a:t>characterization</a:t>
          </a:r>
          <a:endParaRPr lang="fr-FR" sz="1400" kern="1200" noProof="0" dirty="0">
            <a:solidFill>
              <a:srgbClr val="FFFFFF"/>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Font typeface="Wingdings" panose="05000000000000000000" pitchFamily="2" charset="2"/>
            <a:buChar char="q"/>
          </a:pPr>
          <a:r>
            <a:rPr lang="fr-FR" sz="1400" kern="1200" noProof="0" dirty="0">
              <a:solidFill>
                <a:srgbClr val="FFFFFF"/>
              </a:solidFill>
              <a:latin typeface="Times New Roman" panose="02020603050405020304" pitchFamily="18" charset="0"/>
              <a:cs typeface="Times New Roman" panose="02020603050405020304" pitchFamily="18" charset="0"/>
            </a:rPr>
            <a:t> Data and </a:t>
          </a:r>
          <a:r>
            <a:rPr lang="fr-FR" sz="1400" kern="1200" noProof="0" dirty="0" err="1">
              <a:solidFill>
                <a:srgbClr val="FFFFFF"/>
              </a:solidFill>
              <a:latin typeface="Times New Roman" panose="02020603050405020304" pitchFamily="18" charset="0"/>
              <a:cs typeface="Times New Roman" panose="02020603050405020304" pitchFamily="18" charset="0"/>
            </a:rPr>
            <a:t>prediction-oriented</a:t>
          </a:r>
          <a:r>
            <a:rPr lang="fr-FR" sz="1400" kern="1200" noProof="0" dirty="0">
              <a:solidFill>
                <a:srgbClr val="FFFFFF"/>
              </a:solidFill>
              <a:latin typeface="Times New Roman" panose="02020603050405020304" pitchFamily="18" charset="0"/>
              <a:cs typeface="Times New Roman" panose="02020603050405020304" pitchFamily="18" charset="0"/>
            </a:rPr>
            <a:t> </a:t>
          </a:r>
          <a:r>
            <a:rPr lang="fr-FR" sz="1400" kern="1200" noProof="0" dirty="0" err="1">
              <a:solidFill>
                <a:srgbClr val="FFFFFF"/>
              </a:solidFill>
              <a:latin typeface="Times New Roman" panose="02020603050405020304" pitchFamily="18" charset="0"/>
              <a:cs typeface="Times New Roman" panose="02020603050405020304" pitchFamily="18" charset="0"/>
            </a:rPr>
            <a:t>dashboard</a:t>
          </a:r>
          <a:endParaRPr lang="fr-FR" sz="1400" kern="1200" noProof="0" dirty="0">
            <a:solidFill>
              <a:srgbClr val="FFFFFF"/>
            </a:solidFill>
            <a:latin typeface="Times New Roman" panose="02020603050405020304" pitchFamily="18" charset="0"/>
            <a:cs typeface="Times New Roman" panose="02020603050405020304" pitchFamily="18" charset="0"/>
          </a:endParaRPr>
        </a:p>
      </dsp:txBody>
      <dsp:txXfrm rot="-5400000">
        <a:off x="1461727" y="2237564"/>
        <a:ext cx="4177755" cy="1358436"/>
      </dsp:txXfrm>
    </dsp:sp>
    <dsp:sp modelId="{DBA63F08-326F-47E1-9374-BB1D1066FD14}">
      <dsp:nvSpPr>
        <dsp:cNvPr id="0" name=""/>
        <dsp:cNvSpPr/>
      </dsp:nvSpPr>
      <dsp:spPr>
        <a:xfrm>
          <a:off x="20234" y="1975947"/>
          <a:ext cx="1461719" cy="1881765"/>
        </a:xfrm>
        <a:prstGeom prst="roundRect">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a:solidFill>
                <a:srgbClr val="FFFFFF"/>
              </a:solidFill>
              <a:latin typeface="Times New Roman" panose="02020603050405020304" pitchFamily="18" charset="0"/>
              <a:cs typeface="Times New Roman" panose="02020603050405020304" pitchFamily="18" charset="0"/>
            </a:rPr>
            <a:t>Our approach </a:t>
          </a:r>
          <a:endParaRPr lang="fr-BE" sz="1700" kern="1200" noProof="0" dirty="0">
            <a:solidFill>
              <a:srgbClr val="FFFFFF"/>
            </a:solidFill>
            <a:latin typeface="Times New Roman" panose="02020603050405020304" pitchFamily="18" charset="0"/>
            <a:cs typeface="Times New Roman" panose="02020603050405020304" pitchFamily="18" charset="0"/>
          </a:endParaRPr>
        </a:p>
      </dsp:txBody>
      <dsp:txXfrm>
        <a:off x="91589" y="2047302"/>
        <a:ext cx="1319009" cy="17390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7B832-3B4B-4CA0-9437-05E8F23DA297}">
      <dsp:nvSpPr>
        <dsp:cNvPr id="0" name=""/>
        <dsp:cNvSpPr/>
      </dsp:nvSpPr>
      <dsp:spPr>
        <a:xfrm rot="5400000">
          <a:off x="2827999" y="-1194892"/>
          <a:ext cx="1505412" cy="4271645"/>
        </a:xfrm>
        <a:prstGeom prst="round2SameRect">
          <a:avLst/>
        </a:prstGeom>
        <a:solidFill>
          <a:srgbClr val="DAE8FC"/>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Font typeface="Wingdings" panose="05000000000000000000" pitchFamily="2" charset="2"/>
            <a:buChar char="q"/>
          </a:pPr>
          <a:r>
            <a:rPr lang="en-US" sz="1400" kern="1200" dirty="0">
              <a:latin typeface="Times New Roman" panose="02020603050405020304" pitchFamily="18" charset="0"/>
              <a:cs typeface="Times New Roman" panose="02020603050405020304" pitchFamily="18" charset="0"/>
            </a:rPr>
            <a:t> High or limited viral diversity</a:t>
          </a:r>
        </a:p>
        <a:p>
          <a:pPr marL="114300" lvl="1" indent="-114300" algn="l" defTabSz="622300">
            <a:lnSpc>
              <a:spcPct val="90000"/>
            </a:lnSpc>
            <a:spcBef>
              <a:spcPct val="0"/>
            </a:spcBef>
            <a:spcAft>
              <a:spcPct val="15000"/>
            </a:spcAft>
            <a:buFont typeface="Wingdings" panose="05000000000000000000" pitchFamily="2" charset="2"/>
            <a:buChar char="q"/>
          </a:pPr>
          <a:r>
            <a:rPr lang="en-US" sz="1400" kern="1200" dirty="0">
              <a:latin typeface="Times New Roman" panose="02020603050405020304" pitchFamily="18" charset="0"/>
              <a:cs typeface="Times New Roman" panose="02020603050405020304" pitchFamily="18" charset="0"/>
            </a:rPr>
            <a:t> Low host resolution (Kingdom, Class) or very few predictable species</a:t>
          </a:r>
        </a:p>
        <a:p>
          <a:pPr marL="114300" lvl="1" indent="-114300" algn="l" defTabSz="622300">
            <a:lnSpc>
              <a:spcPct val="90000"/>
            </a:lnSpc>
            <a:spcBef>
              <a:spcPct val="0"/>
            </a:spcBef>
            <a:spcAft>
              <a:spcPct val="15000"/>
            </a:spcAft>
            <a:buFont typeface="Wingdings" panose="05000000000000000000" pitchFamily="2" charset="2"/>
            <a:buChar char="q"/>
          </a:pPr>
          <a:r>
            <a:rPr lang="en-US" sz="1400" kern="1200" dirty="0">
              <a:latin typeface="Times New Roman" panose="02020603050405020304" pitchFamily="18" charset="0"/>
              <a:cs typeface="Times New Roman" panose="02020603050405020304" pitchFamily="18" charset="0"/>
            </a:rPr>
            <a:t> Genome-based</a:t>
          </a:r>
        </a:p>
        <a:p>
          <a:pPr marL="114300" lvl="1" indent="-114300" algn="l" defTabSz="622300">
            <a:lnSpc>
              <a:spcPct val="90000"/>
            </a:lnSpc>
            <a:spcBef>
              <a:spcPct val="0"/>
            </a:spcBef>
            <a:spcAft>
              <a:spcPct val="15000"/>
            </a:spcAft>
            <a:buFont typeface="Wingdings" panose="05000000000000000000" pitchFamily="2" charset="2"/>
            <a:buChar char="q"/>
          </a:pPr>
          <a:r>
            <a:rPr lang="en-US" sz="1400" kern="1200" dirty="0">
              <a:latin typeface="Times New Roman" panose="02020603050405020304" pitchFamily="18" charset="0"/>
              <a:cs typeface="Times New Roman" panose="02020603050405020304" pitchFamily="18" charset="0"/>
            </a:rPr>
            <a:t> K-</a:t>
          </a:r>
          <a:r>
            <a:rPr lang="en-US" sz="1400" kern="1200" dirty="0" err="1">
              <a:latin typeface="Times New Roman" panose="02020603050405020304" pitchFamily="18" charset="0"/>
              <a:cs typeface="Times New Roman" panose="02020603050405020304" pitchFamily="18" charset="0"/>
            </a:rPr>
            <a:t>mers</a:t>
          </a:r>
          <a:r>
            <a:rPr lang="en-US" sz="1400" kern="1200" dirty="0">
              <a:latin typeface="Times New Roman" panose="02020603050405020304" pitchFamily="18" charset="0"/>
              <a:cs typeface="Times New Roman" panose="02020603050405020304" pitchFamily="18" charset="0"/>
            </a:rPr>
            <a:t> transform</a:t>
          </a:r>
        </a:p>
        <a:p>
          <a:pPr marL="114300" lvl="1" indent="-114300" algn="l" defTabSz="622300">
            <a:lnSpc>
              <a:spcPct val="90000"/>
            </a:lnSpc>
            <a:spcBef>
              <a:spcPct val="0"/>
            </a:spcBef>
            <a:spcAft>
              <a:spcPct val="15000"/>
            </a:spcAft>
            <a:buFont typeface="Wingdings" panose="05000000000000000000" pitchFamily="2" charset="2"/>
            <a:buChar char="q"/>
          </a:pPr>
          <a:r>
            <a:rPr lang="en-US" sz="1400" kern="1200" dirty="0">
              <a:latin typeface="Times New Roman" panose="02020603050405020304" pitchFamily="18" charset="0"/>
              <a:cs typeface="Times New Roman" panose="02020603050405020304" pitchFamily="18" charset="0"/>
            </a:rPr>
            <a:t> Models are not available</a:t>
          </a:r>
        </a:p>
      </dsp:txBody>
      <dsp:txXfrm rot="-5400000">
        <a:off x="1444883" y="261712"/>
        <a:ext cx="4198157" cy="1358436"/>
      </dsp:txXfrm>
    </dsp:sp>
    <dsp:sp modelId="{B667DCE3-C6EE-4F10-A2E2-CC4E781C92A7}">
      <dsp:nvSpPr>
        <dsp:cNvPr id="0" name=""/>
        <dsp:cNvSpPr/>
      </dsp:nvSpPr>
      <dsp:spPr>
        <a:xfrm>
          <a:off x="17456" y="9"/>
          <a:ext cx="1444875" cy="1881765"/>
        </a:xfrm>
        <a:prstGeom prst="roundRect">
          <a:avLst/>
        </a:prstGeom>
        <a:solidFill>
          <a:srgbClr val="23445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a:latin typeface="Times New Roman" panose="02020603050405020304" pitchFamily="18" charset="0"/>
              <a:cs typeface="Times New Roman" panose="02020603050405020304" pitchFamily="18" charset="0"/>
            </a:rPr>
            <a:t>Major trends </a:t>
          </a:r>
        </a:p>
      </dsp:txBody>
      <dsp:txXfrm>
        <a:off x="87989" y="70542"/>
        <a:ext cx="1303809" cy="1740699"/>
      </dsp:txXfrm>
    </dsp:sp>
    <dsp:sp modelId="{7E9EF00F-00A0-4A5B-86C9-E76F2E93E0F9}">
      <dsp:nvSpPr>
        <dsp:cNvPr id="0" name=""/>
        <dsp:cNvSpPr/>
      </dsp:nvSpPr>
      <dsp:spPr>
        <a:xfrm rot="5400000">
          <a:off x="2834642" y="791161"/>
          <a:ext cx="1505412" cy="4251243"/>
        </a:xfrm>
        <a:prstGeom prst="round2SameRect">
          <a:avLst/>
        </a:prstGeom>
        <a:solidFill>
          <a:srgbClr val="DAE8FC"/>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Font typeface="Wingdings" panose="05000000000000000000" pitchFamily="2" charset="2"/>
            <a:buChar char="q"/>
          </a:pPr>
          <a:r>
            <a:rPr lang="en-US" sz="1400" kern="1200" dirty="0">
              <a:latin typeface="Times New Roman" panose="02020603050405020304" pitchFamily="18" charset="0"/>
              <a:cs typeface="Times New Roman" panose="02020603050405020304" pitchFamily="18" charset="0"/>
            </a:rPr>
            <a:t> Viral diversity limited to </a:t>
          </a:r>
          <a:r>
            <a:rPr lang="en-US" sz="1400" b="0" i="0" kern="1200" dirty="0">
              <a:solidFill>
                <a:schemeClr val="bg1"/>
              </a:solidFill>
              <a:latin typeface="Times New Roman" panose="02020603050405020304" pitchFamily="18" charset="0"/>
              <a:cs typeface="Times New Roman" panose="02020603050405020304" pitchFamily="18" charset="0"/>
            </a:rPr>
            <a:t>plant viruses (35 Families)</a:t>
          </a:r>
          <a:endParaRPr lang="fr-FR" sz="1400" kern="1200" noProof="0" dirty="0">
            <a:solidFill>
              <a:schemeClr val="bg1"/>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Font typeface="Wingdings" panose="05000000000000000000" pitchFamily="2" charset="2"/>
            <a:buChar char="q"/>
          </a:pPr>
          <a:r>
            <a:rPr lang="en-US" sz="1400" kern="1200" dirty="0">
              <a:latin typeface="Times New Roman" panose="02020603050405020304" pitchFamily="18" charset="0"/>
              <a:cs typeface="Times New Roman" panose="02020603050405020304" pitchFamily="18" charset="0"/>
            </a:rPr>
            <a:t> High host resolution (Species and Genus Level)</a:t>
          </a:r>
          <a:endParaRPr lang="fr-FR" sz="1400" kern="1200" noProof="0" dirty="0">
            <a:solidFill>
              <a:schemeClr val="bg1"/>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Font typeface="Wingdings" panose="05000000000000000000" pitchFamily="2" charset="2"/>
            <a:buChar char="q"/>
          </a:pPr>
          <a:r>
            <a:rPr lang="fr-FR" sz="1400" kern="1200" noProof="0" dirty="0">
              <a:solidFill>
                <a:schemeClr val="bg1"/>
              </a:solidFill>
              <a:latin typeface="Times New Roman" panose="02020603050405020304" pitchFamily="18" charset="0"/>
              <a:cs typeface="Times New Roman" panose="02020603050405020304" pitchFamily="18" charset="0"/>
            </a:rPr>
            <a:t> </a:t>
          </a:r>
          <a:r>
            <a:rPr lang="fr-FR" sz="1400" kern="1200" noProof="0" dirty="0" err="1">
              <a:solidFill>
                <a:schemeClr val="bg1"/>
              </a:solidFill>
              <a:latin typeface="Times New Roman" panose="02020603050405020304" pitchFamily="18" charset="0"/>
              <a:cs typeface="Times New Roman" panose="02020603050405020304" pitchFamily="18" charset="0"/>
            </a:rPr>
            <a:t>Protein-based</a:t>
          </a:r>
          <a:endParaRPr lang="fr-FR" sz="1400" kern="1200" noProof="0" dirty="0">
            <a:solidFill>
              <a:schemeClr val="bg1"/>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Font typeface="Wingdings" panose="05000000000000000000" pitchFamily="2" charset="2"/>
            <a:buChar char="q"/>
          </a:pPr>
          <a:r>
            <a:rPr lang="fr-FR" sz="1400" kern="1200" noProof="0" dirty="0">
              <a:solidFill>
                <a:schemeClr val="bg1"/>
              </a:solidFill>
              <a:latin typeface="Times New Roman" panose="02020603050405020304" pitchFamily="18" charset="0"/>
              <a:cs typeface="Times New Roman" panose="02020603050405020304" pitchFamily="18" charset="0"/>
            </a:rPr>
            <a:t> </a:t>
          </a:r>
          <a:r>
            <a:rPr lang="fr-FR" sz="1400" kern="1200" noProof="0" dirty="0" err="1">
              <a:solidFill>
                <a:schemeClr val="bg1"/>
              </a:solidFill>
              <a:latin typeface="Times New Roman" panose="02020603050405020304" pitchFamily="18" charset="0"/>
              <a:cs typeface="Times New Roman" panose="02020603050405020304" pitchFamily="18" charset="0"/>
            </a:rPr>
            <a:t>Functional</a:t>
          </a:r>
          <a:r>
            <a:rPr lang="fr-FR" sz="1400" kern="1200" noProof="0" dirty="0">
              <a:solidFill>
                <a:schemeClr val="bg1"/>
              </a:solidFill>
              <a:latin typeface="Times New Roman" panose="02020603050405020304" pitchFamily="18" charset="0"/>
              <a:cs typeface="Times New Roman" panose="02020603050405020304" pitchFamily="18" charset="0"/>
            </a:rPr>
            <a:t> and </a:t>
          </a:r>
          <a:r>
            <a:rPr lang="fr-BE" sz="1400" kern="1200" noProof="0" dirty="0" err="1">
              <a:solidFill>
                <a:schemeClr val="bg1"/>
              </a:solidFill>
              <a:latin typeface="Times New Roman" panose="02020603050405020304" pitchFamily="18" charset="0"/>
              <a:cs typeface="Times New Roman" panose="02020603050405020304" pitchFamily="18" charset="0"/>
            </a:rPr>
            <a:t>biophysical</a:t>
          </a:r>
          <a:r>
            <a:rPr lang="fr-FR" sz="1400" kern="1200" noProof="0" dirty="0">
              <a:solidFill>
                <a:schemeClr val="bg1"/>
              </a:solidFill>
              <a:latin typeface="Times New Roman" panose="02020603050405020304" pitchFamily="18" charset="0"/>
              <a:cs typeface="Times New Roman" panose="02020603050405020304" pitchFamily="18" charset="0"/>
            </a:rPr>
            <a:t> </a:t>
          </a:r>
          <a:r>
            <a:rPr lang="en-US" sz="1400" kern="1200" noProof="0" dirty="0">
              <a:solidFill>
                <a:schemeClr val="bg1"/>
              </a:solidFill>
              <a:latin typeface="Times New Roman" panose="02020603050405020304" pitchFamily="18" charset="0"/>
              <a:cs typeface="Times New Roman" panose="02020603050405020304" pitchFamily="18" charset="0"/>
            </a:rPr>
            <a:t>characterization</a:t>
          </a:r>
          <a:endParaRPr lang="fr-FR" sz="1400" kern="1200" noProof="0" dirty="0">
            <a:solidFill>
              <a:schemeClr val="bg1"/>
            </a:solidFill>
            <a:latin typeface="Times New Roman" panose="02020603050405020304" pitchFamily="18" charset="0"/>
            <a:cs typeface="Times New Roman" panose="02020603050405020304" pitchFamily="18" charset="0"/>
          </a:endParaRPr>
        </a:p>
        <a:p>
          <a:pPr marL="114300" lvl="1" indent="-114300" algn="l" defTabSz="622300">
            <a:lnSpc>
              <a:spcPct val="90000"/>
            </a:lnSpc>
            <a:spcBef>
              <a:spcPct val="0"/>
            </a:spcBef>
            <a:spcAft>
              <a:spcPct val="15000"/>
            </a:spcAft>
            <a:buFont typeface="Wingdings" panose="05000000000000000000" pitchFamily="2" charset="2"/>
            <a:buChar char="q"/>
          </a:pPr>
          <a:r>
            <a:rPr lang="fr-FR" sz="1400" kern="1200" noProof="0" dirty="0">
              <a:solidFill>
                <a:schemeClr val="bg1"/>
              </a:solidFill>
              <a:latin typeface="Times New Roman" panose="02020603050405020304" pitchFamily="18" charset="0"/>
              <a:cs typeface="Times New Roman" panose="02020603050405020304" pitchFamily="18" charset="0"/>
            </a:rPr>
            <a:t> Data and </a:t>
          </a:r>
          <a:r>
            <a:rPr lang="fr-FR" sz="1400" kern="1200" noProof="0" dirty="0" err="1">
              <a:solidFill>
                <a:schemeClr val="bg1"/>
              </a:solidFill>
              <a:latin typeface="Times New Roman" panose="02020603050405020304" pitchFamily="18" charset="0"/>
              <a:cs typeface="Times New Roman" panose="02020603050405020304" pitchFamily="18" charset="0"/>
            </a:rPr>
            <a:t>prediction-oriented</a:t>
          </a:r>
          <a:r>
            <a:rPr lang="fr-FR" sz="1400" kern="1200" noProof="0" dirty="0">
              <a:solidFill>
                <a:schemeClr val="bg1"/>
              </a:solidFill>
              <a:latin typeface="Times New Roman" panose="02020603050405020304" pitchFamily="18" charset="0"/>
              <a:cs typeface="Times New Roman" panose="02020603050405020304" pitchFamily="18" charset="0"/>
            </a:rPr>
            <a:t> </a:t>
          </a:r>
          <a:r>
            <a:rPr lang="fr-FR" sz="1400" kern="1200" noProof="0" dirty="0" err="1">
              <a:solidFill>
                <a:schemeClr val="bg1"/>
              </a:solidFill>
              <a:latin typeface="Times New Roman" panose="02020603050405020304" pitchFamily="18" charset="0"/>
              <a:cs typeface="Times New Roman" panose="02020603050405020304" pitchFamily="18" charset="0"/>
            </a:rPr>
            <a:t>dashboard</a:t>
          </a:r>
          <a:endParaRPr lang="fr-FR" sz="1400" kern="1200" noProof="0" dirty="0">
            <a:solidFill>
              <a:schemeClr val="bg1"/>
            </a:solidFill>
            <a:latin typeface="Times New Roman" panose="02020603050405020304" pitchFamily="18" charset="0"/>
            <a:cs typeface="Times New Roman" panose="02020603050405020304" pitchFamily="18" charset="0"/>
          </a:endParaRPr>
        </a:p>
      </dsp:txBody>
      <dsp:txXfrm rot="-5400000">
        <a:off x="1461727" y="2237564"/>
        <a:ext cx="4177755" cy="1358436"/>
      </dsp:txXfrm>
    </dsp:sp>
    <dsp:sp modelId="{DBA63F08-326F-47E1-9374-BB1D1066FD14}">
      <dsp:nvSpPr>
        <dsp:cNvPr id="0" name=""/>
        <dsp:cNvSpPr/>
      </dsp:nvSpPr>
      <dsp:spPr>
        <a:xfrm>
          <a:off x="20234" y="1975947"/>
          <a:ext cx="1461719" cy="1881765"/>
        </a:xfrm>
        <a:prstGeom prst="roundRect">
          <a:avLst/>
        </a:prstGeom>
        <a:solidFill>
          <a:srgbClr val="23445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0" i="0" kern="1200" dirty="0">
              <a:solidFill>
                <a:srgbClr val="FFFFFF"/>
              </a:solidFill>
              <a:latin typeface="Times New Roman" panose="02020603050405020304" pitchFamily="18" charset="0"/>
              <a:cs typeface="Times New Roman" panose="02020603050405020304" pitchFamily="18" charset="0"/>
            </a:rPr>
            <a:t>Our approach </a:t>
          </a:r>
          <a:endParaRPr lang="fr-BE" sz="1700" kern="1200" noProof="0" dirty="0">
            <a:solidFill>
              <a:srgbClr val="FFFFFF"/>
            </a:solidFill>
            <a:latin typeface="Times New Roman" panose="02020603050405020304" pitchFamily="18" charset="0"/>
            <a:cs typeface="Times New Roman" panose="02020603050405020304" pitchFamily="18" charset="0"/>
          </a:endParaRPr>
        </a:p>
      </dsp:txBody>
      <dsp:txXfrm>
        <a:off x="91589" y="2047302"/>
        <a:ext cx="1319009" cy="173905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63F4B0-55BC-6CE3-E435-1086AB1446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E023CD2-00B1-87CC-9D5F-F07AB384FD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27B70F-DDE0-430C-963B-707EB67E9C47}" type="datetimeFigureOut">
              <a:rPr lang="en-US" smtClean="0"/>
              <a:t>12/3/2025</a:t>
            </a:fld>
            <a:endParaRPr lang="en-US"/>
          </a:p>
        </p:txBody>
      </p:sp>
      <p:sp>
        <p:nvSpPr>
          <p:cNvPr id="4" name="Footer Placeholder 3">
            <a:extLst>
              <a:ext uri="{FF2B5EF4-FFF2-40B4-BE49-F238E27FC236}">
                <a16:creationId xmlns:a16="http://schemas.microsoft.com/office/drawing/2014/main" id="{795D55EA-46C4-5644-7949-B83821CD3D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BC0C473-8D5F-ED9A-E3B7-160E5D5944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05CF2A-53C8-40C3-AD7C-471CCD3ACE9B}" type="slidenum">
              <a:rPr lang="en-US" smtClean="0"/>
              <a:t>‹#›</a:t>
            </a:fld>
            <a:endParaRPr lang="en-US"/>
          </a:p>
        </p:txBody>
      </p:sp>
    </p:spTree>
    <p:extLst>
      <p:ext uri="{BB962C8B-B14F-4D97-AF65-F5344CB8AC3E}">
        <p14:creationId xmlns:p14="http://schemas.microsoft.com/office/powerpoint/2010/main" val="1205914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AD437-9D1A-4FC1-AAE2-39B807286392}" type="datetimeFigureOut">
              <a:rPr lang="en-US" smtClean="0"/>
              <a:t>12/3/2025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DACE9-5667-415E-A64B-2FEE1E33447D}" type="slidenum">
              <a:rPr lang="en-US" smtClean="0"/>
              <a:t>‹#›</a:t>
            </a:fld>
            <a:endParaRPr lang="en-US"/>
          </a:p>
        </p:txBody>
      </p:sp>
    </p:spTree>
    <p:extLst>
      <p:ext uri="{BB962C8B-B14F-4D97-AF65-F5344CB8AC3E}">
        <p14:creationId xmlns:p14="http://schemas.microsoft.com/office/powerpoint/2010/main" val="1539952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i="0" dirty="0"/>
              <a:t>Can we predict the host of a virus using machine learning?</a:t>
            </a:r>
          </a:p>
          <a:p>
            <a:endParaRPr lang="en-US" b="0" i="0" dirty="0"/>
          </a:p>
          <a:p>
            <a:r>
              <a:rPr lang="en-US" b="0" i="0" dirty="0"/>
              <a:t>Today I’ll try to answer this question with a study case on plant viruses </a:t>
            </a:r>
            <a:r>
              <a:rPr lang="en-US" sz="1200" b="0" i="0" kern="1200" dirty="0">
                <a:solidFill>
                  <a:srgbClr val="000000"/>
                </a:solidFill>
                <a:effectLst/>
                <a:latin typeface="+mn-lt"/>
                <a:ea typeface="+mn-ea"/>
                <a:cs typeface="+mn-cs"/>
              </a:rPr>
              <a:t>applying machine learning on curated viral proteomic data.</a:t>
            </a:r>
            <a:endParaRPr lang="en-US" b="0" i="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F6ADBD-D6E6-4B8B-B3E6-1277A1ADC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560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3EB4C-B430-7C30-4765-A0EFA0DEF7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3239A-CA57-A285-A931-177C708BF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579B4C-FF86-2975-5723-5A017151286E}"/>
              </a:ext>
            </a:extLst>
          </p:cNvPr>
          <p:cNvSpPr>
            <a:spLocks noGrp="1"/>
          </p:cNvSpPr>
          <p:nvPr>
            <p:ph type="body" idx="1"/>
          </p:nvPr>
        </p:nvSpPr>
        <p:spPr/>
        <p:txBody>
          <a:bodyPr/>
          <a:lstStyle/>
          <a:p>
            <a:r>
              <a:rPr lang="en-US" dirty="0"/>
              <a:t>The final dataset contains</a:t>
            </a:r>
          </a:p>
          <a:p>
            <a:endParaRPr lang="en-US" dirty="0"/>
          </a:p>
          <a:p>
            <a:r>
              <a:rPr lang="en-US" dirty="0"/>
              <a:t>3,748 virus species</a:t>
            </a:r>
          </a:p>
          <a:p>
            <a:endParaRPr lang="en-US" dirty="0"/>
          </a:p>
          <a:p>
            <a:r>
              <a:rPr lang="en-US" dirty="0"/>
              <a:t>4,157 plant species</a:t>
            </a:r>
          </a:p>
        </p:txBody>
      </p:sp>
      <p:sp>
        <p:nvSpPr>
          <p:cNvPr id="4" name="Slide Number Placeholder 3">
            <a:extLst>
              <a:ext uri="{FF2B5EF4-FFF2-40B4-BE49-F238E27FC236}">
                <a16:creationId xmlns:a16="http://schemas.microsoft.com/office/drawing/2014/main" id="{C810167D-FD50-2E4C-92E4-2ABBA3D50AE1}"/>
              </a:ext>
            </a:extLst>
          </p:cNvPr>
          <p:cNvSpPr>
            <a:spLocks noGrp="1"/>
          </p:cNvSpPr>
          <p:nvPr>
            <p:ph type="sldNum" sz="quarter" idx="5"/>
          </p:nvPr>
        </p:nvSpPr>
        <p:spPr/>
        <p:txBody>
          <a:bodyPr/>
          <a:lstStyle/>
          <a:p>
            <a:fld id="{F32DACE9-5667-415E-A64B-2FEE1E33447D}" type="slidenum">
              <a:rPr lang="en-US" smtClean="0"/>
              <a:t>10</a:t>
            </a:fld>
            <a:endParaRPr lang="en-US"/>
          </a:p>
        </p:txBody>
      </p:sp>
    </p:spTree>
    <p:extLst>
      <p:ext uri="{BB962C8B-B14F-4D97-AF65-F5344CB8AC3E}">
        <p14:creationId xmlns:p14="http://schemas.microsoft.com/office/powerpoint/2010/main" val="2818847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46164-3886-85D8-0E5A-0AB48B9F9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BCFC4-25DC-7B09-D85B-2935CAA015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492E3-E920-587D-EC8D-692361DE71C6}"/>
              </a:ext>
            </a:extLst>
          </p:cNvPr>
          <p:cNvSpPr>
            <a:spLocks noGrp="1"/>
          </p:cNvSpPr>
          <p:nvPr>
            <p:ph type="body" idx="1"/>
          </p:nvPr>
        </p:nvSpPr>
        <p:spPr/>
        <p:txBody>
          <a:bodyPr/>
          <a:lstStyle/>
          <a:p>
            <a:r>
              <a:rPr lang="en-US" dirty="0"/>
              <a:t>And we ended up with the largest curated virus–host relationship database for plant virology with more than 22 000 relationships. </a:t>
            </a:r>
          </a:p>
        </p:txBody>
      </p:sp>
      <p:sp>
        <p:nvSpPr>
          <p:cNvPr id="4" name="Slide Number Placeholder 3">
            <a:extLst>
              <a:ext uri="{FF2B5EF4-FFF2-40B4-BE49-F238E27FC236}">
                <a16:creationId xmlns:a16="http://schemas.microsoft.com/office/drawing/2014/main" id="{D1788315-E599-1085-CC8F-CDE8DB82EAAB}"/>
              </a:ext>
            </a:extLst>
          </p:cNvPr>
          <p:cNvSpPr>
            <a:spLocks noGrp="1"/>
          </p:cNvSpPr>
          <p:nvPr>
            <p:ph type="sldNum" sz="quarter" idx="5"/>
          </p:nvPr>
        </p:nvSpPr>
        <p:spPr/>
        <p:txBody>
          <a:bodyPr/>
          <a:lstStyle/>
          <a:p>
            <a:fld id="{F32DACE9-5667-415E-A64B-2FEE1E33447D}" type="slidenum">
              <a:rPr lang="en-US" smtClean="0"/>
              <a:t>11</a:t>
            </a:fld>
            <a:endParaRPr lang="en-US"/>
          </a:p>
        </p:txBody>
      </p:sp>
    </p:spTree>
    <p:extLst>
      <p:ext uri="{BB962C8B-B14F-4D97-AF65-F5344CB8AC3E}">
        <p14:creationId xmlns:p14="http://schemas.microsoft.com/office/powerpoint/2010/main" val="343325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collected all available protein sequences from NCBI and </a:t>
            </a:r>
            <a:r>
              <a:rPr lang="en-US" dirty="0" err="1"/>
              <a:t>Uniprot</a:t>
            </a:r>
            <a:r>
              <a:rPr lang="en-US" dirty="0"/>
              <a:t> and this was a mess.</a:t>
            </a:r>
          </a:p>
        </p:txBody>
      </p:sp>
      <p:sp>
        <p:nvSpPr>
          <p:cNvPr id="4" name="Slide Number Placeholder 3"/>
          <p:cNvSpPr>
            <a:spLocks noGrp="1"/>
          </p:cNvSpPr>
          <p:nvPr>
            <p:ph type="sldNum" sz="quarter" idx="5"/>
          </p:nvPr>
        </p:nvSpPr>
        <p:spPr/>
        <p:txBody>
          <a:bodyPr/>
          <a:lstStyle/>
          <a:p>
            <a:fld id="{F32DACE9-5667-415E-A64B-2FEE1E33447D}" type="slidenum">
              <a:rPr lang="en-US" smtClean="0"/>
              <a:t>12</a:t>
            </a:fld>
            <a:endParaRPr lang="en-US"/>
          </a:p>
        </p:txBody>
      </p:sp>
    </p:spTree>
    <p:extLst>
      <p:ext uri="{BB962C8B-B14F-4D97-AF65-F5344CB8AC3E}">
        <p14:creationId xmlns:p14="http://schemas.microsoft.com/office/powerpoint/2010/main" val="3215189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from more than four thousand heterogeneous protein names containing miss-annotations.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 clustering protein sequences by length and functional profiles, semi-automatically annotation supported by bibliography, we managed to group them into 27 consistent functional entities.</a:t>
            </a:r>
          </a:p>
          <a:p>
            <a:endParaRPr lang="en-US" dirty="0"/>
          </a:p>
          <a:p>
            <a:r>
              <a:rPr lang="en-US" dirty="0"/>
              <a:t>In the end, we obtained over one hundred thousand complete and annotated proteins. </a:t>
            </a:r>
          </a:p>
        </p:txBody>
      </p:sp>
      <p:sp>
        <p:nvSpPr>
          <p:cNvPr id="4" name="Slide Number Placeholder 3"/>
          <p:cNvSpPr>
            <a:spLocks noGrp="1"/>
          </p:cNvSpPr>
          <p:nvPr>
            <p:ph type="sldNum" sz="quarter" idx="5"/>
          </p:nvPr>
        </p:nvSpPr>
        <p:spPr/>
        <p:txBody>
          <a:bodyPr/>
          <a:lstStyle/>
          <a:p>
            <a:fld id="{F32DACE9-5667-415E-A64B-2FEE1E33447D}" type="slidenum">
              <a:rPr lang="en-US" smtClean="0"/>
              <a:t>13</a:t>
            </a:fld>
            <a:endParaRPr lang="en-US"/>
          </a:p>
        </p:txBody>
      </p:sp>
    </p:spTree>
    <p:extLst>
      <p:ext uri="{BB962C8B-B14F-4D97-AF65-F5344CB8AC3E}">
        <p14:creationId xmlns:p14="http://schemas.microsoft.com/office/powerpoint/2010/main" val="837996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functional groups include essential viral proteins such as diverse replication protein groups, coat proteins, movement proteins, RNA silencing suppressors and so on.</a:t>
            </a:r>
          </a:p>
          <a:p>
            <a:endParaRPr lang="en-US" dirty="0"/>
          </a:p>
          <a:p>
            <a:r>
              <a:rPr lang="en-US" dirty="0"/>
              <a:t>For instance, we have more than 45 000 coat proteins that can be linked to the host plant species. </a:t>
            </a:r>
          </a:p>
          <a:p>
            <a:endParaRPr lang="en-US" dirty="0"/>
          </a:p>
          <a:p>
            <a:r>
              <a:rPr lang="en-US" dirty="0"/>
              <a:t>Among the targets that meet the minimum requirements for robust machine learning, there are nearly 1,000 plant species and more than 500 genera to be predicted.</a:t>
            </a:r>
          </a:p>
        </p:txBody>
      </p:sp>
      <p:sp>
        <p:nvSpPr>
          <p:cNvPr id="4" name="Slide Number Placeholder 3"/>
          <p:cNvSpPr>
            <a:spLocks noGrp="1"/>
          </p:cNvSpPr>
          <p:nvPr>
            <p:ph type="sldNum" sz="quarter" idx="5"/>
          </p:nvPr>
        </p:nvSpPr>
        <p:spPr/>
        <p:txBody>
          <a:bodyPr/>
          <a:lstStyle/>
          <a:p>
            <a:fld id="{F32DACE9-5667-415E-A64B-2FEE1E33447D}" type="slidenum">
              <a:rPr lang="en-US" smtClean="0"/>
              <a:t>14</a:t>
            </a:fld>
            <a:endParaRPr lang="en-US"/>
          </a:p>
        </p:txBody>
      </p:sp>
    </p:spTree>
    <p:extLst>
      <p:ext uri="{BB962C8B-B14F-4D97-AF65-F5344CB8AC3E}">
        <p14:creationId xmlns:p14="http://schemas.microsoft.com/office/powerpoint/2010/main" val="1235712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integrate proteins without alignment, we used two complementary descriptor sets. </a:t>
            </a:r>
          </a:p>
          <a:p>
            <a:endParaRPr lang="en-US" dirty="0"/>
          </a:p>
          <a:p>
            <a:r>
              <a:rPr lang="en-US" dirty="0" err="1"/>
              <a:t>ProtLearn</a:t>
            </a:r>
            <a:r>
              <a:rPr lang="en-US" dirty="0"/>
              <a:t> provides biophysical characterizations such as amino acid composition, conjoint triads, and atomic composition. </a:t>
            </a:r>
          </a:p>
          <a:p>
            <a:endParaRPr lang="en-US" dirty="0"/>
          </a:p>
          <a:p>
            <a:r>
              <a:rPr lang="en-US" dirty="0" err="1"/>
              <a:t>PredOmics</a:t>
            </a:r>
            <a:r>
              <a:rPr lang="en-US" dirty="0"/>
              <a:t> quantifies amino acid, and biophysical frequency profiles. Together, these descriptors capture relevant biological information and result in more than one thousand features per protein.</a:t>
            </a:r>
          </a:p>
        </p:txBody>
      </p:sp>
      <p:sp>
        <p:nvSpPr>
          <p:cNvPr id="4" name="Slide Number Placeholder 3"/>
          <p:cNvSpPr>
            <a:spLocks noGrp="1"/>
          </p:cNvSpPr>
          <p:nvPr>
            <p:ph type="sldNum" sz="quarter" idx="5"/>
          </p:nvPr>
        </p:nvSpPr>
        <p:spPr/>
        <p:txBody>
          <a:bodyPr/>
          <a:lstStyle/>
          <a:p>
            <a:fld id="{F32DACE9-5667-415E-A64B-2FEE1E33447D}" type="slidenum">
              <a:rPr lang="en-US" smtClean="0"/>
              <a:t>15</a:t>
            </a:fld>
            <a:endParaRPr lang="en-US"/>
          </a:p>
        </p:txBody>
      </p:sp>
    </p:spTree>
    <p:extLst>
      <p:ext uri="{BB962C8B-B14F-4D97-AF65-F5344CB8AC3E}">
        <p14:creationId xmlns:p14="http://schemas.microsoft.com/office/powerpoint/2010/main" val="1796429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developed a dedicated HARAMO, a </a:t>
            </a:r>
            <a:r>
              <a:rPr lang="en-US" sz="1200" b="0" i="0" kern="1200" dirty="0">
                <a:solidFill>
                  <a:schemeClr val="tx1"/>
                </a:solidFill>
                <a:effectLst/>
                <a:latin typeface="+mn-lt"/>
                <a:ea typeface="+mn-ea"/>
                <a:cs typeface="+mn-cs"/>
              </a:rPr>
              <a:t>Holistic </a:t>
            </a:r>
            <a:r>
              <a:rPr lang="en-US" sz="1200" b="0" i="0" kern="1200" dirty="0" err="1">
                <a:solidFill>
                  <a:schemeClr val="tx1"/>
                </a:solidFill>
                <a:effectLst/>
                <a:latin typeface="+mn-lt"/>
                <a:ea typeface="+mn-ea"/>
                <a:cs typeface="+mn-cs"/>
              </a:rPr>
              <a:t>AutoML</a:t>
            </a:r>
            <a:r>
              <a:rPr lang="en-US" sz="1200" b="0" i="0" kern="1200" dirty="0">
                <a:solidFill>
                  <a:schemeClr val="tx1"/>
                </a:solidFill>
                <a:effectLst/>
                <a:latin typeface="+mn-lt"/>
                <a:ea typeface="+mn-ea"/>
                <a:cs typeface="+mn-cs"/>
              </a:rPr>
              <a:t>-driven Robust pipeline training for Applied Multi-Omics</a:t>
            </a:r>
            <a:r>
              <a:rPr lang="en-US" dirty="0"/>
              <a:t>.</a:t>
            </a:r>
          </a:p>
          <a:p>
            <a:endParaRPr lang="en-US" dirty="0"/>
          </a:p>
          <a:p>
            <a:r>
              <a:rPr lang="en-US" dirty="0"/>
              <a:t>To expect a robust model for a specific plant taxon, we require at least five hundred unique protein sequences and eight virus species infecting that taxon. </a:t>
            </a:r>
          </a:p>
        </p:txBody>
      </p:sp>
      <p:sp>
        <p:nvSpPr>
          <p:cNvPr id="4" name="Slide Number Placeholder 3"/>
          <p:cNvSpPr>
            <a:spLocks noGrp="1"/>
          </p:cNvSpPr>
          <p:nvPr>
            <p:ph type="sldNum" sz="quarter" idx="5"/>
          </p:nvPr>
        </p:nvSpPr>
        <p:spPr/>
        <p:txBody>
          <a:bodyPr/>
          <a:lstStyle/>
          <a:p>
            <a:fld id="{F32DACE9-5667-415E-A64B-2FEE1E33447D}" type="slidenum">
              <a:rPr lang="en-US" smtClean="0"/>
              <a:t>16</a:t>
            </a:fld>
            <a:endParaRPr lang="en-US"/>
          </a:p>
        </p:txBody>
      </p:sp>
    </p:spTree>
    <p:extLst>
      <p:ext uri="{BB962C8B-B14F-4D97-AF65-F5344CB8AC3E}">
        <p14:creationId xmlns:p14="http://schemas.microsoft.com/office/powerpoint/2010/main" val="398167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pipeline uses nested cross-validation: the inner loop tunes hyperparameters while the outer loop provides unbiased model evaluation. This structure ensures robustness and avoids overfitting.</a:t>
            </a:r>
          </a:p>
        </p:txBody>
      </p:sp>
      <p:sp>
        <p:nvSpPr>
          <p:cNvPr id="4" name="Slide Number Placeholder 3"/>
          <p:cNvSpPr>
            <a:spLocks noGrp="1"/>
          </p:cNvSpPr>
          <p:nvPr>
            <p:ph type="sldNum" sz="quarter" idx="5"/>
          </p:nvPr>
        </p:nvSpPr>
        <p:spPr/>
        <p:txBody>
          <a:bodyPr/>
          <a:lstStyle/>
          <a:p>
            <a:fld id="{F32DACE9-5667-415E-A64B-2FEE1E33447D}" type="slidenum">
              <a:rPr lang="en-US" smtClean="0"/>
              <a:t>17</a:t>
            </a:fld>
            <a:endParaRPr lang="en-US"/>
          </a:p>
        </p:txBody>
      </p:sp>
    </p:spTree>
    <p:extLst>
      <p:ext uri="{BB962C8B-B14F-4D97-AF65-F5344CB8AC3E}">
        <p14:creationId xmlns:p14="http://schemas.microsoft.com/office/powerpoint/2010/main" val="2265861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our models achieved a mean MCC score of about 0.96 across all targets and proteins. This shows that the models handle large intra-specific diversity very well. </a:t>
            </a:r>
          </a:p>
          <a:p>
            <a:endParaRPr lang="en-US" dirty="0"/>
          </a:p>
          <a:p>
            <a:r>
              <a:rPr lang="en-US" dirty="0"/>
              <a:t>If we zoom on Tomato, we can observe that sensitivity can increases when we reduce the host resolution, due to a decrease in class imbalance, </a:t>
            </a:r>
          </a:p>
          <a:p>
            <a:endParaRPr lang="en-US" dirty="0"/>
          </a:p>
          <a:p>
            <a:r>
              <a:rPr lang="en-US" dirty="0"/>
              <a:t>whereas selectivity decreases because </a:t>
            </a:r>
            <a:r>
              <a:rPr lang="en-US" dirty="0">
                <a:latin typeface="Times New Roman" panose="02020603050405020304" pitchFamily="18" charset="0"/>
                <a:cs typeface="Times New Roman" panose="02020603050405020304" pitchFamily="18" charset="0"/>
              </a:rPr>
              <a:t>viruses often have species-specific traits, so aggregating hosts at higher level merges biologically distinct traits</a:t>
            </a:r>
            <a:endParaRPr lang="fr-BE" dirty="0"/>
          </a:p>
          <a:p>
            <a:endParaRPr lang="fr-BE" dirty="0"/>
          </a:p>
          <a:p>
            <a:endParaRPr lang="fr-BE" dirty="0"/>
          </a:p>
          <a:p>
            <a:endParaRPr lang="fr-BE" dirty="0"/>
          </a:p>
          <a:p>
            <a:endParaRPr lang="en-US" dirty="0"/>
          </a:p>
        </p:txBody>
      </p:sp>
      <p:sp>
        <p:nvSpPr>
          <p:cNvPr id="4" name="Slide Number Placeholder 3"/>
          <p:cNvSpPr>
            <a:spLocks noGrp="1"/>
          </p:cNvSpPr>
          <p:nvPr>
            <p:ph type="sldNum" sz="quarter" idx="5"/>
          </p:nvPr>
        </p:nvSpPr>
        <p:spPr/>
        <p:txBody>
          <a:bodyPr/>
          <a:lstStyle/>
          <a:p>
            <a:fld id="{F32DACE9-5667-415E-A64B-2FEE1E33447D}" type="slidenum">
              <a:rPr lang="en-US" smtClean="0"/>
              <a:t>18</a:t>
            </a:fld>
            <a:endParaRPr lang="en-US"/>
          </a:p>
        </p:txBody>
      </p:sp>
    </p:spTree>
    <p:extLst>
      <p:ext uri="{BB962C8B-B14F-4D97-AF65-F5344CB8AC3E}">
        <p14:creationId xmlns:p14="http://schemas.microsoft.com/office/powerpoint/2010/main" val="3876023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our work accessible, we developed a user-friendly dashboard.</a:t>
            </a:r>
          </a:p>
          <a:p>
            <a:endParaRPr lang="en-US" dirty="0"/>
          </a:p>
          <a:p>
            <a:r>
              <a:rPr lang="en-US" dirty="0"/>
              <a:t>Users can explore the curated virus–host relationships</a:t>
            </a:r>
          </a:p>
        </p:txBody>
      </p:sp>
      <p:sp>
        <p:nvSpPr>
          <p:cNvPr id="4" name="Slide Number Placeholder 3"/>
          <p:cNvSpPr>
            <a:spLocks noGrp="1"/>
          </p:cNvSpPr>
          <p:nvPr>
            <p:ph type="sldNum" sz="quarter" idx="5"/>
          </p:nvPr>
        </p:nvSpPr>
        <p:spPr/>
        <p:txBody>
          <a:bodyPr/>
          <a:lstStyle/>
          <a:p>
            <a:fld id="{F32DACE9-5667-415E-A64B-2FEE1E33447D}" type="slidenum">
              <a:rPr lang="en-US" smtClean="0"/>
              <a:t>19</a:t>
            </a:fld>
            <a:endParaRPr lang="en-US"/>
          </a:p>
        </p:txBody>
      </p:sp>
    </p:spTree>
    <p:extLst>
      <p:ext uri="{BB962C8B-B14F-4D97-AF65-F5344CB8AC3E}">
        <p14:creationId xmlns:p14="http://schemas.microsoft.com/office/powerpoint/2010/main" val="201290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E14B-146D-9F86-1FC5-73EF50FE31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15861-6841-BFD4-9B06-9FEBD6A2C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47A12-8D41-084E-A271-103473907838}"/>
              </a:ext>
            </a:extLst>
          </p:cNvPr>
          <p:cNvSpPr>
            <a:spLocks noGrp="1"/>
          </p:cNvSpPr>
          <p:nvPr>
            <p:ph type="body" idx="1"/>
          </p:nvPr>
        </p:nvSpPr>
        <p:spPr/>
        <p:txBody>
          <a:bodyPr/>
          <a:lstStyle/>
          <a:p>
            <a:r>
              <a:rPr lang="en-US" dirty="0"/>
              <a:t>High-throughput sequencing has resulted in thousands of new viral sequences, including more than eleven thousand uncharacterized plant RNA viruses. </a:t>
            </a:r>
          </a:p>
          <a:p>
            <a:endParaRPr lang="en-US" dirty="0"/>
          </a:p>
          <a:p>
            <a:r>
              <a:rPr lang="en-US" dirty="0"/>
              <a:t>However, for most of these viruses we lack biological information. </a:t>
            </a:r>
          </a:p>
          <a:p>
            <a:endParaRPr lang="en-US" dirty="0"/>
          </a:p>
          <a:p>
            <a:r>
              <a:rPr lang="en-US" dirty="0"/>
              <a:t>This creates an urgent need for approaches that can help interpret these genomic data and anticipate possible host ranges.</a:t>
            </a:r>
            <a:endParaRPr lang="fr-FR" dirty="0"/>
          </a:p>
        </p:txBody>
      </p:sp>
      <p:sp>
        <p:nvSpPr>
          <p:cNvPr id="4" name="Slide Number Placeholder 3">
            <a:extLst>
              <a:ext uri="{FF2B5EF4-FFF2-40B4-BE49-F238E27FC236}">
                <a16:creationId xmlns:a16="http://schemas.microsoft.com/office/drawing/2014/main" id="{727AFBC5-4592-8038-9A88-09C5D2E5BC4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F6ADBD-D6E6-4B8B-B3E6-1277A1ADC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488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visualise</a:t>
            </a:r>
            <a:r>
              <a:rPr lang="en-US" dirty="0"/>
              <a:t> potentially new host ranges for specific virus species.</a:t>
            </a:r>
          </a:p>
        </p:txBody>
      </p:sp>
      <p:sp>
        <p:nvSpPr>
          <p:cNvPr id="4" name="Slide Number Placeholder 3"/>
          <p:cNvSpPr>
            <a:spLocks noGrp="1"/>
          </p:cNvSpPr>
          <p:nvPr>
            <p:ph type="sldNum" sz="quarter" idx="5"/>
          </p:nvPr>
        </p:nvSpPr>
        <p:spPr/>
        <p:txBody>
          <a:bodyPr/>
          <a:lstStyle/>
          <a:p>
            <a:fld id="{F32DACE9-5667-415E-A64B-2FEE1E33447D}" type="slidenum">
              <a:rPr lang="en-US" smtClean="0"/>
              <a:t>20</a:t>
            </a:fld>
            <a:endParaRPr lang="en-US"/>
          </a:p>
        </p:txBody>
      </p:sp>
    </p:spTree>
    <p:extLst>
      <p:ext uri="{BB962C8B-B14F-4D97-AF65-F5344CB8AC3E}">
        <p14:creationId xmlns:p14="http://schemas.microsoft.com/office/powerpoint/2010/main" val="2424214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even upload new protein sequences. </a:t>
            </a:r>
          </a:p>
          <a:p>
            <a:endParaRPr lang="en-US" dirty="0"/>
          </a:p>
          <a:p>
            <a:r>
              <a:rPr lang="en-US" dirty="0"/>
              <a:t>After computing the descriptors, our models return probabilistic predictions for the most likely host plants.</a:t>
            </a:r>
          </a:p>
        </p:txBody>
      </p:sp>
      <p:sp>
        <p:nvSpPr>
          <p:cNvPr id="4" name="Slide Number Placeholder 3"/>
          <p:cNvSpPr>
            <a:spLocks noGrp="1"/>
          </p:cNvSpPr>
          <p:nvPr>
            <p:ph type="sldNum" sz="quarter" idx="5"/>
          </p:nvPr>
        </p:nvSpPr>
        <p:spPr/>
        <p:txBody>
          <a:bodyPr/>
          <a:lstStyle/>
          <a:p>
            <a:fld id="{F32DACE9-5667-415E-A64B-2FEE1E33447D}" type="slidenum">
              <a:rPr lang="en-US" smtClean="0"/>
              <a:t>21</a:t>
            </a:fld>
            <a:endParaRPr lang="en-US"/>
          </a:p>
        </p:txBody>
      </p:sp>
    </p:spTree>
    <p:extLst>
      <p:ext uri="{BB962C8B-B14F-4D97-AF65-F5344CB8AC3E}">
        <p14:creationId xmlns:p14="http://schemas.microsoft.com/office/powerpoint/2010/main" val="1616448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t>
            </a:r>
            <a:r>
              <a:rPr lang="en-US" dirty="0" err="1"/>
              <a:t>summarise</a:t>
            </a:r>
            <a:r>
              <a:rPr lang="en-US" dirty="0"/>
              <a:t> the take home message of this presentation would be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built the most comprehensive and curated virus–host database for plants viruses with more than 22 000 relationships</a:t>
            </a:r>
          </a:p>
        </p:txBody>
      </p:sp>
      <p:sp>
        <p:nvSpPr>
          <p:cNvPr id="4" name="Slide Number Placeholder 3"/>
          <p:cNvSpPr>
            <a:spLocks noGrp="1"/>
          </p:cNvSpPr>
          <p:nvPr>
            <p:ph type="sldNum" sz="quarter" idx="5"/>
          </p:nvPr>
        </p:nvSpPr>
        <p:spPr/>
        <p:txBody>
          <a:bodyPr/>
          <a:lstStyle/>
          <a:p>
            <a:fld id="{F32DACE9-5667-415E-A64B-2FEE1E33447D}" type="slidenum">
              <a:rPr lang="en-US" smtClean="0"/>
              <a:t>22</a:t>
            </a:fld>
            <a:endParaRPr lang="en-US"/>
          </a:p>
        </p:txBody>
      </p:sp>
    </p:spTree>
    <p:extLst>
      <p:ext uri="{BB962C8B-B14F-4D97-AF65-F5344CB8AC3E}">
        <p14:creationId xmlns:p14="http://schemas.microsoft.com/office/powerpoint/2010/main" val="3934689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784FC-3EA2-3FBE-28CF-E51E114C0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F7C4D-695F-13EF-C6AC-10B55A7C1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33DF6-AC4B-8235-74CF-296DC23B98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assembled a biologically grounded protein repertoire with more than 100 000 curated and well annotated proteins that </a:t>
            </a:r>
            <a:r>
              <a:rPr lang="en-US" sz="1200" dirty="0">
                <a:latin typeface="Times New Roman" panose="02020603050405020304" pitchFamily="18" charset="0"/>
                <a:cs typeface="Times New Roman" panose="02020603050405020304" pitchFamily="18" charset="0"/>
              </a:rPr>
              <a:t>enables robust comparative analyses</a:t>
            </a:r>
            <a:endParaRPr lang="en-US" dirty="0"/>
          </a:p>
        </p:txBody>
      </p:sp>
      <p:sp>
        <p:nvSpPr>
          <p:cNvPr id="4" name="Slide Number Placeholder 3">
            <a:extLst>
              <a:ext uri="{FF2B5EF4-FFF2-40B4-BE49-F238E27FC236}">
                <a16:creationId xmlns:a16="http://schemas.microsoft.com/office/drawing/2014/main" id="{D751734E-569C-D2D1-530A-05CDED7FEE64}"/>
              </a:ext>
            </a:extLst>
          </p:cNvPr>
          <p:cNvSpPr>
            <a:spLocks noGrp="1"/>
          </p:cNvSpPr>
          <p:nvPr>
            <p:ph type="sldNum" sz="quarter" idx="5"/>
          </p:nvPr>
        </p:nvSpPr>
        <p:spPr/>
        <p:txBody>
          <a:bodyPr/>
          <a:lstStyle/>
          <a:p>
            <a:fld id="{F32DACE9-5667-415E-A64B-2FEE1E33447D}" type="slidenum">
              <a:rPr lang="en-US" smtClean="0"/>
              <a:t>23</a:t>
            </a:fld>
            <a:endParaRPr lang="en-US"/>
          </a:p>
        </p:txBody>
      </p:sp>
    </p:spTree>
    <p:extLst>
      <p:ext uri="{BB962C8B-B14F-4D97-AF65-F5344CB8AC3E}">
        <p14:creationId xmlns:p14="http://schemas.microsoft.com/office/powerpoint/2010/main" val="583366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B606-3B8E-C722-EA9F-DF32B3179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5BAE97-DD85-9251-35DF-FE9B80EDB1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B2645-F2E1-2BBF-D9F8-B87109C6B1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applied alignment-free biophysical descriptors for protein characterization that </a:t>
            </a:r>
            <a:r>
              <a:rPr lang="en-US" sz="1200" dirty="0">
                <a:latin typeface="Times New Roman" panose="02020603050405020304" pitchFamily="18" charset="0"/>
                <a:cs typeface="Times New Roman" panose="02020603050405020304" pitchFamily="18" charset="0"/>
              </a:rPr>
              <a:t>offers a biologically interpretable without generating hundreds of thousands of non-informative features</a:t>
            </a:r>
            <a:endParaRPr lang="en-US" dirty="0"/>
          </a:p>
        </p:txBody>
      </p:sp>
      <p:sp>
        <p:nvSpPr>
          <p:cNvPr id="4" name="Slide Number Placeholder 3">
            <a:extLst>
              <a:ext uri="{FF2B5EF4-FFF2-40B4-BE49-F238E27FC236}">
                <a16:creationId xmlns:a16="http://schemas.microsoft.com/office/drawing/2014/main" id="{BEF52E52-C918-12C9-470B-9A90A56CF1F2}"/>
              </a:ext>
            </a:extLst>
          </p:cNvPr>
          <p:cNvSpPr>
            <a:spLocks noGrp="1"/>
          </p:cNvSpPr>
          <p:nvPr>
            <p:ph type="sldNum" sz="quarter" idx="5"/>
          </p:nvPr>
        </p:nvSpPr>
        <p:spPr/>
        <p:txBody>
          <a:bodyPr/>
          <a:lstStyle/>
          <a:p>
            <a:fld id="{F32DACE9-5667-415E-A64B-2FEE1E33447D}" type="slidenum">
              <a:rPr lang="en-US" smtClean="0"/>
              <a:t>24</a:t>
            </a:fld>
            <a:endParaRPr lang="en-US"/>
          </a:p>
        </p:txBody>
      </p:sp>
    </p:spTree>
    <p:extLst>
      <p:ext uri="{BB962C8B-B14F-4D97-AF65-F5344CB8AC3E}">
        <p14:creationId xmlns:p14="http://schemas.microsoft.com/office/powerpoint/2010/main" val="3910964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18DAB-A503-305B-B58A-0A443067E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FF3FC-FC82-2A15-320D-7354244E4F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01903-1BB4-E0E1-9949-E96E0C5D60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resulting machine-learning models show high accuracy, sensitivity, and selectivity </a:t>
            </a:r>
            <a:r>
              <a:rPr lang="en-US" sz="1200" dirty="0">
                <a:latin typeface="Times New Roman" panose="02020603050405020304" pitchFamily="18" charset="0"/>
                <a:cs typeface="Times New Roman" panose="02020603050405020304" pitchFamily="18" charset="0"/>
              </a:rPr>
              <a:t>even in the presence of large intraspecific viral diversity.</a:t>
            </a:r>
            <a:endParaRPr lang="en-US" dirty="0"/>
          </a:p>
        </p:txBody>
      </p:sp>
      <p:sp>
        <p:nvSpPr>
          <p:cNvPr id="4" name="Slide Number Placeholder 3">
            <a:extLst>
              <a:ext uri="{FF2B5EF4-FFF2-40B4-BE49-F238E27FC236}">
                <a16:creationId xmlns:a16="http://schemas.microsoft.com/office/drawing/2014/main" id="{9449A12E-0260-75A9-1828-60806A597CD1}"/>
              </a:ext>
            </a:extLst>
          </p:cNvPr>
          <p:cNvSpPr>
            <a:spLocks noGrp="1"/>
          </p:cNvSpPr>
          <p:nvPr>
            <p:ph type="sldNum" sz="quarter" idx="5"/>
          </p:nvPr>
        </p:nvSpPr>
        <p:spPr/>
        <p:txBody>
          <a:bodyPr/>
          <a:lstStyle/>
          <a:p>
            <a:fld id="{F32DACE9-5667-415E-A64B-2FEE1E33447D}" type="slidenum">
              <a:rPr lang="en-US" smtClean="0"/>
              <a:t>25</a:t>
            </a:fld>
            <a:endParaRPr lang="en-US"/>
          </a:p>
        </p:txBody>
      </p:sp>
    </p:spTree>
    <p:extLst>
      <p:ext uri="{BB962C8B-B14F-4D97-AF65-F5344CB8AC3E}">
        <p14:creationId xmlns:p14="http://schemas.microsoft.com/office/powerpoint/2010/main" val="696261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E141C-6B33-8621-A6C4-F27D7A0356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835F75-69B3-3C9E-4435-6E807A0793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27148D-9A67-41A3-3AC3-9C6630EC5E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dashboard makes the system practical and useful for our collaborators from the consortium. </a:t>
            </a:r>
          </a:p>
        </p:txBody>
      </p:sp>
      <p:sp>
        <p:nvSpPr>
          <p:cNvPr id="4" name="Slide Number Placeholder 3">
            <a:extLst>
              <a:ext uri="{FF2B5EF4-FFF2-40B4-BE49-F238E27FC236}">
                <a16:creationId xmlns:a16="http://schemas.microsoft.com/office/drawing/2014/main" id="{93C318D6-C70E-CD75-5358-2AC04AF1DBC4}"/>
              </a:ext>
            </a:extLst>
          </p:cNvPr>
          <p:cNvSpPr>
            <a:spLocks noGrp="1"/>
          </p:cNvSpPr>
          <p:nvPr>
            <p:ph type="sldNum" sz="quarter" idx="5"/>
          </p:nvPr>
        </p:nvSpPr>
        <p:spPr/>
        <p:txBody>
          <a:bodyPr/>
          <a:lstStyle/>
          <a:p>
            <a:fld id="{F32DACE9-5667-415E-A64B-2FEE1E33447D}" type="slidenum">
              <a:rPr lang="en-US" smtClean="0"/>
              <a:t>26</a:t>
            </a:fld>
            <a:endParaRPr lang="en-US"/>
          </a:p>
        </p:txBody>
      </p:sp>
    </p:spTree>
    <p:extLst>
      <p:ext uri="{BB962C8B-B14F-4D97-AF65-F5344CB8AC3E}">
        <p14:creationId xmlns:p14="http://schemas.microsoft.com/office/powerpoint/2010/main" val="2680796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02F20-7BAB-C4C3-1E36-E0D35D03D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4D4472-57CB-1201-BA1F-87EC12EFE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01C0E-0494-1132-1F7D-FB39CDE17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Concerning the Perspectives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near future we will evaluate performance on truly novel virus species to evaluate the </a:t>
            </a:r>
            <a:r>
              <a:rPr lang="en-US" sz="1200" dirty="0">
                <a:latin typeface="Times New Roman" panose="02020603050405020304" pitchFamily="18" charset="0"/>
                <a:cs typeface="Times New Roman" panose="02020603050405020304" pitchFamily="18" charset="0"/>
              </a:rPr>
              <a:t>generalization capacity.</a:t>
            </a:r>
            <a:endParaRPr lang="en-US" dirty="0"/>
          </a:p>
        </p:txBody>
      </p:sp>
      <p:sp>
        <p:nvSpPr>
          <p:cNvPr id="4" name="Slide Number Placeholder 3">
            <a:extLst>
              <a:ext uri="{FF2B5EF4-FFF2-40B4-BE49-F238E27FC236}">
                <a16:creationId xmlns:a16="http://schemas.microsoft.com/office/drawing/2014/main" id="{F78CED6A-9380-C226-EE41-4ED117C757C1}"/>
              </a:ext>
            </a:extLst>
          </p:cNvPr>
          <p:cNvSpPr>
            <a:spLocks noGrp="1"/>
          </p:cNvSpPr>
          <p:nvPr>
            <p:ph type="sldNum" sz="quarter" idx="5"/>
          </p:nvPr>
        </p:nvSpPr>
        <p:spPr/>
        <p:txBody>
          <a:bodyPr/>
          <a:lstStyle/>
          <a:p>
            <a:fld id="{F32DACE9-5667-415E-A64B-2FEE1E33447D}" type="slidenum">
              <a:rPr lang="en-US" smtClean="0"/>
              <a:t>27</a:t>
            </a:fld>
            <a:endParaRPr lang="en-US"/>
          </a:p>
        </p:txBody>
      </p:sp>
    </p:spTree>
    <p:extLst>
      <p:ext uri="{BB962C8B-B14F-4D97-AF65-F5344CB8AC3E}">
        <p14:creationId xmlns:p14="http://schemas.microsoft.com/office/powerpoint/2010/main" val="1323155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E3021-0C1F-A19A-35E1-7484BC31E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069F1-5D11-552F-0DCA-28E4DA259F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B7B8A-294F-5AE6-90B3-F8892F0ABB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experimental validation by </a:t>
            </a:r>
            <a:r>
              <a:rPr lang="en-US" sz="1200" dirty="0">
                <a:latin typeface="Times New Roman" panose="02020603050405020304" pitchFamily="18" charset="0"/>
                <a:cs typeface="Times New Roman" panose="02020603050405020304" pitchFamily="18" charset="0"/>
              </a:rPr>
              <a:t>the laboratories of the consortium members</a:t>
            </a:r>
            <a:r>
              <a:rPr lang="en-US" dirty="0"/>
              <a:t> will be conducted to refine the models and make new discoveries.</a:t>
            </a:r>
          </a:p>
        </p:txBody>
      </p:sp>
      <p:sp>
        <p:nvSpPr>
          <p:cNvPr id="4" name="Slide Number Placeholder 3">
            <a:extLst>
              <a:ext uri="{FF2B5EF4-FFF2-40B4-BE49-F238E27FC236}">
                <a16:creationId xmlns:a16="http://schemas.microsoft.com/office/drawing/2014/main" id="{6583DD4D-E4D0-7DD4-5B50-027A4D2BF4A4}"/>
              </a:ext>
            </a:extLst>
          </p:cNvPr>
          <p:cNvSpPr>
            <a:spLocks noGrp="1"/>
          </p:cNvSpPr>
          <p:nvPr>
            <p:ph type="sldNum" sz="quarter" idx="5"/>
          </p:nvPr>
        </p:nvSpPr>
        <p:spPr/>
        <p:txBody>
          <a:bodyPr/>
          <a:lstStyle/>
          <a:p>
            <a:fld id="{F32DACE9-5667-415E-A64B-2FEE1E33447D}" type="slidenum">
              <a:rPr lang="en-US" smtClean="0"/>
              <a:t>28</a:t>
            </a:fld>
            <a:endParaRPr lang="en-US"/>
          </a:p>
        </p:txBody>
      </p:sp>
    </p:spTree>
    <p:extLst>
      <p:ext uri="{BB962C8B-B14F-4D97-AF65-F5344CB8AC3E}">
        <p14:creationId xmlns:p14="http://schemas.microsoft.com/office/powerpoint/2010/main" val="4011595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2BB7C-0342-C336-1D31-4FE4B68A8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39A1D-A529-01AD-3055-CAD6593E31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7451C3-6E38-41E1-F5D2-2FFA26F69E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To conclude, I’ll answer that integrating curated biological knowledge with modern machine-learning approaches provides a powerful framework for predicting plant virus hosts with unprecedented resolution.</a:t>
            </a:r>
            <a:endParaRPr lang="en-US" dirty="0"/>
          </a:p>
        </p:txBody>
      </p:sp>
      <p:sp>
        <p:nvSpPr>
          <p:cNvPr id="4" name="Slide Number Placeholder 3">
            <a:extLst>
              <a:ext uri="{FF2B5EF4-FFF2-40B4-BE49-F238E27FC236}">
                <a16:creationId xmlns:a16="http://schemas.microsoft.com/office/drawing/2014/main" id="{E391723F-B614-2ED6-E6B2-F257506C6ADC}"/>
              </a:ext>
            </a:extLst>
          </p:cNvPr>
          <p:cNvSpPr>
            <a:spLocks noGrp="1"/>
          </p:cNvSpPr>
          <p:nvPr>
            <p:ph type="sldNum" sz="quarter" idx="5"/>
          </p:nvPr>
        </p:nvSpPr>
        <p:spPr/>
        <p:txBody>
          <a:bodyPr/>
          <a:lstStyle/>
          <a:p>
            <a:fld id="{F32DACE9-5667-415E-A64B-2FEE1E33447D}" type="slidenum">
              <a:rPr lang="en-US" smtClean="0"/>
              <a:t>29</a:t>
            </a:fld>
            <a:endParaRPr lang="en-US"/>
          </a:p>
        </p:txBody>
      </p:sp>
    </p:spTree>
    <p:extLst>
      <p:ext uri="{BB962C8B-B14F-4D97-AF65-F5344CB8AC3E}">
        <p14:creationId xmlns:p14="http://schemas.microsoft.com/office/powerpoint/2010/main" val="2098555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Experimental host identification remains slow, expensive, and not exhaustive.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often relies on observations and can be inconclusive, especially for emerging viruses.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limitations highlight the need for complementary numerical tools to support faster risk assessment.</a:t>
            </a:r>
            <a:endParaRPr lang="fr-BE" noProof="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F6ADBD-D6E6-4B8B-B3E6-1277A1ADC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456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E90D5-C86C-BACB-98C7-DF59577C5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30E3E-33C3-CBA2-CE78-139C451F9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455AA-5955-2A92-A290-BA58863B2B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This strategy could complement experimental virology and facilitate faster risk assessment, surveillance, and biological interpretation of emerging viruses.</a:t>
            </a:r>
          </a:p>
        </p:txBody>
      </p:sp>
      <p:sp>
        <p:nvSpPr>
          <p:cNvPr id="4" name="Slide Number Placeholder 3">
            <a:extLst>
              <a:ext uri="{FF2B5EF4-FFF2-40B4-BE49-F238E27FC236}">
                <a16:creationId xmlns:a16="http://schemas.microsoft.com/office/drawing/2014/main" id="{8BECD240-5D32-4F4F-7F9B-1F6865E29264}"/>
              </a:ext>
            </a:extLst>
          </p:cNvPr>
          <p:cNvSpPr>
            <a:spLocks noGrp="1"/>
          </p:cNvSpPr>
          <p:nvPr>
            <p:ph type="sldNum" sz="quarter" idx="5"/>
          </p:nvPr>
        </p:nvSpPr>
        <p:spPr/>
        <p:txBody>
          <a:bodyPr/>
          <a:lstStyle/>
          <a:p>
            <a:fld id="{F32DACE9-5667-415E-A64B-2FEE1E33447D}" type="slidenum">
              <a:rPr lang="en-US" smtClean="0"/>
              <a:t>30</a:t>
            </a:fld>
            <a:endParaRPr lang="en-US"/>
          </a:p>
        </p:txBody>
      </p:sp>
    </p:spTree>
    <p:extLst>
      <p:ext uri="{BB962C8B-B14F-4D97-AF65-F5344CB8AC3E}">
        <p14:creationId xmlns:p14="http://schemas.microsoft.com/office/powerpoint/2010/main" val="593477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thank the plant virology consortium, my supervisors, and the supporting institutions. Thank you for your attention, and I will be pleased to take questions.</a:t>
            </a:r>
          </a:p>
        </p:txBody>
      </p:sp>
      <p:sp>
        <p:nvSpPr>
          <p:cNvPr id="4" name="Slide Number Placeholder 3"/>
          <p:cNvSpPr>
            <a:spLocks noGrp="1"/>
          </p:cNvSpPr>
          <p:nvPr>
            <p:ph type="sldNum" sz="quarter" idx="5"/>
          </p:nvPr>
        </p:nvSpPr>
        <p:spPr/>
        <p:txBody>
          <a:bodyPr/>
          <a:lstStyle/>
          <a:p>
            <a:fld id="{F32DACE9-5667-415E-A64B-2FEE1E33447D}" type="slidenum">
              <a:rPr lang="en-US" smtClean="0"/>
              <a:t>31</a:t>
            </a:fld>
            <a:endParaRPr lang="en-US"/>
          </a:p>
        </p:txBody>
      </p:sp>
    </p:spTree>
    <p:extLst>
      <p:ext uri="{BB962C8B-B14F-4D97-AF65-F5344CB8AC3E}">
        <p14:creationId xmlns:p14="http://schemas.microsoft.com/office/powerpoint/2010/main" val="191931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suggested approach </a:t>
            </a:r>
            <a:r>
              <a:rPr lang="en-US" dirty="0"/>
              <a:t>is to combine numerical analysis with classical experimental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complete genomes and high-performance bioinformatics, we can explore host–virus relationships on a large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complementary strategy enables much faster hypothesis generation while experiments provide final validation.</a:t>
            </a:r>
            <a:endParaRPr lang="fr-F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F6ADBD-D6E6-4B8B-B3E6-1277A1ADC4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848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current literature, most predictive methods are genome-based</a:t>
            </a:r>
          </a:p>
          <a:p>
            <a:r>
              <a:rPr lang="en-US" dirty="0"/>
              <a:t>, use k-</a:t>
            </a:r>
            <a:r>
              <a:rPr lang="en-US" dirty="0" err="1"/>
              <a:t>mer</a:t>
            </a:r>
            <a:r>
              <a:rPr lang="en-US" dirty="0"/>
              <a:t> transformations, </a:t>
            </a:r>
          </a:p>
          <a:p>
            <a:r>
              <a:rPr lang="en-US" dirty="0"/>
              <a:t>and provide only low host resolution often limited to kingdom or class </a:t>
            </a:r>
          </a:p>
          <a:p>
            <a:r>
              <a:rPr lang="en-US" dirty="0" err="1"/>
              <a:t>Finally,almost</a:t>
            </a:r>
            <a:r>
              <a:rPr lang="en-US" dirty="0"/>
              <a:t> no one addresses plant viruses</a:t>
            </a:r>
          </a:p>
        </p:txBody>
      </p:sp>
      <p:sp>
        <p:nvSpPr>
          <p:cNvPr id="4" name="Slide Number Placeholder 3"/>
          <p:cNvSpPr>
            <a:spLocks noGrp="1"/>
          </p:cNvSpPr>
          <p:nvPr>
            <p:ph type="sldNum" sz="quarter" idx="5"/>
          </p:nvPr>
        </p:nvSpPr>
        <p:spPr/>
        <p:txBody>
          <a:bodyPr/>
          <a:lstStyle/>
          <a:p>
            <a:fld id="{F32DACE9-5667-415E-A64B-2FEE1E33447D}" type="slidenum">
              <a:rPr lang="en-US" smtClean="0"/>
              <a:t>5</a:t>
            </a:fld>
            <a:endParaRPr lang="en-US"/>
          </a:p>
        </p:txBody>
      </p:sp>
    </p:spTree>
    <p:extLst>
      <p:ext uri="{BB962C8B-B14F-4D97-AF65-F5344CB8AC3E}">
        <p14:creationId xmlns:p14="http://schemas.microsoft.com/office/powerpoint/2010/main" val="2221590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EF528-2DBA-C94D-56DF-55936649EA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49095-3D6C-5672-4218-F7CFB1790E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76D66-0B0A-9687-9696-88EF7E9C69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approach differs by the integration of a wide intraspecific diversity into the scope of plant viruses, a high host resolution, protein-based functional descriptors, and operational predictive models accessible through a dashboard.</a:t>
            </a:r>
          </a:p>
        </p:txBody>
      </p:sp>
      <p:sp>
        <p:nvSpPr>
          <p:cNvPr id="4" name="Slide Number Placeholder 3">
            <a:extLst>
              <a:ext uri="{FF2B5EF4-FFF2-40B4-BE49-F238E27FC236}">
                <a16:creationId xmlns:a16="http://schemas.microsoft.com/office/drawing/2014/main" id="{FBF84FCF-A0F6-D0A2-A9BA-7C9ED680EAD0}"/>
              </a:ext>
            </a:extLst>
          </p:cNvPr>
          <p:cNvSpPr>
            <a:spLocks noGrp="1"/>
          </p:cNvSpPr>
          <p:nvPr>
            <p:ph type="sldNum" sz="quarter" idx="5"/>
          </p:nvPr>
        </p:nvSpPr>
        <p:spPr/>
        <p:txBody>
          <a:bodyPr/>
          <a:lstStyle/>
          <a:p>
            <a:fld id="{F32DACE9-5667-415E-A64B-2FEE1E33447D}" type="slidenum">
              <a:rPr lang="en-US" smtClean="0"/>
              <a:t>6</a:t>
            </a:fld>
            <a:endParaRPr lang="en-US"/>
          </a:p>
        </p:txBody>
      </p:sp>
    </p:spTree>
    <p:extLst>
      <p:ext uri="{BB962C8B-B14F-4D97-AF65-F5344CB8AC3E}">
        <p14:creationId xmlns:p14="http://schemas.microsoft.com/office/powerpoint/2010/main" val="402857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workflow consists of five steps: building a comprehensive virus–host relationship database, constructing a consistent plant-virus protein database, designing </a:t>
            </a:r>
            <a:r>
              <a:rPr lang="en-US" sz="1200" dirty="0">
                <a:solidFill>
                  <a:prstClr val="black"/>
                </a:solidFill>
                <a:latin typeface="Times New Roman" panose="02020603050405020304" pitchFamily="18" charset="0"/>
                <a:cs typeface="Times New Roman" panose="02020603050405020304" pitchFamily="18" charset="0"/>
              </a:rPr>
              <a:t>biologically relevant</a:t>
            </a:r>
            <a:r>
              <a:rPr lang="en-US" dirty="0"/>
              <a:t> protein representations, training machine-learning models, and finally delivering the results in an intuitive dashboard.</a:t>
            </a:r>
          </a:p>
        </p:txBody>
      </p:sp>
      <p:sp>
        <p:nvSpPr>
          <p:cNvPr id="4" name="Slide Number Placeholder 3"/>
          <p:cNvSpPr>
            <a:spLocks noGrp="1"/>
          </p:cNvSpPr>
          <p:nvPr>
            <p:ph type="sldNum" sz="quarter" idx="5"/>
          </p:nvPr>
        </p:nvSpPr>
        <p:spPr/>
        <p:txBody>
          <a:bodyPr/>
          <a:lstStyle/>
          <a:p>
            <a:fld id="{F32DACE9-5667-415E-A64B-2FEE1E33447D}" type="slidenum">
              <a:rPr lang="en-US" smtClean="0"/>
              <a:t>7</a:t>
            </a:fld>
            <a:endParaRPr lang="en-US"/>
          </a:p>
        </p:txBody>
      </p:sp>
    </p:spTree>
    <p:extLst>
      <p:ext uri="{BB962C8B-B14F-4D97-AF65-F5344CB8AC3E}">
        <p14:creationId xmlns:p14="http://schemas.microsoft.com/office/powerpoint/2010/main" val="1332549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fr-BE" dirty="0"/>
              <a:t> main </a:t>
            </a:r>
            <a:r>
              <a:rPr lang="fr-BE" dirty="0" err="1"/>
              <a:t>reason</a:t>
            </a:r>
            <a:r>
              <a:rPr lang="fr-BE" dirty="0"/>
              <a:t> </a:t>
            </a:r>
            <a:r>
              <a:rPr lang="fr-BE" dirty="0" err="1"/>
              <a:t>why</a:t>
            </a:r>
            <a:r>
              <a:rPr lang="fr-BE" dirty="0"/>
              <a:t> </a:t>
            </a:r>
            <a:r>
              <a:rPr lang="en-US" dirty="0">
                <a:latin typeface="Times New Roman" panose="02020603050405020304" pitchFamily="18" charset="0"/>
                <a:cs typeface="Times New Roman" panose="02020603050405020304" pitchFamily="18" charset="0"/>
              </a:rPr>
              <a:t>the host resolution in the literature is low is that it is not that easy to get the whole picture.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For instance, you can see here that in </a:t>
            </a:r>
            <a:r>
              <a:rPr lang="en-US" dirty="0" err="1">
                <a:latin typeface="Times New Roman" panose="02020603050405020304" pitchFamily="18" charset="0"/>
                <a:cs typeface="Times New Roman" panose="02020603050405020304" pitchFamily="18" charset="0"/>
              </a:rPr>
              <a:t>RefSeq</a:t>
            </a:r>
            <a:r>
              <a:rPr lang="en-US" dirty="0">
                <a:latin typeface="Times New Roman" panose="02020603050405020304" pitchFamily="18" charset="0"/>
                <a:cs typeface="Times New Roman" panose="02020603050405020304" pitchFamily="18" charset="0"/>
              </a:rPr>
              <a:t>, only 46% of genera have host annotation.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And only 73% of them have a consistent host annotation.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This gap between the genome availability and host range will only grow.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As you can see on the second graph, a </a:t>
            </a:r>
            <a:r>
              <a:rPr lang="en-US" sz="1200" b="0" i="0" kern="1200" dirty="0">
                <a:solidFill>
                  <a:schemeClr val="tx1"/>
                </a:solidFill>
                <a:effectLst/>
                <a:latin typeface="+mn-lt"/>
                <a:ea typeface="+mn-ea"/>
                <a:cs typeface="+mn-cs"/>
              </a:rPr>
              <a:t>review of 78 publications of new viruses found on fruit trees emphasized that only 23% of them provided the host range, while 92% provided the complete genome.</a:t>
            </a:r>
            <a:endParaRPr lang="en-US" dirty="0"/>
          </a:p>
        </p:txBody>
      </p:sp>
      <p:sp>
        <p:nvSpPr>
          <p:cNvPr id="4" name="Slide Number Placeholder 3"/>
          <p:cNvSpPr>
            <a:spLocks noGrp="1"/>
          </p:cNvSpPr>
          <p:nvPr>
            <p:ph type="sldNum" sz="quarter" idx="5"/>
          </p:nvPr>
        </p:nvSpPr>
        <p:spPr/>
        <p:txBody>
          <a:bodyPr/>
          <a:lstStyle/>
          <a:p>
            <a:fld id="{F32DACE9-5667-415E-A64B-2FEE1E33447D}" type="slidenum">
              <a:rPr lang="en-US" smtClean="0"/>
              <a:t>8</a:t>
            </a:fld>
            <a:endParaRPr lang="en-US"/>
          </a:p>
        </p:txBody>
      </p:sp>
    </p:spTree>
    <p:extLst>
      <p:ext uri="{BB962C8B-B14F-4D97-AF65-F5344CB8AC3E}">
        <p14:creationId xmlns:p14="http://schemas.microsoft.com/office/powerpoint/2010/main" val="2931633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BE12F-F64E-0496-2EB8-1288C4205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8C4AF4-9C76-3482-2F24-8AAA4F375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7A3060-3D79-FB3E-0663-098E794A0D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this context, we have tried to overcome this problem as much 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First, we integrated information from 12 databases.</a:t>
            </a:r>
          </a:p>
          <a:p>
            <a:endParaRPr lang="en-US" dirty="0"/>
          </a:p>
          <a:p>
            <a:r>
              <a:rPr lang="en-US" dirty="0"/>
              <a:t>Then, we performed automatic semantic correction and updated all the taxonomy and </a:t>
            </a:r>
            <a:r>
              <a:rPr lang="en-US" dirty="0" err="1"/>
              <a:t>taxids</a:t>
            </a:r>
            <a:r>
              <a:rPr lang="en-US" dirty="0"/>
              <a:t>.</a:t>
            </a:r>
          </a:p>
          <a:p>
            <a:endParaRPr lang="en-US" dirty="0"/>
          </a:p>
          <a:p>
            <a:r>
              <a:rPr lang="en-US" dirty="0"/>
              <a:t>Finaly, sixteen experts from nine countries contributed to the verification and completion of the relationships.</a:t>
            </a:r>
          </a:p>
        </p:txBody>
      </p:sp>
      <p:sp>
        <p:nvSpPr>
          <p:cNvPr id="4" name="Slide Number Placeholder 3">
            <a:extLst>
              <a:ext uri="{FF2B5EF4-FFF2-40B4-BE49-F238E27FC236}">
                <a16:creationId xmlns:a16="http://schemas.microsoft.com/office/drawing/2014/main" id="{4B621F8E-885A-89D3-9BCE-AAE692C30D57}"/>
              </a:ext>
            </a:extLst>
          </p:cNvPr>
          <p:cNvSpPr>
            <a:spLocks noGrp="1"/>
          </p:cNvSpPr>
          <p:nvPr>
            <p:ph type="sldNum" sz="quarter" idx="5"/>
          </p:nvPr>
        </p:nvSpPr>
        <p:spPr/>
        <p:txBody>
          <a:bodyPr/>
          <a:lstStyle/>
          <a:p>
            <a:fld id="{F32DACE9-5667-415E-A64B-2FEE1E33447D}" type="slidenum">
              <a:rPr lang="en-US" smtClean="0"/>
              <a:t>9</a:t>
            </a:fld>
            <a:endParaRPr lang="en-US"/>
          </a:p>
        </p:txBody>
      </p:sp>
    </p:spTree>
    <p:extLst>
      <p:ext uri="{BB962C8B-B14F-4D97-AF65-F5344CB8AC3E}">
        <p14:creationId xmlns:p14="http://schemas.microsoft.com/office/powerpoint/2010/main" val="1189825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EA22B1-4433-4DBC-AAA6-C61B7C4A12C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3EFF1-94FC-4214-AB3D-8CF0BF1E79D5}" type="slidenum">
              <a:rPr lang="en-US" smtClean="0"/>
              <a:t>‹#›</a:t>
            </a:fld>
            <a:endParaRPr lang="en-US"/>
          </a:p>
        </p:txBody>
      </p:sp>
    </p:spTree>
    <p:extLst>
      <p:ext uri="{BB962C8B-B14F-4D97-AF65-F5344CB8AC3E}">
        <p14:creationId xmlns:p14="http://schemas.microsoft.com/office/powerpoint/2010/main" val="2663358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EA22B1-4433-4DBC-AAA6-C61B7C4A12C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3EFF1-94FC-4214-AB3D-8CF0BF1E79D5}" type="slidenum">
              <a:rPr lang="en-US" smtClean="0"/>
              <a:t>‹#›</a:t>
            </a:fld>
            <a:endParaRPr lang="en-US"/>
          </a:p>
        </p:txBody>
      </p:sp>
    </p:spTree>
    <p:extLst>
      <p:ext uri="{BB962C8B-B14F-4D97-AF65-F5344CB8AC3E}">
        <p14:creationId xmlns:p14="http://schemas.microsoft.com/office/powerpoint/2010/main" val="1596733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EA22B1-4433-4DBC-AAA6-C61B7C4A12C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3EFF1-94FC-4214-AB3D-8CF0BF1E79D5}" type="slidenum">
              <a:rPr lang="en-US" smtClean="0"/>
              <a:t>‹#›</a:t>
            </a:fld>
            <a:endParaRPr lang="en-US"/>
          </a:p>
        </p:txBody>
      </p:sp>
    </p:spTree>
    <p:extLst>
      <p:ext uri="{BB962C8B-B14F-4D97-AF65-F5344CB8AC3E}">
        <p14:creationId xmlns:p14="http://schemas.microsoft.com/office/powerpoint/2010/main" val="1857950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218788-D03D-4FC2-B9BE-466A1DCB4C3C}" type="datetime1">
              <a:rPr lang="fr-BE" smtClean="0"/>
              <a:t>03-12-25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537970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AAA7C6-2B1F-4E2C-8CF9-E235DCB8127E}" type="datetime1">
              <a:rPr lang="fr-BE" smtClean="0"/>
              <a:t>03-12-25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613930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059058-DD18-4CB2-815E-41DF746D1C6C}" type="datetime1">
              <a:rPr lang="fr-BE" smtClean="0"/>
              <a:t>03-12-25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3794126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C31E3E-D16D-41EE-B930-F104F84A2758}" type="datetime1">
              <a:rPr lang="fr-BE" smtClean="0"/>
              <a:t>03-12-25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1644648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59E3AE-B574-4582-82F2-12F3633A24E7}" type="datetime1">
              <a:rPr lang="fr-BE" smtClean="0"/>
              <a:t>03-12-25</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2706043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30C388-F040-4F99-951A-6B9C9B3CFC29}" type="datetime1">
              <a:rPr lang="fr-BE" smtClean="0"/>
              <a:t>03-12-25</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382435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B4043B-B52C-43F7-92A7-FD0BD979F895}" type="datetime1">
              <a:rPr lang="fr-BE" smtClean="0"/>
              <a:t>03-12-25</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915740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5B4930-7656-4DB1-9A48-824BA8A04E3F}" type="datetime1">
              <a:rPr lang="fr-BE" smtClean="0"/>
              <a:t>03-12-25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211973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EA22B1-4433-4DBC-AAA6-C61B7C4A12C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3EFF1-94FC-4214-AB3D-8CF0BF1E79D5}" type="slidenum">
              <a:rPr lang="en-US" smtClean="0"/>
              <a:t>‹#›</a:t>
            </a:fld>
            <a:endParaRPr lang="en-US"/>
          </a:p>
        </p:txBody>
      </p:sp>
    </p:spTree>
    <p:extLst>
      <p:ext uri="{BB962C8B-B14F-4D97-AF65-F5344CB8AC3E}">
        <p14:creationId xmlns:p14="http://schemas.microsoft.com/office/powerpoint/2010/main" val="3336062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28E880-92B0-4D4A-830E-1939F113F830}" type="datetime1">
              <a:rPr lang="fr-BE" smtClean="0"/>
              <a:t>03-12-25</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3963395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3BFF8-01FC-4604-9F02-FD6314F33D1A}" type="datetime1">
              <a:rPr lang="fr-BE" smtClean="0"/>
              <a:t>03-12-25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1878662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B51421-8DD3-476A-A3F1-5A18F24E8CA4}" type="datetime1">
              <a:rPr lang="fr-BE" smtClean="0"/>
              <a:t>03-12-25</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E2A0964-348E-4422-81A5-5F1F2C49C800}" type="slidenum">
              <a:rPr lang="fr-BE" smtClean="0"/>
              <a:t>‹#›</a:t>
            </a:fld>
            <a:endParaRPr lang="fr-BE"/>
          </a:p>
        </p:txBody>
      </p:sp>
    </p:spTree>
    <p:extLst>
      <p:ext uri="{BB962C8B-B14F-4D97-AF65-F5344CB8AC3E}">
        <p14:creationId xmlns:p14="http://schemas.microsoft.com/office/powerpoint/2010/main" val="1250832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A22B1-4433-4DBC-AAA6-C61B7C4A12CC}"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3EFF1-94FC-4214-AB3D-8CF0BF1E79D5}" type="slidenum">
              <a:rPr lang="en-US" smtClean="0"/>
              <a:t>‹#›</a:t>
            </a:fld>
            <a:endParaRPr lang="en-US"/>
          </a:p>
        </p:txBody>
      </p:sp>
    </p:spTree>
    <p:extLst>
      <p:ext uri="{BB962C8B-B14F-4D97-AF65-F5344CB8AC3E}">
        <p14:creationId xmlns:p14="http://schemas.microsoft.com/office/powerpoint/2010/main" val="2604262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EA22B1-4433-4DBC-AAA6-C61B7C4A12CC}"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3EFF1-94FC-4214-AB3D-8CF0BF1E79D5}" type="slidenum">
              <a:rPr lang="en-US" smtClean="0"/>
              <a:t>‹#›</a:t>
            </a:fld>
            <a:endParaRPr lang="en-US"/>
          </a:p>
        </p:txBody>
      </p:sp>
    </p:spTree>
    <p:extLst>
      <p:ext uri="{BB962C8B-B14F-4D97-AF65-F5344CB8AC3E}">
        <p14:creationId xmlns:p14="http://schemas.microsoft.com/office/powerpoint/2010/main" val="102402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EA22B1-4433-4DBC-AAA6-C61B7C4A12CC}"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73EFF1-94FC-4214-AB3D-8CF0BF1E79D5}" type="slidenum">
              <a:rPr lang="en-US" smtClean="0"/>
              <a:t>‹#›</a:t>
            </a:fld>
            <a:endParaRPr lang="en-US"/>
          </a:p>
        </p:txBody>
      </p:sp>
    </p:spTree>
    <p:extLst>
      <p:ext uri="{BB962C8B-B14F-4D97-AF65-F5344CB8AC3E}">
        <p14:creationId xmlns:p14="http://schemas.microsoft.com/office/powerpoint/2010/main" val="307218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EA22B1-4433-4DBC-AAA6-C61B7C4A12CC}"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73EFF1-94FC-4214-AB3D-8CF0BF1E79D5}" type="slidenum">
              <a:rPr lang="en-US" smtClean="0"/>
              <a:t>‹#›</a:t>
            </a:fld>
            <a:endParaRPr lang="en-US"/>
          </a:p>
        </p:txBody>
      </p:sp>
    </p:spTree>
    <p:extLst>
      <p:ext uri="{BB962C8B-B14F-4D97-AF65-F5344CB8AC3E}">
        <p14:creationId xmlns:p14="http://schemas.microsoft.com/office/powerpoint/2010/main" val="4250208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A22B1-4433-4DBC-AAA6-C61B7C4A12CC}"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73EFF1-94FC-4214-AB3D-8CF0BF1E79D5}" type="slidenum">
              <a:rPr lang="en-US" smtClean="0"/>
              <a:t>‹#›</a:t>
            </a:fld>
            <a:endParaRPr lang="en-US"/>
          </a:p>
        </p:txBody>
      </p:sp>
    </p:spTree>
    <p:extLst>
      <p:ext uri="{BB962C8B-B14F-4D97-AF65-F5344CB8AC3E}">
        <p14:creationId xmlns:p14="http://schemas.microsoft.com/office/powerpoint/2010/main" val="100206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EA22B1-4433-4DBC-AAA6-C61B7C4A12CC}"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3EFF1-94FC-4214-AB3D-8CF0BF1E79D5}" type="slidenum">
              <a:rPr lang="en-US" smtClean="0"/>
              <a:t>‹#›</a:t>
            </a:fld>
            <a:endParaRPr lang="en-US"/>
          </a:p>
        </p:txBody>
      </p:sp>
    </p:spTree>
    <p:extLst>
      <p:ext uri="{BB962C8B-B14F-4D97-AF65-F5344CB8AC3E}">
        <p14:creationId xmlns:p14="http://schemas.microsoft.com/office/powerpoint/2010/main" val="1867763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EA22B1-4433-4DBC-AAA6-C61B7C4A12CC}"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73EFF1-94FC-4214-AB3D-8CF0BF1E79D5}" type="slidenum">
              <a:rPr lang="en-US" smtClean="0"/>
              <a:t>‹#›</a:t>
            </a:fld>
            <a:endParaRPr lang="en-US"/>
          </a:p>
        </p:txBody>
      </p:sp>
    </p:spTree>
    <p:extLst>
      <p:ext uri="{BB962C8B-B14F-4D97-AF65-F5344CB8AC3E}">
        <p14:creationId xmlns:p14="http://schemas.microsoft.com/office/powerpoint/2010/main" val="2997440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8EA22B1-4433-4DBC-AAA6-C61B7C4A12CC}" type="datetimeFigureOut">
              <a:rPr lang="en-US" smtClean="0"/>
              <a:t>12/3/2025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773EFF1-94FC-4214-AB3D-8CF0BF1E79D5}" type="slidenum">
              <a:rPr lang="en-US" smtClean="0"/>
              <a:t>‹#›</a:t>
            </a:fld>
            <a:endParaRPr lang="en-US"/>
          </a:p>
        </p:txBody>
      </p:sp>
    </p:spTree>
    <p:extLst>
      <p:ext uri="{BB962C8B-B14F-4D97-AF65-F5344CB8AC3E}">
        <p14:creationId xmlns:p14="http://schemas.microsoft.com/office/powerpoint/2010/main" val="34531158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D9C6E-2F89-40B4-AC0F-31C7308A867C}" type="datetime1">
              <a:rPr lang="fr-BE" smtClean="0"/>
              <a:t>03-12-25</a:t>
            </a:fld>
            <a:endParaRPr lang="fr-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A0964-348E-4422-81A5-5F1F2C49C800}" type="slidenum">
              <a:rPr lang="fr-BE" smtClean="0"/>
              <a:t>‹#›</a:t>
            </a:fld>
            <a:endParaRPr lang="fr-BE"/>
          </a:p>
        </p:txBody>
      </p:sp>
    </p:spTree>
    <p:extLst>
      <p:ext uri="{BB962C8B-B14F-4D97-AF65-F5344CB8AC3E}">
        <p14:creationId xmlns:p14="http://schemas.microsoft.com/office/powerpoint/2010/main" val="5252425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png"/><Relationship Id="rId4" Type="http://schemas.openxmlformats.org/officeDocument/2006/relationships/diagramLayout" Target="../diagrams/layout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8.png"/><Relationship Id="rId7" Type="http://schemas.openxmlformats.org/officeDocument/2006/relationships/diagramData" Target="../diagrams/data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jpg"/><Relationship Id="rId11" Type="http://schemas.microsoft.com/office/2007/relationships/diagramDrawing" Target="../diagrams/drawing2.xml"/><Relationship Id="rId5" Type="http://schemas.openxmlformats.org/officeDocument/2006/relationships/image" Target="../media/image10.jpg"/><Relationship Id="rId10" Type="http://schemas.openxmlformats.org/officeDocument/2006/relationships/diagramColors" Target="../diagrams/colors2.xml"/><Relationship Id="rId4" Type="http://schemas.openxmlformats.org/officeDocument/2006/relationships/image" Target="../media/image9.jpg"/><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2.png"/><Relationship Id="rId7"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diagramQuickStyle" Target="../diagrams/quickStyle3.xml"/><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Layout" Target="../diagrams/layout3.xml"/><Relationship Id="rId11" Type="http://schemas.openxmlformats.org/officeDocument/2006/relationships/image" Target="../media/image15.png"/><Relationship Id="rId5" Type="http://schemas.openxmlformats.org/officeDocument/2006/relationships/diagramData" Target="../diagrams/data3.xml"/><Relationship Id="rId10" Type="http://schemas.openxmlformats.org/officeDocument/2006/relationships/image" Target="../media/image14.png"/><Relationship Id="rId4" Type="http://schemas.openxmlformats.org/officeDocument/2006/relationships/image" Target="../media/image13.png"/><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diagramDrawing" Target="../diagrams/drawing4.xml"/><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diagramQuickStyle" Target="../diagrams/quickStyle4.xml"/><Relationship Id="rId5" Type="http://schemas.openxmlformats.org/officeDocument/2006/relationships/image" Target="../media/image20.png"/><Relationship Id="rId10" Type="http://schemas.openxmlformats.org/officeDocument/2006/relationships/diagramLayout" Target="../diagrams/layout4.xml"/><Relationship Id="rId4" Type="http://schemas.openxmlformats.org/officeDocument/2006/relationships/image" Target="../media/image19.png"/><Relationship Id="rId9"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diagramDrawing" Target="../diagrams/drawing5.xml"/><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diagramQuickStyle" Target="../diagrams/quickStyle5.xml"/><Relationship Id="rId5" Type="http://schemas.openxmlformats.org/officeDocument/2006/relationships/image" Target="../media/image20.png"/><Relationship Id="rId10" Type="http://schemas.openxmlformats.org/officeDocument/2006/relationships/diagramLayout" Target="../diagrams/layout5.xml"/><Relationship Id="rId4" Type="http://schemas.openxmlformats.org/officeDocument/2006/relationships/image" Target="../media/image19.png"/><Relationship Id="rId9"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D2AA9EB-ACE2-48F8-8185-792EE94134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83095" cy="6858000"/>
          </a:xfrm>
          <a:prstGeom prst="rect">
            <a:avLst/>
          </a:prstGeom>
          <a:gradFill>
            <a:gsLst>
              <a:gs pos="0">
                <a:schemeClr val="accent1">
                  <a:lumMod val="100000"/>
                  <a:alpha val="72000"/>
                </a:schemeClr>
              </a:gs>
              <a:gs pos="25000">
                <a:schemeClr val="accent1">
                  <a:alpha val="55000"/>
                </a:schemeClr>
              </a:gs>
              <a:gs pos="94000">
                <a:schemeClr val="bg2">
                  <a:lumMod val="75000"/>
                  <a:alpha val="90000"/>
                </a:schemeClr>
              </a:gs>
              <a:gs pos="100000">
                <a:schemeClr val="bg2">
                  <a:lumMod val="75000"/>
                  <a:alpha val="9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59D7A164-22E7-4B37-B0E3-935FC9C314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25000"/>
          <a:stretch/>
        </p:blipFill>
        <p:spPr>
          <a:xfrm flipH="1">
            <a:off x="0" y="0"/>
            <a:ext cx="9143999" cy="6858000"/>
          </a:xfrm>
          <a:prstGeom prst="rect">
            <a:avLst/>
          </a:prstGeom>
        </p:spPr>
      </p:pic>
      <p:sp>
        <p:nvSpPr>
          <p:cNvPr id="18" name="Freeform 67">
            <a:extLst>
              <a:ext uri="{FF2B5EF4-FFF2-40B4-BE49-F238E27FC236}">
                <a16:creationId xmlns:a16="http://schemas.microsoft.com/office/drawing/2014/main" id="{730F02D6-D4A4-42E5-A722-43B088C7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51" y="4199595"/>
            <a:ext cx="3177287" cy="26508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F2C965BE-B8BF-4344-8E81-62E0BFE4C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3391" y="2872080"/>
            <a:ext cx="2788232" cy="2788232"/>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FC98873B-D963-4AF9-8ABD-D3D13E13F9CB}"/>
              </a:ext>
            </a:extLst>
          </p:cNvPr>
          <p:cNvSpPr>
            <a:spLocks noGrp="1"/>
          </p:cNvSpPr>
          <p:nvPr>
            <p:ph type="ctrTitle"/>
          </p:nvPr>
        </p:nvSpPr>
        <p:spPr>
          <a:xfrm>
            <a:off x="4571999" y="345501"/>
            <a:ext cx="4351452" cy="2195397"/>
          </a:xfrm>
        </p:spPr>
        <p:txBody>
          <a:bodyPr vert="horz" lIns="91440" tIns="45720" rIns="91440" bIns="45720" numCol="1" rtlCol="0" anchor="ctr">
            <a:normAutofit/>
          </a:bodyPr>
          <a:lstStyle/>
          <a:p>
            <a:pPr algn="just"/>
            <a:r>
              <a:rPr lang="en-US" sz="2000" i="0" kern="1200" dirty="0">
                <a:solidFill>
                  <a:srgbClr val="000000"/>
                </a:solidFill>
                <a:effectLst/>
                <a:latin typeface="+mj-lt"/>
                <a:ea typeface="+mj-ea"/>
                <a:cs typeface="+mj-cs"/>
              </a:rPr>
              <a:t>Can we predict the host of a virus ? </a:t>
            </a:r>
            <a:br>
              <a:rPr lang="en-US" sz="2000" i="0" kern="1200" dirty="0">
                <a:solidFill>
                  <a:srgbClr val="000000"/>
                </a:solidFill>
                <a:effectLst/>
                <a:latin typeface="+mj-lt"/>
                <a:ea typeface="+mj-ea"/>
                <a:cs typeface="+mj-cs"/>
              </a:rPr>
            </a:br>
            <a:r>
              <a:rPr lang="en-US" sz="2000" i="0" kern="1200" dirty="0">
                <a:solidFill>
                  <a:srgbClr val="000000"/>
                </a:solidFill>
                <a:effectLst/>
                <a:latin typeface="+mj-lt"/>
                <a:ea typeface="+mj-ea"/>
                <a:cs typeface="+mj-cs"/>
              </a:rPr>
              <a:t>A study case on plant viruses applying machine learning approaches on curated viral proteomics features</a:t>
            </a:r>
            <a:endParaRPr lang="en-US" sz="2000" kern="1200" dirty="0">
              <a:solidFill>
                <a:srgbClr val="000000"/>
              </a:solidFill>
              <a:latin typeface="+mj-lt"/>
              <a:ea typeface="+mj-ea"/>
              <a:cs typeface="+mj-cs"/>
            </a:endParaRPr>
          </a:p>
        </p:txBody>
      </p:sp>
      <p:sp>
        <p:nvSpPr>
          <p:cNvPr id="22" name="Freeform 65">
            <a:extLst>
              <a:ext uri="{FF2B5EF4-FFF2-40B4-BE49-F238E27FC236}">
                <a16:creationId xmlns:a16="http://schemas.microsoft.com/office/drawing/2014/main" id="{122DB9C1-63F1-47FD-BE8D-08903F853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90922" cy="3465907"/>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A black background with green and blue text&#10;&#10;Description automatically generated">
            <a:extLst>
              <a:ext uri="{FF2B5EF4-FFF2-40B4-BE49-F238E27FC236}">
                <a16:creationId xmlns:a16="http://schemas.microsoft.com/office/drawing/2014/main" id="{2E0FEDEF-4F80-F56D-01A6-56B6A745D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0" y="5089510"/>
            <a:ext cx="3402126" cy="1414008"/>
          </a:xfrm>
          <a:prstGeom prst="rect">
            <a:avLst/>
          </a:prstGeom>
        </p:spPr>
      </p:pic>
      <p:pic>
        <p:nvPicPr>
          <p:cNvPr id="7" name="Picture 6" descr="A purple text on a black background&#10;&#10;Description automatically generated">
            <a:extLst>
              <a:ext uri="{FF2B5EF4-FFF2-40B4-BE49-F238E27FC236}">
                <a16:creationId xmlns:a16="http://schemas.microsoft.com/office/drawing/2014/main" id="{4E5F0B64-5D65-9C59-EDA9-5335F40E58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22" y="3620796"/>
            <a:ext cx="1975428" cy="1259335"/>
          </a:xfrm>
          <a:prstGeom prst="rect">
            <a:avLst/>
          </a:prstGeom>
        </p:spPr>
      </p:pic>
      <p:sp>
        <p:nvSpPr>
          <p:cNvPr id="3" name="Sous-titre 2">
            <a:extLst>
              <a:ext uri="{FF2B5EF4-FFF2-40B4-BE49-F238E27FC236}">
                <a16:creationId xmlns:a16="http://schemas.microsoft.com/office/drawing/2014/main" id="{4274CA15-7E9D-4D57-898D-1B735FEACA95}"/>
              </a:ext>
            </a:extLst>
          </p:cNvPr>
          <p:cNvSpPr>
            <a:spLocks noGrp="1"/>
          </p:cNvSpPr>
          <p:nvPr>
            <p:ph type="subTitle" idx="1"/>
          </p:nvPr>
        </p:nvSpPr>
        <p:spPr>
          <a:xfrm>
            <a:off x="6747725" y="2988734"/>
            <a:ext cx="2303142" cy="2100776"/>
          </a:xfrm>
        </p:spPr>
        <p:txBody>
          <a:bodyPr vert="horz" lIns="91440" tIns="45720" rIns="91440" bIns="45720" rtlCol="0" anchor="ctr">
            <a:normAutofit/>
          </a:bodyPr>
          <a:lstStyle/>
          <a:p>
            <a:pPr algn="l"/>
            <a:r>
              <a:rPr lang="en-US" sz="1800" dirty="0">
                <a:solidFill>
                  <a:srgbClr val="000000"/>
                </a:solidFill>
              </a:rPr>
              <a:t>Nikolay Simankov</a:t>
            </a:r>
          </a:p>
          <a:p>
            <a:pPr algn="l"/>
            <a:r>
              <a:rPr lang="en-US" sz="1800" dirty="0">
                <a:solidFill>
                  <a:srgbClr val="000000"/>
                </a:solidFill>
              </a:rPr>
              <a:t>Rachid Tahzima</a:t>
            </a:r>
            <a:endParaRPr lang="en-US" sz="1600" dirty="0">
              <a:solidFill>
                <a:srgbClr val="000000"/>
              </a:solidFill>
            </a:endParaRPr>
          </a:p>
          <a:p>
            <a:pPr algn="l"/>
            <a:r>
              <a:rPr lang="en-US" sz="1800" dirty="0">
                <a:solidFill>
                  <a:srgbClr val="000000"/>
                </a:solidFill>
              </a:rPr>
              <a:t>Hélène Soyeurt</a:t>
            </a:r>
          </a:p>
          <a:p>
            <a:pPr algn="l"/>
            <a:r>
              <a:rPr lang="en-US" sz="1800" dirty="0">
                <a:solidFill>
                  <a:srgbClr val="000000"/>
                </a:solidFill>
              </a:rPr>
              <a:t>Sébastien Massart</a:t>
            </a:r>
          </a:p>
        </p:txBody>
      </p:sp>
      <p:pic>
        <p:nvPicPr>
          <p:cNvPr id="4" name="Picture 3">
            <a:extLst>
              <a:ext uri="{FF2B5EF4-FFF2-40B4-BE49-F238E27FC236}">
                <a16:creationId xmlns:a16="http://schemas.microsoft.com/office/drawing/2014/main" id="{D6E83E8B-CB47-1651-7262-AF527A986BBF}"/>
              </a:ext>
            </a:extLst>
          </p:cNvPr>
          <p:cNvPicPr>
            <a:picLocks noChangeAspect="1"/>
          </p:cNvPicPr>
          <p:nvPr/>
        </p:nvPicPr>
        <p:blipFill>
          <a:blip r:embed="rId6"/>
          <a:srcRect l="9686" t="23279" r="1"/>
          <a:stretch/>
        </p:blipFill>
        <p:spPr>
          <a:xfrm>
            <a:off x="1785" y="-1235"/>
            <a:ext cx="4090924" cy="3465907"/>
          </a:xfrm>
          <a:prstGeom prst="rect">
            <a:avLst/>
          </a:prstGeom>
          <a:ln>
            <a:noFill/>
          </a:ln>
        </p:spPr>
      </p:pic>
    </p:spTree>
    <p:extLst>
      <p:ext uri="{BB962C8B-B14F-4D97-AF65-F5344CB8AC3E}">
        <p14:creationId xmlns:p14="http://schemas.microsoft.com/office/powerpoint/2010/main" val="1612506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5BBF8-B7EF-D6A5-BDE6-9BED2DA1D9F3}"/>
            </a:ext>
          </a:extLst>
        </p:cNvPr>
        <p:cNvGrpSpPr/>
        <p:nvPr/>
      </p:nvGrpSpPr>
      <p:grpSpPr>
        <a:xfrm>
          <a:off x="0" y="0"/>
          <a:ext cx="0" cy="0"/>
          <a:chOff x="0" y="0"/>
          <a:chExt cx="0" cy="0"/>
        </a:xfrm>
      </p:grpSpPr>
      <p:sp>
        <p:nvSpPr>
          <p:cNvPr id="5" name="Slide Number Placeholder 9">
            <a:extLst>
              <a:ext uri="{FF2B5EF4-FFF2-40B4-BE49-F238E27FC236}">
                <a16:creationId xmlns:a16="http://schemas.microsoft.com/office/drawing/2014/main" id="{99440581-C36F-2940-7E92-BD7744FA1830}"/>
              </a:ext>
            </a:extLst>
          </p:cNvPr>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7</a:t>
            </a:r>
          </a:p>
        </p:txBody>
      </p:sp>
      <p:sp>
        <p:nvSpPr>
          <p:cNvPr id="16" name="Title 1">
            <a:extLst>
              <a:ext uri="{FF2B5EF4-FFF2-40B4-BE49-F238E27FC236}">
                <a16:creationId xmlns:a16="http://schemas.microsoft.com/office/drawing/2014/main" id="{3713A99B-4641-1694-EDF1-57F26EBCF14A}"/>
              </a:ext>
            </a:extLst>
          </p:cNvPr>
          <p:cNvSpPr txBox="1">
            <a:spLocks/>
          </p:cNvSpPr>
          <p:nvPr/>
        </p:nvSpPr>
        <p:spPr>
          <a:xfrm>
            <a:off x="348095" y="246117"/>
            <a:ext cx="8447810" cy="585757"/>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buFont typeface="+mj-lt"/>
              <a:buAutoNum type="arabicPeriod"/>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Building the largest </a:t>
            </a:r>
            <a:r>
              <a:rPr lang="en-US" sz="3200" dirty="0">
                <a:solidFill>
                  <a:prstClr val="black"/>
                </a:solidFill>
                <a:latin typeface="Times New Roman" panose="02020603050405020304" pitchFamily="18" charset="0"/>
                <a:cs typeface="Times New Roman" panose="02020603050405020304" pitchFamily="18" charset="0"/>
              </a:rPr>
              <a:t>virus/host plant relationship database</a:t>
            </a:r>
          </a:p>
        </p:txBody>
      </p:sp>
      <p:pic>
        <p:nvPicPr>
          <p:cNvPr id="31" name="Picture 30">
            <a:extLst>
              <a:ext uri="{FF2B5EF4-FFF2-40B4-BE49-F238E27FC236}">
                <a16:creationId xmlns:a16="http://schemas.microsoft.com/office/drawing/2014/main" id="{FA912AC6-17AB-43E2-460F-C5F4854BB6AE}"/>
              </a:ext>
            </a:extLst>
          </p:cNvPr>
          <p:cNvPicPr>
            <a:picLocks noChangeAspect="1"/>
          </p:cNvPicPr>
          <p:nvPr/>
        </p:nvPicPr>
        <p:blipFill>
          <a:blip r:embed="rId3"/>
          <a:srcRect b="6549"/>
          <a:stretch>
            <a:fillRect/>
          </a:stretch>
        </p:blipFill>
        <p:spPr>
          <a:xfrm>
            <a:off x="708670" y="898658"/>
            <a:ext cx="2969009" cy="4734442"/>
          </a:xfrm>
          <a:prstGeom prst="rect">
            <a:avLst/>
          </a:prstGeom>
        </p:spPr>
      </p:pic>
      <p:pic>
        <p:nvPicPr>
          <p:cNvPr id="32" name="Picture 31">
            <a:extLst>
              <a:ext uri="{FF2B5EF4-FFF2-40B4-BE49-F238E27FC236}">
                <a16:creationId xmlns:a16="http://schemas.microsoft.com/office/drawing/2014/main" id="{3B8D853D-BE97-BDA0-D118-A0A2C8CF1D8B}"/>
              </a:ext>
            </a:extLst>
          </p:cNvPr>
          <p:cNvPicPr>
            <a:picLocks noChangeAspect="1"/>
          </p:cNvPicPr>
          <p:nvPr/>
        </p:nvPicPr>
        <p:blipFill>
          <a:blip r:embed="rId4"/>
          <a:srcRect r="20813" b="7218"/>
          <a:stretch>
            <a:fillRect/>
          </a:stretch>
        </p:blipFill>
        <p:spPr>
          <a:xfrm>
            <a:off x="5440827" y="898658"/>
            <a:ext cx="2969009" cy="4734442"/>
          </a:xfrm>
          <a:prstGeom prst="rect">
            <a:avLst/>
          </a:prstGeom>
        </p:spPr>
      </p:pic>
      <p:sp>
        <p:nvSpPr>
          <p:cNvPr id="40" name="TextBox 39">
            <a:extLst>
              <a:ext uri="{FF2B5EF4-FFF2-40B4-BE49-F238E27FC236}">
                <a16:creationId xmlns:a16="http://schemas.microsoft.com/office/drawing/2014/main" id="{9E66396D-5729-C224-CCFA-68001242B60A}"/>
              </a:ext>
            </a:extLst>
          </p:cNvPr>
          <p:cNvSpPr txBox="1"/>
          <p:nvPr/>
        </p:nvSpPr>
        <p:spPr>
          <a:xfrm>
            <a:off x="5846821" y="5633100"/>
            <a:ext cx="196079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4,157 Plant species</a:t>
            </a:r>
          </a:p>
        </p:txBody>
      </p:sp>
      <p:sp>
        <p:nvSpPr>
          <p:cNvPr id="41" name="TextBox 40">
            <a:extLst>
              <a:ext uri="{FF2B5EF4-FFF2-40B4-BE49-F238E27FC236}">
                <a16:creationId xmlns:a16="http://schemas.microsoft.com/office/drawing/2014/main" id="{527D7635-6932-42F8-C825-A90D485147DD}"/>
              </a:ext>
            </a:extLst>
          </p:cNvPr>
          <p:cNvSpPr txBox="1"/>
          <p:nvPr/>
        </p:nvSpPr>
        <p:spPr>
          <a:xfrm>
            <a:off x="458757" y="5633100"/>
            <a:ext cx="3468834" cy="369332"/>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3,748 Virus species infecting plants</a:t>
            </a:r>
          </a:p>
        </p:txBody>
      </p:sp>
      <p:sp>
        <p:nvSpPr>
          <p:cNvPr id="42" name="Rectangle: Rounded Corners 41">
            <a:extLst>
              <a:ext uri="{FF2B5EF4-FFF2-40B4-BE49-F238E27FC236}">
                <a16:creationId xmlns:a16="http://schemas.microsoft.com/office/drawing/2014/main" id="{6A5DC349-F426-709A-FEBE-4E78010E4BBC}"/>
              </a:ext>
            </a:extLst>
          </p:cNvPr>
          <p:cNvSpPr/>
          <p:nvPr/>
        </p:nvSpPr>
        <p:spPr>
          <a:xfrm>
            <a:off x="5529854" y="994146"/>
            <a:ext cx="2020296" cy="467535"/>
          </a:xfrm>
          <a:prstGeom prst="roundRect">
            <a:avLst>
              <a:gd name="adj" fmla="val 31607"/>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Viridiplantae</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realm</a:t>
            </a:r>
          </a:p>
        </p:txBody>
      </p:sp>
      <p:sp>
        <p:nvSpPr>
          <p:cNvPr id="43" name="Rectangle: Rounded Corners 42">
            <a:extLst>
              <a:ext uri="{FF2B5EF4-FFF2-40B4-BE49-F238E27FC236}">
                <a16:creationId xmlns:a16="http://schemas.microsoft.com/office/drawing/2014/main" id="{A4424C9A-925E-DDF4-1D9F-9849B8DC1ACA}"/>
              </a:ext>
            </a:extLst>
          </p:cNvPr>
          <p:cNvSpPr/>
          <p:nvPr/>
        </p:nvSpPr>
        <p:spPr>
          <a:xfrm>
            <a:off x="791611" y="987796"/>
            <a:ext cx="2020296" cy="467535"/>
          </a:xfrm>
          <a:prstGeom prst="roundRect">
            <a:avLst>
              <a:gd name="adj" fmla="val 31607"/>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Riboviria</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Monodnaviria</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realms</a:t>
            </a:r>
          </a:p>
        </p:txBody>
      </p:sp>
    </p:spTree>
    <p:extLst>
      <p:ext uri="{BB962C8B-B14F-4D97-AF65-F5344CB8AC3E}">
        <p14:creationId xmlns:p14="http://schemas.microsoft.com/office/powerpoint/2010/main" val="2009834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818A6-1FD9-FA39-284E-C882D2D97A17}"/>
            </a:ext>
          </a:extLst>
        </p:cNvPr>
        <p:cNvGrpSpPr/>
        <p:nvPr/>
      </p:nvGrpSpPr>
      <p:grpSpPr>
        <a:xfrm>
          <a:off x="0" y="0"/>
          <a:ext cx="0" cy="0"/>
          <a:chOff x="0" y="0"/>
          <a:chExt cx="0" cy="0"/>
        </a:xfrm>
      </p:grpSpPr>
      <p:sp>
        <p:nvSpPr>
          <p:cNvPr id="5" name="Slide Number Placeholder 9">
            <a:extLst>
              <a:ext uri="{FF2B5EF4-FFF2-40B4-BE49-F238E27FC236}">
                <a16:creationId xmlns:a16="http://schemas.microsoft.com/office/drawing/2014/main" id="{D3730228-1645-61C3-07E5-62F33D417AFF}"/>
              </a:ext>
            </a:extLst>
          </p:cNvPr>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7</a:t>
            </a:r>
          </a:p>
        </p:txBody>
      </p:sp>
      <p:pic>
        <p:nvPicPr>
          <p:cNvPr id="31" name="Picture 30">
            <a:extLst>
              <a:ext uri="{FF2B5EF4-FFF2-40B4-BE49-F238E27FC236}">
                <a16:creationId xmlns:a16="http://schemas.microsoft.com/office/drawing/2014/main" id="{34721C1C-EC32-DAA1-1F65-1EEF45942006}"/>
              </a:ext>
            </a:extLst>
          </p:cNvPr>
          <p:cNvPicPr>
            <a:picLocks noChangeAspect="1"/>
          </p:cNvPicPr>
          <p:nvPr/>
        </p:nvPicPr>
        <p:blipFill>
          <a:blip r:embed="rId3"/>
          <a:srcRect b="6549"/>
          <a:stretch>
            <a:fillRect/>
          </a:stretch>
        </p:blipFill>
        <p:spPr>
          <a:xfrm>
            <a:off x="708670" y="898658"/>
            <a:ext cx="2969009" cy="4734442"/>
          </a:xfrm>
          <a:prstGeom prst="rect">
            <a:avLst/>
          </a:prstGeom>
        </p:spPr>
      </p:pic>
      <p:pic>
        <p:nvPicPr>
          <p:cNvPr id="32" name="Picture 31">
            <a:extLst>
              <a:ext uri="{FF2B5EF4-FFF2-40B4-BE49-F238E27FC236}">
                <a16:creationId xmlns:a16="http://schemas.microsoft.com/office/drawing/2014/main" id="{8A8E6670-58CF-0CFE-7136-BC2119ED2F52}"/>
              </a:ext>
            </a:extLst>
          </p:cNvPr>
          <p:cNvPicPr>
            <a:picLocks noChangeAspect="1"/>
          </p:cNvPicPr>
          <p:nvPr/>
        </p:nvPicPr>
        <p:blipFill>
          <a:blip r:embed="rId4"/>
          <a:srcRect r="20813" b="7218"/>
          <a:stretch>
            <a:fillRect/>
          </a:stretch>
        </p:blipFill>
        <p:spPr>
          <a:xfrm>
            <a:off x="5440827" y="898658"/>
            <a:ext cx="2969009" cy="4734442"/>
          </a:xfrm>
          <a:prstGeom prst="rect">
            <a:avLst/>
          </a:prstGeom>
        </p:spPr>
      </p:pic>
      <p:cxnSp>
        <p:nvCxnSpPr>
          <p:cNvPr id="33" name="Straight Arrow Connector 32">
            <a:extLst>
              <a:ext uri="{FF2B5EF4-FFF2-40B4-BE49-F238E27FC236}">
                <a16:creationId xmlns:a16="http://schemas.microsoft.com/office/drawing/2014/main" id="{8014B21E-2163-381A-6D35-F11B11CBAA38}"/>
              </a:ext>
            </a:extLst>
          </p:cNvPr>
          <p:cNvCxnSpPr>
            <a:cxnSpLocks/>
          </p:cNvCxnSpPr>
          <p:nvPr/>
        </p:nvCxnSpPr>
        <p:spPr>
          <a:xfrm flipV="1">
            <a:off x="3547487" y="1907766"/>
            <a:ext cx="1998488" cy="68988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4" name="Straight Arrow Connector 33">
            <a:extLst>
              <a:ext uri="{FF2B5EF4-FFF2-40B4-BE49-F238E27FC236}">
                <a16:creationId xmlns:a16="http://schemas.microsoft.com/office/drawing/2014/main" id="{888E4726-4DAA-5471-7FF3-757CD23CD341}"/>
              </a:ext>
            </a:extLst>
          </p:cNvPr>
          <p:cNvCxnSpPr>
            <a:cxnSpLocks/>
          </p:cNvCxnSpPr>
          <p:nvPr/>
        </p:nvCxnSpPr>
        <p:spPr>
          <a:xfrm>
            <a:off x="1864535" y="2271428"/>
            <a:ext cx="3960119" cy="26347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C71FF1F7-A445-F1CC-86B4-1126F8CAB269}"/>
              </a:ext>
            </a:extLst>
          </p:cNvPr>
          <p:cNvCxnSpPr>
            <a:cxnSpLocks/>
          </p:cNvCxnSpPr>
          <p:nvPr/>
        </p:nvCxnSpPr>
        <p:spPr>
          <a:xfrm flipV="1">
            <a:off x="2823347" y="3347684"/>
            <a:ext cx="2829860" cy="12127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9B559E75-AE12-EC6D-A1EC-3F7AC8EDBA63}"/>
              </a:ext>
            </a:extLst>
          </p:cNvPr>
          <p:cNvCxnSpPr>
            <a:cxnSpLocks/>
          </p:cNvCxnSpPr>
          <p:nvPr/>
        </p:nvCxnSpPr>
        <p:spPr>
          <a:xfrm>
            <a:off x="2823347" y="4560459"/>
            <a:ext cx="479764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74E9B40B-5AD6-4BA8-6A5C-9CAC54EA09EB}"/>
              </a:ext>
            </a:extLst>
          </p:cNvPr>
          <p:cNvCxnSpPr>
            <a:cxnSpLocks/>
          </p:cNvCxnSpPr>
          <p:nvPr/>
        </p:nvCxnSpPr>
        <p:spPr>
          <a:xfrm>
            <a:off x="2535905" y="2077098"/>
            <a:ext cx="4545689" cy="68505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8" name="Straight Arrow Connector 37">
            <a:extLst>
              <a:ext uri="{FF2B5EF4-FFF2-40B4-BE49-F238E27FC236}">
                <a16:creationId xmlns:a16="http://schemas.microsoft.com/office/drawing/2014/main" id="{67013866-41E0-8DC9-A7D0-90FE716123E3}"/>
              </a:ext>
            </a:extLst>
          </p:cNvPr>
          <p:cNvCxnSpPr>
            <a:cxnSpLocks/>
          </p:cNvCxnSpPr>
          <p:nvPr/>
        </p:nvCxnSpPr>
        <p:spPr>
          <a:xfrm flipV="1">
            <a:off x="3547487" y="2214899"/>
            <a:ext cx="3674270" cy="38275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9" name="TextBox 38">
            <a:extLst>
              <a:ext uri="{FF2B5EF4-FFF2-40B4-BE49-F238E27FC236}">
                <a16:creationId xmlns:a16="http://schemas.microsoft.com/office/drawing/2014/main" id="{2E92C0CE-799A-607D-66DF-481E5908BDB6}"/>
              </a:ext>
            </a:extLst>
          </p:cNvPr>
          <p:cNvSpPr txBox="1"/>
          <p:nvPr/>
        </p:nvSpPr>
        <p:spPr>
          <a:xfrm>
            <a:off x="3481812" y="6065578"/>
            <a:ext cx="2195830" cy="437198"/>
          </a:xfrm>
          <a:prstGeom prst="roundRect">
            <a:avLst>
              <a:gd name="adj" fmla="val 27027"/>
            </a:avLst>
          </a:prstGeom>
          <a:solidFill>
            <a:srgbClr val="DAE8FC"/>
          </a:solidFill>
        </p:spPr>
        <p:txBody>
          <a:bodyPr wrap="none" rtlCol="0" anchor="ctr">
            <a:spAutoFit/>
          </a:bodyPr>
          <a:lstStyle/>
          <a:p>
            <a:pPr algn="ctr"/>
            <a:r>
              <a:rPr lang="en-US" dirty="0">
                <a:latin typeface="Times New Roman" panose="02020603050405020304" pitchFamily="18" charset="0"/>
                <a:cs typeface="Times New Roman" panose="02020603050405020304" pitchFamily="18" charset="0"/>
              </a:rPr>
              <a:t>22,338 Relationships</a:t>
            </a:r>
          </a:p>
        </p:txBody>
      </p:sp>
      <p:sp>
        <p:nvSpPr>
          <p:cNvPr id="40" name="TextBox 39">
            <a:extLst>
              <a:ext uri="{FF2B5EF4-FFF2-40B4-BE49-F238E27FC236}">
                <a16:creationId xmlns:a16="http://schemas.microsoft.com/office/drawing/2014/main" id="{8501D1DF-24A7-BF95-54C7-29714C13B166}"/>
              </a:ext>
            </a:extLst>
          </p:cNvPr>
          <p:cNvSpPr txBox="1"/>
          <p:nvPr/>
        </p:nvSpPr>
        <p:spPr>
          <a:xfrm>
            <a:off x="5846821" y="5633100"/>
            <a:ext cx="196079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4,157 Plant species</a:t>
            </a:r>
          </a:p>
        </p:txBody>
      </p:sp>
      <p:sp>
        <p:nvSpPr>
          <p:cNvPr id="41" name="TextBox 40">
            <a:extLst>
              <a:ext uri="{FF2B5EF4-FFF2-40B4-BE49-F238E27FC236}">
                <a16:creationId xmlns:a16="http://schemas.microsoft.com/office/drawing/2014/main" id="{88822FFB-D8BE-FCF3-76CA-A9060B28FCD0}"/>
              </a:ext>
            </a:extLst>
          </p:cNvPr>
          <p:cNvSpPr txBox="1"/>
          <p:nvPr/>
        </p:nvSpPr>
        <p:spPr>
          <a:xfrm>
            <a:off x="458757" y="5633100"/>
            <a:ext cx="3468834" cy="369332"/>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3,748 Virus species infecting plants</a:t>
            </a:r>
          </a:p>
        </p:txBody>
      </p:sp>
      <p:sp>
        <p:nvSpPr>
          <p:cNvPr id="42" name="Rectangle: Rounded Corners 41">
            <a:extLst>
              <a:ext uri="{FF2B5EF4-FFF2-40B4-BE49-F238E27FC236}">
                <a16:creationId xmlns:a16="http://schemas.microsoft.com/office/drawing/2014/main" id="{DF6BEF00-2979-2957-A081-6819BF6742B7}"/>
              </a:ext>
            </a:extLst>
          </p:cNvPr>
          <p:cNvSpPr/>
          <p:nvPr/>
        </p:nvSpPr>
        <p:spPr>
          <a:xfrm>
            <a:off x="5529854" y="994146"/>
            <a:ext cx="2020296" cy="467535"/>
          </a:xfrm>
          <a:prstGeom prst="roundRect">
            <a:avLst>
              <a:gd name="adj" fmla="val 31607"/>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Viridiplantae</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realm</a:t>
            </a:r>
          </a:p>
        </p:txBody>
      </p:sp>
      <p:sp>
        <p:nvSpPr>
          <p:cNvPr id="43" name="Rectangle: Rounded Corners 42">
            <a:extLst>
              <a:ext uri="{FF2B5EF4-FFF2-40B4-BE49-F238E27FC236}">
                <a16:creationId xmlns:a16="http://schemas.microsoft.com/office/drawing/2014/main" id="{9602EF01-4E76-D31C-CF9C-AB6EB27356A4}"/>
              </a:ext>
            </a:extLst>
          </p:cNvPr>
          <p:cNvSpPr/>
          <p:nvPr/>
        </p:nvSpPr>
        <p:spPr>
          <a:xfrm>
            <a:off x="791611" y="987796"/>
            <a:ext cx="2020296" cy="467535"/>
          </a:xfrm>
          <a:prstGeom prst="roundRect">
            <a:avLst>
              <a:gd name="adj" fmla="val 31607"/>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Riboviria</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Monodnaviria</a:t>
            </a: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realms</a:t>
            </a:r>
          </a:p>
        </p:txBody>
      </p:sp>
      <p:cxnSp>
        <p:nvCxnSpPr>
          <p:cNvPr id="44" name="Straight Arrow Connector 43">
            <a:extLst>
              <a:ext uri="{FF2B5EF4-FFF2-40B4-BE49-F238E27FC236}">
                <a16:creationId xmlns:a16="http://schemas.microsoft.com/office/drawing/2014/main" id="{F35E42F4-0C9E-82F3-3618-067AFFEC2DE4}"/>
              </a:ext>
            </a:extLst>
          </p:cNvPr>
          <p:cNvCxnSpPr>
            <a:cxnSpLocks/>
          </p:cNvCxnSpPr>
          <p:nvPr/>
        </p:nvCxnSpPr>
        <p:spPr>
          <a:xfrm>
            <a:off x="2651935" y="3670293"/>
            <a:ext cx="3069415" cy="32774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2" name="Title 1">
            <a:extLst>
              <a:ext uri="{FF2B5EF4-FFF2-40B4-BE49-F238E27FC236}">
                <a16:creationId xmlns:a16="http://schemas.microsoft.com/office/drawing/2014/main" id="{AC5DED7A-D109-B1CC-1C56-3776B11639CA}"/>
              </a:ext>
            </a:extLst>
          </p:cNvPr>
          <p:cNvSpPr txBox="1">
            <a:spLocks/>
          </p:cNvSpPr>
          <p:nvPr/>
        </p:nvSpPr>
        <p:spPr>
          <a:xfrm>
            <a:off x="348095" y="246117"/>
            <a:ext cx="8447810" cy="585757"/>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buFont typeface="+mj-lt"/>
              <a:buAutoNum type="arabicPeriod"/>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Building the largest </a:t>
            </a:r>
            <a:r>
              <a:rPr lang="en-US" sz="3200" dirty="0">
                <a:solidFill>
                  <a:prstClr val="black"/>
                </a:solidFill>
                <a:latin typeface="Times New Roman" panose="02020603050405020304" pitchFamily="18" charset="0"/>
                <a:cs typeface="Times New Roman" panose="02020603050405020304" pitchFamily="18" charset="0"/>
              </a:rPr>
              <a:t>virus/host plant relationship database</a:t>
            </a:r>
          </a:p>
        </p:txBody>
      </p:sp>
    </p:spTree>
    <p:extLst>
      <p:ext uri="{BB962C8B-B14F-4D97-AF65-F5344CB8AC3E}">
        <p14:creationId xmlns:p14="http://schemas.microsoft.com/office/powerpoint/2010/main" val="3715920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606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8" name="Picture 27">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26" name="Freeform: Shape 25">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5" name="Picture 24">
            <a:extLst>
              <a:ext uri="{FF2B5EF4-FFF2-40B4-BE49-F238E27FC236}">
                <a16:creationId xmlns:a16="http://schemas.microsoft.com/office/drawing/2014/main" id="{009527F6-DCD2-E462-C582-DB53039604EF}"/>
              </a:ext>
            </a:extLst>
          </p:cNvPr>
          <p:cNvPicPr>
            <a:picLocks noChangeAspect="1"/>
          </p:cNvPicPr>
          <p:nvPr/>
        </p:nvPicPr>
        <p:blipFill>
          <a:blip r:embed="rId4"/>
          <a:stretch>
            <a:fillRect/>
          </a:stretch>
        </p:blipFill>
        <p:spPr>
          <a:xfrm>
            <a:off x="397291" y="-772841"/>
            <a:ext cx="8433441" cy="8479026"/>
          </a:xfrm>
          <a:prstGeom prst="rect">
            <a:avLst/>
          </a:prstGeom>
        </p:spPr>
      </p:pic>
    </p:spTree>
    <p:extLst>
      <p:ext uri="{BB962C8B-B14F-4D97-AF65-F5344CB8AC3E}">
        <p14:creationId xmlns:p14="http://schemas.microsoft.com/office/powerpoint/2010/main" val="2078846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DDC2A0-97ED-B4CF-17A6-A91204AA5CF7}"/>
              </a:ext>
            </a:extLst>
          </p:cNvPr>
          <p:cNvPicPr>
            <a:picLocks noChangeAspect="1"/>
          </p:cNvPicPr>
          <p:nvPr/>
        </p:nvPicPr>
        <p:blipFill>
          <a:blip r:embed="rId3"/>
          <a:stretch>
            <a:fillRect/>
          </a:stretch>
        </p:blipFill>
        <p:spPr>
          <a:xfrm>
            <a:off x="113979" y="831874"/>
            <a:ext cx="9030021" cy="4283163"/>
          </a:xfrm>
          <a:prstGeom prst="rect">
            <a:avLst/>
          </a:prstGeom>
        </p:spPr>
      </p:pic>
      <p:sp>
        <p:nvSpPr>
          <p:cNvPr id="3" name="TextBox 2">
            <a:extLst>
              <a:ext uri="{FF2B5EF4-FFF2-40B4-BE49-F238E27FC236}">
                <a16:creationId xmlns:a16="http://schemas.microsoft.com/office/drawing/2014/main" id="{16CD004D-9C6F-0037-42EF-678250C28CD5}"/>
              </a:ext>
            </a:extLst>
          </p:cNvPr>
          <p:cNvSpPr txBox="1"/>
          <p:nvPr/>
        </p:nvSpPr>
        <p:spPr>
          <a:xfrm>
            <a:off x="840342" y="5207686"/>
            <a:ext cx="7463325"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From 4,107 keywords to 27 unique functional entities</a:t>
            </a:r>
          </a:p>
          <a:p>
            <a:pPr algn="ctr"/>
            <a:r>
              <a:rPr lang="en-US" dirty="0">
                <a:latin typeface="Times New Roman" panose="02020603050405020304" pitchFamily="18" charset="0"/>
                <a:cs typeface="Times New Roman" panose="02020603050405020304" pitchFamily="18" charset="0"/>
              </a:rPr>
              <a:t>From 350,000+ Entries to 110,000+ complete, curated, and annotated proteins </a:t>
            </a:r>
          </a:p>
        </p:txBody>
      </p:sp>
      <p:sp>
        <p:nvSpPr>
          <p:cNvPr id="5" name="Slide Number Placeholder 9">
            <a:extLst>
              <a:ext uri="{FF2B5EF4-FFF2-40B4-BE49-F238E27FC236}">
                <a16:creationId xmlns:a16="http://schemas.microsoft.com/office/drawing/2014/main" id="{EEFE1018-0F39-2B34-B5B7-3F08E4DEDEC9}"/>
              </a:ext>
            </a:extLst>
          </p:cNvPr>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8</a:t>
            </a:r>
          </a:p>
        </p:txBody>
      </p:sp>
      <p:sp>
        <p:nvSpPr>
          <p:cNvPr id="9" name="Title 1">
            <a:extLst>
              <a:ext uri="{FF2B5EF4-FFF2-40B4-BE49-F238E27FC236}">
                <a16:creationId xmlns:a16="http://schemas.microsoft.com/office/drawing/2014/main" id="{2EF764E8-8EA3-16F3-4597-1A6DC5A52473}"/>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buFont typeface="+mj-lt"/>
              <a:buAutoNum type="arabicPeriod" startAt="2"/>
              <a:defRPr/>
            </a:pPr>
            <a:r>
              <a:rPr lang="en-US" sz="3200" dirty="0">
                <a:solidFill>
                  <a:prstClr val="black"/>
                </a:solidFill>
                <a:latin typeface="Times New Roman" panose="02020603050405020304" pitchFamily="18" charset="0"/>
                <a:cs typeface="Times New Roman" panose="02020603050405020304" pitchFamily="18" charset="0"/>
              </a:rPr>
              <a:t>Building a consistent plant-virus protein database</a:t>
            </a:r>
          </a:p>
        </p:txBody>
      </p:sp>
    </p:spTree>
    <p:extLst>
      <p:ext uri="{BB962C8B-B14F-4D97-AF65-F5344CB8AC3E}">
        <p14:creationId xmlns:p14="http://schemas.microsoft.com/office/powerpoint/2010/main" val="1582677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12050D5-5FD8-C90D-9C03-0909CAB9A99A}"/>
              </a:ext>
            </a:extLst>
          </p:cNvPr>
          <p:cNvSpPr/>
          <p:nvPr/>
        </p:nvSpPr>
        <p:spPr>
          <a:xfrm>
            <a:off x="128796" y="1303868"/>
            <a:ext cx="8892437" cy="4615018"/>
          </a:xfrm>
          <a:prstGeom prst="roundRect">
            <a:avLst>
              <a:gd name="adj" fmla="val 6142"/>
            </a:avLst>
          </a:prstGeom>
          <a:solidFill>
            <a:srgbClr val="DAE8F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CB64151-7E8F-B0D3-0FA8-233B1647C5A5}"/>
              </a:ext>
            </a:extLst>
          </p:cNvPr>
          <p:cNvSpPr/>
          <p:nvPr/>
        </p:nvSpPr>
        <p:spPr>
          <a:xfrm>
            <a:off x="226964" y="1413642"/>
            <a:ext cx="8673138" cy="3929109"/>
          </a:xfrm>
          <a:prstGeom prst="roundRect">
            <a:avLst>
              <a:gd name="adj" fmla="val 4014"/>
            </a:avLst>
          </a:prstGeom>
          <a:blipFill>
            <a:blip r:embed="rId3"/>
            <a:stretch>
              <a:fillRect/>
            </a:stretch>
          </a:blip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9">
            <a:extLst>
              <a:ext uri="{FF2B5EF4-FFF2-40B4-BE49-F238E27FC236}">
                <a16:creationId xmlns:a16="http://schemas.microsoft.com/office/drawing/2014/main" id="{A4CD64F5-C5CE-96A0-5B5B-98E1A1EB982D}"/>
              </a:ext>
            </a:extLst>
          </p:cNvPr>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9</a:t>
            </a:r>
          </a:p>
        </p:txBody>
      </p:sp>
      <p:sp>
        <p:nvSpPr>
          <p:cNvPr id="5" name="Title 1">
            <a:extLst>
              <a:ext uri="{FF2B5EF4-FFF2-40B4-BE49-F238E27FC236}">
                <a16:creationId xmlns:a16="http://schemas.microsoft.com/office/drawing/2014/main" id="{B2FD04F1-F8B1-66AB-C78E-E1CC466B6B75}"/>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buFont typeface="+mj-lt"/>
              <a:buAutoNum type="arabicPeriod" startAt="2"/>
              <a:defRPr/>
            </a:pPr>
            <a:r>
              <a:rPr lang="en-US" sz="3000" dirty="0">
                <a:solidFill>
                  <a:prstClr val="black"/>
                </a:solidFill>
                <a:latin typeface="Times New Roman" panose="02020603050405020304" pitchFamily="18" charset="0"/>
                <a:cs typeface="Times New Roman" panose="02020603050405020304" pitchFamily="18" charset="0"/>
              </a:rPr>
              <a:t>Building a consistent plant-virus protein database</a:t>
            </a:r>
          </a:p>
        </p:txBody>
      </p:sp>
      <p:sp>
        <p:nvSpPr>
          <p:cNvPr id="7" name="TextBox 6">
            <a:extLst>
              <a:ext uri="{FF2B5EF4-FFF2-40B4-BE49-F238E27FC236}">
                <a16:creationId xmlns:a16="http://schemas.microsoft.com/office/drawing/2014/main" id="{60D1D307-B40C-5EFF-58CB-7807AA58FBCB}"/>
              </a:ext>
            </a:extLst>
          </p:cNvPr>
          <p:cNvSpPr txBox="1"/>
          <p:nvPr/>
        </p:nvSpPr>
        <p:spPr>
          <a:xfrm>
            <a:off x="348095" y="5452525"/>
            <a:ext cx="8673138" cy="338554"/>
          </a:xfrm>
          <a:prstGeom prst="rect">
            <a:avLst/>
          </a:prstGeom>
          <a:noFill/>
        </p:spPr>
        <p:txBody>
          <a:bodyPr wrap="square">
            <a:spAutoFit/>
          </a:bodyPr>
          <a:lstStyle/>
          <a:p>
            <a:r>
              <a:rPr lang="en-US" sz="1600" dirty="0">
                <a:latin typeface="Times New Roman" panose="02020603050405020304" pitchFamily="18" charset="0"/>
                <a:cs typeface="Times New Roman" panose="02020603050405020304" pitchFamily="18" charset="0"/>
              </a:rPr>
              <a:t>* Targets meeting the minimal requirements specified later on</a:t>
            </a:r>
          </a:p>
        </p:txBody>
      </p:sp>
      <p:graphicFrame>
        <p:nvGraphicFramePr>
          <p:cNvPr id="9" name="Table 8">
            <a:extLst>
              <a:ext uri="{FF2B5EF4-FFF2-40B4-BE49-F238E27FC236}">
                <a16:creationId xmlns:a16="http://schemas.microsoft.com/office/drawing/2014/main" id="{E424F809-F724-3104-CC83-B1C57131F546}"/>
              </a:ext>
            </a:extLst>
          </p:cNvPr>
          <p:cNvGraphicFramePr>
            <a:graphicFrameLocks noGrp="1"/>
          </p:cNvGraphicFramePr>
          <p:nvPr>
            <p:extLst>
              <p:ext uri="{D42A27DB-BD31-4B8C-83A1-F6EECF244321}">
                <p14:modId xmlns:p14="http://schemas.microsoft.com/office/powerpoint/2010/main" val="588357733"/>
              </p:ext>
            </p:extLst>
          </p:nvPr>
        </p:nvGraphicFramePr>
        <p:xfrm>
          <a:off x="329561" y="1517130"/>
          <a:ext cx="8490223" cy="579120"/>
        </p:xfrm>
        <a:graphic>
          <a:graphicData uri="http://schemas.openxmlformats.org/drawingml/2006/table">
            <a:tbl>
              <a:tblPr firstRow="1" bandRow="1">
                <a:tableStyleId>{5C22544A-7EE6-4342-B048-85BDC9FD1C3A}</a:tableStyleId>
              </a:tblPr>
              <a:tblGrid>
                <a:gridCol w="4107803">
                  <a:extLst>
                    <a:ext uri="{9D8B030D-6E8A-4147-A177-3AD203B41FA5}">
                      <a16:colId xmlns:a16="http://schemas.microsoft.com/office/drawing/2014/main" val="3477350680"/>
                    </a:ext>
                  </a:extLst>
                </a:gridCol>
                <a:gridCol w="1110216">
                  <a:extLst>
                    <a:ext uri="{9D8B030D-6E8A-4147-A177-3AD203B41FA5}">
                      <a16:colId xmlns:a16="http://schemas.microsoft.com/office/drawing/2014/main" val="1457322856"/>
                    </a:ext>
                  </a:extLst>
                </a:gridCol>
                <a:gridCol w="1097881">
                  <a:extLst>
                    <a:ext uri="{9D8B030D-6E8A-4147-A177-3AD203B41FA5}">
                      <a16:colId xmlns:a16="http://schemas.microsoft.com/office/drawing/2014/main" val="2512272426"/>
                    </a:ext>
                  </a:extLst>
                </a:gridCol>
                <a:gridCol w="1134889">
                  <a:extLst>
                    <a:ext uri="{9D8B030D-6E8A-4147-A177-3AD203B41FA5}">
                      <a16:colId xmlns:a16="http://schemas.microsoft.com/office/drawing/2014/main" val="2558731023"/>
                    </a:ext>
                  </a:extLst>
                </a:gridCol>
                <a:gridCol w="1039434">
                  <a:extLst>
                    <a:ext uri="{9D8B030D-6E8A-4147-A177-3AD203B41FA5}">
                      <a16:colId xmlns:a16="http://schemas.microsoft.com/office/drawing/2014/main" val="90494485"/>
                    </a:ext>
                  </a:extLst>
                </a:gridCol>
              </a:tblGrid>
              <a:tr h="5516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800" dirty="0" err="1">
                          <a:solidFill>
                            <a:schemeClr val="tx1"/>
                          </a:solidFill>
                          <a:latin typeface="Times New Roman" panose="02020603050405020304" pitchFamily="18" charset="0"/>
                          <a:cs typeface="Times New Roman" panose="02020603050405020304" pitchFamily="18" charset="0"/>
                        </a:rPr>
                        <a:t>Functional</a:t>
                      </a:r>
                      <a:r>
                        <a:rPr lang="fr-BE" sz="1800" dirty="0">
                          <a:solidFill>
                            <a:schemeClr val="tx1"/>
                          </a:solidFill>
                          <a:latin typeface="Times New Roman" panose="02020603050405020304" pitchFamily="18" charset="0"/>
                          <a:cs typeface="Times New Roman" panose="02020603050405020304" pitchFamily="18" charset="0"/>
                        </a:rPr>
                        <a:t> </a:t>
                      </a:r>
                      <a:r>
                        <a:rPr lang="fr-BE" sz="1800" dirty="0" err="1">
                          <a:solidFill>
                            <a:schemeClr val="tx1"/>
                          </a:solidFill>
                          <a:latin typeface="Times New Roman" panose="02020603050405020304" pitchFamily="18" charset="0"/>
                          <a:cs typeface="Times New Roman" panose="02020603050405020304" pitchFamily="18" charset="0"/>
                        </a:rPr>
                        <a:t>entities</a:t>
                      </a:r>
                      <a:endParaRPr lang="en-US" sz="1800" dirty="0">
                        <a:solidFill>
                          <a:schemeClr val="tx1"/>
                        </a:solidFill>
                        <a:latin typeface="Times New Roman" panose="02020603050405020304" pitchFamily="18" charset="0"/>
                        <a:cs typeface="Times New Roman" panose="02020603050405020304" pitchFamily="18" charset="0"/>
                      </a:endParaRPr>
                    </a:p>
                  </a:txBody>
                  <a:tcPr anchor="ctr">
                    <a:solidFill>
                      <a:srgbClr val="FFFFFF"/>
                    </a:solidFill>
                  </a:tcPr>
                </a:tc>
                <a:tc>
                  <a:txBody>
                    <a:bodyPr/>
                    <a:lstStyle/>
                    <a:p>
                      <a:pPr algn="ctr"/>
                      <a:r>
                        <a:rPr lang="fr-BE" sz="1600" dirty="0">
                          <a:solidFill>
                            <a:schemeClr val="tx1"/>
                          </a:solidFill>
                          <a:latin typeface="Times New Roman" panose="02020603050405020304" pitchFamily="18" charset="0"/>
                          <a:cs typeface="Times New Roman" panose="02020603050405020304" pitchFamily="18" charset="0"/>
                        </a:rPr>
                        <a:t>N° </a:t>
                      </a:r>
                      <a:r>
                        <a:rPr lang="fr-BE" sz="1600" dirty="0" err="1">
                          <a:solidFill>
                            <a:schemeClr val="tx1"/>
                          </a:solidFill>
                          <a:latin typeface="Times New Roman" panose="02020603050405020304" pitchFamily="18" charset="0"/>
                          <a:cs typeface="Times New Roman" panose="02020603050405020304" pitchFamily="18" charset="0"/>
                        </a:rPr>
                        <a:t>Protein</a:t>
                      </a:r>
                      <a:r>
                        <a:rPr lang="fr-BE" sz="1600" dirty="0">
                          <a:solidFill>
                            <a:schemeClr val="tx1"/>
                          </a:solidFill>
                          <a:latin typeface="Times New Roman" panose="02020603050405020304" pitchFamily="18" charset="0"/>
                          <a:cs typeface="Times New Roman" panose="02020603050405020304" pitchFamily="18" charset="0"/>
                        </a:rPr>
                        <a:t> </a:t>
                      </a:r>
                      <a:r>
                        <a:rPr lang="fr-BE" sz="1600" dirty="0" err="1">
                          <a:solidFill>
                            <a:schemeClr val="tx1"/>
                          </a:solidFill>
                          <a:latin typeface="Times New Roman" panose="02020603050405020304" pitchFamily="18" charset="0"/>
                          <a:cs typeface="Times New Roman" panose="02020603050405020304" pitchFamily="18" charset="0"/>
                        </a:rPr>
                        <a:t>sequences</a:t>
                      </a:r>
                      <a:r>
                        <a:rPr lang="fr-BE" sz="160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cs typeface="Times New Roman" panose="02020603050405020304" pitchFamily="18" charset="0"/>
                      </a:endParaRPr>
                    </a:p>
                  </a:txBody>
                  <a:tcPr anchor="ctr">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600" dirty="0">
                          <a:solidFill>
                            <a:schemeClr val="tx1"/>
                          </a:solidFill>
                          <a:latin typeface="Times New Roman" panose="02020603050405020304" pitchFamily="18" charset="0"/>
                          <a:cs typeface="Times New Roman" panose="02020603050405020304" pitchFamily="18" charset="0"/>
                        </a:rPr>
                        <a:t>N° Plant </a:t>
                      </a:r>
                      <a:r>
                        <a:rPr lang="en-US" sz="1600" dirty="0">
                          <a:solidFill>
                            <a:schemeClr val="tx1"/>
                          </a:solidFill>
                          <a:latin typeface="Times New Roman" panose="02020603050405020304" pitchFamily="18" charset="0"/>
                          <a:cs typeface="Times New Roman" panose="02020603050405020304" pitchFamily="18" charset="0"/>
                        </a:rPr>
                        <a:t>species*</a:t>
                      </a:r>
                    </a:p>
                  </a:txBody>
                  <a:tcPr anchor="ctr">
                    <a:solidFill>
                      <a:srgbClr val="FFFFFF"/>
                    </a:solidFill>
                  </a:tcPr>
                </a:tc>
                <a:tc>
                  <a:txBody>
                    <a:bodyPr/>
                    <a:lstStyle/>
                    <a:p>
                      <a:pPr algn="ctr"/>
                      <a:r>
                        <a:rPr lang="fr-BE" sz="1600" dirty="0">
                          <a:solidFill>
                            <a:schemeClr val="tx1"/>
                          </a:solidFill>
                          <a:latin typeface="Times New Roman" panose="02020603050405020304" pitchFamily="18" charset="0"/>
                          <a:cs typeface="Times New Roman" panose="02020603050405020304" pitchFamily="18" charset="0"/>
                        </a:rPr>
                        <a:t>N° Plant</a:t>
                      </a:r>
                    </a:p>
                    <a:p>
                      <a:pPr algn="ctr"/>
                      <a:r>
                        <a:rPr lang="en-US" sz="1600" b="1" i="0" kern="1200" dirty="0">
                          <a:solidFill>
                            <a:schemeClr val="tx1"/>
                          </a:solidFill>
                          <a:effectLst/>
                          <a:latin typeface="Times New Roman" panose="02020603050405020304" pitchFamily="18" charset="0"/>
                          <a:ea typeface="+mn-ea"/>
                          <a:cs typeface="Times New Roman" panose="02020603050405020304" pitchFamily="18" charset="0"/>
                        </a:rPr>
                        <a:t>genera*</a:t>
                      </a:r>
                      <a:endParaRPr lang="en-US" sz="1600" dirty="0">
                        <a:solidFill>
                          <a:schemeClr val="tx1"/>
                        </a:solidFill>
                        <a:latin typeface="Times New Roman" panose="02020603050405020304" pitchFamily="18" charset="0"/>
                        <a:cs typeface="Times New Roman" panose="02020603050405020304" pitchFamily="18" charset="0"/>
                      </a:endParaRPr>
                    </a:p>
                  </a:txBody>
                  <a:tcPr anchor="ctr">
                    <a:solidFill>
                      <a:srgbClr val="FFFFFF"/>
                    </a:solidFill>
                  </a:tcPr>
                </a:tc>
                <a:tc>
                  <a:txBody>
                    <a:bodyPr/>
                    <a:lstStyle/>
                    <a:p>
                      <a:pPr algn="ctr"/>
                      <a:r>
                        <a:rPr lang="fr-BE" sz="1600" dirty="0">
                          <a:solidFill>
                            <a:schemeClr val="tx1"/>
                          </a:solidFill>
                          <a:latin typeface="Times New Roman" panose="02020603050405020304" pitchFamily="18" charset="0"/>
                          <a:cs typeface="Times New Roman" panose="02020603050405020304" pitchFamily="18" charset="0"/>
                        </a:rPr>
                        <a:t>N° Plant</a:t>
                      </a:r>
                    </a:p>
                    <a:p>
                      <a:pPr algn="ctr"/>
                      <a:r>
                        <a:rPr lang="fr-BE" sz="1600" dirty="0" err="1">
                          <a:solidFill>
                            <a:schemeClr val="tx1"/>
                          </a:solidFill>
                          <a:latin typeface="Times New Roman" panose="02020603050405020304" pitchFamily="18" charset="0"/>
                          <a:cs typeface="Times New Roman" panose="02020603050405020304" pitchFamily="18" charset="0"/>
                        </a:rPr>
                        <a:t>families</a:t>
                      </a:r>
                      <a:r>
                        <a:rPr lang="fr-BE" sz="1600" dirty="0">
                          <a:solidFill>
                            <a:schemeClr val="tx1"/>
                          </a:solidFill>
                          <a:latin typeface="Times New Roman" panose="02020603050405020304" pitchFamily="18" charset="0"/>
                          <a:cs typeface="Times New Roman" panose="02020603050405020304" pitchFamily="18" charset="0"/>
                        </a:rPr>
                        <a:t>*</a:t>
                      </a:r>
                      <a:endParaRPr lang="en-US" sz="1600" dirty="0">
                        <a:solidFill>
                          <a:schemeClr val="tx1"/>
                        </a:solidFill>
                        <a:latin typeface="Times New Roman" panose="02020603050405020304" pitchFamily="18" charset="0"/>
                        <a:cs typeface="Times New Roman" panose="02020603050405020304" pitchFamily="18" charset="0"/>
                      </a:endParaRPr>
                    </a:p>
                  </a:txBody>
                  <a:tcPr anchor="ctr">
                    <a:solidFill>
                      <a:srgbClr val="FFFFFF"/>
                    </a:solidFill>
                  </a:tcPr>
                </a:tc>
                <a:extLst>
                  <a:ext uri="{0D108BD9-81ED-4DB2-BD59-A6C34878D82A}">
                    <a16:rowId xmlns:a16="http://schemas.microsoft.com/office/drawing/2014/main" val="2442630384"/>
                  </a:ext>
                </a:extLst>
              </a:tr>
            </a:tbl>
          </a:graphicData>
        </a:graphic>
      </p:graphicFrame>
    </p:spTree>
    <p:extLst>
      <p:ext uri="{BB962C8B-B14F-4D97-AF65-F5344CB8AC3E}">
        <p14:creationId xmlns:p14="http://schemas.microsoft.com/office/powerpoint/2010/main" val="1164882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1990D1-FDF8-45B7-31D0-628348F4CA50}"/>
              </a:ext>
            </a:extLst>
          </p:cNvPr>
          <p:cNvPicPr>
            <a:picLocks noChangeAspect="1"/>
          </p:cNvPicPr>
          <p:nvPr/>
        </p:nvPicPr>
        <p:blipFill>
          <a:blip r:embed="rId3"/>
          <a:stretch>
            <a:fillRect/>
          </a:stretch>
        </p:blipFill>
        <p:spPr>
          <a:xfrm>
            <a:off x="0" y="1191294"/>
            <a:ext cx="9144000" cy="2326406"/>
          </a:xfrm>
          <a:prstGeom prst="rect">
            <a:avLst/>
          </a:prstGeom>
        </p:spPr>
      </p:pic>
      <p:pic>
        <p:nvPicPr>
          <p:cNvPr id="16" name="Picture 15">
            <a:extLst>
              <a:ext uri="{FF2B5EF4-FFF2-40B4-BE49-F238E27FC236}">
                <a16:creationId xmlns:a16="http://schemas.microsoft.com/office/drawing/2014/main" id="{CD5DFCF7-9A50-93B6-B727-C8F73B2DE7E6}"/>
              </a:ext>
            </a:extLst>
          </p:cNvPr>
          <p:cNvPicPr>
            <a:picLocks noChangeAspect="1"/>
          </p:cNvPicPr>
          <p:nvPr/>
        </p:nvPicPr>
        <p:blipFill>
          <a:blip r:embed="rId4"/>
          <a:stretch>
            <a:fillRect/>
          </a:stretch>
        </p:blipFill>
        <p:spPr>
          <a:xfrm>
            <a:off x="0" y="3696663"/>
            <a:ext cx="9144000" cy="2326406"/>
          </a:xfrm>
          <a:prstGeom prst="rect">
            <a:avLst/>
          </a:prstGeom>
        </p:spPr>
      </p:pic>
      <p:sp>
        <p:nvSpPr>
          <p:cNvPr id="19" name="Slide Number Placeholder 9">
            <a:extLst>
              <a:ext uri="{FF2B5EF4-FFF2-40B4-BE49-F238E27FC236}">
                <a16:creationId xmlns:a16="http://schemas.microsoft.com/office/drawing/2014/main" id="{DE4911DC-2D03-40DB-70A4-BAB0E328573D}"/>
              </a:ext>
            </a:extLst>
          </p:cNvPr>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10</a:t>
            </a:r>
          </a:p>
        </p:txBody>
      </p:sp>
      <p:sp>
        <p:nvSpPr>
          <p:cNvPr id="2" name="Title 1">
            <a:extLst>
              <a:ext uri="{FF2B5EF4-FFF2-40B4-BE49-F238E27FC236}">
                <a16:creationId xmlns:a16="http://schemas.microsoft.com/office/drawing/2014/main" id="{D92BE797-147D-3D91-84D2-7F12F0511EC9}"/>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marR="0" lvl="0" indent="-514350" algn="l" defTabSz="914400" rtl="0" eaLnBrk="1" fontAlgn="auto" latinLnBrk="0" hangingPunct="1">
              <a:lnSpc>
                <a:spcPct val="90000"/>
              </a:lnSpc>
              <a:spcBef>
                <a:spcPct val="0"/>
              </a:spcBef>
              <a:spcAft>
                <a:spcPts val="0"/>
              </a:spcAft>
              <a:buClrTx/>
              <a:buSzTx/>
              <a:buFont typeface="+mj-lt"/>
              <a:buAutoNum type="arabicPeriod" startAt="3"/>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Building alignment-free </a:t>
            </a:r>
            <a:r>
              <a:rPr lang="en-US" sz="3200" dirty="0">
                <a:solidFill>
                  <a:prstClr val="black"/>
                </a:solidFill>
                <a:latin typeface="Times New Roman" panose="02020603050405020304" pitchFamily="18" charset="0"/>
                <a:cs typeface="Times New Roman" panose="02020603050405020304" pitchFamily="18" charset="0"/>
              </a:rPr>
              <a:t>protein representation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14" name="Rectangle 13">
            <a:extLst>
              <a:ext uri="{FF2B5EF4-FFF2-40B4-BE49-F238E27FC236}">
                <a16:creationId xmlns:a16="http://schemas.microsoft.com/office/drawing/2014/main" id="{0600E15C-D1AE-88FD-1DB1-4DE80CAC64D7}"/>
              </a:ext>
            </a:extLst>
          </p:cNvPr>
          <p:cNvSpPr/>
          <p:nvPr/>
        </p:nvSpPr>
        <p:spPr>
          <a:xfrm>
            <a:off x="4445876" y="1267548"/>
            <a:ext cx="4565694" cy="2161452"/>
          </a:xfrm>
          <a:prstGeom prst="rect">
            <a:avLst/>
          </a:prstGeom>
          <a:solidFill>
            <a:srgbClr val="DAE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1A251D7-B692-2B6A-8C13-5C180EF3D1BA}"/>
              </a:ext>
            </a:extLst>
          </p:cNvPr>
          <p:cNvSpPr/>
          <p:nvPr/>
        </p:nvSpPr>
        <p:spPr>
          <a:xfrm>
            <a:off x="4913644" y="1308118"/>
            <a:ext cx="3882261" cy="2080312"/>
          </a:xfrm>
          <a:prstGeom prst="roundRect">
            <a:avLst>
              <a:gd name="adj" fmla="val 5112"/>
            </a:avLst>
          </a:prstGeom>
          <a:blipFill>
            <a:blip r:embed="rId5"/>
            <a:stretch>
              <a:fillRect/>
            </a:stretch>
          </a:blip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F9C2863-EE68-8887-16DF-AC24EC8D54FD}"/>
              </a:ext>
            </a:extLst>
          </p:cNvPr>
          <p:cNvSpPr/>
          <p:nvPr/>
        </p:nvSpPr>
        <p:spPr>
          <a:xfrm>
            <a:off x="2427496" y="3779140"/>
            <a:ext cx="6584074" cy="2180226"/>
          </a:xfrm>
          <a:prstGeom prst="rect">
            <a:avLst/>
          </a:prstGeom>
          <a:solidFill>
            <a:srgbClr val="DAE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EB791C8-EFAF-DCCF-991C-58E0CEE9728B}"/>
              </a:ext>
            </a:extLst>
          </p:cNvPr>
          <p:cNvSpPr txBox="1"/>
          <p:nvPr/>
        </p:nvSpPr>
        <p:spPr>
          <a:xfrm>
            <a:off x="2427496" y="3800107"/>
            <a:ext cx="2144504" cy="868323"/>
          </a:xfrm>
          <a:prstGeom prst="roundRect">
            <a:avLst/>
          </a:prstGeom>
          <a:solidFill>
            <a:srgbClr val="DAE8FC"/>
          </a:solidFill>
          <a:ln>
            <a:solidFill>
              <a:srgbClr val="DAE8FC"/>
            </a:solidFill>
          </a:ln>
        </p:spPr>
        <p:txBody>
          <a:bodyPr wrap="square" numCol="1">
            <a:spAutoFit/>
          </a:bodyPr>
          <a:lstStyle/>
          <a:p>
            <a:pPr algn="ctr"/>
            <a:r>
              <a:rPr lang="en-US" sz="1500" b="1" noProof="0" dirty="0">
                <a:latin typeface="Times New Roman" panose="02020603050405020304" pitchFamily="18" charset="0"/>
                <a:cs typeface="Times New Roman" panose="02020603050405020304" pitchFamily="18" charset="0"/>
              </a:rPr>
              <a:t>Pred-Omics</a:t>
            </a:r>
          </a:p>
          <a:p>
            <a:pPr algn="ctr"/>
            <a:r>
              <a:rPr lang="en-US" sz="1500" noProof="0" dirty="0">
                <a:latin typeface="Times New Roman" panose="02020603050405020304" pitchFamily="18" charset="0"/>
                <a:cs typeface="Times New Roman" panose="02020603050405020304" pitchFamily="18" charset="0"/>
              </a:rPr>
              <a:t>Physicochemical characterization</a:t>
            </a:r>
          </a:p>
        </p:txBody>
      </p:sp>
      <p:sp>
        <p:nvSpPr>
          <p:cNvPr id="35" name="TextBox 34">
            <a:extLst>
              <a:ext uri="{FF2B5EF4-FFF2-40B4-BE49-F238E27FC236}">
                <a16:creationId xmlns:a16="http://schemas.microsoft.com/office/drawing/2014/main" id="{E9E596E3-3FEB-379D-520D-D39FA038C64A}"/>
              </a:ext>
            </a:extLst>
          </p:cNvPr>
          <p:cNvSpPr txBox="1"/>
          <p:nvPr/>
        </p:nvSpPr>
        <p:spPr>
          <a:xfrm>
            <a:off x="2427496" y="3800107"/>
            <a:ext cx="2144504" cy="919401"/>
          </a:xfrm>
          <a:prstGeom prst="roundRect">
            <a:avLst/>
          </a:prstGeom>
          <a:solidFill>
            <a:srgbClr val="DAE8FC"/>
          </a:solidFill>
          <a:ln>
            <a:solidFill>
              <a:srgbClr val="DAE8FC"/>
            </a:solidFill>
          </a:ln>
        </p:spPr>
        <p:txBody>
          <a:bodyPr wrap="square" numCol="1">
            <a:spAutoFit/>
          </a:bodyPr>
          <a:lstStyle/>
          <a:p>
            <a:pPr algn="ctr"/>
            <a:r>
              <a:rPr lang="en-US" sz="1600" b="1" noProof="0" dirty="0" err="1">
                <a:latin typeface="Times New Roman" panose="02020603050405020304" pitchFamily="18" charset="0"/>
                <a:cs typeface="Times New Roman" panose="02020603050405020304" pitchFamily="18" charset="0"/>
              </a:rPr>
              <a:t>PredOmics</a:t>
            </a:r>
            <a:endParaRPr lang="en-US" sz="1600" b="1" noProof="0" dirty="0">
              <a:latin typeface="Times New Roman" panose="02020603050405020304" pitchFamily="18" charset="0"/>
              <a:cs typeface="Times New Roman" panose="02020603050405020304" pitchFamily="18" charset="0"/>
            </a:endParaRPr>
          </a:p>
          <a:p>
            <a:pPr algn="ctr"/>
            <a:r>
              <a:rPr lang="en-US" sz="1600" noProof="0" dirty="0">
                <a:latin typeface="Times New Roman" panose="02020603050405020304" pitchFamily="18" charset="0"/>
                <a:cs typeface="Times New Roman" panose="02020603050405020304" pitchFamily="18" charset="0"/>
              </a:rPr>
              <a:t>Biophysical</a:t>
            </a:r>
          </a:p>
          <a:p>
            <a:pPr algn="ctr"/>
            <a:r>
              <a:rPr lang="en-US" sz="1600" dirty="0">
                <a:latin typeface="Times New Roman" panose="02020603050405020304" pitchFamily="18" charset="0"/>
                <a:cs typeface="Times New Roman" panose="02020603050405020304" pitchFamily="18" charset="0"/>
              </a:rPr>
              <a:t>f</a:t>
            </a:r>
            <a:r>
              <a:rPr lang="en-US" sz="1600" noProof="0" dirty="0" err="1">
                <a:latin typeface="Times New Roman" panose="02020603050405020304" pitchFamily="18" charset="0"/>
                <a:cs typeface="Times New Roman" panose="02020603050405020304" pitchFamily="18" charset="0"/>
              </a:rPr>
              <a:t>requency</a:t>
            </a:r>
            <a:r>
              <a:rPr lang="en-US" sz="1600" noProof="0" dirty="0">
                <a:latin typeface="Times New Roman" panose="02020603050405020304" pitchFamily="18" charset="0"/>
                <a:cs typeface="Times New Roman" panose="02020603050405020304" pitchFamily="18" charset="0"/>
              </a:rPr>
              <a:t> profile</a:t>
            </a:r>
          </a:p>
        </p:txBody>
      </p:sp>
      <p:pic>
        <p:nvPicPr>
          <p:cNvPr id="40" name="Picture 39">
            <a:extLst>
              <a:ext uri="{FF2B5EF4-FFF2-40B4-BE49-F238E27FC236}">
                <a16:creationId xmlns:a16="http://schemas.microsoft.com/office/drawing/2014/main" id="{CC220310-2963-1B24-BC90-4F3A8FCD894A}"/>
              </a:ext>
            </a:extLst>
          </p:cNvPr>
          <p:cNvPicPr>
            <a:picLocks noChangeAspect="1"/>
          </p:cNvPicPr>
          <p:nvPr/>
        </p:nvPicPr>
        <p:blipFill>
          <a:blip r:embed="rId6"/>
          <a:stretch>
            <a:fillRect/>
          </a:stretch>
        </p:blipFill>
        <p:spPr>
          <a:xfrm>
            <a:off x="2847194" y="4629497"/>
            <a:ext cx="1305107" cy="781159"/>
          </a:xfrm>
          <a:prstGeom prst="rect">
            <a:avLst/>
          </a:prstGeom>
        </p:spPr>
      </p:pic>
      <p:grpSp>
        <p:nvGrpSpPr>
          <p:cNvPr id="6" name="Group 5">
            <a:extLst>
              <a:ext uri="{FF2B5EF4-FFF2-40B4-BE49-F238E27FC236}">
                <a16:creationId xmlns:a16="http://schemas.microsoft.com/office/drawing/2014/main" id="{8AC6726C-6A2A-1533-FE74-5337140DC33F}"/>
              </a:ext>
            </a:extLst>
          </p:cNvPr>
          <p:cNvGrpSpPr/>
          <p:nvPr/>
        </p:nvGrpSpPr>
        <p:grpSpPr>
          <a:xfrm>
            <a:off x="4913643" y="4309076"/>
            <a:ext cx="3882261" cy="1101580"/>
            <a:chOff x="4913643" y="4309076"/>
            <a:chExt cx="3882261" cy="1101580"/>
          </a:xfrm>
        </p:grpSpPr>
        <p:sp>
          <p:nvSpPr>
            <p:cNvPr id="22" name="Rectangle: Rounded Corners 21">
              <a:extLst>
                <a:ext uri="{FF2B5EF4-FFF2-40B4-BE49-F238E27FC236}">
                  <a16:creationId xmlns:a16="http://schemas.microsoft.com/office/drawing/2014/main" id="{D0A90818-95BA-E332-864F-16A26E904A84}"/>
                </a:ext>
              </a:extLst>
            </p:cNvPr>
            <p:cNvSpPr/>
            <p:nvPr/>
          </p:nvSpPr>
          <p:spPr>
            <a:xfrm>
              <a:off x="4913643" y="4309076"/>
              <a:ext cx="3882261" cy="1101580"/>
            </a:xfrm>
            <a:prstGeom prst="roundRect">
              <a:avLst>
                <a:gd name="adj" fmla="val 7698"/>
              </a:avLst>
            </a:prstGeom>
            <a:blipFill>
              <a:blip r:embed="rId7"/>
              <a:stretch>
                <a:fillRect/>
              </a:stretch>
            </a:blip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BAFEBD3-6E1C-9D27-889B-D2F2473AD65C}"/>
                </a:ext>
              </a:extLst>
            </p:cNvPr>
            <p:cNvPicPr>
              <a:picLocks noChangeAspect="1"/>
            </p:cNvPicPr>
            <p:nvPr/>
          </p:nvPicPr>
          <p:blipFill>
            <a:blip r:embed="rId8"/>
            <a:srcRect l="6741" t="2160" r="3977" b="86187"/>
            <a:stretch>
              <a:fillRect/>
            </a:stretch>
          </p:blipFill>
          <p:spPr>
            <a:xfrm>
              <a:off x="5080172" y="4335757"/>
              <a:ext cx="3606628" cy="257688"/>
            </a:xfrm>
            <a:prstGeom prst="rect">
              <a:avLst/>
            </a:prstGeom>
          </p:spPr>
        </p:pic>
      </p:grpSp>
      <p:sp>
        <p:nvSpPr>
          <p:cNvPr id="4" name="TextBox 3">
            <a:extLst>
              <a:ext uri="{FF2B5EF4-FFF2-40B4-BE49-F238E27FC236}">
                <a16:creationId xmlns:a16="http://schemas.microsoft.com/office/drawing/2014/main" id="{B73641F4-4A3E-A0EF-495E-E0A33D3B3659}"/>
              </a:ext>
            </a:extLst>
          </p:cNvPr>
          <p:cNvSpPr txBox="1"/>
          <p:nvPr/>
        </p:nvSpPr>
        <p:spPr>
          <a:xfrm>
            <a:off x="2427495" y="1267548"/>
            <a:ext cx="2144504" cy="919401"/>
          </a:xfrm>
          <a:prstGeom prst="roundRect">
            <a:avLst/>
          </a:prstGeom>
          <a:solidFill>
            <a:srgbClr val="DAE8FC"/>
          </a:solidFill>
          <a:ln>
            <a:solidFill>
              <a:srgbClr val="DAE8FC"/>
            </a:solidFill>
          </a:ln>
        </p:spPr>
        <p:txBody>
          <a:bodyPr wrap="square" numCol="1">
            <a:spAutoFit/>
          </a:bodyPr>
          <a:lstStyle/>
          <a:p>
            <a:pPr algn="ctr"/>
            <a:r>
              <a:rPr lang="en-US" sz="1600" b="1" noProof="0" dirty="0" err="1">
                <a:latin typeface="Times New Roman" panose="02020603050405020304" pitchFamily="18" charset="0"/>
                <a:cs typeface="Times New Roman" panose="02020603050405020304" pitchFamily="18" charset="0"/>
              </a:rPr>
              <a:t>ProtLearn</a:t>
            </a:r>
            <a:endParaRPr lang="en-US" sz="1600" b="1" noProof="0" dirty="0">
              <a:latin typeface="Times New Roman" panose="02020603050405020304" pitchFamily="18" charset="0"/>
              <a:cs typeface="Times New Roman" panose="02020603050405020304" pitchFamily="18" charset="0"/>
            </a:endParaRPr>
          </a:p>
          <a:p>
            <a:pPr algn="ctr"/>
            <a:r>
              <a:rPr lang="en-US" sz="1600" noProof="0" dirty="0">
                <a:latin typeface="Times New Roman" panose="02020603050405020304" pitchFamily="18" charset="0"/>
                <a:cs typeface="Times New Roman" panose="02020603050405020304" pitchFamily="18" charset="0"/>
              </a:rPr>
              <a:t>Biophysical</a:t>
            </a:r>
          </a:p>
          <a:p>
            <a:pPr algn="ctr"/>
            <a:r>
              <a:rPr lang="en-US" sz="1600" dirty="0" err="1">
                <a:latin typeface="Times New Roman" panose="02020603050405020304" pitchFamily="18" charset="0"/>
                <a:cs typeface="Times New Roman" panose="02020603050405020304" pitchFamily="18" charset="0"/>
              </a:rPr>
              <a:t>characterisation</a:t>
            </a:r>
            <a:endParaRPr lang="en-US" sz="1600" noProof="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5B5E0E82-8079-C4DC-EDF4-18F147201B78}"/>
              </a:ext>
            </a:extLst>
          </p:cNvPr>
          <p:cNvSpPr/>
          <p:nvPr/>
        </p:nvSpPr>
        <p:spPr>
          <a:xfrm>
            <a:off x="4913643" y="4312705"/>
            <a:ext cx="3882260" cy="257689"/>
          </a:xfrm>
          <a:prstGeom prst="roundRect">
            <a:avLst/>
          </a:prstGeom>
          <a:blipFill>
            <a:blip r:embed="rId9"/>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EB6C61F-21AC-8582-8C6B-49084A0A16AF}"/>
              </a:ext>
            </a:extLst>
          </p:cNvPr>
          <p:cNvSpPr/>
          <p:nvPr/>
        </p:nvSpPr>
        <p:spPr>
          <a:xfrm>
            <a:off x="4921326" y="1361810"/>
            <a:ext cx="3874577" cy="221101"/>
          </a:xfrm>
          <a:prstGeom prst="roundRect">
            <a:avLst>
              <a:gd name="adj" fmla="val 50000"/>
            </a:avLst>
          </a:prstGeom>
          <a:blipFill>
            <a:blip r:embed="rId9"/>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5A44C54-FE2D-400B-E534-916A33D230E0}"/>
              </a:ext>
            </a:extLst>
          </p:cNvPr>
          <p:cNvSpPr/>
          <p:nvPr/>
        </p:nvSpPr>
        <p:spPr>
          <a:xfrm>
            <a:off x="4913643" y="1325222"/>
            <a:ext cx="3882260" cy="257689"/>
          </a:xfrm>
          <a:prstGeom prst="roundRect">
            <a:avLst/>
          </a:prstGeom>
          <a:blipFill>
            <a:blip r:embed="rId9"/>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457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C57C8-E393-03CF-9C61-6DB579026346}"/>
            </a:ext>
          </a:extLst>
        </p:cNvPr>
        <p:cNvGrpSpPr/>
        <p:nvPr/>
      </p:nvGrpSpPr>
      <p:grpSpPr>
        <a:xfrm>
          <a:off x="0" y="0"/>
          <a:ext cx="0" cy="0"/>
          <a:chOff x="0" y="0"/>
          <a:chExt cx="0" cy="0"/>
        </a:xfrm>
      </p:grpSpPr>
      <p:sp>
        <p:nvSpPr>
          <p:cNvPr id="5" name="Slide Number Placeholder 9">
            <a:extLst>
              <a:ext uri="{FF2B5EF4-FFF2-40B4-BE49-F238E27FC236}">
                <a16:creationId xmlns:a16="http://schemas.microsoft.com/office/drawing/2014/main" id="{1446912A-CD1A-8A9A-71B2-F969A21FEBCE}"/>
              </a:ext>
            </a:extLst>
          </p:cNvPr>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a:t>
            </a:r>
          </a:p>
        </p:txBody>
      </p:sp>
      <p:sp>
        <p:nvSpPr>
          <p:cNvPr id="4" name="Title 1">
            <a:extLst>
              <a:ext uri="{FF2B5EF4-FFF2-40B4-BE49-F238E27FC236}">
                <a16:creationId xmlns:a16="http://schemas.microsoft.com/office/drawing/2014/main" id="{BE982289-3D6E-0B9A-3D38-5D24D5016749}"/>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marR="0" lvl="0" indent="-514350" algn="l" defTabSz="914400" rtl="0" eaLnBrk="1" fontAlgn="auto" latinLnBrk="0" hangingPunct="1">
              <a:lnSpc>
                <a:spcPct val="90000"/>
              </a:lnSpc>
              <a:spcBef>
                <a:spcPct val="0"/>
              </a:spcBef>
              <a:spcAft>
                <a:spcPts val="0"/>
              </a:spcAft>
              <a:buClrTx/>
              <a:buSzTx/>
              <a:buFont typeface="+mj-lt"/>
              <a:buAutoNum type="arabicPeriod" startAt="4"/>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Training models with a Machine Learning pipeline: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Haramo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2" name="Picture 1">
            <a:extLst>
              <a:ext uri="{FF2B5EF4-FFF2-40B4-BE49-F238E27FC236}">
                <a16:creationId xmlns:a16="http://schemas.microsoft.com/office/drawing/2014/main" id="{AD813C3E-C4C9-D5A8-2530-9BFCB073E9D9}"/>
              </a:ext>
            </a:extLst>
          </p:cNvPr>
          <p:cNvPicPr>
            <a:picLocks noChangeAspect="1"/>
          </p:cNvPicPr>
          <p:nvPr/>
        </p:nvPicPr>
        <p:blipFill>
          <a:blip r:embed="rId3"/>
          <a:stretch>
            <a:fillRect/>
          </a:stretch>
        </p:blipFill>
        <p:spPr>
          <a:xfrm>
            <a:off x="442696" y="831874"/>
            <a:ext cx="4222162" cy="2720484"/>
          </a:xfrm>
          <a:prstGeom prst="rect">
            <a:avLst/>
          </a:prstGeom>
        </p:spPr>
      </p:pic>
      <p:sp>
        <p:nvSpPr>
          <p:cNvPr id="3" name="Rectangle: Rounded Corners 2">
            <a:extLst>
              <a:ext uri="{FF2B5EF4-FFF2-40B4-BE49-F238E27FC236}">
                <a16:creationId xmlns:a16="http://schemas.microsoft.com/office/drawing/2014/main" id="{12AA0F5F-9C33-1637-CE52-B06080E22C6D}"/>
              </a:ext>
            </a:extLst>
          </p:cNvPr>
          <p:cNvSpPr/>
          <p:nvPr/>
        </p:nvSpPr>
        <p:spPr>
          <a:xfrm>
            <a:off x="4792955" y="825548"/>
            <a:ext cx="3908349" cy="2720484"/>
          </a:xfrm>
          <a:prstGeom prst="roundRect">
            <a:avLst>
              <a:gd name="adj" fmla="val 6052"/>
            </a:avLst>
          </a:prstGeom>
          <a:solidFill>
            <a:srgbClr val="DAE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7759489A-60D9-D208-BCEA-7D2313B6E737}"/>
              </a:ext>
            </a:extLst>
          </p:cNvPr>
          <p:cNvGraphicFramePr>
            <a:graphicFrameLocks noGrp="1"/>
          </p:cNvGraphicFramePr>
          <p:nvPr>
            <p:extLst>
              <p:ext uri="{D42A27DB-BD31-4B8C-83A1-F6EECF244321}">
                <p14:modId xmlns:p14="http://schemas.microsoft.com/office/powerpoint/2010/main" val="2682970647"/>
              </p:ext>
            </p:extLst>
          </p:nvPr>
        </p:nvGraphicFramePr>
        <p:xfrm>
          <a:off x="4886062" y="1073785"/>
          <a:ext cx="3713638" cy="2219960"/>
        </p:xfrm>
        <a:graphic>
          <a:graphicData uri="http://schemas.openxmlformats.org/drawingml/2006/table">
            <a:tbl>
              <a:tblPr/>
              <a:tblGrid>
                <a:gridCol w="3713638">
                  <a:extLst>
                    <a:ext uri="{9D8B030D-6E8A-4147-A177-3AD203B41FA5}">
                      <a16:colId xmlns:a16="http://schemas.microsoft.com/office/drawing/2014/main" val="526084318"/>
                    </a:ext>
                  </a:extLst>
                </a:gridCol>
              </a:tblGrid>
              <a:tr h="182884">
                <a:tc>
                  <a:txBody>
                    <a:bodyPr/>
                    <a:lstStyle/>
                    <a:p>
                      <a:pPr marL="0" marR="0" lvl="0" indent="0" algn="just" defTabSz="914400" rtl="0" eaLnBrk="1" fontAlgn="b" latinLnBrk="0" hangingPunct="1">
                        <a:lnSpc>
                          <a:spcPct val="100000"/>
                        </a:lnSpc>
                        <a:spcBef>
                          <a:spcPts val="0"/>
                        </a:spcBef>
                        <a:spcAft>
                          <a:spcPts val="0"/>
                        </a:spcAft>
                        <a:buClrTx/>
                        <a:buSzTx/>
                        <a:buFont typeface="Wingdings" panose="05000000000000000000" pitchFamily="2" charset="2"/>
                        <a:buNone/>
                        <a:tabLst/>
                        <a:defRPr/>
                      </a:pPr>
                      <a:r>
                        <a:rPr lang="en-US" sz="1800" b="0" i="0" u="none" strike="noStrike" dirty="0">
                          <a:solidFill>
                            <a:srgbClr val="000000"/>
                          </a:solidFill>
                          <a:effectLst/>
                          <a:latin typeface="Times New Roman" panose="02020603050405020304" pitchFamily="18" charset="0"/>
                          <a:cs typeface="Times New Roman" panose="02020603050405020304" pitchFamily="18" charset="0"/>
                        </a:rPr>
                        <a:t>Minimal requirement to train a model:</a:t>
                      </a:r>
                    </a:p>
                    <a:p>
                      <a:pPr marL="0" marR="0" lvl="0" indent="0" algn="just" defTabSz="914400" rtl="0" eaLnBrk="1" fontAlgn="b" latinLnBrk="0" hangingPunct="1">
                        <a:lnSpc>
                          <a:spcPct val="100000"/>
                        </a:lnSpc>
                        <a:spcBef>
                          <a:spcPts val="0"/>
                        </a:spcBef>
                        <a:spcAft>
                          <a:spcPts val="0"/>
                        </a:spcAft>
                        <a:buClrTx/>
                        <a:buSzTx/>
                        <a:buFont typeface="Wingdings" panose="05000000000000000000" pitchFamily="2" charset="2"/>
                        <a:buNone/>
                        <a:tabLst/>
                        <a:defRPr/>
                      </a:pP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436215386"/>
                  </a:ext>
                </a:extLst>
              </a:tr>
              <a:tr h="227002">
                <a:tc>
                  <a:txBody>
                    <a:bodyPr/>
                    <a:lstStyle/>
                    <a:p>
                      <a:pPr marL="628650" lvl="1" indent="-171450" algn="just" fontAlgn="b">
                        <a:buFont typeface="Wingdings" panose="05000000000000000000" pitchFamily="2" charset="2"/>
                        <a:buChar char="Ø"/>
                      </a:pPr>
                      <a:r>
                        <a:rPr lang="en-US" sz="1800" b="0" i="0" u="none" strike="noStrike" dirty="0">
                          <a:solidFill>
                            <a:srgbClr val="000000"/>
                          </a:solidFill>
                          <a:effectLst/>
                          <a:latin typeface="Times New Roman" panose="02020603050405020304" pitchFamily="18" charset="0"/>
                          <a:cs typeface="Times New Roman" panose="02020603050405020304" pitchFamily="18" charset="0"/>
                        </a:rPr>
                        <a:t>500 Unique protein sequences</a:t>
                      </a:r>
                    </a:p>
                  </a:txBody>
                  <a:tcPr marL="6350" marR="6350" marT="6350" marB="0" anchor="b">
                    <a:lnL>
                      <a:noFill/>
                    </a:lnL>
                    <a:lnR>
                      <a:noFill/>
                    </a:lnR>
                    <a:lnT>
                      <a:noFill/>
                    </a:lnT>
                    <a:lnB>
                      <a:noFill/>
                    </a:lnB>
                    <a:noFill/>
                  </a:tcPr>
                </a:tc>
                <a:extLst>
                  <a:ext uri="{0D108BD9-81ED-4DB2-BD59-A6C34878D82A}">
                    <a16:rowId xmlns:a16="http://schemas.microsoft.com/office/drawing/2014/main" val="2347672562"/>
                  </a:ext>
                </a:extLst>
              </a:tr>
              <a:tr h="215724">
                <a:tc>
                  <a:txBody>
                    <a:bodyPr/>
                    <a:lstStyle/>
                    <a:p>
                      <a:pPr marL="628650" lvl="1" indent="-171450" algn="just" fontAlgn="b">
                        <a:buFont typeface="Wingdings" panose="05000000000000000000" pitchFamily="2" charset="2"/>
                        <a:buChar char="Ø"/>
                      </a:pPr>
                      <a:r>
                        <a:rPr lang="en-US" sz="1800" b="0" i="0" u="none" strike="noStrike" dirty="0">
                          <a:solidFill>
                            <a:srgbClr val="000000"/>
                          </a:solidFill>
                          <a:effectLst/>
                          <a:latin typeface="Times New Roman" panose="02020603050405020304" pitchFamily="18" charset="0"/>
                          <a:cs typeface="Times New Roman" panose="02020603050405020304" pitchFamily="18" charset="0"/>
                        </a:rPr>
                        <a:t>8 Virus species known to infect the target taxon</a:t>
                      </a:r>
                    </a:p>
                  </a:txBody>
                  <a:tcPr marL="6350" marR="6350" marT="6350" marB="0" anchor="b">
                    <a:lnL>
                      <a:noFill/>
                    </a:lnL>
                    <a:lnR>
                      <a:noFill/>
                    </a:lnR>
                    <a:lnT>
                      <a:noFill/>
                    </a:lnT>
                    <a:lnB>
                      <a:noFill/>
                    </a:lnB>
                    <a:noFill/>
                  </a:tcPr>
                </a:tc>
                <a:extLst>
                  <a:ext uri="{0D108BD9-81ED-4DB2-BD59-A6C34878D82A}">
                    <a16:rowId xmlns:a16="http://schemas.microsoft.com/office/drawing/2014/main" val="2336377524"/>
                  </a:ext>
                </a:extLst>
              </a:tr>
              <a:tr h="215724">
                <a:tc>
                  <a:txBody>
                    <a:bodyPr/>
                    <a:lstStyle/>
                    <a:p>
                      <a:pPr marL="628650" lvl="1" indent="-171450" algn="just" fontAlgn="b">
                        <a:buFont typeface="Wingdings" panose="05000000000000000000" pitchFamily="2" charset="2"/>
                        <a:buChar char="Ø"/>
                      </a:pPr>
                      <a:r>
                        <a:rPr lang="en-US" sz="1800" b="0" i="0" u="none" strike="noStrike" dirty="0">
                          <a:solidFill>
                            <a:srgbClr val="000000"/>
                          </a:solidFill>
                          <a:effectLst/>
                          <a:latin typeface="Times New Roman" panose="02020603050405020304" pitchFamily="18" charset="0"/>
                          <a:cs typeface="Times New Roman" panose="02020603050405020304" pitchFamily="18" charset="0"/>
                        </a:rPr>
                        <a:t>40 Unique protein sequences from species known to infect the target taxon</a:t>
                      </a:r>
                    </a:p>
                  </a:txBody>
                  <a:tcPr marL="6350" marR="6350" marT="6350" marB="0" anchor="b">
                    <a:lnL>
                      <a:noFill/>
                    </a:lnL>
                    <a:lnR>
                      <a:noFill/>
                    </a:lnR>
                    <a:lnT>
                      <a:noFill/>
                    </a:lnT>
                    <a:lnB>
                      <a:noFill/>
                    </a:lnB>
                    <a:noFill/>
                  </a:tcPr>
                </a:tc>
                <a:extLst>
                  <a:ext uri="{0D108BD9-81ED-4DB2-BD59-A6C34878D82A}">
                    <a16:rowId xmlns:a16="http://schemas.microsoft.com/office/drawing/2014/main" val="1913214185"/>
                  </a:ext>
                </a:extLst>
              </a:tr>
            </a:tbl>
          </a:graphicData>
        </a:graphic>
      </p:graphicFrame>
    </p:spTree>
    <p:extLst>
      <p:ext uri="{BB962C8B-B14F-4D97-AF65-F5344CB8AC3E}">
        <p14:creationId xmlns:p14="http://schemas.microsoft.com/office/powerpoint/2010/main" val="2365907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9">
            <a:extLst>
              <a:ext uri="{FF2B5EF4-FFF2-40B4-BE49-F238E27FC236}">
                <a16:creationId xmlns:a16="http://schemas.microsoft.com/office/drawing/2014/main" id="{3FF94483-63A5-8165-B61E-E0680670C90A}"/>
              </a:ext>
            </a:extLst>
          </p:cNvPr>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11</a:t>
            </a:r>
          </a:p>
        </p:txBody>
      </p:sp>
      <p:grpSp>
        <p:nvGrpSpPr>
          <p:cNvPr id="87" name="Group 86">
            <a:extLst>
              <a:ext uri="{FF2B5EF4-FFF2-40B4-BE49-F238E27FC236}">
                <a16:creationId xmlns:a16="http://schemas.microsoft.com/office/drawing/2014/main" id="{FC3BAE67-0E18-726A-1166-FD76FDFFD3B3}"/>
              </a:ext>
            </a:extLst>
          </p:cNvPr>
          <p:cNvGrpSpPr/>
          <p:nvPr/>
        </p:nvGrpSpPr>
        <p:grpSpPr>
          <a:xfrm>
            <a:off x="1250458" y="3747534"/>
            <a:ext cx="6294498" cy="2044211"/>
            <a:chOff x="2851209" y="6056692"/>
            <a:chExt cx="1692611" cy="549695"/>
          </a:xfrm>
        </p:grpSpPr>
        <p:sp>
          <p:nvSpPr>
            <p:cNvPr id="88" name="Freeform: Shape 87">
              <a:extLst>
                <a:ext uri="{FF2B5EF4-FFF2-40B4-BE49-F238E27FC236}">
                  <a16:creationId xmlns:a16="http://schemas.microsoft.com/office/drawing/2014/main" id="{BC6E5B6A-C5D4-67B0-39CC-51B2008C7C6D}"/>
                </a:ext>
              </a:extLst>
            </p:cNvPr>
            <p:cNvSpPr/>
            <p:nvPr/>
          </p:nvSpPr>
          <p:spPr>
            <a:xfrm>
              <a:off x="3191958" y="6058953"/>
              <a:ext cx="337037" cy="50621"/>
            </a:xfrm>
            <a:custGeom>
              <a:avLst/>
              <a:gdLst>
                <a:gd name="connsiteX0" fmla="*/ -291 w 568903"/>
                <a:gd name="connsiteY0" fmla="*/ -354 h 112154"/>
                <a:gd name="connsiteX1" fmla="*/ 568613 w 568903"/>
                <a:gd name="connsiteY1" fmla="*/ -354 h 112154"/>
                <a:gd name="connsiteX2" fmla="*/ 568613 w 568903"/>
                <a:gd name="connsiteY2" fmla="*/ 111801 h 112154"/>
                <a:gd name="connsiteX3" fmla="*/ -291 w 568903"/>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3" h="112154">
                  <a:moveTo>
                    <a:pt x="-291" y="-354"/>
                  </a:moveTo>
                  <a:lnTo>
                    <a:pt x="568613" y="-354"/>
                  </a:lnTo>
                  <a:lnTo>
                    <a:pt x="568613" y="111801"/>
                  </a:lnTo>
                  <a:lnTo>
                    <a:pt x="-291" y="111801"/>
                  </a:lnTo>
                  <a:close/>
                </a:path>
              </a:pathLst>
            </a:custGeom>
            <a:solidFill>
              <a:srgbClr val="0A7394"/>
            </a:solidFill>
            <a:ln w="1821"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7ECC533E-A111-1D96-8EB6-F3E5C137BD4F}"/>
                </a:ext>
              </a:extLst>
            </p:cNvPr>
            <p:cNvSpPr/>
            <p:nvPr/>
          </p:nvSpPr>
          <p:spPr>
            <a:xfrm>
              <a:off x="3528996" y="6058953"/>
              <a:ext cx="337036" cy="50621"/>
            </a:xfrm>
            <a:custGeom>
              <a:avLst/>
              <a:gdLst>
                <a:gd name="connsiteX0" fmla="*/ -291 w 568901"/>
                <a:gd name="connsiteY0" fmla="*/ -354 h 112154"/>
                <a:gd name="connsiteX1" fmla="*/ 568611 w 568901"/>
                <a:gd name="connsiteY1" fmla="*/ -354 h 112154"/>
                <a:gd name="connsiteX2" fmla="*/ 568611 w 568901"/>
                <a:gd name="connsiteY2" fmla="*/ 111801 h 112154"/>
                <a:gd name="connsiteX3" fmla="*/ -291 w 568901"/>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1" h="112154">
                  <a:moveTo>
                    <a:pt x="-291" y="-354"/>
                  </a:moveTo>
                  <a:lnTo>
                    <a:pt x="568611" y="-354"/>
                  </a:lnTo>
                  <a:lnTo>
                    <a:pt x="568611" y="111801"/>
                  </a:lnTo>
                  <a:lnTo>
                    <a:pt x="-291" y="111801"/>
                  </a:lnTo>
                  <a:close/>
                </a:path>
              </a:pathLst>
            </a:custGeom>
            <a:solidFill>
              <a:srgbClr val="0A7394"/>
            </a:solidFill>
            <a:ln w="1821"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DD17C74-EA0E-79AE-21C3-957FD98A620E}"/>
                </a:ext>
              </a:extLst>
            </p:cNvPr>
            <p:cNvSpPr/>
            <p:nvPr/>
          </p:nvSpPr>
          <p:spPr>
            <a:xfrm>
              <a:off x="3866033" y="6058953"/>
              <a:ext cx="337036" cy="50621"/>
            </a:xfrm>
            <a:custGeom>
              <a:avLst/>
              <a:gdLst>
                <a:gd name="connsiteX0" fmla="*/ -291 w 568901"/>
                <a:gd name="connsiteY0" fmla="*/ -354 h 112154"/>
                <a:gd name="connsiteX1" fmla="*/ 568611 w 568901"/>
                <a:gd name="connsiteY1" fmla="*/ -354 h 112154"/>
                <a:gd name="connsiteX2" fmla="*/ 568611 w 568901"/>
                <a:gd name="connsiteY2" fmla="*/ 111801 h 112154"/>
                <a:gd name="connsiteX3" fmla="*/ -291 w 568901"/>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1" h="112154">
                  <a:moveTo>
                    <a:pt x="-291" y="-354"/>
                  </a:moveTo>
                  <a:lnTo>
                    <a:pt x="568611" y="-354"/>
                  </a:lnTo>
                  <a:lnTo>
                    <a:pt x="568611" y="111801"/>
                  </a:lnTo>
                  <a:lnTo>
                    <a:pt x="-291" y="111801"/>
                  </a:lnTo>
                  <a:close/>
                </a:path>
              </a:pathLst>
            </a:custGeom>
            <a:solidFill>
              <a:srgbClr val="0A7394"/>
            </a:solidFill>
            <a:ln w="1821"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81E822D-CB0E-F9C5-1EA3-4B7114FEB589}"/>
                </a:ext>
              </a:extLst>
            </p:cNvPr>
            <p:cNvSpPr/>
            <p:nvPr/>
          </p:nvSpPr>
          <p:spPr>
            <a:xfrm>
              <a:off x="4203069" y="6058953"/>
              <a:ext cx="337036" cy="50621"/>
            </a:xfrm>
            <a:custGeom>
              <a:avLst/>
              <a:gdLst>
                <a:gd name="connsiteX0" fmla="*/ -291 w 568901"/>
                <a:gd name="connsiteY0" fmla="*/ -354 h 112154"/>
                <a:gd name="connsiteX1" fmla="*/ 568611 w 568901"/>
                <a:gd name="connsiteY1" fmla="*/ -354 h 112154"/>
                <a:gd name="connsiteX2" fmla="*/ 568611 w 568901"/>
                <a:gd name="connsiteY2" fmla="*/ 111801 h 112154"/>
                <a:gd name="connsiteX3" fmla="*/ -291 w 568901"/>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1" h="112154">
                  <a:moveTo>
                    <a:pt x="-291" y="-354"/>
                  </a:moveTo>
                  <a:lnTo>
                    <a:pt x="568611" y="-354"/>
                  </a:lnTo>
                  <a:lnTo>
                    <a:pt x="568611" y="111801"/>
                  </a:lnTo>
                  <a:lnTo>
                    <a:pt x="-291" y="111801"/>
                  </a:lnTo>
                  <a:close/>
                </a:path>
              </a:pathLst>
            </a:custGeom>
            <a:solidFill>
              <a:srgbClr val="FFC000"/>
            </a:solidFill>
            <a:ln w="1821"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D289ABD9-B322-A3E7-5D03-86685449BDB7}"/>
                </a:ext>
              </a:extLst>
            </p:cNvPr>
            <p:cNvSpPr/>
            <p:nvPr/>
          </p:nvSpPr>
          <p:spPr>
            <a:xfrm>
              <a:off x="3191958" y="6056692"/>
              <a:ext cx="1080" cy="55141"/>
            </a:xfrm>
            <a:custGeom>
              <a:avLst/>
              <a:gdLst>
                <a:gd name="connsiteX0" fmla="*/ -291 w 1822"/>
                <a:gd name="connsiteY0" fmla="*/ -354 h 122168"/>
                <a:gd name="connsiteX1" fmla="*/ -291 w 1822"/>
                <a:gd name="connsiteY1" fmla="*/ 121815 h 122168"/>
              </a:gdLst>
              <a:ahLst/>
              <a:cxnLst>
                <a:cxn ang="0">
                  <a:pos x="connsiteX0" y="connsiteY0"/>
                </a:cxn>
                <a:cxn ang="0">
                  <a:pos x="connsiteX1" y="connsiteY1"/>
                </a:cxn>
              </a:cxnLst>
              <a:rect l="l" t="t" r="r" b="b"/>
              <a:pathLst>
                <a:path w="1822" h="122168">
                  <a:moveTo>
                    <a:pt x="-291" y="-354"/>
                  </a:moveTo>
                  <a:lnTo>
                    <a:pt x="-291" y="121815"/>
                  </a:lnTo>
                </a:path>
              </a:pathLst>
            </a:custGeom>
            <a:noFill/>
            <a:ln w="12522" cap="flat">
              <a:solidFill>
                <a:srgbClr val="FFFFFF"/>
              </a:solidFill>
              <a:prstDash val="solid"/>
              <a:round/>
            </a:ln>
          </p:spPr>
          <p:txBody>
            <a:bodyPr rtlCol="0" anchor="ctr"/>
            <a:lstStyle/>
            <a:p>
              <a:endParaRPr lang="en-US"/>
            </a:p>
          </p:txBody>
        </p:sp>
        <p:sp>
          <p:nvSpPr>
            <p:cNvPr id="93" name="Freeform: Shape 92">
              <a:extLst>
                <a:ext uri="{FF2B5EF4-FFF2-40B4-BE49-F238E27FC236}">
                  <a16:creationId xmlns:a16="http://schemas.microsoft.com/office/drawing/2014/main" id="{9771FCC8-6C46-41DC-2B12-3E8154BAFBF1}"/>
                </a:ext>
              </a:extLst>
            </p:cNvPr>
            <p:cNvSpPr/>
            <p:nvPr/>
          </p:nvSpPr>
          <p:spPr>
            <a:xfrm>
              <a:off x="3528996" y="6056692"/>
              <a:ext cx="1080" cy="55141"/>
            </a:xfrm>
            <a:custGeom>
              <a:avLst/>
              <a:gdLst>
                <a:gd name="connsiteX0" fmla="*/ -291 w 1822"/>
                <a:gd name="connsiteY0" fmla="*/ -354 h 122168"/>
                <a:gd name="connsiteX1" fmla="*/ -291 w 1822"/>
                <a:gd name="connsiteY1" fmla="*/ 121815 h 122168"/>
              </a:gdLst>
              <a:ahLst/>
              <a:cxnLst>
                <a:cxn ang="0">
                  <a:pos x="connsiteX0" y="connsiteY0"/>
                </a:cxn>
                <a:cxn ang="0">
                  <a:pos x="connsiteX1" y="connsiteY1"/>
                </a:cxn>
              </a:cxnLst>
              <a:rect l="l" t="t" r="r" b="b"/>
              <a:pathLst>
                <a:path w="1822" h="122168">
                  <a:moveTo>
                    <a:pt x="-291" y="-354"/>
                  </a:moveTo>
                  <a:lnTo>
                    <a:pt x="-291" y="121815"/>
                  </a:lnTo>
                </a:path>
              </a:pathLst>
            </a:custGeom>
            <a:noFill/>
            <a:ln w="12522" cap="flat">
              <a:solidFill>
                <a:srgbClr val="FFFFFF"/>
              </a:solidFill>
              <a:prstDash val="solid"/>
              <a:round/>
            </a:ln>
          </p:spPr>
          <p:txBody>
            <a:bodyPr rtlCol="0" anchor="ctr"/>
            <a:lstStyle/>
            <a:p>
              <a:endParaRPr lang="en-US"/>
            </a:p>
          </p:txBody>
        </p:sp>
        <p:sp>
          <p:nvSpPr>
            <p:cNvPr id="94" name="Freeform: Shape 93">
              <a:extLst>
                <a:ext uri="{FF2B5EF4-FFF2-40B4-BE49-F238E27FC236}">
                  <a16:creationId xmlns:a16="http://schemas.microsoft.com/office/drawing/2014/main" id="{BC7EA7DD-7B00-D4BE-3DF1-1B26C8A70BA2}"/>
                </a:ext>
              </a:extLst>
            </p:cNvPr>
            <p:cNvSpPr/>
            <p:nvPr/>
          </p:nvSpPr>
          <p:spPr>
            <a:xfrm>
              <a:off x="3866033" y="6056692"/>
              <a:ext cx="1080" cy="55141"/>
            </a:xfrm>
            <a:custGeom>
              <a:avLst/>
              <a:gdLst>
                <a:gd name="connsiteX0" fmla="*/ -291 w 1822"/>
                <a:gd name="connsiteY0" fmla="*/ -354 h 122168"/>
                <a:gd name="connsiteX1" fmla="*/ -291 w 1822"/>
                <a:gd name="connsiteY1" fmla="*/ 121815 h 122168"/>
              </a:gdLst>
              <a:ahLst/>
              <a:cxnLst>
                <a:cxn ang="0">
                  <a:pos x="connsiteX0" y="connsiteY0"/>
                </a:cxn>
                <a:cxn ang="0">
                  <a:pos x="connsiteX1" y="connsiteY1"/>
                </a:cxn>
              </a:cxnLst>
              <a:rect l="l" t="t" r="r" b="b"/>
              <a:pathLst>
                <a:path w="1822" h="122168">
                  <a:moveTo>
                    <a:pt x="-291" y="-354"/>
                  </a:moveTo>
                  <a:lnTo>
                    <a:pt x="-291" y="121815"/>
                  </a:lnTo>
                </a:path>
              </a:pathLst>
            </a:custGeom>
            <a:noFill/>
            <a:ln w="12522" cap="flat">
              <a:solidFill>
                <a:srgbClr val="FFFFFF"/>
              </a:solidFill>
              <a:prstDash val="solid"/>
              <a:round/>
            </a:ln>
          </p:spPr>
          <p:txBody>
            <a:bodyPr rtlCol="0" anchor="ctr"/>
            <a:lstStyle/>
            <a:p>
              <a:endParaRPr lang="en-US"/>
            </a:p>
          </p:txBody>
        </p:sp>
        <p:sp>
          <p:nvSpPr>
            <p:cNvPr id="95" name="Freeform: Shape 94">
              <a:extLst>
                <a:ext uri="{FF2B5EF4-FFF2-40B4-BE49-F238E27FC236}">
                  <a16:creationId xmlns:a16="http://schemas.microsoft.com/office/drawing/2014/main" id="{B297962E-4D10-D1CD-DCB8-4296673DD1EB}"/>
                </a:ext>
              </a:extLst>
            </p:cNvPr>
            <p:cNvSpPr/>
            <p:nvPr/>
          </p:nvSpPr>
          <p:spPr>
            <a:xfrm>
              <a:off x="4203069" y="6056692"/>
              <a:ext cx="1080" cy="55141"/>
            </a:xfrm>
            <a:custGeom>
              <a:avLst/>
              <a:gdLst>
                <a:gd name="connsiteX0" fmla="*/ -291 w 1822"/>
                <a:gd name="connsiteY0" fmla="*/ -354 h 122168"/>
                <a:gd name="connsiteX1" fmla="*/ -291 w 1822"/>
                <a:gd name="connsiteY1" fmla="*/ 121815 h 122168"/>
              </a:gdLst>
              <a:ahLst/>
              <a:cxnLst>
                <a:cxn ang="0">
                  <a:pos x="connsiteX0" y="connsiteY0"/>
                </a:cxn>
                <a:cxn ang="0">
                  <a:pos x="connsiteX1" y="connsiteY1"/>
                </a:cxn>
              </a:cxnLst>
              <a:rect l="l" t="t" r="r" b="b"/>
              <a:pathLst>
                <a:path w="1822" h="122168">
                  <a:moveTo>
                    <a:pt x="-291" y="-354"/>
                  </a:moveTo>
                  <a:lnTo>
                    <a:pt x="-291" y="121815"/>
                  </a:lnTo>
                </a:path>
              </a:pathLst>
            </a:custGeom>
            <a:noFill/>
            <a:ln w="12522" cap="flat">
              <a:solidFill>
                <a:srgbClr val="FFFFFF"/>
              </a:solidFill>
              <a:prstDash val="solid"/>
              <a:round/>
            </a:ln>
          </p:spPr>
          <p:txBody>
            <a:bodyPr rtlCol="0" anchor="ctr"/>
            <a:lstStyle/>
            <a:p>
              <a:endParaRPr lang="en-US"/>
            </a:p>
          </p:txBody>
        </p:sp>
        <p:sp>
          <p:nvSpPr>
            <p:cNvPr id="96" name="Freeform: Shape 95">
              <a:extLst>
                <a:ext uri="{FF2B5EF4-FFF2-40B4-BE49-F238E27FC236}">
                  <a16:creationId xmlns:a16="http://schemas.microsoft.com/office/drawing/2014/main" id="{8EC4BC0B-2EAC-E7B6-58F3-A380C1C4CA93}"/>
                </a:ext>
              </a:extLst>
            </p:cNvPr>
            <p:cNvSpPr/>
            <p:nvPr/>
          </p:nvSpPr>
          <p:spPr>
            <a:xfrm>
              <a:off x="2854920" y="6056692"/>
              <a:ext cx="1080" cy="55141"/>
            </a:xfrm>
            <a:custGeom>
              <a:avLst/>
              <a:gdLst>
                <a:gd name="connsiteX0" fmla="*/ -291 w 1822"/>
                <a:gd name="connsiteY0" fmla="*/ -354 h 122168"/>
                <a:gd name="connsiteX1" fmla="*/ -291 w 1822"/>
                <a:gd name="connsiteY1" fmla="*/ 121815 h 122168"/>
              </a:gdLst>
              <a:ahLst/>
              <a:cxnLst>
                <a:cxn ang="0">
                  <a:pos x="connsiteX0" y="connsiteY0"/>
                </a:cxn>
                <a:cxn ang="0">
                  <a:pos x="connsiteX1" y="connsiteY1"/>
                </a:cxn>
              </a:cxnLst>
              <a:rect l="l" t="t" r="r" b="b"/>
              <a:pathLst>
                <a:path w="1822" h="122168">
                  <a:moveTo>
                    <a:pt x="-291" y="-354"/>
                  </a:moveTo>
                  <a:lnTo>
                    <a:pt x="-291" y="121815"/>
                  </a:lnTo>
                </a:path>
              </a:pathLst>
            </a:custGeom>
            <a:noFill/>
            <a:ln w="12522" cap="flat">
              <a:solidFill>
                <a:srgbClr val="FFFFFF"/>
              </a:solidFill>
              <a:prstDash val="solid"/>
              <a:round/>
            </a:ln>
          </p:spPr>
          <p:txBody>
            <a:bodyPr rtlCol="0" anchor="ctr"/>
            <a:lstStyle/>
            <a:p>
              <a:endParaRPr lang="en-US"/>
            </a:p>
          </p:txBody>
        </p:sp>
        <p:sp>
          <p:nvSpPr>
            <p:cNvPr id="97" name="Freeform: Shape 96">
              <a:extLst>
                <a:ext uri="{FF2B5EF4-FFF2-40B4-BE49-F238E27FC236}">
                  <a16:creationId xmlns:a16="http://schemas.microsoft.com/office/drawing/2014/main" id="{1969340F-10D5-0CA0-748E-CF7D97A0277A}"/>
                </a:ext>
              </a:extLst>
            </p:cNvPr>
            <p:cNvSpPr/>
            <p:nvPr/>
          </p:nvSpPr>
          <p:spPr>
            <a:xfrm>
              <a:off x="4540106" y="6056692"/>
              <a:ext cx="1080" cy="55141"/>
            </a:xfrm>
            <a:custGeom>
              <a:avLst/>
              <a:gdLst>
                <a:gd name="connsiteX0" fmla="*/ -291 w 1822"/>
                <a:gd name="connsiteY0" fmla="*/ -354 h 122168"/>
                <a:gd name="connsiteX1" fmla="*/ -291 w 1822"/>
                <a:gd name="connsiteY1" fmla="*/ 121815 h 122168"/>
              </a:gdLst>
              <a:ahLst/>
              <a:cxnLst>
                <a:cxn ang="0">
                  <a:pos x="connsiteX0" y="connsiteY0"/>
                </a:cxn>
                <a:cxn ang="0">
                  <a:pos x="connsiteX1" y="connsiteY1"/>
                </a:cxn>
              </a:cxnLst>
              <a:rect l="l" t="t" r="r" b="b"/>
              <a:pathLst>
                <a:path w="1822" h="122168">
                  <a:moveTo>
                    <a:pt x="-291" y="-354"/>
                  </a:moveTo>
                  <a:lnTo>
                    <a:pt x="-291" y="121815"/>
                  </a:lnTo>
                </a:path>
              </a:pathLst>
            </a:custGeom>
            <a:noFill/>
            <a:ln w="12522" cap="flat">
              <a:solidFill>
                <a:srgbClr val="FFFFFF"/>
              </a:solidFill>
              <a:prstDash val="solid"/>
              <a:round/>
            </a:ln>
          </p:spPr>
          <p:txBody>
            <a:bodyPr rtlCol="0" anchor="ctr"/>
            <a:lstStyle/>
            <a:p>
              <a:endParaRPr lang="en-US"/>
            </a:p>
          </p:txBody>
        </p:sp>
        <p:sp>
          <p:nvSpPr>
            <p:cNvPr id="98" name="Freeform: Shape 97">
              <a:extLst>
                <a:ext uri="{FF2B5EF4-FFF2-40B4-BE49-F238E27FC236}">
                  <a16:creationId xmlns:a16="http://schemas.microsoft.com/office/drawing/2014/main" id="{614BD223-8358-075B-5905-F2906932622E}"/>
                </a:ext>
              </a:extLst>
            </p:cNvPr>
            <p:cNvSpPr/>
            <p:nvPr/>
          </p:nvSpPr>
          <p:spPr>
            <a:xfrm>
              <a:off x="2851209" y="6058953"/>
              <a:ext cx="1692611" cy="657"/>
            </a:xfrm>
            <a:custGeom>
              <a:avLst/>
              <a:gdLst>
                <a:gd name="connsiteX0" fmla="*/ -291 w 2857046"/>
                <a:gd name="connsiteY0" fmla="*/ -354 h 1456"/>
                <a:gd name="connsiteX1" fmla="*/ 2856756 w 2857046"/>
                <a:gd name="connsiteY1" fmla="*/ -354 h 1456"/>
              </a:gdLst>
              <a:ahLst/>
              <a:cxnLst>
                <a:cxn ang="0">
                  <a:pos x="connsiteX0" y="connsiteY0"/>
                </a:cxn>
                <a:cxn ang="0">
                  <a:pos x="connsiteX1" y="connsiteY1"/>
                </a:cxn>
              </a:cxnLst>
              <a:rect l="l" t="t" r="r" b="b"/>
              <a:pathLst>
                <a:path w="2857046" h="1456">
                  <a:moveTo>
                    <a:pt x="-291" y="-354"/>
                  </a:moveTo>
                  <a:lnTo>
                    <a:pt x="2856756" y="-354"/>
                  </a:lnTo>
                </a:path>
              </a:pathLst>
            </a:custGeom>
            <a:noFill/>
            <a:ln w="12522" cap="flat">
              <a:solidFill>
                <a:srgbClr val="FFFFFF"/>
              </a:solidFill>
              <a:prstDash val="solid"/>
              <a:round/>
            </a:ln>
          </p:spPr>
          <p:txBody>
            <a:bodyPr rtlCol="0" anchor="ctr"/>
            <a:lstStyle/>
            <a:p>
              <a:endParaRPr lang="en-US"/>
            </a:p>
          </p:txBody>
        </p:sp>
        <p:sp>
          <p:nvSpPr>
            <p:cNvPr id="99" name="Freeform: Shape 98">
              <a:extLst>
                <a:ext uri="{FF2B5EF4-FFF2-40B4-BE49-F238E27FC236}">
                  <a16:creationId xmlns:a16="http://schemas.microsoft.com/office/drawing/2014/main" id="{ADDF5920-A746-AC60-3363-1659F5BE3774}"/>
                </a:ext>
              </a:extLst>
            </p:cNvPr>
            <p:cNvSpPr/>
            <p:nvPr/>
          </p:nvSpPr>
          <p:spPr>
            <a:xfrm>
              <a:off x="2851209" y="6109573"/>
              <a:ext cx="1692611" cy="657"/>
            </a:xfrm>
            <a:custGeom>
              <a:avLst/>
              <a:gdLst>
                <a:gd name="connsiteX0" fmla="*/ -291 w 2857046"/>
                <a:gd name="connsiteY0" fmla="*/ -354 h 1456"/>
                <a:gd name="connsiteX1" fmla="*/ 2856756 w 2857046"/>
                <a:gd name="connsiteY1" fmla="*/ -354 h 1456"/>
              </a:gdLst>
              <a:ahLst/>
              <a:cxnLst>
                <a:cxn ang="0">
                  <a:pos x="connsiteX0" y="connsiteY0"/>
                </a:cxn>
                <a:cxn ang="0">
                  <a:pos x="connsiteX1" y="connsiteY1"/>
                </a:cxn>
              </a:cxnLst>
              <a:rect l="l" t="t" r="r" b="b"/>
              <a:pathLst>
                <a:path w="2857046" h="1456">
                  <a:moveTo>
                    <a:pt x="-291" y="-354"/>
                  </a:moveTo>
                  <a:lnTo>
                    <a:pt x="2856756" y="-354"/>
                  </a:lnTo>
                </a:path>
              </a:pathLst>
            </a:custGeom>
            <a:noFill/>
            <a:ln w="12522" cap="flat">
              <a:solidFill>
                <a:srgbClr val="FFFFFF"/>
              </a:solidFill>
              <a:prstDash val="solid"/>
              <a:round/>
            </a:ln>
          </p:spPr>
          <p:txBody>
            <a:bodyPr rtlCol="0" anchor="ctr"/>
            <a:lstStyle/>
            <a:p>
              <a:endParaRPr lang="en-US"/>
            </a:p>
          </p:txBody>
        </p:sp>
        <p:sp>
          <p:nvSpPr>
            <p:cNvPr id="100" name="Freeform: Shape 99">
              <a:extLst>
                <a:ext uri="{FF2B5EF4-FFF2-40B4-BE49-F238E27FC236}">
                  <a16:creationId xmlns:a16="http://schemas.microsoft.com/office/drawing/2014/main" id="{4C27BE60-F2F6-99EE-0659-8ECDCF5AB30F}"/>
                </a:ext>
              </a:extLst>
            </p:cNvPr>
            <p:cNvSpPr/>
            <p:nvPr/>
          </p:nvSpPr>
          <p:spPr>
            <a:xfrm flipH="1">
              <a:off x="2856000" y="6162514"/>
              <a:ext cx="231687" cy="257624"/>
            </a:xfrm>
            <a:custGeom>
              <a:avLst/>
              <a:gdLst>
                <a:gd name="connsiteX0" fmla="*/ -291 w 1822"/>
                <a:gd name="connsiteY0" fmla="*/ -354 h 570787"/>
                <a:gd name="connsiteX1" fmla="*/ -291 w 1822"/>
                <a:gd name="connsiteY1" fmla="*/ 570434 h 570787"/>
              </a:gdLst>
              <a:ahLst/>
              <a:cxnLst>
                <a:cxn ang="0">
                  <a:pos x="connsiteX0" y="connsiteY0"/>
                </a:cxn>
                <a:cxn ang="0">
                  <a:pos x="connsiteX1" y="connsiteY1"/>
                </a:cxn>
              </a:cxnLst>
              <a:rect l="l" t="t" r="r" b="b"/>
              <a:pathLst>
                <a:path w="1822" h="570787">
                  <a:moveTo>
                    <a:pt x="-291" y="-354"/>
                  </a:moveTo>
                  <a:lnTo>
                    <a:pt x="-291" y="570434"/>
                  </a:lnTo>
                </a:path>
              </a:pathLst>
            </a:custGeom>
            <a:noFill/>
            <a:ln w="12522" cap="flat">
              <a:solidFill>
                <a:srgbClr val="FFFFFF"/>
              </a:solidFill>
              <a:prstDash val="solid"/>
              <a:round/>
            </a:ln>
          </p:spPr>
          <p:txBody>
            <a:bodyPr rtlCol="0" anchor="ctr"/>
            <a:lstStyle/>
            <a:p>
              <a:endParaRPr lang="en-US" dirty="0"/>
            </a:p>
          </p:txBody>
        </p:sp>
        <p:sp>
          <p:nvSpPr>
            <p:cNvPr id="101" name="Freeform: Shape 100">
              <a:extLst>
                <a:ext uri="{FF2B5EF4-FFF2-40B4-BE49-F238E27FC236}">
                  <a16:creationId xmlns:a16="http://schemas.microsoft.com/office/drawing/2014/main" id="{FFAD2D1E-93DF-B4C7-0060-632217F755D6}"/>
                </a:ext>
              </a:extLst>
            </p:cNvPr>
            <p:cNvSpPr/>
            <p:nvPr/>
          </p:nvSpPr>
          <p:spPr>
            <a:xfrm>
              <a:off x="3127375" y="6119712"/>
              <a:ext cx="1080909" cy="45719"/>
            </a:xfrm>
            <a:custGeom>
              <a:avLst/>
              <a:gdLst>
                <a:gd name="connsiteX0" fmla="*/ -291 w 2290678"/>
                <a:gd name="connsiteY0" fmla="*/ -354 h 1456"/>
                <a:gd name="connsiteX1" fmla="*/ 2290388 w 2290678"/>
                <a:gd name="connsiteY1" fmla="*/ -354 h 1456"/>
              </a:gdLst>
              <a:ahLst/>
              <a:cxnLst>
                <a:cxn ang="0">
                  <a:pos x="connsiteX0" y="connsiteY0"/>
                </a:cxn>
                <a:cxn ang="0">
                  <a:pos x="connsiteX1" y="connsiteY1"/>
                </a:cxn>
              </a:cxnLst>
              <a:rect l="l" t="t" r="r" b="b"/>
              <a:pathLst>
                <a:path w="2290678" h="1456">
                  <a:moveTo>
                    <a:pt x="-291" y="-354"/>
                  </a:moveTo>
                  <a:lnTo>
                    <a:pt x="2290388" y="-354"/>
                  </a:lnTo>
                </a:path>
              </a:pathLst>
            </a:custGeom>
            <a:noFill/>
            <a:ln w="12522" cap="flat">
              <a:solidFill>
                <a:srgbClr val="FFFFFF"/>
              </a:solidFill>
              <a:prstDash val="solid"/>
              <a:round/>
            </a:ln>
          </p:spPr>
          <p:txBody>
            <a:bodyPr rtlCol="0" anchor="ctr"/>
            <a:lstStyle/>
            <a:p>
              <a:endParaRPr lang="en-US"/>
            </a:p>
          </p:txBody>
        </p:sp>
        <p:grpSp>
          <p:nvGrpSpPr>
            <p:cNvPr id="102" name="Group 101">
              <a:extLst>
                <a:ext uri="{FF2B5EF4-FFF2-40B4-BE49-F238E27FC236}">
                  <a16:creationId xmlns:a16="http://schemas.microsoft.com/office/drawing/2014/main" id="{B12DEFC5-B2BF-9D42-84AF-8A00184B36F9}"/>
                </a:ext>
              </a:extLst>
            </p:cNvPr>
            <p:cNvGrpSpPr/>
            <p:nvPr/>
          </p:nvGrpSpPr>
          <p:grpSpPr>
            <a:xfrm>
              <a:off x="3191520" y="6162113"/>
              <a:ext cx="1018370" cy="260693"/>
              <a:chOff x="3124851" y="6162569"/>
              <a:chExt cx="1083433" cy="260277"/>
            </a:xfrm>
          </p:grpSpPr>
          <p:sp>
            <p:nvSpPr>
              <p:cNvPr id="134" name="Freeform: Shape 133">
                <a:extLst>
                  <a:ext uri="{FF2B5EF4-FFF2-40B4-BE49-F238E27FC236}">
                    <a16:creationId xmlns:a16="http://schemas.microsoft.com/office/drawing/2014/main" id="{CB0E7F86-2135-5FFE-4E92-A176E15AC766}"/>
                  </a:ext>
                </a:extLst>
              </p:cNvPr>
              <p:cNvSpPr/>
              <p:nvPr/>
            </p:nvSpPr>
            <p:spPr>
              <a:xfrm>
                <a:off x="3124851" y="6164846"/>
                <a:ext cx="269931" cy="50621"/>
              </a:xfrm>
              <a:custGeom>
                <a:avLst/>
                <a:gdLst>
                  <a:gd name="connsiteX0" fmla="*/ -291 w 455630"/>
                  <a:gd name="connsiteY0" fmla="*/ -354 h 112154"/>
                  <a:gd name="connsiteX1" fmla="*/ 455339 w 455630"/>
                  <a:gd name="connsiteY1" fmla="*/ -354 h 112154"/>
                  <a:gd name="connsiteX2" fmla="*/ 455339 w 455630"/>
                  <a:gd name="connsiteY2" fmla="*/ 111801 h 112154"/>
                  <a:gd name="connsiteX3" fmla="*/ -291 w 455630"/>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30" h="112154">
                    <a:moveTo>
                      <a:pt x="-291" y="-354"/>
                    </a:moveTo>
                    <a:lnTo>
                      <a:pt x="455339" y="-354"/>
                    </a:lnTo>
                    <a:lnTo>
                      <a:pt x="455339" y="111801"/>
                    </a:lnTo>
                    <a:lnTo>
                      <a:pt x="-291" y="111801"/>
                    </a:lnTo>
                    <a:close/>
                  </a:path>
                </a:pathLst>
              </a:custGeom>
              <a:solidFill>
                <a:srgbClr val="0B3041"/>
              </a:solidFill>
              <a:ln w="1821"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AF6D8311-C434-C815-08EC-80B9D0C92693}"/>
                  </a:ext>
                </a:extLst>
              </p:cNvPr>
              <p:cNvSpPr/>
              <p:nvPr/>
            </p:nvSpPr>
            <p:spPr>
              <a:xfrm>
                <a:off x="3394782" y="6164846"/>
                <a:ext cx="269930" cy="50621"/>
              </a:xfrm>
              <a:custGeom>
                <a:avLst/>
                <a:gdLst>
                  <a:gd name="connsiteX0" fmla="*/ -291 w 455628"/>
                  <a:gd name="connsiteY0" fmla="*/ -354 h 112154"/>
                  <a:gd name="connsiteX1" fmla="*/ 455337 w 455628"/>
                  <a:gd name="connsiteY1" fmla="*/ -354 h 112154"/>
                  <a:gd name="connsiteX2" fmla="*/ 455337 w 455628"/>
                  <a:gd name="connsiteY2" fmla="*/ 111801 h 112154"/>
                  <a:gd name="connsiteX3" fmla="*/ -291 w 455628"/>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28" h="112154">
                    <a:moveTo>
                      <a:pt x="-291" y="-354"/>
                    </a:moveTo>
                    <a:lnTo>
                      <a:pt x="455337" y="-354"/>
                    </a:lnTo>
                    <a:lnTo>
                      <a:pt x="455337" y="111801"/>
                    </a:lnTo>
                    <a:lnTo>
                      <a:pt x="-291" y="111801"/>
                    </a:lnTo>
                    <a:close/>
                  </a:path>
                </a:pathLst>
              </a:custGeom>
              <a:solidFill>
                <a:srgbClr val="0B3041"/>
              </a:solidFill>
              <a:ln w="1821"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D09901D6-2110-D9FA-1F41-53B809718085}"/>
                  </a:ext>
                </a:extLst>
              </p:cNvPr>
              <p:cNvSpPr/>
              <p:nvPr/>
            </p:nvSpPr>
            <p:spPr>
              <a:xfrm>
                <a:off x="3664712" y="6164846"/>
                <a:ext cx="269930" cy="50621"/>
              </a:xfrm>
              <a:custGeom>
                <a:avLst/>
                <a:gdLst>
                  <a:gd name="connsiteX0" fmla="*/ -291 w 455628"/>
                  <a:gd name="connsiteY0" fmla="*/ -354 h 112154"/>
                  <a:gd name="connsiteX1" fmla="*/ 455337 w 455628"/>
                  <a:gd name="connsiteY1" fmla="*/ -354 h 112154"/>
                  <a:gd name="connsiteX2" fmla="*/ 455337 w 455628"/>
                  <a:gd name="connsiteY2" fmla="*/ 111801 h 112154"/>
                  <a:gd name="connsiteX3" fmla="*/ -291 w 455628"/>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28" h="112154">
                    <a:moveTo>
                      <a:pt x="-291" y="-354"/>
                    </a:moveTo>
                    <a:lnTo>
                      <a:pt x="455337" y="-354"/>
                    </a:lnTo>
                    <a:lnTo>
                      <a:pt x="455337" y="111801"/>
                    </a:lnTo>
                    <a:lnTo>
                      <a:pt x="-291" y="111801"/>
                    </a:lnTo>
                    <a:close/>
                  </a:path>
                </a:pathLst>
              </a:custGeom>
              <a:solidFill>
                <a:srgbClr val="0B3041"/>
              </a:solidFill>
              <a:ln w="1821"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DCF9543-11CC-8AA7-92DE-0ED0DBCD53FB}"/>
                  </a:ext>
                </a:extLst>
              </p:cNvPr>
              <p:cNvSpPr/>
              <p:nvPr/>
            </p:nvSpPr>
            <p:spPr>
              <a:xfrm>
                <a:off x="3934641" y="6164846"/>
                <a:ext cx="269930" cy="50621"/>
              </a:xfrm>
              <a:custGeom>
                <a:avLst/>
                <a:gdLst>
                  <a:gd name="connsiteX0" fmla="*/ -291 w 455628"/>
                  <a:gd name="connsiteY0" fmla="*/ -354 h 112154"/>
                  <a:gd name="connsiteX1" fmla="*/ 455337 w 455628"/>
                  <a:gd name="connsiteY1" fmla="*/ -354 h 112154"/>
                  <a:gd name="connsiteX2" fmla="*/ 455337 w 455628"/>
                  <a:gd name="connsiteY2" fmla="*/ 111801 h 112154"/>
                  <a:gd name="connsiteX3" fmla="*/ -291 w 455628"/>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28" h="112154">
                    <a:moveTo>
                      <a:pt x="-291" y="-354"/>
                    </a:moveTo>
                    <a:lnTo>
                      <a:pt x="455337" y="-354"/>
                    </a:lnTo>
                    <a:lnTo>
                      <a:pt x="455337" y="111801"/>
                    </a:lnTo>
                    <a:lnTo>
                      <a:pt x="-291" y="111801"/>
                    </a:lnTo>
                    <a:close/>
                  </a:path>
                </a:pathLst>
              </a:custGeom>
              <a:solidFill>
                <a:srgbClr val="46B1E1"/>
              </a:solidFill>
              <a:ln w="1821"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A91C8747-7942-FECA-65D9-93EDEE937119}"/>
                  </a:ext>
                </a:extLst>
              </p:cNvPr>
              <p:cNvSpPr/>
              <p:nvPr/>
            </p:nvSpPr>
            <p:spPr>
              <a:xfrm>
                <a:off x="3124851" y="6215468"/>
                <a:ext cx="269931" cy="50621"/>
              </a:xfrm>
              <a:custGeom>
                <a:avLst/>
                <a:gdLst>
                  <a:gd name="connsiteX0" fmla="*/ -291 w 455630"/>
                  <a:gd name="connsiteY0" fmla="*/ -354 h 112154"/>
                  <a:gd name="connsiteX1" fmla="*/ 455339 w 455630"/>
                  <a:gd name="connsiteY1" fmla="*/ -354 h 112154"/>
                  <a:gd name="connsiteX2" fmla="*/ 455339 w 455630"/>
                  <a:gd name="connsiteY2" fmla="*/ 111801 h 112154"/>
                  <a:gd name="connsiteX3" fmla="*/ -291 w 455630"/>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30" h="112154">
                    <a:moveTo>
                      <a:pt x="-291" y="-354"/>
                    </a:moveTo>
                    <a:lnTo>
                      <a:pt x="455339" y="-354"/>
                    </a:lnTo>
                    <a:lnTo>
                      <a:pt x="455339" y="111801"/>
                    </a:lnTo>
                    <a:lnTo>
                      <a:pt x="-291" y="111801"/>
                    </a:lnTo>
                    <a:close/>
                  </a:path>
                </a:pathLst>
              </a:custGeom>
              <a:solidFill>
                <a:srgbClr val="0B3041"/>
              </a:solidFill>
              <a:ln w="1821"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FE0B17B0-AD57-EF7F-92BA-42C8080B9056}"/>
                  </a:ext>
                </a:extLst>
              </p:cNvPr>
              <p:cNvSpPr/>
              <p:nvPr/>
            </p:nvSpPr>
            <p:spPr>
              <a:xfrm>
                <a:off x="3394782" y="6215468"/>
                <a:ext cx="269930" cy="50621"/>
              </a:xfrm>
              <a:custGeom>
                <a:avLst/>
                <a:gdLst>
                  <a:gd name="connsiteX0" fmla="*/ -291 w 455628"/>
                  <a:gd name="connsiteY0" fmla="*/ -354 h 112154"/>
                  <a:gd name="connsiteX1" fmla="*/ 455337 w 455628"/>
                  <a:gd name="connsiteY1" fmla="*/ -354 h 112154"/>
                  <a:gd name="connsiteX2" fmla="*/ 455337 w 455628"/>
                  <a:gd name="connsiteY2" fmla="*/ 111801 h 112154"/>
                  <a:gd name="connsiteX3" fmla="*/ -291 w 455628"/>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28" h="112154">
                    <a:moveTo>
                      <a:pt x="-291" y="-354"/>
                    </a:moveTo>
                    <a:lnTo>
                      <a:pt x="455337" y="-354"/>
                    </a:lnTo>
                    <a:lnTo>
                      <a:pt x="455337" y="111801"/>
                    </a:lnTo>
                    <a:lnTo>
                      <a:pt x="-291" y="111801"/>
                    </a:lnTo>
                    <a:close/>
                  </a:path>
                </a:pathLst>
              </a:custGeom>
              <a:solidFill>
                <a:srgbClr val="0B3041"/>
              </a:solidFill>
              <a:ln w="1821"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D2828A8F-50EE-6AE1-20F0-C00C5F061F6C}"/>
                  </a:ext>
                </a:extLst>
              </p:cNvPr>
              <p:cNvSpPr/>
              <p:nvPr/>
            </p:nvSpPr>
            <p:spPr>
              <a:xfrm>
                <a:off x="3664712" y="6215468"/>
                <a:ext cx="269930" cy="50621"/>
              </a:xfrm>
              <a:custGeom>
                <a:avLst/>
                <a:gdLst>
                  <a:gd name="connsiteX0" fmla="*/ -291 w 455628"/>
                  <a:gd name="connsiteY0" fmla="*/ -354 h 112154"/>
                  <a:gd name="connsiteX1" fmla="*/ 455337 w 455628"/>
                  <a:gd name="connsiteY1" fmla="*/ -354 h 112154"/>
                  <a:gd name="connsiteX2" fmla="*/ 455337 w 455628"/>
                  <a:gd name="connsiteY2" fmla="*/ 111801 h 112154"/>
                  <a:gd name="connsiteX3" fmla="*/ -291 w 455628"/>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28" h="112154">
                    <a:moveTo>
                      <a:pt x="-291" y="-354"/>
                    </a:moveTo>
                    <a:lnTo>
                      <a:pt x="455337" y="-354"/>
                    </a:lnTo>
                    <a:lnTo>
                      <a:pt x="455337" y="111801"/>
                    </a:lnTo>
                    <a:lnTo>
                      <a:pt x="-291" y="111801"/>
                    </a:lnTo>
                    <a:close/>
                  </a:path>
                </a:pathLst>
              </a:custGeom>
              <a:solidFill>
                <a:srgbClr val="46B1E1"/>
              </a:solidFill>
              <a:ln w="1821"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3E9A7267-BF97-7AF4-96FD-92F3E361F597}"/>
                  </a:ext>
                </a:extLst>
              </p:cNvPr>
              <p:cNvSpPr/>
              <p:nvPr/>
            </p:nvSpPr>
            <p:spPr>
              <a:xfrm>
                <a:off x="3934641" y="6215468"/>
                <a:ext cx="269930" cy="50621"/>
              </a:xfrm>
              <a:custGeom>
                <a:avLst/>
                <a:gdLst>
                  <a:gd name="connsiteX0" fmla="*/ -291 w 455628"/>
                  <a:gd name="connsiteY0" fmla="*/ -354 h 112154"/>
                  <a:gd name="connsiteX1" fmla="*/ 455337 w 455628"/>
                  <a:gd name="connsiteY1" fmla="*/ -354 h 112154"/>
                  <a:gd name="connsiteX2" fmla="*/ 455337 w 455628"/>
                  <a:gd name="connsiteY2" fmla="*/ 111801 h 112154"/>
                  <a:gd name="connsiteX3" fmla="*/ -291 w 455628"/>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28" h="112154">
                    <a:moveTo>
                      <a:pt x="-291" y="-354"/>
                    </a:moveTo>
                    <a:lnTo>
                      <a:pt x="455337" y="-354"/>
                    </a:lnTo>
                    <a:lnTo>
                      <a:pt x="455337" y="111801"/>
                    </a:lnTo>
                    <a:lnTo>
                      <a:pt x="-291" y="111801"/>
                    </a:lnTo>
                    <a:close/>
                  </a:path>
                </a:pathLst>
              </a:custGeom>
              <a:solidFill>
                <a:srgbClr val="0B3041"/>
              </a:solidFill>
              <a:ln w="1821"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9022D0E-59EC-665D-217B-B2586C078059}"/>
                  </a:ext>
                </a:extLst>
              </p:cNvPr>
              <p:cNvSpPr/>
              <p:nvPr/>
            </p:nvSpPr>
            <p:spPr>
              <a:xfrm>
                <a:off x="3124851" y="6266089"/>
                <a:ext cx="269931" cy="50621"/>
              </a:xfrm>
              <a:custGeom>
                <a:avLst/>
                <a:gdLst>
                  <a:gd name="connsiteX0" fmla="*/ -291 w 455630"/>
                  <a:gd name="connsiteY0" fmla="*/ -354 h 112154"/>
                  <a:gd name="connsiteX1" fmla="*/ 455339 w 455630"/>
                  <a:gd name="connsiteY1" fmla="*/ -354 h 112154"/>
                  <a:gd name="connsiteX2" fmla="*/ 455339 w 455630"/>
                  <a:gd name="connsiteY2" fmla="*/ 111801 h 112154"/>
                  <a:gd name="connsiteX3" fmla="*/ -291 w 455630"/>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30" h="112154">
                    <a:moveTo>
                      <a:pt x="-291" y="-354"/>
                    </a:moveTo>
                    <a:lnTo>
                      <a:pt x="455339" y="-354"/>
                    </a:lnTo>
                    <a:lnTo>
                      <a:pt x="455339" y="111801"/>
                    </a:lnTo>
                    <a:lnTo>
                      <a:pt x="-291" y="111801"/>
                    </a:lnTo>
                    <a:close/>
                  </a:path>
                </a:pathLst>
              </a:custGeom>
              <a:solidFill>
                <a:srgbClr val="0B3041"/>
              </a:solidFill>
              <a:ln w="1821"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6E0A3812-DB1A-98C9-5CE3-93F4175AEE1E}"/>
                  </a:ext>
                </a:extLst>
              </p:cNvPr>
              <p:cNvSpPr/>
              <p:nvPr/>
            </p:nvSpPr>
            <p:spPr>
              <a:xfrm>
                <a:off x="3394782" y="6266089"/>
                <a:ext cx="269930" cy="50621"/>
              </a:xfrm>
              <a:custGeom>
                <a:avLst/>
                <a:gdLst>
                  <a:gd name="connsiteX0" fmla="*/ -291 w 455628"/>
                  <a:gd name="connsiteY0" fmla="*/ -354 h 112154"/>
                  <a:gd name="connsiteX1" fmla="*/ 455337 w 455628"/>
                  <a:gd name="connsiteY1" fmla="*/ -354 h 112154"/>
                  <a:gd name="connsiteX2" fmla="*/ 455337 w 455628"/>
                  <a:gd name="connsiteY2" fmla="*/ 111801 h 112154"/>
                  <a:gd name="connsiteX3" fmla="*/ -291 w 455628"/>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28" h="112154">
                    <a:moveTo>
                      <a:pt x="-291" y="-354"/>
                    </a:moveTo>
                    <a:lnTo>
                      <a:pt x="455337" y="-354"/>
                    </a:lnTo>
                    <a:lnTo>
                      <a:pt x="455337" y="111801"/>
                    </a:lnTo>
                    <a:lnTo>
                      <a:pt x="-291" y="111801"/>
                    </a:lnTo>
                    <a:close/>
                  </a:path>
                </a:pathLst>
              </a:custGeom>
              <a:solidFill>
                <a:srgbClr val="46B1E1"/>
              </a:solidFill>
              <a:ln w="1821"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BDDAE2E-8097-B06C-23E7-E5DA66277224}"/>
                  </a:ext>
                </a:extLst>
              </p:cNvPr>
              <p:cNvSpPr/>
              <p:nvPr/>
            </p:nvSpPr>
            <p:spPr>
              <a:xfrm>
                <a:off x="3664712" y="6266089"/>
                <a:ext cx="269930" cy="50621"/>
              </a:xfrm>
              <a:custGeom>
                <a:avLst/>
                <a:gdLst>
                  <a:gd name="connsiteX0" fmla="*/ -291 w 455628"/>
                  <a:gd name="connsiteY0" fmla="*/ -354 h 112154"/>
                  <a:gd name="connsiteX1" fmla="*/ 455337 w 455628"/>
                  <a:gd name="connsiteY1" fmla="*/ -354 h 112154"/>
                  <a:gd name="connsiteX2" fmla="*/ 455337 w 455628"/>
                  <a:gd name="connsiteY2" fmla="*/ 111801 h 112154"/>
                  <a:gd name="connsiteX3" fmla="*/ -291 w 455628"/>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28" h="112154">
                    <a:moveTo>
                      <a:pt x="-291" y="-354"/>
                    </a:moveTo>
                    <a:lnTo>
                      <a:pt x="455337" y="-354"/>
                    </a:lnTo>
                    <a:lnTo>
                      <a:pt x="455337" y="111801"/>
                    </a:lnTo>
                    <a:lnTo>
                      <a:pt x="-291" y="111801"/>
                    </a:lnTo>
                    <a:close/>
                  </a:path>
                </a:pathLst>
              </a:custGeom>
              <a:solidFill>
                <a:srgbClr val="0B3041"/>
              </a:solidFill>
              <a:ln w="1821"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D9479074-833D-2A37-2180-BA45FAE63CCB}"/>
                  </a:ext>
                </a:extLst>
              </p:cNvPr>
              <p:cNvSpPr/>
              <p:nvPr/>
            </p:nvSpPr>
            <p:spPr>
              <a:xfrm>
                <a:off x="3934641" y="6266089"/>
                <a:ext cx="269930" cy="50621"/>
              </a:xfrm>
              <a:custGeom>
                <a:avLst/>
                <a:gdLst>
                  <a:gd name="connsiteX0" fmla="*/ -291 w 455628"/>
                  <a:gd name="connsiteY0" fmla="*/ -354 h 112154"/>
                  <a:gd name="connsiteX1" fmla="*/ 455337 w 455628"/>
                  <a:gd name="connsiteY1" fmla="*/ -354 h 112154"/>
                  <a:gd name="connsiteX2" fmla="*/ 455337 w 455628"/>
                  <a:gd name="connsiteY2" fmla="*/ 111801 h 112154"/>
                  <a:gd name="connsiteX3" fmla="*/ -291 w 455628"/>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28" h="112154">
                    <a:moveTo>
                      <a:pt x="-291" y="-354"/>
                    </a:moveTo>
                    <a:lnTo>
                      <a:pt x="455337" y="-354"/>
                    </a:lnTo>
                    <a:lnTo>
                      <a:pt x="455337" y="111801"/>
                    </a:lnTo>
                    <a:lnTo>
                      <a:pt x="-291" y="111801"/>
                    </a:lnTo>
                    <a:close/>
                  </a:path>
                </a:pathLst>
              </a:custGeom>
              <a:solidFill>
                <a:srgbClr val="0B3041"/>
              </a:solidFill>
              <a:ln w="1821"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C159083-D71A-C87B-3DAC-37F406470861}"/>
                  </a:ext>
                </a:extLst>
              </p:cNvPr>
              <p:cNvSpPr/>
              <p:nvPr/>
            </p:nvSpPr>
            <p:spPr>
              <a:xfrm>
                <a:off x="3124851" y="6316711"/>
                <a:ext cx="269931" cy="50621"/>
              </a:xfrm>
              <a:custGeom>
                <a:avLst/>
                <a:gdLst>
                  <a:gd name="connsiteX0" fmla="*/ -291 w 455630"/>
                  <a:gd name="connsiteY0" fmla="*/ -354 h 112154"/>
                  <a:gd name="connsiteX1" fmla="*/ 455339 w 455630"/>
                  <a:gd name="connsiteY1" fmla="*/ -354 h 112154"/>
                  <a:gd name="connsiteX2" fmla="*/ 455339 w 455630"/>
                  <a:gd name="connsiteY2" fmla="*/ 111801 h 112154"/>
                  <a:gd name="connsiteX3" fmla="*/ -291 w 455630"/>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30" h="112154">
                    <a:moveTo>
                      <a:pt x="-291" y="-354"/>
                    </a:moveTo>
                    <a:lnTo>
                      <a:pt x="455339" y="-354"/>
                    </a:lnTo>
                    <a:lnTo>
                      <a:pt x="455339" y="111801"/>
                    </a:lnTo>
                    <a:lnTo>
                      <a:pt x="-291" y="111801"/>
                    </a:lnTo>
                    <a:close/>
                  </a:path>
                </a:pathLst>
              </a:custGeom>
              <a:solidFill>
                <a:srgbClr val="46B1E1"/>
              </a:solidFill>
              <a:ln w="1821"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D62DDD7D-0E8A-B63B-19F3-546BF2729EB0}"/>
                  </a:ext>
                </a:extLst>
              </p:cNvPr>
              <p:cNvSpPr/>
              <p:nvPr/>
            </p:nvSpPr>
            <p:spPr>
              <a:xfrm>
                <a:off x="3394782" y="6316711"/>
                <a:ext cx="269930" cy="50621"/>
              </a:xfrm>
              <a:custGeom>
                <a:avLst/>
                <a:gdLst>
                  <a:gd name="connsiteX0" fmla="*/ -291 w 455628"/>
                  <a:gd name="connsiteY0" fmla="*/ -354 h 112154"/>
                  <a:gd name="connsiteX1" fmla="*/ 455337 w 455628"/>
                  <a:gd name="connsiteY1" fmla="*/ -354 h 112154"/>
                  <a:gd name="connsiteX2" fmla="*/ 455337 w 455628"/>
                  <a:gd name="connsiteY2" fmla="*/ 111801 h 112154"/>
                  <a:gd name="connsiteX3" fmla="*/ -291 w 455628"/>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28" h="112154">
                    <a:moveTo>
                      <a:pt x="-291" y="-354"/>
                    </a:moveTo>
                    <a:lnTo>
                      <a:pt x="455337" y="-354"/>
                    </a:lnTo>
                    <a:lnTo>
                      <a:pt x="455337" y="111801"/>
                    </a:lnTo>
                    <a:lnTo>
                      <a:pt x="-291" y="111801"/>
                    </a:lnTo>
                    <a:close/>
                  </a:path>
                </a:pathLst>
              </a:custGeom>
              <a:solidFill>
                <a:srgbClr val="0B3041"/>
              </a:solidFill>
              <a:ln w="1821"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8E64DD58-DB7C-8298-6184-9CCAD6CA45FE}"/>
                  </a:ext>
                </a:extLst>
              </p:cNvPr>
              <p:cNvSpPr/>
              <p:nvPr/>
            </p:nvSpPr>
            <p:spPr>
              <a:xfrm>
                <a:off x="3664712" y="6316711"/>
                <a:ext cx="269930" cy="50621"/>
              </a:xfrm>
              <a:custGeom>
                <a:avLst/>
                <a:gdLst>
                  <a:gd name="connsiteX0" fmla="*/ -291 w 455628"/>
                  <a:gd name="connsiteY0" fmla="*/ -354 h 112154"/>
                  <a:gd name="connsiteX1" fmla="*/ 455337 w 455628"/>
                  <a:gd name="connsiteY1" fmla="*/ -354 h 112154"/>
                  <a:gd name="connsiteX2" fmla="*/ 455337 w 455628"/>
                  <a:gd name="connsiteY2" fmla="*/ 111801 h 112154"/>
                  <a:gd name="connsiteX3" fmla="*/ -291 w 455628"/>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28" h="112154">
                    <a:moveTo>
                      <a:pt x="-291" y="-354"/>
                    </a:moveTo>
                    <a:lnTo>
                      <a:pt x="455337" y="-354"/>
                    </a:lnTo>
                    <a:lnTo>
                      <a:pt x="455337" y="111801"/>
                    </a:lnTo>
                    <a:lnTo>
                      <a:pt x="-291" y="111801"/>
                    </a:lnTo>
                    <a:close/>
                  </a:path>
                </a:pathLst>
              </a:custGeom>
              <a:solidFill>
                <a:srgbClr val="0B3041"/>
              </a:solidFill>
              <a:ln w="1821"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D1EF0F7-978E-A0C9-EA54-1523D5E4F77C}"/>
                  </a:ext>
                </a:extLst>
              </p:cNvPr>
              <p:cNvSpPr/>
              <p:nvPr/>
            </p:nvSpPr>
            <p:spPr>
              <a:xfrm>
                <a:off x="3934641" y="6316711"/>
                <a:ext cx="269930" cy="50621"/>
              </a:xfrm>
              <a:custGeom>
                <a:avLst/>
                <a:gdLst>
                  <a:gd name="connsiteX0" fmla="*/ -291 w 455628"/>
                  <a:gd name="connsiteY0" fmla="*/ -354 h 112154"/>
                  <a:gd name="connsiteX1" fmla="*/ 455337 w 455628"/>
                  <a:gd name="connsiteY1" fmla="*/ -354 h 112154"/>
                  <a:gd name="connsiteX2" fmla="*/ 455337 w 455628"/>
                  <a:gd name="connsiteY2" fmla="*/ 111801 h 112154"/>
                  <a:gd name="connsiteX3" fmla="*/ -291 w 455628"/>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455628" h="112154">
                    <a:moveTo>
                      <a:pt x="-291" y="-354"/>
                    </a:moveTo>
                    <a:lnTo>
                      <a:pt x="455337" y="-354"/>
                    </a:lnTo>
                    <a:lnTo>
                      <a:pt x="455337" y="111801"/>
                    </a:lnTo>
                    <a:lnTo>
                      <a:pt x="-291" y="111801"/>
                    </a:lnTo>
                    <a:close/>
                  </a:path>
                </a:pathLst>
              </a:custGeom>
              <a:solidFill>
                <a:srgbClr val="0B3041"/>
              </a:solidFill>
              <a:ln w="1821"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53E9DD26-21D1-3C99-BE59-FFE7B398D056}"/>
                  </a:ext>
                </a:extLst>
              </p:cNvPr>
              <p:cNvSpPr/>
              <p:nvPr/>
            </p:nvSpPr>
            <p:spPr>
              <a:xfrm>
                <a:off x="3125867" y="6162586"/>
                <a:ext cx="1080" cy="257627"/>
              </a:xfrm>
              <a:custGeom>
                <a:avLst/>
                <a:gdLst>
                  <a:gd name="connsiteX0" fmla="*/ -291 w 1822"/>
                  <a:gd name="connsiteY0" fmla="*/ -354 h 570787"/>
                  <a:gd name="connsiteX1" fmla="*/ -291 w 1822"/>
                  <a:gd name="connsiteY1" fmla="*/ 570434 h 570787"/>
                </a:gdLst>
                <a:ahLst/>
                <a:cxnLst>
                  <a:cxn ang="0">
                    <a:pos x="connsiteX0" y="connsiteY0"/>
                  </a:cxn>
                  <a:cxn ang="0">
                    <a:pos x="connsiteX1" y="connsiteY1"/>
                  </a:cxn>
                </a:cxnLst>
                <a:rect l="l" t="t" r="r" b="b"/>
                <a:pathLst>
                  <a:path w="1822" h="570787">
                    <a:moveTo>
                      <a:pt x="-291" y="-354"/>
                    </a:moveTo>
                    <a:lnTo>
                      <a:pt x="-291" y="570434"/>
                    </a:lnTo>
                  </a:path>
                </a:pathLst>
              </a:custGeom>
              <a:noFill/>
              <a:ln w="12522" cap="flat">
                <a:solidFill>
                  <a:srgbClr val="FFFFFF"/>
                </a:solidFill>
                <a:prstDash val="solid"/>
                <a:round/>
              </a:ln>
            </p:spPr>
            <p:txBody>
              <a:bodyPr rtlCol="0" anchor="ctr"/>
              <a:lstStyle/>
              <a:p>
                <a:endParaRPr lang="en-US"/>
              </a:p>
            </p:txBody>
          </p:sp>
          <p:sp>
            <p:nvSpPr>
              <p:cNvPr id="151" name="Freeform: Shape 150">
                <a:extLst>
                  <a:ext uri="{FF2B5EF4-FFF2-40B4-BE49-F238E27FC236}">
                    <a16:creationId xmlns:a16="http://schemas.microsoft.com/office/drawing/2014/main" id="{AECAD160-4B3B-CC24-7C4D-6F4FB0055843}"/>
                  </a:ext>
                </a:extLst>
              </p:cNvPr>
              <p:cNvSpPr/>
              <p:nvPr/>
            </p:nvSpPr>
            <p:spPr>
              <a:xfrm>
                <a:off x="3394778" y="6162586"/>
                <a:ext cx="1080" cy="257627"/>
              </a:xfrm>
              <a:custGeom>
                <a:avLst/>
                <a:gdLst>
                  <a:gd name="connsiteX0" fmla="*/ -291 w 1822"/>
                  <a:gd name="connsiteY0" fmla="*/ -354 h 570787"/>
                  <a:gd name="connsiteX1" fmla="*/ -291 w 1822"/>
                  <a:gd name="connsiteY1" fmla="*/ 570434 h 570787"/>
                </a:gdLst>
                <a:ahLst/>
                <a:cxnLst>
                  <a:cxn ang="0">
                    <a:pos x="connsiteX0" y="connsiteY0"/>
                  </a:cxn>
                  <a:cxn ang="0">
                    <a:pos x="connsiteX1" y="connsiteY1"/>
                  </a:cxn>
                </a:cxnLst>
                <a:rect l="l" t="t" r="r" b="b"/>
                <a:pathLst>
                  <a:path w="1822" h="570787">
                    <a:moveTo>
                      <a:pt x="-291" y="-354"/>
                    </a:moveTo>
                    <a:lnTo>
                      <a:pt x="-291" y="570434"/>
                    </a:lnTo>
                  </a:path>
                </a:pathLst>
              </a:custGeom>
              <a:noFill/>
              <a:ln w="12522" cap="flat">
                <a:solidFill>
                  <a:srgbClr val="FFFFFF"/>
                </a:solidFill>
                <a:prstDash val="solid"/>
                <a:round/>
              </a:ln>
            </p:spPr>
            <p:txBody>
              <a:bodyPr rtlCol="0" anchor="ctr"/>
              <a:lstStyle/>
              <a:p>
                <a:endParaRPr lang="en-US"/>
              </a:p>
            </p:txBody>
          </p:sp>
          <p:sp>
            <p:nvSpPr>
              <p:cNvPr id="152" name="Freeform: Shape 151">
                <a:extLst>
                  <a:ext uri="{FF2B5EF4-FFF2-40B4-BE49-F238E27FC236}">
                    <a16:creationId xmlns:a16="http://schemas.microsoft.com/office/drawing/2014/main" id="{99D00116-64AD-2491-FC46-B366CB640360}"/>
                  </a:ext>
                </a:extLst>
              </p:cNvPr>
              <p:cNvSpPr/>
              <p:nvPr/>
            </p:nvSpPr>
            <p:spPr>
              <a:xfrm>
                <a:off x="3664708" y="6162586"/>
                <a:ext cx="1080" cy="257627"/>
              </a:xfrm>
              <a:custGeom>
                <a:avLst/>
                <a:gdLst>
                  <a:gd name="connsiteX0" fmla="*/ -291 w 1822"/>
                  <a:gd name="connsiteY0" fmla="*/ -354 h 570787"/>
                  <a:gd name="connsiteX1" fmla="*/ -291 w 1822"/>
                  <a:gd name="connsiteY1" fmla="*/ 570434 h 570787"/>
                </a:gdLst>
                <a:ahLst/>
                <a:cxnLst>
                  <a:cxn ang="0">
                    <a:pos x="connsiteX0" y="connsiteY0"/>
                  </a:cxn>
                  <a:cxn ang="0">
                    <a:pos x="connsiteX1" y="connsiteY1"/>
                  </a:cxn>
                </a:cxnLst>
                <a:rect l="l" t="t" r="r" b="b"/>
                <a:pathLst>
                  <a:path w="1822" h="570787">
                    <a:moveTo>
                      <a:pt x="-291" y="-354"/>
                    </a:moveTo>
                    <a:lnTo>
                      <a:pt x="-291" y="570434"/>
                    </a:lnTo>
                  </a:path>
                </a:pathLst>
              </a:custGeom>
              <a:noFill/>
              <a:ln w="12522" cap="flat">
                <a:solidFill>
                  <a:srgbClr val="FFFFFF"/>
                </a:solidFill>
                <a:prstDash val="solid"/>
                <a:round/>
              </a:ln>
            </p:spPr>
            <p:txBody>
              <a:bodyPr rtlCol="0" anchor="ctr"/>
              <a:lstStyle/>
              <a:p>
                <a:endParaRPr lang="en-US"/>
              </a:p>
            </p:txBody>
          </p:sp>
          <p:sp>
            <p:nvSpPr>
              <p:cNvPr id="153" name="Freeform: Shape 152">
                <a:extLst>
                  <a:ext uri="{FF2B5EF4-FFF2-40B4-BE49-F238E27FC236}">
                    <a16:creationId xmlns:a16="http://schemas.microsoft.com/office/drawing/2014/main" id="{958CB480-F201-A644-46B7-0639207CAE9B}"/>
                  </a:ext>
                </a:extLst>
              </p:cNvPr>
              <p:cNvSpPr/>
              <p:nvPr/>
            </p:nvSpPr>
            <p:spPr>
              <a:xfrm>
                <a:off x="3934637" y="6162585"/>
                <a:ext cx="1080" cy="257627"/>
              </a:xfrm>
              <a:custGeom>
                <a:avLst/>
                <a:gdLst>
                  <a:gd name="connsiteX0" fmla="*/ -291 w 1822"/>
                  <a:gd name="connsiteY0" fmla="*/ -354 h 570787"/>
                  <a:gd name="connsiteX1" fmla="*/ -291 w 1822"/>
                  <a:gd name="connsiteY1" fmla="*/ 570434 h 570787"/>
                </a:gdLst>
                <a:ahLst/>
                <a:cxnLst>
                  <a:cxn ang="0">
                    <a:pos x="connsiteX0" y="connsiteY0"/>
                  </a:cxn>
                  <a:cxn ang="0">
                    <a:pos x="connsiteX1" y="connsiteY1"/>
                  </a:cxn>
                </a:cxnLst>
                <a:rect l="l" t="t" r="r" b="b"/>
                <a:pathLst>
                  <a:path w="1822" h="570787">
                    <a:moveTo>
                      <a:pt x="-291" y="-354"/>
                    </a:moveTo>
                    <a:lnTo>
                      <a:pt x="-291" y="570434"/>
                    </a:lnTo>
                  </a:path>
                </a:pathLst>
              </a:custGeom>
              <a:noFill/>
              <a:ln w="12522" cap="flat">
                <a:solidFill>
                  <a:srgbClr val="FFFFFF"/>
                </a:solidFill>
                <a:prstDash val="solid"/>
                <a:round/>
              </a:ln>
            </p:spPr>
            <p:txBody>
              <a:bodyPr rtlCol="0" anchor="ctr"/>
              <a:lstStyle/>
              <a:p>
                <a:endParaRPr lang="en-US"/>
              </a:p>
            </p:txBody>
          </p:sp>
          <p:sp>
            <p:nvSpPr>
              <p:cNvPr id="154" name="Freeform: Shape 153">
                <a:extLst>
                  <a:ext uri="{FF2B5EF4-FFF2-40B4-BE49-F238E27FC236}">
                    <a16:creationId xmlns:a16="http://schemas.microsoft.com/office/drawing/2014/main" id="{45E31BC6-2683-6A45-8CA6-21082E83AC4E}"/>
                  </a:ext>
                </a:extLst>
              </p:cNvPr>
              <p:cNvSpPr/>
              <p:nvPr/>
            </p:nvSpPr>
            <p:spPr>
              <a:xfrm>
                <a:off x="3127371" y="6170404"/>
                <a:ext cx="1080909" cy="45719"/>
              </a:xfrm>
              <a:custGeom>
                <a:avLst/>
                <a:gdLst>
                  <a:gd name="connsiteX0" fmla="*/ -291 w 2290678"/>
                  <a:gd name="connsiteY0" fmla="*/ -354 h 1456"/>
                  <a:gd name="connsiteX1" fmla="*/ 2290388 w 2290678"/>
                  <a:gd name="connsiteY1" fmla="*/ -354 h 1456"/>
                </a:gdLst>
                <a:ahLst/>
                <a:cxnLst>
                  <a:cxn ang="0">
                    <a:pos x="connsiteX0" y="connsiteY0"/>
                  </a:cxn>
                  <a:cxn ang="0">
                    <a:pos x="connsiteX1" y="connsiteY1"/>
                  </a:cxn>
                </a:cxnLst>
                <a:rect l="l" t="t" r="r" b="b"/>
                <a:pathLst>
                  <a:path w="2290678" h="1456">
                    <a:moveTo>
                      <a:pt x="-291" y="-354"/>
                    </a:moveTo>
                    <a:lnTo>
                      <a:pt x="2290388" y="-354"/>
                    </a:lnTo>
                  </a:path>
                </a:pathLst>
              </a:custGeom>
              <a:noFill/>
              <a:ln w="12522" cap="flat">
                <a:solidFill>
                  <a:srgbClr val="FFFFFF"/>
                </a:solidFill>
                <a:prstDash val="solid"/>
                <a:round/>
              </a:ln>
            </p:spPr>
            <p:txBody>
              <a:bodyPr rtlCol="0" anchor="ctr"/>
              <a:lstStyle/>
              <a:p>
                <a:endParaRPr lang="en-US"/>
              </a:p>
            </p:txBody>
          </p:sp>
          <p:sp>
            <p:nvSpPr>
              <p:cNvPr id="155" name="Freeform: Shape 154">
                <a:extLst>
                  <a:ext uri="{FF2B5EF4-FFF2-40B4-BE49-F238E27FC236}">
                    <a16:creationId xmlns:a16="http://schemas.microsoft.com/office/drawing/2014/main" id="{9F8FCEBE-560C-B1E6-ACFB-DB36167C017A}"/>
                  </a:ext>
                </a:extLst>
              </p:cNvPr>
              <p:cNvSpPr/>
              <p:nvPr/>
            </p:nvSpPr>
            <p:spPr>
              <a:xfrm>
                <a:off x="3127371" y="6225337"/>
                <a:ext cx="1080909" cy="45719"/>
              </a:xfrm>
              <a:custGeom>
                <a:avLst/>
                <a:gdLst>
                  <a:gd name="connsiteX0" fmla="*/ -291 w 2290678"/>
                  <a:gd name="connsiteY0" fmla="*/ -354 h 1456"/>
                  <a:gd name="connsiteX1" fmla="*/ 2290388 w 2290678"/>
                  <a:gd name="connsiteY1" fmla="*/ -354 h 1456"/>
                </a:gdLst>
                <a:ahLst/>
                <a:cxnLst>
                  <a:cxn ang="0">
                    <a:pos x="connsiteX0" y="connsiteY0"/>
                  </a:cxn>
                  <a:cxn ang="0">
                    <a:pos x="connsiteX1" y="connsiteY1"/>
                  </a:cxn>
                </a:cxnLst>
                <a:rect l="l" t="t" r="r" b="b"/>
                <a:pathLst>
                  <a:path w="2290678" h="1456">
                    <a:moveTo>
                      <a:pt x="-291" y="-354"/>
                    </a:moveTo>
                    <a:lnTo>
                      <a:pt x="2290388" y="-354"/>
                    </a:lnTo>
                  </a:path>
                </a:pathLst>
              </a:custGeom>
              <a:noFill/>
              <a:ln w="12522" cap="flat">
                <a:solidFill>
                  <a:srgbClr val="FFFFFF"/>
                </a:solidFill>
                <a:prstDash val="solid"/>
                <a:round/>
              </a:ln>
            </p:spPr>
            <p:txBody>
              <a:bodyPr rtlCol="0" anchor="ctr"/>
              <a:lstStyle/>
              <a:p>
                <a:endParaRPr lang="en-US"/>
              </a:p>
            </p:txBody>
          </p:sp>
          <p:sp>
            <p:nvSpPr>
              <p:cNvPr id="156" name="Freeform: Shape 155">
                <a:extLst>
                  <a:ext uri="{FF2B5EF4-FFF2-40B4-BE49-F238E27FC236}">
                    <a16:creationId xmlns:a16="http://schemas.microsoft.com/office/drawing/2014/main" id="{5B4260A6-BBEE-1F87-0C85-F476D3578BED}"/>
                  </a:ext>
                </a:extLst>
              </p:cNvPr>
              <p:cNvSpPr/>
              <p:nvPr/>
            </p:nvSpPr>
            <p:spPr>
              <a:xfrm>
                <a:off x="3127371" y="6275958"/>
                <a:ext cx="1080909" cy="45719"/>
              </a:xfrm>
              <a:custGeom>
                <a:avLst/>
                <a:gdLst>
                  <a:gd name="connsiteX0" fmla="*/ -291 w 2290678"/>
                  <a:gd name="connsiteY0" fmla="*/ -354 h 1456"/>
                  <a:gd name="connsiteX1" fmla="*/ 2290388 w 2290678"/>
                  <a:gd name="connsiteY1" fmla="*/ -354 h 1456"/>
                </a:gdLst>
                <a:ahLst/>
                <a:cxnLst>
                  <a:cxn ang="0">
                    <a:pos x="connsiteX0" y="connsiteY0"/>
                  </a:cxn>
                  <a:cxn ang="0">
                    <a:pos x="connsiteX1" y="connsiteY1"/>
                  </a:cxn>
                </a:cxnLst>
                <a:rect l="l" t="t" r="r" b="b"/>
                <a:pathLst>
                  <a:path w="2290678" h="1456">
                    <a:moveTo>
                      <a:pt x="-291" y="-354"/>
                    </a:moveTo>
                    <a:lnTo>
                      <a:pt x="2290388" y="-354"/>
                    </a:lnTo>
                  </a:path>
                </a:pathLst>
              </a:custGeom>
              <a:noFill/>
              <a:ln w="12522" cap="flat">
                <a:solidFill>
                  <a:srgbClr val="FFFFFF"/>
                </a:solidFill>
                <a:prstDash val="solid"/>
                <a:round/>
              </a:ln>
            </p:spPr>
            <p:txBody>
              <a:bodyPr rtlCol="0" anchor="ctr"/>
              <a:lstStyle/>
              <a:p>
                <a:endParaRPr lang="en-US"/>
              </a:p>
            </p:txBody>
          </p:sp>
          <p:sp>
            <p:nvSpPr>
              <p:cNvPr id="157" name="Freeform: Shape 156">
                <a:extLst>
                  <a:ext uri="{FF2B5EF4-FFF2-40B4-BE49-F238E27FC236}">
                    <a16:creationId xmlns:a16="http://schemas.microsoft.com/office/drawing/2014/main" id="{03643A9A-48E3-D113-309F-E02BFD872B31}"/>
                  </a:ext>
                </a:extLst>
              </p:cNvPr>
              <p:cNvSpPr/>
              <p:nvPr/>
            </p:nvSpPr>
            <p:spPr>
              <a:xfrm>
                <a:off x="3127372" y="6326100"/>
                <a:ext cx="1080909" cy="45719"/>
              </a:xfrm>
              <a:custGeom>
                <a:avLst/>
                <a:gdLst>
                  <a:gd name="connsiteX0" fmla="*/ -291 w 2290678"/>
                  <a:gd name="connsiteY0" fmla="*/ -354 h 1456"/>
                  <a:gd name="connsiteX1" fmla="*/ 2290388 w 2290678"/>
                  <a:gd name="connsiteY1" fmla="*/ -354 h 1456"/>
                </a:gdLst>
                <a:ahLst/>
                <a:cxnLst>
                  <a:cxn ang="0">
                    <a:pos x="connsiteX0" y="connsiteY0"/>
                  </a:cxn>
                  <a:cxn ang="0">
                    <a:pos x="connsiteX1" y="connsiteY1"/>
                  </a:cxn>
                </a:cxnLst>
                <a:rect l="l" t="t" r="r" b="b"/>
                <a:pathLst>
                  <a:path w="2290678" h="1456">
                    <a:moveTo>
                      <a:pt x="-291" y="-354"/>
                    </a:moveTo>
                    <a:lnTo>
                      <a:pt x="2290388" y="-354"/>
                    </a:lnTo>
                  </a:path>
                </a:pathLst>
              </a:custGeom>
              <a:noFill/>
              <a:ln w="12522" cap="flat">
                <a:solidFill>
                  <a:srgbClr val="FFFFFF"/>
                </a:solidFill>
                <a:prstDash val="solid"/>
                <a:round/>
              </a:ln>
            </p:spPr>
            <p:txBody>
              <a:bodyPr rtlCol="0" anchor="ctr"/>
              <a:lstStyle/>
              <a:p>
                <a:endParaRPr lang="en-US"/>
              </a:p>
            </p:txBody>
          </p:sp>
          <p:sp>
            <p:nvSpPr>
              <p:cNvPr id="158" name="Freeform: Shape 157">
                <a:extLst>
                  <a:ext uri="{FF2B5EF4-FFF2-40B4-BE49-F238E27FC236}">
                    <a16:creationId xmlns:a16="http://schemas.microsoft.com/office/drawing/2014/main" id="{3AEDE303-5DAC-95AC-811F-5E636CFD7387}"/>
                  </a:ext>
                </a:extLst>
              </p:cNvPr>
              <p:cNvSpPr/>
              <p:nvPr/>
            </p:nvSpPr>
            <p:spPr>
              <a:xfrm>
                <a:off x="4204567" y="6162569"/>
                <a:ext cx="1080" cy="257627"/>
              </a:xfrm>
              <a:custGeom>
                <a:avLst/>
                <a:gdLst>
                  <a:gd name="connsiteX0" fmla="*/ -291 w 1822"/>
                  <a:gd name="connsiteY0" fmla="*/ -354 h 570787"/>
                  <a:gd name="connsiteX1" fmla="*/ -291 w 1822"/>
                  <a:gd name="connsiteY1" fmla="*/ 570434 h 570787"/>
                </a:gdLst>
                <a:ahLst/>
                <a:cxnLst>
                  <a:cxn ang="0">
                    <a:pos x="connsiteX0" y="connsiteY0"/>
                  </a:cxn>
                  <a:cxn ang="0">
                    <a:pos x="connsiteX1" y="connsiteY1"/>
                  </a:cxn>
                </a:cxnLst>
                <a:rect l="l" t="t" r="r" b="b"/>
                <a:pathLst>
                  <a:path w="1822" h="570787">
                    <a:moveTo>
                      <a:pt x="-291" y="-354"/>
                    </a:moveTo>
                    <a:lnTo>
                      <a:pt x="-291" y="570434"/>
                    </a:lnTo>
                  </a:path>
                </a:pathLst>
              </a:custGeom>
              <a:noFill/>
              <a:ln w="12522" cap="flat">
                <a:solidFill>
                  <a:srgbClr val="FFFFFF"/>
                </a:solidFill>
                <a:prstDash val="solid"/>
                <a:round/>
              </a:ln>
            </p:spPr>
            <p:txBody>
              <a:bodyPr rtlCol="0" anchor="ctr"/>
              <a:lstStyle/>
              <a:p>
                <a:endParaRPr lang="en-US"/>
              </a:p>
            </p:txBody>
          </p:sp>
          <p:sp>
            <p:nvSpPr>
              <p:cNvPr id="159" name="Freeform: Shape 158">
                <a:extLst>
                  <a:ext uri="{FF2B5EF4-FFF2-40B4-BE49-F238E27FC236}">
                    <a16:creationId xmlns:a16="http://schemas.microsoft.com/office/drawing/2014/main" id="{609DB137-DE68-FAEE-E217-685CB4505A40}"/>
                  </a:ext>
                </a:extLst>
              </p:cNvPr>
              <p:cNvSpPr/>
              <p:nvPr/>
            </p:nvSpPr>
            <p:spPr>
              <a:xfrm>
                <a:off x="3127375" y="6377127"/>
                <a:ext cx="1080909" cy="45719"/>
              </a:xfrm>
              <a:custGeom>
                <a:avLst/>
                <a:gdLst>
                  <a:gd name="connsiteX0" fmla="*/ -291 w 2290678"/>
                  <a:gd name="connsiteY0" fmla="*/ -354 h 1456"/>
                  <a:gd name="connsiteX1" fmla="*/ 2290388 w 2290678"/>
                  <a:gd name="connsiteY1" fmla="*/ -354 h 1456"/>
                </a:gdLst>
                <a:ahLst/>
                <a:cxnLst>
                  <a:cxn ang="0">
                    <a:pos x="connsiteX0" y="connsiteY0"/>
                  </a:cxn>
                  <a:cxn ang="0">
                    <a:pos x="connsiteX1" y="connsiteY1"/>
                  </a:cxn>
                </a:cxnLst>
                <a:rect l="l" t="t" r="r" b="b"/>
                <a:pathLst>
                  <a:path w="2290678" h="1456">
                    <a:moveTo>
                      <a:pt x="-291" y="-354"/>
                    </a:moveTo>
                    <a:lnTo>
                      <a:pt x="2290388" y="-354"/>
                    </a:lnTo>
                  </a:path>
                </a:pathLst>
              </a:custGeom>
              <a:noFill/>
              <a:ln w="12522" cap="flat">
                <a:solidFill>
                  <a:srgbClr val="FFFFFF"/>
                </a:solidFill>
                <a:prstDash val="solid"/>
                <a:round/>
              </a:ln>
            </p:spPr>
            <p:txBody>
              <a:bodyPr rtlCol="0" anchor="ctr"/>
              <a:lstStyle/>
              <a:p>
                <a:endParaRPr lang="en-US"/>
              </a:p>
            </p:txBody>
          </p:sp>
        </p:grpSp>
        <p:sp>
          <p:nvSpPr>
            <p:cNvPr id="103" name="Freeform: Shape 102">
              <a:extLst>
                <a:ext uri="{FF2B5EF4-FFF2-40B4-BE49-F238E27FC236}">
                  <a16:creationId xmlns:a16="http://schemas.microsoft.com/office/drawing/2014/main" id="{389DFDBD-8EF9-9719-A951-602B8B0154F7}"/>
                </a:ext>
              </a:extLst>
            </p:cNvPr>
            <p:cNvSpPr/>
            <p:nvPr/>
          </p:nvSpPr>
          <p:spPr>
            <a:xfrm>
              <a:off x="3196891" y="6108502"/>
              <a:ext cx="1007408" cy="45719"/>
            </a:xfrm>
            <a:custGeom>
              <a:avLst/>
              <a:gdLst>
                <a:gd name="connsiteX0" fmla="*/ 2277941 w 2278232"/>
                <a:gd name="connsiteY0" fmla="*/ -354 h 136917"/>
                <a:gd name="connsiteX1" fmla="*/ 2200354 w 2278232"/>
                <a:gd name="connsiteY1" fmla="*/ 68106 h 136917"/>
                <a:gd name="connsiteX2" fmla="*/ 1216449 w 2278232"/>
                <a:gd name="connsiteY2" fmla="*/ 68106 h 136917"/>
                <a:gd name="connsiteX3" fmla="*/ 1138843 w 2278232"/>
                <a:gd name="connsiteY3" fmla="*/ 136564 h 136917"/>
                <a:gd name="connsiteX4" fmla="*/ 1061254 w 2278232"/>
                <a:gd name="connsiteY4" fmla="*/ 68106 h 136917"/>
                <a:gd name="connsiteX5" fmla="*/ 77302 w 2278232"/>
                <a:gd name="connsiteY5" fmla="*/ 68106 h 136917"/>
                <a:gd name="connsiteX6" fmla="*/ -291 w 2278232"/>
                <a:gd name="connsiteY6" fmla="*/ -354 h 13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8232" h="136917">
                  <a:moveTo>
                    <a:pt x="2277941" y="-354"/>
                  </a:moveTo>
                  <a:cubicBezTo>
                    <a:pt x="2277941" y="37455"/>
                    <a:pt x="2243203" y="68106"/>
                    <a:pt x="2200354" y="68106"/>
                  </a:cubicBezTo>
                  <a:lnTo>
                    <a:pt x="1216449" y="68106"/>
                  </a:lnTo>
                  <a:cubicBezTo>
                    <a:pt x="1173582" y="68106"/>
                    <a:pt x="1138843" y="98756"/>
                    <a:pt x="1138843" y="136564"/>
                  </a:cubicBezTo>
                  <a:cubicBezTo>
                    <a:pt x="1138843" y="98756"/>
                    <a:pt x="1104109" y="68106"/>
                    <a:pt x="1061254" y="68106"/>
                  </a:cubicBezTo>
                  <a:lnTo>
                    <a:pt x="77302" y="68106"/>
                  </a:lnTo>
                  <a:cubicBezTo>
                    <a:pt x="34449" y="68106"/>
                    <a:pt x="-291" y="37455"/>
                    <a:pt x="-291" y="-354"/>
                  </a:cubicBezTo>
                </a:path>
              </a:pathLst>
            </a:custGeom>
            <a:ln/>
          </p:spPr>
          <p:style>
            <a:lnRef idx="2">
              <a:schemeClr val="dk1"/>
            </a:lnRef>
            <a:fillRef idx="0">
              <a:schemeClr val="dk1"/>
            </a:fillRef>
            <a:effectRef idx="1">
              <a:schemeClr val="dk1"/>
            </a:effectRef>
            <a:fontRef idx="minor">
              <a:schemeClr val="tx1"/>
            </a:fontRef>
          </p:style>
          <p:txBody>
            <a:bodyPr rtlCol="0" anchor="ctr"/>
            <a:lstStyle/>
            <a:p>
              <a:endParaRPr lang="en-US"/>
            </a:p>
          </p:txBody>
        </p:sp>
        <p:sp>
          <p:nvSpPr>
            <p:cNvPr id="104" name="Freeform: Shape 103">
              <a:extLst>
                <a:ext uri="{FF2B5EF4-FFF2-40B4-BE49-F238E27FC236}">
                  <a16:creationId xmlns:a16="http://schemas.microsoft.com/office/drawing/2014/main" id="{AC775E2B-4966-0F58-FCF9-697D5F7F4CDA}"/>
                </a:ext>
              </a:extLst>
            </p:cNvPr>
            <p:cNvSpPr/>
            <p:nvPr/>
          </p:nvSpPr>
          <p:spPr>
            <a:xfrm>
              <a:off x="4207388" y="6166015"/>
              <a:ext cx="55340" cy="192799"/>
            </a:xfrm>
            <a:custGeom>
              <a:avLst/>
              <a:gdLst>
                <a:gd name="connsiteX0" fmla="*/ -291 w 171323"/>
                <a:gd name="connsiteY0" fmla="*/ -354 h 560773"/>
                <a:gd name="connsiteX1" fmla="*/ 85371 w 171323"/>
                <a:gd name="connsiteY1" fmla="*/ 61656 h 560773"/>
                <a:gd name="connsiteX2" fmla="*/ 85371 w 171323"/>
                <a:gd name="connsiteY2" fmla="*/ 218019 h 560773"/>
                <a:gd name="connsiteX3" fmla="*/ 171032 w 171323"/>
                <a:gd name="connsiteY3" fmla="*/ 280027 h 560773"/>
                <a:gd name="connsiteX4" fmla="*/ 85371 w 171323"/>
                <a:gd name="connsiteY4" fmla="*/ 342037 h 560773"/>
                <a:gd name="connsiteX5" fmla="*/ 85371 w 171323"/>
                <a:gd name="connsiteY5" fmla="*/ 498410 h 560773"/>
                <a:gd name="connsiteX6" fmla="*/ -291 w 171323"/>
                <a:gd name="connsiteY6" fmla="*/ 560420 h 56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323" h="560773">
                  <a:moveTo>
                    <a:pt x="-291" y="-354"/>
                  </a:moveTo>
                  <a:cubicBezTo>
                    <a:pt x="47023" y="-354"/>
                    <a:pt x="85371" y="27409"/>
                    <a:pt x="85371" y="61656"/>
                  </a:cubicBezTo>
                  <a:lnTo>
                    <a:pt x="85371" y="218019"/>
                  </a:lnTo>
                  <a:cubicBezTo>
                    <a:pt x="85371" y="252265"/>
                    <a:pt x="123718" y="280027"/>
                    <a:pt x="171032" y="280027"/>
                  </a:cubicBezTo>
                  <a:cubicBezTo>
                    <a:pt x="123718" y="280027"/>
                    <a:pt x="85371" y="307790"/>
                    <a:pt x="85371" y="342037"/>
                  </a:cubicBezTo>
                  <a:lnTo>
                    <a:pt x="85371" y="498410"/>
                  </a:lnTo>
                  <a:cubicBezTo>
                    <a:pt x="85371" y="532658"/>
                    <a:pt x="47023" y="560420"/>
                    <a:pt x="-291" y="560420"/>
                  </a:cubicBezTo>
                </a:path>
              </a:pathLst>
            </a:custGeom>
            <a:ln/>
          </p:spPr>
          <p:style>
            <a:lnRef idx="2">
              <a:schemeClr val="dk1"/>
            </a:lnRef>
            <a:fillRef idx="0">
              <a:schemeClr val="dk1"/>
            </a:fillRef>
            <a:effectRef idx="1">
              <a:schemeClr val="dk1"/>
            </a:effectRef>
            <a:fontRef idx="minor">
              <a:schemeClr val="tx1"/>
            </a:fontRef>
          </p:style>
          <p:txBody>
            <a:bodyPr rtlCol="0" anchor="ctr"/>
            <a:lstStyle/>
            <a:p>
              <a:endParaRPr lang="en-US"/>
            </a:p>
          </p:txBody>
        </p:sp>
        <p:grpSp>
          <p:nvGrpSpPr>
            <p:cNvPr id="105" name="Group 104">
              <a:extLst>
                <a:ext uri="{FF2B5EF4-FFF2-40B4-BE49-F238E27FC236}">
                  <a16:creationId xmlns:a16="http://schemas.microsoft.com/office/drawing/2014/main" id="{35926B53-3B7E-812E-90BA-48DB0A42BA1C}"/>
                </a:ext>
              </a:extLst>
            </p:cNvPr>
            <p:cNvGrpSpPr/>
            <p:nvPr/>
          </p:nvGrpSpPr>
          <p:grpSpPr>
            <a:xfrm>
              <a:off x="2851209" y="6399382"/>
              <a:ext cx="1692611" cy="207005"/>
              <a:chOff x="2851209" y="6470821"/>
              <a:chExt cx="1692611" cy="207005"/>
            </a:xfrm>
          </p:grpSpPr>
          <p:sp>
            <p:nvSpPr>
              <p:cNvPr id="107" name="Freeform: Shape 106">
                <a:extLst>
                  <a:ext uri="{FF2B5EF4-FFF2-40B4-BE49-F238E27FC236}">
                    <a16:creationId xmlns:a16="http://schemas.microsoft.com/office/drawing/2014/main" id="{776E1370-59DA-C33A-9E15-1F4E902C0725}"/>
                  </a:ext>
                </a:extLst>
              </p:cNvPr>
              <p:cNvSpPr/>
              <p:nvPr/>
            </p:nvSpPr>
            <p:spPr>
              <a:xfrm>
                <a:off x="3191958" y="6473080"/>
                <a:ext cx="337037" cy="50622"/>
              </a:xfrm>
              <a:custGeom>
                <a:avLst/>
                <a:gdLst>
                  <a:gd name="connsiteX0" fmla="*/ -291 w 568903"/>
                  <a:gd name="connsiteY0" fmla="*/ -354 h 112157"/>
                  <a:gd name="connsiteX1" fmla="*/ 568613 w 568903"/>
                  <a:gd name="connsiteY1" fmla="*/ -354 h 112157"/>
                  <a:gd name="connsiteX2" fmla="*/ 568613 w 568903"/>
                  <a:gd name="connsiteY2" fmla="*/ 111804 h 112157"/>
                  <a:gd name="connsiteX3" fmla="*/ -291 w 568903"/>
                  <a:gd name="connsiteY3" fmla="*/ 111804 h 112157"/>
                </a:gdLst>
                <a:ahLst/>
                <a:cxnLst>
                  <a:cxn ang="0">
                    <a:pos x="connsiteX0" y="connsiteY0"/>
                  </a:cxn>
                  <a:cxn ang="0">
                    <a:pos x="connsiteX1" y="connsiteY1"/>
                  </a:cxn>
                  <a:cxn ang="0">
                    <a:pos x="connsiteX2" y="connsiteY2"/>
                  </a:cxn>
                  <a:cxn ang="0">
                    <a:pos x="connsiteX3" y="connsiteY3"/>
                  </a:cxn>
                </a:cxnLst>
                <a:rect l="l" t="t" r="r" b="b"/>
                <a:pathLst>
                  <a:path w="568903" h="112157">
                    <a:moveTo>
                      <a:pt x="-291" y="-354"/>
                    </a:moveTo>
                    <a:lnTo>
                      <a:pt x="568613" y="-354"/>
                    </a:lnTo>
                    <a:lnTo>
                      <a:pt x="568613" y="111804"/>
                    </a:lnTo>
                    <a:lnTo>
                      <a:pt x="-291" y="111804"/>
                    </a:lnTo>
                    <a:close/>
                  </a:path>
                </a:pathLst>
              </a:custGeom>
              <a:solidFill>
                <a:srgbClr val="0A7394"/>
              </a:solidFill>
              <a:ln w="1821"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3DBD65F1-E256-2A54-C8E7-6A1E6E6C06AD}"/>
                  </a:ext>
                </a:extLst>
              </p:cNvPr>
              <p:cNvSpPr/>
              <p:nvPr/>
            </p:nvSpPr>
            <p:spPr>
              <a:xfrm>
                <a:off x="3528996" y="6473080"/>
                <a:ext cx="337036" cy="50622"/>
              </a:xfrm>
              <a:custGeom>
                <a:avLst/>
                <a:gdLst>
                  <a:gd name="connsiteX0" fmla="*/ -291 w 568901"/>
                  <a:gd name="connsiteY0" fmla="*/ -354 h 112157"/>
                  <a:gd name="connsiteX1" fmla="*/ 568611 w 568901"/>
                  <a:gd name="connsiteY1" fmla="*/ -354 h 112157"/>
                  <a:gd name="connsiteX2" fmla="*/ 568611 w 568901"/>
                  <a:gd name="connsiteY2" fmla="*/ 111804 h 112157"/>
                  <a:gd name="connsiteX3" fmla="*/ -291 w 568901"/>
                  <a:gd name="connsiteY3" fmla="*/ 111804 h 112157"/>
                </a:gdLst>
                <a:ahLst/>
                <a:cxnLst>
                  <a:cxn ang="0">
                    <a:pos x="connsiteX0" y="connsiteY0"/>
                  </a:cxn>
                  <a:cxn ang="0">
                    <a:pos x="connsiteX1" y="connsiteY1"/>
                  </a:cxn>
                  <a:cxn ang="0">
                    <a:pos x="connsiteX2" y="connsiteY2"/>
                  </a:cxn>
                  <a:cxn ang="0">
                    <a:pos x="connsiteX3" y="connsiteY3"/>
                  </a:cxn>
                </a:cxnLst>
                <a:rect l="l" t="t" r="r" b="b"/>
                <a:pathLst>
                  <a:path w="568901" h="112157">
                    <a:moveTo>
                      <a:pt x="-291" y="-354"/>
                    </a:moveTo>
                    <a:lnTo>
                      <a:pt x="568611" y="-354"/>
                    </a:lnTo>
                    <a:lnTo>
                      <a:pt x="568611" y="111804"/>
                    </a:lnTo>
                    <a:lnTo>
                      <a:pt x="-291" y="111804"/>
                    </a:lnTo>
                    <a:close/>
                  </a:path>
                </a:pathLst>
              </a:custGeom>
              <a:solidFill>
                <a:srgbClr val="0A7394"/>
              </a:solidFill>
              <a:ln w="1821"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A05243FA-9371-7F7A-045D-39303CB772AF}"/>
                  </a:ext>
                </a:extLst>
              </p:cNvPr>
              <p:cNvSpPr/>
              <p:nvPr/>
            </p:nvSpPr>
            <p:spPr>
              <a:xfrm>
                <a:off x="3866033" y="6473080"/>
                <a:ext cx="337036" cy="50622"/>
              </a:xfrm>
              <a:custGeom>
                <a:avLst/>
                <a:gdLst>
                  <a:gd name="connsiteX0" fmla="*/ -291 w 568901"/>
                  <a:gd name="connsiteY0" fmla="*/ -354 h 112157"/>
                  <a:gd name="connsiteX1" fmla="*/ 568611 w 568901"/>
                  <a:gd name="connsiteY1" fmla="*/ -354 h 112157"/>
                  <a:gd name="connsiteX2" fmla="*/ 568611 w 568901"/>
                  <a:gd name="connsiteY2" fmla="*/ 111804 h 112157"/>
                  <a:gd name="connsiteX3" fmla="*/ -291 w 568901"/>
                  <a:gd name="connsiteY3" fmla="*/ 111804 h 112157"/>
                </a:gdLst>
                <a:ahLst/>
                <a:cxnLst>
                  <a:cxn ang="0">
                    <a:pos x="connsiteX0" y="connsiteY0"/>
                  </a:cxn>
                  <a:cxn ang="0">
                    <a:pos x="connsiteX1" y="connsiteY1"/>
                  </a:cxn>
                  <a:cxn ang="0">
                    <a:pos x="connsiteX2" y="connsiteY2"/>
                  </a:cxn>
                  <a:cxn ang="0">
                    <a:pos x="connsiteX3" y="connsiteY3"/>
                  </a:cxn>
                </a:cxnLst>
                <a:rect l="l" t="t" r="r" b="b"/>
                <a:pathLst>
                  <a:path w="568901" h="112157">
                    <a:moveTo>
                      <a:pt x="-291" y="-354"/>
                    </a:moveTo>
                    <a:lnTo>
                      <a:pt x="568611" y="-354"/>
                    </a:lnTo>
                    <a:lnTo>
                      <a:pt x="568611" y="111804"/>
                    </a:lnTo>
                    <a:lnTo>
                      <a:pt x="-291" y="111804"/>
                    </a:lnTo>
                    <a:close/>
                  </a:path>
                </a:pathLst>
              </a:custGeom>
              <a:solidFill>
                <a:srgbClr val="FFC000"/>
              </a:solidFill>
              <a:ln w="1821"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F00A10C-319B-8D75-4BD9-38EDFDCA8F7C}"/>
                  </a:ext>
                </a:extLst>
              </p:cNvPr>
              <p:cNvSpPr/>
              <p:nvPr/>
            </p:nvSpPr>
            <p:spPr>
              <a:xfrm>
                <a:off x="4203069" y="6473080"/>
                <a:ext cx="337036" cy="50622"/>
              </a:xfrm>
              <a:custGeom>
                <a:avLst/>
                <a:gdLst>
                  <a:gd name="connsiteX0" fmla="*/ -291 w 568901"/>
                  <a:gd name="connsiteY0" fmla="*/ -354 h 112157"/>
                  <a:gd name="connsiteX1" fmla="*/ 568611 w 568901"/>
                  <a:gd name="connsiteY1" fmla="*/ -354 h 112157"/>
                  <a:gd name="connsiteX2" fmla="*/ 568611 w 568901"/>
                  <a:gd name="connsiteY2" fmla="*/ 111804 h 112157"/>
                  <a:gd name="connsiteX3" fmla="*/ -291 w 568901"/>
                  <a:gd name="connsiteY3" fmla="*/ 111804 h 112157"/>
                </a:gdLst>
                <a:ahLst/>
                <a:cxnLst>
                  <a:cxn ang="0">
                    <a:pos x="connsiteX0" y="connsiteY0"/>
                  </a:cxn>
                  <a:cxn ang="0">
                    <a:pos x="connsiteX1" y="connsiteY1"/>
                  </a:cxn>
                  <a:cxn ang="0">
                    <a:pos x="connsiteX2" y="connsiteY2"/>
                  </a:cxn>
                  <a:cxn ang="0">
                    <a:pos x="connsiteX3" y="connsiteY3"/>
                  </a:cxn>
                </a:cxnLst>
                <a:rect l="l" t="t" r="r" b="b"/>
                <a:pathLst>
                  <a:path w="568901" h="112157">
                    <a:moveTo>
                      <a:pt x="-291" y="-354"/>
                    </a:moveTo>
                    <a:lnTo>
                      <a:pt x="568611" y="-354"/>
                    </a:lnTo>
                    <a:lnTo>
                      <a:pt x="568611" y="111804"/>
                    </a:lnTo>
                    <a:lnTo>
                      <a:pt x="-291" y="111804"/>
                    </a:lnTo>
                    <a:close/>
                  </a:path>
                </a:pathLst>
              </a:custGeom>
              <a:solidFill>
                <a:srgbClr val="0A7394"/>
              </a:solidFill>
              <a:ln w="1821"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68B02313-C5D8-F62E-94FE-92B806DC138C}"/>
                  </a:ext>
                </a:extLst>
              </p:cNvPr>
              <p:cNvSpPr/>
              <p:nvPr/>
            </p:nvSpPr>
            <p:spPr>
              <a:xfrm>
                <a:off x="3191958" y="6523702"/>
                <a:ext cx="337037" cy="50621"/>
              </a:xfrm>
              <a:custGeom>
                <a:avLst/>
                <a:gdLst>
                  <a:gd name="connsiteX0" fmla="*/ -291 w 568903"/>
                  <a:gd name="connsiteY0" fmla="*/ -354 h 112154"/>
                  <a:gd name="connsiteX1" fmla="*/ 568613 w 568903"/>
                  <a:gd name="connsiteY1" fmla="*/ -354 h 112154"/>
                  <a:gd name="connsiteX2" fmla="*/ 568613 w 568903"/>
                  <a:gd name="connsiteY2" fmla="*/ 111801 h 112154"/>
                  <a:gd name="connsiteX3" fmla="*/ -291 w 568903"/>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3" h="112154">
                    <a:moveTo>
                      <a:pt x="-291" y="-354"/>
                    </a:moveTo>
                    <a:lnTo>
                      <a:pt x="568613" y="-354"/>
                    </a:lnTo>
                    <a:lnTo>
                      <a:pt x="568613" y="111801"/>
                    </a:lnTo>
                    <a:lnTo>
                      <a:pt x="-291" y="111801"/>
                    </a:lnTo>
                    <a:close/>
                  </a:path>
                </a:pathLst>
              </a:custGeom>
              <a:solidFill>
                <a:srgbClr val="0A7394"/>
              </a:solidFill>
              <a:ln w="1821"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37246F2-0A99-295F-55E9-64DA0679D288}"/>
                  </a:ext>
                </a:extLst>
              </p:cNvPr>
              <p:cNvSpPr/>
              <p:nvPr/>
            </p:nvSpPr>
            <p:spPr>
              <a:xfrm>
                <a:off x="3528996" y="6523702"/>
                <a:ext cx="337036" cy="50621"/>
              </a:xfrm>
              <a:custGeom>
                <a:avLst/>
                <a:gdLst>
                  <a:gd name="connsiteX0" fmla="*/ -291 w 568901"/>
                  <a:gd name="connsiteY0" fmla="*/ -354 h 112154"/>
                  <a:gd name="connsiteX1" fmla="*/ 568611 w 568901"/>
                  <a:gd name="connsiteY1" fmla="*/ -354 h 112154"/>
                  <a:gd name="connsiteX2" fmla="*/ 568611 w 568901"/>
                  <a:gd name="connsiteY2" fmla="*/ 111801 h 112154"/>
                  <a:gd name="connsiteX3" fmla="*/ -291 w 568901"/>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1" h="112154">
                    <a:moveTo>
                      <a:pt x="-291" y="-354"/>
                    </a:moveTo>
                    <a:lnTo>
                      <a:pt x="568611" y="-354"/>
                    </a:lnTo>
                    <a:lnTo>
                      <a:pt x="568611" y="111801"/>
                    </a:lnTo>
                    <a:lnTo>
                      <a:pt x="-291" y="111801"/>
                    </a:lnTo>
                    <a:close/>
                  </a:path>
                </a:pathLst>
              </a:custGeom>
              <a:solidFill>
                <a:srgbClr val="FFC000"/>
              </a:solidFill>
              <a:ln w="1821"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36835CB0-038F-CEB7-A1BF-3447F9A1B328}"/>
                  </a:ext>
                </a:extLst>
              </p:cNvPr>
              <p:cNvSpPr/>
              <p:nvPr/>
            </p:nvSpPr>
            <p:spPr>
              <a:xfrm>
                <a:off x="3866033" y="6523702"/>
                <a:ext cx="337036" cy="50621"/>
              </a:xfrm>
              <a:custGeom>
                <a:avLst/>
                <a:gdLst>
                  <a:gd name="connsiteX0" fmla="*/ -291 w 568901"/>
                  <a:gd name="connsiteY0" fmla="*/ -354 h 112154"/>
                  <a:gd name="connsiteX1" fmla="*/ 568611 w 568901"/>
                  <a:gd name="connsiteY1" fmla="*/ -354 h 112154"/>
                  <a:gd name="connsiteX2" fmla="*/ 568611 w 568901"/>
                  <a:gd name="connsiteY2" fmla="*/ 111801 h 112154"/>
                  <a:gd name="connsiteX3" fmla="*/ -291 w 568901"/>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1" h="112154">
                    <a:moveTo>
                      <a:pt x="-291" y="-354"/>
                    </a:moveTo>
                    <a:lnTo>
                      <a:pt x="568611" y="-354"/>
                    </a:lnTo>
                    <a:lnTo>
                      <a:pt x="568611" y="111801"/>
                    </a:lnTo>
                    <a:lnTo>
                      <a:pt x="-291" y="111801"/>
                    </a:lnTo>
                    <a:close/>
                  </a:path>
                </a:pathLst>
              </a:custGeom>
              <a:solidFill>
                <a:srgbClr val="0A7394"/>
              </a:solidFill>
              <a:ln w="1821"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44B8AB51-1FA2-0632-BEA6-347A34B040BD}"/>
                  </a:ext>
                </a:extLst>
              </p:cNvPr>
              <p:cNvSpPr/>
              <p:nvPr/>
            </p:nvSpPr>
            <p:spPr>
              <a:xfrm>
                <a:off x="4203069" y="6523702"/>
                <a:ext cx="337036" cy="50621"/>
              </a:xfrm>
              <a:custGeom>
                <a:avLst/>
                <a:gdLst>
                  <a:gd name="connsiteX0" fmla="*/ -291 w 568901"/>
                  <a:gd name="connsiteY0" fmla="*/ -354 h 112154"/>
                  <a:gd name="connsiteX1" fmla="*/ 568611 w 568901"/>
                  <a:gd name="connsiteY1" fmla="*/ -354 h 112154"/>
                  <a:gd name="connsiteX2" fmla="*/ 568611 w 568901"/>
                  <a:gd name="connsiteY2" fmla="*/ 111801 h 112154"/>
                  <a:gd name="connsiteX3" fmla="*/ -291 w 568901"/>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1" h="112154">
                    <a:moveTo>
                      <a:pt x="-291" y="-354"/>
                    </a:moveTo>
                    <a:lnTo>
                      <a:pt x="568611" y="-354"/>
                    </a:lnTo>
                    <a:lnTo>
                      <a:pt x="568611" y="111801"/>
                    </a:lnTo>
                    <a:lnTo>
                      <a:pt x="-291" y="111801"/>
                    </a:lnTo>
                    <a:close/>
                  </a:path>
                </a:pathLst>
              </a:custGeom>
              <a:solidFill>
                <a:srgbClr val="0A7394"/>
              </a:solidFill>
              <a:ln w="1821"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B7C71D7A-EEDA-5171-AC0D-E24EFA8CD2B7}"/>
                  </a:ext>
                </a:extLst>
              </p:cNvPr>
              <p:cNvSpPr/>
              <p:nvPr/>
            </p:nvSpPr>
            <p:spPr>
              <a:xfrm>
                <a:off x="3191958" y="6574323"/>
                <a:ext cx="337037" cy="50621"/>
              </a:xfrm>
              <a:custGeom>
                <a:avLst/>
                <a:gdLst>
                  <a:gd name="connsiteX0" fmla="*/ -291 w 568903"/>
                  <a:gd name="connsiteY0" fmla="*/ -354 h 112154"/>
                  <a:gd name="connsiteX1" fmla="*/ 568613 w 568903"/>
                  <a:gd name="connsiteY1" fmla="*/ -354 h 112154"/>
                  <a:gd name="connsiteX2" fmla="*/ 568613 w 568903"/>
                  <a:gd name="connsiteY2" fmla="*/ 111801 h 112154"/>
                  <a:gd name="connsiteX3" fmla="*/ -291 w 568903"/>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3" h="112154">
                    <a:moveTo>
                      <a:pt x="-291" y="-354"/>
                    </a:moveTo>
                    <a:lnTo>
                      <a:pt x="568613" y="-354"/>
                    </a:lnTo>
                    <a:lnTo>
                      <a:pt x="568613" y="111801"/>
                    </a:lnTo>
                    <a:lnTo>
                      <a:pt x="-291" y="111801"/>
                    </a:lnTo>
                    <a:close/>
                  </a:path>
                </a:pathLst>
              </a:custGeom>
              <a:solidFill>
                <a:srgbClr val="FFC000"/>
              </a:solidFill>
              <a:ln w="1821"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197574A6-625D-9733-A1AA-8D22CF3AB1FF}"/>
                  </a:ext>
                </a:extLst>
              </p:cNvPr>
              <p:cNvSpPr/>
              <p:nvPr/>
            </p:nvSpPr>
            <p:spPr>
              <a:xfrm>
                <a:off x="3528996" y="6574323"/>
                <a:ext cx="337036" cy="50621"/>
              </a:xfrm>
              <a:custGeom>
                <a:avLst/>
                <a:gdLst>
                  <a:gd name="connsiteX0" fmla="*/ -291 w 568901"/>
                  <a:gd name="connsiteY0" fmla="*/ -354 h 112154"/>
                  <a:gd name="connsiteX1" fmla="*/ 568611 w 568901"/>
                  <a:gd name="connsiteY1" fmla="*/ -354 h 112154"/>
                  <a:gd name="connsiteX2" fmla="*/ 568611 w 568901"/>
                  <a:gd name="connsiteY2" fmla="*/ 111801 h 112154"/>
                  <a:gd name="connsiteX3" fmla="*/ -291 w 568901"/>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1" h="112154">
                    <a:moveTo>
                      <a:pt x="-291" y="-354"/>
                    </a:moveTo>
                    <a:lnTo>
                      <a:pt x="568611" y="-354"/>
                    </a:lnTo>
                    <a:lnTo>
                      <a:pt x="568611" y="111801"/>
                    </a:lnTo>
                    <a:lnTo>
                      <a:pt x="-291" y="111801"/>
                    </a:lnTo>
                    <a:close/>
                  </a:path>
                </a:pathLst>
              </a:custGeom>
              <a:solidFill>
                <a:srgbClr val="0A7394"/>
              </a:solidFill>
              <a:ln w="1821"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43B6A74B-917E-49D6-E5AA-986F48C293C1}"/>
                  </a:ext>
                </a:extLst>
              </p:cNvPr>
              <p:cNvSpPr/>
              <p:nvPr/>
            </p:nvSpPr>
            <p:spPr>
              <a:xfrm>
                <a:off x="3866033" y="6574323"/>
                <a:ext cx="337036" cy="50621"/>
              </a:xfrm>
              <a:custGeom>
                <a:avLst/>
                <a:gdLst>
                  <a:gd name="connsiteX0" fmla="*/ -291 w 568901"/>
                  <a:gd name="connsiteY0" fmla="*/ -354 h 112154"/>
                  <a:gd name="connsiteX1" fmla="*/ 568611 w 568901"/>
                  <a:gd name="connsiteY1" fmla="*/ -354 h 112154"/>
                  <a:gd name="connsiteX2" fmla="*/ 568611 w 568901"/>
                  <a:gd name="connsiteY2" fmla="*/ 111801 h 112154"/>
                  <a:gd name="connsiteX3" fmla="*/ -291 w 568901"/>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1" h="112154">
                    <a:moveTo>
                      <a:pt x="-291" y="-354"/>
                    </a:moveTo>
                    <a:lnTo>
                      <a:pt x="568611" y="-354"/>
                    </a:lnTo>
                    <a:lnTo>
                      <a:pt x="568611" y="111801"/>
                    </a:lnTo>
                    <a:lnTo>
                      <a:pt x="-291" y="111801"/>
                    </a:lnTo>
                    <a:close/>
                  </a:path>
                </a:pathLst>
              </a:custGeom>
              <a:solidFill>
                <a:srgbClr val="0A7394"/>
              </a:solidFill>
              <a:ln w="1821"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1E19CBBD-FE00-A880-A1D9-19BA65BE7AC9}"/>
                  </a:ext>
                </a:extLst>
              </p:cNvPr>
              <p:cNvSpPr/>
              <p:nvPr/>
            </p:nvSpPr>
            <p:spPr>
              <a:xfrm>
                <a:off x="4203069" y="6574323"/>
                <a:ext cx="337036" cy="50621"/>
              </a:xfrm>
              <a:custGeom>
                <a:avLst/>
                <a:gdLst>
                  <a:gd name="connsiteX0" fmla="*/ -291 w 568901"/>
                  <a:gd name="connsiteY0" fmla="*/ -354 h 112154"/>
                  <a:gd name="connsiteX1" fmla="*/ 568611 w 568901"/>
                  <a:gd name="connsiteY1" fmla="*/ -354 h 112154"/>
                  <a:gd name="connsiteX2" fmla="*/ 568611 w 568901"/>
                  <a:gd name="connsiteY2" fmla="*/ 111801 h 112154"/>
                  <a:gd name="connsiteX3" fmla="*/ -291 w 568901"/>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1" h="112154">
                    <a:moveTo>
                      <a:pt x="-291" y="-354"/>
                    </a:moveTo>
                    <a:lnTo>
                      <a:pt x="568611" y="-354"/>
                    </a:lnTo>
                    <a:lnTo>
                      <a:pt x="568611" y="111801"/>
                    </a:lnTo>
                    <a:lnTo>
                      <a:pt x="-291" y="111801"/>
                    </a:lnTo>
                    <a:close/>
                  </a:path>
                </a:pathLst>
              </a:custGeom>
              <a:solidFill>
                <a:srgbClr val="0A7394"/>
              </a:solidFill>
              <a:ln w="1821"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1C5A30F2-FB03-065B-816B-97FFEA7EDCB6}"/>
                  </a:ext>
                </a:extLst>
              </p:cNvPr>
              <p:cNvSpPr/>
              <p:nvPr/>
            </p:nvSpPr>
            <p:spPr>
              <a:xfrm>
                <a:off x="3191958" y="6624944"/>
                <a:ext cx="337037" cy="50621"/>
              </a:xfrm>
              <a:custGeom>
                <a:avLst/>
                <a:gdLst>
                  <a:gd name="connsiteX0" fmla="*/ -291 w 568903"/>
                  <a:gd name="connsiteY0" fmla="*/ -354 h 112154"/>
                  <a:gd name="connsiteX1" fmla="*/ 568613 w 568903"/>
                  <a:gd name="connsiteY1" fmla="*/ -354 h 112154"/>
                  <a:gd name="connsiteX2" fmla="*/ 568613 w 568903"/>
                  <a:gd name="connsiteY2" fmla="*/ 111801 h 112154"/>
                  <a:gd name="connsiteX3" fmla="*/ -291 w 568903"/>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3" h="112154">
                    <a:moveTo>
                      <a:pt x="-291" y="-354"/>
                    </a:moveTo>
                    <a:lnTo>
                      <a:pt x="568613" y="-354"/>
                    </a:lnTo>
                    <a:lnTo>
                      <a:pt x="568613" y="111801"/>
                    </a:lnTo>
                    <a:lnTo>
                      <a:pt x="-291" y="111801"/>
                    </a:lnTo>
                    <a:close/>
                  </a:path>
                </a:pathLst>
              </a:custGeom>
              <a:solidFill>
                <a:srgbClr val="0A7394"/>
              </a:solidFill>
              <a:ln w="1821"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0D669C4-8712-E955-A6E2-09E5B42A032C}"/>
                  </a:ext>
                </a:extLst>
              </p:cNvPr>
              <p:cNvSpPr/>
              <p:nvPr/>
            </p:nvSpPr>
            <p:spPr>
              <a:xfrm>
                <a:off x="3528996" y="6624944"/>
                <a:ext cx="337036" cy="50621"/>
              </a:xfrm>
              <a:custGeom>
                <a:avLst/>
                <a:gdLst>
                  <a:gd name="connsiteX0" fmla="*/ -291 w 568901"/>
                  <a:gd name="connsiteY0" fmla="*/ -354 h 112154"/>
                  <a:gd name="connsiteX1" fmla="*/ 568611 w 568901"/>
                  <a:gd name="connsiteY1" fmla="*/ -354 h 112154"/>
                  <a:gd name="connsiteX2" fmla="*/ 568611 w 568901"/>
                  <a:gd name="connsiteY2" fmla="*/ 111801 h 112154"/>
                  <a:gd name="connsiteX3" fmla="*/ -291 w 568901"/>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1" h="112154">
                    <a:moveTo>
                      <a:pt x="-291" y="-354"/>
                    </a:moveTo>
                    <a:lnTo>
                      <a:pt x="568611" y="-354"/>
                    </a:lnTo>
                    <a:lnTo>
                      <a:pt x="568611" y="111801"/>
                    </a:lnTo>
                    <a:lnTo>
                      <a:pt x="-291" y="111801"/>
                    </a:lnTo>
                    <a:close/>
                  </a:path>
                </a:pathLst>
              </a:custGeom>
              <a:solidFill>
                <a:srgbClr val="0A7394"/>
              </a:solidFill>
              <a:ln w="1821"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427BAEA4-8694-450C-78E7-955789F5F50D}"/>
                  </a:ext>
                </a:extLst>
              </p:cNvPr>
              <p:cNvSpPr/>
              <p:nvPr/>
            </p:nvSpPr>
            <p:spPr>
              <a:xfrm>
                <a:off x="3866033" y="6624944"/>
                <a:ext cx="337036" cy="50621"/>
              </a:xfrm>
              <a:custGeom>
                <a:avLst/>
                <a:gdLst>
                  <a:gd name="connsiteX0" fmla="*/ -291 w 568901"/>
                  <a:gd name="connsiteY0" fmla="*/ -354 h 112154"/>
                  <a:gd name="connsiteX1" fmla="*/ 568611 w 568901"/>
                  <a:gd name="connsiteY1" fmla="*/ -354 h 112154"/>
                  <a:gd name="connsiteX2" fmla="*/ 568611 w 568901"/>
                  <a:gd name="connsiteY2" fmla="*/ 111801 h 112154"/>
                  <a:gd name="connsiteX3" fmla="*/ -291 w 568901"/>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1" h="112154">
                    <a:moveTo>
                      <a:pt x="-291" y="-354"/>
                    </a:moveTo>
                    <a:lnTo>
                      <a:pt x="568611" y="-354"/>
                    </a:lnTo>
                    <a:lnTo>
                      <a:pt x="568611" y="111801"/>
                    </a:lnTo>
                    <a:lnTo>
                      <a:pt x="-291" y="111801"/>
                    </a:lnTo>
                    <a:close/>
                  </a:path>
                </a:pathLst>
              </a:custGeom>
              <a:solidFill>
                <a:srgbClr val="0A7394"/>
              </a:solidFill>
              <a:ln w="1821"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E9672B7-76C3-F617-0BCA-01FF8B4A3B44}"/>
                  </a:ext>
                </a:extLst>
              </p:cNvPr>
              <p:cNvSpPr/>
              <p:nvPr/>
            </p:nvSpPr>
            <p:spPr>
              <a:xfrm>
                <a:off x="4203069" y="6624944"/>
                <a:ext cx="337036" cy="50621"/>
              </a:xfrm>
              <a:custGeom>
                <a:avLst/>
                <a:gdLst>
                  <a:gd name="connsiteX0" fmla="*/ -291 w 568901"/>
                  <a:gd name="connsiteY0" fmla="*/ -354 h 112154"/>
                  <a:gd name="connsiteX1" fmla="*/ 568611 w 568901"/>
                  <a:gd name="connsiteY1" fmla="*/ -354 h 112154"/>
                  <a:gd name="connsiteX2" fmla="*/ 568611 w 568901"/>
                  <a:gd name="connsiteY2" fmla="*/ 111801 h 112154"/>
                  <a:gd name="connsiteX3" fmla="*/ -291 w 568901"/>
                  <a:gd name="connsiteY3" fmla="*/ 111801 h 112154"/>
                </a:gdLst>
                <a:ahLst/>
                <a:cxnLst>
                  <a:cxn ang="0">
                    <a:pos x="connsiteX0" y="connsiteY0"/>
                  </a:cxn>
                  <a:cxn ang="0">
                    <a:pos x="connsiteX1" y="connsiteY1"/>
                  </a:cxn>
                  <a:cxn ang="0">
                    <a:pos x="connsiteX2" y="connsiteY2"/>
                  </a:cxn>
                  <a:cxn ang="0">
                    <a:pos x="connsiteX3" y="connsiteY3"/>
                  </a:cxn>
                </a:cxnLst>
                <a:rect l="l" t="t" r="r" b="b"/>
                <a:pathLst>
                  <a:path w="568901" h="112154">
                    <a:moveTo>
                      <a:pt x="-291" y="-354"/>
                    </a:moveTo>
                    <a:lnTo>
                      <a:pt x="568611" y="-354"/>
                    </a:lnTo>
                    <a:lnTo>
                      <a:pt x="568611" y="111801"/>
                    </a:lnTo>
                    <a:lnTo>
                      <a:pt x="-291" y="111801"/>
                    </a:lnTo>
                    <a:close/>
                  </a:path>
                </a:pathLst>
              </a:custGeom>
              <a:solidFill>
                <a:srgbClr val="0A7394"/>
              </a:solidFill>
              <a:ln w="1821"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1F6A8C5F-1890-DB2A-E18C-695C4A26873F}"/>
                  </a:ext>
                </a:extLst>
              </p:cNvPr>
              <p:cNvSpPr/>
              <p:nvPr/>
            </p:nvSpPr>
            <p:spPr>
              <a:xfrm>
                <a:off x="3191958" y="6470821"/>
                <a:ext cx="1080" cy="207005"/>
              </a:xfrm>
              <a:custGeom>
                <a:avLst/>
                <a:gdLst>
                  <a:gd name="connsiteX0" fmla="*/ -291 w 1822"/>
                  <a:gd name="connsiteY0" fmla="*/ -354 h 458638"/>
                  <a:gd name="connsiteX1" fmla="*/ -291 w 1822"/>
                  <a:gd name="connsiteY1" fmla="*/ 458285 h 458638"/>
                </a:gdLst>
                <a:ahLst/>
                <a:cxnLst>
                  <a:cxn ang="0">
                    <a:pos x="connsiteX0" y="connsiteY0"/>
                  </a:cxn>
                  <a:cxn ang="0">
                    <a:pos x="connsiteX1" y="connsiteY1"/>
                  </a:cxn>
                </a:cxnLst>
                <a:rect l="l" t="t" r="r" b="b"/>
                <a:pathLst>
                  <a:path w="1822" h="458638">
                    <a:moveTo>
                      <a:pt x="-291" y="-354"/>
                    </a:moveTo>
                    <a:lnTo>
                      <a:pt x="-291" y="458285"/>
                    </a:lnTo>
                  </a:path>
                </a:pathLst>
              </a:custGeom>
              <a:noFill/>
              <a:ln w="12522" cap="flat">
                <a:solidFill>
                  <a:srgbClr val="FFFFFF"/>
                </a:solidFill>
                <a:prstDash val="solid"/>
                <a:round/>
              </a:ln>
            </p:spPr>
            <p:txBody>
              <a:bodyPr rtlCol="0" anchor="ctr"/>
              <a:lstStyle/>
              <a:p>
                <a:endParaRPr lang="en-US"/>
              </a:p>
            </p:txBody>
          </p:sp>
          <p:sp>
            <p:nvSpPr>
              <p:cNvPr id="124" name="Freeform: Shape 123">
                <a:extLst>
                  <a:ext uri="{FF2B5EF4-FFF2-40B4-BE49-F238E27FC236}">
                    <a16:creationId xmlns:a16="http://schemas.microsoft.com/office/drawing/2014/main" id="{70747BE9-677A-77C1-86AC-C991DC2262AF}"/>
                  </a:ext>
                </a:extLst>
              </p:cNvPr>
              <p:cNvSpPr/>
              <p:nvPr/>
            </p:nvSpPr>
            <p:spPr>
              <a:xfrm>
                <a:off x="3528996" y="6470821"/>
                <a:ext cx="1080" cy="207005"/>
              </a:xfrm>
              <a:custGeom>
                <a:avLst/>
                <a:gdLst>
                  <a:gd name="connsiteX0" fmla="*/ -291 w 1822"/>
                  <a:gd name="connsiteY0" fmla="*/ -354 h 458638"/>
                  <a:gd name="connsiteX1" fmla="*/ -291 w 1822"/>
                  <a:gd name="connsiteY1" fmla="*/ 458285 h 458638"/>
                </a:gdLst>
                <a:ahLst/>
                <a:cxnLst>
                  <a:cxn ang="0">
                    <a:pos x="connsiteX0" y="connsiteY0"/>
                  </a:cxn>
                  <a:cxn ang="0">
                    <a:pos x="connsiteX1" y="connsiteY1"/>
                  </a:cxn>
                </a:cxnLst>
                <a:rect l="l" t="t" r="r" b="b"/>
                <a:pathLst>
                  <a:path w="1822" h="458638">
                    <a:moveTo>
                      <a:pt x="-291" y="-354"/>
                    </a:moveTo>
                    <a:lnTo>
                      <a:pt x="-291" y="458285"/>
                    </a:lnTo>
                  </a:path>
                </a:pathLst>
              </a:custGeom>
              <a:noFill/>
              <a:ln w="12522" cap="flat">
                <a:solidFill>
                  <a:srgbClr val="FFFFFF"/>
                </a:solidFill>
                <a:prstDash val="solid"/>
                <a:round/>
              </a:ln>
            </p:spPr>
            <p:txBody>
              <a:bodyPr rtlCol="0" anchor="ctr"/>
              <a:lstStyle/>
              <a:p>
                <a:endParaRPr lang="en-US"/>
              </a:p>
            </p:txBody>
          </p:sp>
          <p:sp>
            <p:nvSpPr>
              <p:cNvPr id="125" name="Freeform: Shape 124">
                <a:extLst>
                  <a:ext uri="{FF2B5EF4-FFF2-40B4-BE49-F238E27FC236}">
                    <a16:creationId xmlns:a16="http://schemas.microsoft.com/office/drawing/2014/main" id="{F716DAEF-7DC4-AF38-6F2E-F456FBBBD05A}"/>
                  </a:ext>
                </a:extLst>
              </p:cNvPr>
              <p:cNvSpPr/>
              <p:nvPr/>
            </p:nvSpPr>
            <p:spPr>
              <a:xfrm>
                <a:off x="3866033" y="6470821"/>
                <a:ext cx="1080" cy="207005"/>
              </a:xfrm>
              <a:custGeom>
                <a:avLst/>
                <a:gdLst>
                  <a:gd name="connsiteX0" fmla="*/ -291 w 1822"/>
                  <a:gd name="connsiteY0" fmla="*/ -354 h 458638"/>
                  <a:gd name="connsiteX1" fmla="*/ -291 w 1822"/>
                  <a:gd name="connsiteY1" fmla="*/ 458285 h 458638"/>
                </a:gdLst>
                <a:ahLst/>
                <a:cxnLst>
                  <a:cxn ang="0">
                    <a:pos x="connsiteX0" y="connsiteY0"/>
                  </a:cxn>
                  <a:cxn ang="0">
                    <a:pos x="connsiteX1" y="connsiteY1"/>
                  </a:cxn>
                </a:cxnLst>
                <a:rect l="l" t="t" r="r" b="b"/>
                <a:pathLst>
                  <a:path w="1822" h="458638">
                    <a:moveTo>
                      <a:pt x="-291" y="-354"/>
                    </a:moveTo>
                    <a:lnTo>
                      <a:pt x="-291" y="458285"/>
                    </a:lnTo>
                  </a:path>
                </a:pathLst>
              </a:custGeom>
              <a:noFill/>
              <a:ln w="12522" cap="flat">
                <a:solidFill>
                  <a:srgbClr val="FFFFFF"/>
                </a:solidFill>
                <a:prstDash val="solid"/>
                <a:round/>
              </a:ln>
            </p:spPr>
            <p:txBody>
              <a:bodyPr rtlCol="0" anchor="ctr"/>
              <a:lstStyle/>
              <a:p>
                <a:endParaRPr lang="en-US"/>
              </a:p>
            </p:txBody>
          </p:sp>
          <p:sp>
            <p:nvSpPr>
              <p:cNvPr id="126" name="Freeform: Shape 125">
                <a:extLst>
                  <a:ext uri="{FF2B5EF4-FFF2-40B4-BE49-F238E27FC236}">
                    <a16:creationId xmlns:a16="http://schemas.microsoft.com/office/drawing/2014/main" id="{43D8E1E9-25D0-E1BC-C6E3-771B816E7AF7}"/>
                  </a:ext>
                </a:extLst>
              </p:cNvPr>
              <p:cNvSpPr/>
              <p:nvPr/>
            </p:nvSpPr>
            <p:spPr>
              <a:xfrm>
                <a:off x="4203069" y="6470821"/>
                <a:ext cx="1080" cy="207005"/>
              </a:xfrm>
              <a:custGeom>
                <a:avLst/>
                <a:gdLst>
                  <a:gd name="connsiteX0" fmla="*/ -291 w 1822"/>
                  <a:gd name="connsiteY0" fmla="*/ -354 h 458638"/>
                  <a:gd name="connsiteX1" fmla="*/ -291 w 1822"/>
                  <a:gd name="connsiteY1" fmla="*/ 458285 h 458638"/>
                </a:gdLst>
                <a:ahLst/>
                <a:cxnLst>
                  <a:cxn ang="0">
                    <a:pos x="connsiteX0" y="connsiteY0"/>
                  </a:cxn>
                  <a:cxn ang="0">
                    <a:pos x="connsiteX1" y="connsiteY1"/>
                  </a:cxn>
                </a:cxnLst>
                <a:rect l="l" t="t" r="r" b="b"/>
                <a:pathLst>
                  <a:path w="1822" h="458638">
                    <a:moveTo>
                      <a:pt x="-291" y="-354"/>
                    </a:moveTo>
                    <a:lnTo>
                      <a:pt x="-291" y="458285"/>
                    </a:lnTo>
                  </a:path>
                </a:pathLst>
              </a:custGeom>
              <a:noFill/>
              <a:ln w="12522" cap="flat">
                <a:solidFill>
                  <a:srgbClr val="FFFFFF"/>
                </a:solidFill>
                <a:prstDash val="solid"/>
                <a:round/>
              </a:ln>
            </p:spPr>
            <p:txBody>
              <a:bodyPr rtlCol="0" anchor="ctr"/>
              <a:lstStyle/>
              <a:p>
                <a:endParaRPr lang="en-US"/>
              </a:p>
            </p:txBody>
          </p:sp>
          <p:sp>
            <p:nvSpPr>
              <p:cNvPr id="127" name="Freeform: Shape 126">
                <a:extLst>
                  <a:ext uri="{FF2B5EF4-FFF2-40B4-BE49-F238E27FC236}">
                    <a16:creationId xmlns:a16="http://schemas.microsoft.com/office/drawing/2014/main" id="{E3FED42B-101C-0322-C748-5FA1D75CAECC}"/>
                  </a:ext>
                </a:extLst>
              </p:cNvPr>
              <p:cNvSpPr/>
              <p:nvPr/>
            </p:nvSpPr>
            <p:spPr>
              <a:xfrm>
                <a:off x="2851209" y="6523702"/>
                <a:ext cx="1692611" cy="657"/>
              </a:xfrm>
              <a:custGeom>
                <a:avLst/>
                <a:gdLst>
                  <a:gd name="connsiteX0" fmla="*/ -291 w 2857046"/>
                  <a:gd name="connsiteY0" fmla="*/ -354 h 1456"/>
                  <a:gd name="connsiteX1" fmla="*/ 2856756 w 2857046"/>
                  <a:gd name="connsiteY1" fmla="*/ -354 h 1456"/>
                </a:gdLst>
                <a:ahLst/>
                <a:cxnLst>
                  <a:cxn ang="0">
                    <a:pos x="connsiteX0" y="connsiteY0"/>
                  </a:cxn>
                  <a:cxn ang="0">
                    <a:pos x="connsiteX1" y="connsiteY1"/>
                  </a:cxn>
                </a:cxnLst>
                <a:rect l="l" t="t" r="r" b="b"/>
                <a:pathLst>
                  <a:path w="2857046" h="1456">
                    <a:moveTo>
                      <a:pt x="-291" y="-354"/>
                    </a:moveTo>
                    <a:lnTo>
                      <a:pt x="2856756" y="-354"/>
                    </a:lnTo>
                  </a:path>
                </a:pathLst>
              </a:custGeom>
              <a:noFill/>
              <a:ln w="12522" cap="flat">
                <a:solidFill>
                  <a:srgbClr val="FFFFFF"/>
                </a:solidFill>
                <a:prstDash val="solid"/>
                <a:round/>
              </a:ln>
            </p:spPr>
            <p:txBody>
              <a:bodyPr rtlCol="0" anchor="ctr"/>
              <a:lstStyle/>
              <a:p>
                <a:endParaRPr lang="en-US"/>
              </a:p>
            </p:txBody>
          </p:sp>
          <p:sp>
            <p:nvSpPr>
              <p:cNvPr id="128" name="Freeform: Shape 127">
                <a:extLst>
                  <a:ext uri="{FF2B5EF4-FFF2-40B4-BE49-F238E27FC236}">
                    <a16:creationId xmlns:a16="http://schemas.microsoft.com/office/drawing/2014/main" id="{80E2D849-11E4-615A-7F04-8CDC6959DF4F}"/>
                  </a:ext>
                </a:extLst>
              </p:cNvPr>
              <p:cNvSpPr/>
              <p:nvPr/>
            </p:nvSpPr>
            <p:spPr>
              <a:xfrm>
                <a:off x="2851209" y="6574323"/>
                <a:ext cx="1692611" cy="657"/>
              </a:xfrm>
              <a:custGeom>
                <a:avLst/>
                <a:gdLst>
                  <a:gd name="connsiteX0" fmla="*/ -291 w 2857046"/>
                  <a:gd name="connsiteY0" fmla="*/ -354 h 1456"/>
                  <a:gd name="connsiteX1" fmla="*/ 2856756 w 2857046"/>
                  <a:gd name="connsiteY1" fmla="*/ -354 h 1456"/>
                </a:gdLst>
                <a:ahLst/>
                <a:cxnLst>
                  <a:cxn ang="0">
                    <a:pos x="connsiteX0" y="connsiteY0"/>
                  </a:cxn>
                  <a:cxn ang="0">
                    <a:pos x="connsiteX1" y="connsiteY1"/>
                  </a:cxn>
                </a:cxnLst>
                <a:rect l="l" t="t" r="r" b="b"/>
                <a:pathLst>
                  <a:path w="2857046" h="1456">
                    <a:moveTo>
                      <a:pt x="-291" y="-354"/>
                    </a:moveTo>
                    <a:lnTo>
                      <a:pt x="2856756" y="-354"/>
                    </a:lnTo>
                  </a:path>
                </a:pathLst>
              </a:custGeom>
              <a:noFill/>
              <a:ln w="12522" cap="flat">
                <a:solidFill>
                  <a:srgbClr val="FFFFFF"/>
                </a:solidFill>
                <a:prstDash val="solid"/>
                <a:round/>
              </a:ln>
            </p:spPr>
            <p:txBody>
              <a:bodyPr rtlCol="0" anchor="ctr"/>
              <a:lstStyle/>
              <a:p>
                <a:endParaRPr lang="en-US"/>
              </a:p>
            </p:txBody>
          </p:sp>
          <p:sp>
            <p:nvSpPr>
              <p:cNvPr id="129" name="Freeform: Shape 128">
                <a:extLst>
                  <a:ext uri="{FF2B5EF4-FFF2-40B4-BE49-F238E27FC236}">
                    <a16:creationId xmlns:a16="http://schemas.microsoft.com/office/drawing/2014/main" id="{E45B2A7B-E109-EDBF-5E80-07884F6B2FBA}"/>
                  </a:ext>
                </a:extLst>
              </p:cNvPr>
              <p:cNvSpPr/>
              <p:nvPr/>
            </p:nvSpPr>
            <p:spPr>
              <a:xfrm>
                <a:off x="2851209" y="6624944"/>
                <a:ext cx="1692611" cy="657"/>
              </a:xfrm>
              <a:custGeom>
                <a:avLst/>
                <a:gdLst>
                  <a:gd name="connsiteX0" fmla="*/ -291 w 2857046"/>
                  <a:gd name="connsiteY0" fmla="*/ -354 h 1456"/>
                  <a:gd name="connsiteX1" fmla="*/ 2856756 w 2857046"/>
                  <a:gd name="connsiteY1" fmla="*/ -354 h 1456"/>
                </a:gdLst>
                <a:ahLst/>
                <a:cxnLst>
                  <a:cxn ang="0">
                    <a:pos x="connsiteX0" y="connsiteY0"/>
                  </a:cxn>
                  <a:cxn ang="0">
                    <a:pos x="connsiteX1" y="connsiteY1"/>
                  </a:cxn>
                </a:cxnLst>
                <a:rect l="l" t="t" r="r" b="b"/>
                <a:pathLst>
                  <a:path w="2857046" h="1456">
                    <a:moveTo>
                      <a:pt x="-291" y="-354"/>
                    </a:moveTo>
                    <a:lnTo>
                      <a:pt x="2856756" y="-354"/>
                    </a:lnTo>
                  </a:path>
                </a:pathLst>
              </a:custGeom>
              <a:noFill/>
              <a:ln w="12522" cap="flat">
                <a:solidFill>
                  <a:srgbClr val="FFFFFF"/>
                </a:solidFill>
                <a:prstDash val="solid"/>
                <a:round/>
              </a:ln>
            </p:spPr>
            <p:txBody>
              <a:bodyPr rtlCol="0" anchor="ctr"/>
              <a:lstStyle/>
              <a:p>
                <a:endParaRPr lang="en-US"/>
              </a:p>
            </p:txBody>
          </p:sp>
          <p:sp>
            <p:nvSpPr>
              <p:cNvPr id="130" name="Freeform: Shape 129">
                <a:extLst>
                  <a:ext uri="{FF2B5EF4-FFF2-40B4-BE49-F238E27FC236}">
                    <a16:creationId xmlns:a16="http://schemas.microsoft.com/office/drawing/2014/main" id="{09B8027D-5DD4-6869-DF1A-AFB06ADA55BD}"/>
                  </a:ext>
                </a:extLst>
              </p:cNvPr>
              <p:cNvSpPr/>
              <p:nvPr/>
            </p:nvSpPr>
            <p:spPr>
              <a:xfrm>
                <a:off x="2854920" y="6470821"/>
                <a:ext cx="1080" cy="207005"/>
              </a:xfrm>
              <a:custGeom>
                <a:avLst/>
                <a:gdLst>
                  <a:gd name="connsiteX0" fmla="*/ -291 w 1822"/>
                  <a:gd name="connsiteY0" fmla="*/ -354 h 458638"/>
                  <a:gd name="connsiteX1" fmla="*/ -291 w 1822"/>
                  <a:gd name="connsiteY1" fmla="*/ 458285 h 458638"/>
                </a:gdLst>
                <a:ahLst/>
                <a:cxnLst>
                  <a:cxn ang="0">
                    <a:pos x="connsiteX0" y="connsiteY0"/>
                  </a:cxn>
                  <a:cxn ang="0">
                    <a:pos x="connsiteX1" y="connsiteY1"/>
                  </a:cxn>
                </a:cxnLst>
                <a:rect l="l" t="t" r="r" b="b"/>
                <a:pathLst>
                  <a:path w="1822" h="458638">
                    <a:moveTo>
                      <a:pt x="-291" y="-354"/>
                    </a:moveTo>
                    <a:lnTo>
                      <a:pt x="-291" y="458285"/>
                    </a:lnTo>
                  </a:path>
                </a:pathLst>
              </a:custGeom>
              <a:noFill/>
              <a:ln w="12522" cap="flat">
                <a:solidFill>
                  <a:srgbClr val="FFFFFF"/>
                </a:solidFill>
                <a:prstDash val="solid"/>
                <a:round/>
              </a:ln>
            </p:spPr>
            <p:txBody>
              <a:bodyPr rtlCol="0" anchor="ctr"/>
              <a:lstStyle/>
              <a:p>
                <a:endParaRPr lang="en-US"/>
              </a:p>
            </p:txBody>
          </p:sp>
          <p:sp>
            <p:nvSpPr>
              <p:cNvPr id="131" name="Freeform: Shape 130">
                <a:extLst>
                  <a:ext uri="{FF2B5EF4-FFF2-40B4-BE49-F238E27FC236}">
                    <a16:creationId xmlns:a16="http://schemas.microsoft.com/office/drawing/2014/main" id="{E17B0B19-3DEC-1FAB-6DFE-940D9EDC430A}"/>
                  </a:ext>
                </a:extLst>
              </p:cNvPr>
              <p:cNvSpPr/>
              <p:nvPr/>
            </p:nvSpPr>
            <p:spPr>
              <a:xfrm>
                <a:off x="4540106" y="6470821"/>
                <a:ext cx="1080" cy="207005"/>
              </a:xfrm>
              <a:custGeom>
                <a:avLst/>
                <a:gdLst>
                  <a:gd name="connsiteX0" fmla="*/ -291 w 1822"/>
                  <a:gd name="connsiteY0" fmla="*/ -354 h 458638"/>
                  <a:gd name="connsiteX1" fmla="*/ -291 w 1822"/>
                  <a:gd name="connsiteY1" fmla="*/ 458285 h 458638"/>
                </a:gdLst>
                <a:ahLst/>
                <a:cxnLst>
                  <a:cxn ang="0">
                    <a:pos x="connsiteX0" y="connsiteY0"/>
                  </a:cxn>
                  <a:cxn ang="0">
                    <a:pos x="connsiteX1" y="connsiteY1"/>
                  </a:cxn>
                </a:cxnLst>
                <a:rect l="l" t="t" r="r" b="b"/>
                <a:pathLst>
                  <a:path w="1822" h="458638">
                    <a:moveTo>
                      <a:pt x="-291" y="-354"/>
                    </a:moveTo>
                    <a:lnTo>
                      <a:pt x="-291" y="458285"/>
                    </a:lnTo>
                  </a:path>
                </a:pathLst>
              </a:custGeom>
              <a:noFill/>
              <a:ln w="12522" cap="flat">
                <a:solidFill>
                  <a:srgbClr val="FFFFFF"/>
                </a:solidFill>
                <a:prstDash val="solid"/>
                <a:round/>
              </a:ln>
            </p:spPr>
            <p:txBody>
              <a:bodyPr rtlCol="0" anchor="ctr"/>
              <a:lstStyle/>
              <a:p>
                <a:endParaRPr lang="en-US"/>
              </a:p>
            </p:txBody>
          </p:sp>
          <p:sp>
            <p:nvSpPr>
              <p:cNvPr id="132" name="Freeform: Shape 131">
                <a:extLst>
                  <a:ext uri="{FF2B5EF4-FFF2-40B4-BE49-F238E27FC236}">
                    <a16:creationId xmlns:a16="http://schemas.microsoft.com/office/drawing/2014/main" id="{DE89735A-D12D-3C54-4B79-13660BD1E423}"/>
                  </a:ext>
                </a:extLst>
              </p:cNvPr>
              <p:cNvSpPr/>
              <p:nvPr/>
            </p:nvSpPr>
            <p:spPr>
              <a:xfrm>
                <a:off x="2851209" y="6473080"/>
                <a:ext cx="1692611" cy="657"/>
              </a:xfrm>
              <a:custGeom>
                <a:avLst/>
                <a:gdLst>
                  <a:gd name="connsiteX0" fmla="*/ -291 w 2857046"/>
                  <a:gd name="connsiteY0" fmla="*/ -354 h 1456"/>
                  <a:gd name="connsiteX1" fmla="*/ 2856756 w 2857046"/>
                  <a:gd name="connsiteY1" fmla="*/ -354 h 1456"/>
                </a:gdLst>
                <a:ahLst/>
                <a:cxnLst>
                  <a:cxn ang="0">
                    <a:pos x="connsiteX0" y="connsiteY0"/>
                  </a:cxn>
                  <a:cxn ang="0">
                    <a:pos x="connsiteX1" y="connsiteY1"/>
                  </a:cxn>
                </a:cxnLst>
                <a:rect l="l" t="t" r="r" b="b"/>
                <a:pathLst>
                  <a:path w="2857046" h="1456">
                    <a:moveTo>
                      <a:pt x="-291" y="-354"/>
                    </a:moveTo>
                    <a:lnTo>
                      <a:pt x="2856756" y="-354"/>
                    </a:lnTo>
                  </a:path>
                </a:pathLst>
              </a:custGeom>
              <a:noFill/>
              <a:ln w="12522" cap="flat">
                <a:solidFill>
                  <a:srgbClr val="FFFFFF"/>
                </a:solidFill>
                <a:prstDash val="solid"/>
                <a:round/>
              </a:ln>
            </p:spPr>
            <p:txBody>
              <a:bodyPr rtlCol="0" anchor="ctr"/>
              <a:lstStyle/>
              <a:p>
                <a:endParaRPr lang="en-US"/>
              </a:p>
            </p:txBody>
          </p:sp>
          <p:sp>
            <p:nvSpPr>
              <p:cNvPr id="133" name="Freeform: Shape 132">
                <a:extLst>
                  <a:ext uri="{FF2B5EF4-FFF2-40B4-BE49-F238E27FC236}">
                    <a16:creationId xmlns:a16="http://schemas.microsoft.com/office/drawing/2014/main" id="{F50F4FE1-7032-C2DF-A2E8-5B68444B67AE}"/>
                  </a:ext>
                </a:extLst>
              </p:cNvPr>
              <p:cNvSpPr/>
              <p:nvPr/>
            </p:nvSpPr>
            <p:spPr>
              <a:xfrm>
                <a:off x="2851209" y="6675565"/>
                <a:ext cx="1692611" cy="657"/>
              </a:xfrm>
              <a:custGeom>
                <a:avLst/>
                <a:gdLst>
                  <a:gd name="connsiteX0" fmla="*/ -291 w 2857046"/>
                  <a:gd name="connsiteY0" fmla="*/ -354 h 1456"/>
                  <a:gd name="connsiteX1" fmla="*/ 2856756 w 2857046"/>
                  <a:gd name="connsiteY1" fmla="*/ -354 h 1456"/>
                </a:gdLst>
                <a:ahLst/>
                <a:cxnLst>
                  <a:cxn ang="0">
                    <a:pos x="connsiteX0" y="connsiteY0"/>
                  </a:cxn>
                  <a:cxn ang="0">
                    <a:pos x="connsiteX1" y="connsiteY1"/>
                  </a:cxn>
                </a:cxnLst>
                <a:rect l="l" t="t" r="r" b="b"/>
                <a:pathLst>
                  <a:path w="2857046" h="1456">
                    <a:moveTo>
                      <a:pt x="-291" y="-354"/>
                    </a:moveTo>
                    <a:lnTo>
                      <a:pt x="2856756" y="-354"/>
                    </a:lnTo>
                  </a:path>
                </a:pathLst>
              </a:custGeom>
              <a:noFill/>
              <a:ln w="12522" cap="flat">
                <a:solidFill>
                  <a:srgbClr val="FFFFFF"/>
                </a:solidFill>
                <a:prstDash val="solid"/>
                <a:round/>
              </a:ln>
            </p:spPr>
            <p:txBody>
              <a:bodyPr rtlCol="0" anchor="ctr"/>
              <a:lstStyle/>
              <a:p>
                <a:endParaRPr lang="en-US"/>
              </a:p>
            </p:txBody>
          </p:sp>
        </p:grpSp>
        <p:sp>
          <p:nvSpPr>
            <p:cNvPr id="106" name="Freeform: Shape 105">
              <a:extLst>
                <a:ext uri="{FF2B5EF4-FFF2-40B4-BE49-F238E27FC236}">
                  <a16:creationId xmlns:a16="http://schemas.microsoft.com/office/drawing/2014/main" id="{54E8E518-0C33-34DF-1BD1-DA159D5549B1}"/>
                </a:ext>
              </a:extLst>
            </p:cNvPr>
            <p:cNvSpPr/>
            <p:nvPr/>
          </p:nvSpPr>
          <p:spPr>
            <a:xfrm>
              <a:off x="3092080" y="6059569"/>
              <a:ext cx="100418" cy="543774"/>
            </a:xfrm>
            <a:custGeom>
              <a:avLst/>
              <a:gdLst>
                <a:gd name="connsiteX0" fmla="*/ 169211 w 169502"/>
                <a:gd name="connsiteY0" fmla="*/ 1364438 h 1364792"/>
                <a:gd name="connsiteX1" fmla="*/ 84459 w 169502"/>
                <a:gd name="connsiteY1" fmla="*/ 1303088 h 1364792"/>
                <a:gd name="connsiteX2" fmla="*/ 84459 w 169502"/>
                <a:gd name="connsiteY2" fmla="*/ 743405 h 1364792"/>
                <a:gd name="connsiteX3" fmla="*/ -291 w 169502"/>
                <a:gd name="connsiteY3" fmla="*/ 682055 h 1364792"/>
                <a:gd name="connsiteX4" fmla="*/ 84459 w 169502"/>
                <a:gd name="connsiteY4" fmla="*/ 620705 h 1364792"/>
                <a:gd name="connsiteX5" fmla="*/ 84459 w 169502"/>
                <a:gd name="connsiteY5" fmla="*/ 60996 h 1364792"/>
                <a:gd name="connsiteX6" fmla="*/ 169211 w 169502"/>
                <a:gd name="connsiteY6" fmla="*/ -354 h 136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502" h="1364792">
                  <a:moveTo>
                    <a:pt x="169211" y="1364438"/>
                  </a:moveTo>
                  <a:cubicBezTo>
                    <a:pt x="122404" y="1364438"/>
                    <a:pt x="84459" y="1336968"/>
                    <a:pt x="84459" y="1303088"/>
                  </a:cubicBezTo>
                  <a:lnTo>
                    <a:pt x="84459" y="743405"/>
                  </a:lnTo>
                  <a:cubicBezTo>
                    <a:pt x="84459" y="709523"/>
                    <a:pt x="46515" y="682055"/>
                    <a:pt x="-291" y="682055"/>
                  </a:cubicBezTo>
                  <a:cubicBezTo>
                    <a:pt x="46515" y="682055"/>
                    <a:pt x="84459" y="654588"/>
                    <a:pt x="84459" y="620705"/>
                  </a:cubicBezTo>
                  <a:lnTo>
                    <a:pt x="84459" y="60996"/>
                  </a:lnTo>
                  <a:cubicBezTo>
                    <a:pt x="84459" y="27114"/>
                    <a:pt x="122404" y="-354"/>
                    <a:pt x="169211" y="-354"/>
                  </a:cubicBezTo>
                </a:path>
              </a:pathLst>
            </a:custGeom>
            <a:ln/>
          </p:spPr>
          <p:style>
            <a:lnRef idx="2">
              <a:schemeClr val="dk1"/>
            </a:lnRef>
            <a:fillRef idx="0">
              <a:schemeClr val="dk1"/>
            </a:fillRef>
            <a:effectRef idx="1">
              <a:schemeClr val="dk1"/>
            </a:effectRef>
            <a:fontRef idx="minor">
              <a:schemeClr val="tx1"/>
            </a:fontRef>
          </p:style>
          <p:txBody>
            <a:bodyPr rtlCol="0" anchor="ctr"/>
            <a:lstStyle/>
            <a:p>
              <a:endParaRPr lang="en-US"/>
            </a:p>
          </p:txBody>
        </p:sp>
      </p:grpSp>
      <p:grpSp>
        <p:nvGrpSpPr>
          <p:cNvPr id="175" name="Group 174">
            <a:extLst>
              <a:ext uri="{FF2B5EF4-FFF2-40B4-BE49-F238E27FC236}">
                <a16:creationId xmlns:a16="http://schemas.microsoft.com/office/drawing/2014/main" id="{0FDC1160-169B-191D-5883-E4375A0C9370}"/>
              </a:ext>
            </a:extLst>
          </p:cNvPr>
          <p:cNvGrpSpPr/>
          <p:nvPr/>
        </p:nvGrpSpPr>
        <p:grpSpPr>
          <a:xfrm>
            <a:off x="2535984" y="5878779"/>
            <a:ext cx="2656362" cy="373732"/>
            <a:chOff x="2637524" y="5577597"/>
            <a:chExt cx="1059690" cy="149091"/>
          </a:xfrm>
        </p:grpSpPr>
        <p:sp>
          <p:nvSpPr>
            <p:cNvPr id="176" name="Rectangle 175">
              <a:extLst>
                <a:ext uri="{FF2B5EF4-FFF2-40B4-BE49-F238E27FC236}">
                  <a16:creationId xmlns:a16="http://schemas.microsoft.com/office/drawing/2014/main" id="{B0D2926B-E551-B4AA-E34F-62BA3C0AE651}"/>
                </a:ext>
              </a:extLst>
            </p:cNvPr>
            <p:cNvSpPr/>
            <p:nvPr/>
          </p:nvSpPr>
          <p:spPr>
            <a:xfrm>
              <a:off x="2637524" y="5577597"/>
              <a:ext cx="54000" cy="54000"/>
            </a:xfrm>
            <a:prstGeom prst="rect">
              <a:avLst/>
            </a:prstGeom>
            <a:solidFill>
              <a:srgbClr val="0A7394"/>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7" name="Rectangle 176">
              <a:extLst>
                <a:ext uri="{FF2B5EF4-FFF2-40B4-BE49-F238E27FC236}">
                  <a16:creationId xmlns:a16="http://schemas.microsoft.com/office/drawing/2014/main" id="{CB70CD2D-904D-35EF-B57C-9FFC001A6201}"/>
                </a:ext>
              </a:extLst>
            </p:cNvPr>
            <p:cNvSpPr/>
            <p:nvPr/>
          </p:nvSpPr>
          <p:spPr>
            <a:xfrm>
              <a:off x="2637524" y="5672688"/>
              <a:ext cx="54000" cy="54000"/>
            </a:xfrm>
            <a:prstGeom prst="rect">
              <a:avLst/>
            </a:prstGeom>
            <a:solidFill>
              <a:srgbClr val="FFC000"/>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8" name="Rectangle 177">
              <a:extLst>
                <a:ext uri="{FF2B5EF4-FFF2-40B4-BE49-F238E27FC236}">
                  <a16:creationId xmlns:a16="http://schemas.microsoft.com/office/drawing/2014/main" id="{407E0669-5426-4090-AFE3-52A9ADF7C17C}"/>
                </a:ext>
              </a:extLst>
            </p:cNvPr>
            <p:cNvSpPr/>
            <p:nvPr/>
          </p:nvSpPr>
          <p:spPr>
            <a:xfrm>
              <a:off x="3643214" y="5577597"/>
              <a:ext cx="54000" cy="54000"/>
            </a:xfrm>
            <a:prstGeom prst="rect">
              <a:avLst/>
            </a:prstGeom>
            <a:solidFill>
              <a:srgbClr val="0B304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9" name="Rectangle 178">
              <a:extLst>
                <a:ext uri="{FF2B5EF4-FFF2-40B4-BE49-F238E27FC236}">
                  <a16:creationId xmlns:a16="http://schemas.microsoft.com/office/drawing/2014/main" id="{E3470243-FF44-6F97-769E-DC48BA610F9D}"/>
                </a:ext>
              </a:extLst>
            </p:cNvPr>
            <p:cNvSpPr/>
            <p:nvPr/>
          </p:nvSpPr>
          <p:spPr>
            <a:xfrm>
              <a:off x="3643214" y="5672688"/>
              <a:ext cx="54000" cy="54000"/>
            </a:xfrm>
            <a:prstGeom prst="rect">
              <a:avLst/>
            </a:prstGeom>
            <a:solidFill>
              <a:srgbClr val="46B1E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80" name="TextBox 179">
            <a:extLst>
              <a:ext uri="{FF2B5EF4-FFF2-40B4-BE49-F238E27FC236}">
                <a16:creationId xmlns:a16="http://schemas.microsoft.com/office/drawing/2014/main" id="{2FE0AE59-8AE9-93CB-5EC3-0A6B62C2E6A6}"/>
              </a:ext>
            </a:extLst>
          </p:cNvPr>
          <p:cNvSpPr txBox="1"/>
          <p:nvPr/>
        </p:nvSpPr>
        <p:spPr>
          <a:xfrm>
            <a:off x="2636172" y="5771576"/>
            <a:ext cx="2324675" cy="584775"/>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Outer train/validation sets</a:t>
            </a:r>
          </a:p>
          <a:p>
            <a:r>
              <a:rPr lang="en-US" sz="1600" dirty="0">
                <a:latin typeface="Times New Roman" panose="02020603050405020304" pitchFamily="18" charset="0"/>
                <a:cs typeface="Times New Roman" panose="02020603050405020304" pitchFamily="18" charset="0"/>
              </a:rPr>
              <a:t>Outer test sets</a:t>
            </a:r>
          </a:p>
        </p:txBody>
      </p:sp>
      <p:sp>
        <p:nvSpPr>
          <p:cNvPr id="183" name="TextBox 182">
            <a:extLst>
              <a:ext uri="{FF2B5EF4-FFF2-40B4-BE49-F238E27FC236}">
                <a16:creationId xmlns:a16="http://schemas.microsoft.com/office/drawing/2014/main" id="{57ABC408-B7E0-11A1-0D39-72D6B9425C4F}"/>
              </a:ext>
            </a:extLst>
          </p:cNvPr>
          <p:cNvSpPr txBox="1"/>
          <p:nvPr/>
        </p:nvSpPr>
        <p:spPr>
          <a:xfrm>
            <a:off x="5192346" y="5771575"/>
            <a:ext cx="1854995" cy="584775"/>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Inner train sets</a:t>
            </a:r>
          </a:p>
          <a:p>
            <a:r>
              <a:rPr lang="en-US" sz="1600" dirty="0">
                <a:latin typeface="Times New Roman" panose="02020603050405020304" pitchFamily="18" charset="0"/>
                <a:cs typeface="Times New Roman" panose="02020603050405020304" pitchFamily="18" charset="0"/>
              </a:rPr>
              <a:t>Inner validation sets</a:t>
            </a:r>
          </a:p>
        </p:txBody>
      </p:sp>
      <p:sp>
        <p:nvSpPr>
          <p:cNvPr id="185" name="TextBox 184">
            <a:extLst>
              <a:ext uri="{FF2B5EF4-FFF2-40B4-BE49-F238E27FC236}">
                <a16:creationId xmlns:a16="http://schemas.microsoft.com/office/drawing/2014/main" id="{1E7B3477-8E07-E13B-2610-4E7ADC6B6CC2}"/>
              </a:ext>
            </a:extLst>
          </p:cNvPr>
          <p:cNvSpPr txBox="1"/>
          <p:nvPr/>
        </p:nvSpPr>
        <p:spPr>
          <a:xfrm>
            <a:off x="6499628" y="4220188"/>
            <a:ext cx="2091213" cy="584775"/>
          </a:xfrm>
          <a:prstGeom prst="rect">
            <a:avLst/>
          </a:prstGeom>
          <a:noFill/>
        </p:spPr>
        <p:txBody>
          <a:bodyPr wrap="square">
            <a:spAutoFit/>
          </a:bodyPr>
          <a:lstStyle/>
          <a:p>
            <a:r>
              <a:rPr lang="en-US" sz="1600" dirty="0">
                <a:latin typeface="Times New Roman" panose="02020603050405020304" pitchFamily="18" charset="0"/>
                <a:ea typeface="Calibri" panose="020F0502020204030204" pitchFamily="34" charset="0"/>
                <a:cs typeface="Times New Roman" panose="02020603050405020304" pitchFamily="18" charset="0"/>
              </a:rPr>
              <a:t>Inner 4-fold CV:</a:t>
            </a:r>
          </a:p>
          <a:p>
            <a:r>
              <a:rPr lang="en-US" sz="1600" dirty="0">
                <a:latin typeface="Times New Roman" panose="02020603050405020304" pitchFamily="18" charset="0"/>
                <a:ea typeface="Calibri" panose="020F0502020204030204" pitchFamily="34" charset="0"/>
                <a:cs typeface="Times New Roman" panose="02020603050405020304" pitchFamily="18" charset="0"/>
              </a:rPr>
              <a:t>Hyperparameter tuning</a:t>
            </a:r>
          </a:p>
        </p:txBody>
      </p:sp>
      <p:sp>
        <p:nvSpPr>
          <p:cNvPr id="186" name="TextBox 185">
            <a:extLst>
              <a:ext uri="{FF2B5EF4-FFF2-40B4-BE49-F238E27FC236}">
                <a16:creationId xmlns:a16="http://schemas.microsoft.com/office/drawing/2014/main" id="{C4D3DA97-5821-5094-71E4-194F3B03D3D3}"/>
              </a:ext>
            </a:extLst>
          </p:cNvPr>
          <p:cNvSpPr txBox="1"/>
          <p:nvPr/>
        </p:nvSpPr>
        <p:spPr>
          <a:xfrm>
            <a:off x="549144" y="4346925"/>
            <a:ext cx="1728323" cy="830997"/>
          </a:xfrm>
          <a:prstGeom prst="rect">
            <a:avLst/>
          </a:prstGeom>
          <a:noFill/>
        </p:spPr>
        <p:txBody>
          <a:bodyPr wrap="square">
            <a:spAutoFit/>
          </a:bodyPr>
          <a:lstStyle/>
          <a:p>
            <a:r>
              <a:rPr lang="en-US" sz="1600" dirty="0">
                <a:latin typeface="Times New Roman" panose="02020603050405020304" pitchFamily="18" charset="0"/>
                <a:ea typeface="Calibri" panose="020F0502020204030204" pitchFamily="34" charset="0"/>
                <a:cs typeface="Times New Roman" panose="02020603050405020304" pitchFamily="18" charset="0"/>
              </a:rPr>
              <a:t>Outer 4-fold CV: </a:t>
            </a:r>
          </a:p>
          <a:p>
            <a:r>
              <a:rPr lang="en-US" sz="1600" dirty="0">
                <a:latin typeface="Times New Roman" panose="02020603050405020304" pitchFamily="18" charset="0"/>
                <a:ea typeface="Calibri" panose="020F0502020204030204" pitchFamily="34" charset="0"/>
                <a:cs typeface="Times New Roman" panose="02020603050405020304" pitchFamily="18" charset="0"/>
              </a:rPr>
              <a:t>Model evaluation and selection</a:t>
            </a:r>
          </a:p>
        </p:txBody>
      </p:sp>
      <p:pic>
        <p:nvPicPr>
          <p:cNvPr id="187" name="Picture 186">
            <a:extLst>
              <a:ext uri="{FF2B5EF4-FFF2-40B4-BE49-F238E27FC236}">
                <a16:creationId xmlns:a16="http://schemas.microsoft.com/office/drawing/2014/main" id="{CB02DC94-42A7-3F48-C98A-8AEAE1C86CA3}"/>
              </a:ext>
            </a:extLst>
          </p:cNvPr>
          <p:cNvPicPr>
            <a:picLocks noChangeAspect="1"/>
          </p:cNvPicPr>
          <p:nvPr/>
        </p:nvPicPr>
        <p:blipFill>
          <a:blip r:embed="rId3"/>
          <a:stretch>
            <a:fillRect/>
          </a:stretch>
        </p:blipFill>
        <p:spPr>
          <a:xfrm>
            <a:off x="442696" y="831874"/>
            <a:ext cx="4222162" cy="2720484"/>
          </a:xfrm>
          <a:prstGeom prst="rect">
            <a:avLst/>
          </a:prstGeom>
        </p:spPr>
      </p:pic>
      <p:sp>
        <p:nvSpPr>
          <p:cNvPr id="188" name="Rectangle: Rounded Corners 187">
            <a:extLst>
              <a:ext uri="{FF2B5EF4-FFF2-40B4-BE49-F238E27FC236}">
                <a16:creationId xmlns:a16="http://schemas.microsoft.com/office/drawing/2014/main" id="{C82AAE95-97E4-D61C-69F7-D85A7A618833}"/>
              </a:ext>
            </a:extLst>
          </p:cNvPr>
          <p:cNvSpPr/>
          <p:nvPr/>
        </p:nvSpPr>
        <p:spPr>
          <a:xfrm>
            <a:off x="4792955" y="825548"/>
            <a:ext cx="3908349" cy="2720484"/>
          </a:xfrm>
          <a:prstGeom prst="roundRect">
            <a:avLst>
              <a:gd name="adj" fmla="val 6052"/>
            </a:avLst>
          </a:prstGeom>
          <a:solidFill>
            <a:srgbClr val="DAE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FED926E4-354B-A1D3-2DD2-15E30D454634}"/>
              </a:ext>
            </a:extLst>
          </p:cNvPr>
          <p:cNvGraphicFramePr>
            <a:graphicFrameLocks noGrp="1"/>
          </p:cNvGraphicFramePr>
          <p:nvPr>
            <p:extLst>
              <p:ext uri="{D42A27DB-BD31-4B8C-83A1-F6EECF244321}">
                <p14:modId xmlns:p14="http://schemas.microsoft.com/office/powerpoint/2010/main" val="1948608988"/>
              </p:ext>
            </p:extLst>
          </p:nvPr>
        </p:nvGraphicFramePr>
        <p:xfrm>
          <a:off x="4886062" y="1073785"/>
          <a:ext cx="3713638" cy="2219960"/>
        </p:xfrm>
        <a:graphic>
          <a:graphicData uri="http://schemas.openxmlformats.org/drawingml/2006/table">
            <a:tbl>
              <a:tblPr/>
              <a:tblGrid>
                <a:gridCol w="3713638">
                  <a:extLst>
                    <a:ext uri="{9D8B030D-6E8A-4147-A177-3AD203B41FA5}">
                      <a16:colId xmlns:a16="http://schemas.microsoft.com/office/drawing/2014/main" val="526084318"/>
                    </a:ext>
                  </a:extLst>
                </a:gridCol>
              </a:tblGrid>
              <a:tr h="182884">
                <a:tc>
                  <a:txBody>
                    <a:bodyPr/>
                    <a:lstStyle/>
                    <a:p>
                      <a:pPr marL="0" marR="0" lvl="0" indent="0" algn="just" defTabSz="914400" rtl="0" eaLnBrk="1" fontAlgn="b" latinLnBrk="0" hangingPunct="1">
                        <a:lnSpc>
                          <a:spcPct val="100000"/>
                        </a:lnSpc>
                        <a:spcBef>
                          <a:spcPts val="0"/>
                        </a:spcBef>
                        <a:spcAft>
                          <a:spcPts val="0"/>
                        </a:spcAft>
                        <a:buClrTx/>
                        <a:buSzTx/>
                        <a:buFont typeface="Wingdings" panose="05000000000000000000" pitchFamily="2" charset="2"/>
                        <a:buNone/>
                        <a:tabLst/>
                        <a:defRPr/>
                      </a:pPr>
                      <a:r>
                        <a:rPr lang="en-US" sz="1800" b="0" i="0" u="none" strike="noStrike" dirty="0">
                          <a:solidFill>
                            <a:srgbClr val="000000"/>
                          </a:solidFill>
                          <a:effectLst/>
                          <a:latin typeface="Times New Roman" panose="02020603050405020304" pitchFamily="18" charset="0"/>
                          <a:cs typeface="Times New Roman" panose="02020603050405020304" pitchFamily="18" charset="0"/>
                        </a:rPr>
                        <a:t>Minimal requirement to train a model:</a:t>
                      </a:r>
                    </a:p>
                    <a:p>
                      <a:pPr marL="0" marR="0" lvl="0" indent="0" algn="just" defTabSz="914400" rtl="0" eaLnBrk="1" fontAlgn="b" latinLnBrk="0" hangingPunct="1">
                        <a:lnSpc>
                          <a:spcPct val="100000"/>
                        </a:lnSpc>
                        <a:spcBef>
                          <a:spcPts val="0"/>
                        </a:spcBef>
                        <a:spcAft>
                          <a:spcPts val="0"/>
                        </a:spcAft>
                        <a:buClrTx/>
                        <a:buSzTx/>
                        <a:buFont typeface="Wingdings" panose="05000000000000000000" pitchFamily="2" charset="2"/>
                        <a:buNone/>
                        <a:tabLst/>
                        <a:defRPr/>
                      </a:pP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436215386"/>
                  </a:ext>
                </a:extLst>
              </a:tr>
              <a:tr h="227002">
                <a:tc>
                  <a:txBody>
                    <a:bodyPr/>
                    <a:lstStyle/>
                    <a:p>
                      <a:pPr marL="628650" lvl="1" indent="-171450" algn="just" fontAlgn="b">
                        <a:buFont typeface="Wingdings" panose="05000000000000000000" pitchFamily="2" charset="2"/>
                        <a:buChar char="Ø"/>
                      </a:pPr>
                      <a:r>
                        <a:rPr lang="en-US" sz="1800" b="0" i="0" u="none" strike="noStrike" dirty="0">
                          <a:solidFill>
                            <a:srgbClr val="000000"/>
                          </a:solidFill>
                          <a:effectLst/>
                          <a:latin typeface="Times New Roman" panose="02020603050405020304" pitchFamily="18" charset="0"/>
                          <a:cs typeface="Times New Roman" panose="02020603050405020304" pitchFamily="18" charset="0"/>
                        </a:rPr>
                        <a:t>500 Unique protein sequences</a:t>
                      </a:r>
                    </a:p>
                  </a:txBody>
                  <a:tcPr marL="6350" marR="6350" marT="6350" marB="0" anchor="b">
                    <a:lnL>
                      <a:noFill/>
                    </a:lnL>
                    <a:lnR>
                      <a:noFill/>
                    </a:lnR>
                    <a:lnT>
                      <a:noFill/>
                    </a:lnT>
                    <a:lnB>
                      <a:noFill/>
                    </a:lnB>
                    <a:noFill/>
                  </a:tcPr>
                </a:tc>
                <a:extLst>
                  <a:ext uri="{0D108BD9-81ED-4DB2-BD59-A6C34878D82A}">
                    <a16:rowId xmlns:a16="http://schemas.microsoft.com/office/drawing/2014/main" val="2347672562"/>
                  </a:ext>
                </a:extLst>
              </a:tr>
              <a:tr h="215724">
                <a:tc>
                  <a:txBody>
                    <a:bodyPr/>
                    <a:lstStyle/>
                    <a:p>
                      <a:pPr marL="628650" lvl="1" indent="-171450" algn="just" fontAlgn="b">
                        <a:buFont typeface="Wingdings" panose="05000000000000000000" pitchFamily="2" charset="2"/>
                        <a:buChar char="Ø"/>
                      </a:pPr>
                      <a:r>
                        <a:rPr lang="en-US" sz="1800" b="0" i="0" u="none" strike="noStrike" dirty="0">
                          <a:solidFill>
                            <a:srgbClr val="000000"/>
                          </a:solidFill>
                          <a:effectLst/>
                          <a:latin typeface="Times New Roman" panose="02020603050405020304" pitchFamily="18" charset="0"/>
                          <a:cs typeface="Times New Roman" panose="02020603050405020304" pitchFamily="18" charset="0"/>
                        </a:rPr>
                        <a:t>8 Virus species known to infect the target taxon</a:t>
                      </a:r>
                    </a:p>
                  </a:txBody>
                  <a:tcPr marL="6350" marR="6350" marT="6350" marB="0" anchor="b">
                    <a:lnL>
                      <a:noFill/>
                    </a:lnL>
                    <a:lnR>
                      <a:noFill/>
                    </a:lnR>
                    <a:lnT>
                      <a:noFill/>
                    </a:lnT>
                    <a:lnB>
                      <a:noFill/>
                    </a:lnB>
                    <a:noFill/>
                  </a:tcPr>
                </a:tc>
                <a:extLst>
                  <a:ext uri="{0D108BD9-81ED-4DB2-BD59-A6C34878D82A}">
                    <a16:rowId xmlns:a16="http://schemas.microsoft.com/office/drawing/2014/main" val="2336377524"/>
                  </a:ext>
                </a:extLst>
              </a:tr>
              <a:tr h="215724">
                <a:tc>
                  <a:txBody>
                    <a:bodyPr/>
                    <a:lstStyle/>
                    <a:p>
                      <a:pPr marL="628650" lvl="1" indent="-171450" algn="just" fontAlgn="b">
                        <a:buFont typeface="Wingdings" panose="05000000000000000000" pitchFamily="2" charset="2"/>
                        <a:buChar char="Ø"/>
                      </a:pPr>
                      <a:r>
                        <a:rPr lang="en-US" sz="1800" b="0" i="0" u="none" strike="noStrike" dirty="0">
                          <a:solidFill>
                            <a:srgbClr val="000000"/>
                          </a:solidFill>
                          <a:effectLst/>
                          <a:latin typeface="Times New Roman" panose="02020603050405020304" pitchFamily="18" charset="0"/>
                          <a:cs typeface="Times New Roman" panose="02020603050405020304" pitchFamily="18" charset="0"/>
                        </a:rPr>
                        <a:t>40 Unique protein sequences from species known to infect the target taxon</a:t>
                      </a:r>
                    </a:p>
                  </a:txBody>
                  <a:tcPr marL="6350" marR="6350" marT="6350" marB="0" anchor="b">
                    <a:lnL>
                      <a:noFill/>
                    </a:lnL>
                    <a:lnR>
                      <a:noFill/>
                    </a:lnR>
                    <a:lnT>
                      <a:noFill/>
                    </a:lnT>
                    <a:lnB>
                      <a:noFill/>
                    </a:lnB>
                    <a:noFill/>
                  </a:tcPr>
                </a:tc>
                <a:extLst>
                  <a:ext uri="{0D108BD9-81ED-4DB2-BD59-A6C34878D82A}">
                    <a16:rowId xmlns:a16="http://schemas.microsoft.com/office/drawing/2014/main" val="1913214185"/>
                  </a:ext>
                </a:extLst>
              </a:tr>
            </a:tbl>
          </a:graphicData>
        </a:graphic>
      </p:graphicFrame>
      <p:sp>
        <p:nvSpPr>
          <p:cNvPr id="9" name="Title 1">
            <a:extLst>
              <a:ext uri="{FF2B5EF4-FFF2-40B4-BE49-F238E27FC236}">
                <a16:creationId xmlns:a16="http://schemas.microsoft.com/office/drawing/2014/main" id="{E331F54C-A2CE-AC84-6DEA-D65A0C54210D}"/>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marR="0" lvl="0" indent="-514350" algn="l" defTabSz="914400" rtl="0" eaLnBrk="1" fontAlgn="auto" latinLnBrk="0" hangingPunct="1">
              <a:lnSpc>
                <a:spcPct val="90000"/>
              </a:lnSpc>
              <a:spcBef>
                <a:spcPct val="0"/>
              </a:spcBef>
              <a:spcAft>
                <a:spcPts val="0"/>
              </a:spcAft>
              <a:buClrTx/>
              <a:buSzTx/>
              <a:buFont typeface="+mj-lt"/>
              <a:buAutoNum type="arabicPeriod" startAt="4"/>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Training models with a Machine Learning pipeline: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Haramo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4139523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127EE-55BC-C1CE-3D3E-E4FE755FD719}"/>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E89580A-B5F6-8069-95D4-FFCB67678A3A}"/>
              </a:ext>
            </a:extLst>
          </p:cNvPr>
          <p:cNvSpPr/>
          <p:nvPr/>
        </p:nvSpPr>
        <p:spPr>
          <a:xfrm>
            <a:off x="228601" y="1111542"/>
            <a:ext cx="8724900" cy="5319994"/>
          </a:xfrm>
          <a:prstGeom prst="roundRect">
            <a:avLst>
              <a:gd name="adj" fmla="val 5528"/>
            </a:avLst>
          </a:prstGeom>
          <a:solidFill>
            <a:srgbClr val="DAE8F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Slide Number Placeholder 9">
            <a:extLst>
              <a:ext uri="{FF2B5EF4-FFF2-40B4-BE49-F238E27FC236}">
                <a16:creationId xmlns:a16="http://schemas.microsoft.com/office/drawing/2014/main" id="{45D5EA94-FBC1-21E4-9CED-7EFCCC78802F}"/>
              </a:ext>
            </a:extLst>
          </p:cNvPr>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12</a:t>
            </a:r>
          </a:p>
        </p:txBody>
      </p:sp>
      <p:sp>
        <p:nvSpPr>
          <p:cNvPr id="2" name="Title 1">
            <a:extLst>
              <a:ext uri="{FF2B5EF4-FFF2-40B4-BE49-F238E27FC236}">
                <a16:creationId xmlns:a16="http://schemas.microsoft.com/office/drawing/2014/main" id="{2E10775A-078D-735F-88DE-CBCFD1D57C64}"/>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Model evaluation – </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Solanum </a:t>
            </a:r>
            <a:r>
              <a:rPr lang="en-US" sz="3200" i="1" dirty="0">
                <a:solidFill>
                  <a:prstClr val="black"/>
                </a:solidFill>
                <a:latin typeface="Times New Roman" panose="02020603050405020304" pitchFamily="18" charset="0"/>
                <a:cs typeface="Times New Roman" panose="02020603050405020304" pitchFamily="18" charset="0"/>
              </a:rPr>
              <a:t>l</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j-ea"/>
                <a:cs typeface="Times New Roman" panose="02020603050405020304" pitchFamily="18" charset="0"/>
              </a:rPr>
              <a:t>ycopersicum</a:t>
            </a:r>
            <a:endPar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3D65416F-6BAA-D16A-B3DF-523E543CE819}"/>
              </a:ext>
            </a:extLst>
          </p:cNvPr>
          <p:cNvSpPr/>
          <p:nvPr/>
        </p:nvSpPr>
        <p:spPr>
          <a:xfrm>
            <a:off x="348095" y="1238006"/>
            <a:ext cx="8475666" cy="2305293"/>
          </a:xfrm>
          <a:prstGeom prst="roundRect">
            <a:avLst>
              <a:gd name="adj" fmla="val 7832"/>
            </a:avLst>
          </a:prstGeom>
          <a:blipFill>
            <a:blip r:embed="rId3"/>
            <a:stretch>
              <a:fillRect/>
            </a:stretch>
          </a:blip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7" name="Table 16">
            <a:extLst>
              <a:ext uri="{FF2B5EF4-FFF2-40B4-BE49-F238E27FC236}">
                <a16:creationId xmlns:a16="http://schemas.microsoft.com/office/drawing/2014/main" id="{385C9856-8A53-D842-F7C8-94CFBD241B20}"/>
              </a:ext>
            </a:extLst>
          </p:cNvPr>
          <p:cNvGraphicFramePr>
            <a:graphicFrameLocks noGrp="1"/>
          </p:cNvGraphicFramePr>
          <p:nvPr>
            <p:extLst>
              <p:ext uri="{D42A27DB-BD31-4B8C-83A1-F6EECF244321}">
                <p14:modId xmlns:p14="http://schemas.microsoft.com/office/powerpoint/2010/main" val="4164940524"/>
              </p:ext>
            </p:extLst>
          </p:nvPr>
        </p:nvGraphicFramePr>
        <p:xfrm>
          <a:off x="348093" y="3793489"/>
          <a:ext cx="8475666" cy="1939290"/>
        </p:xfrm>
        <a:graphic>
          <a:graphicData uri="http://schemas.openxmlformats.org/drawingml/2006/table">
            <a:tbl>
              <a:tblPr/>
              <a:tblGrid>
                <a:gridCol w="8475666">
                  <a:extLst>
                    <a:ext uri="{9D8B030D-6E8A-4147-A177-3AD203B41FA5}">
                      <a16:colId xmlns:a16="http://schemas.microsoft.com/office/drawing/2014/main" val="526084318"/>
                    </a:ext>
                  </a:extLst>
                </a:gridCol>
              </a:tblGrid>
              <a:tr h="227002">
                <a:tc>
                  <a:txBody>
                    <a:bodyPr/>
                    <a:lstStyle/>
                    <a:p>
                      <a:pPr marL="171450" lvl="0" indent="-171450" algn="just" fontAlgn="b">
                        <a:buFont typeface="Wingdings" panose="05000000000000000000" pitchFamily="2" charset="2"/>
                        <a:buChar char="Ø"/>
                      </a:pPr>
                      <a:r>
                        <a:rPr lang="en-US" sz="1800" b="0" i="0" u="none" strike="noStrike" dirty="0">
                          <a:solidFill>
                            <a:srgbClr val="000000"/>
                          </a:solidFill>
                          <a:effectLst/>
                          <a:latin typeface="Times New Roman" panose="02020603050405020304" pitchFamily="18" charset="0"/>
                          <a:cs typeface="Times New Roman" panose="02020603050405020304" pitchFamily="18" charset="0"/>
                        </a:rPr>
                        <a:t> Mean MCC score of 0.956±0.036 across all targets and proteins</a:t>
                      </a:r>
                    </a:p>
                    <a:p>
                      <a:pPr marL="457200" lvl="1" indent="0" algn="just" fontAlgn="b">
                        <a:buFont typeface="Wingdings" panose="05000000000000000000" pitchFamily="2" charset="2"/>
                        <a:buNone/>
                      </a:pPr>
                      <a:r>
                        <a:rPr lang="en-US" sz="1800" b="0" i="0" u="none" strike="noStrike" dirty="0">
                          <a:solidFill>
                            <a:srgbClr val="000000"/>
                          </a:solidFill>
                          <a:effectLst/>
                          <a:latin typeface="Times New Roman" panose="02020603050405020304" pitchFamily="18" charset="0"/>
                          <a:cs typeface="Times New Roman" panose="02020603050405020304" pitchFamily="18" charset="0"/>
                        </a:rPr>
                        <a:t>→ Models handle intraspecific sequence diversity very well</a:t>
                      </a:r>
                    </a:p>
                  </a:txBody>
                  <a:tcPr marL="6350" marR="6350" marT="6350" marB="0" anchor="b">
                    <a:lnL>
                      <a:noFill/>
                    </a:lnL>
                    <a:lnR>
                      <a:noFill/>
                    </a:lnR>
                    <a:lnT>
                      <a:noFill/>
                    </a:lnT>
                    <a:lnB>
                      <a:noFill/>
                    </a:lnB>
                    <a:noFill/>
                  </a:tcPr>
                </a:tc>
                <a:extLst>
                  <a:ext uri="{0D108BD9-81ED-4DB2-BD59-A6C34878D82A}">
                    <a16:rowId xmlns:a16="http://schemas.microsoft.com/office/drawing/2014/main" val="2347672562"/>
                  </a:ext>
                </a:extLst>
              </a:tr>
              <a:tr h="215724">
                <a:tc>
                  <a:txBody>
                    <a:bodyPr/>
                    <a:lstStyle/>
                    <a:p>
                      <a:pPr marL="171450" lvl="0" indent="-171450" algn="just" fontAlgn="b">
                        <a:buFont typeface="Wingdings" panose="05000000000000000000" pitchFamily="2" charset="2"/>
                        <a:buChar char="Ø"/>
                      </a:pPr>
                      <a:r>
                        <a:rPr lang="en-US" sz="1800" b="0" i="0" u="none" strike="noStrike" dirty="0">
                          <a:solidFill>
                            <a:srgbClr val="000000"/>
                          </a:solidFill>
                          <a:effectLst/>
                          <a:latin typeface="Times New Roman" panose="02020603050405020304" pitchFamily="18" charset="0"/>
                          <a:cs typeface="Times New Roman" panose="02020603050405020304" pitchFamily="18" charset="0"/>
                        </a:rPr>
                        <a:t> Sensitivity is increasing with the reduction of host resolution</a:t>
                      </a:r>
                    </a:p>
                    <a:p>
                      <a:pPr marL="457200" lvl="1" indent="0" algn="just" fontAlgn="b">
                        <a:buFont typeface="Wingdings" panose="05000000000000000000" pitchFamily="2" charset="2"/>
                        <a:buNone/>
                      </a:pPr>
                      <a:r>
                        <a:rPr lang="en-US" sz="1800" b="0" i="0" u="none" strike="noStrike" dirty="0">
                          <a:solidFill>
                            <a:srgbClr val="000000"/>
                          </a:solidFill>
                          <a:effectLst/>
                          <a:latin typeface="Times New Roman" panose="02020603050405020304" pitchFamily="18" charset="0"/>
                          <a:cs typeface="Times New Roman" panose="02020603050405020304" pitchFamily="18" charset="0"/>
                        </a:rPr>
                        <a:t>→ Reducing class imbalance helps the model to learn</a:t>
                      </a:r>
                    </a:p>
                  </a:txBody>
                  <a:tcPr marL="6350" marR="6350" marT="6350" marB="0" anchor="b">
                    <a:lnL>
                      <a:noFill/>
                    </a:lnL>
                    <a:lnR>
                      <a:noFill/>
                    </a:lnR>
                    <a:lnT>
                      <a:noFill/>
                    </a:lnT>
                    <a:lnB>
                      <a:noFill/>
                    </a:lnB>
                    <a:noFill/>
                  </a:tcPr>
                </a:tc>
                <a:extLst>
                  <a:ext uri="{0D108BD9-81ED-4DB2-BD59-A6C34878D82A}">
                    <a16:rowId xmlns:a16="http://schemas.microsoft.com/office/drawing/2014/main" val="2336377524"/>
                  </a:ext>
                </a:extLst>
              </a:tr>
              <a:tr h="215724">
                <a:tc>
                  <a:txBody>
                    <a:bodyPr/>
                    <a:lstStyle/>
                    <a:p>
                      <a:pPr marL="171450" lvl="0" indent="-171450" algn="just" fontAlgn="b">
                        <a:buFont typeface="Wingdings" panose="05000000000000000000" pitchFamily="2" charset="2"/>
                        <a:buChar char="Ø"/>
                      </a:pPr>
                      <a:r>
                        <a:rPr lang="en-US" sz="1800" b="0" i="0" u="none" strike="noStrike" dirty="0">
                          <a:solidFill>
                            <a:srgbClr val="000000"/>
                          </a:solidFill>
                          <a:effectLst/>
                          <a:latin typeface="Times New Roman" panose="02020603050405020304" pitchFamily="18" charset="0"/>
                          <a:cs typeface="Times New Roman" panose="02020603050405020304" pitchFamily="18" charset="0"/>
                        </a:rPr>
                        <a:t> Selectivity is decreasing with the reduction of host resolution</a:t>
                      </a:r>
                    </a:p>
                    <a:p>
                      <a:pPr marL="457200" lvl="1" indent="0" algn="just" fontAlgn="b">
                        <a:buFont typeface="Wingdings" panose="05000000000000000000" pitchFamily="2" charset="2"/>
                        <a:buNone/>
                      </a:pPr>
                      <a:r>
                        <a:rPr lang="en-US" sz="1800" b="0" i="0" u="none" strike="noStrike" dirty="0">
                          <a:solidFill>
                            <a:srgbClr val="000000"/>
                          </a:solidFill>
                          <a:effectLst/>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Viruses often have species-specific traits, so aggregating hosts at higher level merges biologically distinct traits</a:t>
                      </a:r>
                      <a:endParaRPr lang="en-US" sz="1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1913214185"/>
                  </a:ext>
                </a:extLst>
              </a:tr>
            </a:tbl>
          </a:graphicData>
        </a:graphic>
      </p:graphicFrame>
    </p:spTree>
    <p:extLst>
      <p:ext uri="{BB962C8B-B14F-4D97-AF65-F5344CB8AC3E}">
        <p14:creationId xmlns:p14="http://schemas.microsoft.com/office/powerpoint/2010/main" val="1234426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167274BB-7A9D-D72B-A603-C2874F4846D8}"/>
              </a:ext>
            </a:extLst>
          </p:cNvPr>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13</a:t>
            </a:r>
          </a:p>
        </p:txBody>
      </p:sp>
      <p:pic>
        <p:nvPicPr>
          <p:cNvPr id="2" name="Picture 1">
            <a:extLst>
              <a:ext uri="{FF2B5EF4-FFF2-40B4-BE49-F238E27FC236}">
                <a16:creationId xmlns:a16="http://schemas.microsoft.com/office/drawing/2014/main" id="{E747E731-E94D-CE48-8C8B-163A4F9BA16E}"/>
              </a:ext>
            </a:extLst>
          </p:cNvPr>
          <p:cNvPicPr>
            <a:picLocks noChangeAspect="1"/>
          </p:cNvPicPr>
          <p:nvPr/>
        </p:nvPicPr>
        <p:blipFill>
          <a:blip r:embed="rId3"/>
          <a:stretch>
            <a:fillRect/>
          </a:stretch>
        </p:blipFill>
        <p:spPr>
          <a:xfrm>
            <a:off x="862220" y="831874"/>
            <a:ext cx="7419559" cy="5828418"/>
          </a:xfrm>
          <a:prstGeom prst="rect">
            <a:avLst/>
          </a:prstGeom>
        </p:spPr>
      </p:pic>
      <p:sp>
        <p:nvSpPr>
          <p:cNvPr id="6" name="Title 1">
            <a:extLst>
              <a:ext uri="{FF2B5EF4-FFF2-40B4-BE49-F238E27FC236}">
                <a16:creationId xmlns:a16="http://schemas.microsoft.com/office/drawing/2014/main" id="{61418113-AE3F-19D9-9950-485D39CBC6D9}"/>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buFont typeface="+mj-lt"/>
              <a:buAutoNum type="arabicPeriod" startAt="5"/>
              <a:defRPr/>
            </a:pPr>
            <a:r>
              <a:rPr lang="en-US" sz="2800" dirty="0">
                <a:solidFill>
                  <a:prstClr val="black"/>
                </a:solidFill>
                <a:latin typeface="Times New Roman" panose="02020603050405020304" pitchFamily="18" charset="0"/>
                <a:cs typeface="Times New Roman" panose="02020603050405020304" pitchFamily="18" charset="0"/>
              </a:rPr>
              <a:t>Building a user-friendly dashboard – Database exploration</a:t>
            </a:r>
          </a:p>
        </p:txBody>
      </p:sp>
    </p:spTree>
    <p:extLst>
      <p:ext uri="{BB962C8B-B14F-4D97-AF65-F5344CB8AC3E}">
        <p14:creationId xmlns:p14="http://schemas.microsoft.com/office/powerpoint/2010/main" val="975947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B858F-71C1-13A1-CDDF-640D8AE5B31D}"/>
            </a:ext>
          </a:extLst>
        </p:cNvPr>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id="{A25FCF27-526E-237E-303C-69DA250228BA}"/>
              </a:ext>
            </a:extLst>
          </p:cNvPr>
          <p:cNvGraphicFramePr/>
          <p:nvPr/>
        </p:nvGraphicFramePr>
        <p:xfrm>
          <a:off x="348095" y="5136273"/>
          <a:ext cx="8447810" cy="1364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7CF97D03-1CE9-6FE6-598D-62D9E338179B}"/>
              </a:ext>
            </a:extLst>
          </p:cNvPr>
          <p:cNvSpPr txBox="1"/>
          <p:nvPr/>
        </p:nvSpPr>
        <p:spPr>
          <a:xfrm>
            <a:off x="0" y="6610320"/>
            <a:ext cx="9144000" cy="2308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9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rPr>
              <a:t>A) Edgar et al., 2022. </a:t>
            </a:r>
            <a:r>
              <a:rPr kumimoji="0" lang="fr-BE" sz="900" b="0" i="0" u="none" strike="noStrike" kern="1200" cap="none" spc="0" normalizeH="0" baseline="0" noProof="0" dirty="0" err="1">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rPr>
              <a:t>Petabase-scale</a:t>
            </a:r>
            <a:r>
              <a:rPr kumimoji="0" lang="fr-BE" sz="9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rPr>
              <a:t> </a:t>
            </a:r>
            <a:r>
              <a:rPr kumimoji="0" lang="fr-BE" sz="900" b="0" i="0" u="none" strike="noStrike" kern="1200" cap="none" spc="0" normalizeH="0" baseline="0" noProof="0" dirty="0" err="1">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rPr>
              <a:t>sequence</a:t>
            </a:r>
            <a:r>
              <a:rPr kumimoji="0" lang="fr-BE" sz="9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rPr>
              <a:t> </a:t>
            </a:r>
            <a:r>
              <a:rPr kumimoji="0" lang="fr-BE" sz="900" b="0" i="0" u="none" strike="noStrike" kern="1200" cap="none" spc="0" normalizeH="0" baseline="0" noProof="0" dirty="0" err="1">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rPr>
              <a:t>alignment</a:t>
            </a:r>
            <a:r>
              <a:rPr kumimoji="0" lang="fr-BE" sz="9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rPr>
              <a:t> catalyses viral </a:t>
            </a:r>
            <a:r>
              <a:rPr kumimoji="0" lang="fr-BE" sz="900" b="0" i="0" u="none" strike="noStrike" kern="1200" cap="none" spc="0" normalizeH="0" baseline="0" noProof="0" dirty="0" err="1">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rPr>
              <a:t>discovery</a:t>
            </a:r>
            <a:endParaRPr kumimoji="0" lang="fr-BE" sz="9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9646F2D9-7EF7-CDD6-5D11-F32AAFA872F4}"/>
              </a:ext>
            </a:extLst>
          </p:cNvPr>
          <p:cNvGrpSpPr/>
          <p:nvPr/>
        </p:nvGrpSpPr>
        <p:grpSpPr>
          <a:xfrm>
            <a:off x="121351" y="1155682"/>
            <a:ext cx="4456807" cy="1185779"/>
            <a:chOff x="348095" y="1005260"/>
            <a:chExt cx="4456807" cy="1185779"/>
          </a:xfrm>
        </p:grpSpPr>
        <p:pic>
          <p:nvPicPr>
            <p:cNvPr id="22" name="Picture 21" descr="A picture containing histogram&#10;&#10;Description automatically generated">
              <a:extLst>
                <a:ext uri="{FF2B5EF4-FFF2-40B4-BE49-F238E27FC236}">
                  <a16:creationId xmlns:a16="http://schemas.microsoft.com/office/drawing/2014/main" id="{8521DA99-953B-B6AE-0573-73FEA535C2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527" y="1130534"/>
              <a:ext cx="4375375" cy="1060505"/>
            </a:xfrm>
            <a:prstGeom prst="rect">
              <a:avLst/>
            </a:prstGeom>
          </p:spPr>
        </p:pic>
        <p:cxnSp>
          <p:nvCxnSpPr>
            <p:cNvPr id="17" name="Straight Arrow Connector 16">
              <a:extLst>
                <a:ext uri="{FF2B5EF4-FFF2-40B4-BE49-F238E27FC236}">
                  <a16:creationId xmlns:a16="http://schemas.microsoft.com/office/drawing/2014/main" id="{1CBC5C51-70A3-9B3F-7728-7026BA4FA022}"/>
                </a:ext>
              </a:extLst>
            </p:cNvPr>
            <p:cNvCxnSpPr/>
            <p:nvPr/>
          </p:nvCxnSpPr>
          <p:spPr>
            <a:xfrm flipV="1">
              <a:off x="1576341" y="1214380"/>
              <a:ext cx="3091912" cy="37196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B50AE6D5-7CAF-1EC3-FD41-608A2C00AF07}"/>
                </a:ext>
              </a:extLst>
            </p:cNvPr>
            <p:cNvSpPr/>
            <p:nvPr/>
          </p:nvSpPr>
          <p:spPr>
            <a:xfrm>
              <a:off x="348095" y="1005260"/>
              <a:ext cx="358075" cy="290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30" name="Group 29">
            <a:extLst>
              <a:ext uri="{FF2B5EF4-FFF2-40B4-BE49-F238E27FC236}">
                <a16:creationId xmlns:a16="http://schemas.microsoft.com/office/drawing/2014/main" id="{23E9FA7F-EA60-0C11-0A05-3A67C77634CD}"/>
              </a:ext>
            </a:extLst>
          </p:cNvPr>
          <p:cNvGrpSpPr/>
          <p:nvPr/>
        </p:nvGrpSpPr>
        <p:grpSpPr>
          <a:xfrm>
            <a:off x="219491" y="2304027"/>
            <a:ext cx="4375375" cy="2832246"/>
            <a:chOff x="219491" y="2304027"/>
            <a:chExt cx="4375375" cy="2832246"/>
          </a:xfrm>
        </p:grpSpPr>
        <p:pic>
          <p:nvPicPr>
            <p:cNvPr id="27" name="Picture 26" descr="Chart&#10;&#10;Description automatically generated with medium confidence">
              <a:extLst>
                <a:ext uri="{FF2B5EF4-FFF2-40B4-BE49-F238E27FC236}">
                  <a16:creationId xmlns:a16="http://schemas.microsoft.com/office/drawing/2014/main" id="{8808A5C3-6340-D1A0-DD57-343B122E5B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491" y="2304027"/>
              <a:ext cx="4375375" cy="2832246"/>
            </a:xfrm>
            <a:prstGeom prst="rect">
              <a:avLst/>
            </a:prstGeom>
          </p:spPr>
        </p:pic>
        <p:sp>
          <p:nvSpPr>
            <p:cNvPr id="28" name="Rectangle 27">
              <a:extLst>
                <a:ext uri="{FF2B5EF4-FFF2-40B4-BE49-F238E27FC236}">
                  <a16:creationId xmlns:a16="http://schemas.microsoft.com/office/drawing/2014/main" id="{EF1CE94B-C1D3-3BB9-1121-60FCBD7B0DC6}"/>
                </a:ext>
              </a:extLst>
            </p:cNvPr>
            <p:cNvSpPr/>
            <p:nvPr/>
          </p:nvSpPr>
          <p:spPr>
            <a:xfrm>
              <a:off x="900783" y="3476119"/>
              <a:ext cx="3122909" cy="20922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E38AA219-FD32-DC3A-C03A-0DD4F853A606}"/>
                </a:ext>
              </a:extLst>
            </p:cNvPr>
            <p:cNvSpPr/>
            <p:nvPr/>
          </p:nvSpPr>
          <p:spPr>
            <a:xfrm>
              <a:off x="219491" y="2304027"/>
              <a:ext cx="358074" cy="290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6" name="Slide Number Placeholder 5">
            <a:extLst>
              <a:ext uri="{FF2B5EF4-FFF2-40B4-BE49-F238E27FC236}">
                <a16:creationId xmlns:a16="http://schemas.microsoft.com/office/drawing/2014/main" id="{290064CA-D1DD-4C7C-0BEA-077083D1093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a:t>
            </a:r>
          </a:p>
        </p:txBody>
      </p:sp>
      <p:sp>
        <p:nvSpPr>
          <p:cNvPr id="7" name="Rectangle: Rounded Corners 6">
            <a:extLst>
              <a:ext uri="{FF2B5EF4-FFF2-40B4-BE49-F238E27FC236}">
                <a16:creationId xmlns:a16="http://schemas.microsoft.com/office/drawing/2014/main" id="{0144F9FE-AC8C-A146-1E31-419594CD02F5}"/>
              </a:ext>
            </a:extLst>
          </p:cNvPr>
          <p:cNvSpPr/>
          <p:nvPr/>
        </p:nvSpPr>
        <p:spPr>
          <a:xfrm>
            <a:off x="4520529" y="1990110"/>
            <a:ext cx="4502121" cy="2067011"/>
          </a:xfrm>
          <a:prstGeom prst="roundRect">
            <a:avLst>
              <a:gd name="adj" fmla="val 7198"/>
            </a:avLst>
          </a:prstGeom>
          <a:blipFill>
            <a:blip r:embed="rId10">
              <a:duotone>
                <a:prstClr val="black"/>
                <a:srgbClr val="DAE8FC">
                  <a:tint val="45000"/>
                  <a:satMod val="400000"/>
                </a:srgbClr>
              </a:duotone>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BA93D26-A6EA-B64A-D290-BDA1E2C875F3}"/>
              </a:ext>
            </a:extLst>
          </p:cNvPr>
          <p:cNvSpPr txBox="1"/>
          <p:nvPr/>
        </p:nvSpPr>
        <p:spPr>
          <a:xfrm>
            <a:off x="104643" y="1095157"/>
            <a:ext cx="351378" cy="369332"/>
          </a:xfrm>
          <a:prstGeom prst="rect">
            <a:avLst/>
          </a:prstGeom>
          <a:noFill/>
        </p:spPr>
        <p:txBody>
          <a:bodyPr wrap="none" rtlCol="0">
            <a:spAutoFit/>
          </a:bodyPr>
          <a:lstStyle/>
          <a:p>
            <a:r>
              <a:rPr lang="fr-BE" dirty="0">
                <a:latin typeface="Times New Roman" panose="02020603050405020304" pitchFamily="18" charset="0"/>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5552645A-E578-72C4-38E6-A94AAE3449E2}"/>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r-BE" sz="3200" dirty="0">
                <a:solidFill>
                  <a:prstClr val="black"/>
                </a:solidFill>
                <a:latin typeface="Times New Roman" panose="02020603050405020304" pitchFamily="18" charset="0"/>
                <a:cs typeface="Times New Roman" panose="02020603050405020304" pitchFamily="18" charset="0"/>
              </a:rPr>
              <a:t>High </a:t>
            </a:r>
            <a:r>
              <a:rPr lang="fr-BE" sz="3200" dirty="0" err="1">
                <a:solidFill>
                  <a:prstClr val="black"/>
                </a:solidFill>
                <a:latin typeface="Times New Roman" panose="02020603050405020304" pitchFamily="18" charset="0"/>
                <a:cs typeface="Times New Roman" panose="02020603050405020304" pitchFamily="18" charset="0"/>
              </a:rPr>
              <a:t>throughput</a:t>
            </a:r>
            <a:r>
              <a:rPr lang="fr-BE" sz="3200" dirty="0">
                <a:solidFill>
                  <a:prstClr val="black"/>
                </a:solidFill>
                <a:latin typeface="Times New Roman" panose="02020603050405020304" pitchFamily="18" charset="0"/>
                <a:cs typeface="Times New Roman" panose="02020603050405020304" pitchFamily="18" charset="0"/>
              </a:rPr>
              <a:t> </a:t>
            </a:r>
            <a:r>
              <a:rPr lang="fr-BE" sz="3200" dirty="0" err="1">
                <a:solidFill>
                  <a:prstClr val="black"/>
                </a:solidFill>
                <a:latin typeface="Times New Roman" panose="02020603050405020304" pitchFamily="18" charset="0"/>
                <a:cs typeface="Times New Roman" panose="02020603050405020304" pitchFamily="18" charset="0"/>
              </a:rPr>
              <a:t>sequencing</a:t>
            </a:r>
            <a:endParaRPr lang="fr-BE"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8594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4695AD37-9E8E-B607-9BF0-AB3D77513C69}"/>
              </a:ext>
            </a:extLst>
          </p:cNvPr>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14</a:t>
            </a:r>
          </a:p>
        </p:txBody>
      </p:sp>
      <p:sp>
        <p:nvSpPr>
          <p:cNvPr id="5" name="Title 1">
            <a:extLst>
              <a:ext uri="{FF2B5EF4-FFF2-40B4-BE49-F238E27FC236}">
                <a16:creationId xmlns:a16="http://schemas.microsoft.com/office/drawing/2014/main" id="{574B5CC0-999B-6925-12DC-047DC325A519}"/>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buFont typeface="+mj-lt"/>
              <a:buAutoNum type="arabicPeriod" startAt="5"/>
              <a:defRPr/>
            </a:pPr>
            <a:r>
              <a:rPr lang="en-US" sz="2800" dirty="0">
                <a:solidFill>
                  <a:prstClr val="black"/>
                </a:solidFill>
                <a:latin typeface="Times New Roman" panose="02020603050405020304" pitchFamily="18" charset="0"/>
                <a:cs typeface="Times New Roman" panose="02020603050405020304" pitchFamily="18" charset="0"/>
              </a:rPr>
              <a:t>Building a user-friendly dashboard – Predicted relationships</a:t>
            </a:r>
          </a:p>
        </p:txBody>
      </p:sp>
      <p:pic>
        <p:nvPicPr>
          <p:cNvPr id="6" name="Picture 5">
            <a:extLst>
              <a:ext uri="{FF2B5EF4-FFF2-40B4-BE49-F238E27FC236}">
                <a16:creationId xmlns:a16="http://schemas.microsoft.com/office/drawing/2014/main" id="{196253CF-1427-F343-C737-C447D3F6D2E0}"/>
              </a:ext>
            </a:extLst>
          </p:cNvPr>
          <p:cNvPicPr>
            <a:picLocks noChangeAspect="1"/>
          </p:cNvPicPr>
          <p:nvPr/>
        </p:nvPicPr>
        <p:blipFill>
          <a:blip r:embed="rId3"/>
          <a:srcRect b="1991"/>
          <a:stretch>
            <a:fillRect/>
          </a:stretch>
        </p:blipFill>
        <p:spPr>
          <a:xfrm>
            <a:off x="862219" y="834534"/>
            <a:ext cx="7419559" cy="5886942"/>
          </a:xfrm>
          <a:prstGeom prst="rect">
            <a:avLst/>
          </a:prstGeom>
        </p:spPr>
      </p:pic>
    </p:spTree>
    <p:extLst>
      <p:ext uri="{BB962C8B-B14F-4D97-AF65-F5344CB8AC3E}">
        <p14:creationId xmlns:p14="http://schemas.microsoft.com/office/powerpoint/2010/main" val="3295121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9">
            <a:extLst>
              <a:ext uri="{FF2B5EF4-FFF2-40B4-BE49-F238E27FC236}">
                <a16:creationId xmlns:a16="http://schemas.microsoft.com/office/drawing/2014/main" id="{4D617AA2-4060-FDF5-FB4D-E690C8319463}"/>
              </a:ext>
            </a:extLst>
          </p:cNvPr>
          <p:cNvSpPr>
            <a:spLocks noGrp="1"/>
          </p:cNvSpPr>
          <p:nvPr>
            <p:ph type="sldNum" sz="quarter" idx="12"/>
          </p:nvPr>
        </p:nvSpPr>
        <p:spPr>
          <a:xfrm>
            <a:off x="6457950" y="6356351"/>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15</a:t>
            </a:r>
          </a:p>
        </p:txBody>
      </p:sp>
      <p:pic>
        <p:nvPicPr>
          <p:cNvPr id="6" name="Picture 5">
            <a:extLst>
              <a:ext uri="{FF2B5EF4-FFF2-40B4-BE49-F238E27FC236}">
                <a16:creationId xmlns:a16="http://schemas.microsoft.com/office/drawing/2014/main" id="{320361E0-4A1B-4FBD-B6BD-D679F143284D}"/>
              </a:ext>
            </a:extLst>
          </p:cNvPr>
          <p:cNvPicPr>
            <a:picLocks noChangeAspect="1"/>
          </p:cNvPicPr>
          <p:nvPr/>
        </p:nvPicPr>
        <p:blipFill>
          <a:blip r:embed="rId3"/>
          <a:stretch>
            <a:fillRect/>
          </a:stretch>
        </p:blipFill>
        <p:spPr>
          <a:xfrm>
            <a:off x="862219" y="831874"/>
            <a:ext cx="7419559" cy="5828418"/>
          </a:xfrm>
          <a:prstGeom prst="rect">
            <a:avLst/>
          </a:prstGeom>
        </p:spPr>
      </p:pic>
      <p:sp>
        <p:nvSpPr>
          <p:cNvPr id="8" name="Title 1">
            <a:extLst>
              <a:ext uri="{FF2B5EF4-FFF2-40B4-BE49-F238E27FC236}">
                <a16:creationId xmlns:a16="http://schemas.microsoft.com/office/drawing/2014/main" id="{CDFB7D54-C899-D4B2-5559-CC2689D4B438}"/>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buFont typeface="+mj-lt"/>
              <a:buAutoNum type="arabicPeriod" startAt="5"/>
              <a:defRPr/>
            </a:pPr>
            <a:r>
              <a:rPr lang="en-US" sz="2800" dirty="0">
                <a:solidFill>
                  <a:prstClr val="black"/>
                </a:solidFill>
                <a:latin typeface="Times New Roman" panose="02020603050405020304" pitchFamily="18" charset="0"/>
                <a:cs typeface="Times New Roman" panose="02020603050405020304" pitchFamily="18" charset="0"/>
              </a:rPr>
              <a:t>Building a user-friendly dashboard – Sequence prediction</a:t>
            </a:r>
          </a:p>
        </p:txBody>
      </p:sp>
    </p:spTree>
    <p:extLst>
      <p:ext uri="{BB962C8B-B14F-4D97-AF65-F5344CB8AC3E}">
        <p14:creationId xmlns:p14="http://schemas.microsoft.com/office/powerpoint/2010/main" val="1462808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C587C-D597-1DAD-AE9C-148561D4DAA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A710DB-9214-7041-F3DA-FE34069350B5}"/>
              </a:ext>
            </a:extLst>
          </p:cNvPr>
          <p:cNvSpPr>
            <a:spLocks noGrp="1"/>
          </p:cNvSpPr>
          <p:nvPr>
            <p:ph type="sldNum" sz="quarter" idx="12"/>
          </p:nvPr>
        </p:nvSpPr>
        <p:spPr/>
        <p:txBody>
          <a:bodyPr/>
          <a:lstStyle/>
          <a:p>
            <a:r>
              <a:rPr lang="fr-BE" dirty="0"/>
              <a:t>16</a:t>
            </a:r>
          </a:p>
        </p:txBody>
      </p:sp>
      <p:sp>
        <p:nvSpPr>
          <p:cNvPr id="8" name="Title 1">
            <a:extLst>
              <a:ext uri="{FF2B5EF4-FFF2-40B4-BE49-F238E27FC236}">
                <a16:creationId xmlns:a16="http://schemas.microsoft.com/office/drawing/2014/main" id="{F14369A3-DC05-99B6-B638-025B5DB137DB}"/>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prstClr val="black"/>
                </a:solidFill>
                <a:latin typeface="Times New Roman" panose="02020603050405020304" pitchFamily="18" charset="0"/>
                <a:cs typeface="Times New Roman" panose="02020603050405020304" pitchFamily="18" charset="0"/>
              </a:rPr>
              <a:t>Take-home message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id="{3A03BC6F-2282-6E35-957B-433B76E34FC0}"/>
              </a:ext>
            </a:extLst>
          </p:cNvPr>
          <p:cNvSpPr txBox="1"/>
          <p:nvPr/>
        </p:nvSpPr>
        <p:spPr>
          <a:xfrm>
            <a:off x="348094" y="831874"/>
            <a:ext cx="8447809" cy="5509200"/>
          </a:xfrm>
          <a:prstGeom prst="rect">
            <a:avLst/>
          </a:prstGeom>
          <a:noFill/>
        </p:spPr>
        <p:txBody>
          <a:bodyPr wrap="square" rtlCol="0">
            <a:spAutoFit/>
          </a:bodyPr>
          <a:lstStyle/>
          <a:p>
            <a:pPr algn="just"/>
            <a:r>
              <a:rPr lang="en-US" sz="1600" b="1" dirty="0">
                <a:latin typeface="Times New Roman" panose="02020603050405020304" pitchFamily="18" charset="0"/>
                <a:cs typeface="Times New Roman" panose="02020603050405020304" pitchFamily="18" charset="0"/>
              </a:rPr>
              <a:t>Key Insights: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unified and expert-validated virus–host relational database now provides the most comprehensive foundation available for plant virology, integrating 22,000+ curated interactions.</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The construction of a consistent and biologically meaningful plant-virus protein database of 110,000+ curated proteins enables robust comparative analyses.</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 A physicochemical protein characterization offers a biologically interpretable alternative to k-</a:t>
            </a:r>
            <a:r>
              <a:rPr lang="en-US" sz="1600" dirty="0" err="1">
                <a:solidFill>
                  <a:schemeClr val="bg1"/>
                </a:solidFill>
                <a:latin typeface="Times New Roman" panose="02020603050405020304" pitchFamily="18" charset="0"/>
                <a:cs typeface="Times New Roman" panose="02020603050405020304" pitchFamily="18" charset="0"/>
              </a:rPr>
              <a:t>mer</a:t>
            </a:r>
            <a:r>
              <a:rPr lang="en-US" sz="1600" dirty="0">
                <a:solidFill>
                  <a:schemeClr val="bg1"/>
                </a:solidFill>
                <a:latin typeface="Times New Roman" panose="02020603050405020304" pitchFamily="18" charset="0"/>
                <a:cs typeface="Times New Roman" panose="02020603050405020304" pitchFamily="18" charset="0"/>
              </a:rPr>
              <a:t> approaches.</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Machine-learning pipelines developed with a rigorous nested cross-validation pipeline (</a:t>
            </a:r>
            <a:r>
              <a:rPr lang="en-US" sz="1600" dirty="0" err="1">
                <a:solidFill>
                  <a:schemeClr val="bg1"/>
                </a:solidFill>
                <a:latin typeface="Times New Roman" panose="02020603050405020304" pitchFamily="18" charset="0"/>
                <a:cs typeface="Times New Roman" panose="02020603050405020304" pitchFamily="18" charset="0"/>
              </a:rPr>
              <a:t>Haramo</a:t>
            </a:r>
            <a:r>
              <a:rPr lang="en-US" sz="1600" dirty="0">
                <a:solidFill>
                  <a:schemeClr val="bg1"/>
                </a:solidFill>
                <a:latin typeface="Times New Roman" panose="02020603050405020304" pitchFamily="18" charset="0"/>
                <a:cs typeface="Times New Roman" panose="02020603050405020304" pitchFamily="18" charset="0"/>
              </a:rPr>
              <a:t>) demonstrate high accuracy, sensitivity, and selectivity, even in the presence of large intraspecific viral diversity.</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A user-friendly dashboard translates all these advances into an accessible tool.</a:t>
            </a:r>
          </a:p>
          <a:p>
            <a:pPr algn="just"/>
            <a:r>
              <a:rPr lang="en-US" sz="1600" b="1" dirty="0">
                <a:solidFill>
                  <a:schemeClr val="bg1"/>
                </a:solidFill>
                <a:latin typeface="Times New Roman" panose="02020603050405020304" pitchFamily="18" charset="0"/>
                <a:cs typeface="Times New Roman" panose="02020603050405020304" pitchFamily="18" charset="0"/>
              </a:rPr>
              <a:t>Perspectives:</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Model evaluation on novel virus species remains an essential next step. The generalization capacity of the models to completely new virus species still needs to be systematically assessed.</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Experimental validation will be conducted by the laboratories of the consortium members to refine model performance through biological feedback.</a:t>
            </a:r>
          </a:p>
          <a:p>
            <a:pPr algn="just"/>
            <a:r>
              <a:rPr lang="en-US" sz="1600" b="1" dirty="0">
                <a:solidFill>
                  <a:schemeClr val="bg1"/>
                </a:solidFill>
                <a:latin typeface="Times New Roman" panose="02020603050405020304" pitchFamily="18" charset="0"/>
                <a:cs typeface="Times New Roman" panose="02020603050405020304" pitchFamily="18" charset="0"/>
              </a:rPr>
              <a:t>Conclusion :</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Integrating curated biological knowledge with modern machine-learning approaches provides a powerful framework for predicting plant virus hosts with unprecedented resolution.</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This strategy complements experimental virology and facilitates faster risk assessment, surveillance, and biological interpretation of emerging viruses.</a:t>
            </a:r>
          </a:p>
          <a:p>
            <a:pPr algn="just"/>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6419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248CA-B1F7-6FB9-2076-1014C9E6A5A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8B11B2-DE16-66AE-95D3-0A7880413F79}"/>
              </a:ext>
            </a:extLst>
          </p:cNvPr>
          <p:cNvSpPr>
            <a:spLocks noGrp="1"/>
          </p:cNvSpPr>
          <p:nvPr>
            <p:ph type="sldNum" sz="quarter" idx="12"/>
          </p:nvPr>
        </p:nvSpPr>
        <p:spPr/>
        <p:txBody>
          <a:bodyPr/>
          <a:lstStyle/>
          <a:p>
            <a:r>
              <a:rPr lang="fr-BE" dirty="0"/>
              <a:t>16</a:t>
            </a:r>
          </a:p>
        </p:txBody>
      </p:sp>
      <p:sp>
        <p:nvSpPr>
          <p:cNvPr id="8" name="Title 1">
            <a:extLst>
              <a:ext uri="{FF2B5EF4-FFF2-40B4-BE49-F238E27FC236}">
                <a16:creationId xmlns:a16="http://schemas.microsoft.com/office/drawing/2014/main" id="{5144F3E3-032D-9AA3-A805-04A84A9D70B4}"/>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prstClr val="black"/>
                </a:solidFill>
                <a:latin typeface="Times New Roman" panose="02020603050405020304" pitchFamily="18" charset="0"/>
                <a:cs typeface="Times New Roman" panose="02020603050405020304" pitchFamily="18" charset="0"/>
              </a:rPr>
              <a:t>Take-home message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id="{630921F4-DCB5-0162-3650-B718ECF39590}"/>
              </a:ext>
            </a:extLst>
          </p:cNvPr>
          <p:cNvSpPr txBox="1"/>
          <p:nvPr/>
        </p:nvSpPr>
        <p:spPr>
          <a:xfrm>
            <a:off x="348094" y="831874"/>
            <a:ext cx="8447809" cy="5509200"/>
          </a:xfrm>
          <a:prstGeom prst="rect">
            <a:avLst/>
          </a:prstGeom>
          <a:noFill/>
        </p:spPr>
        <p:txBody>
          <a:bodyPr wrap="square" rtlCol="0">
            <a:spAutoFit/>
          </a:bodyPr>
          <a:lstStyle/>
          <a:p>
            <a:pPr algn="just"/>
            <a:r>
              <a:rPr lang="en-US" sz="1600" b="1" dirty="0">
                <a:latin typeface="Times New Roman" panose="02020603050405020304" pitchFamily="18" charset="0"/>
                <a:cs typeface="Times New Roman" panose="02020603050405020304" pitchFamily="18" charset="0"/>
              </a:rPr>
              <a:t>Key Insights: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unified and expert-validated virus–host relational database now provides the most comprehensive foundation available for plant virology, integrating 22,000+ curated interactions.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The construction of a consistent and biologically meaningful plant-virus protein database of 110,000+ curated proteins enables robust comparative analyses.</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 A physicochemical protein characterization offers a biologically interpretable alternative to k-</a:t>
            </a:r>
            <a:r>
              <a:rPr lang="en-US" sz="1600" dirty="0" err="1">
                <a:solidFill>
                  <a:schemeClr val="bg1"/>
                </a:solidFill>
                <a:latin typeface="Times New Roman" panose="02020603050405020304" pitchFamily="18" charset="0"/>
                <a:cs typeface="Times New Roman" panose="02020603050405020304" pitchFamily="18" charset="0"/>
              </a:rPr>
              <a:t>mer</a:t>
            </a:r>
            <a:r>
              <a:rPr lang="en-US" sz="1600" dirty="0">
                <a:solidFill>
                  <a:schemeClr val="bg1"/>
                </a:solidFill>
                <a:latin typeface="Times New Roman" panose="02020603050405020304" pitchFamily="18" charset="0"/>
                <a:cs typeface="Times New Roman" panose="02020603050405020304" pitchFamily="18" charset="0"/>
              </a:rPr>
              <a:t> approaches.</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Machine-learning pipelines developed with a rigorous nested cross-validation pipeline (</a:t>
            </a:r>
            <a:r>
              <a:rPr lang="en-US" sz="1600" dirty="0" err="1">
                <a:solidFill>
                  <a:schemeClr val="bg1"/>
                </a:solidFill>
                <a:latin typeface="Times New Roman" panose="02020603050405020304" pitchFamily="18" charset="0"/>
                <a:cs typeface="Times New Roman" panose="02020603050405020304" pitchFamily="18" charset="0"/>
              </a:rPr>
              <a:t>Haramo</a:t>
            </a:r>
            <a:r>
              <a:rPr lang="en-US" sz="1600" dirty="0">
                <a:solidFill>
                  <a:schemeClr val="bg1"/>
                </a:solidFill>
                <a:latin typeface="Times New Roman" panose="02020603050405020304" pitchFamily="18" charset="0"/>
                <a:cs typeface="Times New Roman" panose="02020603050405020304" pitchFamily="18" charset="0"/>
              </a:rPr>
              <a:t>) demonstrate high accuracy, sensitivity, and selectivity, even in the presence of large intraspecific viral diversity.</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A user-friendly dashboard translates all these advances into an accessible tool.</a:t>
            </a:r>
          </a:p>
          <a:p>
            <a:pPr algn="just"/>
            <a:r>
              <a:rPr lang="en-US" sz="1600" b="1" dirty="0">
                <a:solidFill>
                  <a:schemeClr val="bg1"/>
                </a:solidFill>
                <a:latin typeface="Times New Roman" panose="02020603050405020304" pitchFamily="18" charset="0"/>
                <a:cs typeface="Times New Roman" panose="02020603050405020304" pitchFamily="18" charset="0"/>
              </a:rPr>
              <a:t>Perspectives:</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Model evaluation on novel virus species remains an essential next step. The generalization capacity of the models to completely new virus species still needs to be systematically assessed.</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Experimental validation will be conducted by the laboratories of the consortium members to refine model performance through biological feedback.</a:t>
            </a:r>
          </a:p>
          <a:p>
            <a:pPr algn="just"/>
            <a:r>
              <a:rPr lang="en-US" sz="1600" b="1" dirty="0">
                <a:solidFill>
                  <a:schemeClr val="bg1"/>
                </a:solidFill>
                <a:latin typeface="Times New Roman" panose="02020603050405020304" pitchFamily="18" charset="0"/>
                <a:cs typeface="Times New Roman" panose="02020603050405020304" pitchFamily="18" charset="0"/>
              </a:rPr>
              <a:t>Conclusion :</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Integrating curated biological knowledge with modern machine-learning approaches provides a powerful framework for predicting plant virus hosts with unprecedented resolution.</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This strategy complements experimental virology and facilitates faster risk assessment, surveillance, and biological interpretation of emerging viruses.</a:t>
            </a:r>
          </a:p>
          <a:p>
            <a:pPr algn="just"/>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9810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46FFE-6CE6-A22E-FA9E-233B30E68EA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1BE1FB-AE25-F4D2-CD19-0590E80EC0D3}"/>
              </a:ext>
            </a:extLst>
          </p:cNvPr>
          <p:cNvSpPr>
            <a:spLocks noGrp="1"/>
          </p:cNvSpPr>
          <p:nvPr>
            <p:ph type="sldNum" sz="quarter" idx="12"/>
          </p:nvPr>
        </p:nvSpPr>
        <p:spPr/>
        <p:txBody>
          <a:bodyPr/>
          <a:lstStyle/>
          <a:p>
            <a:r>
              <a:rPr lang="fr-BE" dirty="0"/>
              <a:t>16</a:t>
            </a:r>
          </a:p>
        </p:txBody>
      </p:sp>
      <p:sp>
        <p:nvSpPr>
          <p:cNvPr id="8" name="Title 1">
            <a:extLst>
              <a:ext uri="{FF2B5EF4-FFF2-40B4-BE49-F238E27FC236}">
                <a16:creationId xmlns:a16="http://schemas.microsoft.com/office/drawing/2014/main" id="{6B8EA1EF-CE31-39CC-DF9C-D9B88133180A}"/>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prstClr val="black"/>
                </a:solidFill>
                <a:latin typeface="Times New Roman" panose="02020603050405020304" pitchFamily="18" charset="0"/>
                <a:cs typeface="Times New Roman" panose="02020603050405020304" pitchFamily="18" charset="0"/>
              </a:rPr>
              <a:t>Take-home message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id="{329F9492-FFBC-B0D1-D034-1761768152B0}"/>
              </a:ext>
            </a:extLst>
          </p:cNvPr>
          <p:cNvSpPr txBox="1"/>
          <p:nvPr/>
        </p:nvSpPr>
        <p:spPr>
          <a:xfrm>
            <a:off x="348094" y="831874"/>
            <a:ext cx="8447809" cy="5509200"/>
          </a:xfrm>
          <a:prstGeom prst="rect">
            <a:avLst/>
          </a:prstGeom>
          <a:noFill/>
        </p:spPr>
        <p:txBody>
          <a:bodyPr wrap="square" rtlCol="0">
            <a:spAutoFit/>
          </a:bodyPr>
          <a:lstStyle/>
          <a:p>
            <a:pPr algn="just"/>
            <a:r>
              <a:rPr lang="en-US" sz="1600" b="1" dirty="0">
                <a:latin typeface="Times New Roman" panose="02020603050405020304" pitchFamily="18" charset="0"/>
                <a:cs typeface="Times New Roman" panose="02020603050405020304" pitchFamily="18" charset="0"/>
              </a:rPr>
              <a:t>Key Insights: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unified and expert-validated virus–host relational database now provides the most comprehensive foundation available for plant virology, integrating 22,000+ curated interactions.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The construction of a consistent and biologically meaningful plant-virus protein database of 110,000+ curated proteins enables robust comparative analyses.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 A biophysical protein characterization offers a biologically interpretable alternative to k-</a:t>
            </a:r>
            <a:r>
              <a:rPr lang="en-US" sz="1600" dirty="0" err="1">
                <a:latin typeface="Times New Roman" panose="02020603050405020304" pitchFamily="18" charset="0"/>
                <a:cs typeface="Times New Roman" panose="02020603050405020304" pitchFamily="18" charset="0"/>
              </a:rPr>
              <a:t>mer</a:t>
            </a:r>
            <a:r>
              <a:rPr lang="en-US" sz="1600" dirty="0">
                <a:latin typeface="Times New Roman" panose="02020603050405020304" pitchFamily="18" charset="0"/>
                <a:cs typeface="Times New Roman" panose="02020603050405020304" pitchFamily="18" charset="0"/>
              </a:rPr>
              <a:t> approaches.</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Machine-learning pipelines developed with a rigorous nested cross-validation pipeline (</a:t>
            </a:r>
            <a:r>
              <a:rPr lang="en-US" sz="1600" dirty="0" err="1">
                <a:solidFill>
                  <a:schemeClr val="bg1"/>
                </a:solidFill>
                <a:latin typeface="Times New Roman" panose="02020603050405020304" pitchFamily="18" charset="0"/>
                <a:cs typeface="Times New Roman" panose="02020603050405020304" pitchFamily="18" charset="0"/>
              </a:rPr>
              <a:t>Haramo</a:t>
            </a:r>
            <a:r>
              <a:rPr lang="en-US" sz="1600" dirty="0">
                <a:solidFill>
                  <a:schemeClr val="bg1"/>
                </a:solidFill>
                <a:latin typeface="Times New Roman" panose="02020603050405020304" pitchFamily="18" charset="0"/>
                <a:cs typeface="Times New Roman" panose="02020603050405020304" pitchFamily="18" charset="0"/>
              </a:rPr>
              <a:t>) demonstrate high accuracy, sensitivity, and selectivity, even in the presence of large intraspecific viral diversity.</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A user-friendly dashboard translates all these advances into an accessible tool.</a:t>
            </a:r>
          </a:p>
          <a:p>
            <a:pPr algn="just"/>
            <a:r>
              <a:rPr lang="en-US" sz="1600" b="1" dirty="0">
                <a:solidFill>
                  <a:schemeClr val="bg1"/>
                </a:solidFill>
                <a:latin typeface="Times New Roman" panose="02020603050405020304" pitchFamily="18" charset="0"/>
                <a:cs typeface="Times New Roman" panose="02020603050405020304" pitchFamily="18" charset="0"/>
              </a:rPr>
              <a:t>Perspectives:</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Model evaluation on novel virus species remains an essential next step. The generalization capacity of the models to completely new virus species still needs to be systematically assessed.</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Experimental validation will be conducted by the laboratories of the consortium members to refine model performance through biological feedback.</a:t>
            </a:r>
          </a:p>
          <a:p>
            <a:pPr algn="just"/>
            <a:r>
              <a:rPr lang="en-US" sz="1600" b="1" dirty="0">
                <a:solidFill>
                  <a:schemeClr val="bg1"/>
                </a:solidFill>
                <a:latin typeface="Times New Roman" panose="02020603050405020304" pitchFamily="18" charset="0"/>
                <a:cs typeface="Times New Roman" panose="02020603050405020304" pitchFamily="18" charset="0"/>
              </a:rPr>
              <a:t>Conclusion :</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Integrating curated biological knowledge with modern machine-learning approaches provides a powerful framework for predicting plant virus hosts with unprecedented resolution.</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This strategy complements experimental virology and facilitates faster risk assessment, surveillance, and biological interpretation of emerging viruses.</a:t>
            </a:r>
          </a:p>
          <a:p>
            <a:pPr algn="just"/>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2008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6C61F-C7B4-3F47-951D-A16D15FBB1C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4F8EDF-294E-393A-D91D-C0AE80FCE3B0}"/>
              </a:ext>
            </a:extLst>
          </p:cNvPr>
          <p:cNvSpPr>
            <a:spLocks noGrp="1"/>
          </p:cNvSpPr>
          <p:nvPr>
            <p:ph type="sldNum" sz="quarter" idx="12"/>
          </p:nvPr>
        </p:nvSpPr>
        <p:spPr/>
        <p:txBody>
          <a:bodyPr/>
          <a:lstStyle/>
          <a:p>
            <a:r>
              <a:rPr lang="fr-BE" dirty="0"/>
              <a:t>16</a:t>
            </a:r>
          </a:p>
        </p:txBody>
      </p:sp>
      <p:sp>
        <p:nvSpPr>
          <p:cNvPr id="8" name="Title 1">
            <a:extLst>
              <a:ext uri="{FF2B5EF4-FFF2-40B4-BE49-F238E27FC236}">
                <a16:creationId xmlns:a16="http://schemas.microsoft.com/office/drawing/2014/main" id="{84FC7E6B-02AD-076A-7D8D-91B90CA10312}"/>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prstClr val="black"/>
                </a:solidFill>
                <a:latin typeface="Times New Roman" panose="02020603050405020304" pitchFamily="18" charset="0"/>
                <a:cs typeface="Times New Roman" panose="02020603050405020304" pitchFamily="18" charset="0"/>
              </a:rPr>
              <a:t>Take-home message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id="{E42974DC-4CCA-6983-B871-B102A9BA700E}"/>
              </a:ext>
            </a:extLst>
          </p:cNvPr>
          <p:cNvSpPr txBox="1"/>
          <p:nvPr/>
        </p:nvSpPr>
        <p:spPr>
          <a:xfrm>
            <a:off x="348094" y="831874"/>
            <a:ext cx="8447809" cy="5509200"/>
          </a:xfrm>
          <a:prstGeom prst="rect">
            <a:avLst/>
          </a:prstGeom>
          <a:noFill/>
        </p:spPr>
        <p:txBody>
          <a:bodyPr wrap="square" rtlCol="0">
            <a:spAutoFit/>
          </a:bodyPr>
          <a:lstStyle/>
          <a:p>
            <a:pPr algn="just"/>
            <a:r>
              <a:rPr lang="en-US" sz="1600" b="1" dirty="0">
                <a:latin typeface="Times New Roman" panose="02020603050405020304" pitchFamily="18" charset="0"/>
                <a:cs typeface="Times New Roman" panose="02020603050405020304" pitchFamily="18" charset="0"/>
              </a:rPr>
              <a:t>Key Insights: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unified and expert-validated virus–host relational database now provides the most comprehensive foundation available for plant virology, integrating 22,000+ curated interactions.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The construction of a consistent and biologically meaningful plant-virus protein database of 110,000+ curated proteins enables robust comparative analyses.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 A biophysical protein characterization offers a biologically interpretable alternative to k-</a:t>
            </a:r>
            <a:r>
              <a:rPr lang="en-US" sz="1600" dirty="0" err="1">
                <a:latin typeface="Times New Roman" panose="02020603050405020304" pitchFamily="18" charset="0"/>
                <a:cs typeface="Times New Roman" panose="02020603050405020304" pitchFamily="18" charset="0"/>
              </a:rPr>
              <a:t>mer</a:t>
            </a:r>
            <a:r>
              <a:rPr lang="en-US" sz="1600" dirty="0">
                <a:latin typeface="Times New Roman" panose="02020603050405020304" pitchFamily="18" charset="0"/>
                <a:cs typeface="Times New Roman" panose="02020603050405020304" pitchFamily="18" charset="0"/>
              </a:rPr>
              <a:t> approaches.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Machine-learning pipelines developed with a rigorous nested cross-validation pipeline (</a:t>
            </a:r>
            <a:r>
              <a:rPr lang="en-US" sz="1600" dirty="0" err="1">
                <a:latin typeface="Times New Roman" panose="02020603050405020304" pitchFamily="18" charset="0"/>
                <a:cs typeface="Times New Roman" panose="02020603050405020304" pitchFamily="18" charset="0"/>
              </a:rPr>
              <a:t>Haramo</a:t>
            </a:r>
            <a:r>
              <a:rPr lang="en-US" sz="1600" dirty="0">
                <a:latin typeface="Times New Roman" panose="02020603050405020304" pitchFamily="18" charset="0"/>
                <a:cs typeface="Times New Roman" panose="02020603050405020304" pitchFamily="18" charset="0"/>
              </a:rPr>
              <a:t>) demonstrate high accuracy, sensitivity, and selectivity, even in the presence of large intraspecific viral diversity.</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A user-friendly dashboard translates all these advances into an accessible tool.</a:t>
            </a:r>
          </a:p>
          <a:p>
            <a:pPr algn="just"/>
            <a:r>
              <a:rPr lang="en-US" sz="1600" b="1" dirty="0">
                <a:solidFill>
                  <a:schemeClr val="bg1"/>
                </a:solidFill>
                <a:latin typeface="Times New Roman" panose="02020603050405020304" pitchFamily="18" charset="0"/>
                <a:cs typeface="Times New Roman" panose="02020603050405020304" pitchFamily="18" charset="0"/>
              </a:rPr>
              <a:t>Perspectives:</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Model evaluation on novel virus species remains an essential next step. The generalization capacity of the models to completely new virus species still needs to be systematically assessed.</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Experimental validation will be conducted by the laboratories of the consortium members to refine model performance through biological feedback.</a:t>
            </a:r>
          </a:p>
          <a:p>
            <a:pPr algn="just"/>
            <a:r>
              <a:rPr lang="en-US" sz="1600" b="1" dirty="0">
                <a:solidFill>
                  <a:schemeClr val="bg1"/>
                </a:solidFill>
                <a:latin typeface="Times New Roman" panose="02020603050405020304" pitchFamily="18" charset="0"/>
                <a:cs typeface="Times New Roman" panose="02020603050405020304" pitchFamily="18" charset="0"/>
              </a:rPr>
              <a:t>Conclusion :</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Integrating curated biological knowledge with modern machine-learning approaches provides a powerful framework for predicting plant virus hosts with unprecedented resolution.</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This strategy complements experimental virology and facilitates faster risk assessment, surveillance, and biological interpretation of emerging viruses.</a:t>
            </a:r>
          </a:p>
          <a:p>
            <a:pPr algn="just"/>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3357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23B49-C961-EC07-EB54-9B88253D68A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819D9F-0864-D43A-FA26-A1F721F835A1}"/>
              </a:ext>
            </a:extLst>
          </p:cNvPr>
          <p:cNvSpPr>
            <a:spLocks noGrp="1"/>
          </p:cNvSpPr>
          <p:nvPr>
            <p:ph type="sldNum" sz="quarter" idx="12"/>
          </p:nvPr>
        </p:nvSpPr>
        <p:spPr/>
        <p:txBody>
          <a:bodyPr/>
          <a:lstStyle/>
          <a:p>
            <a:r>
              <a:rPr lang="fr-BE" dirty="0"/>
              <a:t>16</a:t>
            </a:r>
          </a:p>
        </p:txBody>
      </p:sp>
      <p:sp>
        <p:nvSpPr>
          <p:cNvPr id="8" name="Title 1">
            <a:extLst>
              <a:ext uri="{FF2B5EF4-FFF2-40B4-BE49-F238E27FC236}">
                <a16:creationId xmlns:a16="http://schemas.microsoft.com/office/drawing/2014/main" id="{684854F5-5260-1624-C7E0-AEA786CB4B5C}"/>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prstClr val="black"/>
                </a:solidFill>
                <a:latin typeface="Times New Roman" panose="02020603050405020304" pitchFamily="18" charset="0"/>
                <a:cs typeface="Times New Roman" panose="02020603050405020304" pitchFamily="18" charset="0"/>
              </a:rPr>
              <a:t>Take-home message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id="{11CE94BE-CF4F-79D8-9C33-7974B62DA116}"/>
              </a:ext>
            </a:extLst>
          </p:cNvPr>
          <p:cNvSpPr txBox="1"/>
          <p:nvPr/>
        </p:nvSpPr>
        <p:spPr>
          <a:xfrm>
            <a:off x="348094" y="831874"/>
            <a:ext cx="8447809" cy="5509200"/>
          </a:xfrm>
          <a:prstGeom prst="rect">
            <a:avLst/>
          </a:prstGeom>
          <a:noFill/>
        </p:spPr>
        <p:txBody>
          <a:bodyPr wrap="square" rtlCol="0">
            <a:spAutoFit/>
          </a:bodyPr>
          <a:lstStyle/>
          <a:p>
            <a:pPr algn="just"/>
            <a:r>
              <a:rPr lang="en-US" sz="1600" b="1" dirty="0">
                <a:latin typeface="Times New Roman" panose="02020603050405020304" pitchFamily="18" charset="0"/>
                <a:cs typeface="Times New Roman" panose="02020603050405020304" pitchFamily="18" charset="0"/>
              </a:rPr>
              <a:t>Key Insights: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unified and expert-validated virus–host relational database now provides the most comprehensive foundation available for plant virology, integrating 22,000+ curated interactions.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The construction of a consistent and biologically meaningful plant-virus protein database of 110,000+ curated proteins enables robust comparative analyses.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 A biophysical protein characterization offers a biologically interpretable alternative to k-</a:t>
            </a:r>
            <a:r>
              <a:rPr lang="en-US" sz="1600" dirty="0" err="1">
                <a:latin typeface="Times New Roman" panose="02020603050405020304" pitchFamily="18" charset="0"/>
                <a:cs typeface="Times New Roman" panose="02020603050405020304" pitchFamily="18" charset="0"/>
              </a:rPr>
              <a:t>mer</a:t>
            </a:r>
            <a:r>
              <a:rPr lang="en-US" sz="1600" dirty="0">
                <a:latin typeface="Times New Roman" panose="02020603050405020304" pitchFamily="18" charset="0"/>
                <a:cs typeface="Times New Roman" panose="02020603050405020304" pitchFamily="18" charset="0"/>
              </a:rPr>
              <a:t> approaches.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Machine-learning pipelines developed with a rigorous nested cross-validation pipeline (</a:t>
            </a:r>
            <a:r>
              <a:rPr lang="en-US" sz="1600" dirty="0" err="1">
                <a:latin typeface="Times New Roman" panose="02020603050405020304" pitchFamily="18" charset="0"/>
                <a:cs typeface="Times New Roman" panose="02020603050405020304" pitchFamily="18" charset="0"/>
              </a:rPr>
              <a:t>Haramo</a:t>
            </a:r>
            <a:r>
              <a:rPr lang="en-US" sz="1600" dirty="0">
                <a:latin typeface="Times New Roman" panose="02020603050405020304" pitchFamily="18" charset="0"/>
                <a:cs typeface="Times New Roman" panose="02020603050405020304" pitchFamily="18" charset="0"/>
              </a:rPr>
              <a:t>) demonstrate high accuracy, sensitivity, and selectivity, even in the presence of large intraspecific viral diversity.</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user-friendly dashboard translates all these advances into an accessible tool.</a:t>
            </a:r>
          </a:p>
          <a:p>
            <a:pPr algn="just"/>
            <a:r>
              <a:rPr lang="en-US" sz="1600" b="1" dirty="0">
                <a:solidFill>
                  <a:schemeClr val="bg1"/>
                </a:solidFill>
                <a:latin typeface="Times New Roman" panose="02020603050405020304" pitchFamily="18" charset="0"/>
                <a:cs typeface="Times New Roman" panose="02020603050405020304" pitchFamily="18" charset="0"/>
              </a:rPr>
              <a:t>Perspectives:</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Model evaluation on novel virus species remains an essential next step. The generalization capacity of the models to completely new virus species still needs to be systematically assessed.</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Experimental validation will be conducted by the laboratories of the consortium members to refine model performance through biological feedback.</a:t>
            </a:r>
          </a:p>
          <a:p>
            <a:pPr algn="just"/>
            <a:r>
              <a:rPr lang="en-US" sz="1600" b="1" dirty="0">
                <a:solidFill>
                  <a:schemeClr val="bg1"/>
                </a:solidFill>
                <a:latin typeface="Times New Roman" panose="02020603050405020304" pitchFamily="18" charset="0"/>
                <a:cs typeface="Times New Roman" panose="02020603050405020304" pitchFamily="18" charset="0"/>
              </a:rPr>
              <a:t>Conclusion :</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Integrating curated biological knowledge with modern machine-learning approaches provides a powerful framework for predicting plant virus hosts with unprecedented resolution.</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This strategy complements experimental virology and facilitates faster risk assessment, surveillance, and biological interpretation of emerging viruses.</a:t>
            </a:r>
          </a:p>
          <a:p>
            <a:pPr algn="just"/>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1867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5A46E-64C2-A570-9588-ACA623195F8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E3C03B-05D9-2A08-FCF6-B2E0F43E4496}"/>
              </a:ext>
            </a:extLst>
          </p:cNvPr>
          <p:cNvSpPr>
            <a:spLocks noGrp="1"/>
          </p:cNvSpPr>
          <p:nvPr>
            <p:ph type="sldNum" sz="quarter" idx="12"/>
          </p:nvPr>
        </p:nvSpPr>
        <p:spPr/>
        <p:txBody>
          <a:bodyPr/>
          <a:lstStyle/>
          <a:p>
            <a:r>
              <a:rPr lang="fr-BE" dirty="0"/>
              <a:t>16</a:t>
            </a:r>
          </a:p>
        </p:txBody>
      </p:sp>
      <p:sp>
        <p:nvSpPr>
          <p:cNvPr id="8" name="Title 1">
            <a:extLst>
              <a:ext uri="{FF2B5EF4-FFF2-40B4-BE49-F238E27FC236}">
                <a16:creationId xmlns:a16="http://schemas.microsoft.com/office/drawing/2014/main" id="{30CCFF10-CAD4-5DDD-F8F6-9BF1C3D64314}"/>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prstClr val="black"/>
                </a:solidFill>
                <a:latin typeface="Times New Roman" panose="02020603050405020304" pitchFamily="18" charset="0"/>
                <a:cs typeface="Times New Roman" panose="02020603050405020304" pitchFamily="18" charset="0"/>
              </a:rPr>
              <a:t>Take-home message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id="{D29A296C-5C35-2B3E-8A35-90521185DF44}"/>
              </a:ext>
            </a:extLst>
          </p:cNvPr>
          <p:cNvSpPr txBox="1"/>
          <p:nvPr/>
        </p:nvSpPr>
        <p:spPr>
          <a:xfrm>
            <a:off x="348094" y="831874"/>
            <a:ext cx="8447809" cy="5509200"/>
          </a:xfrm>
          <a:prstGeom prst="rect">
            <a:avLst/>
          </a:prstGeom>
          <a:noFill/>
        </p:spPr>
        <p:txBody>
          <a:bodyPr wrap="square" rtlCol="0">
            <a:spAutoFit/>
          </a:bodyPr>
          <a:lstStyle/>
          <a:p>
            <a:pPr algn="just"/>
            <a:r>
              <a:rPr lang="en-US" sz="1600" b="1" dirty="0">
                <a:latin typeface="Times New Roman" panose="02020603050405020304" pitchFamily="18" charset="0"/>
                <a:cs typeface="Times New Roman" panose="02020603050405020304" pitchFamily="18" charset="0"/>
              </a:rPr>
              <a:t>Key Insights: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unified and expert-validated virus–host relational database now provides the most comprehensive foundation available for plant virology, integrating 22,000+ curated interactions.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The construction of a consistent and biologically meaningful plant-virus protein database of 110,000+ curated proteins enables robust comparative analyses.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 A biophysical protein characterization offers a biologically interpretable alternative to k-</a:t>
            </a:r>
            <a:r>
              <a:rPr lang="en-US" sz="1600" dirty="0" err="1">
                <a:latin typeface="Times New Roman" panose="02020603050405020304" pitchFamily="18" charset="0"/>
                <a:cs typeface="Times New Roman" panose="02020603050405020304" pitchFamily="18" charset="0"/>
              </a:rPr>
              <a:t>mer</a:t>
            </a:r>
            <a:r>
              <a:rPr lang="en-US" sz="1600" dirty="0">
                <a:latin typeface="Times New Roman" panose="02020603050405020304" pitchFamily="18" charset="0"/>
                <a:cs typeface="Times New Roman" panose="02020603050405020304" pitchFamily="18" charset="0"/>
              </a:rPr>
              <a:t> approaches.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Machine-learning pipelines developed with a rigorous nested cross-validation pipeline (</a:t>
            </a:r>
            <a:r>
              <a:rPr lang="en-US" sz="1600" dirty="0" err="1">
                <a:latin typeface="Times New Roman" panose="02020603050405020304" pitchFamily="18" charset="0"/>
                <a:cs typeface="Times New Roman" panose="02020603050405020304" pitchFamily="18" charset="0"/>
              </a:rPr>
              <a:t>Haramo</a:t>
            </a:r>
            <a:r>
              <a:rPr lang="en-US" sz="1600" dirty="0">
                <a:latin typeface="Times New Roman" panose="02020603050405020304" pitchFamily="18" charset="0"/>
                <a:cs typeface="Times New Roman" panose="02020603050405020304" pitchFamily="18" charset="0"/>
              </a:rPr>
              <a:t>) demonstrate high accuracy, sensitivity, and selectivity, even in the presence of large intraspecific viral diversity.</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user-friendly dashboard translates all these advances into an accessible tool.</a:t>
            </a:r>
          </a:p>
          <a:p>
            <a:pPr algn="just"/>
            <a:r>
              <a:rPr lang="en-US" sz="1600" b="1" dirty="0">
                <a:latin typeface="Times New Roman" panose="02020603050405020304" pitchFamily="18" charset="0"/>
                <a:cs typeface="Times New Roman" panose="02020603050405020304" pitchFamily="18" charset="0"/>
              </a:rPr>
              <a:t>Perspectives: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Model evaluation on novel virus species remains an essential next step. The generalization capacity of the models to completely new virus species still needs to be systematically assessed.</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Experimental validation will be conducted by the laboratories of the consortium members to refine model performance through biological feedback.</a:t>
            </a:r>
          </a:p>
          <a:p>
            <a:pPr algn="just"/>
            <a:r>
              <a:rPr lang="en-US" sz="1600" b="1" dirty="0">
                <a:solidFill>
                  <a:schemeClr val="bg1"/>
                </a:solidFill>
                <a:latin typeface="Times New Roman" panose="02020603050405020304" pitchFamily="18" charset="0"/>
                <a:cs typeface="Times New Roman" panose="02020603050405020304" pitchFamily="18" charset="0"/>
              </a:rPr>
              <a:t>Conclusion :</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Integrating curated biological knowledge with modern machine-learning approaches provides a powerful framework for predicting plant virus hosts with unprecedented resolution.</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This strategy complements experimental virology and facilitates faster risk assessment, surveillance, and biological interpretation of emerging viruses.</a:t>
            </a:r>
          </a:p>
          <a:p>
            <a:pPr algn="just"/>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049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176F4-BA2A-77A3-D691-097DBA3BC6E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7EBE65-27D3-55FF-4743-9CDF6A4A99DF}"/>
              </a:ext>
            </a:extLst>
          </p:cNvPr>
          <p:cNvSpPr>
            <a:spLocks noGrp="1"/>
          </p:cNvSpPr>
          <p:nvPr>
            <p:ph type="sldNum" sz="quarter" idx="12"/>
          </p:nvPr>
        </p:nvSpPr>
        <p:spPr/>
        <p:txBody>
          <a:bodyPr/>
          <a:lstStyle/>
          <a:p>
            <a:r>
              <a:rPr lang="fr-BE" dirty="0"/>
              <a:t>16</a:t>
            </a:r>
          </a:p>
        </p:txBody>
      </p:sp>
      <p:sp>
        <p:nvSpPr>
          <p:cNvPr id="8" name="Title 1">
            <a:extLst>
              <a:ext uri="{FF2B5EF4-FFF2-40B4-BE49-F238E27FC236}">
                <a16:creationId xmlns:a16="http://schemas.microsoft.com/office/drawing/2014/main" id="{9C5CC2DD-D19C-9674-05E7-5E8A0ED2FBE4}"/>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prstClr val="black"/>
                </a:solidFill>
                <a:latin typeface="Times New Roman" panose="02020603050405020304" pitchFamily="18" charset="0"/>
                <a:cs typeface="Times New Roman" panose="02020603050405020304" pitchFamily="18" charset="0"/>
              </a:rPr>
              <a:t>Take-home message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id="{3EBC0C90-1553-FBA4-F3BF-E8AC0ADF7315}"/>
              </a:ext>
            </a:extLst>
          </p:cNvPr>
          <p:cNvSpPr txBox="1"/>
          <p:nvPr/>
        </p:nvSpPr>
        <p:spPr>
          <a:xfrm>
            <a:off x="348094" y="831874"/>
            <a:ext cx="8447809" cy="5509200"/>
          </a:xfrm>
          <a:prstGeom prst="rect">
            <a:avLst/>
          </a:prstGeom>
          <a:noFill/>
        </p:spPr>
        <p:txBody>
          <a:bodyPr wrap="square" rtlCol="0">
            <a:spAutoFit/>
          </a:bodyPr>
          <a:lstStyle/>
          <a:p>
            <a:pPr algn="just"/>
            <a:r>
              <a:rPr lang="en-US" sz="1600" b="1" dirty="0">
                <a:latin typeface="Times New Roman" panose="02020603050405020304" pitchFamily="18" charset="0"/>
                <a:cs typeface="Times New Roman" panose="02020603050405020304" pitchFamily="18" charset="0"/>
              </a:rPr>
              <a:t>Key Insights: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unified and expert-validated virus–host relational database now provides the most comprehensive foundation available for plant virology, integrating 22,000+ curated interactions.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The construction of a consistent and biologically meaningful plant-virus protein database of 110,000+ curated proteins enables robust comparative analyses.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 A biophysical protein characterization offers a biologically interpretable alternative to k-</a:t>
            </a:r>
            <a:r>
              <a:rPr lang="en-US" sz="1600" dirty="0" err="1">
                <a:latin typeface="Times New Roman" panose="02020603050405020304" pitchFamily="18" charset="0"/>
                <a:cs typeface="Times New Roman" panose="02020603050405020304" pitchFamily="18" charset="0"/>
              </a:rPr>
              <a:t>mer</a:t>
            </a:r>
            <a:r>
              <a:rPr lang="en-US" sz="1600" dirty="0">
                <a:latin typeface="Times New Roman" panose="02020603050405020304" pitchFamily="18" charset="0"/>
                <a:cs typeface="Times New Roman" panose="02020603050405020304" pitchFamily="18" charset="0"/>
              </a:rPr>
              <a:t> approaches.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Machine-learning pipelines developed with a rigorous nested cross-validation pipeline (</a:t>
            </a:r>
            <a:r>
              <a:rPr lang="en-US" sz="1600" dirty="0" err="1">
                <a:latin typeface="Times New Roman" panose="02020603050405020304" pitchFamily="18" charset="0"/>
                <a:cs typeface="Times New Roman" panose="02020603050405020304" pitchFamily="18" charset="0"/>
              </a:rPr>
              <a:t>Haramo</a:t>
            </a:r>
            <a:r>
              <a:rPr lang="en-US" sz="1600" dirty="0">
                <a:latin typeface="Times New Roman" panose="02020603050405020304" pitchFamily="18" charset="0"/>
                <a:cs typeface="Times New Roman" panose="02020603050405020304" pitchFamily="18" charset="0"/>
              </a:rPr>
              <a:t>) demonstrate high accuracy, sensitivity, and selectivity, even in the presence of large intraspecific viral diversity.</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user-friendly dashboard translates all these advances into an accessible tool.</a:t>
            </a:r>
          </a:p>
          <a:p>
            <a:pPr algn="just"/>
            <a:r>
              <a:rPr lang="en-US" sz="1600" b="1" dirty="0">
                <a:latin typeface="Times New Roman" panose="02020603050405020304" pitchFamily="18" charset="0"/>
                <a:cs typeface="Times New Roman" panose="02020603050405020304" pitchFamily="18" charset="0"/>
              </a:rPr>
              <a:t>Perspectives: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Model evaluation on novel virus species remains an essential next step. The generalization capacity of the models to completely new virus species still needs to be systematically assessed.</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Experimental validation will be conducted by the laboratories of the consortium members to refine model performance through biological feedback.</a:t>
            </a:r>
          </a:p>
          <a:p>
            <a:pPr algn="just"/>
            <a:r>
              <a:rPr lang="en-US" sz="1600" b="1" dirty="0">
                <a:solidFill>
                  <a:schemeClr val="bg1"/>
                </a:solidFill>
                <a:latin typeface="Times New Roman" panose="02020603050405020304" pitchFamily="18" charset="0"/>
                <a:cs typeface="Times New Roman" panose="02020603050405020304" pitchFamily="18" charset="0"/>
              </a:rPr>
              <a:t>Conclusion :</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Integrating curated biological knowledge with modern machine-learning approaches provides a powerful framework for predicting plant virus hosts with unprecedented resolution.</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This strategy complements experimental virology and facilitates faster risk assessment, surveillance, and biological interpretation of emerging viruses.</a:t>
            </a:r>
          </a:p>
          <a:p>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9226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D0C0D-C132-542E-F96D-CD7A04FDFBB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1E808A-CB8D-A79D-C5D4-B45EA97C3F29}"/>
              </a:ext>
            </a:extLst>
          </p:cNvPr>
          <p:cNvSpPr>
            <a:spLocks noGrp="1"/>
          </p:cNvSpPr>
          <p:nvPr>
            <p:ph type="sldNum" sz="quarter" idx="12"/>
          </p:nvPr>
        </p:nvSpPr>
        <p:spPr/>
        <p:txBody>
          <a:bodyPr/>
          <a:lstStyle/>
          <a:p>
            <a:r>
              <a:rPr lang="fr-BE" dirty="0"/>
              <a:t>16</a:t>
            </a:r>
          </a:p>
        </p:txBody>
      </p:sp>
      <p:sp>
        <p:nvSpPr>
          <p:cNvPr id="8" name="Title 1">
            <a:extLst>
              <a:ext uri="{FF2B5EF4-FFF2-40B4-BE49-F238E27FC236}">
                <a16:creationId xmlns:a16="http://schemas.microsoft.com/office/drawing/2014/main" id="{B09077B3-4305-B640-70C4-F309F3486785}"/>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prstClr val="black"/>
                </a:solidFill>
                <a:latin typeface="Times New Roman" panose="02020603050405020304" pitchFamily="18" charset="0"/>
                <a:cs typeface="Times New Roman" panose="02020603050405020304" pitchFamily="18" charset="0"/>
              </a:rPr>
              <a:t>Take-home message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id="{932BB7F2-EC00-F298-05FA-0C95F4DD4626}"/>
              </a:ext>
            </a:extLst>
          </p:cNvPr>
          <p:cNvSpPr txBox="1"/>
          <p:nvPr/>
        </p:nvSpPr>
        <p:spPr>
          <a:xfrm>
            <a:off x="348094" y="831874"/>
            <a:ext cx="8447809" cy="5509200"/>
          </a:xfrm>
          <a:prstGeom prst="rect">
            <a:avLst/>
          </a:prstGeom>
          <a:noFill/>
        </p:spPr>
        <p:txBody>
          <a:bodyPr wrap="square" rtlCol="0">
            <a:spAutoFit/>
          </a:bodyPr>
          <a:lstStyle/>
          <a:p>
            <a:pPr algn="just"/>
            <a:r>
              <a:rPr lang="en-US" sz="1600" b="1" dirty="0">
                <a:latin typeface="Times New Roman" panose="02020603050405020304" pitchFamily="18" charset="0"/>
                <a:cs typeface="Times New Roman" panose="02020603050405020304" pitchFamily="18" charset="0"/>
              </a:rPr>
              <a:t>Key Insights: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unified and expert-validated virus–host relational database now provides the most comprehensive foundation available for plant virology, integrating 22,000+ curated interactions.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The construction of a consistent and biologically meaningful plant-virus protein database of 110,000+ curated proteins enables robust comparative analyses.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 A biophysical protein characterization offers a biologically interpretable alternative to k-</a:t>
            </a:r>
            <a:r>
              <a:rPr lang="en-US" sz="1600" dirty="0" err="1">
                <a:latin typeface="Times New Roman" panose="02020603050405020304" pitchFamily="18" charset="0"/>
                <a:cs typeface="Times New Roman" panose="02020603050405020304" pitchFamily="18" charset="0"/>
              </a:rPr>
              <a:t>mer</a:t>
            </a:r>
            <a:r>
              <a:rPr lang="en-US" sz="1600" dirty="0">
                <a:latin typeface="Times New Roman" panose="02020603050405020304" pitchFamily="18" charset="0"/>
                <a:cs typeface="Times New Roman" panose="02020603050405020304" pitchFamily="18" charset="0"/>
              </a:rPr>
              <a:t> approaches.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Machine-learning pipelines developed with a rigorous nested cross-validation pipeline (</a:t>
            </a:r>
            <a:r>
              <a:rPr lang="en-US" sz="1600" dirty="0" err="1">
                <a:latin typeface="Times New Roman" panose="02020603050405020304" pitchFamily="18" charset="0"/>
                <a:cs typeface="Times New Roman" panose="02020603050405020304" pitchFamily="18" charset="0"/>
              </a:rPr>
              <a:t>Haramo</a:t>
            </a:r>
            <a:r>
              <a:rPr lang="en-US" sz="1600" dirty="0">
                <a:latin typeface="Times New Roman" panose="02020603050405020304" pitchFamily="18" charset="0"/>
                <a:cs typeface="Times New Roman" panose="02020603050405020304" pitchFamily="18" charset="0"/>
              </a:rPr>
              <a:t>) demonstrate high accuracy, sensitivity, and selectivity, even in the presence of large intraspecific viral diversity.</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user-friendly dashboard translates all these advances into an accessible tool.</a:t>
            </a:r>
          </a:p>
          <a:p>
            <a:pPr algn="just"/>
            <a:r>
              <a:rPr lang="en-US" sz="1600" b="1" dirty="0">
                <a:latin typeface="Times New Roman" panose="02020603050405020304" pitchFamily="18" charset="0"/>
                <a:cs typeface="Times New Roman" panose="02020603050405020304" pitchFamily="18" charset="0"/>
              </a:rPr>
              <a:t>Perspectives: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Model evaluation on novel virus species remains an essential next step. The generalization capacity of the models to completely new virus species still needs to be systematically assessed.</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Experimental validation will be conducted by the laboratories of the consortium members to refine model performance through biological feedback.</a:t>
            </a:r>
          </a:p>
          <a:p>
            <a:pPr algn="just"/>
            <a:r>
              <a:rPr lang="en-US" sz="1600" b="1" dirty="0">
                <a:latin typeface="Times New Roman" panose="02020603050405020304" pitchFamily="18" charset="0"/>
                <a:cs typeface="Times New Roman" panose="02020603050405020304" pitchFamily="18" charset="0"/>
              </a:rPr>
              <a:t>Conclusion :</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Integrating curated biological knowledge with modern machine-learning approaches provides a powerful framework for predicting plant virus hosts with unprecedented resolution.</a:t>
            </a:r>
          </a:p>
          <a:p>
            <a:pPr marL="285750" indent="-285750" algn="just">
              <a:buFont typeface="Wingdings" panose="05000000000000000000" pitchFamily="2" charset="2"/>
              <a:buChar char="Ø"/>
            </a:pPr>
            <a:r>
              <a:rPr lang="en-US" sz="1600" dirty="0">
                <a:solidFill>
                  <a:schemeClr val="bg1"/>
                </a:solidFill>
                <a:latin typeface="Times New Roman" panose="02020603050405020304" pitchFamily="18" charset="0"/>
                <a:cs typeface="Times New Roman" panose="02020603050405020304" pitchFamily="18" charset="0"/>
              </a:rPr>
              <a:t>This strategy complements experimental virology and facilitates faster risk assessment, surveillance, and biological interpretation of emerging viruses.</a:t>
            </a:r>
          </a:p>
          <a:p>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0910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 sign, screenshot&#10;&#10;Description automatically generated">
            <a:extLst>
              <a:ext uri="{FF2B5EF4-FFF2-40B4-BE49-F238E27FC236}">
                <a16:creationId xmlns:a16="http://schemas.microsoft.com/office/drawing/2014/main" id="{948DDBDE-6AE9-3356-946E-36D284A99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75" y="1103606"/>
            <a:ext cx="4105356" cy="1631897"/>
          </a:xfrm>
          <a:prstGeom prst="rect">
            <a:avLst/>
          </a:prstGeom>
        </p:spPr>
      </p:pic>
      <p:sp>
        <p:nvSpPr>
          <p:cNvPr id="3" name="TextBox 2">
            <a:extLst>
              <a:ext uri="{FF2B5EF4-FFF2-40B4-BE49-F238E27FC236}">
                <a16:creationId xmlns:a16="http://schemas.microsoft.com/office/drawing/2014/main" id="{C7905E7B-5F02-EDB4-40DF-95649A55730A}"/>
              </a:ext>
            </a:extLst>
          </p:cNvPr>
          <p:cNvSpPr txBox="1"/>
          <p:nvPr/>
        </p:nvSpPr>
        <p:spPr>
          <a:xfrm>
            <a:off x="978694" y="5624512"/>
            <a:ext cx="184731"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descr="A picture containing plant, outdoor, green, person&#10;&#10;Description automatically generated">
            <a:extLst>
              <a:ext uri="{FF2B5EF4-FFF2-40B4-BE49-F238E27FC236}">
                <a16:creationId xmlns:a16="http://schemas.microsoft.com/office/drawing/2014/main" id="{15627262-662B-0437-4AEC-C7DBD8A98E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5044" y="4658051"/>
            <a:ext cx="2140861" cy="1653221"/>
          </a:xfrm>
          <a:prstGeom prst="rect">
            <a:avLst/>
          </a:prstGeom>
        </p:spPr>
      </p:pic>
      <p:pic>
        <p:nvPicPr>
          <p:cNvPr id="5" name="Picture 4" descr="A close-up of some grass&#10;&#10;Description automatically generated with low confidence">
            <a:extLst>
              <a:ext uri="{FF2B5EF4-FFF2-40B4-BE49-F238E27FC236}">
                <a16:creationId xmlns:a16="http://schemas.microsoft.com/office/drawing/2014/main" id="{FDCD5DC3-7D07-A16F-A522-83A9FCCBA6DC}"/>
              </a:ext>
            </a:extLst>
          </p:cNvPr>
          <p:cNvPicPr>
            <a:picLocks noChangeAspect="1"/>
          </p:cNvPicPr>
          <p:nvPr/>
        </p:nvPicPr>
        <p:blipFill rotWithShape="1">
          <a:blip r:embed="rId5">
            <a:extLst>
              <a:ext uri="{28A0092B-C50C-407E-A947-70E740481C1C}">
                <a14:useLocalDpi xmlns:a14="http://schemas.microsoft.com/office/drawing/2010/main" val="0"/>
              </a:ext>
            </a:extLst>
          </a:blip>
          <a:srcRect l="29581" t="20675" r="16221" b="22601"/>
          <a:stretch/>
        </p:blipFill>
        <p:spPr>
          <a:xfrm>
            <a:off x="6650165" y="1021016"/>
            <a:ext cx="2145740" cy="1684316"/>
          </a:xfrm>
          <a:prstGeom prst="rect">
            <a:avLst/>
          </a:prstGeom>
        </p:spPr>
      </p:pic>
      <p:pic>
        <p:nvPicPr>
          <p:cNvPr id="6" name="Picture 5" descr="A picture containing indoor, vessel, close, food processor&#10;&#10;Description automatically generated">
            <a:extLst>
              <a:ext uri="{FF2B5EF4-FFF2-40B4-BE49-F238E27FC236}">
                <a16:creationId xmlns:a16="http://schemas.microsoft.com/office/drawing/2014/main" id="{B864C346-F4E8-00AA-20F8-9D0DC9037B34}"/>
              </a:ext>
            </a:extLst>
          </p:cNvPr>
          <p:cNvPicPr>
            <a:picLocks noChangeAspect="1"/>
          </p:cNvPicPr>
          <p:nvPr/>
        </p:nvPicPr>
        <p:blipFill rotWithShape="1">
          <a:blip r:embed="rId6">
            <a:extLst>
              <a:ext uri="{28A0092B-C50C-407E-A947-70E740481C1C}">
                <a14:useLocalDpi xmlns:a14="http://schemas.microsoft.com/office/drawing/2010/main" val="0"/>
              </a:ext>
            </a:extLst>
          </a:blip>
          <a:srcRect r="6049"/>
          <a:stretch/>
        </p:blipFill>
        <p:spPr>
          <a:xfrm>
            <a:off x="6655044" y="2922123"/>
            <a:ext cx="2140861" cy="1519136"/>
          </a:xfrm>
          <a:prstGeom prst="rect">
            <a:avLst/>
          </a:prstGeom>
        </p:spPr>
      </p:pic>
      <p:graphicFrame>
        <p:nvGraphicFramePr>
          <p:cNvPr id="8" name="Content Placeholder 6">
            <a:extLst>
              <a:ext uri="{FF2B5EF4-FFF2-40B4-BE49-F238E27FC236}">
                <a16:creationId xmlns:a16="http://schemas.microsoft.com/office/drawing/2014/main" id="{279D3B93-1725-D74D-E616-AEF46E7EA838}"/>
              </a:ext>
            </a:extLst>
          </p:cNvPr>
          <p:cNvGraphicFramePr/>
          <p:nvPr>
            <p:extLst>
              <p:ext uri="{D42A27DB-BD31-4B8C-83A1-F6EECF244321}">
                <p14:modId xmlns:p14="http://schemas.microsoft.com/office/powerpoint/2010/main" val="1919338510"/>
              </p:ext>
            </p:extLst>
          </p:nvPr>
        </p:nvGraphicFramePr>
        <p:xfrm>
          <a:off x="348095" y="2828441"/>
          <a:ext cx="5742739" cy="38872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Rounded Corners 8">
            <a:extLst>
              <a:ext uri="{FF2B5EF4-FFF2-40B4-BE49-F238E27FC236}">
                <a16:creationId xmlns:a16="http://schemas.microsoft.com/office/drawing/2014/main" id="{5D8F011B-3D51-7C2B-969B-13736772CD96}"/>
              </a:ext>
            </a:extLst>
          </p:cNvPr>
          <p:cNvSpPr/>
          <p:nvPr/>
        </p:nvSpPr>
        <p:spPr>
          <a:xfrm>
            <a:off x="1797269" y="1206062"/>
            <a:ext cx="1229710" cy="467535"/>
          </a:xfrm>
          <a:prstGeom prst="roundRect">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Emerging viruses</a:t>
            </a:r>
          </a:p>
        </p:txBody>
      </p:sp>
      <p:sp>
        <p:nvSpPr>
          <p:cNvPr id="10" name="Rectangle: Rounded Corners 9">
            <a:extLst>
              <a:ext uri="{FF2B5EF4-FFF2-40B4-BE49-F238E27FC236}">
                <a16:creationId xmlns:a16="http://schemas.microsoft.com/office/drawing/2014/main" id="{FFB6F2A6-6B61-36E9-4061-1C3D4A07307A}"/>
              </a:ext>
            </a:extLst>
          </p:cNvPr>
          <p:cNvSpPr/>
          <p:nvPr/>
        </p:nvSpPr>
        <p:spPr>
          <a:xfrm>
            <a:off x="456204" y="1673597"/>
            <a:ext cx="1265916" cy="467535"/>
          </a:xfrm>
          <a:prstGeom prst="roundRect">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Experimental studies</a:t>
            </a:r>
          </a:p>
        </p:txBody>
      </p:sp>
      <p:sp>
        <p:nvSpPr>
          <p:cNvPr id="11" name="Rectangle: Rounded Corners 10">
            <a:extLst>
              <a:ext uri="{FF2B5EF4-FFF2-40B4-BE49-F238E27FC236}">
                <a16:creationId xmlns:a16="http://schemas.microsoft.com/office/drawing/2014/main" id="{FA607CCF-33B3-5FA0-EF0C-2593E91676A1}"/>
              </a:ext>
            </a:extLst>
          </p:cNvPr>
          <p:cNvSpPr/>
          <p:nvPr/>
        </p:nvSpPr>
        <p:spPr>
          <a:xfrm>
            <a:off x="1794023" y="2141132"/>
            <a:ext cx="1229710" cy="467535"/>
          </a:xfrm>
          <a:prstGeom prst="roundRect">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Risk mitigation</a:t>
            </a:r>
          </a:p>
        </p:txBody>
      </p:sp>
      <p:sp>
        <p:nvSpPr>
          <p:cNvPr id="2" name="Slide Number Placeholder 1">
            <a:extLst>
              <a:ext uri="{FF2B5EF4-FFF2-40B4-BE49-F238E27FC236}">
                <a16:creationId xmlns:a16="http://schemas.microsoft.com/office/drawing/2014/main" id="{651FFFCE-0947-6E25-40FC-8C27C98262C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fr-BE" dirty="0">
                <a:solidFill>
                  <a:prstClr val="black">
                    <a:tint val="75000"/>
                  </a:prstClr>
                </a:solidFill>
                <a:latin typeface="Calibri" panose="020F0502020204030204"/>
              </a:rPr>
              <a:t>2</a:t>
            </a:r>
            <a:endPar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032E585C-41AF-FEE3-4D76-A0CF0E27481B}"/>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sz="3200" dirty="0">
                <a:solidFill>
                  <a:prstClr val="black"/>
                </a:solidFill>
                <a:latin typeface="Times New Roman" panose="02020603050405020304" pitchFamily="18" charset="0"/>
                <a:cs typeface="Times New Roman" panose="02020603050405020304" pitchFamily="18" charset="0"/>
              </a:rPr>
              <a:t>The challenges of experimental studies</a:t>
            </a:r>
            <a:endParaRPr lang="fr-BE"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6076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03492-AE72-A9EE-6282-E6325F2AD0A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659BF7-ECBD-AC83-6A31-C505EB3E1EAB}"/>
              </a:ext>
            </a:extLst>
          </p:cNvPr>
          <p:cNvSpPr>
            <a:spLocks noGrp="1"/>
          </p:cNvSpPr>
          <p:nvPr>
            <p:ph type="sldNum" sz="quarter" idx="12"/>
          </p:nvPr>
        </p:nvSpPr>
        <p:spPr/>
        <p:txBody>
          <a:bodyPr/>
          <a:lstStyle/>
          <a:p>
            <a:r>
              <a:rPr lang="fr-BE" dirty="0"/>
              <a:t>16</a:t>
            </a:r>
          </a:p>
        </p:txBody>
      </p:sp>
      <p:sp>
        <p:nvSpPr>
          <p:cNvPr id="8" name="Title 1">
            <a:extLst>
              <a:ext uri="{FF2B5EF4-FFF2-40B4-BE49-F238E27FC236}">
                <a16:creationId xmlns:a16="http://schemas.microsoft.com/office/drawing/2014/main" id="{976E914C-2E38-3D77-96EB-1B6B00800AF6}"/>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prstClr val="black"/>
                </a:solidFill>
                <a:latin typeface="Times New Roman" panose="02020603050405020304" pitchFamily="18" charset="0"/>
                <a:cs typeface="Times New Roman" panose="02020603050405020304" pitchFamily="18" charset="0"/>
              </a:rPr>
              <a:t>Take-home message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id="{E7337E03-D97E-B76A-1436-2883D198D7DB}"/>
              </a:ext>
            </a:extLst>
          </p:cNvPr>
          <p:cNvSpPr txBox="1"/>
          <p:nvPr/>
        </p:nvSpPr>
        <p:spPr>
          <a:xfrm>
            <a:off x="348094" y="831874"/>
            <a:ext cx="8447809" cy="5509200"/>
          </a:xfrm>
          <a:prstGeom prst="rect">
            <a:avLst/>
          </a:prstGeom>
          <a:noFill/>
        </p:spPr>
        <p:txBody>
          <a:bodyPr wrap="square" rtlCol="0">
            <a:spAutoFit/>
          </a:bodyPr>
          <a:lstStyle/>
          <a:p>
            <a:pPr algn="just"/>
            <a:r>
              <a:rPr lang="en-US" sz="1600" b="1" dirty="0">
                <a:latin typeface="Times New Roman" panose="02020603050405020304" pitchFamily="18" charset="0"/>
                <a:cs typeface="Times New Roman" panose="02020603050405020304" pitchFamily="18" charset="0"/>
              </a:rPr>
              <a:t>Key Insights: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unified and expert-validated virus–host relational database now provides the most comprehensive foundation available for plant virology, integrating 22,000+ curated interactions.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The construction of a consistent and biologically meaningful plant-virus protein database of 110,000+ curated proteins enables robust comparative analyses.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 A biophysical protein characterization offers a biologically interpretable alternative to k-</a:t>
            </a:r>
            <a:r>
              <a:rPr lang="en-US" sz="1600" dirty="0" err="1">
                <a:latin typeface="Times New Roman" panose="02020603050405020304" pitchFamily="18" charset="0"/>
                <a:cs typeface="Times New Roman" panose="02020603050405020304" pitchFamily="18" charset="0"/>
              </a:rPr>
              <a:t>mer</a:t>
            </a:r>
            <a:r>
              <a:rPr lang="en-US" sz="1600" dirty="0">
                <a:latin typeface="Times New Roman" panose="02020603050405020304" pitchFamily="18" charset="0"/>
                <a:cs typeface="Times New Roman" panose="02020603050405020304" pitchFamily="18" charset="0"/>
              </a:rPr>
              <a:t> approaches.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Machine-learning pipelines developed with a rigorous nested cross-validation pipeline (</a:t>
            </a:r>
            <a:r>
              <a:rPr lang="en-US" sz="1600" dirty="0" err="1">
                <a:latin typeface="Times New Roman" panose="02020603050405020304" pitchFamily="18" charset="0"/>
                <a:cs typeface="Times New Roman" panose="02020603050405020304" pitchFamily="18" charset="0"/>
              </a:rPr>
              <a:t>Haramo</a:t>
            </a:r>
            <a:r>
              <a:rPr lang="en-US" sz="1600" dirty="0">
                <a:latin typeface="Times New Roman" panose="02020603050405020304" pitchFamily="18" charset="0"/>
                <a:cs typeface="Times New Roman" panose="02020603050405020304" pitchFamily="18" charset="0"/>
              </a:rPr>
              <a:t>) demonstrate high accuracy, sensitivity, and selectivity, even in the presence of large intraspecific viral diversity.</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A user-friendly dashboard translates all these advances into an accessible tool.</a:t>
            </a:r>
          </a:p>
          <a:p>
            <a:pPr algn="just"/>
            <a:r>
              <a:rPr lang="en-US" sz="1600" b="1" dirty="0">
                <a:latin typeface="Times New Roman" panose="02020603050405020304" pitchFamily="18" charset="0"/>
                <a:cs typeface="Times New Roman" panose="02020603050405020304" pitchFamily="18" charset="0"/>
              </a:rPr>
              <a:t>Perspectives:</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Model evaluation on novel virus species remains an essential next step. The generalization capacity of the models to completely new virus species still needs to be systematically assessed.</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Experimental validation will be conducted by the laboratories of the consortium members to refine model performance through biological feedback.</a:t>
            </a:r>
          </a:p>
          <a:p>
            <a:pPr algn="just"/>
            <a:r>
              <a:rPr lang="en-US" sz="1600" b="1" dirty="0">
                <a:latin typeface="Times New Roman" panose="02020603050405020304" pitchFamily="18" charset="0"/>
                <a:cs typeface="Times New Roman" panose="02020603050405020304" pitchFamily="18" charset="0"/>
              </a:rPr>
              <a:t>Conclusion :</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Integrating curated biological knowledge with modern machine-learning approaches provides a powerful framework for predicting plant virus hosts with unprecedented resolution.</a:t>
            </a:r>
          </a:p>
          <a:p>
            <a:pPr marL="285750" indent="-285750" algn="just">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This strategy complements experimental virology and facilitates faster risk assessment, surveillance, and biological interpretation of emerging viruses.</a:t>
            </a:r>
          </a:p>
          <a:p>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4648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A54B27-426B-4A86-4ECB-65FE80CED9D3}"/>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r-BE" sz="3200" dirty="0" err="1">
                <a:solidFill>
                  <a:prstClr val="black"/>
                </a:solidFill>
                <a:latin typeface="Times New Roman" panose="02020603050405020304" pitchFamily="18" charset="0"/>
                <a:cs typeface="Times New Roman" panose="02020603050405020304" pitchFamily="18" charset="0"/>
              </a:rPr>
              <a:t>Acknowledgement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pic>
        <p:nvPicPr>
          <p:cNvPr id="5" name="Picture 4" descr="A group of hands holding a puzzle&#10;&#10;AI-generated content may be incorrect.">
            <a:extLst>
              <a:ext uri="{FF2B5EF4-FFF2-40B4-BE49-F238E27FC236}">
                <a16:creationId xmlns:a16="http://schemas.microsoft.com/office/drawing/2014/main" id="{E4CCADF0-0E2C-05E0-E65A-9DCA3576A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517" y="1158777"/>
            <a:ext cx="2188988" cy="1459325"/>
          </a:xfrm>
          <a:prstGeom prst="rect">
            <a:avLst/>
          </a:prstGeom>
        </p:spPr>
      </p:pic>
      <p:sp>
        <p:nvSpPr>
          <p:cNvPr id="7" name="TextBox 6">
            <a:extLst>
              <a:ext uri="{FF2B5EF4-FFF2-40B4-BE49-F238E27FC236}">
                <a16:creationId xmlns:a16="http://schemas.microsoft.com/office/drawing/2014/main" id="{F3F9FF88-B566-8A86-182C-743E53833783}"/>
              </a:ext>
            </a:extLst>
          </p:cNvPr>
          <p:cNvSpPr txBox="1"/>
          <p:nvPr/>
        </p:nvSpPr>
        <p:spPr>
          <a:xfrm>
            <a:off x="5065458" y="769480"/>
            <a:ext cx="3171105" cy="400110"/>
          </a:xfrm>
          <a:prstGeom prst="rect">
            <a:avLst/>
          </a:prstGeom>
          <a:noFill/>
        </p:spPr>
        <p:txBody>
          <a:bodyPr wrap="square">
            <a:spAutoFit/>
          </a:bodyPr>
          <a:lstStyle/>
          <a:p>
            <a:pPr algn="ctr"/>
            <a:r>
              <a:rPr lang="en-US" sz="2000" b="1" dirty="0">
                <a:latin typeface="Times New Roman" panose="02020603050405020304" pitchFamily="18" charset="0"/>
                <a:cs typeface="Times New Roman" panose="02020603050405020304" pitchFamily="18" charset="0"/>
              </a:rPr>
              <a:t>Plant virology consortium</a:t>
            </a:r>
            <a:endParaRPr lang="en-US" sz="2000" dirty="0"/>
          </a:p>
        </p:txBody>
      </p:sp>
      <p:sp>
        <p:nvSpPr>
          <p:cNvPr id="9" name="TextBox 8">
            <a:extLst>
              <a:ext uri="{FF2B5EF4-FFF2-40B4-BE49-F238E27FC236}">
                <a16:creationId xmlns:a16="http://schemas.microsoft.com/office/drawing/2014/main" id="{B8A0C431-2D9F-F12F-58E2-275F3ACDBA1A}"/>
              </a:ext>
            </a:extLst>
          </p:cNvPr>
          <p:cNvSpPr txBox="1"/>
          <p:nvPr/>
        </p:nvSpPr>
        <p:spPr>
          <a:xfrm>
            <a:off x="4230061" y="2675959"/>
            <a:ext cx="4913939" cy="2554545"/>
          </a:xfrm>
          <a:prstGeom prst="rect">
            <a:avLst/>
          </a:prstGeom>
          <a:noFill/>
        </p:spPr>
        <p:txBody>
          <a:bodyPr wrap="square" numCol="2">
            <a:spAutoFit/>
          </a:bodyPr>
          <a:lstStyle/>
          <a:p>
            <a:pPr algn="ctr"/>
            <a:r>
              <a:rPr lang="en-US" sz="1600" dirty="0">
                <a:latin typeface="Times New Roman" panose="02020603050405020304" pitchFamily="18" charset="0"/>
                <a:cs typeface="Times New Roman" panose="02020603050405020304" pitchFamily="18" charset="0"/>
              </a:rPr>
              <a:t>Kadriye Çağlayan TR</a:t>
            </a:r>
          </a:p>
          <a:p>
            <a:pPr algn="ctr"/>
            <a:r>
              <a:rPr lang="en-US" sz="1600" dirty="0">
                <a:latin typeface="Times New Roman" panose="02020603050405020304" pitchFamily="18" charset="0"/>
                <a:cs typeface="Times New Roman" panose="02020603050405020304" pitchFamily="18" charset="0"/>
              </a:rPr>
              <a:t>Adrian Fox UK</a:t>
            </a:r>
          </a:p>
          <a:p>
            <a:pPr algn="ctr"/>
            <a:r>
              <a:rPr lang="en-US" sz="1600" dirty="0">
                <a:latin typeface="Times New Roman" panose="02020603050405020304" pitchFamily="18" charset="0"/>
                <a:cs typeface="Times New Roman" panose="02020603050405020304" pitchFamily="18" charset="0"/>
              </a:rPr>
              <a:t>Kris De Jonghe BE</a:t>
            </a:r>
          </a:p>
          <a:p>
            <a:pPr algn="ctr"/>
            <a:r>
              <a:rPr lang="en-US" sz="1600" dirty="0">
                <a:latin typeface="Times New Roman" panose="02020603050405020304" pitchFamily="18" charset="0"/>
                <a:cs typeface="Times New Roman" panose="02020603050405020304" pitchFamily="18" charset="0"/>
              </a:rPr>
              <a:t>Serkan Önder TR</a:t>
            </a:r>
          </a:p>
          <a:p>
            <a:pPr algn="ctr"/>
            <a:r>
              <a:rPr lang="en-US" sz="1600" dirty="0">
                <a:latin typeface="Times New Roman" panose="02020603050405020304" pitchFamily="18" charset="0"/>
                <a:cs typeface="Times New Roman" panose="02020603050405020304" pitchFamily="18" charset="0"/>
              </a:rPr>
              <a:t>Philippe </a:t>
            </a:r>
            <a:r>
              <a:rPr lang="en-US" sz="1600" dirty="0" err="1">
                <a:latin typeface="Times New Roman" panose="02020603050405020304" pitchFamily="18" charset="0"/>
                <a:cs typeface="Times New Roman" panose="02020603050405020304" pitchFamily="18" charset="0"/>
              </a:rPr>
              <a:t>Roumagnac</a:t>
            </a:r>
            <a:r>
              <a:rPr lang="en-US" sz="1600" dirty="0">
                <a:latin typeface="Times New Roman" panose="02020603050405020304" pitchFamily="18" charset="0"/>
                <a:cs typeface="Times New Roman" panose="02020603050405020304" pitchFamily="18" charset="0"/>
              </a:rPr>
              <a:t> FR</a:t>
            </a:r>
          </a:p>
          <a:p>
            <a:pPr algn="ctr"/>
            <a:r>
              <a:rPr lang="en-US" sz="1600" dirty="0">
                <a:latin typeface="Times New Roman" panose="02020603050405020304" pitchFamily="18" charset="0"/>
                <a:cs typeface="Times New Roman" panose="02020603050405020304" pitchFamily="18" charset="0"/>
              </a:rPr>
              <a:t>Denis </a:t>
            </a:r>
            <a:r>
              <a:rPr lang="en-US" sz="1600" dirty="0" err="1">
                <a:latin typeface="Times New Roman" panose="02020603050405020304" pitchFamily="18" charset="0"/>
                <a:cs typeface="Times New Roman" panose="02020603050405020304" pitchFamily="18" charset="0"/>
              </a:rPr>
              <a:t>Filloux</a:t>
            </a:r>
            <a:r>
              <a:rPr lang="en-US" sz="1600" dirty="0">
                <a:latin typeface="Times New Roman" panose="02020603050405020304" pitchFamily="18" charset="0"/>
                <a:cs typeface="Times New Roman" panose="02020603050405020304" pitchFamily="18" charset="0"/>
              </a:rPr>
              <a:t> FR</a:t>
            </a:r>
          </a:p>
          <a:p>
            <a:pPr algn="ctr"/>
            <a:r>
              <a:rPr lang="en-US" sz="1600" dirty="0">
                <a:latin typeface="Times New Roman" panose="02020603050405020304" pitchFamily="18" charset="0"/>
                <a:cs typeface="Times New Roman" panose="02020603050405020304" pitchFamily="18" charset="0"/>
              </a:rPr>
              <a:t>Jean-Michel Lett FR</a:t>
            </a:r>
          </a:p>
          <a:p>
            <a:pPr algn="ctr"/>
            <a:r>
              <a:rPr lang="en-US" sz="1600" dirty="0">
                <a:latin typeface="Times New Roman" panose="02020603050405020304" pitchFamily="18" charset="0"/>
                <a:cs typeface="Times New Roman" panose="02020603050405020304" pitchFamily="18" charset="0"/>
              </a:rPr>
              <a:t>Pierre Hellin BE</a:t>
            </a:r>
          </a:p>
          <a:p>
            <a:pPr algn="ctr"/>
            <a:r>
              <a:rPr lang="en-US" sz="1600" dirty="0">
                <a:latin typeface="Times New Roman" panose="02020603050405020304" pitchFamily="18" charset="0"/>
                <a:cs typeface="Times New Roman" panose="02020603050405020304" pitchFamily="18" charset="0"/>
              </a:rPr>
              <a:t>Denis Kutnjak SLO</a:t>
            </a:r>
          </a:p>
          <a:p>
            <a:pPr algn="ctr"/>
            <a:endParaRPr lang="en-US" sz="1600" dirty="0">
              <a:latin typeface="Times New Roman" panose="02020603050405020304" pitchFamily="18" charset="0"/>
              <a:cs typeface="Times New Roman" panose="02020603050405020304" pitchFamily="18" charset="0"/>
            </a:endParaRPr>
          </a:p>
          <a:p>
            <a:pPr algn="ctr"/>
            <a:r>
              <a:rPr lang="en-US" sz="1600" dirty="0">
                <a:latin typeface="Times New Roman" panose="02020603050405020304" pitchFamily="18" charset="0"/>
                <a:cs typeface="Times New Roman" panose="02020603050405020304" pitchFamily="18" charset="0"/>
              </a:rPr>
              <a:t>François </a:t>
            </a:r>
            <a:r>
              <a:rPr lang="en-US" sz="1600" dirty="0" err="1">
                <a:latin typeface="Times New Roman" panose="02020603050405020304" pitchFamily="18" charset="0"/>
                <a:cs typeface="Times New Roman" panose="02020603050405020304" pitchFamily="18" charset="0"/>
              </a:rPr>
              <a:t>Maclot</a:t>
            </a:r>
            <a:r>
              <a:rPr lang="en-US" sz="1600" dirty="0">
                <a:latin typeface="Times New Roman" panose="02020603050405020304" pitchFamily="18" charset="0"/>
                <a:cs typeface="Times New Roman" panose="02020603050405020304" pitchFamily="18" charset="0"/>
              </a:rPr>
              <a:t> FR</a:t>
            </a:r>
          </a:p>
          <a:p>
            <a:pPr algn="ctr"/>
            <a:r>
              <a:rPr lang="en-US" sz="1600" dirty="0">
                <a:latin typeface="Times New Roman" panose="02020603050405020304" pitchFamily="18" charset="0"/>
                <a:cs typeface="Times New Roman" panose="02020603050405020304" pitchFamily="18" charset="0"/>
              </a:rPr>
              <a:t>Marleen Botermans NL</a:t>
            </a:r>
          </a:p>
          <a:p>
            <a:pPr algn="ctr"/>
            <a:r>
              <a:rPr lang="en-US" sz="1600" dirty="0">
                <a:latin typeface="Times New Roman" panose="02020603050405020304" pitchFamily="18" charset="0"/>
                <a:cs typeface="Times New Roman" panose="02020603050405020304" pitchFamily="18" charset="0"/>
              </a:rPr>
              <a:t>Eva </a:t>
            </a:r>
            <a:r>
              <a:rPr lang="en-US" sz="1600" dirty="0" err="1">
                <a:latin typeface="Times New Roman" panose="02020603050405020304" pitchFamily="18" charset="0"/>
                <a:cs typeface="Times New Roman" panose="02020603050405020304" pitchFamily="18" charset="0"/>
              </a:rPr>
              <a:t>Varallyay</a:t>
            </a:r>
            <a:r>
              <a:rPr lang="en-US" sz="1600" dirty="0">
                <a:latin typeface="Times New Roman" panose="02020603050405020304" pitchFamily="18" charset="0"/>
                <a:cs typeface="Times New Roman" panose="02020603050405020304" pitchFamily="18" charset="0"/>
              </a:rPr>
              <a:t> HU</a:t>
            </a:r>
          </a:p>
          <a:p>
            <a:pPr algn="ctr"/>
            <a:r>
              <a:rPr lang="en-US" sz="1600" dirty="0">
                <a:latin typeface="Times New Roman" panose="02020603050405020304" pitchFamily="18" charset="0"/>
                <a:cs typeface="Times New Roman" panose="02020603050405020304" pitchFamily="18" charset="0"/>
              </a:rPr>
              <a:t>Cecile Desbiez FR</a:t>
            </a:r>
          </a:p>
          <a:p>
            <a:pPr algn="ctr"/>
            <a:r>
              <a:rPr lang="en-US" sz="1600" dirty="0">
                <a:latin typeface="Times New Roman" panose="02020603050405020304" pitchFamily="18" charset="0"/>
                <a:cs typeface="Times New Roman" panose="02020603050405020304" pitchFamily="18" charset="0"/>
              </a:rPr>
              <a:t>Dijana Škorić HR</a:t>
            </a:r>
          </a:p>
          <a:p>
            <a:pPr algn="ctr"/>
            <a:r>
              <a:rPr lang="en-US" sz="1600" dirty="0">
                <a:latin typeface="Times New Roman" panose="02020603050405020304" pitchFamily="18" charset="0"/>
                <a:cs typeface="Times New Roman" panose="02020603050405020304" pitchFamily="18" charset="0"/>
              </a:rPr>
              <a:t>Thierry </a:t>
            </a:r>
            <a:r>
              <a:rPr lang="en-US" sz="1600" dirty="0" err="1">
                <a:latin typeface="Times New Roman" panose="02020603050405020304" pitchFamily="18" charset="0"/>
                <a:cs typeface="Times New Roman" panose="02020603050405020304" pitchFamily="18" charset="0"/>
              </a:rPr>
              <a:t>Candresse</a:t>
            </a:r>
            <a:r>
              <a:rPr lang="en-US" sz="1600" dirty="0">
                <a:latin typeface="Times New Roman" panose="02020603050405020304" pitchFamily="18" charset="0"/>
                <a:cs typeface="Times New Roman" panose="02020603050405020304" pitchFamily="18" charset="0"/>
              </a:rPr>
              <a:t> FR</a:t>
            </a:r>
          </a:p>
          <a:p>
            <a:pPr algn="ctr"/>
            <a:r>
              <a:rPr lang="en-US" sz="1600" dirty="0">
                <a:latin typeface="Times New Roman" panose="02020603050405020304" pitchFamily="18" charset="0"/>
                <a:cs typeface="Times New Roman" panose="02020603050405020304" pitchFamily="18" charset="0"/>
              </a:rPr>
              <a:t>Işıl Tulum TR</a:t>
            </a:r>
          </a:p>
          <a:p>
            <a:pPr algn="ctr"/>
            <a:r>
              <a:rPr lang="en-US" sz="1600" dirty="0">
                <a:latin typeface="Times New Roman" panose="02020603050405020304" pitchFamily="18" charset="0"/>
                <a:cs typeface="Times New Roman" panose="02020603050405020304" pitchFamily="18" charset="0"/>
              </a:rPr>
              <a:t>Merike Sõmera EST</a:t>
            </a:r>
          </a:p>
          <a:p>
            <a:pPr algn="ctr"/>
            <a:r>
              <a:rPr lang="en-US" sz="1600" dirty="0">
                <a:latin typeface="Times New Roman" panose="02020603050405020304" pitchFamily="18" charset="0"/>
                <a:cs typeface="Times New Roman" panose="02020603050405020304" pitchFamily="18" charset="0"/>
              </a:rPr>
              <a:t>Sebastien Massart BE</a:t>
            </a:r>
          </a:p>
          <a:p>
            <a:pPr algn="ctr"/>
            <a:endParaRPr lang="en-US" sz="16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0CE1963-5AE9-35D5-9AB3-074BCEB9ED18}"/>
              </a:ext>
            </a:extLst>
          </p:cNvPr>
          <p:cNvSpPr txBox="1"/>
          <p:nvPr/>
        </p:nvSpPr>
        <p:spPr>
          <a:xfrm>
            <a:off x="1571385" y="789445"/>
            <a:ext cx="1356232" cy="400110"/>
          </a:xfrm>
          <a:prstGeom prst="rect">
            <a:avLst/>
          </a:prstGeom>
          <a:noFill/>
        </p:spPr>
        <p:txBody>
          <a:bodyPr wrap="square">
            <a:spAutoFit/>
          </a:bodyPr>
          <a:lstStyle/>
          <a:p>
            <a:r>
              <a:rPr lang="en-US" sz="2000" b="1" dirty="0">
                <a:latin typeface="Times New Roman" panose="02020603050405020304" pitchFamily="18" charset="0"/>
                <a:cs typeface="Times New Roman" panose="02020603050405020304" pitchFamily="18" charset="0"/>
              </a:rPr>
              <a:t>Our team</a:t>
            </a:r>
          </a:p>
        </p:txBody>
      </p:sp>
      <p:pic>
        <p:nvPicPr>
          <p:cNvPr id="13" name="Picture 12" descr="A person wearing glasses and smiling&#10;&#10;AI-generated content may be incorrect.">
            <a:extLst>
              <a:ext uri="{FF2B5EF4-FFF2-40B4-BE49-F238E27FC236}">
                <a16:creationId xmlns:a16="http://schemas.microsoft.com/office/drawing/2014/main" id="{5E819D32-C1A3-3675-4EF4-FEB18785A8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324" y="4222535"/>
            <a:ext cx="1022619" cy="1278273"/>
          </a:xfrm>
          <a:prstGeom prst="rect">
            <a:avLst/>
          </a:prstGeom>
        </p:spPr>
      </p:pic>
      <p:pic>
        <p:nvPicPr>
          <p:cNvPr id="15" name="Picture 14" descr="A person wearing glasses and a plaid shirt&#10;&#10;AI-generated content may be incorrect.">
            <a:extLst>
              <a:ext uri="{FF2B5EF4-FFF2-40B4-BE49-F238E27FC236}">
                <a16:creationId xmlns:a16="http://schemas.microsoft.com/office/drawing/2014/main" id="{3F077509-2943-B459-02D8-3918A220E8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961" y="1223355"/>
            <a:ext cx="1022619" cy="1278273"/>
          </a:xfrm>
          <a:prstGeom prst="rect">
            <a:avLst/>
          </a:prstGeom>
        </p:spPr>
      </p:pic>
      <p:pic>
        <p:nvPicPr>
          <p:cNvPr id="17" name="Picture 16" descr="A person smiling at the camera&#10;&#10;AI-generated content may be incorrect.">
            <a:extLst>
              <a:ext uri="{FF2B5EF4-FFF2-40B4-BE49-F238E27FC236}">
                <a16:creationId xmlns:a16="http://schemas.microsoft.com/office/drawing/2014/main" id="{71132B6C-BE5B-C2F5-30D9-59F1B28625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323" y="2722945"/>
            <a:ext cx="1022619" cy="1278273"/>
          </a:xfrm>
          <a:prstGeom prst="rect">
            <a:avLst/>
          </a:prstGeom>
        </p:spPr>
      </p:pic>
      <p:pic>
        <p:nvPicPr>
          <p:cNvPr id="18" name="Picture 17" descr="A black background with green and blue text&#10;&#10;Description automatically generated">
            <a:extLst>
              <a:ext uri="{FF2B5EF4-FFF2-40B4-BE49-F238E27FC236}">
                <a16:creationId xmlns:a16="http://schemas.microsoft.com/office/drawing/2014/main" id="{7BC2CC1B-F76F-F72E-069B-E73E864FEA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5394" y="5446196"/>
            <a:ext cx="2079948" cy="864478"/>
          </a:xfrm>
          <a:prstGeom prst="rect">
            <a:avLst/>
          </a:prstGeom>
        </p:spPr>
      </p:pic>
      <p:pic>
        <p:nvPicPr>
          <p:cNvPr id="19" name="Picture 18" descr="A purple text on a black background&#10;&#10;Description automatically generated">
            <a:extLst>
              <a:ext uri="{FF2B5EF4-FFF2-40B4-BE49-F238E27FC236}">
                <a16:creationId xmlns:a16="http://schemas.microsoft.com/office/drawing/2014/main" id="{1B7F3F82-5B29-3A15-3A51-84637FB2BA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1491" y="5486271"/>
            <a:ext cx="1146459" cy="730867"/>
          </a:xfrm>
          <a:prstGeom prst="rect">
            <a:avLst/>
          </a:prstGeom>
        </p:spPr>
      </p:pic>
      <p:sp>
        <p:nvSpPr>
          <p:cNvPr id="22" name="TextBox 21">
            <a:extLst>
              <a:ext uri="{FF2B5EF4-FFF2-40B4-BE49-F238E27FC236}">
                <a16:creationId xmlns:a16="http://schemas.microsoft.com/office/drawing/2014/main" id="{95F30877-0E62-6834-7DAC-B28F94E84B3D}"/>
              </a:ext>
            </a:extLst>
          </p:cNvPr>
          <p:cNvSpPr txBox="1"/>
          <p:nvPr/>
        </p:nvSpPr>
        <p:spPr>
          <a:xfrm>
            <a:off x="-984" y="6358311"/>
            <a:ext cx="9144000" cy="507831"/>
          </a:xfrm>
          <a:prstGeom prst="rect">
            <a:avLst/>
          </a:prstGeom>
          <a:noFill/>
        </p:spPr>
        <p:txBody>
          <a:bodyPr wrap="square">
            <a:spAutoFit/>
          </a:bodyPr>
          <a:lstStyle/>
          <a:p>
            <a:r>
              <a:rPr lang="en-US" sz="900" dirty="0">
                <a:solidFill>
                  <a:schemeClr val="bg2">
                    <a:lumMod val="50000"/>
                  </a:schemeClr>
                </a:solidFill>
                <a:latin typeface="Times New Roman" panose="02020603050405020304" pitchFamily="18" charset="0"/>
                <a:cs typeface="Times New Roman" panose="02020603050405020304" pitchFamily="18" charset="0"/>
              </a:rPr>
              <a:t>This study is supported by the Walloon Region as part of a FRIA grant No. FC 52719. The present research benefited from computational resources made available on the NIC5 cluster of the University of Liège, installed in the framework of the "Consortium des </a:t>
            </a:r>
            <a:r>
              <a:rPr lang="en-US" sz="900" dirty="0" err="1">
                <a:solidFill>
                  <a:schemeClr val="bg2">
                    <a:lumMod val="50000"/>
                  </a:schemeClr>
                </a:solidFill>
                <a:latin typeface="Times New Roman" panose="02020603050405020304" pitchFamily="18" charset="0"/>
                <a:cs typeface="Times New Roman" panose="02020603050405020304" pitchFamily="18" charset="0"/>
              </a:rPr>
              <a:t>Équipements</a:t>
            </a:r>
            <a:r>
              <a:rPr lang="en-US" sz="900" dirty="0">
                <a:solidFill>
                  <a:schemeClr val="bg2">
                    <a:lumMod val="50000"/>
                  </a:schemeClr>
                </a:solidFill>
                <a:latin typeface="Times New Roman" panose="02020603050405020304" pitchFamily="18" charset="0"/>
                <a:cs typeface="Times New Roman" panose="02020603050405020304" pitchFamily="18" charset="0"/>
              </a:rPr>
              <a:t> de </a:t>
            </a:r>
            <a:r>
              <a:rPr lang="en-US" sz="900" dirty="0" err="1">
                <a:solidFill>
                  <a:schemeClr val="bg2">
                    <a:lumMod val="50000"/>
                  </a:schemeClr>
                </a:solidFill>
                <a:latin typeface="Times New Roman" panose="02020603050405020304" pitchFamily="18" charset="0"/>
                <a:cs typeface="Times New Roman" panose="02020603050405020304" pitchFamily="18" charset="0"/>
              </a:rPr>
              <a:t>Calcul</a:t>
            </a:r>
            <a:r>
              <a:rPr lang="en-US" sz="900" dirty="0">
                <a:solidFill>
                  <a:schemeClr val="bg2">
                    <a:lumMod val="50000"/>
                  </a:schemeClr>
                </a:solidFill>
                <a:latin typeface="Times New Roman" panose="02020603050405020304" pitchFamily="18" charset="0"/>
                <a:cs typeface="Times New Roman" panose="02020603050405020304" pitchFamily="18" charset="0"/>
              </a:rPr>
              <a:t> </a:t>
            </a:r>
            <a:r>
              <a:rPr lang="en-US" sz="900" dirty="0" err="1">
                <a:solidFill>
                  <a:schemeClr val="bg2">
                    <a:lumMod val="50000"/>
                  </a:schemeClr>
                </a:solidFill>
                <a:latin typeface="Times New Roman" panose="02020603050405020304" pitchFamily="18" charset="0"/>
                <a:cs typeface="Times New Roman" panose="02020603050405020304" pitchFamily="18" charset="0"/>
              </a:rPr>
              <a:t>Intensif</a:t>
            </a:r>
            <a:r>
              <a:rPr lang="en-US" sz="900" dirty="0">
                <a:solidFill>
                  <a:schemeClr val="bg2">
                    <a:lumMod val="50000"/>
                  </a:schemeClr>
                </a:solidFill>
                <a:latin typeface="Times New Roman" panose="02020603050405020304" pitchFamily="18" charset="0"/>
                <a:cs typeface="Times New Roman" panose="02020603050405020304" pitchFamily="18" charset="0"/>
              </a:rPr>
              <a:t>" (CÉCI), funded by the "Fonds de la Recherche Scientifique de Belgique" (F.R.S.-FNRS) under Grant No. 2.5020.11 and by the Walloon Region.</a:t>
            </a:r>
          </a:p>
        </p:txBody>
      </p:sp>
      <p:sp>
        <p:nvSpPr>
          <p:cNvPr id="24" name="TextBox 23">
            <a:extLst>
              <a:ext uri="{FF2B5EF4-FFF2-40B4-BE49-F238E27FC236}">
                <a16:creationId xmlns:a16="http://schemas.microsoft.com/office/drawing/2014/main" id="{ADCEF363-B90C-F60A-0C19-49FA19E7D9CD}"/>
              </a:ext>
            </a:extLst>
          </p:cNvPr>
          <p:cNvSpPr txBox="1"/>
          <p:nvPr/>
        </p:nvSpPr>
        <p:spPr>
          <a:xfrm>
            <a:off x="1273942" y="4285111"/>
            <a:ext cx="3113641" cy="1169551"/>
          </a:xfrm>
          <a:prstGeom prst="rect">
            <a:avLst/>
          </a:prstGeom>
          <a:noFill/>
        </p:spPr>
        <p:txBody>
          <a:bodyPr wrap="square">
            <a:spAutoFit/>
          </a:bodyPr>
          <a:lstStyle/>
          <a:p>
            <a:r>
              <a:rPr lang="fr-BE" sz="1400" b="1" dirty="0"/>
              <a:t>Sébastien Massart</a:t>
            </a:r>
          </a:p>
          <a:p>
            <a:r>
              <a:rPr lang="fr-BE" sz="1400" dirty="0" err="1"/>
              <a:t>Laboratory</a:t>
            </a:r>
            <a:r>
              <a:rPr lang="fr-BE" sz="1400" dirty="0"/>
              <a:t> of Plant </a:t>
            </a:r>
            <a:r>
              <a:rPr lang="fr-BE" sz="1400" dirty="0" err="1"/>
              <a:t>Pathology</a:t>
            </a:r>
            <a:endParaRPr lang="fr-BE" sz="1400" dirty="0"/>
          </a:p>
          <a:p>
            <a:r>
              <a:rPr lang="fr-BE" sz="1400" dirty="0"/>
              <a:t>Gembloux Agro-</a:t>
            </a:r>
            <a:r>
              <a:rPr lang="fr-BE" sz="1400" dirty="0" err="1"/>
              <a:t>BioTech</a:t>
            </a:r>
            <a:r>
              <a:rPr lang="fr-BE" sz="1400" dirty="0"/>
              <a:t> </a:t>
            </a:r>
          </a:p>
          <a:p>
            <a:r>
              <a:rPr lang="fr-BE" sz="1400" dirty="0" err="1"/>
              <a:t>University</a:t>
            </a:r>
            <a:r>
              <a:rPr lang="fr-BE" sz="1400" dirty="0"/>
              <a:t> of Liège (</a:t>
            </a:r>
            <a:r>
              <a:rPr lang="fr-BE" sz="1400" dirty="0" err="1"/>
              <a:t>ULiège</a:t>
            </a:r>
            <a:r>
              <a:rPr lang="fr-BE" sz="1400" dirty="0"/>
              <a:t>)</a:t>
            </a:r>
          </a:p>
          <a:p>
            <a:r>
              <a:rPr lang="fr-BE" sz="1400" dirty="0"/>
              <a:t>5030 Gembloux, </a:t>
            </a:r>
            <a:r>
              <a:rPr lang="fr-BE" sz="1400" dirty="0" err="1"/>
              <a:t>Belgium</a:t>
            </a:r>
            <a:endParaRPr lang="en-US" sz="1400" dirty="0"/>
          </a:p>
        </p:txBody>
      </p:sp>
      <p:sp>
        <p:nvSpPr>
          <p:cNvPr id="25" name="TextBox 24">
            <a:extLst>
              <a:ext uri="{FF2B5EF4-FFF2-40B4-BE49-F238E27FC236}">
                <a16:creationId xmlns:a16="http://schemas.microsoft.com/office/drawing/2014/main" id="{C32C4A31-3402-79C2-553C-E640922EEC6C}"/>
              </a:ext>
            </a:extLst>
          </p:cNvPr>
          <p:cNvSpPr txBox="1"/>
          <p:nvPr/>
        </p:nvSpPr>
        <p:spPr>
          <a:xfrm>
            <a:off x="1273942" y="2680167"/>
            <a:ext cx="3113641" cy="1384995"/>
          </a:xfrm>
          <a:prstGeom prst="rect">
            <a:avLst/>
          </a:prstGeom>
          <a:noFill/>
        </p:spPr>
        <p:txBody>
          <a:bodyPr wrap="square">
            <a:spAutoFit/>
          </a:bodyPr>
          <a:lstStyle/>
          <a:p>
            <a:r>
              <a:rPr lang="fr-BE" sz="1400" b="1" dirty="0"/>
              <a:t>Hélène Soyeurt</a:t>
            </a:r>
          </a:p>
          <a:p>
            <a:r>
              <a:rPr lang="fr-BE" sz="1400" dirty="0" err="1"/>
              <a:t>Statistics</a:t>
            </a:r>
            <a:r>
              <a:rPr lang="fr-BE" sz="1400" dirty="0"/>
              <a:t>, Computer Science and Modeling </a:t>
            </a:r>
            <a:r>
              <a:rPr lang="fr-BE" sz="1400" dirty="0" err="1"/>
              <a:t>applied</a:t>
            </a:r>
            <a:r>
              <a:rPr lang="fr-BE" sz="1400" dirty="0"/>
              <a:t> to </a:t>
            </a:r>
            <a:r>
              <a:rPr lang="fr-BE" sz="1400" dirty="0" err="1"/>
              <a:t>bioengineering</a:t>
            </a:r>
            <a:r>
              <a:rPr lang="fr-BE" sz="1400" dirty="0"/>
              <a:t> Gembloux Agro-</a:t>
            </a:r>
            <a:r>
              <a:rPr lang="fr-BE" sz="1400" dirty="0" err="1"/>
              <a:t>BioTech</a:t>
            </a:r>
            <a:r>
              <a:rPr lang="fr-BE" sz="1400" dirty="0"/>
              <a:t> </a:t>
            </a:r>
          </a:p>
          <a:p>
            <a:r>
              <a:rPr lang="fr-BE" sz="1400" dirty="0" err="1"/>
              <a:t>University</a:t>
            </a:r>
            <a:r>
              <a:rPr lang="fr-BE" sz="1400" dirty="0"/>
              <a:t> of Liège (</a:t>
            </a:r>
            <a:r>
              <a:rPr lang="fr-BE" sz="1400" dirty="0" err="1"/>
              <a:t>ULiège</a:t>
            </a:r>
            <a:r>
              <a:rPr lang="fr-BE" sz="1400" dirty="0"/>
              <a:t>)</a:t>
            </a:r>
          </a:p>
          <a:p>
            <a:r>
              <a:rPr lang="fr-BE" sz="1400" dirty="0"/>
              <a:t>5030 Gembloux, </a:t>
            </a:r>
            <a:r>
              <a:rPr lang="fr-BE" sz="1400" dirty="0" err="1"/>
              <a:t>Belgium</a:t>
            </a:r>
            <a:endParaRPr lang="en-US" sz="1400" dirty="0"/>
          </a:p>
        </p:txBody>
      </p:sp>
      <p:sp>
        <p:nvSpPr>
          <p:cNvPr id="26" name="TextBox 25">
            <a:extLst>
              <a:ext uri="{FF2B5EF4-FFF2-40B4-BE49-F238E27FC236}">
                <a16:creationId xmlns:a16="http://schemas.microsoft.com/office/drawing/2014/main" id="{2F8E86D2-FE8F-4F01-5C11-6A30E7C70E5A}"/>
              </a:ext>
            </a:extLst>
          </p:cNvPr>
          <p:cNvSpPr txBox="1"/>
          <p:nvPr/>
        </p:nvSpPr>
        <p:spPr>
          <a:xfrm>
            <a:off x="1273941" y="1277715"/>
            <a:ext cx="3113641" cy="1169551"/>
          </a:xfrm>
          <a:prstGeom prst="rect">
            <a:avLst/>
          </a:prstGeom>
          <a:noFill/>
        </p:spPr>
        <p:txBody>
          <a:bodyPr wrap="square">
            <a:spAutoFit/>
          </a:bodyPr>
          <a:lstStyle/>
          <a:p>
            <a:r>
              <a:rPr lang="fr-BE" sz="1400" b="1" dirty="0"/>
              <a:t>Rachid Tahzima</a:t>
            </a:r>
          </a:p>
          <a:p>
            <a:r>
              <a:rPr lang="fr-BE" sz="1400" dirty="0" err="1"/>
              <a:t>Laboratory</a:t>
            </a:r>
            <a:r>
              <a:rPr lang="fr-BE" sz="1400" dirty="0"/>
              <a:t> of Plant </a:t>
            </a:r>
            <a:r>
              <a:rPr lang="fr-BE" sz="1400" dirty="0" err="1"/>
              <a:t>Pathology</a:t>
            </a:r>
            <a:endParaRPr lang="fr-BE" sz="1400" dirty="0"/>
          </a:p>
          <a:p>
            <a:r>
              <a:rPr lang="fr-BE" sz="1400" dirty="0"/>
              <a:t>Gembloux Agro-</a:t>
            </a:r>
            <a:r>
              <a:rPr lang="fr-BE" sz="1400" dirty="0" err="1"/>
              <a:t>BioTech</a:t>
            </a:r>
            <a:r>
              <a:rPr lang="fr-BE" sz="1400" dirty="0"/>
              <a:t> </a:t>
            </a:r>
          </a:p>
          <a:p>
            <a:r>
              <a:rPr lang="fr-BE" sz="1400" dirty="0" err="1"/>
              <a:t>University</a:t>
            </a:r>
            <a:r>
              <a:rPr lang="fr-BE" sz="1400" dirty="0"/>
              <a:t> of Liège (</a:t>
            </a:r>
            <a:r>
              <a:rPr lang="fr-BE" sz="1400" dirty="0" err="1"/>
              <a:t>ULiège</a:t>
            </a:r>
            <a:r>
              <a:rPr lang="fr-BE" sz="1400" dirty="0"/>
              <a:t>)</a:t>
            </a:r>
          </a:p>
          <a:p>
            <a:r>
              <a:rPr lang="fr-BE" sz="1400" dirty="0"/>
              <a:t>5030 Gembloux, </a:t>
            </a:r>
            <a:r>
              <a:rPr lang="fr-BE" sz="1400" dirty="0" err="1"/>
              <a:t>Belgium</a:t>
            </a:r>
            <a:endParaRPr lang="en-US" sz="1400" dirty="0"/>
          </a:p>
        </p:txBody>
      </p:sp>
    </p:spTree>
    <p:extLst>
      <p:ext uri="{BB962C8B-B14F-4D97-AF65-F5344CB8AC3E}">
        <p14:creationId xmlns:p14="http://schemas.microsoft.com/office/powerpoint/2010/main" val="4054845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sign, screenshot&#10;&#10;Description automatically generated">
            <a:extLst>
              <a:ext uri="{FF2B5EF4-FFF2-40B4-BE49-F238E27FC236}">
                <a16:creationId xmlns:a16="http://schemas.microsoft.com/office/drawing/2014/main" id="{3AD6D6D9-81B9-B1F1-88C9-6A96679C3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096" y="1103606"/>
            <a:ext cx="4105356" cy="1631897"/>
          </a:xfrm>
          <a:prstGeom prst="rect">
            <a:avLst/>
          </a:prstGeom>
        </p:spPr>
      </p:pic>
      <p:sp>
        <p:nvSpPr>
          <p:cNvPr id="3" name="TextBox 2">
            <a:extLst>
              <a:ext uri="{FF2B5EF4-FFF2-40B4-BE49-F238E27FC236}">
                <a16:creationId xmlns:a16="http://schemas.microsoft.com/office/drawing/2014/main" id="{C7905E7B-5F02-EDB4-40DF-95649A55730A}"/>
              </a:ext>
            </a:extLst>
          </p:cNvPr>
          <p:cNvSpPr txBox="1"/>
          <p:nvPr/>
        </p:nvSpPr>
        <p:spPr>
          <a:xfrm>
            <a:off x="978694" y="5624512"/>
            <a:ext cx="184731"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BE" sz="13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A picture containing text, indoor&#10;&#10;Description automatically generated">
            <a:extLst>
              <a:ext uri="{FF2B5EF4-FFF2-40B4-BE49-F238E27FC236}">
                <a16:creationId xmlns:a16="http://schemas.microsoft.com/office/drawing/2014/main" id="{5A1FA4CD-4416-655E-023D-13EBBC916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147" y="3370141"/>
            <a:ext cx="2167306" cy="1444871"/>
          </a:xfrm>
          <a:prstGeom prst="rect">
            <a:avLst/>
          </a:prstGeom>
        </p:spPr>
      </p:pic>
      <p:sp>
        <p:nvSpPr>
          <p:cNvPr id="16" name="Title 1">
            <a:extLst>
              <a:ext uri="{FF2B5EF4-FFF2-40B4-BE49-F238E27FC236}">
                <a16:creationId xmlns:a16="http://schemas.microsoft.com/office/drawing/2014/main" id="{8A3C3031-43A0-35B4-27CA-9690C2184448}"/>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The suggested approach</a:t>
            </a:r>
          </a:p>
        </p:txBody>
      </p:sp>
      <p:graphicFrame>
        <p:nvGraphicFramePr>
          <p:cNvPr id="8" name="Content Placeholder 6">
            <a:extLst>
              <a:ext uri="{FF2B5EF4-FFF2-40B4-BE49-F238E27FC236}">
                <a16:creationId xmlns:a16="http://schemas.microsoft.com/office/drawing/2014/main" id="{E84690AF-7CAC-E902-DF91-5491DB1E30D7}"/>
              </a:ext>
            </a:extLst>
          </p:cNvPr>
          <p:cNvGraphicFramePr/>
          <p:nvPr/>
        </p:nvGraphicFramePr>
        <p:xfrm>
          <a:off x="348095" y="2828441"/>
          <a:ext cx="5742739" cy="38872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10">
            <a:extLst>
              <a:ext uri="{FF2B5EF4-FFF2-40B4-BE49-F238E27FC236}">
                <a16:creationId xmlns:a16="http://schemas.microsoft.com/office/drawing/2014/main" id="{116CC8BB-1B9D-EBA6-4CB8-50BC09E3A1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7029554" y="4654015"/>
            <a:ext cx="1602492" cy="2167306"/>
          </a:xfrm>
          <a:prstGeom prst="rect">
            <a:avLst/>
          </a:prstGeom>
        </p:spPr>
      </p:pic>
      <p:pic>
        <p:nvPicPr>
          <p:cNvPr id="5" name="Picture 4" descr="Graphical user interface&#10;&#10;Description automatically generated with medium confidence">
            <a:extLst>
              <a:ext uri="{FF2B5EF4-FFF2-40B4-BE49-F238E27FC236}">
                <a16:creationId xmlns:a16="http://schemas.microsoft.com/office/drawing/2014/main" id="{0CC9B6A1-6935-40FF-C57C-3839AFD13611}"/>
              </a:ext>
            </a:extLst>
          </p:cNvPr>
          <p:cNvPicPr>
            <a:picLocks noChangeAspect="1"/>
          </p:cNvPicPr>
          <p:nvPr/>
        </p:nvPicPr>
        <p:blipFill rotWithShape="1">
          <a:blip r:embed="rId11">
            <a:extLst>
              <a:ext uri="{28A0092B-C50C-407E-A947-70E740481C1C}">
                <a14:useLocalDpi xmlns:a14="http://schemas.microsoft.com/office/drawing/2010/main" val="0"/>
              </a:ext>
            </a:extLst>
          </a:blip>
          <a:srcRect l="4646" t="6255" r="5076" b="7516"/>
          <a:stretch/>
        </p:blipFill>
        <p:spPr>
          <a:xfrm>
            <a:off x="6747147" y="1065642"/>
            <a:ext cx="2137846" cy="2183090"/>
          </a:xfrm>
          <a:prstGeom prst="rect">
            <a:avLst/>
          </a:prstGeom>
        </p:spPr>
      </p:pic>
      <p:sp>
        <p:nvSpPr>
          <p:cNvPr id="4" name="Rectangle: Rounded Corners 3">
            <a:extLst>
              <a:ext uri="{FF2B5EF4-FFF2-40B4-BE49-F238E27FC236}">
                <a16:creationId xmlns:a16="http://schemas.microsoft.com/office/drawing/2014/main" id="{C2BBA78B-90AC-4156-E573-C9AE0CDCF960}"/>
              </a:ext>
            </a:extLst>
          </p:cNvPr>
          <p:cNvSpPr/>
          <p:nvPr/>
        </p:nvSpPr>
        <p:spPr>
          <a:xfrm>
            <a:off x="1797269" y="1206062"/>
            <a:ext cx="1229710" cy="467535"/>
          </a:xfrm>
          <a:prstGeom prst="roundRect">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Emerging viruses</a:t>
            </a:r>
          </a:p>
        </p:txBody>
      </p:sp>
      <p:sp>
        <p:nvSpPr>
          <p:cNvPr id="6" name="Rectangle: Rounded Corners 5">
            <a:extLst>
              <a:ext uri="{FF2B5EF4-FFF2-40B4-BE49-F238E27FC236}">
                <a16:creationId xmlns:a16="http://schemas.microsoft.com/office/drawing/2014/main" id="{9EF6BA5A-A038-C2F2-4543-3F71EC342C41}"/>
              </a:ext>
            </a:extLst>
          </p:cNvPr>
          <p:cNvSpPr/>
          <p:nvPr/>
        </p:nvSpPr>
        <p:spPr>
          <a:xfrm>
            <a:off x="456204" y="1673597"/>
            <a:ext cx="1245918" cy="467535"/>
          </a:xfrm>
          <a:prstGeom prst="roundRect">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Experimental studies</a:t>
            </a:r>
          </a:p>
        </p:txBody>
      </p:sp>
      <p:sp>
        <p:nvSpPr>
          <p:cNvPr id="7" name="Rectangle: Rounded Corners 6">
            <a:extLst>
              <a:ext uri="{FF2B5EF4-FFF2-40B4-BE49-F238E27FC236}">
                <a16:creationId xmlns:a16="http://schemas.microsoft.com/office/drawing/2014/main" id="{AE39D330-AA79-CDDB-FA39-3D5F204028C1}"/>
              </a:ext>
            </a:extLst>
          </p:cNvPr>
          <p:cNvSpPr/>
          <p:nvPr/>
        </p:nvSpPr>
        <p:spPr>
          <a:xfrm>
            <a:off x="1794023" y="2141132"/>
            <a:ext cx="1229710" cy="467535"/>
          </a:xfrm>
          <a:prstGeom prst="roundRect">
            <a:avLst/>
          </a:prstGeom>
          <a:solidFill>
            <a:srgbClr val="2344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Risk mitigation</a:t>
            </a:r>
          </a:p>
        </p:txBody>
      </p:sp>
      <p:sp>
        <p:nvSpPr>
          <p:cNvPr id="9" name="Rectangle: Rounded Corners 8">
            <a:extLst>
              <a:ext uri="{FF2B5EF4-FFF2-40B4-BE49-F238E27FC236}">
                <a16:creationId xmlns:a16="http://schemas.microsoft.com/office/drawing/2014/main" id="{D28B9CA8-8ADB-F275-3863-73AC9AC5587A}"/>
              </a:ext>
            </a:extLst>
          </p:cNvPr>
          <p:cNvSpPr/>
          <p:nvPr/>
        </p:nvSpPr>
        <p:spPr>
          <a:xfrm>
            <a:off x="3131841" y="1673596"/>
            <a:ext cx="1229710" cy="467535"/>
          </a:xfrm>
          <a:prstGeom prst="roundRect">
            <a:avLst/>
          </a:prstGeom>
          <a:solidFill>
            <a:srgbClr val="FBD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Numerical studies</a:t>
            </a:r>
          </a:p>
        </p:txBody>
      </p:sp>
      <p:pic>
        <p:nvPicPr>
          <p:cNvPr id="14" name="Graphic 13" descr="Add with solid fill">
            <a:extLst>
              <a:ext uri="{FF2B5EF4-FFF2-40B4-BE49-F238E27FC236}">
                <a16:creationId xmlns:a16="http://schemas.microsoft.com/office/drawing/2014/main" id="{8D36EDA7-3B84-5F2F-1F3E-DF7953EA722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19691" y="1729087"/>
            <a:ext cx="364261" cy="364261"/>
          </a:xfrm>
          <a:prstGeom prst="rect">
            <a:avLst/>
          </a:prstGeom>
        </p:spPr>
      </p:pic>
      <p:sp>
        <p:nvSpPr>
          <p:cNvPr id="13" name="Slide Number Placeholder 12">
            <a:extLst>
              <a:ext uri="{FF2B5EF4-FFF2-40B4-BE49-F238E27FC236}">
                <a16:creationId xmlns:a16="http://schemas.microsoft.com/office/drawing/2014/main" id="{16442B04-897E-86A0-5355-DCB4199B32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968120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891401DC-7AF6-42FA-BE31-CF773B6C8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0"/>
            <a:ext cx="9141714" cy="6858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up of a document&#10;&#10;AI-generated content may be incorrect.">
            <a:extLst>
              <a:ext uri="{FF2B5EF4-FFF2-40B4-BE49-F238E27FC236}">
                <a16:creationId xmlns:a16="http://schemas.microsoft.com/office/drawing/2014/main" id="{87F7FAB6-30F0-B9B7-254C-9A44E79E1E0E}"/>
              </a:ext>
            </a:extLst>
          </p:cNvPr>
          <p:cNvPicPr>
            <a:picLocks noChangeAspect="1"/>
          </p:cNvPicPr>
          <p:nvPr/>
        </p:nvPicPr>
        <p:blipFill>
          <a:blip r:embed="rId3"/>
          <a:stretch>
            <a:fillRect/>
          </a:stretch>
        </p:blipFill>
        <p:spPr>
          <a:xfrm>
            <a:off x="105999" y="325220"/>
            <a:ext cx="2758324" cy="1586037"/>
          </a:xfrm>
          <a:prstGeom prst="rect">
            <a:avLst/>
          </a:prstGeom>
        </p:spPr>
      </p:pic>
      <p:pic>
        <p:nvPicPr>
          <p:cNvPr id="16" name="Picture 15" descr="A screenshot of a news article&#10;&#10;AI-generated content may be incorrect.">
            <a:extLst>
              <a:ext uri="{FF2B5EF4-FFF2-40B4-BE49-F238E27FC236}">
                <a16:creationId xmlns:a16="http://schemas.microsoft.com/office/drawing/2014/main" id="{1AE04DF6-EBF3-3422-C125-0FA0B3AFB8B3}"/>
              </a:ext>
            </a:extLst>
          </p:cNvPr>
          <p:cNvPicPr>
            <a:picLocks noChangeAspect="1"/>
          </p:cNvPicPr>
          <p:nvPr/>
        </p:nvPicPr>
        <p:blipFill>
          <a:blip r:embed="rId4"/>
          <a:stretch>
            <a:fillRect/>
          </a:stretch>
        </p:blipFill>
        <p:spPr>
          <a:xfrm>
            <a:off x="3232155" y="544096"/>
            <a:ext cx="2641592" cy="1248151"/>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6D3F627E-0C39-5B7B-613D-29E4E919E3F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2000"/>
                    </a14:imgEffect>
                  </a14:imgLayer>
                </a14:imgProps>
              </a:ext>
            </a:extLst>
          </a:blip>
          <a:stretch>
            <a:fillRect/>
          </a:stretch>
        </p:blipFill>
        <p:spPr>
          <a:xfrm>
            <a:off x="6133949" y="606015"/>
            <a:ext cx="2952765" cy="1070377"/>
          </a:xfrm>
          <a:prstGeom prst="rect">
            <a:avLst/>
          </a:prstGeom>
          <a:solidFill>
            <a:srgbClr val="D3EAF7"/>
          </a:solidFill>
        </p:spPr>
      </p:pic>
      <p:pic>
        <p:nvPicPr>
          <p:cNvPr id="8" name="Picture 7" descr="A screenshot of a computer&#10;&#10;AI-generated content may be incorrect.">
            <a:extLst>
              <a:ext uri="{FF2B5EF4-FFF2-40B4-BE49-F238E27FC236}">
                <a16:creationId xmlns:a16="http://schemas.microsoft.com/office/drawing/2014/main" id="{9F8AE4E6-8325-9C39-DB24-29EFBC7A9AD1}"/>
              </a:ext>
            </a:extLst>
          </p:cNvPr>
          <p:cNvPicPr>
            <a:picLocks noChangeAspect="1"/>
          </p:cNvPicPr>
          <p:nvPr/>
        </p:nvPicPr>
        <p:blipFill>
          <a:blip r:embed="rId7"/>
          <a:stretch>
            <a:fillRect/>
          </a:stretch>
        </p:blipFill>
        <p:spPr>
          <a:xfrm>
            <a:off x="80923" y="5030573"/>
            <a:ext cx="2878177" cy="1381524"/>
          </a:xfrm>
          <a:prstGeom prst="rect">
            <a:avLst/>
          </a:prstGeom>
        </p:spPr>
      </p:pic>
      <p:sp>
        <p:nvSpPr>
          <p:cNvPr id="64" name="Rectangle 63">
            <a:extLst>
              <a:ext uri="{FF2B5EF4-FFF2-40B4-BE49-F238E27FC236}">
                <a16:creationId xmlns:a16="http://schemas.microsoft.com/office/drawing/2014/main" id="{2B7203F0-D9CB-4774-B9D4-B3AB625DF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621" y="2300641"/>
            <a:ext cx="6093379"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6" name="Straight Connector 65">
            <a:extLst>
              <a:ext uri="{FF2B5EF4-FFF2-40B4-BE49-F238E27FC236}">
                <a16:creationId xmlns:a16="http://schemas.microsoft.com/office/drawing/2014/main" id="{A88CB8AF-5631-45C6-BFEC-971C4D6E58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9141714"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F2EA1AF-73AB-4FCB-B4EE-0E42E7250F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304824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5A18FBF-6157-4210-BEF2-9A6C31FA89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23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3C9CCA8-3CEC-4CD0-A624-A701C61251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15556"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7CCDDA1-7BD5-293A-57D3-1A216E7E8645}"/>
              </a:ext>
            </a:extLst>
          </p:cNvPr>
          <p:cNvSpPr/>
          <p:nvPr/>
        </p:nvSpPr>
        <p:spPr>
          <a:xfrm>
            <a:off x="3091052" y="2331948"/>
            <a:ext cx="6052947" cy="4525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A300B19-FB0D-4702-BD32-AC73F7DC21FA}"/>
              </a:ext>
            </a:extLst>
          </p:cNvPr>
          <p:cNvPicPr>
            <a:picLocks noChangeAspect="1"/>
          </p:cNvPicPr>
          <p:nvPr/>
        </p:nvPicPr>
        <p:blipFill>
          <a:blip r:embed="rId8"/>
          <a:stretch>
            <a:fillRect/>
          </a:stretch>
        </p:blipFill>
        <p:spPr>
          <a:xfrm>
            <a:off x="41805" y="2812854"/>
            <a:ext cx="2886712" cy="1246482"/>
          </a:xfrm>
          <a:prstGeom prst="rect">
            <a:avLst/>
          </a:prstGeom>
        </p:spPr>
      </p:pic>
      <p:sp>
        <p:nvSpPr>
          <p:cNvPr id="10" name="Slide Number Placeholder 5">
            <a:extLst>
              <a:ext uri="{FF2B5EF4-FFF2-40B4-BE49-F238E27FC236}">
                <a16:creationId xmlns:a16="http://schemas.microsoft.com/office/drawing/2014/main" id="{386C12C7-97FD-7183-25AE-DBE4596D38BA}"/>
              </a:ext>
            </a:extLst>
          </p:cNvPr>
          <p:cNvSpPr txBox="1">
            <a:spLocks/>
          </p:cNvSpPr>
          <p:nvPr/>
        </p:nvSpPr>
        <p:spPr>
          <a:xfrm>
            <a:off x="6880462" y="6438329"/>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fr-BE" dirty="0">
                <a:solidFill>
                  <a:prstClr val="black">
                    <a:tint val="75000"/>
                  </a:prstClr>
                </a:solidFill>
                <a:latin typeface="Calibri" panose="020F0502020204030204"/>
              </a:rPr>
              <a:t>4</a:t>
            </a:r>
          </a:p>
        </p:txBody>
      </p:sp>
      <p:sp>
        <p:nvSpPr>
          <p:cNvPr id="6" name="Title 1">
            <a:extLst>
              <a:ext uri="{FF2B5EF4-FFF2-40B4-BE49-F238E27FC236}">
                <a16:creationId xmlns:a16="http://schemas.microsoft.com/office/drawing/2014/main" id="{91DEFDED-EA01-22D0-9D18-563CF226A1A4}"/>
              </a:ext>
            </a:extLst>
          </p:cNvPr>
          <p:cNvSpPr txBox="1">
            <a:spLocks/>
          </p:cNvSpPr>
          <p:nvPr/>
        </p:nvSpPr>
        <p:spPr>
          <a:xfrm>
            <a:off x="3137379" y="2333219"/>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BE"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State of the art – Nothing for plants</a:t>
            </a:r>
          </a:p>
        </p:txBody>
      </p:sp>
      <p:graphicFrame>
        <p:nvGraphicFramePr>
          <p:cNvPr id="4" name="Content Placeholder 6">
            <a:extLst>
              <a:ext uri="{FF2B5EF4-FFF2-40B4-BE49-F238E27FC236}">
                <a16:creationId xmlns:a16="http://schemas.microsoft.com/office/drawing/2014/main" id="{8501D52A-E988-510B-7CBC-0B0C86AF798A}"/>
              </a:ext>
            </a:extLst>
          </p:cNvPr>
          <p:cNvGraphicFramePr/>
          <p:nvPr>
            <p:extLst>
              <p:ext uri="{D42A27DB-BD31-4B8C-83A1-F6EECF244321}">
                <p14:modId xmlns:p14="http://schemas.microsoft.com/office/powerpoint/2010/main" val="314669505"/>
              </p:ext>
            </p:extLst>
          </p:nvPr>
        </p:nvGraphicFramePr>
        <p:xfrm>
          <a:off x="3232155" y="2812854"/>
          <a:ext cx="5716535" cy="385771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40160233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D9BBD-9065-478E-2C79-CE77DE0ABC8D}"/>
            </a:ext>
          </a:extLst>
        </p:cNvPr>
        <p:cNvGrpSpPr/>
        <p:nvPr/>
      </p:nvGrpSpPr>
      <p:grpSpPr>
        <a:xfrm>
          <a:off x="0" y="0"/>
          <a:ext cx="0" cy="0"/>
          <a:chOff x="0" y="0"/>
          <a:chExt cx="0" cy="0"/>
        </a:xfrm>
      </p:grpSpPr>
      <p:sp>
        <p:nvSpPr>
          <p:cNvPr id="62" name="Rectangle 61">
            <a:extLst>
              <a:ext uri="{FF2B5EF4-FFF2-40B4-BE49-F238E27FC236}">
                <a16:creationId xmlns:a16="http://schemas.microsoft.com/office/drawing/2014/main" id="{EA50BDF3-06ED-5BEF-E7C2-2EB2C1635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0"/>
            <a:ext cx="9141714" cy="6858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up of a document&#10;&#10;AI-generated content may be incorrect.">
            <a:extLst>
              <a:ext uri="{FF2B5EF4-FFF2-40B4-BE49-F238E27FC236}">
                <a16:creationId xmlns:a16="http://schemas.microsoft.com/office/drawing/2014/main" id="{6053E4BA-A109-0A4B-8EB5-B8424A743B17}"/>
              </a:ext>
            </a:extLst>
          </p:cNvPr>
          <p:cNvPicPr>
            <a:picLocks noChangeAspect="1"/>
          </p:cNvPicPr>
          <p:nvPr/>
        </p:nvPicPr>
        <p:blipFill>
          <a:blip r:embed="rId3"/>
          <a:stretch>
            <a:fillRect/>
          </a:stretch>
        </p:blipFill>
        <p:spPr>
          <a:xfrm>
            <a:off x="105999" y="325220"/>
            <a:ext cx="2758324" cy="1586037"/>
          </a:xfrm>
          <a:prstGeom prst="rect">
            <a:avLst/>
          </a:prstGeom>
        </p:spPr>
      </p:pic>
      <p:pic>
        <p:nvPicPr>
          <p:cNvPr id="16" name="Picture 15" descr="A screenshot of a news article&#10;&#10;AI-generated content may be incorrect.">
            <a:extLst>
              <a:ext uri="{FF2B5EF4-FFF2-40B4-BE49-F238E27FC236}">
                <a16:creationId xmlns:a16="http://schemas.microsoft.com/office/drawing/2014/main" id="{CED4DE74-32D8-5C5C-2A57-2087F7E45AD1}"/>
              </a:ext>
            </a:extLst>
          </p:cNvPr>
          <p:cNvPicPr>
            <a:picLocks noChangeAspect="1"/>
          </p:cNvPicPr>
          <p:nvPr/>
        </p:nvPicPr>
        <p:blipFill>
          <a:blip r:embed="rId4"/>
          <a:stretch>
            <a:fillRect/>
          </a:stretch>
        </p:blipFill>
        <p:spPr>
          <a:xfrm>
            <a:off x="3232155" y="544096"/>
            <a:ext cx="2641592" cy="1248151"/>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E34ADD7B-2CD8-7407-FD31-394C977CBCA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2000"/>
                    </a14:imgEffect>
                  </a14:imgLayer>
                </a14:imgProps>
              </a:ext>
            </a:extLst>
          </a:blip>
          <a:stretch>
            <a:fillRect/>
          </a:stretch>
        </p:blipFill>
        <p:spPr>
          <a:xfrm>
            <a:off x="6133949" y="606015"/>
            <a:ext cx="2952765" cy="1070377"/>
          </a:xfrm>
          <a:prstGeom prst="rect">
            <a:avLst/>
          </a:prstGeom>
          <a:solidFill>
            <a:srgbClr val="D3EAF7"/>
          </a:solidFill>
        </p:spPr>
      </p:pic>
      <p:pic>
        <p:nvPicPr>
          <p:cNvPr id="8" name="Picture 7" descr="A screenshot of a computer&#10;&#10;AI-generated content may be incorrect.">
            <a:extLst>
              <a:ext uri="{FF2B5EF4-FFF2-40B4-BE49-F238E27FC236}">
                <a16:creationId xmlns:a16="http://schemas.microsoft.com/office/drawing/2014/main" id="{A104F83D-EE36-2B83-BB43-CEC14EE305B3}"/>
              </a:ext>
            </a:extLst>
          </p:cNvPr>
          <p:cNvPicPr>
            <a:picLocks noChangeAspect="1"/>
          </p:cNvPicPr>
          <p:nvPr/>
        </p:nvPicPr>
        <p:blipFill>
          <a:blip r:embed="rId7"/>
          <a:stretch>
            <a:fillRect/>
          </a:stretch>
        </p:blipFill>
        <p:spPr>
          <a:xfrm>
            <a:off x="80923" y="5030573"/>
            <a:ext cx="2878177" cy="1381524"/>
          </a:xfrm>
          <a:prstGeom prst="rect">
            <a:avLst/>
          </a:prstGeom>
        </p:spPr>
      </p:pic>
      <p:sp>
        <p:nvSpPr>
          <p:cNvPr id="64" name="Rectangle 63">
            <a:extLst>
              <a:ext uri="{FF2B5EF4-FFF2-40B4-BE49-F238E27FC236}">
                <a16:creationId xmlns:a16="http://schemas.microsoft.com/office/drawing/2014/main" id="{C37149DF-6887-37DB-0A21-6FF2E9D2E2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621" y="2300641"/>
            <a:ext cx="6093379"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6" name="Straight Connector 65">
            <a:extLst>
              <a:ext uri="{FF2B5EF4-FFF2-40B4-BE49-F238E27FC236}">
                <a16:creationId xmlns:a16="http://schemas.microsoft.com/office/drawing/2014/main" id="{8BB4E39F-B9F9-24D2-465E-3EB783F21E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9141714"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E27A043-A688-CB90-718A-50DFE023A8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304824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B55B535-4CFC-E3BE-2D30-A0603A4C34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23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C44C46D-C69D-46BD-50D3-E56D4977B6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15556"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38A3E08-B737-150F-C78E-DD9DF57F29D2}"/>
              </a:ext>
            </a:extLst>
          </p:cNvPr>
          <p:cNvSpPr/>
          <p:nvPr/>
        </p:nvSpPr>
        <p:spPr>
          <a:xfrm>
            <a:off x="3091052" y="2331948"/>
            <a:ext cx="6052947" cy="45253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6D904FC-1929-88DA-FE05-0F61E76B27EC}"/>
              </a:ext>
            </a:extLst>
          </p:cNvPr>
          <p:cNvPicPr>
            <a:picLocks noChangeAspect="1"/>
          </p:cNvPicPr>
          <p:nvPr/>
        </p:nvPicPr>
        <p:blipFill>
          <a:blip r:embed="rId8"/>
          <a:stretch>
            <a:fillRect/>
          </a:stretch>
        </p:blipFill>
        <p:spPr>
          <a:xfrm>
            <a:off x="41805" y="2812854"/>
            <a:ext cx="2886712" cy="1246482"/>
          </a:xfrm>
          <a:prstGeom prst="rect">
            <a:avLst/>
          </a:prstGeom>
        </p:spPr>
      </p:pic>
      <p:graphicFrame>
        <p:nvGraphicFramePr>
          <p:cNvPr id="5" name="Content Placeholder 6">
            <a:extLst>
              <a:ext uri="{FF2B5EF4-FFF2-40B4-BE49-F238E27FC236}">
                <a16:creationId xmlns:a16="http://schemas.microsoft.com/office/drawing/2014/main" id="{13194D8F-C254-4AA3-32CE-216484D676B8}"/>
              </a:ext>
            </a:extLst>
          </p:cNvPr>
          <p:cNvGraphicFramePr/>
          <p:nvPr>
            <p:extLst>
              <p:ext uri="{D42A27DB-BD31-4B8C-83A1-F6EECF244321}">
                <p14:modId xmlns:p14="http://schemas.microsoft.com/office/powerpoint/2010/main" val="838252101"/>
              </p:ext>
            </p:extLst>
          </p:nvPr>
        </p:nvGraphicFramePr>
        <p:xfrm>
          <a:off x="3232155" y="2812854"/>
          <a:ext cx="5716535" cy="385771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Slide Number Placeholder 5">
            <a:extLst>
              <a:ext uri="{FF2B5EF4-FFF2-40B4-BE49-F238E27FC236}">
                <a16:creationId xmlns:a16="http://schemas.microsoft.com/office/drawing/2014/main" id="{75D69BED-AD6F-E4B2-C3EC-13A2C78F8D28}"/>
              </a:ext>
            </a:extLst>
          </p:cNvPr>
          <p:cNvSpPr txBox="1">
            <a:spLocks/>
          </p:cNvSpPr>
          <p:nvPr/>
        </p:nvSpPr>
        <p:spPr>
          <a:xfrm>
            <a:off x="6880462" y="6438329"/>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r>
              <a:rPr lang="fr-BE" dirty="0">
                <a:solidFill>
                  <a:prstClr val="black">
                    <a:tint val="75000"/>
                  </a:prstClr>
                </a:solidFill>
                <a:latin typeface="Calibri" panose="020F0502020204030204"/>
              </a:rPr>
              <a:t>4</a:t>
            </a:r>
          </a:p>
        </p:txBody>
      </p:sp>
      <p:sp>
        <p:nvSpPr>
          <p:cNvPr id="6" name="Title 1">
            <a:extLst>
              <a:ext uri="{FF2B5EF4-FFF2-40B4-BE49-F238E27FC236}">
                <a16:creationId xmlns:a16="http://schemas.microsoft.com/office/drawing/2014/main" id="{CDF31A28-AB5C-7864-8DE7-7AA65A8AC41A}"/>
              </a:ext>
            </a:extLst>
          </p:cNvPr>
          <p:cNvSpPr txBox="1">
            <a:spLocks/>
          </p:cNvSpPr>
          <p:nvPr/>
        </p:nvSpPr>
        <p:spPr>
          <a:xfrm>
            <a:off x="3137379" y="2333219"/>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BE"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State of the art – Nothing for plants</a:t>
            </a:r>
          </a:p>
        </p:txBody>
      </p:sp>
    </p:spTree>
    <p:extLst>
      <p:ext uri="{BB962C8B-B14F-4D97-AF65-F5344CB8AC3E}">
        <p14:creationId xmlns:p14="http://schemas.microsoft.com/office/powerpoint/2010/main" val="179398083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6AEC92-B7F1-E40E-416E-2BDD70B816AB}"/>
              </a:ext>
            </a:extLst>
          </p:cNvPr>
          <p:cNvSpPr>
            <a:spLocks noGrp="1"/>
          </p:cNvSpPr>
          <p:nvPr>
            <p:ph type="sldNum" sz="quarter" idx="12"/>
          </p:nvPr>
        </p:nvSpPr>
        <p:spPr/>
        <p:txBody>
          <a:bodyPr/>
          <a:lstStyle/>
          <a:p>
            <a:r>
              <a:rPr lang="fr-BE" dirty="0"/>
              <a:t>5</a:t>
            </a:r>
          </a:p>
        </p:txBody>
      </p:sp>
      <p:sp>
        <p:nvSpPr>
          <p:cNvPr id="8" name="Title 1">
            <a:extLst>
              <a:ext uri="{FF2B5EF4-FFF2-40B4-BE49-F238E27FC236}">
                <a16:creationId xmlns:a16="http://schemas.microsoft.com/office/drawing/2014/main" id="{4FF2C73C-0D44-3CC4-5990-63E6059730BA}"/>
              </a:ext>
            </a:extLst>
          </p:cNvPr>
          <p:cNvSpPr txBox="1">
            <a:spLocks/>
          </p:cNvSpPr>
          <p:nvPr/>
        </p:nvSpPr>
        <p:spPr>
          <a:xfrm>
            <a:off x="348095" y="246117"/>
            <a:ext cx="8447810" cy="5857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dirty="0">
                <a:solidFill>
                  <a:prstClr val="black"/>
                </a:solidFill>
                <a:latin typeface="Times New Roman" panose="02020603050405020304" pitchFamily="18" charset="0"/>
                <a:cs typeface="Times New Roman" panose="02020603050405020304" pitchFamily="18" charset="0"/>
              </a:rPr>
              <a:t>How to predict the host of a plant virus?</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9" name="Title 1">
            <a:extLst>
              <a:ext uri="{FF2B5EF4-FFF2-40B4-BE49-F238E27FC236}">
                <a16:creationId xmlns:a16="http://schemas.microsoft.com/office/drawing/2014/main" id="{4CFC660E-DA43-7E14-1EE4-2B2ABC54FA51}"/>
              </a:ext>
            </a:extLst>
          </p:cNvPr>
          <p:cNvSpPr txBox="1">
            <a:spLocks noGrp="1"/>
          </p:cNvSpPr>
          <p:nvPr>
            <p:ph idx="1"/>
          </p:nvPr>
        </p:nvSpPr>
        <p:spPr>
          <a:xfrm>
            <a:off x="628650" y="1418443"/>
            <a:ext cx="7886700" cy="43513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lvl="0" indent="-514350">
              <a:buFont typeface="+mj-lt"/>
              <a:buAutoNum type="arabicPeriod"/>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Building a </a:t>
            </a:r>
            <a:r>
              <a:rPr lang="en-US" sz="2800" dirty="0">
                <a:solidFill>
                  <a:prstClr val="black"/>
                </a:solidFill>
                <a:latin typeface="Times New Roman" panose="02020603050405020304" pitchFamily="18" charset="0"/>
                <a:cs typeface="Times New Roman" panose="02020603050405020304" pitchFamily="18" charset="0"/>
              </a:rPr>
              <a:t>comprehensive virus/host relationship database</a:t>
            </a: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endParaRPr lang="en-US" sz="2800" dirty="0">
              <a:solidFill>
                <a:prstClr val="black"/>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r>
              <a:rPr lang="en-US" sz="2800" dirty="0">
                <a:solidFill>
                  <a:prstClr val="black"/>
                </a:solidFill>
                <a:latin typeface="Times New Roman" panose="02020603050405020304" pitchFamily="18" charset="0"/>
                <a:cs typeface="Times New Roman" panose="02020603050405020304" pitchFamily="18" charset="0"/>
              </a:rPr>
              <a:t>Building a consistent plant-virus protein database</a:t>
            </a:r>
          </a:p>
          <a:p>
            <a:pPr marL="514350" indent="-514350">
              <a:buFont typeface="+mj-lt"/>
              <a:buAutoNum type="arabicPeriod"/>
              <a:defRPr/>
            </a:pPr>
            <a:endParaRPr lang="en-US" sz="2800" dirty="0">
              <a:solidFill>
                <a:prstClr val="black"/>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r>
              <a:rPr lang="en-US" sz="2800" dirty="0">
                <a:solidFill>
                  <a:prstClr val="black"/>
                </a:solidFill>
                <a:latin typeface="Times New Roman" panose="02020603050405020304" pitchFamily="18" charset="0"/>
                <a:cs typeface="Times New Roman" panose="02020603050405020304" pitchFamily="18" charset="0"/>
              </a:rPr>
              <a:t>Building an alignment-free, biologically relevant protein representation</a:t>
            </a:r>
          </a:p>
          <a:p>
            <a:pPr marL="514350" indent="-514350">
              <a:buFont typeface="+mj-lt"/>
              <a:buAutoNum type="arabicPeriod"/>
              <a:defRPr/>
            </a:pPr>
            <a:endParaRPr lang="en-US" sz="2800" dirty="0">
              <a:solidFill>
                <a:prstClr val="black"/>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r>
              <a:rPr lang="en-US" sz="2800" dirty="0">
                <a:solidFill>
                  <a:prstClr val="black"/>
                </a:solidFill>
                <a:latin typeface="Times New Roman" panose="02020603050405020304" pitchFamily="18" charset="0"/>
                <a:cs typeface="Times New Roman" panose="02020603050405020304" pitchFamily="18" charset="0"/>
              </a:rPr>
              <a:t>Training models with a Machine Learning pipeline</a:t>
            </a:r>
          </a:p>
          <a:p>
            <a:pPr marL="514350" indent="-514350">
              <a:buFont typeface="+mj-lt"/>
              <a:buAutoNum type="arabicPeriod"/>
              <a:defRPr/>
            </a:pPr>
            <a:endParaRPr lang="en-US" sz="2800" dirty="0">
              <a:solidFill>
                <a:prstClr val="black"/>
              </a:solidFill>
              <a:latin typeface="Times New Roman" panose="02020603050405020304" pitchFamily="18" charset="0"/>
              <a:cs typeface="Times New Roman" panose="02020603050405020304" pitchFamily="18" charset="0"/>
            </a:endParaRPr>
          </a:p>
          <a:p>
            <a:pPr marL="514350" indent="-514350">
              <a:buFont typeface="+mj-lt"/>
              <a:buAutoNum type="arabicPeriod"/>
              <a:defRPr/>
            </a:pPr>
            <a:r>
              <a:rPr lang="en-US" sz="2800" dirty="0">
                <a:solidFill>
                  <a:prstClr val="black"/>
                </a:solidFill>
                <a:latin typeface="Times New Roman" panose="02020603050405020304" pitchFamily="18" charset="0"/>
                <a:cs typeface="Times New Roman" panose="02020603050405020304" pitchFamily="18" charset="0"/>
              </a:rPr>
              <a:t>Building a user-friendly dashboard</a:t>
            </a:r>
          </a:p>
        </p:txBody>
      </p:sp>
    </p:spTree>
    <p:extLst>
      <p:ext uri="{BB962C8B-B14F-4D97-AF65-F5344CB8AC3E}">
        <p14:creationId xmlns:p14="http://schemas.microsoft.com/office/powerpoint/2010/main" val="1696183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1CC98D-1F94-7564-7709-9AC6D7F4459D}"/>
              </a:ext>
            </a:extLst>
          </p:cNvPr>
          <p:cNvSpPr>
            <a:spLocks noGrp="1"/>
          </p:cNvSpPr>
          <p:nvPr>
            <p:ph type="sldNum" sz="quarter" idx="12"/>
          </p:nvPr>
        </p:nvSpPr>
        <p:spPr/>
        <p:txBody>
          <a:bodyPr/>
          <a:lstStyle/>
          <a:p>
            <a:r>
              <a:rPr lang="fr-BE" dirty="0"/>
              <a:t>6</a:t>
            </a:r>
          </a:p>
        </p:txBody>
      </p:sp>
      <p:pic>
        <p:nvPicPr>
          <p:cNvPr id="2" name="Content Placeholder 5">
            <a:extLst>
              <a:ext uri="{FF2B5EF4-FFF2-40B4-BE49-F238E27FC236}">
                <a16:creationId xmlns:a16="http://schemas.microsoft.com/office/drawing/2014/main" id="{1FC409B9-D62F-510C-F383-4852C37AB72C}"/>
              </a:ext>
            </a:extLst>
          </p:cNvPr>
          <p:cNvPicPr>
            <a:picLocks noChangeAspect="1"/>
          </p:cNvPicPr>
          <p:nvPr/>
        </p:nvPicPr>
        <p:blipFill>
          <a:blip r:embed="rId3"/>
          <a:srcRect l="24385" r="22955" b="24054"/>
          <a:stretch>
            <a:fillRect/>
          </a:stretch>
        </p:blipFill>
        <p:spPr>
          <a:xfrm>
            <a:off x="607422" y="1087842"/>
            <a:ext cx="3750794" cy="2368551"/>
          </a:xfrm>
          <a:prstGeom prst="rect">
            <a:avLst/>
          </a:prstGeom>
        </p:spPr>
      </p:pic>
      <p:sp>
        <p:nvSpPr>
          <p:cNvPr id="7" name="TextBox 6">
            <a:extLst>
              <a:ext uri="{FF2B5EF4-FFF2-40B4-BE49-F238E27FC236}">
                <a16:creationId xmlns:a16="http://schemas.microsoft.com/office/drawing/2014/main" id="{612E9CEF-BF89-07FF-821A-08747F4F090D}"/>
              </a:ext>
            </a:extLst>
          </p:cNvPr>
          <p:cNvSpPr txBox="1"/>
          <p:nvPr/>
        </p:nvSpPr>
        <p:spPr>
          <a:xfrm>
            <a:off x="522754" y="818194"/>
            <a:ext cx="4315957" cy="307777"/>
          </a:xfrm>
          <a:prstGeom prst="rect">
            <a:avLst/>
          </a:prstGeom>
          <a:noFill/>
        </p:spPr>
        <p:txBody>
          <a:bodyPr wrap="square" rtlCol="0">
            <a:spAutoFit/>
          </a:bodyPr>
          <a:lstStyle/>
          <a:p>
            <a:r>
              <a:rPr lang="fr-BE" sz="1400" dirty="0">
                <a:latin typeface="Times New Roman" panose="02020603050405020304" pitchFamily="18" charset="0"/>
                <a:cs typeface="Times New Roman" panose="02020603050405020304" pitchFamily="18" charset="0"/>
              </a:rPr>
              <a:t>Host annotation </a:t>
            </a:r>
            <a:r>
              <a:rPr lang="fr-BE" sz="1400" dirty="0" err="1">
                <a:latin typeface="Times New Roman" panose="02020603050405020304" pitchFamily="18" charset="0"/>
                <a:cs typeface="Times New Roman" panose="02020603050405020304" pitchFamily="18" charset="0"/>
              </a:rPr>
              <a:t>consistency</a:t>
            </a:r>
            <a:r>
              <a:rPr lang="fr-BE" sz="1400" dirty="0">
                <a:latin typeface="Times New Roman" panose="02020603050405020304" pitchFamily="18" charset="0"/>
                <a:cs typeface="Times New Roman" panose="02020603050405020304" pitchFamily="18" charset="0"/>
              </a:rPr>
              <a:t> in the Viral </a:t>
            </a:r>
            <a:r>
              <a:rPr lang="fr-BE" sz="1400" dirty="0" err="1">
                <a:latin typeface="Times New Roman" panose="02020603050405020304" pitchFamily="18" charset="0"/>
                <a:cs typeface="Times New Roman" panose="02020603050405020304" pitchFamily="18" charset="0"/>
              </a:rPr>
              <a:t>RefSeq</a:t>
            </a:r>
            <a:r>
              <a:rPr lang="fr-BE" sz="1400" dirty="0">
                <a:latin typeface="Times New Roman" panose="02020603050405020304" pitchFamily="18" charset="0"/>
                <a:cs typeface="Times New Roman" panose="02020603050405020304" pitchFamily="18" charset="0"/>
              </a:rPr>
              <a:t> </a:t>
            </a:r>
            <a:r>
              <a:rPr lang="fr-BE" sz="1400" dirty="0" err="1">
                <a:latin typeface="Times New Roman" panose="02020603050405020304" pitchFamily="18" charset="0"/>
                <a:cs typeface="Times New Roman" panose="02020603050405020304" pitchFamily="18" charset="0"/>
              </a:rPr>
              <a:t>database</a:t>
            </a:r>
            <a:endParaRPr lang="en-US" sz="1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F0B95DF-343C-AA7E-C54B-745147EED2A7}"/>
              </a:ext>
            </a:extLst>
          </p:cNvPr>
          <p:cNvSpPr txBox="1"/>
          <p:nvPr/>
        </p:nvSpPr>
        <p:spPr>
          <a:xfrm>
            <a:off x="0" y="6602573"/>
            <a:ext cx="9144000" cy="230832"/>
          </a:xfrm>
          <a:prstGeom prst="rect">
            <a:avLst/>
          </a:prstGeom>
          <a:noFill/>
        </p:spPr>
        <p:txBody>
          <a:bodyPr wrap="square">
            <a:spAutoFit/>
          </a:bodyPr>
          <a:lstStyle/>
          <a:p>
            <a:pPr lvl="0" defTabSz="457200">
              <a:defRPr/>
            </a:pPr>
            <a:r>
              <a:rPr kumimoji="0" lang="en-US" sz="9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rPr>
              <a:t>B) Hou W, Li S, Massart S. </a:t>
            </a:r>
            <a:r>
              <a:rPr lang="en-US" sz="900" dirty="0">
                <a:solidFill>
                  <a:srgbClr val="E7E6E6">
                    <a:lumMod val="50000"/>
                  </a:srgbClr>
                </a:solidFill>
                <a:latin typeface="Times New Roman" panose="02020603050405020304" pitchFamily="18" charset="0"/>
                <a:cs typeface="Times New Roman" panose="02020603050405020304" pitchFamily="18" charset="0"/>
              </a:rPr>
              <a:t>(2020). </a:t>
            </a:r>
            <a:r>
              <a:rPr kumimoji="0" lang="en-US" sz="9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rPr>
              <a:t>Is There a "Biological Desert" With the Discovery of New Plant Viruses? A Retrospective Analysis for New Fruit Tree Viruses.</a:t>
            </a:r>
            <a:endParaRPr kumimoji="0" lang="fr-BE" sz="9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E50DA72-8706-0370-BAB4-7AD11EB85A6F}"/>
              </a:ext>
            </a:extLst>
          </p:cNvPr>
          <p:cNvSpPr txBox="1"/>
          <p:nvPr/>
        </p:nvSpPr>
        <p:spPr>
          <a:xfrm>
            <a:off x="0" y="6356351"/>
            <a:ext cx="9144000" cy="2308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rPr>
              <a:t>A) Shang, J., Peng, C., Guan, J., Cai, D., Wang, D. &amp; Sun, Y. (2025). Computational approaches for virus host prediction: A review of methods and applications. undefined. </a:t>
            </a:r>
            <a:endParaRPr kumimoji="0" lang="fr-BE" sz="9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6317B69B-BCC3-3CE2-59B9-7D1D388D76B2}"/>
              </a:ext>
            </a:extLst>
          </p:cNvPr>
          <p:cNvSpPr txBox="1"/>
          <p:nvPr/>
        </p:nvSpPr>
        <p:spPr>
          <a:xfrm>
            <a:off x="256043" y="766108"/>
            <a:ext cx="351378" cy="369332"/>
          </a:xfrm>
          <a:prstGeom prst="rect">
            <a:avLst/>
          </a:prstGeom>
          <a:noFill/>
        </p:spPr>
        <p:txBody>
          <a:bodyPr wrap="none" rtlCol="0">
            <a:spAutoFit/>
          </a:bodyPr>
          <a:lstStyle/>
          <a:p>
            <a:r>
              <a:rPr lang="fr-BE" dirty="0">
                <a:latin typeface="Times New Roman" panose="02020603050405020304" pitchFamily="18" charset="0"/>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6026C75-8FD0-7E76-01C2-B39376EFE61C}"/>
              </a:ext>
            </a:extLst>
          </p:cNvPr>
          <p:cNvSpPr txBox="1"/>
          <p:nvPr/>
        </p:nvSpPr>
        <p:spPr>
          <a:xfrm>
            <a:off x="256043" y="3438969"/>
            <a:ext cx="338554" cy="369332"/>
          </a:xfrm>
          <a:prstGeom prst="rect">
            <a:avLst/>
          </a:prstGeom>
          <a:noFill/>
        </p:spPr>
        <p:txBody>
          <a:bodyPr wrap="none" rtlCol="0">
            <a:spAutoFit/>
          </a:bodyPr>
          <a:lstStyle/>
          <a:p>
            <a:r>
              <a:rPr lang="fr-BE" dirty="0">
                <a:latin typeface="Times New Roman" panose="02020603050405020304" pitchFamily="18" charset="0"/>
                <a:cs typeface="Times New Roman" panose="02020603050405020304" pitchFamily="18" charset="0"/>
              </a:rPr>
              <a:t>B</a:t>
            </a:r>
            <a:endParaRPr lang="en-US" dirty="0">
              <a:latin typeface="Times New Roman" panose="02020603050405020304" pitchFamily="18" charset="0"/>
              <a:cs typeface="Times New Roman" panose="02020603050405020304" pitchFamily="18" charset="0"/>
            </a:endParaRPr>
          </a:p>
        </p:txBody>
      </p:sp>
      <p:graphicFrame>
        <p:nvGraphicFramePr>
          <p:cNvPr id="6" name="Graphique 1">
            <a:extLst>
              <a:ext uri="{FF2B5EF4-FFF2-40B4-BE49-F238E27FC236}">
                <a16:creationId xmlns:a16="http://schemas.microsoft.com/office/drawing/2014/main" id="{431E4DBF-7363-29DB-0F10-494208BBF87D}"/>
              </a:ext>
            </a:extLst>
          </p:cNvPr>
          <p:cNvGraphicFramePr>
            <a:graphicFrameLocks/>
          </p:cNvGraphicFramePr>
          <p:nvPr>
            <p:extLst>
              <p:ext uri="{D42A27DB-BD31-4B8C-83A1-F6EECF244321}">
                <p14:modId xmlns:p14="http://schemas.microsoft.com/office/powerpoint/2010/main" val="1239719056"/>
              </p:ext>
            </p:extLst>
          </p:nvPr>
        </p:nvGraphicFramePr>
        <p:xfrm>
          <a:off x="256043" y="3818812"/>
          <a:ext cx="4572000" cy="236855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139C159C-19F0-543A-7D52-BC439653CF5B}"/>
              </a:ext>
            </a:extLst>
          </p:cNvPr>
          <p:cNvSpPr txBox="1"/>
          <p:nvPr/>
        </p:nvSpPr>
        <p:spPr>
          <a:xfrm>
            <a:off x="531221" y="3494455"/>
            <a:ext cx="431595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Scientific information with plant virus discovery</a:t>
            </a:r>
          </a:p>
        </p:txBody>
      </p:sp>
      <p:sp>
        <p:nvSpPr>
          <p:cNvPr id="5" name="Title 1">
            <a:extLst>
              <a:ext uri="{FF2B5EF4-FFF2-40B4-BE49-F238E27FC236}">
                <a16:creationId xmlns:a16="http://schemas.microsoft.com/office/drawing/2014/main" id="{44E5A739-D32C-0718-2F2D-3D5F4747981D}"/>
              </a:ext>
            </a:extLst>
          </p:cNvPr>
          <p:cNvSpPr txBox="1">
            <a:spLocks/>
          </p:cNvSpPr>
          <p:nvPr/>
        </p:nvSpPr>
        <p:spPr>
          <a:xfrm>
            <a:off x="348095" y="246117"/>
            <a:ext cx="8447810" cy="585757"/>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buFont typeface="+mj-lt"/>
              <a:buAutoNum type="arabicPeriod"/>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Building the largest </a:t>
            </a:r>
            <a:r>
              <a:rPr lang="en-US" sz="3200" dirty="0">
                <a:solidFill>
                  <a:prstClr val="black"/>
                </a:solidFill>
                <a:latin typeface="Times New Roman" panose="02020603050405020304" pitchFamily="18" charset="0"/>
                <a:cs typeface="Times New Roman" panose="02020603050405020304" pitchFamily="18" charset="0"/>
              </a:rPr>
              <a:t>virus/host plant relationship database</a:t>
            </a:r>
          </a:p>
        </p:txBody>
      </p:sp>
    </p:spTree>
    <p:extLst>
      <p:ext uri="{BB962C8B-B14F-4D97-AF65-F5344CB8AC3E}">
        <p14:creationId xmlns:p14="http://schemas.microsoft.com/office/powerpoint/2010/main" val="3279945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3AC3E-673F-98CA-5824-A192943B0DEA}"/>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5E34717-B475-A2CF-B4E7-87B017599A29}"/>
              </a:ext>
            </a:extLst>
          </p:cNvPr>
          <p:cNvSpPr/>
          <p:nvPr/>
        </p:nvSpPr>
        <p:spPr>
          <a:xfrm>
            <a:off x="4912806" y="847264"/>
            <a:ext cx="3908349" cy="5340100"/>
          </a:xfrm>
          <a:prstGeom prst="roundRect">
            <a:avLst>
              <a:gd name="adj" fmla="val 6052"/>
            </a:avLst>
          </a:prstGeom>
          <a:solidFill>
            <a:srgbClr val="DAE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05E4FCF-BBCD-C600-492A-10D4E4E48B20}"/>
              </a:ext>
            </a:extLst>
          </p:cNvPr>
          <p:cNvSpPr>
            <a:spLocks noGrp="1"/>
          </p:cNvSpPr>
          <p:nvPr>
            <p:ph type="sldNum" sz="quarter" idx="12"/>
          </p:nvPr>
        </p:nvSpPr>
        <p:spPr/>
        <p:txBody>
          <a:bodyPr/>
          <a:lstStyle/>
          <a:p>
            <a:r>
              <a:rPr lang="fr-BE" dirty="0"/>
              <a:t>6</a:t>
            </a:r>
          </a:p>
        </p:txBody>
      </p:sp>
      <p:pic>
        <p:nvPicPr>
          <p:cNvPr id="2" name="Content Placeholder 5">
            <a:extLst>
              <a:ext uri="{FF2B5EF4-FFF2-40B4-BE49-F238E27FC236}">
                <a16:creationId xmlns:a16="http://schemas.microsoft.com/office/drawing/2014/main" id="{7E6B33F0-93C6-7098-686A-C7F6E8ACEE15}"/>
              </a:ext>
            </a:extLst>
          </p:cNvPr>
          <p:cNvPicPr>
            <a:picLocks noChangeAspect="1"/>
          </p:cNvPicPr>
          <p:nvPr/>
        </p:nvPicPr>
        <p:blipFill>
          <a:blip r:embed="rId3"/>
          <a:srcRect l="24385" r="22955" b="24054"/>
          <a:stretch>
            <a:fillRect/>
          </a:stretch>
        </p:blipFill>
        <p:spPr>
          <a:xfrm>
            <a:off x="607422" y="1087842"/>
            <a:ext cx="3750794" cy="2368551"/>
          </a:xfrm>
          <a:prstGeom prst="rect">
            <a:avLst/>
          </a:prstGeom>
        </p:spPr>
      </p:pic>
      <p:sp>
        <p:nvSpPr>
          <p:cNvPr id="7" name="TextBox 6">
            <a:extLst>
              <a:ext uri="{FF2B5EF4-FFF2-40B4-BE49-F238E27FC236}">
                <a16:creationId xmlns:a16="http://schemas.microsoft.com/office/drawing/2014/main" id="{F86BE189-1397-8927-539E-CEFF16BD0EDB}"/>
              </a:ext>
            </a:extLst>
          </p:cNvPr>
          <p:cNvSpPr txBox="1"/>
          <p:nvPr/>
        </p:nvSpPr>
        <p:spPr>
          <a:xfrm>
            <a:off x="522754" y="818194"/>
            <a:ext cx="4315957" cy="307777"/>
          </a:xfrm>
          <a:prstGeom prst="rect">
            <a:avLst/>
          </a:prstGeom>
          <a:noFill/>
        </p:spPr>
        <p:txBody>
          <a:bodyPr wrap="square" rtlCol="0">
            <a:spAutoFit/>
          </a:bodyPr>
          <a:lstStyle/>
          <a:p>
            <a:r>
              <a:rPr lang="fr-BE" sz="1400" dirty="0">
                <a:latin typeface="Times New Roman" panose="02020603050405020304" pitchFamily="18" charset="0"/>
                <a:cs typeface="Times New Roman" panose="02020603050405020304" pitchFamily="18" charset="0"/>
              </a:rPr>
              <a:t>Host annotation </a:t>
            </a:r>
            <a:r>
              <a:rPr lang="fr-BE" sz="1400" dirty="0" err="1">
                <a:latin typeface="Times New Roman" panose="02020603050405020304" pitchFamily="18" charset="0"/>
                <a:cs typeface="Times New Roman" panose="02020603050405020304" pitchFamily="18" charset="0"/>
              </a:rPr>
              <a:t>consistency</a:t>
            </a:r>
            <a:r>
              <a:rPr lang="fr-BE" sz="1400" dirty="0">
                <a:latin typeface="Times New Roman" panose="02020603050405020304" pitchFamily="18" charset="0"/>
                <a:cs typeface="Times New Roman" panose="02020603050405020304" pitchFamily="18" charset="0"/>
              </a:rPr>
              <a:t> in the Viral </a:t>
            </a:r>
            <a:r>
              <a:rPr lang="fr-BE" sz="1400" dirty="0" err="1">
                <a:latin typeface="Times New Roman" panose="02020603050405020304" pitchFamily="18" charset="0"/>
                <a:cs typeface="Times New Roman" panose="02020603050405020304" pitchFamily="18" charset="0"/>
              </a:rPr>
              <a:t>RefSeq</a:t>
            </a:r>
            <a:r>
              <a:rPr lang="fr-BE" sz="1400" dirty="0">
                <a:latin typeface="Times New Roman" panose="02020603050405020304" pitchFamily="18" charset="0"/>
                <a:cs typeface="Times New Roman" panose="02020603050405020304" pitchFamily="18" charset="0"/>
              </a:rPr>
              <a:t> </a:t>
            </a:r>
            <a:r>
              <a:rPr lang="fr-BE" sz="1400" dirty="0" err="1">
                <a:latin typeface="Times New Roman" panose="02020603050405020304" pitchFamily="18" charset="0"/>
                <a:cs typeface="Times New Roman" panose="02020603050405020304" pitchFamily="18" charset="0"/>
              </a:rPr>
              <a:t>database</a:t>
            </a:r>
            <a:endParaRPr lang="en-US" sz="1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5ABAAFA-CB6E-5420-7E7D-5ACA42DE8883}"/>
              </a:ext>
            </a:extLst>
          </p:cNvPr>
          <p:cNvSpPr txBox="1"/>
          <p:nvPr/>
        </p:nvSpPr>
        <p:spPr>
          <a:xfrm>
            <a:off x="0" y="6602573"/>
            <a:ext cx="9144000" cy="230832"/>
          </a:xfrm>
          <a:prstGeom prst="rect">
            <a:avLst/>
          </a:prstGeom>
          <a:noFill/>
        </p:spPr>
        <p:txBody>
          <a:bodyPr wrap="square">
            <a:spAutoFit/>
          </a:bodyPr>
          <a:lstStyle/>
          <a:p>
            <a:pPr lvl="0" defTabSz="457200">
              <a:defRPr/>
            </a:pPr>
            <a:r>
              <a:rPr kumimoji="0" lang="en-US" sz="9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rPr>
              <a:t>B) Hou W, Li S, Massart S. </a:t>
            </a:r>
            <a:r>
              <a:rPr lang="en-US" sz="900" dirty="0">
                <a:solidFill>
                  <a:srgbClr val="E7E6E6">
                    <a:lumMod val="50000"/>
                  </a:srgbClr>
                </a:solidFill>
                <a:latin typeface="Times New Roman" panose="02020603050405020304" pitchFamily="18" charset="0"/>
                <a:cs typeface="Times New Roman" panose="02020603050405020304" pitchFamily="18" charset="0"/>
              </a:rPr>
              <a:t>(2020). </a:t>
            </a:r>
            <a:r>
              <a:rPr kumimoji="0" lang="en-US" sz="9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rPr>
              <a:t>Is There a "Biological Desert" With the Discovery of New Plant Viruses? A Retrospective Analysis for New Fruit Tree Viruses.</a:t>
            </a:r>
            <a:endParaRPr kumimoji="0" lang="fr-BE" sz="9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611F171C-9841-9B55-2C18-154B37A0E4CF}"/>
              </a:ext>
            </a:extLst>
          </p:cNvPr>
          <p:cNvSpPr txBox="1"/>
          <p:nvPr/>
        </p:nvSpPr>
        <p:spPr>
          <a:xfrm>
            <a:off x="0" y="6356351"/>
            <a:ext cx="9144000" cy="2308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rPr>
              <a:t>A) Shang, J., Peng, C., Guan, J., Cai, D., Wang, D. &amp; Sun, Y. (2025). Computational approaches for virus host prediction: A review of methods and applications. undefined. </a:t>
            </a:r>
            <a:endParaRPr kumimoji="0" lang="fr-BE" sz="900" b="0" i="0" u="none" strike="noStrike" kern="1200" cap="none" spc="0" normalizeH="0" baseline="0" noProof="0" dirty="0">
              <a:ln>
                <a:noFill/>
              </a:ln>
              <a:solidFill>
                <a:srgbClr val="E7E6E6">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8E2D204-3555-F5DA-2CA2-A46C089890CC}"/>
              </a:ext>
            </a:extLst>
          </p:cNvPr>
          <p:cNvSpPr txBox="1"/>
          <p:nvPr/>
        </p:nvSpPr>
        <p:spPr>
          <a:xfrm>
            <a:off x="256043" y="766108"/>
            <a:ext cx="351378" cy="369332"/>
          </a:xfrm>
          <a:prstGeom prst="rect">
            <a:avLst/>
          </a:prstGeom>
          <a:noFill/>
        </p:spPr>
        <p:txBody>
          <a:bodyPr wrap="none" rtlCol="0">
            <a:spAutoFit/>
          </a:bodyPr>
          <a:lstStyle/>
          <a:p>
            <a:r>
              <a:rPr lang="fr-BE" dirty="0">
                <a:latin typeface="Times New Roman" panose="02020603050405020304" pitchFamily="18" charset="0"/>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9C60A70-59C2-3439-B892-F88723C59EB3}"/>
              </a:ext>
            </a:extLst>
          </p:cNvPr>
          <p:cNvSpPr txBox="1"/>
          <p:nvPr/>
        </p:nvSpPr>
        <p:spPr>
          <a:xfrm>
            <a:off x="256043" y="3438969"/>
            <a:ext cx="338554" cy="369332"/>
          </a:xfrm>
          <a:prstGeom prst="rect">
            <a:avLst/>
          </a:prstGeom>
          <a:noFill/>
        </p:spPr>
        <p:txBody>
          <a:bodyPr wrap="none" rtlCol="0">
            <a:spAutoFit/>
          </a:bodyPr>
          <a:lstStyle/>
          <a:p>
            <a:r>
              <a:rPr lang="fr-BE" dirty="0">
                <a:latin typeface="Times New Roman" panose="02020603050405020304" pitchFamily="18" charset="0"/>
                <a:cs typeface="Times New Roman" panose="02020603050405020304" pitchFamily="18" charset="0"/>
              </a:rPr>
              <a:t>B</a:t>
            </a:r>
            <a:endParaRPr lang="en-US" dirty="0">
              <a:latin typeface="Times New Roman" panose="02020603050405020304" pitchFamily="18" charset="0"/>
              <a:cs typeface="Times New Roman" panose="02020603050405020304" pitchFamily="18" charset="0"/>
            </a:endParaRPr>
          </a:p>
        </p:txBody>
      </p:sp>
      <p:graphicFrame>
        <p:nvGraphicFramePr>
          <p:cNvPr id="19" name="Table 18">
            <a:extLst>
              <a:ext uri="{FF2B5EF4-FFF2-40B4-BE49-F238E27FC236}">
                <a16:creationId xmlns:a16="http://schemas.microsoft.com/office/drawing/2014/main" id="{A46BADB7-C020-8B13-5B56-4D269D904E69}"/>
              </a:ext>
            </a:extLst>
          </p:cNvPr>
          <p:cNvGraphicFramePr>
            <a:graphicFrameLocks noGrp="1"/>
          </p:cNvGraphicFramePr>
          <p:nvPr/>
        </p:nvGraphicFramePr>
        <p:xfrm>
          <a:off x="5013370" y="1087842"/>
          <a:ext cx="3713638" cy="4898218"/>
        </p:xfrm>
        <a:graphic>
          <a:graphicData uri="http://schemas.openxmlformats.org/drawingml/2006/table">
            <a:tbl>
              <a:tblPr/>
              <a:tblGrid>
                <a:gridCol w="3713638">
                  <a:extLst>
                    <a:ext uri="{9D8B030D-6E8A-4147-A177-3AD203B41FA5}">
                      <a16:colId xmlns:a16="http://schemas.microsoft.com/office/drawing/2014/main" val="526084318"/>
                    </a:ext>
                  </a:extLst>
                </a:gridCol>
              </a:tblGrid>
              <a:tr h="182884">
                <a:tc>
                  <a:txBody>
                    <a:bodyPr/>
                    <a:lstStyle/>
                    <a:p>
                      <a:pPr marL="342900" marR="0" lvl="0" indent="-342900" algn="just" defTabSz="914400" rtl="0" eaLnBrk="1" fontAlgn="b" latinLnBrk="0" hangingPunct="1">
                        <a:lnSpc>
                          <a:spcPct val="100000"/>
                        </a:lnSpc>
                        <a:spcBef>
                          <a:spcPts val="0"/>
                        </a:spcBef>
                        <a:spcAft>
                          <a:spcPts val="0"/>
                        </a:spcAft>
                        <a:buClrTx/>
                        <a:buSzTx/>
                        <a:buFont typeface="+mj-lt"/>
                        <a:buAutoNum type="arabicPeriod"/>
                        <a:tabLst/>
                        <a:defRPr/>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Harvested relations from:</a:t>
                      </a:r>
                    </a:p>
                  </a:txBody>
                  <a:tcPr marL="6350" marR="6350" marT="6350" marB="0" anchor="b">
                    <a:lnL>
                      <a:noFill/>
                    </a:lnL>
                    <a:lnR>
                      <a:noFill/>
                    </a:lnR>
                    <a:lnT>
                      <a:noFill/>
                    </a:lnT>
                    <a:lnB>
                      <a:noFill/>
                    </a:lnB>
                    <a:noFill/>
                  </a:tcPr>
                </a:tc>
                <a:extLst>
                  <a:ext uri="{0D108BD9-81ED-4DB2-BD59-A6C34878D82A}">
                    <a16:rowId xmlns:a16="http://schemas.microsoft.com/office/drawing/2014/main" val="436215386"/>
                  </a:ext>
                </a:extLst>
              </a:tr>
              <a:tr h="227002">
                <a:tc>
                  <a:txBody>
                    <a:bodyPr/>
                    <a:lstStyle/>
                    <a:p>
                      <a:pPr marL="628650" lvl="1" indent="-171450" algn="just" fontAlgn="b">
                        <a:buFont typeface="Wingdings" panose="05000000000000000000" pitchFamily="2" charset="2"/>
                        <a:buChar char="Ø"/>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Virus-Host DB</a:t>
                      </a:r>
                    </a:p>
                  </a:txBody>
                  <a:tcPr marL="6350" marR="6350" marT="6350" marB="0" anchor="b">
                    <a:lnL>
                      <a:noFill/>
                    </a:lnL>
                    <a:lnR>
                      <a:noFill/>
                    </a:lnR>
                    <a:lnT>
                      <a:noFill/>
                    </a:lnT>
                    <a:lnB>
                      <a:noFill/>
                    </a:lnB>
                    <a:noFill/>
                  </a:tcPr>
                </a:tc>
                <a:extLst>
                  <a:ext uri="{0D108BD9-81ED-4DB2-BD59-A6C34878D82A}">
                    <a16:rowId xmlns:a16="http://schemas.microsoft.com/office/drawing/2014/main" val="2347672562"/>
                  </a:ext>
                </a:extLst>
              </a:tr>
              <a:tr h="215724">
                <a:tc>
                  <a:txBody>
                    <a:bodyPr/>
                    <a:lstStyle/>
                    <a:p>
                      <a:pPr marL="628650" lvl="1" indent="-171450" algn="just" fontAlgn="b">
                        <a:buFont typeface="Wingdings" panose="05000000000000000000" pitchFamily="2" charset="2"/>
                        <a:buChar char="Ø"/>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NCBI Virus</a:t>
                      </a:r>
                    </a:p>
                  </a:txBody>
                  <a:tcPr marL="6350" marR="6350" marT="6350" marB="0" anchor="b">
                    <a:lnL>
                      <a:noFill/>
                    </a:lnL>
                    <a:lnR>
                      <a:noFill/>
                    </a:lnR>
                    <a:lnT>
                      <a:noFill/>
                    </a:lnT>
                    <a:lnB>
                      <a:noFill/>
                    </a:lnB>
                    <a:noFill/>
                  </a:tcPr>
                </a:tc>
                <a:extLst>
                  <a:ext uri="{0D108BD9-81ED-4DB2-BD59-A6C34878D82A}">
                    <a16:rowId xmlns:a16="http://schemas.microsoft.com/office/drawing/2014/main" val="2336377524"/>
                  </a:ext>
                </a:extLst>
              </a:tr>
              <a:tr h="215724">
                <a:tc>
                  <a:txBody>
                    <a:bodyPr/>
                    <a:lstStyle/>
                    <a:p>
                      <a:pPr marL="628650" lvl="1" indent="-171450" algn="just" fontAlgn="b">
                        <a:buFont typeface="Wingdings" panose="05000000000000000000" pitchFamily="2" charset="2"/>
                        <a:buChar char="Ø"/>
                      </a:pPr>
                      <a:r>
                        <a:rPr lang="en-US" sz="1400" b="0" i="0" u="none" strike="noStrike" dirty="0" err="1">
                          <a:solidFill>
                            <a:srgbClr val="000000"/>
                          </a:solidFill>
                          <a:effectLst/>
                          <a:latin typeface="Times New Roman" panose="02020603050405020304" pitchFamily="18" charset="0"/>
                          <a:cs typeface="Times New Roman" panose="02020603050405020304" pitchFamily="18" charset="0"/>
                        </a:rPr>
                        <a:t>DpvWeb</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1913214185"/>
                  </a:ext>
                </a:extLst>
              </a:tr>
              <a:tr h="215724">
                <a:tc>
                  <a:txBody>
                    <a:bodyPr/>
                    <a:lstStyle/>
                    <a:p>
                      <a:pPr marL="628650" lvl="1" indent="-171450" algn="just" fontAlgn="b">
                        <a:buFont typeface="Wingdings" panose="05000000000000000000" pitchFamily="2" charset="2"/>
                        <a:buChar char="Ø"/>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ONEKP</a:t>
                      </a:r>
                    </a:p>
                  </a:txBody>
                  <a:tcPr marL="6350" marR="6350" marT="6350" marB="0" anchor="b">
                    <a:lnL>
                      <a:noFill/>
                    </a:lnL>
                    <a:lnR>
                      <a:noFill/>
                    </a:lnR>
                    <a:lnT>
                      <a:noFill/>
                    </a:lnT>
                    <a:lnB>
                      <a:noFill/>
                    </a:lnB>
                    <a:noFill/>
                  </a:tcPr>
                </a:tc>
                <a:extLst>
                  <a:ext uri="{0D108BD9-81ED-4DB2-BD59-A6C34878D82A}">
                    <a16:rowId xmlns:a16="http://schemas.microsoft.com/office/drawing/2014/main" val="1577288025"/>
                  </a:ext>
                </a:extLst>
              </a:tr>
              <a:tr h="215724">
                <a:tc>
                  <a:txBody>
                    <a:bodyPr/>
                    <a:lstStyle/>
                    <a:p>
                      <a:pPr marL="628650" lvl="1" indent="-171450" algn="just" fontAlgn="b">
                        <a:buFont typeface="Wingdings" panose="05000000000000000000" pitchFamily="2" charset="2"/>
                        <a:buChar char="Ø"/>
                      </a:pPr>
                      <a:r>
                        <a:rPr lang="en-US" sz="1400" b="0" i="0" u="none" strike="noStrike" dirty="0" err="1">
                          <a:solidFill>
                            <a:srgbClr val="000000"/>
                          </a:solidFill>
                          <a:effectLst/>
                          <a:latin typeface="Times New Roman" panose="02020603050405020304" pitchFamily="18" charset="0"/>
                          <a:cs typeface="Times New Roman" panose="02020603050405020304" pitchFamily="18" charset="0"/>
                        </a:rPr>
                        <a:t>RefSeq</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3801134818"/>
                  </a:ext>
                </a:extLst>
              </a:tr>
              <a:tr h="215724">
                <a:tc>
                  <a:txBody>
                    <a:bodyPr/>
                    <a:lstStyle/>
                    <a:p>
                      <a:pPr marL="628650" lvl="1" indent="-171450" algn="just" fontAlgn="b">
                        <a:buFont typeface="Wingdings" panose="05000000000000000000" pitchFamily="2" charset="2"/>
                        <a:buChar char="Ø"/>
                      </a:pPr>
                      <a:r>
                        <a:rPr lang="en-US" sz="1400" b="0" i="0" u="none" strike="noStrike" dirty="0" err="1">
                          <a:solidFill>
                            <a:srgbClr val="000000"/>
                          </a:solidFill>
                          <a:effectLst/>
                          <a:latin typeface="Times New Roman" panose="02020603050405020304" pitchFamily="18" charset="0"/>
                          <a:cs typeface="Times New Roman" panose="02020603050405020304" pitchFamily="18" charset="0"/>
                        </a:rPr>
                        <a:t>UniProt</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1418166131"/>
                  </a:ext>
                </a:extLst>
              </a:tr>
              <a:tr h="247806">
                <a:tc>
                  <a:txBody>
                    <a:bodyPr/>
                    <a:lstStyle/>
                    <a:p>
                      <a:pPr marL="628650" lvl="1" indent="-171450" algn="just" fontAlgn="b">
                        <a:buFont typeface="Wingdings" panose="05000000000000000000" pitchFamily="2" charset="2"/>
                        <a:buChar char="Ø"/>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GenBank</a:t>
                      </a:r>
                    </a:p>
                  </a:txBody>
                  <a:tcPr marL="6350" marR="6350" marT="6350" marB="0" anchor="b">
                    <a:lnL>
                      <a:noFill/>
                    </a:lnL>
                    <a:lnR>
                      <a:noFill/>
                    </a:lnR>
                    <a:lnT>
                      <a:noFill/>
                    </a:lnT>
                    <a:lnB>
                      <a:noFill/>
                    </a:lnB>
                    <a:noFill/>
                  </a:tcPr>
                </a:tc>
                <a:extLst>
                  <a:ext uri="{0D108BD9-81ED-4DB2-BD59-A6C34878D82A}">
                    <a16:rowId xmlns:a16="http://schemas.microsoft.com/office/drawing/2014/main" val="1642583357"/>
                  </a:ext>
                </a:extLst>
              </a:tr>
              <a:tr h="215724">
                <a:tc>
                  <a:txBody>
                    <a:bodyPr/>
                    <a:lstStyle/>
                    <a:p>
                      <a:pPr marL="628650" lvl="1" indent="-171450" algn="just" fontAlgn="b">
                        <a:buFont typeface="Wingdings" panose="05000000000000000000" pitchFamily="2" charset="2"/>
                        <a:buChar char="Ø"/>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Serratus</a:t>
                      </a:r>
                    </a:p>
                  </a:txBody>
                  <a:tcPr marL="6350" marR="6350" marT="6350" marB="0" anchor="b">
                    <a:lnL>
                      <a:noFill/>
                    </a:lnL>
                    <a:lnR>
                      <a:noFill/>
                    </a:lnR>
                    <a:lnT>
                      <a:noFill/>
                    </a:lnT>
                    <a:lnB>
                      <a:noFill/>
                    </a:lnB>
                    <a:noFill/>
                  </a:tcPr>
                </a:tc>
                <a:extLst>
                  <a:ext uri="{0D108BD9-81ED-4DB2-BD59-A6C34878D82A}">
                    <a16:rowId xmlns:a16="http://schemas.microsoft.com/office/drawing/2014/main" val="2441916571"/>
                  </a:ext>
                </a:extLst>
              </a:tr>
              <a:tr h="215724">
                <a:tc>
                  <a:txBody>
                    <a:bodyPr/>
                    <a:lstStyle/>
                    <a:p>
                      <a:pPr marL="628650" lvl="1" indent="-171450" algn="just" fontAlgn="b">
                        <a:buFont typeface="Wingdings" panose="05000000000000000000" pitchFamily="2" charset="2"/>
                        <a:buChar char="Ø"/>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CABI</a:t>
                      </a:r>
                    </a:p>
                  </a:txBody>
                  <a:tcPr marL="6350" marR="6350" marT="6350" marB="0" anchor="b">
                    <a:lnL>
                      <a:noFill/>
                    </a:lnL>
                    <a:lnR>
                      <a:noFill/>
                    </a:lnR>
                    <a:lnT>
                      <a:noFill/>
                    </a:lnT>
                    <a:lnB>
                      <a:noFill/>
                    </a:lnB>
                    <a:noFill/>
                  </a:tcPr>
                </a:tc>
                <a:extLst>
                  <a:ext uri="{0D108BD9-81ED-4DB2-BD59-A6C34878D82A}">
                    <a16:rowId xmlns:a16="http://schemas.microsoft.com/office/drawing/2014/main" val="605726929"/>
                  </a:ext>
                </a:extLst>
              </a:tr>
              <a:tr h="215724">
                <a:tc>
                  <a:txBody>
                    <a:bodyPr/>
                    <a:lstStyle/>
                    <a:p>
                      <a:pPr marL="628650" lvl="1" indent="-171450" algn="just" fontAlgn="b">
                        <a:buFont typeface="Wingdings" panose="05000000000000000000" pitchFamily="2" charset="2"/>
                        <a:buChar char="Ø"/>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Vide</a:t>
                      </a:r>
                    </a:p>
                  </a:txBody>
                  <a:tcPr marL="6350" marR="6350" marT="6350" marB="0" anchor="b">
                    <a:lnL>
                      <a:noFill/>
                    </a:lnL>
                    <a:lnR>
                      <a:noFill/>
                    </a:lnR>
                    <a:lnT>
                      <a:noFill/>
                    </a:lnT>
                    <a:lnB>
                      <a:noFill/>
                    </a:lnB>
                    <a:noFill/>
                  </a:tcPr>
                </a:tc>
                <a:extLst>
                  <a:ext uri="{0D108BD9-81ED-4DB2-BD59-A6C34878D82A}">
                    <a16:rowId xmlns:a16="http://schemas.microsoft.com/office/drawing/2014/main" val="3982642031"/>
                  </a:ext>
                </a:extLst>
              </a:tr>
              <a:tr h="215724">
                <a:tc>
                  <a:txBody>
                    <a:bodyPr/>
                    <a:lstStyle/>
                    <a:p>
                      <a:pPr marL="628650" lvl="1" indent="-171450" algn="just" fontAlgn="b">
                        <a:buFont typeface="Wingdings" panose="05000000000000000000" pitchFamily="2" charset="2"/>
                        <a:buChar char="Ø"/>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EPPO</a:t>
                      </a:r>
                    </a:p>
                  </a:txBody>
                  <a:tcPr marL="6350" marR="6350" marT="6350" marB="0" anchor="b">
                    <a:lnL>
                      <a:noFill/>
                    </a:lnL>
                    <a:lnR>
                      <a:noFill/>
                    </a:lnR>
                    <a:lnT>
                      <a:noFill/>
                    </a:lnT>
                    <a:lnB>
                      <a:noFill/>
                    </a:lnB>
                    <a:noFill/>
                  </a:tcPr>
                </a:tc>
                <a:extLst>
                  <a:ext uri="{0D108BD9-81ED-4DB2-BD59-A6C34878D82A}">
                    <a16:rowId xmlns:a16="http://schemas.microsoft.com/office/drawing/2014/main" val="534911226"/>
                  </a:ext>
                </a:extLst>
              </a:tr>
              <a:tr h="215724">
                <a:tc>
                  <a:txBody>
                    <a:bodyPr/>
                    <a:lstStyle/>
                    <a:p>
                      <a:pPr marL="628650" lvl="1" indent="-171450" algn="just" fontAlgn="b">
                        <a:buFont typeface="Wingdings" panose="05000000000000000000" pitchFamily="2" charset="2"/>
                        <a:buChar char="Ø"/>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Plant-Virus DB → max 9010 relations</a:t>
                      </a:r>
                    </a:p>
                  </a:txBody>
                  <a:tcPr marL="6350" marR="6350" marT="6350" marB="0" anchor="b">
                    <a:lnL>
                      <a:noFill/>
                    </a:lnL>
                    <a:lnR>
                      <a:noFill/>
                    </a:lnR>
                    <a:lnT>
                      <a:noFill/>
                    </a:lnT>
                    <a:lnB>
                      <a:noFill/>
                    </a:lnB>
                    <a:noFill/>
                  </a:tcPr>
                </a:tc>
                <a:extLst>
                  <a:ext uri="{0D108BD9-81ED-4DB2-BD59-A6C34878D82A}">
                    <a16:rowId xmlns:a16="http://schemas.microsoft.com/office/drawing/2014/main" val="3124934587"/>
                  </a:ext>
                </a:extLst>
              </a:tr>
              <a:tr h="215724">
                <a:tc>
                  <a:txBody>
                    <a:bodyPr/>
                    <a:lstStyle/>
                    <a:p>
                      <a:pPr marL="0" marR="0" lvl="0" indent="0" algn="just" defTabSz="914400" rtl="0" eaLnBrk="1" fontAlgn="b" latinLnBrk="0" hangingPunct="1">
                        <a:lnSpc>
                          <a:spcPct val="100000"/>
                        </a:lnSpc>
                        <a:spcBef>
                          <a:spcPts val="0"/>
                        </a:spcBef>
                        <a:spcAft>
                          <a:spcPts val="0"/>
                        </a:spcAft>
                        <a:buClrTx/>
                        <a:buSzTx/>
                        <a:buFont typeface="Wingdings" panose="05000000000000000000" pitchFamily="2" charset="2"/>
                        <a:buNone/>
                        <a:tabLst/>
                        <a:defRPr/>
                      </a:pP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922111627"/>
                  </a:ext>
                </a:extLst>
              </a:tr>
              <a:tr h="215724">
                <a:tc>
                  <a:txBody>
                    <a:bodyPr/>
                    <a:lstStyle/>
                    <a:p>
                      <a:pPr marL="342900" marR="0" lvl="0" indent="-342900" algn="l" defTabSz="914400" rtl="0" eaLnBrk="1" fontAlgn="b" latinLnBrk="0" hangingPunct="1">
                        <a:lnSpc>
                          <a:spcPct val="100000"/>
                        </a:lnSpc>
                        <a:spcBef>
                          <a:spcPts val="0"/>
                        </a:spcBef>
                        <a:spcAft>
                          <a:spcPts val="0"/>
                        </a:spcAft>
                        <a:buClrTx/>
                        <a:buSzTx/>
                        <a:buFont typeface="+mj-lt"/>
                        <a:buAutoNum type="arabicPeriod" startAt="2"/>
                        <a:tabLst/>
                        <a:defRPr/>
                      </a:pPr>
                      <a:r>
                        <a:rPr lang="fr-BE" sz="1600" b="0" i="0" u="none" strike="noStrike" dirty="0" err="1">
                          <a:solidFill>
                            <a:srgbClr val="000000"/>
                          </a:solidFill>
                          <a:effectLst/>
                          <a:latin typeface="Times New Roman" panose="02020603050405020304" pitchFamily="18" charset="0"/>
                          <a:cs typeface="Times New Roman" panose="02020603050405020304" pitchFamily="18" charset="0"/>
                        </a:rPr>
                        <a:t>Automatic</a:t>
                      </a:r>
                      <a:r>
                        <a:rPr lang="fr-BE" sz="16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semantic correction, uniformization, updated taxonomy and </a:t>
                      </a:r>
                      <a:r>
                        <a:rPr lang="en-US" sz="1600" b="0" i="0" u="none" strike="noStrike" dirty="0" err="1">
                          <a:solidFill>
                            <a:srgbClr val="000000"/>
                          </a:solidFill>
                          <a:effectLst/>
                          <a:latin typeface="Times New Roman" panose="02020603050405020304" pitchFamily="18" charset="0"/>
                          <a:cs typeface="Times New Roman" panose="02020603050405020304" pitchFamily="18" charset="0"/>
                        </a:rPr>
                        <a:t>TaxID</a:t>
                      </a:r>
                      <a:r>
                        <a:rPr lang="en-US" sz="1600" b="0" i="0" u="none" strike="noStrike" dirty="0">
                          <a:solidFill>
                            <a:srgbClr val="000000"/>
                          </a:solidFill>
                          <a:effectLst/>
                          <a:latin typeface="Times New Roman" panose="02020603050405020304" pitchFamily="18" charset="0"/>
                          <a:cs typeface="Times New Roman" panose="02020603050405020304" pitchFamily="18" charset="0"/>
                        </a:rPr>
                        <a:t> retrieval</a:t>
                      </a:r>
                    </a:p>
                  </a:txBody>
                  <a:tcPr marL="6350" marR="6350" marT="6350" marB="0" anchor="b">
                    <a:lnL>
                      <a:noFill/>
                    </a:lnL>
                    <a:lnR>
                      <a:noFill/>
                    </a:lnR>
                    <a:lnT>
                      <a:noFill/>
                    </a:lnT>
                    <a:lnB>
                      <a:noFill/>
                    </a:lnB>
                    <a:noFill/>
                  </a:tcPr>
                </a:tc>
                <a:extLst>
                  <a:ext uri="{0D108BD9-81ED-4DB2-BD59-A6C34878D82A}">
                    <a16:rowId xmlns:a16="http://schemas.microsoft.com/office/drawing/2014/main" val="856617173"/>
                  </a:ext>
                </a:extLst>
              </a:tr>
              <a:tr h="215724">
                <a:tc>
                  <a:txBody>
                    <a:bodyPr/>
                    <a:lstStyle/>
                    <a:p>
                      <a:pPr marL="342900" marR="0" lvl="0" indent="-342900" algn="just" defTabSz="914400" rtl="0" eaLnBrk="1" fontAlgn="b" latinLnBrk="0" hangingPunct="1">
                        <a:lnSpc>
                          <a:spcPct val="100000"/>
                        </a:lnSpc>
                        <a:spcBef>
                          <a:spcPts val="0"/>
                        </a:spcBef>
                        <a:spcAft>
                          <a:spcPts val="0"/>
                        </a:spcAft>
                        <a:buClrTx/>
                        <a:buSzTx/>
                        <a:buFont typeface="+mj-lt"/>
                        <a:buAutoNum type="arabicPeriod"/>
                        <a:tabLst/>
                        <a:defRPr/>
                      </a:pP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758433883"/>
                  </a:ext>
                </a:extLst>
              </a:tr>
              <a:tr h="215724">
                <a:tc>
                  <a:txBody>
                    <a:bodyPr/>
                    <a:lstStyle/>
                    <a:p>
                      <a:pPr marL="342900" marR="0" lvl="0" indent="-342900" algn="just" defTabSz="914400" rtl="0" eaLnBrk="1" fontAlgn="b" latinLnBrk="0" hangingPunct="1">
                        <a:lnSpc>
                          <a:spcPct val="100000"/>
                        </a:lnSpc>
                        <a:spcBef>
                          <a:spcPts val="0"/>
                        </a:spcBef>
                        <a:spcAft>
                          <a:spcPts val="0"/>
                        </a:spcAft>
                        <a:buClrTx/>
                        <a:buSzTx/>
                        <a:buFont typeface="+mj-lt"/>
                        <a:buAutoNum type="arabicPeriod" startAt="3"/>
                        <a:tabLst/>
                        <a:defRPr/>
                      </a:pPr>
                      <a:r>
                        <a:rPr lang="en-US" sz="1600" b="0" i="0" u="none" strike="noStrike" dirty="0">
                          <a:solidFill>
                            <a:srgbClr val="000000"/>
                          </a:solidFill>
                          <a:effectLst/>
                          <a:latin typeface="Times New Roman" panose="02020603050405020304" pitchFamily="18" charset="0"/>
                          <a:cs typeface="Times New Roman" panose="02020603050405020304" pitchFamily="18" charset="0"/>
                        </a:rPr>
                        <a:t>C</a:t>
                      </a:r>
                      <a:r>
                        <a:rPr lang="en-US" sz="1600" dirty="0">
                          <a:latin typeface="Times New Roman" panose="02020603050405020304" pitchFamily="18" charset="0"/>
                          <a:cs typeface="Times New Roman" panose="02020603050405020304" pitchFamily="18" charset="0"/>
                        </a:rPr>
                        <a:t>orrected and completed by a </a:t>
                      </a:r>
                      <a:r>
                        <a:rPr lang="en-US" sz="1600" b="1" dirty="0">
                          <a:latin typeface="Times New Roman" panose="02020603050405020304" pitchFamily="18" charset="0"/>
                          <a:cs typeface="Times New Roman" panose="02020603050405020304" pitchFamily="18" charset="0"/>
                        </a:rPr>
                        <a:t>consortium</a:t>
                      </a:r>
                      <a:r>
                        <a:rPr lang="en-US" sz="1600" dirty="0">
                          <a:latin typeface="Times New Roman" panose="02020603050405020304" pitchFamily="18" charset="0"/>
                          <a:cs typeface="Times New Roman" panose="02020603050405020304" pitchFamily="18" charset="0"/>
                        </a:rPr>
                        <a:t> of </a:t>
                      </a:r>
                      <a:r>
                        <a:rPr lang="en-US" sz="1600" b="1" dirty="0">
                          <a:latin typeface="Times New Roman" panose="02020603050405020304" pitchFamily="18" charset="0"/>
                          <a:cs typeface="Times New Roman" panose="02020603050405020304" pitchFamily="18" charset="0"/>
                        </a:rPr>
                        <a:t>16 experts </a:t>
                      </a:r>
                      <a:r>
                        <a:rPr lang="en-US" sz="1600" dirty="0">
                          <a:latin typeface="Times New Roman" panose="02020603050405020304" pitchFamily="18" charset="0"/>
                          <a:cs typeface="Times New Roman" panose="02020603050405020304" pitchFamily="18" charset="0"/>
                        </a:rPr>
                        <a:t>from </a:t>
                      </a:r>
                      <a:r>
                        <a:rPr lang="en-US" sz="1600" b="1" dirty="0">
                          <a:latin typeface="Times New Roman" panose="02020603050405020304" pitchFamily="18" charset="0"/>
                          <a:cs typeface="Times New Roman" panose="02020603050405020304" pitchFamily="18" charset="0"/>
                        </a:rPr>
                        <a:t>9 countries</a:t>
                      </a:r>
                      <a:endParaRPr 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lnL>
                      <a:noFill/>
                    </a:lnL>
                    <a:lnR>
                      <a:noFill/>
                    </a:lnR>
                    <a:lnT>
                      <a:noFill/>
                    </a:lnT>
                    <a:lnB>
                      <a:noFill/>
                    </a:lnB>
                    <a:noFill/>
                  </a:tcPr>
                </a:tc>
                <a:extLst>
                  <a:ext uri="{0D108BD9-81ED-4DB2-BD59-A6C34878D82A}">
                    <a16:rowId xmlns:a16="http://schemas.microsoft.com/office/drawing/2014/main" val="2077778953"/>
                  </a:ext>
                </a:extLst>
              </a:tr>
            </a:tbl>
          </a:graphicData>
        </a:graphic>
      </p:graphicFrame>
      <p:graphicFrame>
        <p:nvGraphicFramePr>
          <p:cNvPr id="6" name="Graphique 1">
            <a:extLst>
              <a:ext uri="{FF2B5EF4-FFF2-40B4-BE49-F238E27FC236}">
                <a16:creationId xmlns:a16="http://schemas.microsoft.com/office/drawing/2014/main" id="{FA292CB9-CAA3-8BE9-8572-8715D56C488C}"/>
              </a:ext>
            </a:extLst>
          </p:cNvPr>
          <p:cNvGraphicFramePr>
            <a:graphicFrameLocks/>
          </p:cNvGraphicFramePr>
          <p:nvPr/>
        </p:nvGraphicFramePr>
        <p:xfrm>
          <a:off x="256043" y="3818812"/>
          <a:ext cx="4572000" cy="236855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028383A1-B0EA-6586-3783-092D1626B7B4}"/>
              </a:ext>
            </a:extLst>
          </p:cNvPr>
          <p:cNvSpPr txBox="1"/>
          <p:nvPr/>
        </p:nvSpPr>
        <p:spPr>
          <a:xfrm>
            <a:off x="531221" y="3494455"/>
            <a:ext cx="4315957"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Scientific information with plant virus discovery</a:t>
            </a:r>
          </a:p>
        </p:txBody>
      </p:sp>
      <p:sp>
        <p:nvSpPr>
          <p:cNvPr id="5" name="Title 1">
            <a:extLst>
              <a:ext uri="{FF2B5EF4-FFF2-40B4-BE49-F238E27FC236}">
                <a16:creationId xmlns:a16="http://schemas.microsoft.com/office/drawing/2014/main" id="{9A7881A2-5650-F933-463F-34E2F1E7702E}"/>
              </a:ext>
            </a:extLst>
          </p:cNvPr>
          <p:cNvSpPr txBox="1">
            <a:spLocks/>
          </p:cNvSpPr>
          <p:nvPr/>
        </p:nvSpPr>
        <p:spPr>
          <a:xfrm>
            <a:off x="348095" y="246117"/>
            <a:ext cx="8447810" cy="585757"/>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indent="-514350">
              <a:buFont typeface="+mj-lt"/>
              <a:buAutoNum type="arabicPeriod"/>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Building the largest </a:t>
            </a:r>
            <a:r>
              <a:rPr lang="en-US" sz="3200" dirty="0">
                <a:solidFill>
                  <a:prstClr val="black"/>
                </a:solidFill>
                <a:latin typeface="Times New Roman" panose="02020603050405020304" pitchFamily="18" charset="0"/>
                <a:cs typeface="Times New Roman" panose="02020603050405020304" pitchFamily="18" charset="0"/>
              </a:rPr>
              <a:t>virus/host plant relationship database</a:t>
            </a:r>
          </a:p>
        </p:txBody>
      </p:sp>
    </p:spTree>
    <p:extLst>
      <p:ext uri="{BB962C8B-B14F-4D97-AF65-F5344CB8AC3E}">
        <p14:creationId xmlns:p14="http://schemas.microsoft.com/office/powerpoint/2010/main" val="2362957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881EBF5-7BF6-40B5-886E-2D450FA0C9C3}">
  <we:reference id="WA200005566" version="3.0.0.3" store="Omex" storeType="OMEX"/>
  <we:alternateReferences>
    <we:reference id="WA200005566" version="3.0.0.3"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4214</Words>
  <Application>Microsoft Office PowerPoint</Application>
  <PresentationFormat>On-screen Show (4:3)</PresentationFormat>
  <Paragraphs>473</Paragraphs>
  <Slides>31</Slides>
  <Notes>31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Aptos</vt:lpstr>
      <vt:lpstr>Aptos Display</vt:lpstr>
      <vt:lpstr>Arial</vt:lpstr>
      <vt:lpstr>Calibri</vt:lpstr>
      <vt:lpstr>Calibri Light</vt:lpstr>
      <vt:lpstr>Times New Roman</vt:lpstr>
      <vt:lpstr>Wingdings</vt:lpstr>
      <vt:lpstr>Office Theme</vt:lpstr>
      <vt:lpstr>Thème Office</vt:lpstr>
      <vt:lpstr>Can we predict the host of a virus ?  A study case on plant viruses applying machine learning approaches on curated viral proteomics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Simankov Nikolay</dc:creator>
  <cp:lastModifiedBy>Simankov Nikolay</cp:lastModifiedBy>
  <cp:revision>32</cp:revision>
  <dcterms:created xsi:type="dcterms:W3CDTF">2025-11-14T12:23:43Z</dcterms:created>
  <dcterms:modified xsi:type="dcterms:W3CDTF">2025-12-03T07:32:16Z</dcterms:modified>
</cp:coreProperties>
</file>