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av" ContentType="audio/x-wav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74" r:id="rId3"/>
    <p:sldId id="284" r:id="rId4"/>
    <p:sldId id="286" r:id="rId5"/>
    <p:sldId id="287" r:id="rId6"/>
    <p:sldId id="288" r:id="rId7"/>
    <p:sldId id="285" r:id="rId8"/>
    <p:sldId id="275" r:id="rId9"/>
    <p:sldId id="291" r:id="rId10"/>
    <p:sldId id="292" r:id="rId11"/>
    <p:sldId id="258" r:id="rId12"/>
    <p:sldId id="259" r:id="rId13"/>
    <p:sldId id="289" r:id="rId14"/>
    <p:sldId id="271" r:id="rId15"/>
    <p:sldId id="267" r:id="rId16"/>
    <p:sldId id="290" r:id="rId17"/>
    <p:sldId id="260" r:id="rId18"/>
    <p:sldId id="261" r:id="rId19"/>
    <p:sldId id="263" r:id="rId20"/>
    <p:sldId id="264" r:id="rId21"/>
    <p:sldId id="265" r:id="rId22"/>
    <p:sldId id="266" r:id="rId23"/>
    <p:sldId id="276" r:id="rId24"/>
    <p:sldId id="273" r:id="rId25"/>
    <p:sldId id="270" r:id="rId26"/>
    <p:sldId id="269" r:id="rId2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88943" autoAdjust="0"/>
  </p:normalViewPr>
  <p:slideViewPr>
    <p:cSldViewPr snapToGrid="0">
      <p:cViewPr varScale="1">
        <p:scale>
          <a:sx n="78" d="100"/>
          <a:sy n="78" d="100"/>
        </p:scale>
        <p:origin x="878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4A1C9A-3A6C-4A1A-A88C-FB1E2168DD84}" type="datetimeFigureOut">
              <a:rPr lang="en-US" smtClean="0"/>
              <a:t>5/26/2026</a:t>
            </a:fld>
            <a:endParaRPr lang="en-US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8E27BC-CC84-456B-BB6C-1EFC50B12045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6471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E27BC-CC84-456B-BB6C-1EFC50B1204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1673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E27BC-CC84-456B-BB6C-1EFC50B1204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66904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E27BC-CC84-456B-BB6C-1EFC50B1204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2854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E27BC-CC84-456B-BB6C-1EFC50B1204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98225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E27BC-CC84-456B-BB6C-1EFC50B1204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03914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E27BC-CC84-456B-BB6C-1EFC50B1204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8995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E27BC-CC84-456B-BB6C-1EFC50B1204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09902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E27BC-CC84-456B-BB6C-1EFC50B1204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999489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E27BC-CC84-456B-BB6C-1EFC50B1204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10004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E27BC-CC84-456B-BB6C-1EFC50B12045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6871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  <a:p>
            <a:endParaRPr lang="en-US" baseline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8E27BC-CC84-456B-BB6C-1EFC50B12045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6383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Modifier le style des sous-titres du masque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E3F31-D5F4-4FE9-A419-35A78C45C68D}" type="datetimeFigureOut">
              <a:rPr lang="en-US" smtClean="0"/>
              <a:t>5/26/2026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51727-86C4-4E0E-83EC-5BE935D27FC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7944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E3F31-D5F4-4FE9-A419-35A78C45C68D}" type="datetimeFigureOut">
              <a:rPr lang="en-US" smtClean="0"/>
              <a:t>5/26/2026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51727-86C4-4E0E-83EC-5BE935D27FC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1011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E3F31-D5F4-4FE9-A419-35A78C45C68D}" type="datetimeFigureOut">
              <a:rPr lang="en-US" smtClean="0"/>
              <a:t>5/26/2026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51727-86C4-4E0E-83EC-5BE935D27FC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8336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E3F31-D5F4-4FE9-A419-35A78C45C68D}" type="datetimeFigureOut">
              <a:rPr lang="en-US" smtClean="0"/>
              <a:t>5/26/2026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51727-86C4-4E0E-83EC-5BE935D27FC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88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E3F31-D5F4-4FE9-A419-35A78C45C68D}" type="datetimeFigureOut">
              <a:rPr lang="en-US" smtClean="0"/>
              <a:t>5/26/2026</a:t>
            </a:fld>
            <a:endParaRPr lang="en-US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51727-86C4-4E0E-83EC-5BE935D27FC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9625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E3F31-D5F4-4FE9-A419-35A78C45C68D}" type="datetimeFigureOut">
              <a:rPr lang="en-US" smtClean="0"/>
              <a:t>5/26/2026</a:t>
            </a:fld>
            <a:endParaRPr lang="en-US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51727-86C4-4E0E-83EC-5BE935D27FC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94601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E3F31-D5F4-4FE9-A419-35A78C45C68D}" type="datetimeFigureOut">
              <a:rPr lang="en-US" smtClean="0"/>
              <a:t>5/26/2026</a:t>
            </a:fld>
            <a:endParaRPr lang="en-US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51727-86C4-4E0E-83EC-5BE935D27FC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36533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E3F31-D5F4-4FE9-A419-35A78C45C68D}" type="datetimeFigureOut">
              <a:rPr lang="en-US" smtClean="0"/>
              <a:t>5/26/2026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51727-86C4-4E0E-83EC-5BE935D27FC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35322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E3F31-D5F4-4FE9-A419-35A78C45C68D}" type="datetimeFigureOut">
              <a:rPr lang="en-US" smtClean="0"/>
              <a:t>5/26/2026</a:t>
            </a:fld>
            <a:endParaRPr lang="en-US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51727-86C4-4E0E-83EC-5BE935D27FC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0077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E3F31-D5F4-4FE9-A419-35A78C45C68D}" type="datetimeFigureOut">
              <a:rPr lang="en-US" smtClean="0"/>
              <a:t>5/26/2026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51727-86C4-4E0E-83EC-5BE935D27FC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6700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1E3F31-D5F4-4FE9-A419-35A78C45C68D}" type="datetimeFigureOut">
              <a:rPr lang="en-US" smtClean="0"/>
              <a:t>5/26/2026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851727-86C4-4E0E-83EC-5BE935D27FC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079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1E3F31-D5F4-4FE9-A419-35A78C45C68D}" type="datetimeFigureOut">
              <a:rPr lang="en-US" smtClean="0"/>
              <a:t>5/26/2026</a:t>
            </a:fld>
            <a:endParaRPr lang="en-US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51727-86C4-4E0E-83EC-5BE935D27FCF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83127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2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png"/><Relationship Id="rId4" Type="http://schemas.openxmlformats.org/officeDocument/2006/relationships/image" Target="../media/image15.emf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037/0278-7393.23.5.1217" TargetMode="External"/><Relationship Id="rId2" Type="http://schemas.openxmlformats.org/officeDocument/2006/relationships/hyperlink" Target="https://doi.org/10.1016/S0079-7421(08)60086-9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i.org/10.1016/S0749-596X(03)00096-2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Attention and the representation of serial order in verbal working memory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4020052"/>
            <a:ext cx="9144000" cy="1655762"/>
          </a:xfrm>
        </p:spPr>
        <p:txBody>
          <a:bodyPr/>
          <a:lstStyle/>
          <a:p>
            <a:r>
              <a:rPr lang="en-US" b="1" dirty="0"/>
              <a:t>Robin </a:t>
            </a:r>
            <a:r>
              <a:rPr lang="en-US" b="1" dirty="0" smtClean="0"/>
              <a:t>Remouchamps</a:t>
            </a:r>
            <a:r>
              <a:rPr lang="en-US" b="1" baseline="33000" dirty="0" smtClean="0">
                <a:solidFill>
                  <a:srgbClr val="000000"/>
                </a:solidFill>
                <a:latin typeface="Arial"/>
                <a:ea typeface="DejaVu Sans" panose="020B0603030804020204"/>
              </a:rPr>
              <a:t>1</a:t>
            </a:r>
            <a:r>
              <a:rPr lang="en-US" b="1" dirty="0" smtClean="0"/>
              <a:t>, </a:t>
            </a:r>
            <a:r>
              <a:rPr lang="en-US" b="1" dirty="0"/>
              <a:t>Johanna </a:t>
            </a:r>
            <a:r>
              <a:rPr lang="en-US" b="1" dirty="0" smtClean="0"/>
              <a:t>Hein</a:t>
            </a:r>
            <a:r>
              <a:rPr lang="en-US" b="1" baseline="33000" dirty="0">
                <a:solidFill>
                  <a:srgbClr val="000000"/>
                </a:solidFill>
                <a:latin typeface="Arial"/>
              </a:rPr>
              <a:t>2</a:t>
            </a:r>
            <a:r>
              <a:rPr lang="en-US" b="1" dirty="0" smtClean="0"/>
              <a:t>, </a:t>
            </a:r>
            <a:r>
              <a:rPr lang="en-US" b="1" dirty="0"/>
              <a:t>Evie </a:t>
            </a:r>
            <a:r>
              <a:rPr lang="en-US" b="1" dirty="0" smtClean="0"/>
              <a:t>Vergauwe</a:t>
            </a:r>
            <a:r>
              <a:rPr lang="en-US" b="1" baseline="33000" dirty="0">
                <a:solidFill>
                  <a:srgbClr val="000000"/>
                </a:solidFill>
                <a:latin typeface="Arial"/>
              </a:rPr>
              <a:t>2</a:t>
            </a:r>
            <a:r>
              <a:rPr lang="en-US" b="1" dirty="0" smtClean="0"/>
              <a:t>, </a:t>
            </a:r>
            <a:r>
              <a:rPr lang="en-US" b="1" dirty="0"/>
              <a:t>Steve </a:t>
            </a:r>
            <a:r>
              <a:rPr lang="en-US" b="1" dirty="0" smtClean="0"/>
              <a:t>Majerus</a:t>
            </a:r>
            <a:r>
              <a:rPr lang="en-US" b="1" baseline="33000" dirty="0" smtClean="0">
                <a:solidFill>
                  <a:srgbClr val="000000"/>
                </a:solidFill>
                <a:latin typeface="Arial"/>
                <a:ea typeface="DejaVu Sans" panose="020B0603030804020204"/>
              </a:rPr>
              <a:t>1</a:t>
            </a:r>
          </a:p>
          <a:p>
            <a:r>
              <a:rPr lang="en-US" sz="1800" baseline="33000" dirty="0">
                <a:solidFill>
                  <a:srgbClr val="000000"/>
                </a:solidFill>
                <a:latin typeface="Arial"/>
                <a:ea typeface="DejaVu Sans" panose="020B0603030804020204"/>
              </a:rPr>
              <a:t>1</a:t>
            </a:r>
            <a:r>
              <a:rPr lang="en-US" sz="1800" dirty="0">
                <a:solidFill>
                  <a:srgbClr val="000000"/>
                </a:solidFill>
                <a:latin typeface="Arial"/>
                <a:ea typeface="DejaVu Sans" panose="020B0603030804020204"/>
              </a:rPr>
              <a:t>University of Liège, </a:t>
            </a:r>
            <a:r>
              <a:rPr lang="en-US" sz="1800" dirty="0" smtClean="0">
                <a:solidFill>
                  <a:srgbClr val="000000"/>
                </a:solidFill>
                <a:latin typeface="Arial"/>
                <a:ea typeface="DejaVu Sans" panose="020B0603030804020204"/>
              </a:rPr>
              <a:t>Belgium</a:t>
            </a:r>
          </a:p>
          <a:p>
            <a:r>
              <a:rPr lang="en-US" sz="1800" baseline="33000" dirty="0">
                <a:solidFill>
                  <a:srgbClr val="000000"/>
                </a:solidFill>
                <a:latin typeface="Arial"/>
                <a:ea typeface="DejaVu Sans" panose="020B0603030804020204"/>
              </a:rPr>
              <a:t>2</a:t>
            </a:r>
            <a:r>
              <a:rPr lang="en-US" sz="1800" dirty="0" smtClean="0">
                <a:solidFill>
                  <a:srgbClr val="000000"/>
                </a:solidFill>
                <a:latin typeface="Arial"/>
                <a:ea typeface="DejaVu Sans" panose="020B0603030804020204"/>
              </a:rPr>
              <a:t>University of Geneva, Switzerland</a:t>
            </a:r>
          </a:p>
          <a:p>
            <a:endParaRPr lang="en-US" sz="1800" dirty="0">
              <a:solidFill>
                <a:srgbClr val="000000"/>
              </a:solidFill>
              <a:latin typeface="Arial"/>
              <a:ea typeface="DejaVu Sans" panose="020B0603030804020204"/>
            </a:endParaRPr>
          </a:p>
          <a:p>
            <a:endParaRPr lang="en-US" b="1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2DB6A79-641F-409C-8E9D-D0DFCB575872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555425"/>
            <a:ext cx="2081478" cy="1010837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9050" y="5763771"/>
            <a:ext cx="2323944" cy="671765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1719" y="5465427"/>
            <a:ext cx="2907162" cy="1100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653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56418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u="sng" dirty="0"/>
              <a:t>Working memory (WM):</a:t>
            </a:r>
          </a:p>
          <a:p>
            <a:pPr marL="0" indent="0">
              <a:buNone/>
            </a:pPr>
            <a:r>
              <a:rPr lang="en-US" dirty="0"/>
              <a:t>A capacity-constrained process that allows the temporary storage and manipulation of information.</a:t>
            </a:r>
          </a:p>
        </p:txBody>
      </p:sp>
      <p:sp>
        <p:nvSpPr>
          <p:cNvPr id="19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5230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pic>
        <p:nvPicPr>
          <p:cNvPr id="1032" name="Picture 8" descr="Young man and woman using smartphone together in casual interaction  illustration 66230352 Vector Art at Vecteez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1786" y="2854008"/>
            <a:ext cx="3619500" cy="333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Bulle ronde 6"/>
          <p:cNvSpPr/>
          <p:nvPr/>
        </p:nvSpPr>
        <p:spPr>
          <a:xfrm>
            <a:off x="6457950" y="1838796"/>
            <a:ext cx="2078831" cy="1243013"/>
          </a:xfrm>
          <a:prstGeom prst="wedgeEllipseCallou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ZoneTexte 1"/>
          <p:cNvSpPr txBox="1"/>
          <p:nvPr/>
        </p:nvSpPr>
        <p:spPr>
          <a:xfrm>
            <a:off x="6511357" y="2260247"/>
            <a:ext cx="197201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+32 485 52 46 74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35201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2" name="ZoneTexte 1"/>
          <p:cNvSpPr txBox="1"/>
          <p:nvPr/>
        </p:nvSpPr>
        <p:spPr>
          <a:xfrm>
            <a:off x="5206983" y="3317523"/>
            <a:ext cx="197201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Calling…</a:t>
            </a:r>
          </a:p>
          <a:p>
            <a:pPr algn="ctr"/>
            <a:endParaRPr lang="en-US" sz="2000" dirty="0" smtClean="0"/>
          </a:p>
          <a:p>
            <a:r>
              <a:rPr lang="en-US" sz="2000" dirty="0" smtClean="0"/>
              <a:t>+32 485 52 64 74</a:t>
            </a:r>
            <a:endParaRPr lang="en-US" sz="2000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FDFCFB"/>
              </a:clrFrom>
              <a:clrTo>
                <a:srgbClr val="FDFC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0623" y="2664822"/>
            <a:ext cx="3434449" cy="3161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273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2" name="ZoneTexte 1"/>
          <p:cNvSpPr txBox="1"/>
          <p:nvPr/>
        </p:nvSpPr>
        <p:spPr>
          <a:xfrm>
            <a:off x="5206983" y="3317523"/>
            <a:ext cx="19720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/>
              <a:t>Order error</a:t>
            </a:r>
          </a:p>
          <a:p>
            <a:r>
              <a:rPr lang="en-US" sz="2000" dirty="0" smtClean="0"/>
              <a:t>+32 485 52 </a:t>
            </a:r>
            <a:r>
              <a:rPr lang="en-US" sz="2000" b="1" dirty="0" smtClean="0"/>
              <a:t>64</a:t>
            </a:r>
            <a:r>
              <a:rPr lang="en-US" sz="2000" dirty="0" smtClean="0"/>
              <a:t> 74</a:t>
            </a:r>
            <a:endParaRPr lang="en-US" sz="2000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412" y="2606674"/>
            <a:ext cx="3585734" cy="3300412"/>
          </a:xfrm>
          <a:prstGeom prst="rect">
            <a:avLst/>
          </a:prstGeom>
        </p:spPr>
      </p:pic>
      <p:sp>
        <p:nvSpPr>
          <p:cNvPr id="4" name="Flèche courbée vers le haut 3"/>
          <p:cNvSpPr/>
          <p:nvPr/>
        </p:nvSpPr>
        <p:spPr>
          <a:xfrm>
            <a:off x="6505304" y="3958253"/>
            <a:ext cx="254725" cy="161627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465473" y="2547211"/>
            <a:ext cx="3692964" cy="3399109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5206983" y="4312196"/>
            <a:ext cx="197201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 smtClean="0"/>
              <a:t>Instead of</a:t>
            </a:r>
          </a:p>
          <a:p>
            <a:pPr algn="ctr"/>
            <a:r>
              <a:rPr lang="en-US" sz="2000" dirty="0" smtClean="0"/>
              <a:t>+</a:t>
            </a:r>
            <a:r>
              <a:rPr lang="en-US" sz="2000" dirty="0"/>
              <a:t>32 485 52 </a:t>
            </a:r>
            <a:r>
              <a:rPr lang="en-US" sz="2000" b="1" dirty="0" smtClean="0"/>
              <a:t>46</a:t>
            </a:r>
            <a:r>
              <a:rPr lang="en-US" sz="2000" dirty="0" smtClean="0"/>
              <a:t> </a:t>
            </a:r>
            <a:r>
              <a:rPr lang="en-US" sz="2000" dirty="0"/>
              <a:t>74</a:t>
            </a:r>
          </a:p>
        </p:txBody>
      </p:sp>
    </p:spTree>
    <p:extLst>
      <p:ext uri="{BB962C8B-B14F-4D97-AF65-F5344CB8AC3E}">
        <p14:creationId xmlns:p14="http://schemas.microsoft.com/office/powerpoint/2010/main" val="1967392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2" name="ZoneTexte 1"/>
          <p:cNvSpPr txBox="1"/>
          <p:nvPr/>
        </p:nvSpPr>
        <p:spPr>
          <a:xfrm>
            <a:off x="5206983" y="3317523"/>
            <a:ext cx="197201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/>
              <a:t>Item error</a:t>
            </a:r>
          </a:p>
          <a:p>
            <a:r>
              <a:rPr lang="en-US" sz="2000" dirty="0" smtClean="0"/>
              <a:t>+32 485 5</a:t>
            </a:r>
            <a:r>
              <a:rPr lang="en-US" sz="2000" b="1" u="sng" dirty="0" smtClean="0"/>
              <a:t>3</a:t>
            </a:r>
            <a:r>
              <a:rPr lang="en-US" sz="2000" dirty="0" smtClean="0"/>
              <a:t> 46 74</a:t>
            </a:r>
            <a:endParaRPr lang="en-US" sz="2000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8412" y="2606674"/>
            <a:ext cx="3585734" cy="3300412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BFBFB"/>
              </a:clrFrom>
              <a:clrTo>
                <a:srgbClr val="FBFBFB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566726" y="2573872"/>
            <a:ext cx="3787073" cy="3483065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5206983" y="4312196"/>
            <a:ext cx="1972015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dirty="0" smtClean="0"/>
              <a:t>Instead of</a:t>
            </a:r>
          </a:p>
          <a:p>
            <a:pPr algn="ctr"/>
            <a:r>
              <a:rPr lang="en-US" sz="2000" dirty="0" smtClean="0"/>
              <a:t>+</a:t>
            </a:r>
            <a:r>
              <a:rPr lang="en-US" sz="2000" dirty="0"/>
              <a:t>32 485 5</a:t>
            </a:r>
            <a:r>
              <a:rPr lang="en-US" sz="2000" b="1" u="sng" dirty="0"/>
              <a:t>2</a:t>
            </a:r>
            <a:r>
              <a:rPr lang="en-US" sz="2000" dirty="0"/>
              <a:t> </a:t>
            </a:r>
            <a:r>
              <a:rPr lang="en-US" sz="2000" dirty="0" smtClean="0"/>
              <a:t>46 </a:t>
            </a:r>
            <a:r>
              <a:rPr lang="en-US" sz="2000" dirty="0"/>
              <a:t>74</a:t>
            </a:r>
          </a:p>
        </p:txBody>
      </p:sp>
    </p:spTree>
    <p:extLst>
      <p:ext uri="{BB962C8B-B14F-4D97-AF65-F5344CB8AC3E}">
        <p14:creationId xmlns:p14="http://schemas.microsoft.com/office/powerpoint/2010/main" val="34189010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lipse 1"/>
          <p:cNvSpPr/>
          <p:nvPr/>
        </p:nvSpPr>
        <p:spPr>
          <a:xfrm>
            <a:off x="4149002" y="1178463"/>
            <a:ext cx="3125065" cy="1958109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264890" y="1590311"/>
            <a:ext cx="2893291" cy="113441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/>
              <a:t>Serial order</a:t>
            </a:r>
          </a:p>
          <a:p>
            <a:pPr marL="0" indent="0" algn="ctr">
              <a:buNone/>
            </a:pPr>
            <a:r>
              <a:rPr lang="en-US" dirty="0" smtClean="0"/>
              <a:t> working memory</a:t>
            </a:r>
            <a:endParaRPr lang="en-US" dirty="0"/>
          </a:p>
        </p:txBody>
      </p:sp>
      <p:sp>
        <p:nvSpPr>
          <p:cNvPr id="19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cxnSp>
        <p:nvCxnSpPr>
          <p:cNvPr id="8" name="Connecteur droit avec flèche 7"/>
          <p:cNvCxnSpPr>
            <a:stCxn id="2" idx="3"/>
          </p:cNvCxnSpPr>
          <p:nvPr/>
        </p:nvCxnSpPr>
        <p:spPr>
          <a:xfrm flipH="1">
            <a:off x="4064000" y="2849814"/>
            <a:ext cx="542657" cy="66000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/>
          <p:cNvCxnSpPr>
            <a:stCxn id="2" idx="5"/>
          </p:cNvCxnSpPr>
          <p:nvPr/>
        </p:nvCxnSpPr>
        <p:spPr>
          <a:xfrm>
            <a:off x="6816412" y="2849814"/>
            <a:ext cx="618861" cy="660004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/>
        </p:nvSpPr>
        <p:spPr>
          <a:xfrm>
            <a:off x="3730992" y="3548420"/>
            <a:ext cx="66601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Item</a:t>
            </a:r>
            <a:endParaRPr lang="en-US" sz="2000" dirty="0"/>
          </a:p>
        </p:txBody>
      </p:sp>
      <p:sp>
        <p:nvSpPr>
          <p:cNvPr id="18" name="ZoneTexte 17"/>
          <p:cNvSpPr txBox="1"/>
          <p:nvPr/>
        </p:nvSpPr>
        <p:spPr>
          <a:xfrm>
            <a:off x="7125842" y="3548420"/>
            <a:ext cx="7934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Order</a:t>
            </a:r>
            <a:endParaRPr lang="en-US" sz="2000" dirty="0"/>
          </a:p>
        </p:txBody>
      </p:sp>
      <p:sp>
        <p:nvSpPr>
          <p:cNvPr id="17" name="ZoneTexte 16"/>
          <p:cNvSpPr txBox="1"/>
          <p:nvPr/>
        </p:nvSpPr>
        <p:spPr>
          <a:xfrm>
            <a:off x="3622693" y="4295698"/>
            <a:ext cx="4282904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200" b="1" dirty="0" smtClean="0"/>
              <a:t>Evidence for item/order distinction</a:t>
            </a:r>
            <a:endParaRPr lang="en-US" sz="2200" b="1" dirty="0"/>
          </a:p>
        </p:txBody>
      </p:sp>
      <p:sp>
        <p:nvSpPr>
          <p:cNvPr id="21" name="Rectangle 20"/>
          <p:cNvSpPr/>
          <p:nvPr/>
        </p:nvSpPr>
        <p:spPr>
          <a:xfrm>
            <a:off x="123462" y="4922990"/>
            <a:ext cx="11919353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Phonological </a:t>
            </a:r>
            <a:r>
              <a:rPr lang="en-US" dirty="0"/>
              <a:t>similarity </a:t>
            </a:r>
            <a:r>
              <a:rPr lang="en-US" dirty="0" smtClean="0"/>
              <a:t>effect: item memory         order memory        (ex: </a:t>
            </a:r>
            <a:r>
              <a:rPr lang="en-US" u="sng" dirty="0" smtClean="0"/>
              <a:t>B</a:t>
            </a:r>
            <a:r>
              <a:rPr lang="en-US" dirty="0" smtClean="0"/>
              <a:t>R</a:t>
            </a:r>
            <a:r>
              <a:rPr lang="en-US" u="sng" dirty="0" smtClean="0"/>
              <a:t>D</a:t>
            </a:r>
            <a:r>
              <a:rPr lang="en-US" dirty="0" smtClean="0"/>
              <a:t>K)  (</a:t>
            </a:r>
            <a:r>
              <a:rPr lang="en-US" dirty="0"/>
              <a:t>Crowder, </a:t>
            </a:r>
            <a:r>
              <a:rPr lang="en-US" dirty="0" smtClean="0"/>
              <a:t>1979)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S</a:t>
            </a:r>
            <a:r>
              <a:rPr lang="en-US" dirty="0" smtClean="0"/>
              <a:t>emantic dementia:  item memory         with </a:t>
            </a:r>
            <a:r>
              <a:rPr lang="en-US" dirty="0"/>
              <a:t>preserved order </a:t>
            </a:r>
            <a:r>
              <a:rPr lang="en-US" dirty="0" smtClean="0"/>
              <a:t>memory (Majerus</a:t>
            </a:r>
            <a:r>
              <a:rPr lang="en-US" dirty="0"/>
              <a:t> et </a:t>
            </a:r>
            <a:r>
              <a:rPr lang="en-US" dirty="0" smtClean="0"/>
              <a:t>al., </a:t>
            </a:r>
            <a:r>
              <a:rPr lang="en-US" dirty="0"/>
              <a:t>2007</a:t>
            </a:r>
            <a:r>
              <a:rPr lang="en-US" dirty="0" smtClean="0"/>
              <a:t>)</a:t>
            </a:r>
          </a:p>
          <a:p>
            <a:pPr algn="ctr"/>
            <a:endParaRPr lang="en-US" dirty="0"/>
          </a:p>
          <a:p>
            <a:pPr algn="ctr"/>
            <a:r>
              <a:rPr lang="en-US" dirty="0"/>
              <a:t>Neuroimaging evidence: order memory → right IPS regions and item memory → right + left IPS regions (Majerus et al., 2006 )</a:t>
            </a:r>
          </a:p>
          <a:p>
            <a:pPr algn="ctr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2" name="Flèche droite 21"/>
          <p:cNvSpPr/>
          <p:nvPr/>
        </p:nvSpPr>
        <p:spPr>
          <a:xfrm rot="16200000">
            <a:off x="5809867" y="4910411"/>
            <a:ext cx="318654" cy="343811"/>
          </a:xfrm>
          <a:prstGeom prst="rightArrow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lèche droite 22"/>
          <p:cNvSpPr/>
          <p:nvPr/>
        </p:nvSpPr>
        <p:spPr>
          <a:xfrm rot="5400000">
            <a:off x="7590628" y="4935751"/>
            <a:ext cx="318654" cy="343811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lèche droite 23"/>
          <p:cNvSpPr/>
          <p:nvPr/>
        </p:nvSpPr>
        <p:spPr>
          <a:xfrm rot="5400000">
            <a:off x="5109944" y="5529140"/>
            <a:ext cx="318654" cy="343811"/>
          </a:xfrm>
          <a:prstGeom prst="rightArrow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3028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4" name="Rectangle à coins arrondis 3"/>
          <p:cNvSpPr/>
          <p:nvPr/>
        </p:nvSpPr>
        <p:spPr>
          <a:xfrm>
            <a:off x="6749943" y="4095918"/>
            <a:ext cx="2179529" cy="133402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Memory for item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5" name="Rectangle à coins arrondis 4"/>
          <p:cNvSpPr/>
          <p:nvPr/>
        </p:nvSpPr>
        <p:spPr>
          <a:xfrm>
            <a:off x="3363489" y="4095918"/>
            <a:ext cx="2179529" cy="133402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Memory for order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6" name="Rectangle à coins arrondis 5"/>
          <p:cNvSpPr/>
          <p:nvPr/>
        </p:nvSpPr>
        <p:spPr>
          <a:xfrm>
            <a:off x="4584526" y="1484009"/>
            <a:ext cx="3022947" cy="133402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Attentional control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8" name="ZoneTexte 7"/>
          <p:cNvSpPr txBox="1"/>
          <p:nvPr/>
        </p:nvSpPr>
        <p:spPr>
          <a:xfrm>
            <a:off x="9920614" y="6288066"/>
            <a:ext cx="20690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Guitard et al. (2021)</a:t>
            </a:r>
            <a:endParaRPr lang="en-US" dirty="0"/>
          </a:p>
        </p:txBody>
      </p:sp>
      <p:cxnSp>
        <p:nvCxnSpPr>
          <p:cNvPr id="9" name="Connecteur droit avec flèche 8"/>
          <p:cNvCxnSpPr>
            <a:stCxn id="6" idx="2"/>
            <a:endCxn id="5" idx="0"/>
          </p:cNvCxnSpPr>
          <p:nvPr/>
        </p:nvCxnSpPr>
        <p:spPr>
          <a:xfrm flipH="1">
            <a:off x="4453254" y="2818031"/>
            <a:ext cx="1642746" cy="1277887"/>
          </a:xfrm>
          <a:prstGeom prst="straightConnector1">
            <a:avLst/>
          </a:prstGeom>
          <a:ln w="889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/>
          <p:cNvCxnSpPr>
            <a:stCxn id="6" idx="2"/>
            <a:endCxn id="4" idx="0"/>
          </p:cNvCxnSpPr>
          <p:nvPr/>
        </p:nvCxnSpPr>
        <p:spPr>
          <a:xfrm>
            <a:off x="6096000" y="2818031"/>
            <a:ext cx="1743708" cy="1277887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ZoneTexte 15"/>
          <p:cNvSpPr txBox="1"/>
          <p:nvPr/>
        </p:nvSpPr>
        <p:spPr>
          <a:xfrm>
            <a:off x="3831768" y="3162915"/>
            <a:ext cx="124296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Higher cost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0605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8" name="ZoneTexte 7"/>
          <p:cNvSpPr txBox="1"/>
          <p:nvPr/>
        </p:nvSpPr>
        <p:spPr>
          <a:xfrm>
            <a:off x="9920614" y="6288066"/>
            <a:ext cx="20690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Guitard et al. (2021)</a:t>
            </a:r>
            <a:endParaRPr lang="en-US" dirty="0"/>
          </a:p>
        </p:txBody>
      </p:sp>
      <p:sp>
        <p:nvSpPr>
          <p:cNvPr id="30" name="Rectangle 29"/>
          <p:cNvSpPr/>
          <p:nvPr/>
        </p:nvSpPr>
        <p:spPr>
          <a:xfrm>
            <a:off x="8929455" y="2827095"/>
            <a:ext cx="1261087" cy="84975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ITEM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 TEST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8929454" y="4063747"/>
            <a:ext cx="1261087" cy="84975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ORDER TEST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2" name="Rectangle 31"/>
          <p:cNvSpPr/>
          <p:nvPr/>
        </p:nvSpPr>
        <p:spPr>
          <a:xfrm>
            <a:off x="2913642" y="2805601"/>
            <a:ext cx="1261087" cy="84975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ORDER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LIST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6709915" y="2805601"/>
            <a:ext cx="1261087" cy="84975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ORDER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LIST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709914" y="4133662"/>
            <a:ext cx="1261087" cy="84975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ITEM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LIST</a:t>
            </a:r>
          </a:p>
        </p:txBody>
      </p:sp>
      <p:sp>
        <p:nvSpPr>
          <p:cNvPr id="35" name="Rectangle 34"/>
          <p:cNvSpPr/>
          <p:nvPr/>
        </p:nvSpPr>
        <p:spPr>
          <a:xfrm>
            <a:off x="2913641" y="4133662"/>
            <a:ext cx="1261087" cy="84975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ITEM</a:t>
            </a:r>
          </a:p>
          <a:p>
            <a:pPr algn="ctr"/>
            <a:r>
              <a:rPr lang="en-US" dirty="0">
                <a:solidFill>
                  <a:schemeClr val="tx1"/>
                </a:solidFill>
              </a:rPr>
              <a:t>LIST</a:t>
            </a:r>
          </a:p>
        </p:txBody>
      </p:sp>
      <p:sp>
        <p:nvSpPr>
          <p:cNvPr id="36" name="ZoneTexte 35"/>
          <p:cNvSpPr txBox="1"/>
          <p:nvPr/>
        </p:nvSpPr>
        <p:spPr>
          <a:xfrm>
            <a:off x="4632366" y="1416368"/>
            <a:ext cx="2683427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200" b="1" dirty="0" smtClean="0"/>
              <a:t>Cross item-order task</a:t>
            </a:r>
          </a:p>
        </p:txBody>
      </p:sp>
      <p:sp>
        <p:nvSpPr>
          <p:cNvPr id="37" name="ZoneTexte 36"/>
          <p:cNvSpPr txBox="1"/>
          <p:nvPr/>
        </p:nvSpPr>
        <p:spPr>
          <a:xfrm>
            <a:off x="3322007" y="3663637"/>
            <a:ext cx="4443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Or</a:t>
            </a:r>
            <a:endParaRPr lang="en-US" sz="2000" dirty="0"/>
          </a:p>
        </p:txBody>
      </p:sp>
      <p:sp>
        <p:nvSpPr>
          <p:cNvPr id="38" name="ZoneTexte 37"/>
          <p:cNvSpPr txBox="1"/>
          <p:nvPr/>
        </p:nvSpPr>
        <p:spPr>
          <a:xfrm>
            <a:off x="7118280" y="3694452"/>
            <a:ext cx="4443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Or</a:t>
            </a:r>
            <a:endParaRPr lang="en-US" sz="2000" dirty="0"/>
          </a:p>
        </p:txBody>
      </p:sp>
      <p:sp>
        <p:nvSpPr>
          <p:cNvPr id="39" name="ZoneTexte 38"/>
          <p:cNvSpPr txBox="1"/>
          <p:nvPr/>
        </p:nvSpPr>
        <p:spPr>
          <a:xfrm>
            <a:off x="9337820" y="3659431"/>
            <a:ext cx="4443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Or</a:t>
            </a:r>
            <a:endParaRPr lang="en-US" sz="2000" dirty="0"/>
          </a:p>
        </p:txBody>
      </p:sp>
      <p:sp>
        <p:nvSpPr>
          <p:cNvPr id="40" name="Rectangle 39"/>
          <p:cNvSpPr/>
          <p:nvPr/>
        </p:nvSpPr>
        <p:spPr>
          <a:xfrm>
            <a:off x="3209476" y="5092391"/>
            <a:ext cx="6694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List 1</a:t>
            </a:r>
            <a:endParaRPr lang="en-US" dirty="0"/>
          </a:p>
        </p:txBody>
      </p:sp>
      <p:sp>
        <p:nvSpPr>
          <p:cNvPr id="41" name="Rectangle 40"/>
          <p:cNvSpPr/>
          <p:nvPr/>
        </p:nvSpPr>
        <p:spPr>
          <a:xfrm>
            <a:off x="7005749" y="5092391"/>
            <a:ext cx="6694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 smtClean="0"/>
              <a:t>List 2</a:t>
            </a:r>
            <a:endParaRPr lang="en-US" dirty="0"/>
          </a:p>
        </p:txBody>
      </p:sp>
      <p:sp>
        <p:nvSpPr>
          <p:cNvPr id="42" name="Rectangle 41"/>
          <p:cNvSpPr/>
          <p:nvPr/>
        </p:nvSpPr>
        <p:spPr>
          <a:xfrm>
            <a:off x="8851468" y="5092391"/>
            <a:ext cx="14170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List </a:t>
            </a:r>
            <a:r>
              <a:rPr lang="en-US" dirty="0" smtClean="0"/>
              <a:t>1 or list 2</a:t>
            </a:r>
            <a:endParaRPr lang="en-US" dirty="0"/>
          </a:p>
        </p:txBody>
      </p:sp>
      <p:sp>
        <p:nvSpPr>
          <p:cNvPr id="43" name="Rectangle 42"/>
          <p:cNvSpPr/>
          <p:nvPr/>
        </p:nvSpPr>
        <p:spPr>
          <a:xfrm>
            <a:off x="1359683" y="4133662"/>
            <a:ext cx="1261087" cy="84975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MEMORIZE THE ITEM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4" name="Rectangle 43"/>
          <p:cNvSpPr/>
          <p:nvPr/>
        </p:nvSpPr>
        <p:spPr>
          <a:xfrm>
            <a:off x="1359682" y="2805601"/>
            <a:ext cx="1261087" cy="84975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MEMORIZE THE ORDER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5162608" y="4133662"/>
            <a:ext cx="1261087" cy="84975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MEMORIZE THE ITEM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5162607" y="2805601"/>
            <a:ext cx="1261087" cy="849752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MEMORIZE THE ORDER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7" name="ZoneTexte 46"/>
          <p:cNvSpPr txBox="1"/>
          <p:nvPr/>
        </p:nvSpPr>
        <p:spPr>
          <a:xfrm>
            <a:off x="8668404" y="2207640"/>
            <a:ext cx="178318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Retrieval phase</a:t>
            </a:r>
          </a:p>
        </p:txBody>
      </p:sp>
      <p:sp>
        <p:nvSpPr>
          <p:cNvPr id="48" name="ZoneTexte 47"/>
          <p:cNvSpPr txBox="1"/>
          <p:nvPr/>
        </p:nvSpPr>
        <p:spPr>
          <a:xfrm>
            <a:off x="3766360" y="2202493"/>
            <a:ext cx="18144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dirty="0" smtClean="0"/>
              <a:t>Encoding phase</a:t>
            </a:r>
          </a:p>
        </p:txBody>
      </p:sp>
    </p:spTree>
    <p:extLst>
      <p:ext uri="{BB962C8B-B14F-4D97-AF65-F5344CB8AC3E}">
        <p14:creationId xmlns:p14="http://schemas.microsoft.com/office/powerpoint/2010/main" val="2045938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Literature:</a:t>
            </a:r>
            <a:endParaRPr lang="en-US" b="1" dirty="0"/>
          </a:p>
          <a:p>
            <a:pPr marL="0" indent="0">
              <a:buNone/>
            </a:pPr>
            <a:r>
              <a:rPr lang="en-US" dirty="0" smtClean="0"/>
              <a:t>- Tradeoff between list in the study of </a:t>
            </a:r>
            <a:r>
              <a:rPr lang="en-US" dirty="0" err="1" smtClean="0"/>
              <a:t>Guitard</a:t>
            </a:r>
            <a:r>
              <a:rPr lang="en-US" dirty="0" smtClean="0"/>
              <a:t> et al., 2021</a:t>
            </a:r>
          </a:p>
          <a:p>
            <a:pPr marL="0" indent="0">
              <a:buNone/>
            </a:pPr>
            <a:r>
              <a:rPr lang="en-US" dirty="0" smtClean="0"/>
              <a:t>- Study of Camos et al., </a:t>
            </a:r>
            <a:r>
              <a:rPr lang="en-US" dirty="0"/>
              <a:t>2017 </a:t>
            </a:r>
            <a:r>
              <a:rPr lang="en-US" dirty="0" smtClean="0"/>
              <a:t>didn’t </a:t>
            </a:r>
            <a:r>
              <a:rPr lang="en-US" dirty="0"/>
              <a:t>observe a differential effect of attentional availability on item </a:t>
            </a:r>
            <a:r>
              <a:rPr lang="en-US" dirty="0" smtClean="0"/>
              <a:t>vs. </a:t>
            </a:r>
            <a:r>
              <a:rPr lang="en-US" dirty="0"/>
              <a:t>order recall.</a:t>
            </a:r>
          </a:p>
        </p:txBody>
      </p:sp>
    </p:spTree>
    <p:extLst>
      <p:ext uri="{BB962C8B-B14F-4D97-AF65-F5344CB8AC3E}">
        <p14:creationId xmlns:p14="http://schemas.microsoft.com/office/powerpoint/2010/main" val="2186170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Hypothesis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2730788"/>
            <a:ext cx="10515600" cy="23399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dirty="0" smtClean="0">
                <a:solidFill>
                  <a:schemeClr val="tx2">
                    <a:lumMod val="10000"/>
                  </a:schemeClr>
                </a:solidFill>
              </a:rPr>
              <a:t>Does </a:t>
            </a:r>
            <a:r>
              <a:rPr lang="en-US" dirty="0">
                <a:solidFill>
                  <a:schemeClr val="tx2">
                    <a:lumMod val="10000"/>
                  </a:schemeClr>
                </a:solidFill>
              </a:rPr>
              <a:t>serial order WM </a:t>
            </a:r>
            <a:r>
              <a:rPr lang="en-US" dirty="0" smtClean="0">
                <a:solidFill>
                  <a:schemeClr val="tx2">
                    <a:lumMod val="10000"/>
                  </a:schemeClr>
                </a:solidFill>
              </a:rPr>
              <a:t>require </a:t>
            </a:r>
            <a:r>
              <a:rPr lang="en-US" dirty="0">
                <a:solidFill>
                  <a:schemeClr val="tx2">
                    <a:lumMod val="10000"/>
                  </a:schemeClr>
                </a:solidFill>
              </a:rPr>
              <a:t>more attentional control than item </a:t>
            </a:r>
            <a:r>
              <a:rPr lang="en-US" dirty="0" smtClean="0">
                <a:solidFill>
                  <a:schemeClr val="tx2">
                    <a:lumMod val="10000"/>
                  </a:schemeClr>
                </a:solidFill>
              </a:rPr>
              <a:t>WM?</a:t>
            </a:r>
          </a:p>
          <a:p>
            <a:pPr marL="0" indent="0" algn="ctr">
              <a:buNone/>
            </a:pPr>
            <a:endParaRPr lang="en-US" dirty="0" smtClean="0">
              <a:solidFill>
                <a:schemeClr val="tx2">
                  <a:lumMod val="10000"/>
                </a:schemeClr>
              </a:solidFill>
            </a:endParaRPr>
          </a:p>
          <a:p>
            <a:pPr marL="0" indent="0" algn="ctr">
              <a:buNone/>
            </a:pPr>
            <a:r>
              <a:rPr lang="en-US" dirty="0"/>
              <a:t>If serial order </a:t>
            </a:r>
            <a:r>
              <a:rPr lang="en-US" dirty="0" smtClean="0"/>
              <a:t>WM requires </a:t>
            </a:r>
            <a:r>
              <a:rPr lang="en-US" dirty="0"/>
              <a:t>more attentional control than item </a:t>
            </a:r>
            <a:r>
              <a:rPr lang="en-US" dirty="0" smtClean="0"/>
              <a:t>WM, </a:t>
            </a:r>
            <a:r>
              <a:rPr lang="en-US" dirty="0"/>
              <a:t>it should be more disrupted by a secondary task that increases attentional </a:t>
            </a:r>
            <a:r>
              <a:rPr lang="en-US" dirty="0" smtClean="0"/>
              <a:t>control.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134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Method: Experiment 1a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735674" y="2634204"/>
            <a:ext cx="1160585" cy="7194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 smtClean="0"/>
              <a:t>arbre</a:t>
            </a:r>
            <a:endParaRPr lang="en-US" sz="1350" dirty="0"/>
          </a:p>
        </p:txBody>
      </p:sp>
      <p:sp>
        <p:nvSpPr>
          <p:cNvPr id="6" name="Rectangle 5"/>
          <p:cNvSpPr/>
          <p:nvPr/>
        </p:nvSpPr>
        <p:spPr>
          <a:xfrm>
            <a:off x="4626209" y="2701124"/>
            <a:ext cx="1160585" cy="7194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 smtClean="0"/>
              <a:t>maison</a:t>
            </a:r>
            <a:endParaRPr lang="en-US" sz="1350" dirty="0"/>
          </a:p>
        </p:txBody>
      </p:sp>
      <p:sp>
        <p:nvSpPr>
          <p:cNvPr id="7" name="Rectangle 6"/>
          <p:cNvSpPr/>
          <p:nvPr/>
        </p:nvSpPr>
        <p:spPr>
          <a:xfrm>
            <a:off x="5516744" y="2769086"/>
            <a:ext cx="1160585" cy="7194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 smtClean="0"/>
              <a:t>soleil</a:t>
            </a:r>
            <a:endParaRPr lang="en-US" sz="1350" dirty="0"/>
          </a:p>
        </p:txBody>
      </p:sp>
      <p:sp>
        <p:nvSpPr>
          <p:cNvPr id="8" name="Rectangle 7"/>
          <p:cNvSpPr/>
          <p:nvPr/>
        </p:nvSpPr>
        <p:spPr>
          <a:xfrm>
            <a:off x="6359549" y="2832932"/>
            <a:ext cx="1160585" cy="7194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 smtClean="0"/>
              <a:t>table</a:t>
            </a:r>
            <a:endParaRPr lang="en-US" sz="1350" dirty="0"/>
          </a:p>
        </p:txBody>
      </p:sp>
      <p:sp>
        <p:nvSpPr>
          <p:cNvPr id="9" name="Rectangle 8"/>
          <p:cNvSpPr/>
          <p:nvPr/>
        </p:nvSpPr>
        <p:spPr>
          <a:xfrm>
            <a:off x="2076242" y="2145001"/>
            <a:ext cx="1053820" cy="7194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 smtClean="0"/>
              <a:t>Order</a:t>
            </a:r>
            <a:endParaRPr lang="en-US" sz="1350" dirty="0"/>
          </a:p>
        </p:txBody>
      </p:sp>
      <p:sp>
        <p:nvSpPr>
          <p:cNvPr id="10" name="Rectangle 9"/>
          <p:cNvSpPr/>
          <p:nvPr/>
        </p:nvSpPr>
        <p:spPr>
          <a:xfrm>
            <a:off x="2076241" y="3256482"/>
            <a:ext cx="1053820" cy="7194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 smtClean="0"/>
              <a:t>Item</a:t>
            </a:r>
            <a:endParaRPr lang="en-US" sz="1350" dirty="0"/>
          </a:p>
        </p:txBody>
      </p:sp>
      <p:sp>
        <p:nvSpPr>
          <p:cNvPr id="11" name="ZoneTexte 10"/>
          <p:cNvSpPr txBox="1"/>
          <p:nvPr/>
        </p:nvSpPr>
        <p:spPr>
          <a:xfrm>
            <a:off x="2459662" y="2931328"/>
            <a:ext cx="33695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 smtClean="0"/>
              <a:t>or</a:t>
            </a:r>
            <a:endParaRPr lang="en-US" sz="1350" dirty="0"/>
          </a:p>
        </p:txBody>
      </p:sp>
      <p:sp>
        <p:nvSpPr>
          <p:cNvPr id="12" name="Flèche vers le bas 11"/>
          <p:cNvSpPr/>
          <p:nvPr/>
        </p:nvSpPr>
        <p:spPr>
          <a:xfrm>
            <a:off x="5956065" y="4203877"/>
            <a:ext cx="245683" cy="372273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3" name="Bouton d'action : Son 12">
            <a:hlinkClick r:id="" action="ppaction://noaction" highlightClick="1">
              <a:snd r:embed="rId3" name="applause.wav"/>
            </a:hlinkClick>
          </p:cNvPr>
          <p:cNvSpPr/>
          <p:nvPr/>
        </p:nvSpPr>
        <p:spPr>
          <a:xfrm>
            <a:off x="3991700" y="5095116"/>
            <a:ext cx="332010" cy="351539"/>
          </a:xfrm>
          <a:prstGeom prst="actionButtonSoun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4" name="ZoneTexte 13"/>
          <p:cNvSpPr txBox="1"/>
          <p:nvPr/>
        </p:nvSpPr>
        <p:spPr>
          <a:xfrm>
            <a:off x="4029536" y="4095274"/>
            <a:ext cx="1866163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 smtClean="0"/>
              <a:t>Attentional control secondary task during  encoding</a:t>
            </a:r>
            <a:endParaRPr lang="en-US" sz="1350" b="1" dirty="0"/>
          </a:p>
        </p:txBody>
      </p:sp>
      <p:sp>
        <p:nvSpPr>
          <p:cNvPr id="15" name="ZoneTexte 14"/>
          <p:cNvSpPr txBox="1"/>
          <p:nvPr/>
        </p:nvSpPr>
        <p:spPr>
          <a:xfrm>
            <a:off x="8359509" y="1762538"/>
            <a:ext cx="1469026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 smtClean="0"/>
              <a:t>In the same order as in the list (from top to bottom)?</a:t>
            </a:r>
            <a:endParaRPr lang="en-US" sz="1350" b="1" dirty="0"/>
          </a:p>
        </p:txBody>
      </p:sp>
      <p:sp>
        <p:nvSpPr>
          <p:cNvPr id="16" name="Rectangle 15"/>
          <p:cNvSpPr/>
          <p:nvPr/>
        </p:nvSpPr>
        <p:spPr>
          <a:xfrm>
            <a:off x="8513729" y="2466127"/>
            <a:ext cx="1160585" cy="7194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 smtClean="0"/>
              <a:t>SOLEIL</a:t>
            </a:r>
          </a:p>
          <a:p>
            <a:pPr algn="ctr"/>
            <a:r>
              <a:rPr lang="en-US" sz="1350" dirty="0" smtClean="0"/>
              <a:t>MAISON</a:t>
            </a:r>
            <a:endParaRPr lang="en-US" sz="1350" dirty="0"/>
          </a:p>
        </p:txBody>
      </p:sp>
      <p:sp>
        <p:nvSpPr>
          <p:cNvPr id="17" name="Rectangle 16"/>
          <p:cNvSpPr/>
          <p:nvPr/>
        </p:nvSpPr>
        <p:spPr>
          <a:xfrm>
            <a:off x="8508977" y="3423117"/>
            <a:ext cx="1160585" cy="7194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 smtClean="0"/>
              <a:t>SAISON</a:t>
            </a:r>
          </a:p>
          <a:p>
            <a:pPr algn="ctr"/>
            <a:r>
              <a:rPr lang="en-US" sz="1350" dirty="0" smtClean="0"/>
              <a:t>SOLEIL</a:t>
            </a:r>
            <a:endParaRPr lang="en-US" sz="1350" dirty="0"/>
          </a:p>
        </p:txBody>
      </p:sp>
      <p:sp>
        <p:nvSpPr>
          <p:cNvPr id="18" name="ZoneTexte 17"/>
          <p:cNvSpPr txBox="1"/>
          <p:nvPr/>
        </p:nvSpPr>
        <p:spPr>
          <a:xfrm>
            <a:off x="8977767" y="3146537"/>
            <a:ext cx="33695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 smtClean="0"/>
              <a:t>or</a:t>
            </a:r>
            <a:endParaRPr lang="en-US" sz="1350" dirty="0"/>
          </a:p>
        </p:txBody>
      </p:sp>
      <p:sp>
        <p:nvSpPr>
          <p:cNvPr id="19" name="ZoneTexte 18"/>
          <p:cNvSpPr txBox="1"/>
          <p:nvPr/>
        </p:nvSpPr>
        <p:spPr>
          <a:xfrm>
            <a:off x="8388245" y="4126750"/>
            <a:ext cx="146902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 smtClean="0"/>
              <a:t>In the list?</a:t>
            </a:r>
            <a:endParaRPr lang="en-US" sz="1350" b="1" dirty="0"/>
          </a:p>
        </p:txBody>
      </p:sp>
      <p:sp>
        <p:nvSpPr>
          <p:cNvPr id="20" name="Accolade ouvrante 19"/>
          <p:cNvSpPr/>
          <p:nvPr/>
        </p:nvSpPr>
        <p:spPr>
          <a:xfrm rot="5400000">
            <a:off x="5525749" y="579356"/>
            <a:ext cx="179824" cy="3917238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1" name="ZoneTexte 20"/>
          <p:cNvSpPr txBox="1"/>
          <p:nvPr/>
        </p:nvSpPr>
        <p:spPr>
          <a:xfrm>
            <a:off x="4881811" y="2123212"/>
            <a:ext cx="146902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 smtClean="0">
                <a:solidFill>
                  <a:srgbClr val="FF0000"/>
                </a:solidFill>
              </a:rPr>
              <a:t>Encoding</a:t>
            </a:r>
            <a:endParaRPr lang="en-US" sz="1350" b="1" dirty="0">
              <a:solidFill>
                <a:srgbClr val="FF0000"/>
              </a:solidFill>
            </a:endParaRPr>
          </a:p>
        </p:txBody>
      </p:sp>
      <p:sp>
        <p:nvSpPr>
          <p:cNvPr id="24" name="Bouton d'action : Son 23">
            <a:hlinkClick r:id="" action="ppaction://noaction" highlightClick="1">
              <a:snd r:embed="rId3" name="applause.wav"/>
            </a:hlinkClick>
          </p:cNvPr>
          <p:cNvSpPr/>
          <p:nvPr/>
        </p:nvSpPr>
        <p:spPr>
          <a:xfrm>
            <a:off x="3991700" y="5781716"/>
            <a:ext cx="332010" cy="351539"/>
          </a:xfrm>
          <a:prstGeom prst="actionButtonSoun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5" name="Rectangle 24"/>
          <p:cNvSpPr/>
          <p:nvPr/>
        </p:nvSpPr>
        <p:spPr>
          <a:xfrm>
            <a:off x="2206739" y="1908141"/>
            <a:ext cx="78579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350" b="1" dirty="0" smtClean="0"/>
              <a:t>1000 </a:t>
            </a:r>
            <a:r>
              <a:rPr lang="en-US" sz="1350" b="1" dirty="0" err="1" smtClean="0"/>
              <a:t>ms</a:t>
            </a:r>
            <a:endParaRPr lang="en-US" sz="1350" b="1" dirty="0"/>
          </a:p>
        </p:txBody>
      </p:sp>
      <p:pic>
        <p:nvPicPr>
          <p:cNvPr id="26" name="Image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6830" y="5140804"/>
            <a:ext cx="2687222" cy="478367"/>
          </a:xfrm>
          <a:prstGeom prst="rect">
            <a:avLst/>
          </a:prstGeom>
        </p:spPr>
      </p:pic>
      <p:sp>
        <p:nvSpPr>
          <p:cNvPr id="27" name="ZoneTexte 26"/>
          <p:cNvSpPr txBox="1"/>
          <p:nvPr/>
        </p:nvSpPr>
        <p:spPr>
          <a:xfrm>
            <a:off x="7064910" y="5401061"/>
            <a:ext cx="53412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 smtClean="0"/>
              <a:t>Time</a:t>
            </a:r>
            <a:endParaRPr lang="en-US" sz="1350" dirty="0"/>
          </a:p>
        </p:txBody>
      </p:sp>
      <p:sp>
        <p:nvSpPr>
          <p:cNvPr id="28" name="ZoneTexte 27"/>
          <p:cNvSpPr txBox="1"/>
          <p:nvPr/>
        </p:nvSpPr>
        <p:spPr>
          <a:xfrm>
            <a:off x="4413198" y="5000002"/>
            <a:ext cx="36099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 smtClean="0"/>
              <a:t>Hz</a:t>
            </a:r>
            <a:endParaRPr lang="en-US" sz="1350" dirty="0"/>
          </a:p>
        </p:txBody>
      </p:sp>
      <p:sp>
        <p:nvSpPr>
          <p:cNvPr id="29" name="ZoneTexte 28"/>
          <p:cNvSpPr txBox="1"/>
          <p:nvPr/>
        </p:nvSpPr>
        <p:spPr>
          <a:xfrm>
            <a:off x="6870502" y="2482472"/>
            <a:ext cx="7633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4000ms</a:t>
            </a:r>
            <a:endParaRPr lang="en-US" dirty="0"/>
          </a:p>
        </p:txBody>
      </p:sp>
      <p:sp>
        <p:nvSpPr>
          <p:cNvPr id="31" name="ZoneTexte 30"/>
          <p:cNvSpPr txBox="1"/>
          <p:nvPr/>
        </p:nvSpPr>
        <p:spPr>
          <a:xfrm>
            <a:off x="8147494" y="5758737"/>
            <a:ext cx="166270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 smtClean="0"/>
              <a:t>Detect stabilizations</a:t>
            </a:r>
            <a:endParaRPr lang="en-US" sz="1350" b="1" dirty="0"/>
          </a:p>
        </p:txBody>
      </p:sp>
      <p:sp>
        <p:nvSpPr>
          <p:cNvPr id="32" name="Rectangle à coins arrondis 31"/>
          <p:cNvSpPr/>
          <p:nvPr/>
        </p:nvSpPr>
        <p:spPr>
          <a:xfrm>
            <a:off x="8367562" y="6049775"/>
            <a:ext cx="1181182" cy="222887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33" name="Image 3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4302" y="6108847"/>
            <a:ext cx="614082" cy="638929"/>
          </a:xfrm>
          <a:prstGeom prst="rect">
            <a:avLst/>
          </a:prstGeom>
        </p:spPr>
      </p:pic>
      <p:pic>
        <p:nvPicPr>
          <p:cNvPr id="38" name="Image 3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6830" y="5843906"/>
            <a:ext cx="2687222" cy="478367"/>
          </a:xfrm>
          <a:prstGeom prst="rect">
            <a:avLst/>
          </a:prstGeom>
        </p:spPr>
      </p:pic>
      <p:sp>
        <p:nvSpPr>
          <p:cNvPr id="34" name="ZoneTexte 33"/>
          <p:cNvSpPr txBox="1"/>
          <p:nvPr/>
        </p:nvSpPr>
        <p:spPr>
          <a:xfrm>
            <a:off x="7637284" y="5840867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+</a:t>
            </a:r>
            <a:endParaRPr lang="en-US" sz="3200" b="1" dirty="0"/>
          </a:p>
        </p:txBody>
      </p:sp>
      <p:sp>
        <p:nvSpPr>
          <p:cNvPr id="35" name="ZoneTexte 34"/>
          <p:cNvSpPr txBox="1"/>
          <p:nvPr/>
        </p:nvSpPr>
        <p:spPr>
          <a:xfrm>
            <a:off x="2695305" y="5017343"/>
            <a:ext cx="128482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 smtClean="0"/>
              <a:t>Low attentional control</a:t>
            </a:r>
            <a:endParaRPr lang="en-US" sz="1350" dirty="0"/>
          </a:p>
        </p:txBody>
      </p:sp>
      <p:sp>
        <p:nvSpPr>
          <p:cNvPr id="36" name="ZoneTexte 35"/>
          <p:cNvSpPr txBox="1"/>
          <p:nvPr/>
        </p:nvSpPr>
        <p:spPr>
          <a:xfrm>
            <a:off x="2666918" y="5710268"/>
            <a:ext cx="132057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 smtClean="0"/>
              <a:t>High attentional control</a:t>
            </a:r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32065819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Method: Experiment 1b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735674" y="2634204"/>
            <a:ext cx="1160585" cy="7194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 smtClean="0"/>
              <a:t>arbre</a:t>
            </a:r>
            <a:endParaRPr lang="en-US" sz="1350" dirty="0"/>
          </a:p>
        </p:txBody>
      </p:sp>
      <p:sp>
        <p:nvSpPr>
          <p:cNvPr id="6" name="Rectangle 5"/>
          <p:cNvSpPr/>
          <p:nvPr/>
        </p:nvSpPr>
        <p:spPr>
          <a:xfrm>
            <a:off x="4626209" y="2701124"/>
            <a:ext cx="1160585" cy="7194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 smtClean="0"/>
              <a:t>maison</a:t>
            </a:r>
            <a:endParaRPr lang="en-US" sz="1350" dirty="0"/>
          </a:p>
        </p:txBody>
      </p:sp>
      <p:sp>
        <p:nvSpPr>
          <p:cNvPr id="7" name="Rectangle 6"/>
          <p:cNvSpPr/>
          <p:nvPr/>
        </p:nvSpPr>
        <p:spPr>
          <a:xfrm>
            <a:off x="5516744" y="2769086"/>
            <a:ext cx="1160585" cy="7194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 smtClean="0"/>
              <a:t>soleil</a:t>
            </a:r>
            <a:endParaRPr lang="en-US" sz="1350" dirty="0"/>
          </a:p>
        </p:txBody>
      </p:sp>
      <p:sp>
        <p:nvSpPr>
          <p:cNvPr id="8" name="Rectangle 7"/>
          <p:cNvSpPr/>
          <p:nvPr/>
        </p:nvSpPr>
        <p:spPr>
          <a:xfrm>
            <a:off x="6359549" y="2832932"/>
            <a:ext cx="1160585" cy="7194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 smtClean="0"/>
              <a:t>table</a:t>
            </a:r>
            <a:endParaRPr lang="en-US" sz="1350" dirty="0"/>
          </a:p>
        </p:txBody>
      </p:sp>
      <p:sp>
        <p:nvSpPr>
          <p:cNvPr id="9" name="Rectangle 8"/>
          <p:cNvSpPr/>
          <p:nvPr/>
        </p:nvSpPr>
        <p:spPr>
          <a:xfrm>
            <a:off x="2076242" y="2145001"/>
            <a:ext cx="1053820" cy="7194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 smtClean="0"/>
              <a:t>Order</a:t>
            </a:r>
            <a:endParaRPr lang="en-US" sz="1350" dirty="0"/>
          </a:p>
        </p:txBody>
      </p:sp>
      <p:sp>
        <p:nvSpPr>
          <p:cNvPr id="10" name="Rectangle 9"/>
          <p:cNvSpPr/>
          <p:nvPr/>
        </p:nvSpPr>
        <p:spPr>
          <a:xfrm>
            <a:off x="2076241" y="3256482"/>
            <a:ext cx="1053820" cy="7194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 smtClean="0"/>
              <a:t>Item</a:t>
            </a:r>
            <a:endParaRPr lang="en-US" sz="1350" dirty="0"/>
          </a:p>
        </p:txBody>
      </p:sp>
      <p:sp>
        <p:nvSpPr>
          <p:cNvPr id="11" name="ZoneTexte 10"/>
          <p:cNvSpPr txBox="1"/>
          <p:nvPr/>
        </p:nvSpPr>
        <p:spPr>
          <a:xfrm>
            <a:off x="2459662" y="2931328"/>
            <a:ext cx="33695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 smtClean="0"/>
              <a:t>or</a:t>
            </a:r>
            <a:endParaRPr lang="en-US" sz="1350" dirty="0"/>
          </a:p>
        </p:txBody>
      </p:sp>
      <p:sp>
        <p:nvSpPr>
          <p:cNvPr id="15" name="ZoneTexte 14"/>
          <p:cNvSpPr txBox="1"/>
          <p:nvPr/>
        </p:nvSpPr>
        <p:spPr>
          <a:xfrm>
            <a:off x="9403213" y="1762538"/>
            <a:ext cx="1469026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 smtClean="0"/>
              <a:t>In the same order as in the list (from top to bottom)?</a:t>
            </a:r>
            <a:endParaRPr lang="en-US" sz="1350" b="1" dirty="0"/>
          </a:p>
        </p:txBody>
      </p:sp>
      <p:sp>
        <p:nvSpPr>
          <p:cNvPr id="16" name="Rectangle 15"/>
          <p:cNvSpPr/>
          <p:nvPr/>
        </p:nvSpPr>
        <p:spPr>
          <a:xfrm>
            <a:off x="9557433" y="2466127"/>
            <a:ext cx="1160585" cy="7194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 smtClean="0"/>
              <a:t>SOLEIL</a:t>
            </a:r>
          </a:p>
          <a:p>
            <a:pPr algn="ctr"/>
            <a:r>
              <a:rPr lang="en-US" sz="1350" dirty="0" smtClean="0"/>
              <a:t>MAISON</a:t>
            </a:r>
            <a:endParaRPr lang="en-US" sz="1350" dirty="0"/>
          </a:p>
        </p:txBody>
      </p:sp>
      <p:sp>
        <p:nvSpPr>
          <p:cNvPr id="17" name="Rectangle 16"/>
          <p:cNvSpPr/>
          <p:nvPr/>
        </p:nvSpPr>
        <p:spPr>
          <a:xfrm>
            <a:off x="9552681" y="3423117"/>
            <a:ext cx="1160585" cy="7194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 smtClean="0"/>
              <a:t>SAISON</a:t>
            </a:r>
          </a:p>
          <a:p>
            <a:pPr algn="ctr"/>
            <a:r>
              <a:rPr lang="en-US" sz="1350" dirty="0" smtClean="0"/>
              <a:t>SOLEIL</a:t>
            </a:r>
            <a:endParaRPr lang="en-US" sz="1350" dirty="0"/>
          </a:p>
        </p:txBody>
      </p:sp>
      <p:sp>
        <p:nvSpPr>
          <p:cNvPr id="18" name="ZoneTexte 17"/>
          <p:cNvSpPr txBox="1"/>
          <p:nvPr/>
        </p:nvSpPr>
        <p:spPr>
          <a:xfrm>
            <a:off x="10021471" y="3146537"/>
            <a:ext cx="33695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 smtClean="0"/>
              <a:t>or</a:t>
            </a:r>
            <a:endParaRPr lang="en-US" sz="1350" dirty="0"/>
          </a:p>
        </p:txBody>
      </p:sp>
      <p:sp>
        <p:nvSpPr>
          <p:cNvPr id="19" name="ZoneTexte 18"/>
          <p:cNvSpPr txBox="1"/>
          <p:nvPr/>
        </p:nvSpPr>
        <p:spPr>
          <a:xfrm>
            <a:off x="9431949" y="4126750"/>
            <a:ext cx="146902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 smtClean="0"/>
              <a:t>In the list?</a:t>
            </a:r>
            <a:endParaRPr lang="en-US" sz="1350" b="1" dirty="0"/>
          </a:p>
        </p:txBody>
      </p:sp>
      <p:sp>
        <p:nvSpPr>
          <p:cNvPr id="20" name="Accolade ouvrante 19"/>
          <p:cNvSpPr/>
          <p:nvPr/>
        </p:nvSpPr>
        <p:spPr>
          <a:xfrm rot="5400000">
            <a:off x="5525749" y="579356"/>
            <a:ext cx="179824" cy="3917238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1" name="ZoneTexte 20"/>
          <p:cNvSpPr txBox="1"/>
          <p:nvPr/>
        </p:nvSpPr>
        <p:spPr>
          <a:xfrm>
            <a:off x="4881811" y="2123212"/>
            <a:ext cx="146902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 smtClean="0">
                <a:solidFill>
                  <a:srgbClr val="FF0000"/>
                </a:solidFill>
              </a:rPr>
              <a:t>Encoding</a:t>
            </a:r>
            <a:endParaRPr lang="en-US" sz="1350" b="1" dirty="0">
              <a:solidFill>
                <a:srgbClr val="FF0000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206739" y="1908141"/>
            <a:ext cx="78579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350" b="1" dirty="0" smtClean="0"/>
              <a:t>1000 </a:t>
            </a:r>
            <a:r>
              <a:rPr lang="en-US" sz="1350" b="1" dirty="0" err="1" smtClean="0"/>
              <a:t>ms</a:t>
            </a:r>
            <a:endParaRPr lang="en-US" sz="1350" b="1" dirty="0"/>
          </a:p>
        </p:txBody>
      </p:sp>
      <p:sp>
        <p:nvSpPr>
          <p:cNvPr id="29" name="ZoneTexte 28"/>
          <p:cNvSpPr txBox="1"/>
          <p:nvPr/>
        </p:nvSpPr>
        <p:spPr>
          <a:xfrm>
            <a:off x="6870502" y="2482472"/>
            <a:ext cx="7633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4000ms</a:t>
            </a:r>
            <a:endParaRPr lang="en-US" dirty="0"/>
          </a:p>
        </p:txBody>
      </p:sp>
      <p:sp>
        <p:nvSpPr>
          <p:cNvPr id="34" name="Accolade ouvrante 33"/>
          <p:cNvSpPr/>
          <p:nvPr/>
        </p:nvSpPr>
        <p:spPr>
          <a:xfrm rot="5400000">
            <a:off x="8259388" y="1872168"/>
            <a:ext cx="202843" cy="1274136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5" name="ZoneTexte 34"/>
          <p:cNvSpPr txBox="1"/>
          <p:nvPr/>
        </p:nvSpPr>
        <p:spPr>
          <a:xfrm>
            <a:off x="7630099" y="1872595"/>
            <a:ext cx="146902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 smtClean="0">
                <a:solidFill>
                  <a:srgbClr val="FF0000"/>
                </a:solidFill>
              </a:rPr>
              <a:t>Maintenance</a:t>
            </a:r>
          </a:p>
          <a:p>
            <a:pPr algn="ctr"/>
            <a:r>
              <a:rPr lang="en-US" sz="1350" b="1" dirty="0" smtClean="0">
                <a:solidFill>
                  <a:srgbClr val="FF0000"/>
                </a:solidFill>
              </a:rPr>
              <a:t>(only 1b)</a:t>
            </a:r>
            <a:endParaRPr lang="en-US" sz="1350" b="1" dirty="0">
              <a:solidFill>
                <a:srgbClr val="FF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7807181" y="2812123"/>
            <a:ext cx="1160585" cy="7194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7" name="ZoneTexte 36"/>
          <p:cNvSpPr txBox="1"/>
          <p:nvPr/>
        </p:nvSpPr>
        <p:spPr>
          <a:xfrm>
            <a:off x="8081997" y="3534983"/>
            <a:ext cx="7633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4000ms</a:t>
            </a:r>
            <a:endParaRPr lang="en-US" dirty="0"/>
          </a:p>
        </p:txBody>
      </p:sp>
      <p:sp>
        <p:nvSpPr>
          <p:cNvPr id="39" name="Flèche vers le bas 38"/>
          <p:cNvSpPr/>
          <p:nvPr/>
        </p:nvSpPr>
        <p:spPr>
          <a:xfrm>
            <a:off x="8264631" y="4203876"/>
            <a:ext cx="245683" cy="372273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0" name="ZoneTexte 39"/>
          <p:cNvSpPr txBox="1"/>
          <p:nvPr/>
        </p:nvSpPr>
        <p:spPr>
          <a:xfrm>
            <a:off x="6460979" y="4063929"/>
            <a:ext cx="1866163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 smtClean="0"/>
              <a:t>Attentional control secondary task during maintenance</a:t>
            </a:r>
            <a:endParaRPr lang="en-US" sz="1350" b="1" dirty="0"/>
          </a:p>
        </p:txBody>
      </p:sp>
      <p:sp>
        <p:nvSpPr>
          <p:cNvPr id="53" name="Bouton d'action : Son 52">
            <a:hlinkClick r:id="" action="ppaction://noaction" highlightClick="1">
              <a:snd r:embed="rId2" name="applause.wav"/>
            </a:hlinkClick>
          </p:cNvPr>
          <p:cNvSpPr/>
          <p:nvPr/>
        </p:nvSpPr>
        <p:spPr>
          <a:xfrm>
            <a:off x="5190580" y="5095116"/>
            <a:ext cx="332010" cy="351539"/>
          </a:xfrm>
          <a:prstGeom prst="actionButtonSoun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56" name="Bouton d'action : Son 55">
            <a:hlinkClick r:id="" action="ppaction://noaction" highlightClick="1">
              <a:snd r:embed="rId2" name="applause.wav"/>
            </a:hlinkClick>
          </p:cNvPr>
          <p:cNvSpPr/>
          <p:nvPr/>
        </p:nvSpPr>
        <p:spPr>
          <a:xfrm>
            <a:off x="5190580" y="5781716"/>
            <a:ext cx="332010" cy="351539"/>
          </a:xfrm>
          <a:prstGeom prst="actionButtonSoun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pic>
        <p:nvPicPr>
          <p:cNvPr id="57" name="Image 5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5710" y="5140804"/>
            <a:ext cx="2687222" cy="478367"/>
          </a:xfrm>
          <a:prstGeom prst="rect">
            <a:avLst/>
          </a:prstGeom>
        </p:spPr>
      </p:pic>
      <p:sp>
        <p:nvSpPr>
          <p:cNvPr id="58" name="ZoneTexte 57"/>
          <p:cNvSpPr txBox="1"/>
          <p:nvPr/>
        </p:nvSpPr>
        <p:spPr>
          <a:xfrm>
            <a:off x="8263790" y="5401061"/>
            <a:ext cx="53412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 smtClean="0"/>
              <a:t>Time</a:t>
            </a:r>
            <a:endParaRPr lang="en-US" sz="1350" dirty="0"/>
          </a:p>
        </p:txBody>
      </p:sp>
      <p:sp>
        <p:nvSpPr>
          <p:cNvPr id="59" name="ZoneTexte 58"/>
          <p:cNvSpPr txBox="1"/>
          <p:nvPr/>
        </p:nvSpPr>
        <p:spPr>
          <a:xfrm>
            <a:off x="5612078" y="5000002"/>
            <a:ext cx="36099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 smtClean="0"/>
              <a:t>Hz</a:t>
            </a:r>
            <a:endParaRPr lang="en-US" sz="1350" dirty="0"/>
          </a:p>
        </p:txBody>
      </p:sp>
      <p:sp>
        <p:nvSpPr>
          <p:cNvPr id="60" name="ZoneTexte 59"/>
          <p:cNvSpPr txBox="1"/>
          <p:nvPr/>
        </p:nvSpPr>
        <p:spPr>
          <a:xfrm>
            <a:off x="9346374" y="5758737"/>
            <a:ext cx="166270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 smtClean="0"/>
              <a:t>Detect stabilizations</a:t>
            </a:r>
            <a:endParaRPr lang="en-US" sz="1350" b="1" dirty="0"/>
          </a:p>
        </p:txBody>
      </p:sp>
      <p:sp>
        <p:nvSpPr>
          <p:cNvPr id="61" name="Rectangle à coins arrondis 60"/>
          <p:cNvSpPr/>
          <p:nvPr/>
        </p:nvSpPr>
        <p:spPr>
          <a:xfrm>
            <a:off x="9566442" y="6049775"/>
            <a:ext cx="1181182" cy="222887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2" name="Image 6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3182" y="6108847"/>
            <a:ext cx="614082" cy="638929"/>
          </a:xfrm>
          <a:prstGeom prst="rect">
            <a:avLst/>
          </a:prstGeom>
        </p:spPr>
      </p:pic>
      <p:pic>
        <p:nvPicPr>
          <p:cNvPr id="63" name="Image 6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5710" y="5843906"/>
            <a:ext cx="2687222" cy="478367"/>
          </a:xfrm>
          <a:prstGeom prst="rect">
            <a:avLst/>
          </a:prstGeom>
        </p:spPr>
      </p:pic>
      <p:sp>
        <p:nvSpPr>
          <p:cNvPr id="64" name="ZoneTexte 63"/>
          <p:cNvSpPr txBox="1"/>
          <p:nvPr/>
        </p:nvSpPr>
        <p:spPr>
          <a:xfrm>
            <a:off x="8836164" y="5840867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+</a:t>
            </a:r>
            <a:endParaRPr lang="en-US" sz="3200" b="1" dirty="0"/>
          </a:p>
        </p:txBody>
      </p:sp>
      <p:sp>
        <p:nvSpPr>
          <p:cNvPr id="38" name="ZoneTexte 37"/>
          <p:cNvSpPr txBox="1"/>
          <p:nvPr/>
        </p:nvSpPr>
        <p:spPr>
          <a:xfrm>
            <a:off x="3898389" y="5008498"/>
            <a:ext cx="128482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 smtClean="0"/>
              <a:t>Low attentional control</a:t>
            </a:r>
            <a:endParaRPr lang="en-US" sz="1350" dirty="0"/>
          </a:p>
        </p:txBody>
      </p:sp>
      <p:sp>
        <p:nvSpPr>
          <p:cNvPr id="41" name="ZoneTexte 40"/>
          <p:cNvSpPr txBox="1"/>
          <p:nvPr/>
        </p:nvSpPr>
        <p:spPr>
          <a:xfrm>
            <a:off x="3870002" y="5701423"/>
            <a:ext cx="132057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 smtClean="0"/>
              <a:t>High attentional control</a:t>
            </a:r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2670560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Experiments 1a and 1b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4153447" y="3157231"/>
            <a:ext cx="3815641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10000"/>
                  </a:schemeClr>
                </a:solidFill>
              </a:rPr>
              <a:t>Attentional </a:t>
            </a:r>
            <a:r>
              <a:rPr lang="en-US" b="1" dirty="0" smtClean="0">
                <a:solidFill>
                  <a:schemeClr val="bg1">
                    <a:lumMod val="10000"/>
                  </a:schemeClr>
                </a:solidFill>
              </a:rPr>
              <a:t>control*memory </a:t>
            </a:r>
            <a:r>
              <a:rPr lang="en-US" b="1" dirty="0">
                <a:solidFill>
                  <a:schemeClr val="bg1">
                    <a:lumMod val="10000"/>
                  </a:schemeClr>
                </a:solidFill>
              </a:rPr>
              <a:t>type</a:t>
            </a:r>
          </a:p>
          <a:p>
            <a:pPr algn="ctr"/>
            <a:r>
              <a:rPr lang="en-US" b="1" dirty="0">
                <a:solidFill>
                  <a:schemeClr val="bg1">
                    <a:lumMod val="10000"/>
                  </a:schemeClr>
                </a:solidFill>
              </a:rPr>
              <a:t> </a:t>
            </a:r>
            <a:endParaRPr lang="en-US" dirty="0">
              <a:solidFill>
                <a:schemeClr val="bg1">
                  <a:lumMod val="10000"/>
                </a:schemeClr>
              </a:solidFill>
            </a:endParaRPr>
          </a:p>
          <a:p>
            <a:pPr algn="ctr"/>
            <a:r>
              <a:rPr lang="en-US" dirty="0" smtClean="0">
                <a:solidFill>
                  <a:schemeClr val="bg1">
                    <a:lumMod val="10000"/>
                  </a:schemeClr>
                </a:solidFill>
              </a:rPr>
              <a:t>No conclusive support 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</a:rPr>
              <a:t>for </a:t>
            </a:r>
            <a:r>
              <a:rPr lang="en-US" dirty="0" smtClean="0">
                <a:solidFill>
                  <a:schemeClr val="bg1">
                    <a:lumMod val="10000"/>
                  </a:schemeClr>
                </a:solidFill>
              </a:rPr>
              <a:t>interaction</a:t>
            </a:r>
            <a:endParaRPr lang="en-US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44" name="ZoneTexte 43"/>
          <p:cNvSpPr txBox="1"/>
          <p:nvPr/>
        </p:nvSpPr>
        <p:spPr>
          <a:xfrm>
            <a:off x="201594" y="6453594"/>
            <a:ext cx="80511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chemeClr val="bg1">
                    <a:lumMod val="10000"/>
                  </a:schemeClr>
                </a:solidFill>
              </a:rPr>
              <a:t>Note</a:t>
            </a:r>
            <a:r>
              <a:rPr lang="en-US" sz="1600" dirty="0">
                <a:solidFill>
                  <a:schemeClr val="bg1">
                    <a:lumMod val="10000"/>
                  </a:schemeClr>
                </a:solidFill>
              </a:rPr>
              <a:t>: The Bayes factor was calculated by comparing the best model with the model of interest.</a:t>
            </a:r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857" y="1457565"/>
            <a:ext cx="4055405" cy="4923420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1083120" y="4080561"/>
            <a:ext cx="2869119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500" b="1" dirty="0">
                <a:solidFill>
                  <a:schemeClr val="bg1">
                    <a:lumMod val="10000"/>
                  </a:schemeClr>
                </a:solidFill>
              </a:rPr>
              <a:t>Attentional </a:t>
            </a:r>
            <a:r>
              <a:rPr lang="en-US" sz="1500" b="1" dirty="0" smtClean="0">
                <a:solidFill>
                  <a:schemeClr val="bg1">
                    <a:lumMod val="10000"/>
                  </a:schemeClr>
                </a:solidFill>
              </a:rPr>
              <a:t>control*memory </a:t>
            </a:r>
            <a:r>
              <a:rPr lang="en-US" sz="1500" b="1" dirty="0">
                <a:solidFill>
                  <a:schemeClr val="bg1">
                    <a:lumMod val="10000"/>
                  </a:schemeClr>
                </a:solidFill>
              </a:rPr>
              <a:t>type</a:t>
            </a:r>
          </a:p>
          <a:p>
            <a:pPr algn="ctr"/>
            <a:r>
              <a:rPr lang="en-US" dirty="0" smtClean="0">
                <a:solidFill>
                  <a:schemeClr val="bg1">
                    <a:lumMod val="10000"/>
                  </a:schemeClr>
                </a:solidFill>
              </a:rPr>
              <a:t>BF</a:t>
            </a:r>
            <a:r>
              <a:rPr lang="en-US" sz="1400" dirty="0" smtClean="0">
                <a:solidFill>
                  <a:schemeClr val="bg1">
                    <a:lumMod val="10000"/>
                  </a:schemeClr>
                </a:solidFill>
              </a:rPr>
              <a:t>01</a:t>
            </a:r>
            <a:r>
              <a:rPr lang="en-US" dirty="0" smtClean="0">
                <a:solidFill>
                  <a:schemeClr val="bg1">
                    <a:lumMod val="10000"/>
                  </a:schemeClr>
                </a:solidFill>
              </a:rPr>
              <a:t>  = 1.025</a:t>
            </a:r>
            <a:endParaRPr lang="en-US" dirty="0">
              <a:solidFill>
                <a:schemeClr val="bg1">
                  <a:lumMod val="10000"/>
                </a:schemeClr>
              </a:solidFill>
            </a:endParaRP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9723" y="1457565"/>
            <a:ext cx="4055405" cy="4923420"/>
          </a:xfrm>
          <a:prstGeom prst="rect">
            <a:avLst/>
          </a:prstGeom>
        </p:spPr>
      </p:pic>
      <p:sp>
        <p:nvSpPr>
          <p:cNvPr id="43" name="Rectangle 42"/>
          <p:cNvSpPr/>
          <p:nvPr/>
        </p:nvSpPr>
        <p:spPr>
          <a:xfrm>
            <a:off x="8822271" y="4073495"/>
            <a:ext cx="2869119" cy="60016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500" b="1" dirty="0">
                <a:solidFill>
                  <a:schemeClr val="bg1">
                    <a:lumMod val="10000"/>
                  </a:schemeClr>
                </a:solidFill>
              </a:rPr>
              <a:t>Attentional </a:t>
            </a:r>
            <a:r>
              <a:rPr lang="en-US" sz="1500" b="1" dirty="0" smtClean="0">
                <a:solidFill>
                  <a:schemeClr val="bg1">
                    <a:lumMod val="10000"/>
                  </a:schemeClr>
                </a:solidFill>
              </a:rPr>
              <a:t>control*memory </a:t>
            </a:r>
            <a:r>
              <a:rPr lang="en-US" sz="1500" b="1" dirty="0">
                <a:solidFill>
                  <a:schemeClr val="bg1">
                    <a:lumMod val="10000"/>
                  </a:schemeClr>
                </a:solidFill>
              </a:rPr>
              <a:t>type</a:t>
            </a:r>
          </a:p>
          <a:p>
            <a:pPr algn="ctr"/>
            <a:r>
              <a:rPr lang="en-US" dirty="0" smtClean="0">
                <a:solidFill>
                  <a:schemeClr val="bg1">
                    <a:lumMod val="10000"/>
                  </a:schemeClr>
                </a:solidFill>
              </a:rPr>
              <a:t>BF</a:t>
            </a:r>
            <a:r>
              <a:rPr lang="en-US" sz="1400" dirty="0" smtClean="0">
                <a:solidFill>
                  <a:schemeClr val="bg1">
                    <a:lumMod val="10000"/>
                  </a:schemeClr>
                </a:solidFill>
              </a:rPr>
              <a:t>01</a:t>
            </a:r>
            <a:r>
              <a:rPr lang="en-US" dirty="0" smtClean="0">
                <a:solidFill>
                  <a:schemeClr val="bg1">
                    <a:lumMod val="10000"/>
                  </a:schemeClr>
                </a:solidFill>
              </a:rPr>
              <a:t>  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</a:rPr>
              <a:t>= 1.766</a:t>
            </a:r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1805" y="5975961"/>
            <a:ext cx="4706007" cy="352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2341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Discussion: Experiments </a:t>
            </a:r>
            <a:r>
              <a:rPr lang="en-US" dirty="0" smtClean="0"/>
              <a:t>1a </a:t>
            </a:r>
            <a:r>
              <a:rPr lang="en-US" dirty="0"/>
              <a:t>and </a:t>
            </a:r>
            <a:r>
              <a:rPr lang="en-US" dirty="0" smtClean="0"/>
              <a:t>1b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en-US" dirty="0"/>
              <a:t>Contrary to the results of Guitard et al. (2021), no interaction between attentional </a:t>
            </a:r>
            <a:r>
              <a:rPr lang="en-US" dirty="0" smtClean="0"/>
              <a:t>control </a:t>
            </a:r>
            <a:r>
              <a:rPr lang="en-US" dirty="0"/>
              <a:t>and memory type</a:t>
            </a:r>
          </a:p>
          <a:p>
            <a:pPr marL="0" indent="0">
              <a:buNone/>
            </a:pPr>
            <a:r>
              <a:rPr lang="en-US" dirty="0"/>
              <a:t>- Item and order memory are equally impacted by attentional </a:t>
            </a:r>
            <a:r>
              <a:rPr lang="en-US" dirty="0" smtClean="0"/>
              <a:t>control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196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Method: Experiment 2a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735674" y="2634204"/>
            <a:ext cx="1160585" cy="7194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 smtClean="0"/>
              <a:t>arbre</a:t>
            </a:r>
            <a:endParaRPr lang="en-US" sz="1350" dirty="0"/>
          </a:p>
        </p:txBody>
      </p:sp>
      <p:sp>
        <p:nvSpPr>
          <p:cNvPr id="6" name="Rectangle 5"/>
          <p:cNvSpPr/>
          <p:nvPr/>
        </p:nvSpPr>
        <p:spPr>
          <a:xfrm>
            <a:off x="4626209" y="2701124"/>
            <a:ext cx="1160585" cy="7194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 smtClean="0"/>
              <a:t>maison</a:t>
            </a:r>
            <a:endParaRPr lang="en-US" sz="1350" dirty="0"/>
          </a:p>
        </p:txBody>
      </p:sp>
      <p:sp>
        <p:nvSpPr>
          <p:cNvPr id="7" name="Rectangle 6"/>
          <p:cNvSpPr/>
          <p:nvPr/>
        </p:nvSpPr>
        <p:spPr>
          <a:xfrm>
            <a:off x="5516744" y="2769086"/>
            <a:ext cx="1160585" cy="7194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 smtClean="0"/>
              <a:t>soleil</a:t>
            </a:r>
            <a:endParaRPr lang="en-US" sz="1350" dirty="0"/>
          </a:p>
        </p:txBody>
      </p:sp>
      <p:sp>
        <p:nvSpPr>
          <p:cNvPr id="8" name="Rectangle 7"/>
          <p:cNvSpPr/>
          <p:nvPr/>
        </p:nvSpPr>
        <p:spPr>
          <a:xfrm>
            <a:off x="6359549" y="2832932"/>
            <a:ext cx="1160585" cy="7194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 smtClean="0"/>
              <a:t>table</a:t>
            </a:r>
            <a:endParaRPr lang="en-US" sz="1350" dirty="0"/>
          </a:p>
        </p:txBody>
      </p:sp>
      <p:sp>
        <p:nvSpPr>
          <p:cNvPr id="12" name="Flèche vers le bas 11"/>
          <p:cNvSpPr/>
          <p:nvPr/>
        </p:nvSpPr>
        <p:spPr>
          <a:xfrm>
            <a:off x="5956065" y="4203877"/>
            <a:ext cx="245683" cy="372273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4" name="ZoneTexte 13"/>
          <p:cNvSpPr txBox="1"/>
          <p:nvPr/>
        </p:nvSpPr>
        <p:spPr>
          <a:xfrm>
            <a:off x="4029536" y="4095274"/>
            <a:ext cx="1866163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 smtClean="0"/>
              <a:t>Attentional control secondary task during  encoding</a:t>
            </a:r>
            <a:endParaRPr lang="en-US" sz="1350" b="1" dirty="0"/>
          </a:p>
        </p:txBody>
      </p:sp>
      <p:sp>
        <p:nvSpPr>
          <p:cNvPr id="15" name="ZoneTexte 14"/>
          <p:cNvSpPr txBox="1"/>
          <p:nvPr/>
        </p:nvSpPr>
        <p:spPr>
          <a:xfrm>
            <a:off x="8040234" y="3542584"/>
            <a:ext cx="146902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 smtClean="0"/>
              <a:t>Recall all words in order</a:t>
            </a:r>
            <a:endParaRPr lang="en-US" sz="1350" b="1" dirty="0"/>
          </a:p>
        </p:txBody>
      </p:sp>
      <p:sp>
        <p:nvSpPr>
          <p:cNvPr id="16" name="Rectangle 15"/>
          <p:cNvSpPr/>
          <p:nvPr/>
        </p:nvSpPr>
        <p:spPr>
          <a:xfrm>
            <a:off x="8190456" y="2823176"/>
            <a:ext cx="1160585" cy="7194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 smtClean="0"/>
              <a:t>?</a:t>
            </a:r>
            <a:endParaRPr lang="en-US" sz="1350" dirty="0"/>
          </a:p>
        </p:txBody>
      </p:sp>
      <p:sp>
        <p:nvSpPr>
          <p:cNvPr id="20" name="Accolade ouvrante 19"/>
          <p:cNvSpPr/>
          <p:nvPr/>
        </p:nvSpPr>
        <p:spPr>
          <a:xfrm rot="5400000">
            <a:off x="5525749" y="579356"/>
            <a:ext cx="179824" cy="3917238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1" name="ZoneTexte 20"/>
          <p:cNvSpPr txBox="1"/>
          <p:nvPr/>
        </p:nvSpPr>
        <p:spPr>
          <a:xfrm>
            <a:off x="4881811" y="2123212"/>
            <a:ext cx="146902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 smtClean="0">
                <a:solidFill>
                  <a:srgbClr val="FF0000"/>
                </a:solidFill>
              </a:rPr>
              <a:t>Encoding</a:t>
            </a:r>
            <a:endParaRPr lang="en-US" sz="1350" b="1" dirty="0">
              <a:solidFill>
                <a:srgbClr val="FF0000"/>
              </a:solidFill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6870502" y="2482472"/>
            <a:ext cx="7633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4000ms</a:t>
            </a:r>
            <a:endParaRPr lang="en-US" dirty="0"/>
          </a:p>
        </p:txBody>
      </p:sp>
      <p:sp>
        <p:nvSpPr>
          <p:cNvPr id="47" name="Bouton d'action : Son 46">
            <a:hlinkClick r:id="" action="ppaction://noaction" highlightClick="1">
              <a:snd r:embed="rId2" name="applause.wav"/>
            </a:hlinkClick>
          </p:cNvPr>
          <p:cNvSpPr/>
          <p:nvPr/>
        </p:nvSpPr>
        <p:spPr>
          <a:xfrm>
            <a:off x="5190580" y="5095116"/>
            <a:ext cx="332010" cy="351539"/>
          </a:xfrm>
          <a:prstGeom prst="actionButtonSoun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8" name="ZoneTexte 47"/>
          <p:cNvSpPr txBox="1"/>
          <p:nvPr/>
        </p:nvSpPr>
        <p:spPr>
          <a:xfrm>
            <a:off x="3900257" y="5016969"/>
            <a:ext cx="128482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 smtClean="0"/>
              <a:t>Low attentional control</a:t>
            </a:r>
            <a:endParaRPr lang="en-US" sz="1350" dirty="0"/>
          </a:p>
        </p:txBody>
      </p:sp>
      <p:sp>
        <p:nvSpPr>
          <p:cNvPr id="49" name="ZoneTexte 48"/>
          <p:cNvSpPr txBox="1"/>
          <p:nvPr/>
        </p:nvSpPr>
        <p:spPr>
          <a:xfrm>
            <a:off x="3871870" y="5709894"/>
            <a:ext cx="132057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 smtClean="0"/>
              <a:t>High attentional control</a:t>
            </a:r>
            <a:endParaRPr lang="en-US" sz="1350" dirty="0"/>
          </a:p>
        </p:txBody>
      </p:sp>
      <p:sp>
        <p:nvSpPr>
          <p:cNvPr id="50" name="Bouton d'action : Son 49">
            <a:hlinkClick r:id="" action="ppaction://noaction" highlightClick="1">
              <a:snd r:embed="rId2" name="applause.wav"/>
            </a:hlinkClick>
          </p:cNvPr>
          <p:cNvSpPr/>
          <p:nvPr/>
        </p:nvSpPr>
        <p:spPr>
          <a:xfrm>
            <a:off x="5190580" y="5781716"/>
            <a:ext cx="332010" cy="351539"/>
          </a:xfrm>
          <a:prstGeom prst="actionButtonSoun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pic>
        <p:nvPicPr>
          <p:cNvPr id="51" name="Image 5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5710" y="5140804"/>
            <a:ext cx="2687222" cy="478367"/>
          </a:xfrm>
          <a:prstGeom prst="rect">
            <a:avLst/>
          </a:prstGeom>
        </p:spPr>
      </p:pic>
      <p:sp>
        <p:nvSpPr>
          <p:cNvPr id="52" name="ZoneTexte 51"/>
          <p:cNvSpPr txBox="1"/>
          <p:nvPr/>
        </p:nvSpPr>
        <p:spPr>
          <a:xfrm>
            <a:off x="8263790" y="5401061"/>
            <a:ext cx="53412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 smtClean="0"/>
              <a:t>Time</a:t>
            </a:r>
            <a:endParaRPr lang="en-US" sz="1350" dirty="0"/>
          </a:p>
        </p:txBody>
      </p:sp>
      <p:sp>
        <p:nvSpPr>
          <p:cNvPr id="53" name="ZoneTexte 52"/>
          <p:cNvSpPr txBox="1"/>
          <p:nvPr/>
        </p:nvSpPr>
        <p:spPr>
          <a:xfrm>
            <a:off x="5612078" y="5000002"/>
            <a:ext cx="36099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 smtClean="0"/>
              <a:t>Hz</a:t>
            </a:r>
            <a:endParaRPr lang="en-US" sz="1350" dirty="0"/>
          </a:p>
        </p:txBody>
      </p:sp>
      <p:sp>
        <p:nvSpPr>
          <p:cNvPr id="54" name="ZoneTexte 53"/>
          <p:cNvSpPr txBox="1"/>
          <p:nvPr/>
        </p:nvSpPr>
        <p:spPr>
          <a:xfrm>
            <a:off x="9346374" y="5758737"/>
            <a:ext cx="166270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 smtClean="0"/>
              <a:t>Detect stabilizations</a:t>
            </a:r>
            <a:endParaRPr lang="en-US" sz="1350" b="1" dirty="0"/>
          </a:p>
        </p:txBody>
      </p:sp>
      <p:sp>
        <p:nvSpPr>
          <p:cNvPr id="55" name="Rectangle à coins arrondis 54"/>
          <p:cNvSpPr/>
          <p:nvPr/>
        </p:nvSpPr>
        <p:spPr>
          <a:xfrm>
            <a:off x="9566442" y="6049775"/>
            <a:ext cx="1181182" cy="222887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6" name="Image 5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3182" y="6108847"/>
            <a:ext cx="614082" cy="638929"/>
          </a:xfrm>
          <a:prstGeom prst="rect">
            <a:avLst/>
          </a:prstGeom>
        </p:spPr>
      </p:pic>
      <p:pic>
        <p:nvPicPr>
          <p:cNvPr id="57" name="Image 5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5710" y="5843906"/>
            <a:ext cx="2687222" cy="478367"/>
          </a:xfrm>
          <a:prstGeom prst="rect">
            <a:avLst/>
          </a:prstGeom>
        </p:spPr>
      </p:pic>
      <p:sp>
        <p:nvSpPr>
          <p:cNvPr id="58" name="ZoneTexte 57"/>
          <p:cNvSpPr txBox="1"/>
          <p:nvPr/>
        </p:nvSpPr>
        <p:spPr>
          <a:xfrm>
            <a:off x="8836164" y="5840867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+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4216044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Method: Experiment 2b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735674" y="2634204"/>
            <a:ext cx="1160585" cy="7194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 smtClean="0"/>
              <a:t>arbre</a:t>
            </a:r>
            <a:endParaRPr lang="en-US" sz="1350" dirty="0"/>
          </a:p>
        </p:txBody>
      </p:sp>
      <p:sp>
        <p:nvSpPr>
          <p:cNvPr id="6" name="Rectangle 5"/>
          <p:cNvSpPr/>
          <p:nvPr/>
        </p:nvSpPr>
        <p:spPr>
          <a:xfrm>
            <a:off x="4626209" y="2701124"/>
            <a:ext cx="1160585" cy="7194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 smtClean="0"/>
              <a:t>maison</a:t>
            </a:r>
            <a:endParaRPr lang="en-US" sz="1350" dirty="0"/>
          </a:p>
        </p:txBody>
      </p:sp>
      <p:sp>
        <p:nvSpPr>
          <p:cNvPr id="7" name="Rectangle 6"/>
          <p:cNvSpPr/>
          <p:nvPr/>
        </p:nvSpPr>
        <p:spPr>
          <a:xfrm>
            <a:off x="5516744" y="2769086"/>
            <a:ext cx="1160585" cy="7194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 smtClean="0"/>
              <a:t>soleil</a:t>
            </a:r>
            <a:endParaRPr lang="en-US" sz="1350" dirty="0"/>
          </a:p>
        </p:txBody>
      </p:sp>
      <p:sp>
        <p:nvSpPr>
          <p:cNvPr id="8" name="Rectangle 7"/>
          <p:cNvSpPr/>
          <p:nvPr/>
        </p:nvSpPr>
        <p:spPr>
          <a:xfrm>
            <a:off x="6359549" y="2832932"/>
            <a:ext cx="1160585" cy="7194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 smtClean="0"/>
              <a:t>table</a:t>
            </a:r>
            <a:endParaRPr lang="en-US" sz="1350" dirty="0"/>
          </a:p>
        </p:txBody>
      </p:sp>
      <p:sp>
        <p:nvSpPr>
          <p:cNvPr id="15" name="ZoneTexte 14"/>
          <p:cNvSpPr txBox="1"/>
          <p:nvPr/>
        </p:nvSpPr>
        <p:spPr>
          <a:xfrm>
            <a:off x="9407211" y="3542584"/>
            <a:ext cx="146902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 smtClean="0"/>
              <a:t>Recall all words in order</a:t>
            </a:r>
            <a:endParaRPr lang="en-US" sz="1350" b="1" dirty="0"/>
          </a:p>
        </p:txBody>
      </p:sp>
      <p:sp>
        <p:nvSpPr>
          <p:cNvPr id="16" name="Rectangle 15"/>
          <p:cNvSpPr/>
          <p:nvPr/>
        </p:nvSpPr>
        <p:spPr>
          <a:xfrm>
            <a:off x="9557433" y="2823176"/>
            <a:ext cx="1160585" cy="7194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 smtClean="0"/>
              <a:t>?</a:t>
            </a:r>
            <a:endParaRPr lang="en-US" sz="1350" dirty="0"/>
          </a:p>
        </p:txBody>
      </p:sp>
      <p:sp>
        <p:nvSpPr>
          <p:cNvPr id="20" name="Accolade ouvrante 19"/>
          <p:cNvSpPr/>
          <p:nvPr/>
        </p:nvSpPr>
        <p:spPr>
          <a:xfrm rot="5400000">
            <a:off x="5525749" y="579356"/>
            <a:ext cx="179824" cy="3917238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1" name="ZoneTexte 20"/>
          <p:cNvSpPr txBox="1"/>
          <p:nvPr/>
        </p:nvSpPr>
        <p:spPr>
          <a:xfrm>
            <a:off x="4881811" y="2123212"/>
            <a:ext cx="146902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 smtClean="0">
                <a:solidFill>
                  <a:srgbClr val="FF0000"/>
                </a:solidFill>
              </a:rPr>
              <a:t>Encoding</a:t>
            </a:r>
            <a:endParaRPr lang="en-US" sz="1350" b="1" dirty="0">
              <a:solidFill>
                <a:srgbClr val="FF0000"/>
              </a:solidFill>
            </a:endParaRPr>
          </a:p>
        </p:txBody>
      </p:sp>
      <p:sp>
        <p:nvSpPr>
          <p:cNvPr id="29" name="ZoneTexte 28"/>
          <p:cNvSpPr txBox="1"/>
          <p:nvPr/>
        </p:nvSpPr>
        <p:spPr>
          <a:xfrm>
            <a:off x="6870502" y="2482472"/>
            <a:ext cx="7633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4000ms</a:t>
            </a:r>
            <a:endParaRPr lang="en-US" dirty="0"/>
          </a:p>
        </p:txBody>
      </p:sp>
      <p:sp>
        <p:nvSpPr>
          <p:cNvPr id="34" name="Accolade ouvrante 33"/>
          <p:cNvSpPr/>
          <p:nvPr/>
        </p:nvSpPr>
        <p:spPr>
          <a:xfrm rot="5400000">
            <a:off x="8259388" y="1872168"/>
            <a:ext cx="202843" cy="1274136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5" name="ZoneTexte 34"/>
          <p:cNvSpPr txBox="1"/>
          <p:nvPr/>
        </p:nvSpPr>
        <p:spPr>
          <a:xfrm>
            <a:off x="7630099" y="1872595"/>
            <a:ext cx="1469026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 smtClean="0">
                <a:solidFill>
                  <a:srgbClr val="FF0000"/>
                </a:solidFill>
              </a:rPr>
              <a:t>Maintenance</a:t>
            </a:r>
          </a:p>
          <a:p>
            <a:pPr algn="ctr"/>
            <a:r>
              <a:rPr lang="en-US" sz="1350" b="1" dirty="0" smtClean="0">
                <a:solidFill>
                  <a:srgbClr val="FF0000"/>
                </a:solidFill>
              </a:rPr>
              <a:t>(only 2b)</a:t>
            </a:r>
            <a:endParaRPr lang="en-US" sz="1350" b="1" dirty="0">
              <a:solidFill>
                <a:srgbClr val="FF0000"/>
              </a:solidFill>
            </a:endParaRPr>
          </a:p>
        </p:txBody>
      </p:sp>
      <p:sp>
        <p:nvSpPr>
          <p:cNvPr id="36" name="Rectangle 35"/>
          <p:cNvSpPr/>
          <p:nvPr/>
        </p:nvSpPr>
        <p:spPr>
          <a:xfrm>
            <a:off x="7807181" y="2812123"/>
            <a:ext cx="1160585" cy="7194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37" name="ZoneTexte 36"/>
          <p:cNvSpPr txBox="1"/>
          <p:nvPr/>
        </p:nvSpPr>
        <p:spPr>
          <a:xfrm>
            <a:off x="8081997" y="3534983"/>
            <a:ext cx="7633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4000ms</a:t>
            </a:r>
            <a:endParaRPr lang="en-US" dirty="0"/>
          </a:p>
        </p:txBody>
      </p:sp>
      <p:sp>
        <p:nvSpPr>
          <p:cNvPr id="39" name="Flèche vers le bas 38"/>
          <p:cNvSpPr/>
          <p:nvPr/>
        </p:nvSpPr>
        <p:spPr>
          <a:xfrm>
            <a:off x="8264631" y="4203876"/>
            <a:ext cx="245683" cy="372273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0" name="ZoneTexte 39"/>
          <p:cNvSpPr txBox="1"/>
          <p:nvPr/>
        </p:nvSpPr>
        <p:spPr>
          <a:xfrm>
            <a:off x="6460979" y="4063929"/>
            <a:ext cx="1866163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 smtClean="0"/>
              <a:t>Attentional control secondary task during maintenance</a:t>
            </a:r>
            <a:endParaRPr lang="en-US" sz="1350" b="1" dirty="0"/>
          </a:p>
        </p:txBody>
      </p:sp>
      <p:sp>
        <p:nvSpPr>
          <p:cNvPr id="41" name="Bouton d'action : Son 40">
            <a:hlinkClick r:id="" action="ppaction://noaction" highlightClick="1">
              <a:snd r:embed="rId2" name="applause.wav"/>
            </a:hlinkClick>
          </p:cNvPr>
          <p:cNvSpPr/>
          <p:nvPr/>
        </p:nvSpPr>
        <p:spPr>
          <a:xfrm>
            <a:off x="5190580" y="5095116"/>
            <a:ext cx="332010" cy="351539"/>
          </a:xfrm>
          <a:prstGeom prst="actionButtonSoun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44" name="Bouton d'action : Son 43">
            <a:hlinkClick r:id="" action="ppaction://noaction" highlightClick="1">
              <a:snd r:embed="rId2" name="applause.wav"/>
            </a:hlinkClick>
          </p:cNvPr>
          <p:cNvSpPr/>
          <p:nvPr/>
        </p:nvSpPr>
        <p:spPr>
          <a:xfrm>
            <a:off x="5190580" y="5781716"/>
            <a:ext cx="332010" cy="351539"/>
          </a:xfrm>
          <a:prstGeom prst="actionButtonSoun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pic>
        <p:nvPicPr>
          <p:cNvPr id="45" name="Image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5710" y="5140804"/>
            <a:ext cx="2687222" cy="478367"/>
          </a:xfrm>
          <a:prstGeom prst="rect">
            <a:avLst/>
          </a:prstGeom>
        </p:spPr>
      </p:pic>
      <p:sp>
        <p:nvSpPr>
          <p:cNvPr id="46" name="ZoneTexte 45"/>
          <p:cNvSpPr txBox="1"/>
          <p:nvPr/>
        </p:nvSpPr>
        <p:spPr>
          <a:xfrm>
            <a:off x="8263790" y="5401061"/>
            <a:ext cx="53412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 smtClean="0"/>
              <a:t>Time</a:t>
            </a:r>
            <a:endParaRPr lang="en-US" sz="1350" dirty="0"/>
          </a:p>
        </p:txBody>
      </p:sp>
      <p:sp>
        <p:nvSpPr>
          <p:cNvPr id="47" name="ZoneTexte 46"/>
          <p:cNvSpPr txBox="1"/>
          <p:nvPr/>
        </p:nvSpPr>
        <p:spPr>
          <a:xfrm>
            <a:off x="5612078" y="5000002"/>
            <a:ext cx="36099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 smtClean="0"/>
              <a:t>Hz</a:t>
            </a:r>
            <a:endParaRPr lang="en-US" sz="1350" dirty="0"/>
          </a:p>
        </p:txBody>
      </p:sp>
      <p:sp>
        <p:nvSpPr>
          <p:cNvPr id="48" name="ZoneTexte 47"/>
          <p:cNvSpPr txBox="1"/>
          <p:nvPr/>
        </p:nvSpPr>
        <p:spPr>
          <a:xfrm>
            <a:off x="9346374" y="5758737"/>
            <a:ext cx="166270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 smtClean="0"/>
              <a:t>Detect stabilizations</a:t>
            </a:r>
            <a:endParaRPr lang="en-US" sz="1350" b="1" dirty="0"/>
          </a:p>
        </p:txBody>
      </p:sp>
      <p:sp>
        <p:nvSpPr>
          <p:cNvPr id="49" name="Rectangle à coins arrondis 48"/>
          <p:cNvSpPr/>
          <p:nvPr/>
        </p:nvSpPr>
        <p:spPr>
          <a:xfrm>
            <a:off x="9566442" y="6049775"/>
            <a:ext cx="1181182" cy="222887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0" name="Image 4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3182" y="6108847"/>
            <a:ext cx="614082" cy="638929"/>
          </a:xfrm>
          <a:prstGeom prst="rect">
            <a:avLst/>
          </a:prstGeom>
        </p:spPr>
      </p:pic>
      <p:pic>
        <p:nvPicPr>
          <p:cNvPr id="51" name="Image 5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5710" y="5843906"/>
            <a:ext cx="2687222" cy="478367"/>
          </a:xfrm>
          <a:prstGeom prst="rect">
            <a:avLst/>
          </a:prstGeom>
        </p:spPr>
      </p:pic>
      <p:sp>
        <p:nvSpPr>
          <p:cNvPr id="52" name="ZoneTexte 51"/>
          <p:cNvSpPr txBox="1"/>
          <p:nvPr/>
        </p:nvSpPr>
        <p:spPr>
          <a:xfrm>
            <a:off x="8836164" y="5840867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+</a:t>
            </a:r>
            <a:endParaRPr lang="en-US" sz="3200" b="1" dirty="0"/>
          </a:p>
        </p:txBody>
      </p:sp>
      <p:sp>
        <p:nvSpPr>
          <p:cNvPr id="53" name="ZoneTexte 52"/>
          <p:cNvSpPr txBox="1"/>
          <p:nvPr/>
        </p:nvSpPr>
        <p:spPr>
          <a:xfrm>
            <a:off x="3900257" y="5016969"/>
            <a:ext cx="128482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 smtClean="0"/>
              <a:t>Low attentional control</a:t>
            </a:r>
            <a:endParaRPr lang="en-US" sz="1350" dirty="0"/>
          </a:p>
        </p:txBody>
      </p:sp>
      <p:sp>
        <p:nvSpPr>
          <p:cNvPr id="54" name="ZoneTexte 53"/>
          <p:cNvSpPr txBox="1"/>
          <p:nvPr/>
        </p:nvSpPr>
        <p:spPr>
          <a:xfrm>
            <a:off x="3871870" y="5709894"/>
            <a:ext cx="132057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 smtClean="0"/>
              <a:t>High attentional control</a:t>
            </a:r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26119578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Experiments 2a and 2b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3994698" y="2789508"/>
            <a:ext cx="381564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10000"/>
                  </a:schemeClr>
                </a:solidFill>
              </a:rPr>
              <a:t>Attentional </a:t>
            </a:r>
            <a:r>
              <a:rPr lang="en-US" b="1" dirty="0" smtClean="0">
                <a:solidFill>
                  <a:schemeClr val="bg1">
                    <a:lumMod val="10000"/>
                  </a:schemeClr>
                </a:solidFill>
              </a:rPr>
              <a:t>control*memory </a:t>
            </a:r>
            <a:r>
              <a:rPr lang="en-US" b="1" dirty="0">
                <a:solidFill>
                  <a:schemeClr val="bg1">
                    <a:lumMod val="10000"/>
                  </a:schemeClr>
                </a:solidFill>
              </a:rPr>
              <a:t>type</a:t>
            </a:r>
          </a:p>
          <a:p>
            <a:pPr algn="ctr"/>
            <a:r>
              <a:rPr lang="en-US" b="1" dirty="0">
                <a:solidFill>
                  <a:schemeClr val="bg1">
                    <a:lumMod val="10000"/>
                  </a:schemeClr>
                </a:solidFill>
              </a:rPr>
              <a:t> </a:t>
            </a:r>
            <a:endParaRPr lang="en-US" dirty="0">
              <a:solidFill>
                <a:schemeClr val="bg1">
                  <a:lumMod val="10000"/>
                </a:schemeClr>
              </a:solidFill>
            </a:endParaRPr>
          </a:p>
          <a:p>
            <a:pPr algn="ctr"/>
            <a:r>
              <a:rPr lang="en-US" dirty="0">
                <a:solidFill>
                  <a:schemeClr val="bg1">
                    <a:lumMod val="10000"/>
                  </a:schemeClr>
                </a:solidFill>
              </a:rPr>
              <a:t>Very strong support for interaction</a:t>
            </a:r>
          </a:p>
          <a:p>
            <a:pPr algn="ctr"/>
            <a:r>
              <a:rPr lang="en-US" dirty="0">
                <a:solidFill>
                  <a:schemeClr val="bg1">
                    <a:lumMod val="10000"/>
                  </a:schemeClr>
                </a:solidFill>
              </a:rPr>
              <a:t>but with item memory being more</a:t>
            </a:r>
          </a:p>
          <a:p>
            <a:pPr algn="ctr"/>
            <a:r>
              <a:rPr lang="en-US" dirty="0">
                <a:solidFill>
                  <a:schemeClr val="bg1">
                    <a:lumMod val="10000"/>
                  </a:schemeClr>
                </a:solidFill>
              </a:rPr>
              <a:t>sensitive to </a:t>
            </a:r>
            <a:r>
              <a:rPr lang="en-US" dirty="0" smtClean="0">
                <a:solidFill>
                  <a:schemeClr val="bg1">
                    <a:lumMod val="10000"/>
                  </a:schemeClr>
                </a:solidFill>
              </a:rPr>
              <a:t>attentional control</a:t>
            </a:r>
            <a:endParaRPr lang="en-US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44" name="ZoneTexte 43"/>
          <p:cNvSpPr txBox="1"/>
          <p:nvPr/>
        </p:nvSpPr>
        <p:spPr>
          <a:xfrm>
            <a:off x="201594" y="6453594"/>
            <a:ext cx="80511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chemeClr val="bg1">
                    <a:lumMod val="10000"/>
                  </a:schemeClr>
                </a:solidFill>
              </a:rPr>
              <a:t>Note</a:t>
            </a:r>
            <a:r>
              <a:rPr lang="en-US" sz="1600" dirty="0">
                <a:solidFill>
                  <a:schemeClr val="bg1">
                    <a:lumMod val="10000"/>
                  </a:schemeClr>
                </a:solidFill>
              </a:rPr>
              <a:t>: The Bayes factor was calculated by comparing the best model with the model of interest.</a:t>
            </a:r>
          </a:p>
        </p:txBody>
      </p:sp>
      <p:pic>
        <p:nvPicPr>
          <p:cNvPr id="8" name="Imag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594" y="1471083"/>
            <a:ext cx="3951853" cy="4797704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871594" y="4124255"/>
            <a:ext cx="3045962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b="1" dirty="0">
                <a:solidFill>
                  <a:schemeClr val="bg1">
                    <a:lumMod val="10000"/>
                  </a:schemeClr>
                </a:solidFill>
              </a:rPr>
              <a:t>Attentional </a:t>
            </a:r>
            <a:r>
              <a:rPr lang="en-US" sz="1600" b="1" dirty="0" smtClean="0">
                <a:solidFill>
                  <a:schemeClr val="bg1">
                    <a:lumMod val="10000"/>
                  </a:schemeClr>
                </a:solidFill>
              </a:rPr>
              <a:t>control*memory </a:t>
            </a:r>
            <a:r>
              <a:rPr lang="en-US" sz="1600" b="1" dirty="0">
                <a:solidFill>
                  <a:schemeClr val="bg1">
                    <a:lumMod val="10000"/>
                  </a:schemeClr>
                </a:solidFill>
              </a:rPr>
              <a:t>type</a:t>
            </a:r>
          </a:p>
          <a:p>
            <a:pPr algn="ctr"/>
            <a:r>
              <a:rPr lang="en-US" dirty="0" smtClean="0">
                <a:solidFill>
                  <a:schemeClr val="bg1">
                    <a:lumMod val="10000"/>
                  </a:schemeClr>
                </a:solidFill>
              </a:rPr>
              <a:t>BF</a:t>
            </a:r>
            <a:r>
              <a:rPr lang="en-US" sz="1400" dirty="0" smtClean="0">
                <a:solidFill>
                  <a:schemeClr val="bg1">
                    <a:lumMod val="10000"/>
                  </a:schemeClr>
                </a:solidFill>
              </a:rPr>
              <a:t>10</a:t>
            </a:r>
            <a:r>
              <a:rPr lang="en-US" dirty="0" smtClean="0">
                <a:solidFill>
                  <a:schemeClr val="bg1">
                    <a:lumMod val="10000"/>
                  </a:schemeClr>
                </a:solidFill>
              </a:rPr>
              <a:t>  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</a:rPr>
              <a:t>= 87.785</a:t>
            </a:r>
          </a:p>
        </p:txBody>
      </p:sp>
      <p:pic>
        <p:nvPicPr>
          <p:cNvPr id="9" name="Imag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339" y="1471083"/>
            <a:ext cx="3951853" cy="4797704"/>
          </a:xfrm>
          <a:prstGeom prst="rect">
            <a:avLst/>
          </a:prstGeom>
        </p:spPr>
      </p:pic>
      <p:sp>
        <p:nvSpPr>
          <p:cNvPr id="43" name="Rectangle 42"/>
          <p:cNvSpPr/>
          <p:nvPr/>
        </p:nvSpPr>
        <p:spPr>
          <a:xfrm>
            <a:off x="8524240" y="4273974"/>
            <a:ext cx="3045962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b="1" dirty="0">
                <a:solidFill>
                  <a:schemeClr val="bg1">
                    <a:lumMod val="10000"/>
                  </a:schemeClr>
                </a:solidFill>
              </a:rPr>
              <a:t>Attentional </a:t>
            </a:r>
            <a:r>
              <a:rPr lang="en-US" sz="1600" b="1" dirty="0" smtClean="0">
                <a:solidFill>
                  <a:schemeClr val="bg1">
                    <a:lumMod val="10000"/>
                  </a:schemeClr>
                </a:solidFill>
              </a:rPr>
              <a:t>control*memory </a:t>
            </a:r>
            <a:r>
              <a:rPr lang="en-US" sz="1600" b="1" dirty="0">
                <a:solidFill>
                  <a:schemeClr val="bg1">
                    <a:lumMod val="10000"/>
                  </a:schemeClr>
                </a:solidFill>
              </a:rPr>
              <a:t>type</a:t>
            </a:r>
          </a:p>
          <a:p>
            <a:pPr algn="ctr"/>
            <a:r>
              <a:rPr lang="en-US" dirty="0" smtClean="0">
                <a:solidFill>
                  <a:schemeClr val="bg1">
                    <a:lumMod val="10000"/>
                  </a:schemeClr>
                </a:solidFill>
              </a:rPr>
              <a:t>BF</a:t>
            </a:r>
            <a:r>
              <a:rPr lang="en-US" sz="1400" dirty="0" smtClean="0">
                <a:solidFill>
                  <a:schemeClr val="bg1">
                    <a:lumMod val="10000"/>
                  </a:schemeClr>
                </a:solidFill>
              </a:rPr>
              <a:t>10</a:t>
            </a:r>
            <a:r>
              <a:rPr lang="en-US" dirty="0" smtClean="0">
                <a:solidFill>
                  <a:schemeClr val="bg1">
                    <a:lumMod val="10000"/>
                  </a:schemeClr>
                </a:solidFill>
              </a:rPr>
              <a:t>  &gt; 100</a:t>
            </a:r>
            <a:endParaRPr lang="en-US" dirty="0">
              <a:solidFill>
                <a:schemeClr val="bg1">
                  <a:lumMod val="10000"/>
                </a:schemeClr>
              </a:solidFill>
            </a:endParaRPr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8233" y="5916313"/>
            <a:ext cx="4706007" cy="352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874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Discussion: Experiments 2a and 2b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en-US" dirty="0"/>
              <a:t>Strong interaction between attentional </a:t>
            </a:r>
            <a:r>
              <a:rPr lang="en-US" dirty="0" smtClean="0"/>
              <a:t>control </a:t>
            </a:r>
            <a:r>
              <a:rPr lang="en-US" dirty="0"/>
              <a:t>and </a:t>
            </a:r>
            <a:r>
              <a:rPr lang="en-US" dirty="0" smtClean="0"/>
              <a:t>memory </a:t>
            </a:r>
            <a:r>
              <a:rPr lang="en-US" dirty="0"/>
              <a:t>type</a:t>
            </a:r>
          </a:p>
          <a:p>
            <a:pPr>
              <a:buFontTx/>
              <a:buChar char="-"/>
            </a:pPr>
            <a:r>
              <a:rPr lang="en-US" dirty="0"/>
              <a:t>Item memory being more impacted by attentional </a:t>
            </a:r>
            <a:r>
              <a:rPr lang="en-US" dirty="0" smtClean="0"/>
              <a:t>control </a:t>
            </a:r>
            <a:r>
              <a:rPr lang="en-US" dirty="0"/>
              <a:t>but very little order </a:t>
            </a:r>
            <a:r>
              <a:rPr lang="en-US" dirty="0" smtClean="0"/>
              <a:t>error (ceiling effect) </a:t>
            </a:r>
            <a:r>
              <a:rPr lang="en-US" dirty="0"/>
              <a:t>compared to item error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Virage 3"/>
          <p:cNvSpPr/>
          <p:nvPr/>
        </p:nvSpPr>
        <p:spPr>
          <a:xfrm flipV="1">
            <a:off x="1182189" y="3422469"/>
            <a:ext cx="607422" cy="45720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1854925" y="3500847"/>
            <a:ext cx="346877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Removable interaction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546337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Method: Experiments 1c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3735674" y="2634204"/>
            <a:ext cx="1160585" cy="7194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 smtClean="0"/>
              <a:t>lunette</a:t>
            </a:r>
            <a:endParaRPr lang="en-US" sz="1350" dirty="0"/>
          </a:p>
        </p:txBody>
      </p:sp>
      <p:sp>
        <p:nvSpPr>
          <p:cNvPr id="6" name="Rectangle 5"/>
          <p:cNvSpPr/>
          <p:nvPr/>
        </p:nvSpPr>
        <p:spPr>
          <a:xfrm>
            <a:off x="4626209" y="2701124"/>
            <a:ext cx="1160585" cy="7194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 smtClean="0"/>
              <a:t>magie</a:t>
            </a:r>
            <a:endParaRPr lang="en-US" sz="1350" dirty="0"/>
          </a:p>
        </p:txBody>
      </p:sp>
      <p:sp>
        <p:nvSpPr>
          <p:cNvPr id="7" name="Rectangle 6"/>
          <p:cNvSpPr/>
          <p:nvPr/>
        </p:nvSpPr>
        <p:spPr>
          <a:xfrm>
            <a:off x="5516744" y="2769086"/>
            <a:ext cx="1160585" cy="7194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 smtClean="0"/>
              <a:t>repas</a:t>
            </a:r>
            <a:endParaRPr lang="en-US" sz="1350" dirty="0"/>
          </a:p>
        </p:txBody>
      </p:sp>
      <p:sp>
        <p:nvSpPr>
          <p:cNvPr id="8" name="Rectangle 7"/>
          <p:cNvSpPr/>
          <p:nvPr/>
        </p:nvSpPr>
        <p:spPr>
          <a:xfrm>
            <a:off x="6359549" y="2832932"/>
            <a:ext cx="1160585" cy="7194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 smtClean="0"/>
              <a:t>papier</a:t>
            </a:r>
            <a:endParaRPr lang="en-US" sz="1350" dirty="0"/>
          </a:p>
        </p:txBody>
      </p:sp>
      <p:sp>
        <p:nvSpPr>
          <p:cNvPr id="9" name="Rectangle 8"/>
          <p:cNvSpPr/>
          <p:nvPr/>
        </p:nvSpPr>
        <p:spPr>
          <a:xfrm>
            <a:off x="2076242" y="2145001"/>
            <a:ext cx="1053820" cy="7194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 smtClean="0"/>
              <a:t>Order</a:t>
            </a:r>
            <a:endParaRPr lang="en-US" sz="1350" dirty="0"/>
          </a:p>
        </p:txBody>
      </p:sp>
      <p:sp>
        <p:nvSpPr>
          <p:cNvPr id="10" name="Rectangle 9"/>
          <p:cNvSpPr/>
          <p:nvPr/>
        </p:nvSpPr>
        <p:spPr>
          <a:xfrm>
            <a:off x="2076241" y="3256482"/>
            <a:ext cx="1053820" cy="7194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 smtClean="0"/>
              <a:t>Item</a:t>
            </a:r>
            <a:endParaRPr lang="en-US" sz="1350" dirty="0"/>
          </a:p>
        </p:txBody>
      </p:sp>
      <p:sp>
        <p:nvSpPr>
          <p:cNvPr id="11" name="ZoneTexte 10"/>
          <p:cNvSpPr txBox="1"/>
          <p:nvPr/>
        </p:nvSpPr>
        <p:spPr>
          <a:xfrm>
            <a:off x="2459662" y="2931328"/>
            <a:ext cx="33695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 smtClean="0"/>
              <a:t>or</a:t>
            </a:r>
            <a:endParaRPr lang="en-US" sz="1350" dirty="0"/>
          </a:p>
        </p:txBody>
      </p:sp>
      <p:sp>
        <p:nvSpPr>
          <p:cNvPr id="12" name="Flèche vers le bas 11"/>
          <p:cNvSpPr/>
          <p:nvPr/>
        </p:nvSpPr>
        <p:spPr>
          <a:xfrm>
            <a:off x="5956065" y="4203877"/>
            <a:ext cx="245683" cy="372273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4" name="ZoneTexte 13"/>
          <p:cNvSpPr txBox="1"/>
          <p:nvPr/>
        </p:nvSpPr>
        <p:spPr>
          <a:xfrm>
            <a:off x="4029536" y="4095274"/>
            <a:ext cx="1866163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 smtClean="0"/>
              <a:t>Attentional control secondary task during  encoding</a:t>
            </a:r>
            <a:endParaRPr lang="en-US" sz="1350" b="1" dirty="0"/>
          </a:p>
        </p:txBody>
      </p:sp>
      <p:sp>
        <p:nvSpPr>
          <p:cNvPr id="15" name="ZoneTexte 14"/>
          <p:cNvSpPr txBox="1"/>
          <p:nvPr/>
        </p:nvSpPr>
        <p:spPr>
          <a:xfrm>
            <a:off x="8974949" y="1762538"/>
            <a:ext cx="1469026" cy="7155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 smtClean="0"/>
              <a:t>In the same order as in the list (from top to bottom)?</a:t>
            </a:r>
            <a:endParaRPr lang="en-US" sz="1350" b="1" dirty="0"/>
          </a:p>
        </p:txBody>
      </p:sp>
      <p:sp>
        <p:nvSpPr>
          <p:cNvPr id="16" name="Rectangle 15"/>
          <p:cNvSpPr/>
          <p:nvPr/>
        </p:nvSpPr>
        <p:spPr>
          <a:xfrm>
            <a:off x="9129169" y="2466127"/>
            <a:ext cx="1160585" cy="7194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 smtClean="0"/>
              <a:t>REPAS</a:t>
            </a:r>
          </a:p>
          <a:p>
            <a:pPr algn="ctr"/>
            <a:r>
              <a:rPr lang="en-US" sz="1350" dirty="0" smtClean="0"/>
              <a:t>MAGIE</a:t>
            </a:r>
            <a:endParaRPr lang="en-US" sz="1350" dirty="0"/>
          </a:p>
        </p:txBody>
      </p:sp>
      <p:sp>
        <p:nvSpPr>
          <p:cNvPr id="17" name="Rectangle 16"/>
          <p:cNvSpPr/>
          <p:nvPr/>
        </p:nvSpPr>
        <p:spPr>
          <a:xfrm>
            <a:off x="9124417" y="3423117"/>
            <a:ext cx="1160585" cy="7194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 smtClean="0"/>
              <a:t>REPAS</a:t>
            </a:r>
          </a:p>
          <a:p>
            <a:pPr algn="ctr"/>
            <a:r>
              <a:rPr lang="en-US" sz="1350" dirty="0" smtClean="0"/>
              <a:t>SOLEIL</a:t>
            </a:r>
            <a:endParaRPr lang="en-US" sz="1350" dirty="0"/>
          </a:p>
        </p:txBody>
      </p:sp>
      <p:sp>
        <p:nvSpPr>
          <p:cNvPr id="18" name="ZoneTexte 17"/>
          <p:cNvSpPr txBox="1"/>
          <p:nvPr/>
        </p:nvSpPr>
        <p:spPr>
          <a:xfrm>
            <a:off x="9593207" y="3146537"/>
            <a:ext cx="336952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 smtClean="0"/>
              <a:t>or</a:t>
            </a:r>
            <a:endParaRPr lang="en-US" sz="1350" dirty="0"/>
          </a:p>
        </p:txBody>
      </p:sp>
      <p:sp>
        <p:nvSpPr>
          <p:cNvPr id="19" name="ZoneTexte 18"/>
          <p:cNvSpPr txBox="1"/>
          <p:nvPr/>
        </p:nvSpPr>
        <p:spPr>
          <a:xfrm>
            <a:off x="9003685" y="4126750"/>
            <a:ext cx="146902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 smtClean="0"/>
              <a:t>In the list?</a:t>
            </a:r>
            <a:endParaRPr lang="en-US" sz="1350" b="1" dirty="0"/>
          </a:p>
        </p:txBody>
      </p:sp>
      <p:sp>
        <p:nvSpPr>
          <p:cNvPr id="20" name="Accolade ouvrante 19"/>
          <p:cNvSpPr/>
          <p:nvPr/>
        </p:nvSpPr>
        <p:spPr>
          <a:xfrm rot="5400000">
            <a:off x="5879645" y="225458"/>
            <a:ext cx="297959" cy="4743167"/>
          </a:xfrm>
          <a:prstGeom prst="leftBrac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21" name="ZoneTexte 20"/>
          <p:cNvSpPr txBox="1"/>
          <p:nvPr/>
        </p:nvSpPr>
        <p:spPr>
          <a:xfrm>
            <a:off x="5288211" y="2102892"/>
            <a:ext cx="1469026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 smtClean="0">
                <a:solidFill>
                  <a:srgbClr val="FF0000"/>
                </a:solidFill>
              </a:rPr>
              <a:t>Encoding</a:t>
            </a:r>
            <a:endParaRPr lang="en-US" sz="1350" b="1" dirty="0">
              <a:solidFill>
                <a:srgbClr val="FF0000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2206739" y="1908141"/>
            <a:ext cx="785793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350" b="1" dirty="0" smtClean="0"/>
              <a:t>1000 </a:t>
            </a:r>
            <a:r>
              <a:rPr lang="en-US" sz="1350" b="1" dirty="0" err="1" smtClean="0"/>
              <a:t>ms</a:t>
            </a:r>
            <a:endParaRPr lang="en-US" sz="1350" b="1" dirty="0"/>
          </a:p>
        </p:txBody>
      </p:sp>
      <p:sp>
        <p:nvSpPr>
          <p:cNvPr id="29" name="ZoneTexte 28"/>
          <p:cNvSpPr txBox="1"/>
          <p:nvPr/>
        </p:nvSpPr>
        <p:spPr>
          <a:xfrm>
            <a:off x="7636858" y="2520210"/>
            <a:ext cx="76335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5</a:t>
            </a:r>
            <a:r>
              <a:rPr lang="en-US" sz="1400" dirty="0" smtClean="0"/>
              <a:t>000ms</a:t>
            </a:r>
            <a:endParaRPr lang="en-US" dirty="0"/>
          </a:p>
        </p:txBody>
      </p:sp>
      <p:sp>
        <p:nvSpPr>
          <p:cNvPr id="41" name="Rectangle 40"/>
          <p:cNvSpPr/>
          <p:nvPr/>
        </p:nvSpPr>
        <p:spPr>
          <a:xfrm>
            <a:off x="7199954" y="2919844"/>
            <a:ext cx="1160585" cy="7194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350" dirty="0" smtClean="0"/>
              <a:t>espace</a:t>
            </a:r>
            <a:endParaRPr lang="en-US" sz="1350" dirty="0"/>
          </a:p>
        </p:txBody>
      </p:sp>
      <p:sp>
        <p:nvSpPr>
          <p:cNvPr id="48" name="Bouton d'action : Son 47">
            <a:hlinkClick r:id="" action="ppaction://noaction" highlightClick="1">
              <a:snd r:embed="rId3" name="applause.wav"/>
            </a:hlinkClick>
          </p:cNvPr>
          <p:cNvSpPr/>
          <p:nvPr/>
        </p:nvSpPr>
        <p:spPr>
          <a:xfrm>
            <a:off x="3991700" y="5095116"/>
            <a:ext cx="332010" cy="351539"/>
          </a:xfrm>
          <a:prstGeom prst="actionButtonSoun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51" name="Bouton d'action : Son 50">
            <a:hlinkClick r:id="" action="ppaction://noaction" highlightClick="1">
              <a:snd r:embed="rId3" name="applause.wav"/>
            </a:hlinkClick>
          </p:cNvPr>
          <p:cNvSpPr/>
          <p:nvPr/>
        </p:nvSpPr>
        <p:spPr>
          <a:xfrm>
            <a:off x="3991700" y="5781716"/>
            <a:ext cx="332010" cy="351539"/>
          </a:xfrm>
          <a:prstGeom prst="actionButtonSound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pic>
        <p:nvPicPr>
          <p:cNvPr id="52" name="Image 5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6830" y="5140804"/>
            <a:ext cx="2687222" cy="478367"/>
          </a:xfrm>
          <a:prstGeom prst="rect">
            <a:avLst/>
          </a:prstGeom>
        </p:spPr>
      </p:pic>
      <p:sp>
        <p:nvSpPr>
          <p:cNvPr id="53" name="ZoneTexte 52"/>
          <p:cNvSpPr txBox="1"/>
          <p:nvPr/>
        </p:nvSpPr>
        <p:spPr>
          <a:xfrm>
            <a:off x="7064910" y="5401061"/>
            <a:ext cx="534121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 smtClean="0"/>
              <a:t>Time</a:t>
            </a:r>
            <a:endParaRPr lang="en-US" sz="1350" dirty="0"/>
          </a:p>
        </p:txBody>
      </p:sp>
      <p:sp>
        <p:nvSpPr>
          <p:cNvPr id="54" name="ZoneTexte 53"/>
          <p:cNvSpPr txBox="1"/>
          <p:nvPr/>
        </p:nvSpPr>
        <p:spPr>
          <a:xfrm>
            <a:off x="4413198" y="5000002"/>
            <a:ext cx="360996" cy="3000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350" dirty="0" smtClean="0"/>
              <a:t>Hz</a:t>
            </a:r>
            <a:endParaRPr lang="en-US" sz="1350" dirty="0"/>
          </a:p>
        </p:txBody>
      </p:sp>
      <p:sp>
        <p:nvSpPr>
          <p:cNvPr id="55" name="ZoneTexte 54"/>
          <p:cNvSpPr txBox="1"/>
          <p:nvPr/>
        </p:nvSpPr>
        <p:spPr>
          <a:xfrm>
            <a:off x="8147494" y="5758737"/>
            <a:ext cx="1662705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b="1" dirty="0" smtClean="0"/>
              <a:t>Detect stabilizations</a:t>
            </a:r>
            <a:endParaRPr lang="en-US" sz="1350" b="1" dirty="0"/>
          </a:p>
        </p:txBody>
      </p:sp>
      <p:sp>
        <p:nvSpPr>
          <p:cNvPr id="56" name="Rectangle à coins arrondis 55"/>
          <p:cNvSpPr/>
          <p:nvPr/>
        </p:nvSpPr>
        <p:spPr>
          <a:xfrm>
            <a:off x="8367562" y="6049775"/>
            <a:ext cx="1181182" cy="222887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7" name="Image 5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4302" y="6108847"/>
            <a:ext cx="614082" cy="638929"/>
          </a:xfrm>
          <a:prstGeom prst="rect">
            <a:avLst/>
          </a:prstGeom>
        </p:spPr>
      </p:pic>
      <p:pic>
        <p:nvPicPr>
          <p:cNvPr id="58" name="Image 5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6830" y="5843906"/>
            <a:ext cx="2687222" cy="478367"/>
          </a:xfrm>
          <a:prstGeom prst="rect">
            <a:avLst/>
          </a:prstGeom>
        </p:spPr>
      </p:pic>
      <p:sp>
        <p:nvSpPr>
          <p:cNvPr id="59" name="ZoneTexte 58"/>
          <p:cNvSpPr txBox="1"/>
          <p:nvPr/>
        </p:nvSpPr>
        <p:spPr>
          <a:xfrm>
            <a:off x="7637284" y="5840867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+</a:t>
            </a:r>
            <a:endParaRPr lang="en-US" sz="3200" b="1" dirty="0"/>
          </a:p>
        </p:txBody>
      </p:sp>
      <p:sp>
        <p:nvSpPr>
          <p:cNvPr id="34" name="ZoneTexte 33"/>
          <p:cNvSpPr txBox="1"/>
          <p:nvPr/>
        </p:nvSpPr>
        <p:spPr>
          <a:xfrm>
            <a:off x="2695305" y="5017343"/>
            <a:ext cx="1284824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 smtClean="0"/>
              <a:t>Low attentional control</a:t>
            </a:r>
            <a:endParaRPr lang="en-US" sz="1350" dirty="0"/>
          </a:p>
        </p:txBody>
      </p:sp>
      <p:sp>
        <p:nvSpPr>
          <p:cNvPr id="35" name="ZoneTexte 34"/>
          <p:cNvSpPr txBox="1"/>
          <p:nvPr/>
        </p:nvSpPr>
        <p:spPr>
          <a:xfrm>
            <a:off x="2666918" y="5710268"/>
            <a:ext cx="132057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50" dirty="0" smtClean="0"/>
              <a:t>High attentional control</a:t>
            </a:r>
            <a:endParaRPr lang="en-US" sz="1350" dirty="0"/>
          </a:p>
        </p:txBody>
      </p:sp>
    </p:spTree>
    <p:extLst>
      <p:ext uri="{BB962C8B-B14F-4D97-AF65-F5344CB8AC3E}">
        <p14:creationId xmlns:p14="http://schemas.microsoft.com/office/powerpoint/2010/main" val="829751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Results: Experiments 1c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7538159" y="2944560"/>
            <a:ext cx="381564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>
                <a:solidFill>
                  <a:schemeClr val="bg1">
                    <a:lumMod val="10000"/>
                  </a:schemeClr>
                </a:solidFill>
              </a:rPr>
              <a:t>Attentional </a:t>
            </a:r>
            <a:r>
              <a:rPr lang="en-US" b="1" dirty="0" smtClean="0">
                <a:solidFill>
                  <a:schemeClr val="bg1">
                    <a:lumMod val="10000"/>
                  </a:schemeClr>
                </a:solidFill>
              </a:rPr>
              <a:t>control*memory </a:t>
            </a:r>
            <a:r>
              <a:rPr lang="en-US" b="1" dirty="0">
                <a:solidFill>
                  <a:schemeClr val="bg1">
                    <a:lumMod val="10000"/>
                  </a:schemeClr>
                </a:solidFill>
              </a:rPr>
              <a:t>type</a:t>
            </a:r>
          </a:p>
          <a:p>
            <a:pPr algn="ctr"/>
            <a:r>
              <a:rPr lang="en-US" b="1" dirty="0">
                <a:solidFill>
                  <a:schemeClr val="bg1">
                    <a:lumMod val="10000"/>
                  </a:schemeClr>
                </a:solidFill>
              </a:rPr>
              <a:t> </a:t>
            </a:r>
            <a:endParaRPr lang="en-US" dirty="0">
              <a:solidFill>
                <a:schemeClr val="bg1">
                  <a:lumMod val="10000"/>
                </a:schemeClr>
              </a:solidFill>
            </a:endParaRPr>
          </a:p>
          <a:p>
            <a:pPr algn="ctr"/>
            <a:r>
              <a:rPr lang="en-US" dirty="0" smtClean="0">
                <a:solidFill>
                  <a:schemeClr val="bg1">
                    <a:lumMod val="10000"/>
                  </a:schemeClr>
                </a:solidFill>
              </a:rPr>
              <a:t>Moderate support 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</a:rPr>
              <a:t>for interaction</a:t>
            </a:r>
          </a:p>
          <a:p>
            <a:pPr algn="ctr"/>
            <a:r>
              <a:rPr lang="en-US" dirty="0">
                <a:solidFill>
                  <a:schemeClr val="bg1">
                    <a:lumMod val="10000"/>
                  </a:schemeClr>
                </a:solidFill>
              </a:rPr>
              <a:t>but with item memory being more</a:t>
            </a:r>
          </a:p>
          <a:p>
            <a:pPr algn="ctr"/>
            <a:r>
              <a:rPr lang="en-US" dirty="0">
                <a:solidFill>
                  <a:schemeClr val="bg1">
                    <a:lumMod val="10000"/>
                  </a:schemeClr>
                </a:solidFill>
              </a:rPr>
              <a:t>sensitive to </a:t>
            </a:r>
            <a:r>
              <a:rPr lang="en-US" dirty="0" smtClean="0">
                <a:solidFill>
                  <a:schemeClr val="bg1">
                    <a:lumMod val="10000"/>
                  </a:schemeClr>
                </a:solidFill>
              </a:rPr>
              <a:t>attentional control</a:t>
            </a:r>
            <a:endParaRPr lang="en-US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44" name="ZoneTexte 43"/>
          <p:cNvSpPr txBox="1"/>
          <p:nvPr/>
        </p:nvSpPr>
        <p:spPr>
          <a:xfrm>
            <a:off x="201594" y="6453594"/>
            <a:ext cx="80511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i="1" dirty="0">
                <a:solidFill>
                  <a:schemeClr val="bg1">
                    <a:lumMod val="10000"/>
                  </a:schemeClr>
                </a:solidFill>
              </a:rPr>
              <a:t>Note</a:t>
            </a:r>
            <a:r>
              <a:rPr lang="en-US" sz="1600" dirty="0">
                <a:solidFill>
                  <a:schemeClr val="bg1">
                    <a:lumMod val="10000"/>
                  </a:schemeClr>
                </a:solidFill>
              </a:rPr>
              <a:t>: The Bayes factor was calculated by comparing the best model with the model of interest.</a:t>
            </a: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496875"/>
            <a:ext cx="4942840" cy="4822639"/>
          </a:xfrm>
          <a:prstGeom prst="rect">
            <a:avLst/>
          </a:prstGeom>
        </p:spPr>
      </p:pic>
      <p:sp>
        <p:nvSpPr>
          <p:cNvPr id="19" name="Rectangle 18"/>
          <p:cNvSpPr/>
          <p:nvPr/>
        </p:nvSpPr>
        <p:spPr>
          <a:xfrm>
            <a:off x="2056243" y="3806335"/>
            <a:ext cx="3045962" cy="61555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1600" b="1" dirty="0">
                <a:solidFill>
                  <a:schemeClr val="bg1">
                    <a:lumMod val="10000"/>
                  </a:schemeClr>
                </a:solidFill>
              </a:rPr>
              <a:t>Attentional </a:t>
            </a:r>
            <a:r>
              <a:rPr lang="en-US" sz="1600" b="1" dirty="0" smtClean="0">
                <a:solidFill>
                  <a:schemeClr val="bg1">
                    <a:lumMod val="10000"/>
                  </a:schemeClr>
                </a:solidFill>
              </a:rPr>
              <a:t>control*memory </a:t>
            </a:r>
            <a:r>
              <a:rPr lang="en-US" sz="1600" b="1" dirty="0">
                <a:solidFill>
                  <a:schemeClr val="bg1">
                    <a:lumMod val="10000"/>
                  </a:schemeClr>
                </a:solidFill>
              </a:rPr>
              <a:t>type</a:t>
            </a:r>
          </a:p>
          <a:p>
            <a:pPr algn="ctr"/>
            <a:r>
              <a:rPr lang="en-US" dirty="0" smtClean="0">
                <a:solidFill>
                  <a:schemeClr val="bg1">
                    <a:lumMod val="10000"/>
                  </a:schemeClr>
                </a:solidFill>
              </a:rPr>
              <a:t>BF</a:t>
            </a:r>
            <a:r>
              <a:rPr lang="en-US" sz="1400" dirty="0" smtClean="0">
                <a:solidFill>
                  <a:schemeClr val="bg1">
                    <a:lumMod val="10000"/>
                  </a:schemeClr>
                </a:solidFill>
              </a:rPr>
              <a:t>10</a:t>
            </a:r>
            <a:r>
              <a:rPr lang="en-US" dirty="0" smtClean="0">
                <a:solidFill>
                  <a:schemeClr val="bg1">
                    <a:lumMod val="10000"/>
                  </a:schemeClr>
                </a:solidFill>
              </a:rPr>
              <a:t>  </a:t>
            </a:r>
            <a:r>
              <a:rPr lang="en-US" dirty="0">
                <a:solidFill>
                  <a:schemeClr val="bg1">
                    <a:lumMod val="10000"/>
                  </a:schemeClr>
                </a:solidFill>
              </a:rPr>
              <a:t>= 6.655</a:t>
            </a:r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8605" y="5847333"/>
            <a:ext cx="4706007" cy="352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8694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Discussion: Experiments </a:t>
            </a:r>
            <a:r>
              <a:rPr lang="en-US" dirty="0" smtClean="0"/>
              <a:t>1c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en-US" dirty="0"/>
              <a:t>Moderate interaction between attentional </a:t>
            </a:r>
            <a:r>
              <a:rPr lang="en-US" dirty="0" smtClean="0"/>
              <a:t>control </a:t>
            </a:r>
            <a:r>
              <a:rPr lang="en-US" dirty="0"/>
              <a:t>and memory type</a:t>
            </a:r>
          </a:p>
          <a:p>
            <a:pPr>
              <a:buFontTx/>
              <a:buChar char="-"/>
            </a:pPr>
            <a:r>
              <a:rPr lang="en-US" dirty="0"/>
              <a:t>Item memory </a:t>
            </a:r>
            <a:r>
              <a:rPr lang="en-US" dirty="0" smtClean="0"/>
              <a:t>more </a:t>
            </a:r>
            <a:r>
              <a:rPr lang="en-US" dirty="0"/>
              <a:t>impacted by attentional </a:t>
            </a:r>
            <a:r>
              <a:rPr lang="en-US" dirty="0" smtClean="0"/>
              <a:t>control, </a:t>
            </a:r>
            <a:r>
              <a:rPr lang="en-US" dirty="0"/>
              <a:t>even if order memory has globally more error</a:t>
            </a:r>
          </a:p>
        </p:txBody>
      </p:sp>
    </p:spTree>
    <p:extLst>
      <p:ext uri="{BB962C8B-B14F-4D97-AF65-F5344CB8AC3E}">
        <p14:creationId xmlns:p14="http://schemas.microsoft.com/office/powerpoint/2010/main" val="12591663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General discussion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199" y="1925948"/>
            <a:ext cx="10281745" cy="341267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Why didn’t we observe the same effect as Guitard et al. (2021</a:t>
            </a:r>
            <a:r>
              <a:rPr lang="en-US" dirty="0" smtClean="0"/>
              <a:t>)?</a:t>
            </a:r>
          </a:p>
          <a:p>
            <a:pPr marL="0" indent="0">
              <a:buNone/>
            </a:pPr>
            <a:endParaRPr lang="en-US" dirty="0" smtClean="0"/>
          </a:p>
          <a:p>
            <a:pPr>
              <a:buFontTx/>
              <a:buChar char="-"/>
            </a:pPr>
            <a:r>
              <a:rPr lang="en-US" dirty="0" smtClean="0"/>
              <a:t>The </a:t>
            </a:r>
            <a:r>
              <a:rPr lang="en-US" dirty="0"/>
              <a:t>strategic aspect of the task of Guitard's </a:t>
            </a:r>
            <a:r>
              <a:rPr lang="en-US" dirty="0" smtClean="0"/>
              <a:t>study</a:t>
            </a:r>
          </a:p>
          <a:p>
            <a:pPr>
              <a:buFontTx/>
              <a:buChar char="-"/>
            </a:pPr>
            <a:r>
              <a:rPr lang="en-US" dirty="0"/>
              <a:t>No direct manipulation of the attentional </a:t>
            </a:r>
            <a:r>
              <a:rPr lang="en-US" dirty="0" smtClean="0"/>
              <a:t>control in Guitard's study</a:t>
            </a:r>
          </a:p>
          <a:p>
            <a:pPr>
              <a:buFontTx/>
              <a:buChar char="-"/>
            </a:pPr>
            <a:r>
              <a:rPr lang="en-US" dirty="0" smtClean="0"/>
              <a:t>Item condition seems easier than the order condition (item recognition vs. order reconstruction)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sz="2200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644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Char char="-"/>
            </a:pPr>
            <a:r>
              <a:rPr lang="en-US" dirty="0">
                <a:solidFill>
                  <a:schemeClr val="tx2">
                    <a:lumMod val="10000"/>
                  </a:schemeClr>
                </a:solidFill>
              </a:rPr>
              <a:t>Across 5 experiments, we never found evidence for a larger effect of </a:t>
            </a:r>
            <a:r>
              <a:rPr lang="en-US">
                <a:solidFill>
                  <a:schemeClr val="tx2">
                    <a:lumMod val="10000"/>
                  </a:schemeClr>
                </a:solidFill>
              </a:rPr>
              <a:t>attentional </a:t>
            </a:r>
            <a:r>
              <a:rPr lang="en-US" smtClean="0">
                <a:solidFill>
                  <a:schemeClr val="tx2">
                    <a:lumMod val="10000"/>
                  </a:schemeClr>
                </a:solidFill>
              </a:rPr>
              <a:t>control </a:t>
            </a:r>
            <a:r>
              <a:rPr lang="en-US" dirty="0">
                <a:solidFill>
                  <a:schemeClr val="tx2">
                    <a:lumMod val="10000"/>
                  </a:schemeClr>
                </a:solidFill>
              </a:rPr>
              <a:t>on order</a:t>
            </a:r>
            <a:r>
              <a:rPr lang="en-US" dirty="0" smtClean="0">
                <a:solidFill>
                  <a:schemeClr val="tx2">
                    <a:lumMod val="10000"/>
                  </a:schemeClr>
                </a:solidFill>
              </a:rPr>
              <a:t>.</a:t>
            </a:r>
          </a:p>
          <a:p>
            <a:pPr>
              <a:buFontTx/>
              <a:buChar char="-"/>
            </a:pPr>
            <a:r>
              <a:rPr lang="en-US" dirty="0" smtClean="0">
                <a:solidFill>
                  <a:schemeClr val="tx2">
                    <a:lumMod val="10000"/>
                  </a:schemeClr>
                </a:solidFill>
              </a:rPr>
              <a:t> </a:t>
            </a:r>
            <a:r>
              <a:rPr lang="en-US" dirty="0">
                <a:solidFill>
                  <a:schemeClr val="tx2">
                    <a:lumMod val="10000"/>
                  </a:schemeClr>
                </a:solidFill>
              </a:rPr>
              <a:t>If anything, there was a higher attentional cost for item </a:t>
            </a:r>
            <a:r>
              <a:rPr lang="en-US" dirty="0" smtClean="0">
                <a:solidFill>
                  <a:schemeClr val="tx2">
                    <a:lumMod val="10000"/>
                  </a:schemeClr>
                </a:solidFill>
              </a:rPr>
              <a:t>WM</a:t>
            </a:r>
          </a:p>
          <a:p>
            <a:pPr>
              <a:buFontTx/>
              <a:buChar char="-"/>
            </a:pPr>
            <a:endParaRPr lang="en-US" dirty="0">
              <a:solidFill>
                <a:schemeClr val="tx2">
                  <a:lumMod val="10000"/>
                </a:schemeClr>
              </a:solidFill>
            </a:endParaRPr>
          </a:p>
          <a:p>
            <a:pPr marL="0" indent="0">
              <a:buNone/>
            </a:pPr>
            <a:r>
              <a:rPr lang="en-US" b="1" dirty="0"/>
              <a:t>Future perspectives for serial order </a:t>
            </a:r>
            <a:r>
              <a:rPr lang="en-US" b="1" dirty="0" smtClean="0"/>
              <a:t>representation:</a:t>
            </a:r>
          </a:p>
          <a:p>
            <a:pPr marL="0" indent="0">
              <a:buNone/>
            </a:pPr>
            <a:r>
              <a:rPr lang="en-US" dirty="0" smtClean="0"/>
              <a:t>- </a:t>
            </a:r>
            <a:r>
              <a:rPr lang="en-US" dirty="0"/>
              <a:t>Attentional cost theories show limited potential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- Temporal and spatial codes as more promising alternatives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086387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2557145"/>
            <a:ext cx="10515600" cy="117157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6600" dirty="0" smtClean="0"/>
              <a:t>Thank you for your attention !</a:t>
            </a:r>
          </a:p>
        </p:txBody>
      </p:sp>
    </p:spTree>
    <p:extLst>
      <p:ext uri="{BB962C8B-B14F-4D97-AF65-F5344CB8AC3E}">
        <p14:creationId xmlns:p14="http://schemas.microsoft.com/office/powerpoint/2010/main" val="3916137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473219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600" dirty="0"/>
              <a:t>Crowder, R. G. (1979). Similarity and Order in Memory1. In G. H. Bower (</a:t>
            </a:r>
            <a:r>
              <a:rPr lang="en-US" sz="1600" dirty="0" err="1"/>
              <a:t>Éd</a:t>
            </a:r>
            <a:r>
              <a:rPr lang="en-US" sz="1600" dirty="0"/>
              <a:t>.), Psychology of Learning and Motivation (Vol. 13, p. 319‑353). Academic Press. </a:t>
            </a:r>
            <a:r>
              <a:rPr lang="en-US" sz="1600" dirty="0">
                <a:hlinkClick r:id="rId2"/>
              </a:rPr>
              <a:t>https://</a:t>
            </a:r>
            <a:r>
              <a:rPr lang="en-US" sz="1600" dirty="0" smtClean="0">
                <a:hlinkClick r:id="rId2"/>
              </a:rPr>
              <a:t>doi.org/10.1016/S0079-7421(08)60086-9</a:t>
            </a:r>
            <a:endParaRPr lang="en-US" sz="1600" dirty="0" smtClean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 smtClean="0"/>
              <a:t>Guitard</a:t>
            </a:r>
            <a:r>
              <a:rPr lang="en-US" sz="1600" dirty="0"/>
              <a:t>, D., Saint-Aubin, J., &amp; Cowan, N. (2021). Asymmetrical interference between item and order information in short-term memory. </a:t>
            </a:r>
            <a:r>
              <a:rPr lang="en-US" sz="1600" i="1" dirty="0"/>
              <a:t>Journal of Experimental Psychology: Learning, Memory, and Cognition</a:t>
            </a:r>
            <a:r>
              <a:rPr lang="en-US" sz="1600" dirty="0"/>
              <a:t>, </a:t>
            </a:r>
            <a:r>
              <a:rPr lang="en-US" sz="1600" i="1" dirty="0"/>
              <a:t>47</a:t>
            </a:r>
            <a:r>
              <a:rPr lang="en-US" sz="1600" dirty="0"/>
              <a:t>(2), 243</a:t>
            </a:r>
            <a:r>
              <a:rPr lang="en-US" sz="1600" dirty="0" smtClean="0"/>
              <a:t>.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 err="1"/>
              <a:t>Hulme</a:t>
            </a:r>
            <a:r>
              <a:rPr lang="en-US" sz="1600" dirty="0"/>
              <a:t>, C., </a:t>
            </a:r>
            <a:r>
              <a:rPr lang="en-US" sz="1600" dirty="0" err="1"/>
              <a:t>Roodenrys</a:t>
            </a:r>
            <a:r>
              <a:rPr lang="en-US" sz="1600" dirty="0"/>
              <a:t>, S., </a:t>
            </a:r>
            <a:r>
              <a:rPr lang="en-US" sz="1600" dirty="0" err="1"/>
              <a:t>Schweickert</a:t>
            </a:r>
            <a:r>
              <a:rPr lang="en-US" sz="1600" dirty="0"/>
              <a:t>, R., Brown, G. D. A., Martin, S., &amp; Stuart, G. (1997). Word-frequency effects on short-term memory tasks : Evidence for a </a:t>
            </a:r>
            <a:r>
              <a:rPr lang="en-US" sz="1600" dirty="0" err="1"/>
              <a:t>redintegration</a:t>
            </a:r>
            <a:r>
              <a:rPr lang="en-US" sz="1600" dirty="0"/>
              <a:t> process in immediate serial recall. Journal of Experimental Psychology: Learning, Memory, and Cognition, 23(5), 1217‑1232. </a:t>
            </a:r>
            <a:r>
              <a:rPr lang="en-US" sz="1600" dirty="0">
                <a:hlinkClick r:id="rId3"/>
              </a:rPr>
              <a:t>https://</a:t>
            </a:r>
            <a:r>
              <a:rPr lang="en-US" sz="1600" dirty="0" smtClean="0">
                <a:hlinkClick r:id="rId3"/>
              </a:rPr>
              <a:t>doi.org/10.1037/0278-7393.23.5.1217</a:t>
            </a:r>
            <a:endParaRPr lang="en-US" sz="1600" dirty="0" smtClean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 err="1"/>
              <a:t>Hulme</a:t>
            </a:r>
            <a:r>
              <a:rPr lang="en-US" sz="1600" dirty="0"/>
              <a:t>, C., Stuart, G., Brown, G. D. A., &amp; Morin, C. (2003). High- and low-frequency words are recalled equally well in alternating lists : Evidence for associative effects in serial recall. Journal of Memory and Language, 49(4), 500‑518. </a:t>
            </a:r>
            <a:r>
              <a:rPr lang="en-US" sz="1600" dirty="0">
                <a:hlinkClick r:id="rId4"/>
              </a:rPr>
              <a:t>https://</a:t>
            </a:r>
            <a:r>
              <a:rPr lang="en-US" sz="1600" dirty="0" smtClean="0">
                <a:hlinkClick r:id="rId4"/>
              </a:rPr>
              <a:t>doi.org/10.1016/S0749-596X(03)00096-2</a:t>
            </a:r>
            <a:endParaRPr lang="en-US" sz="1600" dirty="0" smtClean="0"/>
          </a:p>
          <a:p>
            <a:pPr marL="0" indent="0">
              <a:buNone/>
            </a:pPr>
            <a:endParaRPr lang="en-US" sz="1600" dirty="0" smtClean="0"/>
          </a:p>
          <a:p>
            <a:pPr marL="0" indent="0">
              <a:buNone/>
            </a:pPr>
            <a:r>
              <a:rPr lang="en-US" sz="1600" dirty="0"/>
              <a:t>Majerus, S., Norris, D., &amp; Patterson, K. (2007). What does a patient with semantic dementia remember in verbal short-term memory? Order and sound but not words. Cognitive Neuropsychology, 24(2), 131‑151. https://doi.org/10.1080/02643290600989376</a:t>
            </a:r>
          </a:p>
          <a:p>
            <a:pPr marL="0" indent="0">
              <a:buNone/>
            </a:pPr>
            <a:endParaRPr lang="en-US" sz="1800" dirty="0" smtClean="0"/>
          </a:p>
          <a:p>
            <a:pPr marL="0" indent="0">
              <a:buNone/>
            </a:pPr>
            <a:endParaRPr lang="en-US" sz="1800" dirty="0"/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80821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3130</TotalTime>
  <Words>1064</Words>
  <Application>Microsoft Office PowerPoint</Application>
  <PresentationFormat>Grand écran</PresentationFormat>
  <Paragraphs>271</Paragraphs>
  <Slides>26</Slides>
  <Notes>11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26</vt:i4>
      </vt:variant>
    </vt:vector>
  </HeadingPairs>
  <TitlesOfParts>
    <vt:vector size="31" baseType="lpstr">
      <vt:lpstr>Arial</vt:lpstr>
      <vt:lpstr>Calibri</vt:lpstr>
      <vt:lpstr>Calibri Light</vt:lpstr>
      <vt:lpstr>DejaVu Sans</vt:lpstr>
      <vt:lpstr>Thème Office</vt:lpstr>
      <vt:lpstr>Attention and the representation of serial order in verbal working memory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  <vt:lpstr>Introduction</vt:lpstr>
      <vt:lpstr>Hypothesis</vt:lpstr>
      <vt:lpstr>Method: Experiment 1a</vt:lpstr>
      <vt:lpstr>Method: Experiment 1b</vt:lpstr>
      <vt:lpstr>Results: Experiments 1a and 1b</vt:lpstr>
      <vt:lpstr>Discussion: Experiments 1a and 1b</vt:lpstr>
      <vt:lpstr>Method: Experiment 2a</vt:lpstr>
      <vt:lpstr>Method: Experiment 2b</vt:lpstr>
      <vt:lpstr>Results: Experiments 2a and 2b</vt:lpstr>
      <vt:lpstr>Discussion: Experiments 2a and 2b</vt:lpstr>
      <vt:lpstr>Method: Experiments 1c</vt:lpstr>
      <vt:lpstr>Results: Experiments 1c</vt:lpstr>
      <vt:lpstr>Discussion: Experiments 1c</vt:lpstr>
      <vt:lpstr>General discussion</vt:lpstr>
      <vt:lpstr>Conclusion</vt:lpstr>
      <vt:lpstr>Présentation PowerPoint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Attention and the representation of serial order in verbal working memory</dc:title>
  <dc:creator>Robin Remouchamps</dc:creator>
  <cp:lastModifiedBy>Robin Remouchamps</cp:lastModifiedBy>
  <cp:revision>104</cp:revision>
  <dcterms:created xsi:type="dcterms:W3CDTF">2026-03-10T14:33:38Z</dcterms:created>
  <dcterms:modified xsi:type="dcterms:W3CDTF">2026-05-26T09:58:57Z</dcterms:modified>
</cp:coreProperties>
</file>