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97"/>
    <p:restoredTop sz="94640"/>
  </p:normalViewPr>
  <p:slideViewPr>
    <p:cSldViewPr snapToGrid="0">
      <p:cViewPr varScale="1">
        <p:scale>
          <a:sx n="93" d="100"/>
          <a:sy n="93" d="100"/>
        </p:scale>
        <p:origin x="248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C70EC0-B97B-684C-8723-74BB18331D40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1F68FE-5B46-174E-A056-C976A7D1CA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5887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1F68FE-5B46-174E-A056-C976A7D1CA05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14996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1F68FE-5B46-174E-A056-C976A7D1CA0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32734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1923" y="1122363"/>
            <a:ext cx="7588155" cy="2621154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1923" y="3843708"/>
            <a:ext cx="7588155" cy="1414091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8FA71-3A18-48C0-980F-4B68F7F63042}" type="datetime1">
              <a:rPr lang="en-US" smtClean="0"/>
              <a:t>5/19/26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535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1210E-201E-4473-82AC-2466F5386C38}" type="datetime1">
              <a:rPr lang="en-US" smtClean="0"/>
              <a:t>5/19/26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729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D06AF-EF87-8489-2C82-DEB90B7EF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381" y="553616"/>
            <a:ext cx="8273140" cy="4008859"/>
          </a:xfrm>
        </p:spPr>
        <p:txBody>
          <a:bodyPr anchor="t">
            <a:norm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8E5678-CA38-1318-9EA2-5E0A4F9A5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3380" y="4589463"/>
            <a:ext cx="8273140" cy="1384617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99186-7E5A-60AF-DE69-5C7DA7161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EA198-6CAB-4B8F-B93F-1F9C8C4B6CE7}" type="datetime1">
              <a:rPr lang="en-US" smtClean="0"/>
              <a:t>5/19/26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A13D1-1FBA-E820-323B-77B41F1A6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9BE85-85F6-4636-C651-D87CC969A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432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741152" cy="11322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E861E-DFBA-B4AA-9356-CDE3D3F57C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2648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1D7538-EC5A-3EE7-176F-A58920C507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6041F-4525-44D5-AA4F-332294BF1F56}" type="datetime1">
              <a:rPr lang="en-US" smtClean="0"/>
              <a:t>5/19/26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628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47396"/>
            <a:ext cx="10745788" cy="11432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685735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DA52B0-7419-A946-4523-6D34BCAD26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2386894"/>
            <a:ext cx="5157787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5735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BAE980-E611-98B5-04E9-DE4584B0E3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386894"/>
            <a:ext cx="5183189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57091-BBDF-4EB9-BA6B-2BB67AC4FC0F}" type="datetime1">
              <a:rPr lang="en-US" smtClean="0"/>
              <a:t>5/19/26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331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B226B-77A6-410C-9796-083F278E0125}" type="datetime1">
              <a:rPr lang="en-US" smtClean="0"/>
              <a:t>5/19/26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605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578B-D289-4C40-8593-3D356C49DA58}" type="datetime1">
              <a:rPr lang="en-US" smtClean="0"/>
              <a:t>5/19/26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527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160" y="553616"/>
            <a:ext cx="3595634" cy="1757505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4708" y="553616"/>
            <a:ext cx="6279741" cy="5486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7160" y="2311121"/>
            <a:ext cx="3595634" cy="3728895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DFAE3-14DB-48A7-A80F-80DDB072CE3D}" type="datetime1">
              <a:rPr lang="en-US" smtClean="0"/>
              <a:t>5/19/26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196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557784"/>
            <a:ext cx="3595634" cy="2212313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063319" y="657103"/>
            <a:ext cx="6483687" cy="555590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1" y="2826137"/>
            <a:ext cx="3585586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EAEF-6478-4102-8F5D-A5FE9FC97ACB}" type="datetime1">
              <a:rPr lang="en-US" smtClean="0"/>
              <a:t>5/19/26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400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E956D-CB73-C986-F100-46487310D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515600" cy="113225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423E6A-A07C-BF0D-EA30-9A8A854E4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12648" y="1680898"/>
            <a:ext cx="10515600" cy="44960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C9908-8F95-8DFC-72CC-158552B56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4EDB3-C0E8-45F8-9E1D-1B6C8D1880C0}" type="datetime1">
              <a:rPr lang="en-US" smtClean="0"/>
              <a:t>5/19/26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26C9BE-9060-50CB-2BB7-07307FF89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4A835B-97D3-BC22-F0B8-4986D4636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993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5B0252-346C-F6F4-3642-19F571550D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634888" y="578497"/>
            <a:ext cx="2047037" cy="559846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98DA36-7351-9D6A-518B-678AB8A507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578497"/>
            <a:ext cx="8796688" cy="55984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6BDFF-D746-836C-04B8-CA89AD5D1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0EC4B-54ED-4041-B552-9BA760FA3DBA}" type="datetime1">
              <a:rPr lang="en-US" smtClean="0"/>
              <a:t>5/19/26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9AA929-A9E6-FF9C-0C59-177F892D6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16D893-7E81-90DC-4139-7687B39C3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678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653578" cy="1132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7" y="1715532"/>
            <a:ext cx="10653579" cy="4593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67F45AC6-C491-4585-A584-9CE2AF7D5500}" type="datetime1">
              <a:rPr lang="en-US" smtClean="0"/>
              <a:t>5/19/26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004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72" r:id="rId6"/>
    <p:sldLayoutId id="2147483667" r:id="rId7"/>
    <p:sldLayoutId id="2147483668" r:id="rId8"/>
    <p:sldLayoutId id="2147483669" r:id="rId9"/>
    <p:sldLayoutId id="2147483671" r:id="rId10"/>
    <p:sldLayoutId id="2147483670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c-paje.be/actus/consult/119" TargetMode="Externa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7" Type="http://schemas.openxmlformats.org/officeDocument/2006/relationships/image" Target="../media/image23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ED587E41-605C-A8E4-8BA5-0E0B3797C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02AF2D5-4CF4-4D0E-1306-14296A8FB1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91" r="9900" b="1"/>
          <a:stretch>
            <a:fillRect/>
          </a:stretch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Rectangle 1032">
            <a:extLst>
              <a:ext uri="{FF2B5EF4-FFF2-40B4-BE49-F238E27FC236}">
                <a16:creationId xmlns:a16="http://schemas.microsoft.com/office/drawing/2014/main" id="{EBD48A03-0DF9-3063-CB15-1BC2AEC79F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614416"/>
            <a:ext cx="12191999" cy="1243584"/>
          </a:xfrm>
          <a:prstGeom prst="rect">
            <a:avLst/>
          </a:prstGeom>
          <a:solidFill>
            <a:schemeClr val="bg1"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1D19EDB-529A-01EC-6B96-926B9E2A3D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040" y="5768969"/>
            <a:ext cx="8183880" cy="960120"/>
          </a:xfrm>
        </p:spPr>
        <p:txBody>
          <a:bodyPr anchor="ctr">
            <a:normAutofit/>
          </a:bodyPr>
          <a:lstStyle/>
          <a:p>
            <a:pPr algn="l"/>
            <a:r>
              <a:rPr lang="fr-BE" b="1" dirty="0"/>
              <a:t>Sensibilisation et transmission 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6088FD8-8719-9E39-1CAA-29ECA7F66F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97245" y="5768969"/>
            <a:ext cx="3399681" cy="955994"/>
          </a:xfrm>
        </p:spPr>
        <p:txBody>
          <a:bodyPr anchor="ctr">
            <a:normAutofit/>
          </a:bodyPr>
          <a:lstStyle/>
          <a:p>
            <a:pPr algn="r">
              <a:lnSpc>
                <a:spcPct val="110000"/>
              </a:lnSpc>
            </a:pPr>
            <a:r>
              <a:rPr lang="fr-BE" sz="1600" b="1"/>
              <a:t>Les pratiques de création de jeu vidéo en éducation aux médias chez l’ASBL C-Paje</a:t>
            </a:r>
            <a:r>
              <a:rPr lang="fr-BE" sz="1600">
                <a:effectLst/>
              </a:rPr>
              <a:t> </a:t>
            </a:r>
            <a:endParaRPr lang="fr-FR" sz="160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F46BB1A-782C-EE47-7C2F-8ACBA3085CAF}"/>
              </a:ext>
            </a:extLst>
          </p:cNvPr>
          <p:cNvSpPr txBox="1"/>
          <p:nvPr/>
        </p:nvSpPr>
        <p:spPr>
          <a:xfrm>
            <a:off x="422135" y="6424213"/>
            <a:ext cx="579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Boris Krywicki (C-</a:t>
            </a:r>
            <a:r>
              <a:rPr lang="fr-FR" b="1" dirty="0" err="1"/>
              <a:t>paje</a:t>
            </a:r>
            <a:r>
              <a:rPr lang="fr-FR" b="1" dirty="0"/>
              <a:t>, </a:t>
            </a:r>
            <a:r>
              <a:rPr lang="fr-FR" b="1" dirty="0" err="1"/>
              <a:t>Uliège</a:t>
            </a:r>
            <a:r>
              <a:rPr lang="fr-FR" b="1" dirty="0"/>
              <a:t>, Liège Game </a:t>
            </a:r>
            <a:r>
              <a:rPr lang="fr-FR" b="1" dirty="0" err="1"/>
              <a:t>Lab</a:t>
            </a:r>
            <a:r>
              <a:rPr lang="fr-FR" b="1" dirty="0"/>
              <a:t>)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3DFD3EC-FFD0-29F0-BD0D-74594348B7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4681795"/>
            <a:ext cx="2485153" cy="803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9473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7" name="Rectangle 2066">
            <a:extLst>
              <a:ext uri="{FF2B5EF4-FFF2-40B4-BE49-F238E27FC236}">
                <a16:creationId xmlns:a16="http://schemas.microsoft.com/office/drawing/2014/main" id="{8232C646-EEF5-4764-5EDA-451D8B51AD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4B261BF-0DE7-E7B4-2239-ADB263469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5990" y="1069848"/>
            <a:ext cx="4500041" cy="1353312"/>
          </a:xfrm>
        </p:spPr>
        <p:txBody>
          <a:bodyPr anchor="b">
            <a:normAutofit/>
          </a:bodyPr>
          <a:lstStyle/>
          <a:p>
            <a:r>
              <a:rPr lang="fr-FR" sz="2800" dirty="0"/>
              <a:t>Une démarche née dans l’interdisciplinarité</a:t>
            </a:r>
          </a:p>
        </p:txBody>
      </p:sp>
      <p:pic>
        <p:nvPicPr>
          <p:cNvPr id="2062" name="Picture 14" descr="Culture vidéoludique ! de Liège Game Lab - Decitre">
            <a:extLst>
              <a:ext uri="{FF2B5EF4-FFF2-40B4-BE49-F238E27FC236}">
                <a16:creationId xmlns:a16="http://schemas.microsoft.com/office/drawing/2014/main" id="{39FF6B46-1514-D0CC-9741-5B64022DB5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8087" y="1192945"/>
            <a:ext cx="2952491" cy="4507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Penser (avec) la culture vidéoludique – Presses Universitaires de Liège">
            <a:extLst>
              <a:ext uri="{FF2B5EF4-FFF2-40B4-BE49-F238E27FC236}">
                <a16:creationId xmlns:a16="http://schemas.microsoft.com/office/drawing/2014/main" id="{1AB6CB98-BF60-65F3-946A-C2DDEAB525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04000" y="285405"/>
            <a:ext cx="2092000" cy="3031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Culture vidéoludique – Presses Universitaires de Liège">
            <a:extLst>
              <a:ext uri="{FF2B5EF4-FFF2-40B4-BE49-F238E27FC236}">
                <a16:creationId xmlns:a16="http://schemas.microsoft.com/office/drawing/2014/main" id="{0AF95987-8C46-4665-40B6-367B609880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04000" y="3580801"/>
            <a:ext cx="2092000" cy="3031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EA4FEB9-0F85-4A7A-955F-8B32A689E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47933" y="2505456"/>
            <a:ext cx="4508099" cy="3709364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fr-FR" sz="1400" dirty="0"/>
              <a:t>Formation à </a:t>
            </a:r>
            <a:r>
              <a:rPr lang="fr-FR" sz="1400" dirty="0" err="1"/>
              <a:t>Construct</a:t>
            </a:r>
            <a:r>
              <a:rPr lang="fr-FR" sz="1400" dirty="0"/>
              <a:t> 2 / </a:t>
            </a:r>
            <a:r>
              <a:rPr lang="fr-FR" sz="1400" dirty="0" err="1"/>
              <a:t>Construct</a:t>
            </a:r>
            <a:r>
              <a:rPr lang="fr-FR" sz="1400" dirty="0"/>
              <a:t> 3 (développement de jeu vidéo – aspect technique) par Action Média Jeunes</a:t>
            </a:r>
          </a:p>
          <a:p>
            <a:pPr>
              <a:lnSpc>
                <a:spcPct val="110000"/>
              </a:lnSpc>
            </a:pPr>
            <a:r>
              <a:rPr lang="fr-FR" sz="1400" dirty="0"/>
              <a:t>Co-écriture de </a:t>
            </a:r>
            <a:r>
              <a:rPr lang="fr-FR" sz="1400" i="1" dirty="0"/>
              <a:t>Culture vidéoludique ! a</a:t>
            </a:r>
            <a:r>
              <a:rPr lang="fr-FR" sz="1400" dirty="0"/>
              <a:t>vec le Liège Game </a:t>
            </a:r>
            <a:r>
              <a:rPr lang="fr-FR" sz="1400" dirty="0" err="1"/>
              <a:t>Lab</a:t>
            </a:r>
            <a:r>
              <a:rPr lang="fr-FR" sz="1400" dirty="0"/>
              <a:t> (aspect culturel)</a:t>
            </a:r>
          </a:p>
          <a:p>
            <a:pPr>
              <a:lnSpc>
                <a:spcPct val="110000"/>
              </a:lnSpc>
            </a:pPr>
            <a:r>
              <a:rPr lang="fr-FR" sz="1400" dirty="0"/>
              <a:t>Intérêt de chercheur et étude de la presse vidéoludique et des médias spécialisés (aspect discursif)</a:t>
            </a:r>
          </a:p>
          <a:p>
            <a:pPr>
              <a:lnSpc>
                <a:spcPct val="110000"/>
              </a:lnSpc>
            </a:pPr>
            <a:r>
              <a:rPr lang="fr-FR" sz="1400" dirty="0" err="1"/>
              <a:t>Co-création</a:t>
            </a:r>
            <a:r>
              <a:rPr lang="fr-FR" sz="1400" dirty="0"/>
              <a:t> de la méthodologie des ateliers avec mes collègues du C-</a:t>
            </a:r>
            <a:r>
              <a:rPr lang="fr-FR" sz="1400" dirty="0" err="1"/>
              <a:t>Paje</a:t>
            </a:r>
            <a:r>
              <a:rPr lang="fr-FR" sz="1400" dirty="0"/>
              <a:t> et du Liège Game </a:t>
            </a:r>
            <a:r>
              <a:rPr lang="fr-FR" sz="1400" dirty="0" err="1"/>
              <a:t>Lab</a:t>
            </a:r>
            <a:endParaRPr lang="fr-FR" sz="1400" dirty="0"/>
          </a:p>
          <a:p>
            <a:pPr>
              <a:lnSpc>
                <a:spcPct val="110000"/>
              </a:lnSpc>
            </a:pPr>
            <a:r>
              <a:rPr lang="fr-FR" sz="1400" dirty="0"/>
              <a:t>Comment la création de jeu vidéo peut-elle contribuer à l’émancipation et à la sensibilisation des jeunes ?</a:t>
            </a:r>
          </a:p>
        </p:txBody>
      </p:sp>
      <p:pic>
        <p:nvPicPr>
          <p:cNvPr id="2064" name="Picture 16" descr="Construct Logo PNG Vector (EPS) Free Download">
            <a:extLst>
              <a:ext uri="{FF2B5EF4-FFF2-40B4-BE49-F238E27FC236}">
                <a16:creationId xmlns:a16="http://schemas.microsoft.com/office/drawing/2014/main" id="{1A250960-702C-3479-AB07-1DD5CF6E06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4294" y="5129725"/>
            <a:ext cx="1537995" cy="1537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59661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462A18-4815-1E40-AEF8-9181E671F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développement d’une méthodologie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BDEBFCB-47F4-E0F3-EF1B-2A1685C5C0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227" y="1030255"/>
            <a:ext cx="9392763" cy="5827745"/>
          </a:xfrm>
          <a:prstGeom prst="rect">
            <a:avLst/>
          </a:prstGeom>
        </p:spPr>
      </p:pic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7F277A9B-80D4-70AA-1173-CB40E24521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t="12482" b="11778"/>
          <a:stretch>
            <a:fillRect/>
          </a:stretch>
        </p:blipFill>
        <p:spPr>
          <a:xfrm>
            <a:off x="0" y="3901871"/>
            <a:ext cx="5355943" cy="2520444"/>
          </a:xfrm>
          <a:prstGeom prst="rect">
            <a:avLst/>
          </a:prstGeom>
        </p:spPr>
      </p:pic>
      <p:pic>
        <p:nvPicPr>
          <p:cNvPr id="8" name="Espace réservé du contenu 4">
            <a:extLst>
              <a:ext uri="{FF2B5EF4-FFF2-40B4-BE49-F238E27FC236}">
                <a16:creationId xmlns:a16="http://schemas.microsoft.com/office/drawing/2014/main" id="{9DCDA8E4-E45C-EA27-13B5-91A2954EC1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7183500" y="2451943"/>
            <a:ext cx="3218987" cy="5173101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2DF8079-9A8F-5F61-8D94-A20BD7C0ABEE}"/>
              </a:ext>
            </a:extLst>
          </p:cNvPr>
          <p:cNvSpPr txBox="1"/>
          <p:nvPr/>
        </p:nvSpPr>
        <p:spPr>
          <a:xfrm>
            <a:off x="5771608" y="6124694"/>
            <a:ext cx="4537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hlinkClick r:id="rId5"/>
              </a:rPr>
              <a:t>https://www.c-paje.be/actus/consult/119</a:t>
            </a:r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260544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D48EA17-F2CF-2F98-FC06-DBB6A2AEC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D3D4267-6754-E656-C65D-257297D453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5D0EFEE2-96A9-2C50-8A05-CCE12A84BE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2" b="11991"/>
          <a:stretch>
            <a:fillRect/>
          </a:stretch>
        </p:blipFill>
        <p:spPr>
          <a:xfrm>
            <a:off x="133896" y="136321"/>
            <a:ext cx="11924208" cy="6585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7453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F3785D-6C7E-DB66-D2E1-518D9DB7F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4BDE3324-287C-8B66-A55C-C58DB3929A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0672" y="0"/>
            <a:ext cx="10968680" cy="6777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9813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CDDB6C89-57DE-C8C1-2A0A-7A039FA6E4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03152" y="-11478"/>
            <a:ext cx="5000192" cy="698571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854D3C4-A0C2-DC6E-4B7F-0963C6534D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3424" y="-11478"/>
            <a:ext cx="4972663" cy="6974237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78DC7BBA-CD41-B41B-4419-DC108F3DD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4479846" y="827609"/>
            <a:ext cx="10653578" cy="1132258"/>
          </a:xfrm>
        </p:spPr>
        <p:txBody>
          <a:bodyPr/>
          <a:lstStyle/>
          <a:p>
            <a:r>
              <a:rPr lang="fr-FR" dirty="0"/>
              <a:t>Sensibiliser aux métiers</a:t>
            </a:r>
            <a:br>
              <a:rPr lang="fr-FR" dirty="0"/>
            </a:br>
            <a:r>
              <a:rPr lang="fr-FR" dirty="0"/>
              <a:t>Responsabiliser et impliquer</a:t>
            </a:r>
          </a:p>
        </p:txBody>
      </p:sp>
    </p:spTree>
    <p:extLst>
      <p:ext uri="{BB962C8B-B14F-4D97-AF65-F5344CB8AC3E}">
        <p14:creationId xmlns:p14="http://schemas.microsoft.com/office/powerpoint/2010/main" val="6596186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05A5E5-6488-EC05-7A5A-0B26D0DBC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55685"/>
            <a:ext cx="10653578" cy="1132258"/>
          </a:xfrm>
        </p:spPr>
        <p:txBody>
          <a:bodyPr/>
          <a:lstStyle/>
          <a:p>
            <a:r>
              <a:rPr lang="fr-FR" dirty="0"/>
              <a:t>Interdisciplinarité parmi les jeunes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41D7EDF-20A2-99EE-B769-8A3990AAF3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68128"/>
            <a:ext cx="5549730" cy="369982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8E49F86-600E-7F89-61F4-8497613A33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68308"/>
            <a:ext cx="5549730" cy="369982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DA87E4A-7FB4-1E47-0A94-A8638D93CA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9730" y="768308"/>
            <a:ext cx="5549730" cy="369982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25879F2-0C93-708B-5981-3CAC578C25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9730" y="4468128"/>
            <a:ext cx="5549730" cy="3699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958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E33DEC-9095-D22F-9A46-1A32B7535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455652"/>
            <a:ext cx="10653578" cy="1132258"/>
          </a:xfrm>
        </p:spPr>
        <p:txBody>
          <a:bodyPr/>
          <a:lstStyle/>
          <a:p>
            <a:r>
              <a:rPr lang="fr-FR" dirty="0"/>
              <a:t>Interdisciplinarité avec mes collègues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688306A8-C282-F7D3-6CD6-9682E4D470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1132682"/>
            <a:ext cx="4508048" cy="300536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9C0E68D-8849-D383-CD84-55AE45BE68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8048" y="1132682"/>
            <a:ext cx="4726983" cy="315132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10013B2-80EA-AAB8-05AE-AA5EE8E1A2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852634"/>
            <a:ext cx="4508048" cy="300536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2694DD8-6100-C9AC-D431-4A9756FEE7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9424" y="3724398"/>
            <a:ext cx="4725607" cy="315040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B9E53DD-6EC3-B4BE-379F-8CC0DEE3EE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70800" y="1114769"/>
            <a:ext cx="4790853" cy="3193902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9BDC138-1F99-0B8F-C0D6-9FD639D41E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70800" y="3718560"/>
            <a:ext cx="4725608" cy="3150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0766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F34117-32F9-0487-EBBA-EFC669106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150" y="88519"/>
            <a:ext cx="10653578" cy="1132258"/>
          </a:xfrm>
        </p:spPr>
        <p:txBody>
          <a:bodyPr>
            <a:normAutofit fontScale="90000"/>
          </a:bodyPr>
          <a:lstStyle/>
          <a:p>
            <a:r>
              <a:rPr lang="fr-FR"/>
              <a:t>Des résultats patchwork qui laissent libre cours à la créativité (sur le mode du cadavre exquis)…</a:t>
            </a:r>
            <a:endParaRPr lang="fr-FR" dirty="0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9B6FC822-C0F6-8381-32CA-2EC241B669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1272" y="1131194"/>
            <a:ext cx="10182386" cy="5726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9641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152A04-77A5-3183-9D9C-2FC5F32480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238675"/>
            <a:ext cx="10653578" cy="1132258"/>
          </a:xfrm>
        </p:spPr>
        <p:txBody>
          <a:bodyPr>
            <a:normAutofit/>
          </a:bodyPr>
          <a:lstStyle/>
          <a:p>
            <a:r>
              <a:rPr lang="fr-FR" sz="2400"/>
              <a:t>… Ou des résultats plus contenus en lien avec une thématique prédéfinie, que les jeunes se réapproprient</a:t>
            </a:r>
            <a:endParaRPr lang="fr-FR" sz="2400" dirty="0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2A6F90F7-16C6-676C-F258-E5D2447A8C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3983284"/>
            <a:ext cx="5184111" cy="287471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9659492-2E96-335A-E675-C32CA07C78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4112" y="2991579"/>
            <a:ext cx="7007888" cy="386642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77423BC-9DAD-8EF0-3604-403871E49D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889" y="1067221"/>
            <a:ext cx="5184111" cy="291606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359E852-F65F-49A8-0E1D-62B3ADF2B9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1067220"/>
            <a:ext cx="5672380" cy="3190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7293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20CE451-818C-E63D-258B-234B6C543D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595B53C-137A-06F3-33C2-FA8E85268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03504"/>
            <a:ext cx="4361686" cy="1527048"/>
          </a:xfrm>
        </p:spPr>
        <p:txBody>
          <a:bodyPr anchor="b">
            <a:normAutofit/>
          </a:bodyPr>
          <a:lstStyle/>
          <a:p>
            <a:r>
              <a:rPr lang="fr-FR" sz="2800"/>
              <a:t>Une (re)valorisation de la littératie médiatique des jeunes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E98A86D-F61B-52B7-DF13-BF90FAC6F9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7" y="2212848"/>
            <a:ext cx="4361687" cy="4096512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500" b="1" dirty="0"/>
              <a:t>CONSALVO </a:t>
            </a:r>
            <a:r>
              <a:rPr lang="en-US" sz="1500" dirty="0"/>
              <a:t>Mia, </a:t>
            </a:r>
            <a:r>
              <a:rPr lang="en-US" sz="1500" i="1" dirty="0"/>
              <a:t>Cheating : Gaining Advantage in Videogames, </a:t>
            </a:r>
            <a:r>
              <a:rPr lang="en-US" sz="1500" dirty="0"/>
              <a:t>Cambridge MIT Press, 2007. </a:t>
            </a:r>
            <a:endParaRPr lang="en-US" sz="1500" b="1" dirty="0"/>
          </a:p>
          <a:p>
            <a:pPr>
              <a:lnSpc>
                <a:spcPct val="110000"/>
              </a:lnSpc>
            </a:pPr>
            <a:r>
              <a:rPr lang="en-US" sz="1500" b="1" dirty="0"/>
              <a:t>WALSH</a:t>
            </a:r>
            <a:r>
              <a:rPr lang="en-US" sz="1500" dirty="0"/>
              <a:t> Christopher, </a:t>
            </a:r>
            <a:r>
              <a:rPr lang="en-US" sz="1500" b="1" dirty="0"/>
              <a:t>APPERLEY</a:t>
            </a:r>
            <a:r>
              <a:rPr lang="en-US" sz="1500" dirty="0"/>
              <a:t> Thomas « Gaming capital : Rethinking literacy », in </a:t>
            </a:r>
            <a:r>
              <a:rPr lang="en-US" sz="1500" i="1" dirty="0"/>
              <a:t>Proceedings of the AARE 2008, </a:t>
            </a:r>
            <a:r>
              <a:rPr lang="en-US" sz="1500" dirty="0"/>
              <a:t>International Education Research Conference (Université de Queensland), 30 </a:t>
            </a:r>
            <a:r>
              <a:rPr lang="en-US" sz="1500" dirty="0" err="1"/>
              <a:t>novembre</a:t>
            </a:r>
            <a:r>
              <a:rPr lang="en-US" sz="1500" dirty="0"/>
              <a:t> - 4 </a:t>
            </a:r>
            <a:r>
              <a:rPr lang="en-US" sz="1500" dirty="0" err="1"/>
              <a:t>décembre</a:t>
            </a:r>
            <a:r>
              <a:rPr lang="en-US" sz="1500" dirty="0"/>
              <a:t> 2008. </a:t>
            </a:r>
            <a:endParaRPr lang="fr-BE" sz="1500" dirty="0"/>
          </a:p>
          <a:p>
            <a:pPr>
              <a:lnSpc>
                <a:spcPct val="110000"/>
              </a:lnSpc>
            </a:pPr>
            <a:r>
              <a:rPr lang="en-US" sz="1500" b="1" dirty="0"/>
              <a:t>ZIMMERMAN </a:t>
            </a:r>
            <a:r>
              <a:rPr lang="en-US" sz="1500" dirty="0"/>
              <a:t>Eric, « Gaming literacy : Game design as a Model of Literacy in the Twenty-first century », in PERRON Bernard, WOLF Mark (dir.), </a:t>
            </a:r>
            <a:r>
              <a:rPr lang="en-US" sz="1500" i="1" dirty="0"/>
              <a:t>The video game Theory Reader 2</a:t>
            </a:r>
            <a:r>
              <a:rPr lang="en-US" sz="1500" dirty="0"/>
              <a:t>, Routledge, pp. 23-31, 2009.</a:t>
            </a:r>
            <a:endParaRPr lang="fr-BE" sz="1500" dirty="0"/>
          </a:p>
          <a:p>
            <a:pPr>
              <a:lnSpc>
                <a:spcPct val="110000"/>
              </a:lnSpc>
            </a:pPr>
            <a:endParaRPr lang="fr-FR" sz="15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6BD39CC-AF9D-1A6F-2BBE-CF0358B4BD1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589" r="3377" b="-2"/>
          <a:stretch>
            <a:fillRect/>
          </a:stretch>
        </p:blipFill>
        <p:spPr>
          <a:xfrm>
            <a:off x="5818632" y="-1"/>
            <a:ext cx="637336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763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80E96E-0790-F2C0-AEFE-96032297B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Une déconstruction du « </a:t>
            </a:r>
            <a:r>
              <a:rPr lang="fr-FR" dirty="0" err="1"/>
              <a:t>crunch</a:t>
            </a:r>
            <a:r>
              <a:rPr lang="fr-FR" dirty="0"/>
              <a:t> » et des modèles dominants de l’industrie vidéoludique</a:t>
            </a:r>
          </a:p>
        </p:txBody>
      </p:sp>
      <p:pic>
        <p:nvPicPr>
          <p:cNvPr id="3074" name="Picture 2" descr="GTA 5 - Grand Theft Auto - Télécharger pour PC Gratuit">
            <a:extLst>
              <a:ext uri="{FF2B5EF4-FFF2-40B4-BE49-F238E27FC236}">
                <a16:creationId xmlns:a16="http://schemas.microsoft.com/office/drawing/2014/main" id="{906F2B9A-5AD9-4632-BD17-03B168D68E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6663" y="2297729"/>
            <a:ext cx="6765337" cy="3805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C2D773FF-C08B-0B45-BA7C-A75422CCEC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273617" y="2297729"/>
            <a:ext cx="6765337" cy="3805502"/>
          </a:xfrm>
        </p:spPr>
      </p:pic>
    </p:spTree>
    <p:extLst>
      <p:ext uri="{BB962C8B-B14F-4D97-AF65-F5344CB8AC3E}">
        <p14:creationId xmlns:p14="http://schemas.microsoft.com/office/powerpoint/2010/main" val="14583132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CBB0869A-0BE5-B3E9-F73D-2F3691E4D9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8EE4573-E8F1-89FA-F6E2-4777CD229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496901"/>
            <a:ext cx="4621553" cy="136072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Conclusion</a:t>
            </a: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13ECA908-F6B2-8D22-E6FD-F219940DA9ED}"/>
              </a:ext>
            </a:extLst>
          </p:cNvPr>
          <p:cNvSpPr txBox="1">
            <a:spLocks/>
          </p:cNvSpPr>
          <p:nvPr/>
        </p:nvSpPr>
        <p:spPr>
          <a:xfrm>
            <a:off x="170481" y="1080723"/>
            <a:ext cx="5346915" cy="558354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800" dirty="0"/>
              <a:t>Les ateliers de </a:t>
            </a:r>
            <a:r>
              <a:rPr lang="en-US" sz="1800" dirty="0" err="1"/>
              <a:t>création</a:t>
            </a:r>
            <a:r>
              <a:rPr lang="en-US" sz="1800" dirty="0"/>
              <a:t> de jeux </a:t>
            </a:r>
            <a:r>
              <a:rPr lang="en-US" sz="1800" dirty="0" err="1"/>
              <a:t>vidéo</a:t>
            </a:r>
            <a:r>
              <a:rPr lang="en-US" sz="1800" dirty="0"/>
              <a:t> </a:t>
            </a:r>
            <a:r>
              <a:rPr lang="en-US" sz="1800" dirty="0" err="1"/>
              <a:t>opèrent</a:t>
            </a:r>
            <a:r>
              <a:rPr lang="en-US" sz="1800" dirty="0"/>
              <a:t> </a:t>
            </a:r>
            <a:r>
              <a:rPr lang="en-US" sz="1800" dirty="0" err="1"/>
              <a:t>une</a:t>
            </a:r>
            <a:r>
              <a:rPr lang="en-US" sz="1800" dirty="0"/>
              <a:t> </a:t>
            </a:r>
            <a:r>
              <a:rPr lang="en-US" sz="1800" dirty="0" err="1"/>
              <a:t>interdisciplinarité</a:t>
            </a:r>
            <a:r>
              <a:rPr lang="en-US" sz="1800" dirty="0"/>
              <a:t> à un </a:t>
            </a:r>
            <a:r>
              <a:rPr lang="en-US" sz="1800" b="1" dirty="0"/>
              <a:t>double </a:t>
            </a:r>
            <a:r>
              <a:rPr lang="en-US" sz="1800" b="1" dirty="0" err="1"/>
              <a:t>niveau</a:t>
            </a:r>
            <a:r>
              <a:rPr lang="en-US" sz="1800" b="1" dirty="0"/>
              <a:t> </a:t>
            </a:r>
            <a:r>
              <a:rPr lang="en-US" sz="1800" dirty="0"/>
              <a:t>: chez les </a:t>
            </a:r>
            <a:r>
              <a:rPr lang="en-US" sz="1800" b="1" dirty="0" err="1"/>
              <a:t>professionnels</a:t>
            </a:r>
            <a:r>
              <a:rPr lang="en-US" sz="1800" dirty="0"/>
              <a:t>, qui </a:t>
            </a:r>
            <a:r>
              <a:rPr lang="en-US" sz="1800" dirty="0" err="1"/>
              <a:t>restent</a:t>
            </a:r>
            <a:r>
              <a:rPr lang="en-US" sz="1800" dirty="0"/>
              <a:t> </a:t>
            </a:r>
            <a:r>
              <a:rPr lang="en-US" sz="1800" dirty="0" err="1"/>
              <a:t>garants·es</a:t>
            </a:r>
            <a:r>
              <a:rPr lang="en-US" sz="1800" dirty="0"/>
              <a:t> de </a:t>
            </a:r>
            <a:r>
              <a:rPr lang="en-US" sz="1800" dirty="0" err="1"/>
              <a:t>leur</a:t>
            </a:r>
            <a:r>
              <a:rPr lang="en-US" sz="1800" dirty="0"/>
              <a:t> expertise respective, et chez les </a:t>
            </a:r>
            <a:r>
              <a:rPr lang="en-US" sz="1800" b="1" dirty="0"/>
              <a:t>jeunes</a:t>
            </a:r>
            <a:r>
              <a:rPr lang="en-US" sz="1800" dirty="0"/>
              <a:t>,  qui occupant le “poste” qui </a:t>
            </a:r>
            <a:r>
              <a:rPr lang="en-US" sz="1800" dirty="0" err="1"/>
              <a:t>sied</a:t>
            </a:r>
            <a:r>
              <a:rPr lang="en-US" sz="1800" dirty="0"/>
              <a:t> le </a:t>
            </a:r>
            <a:r>
              <a:rPr lang="en-US" sz="1800" dirty="0" err="1"/>
              <a:t>mieux</a:t>
            </a:r>
            <a:r>
              <a:rPr lang="en-US" sz="1800" dirty="0"/>
              <a:t> à </a:t>
            </a:r>
            <a:r>
              <a:rPr lang="en-US" sz="1800" dirty="0" err="1"/>
              <a:t>leurs</a:t>
            </a:r>
            <a:r>
              <a:rPr lang="en-US" sz="1800" dirty="0"/>
              <a:t> </a:t>
            </a:r>
            <a:r>
              <a:rPr lang="en-US" sz="1800" dirty="0" err="1"/>
              <a:t>compétences</a:t>
            </a:r>
            <a:r>
              <a:rPr lang="en-US" sz="1800" dirty="0"/>
              <a:t>, </a:t>
            </a:r>
            <a:r>
              <a:rPr lang="en-US" sz="1800" dirty="0" err="1"/>
              <a:t>leurs</a:t>
            </a:r>
            <a:r>
              <a:rPr lang="en-US" sz="1800" dirty="0"/>
              <a:t> envies et </a:t>
            </a:r>
            <a:r>
              <a:rPr lang="en-US" sz="1800" dirty="0" err="1"/>
              <a:t>leur</a:t>
            </a:r>
            <a:r>
              <a:rPr lang="en-US" sz="1800" dirty="0"/>
              <a:t> </a:t>
            </a:r>
            <a:r>
              <a:rPr lang="en-US" sz="1800" dirty="0" err="1"/>
              <a:t>sensibilité</a:t>
            </a:r>
            <a:r>
              <a:rPr lang="en-US" sz="1800" dirty="0"/>
              <a:t> </a:t>
            </a:r>
            <a:r>
              <a:rPr lang="en-US" sz="1800" dirty="0" err="1"/>
              <a:t>artistique</a:t>
            </a:r>
            <a:r>
              <a:rPr lang="en-US" sz="1800" dirty="0"/>
              <a:t>.</a:t>
            </a:r>
          </a:p>
          <a:p>
            <a:pPr algn="just"/>
            <a:r>
              <a:rPr lang="en-US" sz="1800" dirty="0"/>
              <a:t>La pratique de la creation </a:t>
            </a:r>
            <a:r>
              <a:rPr lang="en-US" sz="1800" dirty="0" err="1"/>
              <a:t>permet</a:t>
            </a:r>
            <a:r>
              <a:rPr lang="en-US" sz="1800" dirty="0"/>
              <a:t> de se representer à </a:t>
            </a:r>
            <a:r>
              <a:rPr lang="en-US" sz="1800" dirty="0" err="1"/>
              <a:t>une</a:t>
            </a:r>
            <a:r>
              <a:rPr lang="en-US" sz="1800" dirty="0"/>
              <a:t> </a:t>
            </a:r>
            <a:r>
              <a:rPr lang="en-US" sz="1800" b="1" dirty="0" err="1"/>
              <a:t>autre</a:t>
            </a:r>
            <a:r>
              <a:rPr lang="en-US" sz="1800" b="1" dirty="0"/>
              <a:t> </a:t>
            </a:r>
            <a:r>
              <a:rPr lang="en-US" sz="1800" b="1" dirty="0" err="1"/>
              <a:t>échelle</a:t>
            </a:r>
            <a:r>
              <a:rPr lang="en-US" sz="1800" b="1" dirty="0"/>
              <a:t> </a:t>
            </a:r>
            <a:r>
              <a:rPr lang="en-US" sz="1800" dirty="0"/>
              <a:t>les </a:t>
            </a:r>
            <a:r>
              <a:rPr lang="en-US" sz="1800" dirty="0" err="1"/>
              <a:t>enjeux</a:t>
            </a:r>
            <a:r>
              <a:rPr lang="en-US" sz="1800" dirty="0"/>
              <a:t> du </a:t>
            </a:r>
            <a:r>
              <a:rPr lang="en-US" sz="1800" dirty="0" err="1"/>
              <a:t>développement</a:t>
            </a:r>
            <a:r>
              <a:rPr lang="en-US" sz="1800" dirty="0"/>
              <a:t> de jeu </a:t>
            </a:r>
            <a:r>
              <a:rPr lang="en-US" sz="1800" dirty="0" err="1"/>
              <a:t>vidéo</a:t>
            </a:r>
            <a:r>
              <a:rPr lang="en-US" sz="1800" dirty="0"/>
              <a:t> (code, </a:t>
            </a:r>
            <a:r>
              <a:rPr lang="en-US" sz="1800" dirty="0" err="1"/>
              <a:t>contraintes</a:t>
            </a:r>
            <a:r>
              <a:rPr lang="en-US" sz="1800" dirty="0"/>
              <a:t>, bugs, temps de travail…) et de </a:t>
            </a:r>
            <a:r>
              <a:rPr lang="en-US" sz="1800" dirty="0" err="1"/>
              <a:t>découvrir</a:t>
            </a:r>
            <a:r>
              <a:rPr lang="en-US" sz="1800" dirty="0"/>
              <a:t> </a:t>
            </a:r>
            <a:r>
              <a:rPr lang="en-US" sz="1800" dirty="0" err="1"/>
              <a:t>d’autres</a:t>
            </a:r>
            <a:r>
              <a:rPr lang="en-US" sz="1800" dirty="0"/>
              <a:t> </a:t>
            </a:r>
            <a:r>
              <a:rPr lang="en-US" sz="1800" dirty="0" err="1"/>
              <a:t>modèles</a:t>
            </a:r>
            <a:r>
              <a:rPr lang="en-US" sz="1800" dirty="0"/>
              <a:t> et </a:t>
            </a:r>
            <a:r>
              <a:rPr lang="en-US" sz="1800" dirty="0" err="1"/>
              <a:t>finalités</a:t>
            </a:r>
            <a:r>
              <a:rPr lang="en-US" sz="1800" dirty="0"/>
              <a:t> </a:t>
            </a:r>
            <a:r>
              <a:rPr lang="en-US" sz="1800" dirty="0" err="1"/>
              <a:t>que</a:t>
            </a:r>
            <a:r>
              <a:rPr lang="en-US" sz="1800" dirty="0"/>
              <a:t> </a:t>
            </a:r>
            <a:r>
              <a:rPr lang="en-US" sz="1800" dirty="0" err="1"/>
              <a:t>ceux</a:t>
            </a:r>
            <a:r>
              <a:rPr lang="en-US" sz="1800" dirty="0"/>
              <a:t> qui </a:t>
            </a:r>
            <a:r>
              <a:rPr lang="en-US" sz="1800" dirty="0" err="1"/>
              <a:t>dominent</a:t>
            </a:r>
            <a:r>
              <a:rPr lang="en-US" sz="1800" dirty="0"/>
              <a:t>.</a:t>
            </a:r>
          </a:p>
          <a:p>
            <a:pPr algn="just"/>
            <a:r>
              <a:rPr lang="en-US" sz="1800" dirty="0"/>
              <a:t>Les ateliers de creation </a:t>
            </a:r>
            <a:r>
              <a:rPr lang="en-US" sz="1800" dirty="0" err="1"/>
              <a:t>permettent</a:t>
            </a:r>
            <a:r>
              <a:rPr lang="en-US" sz="1800" dirty="0"/>
              <a:t> de </a:t>
            </a:r>
            <a:r>
              <a:rPr lang="en-US" sz="1800" b="1" dirty="0" err="1"/>
              <a:t>valoriser</a:t>
            </a:r>
            <a:r>
              <a:rPr lang="en-US" sz="1800" b="1" dirty="0"/>
              <a:t> </a:t>
            </a:r>
            <a:r>
              <a:rPr lang="en-US" sz="1800" dirty="0"/>
              <a:t>et de </a:t>
            </a:r>
            <a:r>
              <a:rPr lang="en-US" sz="1800" dirty="0" err="1"/>
              <a:t>mettre</a:t>
            </a:r>
            <a:r>
              <a:rPr lang="en-US" sz="1800" dirty="0"/>
              <a:t> </a:t>
            </a:r>
            <a:r>
              <a:rPr lang="en-US" sz="1800" dirty="0" err="1"/>
              <a:t>en</a:t>
            </a:r>
            <a:r>
              <a:rPr lang="en-US" sz="1800" dirty="0"/>
              <a:t> application le </a:t>
            </a:r>
            <a:r>
              <a:rPr lang="en-US" sz="1800" b="1" dirty="0"/>
              <a:t>capital </a:t>
            </a:r>
            <a:r>
              <a:rPr lang="en-US" sz="1800" b="1" dirty="0" err="1"/>
              <a:t>ludique</a:t>
            </a:r>
            <a:r>
              <a:rPr lang="en-US" sz="1800" b="1" dirty="0"/>
              <a:t> </a:t>
            </a:r>
            <a:r>
              <a:rPr lang="en-US" sz="1800" dirty="0"/>
              <a:t>des jeunes, </a:t>
            </a:r>
            <a:r>
              <a:rPr lang="en-US" sz="1800" dirty="0" err="1"/>
              <a:t>habituellement</a:t>
            </a:r>
            <a:r>
              <a:rPr lang="en-US" sz="1800" dirty="0"/>
              <a:t> </a:t>
            </a:r>
            <a:r>
              <a:rPr lang="en-US" sz="1800" dirty="0" err="1"/>
              <a:t>décrié</a:t>
            </a:r>
            <a:r>
              <a:rPr lang="en-US" sz="1800" dirty="0"/>
              <a:t> </a:t>
            </a:r>
            <a:r>
              <a:rPr lang="en-US" sz="1800" dirty="0" err="1"/>
              <a:t>ou</a:t>
            </a:r>
            <a:r>
              <a:rPr lang="en-US" sz="1800" dirty="0"/>
              <a:t> vu </a:t>
            </a:r>
            <a:r>
              <a:rPr lang="en-US" sz="1800" dirty="0" err="1"/>
              <a:t>comme</a:t>
            </a:r>
            <a:r>
              <a:rPr lang="en-US" sz="1800" dirty="0"/>
              <a:t> du savoir </a:t>
            </a:r>
            <a:r>
              <a:rPr lang="en-US" sz="1800" dirty="0" err="1"/>
              <a:t>illégitime</a:t>
            </a:r>
            <a:r>
              <a:rPr lang="en-US" sz="1800" dirty="0"/>
              <a:t>.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F101B1EC-5A98-5DF3-CB00-5AA450EB34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91261" y="1787125"/>
            <a:ext cx="5837780" cy="3283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055596"/>
      </p:ext>
    </p:extLst>
  </p:cSld>
  <p:clrMapOvr>
    <a:masterClrMapping/>
  </p:clrMapOvr>
</p:sld>
</file>

<file path=ppt/theme/theme1.xml><?xml version="1.0" encoding="utf-8"?>
<a:theme xmlns:a="http://schemas.openxmlformats.org/drawingml/2006/main" name="VanillaVTI">
  <a:themeElements>
    <a:clrScheme name="Vanilla">
      <a:dk1>
        <a:sysClr val="windowText" lastClr="000000"/>
      </a:dk1>
      <a:lt1>
        <a:sysClr val="window" lastClr="FFFFFF"/>
      </a:lt1>
      <a:dk2>
        <a:srgbClr val="2C3932"/>
      </a:dk2>
      <a:lt2>
        <a:srgbClr val="FDF6EA"/>
      </a:lt2>
      <a:accent1>
        <a:srgbClr val="169C9A"/>
      </a:accent1>
      <a:accent2>
        <a:srgbClr val="FA9A42"/>
      </a:accent2>
      <a:accent3>
        <a:srgbClr val="E15C3D"/>
      </a:accent3>
      <a:accent4>
        <a:srgbClr val="E78A67"/>
      </a:accent4>
      <a:accent5>
        <a:srgbClr val="A74B40"/>
      </a:accent5>
      <a:accent6>
        <a:srgbClr val="3D9072"/>
      </a:accent6>
      <a:hlink>
        <a:srgbClr val="169C9A"/>
      </a:hlink>
      <a:folHlink>
        <a:srgbClr val="E15C3D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nillaVTI" id="{54D376C6-1C9B-4C6B-8F3C-483BB307BB05}" vid="{7690D8A9-C071-45EF-BA7A-F7FA9779B11D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431</Words>
  <Application>Microsoft Macintosh PowerPoint</Application>
  <PresentationFormat>Grand écran</PresentationFormat>
  <Paragraphs>27</Paragraphs>
  <Slides>13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7" baseType="lpstr">
      <vt:lpstr>Aptos</vt:lpstr>
      <vt:lpstr>Arial</vt:lpstr>
      <vt:lpstr>Neue Haas Grotesk Text Pro</vt:lpstr>
      <vt:lpstr>VanillaVTI</vt:lpstr>
      <vt:lpstr>Sensibilisation et transmission </vt:lpstr>
      <vt:lpstr>Une démarche née dans l’interdisciplinarité</vt:lpstr>
      <vt:lpstr>Le développement d’une méthodologie</vt:lpstr>
      <vt:lpstr>Présentation PowerPoint</vt:lpstr>
      <vt:lpstr>Présentation PowerPoint</vt:lpstr>
      <vt:lpstr>Sensibiliser aux métiers Responsabiliser et impliquer</vt:lpstr>
      <vt:lpstr>Interdisciplinarité parmi les jeunes</vt:lpstr>
      <vt:lpstr>Interdisciplinarité avec mes collègues</vt:lpstr>
      <vt:lpstr>Des résultats patchwork qui laissent libre cours à la créativité (sur le mode du cadavre exquis)…</vt:lpstr>
      <vt:lpstr>… Ou des résultats plus contenus en lien avec une thématique prédéfinie, que les jeunes se réapproprient</vt:lpstr>
      <vt:lpstr>Une (re)valorisation de la littératie médiatique des jeunes</vt:lpstr>
      <vt:lpstr>Une déconstruction du « crunch » et des modèles dominants de l’industrie vidéoludique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Krywicki Boris</dc:creator>
  <cp:lastModifiedBy>Krywicki Boris</cp:lastModifiedBy>
  <cp:revision>4</cp:revision>
  <dcterms:created xsi:type="dcterms:W3CDTF">2026-05-13T12:07:21Z</dcterms:created>
  <dcterms:modified xsi:type="dcterms:W3CDTF">2026-05-19T11:13:31Z</dcterms:modified>
</cp:coreProperties>
</file>