
<file path=[Content_Types].xml><?xml version="1.0" encoding="utf-8"?>
<Types xmlns="http://schemas.openxmlformats.org/package/2006/content-types">
  <Default Extension="bin" ContentType="application/vnd.openxmlformats-officedocument.oleObject"/>
  <Default Extension="docm" ContentType="application/vnd.ms-word.document.macroEnabled.12"/>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2" r:id="rId1"/>
  </p:sldMasterIdLst>
  <p:notesMasterIdLst>
    <p:notesMasterId r:id="rId39"/>
  </p:notesMasterIdLst>
  <p:sldIdLst>
    <p:sldId id="291" r:id="rId2"/>
    <p:sldId id="339" r:id="rId3"/>
    <p:sldId id="332" r:id="rId4"/>
    <p:sldId id="338" r:id="rId5"/>
    <p:sldId id="307" r:id="rId6"/>
    <p:sldId id="257" r:id="rId7"/>
    <p:sldId id="333" r:id="rId8"/>
    <p:sldId id="330" r:id="rId9"/>
    <p:sldId id="320" r:id="rId10"/>
    <p:sldId id="322" r:id="rId11"/>
    <p:sldId id="260" r:id="rId12"/>
    <p:sldId id="261" r:id="rId13"/>
    <p:sldId id="331" r:id="rId14"/>
    <p:sldId id="266" r:id="rId15"/>
    <p:sldId id="288" r:id="rId16"/>
    <p:sldId id="281" r:id="rId17"/>
    <p:sldId id="308" r:id="rId18"/>
    <p:sldId id="323" r:id="rId19"/>
    <p:sldId id="336" r:id="rId20"/>
    <p:sldId id="290" r:id="rId21"/>
    <p:sldId id="268" r:id="rId22"/>
    <p:sldId id="300" r:id="rId23"/>
    <p:sldId id="310" r:id="rId24"/>
    <p:sldId id="271" r:id="rId25"/>
    <p:sldId id="312" r:id="rId26"/>
    <p:sldId id="337" r:id="rId27"/>
    <p:sldId id="274" r:id="rId28"/>
    <p:sldId id="334" r:id="rId29"/>
    <p:sldId id="311" r:id="rId30"/>
    <p:sldId id="335" r:id="rId31"/>
    <p:sldId id="340" r:id="rId32"/>
    <p:sldId id="278" r:id="rId33"/>
    <p:sldId id="315" r:id="rId34"/>
    <p:sldId id="313" r:id="rId35"/>
    <p:sldId id="327" r:id="rId36"/>
    <p:sldId id="294" r:id="rId37"/>
    <p:sldId id="296" r:id="rId38"/>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60001"/>
    <a:srgbClr val="FFEF00"/>
    <a:srgbClr val="FFF895"/>
    <a:srgbClr val="FBB100"/>
    <a:srgbClr val="678000"/>
    <a:srgbClr val="FFFFFF"/>
    <a:srgbClr val="FF0000"/>
    <a:srgbClr val="FFAC00"/>
    <a:srgbClr val="9BB000"/>
    <a:srgbClr val="45B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48"/>
    <p:restoredTop sz="94661"/>
  </p:normalViewPr>
  <p:slideViewPr>
    <p:cSldViewPr snapToGrid="0" snapToObjects="1">
      <p:cViewPr varScale="1">
        <p:scale>
          <a:sx n="128" d="100"/>
          <a:sy n="128" d="100"/>
        </p:scale>
        <p:origin x="176" y="552"/>
      </p:cViewPr>
      <p:guideLst>
        <p:guide orient="horz" pos="1620"/>
        <p:guide pos="2880"/>
      </p:guideLst>
    </p:cSldViewPr>
  </p:slideViewPr>
  <p:outlineViewPr>
    <p:cViewPr>
      <p:scale>
        <a:sx n="33" d="100"/>
        <a:sy n="33" d="100"/>
      </p:scale>
      <p:origin x="0" y="-576"/>
    </p:cViewPr>
  </p:outlineViewPr>
  <p:notesTextViewPr>
    <p:cViewPr>
      <p:scale>
        <a:sx n="80" d="100"/>
        <a:sy n="80" d="100"/>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42CFE7-D4EA-0A4D-AA8F-FE458A69FFFF}" type="datetimeFigureOut">
              <a:rPr lang="fr-FR" smtClean="0"/>
              <a:t>25/08/2026</a:t>
            </a:fld>
            <a:endParaRPr lang="fr-FR"/>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25A709-98A3-5C4A-A59E-0D983FFE0EEE}" type="slidenum">
              <a:rPr lang="fr-FR" smtClean="0"/>
              <a:t>‹N°›</a:t>
            </a:fld>
            <a:endParaRPr lang="fr-FR"/>
          </a:p>
        </p:txBody>
      </p:sp>
    </p:spTree>
    <p:extLst>
      <p:ext uri="{BB962C8B-B14F-4D97-AF65-F5344CB8AC3E}">
        <p14:creationId xmlns:p14="http://schemas.microsoft.com/office/powerpoint/2010/main" val="297888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a:t>Bonsoir à toutes et tous. Je souhaite</a:t>
            </a:r>
            <a:r>
              <a:rPr lang="fr-FR" baseline="0"/>
              <a:t> d’abord vous dire que je suis extrêmement heureux de ma trouver ce soir devant vous et je tiens à remercier de tout cœur les Amis de l’</a:t>
            </a:r>
            <a:r>
              <a:rPr lang="fr-FR" baseline="0" err="1"/>
              <a:t>ULiège</a:t>
            </a:r>
            <a:r>
              <a:rPr lang="fr-FR" baseline="0"/>
              <a:t> pour cette invitation qui m’honore. J’ai présenté diverses conférences au sein de mon institution chérie, sur le langage de la communication cellulaire, les cellules souches, le </a:t>
            </a:r>
            <a:r>
              <a:rPr lang="fr-FR" baseline="0" err="1"/>
              <a:t>transhumanisme</a:t>
            </a:r>
            <a:r>
              <a:rPr lang="fr-FR" baseline="0"/>
              <a:t>, les géants de la science en </a:t>
            </a:r>
            <a:r>
              <a:rPr lang="fr-FR" baseline="0" err="1"/>
              <a:t>Outremeuse</a:t>
            </a:r>
            <a:r>
              <a:rPr lang="fr-FR" baseline="0"/>
              <a:t>, la Fondation Léon Fredericq, la créativité dans les arts et la science, etc. Mais c’est bien la toute première fois que je vais avoir l’immense plaisir de vous entretenir de l’organe qui est l’objet de ma passion de médecin-chercheur depuis 35 ans, ce thymus dont on me disait qu’il était un simple vestige de l’évolution alors que j’étais étudiant en Médecine au début des années 80 et qui depuis s’est révélé essentiel tant pour notre santé que pour la survie des vertébrés. C’est donc bien une passion que je vais partager avec vous et mon premier souhait sera d’essayer de vous transmettre une large part de mon enthousiasme et de l’émerveillement qui colore ma vie depuis maintenant quelques années. Je vous prie dès lors aussi de vouloir bien m’excuser si une grande partie de cette conférence sera consacrée aux travaux que mon équipe de recherche et moi-même avons menés depuis 1985</a:t>
            </a:r>
            <a:r>
              <a:rPr lang="mr-IN" baseline="0"/>
              <a:t>…</a:t>
            </a:r>
            <a:r>
              <a:rPr lang="fr-FR" baseline="0"/>
              <a:t> </a:t>
            </a:r>
            <a:endParaRPr lang="fr-FR"/>
          </a:p>
        </p:txBody>
      </p:sp>
      <p:sp>
        <p:nvSpPr>
          <p:cNvPr id="4" name="Espace réservé du numéro de diapositive 3"/>
          <p:cNvSpPr>
            <a:spLocks noGrp="1"/>
          </p:cNvSpPr>
          <p:nvPr>
            <p:ph type="sldNum" sz="quarter" idx="10"/>
          </p:nvPr>
        </p:nvSpPr>
        <p:spPr/>
        <p:txBody>
          <a:bodyPr/>
          <a:lstStyle/>
          <a:p>
            <a:fld id="{3E25A709-98A3-5C4A-A59E-0D983FFE0EEE}" type="slidenum">
              <a:rPr lang="fr-FR" smtClean="0"/>
              <a:t>2</a:t>
            </a:fld>
            <a:endParaRPr lang="fr-FR"/>
          </a:p>
        </p:txBody>
      </p:sp>
    </p:spTree>
    <p:extLst>
      <p:ext uri="{BB962C8B-B14F-4D97-AF65-F5344CB8AC3E}">
        <p14:creationId xmlns:p14="http://schemas.microsoft.com/office/powerpoint/2010/main" val="495409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E25A709-98A3-5C4A-A59E-0D983FFE0EEE}" type="slidenum">
              <a:rPr lang="fr-FR" smtClean="0"/>
              <a:t>3</a:t>
            </a:fld>
            <a:endParaRPr lang="fr-FR"/>
          </a:p>
        </p:txBody>
      </p:sp>
    </p:spTree>
    <p:extLst>
      <p:ext uri="{BB962C8B-B14F-4D97-AF65-F5344CB8AC3E}">
        <p14:creationId xmlns:p14="http://schemas.microsoft.com/office/powerpoint/2010/main" val="37594377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170E2-91C1-10DA-AC42-CF02E2E3DAB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C72B630-0C7D-088A-A12F-B8AC17469632}"/>
              </a:ext>
            </a:extLst>
          </p:cNvPr>
          <p:cNvSpPr>
            <a:spLocks noGrp="1" noRot="1" noChangeAspect="1"/>
          </p:cNvSpPr>
          <p:nvPr>
            <p:ph type="sldImg"/>
          </p:nvPr>
        </p:nvSpPr>
        <p:spPr>
          <a:xfrm>
            <a:off x="381000" y="685800"/>
            <a:ext cx="6096000" cy="3429000"/>
          </a:xfrm>
        </p:spPr>
      </p:sp>
      <p:sp>
        <p:nvSpPr>
          <p:cNvPr id="3" name="Espace réservé des commentaires 2">
            <a:extLst>
              <a:ext uri="{FF2B5EF4-FFF2-40B4-BE49-F238E27FC236}">
                <a16:creationId xmlns:a16="http://schemas.microsoft.com/office/drawing/2014/main" id="{1249C9BC-7AB8-1F57-4943-2026B301D17E}"/>
              </a:ext>
            </a:extLst>
          </p:cNvPr>
          <p:cNvSpPr>
            <a:spLocks noGrp="1"/>
          </p:cNvSpPr>
          <p:nvPr>
            <p:ph type="body" idx="1"/>
          </p:nvPr>
        </p:nvSpPr>
        <p:spPr/>
        <p:txBody>
          <a:bodyPr/>
          <a:lstStyle/>
          <a:p>
            <a:endParaRPr lang="fr-FR"/>
          </a:p>
        </p:txBody>
      </p:sp>
      <p:sp>
        <p:nvSpPr>
          <p:cNvPr id="4" name="Espace réservé du numéro de diapositive 3">
            <a:extLst>
              <a:ext uri="{FF2B5EF4-FFF2-40B4-BE49-F238E27FC236}">
                <a16:creationId xmlns:a16="http://schemas.microsoft.com/office/drawing/2014/main" id="{7F53B6BA-1581-3929-A402-DDD97F8609C0}"/>
              </a:ext>
            </a:extLst>
          </p:cNvPr>
          <p:cNvSpPr>
            <a:spLocks noGrp="1"/>
          </p:cNvSpPr>
          <p:nvPr>
            <p:ph type="sldNum" sz="quarter" idx="10"/>
          </p:nvPr>
        </p:nvSpPr>
        <p:spPr/>
        <p:txBody>
          <a:bodyPr/>
          <a:lstStyle/>
          <a:p>
            <a:fld id="{3E25A709-98A3-5C4A-A59E-0D983FFE0EEE}" type="slidenum">
              <a:rPr lang="fr-FR" smtClean="0"/>
              <a:t>4</a:t>
            </a:fld>
            <a:endParaRPr lang="fr-FR"/>
          </a:p>
        </p:txBody>
      </p:sp>
    </p:spTree>
    <p:extLst>
      <p:ext uri="{BB962C8B-B14F-4D97-AF65-F5344CB8AC3E}">
        <p14:creationId xmlns:p14="http://schemas.microsoft.com/office/powerpoint/2010/main" val="3822853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E25A709-98A3-5C4A-A59E-0D983FFE0EEE}" type="slidenum">
              <a:rPr lang="fr-FR" smtClean="0"/>
              <a:t>5</a:t>
            </a:fld>
            <a:endParaRPr lang="fr-FR"/>
          </a:p>
        </p:txBody>
      </p:sp>
    </p:spTree>
    <p:extLst>
      <p:ext uri="{BB962C8B-B14F-4D97-AF65-F5344CB8AC3E}">
        <p14:creationId xmlns:p14="http://schemas.microsoft.com/office/powerpoint/2010/main" val="2697731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031"/>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4FE5C9F-77DD-1D42-BA7E-6AB9CAA469A1}" type="slidenum">
              <a:rPr lang="fr-FR" sz="1200"/>
              <a:pPr/>
              <a:t>6</a:t>
            </a:fld>
            <a:endParaRPr lang="fr-FR" sz="1200"/>
          </a:p>
        </p:txBody>
      </p:sp>
      <p:sp>
        <p:nvSpPr>
          <p:cNvPr id="18435" name="Rectangle 2"/>
          <p:cNvSpPr>
            <a:spLocks noGrp="1" noRot="1" noChangeAspect="1" noChangeArrowheads="1" noTextEdit="1"/>
          </p:cNvSpPr>
          <p:nvPr>
            <p:ph type="sldImg"/>
          </p:nvPr>
        </p:nvSpPr>
        <p:spPr>
          <a:xfrm>
            <a:off x="381000" y="685800"/>
            <a:ext cx="6096000" cy="3429000"/>
          </a:xfrm>
          <a:ln/>
        </p:spPr>
      </p:sp>
      <p:sp>
        <p:nvSpPr>
          <p:cNvPr id="184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a:latin typeface="Arial" charset="0"/>
              <a:ea typeface="ＭＳ Ｐゴシック" charset="0"/>
              <a:cs typeface="ＭＳ Ｐゴシック" charset="0"/>
            </a:endParaRPr>
          </a:p>
        </p:txBody>
      </p:sp>
    </p:spTree>
    <p:extLst>
      <p:ext uri="{BB962C8B-B14F-4D97-AF65-F5344CB8AC3E}">
        <p14:creationId xmlns:p14="http://schemas.microsoft.com/office/powerpoint/2010/main" val="2953674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BE79F5-8760-6C0E-FABD-F88FFF2D0AA4}"/>
            </a:ext>
          </a:extLst>
        </p:cNvPr>
        <p:cNvGrpSpPr/>
        <p:nvPr/>
      </p:nvGrpSpPr>
      <p:grpSpPr>
        <a:xfrm>
          <a:off x="0" y="0"/>
          <a:ext cx="0" cy="0"/>
          <a:chOff x="0" y="0"/>
          <a:chExt cx="0" cy="0"/>
        </a:xfrm>
      </p:grpSpPr>
      <p:sp>
        <p:nvSpPr>
          <p:cNvPr id="18434" name="Rectangle 1031">
            <a:extLst>
              <a:ext uri="{FF2B5EF4-FFF2-40B4-BE49-F238E27FC236}">
                <a16:creationId xmlns:a16="http://schemas.microsoft.com/office/drawing/2014/main" id="{C7FFF1D9-36EC-665F-46E2-74EC8469C45B}"/>
              </a:ext>
            </a:extLst>
          </p:cNvPr>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C4FE5C9F-77DD-1D42-BA7E-6AB9CAA469A1}" type="slidenum">
              <a:rPr lang="fr-FR" sz="1200"/>
              <a:pPr/>
              <a:t>7</a:t>
            </a:fld>
            <a:endParaRPr lang="fr-FR" sz="1200"/>
          </a:p>
        </p:txBody>
      </p:sp>
      <p:sp>
        <p:nvSpPr>
          <p:cNvPr id="18435" name="Rectangle 2">
            <a:extLst>
              <a:ext uri="{FF2B5EF4-FFF2-40B4-BE49-F238E27FC236}">
                <a16:creationId xmlns:a16="http://schemas.microsoft.com/office/drawing/2014/main" id="{F4D7A4E2-56BB-545E-C724-AB34A063E321}"/>
              </a:ext>
            </a:extLst>
          </p:cNvPr>
          <p:cNvSpPr>
            <a:spLocks noGrp="1" noRot="1" noChangeAspect="1" noChangeArrowheads="1" noTextEdit="1"/>
          </p:cNvSpPr>
          <p:nvPr>
            <p:ph type="sldImg"/>
          </p:nvPr>
        </p:nvSpPr>
        <p:spPr>
          <a:xfrm>
            <a:off x="381000" y="685800"/>
            <a:ext cx="6096000" cy="3429000"/>
          </a:xfrm>
          <a:ln/>
        </p:spPr>
      </p:sp>
      <p:sp>
        <p:nvSpPr>
          <p:cNvPr id="18436" name="Rectangle 3">
            <a:extLst>
              <a:ext uri="{FF2B5EF4-FFF2-40B4-BE49-F238E27FC236}">
                <a16:creationId xmlns:a16="http://schemas.microsoft.com/office/drawing/2014/main" id="{32DCC893-9B30-FA4B-AA5C-27DF42A95264}"/>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fr-FR">
              <a:latin typeface="Arial" charset="0"/>
              <a:ea typeface="ＭＳ Ｐゴシック" charset="0"/>
              <a:cs typeface="ＭＳ Ｐゴシック" charset="0"/>
            </a:endParaRPr>
          </a:p>
        </p:txBody>
      </p:sp>
    </p:spTree>
    <p:extLst>
      <p:ext uri="{BB962C8B-B14F-4D97-AF65-F5344CB8AC3E}">
        <p14:creationId xmlns:p14="http://schemas.microsoft.com/office/powerpoint/2010/main" val="11502048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E25A709-98A3-5C4A-A59E-0D983FFE0EEE}" type="slidenum">
              <a:rPr lang="fr-FR" smtClean="0"/>
              <a:t>8</a:t>
            </a:fld>
            <a:endParaRPr lang="fr-FR"/>
          </a:p>
        </p:txBody>
      </p:sp>
    </p:spTree>
    <p:extLst>
      <p:ext uri="{BB962C8B-B14F-4D97-AF65-F5344CB8AC3E}">
        <p14:creationId xmlns:p14="http://schemas.microsoft.com/office/powerpoint/2010/main" val="5851527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E25A709-98A3-5C4A-A59E-0D983FFE0EEE}" type="slidenum">
              <a:rPr lang="fr-FR" smtClean="0"/>
              <a:t>9</a:t>
            </a:fld>
            <a:endParaRPr lang="fr-FR"/>
          </a:p>
        </p:txBody>
      </p:sp>
    </p:spTree>
    <p:extLst>
      <p:ext uri="{BB962C8B-B14F-4D97-AF65-F5344CB8AC3E}">
        <p14:creationId xmlns:p14="http://schemas.microsoft.com/office/powerpoint/2010/main" val="16944560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D0FC635-7C5B-ED47-B9B5-329604FB0637}" type="slidenum">
              <a:rPr lang="en-US"/>
              <a:pPr/>
              <a:t>11</a:t>
            </a:fld>
            <a:endParaRPr lang="en-US"/>
          </a:p>
        </p:txBody>
      </p:sp>
      <p:sp>
        <p:nvSpPr>
          <p:cNvPr id="226306" name="Rectangle 2"/>
          <p:cNvSpPr>
            <a:spLocks noGrp="1" noRot="1" noChangeAspect="1" noChangeArrowheads="1" noTextEdit="1"/>
          </p:cNvSpPr>
          <p:nvPr>
            <p:ph type="sldImg"/>
          </p:nvPr>
        </p:nvSpPr>
        <p:spPr>
          <a:xfrm>
            <a:off x="381000" y="685800"/>
            <a:ext cx="6096000" cy="3429000"/>
          </a:xfrm>
          <a:ln/>
        </p:spPr>
      </p:sp>
      <p:sp>
        <p:nvSpPr>
          <p:cNvPr id="226307" name="Rectangle 3"/>
          <p:cNvSpPr>
            <a:spLocks noGrp="1" noChangeArrowheads="1"/>
          </p:cNvSpPr>
          <p:nvPr>
            <p:ph type="body" idx="1"/>
          </p:nvPr>
        </p:nvSpPr>
        <p:spPr/>
        <p:txBody>
          <a:bodyPr/>
          <a:lstStyle/>
          <a:p>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B2154E5A-DE97-2144-9C39-A2CBDF3821DE}" type="slidenum">
              <a:rPr lang="fr-FR" sz="1200"/>
              <a:pPr/>
              <a:t>12</a:t>
            </a:fld>
            <a:endParaRPr lang="fr-FR" sz="1200"/>
          </a:p>
        </p:txBody>
      </p:sp>
      <p:sp>
        <p:nvSpPr>
          <p:cNvPr id="22531" name="Rectangle 2"/>
          <p:cNvSpPr>
            <a:spLocks noGrp="1" noRot="1" noChangeAspect="1" noChangeArrowheads="1" noTextEdit="1"/>
          </p:cNvSpPr>
          <p:nvPr>
            <p:ph type="sldImg"/>
          </p:nvPr>
        </p:nvSpPr>
        <p:spPr>
          <a:xfrm>
            <a:off x="381000" y="685800"/>
            <a:ext cx="6096000" cy="3429000"/>
          </a:xfrm>
          <a:ln/>
        </p:spPr>
      </p:sp>
      <p:sp>
        <p:nvSpPr>
          <p:cNvPr id="22532"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fr-FR">
              <a:latin typeface="Times" charset="0"/>
              <a:ea typeface="ＭＳ Ｐゴシック" charset="0"/>
              <a:cs typeface="ＭＳ Ｐゴシック" charset="0"/>
            </a:endParaRPr>
          </a:p>
        </p:txBody>
      </p:sp>
    </p:spTree>
    <p:extLst>
      <p:ext uri="{BB962C8B-B14F-4D97-AF65-F5344CB8AC3E}">
        <p14:creationId xmlns:p14="http://schemas.microsoft.com/office/powerpoint/2010/main" val="1341665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329CA599-F92E-FF4A-BBBD-B59809B1DE74}" type="slidenum">
              <a:rPr lang="fr-FR" sz="1200"/>
              <a:pPr/>
              <a:t>14</a:t>
            </a:fld>
            <a:endParaRPr lang="fr-FR" sz="1200"/>
          </a:p>
        </p:txBody>
      </p:sp>
      <p:sp>
        <p:nvSpPr>
          <p:cNvPr id="22531" name="Rectangle 2"/>
          <p:cNvSpPr>
            <a:spLocks noGrp="1" noRot="1" noChangeAspect="1" noChangeArrowheads="1" noTextEdit="1"/>
          </p:cNvSpPr>
          <p:nvPr>
            <p:ph type="sldImg"/>
          </p:nvPr>
        </p:nvSpPr>
        <p:spPr>
          <a:xfrm>
            <a:off x="381000" y="685800"/>
            <a:ext cx="6096000" cy="3429000"/>
          </a:xfrm>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a:lstStyle/>
          <a:p>
            <a:pPr eaLnBrk="1" hangingPunct="1"/>
            <a:endParaRPr lang="fr-FR">
              <a:latin typeface="Arial"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DC685629-55F8-5B4B-9FB8-26C645541CC2}" type="slidenum">
              <a:rPr lang="fr-FR" sz="1200"/>
              <a:pPr/>
              <a:t>18</a:t>
            </a:fld>
            <a:endParaRPr lang="fr-FR" sz="1200"/>
          </a:p>
        </p:txBody>
      </p:sp>
      <p:sp>
        <p:nvSpPr>
          <p:cNvPr id="36867" name="Rectangle 1026"/>
          <p:cNvSpPr>
            <a:spLocks noGrp="1" noRot="1" noChangeAspect="1" noChangeArrowheads="1" noTextEdit="1"/>
          </p:cNvSpPr>
          <p:nvPr>
            <p:ph type="sldImg"/>
          </p:nvPr>
        </p:nvSpPr>
        <p:spPr>
          <a:xfrm>
            <a:off x="381000" y="685800"/>
            <a:ext cx="6096000" cy="3429000"/>
          </a:xfrm>
          <a:ln/>
        </p:spPr>
      </p:sp>
      <p:sp>
        <p:nvSpPr>
          <p:cNvPr id="36868" name="Rectangle 1027"/>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fr-FR">
              <a:latin typeface="Arial" charset="0"/>
              <a:ea typeface="ＭＳ Ｐゴシック" charset="0"/>
              <a:cs typeface="ＭＳ Ｐゴシック" charset="0"/>
            </a:endParaRPr>
          </a:p>
        </p:txBody>
      </p:sp>
    </p:spTree>
    <p:extLst>
      <p:ext uri="{BB962C8B-B14F-4D97-AF65-F5344CB8AC3E}">
        <p14:creationId xmlns:p14="http://schemas.microsoft.com/office/powerpoint/2010/main" val="13197501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p>
            <a:fld id="{79A8B27F-4C77-C345-AF20-57BB899A3D05}" type="slidenum">
              <a:rPr lang="fr-FR">
                <a:latin typeface="Arial" charset="0"/>
                <a:ea typeface="ＭＳ Ｐゴシック" charset="-128"/>
                <a:cs typeface="ＭＳ Ｐゴシック" charset="-128"/>
              </a:rPr>
              <a:pPr/>
              <a:t>22</a:t>
            </a:fld>
            <a:endParaRPr lang="fr-FR">
              <a:latin typeface="Arial" charset="0"/>
              <a:ea typeface="ＭＳ Ｐゴシック" charset="-128"/>
              <a:cs typeface="ＭＳ Ｐゴシック" charset="-128"/>
            </a:endParaRPr>
          </a:p>
        </p:txBody>
      </p:sp>
      <p:sp>
        <p:nvSpPr>
          <p:cNvPr id="26627" name="Rectangle 1026"/>
          <p:cNvSpPr>
            <a:spLocks noGrp="1" noRot="1" noChangeAspect="1" noChangeArrowheads="1"/>
          </p:cNvSpPr>
          <p:nvPr>
            <p:ph type="sldImg"/>
          </p:nvPr>
        </p:nvSpPr>
        <p:spPr>
          <a:xfrm>
            <a:off x="381000" y="685800"/>
            <a:ext cx="6096000" cy="3429000"/>
          </a:xfrm>
          <a:solidFill>
            <a:srgbClr val="FFFFFF"/>
          </a:solidFill>
          <a:ln/>
        </p:spPr>
      </p:sp>
      <p:sp>
        <p:nvSpPr>
          <p:cNvPr id="26628" name="Rectangle 1027"/>
          <p:cNvSpPr>
            <a:spLocks noGrp="1" noChangeArrowheads="1"/>
          </p:cNvSpPr>
          <p:nvPr>
            <p:ph type="body" idx="1"/>
          </p:nvPr>
        </p:nvSpPr>
        <p:spPr>
          <a:solidFill>
            <a:srgbClr val="FFFFFF"/>
          </a:solidFill>
          <a:ln>
            <a:solidFill>
              <a:srgbClr val="000000"/>
            </a:solidFill>
          </a:ln>
        </p:spPr>
        <p:txBody>
          <a:bodyPr/>
          <a:lstStyle/>
          <a:p>
            <a:pPr eaLnBrk="1" hangingPunct="1"/>
            <a:endParaRPr lang="fr-FR" dirty="0">
              <a:latin typeface="Arial" charset="0"/>
              <a:ea typeface="ＭＳ Ｐゴシック" charset="-128"/>
              <a:cs typeface="ＭＳ Ｐゴシック" charset="-128"/>
            </a:endParaRPr>
          </a:p>
        </p:txBody>
      </p:sp>
    </p:spTree>
    <p:extLst>
      <p:ext uri="{BB962C8B-B14F-4D97-AF65-F5344CB8AC3E}">
        <p14:creationId xmlns:p14="http://schemas.microsoft.com/office/powerpoint/2010/main" val="41330485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PlaceHolder 1"/>
          <p:cNvSpPr>
            <a:spLocks noGrp="1" noRot="1" noChangeAspect="1"/>
          </p:cNvSpPr>
          <p:nvPr>
            <p:ph type="sldImg"/>
          </p:nvPr>
        </p:nvSpPr>
        <p:spPr>
          <a:xfrm>
            <a:off x="823913" y="1006475"/>
            <a:ext cx="6124575" cy="3446463"/>
          </a:xfrm>
          <a:prstGeom prst="rect">
            <a:avLst/>
          </a:prstGeom>
        </p:spPr>
      </p:sp>
      <p:sp>
        <p:nvSpPr>
          <p:cNvPr id="48" name="PlaceHolder 2"/>
          <p:cNvSpPr>
            <a:spLocks noGrp="1"/>
          </p:cNvSpPr>
          <p:nvPr>
            <p:ph type="body"/>
          </p:nvPr>
        </p:nvSpPr>
        <p:spPr>
          <a:xfrm>
            <a:off x="1185120" y="4787640"/>
            <a:ext cx="5407560" cy="13599720"/>
          </a:xfrm>
          <a:prstGeom prst="rect">
            <a:avLst/>
          </a:prstGeom>
        </p:spPr>
        <p:txBody>
          <a:bodyPr lIns="0" tIns="0" rIns="0" bIns="0"/>
          <a:lstStyle/>
          <a:p>
            <a:r>
              <a:rPr lang="en-US" sz="2000" b="0" strike="noStrike" spc="-1">
                <a:latin typeface="Arial"/>
              </a:rPr>
              <a:t>Expanding frameworks of central tolerance in the thymus. (a) Medullary thymic epithelial cells (mTECs) express the vast majority of tissue‐specific antigens (TSAs) through two major mechanisms. First, AIRE‐driven promiscuous gene expression (PGE) enables mTECs to express ~90% of protein‐coding genes (lower panel) that are normally found in most parenchymal tissues (upper panel). Second, self‐representation is further expanded through diversification of the mTEC lineage into TEC mimetics, which emulate key cell types that make up complex peripheral tissues, including mucosal barriers (e.g., tuft‐, microfold‐, entero‐, iono‐, and cilia‐TECs), skin (corneo‐TECs), muscle (myo‐TECs), and neuroendocrine tissues (endo‐TECs); (b) The thymus also exhibits constitutive inflammatory signaling, termed “thymflammation” (lower panel), which promotes tolerance to inflammation‐associated self‐antigens (ISAs), which are barely detectable at baseline but dramatically surge following diverse inflammatory triggers such as infection or tissue damage (upper panel); (c) In addition to mTECs, central tolerance is orchestrated by a multicellular antigen‐presenting network including thymic DCs, B cells and macrophages, which cooperate to broaden antigen presentation, including antigens derived from cell types with limited antigen‐presenting capacity, such as mimetic TECs.</a:t>
            </a:r>
          </a:p>
          <a:p>
            <a:r>
              <a:rPr lang="en-US" sz="2000" b="0" strike="noStrike" spc="-1">
                <a:latin typeface="Arial"/>
              </a:rPr>
              <a:t>IF THIS IMAGE HAS BEEN PROVIDED BY OR IS OWNED BY A THIRD PARTY, AS INDICATED IN THE CAPTION LINE, THEN FURTHER PERMISSION MAY BE NEEDED BEFORE ANY FURTHER USE. PLEASE CONTACT WILEY'S PERMISSIONS DEPARTMENT ON PERMISSIONS@WILEY.COM OR USE THE RIGHTSLINK SERVICE BY CLICKING ON THE 'REQUEST PERMISSIONS' LINK ACCOMPANYING THIS ARTICLE. WILEY OR AUTHOR OWNED IMAGES MAY BE USED FOR NON-COMMERCIAL PURPOSES, SUBJECT TO PROPER CITATION OF THE ARTICLE, AUTHOR, AND PUBLISHER.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7410" name="Espace réservé du numéro de diapositive 6"/>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sz="2400">
                <a:solidFill>
                  <a:schemeClr val="tx1"/>
                </a:solidFill>
                <a:latin typeface="Book Antiqua" charset="0"/>
                <a:ea typeface="ＭＳ Ｐゴシック" charset="0"/>
                <a:cs typeface="ＭＳ Ｐゴシック" charset="0"/>
              </a:defRPr>
            </a:lvl1pPr>
            <a:lvl2pPr marL="742950" indent="-285750" eaLnBrk="0" hangingPunct="0">
              <a:defRPr sz="2400">
                <a:solidFill>
                  <a:schemeClr val="tx1"/>
                </a:solidFill>
                <a:latin typeface="Book Antiqua" charset="0"/>
                <a:ea typeface="ＭＳ Ｐゴシック" charset="0"/>
              </a:defRPr>
            </a:lvl2pPr>
            <a:lvl3pPr marL="1143000" indent="-228600" eaLnBrk="0" hangingPunct="0">
              <a:defRPr sz="2400">
                <a:solidFill>
                  <a:schemeClr val="tx1"/>
                </a:solidFill>
                <a:latin typeface="Book Antiqua" charset="0"/>
                <a:ea typeface="ＭＳ Ｐゴシック" charset="0"/>
              </a:defRPr>
            </a:lvl3pPr>
            <a:lvl4pPr marL="1600200" indent="-228600" eaLnBrk="0" hangingPunct="0">
              <a:defRPr sz="2400">
                <a:solidFill>
                  <a:schemeClr val="tx1"/>
                </a:solidFill>
                <a:latin typeface="Book Antiqua" charset="0"/>
                <a:ea typeface="ＭＳ Ｐゴシック" charset="0"/>
              </a:defRPr>
            </a:lvl4pPr>
            <a:lvl5pPr marL="2057400" indent="-228600" eaLnBrk="0" hangingPunct="0">
              <a:defRPr sz="2400">
                <a:solidFill>
                  <a:schemeClr val="tx1"/>
                </a:solidFill>
                <a:latin typeface="Book Antiqua" charset="0"/>
                <a:ea typeface="ＭＳ Ｐゴシック" charset="0"/>
              </a:defRPr>
            </a:lvl5pPr>
            <a:lvl6pPr marL="2514600" indent="-228600" eaLnBrk="0" fontAlgn="base" hangingPunct="0">
              <a:spcBef>
                <a:spcPct val="0"/>
              </a:spcBef>
              <a:spcAft>
                <a:spcPct val="0"/>
              </a:spcAft>
              <a:defRPr sz="2400">
                <a:solidFill>
                  <a:schemeClr val="tx1"/>
                </a:solidFill>
                <a:latin typeface="Book Antiqua" charset="0"/>
                <a:ea typeface="ＭＳ Ｐゴシック" charset="0"/>
              </a:defRPr>
            </a:lvl6pPr>
            <a:lvl7pPr marL="2971800" indent="-228600" eaLnBrk="0" fontAlgn="base" hangingPunct="0">
              <a:spcBef>
                <a:spcPct val="0"/>
              </a:spcBef>
              <a:spcAft>
                <a:spcPct val="0"/>
              </a:spcAft>
              <a:defRPr sz="2400">
                <a:solidFill>
                  <a:schemeClr val="tx1"/>
                </a:solidFill>
                <a:latin typeface="Book Antiqua" charset="0"/>
                <a:ea typeface="ＭＳ Ｐゴシック" charset="0"/>
              </a:defRPr>
            </a:lvl7pPr>
            <a:lvl8pPr marL="3429000" indent="-228600" eaLnBrk="0" fontAlgn="base" hangingPunct="0">
              <a:spcBef>
                <a:spcPct val="0"/>
              </a:spcBef>
              <a:spcAft>
                <a:spcPct val="0"/>
              </a:spcAft>
              <a:defRPr sz="2400">
                <a:solidFill>
                  <a:schemeClr val="tx1"/>
                </a:solidFill>
                <a:latin typeface="Book Antiqua" charset="0"/>
                <a:ea typeface="ＭＳ Ｐゴシック" charset="0"/>
              </a:defRPr>
            </a:lvl8pPr>
            <a:lvl9pPr marL="3886200" indent="-228600" eaLnBrk="0" fontAlgn="base" hangingPunct="0">
              <a:spcBef>
                <a:spcPct val="0"/>
              </a:spcBef>
              <a:spcAft>
                <a:spcPct val="0"/>
              </a:spcAft>
              <a:defRPr sz="2400">
                <a:solidFill>
                  <a:schemeClr val="tx1"/>
                </a:solidFill>
                <a:latin typeface="Book Antiqua" charset="0"/>
                <a:ea typeface="ＭＳ Ｐゴシック" charset="0"/>
              </a:defRPr>
            </a:lvl9pPr>
          </a:lstStyle>
          <a:p>
            <a:pPr eaLnBrk="1" fontAlgn="base" hangingPunct="1">
              <a:spcBef>
                <a:spcPct val="0"/>
              </a:spcBef>
              <a:spcAft>
                <a:spcPct val="0"/>
              </a:spcAft>
            </a:pPr>
            <a:fld id="{88627960-91E1-FC45-98EB-3D6C47EB03E9}" type="slidenum">
              <a:rPr lang="en-US" sz="1200">
                <a:latin typeface="Calibri" charset="0"/>
              </a:rPr>
              <a:pPr eaLnBrk="1" fontAlgn="base" hangingPunct="1">
                <a:spcBef>
                  <a:spcPct val="0"/>
                </a:spcBef>
                <a:spcAft>
                  <a:spcPct val="0"/>
                </a:spcAft>
              </a:pPr>
              <a:t>33</a:t>
            </a:fld>
            <a:endParaRPr lang="en-US" sz="1200" dirty="0">
              <a:latin typeface="Calibri" charset="0"/>
            </a:endParaRPr>
          </a:p>
        </p:txBody>
      </p:sp>
      <p:sp>
        <p:nvSpPr>
          <p:cNvPr id="50178" name="Text Box 2"/>
          <p:cNvSpPr txBox="1">
            <a:spLocks noGrp="1" noRot="1" noChangeAspect="1" noChangeArrowheads="1"/>
          </p:cNvSpPr>
          <p:nvPr>
            <p:ph type="sldImg"/>
          </p:nvPr>
        </p:nvSpPr>
        <p:spPr>
          <a:xfrm>
            <a:off x="381000" y="693738"/>
            <a:ext cx="6096000" cy="3429000"/>
          </a:xfrm>
          <a:solidFill>
            <a:srgbClr val="FFFFFF"/>
          </a:solidFill>
          <a:ln>
            <a:solidFill>
              <a:srgbClr val="000000"/>
            </a:solidFill>
            <a:miter lim="800000"/>
            <a:headEnd/>
            <a:tailEnd/>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sp>
      <p:sp>
        <p:nvSpPr>
          <p:cNvPr id="50179" name="Text Box 3"/>
          <p:cNvSpPr txBox="1">
            <a:spLocks noGrp="1" noChangeArrowheads="1"/>
          </p:cNvSpPr>
          <p:nvPr>
            <p:ph type="body" idx="1"/>
          </p:nvPr>
        </p:nvSpPr>
        <p:spPr>
          <a:xfrm>
            <a:off x="685800" y="4341813"/>
            <a:ext cx="5487988" cy="4114800"/>
          </a:xfrm>
          <a:ln/>
          <a:extLs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wrap="none" anchor="ctr"/>
          <a:lstStyle/>
          <a:p>
            <a:pPr eaLnBrk="1" fontAlgn="auto" hangingPunct="1">
              <a:spcBef>
                <a:spcPts val="0"/>
              </a:spcBef>
              <a:spcAft>
                <a:spcPts val="0"/>
              </a:spcAft>
              <a:defRPr/>
            </a:pPr>
            <a:endParaRPr lang="fr-FR" dirty="0">
              <a:ea typeface="+mn-ea"/>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a:t>« Remarquons au passage la déviation introduite par l’usage alternatif des particules auto et self en anglais. Auto et self, respectivement dérivées du grec et du latin, correspondent initialement à des sens différents que l’usage a fini par confondre (…). Auto exprime la spontanéité de l’action, celle du premier moteur chez Aristote (ou comme dans notre moderne automobile), on est donc loin du caractère réfléchi introduit par self (…). L’</a:t>
            </a:r>
            <a:r>
              <a:rPr lang="fr-FR" err="1"/>
              <a:t>horror</a:t>
            </a:r>
            <a:r>
              <a:rPr lang="fr-FR"/>
              <a:t> </a:t>
            </a:r>
            <a:r>
              <a:rPr lang="fr-FR" err="1"/>
              <a:t>autotoxicus</a:t>
            </a:r>
            <a:r>
              <a:rPr lang="fr-FR"/>
              <a:t>, barbare accouplement d’une racine latine et d’une racine grecque, véhiculait donc un contresens auquel les générations ont emboîté le pas. »</a:t>
            </a:r>
          </a:p>
        </p:txBody>
      </p:sp>
      <p:sp>
        <p:nvSpPr>
          <p:cNvPr id="4" name="Espace réservé du numéro de diapositive 3"/>
          <p:cNvSpPr>
            <a:spLocks noGrp="1"/>
          </p:cNvSpPr>
          <p:nvPr>
            <p:ph type="sldNum" sz="quarter" idx="10"/>
          </p:nvPr>
        </p:nvSpPr>
        <p:spPr/>
        <p:txBody>
          <a:bodyPr/>
          <a:lstStyle/>
          <a:p>
            <a:fld id="{3E25A709-98A3-5C4A-A59E-0D983FFE0EEE}" type="slidenum">
              <a:rPr lang="fr-FR" smtClean="0"/>
              <a:t>34</a:t>
            </a:fld>
            <a:endParaRPr lang="fr-FR"/>
          </a:p>
        </p:txBody>
      </p:sp>
    </p:spTree>
    <p:extLst>
      <p:ext uri="{BB962C8B-B14F-4D97-AF65-F5344CB8AC3E}">
        <p14:creationId xmlns:p14="http://schemas.microsoft.com/office/powerpoint/2010/main" val="38269483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3E25A709-98A3-5C4A-A59E-0D983FFE0EEE}" type="slidenum">
              <a:rPr lang="fr-FR" smtClean="0"/>
              <a:t>35</a:t>
            </a:fld>
            <a:endParaRPr lang="fr-FR"/>
          </a:p>
        </p:txBody>
      </p:sp>
    </p:spTree>
    <p:extLst>
      <p:ext uri="{BB962C8B-B14F-4D97-AF65-F5344CB8AC3E}">
        <p14:creationId xmlns:p14="http://schemas.microsoft.com/office/powerpoint/2010/main" val="886051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ce réservé de l'image des diapositives 1"/>
          <p:cNvSpPr>
            <a:spLocks noGrp="1" noRot="1" noChangeAspect="1"/>
          </p:cNvSpPr>
          <p:nvPr>
            <p:ph type="sldImg"/>
          </p:nvPr>
        </p:nvSpPr>
        <p:spPr>
          <a:xfrm>
            <a:off x="381000" y="685800"/>
            <a:ext cx="6096000" cy="3429000"/>
          </a:xfrm>
          <a:ln/>
        </p:spPr>
      </p:sp>
      <p:sp>
        <p:nvSpPr>
          <p:cNvPr id="65539" name="Espace réservé des commentaires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r>
              <a:rPr lang="en-US">
                <a:latin typeface="Arial" charset="0"/>
                <a:ea typeface="ＭＳ Ｐゴシック" charset="0"/>
                <a:cs typeface="ＭＳ Ｐゴシック" charset="0"/>
              </a:rPr>
              <a:t>I would like to thank our partners and sponsors in the completion of these studies and I thank you all for your kind attention.</a:t>
            </a:r>
          </a:p>
        </p:txBody>
      </p:sp>
      <p:sp>
        <p:nvSpPr>
          <p:cNvPr id="65540" name="Espace réservé du numéro de diapositive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C4E4ACC-ED5D-F04C-8093-F6D5628BADD6}" type="slidenum">
              <a:rPr lang="fr-FR" sz="1200"/>
              <a:pPr/>
              <a:t>36</a:t>
            </a:fld>
            <a:endParaRPr lang="fr-FR"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E25A709-98A3-5C4A-A59E-0D983FFE0EEE}" type="slidenum">
              <a:rPr lang="fr-FR" smtClean="0"/>
              <a:t>37</a:t>
            </a:fld>
            <a:endParaRPr lang="fr-FR"/>
          </a:p>
        </p:txBody>
      </p:sp>
    </p:spTree>
    <p:extLst>
      <p:ext uri="{BB962C8B-B14F-4D97-AF65-F5344CB8AC3E}">
        <p14:creationId xmlns:p14="http://schemas.microsoft.com/office/powerpoint/2010/main" val="41021475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fr-FR"/>
              <a:t>Modifiez le style du titre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F1909345-DEE0-4B07-8E32-441AC9DA095E}" type="datetime1">
              <a:rPr lang="en-US" smtClean="0"/>
              <a:pPr/>
              <a:t>8/25/26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‹N°›</a:t>
            </a:fld>
            <a:endParaRPr lang="en-US"/>
          </a:p>
        </p:txBody>
      </p:sp>
    </p:spTree>
    <p:extLst>
      <p:ext uri="{BB962C8B-B14F-4D97-AF65-F5344CB8AC3E}">
        <p14:creationId xmlns:p14="http://schemas.microsoft.com/office/powerpoint/2010/main" val="2754469365"/>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1909345-DEE0-4B07-8E32-441AC9DA095E}" type="datetime1">
              <a:rPr lang="en-US" smtClean="0"/>
              <a:pPr/>
              <a:t>8/25/26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‹N°›</a:t>
            </a:fld>
            <a:endParaRPr lang="en-US"/>
          </a:p>
        </p:txBody>
      </p:sp>
    </p:spTree>
    <p:extLst>
      <p:ext uri="{BB962C8B-B14F-4D97-AF65-F5344CB8AC3E}">
        <p14:creationId xmlns:p14="http://schemas.microsoft.com/office/powerpoint/2010/main" val="2047190758"/>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23887" y="1282304"/>
            <a:ext cx="7886700" cy="2139553"/>
          </a:xfrm>
        </p:spPr>
        <p:txBody>
          <a:bodyPr anchor="b"/>
          <a:lstStyle>
            <a:lvl1pPr>
              <a:defRPr sz="4500"/>
            </a:lvl1pPr>
          </a:lstStyle>
          <a:p>
            <a:r>
              <a:rPr lang="fr-FR"/>
              <a:t>Modifiez le style du titre</a:t>
            </a:r>
            <a:endParaRPr lang="en-US" dirty="0"/>
          </a:p>
        </p:txBody>
      </p:sp>
      <p:sp>
        <p:nvSpPr>
          <p:cNvPr id="3" name="Text Placeholder 2"/>
          <p:cNvSpPr>
            <a:spLocks noGrp="1"/>
          </p:cNvSpPr>
          <p:nvPr>
            <p:ph type="body" idx="1"/>
          </p:nvPr>
        </p:nvSpPr>
        <p:spPr>
          <a:xfrm>
            <a:off x="623887"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F1909345-DEE0-4B07-8E32-441AC9DA095E}" type="datetime1">
              <a:rPr lang="en-US" smtClean="0"/>
              <a:pPr/>
              <a:t>8/25/26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‹N°›</a:t>
            </a:fld>
            <a:endParaRPr lang="en-US"/>
          </a:p>
        </p:txBody>
      </p:sp>
    </p:spTree>
    <p:extLst>
      <p:ext uri="{BB962C8B-B14F-4D97-AF65-F5344CB8AC3E}">
        <p14:creationId xmlns:p14="http://schemas.microsoft.com/office/powerpoint/2010/main" val="134877783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28650" y="1369218"/>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4629150" y="1369218"/>
            <a:ext cx="3886200" cy="3263504"/>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F1909345-DEE0-4B07-8E32-441AC9DA095E}" type="datetime1">
              <a:rPr lang="en-US" smtClean="0"/>
              <a:pPr/>
              <a:t>8/25/26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‹N°›</a:t>
            </a:fld>
            <a:endParaRPr lang="en-US"/>
          </a:p>
        </p:txBody>
      </p:sp>
    </p:spTree>
    <p:extLst>
      <p:ext uri="{BB962C8B-B14F-4D97-AF65-F5344CB8AC3E}">
        <p14:creationId xmlns:p14="http://schemas.microsoft.com/office/powerpoint/2010/main" val="209609391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fr-FR"/>
              <a:t>Modifiez le style du titre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4" name="Content Placeholder 3"/>
          <p:cNvSpPr>
            <a:spLocks noGrp="1"/>
          </p:cNvSpPr>
          <p:nvPr>
            <p:ph sz="half" idx="2"/>
          </p:nvPr>
        </p:nvSpPr>
        <p:spPr>
          <a:xfrm>
            <a:off x="629842" y="1878806"/>
            <a:ext cx="3868340"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fr-FR"/>
              <a:t>Cliquez pour modifier les styles du texte du masque</a:t>
            </a:r>
          </a:p>
        </p:txBody>
      </p:sp>
      <p:sp>
        <p:nvSpPr>
          <p:cNvPr id="6" name="Content Placeholder 5"/>
          <p:cNvSpPr>
            <a:spLocks noGrp="1"/>
          </p:cNvSpPr>
          <p:nvPr>
            <p:ph sz="quarter" idx="4"/>
          </p:nvPr>
        </p:nvSpPr>
        <p:spPr>
          <a:xfrm>
            <a:off x="4629150" y="1878806"/>
            <a:ext cx="3887391" cy="2763441"/>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F1909345-DEE0-4B07-8E32-441AC9DA095E}" type="datetime1">
              <a:rPr lang="en-US" smtClean="0"/>
              <a:pPr/>
              <a:t>8/25/26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36DD0FD-55B0-48C4-8AF2-8A69533EDFC3}" type="slidenum">
              <a:rPr lang="en-US" smtClean="0"/>
              <a:pPr/>
              <a:t>‹N°›</a:t>
            </a:fld>
            <a:endParaRPr lang="en-US"/>
          </a:p>
        </p:txBody>
      </p:sp>
    </p:spTree>
    <p:extLst>
      <p:ext uri="{BB962C8B-B14F-4D97-AF65-F5344CB8AC3E}">
        <p14:creationId xmlns:p14="http://schemas.microsoft.com/office/powerpoint/2010/main" val="3650616947"/>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F1909345-DEE0-4B07-8E32-441AC9DA095E}" type="datetime1">
              <a:rPr lang="en-US" smtClean="0"/>
              <a:pPr/>
              <a:t>8/25/26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36DD0FD-55B0-48C4-8AF2-8A69533EDFC3}" type="slidenum">
              <a:rPr lang="en-US" smtClean="0"/>
              <a:pPr/>
              <a:t>‹N°›</a:t>
            </a:fld>
            <a:endParaRPr lang="en-US"/>
          </a:p>
        </p:txBody>
      </p:sp>
    </p:spTree>
    <p:extLst>
      <p:ext uri="{BB962C8B-B14F-4D97-AF65-F5344CB8AC3E}">
        <p14:creationId xmlns:p14="http://schemas.microsoft.com/office/powerpoint/2010/main" val="96275205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909345-DEE0-4B07-8E32-441AC9DA095E}" type="datetime1">
              <a:rPr lang="en-US" smtClean="0"/>
              <a:pPr/>
              <a:t>8/25/26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36DD0FD-55B0-48C4-8AF2-8A69533EDFC3}" type="slidenum">
              <a:rPr lang="en-US" smtClean="0"/>
              <a:pPr/>
              <a:t>‹N°›</a:t>
            </a:fld>
            <a:endParaRPr lang="en-US"/>
          </a:p>
        </p:txBody>
      </p:sp>
    </p:spTree>
    <p:extLst>
      <p:ext uri="{BB962C8B-B14F-4D97-AF65-F5344CB8AC3E}">
        <p14:creationId xmlns:p14="http://schemas.microsoft.com/office/powerpoint/2010/main" val="1064587619"/>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fr-FR"/>
              <a:t>Modifiez le style du titre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F1909345-DEE0-4B07-8E32-441AC9DA095E}" type="datetime1">
              <a:rPr lang="en-US" smtClean="0"/>
              <a:pPr/>
              <a:t>8/25/26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‹N°›</a:t>
            </a:fld>
            <a:endParaRPr lang="en-US"/>
          </a:p>
        </p:txBody>
      </p:sp>
    </p:spTree>
    <p:extLst>
      <p:ext uri="{BB962C8B-B14F-4D97-AF65-F5344CB8AC3E}">
        <p14:creationId xmlns:p14="http://schemas.microsoft.com/office/powerpoint/2010/main" val="1428453005"/>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fr-FR"/>
              <a:t>Modifiez le style du titre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fr-FR"/>
              <a:t>Cliquez sur l'icône pour ajouter une image</a:t>
            </a:r>
            <a:endParaRPr lang="en-US"/>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F1909345-DEE0-4B07-8E32-441AC9DA095E}" type="datetime1">
              <a:rPr lang="en-US" smtClean="0"/>
              <a:pPr/>
              <a:t>8/25/26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6DD0FD-55B0-48C4-8AF2-8A69533EDFC3}" type="slidenum">
              <a:rPr lang="en-US" smtClean="0"/>
              <a:pPr/>
              <a:t>‹N°›</a:t>
            </a:fld>
            <a:endParaRPr lang="en-US"/>
          </a:p>
        </p:txBody>
      </p:sp>
    </p:spTree>
    <p:extLst>
      <p:ext uri="{BB962C8B-B14F-4D97-AF65-F5344CB8AC3E}">
        <p14:creationId xmlns:p14="http://schemas.microsoft.com/office/powerpoint/2010/main" val="153701121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1909345-DEE0-4B07-8E32-441AC9DA095E}" type="datetime1">
              <a:rPr lang="en-US" smtClean="0"/>
              <a:pPr/>
              <a:t>8/25/26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‹N°›</a:t>
            </a:fld>
            <a:endParaRPr lang="en-US"/>
          </a:p>
        </p:txBody>
      </p:sp>
    </p:spTree>
    <p:extLst>
      <p:ext uri="{BB962C8B-B14F-4D97-AF65-F5344CB8AC3E}">
        <p14:creationId xmlns:p14="http://schemas.microsoft.com/office/powerpoint/2010/main" val="2676161936"/>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3"/>
            <a:ext cx="1971675" cy="4358879"/>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628650" y="273843"/>
            <a:ext cx="5800725" cy="4358879"/>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F1909345-DEE0-4B07-8E32-441AC9DA095E}" type="datetime1">
              <a:rPr lang="en-US" smtClean="0"/>
              <a:pPr/>
              <a:t>8/25/26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6DD0FD-55B0-48C4-8AF2-8A69533EDFC3}" type="slidenum">
              <a:rPr lang="en-US" smtClean="0"/>
              <a:pPr/>
              <a:t>‹N°›</a:t>
            </a:fld>
            <a:endParaRPr lang="en-US"/>
          </a:p>
        </p:txBody>
      </p:sp>
    </p:spTree>
    <p:extLst>
      <p:ext uri="{BB962C8B-B14F-4D97-AF65-F5344CB8AC3E}">
        <p14:creationId xmlns:p14="http://schemas.microsoft.com/office/powerpoint/2010/main" val="138083503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re et 4 contenus">
    <p:spTree>
      <p:nvGrpSpPr>
        <p:cNvPr id="1" name=""/>
        <p:cNvGrpSpPr/>
        <p:nvPr/>
      </p:nvGrpSpPr>
      <p:grpSpPr>
        <a:xfrm>
          <a:off x="0" y="0"/>
          <a:ext cx="0" cy="0"/>
          <a:chOff x="0" y="0"/>
          <a:chExt cx="0" cy="0"/>
        </a:xfrm>
      </p:grpSpPr>
      <p:sp>
        <p:nvSpPr>
          <p:cNvPr id="2" name="Titre 1"/>
          <p:cNvSpPr>
            <a:spLocks noGrp="1"/>
          </p:cNvSpPr>
          <p:nvPr>
            <p:ph type="title" sz="quarter"/>
          </p:nvPr>
        </p:nvSpPr>
        <p:spPr>
          <a:xfrm>
            <a:off x="457200" y="205978"/>
            <a:ext cx="8229600" cy="857250"/>
          </a:xfrm>
        </p:spPr>
        <p:txBody>
          <a:bodyPr/>
          <a:lstStyle/>
          <a:p>
            <a:r>
              <a:rPr lang="nl-BE"/>
              <a:t>Cliquez et modifiez le titre</a:t>
            </a:r>
            <a:endParaRPr lang="fr-FR"/>
          </a:p>
        </p:txBody>
      </p:sp>
      <p:sp>
        <p:nvSpPr>
          <p:cNvPr id="3" name="Espace réservé du contenu 2"/>
          <p:cNvSpPr>
            <a:spLocks noGrp="1"/>
          </p:cNvSpPr>
          <p:nvPr>
            <p:ph sz="quarter" idx="1"/>
          </p:nvPr>
        </p:nvSpPr>
        <p:spPr>
          <a:xfrm>
            <a:off x="457200" y="1200150"/>
            <a:ext cx="4038600" cy="1639491"/>
          </a:xfrm>
        </p:spPr>
        <p:txBody>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4" name="Espace réservé du contenu 3"/>
          <p:cNvSpPr>
            <a:spLocks noGrp="1"/>
          </p:cNvSpPr>
          <p:nvPr>
            <p:ph sz="quarter" idx="2"/>
          </p:nvPr>
        </p:nvSpPr>
        <p:spPr>
          <a:xfrm>
            <a:off x="4648200" y="1200150"/>
            <a:ext cx="4038600" cy="1639491"/>
          </a:xfrm>
        </p:spPr>
        <p:txBody>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5" name="Espace réservé du contenu 4"/>
          <p:cNvSpPr>
            <a:spLocks noGrp="1"/>
          </p:cNvSpPr>
          <p:nvPr>
            <p:ph sz="quarter" idx="3"/>
          </p:nvPr>
        </p:nvSpPr>
        <p:spPr>
          <a:xfrm>
            <a:off x="457200" y="2953942"/>
            <a:ext cx="4038600" cy="1640681"/>
          </a:xfrm>
        </p:spPr>
        <p:txBody>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6" name="Espace réservé du contenu 5"/>
          <p:cNvSpPr>
            <a:spLocks noGrp="1"/>
          </p:cNvSpPr>
          <p:nvPr>
            <p:ph sz="quarter" idx="4"/>
          </p:nvPr>
        </p:nvSpPr>
        <p:spPr>
          <a:xfrm>
            <a:off x="4648200" y="2953942"/>
            <a:ext cx="4038600" cy="1640681"/>
          </a:xfrm>
        </p:spPr>
        <p:txBody>
          <a:bodyPr/>
          <a:lstStyle/>
          <a:p>
            <a:pPr lvl="0"/>
            <a:r>
              <a:rPr lang="nl-BE"/>
              <a:t>Cliquez pour modifier les styles du texte du masque</a:t>
            </a:r>
          </a:p>
          <a:p>
            <a:pPr lvl="1"/>
            <a:r>
              <a:rPr lang="nl-BE"/>
              <a:t>Deuxième niveau</a:t>
            </a:r>
          </a:p>
          <a:p>
            <a:pPr lvl="2"/>
            <a:r>
              <a:rPr lang="nl-BE"/>
              <a:t>Troisième niveau</a:t>
            </a:r>
          </a:p>
          <a:p>
            <a:pPr lvl="3"/>
            <a:r>
              <a:rPr lang="nl-BE"/>
              <a:t>Quatrième niveau</a:t>
            </a:r>
          </a:p>
          <a:p>
            <a:pPr lvl="4"/>
            <a:r>
              <a:rPr lang="nl-BE"/>
              <a:t>Cinquième niveau</a:t>
            </a:r>
            <a:endParaRPr lang="fr-FR"/>
          </a:p>
        </p:txBody>
      </p:sp>
      <p:sp>
        <p:nvSpPr>
          <p:cNvPr id="7" name="Rectangle 4"/>
          <p:cNvSpPr>
            <a:spLocks noGrp="1" noChangeArrowheads="1"/>
          </p:cNvSpPr>
          <p:nvPr>
            <p:ph type="dt" sz="half" idx="10"/>
          </p:nvPr>
        </p:nvSpPr>
        <p:spPr/>
        <p:txBody>
          <a:bodyPr/>
          <a:lstStyle>
            <a:lvl1pPr>
              <a:defRPr/>
            </a:lvl1pPr>
          </a:lstStyle>
          <a:p>
            <a:pPr>
              <a:defRPr/>
            </a:pPr>
            <a:endParaRPr lang="fr-BE"/>
          </a:p>
        </p:txBody>
      </p:sp>
      <p:sp>
        <p:nvSpPr>
          <p:cNvPr id="8" name="Rectangle 5"/>
          <p:cNvSpPr>
            <a:spLocks noGrp="1" noChangeArrowheads="1"/>
          </p:cNvSpPr>
          <p:nvPr>
            <p:ph type="ftr" sz="quarter" idx="11"/>
          </p:nvPr>
        </p:nvSpPr>
        <p:spPr/>
        <p:txBody>
          <a:bodyPr/>
          <a:lstStyle>
            <a:lvl1pPr>
              <a:defRPr/>
            </a:lvl1pPr>
          </a:lstStyle>
          <a:p>
            <a:pPr>
              <a:defRPr/>
            </a:pPr>
            <a:endParaRPr lang="fr-BE"/>
          </a:p>
        </p:txBody>
      </p:sp>
      <p:sp>
        <p:nvSpPr>
          <p:cNvPr id="9" name="Rectangle 6"/>
          <p:cNvSpPr>
            <a:spLocks noGrp="1" noChangeArrowheads="1"/>
          </p:cNvSpPr>
          <p:nvPr>
            <p:ph type="sldNum" sz="quarter" idx="12"/>
          </p:nvPr>
        </p:nvSpPr>
        <p:spPr/>
        <p:txBody>
          <a:bodyPr/>
          <a:lstStyle>
            <a:lvl1pPr>
              <a:defRPr/>
            </a:lvl1pPr>
          </a:lstStyle>
          <a:p>
            <a:fld id="{140480AE-F80E-444B-942A-C9644BA6A3EA}" type="slidenum">
              <a:rPr lang="fr-BE"/>
              <a:pPr/>
              <a:t>‹N°›</a:t>
            </a:fld>
            <a:endParaRPr lang="fr-BE"/>
          </a:p>
        </p:txBody>
      </p:sp>
    </p:spTree>
    <p:extLst>
      <p:ext uri="{BB962C8B-B14F-4D97-AF65-F5344CB8AC3E}">
        <p14:creationId xmlns:p14="http://schemas.microsoft.com/office/powerpoint/2010/main" val="18922002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Divider on Image - Whit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4121CF8-FADF-F24A-6D6C-2A9330BC5BD4}"/>
              </a:ext>
            </a:extLst>
          </p:cNvPr>
          <p:cNvPicPr>
            <a:picLocks noChangeAspect="1"/>
          </p:cNvPicPr>
          <p:nvPr userDrawn="1"/>
        </p:nvPicPr>
        <p:blipFill>
          <a:blip r:embed="rId2"/>
          <a:srcRect b="25000"/>
          <a:stretch>
            <a:fillRect/>
          </a:stretch>
        </p:blipFill>
        <p:spPr>
          <a:xfrm>
            <a:off x="0" y="-1"/>
            <a:ext cx="9144000" cy="5143500"/>
          </a:xfrm>
          <a:prstGeom prst="rect">
            <a:avLst/>
          </a:prstGeom>
        </p:spPr>
      </p:pic>
      <p:sp>
        <p:nvSpPr>
          <p:cNvPr id="12" name="Rectangle 11">
            <a:extLst>
              <a:ext uri="{FF2B5EF4-FFF2-40B4-BE49-F238E27FC236}">
                <a16:creationId xmlns:a16="http://schemas.microsoft.com/office/drawing/2014/main" id="{8E5A4C92-BC7D-0A4B-B0A3-1E92262F9B88}"/>
              </a:ext>
            </a:extLst>
          </p:cNvPr>
          <p:cNvSpPr/>
          <p:nvPr userDrawn="1"/>
        </p:nvSpPr>
        <p:spPr>
          <a:xfrm>
            <a:off x="0" y="1133628"/>
            <a:ext cx="6996896" cy="2477673"/>
          </a:xfrm>
          <a:prstGeom prst="rect">
            <a:avLst/>
          </a:prstGeom>
          <a:solidFill>
            <a:schemeClr val="bg1">
              <a:alpha val="8980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Title 1">
            <a:extLst>
              <a:ext uri="{FF2B5EF4-FFF2-40B4-BE49-F238E27FC236}">
                <a16:creationId xmlns:a16="http://schemas.microsoft.com/office/drawing/2014/main" id="{C3CC5912-71F2-B24E-816C-7C2BD03356F0}"/>
              </a:ext>
            </a:extLst>
          </p:cNvPr>
          <p:cNvSpPr>
            <a:spLocks noGrp="1"/>
          </p:cNvSpPr>
          <p:nvPr>
            <p:ph type="ctrTitle" hasCustomPrompt="1"/>
          </p:nvPr>
        </p:nvSpPr>
        <p:spPr>
          <a:xfrm>
            <a:off x="674823" y="862243"/>
            <a:ext cx="6012180" cy="1790700"/>
          </a:xfrm>
          <a:prstGeom prst="rect">
            <a:avLst/>
          </a:prstGeom>
        </p:spPr>
        <p:txBody>
          <a:bodyPr anchor="b">
            <a:normAutofit/>
          </a:bodyPr>
          <a:lstStyle>
            <a:lvl1pPr algn="l">
              <a:defRPr sz="3300" b="0" i="0">
                <a:solidFill>
                  <a:srgbClr val="093474"/>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11" name="Subtitle 2">
            <a:extLst>
              <a:ext uri="{FF2B5EF4-FFF2-40B4-BE49-F238E27FC236}">
                <a16:creationId xmlns:a16="http://schemas.microsoft.com/office/drawing/2014/main" id="{F3B64D6A-9183-1C45-A3BD-DC916A9364D4}"/>
              </a:ext>
            </a:extLst>
          </p:cNvPr>
          <p:cNvSpPr>
            <a:spLocks noGrp="1"/>
          </p:cNvSpPr>
          <p:nvPr>
            <p:ph type="subTitle" idx="1" hasCustomPrompt="1"/>
          </p:nvPr>
        </p:nvSpPr>
        <p:spPr>
          <a:xfrm>
            <a:off x="674823" y="2722000"/>
            <a:ext cx="6012180" cy="1241822"/>
          </a:xfrm>
        </p:spPr>
        <p:txBody>
          <a:bodyPr>
            <a:normAutofit/>
          </a:bodyPr>
          <a:lstStyle>
            <a:lvl1pPr marL="0" indent="0" algn="l">
              <a:lnSpc>
                <a:spcPct val="90000"/>
              </a:lnSpc>
              <a:spcBef>
                <a:spcPts val="0"/>
              </a:spcBef>
              <a:buNone/>
              <a:defRPr sz="1350" cap="all" spc="225" baseline="0">
                <a:solidFill>
                  <a:srgbClr val="511A6D"/>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EDIT MASTER SUBTITLE STYLE</a:t>
            </a:r>
          </a:p>
        </p:txBody>
      </p:sp>
      <p:pic>
        <p:nvPicPr>
          <p:cNvPr id="3" name="Picture 2">
            <a:extLst>
              <a:ext uri="{FF2B5EF4-FFF2-40B4-BE49-F238E27FC236}">
                <a16:creationId xmlns:a16="http://schemas.microsoft.com/office/drawing/2014/main" id="{F26EE023-AC3A-8326-9BD3-872CEAEDC2EF}"/>
              </a:ext>
            </a:extLst>
          </p:cNvPr>
          <p:cNvPicPr>
            <a:picLocks noChangeAspect="1"/>
          </p:cNvPicPr>
          <p:nvPr userDrawn="1"/>
        </p:nvPicPr>
        <p:blipFill>
          <a:blip r:embed="rId3"/>
          <a:stretch>
            <a:fillRect/>
          </a:stretch>
        </p:blipFill>
        <p:spPr>
          <a:xfrm>
            <a:off x="7189678" y="4612182"/>
            <a:ext cx="1496291" cy="520808"/>
          </a:xfrm>
          <a:prstGeom prst="rect">
            <a:avLst/>
          </a:prstGeom>
        </p:spPr>
      </p:pic>
      <p:sp>
        <p:nvSpPr>
          <p:cNvPr id="5" name="TextBox 4">
            <a:extLst>
              <a:ext uri="{FF2B5EF4-FFF2-40B4-BE49-F238E27FC236}">
                <a16:creationId xmlns:a16="http://schemas.microsoft.com/office/drawing/2014/main" id="{35D40AC7-49C5-44BF-50D3-6CCCABDD855C}"/>
              </a:ext>
            </a:extLst>
          </p:cNvPr>
          <p:cNvSpPr txBox="1"/>
          <p:nvPr userDrawn="1"/>
        </p:nvSpPr>
        <p:spPr>
          <a:xfrm>
            <a:off x="223935" y="4820236"/>
            <a:ext cx="6368143" cy="207749"/>
          </a:xfrm>
          <a:prstGeom prst="rect">
            <a:avLst/>
          </a:prstGeom>
          <a:noFill/>
          <a:effectLst>
            <a:outerShdw blurRad="63500" sx="102000" sy="102000" algn="ctr" rotWithShape="0">
              <a:prstClr val="black">
                <a:alpha val="40000"/>
              </a:prstClr>
            </a:outerShdw>
          </a:effectLst>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sz="750" kern="1200">
                <a:solidFill>
                  <a:schemeClr val="bg1"/>
                </a:solidFill>
                <a:effectLst/>
                <a:latin typeface="+mn-lt"/>
                <a:ea typeface="+mn-ea"/>
                <a:cs typeface="+mn-cs"/>
              </a:rPr>
              <a:t>The views expressed in this educational program are those of the faculty and do not necessarily represent the views of the Endocrine Society.</a:t>
            </a:r>
          </a:p>
        </p:txBody>
      </p:sp>
    </p:spTree>
    <p:extLst>
      <p:ext uri="{BB962C8B-B14F-4D97-AF65-F5344CB8AC3E}">
        <p14:creationId xmlns:p14="http://schemas.microsoft.com/office/powerpoint/2010/main" val="2714588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457200" y="205200"/>
            <a:ext cx="8229240" cy="858600"/>
          </a:xfrm>
          <a:prstGeom prst="rect">
            <a:avLst/>
          </a:prstGeom>
        </p:spPr>
        <p:txBody>
          <a:bodyPr lIns="0" tIns="0" rIns="0" bIns="0" anchor="ctr"/>
          <a:lstStyle/>
          <a:p>
            <a:pPr algn="ctr"/>
            <a:endParaRPr lang="en-US" sz="2475" b="0" strike="noStrike" spc="-1">
              <a:latin typeface="Arial"/>
            </a:endParaRPr>
          </a:p>
        </p:txBody>
      </p:sp>
      <p:sp>
        <p:nvSpPr>
          <p:cNvPr id="3" name="PlaceHolder 2"/>
          <p:cNvSpPr>
            <a:spLocks noGrp="1"/>
          </p:cNvSpPr>
          <p:nvPr>
            <p:ph type="subTitle"/>
          </p:nvPr>
        </p:nvSpPr>
        <p:spPr>
          <a:xfrm>
            <a:off x="457200" y="1203390"/>
            <a:ext cx="8229240" cy="2982960"/>
          </a:xfrm>
          <a:prstGeom prst="rect">
            <a:avLst/>
          </a:prstGeom>
        </p:spPr>
        <p:txBody>
          <a:bodyPr lIns="0" tIns="0" rIns="0" bIns="0" anchor="ctr"/>
          <a:lstStyle/>
          <a:p>
            <a:pPr algn="ctr"/>
            <a:endParaRPr lang="en-US" sz="1800" b="0" strike="noStrike" spc="-1">
              <a:latin typeface="Arial"/>
            </a:endParaRPr>
          </a:p>
        </p:txBody>
      </p:sp>
    </p:spTree>
    <p:extLst>
      <p:ext uri="{BB962C8B-B14F-4D97-AF65-F5344CB8AC3E}">
        <p14:creationId xmlns:p14="http://schemas.microsoft.com/office/powerpoint/2010/main" val="2647276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28650" y="1369218"/>
            <a:ext cx="7886700" cy="3263504"/>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F1909345-DEE0-4B07-8E32-441AC9DA095E}" type="datetime1">
              <a:rPr lang="en-US" smtClean="0"/>
              <a:pPr/>
              <a:t>8/25/26</a:t>
            </a:fld>
            <a:endParaRPr 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F36DD0FD-55B0-48C4-8AF2-8A69533EDFC3}" type="slidenum">
              <a:rPr lang="en-US" smtClean="0"/>
              <a:pPr/>
              <a:t>‹N°›</a:t>
            </a:fld>
            <a:endParaRPr lang="en-US"/>
          </a:p>
        </p:txBody>
      </p:sp>
    </p:spTree>
    <p:extLst>
      <p:ext uri="{BB962C8B-B14F-4D97-AF65-F5344CB8AC3E}">
        <p14:creationId xmlns:p14="http://schemas.microsoft.com/office/powerpoint/2010/main" val="2352588747"/>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 id="2147483780" r:id="rId8"/>
    <p:sldLayoutId id="2147483781" r:id="rId9"/>
    <p:sldLayoutId id="2147483782" r:id="rId10"/>
    <p:sldLayoutId id="2147483783" r:id="rId11"/>
    <p:sldLayoutId id="2147483785" r:id="rId12"/>
    <p:sldLayoutId id="2147483787" r:id="rId13"/>
    <p:sldLayoutId id="2147483788" r:id="rId14"/>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JPG"/><Relationship Id="rId10" Type="http://schemas.openxmlformats.org/officeDocument/2006/relationships/image" Target="../media/image10.png"/><Relationship Id="rId4" Type="http://schemas.openxmlformats.org/officeDocument/2006/relationships/image" Target="../media/image4.jpg"/><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4.gif"/></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7.jpg"/><Relationship Id="rId4" Type="http://schemas.openxmlformats.org/officeDocument/2006/relationships/image" Target="../media/image16.jp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9.jpg"/></Relationships>
</file>

<file path=ppt/slides/_rels/slide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0.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31.emf"/><Relationship Id="rId4" Type="http://schemas.openxmlformats.org/officeDocument/2006/relationships/oleObject" Target="../embeddings/oleObject1.bin"/></Relationships>
</file>

<file path=ppt/slides/_rels/slide1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40.png"/><Relationship Id="rId4" Type="http://schemas.openxmlformats.org/officeDocument/2006/relationships/image" Target="../media/image39.png"/></Relationships>
</file>

<file path=ppt/slides/_rels/slide1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image" Target="../media/image41.jpg"/><Relationship Id="rId1" Type="http://schemas.openxmlformats.org/officeDocument/2006/relationships/slideLayout" Target="../slideLayouts/slideLayout2.xml"/><Relationship Id="rId4" Type="http://schemas.openxmlformats.org/officeDocument/2006/relationships/image" Target="../media/image42.emf"/></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gi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package" Target="../embeddings/Document_Microsoft_Word_prenant_en_charge_les_macros.docm"/><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59.emf"/></Relationships>
</file>

<file path=ppt/slides/_rels/slide3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4.emf"/><Relationship Id="rId5" Type="http://schemas.openxmlformats.org/officeDocument/2006/relationships/image" Target="../media/image63.emf"/><Relationship Id="rId4" Type="http://schemas.openxmlformats.org/officeDocument/2006/relationships/image" Target="../media/image62.emf"/></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70.jpeg"/><Relationship Id="rId3" Type="http://schemas.openxmlformats.org/officeDocument/2006/relationships/image" Target="../media/image65.png"/><Relationship Id="rId7" Type="http://schemas.openxmlformats.org/officeDocument/2006/relationships/image" Target="../media/image69.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68.jpeg"/><Relationship Id="rId5" Type="http://schemas.openxmlformats.org/officeDocument/2006/relationships/image" Target="../media/image67.jpeg"/><Relationship Id="rId10" Type="http://schemas.openxmlformats.org/officeDocument/2006/relationships/image" Target="../media/image72.png"/><Relationship Id="rId4" Type="http://schemas.openxmlformats.org/officeDocument/2006/relationships/image" Target="../media/image66.png"/><Relationship Id="rId9" Type="http://schemas.openxmlformats.org/officeDocument/2006/relationships/image" Target="../media/image71.jpg"/></Relationships>
</file>

<file path=ppt/slides/_rels/slide37.xml.rels><?xml version="1.0" encoding="UTF-8" standalone="yes"?>
<Relationships xmlns="http://schemas.openxmlformats.org/package/2006/relationships"><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76.jpeg"/><Relationship Id="rId5" Type="http://schemas.openxmlformats.org/officeDocument/2006/relationships/image" Target="../media/image75.jpg"/><Relationship Id="rId4" Type="http://schemas.openxmlformats.org/officeDocument/2006/relationships/image" Target="../media/image7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73E0C-0472-9A5F-958F-BEED781F89D6}"/>
              </a:ext>
            </a:extLst>
          </p:cNvPr>
          <p:cNvSpPr>
            <a:spLocks noGrp="1"/>
          </p:cNvSpPr>
          <p:nvPr>
            <p:ph type="ctrTitle"/>
          </p:nvPr>
        </p:nvSpPr>
        <p:spPr>
          <a:xfrm>
            <a:off x="565492" y="2184947"/>
            <a:ext cx="6012180" cy="1790700"/>
          </a:xfrm>
        </p:spPr>
        <p:txBody>
          <a:bodyPr>
            <a:noAutofit/>
          </a:bodyPr>
          <a:lstStyle/>
          <a:p>
            <a:pPr marL="342900" indent="-342900">
              <a:lnSpc>
                <a:spcPct val="150000"/>
              </a:lnSpc>
              <a:spcBef>
                <a:spcPts val="600"/>
              </a:spcBef>
              <a:spcAft>
                <a:spcPts val="600"/>
              </a:spcAft>
              <a:buFont typeface="Wingdings" pitchFamily="2" charset="2"/>
              <a:buChar char="§"/>
            </a:pPr>
            <a:r>
              <a:rPr lang="en-US" sz="2400" b="1" spc="113" dirty="0">
                <a:solidFill>
                  <a:schemeClr val="accent6">
                    <a:lumMod val="50000"/>
                  </a:schemeClr>
                </a:solidFill>
                <a:latin typeface="Book Antiqua" panose="02040602050305030304" pitchFamily="18" charset="0"/>
              </a:rPr>
              <a:t>Disclosures</a:t>
            </a:r>
            <a:br>
              <a:rPr lang="en-US" sz="2400" spc="113" dirty="0">
                <a:solidFill>
                  <a:schemeClr val="accent6">
                    <a:lumMod val="50000"/>
                  </a:schemeClr>
                </a:solidFill>
                <a:latin typeface="Book Antiqua" panose="02040602050305030304" pitchFamily="18" charset="0"/>
              </a:rPr>
            </a:br>
            <a:br>
              <a:rPr lang="en-US" sz="2400" spc="113" dirty="0">
                <a:solidFill>
                  <a:schemeClr val="accent6">
                    <a:lumMod val="50000"/>
                  </a:schemeClr>
                </a:solidFill>
                <a:latin typeface="Book Antiqua" panose="02040602050305030304" pitchFamily="18" charset="0"/>
              </a:rPr>
            </a:br>
            <a:br>
              <a:rPr lang="en-US" sz="2400" spc="113" dirty="0">
                <a:solidFill>
                  <a:schemeClr val="accent6">
                    <a:lumMod val="50000"/>
                  </a:schemeClr>
                </a:solidFill>
                <a:latin typeface="Book Antiqua" panose="02040602050305030304" pitchFamily="18" charset="0"/>
              </a:rPr>
            </a:br>
            <a:br>
              <a:rPr lang="en-US" sz="2400" spc="113" dirty="0">
                <a:solidFill>
                  <a:schemeClr val="accent6">
                    <a:lumMod val="50000"/>
                  </a:schemeClr>
                </a:solidFill>
                <a:latin typeface="Book Antiqua" panose="02040602050305030304" pitchFamily="18" charset="0"/>
              </a:rPr>
            </a:br>
            <a:r>
              <a:rPr lang="en-US" sz="2400" b="1" spc="113" dirty="0">
                <a:solidFill>
                  <a:schemeClr val="accent6">
                    <a:lumMod val="50000"/>
                  </a:schemeClr>
                </a:solidFill>
                <a:latin typeface="Book Antiqua" panose="02040602050305030304" pitchFamily="18" charset="0"/>
              </a:rPr>
              <a:t>Disclosures</a:t>
            </a:r>
            <a:br>
              <a:rPr lang="en-US" sz="2400" spc="113" dirty="0">
                <a:solidFill>
                  <a:schemeClr val="accent6">
                    <a:lumMod val="50000"/>
                  </a:schemeClr>
                </a:solidFill>
                <a:latin typeface="Book Antiqua" panose="02040602050305030304" pitchFamily="18" charset="0"/>
              </a:rPr>
            </a:br>
            <a:r>
              <a:rPr lang="en-US" sz="2400" spc="113" dirty="0">
                <a:solidFill>
                  <a:schemeClr val="accent6">
                    <a:lumMod val="50000"/>
                  </a:schemeClr>
                </a:solidFill>
                <a:latin typeface="Book Antiqua" panose="02040602050305030304" pitchFamily="18" charset="0"/>
              </a:rPr>
              <a:t>No relevant disclosure to display.</a:t>
            </a:r>
            <a:br>
              <a:rPr lang="en-US" sz="2400" spc="113" dirty="0">
                <a:solidFill>
                  <a:schemeClr val="accent6">
                    <a:lumMod val="50000"/>
                  </a:schemeClr>
                </a:solidFill>
                <a:latin typeface="Book Antiqua" panose="02040602050305030304" pitchFamily="18" charset="0"/>
              </a:rPr>
            </a:br>
            <a:r>
              <a:rPr lang="en-US" sz="2400" spc="113" dirty="0">
                <a:solidFill>
                  <a:schemeClr val="accent6">
                    <a:lumMod val="50000"/>
                  </a:schemeClr>
                </a:solidFill>
                <a:latin typeface="Book Antiqua" panose="02040602050305030304" pitchFamily="18" charset="0"/>
              </a:rPr>
              <a:t>No use of AI for this slideshow.</a:t>
            </a:r>
            <a:br>
              <a:rPr lang="en-US" sz="2400" spc="113" dirty="0">
                <a:solidFill>
                  <a:schemeClr val="accent6">
                    <a:lumMod val="50000"/>
                  </a:schemeClr>
                </a:solidFill>
                <a:latin typeface="Book Antiqua" panose="02040602050305030304" pitchFamily="18" charset="0"/>
              </a:rPr>
            </a:br>
            <a:r>
              <a:rPr lang="en-US" sz="2400" spc="113" dirty="0">
                <a:solidFill>
                  <a:schemeClr val="accent6">
                    <a:lumMod val="50000"/>
                  </a:schemeClr>
                </a:solidFill>
                <a:latin typeface="Book Antiqua" panose="02040602050305030304" pitchFamily="18" charset="0"/>
              </a:rPr>
              <a:t>The author is not an historian…!</a:t>
            </a:r>
            <a:br>
              <a:rPr lang="en-US" sz="2400" spc="113" dirty="0">
                <a:solidFill>
                  <a:schemeClr val="accent6">
                    <a:lumMod val="50000"/>
                  </a:schemeClr>
                </a:solidFill>
                <a:latin typeface="Book Antiqua" panose="02040602050305030304" pitchFamily="18" charset="0"/>
              </a:rPr>
            </a:br>
            <a:r>
              <a:rPr lang="en-US" sz="2400" spc="113" dirty="0">
                <a:solidFill>
                  <a:schemeClr val="accent6">
                    <a:lumMod val="50000"/>
                  </a:schemeClr>
                </a:solidFill>
                <a:latin typeface="Book Antiqua" panose="02040602050305030304" pitchFamily="18" charset="0"/>
              </a:rPr>
              <a:t>  </a:t>
            </a:r>
          </a:p>
        </p:txBody>
      </p:sp>
    </p:spTree>
    <p:extLst>
      <p:ext uri="{BB962C8B-B14F-4D97-AF65-F5344CB8AC3E}">
        <p14:creationId xmlns:p14="http://schemas.microsoft.com/office/powerpoint/2010/main" val="6051498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65000"/>
              </a:schemeClr>
            </a:gs>
            <a:gs pos="69000">
              <a:schemeClr val="accent1">
                <a:lumMod val="57000"/>
              </a:schemeClr>
            </a:gs>
            <a:gs pos="100000">
              <a:schemeClr val="accent1">
                <a:lumMod val="60000"/>
                <a:lumOff val="40000"/>
              </a:schemeClr>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540326" y="688480"/>
            <a:ext cx="8091055" cy="1298987"/>
          </a:xfrm>
        </p:spPr>
        <p:txBody>
          <a:bodyPr>
            <a:normAutofit/>
          </a:bodyPr>
          <a:lstStyle/>
          <a:p>
            <a:r>
              <a:rPr lang="nl-BE" sz="2400" dirty="0">
                <a:solidFill>
                  <a:srgbClr val="FFF895"/>
                </a:solidFill>
                <a:effectLst>
                  <a:outerShdw blurRad="50800" dist="38100" dir="600000" algn="tl" rotWithShape="0">
                    <a:srgbClr val="000000"/>
                  </a:outerShdw>
                </a:effectLst>
                <a:latin typeface="Book Antiqua" panose="02040602050305030304" pitchFamily="18" charset="0"/>
              </a:rPr>
              <a:t>History of the thymus:                  </a:t>
            </a:r>
            <a:br>
              <a:rPr lang="nl-BE" sz="2400" dirty="0">
                <a:solidFill>
                  <a:srgbClr val="FFF895"/>
                </a:solidFill>
                <a:effectLst>
                  <a:outerShdw blurRad="50800" dist="38100" dir="600000" algn="tl" rotWithShape="0">
                    <a:srgbClr val="000000"/>
                  </a:outerShdw>
                </a:effectLst>
                <a:latin typeface="Book Antiqua" panose="02040602050305030304" pitchFamily="18" charset="0"/>
              </a:rPr>
            </a:br>
            <a:r>
              <a:rPr lang="nl-BE" sz="2400" dirty="0">
                <a:solidFill>
                  <a:srgbClr val="FFF895"/>
                </a:solidFill>
                <a:effectLst>
                  <a:outerShdw blurRad="50800" dist="38100" dir="600000" algn="tl" rotWithShape="0">
                    <a:srgbClr val="000000"/>
                  </a:outerShdw>
                </a:effectLst>
                <a:latin typeface="Book Antiqua" panose="02040602050305030304" pitchFamily="18" charset="0"/>
              </a:rPr>
              <a:t>From a vestigial organ to the unique orchestrator of central self-tolerance to neuroendocrine principles </a:t>
            </a:r>
            <a:endParaRPr lang="fr-FR" sz="2400" dirty="0">
              <a:solidFill>
                <a:srgbClr val="FFF895"/>
              </a:solidFill>
              <a:effectLst>
                <a:outerShdw blurRad="50800" dist="38100" dir="600000" algn="tl" rotWithShape="0">
                  <a:srgbClr val="000000"/>
                </a:outerShdw>
              </a:effectLst>
              <a:latin typeface="Book Antiqua" panose="02040602050305030304" pitchFamily="18" charset="0"/>
            </a:endParaRPr>
          </a:p>
        </p:txBody>
      </p:sp>
      <p:sp>
        <p:nvSpPr>
          <p:cNvPr id="3" name="Sous-titre 2"/>
          <p:cNvSpPr>
            <a:spLocks noGrp="1"/>
          </p:cNvSpPr>
          <p:nvPr>
            <p:ph type="subTitle" idx="1"/>
          </p:nvPr>
        </p:nvSpPr>
        <p:spPr>
          <a:xfrm>
            <a:off x="1396219" y="2838674"/>
            <a:ext cx="6390752" cy="369332"/>
          </a:xfrm>
          <a:effectLst>
            <a:outerShdw blurRad="50800" dist="357500" dir="5400000" algn="ctr" rotWithShape="0">
              <a:srgbClr val="000000">
                <a:alpha val="43137"/>
              </a:srgbClr>
            </a:outerShdw>
          </a:effectLst>
        </p:spPr>
        <p:txBody>
          <a:bodyPr>
            <a:normAutofit/>
          </a:bodyPr>
          <a:lstStyle/>
          <a:p>
            <a:pPr>
              <a:tabLst>
                <a:tab pos="338138" algn="l"/>
              </a:tabLst>
            </a:pPr>
            <a:r>
              <a:rPr lang="fr-FR" sz="1400" dirty="0">
                <a:solidFill>
                  <a:srgbClr val="FFF895"/>
                </a:solidFill>
                <a:effectLst>
                  <a:outerShdw blurRad="50800" dist="152400" dir="18900000" algn="bl" rotWithShape="0">
                    <a:prstClr val="black">
                      <a:alpha val="40000"/>
                    </a:prstClr>
                  </a:outerShdw>
                </a:effectLst>
                <a:latin typeface="Book Antiqua" panose="02040602050305030304" pitchFamily="18" charset="0"/>
              </a:rPr>
              <a:t>Prof. Vincent GEENEN, MD, PhD   </a:t>
            </a:r>
          </a:p>
          <a:p>
            <a:pPr algn="just">
              <a:tabLst>
                <a:tab pos="338138" algn="l"/>
              </a:tabLst>
            </a:pPr>
            <a:endParaRPr lang="fr-FR" sz="975" dirty="0">
              <a:effectLst>
                <a:outerShdw blurRad="50800" dist="152400" dir="18900000" algn="bl" rotWithShape="0">
                  <a:prstClr val="black">
                    <a:alpha val="40000"/>
                  </a:prstClr>
                </a:outerShdw>
              </a:effectLst>
            </a:endParaRPr>
          </a:p>
          <a:p>
            <a:pPr marL="342900" indent="-342900" algn="just">
              <a:buAutoNum type="arabicPeriod"/>
            </a:pPr>
            <a:endParaRPr lang="fr-FR" dirty="0"/>
          </a:p>
        </p:txBody>
      </p:sp>
      <p:sp>
        <p:nvSpPr>
          <p:cNvPr id="9" name="ZoneTexte 8">
            <a:extLst>
              <a:ext uri="{FF2B5EF4-FFF2-40B4-BE49-F238E27FC236}">
                <a16:creationId xmlns:a16="http://schemas.microsoft.com/office/drawing/2014/main" id="{D8C3F65F-D3E4-4FF2-13D2-FF0C3D3129ED}"/>
              </a:ext>
            </a:extLst>
          </p:cNvPr>
          <p:cNvSpPr txBox="1"/>
          <p:nvPr/>
        </p:nvSpPr>
        <p:spPr>
          <a:xfrm>
            <a:off x="1700690" y="2081831"/>
            <a:ext cx="5752148" cy="369332"/>
          </a:xfrm>
          <a:prstGeom prst="rect">
            <a:avLst/>
          </a:prstGeom>
          <a:noFill/>
        </p:spPr>
        <p:txBody>
          <a:bodyPr wrap="square" rtlCol="0">
            <a:spAutoFit/>
          </a:bodyPr>
          <a:lstStyle/>
          <a:p>
            <a:pPr algn="ctr"/>
            <a:r>
              <a:rPr lang="fr-FR" i="1" dirty="0">
                <a:solidFill>
                  <a:srgbClr val="FFF895"/>
                </a:solidFill>
                <a:effectLst>
                  <a:outerShdw blurRad="50800" dist="152400" dir="18900000" algn="bl" rotWithShape="0">
                    <a:prstClr val="black">
                      <a:alpha val="40000"/>
                    </a:prstClr>
                  </a:outerShdw>
                </a:effectLst>
                <a:latin typeface="Book Antiqua" panose="02040602050305030304" pitchFamily="18" charset="0"/>
              </a:rPr>
              <a:t>Clark </a:t>
            </a:r>
            <a:r>
              <a:rPr lang="fr-FR" i="1" dirty="0" err="1">
                <a:solidFill>
                  <a:srgbClr val="FFF895"/>
                </a:solidFill>
                <a:effectLst>
                  <a:outerShdw blurRad="50800" dist="152400" dir="18900000" algn="bl" rotWithShape="0">
                    <a:prstClr val="black">
                      <a:alpha val="40000"/>
                    </a:prstClr>
                  </a:outerShdw>
                </a:effectLst>
                <a:latin typeface="Book Antiqua" panose="02040602050305030304" pitchFamily="18" charset="0"/>
              </a:rPr>
              <a:t>T</a:t>
            </a:r>
            <a:r>
              <a:rPr lang="fr-FR" i="1" dirty="0">
                <a:solidFill>
                  <a:srgbClr val="FFF895"/>
                </a:solidFill>
                <a:effectLst>
                  <a:outerShdw blurRad="50800" dist="152400" dir="18900000" algn="bl" rotWithShape="0">
                    <a:prstClr val="black">
                      <a:alpha val="40000"/>
                    </a:prstClr>
                  </a:outerShdw>
                </a:effectLst>
                <a:latin typeface="Book Antiqua" panose="02040602050305030304" pitchFamily="18" charset="0"/>
              </a:rPr>
              <a:t>. Sawin </a:t>
            </a:r>
            <a:r>
              <a:rPr lang="fr-FR" i="1" dirty="0" err="1">
                <a:solidFill>
                  <a:srgbClr val="FFF895"/>
                </a:solidFill>
                <a:effectLst>
                  <a:outerShdw blurRad="50800" dist="152400" dir="18900000" algn="bl" rotWithShape="0">
                    <a:prstClr val="black">
                      <a:alpha val="40000"/>
                    </a:prstClr>
                  </a:outerShdw>
                </a:effectLst>
                <a:latin typeface="Book Antiqua" panose="02040602050305030304" pitchFamily="18" charset="0"/>
              </a:rPr>
              <a:t>Memorial</a:t>
            </a:r>
            <a:r>
              <a:rPr lang="fr-FR" i="1" dirty="0">
                <a:solidFill>
                  <a:srgbClr val="FFF895"/>
                </a:solidFill>
                <a:effectLst>
                  <a:outerShdw blurRad="50800" dist="152400" dir="18900000" algn="bl" rotWithShape="0">
                    <a:prstClr val="black">
                      <a:alpha val="40000"/>
                    </a:prstClr>
                  </a:outerShdw>
                </a:effectLst>
                <a:latin typeface="Book Antiqua" panose="02040602050305030304" pitchFamily="18" charset="0"/>
              </a:rPr>
              <a:t> </a:t>
            </a:r>
            <a:r>
              <a:rPr lang="fr-FR" i="1" dirty="0" err="1">
                <a:solidFill>
                  <a:srgbClr val="FFF895"/>
                </a:solidFill>
                <a:effectLst>
                  <a:outerShdw blurRad="50800" dist="152400" dir="18900000" algn="bl" rotWithShape="0">
                    <a:prstClr val="black">
                      <a:alpha val="40000"/>
                    </a:prstClr>
                  </a:outerShdw>
                </a:effectLst>
                <a:latin typeface="Book Antiqua" panose="02040602050305030304" pitchFamily="18" charset="0"/>
              </a:rPr>
              <a:t>History</a:t>
            </a:r>
            <a:r>
              <a:rPr lang="fr-FR" i="1" dirty="0">
                <a:solidFill>
                  <a:srgbClr val="FFF895"/>
                </a:solidFill>
                <a:effectLst>
                  <a:outerShdw blurRad="50800" dist="152400" dir="18900000" algn="bl" rotWithShape="0">
                    <a:prstClr val="black">
                      <a:alpha val="40000"/>
                    </a:prstClr>
                  </a:outerShdw>
                </a:effectLst>
                <a:latin typeface="Book Antiqua" panose="02040602050305030304" pitchFamily="18" charset="0"/>
              </a:rPr>
              <a:t> of </a:t>
            </a:r>
            <a:r>
              <a:rPr lang="fr-FR" i="1" dirty="0" err="1">
                <a:solidFill>
                  <a:srgbClr val="FFF895"/>
                </a:solidFill>
                <a:effectLst>
                  <a:outerShdw blurRad="50800" dist="152400" dir="18900000" algn="bl" rotWithShape="0">
                    <a:prstClr val="black">
                      <a:alpha val="40000"/>
                    </a:prstClr>
                  </a:outerShdw>
                </a:effectLst>
                <a:latin typeface="Book Antiqua" panose="02040602050305030304" pitchFamily="18" charset="0"/>
              </a:rPr>
              <a:t>Endocrinology</a:t>
            </a:r>
            <a:r>
              <a:rPr lang="fr-FR" i="1" dirty="0">
                <a:solidFill>
                  <a:srgbClr val="FFF895"/>
                </a:solidFill>
                <a:effectLst>
                  <a:outerShdw blurRad="50800" dist="152400" dir="18900000" algn="bl" rotWithShape="0">
                    <a:prstClr val="black">
                      <a:alpha val="40000"/>
                    </a:prstClr>
                  </a:outerShdw>
                </a:effectLst>
                <a:latin typeface="Book Antiqua" panose="02040602050305030304" pitchFamily="18" charset="0"/>
              </a:rPr>
              <a:t> Lecture</a:t>
            </a:r>
          </a:p>
        </p:txBody>
      </p:sp>
      <p:pic>
        <p:nvPicPr>
          <p:cNvPr id="11" name="Image 10" descr="23321tn.jpg">
            <a:extLst>
              <a:ext uri="{FF2B5EF4-FFF2-40B4-BE49-F238E27FC236}">
                <a16:creationId xmlns:a16="http://schemas.microsoft.com/office/drawing/2014/main" id="{945D9C27-44EE-65E9-EB90-AA9DD52755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6000" y="175583"/>
            <a:ext cx="972000" cy="638283"/>
          </a:xfrm>
          <a:prstGeom prst="rect">
            <a:avLst/>
          </a:prstGeom>
          <a:ln w="19050" cmpd="sng">
            <a:noFill/>
          </a:ln>
          <a:effectLst>
            <a:outerShdw blurRad="50800" dist="114300" dir="2700000" algn="tl" rotWithShape="0">
              <a:prstClr val="black">
                <a:alpha val="40000"/>
              </a:prstClr>
            </a:outerShdw>
          </a:effectLst>
        </p:spPr>
      </p:pic>
      <p:sp>
        <p:nvSpPr>
          <p:cNvPr id="4" name="ZoneTexte 3">
            <a:extLst>
              <a:ext uri="{FF2B5EF4-FFF2-40B4-BE49-F238E27FC236}">
                <a16:creationId xmlns:a16="http://schemas.microsoft.com/office/drawing/2014/main" id="{9F0052AC-9E2D-599B-701E-29EFA5A0A54F}"/>
              </a:ext>
            </a:extLst>
          </p:cNvPr>
          <p:cNvSpPr txBox="1"/>
          <p:nvPr/>
        </p:nvSpPr>
        <p:spPr>
          <a:xfrm>
            <a:off x="2236304" y="3141655"/>
            <a:ext cx="4671392" cy="984885"/>
          </a:xfrm>
          <a:prstGeom prst="rect">
            <a:avLst/>
          </a:prstGeom>
          <a:noFill/>
        </p:spPr>
        <p:txBody>
          <a:bodyPr wrap="square" rtlCol="0">
            <a:spAutoFit/>
          </a:bodyPr>
          <a:lstStyle/>
          <a:p>
            <a:pPr algn="ctr">
              <a:tabLst>
                <a:tab pos="338138" algn="l"/>
              </a:tabLst>
            </a:pPr>
            <a:r>
              <a:rPr lang="en-US" sz="1000" i="1" noProof="1">
                <a:solidFill>
                  <a:schemeClr val="bg1"/>
                </a:solidFill>
                <a:latin typeface="Book Antiqua" panose="02040602050305030304" pitchFamily="18" charset="0"/>
              </a:rPr>
              <a:t>Member of the Royal Academy of Medicine of Belgium (ARMB)</a:t>
            </a:r>
          </a:p>
          <a:p>
            <a:pPr algn="ctr">
              <a:tabLst>
                <a:tab pos="338138" algn="l"/>
              </a:tabLst>
            </a:pPr>
            <a:r>
              <a:rPr lang="en-US" sz="1000" i="1" noProof="1">
                <a:solidFill>
                  <a:schemeClr val="bg1"/>
                </a:solidFill>
                <a:latin typeface="Book Antiqua" panose="02040602050305030304" pitchFamily="18" charset="0"/>
              </a:rPr>
              <a:t>Research director emeritus of the Belgian Fund of Scientific Research</a:t>
            </a:r>
          </a:p>
          <a:p>
            <a:pPr algn="ctr">
              <a:tabLst>
                <a:tab pos="338138" algn="l"/>
              </a:tabLst>
            </a:pPr>
            <a:r>
              <a:rPr lang="en-US" sz="1000" i="1" noProof="1">
                <a:solidFill>
                  <a:schemeClr val="bg1"/>
                </a:solidFill>
                <a:latin typeface="Book Antiqua" panose="02040602050305030304" pitchFamily="18" charset="0"/>
              </a:rPr>
              <a:t>Professor emeritus at the University of Liège, Belgium</a:t>
            </a:r>
          </a:p>
          <a:p>
            <a:pPr algn="ctr">
              <a:tabLst>
                <a:tab pos="338138" algn="l"/>
              </a:tabLst>
            </a:pPr>
            <a:r>
              <a:rPr lang="en-US" sz="1000" i="1" noProof="1">
                <a:solidFill>
                  <a:schemeClr val="bg1"/>
                </a:solidFill>
                <a:latin typeface="Book Antiqua" panose="02040602050305030304" pitchFamily="18" charset="0"/>
              </a:rPr>
              <a:t>Past Head of Clinics in Endocrinology at the University Hospital of Liège, Belgium</a:t>
            </a:r>
          </a:p>
          <a:p>
            <a:pPr algn="ctr"/>
            <a:endParaRPr lang="fr-FR" dirty="0"/>
          </a:p>
        </p:txBody>
      </p:sp>
      <p:grpSp>
        <p:nvGrpSpPr>
          <p:cNvPr id="15" name="Groupe 14">
            <a:extLst>
              <a:ext uri="{FF2B5EF4-FFF2-40B4-BE49-F238E27FC236}">
                <a16:creationId xmlns:a16="http://schemas.microsoft.com/office/drawing/2014/main" id="{01AE7743-1F5E-913F-8AF4-333E91D6D530}"/>
              </a:ext>
            </a:extLst>
          </p:cNvPr>
          <p:cNvGrpSpPr/>
          <p:nvPr/>
        </p:nvGrpSpPr>
        <p:grpSpPr>
          <a:xfrm>
            <a:off x="1752423" y="4149998"/>
            <a:ext cx="5639154" cy="460228"/>
            <a:chOff x="1800272" y="4017478"/>
            <a:chExt cx="5639154" cy="460228"/>
          </a:xfrm>
        </p:grpSpPr>
        <p:grpSp>
          <p:nvGrpSpPr>
            <p:cNvPr id="18" name="Groupe 17">
              <a:extLst>
                <a:ext uri="{FF2B5EF4-FFF2-40B4-BE49-F238E27FC236}">
                  <a16:creationId xmlns:a16="http://schemas.microsoft.com/office/drawing/2014/main" id="{89AC5123-D130-2FB6-F2BA-CAFA033F572A}"/>
                </a:ext>
              </a:extLst>
            </p:cNvPr>
            <p:cNvGrpSpPr/>
            <p:nvPr/>
          </p:nvGrpSpPr>
          <p:grpSpPr>
            <a:xfrm>
              <a:off x="1800272" y="4017478"/>
              <a:ext cx="5639154" cy="460228"/>
              <a:chOff x="1910464" y="4017478"/>
              <a:chExt cx="5639154" cy="460228"/>
            </a:xfrm>
          </p:grpSpPr>
          <p:pic>
            <p:nvPicPr>
              <p:cNvPr id="16" name="Image 15" descr="Une image contenant texte, Emblème, logo, symbole&#10;&#10;Le contenu généré par l’IA peut être incorrect.">
                <a:extLst>
                  <a:ext uri="{FF2B5EF4-FFF2-40B4-BE49-F238E27FC236}">
                    <a16:creationId xmlns:a16="http://schemas.microsoft.com/office/drawing/2014/main" id="{B3160202-3C01-D1F6-3222-8C005192732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4113" y="4030717"/>
                <a:ext cx="487170" cy="436886"/>
              </a:xfrm>
              <a:prstGeom prst="rect">
                <a:avLst/>
              </a:prstGeom>
            </p:spPr>
          </p:pic>
          <p:pic>
            <p:nvPicPr>
              <p:cNvPr id="5" name="Image 4" descr="Une image contenant jaune, drapeau&#10;&#10;Le contenu généré par l’IA peut être incorrect.">
                <a:extLst>
                  <a:ext uri="{FF2B5EF4-FFF2-40B4-BE49-F238E27FC236}">
                    <a16:creationId xmlns:a16="http://schemas.microsoft.com/office/drawing/2014/main" id="{A8C947E9-4EB8-5AD4-8965-B26702AFF3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46249" y="4041255"/>
                <a:ext cx="676625" cy="432277"/>
              </a:xfrm>
              <a:prstGeom prst="rect">
                <a:avLst/>
              </a:prstGeom>
            </p:spPr>
          </p:pic>
          <p:pic>
            <p:nvPicPr>
              <p:cNvPr id="13" name="Image 12">
                <a:extLst>
                  <a:ext uri="{FF2B5EF4-FFF2-40B4-BE49-F238E27FC236}">
                    <a16:creationId xmlns:a16="http://schemas.microsoft.com/office/drawing/2014/main" id="{748415E6-5F7D-1584-995A-33C03F224DB6}"/>
                  </a:ext>
                </a:extLst>
              </p:cNvPr>
              <p:cNvPicPr>
                <a:picLocks noChangeAspect="1"/>
              </p:cNvPicPr>
              <p:nvPr/>
            </p:nvPicPr>
            <p:blipFill>
              <a:blip r:embed="rId6">
                <a:extLst>
                  <a:ext uri="{28A0092B-C50C-407E-A947-70E740481C1C}">
                    <a14:useLocalDpi xmlns:a14="http://schemas.microsoft.com/office/drawing/2010/main" val="0"/>
                  </a:ext>
                </a:extLst>
              </a:blip>
              <a:srcRect r="9420"/>
              <a:stretch>
                <a:fillRect/>
              </a:stretch>
            </p:blipFill>
            <p:spPr>
              <a:xfrm>
                <a:off x="6937618" y="4038009"/>
                <a:ext cx="612000" cy="439697"/>
              </a:xfrm>
              <a:prstGeom prst="rect">
                <a:avLst/>
              </a:prstGeom>
            </p:spPr>
          </p:pic>
          <p:grpSp>
            <p:nvGrpSpPr>
              <p:cNvPr id="6" name="Groupe 5">
                <a:extLst>
                  <a:ext uri="{FF2B5EF4-FFF2-40B4-BE49-F238E27FC236}">
                    <a16:creationId xmlns:a16="http://schemas.microsoft.com/office/drawing/2014/main" id="{82040493-17F4-3639-11D3-2892839FCEAC}"/>
                  </a:ext>
                </a:extLst>
              </p:cNvPr>
              <p:cNvGrpSpPr/>
              <p:nvPr/>
            </p:nvGrpSpPr>
            <p:grpSpPr>
              <a:xfrm>
                <a:off x="2735080" y="4017478"/>
                <a:ext cx="1048922" cy="459979"/>
                <a:chOff x="2271448" y="4017478"/>
                <a:chExt cx="1048922" cy="459979"/>
              </a:xfrm>
            </p:grpSpPr>
            <p:pic>
              <p:nvPicPr>
                <p:cNvPr id="7" name="Image 6" descr="uliege-logo-compact-cmjn-pos-2x.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1448" y="4017478"/>
                  <a:ext cx="900000" cy="428518"/>
                </a:xfrm>
                <a:prstGeom prst="rect">
                  <a:avLst/>
                </a:prstGeom>
                <a:solidFill>
                  <a:srgbClr val="9BB000"/>
                </a:solidFill>
                <a:ln>
                  <a:noFill/>
                </a:ln>
              </p:spPr>
            </p:pic>
            <p:sp>
              <p:nvSpPr>
                <p:cNvPr id="20" name="ZoneTexte 19">
                  <a:extLst>
                    <a:ext uri="{FF2B5EF4-FFF2-40B4-BE49-F238E27FC236}">
                      <a16:creationId xmlns:a16="http://schemas.microsoft.com/office/drawing/2014/main" id="{565FB924-7641-E45D-DD2B-28D9595A3A75}"/>
                    </a:ext>
                  </a:extLst>
                </p:cNvPr>
                <p:cNvSpPr txBox="1"/>
                <p:nvPr/>
              </p:nvSpPr>
              <p:spPr>
                <a:xfrm>
                  <a:off x="2420371" y="4292791"/>
                  <a:ext cx="899999" cy="184666"/>
                </a:xfrm>
                <a:prstGeom prst="rect">
                  <a:avLst/>
                </a:prstGeom>
                <a:noFill/>
              </p:spPr>
              <p:txBody>
                <a:bodyPr wrap="square" rtlCol="0">
                  <a:spAutoFit/>
                </a:bodyPr>
                <a:lstStyle/>
                <a:p>
                  <a:pPr algn="ctr"/>
                  <a:r>
                    <a:rPr lang="fr-FR" sz="500" b="1" err="1">
                      <a:latin typeface="Helvetica" pitchFamily="2" charset="0"/>
                    </a:rPr>
                    <a:t>Scientia</a:t>
                  </a:r>
                  <a:r>
                    <a:rPr lang="fr-FR" sz="600" b="1">
                      <a:latin typeface="Helvetica" pitchFamily="2" charset="0"/>
                    </a:rPr>
                    <a:t> </a:t>
                  </a:r>
                  <a:r>
                    <a:rPr lang="fr-FR" sz="500" b="1">
                      <a:latin typeface="Helvetica" pitchFamily="2" charset="0"/>
                    </a:rPr>
                    <a:t>optimum</a:t>
                  </a:r>
                </a:p>
              </p:txBody>
            </p:sp>
          </p:grpSp>
          <p:grpSp>
            <p:nvGrpSpPr>
              <p:cNvPr id="12" name="Groupe 11">
                <a:extLst>
                  <a:ext uri="{FF2B5EF4-FFF2-40B4-BE49-F238E27FC236}">
                    <a16:creationId xmlns:a16="http://schemas.microsoft.com/office/drawing/2014/main" id="{89A31C71-3D4C-9538-B253-6DC143B462B3}"/>
                  </a:ext>
                </a:extLst>
              </p:cNvPr>
              <p:cNvGrpSpPr/>
              <p:nvPr/>
            </p:nvGrpSpPr>
            <p:grpSpPr>
              <a:xfrm>
                <a:off x="3773100" y="4032475"/>
                <a:ext cx="766354" cy="435098"/>
                <a:chOff x="3277264" y="4032475"/>
                <a:chExt cx="766354" cy="435098"/>
              </a:xfrm>
            </p:grpSpPr>
            <p:pic>
              <p:nvPicPr>
                <p:cNvPr id="8" name="Image 7">
                  <a:extLst>
                    <a:ext uri="{FF2B5EF4-FFF2-40B4-BE49-F238E27FC236}">
                      <a16:creationId xmlns:a16="http://schemas.microsoft.com/office/drawing/2014/main" id="{114EF2C3-4989-09FA-F523-0B3737991DB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43139" y="4032475"/>
                  <a:ext cx="612000" cy="404932"/>
                </a:xfrm>
                <a:prstGeom prst="rect">
                  <a:avLst/>
                </a:prstGeom>
              </p:spPr>
            </p:pic>
            <p:sp>
              <p:nvSpPr>
                <p:cNvPr id="21" name="ZoneTexte 20">
                  <a:extLst>
                    <a:ext uri="{FF2B5EF4-FFF2-40B4-BE49-F238E27FC236}">
                      <a16:creationId xmlns:a16="http://schemas.microsoft.com/office/drawing/2014/main" id="{777E24DE-C1C3-A8EF-12FB-8345ADB1241A}"/>
                    </a:ext>
                  </a:extLst>
                </p:cNvPr>
                <p:cNvSpPr txBox="1"/>
                <p:nvPr/>
              </p:nvSpPr>
              <p:spPr>
                <a:xfrm>
                  <a:off x="3277264" y="4252129"/>
                  <a:ext cx="766354" cy="215444"/>
                </a:xfrm>
                <a:prstGeom prst="rect">
                  <a:avLst/>
                </a:prstGeom>
                <a:noFill/>
              </p:spPr>
              <p:txBody>
                <a:bodyPr wrap="square" rtlCol="0">
                  <a:spAutoFit/>
                </a:bodyPr>
                <a:lstStyle/>
                <a:p>
                  <a:pPr algn="ctr"/>
                  <a:r>
                    <a:rPr lang="fr-FR" sz="400" b="1" dirty="0">
                      <a:latin typeface="Helvetica" pitchFamily="2" charset="0"/>
                    </a:rPr>
                    <a:t>GIGA-I</a:t>
                  </a:r>
                  <a:r>
                    <a:rPr lang="fr-FR" sz="400" b="1" baseline="30000" dirty="0">
                      <a:latin typeface="Helvetica" pitchFamily="2" charset="0"/>
                    </a:rPr>
                    <a:t>3  </a:t>
                  </a:r>
                  <a:r>
                    <a:rPr lang="fr-FR" sz="400" b="1" dirty="0">
                      <a:latin typeface="Helvetica" pitchFamily="2" charset="0"/>
                    </a:rPr>
                    <a:t>Center of </a:t>
                  </a:r>
                  <a:r>
                    <a:rPr lang="fr-FR" sz="400" b="1" dirty="0" err="1">
                      <a:latin typeface="Helvetica" pitchFamily="2" charset="0"/>
                    </a:rPr>
                    <a:t>Immunoendocrinology</a:t>
                  </a:r>
                  <a:endParaRPr lang="fr-FR" sz="400" b="1" dirty="0">
                    <a:latin typeface="Helvetica" pitchFamily="2" charset="0"/>
                  </a:endParaRPr>
                </a:p>
              </p:txBody>
            </p:sp>
          </p:grpSp>
          <p:pic>
            <p:nvPicPr>
              <p:cNvPr id="17" name="Image 16">
                <a:extLst>
                  <a:ext uri="{FF2B5EF4-FFF2-40B4-BE49-F238E27FC236}">
                    <a16:creationId xmlns:a16="http://schemas.microsoft.com/office/drawing/2014/main" id="{C88BEF14-CA07-244E-DF46-FFB6D37A50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10464" y="4026828"/>
                <a:ext cx="648000" cy="425835"/>
              </a:xfrm>
              <a:prstGeom prst="rect">
                <a:avLst/>
              </a:prstGeom>
            </p:spPr>
          </p:pic>
        </p:grpSp>
        <p:pic>
          <p:nvPicPr>
            <p:cNvPr id="14" name="Image 13">
              <a:extLst>
                <a:ext uri="{FF2B5EF4-FFF2-40B4-BE49-F238E27FC236}">
                  <a16:creationId xmlns:a16="http://schemas.microsoft.com/office/drawing/2014/main" id="{FC02E04F-C05D-D7D6-27BC-A75C5E531D4B}"/>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440609" y="4050820"/>
              <a:ext cx="720000" cy="411590"/>
            </a:xfrm>
            <a:prstGeom prst="rect">
              <a:avLst/>
            </a:prstGeom>
          </p:spPr>
        </p:pic>
      </p:grpSp>
    </p:spTree>
    <p:extLst>
      <p:ext uri="{BB962C8B-B14F-4D97-AF65-F5344CB8AC3E}">
        <p14:creationId xmlns:p14="http://schemas.microsoft.com/office/powerpoint/2010/main" val="1371764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65000"/>
              </a:schemeClr>
            </a:gs>
            <a:gs pos="69000">
              <a:schemeClr val="accent1">
                <a:lumMod val="57000"/>
              </a:schemeClr>
            </a:gs>
            <a:gs pos="100000">
              <a:schemeClr val="accent1">
                <a:lumMod val="60000"/>
                <a:lumOff val="40000"/>
              </a:schemeClr>
            </a:gs>
          </a:gsLst>
          <a:path path="shape">
            <a:fillToRect l="50000" t="50000" r="50000" b="50000"/>
          </a:path>
        </a:gradFill>
        <a:effectLst/>
      </p:bgPr>
    </p:bg>
    <p:spTree>
      <p:nvGrpSpPr>
        <p:cNvPr id="1" name=""/>
        <p:cNvGrpSpPr/>
        <p:nvPr/>
      </p:nvGrpSpPr>
      <p:grpSpPr>
        <a:xfrm>
          <a:off x="0" y="0"/>
          <a:ext cx="0" cy="0"/>
          <a:chOff x="0" y="0"/>
          <a:chExt cx="0" cy="0"/>
        </a:xfrm>
      </p:grpSpPr>
      <p:pic>
        <p:nvPicPr>
          <p:cNvPr id="4" name="Image 3" descr="Une image contenant Visage humain, personne, habits, sourire&#10;&#10;Le contenu généré par l’IA peut être incorrect.">
            <a:extLst>
              <a:ext uri="{FF2B5EF4-FFF2-40B4-BE49-F238E27FC236}">
                <a16:creationId xmlns:a16="http://schemas.microsoft.com/office/drawing/2014/main" id="{1FF42642-3B32-2F1D-E267-083FFDD55E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64500" y="648371"/>
            <a:ext cx="1215000" cy="1398989"/>
          </a:xfrm>
          <a:prstGeom prst="rect">
            <a:avLst/>
          </a:prstGeom>
          <a:ln w="28575">
            <a:solidFill>
              <a:srgbClr val="FFF895"/>
            </a:solidFill>
          </a:ln>
          <a:effectLst>
            <a:outerShdw blurRad="50800" dist="76200" dir="5400000" algn="ctr" rotWithShape="0">
              <a:srgbClr val="000000">
                <a:alpha val="43137"/>
              </a:srgbClr>
            </a:outerShdw>
          </a:effectLst>
        </p:spPr>
      </p:pic>
      <p:sp>
        <p:nvSpPr>
          <p:cNvPr id="2" name="ZoneTexte 1">
            <a:extLst>
              <a:ext uri="{FF2B5EF4-FFF2-40B4-BE49-F238E27FC236}">
                <a16:creationId xmlns:a16="http://schemas.microsoft.com/office/drawing/2014/main" id="{0E942FAB-47E2-0614-9A40-C1F71455059E}"/>
              </a:ext>
            </a:extLst>
          </p:cNvPr>
          <p:cNvSpPr txBox="1"/>
          <p:nvPr/>
        </p:nvSpPr>
        <p:spPr>
          <a:xfrm>
            <a:off x="1143000" y="47444"/>
            <a:ext cx="6782729" cy="669414"/>
          </a:xfrm>
          <a:prstGeom prst="rect">
            <a:avLst/>
          </a:prstGeom>
          <a:noFill/>
          <a:ln>
            <a:noFill/>
          </a:ln>
          <a:effectLst>
            <a:outerShdw algn="ctr" rotWithShape="0">
              <a:schemeClr val="bg1">
                <a:alpha val="43000"/>
              </a:schemeClr>
            </a:outerShdw>
          </a:effectLst>
        </p:spPr>
        <p:txBody>
          <a:bodyPr wrap="square" rtlCol="0">
            <a:spAutoFit/>
          </a:bodyPr>
          <a:lstStyle/>
          <a:p>
            <a:pPr algn="ctr"/>
            <a:r>
              <a:rPr lang="fr-FR" sz="2100" dirty="0">
                <a:solidFill>
                  <a:schemeClr val="tx2"/>
                </a:solidFill>
                <a:latin typeface="Garamond" panose="02020404030301010803" pitchFamily="18" charset="0"/>
              </a:rPr>
              <a:t> </a:t>
            </a:r>
            <a:r>
              <a:rPr lang="fr-FR" sz="2400" dirty="0" err="1">
                <a:solidFill>
                  <a:srgbClr val="FFF895"/>
                </a:solidFill>
                <a:effectLst>
                  <a:outerShdw blurRad="50800" dist="38100" dir="18900000" algn="bl" rotWithShape="0">
                    <a:prstClr val="black">
                      <a:alpha val="40000"/>
                    </a:prstClr>
                  </a:outerShdw>
                </a:effectLst>
                <a:latin typeface="Book Antiqua" panose="02040602050305030304" pitchFamily="18" charset="0"/>
              </a:rPr>
              <a:t>My</a:t>
            </a:r>
            <a:r>
              <a:rPr lang="fr-FR" sz="2400" dirty="0">
                <a:solidFill>
                  <a:srgbClr val="FFF895"/>
                </a:solidFill>
                <a:effectLst>
                  <a:outerShdw blurRad="50800" dist="38100" dir="18900000" algn="bl" rotWithShape="0">
                    <a:prstClr val="black">
                      <a:alpha val="40000"/>
                    </a:prstClr>
                  </a:outerShdw>
                </a:effectLst>
                <a:latin typeface="Book Antiqua" panose="02040602050305030304" pitchFamily="18" charset="0"/>
              </a:rPr>
              <a:t> tribute to Delbert A. Fisher</a:t>
            </a:r>
            <a:endParaRPr lang="fr-FR" sz="2400" dirty="0">
              <a:ln>
                <a:solidFill>
                  <a:schemeClr val="bg1"/>
                </a:solidFill>
              </a:ln>
              <a:solidFill>
                <a:srgbClr val="FFF895"/>
              </a:solidFill>
              <a:effectLst>
                <a:outerShdw blurRad="50800" dist="38100" dir="18900000" algn="bl" rotWithShape="0">
                  <a:prstClr val="black">
                    <a:alpha val="40000"/>
                  </a:prstClr>
                </a:outerShdw>
              </a:effectLst>
              <a:latin typeface="Book Antiqua" panose="02040602050305030304" pitchFamily="18" charset="0"/>
            </a:endParaRPr>
          </a:p>
          <a:p>
            <a:endParaRPr lang="fr-FR" sz="1350" dirty="0"/>
          </a:p>
        </p:txBody>
      </p:sp>
      <p:sp>
        <p:nvSpPr>
          <p:cNvPr id="3" name="ZoneTexte 2">
            <a:extLst>
              <a:ext uri="{FF2B5EF4-FFF2-40B4-BE49-F238E27FC236}">
                <a16:creationId xmlns:a16="http://schemas.microsoft.com/office/drawing/2014/main" id="{AF00894B-8866-1A40-A6E8-909DCB05D34B}"/>
              </a:ext>
            </a:extLst>
          </p:cNvPr>
          <p:cNvSpPr txBox="1"/>
          <p:nvPr/>
        </p:nvSpPr>
        <p:spPr>
          <a:xfrm>
            <a:off x="3261482" y="2164141"/>
            <a:ext cx="2581275" cy="253916"/>
          </a:xfrm>
          <a:prstGeom prst="rect">
            <a:avLst/>
          </a:prstGeom>
          <a:noFill/>
        </p:spPr>
        <p:txBody>
          <a:bodyPr wrap="square" rtlCol="0">
            <a:spAutoFit/>
          </a:bodyPr>
          <a:lstStyle/>
          <a:p>
            <a:pPr algn="ctr"/>
            <a:r>
              <a:rPr lang="fr-FR" sz="1050">
                <a:solidFill>
                  <a:srgbClr val="FFF895"/>
                </a:solidFill>
                <a:effectLst>
                  <a:outerShdw blurRad="50800" dist="38100" dir="18900000" algn="bl" rotWithShape="0">
                    <a:prstClr val="black">
                      <a:alpha val="40000"/>
                    </a:prstClr>
                  </a:outerShdw>
                </a:effectLst>
                <a:latin typeface="Book Antiqua" panose="02040602050305030304" pitchFamily="18" charset="0"/>
              </a:rPr>
              <a:t>1928 – 2026 </a:t>
            </a:r>
          </a:p>
        </p:txBody>
      </p:sp>
      <p:pic>
        <p:nvPicPr>
          <p:cNvPr id="6" name="Image 5">
            <a:extLst>
              <a:ext uri="{FF2B5EF4-FFF2-40B4-BE49-F238E27FC236}">
                <a16:creationId xmlns:a16="http://schemas.microsoft.com/office/drawing/2014/main" id="{31378852-E46F-62CF-B545-568302CF01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780" y="136734"/>
            <a:ext cx="1980000" cy="495000"/>
          </a:xfrm>
          <a:prstGeom prst="rect">
            <a:avLst/>
          </a:prstGeom>
        </p:spPr>
      </p:pic>
      <p:sp>
        <p:nvSpPr>
          <p:cNvPr id="7" name="ZoneTexte 6">
            <a:extLst>
              <a:ext uri="{FF2B5EF4-FFF2-40B4-BE49-F238E27FC236}">
                <a16:creationId xmlns:a16="http://schemas.microsoft.com/office/drawing/2014/main" id="{DFEA909E-3780-ACED-7FE7-6816C421C197}"/>
              </a:ext>
            </a:extLst>
          </p:cNvPr>
          <p:cNvSpPr txBox="1"/>
          <p:nvPr/>
        </p:nvSpPr>
        <p:spPr>
          <a:xfrm>
            <a:off x="167781" y="2828511"/>
            <a:ext cx="8787376" cy="1569660"/>
          </a:xfrm>
          <a:prstGeom prst="rect">
            <a:avLst/>
          </a:prstGeom>
          <a:noFill/>
          <a:effectLst>
            <a:outerShdw blurRad="50800" dist="50800" dir="5400000" algn="ctr" rotWithShape="0">
              <a:srgbClr val="000000">
                <a:alpha val="43137"/>
              </a:srgbClr>
            </a:outerShdw>
          </a:effectLst>
        </p:spPr>
        <p:txBody>
          <a:bodyPr wrap="square" rtlCol="0">
            <a:spAutoFit/>
          </a:bodyPr>
          <a:lstStyle/>
          <a:p>
            <a:pPr marL="214313" indent="-214313" algn="just">
              <a:buFont typeface="Arial" panose="020B0604020202020204" pitchFamily="34" charset="0"/>
              <a:buChar char="•"/>
            </a:pPr>
            <a:r>
              <a:rPr lang="en-US" sz="1200" noProof="1">
                <a:solidFill>
                  <a:schemeClr val="bg1"/>
                </a:solidFill>
                <a:effectLst>
                  <a:outerShdw blurRad="50800" dist="38100" dir="18900000" algn="bl" rotWithShape="0">
                    <a:prstClr val="black">
                      <a:alpha val="40000"/>
                    </a:prstClr>
                  </a:outerShdw>
                </a:effectLst>
                <a:latin typeface="Book Antiqua" panose="02040602050305030304" pitchFamily="18" charset="0"/>
              </a:rPr>
              <a:t>World-renowned pediatric endocrinologist for thyroid diseases in children (screening for congenital hypothyroidism).</a:t>
            </a:r>
          </a:p>
          <a:p>
            <a:pPr marL="214313" indent="-214313" algn="just">
              <a:buFont typeface="Arial" panose="020B0604020202020204" pitchFamily="34" charset="0"/>
              <a:buChar char="•"/>
            </a:pPr>
            <a:r>
              <a:rPr lang="en-US" sz="1200" noProof="1">
                <a:solidFill>
                  <a:schemeClr val="bg1"/>
                </a:solidFill>
                <a:effectLst>
                  <a:outerShdw blurRad="50800" dist="38100" dir="18900000" algn="bl" rotWithShape="0">
                    <a:prstClr val="black">
                      <a:alpha val="40000"/>
                    </a:prstClr>
                  </a:outerShdw>
                </a:effectLst>
                <a:latin typeface="Book Antiqua" panose="02040602050305030304" pitchFamily="18" charset="0"/>
              </a:rPr>
              <a:t>Past Editor-in-Chief of JCEM and Metabolism &amp; Pediatric Research.</a:t>
            </a:r>
          </a:p>
          <a:p>
            <a:pPr marL="214313" indent="-214313" algn="just">
              <a:buFont typeface="Arial" panose="020B0604020202020204" pitchFamily="34" charset="0"/>
              <a:buChar char="•"/>
            </a:pPr>
            <a:r>
              <a:rPr lang="en-US" sz="1200" noProof="1">
                <a:solidFill>
                  <a:schemeClr val="bg1"/>
                </a:solidFill>
                <a:effectLst>
                  <a:outerShdw blurRad="50800" dist="38100" dir="18900000" algn="bl" rotWithShape="0">
                    <a:prstClr val="black">
                      <a:alpha val="40000"/>
                    </a:prstClr>
                  </a:outerShdw>
                </a:effectLst>
                <a:latin typeface="Book Antiqua" panose="02040602050305030304" pitchFamily="18" charset="0"/>
              </a:rPr>
              <a:t>Past President of the Endocrine Society (1983-1984).</a:t>
            </a:r>
          </a:p>
          <a:p>
            <a:pPr marL="214313" indent="-214313" algn="just">
              <a:buFont typeface="Arial" panose="020B0604020202020204" pitchFamily="34" charset="0"/>
              <a:buChar char="•"/>
            </a:pPr>
            <a:r>
              <a:rPr lang="en-US" sz="1200" noProof="1">
                <a:solidFill>
                  <a:schemeClr val="bg1"/>
                </a:solidFill>
                <a:effectLst>
                  <a:outerShdw blurRad="50800" dist="38100" dir="18900000" algn="bl" rotWithShape="0">
                    <a:prstClr val="black">
                      <a:alpha val="40000"/>
                    </a:prstClr>
                  </a:outerShdw>
                </a:effectLst>
                <a:latin typeface="Book Antiqua" panose="02040602050305030304" pitchFamily="18" charset="0"/>
              </a:rPr>
              <a:t>Member of the US National Academy of Medicine (1988).</a:t>
            </a:r>
          </a:p>
          <a:p>
            <a:pPr marL="214313" indent="-214313" algn="just">
              <a:buFont typeface="Arial" panose="020B0604020202020204" pitchFamily="34" charset="0"/>
              <a:buChar char="•"/>
            </a:pPr>
            <a:r>
              <a:rPr lang="en-US" sz="1200" noProof="1">
                <a:solidFill>
                  <a:schemeClr val="bg1"/>
                </a:solidFill>
                <a:effectLst>
                  <a:outerShdw blurRad="50800" dist="38100" dir="18900000" algn="bl" rotWithShape="0">
                    <a:prstClr val="black">
                      <a:alpha val="40000"/>
                    </a:prstClr>
                  </a:outerShdw>
                </a:effectLst>
                <a:latin typeface="Book Antiqua" panose="02040602050305030304" pitchFamily="18" charset="0"/>
              </a:rPr>
              <a:t>&gt; 500 scientific papers and book chapters including the paper </a:t>
            </a:r>
            <a:r>
              <a:rPr lang="en-US" sz="1200" b="1" noProof="1">
                <a:solidFill>
                  <a:schemeClr val="bg1"/>
                </a:solidFill>
                <a:effectLst>
                  <a:outerShdw blurRad="50800" dist="38100" dir="18900000" algn="bl" rotWithShape="0">
                    <a:prstClr val="black">
                      <a:alpha val="40000"/>
                    </a:prstClr>
                  </a:outerShdw>
                </a:effectLst>
                <a:latin typeface="Book Antiqua" panose="02040602050305030304" pitchFamily="18" charset="0"/>
              </a:rPr>
              <a:t>The use of thyroglobulin to induce antigenicity to small molecules    </a:t>
            </a:r>
            <a:r>
              <a:rPr lang="en-US" sz="1200" noProof="1">
                <a:solidFill>
                  <a:schemeClr val="bg1"/>
                </a:solidFill>
                <a:effectLst>
                  <a:outerShdw blurRad="50800" dist="38100" dir="18900000" algn="bl" rotWithShape="0">
                    <a:prstClr val="black">
                      <a:alpha val="40000"/>
                    </a:prstClr>
                  </a:outerShdw>
                </a:effectLst>
                <a:latin typeface="Book Antiqua" panose="02040602050305030304" pitchFamily="18" charset="0"/>
              </a:rPr>
              <a:t>(</a:t>
            </a:r>
            <a:r>
              <a:rPr lang="en-US" sz="1200" i="1" noProof="1">
                <a:solidFill>
                  <a:schemeClr val="bg1"/>
                </a:solidFill>
                <a:effectLst>
                  <a:outerShdw blurRad="50800" dist="38100" dir="18900000" algn="bl" rotWithShape="0">
                    <a:prstClr val="black">
                      <a:alpha val="40000"/>
                    </a:prstClr>
                  </a:outerShdw>
                </a:effectLst>
                <a:latin typeface="Book Antiqua" panose="02040602050305030304" pitchFamily="18" charset="0"/>
              </a:rPr>
              <a:t>Journal of Laboratory and Clinical Medicine </a:t>
            </a:r>
            <a:r>
              <a:rPr lang="en-US" sz="1200" noProof="1">
                <a:solidFill>
                  <a:schemeClr val="bg1"/>
                </a:solidFill>
                <a:effectLst>
                  <a:outerShdw blurRad="50800" dist="38100" dir="18900000" algn="bl" rotWithShape="0">
                    <a:prstClr val="black">
                      <a:alpha val="40000"/>
                    </a:prstClr>
                  </a:outerShdw>
                </a:effectLst>
                <a:latin typeface="Book Antiqua" panose="02040602050305030304" pitchFamily="18" charset="0"/>
              </a:rPr>
              <a:t>1972). Coincidentallly, the very first paper I read and used to develop a specific radioimmunoassay of the nonapeptide </a:t>
            </a:r>
            <a:r>
              <a:rPr lang="en-US" sz="1200" b="1" noProof="1">
                <a:solidFill>
                  <a:schemeClr val="bg1"/>
                </a:solidFill>
                <a:effectLst>
                  <a:outerShdw blurRad="50800" dist="38100" dir="18900000" algn="bl" rotWithShape="0">
                    <a:prstClr val="black">
                      <a:alpha val="40000"/>
                    </a:prstClr>
                  </a:outerShdw>
                </a:effectLst>
                <a:latin typeface="Book Antiqua" panose="02040602050305030304" pitchFamily="18" charset="0"/>
              </a:rPr>
              <a:t>Oxytocin </a:t>
            </a:r>
            <a:r>
              <a:rPr lang="en-US" sz="1200" noProof="1">
                <a:solidFill>
                  <a:schemeClr val="bg1"/>
                </a:solidFill>
                <a:effectLst>
                  <a:outerShdw blurRad="50800" dist="38100" dir="18900000" algn="bl" rotWithShape="0">
                    <a:prstClr val="black">
                      <a:alpha val="40000"/>
                    </a:prstClr>
                  </a:outerShdw>
                </a:effectLst>
                <a:latin typeface="Book Antiqua" panose="02040602050305030304" pitchFamily="18" charset="0"/>
              </a:rPr>
              <a:t>(</a:t>
            </a:r>
            <a:r>
              <a:rPr lang="en-US" sz="1200" i="1" noProof="1">
                <a:solidFill>
                  <a:schemeClr val="bg1"/>
                </a:solidFill>
                <a:effectLst>
                  <a:outerShdw blurRad="50800" dist="38100" dir="18900000" algn="bl" rotWithShape="0">
                    <a:prstClr val="black">
                      <a:alpha val="40000"/>
                    </a:prstClr>
                  </a:outerShdw>
                </a:effectLst>
                <a:latin typeface="Book Antiqua" panose="02040602050305030304" pitchFamily="18" charset="0"/>
              </a:rPr>
              <a:t>Acta Endocrinologica </a:t>
            </a:r>
            <a:r>
              <a:rPr lang="en-US" sz="1200" noProof="1">
                <a:solidFill>
                  <a:schemeClr val="bg1"/>
                </a:solidFill>
                <a:effectLst>
                  <a:outerShdw blurRad="50800" dist="38100" dir="18900000" algn="bl" rotWithShape="0">
                    <a:prstClr val="black">
                      <a:alpha val="40000"/>
                    </a:prstClr>
                  </a:outerShdw>
                </a:effectLst>
                <a:latin typeface="Book Antiqua" panose="02040602050305030304" pitchFamily="18" charset="0"/>
              </a:rPr>
              <a:t>1985).</a:t>
            </a:r>
          </a:p>
          <a:p>
            <a:pPr marL="214313" indent="-214313" algn="just">
              <a:buFont typeface="Arial" panose="020B0604020202020204" pitchFamily="34" charset="0"/>
              <a:buChar char="•"/>
            </a:pPr>
            <a:r>
              <a:rPr lang="en-US" sz="1200" noProof="1">
                <a:solidFill>
                  <a:schemeClr val="bg1"/>
                </a:solidFill>
                <a:effectLst>
                  <a:outerShdw blurRad="50800" dist="38100" dir="18900000" algn="bl" rotWithShape="0">
                    <a:prstClr val="black">
                      <a:alpha val="40000"/>
                    </a:prstClr>
                  </a:outerShdw>
                </a:effectLst>
                <a:latin typeface="Book Antiqua" panose="02040602050305030304" pitchFamily="18" charset="0"/>
              </a:rPr>
              <a:t>Very poignantly, I received the </a:t>
            </a:r>
            <a:r>
              <a:rPr lang="en-US" sz="1200" b="1" noProof="1">
                <a:solidFill>
                  <a:schemeClr val="bg1"/>
                </a:solidFill>
                <a:effectLst>
                  <a:outerShdw blurRad="50800" dist="38100" dir="18900000" algn="bl" rotWithShape="0">
                    <a:prstClr val="black">
                      <a:alpha val="40000"/>
                    </a:prstClr>
                  </a:outerShdw>
                </a:effectLst>
                <a:latin typeface="Book Antiqua" panose="02040602050305030304" pitchFamily="18" charset="0"/>
              </a:rPr>
              <a:t>Delbert A. Fisher Award</a:t>
            </a:r>
            <a:r>
              <a:rPr lang="en-US" sz="1200" noProof="1">
                <a:solidFill>
                  <a:schemeClr val="bg1"/>
                </a:solidFill>
                <a:effectLst>
                  <a:outerShdw blurRad="50800" dist="38100" dir="18900000" algn="bl" rotWithShape="0">
                    <a:prstClr val="black">
                      <a:alpha val="40000"/>
                    </a:prstClr>
                  </a:outerShdw>
                </a:effectLst>
                <a:latin typeface="Book Antiqua" panose="02040602050305030304" pitchFamily="18" charset="0"/>
              </a:rPr>
              <a:t> on the very day of his passing, March 4</a:t>
            </a:r>
            <a:r>
              <a:rPr lang="en-US" sz="1200" baseline="30000" noProof="1">
                <a:solidFill>
                  <a:schemeClr val="bg1"/>
                </a:solidFill>
                <a:effectLst>
                  <a:outerShdw blurRad="50800" dist="38100" dir="18900000" algn="bl" rotWithShape="0">
                    <a:prstClr val="black">
                      <a:alpha val="40000"/>
                    </a:prstClr>
                  </a:outerShdw>
                </a:effectLst>
                <a:latin typeface="Book Antiqua" panose="02040602050305030304" pitchFamily="18" charset="0"/>
              </a:rPr>
              <a:t>th</a:t>
            </a:r>
            <a:r>
              <a:rPr lang="en-US" sz="1200" noProof="1">
                <a:solidFill>
                  <a:schemeClr val="bg1"/>
                </a:solidFill>
                <a:effectLst>
                  <a:outerShdw blurRad="50800" dist="38100" dir="18900000" algn="bl" rotWithShape="0">
                    <a:prstClr val="black">
                      <a:alpha val="40000"/>
                    </a:prstClr>
                  </a:outerShdw>
                </a:effectLst>
                <a:latin typeface="Book Antiqua" panose="02040602050305030304" pitchFamily="18" charset="0"/>
              </a:rPr>
              <a:t> of this year.</a:t>
            </a:r>
          </a:p>
        </p:txBody>
      </p:sp>
    </p:spTree>
    <p:extLst>
      <p:ext uri="{BB962C8B-B14F-4D97-AF65-F5344CB8AC3E}">
        <p14:creationId xmlns:p14="http://schemas.microsoft.com/office/powerpoint/2010/main" val="1745966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0E35D4-6DDA-7BAA-5736-FF44C9F7DE0A}"/>
            </a:ext>
          </a:extLst>
        </p:cNvPr>
        <p:cNvGrpSpPr/>
        <p:nvPr/>
      </p:nvGrpSpPr>
      <p:grpSpPr>
        <a:xfrm>
          <a:off x="0" y="0"/>
          <a:ext cx="0" cy="0"/>
          <a:chOff x="0" y="0"/>
          <a:chExt cx="0" cy="0"/>
        </a:xfrm>
      </p:grpSpPr>
      <p:sp>
        <p:nvSpPr>
          <p:cNvPr id="3" name="Titre 2">
            <a:extLst>
              <a:ext uri="{FF2B5EF4-FFF2-40B4-BE49-F238E27FC236}">
                <a16:creationId xmlns:a16="http://schemas.microsoft.com/office/drawing/2014/main" id="{6658BE4C-DD07-14AB-03D1-18C420E36E9C}"/>
              </a:ext>
            </a:extLst>
          </p:cNvPr>
          <p:cNvSpPr>
            <a:spLocks noGrp="1"/>
          </p:cNvSpPr>
          <p:nvPr>
            <p:ph type="title"/>
          </p:nvPr>
        </p:nvSpPr>
        <p:spPr/>
        <p:txBody>
          <a:bodyPr>
            <a:normAutofit/>
          </a:bodyPr>
          <a:lstStyle/>
          <a:p>
            <a:pPr algn="ctr"/>
            <a:r>
              <a:rPr lang="fr-FR" sz="2400">
                <a:solidFill>
                  <a:schemeClr val="accent6">
                    <a:lumMod val="50000"/>
                  </a:schemeClr>
                </a:solidFill>
                <a:latin typeface="Book Antiqua" panose="02040602050305030304" pitchFamily="18" charset="0"/>
              </a:rPr>
              <a:t>The immune system </a:t>
            </a:r>
            <a:r>
              <a:rPr lang="fr-FR" sz="2400" err="1">
                <a:solidFill>
                  <a:schemeClr val="accent6">
                    <a:lumMod val="50000"/>
                  </a:schemeClr>
                </a:solidFill>
                <a:latin typeface="Book Antiqua" panose="02040602050305030304" pitchFamily="18" charset="0"/>
              </a:rPr>
              <a:t>belongs</a:t>
            </a:r>
            <a:r>
              <a:rPr lang="fr-FR" sz="2400">
                <a:solidFill>
                  <a:schemeClr val="accent6">
                    <a:lumMod val="50000"/>
                  </a:schemeClr>
                </a:solidFill>
                <a:latin typeface="Book Antiqua" panose="02040602050305030304" pitchFamily="18" charset="0"/>
              </a:rPr>
              <a:t> to the body </a:t>
            </a:r>
            <a:br>
              <a:rPr lang="fr-FR" sz="2400">
                <a:solidFill>
                  <a:schemeClr val="accent6">
                    <a:lumMod val="50000"/>
                  </a:schemeClr>
                </a:solidFill>
                <a:latin typeface="Book Antiqua" panose="02040602050305030304" pitchFamily="18" charset="0"/>
              </a:rPr>
            </a:br>
            <a:r>
              <a:rPr lang="fr-FR" sz="1800" i="1">
                <a:solidFill>
                  <a:schemeClr val="accent6">
                    <a:lumMod val="50000"/>
                  </a:schemeClr>
                </a:solidFill>
                <a:latin typeface="Book Antiqua" panose="02040602050305030304" pitchFamily="18" charset="0"/>
              </a:rPr>
              <a:t>Science</a:t>
            </a:r>
            <a:r>
              <a:rPr lang="fr-FR" sz="1800">
                <a:solidFill>
                  <a:schemeClr val="accent6">
                    <a:lumMod val="50000"/>
                  </a:schemeClr>
                </a:solidFill>
                <a:latin typeface="Book Antiqua" panose="02040602050305030304" pitchFamily="18" charset="0"/>
              </a:rPr>
              <a:t> (1985)</a:t>
            </a:r>
          </a:p>
        </p:txBody>
      </p:sp>
      <p:grpSp>
        <p:nvGrpSpPr>
          <p:cNvPr id="9" name="Grouper 8">
            <a:extLst>
              <a:ext uri="{FF2B5EF4-FFF2-40B4-BE49-F238E27FC236}">
                <a16:creationId xmlns:a16="http://schemas.microsoft.com/office/drawing/2014/main" id="{10A46FD3-5524-2F0B-012E-822CC5B79103}"/>
              </a:ext>
            </a:extLst>
          </p:cNvPr>
          <p:cNvGrpSpPr/>
          <p:nvPr/>
        </p:nvGrpSpPr>
        <p:grpSpPr>
          <a:xfrm>
            <a:off x="5039525" y="1347780"/>
            <a:ext cx="2724150" cy="2827983"/>
            <a:chOff x="5093764" y="2397150"/>
            <a:chExt cx="3632200" cy="3770642"/>
          </a:xfrm>
        </p:grpSpPr>
        <p:pic>
          <p:nvPicPr>
            <p:cNvPr id="6" name="Picture 4" descr="800px-Paul_Ehrlich_Arbeitszimmer">
              <a:extLst>
                <a:ext uri="{FF2B5EF4-FFF2-40B4-BE49-F238E27FC236}">
                  <a16:creationId xmlns:a16="http://schemas.microsoft.com/office/drawing/2014/main" id="{A0C519EF-D288-E172-0354-FB21FF31B376}"/>
                </a:ext>
              </a:extLst>
            </p:cNvPr>
            <p:cNvPicPr>
              <a:picLocks noChangeAspect="1" noChangeArrowheads="1"/>
            </p:cNvPicPr>
            <p:nvPr/>
          </p:nvPicPr>
          <p:blipFill>
            <a:blip r:embed="rId3"/>
            <a:srcRect/>
            <a:stretch>
              <a:fillRect/>
            </a:stretch>
          </p:blipFill>
          <p:spPr bwMode="auto">
            <a:xfrm>
              <a:off x="5445760" y="2397150"/>
              <a:ext cx="2926080" cy="2147011"/>
            </a:xfrm>
            <a:prstGeom prst="rect">
              <a:avLst/>
            </a:prstGeom>
            <a:noFill/>
            <a:ln w="19050" cmpd="sng">
              <a:solidFill>
                <a:srgbClr val="960001"/>
              </a:solidFill>
              <a:miter lim="800000"/>
              <a:headEnd/>
              <a:tailEnd/>
            </a:ln>
          </p:spPr>
        </p:pic>
        <p:sp>
          <p:nvSpPr>
            <p:cNvPr id="4" name="ZoneTexte 3">
              <a:extLst>
                <a:ext uri="{FF2B5EF4-FFF2-40B4-BE49-F238E27FC236}">
                  <a16:creationId xmlns:a16="http://schemas.microsoft.com/office/drawing/2014/main" id="{661271AC-C348-1C85-393E-EE306D3361A6}"/>
                </a:ext>
              </a:extLst>
            </p:cNvPr>
            <p:cNvSpPr txBox="1"/>
            <p:nvPr/>
          </p:nvSpPr>
          <p:spPr>
            <a:xfrm>
              <a:off x="5093764" y="4557095"/>
              <a:ext cx="3632200" cy="1610697"/>
            </a:xfrm>
            <a:prstGeom prst="rect">
              <a:avLst/>
            </a:prstGeom>
            <a:noFill/>
          </p:spPr>
          <p:txBody>
            <a:bodyPr wrap="square" rtlCol="0">
              <a:spAutoFit/>
            </a:bodyPr>
            <a:lstStyle/>
            <a:p>
              <a:pPr algn="ctr"/>
              <a:r>
                <a:rPr lang="en-US" sz="1400" noProof="1">
                  <a:solidFill>
                    <a:schemeClr val="accent6">
                      <a:lumMod val="50000"/>
                    </a:schemeClr>
                  </a:solidFill>
                  <a:latin typeface="Book Antiqua" panose="02040602050305030304" pitchFamily="18" charset="0"/>
                </a:rPr>
                <a:t>Paul Ehrlich (1854-1915)</a:t>
              </a:r>
            </a:p>
            <a:p>
              <a:pPr algn="ctr"/>
              <a:r>
                <a:rPr lang="en-US" sz="1200" noProof="1">
                  <a:latin typeface="Book Antiqua" panose="02040602050305030304" pitchFamily="18" charset="0"/>
                </a:rPr>
                <a:t>First Textbook of Immunology (1899)</a:t>
              </a:r>
            </a:p>
            <a:p>
              <a:pPr algn="ctr"/>
              <a:r>
                <a:rPr lang="en-US" sz="1200" noProof="1">
                  <a:latin typeface="Book Antiqua" panose="02040602050305030304" pitchFamily="18" charset="0"/>
                </a:rPr>
                <a:t>Nobel Prize 1908</a:t>
              </a:r>
            </a:p>
            <a:p>
              <a:pPr algn="ctr"/>
              <a:endParaRPr lang="en-US" sz="1200" noProof="1">
                <a:latin typeface="Book Antiqua" panose="02040602050305030304" pitchFamily="18" charset="0"/>
              </a:endParaRPr>
            </a:p>
            <a:p>
              <a:pPr algn="ctr"/>
              <a:endParaRPr lang="en-US" sz="1200" noProof="1">
                <a:latin typeface="Book Antiqua" panose="02040602050305030304" pitchFamily="18" charset="0"/>
              </a:endParaRPr>
            </a:p>
            <a:p>
              <a:pPr algn="ctr"/>
              <a:endParaRPr lang="fr-FR" sz="1050">
                <a:solidFill>
                  <a:srgbClr val="56633C"/>
                </a:solidFill>
              </a:endParaRPr>
            </a:p>
          </p:txBody>
        </p:sp>
      </p:grpSp>
      <p:sp>
        <p:nvSpPr>
          <p:cNvPr id="8" name="ZoneTexte 7">
            <a:extLst>
              <a:ext uri="{FF2B5EF4-FFF2-40B4-BE49-F238E27FC236}">
                <a16:creationId xmlns:a16="http://schemas.microsoft.com/office/drawing/2014/main" id="{B191F195-1381-46D9-4A0A-85F6F0B46DA1}"/>
              </a:ext>
            </a:extLst>
          </p:cNvPr>
          <p:cNvSpPr txBox="1"/>
          <p:nvPr/>
        </p:nvSpPr>
        <p:spPr>
          <a:xfrm>
            <a:off x="5067300" y="3680325"/>
            <a:ext cx="2724150" cy="669414"/>
          </a:xfrm>
          <a:prstGeom prst="rect">
            <a:avLst/>
          </a:prstGeom>
          <a:noFill/>
        </p:spPr>
        <p:txBody>
          <a:bodyPr wrap="square" rtlCol="0">
            <a:spAutoFit/>
          </a:bodyPr>
          <a:lstStyle/>
          <a:p>
            <a:pPr algn="ctr"/>
            <a:r>
              <a:rPr lang="en-US" sz="1200" noProof="1">
                <a:solidFill>
                  <a:schemeClr val="accent6">
                    <a:lumMod val="50000"/>
                  </a:schemeClr>
                </a:solidFill>
                <a:latin typeface="Book Antiqua" panose="02040602050305030304" pitchFamily="18" charset="0"/>
              </a:rPr>
              <a:t>A prediction by logical thinking</a:t>
            </a:r>
          </a:p>
          <a:p>
            <a:pPr algn="ctr"/>
            <a:r>
              <a:rPr lang="en-US" sz="1200" i="1" noProof="1">
                <a:solidFill>
                  <a:srgbClr val="800000"/>
                </a:solidFill>
                <a:latin typeface="Book Antiqua" panose="02040602050305030304" pitchFamily="18" charset="0"/>
              </a:rPr>
              <a:t>« Horror autotoxicus » </a:t>
            </a:r>
          </a:p>
          <a:p>
            <a:pPr algn="ctr"/>
            <a:endParaRPr lang="fr-FR" sz="1350"/>
          </a:p>
        </p:txBody>
      </p:sp>
      <p:sp>
        <p:nvSpPr>
          <p:cNvPr id="11" name="ZoneTexte 10">
            <a:extLst>
              <a:ext uri="{FF2B5EF4-FFF2-40B4-BE49-F238E27FC236}">
                <a16:creationId xmlns:a16="http://schemas.microsoft.com/office/drawing/2014/main" id="{5A5C9553-4D6B-2087-EC46-3EF8739CD54D}"/>
              </a:ext>
            </a:extLst>
          </p:cNvPr>
          <p:cNvSpPr txBox="1"/>
          <p:nvPr/>
        </p:nvSpPr>
        <p:spPr>
          <a:xfrm>
            <a:off x="667082" y="3788095"/>
            <a:ext cx="4630778" cy="1282402"/>
          </a:xfrm>
          <a:prstGeom prst="rect">
            <a:avLst/>
          </a:prstGeom>
          <a:noFill/>
        </p:spPr>
        <p:txBody>
          <a:bodyPr wrap="square" rtlCol="0">
            <a:spAutoFit/>
          </a:bodyPr>
          <a:lstStyle/>
          <a:p>
            <a:pPr>
              <a:spcAft>
                <a:spcPts val="225"/>
              </a:spcAft>
            </a:pPr>
            <a:r>
              <a:rPr lang="en-US" sz="1350" u="sng" noProof="1">
                <a:solidFill>
                  <a:schemeClr val="accent6">
                    <a:lumMod val="50000"/>
                  </a:schemeClr>
                </a:solidFill>
                <a:latin typeface="Book Antiqua" panose="02040602050305030304" pitchFamily="18" charset="0"/>
              </a:rPr>
              <a:t>Two arms composed our system of immune defenses</a:t>
            </a:r>
          </a:p>
          <a:p>
            <a:pPr>
              <a:spcAft>
                <a:spcPts val="225"/>
              </a:spcAft>
            </a:pPr>
            <a:r>
              <a:rPr lang="en-US" sz="1350" noProof="1">
                <a:solidFill>
                  <a:schemeClr val="accent6">
                    <a:lumMod val="50000"/>
                  </a:schemeClr>
                </a:solidFill>
                <a:latin typeface="Book Antiqua" panose="02040602050305030304" pitchFamily="18" charset="0"/>
              </a:rPr>
              <a:t>Innate immunity </a:t>
            </a:r>
            <a:endParaRPr lang="en-US" sz="1000" noProof="1">
              <a:solidFill>
                <a:schemeClr val="accent6">
                  <a:lumMod val="50000"/>
                </a:schemeClr>
              </a:solidFill>
              <a:latin typeface="Book Antiqua" panose="02040602050305030304" pitchFamily="18" charset="0"/>
            </a:endParaRPr>
          </a:p>
          <a:p>
            <a:r>
              <a:rPr lang="en-US" sz="1350" noProof="1">
                <a:solidFill>
                  <a:schemeClr val="accent6">
                    <a:lumMod val="50000"/>
                  </a:schemeClr>
                </a:solidFill>
                <a:latin typeface="Book Antiqua" panose="02040602050305030304" pitchFamily="18" charset="0"/>
              </a:rPr>
              <a:t>Adaptive immunity</a:t>
            </a:r>
          </a:p>
          <a:p>
            <a:pPr>
              <a:tabLst>
                <a:tab pos="397669" algn="l"/>
              </a:tabLst>
            </a:pPr>
            <a:r>
              <a:rPr lang="en-US" sz="1000" i="1" noProof="1">
                <a:solidFill>
                  <a:schemeClr val="accent6">
                    <a:lumMod val="50000"/>
                  </a:schemeClr>
                </a:solidFill>
                <a:latin typeface="Book Antiqua" panose="02040602050305030304" pitchFamily="18" charset="0"/>
              </a:rPr>
              <a:t>Cellular immunity: T lymphocytes (</a:t>
            </a:r>
            <a:r>
              <a:rPr lang="en-US" sz="1000" b="1" i="1" noProof="1">
                <a:solidFill>
                  <a:schemeClr val="accent6">
                    <a:lumMod val="50000"/>
                  </a:schemeClr>
                </a:solidFill>
                <a:latin typeface="Book Antiqua" panose="02040602050305030304" pitchFamily="18" charset="0"/>
              </a:rPr>
              <a:t>thymus</a:t>
            </a:r>
            <a:r>
              <a:rPr lang="en-US" sz="1000" i="1" noProof="1">
                <a:solidFill>
                  <a:schemeClr val="accent6">
                    <a:lumMod val="50000"/>
                  </a:schemeClr>
                </a:solidFill>
                <a:latin typeface="Book Antiqua" panose="02040602050305030304" pitchFamily="18" charset="0"/>
              </a:rPr>
              <a:t>) – ±10</a:t>
            </a:r>
            <a:r>
              <a:rPr lang="en-US" sz="1000" i="1" baseline="30000" noProof="1">
                <a:solidFill>
                  <a:schemeClr val="accent6">
                    <a:lumMod val="50000"/>
                  </a:schemeClr>
                </a:solidFill>
                <a:latin typeface="Book Antiqua" panose="02040602050305030304" pitchFamily="18" charset="0"/>
              </a:rPr>
              <a:t>18</a:t>
            </a:r>
            <a:r>
              <a:rPr lang="en-US" sz="1000" i="1" noProof="1">
                <a:solidFill>
                  <a:schemeClr val="accent6">
                    <a:lumMod val="50000"/>
                  </a:schemeClr>
                </a:solidFill>
                <a:latin typeface="Book Antiqua" panose="02040602050305030304" pitchFamily="18" charset="0"/>
              </a:rPr>
              <a:t> TCR recombinations</a:t>
            </a:r>
          </a:p>
          <a:p>
            <a:pPr>
              <a:tabLst>
                <a:tab pos="397669" algn="l"/>
              </a:tabLst>
            </a:pPr>
            <a:r>
              <a:rPr lang="en-US" sz="1000" i="1" noProof="1">
                <a:solidFill>
                  <a:schemeClr val="accent6">
                    <a:lumMod val="50000"/>
                  </a:schemeClr>
                </a:solidFill>
                <a:latin typeface="Book Antiqua" panose="02040602050305030304" pitchFamily="18" charset="0"/>
              </a:rPr>
              <a:t>Humoral immunity: B lymphocytes (</a:t>
            </a:r>
            <a:r>
              <a:rPr lang="en-US" sz="1000" b="1" i="1" noProof="1">
                <a:solidFill>
                  <a:schemeClr val="accent6">
                    <a:lumMod val="50000"/>
                  </a:schemeClr>
                </a:solidFill>
                <a:latin typeface="Book Antiqua" panose="02040602050305030304" pitchFamily="18" charset="0"/>
              </a:rPr>
              <a:t>bone marrow</a:t>
            </a:r>
            <a:r>
              <a:rPr lang="en-US" sz="1000" i="1" noProof="1">
                <a:solidFill>
                  <a:schemeClr val="accent6">
                    <a:lumMod val="50000"/>
                  </a:schemeClr>
                </a:solidFill>
                <a:latin typeface="Book Antiqua" panose="02040602050305030304" pitchFamily="18" charset="0"/>
              </a:rPr>
              <a:t>) – ±10</a:t>
            </a:r>
            <a:r>
              <a:rPr lang="en-US" sz="1000" i="1" baseline="30000" noProof="1">
                <a:solidFill>
                  <a:schemeClr val="accent6">
                    <a:lumMod val="50000"/>
                  </a:schemeClr>
                </a:solidFill>
                <a:latin typeface="Book Antiqua" panose="02040602050305030304" pitchFamily="18" charset="0"/>
              </a:rPr>
              <a:t>13</a:t>
            </a:r>
            <a:r>
              <a:rPr lang="en-US" sz="1000" i="1" noProof="1">
                <a:solidFill>
                  <a:schemeClr val="accent6">
                    <a:lumMod val="50000"/>
                  </a:schemeClr>
                </a:solidFill>
                <a:latin typeface="Book Antiqua" panose="02040602050305030304" pitchFamily="18" charset="0"/>
              </a:rPr>
              <a:t> BCR (Ig) recombinations</a:t>
            </a:r>
          </a:p>
          <a:p>
            <a:endParaRPr lang="fr-FR" sz="1350"/>
          </a:p>
        </p:txBody>
      </p:sp>
      <p:pic>
        <p:nvPicPr>
          <p:cNvPr id="2" name="Image 1" descr="immune-system.gif">
            <a:extLst>
              <a:ext uri="{FF2B5EF4-FFF2-40B4-BE49-F238E27FC236}">
                <a16:creationId xmlns:a16="http://schemas.microsoft.com/office/drawing/2014/main" id="{353D1814-36BF-9B51-2737-EEC6EB32E96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7629" y="1337923"/>
            <a:ext cx="3168000" cy="2402977"/>
          </a:xfrm>
          <a:prstGeom prst="rect">
            <a:avLst/>
          </a:prstGeom>
          <a:ln w="19050" cmpd="sng">
            <a:solidFill>
              <a:srgbClr val="960001"/>
            </a:solidFill>
          </a:ln>
        </p:spPr>
      </p:pic>
    </p:spTree>
    <p:extLst>
      <p:ext uri="{BB962C8B-B14F-4D97-AF65-F5344CB8AC3E}">
        <p14:creationId xmlns:p14="http://schemas.microsoft.com/office/powerpoint/2010/main" val="3376014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301214" y="397911"/>
            <a:ext cx="8573845" cy="790688"/>
          </a:xfrm>
        </p:spPr>
        <p:txBody>
          <a:bodyPr>
            <a:normAutofit/>
          </a:bodyPr>
          <a:lstStyle/>
          <a:p>
            <a:pPr algn="ctr"/>
            <a:r>
              <a:rPr lang="en-US" sz="2400" noProof="1">
                <a:solidFill>
                  <a:schemeClr val="accent6">
                    <a:lumMod val="50000"/>
                  </a:schemeClr>
                </a:solidFill>
                <a:latin typeface="Book Antiqua" panose="02040602050305030304" pitchFamily="18" charset="0"/>
              </a:rPr>
              <a:t>Reciprocal interactions between the three systems of </a:t>
            </a:r>
            <a:br>
              <a:rPr lang="en-US" sz="2400" noProof="1">
                <a:solidFill>
                  <a:schemeClr val="accent6">
                    <a:lumMod val="50000"/>
                  </a:schemeClr>
                </a:solidFill>
                <a:latin typeface="Book Antiqua" panose="02040602050305030304" pitchFamily="18" charset="0"/>
              </a:rPr>
            </a:br>
            <a:r>
              <a:rPr lang="en-US" sz="2400" noProof="1">
                <a:solidFill>
                  <a:schemeClr val="accent6">
                    <a:lumMod val="50000"/>
                  </a:schemeClr>
                </a:solidFill>
                <a:latin typeface="Book Antiqua" panose="02040602050305030304" pitchFamily="18" charset="0"/>
              </a:rPr>
              <a:t>cell-to-cell communication</a:t>
            </a:r>
          </a:p>
        </p:txBody>
      </p:sp>
      <p:sp>
        <p:nvSpPr>
          <p:cNvPr id="7" name="ZoneTexte 6"/>
          <p:cNvSpPr txBox="1"/>
          <p:nvPr/>
        </p:nvSpPr>
        <p:spPr>
          <a:xfrm>
            <a:off x="4722246" y="2888730"/>
            <a:ext cx="2697730" cy="207749"/>
          </a:xfrm>
          <a:prstGeom prst="rect">
            <a:avLst/>
          </a:prstGeom>
          <a:noFill/>
        </p:spPr>
        <p:txBody>
          <a:bodyPr wrap="square" rtlCol="0">
            <a:spAutoFit/>
          </a:bodyPr>
          <a:lstStyle/>
          <a:p>
            <a:pPr algn="ctr"/>
            <a:endParaRPr lang="fr-FR" sz="750" b="1">
              <a:solidFill>
                <a:schemeClr val="tx2">
                  <a:lumMod val="75000"/>
                </a:schemeClr>
              </a:solidFill>
            </a:endParaRPr>
          </a:p>
        </p:txBody>
      </p:sp>
      <p:sp>
        <p:nvSpPr>
          <p:cNvPr id="2" name="ZoneTexte 1"/>
          <p:cNvSpPr txBox="1"/>
          <p:nvPr/>
        </p:nvSpPr>
        <p:spPr>
          <a:xfrm>
            <a:off x="1462335" y="4317342"/>
            <a:ext cx="2733675" cy="646331"/>
          </a:xfrm>
          <a:prstGeom prst="rect">
            <a:avLst/>
          </a:prstGeom>
          <a:noFill/>
        </p:spPr>
        <p:txBody>
          <a:bodyPr wrap="square" rtlCol="0">
            <a:spAutoFit/>
          </a:bodyPr>
          <a:lstStyle/>
          <a:p>
            <a:pPr algn="ctr"/>
            <a:r>
              <a:rPr lang="fr-FR" sz="1200">
                <a:solidFill>
                  <a:srgbClr val="56633C"/>
                </a:solidFill>
                <a:latin typeface="Book Antiqua" panose="02040602050305030304" pitchFamily="18" charset="0"/>
              </a:rPr>
              <a:t>International Symposium </a:t>
            </a:r>
            <a:r>
              <a:rPr lang="fr-FR" sz="1200" err="1">
                <a:solidFill>
                  <a:srgbClr val="56633C"/>
                </a:solidFill>
                <a:latin typeface="Book Antiqua" panose="02040602050305030304" pitchFamily="18" charset="0"/>
              </a:rPr>
              <a:t>under</a:t>
            </a:r>
            <a:r>
              <a:rPr lang="fr-FR" sz="1200">
                <a:solidFill>
                  <a:srgbClr val="56633C"/>
                </a:solidFill>
                <a:latin typeface="Book Antiqua" panose="02040602050305030304" pitchFamily="18" charset="0"/>
              </a:rPr>
              <a:t> the auspices of the </a:t>
            </a:r>
            <a:r>
              <a:rPr lang="fr-FR" sz="1200" err="1">
                <a:solidFill>
                  <a:srgbClr val="56633C"/>
                </a:solidFill>
                <a:latin typeface="Book Antiqua" panose="02040602050305030304" pitchFamily="18" charset="0"/>
              </a:rPr>
              <a:t>Foundation</a:t>
            </a:r>
            <a:r>
              <a:rPr lang="fr-FR" sz="1200">
                <a:solidFill>
                  <a:srgbClr val="56633C"/>
                </a:solidFill>
                <a:latin typeface="Book Antiqua" panose="02040602050305030304" pitchFamily="18" charset="0"/>
              </a:rPr>
              <a:t> </a:t>
            </a:r>
          </a:p>
          <a:p>
            <a:pPr algn="ctr">
              <a:spcAft>
                <a:spcPts val="900"/>
              </a:spcAft>
            </a:pPr>
            <a:r>
              <a:rPr lang="fr-FR" sz="1200">
                <a:solidFill>
                  <a:srgbClr val="56633C"/>
                </a:solidFill>
                <a:latin typeface="Book Antiqua" panose="02040602050305030304" pitchFamily="18" charset="0"/>
              </a:rPr>
              <a:t>Princess Lilian (Brussels, 1983) </a:t>
            </a:r>
            <a:endParaRPr lang="fr-FR" sz="1200" i="1">
              <a:solidFill>
                <a:srgbClr val="56633C"/>
              </a:solidFill>
              <a:latin typeface="Book Antiqua" panose="02040602050305030304" pitchFamily="18" charset="0"/>
            </a:endParaRPr>
          </a:p>
        </p:txBody>
      </p:sp>
      <p:pic>
        <p:nvPicPr>
          <p:cNvPr id="4" name="Image 3" descr="threecirclediagram3.jpg">
            <a:extLst>
              <a:ext uri="{FF2B5EF4-FFF2-40B4-BE49-F238E27FC236}">
                <a16:creationId xmlns:a16="http://schemas.microsoft.com/office/drawing/2014/main" id="{E43F0666-B20D-C66C-2DD6-7AF86F3889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08785" y="1621991"/>
            <a:ext cx="2646000" cy="2646000"/>
          </a:xfrm>
          <a:prstGeom prst="rect">
            <a:avLst/>
          </a:prstGeom>
          <a:ln w="19050" cmpd="sng">
            <a:solidFill>
              <a:srgbClr val="960001"/>
            </a:solidFill>
          </a:ln>
        </p:spPr>
      </p:pic>
      <p:grpSp>
        <p:nvGrpSpPr>
          <p:cNvPr id="11" name="Groupe 10">
            <a:extLst>
              <a:ext uri="{FF2B5EF4-FFF2-40B4-BE49-F238E27FC236}">
                <a16:creationId xmlns:a16="http://schemas.microsoft.com/office/drawing/2014/main" id="{65576766-E089-DCAB-5A0F-320638603890}"/>
              </a:ext>
            </a:extLst>
          </p:cNvPr>
          <p:cNvGrpSpPr/>
          <p:nvPr/>
        </p:nvGrpSpPr>
        <p:grpSpPr>
          <a:xfrm>
            <a:off x="4290688" y="3194662"/>
            <a:ext cx="3291587" cy="1966223"/>
            <a:chOff x="4196917" y="4259549"/>
            <a:chExt cx="4388783" cy="2621630"/>
          </a:xfrm>
        </p:grpSpPr>
        <p:sp>
          <p:nvSpPr>
            <p:cNvPr id="16" name="ZoneTexte 15">
              <a:extLst>
                <a:ext uri="{FF2B5EF4-FFF2-40B4-BE49-F238E27FC236}">
                  <a16:creationId xmlns:a16="http://schemas.microsoft.com/office/drawing/2014/main" id="{809F8C28-E319-8949-C415-390C17E76160}"/>
                </a:ext>
              </a:extLst>
            </p:cNvPr>
            <p:cNvSpPr txBox="1"/>
            <p:nvPr/>
          </p:nvSpPr>
          <p:spPr>
            <a:xfrm>
              <a:off x="4196917" y="5742406"/>
              <a:ext cx="4388783" cy="1138773"/>
            </a:xfrm>
            <a:prstGeom prst="rect">
              <a:avLst/>
            </a:prstGeom>
            <a:noFill/>
          </p:spPr>
          <p:txBody>
            <a:bodyPr wrap="square" rtlCol="0">
              <a:spAutoFit/>
            </a:bodyPr>
            <a:lstStyle/>
            <a:p>
              <a:pPr algn="ctr"/>
              <a:r>
                <a:rPr lang="fr-FR" sz="1200" i="1" dirty="0">
                  <a:solidFill>
                    <a:schemeClr val="accent6">
                      <a:lumMod val="50000"/>
                    </a:schemeClr>
                  </a:solidFill>
                  <a:latin typeface="Book Antiqua" panose="02040602050305030304" pitchFamily="18" charset="0"/>
                </a:rPr>
                <a:t>Initial intuition</a:t>
              </a:r>
              <a:endParaRPr lang="fr-FR" sz="1200" dirty="0">
                <a:solidFill>
                  <a:schemeClr val="accent6">
                    <a:lumMod val="50000"/>
                  </a:schemeClr>
                </a:solidFill>
                <a:latin typeface="Book Antiqua" panose="02040602050305030304" pitchFamily="18" charset="0"/>
              </a:endParaRPr>
            </a:p>
            <a:p>
              <a:pPr algn="ctr"/>
              <a:r>
                <a:rPr lang="fr-FR" sz="1200" dirty="0">
                  <a:solidFill>
                    <a:schemeClr val="accent6">
                      <a:lumMod val="50000"/>
                    </a:schemeClr>
                  </a:solidFill>
                  <a:latin typeface="Book Antiqua" panose="02040602050305030304" pitchFamily="18" charset="0"/>
                </a:rPr>
                <a:t>The thymus </a:t>
              </a:r>
              <a:r>
                <a:rPr lang="fr-FR" sz="1200" dirty="0" err="1">
                  <a:solidFill>
                    <a:schemeClr val="accent6">
                      <a:lumMod val="50000"/>
                    </a:schemeClr>
                  </a:solidFill>
                  <a:latin typeface="Book Antiqua" panose="02040602050305030304" pitchFamily="18" charset="0"/>
                </a:rPr>
                <a:t>is</a:t>
              </a:r>
              <a:r>
                <a:rPr lang="fr-FR" sz="1200" dirty="0">
                  <a:solidFill>
                    <a:schemeClr val="accent6">
                      <a:lumMod val="50000"/>
                    </a:schemeClr>
                  </a:solidFill>
                  <a:latin typeface="Book Antiqua" panose="02040602050305030304" pitchFamily="18" charset="0"/>
                </a:rPr>
                <a:t> a central intersection of </a:t>
              </a:r>
            </a:p>
            <a:p>
              <a:pPr algn="ctr"/>
              <a:r>
                <a:rPr lang="fr-FR" sz="1200" dirty="0">
                  <a:solidFill>
                    <a:schemeClr val="accent6">
                      <a:lumMod val="50000"/>
                    </a:schemeClr>
                  </a:solidFill>
                  <a:latin typeface="Book Antiqua" panose="02040602050305030304" pitchFamily="18" charset="0"/>
                </a:rPr>
                <a:t>the </a:t>
              </a:r>
              <a:r>
                <a:rPr lang="fr-FR" sz="1200" dirty="0" err="1">
                  <a:solidFill>
                    <a:schemeClr val="accent6">
                      <a:lumMod val="50000"/>
                    </a:schemeClr>
                  </a:solidFill>
                  <a:latin typeface="Book Antiqua" panose="02040602050305030304" pitchFamily="18" charset="0"/>
                </a:rPr>
                <a:t>three</a:t>
              </a:r>
              <a:r>
                <a:rPr lang="fr-FR" sz="1200" dirty="0">
                  <a:solidFill>
                    <a:schemeClr val="accent6">
                      <a:lumMod val="50000"/>
                    </a:schemeClr>
                  </a:solidFill>
                  <a:latin typeface="Book Antiqua" panose="02040602050305030304" pitchFamily="18" charset="0"/>
                </a:rPr>
                <a:t> </a:t>
              </a:r>
              <a:r>
                <a:rPr lang="fr-FR" sz="1200" dirty="0" err="1">
                  <a:solidFill>
                    <a:schemeClr val="accent6">
                      <a:lumMod val="50000"/>
                    </a:schemeClr>
                  </a:solidFill>
                  <a:latin typeface="Book Antiqua" panose="02040602050305030304" pitchFamily="18" charset="0"/>
                </a:rPr>
                <a:t>systems</a:t>
              </a:r>
              <a:endParaRPr lang="fr-FR" sz="1200" dirty="0">
                <a:solidFill>
                  <a:schemeClr val="accent6">
                    <a:lumMod val="50000"/>
                  </a:schemeClr>
                </a:solidFill>
                <a:latin typeface="Book Antiqua" panose="02040602050305030304" pitchFamily="18" charset="0"/>
              </a:endParaRPr>
            </a:p>
            <a:p>
              <a:pPr algn="ctr"/>
              <a:endParaRPr lang="fr-FR" sz="1350" dirty="0"/>
            </a:p>
          </p:txBody>
        </p:sp>
        <p:grpSp>
          <p:nvGrpSpPr>
            <p:cNvPr id="6" name="Groupe 5">
              <a:extLst>
                <a:ext uri="{FF2B5EF4-FFF2-40B4-BE49-F238E27FC236}">
                  <a16:creationId xmlns:a16="http://schemas.microsoft.com/office/drawing/2014/main" id="{60C0F6D0-9ABD-0BA8-041E-1CCD0C791627}"/>
                </a:ext>
              </a:extLst>
            </p:cNvPr>
            <p:cNvGrpSpPr/>
            <p:nvPr/>
          </p:nvGrpSpPr>
          <p:grpSpPr>
            <a:xfrm>
              <a:off x="5698626" y="4259549"/>
              <a:ext cx="1309458" cy="795398"/>
              <a:chOff x="5698626" y="4259549"/>
              <a:chExt cx="1309458" cy="795398"/>
            </a:xfrm>
          </p:grpSpPr>
          <p:sp>
            <p:nvSpPr>
              <p:cNvPr id="17" name="ZoneTexte 16">
                <a:extLst>
                  <a:ext uri="{FF2B5EF4-FFF2-40B4-BE49-F238E27FC236}">
                    <a16:creationId xmlns:a16="http://schemas.microsoft.com/office/drawing/2014/main" id="{FCE38D52-769D-EED8-52FB-1577B622CA63}"/>
                  </a:ext>
                </a:extLst>
              </p:cNvPr>
              <p:cNvSpPr txBox="1"/>
              <p:nvPr/>
            </p:nvSpPr>
            <p:spPr>
              <a:xfrm>
                <a:off x="5698626" y="4716392"/>
                <a:ext cx="1309458" cy="338555"/>
              </a:xfrm>
              <a:prstGeom prst="rect">
                <a:avLst/>
              </a:prstGeom>
              <a:noFill/>
            </p:spPr>
            <p:txBody>
              <a:bodyPr wrap="square" rtlCol="0">
                <a:spAutoFit/>
              </a:bodyPr>
              <a:lstStyle/>
              <a:p>
                <a:pPr algn="ctr"/>
                <a:r>
                  <a:rPr lang="fr-FR" sz="1050" b="1">
                    <a:solidFill>
                      <a:srgbClr val="960001"/>
                    </a:solidFill>
                  </a:rPr>
                  <a:t>Thymus</a:t>
                </a:r>
              </a:p>
            </p:txBody>
          </p:sp>
          <p:pic>
            <p:nvPicPr>
              <p:cNvPr id="5" name="Image 4" descr="thymus-gland-vector-id508443797.jpg">
                <a:extLst>
                  <a:ext uri="{FF2B5EF4-FFF2-40B4-BE49-F238E27FC236}">
                    <a16:creationId xmlns:a16="http://schemas.microsoft.com/office/drawing/2014/main" id="{33715A5B-FA4D-00B1-0BCE-EE373137A1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09309" y="4259549"/>
                <a:ext cx="468000" cy="537364"/>
              </a:xfrm>
              <a:prstGeom prst="rect">
                <a:avLst/>
              </a:prstGeom>
            </p:spPr>
          </p:pic>
        </p:grpSp>
      </p:grpSp>
      <p:pic>
        <p:nvPicPr>
          <p:cNvPr id="12" name="Image 11">
            <a:extLst>
              <a:ext uri="{FF2B5EF4-FFF2-40B4-BE49-F238E27FC236}">
                <a16:creationId xmlns:a16="http://schemas.microsoft.com/office/drawing/2014/main" id="{A421A5C2-4852-7141-F384-20026428A89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3176" y="1620075"/>
            <a:ext cx="2664000" cy="2664000"/>
          </a:xfrm>
          <a:prstGeom prst="rect">
            <a:avLst/>
          </a:prstGeom>
          <a:ln w="19050">
            <a:solidFill>
              <a:srgbClr val="960001"/>
            </a:solidFill>
          </a:ln>
        </p:spPr>
      </p:pic>
    </p:spTree>
    <p:extLst>
      <p:ext uri="{BB962C8B-B14F-4D97-AF65-F5344CB8AC3E}">
        <p14:creationId xmlns:p14="http://schemas.microsoft.com/office/powerpoint/2010/main" val="1950320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900" decel="100000" fill="hold"/>
                                        <p:tgtEl>
                                          <p:spTgt spid="11"/>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ZoneTexte 11"/>
          <p:cNvSpPr txBox="1">
            <a:spLocks noChangeArrowheads="1"/>
          </p:cNvSpPr>
          <p:nvPr/>
        </p:nvSpPr>
        <p:spPr bwMode="auto">
          <a:xfrm>
            <a:off x="1143000" y="81588"/>
            <a:ext cx="6858000" cy="90024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Aft>
                <a:spcPts val="900"/>
              </a:spcAft>
            </a:pPr>
            <a:r>
              <a:rPr lang="en-US">
                <a:solidFill>
                  <a:schemeClr val="accent6">
                    <a:lumMod val="50000"/>
                  </a:schemeClr>
                </a:solidFill>
                <a:latin typeface="Book Antiqua" panose="02040602050305030304" pitchFamily="18" charset="0"/>
                <a:cs typeface="Century Gothic" charset="0"/>
              </a:rPr>
              <a:t>The moving place of the thymus in History</a:t>
            </a:r>
          </a:p>
          <a:p>
            <a:pPr algn="ctr"/>
            <a:r>
              <a:rPr lang="en-US" sz="2000">
                <a:solidFill>
                  <a:srgbClr val="960001"/>
                </a:solidFill>
                <a:latin typeface="Book Antiqua" panose="02040602050305030304" pitchFamily="18" charset="0"/>
                <a:cs typeface="Century Gothic" charset="0"/>
              </a:rPr>
              <a:t>Discovery of the organ</a:t>
            </a:r>
          </a:p>
        </p:txBody>
      </p:sp>
      <p:grpSp>
        <p:nvGrpSpPr>
          <p:cNvPr id="7" name="Grouper 6"/>
          <p:cNvGrpSpPr/>
          <p:nvPr/>
        </p:nvGrpSpPr>
        <p:grpSpPr>
          <a:xfrm>
            <a:off x="317936" y="1525674"/>
            <a:ext cx="8572898" cy="2278567"/>
            <a:chOff x="-1017759" y="3054090"/>
            <a:chExt cx="11430539" cy="3038083"/>
          </a:xfrm>
        </p:grpSpPr>
        <p:grpSp>
          <p:nvGrpSpPr>
            <p:cNvPr id="12" name="Grouper 11"/>
            <p:cNvGrpSpPr/>
            <p:nvPr/>
          </p:nvGrpSpPr>
          <p:grpSpPr>
            <a:xfrm>
              <a:off x="-1017759" y="3054090"/>
              <a:ext cx="9414536" cy="3031022"/>
              <a:chOff x="-1017759" y="3054090"/>
              <a:chExt cx="9414536" cy="3031022"/>
            </a:xfrm>
          </p:grpSpPr>
          <p:sp>
            <p:nvSpPr>
              <p:cNvPr id="17412" name="Text Box 2"/>
              <p:cNvSpPr txBox="1">
                <a:spLocks noChangeArrowheads="1"/>
              </p:cNvSpPr>
              <p:nvPr/>
            </p:nvSpPr>
            <p:spPr bwMode="auto">
              <a:xfrm>
                <a:off x="1619579" y="3158651"/>
                <a:ext cx="6777198" cy="162779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ts val="225"/>
                  </a:spcBef>
                  <a:spcAft>
                    <a:spcPts val="225"/>
                  </a:spcAft>
                </a:pPr>
                <a:r>
                  <a:rPr lang="en-US" sz="1200" b="1" dirty="0">
                    <a:solidFill>
                      <a:schemeClr val="accent6">
                        <a:lumMod val="50000"/>
                      </a:schemeClr>
                    </a:solidFill>
                    <a:latin typeface="Book Antiqua" panose="02040602050305030304" pitchFamily="18" charset="0"/>
                    <a:cs typeface="Century Gothic" charset="0"/>
                  </a:rPr>
                  <a:t>Claude Galen(us) </a:t>
                </a:r>
                <a:r>
                  <a:rPr lang="en-US" sz="1200" dirty="0">
                    <a:solidFill>
                      <a:schemeClr val="accent6">
                        <a:lumMod val="50000"/>
                      </a:schemeClr>
                    </a:solidFill>
                    <a:latin typeface="Book Antiqua" panose="02040602050305030304" pitchFamily="18" charset="0"/>
                    <a:cs typeface="Century Gothic" charset="0"/>
                  </a:rPr>
                  <a:t>– 2</a:t>
                </a:r>
                <a:r>
                  <a:rPr lang="en-US" sz="1200" baseline="30000" dirty="0">
                    <a:solidFill>
                      <a:schemeClr val="accent6">
                        <a:lumMod val="50000"/>
                      </a:schemeClr>
                    </a:solidFill>
                    <a:latin typeface="Book Antiqua" panose="02040602050305030304" pitchFamily="18" charset="0"/>
                    <a:cs typeface="Century Gothic" charset="0"/>
                  </a:rPr>
                  <a:t>nd</a:t>
                </a:r>
                <a:r>
                  <a:rPr lang="en-US" sz="1200" dirty="0">
                    <a:solidFill>
                      <a:schemeClr val="accent6">
                        <a:lumMod val="50000"/>
                      </a:schemeClr>
                    </a:solidFill>
                    <a:latin typeface="Book Antiqua" panose="02040602050305030304" pitchFamily="18" charset="0"/>
                    <a:cs typeface="Century Gothic" charset="0"/>
                  </a:rPr>
                  <a:t> father of Western medicine  (129 – 210 AD)</a:t>
                </a:r>
              </a:p>
              <a:p>
                <a:pPr>
                  <a:spcBef>
                    <a:spcPts val="225"/>
                  </a:spcBef>
                  <a:spcAft>
                    <a:spcPts val="225"/>
                  </a:spcAft>
                </a:pPr>
                <a:r>
                  <a:rPr lang="en-US" sz="1200" dirty="0">
                    <a:solidFill>
                      <a:schemeClr val="accent6">
                        <a:lumMod val="50000"/>
                      </a:schemeClr>
                    </a:solidFill>
                    <a:latin typeface="Book Antiqua" panose="02040602050305030304" pitchFamily="18" charset="0"/>
                    <a:cs typeface="Century Gothic" charset="0"/>
                  </a:rPr>
                  <a:t>Born in Pergamon (Asia Minor) but operated mainly in  Antique Rome.</a:t>
                </a:r>
              </a:p>
              <a:p>
                <a:pPr>
                  <a:spcBef>
                    <a:spcPts val="225"/>
                  </a:spcBef>
                  <a:spcAft>
                    <a:spcPts val="225"/>
                  </a:spcAft>
                </a:pPr>
                <a:r>
                  <a:rPr lang="en-US" sz="1200" dirty="0">
                    <a:solidFill>
                      <a:schemeClr val="accent6">
                        <a:lumMod val="50000"/>
                      </a:schemeClr>
                    </a:solidFill>
                    <a:latin typeface="Book Antiqua" panose="02040602050305030304" pitchFamily="18" charset="0"/>
                    <a:cs typeface="Century Gothic" charset="0"/>
                  </a:rPr>
                  <a:t>Reported the resemblance of the thymus with the leaf of </a:t>
                </a:r>
                <a:r>
                  <a:rPr lang="en-US" sz="1200" i="1" dirty="0">
                    <a:solidFill>
                      <a:schemeClr val="accent6">
                        <a:lumMod val="50000"/>
                      </a:schemeClr>
                    </a:solidFill>
                    <a:latin typeface="Book Antiqua" panose="02040602050305030304" pitchFamily="18" charset="0"/>
                    <a:cs typeface="Century Gothic" charset="0"/>
                  </a:rPr>
                  <a:t>Thymus </a:t>
                </a:r>
                <a:r>
                  <a:rPr lang="en-US" sz="1200" i="1" dirty="0" err="1">
                    <a:solidFill>
                      <a:schemeClr val="accent6">
                        <a:lumMod val="50000"/>
                      </a:schemeClr>
                    </a:solidFill>
                    <a:latin typeface="Book Antiqua" panose="02040602050305030304" pitchFamily="18" charset="0"/>
                    <a:cs typeface="Century Gothic" charset="0"/>
                  </a:rPr>
                  <a:t>cunila</a:t>
                </a:r>
                <a:r>
                  <a:rPr lang="en-US" sz="1200" i="1" dirty="0">
                    <a:solidFill>
                      <a:schemeClr val="accent6">
                        <a:lumMod val="50000"/>
                      </a:schemeClr>
                    </a:solidFill>
                    <a:latin typeface="Book Antiqua" panose="02040602050305030304" pitchFamily="18" charset="0"/>
                    <a:cs typeface="Century Gothic" charset="0"/>
                  </a:rPr>
                  <a:t>.</a:t>
                </a:r>
              </a:p>
              <a:p>
                <a:pPr>
                  <a:spcBef>
                    <a:spcPts val="225"/>
                  </a:spcBef>
                  <a:spcAft>
                    <a:spcPts val="225"/>
                  </a:spcAft>
                </a:pPr>
                <a:r>
                  <a:rPr lang="en-US" sz="1200" dirty="0">
                    <a:solidFill>
                      <a:schemeClr val="accent6">
                        <a:lumMod val="50000"/>
                      </a:schemeClr>
                    </a:solidFill>
                    <a:latin typeface="Book Antiqua" panose="02040602050305030304" pitchFamily="18" charset="0"/>
                    <a:cs typeface="Century Gothic" charset="0"/>
                  </a:rPr>
                  <a:t>Galen viewed the thymus as a cushion for protection of truncal vessels.</a:t>
                </a:r>
              </a:p>
              <a:p>
                <a:pPr>
                  <a:spcBef>
                    <a:spcPts val="225"/>
                  </a:spcBef>
                  <a:spcAft>
                    <a:spcPts val="225"/>
                  </a:spcAft>
                </a:pPr>
                <a:r>
                  <a:rPr lang="en-US" sz="1200" dirty="0">
                    <a:solidFill>
                      <a:schemeClr val="accent6">
                        <a:lumMod val="50000"/>
                      </a:schemeClr>
                    </a:solidFill>
                    <a:latin typeface="Book Antiqua" panose="02040602050305030304" pitchFamily="18" charset="0"/>
                    <a:cs typeface="Century Gothic" charset="0"/>
                  </a:rPr>
                  <a:t>He had already noticed that </a:t>
                </a:r>
                <a:r>
                  <a:rPr lang="en-US" sz="1200" b="1" dirty="0">
                    <a:solidFill>
                      <a:schemeClr val="accent6">
                        <a:lumMod val="50000"/>
                      </a:schemeClr>
                    </a:solidFill>
                    <a:latin typeface="Book Antiqua" panose="02040602050305030304" pitchFamily="18" charset="0"/>
                    <a:cs typeface="Century Gothic" charset="0"/>
                  </a:rPr>
                  <a:t>thymus volume diminishes with age</a:t>
                </a:r>
                <a:r>
                  <a:rPr lang="en-US" sz="1200" dirty="0">
                    <a:solidFill>
                      <a:schemeClr val="accent6">
                        <a:lumMod val="50000"/>
                      </a:schemeClr>
                    </a:solidFill>
                    <a:latin typeface="Book Antiqua" panose="02040602050305030304" pitchFamily="18" charset="0"/>
                    <a:cs typeface="Century Gothic" charset="0"/>
                  </a:rPr>
                  <a:t>.</a:t>
                </a:r>
              </a:p>
            </p:txBody>
          </p:sp>
          <p:pic>
            <p:nvPicPr>
              <p:cNvPr id="17413" name="Picture 6" descr="galien_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17759" y="3054090"/>
                <a:ext cx="2543999" cy="3031022"/>
              </a:xfrm>
              <a:prstGeom prst="rect">
                <a:avLst/>
              </a:prstGeom>
              <a:noFill/>
              <a:ln w="9525">
                <a:solidFill>
                  <a:srgbClr val="800000"/>
                </a:solidFill>
                <a:miter lim="800000"/>
                <a:headEnd/>
                <a:tailEnd/>
              </a:ln>
              <a:extLst>
                <a:ext uri="{909E8E84-426E-40dd-AFC4-6F175D3DCCD1}">
                  <a14:hiddenFill xmlns="" xmlns:a14="http://schemas.microsoft.com/office/drawing/2010/main">
                    <a:solidFill>
                      <a:srgbClr val="FFFFFF"/>
                    </a:solidFill>
                  </a14:hiddenFill>
                </a:ext>
              </a:extLst>
            </p:spPr>
          </p:pic>
        </p:grpSp>
        <p:pic>
          <p:nvPicPr>
            <p:cNvPr id="21" name="Image 20" descr="thymus-melissa-cx97e3.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96779" y="3068175"/>
              <a:ext cx="2016001" cy="3023998"/>
            </a:xfrm>
            <a:prstGeom prst="rect">
              <a:avLst/>
            </a:prstGeom>
            <a:ln w="12700" cmpd="sng">
              <a:solidFill>
                <a:srgbClr val="800000"/>
              </a:solidFill>
            </a:ln>
          </p:spPr>
        </p:pic>
      </p:grpSp>
    </p:spTree>
    <p:extLst>
      <p:ext uri="{BB962C8B-B14F-4D97-AF65-F5344CB8AC3E}">
        <p14:creationId xmlns:p14="http://schemas.microsoft.com/office/powerpoint/2010/main" val="1147222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960D24-BE03-3CDF-C798-CC89A450A974}"/>
            </a:ext>
          </a:extLst>
        </p:cNvPr>
        <p:cNvGrpSpPr/>
        <p:nvPr/>
      </p:nvGrpSpPr>
      <p:grpSpPr>
        <a:xfrm>
          <a:off x="0" y="0"/>
          <a:ext cx="0" cy="0"/>
          <a:chOff x="0" y="0"/>
          <a:chExt cx="0" cy="0"/>
        </a:xfrm>
      </p:grpSpPr>
      <p:sp>
        <p:nvSpPr>
          <p:cNvPr id="17415" name="ZoneTexte 11">
            <a:extLst>
              <a:ext uri="{FF2B5EF4-FFF2-40B4-BE49-F238E27FC236}">
                <a16:creationId xmlns:a16="http://schemas.microsoft.com/office/drawing/2014/main" id="{127A4462-A57A-3CE5-185A-A7FE05273344}"/>
              </a:ext>
            </a:extLst>
          </p:cNvPr>
          <p:cNvSpPr txBox="1">
            <a:spLocks noChangeArrowheads="1"/>
          </p:cNvSpPr>
          <p:nvPr/>
        </p:nvSpPr>
        <p:spPr bwMode="auto">
          <a:xfrm>
            <a:off x="1143000" y="408925"/>
            <a:ext cx="6858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a:solidFill>
                  <a:schemeClr val="accent6">
                    <a:lumMod val="50000"/>
                  </a:schemeClr>
                </a:solidFill>
                <a:latin typeface="Book Antiqua" panose="02040602050305030304" pitchFamily="18" charset="0"/>
                <a:cs typeface="Century Gothic" charset="0"/>
              </a:rPr>
              <a:t>The moving place of the thymus in History</a:t>
            </a:r>
          </a:p>
        </p:txBody>
      </p:sp>
      <p:grpSp>
        <p:nvGrpSpPr>
          <p:cNvPr id="5" name="Grouper 4">
            <a:extLst>
              <a:ext uri="{FF2B5EF4-FFF2-40B4-BE49-F238E27FC236}">
                <a16:creationId xmlns:a16="http://schemas.microsoft.com/office/drawing/2014/main" id="{33609B0B-BCDE-19B8-02C0-0603155AC7EF}"/>
              </a:ext>
            </a:extLst>
          </p:cNvPr>
          <p:cNvGrpSpPr/>
          <p:nvPr/>
        </p:nvGrpSpPr>
        <p:grpSpPr>
          <a:xfrm>
            <a:off x="678548" y="1189349"/>
            <a:ext cx="7821084" cy="2818118"/>
            <a:chOff x="-619267" y="1692538"/>
            <a:chExt cx="10428104" cy="3757495"/>
          </a:xfrm>
        </p:grpSpPr>
        <p:grpSp>
          <p:nvGrpSpPr>
            <p:cNvPr id="2" name="Grouper 9">
              <a:extLst>
                <a:ext uri="{FF2B5EF4-FFF2-40B4-BE49-F238E27FC236}">
                  <a16:creationId xmlns:a16="http://schemas.microsoft.com/office/drawing/2014/main" id="{9878059B-55BA-9251-A76D-B5D858A2969B}"/>
                </a:ext>
              </a:extLst>
            </p:cNvPr>
            <p:cNvGrpSpPr>
              <a:grpSpLocks/>
            </p:cNvGrpSpPr>
            <p:nvPr/>
          </p:nvGrpSpPr>
          <p:grpSpPr bwMode="auto">
            <a:xfrm>
              <a:off x="1117605" y="1692538"/>
              <a:ext cx="8691232" cy="3757495"/>
              <a:chOff x="-3997951" y="1378026"/>
              <a:chExt cx="8691232" cy="3759143"/>
            </a:xfrm>
          </p:grpSpPr>
          <p:sp>
            <p:nvSpPr>
              <p:cNvPr id="17416" name="Rectangle 5">
                <a:extLst>
                  <a:ext uri="{FF2B5EF4-FFF2-40B4-BE49-F238E27FC236}">
                    <a16:creationId xmlns:a16="http://schemas.microsoft.com/office/drawing/2014/main" id="{D1C3348D-D535-14DB-28BE-E365A4909B45}"/>
                  </a:ext>
                </a:extLst>
              </p:cNvPr>
              <p:cNvSpPr>
                <a:spLocks noChangeArrowheads="1"/>
              </p:cNvSpPr>
              <p:nvPr/>
            </p:nvSpPr>
            <p:spPr bwMode="auto">
              <a:xfrm>
                <a:off x="-3997951" y="1378026"/>
                <a:ext cx="6777208" cy="25967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pPr>
                  <a:spcAft>
                    <a:spcPts val="450"/>
                  </a:spcAft>
                </a:pPr>
                <a:r>
                  <a:rPr lang="en-US" sz="1200" b="1" dirty="0">
                    <a:solidFill>
                      <a:schemeClr val="accent6">
                        <a:lumMod val="50000"/>
                      </a:schemeClr>
                    </a:solidFill>
                    <a:latin typeface="Book Antiqua" panose="02040602050305030304" pitchFamily="18" charset="0"/>
                    <a:cs typeface="Century Gothic" charset="0"/>
                  </a:rPr>
                  <a:t>J August Hammar </a:t>
                </a:r>
                <a:r>
                  <a:rPr lang="en-US" sz="1200" dirty="0">
                    <a:solidFill>
                      <a:schemeClr val="accent6">
                        <a:lumMod val="50000"/>
                      </a:schemeClr>
                    </a:solidFill>
                    <a:latin typeface="Book Antiqua" panose="02040602050305030304" pitchFamily="18" charset="0"/>
                    <a:cs typeface="Century Gothic" charset="0"/>
                  </a:rPr>
                  <a:t>(Sweden)</a:t>
                </a:r>
                <a:r>
                  <a:rPr lang="en-US" sz="1200" b="1" dirty="0">
                    <a:solidFill>
                      <a:schemeClr val="accent6">
                        <a:lumMod val="50000"/>
                      </a:schemeClr>
                    </a:solidFill>
                    <a:latin typeface="Book Antiqua" panose="02040602050305030304" pitchFamily="18" charset="0"/>
                    <a:cs typeface="Century Gothic" charset="0"/>
                  </a:rPr>
                  <a:t> </a:t>
                </a:r>
                <a:r>
                  <a:rPr lang="en-US" sz="1200" i="1" dirty="0">
                    <a:solidFill>
                      <a:schemeClr val="accent6">
                        <a:lumMod val="50000"/>
                      </a:schemeClr>
                    </a:solidFill>
                    <a:latin typeface="Book Antiqua" panose="02040602050305030304" pitchFamily="18" charset="0"/>
                    <a:cs typeface="Century Gothic" charset="0"/>
                  </a:rPr>
                  <a:t>Endocrinology </a:t>
                </a:r>
                <a:r>
                  <a:rPr lang="en-US" sz="1200" dirty="0">
                    <a:solidFill>
                      <a:schemeClr val="accent6">
                        <a:lumMod val="50000"/>
                      </a:schemeClr>
                    </a:solidFill>
                    <a:latin typeface="Book Antiqua" panose="02040602050305030304" pitchFamily="18" charset="0"/>
                    <a:cs typeface="Century Gothic" charset="0"/>
                  </a:rPr>
                  <a:t>(1921)</a:t>
                </a:r>
              </a:p>
              <a:p>
                <a:r>
                  <a:rPr lang="en-US" sz="1200" u="sng" dirty="0">
                    <a:solidFill>
                      <a:schemeClr val="accent6">
                        <a:lumMod val="50000"/>
                      </a:schemeClr>
                    </a:solidFill>
                    <a:latin typeface="Book Antiqua" panose="02040602050305030304" pitchFamily="18" charset="0"/>
                    <a:cs typeface="Century Gothic" charset="0"/>
                  </a:rPr>
                  <a:t>Major observations</a:t>
                </a:r>
                <a:r>
                  <a:rPr lang="en-US" sz="1200" dirty="0">
                    <a:solidFill>
                      <a:schemeClr val="accent6">
                        <a:lumMod val="50000"/>
                      </a:schemeClr>
                    </a:solidFill>
                    <a:latin typeface="Book Antiqua" panose="02040602050305030304" pitchFamily="18" charset="0"/>
                    <a:cs typeface="Century Gothic" charset="0"/>
                  </a:rPr>
                  <a:t>:</a:t>
                </a:r>
              </a:p>
              <a:p>
                <a:pPr marL="171450" indent="-171450">
                  <a:buFont typeface="Wingdings" pitchFamily="2" charset="2"/>
                  <a:buChar char="ü"/>
                </a:pPr>
                <a:r>
                  <a:rPr lang="en-US" sz="1200" dirty="0">
                    <a:solidFill>
                      <a:schemeClr val="accent6">
                        <a:lumMod val="50000"/>
                      </a:schemeClr>
                    </a:solidFill>
                    <a:latin typeface="Book Antiqua" panose="02040602050305030304" pitchFamily="18" charset="0"/>
                    <a:cs typeface="Century Gothic" charset="0"/>
                  </a:rPr>
                  <a:t>To talk about involution of the thymus after puberty is not correct.</a:t>
                </a:r>
              </a:p>
              <a:p>
                <a:pPr marL="171450" indent="-171450">
                  <a:buFont typeface="Wingdings" pitchFamily="2" charset="2"/>
                  <a:buChar char="ü"/>
                </a:pPr>
                <a:r>
                  <a:rPr lang="en-US" sz="1200" dirty="0">
                    <a:solidFill>
                      <a:schemeClr val="accent6">
                        <a:lumMod val="50000"/>
                      </a:schemeClr>
                    </a:solidFill>
                    <a:latin typeface="Book Antiqua" panose="02040602050305030304" pitchFamily="18" charset="0"/>
                    <a:cs typeface="Century Gothic" charset="0"/>
                  </a:rPr>
                  <a:t>Thymus hyperplasia in Graves’ and Addison’s diseases, acromegaly, myasthenia gravis and after orchidectomy.</a:t>
                </a:r>
              </a:p>
              <a:p>
                <a:pPr marL="171450" indent="-171450">
                  <a:spcAft>
                    <a:spcPts val="450"/>
                  </a:spcAft>
                  <a:buFont typeface="Wingdings" pitchFamily="2" charset="2"/>
                  <a:buChar char="ü"/>
                </a:pPr>
                <a:r>
                  <a:rPr lang="en-US" sz="1200" dirty="0">
                    <a:solidFill>
                      <a:schemeClr val="accent6">
                        <a:lumMod val="50000"/>
                      </a:schemeClr>
                    </a:solidFill>
                    <a:latin typeface="Book Antiqua" panose="02040602050305030304" pitchFamily="18" charset="0"/>
                    <a:cs typeface="Century Gothic" charset="0"/>
                  </a:rPr>
                  <a:t>Thymus involution in pregnancy, undernourishment and several infectious diseases.</a:t>
                </a:r>
              </a:p>
              <a:p>
                <a:pPr>
                  <a:spcAft>
                    <a:spcPts val="450"/>
                  </a:spcAft>
                </a:pPr>
                <a:r>
                  <a:rPr lang="en-US" sz="1200" dirty="0">
                    <a:solidFill>
                      <a:schemeClr val="accent6">
                        <a:lumMod val="50000"/>
                      </a:schemeClr>
                    </a:solidFill>
                    <a:latin typeface="Book Antiqua" panose="02040602050305030304" pitchFamily="18" charset="0"/>
                    <a:cs typeface="Century Gothic" charset="0"/>
                  </a:rPr>
                  <a:t>All these observations are still correct today!</a:t>
                </a:r>
              </a:p>
              <a:p>
                <a:pPr algn="ctr"/>
                <a:r>
                  <a:rPr lang="en-US" sz="1200" dirty="0">
                    <a:solidFill>
                      <a:srgbClr val="960001"/>
                    </a:solidFill>
                    <a:latin typeface="Book Antiqua" panose="02040602050305030304" pitchFamily="18" charset="0"/>
                    <a:cs typeface="Century Gothic" charset="0"/>
                  </a:rPr>
                  <a:t>The thymus was then considered as an endocrine gland.</a:t>
                </a:r>
              </a:p>
            </p:txBody>
          </p:sp>
          <p:pic>
            <p:nvPicPr>
              <p:cNvPr id="17417" name="Image 6" descr="300px-Illu_endocrine_system.jpg">
                <a:extLst>
                  <a:ext uri="{FF2B5EF4-FFF2-40B4-BE49-F238E27FC236}">
                    <a16:creationId xmlns:a16="http://schemas.microsoft.com/office/drawing/2014/main" id="{5613195F-F7BC-B9C4-F0CE-9EA4EEE68B2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29448" y="2796138"/>
                <a:ext cx="1763833" cy="2341031"/>
              </a:xfrm>
              <a:prstGeom prst="rect">
                <a:avLst/>
              </a:prstGeom>
              <a:noFill/>
              <a:ln w="12700" cmpd="sng">
                <a:solidFill>
                  <a:srgbClr val="7F0D00"/>
                </a:solidFill>
                <a:round/>
                <a:headEnd/>
                <a:tailEnd/>
              </a:ln>
              <a:extLst>
                <a:ext uri="{909E8E84-426E-40dd-AFC4-6F175D3DCCD1}">
                  <a14:hiddenFill xmlns:a14="http://schemas.microsoft.com/office/drawing/2010/main" xmlns="">
                    <a:solidFill>
                      <a:srgbClr val="FFFFFF"/>
                    </a:solidFill>
                  </a14:hiddenFill>
                </a:ext>
              </a:extLst>
            </p:spPr>
          </p:pic>
        </p:grpSp>
        <p:pic>
          <p:nvPicPr>
            <p:cNvPr id="4" name="Image 3" descr="12510_7_018_00000143_1.jpg">
              <a:extLst>
                <a:ext uri="{FF2B5EF4-FFF2-40B4-BE49-F238E27FC236}">
                  <a16:creationId xmlns:a16="http://schemas.microsoft.com/office/drawing/2014/main" id="{19DAA379-E85A-D624-82A4-9719C07EA82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9267" y="1800815"/>
              <a:ext cx="1415952" cy="1944000"/>
            </a:xfrm>
            <a:prstGeom prst="rect">
              <a:avLst/>
            </a:prstGeom>
            <a:ln>
              <a:solidFill>
                <a:srgbClr val="800000"/>
              </a:solidFill>
            </a:ln>
          </p:spPr>
        </p:pic>
      </p:grpSp>
      <p:grpSp>
        <p:nvGrpSpPr>
          <p:cNvPr id="3" name="Groupe 2">
            <a:extLst>
              <a:ext uri="{FF2B5EF4-FFF2-40B4-BE49-F238E27FC236}">
                <a16:creationId xmlns:a16="http://schemas.microsoft.com/office/drawing/2014/main" id="{C05D9E55-8E10-CDCA-A5F1-596595BBEE17}"/>
              </a:ext>
            </a:extLst>
          </p:cNvPr>
          <p:cNvGrpSpPr/>
          <p:nvPr/>
        </p:nvGrpSpPr>
        <p:grpSpPr>
          <a:xfrm>
            <a:off x="688491" y="3447134"/>
            <a:ext cx="6488265" cy="1227008"/>
            <a:chOff x="-606010" y="4596183"/>
            <a:chExt cx="8651022" cy="1636012"/>
          </a:xfrm>
        </p:grpSpPr>
        <p:pic>
          <p:nvPicPr>
            <p:cNvPr id="13" name="Image 12" descr="Une image contenant écriture manuscrite, tableau, noir et blanc, habits&#10;&#10;Le contenu généré par l’IA peut être incorrect.">
              <a:extLst>
                <a:ext uri="{FF2B5EF4-FFF2-40B4-BE49-F238E27FC236}">
                  <a16:creationId xmlns:a16="http://schemas.microsoft.com/office/drawing/2014/main" id="{458196B1-02F8-E3B6-6059-42B1B819096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6010" y="4709395"/>
              <a:ext cx="1691999" cy="1522800"/>
            </a:xfrm>
            <a:prstGeom prst="rect">
              <a:avLst/>
            </a:prstGeom>
            <a:ln w="12700">
              <a:solidFill>
                <a:srgbClr val="960001"/>
              </a:solidFill>
            </a:ln>
          </p:spPr>
        </p:pic>
        <p:sp>
          <p:nvSpPr>
            <p:cNvPr id="14" name="ZoneTexte 13">
              <a:extLst>
                <a:ext uri="{FF2B5EF4-FFF2-40B4-BE49-F238E27FC236}">
                  <a16:creationId xmlns:a16="http://schemas.microsoft.com/office/drawing/2014/main" id="{57067909-A575-CC93-0A0B-02C17074EE5B}"/>
                </a:ext>
              </a:extLst>
            </p:cNvPr>
            <p:cNvSpPr txBox="1"/>
            <p:nvPr/>
          </p:nvSpPr>
          <p:spPr>
            <a:xfrm>
              <a:off x="1117605" y="4596183"/>
              <a:ext cx="6927407" cy="1384996"/>
            </a:xfrm>
            <a:prstGeom prst="rect">
              <a:avLst/>
            </a:prstGeom>
            <a:noFill/>
          </p:spPr>
          <p:txBody>
            <a:bodyPr wrap="square" rtlCol="0">
              <a:spAutoFit/>
            </a:bodyPr>
            <a:lstStyle/>
            <a:p>
              <a:r>
                <a:rPr lang="en-US" sz="1200" b="1" noProof="1">
                  <a:solidFill>
                    <a:schemeClr val="accent6">
                      <a:lumMod val="50000"/>
                    </a:schemeClr>
                  </a:solidFill>
                  <a:latin typeface="Book Antiqua" panose="02040602050305030304" pitchFamily="18" charset="0"/>
                </a:rPr>
                <a:t>Hans Selye </a:t>
              </a:r>
              <a:r>
                <a:rPr lang="en-US" sz="1200" noProof="1">
                  <a:solidFill>
                    <a:schemeClr val="accent6">
                      <a:lumMod val="50000"/>
                    </a:schemeClr>
                  </a:solidFill>
                  <a:latin typeface="Book Antiqua" panose="02040602050305030304" pitchFamily="18" charset="0"/>
                </a:rPr>
                <a:t>(Austria – Canada)</a:t>
              </a:r>
            </a:p>
            <a:p>
              <a:r>
                <a:rPr lang="en-US" sz="1200" noProof="1">
                  <a:solidFill>
                    <a:schemeClr val="accent6">
                      <a:lumMod val="50000"/>
                    </a:schemeClr>
                  </a:solidFill>
                  <a:latin typeface="Book Antiqua" panose="02040602050305030304" pitchFamily="18" charset="0"/>
                </a:rPr>
                <a:t>Stress (or alarm reaction) stimulates the hypothalamic-pituitary-adrenal (HPA) axis and induces </a:t>
              </a:r>
              <a:r>
                <a:rPr lang="en-US" sz="1200" noProof="1">
                  <a:solidFill>
                    <a:srgbClr val="960001"/>
                  </a:solidFill>
                  <a:latin typeface="Book Antiqua" panose="02040602050305030304" pitchFamily="18" charset="0"/>
                </a:rPr>
                <a:t>thymus</a:t>
              </a:r>
              <a:r>
                <a:rPr lang="en-US" sz="1200" i="1" noProof="1">
                  <a:solidFill>
                    <a:srgbClr val="960001"/>
                  </a:solidFill>
                  <a:latin typeface="Book Antiqua" panose="02040602050305030304" pitchFamily="18" charset="0"/>
                </a:rPr>
                <a:t> </a:t>
              </a:r>
              <a:r>
                <a:rPr lang="en-US" sz="1200" noProof="1">
                  <a:solidFill>
                    <a:srgbClr val="960001"/>
                  </a:solidFill>
                  <a:latin typeface="Book Antiqua" panose="02040602050305030304" pitchFamily="18" charset="0"/>
                </a:rPr>
                <a:t>involution</a:t>
              </a:r>
              <a:r>
                <a:rPr lang="en-US" sz="1200" i="1" noProof="1">
                  <a:solidFill>
                    <a:srgbClr val="960001"/>
                  </a:solidFill>
                  <a:latin typeface="Book Antiqua" panose="02040602050305030304" pitchFamily="18" charset="0"/>
                </a:rPr>
                <a:t> </a:t>
              </a:r>
              <a:r>
                <a:rPr lang="en-US" sz="1200" noProof="1">
                  <a:solidFill>
                    <a:schemeClr val="accent6">
                      <a:lumMod val="50000"/>
                    </a:schemeClr>
                  </a:solidFill>
                  <a:latin typeface="Book Antiqua" panose="02040602050305030304" pitchFamily="18" charset="0"/>
                </a:rPr>
                <a:t>together with </a:t>
              </a:r>
              <a:r>
                <a:rPr lang="en-US" sz="1200" noProof="1">
                  <a:solidFill>
                    <a:srgbClr val="960001"/>
                  </a:solidFill>
                  <a:latin typeface="Book Antiqua" panose="02040602050305030304" pitchFamily="18" charset="0"/>
                </a:rPr>
                <a:t>adrenal hypertrophy</a:t>
              </a:r>
              <a:r>
                <a:rPr lang="en-US" sz="1200" noProof="1">
                  <a:solidFill>
                    <a:schemeClr val="accent6">
                      <a:lumMod val="50000"/>
                    </a:schemeClr>
                  </a:solidFill>
                  <a:latin typeface="Book Antiqua" panose="02040602050305030304" pitchFamily="18" charset="0"/>
                </a:rPr>
                <a:t> (1946).</a:t>
              </a:r>
            </a:p>
            <a:p>
              <a:endParaRPr lang="fr-FR" sz="1350" dirty="0"/>
            </a:p>
          </p:txBody>
        </p:sp>
      </p:grpSp>
    </p:spTree>
    <p:extLst>
      <p:ext uri="{BB962C8B-B14F-4D97-AF65-F5344CB8AC3E}">
        <p14:creationId xmlns:p14="http://schemas.microsoft.com/office/powerpoint/2010/main" val="23630845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e 10">
            <a:extLst>
              <a:ext uri="{FF2B5EF4-FFF2-40B4-BE49-F238E27FC236}">
                <a16:creationId xmlns:a16="http://schemas.microsoft.com/office/drawing/2014/main" id="{D56EC928-57B9-B9F9-515C-4B06968B5971}"/>
              </a:ext>
            </a:extLst>
          </p:cNvPr>
          <p:cNvGrpSpPr/>
          <p:nvPr/>
        </p:nvGrpSpPr>
        <p:grpSpPr>
          <a:xfrm>
            <a:off x="4687209" y="1166426"/>
            <a:ext cx="1707878" cy="1743381"/>
            <a:chOff x="324759" y="1470398"/>
            <a:chExt cx="1707878" cy="1743381"/>
          </a:xfrm>
        </p:grpSpPr>
        <p:sp>
          <p:nvSpPr>
            <p:cNvPr id="7" name="ZoneTexte 6">
              <a:extLst>
                <a:ext uri="{FF2B5EF4-FFF2-40B4-BE49-F238E27FC236}">
                  <a16:creationId xmlns:a16="http://schemas.microsoft.com/office/drawing/2014/main" id="{D9A02154-FBD5-F57A-EC24-8420D5AA2C12}"/>
                </a:ext>
              </a:extLst>
            </p:cNvPr>
            <p:cNvSpPr txBox="1">
              <a:spLocks noChangeArrowheads="1"/>
            </p:cNvSpPr>
            <p:nvPr/>
          </p:nvSpPr>
          <p:spPr bwMode="auto">
            <a:xfrm>
              <a:off x="324759" y="2659781"/>
              <a:ext cx="1707878" cy="55399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000" b="1" dirty="0">
                  <a:solidFill>
                    <a:schemeClr val="accent6">
                      <a:lumMod val="50000"/>
                    </a:schemeClr>
                  </a:solidFill>
                  <a:latin typeface="Book Antiqua" panose="02040602050305030304" pitchFamily="18" charset="0"/>
                  <a:cs typeface="Century Gothic" charset="0"/>
                </a:rPr>
                <a:t>Jacques FAP Miller </a:t>
              </a:r>
              <a:endParaRPr lang="en-US" sz="1000" dirty="0">
                <a:solidFill>
                  <a:schemeClr val="accent6">
                    <a:lumMod val="50000"/>
                  </a:schemeClr>
                </a:solidFill>
                <a:latin typeface="Book Antiqua" panose="02040602050305030304" pitchFamily="18" charset="0"/>
                <a:cs typeface="Century Gothic" charset="0"/>
              </a:endParaRPr>
            </a:p>
            <a:p>
              <a:pPr algn="ctr"/>
              <a:r>
                <a:rPr lang="en-US" sz="1000" dirty="0">
                  <a:solidFill>
                    <a:schemeClr val="accent6">
                      <a:lumMod val="50000"/>
                    </a:schemeClr>
                  </a:solidFill>
                  <a:latin typeface="Book Antiqua" panose="02040602050305030304" pitchFamily="18" charset="0"/>
                  <a:cs typeface="Century Gothic" charset="0"/>
                </a:rPr>
                <a:t>France – Australia</a:t>
              </a:r>
            </a:p>
            <a:p>
              <a:pPr algn="ctr"/>
              <a:r>
                <a:rPr lang="en-US" sz="1000" dirty="0">
                  <a:solidFill>
                    <a:schemeClr val="accent6">
                      <a:lumMod val="50000"/>
                    </a:schemeClr>
                  </a:solidFill>
                  <a:latin typeface="Book Antiqua" panose="02040602050305030304" pitchFamily="18" charset="0"/>
                  <a:cs typeface="Century Gothic" charset="0"/>
                </a:rPr>
                <a:t>1931 -  </a:t>
              </a:r>
            </a:p>
          </p:txBody>
        </p:sp>
        <p:pic>
          <p:nvPicPr>
            <p:cNvPr id="8" name="Image 7" descr="ni0106-3-I1.jpg">
              <a:extLst>
                <a:ext uri="{FF2B5EF4-FFF2-40B4-BE49-F238E27FC236}">
                  <a16:creationId xmlns:a16="http://schemas.microsoft.com/office/drawing/2014/main" id="{EF420487-3575-2CE3-DB87-322457A3A4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809" y="1470398"/>
              <a:ext cx="1496313" cy="1193141"/>
            </a:xfrm>
            <a:prstGeom prst="rect">
              <a:avLst/>
            </a:prstGeom>
            <a:ln w="19050">
              <a:solidFill>
                <a:srgbClr val="800000"/>
              </a:solidFill>
            </a:ln>
          </p:spPr>
        </p:pic>
      </p:grpSp>
      <p:sp>
        <p:nvSpPr>
          <p:cNvPr id="9" name="ZoneTexte 8">
            <a:extLst>
              <a:ext uri="{FF2B5EF4-FFF2-40B4-BE49-F238E27FC236}">
                <a16:creationId xmlns:a16="http://schemas.microsoft.com/office/drawing/2014/main" id="{02B2E377-EFF8-C1FA-3C2B-CD41397A9428}"/>
              </a:ext>
            </a:extLst>
          </p:cNvPr>
          <p:cNvSpPr txBox="1"/>
          <p:nvPr/>
        </p:nvSpPr>
        <p:spPr>
          <a:xfrm>
            <a:off x="298174" y="81043"/>
            <a:ext cx="8507896" cy="830997"/>
          </a:xfrm>
          <a:prstGeom prst="rect">
            <a:avLst/>
          </a:prstGeom>
          <a:noFill/>
        </p:spPr>
        <p:txBody>
          <a:bodyPr wrap="square" rtlCol="0">
            <a:spAutoFit/>
          </a:bodyPr>
          <a:lstStyle/>
          <a:p>
            <a:pPr algn="ctr"/>
            <a:r>
              <a:rPr lang="en-US" sz="2400" dirty="0">
                <a:solidFill>
                  <a:schemeClr val="accent6">
                    <a:lumMod val="50000"/>
                  </a:schemeClr>
                </a:solidFill>
                <a:latin typeface="Book Antiqua" panose="02040602050305030304" pitchFamily="18" charset="0"/>
                <a:cs typeface="Century Gothic" charset="0"/>
              </a:rPr>
              <a:t>The moving place of the thymus in History</a:t>
            </a:r>
            <a:endParaRPr lang="en-US" sz="1600" noProof="1">
              <a:solidFill>
                <a:srgbClr val="960001"/>
              </a:solidFill>
              <a:latin typeface="Book Antiqua" panose="02040602050305030304" pitchFamily="18" charset="0"/>
            </a:endParaRPr>
          </a:p>
          <a:p>
            <a:pPr algn="ctr"/>
            <a:r>
              <a:rPr lang="en-US" sz="2400" b="1" noProof="1">
                <a:solidFill>
                  <a:srgbClr val="960001"/>
                </a:solidFill>
                <a:latin typeface="Book Antiqua" panose="02040602050305030304" pitchFamily="18" charset="0"/>
              </a:rPr>
              <a:t>Scientific breakthroughs </a:t>
            </a:r>
          </a:p>
        </p:txBody>
      </p:sp>
      <p:sp>
        <p:nvSpPr>
          <p:cNvPr id="2" name="ZoneTexte 1">
            <a:extLst>
              <a:ext uri="{FF2B5EF4-FFF2-40B4-BE49-F238E27FC236}">
                <a16:creationId xmlns:a16="http://schemas.microsoft.com/office/drawing/2014/main" id="{C5D4BE7D-CED1-E5CC-CD8B-B6EFE1D7782C}"/>
              </a:ext>
            </a:extLst>
          </p:cNvPr>
          <p:cNvSpPr txBox="1"/>
          <p:nvPr/>
        </p:nvSpPr>
        <p:spPr>
          <a:xfrm>
            <a:off x="2762251" y="2841475"/>
            <a:ext cx="34289" cy="300082"/>
          </a:xfrm>
          <a:prstGeom prst="rect">
            <a:avLst/>
          </a:prstGeom>
          <a:noFill/>
        </p:spPr>
        <p:txBody>
          <a:bodyPr wrap="square" rtlCol="0">
            <a:spAutoFit/>
          </a:bodyPr>
          <a:lstStyle/>
          <a:p>
            <a:endParaRPr lang="fr-FR" sz="1350"/>
          </a:p>
        </p:txBody>
      </p:sp>
      <p:pic>
        <p:nvPicPr>
          <p:cNvPr id="14" name="Image 13">
            <a:extLst>
              <a:ext uri="{FF2B5EF4-FFF2-40B4-BE49-F238E27FC236}">
                <a16:creationId xmlns:a16="http://schemas.microsoft.com/office/drawing/2014/main" id="{E439C39F-D5A6-784A-3DEC-B3C5C4E91AA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36513" y="1146548"/>
            <a:ext cx="1044000" cy="1193141"/>
          </a:xfrm>
          <a:prstGeom prst="rect">
            <a:avLst/>
          </a:prstGeom>
          <a:ln w="19050">
            <a:solidFill>
              <a:srgbClr val="960001"/>
            </a:solidFill>
          </a:ln>
        </p:spPr>
      </p:pic>
      <p:sp>
        <p:nvSpPr>
          <p:cNvPr id="15" name="ZoneTexte 14">
            <a:extLst>
              <a:ext uri="{FF2B5EF4-FFF2-40B4-BE49-F238E27FC236}">
                <a16:creationId xmlns:a16="http://schemas.microsoft.com/office/drawing/2014/main" id="{18E0229F-4073-8CFA-580E-FA59A2031365}"/>
              </a:ext>
            </a:extLst>
          </p:cNvPr>
          <p:cNvSpPr txBox="1"/>
          <p:nvPr/>
        </p:nvSpPr>
        <p:spPr>
          <a:xfrm>
            <a:off x="2762251" y="2362200"/>
            <a:ext cx="1209674" cy="553998"/>
          </a:xfrm>
          <a:prstGeom prst="rect">
            <a:avLst/>
          </a:prstGeom>
          <a:noFill/>
        </p:spPr>
        <p:txBody>
          <a:bodyPr wrap="square" rtlCol="0">
            <a:spAutoFit/>
          </a:bodyPr>
          <a:lstStyle/>
          <a:p>
            <a:pPr algn="ctr"/>
            <a:r>
              <a:rPr lang="fr-FR" sz="1000" b="1" dirty="0">
                <a:solidFill>
                  <a:schemeClr val="accent6">
                    <a:lumMod val="50000"/>
                  </a:schemeClr>
                </a:solidFill>
                <a:latin typeface="Book Antiqua" panose="02040602050305030304" pitchFamily="18" charset="0"/>
              </a:rPr>
              <a:t>Robert A. Good</a:t>
            </a:r>
          </a:p>
          <a:p>
            <a:pPr algn="ctr"/>
            <a:r>
              <a:rPr lang="fr-FR" sz="1000" dirty="0">
                <a:solidFill>
                  <a:schemeClr val="accent6">
                    <a:lumMod val="50000"/>
                  </a:schemeClr>
                </a:solidFill>
                <a:latin typeface="Book Antiqua" panose="02040602050305030304" pitchFamily="18" charset="0"/>
              </a:rPr>
              <a:t>USA</a:t>
            </a:r>
          </a:p>
          <a:p>
            <a:pPr algn="ctr"/>
            <a:r>
              <a:rPr lang="fr-FR" sz="1000" dirty="0">
                <a:solidFill>
                  <a:schemeClr val="accent6">
                    <a:lumMod val="50000"/>
                  </a:schemeClr>
                </a:solidFill>
                <a:latin typeface="Book Antiqua" panose="02040602050305030304" pitchFamily="18" charset="0"/>
              </a:rPr>
              <a:t>1922-2003</a:t>
            </a:r>
          </a:p>
        </p:txBody>
      </p:sp>
      <p:sp>
        <p:nvSpPr>
          <p:cNvPr id="16" name="ZoneTexte 15">
            <a:extLst>
              <a:ext uri="{FF2B5EF4-FFF2-40B4-BE49-F238E27FC236}">
                <a16:creationId xmlns:a16="http://schemas.microsoft.com/office/drawing/2014/main" id="{826EC006-F0BD-6442-9F28-64159F15B663}"/>
              </a:ext>
            </a:extLst>
          </p:cNvPr>
          <p:cNvSpPr txBox="1"/>
          <p:nvPr/>
        </p:nvSpPr>
        <p:spPr>
          <a:xfrm>
            <a:off x="1036320" y="3017732"/>
            <a:ext cx="7071361" cy="1908215"/>
          </a:xfrm>
          <a:prstGeom prst="rect">
            <a:avLst/>
          </a:prstGeom>
          <a:noFill/>
        </p:spPr>
        <p:txBody>
          <a:bodyPr wrap="square" rtlCol="0">
            <a:spAutoFit/>
          </a:bodyPr>
          <a:lstStyle/>
          <a:p>
            <a:pPr marL="285750" indent="-285750">
              <a:spcAft>
                <a:spcPts val="300"/>
              </a:spcAft>
              <a:buFont typeface="Wingdings" pitchFamily="2" charset="2"/>
              <a:buChar char="ü"/>
            </a:pPr>
            <a:r>
              <a:rPr lang="en-US" sz="1200" noProof="1">
                <a:solidFill>
                  <a:schemeClr val="accent6">
                    <a:lumMod val="50000"/>
                  </a:schemeClr>
                </a:solidFill>
                <a:latin typeface="Book Antiqua" panose="02040602050305030304" pitchFamily="18" charset="0"/>
              </a:rPr>
              <a:t>In 1962, using thymectomy, they independently demonstrated the importance of the thymus in immune development and function: generation of thymo-dependent (T) cells, production of antibodies, graft rejection and resistance to infections.</a:t>
            </a:r>
          </a:p>
          <a:p>
            <a:pPr marL="285750" indent="-285750">
              <a:spcAft>
                <a:spcPts val="300"/>
              </a:spcAft>
              <a:buFont typeface="Wingdings" pitchFamily="2" charset="2"/>
              <a:buChar char="ü"/>
            </a:pPr>
            <a:r>
              <a:rPr lang="en-US" sz="1200" noProof="1">
                <a:solidFill>
                  <a:schemeClr val="accent6">
                    <a:lumMod val="50000"/>
                  </a:schemeClr>
                </a:solidFill>
                <a:latin typeface="Book Antiqua" panose="02040602050305030304" pitchFamily="18" charset="0"/>
              </a:rPr>
              <a:t>Good performed pioneering studies of primary immune deficiencies. The </a:t>
            </a:r>
            <a:r>
              <a:rPr lang="en-US" sz="1200" b="1" noProof="1">
                <a:solidFill>
                  <a:schemeClr val="accent6">
                    <a:lumMod val="50000"/>
                  </a:schemeClr>
                </a:solidFill>
                <a:latin typeface="Book Antiqua" panose="02040602050305030304" pitchFamily="18" charset="0"/>
              </a:rPr>
              <a:t>Good syndrome </a:t>
            </a:r>
            <a:r>
              <a:rPr lang="en-US" sz="1200" noProof="1">
                <a:solidFill>
                  <a:schemeClr val="accent6">
                    <a:lumMod val="50000"/>
                  </a:schemeClr>
                </a:solidFill>
                <a:latin typeface="Book Antiqua" panose="02040602050305030304" pitchFamily="18" charset="0"/>
              </a:rPr>
              <a:t>associates thymoma, severe immunodeficiency and some autoimmune manifestations.</a:t>
            </a:r>
          </a:p>
          <a:p>
            <a:pPr marL="285750" indent="-285750">
              <a:spcAft>
                <a:spcPts val="300"/>
              </a:spcAft>
              <a:buFont typeface="Wingdings" pitchFamily="2" charset="2"/>
              <a:buChar char="ü"/>
            </a:pPr>
            <a:r>
              <a:rPr lang="en-US" sz="1200" noProof="1">
                <a:solidFill>
                  <a:schemeClr val="accent6">
                    <a:lumMod val="50000"/>
                  </a:schemeClr>
                </a:solidFill>
                <a:latin typeface="Book Antiqua" panose="02040602050305030304" pitchFamily="18" charset="0"/>
              </a:rPr>
              <a:t>In 1968, Good led the team that performed the first successful bone marrow transplantation.</a:t>
            </a:r>
          </a:p>
          <a:p>
            <a:pPr marL="285750" indent="-285750">
              <a:spcAft>
                <a:spcPts val="300"/>
              </a:spcAft>
              <a:buFont typeface="Wingdings" pitchFamily="2" charset="2"/>
              <a:buChar char="ü"/>
            </a:pPr>
            <a:r>
              <a:rPr lang="en-US" sz="1200" noProof="1">
                <a:solidFill>
                  <a:schemeClr val="accent6">
                    <a:lumMod val="50000"/>
                  </a:schemeClr>
                </a:solidFill>
                <a:latin typeface="Book Antiqua" panose="02040602050305030304" pitchFamily="18" charset="0"/>
              </a:rPr>
              <a:t>Miller advanced the hypothesis of thymic-specific ‘hormones’, which was not confirmed beyond any doubt. </a:t>
            </a:r>
          </a:p>
          <a:p>
            <a:pPr algn="ctr">
              <a:spcAft>
                <a:spcPts val="300"/>
              </a:spcAft>
            </a:pPr>
            <a:r>
              <a:rPr lang="en-US" sz="1200" b="1" noProof="1">
                <a:solidFill>
                  <a:schemeClr val="accent6">
                    <a:lumMod val="50000"/>
                  </a:schemeClr>
                </a:solidFill>
                <a:latin typeface="Book Antiqua" panose="02040602050305030304" pitchFamily="18" charset="0"/>
              </a:rPr>
              <a:t>Never again the thymus will be considered an endocrine gland!</a:t>
            </a:r>
            <a:endParaRPr lang="fr-FR" sz="1200" b="1" dirty="0">
              <a:solidFill>
                <a:schemeClr val="accent6">
                  <a:lumMod val="50000"/>
                </a:schemeClr>
              </a:solidFill>
              <a:latin typeface="Book Antiqua" panose="02040602050305030304" pitchFamily="18" charset="0"/>
            </a:endParaRPr>
          </a:p>
        </p:txBody>
      </p:sp>
    </p:spTree>
    <p:extLst>
      <p:ext uri="{BB962C8B-B14F-4D97-AF65-F5344CB8AC3E}">
        <p14:creationId xmlns:p14="http://schemas.microsoft.com/office/powerpoint/2010/main" val="368284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447261" y="39542"/>
            <a:ext cx="8269355" cy="790688"/>
          </a:xfrm>
        </p:spPr>
        <p:txBody>
          <a:bodyPr>
            <a:normAutofit/>
          </a:bodyPr>
          <a:lstStyle/>
          <a:p>
            <a:pPr algn="ctr"/>
            <a:r>
              <a:rPr lang="en-US" sz="2400" noProof="1">
                <a:solidFill>
                  <a:schemeClr val="accent6">
                    <a:lumMod val="50000"/>
                  </a:schemeClr>
                </a:solidFill>
                <a:latin typeface="Book Antiqua" panose="02040602050305030304" pitchFamily="18" charset="0"/>
              </a:rPr>
              <a:t>Thymic microenvironment </a:t>
            </a:r>
            <a:br>
              <a:rPr lang="en-US" sz="2400" noProof="1">
                <a:solidFill>
                  <a:schemeClr val="accent6">
                    <a:lumMod val="50000"/>
                  </a:schemeClr>
                </a:solidFill>
                <a:latin typeface="Book Antiqua" panose="02040602050305030304" pitchFamily="18" charset="0"/>
              </a:rPr>
            </a:br>
            <a:r>
              <a:rPr lang="en-US" sz="1400" i="1" noProof="1">
                <a:solidFill>
                  <a:schemeClr val="accent6">
                    <a:lumMod val="50000"/>
                  </a:schemeClr>
                </a:solidFill>
                <a:latin typeface="Book Antiqua" panose="02040602050305030304" pitchFamily="18" charset="0"/>
              </a:rPr>
              <a:t>Development and structure</a:t>
            </a:r>
          </a:p>
        </p:txBody>
      </p:sp>
      <p:sp>
        <p:nvSpPr>
          <p:cNvPr id="5" name="ZoneTexte 4">
            <a:extLst>
              <a:ext uri="{FF2B5EF4-FFF2-40B4-BE49-F238E27FC236}">
                <a16:creationId xmlns:a16="http://schemas.microsoft.com/office/drawing/2014/main" id="{856DA0E0-4B45-6BF6-ABCC-544C2B516FD0}"/>
              </a:ext>
            </a:extLst>
          </p:cNvPr>
          <p:cNvSpPr txBox="1"/>
          <p:nvPr/>
        </p:nvSpPr>
        <p:spPr>
          <a:xfrm>
            <a:off x="3384451" y="2024837"/>
            <a:ext cx="402431" cy="138499"/>
          </a:xfrm>
          <a:prstGeom prst="rect">
            <a:avLst/>
          </a:prstGeom>
          <a:noFill/>
        </p:spPr>
        <p:txBody>
          <a:bodyPr wrap="square" rtlCol="0">
            <a:spAutoFit/>
          </a:bodyPr>
          <a:lstStyle/>
          <a:p>
            <a:endParaRPr lang="fr-FR" sz="300"/>
          </a:p>
        </p:txBody>
      </p:sp>
      <p:grpSp>
        <p:nvGrpSpPr>
          <p:cNvPr id="8" name="Groupe 7">
            <a:extLst>
              <a:ext uri="{FF2B5EF4-FFF2-40B4-BE49-F238E27FC236}">
                <a16:creationId xmlns:a16="http://schemas.microsoft.com/office/drawing/2014/main" id="{7D0D61EE-C6A9-B88C-2D6E-C657EFEE031D}"/>
              </a:ext>
            </a:extLst>
          </p:cNvPr>
          <p:cNvGrpSpPr/>
          <p:nvPr/>
        </p:nvGrpSpPr>
        <p:grpSpPr>
          <a:xfrm>
            <a:off x="5930272" y="853791"/>
            <a:ext cx="2501825" cy="2594595"/>
            <a:chOff x="4824039" y="2552584"/>
            <a:chExt cx="3335767" cy="3459460"/>
          </a:xfrm>
        </p:grpSpPr>
        <p:pic>
          <p:nvPicPr>
            <p:cNvPr id="4" name="Picture 2" descr="figure 7-16"/>
            <p:cNvPicPr>
              <a:picLocks noChangeAspect="1" noChangeArrowheads="1"/>
            </p:cNvPicPr>
            <p:nvPr/>
          </p:nvPicPr>
          <p:blipFill>
            <a:blip r:embed="rId3"/>
            <a:srcRect/>
            <a:stretch>
              <a:fillRect/>
            </a:stretch>
          </p:blipFill>
          <p:spPr bwMode="auto">
            <a:xfrm>
              <a:off x="5111396" y="2552584"/>
              <a:ext cx="2664000" cy="2477587"/>
            </a:xfrm>
            <a:prstGeom prst="rect">
              <a:avLst/>
            </a:prstGeom>
            <a:noFill/>
            <a:ln w="19050" cmpd="sng">
              <a:solidFill>
                <a:srgbClr val="960001"/>
              </a:solidFill>
              <a:miter lim="800000"/>
              <a:headEnd/>
              <a:tailEnd/>
            </a:ln>
            <a:effectLst/>
          </p:spPr>
        </p:pic>
        <p:sp>
          <p:nvSpPr>
            <p:cNvPr id="6" name="ZoneTexte 5">
              <a:extLst>
                <a:ext uri="{FF2B5EF4-FFF2-40B4-BE49-F238E27FC236}">
                  <a16:creationId xmlns:a16="http://schemas.microsoft.com/office/drawing/2014/main" id="{085369D1-87C8-2048-CD3F-132202C1933D}"/>
                </a:ext>
              </a:extLst>
            </p:cNvPr>
            <p:cNvSpPr txBox="1"/>
            <p:nvPr/>
          </p:nvSpPr>
          <p:spPr>
            <a:xfrm>
              <a:off x="4824039" y="5064776"/>
              <a:ext cx="3335767" cy="947268"/>
            </a:xfrm>
            <a:prstGeom prst="rect">
              <a:avLst/>
            </a:prstGeom>
            <a:noFill/>
          </p:spPr>
          <p:txBody>
            <a:bodyPr wrap="square" rtlCol="0">
              <a:spAutoFit/>
            </a:bodyPr>
            <a:lstStyle/>
            <a:p>
              <a:pPr algn="ctr">
                <a:spcAft>
                  <a:spcPts val="450"/>
                </a:spcAft>
              </a:pPr>
              <a:r>
                <a:rPr lang="en-US" sz="1200" noProof="1">
                  <a:solidFill>
                    <a:schemeClr val="accent6">
                      <a:lumMod val="50000"/>
                    </a:schemeClr>
                  </a:solidFill>
                  <a:latin typeface="Book Antiqua" panose="02040602050305030304" pitchFamily="18" charset="0"/>
                </a:rPr>
                <a:t>Scanning electron micrograph</a:t>
              </a:r>
            </a:p>
            <a:p>
              <a:pPr algn="ctr"/>
              <a:r>
                <a:rPr lang="en-US" sz="1200" noProof="1">
                  <a:solidFill>
                    <a:srgbClr val="960001"/>
                  </a:solidFill>
                  <a:latin typeface="Book Antiqua" panose="02040602050305030304" pitchFamily="18" charset="0"/>
                </a:rPr>
                <a:t>Extensive network of TECs with small pre-T cells</a:t>
              </a:r>
            </a:p>
          </p:txBody>
        </p:sp>
      </p:grpSp>
      <p:cxnSp>
        <p:nvCxnSpPr>
          <p:cNvPr id="10" name="Connecteur droit 9">
            <a:extLst>
              <a:ext uri="{FF2B5EF4-FFF2-40B4-BE49-F238E27FC236}">
                <a16:creationId xmlns:a16="http://schemas.microsoft.com/office/drawing/2014/main" id="{264C099C-788E-9ED3-2E3D-AB41514C35F5}"/>
              </a:ext>
            </a:extLst>
          </p:cNvPr>
          <p:cNvCxnSpPr>
            <a:cxnSpLocks/>
          </p:cNvCxnSpPr>
          <p:nvPr/>
        </p:nvCxnSpPr>
        <p:spPr>
          <a:xfrm>
            <a:off x="3495675" y="2781300"/>
            <a:ext cx="2095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2A64DD60-6BDF-1188-2B12-86D9D48604EF}"/>
              </a:ext>
            </a:extLst>
          </p:cNvPr>
          <p:cNvCxnSpPr>
            <a:cxnSpLocks/>
          </p:cNvCxnSpPr>
          <p:nvPr/>
        </p:nvCxnSpPr>
        <p:spPr>
          <a:xfrm flipV="1">
            <a:off x="3491543" y="2134425"/>
            <a:ext cx="201215" cy="24429"/>
          </a:xfrm>
          <a:prstGeom prst="line">
            <a:avLst/>
          </a:prstGeom>
          <a:ln>
            <a:solidFill>
              <a:srgbClr val="960001"/>
            </a:solidFill>
          </a:ln>
        </p:spPr>
        <p:style>
          <a:lnRef idx="1">
            <a:schemeClr val="accent1"/>
          </a:lnRef>
          <a:fillRef idx="0">
            <a:schemeClr val="accent1"/>
          </a:fillRef>
          <a:effectRef idx="0">
            <a:schemeClr val="accent1"/>
          </a:effectRef>
          <a:fontRef idx="minor">
            <a:schemeClr val="tx1"/>
          </a:fontRef>
        </p:style>
      </p:cxnSp>
      <p:grpSp>
        <p:nvGrpSpPr>
          <p:cNvPr id="16" name="Groupe 15">
            <a:extLst>
              <a:ext uri="{FF2B5EF4-FFF2-40B4-BE49-F238E27FC236}">
                <a16:creationId xmlns:a16="http://schemas.microsoft.com/office/drawing/2014/main" id="{AAB83A7B-93DB-068B-FC9D-A12F74E1EAB1}"/>
              </a:ext>
            </a:extLst>
          </p:cNvPr>
          <p:cNvGrpSpPr/>
          <p:nvPr/>
        </p:nvGrpSpPr>
        <p:grpSpPr>
          <a:xfrm>
            <a:off x="1208048" y="855208"/>
            <a:ext cx="4844881" cy="3998701"/>
            <a:chOff x="1763400" y="1089136"/>
            <a:chExt cx="4844881" cy="3998701"/>
          </a:xfrm>
          <a:solidFill>
            <a:schemeClr val="bg1"/>
          </a:solidFill>
        </p:grpSpPr>
        <p:pic>
          <p:nvPicPr>
            <p:cNvPr id="2" name="Picture 2">
              <a:extLst>
                <a:ext uri="{FF2B5EF4-FFF2-40B4-BE49-F238E27FC236}">
                  <a16:creationId xmlns:a16="http://schemas.microsoft.com/office/drawing/2014/main" id="{9E3B25BD-7139-FACE-0109-4C005774E7B8}"/>
                </a:ext>
              </a:extLst>
            </p:cNvPr>
            <p:cNvPicPr>
              <a:picLocks noChangeAspect="1" noChangeArrowheads="1"/>
            </p:cNvPicPr>
            <p:nvPr/>
          </p:nvPicPr>
          <p:blipFill>
            <a:blip r:embed="rId4"/>
            <a:srcRect/>
            <a:stretch>
              <a:fillRect/>
            </a:stretch>
          </p:blipFill>
          <p:spPr bwMode="auto">
            <a:xfrm>
              <a:off x="1885950" y="1089136"/>
              <a:ext cx="2997000" cy="1843155"/>
            </a:xfrm>
            <a:prstGeom prst="rect">
              <a:avLst/>
            </a:prstGeom>
            <a:grpFill/>
            <a:ln w="19050">
              <a:solidFill>
                <a:srgbClr val="960001"/>
              </a:solidFill>
              <a:miter lim="800000"/>
              <a:headEnd/>
              <a:tailEnd/>
            </a:ln>
          </p:spPr>
        </p:pic>
        <p:sp>
          <p:nvSpPr>
            <p:cNvPr id="7" name="ZoneTexte 6">
              <a:extLst>
                <a:ext uri="{FF2B5EF4-FFF2-40B4-BE49-F238E27FC236}">
                  <a16:creationId xmlns:a16="http://schemas.microsoft.com/office/drawing/2014/main" id="{51C93348-AF61-256D-4006-B7D5DE251102}"/>
                </a:ext>
              </a:extLst>
            </p:cNvPr>
            <p:cNvSpPr txBox="1"/>
            <p:nvPr/>
          </p:nvSpPr>
          <p:spPr>
            <a:xfrm>
              <a:off x="1763400" y="2964179"/>
              <a:ext cx="4721412" cy="2123658"/>
            </a:xfrm>
            <a:prstGeom prst="rect">
              <a:avLst/>
            </a:prstGeom>
            <a:grpFill/>
          </p:spPr>
          <p:txBody>
            <a:bodyPr wrap="square" rtlCol="0">
              <a:spAutoFit/>
            </a:bodyPr>
            <a:lstStyle/>
            <a:p>
              <a:r>
                <a:rPr lang="en-US" sz="1200" u="sng" noProof="1">
                  <a:solidFill>
                    <a:schemeClr val="accent6">
                      <a:lumMod val="50000"/>
                    </a:schemeClr>
                  </a:solidFill>
                  <a:latin typeface="Book Antiqua" panose="02040602050305030304" pitchFamily="18" charset="0"/>
                </a:rPr>
                <a:t>Stromal cells</a:t>
              </a:r>
            </a:p>
            <a:p>
              <a:r>
                <a:rPr lang="en-US" sz="1200" noProof="1">
                  <a:solidFill>
                    <a:schemeClr val="accent1">
                      <a:lumMod val="60000"/>
                      <a:lumOff val="40000"/>
                    </a:schemeClr>
                  </a:solidFill>
                  <a:latin typeface="Book Antiqua" panose="02040602050305030304" pitchFamily="18" charset="0"/>
                </a:rPr>
                <a:t>Cortical epithelial cells (cTECs)</a:t>
              </a:r>
            </a:p>
            <a:p>
              <a:r>
                <a:rPr lang="en-US" sz="1200" noProof="1">
                  <a:solidFill>
                    <a:srgbClr val="960001"/>
                  </a:solidFill>
                  <a:latin typeface="Book Antiqua" panose="02040602050305030304" pitchFamily="18" charset="0"/>
                </a:rPr>
                <a:t>Medullary epithelial cells (mTECs)</a:t>
              </a:r>
            </a:p>
            <a:p>
              <a:r>
                <a:rPr lang="en-US" sz="1200" noProof="1">
                  <a:solidFill>
                    <a:schemeClr val="accent6">
                      <a:lumMod val="50000"/>
                    </a:schemeClr>
                  </a:solidFill>
                  <a:latin typeface="Book Antiqua" panose="02040602050305030304" pitchFamily="18" charset="0"/>
                </a:rPr>
                <a:t>Both derive from the </a:t>
              </a:r>
              <a:r>
                <a:rPr lang="en-US" sz="1200" b="1" noProof="1">
                  <a:solidFill>
                    <a:schemeClr val="accent6">
                      <a:lumMod val="50000"/>
                    </a:schemeClr>
                  </a:solidFill>
                  <a:latin typeface="Book Antiqua" panose="02040602050305030304" pitchFamily="18" charset="0"/>
                </a:rPr>
                <a:t>3</a:t>
              </a:r>
              <a:r>
                <a:rPr lang="en-US" sz="1200" b="1" baseline="30000" noProof="1">
                  <a:solidFill>
                    <a:schemeClr val="accent6">
                      <a:lumMod val="50000"/>
                    </a:schemeClr>
                  </a:solidFill>
                  <a:latin typeface="Book Antiqua" panose="02040602050305030304" pitchFamily="18" charset="0"/>
                </a:rPr>
                <a:t>rd</a:t>
              </a:r>
              <a:r>
                <a:rPr lang="en-US" sz="1200" b="1" noProof="1">
                  <a:solidFill>
                    <a:schemeClr val="accent6">
                      <a:lumMod val="50000"/>
                    </a:schemeClr>
                  </a:solidFill>
                  <a:latin typeface="Book Antiqua" panose="02040602050305030304" pitchFamily="18" charset="0"/>
                </a:rPr>
                <a:t> pharyngeal pouch endoderm</a:t>
              </a:r>
            </a:p>
            <a:p>
              <a:r>
                <a:rPr lang="en-US" sz="1200" noProof="1">
                  <a:solidFill>
                    <a:schemeClr val="accent6">
                      <a:lumMod val="50000"/>
                    </a:schemeClr>
                  </a:solidFill>
                  <a:latin typeface="Book Antiqua" panose="02040602050305030304" pitchFamily="18" charset="0"/>
                </a:rPr>
                <a:t>Induction +++ by the mesenchyme derived from the cephalic neural crest (DiGeorge syndrome)</a:t>
              </a:r>
            </a:p>
            <a:p>
              <a:endParaRPr lang="en-US" sz="1200" u="sng" noProof="1">
                <a:solidFill>
                  <a:schemeClr val="accent6">
                    <a:lumMod val="50000"/>
                  </a:schemeClr>
                </a:solidFill>
                <a:latin typeface="Book Antiqua" panose="02040602050305030304" pitchFamily="18" charset="0"/>
              </a:endParaRPr>
            </a:p>
            <a:p>
              <a:r>
                <a:rPr lang="en-US" sz="1200" u="sng" noProof="1">
                  <a:solidFill>
                    <a:schemeClr val="accent6">
                      <a:lumMod val="50000"/>
                    </a:schemeClr>
                  </a:solidFill>
                  <a:latin typeface="Book Antiqua" panose="02040602050305030304" pitchFamily="18" charset="0"/>
                </a:rPr>
                <a:t>Migratory cells</a:t>
              </a:r>
            </a:p>
            <a:p>
              <a:r>
                <a:rPr lang="en-US" sz="1200" noProof="1">
                  <a:solidFill>
                    <a:srgbClr val="FBB100"/>
                  </a:solidFill>
                  <a:latin typeface="Book Antiqua" panose="02040602050305030304" pitchFamily="18" charset="0"/>
                </a:rPr>
                <a:t>Dendritic cells (DCs)</a:t>
              </a:r>
              <a:endParaRPr lang="en-US" sz="1200" i="1" noProof="1">
                <a:solidFill>
                  <a:srgbClr val="FBB100"/>
                </a:solidFill>
                <a:latin typeface="Book Antiqua" panose="02040602050305030304" pitchFamily="18" charset="0"/>
              </a:endParaRPr>
            </a:p>
            <a:p>
              <a:r>
                <a:rPr lang="en-US" sz="1200" noProof="1">
                  <a:solidFill>
                    <a:srgbClr val="FBB100"/>
                  </a:solidFill>
                  <a:latin typeface="Book Antiqua" panose="02040602050305030304" pitchFamily="18" charset="0"/>
                </a:rPr>
                <a:t>Macrophages (M</a:t>
              </a:r>
              <a:r>
                <a:rPr lang="en-US" sz="1200" noProof="1">
                  <a:solidFill>
                    <a:srgbClr val="FBB100"/>
                  </a:solidFill>
                  <a:latin typeface="Symbol" pitchFamily="2" charset="2"/>
                </a:rPr>
                <a:t>f</a:t>
              </a:r>
              <a:r>
                <a:rPr lang="en-US" sz="1200" noProof="1">
                  <a:solidFill>
                    <a:srgbClr val="FBB100"/>
                  </a:solidFill>
                  <a:latin typeface="Book Antiqua" panose="02040602050305030304" pitchFamily="18" charset="0"/>
                </a:rPr>
                <a:t>)</a:t>
              </a:r>
              <a:endParaRPr lang="en-US" sz="1200" i="1" noProof="1">
                <a:solidFill>
                  <a:srgbClr val="FBB100"/>
                </a:solidFill>
                <a:latin typeface="Book Antiqua" panose="02040602050305030304" pitchFamily="18" charset="0"/>
              </a:endParaRPr>
            </a:p>
            <a:p>
              <a:r>
                <a:rPr lang="en-US" sz="1200" noProof="1">
                  <a:solidFill>
                    <a:schemeClr val="accent1">
                      <a:lumMod val="75000"/>
                    </a:schemeClr>
                  </a:solidFill>
                  <a:latin typeface="Book Antiqua" panose="02040602050305030304" pitchFamily="18" charset="0"/>
                </a:rPr>
                <a:t>Developing T cells (thymocytes)</a:t>
              </a:r>
              <a:r>
                <a:rPr lang="en-US" sz="1200" noProof="1">
                  <a:solidFill>
                    <a:schemeClr val="accent6">
                      <a:lumMod val="50000"/>
                    </a:schemeClr>
                  </a:solidFill>
                  <a:latin typeface="Book Antiqua" panose="02040602050305030304" pitchFamily="18" charset="0"/>
                </a:rPr>
                <a:t> </a:t>
              </a:r>
              <a:r>
                <a:rPr lang="en-US" sz="1100" b="1" i="1" noProof="1">
                  <a:solidFill>
                    <a:schemeClr val="accent6">
                      <a:lumMod val="50000"/>
                    </a:schemeClr>
                  </a:solidFill>
                  <a:latin typeface="Book Antiqua" panose="02040602050305030304" pitchFamily="18" charset="0"/>
                </a:rPr>
                <a:t>from fetal liver then bone marrow</a:t>
              </a:r>
              <a:endParaRPr lang="fr-FR" sz="1100" b="1" i="1" dirty="0">
                <a:solidFill>
                  <a:schemeClr val="accent6">
                    <a:lumMod val="50000"/>
                  </a:schemeClr>
                </a:solidFill>
                <a:latin typeface="Book Antiqua" panose="02040602050305030304" pitchFamily="18" charset="0"/>
              </a:endParaRPr>
            </a:p>
          </p:txBody>
        </p:sp>
        <p:sp>
          <p:nvSpPr>
            <p:cNvPr id="12" name="ZoneTexte 11">
              <a:extLst>
                <a:ext uri="{FF2B5EF4-FFF2-40B4-BE49-F238E27FC236}">
                  <a16:creationId xmlns:a16="http://schemas.microsoft.com/office/drawing/2014/main" id="{B9F636CE-337B-6253-8B6E-8C9E9BC74021}"/>
                </a:ext>
              </a:extLst>
            </p:cNvPr>
            <p:cNvSpPr txBox="1"/>
            <p:nvPr/>
          </p:nvSpPr>
          <p:spPr>
            <a:xfrm>
              <a:off x="3332132" y="4522828"/>
              <a:ext cx="1490796" cy="261610"/>
            </a:xfrm>
            <a:prstGeom prst="rect">
              <a:avLst/>
            </a:prstGeom>
            <a:grpFill/>
          </p:spPr>
          <p:txBody>
            <a:bodyPr wrap="square" rtlCol="0">
              <a:spAutoFit/>
            </a:bodyPr>
            <a:lstStyle/>
            <a:p>
              <a:r>
                <a:rPr lang="fr-FR" sz="1100" b="1" i="1" dirty="0" err="1">
                  <a:solidFill>
                    <a:schemeClr val="accent6">
                      <a:lumMod val="50000"/>
                    </a:schemeClr>
                  </a:solidFill>
                  <a:latin typeface="Book Antiqua" panose="02040602050305030304" pitchFamily="18" charset="0"/>
                </a:rPr>
                <a:t>from</a:t>
              </a:r>
              <a:r>
                <a:rPr lang="fr-FR" sz="1100" b="1" i="1" dirty="0">
                  <a:solidFill>
                    <a:schemeClr val="accent6">
                      <a:lumMod val="50000"/>
                    </a:schemeClr>
                  </a:solidFill>
                  <a:latin typeface="Book Antiqua" panose="02040602050305030304" pitchFamily="18" charset="0"/>
                </a:rPr>
                <a:t> </a:t>
              </a:r>
              <a:r>
                <a:rPr lang="fr-FR" sz="1100" b="1" i="1" dirty="0" err="1">
                  <a:solidFill>
                    <a:schemeClr val="accent6">
                      <a:lumMod val="50000"/>
                    </a:schemeClr>
                  </a:solidFill>
                  <a:latin typeface="Book Antiqua" panose="02040602050305030304" pitchFamily="18" charset="0"/>
                </a:rPr>
                <a:t>bone</a:t>
              </a:r>
              <a:r>
                <a:rPr lang="fr-FR" sz="1100" b="1" i="1" dirty="0">
                  <a:solidFill>
                    <a:schemeClr val="accent6">
                      <a:lumMod val="50000"/>
                    </a:schemeClr>
                  </a:solidFill>
                  <a:latin typeface="Book Antiqua" panose="02040602050305030304" pitchFamily="18" charset="0"/>
                </a:rPr>
                <a:t> </a:t>
              </a:r>
              <a:r>
                <a:rPr lang="fr-FR" sz="1100" b="1" i="1" dirty="0" err="1">
                  <a:solidFill>
                    <a:schemeClr val="accent6">
                      <a:lumMod val="50000"/>
                    </a:schemeClr>
                  </a:solidFill>
                  <a:latin typeface="Book Antiqua" panose="02040602050305030304" pitchFamily="18" charset="0"/>
                </a:rPr>
                <a:t>marrow</a:t>
              </a:r>
              <a:endParaRPr lang="fr-FR" sz="1100" b="1" i="1" dirty="0">
                <a:solidFill>
                  <a:schemeClr val="accent6">
                    <a:lumMod val="50000"/>
                  </a:schemeClr>
                </a:solidFill>
                <a:latin typeface="Book Antiqua" panose="02040602050305030304" pitchFamily="18" charset="0"/>
              </a:endParaRPr>
            </a:p>
          </p:txBody>
        </p:sp>
        <p:sp>
          <p:nvSpPr>
            <p:cNvPr id="15" name="ZoneTexte 14">
              <a:extLst>
                <a:ext uri="{FF2B5EF4-FFF2-40B4-BE49-F238E27FC236}">
                  <a16:creationId xmlns:a16="http://schemas.microsoft.com/office/drawing/2014/main" id="{B2E69F2B-9562-7DFC-CE48-FBF98E7CF402}"/>
                </a:ext>
              </a:extLst>
            </p:cNvPr>
            <p:cNvSpPr txBox="1"/>
            <p:nvPr/>
          </p:nvSpPr>
          <p:spPr>
            <a:xfrm>
              <a:off x="4270342" y="3253782"/>
              <a:ext cx="2337939" cy="261610"/>
            </a:xfrm>
            <a:prstGeom prst="rect">
              <a:avLst/>
            </a:prstGeom>
            <a:grpFill/>
          </p:spPr>
          <p:txBody>
            <a:bodyPr wrap="square" rtlCol="0">
              <a:spAutoFit/>
            </a:bodyPr>
            <a:lstStyle/>
            <a:p>
              <a:r>
                <a:rPr lang="fr-FR" sz="1100" dirty="0">
                  <a:solidFill>
                    <a:schemeClr val="accent6">
                      <a:lumMod val="50000"/>
                    </a:schemeClr>
                  </a:solidFill>
                  <a:latin typeface="Book Antiqua" panose="02040602050305030304" pitchFamily="18" charset="0"/>
                </a:rPr>
                <a:t>FOXN1/</a:t>
              </a:r>
              <a:r>
                <a:rPr lang="fr-FR" sz="1100" i="1" dirty="0">
                  <a:solidFill>
                    <a:schemeClr val="accent6">
                      <a:lumMod val="50000"/>
                    </a:schemeClr>
                  </a:solidFill>
                  <a:latin typeface="Book Antiqua" panose="02040602050305030304" pitchFamily="18" charset="0"/>
                </a:rPr>
                <a:t>foxn1</a:t>
              </a:r>
              <a:r>
                <a:rPr lang="fr-FR" sz="1100" i="1" baseline="30000" dirty="0">
                  <a:solidFill>
                    <a:schemeClr val="accent6">
                      <a:lumMod val="50000"/>
                    </a:schemeClr>
                  </a:solidFill>
                  <a:latin typeface="Book Antiqua" panose="02040602050305030304" pitchFamily="18" charset="0"/>
                </a:rPr>
                <a:t>-/-</a:t>
              </a:r>
              <a:r>
                <a:rPr lang="fr-FR" sz="1100" i="1" dirty="0">
                  <a:solidFill>
                    <a:schemeClr val="accent6">
                      <a:lumMod val="50000"/>
                    </a:schemeClr>
                  </a:solidFill>
                  <a:latin typeface="Book Antiqua" panose="02040602050305030304" pitchFamily="18" charset="0"/>
                </a:rPr>
                <a:t> </a:t>
              </a:r>
              <a:r>
                <a:rPr lang="fr-FR" sz="1100" dirty="0">
                  <a:solidFill>
                    <a:schemeClr val="accent6">
                      <a:lumMod val="50000"/>
                    </a:schemeClr>
                  </a:solidFill>
                  <a:latin typeface="Book Antiqua" panose="02040602050305030304" pitchFamily="18" charset="0"/>
                </a:rPr>
                <a:t>« </a:t>
              </a:r>
              <a:r>
                <a:rPr lang="fr-FR" sz="1100" dirty="0" err="1">
                  <a:solidFill>
                    <a:schemeClr val="accent6">
                      <a:lumMod val="50000"/>
                    </a:schemeClr>
                  </a:solidFill>
                  <a:latin typeface="Book Antiqua" panose="02040602050305030304" pitchFamily="18" charset="0"/>
                </a:rPr>
                <a:t>nude</a:t>
              </a:r>
              <a:r>
                <a:rPr lang="fr-FR" sz="1100" dirty="0">
                  <a:solidFill>
                    <a:schemeClr val="accent6">
                      <a:lumMod val="50000"/>
                    </a:schemeClr>
                  </a:solidFill>
                  <a:latin typeface="Book Antiqua" panose="02040602050305030304" pitchFamily="18" charset="0"/>
                </a:rPr>
                <a:t> » mouse</a:t>
              </a:r>
            </a:p>
          </p:txBody>
        </p:sp>
      </p:grpSp>
      <p:sp>
        <p:nvSpPr>
          <p:cNvPr id="18" name="Accolade fermante 17">
            <a:extLst>
              <a:ext uri="{FF2B5EF4-FFF2-40B4-BE49-F238E27FC236}">
                <a16:creationId xmlns:a16="http://schemas.microsoft.com/office/drawing/2014/main" id="{14C18F03-FF9A-E632-5803-789802D31775}"/>
              </a:ext>
            </a:extLst>
          </p:cNvPr>
          <p:cNvSpPr/>
          <p:nvPr/>
        </p:nvSpPr>
        <p:spPr>
          <a:xfrm>
            <a:off x="3692758" y="3002131"/>
            <a:ext cx="45719" cy="286232"/>
          </a:xfrm>
          <a:prstGeom prst="rightBrace">
            <a:avLst/>
          </a:prstGeom>
          <a:ln w="127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13" name="Rectangle 12">
            <a:extLst>
              <a:ext uri="{FF2B5EF4-FFF2-40B4-BE49-F238E27FC236}">
                <a16:creationId xmlns:a16="http://schemas.microsoft.com/office/drawing/2014/main" id="{0D7B13CC-BA87-A6D9-6681-4F205BA39EF1}"/>
              </a:ext>
            </a:extLst>
          </p:cNvPr>
          <p:cNvSpPr/>
          <p:nvPr/>
        </p:nvSpPr>
        <p:spPr>
          <a:xfrm>
            <a:off x="2939563" y="1692260"/>
            <a:ext cx="271180" cy="9516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Accolade fermante 8">
            <a:extLst>
              <a:ext uri="{FF2B5EF4-FFF2-40B4-BE49-F238E27FC236}">
                <a16:creationId xmlns:a16="http://schemas.microsoft.com/office/drawing/2014/main" id="{6B784D66-24A1-BE0B-AA1F-A23FA20E9BA4}"/>
              </a:ext>
            </a:extLst>
          </p:cNvPr>
          <p:cNvSpPr/>
          <p:nvPr/>
        </p:nvSpPr>
        <p:spPr>
          <a:xfrm>
            <a:off x="2729590" y="4295938"/>
            <a:ext cx="45719" cy="286232"/>
          </a:xfrm>
          <a:prstGeom prst="rightBrace">
            <a:avLst/>
          </a:prstGeom>
          <a:ln w="12700">
            <a:solidFill>
              <a:schemeClr val="accent6">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Tree>
    <p:extLst>
      <p:ext uri="{BB962C8B-B14F-4D97-AF65-F5344CB8AC3E}">
        <p14:creationId xmlns:p14="http://schemas.microsoft.com/office/powerpoint/2010/main" val="337315048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oneTexte 3"/>
          <p:cNvSpPr txBox="1"/>
          <p:nvPr/>
        </p:nvSpPr>
        <p:spPr>
          <a:xfrm>
            <a:off x="516836" y="2823187"/>
            <a:ext cx="8120268" cy="646331"/>
          </a:xfrm>
          <a:prstGeom prst="rect">
            <a:avLst/>
          </a:prstGeom>
          <a:noFill/>
        </p:spPr>
        <p:txBody>
          <a:bodyPr wrap="square" rtlCol="0">
            <a:spAutoFit/>
          </a:bodyPr>
          <a:lstStyle/>
          <a:p>
            <a:pPr algn="ctr"/>
            <a:r>
              <a:rPr lang="en-GB" sz="1400">
                <a:solidFill>
                  <a:schemeClr val="accent6">
                    <a:lumMod val="50000"/>
                  </a:schemeClr>
                </a:solidFill>
                <a:latin typeface="Book Antiqua" panose="02040602050305030304" pitchFamily="18" charset="0"/>
              </a:rPr>
              <a:t>An </a:t>
            </a:r>
            <a:r>
              <a:rPr lang="en-GB" sz="1400" b="1">
                <a:solidFill>
                  <a:schemeClr val="accent6">
                    <a:lumMod val="50000"/>
                  </a:schemeClr>
                </a:solidFill>
                <a:latin typeface="Book Antiqua" panose="02040602050305030304" pitchFamily="18" charset="0"/>
              </a:rPr>
              <a:t>‘argument of authority’</a:t>
            </a:r>
          </a:p>
          <a:p>
            <a:pPr algn="ctr"/>
            <a:r>
              <a:rPr lang="en-GB" sz="1100" i="1">
                <a:solidFill>
                  <a:schemeClr val="accent6">
                    <a:lumMod val="50000"/>
                  </a:schemeClr>
                </a:solidFill>
                <a:latin typeface="Book Antiqua" panose="02040602050305030304" pitchFamily="18" charset="0"/>
              </a:rPr>
              <a:t>“ We shall come to regard the presence of lymphocytes in the </a:t>
            </a:r>
            <a:r>
              <a:rPr lang="en-GB" sz="1100" b="1" i="1">
                <a:solidFill>
                  <a:schemeClr val="accent6">
                    <a:lumMod val="50000"/>
                  </a:schemeClr>
                </a:solidFill>
                <a:latin typeface="Book Antiqua" panose="02040602050305030304" pitchFamily="18" charset="0"/>
              </a:rPr>
              <a:t>vestigial thymus </a:t>
            </a:r>
            <a:r>
              <a:rPr lang="en-GB" sz="1100" i="1">
                <a:solidFill>
                  <a:schemeClr val="accent6">
                    <a:lumMod val="50000"/>
                  </a:schemeClr>
                </a:solidFill>
                <a:latin typeface="Book Antiqua" panose="02040602050305030304" pitchFamily="18" charset="0"/>
              </a:rPr>
              <a:t>as an evolutionary accident of no very great significance.” </a:t>
            </a:r>
          </a:p>
          <a:p>
            <a:pPr algn="ctr"/>
            <a:r>
              <a:rPr lang="en-GB" sz="1100" b="1">
                <a:solidFill>
                  <a:schemeClr val="accent6">
                    <a:lumMod val="50000"/>
                  </a:schemeClr>
                </a:solidFill>
                <a:latin typeface="Book Antiqua" panose="02040602050305030304" pitchFamily="18" charset="0"/>
              </a:rPr>
              <a:t>Sir Peter MEDAWAR (1963)</a:t>
            </a:r>
          </a:p>
        </p:txBody>
      </p:sp>
      <p:grpSp>
        <p:nvGrpSpPr>
          <p:cNvPr id="7" name="Groupe 6">
            <a:extLst>
              <a:ext uri="{FF2B5EF4-FFF2-40B4-BE49-F238E27FC236}">
                <a16:creationId xmlns:a16="http://schemas.microsoft.com/office/drawing/2014/main" id="{7F6E81C9-EA5D-E0D1-D14A-0129B9A3F58F}"/>
              </a:ext>
            </a:extLst>
          </p:cNvPr>
          <p:cNvGrpSpPr/>
          <p:nvPr/>
        </p:nvGrpSpPr>
        <p:grpSpPr>
          <a:xfrm>
            <a:off x="516836" y="209562"/>
            <a:ext cx="8012567" cy="2484616"/>
            <a:chOff x="-834888" y="622315"/>
            <a:chExt cx="10683422" cy="3312820"/>
          </a:xfrm>
        </p:grpSpPr>
        <p:pic>
          <p:nvPicPr>
            <p:cNvPr id="6" name="Image 5" descr="Medawar-Burnet_1400_1053_6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94000" y="622315"/>
              <a:ext cx="3556000" cy="2674620"/>
            </a:xfrm>
            <a:prstGeom prst="rect">
              <a:avLst/>
            </a:prstGeom>
            <a:ln w="19050" cmpd="sng">
              <a:solidFill>
                <a:srgbClr val="800000"/>
              </a:solidFill>
            </a:ln>
          </p:spPr>
        </p:pic>
        <p:sp>
          <p:nvSpPr>
            <p:cNvPr id="2" name="ZoneTexte 1"/>
            <p:cNvSpPr txBox="1"/>
            <p:nvPr/>
          </p:nvSpPr>
          <p:spPr>
            <a:xfrm>
              <a:off x="-834888" y="3340101"/>
              <a:ext cx="10683422" cy="595034"/>
            </a:xfrm>
            <a:prstGeom prst="rect">
              <a:avLst/>
            </a:prstGeom>
            <a:noFill/>
          </p:spPr>
          <p:txBody>
            <a:bodyPr wrap="square" rtlCol="0">
              <a:spAutoFit/>
            </a:bodyPr>
            <a:lstStyle/>
            <a:p>
              <a:pPr algn="ctr"/>
              <a:r>
                <a:rPr lang="fr-FR" sz="1200">
                  <a:latin typeface="Book Antiqua" panose="02040602050305030304" pitchFamily="18" charset="0"/>
                </a:rPr>
                <a:t>Peter Medawar (UK) and Frank Macfarlane Burnet (</a:t>
              </a:r>
              <a:r>
                <a:rPr lang="fr-FR" sz="1200" err="1">
                  <a:latin typeface="Book Antiqua" panose="02040602050305030304" pitchFamily="18" charset="0"/>
                </a:rPr>
                <a:t>Australia</a:t>
              </a:r>
              <a:r>
                <a:rPr lang="fr-FR" sz="1200">
                  <a:latin typeface="Book Antiqua" panose="02040602050305030304" pitchFamily="18" charset="0"/>
                </a:rPr>
                <a:t>)</a:t>
              </a:r>
            </a:p>
            <a:p>
              <a:pPr algn="ctr"/>
              <a:r>
                <a:rPr lang="fr-FR" sz="1100">
                  <a:latin typeface="Book Antiqua" panose="02040602050305030304" pitchFamily="18" charset="0"/>
                </a:rPr>
                <a:t>(</a:t>
              </a:r>
              <a:r>
                <a:rPr lang="en-US" sz="1100" noProof="1">
                  <a:latin typeface="Book Antiqua" panose="02040602050305030304" pitchFamily="18" charset="0"/>
                </a:rPr>
                <a:t>Nobel Prize 1960 in physiology or medicine for their </a:t>
              </a:r>
              <a:r>
                <a:rPr lang="en-US" sz="1100" i="1" noProof="1">
                  <a:latin typeface="Book Antiqua" panose="02040602050305030304" pitchFamily="18" charset="0"/>
                </a:rPr>
                <a:t>discovery of </a:t>
              </a:r>
              <a:r>
                <a:rPr lang="en-US" sz="1100" b="1" i="1" noProof="1">
                  <a:latin typeface="Book Antiqua" panose="02040602050305030304" pitchFamily="18" charset="0"/>
                </a:rPr>
                <a:t>acquired</a:t>
              </a:r>
              <a:r>
                <a:rPr lang="en-US" sz="1100" i="1" noProof="1">
                  <a:latin typeface="Book Antiqua" panose="02040602050305030304" pitchFamily="18" charset="0"/>
                </a:rPr>
                <a:t> immune tolerance</a:t>
              </a:r>
              <a:r>
                <a:rPr lang="fr-FR" sz="1100">
                  <a:latin typeface="Book Antiqua" panose="02040602050305030304" pitchFamily="18" charset="0"/>
                </a:rPr>
                <a:t>)</a:t>
              </a:r>
            </a:p>
          </p:txBody>
        </p:sp>
      </p:grpSp>
      <p:sp>
        <p:nvSpPr>
          <p:cNvPr id="5" name="ZoneTexte 4"/>
          <p:cNvSpPr txBox="1"/>
          <p:nvPr/>
        </p:nvSpPr>
        <p:spPr>
          <a:xfrm>
            <a:off x="516836" y="3610849"/>
            <a:ext cx="8120268" cy="1192634"/>
          </a:xfrm>
          <a:prstGeom prst="rect">
            <a:avLst/>
          </a:prstGeom>
          <a:noFill/>
        </p:spPr>
        <p:txBody>
          <a:bodyPr wrap="square" rtlCol="0">
            <a:spAutoFit/>
          </a:bodyPr>
          <a:lstStyle/>
          <a:p>
            <a:pPr algn="ctr"/>
            <a:r>
              <a:rPr lang="en-US" sz="1400">
                <a:solidFill>
                  <a:srgbClr val="960001"/>
                </a:solidFill>
                <a:latin typeface="Book Antiqua" panose="02040602050305030304" pitchFamily="18" charset="0"/>
              </a:rPr>
              <a:t>In marked contrast, an </a:t>
            </a:r>
            <a:r>
              <a:rPr lang="en-US" sz="1400" b="1">
                <a:solidFill>
                  <a:srgbClr val="960001"/>
                </a:solidFill>
                <a:latin typeface="Book Antiqua" panose="02040602050305030304" pitchFamily="18" charset="0"/>
              </a:rPr>
              <a:t>immortal prophecy</a:t>
            </a:r>
          </a:p>
          <a:p>
            <a:pPr algn="ctr"/>
            <a:r>
              <a:rPr lang="en-US" sz="1100" i="1">
                <a:solidFill>
                  <a:srgbClr val="960001"/>
                </a:solidFill>
                <a:latin typeface="Book Antiqua" panose="02040602050305030304" pitchFamily="18" charset="0"/>
              </a:rPr>
              <a:t>“</a:t>
            </a:r>
            <a:r>
              <a:rPr lang="en-US" sz="1100" i="1">
                <a:solidFill>
                  <a:srgbClr val="000000"/>
                </a:solidFill>
                <a:latin typeface="Book Antiqua" panose="02040602050305030304" pitchFamily="18" charset="0"/>
              </a:rPr>
              <a:t> </a:t>
            </a:r>
            <a:r>
              <a:rPr lang="en-US" sz="1100" i="1">
                <a:solidFill>
                  <a:srgbClr val="960001"/>
                </a:solidFill>
                <a:latin typeface="Book Antiqua" panose="02040602050305030304" pitchFamily="18" charset="0"/>
              </a:rPr>
              <a:t>If, as I think, the thymus is the place where occur proliferation and differentiation of lymphocytes with precise immunological functions,   we have to consider another function – </a:t>
            </a:r>
            <a:r>
              <a:rPr lang="en-US" sz="1100" b="1" i="1">
                <a:solidFill>
                  <a:srgbClr val="960001"/>
                </a:solidFill>
                <a:latin typeface="Book Antiqua" panose="02040602050305030304" pitchFamily="18" charset="0"/>
              </a:rPr>
              <a:t>the elimination of lymphocytes with reactivity to self</a:t>
            </a:r>
            <a:r>
              <a:rPr lang="en-US" sz="1100" i="1">
                <a:solidFill>
                  <a:srgbClr val="960001"/>
                </a:solidFill>
                <a:latin typeface="Book Antiqua" panose="02040602050305030304" pitchFamily="18" charset="0"/>
              </a:rPr>
              <a:t>, the </a:t>
            </a:r>
            <a:r>
              <a:rPr lang="en-US" sz="1100" b="1" i="1">
                <a:solidFill>
                  <a:srgbClr val="960001"/>
                </a:solidFill>
                <a:latin typeface="Book Antiqua" panose="02040602050305030304" pitchFamily="18" charset="0"/>
              </a:rPr>
              <a:t>‘forbidden</a:t>
            </a:r>
            <a:r>
              <a:rPr lang="en-US" sz="1100" i="1">
                <a:solidFill>
                  <a:srgbClr val="960001"/>
                </a:solidFill>
                <a:latin typeface="Book Antiqua" panose="02040602050305030304" pitchFamily="18" charset="0"/>
              </a:rPr>
              <a:t> </a:t>
            </a:r>
            <a:r>
              <a:rPr lang="en-US" sz="1100" b="1" i="1">
                <a:solidFill>
                  <a:srgbClr val="960001"/>
                </a:solidFill>
                <a:latin typeface="Book Antiqua" panose="02040602050305030304" pitchFamily="18" charset="0"/>
              </a:rPr>
              <a:t>clones’</a:t>
            </a:r>
            <a:r>
              <a:rPr lang="en-US" sz="1100" i="1">
                <a:solidFill>
                  <a:srgbClr val="960001"/>
                </a:solidFill>
                <a:latin typeface="Book Antiqua" panose="02040602050305030304" pitchFamily="18" charset="0"/>
              </a:rPr>
              <a:t>.</a:t>
            </a:r>
          </a:p>
          <a:p>
            <a:pPr algn="ctr"/>
            <a:r>
              <a:rPr lang="en-US" sz="1100" i="1">
                <a:solidFill>
                  <a:srgbClr val="960001"/>
                </a:solidFill>
                <a:latin typeface="Book Antiqua" panose="02040602050305030304" pitchFamily="18" charset="0"/>
              </a:rPr>
              <a:t>I predict that a failure of this process will be responsible for the initiation of autoimmune diseases.”</a:t>
            </a:r>
          </a:p>
          <a:p>
            <a:pPr algn="ctr"/>
            <a:r>
              <a:rPr lang="fr-FR" sz="1100" b="1">
                <a:solidFill>
                  <a:srgbClr val="960001"/>
                </a:solidFill>
                <a:latin typeface="Book Antiqua" panose="02040602050305030304" pitchFamily="18" charset="0"/>
              </a:rPr>
              <a:t>Sir Frank Macfarlane BURNET, </a:t>
            </a:r>
            <a:r>
              <a:rPr lang="fr-FR" sz="1100" b="1" err="1">
                <a:solidFill>
                  <a:srgbClr val="960001"/>
                </a:solidFill>
                <a:latin typeface="Book Antiqua" panose="02040602050305030304" pitchFamily="18" charset="0"/>
              </a:rPr>
              <a:t>University</a:t>
            </a:r>
            <a:r>
              <a:rPr lang="fr-FR" sz="1100" b="1">
                <a:solidFill>
                  <a:srgbClr val="960001"/>
                </a:solidFill>
                <a:latin typeface="Book Antiqua" panose="02040602050305030304" pitchFamily="18" charset="0"/>
              </a:rPr>
              <a:t> of London (1962)</a:t>
            </a:r>
          </a:p>
          <a:p>
            <a:endParaRPr lang="fr-FR" sz="1350"/>
          </a:p>
        </p:txBody>
      </p:sp>
    </p:spTree>
    <p:extLst>
      <p:ext uri="{BB962C8B-B14F-4D97-AF65-F5344CB8AC3E}">
        <p14:creationId xmlns:p14="http://schemas.microsoft.com/office/powerpoint/2010/main" val="330324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figure 7-33"/>
          <p:cNvPicPr>
            <a:picLocks noChangeAspect="1" noChangeArrowheads="1"/>
          </p:cNvPicPr>
          <p:nvPr/>
        </p:nvPicPr>
        <p:blipFill>
          <a:blip r:embed="rId3"/>
          <a:srcRect/>
          <a:stretch>
            <a:fillRect/>
          </a:stretch>
        </p:blipFill>
        <p:spPr bwMode="auto">
          <a:xfrm>
            <a:off x="3042000" y="1896714"/>
            <a:ext cx="3060000" cy="2743961"/>
          </a:xfrm>
          <a:prstGeom prst="rect">
            <a:avLst/>
          </a:prstGeom>
          <a:noFill/>
          <a:ln w="9525">
            <a:solidFill>
              <a:srgbClr val="960001"/>
            </a:solidFill>
            <a:miter lim="800000"/>
            <a:headEnd/>
            <a:tailEnd/>
          </a:ln>
          <a:effectLst/>
        </p:spPr>
      </p:pic>
      <p:sp>
        <p:nvSpPr>
          <p:cNvPr id="2" name="ZoneTexte 1"/>
          <p:cNvSpPr txBox="1"/>
          <p:nvPr/>
        </p:nvSpPr>
        <p:spPr>
          <a:xfrm>
            <a:off x="519763" y="115624"/>
            <a:ext cx="8085221" cy="1649169"/>
          </a:xfrm>
          <a:prstGeom prst="rect">
            <a:avLst/>
          </a:prstGeom>
          <a:noFill/>
        </p:spPr>
        <p:txBody>
          <a:bodyPr wrap="square" rtlCol="0">
            <a:spAutoFit/>
          </a:bodyPr>
          <a:lstStyle/>
          <a:p>
            <a:pPr algn="ctr"/>
            <a:r>
              <a:rPr lang="en-US" sz="2400">
                <a:solidFill>
                  <a:schemeClr val="accent6">
                    <a:lumMod val="50000"/>
                  </a:schemeClr>
                </a:solidFill>
                <a:latin typeface="Book Antiqua" panose="02040602050305030304" pitchFamily="18" charset="0"/>
                <a:cs typeface="Century Gothic"/>
              </a:rPr>
              <a:t>Central self-tolerance in the thymus</a:t>
            </a:r>
          </a:p>
          <a:p>
            <a:pPr algn="ctr">
              <a:spcAft>
                <a:spcPts val="450"/>
              </a:spcAft>
            </a:pPr>
            <a:r>
              <a:rPr lang="en-US" sz="1500">
                <a:solidFill>
                  <a:schemeClr val="accent6">
                    <a:lumMod val="50000"/>
                  </a:schemeClr>
                </a:solidFill>
                <a:latin typeface="Book Antiqua" panose="02040602050305030304" pitchFamily="18" charset="0"/>
                <a:cs typeface="Century Gothic"/>
              </a:rPr>
              <a:t>Negative selection of self-reactive (</a:t>
            </a:r>
            <a:r>
              <a:rPr lang="en-US" sz="1500" i="1">
                <a:solidFill>
                  <a:schemeClr val="accent6">
                    <a:lumMod val="50000"/>
                  </a:schemeClr>
                </a:solidFill>
                <a:latin typeface="Book Antiqua" panose="02040602050305030304" pitchFamily="18" charset="0"/>
                <a:cs typeface="Century Gothic"/>
              </a:rPr>
              <a:t>forbidden</a:t>
            </a:r>
            <a:r>
              <a:rPr lang="en-US" sz="1500">
                <a:solidFill>
                  <a:schemeClr val="accent6">
                    <a:lumMod val="50000"/>
                  </a:schemeClr>
                </a:solidFill>
                <a:latin typeface="Book Antiqua" panose="02040602050305030304" pitchFamily="18" charset="0"/>
                <a:cs typeface="Century Gothic"/>
              </a:rPr>
              <a:t>) T-cell clones </a:t>
            </a:r>
            <a:r>
              <a:rPr lang="en-US" sz="2100">
                <a:solidFill>
                  <a:schemeClr val="accent6">
                    <a:lumMod val="50000"/>
                  </a:schemeClr>
                </a:solidFill>
                <a:latin typeface="Book Antiqua" panose="02040602050305030304" pitchFamily="18" charset="0"/>
                <a:cs typeface="Century Gothic"/>
              </a:rPr>
              <a:t> </a:t>
            </a:r>
            <a:r>
              <a:rPr lang="en-US" sz="2100">
                <a:solidFill>
                  <a:schemeClr val="tx2"/>
                </a:solidFill>
                <a:latin typeface="Book Antiqua" panose="02040602050305030304" pitchFamily="18" charset="0"/>
                <a:cs typeface="Century Gothic"/>
              </a:rPr>
              <a:t>      </a:t>
            </a:r>
          </a:p>
          <a:p>
            <a:pPr algn="ctr"/>
            <a:r>
              <a:rPr lang="nl-BE" sz="1200" b="1">
                <a:solidFill>
                  <a:srgbClr val="960001"/>
                </a:solidFill>
                <a:latin typeface="Book Antiqua" panose="02040602050305030304" pitchFamily="18" charset="0"/>
                <a:cs typeface="Century Gothic"/>
              </a:rPr>
              <a:t>Full demonstration by four seminal works</a:t>
            </a:r>
          </a:p>
          <a:p>
            <a:pPr algn="ctr"/>
            <a:r>
              <a:rPr lang="nl-BE" sz="1000">
                <a:solidFill>
                  <a:srgbClr val="000000"/>
                </a:solidFill>
                <a:latin typeface="Book Antiqua" panose="02040602050305030304" pitchFamily="18" charset="0"/>
                <a:cs typeface="Century Gothic"/>
              </a:rPr>
              <a:t>Ohki H, Martin C, Corbel C, Coltey M &amp; Le Douarin NM</a:t>
            </a:r>
            <a:r>
              <a:rPr lang="nl-BE" sz="1000" i="1">
                <a:solidFill>
                  <a:srgbClr val="000000"/>
                </a:solidFill>
                <a:latin typeface="Book Antiqua" panose="02040602050305030304" pitchFamily="18" charset="0"/>
                <a:cs typeface="Century Gothic"/>
              </a:rPr>
              <a:t> Science (</a:t>
            </a:r>
            <a:r>
              <a:rPr lang="nl-BE" sz="1000">
                <a:solidFill>
                  <a:srgbClr val="000000"/>
                </a:solidFill>
                <a:latin typeface="Book Antiqua" panose="02040602050305030304" pitchFamily="18" charset="0"/>
                <a:cs typeface="Century Gothic"/>
              </a:rPr>
              <a:t>1987)</a:t>
            </a:r>
            <a:endParaRPr lang="nl-BE" sz="1000">
              <a:latin typeface="Book Antiqua" panose="02040602050305030304" pitchFamily="18" charset="0"/>
              <a:cs typeface="Century Gothic"/>
            </a:endParaRPr>
          </a:p>
          <a:p>
            <a:pPr algn="ctr"/>
            <a:r>
              <a:rPr lang="nl-BE" sz="1000">
                <a:latin typeface="Book Antiqua" panose="02040602050305030304" pitchFamily="18" charset="0"/>
                <a:cs typeface="Century Gothic"/>
              </a:rPr>
              <a:t>Kappler JW, Roehm N &amp; Marrack P </a:t>
            </a:r>
            <a:r>
              <a:rPr lang="nl-BE" sz="1000" i="1">
                <a:latin typeface="Book Antiqua" panose="02040602050305030304" pitchFamily="18" charset="0"/>
                <a:cs typeface="Century Gothic"/>
              </a:rPr>
              <a:t>Cell</a:t>
            </a:r>
            <a:r>
              <a:rPr lang="nl-BE" sz="1000">
                <a:latin typeface="Book Antiqua" panose="02040602050305030304" pitchFamily="18" charset="0"/>
                <a:cs typeface="Century Gothic"/>
              </a:rPr>
              <a:t> (1987)</a:t>
            </a:r>
          </a:p>
          <a:p>
            <a:pPr algn="ctr"/>
            <a:r>
              <a:rPr lang="nl-BE" sz="1000">
                <a:latin typeface="Book Antiqua" panose="02040602050305030304" pitchFamily="18" charset="0"/>
                <a:cs typeface="Century Gothic"/>
              </a:rPr>
              <a:t>MacDonald HR, Schneider R, Lees RK, Acha-Orbea H, Zinkernagel R &amp; Hengartner H </a:t>
            </a:r>
            <a:r>
              <a:rPr lang="nl-BE" sz="1000" i="1">
                <a:latin typeface="Book Antiqua" panose="02040602050305030304" pitchFamily="18" charset="0"/>
                <a:cs typeface="Century Gothic"/>
              </a:rPr>
              <a:t>Nature</a:t>
            </a:r>
            <a:r>
              <a:rPr lang="nl-BE" sz="1000">
                <a:latin typeface="Book Antiqua" panose="02040602050305030304" pitchFamily="18" charset="0"/>
                <a:cs typeface="Century Gothic"/>
              </a:rPr>
              <a:t> (1988)</a:t>
            </a:r>
          </a:p>
          <a:p>
            <a:pPr algn="ctr"/>
            <a:r>
              <a:rPr lang="nl-BE" sz="1000">
                <a:latin typeface="Book Antiqua" panose="02040602050305030304" pitchFamily="18" charset="0"/>
                <a:cs typeface="Century Gothic"/>
              </a:rPr>
              <a:t>Kisielow P, Bluethmann H, Staerz UD, Steinmetz M &amp; von Boehmer H </a:t>
            </a:r>
            <a:r>
              <a:rPr lang="nl-BE" sz="1000" i="1">
                <a:latin typeface="Book Antiqua" panose="02040602050305030304" pitchFamily="18" charset="0"/>
                <a:cs typeface="Century Gothic"/>
              </a:rPr>
              <a:t>Nature</a:t>
            </a:r>
            <a:r>
              <a:rPr lang="nl-BE" sz="1000">
                <a:latin typeface="Book Antiqua" panose="02040602050305030304" pitchFamily="18" charset="0"/>
                <a:cs typeface="Century Gothic"/>
              </a:rPr>
              <a:t> (1988)</a:t>
            </a:r>
            <a:endParaRPr lang="fr-FR" sz="1000">
              <a:latin typeface="Book Antiqua" panose="02040602050305030304" pitchFamily="18" charset="0"/>
              <a:cs typeface="Century Gothic"/>
            </a:endParaRPr>
          </a:p>
        </p:txBody>
      </p:sp>
    </p:spTree>
    <p:extLst>
      <p:ext uri="{BB962C8B-B14F-4D97-AF65-F5344CB8AC3E}">
        <p14:creationId xmlns:p14="http://schemas.microsoft.com/office/powerpoint/2010/main" val="1268630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AutoShape 2"/>
          <p:cNvSpPr>
            <a:spLocks noChangeArrowheads="1"/>
          </p:cNvSpPr>
          <p:nvPr/>
        </p:nvSpPr>
        <p:spPr bwMode="auto">
          <a:xfrm>
            <a:off x="1591867" y="1237060"/>
            <a:ext cx="192881" cy="656034"/>
          </a:xfrm>
          <a:prstGeom prst="roundRect">
            <a:avLst>
              <a:gd name="adj" fmla="val 16667"/>
            </a:avLst>
          </a:prstGeom>
          <a:solidFill>
            <a:srgbClr val="FFFF99"/>
          </a:solidFill>
          <a:ln w="12700">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891" name="AutoShape 3"/>
          <p:cNvSpPr>
            <a:spLocks noChangeArrowheads="1"/>
          </p:cNvSpPr>
          <p:nvPr/>
        </p:nvSpPr>
        <p:spPr bwMode="auto">
          <a:xfrm>
            <a:off x="1657350" y="2749154"/>
            <a:ext cx="205979" cy="694134"/>
          </a:xfrm>
          <a:prstGeom prst="roundRect">
            <a:avLst>
              <a:gd name="adj" fmla="val 16667"/>
            </a:avLst>
          </a:prstGeom>
          <a:solidFill>
            <a:srgbClr val="FFFF99"/>
          </a:solidFill>
          <a:ln w="12700">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grpSp>
        <p:nvGrpSpPr>
          <p:cNvPr id="21508" name="Group 4"/>
          <p:cNvGrpSpPr>
            <a:grpSpLocks/>
          </p:cNvGrpSpPr>
          <p:nvPr/>
        </p:nvGrpSpPr>
        <p:grpSpPr bwMode="auto">
          <a:xfrm>
            <a:off x="2018110" y="660797"/>
            <a:ext cx="5116115" cy="375047"/>
            <a:chOff x="830" y="864"/>
            <a:chExt cx="3456" cy="288"/>
          </a:xfrm>
        </p:grpSpPr>
        <p:sp>
          <p:nvSpPr>
            <p:cNvPr id="165893" name="Arc 5"/>
            <p:cNvSpPr>
              <a:spLocks/>
            </p:cNvSpPr>
            <p:nvPr/>
          </p:nvSpPr>
          <p:spPr bwMode="auto">
            <a:xfrm>
              <a:off x="2510" y="864"/>
              <a:ext cx="1776" cy="28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a:solidFill>
                <a:schemeClr val="bg1"/>
              </a:solidFill>
              <a:round/>
              <a:headEnd/>
              <a:tailEnd/>
            </a:ln>
            <a:effectLst/>
          </p:spPr>
          <p:txBody>
            <a:bodyPr wrap="none" anchor="ctr"/>
            <a:lstStyle/>
            <a:p>
              <a:pPr>
                <a:defRPr/>
              </a:pPr>
              <a:endParaRPr lang="fr-FR" sz="1350">
                <a:effectLst>
                  <a:outerShdw blurRad="38100" dist="38100" dir="2700000" algn="tl">
                    <a:srgbClr val="C0C0C0"/>
                  </a:outerShdw>
                </a:effectLst>
                <a:latin typeface="Palatino" pitchFamily="-111" charset="0"/>
                <a:ea typeface="ＭＳ Ｐゴシック" pitchFamily="25" charset="-128"/>
                <a:cs typeface="ＭＳ Ｐゴシック" pitchFamily="25" charset="-128"/>
              </a:endParaRPr>
            </a:p>
          </p:txBody>
        </p:sp>
        <p:sp>
          <p:nvSpPr>
            <p:cNvPr id="165894" name="Arc 6"/>
            <p:cNvSpPr>
              <a:spLocks/>
            </p:cNvSpPr>
            <p:nvPr/>
          </p:nvSpPr>
          <p:spPr bwMode="auto">
            <a:xfrm flipH="1">
              <a:off x="830" y="864"/>
              <a:ext cx="1776" cy="288"/>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a:solidFill>
                <a:schemeClr val="bg1"/>
              </a:solidFill>
              <a:round/>
              <a:headEnd/>
              <a:tailEnd/>
            </a:ln>
            <a:effectLst/>
          </p:spPr>
          <p:txBody>
            <a:bodyPr wrap="none" anchor="ctr"/>
            <a:lstStyle/>
            <a:p>
              <a:pPr>
                <a:defRPr/>
              </a:pPr>
              <a:endParaRPr lang="fr-FR" sz="1350">
                <a:effectLst>
                  <a:outerShdw blurRad="38100" dist="38100" dir="2700000" algn="tl">
                    <a:srgbClr val="C0C0C0"/>
                  </a:outerShdw>
                </a:effectLst>
                <a:latin typeface="Palatino" pitchFamily="-111" charset="0"/>
                <a:ea typeface="ＭＳ Ｐゴシック" pitchFamily="25" charset="-128"/>
                <a:cs typeface="ＭＳ Ｐゴシック" pitchFamily="25" charset="-128"/>
              </a:endParaRPr>
            </a:p>
          </p:txBody>
        </p:sp>
      </p:grpSp>
      <p:sp>
        <p:nvSpPr>
          <p:cNvPr id="165895" name="Arc 7"/>
          <p:cNvSpPr>
            <a:spLocks/>
          </p:cNvSpPr>
          <p:nvPr/>
        </p:nvSpPr>
        <p:spPr bwMode="auto">
          <a:xfrm>
            <a:off x="4576763" y="2028826"/>
            <a:ext cx="2628900" cy="3750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a:solidFill>
              <a:schemeClr val="bg1"/>
            </a:solidFill>
            <a:prstDash val="dash"/>
            <a:round/>
            <a:headEnd/>
            <a:tailEnd/>
          </a:ln>
          <a:effectLst/>
        </p:spPr>
        <p:txBody>
          <a:bodyPr wrap="none" anchor="ctr"/>
          <a:lstStyle/>
          <a:p>
            <a:pPr>
              <a:defRPr/>
            </a:pPr>
            <a:endParaRPr lang="fr-FR" sz="1350">
              <a:effectLst>
                <a:outerShdw blurRad="38100" dist="38100" dir="2700000" algn="tl">
                  <a:srgbClr val="C0C0C0"/>
                </a:outerShdw>
              </a:effectLst>
              <a:latin typeface="Palatino" pitchFamily="-111" charset="0"/>
              <a:ea typeface="ＭＳ Ｐゴシック" pitchFamily="25" charset="-128"/>
              <a:cs typeface="ＭＳ Ｐゴシック" pitchFamily="25" charset="-128"/>
            </a:endParaRPr>
          </a:p>
        </p:txBody>
      </p:sp>
      <p:sp>
        <p:nvSpPr>
          <p:cNvPr id="165896" name="Freeform 8"/>
          <p:cNvSpPr>
            <a:spLocks/>
          </p:cNvSpPr>
          <p:nvPr/>
        </p:nvSpPr>
        <p:spPr bwMode="auto">
          <a:xfrm>
            <a:off x="4931569" y="829867"/>
            <a:ext cx="1422797" cy="572690"/>
          </a:xfrm>
          <a:custGeom>
            <a:avLst/>
            <a:gdLst/>
            <a:ahLst/>
            <a:cxnLst>
              <a:cxn ang="0">
                <a:pos x="0" y="10"/>
              </a:cxn>
              <a:cxn ang="0">
                <a:pos x="46" y="0"/>
              </a:cxn>
              <a:cxn ang="0">
                <a:pos x="182" y="12"/>
              </a:cxn>
              <a:cxn ang="0">
                <a:pos x="218" y="18"/>
              </a:cxn>
              <a:cxn ang="0">
                <a:pos x="258" y="24"/>
              </a:cxn>
              <a:cxn ang="0">
                <a:pos x="274" y="28"/>
              </a:cxn>
              <a:cxn ang="0">
                <a:pos x="280" y="30"/>
              </a:cxn>
              <a:cxn ang="0">
                <a:pos x="296" y="34"/>
              </a:cxn>
              <a:cxn ang="0">
                <a:pos x="344" y="56"/>
              </a:cxn>
              <a:cxn ang="0">
                <a:pos x="446" y="46"/>
              </a:cxn>
              <a:cxn ang="0">
                <a:pos x="554" y="52"/>
              </a:cxn>
              <a:cxn ang="0">
                <a:pos x="618" y="78"/>
              </a:cxn>
              <a:cxn ang="0">
                <a:pos x="664" y="108"/>
              </a:cxn>
              <a:cxn ang="0">
                <a:pos x="678" y="120"/>
              </a:cxn>
              <a:cxn ang="0">
                <a:pos x="690" y="128"/>
              </a:cxn>
              <a:cxn ang="0">
                <a:pos x="696" y="152"/>
              </a:cxn>
              <a:cxn ang="0">
                <a:pos x="640" y="132"/>
              </a:cxn>
              <a:cxn ang="0">
                <a:pos x="612" y="126"/>
              </a:cxn>
              <a:cxn ang="0">
                <a:pos x="604" y="124"/>
              </a:cxn>
              <a:cxn ang="0">
                <a:pos x="530" y="96"/>
              </a:cxn>
              <a:cxn ang="0">
                <a:pos x="492" y="104"/>
              </a:cxn>
              <a:cxn ang="0">
                <a:pos x="482" y="128"/>
              </a:cxn>
              <a:cxn ang="0">
                <a:pos x="478" y="140"/>
              </a:cxn>
              <a:cxn ang="0">
                <a:pos x="500" y="244"/>
              </a:cxn>
              <a:cxn ang="0">
                <a:pos x="502" y="266"/>
              </a:cxn>
              <a:cxn ang="0">
                <a:pos x="500" y="318"/>
              </a:cxn>
              <a:cxn ang="0">
                <a:pos x="452" y="430"/>
              </a:cxn>
              <a:cxn ang="0">
                <a:pos x="462" y="392"/>
              </a:cxn>
              <a:cxn ang="0">
                <a:pos x="460" y="260"/>
              </a:cxn>
              <a:cxn ang="0">
                <a:pos x="440" y="210"/>
              </a:cxn>
              <a:cxn ang="0">
                <a:pos x="418" y="178"/>
              </a:cxn>
              <a:cxn ang="0">
                <a:pos x="394" y="164"/>
              </a:cxn>
              <a:cxn ang="0">
                <a:pos x="282" y="140"/>
              </a:cxn>
              <a:cxn ang="0">
                <a:pos x="204" y="172"/>
              </a:cxn>
              <a:cxn ang="0">
                <a:pos x="174" y="250"/>
              </a:cxn>
              <a:cxn ang="0">
                <a:pos x="178" y="348"/>
              </a:cxn>
              <a:cxn ang="0">
                <a:pos x="184" y="376"/>
              </a:cxn>
              <a:cxn ang="0">
                <a:pos x="188" y="392"/>
              </a:cxn>
              <a:cxn ang="0">
                <a:pos x="174" y="408"/>
              </a:cxn>
              <a:cxn ang="0">
                <a:pos x="160" y="382"/>
              </a:cxn>
              <a:cxn ang="0">
                <a:pos x="150" y="354"/>
              </a:cxn>
              <a:cxn ang="0">
                <a:pos x="144" y="314"/>
              </a:cxn>
              <a:cxn ang="0">
                <a:pos x="160" y="190"/>
              </a:cxn>
              <a:cxn ang="0">
                <a:pos x="172" y="172"/>
              </a:cxn>
              <a:cxn ang="0">
                <a:pos x="204" y="144"/>
              </a:cxn>
              <a:cxn ang="0">
                <a:pos x="216" y="104"/>
              </a:cxn>
              <a:cxn ang="0">
                <a:pos x="214" y="70"/>
              </a:cxn>
              <a:cxn ang="0">
                <a:pos x="178" y="58"/>
              </a:cxn>
              <a:cxn ang="0">
                <a:pos x="42" y="16"/>
              </a:cxn>
              <a:cxn ang="0">
                <a:pos x="0" y="10"/>
              </a:cxn>
            </a:cxnLst>
            <a:rect l="0" t="0" r="r" b="b"/>
            <a:pathLst>
              <a:path w="699" h="430">
                <a:moveTo>
                  <a:pt x="0" y="10"/>
                </a:moveTo>
                <a:cubicBezTo>
                  <a:pt x="15" y="4"/>
                  <a:pt x="29" y="2"/>
                  <a:pt x="46" y="0"/>
                </a:cubicBezTo>
                <a:cubicBezTo>
                  <a:pt x="93" y="1"/>
                  <a:pt x="135" y="7"/>
                  <a:pt x="182" y="12"/>
                </a:cubicBezTo>
                <a:cubicBezTo>
                  <a:pt x="193" y="15"/>
                  <a:pt x="205" y="16"/>
                  <a:pt x="218" y="18"/>
                </a:cubicBezTo>
                <a:cubicBezTo>
                  <a:pt x="231" y="22"/>
                  <a:pt x="244" y="22"/>
                  <a:pt x="258" y="24"/>
                </a:cubicBezTo>
                <a:cubicBezTo>
                  <a:pt x="263" y="25"/>
                  <a:pt x="268" y="26"/>
                  <a:pt x="274" y="28"/>
                </a:cubicBezTo>
                <a:cubicBezTo>
                  <a:pt x="276" y="28"/>
                  <a:pt x="277" y="29"/>
                  <a:pt x="280" y="30"/>
                </a:cubicBezTo>
                <a:cubicBezTo>
                  <a:pt x="285" y="31"/>
                  <a:pt x="296" y="34"/>
                  <a:pt x="296" y="34"/>
                </a:cubicBezTo>
                <a:cubicBezTo>
                  <a:pt x="310" y="43"/>
                  <a:pt x="329" y="46"/>
                  <a:pt x="344" y="56"/>
                </a:cubicBezTo>
                <a:cubicBezTo>
                  <a:pt x="380" y="54"/>
                  <a:pt x="410" y="49"/>
                  <a:pt x="446" y="46"/>
                </a:cubicBezTo>
                <a:cubicBezTo>
                  <a:pt x="479" y="46"/>
                  <a:pt x="519" y="43"/>
                  <a:pt x="554" y="52"/>
                </a:cubicBezTo>
                <a:cubicBezTo>
                  <a:pt x="570" y="63"/>
                  <a:pt x="598" y="73"/>
                  <a:pt x="618" y="78"/>
                </a:cubicBezTo>
                <a:cubicBezTo>
                  <a:pt x="633" y="88"/>
                  <a:pt x="649" y="95"/>
                  <a:pt x="664" y="108"/>
                </a:cubicBezTo>
                <a:cubicBezTo>
                  <a:pt x="679" y="120"/>
                  <a:pt x="659" y="106"/>
                  <a:pt x="678" y="120"/>
                </a:cubicBezTo>
                <a:cubicBezTo>
                  <a:pt x="681" y="122"/>
                  <a:pt x="690" y="128"/>
                  <a:pt x="690" y="128"/>
                </a:cubicBezTo>
                <a:cubicBezTo>
                  <a:pt x="694" y="137"/>
                  <a:pt x="699" y="142"/>
                  <a:pt x="696" y="152"/>
                </a:cubicBezTo>
                <a:cubicBezTo>
                  <a:pt x="675" y="149"/>
                  <a:pt x="660" y="135"/>
                  <a:pt x="640" y="132"/>
                </a:cubicBezTo>
                <a:cubicBezTo>
                  <a:pt x="622" y="129"/>
                  <a:pt x="631" y="130"/>
                  <a:pt x="612" y="126"/>
                </a:cubicBezTo>
                <a:cubicBezTo>
                  <a:pt x="609" y="125"/>
                  <a:pt x="604" y="124"/>
                  <a:pt x="604" y="124"/>
                </a:cubicBezTo>
                <a:cubicBezTo>
                  <a:pt x="579" y="107"/>
                  <a:pt x="560" y="99"/>
                  <a:pt x="530" y="96"/>
                </a:cubicBezTo>
                <a:cubicBezTo>
                  <a:pt x="516" y="98"/>
                  <a:pt x="504" y="99"/>
                  <a:pt x="492" y="104"/>
                </a:cubicBezTo>
                <a:cubicBezTo>
                  <a:pt x="486" y="111"/>
                  <a:pt x="484" y="119"/>
                  <a:pt x="482" y="128"/>
                </a:cubicBezTo>
                <a:cubicBezTo>
                  <a:pt x="480" y="132"/>
                  <a:pt x="478" y="140"/>
                  <a:pt x="478" y="140"/>
                </a:cubicBezTo>
                <a:cubicBezTo>
                  <a:pt x="482" y="174"/>
                  <a:pt x="491" y="210"/>
                  <a:pt x="500" y="244"/>
                </a:cubicBezTo>
                <a:cubicBezTo>
                  <a:pt x="500" y="251"/>
                  <a:pt x="502" y="258"/>
                  <a:pt x="502" y="266"/>
                </a:cubicBezTo>
                <a:cubicBezTo>
                  <a:pt x="502" y="283"/>
                  <a:pt x="501" y="300"/>
                  <a:pt x="500" y="318"/>
                </a:cubicBezTo>
                <a:cubicBezTo>
                  <a:pt x="498" y="342"/>
                  <a:pt x="477" y="421"/>
                  <a:pt x="452" y="430"/>
                </a:cubicBezTo>
                <a:cubicBezTo>
                  <a:pt x="447" y="417"/>
                  <a:pt x="458" y="404"/>
                  <a:pt x="462" y="392"/>
                </a:cubicBezTo>
                <a:cubicBezTo>
                  <a:pt x="465" y="347"/>
                  <a:pt x="468" y="304"/>
                  <a:pt x="460" y="260"/>
                </a:cubicBezTo>
                <a:cubicBezTo>
                  <a:pt x="456" y="243"/>
                  <a:pt x="455" y="220"/>
                  <a:pt x="440" y="210"/>
                </a:cubicBezTo>
                <a:cubicBezTo>
                  <a:pt x="437" y="199"/>
                  <a:pt x="426" y="183"/>
                  <a:pt x="418" y="178"/>
                </a:cubicBezTo>
                <a:cubicBezTo>
                  <a:pt x="414" y="166"/>
                  <a:pt x="403" y="167"/>
                  <a:pt x="394" y="164"/>
                </a:cubicBezTo>
                <a:cubicBezTo>
                  <a:pt x="356" y="149"/>
                  <a:pt x="322" y="144"/>
                  <a:pt x="282" y="140"/>
                </a:cubicBezTo>
                <a:cubicBezTo>
                  <a:pt x="245" y="146"/>
                  <a:pt x="233" y="152"/>
                  <a:pt x="204" y="172"/>
                </a:cubicBezTo>
                <a:cubicBezTo>
                  <a:pt x="187" y="196"/>
                  <a:pt x="178" y="220"/>
                  <a:pt x="174" y="250"/>
                </a:cubicBezTo>
                <a:cubicBezTo>
                  <a:pt x="172" y="283"/>
                  <a:pt x="172" y="314"/>
                  <a:pt x="178" y="348"/>
                </a:cubicBezTo>
                <a:cubicBezTo>
                  <a:pt x="179" y="357"/>
                  <a:pt x="181" y="366"/>
                  <a:pt x="184" y="376"/>
                </a:cubicBezTo>
                <a:cubicBezTo>
                  <a:pt x="185" y="381"/>
                  <a:pt x="188" y="392"/>
                  <a:pt x="188" y="392"/>
                </a:cubicBezTo>
                <a:cubicBezTo>
                  <a:pt x="186" y="406"/>
                  <a:pt x="188" y="412"/>
                  <a:pt x="174" y="408"/>
                </a:cubicBezTo>
                <a:cubicBezTo>
                  <a:pt x="170" y="398"/>
                  <a:pt x="163" y="391"/>
                  <a:pt x="160" y="382"/>
                </a:cubicBezTo>
                <a:cubicBezTo>
                  <a:pt x="156" y="372"/>
                  <a:pt x="155" y="362"/>
                  <a:pt x="150" y="354"/>
                </a:cubicBezTo>
                <a:cubicBezTo>
                  <a:pt x="147" y="340"/>
                  <a:pt x="145" y="328"/>
                  <a:pt x="144" y="314"/>
                </a:cubicBezTo>
                <a:cubicBezTo>
                  <a:pt x="145" y="280"/>
                  <a:pt x="138" y="222"/>
                  <a:pt x="160" y="190"/>
                </a:cubicBezTo>
                <a:cubicBezTo>
                  <a:pt x="162" y="180"/>
                  <a:pt x="164" y="177"/>
                  <a:pt x="172" y="172"/>
                </a:cubicBezTo>
                <a:cubicBezTo>
                  <a:pt x="176" y="158"/>
                  <a:pt x="190" y="148"/>
                  <a:pt x="204" y="144"/>
                </a:cubicBezTo>
                <a:cubicBezTo>
                  <a:pt x="213" y="129"/>
                  <a:pt x="213" y="120"/>
                  <a:pt x="216" y="104"/>
                </a:cubicBezTo>
                <a:cubicBezTo>
                  <a:pt x="215" y="92"/>
                  <a:pt x="218" y="80"/>
                  <a:pt x="214" y="70"/>
                </a:cubicBezTo>
                <a:cubicBezTo>
                  <a:pt x="212" y="66"/>
                  <a:pt x="182" y="60"/>
                  <a:pt x="178" y="58"/>
                </a:cubicBezTo>
                <a:cubicBezTo>
                  <a:pt x="135" y="36"/>
                  <a:pt x="89" y="21"/>
                  <a:pt x="42" y="16"/>
                </a:cubicBezTo>
                <a:cubicBezTo>
                  <a:pt x="31" y="16"/>
                  <a:pt x="4" y="24"/>
                  <a:pt x="0" y="10"/>
                </a:cubicBezTo>
                <a:close/>
              </a:path>
            </a:pathLst>
          </a:custGeom>
          <a:solidFill>
            <a:srgbClr val="993366"/>
          </a:solidFill>
          <a:ln w="9525">
            <a:solidFill>
              <a:srgbClr val="993366"/>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897" name="Freeform 9"/>
          <p:cNvSpPr>
            <a:spLocks/>
          </p:cNvSpPr>
          <p:nvPr/>
        </p:nvSpPr>
        <p:spPr bwMode="auto">
          <a:xfrm>
            <a:off x="3178969" y="841773"/>
            <a:ext cx="900113" cy="1250156"/>
          </a:xfrm>
          <a:custGeom>
            <a:avLst/>
            <a:gdLst/>
            <a:ahLst/>
            <a:cxnLst>
              <a:cxn ang="0">
                <a:pos x="77" y="51"/>
              </a:cxn>
              <a:cxn ang="0">
                <a:pos x="165" y="91"/>
              </a:cxn>
              <a:cxn ang="0">
                <a:pos x="216" y="197"/>
              </a:cxn>
              <a:cxn ang="0">
                <a:pos x="227" y="237"/>
              </a:cxn>
              <a:cxn ang="0">
                <a:pos x="285" y="331"/>
              </a:cxn>
              <a:cxn ang="0">
                <a:pos x="315" y="272"/>
              </a:cxn>
              <a:cxn ang="0">
                <a:pos x="352" y="171"/>
              </a:cxn>
              <a:cxn ang="0">
                <a:pos x="363" y="53"/>
              </a:cxn>
              <a:cxn ang="0">
                <a:pos x="388" y="28"/>
              </a:cxn>
              <a:cxn ang="0">
                <a:pos x="333" y="285"/>
              </a:cxn>
              <a:cxn ang="0">
                <a:pos x="325" y="299"/>
              </a:cxn>
              <a:cxn ang="0">
                <a:pos x="331" y="371"/>
              </a:cxn>
              <a:cxn ang="0">
                <a:pos x="435" y="323"/>
              </a:cxn>
              <a:cxn ang="0">
                <a:pos x="523" y="320"/>
              </a:cxn>
              <a:cxn ang="0">
                <a:pos x="424" y="352"/>
              </a:cxn>
              <a:cxn ang="0">
                <a:pos x="368" y="392"/>
              </a:cxn>
              <a:cxn ang="0">
                <a:pos x="349" y="491"/>
              </a:cxn>
              <a:cxn ang="0">
                <a:pos x="419" y="741"/>
              </a:cxn>
              <a:cxn ang="0">
                <a:pos x="429" y="779"/>
              </a:cxn>
              <a:cxn ang="0">
                <a:pos x="373" y="699"/>
              </a:cxn>
              <a:cxn ang="0">
                <a:pos x="350" y="628"/>
              </a:cxn>
              <a:cxn ang="0">
                <a:pos x="301" y="453"/>
              </a:cxn>
              <a:cxn ang="0">
                <a:pos x="205" y="507"/>
              </a:cxn>
              <a:cxn ang="0">
                <a:pos x="165" y="683"/>
              </a:cxn>
              <a:cxn ang="0">
                <a:pos x="172" y="822"/>
              </a:cxn>
              <a:cxn ang="0">
                <a:pos x="155" y="813"/>
              </a:cxn>
              <a:cxn ang="0">
                <a:pos x="117" y="781"/>
              </a:cxn>
              <a:cxn ang="0">
                <a:pos x="93" y="816"/>
              </a:cxn>
              <a:cxn ang="0">
                <a:pos x="40" y="907"/>
              </a:cxn>
              <a:cxn ang="0">
                <a:pos x="51" y="843"/>
              </a:cxn>
              <a:cxn ang="0">
                <a:pos x="139" y="707"/>
              </a:cxn>
              <a:cxn ang="0">
                <a:pos x="171" y="563"/>
              </a:cxn>
              <a:cxn ang="0">
                <a:pos x="187" y="504"/>
              </a:cxn>
              <a:cxn ang="0">
                <a:pos x="211" y="421"/>
              </a:cxn>
              <a:cxn ang="0">
                <a:pos x="195" y="251"/>
              </a:cxn>
              <a:cxn ang="0">
                <a:pos x="157" y="120"/>
              </a:cxn>
              <a:cxn ang="0">
                <a:pos x="93" y="83"/>
              </a:cxn>
            </a:cxnLst>
            <a:rect l="0" t="0" r="r" b="b"/>
            <a:pathLst>
              <a:path w="549" h="907">
                <a:moveTo>
                  <a:pt x="0" y="69"/>
                </a:moveTo>
                <a:cubicBezTo>
                  <a:pt x="20" y="56"/>
                  <a:pt x="53" y="54"/>
                  <a:pt x="77" y="51"/>
                </a:cubicBezTo>
                <a:cubicBezTo>
                  <a:pt x="146" y="53"/>
                  <a:pt x="106" y="51"/>
                  <a:pt x="141" y="64"/>
                </a:cubicBezTo>
                <a:cubicBezTo>
                  <a:pt x="147" y="76"/>
                  <a:pt x="157" y="80"/>
                  <a:pt x="165" y="91"/>
                </a:cubicBezTo>
                <a:cubicBezTo>
                  <a:pt x="178" y="109"/>
                  <a:pt x="189" y="128"/>
                  <a:pt x="203" y="147"/>
                </a:cubicBezTo>
                <a:cubicBezTo>
                  <a:pt x="206" y="163"/>
                  <a:pt x="212" y="180"/>
                  <a:pt x="216" y="197"/>
                </a:cubicBezTo>
                <a:cubicBezTo>
                  <a:pt x="217" y="204"/>
                  <a:pt x="218" y="213"/>
                  <a:pt x="221" y="221"/>
                </a:cubicBezTo>
                <a:cubicBezTo>
                  <a:pt x="223" y="226"/>
                  <a:pt x="227" y="237"/>
                  <a:pt x="227" y="237"/>
                </a:cubicBezTo>
                <a:cubicBezTo>
                  <a:pt x="230" y="260"/>
                  <a:pt x="237" y="318"/>
                  <a:pt x="264" y="325"/>
                </a:cubicBezTo>
                <a:cubicBezTo>
                  <a:pt x="270" y="333"/>
                  <a:pt x="274" y="333"/>
                  <a:pt x="285" y="331"/>
                </a:cubicBezTo>
                <a:cubicBezTo>
                  <a:pt x="292" y="320"/>
                  <a:pt x="298" y="303"/>
                  <a:pt x="307" y="296"/>
                </a:cubicBezTo>
                <a:cubicBezTo>
                  <a:pt x="309" y="287"/>
                  <a:pt x="315" y="272"/>
                  <a:pt x="315" y="272"/>
                </a:cubicBezTo>
                <a:cubicBezTo>
                  <a:pt x="317" y="254"/>
                  <a:pt x="324" y="235"/>
                  <a:pt x="336" y="221"/>
                </a:cubicBezTo>
                <a:cubicBezTo>
                  <a:pt x="342" y="204"/>
                  <a:pt x="346" y="187"/>
                  <a:pt x="352" y="171"/>
                </a:cubicBezTo>
                <a:cubicBezTo>
                  <a:pt x="355" y="109"/>
                  <a:pt x="353" y="140"/>
                  <a:pt x="360" y="80"/>
                </a:cubicBezTo>
                <a:cubicBezTo>
                  <a:pt x="361" y="71"/>
                  <a:pt x="363" y="53"/>
                  <a:pt x="363" y="53"/>
                </a:cubicBezTo>
                <a:cubicBezTo>
                  <a:pt x="357" y="31"/>
                  <a:pt x="290" y="21"/>
                  <a:pt x="280" y="4"/>
                </a:cubicBezTo>
                <a:cubicBezTo>
                  <a:pt x="295" y="0"/>
                  <a:pt x="377" y="17"/>
                  <a:pt x="388" y="28"/>
                </a:cubicBezTo>
                <a:cubicBezTo>
                  <a:pt x="395" y="57"/>
                  <a:pt x="378" y="84"/>
                  <a:pt x="376" y="115"/>
                </a:cubicBezTo>
                <a:cubicBezTo>
                  <a:pt x="371" y="166"/>
                  <a:pt x="365" y="241"/>
                  <a:pt x="333" y="285"/>
                </a:cubicBezTo>
                <a:cubicBezTo>
                  <a:pt x="332" y="287"/>
                  <a:pt x="332" y="290"/>
                  <a:pt x="331" y="293"/>
                </a:cubicBezTo>
                <a:cubicBezTo>
                  <a:pt x="329" y="295"/>
                  <a:pt x="326" y="296"/>
                  <a:pt x="325" y="299"/>
                </a:cubicBezTo>
                <a:cubicBezTo>
                  <a:pt x="319" y="311"/>
                  <a:pt x="316" y="326"/>
                  <a:pt x="312" y="339"/>
                </a:cubicBezTo>
                <a:cubicBezTo>
                  <a:pt x="314" y="358"/>
                  <a:pt x="313" y="364"/>
                  <a:pt x="331" y="371"/>
                </a:cubicBezTo>
                <a:cubicBezTo>
                  <a:pt x="343" y="368"/>
                  <a:pt x="355" y="366"/>
                  <a:pt x="368" y="363"/>
                </a:cubicBezTo>
                <a:cubicBezTo>
                  <a:pt x="389" y="351"/>
                  <a:pt x="413" y="328"/>
                  <a:pt x="435" y="323"/>
                </a:cubicBezTo>
                <a:cubicBezTo>
                  <a:pt x="441" y="314"/>
                  <a:pt x="450" y="313"/>
                  <a:pt x="461" y="309"/>
                </a:cubicBezTo>
                <a:cubicBezTo>
                  <a:pt x="481" y="311"/>
                  <a:pt x="503" y="312"/>
                  <a:pt x="523" y="320"/>
                </a:cubicBezTo>
                <a:cubicBezTo>
                  <a:pt x="549" y="346"/>
                  <a:pt x="484" y="340"/>
                  <a:pt x="477" y="341"/>
                </a:cubicBezTo>
                <a:cubicBezTo>
                  <a:pt x="459" y="343"/>
                  <a:pt x="441" y="348"/>
                  <a:pt x="424" y="352"/>
                </a:cubicBezTo>
                <a:cubicBezTo>
                  <a:pt x="412" y="359"/>
                  <a:pt x="399" y="363"/>
                  <a:pt x="389" y="371"/>
                </a:cubicBezTo>
                <a:cubicBezTo>
                  <a:pt x="379" y="377"/>
                  <a:pt x="377" y="385"/>
                  <a:pt x="368" y="392"/>
                </a:cubicBezTo>
                <a:cubicBezTo>
                  <a:pt x="361" y="403"/>
                  <a:pt x="356" y="408"/>
                  <a:pt x="352" y="421"/>
                </a:cubicBezTo>
                <a:cubicBezTo>
                  <a:pt x="348" y="444"/>
                  <a:pt x="345" y="467"/>
                  <a:pt x="349" y="491"/>
                </a:cubicBezTo>
                <a:cubicBezTo>
                  <a:pt x="352" y="554"/>
                  <a:pt x="363" y="611"/>
                  <a:pt x="389" y="669"/>
                </a:cubicBezTo>
                <a:cubicBezTo>
                  <a:pt x="399" y="692"/>
                  <a:pt x="403" y="719"/>
                  <a:pt x="419" y="741"/>
                </a:cubicBezTo>
                <a:cubicBezTo>
                  <a:pt x="421" y="749"/>
                  <a:pt x="427" y="765"/>
                  <a:pt x="427" y="765"/>
                </a:cubicBezTo>
                <a:cubicBezTo>
                  <a:pt x="427" y="769"/>
                  <a:pt x="430" y="774"/>
                  <a:pt x="429" y="779"/>
                </a:cubicBezTo>
                <a:cubicBezTo>
                  <a:pt x="423" y="793"/>
                  <a:pt x="404" y="758"/>
                  <a:pt x="397" y="752"/>
                </a:cubicBezTo>
                <a:cubicBezTo>
                  <a:pt x="392" y="733"/>
                  <a:pt x="382" y="715"/>
                  <a:pt x="373" y="699"/>
                </a:cubicBezTo>
                <a:cubicBezTo>
                  <a:pt x="370" y="688"/>
                  <a:pt x="368" y="678"/>
                  <a:pt x="365" y="669"/>
                </a:cubicBezTo>
                <a:cubicBezTo>
                  <a:pt x="359" y="634"/>
                  <a:pt x="356" y="646"/>
                  <a:pt x="350" y="628"/>
                </a:cubicBezTo>
                <a:cubicBezTo>
                  <a:pt x="345" y="588"/>
                  <a:pt x="338" y="546"/>
                  <a:pt x="325" y="509"/>
                </a:cubicBezTo>
                <a:cubicBezTo>
                  <a:pt x="321" y="488"/>
                  <a:pt x="315" y="467"/>
                  <a:pt x="301" y="453"/>
                </a:cubicBezTo>
                <a:cubicBezTo>
                  <a:pt x="278" y="454"/>
                  <a:pt x="254" y="453"/>
                  <a:pt x="232" y="456"/>
                </a:cubicBezTo>
                <a:cubicBezTo>
                  <a:pt x="216" y="457"/>
                  <a:pt x="210" y="494"/>
                  <a:pt x="205" y="507"/>
                </a:cubicBezTo>
                <a:cubicBezTo>
                  <a:pt x="196" y="550"/>
                  <a:pt x="179" y="592"/>
                  <a:pt x="173" y="637"/>
                </a:cubicBezTo>
                <a:cubicBezTo>
                  <a:pt x="166" y="681"/>
                  <a:pt x="177" y="626"/>
                  <a:pt x="165" y="683"/>
                </a:cubicBezTo>
                <a:cubicBezTo>
                  <a:pt x="164" y="686"/>
                  <a:pt x="163" y="693"/>
                  <a:pt x="163" y="693"/>
                </a:cubicBezTo>
                <a:cubicBezTo>
                  <a:pt x="159" y="734"/>
                  <a:pt x="181" y="782"/>
                  <a:pt x="172" y="822"/>
                </a:cubicBezTo>
                <a:cubicBezTo>
                  <a:pt x="169" y="854"/>
                  <a:pt x="165" y="845"/>
                  <a:pt x="160" y="829"/>
                </a:cubicBezTo>
                <a:cubicBezTo>
                  <a:pt x="153" y="808"/>
                  <a:pt x="159" y="832"/>
                  <a:pt x="155" y="813"/>
                </a:cubicBezTo>
                <a:cubicBezTo>
                  <a:pt x="148" y="757"/>
                  <a:pt x="153" y="777"/>
                  <a:pt x="147" y="752"/>
                </a:cubicBezTo>
                <a:cubicBezTo>
                  <a:pt x="130" y="756"/>
                  <a:pt x="129" y="769"/>
                  <a:pt x="117" y="781"/>
                </a:cubicBezTo>
                <a:cubicBezTo>
                  <a:pt x="114" y="789"/>
                  <a:pt x="101" y="803"/>
                  <a:pt x="101" y="803"/>
                </a:cubicBezTo>
                <a:cubicBezTo>
                  <a:pt x="95" y="824"/>
                  <a:pt x="103" y="798"/>
                  <a:pt x="93" y="816"/>
                </a:cubicBezTo>
                <a:cubicBezTo>
                  <a:pt x="82" y="833"/>
                  <a:pt x="74" y="856"/>
                  <a:pt x="64" y="875"/>
                </a:cubicBezTo>
                <a:cubicBezTo>
                  <a:pt x="57" y="886"/>
                  <a:pt x="47" y="895"/>
                  <a:pt x="40" y="907"/>
                </a:cubicBezTo>
                <a:cubicBezTo>
                  <a:pt x="31" y="896"/>
                  <a:pt x="36" y="892"/>
                  <a:pt x="32" y="880"/>
                </a:cubicBezTo>
                <a:cubicBezTo>
                  <a:pt x="36" y="860"/>
                  <a:pt x="29" y="848"/>
                  <a:pt x="51" y="843"/>
                </a:cubicBezTo>
                <a:cubicBezTo>
                  <a:pt x="69" y="813"/>
                  <a:pt x="91" y="789"/>
                  <a:pt x="110" y="760"/>
                </a:cubicBezTo>
                <a:cubicBezTo>
                  <a:pt x="114" y="741"/>
                  <a:pt x="128" y="723"/>
                  <a:pt x="139" y="707"/>
                </a:cubicBezTo>
                <a:cubicBezTo>
                  <a:pt x="142" y="690"/>
                  <a:pt x="146" y="671"/>
                  <a:pt x="152" y="656"/>
                </a:cubicBezTo>
                <a:cubicBezTo>
                  <a:pt x="155" y="624"/>
                  <a:pt x="159" y="593"/>
                  <a:pt x="171" y="563"/>
                </a:cubicBezTo>
                <a:cubicBezTo>
                  <a:pt x="172" y="553"/>
                  <a:pt x="179" y="536"/>
                  <a:pt x="179" y="536"/>
                </a:cubicBezTo>
                <a:cubicBezTo>
                  <a:pt x="180" y="525"/>
                  <a:pt x="183" y="514"/>
                  <a:pt x="187" y="504"/>
                </a:cubicBezTo>
                <a:cubicBezTo>
                  <a:pt x="188" y="486"/>
                  <a:pt x="191" y="461"/>
                  <a:pt x="200" y="445"/>
                </a:cubicBezTo>
                <a:cubicBezTo>
                  <a:pt x="203" y="437"/>
                  <a:pt x="211" y="421"/>
                  <a:pt x="211" y="421"/>
                </a:cubicBezTo>
                <a:cubicBezTo>
                  <a:pt x="208" y="390"/>
                  <a:pt x="204" y="368"/>
                  <a:pt x="208" y="339"/>
                </a:cubicBezTo>
                <a:cubicBezTo>
                  <a:pt x="205" y="307"/>
                  <a:pt x="202" y="280"/>
                  <a:pt x="195" y="251"/>
                </a:cubicBezTo>
                <a:cubicBezTo>
                  <a:pt x="193" y="221"/>
                  <a:pt x="197" y="174"/>
                  <a:pt x="176" y="149"/>
                </a:cubicBezTo>
                <a:cubicBezTo>
                  <a:pt x="170" y="134"/>
                  <a:pt x="169" y="130"/>
                  <a:pt x="157" y="120"/>
                </a:cubicBezTo>
                <a:cubicBezTo>
                  <a:pt x="154" y="108"/>
                  <a:pt x="143" y="101"/>
                  <a:pt x="133" y="99"/>
                </a:cubicBezTo>
                <a:cubicBezTo>
                  <a:pt x="119" y="90"/>
                  <a:pt x="108" y="85"/>
                  <a:pt x="93" y="83"/>
                </a:cubicBezTo>
                <a:cubicBezTo>
                  <a:pt x="65" y="72"/>
                  <a:pt x="11" y="91"/>
                  <a:pt x="0" y="69"/>
                </a:cubicBezTo>
                <a:close/>
              </a:path>
            </a:pathLst>
          </a:custGeom>
          <a:solidFill>
            <a:srgbClr val="000066"/>
          </a:solidFill>
          <a:ln w="9525">
            <a:solidFill>
              <a:srgbClr val="33CCFF"/>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898" name="Freeform 10"/>
          <p:cNvSpPr>
            <a:spLocks/>
          </p:cNvSpPr>
          <p:nvPr/>
        </p:nvSpPr>
        <p:spPr bwMode="auto">
          <a:xfrm>
            <a:off x="2568178" y="2363392"/>
            <a:ext cx="795338" cy="506015"/>
          </a:xfrm>
          <a:custGeom>
            <a:avLst/>
            <a:gdLst/>
            <a:ahLst/>
            <a:cxnLst>
              <a:cxn ang="0">
                <a:pos x="44" y="155"/>
              </a:cxn>
              <a:cxn ang="0">
                <a:pos x="208" y="125"/>
              </a:cxn>
              <a:cxn ang="0">
                <a:pos x="300" y="99"/>
              </a:cxn>
              <a:cxn ang="0">
                <a:pos x="316" y="75"/>
              </a:cxn>
              <a:cxn ang="0">
                <a:pos x="340" y="59"/>
              </a:cxn>
              <a:cxn ang="0">
                <a:pos x="348" y="35"/>
              </a:cxn>
              <a:cxn ang="0">
                <a:pos x="396" y="3"/>
              </a:cxn>
              <a:cxn ang="0">
                <a:pos x="380" y="75"/>
              </a:cxn>
              <a:cxn ang="0">
                <a:pos x="372" y="99"/>
              </a:cxn>
              <a:cxn ang="0">
                <a:pos x="468" y="91"/>
              </a:cxn>
              <a:cxn ang="0">
                <a:pos x="508" y="179"/>
              </a:cxn>
              <a:cxn ang="0">
                <a:pos x="412" y="235"/>
              </a:cxn>
              <a:cxn ang="0">
                <a:pos x="364" y="251"/>
              </a:cxn>
              <a:cxn ang="0">
                <a:pos x="326" y="235"/>
              </a:cxn>
              <a:cxn ang="0">
                <a:pos x="268" y="251"/>
              </a:cxn>
              <a:cxn ang="0">
                <a:pos x="198" y="297"/>
              </a:cxn>
              <a:cxn ang="0">
                <a:pos x="8" y="377"/>
              </a:cxn>
              <a:cxn ang="0">
                <a:pos x="116" y="291"/>
              </a:cxn>
              <a:cxn ang="0">
                <a:pos x="140" y="259"/>
              </a:cxn>
              <a:cxn ang="0">
                <a:pos x="144" y="237"/>
              </a:cxn>
              <a:cxn ang="0">
                <a:pos x="140" y="211"/>
              </a:cxn>
              <a:cxn ang="0">
                <a:pos x="44" y="155"/>
              </a:cxn>
            </a:cxnLst>
            <a:rect l="0" t="0" r="r" b="b"/>
            <a:pathLst>
              <a:path w="537" h="388">
                <a:moveTo>
                  <a:pt x="44" y="155"/>
                </a:moveTo>
                <a:cubicBezTo>
                  <a:pt x="99" y="148"/>
                  <a:pt x="155" y="142"/>
                  <a:pt x="208" y="125"/>
                </a:cubicBezTo>
                <a:cubicBezTo>
                  <a:pt x="234" y="116"/>
                  <a:pt x="300" y="99"/>
                  <a:pt x="300" y="99"/>
                </a:cubicBezTo>
                <a:cubicBezTo>
                  <a:pt x="305" y="91"/>
                  <a:pt x="309" y="81"/>
                  <a:pt x="316" y="75"/>
                </a:cubicBezTo>
                <a:cubicBezTo>
                  <a:pt x="322" y="68"/>
                  <a:pt x="333" y="66"/>
                  <a:pt x="340" y="59"/>
                </a:cubicBezTo>
                <a:cubicBezTo>
                  <a:pt x="345" y="52"/>
                  <a:pt x="343" y="42"/>
                  <a:pt x="348" y="35"/>
                </a:cubicBezTo>
                <a:cubicBezTo>
                  <a:pt x="365" y="9"/>
                  <a:pt x="370" y="11"/>
                  <a:pt x="396" y="3"/>
                </a:cubicBezTo>
                <a:cubicBezTo>
                  <a:pt x="428" y="52"/>
                  <a:pt x="404" y="0"/>
                  <a:pt x="380" y="75"/>
                </a:cubicBezTo>
                <a:cubicBezTo>
                  <a:pt x="377" y="83"/>
                  <a:pt x="363" y="97"/>
                  <a:pt x="372" y="99"/>
                </a:cubicBezTo>
                <a:cubicBezTo>
                  <a:pt x="403" y="104"/>
                  <a:pt x="436" y="93"/>
                  <a:pt x="468" y="91"/>
                </a:cubicBezTo>
                <a:cubicBezTo>
                  <a:pt x="486" y="109"/>
                  <a:pt x="537" y="144"/>
                  <a:pt x="508" y="179"/>
                </a:cubicBezTo>
                <a:cubicBezTo>
                  <a:pt x="491" y="198"/>
                  <a:pt x="437" y="223"/>
                  <a:pt x="412" y="235"/>
                </a:cubicBezTo>
                <a:cubicBezTo>
                  <a:pt x="396" y="241"/>
                  <a:pt x="364" y="251"/>
                  <a:pt x="364" y="251"/>
                </a:cubicBezTo>
                <a:cubicBezTo>
                  <a:pt x="358" y="259"/>
                  <a:pt x="334" y="229"/>
                  <a:pt x="326" y="235"/>
                </a:cubicBezTo>
                <a:cubicBezTo>
                  <a:pt x="316" y="241"/>
                  <a:pt x="278" y="246"/>
                  <a:pt x="268" y="251"/>
                </a:cubicBezTo>
                <a:cubicBezTo>
                  <a:pt x="231" y="266"/>
                  <a:pt x="237" y="287"/>
                  <a:pt x="198" y="297"/>
                </a:cubicBezTo>
                <a:cubicBezTo>
                  <a:pt x="168" y="291"/>
                  <a:pt x="35" y="388"/>
                  <a:pt x="8" y="377"/>
                </a:cubicBezTo>
                <a:cubicBezTo>
                  <a:pt x="0" y="373"/>
                  <a:pt x="111" y="297"/>
                  <a:pt x="116" y="291"/>
                </a:cubicBezTo>
                <a:cubicBezTo>
                  <a:pt x="136" y="262"/>
                  <a:pt x="110" y="266"/>
                  <a:pt x="140" y="259"/>
                </a:cubicBezTo>
                <a:cubicBezTo>
                  <a:pt x="137" y="251"/>
                  <a:pt x="150" y="241"/>
                  <a:pt x="144" y="237"/>
                </a:cubicBezTo>
                <a:cubicBezTo>
                  <a:pt x="130" y="227"/>
                  <a:pt x="140" y="211"/>
                  <a:pt x="140" y="211"/>
                </a:cubicBezTo>
                <a:cubicBezTo>
                  <a:pt x="120" y="191"/>
                  <a:pt x="73" y="155"/>
                  <a:pt x="44" y="155"/>
                </a:cubicBezTo>
                <a:close/>
              </a:path>
            </a:pathLst>
          </a:custGeom>
          <a:solidFill>
            <a:srgbClr val="FF0066"/>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21513" name="Text Box 11"/>
          <p:cNvSpPr txBox="1">
            <a:spLocks noChangeArrowheads="1"/>
          </p:cNvSpPr>
          <p:nvPr/>
        </p:nvSpPr>
        <p:spPr bwMode="auto">
          <a:xfrm>
            <a:off x="2400300" y="2914650"/>
            <a:ext cx="811441"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fr-FR" sz="900">
                <a:solidFill>
                  <a:schemeClr val="tx2"/>
                </a:solidFill>
                <a:latin typeface="Arial Narrow" charset="0"/>
              </a:rPr>
              <a:t>Medullary TEC</a:t>
            </a:r>
            <a:endParaRPr lang="fr-FR" sz="900">
              <a:solidFill>
                <a:srgbClr val="FF9933"/>
              </a:solidFill>
              <a:latin typeface="Arial Narrow" charset="0"/>
            </a:endParaRPr>
          </a:p>
        </p:txBody>
      </p:sp>
      <p:sp>
        <p:nvSpPr>
          <p:cNvPr id="21514" name="Text Box 12"/>
          <p:cNvSpPr txBox="1">
            <a:spLocks noChangeArrowheads="1"/>
          </p:cNvSpPr>
          <p:nvPr/>
        </p:nvSpPr>
        <p:spPr bwMode="auto">
          <a:xfrm>
            <a:off x="4581525" y="3324225"/>
            <a:ext cx="728084"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fr-FR" sz="900">
                <a:solidFill>
                  <a:schemeClr val="tx2"/>
                </a:solidFill>
                <a:latin typeface="Arial Narrow" charset="0"/>
              </a:rPr>
              <a:t>Dendritic cell</a:t>
            </a:r>
            <a:endParaRPr lang="fr-FR" sz="900">
              <a:solidFill>
                <a:srgbClr val="FF9933"/>
              </a:solidFill>
              <a:latin typeface="Arial Narrow" charset="0"/>
            </a:endParaRPr>
          </a:p>
        </p:txBody>
      </p:sp>
      <p:sp>
        <p:nvSpPr>
          <p:cNvPr id="21515" name="Text Box 13"/>
          <p:cNvSpPr txBox="1">
            <a:spLocks noChangeArrowheads="1"/>
          </p:cNvSpPr>
          <p:nvPr/>
        </p:nvSpPr>
        <p:spPr bwMode="auto">
          <a:xfrm>
            <a:off x="6605150" y="1069181"/>
            <a:ext cx="960520"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fr-FR" sz="900">
                <a:solidFill>
                  <a:schemeClr val="tx2"/>
                </a:solidFill>
                <a:latin typeface="Arial Narrow" charset="0"/>
              </a:rPr>
              <a:t>Thymic Nurse Cell</a:t>
            </a:r>
          </a:p>
          <a:p>
            <a:pPr algn="ctr"/>
            <a:r>
              <a:rPr lang="fr-FR" sz="900">
                <a:solidFill>
                  <a:schemeClr val="tx2"/>
                </a:solidFill>
                <a:latin typeface="Arial Narrow" charset="0"/>
              </a:rPr>
              <a:t>(TNC)</a:t>
            </a:r>
            <a:endParaRPr lang="fr-FR" sz="900">
              <a:solidFill>
                <a:srgbClr val="FF9933"/>
              </a:solidFill>
              <a:latin typeface="Arial Narrow" charset="0"/>
            </a:endParaRPr>
          </a:p>
        </p:txBody>
      </p:sp>
      <p:sp>
        <p:nvSpPr>
          <p:cNvPr id="21516" name="Text Box 14"/>
          <p:cNvSpPr txBox="1">
            <a:spLocks noChangeArrowheads="1"/>
          </p:cNvSpPr>
          <p:nvPr/>
        </p:nvSpPr>
        <p:spPr bwMode="auto">
          <a:xfrm>
            <a:off x="5886450" y="1708547"/>
            <a:ext cx="713657"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fr-FR" sz="900">
                <a:solidFill>
                  <a:schemeClr val="tx2"/>
                </a:solidFill>
                <a:latin typeface="Arial Narrow" charset="0"/>
              </a:rPr>
              <a:t>Macrophage</a:t>
            </a:r>
            <a:endParaRPr lang="fr-FR" sz="900">
              <a:solidFill>
                <a:srgbClr val="FF9933"/>
              </a:solidFill>
              <a:latin typeface="Arial Narrow" charset="0"/>
            </a:endParaRPr>
          </a:p>
        </p:txBody>
      </p:sp>
      <p:sp>
        <p:nvSpPr>
          <p:cNvPr id="21517" name="Text Box 15"/>
          <p:cNvSpPr txBox="1">
            <a:spLocks noChangeArrowheads="1"/>
          </p:cNvSpPr>
          <p:nvPr/>
        </p:nvSpPr>
        <p:spPr bwMode="auto">
          <a:xfrm>
            <a:off x="3943350" y="678656"/>
            <a:ext cx="721672"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fr-FR" sz="900">
                <a:solidFill>
                  <a:schemeClr val="tx2"/>
                </a:solidFill>
                <a:latin typeface="Arial Narrow" charset="0"/>
              </a:rPr>
              <a:t>Cortical TEC</a:t>
            </a:r>
            <a:endParaRPr lang="fr-FR" sz="900">
              <a:solidFill>
                <a:srgbClr val="FF9933"/>
              </a:solidFill>
              <a:latin typeface="Arial Narrow" charset="0"/>
            </a:endParaRPr>
          </a:p>
        </p:txBody>
      </p:sp>
      <p:sp>
        <p:nvSpPr>
          <p:cNvPr id="165904" name="Text Box 16"/>
          <p:cNvSpPr txBox="1">
            <a:spLocks noChangeArrowheads="1"/>
          </p:cNvSpPr>
          <p:nvPr/>
        </p:nvSpPr>
        <p:spPr bwMode="auto">
          <a:xfrm rot="-5400000">
            <a:off x="1366688" y="3002288"/>
            <a:ext cx="777777" cy="230832"/>
          </a:xfrm>
          <a:prstGeom prst="rect">
            <a:avLst/>
          </a:prstGeom>
          <a:noFill/>
          <a:ln w="9525">
            <a:noFill/>
            <a:miter lim="800000"/>
            <a:headEnd/>
            <a:tailEnd/>
          </a:ln>
          <a:effec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fr-FR" sz="900">
                <a:solidFill>
                  <a:srgbClr val="FF9933"/>
                </a:solidFill>
                <a:effectLst>
                  <a:outerShdw blurRad="38100" dist="38100" dir="2700000" algn="tl">
                    <a:srgbClr val="DDDDDD"/>
                  </a:outerShdw>
                </a:effectLst>
                <a:latin typeface="Times" charset="0"/>
              </a:rPr>
              <a:t> </a:t>
            </a:r>
            <a:r>
              <a:rPr lang="fr-FR" sz="900">
                <a:solidFill>
                  <a:srgbClr val="FF9933"/>
                </a:solidFill>
                <a:latin typeface="Times New Roman" charset="0"/>
              </a:rPr>
              <a:t>MEDULLA</a:t>
            </a:r>
            <a:endParaRPr lang="fr-FR" sz="900">
              <a:solidFill>
                <a:srgbClr val="FF9933"/>
              </a:solidFill>
              <a:latin typeface="Times" charset="0"/>
            </a:endParaRPr>
          </a:p>
        </p:txBody>
      </p:sp>
      <p:sp>
        <p:nvSpPr>
          <p:cNvPr id="21519" name="Text Box 17"/>
          <p:cNvSpPr txBox="1">
            <a:spLocks noChangeArrowheads="1"/>
          </p:cNvSpPr>
          <p:nvPr/>
        </p:nvSpPr>
        <p:spPr bwMode="auto">
          <a:xfrm rot="-5400000">
            <a:off x="1313260" y="1412752"/>
            <a:ext cx="717947"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fr-FR" sz="900">
                <a:solidFill>
                  <a:srgbClr val="FF9933"/>
                </a:solidFill>
                <a:latin typeface="Times New Roman" charset="0"/>
              </a:rPr>
              <a:t>CORTEX</a:t>
            </a:r>
          </a:p>
        </p:txBody>
      </p:sp>
      <p:sp>
        <p:nvSpPr>
          <p:cNvPr id="165906" name="Line 18"/>
          <p:cNvSpPr>
            <a:spLocks noChangeShapeType="1"/>
          </p:cNvSpPr>
          <p:nvPr/>
        </p:nvSpPr>
        <p:spPr bwMode="auto">
          <a:xfrm>
            <a:off x="5143500" y="2514601"/>
            <a:ext cx="376238" cy="240506"/>
          </a:xfrm>
          <a:prstGeom prst="line">
            <a:avLst/>
          </a:prstGeom>
          <a:noFill/>
          <a:ln w="12700">
            <a:solidFill>
              <a:srgbClr val="33CCFF"/>
            </a:solidFill>
            <a:round/>
            <a:headEnd/>
            <a:tailEnd/>
          </a:ln>
          <a:effectLst/>
        </p:spPr>
        <p:txBody>
          <a:bodyPr wrap="none" anchor="ctr"/>
          <a:lstStyle/>
          <a:p>
            <a:pPr>
              <a:defRPr/>
            </a:pPr>
            <a:endParaRPr lang="fr-FR" sz="1350">
              <a:effectLst>
                <a:outerShdw blurRad="38100" dist="38100" dir="2700000" algn="tl">
                  <a:srgbClr val="000000">
                    <a:alpha val="43137"/>
                  </a:srgbClr>
                </a:outerShdw>
              </a:effectLst>
              <a:latin typeface="Palatino" pitchFamily="-106" charset="0"/>
              <a:ea typeface="ＭＳ Ｐゴシック" pitchFamily="-112" charset="-128"/>
              <a:cs typeface="ＭＳ Ｐゴシック" pitchFamily="25" charset="-128"/>
            </a:endParaRPr>
          </a:p>
        </p:txBody>
      </p:sp>
      <p:sp>
        <p:nvSpPr>
          <p:cNvPr id="165907" name="Line 19"/>
          <p:cNvSpPr>
            <a:spLocks noChangeShapeType="1"/>
          </p:cNvSpPr>
          <p:nvPr/>
        </p:nvSpPr>
        <p:spPr bwMode="auto">
          <a:xfrm>
            <a:off x="3661172" y="3600450"/>
            <a:ext cx="0" cy="0"/>
          </a:xfrm>
          <a:prstGeom prst="line">
            <a:avLst/>
          </a:prstGeom>
          <a:noFill/>
          <a:ln w="9525">
            <a:solidFill>
              <a:schemeClr val="tx1"/>
            </a:solidFill>
            <a:round/>
            <a:headEnd/>
            <a:tailEnd/>
          </a:ln>
          <a:effectLst/>
        </p:spPr>
        <p:txBody>
          <a:bodyPr wrap="none" anchor="ctr"/>
          <a:lstStyle/>
          <a:p>
            <a:pPr>
              <a:defRPr/>
            </a:pPr>
            <a:endParaRPr lang="fr-FR" sz="1350">
              <a:effectLst>
                <a:outerShdw blurRad="38100" dist="38100" dir="2700000" algn="tl">
                  <a:srgbClr val="000000">
                    <a:alpha val="43137"/>
                  </a:srgbClr>
                </a:outerShdw>
              </a:effectLst>
              <a:latin typeface="Palatino" pitchFamily="-106" charset="0"/>
              <a:ea typeface="ＭＳ Ｐゴシック" pitchFamily="-112" charset="-128"/>
              <a:cs typeface="ＭＳ Ｐゴシック" pitchFamily="25" charset="-128"/>
            </a:endParaRPr>
          </a:p>
        </p:txBody>
      </p:sp>
      <p:sp>
        <p:nvSpPr>
          <p:cNvPr id="165908" name="Line 20"/>
          <p:cNvSpPr>
            <a:spLocks noChangeShapeType="1"/>
          </p:cNvSpPr>
          <p:nvPr/>
        </p:nvSpPr>
        <p:spPr bwMode="auto">
          <a:xfrm flipV="1">
            <a:off x="3131344" y="2572941"/>
            <a:ext cx="244079" cy="360759"/>
          </a:xfrm>
          <a:prstGeom prst="line">
            <a:avLst/>
          </a:prstGeom>
          <a:noFill/>
          <a:ln w="12700">
            <a:solidFill>
              <a:srgbClr val="33CCFF"/>
            </a:solidFill>
            <a:round/>
            <a:headEnd/>
            <a:tailEnd/>
          </a:ln>
          <a:effectLst/>
        </p:spPr>
        <p:txBody>
          <a:bodyPr wrap="none" anchor="ctr"/>
          <a:lstStyle/>
          <a:p>
            <a:pPr>
              <a:defRPr/>
            </a:pPr>
            <a:endParaRPr lang="fr-FR" sz="1350">
              <a:effectLst>
                <a:outerShdw blurRad="38100" dist="38100" dir="2700000" algn="tl">
                  <a:srgbClr val="000000">
                    <a:alpha val="43137"/>
                  </a:srgbClr>
                </a:outerShdw>
              </a:effectLst>
              <a:latin typeface="Palatino" pitchFamily="-106" charset="0"/>
              <a:ea typeface="ＭＳ Ｐゴシック" pitchFamily="-112" charset="-128"/>
              <a:cs typeface="ＭＳ Ｐゴシック" pitchFamily="25" charset="-128"/>
            </a:endParaRPr>
          </a:p>
        </p:txBody>
      </p:sp>
      <p:sp>
        <p:nvSpPr>
          <p:cNvPr id="165909" name="Line 21"/>
          <p:cNvSpPr>
            <a:spLocks noChangeShapeType="1"/>
          </p:cNvSpPr>
          <p:nvPr/>
        </p:nvSpPr>
        <p:spPr bwMode="auto">
          <a:xfrm>
            <a:off x="6312694" y="1007269"/>
            <a:ext cx="355997" cy="98822"/>
          </a:xfrm>
          <a:prstGeom prst="line">
            <a:avLst/>
          </a:prstGeom>
          <a:noFill/>
          <a:ln w="12700">
            <a:solidFill>
              <a:srgbClr val="33CCFF"/>
            </a:solidFill>
            <a:round/>
            <a:headEnd/>
            <a:tailEnd/>
          </a:ln>
          <a:effectLst/>
        </p:spPr>
        <p:txBody>
          <a:bodyPr wrap="none" anchor="ctr"/>
          <a:lstStyle/>
          <a:p>
            <a:pPr>
              <a:defRPr/>
            </a:pPr>
            <a:endParaRPr lang="fr-FR" sz="1350">
              <a:effectLst>
                <a:outerShdw blurRad="38100" dist="38100" dir="2700000" algn="tl">
                  <a:srgbClr val="000000">
                    <a:alpha val="43137"/>
                  </a:srgbClr>
                </a:outerShdw>
              </a:effectLst>
              <a:latin typeface="Palatino" pitchFamily="-106" charset="0"/>
              <a:ea typeface="ＭＳ Ｐゴシック" pitchFamily="-112" charset="-128"/>
              <a:cs typeface="ＭＳ Ｐゴシック" pitchFamily="25" charset="-128"/>
            </a:endParaRPr>
          </a:p>
        </p:txBody>
      </p:sp>
      <p:sp>
        <p:nvSpPr>
          <p:cNvPr id="165910" name="Line 22"/>
          <p:cNvSpPr>
            <a:spLocks noChangeShapeType="1"/>
          </p:cNvSpPr>
          <p:nvPr/>
        </p:nvSpPr>
        <p:spPr bwMode="auto">
          <a:xfrm flipH="1" flipV="1">
            <a:off x="4419600" y="3273029"/>
            <a:ext cx="386954" cy="97631"/>
          </a:xfrm>
          <a:prstGeom prst="line">
            <a:avLst/>
          </a:prstGeom>
          <a:noFill/>
          <a:ln w="12700">
            <a:solidFill>
              <a:srgbClr val="33CCFF"/>
            </a:solidFill>
            <a:round/>
            <a:headEnd/>
            <a:tailEnd/>
          </a:ln>
          <a:effectLst/>
        </p:spPr>
        <p:txBody>
          <a:bodyPr wrap="none" anchor="ctr"/>
          <a:lstStyle/>
          <a:p>
            <a:pPr>
              <a:defRPr/>
            </a:pPr>
            <a:endParaRPr lang="fr-FR" sz="1350">
              <a:effectLst>
                <a:outerShdw blurRad="38100" dist="38100" dir="2700000" algn="tl">
                  <a:srgbClr val="000000">
                    <a:alpha val="43137"/>
                  </a:srgbClr>
                </a:outerShdw>
              </a:effectLst>
              <a:latin typeface="Palatino" pitchFamily="-106" charset="0"/>
              <a:ea typeface="ＭＳ Ｐゴシック" pitchFamily="-112" charset="-128"/>
              <a:cs typeface="ＭＳ Ｐゴシック" pitchFamily="25" charset="-128"/>
            </a:endParaRPr>
          </a:p>
        </p:txBody>
      </p:sp>
      <p:sp>
        <p:nvSpPr>
          <p:cNvPr id="165911" name="Arc 23"/>
          <p:cNvSpPr>
            <a:spLocks/>
          </p:cNvSpPr>
          <p:nvPr/>
        </p:nvSpPr>
        <p:spPr bwMode="auto">
          <a:xfrm flipH="1">
            <a:off x="2089547" y="2028826"/>
            <a:ext cx="2627709" cy="375047"/>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0" y="-1"/>
                </a:moveTo>
                <a:cubicBezTo>
                  <a:pt x="11929" y="-1"/>
                  <a:pt x="21600" y="9670"/>
                  <a:pt x="21600" y="21600"/>
                </a:cubicBezTo>
              </a:path>
              <a:path w="21600" h="21600" stroke="0" extrusionOk="0">
                <a:moveTo>
                  <a:pt x="0" y="-1"/>
                </a:moveTo>
                <a:cubicBezTo>
                  <a:pt x="11929" y="-1"/>
                  <a:pt x="21600" y="9670"/>
                  <a:pt x="21600" y="21600"/>
                </a:cubicBezTo>
                <a:lnTo>
                  <a:pt x="0" y="21600"/>
                </a:lnTo>
                <a:close/>
              </a:path>
            </a:pathLst>
          </a:custGeom>
          <a:noFill/>
          <a:ln w="12700">
            <a:solidFill>
              <a:schemeClr val="bg1"/>
            </a:solidFill>
            <a:prstDash val="dash"/>
            <a:round/>
            <a:headEnd/>
            <a:tailEnd/>
          </a:ln>
          <a:effectLst/>
        </p:spPr>
        <p:txBody>
          <a:bodyPr wrap="none" anchor="ctr"/>
          <a:lstStyle/>
          <a:p>
            <a:pPr>
              <a:defRPr/>
            </a:pPr>
            <a:endParaRPr lang="fr-FR" sz="1350">
              <a:effectLst>
                <a:outerShdw blurRad="38100" dist="38100" dir="2700000" algn="tl">
                  <a:srgbClr val="C0C0C0"/>
                </a:outerShdw>
              </a:effectLst>
              <a:latin typeface="Palatino" pitchFamily="-111" charset="0"/>
              <a:ea typeface="ＭＳ Ｐゴシック" pitchFamily="25" charset="-128"/>
              <a:cs typeface="ＭＳ Ｐゴシック" pitchFamily="25" charset="-128"/>
            </a:endParaRPr>
          </a:p>
        </p:txBody>
      </p:sp>
      <p:sp>
        <p:nvSpPr>
          <p:cNvPr id="165912" name="Oval 24"/>
          <p:cNvSpPr>
            <a:spLocks noChangeArrowheads="1"/>
          </p:cNvSpPr>
          <p:nvPr/>
        </p:nvSpPr>
        <p:spPr bwMode="auto">
          <a:xfrm>
            <a:off x="2968229" y="2527697"/>
            <a:ext cx="150019" cy="132159"/>
          </a:xfrm>
          <a:prstGeom prst="ellipse">
            <a:avLst/>
          </a:prstGeom>
          <a:solidFill>
            <a:srgbClr val="FF0066"/>
          </a:solidFill>
          <a:ln w="9525">
            <a:solidFill>
              <a:schemeClr val="bg2"/>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13" name="Freeform 25"/>
          <p:cNvSpPr>
            <a:spLocks/>
          </p:cNvSpPr>
          <p:nvPr/>
        </p:nvSpPr>
        <p:spPr bwMode="auto">
          <a:xfrm>
            <a:off x="3089673" y="2153841"/>
            <a:ext cx="463153" cy="510778"/>
          </a:xfrm>
          <a:custGeom>
            <a:avLst/>
            <a:gdLst/>
            <a:ahLst/>
            <a:cxnLst>
              <a:cxn ang="0">
                <a:pos x="0" y="78"/>
              </a:cxn>
              <a:cxn ang="0">
                <a:pos x="268" y="60"/>
              </a:cxn>
              <a:cxn ang="0">
                <a:pos x="268" y="92"/>
              </a:cxn>
              <a:cxn ang="0">
                <a:pos x="236" y="348"/>
              </a:cxn>
              <a:cxn ang="0">
                <a:pos x="180" y="386"/>
              </a:cxn>
              <a:cxn ang="0">
                <a:pos x="166" y="296"/>
              </a:cxn>
              <a:cxn ang="0">
                <a:pos x="156" y="220"/>
              </a:cxn>
              <a:cxn ang="0">
                <a:pos x="140" y="188"/>
              </a:cxn>
              <a:cxn ang="0">
                <a:pos x="110" y="148"/>
              </a:cxn>
              <a:cxn ang="0">
                <a:pos x="0" y="78"/>
              </a:cxn>
            </a:cxnLst>
            <a:rect l="0" t="0" r="r" b="b"/>
            <a:pathLst>
              <a:path w="313" h="392">
                <a:moveTo>
                  <a:pt x="0" y="78"/>
                </a:moveTo>
                <a:cubicBezTo>
                  <a:pt x="84" y="73"/>
                  <a:pt x="191" y="85"/>
                  <a:pt x="268" y="60"/>
                </a:cubicBezTo>
                <a:cubicBezTo>
                  <a:pt x="307" y="0"/>
                  <a:pt x="273" y="75"/>
                  <a:pt x="268" y="92"/>
                </a:cubicBezTo>
                <a:cubicBezTo>
                  <a:pt x="255" y="179"/>
                  <a:pt x="313" y="322"/>
                  <a:pt x="236" y="348"/>
                </a:cubicBezTo>
                <a:cubicBezTo>
                  <a:pt x="228" y="345"/>
                  <a:pt x="184" y="392"/>
                  <a:pt x="180" y="386"/>
                </a:cubicBezTo>
                <a:cubicBezTo>
                  <a:pt x="170" y="372"/>
                  <a:pt x="175" y="310"/>
                  <a:pt x="166" y="296"/>
                </a:cubicBezTo>
                <a:cubicBezTo>
                  <a:pt x="150" y="272"/>
                  <a:pt x="169" y="244"/>
                  <a:pt x="156" y="220"/>
                </a:cubicBezTo>
                <a:cubicBezTo>
                  <a:pt x="150" y="209"/>
                  <a:pt x="148" y="196"/>
                  <a:pt x="140" y="188"/>
                </a:cubicBezTo>
                <a:cubicBezTo>
                  <a:pt x="126" y="174"/>
                  <a:pt x="110" y="148"/>
                  <a:pt x="110" y="148"/>
                </a:cubicBezTo>
                <a:cubicBezTo>
                  <a:pt x="73" y="93"/>
                  <a:pt x="29" y="107"/>
                  <a:pt x="0" y="78"/>
                </a:cubicBezTo>
                <a:close/>
              </a:path>
            </a:pathLst>
          </a:custGeom>
          <a:solidFill>
            <a:srgbClr val="FF0066"/>
          </a:solidFill>
          <a:ln w="9525">
            <a:no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14" name="Oval 26"/>
          <p:cNvSpPr>
            <a:spLocks noChangeArrowheads="1"/>
          </p:cNvSpPr>
          <p:nvPr/>
        </p:nvSpPr>
        <p:spPr bwMode="auto">
          <a:xfrm>
            <a:off x="3315891" y="2297907"/>
            <a:ext cx="150019" cy="132160"/>
          </a:xfrm>
          <a:prstGeom prst="ellipse">
            <a:avLst/>
          </a:prstGeom>
          <a:solidFill>
            <a:srgbClr val="FF0066"/>
          </a:solidFill>
          <a:ln w="9525">
            <a:solidFill>
              <a:schemeClr val="bg2"/>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15" name="Freeform 27"/>
          <p:cNvSpPr>
            <a:spLocks/>
          </p:cNvSpPr>
          <p:nvPr/>
        </p:nvSpPr>
        <p:spPr bwMode="auto">
          <a:xfrm>
            <a:off x="2739629" y="2125267"/>
            <a:ext cx="473869" cy="391715"/>
          </a:xfrm>
          <a:custGeom>
            <a:avLst/>
            <a:gdLst/>
            <a:ahLst/>
            <a:cxnLst>
              <a:cxn ang="0">
                <a:pos x="308" y="136"/>
              </a:cxn>
              <a:cxn ang="0">
                <a:pos x="192" y="74"/>
              </a:cxn>
              <a:cxn ang="0">
                <a:pos x="160" y="66"/>
              </a:cxn>
              <a:cxn ang="0">
                <a:pos x="88" y="26"/>
              </a:cxn>
              <a:cxn ang="0">
                <a:pos x="96" y="74"/>
              </a:cxn>
              <a:cxn ang="0">
                <a:pos x="88" y="138"/>
              </a:cxn>
              <a:cxn ang="0">
                <a:pos x="72" y="194"/>
              </a:cxn>
              <a:cxn ang="0">
                <a:pos x="8" y="296"/>
              </a:cxn>
              <a:cxn ang="0">
                <a:pos x="126" y="234"/>
              </a:cxn>
              <a:cxn ang="0">
                <a:pos x="240" y="196"/>
              </a:cxn>
              <a:cxn ang="0">
                <a:pos x="312" y="154"/>
              </a:cxn>
              <a:cxn ang="0">
                <a:pos x="308" y="136"/>
              </a:cxn>
            </a:cxnLst>
            <a:rect l="0" t="0" r="r" b="b"/>
            <a:pathLst>
              <a:path w="320" h="300">
                <a:moveTo>
                  <a:pt x="308" y="136"/>
                </a:moveTo>
                <a:cubicBezTo>
                  <a:pt x="236" y="159"/>
                  <a:pt x="270" y="93"/>
                  <a:pt x="192" y="74"/>
                </a:cubicBezTo>
                <a:cubicBezTo>
                  <a:pt x="181" y="71"/>
                  <a:pt x="170" y="69"/>
                  <a:pt x="160" y="66"/>
                </a:cubicBezTo>
                <a:cubicBezTo>
                  <a:pt x="133" y="58"/>
                  <a:pt x="88" y="26"/>
                  <a:pt x="88" y="26"/>
                </a:cubicBezTo>
                <a:cubicBezTo>
                  <a:pt x="64" y="96"/>
                  <a:pt x="89" y="0"/>
                  <a:pt x="96" y="74"/>
                </a:cubicBezTo>
                <a:cubicBezTo>
                  <a:pt x="97" y="95"/>
                  <a:pt x="91" y="116"/>
                  <a:pt x="88" y="138"/>
                </a:cubicBezTo>
                <a:cubicBezTo>
                  <a:pt x="84" y="157"/>
                  <a:pt x="77" y="175"/>
                  <a:pt x="72" y="194"/>
                </a:cubicBezTo>
                <a:cubicBezTo>
                  <a:pt x="69" y="202"/>
                  <a:pt x="0" y="291"/>
                  <a:pt x="8" y="296"/>
                </a:cubicBezTo>
                <a:cubicBezTo>
                  <a:pt x="14" y="300"/>
                  <a:pt x="109" y="240"/>
                  <a:pt x="126" y="234"/>
                </a:cubicBezTo>
                <a:cubicBezTo>
                  <a:pt x="161" y="220"/>
                  <a:pt x="202" y="202"/>
                  <a:pt x="240" y="196"/>
                </a:cubicBezTo>
                <a:cubicBezTo>
                  <a:pt x="261" y="192"/>
                  <a:pt x="294" y="166"/>
                  <a:pt x="312" y="154"/>
                </a:cubicBezTo>
                <a:cubicBezTo>
                  <a:pt x="320" y="147"/>
                  <a:pt x="310" y="146"/>
                  <a:pt x="308" y="136"/>
                </a:cubicBezTo>
                <a:close/>
              </a:path>
            </a:pathLst>
          </a:custGeom>
          <a:solidFill>
            <a:srgbClr val="FF0066"/>
          </a:solidFill>
          <a:ln w="9525">
            <a:no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16" name="Oval 28"/>
          <p:cNvSpPr>
            <a:spLocks noChangeArrowheads="1"/>
          </p:cNvSpPr>
          <p:nvPr/>
        </p:nvSpPr>
        <p:spPr bwMode="auto">
          <a:xfrm>
            <a:off x="2905125" y="2249091"/>
            <a:ext cx="150019" cy="130969"/>
          </a:xfrm>
          <a:prstGeom prst="ellipse">
            <a:avLst/>
          </a:prstGeom>
          <a:solidFill>
            <a:srgbClr val="FF0066"/>
          </a:solidFill>
          <a:ln w="9525">
            <a:solidFill>
              <a:schemeClr val="bg2"/>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grpSp>
        <p:nvGrpSpPr>
          <p:cNvPr id="21531" name="Group 29"/>
          <p:cNvGrpSpPr>
            <a:grpSpLocks/>
          </p:cNvGrpSpPr>
          <p:nvPr/>
        </p:nvGrpSpPr>
        <p:grpSpPr bwMode="auto">
          <a:xfrm>
            <a:off x="3200401" y="2800350"/>
            <a:ext cx="1232297" cy="720329"/>
            <a:chOff x="1728" y="2352"/>
            <a:chExt cx="1035" cy="605"/>
          </a:xfrm>
        </p:grpSpPr>
        <p:sp>
          <p:nvSpPr>
            <p:cNvPr id="165918" name="Freeform 30"/>
            <p:cNvSpPr>
              <a:spLocks/>
            </p:cNvSpPr>
            <p:nvPr/>
          </p:nvSpPr>
          <p:spPr bwMode="auto">
            <a:xfrm>
              <a:off x="1728" y="2352"/>
              <a:ext cx="1035" cy="605"/>
            </a:xfrm>
            <a:custGeom>
              <a:avLst/>
              <a:gdLst/>
              <a:ahLst/>
              <a:cxnLst>
                <a:cxn ang="0">
                  <a:pos x="440" y="56"/>
                </a:cxn>
                <a:cxn ang="0">
                  <a:pos x="480" y="224"/>
                </a:cxn>
                <a:cxn ang="0">
                  <a:pos x="536" y="144"/>
                </a:cxn>
                <a:cxn ang="0">
                  <a:pos x="544" y="120"/>
                </a:cxn>
                <a:cxn ang="0">
                  <a:pos x="552" y="56"/>
                </a:cxn>
                <a:cxn ang="0">
                  <a:pos x="560" y="8"/>
                </a:cxn>
                <a:cxn ang="0">
                  <a:pos x="592" y="16"/>
                </a:cxn>
                <a:cxn ang="0">
                  <a:pos x="624" y="64"/>
                </a:cxn>
                <a:cxn ang="0">
                  <a:pos x="544" y="272"/>
                </a:cxn>
                <a:cxn ang="0">
                  <a:pos x="520" y="320"/>
                </a:cxn>
                <a:cxn ang="0">
                  <a:pos x="616" y="404"/>
                </a:cxn>
                <a:cxn ang="0">
                  <a:pos x="752" y="352"/>
                </a:cxn>
                <a:cxn ang="0">
                  <a:pos x="760" y="320"/>
                </a:cxn>
                <a:cxn ang="0">
                  <a:pos x="768" y="296"/>
                </a:cxn>
                <a:cxn ang="0">
                  <a:pos x="792" y="312"/>
                </a:cxn>
                <a:cxn ang="0">
                  <a:pos x="832" y="384"/>
                </a:cxn>
                <a:cxn ang="0">
                  <a:pos x="752" y="456"/>
                </a:cxn>
                <a:cxn ang="0">
                  <a:pos x="728" y="472"/>
                </a:cxn>
                <a:cxn ang="0">
                  <a:pos x="648" y="488"/>
                </a:cxn>
                <a:cxn ang="0">
                  <a:pos x="520" y="448"/>
                </a:cxn>
                <a:cxn ang="0">
                  <a:pos x="424" y="552"/>
                </a:cxn>
                <a:cxn ang="0">
                  <a:pos x="384" y="512"/>
                </a:cxn>
                <a:cxn ang="0">
                  <a:pos x="400" y="448"/>
                </a:cxn>
                <a:cxn ang="0">
                  <a:pos x="330" y="368"/>
                </a:cxn>
                <a:cxn ang="0">
                  <a:pos x="246" y="404"/>
                </a:cxn>
                <a:cxn ang="0">
                  <a:pos x="160" y="464"/>
                </a:cxn>
                <a:cxn ang="0">
                  <a:pos x="136" y="472"/>
                </a:cxn>
                <a:cxn ang="0">
                  <a:pos x="0" y="392"/>
                </a:cxn>
                <a:cxn ang="0">
                  <a:pos x="208" y="296"/>
                </a:cxn>
                <a:cxn ang="0">
                  <a:pos x="212" y="214"/>
                </a:cxn>
                <a:cxn ang="0">
                  <a:pos x="160" y="192"/>
                </a:cxn>
                <a:cxn ang="0">
                  <a:pos x="240" y="136"/>
                </a:cxn>
                <a:cxn ang="0">
                  <a:pos x="304" y="142"/>
                </a:cxn>
                <a:cxn ang="0">
                  <a:pos x="360" y="64"/>
                </a:cxn>
                <a:cxn ang="0">
                  <a:pos x="376" y="112"/>
                </a:cxn>
                <a:cxn ang="0">
                  <a:pos x="384" y="144"/>
                </a:cxn>
                <a:cxn ang="0">
                  <a:pos x="408" y="152"/>
                </a:cxn>
                <a:cxn ang="0">
                  <a:pos x="440" y="56"/>
                </a:cxn>
              </a:cxnLst>
              <a:rect l="0" t="0" r="r" b="b"/>
              <a:pathLst>
                <a:path w="832" h="552">
                  <a:moveTo>
                    <a:pt x="440" y="56"/>
                  </a:moveTo>
                  <a:cubicBezTo>
                    <a:pt x="475" y="108"/>
                    <a:pt x="444" y="171"/>
                    <a:pt x="480" y="224"/>
                  </a:cubicBezTo>
                  <a:cubicBezTo>
                    <a:pt x="521" y="210"/>
                    <a:pt x="522" y="185"/>
                    <a:pt x="536" y="144"/>
                  </a:cubicBezTo>
                  <a:cubicBezTo>
                    <a:pt x="538" y="136"/>
                    <a:pt x="544" y="120"/>
                    <a:pt x="544" y="120"/>
                  </a:cubicBezTo>
                  <a:cubicBezTo>
                    <a:pt x="546" y="98"/>
                    <a:pt x="548" y="77"/>
                    <a:pt x="552" y="56"/>
                  </a:cubicBezTo>
                  <a:cubicBezTo>
                    <a:pt x="554" y="39"/>
                    <a:pt x="548" y="19"/>
                    <a:pt x="560" y="8"/>
                  </a:cubicBezTo>
                  <a:cubicBezTo>
                    <a:pt x="567" y="0"/>
                    <a:pt x="581" y="13"/>
                    <a:pt x="592" y="16"/>
                  </a:cubicBezTo>
                  <a:cubicBezTo>
                    <a:pt x="606" y="30"/>
                    <a:pt x="624" y="40"/>
                    <a:pt x="624" y="64"/>
                  </a:cubicBezTo>
                  <a:cubicBezTo>
                    <a:pt x="624" y="126"/>
                    <a:pt x="599" y="235"/>
                    <a:pt x="544" y="272"/>
                  </a:cubicBezTo>
                  <a:cubicBezTo>
                    <a:pt x="535" y="284"/>
                    <a:pt x="520" y="303"/>
                    <a:pt x="520" y="320"/>
                  </a:cubicBezTo>
                  <a:cubicBezTo>
                    <a:pt x="520" y="380"/>
                    <a:pt x="571" y="392"/>
                    <a:pt x="616" y="404"/>
                  </a:cubicBezTo>
                  <a:cubicBezTo>
                    <a:pt x="674" y="360"/>
                    <a:pt x="711" y="412"/>
                    <a:pt x="752" y="352"/>
                  </a:cubicBezTo>
                  <a:cubicBezTo>
                    <a:pt x="754" y="341"/>
                    <a:pt x="756" y="330"/>
                    <a:pt x="760" y="320"/>
                  </a:cubicBezTo>
                  <a:cubicBezTo>
                    <a:pt x="762" y="311"/>
                    <a:pt x="759" y="298"/>
                    <a:pt x="768" y="296"/>
                  </a:cubicBezTo>
                  <a:cubicBezTo>
                    <a:pt x="777" y="293"/>
                    <a:pt x="784" y="306"/>
                    <a:pt x="792" y="312"/>
                  </a:cubicBezTo>
                  <a:cubicBezTo>
                    <a:pt x="828" y="367"/>
                    <a:pt x="817" y="341"/>
                    <a:pt x="832" y="384"/>
                  </a:cubicBezTo>
                  <a:cubicBezTo>
                    <a:pt x="813" y="457"/>
                    <a:pt x="804" y="421"/>
                    <a:pt x="752" y="456"/>
                  </a:cubicBezTo>
                  <a:cubicBezTo>
                    <a:pt x="744" y="461"/>
                    <a:pt x="737" y="469"/>
                    <a:pt x="728" y="472"/>
                  </a:cubicBezTo>
                  <a:cubicBezTo>
                    <a:pt x="702" y="479"/>
                    <a:pt x="648" y="488"/>
                    <a:pt x="648" y="488"/>
                  </a:cubicBezTo>
                  <a:cubicBezTo>
                    <a:pt x="595" y="476"/>
                    <a:pt x="565" y="470"/>
                    <a:pt x="520" y="448"/>
                  </a:cubicBezTo>
                  <a:cubicBezTo>
                    <a:pt x="468" y="465"/>
                    <a:pt x="466" y="523"/>
                    <a:pt x="424" y="552"/>
                  </a:cubicBezTo>
                  <a:cubicBezTo>
                    <a:pt x="413" y="544"/>
                    <a:pt x="384" y="529"/>
                    <a:pt x="384" y="512"/>
                  </a:cubicBezTo>
                  <a:cubicBezTo>
                    <a:pt x="384" y="490"/>
                    <a:pt x="400" y="448"/>
                    <a:pt x="400" y="448"/>
                  </a:cubicBezTo>
                  <a:cubicBezTo>
                    <a:pt x="391" y="406"/>
                    <a:pt x="370" y="381"/>
                    <a:pt x="330" y="368"/>
                  </a:cubicBezTo>
                  <a:cubicBezTo>
                    <a:pt x="294" y="376"/>
                    <a:pt x="246" y="404"/>
                    <a:pt x="246" y="404"/>
                  </a:cubicBezTo>
                  <a:cubicBezTo>
                    <a:pt x="213" y="436"/>
                    <a:pt x="205" y="448"/>
                    <a:pt x="160" y="464"/>
                  </a:cubicBezTo>
                  <a:cubicBezTo>
                    <a:pt x="152" y="466"/>
                    <a:pt x="136" y="472"/>
                    <a:pt x="136" y="472"/>
                  </a:cubicBezTo>
                  <a:cubicBezTo>
                    <a:pt x="34" y="463"/>
                    <a:pt x="29" y="479"/>
                    <a:pt x="0" y="392"/>
                  </a:cubicBezTo>
                  <a:cubicBezTo>
                    <a:pt x="32" y="294"/>
                    <a:pt x="119" y="302"/>
                    <a:pt x="208" y="296"/>
                  </a:cubicBezTo>
                  <a:cubicBezTo>
                    <a:pt x="225" y="284"/>
                    <a:pt x="243" y="240"/>
                    <a:pt x="212" y="214"/>
                  </a:cubicBezTo>
                  <a:cubicBezTo>
                    <a:pt x="192" y="196"/>
                    <a:pt x="181" y="206"/>
                    <a:pt x="160" y="192"/>
                  </a:cubicBezTo>
                  <a:cubicBezTo>
                    <a:pt x="171" y="114"/>
                    <a:pt x="164" y="123"/>
                    <a:pt x="240" y="136"/>
                  </a:cubicBezTo>
                  <a:cubicBezTo>
                    <a:pt x="272" y="157"/>
                    <a:pt x="265" y="151"/>
                    <a:pt x="304" y="142"/>
                  </a:cubicBezTo>
                  <a:cubicBezTo>
                    <a:pt x="316" y="91"/>
                    <a:pt x="296" y="21"/>
                    <a:pt x="360" y="64"/>
                  </a:cubicBezTo>
                  <a:cubicBezTo>
                    <a:pt x="365" y="80"/>
                    <a:pt x="371" y="95"/>
                    <a:pt x="376" y="112"/>
                  </a:cubicBezTo>
                  <a:cubicBezTo>
                    <a:pt x="378" y="122"/>
                    <a:pt x="377" y="135"/>
                    <a:pt x="384" y="144"/>
                  </a:cubicBezTo>
                  <a:cubicBezTo>
                    <a:pt x="389" y="150"/>
                    <a:pt x="400" y="149"/>
                    <a:pt x="408" y="152"/>
                  </a:cubicBezTo>
                  <a:cubicBezTo>
                    <a:pt x="437" y="113"/>
                    <a:pt x="440" y="104"/>
                    <a:pt x="440" y="56"/>
                  </a:cubicBezTo>
                  <a:close/>
                </a:path>
              </a:pathLst>
            </a:custGeom>
            <a:solidFill>
              <a:srgbClr val="FFFF99"/>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19" name="Oval 31"/>
            <p:cNvSpPr>
              <a:spLocks noChangeArrowheads="1"/>
            </p:cNvSpPr>
            <p:nvPr/>
          </p:nvSpPr>
          <p:spPr bwMode="auto">
            <a:xfrm>
              <a:off x="2100" y="2573"/>
              <a:ext cx="152" cy="134"/>
            </a:xfrm>
            <a:prstGeom prst="ellipse">
              <a:avLst/>
            </a:prstGeom>
            <a:solidFill>
              <a:schemeClr val="bg2"/>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grpSp>
      <p:grpSp>
        <p:nvGrpSpPr>
          <p:cNvPr id="21532" name="Group 32"/>
          <p:cNvGrpSpPr>
            <a:grpSpLocks/>
          </p:cNvGrpSpPr>
          <p:nvPr/>
        </p:nvGrpSpPr>
        <p:grpSpPr bwMode="auto">
          <a:xfrm>
            <a:off x="5318522" y="2505076"/>
            <a:ext cx="981075" cy="783431"/>
            <a:chOff x="2338" y="890"/>
            <a:chExt cx="662" cy="601"/>
          </a:xfrm>
        </p:grpSpPr>
        <p:grpSp>
          <p:nvGrpSpPr>
            <p:cNvPr id="21750" name="Group 33"/>
            <p:cNvGrpSpPr>
              <a:grpSpLocks/>
            </p:cNvGrpSpPr>
            <p:nvPr/>
          </p:nvGrpSpPr>
          <p:grpSpPr bwMode="auto">
            <a:xfrm>
              <a:off x="2338" y="890"/>
              <a:ext cx="662" cy="601"/>
              <a:chOff x="1126" y="1175"/>
              <a:chExt cx="740" cy="671"/>
            </a:xfrm>
          </p:grpSpPr>
          <p:sp>
            <p:nvSpPr>
              <p:cNvPr id="165922" name="Freeform 34"/>
              <p:cNvSpPr>
                <a:spLocks/>
              </p:cNvSpPr>
              <p:nvPr/>
            </p:nvSpPr>
            <p:spPr bwMode="auto">
              <a:xfrm>
                <a:off x="1126" y="1175"/>
                <a:ext cx="740" cy="671"/>
              </a:xfrm>
              <a:custGeom>
                <a:avLst/>
                <a:gdLst/>
                <a:ahLst/>
                <a:cxnLst>
                  <a:cxn ang="0">
                    <a:pos x="143" y="20"/>
                  </a:cxn>
                  <a:cxn ang="0">
                    <a:pos x="293" y="73"/>
                  </a:cxn>
                  <a:cxn ang="0">
                    <a:pos x="325" y="94"/>
                  </a:cxn>
                  <a:cxn ang="0">
                    <a:pos x="389" y="116"/>
                  </a:cxn>
                  <a:cxn ang="0">
                    <a:pos x="421" y="105"/>
                  </a:cxn>
                  <a:cxn ang="0">
                    <a:pos x="463" y="212"/>
                  </a:cxn>
                  <a:cxn ang="0">
                    <a:pos x="421" y="318"/>
                  </a:cxn>
                  <a:cxn ang="0">
                    <a:pos x="335" y="361"/>
                  </a:cxn>
                  <a:cxn ang="0">
                    <a:pos x="282" y="414"/>
                  </a:cxn>
                  <a:cxn ang="0">
                    <a:pos x="143" y="361"/>
                  </a:cxn>
                  <a:cxn ang="0">
                    <a:pos x="69" y="297"/>
                  </a:cxn>
                  <a:cxn ang="0">
                    <a:pos x="37" y="190"/>
                  </a:cxn>
                  <a:cxn ang="0">
                    <a:pos x="69" y="180"/>
                  </a:cxn>
                  <a:cxn ang="0">
                    <a:pos x="90" y="158"/>
                  </a:cxn>
                  <a:cxn ang="0">
                    <a:pos x="101" y="105"/>
                  </a:cxn>
                  <a:cxn ang="0">
                    <a:pos x="165" y="94"/>
                  </a:cxn>
                  <a:cxn ang="0">
                    <a:pos x="143" y="20"/>
                  </a:cxn>
                </a:cxnLst>
                <a:rect l="0" t="0" r="r" b="b"/>
                <a:pathLst>
                  <a:path w="463" h="420">
                    <a:moveTo>
                      <a:pt x="143" y="20"/>
                    </a:moveTo>
                    <a:cubicBezTo>
                      <a:pt x="343" y="38"/>
                      <a:pt x="182" y="0"/>
                      <a:pt x="293" y="73"/>
                    </a:cubicBezTo>
                    <a:cubicBezTo>
                      <a:pt x="303" y="80"/>
                      <a:pt x="313" y="88"/>
                      <a:pt x="325" y="94"/>
                    </a:cubicBezTo>
                    <a:cubicBezTo>
                      <a:pt x="345" y="103"/>
                      <a:pt x="389" y="116"/>
                      <a:pt x="389" y="116"/>
                    </a:cubicBezTo>
                    <a:cubicBezTo>
                      <a:pt x="399" y="112"/>
                      <a:pt x="410" y="100"/>
                      <a:pt x="421" y="105"/>
                    </a:cubicBezTo>
                    <a:cubicBezTo>
                      <a:pt x="449" y="116"/>
                      <a:pt x="455" y="187"/>
                      <a:pt x="463" y="212"/>
                    </a:cubicBezTo>
                    <a:cubicBezTo>
                      <a:pt x="397" y="255"/>
                      <a:pt x="454" y="205"/>
                      <a:pt x="421" y="318"/>
                    </a:cubicBezTo>
                    <a:cubicBezTo>
                      <a:pt x="411" y="348"/>
                      <a:pt x="335" y="361"/>
                      <a:pt x="335" y="361"/>
                    </a:cubicBezTo>
                    <a:cubicBezTo>
                      <a:pt x="322" y="379"/>
                      <a:pt x="308" y="410"/>
                      <a:pt x="282" y="414"/>
                    </a:cubicBezTo>
                    <a:cubicBezTo>
                      <a:pt x="235" y="420"/>
                      <a:pt x="183" y="375"/>
                      <a:pt x="143" y="361"/>
                    </a:cubicBezTo>
                    <a:cubicBezTo>
                      <a:pt x="129" y="317"/>
                      <a:pt x="110" y="311"/>
                      <a:pt x="69" y="297"/>
                    </a:cubicBezTo>
                    <a:cubicBezTo>
                      <a:pt x="31" y="259"/>
                      <a:pt x="0" y="252"/>
                      <a:pt x="37" y="190"/>
                    </a:cubicBezTo>
                    <a:cubicBezTo>
                      <a:pt x="42" y="180"/>
                      <a:pt x="58" y="183"/>
                      <a:pt x="69" y="180"/>
                    </a:cubicBezTo>
                    <a:cubicBezTo>
                      <a:pt x="76" y="172"/>
                      <a:pt x="86" y="167"/>
                      <a:pt x="90" y="158"/>
                    </a:cubicBezTo>
                    <a:cubicBezTo>
                      <a:pt x="97" y="141"/>
                      <a:pt x="87" y="116"/>
                      <a:pt x="101" y="105"/>
                    </a:cubicBezTo>
                    <a:cubicBezTo>
                      <a:pt x="117" y="90"/>
                      <a:pt x="143" y="97"/>
                      <a:pt x="165" y="94"/>
                    </a:cubicBezTo>
                    <a:cubicBezTo>
                      <a:pt x="176" y="56"/>
                      <a:pt x="172" y="46"/>
                      <a:pt x="143" y="20"/>
                    </a:cubicBezTo>
                    <a:close/>
                  </a:path>
                </a:pathLst>
              </a:custGeom>
              <a:solidFill>
                <a:srgbClr val="C0C0C0"/>
              </a:solidFill>
              <a:ln w="9525">
                <a:solidFill>
                  <a:srgbClr val="FFFF66"/>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23" name="Oval 35"/>
              <p:cNvSpPr>
                <a:spLocks noChangeArrowheads="1"/>
              </p:cNvSpPr>
              <p:nvPr/>
            </p:nvSpPr>
            <p:spPr bwMode="auto">
              <a:xfrm>
                <a:off x="1471" y="1482"/>
                <a:ext cx="142" cy="152"/>
              </a:xfrm>
              <a:prstGeom prst="ellipse">
                <a:avLst/>
              </a:prstGeom>
              <a:solidFill>
                <a:schemeClr val="bg2"/>
              </a:solidFill>
              <a:ln w="9525">
                <a:solidFill>
                  <a:srgbClr val="FFFF66"/>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grpSp>
        <p:sp>
          <p:nvSpPr>
            <p:cNvPr id="165924" name="Text Box 36"/>
            <p:cNvSpPr txBox="1">
              <a:spLocks noChangeArrowheads="1"/>
            </p:cNvSpPr>
            <p:nvPr/>
          </p:nvSpPr>
          <p:spPr bwMode="auto">
            <a:xfrm>
              <a:off x="2478" y="1018"/>
              <a:ext cx="280" cy="177"/>
            </a:xfrm>
            <a:prstGeom prst="rect">
              <a:avLst/>
            </a:prstGeom>
            <a:noFill/>
            <a:ln w="9525">
              <a:noFill/>
              <a:miter lim="800000"/>
              <a:headEnd/>
              <a:tailEnd/>
            </a:ln>
            <a:effectLst/>
          </p:spPr>
          <p:txBody>
            <a:bodyPr>
              <a:spAutoFit/>
            </a:bodyPr>
            <a:lstStyle/>
            <a:p>
              <a:pPr>
                <a:defRPr/>
              </a:pPr>
              <a:endParaRPr lang="fr-FR" sz="900">
                <a:solidFill>
                  <a:srgbClr val="FF9933"/>
                </a:solidFill>
                <a:effectLst>
                  <a:outerShdw blurRad="38100" dist="38100" dir="2700000" algn="tl">
                    <a:srgbClr val="C0C0C0"/>
                  </a:outerShdw>
                </a:effectLst>
                <a:latin typeface="Symbol" pitchFamily="-111" charset="2"/>
                <a:ea typeface="ＭＳ Ｐゴシック" pitchFamily="25" charset="-128"/>
                <a:cs typeface="ＭＳ Ｐゴシック" pitchFamily="25" charset="-128"/>
              </a:endParaRPr>
            </a:p>
          </p:txBody>
        </p:sp>
      </p:grpSp>
      <p:sp>
        <p:nvSpPr>
          <p:cNvPr id="165925" name="Oval 37"/>
          <p:cNvSpPr>
            <a:spLocks noChangeArrowheads="1"/>
          </p:cNvSpPr>
          <p:nvPr/>
        </p:nvSpPr>
        <p:spPr bwMode="auto">
          <a:xfrm>
            <a:off x="3554016" y="1312069"/>
            <a:ext cx="150019" cy="130969"/>
          </a:xfrm>
          <a:prstGeom prst="ellipse">
            <a:avLst/>
          </a:prstGeom>
          <a:solidFill>
            <a:schemeClr val="bg2"/>
          </a:solidFill>
          <a:ln w="9525">
            <a:solidFill>
              <a:srgbClr val="33CCFF"/>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43" name="Oval 55"/>
          <p:cNvSpPr>
            <a:spLocks noChangeArrowheads="1"/>
          </p:cNvSpPr>
          <p:nvPr/>
        </p:nvSpPr>
        <p:spPr bwMode="auto">
          <a:xfrm>
            <a:off x="5732860" y="915591"/>
            <a:ext cx="150019" cy="132159"/>
          </a:xfrm>
          <a:prstGeom prst="ellipse">
            <a:avLst/>
          </a:prstGeom>
          <a:solidFill>
            <a:schemeClr val="bg2"/>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grpSp>
        <p:nvGrpSpPr>
          <p:cNvPr id="21552" name="Group 56"/>
          <p:cNvGrpSpPr>
            <a:grpSpLocks/>
          </p:cNvGrpSpPr>
          <p:nvPr/>
        </p:nvGrpSpPr>
        <p:grpSpPr bwMode="auto">
          <a:xfrm>
            <a:off x="5205413" y="1725216"/>
            <a:ext cx="756047" cy="371475"/>
            <a:chOff x="4764" y="1239"/>
            <a:chExt cx="510" cy="285"/>
          </a:xfrm>
        </p:grpSpPr>
        <p:sp>
          <p:nvSpPr>
            <p:cNvPr id="165945" name="Freeform 57"/>
            <p:cNvSpPr>
              <a:spLocks/>
            </p:cNvSpPr>
            <p:nvPr/>
          </p:nvSpPr>
          <p:spPr bwMode="auto">
            <a:xfrm>
              <a:off x="4764" y="1239"/>
              <a:ext cx="510" cy="285"/>
            </a:xfrm>
            <a:custGeom>
              <a:avLst/>
              <a:gdLst/>
              <a:ahLst/>
              <a:cxnLst>
                <a:cxn ang="0">
                  <a:pos x="143" y="20"/>
                </a:cxn>
                <a:cxn ang="0">
                  <a:pos x="293" y="73"/>
                </a:cxn>
                <a:cxn ang="0">
                  <a:pos x="325" y="94"/>
                </a:cxn>
                <a:cxn ang="0">
                  <a:pos x="389" y="116"/>
                </a:cxn>
                <a:cxn ang="0">
                  <a:pos x="421" y="105"/>
                </a:cxn>
                <a:cxn ang="0">
                  <a:pos x="463" y="212"/>
                </a:cxn>
                <a:cxn ang="0">
                  <a:pos x="421" y="318"/>
                </a:cxn>
                <a:cxn ang="0">
                  <a:pos x="335" y="361"/>
                </a:cxn>
                <a:cxn ang="0">
                  <a:pos x="282" y="414"/>
                </a:cxn>
                <a:cxn ang="0">
                  <a:pos x="143" y="361"/>
                </a:cxn>
                <a:cxn ang="0">
                  <a:pos x="69" y="297"/>
                </a:cxn>
                <a:cxn ang="0">
                  <a:pos x="37" y="190"/>
                </a:cxn>
                <a:cxn ang="0">
                  <a:pos x="69" y="180"/>
                </a:cxn>
                <a:cxn ang="0">
                  <a:pos x="90" y="158"/>
                </a:cxn>
                <a:cxn ang="0">
                  <a:pos x="101" y="105"/>
                </a:cxn>
                <a:cxn ang="0">
                  <a:pos x="165" y="94"/>
                </a:cxn>
                <a:cxn ang="0">
                  <a:pos x="143" y="20"/>
                </a:cxn>
              </a:cxnLst>
              <a:rect l="0" t="0" r="r" b="b"/>
              <a:pathLst>
                <a:path w="463" h="420">
                  <a:moveTo>
                    <a:pt x="143" y="20"/>
                  </a:moveTo>
                  <a:cubicBezTo>
                    <a:pt x="343" y="38"/>
                    <a:pt x="182" y="0"/>
                    <a:pt x="293" y="73"/>
                  </a:cubicBezTo>
                  <a:cubicBezTo>
                    <a:pt x="303" y="80"/>
                    <a:pt x="313" y="88"/>
                    <a:pt x="325" y="94"/>
                  </a:cubicBezTo>
                  <a:cubicBezTo>
                    <a:pt x="345" y="103"/>
                    <a:pt x="389" y="116"/>
                    <a:pt x="389" y="116"/>
                  </a:cubicBezTo>
                  <a:cubicBezTo>
                    <a:pt x="399" y="112"/>
                    <a:pt x="410" y="100"/>
                    <a:pt x="421" y="105"/>
                  </a:cubicBezTo>
                  <a:cubicBezTo>
                    <a:pt x="449" y="116"/>
                    <a:pt x="455" y="187"/>
                    <a:pt x="463" y="212"/>
                  </a:cubicBezTo>
                  <a:cubicBezTo>
                    <a:pt x="397" y="255"/>
                    <a:pt x="454" y="205"/>
                    <a:pt x="421" y="318"/>
                  </a:cubicBezTo>
                  <a:cubicBezTo>
                    <a:pt x="411" y="348"/>
                    <a:pt x="335" y="361"/>
                    <a:pt x="335" y="361"/>
                  </a:cubicBezTo>
                  <a:cubicBezTo>
                    <a:pt x="322" y="379"/>
                    <a:pt x="308" y="410"/>
                    <a:pt x="282" y="414"/>
                  </a:cubicBezTo>
                  <a:cubicBezTo>
                    <a:pt x="235" y="420"/>
                    <a:pt x="183" y="375"/>
                    <a:pt x="143" y="361"/>
                  </a:cubicBezTo>
                  <a:cubicBezTo>
                    <a:pt x="129" y="317"/>
                    <a:pt x="110" y="311"/>
                    <a:pt x="69" y="297"/>
                  </a:cubicBezTo>
                  <a:cubicBezTo>
                    <a:pt x="31" y="259"/>
                    <a:pt x="0" y="252"/>
                    <a:pt x="37" y="190"/>
                  </a:cubicBezTo>
                  <a:cubicBezTo>
                    <a:pt x="42" y="180"/>
                    <a:pt x="58" y="183"/>
                    <a:pt x="69" y="180"/>
                  </a:cubicBezTo>
                  <a:cubicBezTo>
                    <a:pt x="76" y="172"/>
                    <a:pt x="86" y="167"/>
                    <a:pt x="90" y="158"/>
                  </a:cubicBezTo>
                  <a:cubicBezTo>
                    <a:pt x="97" y="141"/>
                    <a:pt x="87" y="116"/>
                    <a:pt x="101" y="105"/>
                  </a:cubicBezTo>
                  <a:cubicBezTo>
                    <a:pt x="117" y="90"/>
                    <a:pt x="143" y="97"/>
                    <a:pt x="165" y="94"/>
                  </a:cubicBezTo>
                  <a:cubicBezTo>
                    <a:pt x="176" y="56"/>
                    <a:pt x="172" y="46"/>
                    <a:pt x="143" y="20"/>
                  </a:cubicBezTo>
                  <a:close/>
                </a:path>
              </a:pathLst>
            </a:custGeom>
            <a:solidFill>
              <a:srgbClr val="C0C0C0"/>
            </a:solidFill>
            <a:ln w="9525">
              <a:solidFill>
                <a:srgbClr val="FFFF66"/>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46" name="Oval 58"/>
            <p:cNvSpPr>
              <a:spLocks noChangeArrowheads="1"/>
            </p:cNvSpPr>
            <p:nvPr/>
          </p:nvSpPr>
          <p:spPr bwMode="auto">
            <a:xfrm>
              <a:off x="4990" y="1303"/>
              <a:ext cx="85" cy="104"/>
            </a:xfrm>
            <a:prstGeom prst="ellipse">
              <a:avLst/>
            </a:prstGeom>
            <a:solidFill>
              <a:schemeClr val="bg2"/>
            </a:solidFill>
            <a:ln w="9525">
              <a:solidFill>
                <a:srgbClr val="FFFF66"/>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grpSp>
      <p:sp>
        <p:nvSpPr>
          <p:cNvPr id="21553" name="Text Box 59"/>
          <p:cNvSpPr txBox="1">
            <a:spLocks noChangeArrowheads="1"/>
          </p:cNvSpPr>
          <p:nvPr/>
        </p:nvSpPr>
        <p:spPr bwMode="auto">
          <a:xfrm>
            <a:off x="4914900" y="2278856"/>
            <a:ext cx="713657" cy="2308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fr-FR" sz="900">
                <a:solidFill>
                  <a:schemeClr val="tx2"/>
                </a:solidFill>
                <a:latin typeface="Arial Narrow" charset="0"/>
              </a:rPr>
              <a:t>Macrophage</a:t>
            </a:r>
            <a:endParaRPr lang="fr-FR" sz="900">
              <a:solidFill>
                <a:srgbClr val="FF9933"/>
              </a:solidFill>
              <a:latin typeface="Arial Narrow" charset="0"/>
            </a:endParaRPr>
          </a:p>
        </p:txBody>
      </p:sp>
      <p:grpSp>
        <p:nvGrpSpPr>
          <p:cNvPr id="7" name="Group 60"/>
          <p:cNvGrpSpPr>
            <a:grpSpLocks/>
          </p:cNvGrpSpPr>
          <p:nvPr/>
        </p:nvGrpSpPr>
        <p:grpSpPr bwMode="auto">
          <a:xfrm>
            <a:off x="1696641" y="971551"/>
            <a:ext cx="1560910" cy="1459706"/>
            <a:chOff x="465" y="797"/>
            <a:chExt cx="1311" cy="1226"/>
          </a:xfrm>
        </p:grpSpPr>
        <p:grpSp>
          <p:nvGrpSpPr>
            <p:cNvPr id="21740" name="Group 61"/>
            <p:cNvGrpSpPr>
              <a:grpSpLocks/>
            </p:cNvGrpSpPr>
            <p:nvPr/>
          </p:nvGrpSpPr>
          <p:grpSpPr bwMode="auto">
            <a:xfrm>
              <a:off x="938" y="842"/>
              <a:ext cx="238" cy="210"/>
              <a:chOff x="3130" y="3832"/>
              <a:chExt cx="192" cy="192"/>
            </a:xfrm>
          </p:grpSpPr>
          <p:sp>
            <p:nvSpPr>
              <p:cNvPr id="165950" name="Oval 62"/>
              <p:cNvSpPr>
                <a:spLocks noChangeArrowheads="1"/>
              </p:cNvSpPr>
              <p:nvPr/>
            </p:nvSpPr>
            <p:spPr bwMode="auto">
              <a:xfrm>
                <a:off x="3130" y="3832"/>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51" name="Oval 63"/>
              <p:cNvSpPr>
                <a:spLocks noChangeArrowheads="1"/>
              </p:cNvSpPr>
              <p:nvPr/>
            </p:nvSpPr>
            <p:spPr bwMode="auto">
              <a:xfrm>
                <a:off x="3170" y="3868"/>
                <a:ext cx="97" cy="97"/>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741" name="Group 64"/>
            <p:cNvGrpSpPr>
              <a:grpSpLocks/>
            </p:cNvGrpSpPr>
            <p:nvPr/>
          </p:nvGrpSpPr>
          <p:grpSpPr bwMode="auto">
            <a:xfrm>
              <a:off x="1201" y="797"/>
              <a:ext cx="238" cy="210"/>
              <a:chOff x="3130" y="3832"/>
              <a:chExt cx="192" cy="192"/>
            </a:xfrm>
          </p:grpSpPr>
          <p:sp>
            <p:nvSpPr>
              <p:cNvPr id="165953" name="Oval 65"/>
              <p:cNvSpPr>
                <a:spLocks noChangeArrowheads="1"/>
              </p:cNvSpPr>
              <p:nvPr/>
            </p:nvSpPr>
            <p:spPr bwMode="auto">
              <a:xfrm>
                <a:off x="3130" y="3832"/>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54" name="Oval 66"/>
              <p:cNvSpPr>
                <a:spLocks noChangeArrowheads="1"/>
              </p:cNvSpPr>
              <p:nvPr/>
            </p:nvSpPr>
            <p:spPr bwMode="auto">
              <a:xfrm>
                <a:off x="3170" y="3868"/>
                <a:ext cx="97" cy="97"/>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sp>
          <p:nvSpPr>
            <p:cNvPr id="21742" name="Text Box 67"/>
            <p:cNvSpPr txBox="1">
              <a:spLocks noChangeArrowheads="1"/>
            </p:cNvSpPr>
            <p:nvPr/>
          </p:nvSpPr>
          <p:spPr bwMode="auto">
            <a:xfrm>
              <a:off x="465" y="1033"/>
              <a:ext cx="1311" cy="3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fr-FR" sz="825" b="1" err="1">
                  <a:solidFill>
                    <a:srgbClr val="800000"/>
                  </a:solidFill>
                  <a:latin typeface="Book Antiqua" panose="02040602050305030304" pitchFamily="18" charset="0"/>
                  <a:cs typeface="Century Gothic" charset="0"/>
                </a:rPr>
                <a:t>Subcapsular</a:t>
              </a:r>
              <a:r>
                <a:rPr lang="fr-FR" sz="825" b="1">
                  <a:solidFill>
                    <a:srgbClr val="800000"/>
                  </a:solidFill>
                  <a:latin typeface="Book Antiqua" panose="02040602050305030304" pitchFamily="18" charset="0"/>
                  <a:cs typeface="Century Gothic" charset="0"/>
                </a:rPr>
                <a:t> </a:t>
              </a:r>
              <a:r>
                <a:rPr lang="fr-FR" sz="825" b="1" err="1">
                  <a:solidFill>
                    <a:srgbClr val="800000"/>
                  </a:solidFill>
                  <a:latin typeface="Book Antiqua" panose="02040602050305030304" pitchFamily="18" charset="0"/>
                  <a:cs typeface="Century Gothic" charset="0"/>
                </a:rPr>
                <a:t>T</a:t>
              </a:r>
              <a:r>
                <a:rPr lang="fr-FR" sz="825" b="1">
                  <a:solidFill>
                    <a:srgbClr val="800000"/>
                  </a:solidFill>
                  <a:latin typeface="Book Antiqua" panose="02040602050305030304" pitchFamily="18" charset="0"/>
                  <a:cs typeface="Century Gothic" charset="0"/>
                </a:rPr>
                <a:t> blasts</a:t>
              </a:r>
            </a:p>
            <a:p>
              <a:pPr algn="ctr">
                <a:spcBef>
                  <a:spcPct val="50000"/>
                </a:spcBef>
              </a:pPr>
              <a:r>
                <a:rPr lang="fr-FR" sz="825" b="1">
                  <a:solidFill>
                    <a:srgbClr val="800000"/>
                  </a:solidFill>
                  <a:latin typeface="Book Antiqua" panose="02040602050305030304" pitchFamily="18" charset="0"/>
                  <a:cs typeface="Century Gothic" charset="0"/>
                </a:rPr>
                <a:t>Multiplication +++</a:t>
              </a:r>
            </a:p>
          </p:txBody>
        </p:sp>
        <p:sp>
          <p:nvSpPr>
            <p:cNvPr id="165956" name="AutoShape 68"/>
            <p:cNvSpPr>
              <a:spLocks noChangeArrowheads="1"/>
            </p:cNvSpPr>
            <p:nvPr/>
          </p:nvSpPr>
          <p:spPr bwMode="auto">
            <a:xfrm rot="5400000" flipH="1">
              <a:off x="585" y="1390"/>
              <a:ext cx="655" cy="611"/>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12700">
              <a:solidFill>
                <a:srgbClr val="3399FF"/>
              </a:solidFill>
              <a:miter lim="800000"/>
              <a:headEnd/>
              <a:tailEnd/>
            </a:ln>
            <a:effectLst/>
          </p:spPr>
          <p:txBody>
            <a:bodyPr wrap="none" anchor="ctr"/>
            <a:lstStyle/>
            <a:p>
              <a:pPr>
                <a:defRPr/>
              </a:pPr>
              <a:endParaRPr lang="fr-FR" sz="1350">
                <a:effectLst>
                  <a:outerShdw blurRad="38100" dist="38100" dir="2700000" algn="tl">
                    <a:srgbClr val="C0C0C0"/>
                  </a:outerShdw>
                </a:effectLst>
                <a:latin typeface="Palatino" pitchFamily="-111" charset="0"/>
                <a:ea typeface="ＭＳ Ｐゴシック" pitchFamily="25" charset="-128"/>
                <a:cs typeface="ＭＳ Ｐゴシック" pitchFamily="25" charset="-128"/>
              </a:endParaRPr>
            </a:p>
          </p:txBody>
        </p:sp>
      </p:grpSp>
      <p:sp>
        <p:nvSpPr>
          <p:cNvPr id="165957" name="Text Box 69"/>
          <p:cNvSpPr txBox="1">
            <a:spLocks noChangeArrowheads="1"/>
          </p:cNvSpPr>
          <p:nvPr/>
        </p:nvSpPr>
        <p:spPr bwMode="auto">
          <a:xfrm>
            <a:off x="604359" y="1982471"/>
            <a:ext cx="1327594"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sz="825" b="1" noProof="1">
                <a:solidFill>
                  <a:srgbClr val="800000"/>
                </a:solidFill>
                <a:latin typeface="Book Antiqua" panose="02040602050305030304" pitchFamily="18" charset="0"/>
                <a:cs typeface="Century Gothic" charset="0"/>
              </a:rPr>
              <a:t>100 hematopoietic        T progenitors </a:t>
            </a:r>
            <a:r>
              <a:rPr lang="en-US" sz="750" noProof="1">
                <a:solidFill>
                  <a:srgbClr val="800000"/>
                </a:solidFill>
                <a:latin typeface="Book Antiqua" panose="02040602050305030304" pitchFamily="18" charset="0"/>
                <a:cs typeface="Century Gothic" charset="0"/>
              </a:rPr>
              <a:t>(from fetal liver then bone marrow)</a:t>
            </a:r>
          </a:p>
        </p:txBody>
      </p:sp>
      <p:grpSp>
        <p:nvGrpSpPr>
          <p:cNvPr id="10" name="Group 70"/>
          <p:cNvGrpSpPr>
            <a:grpSpLocks/>
          </p:cNvGrpSpPr>
          <p:nvPr/>
        </p:nvGrpSpPr>
        <p:grpSpPr bwMode="auto">
          <a:xfrm>
            <a:off x="4743451" y="3829051"/>
            <a:ext cx="3918348" cy="728663"/>
            <a:chOff x="2868" y="3164"/>
            <a:chExt cx="3291" cy="612"/>
          </a:xfrm>
        </p:grpSpPr>
        <p:sp>
          <p:nvSpPr>
            <p:cNvPr id="165959" name="Text Box 71"/>
            <p:cNvSpPr txBox="1">
              <a:spLocks noChangeArrowheads="1"/>
            </p:cNvSpPr>
            <p:nvPr/>
          </p:nvSpPr>
          <p:spPr bwMode="auto">
            <a:xfrm>
              <a:off x="3510" y="3379"/>
              <a:ext cx="2649" cy="397"/>
            </a:xfrm>
            <a:prstGeom prst="rect">
              <a:avLst/>
            </a:prstGeom>
            <a:noFill/>
            <a:ln w="9525">
              <a:noFill/>
              <a:miter lim="800000"/>
              <a:headEnd/>
              <a:tailEnd/>
            </a:ln>
            <a:effec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lnSpc>
                  <a:spcPct val="105000"/>
                </a:lnSpc>
                <a:spcAft>
                  <a:spcPts val="900"/>
                </a:spcAft>
              </a:pPr>
              <a:r>
                <a:rPr lang="fr-FR" sz="1200">
                  <a:solidFill>
                    <a:srgbClr val="960001"/>
                  </a:solidFill>
                  <a:latin typeface="Book Antiqua" panose="02040602050305030304" pitchFamily="18" charset="0"/>
                  <a:cs typeface="Century Gothic" charset="0"/>
                </a:rPr>
                <a:t>Emigration of self-</a:t>
              </a:r>
              <a:r>
                <a:rPr lang="fr-FR" sz="1200" err="1">
                  <a:solidFill>
                    <a:srgbClr val="960001"/>
                  </a:solidFill>
                  <a:latin typeface="Book Antiqua" panose="02040602050305030304" pitchFamily="18" charset="0"/>
                  <a:cs typeface="Century Gothic" charset="0"/>
                </a:rPr>
                <a:t>tolerant</a:t>
              </a:r>
              <a:r>
                <a:rPr lang="fr-FR" sz="1200">
                  <a:solidFill>
                    <a:srgbClr val="960001"/>
                  </a:solidFill>
                  <a:latin typeface="Book Antiqua" panose="02040602050305030304" pitchFamily="18" charset="0"/>
                  <a:cs typeface="Century Gothic" charset="0"/>
                </a:rPr>
                <a:t> and </a:t>
              </a:r>
              <a:r>
                <a:rPr lang="fr-FR" sz="1200" err="1">
                  <a:solidFill>
                    <a:srgbClr val="960001"/>
                  </a:solidFill>
                  <a:latin typeface="Book Antiqua" panose="02040602050305030304" pitchFamily="18" charset="0"/>
                  <a:cs typeface="Century Gothic" charset="0"/>
                </a:rPr>
                <a:t>competent</a:t>
              </a:r>
              <a:r>
                <a:rPr lang="fr-FR" sz="1200">
                  <a:solidFill>
                    <a:srgbClr val="960001"/>
                  </a:solidFill>
                  <a:latin typeface="Book Antiqua" panose="02040602050305030304" pitchFamily="18" charset="0"/>
                  <a:cs typeface="Century Gothic" charset="0"/>
                </a:rPr>
                <a:t> naïve CD4/CD8 </a:t>
              </a:r>
              <a:r>
                <a:rPr lang="fr-FR" sz="1200" err="1">
                  <a:solidFill>
                    <a:srgbClr val="960001"/>
                  </a:solidFill>
                  <a:latin typeface="Book Antiqua" panose="02040602050305030304" pitchFamily="18" charset="0"/>
                  <a:cs typeface="Century Gothic" charset="0"/>
                </a:rPr>
                <a:t>T</a:t>
              </a:r>
              <a:r>
                <a:rPr lang="fr-FR" sz="1200">
                  <a:solidFill>
                    <a:srgbClr val="960001"/>
                  </a:solidFill>
                  <a:latin typeface="Book Antiqua" panose="02040602050305030304" pitchFamily="18" charset="0"/>
                  <a:cs typeface="Century Gothic" charset="0"/>
                </a:rPr>
                <a:t> + </a:t>
              </a:r>
              <a:r>
                <a:rPr lang="fr-FR" sz="1200" err="1">
                  <a:solidFill>
                    <a:srgbClr val="960001"/>
                  </a:solidFill>
                  <a:latin typeface="Book Antiqua" panose="02040602050305030304" pitchFamily="18" charset="0"/>
                  <a:cs typeface="Century Gothic" charset="0"/>
                </a:rPr>
                <a:t>tTreg</a:t>
              </a:r>
              <a:r>
                <a:rPr lang="fr-FR" sz="1200">
                  <a:solidFill>
                    <a:srgbClr val="960001"/>
                  </a:solidFill>
                  <a:latin typeface="Book Antiqua" panose="02040602050305030304" pitchFamily="18" charset="0"/>
                  <a:cs typeface="Century Gothic" charset="0"/>
                </a:rPr>
                <a:t> </a:t>
              </a:r>
              <a:r>
                <a:rPr lang="fr-FR" sz="1200" err="1">
                  <a:solidFill>
                    <a:srgbClr val="960001"/>
                  </a:solidFill>
                  <a:latin typeface="Book Antiqua" panose="02040602050305030304" pitchFamily="18" charset="0"/>
                  <a:cs typeface="Century Gothic" charset="0"/>
                </a:rPr>
                <a:t>cells</a:t>
              </a:r>
              <a:r>
                <a:rPr lang="fr-FR" sz="1200">
                  <a:solidFill>
                    <a:srgbClr val="960001"/>
                  </a:solidFill>
                  <a:latin typeface="Book Antiqua" panose="02040602050305030304" pitchFamily="18" charset="0"/>
                  <a:cs typeface="Century Gothic" charset="0"/>
                </a:rPr>
                <a:t> (</a:t>
              </a:r>
              <a:r>
                <a:rPr lang="fr-FR" sz="1200" err="1">
                  <a:solidFill>
                    <a:srgbClr val="960001"/>
                  </a:solidFill>
                  <a:latin typeface="Book Antiqua" panose="02040602050305030304" pitchFamily="18" charset="0"/>
                  <a:cs typeface="Century Gothic" charset="0"/>
                </a:rPr>
                <a:t>only</a:t>
              </a:r>
              <a:r>
                <a:rPr lang="fr-FR" sz="1200">
                  <a:solidFill>
                    <a:srgbClr val="960001"/>
                  </a:solidFill>
                  <a:latin typeface="Book Antiqua" panose="02040602050305030304" pitchFamily="18" charset="0"/>
                  <a:cs typeface="Century Gothic" charset="0"/>
                </a:rPr>
                <a:t> </a:t>
              </a:r>
              <a:r>
                <a:rPr lang="fr-FR" sz="1200" u="sng">
                  <a:solidFill>
                    <a:srgbClr val="960001"/>
                  </a:solidFill>
                  <a:latin typeface="Book Antiqua" panose="02040602050305030304" pitchFamily="18" charset="0"/>
                  <a:cs typeface="Century Gothic" charset="0"/>
                </a:rPr>
                <a:t>2-5%</a:t>
              </a:r>
              <a:r>
                <a:rPr lang="fr-FR" sz="1200">
                  <a:solidFill>
                    <a:srgbClr val="960001"/>
                  </a:solidFill>
                  <a:latin typeface="Book Antiqua" panose="02040602050305030304" pitchFamily="18" charset="0"/>
                  <a:cs typeface="Century Gothic" charset="0"/>
                </a:rPr>
                <a:t>)</a:t>
              </a:r>
            </a:p>
          </p:txBody>
        </p:sp>
        <p:sp>
          <p:nvSpPr>
            <p:cNvPr id="165960" name="AutoShape 72"/>
            <p:cNvSpPr>
              <a:spLocks noChangeArrowheads="1"/>
            </p:cNvSpPr>
            <p:nvPr/>
          </p:nvSpPr>
          <p:spPr bwMode="auto">
            <a:xfrm rot="-3661432">
              <a:off x="3133" y="2899"/>
              <a:ext cx="96" cy="625"/>
            </a:xfrm>
            <a:prstGeom prst="downArrowCallout">
              <a:avLst>
                <a:gd name="adj1" fmla="val 25000"/>
                <a:gd name="adj2" fmla="val 25000"/>
                <a:gd name="adj3" fmla="val 108507"/>
                <a:gd name="adj4" fmla="val 66667"/>
              </a:avLst>
            </a:prstGeom>
            <a:noFill/>
            <a:ln w="12700">
              <a:solidFill>
                <a:srgbClr val="3399FF"/>
              </a:solidFill>
              <a:miter lim="800000"/>
              <a:headEnd/>
              <a:tailEnd/>
            </a:ln>
            <a:effectLst/>
          </p:spPr>
          <p:txBody>
            <a:bodyPr wrap="none" anchor="ctr"/>
            <a:lstStyle/>
            <a:p>
              <a:pPr>
                <a:defRPr/>
              </a:pPr>
              <a:endParaRPr lang="fr-FR" sz="1350">
                <a:effectLst>
                  <a:outerShdw blurRad="38100" dist="38100" dir="2700000" algn="tl">
                    <a:srgbClr val="C0C0C0"/>
                  </a:outerShdw>
                </a:effectLst>
                <a:latin typeface="Palatino" pitchFamily="-111" charset="0"/>
                <a:ea typeface="ＭＳ Ｐゴシック" pitchFamily="25" charset="-128"/>
                <a:cs typeface="ＭＳ Ｐゴシック" pitchFamily="25" charset="-128"/>
              </a:endParaRPr>
            </a:p>
          </p:txBody>
        </p:sp>
      </p:grpSp>
      <p:sp>
        <p:nvSpPr>
          <p:cNvPr id="21557" name="Text Box 73"/>
          <p:cNvSpPr txBox="1">
            <a:spLocks noChangeArrowheads="1"/>
          </p:cNvSpPr>
          <p:nvPr/>
        </p:nvSpPr>
        <p:spPr bwMode="auto">
          <a:xfrm>
            <a:off x="1257300" y="86967"/>
            <a:ext cx="6629400" cy="4616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en-US">
                <a:solidFill>
                  <a:schemeClr val="accent6">
                    <a:lumMod val="50000"/>
                  </a:schemeClr>
                </a:solidFill>
                <a:latin typeface="Book Antiqua" panose="02040602050305030304" pitchFamily="18" charset="0"/>
                <a:cs typeface="Century Gothic" charset="0"/>
              </a:rPr>
              <a:t>The thymus is a cemetery for early T cells</a:t>
            </a:r>
          </a:p>
        </p:txBody>
      </p:sp>
      <p:sp>
        <p:nvSpPr>
          <p:cNvPr id="165962" name="Line 74"/>
          <p:cNvSpPr>
            <a:spLocks noChangeShapeType="1"/>
          </p:cNvSpPr>
          <p:nvPr/>
        </p:nvSpPr>
        <p:spPr bwMode="auto">
          <a:xfrm flipH="1">
            <a:off x="3829051" y="800100"/>
            <a:ext cx="116681" cy="48816"/>
          </a:xfrm>
          <a:prstGeom prst="line">
            <a:avLst/>
          </a:prstGeom>
          <a:noFill/>
          <a:ln w="12700">
            <a:solidFill>
              <a:srgbClr val="33CCFF"/>
            </a:solidFill>
            <a:round/>
            <a:headEnd/>
            <a:tailEnd/>
          </a:ln>
          <a:effectLst/>
        </p:spPr>
        <p:txBody>
          <a:bodyPr wrap="none" anchor="ctr"/>
          <a:lstStyle/>
          <a:p>
            <a:pPr>
              <a:defRPr/>
            </a:pPr>
            <a:endParaRPr lang="fr-FR" sz="1350">
              <a:effectLst>
                <a:outerShdw blurRad="38100" dist="38100" dir="2700000" algn="tl">
                  <a:srgbClr val="000000">
                    <a:alpha val="43137"/>
                  </a:srgbClr>
                </a:outerShdw>
              </a:effectLst>
              <a:latin typeface="Palatino" pitchFamily="-106" charset="0"/>
              <a:ea typeface="ＭＳ Ｐゴシック" pitchFamily="-112" charset="-128"/>
              <a:cs typeface="ＭＳ Ｐゴシック" pitchFamily="25" charset="-128"/>
            </a:endParaRPr>
          </a:p>
        </p:txBody>
      </p:sp>
      <p:grpSp>
        <p:nvGrpSpPr>
          <p:cNvPr id="11" name="Group 75"/>
          <p:cNvGrpSpPr>
            <a:grpSpLocks/>
          </p:cNvGrpSpPr>
          <p:nvPr/>
        </p:nvGrpSpPr>
        <p:grpSpPr bwMode="auto">
          <a:xfrm>
            <a:off x="3070622" y="857251"/>
            <a:ext cx="2975372" cy="1164431"/>
            <a:chOff x="1619" y="720"/>
            <a:chExt cx="2499" cy="978"/>
          </a:xfrm>
        </p:grpSpPr>
        <p:sp>
          <p:nvSpPr>
            <p:cNvPr id="165966" name="Oval 78"/>
            <p:cNvSpPr>
              <a:spLocks noChangeArrowheads="1"/>
            </p:cNvSpPr>
            <p:nvPr/>
          </p:nvSpPr>
          <p:spPr bwMode="auto">
            <a:xfrm>
              <a:off x="1619" y="816"/>
              <a:ext cx="121" cy="106"/>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sp>
          <p:nvSpPr>
            <p:cNvPr id="165969" name="Oval 81"/>
            <p:cNvSpPr>
              <a:spLocks noChangeArrowheads="1"/>
            </p:cNvSpPr>
            <p:nvPr/>
          </p:nvSpPr>
          <p:spPr bwMode="auto">
            <a:xfrm>
              <a:off x="2021" y="797"/>
              <a:ext cx="108" cy="83"/>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sp>
          <p:nvSpPr>
            <p:cNvPr id="165970" name="Oval 82"/>
            <p:cNvSpPr>
              <a:spLocks noChangeArrowheads="1"/>
            </p:cNvSpPr>
            <p:nvPr/>
          </p:nvSpPr>
          <p:spPr bwMode="auto">
            <a:xfrm>
              <a:off x="1821" y="1165"/>
              <a:ext cx="108" cy="82"/>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sp>
          <p:nvSpPr>
            <p:cNvPr id="165971" name="Oval 83"/>
            <p:cNvSpPr>
              <a:spLocks noChangeArrowheads="1"/>
            </p:cNvSpPr>
            <p:nvPr/>
          </p:nvSpPr>
          <p:spPr bwMode="auto">
            <a:xfrm>
              <a:off x="1643" y="1453"/>
              <a:ext cx="108" cy="83"/>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sp>
          <p:nvSpPr>
            <p:cNvPr id="165972" name="Oval 84"/>
            <p:cNvSpPr>
              <a:spLocks noChangeArrowheads="1"/>
            </p:cNvSpPr>
            <p:nvPr/>
          </p:nvSpPr>
          <p:spPr bwMode="auto">
            <a:xfrm>
              <a:off x="2336" y="1138"/>
              <a:ext cx="108" cy="83"/>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sp>
          <p:nvSpPr>
            <p:cNvPr id="165973" name="Oval 85"/>
            <p:cNvSpPr>
              <a:spLocks noChangeArrowheads="1"/>
            </p:cNvSpPr>
            <p:nvPr/>
          </p:nvSpPr>
          <p:spPr bwMode="auto">
            <a:xfrm>
              <a:off x="1730" y="1605"/>
              <a:ext cx="49" cy="49"/>
            </a:xfrm>
            <a:prstGeom prst="ellipse">
              <a:avLst/>
            </a:prstGeom>
            <a:gradFill rotWithShape="0">
              <a:gsLst>
                <a:gs pos="0">
                  <a:schemeClr val="bg1"/>
                </a:gs>
                <a:gs pos="100000">
                  <a:srgbClr val="3333CC"/>
                </a:gs>
              </a:gsLst>
              <a:path path="shape">
                <a:fillToRect l="50000" t="50000" r="50000" b="50000"/>
              </a:path>
            </a:gradFill>
            <a:ln w="9525">
              <a:solidFill>
                <a:srgbClr val="33CCFF"/>
              </a:solid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sp>
          <p:nvSpPr>
            <p:cNvPr id="165975" name="Oval 87"/>
            <p:cNvSpPr>
              <a:spLocks noChangeArrowheads="1"/>
            </p:cNvSpPr>
            <p:nvPr/>
          </p:nvSpPr>
          <p:spPr bwMode="auto">
            <a:xfrm>
              <a:off x="1872" y="1200"/>
              <a:ext cx="95" cy="94"/>
            </a:xfrm>
            <a:prstGeom prst="ellipse">
              <a:avLst/>
            </a:prstGeom>
            <a:solidFill>
              <a:srgbClr val="3366FF"/>
            </a:solidFill>
            <a:ln w="9525">
              <a:no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21646" name="Text Box 88"/>
            <p:cNvSpPr txBox="1">
              <a:spLocks noChangeArrowheads="1"/>
            </p:cNvSpPr>
            <p:nvPr/>
          </p:nvSpPr>
          <p:spPr bwMode="auto">
            <a:xfrm>
              <a:off x="2212" y="1291"/>
              <a:ext cx="782" cy="31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fr-FR" sz="900" b="1">
                  <a:solidFill>
                    <a:srgbClr val="800000"/>
                  </a:solidFill>
                  <a:latin typeface="Book Antiqua" panose="02040602050305030304" pitchFamily="18" charset="0"/>
                  <a:cs typeface="Century Gothic" charset="0"/>
                </a:rPr>
                <a:t>Small cortical </a:t>
              </a:r>
              <a:r>
                <a:rPr lang="fr-FR" sz="900" b="1" err="1">
                  <a:solidFill>
                    <a:srgbClr val="800000"/>
                  </a:solidFill>
                  <a:latin typeface="Book Antiqua" panose="02040602050305030304" pitchFamily="18" charset="0"/>
                  <a:cs typeface="Century Gothic" charset="0"/>
                </a:rPr>
                <a:t>T</a:t>
              </a:r>
              <a:r>
                <a:rPr lang="fr-FR" sz="900" b="1">
                  <a:solidFill>
                    <a:srgbClr val="800000"/>
                  </a:solidFill>
                  <a:latin typeface="Book Antiqua" panose="02040602050305030304" pitchFamily="18" charset="0"/>
                  <a:cs typeface="Century Gothic" charset="0"/>
                </a:rPr>
                <a:t> </a:t>
              </a:r>
              <a:r>
                <a:rPr lang="fr-FR" sz="900" b="1" err="1">
                  <a:solidFill>
                    <a:srgbClr val="800000"/>
                  </a:solidFill>
                  <a:latin typeface="Book Antiqua" panose="02040602050305030304" pitchFamily="18" charset="0"/>
                  <a:cs typeface="Century Gothic" charset="0"/>
                </a:rPr>
                <a:t>cells</a:t>
              </a:r>
              <a:endParaRPr lang="fr-FR" sz="900" b="1">
                <a:solidFill>
                  <a:srgbClr val="800000"/>
                </a:solidFill>
                <a:latin typeface="Book Antiqua" panose="02040602050305030304" pitchFamily="18" charset="0"/>
                <a:cs typeface="Century Gothic" charset="0"/>
              </a:endParaRPr>
            </a:p>
          </p:txBody>
        </p:sp>
        <p:grpSp>
          <p:nvGrpSpPr>
            <p:cNvPr id="21656" name="Group 98"/>
            <p:cNvGrpSpPr>
              <a:grpSpLocks/>
            </p:cNvGrpSpPr>
            <p:nvPr/>
          </p:nvGrpSpPr>
          <p:grpSpPr bwMode="auto">
            <a:xfrm>
              <a:off x="3664" y="865"/>
              <a:ext cx="110" cy="108"/>
              <a:chOff x="1459" y="404"/>
              <a:chExt cx="192" cy="192"/>
            </a:xfrm>
          </p:grpSpPr>
          <p:sp>
            <p:nvSpPr>
              <p:cNvPr id="165987" name="Oval 99"/>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88" name="Oval 100"/>
              <p:cNvSpPr>
                <a:spLocks noChangeArrowheads="1"/>
              </p:cNvSpPr>
              <p:nvPr/>
            </p:nvSpPr>
            <p:spPr bwMode="auto">
              <a:xfrm>
                <a:off x="1499" y="440"/>
                <a:ext cx="96" cy="98"/>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57" name="Group 101"/>
            <p:cNvGrpSpPr>
              <a:grpSpLocks/>
            </p:cNvGrpSpPr>
            <p:nvPr/>
          </p:nvGrpSpPr>
          <p:grpSpPr bwMode="auto">
            <a:xfrm>
              <a:off x="3559" y="858"/>
              <a:ext cx="111" cy="108"/>
              <a:chOff x="1459" y="404"/>
              <a:chExt cx="192" cy="192"/>
            </a:xfrm>
          </p:grpSpPr>
          <p:sp>
            <p:nvSpPr>
              <p:cNvPr id="165990" name="Oval 102"/>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91" name="Oval 103"/>
              <p:cNvSpPr>
                <a:spLocks noChangeArrowheads="1"/>
              </p:cNvSpPr>
              <p:nvPr/>
            </p:nvSpPr>
            <p:spPr bwMode="auto">
              <a:xfrm>
                <a:off x="1499" y="440"/>
                <a:ext cx="97" cy="98"/>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58" name="Group 104"/>
            <p:cNvGrpSpPr>
              <a:grpSpLocks/>
            </p:cNvGrpSpPr>
            <p:nvPr/>
          </p:nvGrpSpPr>
          <p:grpSpPr bwMode="auto">
            <a:xfrm>
              <a:off x="3865" y="1062"/>
              <a:ext cx="111" cy="108"/>
              <a:chOff x="1459" y="404"/>
              <a:chExt cx="192" cy="192"/>
            </a:xfrm>
          </p:grpSpPr>
          <p:sp>
            <p:nvSpPr>
              <p:cNvPr id="165993" name="Oval 105"/>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94" name="Oval 106"/>
              <p:cNvSpPr>
                <a:spLocks noChangeArrowheads="1"/>
              </p:cNvSpPr>
              <p:nvPr/>
            </p:nvSpPr>
            <p:spPr bwMode="auto">
              <a:xfrm>
                <a:off x="1499" y="440"/>
                <a:ext cx="97" cy="98"/>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59" name="Group 107"/>
            <p:cNvGrpSpPr>
              <a:grpSpLocks/>
            </p:cNvGrpSpPr>
            <p:nvPr/>
          </p:nvGrpSpPr>
          <p:grpSpPr bwMode="auto">
            <a:xfrm>
              <a:off x="2208" y="1152"/>
              <a:ext cx="110" cy="108"/>
              <a:chOff x="1459" y="404"/>
              <a:chExt cx="192" cy="192"/>
            </a:xfrm>
          </p:grpSpPr>
          <p:sp>
            <p:nvSpPr>
              <p:cNvPr id="165996" name="Oval 108"/>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5997" name="Oval 109"/>
              <p:cNvSpPr>
                <a:spLocks noChangeArrowheads="1"/>
              </p:cNvSpPr>
              <p:nvPr/>
            </p:nvSpPr>
            <p:spPr bwMode="auto">
              <a:xfrm>
                <a:off x="1499" y="440"/>
                <a:ext cx="96" cy="98"/>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66" name="Group 128"/>
            <p:cNvGrpSpPr>
              <a:grpSpLocks/>
            </p:cNvGrpSpPr>
            <p:nvPr/>
          </p:nvGrpSpPr>
          <p:grpSpPr bwMode="auto">
            <a:xfrm>
              <a:off x="4015" y="917"/>
              <a:ext cx="95" cy="82"/>
              <a:chOff x="1459" y="404"/>
              <a:chExt cx="192" cy="192"/>
            </a:xfrm>
          </p:grpSpPr>
          <p:sp>
            <p:nvSpPr>
              <p:cNvPr id="166017" name="Oval 129"/>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18" name="Oval 130"/>
              <p:cNvSpPr>
                <a:spLocks noChangeArrowheads="1"/>
              </p:cNvSpPr>
              <p:nvPr/>
            </p:nvSpPr>
            <p:spPr bwMode="auto">
              <a:xfrm>
                <a:off x="1499" y="439"/>
                <a:ext cx="97" cy="98"/>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67" name="Group 131"/>
            <p:cNvGrpSpPr>
              <a:grpSpLocks/>
            </p:cNvGrpSpPr>
            <p:nvPr/>
          </p:nvGrpSpPr>
          <p:grpSpPr bwMode="auto">
            <a:xfrm>
              <a:off x="4000" y="819"/>
              <a:ext cx="103" cy="95"/>
              <a:chOff x="1459" y="404"/>
              <a:chExt cx="192" cy="192"/>
            </a:xfrm>
          </p:grpSpPr>
          <p:sp>
            <p:nvSpPr>
              <p:cNvPr id="166020" name="Oval 132"/>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21" name="Oval 133"/>
              <p:cNvSpPr>
                <a:spLocks noChangeArrowheads="1"/>
              </p:cNvSpPr>
              <p:nvPr/>
            </p:nvSpPr>
            <p:spPr bwMode="auto">
              <a:xfrm>
                <a:off x="1498" y="440"/>
                <a:ext cx="97" cy="97"/>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68" name="Group 134"/>
            <p:cNvGrpSpPr>
              <a:grpSpLocks/>
            </p:cNvGrpSpPr>
            <p:nvPr/>
          </p:nvGrpSpPr>
          <p:grpSpPr bwMode="auto">
            <a:xfrm>
              <a:off x="4022" y="996"/>
              <a:ext cx="96" cy="82"/>
              <a:chOff x="1459" y="404"/>
              <a:chExt cx="192" cy="192"/>
            </a:xfrm>
          </p:grpSpPr>
          <p:sp>
            <p:nvSpPr>
              <p:cNvPr id="166023" name="Oval 135"/>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24" name="Oval 136"/>
              <p:cNvSpPr>
                <a:spLocks noChangeArrowheads="1"/>
              </p:cNvSpPr>
              <p:nvPr/>
            </p:nvSpPr>
            <p:spPr bwMode="auto">
              <a:xfrm>
                <a:off x="1499" y="439"/>
                <a:ext cx="98" cy="98"/>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sp>
          <p:nvSpPr>
            <p:cNvPr id="166025" name="Line 137"/>
            <p:cNvSpPr>
              <a:spLocks noChangeShapeType="1"/>
            </p:cNvSpPr>
            <p:nvPr/>
          </p:nvSpPr>
          <p:spPr bwMode="auto">
            <a:xfrm>
              <a:off x="3262" y="1407"/>
              <a:ext cx="60" cy="41"/>
            </a:xfrm>
            <a:prstGeom prst="line">
              <a:avLst/>
            </a:prstGeom>
            <a:noFill/>
            <a:ln w="12700">
              <a:solidFill>
                <a:srgbClr val="3399FF"/>
              </a:solidFill>
              <a:round/>
              <a:headEnd/>
              <a:tailEnd/>
            </a:ln>
            <a:effectLst/>
          </p:spPr>
          <p:txBody>
            <a:bodyPr wrap="none" anchor="ctr"/>
            <a:lstStyle/>
            <a:p>
              <a:pPr>
                <a:defRPr/>
              </a:pPr>
              <a:endParaRPr lang="fr-FR" sz="1350">
                <a:effectLst>
                  <a:outerShdw blurRad="38100" dist="38100" dir="2700000" algn="tl">
                    <a:srgbClr val="000000">
                      <a:alpha val="43137"/>
                    </a:srgbClr>
                  </a:outerShdw>
                </a:effectLst>
                <a:latin typeface="Palatino" pitchFamily="-106" charset="0"/>
                <a:ea typeface="ＭＳ Ｐゴシック" pitchFamily="-112" charset="-128"/>
                <a:cs typeface="ＭＳ Ｐゴシック" pitchFamily="25" charset="-128"/>
              </a:endParaRPr>
            </a:p>
          </p:txBody>
        </p:sp>
        <p:grpSp>
          <p:nvGrpSpPr>
            <p:cNvPr id="21670" name="Group 138"/>
            <p:cNvGrpSpPr>
              <a:grpSpLocks/>
            </p:cNvGrpSpPr>
            <p:nvPr/>
          </p:nvGrpSpPr>
          <p:grpSpPr bwMode="auto">
            <a:xfrm>
              <a:off x="3287" y="1516"/>
              <a:ext cx="190" cy="142"/>
              <a:chOff x="1459" y="404"/>
              <a:chExt cx="192" cy="192"/>
            </a:xfrm>
          </p:grpSpPr>
          <p:sp>
            <p:nvSpPr>
              <p:cNvPr id="166027" name="Oval 139"/>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28" name="Oval 140"/>
              <p:cNvSpPr>
                <a:spLocks noChangeArrowheads="1"/>
              </p:cNvSpPr>
              <p:nvPr/>
            </p:nvSpPr>
            <p:spPr bwMode="auto">
              <a:xfrm>
                <a:off x="1499" y="441"/>
                <a:ext cx="97" cy="96"/>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71" name="Group 141"/>
            <p:cNvGrpSpPr>
              <a:grpSpLocks/>
            </p:cNvGrpSpPr>
            <p:nvPr/>
          </p:nvGrpSpPr>
          <p:grpSpPr bwMode="auto">
            <a:xfrm>
              <a:off x="3800" y="1388"/>
              <a:ext cx="160" cy="129"/>
              <a:chOff x="1459" y="404"/>
              <a:chExt cx="192" cy="192"/>
            </a:xfrm>
          </p:grpSpPr>
          <p:sp>
            <p:nvSpPr>
              <p:cNvPr id="166030" name="Oval 142"/>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31" name="Oval 143"/>
              <p:cNvSpPr>
                <a:spLocks noChangeArrowheads="1"/>
              </p:cNvSpPr>
              <p:nvPr/>
            </p:nvSpPr>
            <p:spPr bwMode="auto">
              <a:xfrm>
                <a:off x="1499" y="440"/>
                <a:ext cx="97" cy="97"/>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72" name="Group 144"/>
            <p:cNvGrpSpPr>
              <a:grpSpLocks/>
            </p:cNvGrpSpPr>
            <p:nvPr/>
          </p:nvGrpSpPr>
          <p:grpSpPr bwMode="auto">
            <a:xfrm>
              <a:off x="3508" y="1350"/>
              <a:ext cx="161" cy="130"/>
              <a:chOff x="1459" y="404"/>
              <a:chExt cx="192" cy="192"/>
            </a:xfrm>
          </p:grpSpPr>
          <p:sp>
            <p:nvSpPr>
              <p:cNvPr id="166033" name="Oval 145"/>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34" name="Oval 146"/>
              <p:cNvSpPr>
                <a:spLocks noChangeArrowheads="1"/>
              </p:cNvSpPr>
              <p:nvPr/>
            </p:nvSpPr>
            <p:spPr bwMode="auto">
              <a:xfrm>
                <a:off x="1500" y="439"/>
                <a:ext cx="99" cy="96"/>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73" name="Group 147"/>
            <p:cNvGrpSpPr>
              <a:grpSpLocks/>
            </p:cNvGrpSpPr>
            <p:nvPr/>
          </p:nvGrpSpPr>
          <p:grpSpPr bwMode="auto">
            <a:xfrm>
              <a:off x="3283" y="1441"/>
              <a:ext cx="82" cy="73"/>
              <a:chOff x="1459" y="404"/>
              <a:chExt cx="192" cy="192"/>
            </a:xfrm>
          </p:grpSpPr>
          <p:sp>
            <p:nvSpPr>
              <p:cNvPr id="166036" name="Oval 148"/>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37" name="Oval 149"/>
              <p:cNvSpPr>
                <a:spLocks noChangeArrowheads="1"/>
              </p:cNvSpPr>
              <p:nvPr/>
            </p:nvSpPr>
            <p:spPr bwMode="auto">
              <a:xfrm>
                <a:off x="1499" y="441"/>
                <a:ext cx="98" cy="97"/>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74" name="Group 150"/>
            <p:cNvGrpSpPr>
              <a:grpSpLocks/>
            </p:cNvGrpSpPr>
            <p:nvPr/>
          </p:nvGrpSpPr>
          <p:grpSpPr bwMode="auto">
            <a:xfrm>
              <a:off x="3759" y="1363"/>
              <a:ext cx="84" cy="61"/>
              <a:chOff x="1459" y="404"/>
              <a:chExt cx="192" cy="192"/>
            </a:xfrm>
          </p:grpSpPr>
          <p:sp>
            <p:nvSpPr>
              <p:cNvPr id="166039" name="Oval 151"/>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40" name="Oval 152"/>
              <p:cNvSpPr>
                <a:spLocks noChangeArrowheads="1"/>
              </p:cNvSpPr>
              <p:nvPr/>
            </p:nvSpPr>
            <p:spPr bwMode="auto">
              <a:xfrm>
                <a:off x="1500" y="439"/>
                <a:ext cx="96" cy="98"/>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75" name="Group 153"/>
            <p:cNvGrpSpPr>
              <a:grpSpLocks/>
            </p:cNvGrpSpPr>
            <p:nvPr/>
          </p:nvGrpSpPr>
          <p:grpSpPr bwMode="auto">
            <a:xfrm>
              <a:off x="3441" y="1624"/>
              <a:ext cx="80" cy="74"/>
              <a:chOff x="1459" y="404"/>
              <a:chExt cx="192" cy="192"/>
            </a:xfrm>
          </p:grpSpPr>
          <p:sp>
            <p:nvSpPr>
              <p:cNvPr id="166042" name="Oval 154"/>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43" name="Oval 155"/>
              <p:cNvSpPr>
                <a:spLocks noChangeArrowheads="1"/>
              </p:cNvSpPr>
              <p:nvPr/>
            </p:nvSpPr>
            <p:spPr bwMode="auto">
              <a:xfrm>
                <a:off x="1500" y="440"/>
                <a:ext cx="96" cy="96"/>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76" name="Group 156"/>
            <p:cNvGrpSpPr>
              <a:grpSpLocks/>
            </p:cNvGrpSpPr>
            <p:nvPr/>
          </p:nvGrpSpPr>
          <p:grpSpPr bwMode="auto">
            <a:xfrm>
              <a:off x="3700" y="1331"/>
              <a:ext cx="83" cy="61"/>
              <a:chOff x="1459" y="404"/>
              <a:chExt cx="192" cy="192"/>
            </a:xfrm>
          </p:grpSpPr>
          <p:sp>
            <p:nvSpPr>
              <p:cNvPr id="166045" name="Oval 157"/>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46" name="Oval 158"/>
              <p:cNvSpPr>
                <a:spLocks noChangeArrowheads="1"/>
              </p:cNvSpPr>
              <p:nvPr/>
            </p:nvSpPr>
            <p:spPr bwMode="auto">
              <a:xfrm>
                <a:off x="1498" y="439"/>
                <a:ext cx="97" cy="98"/>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77" name="Group 159"/>
            <p:cNvGrpSpPr>
              <a:grpSpLocks/>
            </p:cNvGrpSpPr>
            <p:nvPr/>
          </p:nvGrpSpPr>
          <p:grpSpPr bwMode="auto">
            <a:xfrm>
              <a:off x="2016" y="864"/>
              <a:ext cx="110" cy="108"/>
              <a:chOff x="1459" y="404"/>
              <a:chExt cx="192" cy="192"/>
            </a:xfrm>
          </p:grpSpPr>
          <p:sp>
            <p:nvSpPr>
              <p:cNvPr id="166048" name="Oval 160"/>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49" name="Oval 161"/>
              <p:cNvSpPr>
                <a:spLocks noChangeArrowheads="1"/>
              </p:cNvSpPr>
              <p:nvPr/>
            </p:nvSpPr>
            <p:spPr bwMode="auto">
              <a:xfrm>
                <a:off x="1499" y="440"/>
                <a:ext cx="96" cy="98"/>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78" name="Group 162"/>
            <p:cNvGrpSpPr>
              <a:grpSpLocks/>
            </p:cNvGrpSpPr>
            <p:nvPr/>
          </p:nvGrpSpPr>
          <p:grpSpPr bwMode="auto">
            <a:xfrm>
              <a:off x="1872" y="1056"/>
              <a:ext cx="110" cy="108"/>
              <a:chOff x="1459" y="404"/>
              <a:chExt cx="192" cy="192"/>
            </a:xfrm>
          </p:grpSpPr>
          <p:sp>
            <p:nvSpPr>
              <p:cNvPr id="166051" name="Oval 163"/>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52" name="Oval 164"/>
              <p:cNvSpPr>
                <a:spLocks noChangeArrowheads="1"/>
              </p:cNvSpPr>
              <p:nvPr/>
            </p:nvSpPr>
            <p:spPr bwMode="auto">
              <a:xfrm>
                <a:off x="1499" y="440"/>
                <a:ext cx="96" cy="98"/>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79" name="Group 165"/>
            <p:cNvGrpSpPr>
              <a:grpSpLocks/>
            </p:cNvGrpSpPr>
            <p:nvPr/>
          </p:nvGrpSpPr>
          <p:grpSpPr bwMode="auto">
            <a:xfrm>
              <a:off x="2160" y="1536"/>
              <a:ext cx="110" cy="108"/>
              <a:chOff x="1459" y="404"/>
              <a:chExt cx="192" cy="192"/>
            </a:xfrm>
          </p:grpSpPr>
          <p:sp>
            <p:nvSpPr>
              <p:cNvPr id="166054" name="Oval 166"/>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55" name="Oval 167"/>
              <p:cNvSpPr>
                <a:spLocks noChangeArrowheads="1"/>
              </p:cNvSpPr>
              <p:nvPr/>
            </p:nvSpPr>
            <p:spPr bwMode="auto">
              <a:xfrm>
                <a:off x="1499" y="440"/>
                <a:ext cx="96" cy="98"/>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82" name="Group 174"/>
            <p:cNvGrpSpPr>
              <a:grpSpLocks/>
            </p:cNvGrpSpPr>
            <p:nvPr/>
          </p:nvGrpSpPr>
          <p:grpSpPr bwMode="auto">
            <a:xfrm>
              <a:off x="3312" y="720"/>
              <a:ext cx="214" cy="164"/>
              <a:chOff x="1459" y="404"/>
              <a:chExt cx="192" cy="192"/>
            </a:xfrm>
          </p:grpSpPr>
          <p:sp>
            <p:nvSpPr>
              <p:cNvPr id="166063" name="Oval 175"/>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64" name="Oval 176"/>
              <p:cNvSpPr>
                <a:spLocks noChangeArrowheads="1"/>
              </p:cNvSpPr>
              <p:nvPr/>
            </p:nvSpPr>
            <p:spPr bwMode="auto">
              <a:xfrm>
                <a:off x="1499" y="440"/>
                <a:ext cx="97" cy="97"/>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83" name="Group 177"/>
            <p:cNvGrpSpPr>
              <a:grpSpLocks/>
            </p:cNvGrpSpPr>
            <p:nvPr/>
          </p:nvGrpSpPr>
          <p:grpSpPr bwMode="auto">
            <a:xfrm>
              <a:off x="3504" y="960"/>
              <a:ext cx="214" cy="177"/>
              <a:chOff x="1459" y="404"/>
              <a:chExt cx="192" cy="192"/>
            </a:xfrm>
          </p:grpSpPr>
          <p:sp>
            <p:nvSpPr>
              <p:cNvPr id="166066" name="Oval 178"/>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67" name="Oval 179"/>
              <p:cNvSpPr>
                <a:spLocks noChangeArrowheads="1"/>
              </p:cNvSpPr>
              <p:nvPr/>
            </p:nvSpPr>
            <p:spPr bwMode="auto">
              <a:xfrm>
                <a:off x="1499" y="440"/>
                <a:ext cx="97" cy="99"/>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grpSp>
        <p:nvGrpSpPr>
          <p:cNvPr id="21511" name="Group 183"/>
          <p:cNvGrpSpPr>
            <a:grpSpLocks/>
          </p:cNvGrpSpPr>
          <p:nvPr/>
        </p:nvGrpSpPr>
        <p:grpSpPr bwMode="auto">
          <a:xfrm>
            <a:off x="2586037" y="962025"/>
            <a:ext cx="3814763" cy="2611041"/>
            <a:chOff x="1220" y="816"/>
            <a:chExt cx="3204" cy="2193"/>
          </a:xfrm>
        </p:grpSpPr>
        <p:sp>
          <p:nvSpPr>
            <p:cNvPr id="166072" name="AutoShape 184"/>
            <p:cNvSpPr>
              <a:spLocks noChangeArrowheads="1"/>
            </p:cNvSpPr>
            <p:nvPr/>
          </p:nvSpPr>
          <p:spPr bwMode="auto">
            <a:xfrm>
              <a:off x="2976" y="816"/>
              <a:ext cx="192" cy="1559"/>
            </a:xfrm>
            <a:prstGeom prst="downArrowCallout">
              <a:avLst>
                <a:gd name="adj1" fmla="val 25000"/>
                <a:gd name="adj2" fmla="val 25000"/>
                <a:gd name="adj3" fmla="val 135330"/>
                <a:gd name="adj4" fmla="val 67157"/>
              </a:avLst>
            </a:prstGeom>
            <a:noFill/>
            <a:ln w="12700">
              <a:solidFill>
                <a:srgbClr val="3399FF"/>
              </a:solidFill>
              <a:miter lim="800000"/>
              <a:headEnd/>
              <a:tailEnd/>
            </a:ln>
            <a:effectLst/>
          </p:spPr>
          <p:txBody>
            <a:bodyPr wrap="none" anchor="ctr"/>
            <a:lstStyle/>
            <a:p>
              <a:pPr>
                <a:defRPr/>
              </a:pPr>
              <a:endParaRPr lang="fr-FR" sz="1350">
                <a:effectLst>
                  <a:outerShdw blurRad="38100" dist="38100" dir="2700000" algn="tl">
                    <a:srgbClr val="C0C0C0"/>
                  </a:outerShdw>
                </a:effectLst>
                <a:latin typeface="Palatino" pitchFamily="-111" charset="0"/>
                <a:ea typeface="ＭＳ Ｐゴシック" pitchFamily="25" charset="-128"/>
                <a:cs typeface="ＭＳ Ｐゴシック" pitchFamily="25" charset="-128"/>
              </a:endParaRPr>
            </a:p>
          </p:txBody>
        </p:sp>
        <p:grpSp>
          <p:nvGrpSpPr>
            <p:cNvPr id="21589" name="Group 185"/>
            <p:cNvGrpSpPr>
              <a:grpSpLocks/>
            </p:cNvGrpSpPr>
            <p:nvPr/>
          </p:nvGrpSpPr>
          <p:grpSpPr bwMode="auto">
            <a:xfrm>
              <a:off x="1220" y="1910"/>
              <a:ext cx="3204" cy="1099"/>
              <a:chOff x="1220" y="1910"/>
              <a:chExt cx="3204" cy="1099"/>
            </a:xfrm>
          </p:grpSpPr>
          <p:sp>
            <p:nvSpPr>
              <p:cNvPr id="166074" name="Line 186"/>
              <p:cNvSpPr>
                <a:spLocks noChangeShapeType="1"/>
              </p:cNvSpPr>
              <p:nvPr/>
            </p:nvSpPr>
            <p:spPr bwMode="auto">
              <a:xfrm>
                <a:off x="2684" y="2459"/>
                <a:ext cx="157" cy="140"/>
              </a:xfrm>
              <a:prstGeom prst="line">
                <a:avLst/>
              </a:prstGeom>
              <a:noFill/>
              <a:ln w="12700">
                <a:solidFill>
                  <a:srgbClr val="33CCFF"/>
                </a:solidFill>
                <a:round/>
                <a:headEnd/>
                <a:tailEnd/>
              </a:ln>
              <a:effectLst/>
            </p:spPr>
            <p:txBody>
              <a:bodyPr wrap="none" anchor="ctr"/>
              <a:lstStyle/>
              <a:p>
                <a:pPr>
                  <a:defRPr/>
                </a:pPr>
                <a:endParaRPr lang="fr-FR" sz="1350">
                  <a:effectLst>
                    <a:outerShdw blurRad="38100" dist="38100" dir="2700000" algn="tl">
                      <a:srgbClr val="000000">
                        <a:alpha val="43137"/>
                      </a:srgbClr>
                    </a:outerShdw>
                  </a:effectLst>
                  <a:latin typeface="Palatino" pitchFamily="-106" charset="0"/>
                  <a:ea typeface="ＭＳ Ｐゴシック" pitchFamily="-112" charset="-128"/>
                  <a:cs typeface="ＭＳ Ｐゴシック" pitchFamily="25" charset="-128"/>
                </a:endParaRPr>
              </a:p>
            </p:txBody>
          </p:sp>
          <p:grpSp>
            <p:nvGrpSpPr>
              <p:cNvPr id="21591" name="Group 187"/>
              <p:cNvGrpSpPr>
                <a:grpSpLocks/>
              </p:cNvGrpSpPr>
              <p:nvPr/>
            </p:nvGrpSpPr>
            <p:grpSpPr bwMode="auto">
              <a:xfrm>
                <a:off x="1220" y="2173"/>
                <a:ext cx="186" cy="154"/>
                <a:chOff x="1459" y="404"/>
                <a:chExt cx="192" cy="192"/>
              </a:xfrm>
            </p:grpSpPr>
            <p:sp>
              <p:nvSpPr>
                <p:cNvPr id="166076" name="Oval 188"/>
                <p:cNvSpPr>
                  <a:spLocks noChangeArrowheads="1"/>
                </p:cNvSpPr>
                <p:nvPr/>
              </p:nvSpPr>
              <p:spPr bwMode="auto">
                <a:xfrm>
                  <a:off x="1459" y="404"/>
                  <a:ext cx="192" cy="192"/>
                </a:xfrm>
                <a:prstGeom prst="ellipse">
                  <a:avLst/>
                </a:prstGeom>
                <a:solidFill>
                  <a:srgbClr val="3366FF"/>
                </a:solidFill>
                <a:ln w="9525">
                  <a:no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77" name="Oval 189"/>
                <p:cNvSpPr>
                  <a:spLocks noChangeArrowheads="1"/>
                </p:cNvSpPr>
                <p:nvPr/>
              </p:nvSpPr>
              <p:spPr bwMode="auto">
                <a:xfrm>
                  <a:off x="1499" y="440"/>
                  <a:ext cx="97" cy="97"/>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592" name="Group 190"/>
              <p:cNvGrpSpPr>
                <a:grpSpLocks/>
              </p:cNvGrpSpPr>
              <p:nvPr/>
            </p:nvGrpSpPr>
            <p:grpSpPr bwMode="auto">
              <a:xfrm>
                <a:off x="1515" y="2240"/>
                <a:ext cx="174" cy="151"/>
                <a:chOff x="1459" y="404"/>
                <a:chExt cx="192" cy="192"/>
              </a:xfrm>
            </p:grpSpPr>
            <p:sp>
              <p:nvSpPr>
                <p:cNvPr id="166079" name="Oval 191"/>
                <p:cNvSpPr>
                  <a:spLocks noChangeArrowheads="1"/>
                </p:cNvSpPr>
                <p:nvPr/>
              </p:nvSpPr>
              <p:spPr bwMode="auto">
                <a:xfrm>
                  <a:off x="1459" y="404"/>
                  <a:ext cx="192" cy="192"/>
                </a:xfrm>
                <a:prstGeom prst="ellipse">
                  <a:avLst/>
                </a:prstGeom>
                <a:solidFill>
                  <a:srgbClr val="3366FF"/>
                </a:solidFill>
                <a:ln w="9525">
                  <a:no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80" name="Oval 192"/>
                <p:cNvSpPr>
                  <a:spLocks noChangeArrowheads="1"/>
                </p:cNvSpPr>
                <p:nvPr/>
              </p:nvSpPr>
              <p:spPr bwMode="auto">
                <a:xfrm>
                  <a:off x="1499" y="440"/>
                  <a:ext cx="97" cy="98"/>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593" name="Group 193"/>
              <p:cNvGrpSpPr>
                <a:grpSpLocks/>
              </p:cNvGrpSpPr>
              <p:nvPr/>
            </p:nvGrpSpPr>
            <p:grpSpPr bwMode="auto">
              <a:xfrm>
                <a:off x="1954" y="1910"/>
                <a:ext cx="188" cy="153"/>
                <a:chOff x="1459" y="404"/>
                <a:chExt cx="192" cy="192"/>
              </a:xfrm>
            </p:grpSpPr>
            <p:sp>
              <p:nvSpPr>
                <p:cNvPr id="166082" name="Oval 194"/>
                <p:cNvSpPr>
                  <a:spLocks noChangeArrowheads="1"/>
                </p:cNvSpPr>
                <p:nvPr/>
              </p:nvSpPr>
              <p:spPr bwMode="auto">
                <a:xfrm>
                  <a:off x="1459" y="404"/>
                  <a:ext cx="192" cy="192"/>
                </a:xfrm>
                <a:prstGeom prst="ellipse">
                  <a:avLst/>
                </a:prstGeom>
                <a:solidFill>
                  <a:srgbClr val="3366FF"/>
                </a:solidFill>
                <a:ln w="9525">
                  <a:no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83" name="Oval 195"/>
                <p:cNvSpPr>
                  <a:spLocks noChangeArrowheads="1"/>
                </p:cNvSpPr>
                <p:nvPr/>
              </p:nvSpPr>
              <p:spPr bwMode="auto">
                <a:xfrm>
                  <a:off x="1499" y="440"/>
                  <a:ext cx="97" cy="97"/>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sp>
            <p:nvSpPr>
              <p:cNvPr id="21594" name="Text Box 196"/>
              <p:cNvSpPr txBox="1">
                <a:spLocks noChangeArrowheads="1"/>
              </p:cNvSpPr>
              <p:nvPr/>
            </p:nvSpPr>
            <p:spPr bwMode="auto">
              <a:xfrm>
                <a:off x="2717" y="2552"/>
                <a:ext cx="878" cy="19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fr-FR" sz="825" b="1" err="1">
                    <a:solidFill>
                      <a:srgbClr val="800000"/>
                    </a:solidFill>
                    <a:latin typeface="Book Antiqua" panose="02040602050305030304" pitchFamily="18" charset="0"/>
                    <a:cs typeface="Century Gothic" charset="0"/>
                  </a:rPr>
                  <a:t>Medullary</a:t>
                </a:r>
                <a:r>
                  <a:rPr lang="fr-FR" sz="825" b="1">
                    <a:solidFill>
                      <a:srgbClr val="800000"/>
                    </a:solidFill>
                    <a:latin typeface="Book Antiqua" panose="02040602050305030304" pitchFamily="18" charset="0"/>
                    <a:cs typeface="Century Gothic" charset="0"/>
                  </a:rPr>
                  <a:t> </a:t>
                </a:r>
                <a:r>
                  <a:rPr lang="fr-FR" sz="825" b="1" err="1">
                    <a:solidFill>
                      <a:srgbClr val="800000"/>
                    </a:solidFill>
                    <a:latin typeface="Book Antiqua" panose="02040602050305030304" pitchFamily="18" charset="0"/>
                    <a:cs typeface="Century Gothic" charset="0"/>
                  </a:rPr>
                  <a:t>T</a:t>
                </a:r>
                <a:r>
                  <a:rPr lang="fr-FR" sz="825" b="1">
                    <a:solidFill>
                      <a:srgbClr val="800000"/>
                    </a:solidFill>
                    <a:latin typeface="Book Antiqua" panose="02040602050305030304" pitchFamily="18" charset="0"/>
                    <a:cs typeface="Century Gothic" charset="0"/>
                  </a:rPr>
                  <a:t> </a:t>
                </a:r>
                <a:r>
                  <a:rPr lang="fr-FR" sz="825" b="1" err="1">
                    <a:solidFill>
                      <a:srgbClr val="800000"/>
                    </a:solidFill>
                    <a:latin typeface="Book Antiqua" panose="02040602050305030304" pitchFamily="18" charset="0"/>
                    <a:cs typeface="Century Gothic" charset="0"/>
                  </a:rPr>
                  <a:t>cel</a:t>
                </a:r>
                <a:r>
                  <a:rPr lang="fr-FR" sz="900" b="1" err="1">
                    <a:solidFill>
                      <a:srgbClr val="800000"/>
                    </a:solidFill>
                    <a:latin typeface="Book Antiqua" panose="02040602050305030304" pitchFamily="18" charset="0"/>
                    <a:cs typeface="Century Gothic" charset="0"/>
                  </a:rPr>
                  <a:t>ls</a:t>
                </a:r>
                <a:endParaRPr lang="fr-FR" sz="900" b="1">
                  <a:solidFill>
                    <a:srgbClr val="800000"/>
                  </a:solidFill>
                  <a:latin typeface="Book Antiqua" panose="02040602050305030304" pitchFamily="18" charset="0"/>
                  <a:cs typeface="Century Gothic" charset="0"/>
                </a:endParaRPr>
              </a:p>
            </p:txBody>
          </p:sp>
          <p:grpSp>
            <p:nvGrpSpPr>
              <p:cNvPr id="21595" name="Group 197"/>
              <p:cNvGrpSpPr>
                <a:grpSpLocks/>
              </p:cNvGrpSpPr>
              <p:nvPr/>
            </p:nvGrpSpPr>
            <p:grpSpPr bwMode="auto">
              <a:xfrm>
                <a:off x="3477" y="2255"/>
                <a:ext cx="161" cy="129"/>
                <a:chOff x="1459" y="404"/>
                <a:chExt cx="192" cy="192"/>
              </a:xfrm>
            </p:grpSpPr>
            <p:sp>
              <p:nvSpPr>
                <p:cNvPr id="166086" name="Oval 198"/>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87" name="Oval 199"/>
                <p:cNvSpPr>
                  <a:spLocks noChangeArrowheads="1"/>
                </p:cNvSpPr>
                <p:nvPr/>
              </p:nvSpPr>
              <p:spPr bwMode="auto">
                <a:xfrm>
                  <a:off x="1500" y="440"/>
                  <a:ext cx="99" cy="97"/>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596" name="Group 200"/>
              <p:cNvGrpSpPr>
                <a:grpSpLocks/>
              </p:cNvGrpSpPr>
              <p:nvPr/>
            </p:nvGrpSpPr>
            <p:grpSpPr bwMode="auto">
              <a:xfrm>
                <a:off x="4263" y="2440"/>
                <a:ext cx="161" cy="129"/>
                <a:chOff x="1459" y="404"/>
                <a:chExt cx="192" cy="192"/>
              </a:xfrm>
            </p:grpSpPr>
            <p:sp>
              <p:nvSpPr>
                <p:cNvPr id="166089" name="Oval 201"/>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90" name="Oval 202"/>
                <p:cNvSpPr>
                  <a:spLocks noChangeArrowheads="1"/>
                </p:cNvSpPr>
                <p:nvPr/>
              </p:nvSpPr>
              <p:spPr bwMode="auto">
                <a:xfrm>
                  <a:off x="1500" y="440"/>
                  <a:ext cx="99" cy="97"/>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597" name="Group 203"/>
              <p:cNvGrpSpPr>
                <a:grpSpLocks/>
              </p:cNvGrpSpPr>
              <p:nvPr/>
            </p:nvGrpSpPr>
            <p:grpSpPr bwMode="auto">
              <a:xfrm>
                <a:off x="4252" y="2176"/>
                <a:ext cx="161" cy="129"/>
                <a:chOff x="1459" y="404"/>
                <a:chExt cx="192" cy="192"/>
              </a:xfrm>
            </p:grpSpPr>
            <p:sp>
              <p:nvSpPr>
                <p:cNvPr id="166092" name="Oval 204"/>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93" name="Oval 205"/>
                <p:cNvSpPr>
                  <a:spLocks noChangeArrowheads="1"/>
                </p:cNvSpPr>
                <p:nvPr/>
              </p:nvSpPr>
              <p:spPr bwMode="auto">
                <a:xfrm>
                  <a:off x="1500" y="440"/>
                  <a:ext cx="99" cy="97"/>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598" name="Group 206"/>
              <p:cNvGrpSpPr>
                <a:grpSpLocks/>
              </p:cNvGrpSpPr>
              <p:nvPr/>
            </p:nvGrpSpPr>
            <p:grpSpPr bwMode="auto">
              <a:xfrm>
                <a:off x="3559" y="2535"/>
                <a:ext cx="161" cy="129"/>
                <a:chOff x="1459" y="404"/>
                <a:chExt cx="192" cy="192"/>
              </a:xfrm>
            </p:grpSpPr>
            <p:sp>
              <p:nvSpPr>
                <p:cNvPr id="166095" name="Oval 207"/>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96" name="Oval 208"/>
                <p:cNvSpPr>
                  <a:spLocks noChangeArrowheads="1"/>
                </p:cNvSpPr>
                <p:nvPr/>
              </p:nvSpPr>
              <p:spPr bwMode="auto">
                <a:xfrm>
                  <a:off x="1500" y="440"/>
                  <a:ext cx="99" cy="97"/>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599" name="Group 209"/>
              <p:cNvGrpSpPr>
                <a:grpSpLocks/>
              </p:cNvGrpSpPr>
              <p:nvPr/>
            </p:nvGrpSpPr>
            <p:grpSpPr bwMode="auto">
              <a:xfrm>
                <a:off x="4007" y="2064"/>
                <a:ext cx="161" cy="129"/>
                <a:chOff x="1459" y="404"/>
                <a:chExt cx="192" cy="192"/>
              </a:xfrm>
            </p:grpSpPr>
            <p:sp>
              <p:nvSpPr>
                <p:cNvPr id="166098" name="Oval 210"/>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099" name="Oval 211"/>
                <p:cNvSpPr>
                  <a:spLocks noChangeArrowheads="1"/>
                </p:cNvSpPr>
                <p:nvPr/>
              </p:nvSpPr>
              <p:spPr bwMode="auto">
                <a:xfrm>
                  <a:off x="1500" y="440"/>
                  <a:ext cx="99" cy="97"/>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00" name="Group 212"/>
              <p:cNvGrpSpPr>
                <a:grpSpLocks/>
              </p:cNvGrpSpPr>
              <p:nvPr/>
            </p:nvGrpSpPr>
            <p:grpSpPr bwMode="auto">
              <a:xfrm>
                <a:off x="1728" y="2544"/>
                <a:ext cx="214" cy="177"/>
                <a:chOff x="1459" y="404"/>
                <a:chExt cx="192" cy="192"/>
              </a:xfrm>
            </p:grpSpPr>
            <p:sp>
              <p:nvSpPr>
                <p:cNvPr id="166101" name="Oval 213"/>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102" name="Oval 214"/>
                <p:cNvSpPr>
                  <a:spLocks noChangeArrowheads="1"/>
                </p:cNvSpPr>
                <p:nvPr/>
              </p:nvSpPr>
              <p:spPr bwMode="auto">
                <a:xfrm>
                  <a:off x="1499" y="440"/>
                  <a:ext cx="97" cy="99"/>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01" name="Group 215"/>
              <p:cNvGrpSpPr>
                <a:grpSpLocks/>
              </p:cNvGrpSpPr>
              <p:nvPr/>
            </p:nvGrpSpPr>
            <p:grpSpPr bwMode="auto">
              <a:xfrm>
                <a:off x="2496" y="2352"/>
                <a:ext cx="214" cy="177"/>
                <a:chOff x="1459" y="404"/>
                <a:chExt cx="192" cy="192"/>
              </a:xfrm>
            </p:grpSpPr>
            <p:sp>
              <p:nvSpPr>
                <p:cNvPr id="166104" name="Oval 216"/>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105" name="Oval 217"/>
                <p:cNvSpPr>
                  <a:spLocks noChangeArrowheads="1"/>
                </p:cNvSpPr>
                <p:nvPr/>
              </p:nvSpPr>
              <p:spPr bwMode="auto">
                <a:xfrm>
                  <a:off x="1499" y="440"/>
                  <a:ext cx="97" cy="99"/>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02" name="Group 218"/>
              <p:cNvGrpSpPr>
                <a:grpSpLocks/>
              </p:cNvGrpSpPr>
              <p:nvPr/>
            </p:nvGrpSpPr>
            <p:grpSpPr bwMode="auto">
              <a:xfrm>
                <a:off x="2304" y="2832"/>
                <a:ext cx="214" cy="177"/>
                <a:chOff x="1459" y="404"/>
                <a:chExt cx="192" cy="192"/>
              </a:xfrm>
            </p:grpSpPr>
            <p:sp>
              <p:nvSpPr>
                <p:cNvPr id="166107" name="Oval 219"/>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108" name="Oval 220"/>
                <p:cNvSpPr>
                  <a:spLocks noChangeArrowheads="1"/>
                </p:cNvSpPr>
                <p:nvPr/>
              </p:nvSpPr>
              <p:spPr bwMode="auto">
                <a:xfrm>
                  <a:off x="1499" y="440"/>
                  <a:ext cx="97" cy="99"/>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03" name="Group 221"/>
              <p:cNvGrpSpPr>
                <a:grpSpLocks/>
              </p:cNvGrpSpPr>
              <p:nvPr/>
            </p:nvGrpSpPr>
            <p:grpSpPr bwMode="auto">
              <a:xfrm>
                <a:off x="4032" y="2640"/>
                <a:ext cx="214" cy="177"/>
                <a:chOff x="1459" y="404"/>
                <a:chExt cx="192" cy="192"/>
              </a:xfrm>
            </p:grpSpPr>
            <p:sp>
              <p:nvSpPr>
                <p:cNvPr id="166110" name="Oval 222"/>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111" name="Oval 223"/>
                <p:cNvSpPr>
                  <a:spLocks noChangeArrowheads="1"/>
                </p:cNvSpPr>
                <p:nvPr/>
              </p:nvSpPr>
              <p:spPr bwMode="auto">
                <a:xfrm>
                  <a:off x="1499" y="440"/>
                  <a:ext cx="97" cy="99"/>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04" name="Group 224"/>
              <p:cNvGrpSpPr>
                <a:grpSpLocks/>
              </p:cNvGrpSpPr>
              <p:nvPr/>
            </p:nvGrpSpPr>
            <p:grpSpPr bwMode="auto">
              <a:xfrm>
                <a:off x="2016" y="2784"/>
                <a:ext cx="214" cy="177"/>
                <a:chOff x="1459" y="404"/>
                <a:chExt cx="192" cy="192"/>
              </a:xfrm>
            </p:grpSpPr>
            <p:sp>
              <p:nvSpPr>
                <p:cNvPr id="166113" name="Oval 225"/>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114" name="Oval 226"/>
                <p:cNvSpPr>
                  <a:spLocks noChangeArrowheads="1"/>
                </p:cNvSpPr>
                <p:nvPr/>
              </p:nvSpPr>
              <p:spPr bwMode="auto">
                <a:xfrm>
                  <a:off x="1499" y="440"/>
                  <a:ext cx="97" cy="99"/>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nvGrpSpPr>
              <p:cNvPr id="21605" name="Group 227"/>
              <p:cNvGrpSpPr>
                <a:grpSpLocks/>
              </p:cNvGrpSpPr>
              <p:nvPr/>
            </p:nvGrpSpPr>
            <p:grpSpPr bwMode="auto">
              <a:xfrm>
                <a:off x="1968" y="2352"/>
                <a:ext cx="214" cy="177"/>
                <a:chOff x="1459" y="404"/>
                <a:chExt cx="192" cy="192"/>
              </a:xfrm>
            </p:grpSpPr>
            <p:sp>
              <p:nvSpPr>
                <p:cNvPr id="166116" name="Oval 228"/>
                <p:cNvSpPr>
                  <a:spLocks noChangeArrowheads="1"/>
                </p:cNvSpPr>
                <p:nvPr/>
              </p:nvSpPr>
              <p:spPr bwMode="auto">
                <a:xfrm>
                  <a:off x="1459" y="404"/>
                  <a:ext cx="192" cy="192"/>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117" name="Oval 229"/>
                <p:cNvSpPr>
                  <a:spLocks noChangeArrowheads="1"/>
                </p:cNvSpPr>
                <p:nvPr/>
              </p:nvSpPr>
              <p:spPr bwMode="auto">
                <a:xfrm>
                  <a:off x="1499" y="440"/>
                  <a:ext cx="97" cy="99"/>
                </a:xfrm>
                <a:prstGeom prst="ellipse">
                  <a:avLst/>
                </a:prstGeom>
                <a:gradFill rotWithShape="0">
                  <a:gsLst>
                    <a:gs pos="0">
                      <a:schemeClr val="bg1"/>
                    </a:gs>
                    <a:gs pos="100000">
                      <a:srgbClr val="3333CC"/>
                    </a:gs>
                  </a:gsLst>
                  <a:path path="shape">
                    <a:fillToRect l="50000" t="50000" r="50000" b="50000"/>
                  </a:path>
                </a:gradFill>
                <a:ln w="9525">
                  <a:noFill/>
                  <a:round/>
                  <a:headEnd/>
                  <a:tailEnd/>
                </a:ln>
                <a:effectLst/>
              </p:spPr>
              <p:txBody>
                <a:bodyPr wrap="none" anchor="ctr"/>
                <a:lstStyle/>
                <a:p>
                  <a:pPr algn="ctr">
                    <a:defRPr/>
                  </a:pPr>
                  <a:endParaRPr lang="fr-FR" sz="1350">
                    <a:solidFill>
                      <a:srgbClr val="FF9933"/>
                    </a:solidFill>
                    <a:effectLst>
                      <a:outerShdw blurRad="38100" dist="38100" dir="2700000" algn="tl">
                        <a:srgbClr val="C0C0C0"/>
                      </a:outerShdw>
                    </a:effectLst>
                    <a:latin typeface="Times" pitchFamily="-111" charset="0"/>
                    <a:ea typeface="ＭＳ Ｐゴシック" pitchFamily="25" charset="-128"/>
                    <a:cs typeface="ＭＳ Ｐゴシック" pitchFamily="25" charset="-128"/>
                  </a:endParaRPr>
                </a:p>
              </p:txBody>
            </p:sp>
          </p:grpSp>
        </p:grpSp>
      </p:grpSp>
      <p:sp>
        <p:nvSpPr>
          <p:cNvPr id="252" name="Arc 251"/>
          <p:cNvSpPr/>
          <p:nvPr/>
        </p:nvSpPr>
        <p:spPr bwMode="auto">
          <a:xfrm>
            <a:off x="1428750" y="628650"/>
            <a:ext cx="6457950" cy="400050"/>
          </a:xfrm>
          <a:prstGeom prst="arc">
            <a:avLst>
              <a:gd name="adj1" fmla="val 10790007"/>
              <a:gd name="adj2" fmla="val 0"/>
            </a:avLst>
          </a:prstGeom>
          <a:noFill/>
          <a:ln w="9525" cap="flat" cmpd="sng" algn="ctr">
            <a:solidFill>
              <a:schemeClr val="tx1"/>
            </a:solidFill>
            <a:prstDash val="dash"/>
            <a:round/>
            <a:headEnd type="none" w="med" len="med"/>
            <a:tailEnd type="none" w="med" len="med"/>
          </a:ln>
          <a:effectLst/>
        </p:spPr>
        <p:txBody>
          <a:bodyPr/>
          <a:lstStyle/>
          <a:p>
            <a:pPr>
              <a:defRPr/>
            </a:pPr>
            <a:endParaRPr lang="fr-FR" sz="1350">
              <a:latin typeface="Arial" pitchFamily="25" charset="0"/>
              <a:ea typeface="ＭＳ Ｐゴシック" pitchFamily="25" charset="-128"/>
              <a:cs typeface="ＭＳ Ｐゴシック" pitchFamily="25" charset="-128"/>
            </a:endParaRPr>
          </a:p>
        </p:txBody>
      </p:sp>
      <p:sp>
        <p:nvSpPr>
          <p:cNvPr id="253" name="Arc 252"/>
          <p:cNvSpPr/>
          <p:nvPr/>
        </p:nvSpPr>
        <p:spPr bwMode="auto">
          <a:xfrm>
            <a:off x="1543050" y="2114550"/>
            <a:ext cx="6457950" cy="400050"/>
          </a:xfrm>
          <a:prstGeom prst="arc">
            <a:avLst>
              <a:gd name="adj1" fmla="val 10800034"/>
              <a:gd name="adj2" fmla="val 21490902"/>
            </a:avLst>
          </a:prstGeom>
          <a:noFill/>
          <a:ln w="9525" cap="flat" cmpd="sng" algn="ctr">
            <a:solidFill>
              <a:schemeClr val="tx1"/>
            </a:solidFill>
            <a:prstDash val="dash"/>
            <a:round/>
            <a:headEnd type="none" w="med" len="med"/>
            <a:tailEnd type="none" w="med" len="med"/>
          </a:ln>
          <a:effectLst/>
        </p:spPr>
        <p:txBody>
          <a:bodyPr/>
          <a:lstStyle/>
          <a:p>
            <a:pPr>
              <a:defRPr/>
            </a:pPr>
            <a:endParaRPr lang="fr-FR" sz="1350">
              <a:latin typeface="Arial" pitchFamily="25" charset="0"/>
              <a:ea typeface="ＭＳ Ｐゴシック" pitchFamily="25" charset="-128"/>
              <a:cs typeface="ＭＳ Ｐゴシック" pitchFamily="25" charset="-128"/>
            </a:endParaRPr>
          </a:p>
        </p:txBody>
      </p:sp>
      <p:grpSp>
        <p:nvGrpSpPr>
          <p:cNvPr id="5" name="Groupe 4">
            <a:extLst>
              <a:ext uri="{FF2B5EF4-FFF2-40B4-BE49-F238E27FC236}">
                <a16:creationId xmlns:a16="http://schemas.microsoft.com/office/drawing/2014/main" id="{E242800F-7B39-002F-337A-ADD68117D648}"/>
              </a:ext>
            </a:extLst>
          </p:cNvPr>
          <p:cNvGrpSpPr/>
          <p:nvPr/>
        </p:nvGrpSpPr>
        <p:grpSpPr>
          <a:xfrm>
            <a:off x="467139" y="3578952"/>
            <a:ext cx="4842470" cy="1480363"/>
            <a:chOff x="-901148" y="4771934"/>
            <a:chExt cx="6456626" cy="1973817"/>
          </a:xfrm>
        </p:grpSpPr>
        <p:grpSp>
          <p:nvGrpSpPr>
            <p:cNvPr id="4" name="Groupe 3">
              <a:extLst>
                <a:ext uri="{FF2B5EF4-FFF2-40B4-BE49-F238E27FC236}">
                  <a16:creationId xmlns:a16="http://schemas.microsoft.com/office/drawing/2014/main" id="{3EFF55AD-E4D6-82A8-EC39-A2644753659A}"/>
                </a:ext>
              </a:extLst>
            </p:cNvPr>
            <p:cNvGrpSpPr/>
            <p:nvPr/>
          </p:nvGrpSpPr>
          <p:grpSpPr>
            <a:xfrm>
              <a:off x="788988" y="4771934"/>
              <a:ext cx="1536000" cy="1284943"/>
              <a:chOff x="788988" y="4771934"/>
              <a:chExt cx="1536000" cy="1284943"/>
            </a:xfrm>
          </p:grpSpPr>
          <p:grpSp>
            <p:nvGrpSpPr>
              <p:cNvPr id="3" name="Groupe 2">
                <a:extLst>
                  <a:ext uri="{FF2B5EF4-FFF2-40B4-BE49-F238E27FC236}">
                    <a16:creationId xmlns:a16="http://schemas.microsoft.com/office/drawing/2014/main" id="{C400558B-43DC-ECF2-353E-A47A0994C1FF}"/>
                  </a:ext>
                </a:extLst>
              </p:cNvPr>
              <p:cNvGrpSpPr/>
              <p:nvPr/>
            </p:nvGrpSpPr>
            <p:grpSpPr>
              <a:xfrm>
                <a:off x="788988" y="4771934"/>
                <a:ext cx="1536000" cy="1284943"/>
                <a:chOff x="788988" y="4771934"/>
                <a:chExt cx="1536000" cy="1284943"/>
              </a:xfrm>
            </p:grpSpPr>
            <p:grpSp>
              <p:nvGrpSpPr>
                <p:cNvPr id="21569" name="Group 232"/>
                <p:cNvGrpSpPr>
                  <a:grpSpLocks/>
                </p:cNvGrpSpPr>
                <p:nvPr/>
              </p:nvGrpSpPr>
              <p:grpSpPr bwMode="auto">
                <a:xfrm>
                  <a:off x="881063" y="4816246"/>
                  <a:ext cx="1403749" cy="1240631"/>
                  <a:chOff x="560" y="3128"/>
                  <a:chExt cx="1179" cy="1042"/>
                </a:xfrm>
              </p:grpSpPr>
              <p:grpSp>
                <p:nvGrpSpPr>
                  <p:cNvPr id="21571" name="Group 233"/>
                  <p:cNvGrpSpPr>
                    <a:grpSpLocks noChangeAspect="1"/>
                  </p:cNvGrpSpPr>
                  <p:nvPr/>
                </p:nvGrpSpPr>
                <p:grpSpPr bwMode="auto">
                  <a:xfrm>
                    <a:off x="777" y="3464"/>
                    <a:ext cx="131" cy="444"/>
                    <a:chOff x="1193" y="1488"/>
                    <a:chExt cx="327" cy="1111"/>
                  </a:xfrm>
                </p:grpSpPr>
                <p:grpSp>
                  <p:nvGrpSpPr>
                    <p:cNvPr id="21579" name="Group 234"/>
                    <p:cNvGrpSpPr>
                      <a:grpSpLocks noChangeAspect="1"/>
                    </p:cNvGrpSpPr>
                    <p:nvPr/>
                  </p:nvGrpSpPr>
                  <p:grpSpPr bwMode="auto">
                    <a:xfrm>
                      <a:off x="1193" y="2106"/>
                      <a:ext cx="285" cy="384"/>
                      <a:chOff x="4888" y="1464"/>
                      <a:chExt cx="272" cy="408"/>
                    </a:xfrm>
                  </p:grpSpPr>
                  <p:sp>
                    <p:nvSpPr>
                      <p:cNvPr id="166123" name="AutoShape 235"/>
                      <p:cNvSpPr>
                        <a:spLocks noChangeAspect="1" noChangeArrowheads="1"/>
                      </p:cNvSpPr>
                      <p:nvPr/>
                    </p:nvSpPr>
                    <p:spPr bwMode="auto">
                      <a:xfrm rot="16200000">
                        <a:off x="4824" y="1536"/>
                        <a:ext cx="399" cy="272"/>
                      </a:xfrm>
                      <a:prstGeom prst="flowChartOnlineStorage">
                        <a:avLst/>
                      </a:prstGeom>
                      <a:solidFill>
                        <a:srgbClr val="00FF00"/>
                      </a:solidFill>
                      <a:ln w="9525">
                        <a:noFill/>
                        <a:miter lim="800000"/>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124" name="AutoShape 236"/>
                      <p:cNvSpPr>
                        <a:spLocks noChangeAspect="1" noChangeArrowheads="1"/>
                      </p:cNvSpPr>
                      <p:nvPr/>
                    </p:nvSpPr>
                    <p:spPr bwMode="auto">
                      <a:xfrm rot="16200000">
                        <a:off x="4824" y="1592"/>
                        <a:ext cx="399" cy="143"/>
                      </a:xfrm>
                      <a:prstGeom prst="flowChartOnlineStorage">
                        <a:avLst/>
                      </a:prstGeom>
                      <a:solidFill>
                        <a:srgbClr val="00FF00"/>
                      </a:solidFill>
                      <a:ln w="9525">
                        <a:noFill/>
                        <a:miter lim="800000"/>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grpSp>
                <p:sp>
                  <p:nvSpPr>
                    <p:cNvPr id="166125" name="Line 237"/>
                    <p:cNvSpPr>
                      <a:spLocks noChangeAspect="1" noChangeShapeType="1"/>
                    </p:cNvSpPr>
                    <p:nvPr/>
                  </p:nvSpPr>
                  <p:spPr bwMode="auto">
                    <a:xfrm>
                      <a:off x="1295" y="2449"/>
                      <a:ext cx="0" cy="150"/>
                    </a:xfrm>
                    <a:prstGeom prst="line">
                      <a:avLst/>
                    </a:prstGeom>
                    <a:noFill/>
                    <a:ln w="38100">
                      <a:solidFill>
                        <a:srgbClr val="00FF00"/>
                      </a:solidFill>
                      <a:round/>
                      <a:headEnd/>
                      <a:tailEnd/>
                    </a:ln>
                    <a:effectLst/>
                  </p:spPr>
                  <p:txBody>
                    <a:bodyPr wrap="none" anchor="ctr"/>
                    <a:lstStyle/>
                    <a:p>
                      <a:pPr>
                        <a:defRPr/>
                      </a:pPr>
                      <a:endParaRPr lang="fr-FR" sz="1350">
                        <a:effectLst>
                          <a:outerShdw blurRad="38100" dist="38100" dir="2700000" algn="tl">
                            <a:srgbClr val="000000">
                              <a:alpha val="43137"/>
                            </a:srgbClr>
                          </a:outerShdw>
                        </a:effectLst>
                        <a:latin typeface="Palatino" pitchFamily="-106" charset="0"/>
                        <a:ea typeface="ＭＳ Ｐゴシック" pitchFamily="-112" charset="-128"/>
                        <a:cs typeface="ＭＳ Ｐゴシック" pitchFamily="25" charset="-128"/>
                      </a:endParaRPr>
                    </a:p>
                  </p:txBody>
                </p:sp>
                <p:sp>
                  <p:nvSpPr>
                    <p:cNvPr id="166126" name="Line 238"/>
                    <p:cNvSpPr>
                      <a:spLocks noChangeAspect="1" noChangeShapeType="1"/>
                    </p:cNvSpPr>
                    <p:nvPr/>
                  </p:nvSpPr>
                  <p:spPr bwMode="auto">
                    <a:xfrm>
                      <a:off x="1393" y="2449"/>
                      <a:ext cx="0" cy="150"/>
                    </a:xfrm>
                    <a:prstGeom prst="line">
                      <a:avLst/>
                    </a:prstGeom>
                    <a:noFill/>
                    <a:ln w="38100">
                      <a:solidFill>
                        <a:srgbClr val="00FF00"/>
                      </a:solidFill>
                      <a:round/>
                      <a:headEnd/>
                      <a:tailEnd/>
                    </a:ln>
                    <a:effectLst/>
                  </p:spPr>
                  <p:txBody>
                    <a:bodyPr wrap="none" anchor="ctr"/>
                    <a:lstStyle/>
                    <a:p>
                      <a:pPr>
                        <a:defRPr/>
                      </a:pPr>
                      <a:endParaRPr lang="fr-FR" sz="1350">
                        <a:effectLst>
                          <a:outerShdw blurRad="38100" dist="38100" dir="2700000" algn="tl">
                            <a:srgbClr val="000000">
                              <a:alpha val="43137"/>
                            </a:srgbClr>
                          </a:outerShdw>
                        </a:effectLst>
                        <a:latin typeface="Palatino" pitchFamily="-106" charset="0"/>
                        <a:ea typeface="ＭＳ Ｐゴシック" pitchFamily="-112" charset="-128"/>
                        <a:cs typeface="ＭＳ Ｐゴシック" pitchFamily="25" charset="-128"/>
                      </a:endParaRPr>
                    </a:p>
                  </p:txBody>
                </p:sp>
                <p:sp>
                  <p:nvSpPr>
                    <p:cNvPr id="166127" name="Line 239"/>
                    <p:cNvSpPr>
                      <a:spLocks noChangeAspect="1" noChangeShapeType="1"/>
                    </p:cNvSpPr>
                    <p:nvPr/>
                  </p:nvSpPr>
                  <p:spPr bwMode="auto">
                    <a:xfrm>
                      <a:off x="1295" y="1488"/>
                      <a:ext cx="0" cy="150"/>
                    </a:xfrm>
                    <a:prstGeom prst="line">
                      <a:avLst/>
                    </a:prstGeom>
                    <a:noFill/>
                    <a:ln w="38100">
                      <a:solidFill>
                        <a:srgbClr val="FFFA0D"/>
                      </a:solidFill>
                      <a:round/>
                      <a:headEnd/>
                      <a:tailEnd/>
                    </a:ln>
                    <a:effectLst/>
                  </p:spPr>
                  <p:txBody>
                    <a:bodyPr wrap="none" anchor="ctr"/>
                    <a:lstStyle/>
                    <a:p>
                      <a:pPr>
                        <a:defRPr/>
                      </a:pPr>
                      <a:endParaRPr lang="fr-FR" sz="1350">
                        <a:effectLst>
                          <a:outerShdw blurRad="38100" dist="38100" dir="2700000" algn="tl">
                            <a:srgbClr val="000000">
                              <a:alpha val="43137"/>
                            </a:srgbClr>
                          </a:outerShdw>
                        </a:effectLst>
                        <a:latin typeface="Palatino" pitchFamily="-106" charset="0"/>
                        <a:ea typeface="ＭＳ Ｐゴシック" pitchFamily="-112" charset="-128"/>
                        <a:cs typeface="ＭＳ Ｐゴシック" pitchFamily="25" charset="-128"/>
                      </a:endParaRPr>
                    </a:p>
                  </p:txBody>
                </p:sp>
                <p:sp>
                  <p:nvSpPr>
                    <p:cNvPr id="166128" name="Line 240"/>
                    <p:cNvSpPr>
                      <a:spLocks noChangeAspect="1" noChangeShapeType="1"/>
                    </p:cNvSpPr>
                    <p:nvPr/>
                  </p:nvSpPr>
                  <p:spPr bwMode="auto">
                    <a:xfrm>
                      <a:off x="1393" y="1488"/>
                      <a:ext cx="0" cy="150"/>
                    </a:xfrm>
                    <a:prstGeom prst="line">
                      <a:avLst/>
                    </a:prstGeom>
                    <a:noFill/>
                    <a:ln w="38100">
                      <a:solidFill>
                        <a:srgbClr val="FFFA0D"/>
                      </a:solidFill>
                      <a:round/>
                      <a:headEnd/>
                      <a:tailEnd/>
                    </a:ln>
                    <a:effectLst/>
                  </p:spPr>
                  <p:txBody>
                    <a:bodyPr wrap="none" anchor="ctr"/>
                    <a:lstStyle/>
                    <a:p>
                      <a:pPr>
                        <a:defRPr/>
                      </a:pPr>
                      <a:endParaRPr lang="fr-FR" sz="1350">
                        <a:effectLst>
                          <a:outerShdw blurRad="38100" dist="38100" dir="2700000" algn="tl">
                            <a:srgbClr val="000000">
                              <a:alpha val="43137"/>
                            </a:srgbClr>
                          </a:outerShdw>
                        </a:effectLst>
                        <a:latin typeface="Palatino" pitchFamily="-106" charset="0"/>
                        <a:ea typeface="ＭＳ Ｐゴシック" pitchFamily="-112" charset="-128"/>
                        <a:cs typeface="ＭＳ Ｐゴシック" pitchFamily="25" charset="-128"/>
                      </a:endParaRPr>
                    </a:p>
                  </p:txBody>
                </p:sp>
                <p:sp>
                  <p:nvSpPr>
                    <p:cNvPr id="166129" name="Oval 241"/>
                    <p:cNvSpPr>
                      <a:spLocks noChangeAspect="1" noChangeArrowheads="1"/>
                    </p:cNvSpPr>
                    <p:nvPr/>
                  </p:nvSpPr>
                  <p:spPr bwMode="auto">
                    <a:xfrm>
                      <a:off x="1260" y="1963"/>
                      <a:ext cx="155" cy="135"/>
                    </a:xfrm>
                    <a:prstGeom prst="ellipse">
                      <a:avLst/>
                    </a:prstGeom>
                    <a:solidFill>
                      <a:schemeClr val="accent2"/>
                    </a:solidFill>
                    <a:ln w="19050">
                      <a:solidFill>
                        <a:schemeClr val="accent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130" name="AutoShape 242"/>
                    <p:cNvSpPr>
                      <a:spLocks noChangeAspect="1" noChangeArrowheads="1"/>
                    </p:cNvSpPr>
                    <p:nvPr/>
                  </p:nvSpPr>
                  <p:spPr bwMode="auto">
                    <a:xfrm rot="5400000">
                      <a:off x="1171" y="1612"/>
                      <a:ext cx="378" cy="320"/>
                    </a:xfrm>
                    <a:prstGeom prst="flowChartOnlineStorage">
                      <a:avLst/>
                    </a:prstGeom>
                    <a:solidFill>
                      <a:srgbClr val="FFFF00"/>
                    </a:solidFill>
                    <a:ln w="9525">
                      <a:solidFill>
                        <a:srgbClr val="FFFF00"/>
                      </a:solidFill>
                      <a:miter lim="800000"/>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grpSp>
              <p:sp>
                <p:nvSpPr>
                  <p:cNvPr id="166131" name="Oval 243"/>
                  <p:cNvSpPr>
                    <a:spLocks noChangeArrowheads="1"/>
                  </p:cNvSpPr>
                  <p:nvPr/>
                </p:nvSpPr>
                <p:spPr bwMode="auto">
                  <a:xfrm>
                    <a:off x="624" y="3128"/>
                    <a:ext cx="408" cy="336"/>
                  </a:xfrm>
                  <a:prstGeom prst="ellipse">
                    <a:avLst/>
                  </a:prstGeom>
                  <a:solidFill>
                    <a:srgbClr val="FF0066"/>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132" name="Oval 244"/>
                  <p:cNvSpPr>
                    <a:spLocks noChangeArrowheads="1"/>
                  </p:cNvSpPr>
                  <p:nvPr/>
                </p:nvSpPr>
                <p:spPr bwMode="auto">
                  <a:xfrm>
                    <a:off x="728" y="3912"/>
                    <a:ext cx="208" cy="216"/>
                  </a:xfrm>
                  <a:prstGeom prst="ellipse">
                    <a:avLst/>
                  </a:prstGeom>
                  <a:solidFill>
                    <a:srgbClr val="3366FF"/>
                  </a:solidFill>
                  <a:ln w="9525">
                    <a:solidFill>
                      <a:schemeClr val="tx1"/>
                    </a:solidFill>
                    <a:round/>
                    <a:headEnd/>
                    <a:tailEnd/>
                  </a:ln>
                  <a:effectLst/>
                </p:spPr>
                <p:txBody>
                  <a:bodyPr wrap="none" anchor="ctr"/>
                  <a:lstStyle/>
                  <a:p>
                    <a:pPr>
                      <a:defRPr/>
                    </a:pPr>
                    <a:endParaRPr lang="fr-FR" sz="1350">
                      <a:effectLst>
                        <a:outerShdw blurRad="38100" dist="38100" dir="2700000" algn="tl">
                          <a:srgbClr val="FFFFFF"/>
                        </a:outerShdw>
                      </a:effectLst>
                      <a:latin typeface="Palatino" pitchFamily="-111" charset="0"/>
                      <a:ea typeface="ＭＳ Ｐゴシック" pitchFamily="25" charset="-128"/>
                      <a:cs typeface="ＭＳ Ｐゴシック" pitchFamily="25" charset="-128"/>
                    </a:endParaRPr>
                  </a:p>
                </p:txBody>
              </p:sp>
              <p:sp>
                <p:nvSpPr>
                  <p:cNvPr id="166133" name="Text Box 245"/>
                  <p:cNvSpPr txBox="1">
                    <a:spLocks noChangeArrowheads="1"/>
                  </p:cNvSpPr>
                  <p:nvPr/>
                </p:nvSpPr>
                <p:spPr bwMode="auto">
                  <a:xfrm>
                    <a:off x="648" y="3200"/>
                    <a:ext cx="448" cy="258"/>
                  </a:xfrm>
                  <a:prstGeom prst="rect">
                    <a:avLst/>
                  </a:prstGeom>
                  <a:noFill/>
                  <a:ln w="9525">
                    <a:noFill/>
                    <a:miter lim="800000"/>
                    <a:headEnd/>
                    <a:tailEnd/>
                  </a:ln>
                  <a:effectLst/>
                </p:spPr>
                <p:txBody>
                  <a:bodyPr>
                    <a:spAutoFit/>
                  </a:bodyPr>
                  <a:lstStyle/>
                  <a:p>
                    <a:pPr algn="ctr">
                      <a:spcBef>
                        <a:spcPct val="50000"/>
                      </a:spcBef>
                      <a:defRPr/>
                    </a:pPr>
                    <a:endParaRPr lang="fr-FR" sz="900">
                      <a:effectLst>
                        <a:outerShdw blurRad="38100" dist="38100" dir="2700000" algn="tl">
                          <a:srgbClr val="C0C0C0"/>
                        </a:outerShdw>
                      </a:effectLst>
                      <a:latin typeface="Times New Roman" pitchFamily="-111" charset="0"/>
                      <a:ea typeface="ＭＳ Ｐゴシック" pitchFamily="25" charset="-128"/>
                      <a:cs typeface="ＭＳ Ｐゴシック" pitchFamily="25" charset="-128"/>
                    </a:endParaRPr>
                  </a:p>
                </p:txBody>
              </p:sp>
              <p:sp>
                <p:nvSpPr>
                  <p:cNvPr id="21575" name="Text Box 246"/>
                  <p:cNvSpPr txBox="1">
                    <a:spLocks noChangeArrowheads="1"/>
                  </p:cNvSpPr>
                  <p:nvPr/>
                </p:nvSpPr>
                <p:spPr bwMode="auto">
                  <a:xfrm>
                    <a:off x="864" y="3431"/>
                    <a:ext cx="448" cy="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fr-FR" sz="675" b="1">
                        <a:solidFill>
                          <a:schemeClr val="tx2"/>
                        </a:solidFill>
                        <a:latin typeface="Century Gothic"/>
                        <a:cs typeface="Century Gothic"/>
                      </a:rPr>
                      <a:t>MHC</a:t>
                    </a:r>
                    <a:endParaRPr lang="fr-FR" sz="675" b="1">
                      <a:latin typeface="Century Gothic"/>
                      <a:cs typeface="Century Gothic"/>
                    </a:endParaRPr>
                  </a:p>
                </p:txBody>
              </p:sp>
              <p:sp>
                <p:nvSpPr>
                  <p:cNvPr id="21576" name="Text Box 247"/>
                  <p:cNvSpPr txBox="1">
                    <a:spLocks noChangeArrowheads="1"/>
                  </p:cNvSpPr>
                  <p:nvPr/>
                </p:nvSpPr>
                <p:spPr bwMode="auto">
                  <a:xfrm>
                    <a:off x="749" y="3767"/>
                    <a:ext cx="632" cy="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fr-FR" sz="675" b="1">
                        <a:solidFill>
                          <a:srgbClr val="00FF00"/>
                        </a:solidFill>
                        <a:latin typeface="Century Gothic"/>
                        <a:cs typeface="Century Gothic"/>
                      </a:rPr>
                      <a:t>TCR</a:t>
                    </a:r>
                  </a:p>
                </p:txBody>
              </p:sp>
              <p:sp>
                <p:nvSpPr>
                  <p:cNvPr id="21577" name="Text Box 248"/>
                  <p:cNvSpPr txBox="1">
                    <a:spLocks noChangeArrowheads="1"/>
                  </p:cNvSpPr>
                  <p:nvPr/>
                </p:nvSpPr>
                <p:spPr bwMode="auto">
                  <a:xfrm>
                    <a:off x="948" y="3587"/>
                    <a:ext cx="791" cy="2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r>
                      <a:rPr lang="fr-FR" sz="800" b="1">
                        <a:solidFill>
                          <a:srgbClr val="800000"/>
                        </a:solidFill>
                        <a:latin typeface="Arial Narrow"/>
                        <a:cs typeface="Arial Narrow"/>
                      </a:rPr>
                      <a:t>Self-</a:t>
                    </a:r>
                    <a:r>
                      <a:rPr lang="fr-FR" sz="800" b="1" err="1">
                        <a:solidFill>
                          <a:srgbClr val="800000"/>
                        </a:solidFill>
                        <a:latin typeface="Arial Narrow"/>
                        <a:cs typeface="Arial Narrow"/>
                      </a:rPr>
                      <a:t>antigen</a:t>
                    </a:r>
                    <a:endParaRPr lang="fr-FR" sz="800" b="1">
                      <a:solidFill>
                        <a:srgbClr val="800000"/>
                      </a:solidFill>
                      <a:latin typeface="Arial Narrow"/>
                      <a:cs typeface="Arial Narrow"/>
                    </a:endParaRPr>
                  </a:p>
                </p:txBody>
              </p:sp>
              <p:sp>
                <p:nvSpPr>
                  <p:cNvPr id="21578" name="Text Box 249"/>
                  <p:cNvSpPr txBox="1">
                    <a:spLocks noChangeArrowheads="1"/>
                  </p:cNvSpPr>
                  <p:nvPr/>
                </p:nvSpPr>
                <p:spPr bwMode="auto">
                  <a:xfrm>
                    <a:off x="560" y="3912"/>
                    <a:ext cx="560" cy="25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fr-FR" sz="900" err="1">
                        <a:latin typeface="Arial Narrow" charset="0"/>
                        <a:cs typeface="Arial Narrow" charset="0"/>
                      </a:rPr>
                      <a:t>T</a:t>
                    </a:r>
                    <a:endParaRPr lang="fr-FR" sz="900">
                      <a:latin typeface="Arial Narrow" charset="0"/>
                      <a:cs typeface="Arial Narrow" charset="0"/>
                    </a:endParaRPr>
                  </a:p>
                </p:txBody>
              </p:sp>
            </p:grpSp>
            <p:sp>
              <p:nvSpPr>
                <p:cNvPr id="21567" name="Rectangle à coins arrondis 251"/>
                <p:cNvSpPr>
                  <a:spLocks noChangeAspect="1" noChangeArrowheads="1"/>
                </p:cNvSpPr>
                <p:nvPr/>
              </p:nvSpPr>
              <p:spPr bwMode="auto">
                <a:xfrm>
                  <a:off x="788988" y="4771934"/>
                  <a:ext cx="1536000" cy="1269998"/>
                </a:xfrm>
                <a:prstGeom prst="roundRect">
                  <a:avLst>
                    <a:gd name="adj" fmla="val 16667"/>
                  </a:avLst>
                </a:prstGeom>
                <a:noFill/>
                <a:ln w="25400">
                  <a:solidFill>
                    <a:srgbClr val="7F0D00"/>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fr-FR" sz="1350"/>
                </a:p>
              </p:txBody>
            </p:sp>
          </p:grpSp>
          <p:sp>
            <p:nvSpPr>
              <p:cNvPr id="21565" name="ZoneTexte 249"/>
              <p:cNvSpPr txBox="1">
                <a:spLocks noChangeArrowheads="1"/>
              </p:cNvSpPr>
              <p:nvPr/>
            </p:nvSpPr>
            <p:spPr bwMode="auto">
              <a:xfrm>
                <a:off x="958782" y="4871449"/>
                <a:ext cx="538713" cy="28478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fr-FR" sz="788">
                    <a:latin typeface="Arial Narrow" charset="0"/>
                    <a:cs typeface="Arial Narrow" charset="0"/>
                  </a:rPr>
                  <a:t>TEC</a:t>
                </a:r>
              </a:p>
            </p:txBody>
          </p:sp>
        </p:grpSp>
        <p:sp>
          <p:nvSpPr>
            <p:cNvPr id="2" name="ZoneTexte 1"/>
            <p:cNvSpPr txBox="1"/>
            <p:nvPr/>
          </p:nvSpPr>
          <p:spPr>
            <a:xfrm>
              <a:off x="-901148" y="6068643"/>
              <a:ext cx="6456626" cy="677108"/>
            </a:xfrm>
            <a:prstGeom prst="rect">
              <a:avLst/>
            </a:prstGeom>
            <a:noFill/>
          </p:spPr>
          <p:txBody>
            <a:bodyPr wrap="square" rtlCol="0">
              <a:spAutoFit/>
            </a:bodyPr>
            <a:lstStyle/>
            <a:p>
              <a:pPr marL="171450" indent="-171450">
                <a:spcBef>
                  <a:spcPts val="300"/>
                </a:spcBef>
                <a:spcAft>
                  <a:spcPts val="300"/>
                </a:spcAft>
                <a:buFont typeface="+mj-lt"/>
                <a:buAutoNum type="arabicPeriod"/>
              </a:pPr>
              <a:r>
                <a:rPr lang="en-GB" sz="1100" i="1">
                  <a:solidFill>
                    <a:srgbClr val="800000"/>
                  </a:solidFill>
                  <a:latin typeface="Book Antiqua" panose="02040602050305030304" pitchFamily="18" charset="0"/>
                  <a:cs typeface="Century Gothic"/>
                </a:rPr>
                <a:t>Negative selection of self-reactive T cells during </a:t>
              </a:r>
              <a:r>
                <a:rPr lang="en-GB" sz="1100" i="1" err="1">
                  <a:solidFill>
                    <a:srgbClr val="800000"/>
                  </a:solidFill>
                  <a:latin typeface="Book Antiqua" panose="02040602050305030304" pitchFamily="18" charset="0"/>
                  <a:cs typeface="Century Gothic"/>
                </a:rPr>
                <a:t>fetal</a:t>
              </a:r>
              <a:r>
                <a:rPr lang="en-GB" sz="1100" i="1">
                  <a:solidFill>
                    <a:srgbClr val="800000"/>
                  </a:solidFill>
                  <a:latin typeface="Book Antiqua" panose="02040602050305030304" pitchFamily="18" charset="0"/>
                  <a:cs typeface="Century Gothic"/>
                </a:rPr>
                <a:t> life (recessive tolerance)</a:t>
              </a:r>
            </a:p>
            <a:p>
              <a:pPr marL="171450" indent="-171450">
                <a:spcBef>
                  <a:spcPts val="300"/>
                </a:spcBef>
                <a:spcAft>
                  <a:spcPts val="300"/>
                </a:spcAft>
                <a:buFont typeface="+mj-lt"/>
                <a:buAutoNum type="arabicPeriod"/>
              </a:pPr>
              <a:r>
                <a:rPr lang="en-GB" sz="1100" i="1">
                  <a:solidFill>
                    <a:srgbClr val="800000"/>
                  </a:solidFill>
                  <a:latin typeface="Book Antiqua" panose="02040602050305030304" pitchFamily="18" charset="0"/>
                  <a:cs typeface="Century Gothic"/>
                </a:rPr>
                <a:t>Generation of self-specific </a:t>
              </a:r>
              <a:r>
                <a:rPr lang="en-GB" sz="1100" i="1" err="1">
                  <a:solidFill>
                    <a:srgbClr val="800000"/>
                  </a:solidFill>
                  <a:latin typeface="Book Antiqua" panose="02040602050305030304" pitchFamily="18" charset="0"/>
                  <a:cs typeface="Century Gothic"/>
                </a:rPr>
                <a:t>tTreg</a:t>
              </a:r>
              <a:r>
                <a:rPr lang="en-GB" sz="1100" i="1">
                  <a:solidFill>
                    <a:srgbClr val="800000"/>
                  </a:solidFill>
                  <a:latin typeface="Book Antiqua" panose="02040602050305030304" pitchFamily="18" charset="0"/>
                  <a:cs typeface="Century Gothic"/>
                </a:rPr>
                <a:t> cells after birth (dominant tolerance)</a:t>
              </a:r>
            </a:p>
          </p:txBody>
        </p:sp>
      </p:grpSp>
      <p:sp>
        <p:nvSpPr>
          <p:cNvPr id="6" name="ZoneTexte 5">
            <a:extLst>
              <a:ext uri="{FF2B5EF4-FFF2-40B4-BE49-F238E27FC236}">
                <a16:creationId xmlns:a16="http://schemas.microsoft.com/office/drawing/2014/main" id="{824E841E-1B76-EA8B-A628-6C6047C373D4}"/>
              </a:ext>
            </a:extLst>
          </p:cNvPr>
          <p:cNvSpPr txBox="1"/>
          <p:nvPr/>
        </p:nvSpPr>
        <p:spPr>
          <a:xfrm>
            <a:off x="2647332" y="4017878"/>
            <a:ext cx="270272" cy="230832"/>
          </a:xfrm>
          <a:prstGeom prst="rect">
            <a:avLst/>
          </a:prstGeom>
          <a:noFill/>
        </p:spPr>
        <p:txBody>
          <a:bodyPr wrap="square" rtlCol="0">
            <a:spAutoFit/>
          </a:bodyPr>
          <a:lstStyle/>
          <a:p>
            <a:r>
              <a:rPr lang="fr-FR" sz="900" b="1">
                <a:solidFill>
                  <a:srgbClr val="960001"/>
                </a:solidFill>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884822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5957">
                                            <p:txEl>
                                              <p:pRg st="0" end="0"/>
                                            </p:txEl>
                                          </p:spTgt>
                                        </p:tgtEl>
                                        <p:attrNameLst>
                                          <p:attrName>style.visibility</p:attrName>
                                        </p:attrNameLst>
                                      </p:cBhvr>
                                      <p:to>
                                        <p:strVal val="visible"/>
                                      </p:to>
                                    </p:set>
                                    <p:animEffect transition="in" filter="wipe(left)">
                                      <p:cBhvr>
                                        <p:cTn id="7" dur="500"/>
                                        <p:tgtEl>
                                          <p:spTgt spid="16595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499"/>
                                          </p:stCondLst>
                                        </p:cTn>
                                        <p:tgtEl>
                                          <p:spTgt spid="11"/>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21511"/>
                                        </p:tgtEl>
                                        <p:attrNameLst>
                                          <p:attrName>style.visibility</p:attrName>
                                        </p:attrNameLst>
                                      </p:cBhvr>
                                      <p:to>
                                        <p:strVal val="visible"/>
                                      </p:to>
                                    </p:set>
                                    <p:animEffect transition="in" filter="wipe(up)">
                                      <p:cBhvr>
                                        <p:cTn id="21" dur="500"/>
                                        <p:tgtEl>
                                          <p:spTgt spid="21511"/>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499"/>
                                          </p:stCondLst>
                                        </p:cTn>
                                        <p:tgtEl>
                                          <p:spTgt spid="10"/>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957"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F15E54BB-105B-4D4E-809C-B6C20D56AE69}"/>
              </a:ext>
            </a:extLst>
          </p:cNvPr>
          <p:cNvSpPr>
            <a:spLocks noGrp="1"/>
          </p:cNvSpPr>
          <p:nvPr>
            <p:ph type="title"/>
          </p:nvPr>
        </p:nvSpPr>
        <p:spPr>
          <a:xfrm>
            <a:off x="695738" y="197012"/>
            <a:ext cx="7653131" cy="790688"/>
          </a:xfrm>
        </p:spPr>
        <p:txBody>
          <a:bodyPr>
            <a:normAutofit/>
          </a:bodyPr>
          <a:lstStyle/>
          <a:p>
            <a:pPr algn="ctr"/>
            <a:r>
              <a:rPr lang="fr-FR" sz="2400" err="1">
                <a:solidFill>
                  <a:schemeClr val="accent6">
                    <a:lumMod val="50000"/>
                  </a:schemeClr>
                </a:solidFill>
                <a:latin typeface="Book Antiqua" panose="02040602050305030304" pitchFamily="18" charset="0"/>
              </a:rPr>
              <a:t>Oxytocin</a:t>
            </a:r>
            <a:r>
              <a:rPr lang="fr-FR" sz="2400">
                <a:solidFill>
                  <a:schemeClr val="accent6">
                    <a:lumMod val="50000"/>
                  </a:schemeClr>
                </a:solidFill>
                <a:latin typeface="Book Antiqua" panose="02040602050305030304" pitchFamily="18" charset="0"/>
              </a:rPr>
              <a:t> (OT), the ‘</a:t>
            </a:r>
            <a:r>
              <a:rPr lang="fr-FR" sz="2400" i="1">
                <a:solidFill>
                  <a:schemeClr val="accent6">
                    <a:lumMod val="50000"/>
                  </a:schemeClr>
                </a:solidFill>
                <a:latin typeface="Book Antiqua" panose="02040602050305030304" pitchFamily="18" charset="0"/>
              </a:rPr>
              <a:t>love</a:t>
            </a:r>
            <a:r>
              <a:rPr lang="fr-FR" sz="2400">
                <a:solidFill>
                  <a:schemeClr val="accent6">
                    <a:lumMod val="50000"/>
                  </a:schemeClr>
                </a:solidFill>
                <a:latin typeface="Book Antiqua" panose="02040602050305030304" pitchFamily="18" charset="0"/>
              </a:rPr>
              <a:t>’ neurohormone</a:t>
            </a:r>
          </a:p>
        </p:txBody>
      </p:sp>
      <p:pic>
        <p:nvPicPr>
          <p:cNvPr id="5" name="Image 4" descr="Une image contenant texte, diagramme, capture d’écran&#10;&#10;Le contenu généré par l’IA peut être incorrect.">
            <a:extLst>
              <a:ext uri="{FF2B5EF4-FFF2-40B4-BE49-F238E27FC236}">
                <a16:creationId xmlns:a16="http://schemas.microsoft.com/office/drawing/2014/main" id="{762A444B-77F5-21ED-6143-23F135B3FD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3725" y="1146232"/>
            <a:ext cx="2844000" cy="3194763"/>
          </a:xfrm>
          <a:prstGeom prst="rect">
            <a:avLst/>
          </a:prstGeom>
          <a:ln w="19050">
            <a:solidFill>
              <a:srgbClr val="960001"/>
            </a:solidFill>
          </a:ln>
        </p:spPr>
      </p:pic>
      <p:sp>
        <p:nvSpPr>
          <p:cNvPr id="9" name="ZoneTexte 8">
            <a:extLst>
              <a:ext uri="{FF2B5EF4-FFF2-40B4-BE49-F238E27FC236}">
                <a16:creationId xmlns:a16="http://schemas.microsoft.com/office/drawing/2014/main" id="{66128F63-69AA-6E78-2D55-D23B808A7CC9}"/>
              </a:ext>
            </a:extLst>
          </p:cNvPr>
          <p:cNvSpPr txBox="1"/>
          <p:nvPr/>
        </p:nvSpPr>
        <p:spPr>
          <a:xfrm>
            <a:off x="826939" y="4317201"/>
            <a:ext cx="3269973" cy="430887"/>
          </a:xfrm>
          <a:prstGeom prst="rect">
            <a:avLst/>
          </a:prstGeom>
          <a:noFill/>
        </p:spPr>
        <p:txBody>
          <a:bodyPr wrap="square" rtlCol="0">
            <a:spAutoFit/>
          </a:bodyPr>
          <a:lstStyle/>
          <a:p>
            <a:pPr algn="ctr"/>
            <a:r>
              <a:rPr lang="en-US" sz="1100" noProof="1">
                <a:solidFill>
                  <a:schemeClr val="accent6">
                    <a:lumMod val="50000"/>
                  </a:schemeClr>
                </a:solidFill>
                <a:latin typeface="Book Antiqua" panose="02040602050305030304" pitchFamily="18" charset="0"/>
              </a:rPr>
              <a:t>First peptide </a:t>
            </a:r>
            <a:r>
              <a:rPr lang="en-US" sz="1100" b="1" noProof="1">
                <a:solidFill>
                  <a:schemeClr val="accent6">
                    <a:lumMod val="50000"/>
                  </a:schemeClr>
                </a:solidFill>
                <a:latin typeface="Book Antiqua" panose="02040602050305030304" pitchFamily="18" charset="0"/>
              </a:rPr>
              <a:t>hormone</a:t>
            </a:r>
            <a:r>
              <a:rPr lang="en-US" sz="1100" noProof="1">
                <a:solidFill>
                  <a:schemeClr val="accent6">
                    <a:lumMod val="50000"/>
                  </a:schemeClr>
                </a:solidFill>
                <a:latin typeface="Book Antiqua" panose="02040602050305030304" pitchFamily="18" charset="0"/>
              </a:rPr>
              <a:t> identified in 1952 by Vincent du Vigneaud (Nobel Prize 1955)</a:t>
            </a:r>
          </a:p>
        </p:txBody>
      </p:sp>
      <p:grpSp>
        <p:nvGrpSpPr>
          <p:cNvPr id="4" name="Groupe 3">
            <a:extLst>
              <a:ext uri="{FF2B5EF4-FFF2-40B4-BE49-F238E27FC236}">
                <a16:creationId xmlns:a16="http://schemas.microsoft.com/office/drawing/2014/main" id="{EC6A0914-FA0B-121B-1991-DDBAE6024193}"/>
              </a:ext>
            </a:extLst>
          </p:cNvPr>
          <p:cNvGrpSpPr/>
          <p:nvPr/>
        </p:nvGrpSpPr>
        <p:grpSpPr>
          <a:xfrm>
            <a:off x="3226851" y="1211051"/>
            <a:ext cx="5122018" cy="1918752"/>
            <a:chOff x="3226851" y="1211051"/>
            <a:chExt cx="5122018" cy="1918752"/>
          </a:xfrm>
        </p:grpSpPr>
        <p:grpSp>
          <p:nvGrpSpPr>
            <p:cNvPr id="19" name="Groupe 18">
              <a:extLst>
                <a:ext uri="{FF2B5EF4-FFF2-40B4-BE49-F238E27FC236}">
                  <a16:creationId xmlns:a16="http://schemas.microsoft.com/office/drawing/2014/main" id="{7FD633EF-CA73-D819-407A-9BF09821346B}"/>
                </a:ext>
              </a:extLst>
            </p:cNvPr>
            <p:cNvGrpSpPr/>
            <p:nvPr/>
          </p:nvGrpSpPr>
          <p:grpSpPr>
            <a:xfrm>
              <a:off x="3226851" y="1211051"/>
              <a:ext cx="5122018" cy="1918752"/>
              <a:chOff x="2761684" y="1614739"/>
              <a:chExt cx="5779991" cy="2558336"/>
            </a:xfrm>
          </p:grpSpPr>
          <p:sp>
            <p:nvSpPr>
              <p:cNvPr id="10" name="ZoneTexte 9">
                <a:extLst>
                  <a:ext uri="{FF2B5EF4-FFF2-40B4-BE49-F238E27FC236}">
                    <a16:creationId xmlns:a16="http://schemas.microsoft.com/office/drawing/2014/main" id="{033DECD6-AE1A-F1D6-19EA-25ECAFBAA2C3}"/>
                  </a:ext>
                </a:extLst>
              </p:cNvPr>
              <p:cNvSpPr txBox="1"/>
              <p:nvPr/>
            </p:nvSpPr>
            <p:spPr>
              <a:xfrm>
                <a:off x="5226975" y="2141750"/>
                <a:ext cx="3314700" cy="2031325"/>
              </a:xfrm>
              <a:prstGeom prst="rect">
                <a:avLst/>
              </a:prstGeom>
              <a:noFill/>
            </p:spPr>
            <p:txBody>
              <a:bodyPr wrap="square" rtlCol="0">
                <a:spAutoFit/>
              </a:bodyPr>
              <a:lstStyle/>
              <a:p>
                <a:pPr algn="ctr"/>
                <a:r>
                  <a:rPr lang="en-US" sz="1100" noProof="1">
                    <a:solidFill>
                      <a:schemeClr val="accent6">
                        <a:lumMod val="50000"/>
                      </a:schemeClr>
                    </a:solidFill>
                    <a:latin typeface="Book Antiqua" panose="02040602050305030304" pitchFamily="18" charset="0"/>
                  </a:rPr>
                  <a:t>OT is also a</a:t>
                </a:r>
                <a:r>
                  <a:rPr lang="en-US" sz="1100" b="1" noProof="1">
                    <a:solidFill>
                      <a:schemeClr val="accent6">
                        <a:lumMod val="50000"/>
                      </a:schemeClr>
                    </a:solidFill>
                    <a:latin typeface="Book Antiqua" panose="02040602050305030304" pitchFamily="18" charset="0"/>
                  </a:rPr>
                  <a:t> neuropeptide </a:t>
                </a:r>
                <a:r>
                  <a:rPr lang="en-US" sz="1100" noProof="1">
                    <a:solidFill>
                      <a:schemeClr val="accent6">
                        <a:lumMod val="50000"/>
                      </a:schemeClr>
                    </a:solidFill>
                    <a:latin typeface="Book Antiqua" panose="02040602050305030304" pitchFamily="18" charset="0"/>
                  </a:rPr>
                  <a:t>implicated in</a:t>
                </a:r>
              </a:p>
              <a:p>
                <a:pPr algn="ctr">
                  <a:spcAft>
                    <a:spcPts val="600"/>
                  </a:spcAft>
                </a:pPr>
                <a:r>
                  <a:rPr lang="en-US" sz="1100" noProof="1">
                    <a:solidFill>
                      <a:schemeClr val="accent6">
                        <a:lumMod val="50000"/>
                      </a:schemeClr>
                    </a:solidFill>
                    <a:latin typeface="Book Antiqua" panose="02040602050305030304" pitchFamily="18" charset="0"/>
                  </a:rPr>
                  <a:t>several higher cognitive functions</a:t>
                </a:r>
              </a:p>
              <a:p>
                <a:pPr algn="ctr"/>
                <a:r>
                  <a:rPr lang="en-US" sz="1100" i="1" noProof="1">
                    <a:solidFill>
                      <a:schemeClr val="accent6">
                        <a:lumMod val="50000"/>
                      </a:schemeClr>
                    </a:solidFill>
                    <a:latin typeface="Book Antiqua" panose="02040602050305030304" pitchFamily="18" charset="0"/>
                  </a:rPr>
                  <a:t>Maternal behavior </a:t>
                </a:r>
              </a:p>
              <a:p>
                <a:pPr algn="ctr"/>
                <a:r>
                  <a:rPr lang="en-US" sz="1100" i="1" noProof="1">
                    <a:solidFill>
                      <a:schemeClr val="accent6">
                        <a:lumMod val="50000"/>
                      </a:schemeClr>
                    </a:solidFill>
                    <a:latin typeface="Book Antiqua" panose="02040602050305030304" pitchFamily="18" charset="0"/>
                  </a:rPr>
                  <a:t>Social bonding &amp; affiliation</a:t>
                </a:r>
              </a:p>
              <a:p>
                <a:pPr algn="ctr"/>
                <a:r>
                  <a:rPr lang="en-US" sz="1100" i="1" noProof="1">
                    <a:solidFill>
                      <a:schemeClr val="accent6">
                        <a:lumMod val="50000"/>
                      </a:schemeClr>
                    </a:solidFill>
                    <a:latin typeface="Book Antiqua" panose="02040602050305030304" pitchFamily="18" charset="0"/>
                  </a:rPr>
                  <a:t>Anxiolytic &amp; stress reduction</a:t>
                </a:r>
              </a:p>
              <a:p>
                <a:pPr algn="ctr"/>
                <a:r>
                  <a:rPr lang="en-US" sz="1100" i="1" noProof="1">
                    <a:solidFill>
                      <a:schemeClr val="accent6">
                        <a:lumMod val="50000"/>
                      </a:schemeClr>
                    </a:solidFill>
                    <a:latin typeface="Book Antiqua" panose="02040602050305030304" pitchFamily="18" charset="0"/>
                  </a:rPr>
                  <a:t>Social cognition, trust &amp; empathy</a:t>
                </a:r>
              </a:p>
              <a:p>
                <a:pPr algn="ctr"/>
                <a:r>
                  <a:rPr lang="en-US" sz="1100" i="1" noProof="1">
                    <a:solidFill>
                      <a:schemeClr val="accent6">
                        <a:lumMod val="50000"/>
                      </a:schemeClr>
                    </a:solidFill>
                    <a:latin typeface="Book Antiqua" panose="02040602050305030304" pitchFamily="18" charset="0"/>
                  </a:rPr>
                  <a:t>Memory &amp; learning</a:t>
                </a:r>
              </a:p>
              <a:p>
                <a:pPr algn="ctr"/>
                <a:r>
                  <a:rPr lang="en-US" sz="1100" i="1" noProof="1">
                    <a:solidFill>
                      <a:schemeClr val="accent6">
                        <a:lumMod val="50000"/>
                      </a:schemeClr>
                    </a:solidFill>
                    <a:latin typeface="Book Antiqua" panose="02040602050305030304" pitchFamily="18" charset="0"/>
                  </a:rPr>
                  <a:t>Reward system</a:t>
                </a:r>
                <a:endParaRPr lang="fr-FR" sz="1100" i="1" dirty="0">
                  <a:solidFill>
                    <a:schemeClr val="accent6">
                      <a:lumMod val="50000"/>
                    </a:schemeClr>
                  </a:solidFill>
                  <a:latin typeface="Book Antiqua" panose="02040602050305030304" pitchFamily="18" charset="0"/>
                </a:endParaRPr>
              </a:p>
            </p:txBody>
          </p:sp>
          <p:sp>
            <p:nvSpPr>
              <p:cNvPr id="12" name="Accolade fermante 11">
                <a:extLst>
                  <a:ext uri="{FF2B5EF4-FFF2-40B4-BE49-F238E27FC236}">
                    <a16:creationId xmlns:a16="http://schemas.microsoft.com/office/drawing/2014/main" id="{95892A63-9643-8096-5E9C-C0306F08D88A}"/>
                  </a:ext>
                </a:extLst>
              </p:cNvPr>
              <p:cNvSpPr/>
              <p:nvPr/>
            </p:nvSpPr>
            <p:spPr>
              <a:xfrm>
                <a:off x="2761684" y="1614739"/>
                <a:ext cx="215408" cy="739455"/>
              </a:xfrm>
              <a:prstGeom prst="rightBrace">
                <a:avLst/>
              </a:prstGeom>
              <a:ln>
                <a:solidFill>
                  <a:srgbClr val="96000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350"/>
              </a:p>
            </p:txBody>
          </p:sp>
          <p:sp>
            <p:nvSpPr>
              <p:cNvPr id="13" name="Accolade ouvrante 12">
                <a:extLst>
                  <a:ext uri="{FF2B5EF4-FFF2-40B4-BE49-F238E27FC236}">
                    <a16:creationId xmlns:a16="http://schemas.microsoft.com/office/drawing/2014/main" id="{C79C4A52-7A8C-F72B-6438-A0599DF6A17B}"/>
                  </a:ext>
                </a:extLst>
              </p:cNvPr>
              <p:cNvSpPr/>
              <p:nvPr/>
            </p:nvSpPr>
            <p:spPr>
              <a:xfrm>
                <a:off x="4829672" y="2078836"/>
                <a:ext cx="538955" cy="2077608"/>
              </a:xfrm>
              <a:prstGeom prst="leftBrace">
                <a:avLst>
                  <a:gd name="adj1" fmla="val 147994"/>
                  <a:gd name="adj2" fmla="val 50000"/>
                </a:avLst>
              </a:prstGeom>
              <a:ln>
                <a:solidFill>
                  <a:srgbClr val="96000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350"/>
              </a:p>
            </p:txBody>
          </p:sp>
        </p:grpSp>
        <p:cxnSp>
          <p:nvCxnSpPr>
            <p:cNvPr id="7" name="Connecteur en angle 6">
              <a:extLst>
                <a:ext uri="{FF2B5EF4-FFF2-40B4-BE49-F238E27FC236}">
                  <a16:creationId xmlns:a16="http://schemas.microsoft.com/office/drawing/2014/main" id="{3195F331-EE82-A6EA-6969-9979C9085270}"/>
                </a:ext>
              </a:extLst>
            </p:cNvPr>
            <p:cNvCxnSpPr/>
            <p:nvPr/>
          </p:nvCxnSpPr>
          <p:spPr>
            <a:xfrm>
              <a:off x="3784908" y="1488347"/>
              <a:ext cx="1164657" cy="840967"/>
            </a:xfrm>
            <a:prstGeom prst="bentConnector3">
              <a:avLst/>
            </a:prstGeom>
            <a:ln>
              <a:solidFill>
                <a:srgbClr val="96000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17699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Text Box 3"/>
          <p:cNvSpPr txBox="1">
            <a:spLocks noChangeArrowheads="1"/>
          </p:cNvSpPr>
          <p:nvPr/>
        </p:nvSpPr>
        <p:spPr bwMode="auto">
          <a:xfrm>
            <a:off x="318052" y="292573"/>
            <a:ext cx="850789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ts val="150"/>
              </a:spcBef>
            </a:pPr>
            <a:r>
              <a:rPr lang="en-GB">
                <a:solidFill>
                  <a:schemeClr val="accent6">
                    <a:lumMod val="50000"/>
                  </a:schemeClr>
                </a:solidFill>
                <a:latin typeface="Book Antiqua" panose="02040602050305030304" pitchFamily="18" charset="0"/>
                <a:cs typeface="Century Gothic"/>
              </a:rPr>
              <a:t>The repertoire of neuropeptides synthesized in the thymus</a:t>
            </a:r>
            <a:endParaRPr lang="en-GB" i="1">
              <a:solidFill>
                <a:schemeClr val="accent6">
                  <a:lumMod val="50000"/>
                </a:schemeClr>
              </a:solidFill>
              <a:latin typeface="Book Antiqua" panose="02040602050305030304" pitchFamily="18" charset="0"/>
              <a:cs typeface="Century Gothic"/>
            </a:endParaRPr>
          </a:p>
        </p:txBody>
      </p:sp>
      <p:sp>
        <p:nvSpPr>
          <p:cNvPr id="35844" name="Text Box 4"/>
          <p:cNvSpPr txBox="1">
            <a:spLocks noChangeArrowheads="1"/>
          </p:cNvSpPr>
          <p:nvPr/>
        </p:nvSpPr>
        <p:spPr bwMode="auto">
          <a:xfrm>
            <a:off x="4238625" y="4457700"/>
            <a:ext cx="3143250" cy="253916"/>
          </a:xfrm>
          <a:prstGeom prst="rect">
            <a:avLst/>
          </a:prstGeom>
          <a:noFill/>
          <a:ln w="9525">
            <a:noFill/>
            <a:miter lim="800000"/>
            <a:headEnd/>
            <a:tailEnd/>
          </a:ln>
          <a:effec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fr-FR" sz="1050" b="1">
              <a:solidFill>
                <a:srgbClr val="DDDDDD"/>
              </a:solidFill>
              <a:effectLst>
                <a:outerShdw blurRad="38100" dist="38100" dir="2700000" algn="tl">
                  <a:srgbClr val="DDDDDD"/>
                </a:outerShdw>
              </a:effectLst>
              <a:latin typeface="Times New Roman" charset="0"/>
            </a:endParaRPr>
          </a:p>
        </p:txBody>
      </p:sp>
      <p:sp>
        <p:nvSpPr>
          <p:cNvPr id="21509" name="ZoneTexte 4"/>
          <p:cNvSpPr txBox="1">
            <a:spLocks noChangeArrowheads="1"/>
          </p:cNvSpPr>
          <p:nvPr/>
        </p:nvSpPr>
        <p:spPr bwMode="auto">
          <a:xfrm>
            <a:off x="5143500" y="3714750"/>
            <a:ext cx="2400300" cy="2077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endParaRPr lang="fr-FR" sz="750">
              <a:solidFill>
                <a:srgbClr val="595959"/>
              </a:solidFill>
              <a:latin typeface="Arial Narrow" charset="0"/>
              <a:cs typeface="Arial Narrow" charset="0"/>
            </a:endParaRPr>
          </a:p>
        </p:txBody>
      </p:sp>
      <p:sp>
        <p:nvSpPr>
          <p:cNvPr id="2" name="ZoneTexte 1"/>
          <p:cNvSpPr txBox="1"/>
          <p:nvPr/>
        </p:nvSpPr>
        <p:spPr>
          <a:xfrm>
            <a:off x="632858" y="954672"/>
            <a:ext cx="3929514" cy="507831"/>
          </a:xfrm>
          <a:prstGeom prst="rect">
            <a:avLst/>
          </a:prstGeom>
          <a:noFill/>
        </p:spPr>
        <p:txBody>
          <a:bodyPr wrap="square" rtlCol="0">
            <a:spAutoFit/>
          </a:bodyPr>
          <a:lstStyle/>
          <a:p>
            <a:pPr algn="ctr"/>
            <a:r>
              <a:rPr lang="fr-FR" sz="900">
                <a:solidFill>
                  <a:schemeClr val="accent6">
                    <a:lumMod val="50000"/>
                  </a:schemeClr>
                </a:solidFill>
                <a:latin typeface="Book Antiqua" panose="02040602050305030304" pitchFamily="18" charset="0"/>
                <a:cs typeface="Century Gothic"/>
              </a:rPr>
              <a:t>Ott I &amp; Scott JC</a:t>
            </a:r>
          </a:p>
          <a:p>
            <a:pPr algn="ctr"/>
            <a:r>
              <a:rPr lang="fr-FR" sz="900">
                <a:solidFill>
                  <a:schemeClr val="accent6">
                    <a:lumMod val="50000"/>
                  </a:schemeClr>
                </a:solidFill>
                <a:latin typeface="Book Antiqua" panose="02040602050305030304" pitchFamily="18" charset="0"/>
                <a:cs typeface="Century Gothic"/>
              </a:rPr>
              <a:t>The galactagogue action of the thymus and corpus </a:t>
            </a:r>
            <a:r>
              <a:rPr lang="fr-FR" sz="900" err="1">
                <a:solidFill>
                  <a:schemeClr val="accent6">
                    <a:lumMod val="50000"/>
                  </a:schemeClr>
                </a:solidFill>
                <a:latin typeface="Book Antiqua" panose="02040602050305030304" pitchFamily="18" charset="0"/>
                <a:cs typeface="Century Gothic"/>
              </a:rPr>
              <a:t>luteum</a:t>
            </a:r>
            <a:r>
              <a:rPr lang="fr-FR" sz="900">
                <a:solidFill>
                  <a:schemeClr val="accent6">
                    <a:lumMod val="50000"/>
                  </a:schemeClr>
                </a:solidFill>
                <a:latin typeface="Book Antiqua" panose="02040602050305030304" pitchFamily="18" charset="0"/>
                <a:cs typeface="Century Gothic"/>
              </a:rPr>
              <a:t> </a:t>
            </a:r>
          </a:p>
          <a:p>
            <a:pPr algn="ctr"/>
            <a:r>
              <a:rPr lang="fr-FR" sz="900" i="1">
                <a:solidFill>
                  <a:schemeClr val="accent6">
                    <a:lumMod val="50000"/>
                  </a:schemeClr>
                </a:solidFill>
                <a:latin typeface="Book Antiqua" panose="02040602050305030304" pitchFamily="18" charset="0"/>
                <a:cs typeface="Century Gothic"/>
              </a:rPr>
              <a:t>Proc Soc </a:t>
            </a:r>
            <a:r>
              <a:rPr lang="fr-FR" sz="900" i="1" err="1">
                <a:solidFill>
                  <a:schemeClr val="accent6">
                    <a:lumMod val="50000"/>
                  </a:schemeClr>
                </a:solidFill>
                <a:latin typeface="Book Antiqua" panose="02040602050305030304" pitchFamily="18" charset="0"/>
                <a:cs typeface="Century Gothic"/>
              </a:rPr>
              <a:t>Exp</a:t>
            </a:r>
            <a:r>
              <a:rPr lang="fr-FR" sz="900" i="1">
                <a:solidFill>
                  <a:schemeClr val="accent6">
                    <a:lumMod val="50000"/>
                  </a:schemeClr>
                </a:solidFill>
                <a:latin typeface="Book Antiqua" panose="02040602050305030304" pitchFamily="18" charset="0"/>
                <a:cs typeface="Century Gothic"/>
              </a:rPr>
              <a:t> Biol Med </a:t>
            </a:r>
            <a:r>
              <a:rPr lang="fr-FR" sz="900">
                <a:solidFill>
                  <a:schemeClr val="accent6">
                    <a:lumMod val="50000"/>
                  </a:schemeClr>
                </a:solidFill>
                <a:latin typeface="Book Antiqua" panose="02040602050305030304" pitchFamily="18" charset="0"/>
                <a:cs typeface="Century Gothic"/>
              </a:rPr>
              <a:t>(1910) </a:t>
            </a:r>
          </a:p>
        </p:txBody>
      </p:sp>
      <p:pic>
        <p:nvPicPr>
          <p:cNvPr id="10" name="Image 1" descr="Science 1986.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33230" y="1746114"/>
            <a:ext cx="2268002" cy="2970000"/>
          </a:xfrm>
          <a:prstGeom prst="rect">
            <a:avLst/>
          </a:prstGeom>
          <a:noFill/>
          <a:ln w="19050" cmpd="sng">
            <a:solidFill>
              <a:srgbClr val="960001"/>
            </a:solidFill>
            <a:miter lim="800000"/>
            <a:headEnd/>
            <a:tailEnd/>
          </a:ln>
          <a:extLst>
            <a:ext uri="{909E8E84-426E-40dd-AFC4-6F175D3DCCD1}">
              <a14:hiddenFill xmlns:a14="http://schemas.microsoft.com/office/drawing/2010/main" xmlns="">
                <a:solidFill>
                  <a:srgbClr val="FFFFFF"/>
                </a:solidFill>
              </a14:hiddenFill>
            </a:ext>
          </a:extLst>
        </p:spPr>
      </p:pic>
      <p:grpSp>
        <p:nvGrpSpPr>
          <p:cNvPr id="4" name="Grouper 3"/>
          <p:cNvGrpSpPr/>
          <p:nvPr/>
        </p:nvGrpSpPr>
        <p:grpSpPr>
          <a:xfrm>
            <a:off x="4605338" y="750887"/>
            <a:ext cx="3373437" cy="4179290"/>
            <a:chOff x="4048907" y="2008990"/>
            <a:chExt cx="4497916" cy="4493853"/>
          </a:xfrm>
        </p:grpSpPr>
        <p:graphicFrame>
          <p:nvGraphicFramePr>
            <p:cNvPr id="21506" name="Object 2"/>
            <p:cNvGraphicFramePr>
              <a:graphicFrameLocks noChangeAspect="1"/>
            </p:cNvGraphicFramePr>
            <p:nvPr>
              <p:extLst>
                <p:ext uri="{D42A27DB-BD31-4B8C-83A1-F6EECF244321}">
                  <p14:modId xmlns:p14="http://schemas.microsoft.com/office/powerpoint/2010/main" val="1280273877"/>
                </p:ext>
              </p:extLst>
            </p:nvPr>
          </p:nvGraphicFramePr>
          <p:xfrm>
            <a:off x="4048907" y="2008990"/>
            <a:ext cx="4497916" cy="3494200"/>
          </p:xfrm>
          <a:graphic>
            <a:graphicData uri="http://schemas.openxmlformats.org/presentationml/2006/ole">
              <mc:AlternateContent xmlns:mc="http://schemas.openxmlformats.org/markup-compatibility/2006">
                <mc:Choice xmlns:v="urn:schemas-microsoft-com:vml" Requires="v">
                  <p:oleObj name="Document" r:id="rId4" imgW="6197600" imgH="5676900" progId="Word.Document.8">
                    <p:embed/>
                  </p:oleObj>
                </mc:Choice>
                <mc:Fallback>
                  <p:oleObj name="Document" r:id="rId4" imgW="6197600" imgH="5676900" progId="Word.Document.8">
                    <p:embed/>
                    <p:pic>
                      <p:nvPicPr>
                        <p:cNvPr id="0" name=""/>
                        <p:cNvPicPr>
                          <a:picLocks noChangeAspect="1" noChangeArrowheads="1"/>
                        </p:cNvPicPr>
                        <p:nvPr/>
                      </p:nvPicPr>
                      <p:blipFill>
                        <a:blip r:embed="rId5"/>
                        <a:srcRect/>
                        <a:stretch>
                          <a:fillRect/>
                        </a:stretch>
                      </p:blipFill>
                      <p:spPr bwMode="auto">
                        <a:xfrm>
                          <a:off x="4048907" y="2008990"/>
                          <a:ext cx="4497916" cy="3494200"/>
                        </a:xfrm>
                        <a:prstGeom prst="rect">
                          <a:avLst/>
                        </a:prstGeom>
                        <a:noFill/>
                        <a:ln>
                          <a:noFill/>
                        </a:ln>
                        <a:effectLst/>
                      </p:spPr>
                    </p:pic>
                  </p:oleObj>
                </mc:Fallback>
              </mc:AlternateContent>
            </a:graphicData>
          </a:graphic>
        </p:graphicFrame>
        <p:sp>
          <p:nvSpPr>
            <p:cNvPr id="3" name="ZoneTexte 2"/>
            <p:cNvSpPr txBox="1"/>
            <p:nvPr/>
          </p:nvSpPr>
          <p:spPr>
            <a:xfrm>
              <a:off x="4123610" y="5278358"/>
              <a:ext cx="4292600" cy="1224485"/>
            </a:xfrm>
            <a:prstGeom prst="rect">
              <a:avLst/>
            </a:prstGeom>
            <a:noFill/>
            <a:ln>
              <a:noFill/>
            </a:ln>
          </p:spPr>
          <p:txBody>
            <a:bodyPr wrap="square" rtlCol="0">
              <a:spAutoFit/>
            </a:bodyPr>
            <a:lstStyle/>
            <a:p>
              <a:pPr algn="ctr"/>
              <a:r>
                <a:rPr lang="en-US" sz="1200" noProof="1">
                  <a:solidFill>
                    <a:srgbClr val="960001"/>
                  </a:solidFill>
                  <a:latin typeface="Book Antiqua" panose="02040602050305030304" pitchFamily="18" charset="0"/>
                </a:rPr>
                <a:t>A principle of biological parsimony in the organization of this repertoire:</a:t>
              </a:r>
            </a:p>
            <a:p>
              <a:pPr algn="ctr">
                <a:spcAft>
                  <a:spcPts val="600"/>
                </a:spcAft>
              </a:pPr>
              <a:r>
                <a:rPr lang="en-US" sz="1200" b="1" noProof="1">
                  <a:solidFill>
                    <a:srgbClr val="960001"/>
                  </a:solidFill>
                  <a:latin typeface="Book Antiqua" panose="02040602050305030304" pitchFamily="18" charset="0"/>
                </a:rPr>
                <a:t>One dominant member per family</a:t>
              </a:r>
            </a:p>
            <a:p>
              <a:pPr algn="ctr"/>
              <a:r>
                <a:rPr lang="en-US" sz="900" noProof="1">
                  <a:latin typeface="Book Antiqua" panose="02040602050305030304" pitchFamily="18" charset="0"/>
                </a:rPr>
                <a:t>Ericsson AE, Geenen V</a:t>
              </a:r>
              <a:r>
                <a:rPr lang="en-US" sz="900" i="1" noProof="1">
                  <a:latin typeface="Book Antiqua" panose="02040602050305030304" pitchFamily="18" charset="0"/>
                </a:rPr>
                <a:t> et al., Molecular Endocrinology (1990)</a:t>
              </a:r>
            </a:p>
            <a:p>
              <a:pPr algn="ctr"/>
              <a:r>
                <a:rPr lang="en-US" sz="900" noProof="1">
                  <a:latin typeface="Book Antiqua" panose="02040602050305030304" pitchFamily="18" charset="0"/>
                </a:rPr>
                <a:t>Martens H, Goxe B &amp; Geenen V</a:t>
              </a:r>
              <a:r>
                <a:rPr lang="en-US" sz="900" i="1" noProof="1">
                  <a:latin typeface="Book Antiqua" panose="02040602050305030304" pitchFamily="18" charset="0"/>
                </a:rPr>
                <a:t>, Immunology Today </a:t>
              </a:r>
              <a:r>
                <a:rPr lang="en-US" sz="900" noProof="1">
                  <a:latin typeface="Book Antiqua" panose="02040602050305030304" pitchFamily="18" charset="0"/>
                </a:rPr>
                <a:t>(1996)</a:t>
              </a:r>
            </a:p>
            <a:p>
              <a:pPr algn="ctr"/>
              <a:r>
                <a:rPr lang="en-US" sz="900" noProof="1">
                  <a:latin typeface="Book Antiqua" panose="02040602050305030304" pitchFamily="18" charset="0"/>
                </a:rPr>
                <a:t>Geenen V</a:t>
              </a:r>
              <a:r>
                <a:rPr lang="en-US" sz="900" i="1" noProof="1">
                  <a:latin typeface="Book Antiqua" panose="02040602050305030304" pitchFamily="18" charset="0"/>
                </a:rPr>
                <a:t>, Journal of Neuroendocrinology </a:t>
              </a:r>
              <a:r>
                <a:rPr lang="en-US" sz="900" noProof="1">
                  <a:latin typeface="Book Antiqua" panose="02040602050305030304" pitchFamily="18" charset="0"/>
                </a:rPr>
                <a:t>(1998)</a:t>
              </a:r>
            </a:p>
          </p:txBody>
        </p:sp>
      </p:grpSp>
    </p:spTree>
    <p:extLst>
      <p:ext uri="{BB962C8B-B14F-4D97-AF65-F5344CB8AC3E}">
        <p14:creationId xmlns:p14="http://schemas.microsoft.com/office/powerpoint/2010/main" val="1754836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descr="allaitement-questions.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1150" y="2149399"/>
            <a:ext cx="2571750" cy="1447895"/>
          </a:xfrm>
          <a:prstGeom prst="rect">
            <a:avLst/>
          </a:prstGeom>
          <a:ln w="19050" cmpd="sng">
            <a:solidFill>
              <a:srgbClr val="960001"/>
            </a:solidFill>
          </a:ln>
        </p:spPr>
      </p:pic>
      <p:sp>
        <p:nvSpPr>
          <p:cNvPr id="2" name="ZoneTexte 1"/>
          <p:cNvSpPr txBox="1"/>
          <p:nvPr/>
        </p:nvSpPr>
        <p:spPr>
          <a:xfrm>
            <a:off x="641075" y="1035433"/>
            <a:ext cx="7861851" cy="461665"/>
          </a:xfrm>
          <a:prstGeom prst="rect">
            <a:avLst/>
          </a:prstGeom>
          <a:noFill/>
        </p:spPr>
        <p:txBody>
          <a:bodyPr wrap="square" rtlCol="0">
            <a:spAutoFit/>
          </a:bodyPr>
          <a:lstStyle/>
          <a:p>
            <a:pPr algn="ctr"/>
            <a:r>
              <a:rPr lang="en-US" sz="2400" noProof="1">
                <a:solidFill>
                  <a:schemeClr val="accent6">
                    <a:lumMod val="50000"/>
                  </a:schemeClr>
                </a:solidFill>
                <a:latin typeface="Book Antiqua" panose="02040602050305030304" pitchFamily="18" charset="0"/>
              </a:rPr>
              <a:t>Metaphorical analogy of OT </a:t>
            </a:r>
            <a:r>
              <a:rPr lang="en-US" sz="2400" i="1" noProof="1">
                <a:solidFill>
                  <a:schemeClr val="accent6">
                    <a:lumMod val="50000"/>
                  </a:schemeClr>
                </a:solidFill>
                <a:latin typeface="Book Antiqua" panose="02040602050305030304" pitchFamily="18" charset="0"/>
              </a:rPr>
              <a:t>nursing</a:t>
            </a:r>
            <a:r>
              <a:rPr lang="en-US" sz="2400" noProof="1">
                <a:solidFill>
                  <a:schemeClr val="accent6">
                    <a:lumMod val="50000"/>
                  </a:schemeClr>
                </a:solidFill>
                <a:latin typeface="Book Antiqua" panose="02040602050305030304" pitchFamily="18" charset="0"/>
              </a:rPr>
              <a:t> functions </a:t>
            </a:r>
          </a:p>
        </p:txBody>
      </p:sp>
      <p:grpSp>
        <p:nvGrpSpPr>
          <p:cNvPr id="13" name="Grouper 12"/>
          <p:cNvGrpSpPr>
            <a:grpSpLocks noChangeAspect="1"/>
          </p:cNvGrpSpPr>
          <p:nvPr/>
        </p:nvGrpSpPr>
        <p:grpSpPr>
          <a:xfrm>
            <a:off x="4643657" y="2139878"/>
            <a:ext cx="2997652" cy="2171960"/>
            <a:chOff x="5017404" y="4483848"/>
            <a:chExt cx="3330729" cy="2413288"/>
          </a:xfrm>
        </p:grpSpPr>
        <p:pic>
          <p:nvPicPr>
            <p:cNvPr id="6" name="Image 5" descr="070523073305_1_900x6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17404" y="4483848"/>
              <a:ext cx="3257550" cy="1614297"/>
            </a:xfrm>
            <a:prstGeom prst="rect">
              <a:avLst/>
            </a:prstGeom>
            <a:ln w="19050" cmpd="sng">
              <a:solidFill>
                <a:srgbClr val="960001"/>
              </a:solidFill>
            </a:ln>
          </p:spPr>
        </p:pic>
        <p:sp>
          <p:nvSpPr>
            <p:cNvPr id="12" name="ZoneTexte 11"/>
            <p:cNvSpPr txBox="1"/>
            <p:nvPr/>
          </p:nvSpPr>
          <p:spPr>
            <a:xfrm>
              <a:off x="5017404" y="6136244"/>
              <a:ext cx="3330729" cy="760892"/>
            </a:xfrm>
            <a:prstGeom prst="rect">
              <a:avLst/>
            </a:prstGeom>
            <a:noFill/>
            <a:ln>
              <a:noFill/>
            </a:ln>
          </p:spPr>
          <p:txBody>
            <a:bodyPr wrap="square" rtlCol="0">
              <a:spAutoFit/>
            </a:bodyPr>
            <a:lstStyle/>
            <a:p>
              <a:pPr algn="ctr"/>
              <a:r>
                <a:rPr lang="en-US" sz="1400" noProof="1">
                  <a:solidFill>
                    <a:schemeClr val="accent6">
                      <a:lumMod val="50000"/>
                    </a:schemeClr>
                  </a:solidFill>
                  <a:latin typeface="Book Antiqua" panose="02040602050305030304" pitchFamily="18" charset="0"/>
                </a:rPr>
                <a:t>OT</a:t>
              </a:r>
              <a:r>
                <a:rPr lang="en-US" sz="1400" baseline="30000" noProof="1">
                  <a:solidFill>
                    <a:schemeClr val="accent6">
                      <a:lumMod val="50000"/>
                    </a:schemeClr>
                  </a:solidFill>
                  <a:latin typeface="Book Antiqua" panose="02040602050305030304" pitchFamily="18" charset="0"/>
                </a:rPr>
                <a:t>+</a:t>
              </a:r>
              <a:r>
                <a:rPr lang="en-US" sz="1400" noProof="1">
                  <a:solidFill>
                    <a:schemeClr val="accent6">
                      <a:lumMod val="50000"/>
                    </a:schemeClr>
                  </a:solidFill>
                  <a:latin typeface="Book Antiqua" panose="02040602050305030304" pitchFamily="18" charset="0"/>
                </a:rPr>
                <a:t> Thymic </a:t>
              </a:r>
              <a:r>
                <a:rPr lang="en-US" sz="1400" b="1" i="1" noProof="1">
                  <a:solidFill>
                    <a:schemeClr val="accent6">
                      <a:lumMod val="50000"/>
                    </a:schemeClr>
                  </a:solidFill>
                  <a:latin typeface="Book Antiqua" panose="02040602050305030304" pitchFamily="18" charset="0"/>
                </a:rPr>
                <a:t>nurse</a:t>
              </a:r>
              <a:r>
                <a:rPr lang="en-US" sz="1400" b="1" noProof="1">
                  <a:solidFill>
                    <a:schemeClr val="accent6">
                      <a:lumMod val="50000"/>
                    </a:schemeClr>
                  </a:solidFill>
                  <a:latin typeface="Book Antiqua" panose="02040602050305030304" pitchFamily="18" charset="0"/>
                </a:rPr>
                <a:t> </a:t>
              </a:r>
              <a:r>
                <a:rPr lang="en-US" sz="1400" noProof="1">
                  <a:solidFill>
                    <a:schemeClr val="accent6">
                      <a:lumMod val="50000"/>
                    </a:schemeClr>
                  </a:solidFill>
                  <a:latin typeface="Book Antiqua" panose="02040602050305030304" pitchFamily="18" charset="0"/>
                </a:rPr>
                <a:t>cell (cTEC)</a:t>
              </a:r>
            </a:p>
            <a:p>
              <a:pPr algn="ctr">
                <a:spcAft>
                  <a:spcPts val="600"/>
                </a:spcAft>
              </a:pPr>
              <a:r>
                <a:rPr lang="en-US" sz="1050" i="1" noProof="1">
                  <a:solidFill>
                    <a:schemeClr val="accent6">
                      <a:lumMod val="50000"/>
                    </a:schemeClr>
                  </a:solidFill>
                  <a:latin typeface="Book Antiqua" panose="02040602050305030304" pitchFamily="18" charset="0"/>
                </a:rPr>
                <a:t>→  CD8+ T cell development</a:t>
              </a:r>
            </a:p>
            <a:p>
              <a:pPr algn="ctr"/>
              <a:r>
                <a:rPr lang="en-US" sz="900" noProof="1">
                  <a:solidFill>
                    <a:srgbClr val="000000"/>
                  </a:solidFill>
                  <a:latin typeface="Book Antiqua" panose="02040602050305030304" pitchFamily="18" charset="0"/>
                </a:rPr>
                <a:t>Geenen V </a:t>
              </a:r>
              <a:r>
                <a:rPr lang="en-US" sz="900" i="1" noProof="1">
                  <a:solidFill>
                    <a:srgbClr val="000000"/>
                  </a:solidFill>
                  <a:latin typeface="Book Antiqua" panose="02040602050305030304" pitchFamily="18" charset="0"/>
                </a:rPr>
                <a:t>et al., Neuroendocrinology</a:t>
              </a:r>
              <a:r>
                <a:rPr lang="en-US" sz="900" noProof="1">
                  <a:solidFill>
                    <a:srgbClr val="000000"/>
                  </a:solidFill>
                  <a:latin typeface="Book Antiqua" panose="02040602050305030304" pitchFamily="18" charset="0"/>
                </a:rPr>
                <a:t> (1988)</a:t>
              </a:r>
            </a:p>
          </p:txBody>
        </p:sp>
      </p:grpSp>
    </p:spTree>
    <p:extLst>
      <p:ext uri="{BB962C8B-B14F-4D97-AF65-F5344CB8AC3E}">
        <p14:creationId xmlns:p14="http://schemas.microsoft.com/office/powerpoint/2010/main" val="3014394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p:cNvSpPr txBox="1"/>
          <p:nvPr/>
        </p:nvSpPr>
        <p:spPr>
          <a:xfrm>
            <a:off x="1143000" y="517372"/>
            <a:ext cx="6858000" cy="461665"/>
          </a:xfrm>
          <a:prstGeom prst="rect">
            <a:avLst/>
          </a:prstGeom>
          <a:noFill/>
        </p:spPr>
        <p:txBody>
          <a:bodyPr wrap="square" rtlCol="0">
            <a:spAutoFit/>
          </a:bodyPr>
          <a:lstStyle/>
          <a:p>
            <a:pPr algn="ctr"/>
            <a:r>
              <a:rPr lang="en-US" sz="2400" dirty="0">
                <a:solidFill>
                  <a:schemeClr val="accent6">
                    <a:lumMod val="50000"/>
                  </a:schemeClr>
                </a:solidFill>
                <a:latin typeface="Book Antiqua" panose="02040602050305030304" pitchFamily="18" charset="0"/>
              </a:rPr>
              <a:t>A major </a:t>
            </a:r>
            <a:r>
              <a:rPr lang="en-US" sz="2400">
                <a:solidFill>
                  <a:schemeClr val="accent6">
                    <a:lumMod val="50000"/>
                  </a:schemeClr>
                </a:solidFill>
                <a:latin typeface="Book Antiqua" panose="02040602050305030304" pitchFamily="18" charset="0"/>
              </a:rPr>
              <a:t>conceptual obstacle…</a:t>
            </a:r>
            <a:endParaRPr lang="en-US" sz="2400" dirty="0">
              <a:solidFill>
                <a:schemeClr val="accent6">
                  <a:lumMod val="50000"/>
                </a:schemeClr>
              </a:solidFill>
              <a:latin typeface="Book Antiqua" panose="02040602050305030304" pitchFamily="18" charset="0"/>
            </a:endParaRPr>
          </a:p>
        </p:txBody>
      </p:sp>
      <p:grpSp>
        <p:nvGrpSpPr>
          <p:cNvPr id="11" name="Grouper 10"/>
          <p:cNvGrpSpPr/>
          <p:nvPr/>
        </p:nvGrpSpPr>
        <p:grpSpPr>
          <a:xfrm>
            <a:off x="1515833" y="1605000"/>
            <a:ext cx="2819400" cy="2788338"/>
            <a:chOff x="406400" y="3051184"/>
            <a:chExt cx="3759200" cy="3717783"/>
          </a:xfrm>
        </p:grpSpPr>
        <p:pic>
          <p:nvPicPr>
            <p:cNvPr id="5" name="Image 4" descr="0001305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8500" y="3051184"/>
              <a:ext cx="3175000" cy="2266950"/>
            </a:xfrm>
            <a:prstGeom prst="rect">
              <a:avLst/>
            </a:prstGeom>
            <a:ln w="19050" cmpd="sng">
              <a:solidFill>
                <a:srgbClr val="800000"/>
              </a:solidFill>
            </a:ln>
          </p:spPr>
        </p:pic>
        <p:sp>
          <p:nvSpPr>
            <p:cNvPr id="9" name="ZoneTexte 8"/>
            <p:cNvSpPr txBox="1"/>
            <p:nvPr/>
          </p:nvSpPr>
          <p:spPr>
            <a:xfrm>
              <a:off x="406400" y="5343534"/>
              <a:ext cx="3759200" cy="1425433"/>
            </a:xfrm>
            <a:prstGeom prst="rect">
              <a:avLst/>
            </a:prstGeom>
            <a:noFill/>
          </p:spPr>
          <p:txBody>
            <a:bodyPr wrap="square" rtlCol="0">
              <a:spAutoFit/>
            </a:bodyPr>
            <a:lstStyle/>
            <a:p>
              <a:pPr algn="ctr">
                <a:spcAft>
                  <a:spcPts val="450"/>
                </a:spcAft>
              </a:pPr>
              <a:r>
                <a:rPr lang="en-US" sz="1350">
                  <a:solidFill>
                    <a:schemeClr val="accent6">
                      <a:lumMod val="50000"/>
                    </a:schemeClr>
                  </a:solidFill>
                  <a:latin typeface="Book Antiqua" panose="02040602050305030304" pitchFamily="18" charset="0"/>
                </a:rPr>
                <a:t>Neurohypophysis</a:t>
              </a:r>
            </a:p>
            <a:p>
              <a:pPr algn="ctr">
                <a:spcAft>
                  <a:spcPts val="450"/>
                </a:spcAft>
              </a:pPr>
              <a:r>
                <a:rPr lang="en-US" sz="900">
                  <a:solidFill>
                    <a:schemeClr val="accent6">
                      <a:lumMod val="50000"/>
                    </a:schemeClr>
                  </a:solidFill>
                  <a:latin typeface="Book Antiqua" panose="02040602050305030304" pitchFamily="18" charset="0"/>
                </a:rPr>
                <a:t>OT was the very first basis for the model of </a:t>
              </a:r>
              <a:r>
                <a:rPr lang="en-US" sz="900" b="1">
                  <a:solidFill>
                    <a:schemeClr val="accent6">
                      <a:lumMod val="50000"/>
                    </a:schemeClr>
                  </a:solidFill>
                  <a:latin typeface="Book Antiqua" panose="02040602050305030304" pitchFamily="18" charset="0"/>
                </a:rPr>
                <a:t>neurosecretion</a:t>
              </a:r>
            </a:p>
            <a:p>
              <a:pPr algn="ctr"/>
              <a:r>
                <a:rPr lang="en-US" sz="788" i="1">
                  <a:latin typeface="Book Antiqua" panose="02040602050305030304" pitchFamily="18" charset="0"/>
                </a:rPr>
                <a:t>Ernst &amp; Berta Scharrer (1920-1930)</a:t>
              </a:r>
            </a:p>
            <a:p>
              <a:pPr algn="ctr"/>
              <a:r>
                <a:rPr lang="en-US" sz="788" i="1">
                  <a:latin typeface="Book Antiqua" panose="02040602050305030304" pitchFamily="18" charset="0"/>
                </a:rPr>
                <a:t>Geoffrey Harris (1940-1950)</a:t>
              </a:r>
            </a:p>
            <a:p>
              <a:pPr algn="ctr"/>
              <a:r>
                <a:rPr lang="en-US" sz="788" i="1">
                  <a:latin typeface="Book Antiqua" panose="02040602050305030304" pitchFamily="18" charset="0"/>
                </a:rPr>
                <a:t>Vincent du </a:t>
              </a:r>
              <a:r>
                <a:rPr lang="en-US" sz="788" i="1" err="1">
                  <a:latin typeface="Book Antiqua" panose="02040602050305030304" pitchFamily="18" charset="0"/>
                </a:rPr>
                <a:t>Vigneaud</a:t>
              </a:r>
              <a:r>
                <a:rPr lang="en-US" sz="788" i="1">
                  <a:latin typeface="Book Antiqua" panose="02040602050305030304" pitchFamily="18" charset="0"/>
                </a:rPr>
                <a:t> (1952)</a:t>
              </a:r>
            </a:p>
          </p:txBody>
        </p:sp>
      </p:grpSp>
      <p:sp>
        <p:nvSpPr>
          <p:cNvPr id="10" name="ZoneTexte 9">
            <a:extLst>
              <a:ext uri="{FF2B5EF4-FFF2-40B4-BE49-F238E27FC236}">
                <a16:creationId xmlns:a16="http://schemas.microsoft.com/office/drawing/2014/main" id="{74672E04-9663-6858-8152-28F9C2884728}"/>
              </a:ext>
            </a:extLst>
          </p:cNvPr>
          <p:cNvSpPr txBox="1"/>
          <p:nvPr/>
        </p:nvSpPr>
        <p:spPr>
          <a:xfrm>
            <a:off x="4422914" y="4353341"/>
            <a:ext cx="3140764" cy="253916"/>
          </a:xfrm>
          <a:prstGeom prst="rect">
            <a:avLst/>
          </a:prstGeom>
          <a:noFill/>
        </p:spPr>
        <p:txBody>
          <a:bodyPr wrap="square" rtlCol="0">
            <a:spAutoFit/>
          </a:bodyPr>
          <a:lstStyle/>
          <a:p>
            <a:pPr algn="ctr"/>
            <a:r>
              <a:rPr lang="fr-FR" sz="1050" b="1">
                <a:solidFill>
                  <a:schemeClr val="accent6">
                    <a:lumMod val="50000"/>
                  </a:schemeClr>
                </a:solidFill>
                <a:latin typeface="Book Antiqua" panose="02040602050305030304" pitchFamily="18" charset="0"/>
              </a:rPr>
              <a:t>→ </a:t>
            </a:r>
            <a:r>
              <a:rPr lang="fr-FR" sz="1050" b="1" err="1">
                <a:solidFill>
                  <a:schemeClr val="accent6">
                    <a:lumMod val="50000"/>
                  </a:schemeClr>
                </a:solidFill>
                <a:latin typeface="Book Antiqua" panose="02040602050305030304" pitchFamily="18" charset="0"/>
              </a:rPr>
              <a:t>Cryptocrine</a:t>
            </a:r>
            <a:r>
              <a:rPr lang="fr-FR" sz="1050" b="1">
                <a:solidFill>
                  <a:schemeClr val="accent6">
                    <a:lumMod val="50000"/>
                  </a:schemeClr>
                </a:solidFill>
                <a:latin typeface="Book Antiqua" panose="02040602050305030304" pitchFamily="18" charset="0"/>
              </a:rPr>
              <a:t> </a:t>
            </a:r>
            <a:r>
              <a:rPr lang="fr-FR" sz="1050" b="1" err="1">
                <a:solidFill>
                  <a:schemeClr val="accent6">
                    <a:lumMod val="50000"/>
                  </a:schemeClr>
                </a:solidFill>
                <a:latin typeface="Book Antiqua" panose="02040602050305030304" pitchFamily="18" charset="0"/>
              </a:rPr>
              <a:t>signaling</a:t>
            </a:r>
            <a:r>
              <a:rPr lang="fr-FR" sz="1050" b="1">
                <a:solidFill>
                  <a:schemeClr val="accent6">
                    <a:lumMod val="50000"/>
                  </a:schemeClr>
                </a:solidFill>
                <a:latin typeface="Book Antiqua" panose="02040602050305030304" pitchFamily="18" charset="0"/>
              </a:rPr>
              <a:t> </a:t>
            </a:r>
            <a:r>
              <a:rPr lang="fr-FR" sz="1050">
                <a:solidFill>
                  <a:schemeClr val="accent6">
                    <a:lumMod val="50000"/>
                  </a:schemeClr>
                </a:solidFill>
                <a:latin typeface="Book Antiqua" panose="02040602050305030304" pitchFamily="18" charset="0"/>
              </a:rPr>
              <a:t>(John W. </a:t>
            </a:r>
            <a:r>
              <a:rPr lang="fr-FR" sz="1050" err="1">
                <a:solidFill>
                  <a:schemeClr val="accent6">
                    <a:lumMod val="50000"/>
                  </a:schemeClr>
                </a:solidFill>
                <a:latin typeface="Book Antiqua" panose="02040602050305030304" pitchFamily="18" charset="0"/>
              </a:rPr>
              <a:t>Funder</a:t>
            </a:r>
            <a:r>
              <a:rPr lang="fr-FR" sz="1050">
                <a:solidFill>
                  <a:schemeClr val="accent6">
                    <a:lumMod val="50000"/>
                  </a:schemeClr>
                </a:solidFill>
                <a:latin typeface="Book Antiqua" panose="02040602050305030304" pitchFamily="18" charset="0"/>
              </a:rPr>
              <a:t>, 1990)</a:t>
            </a:r>
          </a:p>
        </p:txBody>
      </p:sp>
      <p:grpSp>
        <p:nvGrpSpPr>
          <p:cNvPr id="13" name="Groupe 12">
            <a:extLst>
              <a:ext uri="{FF2B5EF4-FFF2-40B4-BE49-F238E27FC236}">
                <a16:creationId xmlns:a16="http://schemas.microsoft.com/office/drawing/2014/main" id="{C0DF4E9B-551B-0E42-42BA-6B62F710707E}"/>
              </a:ext>
            </a:extLst>
          </p:cNvPr>
          <p:cNvGrpSpPr/>
          <p:nvPr/>
        </p:nvGrpSpPr>
        <p:grpSpPr>
          <a:xfrm>
            <a:off x="4274591" y="1604294"/>
            <a:ext cx="3499944" cy="2721144"/>
            <a:chOff x="4274591" y="1604294"/>
            <a:chExt cx="3499944" cy="2721144"/>
          </a:xfrm>
        </p:grpSpPr>
        <p:grpSp>
          <p:nvGrpSpPr>
            <p:cNvPr id="8" name="Groupe 7">
              <a:extLst>
                <a:ext uri="{FF2B5EF4-FFF2-40B4-BE49-F238E27FC236}">
                  <a16:creationId xmlns:a16="http://schemas.microsoft.com/office/drawing/2014/main" id="{C12AD088-B448-C674-E040-09C31B55F2CD}"/>
                </a:ext>
              </a:extLst>
            </p:cNvPr>
            <p:cNvGrpSpPr/>
            <p:nvPr/>
          </p:nvGrpSpPr>
          <p:grpSpPr>
            <a:xfrm>
              <a:off x="4274591" y="1604294"/>
              <a:ext cx="3499944" cy="2721144"/>
              <a:chOff x="4175454" y="2161361"/>
              <a:chExt cx="4666592" cy="3628192"/>
            </a:xfrm>
          </p:grpSpPr>
          <p:sp>
            <p:nvSpPr>
              <p:cNvPr id="2" name="ZoneTexte 1"/>
              <p:cNvSpPr txBox="1"/>
              <p:nvPr/>
            </p:nvSpPr>
            <p:spPr>
              <a:xfrm>
                <a:off x="4175454" y="4780731"/>
                <a:ext cx="4666592" cy="1008822"/>
              </a:xfrm>
              <a:prstGeom prst="rect">
                <a:avLst/>
              </a:prstGeom>
              <a:noFill/>
              <a:ln>
                <a:noFill/>
              </a:ln>
            </p:spPr>
            <p:txBody>
              <a:bodyPr wrap="square" rtlCol="0">
                <a:spAutoFit/>
              </a:bodyPr>
              <a:lstStyle/>
              <a:p>
                <a:pPr algn="ctr"/>
                <a:r>
                  <a:rPr lang="fr-FR" sz="1050" b="1">
                    <a:solidFill>
                      <a:srgbClr val="960001"/>
                    </a:solidFill>
                    <a:latin typeface="Book Antiqua" panose="02040602050305030304" pitchFamily="18" charset="0"/>
                  </a:rPr>
                  <a:t>No </a:t>
                </a:r>
                <a:r>
                  <a:rPr lang="fr-FR" sz="1050" b="1" err="1">
                    <a:solidFill>
                      <a:srgbClr val="960001"/>
                    </a:solidFill>
                    <a:latin typeface="Book Antiqua" panose="02040602050305030304" pitchFamily="18" charset="0"/>
                  </a:rPr>
                  <a:t>secretory</a:t>
                </a:r>
                <a:r>
                  <a:rPr lang="fr-FR" sz="1050" b="1">
                    <a:solidFill>
                      <a:srgbClr val="960001"/>
                    </a:solidFill>
                    <a:latin typeface="Book Antiqua" panose="02040602050305030304" pitchFamily="18" charset="0"/>
                  </a:rPr>
                  <a:t> granules </a:t>
                </a:r>
              </a:p>
              <a:p>
                <a:pPr algn="ctr">
                  <a:spcAft>
                    <a:spcPts val="450"/>
                  </a:spcAft>
                </a:pPr>
                <a:r>
                  <a:rPr lang="fr-FR" sz="1050" b="1">
                    <a:solidFill>
                      <a:srgbClr val="960001"/>
                    </a:solidFill>
                    <a:latin typeface="Book Antiqua" panose="02040602050305030304" pitchFamily="18" charset="0"/>
                  </a:rPr>
                  <a:t>No OT </a:t>
                </a:r>
                <a:r>
                  <a:rPr lang="fr-FR" sz="1050" b="1" err="1">
                    <a:solidFill>
                      <a:srgbClr val="960001"/>
                    </a:solidFill>
                    <a:latin typeface="Book Antiqua" panose="02040602050305030304" pitchFamily="18" charset="0"/>
                  </a:rPr>
                  <a:t>secretion</a:t>
                </a:r>
                <a:r>
                  <a:rPr lang="fr-FR" sz="1050" b="1">
                    <a:solidFill>
                      <a:srgbClr val="960001"/>
                    </a:solidFill>
                    <a:latin typeface="Book Antiqua" panose="02040602050305030304" pitchFamily="18" charset="0"/>
                  </a:rPr>
                  <a:t> by </a:t>
                </a:r>
                <a:r>
                  <a:rPr lang="fr-FR" sz="1050" b="1" err="1">
                    <a:solidFill>
                      <a:srgbClr val="960001"/>
                    </a:solidFill>
                    <a:latin typeface="Book Antiqua" panose="02040602050305030304" pitchFamily="18" charset="0"/>
                  </a:rPr>
                  <a:t>TECs</a:t>
                </a:r>
                <a:r>
                  <a:rPr lang="fr-FR" sz="1050" b="1">
                    <a:solidFill>
                      <a:srgbClr val="960001"/>
                    </a:solidFill>
                    <a:latin typeface="Book Antiqua" panose="02040602050305030304" pitchFamily="18" charset="0"/>
                  </a:rPr>
                  <a:t> in culture</a:t>
                </a:r>
              </a:p>
              <a:p>
                <a:pPr algn="ctr"/>
                <a:r>
                  <a:rPr lang="en-US" sz="900">
                    <a:solidFill>
                      <a:srgbClr val="000000"/>
                    </a:solidFill>
                    <a:latin typeface="Book Antiqua" panose="02040602050305030304" pitchFamily="18" charset="0"/>
                  </a:rPr>
                  <a:t>“</a:t>
                </a:r>
                <a:r>
                  <a:rPr lang="en-US" sz="900" i="1">
                    <a:solidFill>
                      <a:srgbClr val="000000"/>
                    </a:solidFill>
                    <a:latin typeface="Book Antiqua" panose="02040602050305030304" pitchFamily="18" charset="0"/>
                  </a:rPr>
                  <a:t>The essential is invisible for the eye”</a:t>
                </a:r>
              </a:p>
              <a:p>
                <a:pPr algn="ctr">
                  <a:spcAft>
                    <a:spcPts val="450"/>
                  </a:spcAft>
                </a:pPr>
                <a:r>
                  <a:rPr lang="en-US" sz="900">
                    <a:solidFill>
                      <a:srgbClr val="000000"/>
                    </a:solidFill>
                    <a:latin typeface="Book Antiqua" panose="02040602050305030304" pitchFamily="18" charset="0"/>
                  </a:rPr>
                  <a:t>(The Little Prince, Saint-Exupéry)</a:t>
                </a:r>
              </a:p>
            </p:txBody>
          </p:sp>
          <p:grpSp>
            <p:nvGrpSpPr>
              <p:cNvPr id="3" name="Groupe 2">
                <a:extLst>
                  <a:ext uri="{FF2B5EF4-FFF2-40B4-BE49-F238E27FC236}">
                    <a16:creationId xmlns:a16="http://schemas.microsoft.com/office/drawing/2014/main" id="{DDBFE9D2-5064-07FB-6381-545DFD379699}"/>
                  </a:ext>
                </a:extLst>
              </p:cNvPr>
              <p:cNvGrpSpPr/>
              <p:nvPr/>
            </p:nvGrpSpPr>
            <p:grpSpPr>
              <a:xfrm>
                <a:off x="4603750" y="2161361"/>
                <a:ext cx="3803650" cy="2919587"/>
                <a:chOff x="4603750" y="2161361"/>
                <a:chExt cx="3803650" cy="2919587"/>
              </a:xfrm>
            </p:grpSpPr>
            <p:sp>
              <p:nvSpPr>
                <p:cNvPr id="7" name="ZoneTexte 6"/>
                <p:cNvSpPr txBox="1"/>
                <p:nvPr/>
              </p:nvSpPr>
              <p:spPr>
                <a:xfrm>
                  <a:off x="4610101" y="4465395"/>
                  <a:ext cx="3797299" cy="615553"/>
                </a:xfrm>
                <a:prstGeom prst="rect">
                  <a:avLst/>
                </a:prstGeom>
                <a:noFill/>
              </p:spPr>
              <p:txBody>
                <a:bodyPr wrap="square" rtlCol="0">
                  <a:spAutoFit/>
                </a:bodyPr>
                <a:lstStyle/>
                <a:p>
                  <a:pPr algn="ctr"/>
                  <a:r>
                    <a:rPr lang="en-US" sz="1350">
                      <a:solidFill>
                        <a:schemeClr val="accent6">
                          <a:lumMod val="50000"/>
                        </a:schemeClr>
                      </a:solidFill>
                      <a:latin typeface="Book Antiqua" panose="02040602050305030304" pitchFamily="18" charset="0"/>
                    </a:rPr>
                    <a:t>OT</a:t>
                  </a:r>
                  <a:r>
                    <a:rPr lang="en-US" sz="1350" baseline="30000">
                      <a:solidFill>
                        <a:schemeClr val="accent6">
                          <a:lumMod val="50000"/>
                        </a:schemeClr>
                      </a:solidFill>
                      <a:latin typeface="Book Antiqua" panose="02040602050305030304" pitchFamily="18" charset="0"/>
                    </a:rPr>
                    <a:t>+</a:t>
                  </a:r>
                  <a:r>
                    <a:rPr lang="en-US" sz="1350">
                      <a:solidFill>
                        <a:schemeClr val="accent6">
                          <a:lumMod val="50000"/>
                        </a:schemeClr>
                      </a:solidFill>
                      <a:latin typeface="Book Antiqua" panose="02040602050305030304" pitchFamily="18" charset="0"/>
                    </a:rPr>
                    <a:t> Thymic epithelial cell (TEC)</a:t>
                  </a:r>
                </a:p>
                <a:p>
                  <a:pPr algn="ctr"/>
                  <a:endParaRPr lang="en-US" sz="1050">
                    <a:solidFill>
                      <a:srgbClr val="000000"/>
                    </a:solidFill>
                  </a:endParaRPr>
                </a:p>
              </p:txBody>
            </p:sp>
            <p:pic>
              <p:nvPicPr>
                <p:cNvPr id="4" name="Image 3" descr="Fig1 - copie.jpe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03750" y="2161361"/>
                  <a:ext cx="3797300" cy="2266950"/>
                </a:xfrm>
                <a:prstGeom prst="rect">
                  <a:avLst/>
                </a:prstGeom>
                <a:ln w="19050" cmpd="sng">
                  <a:solidFill>
                    <a:srgbClr val="800000"/>
                  </a:solidFill>
                </a:ln>
              </p:spPr>
            </p:pic>
          </p:grpSp>
        </p:grpSp>
        <p:sp>
          <p:nvSpPr>
            <p:cNvPr id="12" name="ZoneTexte 11">
              <a:extLst>
                <a:ext uri="{FF2B5EF4-FFF2-40B4-BE49-F238E27FC236}">
                  <a16:creationId xmlns:a16="http://schemas.microsoft.com/office/drawing/2014/main" id="{E0AF4C74-3E1E-9A80-47E1-0CB915D03D29}"/>
                </a:ext>
              </a:extLst>
            </p:cNvPr>
            <p:cNvSpPr txBox="1"/>
            <p:nvPr/>
          </p:nvSpPr>
          <p:spPr>
            <a:xfrm>
              <a:off x="5943600" y="2235200"/>
              <a:ext cx="504000" cy="276999"/>
            </a:xfrm>
            <a:prstGeom prst="rect">
              <a:avLst/>
            </a:prstGeom>
            <a:solidFill>
              <a:schemeClr val="tx1"/>
            </a:solidFill>
          </p:spPr>
          <p:txBody>
            <a:bodyPr wrap="square" rtlCol="0">
              <a:spAutoFit/>
            </a:bodyPr>
            <a:lstStyle/>
            <a:p>
              <a:r>
                <a:rPr lang="fr-FR" sz="1200" b="1">
                  <a:solidFill>
                    <a:schemeClr val="bg1"/>
                  </a:solidFill>
                  <a:latin typeface="Book Antiqua" panose="02040602050305030304" pitchFamily="18" charset="0"/>
                </a:rPr>
                <a:t>TEC</a:t>
              </a:r>
            </a:p>
          </p:txBody>
        </p:sp>
      </p:grpSp>
    </p:spTree>
    <p:extLst>
      <p:ext uri="{BB962C8B-B14F-4D97-AF65-F5344CB8AC3E}">
        <p14:creationId xmlns:p14="http://schemas.microsoft.com/office/powerpoint/2010/main" val="3194321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ZoneTexte 4"/>
          <p:cNvSpPr txBox="1"/>
          <p:nvPr/>
        </p:nvSpPr>
        <p:spPr>
          <a:xfrm>
            <a:off x="442291" y="357966"/>
            <a:ext cx="8259418" cy="830997"/>
          </a:xfrm>
          <a:prstGeom prst="rect">
            <a:avLst/>
          </a:prstGeom>
          <a:noFill/>
        </p:spPr>
        <p:txBody>
          <a:bodyPr wrap="square" rtlCol="0">
            <a:spAutoFit/>
          </a:bodyPr>
          <a:lstStyle/>
          <a:p>
            <a:pPr algn="ctr"/>
            <a:r>
              <a:rPr lang="en-US" sz="2400" noProof="1">
                <a:solidFill>
                  <a:schemeClr val="accent6">
                    <a:lumMod val="50000"/>
                  </a:schemeClr>
                </a:solidFill>
                <a:latin typeface="Book Antiqua" panose="02040602050305030304" pitchFamily="18" charset="0"/>
              </a:rPr>
              <a:t>Outside the endocrine ‘fishbowl’ perspective</a:t>
            </a:r>
          </a:p>
          <a:p>
            <a:pPr algn="ctr"/>
            <a:r>
              <a:rPr lang="en-US" sz="2400" noProof="1">
                <a:solidFill>
                  <a:schemeClr val="accent6">
                    <a:lumMod val="50000"/>
                  </a:schemeClr>
                </a:solidFill>
                <a:latin typeface="Book Antiqua" panose="02040602050305030304" pitchFamily="18" charset="0"/>
              </a:rPr>
              <a:t>and immersing into the immunological thinking</a:t>
            </a:r>
          </a:p>
        </p:txBody>
      </p:sp>
      <p:pic>
        <p:nvPicPr>
          <p:cNvPr id="8" name="Image 7" descr="boosting-creativity-2.jpg">
            <a:extLst>
              <a:ext uri="{FF2B5EF4-FFF2-40B4-BE49-F238E27FC236}">
                <a16:creationId xmlns:a16="http://schemas.microsoft.com/office/drawing/2014/main" id="{06183C7D-6869-2B46-B984-74A9371BA4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1210" y="1548803"/>
            <a:ext cx="4536000" cy="2835000"/>
          </a:xfrm>
          <a:prstGeom prst="rect">
            <a:avLst/>
          </a:prstGeom>
          <a:ln w="19050" cmpd="sng">
            <a:solidFill>
              <a:srgbClr val="960001"/>
            </a:solidFill>
          </a:ln>
        </p:spPr>
      </p:pic>
      <p:grpSp>
        <p:nvGrpSpPr>
          <p:cNvPr id="3" name="Groupe 2">
            <a:extLst>
              <a:ext uri="{FF2B5EF4-FFF2-40B4-BE49-F238E27FC236}">
                <a16:creationId xmlns:a16="http://schemas.microsoft.com/office/drawing/2014/main" id="{EDC6732E-DAE5-0EE2-B889-6EDE0C2F8DC1}"/>
              </a:ext>
            </a:extLst>
          </p:cNvPr>
          <p:cNvGrpSpPr/>
          <p:nvPr/>
        </p:nvGrpSpPr>
        <p:grpSpPr>
          <a:xfrm>
            <a:off x="4921940" y="1299319"/>
            <a:ext cx="4572000" cy="3626503"/>
            <a:chOff x="4921940" y="1299319"/>
            <a:chExt cx="4572000" cy="3626503"/>
          </a:xfrm>
        </p:grpSpPr>
        <p:sp>
          <p:nvSpPr>
            <p:cNvPr id="2" name="ZoneTexte 1"/>
            <p:cNvSpPr txBox="1"/>
            <p:nvPr/>
          </p:nvSpPr>
          <p:spPr>
            <a:xfrm>
              <a:off x="4921940" y="4618045"/>
              <a:ext cx="4572000" cy="307777"/>
            </a:xfrm>
            <a:prstGeom prst="rect">
              <a:avLst/>
            </a:prstGeom>
            <a:noFill/>
          </p:spPr>
          <p:txBody>
            <a:bodyPr wrap="square" rtlCol="0">
              <a:spAutoFit/>
            </a:bodyPr>
            <a:lstStyle/>
            <a:p>
              <a:pPr algn="ctr"/>
              <a:r>
                <a:rPr lang="fr-FR" sz="1050" dirty="0">
                  <a:solidFill>
                    <a:srgbClr val="800000"/>
                  </a:solidFill>
                  <a:latin typeface="Book Antiqua" panose="02040602050305030304" pitchFamily="18" charset="0"/>
                </a:rPr>
                <a:t> </a:t>
              </a:r>
              <a:r>
                <a:rPr lang="fr-FR" sz="1400" dirty="0">
                  <a:solidFill>
                    <a:srgbClr val="800000"/>
                  </a:solidFill>
                  <a:latin typeface="Book Antiqua" panose="02040602050305030304" pitchFamily="18" charset="0"/>
                </a:rPr>
                <a:t>Was </a:t>
              </a:r>
              <a:r>
                <a:rPr lang="fr-FR" sz="1400" dirty="0" err="1">
                  <a:solidFill>
                    <a:srgbClr val="800000"/>
                  </a:solidFill>
                  <a:latin typeface="Book Antiqua" panose="02040602050305030304" pitchFamily="18" charset="0"/>
                </a:rPr>
                <a:t>this</a:t>
              </a:r>
              <a:r>
                <a:rPr lang="fr-FR" sz="1400" dirty="0">
                  <a:solidFill>
                    <a:srgbClr val="800000"/>
                  </a:solidFill>
                  <a:latin typeface="Book Antiqua" panose="02040602050305030304" pitchFamily="18" charset="0"/>
                </a:rPr>
                <a:t> the case for </a:t>
              </a:r>
              <a:r>
                <a:rPr lang="fr-FR" sz="1400" dirty="0" err="1">
                  <a:solidFill>
                    <a:srgbClr val="800000"/>
                  </a:solidFill>
                  <a:latin typeface="Book Antiqua" panose="02040602050305030304" pitchFamily="18" charset="0"/>
                </a:rPr>
                <a:t>thymic</a:t>
              </a:r>
              <a:r>
                <a:rPr lang="fr-FR" sz="1400" dirty="0">
                  <a:solidFill>
                    <a:srgbClr val="800000"/>
                  </a:solidFill>
                  <a:latin typeface="Book Antiqua" panose="02040602050305030304" pitchFamily="18" charset="0"/>
                </a:rPr>
                <a:t> neuropeptides?</a:t>
              </a:r>
              <a:endParaRPr lang="fr-FR" sz="1400" dirty="0">
                <a:latin typeface="Book Antiqua" panose="02040602050305030304" pitchFamily="18" charset="0"/>
              </a:endParaRPr>
            </a:p>
          </p:txBody>
        </p:sp>
        <p:grpSp>
          <p:nvGrpSpPr>
            <p:cNvPr id="12" name="Groupe 11">
              <a:extLst>
                <a:ext uri="{FF2B5EF4-FFF2-40B4-BE49-F238E27FC236}">
                  <a16:creationId xmlns:a16="http://schemas.microsoft.com/office/drawing/2014/main" id="{71349B00-31C9-DEEE-CF4C-7B9373DE4780}"/>
                </a:ext>
              </a:extLst>
            </p:cNvPr>
            <p:cNvGrpSpPr/>
            <p:nvPr/>
          </p:nvGrpSpPr>
          <p:grpSpPr>
            <a:xfrm>
              <a:off x="5847298" y="1299319"/>
              <a:ext cx="2724361" cy="3217290"/>
              <a:chOff x="5172471" y="2050473"/>
              <a:chExt cx="3632481" cy="4289720"/>
            </a:xfrm>
          </p:grpSpPr>
          <p:pic>
            <p:nvPicPr>
              <p:cNvPr id="10" name="Image 9">
                <a:extLst>
                  <a:ext uri="{FF2B5EF4-FFF2-40B4-BE49-F238E27FC236}">
                    <a16:creationId xmlns:a16="http://schemas.microsoft.com/office/drawing/2014/main" id="{DC784C1A-141B-D5AE-D397-F07017961F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53619" y="2568293"/>
                <a:ext cx="3124200" cy="3771900"/>
              </a:xfrm>
              <a:prstGeom prst="rect">
                <a:avLst/>
              </a:prstGeom>
            </p:spPr>
          </p:pic>
          <p:sp>
            <p:nvSpPr>
              <p:cNvPr id="11" name="ZoneTexte 10">
                <a:extLst>
                  <a:ext uri="{FF2B5EF4-FFF2-40B4-BE49-F238E27FC236}">
                    <a16:creationId xmlns:a16="http://schemas.microsoft.com/office/drawing/2014/main" id="{E1B8A5AD-6AB7-6E3A-6BE7-92BE095AB9A5}"/>
                  </a:ext>
                </a:extLst>
              </p:cNvPr>
              <p:cNvSpPr txBox="1"/>
              <p:nvPr/>
            </p:nvSpPr>
            <p:spPr>
              <a:xfrm>
                <a:off x="5172471" y="2050473"/>
                <a:ext cx="3632481" cy="410369"/>
              </a:xfrm>
              <a:prstGeom prst="rect">
                <a:avLst/>
              </a:prstGeom>
              <a:noFill/>
            </p:spPr>
            <p:txBody>
              <a:bodyPr wrap="square" rtlCol="0">
                <a:spAutoFit/>
              </a:bodyPr>
              <a:lstStyle/>
              <a:p>
                <a:r>
                  <a:rPr lang="fr-FR" sz="1400" dirty="0" err="1">
                    <a:solidFill>
                      <a:srgbClr val="960001"/>
                    </a:solidFill>
                    <a:latin typeface="Book Antiqua" panose="02040602050305030304" pitchFamily="18" charset="0"/>
                  </a:rPr>
                  <a:t>Antigen</a:t>
                </a:r>
                <a:r>
                  <a:rPr lang="fr-FR" sz="1400" dirty="0">
                    <a:solidFill>
                      <a:srgbClr val="960001"/>
                    </a:solidFill>
                    <a:latin typeface="Book Antiqua" panose="02040602050305030304" pitchFamily="18" charset="0"/>
                  </a:rPr>
                  <a:t> </a:t>
                </a:r>
                <a:r>
                  <a:rPr lang="fr-FR" sz="1400" dirty="0" err="1">
                    <a:solidFill>
                      <a:srgbClr val="960001"/>
                    </a:solidFill>
                    <a:latin typeface="Book Antiqua" panose="02040602050305030304" pitchFamily="18" charset="0"/>
                  </a:rPr>
                  <a:t>presentation</a:t>
                </a:r>
                <a:r>
                  <a:rPr lang="fr-FR" sz="1400" dirty="0">
                    <a:solidFill>
                      <a:srgbClr val="960001"/>
                    </a:solidFill>
                    <a:latin typeface="Book Antiqua" panose="02040602050305030304" pitchFamily="18" charset="0"/>
                  </a:rPr>
                  <a:t> by MHC-I</a:t>
                </a:r>
              </a:p>
            </p:txBody>
          </p:sp>
        </p:grpSp>
      </p:grpSp>
    </p:spTree>
    <p:extLst>
      <p:ext uri="{BB962C8B-B14F-4D97-AF65-F5344CB8AC3E}">
        <p14:creationId xmlns:p14="http://schemas.microsoft.com/office/powerpoint/2010/main" val="15479525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5162" y="1197480"/>
            <a:ext cx="2424113" cy="1704975"/>
          </a:xfrm>
          <a:prstGeom prst="rect">
            <a:avLst/>
          </a:prstGeom>
          <a:noFill/>
          <a:ln w="19050">
            <a:solidFill>
              <a:srgbClr val="96000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8723" name="Text Box 3"/>
          <p:cNvSpPr txBox="1">
            <a:spLocks noChangeArrowheads="1"/>
          </p:cNvSpPr>
          <p:nvPr/>
        </p:nvSpPr>
        <p:spPr bwMode="auto">
          <a:xfrm>
            <a:off x="231228" y="114300"/>
            <a:ext cx="8671033" cy="461665"/>
          </a:xfrm>
          <a:prstGeom prst="rect">
            <a:avLst/>
          </a:prstGeom>
          <a:noFill/>
          <a:ln w="9525">
            <a:noFill/>
            <a:miter lim="800000"/>
            <a:headEnd/>
            <a:tailEnd/>
          </a:ln>
          <a:effec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pPr>
            <a:r>
              <a:rPr lang="fr-FR">
                <a:solidFill>
                  <a:schemeClr val="accent6">
                    <a:lumMod val="50000"/>
                  </a:schemeClr>
                </a:solidFill>
                <a:latin typeface="Book Antiqua" panose="02040602050305030304" pitchFamily="18" charset="0"/>
                <a:cs typeface="Century Gothic"/>
              </a:rPr>
              <a:t>MHC-I </a:t>
            </a:r>
            <a:r>
              <a:rPr lang="fr-FR" err="1">
                <a:solidFill>
                  <a:schemeClr val="accent6">
                    <a:lumMod val="50000"/>
                  </a:schemeClr>
                </a:solidFill>
                <a:latin typeface="Book Antiqua" panose="02040602050305030304" pitchFamily="18" charset="0"/>
                <a:cs typeface="Century Gothic"/>
              </a:rPr>
              <a:t>presentation</a:t>
            </a:r>
            <a:r>
              <a:rPr lang="fr-FR">
                <a:solidFill>
                  <a:schemeClr val="accent6">
                    <a:lumMod val="50000"/>
                  </a:schemeClr>
                </a:solidFill>
                <a:latin typeface="Book Antiqua" panose="02040602050305030304" pitchFamily="18" charset="0"/>
                <a:cs typeface="Century Gothic"/>
              </a:rPr>
              <a:t> of </a:t>
            </a:r>
            <a:r>
              <a:rPr lang="fr-FR" err="1">
                <a:solidFill>
                  <a:schemeClr val="accent6">
                    <a:lumMod val="50000"/>
                  </a:schemeClr>
                </a:solidFill>
                <a:latin typeface="Book Antiqua" panose="02040602050305030304" pitchFamily="18" charset="0"/>
                <a:cs typeface="Century Gothic"/>
              </a:rPr>
              <a:t>neurotensin</a:t>
            </a:r>
            <a:r>
              <a:rPr lang="fr-FR">
                <a:solidFill>
                  <a:schemeClr val="accent6">
                    <a:lumMod val="50000"/>
                  </a:schemeClr>
                </a:solidFill>
                <a:latin typeface="Book Antiqua" panose="02040602050305030304" pitchFamily="18" charset="0"/>
                <a:cs typeface="Century Gothic"/>
              </a:rPr>
              <a:t> by </a:t>
            </a:r>
            <a:r>
              <a:rPr lang="fr-FR" err="1">
                <a:solidFill>
                  <a:schemeClr val="accent6">
                    <a:lumMod val="50000"/>
                  </a:schemeClr>
                </a:solidFill>
                <a:latin typeface="Book Antiqua" panose="02040602050305030304" pitchFamily="18" charset="0"/>
                <a:cs typeface="Century Gothic"/>
              </a:rPr>
              <a:t>human</a:t>
            </a:r>
            <a:r>
              <a:rPr lang="fr-FR">
                <a:solidFill>
                  <a:schemeClr val="accent6">
                    <a:lumMod val="50000"/>
                  </a:schemeClr>
                </a:solidFill>
                <a:latin typeface="Book Antiqua" panose="02040602050305030304" pitchFamily="18" charset="0"/>
                <a:cs typeface="Century Gothic"/>
              </a:rPr>
              <a:t> </a:t>
            </a:r>
            <a:r>
              <a:rPr lang="fr-FR" err="1">
                <a:solidFill>
                  <a:schemeClr val="accent6">
                    <a:lumMod val="50000"/>
                  </a:schemeClr>
                </a:solidFill>
                <a:latin typeface="Book Antiqua" panose="02040602050305030304" pitchFamily="18" charset="0"/>
                <a:cs typeface="Century Gothic"/>
              </a:rPr>
              <a:t>TECs</a:t>
            </a:r>
            <a:endParaRPr lang="fr-FR" i="1">
              <a:solidFill>
                <a:schemeClr val="accent6">
                  <a:lumMod val="50000"/>
                </a:schemeClr>
              </a:solidFill>
              <a:effectLst>
                <a:outerShdw blurRad="38100" dist="38100" dir="2700000" algn="tl">
                  <a:srgbClr val="DDDDDD"/>
                </a:outerShdw>
              </a:effectLst>
              <a:latin typeface="Book Antiqua" panose="02040602050305030304" pitchFamily="18" charset="0"/>
              <a:cs typeface="Century Gothic"/>
            </a:endParaRPr>
          </a:p>
        </p:txBody>
      </p:sp>
      <p:pic>
        <p:nvPicPr>
          <p:cNvPr id="358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95488" y="3046608"/>
            <a:ext cx="2085975" cy="1799035"/>
          </a:xfrm>
          <a:prstGeom prst="rect">
            <a:avLst/>
          </a:prstGeom>
          <a:noFill/>
          <a:ln w="19050">
            <a:solidFill>
              <a:srgbClr val="96000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58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3925" y="3058571"/>
            <a:ext cx="2296716" cy="1790700"/>
          </a:xfrm>
          <a:prstGeom prst="rect">
            <a:avLst/>
          </a:prstGeom>
          <a:noFill/>
          <a:ln w="19050">
            <a:solidFill>
              <a:srgbClr val="96000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58726" name="Text Box 6"/>
          <p:cNvSpPr txBox="1">
            <a:spLocks noChangeArrowheads="1"/>
          </p:cNvSpPr>
          <p:nvPr/>
        </p:nvSpPr>
        <p:spPr bwMode="auto">
          <a:xfrm>
            <a:off x="1056640" y="544644"/>
            <a:ext cx="6979920" cy="377026"/>
          </a:xfrm>
          <a:prstGeom prst="rect">
            <a:avLst/>
          </a:prstGeom>
          <a:noFill/>
          <a:ln w="9525">
            <a:noFill/>
            <a:miter lim="800000"/>
            <a:headEnd/>
            <a:tailEnd/>
          </a:ln>
          <a:effectLst/>
        </p:spPr>
        <p:txBody>
          <a:bodyPr wrap="square">
            <a:spAutoFit/>
          </a:bodyPr>
          <a:lstStyle>
            <a:lvl1pPr>
              <a:tabLst>
                <a:tab pos="1905000" algn="l"/>
                <a:tab pos="2197100" algn="l"/>
                <a:tab pos="2476500" algn="l"/>
              </a:tabLst>
              <a:defRPr sz="2400">
                <a:solidFill>
                  <a:schemeClr val="tx1"/>
                </a:solidFill>
                <a:latin typeface="Arial" charset="0"/>
                <a:ea typeface="ＭＳ Ｐゴシック" charset="0"/>
                <a:cs typeface="ＭＳ Ｐゴシック" charset="0"/>
              </a:defRPr>
            </a:lvl1pPr>
            <a:lvl2pPr marL="37931725" indent="-37474525">
              <a:tabLst>
                <a:tab pos="1905000" algn="l"/>
                <a:tab pos="2197100" algn="l"/>
                <a:tab pos="2476500" algn="l"/>
              </a:tabLst>
              <a:defRPr sz="2400">
                <a:solidFill>
                  <a:schemeClr val="tx1"/>
                </a:solidFill>
                <a:latin typeface="Arial" charset="0"/>
                <a:ea typeface="ＭＳ Ｐゴシック" charset="0"/>
              </a:defRPr>
            </a:lvl2pPr>
            <a:lvl3pPr>
              <a:tabLst>
                <a:tab pos="1905000" algn="l"/>
                <a:tab pos="2197100" algn="l"/>
                <a:tab pos="2476500" algn="l"/>
              </a:tabLst>
              <a:defRPr sz="2400">
                <a:solidFill>
                  <a:schemeClr val="tx1"/>
                </a:solidFill>
                <a:latin typeface="Arial" charset="0"/>
                <a:ea typeface="ＭＳ Ｐゴシック" charset="0"/>
              </a:defRPr>
            </a:lvl3pPr>
            <a:lvl4pPr>
              <a:tabLst>
                <a:tab pos="1905000" algn="l"/>
                <a:tab pos="2197100" algn="l"/>
                <a:tab pos="2476500" algn="l"/>
              </a:tabLst>
              <a:defRPr sz="2400">
                <a:solidFill>
                  <a:schemeClr val="tx1"/>
                </a:solidFill>
                <a:latin typeface="Arial" charset="0"/>
                <a:ea typeface="ＭＳ Ｐゴシック" charset="0"/>
              </a:defRPr>
            </a:lvl4pPr>
            <a:lvl5pPr>
              <a:tabLst>
                <a:tab pos="1905000" algn="l"/>
                <a:tab pos="2197100" algn="l"/>
                <a:tab pos="2476500" algn="l"/>
              </a:tabLst>
              <a:defRPr sz="2400">
                <a:solidFill>
                  <a:schemeClr val="tx1"/>
                </a:solidFill>
                <a:latin typeface="Arial" charset="0"/>
                <a:ea typeface="ＭＳ Ｐゴシック" charset="0"/>
              </a:defRPr>
            </a:lvl5pPr>
            <a:lvl6pPr marL="457200" eaLnBrk="0" fontAlgn="base" hangingPunct="0">
              <a:spcBef>
                <a:spcPct val="0"/>
              </a:spcBef>
              <a:spcAft>
                <a:spcPct val="0"/>
              </a:spcAft>
              <a:tabLst>
                <a:tab pos="1905000" algn="l"/>
                <a:tab pos="2197100" algn="l"/>
                <a:tab pos="2476500" algn="l"/>
              </a:tabLst>
              <a:defRPr sz="2400">
                <a:solidFill>
                  <a:schemeClr val="tx1"/>
                </a:solidFill>
                <a:latin typeface="Arial" charset="0"/>
                <a:ea typeface="ＭＳ Ｐゴシック" charset="0"/>
              </a:defRPr>
            </a:lvl6pPr>
            <a:lvl7pPr marL="914400" eaLnBrk="0" fontAlgn="base" hangingPunct="0">
              <a:spcBef>
                <a:spcPct val="0"/>
              </a:spcBef>
              <a:spcAft>
                <a:spcPct val="0"/>
              </a:spcAft>
              <a:tabLst>
                <a:tab pos="1905000" algn="l"/>
                <a:tab pos="2197100" algn="l"/>
                <a:tab pos="2476500" algn="l"/>
              </a:tabLst>
              <a:defRPr sz="2400">
                <a:solidFill>
                  <a:schemeClr val="tx1"/>
                </a:solidFill>
                <a:latin typeface="Arial" charset="0"/>
                <a:ea typeface="ＭＳ Ｐゴシック" charset="0"/>
              </a:defRPr>
            </a:lvl7pPr>
            <a:lvl8pPr marL="1371600" eaLnBrk="0" fontAlgn="base" hangingPunct="0">
              <a:spcBef>
                <a:spcPct val="0"/>
              </a:spcBef>
              <a:spcAft>
                <a:spcPct val="0"/>
              </a:spcAft>
              <a:tabLst>
                <a:tab pos="1905000" algn="l"/>
                <a:tab pos="2197100" algn="l"/>
                <a:tab pos="2476500" algn="l"/>
              </a:tabLst>
              <a:defRPr sz="2400">
                <a:solidFill>
                  <a:schemeClr val="tx1"/>
                </a:solidFill>
                <a:latin typeface="Arial" charset="0"/>
                <a:ea typeface="ＭＳ Ｐゴシック" charset="0"/>
              </a:defRPr>
            </a:lvl8pPr>
            <a:lvl9pPr marL="1828800" eaLnBrk="0" fontAlgn="base" hangingPunct="0">
              <a:spcBef>
                <a:spcPct val="0"/>
              </a:spcBef>
              <a:spcAft>
                <a:spcPct val="0"/>
              </a:spcAft>
              <a:tabLst>
                <a:tab pos="1905000" algn="l"/>
                <a:tab pos="2197100" algn="l"/>
                <a:tab pos="2476500" algn="l"/>
              </a:tabLst>
              <a:defRPr sz="2400">
                <a:solidFill>
                  <a:schemeClr val="tx1"/>
                </a:solidFill>
                <a:latin typeface="Arial" charset="0"/>
                <a:ea typeface="ＭＳ Ｐゴシック" charset="0"/>
              </a:defRPr>
            </a:lvl9pPr>
          </a:lstStyle>
          <a:p>
            <a:pPr>
              <a:lnSpc>
                <a:spcPct val="70000"/>
              </a:lnSpc>
              <a:spcBef>
                <a:spcPct val="50000"/>
              </a:spcBef>
            </a:pPr>
            <a:r>
              <a:rPr lang="en-US" sz="1500" noProof="1">
                <a:latin typeface="Book Antiqua" panose="02040602050305030304" pitchFamily="18" charset="0"/>
              </a:rPr>
              <a:t>Neurotensin (NT)</a:t>
            </a:r>
            <a:r>
              <a:rPr lang="en-US" sz="1200" noProof="1">
                <a:latin typeface="Book Antiqua" panose="02040602050305030304" pitchFamily="18" charset="0"/>
              </a:rPr>
              <a:t> 	= 	</a:t>
            </a:r>
            <a:r>
              <a:rPr lang="en-US" sz="900" noProof="1">
                <a:latin typeface="Book Antiqua" panose="02040602050305030304" pitchFamily="18" charset="0"/>
              </a:rPr>
              <a:t>Glu - </a:t>
            </a:r>
            <a:r>
              <a:rPr lang="en-US" sz="900" noProof="1">
                <a:solidFill>
                  <a:srgbClr val="7F0D00"/>
                </a:solidFill>
                <a:latin typeface="Book Antiqua" panose="02040602050305030304" pitchFamily="18" charset="0"/>
              </a:rPr>
              <a:t>Leu</a:t>
            </a:r>
            <a:r>
              <a:rPr lang="en-US" sz="900" noProof="1">
                <a:latin typeface="Book Antiqua" panose="02040602050305030304" pitchFamily="18" charset="0"/>
              </a:rPr>
              <a:t> - Tyr - Glu - Asn - Lys - Pro- Arg -Arg - </a:t>
            </a:r>
            <a:r>
              <a:rPr lang="en-US" sz="900" noProof="1">
                <a:solidFill>
                  <a:srgbClr val="7F0D00"/>
                </a:solidFill>
                <a:latin typeface="Book Antiqua" panose="02040602050305030304" pitchFamily="18" charset="0"/>
              </a:rPr>
              <a:t>Pro</a:t>
            </a:r>
            <a:r>
              <a:rPr lang="en-US" sz="900" noProof="1">
                <a:latin typeface="Book Antiqua" panose="02040602050305030304" pitchFamily="18" charset="0"/>
              </a:rPr>
              <a:t> - Tyr - </a:t>
            </a:r>
            <a:r>
              <a:rPr lang="en-US" sz="900" noProof="1">
                <a:solidFill>
                  <a:srgbClr val="7F0D00"/>
                </a:solidFill>
                <a:latin typeface="Book Antiqua" panose="02040602050305030304" pitchFamily="18" charset="0"/>
              </a:rPr>
              <a:t>Ile</a:t>
            </a:r>
            <a:r>
              <a:rPr lang="en-US" sz="900" noProof="1">
                <a:latin typeface="Book Antiqua" panose="02040602050305030304" pitchFamily="18" charset="0"/>
              </a:rPr>
              <a:t> </a:t>
            </a:r>
            <a:r>
              <a:rPr lang="en-US" sz="900" noProof="1">
                <a:solidFill>
                  <a:srgbClr val="7F0D00"/>
                </a:solidFill>
                <a:latin typeface="Book Antiqua" panose="02040602050305030304" pitchFamily="18" charset="0"/>
              </a:rPr>
              <a:t>-Leu</a:t>
            </a:r>
            <a:endParaRPr lang="en-US" sz="900" noProof="1">
              <a:latin typeface="Book Antiqua" panose="02040602050305030304" pitchFamily="18" charset="0"/>
            </a:endParaRPr>
          </a:p>
          <a:p>
            <a:r>
              <a:rPr lang="en-US" sz="800" noProof="1">
                <a:latin typeface="Book Antiqua" panose="02040602050305030304" pitchFamily="18" charset="0"/>
              </a:rPr>
              <a:t>	=	E</a:t>
            </a:r>
            <a:r>
              <a:rPr lang="en-US" sz="800" b="1" noProof="1">
                <a:solidFill>
                  <a:srgbClr val="7F0D00"/>
                </a:solidFill>
                <a:latin typeface="Book Antiqua" panose="02040602050305030304" pitchFamily="18" charset="0"/>
              </a:rPr>
              <a:t>L</a:t>
            </a:r>
            <a:r>
              <a:rPr lang="en-US" sz="800" noProof="1">
                <a:latin typeface="Book Antiqua" panose="02040602050305030304" pitchFamily="18" charset="0"/>
              </a:rPr>
              <a:t>YENKPRR</a:t>
            </a:r>
            <a:r>
              <a:rPr lang="en-US" sz="800" b="1" noProof="1">
                <a:solidFill>
                  <a:srgbClr val="7F0D00"/>
                </a:solidFill>
                <a:latin typeface="Book Antiqua" panose="02040602050305030304" pitchFamily="18" charset="0"/>
              </a:rPr>
              <a:t>P</a:t>
            </a:r>
            <a:r>
              <a:rPr lang="en-US" sz="800" noProof="1">
                <a:latin typeface="Book Antiqua" panose="02040602050305030304" pitchFamily="18" charset="0"/>
              </a:rPr>
              <a:t>Y</a:t>
            </a:r>
            <a:r>
              <a:rPr lang="en-US" sz="800" b="1" noProof="1">
                <a:solidFill>
                  <a:srgbClr val="7F0D00"/>
                </a:solidFill>
                <a:latin typeface="Book Antiqua" panose="02040602050305030304" pitchFamily="18" charset="0"/>
              </a:rPr>
              <a:t>IL</a:t>
            </a:r>
          </a:p>
        </p:txBody>
      </p:sp>
      <p:sp>
        <p:nvSpPr>
          <p:cNvPr id="158727" name="Text Box 7"/>
          <p:cNvSpPr txBox="1">
            <a:spLocks noChangeArrowheads="1"/>
          </p:cNvSpPr>
          <p:nvPr/>
        </p:nvSpPr>
        <p:spPr bwMode="auto">
          <a:xfrm>
            <a:off x="5457825" y="4891088"/>
            <a:ext cx="1790700" cy="276999"/>
          </a:xfrm>
          <a:prstGeom prst="rect">
            <a:avLst/>
          </a:prstGeom>
          <a:noFill/>
          <a:ln w="9525">
            <a:noFill/>
            <a:miter lim="800000"/>
            <a:headEnd/>
            <a:tailEnd/>
          </a:ln>
          <a:effec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fr-FR" sz="1200">
              <a:solidFill>
                <a:srgbClr val="DDDDDD"/>
              </a:solidFill>
              <a:effectLst>
                <a:outerShdw blurRad="38100" dist="38100" dir="2700000" algn="tl">
                  <a:srgbClr val="DDDDDD"/>
                </a:outerShdw>
              </a:effectLst>
              <a:latin typeface="Times New Roman" charset="0"/>
            </a:endParaRPr>
          </a:p>
        </p:txBody>
      </p:sp>
      <p:sp>
        <p:nvSpPr>
          <p:cNvPr id="35848" name="Text Box 8"/>
          <p:cNvSpPr txBox="1">
            <a:spLocks noChangeArrowheads="1"/>
          </p:cNvSpPr>
          <p:nvPr/>
        </p:nvSpPr>
        <p:spPr bwMode="auto">
          <a:xfrm>
            <a:off x="6115050" y="4914900"/>
            <a:ext cx="1524000" cy="25391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fr-FR" sz="1050" b="1">
              <a:latin typeface="Arial Narrow" charset="0"/>
            </a:endParaRPr>
          </a:p>
        </p:txBody>
      </p:sp>
      <p:sp>
        <p:nvSpPr>
          <p:cNvPr id="2" name="ZoneTexte 1"/>
          <p:cNvSpPr txBox="1"/>
          <p:nvPr/>
        </p:nvSpPr>
        <p:spPr>
          <a:xfrm>
            <a:off x="3324225" y="4871807"/>
            <a:ext cx="2495550" cy="207749"/>
          </a:xfrm>
          <a:prstGeom prst="rect">
            <a:avLst/>
          </a:prstGeom>
          <a:noFill/>
        </p:spPr>
        <p:txBody>
          <a:bodyPr wrap="square" rtlCol="0">
            <a:spAutoFit/>
          </a:bodyPr>
          <a:lstStyle/>
          <a:p>
            <a:r>
              <a:rPr lang="fr-FR" sz="750" err="1">
                <a:latin typeface="Book Antiqua" panose="02040602050305030304" pitchFamily="18" charset="0"/>
              </a:rPr>
              <a:t>Vanneste</a:t>
            </a:r>
            <a:r>
              <a:rPr lang="fr-FR" sz="750">
                <a:latin typeface="Book Antiqua" panose="02040602050305030304" pitchFamily="18" charset="0"/>
              </a:rPr>
              <a:t> Y </a:t>
            </a:r>
            <a:r>
              <a:rPr lang="fr-FR" sz="750" i="1">
                <a:latin typeface="Book Antiqua" panose="02040602050305030304" pitchFamily="18" charset="0"/>
              </a:rPr>
              <a:t>et al., Journal of </a:t>
            </a:r>
            <a:r>
              <a:rPr lang="fr-FR" sz="750" i="1" err="1">
                <a:latin typeface="Book Antiqua" panose="02040602050305030304" pitchFamily="18" charset="0"/>
              </a:rPr>
              <a:t>Neuroimmunology</a:t>
            </a:r>
            <a:r>
              <a:rPr lang="fr-FR" sz="750" i="1">
                <a:latin typeface="Book Antiqua" panose="02040602050305030304" pitchFamily="18" charset="0"/>
              </a:rPr>
              <a:t> </a:t>
            </a:r>
            <a:r>
              <a:rPr lang="fr-FR" sz="750">
                <a:latin typeface="Book Antiqua" panose="02040602050305030304" pitchFamily="18" charset="0"/>
              </a:rPr>
              <a:t>(1997)</a:t>
            </a:r>
          </a:p>
        </p:txBody>
      </p:sp>
      <p:sp>
        <p:nvSpPr>
          <p:cNvPr id="4" name="ZoneTexte 3">
            <a:extLst>
              <a:ext uri="{FF2B5EF4-FFF2-40B4-BE49-F238E27FC236}">
                <a16:creationId xmlns:a16="http://schemas.microsoft.com/office/drawing/2014/main" id="{56247D23-5DE7-11A2-4689-E1D550BFFE25}"/>
              </a:ext>
            </a:extLst>
          </p:cNvPr>
          <p:cNvSpPr txBox="1"/>
          <p:nvPr/>
        </p:nvSpPr>
        <p:spPr>
          <a:xfrm>
            <a:off x="4432854" y="1620080"/>
            <a:ext cx="885825" cy="184666"/>
          </a:xfrm>
          <a:prstGeom prst="rect">
            <a:avLst/>
          </a:prstGeom>
          <a:noFill/>
        </p:spPr>
        <p:txBody>
          <a:bodyPr wrap="square" rtlCol="0">
            <a:spAutoFit/>
          </a:bodyPr>
          <a:lstStyle/>
          <a:p>
            <a:r>
              <a:rPr lang="fr-FR" sz="600" b="1">
                <a:solidFill>
                  <a:srgbClr val="960001"/>
                </a:solidFill>
                <a:latin typeface="Book Antiqua" panose="02040602050305030304" pitchFamily="18" charset="0"/>
              </a:rPr>
              <a:t>Anti-MHC-I</a:t>
            </a:r>
          </a:p>
        </p:txBody>
      </p:sp>
      <p:sp>
        <p:nvSpPr>
          <p:cNvPr id="5" name="ZoneTexte 4">
            <a:extLst>
              <a:ext uri="{FF2B5EF4-FFF2-40B4-BE49-F238E27FC236}">
                <a16:creationId xmlns:a16="http://schemas.microsoft.com/office/drawing/2014/main" id="{F986D1CA-9B36-0DFA-7103-70D036399875}"/>
              </a:ext>
            </a:extLst>
          </p:cNvPr>
          <p:cNvSpPr txBox="1"/>
          <p:nvPr/>
        </p:nvSpPr>
        <p:spPr>
          <a:xfrm>
            <a:off x="3145528" y="1636744"/>
            <a:ext cx="979212" cy="276999"/>
          </a:xfrm>
          <a:prstGeom prst="rect">
            <a:avLst/>
          </a:prstGeom>
          <a:noFill/>
        </p:spPr>
        <p:txBody>
          <a:bodyPr wrap="square" rtlCol="0">
            <a:spAutoFit/>
          </a:bodyPr>
          <a:lstStyle/>
          <a:p>
            <a:r>
              <a:rPr lang="fr-FR" sz="600" b="1">
                <a:solidFill>
                  <a:srgbClr val="960001"/>
                </a:solidFill>
                <a:latin typeface="Book Antiqua" panose="02040602050305030304" pitchFamily="18" charset="0"/>
              </a:rPr>
              <a:t>Human TEC membranes</a:t>
            </a:r>
          </a:p>
        </p:txBody>
      </p:sp>
      <p:sp>
        <p:nvSpPr>
          <p:cNvPr id="6" name="ZoneTexte 5">
            <a:extLst>
              <a:ext uri="{FF2B5EF4-FFF2-40B4-BE49-F238E27FC236}">
                <a16:creationId xmlns:a16="http://schemas.microsoft.com/office/drawing/2014/main" id="{C5FED4F7-21FE-6F2A-B2FF-50CE7057FE9E}"/>
              </a:ext>
            </a:extLst>
          </p:cNvPr>
          <p:cNvSpPr txBox="1"/>
          <p:nvPr/>
        </p:nvSpPr>
        <p:spPr>
          <a:xfrm>
            <a:off x="4617814" y="2008021"/>
            <a:ext cx="1093558" cy="276999"/>
          </a:xfrm>
          <a:prstGeom prst="rect">
            <a:avLst/>
          </a:prstGeom>
          <a:noFill/>
        </p:spPr>
        <p:txBody>
          <a:bodyPr wrap="square" rtlCol="0">
            <a:spAutoFit/>
          </a:bodyPr>
          <a:lstStyle/>
          <a:p>
            <a:r>
              <a:rPr lang="fr-FR" sz="600" b="1">
                <a:solidFill>
                  <a:srgbClr val="960001"/>
                </a:solidFill>
                <a:latin typeface="Book Antiqua" panose="02040602050305030304" pitchFamily="18" charset="0"/>
              </a:rPr>
              <a:t>Elution </a:t>
            </a:r>
            <a:r>
              <a:rPr lang="fr-FR" sz="600" b="1" err="1">
                <a:solidFill>
                  <a:srgbClr val="960001"/>
                </a:solidFill>
                <a:latin typeface="Book Antiqua" panose="02040602050305030304" pitchFamily="18" charset="0"/>
              </a:rPr>
              <a:t>with</a:t>
            </a:r>
            <a:r>
              <a:rPr lang="fr-FR" sz="600" b="1">
                <a:solidFill>
                  <a:srgbClr val="960001"/>
                </a:solidFill>
                <a:latin typeface="Book Antiqua" panose="02040602050305030304" pitchFamily="18" charset="0"/>
              </a:rPr>
              <a:t> </a:t>
            </a:r>
            <a:r>
              <a:rPr lang="fr-FR" sz="600" b="1" err="1">
                <a:solidFill>
                  <a:srgbClr val="960001"/>
                </a:solidFill>
                <a:latin typeface="Book Antiqua" panose="02040602050305030304" pitchFamily="18" charset="0"/>
              </a:rPr>
              <a:t>diethylamine</a:t>
            </a:r>
            <a:r>
              <a:rPr lang="fr-FR" sz="600" b="1">
                <a:solidFill>
                  <a:srgbClr val="960001"/>
                </a:solidFill>
                <a:latin typeface="Book Antiqua" panose="02040602050305030304" pitchFamily="18" charset="0"/>
              </a:rPr>
              <a:t> at basic pH</a:t>
            </a:r>
          </a:p>
        </p:txBody>
      </p:sp>
      <p:sp>
        <p:nvSpPr>
          <p:cNvPr id="7" name="ZoneTexte 6">
            <a:extLst>
              <a:ext uri="{FF2B5EF4-FFF2-40B4-BE49-F238E27FC236}">
                <a16:creationId xmlns:a16="http://schemas.microsoft.com/office/drawing/2014/main" id="{BA5AD2A6-12A8-D653-13A8-F17CED8C9936}"/>
              </a:ext>
            </a:extLst>
          </p:cNvPr>
          <p:cNvSpPr txBox="1"/>
          <p:nvPr/>
        </p:nvSpPr>
        <p:spPr>
          <a:xfrm>
            <a:off x="2978703" y="981724"/>
            <a:ext cx="2897811" cy="215444"/>
          </a:xfrm>
          <a:prstGeom prst="rect">
            <a:avLst/>
          </a:prstGeom>
          <a:noFill/>
        </p:spPr>
        <p:txBody>
          <a:bodyPr wrap="square" rtlCol="0">
            <a:spAutoFit/>
          </a:bodyPr>
          <a:lstStyle/>
          <a:p>
            <a:r>
              <a:rPr lang="fr-FR" sz="800" b="1" dirty="0">
                <a:solidFill>
                  <a:srgbClr val="960001"/>
                </a:solidFill>
                <a:latin typeface="Book Antiqua" panose="02040602050305030304" pitchFamily="18" charset="0"/>
              </a:rPr>
              <a:t>Reference </a:t>
            </a:r>
            <a:r>
              <a:rPr lang="fr-FR" sz="800" b="1" dirty="0" err="1">
                <a:solidFill>
                  <a:srgbClr val="960001"/>
                </a:solidFill>
                <a:latin typeface="Book Antiqua" panose="02040602050305030304" pitchFamily="18" charset="0"/>
              </a:rPr>
              <a:t>protocol</a:t>
            </a:r>
            <a:r>
              <a:rPr lang="fr-FR" sz="800" b="1" dirty="0">
                <a:solidFill>
                  <a:srgbClr val="960001"/>
                </a:solidFill>
                <a:latin typeface="Book Antiqua" panose="02040602050305030304" pitchFamily="18" charset="0"/>
              </a:rPr>
              <a:t> by HG </a:t>
            </a:r>
            <a:r>
              <a:rPr lang="fr-FR" sz="800" b="1" dirty="0" err="1">
                <a:solidFill>
                  <a:srgbClr val="960001"/>
                </a:solidFill>
                <a:latin typeface="Book Antiqua" panose="02040602050305030304" pitchFamily="18" charset="0"/>
              </a:rPr>
              <a:t>Rammensee</a:t>
            </a:r>
            <a:r>
              <a:rPr lang="fr-FR" sz="800" b="1" dirty="0">
                <a:solidFill>
                  <a:srgbClr val="960001"/>
                </a:solidFill>
                <a:latin typeface="Book Antiqua" panose="02040602050305030304" pitchFamily="18" charset="0"/>
              </a:rPr>
              <a:t> </a:t>
            </a:r>
            <a:r>
              <a:rPr lang="fr-FR" sz="800" b="1" i="1" dirty="0">
                <a:solidFill>
                  <a:srgbClr val="960001"/>
                </a:solidFill>
                <a:latin typeface="Book Antiqua" panose="02040602050305030304" pitchFamily="18" charset="0"/>
              </a:rPr>
              <a:t>et al., Nature</a:t>
            </a:r>
            <a:r>
              <a:rPr lang="fr-FR" sz="800" b="1" dirty="0">
                <a:solidFill>
                  <a:srgbClr val="960001"/>
                </a:solidFill>
                <a:latin typeface="Book Antiqua" panose="02040602050305030304" pitchFamily="18" charset="0"/>
              </a:rPr>
              <a:t> (1991)</a:t>
            </a:r>
          </a:p>
        </p:txBody>
      </p:sp>
    </p:spTree>
    <p:extLst>
      <p:ext uri="{BB962C8B-B14F-4D97-AF65-F5344CB8AC3E}">
        <p14:creationId xmlns:p14="http://schemas.microsoft.com/office/powerpoint/2010/main" val="1049659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EA885-5674-FA99-CCB4-1806565ACC46}"/>
            </a:ext>
          </a:extLst>
        </p:cNvPr>
        <p:cNvGrpSpPr/>
        <p:nvPr/>
      </p:nvGrpSpPr>
      <p:grpSpPr>
        <a:xfrm>
          <a:off x="0" y="0"/>
          <a:ext cx="0" cy="0"/>
          <a:chOff x="0" y="0"/>
          <a:chExt cx="0" cy="0"/>
        </a:xfrm>
      </p:grpSpPr>
      <p:sp>
        <p:nvSpPr>
          <p:cNvPr id="6" name="ZoneTexte 5">
            <a:extLst>
              <a:ext uri="{FF2B5EF4-FFF2-40B4-BE49-F238E27FC236}">
                <a16:creationId xmlns:a16="http://schemas.microsoft.com/office/drawing/2014/main" id="{5EA03F7E-0CA9-6543-E626-97369EDB967C}"/>
              </a:ext>
            </a:extLst>
          </p:cNvPr>
          <p:cNvSpPr txBox="1"/>
          <p:nvPr/>
        </p:nvSpPr>
        <p:spPr>
          <a:xfrm>
            <a:off x="1143000" y="90230"/>
            <a:ext cx="6858000" cy="1200329"/>
          </a:xfrm>
          <a:prstGeom prst="rect">
            <a:avLst/>
          </a:prstGeom>
          <a:noFill/>
        </p:spPr>
        <p:txBody>
          <a:bodyPr wrap="square" rtlCol="0">
            <a:spAutoFit/>
          </a:bodyPr>
          <a:lstStyle/>
          <a:p>
            <a:pPr algn="ctr"/>
            <a:r>
              <a:rPr lang="en-US" sz="2400">
                <a:solidFill>
                  <a:schemeClr val="accent6">
                    <a:lumMod val="50000"/>
                  </a:schemeClr>
                </a:solidFill>
                <a:latin typeface="Book Antiqua" panose="02040602050305030304" pitchFamily="18" charset="0"/>
              </a:rPr>
              <a:t>A paradigm shift for thymic OT</a:t>
            </a:r>
          </a:p>
          <a:p>
            <a:pPr algn="ctr"/>
            <a:r>
              <a:rPr lang="en-US" sz="2400">
                <a:solidFill>
                  <a:srgbClr val="960001"/>
                </a:solidFill>
                <a:latin typeface="Book Antiqua" panose="02040602050305030304" pitchFamily="18" charset="0"/>
              </a:rPr>
              <a:t>From a neurohormone to the </a:t>
            </a:r>
            <a:r>
              <a:rPr lang="en-US" sz="2400" b="1">
                <a:solidFill>
                  <a:srgbClr val="960001"/>
                </a:solidFill>
                <a:latin typeface="Book Antiqua" panose="02040602050305030304" pitchFamily="18" charset="0"/>
              </a:rPr>
              <a:t>self-antigen </a:t>
            </a:r>
            <a:r>
              <a:rPr lang="en-US" sz="2400">
                <a:solidFill>
                  <a:srgbClr val="960001"/>
                </a:solidFill>
                <a:latin typeface="Book Antiqua" panose="02040602050305030304" pitchFamily="18" charset="0"/>
              </a:rPr>
              <a:t>of the </a:t>
            </a:r>
            <a:r>
              <a:rPr lang="en-US" sz="2400" err="1">
                <a:solidFill>
                  <a:srgbClr val="960001"/>
                </a:solidFill>
                <a:latin typeface="Book Antiqua" panose="02040602050305030304" pitchFamily="18" charset="0"/>
              </a:rPr>
              <a:t>neurohypophysial</a:t>
            </a:r>
            <a:r>
              <a:rPr lang="en-US" sz="2400">
                <a:solidFill>
                  <a:srgbClr val="960001"/>
                </a:solidFill>
                <a:latin typeface="Book Antiqua" panose="02040602050305030304" pitchFamily="18" charset="0"/>
              </a:rPr>
              <a:t> family</a:t>
            </a:r>
          </a:p>
        </p:txBody>
      </p:sp>
      <p:sp>
        <p:nvSpPr>
          <p:cNvPr id="7" name="ZoneTexte 6">
            <a:extLst>
              <a:ext uri="{FF2B5EF4-FFF2-40B4-BE49-F238E27FC236}">
                <a16:creationId xmlns:a16="http://schemas.microsoft.com/office/drawing/2014/main" id="{76160C13-5B62-3E9A-0681-A8D28EC71DE6}"/>
              </a:ext>
            </a:extLst>
          </p:cNvPr>
          <p:cNvSpPr txBox="1"/>
          <p:nvPr/>
        </p:nvSpPr>
        <p:spPr>
          <a:xfrm>
            <a:off x="2695500" y="4119159"/>
            <a:ext cx="3753000" cy="469359"/>
          </a:xfrm>
          <a:prstGeom prst="rect">
            <a:avLst/>
          </a:prstGeom>
          <a:noFill/>
        </p:spPr>
        <p:txBody>
          <a:bodyPr wrap="square" rtlCol="0">
            <a:spAutoFit/>
          </a:bodyPr>
          <a:lstStyle/>
          <a:p>
            <a:pPr algn="ctr"/>
            <a:r>
              <a:rPr lang="en-US" sz="1400">
                <a:solidFill>
                  <a:schemeClr val="accent6">
                    <a:lumMod val="50000"/>
                  </a:schemeClr>
                </a:solidFill>
                <a:latin typeface="Book Antiqua" panose="02040602050305030304" pitchFamily="18" charset="0"/>
              </a:rPr>
              <a:t>Thymic epithelial cell (TEC)</a:t>
            </a:r>
          </a:p>
          <a:p>
            <a:pPr algn="ctr"/>
            <a:endParaRPr lang="en-US" sz="1050">
              <a:solidFill>
                <a:srgbClr val="000000"/>
              </a:solidFill>
            </a:endParaRPr>
          </a:p>
        </p:txBody>
      </p:sp>
      <p:sp>
        <p:nvSpPr>
          <p:cNvPr id="3" name="ZoneTexte 2">
            <a:extLst>
              <a:ext uri="{FF2B5EF4-FFF2-40B4-BE49-F238E27FC236}">
                <a16:creationId xmlns:a16="http://schemas.microsoft.com/office/drawing/2014/main" id="{2CE05A4A-EF85-326C-CA81-E8FF74635C83}"/>
              </a:ext>
            </a:extLst>
          </p:cNvPr>
          <p:cNvSpPr txBox="1"/>
          <p:nvPr/>
        </p:nvSpPr>
        <p:spPr>
          <a:xfrm>
            <a:off x="1480279" y="4365300"/>
            <a:ext cx="6160958" cy="507831"/>
          </a:xfrm>
          <a:prstGeom prst="rect">
            <a:avLst/>
          </a:prstGeom>
          <a:noFill/>
        </p:spPr>
        <p:txBody>
          <a:bodyPr wrap="square" rtlCol="0">
            <a:spAutoFit/>
          </a:bodyPr>
          <a:lstStyle/>
          <a:p>
            <a:pPr algn="ctr"/>
            <a:r>
              <a:rPr lang="en-US" sz="1400" b="1">
                <a:solidFill>
                  <a:srgbClr val="960001"/>
                </a:solidFill>
                <a:latin typeface="Book Antiqua" panose="02040602050305030304" pitchFamily="18" charset="0"/>
              </a:rPr>
              <a:t>Presentation</a:t>
            </a:r>
            <a:r>
              <a:rPr lang="en-US" sz="1400">
                <a:solidFill>
                  <a:srgbClr val="960001"/>
                </a:solidFill>
                <a:latin typeface="Book Antiqua" panose="02040602050305030304" pitchFamily="18" charset="0"/>
              </a:rPr>
              <a:t> of OT by TECs to pre-T cells</a:t>
            </a:r>
          </a:p>
          <a:p>
            <a:pPr algn="ctr"/>
            <a:r>
              <a:rPr lang="en-US" sz="1200">
                <a:solidFill>
                  <a:srgbClr val="960001"/>
                </a:solidFill>
                <a:latin typeface="Book Antiqua" panose="02040602050305030304" pitchFamily="18" charset="0"/>
              </a:rPr>
              <a:t>(</a:t>
            </a:r>
            <a:r>
              <a:rPr lang="en-US" sz="1200" i="1">
                <a:solidFill>
                  <a:srgbClr val="960001"/>
                </a:solidFill>
                <a:latin typeface="Book Antiqua" panose="02040602050305030304" pitchFamily="18" charset="0"/>
              </a:rPr>
              <a:t>via</a:t>
            </a:r>
            <a:r>
              <a:rPr lang="en-US" sz="1200">
                <a:solidFill>
                  <a:srgbClr val="960001"/>
                </a:solidFill>
                <a:latin typeface="Book Antiqua" panose="02040602050305030304" pitchFamily="18" charset="0"/>
              </a:rPr>
              <a:t> a hybrid protein MHC I-</a:t>
            </a:r>
            <a:r>
              <a:rPr lang="en-US" sz="1200" err="1">
                <a:solidFill>
                  <a:srgbClr val="960001"/>
                </a:solidFill>
                <a:latin typeface="Book Antiqua" panose="02040602050305030304" pitchFamily="18" charset="0"/>
              </a:rPr>
              <a:t>Neurophysin</a:t>
            </a:r>
            <a:r>
              <a:rPr lang="en-US" sz="1200">
                <a:solidFill>
                  <a:srgbClr val="960001"/>
                </a:solidFill>
                <a:latin typeface="Book Antiqua" panose="02040602050305030304" pitchFamily="18" charset="0"/>
              </a:rPr>
              <a:t>)</a:t>
            </a:r>
          </a:p>
        </p:txBody>
      </p:sp>
      <p:cxnSp>
        <p:nvCxnSpPr>
          <p:cNvPr id="10" name="Connecteur droit avec flèche 9">
            <a:extLst>
              <a:ext uri="{FF2B5EF4-FFF2-40B4-BE49-F238E27FC236}">
                <a16:creationId xmlns:a16="http://schemas.microsoft.com/office/drawing/2014/main" id="{A84831BA-E360-33A9-8E6F-3E0D9374C030}"/>
              </a:ext>
            </a:extLst>
          </p:cNvPr>
          <p:cNvCxnSpPr>
            <a:cxnSpLocks/>
          </p:cNvCxnSpPr>
          <p:nvPr/>
        </p:nvCxnSpPr>
        <p:spPr>
          <a:xfrm>
            <a:off x="5590309" y="3000401"/>
            <a:ext cx="0" cy="0"/>
          </a:xfrm>
          <a:prstGeom prst="straightConnector1">
            <a:avLst/>
          </a:prstGeom>
          <a:ln w="9525" cmpd="sng">
            <a:solidFill>
              <a:srgbClr val="800000"/>
            </a:solidFill>
            <a:tailEnd type="arrow"/>
          </a:ln>
        </p:spPr>
        <p:style>
          <a:lnRef idx="2">
            <a:schemeClr val="accent1"/>
          </a:lnRef>
          <a:fillRef idx="0">
            <a:schemeClr val="accent1"/>
          </a:fillRef>
          <a:effectRef idx="1">
            <a:schemeClr val="accent1"/>
          </a:effectRef>
          <a:fontRef idx="minor">
            <a:schemeClr val="tx1"/>
          </a:fontRef>
        </p:style>
      </p:cxnSp>
      <p:pic>
        <p:nvPicPr>
          <p:cNvPr id="18" name="Image 17" descr="Fig1 - copie.jpeg">
            <a:extLst>
              <a:ext uri="{FF2B5EF4-FFF2-40B4-BE49-F238E27FC236}">
                <a16:creationId xmlns:a16="http://schemas.microsoft.com/office/drawing/2014/main" id="{1713B0D0-662E-3742-8BF2-6CD15910480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95500" y="1631898"/>
            <a:ext cx="3753000" cy="2474177"/>
          </a:xfrm>
          <a:prstGeom prst="rect">
            <a:avLst/>
          </a:prstGeom>
          <a:ln w="19050" cmpd="sng">
            <a:solidFill>
              <a:srgbClr val="800000"/>
            </a:solidFill>
          </a:ln>
        </p:spPr>
      </p:pic>
      <p:sp>
        <p:nvSpPr>
          <p:cNvPr id="21" name="ZoneTexte 20">
            <a:extLst>
              <a:ext uri="{FF2B5EF4-FFF2-40B4-BE49-F238E27FC236}">
                <a16:creationId xmlns:a16="http://schemas.microsoft.com/office/drawing/2014/main" id="{1E3998BD-1B94-BCEE-376F-0DF56DF53EAC}"/>
              </a:ext>
            </a:extLst>
          </p:cNvPr>
          <p:cNvSpPr txBox="1"/>
          <p:nvPr/>
        </p:nvSpPr>
        <p:spPr>
          <a:xfrm>
            <a:off x="3886200" y="3289127"/>
            <a:ext cx="1300620" cy="276999"/>
          </a:xfrm>
          <a:prstGeom prst="rect">
            <a:avLst/>
          </a:prstGeom>
          <a:noFill/>
        </p:spPr>
        <p:txBody>
          <a:bodyPr wrap="square" rtlCol="0">
            <a:spAutoFit/>
          </a:bodyPr>
          <a:lstStyle/>
          <a:p>
            <a:endParaRPr lang="fr-FR" sz="1200" b="1">
              <a:solidFill>
                <a:srgbClr val="800000"/>
              </a:solidFill>
              <a:latin typeface="Book Antiqua" panose="02040602050305030304" pitchFamily="18" charset="0"/>
            </a:endParaRPr>
          </a:p>
        </p:txBody>
      </p:sp>
      <p:sp>
        <p:nvSpPr>
          <p:cNvPr id="4" name="ZoneTexte 3">
            <a:extLst>
              <a:ext uri="{FF2B5EF4-FFF2-40B4-BE49-F238E27FC236}">
                <a16:creationId xmlns:a16="http://schemas.microsoft.com/office/drawing/2014/main" id="{263887C0-0E3A-ED4C-2D19-920C9FFB2BC4}"/>
              </a:ext>
            </a:extLst>
          </p:cNvPr>
          <p:cNvSpPr txBox="1">
            <a:spLocks noChangeAspect="1"/>
          </p:cNvSpPr>
          <p:nvPr/>
        </p:nvSpPr>
        <p:spPr>
          <a:xfrm>
            <a:off x="4572000" y="2571750"/>
            <a:ext cx="507425" cy="252000"/>
          </a:xfrm>
          <a:prstGeom prst="rect">
            <a:avLst/>
          </a:prstGeom>
          <a:solidFill>
            <a:schemeClr val="tx1"/>
          </a:solidFill>
        </p:spPr>
        <p:txBody>
          <a:bodyPr wrap="square" rtlCol="0">
            <a:spAutoFit/>
          </a:bodyPr>
          <a:lstStyle/>
          <a:p>
            <a:pPr algn="ctr"/>
            <a:r>
              <a:rPr lang="fr-FR" sz="1100" b="1">
                <a:solidFill>
                  <a:schemeClr val="bg1">
                    <a:lumMod val="95000"/>
                  </a:schemeClr>
                </a:solidFill>
                <a:latin typeface="Book Antiqua" panose="02040602050305030304" pitchFamily="18" charset="0"/>
              </a:rPr>
              <a:t>TEC</a:t>
            </a:r>
          </a:p>
        </p:txBody>
      </p:sp>
    </p:spTree>
    <p:extLst>
      <p:ext uri="{BB962C8B-B14F-4D97-AF65-F5344CB8AC3E}">
        <p14:creationId xmlns:p14="http://schemas.microsoft.com/office/powerpoint/2010/main" val="4138540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 y="429252"/>
            <a:ext cx="9144000" cy="790688"/>
          </a:xfrm>
        </p:spPr>
        <p:txBody>
          <a:bodyPr>
            <a:normAutofit fontScale="90000"/>
          </a:bodyPr>
          <a:lstStyle/>
          <a:p>
            <a:pPr algn="ctr">
              <a:spcBef>
                <a:spcPts val="0"/>
              </a:spcBef>
              <a:spcAft>
                <a:spcPts val="600"/>
              </a:spcAft>
            </a:pPr>
            <a:r>
              <a:rPr lang="en-US" sz="2700" noProof="1">
                <a:solidFill>
                  <a:schemeClr val="accent6">
                    <a:lumMod val="50000"/>
                  </a:schemeClr>
                </a:solidFill>
                <a:latin typeface="Book Antiqua" panose="02040602050305030304" pitchFamily="18" charset="0"/>
              </a:rPr>
              <a:t>“</a:t>
            </a:r>
            <a:r>
              <a:rPr lang="en-US" sz="2700" i="1" noProof="1">
                <a:solidFill>
                  <a:schemeClr val="accent6">
                    <a:lumMod val="50000"/>
                  </a:schemeClr>
                </a:solidFill>
                <a:latin typeface="Book Antiqua" panose="02040602050305030304" pitchFamily="18" charset="0"/>
              </a:rPr>
              <a:t>Ontogeny recapitulates phylogeny</a:t>
            </a:r>
            <a:r>
              <a:rPr lang="en-US" sz="2700" noProof="1">
                <a:solidFill>
                  <a:schemeClr val="accent6">
                    <a:lumMod val="50000"/>
                  </a:schemeClr>
                </a:solidFill>
                <a:latin typeface="Book Antiqua" panose="02040602050305030304" pitchFamily="18" charset="0"/>
              </a:rPr>
              <a:t>” </a:t>
            </a:r>
            <a:br>
              <a:rPr lang="en-US" sz="2400" b="1" noProof="1">
                <a:solidFill>
                  <a:schemeClr val="accent6">
                    <a:lumMod val="50000"/>
                  </a:schemeClr>
                </a:solidFill>
                <a:latin typeface="Book Antiqua" panose="02040602050305030304" pitchFamily="18" charset="0"/>
              </a:rPr>
            </a:br>
            <a:r>
              <a:rPr lang="en-US" sz="1600" noProof="1">
                <a:solidFill>
                  <a:schemeClr val="accent6">
                    <a:lumMod val="50000"/>
                  </a:schemeClr>
                </a:solidFill>
                <a:latin typeface="Book Antiqua" panose="02040602050305030304" pitchFamily="18" charset="0"/>
              </a:rPr>
              <a:t>Ernst HAECKEL (1834-1919)</a:t>
            </a:r>
            <a:br>
              <a:rPr lang="en-US" sz="1600" noProof="1">
                <a:solidFill>
                  <a:schemeClr val="accent6">
                    <a:lumMod val="50000"/>
                  </a:schemeClr>
                </a:solidFill>
                <a:latin typeface="Book Antiqua" panose="02040602050305030304" pitchFamily="18" charset="0"/>
              </a:rPr>
            </a:br>
            <a:br>
              <a:rPr lang="en-US" sz="1600" noProof="1">
                <a:solidFill>
                  <a:schemeClr val="accent6">
                    <a:lumMod val="50000"/>
                  </a:schemeClr>
                </a:solidFill>
                <a:latin typeface="Book Antiqua" panose="02040602050305030304" pitchFamily="18" charset="0"/>
              </a:rPr>
            </a:br>
            <a:r>
              <a:rPr lang="en-US" sz="1600" noProof="1">
                <a:solidFill>
                  <a:srgbClr val="800000"/>
                </a:solidFill>
                <a:latin typeface="Book Antiqua" panose="02040602050305030304" pitchFamily="18" charset="0"/>
              </a:rPr>
              <a:t>The place of </a:t>
            </a:r>
            <a:r>
              <a:rPr lang="en-US" sz="1600" b="1" noProof="1">
                <a:solidFill>
                  <a:srgbClr val="800000"/>
                </a:solidFill>
                <a:latin typeface="Book Antiqua" panose="02040602050305030304" pitchFamily="18" charset="0"/>
              </a:rPr>
              <a:t>cryptocrine signaling / self-presentation </a:t>
            </a:r>
            <a:r>
              <a:rPr lang="en-US" sz="1600" noProof="1">
                <a:solidFill>
                  <a:srgbClr val="800000"/>
                </a:solidFill>
                <a:latin typeface="Book Antiqua" panose="02040602050305030304" pitchFamily="18" charset="0"/>
              </a:rPr>
              <a:t>in evolution and </a:t>
            </a:r>
            <a:br>
              <a:rPr lang="en-US" sz="1600" noProof="1">
                <a:solidFill>
                  <a:srgbClr val="800000"/>
                </a:solidFill>
                <a:latin typeface="Book Antiqua" panose="02040602050305030304" pitchFamily="18" charset="0"/>
              </a:rPr>
            </a:br>
            <a:r>
              <a:rPr lang="en-US" sz="1600" noProof="1">
                <a:solidFill>
                  <a:srgbClr val="800000"/>
                </a:solidFill>
                <a:latin typeface="Book Antiqua" panose="02040602050305030304" pitchFamily="18" charset="0"/>
              </a:rPr>
              <a:t>development of cellular communication (Evo-Devo conceptual approach)</a:t>
            </a:r>
          </a:p>
        </p:txBody>
      </p:sp>
      <p:pic>
        <p:nvPicPr>
          <p:cNvPr id="2" name="Image 1" descr="1200px-Zygote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24050" y="2857500"/>
            <a:ext cx="1028700" cy="771525"/>
          </a:xfrm>
          <a:prstGeom prst="rect">
            <a:avLst/>
          </a:prstGeom>
          <a:ln w="19050" cmpd="sng">
            <a:solidFill>
              <a:srgbClr val="960001"/>
            </a:solidFill>
          </a:ln>
        </p:spPr>
      </p:pic>
      <p:grpSp>
        <p:nvGrpSpPr>
          <p:cNvPr id="10" name="Grouper 9"/>
          <p:cNvGrpSpPr/>
          <p:nvPr/>
        </p:nvGrpSpPr>
        <p:grpSpPr>
          <a:xfrm>
            <a:off x="3048000" y="1762126"/>
            <a:ext cx="4281488" cy="3233241"/>
            <a:chOff x="2540000" y="2349500"/>
            <a:chExt cx="5708650" cy="4310988"/>
          </a:xfrm>
        </p:grpSpPr>
        <p:grpSp>
          <p:nvGrpSpPr>
            <p:cNvPr id="8" name="Grouper 7"/>
            <p:cNvGrpSpPr/>
            <p:nvPr/>
          </p:nvGrpSpPr>
          <p:grpSpPr>
            <a:xfrm>
              <a:off x="2540000" y="2349500"/>
              <a:ext cx="5708650" cy="4310988"/>
              <a:chOff x="2540000" y="2349500"/>
              <a:chExt cx="5708650" cy="4310988"/>
            </a:xfrm>
          </p:grpSpPr>
          <p:grpSp>
            <p:nvGrpSpPr>
              <p:cNvPr id="6" name="Grouper 5"/>
              <p:cNvGrpSpPr/>
              <p:nvPr/>
            </p:nvGrpSpPr>
            <p:grpSpPr>
              <a:xfrm>
                <a:off x="2540000" y="2349500"/>
                <a:ext cx="5594350" cy="3998913"/>
                <a:chOff x="2540000" y="2349500"/>
                <a:chExt cx="5594350" cy="3998913"/>
              </a:xfrm>
            </p:grpSpPr>
            <p:graphicFrame>
              <p:nvGraphicFramePr>
                <p:cNvPr id="4" name="Object 2"/>
                <p:cNvGraphicFramePr>
                  <a:graphicFrameLocks noChangeAspect="1"/>
                </p:cNvGraphicFramePr>
                <p:nvPr>
                  <p:extLst>
                    <p:ext uri="{D42A27DB-BD31-4B8C-83A1-F6EECF244321}">
                      <p14:modId xmlns:p14="http://schemas.microsoft.com/office/powerpoint/2010/main" val="521672710"/>
                    </p:ext>
                  </p:extLst>
                </p:nvPr>
              </p:nvGraphicFramePr>
              <p:xfrm>
                <a:off x="3016250" y="2349500"/>
                <a:ext cx="5118100" cy="3998913"/>
              </p:xfrm>
              <a:graphic>
                <a:graphicData uri="http://schemas.openxmlformats.org/presentationml/2006/ole">
                  <mc:AlternateContent xmlns:mc="http://schemas.openxmlformats.org/markup-compatibility/2006">
                    <mc:Choice xmlns:v="urn:schemas-microsoft-com:vml" Requires="v">
                      <p:oleObj name="Document" r:id="rId3" imgW="4094988" imgH="3200400" progId="Word.Document.8">
                        <p:embed/>
                      </p:oleObj>
                    </mc:Choice>
                    <mc:Fallback>
                      <p:oleObj name="Document" r:id="rId3" imgW="4094988" imgH="3200400" progId="Word.Document.8">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6250" y="2349500"/>
                              <a:ext cx="5118100" cy="3998913"/>
                            </a:xfrm>
                            <a:prstGeom prst="rect">
                              <a:avLst/>
                            </a:prstGeom>
                            <a:noFill/>
                            <a:ln w="19050" cmpd="sng">
                              <a:solidFill>
                                <a:srgbClr val="960001"/>
                              </a:solidFill>
                            </a:ln>
                          </p:spPr>
                        </p:pic>
                      </p:oleObj>
                    </mc:Fallback>
                  </mc:AlternateContent>
                </a:graphicData>
              </a:graphic>
            </p:graphicFrame>
            <p:sp>
              <p:nvSpPr>
                <p:cNvPr id="5" name="Flèche vers la droite 4"/>
                <p:cNvSpPr/>
                <p:nvPr/>
              </p:nvSpPr>
              <p:spPr>
                <a:xfrm>
                  <a:off x="2540000" y="4191000"/>
                  <a:ext cx="361950" cy="267716"/>
                </a:xfrm>
                <a:prstGeom prst="rightArrow">
                  <a:avLst/>
                </a:prstGeom>
                <a:solidFill>
                  <a:schemeClr val="bg2">
                    <a:lumMod val="25000"/>
                  </a:schemeClr>
                </a:solidFill>
                <a:ln>
                  <a:solidFill>
                    <a:schemeClr val="tx2">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p>
              </p:txBody>
            </p:sp>
          </p:grpSp>
          <p:sp>
            <p:nvSpPr>
              <p:cNvPr id="7" name="ZoneTexte 6"/>
              <p:cNvSpPr txBox="1"/>
              <p:nvPr/>
            </p:nvSpPr>
            <p:spPr>
              <a:xfrm>
                <a:off x="3130551" y="6368100"/>
                <a:ext cx="5118099" cy="292388"/>
              </a:xfrm>
              <a:prstGeom prst="rect">
                <a:avLst/>
              </a:prstGeom>
              <a:noFill/>
            </p:spPr>
            <p:txBody>
              <a:bodyPr wrap="square" rtlCol="0">
                <a:spAutoFit/>
              </a:bodyPr>
              <a:lstStyle/>
              <a:p>
                <a:pPr algn="r"/>
                <a:endParaRPr lang="fr-FR" sz="825">
                  <a:solidFill>
                    <a:schemeClr val="bg2">
                      <a:lumMod val="25000"/>
                    </a:schemeClr>
                  </a:solidFill>
                  <a:latin typeface="Book Antiqua" panose="02040602050305030304" pitchFamily="18" charset="0"/>
                </a:endParaRPr>
              </a:p>
            </p:txBody>
          </p:sp>
        </p:grpSp>
        <p:sp>
          <p:nvSpPr>
            <p:cNvPr id="9" name="Rectangle à coins arrondis 8"/>
            <p:cNvSpPr/>
            <p:nvPr/>
          </p:nvSpPr>
          <p:spPr>
            <a:xfrm>
              <a:off x="3416300" y="5954644"/>
              <a:ext cx="1828800" cy="379413"/>
            </a:xfrm>
            <a:prstGeom prst="roundRect">
              <a:avLst/>
            </a:prstGeom>
            <a:noFill/>
            <a:ln w="28575" cmpd="sng">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p>
          </p:txBody>
        </p:sp>
      </p:grpSp>
      <p:sp>
        <p:nvSpPr>
          <p:cNvPr id="11" name="ZoneTexte 10">
            <a:extLst>
              <a:ext uri="{FF2B5EF4-FFF2-40B4-BE49-F238E27FC236}">
                <a16:creationId xmlns:a16="http://schemas.microsoft.com/office/drawing/2014/main" id="{7D91503D-407E-295E-486C-9F3128EF0F8D}"/>
              </a:ext>
            </a:extLst>
          </p:cNvPr>
          <p:cNvSpPr txBox="1"/>
          <p:nvPr/>
        </p:nvSpPr>
        <p:spPr>
          <a:xfrm>
            <a:off x="1560443" y="3637723"/>
            <a:ext cx="1659835" cy="369332"/>
          </a:xfrm>
          <a:prstGeom prst="rect">
            <a:avLst/>
          </a:prstGeom>
          <a:noFill/>
        </p:spPr>
        <p:txBody>
          <a:bodyPr wrap="square" rtlCol="0">
            <a:spAutoFit/>
          </a:bodyPr>
          <a:lstStyle/>
          <a:p>
            <a:pPr algn="ctr"/>
            <a:r>
              <a:rPr lang="fr-FR" sz="900" err="1">
                <a:latin typeface="Book Antiqua" panose="02040602050305030304" pitchFamily="18" charset="0"/>
              </a:rPr>
              <a:t>Embryo</a:t>
            </a:r>
            <a:endParaRPr lang="fr-FR" sz="900">
              <a:latin typeface="Book Antiqua" panose="02040602050305030304" pitchFamily="18" charset="0"/>
            </a:endParaRPr>
          </a:p>
          <a:p>
            <a:pPr algn="ctr"/>
            <a:r>
              <a:rPr lang="fr-FR" sz="900" i="1">
                <a:latin typeface="Book Antiqua" panose="02040602050305030304" pitchFamily="18" charset="0"/>
              </a:rPr>
              <a:t>Fusion of pronuclei</a:t>
            </a:r>
          </a:p>
        </p:txBody>
      </p:sp>
    </p:spTree>
    <p:extLst>
      <p:ext uri="{BB962C8B-B14F-4D97-AF65-F5344CB8AC3E}">
        <p14:creationId xmlns:p14="http://schemas.microsoft.com/office/powerpoint/2010/main" val="3181605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879563" y="273844"/>
            <a:ext cx="5384875" cy="994172"/>
          </a:xfrm>
        </p:spPr>
        <p:txBody>
          <a:bodyPr>
            <a:normAutofit/>
          </a:bodyPr>
          <a:lstStyle/>
          <a:p>
            <a:r>
              <a:rPr lang="fr-FR" sz="2400">
                <a:solidFill>
                  <a:schemeClr val="accent6">
                    <a:lumMod val="50000"/>
                  </a:schemeClr>
                </a:solidFill>
                <a:latin typeface="Book Antiqua" panose="02040602050305030304" pitchFamily="18" charset="0"/>
              </a:rPr>
              <a:t>The science of neuroendocrine self</a:t>
            </a:r>
          </a:p>
        </p:txBody>
      </p:sp>
      <p:sp>
        <p:nvSpPr>
          <p:cNvPr id="2" name="Espace réservé du contenu 1"/>
          <p:cNvSpPr>
            <a:spLocks noGrp="1"/>
          </p:cNvSpPr>
          <p:nvPr>
            <p:ph idx="1"/>
          </p:nvPr>
        </p:nvSpPr>
        <p:spPr>
          <a:xfrm>
            <a:off x="1264024" y="1407000"/>
            <a:ext cx="6736976" cy="2908361"/>
          </a:xfrm>
        </p:spPr>
        <p:txBody>
          <a:bodyPr>
            <a:normAutofit/>
          </a:bodyPr>
          <a:lstStyle/>
          <a:p>
            <a:pPr>
              <a:spcBef>
                <a:spcPts val="450"/>
              </a:spcBef>
              <a:spcAft>
                <a:spcPts val="1350"/>
              </a:spcAft>
              <a:tabLst>
                <a:tab pos="266700" algn="l"/>
              </a:tabLst>
            </a:pPr>
            <a:r>
              <a:rPr lang="en-US" sz="1200" noProof="1">
                <a:solidFill>
                  <a:srgbClr val="7F0D00"/>
                </a:solidFill>
                <a:latin typeface="Book Antiqua" panose="02040602050305030304" pitchFamily="18" charset="0"/>
                <a:ea typeface="ＭＳ Ｐゴシック" charset="0"/>
                <a:cs typeface="Arial Narrow"/>
              </a:rPr>
              <a:t>Dominant member of a neuroendocrine family expressed in the thymus epithelium.      </a:t>
            </a:r>
          </a:p>
          <a:p>
            <a:pPr>
              <a:spcBef>
                <a:spcPts val="450"/>
              </a:spcBef>
              <a:spcAft>
                <a:spcPts val="1350"/>
              </a:spcAft>
              <a:tabLst>
                <a:tab pos="266700" algn="l"/>
              </a:tabLst>
            </a:pPr>
            <a:r>
              <a:rPr lang="en-US" sz="1200" noProof="1">
                <a:solidFill>
                  <a:srgbClr val="7F0D00"/>
                </a:solidFill>
                <a:latin typeface="Book Antiqua" panose="02040602050305030304" pitchFamily="18" charset="0"/>
                <a:ea typeface="ＭＳ Ｐゴシック" charset="0"/>
                <a:cs typeface="Arial Narrow"/>
              </a:rPr>
              <a:t>Conserved sequences during evolution of the family.</a:t>
            </a:r>
          </a:p>
          <a:p>
            <a:pPr>
              <a:spcBef>
                <a:spcPts val="450"/>
              </a:spcBef>
              <a:spcAft>
                <a:spcPts val="1350"/>
              </a:spcAft>
              <a:tabLst>
                <a:tab pos="266700" algn="l"/>
              </a:tabLst>
            </a:pPr>
            <a:r>
              <a:rPr lang="en-US" sz="1200" i="1" noProof="1">
                <a:solidFill>
                  <a:srgbClr val="7F0D00"/>
                </a:solidFill>
                <a:latin typeface="Book Antiqua" panose="02040602050305030304" pitchFamily="18" charset="0"/>
                <a:ea typeface="ＭＳ Ｐゴシック" charset="0"/>
                <a:cs typeface="Arial Narrow"/>
              </a:rPr>
              <a:t>OT</a:t>
            </a:r>
            <a:r>
              <a:rPr lang="en-US" sz="1200" noProof="1">
                <a:solidFill>
                  <a:srgbClr val="7F0D00"/>
                </a:solidFill>
                <a:latin typeface="Book Antiqua" panose="02040602050305030304" pitchFamily="18" charset="0"/>
                <a:ea typeface="ＭＳ Ｐゴシック" charset="0"/>
                <a:cs typeface="Arial Narrow"/>
              </a:rPr>
              <a:t> transcription in the thymus precedes brain expression.</a:t>
            </a:r>
          </a:p>
          <a:p>
            <a:pPr>
              <a:spcBef>
                <a:spcPts val="450"/>
              </a:spcBef>
              <a:spcAft>
                <a:spcPts val="1350"/>
              </a:spcAft>
              <a:tabLst>
                <a:tab pos="266700" algn="l"/>
              </a:tabLst>
            </a:pPr>
            <a:r>
              <a:rPr lang="en-US" sz="1200" noProof="1">
                <a:solidFill>
                  <a:srgbClr val="7F0D00"/>
                </a:solidFill>
                <a:latin typeface="Book Antiqua" panose="02040602050305030304" pitchFamily="18" charset="0"/>
                <a:ea typeface="ＭＳ Ｐゴシック" charset="0"/>
                <a:cs typeface="Arial Narrow"/>
              </a:rPr>
              <a:t>No secretion but </a:t>
            </a:r>
            <a:r>
              <a:rPr lang="en-US" sz="1200" b="1" noProof="1">
                <a:solidFill>
                  <a:srgbClr val="7F0D00"/>
                </a:solidFill>
                <a:latin typeface="Book Antiqua" panose="02040602050305030304" pitchFamily="18" charset="0"/>
                <a:ea typeface="ＭＳ Ｐゴシック" charset="0"/>
                <a:cs typeface="Arial Narrow"/>
              </a:rPr>
              <a:t>PRESENTATION</a:t>
            </a:r>
            <a:r>
              <a:rPr lang="en-US" sz="1200" noProof="1">
                <a:solidFill>
                  <a:srgbClr val="7F0D00"/>
                </a:solidFill>
                <a:latin typeface="Book Antiqua" panose="02040602050305030304" pitchFamily="18" charset="0"/>
                <a:ea typeface="ＭＳ Ｐゴシック" charset="0"/>
                <a:cs typeface="Arial Narrow"/>
              </a:rPr>
              <a:t> by TECs in association with MHC.</a:t>
            </a:r>
          </a:p>
          <a:p>
            <a:pPr>
              <a:spcBef>
                <a:spcPts val="0"/>
              </a:spcBef>
              <a:tabLst>
                <a:tab pos="266700" algn="l"/>
              </a:tabLst>
            </a:pPr>
            <a:r>
              <a:rPr lang="en-US" sz="1200" noProof="1">
                <a:solidFill>
                  <a:srgbClr val="7F0D00"/>
                </a:solidFill>
                <a:latin typeface="Book Antiqua" panose="02040602050305030304" pitchFamily="18" charset="0"/>
                <a:ea typeface="ＭＳ Ｐゴシック" charset="0"/>
                <a:cs typeface="Arial Narrow"/>
              </a:rPr>
              <a:t>Importance for </a:t>
            </a:r>
            <a:r>
              <a:rPr lang="en-US" sz="1200" i="1" noProof="1">
                <a:solidFill>
                  <a:srgbClr val="7F0D00"/>
                </a:solidFill>
                <a:latin typeface="Book Antiqua" panose="02040602050305030304" pitchFamily="18" charset="0"/>
                <a:ea typeface="ＭＳ Ｐゴシック" charset="0"/>
                <a:cs typeface="Arial Narrow"/>
              </a:rPr>
              <a:t>species conservation </a:t>
            </a:r>
          </a:p>
          <a:p>
            <a:pPr marL="0" indent="0">
              <a:spcBef>
                <a:spcPts val="0"/>
              </a:spcBef>
              <a:buNone/>
              <a:tabLst>
                <a:tab pos="266700" algn="l"/>
              </a:tabLst>
            </a:pPr>
            <a:r>
              <a:rPr lang="en-US" sz="1200" noProof="1">
                <a:solidFill>
                  <a:srgbClr val="7F0D00"/>
                </a:solidFill>
                <a:latin typeface="Book Antiqua" panose="02040602050305030304" pitchFamily="18" charset="0"/>
                <a:ea typeface="ＭＳ Ｐゴシック" charset="0"/>
                <a:cs typeface="Arial Narrow"/>
              </a:rPr>
              <a:t>	OT ☞ Reproduction while VP ☞ Water homeostasis and vascular tone</a:t>
            </a:r>
          </a:p>
          <a:p>
            <a:pPr marL="0" indent="0">
              <a:spcBef>
                <a:spcPts val="0"/>
              </a:spcBef>
              <a:buNone/>
              <a:tabLst>
                <a:tab pos="266700" algn="l"/>
              </a:tabLst>
            </a:pPr>
            <a:r>
              <a:rPr lang="en-US" sz="1200" noProof="1">
                <a:solidFill>
                  <a:srgbClr val="7F0D00"/>
                </a:solidFill>
                <a:latin typeface="Book Antiqua" panose="02040602050305030304" pitchFamily="18" charset="0"/>
                <a:ea typeface="ＭＳ Ｐゴシック" charset="0"/>
                <a:cs typeface="Arial Narrow"/>
              </a:rPr>
              <a:t>	Tolerance to OT &gt; VP</a:t>
            </a:r>
          </a:p>
          <a:p>
            <a:pPr marL="0" indent="0">
              <a:spcBef>
                <a:spcPts val="0"/>
              </a:spcBef>
              <a:buNone/>
              <a:tabLst>
                <a:tab pos="266700" algn="l"/>
              </a:tabLst>
            </a:pPr>
            <a:r>
              <a:rPr lang="en-US" sz="1200" noProof="1">
                <a:solidFill>
                  <a:srgbClr val="7F0D00"/>
                </a:solidFill>
                <a:latin typeface="Book Antiqua" panose="02040602050305030304" pitchFamily="18" charset="0"/>
                <a:ea typeface="ＭＳ Ｐゴシック" charset="0"/>
                <a:cs typeface="Arial Narrow"/>
              </a:rPr>
              <a:t>	</a:t>
            </a:r>
          </a:p>
          <a:p>
            <a:pPr marL="0" indent="0">
              <a:spcBef>
                <a:spcPts val="0"/>
              </a:spcBef>
              <a:buNone/>
              <a:tabLst>
                <a:tab pos="266700" algn="l"/>
              </a:tabLst>
            </a:pPr>
            <a:r>
              <a:rPr lang="en-US" sz="1200" noProof="1">
                <a:solidFill>
                  <a:srgbClr val="7F0D00"/>
                </a:solidFill>
                <a:latin typeface="Book Antiqua" panose="02040602050305030304" pitchFamily="18" charset="0"/>
                <a:ea typeface="ＭＳ Ｐゴシック" charset="0"/>
                <a:cs typeface="Arial Narrow"/>
              </a:rPr>
              <a:t>	Importance for </a:t>
            </a:r>
            <a:r>
              <a:rPr lang="en-US" sz="1200" i="1" noProof="1">
                <a:solidFill>
                  <a:srgbClr val="7F0D00"/>
                </a:solidFill>
                <a:latin typeface="Book Antiqua" panose="02040602050305030304" pitchFamily="18" charset="0"/>
                <a:ea typeface="ＭＳ Ｐゴシック" charset="0"/>
                <a:cs typeface="Arial Narrow"/>
              </a:rPr>
              <a:t>ontogeny</a:t>
            </a:r>
            <a:r>
              <a:rPr lang="en-US" sz="1200" noProof="1">
                <a:solidFill>
                  <a:srgbClr val="7F0D00"/>
                </a:solidFill>
                <a:latin typeface="Book Antiqua" panose="02040602050305030304" pitchFamily="18" charset="0"/>
                <a:ea typeface="ＭＳ Ｐゴシック" charset="0"/>
                <a:cs typeface="Arial Narrow"/>
              </a:rPr>
              <a:t> </a:t>
            </a:r>
          </a:p>
          <a:p>
            <a:pPr marL="0" indent="0">
              <a:spcBef>
                <a:spcPts val="0"/>
              </a:spcBef>
              <a:buNone/>
              <a:tabLst>
                <a:tab pos="266700" algn="l"/>
              </a:tabLst>
            </a:pPr>
            <a:r>
              <a:rPr lang="en-US" sz="1200" noProof="1">
                <a:solidFill>
                  <a:srgbClr val="7F0D00"/>
                </a:solidFill>
                <a:latin typeface="Book Antiqua" panose="02040602050305030304" pitchFamily="18" charset="0"/>
                <a:ea typeface="ＭＳ Ｐゴシック" charset="0"/>
                <a:cs typeface="Arial Narrow"/>
              </a:rPr>
              <a:t>	IGF-2 ☞ Fetal growth factor while Insulin ☞ Glucose metabolism</a:t>
            </a:r>
          </a:p>
          <a:p>
            <a:pPr marL="0" indent="0">
              <a:spcBef>
                <a:spcPts val="0"/>
              </a:spcBef>
              <a:spcAft>
                <a:spcPts val="1200"/>
              </a:spcAft>
              <a:buNone/>
              <a:tabLst>
                <a:tab pos="266700" algn="l"/>
              </a:tabLst>
            </a:pPr>
            <a:r>
              <a:rPr lang="en-US" sz="1200" noProof="1">
                <a:solidFill>
                  <a:srgbClr val="7F0D00"/>
                </a:solidFill>
                <a:latin typeface="Book Antiqua" panose="02040602050305030304" pitchFamily="18" charset="0"/>
                <a:ea typeface="ＭＳ Ｐゴシック" charset="0"/>
                <a:cs typeface="Arial Narrow"/>
              </a:rPr>
              <a:t>	Tolerance to IGF-2 &gt; Insulin</a:t>
            </a:r>
          </a:p>
        </p:txBody>
      </p:sp>
      <p:sp>
        <p:nvSpPr>
          <p:cNvPr id="4" name="ZoneTexte 3"/>
          <p:cNvSpPr txBox="1"/>
          <p:nvPr/>
        </p:nvSpPr>
        <p:spPr>
          <a:xfrm>
            <a:off x="3873364" y="4378241"/>
            <a:ext cx="3724275" cy="473206"/>
          </a:xfrm>
          <a:prstGeom prst="rect">
            <a:avLst/>
          </a:prstGeom>
          <a:noFill/>
        </p:spPr>
        <p:txBody>
          <a:bodyPr wrap="square" rtlCol="0">
            <a:spAutoFit/>
          </a:bodyPr>
          <a:lstStyle/>
          <a:p>
            <a:pPr algn="r"/>
            <a:r>
              <a:rPr lang="fr-FR" sz="825">
                <a:solidFill>
                  <a:schemeClr val="bg2">
                    <a:lumMod val="25000"/>
                  </a:schemeClr>
                </a:solidFill>
                <a:latin typeface="Book Antiqua" panose="02040602050305030304" pitchFamily="18" charset="0"/>
              </a:rPr>
              <a:t>Geenen V </a:t>
            </a:r>
            <a:r>
              <a:rPr lang="fr-FR" sz="825" i="1">
                <a:solidFill>
                  <a:schemeClr val="bg2">
                    <a:lumMod val="25000"/>
                  </a:schemeClr>
                </a:solidFill>
                <a:latin typeface="Book Antiqua" panose="02040602050305030304" pitchFamily="18" charset="0"/>
              </a:rPr>
              <a:t>et al., Journal of </a:t>
            </a:r>
            <a:r>
              <a:rPr lang="fr-FR" sz="825" i="1" err="1">
                <a:solidFill>
                  <a:schemeClr val="bg2">
                    <a:lumMod val="25000"/>
                  </a:schemeClr>
                </a:solidFill>
                <a:latin typeface="Book Antiqua" panose="02040602050305030304" pitchFamily="18" charset="0"/>
              </a:rPr>
              <a:t>Molecular</a:t>
            </a:r>
            <a:r>
              <a:rPr lang="fr-FR" sz="825" i="1">
                <a:solidFill>
                  <a:schemeClr val="bg2">
                    <a:lumMod val="25000"/>
                  </a:schemeClr>
                </a:solidFill>
                <a:latin typeface="Book Antiqua" panose="02040602050305030304" pitchFamily="18" charset="0"/>
              </a:rPr>
              <a:t> </a:t>
            </a:r>
            <a:r>
              <a:rPr lang="fr-FR" sz="825" i="1" err="1">
                <a:solidFill>
                  <a:schemeClr val="bg2">
                    <a:lumMod val="25000"/>
                  </a:schemeClr>
                </a:solidFill>
                <a:latin typeface="Book Antiqua" panose="02040602050305030304" pitchFamily="18" charset="0"/>
              </a:rPr>
              <a:t>Medicine</a:t>
            </a:r>
            <a:r>
              <a:rPr lang="fr-FR" sz="825" i="1">
                <a:solidFill>
                  <a:schemeClr val="bg2">
                    <a:lumMod val="25000"/>
                  </a:schemeClr>
                </a:solidFill>
                <a:latin typeface="Book Antiqua" panose="02040602050305030304" pitchFamily="18" charset="0"/>
              </a:rPr>
              <a:t> </a:t>
            </a:r>
            <a:r>
              <a:rPr lang="fr-FR" sz="825">
                <a:solidFill>
                  <a:schemeClr val="bg2">
                    <a:lumMod val="25000"/>
                  </a:schemeClr>
                </a:solidFill>
                <a:latin typeface="Book Antiqua" panose="02040602050305030304" pitchFamily="18" charset="0"/>
              </a:rPr>
              <a:t>(1995)</a:t>
            </a:r>
          </a:p>
          <a:p>
            <a:pPr algn="r"/>
            <a:r>
              <a:rPr lang="fr-FR" sz="825">
                <a:solidFill>
                  <a:schemeClr val="bg2">
                    <a:lumMod val="25000"/>
                  </a:schemeClr>
                </a:solidFill>
                <a:latin typeface="Book Antiqua" panose="02040602050305030304" pitchFamily="18" charset="0"/>
              </a:rPr>
              <a:t> Martens H, </a:t>
            </a:r>
            <a:r>
              <a:rPr lang="fr-FR" sz="825" err="1">
                <a:solidFill>
                  <a:schemeClr val="bg2">
                    <a:lumMod val="25000"/>
                  </a:schemeClr>
                </a:solidFill>
                <a:latin typeface="Book Antiqua" panose="02040602050305030304" pitchFamily="18" charset="0"/>
              </a:rPr>
              <a:t>Goxe</a:t>
            </a:r>
            <a:r>
              <a:rPr lang="fr-FR" sz="825">
                <a:solidFill>
                  <a:schemeClr val="bg2">
                    <a:lumMod val="25000"/>
                  </a:schemeClr>
                </a:solidFill>
                <a:latin typeface="Book Antiqua" panose="02040602050305030304" pitchFamily="18" charset="0"/>
              </a:rPr>
              <a:t> B &amp; Geenen V, </a:t>
            </a:r>
            <a:r>
              <a:rPr lang="fr-FR" sz="825" i="1" err="1">
                <a:solidFill>
                  <a:schemeClr val="bg2">
                    <a:lumMod val="25000"/>
                  </a:schemeClr>
                </a:solidFill>
                <a:latin typeface="Book Antiqua" panose="02040602050305030304" pitchFamily="18" charset="0"/>
              </a:rPr>
              <a:t>Immunology</a:t>
            </a:r>
            <a:r>
              <a:rPr lang="fr-FR" sz="825" i="1">
                <a:solidFill>
                  <a:schemeClr val="bg2">
                    <a:lumMod val="25000"/>
                  </a:schemeClr>
                </a:solidFill>
                <a:latin typeface="Book Antiqua" panose="02040602050305030304" pitchFamily="18" charset="0"/>
              </a:rPr>
              <a:t> </a:t>
            </a:r>
            <a:r>
              <a:rPr lang="fr-FR" sz="825" i="1" err="1">
                <a:solidFill>
                  <a:schemeClr val="bg2">
                    <a:lumMod val="25000"/>
                  </a:schemeClr>
                </a:solidFill>
                <a:latin typeface="Book Antiqua" panose="02040602050305030304" pitchFamily="18" charset="0"/>
              </a:rPr>
              <a:t>Today</a:t>
            </a:r>
            <a:r>
              <a:rPr lang="fr-FR" sz="825" i="1">
                <a:solidFill>
                  <a:schemeClr val="bg2">
                    <a:lumMod val="25000"/>
                  </a:schemeClr>
                </a:solidFill>
                <a:latin typeface="Book Antiqua" panose="02040602050305030304" pitchFamily="18" charset="0"/>
              </a:rPr>
              <a:t> </a:t>
            </a:r>
            <a:r>
              <a:rPr lang="fr-FR" sz="825">
                <a:solidFill>
                  <a:schemeClr val="bg2">
                    <a:lumMod val="25000"/>
                  </a:schemeClr>
                </a:solidFill>
                <a:latin typeface="Book Antiqua" panose="02040602050305030304" pitchFamily="18" charset="0"/>
              </a:rPr>
              <a:t>(1996)</a:t>
            </a:r>
          </a:p>
          <a:p>
            <a:pPr algn="r"/>
            <a:r>
              <a:rPr lang="fr-FR" sz="825">
                <a:solidFill>
                  <a:schemeClr val="bg2">
                    <a:lumMod val="25000"/>
                  </a:schemeClr>
                </a:solidFill>
                <a:latin typeface="Book Antiqua" panose="02040602050305030304" pitchFamily="18" charset="0"/>
              </a:rPr>
              <a:t>Geenen V, </a:t>
            </a:r>
            <a:r>
              <a:rPr lang="fr-FR" sz="825" i="1">
                <a:solidFill>
                  <a:schemeClr val="bg2">
                    <a:lumMod val="25000"/>
                  </a:schemeClr>
                </a:solidFill>
                <a:latin typeface="Book Antiqua" panose="02040602050305030304" pitchFamily="18" charset="0"/>
              </a:rPr>
              <a:t>Journal of </a:t>
            </a:r>
            <a:r>
              <a:rPr lang="fr-FR" sz="825" i="1" err="1">
                <a:solidFill>
                  <a:schemeClr val="bg2">
                    <a:lumMod val="25000"/>
                  </a:schemeClr>
                </a:solidFill>
                <a:latin typeface="Book Antiqua" panose="02040602050305030304" pitchFamily="18" charset="0"/>
              </a:rPr>
              <a:t>Neuroendocrinology</a:t>
            </a:r>
            <a:r>
              <a:rPr lang="fr-FR" sz="825" i="1">
                <a:solidFill>
                  <a:schemeClr val="bg2">
                    <a:lumMod val="25000"/>
                  </a:schemeClr>
                </a:solidFill>
                <a:latin typeface="Book Antiqua" panose="02040602050305030304" pitchFamily="18" charset="0"/>
              </a:rPr>
              <a:t> </a:t>
            </a:r>
            <a:r>
              <a:rPr lang="fr-FR" sz="825">
                <a:solidFill>
                  <a:schemeClr val="bg2">
                    <a:lumMod val="25000"/>
                  </a:schemeClr>
                </a:solidFill>
                <a:latin typeface="Book Antiqua" panose="02040602050305030304" pitchFamily="18" charset="0"/>
              </a:rPr>
              <a:t>(1998)</a:t>
            </a:r>
          </a:p>
        </p:txBody>
      </p:sp>
    </p:spTree>
    <p:extLst>
      <p:ext uri="{BB962C8B-B14F-4D97-AF65-F5344CB8AC3E}">
        <p14:creationId xmlns:p14="http://schemas.microsoft.com/office/powerpoint/2010/main" val="2363186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xEl>
                                              <p:pRg st="9" end="9"/>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Freeform 1026"/>
          <p:cNvSpPr>
            <a:spLocks noChangeAspect="1"/>
          </p:cNvSpPr>
          <p:nvPr/>
        </p:nvSpPr>
        <p:spPr bwMode="auto">
          <a:xfrm>
            <a:off x="1600200" y="285750"/>
            <a:ext cx="5691188" cy="3733800"/>
          </a:xfrm>
          <a:custGeom>
            <a:avLst/>
            <a:gdLst>
              <a:gd name="T0" fmla="*/ 2147483647 w 4780"/>
              <a:gd name="T1" fmla="*/ 2147483647 h 3136"/>
              <a:gd name="T2" fmla="*/ 2147483647 w 4780"/>
              <a:gd name="T3" fmla="*/ 2147483647 h 3136"/>
              <a:gd name="T4" fmla="*/ 2147483647 w 4780"/>
              <a:gd name="T5" fmla="*/ 2147483647 h 3136"/>
              <a:gd name="T6" fmla="*/ 2147483647 w 4780"/>
              <a:gd name="T7" fmla="*/ 2147483647 h 3136"/>
              <a:gd name="T8" fmla="*/ 2147483647 w 4780"/>
              <a:gd name="T9" fmla="*/ 2147483647 h 3136"/>
              <a:gd name="T10" fmla="*/ 2147483647 w 4780"/>
              <a:gd name="T11" fmla="*/ 2147483647 h 3136"/>
              <a:gd name="T12" fmla="*/ 2147483647 w 4780"/>
              <a:gd name="T13" fmla="*/ 2147483647 h 3136"/>
              <a:gd name="T14" fmla="*/ 2147483647 w 4780"/>
              <a:gd name="T15" fmla="*/ 2147483647 h 3136"/>
              <a:gd name="T16" fmla="*/ 2147483647 w 4780"/>
              <a:gd name="T17" fmla="*/ 2147483647 h 3136"/>
              <a:gd name="T18" fmla="*/ 2147483647 w 4780"/>
              <a:gd name="T19" fmla="*/ 2147483647 h 3136"/>
              <a:gd name="T20" fmla="*/ 2147483647 w 4780"/>
              <a:gd name="T21" fmla="*/ 2147483647 h 3136"/>
              <a:gd name="T22" fmla="*/ 2147483647 w 4780"/>
              <a:gd name="T23" fmla="*/ 2147483647 h 3136"/>
              <a:gd name="T24" fmla="*/ 2147483647 w 4780"/>
              <a:gd name="T25" fmla="*/ 2147483647 h 3136"/>
              <a:gd name="T26" fmla="*/ 2147483647 w 4780"/>
              <a:gd name="T27" fmla="*/ 2147483647 h 3136"/>
              <a:gd name="T28" fmla="*/ 2147483647 w 4780"/>
              <a:gd name="T29" fmla="*/ 2147483647 h 3136"/>
              <a:gd name="T30" fmla="*/ 2147483647 w 4780"/>
              <a:gd name="T31" fmla="*/ 2147483647 h 3136"/>
              <a:gd name="T32" fmla="*/ 2147483647 w 4780"/>
              <a:gd name="T33" fmla="*/ 2147483647 h 3136"/>
              <a:gd name="T34" fmla="*/ 2147483647 w 4780"/>
              <a:gd name="T35" fmla="*/ 2147483647 h 3136"/>
              <a:gd name="T36" fmla="*/ 2147483647 w 4780"/>
              <a:gd name="T37" fmla="*/ 2147483647 h 3136"/>
              <a:gd name="T38" fmla="*/ 2147483647 w 4780"/>
              <a:gd name="T39" fmla="*/ 2147483647 h 3136"/>
              <a:gd name="T40" fmla="*/ 2147483647 w 4780"/>
              <a:gd name="T41" fmla="*/ 2147483647 h 3136"/>
              <a:gd name="T42" fmla="*/ 2147483647 w 4780"/>
              <a:gd name="T43" fmla="*/ 2147483647 h 3136"/>
              <a:gd name="T44" fmla="*/ 2147483647 w 4780"/>
              <a:gd name="T45" fmla="*/ 2147483647 h 3136"/>
              <a:gd name="T46" fmla="*/ 2147483647 w 4780"/>
              <a:gd name="T47" fmla="*/ 2147483647 h 3136"/>
              <a:gd name="T48" fmla="*/ 2147483647 w 4780"/>
              <a:gd name="T49" fmla="*/ 2147483647 h 3136"/>
              <a:gd name="T50" fmla="*/ 2147483647 w 4780"/>
              <a:gd name="T51" fmla="*/ 2147483647 h 3136"/>
              <a:gd name="T52" fmla="*/ 2147483647 w 4780"/>
              <a:gd name="T53" fmla="*/ 2147483647 h 3136"/>
              <a:gd name="T54" fmla="*/ 2147483647 w 4780"/>
              <a:gd name="T55" fmla="*/ 2147483647 h 3136"/>
              <a:gd name="T56" fmla="*/ 2147483647 w 4780"/>
              <a:gd name="T57" fmla="*/ 2147483647 h 3136"/>
              <a:gd name="T58" fmla="*/ 2147483647 w 4780"/>
              <a:gd name="T59" fmla="*/ 2147483647 h 3136"/>
              <a:gd name="T60" fmla="*/ 2147483647 w 4780"/>
              <a:gd name="T61" fmla="*/ 2147483647 h 3136"/>
              <a:gd name="T62" fmla="*/ 2147483647 w 4780"/>
              <a:gd name="T63" fmla="*/ 2147483647 h 3136"/>
              <a:gd name="T64" fmla="*/ 2147483647 w 4780"/>
              <a:gd name="T65" fmla="*/ 2147483647 h 3136"/>
              <a:gd name="T66" fmla="*/ 2147483647 w 4780"/>
              <a:gd name="T67" fmla="*/ 2147483647 h 3136"/>
              <a:gd name="T68" fmla="*/ 2147483647 w 4780"/>
              <a:gd name="T69" fmla="*/ 2147483647 h 3136"/>
              <a:gd name="T70" fmla="*/ 2147483647 w 4780"/>
              <a:gd name="T71" fmla="*/ 2147483647 h 3136"/>
              <a:gd name="T72" fmla="*/ 2147483647 w 4780"/>
              <a:gd name="T73" fmla="*/ 2147483647 h 3136"/>
              <a:gd name="T74" fmla="*/ 2147483647 w 4780"/>
              <a:gd name="T75" fmla="*/ 2147483647 h 3136"/>
              <a:gd name="T76" fmla="*/ 2147483647 w 4780"/>
              <a:gd name="T77" fmla="*/ 2147483647 h 31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780"/>
              <a:gd name="T118" fmla="*/ 0 h 3136"/>
              <a:gd name="T119" fmla="*/ 4780 w 4780"/>
              <a:gd name="T120" fmla="*/ 3136 h 31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780" h="3136">
                <a:moveTo>
                  <a:pt x="312" y="3032"/>
                </a:moveTo>
                <a:cubicBezTo>
                  <a:pt x="244" y="2915"/>
                  <a:pt x="270" y="2714"/>
                  <a:pt x="255" y="2576"/>
                </a:cubicBezTo>
                <a:cubicBezTo>
                  <a:pt x="270" y="2177"/>
                  <a:pt x="257" y="2408"/>
                  <a:pt x="328" y="2206"/>
                </a:cubicBezTo>
                <a:cubicBezTo>
                  <a:pt x="392" y="2172"/>
                  <a:pt x="414" y="2114"/>
                  <a:pt x="472" y="2069"/>
                </a:cubicBezTo>
                <a:cubicBezTo>
                  <a:pt x="568" y="1995"/>
                  <a:pt x="670" y="1932"/>
                  <a:pt x="771" y="1853"/>
                </a:cubicBezTo>
                <a:cubicBezTo>
                  <a:pt x="856" y="1837"/>
                  <a:pt x="946" y="1803"/>
                  <a:pt x="1037" y="1781"/>
                </a:cubicBezTo>
                <a:cubicBezTo>
                  <a:pt x="1074" y="1775"/>
                  <a:pt x="1122" y="1770"/>
                  <a:pt x="1164" y="1753"/>
                </a:cubicBezTo>
                <a:cubicBezTo>
                  <a:pt x="1190" y="1741"/>
                  <a:pt x="1248" y="1719"/>
                  <a:pt x="1248" y="1719"/>
                </a:cubicBezTo>
                <a:cubicBezTo>
                  <a:pt x="1371" y="1704"/>
                  <a:pt x="1417" y="1635"/>
                  <a:pt x="1456" y="1480"/>
                </a:cubicBezTo>
                <a:cubicBezTo>
                  <a:pt x="1498" y="1446"/>
                  <a:pt x="1386" y="1415"/>
                  <a:pt x="1376" y="1352"/>
                </a:cubicBezTo>
                <a:cubicBezTo>
                  <a:pt x="1318" y="1310"/>
                  <a:pt x="1284" y="1228"/>
                  <a:pt x="1248" y="1176"/>
                </a:cubicBezTo>
                <a:cubicBezTo>
                  <a:pt x="1200" y="1163"/>
                  <a:pt x="1008" y="1096"/>
                  <a:pt x="1008" y="1096"/>
                </a:cubicBezTo>
                <a:cubicBezTo>
                  <a:pt x="912" y="1084"/>
                  <a:pt x="881" y="1094"/>
                  <a:pt x="808" y="1024"/>
                </a:cubicBezTo>
                <a:cubicBezTo>
                  <a:pt x="718" y="988"/>
                  <a:pt x="772" y="1028"/>
                  <a:pt x="688" y="992"/>
                </a:cubicBezTo>
                <a:cubicBezTo>
                  <a:pt x="360" y="971"/>
                  <a:pt x="805" y="1013"/>
                  <a:pt x="488" y="968"/>
                </a:cubicBezTo>
                <a:cubicBezTo>
                  <a:pt x="441" y="962"/>
                  <a:pt x="240" y="864"/>
                  <a:pt x="240" y="864"/>
                </a:cubicBezTo>
                <a:cubicBezTo>
                  <a:pt x="123" y="896"/>
                  <a:pt x="111" y="1342"/>
                  <a:pt x="20" y="1399"/>
                </a:cubicBezTo>
                <a:cubicBezTo>
                  <a:pt x="0" y="1312"/>
                  <a:pt x="96" y="839"/>
                  <a:pt x="154" y="775"/>
                </a:cubicBezTo>
                <a:cubicBezTo>
                  <a:pt x="308" y="737"/>
                  <a:pt x="445" y="882"/>
                  <a:pt x="608" y="896"/>
                </a:cubicBezTo>
                <a:cubicBezTo>
                  <a:pt x="878" y="927"/>
                  <a:pt x="1120" y="1016"/>
                  <a:pt x="1384" y="1176"/>
                </a:cubicBezTo>
                <a:cubicBezTo>
                  <a:pt x="1394" y="1182"/>
                  <a:pt x="1448" y="1225"/>
                  <a:pt x="1464" y="1232"/>
                </a:cubicBezTo>
                <a:cubicBezTo>
                  <a:pt x="1474" y="1243"/>
                  <a:pt x="1528" y="1400"/>
                  <a:pt x="1592" y="1352"/>
                </a:cubicBezTo>
                <a:cubicBezTo>
                  <a:pt x="1745" y="1500"/>
                  <a:pt x="1811" y="1312"/>
                  <a:pt x="1880" y="1336"/>
                </a:cubicBezTo>
                <a:cubicBezTo>
                  <a:pt x="1980" y="1326"/>
                  <a:pt x="1926" y="1230"/>
                  <a:pt x="1964" y="1126"/>
                </a:cubicBezTo>
                <a:cubicBezTo>
                  <a:pt x="1949" y="1056"/>
                  <a:pt x="1940" y="987"/>
                  <a:pt x="1925" y="912"/>
                </a:cubicBezTo>
                <a:cubicBezTo>
                  <a:pt x="1862" y="789"/>
                  <a:pt x="1850" y="872"/>
                  <a:pt x="1824" y="744"/>
                </a:cubicBezTo>
                <a:cubicBezTo>
                  <a:pt x="1778" y="709"/>
                  <a:pt x="1724" y="416"/>
                  <a:pt x="1704" y="352"/>
                </a:cubicBezTo>
                <a:cubicBezTo>
                  <a:pt x="1716" y="236"/>
                  <a:pt x="1645" y="324"/>
                  <a:pt x="1688" y="208"/>
                </a:cubicBezTo>
                <a:cubicBezTo>
                  <a:pt x="1664" y="0"/>
                  <a:pt x="1827" y="456"/>
                  <a:pt x="1832" y="496"/>
                </a:cubicBezTo>
                <a:cubicBezTo>
                  <a:pt x="1928" y="720"/>
                  <a:pt x="1851" y="489"/>
                  <a:pt x="1871" y="587"/>
                </a:cubicBezTo>
                <a:cubicBezTo>
                  <a:pt x="1907" y="657"/>
                  <a:pt x="1927" y="732"/>
                  <a:pt x="1968" y="790"/>
                </a:cubicBezTo>
                <a:cubicBezTo>
                  <a:pt x="2000" y="849"/>
                  <a:pt x="2041" y="861"/>
                  <a:pt x="2078" y="914"/>
                </a:cubicBezTo>
                <a:cubicBezTo>
                  <a:pt x="2135" y="954"/>
                  <a:pt x="2162" y="984"/>
                  <a:pt x="2231" y="1008"/>
                </a:cubicBezTo>
                <a:cubicBezTo>
                  <a:pt x="2480" y="968"/>
                  <a:pt x="2560" y="1037"/>
                  <a:pt x="2688" y="1016"/>
                </a:cubicBezTo>
                <a:cubicBezTo>
                  <a:pt x="3144" y="904"/>
                  <a:pt x="3235" y="956"/>
                  <a:pt x="3544" y="809"/>
                </a:cubicBezTo>
                <a:cubicBezTo>
                  <a:pt x="3667" y="752"/>
                  <a:pt x="3810" y="731"/>
                  <a:pt x="3927" y="640"/>
                </a:cubicBezTo>
                <a:cubicBezTo>
                  <a:pt x="3969" y="629"/>
                  <a:pt x="4055" y="596"/>
                  <a:pt x="4055" y="596"/>
                </a:cubicBezTo>
                <a:cubicBezTo>
                  <a:pt x="4076" y="596"/>
                  <a:pt x="4070" y="497"/>
                  <a:pt x="4096" y="504"/>
                </a:cubicBezTo>
                <a:cubicBezTo>
                  <a:pt x="4169" y="539"/>
                  <a:pt x="4016" y="728"/>
                  <a:pt x="3984" y="768"/>
                </a:cubicBezTo>
                <a:cubicBezTo>
                  <a:pt x="3883" y="796"/>
                  <a:pt x="3788" y="853"/>
                  <a:pt x="3702" y="904"/>
                </a:cubicBezTo>
                <a:cubicBezTo>
                  <a:pt x="3644" y="920"/>
                  <a:pt x="3591" y="931"/>
                  <a:pt x="3543" y="948"/>
                </a:cubicBezTo>
                <a:cubicBezTo>
                  <a:pt x="3357" y="981"/>
                  <a:pt x="3421" y="998"/>
                  <a:pt x="3325" y="1032"/>
                </a:cubicBezTo>
                <a:cubicBezTo>
                  <a:pt x="3214" y="1063"/>
                  <a:pt x="3371" y="1054"/>
                  <a:pt x="3174" y="1127"/>
                </a:cubicBezTo>
                <a:cubicBezTo>
                  <a:pt x="3063" y="1150"/>
                  <a:pt x="3065" y="1175"/>
                  <a:pt x="2990" y="1255"/>
                </a:cubicBezTo>
                <a:cubicBezTo>
                  <a:pt x="2994" y="1389"/>
                  <a:pt x="2887" y="1583"/>
                  <a:pt x="2902" y="1711"/>
                </a:cubicBezTo>
                <a:cubicBezTo>
                  <a:pt x="2906" y="1804"/>
                  <a:pt x="2954" y="1882"/>
                  <a:pt x="3022" y="1911"/>
                </a:cubicBezTo>
                <a:cubicBezTo>
                  <a:pt x="3102" y="2087"/>
                  <a:pt x="3106" y="2043"/>
                  <a:pt x="3344" y="2080"/>
                </a:cubicBezTo>
                <a:cubicBezTo>
                  <a:pt x="3576" y="2123"/>
                  <a:pt x="3303" y="2032"/>
                  <a:pt x="3603" y="2106"/>
                </a:cubicBezTo>
                <a:cubicBezTo>
                  <a:pt x="3619" y="2112"/>
                  <a:pt x="3696" y="2144"/>
                  <a:pt x="3696" y="2144"/>
                </a:cubicBezTo>
                <a:cubicBezTo>
                  <a:pt x="3913" y="2170"/>
                  <a:pt x="3928" y="2112"/>
                  <a:pt x="4168" y="2120"/>
                </a:cubicBezTo>
                <a:cubicBezTo>
                  <a:pt x="4291" y="2114"/>
                  <a:pt x="4453" y="2084"/>
                  <a:pt x="4488" y="2088"/>
                </a:cubicBezTo>
                <a:cubicBezTo>
                  <a:pt x="4522" y="2091"/>
                  <a:pt x="4408" y="2129"/>
                  <a:pt x="4375" y="2144"/>
                </a:cubicBezTo>
                <a:cubicBezTo>
                  <a:pt x="4263" y="2182"/>
                  <a:pt x="4391" y="2149"/>
                  <a:pt x="4290" y="2172"/>
                </a:cubicBezTo>
                <a:cubicBezTo>
                  <a:pt x="3994" y="2208"/>
                  <a:pt x="4099" y="2180"/>
                  <a:pt x="3967" y="2214"/>
                </a:cubicBezTo>
                <a:cubicBezTo>
                  <a:pt x="3987" y="2312"/>
                  <a:pt x="4056" y="2319"/>
                  <a:pt x="4119" y="2389"/>
                </a:cubicBezTo>
                <a:cubicBezTo>
                  <a:pt x="4161" y="2407"/>
                  <a:pt x="4234" y="2483"/>
                  <a:pt x="4234" y="2483"/>
                </a:cubicBezTo>
                <a:cubicBezTo>
                  <a:pt x="4344" y="2519"/>
                  <a:pt x="4208" y="2471"/>
                  <a:pt x="4302" y="2530"/>
                </a:cubicBezTo>
                <a:cubicBezTo>
                  <a:pt x="4391" y="2595"/>
                  <a:pt x="4512" y="2642"/>
                  <a:pt x="4612" y="2701"/>
                </a:cubicBezTo>
                <a:cubicBezTo>
                  <a:pt x="4670" y="2742"/>
                  <a:pt x="4717" y="2801"/>
                  <a:pt x="4780" y="2842"/>
                </a:cubicBezTo>
                <a:cubicBezTo>
                  <a:pt x="4721" y="2894"/>
                  <a:pt x="4712" y="2801"/>
                  <a:pt x="4648" y="2824"/>
                </a:cubicBezTo>
                <a:cubicBezTo>
                  <a:pt x="4552" y="2728"/>
                  <a:pt x="4401" y="2784"/>
                  <a:pt x="4376" y="2656"/>
                </a:cubicBezTo>
                <a:cubicBezTo>
                  <a:pt x="4219" y="2551"/>
                  <a:pt x="4159" y="2540"/>
                  <a:pt x="4007" y="2428"/>
                </a:cubicBezTo>
                <a:cubicBezTo>
                  <a:pt x="3907" y="2404"/>
                  <a:pt x="3813" y="2322"/>
                  <a:pt x="3728" y="2257"/>
                </a:cubicBezTo>
                <a:cubicBezTo>
                  <a:pt x="3638" y="2239"/>
                  <a:pt x="3539" y="2215"/>
                  <a:pt x="3459" y="2179"/>
                </a:cubicBezTo>
                <a:cubicBezTo>
                  <a:pt x="3290" y="2160"/>
                  <a:pt x="2974" y="2191"/>
                  <a:pt x="2816" y="2120"/>
                </a:cubicBezTo>
                <a:cubicBezTo>
                  <a:pt x="2764" y="2114"/>
                  <a:pt x="2744" y="2144"/>
                  <a:pt x="2744" y="2144"/>
                </a:cubicBezTo>
                <a:cubicBezTo>
                  <a:pt x="2686" y="2137"/>
                  <a:pt x="3808" y="3136"/>
                  <a:pt x="3472" y="3040"/>
                </a:cubicBezTo>
                <a:cubicBezTo>
                  <a:pt x="3344" y="2800"/>
                  <a:pt x="2787" y="2374"/>
                  <a:pt x="2568" y="2208"/>
                </a:cubicBezTo>
                <a:cubicBezTo>
                  <a:pt x="2348" y="2041"/>
                  <a:pt x="2223" y="2067"/>
                  <a:pt x="2152" y="2040"/>
                </a:cubicBezTo>
                <a:cubicBezTo>
                  <a:pt x="2110" y="2022"/>
                  <a:pt x="2136" y="2040"/>
                  <a:pt x="2136" y="2040"/>
                </a:cubicBezTo>
                <a:cubicBezTo>
                  <a:pt x="2105" y="2034"/>
                  <a:pt x="2106" y="2170"/>
                  <a:pt x="2048" y="2152"/>
                </a:cubicBezTo>
                <a:cubicBezTo>
                  <a:pt x="1989" y="2133"/>
                  <a:pt x="1905" y="1969"/>
                  <a:pt x="1784" y="1928"/>
                </a:cubicBezTo>
                <a:cubicBezTo>
                  <a:pt x="1615" y="1943"/>
                  <a:pt x="1475" y="1867"/>
                  <a:pt x="1321" y="1905"/>
                </a:cubicBezTo>
                <a:cubicBezTo>
                  <a:pt x="1162" y="1915"/>
                  <a:pt x="957" y="1808"/>
                  <a:pt x="824" y="1928"/>
                </a:cubicBezTo>
                <a:cubicBezTo>
                  <a:pt x="745" y="1962"/>
                  <a:pt x="677" y="1996"/>
                  <a:pt x="624" y="2064"/>
                </a:cubicBezTo>
                <a:cubicBezTo>
                  <a:pt x="559" y="2080"/>
                  <a:pt x="467" y="2142"/>
                  <a:pt x="456" y="2200"/>
                </a:cubicBezTo>
                <a:cubicBezTo>
                  <a:pt x="407" y="2280"/>
                  <a:pt x="372" y="2353"/>
                  <a:pt x="360" y="2440"/>
                </a:cubicBezTo>
                <a:cubicBezTo>
                  <a:pt x="301" y="2601"/>
                  <a:pt x="429" y="2969"/>
                  <a:pt x="312" y="3032"/>
                </a:cubicBezTo>
                <a:close/>
              </a:path>
            </a:pathLst>
          </a:custGeom>
          <a:solidFill>
            <a:schemeClr val="bg1">
              <a:lumMod val="85000"/>
            </a:schemeClr>
          </a:solidFill>
          <a:ln w="19050">
            <a:solidFill>
              <a:schemeClr val="tx1"/>
            </a:solidFill>
            <a:round/>
            <a:headEnd/>
            <a:tailEnd/>
          </a:ln>
        </p:spPr>
        <p:txBody>
          <a:bodyPr wrap="none" anchor="ctr">
            <a:prstTxWarp prst="textNoShape">
              <a:avLst/>
            </a:prstTxWarp>
          </a:bodyPr>
          <a:lstStyle/>
          <a:p>
            <a:endParaRPr lang="fr-FR" sz="1350"/>
          </a:p>
        </p:txBody>
      </p:sp>
      <p:sp>
        <p:nvSpPr>
          <p:cNvPr id="166915" name="Oval 1027"/>
          <p:cNvSpPr>
            <a:spLocks noChangeAspect="1" noChangeArrowheads="1"/>
          </p:cNvSpPr>
          <p:nvPr/>
        </p:nvSpPr>
        <p:spPr bwMode="auto">
          <a:xfrm rot="-5359901">
            <a:off x="3986808" y="1556743"/>
            <a:ext cx="627460" cy="600075"/>
          </a:xfrm>
          <a:prstGeom prst="ellipse">
            <a:avLst/>
          </a:prstGeom>
          <a:gradFill rotWithShape="0">
            <a:gsLst>
              <a:gs pos="0">
                <a:schemeClr val="bg2">
                  <a:gamma/>
                  <a:tint val="0"/>
                  <a:invGamma/>
                </a:schemeClr>
              </a:gs>
              <a:gs pos="100000">
                <a:schemeClr val="bg2"/>
              </a:gs>
            </a:gsLst>
            <a:path path="shape">
              <a:fillToRect l="50000" t="50000" r="50000" b="50000"/>
            </a:path>
          </a:gradFill>
          <a:ln w="9525">
            <a:solidFill>
              <a:schemeClr val="tx1"/>
            </a:solidFill>
            <a:round/>
            <a:headEnd/>
            <a:tailEnd/>
          </a:ln>
          <a:effectLst/>
        </p:spPr>
        <p:txBody>
          <a:bodyPr wrap="none" anchor="ctr">
            <a:prstTxWarp prst="textNoShape">
              <a:avLst/>
            </a:prstTxWarp>
          </a:bodyPr>
          <a:lstStyle/>
          <a:p>
            <a:pPr>
              <a:defRPr/>
            </a:pPr>
            <a:endParaRPr lang="fr-FR" sz="1350"/>
          </a:p>
        </p:txBody>
      </p:sp>
      <p:sp>
        <p:nvSpPr>
          <p:cNvPr id="25612" name="Freeform 1043"/>
          <p:cNvSpPr>
            <a:spLocks/>
          </p:cNvSpPr>
          <p:nvPr/>
        </p:nvSpPr>
        <p:spPr bwMode="auto">
          <a:xfrm>
            <a:off x="4124325" y="2257425"/>
            <a:ext cx="857250" cy="171450"/>
          </a:xfrm>
          <a:custGeom>
            <a:avLst/>
            <a:gdLst>
              <a:gd name="T0" fmla="*/ 0 w 720"/>
              <a:gd name="T1" fmla="*/ 2147483647 h 144"/>
              <a:gd name="T2" fmla="*/ 2147483647 w 720"/>
              <a:gd name="T3" fmla="*/ 0 h 144"/>
              <a:gd name="T4" fmla="*/ 2147483647 w 720"/>
              <a:gd name="T5" fmla="*/ 2147483647 h 144"/>
              <a:gd name="T6" fmla="*/ 2147483647 w 720"/>
              <a:gd name="T7" fmla="*/ 0 h 144"/>
              <a:gd name="T8" fmla="*/ 2147483647 w 720"/>
              <a:gd name="T9" fmla="*/ 2147483647 h 144"/>
              <a:gd name="T10" fmla="*/ 2147483647 w 720"/>
              <a:gd name="T11" fmla="*/ 0 h 144"/>
              <a:gd name="T12" fmla="*/ 0 60000 65536"/>
              <a:gd name="T13" fmla="*/ 0 60000 65536"/>
              <a:gd name="T14" fmla="*/ 0 60000 65536"/>
              <a:gd name="T15" fmla="*/ 0 60000 65536"/>
              <a:gd name="T16" fmla="*/ 0 60000 65536"/>
              <a:gd name="T17" fmla="*/ 0 60000 65536"/>
              <a:gd name="T18" fmla="*/ 0 w 720"/>
              <a:gd name="T19" fmla="*/ 0 h 144"/>
              <a:gd name="T20" fmla="*/ 720 w 720"/>
              <a:gd name="T21" fmla="*/ 144 h 144"/>
            </a:gdLst>
            <a:ahLst/>
            <a:cxnLst>
              <a:cxn ang="T12">
                <a:pos x="T0" y="T1"/>
              </a:cxn>
              <a:cxn ang="T13">
                <a:pos x="T2" y="T3"/>
              </a:cxn>
              <a:cxn ang="T14">
                <a:pos x="T4" y="T5"/>
              </a:cxn>
              <a:cxn ang="T15">
                <a:pos x="T6" y="T7"/>
              </a:cxn>
              <a:cxn ang="T16">
                <a:pos x="T8" y="T9"/>
              </a:cxn>
              <a:cxn ang="T17">
                <a:pos x="T10" y="T11"/>
              </a:cxn>
            </a:cxnLst>
            <a:rect l="T18" t="T19" r="T20" b="T21"/>
            <a:pathLst>
              <a:path w="720" h="144">
                <a:moveTo>
                  <a:pt x="0" y="144"/>
                </a:moveTo>
                <a:lnTo>
                  <a:pt x="144" y="0"/>
                </a:lnTo>
                <a:lnTo>
                  <a:pt x="288" y="144"/>
                </a:lnTo>
                <a:lnTo>
                  <a:pt x="432" y="0"/>
                </a:lnTo>
                <a:lnTo>
                  <a:pt x="576" y="144"/>
                </a:lnTo>
                <a:lnTo>
                  <a:pt x="720" y="0"/>
                </a:lnTo>
              </a:path>
            </a:pathLst>
          </a:custGeom>
          <a:noFill/>
          <a:ln w="28575">
            <a:solidFill>
              <a:schemeClr val="tx1"/>
            </a:solidFill>
            <a:round/>
            <a:headEnd/>
            <a:tailEnd/>
          </a:ln>
        </p:spPr>
        <p:txBody>
          <a:bodyPr wrap="none" anchor="ctr">
            <a:prstTxWarp prst="textNoShape">
              <a:avLst/>
            </a:prstTxWarp>
          </a:bodyPr>
          <a:lstStyle/>
          <a:p>
            <a:endParaRPr lang="fr-FR" sz="1350"/>
          </a:p>
        </p:txBody>
      </p:sp>
      <p:sp>
        <p:nvSpPr>
          <p:cNvPr id="25620" name="Text Box 1068"/>
          <p:cNvSpPr txBox="1">
            <a:spLocks noChangeArrowheads="1"/>
          </p:cNvSpPr>
          <p:nvPr/>
        </p:nvSpPr>
        <p:spPr bwMode="auto">
          <a:xfrm>
            <a:off x="4136682" y="2438400"/>
            <a:ext cx="1123950" cy="380873"/>
          </a:xfrm>
          <a:prstGeom prst="rect">
            <a:avLst/>
          </a:prstGeom>
          <a:noFill/>
          <a:ln w="9525">
            <a:noFill/>
            <a:miter lim="800000"/>
            <a:headEnd/>
            <a:tailEnd/>
          </a:ln>
        </p:spPr>
        <p:txBody>
          <a:bodyPr>
            <a:prstTxWarp prst="textNoShape">
              <a:avLst/>
            </a:prstTxWarp>
            <a:spAutoFit/>
          </a:bodyPr>
          <a:lstStyle/>
          <a:p>
            <a:pPr algn="ctr"/>
            <a:r>
              <a:rPr lang="fr-FR" sz="1050" b="1">
                <a:latin typeface="Book Antiqua" panose="02040602050305030304" pitchFamily="18" charset="0"/>
              </a:rPr>
              <a:t>Pro-</a:t>
            </a:r>
            <a:r>
              <a:rPr lang="fr-FR" sz="1050" b="1" err="1">
                <a:latin typeface="Book Antiqua" panose="02040602050305030304" pitchFamily="18" charset="0"/>
              </a:rPr>
              <a:t>Oxyphysin</a:t>
            </a:r>
            <a:endParaRPr lang="fr-FR" sz="1050" b="1">
              <a:latin typeface="Book Antiqua" panose="02040602050305030304" pitchFamily="18" charset="0"/>
            </a:endParaRPr>
          </a:p>
          <a:p>
            <a:pPr algn="ctr"/>
            <a:r>
              <a:rPr lang="fr-FR" sz="825">
                <a:latin typeface="Book Antiqua" panose="02040602050305030304" pitchFamily="18" charset="0"/>
              </a:rPr>
              <a:t>(OT </a:t>
            </a:r>
            <a:r>
              <a:rPr lang="fr-FR" sz="825" err="1">
                <a:latin typeface="Book Antiqua" panose="02040602050305030304" pitchFamily="18" charset="0"/>
              </a:rPr>
              <a:t>precursor</a:t>
            </a:r>
            <a:r>
              <a:rPr lang="fr-FR" sz="825">
                <a:latin typeface="Book Antiqua" panose="02040602050305030304" pitchFamily="18" charset="0"/>
              </a:rPr>
              <a:t>)</a:t>
            </a:r>
          </a:p>
        </p:txBody>
      </p:sp>
      <p:grpSp>
        <p:nvGrpSpPr>
          <p:cNvPr id="26" name="Groupe 25">
            <a:extLst>
              <a:ext uri="{FF2B5EF4-FFF2-40B4-BE49-F238E27FC236}">
                <a16:creationId xmlns:a16="http://schemas.microsoft.com/office/drawing/2014/main" id="{EBACA609-A590-BB33-46A9-46B46884052A}"/>
              </a:ext>
            </a:extLst>
          </p:cNvPr>
          <p:cNvGrpSpPr/>
          <p:nvPr/>
        </p:nvGrpSpPr>
        <p:grpSpPr>
          <a:xfrm>
            <a:off x="2590028" y="1943100"/>
            <a:ext cx="1524772" cy="1497831"/>
            <a:chOff x="2590028" y="1943100"/>
            <a:chExt cx="1524772" cy="1497831"/>
          </a:xfrm>
        </p:grpSpPr>
        <p:sp>
          <p:nvSpPr>
            <p:cNvPr id="166933" name="AutoShape 1045"/>
            <p:cNvSpPr>
              <a:spLocks noChangeArrowheads="1"/>
            </p:cNvSpPr>
            <p:nvPr/>
          </p:nvSpPr>
          <p:spPr bwMode="auto">
            <a:xfrm flipH="1">
              <a:off x="3314700" y="1943100"/>
              <a:ext cx="800100" cy="85725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970" y="9720"/>
                  </a:moveTo>
                  <a:cubicBezTo>
                    <a:pt x="19423" y="5070"/>
                    <a:pt x="15482" y="1565"/>
                    <a:pt x="10800" y="1565"/>
                  </a:cubicBezTo>
                  <a:cubicBezTo>
                    <a:pt x="5700" y="1566"/>
                    <a:pt x="1566" y="5700"/>
                    <a:pt x="1566" y="10800"/>
                  </a:cubicBezTo>
                  <a:lnTo>
                    <a:pt x="-1" y="10799"/>
                  </a:lnTo>
                  <a:cubicBezTo>
                    <a:pt x="0" y="4835"/>
                    <a:pt x="4835" y="0"/>
                    <a:pt x="10800" y="0"/>
                  </a:cubicBezTo>
                  <a:cubicBezTo>
                    <a:pt x="16276" y="-1"/>
                    <a:pt x="20885" y="4098"/>
                    <a:pt x="21525" y="9536"/>
                  </a:cubicBezTo>
                  <a:lnTo>
                    <a:pt x="24207" y="9221"/>
                  </a:lnTo>
                  <a:lnTo>
                    <a:pt x="21155" y="13087"/>
                  </a:lnTo>
                  <a:lnTo>
                    <a:pt x="17289" y="10035"/>
                  </a:lnTo>
                  <a:lnTo>
                    <a:pt x="19970" y="9720"/>
                  </a:lnTo>
                  <a:close/>
                </a:path>
              </a:pathLst>
            </a:custGeom>
            <a:solidFill>
              <a:srgbClr val="960001"/>
            </a:solidFill>
            <a:ln w="9525">
              <a:noFill/>
              <a:miter lim="800000"/>
              <a:headEnd/>
              <a:tailEnd/>
            </a:ln>
          </p:spPr>
          <p:txBody>
            <a:bodyPr wrap="none" anchor="ctr">
              <a:prstTxWarp prst="textNoShape">
                <a:avLst/>
              </a:prstTxWarp>
            </a:bodyPr>
            <a:lstStyle/>
            <a:p>
              <a:endParaRPr lang="fr-FR" sz="1350"/>
            </a:p>
          </p:txBody>
        </p:sp>
        <p:grpSp>
          <p:nvGrpSpPr>
            <p:cNvPr id="20" name="Grouper 19"/>
            <p:cNvGrpSpPr/>
            <p:nvPr/>
          </p:nvGrpSpPr>
          <p:grpSpPr>
            <a:xfrm>
              <a:off x="2590028" y="2428878"/>
              <a:ext cx="1387227" cy="1012053"/>
              <a:chOff x="1929371" y="3238500"/>
              <a:chExt cx="1849635" cy="1349402"/>
            </a:xfrm>
          </p:grpSpPr>
          <p:sp>
            <p:nvSpPr>
              <p:cNvPr id="25609" name="Line 1040"/>
              <p:cNvSpPr>
                <a:spLocks noChangeShapeType="1"/>
              </p:cNvSpPr>
              <p:nvPr/>
            </p:nvSpPr>
            <p:spPr bwMode="auto">
              <a:xfrm>
                <a:off x="2775698" y="3238500"/>
                <a:ext cx="0" cy="254000"/>
              </a:xfrm>
              <a:prstGeom prst="line">
                <a:avLst/>
              </a:prstGeom>
              <a:noFill/>
              <a:ln w="38100">
                <a:solidFill>
                  <a:srgbClr val="000000"/>
                </a:solidFill>
                <a:round/>
                <a:headEnd/>
                <a:tailEnd/>
              </a:ln>
            </p:spPr>
            <p:txBody>
              <a:bodyPr wrap="none" anchor="ctr">
                <a:prstTxWarp prst="textNoShape">
                  <a:avLst/>
                </a:prstTxWarp>
              </a:bodyPr>
              <a:lstStyle/>
              <a:p>
                <a:endParaRPr lang="fr-FR" sz="1350"/>
              </a:p>
            </p:txBody>
          </p:sp>
          <p:sp>
            <p:nvSpPr>
              <p:cNvPr id="25610" name="Line 1041"/>
              <p:cNvSpPr>
                <a:spLocks noChangeShapeType="1"/>
              </p:cNvSpPr>
              <p:nvPr/>
            </p:nvSpPr>
            <p:spPr bwMode="auto">
              <a:xfrm>
                <a:off x="3017001" y="3238500"/>
                <a:ext cx="0" cy="254000"/>
              </a:xfrm>
              <a:prstGeom prst="line">
                <a:avLst/>
              </a:prstGeom>
              <a:noFill/>
              <a:ln w="38100">
                <a:solidFill>
                  <a:srgbClr val="000000"/>
                </a:solidFill>
                <a:round/>
                <a:headEnd/>
                <a:tailEnd/>
              </a:ln>
            </p:spPr>
            <p:txBody>
              <a:bodyPr wrap="none" anchor="ctr">
                <a:prstTxWarp prst="textNoShape">
                  <a:avLst/>
                </a:prstTxWarp>
              </a:bodyPr>
              <a:lstStyle/>
              <a:p>
                <a:endParaRPr lang="fr-FR" sz="1350"/>
              </a:p>
            </p:txBody>
          </p:sp>
          <p:grpSp>
            <p:nvGrpSpPr>
              <p:cNvPr id="17" name="Grouper 16"/>
              <p:cNvGrpSpPr/>
              <p:nvPr/>
            </p:nvGrpSpPr>
            <p:grpSpPr>
              <a:xfrm>
                <a:off x="1929371" y="3454400"/>
                <a:ext cx="1183717" cy="636588"/>
                <a:chOff x="1929371" y="3454400"/>
                <a:chExt cx="1183717" cy="636588"/>
              </a:xfrm>
            </p:grpSpPr>
            <p:sp>
              <p:nvSpPr>
                <p:cNvPr id="25611" name="AutoShape 1042"/>
                <p:cNvSpPr>
                  <a:spLocks noChangeAspect="1" noChangeArrowheads="1"/>
                </p:cNvSpPr>
                <p:nvPr/>
              </p:nvSpPr>
              <p:spPr bwMode="auto">
                <a:xfrm rot="5400000">
                  <a:off x="2552700" y="3530600"/>
                  <a:ext cx="636588" cy="484188"/>
                </a:xfrm>
                <a:prstGeom prst="flowChartOnlineStorage">
                  <a:avLst/>
                </a:prstGeom>
                <a:solidFill>
                  <a:schemeClr val="bg1">
                    <a:lumMod val="65000"/>
                  </a:schemeClr>
                </a:solidFill>
                <a:ln w="9525">
                  <a:solidFill>
                    <a:schemeClr val="tx1"/>
                  </a:solidFill>
                  <a:miter lim="800000"/>
                  <a:headEnd/>
                  <a:tailEnd/>
                </a:ln>
              </p:spPr>
              <p:txBody>
                <a:bodyPr wrap="none" anchor="ctr">
                  <a:prstTxWarp prst="textNoShape">
                    <a:avLst/>
                  </a:prstTxWarp>
                </a:bodyPr>
                <a:lstStyle/>
                <a:p>
                  <a:endParaRPr lang="fr-FR" sz="1350"/>
                </a:p>
              </p:txBody>
            </p:sp>
            <p:sp>
              <p:nvSpPr>
                <p:cNvPr id="25622" name="Text Box 1072"/>
                <p:cNvSpPr txBox="1">
                  <a:spLocks noChangeArrowheads="1"/>
                </p:cNvSpPr>
                <p:nvPr/>
              </p:nvSpPr>
              <p:spPr bwMode="auto">
                <a:xfrm>
                  <a:off x="1929371" y="3583608"/>
                  <a:ext cx="805545" cy="338555"/>
                </a:xfrm>
                <a:prstGeom prst="rect">
                  <a:avLst/>
                </a:prstGeom>
                <a:noFill/>
                <a:ln w="9525">
                  <a:noFill/>
                  <a:miter lim="800000"/>
                  <a:headEnd/>
                  <a:tailEnd/>
                </a:ln>
              </p:spPr>
              <p:txBody>
                <a:bodyPr wrap="square">
                  <a:prstTxWarp prst="textNoShape">
                    <a:avLst/>
                  </a:prstTxWarp>
                  <a:spAutoFit/>
                </a:bodyPr>
                <a:lstStyle/>
                <a:p>
                  <a:pPr algn="ctr">
                    <a:spcBef>
                      <a:spcPct val="50000"/>
                    </a:spcBef>
                  </a:pPr>
                  <a:r>
                    <a:rPr lang="fr-FR" sz="1050" b="1">
                      <a:latin typeface="Book Antiqua" panose="02040602050305030304" pitchFamily="18" charset="0"/>
                    </a:rPr>
                    <a:t>MHC</a:t>
                  </a:r>
                  <a:endParaRPr lang="fr-FR" sz="900" b="1">
                    <a:latin typeface="Book Antiqua" panose="02040602050305030304" pitchFamily="18" charset="0"/>
                  </a:endParaRPr>
                </a:p>
              </p:txBody>
            </p:sp>
          </p:grpSp>
          <p:grpSp>
            <p:nvGrpSpPr>
              <p:cNvPr id="12" name="Group 1075"/>
              <p:cNvGrpSpPr>
                <a:grpSpLocks/>
              </p:cNvGrpSpPr>
              <p:nvPr/>
            </p:nvGrpSpPr>
            <p:grpSpPr bwMode="auto">
              <a:xfrm>
                <a:off x="2318506" y="4067199"/>
                <a:ext cx="1460500" cy="520703"/>
                <a:chOff x="1462" y="2492"/>
                <a:chExt cx="920" cy="328"/>
              </a:xfrm>
            </p:grpSpPr>
            <p:sp>
              <p:nvSpPr>
                <p:cNvPr id="25639" name="Oval 1076"/>
                <p:cNvSpPr>
                  <a:spLocks noChangeArrowheads="1"/>
                </p:cNvSpPr>
                <p:nvPr/>
              </p:nvSpPr>
              <p:spPr bwMode="auto">
                <a:xfrm>
                  <a:off x="1750" y="2492"/>
                  <a:ext cx="147" cy="144"/>
                </a:xfrm>
                <a:prstGeom prst="ellipse">
                  <a:avLst/>
                </a:prstGeom>
                <a:noFill/>
                <a:ln w="38100" cmpd="sng">
                  <a:solidFill>
                    <a:srgbClr val="800000"/>
                  </a:solidFill>
                  <a:round/>
                  <a:headEnd/>
                  <a:tailEnd/>
                </a:ln>
              </p:spPr>
              <p:txBody>
                <a:bodyPr wrap="none" anchor="ctr">
                  <a:prstTxWarp prst="textNoShape">
                    <a:avLst/>
                  </a:prstTxWarp>
                </a:bodyPr>
                <a:lstStyle/>
                <a:p>
                  <a:endParaRPr lang="fr-FR" sz="1350"/>
                </a:p>
              </p:txBody>
            </p:sp>
            <p:sp>
              <p:nvSpPr>
                <p:cNvPr id="25640" name="Text Box 1077"/>
                <p:cNvSpPr txBox="1">
                  <a:spLocks noChangeArrowheads="1"/>
                </p:cNvSpPr>
                <p:nvPr/>
              </p:nvSpPr>
              <p:spPr bwMode="auto">
                <a:xfrm>
                  <a:off x="1462" y="2607"/>
                  <a:ext cx="920" cy="213"/>
                </a:xfrm>
                <a:prstGeom prst="rect">
                  <a:avLst/>
                </a:prstGeom>
                <a:noFill/>
                <a:ln w="9525">
                  <a:noFill/>
                  <a:miter lim="800000"/>
                  <a:headEnd/>
                  <a:tailEnd/>
                </a:ln>
              </p:spPr>
              <p:txBody>
                <a:bodyPr>
                  <a:prstTxWarp prst="textNoShape">
                    <a:avLst/>
                  </a:prstTxWarp>
                  <a:spAutoFit/>
                </a:bodyPr>
                <a:lstStyle/>
                <a:p>
                  <a:pPr>
                    <a:spcBef>
                      <a:spcPct val="50000"/>
                    </a:spcBef>
                  </a:pPr>
                  <a:r>
                    <a:rPr lang="fr-FR" sz="1050" b="1">
                      <a:solidFill>
                        <a:srgbClr val="960001"/>
                      </a:solidFill>
                      <a:latin typeface="Book Antiqua" panose="02040602050305030304" pitchFamily="18" charset="0"/>
                    </a:rPr>
                    <a:t>Self-Ag OT</a:t>
                  </a:r>
                </a:p>
              </p:txBody>
            </p:sp>
          </p:grpSp>
        </p:grpSp>
      </p:grpSp>
      <p:sp>
        <p:nvSpPr>
          <p:cNvPr id="25628" name="Text Box 1084"/>
          <p:cNvSpPr txBox="1">
            <a:spLocks noChangeArrowheads="1"/>
          </p:cNvSpPr>
          <p:nvPr/>
        </p:nvSpPr>
        <p:spPr bwMode="auto">
          <a:xfrm>
            <a:off x="3574919" y="832829"/>
            <a:ext cx="2562225" cy="553998"/>
          </a:xfrm>
          <a:prstGeom prst="rect">
            <a:avLst/>
          </a:prstGeom>
          <a:noFill/>
          <a:ln w="9525">
            <a:noFill/>
            <a:miter lim="800000"/>
            <a:headEnd/>
            <a:tailEnd/>
          </a:ln>
        </p:spPr>
        <p:txBody>
          <a:bodyPr>
            <a:prstTxWarp prst="textNoShape">
              <a:avLst/>
            </a:prstTxWarp>
            <a:spAutoFit/>
          </a:bodyPr>
          <a:lstStyle/>
          <a:p>
            <a:pPr algn="ctr"/>
            <a:r>
              <a:rPr lang="fr-FR" sz="1500" err="1">
                <a:solidFill>
                  <a:srgbClr val="000000"/>
                </a:solidFill>
                <a:latin typeface="Book Antiqua" panose="02040602050305030304" pitchFamily="18" charset="0"/>
              </a:rPr>
              <a:t>Thymic</a:t>
            </a:r>
            <a:r>
              <a:rPr lang="fr-FR" sz="1500">
                <a:solidFill>
                  <a:srgbClr val="000000"/>
                </a:solidFill>
                <a:latin typeface="Book Antiqua" panose="02040602050305030304" pitchFamily="18" charset="0"/>
              </a:rPr>
              <a:t> </a:t>
            </a:r>
            <a:r>
              <a:rPr lang="fr-FR" sz="1500" err="1">
                <a:solidFill>
                  <a:srgbClr val="000000"/>
                </a:solidFill>
                <a:latin typeface="Book Antiqua" panose="02040602050305030304" pitchFamily="18" charset="0"/>
              </a:rPr>
              <a:t>epithelial</a:t>
            </a:r>
            <a:r>
              <a:rPr lang="fr-FR" sz="1500">
                <a:solidFill>
                  <a:srgbClr val="000000"/>
                </a:solidFill>
                <a:latin typeface="Book Antiqua" panose="02040602050305030304" pitchFamily="18" charset="0"/>
              </a:rPr>
              <a:t> </a:t>
            </a:r>
            <a:r>
              <a:rPr lang="fr-FR" sz="1500" err="1">
                <a:solidFill>
                  <a:srgbClr val="000000"/>
                </a:solidFill>
                <a:latin typeface="Book Antiqua" panose="02040602050305030304" pitchFamily="18" charset="0"/>
              </a:rPr>
              <a:t>cell</a:t>
            </a:r>
            <a:r>
              <a:rPr lang="fr-FR" sz="1500">
                <a:solidFill>
                  <a:srgbClr val="000000"/>
                </a:solidFill>
                <a:latin typeface="Book Antiqua" panose="02040602050305030304" pitchFamily="18" charset="0"/>
              </a:rPr>
              <a:t> </a:t>
            </a:r>
          </a:p>
          <a:p>
            <a:pPr algn="ctr"/>
            <a:r>
              <a:rPr lang="fr-FR" sz="1500">
                <a:solidFill>
                  <a:srgbClr val="000000"/>
                </a:solidFill>
                <a:latin typeface="Book Antiqua" panose="02040602050305030304" pitchFamily="18" charset="0"/>
              </a:rPr>
              <a:t>(TEC) – FOXN1</a:t>
            </a:r>
            <a:r>
              <a:rPr lang="fr-FR" sz="1500" baseline="30000">
                <a:solidFill>
                  <a:srgbClr val="000000"/>
                </a:solidFill>
                <a:latin typeface="Book Antiqua" panose="02040602050305030304" pitchFamily="18" charset="0"/>
              </a:rPr>
              <a:t>+</a:t>
            </a:r>
            <a:endParaRPr lang="fr-FR" sz="1350" baseline="30000">
              <a:solidFill>
                <a:srgbClr val="000000"/>
              </a:solidFill>
              <a:latin typeface="Book Antiqua" panose="02040602050305030304" pitchFamily="18" charset="0"/>
            </a:endParaRPr>
          </a:p>
        </p:txBody>
      </p:sp>
      <p:grpSp>
        <p:nvGrpSpPr>
          <p:cNvPr id="23" name="Groupe 22">
            <a:extLst>
              <a:ext uri="{FF2B5EF4-FFF2-40B4-BE49-F238E27FC236}">
                <a16:creationId xmlns:a16="http://schemas.microsoft.com/office/drawing/2014/main" id="{917B9C47-CF55-B5F9-8ABE-CBDAD7E53079}"/>
              </a:ext>
            </a:extLst>
          </p:cNvPr>
          <p:cNvGrpSpPr/>
          <p:nvPr/>
        </p:nvGrpSpPr>
        <p:grpSpPr>
          <a:xfrm>
            <a:off x="5932884" y="1028700"/>
            <a:ext cx="1859394" cy="1543050"/>
            <a:chOff x="5932884" y="1028700"/>
            <a:chExt cx="1859394" cy="1543050"/>
          </a:xfrm>
        </p:grpSpPr>
        <p:grpSp>
          <p:nvGrpSpPr>
            <p:cNvPr id="11" name="Groupe 10">
              <a:extLst>
                <a:ext uri="{FF2B5EF4-FFF2-40B4-BE49-F238E27FC236}">
                  <a16:creationId xmlns:a16="http://schemas.microsoft.com/office/drawing/2014/main" id="{3954B3B0-E91B-FAA6-F216-670CE8959EE6}"/>
                </a:ext>
              </a:extLst>
            </p:cNvPr>
            <p:cNvGrpSpPr/>
            <p:nvPr/>
          </p:nvGrpSpPr>
          <p:grpSpPr>
            <a:xfrm>
              <a:off x="6124989" y="1028700"/>
              <a:ext cx="1667289" cy="1543050"/>
              <a:chOff x="6115050" y="1028700"/>
              <a:chExt cx="1667289" cy="1543050"/>
            </a:xfrm>
          </p:grpSpPr>
          <p:grpSp>
            <p:nvGrpSpPr>
              <p:cNvPr id="2" name="Group 1028"/>
              <p:cNvGrpSpPr>
                <a:grpSpLocks/>
              </p:cNvGrpSpPr>
              <p:nvPr/>
            </p:nvGrpSpPr>
            <p:grpSpPr bwMode="auto">
              <a:xfrm>
                <a:off x="6296439" y="1028700"/>
                <a:ext cx="1485900" cy="1543050"/>
                <a:chOff x="4320" y="864"/>
                <a:chExt cx="1248" cy="1296"/>
              </a:xfrm>
            </p:grpSpPr>
            <p:sp>
              <p:nvSpPr>
                <p:cNvPr id="166917" name="Oval 1029" descr="Granite"/>
                <p:cNvSpPr>
                  <a:spLocks noChangeArrowheads="1"/>
                </p:cNvSpPr>
                <p:nvPr/>
              </p:nvSpPr>
              <p:spPr bwMode="auto">
                <a:xfrm>
                  <a:off x="4320" y="864"/>
                  <a:ext cx="1248" cy="1296"/>
                </a:xfrm>
                <a:prstGeom prst="ellipse">
                  <a:avLst/>
                </a:prstGeom>
                <a:blipFill dpi="0" rotWithShape="0">
                  <a:blip r:embed="rId3"/>
                  <a:srcRect/>
                  <a:tile tx="0" ty="0" sx="100000" sy="100000" flip="none" algn="tl"/>
                </a:blipFill>
                <a:ln w="19050">
                  <a:solidFill>
                    <a:schemeClr val="tx1"/>
                  </a:solidFill>
                  <a:round/>
                  <a:headEnd/>
                  <a:tailEnd/>
                </a:ln>
                <a:effectLst/>
              </p:spPr>
              <p:txBody>
                <a:bodyPr wrap="none" anchor="ctr">
                  <a:prstTxWarp prst="textNoShape">
                    <a:avLst/>
                  </a:prstTxWarp>
                </a:bodyPr>
                <a:lstStyle/>
                <a:p>
                  <a:pPr algn="ctr">
                    <a:defRPr/>
                  </a:pPr>
                  <a:endParaRPr lang="fr-FR" sz="1350" b="1">
                    <a:effectLst>
                      <a:outerShdw blurRad="38100" dist="38100" dir="2700000" algn="tl">
                        <a:srgbClr val="DDDDDD"/>
                      </a:outerShdw>
                    </a:effectLst>
                    <a:latin typeface="Times New Roman" charset="0"/>
                  </a:endParaRPr>
                </a:p>
              </p:txBody>
            </p:sp>
            <p:sp>
              <p:nvSpPr>
                <p:cNvPr id="166918" name="Oval 1030"/>
                <p:cNvSpPr>
                  <a:spLocks noChangeArrowheads="1"/>
                </p:cNvSpPr>
                <p:nvPr/>
              </p:nvSpPr>
              <p:spPr bwMode="auto">
                <a:xfrm>
                  <a:off x="4944" y="1200"/>
                  <a:ext cx="584" cy="584"/>
                </a:xfrm>
                <a:prstGeom prst="ellipse">
                  <a:avLst/>
                </a:prstGeom>
                <a:gradFill rotWithShape="0">
                  <a:gsLst>
                    <a:gs pos="0">
                      <a:schemeClr val="bg2">
                        <a:gamma/>
                        <a:tint val="73725"/>
                        <a:invGamma/>
                      </a:schemeClr>
                    </a:gs>
                    <a:gs pos="100000">
                      <a:schemeClr val="bg2"/>
                    </a:gs>
                  </a:gsLst>
                  <a:path path="shape">
                    <a:fillToRect l="50000" t="50000" r="50000" b="50000"/>
                  </a:path>
                </a:gradFill>
                <a:ln w="9525">
                  <a:solidFill>
                    <a:schemeClr val="tx1"/>
                  </a:solidFill>
                  <a:round/>
                  <a:headEnd/>
                  <a:tailEnd/>
                </a:ln>
                <a:effectLst/>
              </p:spPr>
              <p:txBody>
                <a:bodyPr wrap="none" anchor="ctr">
                  <a:prstTxWarp prst="textNoShape">
                    <a:avLst/>
                  </a:prstTxWarp>
                </a:bodyPr>
                <a:lstStyle/>
                <a:p>
                  <a:pPr>
                    <a:defRPr/>
                  </a:pPr>
                  <a:endParaRPr lang="fr-FR" sz="1350"/>
                </a:p>
              </p:txBody>
            </p:sp>
          </p:grpSp>
          <p:sp>
            <p:nvSpPr>
              <p:cNvPr id="25625" name="Freeform 1079"/>
              <p:cNvSpPr>
                <a:spLocks/>
              </p:cNvSpPr>
              <p:nvPr/>
            </p:nvSpPr>
            <p:spPr bwMode="auto">
              <a:xfrm>
                <a:off x="6115050" y="1657351"/>
                <a:ext cx="359569" cy="479822"/>
              </a:xfrm>
              <a:custGeom>
                <a:avLst/>
                <a:gdLst>
                  <a:gd name="T0" fmla="*/ 2147483647 w 273"/>
                  <a:gd name="T1" fmla="*/ 2147483647 h 403"/>
                  <a:gd name="T2" fmla="*/ 2147483647 w 273"/>
                  <a:gd name="T3" fmla="*/ 2147483647 h 403"/>
                  <a:gd name="T4" fmla="*/ 2147483647 w 273"/>
                  <a:gd name="T5" fmla="*/ 2147483647 h 403"/>
                  <a:gd name="T6" fmla="*/ 2147483647 w 273"/>
                  <a:gd name="T7" fmla="*/ 2147483647 h 403"/>
                  <a:gd name="T8" fmla="*/ 2147483647 w 273"/>
                  <a:gd name="T9" fmla="*/ 2147483647 h 403"/>
                  <a:gd name="T10" fmla="*/ 2147483647 w 273"/>
                  <a:gd name="T11" fmla="*/ 2147483647 h 403"/>
                  <a:gd name="T12" fmla="*/ 2147483647 w 273"/>
                  <a:gd name="T13" fmla="*/ 2147483647 h 403"/>
                  <a:gd name="T14" fmla="*/ 2147483647 w 273"/>
                  <a:gd name="T15" fmla="*/ 2147483647 h 403"/>
                  <a:gd name="T16" fmla="*/ 2147483647 w 273"/>
                  <a:gd name="T17" fmla="*/ 2147483647 h 403"/>
                  <a:gd name="T18" fmla="*/ 2147483647 w 273"/>
                  <a:gd name="T19" fmla="*/ 2147483647 h 403"/>
                  <a:gd name="T20" fmla="*/ 2147483647 w 273"/>
                  <a:gd name="T21" fmla="*/ 2147483647 h 403"/>
                  <a:gd name="T22" fmla="*/ 2147483647 w 273"/>
                  <a:gd name="T23" fmla="*/ 2147483647 h 403"/>
                  <a:gd name="T24" fmla="*/ 2147483647 w 273"/>
                  <a:gd name="T25" fmla="*/ 2147483647 h 403"/>
                  <a:gd name="T26" fmla="*/ 2147483647 w 273"/>
                  <a:gd name="T27" fmla="*/ 2147483647 h 403"/>
                  <a:gd name="T28" fmla="*/ 2147483647 w 273"/>
                  <a:gd name="T29" fmla="*/ 2147483647 h 403"/>
                  <a:gd name="T30" fmla="*/ 2147483647 w 273"/>
                  <a:gd name="T31" fmla="*/ 2147483647 h 40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3"/>
                  <a:gd name="T49" fmla="*/ 0 h 403"/>
                  <a:gd name="T50" fmla="*/ 273 w 273"/>
                  <a:gd name="T51" fmla="*/ 403 h 40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3" h="403">
                    <a:moveTo>
                      <a:pt x="11" y="3"/>
                    </a:moveTo>
                    <a:cubicBezTo>
                      <a:pt x="41" y="3"/>
                      <a:pt x="160" y="0"/>
                      <a:pt x="192" y="11"/>
                    </a:cubicBezTo>
                    <a:cubicBezTo>
                      <a:pt x="223" y="21"/>
                      <a:pt x="229" y="54"/>
                      <a:pt x="203" y="64"/>
                    </a:cubicBezTo>
                    <a:cubicBezTo>
                      <a:pt x="176" y="73"/>
                      <a:pt x="61" y="58"/>
                      <a:pt x="33" y="67"/>
                    </a:cubicBezTo>
                    <a:cubicBezTo>
                      <a:pt x="4" y="75"/>
                      <a:pt x="2" y="107"/>
                      <a:pt x="33" y="115"/>
                    </a:cubicBezTo>
                    <a:cubicBezTo>
                      <a:pt x="63" y="122"/>
                      <a:pt x="186" y="106"/>
                      <a:pt x="216" y="115"/>
                    </a:cubicBezTo>
                    <a:cubicBezTo>
                      <a:pt x="245" y="123"/>
                      <a:pt x="238" y="158"/>
                      <a:pt x="208" y="166"/>
                    </a:cubicBezTo>
                    <a:cubicBezTo>
                      <a:pt x="177" y="173"/>
                      <a:pt x="62" y="155"/>
                      <a:pt x="33" y="163"/>
                    </a:cubicBezTo>
                    <a:cubicBezTo>
                      <a:pt x="3" y="170"/>
                      <a:pt x="21" y="202"/>
                      <a:pt x="33" y="211"/>
                    </a:cubicBezTo>
                    <a:cubicBezTo>
                      <a:pt x="44" y="219"/>
                      <a:pt x="68" y="215"/>
                      <a:pt x="101" y="216"/>
                    </a:cubicBezTo>
                    <a:cubicBezTo>
                      <a:pt x="133" y="216"/>
                      <a:pt x="208" y="208"/>
                      <a:pt x="229" y="216"/>
                    </a:cubicBezTo>
                    <a:cubicBezTo>
                      <a:pt x="249" y="223"/>
                      <a:pt x="257" y="251"/>
                      <a:pt x="225" y="259"/>
                    </a:cubicBezTo>
                    <a:cubicBezTo>
                      <a:pt x="192" y="266"/>
                      <a:pt x="65" y="250"/>
                      <a:pt x="33" y="259"/>
                    </a:cubicBezTo>
                    <a:cubicBezTo>
                      <a:pt x="0" y="267"/>
                      <a:pt x="0" y="298"/>
                      <a:pt x="33" y="307"/>
                    </a:cubicBezTo>
                    <a:cubicBezTo>
                      <a:pt x="65" y="315"/>
                      <a:pt x="185" y="291"/>
                      <a:pt x="225" y="307"/>
                    </a:cubicBezTo>
                    <a:cubicBezTo>
                      <a:pt x="265" y="323"/>
                      <a:pt x="269" y="363"/>
                      <a:pt x="273" y="403"/>
                    </a:cubicBezTo>
                  </a:path>
                </a:pathLst>
              </a:custGeom>
              <a:noFill/>
              <a:ln w="38100">
                <a:solidFill>
                  <a:srgbClr val="000000"/>
                </a:solidFill>
                <a:round/>
                <a:headEnd/>
                <a:tailEnd/>
              </a:ln>
            </p:spPr>
            <p:txBody>
              <a:bodyPr wrap="none" anchor="ctr">
                <a:prstTxWarp prst="textNoShape">
                  <a:avLst/>
                </a:prstTxWarp>
              </a:bodyPr>
              <a:lstStyle/>
              <a:p>
                <a:endParaRPr lang="fr-FR" sz="1350"/>
              </a:p>
            </p:txBody>
          </p:sp>
          <p:grpSp>
            <p:nvGrpSpPr>
              <p:cNvPr id="4" name="Groupe 3">
                <a:extLst>
                  <a:ext uri="{FF2B5EF4-FFF2-40B4-BE49-F238E27FC236}">
                    <a16:creationId xmlns:a16="http://schemas.microsoft.com/office/drawing/2014/main" id="{96990FDF-BCEC-CDA4-BAFF-B7F416669432}"/>
                  </a:ext>
                </a:extLst>
              </p:cNvPr>
              <p:cNvGrpSpPr/>
              <p:nvPr/>
            </p:nvGrpSpPr>
            <p:grpSpPr>
              <a:xfrm>
                <a:off x="6591301" y="1267815"/>
                <a:ext cx="1004899" cy="1157845"/>
                <a:chOff x="7264400" y="1690420"/>
                <a:chExt cx="1339865" cy="1543794"/>
              </a:xfrm>
            </p:grpSpPr>
            <p:sp>
              <p:nvSpPr>
                <p:cNvPr id="166919" name="Text Box 1031"/>
                <p:cNvSpPr txBox="1">
                  <a:spLocks noChangeArrowheads="1"/>
                </p:cNvSpPr>
                <p:nvPr/>
              </p:nvSpPr>
              <p:spPr bwMode="auto">
                <a:xfrm>
                  <a:off x="8037444" y="1982520"/>
                  <a:ext cx="566821" cy="800218"/>
                </a:xfrm>
                <a:prstGeom prst="rect">
                  <a:avLst/>
                </a:prstGeom>
                <a:noFill/>
                <a:ln w="9525">
                  <a:noFill/>
                  <a:miter lim="800000"/>
                  <a:headEnd/>
                  <a:tailEnd/>
                </a:ln>
                <a:effectLst/>
              </p:spPr>
              <p:txBody>
                <a:bodyPr wrap="none">
                  <a:prstTxWarp prst="textNoShape">
                    <a:avLst/>
                  </a:prstTxWarp>
                  <a:spAutoFit/>
                </a:bodyPr>
                <a:lstStyle/>
                <a:p>
                  <a:pPr>
                    <a:defRPr/>
                  </a:pPr>
                  <a:r>
                    <a:rPr lang="fr-FR" sz="3300" b="1">
                      <a:solidFill>
                        <a:srgbClr val="678000"/>
                      </a:solidFill>
                      <a:latin typeface="Times New Roman" charset="0"/>
                    </a:rPr>
                    <a:t>+</a:t>
                  </a:r>
                  <a:endParaRPr lang="fr-FR" sz="3300" b="1">
                    <a:solidFill>
                      <a:srgbClr val="678000"/>
                    </a:solidFill>
                    <a:effectLst>
                      <a:outerShdw blurRad="38100" dist="38100" dir="2700000" algn="tl">
                        <a:srgbClr val="DDDDDD"/>
                      </a:outerShdw>
                    </a:effectLst>
                    <a:latin typeface="Times New Roman" charset="0"/>
                  </a:endParaRPr>
                </a:p>
              </p:txBody>
            </p:sp>
            <p:grpSp>
              <p:nvGrpSpPr>
                <p:cNvPr id="6" name="Grouper 5"/>
                <p:cNvGrpSpPr/>
                <p:nvPr/>
              </p:nvGrpSpPr>
              <p:grpSpPr>
                <a:xfrm>
                  <a:off x="7264400" y="1690420"/>
                  <a:ext cx="1059422" cy="1543794"/>
                  <a:chOff x="7264400" y="1649413"/>
                  <a:chExt cx="1059422" cy="1543794"/>
                </a:xfrm>
              </p:grpSpPr>
              <p:sp>
                <p:nvSpPr>
                  <p:cNvPr id="166935" name="Text Box 1047"/>
                  <p:cNvSpPr txBox="1">
                    <a:spLocks noChangeArrowheads="1"/>
                  </p:cNvSpPr>
                  <p:nvPr/>
                </p:nvSpPr>
                <p:spPr bwMode="auto">
                  <a:xfrm>
                    <a:off x="7264400" y="1649413"/>
                    <a:ext cx="553997" cy="400109"/>
                  </a:xfrm>
                  <a:prstGeom prst="rect">
                    <a:avLst/>
                  </a:prstGeom>
                  <a:solidFill>
                    <a:schemeClr val="bg1">
                      <a:lumMod val="75000"/>
                    </a:schemeClr>
                  </a:solidFill>
                  <a:ln w="9525">
                    <a:noFill/>
                    <a:miter lim="800000"/>
                    <a:headEnd/>
                    <a:tailEnd/>
                  </a:ln>
                  <a:effectLst/>
                </p:spPr>
                <p:txBody>
                  <a:bodyPr wrap="none">
                    <a:prstTxWarp prst="textNoShape">
                      <a:avLst/>
                    </a:prstTxWarp>
                    <a:spAutoFit/>
                  </a:bodyPr>
                  <a:lstStyle/>
                  <a:p>
                    <a:pPr>
                      <a:defRPr/>
                    </a:pPr>
                    <a:r>
                      <a:rPr lang="fr-FR" sz="1350" b="1">
                        <a:solidFill>
                          <a:schemeClr val="accent6">
                            <a:lumMod val="50000"/>
                          </a:schemeClr>
                        </a:solidFill>
                        <a:latin typeface="Book Antiqua" panose="02040602050305030304" pitchFamily="18" charset="0"/>
                      </a:rPr>
                      <a:t>IP</a:t>
                    </a:r>
                    <a:r>
                      <a:rPr lang="fr-FR" sz="1350" b="1" baseline="-25000">
                        <a:solidFill>
                          <a:schemeClr val="accent6">
                            <a:lumMod val="50000"/>
                          </a:schemeClr>
                        </a:solidFill>
                        <a:latin typeface="Book Antiqua" panose="02040602050305030304" pitchFamily="18" charset="0"/>
                      </a:rPr>
                      <a:t>3</a:t>
                    </a:r>
                    <a:endParaRPr lang="fr-FR" sz="1050" b="1">
                      <a:solidFill>
                        <a:schemeClr val="accent6">
                          <a:lumMod val="50000"/>
                        </a:schemeClr>
                      </a:solidFill>
                      <a:effectLst>
                        <a:outerShdw blurRad="38100" dist="38100" dir="2700000" algn="tl">
                          <a:srgbClr val="FFFFFF"/>
                        </a:outerShdw>
                      </a:effectLst>
                      <a:latin typeface="Book Antiqua" panose="02040602050305030304" pitchFamily="18" charset="0"/>
                    </a:endParaRPr>
                  </a:p>
                </p:txBody>
              </p:sp>
              <p:sp>
                <p:nvSpPr>
                  <p:cNvPr id="166936" name="Text Box 1048"/>
                  <p:cNvSpPr txBox="1">
                    <a:spLocks noChangeArrowheads="1"/>
                  </p:cNvSpPr>
                  <p:nvPr/>
                </p:nvSpPr>
                <p:spPr bwMode="auto">
                  <a:xfrm>
                    <a:off x="7264400" y="2869356"/>
                    <a:ext cx="1059422" cy="323851"/>
                  </a:xfrm>
                  <a:prstGeom prst="rect">
                    <a:avLst/>
                  </a:prstGeom>
                  <a:solidFill>
                    <a:schemeClr val="bg1">
                      <a:lumMod val="75000"/>
                    </a:schemeClr>
                  </a:solidFill>
                  <a:ln w="9525">
                    <a:noFill/>
                    <a:miter lim="800000"/>
                    <a:headEnd/>
                    <a:tailEnd/>
                  </a:ln>
                  <a:effectLst/>
                </p:spPr>
                <p:txBody>
                  <a:bodyPr wrap="none">
                    <a:prstTxWarp prst="textNoShape">
                      <a:avLst/>
                    </a:prstTxWarp>
                  </a:bodyPr>
                  <a:lstStyle/>
                  <a:p>
                    <a:pPr>
                      <a:defRPr/>
                    </a:pPr>
                    <a:r>
                      <a:rPr lang="fr-FR" sz="1050" b="1">
                        <a:solidFill>
                          <a:schemeClr val="accent6">
                            <a:lumMod val="50000"/>
                          </a:schemeClr>
                        </a:solidFill>
                        <a:latin typeface="Book Antiqua" panose="02040602050305030304" pitchFamily="18" charset="0"/>
                      </a:rPr>
                      <a:t>Tyr</a:t>
                    </a:r>
                    <a:r>
                      <a:rPr lang="fr-FR" sz="1350" b="1">
                        <a:solidFill>
                          <a:schemeClr val="accent6">
                            <a:lumMod val="50000"/>
                          </a:schemeClr>
                        </a:solidFill>
                        <a:latin typeface="Book Antiqua" panose="02040602050305030304" pitchFamily="18" charset="0"/>
                      </a:rPr>
                      <a:t>-FAK</a:t>
                    </a:r>
                    <a:endParaRPr lang="fr-FR" sz="1350" b="1">
                      <a:solidFill>
                        <a:schemeClr val="accent6">
                          <a:lumMod val="50000"/>
                        </a:schemeClr>
                      </a:solidFill>
                      <a:effectLst>
                        <a:outerShdw blurRad="38100" dist="38100" dir="2700000" algn="tl">
                          <a:srgbClr val="FFFFFF"/>
                        </a:outerShdw>
                      </a:effectLst>
                      <a:latin typeface="Book Antiqua" panose="02040602050305030304" pitchFamily="18" charset="0"/>
                    </a:endParaRPr>
                  </a:p>
                </p:txBody>
              </p:sp>
              <p:sp>
                <p:nvSpPr>
                  <p:cNvPr id="166971" name="AutoShape 1083"/>
                  <p:cNvSpPr>
                    <a:spLocks noChangeArrowheads="1"/>
                  </p:cNvSpPr>
                  <p:nvPr/>
                </p:nvSpPr>
                <p:spPr bwMode="auto">
                  <a:xfrm rot="5400000">
                    <a:off x="7165975" y="2174875"/>
                    <a:ext cx="762000" cy="552450"/>
                  </a:xfrm>
                  <a:custGeom>
                    <a:avLst/>
                    <a:gdLst>
                      <a:gd name="G0" fmla="+- 8279 0 0"/>
                      <a:gd name="G1" fmla="+- 9539 0 0"/>
                      <a:gd name="G2" fmla="+- 7706 0 0"/>
                      <a:gd name="G3" fmla="+- 21600 0 8279"/>
                      <a:gd name="G4" fmla="+- 21600 0 9539"/>
                      <a:gd name="G5" fmla="*/ G0 21600 G3"/>
                      <a:gd name="G6" fmla="*/ G1 21600 G3"/>
                      <a:gd name="G7" fmla="*/ G2 G3 21600"/>
                      <a:gd name="G8" fmla="*/ 10800 21600 G3"/>
                      <a:gd name="G9" fmla="*/ G4 21600 G3"/>
                      <a:gd name="G10" fmla="+- 21600 0 G7"/>
                      <a:gd name="G11" fmla="+- G5 0 G8"/>
                      <a:gd name="G12" fmla="+- G6 0 G8"/>
                      <a:gd name="G13" fmla="*/ G12 G7 G11"/>
                      <a:gd name="G14" fmla="+- 21600 0 G13"/>
                      <a:gd name="G15" fmla="+- G0 0 10800"/>
                      <a:gd name="G16" fmla="+- G1 0 10800"/>
                      <a:gd name="G17" fmla="*/ G2 G16 G15"/>
                      <a:gd name="T0" fmla="*/ 10800 w 21600"/>
                      <a:gd name="T1" fmla="*/ 0 h 21600"/>
                      <a:gd name="T2" fmla="*/ 0 w 21600"/>
                      <a:gd name="T3" fmla="*/ 17512 h 21600"/>
                      <a:gd name="T4" fmla="*/ 10800 w 21600"/>
                      <a:gd name="T5" fmla="*/ 19557 h 21600"/>
                      <a:gd name="T6" fmla="*/ 21600 w 21600"/>
                      <a:gd name="T7" fmla="*/ 17512 h 21600"/>
                      <a:gd name="T8" fmla="*/ 17694720 60000 65536"/>
                      <a:gd name="T9" fmla="*/ 11796480 60000 65536"/>
                      <a:gd name="T10" fmla="*/ 5898240 60000 65536"/>
                      <a:gd name="T11" fmla="*/ 0 60000 65536"/>
                      <a:gd name="T12" fmla="*/ G13 w 21600"/>
                      <a:gd name="T13" fmla="*/ G6 h 21600"/>
                      <a:gd name="T14" fmla="*/ G14 w 21600"/>
                      <a:gd name="T15" fmla="*/ G9 h 21600"/>
                    </a:gdLst>
                    <a:ahLst/>
                    <a:cxnLst>
                      <a:cxn ang="T8">
                        <a:pos x="T0" y="T1"/>
                      </a:cxn>
                      <a:cxn ang="T9">
                        <a:pos x="T2" y="T3"/>
                      </a:cxn>
                      <a:cxn ang="T10">
                        <a:pos x="T4" y="T5"/>
                      </a:cxn>
                      <a:cxn ang="T11">
                        <a:pos x="T6" y="T7"/>
                      </a:cxn>
                    </a:cxnLst>
                    <a:rect l="T12" t="T13" r="T14" b="T15"/>
                    <a:pathLst>
                      <a:path w="21600" h="21600">
                        <a:moveTo>
                          <a:pt x="10800" y="0"/>
                        </a:moveTo>
                        <a:lnTo>
                          <a:pt x="8279" y="7706"/>
                        </a:lnTo>
                        <a:lnTo>
                          <a:pt x="9539" y="7706"/>
                        </a:lnTo>
                        <a:lnTo>
                          <a:pt x="9539" y="15467"/>
                        </a:lnTo>
                        <a:lnTo>
                          <a:pt x="4752" y="15467"/>
                        </a:lnTo>
                        <a:lnTo>
                          <a:pt x="4752" y="13424"/>
                        </a:lnTo>
                        <a:lnTo>
                          <a:pt x="0" y="17512"/>
                        </a:lnTo>
                        <a:lnTo>
                          <a:pt x="4752" y="21600"/>
                        </a:lnTo>
                        <a:lnTo>
                          <a:pt x="4752" y="19557"/>
                        </a:lnTo>
                        <a:lnTo>
                          <a:pt x="16848" y="19557"/>
                        </a:lnTo>
                        <a:lnTo>
                          <a:pt x="16848" y="21600"/>
                        </a:lnTo>
                        <a:lnTo>
                          <a:pt x="21600" y="17512"/>
                        </a:lnTo>
                        <a:lnTo>
                          <a:pt x="16848" y="13424"/>
                        </a:lnTo>
                        <a:lnTo>
                          <a:pt x="16848" y="15467"/>
                        </a:lnTo>
                        <a:lnTo>
                          <a:pt x="12061" y="15467"/>
                        </a:lnTo>
                        <a:lnTo>
                          <a:pt x="12061" y="7706"/>
                        </a:lnTo>
                        <a:lnTo>
                          <a:pt x="13321" y="7706"/>
                        </a:lnTo>
                        <a:close/>
                      </a:path>
                    </a:pathLst>
                  </a:custGeom>
                  <a:solidFill>
                    <a:schemeClr val="tx1">
                      <a:lumMod val="65000"/>
                      <a:lumOff val="35000"/>
                    </a:schemeClr>
                  </a:solidFill>
                  <a:ln w="9525">
                    <a:noFill/>
                    <a:miter lim="800000"/>
                    <a:headEnd/>
                    <a:tailEnd/>
                  </a:ln>
                  <a:effectLst>
                    <a:outerShdw blurRad="63500" dist="71842" dir="2700000" algn="ctr" rotWithShape="0">
                      <a:schemeClr val="bg2">
                        <a:alpha val="74998"/>
                      </a:schemeClr>
                    </a:outerShdw>
                  </a:effectLst>
                </p:spPr>
                <p:txBody>
                  <a:bodyPr wrap="none" anchor="ctr">
                    <a:prstTxWarp prst="textNoShape">
                      <a:avLst/>
                    </a:prstTxWarp>
                  </a:bodyPr>
                  <a:lstStyle/>
                  <a:p>
                    <a:pPr>
                      <a:defRPr/>
                    </a:pPr>
                    <a:endParaRPr lang="fr-FR" sz="1350"/>
                  </a:p>
                </p:txBody>
              </p:sp>
            </p:grpSp>
          </p:grpSp>
        </p:grpSp>
        <p:sp>
          <p:nvSpPr>
            <p:cNvPr id="25631" name="Text Box 1090"/>
            <p:cNvSpPr txBox="1">
              <a:spLocks noChangeArrowheads="1"/>
            </p:cNvSpPr>
            <p:nvPr/>
          </p:nvSpPr>
          <p:spPr bwMode="auto">
            <a:xfrm>
              <a:off x="5932884" y="1466850"/>
              <a:ext cx="513398" cy="230832"/>
            </a:xfrm>
            <a:prstGeom prst="rect">
              <a:avLst/>
            </a:prstGeom>
            <a:noFill/>
            <a:ln w="9525">
              <a:noFill/>
              <a:miter lim="800000"/>
              <a:headEnd/>
              <a:tailEnd/>
            </a:ln>
          </p:spPr>
          <p:txBody>
            <a:bodyPr wrap="square">
              <a:prstTxWarp prst="textNoShape">
                <a:avLst/>
              </a:prstTxWarp>
              <a:spAutoFit/>
            </a:bodyPr>
            <a:lstStyle/>
            <a:p>
              <a:pPr>
                <a:spcBef>
                  <a:spcPct val="50000"/>
                </a:spcBef>
              </a:pPr>
              <a:r>
                <a:rPr lang="fr-FR" sz="900" b="1">
                  <a:latin typeface="Book Antiqua" panose="02040602050305030304" pitchFamily="18" charset="0"/>
                </a:rPr>
                <a:t>OTR</a:t>
              </a:r>
              <a:endParaRPr lang="fr-FR" sz="900" b="1">
                <a:solidFill>
                  <a:srgbClr val="FFD402"/>
                </a:solidFill>
                <a:latin typeface="Book Antiqua" panose="02040602050305030304" pitchFamily="18" charset="0"/>
              </a:endParaRPr>
            </a:p>
          </p:txBody>
        </p:sp>
      </p:grpSp>
      <p:grpSp>
        <p:nvGrpSpPr>
          <p:cNvPr id="19" name="Grouper 18"/>
          <p:cNvGrpSpPr/>
          <p:nvPr/>
        </p:nvGrpSpPr>
        <p:grpSpPr>
          <a:xfrm>
            <a:off x="1858703" y="3303336"/>
            <a:ext cx="1238250" cy="1697415"/>
            <a:chOff x="954271" y="4404448"/>
            <a:chExt cx="1651000" cy="2263220"/>
          </a:xfrm>
        </p:grpSpPr>
        <p:sp>
          <p:nvSpPr>
            <p:cNvPr id="25662" name="Line 1037"/>
            <p:cNvSpPr>
              <a:spLocks noChangeShapeType="1"/>
            </p:cNvSpPr>
            <p:nvPr/>
          </p:nvSpPr>
          <p:spPr bwMode="auto">
            <a:xfrm flipH="1">
              <a:off x="1979833" y="4856092"/>
              <a:ext cx="203200" cy="254000"/>
            </a:xfrm>
            <a:prstGeom prst="line">
              <a:avLst/>
            </a:prstGeom>
            <a:solidFill>
              <a:srgbClr val="A6A6A6"/>
            </a:solidFill>
            <a:ln w="38100">
              <a:solidFill>
                <a:srgbClr val="000000"/>
              </a:solidFill>
              <a:round/>
              <a:headEnd/>
              <a:tailEnd/>
            </a:ln>
          </p:spPr>
          <p:txBody>
            <a:bodyPr wrap="none" anchor="ctr">
              <a:prstTxWarp prst="textNoShape">
                <a:avLst/>
              </a:prstTxWarp>
            </a:bodyPr>
            <a:lstStyle/>
            <a:p>
              <a:endParaRPr lang="fr-FR" sz="1350"/>
            </a:p>
          </p:txBody>
        </p:sp>
        <p:grpSp>
          <p:nvGrpSpPr>
            <p:cNvPr id="18" name="Grouper 17"/>
            <p:cNvGrpSpPr/>
            <p:nvPr/>
          </p:nvGrpSpPr>
          <p:grpSpPr>
            <a:xfrm>
              <a:off x="954271" y="4404448"/>
              <a:ext cx="1651000" cy="2263220"/>
              <a:chOff x="954271" y="4404448"/>
              <a:chExt cx="1651000" cy="2263220"/>
            </a:xfrm>
          </p:grpSpPr>
          <p:sp>
            <p:nvSpPr>
              <p:cNvPr id="25661" name="Line 1036"/>
              <p:cNvSpPr>
                <a:spLocks noChangeShapeType="1"/>
              </p:cNvSpPr>
              <p:nvPr/>
            </p:nvSpPr>
            <p:spPr bwMode="auto">
              <a:xfrm flipH="1">
                <a:off x="1808383" y="4856092"/>
                <a:ext cx="273050" cy="288925"/>
              </a:xfrm>
              <a:prstGeom prst="line">
                <a:avLst/>
              </a:prstGeom>
              <a:solidFill>
                <a:srgbClr val="A6A6A6"/>
              </a:solidFill>
              <a:ln w="38100">
                <a:solidFill>
                  <a:srgbClr val="000000"/>
                </a:solidFill>
                <a:round/>
                <a:headEnd/>
                <a:tailEnd/>
              </a:ln>
            </p:spPr>
            <p:txBody>
              <a:bodyPr wrap="none" anchor="ctr">
                <a:prstTxWarp prst="textNoShape">
                  <a:avLst/>
                </a:prstTxWarp>
              </a:bodyPr>
              <a:lstStyle/>
              <a:p>
                <a:endParaRPr lang="fr-FR" sz="1350"/>
              </a:p>
            </p:txBody>
          </p:sp>
          <p:sp>
            <p:nvSpPr>
              <p:cNvPr id="25663" name="AutoShape 1038"/>
              <p:cNvSpPr>
                <a:spLocks noChangeArrowheads="1"/>
              </p:cNvSpPr>
              <p:nvPr/>
            </p:nvSpPr>
            <p:spPr bwMode="auto">
              <a:xfrm rot="18269521">
                <a:off x="1998883" y="4476679"/>
                <a:ext cx="582613" cy="438151"/>
              </a:xfrm>
              <a:prstGeom prst="flowChartOnlineStorage">
                <a:avLst/>
              </a:prstGeom>
              <a:solidFill>
                <a:srgbClr val="A6A6A6"/>
              </a:solidFill>
              <a:ln w="9525">
                <a:solidFill>
                  <a:srgbClr val="000000"/>
                </a:solidFill>
                <a:miter lim="800000"/>
                <a:headEnd/>
                <a:tailEnd/>
              </a:ln>
            </p:spPr>
            <p:txBody>
              <a:bodyPr wrap="none" anchor="ctr">
                <a:prstTxWarp prst="textNoShape">
                  <a:avLst/>
                </a:prstTxWarp>
              </a:bodyPr>
              <a:lstStyle/>
              <a:p>
                <a:endParaRPr lang="fr-FR" sz="1350"/>
              </a:p>
            </p:txBody>
          </p:sp>
          <p:grpSp>
            <p:nvGrpSpPr>
              <p:cNvPr id="71" name="Grouper 70"/>
              <p:cNvGrpSpPr/>
              <p:nvPr/>
            </p:nvGrpSpPr>
            <p:grpSpPr>
              <a:xfrm>
                <a:off x="954271" y="5016668"/>
                <a:ext cx="1651000" cy="1651000"/>
                <a:chOff x="1981200" y="5029200"/>
                <a:chExt cx="1651000" cy="1651000"/>
              </a:xfrm>
            </p:grpSpPr>
            <p:grpSp>
              <p:nvGrpSpPr>
                <p:cNvPr id="72" name="Group 1032"/>
                <p:cNvGrpSpPr>
                  <a:grpSpLocks/>
                </p:cNvGrpSpPr>
                <p:nvPr/>
              </p:nvGrpSpPr>
              <p:grpSpPr bwMode="auto">
                <a:xfrm>
                  <a:off x="1981200" y="5029200"/>
                  <a:ext cx="1651000" cy="1651000"/>
                  <a:chOff x="1248" y="3168"/>
                  <a:chExt cx="1040" cy="1040"/>
                </a:xfrm>
              </p:grpSpPr>
              <p:sp>
                <p:nvSpPr>
                  <p:cNvPr id="78" name="Oval 1033" descr="Granite"/>
                  <p:cNvSpPr>
                    <a:spLocks noChangeArrowheads="1"/>
                  </p:cNvSpPr>
                  <p:nvPr/>
                </p:nvSpPr>
                <p:spPr bwMode="auto">
                  <a:xfrm>
                    <a:off x="1248" y="3168"/>
                    <a:ext cx="1040" cy="1040"/>
                  </a:xfrm>
                  <a:prstGeom prst="ellipse">
                    <a:avLst/>
                  </a:prstGeom>
                  <a:blipFill dpi="0" rotWithShape="0">
                    <a:blip r:embed="rId3"/>
                    <a:srcRect/>
                    <a:tile tx="0" ty="0" sx="100000" sy="100000" flip="none" algn="tl"/>
                  </a:blipFill>
                  <a:ln w="19050">
                    <a:solidFill>
                      <a:schemeClr val="tx1"/>
                    </a:solidFill>
                    <a:round/>
                    <a:headEnd/>
                    <a:tailEnd/>
                  </a:ln>
                </p:spPr>
                <p:txBody>
                  <a:bodyPr wrap="none" anchor="ctr">
                    <a:prstTxWarp prst="textNoShape">
                      <a:avLst/>
                    </a:prstTxWarp>
                  </a:bodyPr>
                  <a:lstStyle/>
                  <a:p>
                    <a:endParaRPr lang="fr-FR" sz="1350"/>
                  </a:p>
                </p:txBody>
              </p:sp>
              <p:sp>
                <p:nvSpPr>
                  <p:cNvPr id="79" name="Oval 1034"/>
                  <p:cNvSpPr>
                    <a:spLocks noChangeArrowheads="1"/>
                  </p:cNvSpPr>
                  <p:nvPr/>
                </p:nvSpPr>
                <p:spPr bwMode="auto">
                  <a:xfrm>
                    <a:off x="1496" y="3544"/>
                    <a:ext cx="584" cy="584"/>
                  </a:xfrm>
                  <a:prstGeom prst="ellipse">
                    <a:avLst/>
                  </a:prstGeom>
                  <a:gradFill rotWithShape="0">
                    <a:gsLst>
                      <a:gs pos="0">
                        <a:schemeClr val="bg2">
                          <a:gamma/>
                          <a:tint val="73725"/>
                          <a:invGamma/>
                        </a:schemeClr>
                      </a:gs>
                      <a:gs pos="100000">
                        <a:schemeClr val="bg2"/>
                      </a:gs>
                    </a:gsLst>
                    <a:path path="shape">
                      <a:fillToRect l="50000" t="50000" r="50000" b="50000"/>
                    </a:path>
                  </a:gradFill>
                  <a:ln w="9525">
                    <a:solidFill>
                      <a:schemeClr val="tx1"/>
                    </a:solidFill>
                    <a:round/>
                    <a:headEnd/>
                    <a:tailEnd/>
                  </a:ln>
                  <a:effectLst/>
                </p:spPr>
                <p:txBody>
                  <a:bodyPr wrap="none" anchor="ctr">
                    <a:prstTxWarp prst="textNoShape">
                      <a:avLst/>
                    </a:prstTxWarp>
                  </a:bodyPr>
                  <a:lstStyle/>
                  <a:p>
                    <a:pPr>
                      <a:defRPr/>
                    </a:pPr>
                    <a:endParaRPr lang="fr-FR" sz="1350"/>
                  </a:p>
                </p:txBody>
              </p:sp>
            </p:grpSp>
            <p:sp>
              <p:nvSpPr>
                <p:cNvPr id="74" name="Text Box 1039"/>
                <p:cNvSpPr txBox="1">
                  <a:spLocks noChangeArrowheads="1"/>
                </p:cNvSpPr>
                <p:nvPr/>
              </p:nvSpPr>
              <p:spPr bwMode="auto">
                <a:xfrm>
                  <a:off x="2590800" y="5511800"/>
                  <a:ext cx="246308" cy="400109"/>
                </a:xfrm>
                <a:prstGeom prst="rect">
                  <a:avLst/>
                </a:prstGeom>
                <a:noFill/>
                <a:ln w="9525">
                  <a:noFill/>
                  <a:miter lim="800000"/>
                  <a:headEnd/>
                  <a:tailEnd/>
                </a:ln>
                <a:effectLst/>
              </p:spPr>
              <p:txBody>
                <a:bodyPr wrap="none">
                  <a:prstTxWarp prst="textNoShape">
                    <a:avLst/>
                  </a:prstTxWarp>
                  <a:spAutoFit/>
                </a:bodyPr>
                <a:lstStyle/>
                <a:p>
                  <a:pPr>
                    <a:defRPr/>
                  </a:pPr>
                  <a:endParaRPr lang="fr-FR" sz="1350" b="1">
                    <a:solidFill>
                      <a:srgbClr val="000000"/>
                    </a:solidFill>
                    <a:effectLst>
                      <a:outerShdw blurRad="38100" dist="38100" dir="2700000" algn="tl">
                        <a:srgbClr val="DDDDDD"/>
                      </a:outerShdw>
                    </a:effectLst>
                    <a:latin typeface="Times New Roman" charset="0"/>
                  </a:endParaRPr>
                </a:p>
              </p:txBody>
            </p:sp>
          </p:grpSp>
          <p:sp>
            <p:nvSpPr>
              <p:cNvPr id="83" name="ZoneTexte 82"/>
              <p:cNvSpPr txBox="1"/>
              <p:nvPr/>
            </p:nvSpPr>
            <p:spPr>
              <a:xfrm>
                <a:off x="1559982" y="5693267"/>
                <a:ext cx="526408" cy="800219"/>
              </a:xfrm>
              <a:prstGeom prst="rect">
                <a:avLst/>
              </a:prstGeom>
              <a:noFill/>
            </p:spPr>
            <p:txBody>
              <a:bodyPr wrap="square" rtlCol="0">
                <a:spAutoFit/>
              </a:bodyPr>
              <a:lstStyle/>
              <a:p>
                <a:r>
                  <a:rPr lang="fr-FR" sz="3300">
                    <a:solidFill>
                      <a:srgbClr val="678000"/>
                    </a:solidFill>
                  </a:rPr>
                  <a:t>+</a:t>
                </a:r>
              </a:p>
            </p:txBody>
          </p:sp>
          <p:sp>
            <p:nvSpPr>
              <p:cNvPr id="84" name="ZoneTexte 83"/>
              <p:cNvSpPr txBox="1"/>
              <p:nvPr/>
            </p:nvSpPr>
            <p:spPr>
              <a:xfrm>
                <a:off x="1322306" y="5080847"/>
                <a:ext cx="860728" cy="533480"/>
              </a:xfrm>
              <a:prstGeom prst="rect">
                <a:avLst/>
              </a:prstGeom>
              <a:solidFill>
                <a:schemeClr val="bg1"/>
              </a:solidFill>
            </p:spPr>
            <p:txBody>
              <a:bodyPr wrap="square" rtlCol="0">
                <a:spAutoFit/>
              </a:bodyPr>
              <a:lstStyle/>
              <a:p>
                <a:r>
                  <a:rPr lang="fr-FR" sz="1000" b="1">
                    <a:solidFill>
                      <a:schemeClr val="accent6">
                        <a:lumMod val="50000"/>
                      </a:schemeClr>
                    </a:solidFill>
                    <a:latin typeface="Book Antiqua" panose="02040602050305030304" pitchFamily="18" charset="0"/>
                    <a:cs typeface="Arial Narrow"/>
                  </a:rPr>
                  <a:t>FOXP3</a:t>
                </a:r>
                <a:r>
                  <a:rPr lang="fr-FR" sz="1000" b="1" baseline="30000">
                    <a:solidFill>
                      <a:schemeClr val="accent6">
                        <a:lumMod val="50000"/>
                      </a:schemeClr>
                    </a:solidFill>
                    <a:latin typeface="Book Antiqua" panose="02040602050305030304" pitchFamily="18" charset="0"/>
                    <a:cs typeface="Arial Narrow"/>
                  </a:rPr>
                  <a:t>+ </a:t>
                </a:r>
                <a:r>
                  <a:rPr lang="fr-FR" sz="1000" b="1" err="1">
                    <a:solidFill>
                      <a:schemeClr val="accent6">
                        <a:lumMod val="50000"/>
                      </a:schemeClr>
                    </a:solidFill>
                    <a:latin typeface="Book Antiqua" panose="02040602050305030304" pitchFamily="18" charset="0"/>
                    <a:cs typeface="Arial Narrow"/>
                  </a:rPr>
                  <a:t>tTreg</a:t>
                </a:r>
                <a:endParaRPr lang="fr-FR" sz="1000" b="1">
                  <a:solidFill>
                    <a:schemeClr val="accent6">
                      <a:lumMod val="50000"/>
                    </a:schemeClr>
                  </a:solidFill>
                  <a:latin typeface="Book Antiqua" panose="02040602050305030304" pitchFamily="18" charset="0"/>
                  <a:cs typeface="Arial Narrow"/>
                </a:endParaRPr>
              </a:p>
            </p:txBody>
          </p:sp>
        </p:grpSp>
      </p:grpSp>
      <p:sp>
        <p:nvSpPr>
          <p:cNvPr id="85" name="ZoneTexte 84"/>
          <p:cNvSpPr txBox="1"/>
          <p:nvPr/>
        </p:nvSpPr>
        <p:spPr>
          <a:xfrm>
            <a:off x="4418410" y="3542056"/>
            <a:ext cx="896540" cy="300082"/>
          </a:xfrm>
          <a:prstGeom prst="rect">
            <a:avLst/>
          </a:prstGeom>
          <a:noFill/>
        </p:spPr>
        <p:txBody>
          <a:bodyPr wrap="square" rtlCol="0">
            <a:spAutoFit/>
          </a:bodyPr>
          <a:lstStyle/>
          <a:p>
            <a:endParaRPr lang="fr-FR" sz="1350"/>
          </a:p>
        </p:txBody>
      </p:sp>
      <p:grpSp>
        <p:nvGrpSpPr>
          <p:cNvPr id="10" name="Groupe 9">
            <a:extLst>
              <a:ext uri="{FF2B5EF4-FFF2-40B4-BE49-F238E27FC236}">
                <a16:creationId xmlns:a16="http://schemas.microsoft.com/office/drawing/2014/main" id="{F3294451-622A-7F6E-7163-A46DFA3FCE9C}"/>
              </a:ext>
            </a:extLst>
          </p:cNvPr>
          <p:cNvGrpSpPr/>
          <p:nvPr/>
        </p:nvGrpSpPr>
        <p:grpSpPr>
          <a:xfrm>
            <a:off x="3246999" y="3159919"/>
            <a:ext cx="2725176" cy="1789454"/>
            <a:chOff x="3246999" y="3159919"/>
            <a:chExt cx="2725176" cy="1789454"/>
          </a:xfrm>
        </p:grpSpPr>
        <p:grpSp>
          <p:nvGrpSpPr>
            <p:cNvPr id="16" name="Grouper 15"/>
            <p:cNvGrpSpPr/>
            <p:nvPr/>
          </p:nvGrpSpPr>
          <p:grpSpPr>
            <a:xfrm>
              <a:off x="4463023" y="4436269"/>
              <a:ext cx="1509152" cy="450001"/>
              <a:chOff x="4426698" y="5915025"/>
              <a:chExt cx="2012202" cy="600001"/>
            </a:xfrm>
          </p:grpSpPr>
          <p:grpSp>
            <p:nvGrpSpPr>
              <p:cNvPr id="5" name="Group 1050"/>
              <p:cNvGrpSpPr>
                <a:grpSpLocks/>
              </p:cNvGrpSpPr>
              <p:nvPr/>
            </p:nvGrpSpPr>
            <p:grpSpPr bwMode="auto">
              <a:xfrm>
                <a:off x="5055393" y="5981626"/>
                <a:ext cx="379413" cy="533400"/>
                <a:chOff x="4216" y="3384"/>
                <a:chExt cx="239" cy="336"/>
              </a:xfrm>
            </p:grpSpPr>
            <p:sp>
              <p:nvSpPr>
                <p:cNvPr id="25651" name="Oval 1051" descr="Granite"/>
                <p:cNvSpPr>
                  <a:spLocks noChangeArrowheads="1"/>
                </p:cNvSpPr>
                <p:nvPr/>
              </p:nvSpPr>
              <p:spPr bwMode="auto">
                <a:xfrm>
                  <a:off x="4216" y="3483"/>
                  <a:ext cx="239" cy="237"/>
                </a:xfrm>
                <a:prstGeom prst="ellipse">
                  <a:avLst/>
                </a:prstGeom>
                <a:blipFill dpi="0" rotWithShape="0">
                  <a:blip r:embed="rId3"/>
                  <a:srcRect/>
                  <a:tile tx="0" ty="0" sx="100000" sy="100000" flip="none" algn="tl"/>
                </a:blipFill>
                <a:ln w="19050">
                  <a:solidFill>
                    <a:schemeClr val="tx1"/>
                  </a:solidFill>
                  <a:round/>
                  <a:headEnd/>
                  <a:tailEnd/>
                </a:ln>
              </p:spPr>
              <p:txBody>
                <a:bodyPr wrap="none" anchor="ctr">
                  <a:prstTxWarp prst="textNoShape">
                    <a:avLst/>
                  </a:prstTxWarp>
                </a:bodyPr>
                <a:lstStyle/>
                <a:p>
                  <a:endParaRPr lang="fr-FR" sz="1350"/>
                </a:p>
              </p:txBody>
            </p:sp>
            <p:sp>
              <p:nvSpPr>
                <p:cNvPr id="25652" name="Line 1052"/>
                <p:cNvSpPr>
                  <a:spLocks noChangeShapeType="1"/>
                </p:cNvSpPr>
                <p:nvPr/>
              </p:nvSpPr>
              <p:spPr bwMode="auto">
                <a:xfrm>
                  <a:off x="4319" y="3461"/>
                  <a:ext cx="0" cy="36"/>
                </a:xfrm>
                <a:prstGeom prst="line">
                  <a:avLst/>
                </a:prstGeom>
                <a:noFill/>
                <a:ln w="38100">
                  <a:solidFill>
                    <a:schemeClr val="tx1"/>
                  </a:solidFill>
                  <a:round/>
                  <a:headEnd/>
                  <a:tailEnd/>
                </a:ln>
              </p:spPr>
              <p:txBody>
                <a:bodyPr wrap="none" anchor="ctr">
                  <a:prstTxWarp prst="textNoShape">
                    <a:avLst/>
                  </a:prstTxWarp>
                </a:bodyPr>
                <a:lstStyle/>
                <a:p>
                  <a:endParaRPr lang="fr-FR" sz="1350"/>
                </a:p>
              </p:txBody>
            </p:sp>
            <p:sp>
              <p:nvSpPr>
                <p:cNvPr id="25653" name="Line 1053"/>
                <p:cNvSpPr>
                  <a:spLocks noChangeShapeType="1"/>
                </p:cNvSpPr>
                <p:nvPr/>
              </p:nvSpPr>
              <p:spPr bwMode="auto">
                <a:xfrm>
                  <a:off x="4358" y="3461"/>
                  <a:ext cx="0" cy="36"/>
                </a:xfrm>
                <a:prstGeom prst="line">
                  <a:avLst/>
                </a:prstGeom>
                <a:noFill/>
                <a:ln w="38100">
                  <a:solidFill>
                    <a:schemeClr val="tx1"/>
                  </a:solidFill>
                  <a:round/>
                  <a:headEnd/>
                  <a:tailEnd/>
                </a:ln>
              </p:spPr>
              <p:txBody>
                <a:bodyPr wrap="none" anchor="ctr">
                  <a:prstTxWarp prst="textNoShape">
                    <a:avLst/>
                  </a:prstTxWarp>
                </a:bodyPr>
                <a:lstStyle/>
                <a:p>
                  <a:endParaRPr lang="fr-FR" sz="1350"/>
                </a:p>
              </p:txBody>
            </p:sp>
            <p:sp>
              <p:nvSpPr>
                <p:cNvPr id="25654" name="AutoShape 1054"/>
                <p:cNvSpPr>
                  <a:spLocks noChangeArrowheads="1"/>
                </p:cNvSpPr>
                <p:nvPr/>
              </p:nvSpPr>
              <p:spPr bwMode="auto">
                <a:xfrm rot="-5400000">
                  <a:off x="4294" y="3398"/>
                  <a:ext cx="91" cy="63"/>
                </a:xfrm>
                <a:prstGeom prst="flowChartOnlineStorage">
                  <a:avLst/>
                </a:prstGeom>
                <a:solidFill>
                  <a:schemeClr val="bg1">
                    <a:lumMod val="50000"/>
                  </a:schemeClr>
                </a:solidFill>
                <a:ln w="9525">
                  <a:solidFill>
                    <a:srgbClr val="000000"/>
                  </a:solidFill>
                  <a:miter lim="800000"/>
                  <a:headEnd/>
                  <a:tailEnd/>
                </a:ln>
              </p:spPr>
              <p:txBody>
                <a:bodyPr wrap="none" anchor="ctr">
                  <a:prstTxWarp prst="textNoShape">
                    <a:avLst/>
                  </a:prstTxWarp>
                </a:bodyPr>
                <a:lstStyle/>
                <a:p>
                  <a:endParaRPr lang="fr-FR" sz="1350"/>
                </a:p>
              </p:txBody>
            </p:sp>
            <p:sp>
              <p:nvSpPr>
                <p:cNvPr id="166943" name="Oval 1055"/>
                <p:cNvSpPr>
                  <a:spLocks noChangeArrowheads="1"/>
                </p:cNvSpPr>
                <p:nvPr/>
              </p:nvSpPr>
              <p:spPr bwMode="auto">
                <a:xfrm>
                  <a:off x="4258" y="3593"/>
                  <a:ext cx="51" cy="69"/>
                </a:xfrm>
                <a:prstGeom prst="ellipse">
                  <a:avLst/>
                </a:prstGeom>
                <a:solidFill>
                  <a:srgbClr val="000000"/>
                </a:solidFill>
                <a:ln w="9525">
                  <a:noFill/>
                  <a:round/>
                  <a:headEnd/>
                  <a:tailEnd/>
                </a:ln>
                <a:effectLst/>
              </p:spPr>
              <p:txBody>
                <a:bodyPr wrap="none" anchor="ctr">
                  <a:prstTxWarp prst="textNoShape">
                    <a:avLst/>
                  </a:prstTxWarp>
                </a:bodyPr>
                <a:lstStyle/>
                <a:p>
                  <a:pPr>
                    <a:defRPr/>
                  </a:pPr>
                  <a:endParaRPr lang="fr-FR" sz="1350"/>
                </a:p>
              </p:txBody>
            </p:sp>
            <p:sp>
              <p:nvSpPr>
                <p:cNvPr id="166944" name="Oval 1056"/>
                <p:cNvSpPr>
                  <a:spLocks noChangeArrowheads="1"/>
                </p:cNvSpPr>
                <p:nvPr/>
              </p:nvSpPr>
              <p:spPr bwMode="auto">
                <a:xfrm>
                  <a:off x="4287" y="3542"/>
                  <a:ext cx="51" cy="69"/>
                </a:xfrm>
                <a:prstGeom prst="ellipse">
                  <a:avLst/>
                </a:prstGeom>
                <a:solidFill>
                  <a:srgbClr val="000000"/>
                </a:solidFill>
                <a:ln w="9525">
                  <a:noFill/>
                  <a:round/>
                  <a:headEnd/>
                  <a:tailEnd/>
                </a:ln>
                <a:effectLst/>
              </p:spPr>
              <p:txBody>
                <a:bodyPr wrap="none" anchor="ctr">
                  <a:prstTxWarp prst="textNoShape">
                    <a:avLst/>
                  </a:prstTxWarp>
                </a:bodyPr>
                <a:lstStyle/>
                <a:p>
                  <a:pPr>
                    <a:defRPr/>
                  </a:pPr>
                  <a:endParaRPr lang="fr-FR" sz="1350"/>
                </a:p>
              </p:txBody>
            </p:sp>
            <p:sp>
              <p:nvSpPr>
                <p:cNvPr id="166945" name="Oval 1057"/>
                <p:cNvSpPr>
                  <a:spLocks noChangeArrowheads="1"/>
                </p:cNvSpPr>
                <p:nvPr/>
              </p:nvSpPr>
              <p:spPr bwMode="auto">
                <a:xfrm>
                  <a:off x="4295" y="3571"/>
                  <a:ext cx="51" cy="69"/>
                </a:xfrm>
                <a:prstGeom prst="ellipse">
                  <a:avLst/>
                </a:prstGeom>
                <a:solidFill>
                  <a:srgbClr val="000000"/>
                </a:solidFill>
                <a:ln w="9525">
                  <a:noFill/>
                  <a:round/>
                  <a:headEnd/>
                  <a:tailEnd/>
                </a:ln>
                <a:effectLst/>
              </p:spPr>
              <p:txBody>
                <a:bodyPr wrap="none" anchor="ctr">
                  <a:prstTxWarp prst="textNoShape">
                    <a:avLst/>
                  </a:prstTxWarp>
                </a:bodyPr>
                <a:lstStyle/>
                <a:p>
                  <a:pPr>
                    <a:defRPr/>
                  </a:pPr>
                  <a:endParaRPr lang="fr-FR" sz="1350"/>
                </a:p>
              </p:txBody>
            </p:sp>
            <p:sp>
              <p:nvSpPr>
                <p:cNvPr id="166946" name="Oval 1058"/>
                <p:cNvSpPr>
                  <a:spLocks noChangeArrowheads="1"/>
                </p:cNvSpPr>
                <p:nvPr/>
              </p:nvSpPr>
              <p:spPr bwMode="auto">
                <a:xfrm>
                  <a:off x="4330" y="3587"/>
                  <a:ext cx="51" cy="69"/>
                </a:xfrm>
                <a:prstGeom prst="ellipse">
                  <a:avLst/>
                </a:prstGeom>
                <a:solidFill>
                  <a:schemeClr val="tx1"/>
                </a:solidFill>
                <a:ln w="9525">
                  <a:noFill/>
                  <a:round/>
                  <a:headEnd/>
                  <a:tailEnd/>
                </a:ln>
                <a:effectLst/>
              </p:spPr>
              <p:txBody>
                <a:bodyPr wrap="none" anchor="ctr">
                  <a:prstTxWarp prst="textNoShape">
                    <a:avLst/>
                  </a:prstTxWarp>
                </a:bodyPr>
                <a:lstStyle/>
                <a:p>
                  <a:pPr>
                    <a:defRPr/>
                  </a:pPr>
                  <a:endParaRPr lang="fr-FR" sz="1350"/>
                </a:p>
              </p:txBody>
            </p:sp>
            <p:sp>
              <p:nvSpPr>
                <p:cNvPr id="166947" name="Oval 1059"/>
                <p:cNvSpPr>
                  <a:spLocks noChangeArrowheads="1"/>
                </p:cNvSpPr>
                <p:nvPr/>
              </p:nvSpPr>
              <p:spPr bwMode="auto">
                <a:xfrm>
                  <a:off x="4362" y="3555"/>
                  <a:ext cx="51" cy="69"/>
                </a:xfrm>
                <a:prstGeom prst="ellipse">
                  <a:avLst/>
                </a:prstGeom>
                <a:solidFill>
                  <a:srgbClr val="000000"/>
                </a:solidFill>
                <a:ln w="9525">
                  <a:noFill/>
                  <a:round/>
                  <a:headEnd/>
                  <a:tailEnd/>
                </a:ln>
                <a:effectLst/>
              </p:spPr>
              <p:txBody>
                <a:bodyPr wrap="none" anchor="ctr">
                  <a:prstTxWarp prst="textNoShape">
                    <a:avLst/>
                  </a:prstTxWarp>
                </a:bodyPr>
                <a:lstStyle/>
                <a:p>
                  <a:pPr>
                    <a:defRPr/>
                  </a:pPr>
                  <a:endParaRPr lang="fr-FR" sz="1350"/>
                </a:p>
              </p:txBody>
            </p:sp>
            <p:sp>
              <p:nvSpPr>
                <p:cNvPr id="166948" name="Oval 1060"/>
                <p:cNvSpPr>
                  <a:spLocks noChangeArrowheads="1"/>
                </p:cNvSpPr>
                <p:nvPr/>
              </p:nvSpPr>
              <p:spPr bwMode="auto">
                <a:xfrm>
                  <a:off x="4368" y="3614"/>
                  <a:ext cx="51" cy="69"/>
                </a:xfrm>
                <a:prstGeom prst="ellipse">
                  <a:avLst/>
                </a:prstGeom>
                <a:solidFill>
                  <a:srgbClr val="000000"/>
                </a:solidFill>
                <a:ln w="9525">
                  <a:noFill/>
                  <a:round/>
                  <a:headEnd/>
                  <a:tailEnd/>
                </a:ln>
                <a:effectLst/>
              </p:spPr>
              <p:txBody>
                <a:bodyPr wrap="none" anchor="ctr">
                  <a:prstTxWarp prst="textNoShape">
                    <a:avLst/>
                  </a:prstTxWarp>
                </a:bodyPr>
                <a:lstStyle/>
                <a:p>
                  <a:pPr>
                    <a:defRPr/>
                  </a:pPr>
                  <a:endParaRPr lang="fr-FR" sz="1350"/>
                </a:p>
              </p:txBody>
            </p:sp>
          </p:grpSp>
          <p:grpSp>
            <p:nvGrpSpPr>
              <p:cNvPr id="7" name="Group 1062"/>
              <p:cNvGrpSpPr>
                <a:grpSpLocks/>
              </p:cNvGrpSpPr>
              <p:nvPr/>
            </p:nvGrpSpPr>
            <p:grpSpPr bwMode="auto">
              <a:xfrm>
                <a:off x="6057900" y="5915025"/>
                <a:ext cx="381000" cy="558800"/>
                <a:chOff x="5141" y="3445"/>
                <a:chExt cx="240" cy="352"/>
              </a:xfrm>
            </p:grpSpPr>
            <p:sp>
              <p:nvSpPr>
                <p:cNvPr id="25649" name="Line 1063"/>
                <p:cNvSpPr>
                  <a:spLocks noChangeShapeType="1"/>
                </p:cNvSpPr>
                <p:nvPr/>
              </p:nvSpPr>
              <p:spPr bwMode="auto">
                <a:xfrm>
                  <a:off x="5261" y="3445"/>
                  <a:ext cx="0" cy="352"/>
                </a:xfrm>
                <a:prstGeom prst="line">
                  <a:avLst/>
                </a:prstGeom>
                <a:noFill/>
                <a:ln w="76200">
                  <a:solidFill>
                    <a:srgbClr val="800000"/>
                  </a:solidFill>
                  <a:round/>
                  <a:headEnd/>
                  <a:tailEnd/>
                </a:ln>
              </p:spPr>
              <p:txBody>
                <a:bodyPr wrap="none" anchor="ctr">
                  <a:prstTxWarp prst="textNoShape">
                    <a:avLst/>
                  </a:prstTxWarp>
                </a:bodyPr>
                <a:lstStyle/>
                <a:p>
                  <a:endParaRPr lang="fr-FR" sz="1350"/>
                </a:p>
              </p:txBody>
            </p:sp>
            <p:sp>
              <p:nvSpPr>
                <p:cNvPr id="25650" name="Line 1064"/>
                <p:cNvSpPr>
                  <a:spLocks noChangeShapeType="1"/>
                </p:cNvSpPr>
                <p:nvPr/>
              </p:nvSpPr>
              <p:spPr bwMode="auto">
                <a:xfrm>
                  <a:off x="5141" y="3557"/>
                  <a:ext cx="240" cy="0"/>
                </a:xfrm>
                <a:prstGeom prst="line">
                  <a:avLst/>
                </a:prstGeom>
                <a:noFill/>
                <a:ln w="76200">
                  <a:solidFill>
                    <a:srgbClr val="800000"/>
                  </a:solidFill>
                  <a:round/>
                  <a:headEnd/>
                  <a:tailEnd/>
                </a:ln>
              </p:spPr>
              <p:txBody>
                <a:bodyPr wrap="none" anchor="ctr">
                  <a:prstTxWarp prst="textNoShape">
                    <a:avLst/>
                  </a:prstTxWarp>
                </a:bodyPr>
                <a:lstStyle/>
                <a:p>
                  <a:endParaRPr lang="fr-FR" sz="1350"/>
                </a:p>
              </p:txBody>
            </p:sp>
          </p:grpSp>
          <p:cxnSp>
            <p:nvCxnSpPr>
              <p:cNvPr id="67" name="Connecteur droit avec flèche 66"/>
              <p:cNvCxnSpPr/>
              <p:nvPr/>
            </p:nvCxnSpPr>
            <p:spPr>
              <a:xfrm>
                <a:off x="4426698" y="6138789"/>
                <a:ext cx="443003" cy="127000"/>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9" name="Connecteur droit avec flèche 68"/>
              <p:cNvCxnSpPr/>
              <p:nvPr/>
            </p:nvCxnSpPr>
            <p:spPr>
              <a:xfrm>
                <a:off x="5583237" y="6291188"/>
                <a:ext cx="411163" cy="28575"/>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pSp>
        <p:grpSp>
          <p:nvGrpSpPr>
            <p:cNvPr id="8" name="Grouper 7"/>
            <p:cNvGrpSpPr/>
            <p:nvPr/>
          </p:nvGrpSpPr>
          <p:grpSpPr>
            <a:xfrm>
              <a:off x="3246999" y="3159919"/>
              <a:ext cx="2125102" cy="1789454"/>
              <a:chOff x="2805331" y="4213225"/>
              <a:chExt cx="2833469" cy="2385938"/>
            </a:xfrm>
          </p:grpSpPr>
          <p:grpSp>
            <p:nvGrpSpPr>
              <p:cNvPr id="3" name="Group 1032"/>
              <p:cNvGrpSpPr>
                <a:grpSpLocks/>
              </p:cNvGrpSpPr>
              <p:nvPr/>
            </p:nvGrpSpPr>
            <p:grpSpPr bwMode="auto">
              <a:xfrm>
                <a:off x="2805331" y="4948163"/>
                <a:ext cx="1651000" cy="1651000"/>
                <a:chOff x="1248" y="3168"/>
                <a:chExt cx="1040" cy="1040"/>
              </a:xfrm>
            </p:grpSpPr>
            <p:sp>
              <p:nvSpPr>
                <p:cNvPr id="25664" name="Oval 1033" descr="Granite"/>
                <p:cNvSpPr>
                  <a:spLocks noChangeArrowheads="1"/>
                </p:cNvSpPr>
                <p:nvPr/>
              </p:nvSpPr>
              <p:spPr bwMode="auto">
                <a:xfrm>
                  <a:off x="1248" y="3168"/>
                  <a:ext cx="1040" cy="1040"/>
                </a:xfrm>
                <a:prstGeom prst="ellipse">
                  <a:avLst/>
                </a:prstGeom>
                <a:blipFill dpi="0" rotWithShape="0">
                  <a:blip r:embed="rId3"/>
                  <a:srcRect/>
                  <a:tile tx="0" ty="0" sx="100000" sy="100000" flip="none" algn="tl"/>
                </a:blipFill>
                <a:ln w="19050">
                  <a:solidFill>
                    <a:schemeClr val="tx1"/>
                  </a:solidFill>
                  <a:round/>
                  <a:headEnd/>
                  <a:tailEnd/>
                </a:ln>
              </p:spPr>
              <p:txBody>
                <a:bodyPr wrap="none" anchor="ctr">
                  <a:prstTxWarp prst="textNoShape">
                    <a:avLst/>
                  </a:prstTxWarp>
                </a:bodyPr>
                <a:lstStyle/>
                <a:p>
                  <a:endParaRPr lang="fr-FR" sz="1350"/>
                </a:p>
              </p:txBody>
            </p:sp>
            <p:sp>
              <p:nvSpPr>
                <p:cNvPr id="166922" name="Oval 1034"/>
                <p:cNvSpPr>
                  <a:spLocks noChangeArrowheads="1"/>
                </p:cNvSpPr>
                <p:nvPr/>
              </p:nvSpPr>
              <p:spPr bwMode="auto">
                <a:xfrm>
                  <a:off x="1496" y="3544"/>
                  <a:ext cx="584" cy="584"/>
                </a:xfrm>
                <a:prstGeom prst="ellipse">
                  <a:avLst/>
                </a:prstGeom>
                <a:gradFill rotWithShape="0">
                  <a:gsLst>
                    <a:gs pos="0">
                      <a:schemeClr val="bg2">
                        <a:gamma/>
                        <a:tint val="73725"/>
                        <a:invGamma/>
                      </a:schemeClr>
                    </a:gs>
                    <a:gs pos="100000">
                      <a:schemeClr val="bg2"/>
                    </a:gs>
                  </a:gsLst>
                  <a:path path="shape">
                    <a:fillToRect l="50000" t="50000" r="50000" b="50000"/>
                  </a:path>
                </a:gradFill>
                <a:ln w="9525">
                  <a:solidFill>
                    <a:schemeClr val="tx1"/>
                  </a:solidFill>
                  <a:round/>
                  <a:headEnd/>
                  <a:tailEnd/>
                </a:ln>
                <a:effectLst/>
              </p:spPr>
              <p:txBody>
                <a:bodyPr wrap="none" anchor="ctr">
                  <a:prstTxWarp prst="textNoShape">
                    <a:avLst/>
                  </a:prstTxWarp>
                </a:bodyPr>
                <a:lstStyle/>
                <a:p>
                  <a:pPr>
                    <a:defRPr/>
                  </a:pPr>
                  <a:endParaRPr lang="fr-FR" sz="1350"/>
                </a:p>
              </p:txBody>
            </p:sp>
          </p:grpSp>
          <p:sp>
            <p:nvSpPr>
              <p:cNvPr id="80" name="Line 1036"/>
              <p:cNvSpPr>
                <a:spLocks noChangeShapeType="1"/>
              </p:cNvSpPr>
              <p:nvPr/>
            </p:nvSpPr>
            <p:spPr bwMode="auto">
              <a:xfrm>
                <a:off x="3745135" y="4816404"/>
                <a:ext cx="0" cy="254000"/>
              </a:xfrm>
              <a:prstGeom prst="line">
                <a:avLst/>
              </a:prstGeom>
              <a:solidFill>
                <a:srgbClr val="A6A6A6"/>
              </a:solidFill>
              <a:ln w="38100">
                <a:solidFill>
                  <a:srgbClr val="000000"/>
                </a:solidFill>
                <a:round/>
                <a:headEnd/>
                <a:tailEnd/>
              </a:ln>
            </p:spPr>
            <p:txBody>
              <a:bodyPr wrap="none" anchor="ctr">
                <a:prstTxWarp prst="textNoShape">
                  <a:avLst/>
                </a:prstTxWarp>
              </a:bodyPr>
              <a:lstStyle/>
              <a:p>
                <a:endParaRPr lang="fr-FR" sz="1350"/>
              </a:p>
            </p:txBody>
          </p:sp>
          <p:sp>
            <p:nvSpPr>
              <p:cNvPr id="81" name="Line 1037"/>
              <p:cNvSpPr>
                <a:spLocks noChangeShapeType="1"/>
              </p:cNvSpPr>
              <p:nvPr/>
            </p:nvSpPr>
            <p:spPr bwMode="auto">
              <a:xfrm>
                <a:off x="3853085" y="4768779"/>
                <a:ext cx="0" cy="254000"/>
              </a:xfrm>
              <a:prstGeom prst="line">
                <a:avLst/>
              </a:prstGeom>
              <a:solidFill>
                <a:srgbClr val="A6A6A6"/>
              </a:solidFill>
              <a:ln w="38100">
                <a:solidFill>
                  <a:srgbClr val="000000"/>
                </a:solidFill>
                <a:round/>
                <a:headEnd/>
                <a:tailEnd/>
              </a:ln>
            </p:spPr>
            <p:txBody>
              <a:bodyPr wrap="none" anchor="ctr">
                <a:prstTxWarp prst="textNoShape">
                  <a:avLst/>
                </a:prstTxWarp>
              </a:bodyPr>
              <a:lstStyle/>
              <a:p>
                <a:endParaRPr lang="fr-FR" sz="1350"/>
              </a:p>
            </p:txBody>
          </p:sp>
          <p:sp>
            <p:nvSpPr>
              <p:cNvPr id="82" name="AutoShape 1038"/>
              <p:cNvSpPr>
                <a:spLocks noChangeArrowheads="1"/>
              </p:cNvSpPr>
              <p:nvPr/>
            </p:nvSpPr>
            <p:spPr bwMode="auto">
              <a:xfrm rot="13403268">
                <a:off x="3295872" y="4371904"/>
                <a:ext cx="635001" cy="431800"/>
              </a:xfrm>
              <a:prstGeom prst="flowChartOnlineStorage">
                <a:avLst/>
              </a:prstGeom>
              <a:solidFill>
                <a:srgbClr val="A6A6A6"/>
              </a:solidFill>
              <a:ln w="9525">
                <a:solidFill>
                  <a:srgbClr val="000000"/>
                </a:solidFill>
                <a:miter lim="800000"/>
                <a:headEnd/>
                <a:tailEnd/>
              </a:ln>
            </p:spPr>
            <p:txBody>
              <a:bodyPr wrap="none" anchor="ctr">
                <a:prstTxWarp prst="textNoShape">
                  <a:avLst/>
                </a:prstTxWarp>
              </a:bodyPr>
              <a:lstStyle/>
              <a:p>
                <a:endParaRPr lang="fr-FR" sz="1350"/>
              </a:p>
            </p:txBody>
          </p:sp>
          <p:sp>
            <p:nvSpPr>
              <p:cNvPr id="166927" name="Text Box 1039"/>
              <p:cNvSpPr txBox="1">
                <a:spLocks noChangeArrowheads="1"/>
              </p:cNvSpPr>
              <p:nvPr/>
            </p:nvSpPr>
            <p:spPr bwMode="auto">
              <a:xfrm>
                <a:off x="3414931" y="5430763"/>
                <a:ext cx="502701" cy="1046440"/>
              </a:xfrm>
              <a:prstGeom prst="rect">
                <a:avLst/>
              </a:prstGeom>
              <a:noFill/>
              <a:ln w="9525">
                <a:noFill/>
                <a:miter lim="800000"/>
                <a:headEnd/>
                <a:tailEnd/>
              </a:ln>
              <a:effectLst/>
            </p:spPr>
            <p:txBody>
              <a:bodyPr wrap="none">
                <a:prstTxWarp prst="textNoShape">
                  <a:avLst/>
                </a:prstTxWarp>
                <a:spAutoFit/>
              </a:bodyPr>
              <a:lstStyle/>
              <a:p>
                <a:pPr>
                  <a:defRPr/>
                </a:pPr>
                <a:r>
                  <a:rPr lang="fr-FR" sz="4500" b="1">
                    <a:solidFill>
                      <a:srgbClr val="960001"/>
                    </a:solidFill>
                    <a:latin typeface="Times New Roman" charset="0"/>
                  </a:rPr>
                  <a:t>-</a:t>
                </a:r>
                <a:endParaRPr lang="fr-FR" sz="1350" b="1">
                  <a:solidFill>
                    <a:srgbClr val="960001"/>
                  </a:solidFill>
                  <a:effectLst>
                    <a:outerShdw blurRad="38100" dist="38100" dir="2700000" algn="tl">
                      <a:srgbClr val="DDDDDD"/>
                    </a:outerShdw>
                  </a:effectLst>
                  <a:latin typeface="Times New Roman" charset="0"/>
                </a:endParaRPr>
              </a:p>
            </p:txBody>
          </p:sp>
          <p:sp>
            <p:nvSpPr>
              <p:cNvPr id="166977" name="Text Box 1089"/>
              <p:cNvSpPr txBox="1">
                <a:spLocks noChangeArrowheads="1"/>
              </p:cNvSpPr>
              <p:nvPr/>
            </p:nvSpPr>
            <p:spPr bwMode="auto">
              <a:xfrm>
                <a:off x="3769783" y="4213225"/>
                <a:ext cx="647700" cy="338555"/>
              </a:xfrm>
              <a:prstGeom prst="rect">
                <a:avLst/>
              </a:prstGeom>
              <a:noFill/>
              <a:ln w="9525">
                <a:noFill/>
                <a:miter lim="800000"/>
                <a:headEnd/>
                <a:tailEnd/>
              </a:ln>
              <a:effectLst/>
            </p:spPr>
            <p:txBody>
              <a:bodyPr>
                <a:prstTxWarp prst="textNoShape">
                  <a:avLst/>
                </a:prstTxWarp>
                <a:spAutoFit/>
              </a:bodyPr>
              <a:lstStyle/>
              <a:p>
                <a:pPr>
                  <a:spcBef>
                    <a:spcPct val="50000"/>
                  </a:spcBef>
                  <a:defRPr/>
                </a:pPr>
                <a:r>
                  <a:rPr lang="fr-FR" sz="1050" b="1">
                    <a:latin typeface="Book Antiqua" panose="02040602050305030304" pitchFamily="18" charset="0"/>
                  </a:rPr>
                  <a:t>TCR</a:t>
                </a:r>
                <a:endParaRPr lang="fr-FR" sz="1050" b="1">
                  <a:solidFill>
                    <a:srgbClr val="FFD402"/>
                  </a:solidFill>
                  <a:effectLst>
                    <a:outerShdw blurRad="38100" dist="38100" dir="2700000" algn="tl">
                      <a:srgbClr val="DDDDDD"/>
                    </a:outerShdw>
                  </a:effectLst>
                  <a:latin typeface="Book Antiqua" panose="02040602050305030304" pitchFamily="18" charset="0"/>
                </a:endParaRPr>
              </a:p>
            </p:txBody>
          </p:sp>
          <p:sp>
            <p:nvSpPr>
              <p:cNvPr id="15" name="ZoneTexte 14"/>
              <p:cNvSpPr txBox="1"/>
              <p:nvPr/>
            </p:nvSpPr>
            <p:spPr>
              <a:xfrm>
                <a:off x="4208316" y="4518025"/>
                <a:ext cx="1430484" cy="400109"/>
              </a:xfrm>
              <a:prstGeom prst="rect">
                <a:avLst/>
              </a:prstGeom>
              <a:noFill/>
            </p:spPr>
            <p:txBody>
              <a:bodyPr wrap="square" rtlCol="0">
                <a:spAutoFit/>
              </a:bodyPr>
              <a:lstStyle/>
              <a:p>
                <a:endParaRPr lang="fr-FR" sz="1350"/>
              </a:p>
            </p:txBody>
          </p:sp>
        </p:grpSp>
      </p:grpSp>
      <p:sp>
        <p:nvSpPr>
          <p:cNvPr id="21" name="ZoneTexte 20"/>
          <p:cNvSpPr txBox="1"/>
          <p:nvPr/>
        </p:nvSpPr>
        <p:spPr>
          <a:xfrm>
            <a:off x="215153" y="10629"/>
            <a:ext cx="8756719" cy="669414"/>
          </a:xfrm>
          <a:prstGeom prst="rect">
            <a:avLst/>
          </a:prstGeom>
          <a:noFill/>
        </p:spPr>
        <p:txBody>
          <a:bodyPr wrap="square" rtlCol="0">
            <a:spAutoFit/>
          </a:bodyPr>
          <a:lstStyle/>
          <a:p>
            <a:pPr algn="ctr"/>
            <a:r>
              <a:rPr lang="en-GB" sz="2400" dirty="0">
                <a:solidFill>
                  <a:schemeClr val="accent6">
                    <a:lumMod val="50000"/>
                  </a:schemeClr>
                </a:solidFill>
                <a:latin typeface="Book Antiqua" panose="02040602050305030304" pitchFamily="18" charset="0"/>
                <a:cs typeface="Century Gothic" charset="0"/>
              </a:rPr>
              <a:t>The dual role of thymic Pro-</a:t>
            </a:r>
            <a:r>
              <a:rPr lang="en-GB" sz="2400" dirty="0" err="1">
                <a:solidFill>
                  <a:schemeClr val="accent6">
                    <a:lumMod val="50000"/>
                  </a:schemeClr>
                </a:solidFill>
                <a:latin typeface="Book Antiqua" panose="02040602050305030304" pitchFamily="18" charset="0"/>
                <a:cs typeface="Century Gothic" charset="0"/>
              </a:rPr>
              <a:t>Oxyphysin</a:t>
            </a:r>
            <a:endParaRPr lang="en-GB" sz="2400" i="1" dirty="0">
              <a:solidFill>
                <a:schemeClr val="accent6">
                  <a:lumMod val="50000"/>
                </a:schemeClr>
              </a:solidFill>
              <a:effectLst>
                <a:outerShdw blurRad="38100" dist="38100" dir="2700000" algn="tl">
                  <a:srgbClr val="DDDDDD"/>
                </a:outerShdw>
              </a:effectLst>
              <a:latin typeface="Book Antiqua" panose="02040602050305030304" pitchFamily="18" charset="0"/>
              <a:cs typeface="Century Gothic" charset="0"/>
            </a:endParaRPr>
          </a:p>
          <a:p>
            <a:endParaRPr lang="fr-FR" sz="1350" dirty="0"/>
          </a:p>
        </p:txBody>
      </p:sp>
      <p:grpSp>
        <p:nvGrpSpPr>
          <p:cNvPr id="28" name="Groupe 27">
            <a:extLst>
              <a:ext uri="{FF2B5EF4-FFF2-40B4-BE49-F238E27FC236}">
                <a16:creationId xmlns:a16="http://schemas.microsoft.com/office/drawing/2014/main" id="{C804AC44-DB30-235B-B5ED-A28F37839B64}"/>
              </a:ext>
            </a:extLst>
          </p:cNvPr>
          <p:cNvGrpSpPr/>
          <p:nvPr/>
        </p:nvGrpSpPr>
        <p:grpSpPr>
          <a:xfrm>
            <a:off x="4628089" y="1619649"/>
            <a:ext cx="1815704" cy="1189112"/>
            <a:chOff x="4591050" y="1609725"/>
            <a:chExt cx="1815704" cy="1189112"/>
          </a:xfrm>
        </p:grpSpPr>
        <p:grpSp>
          <p:nvGrpSpPr>
            <p:cNvPr id="25" name="Groupe 24">
              <a:extLst>
                <a:ext uri="{FF2B5EF4-FFF2-40B4-BE49-F238E27FC236}">
                  <a16:creationId xmlns:a16="http://schemas.microsoft.com/office/drawing/2014/main" id="{466D4DEF-49FB-4C95-8CDD-0043B85A819A}"/>
                </a:ext>
              </a:extLst>
            </p:cNvPr>
            <p:cNvGrpSpPr/>
            <p:nvPr/>
          </p:nvGrpSpPr>
          <p:grpSpPr>
            <a:xfrm>
              <a:off x="4591050" y="1609725"/>
              <a:ext cx="1815704" cy="653654"/>
              <a:chOff x="4591050" y="1609725"/>
              <a:chExt cx="1815704" cy="653654"/>
            </a:xfrm>
          </p:grpSpPr>
          <p:grpSp>
            <p:nvGrpSpPr>
              <p:cNvPr id="22" name="Grouper 21"/>
              <p:cNvGrpSpPr/>
              <p:nvPr/>
            </p:nvGrpSpPr>
            <p:grpSpPr>
              <a:xfrm>
                <a:off x="4591050" y="1609725"/>
                <a:ext cx="1257300" cy="619125"/>
                <a:chOff x="4597400" y="2146300"/>
                <a:chExt cx="1676400" cy="825500"/>
              </a:xfrm>
            </p:grpSpPr>
            <p:sp>
              <p:nvSpPr>
                <p:cNvPr id="25641" name="AutoShape 1046"/>
                <p:cNvSpPr>
                  <a:spLocks noChangeArrowheads="1"/>
                </p:cNvSpPr>
                <p:nvPr/>
              </p:nvSpPr>
              <p:spPr bwMode="auto">
                <a:xfrm rot="5400000" flipH="1">
                  <a:off x="4629150" y="2457450"/>
                  <a:ext cx="533400" cy="4953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0 60000 65536"/>
                    <a:gd name="T13" fmla="*/ 0 60000 65536"/>
                    <a:gd name="T14" fmla="*/ 0 60000 65536"/>
                    <a:gd name="T15" fmla="*/ 0 60000 65536"/>
                    <a:gd name="T16" fmla="*/ 0 60000 65536"/>
                    <a:gd name="T17" fmla="*/ 0 60000 65536"/>
                    <a:gd name="T18" fmla="*/ 0 w 21600"/>
                    <a:gd name="T19" fmla="*/ 19540 h 21600"/>
                    <a:gd name="T20" fmla="*/ 20130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9170" y="0"/>
                      </a:moveTo>
                      <a:lnTo>
                        <a:pt x="16740" y="4600"/>
                      </a:lnTo>
                      <a:lnTo>
                        <a:pt x="18210" y="4600"/>
                      </a:lnTo>
                      <a:lnTo>
                        <a:pt x="18210" y="19540"/>
                      </a:lnTo>
                      <a:lnTo>
                        <a:pt x="0" y="19540"/>
                      </a:lnTo>
                      <a:lnTo>
                        <a:pt x="0" y="21600"/>
                      </a:lnTo>
                      <a:lnTo>
                        <a:pt x="20130" y="21600"/>
                      </a:lnTo>
                      <a:lnTo>
                        <a:pt x="20130" y="4600"/>
                      </a:lnTo>
                      <a:lnTo>
                        <a:pt x="21600" y="4600"/>
                      </a:lnTo>
                      <a:close/>
                    </a:path>
                  </a:pathLst>
                </a:custGeom>
                <a:solidFill>
                  <a:srgbClr val="A6A6A6"/>
                </a:solidFill>
                <a:ln w="9525">
                  <a:solidFill>
                    <a:srgbClr val="000000"/>
                  </a:solidFill>
                  <a:miter lim="800000"/>
                  <a:headEnd/>
                  <a:tailEnd/>
                </a:ln>
              </p:spPr>
              <p:txBody>
                <a:bodyPr wrap="none" anchor="ctr">
                  <a:prstTxWarp prst="textNoShape">
                    <a:avLst/>
                  </a:prstTxWarp>
                </a:bodyPr>
                <a:lstStyle/>
                <a:p>
                  <a:endParaRPr lang="fr-FR" sz="1350"/>
                </a:p>
              </p:txBody>
            </p:sp>
            <p:sp>
              <p:nvSpPr>
                <p:cNvPr id="25643" name="Rectangle 1070"/>
                <p:cNvSpPr>
                  <a:spLocks noChangeArrowheads="1"/>
                </p:cNvSpPr>
                <p:nvPr/>
              </p:nvSpPr>
              <p:spPr bwMode="auto">
                <a:xfrm>
                  <a:off x="5245100" y="2413000"/>
                  <a:ext cx="177800" cy="215900"/>
                </a:xfrm>
                <a:prstGeom prst="rect">
                  <a:avLst/>
                </a:prstGeom>
                <a:solidFill>
                  <a:srgbClr val="A6A6A6"/>
                </a:solidFill>
                <a:ln w="38100" cmpd="sng">
                  <a:solidFill>
                    <a:schemeClr val="accent6">
                      <a:lumMod val="50000"/>
                    </a:schemeClr>
                  </a:solidFill>
                  <a:miter lim="800000"/>
                  <a:headEnd/>
                  <a:tailEnd/>
                </a:ln>
              </p:spPr>
              <p:txBody>
                <a:bodyPr wrap="none" anchor="ctr">
                  <a:prstTxWarp prst="textNoShape">
                    <a:avLst/>
                  </a:prstTxWarp>
                </a:bodyPr>
                <a:lstStyle/>
                <a:p>
                  <a:endParaRPr lang="fr-FR" sz="1350"/>
                </a:p>
              </p:txBody>
            </p:sp>
            <p:sp>
              <p:nvSpPr>
                <p:cNvPr id="166959" name="Text Box 1071"/>
                <p:cNvSpPr txBox="1">
                  <a:spLocks noChangeArrowheads="1"/>
                </p:cNvSpPr>
                <p:nvPr/>
              </p:nvSpPr>
              <p:spPr bwMode="auto">
                <a:xfrm>
                  <a:off x="4597400" y="2146300"/>
                  <a:ext cx="1676400" cy="307776"/>
                </a:xfrm>
                <a:prstGeom prst="rect">
                  <a:avLst/>
                </a:prstGeom>
                <a:noFill/>
                <a:ln w="9525">
                  <a:noFill/>
                  <a:miter lim="800000"/>
                  <a:headEnd/>
                  <a:tailEnd/>
                </a:ln>
                <a:effectLst/>
              </p:spPr>
              <p:txBody>
                <a:bodyPr>
                  <a:prstTxWarp prst="textNoShape">
                    <a:avLst/>
                  </a:prstTxWarp>
                  <a:spAutoFit/>
                </a:bodyPr>
                <a:lstStyle/>
                <a:p>
                  <a:pPr algn="ctr">
                    <a:spcBef>
                      <a:spcPct val="50000"/>
                    </a:spcBef>
                    <a:defRPr/>
                  </a:pPr>
                  <a:r>
                    <a:rPr lang="fr-FR" sz="900" b="1">
                      <a:latin typeface="Book Antiqua" panose="02040602050305030304" pitchFamily="18" charset="0"/>
                    </a:rPr>
                    <a:t>Ligand OT</a:t>
                  </a:r>
                  <a:endParaRPr lang="fr-FR" sz="900" b="1">
                    <a:effectLst>
                      <a:outerShdw blurRad="38100" dist="38100" dir="2700000" algn="tl">
                        <a:srgbClr val="DDDDDD"/>
                      </a:outerShdw>
                    </a:effectLst>
                    <a:latin typeface="Book Antiqua" panose="02040602050305030304" pitchFamily="18" charset="0"/>
                  </a:endParaRPr>
                </a:p>
              </p:txBody>
            </p:sp>
          </p:grpSp>
          <p:grpSp>
            <p:nvGrpSpPr>
              <p:cNvPr id="13" name="Group 1080"/>
              <p:cNvGrpSpPr>
                <a:grpSpLocks/>
              </p:cNvGrpSpPr>
              <p:nvPr/>
            </p:nvGrpSpPr>
            <p:grpSpPr bwMode="auto">
              <a:xfrm>
                <a:off x="5175648" y="1762125"/>
                <a:ext cx="1231106" cy="501254"/>
                <a:chOff x="3387" y="1480"/>
                <a:chExt cx="1034" cy="421"/>
              </a:xfrm>
            </p:grpSpPr>
            <p:sp>
              <p:nvSpPr>
                <p:cNvPr id="25635" name="AutoShape 1081" descr="Dark vertical"/>
                <p:cNvSpPr>
                  <a:spLocks noChangeArrowheads="1"/>
                </p:cNvSpPr>
                <p:nvPr/>
              </p:nvSpPr>
              <p:spPr bwMode="auto">
                <a:xfrm>
                  <a:off x="3511" y="1480"/>
                  <a:ext cx="583" cy="227"/>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3372 w 21600"/>
                    <a:gd name="T13" fmla="*/ 5424 h 21600"/>
                    <a:gd name="T14" fmla="*/ 18895 w 21600"/>
                    <a:gd name="T15" fmla="*/ 16176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6">
                    <a:lumMod val="50000"/>
                  </a:schemeClr>
                </a:solidFill>
                <a:ln w="9525">
                  <a:solidFill>
                    <a:schemeClr val="accent6">
                      <a:lumMod val="50000"/>
                    </a:schemeClr>
                  </a:solidFill>
                  <a:miter lim="800000"/>
                  <a:headEnd/>
                  <a:tailEnd/>
                </a:ln>
              </p:spPr>
              <p:txBody>
                <a:bodyPr wrap="none" anchor="ctr">
                  <a:prstTxWarp prst="textNoShape">
                    <a:avLst/>
                  </a:prstTxWarp>
                </a:bodyPr>
                <a:lstStyle/>
                <a:p>
                  <a:endParaRPr lang="fr-FR" sz="1350"/>
                </a:p>
              </p:txBody>
            </p:sp>
            <p:sp>
              <p:nvSpPr>
                <p:cNvPr id="166970" name="Text Box 1082"/>
                <p:cNvSpPr txBox="1">
                  <a:spLocks noChangeArrowheads="1"/>
                </p:cNvSpPr>
                <p:nvPr/>
              </p:nvSpPr>
              <p:spPr bwMode="auto">
                <a:xfrm>
                  <a:off x="3387" y="1707"/>
                  <a:ext cx="1034" cy="194"/>
                </a:xfrm>
                <a:prstGeom prst="rect">
                  <a:avLst/>
                </a:prstGeom>
                <a:noFill/>
                <a:ln w="9525">
                  <a:noFill/>
                  <a:miter lim="800000"/>
                  <a:headEnd/>
                  <a:tailEnd/>
                </a:ln>
                <a:effectLst/>
              </p:spPr>
              <p:txBody>
                <a:bodyPr>
                  <a:prstTxWarp prst="textNoShape">
                    <a:avLst/>
                  </a:prstTxWarp>
                  <a:spAutoFit/>
                </a:bodyPr>
                <a:lstStyle/>
                <a:p>
                  <a:pPr>
                    <a:defRPr/>
                  </a:pPr>
                  <a:endParaRPr lang="fr-FR" sz="900" b="1">
                    <a:effectLst>
                      <a:outerShdw blurRad="38100" dist="38100" dir="2700000" algn="tl">
                        <a:srgbClr val="DDDDDD"/>
                      </a:outerShdw>
                    </a:effectLst>
                    <a:latin typeface="+mj-lt"/>
                  </a:endParaRPr>
                </a:p>
              </p:txBody>
            </p:sp>
          </p:grpSp>
        </p:grpSp>
        <p:sp>
          <p:nvSpPr>
            <p:cNvPr id="27" name="ZoneTexte 26">
              <a:extLst>
                <a:ext uri="{FF2B5EF4-FFF2-40B4-BE49-F238E27FC236}">
                  <a16:creationId xmlns:a16="http://schemas.microsoft.com/office/drawing/2014/main" id="{DCC1BB21-B8A8-0104-6E85-A6C37442B753}"/>
                </a:ext>
              </a:extLst>
            </p:cNvPr>
            <p:cNvSpPr txBox="1"/>
            <p:nvPr/>
          </p:nvSpPr>
          <p:spPr>
            <a:xfrm>
              <a:off x="5097184" y="2060173"/>
              <a:ext cx="1297472" cy="738664"/>
            </a:xfrm>
            <a:prstGeom prst="rect">
              <a:avLst/>
            </a:prstGeom>
            <a:noFill/>
          </p:spPr>
          <p:txBody>
            <a:bodyPr wrap="square" rtlCol="0">
              <a:spAutoFit/>
            </a:bodyPr>
            <a:lstStyle/>
            <a:p>
              <a:pPr>
                <a:defRPr/>
              </a:pPr>
              <a:r>
                <a:rPr lang="fr-FR" sz="800">
                  <a:solidFill>
                    <a:schemeClr val="accent6">
                      <a:lumMod val="50000"/>
                    </a:schemeClr>
                  </a:solidFill>
                  <a:latin typeface="Book Antiqua" panose="02040602050305030304" pitchFamily="18" charset="0"/>
                </a:rPr>
                <a:t>No </a:t>
              </a:r>
              <a:r>
                <a:rPr lang="fr-FR" sz="800" err="1">
                  <a:solidFill>
                    <a:schemeClr val="accent6">
                      <a:lumMod val="50000"/>
                    </a:schemeClr>
                  </a:solidFill>
                  <a:latin typeface="Book Antiqua" panose="02040602050305030304" pitchFamily="18" charset="0"/>
                </a:rPr>
                <a:t>secretion</a:t>
              </a:r>
              <a:r>
                <a:rPr lang="fr-FR" sz="800">
                  <a:solidFill>
                    <a:schemeClr val="accent6">
                      <a:lumMod val="50000"/>
                    </a:schemeClr>
                  </a:solidFill>
                  <a:latin typeface="Book Antiqua" panose="02040602050305030304" pitchFamily="18" charset="0"/>
                </a:rPr>
                <a:t> but contact</a:t>
              </a:r>
            </a:p>
            <a:p>
              <a:pPr>
                <a:defRPr/>
              </a:pPr>
              <a:r>
                <a:rPr lang="fr-FR" sz="800" err="1">
                  <a:solidFill>
                    <a:schemeClr val="accent6">
                      <a:lumMod val="50000"/>
                    </a:schemeClr>
                  </a:solidFill>
                  <a:latin typeface="Book Antiqua" panose="02040602050305030304" pitchFamily="18" charset="0"/>
                </a:rPr>
                <a:t>Kd</a:t>
              </a:r>
              <a:r>
                <a:rPr lang="fr-FR" sz="800">
                  <a:solidFill>
                    <a:schemeClr val="accent6">
                      <a:lumMod val="50000"/>
                    </a:schemeClr>
                  </a:solidFill>
                  <a:latin typeface="Book Antiqua" panose="02040602050305030304" pitchFamily="18" charset="0"/>
                </a:rPr>
                <a:t> = 10</a:t>
              </a:r>
              <a:r>
                <a:rPr lang="fr-FR" sz="800" baseline="30000">
                  <a:solidFill>
                    <a:schemeClr val="accent6">
                      <a:lumMod val="50000"/>
                    </a:schemeClr>
                  </a:solidFill>
                  <a:latin typeface="Book Antiqua" panose="02040602050305030304" pitchFamily="18" charset="0"/>
                </a:rPr>
                <a:t>-10</a:t>
              </a:r>
              <a:r>
                <a:rPr lang="fr-FR" sz="800">
                  <a:solidFill>
                    <a:schemeClr val="accent6">
                      <a:lumMod val="50000"/>
                    </a:schemeClr>
                  </a:solidFill>
                  <a:latin typeface="Book Antiqua" panose="02040602050305030304" pitchFamily="18" charset="0"/>
                </a:rPr>
                <a:t> - 10</a:t>
              </a:r>
              <a:r>
                <a:rPr lang="fr-FR" sz="800" baseline="30000">
                  <a:solidFill>
                    <a:schemeClr val="accent6">
                      <a:lumMod val="50000"/>
                    </a:schemeClr>
                  </a:solidFill>
                  <a:latin typeface="Book Antiqua" panose="02040602050305030304" pitchFamily="18" charset="0"/>
                </a:rPr>
                <a:t>-11</a:t>
              </a:r>
              <a:r>
                <a:rPr lang="fr-FR" sz="800">
                  <a:solidFill>
                    <a:schemeClr val="accent6">
                      <a:lumMod val="50000"/>
                    </a:schemeClr>
                  </a:solidFill>
                  <a:latin typeface="Book Antiqua" panose="02040602050305030304" pitchFamily="18" charset="0"/>
                </a:rPr>
                <a:t> M</a:t>
              </a:r>
            </a:p>
            <a:p>
              <a:pPr>
                <a:defRPr/>
              </a:pPr>
              <a:r>
                <a:rPr lang="fr-FR" sz="800">
                  <a:solidFill>
                    <a:schemeClr val="accent6">
                      <a:lumMod val="50000"/>
                    </a:schemeClr>
                  </a:solidFill>
                  <a:latin typeface="Book Antiqua" panose="02040602050305030304" pitchFamily="18" charset="0"/>
                </a:rPr>
                <a:t>Low </a:t>
              </a:r>
              <a:r>
                <a:rPr lang="fr-FR" sz="800" err="1">
                  <a:solidFill>
                    <a:schemeClr val="accent6">
                      <a:lumMod val="50000"/>
                    </a:schemeClr>
                  </a:solidFill>
                  <a:latin typeface="Book Antiqua" panose="02040602050305030304" pitchFamily="18" charset="0"/>
                </a:rPr>
                <a:t>specificity</a:t>
              </a:r>
              <a:endParaRPr lang="fr-FR" sz="800" b="1">
                <a:solidFill>
                  <a:schemeClr val="accent6">
                    <a:lumMod val="50000"/>
                  </a:schemeClr>
                </a:solidFill>
                <a:effectLst>
                  <a:outerShdw blurRad="38100" dist="38100" dir="2700000" algn="tl">
                    <a:srgbClr val="DDDDDD"/>
                  </a:outerShdw>
                </a:effectLst>
                <a:latin typeface="Book Antiqua" panose="02040602050305030304" pitchFamily="18" charset="0"/>
              </a:endParaRPr>
            </a:p>
            <a:p>
              <a:endParaRPr lang="fr-FR"/>
            </a:p>
          </p:txBody>
        </p:sp>
      </p:grpSp>
      <p:grpSp>
        <p:nvGrpSpPr>
          <p:cNvPr id="36" name="Groupe 35">
            <a:extLst>
              <a:ext uri="{FF2B5EF4-FFF2-40B4-BE49-F238E27FC236}">
                <a16:creationId xmlns:a16="http://schemas.microsoft.com/office/drawing/2014/main" id="{407F7809-2A28-9BA3-C570-8C854EAD56D2}"/>
              </a:ext>
            </a:extLst>
          </p:cNvPr>
          <p:cNvGrpSpPr/>
          <p:nvPr/>
        </p:nvGrpSpPr>
        <p:grpSpPr>
          <a:xfrm>
            <a:off x="6115096" y="2706507"/>
            <a:ext cx="2075733" cy="2272476"/>
            <a:chOff x="6115096" y="2706507"/>
            <a:chExt cx="2075733" cy="2272476"/>
          </a:xfrm>
        </p:grpSpPr>
        <p:grpSp>
          <p:nvGrpSpPr>
            <p:cNvPr id="24" name="Groupe 23">
              <a:extLst>
                <a:ext uri="{FF2B5EF4-FFF2-40B4-BE49-F238E27FC236}">
                  <a16:creationId xmlns:a16="http://schemas.microsoft.com/office/drawing/2014/main" id="{78A74EDE-D3D6-DB2F-AB99-EE392BC74377}"/>
                </a:ext>
              </a:extLst>
            </p:cNvPr>
            <p:cNvGrpSpPr/>
            <p:nvPr/>
          </p:nvGrpSpPr>
          <p:grpSpPr>
            <a:xfrm>
              <a:off x="6115096" y="2706507"/>
              <a:ext cx="2075733" cy="2272476"/>
              <a:chOff x="6115096" y="2706507"/>
              <a:chExt cx="2075733" cy="2272476"/>
            </a:xfrm>
          </p:grpSpPr>
          <p:grpSp>
            <p:nvGrpSpPr>
              <p:cNvPr id="14" name="Group 1085"/>
              <p:cNvGrpSpPr>
                <a:grpSpLocks noChangeAspect="1"/>
              </p:cNvGrpSpPr>
              <p:nvPr/>
            </p:nvGrpSpPr>
            <p:grpSpPr bwMode="auto">
              <a:xfrm>
                <a:off x="6115096" y="3797868"/>
                <a:ext cx="2075733" cy="1181115"/>
                <a:chOff x="3631" y="3102"/>
                <a:chExt cx="2176" cy="1137"/>
              </a:xfrm>
            </p:grpSpPr>
            <p:pic>
              <p:nvPicPr>
                <p:cNvPr id="25632" name="Picture 1086"/>
                <p:cNvPicPr>
                  <a:picLocks noChangeAspect="1" noChangeArrowheads="1"/>
                </p:cNvPicPr>
                <p:nvPr/>
              </p:nvPicPr>
              <p:blipFill>
                <a:blip r:embed="rId4"/>
                <a:srcRect t="1360"/>
                <a:stretch>
                  <a:fillRect/>
                </a:stretch>
              </p:blipFill>
              <p:spPr bwMode="auto">
                <a:xfrm>
                  <a:off x="4248" y="3488"/>
                  <a:ext cx="1034" cy="751"/>
                </a:xfrm>
                <a:prstGeom prst="rect">
                  <a:avLst/>
                </a:prstGeom>
                <a:noFill/>
                <a:ln w="19050" cmpd="thickThin">
                  <a:solidFill>
                    <a:schemeClr val="accent6">
                      <a:lumMod val="50000"/>
                    </a:schemeClr>
                  </a:solidFill>
                  <a:miter lim="800000"/>
                  <a:headEnd/>
                  <a:tailEnd/>
                </a:ln>
              </p:spPr>
            </p:pic>
            <p:sp>
              <p:nvSpPr>
                <p:cNvPr id="166975" name="Text Box 1087"/>
                <p:cNvSpPr txBox="1">
                  <a:spLocks noChangeArrowheads="1"/>
                </p:cNvSpPr>
                <p:nvPr/>
              </p:nvSpPr>
              <p:spPr bwMode="auto">
                <a:xfrm>
                  <a:off x="3631" y="3102"/>
                  <a:ext cx="2176" cy="356"/>
                </a:xfrm>
                <a:prstGeom prst="rect">
                  <a:avLst/>
                </a:prstGeom>
                <a:noFill/>
                <a:ln w="9525">
                  <a:noFill/>
                  <a:miter lim="800000"/>
                  <a:headEnd/>
                  <a:tailEnd/>
                </a:ln>
                <a:effectLst/>
              </p:spPr>
              <p:txBody>
                <a:bodyPr wrap="square">
                  <a:prstTxWarp prst="textNoShape">
                    <a:avLst/>
                  </a:prstTxWarp>
                  <a:spAutoFit/>
                </a:bodyPr>
                <a:lstStyle/>
                <a:p>
                  <a:pPr algn="ctr">
                    <a:spcBef>
                      <a:spcPct val="50000"/>
                    </a:spcBef>
                    <a:defRPr/>
                  </a:pPr>
                  <a:r>
                    <a:rPr lang="fr-FR" sz="900">
                      <a:solidFill>
                        <a:srgbClr val="960001"/>
                      </a:solidFill>
                      <a:latin typeface="Book Antiqua" panose="02040602050305030304" pitchFamily="18" charset="0"/>
                    </a:rPr>
                    <a:t>Focal </a:t>
                  </a:r>
                  <a:r>
                    <a:rPr lang="fr-FR" sz="900" err="1">
                      <a:solidFill>
                        <a:srgbClr val="960001"/>
                      </a:solidFill>
                      <a:latin typeface="Book Antiqua" panose="02040602050305030304" pitchFamily="18" charset="0"/>
                    </a:rPr>
                    <a:t>adhesions</a:t>
                  </a:r>
                  <a:r>
                    <a:rPr lang="fr-FR" sz="900">
                      <a:solidFill>
                        <a:srgbClr val="960001"/>
                      </a:solidFill>
                      <a:latin typeface="Book Antiqua" panose="02040602050305030304" pitchFamily="18" charset="0"/>
                    </a:rPr>
                    <a:t>/Immune synapses </a:t>
                  </a:r>
                  <a:r>
                    <a:rPr lang="fr-FR" sz="900" err="1">
                      <a:solidFill>
                        <a:schemeClr val="accent6">
                          <a:lumMod val="50000"/>
                        </a:schemeClr>
                      </a:solidFill>
                      <a:latin typeface="Book Antiqua" panose="02040602050305030304" pitchFamily="18" charset="0"/>
                    </a:rPr>
                    <a:t>between</a:t>
                  </a:r>
                  <a:r>
                    <a:rPr lang="fr-FR" sz="900">
                      <a:solidFill>
                        <a:schemeClr val="accent6">
                          <a:lumMod val="50000"/>
                        </a:schemeClr>
                      </a:solidFill>
                      <a:latin typeface="Book Antiqua" panose="02040602050305030304" pitchFamily="18" charset="0"/>
                    </a:rPr>
                    <a:t> OT</a:t>
                  </a:r>
                  <a:r>
                    <a:rPr lang="fr-FR" sz="900" baseline="30000">
                      <a:solidFill>
                        <a:schemeClr val="accent6">
                          <a:lumMod val="50000"/>
                        </a:schemeClr>
                      </a:solidFill>
                      <a:latin typeface="Book Antiqua" panose="02040602050305030304" pitchFamily="18" charset="0"/>
                    </a:rPr>
                    <a:t>+</a:t>
                  </a:r>
                  <a:r>
                    <a:rPr lang="fr-FR" sz="900">
                      <a:solidFill>
                        <a:schemeClr val="accent6">
                          <a:lumMod val="50000"/>
                        </a:schemeClr>
                      </a:solidFill>
                      <a:latin typeface="Book Antiqua" panose="02040602050305030304" pitchFamily="18" charset="0"/>
                    </a:rPr>
                    <a:t> TEC and thymocytes</a:t>
                  </a:r>
                  <a:endParaRPr lang="fr-FR" sz="900" b="1">
                    <a:solidFill>
                      <a:schemeClr val="accent6">
                        <a:lumMod val="50000"/>
                      </a:schemeClr>
                    </a:solidFill>
                    <a:effectLst>
                      <a:outerShdw blurRad="38100" dist="38100" dir="2700000" algn="tl">
                        <a:srgbClr val="DDDDDD"/>
                      </a:outerShdw>
                    </a:effectLst>
                    <a:latin typeface="Book Antiqua" panose="02040602050305030304" pitchFamily="18" charset="0"/>
                  </a:endParaRPr>
                </a:p>
              </p:txBody>
            </p:sp>
          </p:grpSp>
          <p:sp>
            <p:nvSpPr>
              <p:cNvPr id="9" name="Flèche vers le bas 8">
                <a:extLst>
                  <a:ext uri="{FF2B5EF4-FFF2-40B4-BE49-F238E27FC236}">
                    <a16:creationId xmlns:a16="http://schemas.microsoft.com/office/drawing/2014/main" id="{BE00AE32-8E59-7F87-8350-DFB8059DCA15}"/>
                  </a:ext>
                </a:extLst>
              </p:cNvPr>
              <p:cNvSpPr/>
              <p:nvPr/>
            </p:nvSpPr>
            <p:spPr>
              <a:xfrm>
                <a:off x="7043738" y="2706507"/>
                <a:ext cx="363474" cy="730845"/>
              </a:xfrm>
              <a:prstGeom prst="downArrow">
                <a:avLst/>
              </a:prstGeom>
              <a:solidFill>
                <a:schemeClr val="accent6">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grpSp>
        <p:cxnSp>
          <p:nvCxnSpPr>
            <p:cNvPr id="30" name="Connecteur droit avec flèche 29">
              <a:extLst>
                <a:ext uri="{FF2B5EF4-FFF2-40B4-BE49-F238E27FC236}">
                  <a16:creationId xmlns:a16="http://schemas.microsoft.com/office/drawing/2014/main" id="{2DB1F7C4-B1B7-F13C-334F-7BE8ACA2BF5D}"/>
                </a:ext>
              </a:extLst>
            </p:cNvPr>
            <p:cNvCxnSpPr>
              <a:cxnSpLocks/>
            </p:cNvCxnSpPr>
            <p:nvPr/>
          </p:nvCxnSpPr>
          <p:spPr>
            <a:xfrm flipH="1" flipV="1">
              <a:off x="6954982" y="4674339"/>
              <a:ext cx="130628" cy="135731"/>
            </a:xfrm>
            <a:prstGeom prst="straightConnector1">
              <a:avLst/>
            </a:prstGeom>
            <a:ln>
              <a:solidFill>
                <a:srgbClr val="96000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cteur droit avec flèche 32">
              <a:extLst>
                <a:ext uri="{FF2B5EF4-FFF2-40B4-BE49-F238E27FC236}">
                  <a16:creationId xmlns:a16="http://schemas.microsoft.com/office/drawing/2014/main" id="{B9DEF1B4-44A4-9FD1-11C3-9CB25749350B}"/>
                </a:ext>
              </a:extLst>
            </p:cNvPr>
            <p:cNvCxnSpPr>
              <a:cxnSpLocks/>
            </p:cNvCxnSpPr>
            <p:nvPr/>
          </p:nvCxnSpPr>
          <p:spPr>
            <a:xfrm flipV="1">
              <a:off x="7247906" y="4708867"/>
              <a:ext cx="98962" cy="133350"/>
            </a:xfrm>
            <a:prstGeom prst="straightConnector1">
              <a:avLst/>
            </a:prstGeom>
            <a:ln>
              <a:solidFill>
                <a:srgbClr val="96000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966714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Connecteur droit 39"/>
          <p:cNvCxnSpPr>
            <a:cxnSpLocks noChangeShapeType="1"/>
          </p:cNvCxnSpPr>
          <p:nvPr/>
        </p:nvCxnSpPr>
        <p:spPr bwMode="auto">
          <a:xfrm>
            <a:off x="4941095" y="1995488"/>
            <a:ext cx="17859" cy="130612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cxnSp>
      <p:sp>
        <p:nvSpPr>
          <p:cNvPr id="7" name="Accolade ouvrante 6"/>
          <p:cNvSpPr/>
          <p:nvPr/>
        </p:nvSpPr>
        <p:spPr bwMode="auto">
          <a:xfrm rot="5400000">
            <a:off x="2468761" y="1148359"/>
            <a:ext cx="192881" cy="846534"/>
          </a:xfrm>
          <a:prstGeom prst="leftBrace">
            <a:avLst>
              <a:gd name="adj1" fmla="val 8333"/>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fr-FR" sz="1350"/>
          </a:p>
        </p:txBody>
      </p:sp>
      <p:sp>
        <p:nvSpPr>
          <p:cNvPr id="8" name="Accolade ouvrante 7"/>
          <p:cNvSpPr/>
          <p:nvPr/>
        </p:nvSpPr>
        <p:spPr bwMode="auto">
          <a:xfrm rot="5400000">
            <a:off x="3412332" y="1148954"/>
            <a:ext cx="192881" cy="845344"/>
          </a:xfrm>
          <a:prstGeom prst="leftBrace">
            <a:avLst>
              <a:gd name="adj1" fmla="val 8333"/>
              <a:gd name="adj2" fmla="val 50000"/>
            </a:avLst>
          </a:prstGeom>
          <a:ln>
            <a:solidFill>
              <a:srgbClr val="00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fr-FR" sz="1350"/>
          </a:p>
        </p:txBody>
      </p:sp>
      <p:sp>
        <p:nvSpPr>
          <p:cNvPr id="9" name="Accolade ouvrante 8"/>
          <p:cNvSpPr/>
          <p:nvPr/>
        </p:nvSpPr>
        <p:spPr bwMode="auto">
          <a:xfrm rot="5400000">
            <a:off x="4338043" y="1143276"/>
            <a:ext cx="192881" cy="846535"/>
          </a:xfrm>
          <a:prstGeom prst="leftBrace">
            <a:avLst>
              <a:gd name="adj1" fmla="val 8333"/>
              <a:gd name="adj2" fmla="val 50000"/>
            </a:avLst>
          </a:prstGeom>
          <a:ln>
            <a:solidFill>
              <a:srgbClr val="00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fr-FR" sz="1350"/>
          </a:p>
        </p:txBody>
      </p:sp>
      <p:sp>
        <p:nvSpPr>
          <p:cNvPr id="10" name="ZoneTexte 7"/>
          <p:cNvSpPr txBox="1">
            <a:spLocks noChangeArrowheads="1"/>
          </p:cNvSpPr>
          <p:nvPr/>
        </p:nvSpPr>
        <p:spPr bwMode="auto">
          <a:xfrm>
            <a:off x="2095500" y="1226344"/>
            <a:ext cx="939404"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900" b="1">
                <a:solidFill>
                  <a:srgbClr val="7F0D00"/>
                </a:solidFill>
                <a:latin typeface="Book Antiqua" panose="02040602050305030304" pitchFamily="18" charset="0"/>
              </a:rPr>
              <a:t>Invertebrates</a:t>
            </a:r>
          </a:p>
        </p:txBody>
      </p:sp>
      <p:sp>
        <p:nvSpPr>
          <p:cNvPr id="11" name="ZoneTexte 8"/>
          <p:cNvSpPr txBox="1">
            <a:spLocks noChangeArrowheads="1"/>
          </p:cNvSpPr>
          <p:nvPr/>
        </p:nvSpPr>
        <p:spPr bwMode="auto">
          <a:xfrm>
            <a:off x="2939653" y="1226344"/>
            <a:ext cx="1079897"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900" b="1">
                <a:solidFill>
                  <a:srgbClr val="7F0D00"/>
                </a:solidFill>
                <a:latin typeface="Book Antiqua" panose="02040602050305030304" pitchFamily="18" charset="0"/>
              </a:rPr>
              <a:t>Protochordates</a:t>
            </a:r>
          </a:p>
        </p:txBody>
      </p:sp>
      <p:sp>
        <p:nvSpPr>
          <p:cNvPr id="12" name="ZoneTexte 9"/>
          <p:cNvSpPr txBox="1">
            <a:spLocks noChangeArrowheads="1"/>
          </p:cNvSpPr>
          <p:nvPr/>
        </p:nvSpPr>
        <p:spPr bwMode="auto">
          <a:xfrm>
            <a:off x="3943351" y="1012848"/>
            <a:ext cx="994172" cy="47320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900" b="1">
                <a:solidFill>
                  <a:srgbClr val="7F0D00"/>
                </a:solidFill>
                <a:latin typeface="Book Antiqua" panose="02040602050305030304" pitchFamily="18" charset="0"/>
              </a:rPr>
              <a:t>Jawless vertebrates</a:t>
            </a:r>
          </a:p>
          <a:p>
            <a:pPr algn="ctr"/>
            <a:r>
              <a:rPr lang="en-US" sz="675">
                <a:solidFill>
                  <a:srgbClr val="7F0D00"/>
                </a:solidFill>
                <a:latin typeface="Book Antiqua" panose="02040602050305030304" pitchFamily="18" charset="0"/>
              </a:rPr>
              <a:t>(lampreys)</a:t>
            </a:r>
          </a:p>
        </p:txBody>
      </p:sp>
      <p:sp>
        <p:nvSpPr>
          <p:cNvPr id="14" name="ZoneTexte 31"/>
          <p:cNvSpPr txBox="1">
            <a:spLocks noChangeArrowheads="1"/>
          </p:cNvSpPr>
          <p:nvPr/>
        </p:nvSpPr>
        <p:spPr bwMode="auto">
          <a:xfrm>
            <a:off x="2457450" y="1714500"/>
            <a:ext cx="2400300"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r"/>
            <a:endParaRPr lang="en-US" sz="900" b="1">
              <a:solidFill>
                <a:srgbClr val="000000"/>
              </a:solidFill>
              <a:latin typeface="Century Gothic" charset="0"/>
              <a:cs typeface="Century Gothic" charset="0"/>
            </a:endParaRPr>
          </a:p>
        </p:txBody>
      </p:sp>
      <p:sp>
        <p:nvSpPr>
          <p:cNvPr id="15" name="ZoneTexte 33"/>
          <p:cNvSpPr txBox="1">
            <a:spLocks noChangeArrowheads="1"/>
          </p:cNvSpPr>
          <p:nvPr/>
        </p:nvSpPr>
        <p:spPr bwMode="auto">
          <a:xfrm>
            <a:off x="3086100" y="1739503"/>
            <a:ext cx="722710"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endParaRPr lang="fr-FR" sz="900" b="1">
              <a:latin typeface="Century Gothic" charset="0"/>
            </a:endParaRPr>
          </a:p>
        </p:txBody>
      </p:sp>
      <p:grpSp>
        <p:nvGrpSpPr>
          <p:cNvPr id="16" name="Grouper 36"/>
          <p:cNvGrpSpPr>
            <a:grpSpLocks/>
          </p:cNvGrpSpPr>
          <p:nvPr/>
        </p:nvGrpSpPr>
        <p:grpSpPr bwMode="auto">
          <a:xfrm>
            <a:off x="5030393" y="3528430"/>
            <a:ext cx="3924758" cy="547086"/>
            <a:chOff x="6318739" y="4665966"/>
            <a:chExt cx="6842831" cy="954300"/>
          </a:xfrm>
        </p:grpSpPr>
        <p:sp>
          <p:nvSpPr>
            <p:cNvPr id="40" name="ZoneTexte 24"/>
            <p:cNvSpPr txBox="1">
              <a:spLocks noChangeArrowheads="1"/>
            </p:cNvSpPr>
            <p:nvPr/>
          </p:nvSpPr>
          <p:spPr bwMode="auto">
            <a:xfrm>
              <a:off x="7273632" y="4863226"/>
              <a:ext cx="5887938" cy="75161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fr-FR" sz="1100" b="1" i="1" dirty="0">
                  <a:solidFill>
                    <a:schemeClr val="accent6">
                      <a:lumMod val="50000"/>
                    </a:schemeClr>
                  </a:solidFill>
                  <a:latin typeface="Book Antiqua" panose="02040602050305030304" pitchFamily="18" charset="0"/>
                  <a:cs typeface="Book Antiqua"/>
                </a:rPr>
                <a:t>1</a:t>
              </a:r>
              <a:r>
                <a:rPr lang="fr-FR" sz="1100" b="1" i="1" baseline="30000" dirty="0">
                  <a:solidFill>
                    <a:schemeClr val="accent6">
                      <a:lumMod val="50000"/>
                    </a:schemeClr>
                  </a:solidFill>
                  <a:latin typeface="Book Antiqua" panose="02040602050305030304" pitchFamily="18" charset="0"/>
                  <a:cs typeface="Book Antiqua"/>
                </a:rPr>
                <a:t>st </a:t>
              </a:r>
              <a:r>
                <a:rPr lang="fr-FR" sz="1100" b="1" i="1" dirty="0">
                  <a:solidFill>
                    <a:schemeClr val="accent6">
                      <a:lumMod val="50000"/>
                    </a:schemeClr>
                  </a:solidFill>
                  <a:latin typeface="Book Antiqua" panose="02040602050305030304" pitchFamily="18" charset="0"/>
                  <a:cs typeface="Book Antiqua"/>
                </a:rPr>
                <a:t>unique thymus </a:t>
              </a:r>
              <a:r>
                <a:rPr lang="fr-FR" sz="1100" i="1" dirty="0">
                  <a:solidFill>
                    <a:schemeClr val="accent6">
                      <a:lumMod val="50000"/>
                    </a:schemeClr>
                  </a:solidFill>
                  <a:latin typeface="Book Antiqua" panose="02040602050305030304" pitchFamily="18" charset="0"/>
                  <a:cs typeface="Book Antiqua"/>
                </a:rPr>
                <a:t>(Foxn1</a:t>
              </a:r>
              <a:r>
                <a:rPr lang="fr-FR" sz="1100" i="1" dirty="0">
                  <a:solidFill>
                    <a:schemeClr val="accent6">
                      <a:lumMod val="50000"/>
                    </a:schemeClr>
                  </a:solidFill>
                  <a:latin typeface="Book Antiqua" panose="02040602050305030304" pitchFamily="18" charset="0"/>
                </a:rPr>
                <a:t>) </a:t>
              </a:r>
            </a:p>
            <a:p>
              <a:r>
                <a:rPr lang="fr-FR" sz="1100" i="1" dirty="0" err="1">
                  <a:solidFill>
                    <a:srgbClr val="960001"/>
                  </a:solidFill>
                  <a:latin typeface="Book Antiqua" panose="02040602050305030304" pitchFamily="18" charset="0"/>
                </a:rPr>
                <a:t>Horror</a:t>
              </a:r>
              <a:r>
                <a:rPr lang="fr-FR" sz="1100" i="1" dirty="0">
                  <a:solidFill>
                    <a:srgbClr val="960001"/>
                  </a:solidFill>
                  <a:latin typeface="Book Antiqua" panose="02040602050305030304" pitchFamily="18" charset="0"/>
                </a:rPr>
                <a:t> </a:t>
              </a:r>
              <a:r>
                <a:rPr lang="fr-FR" sz="1100" i="1" dirty="0" err="1">
                  <a:solidFill>
                    <a:srgbClr val="960001"/>
                  </a:solidFill>
                  <a:latin typeface="Book Antiqua" panose="02040602050305030304" pitchFamily="18" charset="0"/>
                </a:rPr>
                <a:t>autoxicus</a:t>
              </a:r>
              <a:r>
                <a:rPr lang="fr-FR" sz="1100" i="1" dirty="0">
                  <a:solidFill>
                    <a:schemeClr val="accent6">
                      <a:lumMod val="50000"/>
                    </a:schemeClr>
                  </a:solidFill>
                  <a:latin typeface="Book Antiqua" panose="02040602050305030304" pitchFamily="18" charset="0"/>
                </a:rPr>
                <a:t>	</a:t>
              </a:r>
            </a:p>
          </p:txBody>
        </p:sp>
        <p:grpSp>
          <p:nvGrpSpPr>
            <p:cNvPr id="41" name="Grouper 36"/>
            <p:cNvGrpSpPr>
              <a:grpSpLocks noChangeAspect="1"/>
            </p:cNvGrpSpPr>
            <p:nvPr/>
          </p:nvGrpSpPr>
          <p:grpSpPr bwMode="auto">
            <a:xfrm>
              <a:off x="6318739" y="4665966"/>
              <a:ext cx="814773" cy="954300"/>
              <a:chOff x="1031158" y="593257"/>
              <a:chExt cx="1359524" cy="1589909"/>
            </a:xfrm>
          </p:grpSpPr>
          <p:sp>
            <p:nvSpPr>
              <p:cNvPr id="42" name="Freeform 3" descr="Granit"/>
              <p:cNvSpPr>
                <a:spLocks/>
              </p:cNvSpPr>
              <p:nvPr/>
            </p:nvSpPr>
            <p:spPr bwMode="auto">
              <a:xfrm>
                <a:off x="1031158" y="593259"/>
                <a:ext cx="969855" cy="1589907"/>
              </a:xfrm>
              <a:custGeom>
                <a:avLst/>
                <a:gdLst/>
                <a:ahLst/>
                <a:cxnLst>
                  <a:cxn ang="0">
                    <a:pos x="360" y="16"/>
                  </a:cxn>
                  <a:cxn ang="0">
                    <a:pos x="320" y="96"/>
                  </a:cxn>
                  <a:cxn ang="0">
                    <a:pos x="304" y="136"/>
                  </a:cxn>
                  <a:cxn ang="0">
                    <a:pos x="280" y="176"/>
                  </a:cxn>
                  <a:cxn ang="0">
                    <a:pos x="264" y="200"/>
                  </a:cxn>
                  <a:cxn ang="0">
                    <a:pos x="240" y="248"/>
                  </a:cxn>
                  <a:cxn ang="0">
                    <a:pos x="216" y="288"/>
                  </a:cxn>
                  <a:cxn ang="0">
                    <a:pos x="176" y="328"/>
                  </a:cxn>
                  <a:cxn ang="0">
                    <a:pos x="160" y="376"/>
                  </a:cxn>
                  <a:cxn ang="0">
                    <a:pos x="144" y="440"/>
                  </a:cxn>
                  <a:cxn ang="0">
                    <a:pos x="128" y="472"/>
                  </a:cxn>
                  <a:cxn ang="0">
                    <a:pos x="120" y="512"/>
                  </a:cxn>
                  <a:cxn ang="0">
                    <a:pos x="112" y="544"/>
                  </a:cxn>
                  <a:cxn ang="0">
                    <a:pos x="88" y="568"/>
                  </a:cxn>
                  <a:cxn ang="0">
                    <a:pos x="80" y="592"/>
                  </a:cxn>
                  <a:cxn ang="0">
                    <a:pos x="56" y="640"/>
                  </a:cxn>
                  <a:cxn ang="0">
                    <a:pos x="24" y="752"/>
                  </a:cxn>
                  <a:cxn ang="0">
                    <a:pos x="16" y="784"/>
                  </a:cxn>
                  <a:cxn ang="0">
                    <a:pos x="0" y="832"/>
                  </a:cxn>
                  <a:cxn ang="0">
                    <a:pos x="16" y="864"/>
                  </a:cxn>
                  <a:cxn ang="0">
                    <a:pos x="40" y="880"/>
                  </a:cxn>
                  <a:cxn ang="0">
                    <a:pos x="72" y="888"/>
                  </a:cxn>
                  <a:cxn ang="0">
                    <a:pos x="184" y="896"/>
                  </a:cxn>
                  <a:cxn ang="0">
                    <a:pos x="240" y="896"/>
                  </a:cxn>
                  <a:cxn ang="0">
                    <a:pos x="352" y="888"/>
                  </a:cxn>
                  <a:cxn ang="0">
                    <a:pos x="384" y="888"/>
                  </a:cxn>
                  <a:cxn ang="0">
                    <a:pos x="424" y="888"/>
                  </a:cxn>
                  <a:cxn ang="0">
                    <a:pos x="448" y="896"/>
                  </a:cxn>
                  <a:cxn ang="0">
                    <a:pos x="520" y="904"/>
                  </a:cxn>
                  <a:cxn ang="0">
                    <a:pos x="552" y="904"/>
                  </a:cxn>
                  <a:cxn ang="0">
                    <a:pos x="592" y="896"/>
                  </a:cxn>
                  <a:cxn ang="0">
                    <a:pos x="616" y="888"/>
                  </a:cxn>
                  <a:cxn ang="0">
                    <a:pos x="600" y="872"/>
                  </a:cxn>
                  <a:cxn ang="0">
                    <a:pos x="592" y="848"/>
                  </a:cxn>
                  <a:cxn ang="0">
                    <a:pos x="568" y="816"/>
                  </a:cxn>
                  <a:cxn ang="0">
                    <a:pos x="552" y="800"/>
                  </a:cxn>
                  <a:cxn ang="0">
                    <a:pos x="544" y="776"/>
                  </a:cxn>
                  <a:cxn ang="0">
                    <a:pos x="496" y="616"/>
                  </a:cxn>
                  <a:cxn ang="0">
                    <a:pos x="480" y="576"/>
                  </a:cxn>
                  <a:cxn ang="0">
                    <a:pos x="496" y="520"/>
                  </a:cxn>
                  <a:cxn ang="0">
                    <a:pos x="504" y="488"/>
                  </a:cxn>
                  <a:cxn ang="0">
                    <a:pos x="480" y="432"/>
                  </a:cxn>
                  <a:cxn ang="0">
                    <a:pos x="472" y="376"/>
                  </a:cxn>
                  <a:cxn ang="0">
                    <a:pos x="472" y="320"/>
                  </a:cxn>
                  <a:cxn ang="0">
                    <a:pos x="464" y="288"/>
                  </a:cxn>
                  <a:cxn ang="0">
                    <a:pos x="456" y="248"/>
                  </a:cxn>
                  <a:cxn ang="0">
                    <a:pos x="440" y="200"/>
                  </a:cxn>
                  <a:cxn ang="0">
                    <a:pos x="432" y="160"/>
                  </a:cxn>
                  <a:cxn ang="0">
                    <a:pos x="424" y="136"/>
                  </a:cxn>
                  <a:cxn ang="0">
                    <a:pos x="416" y="104"/>
                  </a:cxn>
                  <a:cxn ang="0">
                    <a:pos x="408" y="80"/>
                  </a:cxn>
                  <a:cxn ang="0">
                    <a:pos x="400" y="48"/>
                  </a:cxn>
                  <a:cxn ang="0">
                    <a:pos x="376" y="32"/>
                  </a:cxn>
                  <a:cxn ang="0">
                    <a:pos x="368" y="8"/>
                  </a:cxn>
                </a:cxnLst>
                <a:rect l="0" t="0" r="r" b="b"/>
                <a:pathLst>
                  <a:path w="616" h="904">
                    <a:moveTo>
                      <a:pt x="368" y="0"/>
                    </a:moveTo>
                    <a:lnTo>
                      <a:pt x="368" y="8"/>
                    </a:lnTo>
                    <a:lnTo>
                      <a:pt x="360" y="8"/>
                    </a:lnTo>
                    <a:lnTo>
                      <a:pt x="360" y="16"/>
                    </a:lnTo>
                    <a:lnTo>
                      <a:pt x="344" y="48"/>
                    </a:lnTo>
                    <a:lnTo>
                      <a:pt x="328" y="80"/>
                    </a:lnTo>
                    <a:lnTo>
                      <a:pt x="328" y="96"/>
                    </a:lnTo>
                    <a:lnTo>
                      <a:pt x="320" y="96"/>
                    </a:lnTo>
                    <a:lnTo>
                      <a:pt x="320" y="104"/>
                    </a:lnTo>
                    <a:lnTo>
                      <a:pt x="312" y="120"/>
                    </a:lnTo>
                    <a:lnTo>
                      <a:pt x="304" y="128"/>
                    </a:lnTo>
                    <a:lnTo>
                      <a:pt x="304" y="136"/>
                    </a:lnTo>
                    <a:lnTo>
                      <a:pt x="304" y="144"/>
                    </a:lnTo>
                    <a:lnTo>
                      <a:pt x="288" y="152"/>
                    </a:lnTo>
                    <a:lnTo>
                      <a:pt x="288" y="160"/>
                    </a:lnTo>
                    <a:lnTo>
                      <a:pt x="280" y="176"/>
                    </a:lnTo>
                    <a:lnTo>
                      <a:pt x="272" y="184"/>
                    </a:lnTo>
                    <a:lnTo>
                      <a:pt x="272" y="192"/>
                    </a:lnTo>
                    <a:lnTo>
                      <a:pt x="272" y="200"/>
                    </a:lnTo>
                    <a:lnTo>
                      <a:pt x="264" y="200"/>
                    </a:lnTo>
                    <a:lnTo>
                      <a:pt x="264" y="216"/>
                    </a:lnTo>
                    <a:lnTo>
                      <a:pt x="256" y="224"/>
                    </a:lnTo>
                    <a:lnTo>
                      <a:pt x="240" y="240"/>
                    </a:lnTo>
                    <a:lnTo>
                      <a:pt x="240" y="248"/>
                    </a:lnTo>
                    <a:lnTo>
                      <a:pt x="232" y="256"/>
                    </a:lnTo>
                    <a:lnTo>
                      <a:pt x="224" y="272"/>
                    </a:lnTo>
                    <a:lnTo>
                      <a:pt x="224" y="280"/>
                    </a:lnTo>
                    <a:lnTo>
                      <a:pt x="216" y="288"/>
                    </a:lnTo>
                    <a:lnTo>
                      <a:pt x="208" y="296"/>
                    </a:lnTo>
                    <a:lnTo>
                      <a:pt x="192" y="304"/>
                    </a:lnTo>
                    <a:lnTo>
                      <a:pt x="184" y="320"/>
                    </a:lnTo>
                    <a:lnTo>
                      <a:pt x="176" y="328"/>
                    </a:lnTo>
                    <a:lnTo>
                      <a:pt x="176" y="336"/>
                    </a:lnTo>
                    <a:lnTo>
                      <a:pt x="168" y="336"/>
                    </a:lnTo>
                    <a:lnTo>
                      <a:pt x="168" y="344"/>
                    </a:lnTo>
                    <a:lnTo>
                      <a:pt x="160" y="376"/>
                    </a:lnTo>
                    <a:lnTo>
                      <a:pt x="152" y="400"/>
                    </a:lnTo>
                    <a:lnTo>
                      <a:pt x="152" y="416"/>
                    </a:lnTo>
                    <a:lnTo>
                      <a:pt x="144" y="432"/>
                    </a:lnTo>
                    <a:lnTo>
                      <a:pt x="144" y="440"/>
                    </a:lnTo>
                    <a:lnTo>
                      <a:pt x="136" y="448"/>
                    </a:lnTo>
                    <a:lnTo>
                      <a:pt x="136" y="464"/>
                    </a:lnTo>
                    <a:lnTo>
                      <a:pt x="136" y="472"/>
                    </a:lnTo>
                    <a:lnTo>
                      <a:pt x="128" y="472"/>
                    </a:lnTo>
                    <a:lnTo>
                      <a:pt x="128" y="488"/>
                    </a:lnTo>
                    <a:lnTo>
                      <a:pt x="120" y="496"/>
                    </a:lnTo>
                    <a:lnTo>
                      <a:pt x="120" y="504"/>
                    </a:lnTo>
                    <a:lnTo>
                      <a:pt x="120" y="512"/>
                    </a:lnTo>
                    <a:lnTo>
                      <a:pt x="120" y="520"/>
                    </a:lnTo>
                    <a:lnTo>
                      <a:pt x="112" y="528"/>
                    </a:lnTo>
                    <a:lnTo>
                      <a:pt x="112" y="536"/>
                    </a:lnTo>
                    <a:lnTo>
                      <a:pt x="112" y="544"/>
                    </a:lnTo>
                    <a:lnTo>
                      <a:pt x="96" y="544"/>
                    </a:lnTo>
                    <a:lnTo>
                      <a:pt x="96" y="560"/>
                    </a:lnTo>
                    <a:lnTo>
                      <a:pt x="96" y="568"/>
                    </a:lnTo>
                    <a:lnTo>
                      <a:pt x="88" y="568"/>
                    </a:lnTo>
                    <a:lnTo>
                      <a:pt x="88" y="576"/>
                    </a:lnTo>
                    <a:lnTo>
                      <a:pt x="88" y="584"/>
                    </a:lnTo>
                    <a:lnTo>
                      <a:pt x="80" y="584"/>
                    </a:lnTo>
                    <a:lnTo>
                      <a:pt x="80" y="592"/>
                    </a:lnTo>
                    <a:lnTo>
                      <a:pt x="72" y="600"/>
                    </a:lnTo>
                    <a:lnTo>
                      <a:pt x="64" y="632"/>
                    </a:lnTo>
                    <a:lnTo>
                      <a:pt x="56" y="632"/>
                    </a:lnTo>
                    <a:lnTo>
                      <a:pt x="56" y="640"/>
                    </a:lnTo>
                    <a:lnTo>
                      <a:pt x="56" y="656"/>
                    </a:lnTo>
                    <a:lnTo>
                      <a:pt x="40" y="688"/>
                    </a:lnTo>
                    <a:lnTo>
                      <a:pt x="24" y="728"/>
                    </a:lnTo>
                    <a:lnTo>
                      <a:pt x="24" y="752"/>
                    </a:lnTo>
                    <a:lnTo>
                      <a:pt x="16" y="752"/>
                    </a:lnTo>
                    <a:lnTo>
                      <a:pt x="16" y="760"/>
                    </a:lnTo>
                    <a:lnTo>
                      <a:pt x="16" y="768"/>
                    </a:lnTo>
                    <a:lnTo>
                      <a:pt x="16" y="784"/>
                    </a:lnTo>
                    <a:lnTo>
                      <a:pt x="16" y="792"/>
                    </a:lnTo>
                    <a:lnTo>
                      <a:pt x="16" y="816"/>
                    </a:lnTo>
                    <a:lnTo>
                      <a:pt x="16" y="824"/>
                    </a:lnTo>
                    <a:lnTo>
                      <a:pt x="0" y="832"/>
                    </a:lnTo>
                    <a:lnTo>
                      <a:pt x="0" y="848"/>
                    </a:lnTo>
                    <a:lnTo>
                      <a:pt x="0" y="856"/>
                    </a:lnTo>
                    <a:lnTo>
                      <a:pt x="0" y="864"/>
                    </a:lnTo>
                    <a:lnTo>
                      <a:pt x="16" y="864"/>
                    </a:lnTo>
                    <a:lnTo>
                      <a:pt x="16" y="872"/>
                    </a:lnTo>
                    <a:lnTo>
                      <a:pt x="24" y="872"/>
                    </a:lnTo>
                    <a:lnTo>
                      <a:pt x="32" y="880"/>
                    </a:lnTo>
                    <a:lnTo>
                      <a:pt x="40" y="880"/>
                    </a:lnTo>
                    <a:lnTo>
                      <a:pt x="48" y="888"/>
                    </a:lnTo>
                    <a:lnTo>
                      <a:pt x="56" y="888"/>
                    </a:lnTo>
                    <a:lnTo>
                      <a:pt x="64" y="888"/>
                    </a:lnTo>
                    <a:lnTo>
                      <a:pt x="72" y="888"/>
                    </a:lnTo>
                    <a:lnTo>
                      <a:pt x="72" y="896"/>
                    </a:lnTo>
                    <a:lnTo>
                      <a:pt x="80" y="896"/>
                    </a:lnTo>
                    <a:lnTo>
                      <a:pt x="88" y="896"/>
                    </a:lnTo>
                    <a:lnTo>
                      <a:pt x="184" y="896"/>
                    </a:lnTo>
                    <a:lnTo>
                      <a:pt x="208" y="896"/>
                    </a:lnTo>
                    <a:lnTo>
                      <a:pt x="224" y="896"/>
                    </a:lnTo>
                    <a:lnTo>
                      <a:pt x="232" y="896"/>
                    </a:lnTo>
                    <a:lnTo>
                      <a:pt x="240" y="896"/>
                    </a:lnTo>
                    <a:lnTo>
                      <a:pt x="272" y="896"/>
                    </a:lnTo>
                    <a:lnTo>
                      <a:pt x="320" y="888"/>
                    </a:lnTo>
                    <a:lnTo>
                      <a:pt x="336" y="888"/>
                    </a:lnTo>
                    <a:lnTo>
                      <a:pt x="352" y="888"/>
                    </a:lnTo>
                    <a:lnTo>
                      <a:pt x="360" y="888"/>
                    </a:lnTo>
                    <a:lnTo>
                      <a:pt x="368" y="888"/>
                    </a:lnTo>
                    <a:lnTo>
                      <a:pt x="376" y="888"/>
                    </a:lnTo>
                    <a:lnTo>
                      <a:pt x="384" y="888"/>
                    </a:lnTo>
                    <a:lnTo>
                      <a:pt x="400" y="888"/>
                    </a:lnTo>
                    <a:lnTo>
                      <a:pt x="408" y="888"/>
                    </a:lnTo>
                    <a:lnTo>
                      <a:pt x="416" y="888"/>
                    </a:lnTo>
                    <a:lnTo>
                      <a:pt x="424" y="888"/>
                    </a:lnTo>
                    <a:lnTo>
                      <a:pt x="424" y="896"/>
                    </a:lnTo>
                    <a:lnTo>
                      <a:pt x="432" y="896"/>
                    </a:lnTo>
                    <a:lnTo>
                      <a:pt x="440" y="896"/>
                    </a:lnTo>
                    <a:lnTo>
                      <a:pt x="448" y="896"/>
                    </a:lnTo>
                    <a:lnTo>
                      <a:pt x="496" y="904"/>
                    </a:lnTo>
                    <a:lnTo>
                      <a:pt x="504" y="904"/>
                    </a:lnTo>
                    <a:lnTo>
                      <a:pt x="512" y="904"/>
                    </a:lnTo>
                    <a:lnTo>
                      <a:pt x="520" y="904"/>
                    </a:lnTo>
                    <a:lnTo>
                      <a:pt x="528" y="904"/>
                    </a:lnTo>
                    <a:lnTo>
                      <a:pt x="536" y="904"/>
                    </a:lnTo>
                    <a:lnTo>
                      <a:pt x="544" y="904"/>
                    </a:lnTo>
                    <a:lnTo>
                      <a:pt x="552" y="904"/>
                    </a:lnTo>
                    <a:lnTo>
                      <a:pt x="560" y="904"/>
                    </a:lnTo>
                    <a:lnTo>
                      <a:pt x="568" y="904"/>
                    </a:lnTo>
                    <a:lnTo>
                      <a:pt x="576" y="896"/>
                    </a:lnTo>
                    <a:lnTo>
                      <a:pt x="592" y="896"/>
                    </a:lnTo>
                    <a:lnTo>
                      <a:pt x="600" y="896"/>
                    </a:lnTo>
                    <a:lnTo>
                      <a:pt x="600" y="888"/>
                    </a:lnTo>
                    <a:lnTo>
                      <a:pt x="608" y="888"/>
                    </a:lnTo>
                    <a:lnTo>
                      <a:pt x="616" y="888"/>
                    </a:lnTo>
                    <a:lnTo>
                      <a:pt x="616" y="880"/>
                    </a:lnTo>
                    <a:lnTo>
                      <a:pt x="608" y="880"/>
                    </a:lnTo>
                    <a:lnTo>
                      <a:pt x="608" y="872"/>
                    </a:lnTo>
                    <a:lnTo>
                      <a:pt x="600" y="872"/>
                    </a:lnTo>
                    <a:lnTo>
                      <a:pt x="600" y="864"/>
                    </a:lnTo>
                    <a:lnTo>
                      <a:pt x="592" y="864"/>
                    </a:lnTo>
                    <a:lnTo>
                      <a:pt x="592" y="856"/>
                    </a:lnTo>
                    <a:lnTo>
                      <a:pt x="592" y="848"/>
                    </a:lnTo>
                    <a:lnTo>
                      <a:pt x="576" y="848"/>
                    </a:lnTo>
                    <a:lnTo>
                      <a:pt x="576" y="832"/>
                    </a:lnTo>
                    <a:lnTo>
                      <a:pt x="568" y="824"/>
                    </a:lnTo>
                    <a:lnTo>
                      <a:pt x="568" y="816"/>
                    </a:lnTo>
                    <a:lnTo>
                      <a:pt x="560" y="816"/>
                    </a:lnTo>
                    <a:lnTo>
                      <a:pt x="560" y="808"/>
                    </a:lnTo>
                    <a:lnTo>
                      <a:pt x="560" y="800"/>
                    </a:lnTo>
                    <a:lnTo>
                      <a:pt x="552" y="800"/>
                    </a:lnTo>
                    <a:lnTo>
                      <a:pt x="552" y="792"/>
                    </a:lnTo>
                    <a:lnTo>
                      <a:pt x="552" y="784"/>
                    </a:lnTo>
                    <a:lnTo>
                      <a:pt x="552" y="776"/>
                    </a:lnTo>
                    <a:lnTo>
                      <a:pt x="544" y="776"/>
                    </a:lnTo>
                    <a:lnTo>
                      <a:pt x="544" y="768"/>
                    </a:lnTo>
                    <a:lnTo>
                      <a:pt x="512" y="680"/>
                    </a:lnTo>
                    <a:lnTo>
                      <a:pt x="504" y="632"/>
                    </a:lnTo>
                    <a:lnTo>
                      <a:pt x="496" y="616"/>
                    </a:lnTo>
                    <a:lnTo>
                      <a:pt x="496" y="600"/>
                    </a:lnTo>
                    <a:lnTo>
                      <a:pt x="496" y="592"/>
                    </a:lnTo>
                    <a:lnTo>
                      <a:pt x="480" y="584"/>
                    </a:lnTo>
                    <a:lnTo>
                      <a:pt x="480" y="576"/>
                    </a:lnTo>
                    <a:lnTo>
                      <a:pt x="480" y="560"/>
                    </a:lnTo>
                    <a:lnTo>
                      <a:pt x="496" y="536"/>
                    </a:lnTo>
                    <a:lnTo>
                      <a:pt x="496" y="528"/>
                    </a:lnTo>
                    <a:lnTo>
                      <a:pt x="496" y="520"/>
                    </a:lnTo>
                    <a:lnTo>
                      <a:pt x="496" y="512"/>
                    </a:lnTo>
                    <a:lnTo>
                      <a:pt x="496" y="504"/>
                    </a:lnTo>
                    <a:lnTo>
                      <a:pt x="496" y="496"/>
                    </a:lnTo>
                    <a:lnTo>
                      <a:pt x="504" y="488"/>
                    </a:lnTo>
                    <a:lnTo>
                      <a:pt x="496" y="472"/>
                    </a:lnTo>
                    <a:lnTo>
                      <a:pt x="480" y="448"/>
                    </a:lnTo>
                    <a:lnTo>
                      <a:pt x="480" y="440"/>
                    </a:lnTo>
                    <a:lnTo>
                      <a:pt x="480" y="432"/>
                    </a:lnTo>
                    <a:lnTo>
                      <a:pt x="480" y="424"/>
                    </a:lnTo>
                    <a:lnTo>
                      <a:pt x="472" y="416"/>
                    </a:lnTo>
                    <a:lnTo>
                      <a:pt x="472" y="408"/>
                    </a:lnTo>
                    <a:lnTo>
                      <a:pt x="472" y="376"/>
                    </a:lnTo>
                    <a:lnTo>
                      <a:pt x="472" y="352"/>
                    </a:lnTo>
                    <a:lnTo>
                      <a:pt x="472" y="336"/>
                    </a:lnTo>
                    <a:lnTo>
                      <a:pt x="472" y="328"/>
                    </a:lnTo>
                    <a:lnTo>
                      <a:pt x="472" y="320"/>
                    </a:lnTo>
                    <a:lnTo>
                      <a:pt x="472" y="312"/>
                    </a:lnTo>
                    <a:lnTo>
                      <a:pt x="472" y="304"/>
                    </a:lnTo>
                    <a:lnTo>
                      <a:pt x="472" y="296"/>
                    </a:lnTo>
                    <a:lnTo>
                      <a:pt x="464" y="288"/>
                    </a:lnTo>
                    <a:lnTo>
                      <a:pt x="464" y="280"/>
                    </a:lnTo>
                    <a:lnTo>
                      <a:pt x="456" y="272"/>
                    </a:lnTo>
                    <a:lnTo>
                      <a:pt x="456" y="256"/>
                    </a:lnTo>
                    <a:lnTo>
                      <a:pt x="456" y="248"/>
                    </a:lnTo>
                    <a:lnTo>
                      <a:pt x="456" y="240"/>
                    </a:lnTo>
                    <a:lnTo>
                      <a:pt x="456" y="232"/>
                    </a:lnTo>
                    <a:lnTo>
                      <a:pt x="448" y="216"/>
                    </a:lnTo>
                    <a:lnTo>
                      <a:pt x="440" y="200"/>
                    </a:lnTo>
                    <a:lnTo>
                      <a:pt x="440" y="192"/>
                    </a:lnTo>
                    <a:lnTo>
                      <a:pt x="432" y="184"/>
                    </a:lnTo>
                    <a:lnTo>
                      <a:pt x="432" y="176"/>
                    </a:lnTo>
                    <a:lnTo>
                      <a:pt x="432" y="160"/>
                    </a:lnTo>
                    <a:lnTo>
                      <a:pt x="432" y="152"/>
                    </a:lnTo>
                    <a:lnTo>
                      <a:pt x="424" y="152"/>
                    </a:lnTo>
                    <a:lnTo>
                      <a:pt x="424" y="144"/>
                    </a:lnTo>
                    <a:lnTo>
                      <a:pt x="424" y="136"/>
                    </a:lnTo>
                    <a:lnTo>
                      <a:pt x="424" y="128"/>
                    </a:lnTo>
                    <a:lnTo>
                      <a:pt x="416" y="120"/>
                    </a:lnTo>
                    <a:lnTo>
                      <a:pt x="416" y="112"/>
                    </a:lnTo>
                    <a:lnTo>
                      <a:pt x="416" y="104"/>
                    </a:lnTo>
                    <a:lnTo>
                      <a:pt x="416" y="96"/>
                    </a:lnTo>
                    <a:lnTo>
                      <a:pt x="408" y="96"/>
                    </a:lnTo>
                    <a:lnTo>
                      <a:pt x="408" y="88"/>
                    </a:lnTo>
                    <a:lnTo>
                      <a:pt x="408" y="80"/>
                    </a:lnTo>
                    <a:lnTo>
                      <a:pt x="400" y="80"/>
                    </a:lnTo>
                    <a:lnTo>
                      <a:pt x="400" y="64"/>
                    </a:lnTo>
                    <a:lnTo>
                      <a:pt x="400" y="56"/>
                    </a:lnTo>
                    <a:lnTo>
                      <a:pt x="400" y="48"/>
                    </a:lnTo>
                    <a:lnTo>
                      <a:pt x="384" y="48"/>
                    </a:lnTo>
                    <a:lnTo>
                      <a:pt x="384" y="40"/>
                    </a:lnTo>
                    <a:lnTo>
                      <a:pt x="384" y="32"/>
                    </a:lnTo>
                    <a:lnTo>
                      <a:pt x="376" y="32"/>
                    </a:lnTo>
                    <a:lnTo>
                      <a:pt x="376" y="24"/>
                    </a:lnTo>
                    <a:lnTo>
                      <a:pt x="376" y="16"/>
                    </a:lnTo>
                    <a:lnTo>
                      <a:pt x="368" y="16"/>
                    </a:lnTo>
                    <a:lnTo>
                      <a:pt x="368" y="8"/>
                    </a:lnTo>
                    <a:lnTo>
                      <a:pt x="368" y="0"/>
                    </a:lnTo>
                    <a:close/>
                  </a:path>
                </a:pathLst>
              </a:custGeom>
              <a:blipFill dpi="0" rotWithShape="0">
                <a:blip r:embed="rId2"/>
                <a:srcRect/>
                <a:tile tx="0" ty="0" sx="100000" sy="100000" flip="none" algn="tl"/>
              </a:blipFill>
              <a:ln w="25400">
                <a:solidFill>
                  <a:srgbClr val="000000"/>
                </a:solidFill>
                <a:prstDash val="solid"/>
                <a:round/>
                <a:headEnd/>
                <a:tailEnd/>
              </a:ln>
            </p:spPr>
            <p:txBody>
              <a:bodyPr/>
              <a:lstStyle/>
              <a:p>
                <a:pPr>
                  <a:defRPr/>
                </a:pPr>
                <a:endParaRPr lang="fr-FR" sz="1350">
                  <a:effectLst>
                    <a:outerShdw blurRad="38100" dist="38100" dir="2700000" algn="tl">
                      <a:srgbClr val="DDDDDD"/>
                    </a:outerShdw>
                  </a:effectLst>
                  <a:ea typeface="ＭＳ Ｐゴシック" charset="-128"/>
                </a:endParaRPr>
              </a:p>
            </p:txBody>
          </p:sp>
          <p:sp>
            <p:nvSpPr>
              <p:cNvPr id="43" name="Freeform 4" descr="Granit"/>
              <p:cNvSpPr>
                <a:spLocks/>
              </p:cNvSpPr>
              <p:nvPr/>
            </p:nvSpPr>
            <p:spPr bwMode="auto">
              <a:xfrm>
                <a:off x="1625189" y="593257"/>
                <a:ext cx="765493" cy="1589906"/>
              </a:xfrm>
              <a:custGeom>
                <a:avLst/>
                <a:gdLst/>
                <a:ahLst/>
                <a:cxnLst>
                  <a:cxn ang="0">
                    <a:pos x="16" y="8"/>
                  </a:cxn>
                  <a:cxn ang="0">
                    <a:pos x="32" y="16"/>
                  </a:cxn>
                  <a:cxn ang="0">
                    <a:pos x="48" y="24"/>
                  </a:cxn>
                  <a:cxn ang="0">
                    <a:pos x="64" y="32"/>
                  </a:cxn>
                  <a:cxn ang="0">
                    <a:pos x="80" y="48"/>
                  </a:cxn>
                  <a:cxn ang="0">
                    <a:pos x="88" y="56"/>
                  </a:cxn>
                  <a:cxn ang="0">
                    <a:pos x="120" y="104"/>
                  </a:cxn>
                  <a:cxn ang="0">
                    <a:pos x="128" y="112"/>
                  </a:cxn>
                  <a:cxn ang="0">
                    <a:pos x="136" y="120"/>
                  </a:cxn>
                  <a:cxn ang="0">
                    <a:pos x="144" y="128"/>
                  </a:cxn>
                  <a:cxn ang="0">
                    <a:pos x="160" y="136"/>
                  </a:cxn>
                  <a:cxn ang="0">
                    <a:pos x="184" y="176"/>
                  </a:cxn>
                  <a:cxn ang="0">
                    <a:pos x="208" y="200"/>
                  </a:cxn>
                  <a:cxn ang="0">
                    <a:pos x="224" y="216"/>
                  </a:cxn>
                  <a:cxn ang="0">
                    <a:pos x="224" y="232"/>
                  </a:cxn>
                  <a:cxn ang="0">
                    <a:pos x="232" y="240"/>
                  </a:cxn>
                  <a:cxn ang="0">
                    <a:pos x="240" y="256"/>
                  </a:cxn>
                  <a:cxn ang="0">
                    <a:pos x="248" y="288"/>
                  </a:cxn>
                  <a:cxn ang="0">
                    <a:pos x="256" y="304"/>
                  </a:cxn>
                  <a:cxn ang="0">
                    <a:pos x="256" y="320"/>
                  </a:cxn>
                  <a:cxn ang="0">
                    <a:pos x="264" y="368"/>
                  </a:cxn>
                  <a:cxn ang="0">
                    <a:pos x="264" y="384"/>
                  </a:cxn>
                  <a:cxn ang="0">
                    <a:pos x="280" y="416"/>
                  </a:cxn>
                  <a:cxn ang="0">
                    <a:pos x="304" y="432"/>
                  </a:cxn>
                  <a:cxn ang="0">
                    <a:pos x="344" y="480"/>
                  </a:cxn>
                  <a:cxn ang="0">
                    <a:pos x="376" y="512"/>
                  </a:cxn>
                  <a:cxn ang="0">
                    <a:pos x="384" y="520"/>
                  </a:cxn>
                  <a:cxn ang="0">
                    <a:pos x="408" y="560"/>
                  </a:cxn>
                  <a:cxn ang="0">
                    <a:pos x="416" y="576"/>
                  </a:cxn>
                  <a:cxn ang="0">
                    <a:pos x="424" y="592"/>
                  </a:cxn>
                  <a:cxn ang="0">
                    <a:pos x="424" y="608"/>
                  </a:cxn>
                  <a:cxn ang="0">
                    <a:pos x="432" y="616"/>
                  </a:cxn>
                  <a:cxn ang="0">
                    <a:pos x="440" y="632"/>
                  </a:cxn>
                  <a:cxn ang="0">
                    <a:pos x="448" y="640"/>
                  </a:cxn>
                  <a:cxn ang="0">
                    <a:pos x="456" y="656"/>
                  </a:cxn>
                  <a:cxn ang="0">
                    <a:pos x="456" y="672"/>
                  </a:cxn>
                  <a:cxn ang="0">
                    <a:pos x="456" y="688"/>
                  </a:cxn>
                  <a:cxn ang="0">
                    <a:pos x="456" y="704"/>
                  </a:cxn>
                  <a:cxn ang="0">
                    <a:pos x="456" y="720"/>
                  </a:cxn>
                  <a:cxn ang="0">
                    <a:pos x="464" y="736"/>
                  </a:cxn>
                  <a:cxn ang="0">
                    <a:pos x="472" y="792"/>
                  </a:cxn>
                  <a:cxn ang="0">
                    <a:pos x="488" y="824"/>
                  </a:cxn>
                  <a:cxn ang="0">
                    <a:pos x="488" y="848"/>
                  </a:cxn>
                  <a:cxn ang="0">
                    <a:pos x="488" y="864"/>
                  </a:cxn>
                  <a:cxn ang="0">
                    <a:pos x="480" y="872"/>
                  </a:cxn>
                  <a:cxn ang="0">
                    <a:pos x="464" y="880"/>
                  </a:cxn>
                  <a:cxn ang="0">
                    <a:pos x="448" y="888"/>
                  </a:cxn>
                  <a:cxn ang="0">
                    <a:pos x="432" y="888"/>
                  </a:cxn>
                  <a:cxn ang="0">
                    <a:pos x="416" y="896"/>
                  </a:cxn>
                  <a:cxn ang="0">
                    <a:pos x="392" y="896"/>
                  </a:cxn>
                  <a:cxn ang="0">
                    <a:pos x="376" y="896"/>
                  </a:cxn>
                  <a:cxn ang="0">
                    <a:pos x="368" y="904"/>
                  </a:cxn>
                  <a:cxn ang="0">
                    <a:pos x="352" y="904"/>
                  </a:cxn>
                  <a:cxn ang="0">
                    <a:pos x="336" y="904"/>
                  </a:cxn>
                  <a:cxn ang="0">
                    <a:pos x="320" y="904"/>
                  </a:cxn>
                  <a:cxn ang="0">
                    <a:pos x="312" y="896"/>
                  </a:cxn>
                  <a:cxn ang="0">
                    <a:pos x="288" y="896"/>
                  </a:cxn>
                  <a:cxn ang="0">
                    <a:pos x="280" y="888"/>
                  </a:cxn>
                  <a:cxn ang="0">
                    <a:pos x="272" y="880"/>
                  </a:cxn>
                  <a:cxn ang="0">
                    <a:pos x="256" y="880"/>
                  </a:cxn>
                  <a:cxn ang="0">
                    <a:pos x="240" y="880"/>
                  </a:cxn>
                  <a:cxn ang="0">
                    <a:pos x="0" y="0"/>
                  </a:cxn>
                </a:cxnLst>
                <a:rect l="0" t="0" r="r" b="b"/>
                <a:pathLst>
                  <a:path w="488" h="904">
                    <a:moveTo>
                      <a:pt x="0" y="0"/>
                    </a:moveTo>
                    <a:lnTo>
                      <a:pt x="16" y="8"/>
                    </a:lnTo>
                    <a:lnTo>
                      <a:pt x="24" y="8"/>
                    </a:lnTo>
                    <a:lnTo>
                      <a:pt x="32" y="16"/>
                    </a:lnTo>
                    <a:lnTo>
                      <a:pt x="40" y="24"/>
                    </a:lnTo>
                    <a:lnTo>
                      <a:pt x="48" y="24"/>
                    </a:lnTo>
                    <a:lnTo>
                      <a:pt x="56" y="32"/>
                    </a:lnTo>
                    <a:lnTo>
                      <a:pt x="64" y="32"/>
                    </a:lnTo>
                    <a:lnTo>
                      <a:pt x="72" y="40"/>
                    </a:lnTo>
                    <a:lnTo>
                      <a:pt x="80" y="48"/>
                    </a:lnTo>
                    <a:lnTo>
                      <a:pt x="88" y="48"/>
                    </a:lnTo>
                    <a:lnTo>
                      <a:pt x="88" y="56"/>
                    </a:lnTo>
                    <a:lnTo>
                      <a:pt x="96" y="64"/>
                    </a:lnTo>
                    <a:lnTo>
                      <a:pt x="120" y="104"/>
                    </a:lnTo>
                    <a:lnTo>
                      <a:pt x="128" y="104"/>
                    </a:lnTo>
                    <a:lnTo>
                      <a:pt x="128" y="112"/>
                    </a:lnTo>
                    <a:lnTo>
                      <a:pt x="136" y="112"/>
                    </a:lnTo>
                    <a:lnTo>
                      <a:pt x="136" y="120"/>
                    </a:lnTo>
                    <a:lnTo>
                      <a:pt x="144" y="120"/>
                    </a:lnTo>
                    <a:lnTo>
                      <a:pt x="144" y="128"/>
                    </a:lnTo>
                    <a:lnTo>
                      <a:pt x="152" y="136"/>
                    </a:lnTo>
                    <a:lnTo>
                      <a:pt x="160" y="136"/>
                    </a:lnTo>
                    <a:lnTo>
                      <a:pt x="176" y="160"/>
                    </a:lnTo>
                    <a:lnTo>
                      <a:pt x="184" y="176"/>
                    </a:lnTo>
                    <a:lnTo>
                      <a:pt x="192" y="184"/>
                    </a:lnTo>
                    <a:lnTo>
                      <a:pt x="208" y="200"/>
                    </a:lnTo>
                    <a:lnTo>
                      <a:pt x="216" y="208"/>
                    </a:lnTo>
                    <a:lnTo>
                      <a:pt x="224" y="216"/>
                    </a:lnTo>
                    <a:lnTo>
                      <a:pt x="224" y="224"/>
                    </a:lnTo>
                    <a:lnTo>
                      <a:pt x="224" y="232"/>
                    </a:lnTo>
                    <a:lnTo>
                      <a:pt x="232" y="232"/>
                    </a:lnTo>
                    <a:lnTo>
                      <a:pt x="232" y="240"/>
                    </a:lnTo>
                    <a:lnTo>
                      <a:pt x="232" y="248"/>
                    </a:lnTo>
                    <a:lnTo>
                      <a:pt x="240" y="256"/>
                    </a:lnTo>
                    <a:lnTo>
                      <a:pt x="248" y="272"/>
                    </a:lnTo>
                    <a:lnTo>
                      <a:pt x="248" y="288"/>
                    </a:lnTo>
                    <a:lnTo>
                      <a:pt x="256" y="296"/>
                    </a:lnTo>
                    <a:lnTo>
                      <a:pt x="256" y="304"/>
                    </a:lnTo>
                    <a:lnTo>
                      <a:pt x="256" y="312"/>
                    </a:lnTo>
                    <a:lnTo>
                      <a:pt x="256" y="320"/>
                    </a:lnTo>
                    <a:lnTo>
                      <a:pt x="264" y="344"/>
                    </a:lnTo>
                    <a:lnTo>
                      <a:pt x="264" y="368"/>
                    </a:lnTo>
                    <a:lnTo>
                      <a:pt x="264" y="376"/>
                    </a:lnTo>
                    <a:lnTo>
                      <a:pt x="264" y="384"/>
                    </a:lnTo>
                    <a:lnTo>
                      <a:pt x="272" y="392"/>
                    </a:lnTo>
                    <a:lnTo>
                      <a:pt x="280" y="416"/>
                    </a:lnTo>
                    <a:lnTo>
                      <a:pt x="280" y="424"/>
                    </a:lnTo>
                    <a:lnTo>
                      <a:pt x="304" y="432"/>
                    </a:lnTo>
                    <a:lnTo>
                      <a:pt x="336" y="480"/>
                    </a:lnTo>
                    <a:lnTo>
                      <a:pt x="344" y="480"/>
                    </a:lnTo>
                    <a:lnTo>
                      <a:pt x="360" y="496"/>
                    </a:lnTo>
                    <a:lnTo>
                      <a:pt x="376" y="512"/>
                    </a:lnTo>
                    <a:lnTo>
                      <a:pt x="384" y="512"/>
                    </a:lnTo>
                    <a:lnTo>
                      <a:pt x="384" y="520"/>
                    </a:lnTo>
                    <a:lnTo>
                      <a:pt x="392" y="536"/>
                    </a:lnTo>
                    <a:lnTo>
                      <a:pt x="408" y="560"/>
                    </a:lnTo>
                    <a:lnTo>
                      <a:pt x="416" y="568"/>
                    </a:lnTo>
                    <a:lnTo>
                      <a:pt x="416" y="576"/>
                    </a:lnTo>
                    <a:lnTo>
                      <a:pt x="416" y="584"/>
                    </a:lnTo>
                    <a:lnTo>
                      <a:pt x="424" y="592"/>
                    </a:lnTo>
                    <a:lnTo>
                      <a:pt x="424" y="600"/>
                    </a:lnTo>
                    <a:lnTo>
                      <a:pt x="424" y="608"/>
                    </a:lnTo>
                    <a:lnTo>
                      <a:pt x="432" y="608"/>
                    </a:lnTo>
                    <a:lnTo>
                      <a:pt x="432" y="616"/>
                    </a:lnTo>
                    <a:lnTo>
                      <a:pt x="440" y="624"/>
                    </a:lnTo>
                    <a:lnTo>
                      <a:pt x="440" y="632"/>
                    </a:lnTo>
                    <a:lnTo>
                      <a:pt x="448" y="632"/>
                    </a:lnTo>
                    <a:lnTo>
                      <a:pt x="448" y="640"/>
                    </a:lnTo>
                    <a:lnTo>
                      <a:pt x="448" y="656"/>
                    </a:lnTo>
                    <a:lnTo>
                      <a:pt x="456" y="656"/>
                    </a:lnTo>
                    <a:lnTo>
                      <a:pt x="456" y="664"/>
                    </a:lnTo>
                    <a:lnTo>
                      <a:pt x="456" y="672"/>
                    </a:lnTo>
                    <a:lnTo>
                      <a:pt x="456" y="680"/>
                    </a:lnTo>
                    <a:lnTo>
                      <a:pt x="456" y="688"/>
                    </a:lnTo>
                    <a:lnTo>
                      <a:pt x="456" y="696"/>
                    </a:lnTo>
                    <a:lnTo>
                      <a:pt x="456" y="704"/>
                    </a:lnTo>
                    <a:lnTo>
                      <a:pt x="456" y="712"/>
                    </a:lnTo>
                    <a:lnTo>
                      <a:pt x="456" y="720"/>
                    </a:lnTo>
                    <a:lnTo>
                      <a:pt x="456" y="728"/>
                    </a:lnTo>
                    <a:lnTo>
                      <a:pt x="464" y="736"/>
                    </a:lnTo>
                    <a:lnTo>
                      <a:pt x="472" y="784"/>
                    </a:lnTo>
                    <a:lnTo>
                      <a:pt x="472" y="792"/>
                    </a:lnTo>
                    <a:lnTo>
                      <a:pt x="480" y="808"/>
                    </a:lnTo>
                    <a:lnTo>
                      <a:pt x="488" y="824"/>
                    </a:lnTo>
                    <a:lnTo>
                      <a:pt x="488" y="832"/>
                    </a:lnTo>
                    <a:lnTo>
                      <a:pt x="488" y="848"/>
                    </a:lnTo>
                    <a:lnTo>
                      <a:pt x="488" y="856"/>
                    </a:lnTo>
                    <a:lnTo>
                      <a:pt x="488" y="864"/>
                    </a:lnTo>
                    <a:lnTo>
                      <a:pt x="480" y="864"/>
                    </a:lnTo>
                    <a:lnTo>
                      <a:pt x="480" y="872"/>
                    </a:lnTo>
                    <a:lnTo>
                      <a:pt x="472" y="880"/>
                    </a:lnTo>
                    <a:lnTo>
                      <a:pt x="464" y="880"/>
                    </a:lnTo>
                    <a:lnTo>
                      <a:pt x="456" y="888"/>
                    </a:lnTo>
                    <a:lnTo>
                      <a:pt x="448" y="888"/>
                    </a:lnTo>
                    <a:lnTo>
                      <a:pt x="440" y="888"/>
                    </a:lnTo>
                    <a:lnTo>
                      <a:pt x="432" y="888"/>
                    </a:lnTo>
                    <a:lnTo>
                      <a:pt x="424" y="896"/>
                    </a:lnTo>
                    <a:lnTo>
                      <a:pt x="416" y="896"/>
                    </a:lnTo>
                    <a:lnTo>
                      <a:pt x="408" y="896"/>
                    </a:lnTo>
                    <a:lnTo>
                      <a:pt x="392" y="896"/>
                    </a:lnTo>
                    <a:lnTo>
                      <a:pt x="384" y="896"/>
                    </a:lnTo>
                    <a:lnTo>
                      <a:pt x="376" y="896"/>
                    </a:lnTo>
                    <a:lnTo>
                      <a:pt x="368" y="896"/>
                    </a:lnTo>
                    <a:lnTo>
                      <a:pt x="368" y="904"/>
                    </a:lnTo>
                    <a:lnTo>
                      <a:pt x="360" y="904"/>
                    </a:lnTo>
                    <a:lnTo>
                      <a:pt x="352" y="904"/>
                    </a:lnTo>
                    <a:lnTo>
                      <a:pt x="344" y="904"/>
                    </a:lnTo>
                    <a:lnTo>
                      <a:pt x="336" y="904"/>
                    </a:lnTo>
                    <a:lnTo>
                      <a:pt x="328" y="904"/>
                    </a:lnTo>
                    <a:lnTo>
                      <a:pt x="320" y="904"/>
                    </a:lnTo>
                    <a:lnTo>
                      <a:pt x="312" y="904"/>
                    </a:lnTo>
                    <a:lnTo>
                      <a:pt x="312" y="896"/>
                    </a:lnTo>
                    <a:lnTo>
                      <a:pt x="304" y="896"/>
                    </a:lnTo>
                    <a:lnTo>
                      <a:pt x="288" y="896"/>
                    </a:lnTo>
                    <a:lnTo>
                      <a:pt x="288" y="888"/>
                    </a:lnTo>
                    <a:lnTo>
                      <a:pt x="280" y="888"/>
                    </a:lnTo>
                    <a:lnTo>
                      <a:pt x="272" y="888"/>
                    </a:lnTo>
                    <a:lnTo>
                      <a:pt x="272" y="880"/>
                    </a:lnTo>
                    <a:lnTo>
                      <a:pt x="264" y="880"/>
                    </a:lnTo>
                    <a:lnTo>
                      <a:pt x="256" y="880"/>
                    </a:lnTo>
                    <a:lnTo>
                      <a:pt x="248" y="880"/>
                    </a:lnTo>
                    <a:lnTo>
                      <a:pt x="240" y="880"/>
                    </a:lnTo>
                    <a:lnTo>
                      <a:pt x="240" y="888"/>
                    </a:lnTo>
                    <a:lnTo>
                      <a:pt x="0" y="0"/>
                    </a:lnTo>
                    <a:close/>
                  </a:path>
                </a:pathLst>
              </a:custGeom>
              <a:blipFill dpi="0" rotWithShape="0">
                <a:blip r:embed="rId2"/>
                <a:srcRect/>
                <a:tile tx="0" ty="0" sx="100000" sy="100000" flip="none" algn="tl"/>
              </a:blipFill>
              <a:ln w="25400">
                <a:solidFill>
                  <a:srgbClr val="000000"/>
                </a:solidFill>
                <a:prstDash val="solid"/>
                <a:round/>
                <a:headEnd/>
                <a:tailEnd/>
              </a:ln>
            </p:spPr>
            <p:txBody>
              <a:bodyPr/>
              <a:lstStyle/>
              <a:p>
                <a:pPr>
                  <a:defRPr/>
                </a:pPr>
                <a:endParaRPr lang="fr-FR" sz="1350">
                  <a:effectLst>
                    <a:outerShdw blurRad="38100" dist="38100" dir="2700000" algn="tl">
                      <a:srgbClr val="DDDDDD"/>
                    </a:outerShdw>
                  </a:effectLst>
                  <a:ea typeface="ＭＳ Ｐゴシック" charset="-128"/>
                </a:endParaRPr>
              </a:p>
            </p:txBody>
          </p:sp>
        </p:grpSp>
      </p:grpSp>
      <p:sp>
        <p:nvSpPr>
          <p:cNvPr id="27" name="Accolade ouvrante 26"/>
          <p:cNvSpPr/>
          <p:nvPr/>
        </p:nvSpPr>
        <p:spPr bwMode="auto">
          <a:xfrm rot="5400000">
            <a:off x="5862551" y="645595"/>
            <a:ext cx="191691" cy="1824038"/>
          </a:xfrm>
          <a:prstGeom prst="leftBrace">
            <a:avLst>
              <a:gd name="adj1" fmla="val 8333"/>
              <a:gd name="adj2" fmla="val 50000"/>
            </a:avLst>
          </a:prstGeom>
          <a:ln>
            <a:solidFill>
              <a:srgbClr val="000000"/>
            </a:solidFill>
          </a:ln>
        </p:spPr>
        <p:style>
          <a:lnRef idx="2">
            <a:schemeClr val="accent1"/>
          </a:lnRef>
          <a:fillRef idx="0">
            <a:schemeClr val="accent1"/>
          </a:fillRef>
          <a:effectRef idx="1">
            <a:schemeClr val="accent1"/>
          </a:effectRef>
          <a:fontRef idx="minor">
            <a:schemeClr val="tx1"/>
          </a:fontRef>
        </p:style>
        <p:txBody>
          <a:bodyPr anchor="ctr"/>
          <a:lstStyle/>
          <a:p>
            <a:pPr algn="ctr">
              <a:defRPr/>
            </a:pPr>
            <a:endParaRPr lang="fr-FR" sz="1350"/>
          </a:p>
        </p:txBody>
      </p:sp>
      <p:sp>
        <p:nvSpPr>
          <p:cNvPr id="28" name="ZoneTexte 10"/>
          <p:cNvSpPr txBox="1">
            <a:spLocks noChangeArrowheads="1"/>
          </p:cNvSpPr>
          <p:nvPr/>
        </p:nvSpPr>
        <p:spPr bwMode="auto">
          <a:xfrm>
            <a:off x="5029909" y="1131094"/>
            <a:ext cx="1824371" cy="3347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900" b="1">
                <a:solidFill>
                  <a:srgbClr val="7F0D00"/>
                </a:solidFill>
                <a:latin typeface="Book Antiqua" panose="02040602050305030304" pitchFamily="18" charset="0"/>
              </a:rPr>
              <a:t>Jawed vertebrates</a:t>
            </a:r>
          </a:p>
          <a:p>
            <a:pPr algn="ctr"/>
            <a:r>
              <a:rPr lang="en-US" sz="675">
                <a:solidFill>
                  <a:srgbClr val="7F0D00"/>
                </a:solidFill>
                <a:latin typeface="Book Antiqua" panose="02040602050305030304" pitchFamily="18" charset="0"/>
              </a:rPr>
              <a:t>(sharks, rays)</a:t>
            </a:r>
          </a:p>
        </p:txBody>
      </p:sp>
      <p:sp>
        <p:nvSpPr>
          <p:cNvPr id="38" name="ZoneTexte 22"/>
          <p:cNvSpPr txBox="1">
            <a:spLocks noChangeArrowheads="1"/>
          </p:cNvSpPr>
          <p:nvPr/>
        </p:nvSpPr>
        <p:spPr bwMode="auto">
          <a:xfrm>
            <a:off x="5115526" y="3320657"/>
            <a:ext cx="1627634" cy="2308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endParaRPr lang="en-US" sz="900" b="1">
              <a:latin typeface="Century Gothic" charset="0"/>
            </a:endParaRPr>
          </a:p>
        </p:txBody>
      </p:sp>
      <p:grpSp>
        <p:nvGrpSpPr>
          <p:cNvPr id="4" name="Grouper 3"/>
          <p:cNvGrpSpPr/>
          <p:nvPr/>
        </p:nvGrpSpPr>
        <p:grpSpPr>
          <a:xfrm>
            <a:off x="4889898" y="1616578"/>
            <a:ext cx="2149078" cy="1685030"/>
            <a:chOff x="4995863" y="2180837"/>
            <a:chExt cx="2865437" cy="2246706"/>
          </a:xfrm>
        </p:grpSpPr>
        <p:sp>
          <p:nvSpPr>
            <p:cNvPr id="30" name="ZoneTexte 14"/>
            <p:cNvSpPr txBox="1">
              <a:spLocks noChangeArrowheads="1"/>
            </p:cNvSpPr>
            <p:nvPr/>
          </p:nvSpPr>
          <p:spPr bwMode="auto">
            <a:xfrm>
              <a:off x="5296700" y="2777579"/>
              <a:ext cx="2170178" cy="307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fr-FR" sz="900" b="1" i="1">
                  <a:solidFill>
                    <a:schemeClr val="accent6">
                      <a:lumMod val="50000"/>
                    </a:schemeClr>
                  </a:solidFill>
                  <a:latin typeface="Book Antiqua" panose="02040602050305030304" pitchFamily="18" charset="0"/>
                </a:rPr>
                <a:t>RAG1</a:t>
              </a:r>
              <a:r>
                <a:rPr lang="fr-FR" sz="900" b="1">
                  <a:solidFill>
                    <a:schemeClr val="accent6">
                      <a:lumMod val="50000"/>
                    </a:schemeClr>
                  </a:solidFill>
                  <a:latin typeface="Book Antiqua" panose="02040602050305030304" pitchFamily="18" charset="0"/>
                </a:rPr>
                <a:t> &amp; </a:t>
              </a:r>
              <a:r>
                <a:rPr lang="fr-FR" sz="900" b="1" i="1">
                  <a:solidFill>
                    <a:schemeClr val="accent6">
                      <a:lumMod val="50000"/>
                    </a:schemeClr>
                  </a:solidFill>
                  <a:latin typeface="Book Antiqua" panose="02040602050305030304" pitchFamily="18" charset="0"/>
                </a:rPr>
                <a:t>RAG2</a:t>
              </a:r>
            </a:p>
          </p:txBody>
        </p:sp>
        <p:sp>
          <p:nvSpPr>
            <p:cNvPr id="32" name="ZoneTexte 16"/>
            <p:cNvSpPr txBox="1">
              <a:spLocks noChangeArrowheads="1"/>
            </p:cNvSpPr>
            <p:nvPr/>
          </p:nvSpPr>
          <p:spPr bwMode="auto">
            <a:xfrm>
              <a:off x="5269984" y="3421749"/>
              <a:ext cx="2318338" cy="307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nl-BE" sz="900" b="1" dirty="0">
                  <a:solidFill>
                    <a:schemeClr val="accent6">
                      <a:lumMod val="50000"/>
                    </a:schemeClr>
                  </a:solidFill>
                  <a:latin typeface="Book Antiqua" panose="02040602050305030304" pitchFamily="18" charset="0"/>
                </a:rPr>
                <a:t>TCR diversity</a:t>
              </a:r>
              <a:endParaRPr lang="fr-FR" sz="900" b="1" baseline="30000" dirty="0">
                <a:solidFill>
                  <a:schemeClr val="accent6">
                    <a:lumMod val="50000"/>
                  </a:schemeClr>
                </a:solidFill>
                <a:latin typeface="Book Antiqua" panose="02040602050305030304" pitchFamily="18" charset="0"/>
              </a:endParaRPr>
            </a:p>
          </p:txBody>
        </p:sp>
        <p:sp>
          <p:nvSpPr>
            <p:cNvPr id="34" name="ZoneTexte 18"/>
            <p:cNvSpPr txBox="1">
              <a:spLocks noChangeArrowheads="1"/>
            </p:cNvSpPr>
            <p:nvPr/>
          </p:nvSpPr>
          <p:spPr bwMode="auto">
            <a:xfrm>
              <a:off x="5273422" y="4093412"/>
              <a:ext cx="2170178" cy="307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900" b="1" dirty="0">
                  <a:solidFill>
                    <a:schemeClr val="accent6">
                      <a:lumMod val="50000"/>
                    </a:schemeClr>
                  </a:solidFill>
                  <a:latin typeface="Book Antiqua" panose="02040602050305030304" pitchFamily="18" charset="0"/>
                </a:rPr>
                <a:t>BCR (Ig</a:t>
              </a:r>
              <a:r>
                <a:rPr lang="en-US" sz="900" b="1">
                  <a:solidFill>
                    <a:schemeClr val="accent6">
                      <a:lumMod val="50000"/>
                    </a:schemeClr>
                  </a:solidFill>
                  <a:latin typeface="Book Antiqua" panose="02040602050305030304" pitchFamily="18" charset="0"/>
                </a:rPr>
                <a:t>) diversity</a:t>
              </a:r>
              <a:endParaRPr lang="en-US" sz="900" b="1" baseline="30000">
                <a:solidFill>
                  <a:schemeClr val="accent6">
                    <a:lumMod val="50000"/>
                  </a:schemeClr>
                </a:solidFill>
                <a:latin typeface="Book Antiqua" panose="02040602050305030304" pitchFamily="18" charset="0"/>
              </a:endParaRPr>
            </a:p>
          </p:txBody>
        </p:sp>
        <p:sp>
          <p:nvSpPr>
            <p:cNvPr id="29" name="Rectangle 28"/>
            <p:cNvSpPr/>
            <p:nvPr/>
          </p:nvSpPr>
          <p:spPr bwMode="auto">
            <a:xfrm flipV="1">
              <a:off x="5183188" y="2782244"/>
              <a:ext cx="2432050" cy="291154"/>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sz="1350"/>
            </a:p>
          </p:txBody>
        </p:sp>
        <p:sp>
          <p:nvSpPr>
            <p:cNvPr id="31" name="Rectangle 30"/>
            <p:cNvSpPr/>
            <p:nvPr/>
          </p:nvSpPr>
          <p:spPr bwMode="auto">
            <a:xfrm>
              <a:off x="5195888" y="3424238"/>
              <a:ext cx="2432050" cy="317500"/>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sz="1350"/>
            </a:p>
          </p:txBody>
        </p:sp>
        <p:sp>
          <p:nvSpPr>
            <p:cNvPr id="33" name="Rectangle 32"/>
            <p:cNvSpPr/>
            <p:nvPr/>
          </p:nvSpPr>
          <p:spPr bwMode="auto">
            <a:xfrm>
              <a:off x="5195888" y="4110043"/>
              <a:ext cx="2432050" cy="317500"/>
            </a:xfrm>
            <a:prstGeom prst="rect">
              <a:avLst/>
            </a:prstGeom>
            <a:no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sz="1350"/>
            </a:p>
          </p:txBody>
        </p:sp>
        <p:sp>
          <p:nvSpPr>
            <p:cNvPr id="39" name="ZoneTexte 30"/>
            <p:cNvSpPr txBox="1">
              <a:spLocks noChangeArrowheads="1"/>
            </p:cNvSpPr>
            <p:nvPr/>
          </p:nvSpPr>
          <p:spPr bwMode="auto">
            <a:xfrm>
              <a:off x="4995863" y="2180837"/>
              <a:ext cx="2865437"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US" sz="1200">
                  <a:solidFill>
                    <a:schemeClr val="accent6">
                      <a:lumMod val="50000"/>
                    </a:schemeClr>
                  </a:solidFill>
                  <a:latin typeface="Book Antiqua" panose="02040602050305030304" pitchFamily="18" charset="0"/>
                  <a:cs typeface="Century Gothic" charset="0"/>
                </a:rPr>
                <a:t>Adaptive immunity</a:t>
              </a:r>
            </a:p>
            <a:p>
              <a:pPr algn="ctr"/>
              <a:endParaRPr lang="en-US" sz="1200" b="1">
                <a:solidFill>
                  <a:srgbClr val="56633C"/>
                </a:solidFill>
                <a:latin typeface="+mj-lt"/>
                <a:cs typeface="Century Gothic" charset="0"/>
              </a:endParaRPr>
            </a:p>
          </p:txBody>
        </p:sp>
      </p:grpSp>
      <p:sp>
        <p:nvSpPr>
          <p:cNvPr id="26" name="ZoneTexte 40"/>
          <p:cNvSpPr txBox="1">
            <a:spLocks noChangeArrowheads="1"/>
          </p:cNvSpPr>
          <p:nvPr/>
        </p:nvSpPr>
        <p:spPr bwMode="auto">
          <a:xfrm rot="16200000">
            <a:off x="3794244" y="2554811"/>
            <a:ext cx="2141935" cy="2192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fr-FR" sz="825">
                <a:solidFill>
                  <a:srgbClr val="800000"/>
                </a:solidFill>
                <a:latin typeface="Book Antiqua" panose="02040602050305030304" pitchFamily="18" charset="0"/>
              </a:rPr>
              <a:t>450 Millions </a:t>
            </a:r>
            <a:r>
              <a:rPr lang="fr-FR" sz="825" err="1">
                <a:solidFill>
                  <a:srgbClr val="800000"/>
                </a:solidFill>
                <a:latin typeface="Book Antiqua" panose="02040602050305030304" pitchFamily="18" charset="0"/>
              </a:rPr>
              <a:t>years</a:t>
            </a:r>
            <a:endParaRPr lang="fr-FR" sz="825">
              <a:solidFill>
                <a:srgbClr val="800000"/>
              </a:solidFill>
              <a:latin typeface="Book Antiqua" panose="02040602050305030304" pitchFamily="18" charset="0"/>
            </a:endParaRPr>
          </a:p>
        </p:txBody>
      </p:sp>
      <p:grpSp>
        <p:nvGrpSpPr>
          <p:cNvPr id="44" name="Grouper 43"/>
          <p:cNvGrpSpPr/>
          <p:nvPr/>
        </p:nvGrpSpPr>
        <p:grpSpPr>
          <a:xfrm>
            <a:off x="2151460" y="4246737"/>
            <a:ext cx="4712494" cy="531332"/>
            <a:chOff x="1331913" y="5516563"/>
            <a:chExt cx="6283325" cy="708442"/>
          </a:xfrm>
        </p:grpSpPr>
        <p:sp>
          <p:nvSpPr>
            <p:cNvPr id="45" name="Rectangle 44"/>
            <p:cNvSpPr/>
            <p:nvPr/>
          </p:nvSpPr>
          <p:spPr bwMode="auto">
            <a:xfrm>
              <a:off x="1344613" y="5535613"/>
              <a:ext cx="6270625" cy="265112"/>
            </a:xfrm>
            <a:prstGeom prst="rect">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sz="1350"/>
            </a:p>
          </p:txBody>
        </p:sp>
        <p:sp>
          <p:nvSpPr>
            <p:cNvPr id="46" name="ZoneTexte 27"/>
            <p:cNvSpPr txBox="1">
              <a:spLocks noChangeArrowheads="1"/>
            </p:cNvSpPr>
            <p:nvPr/>
          </p:nvSpPr>
          <p:spPr bwMode="auto">
            <a:xfrm>
              <a:off x="1481138" y="5516563"/>
              <a:ext cx="5984874" cy="338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050" b="1" dirty="0">
                  <a:solidFill>
                    <a:schemeClr val="accent6">
                      <a:lumMod val="50000"/>
                    </a:schemeClr>
                  </a:solidFill>
                  <a:latin typeface="Book Antiqua" panose="02040602050305030304" pitchFamily="18" charset="0"/>
                  <a:cs typeface="Century Gothic" charset="0"/>
                </a:rPr>
                <a:t>Innate immunity (Pattern </a:t>
              </a:r>
              <a:r>
                <a:rPr lang="en-US" sz="1050" b="1">
                  <a:solidFill>
                    <a:schemeClr val="accent6">
                      <a:lumMod val="50000"/>
                    </a:schemeClr>
                  </a:solidFill>
                  <a:latin typeface="Book Antiqua" panose="02040602050305030304" pitchFamily="18" charset="0"/>
                  <a:cs typeface="Century Gothic" charset="0"/>
                </a:rPr>
                <a:t>recognition receptors including </a:t>
              </a:r>
              <a:r>
                <a:rPr lang="en-US" sz="1050" b="1" dirty="0">
                  <a:solidFill>
                    <a:schemeClr val="accent6">
                      <a:lumMod val="50000"/>
                    </a:schemeClr>
                  </a:solidFill>
                  <a:latin typeface="Book Antiqua" panose="02040602050305030304" pitchFamily="18" charset="0"/>
                  <a:cs typeface="Century Gothic" charset="0"/>
                </a:rPr>
                <a:t>TLRs)</a:t>
              </a:r>
            </a:p>
          </p:txBody>
        </p:sp>
        <p:sp>
          <p:nvSpPr>
            <p:cNvPr id="47" name="Rectangle 46"/>
            <p:cNvSpPr/>
            <p:nvPr/>
          </p:nvSpPr>
          <p:spPr bwMode="auto">
            <a:xfrm>
              <a:off x="1331913" y="5922963"/>
              <a:ext cx="6270625" cy="266700"/>
            </a:xfrm>
            <a:prstGeom prst="rect">
              <a:avLst/>
            </a:prstGeom>
            <a:solidFill>
              <a:schemeClr val="bg1">
                <a:lumMod val="8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sz="1350"/>
            </a:p>
          </p:txBody>
        </p:sp>
        <p:sp>
          <p:nvSpPr>
            <p:cNvPr id="48" name="ZoneTexte 40"/>
            <p:cNvSpPr txBox="1">
              <a:spLocks noChangeArrowheads="1"/>
            </p:cNvSpPr>
            <p:nvPr/>
          </p:nvSpPr>
          <p:spPr bwMode="auto">
            <a:xfrm>
              <a:off x="1430338" y="5886450"/>
              <a:ext cx="4137025" cy="3385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fr-FR" sz="900" b="1">
                  <a:latin typeface="Century Gothic" charset="0"/>
                  <a:cs typeface="Century Gothic" charset="0"/>
                </a:rPr>
                <a:t> </a:t>
              </a:r>
              <a:r>
                <a:rPr lang="fr-FR" sz="1050" b="1">
                  <a:solidFill>
                    <a:schemeClr val="accent6">
                      <a:lumMod val="50000"/>
                    </a:schemeClr>
                  </a:solidFill>
                  <a:latin typeface="Book Antiqua" panose="02040602050305030304" pitchFamily="18" charset="0"/>
                  <a:cs typeface="Century Gothic" charset="0"/>
                </a:rPr>
                <a:t>Neuroendocrine system</a:t>
              </a:r>
            </a:p>
          </p:txBody>
        </p:sp>
      </p:grpSp>
      <p:grpSp>
        <p:nvGrpSpPr>
          <p:cNvPr id="17" name="Grouper 16"/>
          <p:cNvGrpSpPr/>
          <p:nvPr/>
        </p:nvGrpSpPr>
        <p:grpSpPr>
          <a:xfrm>
            <a:off x="5196483" y="3970433"/>
            <a:ext cx="253604" cy="772243"/>
            <a:chOff x="5404643" y="5293910"/>
            <a:chExt cx="338139" cy="1029657"/>
          </a:xfrm>
        </p:grpSpPr>
        <p:cxnSp>
          <p:nvCxnSpPr>
            <p:cNvPr id="52" name="Connecteur droit avec flèche 51"/>
            <p:cNvCxnSpPr/>
            <p:nvPr/>
          </p:nvCxnSpPr>
          <p:spPr>
            <a:xfrm flipV="1">
              <a:off x="5742782" y="5299151"/>
              <a:ext cx="0" cy="1024416"/>
            </a:xfrm>
            <a:prstGeom prst="straightConnector1">
              <a:avLst/>
            </a:prstGeom>
            <a:ln w="9525" cmpd="sng">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53" name="Connecteur droit avec flèche 52"/>
            <p:cNvCxnSpPr/>
            <p:nvPr/>
          </p:nvCxnSpPr>
          <p:spPr>
            <a:xfrm flipV="1">
              <a:off x="5404643" y="5293910"/>
              <a:ext cx="0" cy="1024416"/>
            </a:xfrm>
            <a:prstGeom prst="straightConnector1">
              <a:avLst/>
            </a:prstGeom>
            <a:ln w="9525" cmpd="sng">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54" name="Connecteur droit avec flèche 53"/>
            <p:cNvCxnSpPr/>
            <p:nvPr/>
          </p:nvCxnSpPr>
          <p:spPr>
            <a:xfrm flipV="1">
              <a:off x="5572126" y="5299151"/>
              <a:ext cx="0" cy="1024416"/>
            </a:xfrm>
            <a:prstGeom prst="straightConnector1">
              <a:avLst/>
            </a:prstGeom>
            <a:ln w="9525" cmpd="sng">
              <a:solidFill>
                <a:schemeClr val="accent6">
                  <a:lumMod val="50000"/>
                </a:schemeClr>
              </a:solidFill>
              <a:tailEnd type="arrow"/>
            </a:ln>
          </p:spPr>
          <p:style>
            <a:lnRef idx="2">
              <a:schemeClr val="accent1"/>
            </a:lnRef>
            <a:fillRef idx="0">
              <a:schemeClr val="accent1"/>
            </a:fillRef>
            <a:effectRef idx="1">
              <a:schemeClr val="accent1"/>
            </a:effectRef>
            <a:fontRef idx="minor">
              <a:schemeClr val="tx1"/>
            </a:fontRef>
          </p:style>
        </p:cxnSp>
      </p:grpSp>
      <p:sp>
        <p:nvSpPr>
          <p:cNvPr id="55" name="ZoneTexte 54"/>
          <p:cNvSpPr txBox="1"/>
          <p:nvPr/>
        </p:nvSpPr>
        <p:spPr>
          <a:xfrm>
            <a:off x="1352550" y="281627"/>
            <a:ext cx="6505575" cy="461665"/>
          </a:xfrm>
          <a:prstGeom prst="rect">
            <a:avLst/>
          </a:prstGeom>
          <a:noFill/>
        </p:spPr>
        <p:txBody>
          <a:bodyPr wrap="square" rtlCol="0">
            <a:spAutoFit/>
          </a:bodyPr>
          <a:lstStyle/>
          <a:p>
            <a:pPr algn="ctr"/>
            <a:r>
              <a:rPr lang="fr-FR" sz="2100" b="1">
                <a:solidFill>
                  <a:srgbClr val="56633C"/>
                </a:solidFill>
              </a:rPr>
              <a:t> </a:t>
            </a:r>
            <a:r>
              <a:rPr lang="fr-FR" sz="2400">
                <a:solidFill>
                  <a:schemeClr val="accent6">
                    <a:lumMod val="50000"/>
                  </a:schemeClr>
                </a:solidFill>
                <a:latin typeface="Book Antiqua" panose="02040602050305030304" pitchFamily="18" charset="0"/>
              </a:rPr>
              <a:t>The </a:t>
            </a:r>
            <a:r>
              <a:rPr lang="fr-FR" sz="2400" err="1">
                <a:solidFill>
                  <a:schemeClr val="accent6">
                    <a:lumMod val="50000"/>
                  </a:schemeClr>
                </a:solidFill>
                <a:latin typeface="Book Antiqua" panose="02040602050305030304" pitchFamily="18" charset="0"/>
              </a:rPr>
              <a:t>fascinating</a:t>
            </a:r>
            <a:r>
              <a:rPr lang="fr-FR" sz="2400">
                <a:solidFill>
                  <a:schemeClr val="accent6">
                    <a:lumMod val="50000"/>
                  </a:schemeClr>
                </a:solidFill>
                <a:latin typeface="Book Antiqua" panose="02040602050305030304" pitchFamily="18" charset="0"/>
              </a:rPr>
              <a:t> beauty of </a:t>
            </a:r>
            <a:r>
              <a:rPr lang="fr-FR" sz="2400" err="1">
                <a:solidFill>
                  <a:schemeClr val="accent6">
                    <a:lumMod val="50000"/>
                  </a:schemeClr>
                </a:solidFill>
                <a:latin typeface="Book Antiqua" panose="02040602050305030304" pitchFamily="18" charset="0"/>
              </a:rPr>
              <a:t>evolution</a:t>
            </a:r>
            <a:endParaRPr lang="fr-FR" sz="2400">
              <a:solidFill>
                <a:schemeClr val="accent6">
                  <a:lumMod val="50000"/>
                </a:schemeClr>
              </a:solidFill>
              <a:latin typeface="Book Antiqua" panose="02040602050305030304" pitchFamily="18" charset="0"/>
            </a:endParaRPr>
          </a:p>
        </p:txBody>
      </p:sp>
      <p:sp>
        <p:nvSpPr>
          <p:cNvPr id="2" name="ZoneTexte 1"/>
          <p:cNvSpPr txBox="1"/>
          <p:nvPr/>
        </p:nvSpPr>
        <p:spPr>
          <a:xfrm>
            <a:off x="2160985" y="4801564"/>
            <a:ext cx="4673257" cy="230832"/>
          </a:xfrm>
          <a:prstGeom prst="rect">
            <a:avLst/>
          </a:prstGeom>
          <a:noFill/>
        </p:spPr>
        <p:txBody>
          <a:bodyPr wrap="square" rtlCol="0">
            <a:spAutoFit/>
          </a:bodyPr>
          <a:lstStyle/>
          <a:p>
            <a:pPr algn="ctr"/>
            <a:r>
              <a:rPr lang="fr-FR" sz="900">
                <a:latin typeface="Book Antiqua" panose="02040602050305030304" pitchFamily="18" charset="0"/>
              </a:rPr>
              <a:t>Geenen V, The Thymus and The Science of Self. </a:t>
            </a:r>
            <a:r>
              <a:rPr lang="fr-FR" sz="900" i="1">
                <a:latin typeface="Book Antiqua" panose="02040602050305030304" pitchFamily="18" charset="0"/>
              </a:rPr>
              <a:t>Seminars in </a:t>
            </a:r>
            <a:r>
              <a:rPr lang="fr-FR" sz="900" i="1" err="1">
                <a:latin typeface="Book Antiqua" panose="02040602050305030304" pitchFamily="18" charset="0"/>
              </a:rPr>
              <a:t>Immunopathology</a:t>
            </a:r>
            <a:r>
              <a:rPr lang="fr-FR" sz="900" i="1">
                <a:latin typeface="Book Antiqua" panose="02040602050305030304" pitchFamily="18" charset="0"/>
              </a:rPr>
              <a:t> </a:t>
            </a:r>
            <a:r>
              <a:rPr lang="fr-FR" sz="900">
                <a:latin typeface="Book Antiqua" panose="02040602050305030304" pitchFamily="18" charset="0"/>
              </a:rPr>
              <a:t>(2021)</a:t>
            </a:r>
          </a:p>
        </p:txBody>
      </p:sp>
      <p:grpSp>
        <p:nvGrpSpPr>
          <p:cNvPr id="13" name="Grouper 12"/>
          <p:cNvGrpSpPr/>
          <p:nvPr/>
        </p:nvGrpSpPr>
        <p:grpSpPr>
          <a:xfrm>
            <a:off x="6972302" y="2105025"/>
            <a:ext cx="1904999" cy="1172770"/>
            <a:chOff x="7772400" y="2806700"/>
            <a:chExt cx="2539998" cy="1563693"/>
          </a:xfrm>
        </p:grpSpPr>
        <p:sp>
          <p:nvSpPr>
            <p:cNvPr id="3" name="Accolade fermante 2"/>
            <p:cNvSpPr/>
            <p:nvPr/>
          </p:nvSpPr>
          <p:spPr>
            <a:xfrm>
              <a:off x="7772400" y="2806700"/>
              <a:ext cx="190500" cy="1563693"/>
            </a:xfrm>
            <a:prstGeom prst="rightBrace">
              <a:avLst/>
            </a:prstGeom>
            <a:ln w="9525" cmpd="sng">
              <a:solidFill>
                <a:srgbClr val="80000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r-FR" sz="1350"/>
            </a:p>
          </p:txBody>
        </p:sp>
        <p:sp>
          <p:nvSpPr>
            <p:cNvPr id="6" name="ZoneTexte 5"/>
            <p:cNvSpPr txBox="1"/>
            <p:nvPr/>
          </p:nvSpPr>
          <p:spPr>
            <a:xfrm>
              <a:off x="7805465" y="3349185"/>
              <a:ext cx="2506933" cy="574516"/>
            </a:xfrm>
            <a:prstGeom prst="rect">
              <a:avLst/>
            </a:prstGeom>
            <a:noFill/>
          </p:spPr>
          <p:txBody>
            <a:bodyPr wrap="square" rtlCol="0">
              <a:spAutoFit/>
            </a:bodyPr>
            <a:lstStyle/>
            <a:p>
              <a:pPr algn="ctr"/>
              <a:r>
                <a:rPr lang="fr-FR" sz="1100" b="1">
                  <a:solidFill>
                    <a:srgbClr val="800000"/>
                  </a:solidFill>
                  <a:latin typeface="Book Antiqua" panose="02040602050305030304" pitchFamily="18" charset="0"/>
                </a:rPr>
                <a:t>10</a:t>
              </a:r>
              <a:r>
                <a:rPr lang="fr-FR" sz="1100" b="1" baseline="30000">
                  <a:solidFill>
                    <a:srgbClr val="800000"/>
                  </a:solidFill>
                  <a:latin typeface="Book Antiqua" panose="02040602050305030304" pitchFamily="18" charset="0"/>
                </a:rPr>
                <a:t>18</a:t>
              </a:r>
              <a:r>
                <a:rPr lang="fr-FR" sz="1100">
                  <a:solidFill>
                    <a:srgbClr val="800000"/>
                  </a:solidFill>
                  <a:latin typeface="Book Antiqua" panose="02040602050305030304" pitchFamily="18" charset="0"/>
                </a:rPr>
                <a:t> combinations</a:t>
              </a:r>
            </a:p>
            <a:p>
              <a:pPr algn="ctr"/>
              <a:r>
                <a:rPr lang="fr-FR" sz="1100" b="1" i="1" dirty="0">
                  <a:solidFill>
                    <a:srgbClr val="800000"/>
                  </a:solidFill>
                  <a:latin typeface="Book Antiqua" panose="02040602050305030304" pitchFamily="18" charset="0"/>
                </a:rPr>
                <a:t>Major </a:t>
              </a:r>
              <a:r>
                <a:rPr lang="fr-FR" sz="1100" b="1" i="1" dirty="0" err="1">
                  <a:solidFill>
                    <a:srgbClr val="800000"/>
                  </a:solidFill>
                  <a:latin typeface="Book Antiqua" panose="02040602050305030304" pitchFamily="18" charset="0"/>
                </a:rPr>
                <a:t>risk</a:t>
              </a:r>
              <a:r>
                <a:rPr lang="fr-FR" sz="1100" b="1" i="1" dirty="0">
                  <a:solidFill>
                    <a:srgbClr val="800000"/>
                  </a:solidFill>
                  <a:latin typeface="Book Antiqua" panose="02040602050305030304" pitchFamily="18" charset="0"/>
                </a:rPr>
                <a:t> of </a:t>
              </a:r>
              <a:r>
                <a:rPr lang="fr-FR" sz="1100" b="1" i="1" dirty="0" err="1">
                  <a:solidFill>
                    <a:srgbClr val="800000"/>
                  </a:solidFill>
                  <a:latin typeface="Book Antiqua" panose="02040602050305030304" pitchFamily="18" charset="0"/>
                </a:rPr>
                <a:t>autotoxicity</a:t>
              </a:r>
              <a:r>
                <a:rPr lang="fr-FR" sz="1100" b="1" i="1" dirty="0">
                  <a:solidFill>
                    <a:srgbClr val="800000"/>
                  </a:solidFill>
                  <a:latin typeface="Book Antiqua" panose="02040602050305030304" pitchFamily="18" charset="0"/>
                </a:rPr>
                <a:t>!</a:t>
              </a:r>
            </a:p>
          </p:txBody>
        </p:sp>
      </p:grpSp>
      <p:grpSp>
        <p:nvGrpSpPr>
          <p:cNvPr id="22" name="Groupe 21">
            <a:extLst>
              <a:ext uri="{FF2B5EF4-FFF2-40B4-BE49-F238E27FC236}">
                <a16:creationId xmlns:a16="http://schemas.microsoft.com/office/drawing/2014/main" id="{2E6648B0-5AB1-8341-45F4-78190264D86B}"/>
              </a:ext>
            </a:extLst>
          </p:cNvPr>
          <p:cNvGrpSpPr/>
          <p:nvPr/>
        </p:nvGrpSpPr>
        <p:grpSpPr>
          <a:xfrm>
            <a:off x="3578088" y="2713752"/>
            <a:ext cx="1510076" cy="1293435"/>
            <a:chOff x="3021497" y="3472564"/>
            <a:chExt cx="2013435" cy="1724579"/>
          </a:xfrm>
        </p:grpSpPr>
        <p:sp>
          <p:nvSpPr>
            <p:cNvPr id="23" name="Flèche vers la droite 22"/>
            <p:cNvSpPr/>
            <p:nvPr/>
          </p:nvSpPr>
          <p:spPr bwMode="auto">
            <a:xfrm>
              <a:off x="4712669" y="4685338"/>
              <a:ext cx="322263" cy="100013"/>
            </a:xfrm>
            <a:prstGeom prst="rightArrow">
              <a:avLst/>
            </a:prstGeom>
            <a:solidFill>
              <a:schemeClr val="bg1"/>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fr-FR" sz="1350"/>
            </a:p>
          </p:txBody>
        </p:sp>
        <p:grpSp>
          <p:nvGrpSpPr>
            <p:cNvPr id="21" name="Groupe 20">
              <a:extLst>
                <a:ext uri="{FF2B5EF4-FFF2-40B4-BE49-F238E27FC236}">
                  <a16:creationId xmlns:a16="http://schemas.microsoft.com/office/drawing/2014/main" id="{D318D894-3EE8-3623-F7C1-57CA0041A917}"/>
                </a:ext>
              </a:extLst>
            </p:cNvPr>
            <p:cNvGrpSpPr/>
            <p:nvPr/>
          </p:nvGrpSpPr>
          <p:grpSpPr>
            <a:xfrm>
              <a:off x="3021497" y="3472564"/>
              <a:ext cx="1869662" cy="1724579"/>
              <a:chOff x="2604055" y="3472564"/>
              <a:chExt cx="1869662" cy="1724579"/>
            </a:xfrm>
          </p:grpSpPr>
          <p:sp>
            <p:nvSpPr>
              <p:cNvPr id="24" name="ZoneTexte 37"/>
              <p:cNvSpPr txBox="1">
                <a:spLocks noChangeArrowheads="1"/>
              </p:cNvSpPr>
              <p:nvPr/>
            </p:nvSpPr>
            <p:spPr bwMode="auto">
              <a:xfrm>
                <a:off x="2604055" y="4750867"/>
                <a:ext cx="1869662" cy="446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r>
                  <a:rPr lang="fr-FR" sz="900" b="1" i="1" err="1">
                    <a:solidFill>
                      <a:schemeClr val="accent6">
                        <a:lumMod val="50000"/>
                      </a:schemeClr>
                    </a:solidFill>
                    <a:latin typeface="Book Antiqua" panose="02040602050305030304" pitchFamily="18" charset="0"/>
                  </a:rPr>
                  <a:t>Thymoïds</a:t>
                </a:r>
                <a:r>
                  <a:rPr lang="fr-FR" sz="900" i="1">
                    <a:solidFill>
                      <a:schemeClr val="accent6">
                        <a:lumMod val="50000"/>
                      </a:schemeClr>
                    </a:solidFill>
                    <a:latin typeface="Book Antiqua" panose="02040602050305030304" pitchFamily="18" charset="0"/>
                  </a:rPr>
                  <a:t> (Foxn4)</a:t>
                </a:r>
              </a:p>
              <a:p>
                <a:pPr algn="ctr"/>
                <a:r>
                  <a:rPr lang="fr-FR" sz="675" err="1">
                    <a:solidFill>
                      <a:schemeClr val="accent6">
                        <a:lumMod val="50000"/>
                      </a:schemeClr>
                    </a:solidFill>
                    <a:latin typeface="Book Antiqua" panose="02040602050305030304" pitchFamily="18" charset="0"/>
                  </a:rPr>
                  <a:t>Bajoghli</a:t>
                </a:r>
                <a:r>
                  <a:rPr lang="fr-FR" sz="675">
                    <a:solidFill>
                      <a:schemeClr val="accent6">
                        <a:lumMod val="50000"/>
                      </a:schemeClr>
                    </a:solidFill>
                    <a:latin typeface="Book Antiqua" panose="02040602050305030304" pitchFamily="18" charset="0"/>
                  </a:rPr>
                  <a:t> B </a:t>
                </a:r>
                <a:r>
                  <a:rPr lang="fr-FR" sz="675" i="1">
                    <a:solidFill>
                      <a:schemeClr val="accent6">
                        <a:lumMod val="50000"/>
                      </a:schemeClr>
                    </a:solidFill>
                    <a:latin typeface="Book Antiqua" panose="02040602050305030304" pitchFamily="18" charset="0"/>
                  </a:rPr>
                  <a:t>et al., Nature </a:t>
                </a:r>
                <a:r>
                  <a:rPr lang="fr-FR" sz="675">
                    <a:solidFill>
                      <a:schemeClr val="accent6">
                        <a:lumMod val="50000"/>
                      </a:schemeClr>
                    </a:solidFill>
                    <a:latin typeface="Book Antiqua" panose="02040602050305030304" pitchFamily="18" charset="0"/>
                  </a:rPr>
                  <a:t>2011 </a:t>
                </a:r>
              </a:p>
            </p:txBody>
          </p:sp>
          <p:pic>
            <p:nvPicPr>
              <p:cNvPr id="19" name="Image 18"/>
              <p:cNvPicPr>
                <a:picLocks noChangeAspect="1"/>
              </p:cNvPicPr>
              <p:nvPr/>
            </p:nvPicPr>
            <p:blipFill>
              <a:blip r:embed="rId3"/>
              <a:stretch>
                <a:fillRect/>
              </a:stretch>
            </p:blipFill>
            <p:spPr>
              <a:xfrm>
                <a:off x="3045479" y="3472564"/>
                <a:ext cx="1110615" cy="1270635"/>
              </a:xfrm>
              <a:prstGeom prst="rect">
                <a:avLst/>
              </a:prstGeom>
              <a:ln w="19050" cmpd="sng">
                <a:solidFill>
                  <a:srgbClr val="960001"/>
                </a:solidFill>
              </a:ln>
            </p:spPr>
          </p:pic>
        </p:grpSp>
      </p:grpSp>
      <p:sp>
        <p:nvSpPr>
          <p:cNvPr id="18" name="ZoneTexte 17">
            <a:extLst>
              <a:ext uri="{FF2B5EF4-FFF2-40B4-BE49-F238E27FC236}">
                <a16:creationId xmlns:a16="http://schemas.microsoft.com/office/drawing/2014/main" id="{1E362BD7-2F17-18B8-9704-04FE49550AD6}"/>
              </a:ext>
            </a:extLst>
          </p:cNvPr>
          <p:cNvSpPr txBox="1"/>
          <p:nvPr/>
        </p:nvSpPr>
        <p:spPr>
          <a:xfrm>
            <a:off x="3086100" y="1597800"/>
            <a:ext cx="845345" cy="246221"/>
          </a:xfrm>
          <a:prstGeom prst="rect">
            <a:avLst/>
          </a:prstGeom>
          <a:noFill/>
        </p:spPr>
        <p:txBody>
          <a:bodyPr wrap="square" rtlCol="0">
            <a:spAutoFit/>
          </a:bodyPr>
          <a:lstStyle/>
          <a:p>
            <a:pPr algn="ctr"/>
            <a:r>
              <a:rPr lang="fr-FR" sz="1000" b="1">
                <a:solidFill>
                  <a:schemeClr val="accent6">
                    <a:lumMod val="50000"/>
                  </a:schemeClr>
                </a:solidFill>
                <a:latin typeface="Book Antiqua" panose="02040602050305030304" pitchFamily="18" charset="0"/>
              </a:rPr>
              <a:t>VCBP</a:t>
            </a:r>
          </a:p>
        </p:txBody>
      </p:sp>
      <p:sp>
        <p:nvSpPr>
          <p:cNvPr id="20" name="ZoneTexte 19">
            <a:extLst>
              <a:ext uri="{FF2B5EF4-FFF2-40B4-BE49-F238E27FC236}">
                <a16:creationId xmlns:a16="http://schemas.microsoft.com/office/drawing/2014/main" id="{BF682EFA-A630-B64F-0C91-FEC28F5F5440}"/>
              </a:ext>
            </a:extLst>
          </p:cNvPr>
          <p:cNvSpPr txBox="1"/>
          <p:nvPr/>
        </p:nvSpPr>
        <p:spPr>
          <a:xfrm>
            <a:off x="3943350" y="1588171"/>
            <a:ext cx="946547" cy="246221"/>
          </a:xfrm>
          <a:prstGeom prst="rect">
            <a:avLst/>
          </a:prstGeom>
          <a:noFill/>
        </p:spPr>
        <p:txBody>
          <a:bodyPr wrap="square" rtlCol="0">
            <a:spAutoFit/>
          </a:bodyPr>
          <a:lstStyle/>
          <a:p>
            <a:pPr algn="ctr"/>
            <a:r>
              <a:rPr lang="fr-FR" sz="1000" b="1">
                <a:solidFill>
                  <a:schemeClr val="accent6">
                    <a:lumMod val="50000"/>
                  </a:schemeClr>
                </a:solidFill>
                <a:latin typeface="Book Antiqua" panose="02040602050305030304" pitchFamily="18" charset="0"/>
              </a:rPr>
              <a:t>VLR</a:t>
            </a:r>
          </a:p>
        </p:txBody>
      </p:sp>
      <p:sp>
        <p:nvSpPr>
          <p:cNvPr id="25" name="ZoneTexte 24">
            <a:extLst>
              <a:ext uri="{FF2B5EF4-FFF2-40B4-BE49-F238E27FC236}">
                <a16:creationId xmlns:a16="http://schemas.microsoft.com/office/drawing/2014/main" id="{E9E1A2EF-16C9-E045-5DD3-FF56CC00838E}"/>
              </a:ext>
            </a:extLst>
          </p:cNvPr>
          <p:cNvSpPr txBox="1"/>
          <p:nvPr/>
        </p:nvSpPr>
        <p:spPr>
          <a:xfrm>
            <a:off x="3233651" y="1835525"/>
            <a:ext cx="1516523" cy="400110"/>
          </a:xfrm>
          <a:prstGeom prst="rect">
            <a:avLst/>
          </a:prstGeom>
          <a:noFill/>
          <a:ln w="9525">
            <a:solidFill>
              <a:srgbClr val="960001"/>
            </a:solidFill>
          </a:ln>
        </p:spPr>
        <p:txBody>
          <a:bodyPr wrap="square" rtlCol="0">
            <a:spAutoFit/>
          </a:bodyPr>
          <a:lstStyle/>
          <a:p>
            <a:pPr algn="ctr"/>
            <a:r>
              <a:rPr lang="fr-FR" sz="1000">
                <a:solidFill>
                  <a:schemeClr val="accent6">
                    <a:lumMod val="50000"/>
                  </a:schemeClr>
                </a:solidFill>
                <a:latin typeface="Book Antiqua" panose="02040602050305030304" pitchFamily="18" charset="0"/>
              </a:rPr>
              <a:t>Ancestral </a:t>
            </a:r>
            <a:r>
              <a:rPr lang="fr-FR" sz="1000" err="1">
                <a:solidFill>
                  <a:schemeClr val="accent6">
                    <a:lumMod val="50000"/>
                  </a:schemeClr>
                </a:solidFill>
                <a:latin typeface="Book Antiqua" panose="02040602050305030304" pitchFamily="18" charset="0"/>
              </a:rPr>
              <a:t>forms</a:t>
            </a:r>
            <a:r>
              <a:rPr lang="fr-FR" sz="1000">
                <a:solidFill>
                  <a:schemeClr val="accent6">
                    <a:lumMod val="50000"/>
                  </a:schemeClr>
                </a:solidFill>
                <a:latin typeface="Book Antiqua" panose="02040602050305030304" pitchFamily="18" charset="0"/>
              </a:rPr>
              <a:t> of anticipative </a:t>
            </a:r>
            <a:r>
              <a:rPr lang="fr-FR" sz="1000" err="1">
                <a:solidFill>
                  <a:schemeClr val="accent6">
                    <a:lumMod val="50000"/>
                  </a:schemeClr>
                </a:solidFill>
                <a:latin typeface="Book Antiqua" panose="02040602050305030304" pitchFamily="18" charset="0"/>
              </a:rPr>
              <a:t>immunity</a:t>
            </a:r>
            <a:endParaRPr lang="fr-FR" sz="1000">
              <a:solidFill>
                <a:schemeClr val="accent6">
                  <a:lumMod val="50000"/>
                </a:schemeClr>
              </a:solidFill>
              <a:latin typeface="Book Antiqua" panose="02040602050305030304" pitchFamily="18" charset="0"/>
            </a:endParaRPr>
          </a:p>
        </p:txBody>
      </p:sp>
    </p:spTree>
    <p:extLst>
      <p:ext uri="{BB962C8B-B14F-4D97-AF65-F5344CB8AC3E}">
        <p14:creationId xmlns:p14="http://schemas.microsoft.com/office/powerpoint/2010/main" val="1883249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r 8"/>
          <p:cNvGrpSpPr>
            <a:grpSpLocks noChangeAspect="1"/>
          </p:cNvGrpSpPr>
          <p:nvPr/>
        </p:nvGrpSpPr>
        <p:grpSpPr>
          <a:xfrm>
            <a:off x="5406231" y="1532335"/>
            <a:ext cx="2988000" cy="2724370"/>
            <a:chOff x="5867400" y="1766888"/>
            <a:chExt cx="4980000" cy="4540613"/>
          </a:xfrm>
        </p:grpSpPr>
        <p:sp>
          <p:nvSpPr>
            <p:cNvPr id="5" name="ZoneTexte 4"/>
            <p:cNvSpPr txBox="1"/>
            <p:nvPr/>
          </p:nvSpPr>
          <p:spPr>
            <a:xfrm>
              <a:off x="6594615" y="5538060"/>
              <a:ext cx="3543300" cy="769441"/>
            </a:xfrm>
            <a:prstGeom prst="rect">
              <a:avLst/>
            </a:prstGeom>
            <a:noFill/>
            <a:ln>
              <a:noFill/>
            </a:ln>
          </p:spPr>
          <p:txBody>
            <a:bodyPr wrap="square" rtlCol="0">
              <a:spAutoFit/>
            </a:bodyPr>
            <a:lstStyle/>
            <a:p>
              <a:pPr algn="ctr"/>
              <a:r>
                <a:rPr lang="fr-FR" sz="900">
                  <a:solidFill>
                    <a:schemeClr val="accent6">
                      <a:lumMod val="50000"/>
                    </a:schemeClr>
                  </a:solidFill>
                  <a:latin typeface="Book Antiqua" panose="02040602050305030304" pitchFamily="18" charset="0"/>
                </a:rPr>
                <a:t>Bruno KYEWSKI </a:t>
              </a:r>
              <a:r>
                <a:rPr lang="fr-FR" sz="900" baseline="30000">
                  <a:solidFill>
                    <a:schemeClr val="accent6">
                      <a:lumMod val="50000"/>
                    </a:schemeClr>
                  </a:solidFill>
                  <a:latin typeface="Book Antiqua" panose="02040602050305030304" pitchFamily="18" charset="0"/>
                  <a:cs typeface="Century Gothic"/>
                </a:rPr>
                <a:t>†</a:t>
              </a:r>
            </a:p>
            <a:p>
              <a:pPr algn="ctr"/>
              <a:r>
                <a:rPr lang="fr-FR" sz="750">
                  <a:solidFill>
                    <a:schemeClr val="accent6">
                      <a:lumMod val="50000"/>
                    </a:schemeClr>
                  </a:solidFill>
                  <a:latin typeface="Book Antiqua" panose="02040602050305030304" pitchFamily="18" charset="0"/>
                </a:rPr>
                <a:t>(DKFZ Heidelberg, 1950-2018)</a:t>
              </a:r>
            </a:p>
            <a:p>
              <a:pPr algn="ctr"/>
              <a:r>
                <a:rPr lang="fr-FR" sz="750" b="1" i="1">
                  <a:solidFill>
                    <a:srgbClr val="800000"/>
                  </a:solidFill>
                  <a:latin typeface="Book Antiqua" panose="02040602050305030304" pitchFamily="18" charset="0"/>
                </a:rPr>
                <a:t>Princess Lilian Chair at </a:t>
              </a:r>
              <a:r>
                <a:rPr lang="fr-FR" sz="750" b="1" i="1" err="1">
                  <a:solidFill>
                    <a:srgbClr val="800000"/>
                  </a:solidFill>
                  <a:latin typeface="Book Antiqua" panose="02040602050305030304" pitchFamily="18" charset="0"/>
                </a:rPr>
                <a:t>ULiège</a:t>
              </a:r>
              <a:r>
                <a:rPr lang="fr-FR" sz="750" b="1" i="1">
                  <a:solidFill>
                    <a:srgbClr val="800000"/>
                  </a:solidFill>
                  <a:latin typeface="Book Antiqua" panose="02040602050305030304" pitchFamily="18" charset="0"/>
                </a:rPr>
                <a:t> 2014-2015  </a:t>
              </a:r>
            </a:p>
          </p:txBody>
        </p:sp>
        <p:pic>
          <p:nvPicPr>
            <p:cNvPr id="6" name="Image 5" descr="a0104474_065624.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7400" y="1766888"/>
              <a:ext cx="4980000" cy="3734999"/>
            </a:xfrm>
            <a:prstGeom prst="rect">
              <a:avLst/>
            </a:prstGeom>
            <a:ln w="19050" cmpd="sng">
              <a:solidFill>
                <a:srgbClr val="960001"/>
              </a:solidFill>
            </a:ln>
          </p:spPr>
        </p:pic>
      </p:grpSp>
      <p:sp>
        <p:nvSpPr>
          <p:cNvPr id="7" name="ZoneTexte 6"/>
          <p:cNvSpPr txBox="1"/>
          <p:nvPr/>
        </p:nvSpPr>
        <p:spPr>
          <a:xfrm>
            <a:off x="258184" y="287285"/>
            <a:ext cx="8584602" cy="830997"/>
          </a:xfrm>
          <a:prstGeom prst="rect">
            <a:avLst/>
          </a:prstGeom>
          <a:noFill/>
        </p:spPr>
        <p:txBody>
          <a:bodyPr wrap="square" rtlCol="0">
            <a:spAutoFit/>
          </a:bodyPr>
          <a:lstStyle/>
          <a:p>
            <a:pPr algn="ctr">
              <a:spcAft>
                <a:spcPts val="600"/>
              </a:spcAft>
            </a:pPr>
            <a:r>
              <a:rPr lang="fr-FR" sz="2400" err="1">
                <a:solidFill>
                  <a:schemeClr val="accent6">
                    <a:lumMod val="50000"/>
                  </a:schemeClr>
                </a:solidFill>
                <a:latin typeface="Book Antiqua" panose="02040602050305030304" pitchFamily="18" charset="0"/>
              </a:rPr>
              <a:t>Promiscuous</a:t>
            </a:r>
            <a:r>
              <a:rPr lang="fr-FR" sz="2400">
                <a:solidFill>
                  <a:schemeClr val="accent6">
                    <a:lumMod val="50000"/>
                  </a:schemeClr>
                </a:solidFill>
                <a:latin typeface="Book Antiqua" panose="02040602050305030304" pitchFamily="18" charset="0"/>
              </a:rPr>
              <a:t> expression of </a:t>
            </a:r>
            <a:r>
              <a:rPr lang="fr-FR" sz="2400" err="1">
                <a:solidFill>
                  <a:schemeClr val="accent6">
                    <a:lumMod val="50000"/>
                  </a:schemeClr>
                </a:solidFill>
                <a:latin typeface="Book Antiqua" panose="02040602050305030304" pitchFamily="18" charset="0"/>
              </a:rPr>
              <a:t>many</a:t>
            </a:r>
            <a:r>
              <a:rPr lang="fr-FR" sz="2400">
                <a:solidFill>
                  <a:schemeClr val="accent6">
                    <a:lumMod val="50000"/>
                  </a:schemeClr>
                </a:solidFill>
                <a:latin typeface="Book Antiqua" panose="02040602050305030304" pitchFamily="18" charset="0"/>
              </a:rPr>
              <a:t> tissue-</a:t>
            </a:r>
            <a:r>
              <a:rPr lang="fr-FR" sz="2400" err="1">
                <a:solidFill>
                  <a:schemeClr val="accent6">
                    <a:lumMod val="50000"/>
                  </a:schemeClr>
                </a:solidFill>
                <a:latin typeface="Book Antiqua" panose="02040602050305030304" pitchFamily="18" charset="0"/>
              </a:rPr>
              <a:t>specific</a:t>
            </a:r>
            <a:r>
              <a:rPr lang="fr-FR" sz="2400">
                <a:solidFill>
                  <a:schemeClr val="accent6">
                    <a:lumMod val="50000"/>
                  </a:schemeClr>
                </a:solidFill>
                <a:latin typeface="Book Antiqua" panose="02040602050305030304" pitchFamily="18" charset="0"/>
              </a:rPr>
              <a:t> </a:t>
            </a:r>
            <a:r>
              <a:rPr lang="fr-FR" sz="2400" err="1">
                <a:solidFill>
                  <a:schemeClr val="accent6">
                    <a:lumMod val="50000"/>
                  </a:schemeClr>
                </a:solidFill>
                <a:latin typeface="Book Antiqua" panose="02040602050305030304" pitchFamily="18" charset="0"/>
              </a:rPr>
              <a:t>antigens</a:t>
            </a:r>
            <a:r>
              <a:rPr lang="fr-FR" sz="2400">
                <a:solidFill>
                  <a:schemeClr val="accent6">
                    <a:lumMod val="50000"/>
                  </a:schemeClr>
                </a:solidFill>
                <a:latin typeface="Book Antiqua" panose="02040602050305030304" pitchFamily="18" charset="0"/>
              </a:rPr>
              <a:t> (</a:t>
            </a:r>
            <a:r>
              <a:rPr lang="fr-FR" sz="2400" err="1">
                <a:solidFill>
                  <a:schemeClr val="accent6">
                    <a:lumMod val="50000"/>
                  </a:schemeClr>
                </a:solidFill>
                <a:latin typeface="Book Antiqua" panose="02040602050305030304" pitchFamily="18" charset="0"/>
              </a:rPr>
              <a:t>TSAs</a:t>
            </a:r>
            <a:r>
              <a:rPr lang="fr-FR" sz="2400">
                <a:solidFill>
                  <a:schemeClr val="accent6">
                    <a:lumMod val="50000"/>
                  </a:schemeClr>
                </a:solidFill>
                <a:latin typeface="Book Antiqua" panose="02040602050305030304" pitchFamily="18" charset="0"/>
              </a:rPr>
              <a:t>) in </a:t>
            </a:r>
            <a:r>
              <a:rPr lang="fr-FR" sz="2400" err="1">
                <a:solidFill>
                  <a:schemeClr val="accent6">
                    <a:lumMod val="50000"/>
                  </a:schemeClr>
                </a:solidFill>
                <a:latin typeface="Book Antiqua" panose="02040602050305030304" pitchFamily="18" charset="0"/>
              </a:rPr>
              <a:t>mTECs</a:t>
            </a:r>
            <a:endParaRPr lang="fr-FR" sz="2400">
              <a:solidFill>
                <a:schemeClr val="accent6">
                  <a:lumMod val="50000"/>
                </a:schemeClr>
              </a:solidFill>
              <a:latin typeface="Book Antiqua" panose="02040602050305030304" pitchFamily="18" charset="0"/>
            </a:endParaRPr>
          </a:p>
        </p:txBody>
      </p:sp>
      <p:grpSp>
        <p:nvGrpSpPr>
          <p:cNvPr id="8" name="Grouper 7"/>
          <p:cNvGrpSpPr/>
          <p:nvPr/>
        </p:nvGrpSpPr>
        <p:grpSpPr>
          <a:xfrm>
            <a:off x="809629" y="1522810"/>
            <a:ext cx="3537036" cy="2950896"/>
            <a:chOff x="708440" y="1814513"/>
            <a:chExt cx="4716048" cy="3934527"/>
          </a:xfrm>
        </p:grpSpPr>
        <p:pic>
          <p:nvPicPr>
            <p:cNvPr id="2" name="Picture 2"/>
            <p:cNvPicPr>
              <a:picLocks noChangeAspect="1" noChangeArrowheads="1"/>
            </p:cNvPicPr>
            <p:nvPr/>
          </p:nvPicPr>
          <p:blipFill>
            <a:blip r:embed="rId3"/>
            <a:srcRect/>
            <a:stretch>
              <a:fillRect/>
            </a:stretch>
          </p:blipFill>
          <p:spPr bwMode="auto">
            <a:xfrm>
              <a:off x="852488" y="1814513"/>
              <a:ext cx="4572000" cy="3261360"/>
            </a:xfrm>
            <a:prstGeom prst="rect">
              <a:avLst/>
            </a:prstGeom>
            <a:noFill/>
            <a:ln w="19050" cmpd="sng">
              <a:solidFill>
                <a:srgbClr val="960001"/>
              </a:solidFill>
              <a:miter lim="800000"/>
              <a:headEnd/>
              <a:tailEnd/>
            </a:ln>
          </p:spPr>
        </p:pic>
        <p:sp>
          <p:nvSpPr>
            <p:cNvPr id="4" name="ZoneTexte 3"/>
            <p:cNvSpPr txBox="1"/>
            <p:nvPr/>
          </p:nvSpPr>
          <p:spPr>
            <a:xfrm>
              <a:off x="708440" y="5118099"/>
              <a:ext cx="4662488" cy="630941"/>
            </a:xfrm>
            <a:prstGeom prst="rect">
              <a:avLst/>
            </a:prstGeom>
            <a:noFill/>
          </p:spPr>
          <p:txBody>
            <a:bodyPr wrap="square" rtlCol="0">
              <a:spAutoFit/>
            </a:bodyPr>
            <a:lstStyle/>
            <a:p>
              <a:r>
                <a:rPr lang="fr-FR" sz="825" err="1">
                  <a:solidFill>
                    <a:srgbClr val="494B24"/>
                  </a:solidFill>
                  <a:latin typeface="Book Antiqua" panose="02040602050305030304" pitchFamily="18" charset="0"/>
                </a:rPr>
                <a:t>Kyewski</a:t>
              </a:r>
              <a:r>
                <a:rPr lang="fr-FR" sz="825">
                  <a:solidFill>
                    <a:srgbClr val="494B24"/>
                  </a:solidFill>
                  <a:latin typeface="Book Antiqua" panose="02040602050305030304" pitchFamily="18" charset="0"/>
                </a:rPr>
                <a:t> B &amp; </a:t>
              </a:r>
              <a:r>
                <a:rPr lang="fr-FR" sz="825" err="1">
                  <a:solidFill>
                    <a:srgbClr val="494B24"/>
                  </a:solidFill>
                  <a:latin typeface="Book Antiqua" panose="02040602050305030304" pitchFamily="18" charset="0"/>
                </a:rPr>
                <a:t>Derbinski</a:t>
              </a:r>
              <a:r>
                <a:rPr lang="fr-FR" sz="825">
                  <a:solidFill>
                    <a:srgbClr val="494B24"/>
                  </a:solidFill>
                  <a:latin typeface="Book Antiqua" panose="02040602050305030304" pitchFamily="18" charset="0"/>
                </a:rPr>
                <a:t> J, </a:t>
              </a:r>
              <a:r>
                <a:rPr lang="fr-FR" sz="825" i="1">
                  <a:solidFill>
                    <a:srgbClr val="494B24"/>
                  </a:solidFill>
                  <a:latin typeface="Book Antiqua" panose="02040602050305030304" pitchFamily="18" charset="0"/>
                </a:rPr>
                <a:t>Nature </a:t>
              </a:r>
              <a:r>
                <a:rPr lang="fr-FR" sz="825" i="1" err="1">
                  <a:solidFill>
                    <a:srgbClr val="494B24"/>
                  </a:solidFill>
                  <a:latin typeface="Book Antiqua" panose="02040602050305030304" pitchFamily="18" charset="0"/>
                </a:rPr>
                <a:t>Reviews</a:t>
              </a:r>
              <a:r>
                <a:rPr lang="fr-FR" sz="825" i="1">
                  <a:solidFill>
                    <a:srgbClr val="494B24"/>
                  </a:solidFill>
                  <a:latin typeface="Book Antiqua" panose="02040602050305030304" pitchFamily="18" charset="0"/>
                </a:rPr>
                <a:t> </a:t>
              </a:r>
              <a:r>
                <a:rPr lang="fr-FR" sz="825" i="1" err="1">
                  <a:solidFill>
                    <a:srgbClr val="494B24"/>
                  </a:solidFill>
                  <a:latin typeface="Book Antiqua" panose="02040602050305030304" pitchFamily="18" charset="0"/>
                </a:rPr>
                <a:t>Immunology</a:t>
              </a:r>
              <a:r>
                <a:rPr lang="fr-FR" sz="825" i="1">
                  <a:solidFill>
                    <a:srgbClr val="494B24"/>
                  </a:solidFill>
                  <a:latin typeface="Book Antiqua" panose="02040602050305030304" pitchFamily="18" charset="0"/>
                </a:rPr>
                <a:t> </a:t>
              </a:r>
              <a:r>
                <a:rPr lang="fr-FR" sz="825">
                  <a:solidFill>
                    <a:srgbClr val="494B24"/>
                  </a:solidFill>
                  <a:latin typeface="Book Antiqua" panose="02040602050305030304" pitchFamily="18" charset="0"/>
                </a:rPr>
                <a:t>(2004)</a:t>
              </a:r>
            </a:p>
            <a:p>
              <a:r>
                <a:rPr lang="fr-FR" sz="825" err="1">
                  <a:solidFill>
                    <a:srgbClr val="494B24"/>
                  </a:solidFill>
                  <a:latin typeface="Book Antiqua" panose="02040602050305030304" pitchFamily="18" charset="0"/>
                </a:rPr>
                <a:t>Kyewski</a:t>
              </a:r>
              <a:r>
                <a:rPr lang="fr-FR" sz="825">
                  <a:solidFill>
                    <a:srgbClr val="494B24"/>
                  </a:solidFill>
                  <a:latin typeface="Book Antiqua" panose="02040602050305030304" pitchFamily="18" charset="0"/>
                </a:rPr>
                <a:t> B &amp; Klein L, </a:t>
              </a:r>
              <a:r>
                <a:rPr lang="fr-FR" sz="825" i="1" err="1">
                  <a:solidFill>
                    <a:srgbClr val="494B24"/>
                  </a:solidFill>
                  <a:latin typeface="Book Antiqua" panose="02040602050305030304" pitchFamily="18" charset="0"/>
                </a:rPr>
                <a:t>Annual</a:t>
              </a:r>
              <a:r>
                <a:rPr lang="fr-FR" sz="825" i="1">
                  <a:solidFill>
                    <a:srgbClr val="494B24"/>
                  </a:solidFill>
                  <a:latin typeface="Book Antiqua" panose="02040602050305030304" pitchFamily="18" charset="0"/>
                </a:rPr>
                <a:t> </a:t>
              </a:r>
              <a:r>
                <a:rPr lang="fr-FR" sz="825" i="1" err="1">
                  <a:solidFill>
                    <a:srgbClr val="494B24"/>
                  </a:solidFill>
                  <a:latin typeface="Book Antiqua" panose="02040602050305030304" pitchFamily="18" charset="0"/>
                </a:rPr>
                <a:t>Reviews</a:t>
              </a:r>
              <a:r>
                <a:rPr lang="fr-FR" sz="825" i="1">
                  <a:solidFill>
                    <a:srgbClr val="494B24"/>
                  </a:solidFill>
                  <a:latin typeface="Book Antiqua" panose="02040602050305030304" pitchFamily="18" charset="0"/>
                </a:rPr>
                <a:t> in </a:t>
              </a:r>
              <a:r>
                <a:rPr lang="fr-FR" sz="825" i="1" err="1">
                  <a:solidFill>
                    <a:srgbClr val="494B24"/>
                  </a:solidFill>
                  <a:latin typeface="Book Antiqua" panose="02040602050305030304" pitchFamily="18" charset="0"/>
                </a:rPr>
                <a:t>Immunology</a:t>
              </a:r>
              <a:r>
                <a:rPr lang="fr-FR" sz="825" i="1">
                  <a:solidFill>
                    <a:srgbClr val="494B24"/>
                  </a:solidFill>
                  <a:latin typeface="Book Antiqua" panose="02040602050305030304" pitchFamily="18" charset="0"/>
                </a:rPr>
                <a:t> </a:t>
              </a:r>
              <a:r>
                <a:rPr lang="fr-FR" sz="825">
                  <a:solidFill>
                    <a:srgbClr val="494B24"/>
                  </a:solidFill>
                  <a:latin typeface="Book Antiqua" panose="02040602050305030304" pitchFamily="18" charset="0"/>
                </a:rPr>
                <a:t>(2006)</a:t>
              </a:r>
            </a:p>
            <a:p>
              <a:pPr algn="r"/>
              <a:endParaRPr lang="fr-FR" sz="825"/>
            </a:p>
          </p:txBody>
        </p:sp>
      </p:grpSp>
      <p:cxnSp>
        <p:nvCxnSpPr>
          <p:cNvPr id="10" name="Connecteur droit 9">
            <a:extLst>
              <a:ext uri="{FF2B5EF4-FFF2-40B4-BE49-F238E27FC236}">
                <a16:creationId xmlns:a16="http://schemas.microsoft.com/office/drawing/2014/main" id="{778ECBAD-D7FA-ED8F-E06E-A0B5D94AECA1}"/>
              </a:ext>
            </a:extLst>
          </p:cNvPr>
          <p:cNvCxnSpPr>
            <a:cxnSpLocks/>
          </p:cNvCxnSpPr>
          <p:nvPr/>
        </p:nvCxnSpPr>
        <p:spPr>
          <a:xfrm>
            <a:off x="1763486" y="2262249"/>
            <a:ext cx="409698" cy="0"/>
          </a:xfrm>
          <a:prstGeom prst="line">
            <a:avLst/>
          </a:prstGeom>
          <a:ln>
            <a:solidFill>
              <a:srgbClr val="960001"/>
            </a:solidFill>
          </a:ln>
        </p:spPr>
        <p:style>
          <a:lnRef idx="1">
            <a:schemeClr val="accent1"/>
          </a:lnRef>
          <a:fillRef idx="0">
            <a:schemeClr val="accent1"/>
          </a:fillRef>
          <a:effectRef idx="0">
            <a:schemeClr val="accent1"/>
          </a:effectRef>
          <a:fontRef idx="minor">
            <a:schemeClr val="tx1"/>
          </a:fontRef>
        </p:style>
      </p:cxnSp>
      <p:cxnSp>
        <p:nvCxnSpPr>
          <p:cNvPr id="11" name="Connecteur droit 10">
            <a:extLst>
              <a:ext uri="{FF2B5EF4-FFF2-40B4-BE49-F238E27FC236}">
                <a16:creationId xmlns:a16="http://schemas.microsoft.com/office/drawing/2014/main" id="{247FBB59-8016-1390-8FC0-3621A0823E60}"/>
              </a:ext>
            </a:extLst>
          </p:cNvPr>
          <p:cNvCxnSpPr/>
          <p:nvPr/>
        </p:nvCxnSpPr>
        <p:spPr>
          <a:xfrm>
            <a:off x="1113183" y="2253105"/>
            <a:ext cx="447260" cy="0"/>
          </a:xfrm>
          <a:prstGeom prst="line">
            <a:avLst/>
          </a:prstGeom>
          <a:ln w="12700">
            <a:solidFill>
              <a:srgbClr val="960001"/>
            </a:solidFill>
          </a:ln>
        </p:spPr>
        <p:style>
          <a:lnRef idx="1">
            <a:schemeClr val="accent1"/>
          </a:lnRef>
          <a:fillRef idx="0">
            <a:schemeClr val="accent1"/>
          </a:fillRef>
          <a:effectRef idx="0">
            <a:schemeClr val="accent1"/>
          </a:effectRef>
          <a:fontRef idx="minor">
            <a:schemeClr val="tx1"/>
          </a:fontRef>
        </p:style>
      </p:cxnSp>
      <p:cxnSp>
        <p:nvCxnSpPr>
          <p:cNvPr id="14" name="Connecteur droit 13">
            <a:extLst>
              <a:ext uri="{FF2B5EF4-FFF2-40B4-BE49-F238E27FC236}">
                <a16:creationId xmlns:a16="http://schemas.microsoft.com/office/drawing/2014/main" id="{EA0935B3-1EEE-892E-06CA-837424EDAAD9}"/>
              </a:ext>
            </a:extLst>
          </p:cNvPr>
          <p:cNvCxnSpPr/>
          <p:nvPr/>
        </p:nvCxnSpPr>
        <p:spPr>
          <a:xfrm>
            <a:off x="2594113" y="1656608"/>
            <a:ext cx="178905" cy="0"/>
          </a:xfrm>
          <a:prstGeom prst="line">
            <a:avLst/>
          </a:prstGeom>
          <a:ln w="12700">
            <a:solidFill>
              <a:srgbClr val="960001"/>
            </a:solidFill>
          </a:ln>
        </p:spPr>
        <p:style>
          <a:lnRef idx="1">
            <a:schemeClr val="accent1"/>
          </a:lnRef>
          <a:fillRef idx="0">
            <a:schemeClr val="accent1"/>
          </a:fillRef>
          <a:effectRef idx="0">
            <a:schemeClr val="accent1"/>
          </a:effectRef>
          <a:fontRef idx="minor">
            <a:schemeClr val="tx1"/>
          </a:fontRef>
        </p:style>
      </p:cxnSp>
      <p:cxnSp>
        <p:nvCxnSpPr>
          <p:cNvPr id="17" name="Connecteur droit 16">
            <a:extLst>
              <a:ext uri="{FF2B5EF4-FFF2-40B4-BE49-F238E27FC236}">
                <a16:creationId xmlns:a16="http://schemas.microsoft.com/office/drawing/2014/main" id="{2AD102FA-D134-A62D-B0F6-D5E68D56E344}"/>
              </a:ext>
            </a:extLst>
          </p:cNvPr>
          <p:cNvCxnSpPr/>
          <p:nvPr/>
        </p:nvCxnSpPr>
        <p:spPr>
          <a:xfrm>
            <a:off x="2753140" y="1840675"/>
            <a:ext cx="318052" cy="0"/>
          </a:xfrm>
          <a:prstGeom prst="line">
            <a:avLst/>
          </a:prstGeom>
          <a:ln w="12700">
            <a:solidFill>
              <a:srgbClr val="960001"/>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99F0EA03-FEF9-7297-212D-21C55C2AA8F5}"/>
              </a:ext>
            </a:extLst>
          </p:cNvPr>
          <p:cNvCxnSpPr/>
          <p:nvPr/>
        </p:nvCxnSpPr>
        <p:spPr>
          <a:xfrm>
            <a:off x="3750346" y="3538330"/>
            <a:ext cx="401825" cy="0"/>
          </a:xfrm>
          <a:prstGeom prst="line">
            <a:avLst/>
          </a:prstGeom>
          <a:ln w="12700">
            <a:solidFill>
              <a:srgbClr val="96000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9963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r 1"/>
          <p:cNvGrpSpPr>
            <a:grpSpLocks noChangeAspect="1"/>
          </p:cNvGrpSpPr>
          <p:nvPr/>
        </p:nvGrpSpPr>
        <p:grpSpPr>
          <a:xfrm>
            <a:off x="4003401" y="682707"/>
            <a:ext cx="1242000" cy="1024318"/>
            <a:chOff x="6045200" y="5075873"/>
            <a:chExt cx="2146300" cy="1685839"/>
          </a:xfrm>
        </p:grpSpPr>
        <p:pic>
          <p:nvPicPr>
            <p:cNvPr id="3" name="Image 2" descr="EuroThymaide small.gi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4600" y="5075873"/>
              <a:ext cx="1524000" cy="1270000"/>
            </a:xfrm>
            <a:prstGeom prst="rect">
              <a:avLst/>
            </a:prstGeom>
            <a:ln w="19050" cmpd="sng">
              <a:solidFill>
                <a:srgbClr val="960001"/>
              </a:solidFill>
            </a:ln>
          </p:spPr>
        </p:pic>
        <p:sp>
          <p:nvSpPr>
            <p:cNvPr id="4" name="ZoneTexte 3"/>
            <p:cNvSpPr txBox="1"/>
            <p:nvPr/>
          </p:nvSpPr>
          <p:spPr>
            <a:xfrm>
              <a:off x="6045200" y="6400799"/>
              <a:ext cx="2146300" cy="360913"/>
            </a:xfrm>
            <a:prstGeom prst="rect">
              <a:avLst/>
            </a:prstGeom>
            <a:noFill/>
          </p:spPr>
          <p:txBody>
            <a:bodyPr wrap="square" rtlCol="0">
              <a:spAutoFit/>
            </a:bodyPr>
            <a:lstStyle/>
            <a:p>
              <a:pPr algn="ctr"/>
              <a:endParaRPr lang="fr-FR" sz="825"/>
            </a:p>
          </p:txBody>
        </p:sp>
      </p:grpSp>
      <p:pic>
        <p:nvPicPr>
          <p:cNvPr id="5" name="Picture 10" descr="P10100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6000" y="1609037"/>
            <a:ext cx="2772000" cy="2079000"/>
          </a:xfrm>
          <a:prstGeom prst="rect">
            <a:avLst/>
          </a:prstGeom>
          <a:noFill/>
          <a:ln w="19050" cmpd="sng">
            <a:solidFill>
              <a:srgbClr val="960001"/>
            </a:solidFill>
          </a:ln>
          <a:extLst>
            <a:ext uri="{909E8E84-426E-40dd-AFC4-6F175D3DCCD1}">
              <a14:hiddenFill xmlns:a14="http://schemas.microsoft.com/office/drawing/2010/main" xmlns="">
                <a:solidFill>
                  <a:srgbClr val="FFFFFF"/>
                </a:solidFill>
              </a14:hiddenFill>
            </a:ext>
          </a:extLst>
        </p:spPr>
      </p:pic>
      <p:sp>
        <p:nvSpPr>
          <p:cNvPr id="6" name="ZoneTexte 5"/>
          <p:cNvSpPr txBox="1"/>
          <p:nvPr/>
        </p:nvSpPr>
        <p:spPr>
          <a:xfrm>
            <a:off x="225911" y="180975"/>
            <a:ext cx="8638390" cy="461665"/>
          </a:xfrm>
          <a:prstGeom prst="rect">
            <a:avLst/>
          </a:prstGeom>
          <a:noFill/>
        </p:spPr>
        <p:txBody>
          <a:bodyPr wrap="square" rtlCol="0">
            <a:spAutoFit/>
          </a:bodyPr>
          <a:lstStyle/>
          <a:p>
            <a:pPr algn="ctr"/>
            <a:r>
              <a:rPr lang="fr-FR" sz="2400">
                <a:solidFill>
                  <a:schemeClr val="accent6">
                    <a:lumMod val="50000"/>
                  </a:schemeClr>
                </a:solidFill>
                <a:latin typeface="Book Antiqua" panose="02040602050305030304" pitchFamily="18" charset="0"/>
              </a:rPr>
              <a:t>EU Integrated Project EURO-THYMAIDE (2004-2009)</a:t>
            </a:r>
          </a:p>
        </p:txBody>
      </p:sp>
      <p:sp>
        <p:nvSpPr>
          <p:cNvPr id="7" name="ZoneTexte 6">
            <a:extLst>
              <a:ext uri="{FF2B5EF4-FFF2-40B4-BE49-F238E27FC236}">
                <a16:creationId xmlns:a16="http://schemas.microsoft.com/office/drawing/2014/main" id="{E7DE6DC7-376E-62D0-1970-7686B17F442A}"/>
              </a:ext>
            </a:extLst>
          </p:cNvPr>
          <p:cNvSpPr txBox="1"/>
          <p:nvPr/>
        </p:nvSpPr>
        <p:spPr>
          <a:xfrm>
            <a:off x="1431233" y="3688037"/>
            <a:ext cx="6311348" cy="600164"/>
          </a:xfrm>
          <a:prstGeom prst="rect">
            <a:avLst/>
          </a:prstGeom>
          <a:noFill/>
        </p:spPr>
        <p:txBody>
          <a:bodyPr wrap="square" rtlCol="0">
            <a:spAutoFit/>
          </a:bodyPr>
          <a:lstStyle/>
          <a:p>
            <a:pPr algn="ctr"/>
            <a:r>
              <a:rPr lang="en-US" sz="1100" b="1" noProof="1">
                <a:solidFill>
                  <a:schemeClr val="accent6">
                    <a:lumMod val="50000"/>
                  </a:schemeClr>
                </a:solidFill>
                <a:latin typeface="Book Antiqua" panose="02040602050305030304" pitchFamily="18" charset="0"/>
              </a:rPr>
              <a:t>Central objective of the Euro-Thymaide project:</a:t>
            </a:r>
          </a:p>
          <a:p>
            <a:pPr algn="ctr"/>
            <a:r>
              <a:rPr lang="en-US" sz="1100" noProof="1">
                <a:solidFill>
                  <a:schemeClr val="accent6">
                    <a:lumMod val="50000"/>
                  </a:schemeClr>
                </a:solidFill>
                <a:latin typeface="Book Antiqua" panose="02040602050305030304" pitchFamily="18" charset="0"/>
              </a:rPr>
              <a:t>Understanding the mechanisms underlying the development of autoimmune diseases, </a:t>
            </a:r>
          </a:p>
          <a:p>
            <a:pPr algn="ctr"/>
            <a:r>
              <a:rPr lang="en-US" sz="1100" noProof="1">
                <a:solidFill>
                  <a:schemeClr val="accent6">
                    <a:lumMod val="50000"/>
                  </a:schemeClr>
                </a:solidFill>
                <a:latin typeface="Book Antiqua" panose="02040602050305030304" pitchFamily="18" charset="0"/>
              </a:rPr>
              <a:t>by exploring the major biological functions of the thymus</a:t>
            </a:r>
          </a:p>
        </p:txBody>
      </p:sp>
      <p:sp>
        <p:nvSpPr>
          <p:cNvPr id="8" name="ZoneTexte 7">
            <a:extLst>
              <a:ext uri="{FF2B5EF4-FFF2-40B4-BE49-F238E27FC236}">
                <a16:creationId xmlns:a16="http://schemas.microsoft.com/office/drawing/2014/main" id="{EF5D02BF-B200-5FC5-42C0-67215E199036}"/>
              </a:ext>
            </a:extLst>
          </p:cNvPr>
          <p:cNvSpPr txBox="1"/>
          <p:nvPr/>
        </p:nvSpPr>
        <p:spPr>
          <a:xfrm>
            <a:off x="1938760" y="4274850"/>
            <a:ext cx="5266480" cy="577081"/>
          </a:xfrm>
          <a:prstGeom prst="rect">
            <a:avLst/>
          </a:prstGeom>
          <a:noFill/>
        </p:spPr>
        <p:txBody>
          <a:bodyPr wrap="square" rtlCol="0">
            <a:spAutoFit/>
          </a:bodyPr>
          <a:lstStyle/>
          <a:p>
            <a:pPr algn="ctr"/>
            <a:r>
              <a:rPr lang="en-US" sz="1050" b="1" noProof="1">
                <a:solidFill>
                  <a:srgbClr val="960001"/>
                </a:solidFill>
                <a:latin typeface="Book Antiqua" panose="02040602050305030304" pitchFamily="18" charset="0"/>
              </a:rPr>
              <a:t>Euro-Thymaide Consortium </a:t>
            </a:r>
          </a:p>
          <a:p>
            <a:pPr algn="ctr"/>
            <a:r>
              <a:rPr lang="en-US" sz="1050" noProof="1">
                <a:solidFill>
                  <a:srgbClr val="960001"/>
                </a:solidFill>
                <a:latin typeface="Book Antiqua" panose="02040602050305030304" pitchFamily="18" charset="0"/>
              </a:rPr>
              <a:t>20 European academic partners expert in thymology and 5 biotech companies</a:t>
            </a:r>
          </a:p>
          <a:p>
            <a:pPr algn="ctr"/>
            <a:r>
              <a:rPr lang="en-US" sz="1050" noProof="1">
                <a:solidFill>
                  <a:srgbClr val="960001"/>
                </a:solidFill>
                <a:latin typeface="Book Antiqua" panose="02040602050305030304" pitchFamily="18" charset="0"/>
              </a:rPr>
              <a:t>Coordination by the University of Liège</a:t>
            </a:r>
          </a:p>
        </p:txBody>
      </p:sp>
    </p:spTree>
    <p:extLst>
      <p:ext uri="{BB962C8B-B14F-4D97-AF65-F5344CB8AC3E}">
        <p14:creationId xmlns:p14="http://schemas.microsoft.com/office/powerpoint/2010/main" val="3416195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9E61E10F-6A59-73EA-D774-7045DA31548F}"/>
              </a:ext>
            </a:extLst>
          </p:cNvPr>
          <p:cNvSpPr txBox="1"/>
          <p:nvPr/>
        </p:nvSpPr>
        <p:spPr>
          <a:xfrm>
            <a:off x="346508" y="1720122"/>
            <a:ext cx="8460607" cy="830997"/>
          </a:xfrm>
          <a:prstGeom prst="rect">
            <a:avLst/>
          </a:prstGeom>
          <a:noFill/>
        </p:spPr>
        <p:txBody>
          <a:bodyPr wrap="square" rtlCol="0">
            <a:spAutoFit/>
          </a:bodyPr>
          <a:lstStyle/>
          <a:p>
            <a:pPr algn="ctr"/>
            <a:r>
              <a:rPr lang="en-US" sz="2400" noProof="1">
                <a:solidFill>
                  <a:schemeClr val="accent6">
                    <a:lumMod val="50000"/>
                  </a:schemeClr>
                </a:solidFill>
                <a:latin typeface="Book Antiqua" panose="02040602050305030304" pitchFamily="18" charset="0"/>
              </a:rPr>
              <a:t>Genesis of autoimmunity:</a:t>
            </a:r>
          </a:p>
          <a:p>
            <a:pPr algn="ctr"/>
            <a:r>
              <a:rPr lang="en-US" sz="2400" noProof="1">
                <a:solidFill>
                  <a:schemeClr val="accent6">
                    <a:lumMod val="50000"/>
                  </a:schemeClr>
                </a:solidFill>
                <a:latin typeface="Book Antiqua" panose="02040602050305030304" pitchFamily="18" charset="0"/>
              </a:rPr>
              <a:t>A defect in the thymus programming of self-tolerance? </a:t>
            </a:r>
          </a:p>
        </p:txBody>
      </p:sp>
    </p:spTree>
    <p:extLst>
      <p:ext uri="{BB962C8B-B14F-4D97-AF65-F5344CB8AC3E}">
        <p14:creationId xmlns:p14="http://schemas.microsoft.com/office/powerpoint/2010/main" val="1799421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ChangeArrowheads="1"/>
          </p:cNvSpPr>
          <p:nvPr/>
        </p:nvSpPr>
        <p:spPr bwMode="auto">
          <a:xfrm>
            <a:off x="6334125" y="1152525"/>
            <a:ext cx="65" cy="207749"/>
          </a:xfrm>
          <a:prstGeom prst="rect">
            <a:avLst/>
          </a:prstGeom>
          <a:noFill/>
          <a:ln w="9525">
            <a:noFill/>
            <a:miter lim="800000"/>
            <a:headEnd/>
            <a:tailEnd/>
          </a:ln>
        </p:spPr>
        <p:txBody>
          <a:bodyPr wrap="none" lIns="0" tIns="0" rIns="0" bIns="0">
            <a:spAutoFit/>
          </a:bodyPr>
          <a:lstStyle/>
          <a:p>
            <a:pPr eaLnBrk="0" hangingPunct="0"/>
            <a:endParaRPr lang="fr-FR" sz="1350">
              <a:latin typeface="Times New Roman" pitchFamily="-111" charset="0"/>
            </a:endParaRPr>
          </a:p>
        </p:txBody>
      </p:sp>
      <p:sp>
        <p:nvSpPr>
          <p:cNvPr id="4" name="Text Box 3"/>
          <p:cNvSpPr txBox="1">
            <a:spLocks noChangeArrowheads="1"/>
          </p:cNvSpPr>
          <p:nvPr/>
        </p:nvSpPr>
        <p:spPr bwMode="auto">
          <a:xfrm>
            <a:off x="1131094" y="126457"/>
            <a:ext cx="6857999" cy="1633781"/>
          </a:xfrm>
          <a:prstGeom prst="rect">
            <a:avLst/>
          </a:prstGeom>
          <a:noFill/>
          <a:ln w="9525">
            <a:noFill/>
            <a:miter lim="800000"/>
            <a:headEnd/>
            <a:tailEnd/>
          </a:ln>
          <a:effectLst/>
        </p:spPr>
        <p:txBody>
          <a:bodyPr wrap="square">
            <a:spAutoFit/>
          </a:bodyPr>
          <a:lstStyle/>
          <a:p>
            <a:pPr algn="ctr">
              <a:spcAft>
                <a:spcPts val="1050"/>
              </a:spcAft>
              <a:defRPr/>
            </a:pPr>
            <a:r>
              <a:rPr lang="en-GB" sz="2400">
                <a:solidFill>
                  <a:schemeClr val="accent6">
                    <a:lumMod val="50000"/>
                  </a:schemeClr>
                </a:solidFill>
                <a:latin typeface="Book Antiqua" panose="02040602050305030304" pitchFamily="18" charset="0"/>
                <a:ea typeface="Century Gothic" charset="0"/>
                <a:cs typeface="Century Gothic" charset="0"/>
              </a:rPr>
              <a:t>Expression of insulin-related genes in the thymus of diabetes-prone BB rats</a:t>
            </a:r>
          </a:p>
          <a:p>
            <a:pPr algn="ctr">
              <a:defRPr/>
            </a:pPr>
            <a:r>
              <a:rPr lang="en-GB" sz="1400" i="1">
                <a:solidFill>
                  <a:srgbClr val="960001"/>
                </a:solidFill>
                <a:latin typeface="Book Antiqua" panose="02040602050305030304" pitchFamily="18" charset="0"/>
                <a:ea typeface="Century Gothic" charset="0"/>
                <a:cs typeface="Century Gothic" charset="0"/>
              </a:rPr>
              <a:t>Igf2</a:t>
            </a:r>
            <a:r>
              <a:rPr lang="en-GB" sz="1400">
                <a:solidFill>
                  <a:srgbClr val="960001"/>
                </a:solidFill>
                <a:latin typeface="Book Antiqua" panose="02040602050305030304" pitchFamily="18" charset="0"/>
                <a:ea typeface="Century Gothic" charset="0"/>
                <a:cs typeface="Century Gothic" charset="0"/>
              </a:rPr>
              <a:t> transcription is deficient in the thymus of 11/15 diabetes-prone BB rats</a:t>
            </a:r>
          </a:p>
          <a:p>
            <a:pPr algn="ctr">
              <a:defRPr/>
            </a:pPr>
            <a:r>
              <a:rPr lang="en-GB" sz="1400">
                <a:solidFill>
                  <a:srgbClr val="960001"/>
                </a:solidFill>
                <a:latin typeface="Book Antiqua" panose="02040602050305030304" pitchFamily="18" charset="0"/>
                <a:ea typeface="Century Gothic" charset="0"/>
                <a:cs typeface="Century Gothic" charset="0"/>
              </a:rPr>
              <a:t>in correlation with incidence of diabetes (± 70%) in this rat strain</a:t>
            </a:r>
          </a:p>
          <a:p>
            <a:pPr algn="ctr" eaLnBrk="0" hangingPunct="0"/>
            <a:endParaRPr lang="fr-FR" sz="1500">
              <a:solidFill>
                <a:srgbClr val="595959"/>
              </a:solidFill>
              <a:latin typeface="Century Gothic"/>
              <a:cs typeface="Century Gothic"/>
            </a:endParaRPr>
          </a:p>
        </p:txBody>
      </p:sp>
      <p:sp>
        <p:nvSpPr>
          <p:cNvPr id="5" name="Rectangle 4"/>
          <p:cNvSpPr>
            <a:spLocks noChangeArrowheads="1"/>
          </p:cNvSpPr>
          <p:nvPr/>
        </p:nvSpPr>
        <p:spPr bwMode="auto">
          <a:xfrm>
            <a:off x="7035404" y="3240882"/>
            <a:ext cx="446484" cy="207749"/>
          </a:xfrm>
          <a:prstGeom prst="rect">
            <a:avLst/>
          </a:prstGeom>
          <a:noFill/>
          <a:ln w="9525">
            <a:noFill/>
            <a:miter lim="800000"/>
            <a:headEnd/>
            <a:tailEnd/>
          </a:ln>
        </p:spPr>
        <p:txBody>
          <a:bodyPr lIns="0" tIns="0" rIns="0" bIns="0">
            <a:spAutoFit/>
          </a:bodyPr>
          <a:lstStyle/>
          <a:p>
            <a:pPr eaLnBrk="0" hangingPunct="0"/>
            <a:r>
              <a:rPr lang="fr-FR" sz="1350" i="1">
                <a:latin typeface="Book Antiqua" panose="02040602050305030304" pitchFamily="18" charset="0"/>
              </a:rPr>
              <a:t>Igf1</a:t>
            </a:r>
            <a:endParaRPr lang="fr-FR" sz="1350">
              <a:solidFill>
                <a:srgbClr val="FFFF00"/>
              </a:solidFill>
              <a:latin typeface="Book Antiqua" panose="02040602050305030304" pitchFamily="18" charset="0"/>
            </a:endParaRPr>
          </a:p>
        </p:txBody>
      </p:sp>
      <p:sp>
        <p:nvSpPr>
          <p:cNvPr id="6" name="Rectangle 5"/>
          <p:cNvSpPr>
            <a:spLocks noChangeArrowheads="1"/>
          </p:cNvSpPr>
          <p:nvPr/>
        </p:nvSpPr>
        <p:spPr bwMode="auto">
          <a:xfrm>
            <a:off x="6338888" y="3294460"/>
            <a:ext cx="238848" cy="115416"/>
          </a:xfrm>
          <a:prstGeom prst="rect">
            <a:avLst/>
          </a:prstGeom>
          <a:noFill/>
          <a:ln w="9525">
            <a:noFill/>
            <a:miter lim="800000"/>
            <a:headEnd/>
            <a:tailEnd/>
          </a:ln>
        </p:spPr>
        <p:txBody>
          <a:bodyPr wrap="none" lIns="0" tIns="0" rIns="0" bIns="0">
            <a:spAutoFit/>
          </a:bodyPr>
          <a:lstStyle/>
          <a:p>
            <a:pPr eaLnBrk="0" hangingPunct="0"/>
            <a:r>
              <a:rPr lang="fr-FR" sz="750">
                <a:latin typeface="Arial Narrow" pitchFamily="-111" charset="0"/>
              </a:rPr>
              <a:t>213 bp</a:t>
            </a:r>
            <a:endParaRPr lang="fr-FR" sz="1350">
              <a:solidFill>
                <a:schemeClr val="bg1"/>
              </a:solidFill>
              <a:latin typeface="Arial Narrow" pitchFamily="-111" charset="0"/>
            </a:endParaRPr>
          </a:p>
        </p:txBody>
      </p:sp>
      <p:sp>
        <p:nvSpPr>
          <p:cNvPr id="7" name="Rectangle 6"/>
          <p:cNvSpPr>
            <a:spLocks noChangeArrowheads="1"/>
          </p:cNvSpPr>
          <p:nvPr/>
        </p:nvSpPr>
        <p:spPr bwMode="auto">
          <a:xfrm>
            <a:off x="1653779" y="3424238"/>
            <a:ext cx="238848" cy="115416"/>
          </a:xfrm>
          <a:prstGeom prst="rect">
            <a:avLst/>
          </a:prstGeom>
          <a:noFill/>
          <a:ln w="9525">
            <a:noFill/>
            <a:miter lim="800000"/>
            <a:headEnd/>
            <a:tailEnd/>
          </a:ln>
        </p:spPr>
        <p:txBody>
          <a:bodyPr wrap="none" lIns="0" tIns="0" rIns="0" bIns="0">
            <a:spAutoFit/>
          </a:bodyPr>
          <a:lstStyle/>
          <a:p>
            <a:pPr eaLnBrk="0" hangingPunct="0"/>
            <a:r>
              <a:rPr lang="fr-FR" sz="750">
                <a:latin typeface="Arial Narrow" pitchFamily="-111" charset="0"/>
              </a:rPr>
              <a:t>150 bp</a:t>
            </a:r>
            <a:endParaRPr lang="fr-FR" sz="1350">
              <a:latin typeface="Arial Narrow" pitchFamily="-111" charset="0"/>
            </a:endParaRPr>
          </a:p>
        </p:txBody>
      </p:sp>
      <p:sp>
        <p:nvSpPr>
          <p:cNvPr id="8" name="Rectangle 7"/>
          <p:cNvSpPr>
            <a:spLocks noChangeArrowheads="1"/>
          </p:cNvSpPr>
          <p:nvPr/>
        </p:nvSpPr>
        <p:spPr bwMode="auto">
          <a:xfrm>
            <a:off x="1653779" y="3230166"/>
            <a:ext cx="238848" cy="115416"/>
          </a:xfrm>
          <a:prstGeom prst="rect">
            <a:avLst/>
          </a:prstGeom>
          <a:noFill/>
          <a:ln w="9525">
            <a:noFill/>
            <a:miter lim="800000"/>
            <a:headEnd/>
            <a:tailEnd/>
          </a:ln>
        </p:spPr>
        <p:txBody>
          <a:bodyPr wrap="none" lIns="0" tIns="0" rIns="0" bIns="0">
            <a:spAutoFit/>
          </a:bodyPr>
          <a:lstStyle/>
          <a:p>
            <a:pPr eaLnBrk="0" hangingPunct="0"/>
            <a:r>
              <a:rPr lang="fr-FR" sz="750">
                <a:latin typeface="Arial Narrow" pitchFamily="-111" charset="0"/>
              </a:rPr>
              <a:t>300 bp</a:t>
            </a:r>
            <a:endParaRPr lang="fr-FR" sz="1350">
              <a:latin typeface="Arial Narrow" pitchFamily="-111" charset="0"/>
            </a:endParaRPr>
          </a:p>
        </p:txBody>
      </p:sp>
      <p:grpSp>
        <p:nvGrpSpPr>
          <p:cNvPr id="9" name="Group 8"/>
          <p:cNvGrpSpPr>
            <a:grpSpLocks/>
          </p:cNvGrpSpPr>
          <p:nvPr/>
        </p:nvGrpSpPr>
        <p:grpSpPr bwMode="auto">
          <a:xfrm>
            <a:off x="2089547" y="3311129"/>
            <a:ext cx="119063" cy="161925"/>
            <a:chOff x="1314" y="3008"/>
            <a:chExt cx="88" cy="120"/>
          </a:xfrm>
        </p:grpSpPr>
        <p:sp>
          <p:nvSpPr>
            <p:cNvPr id="61" name="Line 9"/>
            <p:cNvSpPr>
              <a:spLocks noChangeShapeType="1"/>
            </p:cNvSpPr>
            <p:nvPr/>
          </p:nvSpPr>
          <p:spPr bwMode="auto">
            <a:xfrm>
              <a:off x="1314" y="3008"/>
              <a:ext cx="88" cy="0"/>
            </a:xfrm>
            <a:prstGeom prst="line">
              <a:avLst/>
            </a:prstGeom>
            <a:noFill/>
            <a:ln w="12700">
              <a:solidFill>
                <a:schemeClr val="tx1"/>
              </a:solidFill>
              <a:round/>
              <a:headEnd/>
              <a:tailEnd/>
            </a:ln>
          </p:spPr>
          <p:txBody>
            <a:bodyPr wrap="none" anchor="ctr"/>
            <a:lstStyle/>
            <a:p>
              <a:endParaRPr lang="fr-FR" sz="1350"/>
            </a:p>
          </p:txBody>
        </p:sp>
        <p:sp>
          <p:nvSpPr>
            <p:cNvPr id="62" name="Line 10"/>
            <p:cNvSpPr>
              <a:spLocks noChangeShapeType="1"/>
            </p:cNvSpPr>
            <p:nvPr/>
          </p:nvSpPr>
          <p:spPr bwMode="auto">
            <a:xfrm>
              <a:off x="1314" y="3128"/>
              <a:ext cx="88" cy="0"/>
            </a:xfrm>
            <a:prstGeom prst="line">
              <a:avLst/>
            </a:prstGeom>
            <a:noFill/>
            <a:ln w="12700">
              <a:solidFill>
                <a:schemeClr val="tx1"/>
              </a:solidFill>
              <a:round/>
              <a:headEnd/>
              <a:tailEnd/>
            </a:ln>
          </p:spPr>
          <p:txBody>
            <a:bodyPr wrap="none" anchor="ctr"/>
            <a:lstStyle/>
            <a:p>
              <a:endParaRPr lang="fr-FR" sz="1350"/>
            </a:p>
          </p:txBody>
        </p:sp>
      </p:grpSp>
      <p:sp>
        <p:nvSpPr>
          <p:cNvPr id="10" name="Line 11"/>
          <p:cNvSpPr>
            <a:spLocks noChangeShapeType="1"/>
          </p:cNvSpPr>
          <p:nvPr/>
        </p:nvSpPr>
        <p:spPr bwMode="auto">
          <a:xfrm>
            <a:off x="6135291" y="3375422"/>
            <a:ext cx="119063" cy="0"/>
          </a:xfrm>
          <a:prstGeom prst="line">
            <a:avLst/>
          </a:prstGeom>
          <a:noFill/>
          <a:ln w="12700">
            <a:solidFill>
              <a:schemeClr val="tx1"/>
            </a:solidFill>
            <a:round/>
            <a:headEnd/>
            <a:tailEnd/>
          </a:ln>
        </p:spPr>
        <p:txBody>
          <a:bodyPr wrap="none" anchor="ctr"/>
          <a:lstStyle/>
          <a:p>
            <a:endParaRPr lang="fr-FR" sz="1350"/>
          </a:p>
        </p:txBody>
      </p:sp>
      <p:sp>
        <p:nvSpPr>
          <p:cNvPr id="11" name="Text Box 12"/>
          <p:cNvSpPr txBox="1">
            <a:spLocks noChangeArrowheads="1"/>
          </p:cNvSpPr>
          <p:nvPr/>
        </p:nvSpPr>
        <p:spPr bwMode="auto">
          <a:xfrm>
            <a:off x="5497715" y="3070622"/>
            <a:ext cx="253596" cy="230832"/>
          </a:xfrm>
          <a:prstGeom prst="rect">
            <a:avLst/>
          </a:prstGeom>
          <a:noFill/>
          <a:ln w="9525">
            <a:noFill/>
            <a:miter lim="800000"/>
            <a:headEnd/>
            <a:tailEnd/>
          </a:ln>
        </p:spPr>
        <p:txBody>
          <a:bodyPr wrap="none">
            <a:spAutoFit/>
          </a:bodyPr>
          <a:lstStyle/>
          <a:p>
            <a:pPr algn="ctr" eaLnBrk="0" hangingPunct="0"/>
            <a:r>
              <a:rPr lang="fr-FR" sz="900" b="1">
                <a:latin typeface="Arial Narrow" pitchFamily="-111" charset="0"/>
              </a:rPr>
              <a:t>C</a:t>
            </a:r>
            <a:endParaRPr lang="fr-FR" sz="1350">
              <a:latin typeface="Arial Narrow" pitchFamily="-111" charset="0"/>
            </a:endParaRPr>
          </a:p>
        </p:txBody>
      </p:sp>
      <p:grpSp>
        <p:nvGrpSpPr>
          <p:cNvPr id="12" name="Group 13"/>
          <p:cNvGrpSpPr>
            <a:grpSpLocks/>
          </p:cNvGrpSpPr>
          <p:nvPr/>
        </p:nvGrpSpPr>
        <p:grpSpPr bwMode="auto">
          <a:xfrm>
            <a:off x="2228850" y="3261123"/>
            <a:ext cx="3883819" cy="340519"/>
            <a:chOff x="1410" y="2971"/>
            <a:chExt cx="2885" cy="253"/>
          </a:xfrm>
        </p:grpSpPr>
        <p:pic>
          <p:nvPicPr>
            <p:cNvPr id="59" name="Picture 14"/>
            <p:cNvPicPr>
              <a:picLocks noChangeAspect="1" noChangeArrowheads="1"/>
            </p:cNvPicPr>
            <p:nvPr/>
          </p:nvPicPr>
          <p:blipFill>
            <a:blip r:embed="rId2"/>
            <a:srcRect/>
            <a:stretch>
              <a:fillRect/>
            </a:stretch>
          </p:blipFill>
          <p:spPr bwMode="auto">
            <a:xfrm>
              <a:off x="1412" y="2971"/>
              <a:ext cx="2882" cy="253"/>
            </a:xfrm>
            <a:prstGeom prst="rect">
              <a:avLst/>
            </a:prstGeom>
            <a:noFill/>
            <a:ln w="9525">
              <a:solidFill>
                <a:srgbClr val="494B24"/>
              </a:solidFill>
              <a:miter lim="800000"/>
              <a:headEnd/>
              <a:tailEnd/>
            </a:ln>
          </p:spPr>
        </p:pic>
        <p:sp>
          <p:nvSpPr>
            <p:cNvPr id="60" name="Rectangle 15"/>
            <p:cNvSpPr>
              <a:spLocks noChangeArrowheads="1"/>
            </p:cNvSpPr>
            <p:nvPr/>
          </p:nvSpPr>
          <p:spPr bwMode="auto">
            <a:xfrm>
              <a:off x="1410" y="2974"/>
              <a:ext cx="2885" cy="249"/>
            </a:xfrm>
            <a:prstGeom prst="rect">
              <a:avLst/>
            </a:prstGeom>
            <a:noFill/>
            <a:ln w="38100">
              <a:solidFill>
                <a:srgbClr val="800000"/>
              </a:solidFill>
              <a:miter lim="800000"/>
              <a:headEnd/>
              <a:tailEnd/>
            </a:ln>
          </p:spPr>
          <p:txBody>
            <a:bodyPr wrap="none" anchor="ctr"/>
            <a:lstStyle/>
            <a:p>
              <a:pPr eaLnBrk="0" hangingPunct="0"/>
              <a:endParaRPr lang="fr-FR" sz="1350"/>
            </a:p>
          </p:txBody>
        </p:sp>
      </p:grpSp>
      <p:grpSp>
        <p:nvGrpSpPr>
          <p:cNvPr id="13" name="Group 16"/>
          <p:cNvGrpSpPr>
            <a:grpSpLocks/>
          </p:cNvGrpSpPr>
          <p:nvPr/>
        </p:nvGrpSpPr>
        <p:grpSpPr bwMode="auto">
          <a:xfrm>
            <a:off x="5507803" y="3045622"/>
            <a:ext cx="687018" cy="299870"/>
            <a:chOff x="3814" y="2790"/>
            <a:chExt cx="510" cy="223"/>
          </a:xfrm>
        </p:grpSpPr>
        <p:sp>
          <p:nvSpPr>
            <p:cNvPr id="56" name="Rectangle 17"/>
            <p:cNvSpPr>
              <a:spLocks noChangeArrowheads="1"/>
            </p:cNvSpPr>
            <p:nvPr/>
          </p:nvSpPr>
          <p:spPr bwMode="auto">
            <a:xfrm>
              <a:off x="4060" y="2821"/>
              <a:ext cx="264" cy="154"/>
            </a:xfrm>
            <a:prstGeom prst="rect">
              <a:avLst/>
            </a:prstGeom>
            <a:noFill/>
            <a:ln w="9525">
              <a:noFill/>
              <a:miter lim="800000"/>
              <a:headEnd/>
              <a:tailEnd/>
            </a:ln>
          </p:spPr>
          <p:txBody>
            <a:bodyPr>
              <a:spAutoFit/>
            </a:bodyPr>
            <a:lstStyle/>
            <a:p>
              <a:pPr algn="ctr" eaLnBrk="0" hangingPunct="0"/>
              <a:r>
                <a:rPr lang="fr-FR" sz="750" b="1">
                  <a:latin typeface="Arial Narrow" pitchFamily="-111" charset="0"/>
                </a:rPr>
                <a:t>H</a:t>
              </a:r>
              <a:r>
                <a:rPr lang="fr-FR" sz="450" b="1">
                  <a:latin typeface="Arial Narrow" pitchFamily="-111" charset="0"/>
                </a:rPr>
                <a:t>2</a:t>
              </a:r>
              <a:r>
                <a:rPr lang="fr-FR" sz="750" b="1">
                  <a:latin typeface="Arial Narrow" pitchFamily="-111" charset="0"/>
                </a:rPr>
                <a:t>O</a:t>
              </a:r>
              <a:endParaRPr lang="fr-FR" sz="750" b="1">
                <a:solidFill>
                  <a:srgbClr val="FFFF00"/>
                </a:solidFill>
                <a:latin typeface="Arial Narrow" pitchFamily="-111" charset="0"/>
              </a:endParaRPr>
            </a:p>
          </p:txBody>
        </p:sp>
        <p:sp>
          <p:nvSpPr>
            <p:cNvPr id="57" name="Text Box 18"/>
            <p:cNvSpPr txBox="1">
              <a:spLocks noChangeArrowheads="1"/>
            </p:cNvSpPr>
            <p:nvPr/>
          </p:nvSpPr>
          <p:spPr bwMode="auto">
            <a:xfrm>
              <a:off x="3837" y="2790"/>
              <a:ext cx="116" cy="223"/>
            </a:xfrm>
            <a:prstGeom prst="rect">
              <a:avLst/>
            </a:prstGeom>
            <a:noFill/>
            <a:ln w="9525">
              <a:noFill/>
              <a:miter lim="800000"/>
              <a:headEnd/>
              <a:tailEnd/>
            </a:ln>
          </p:spPr>
          <p:txBody>
            <a:bodyPr>
              <a:spAutoFit/>
            </a:bodyPr>
            <a:lstStyle/>
            <a:p>
              <a:pPr algn="ctr" eaLnBrk="0" hangingPunct="0"/>
              <a:r>
                <a:rPr lang="fr-FR" sz="1350">
                  <a:latin typeface="Times New Roman" pitchFamily="-111" charset="0"/>
                </a:rPr>
                <a:t>  </a:t>
              </a:r>
            </a:p>
          </p:txBody>
        </p:sp>
        <p:sp>
          <p:nvSpPr>
            <p:cNvPr id="58" name="Text Box 19"/>
            <p:cNvSpPr txBox="1">
              <a:spLocks noChangeArrowheads="1"/>
            </p:cNvSpPr>
            <p:nvPr/>
          </p:nvSpPr>
          <p:spPr bwMode="auto">
            <a:xfrm>
              <a:off x="3814" y="2808"/>
              <a:ext cx="175" cy="172"/>
            </a:xfrm>
            <a:prstGeom prst="rect">
              <a:avLst/>
            </a:prstGeom>
            <a:noFill/>
            <a:ln w="9525">
              <a:noFill/>
              <a:miter lim="800000"/>
              <a:headEnd/>
              <a:tailEnd/>
            </a:ln>
          </p:spPr>
          <p:txBody>
            <a:bodyPr wrap="none">
              <a:spAutoFit/>
            </a:bodyPr>
            <a:lstStyle/>
            <a:p>
              <a:pPr algn="ctr" eaLnBrk="0" hangingPunct="0"/>
              <a:r>
                <a:rPr lang="fr-FR" sz="900" b="1">
                  <a:solidFill>
                    <a:schemeClr val="bg1"/>
                  </a:solidFill>
                  <a:latin typeface="Arial Narrow" pitchFamily="-111" charset="0"/>
                </a:rPr>
                <a:t>  </a:t>
              </a:r>
              <a:endParaRPr lang="fr-FR" sz="1350">
                <a:latin typeface="Arial Narrow" pitchFamily="-111" charset="0"/>
              </a:endParaRPr>
            </a:p>
          </p:txBody>
        </p:sp>
      </p:grpSp>
      <p:sp>
        <p:nvSpPr>
          <p:cNvPr id="14" name="Rectangle 20"/>
          <p:cNvSpPr>
            <a:spLocks noChangeArrowheads="1"/>
          </p:cNvSpPr>
          <p:nvPr/>
        </p:nvSpPr>
        <p:spPr bwMode="auto">
          <a:xfrm>
            <a:off x="6351985" y="4163616"/>
            <a:ext cx="238848" cy="115416"/>
          </a:xfrm>
          <a:prstGeom prst="rect">
            <a:avLst/>
          </a:prstGeom>
          <a:noFill/>
          <a:ln w="9525">
            <a:noFill/>
            <a:miter lim="800000"/>
            <a:headEnd/>
            <a:tailEnd/>
          </a:ln>
        </p:spPr>
        <p:txBody>
          <a:bodyPr wrap="none" lIns="0" tIns="0" rIns="0" bIns="0">
            <a:spAutoFit/>
          </a:bodyPr>
          <a:lstStyle/>
          <a:p>
            <a:pPr eaLnBrk="0" hangingPunct="0"/>
            <a:r>
              <a:rPr lang="fr-FR" sz="750">
                <a:latin typeface="Arial Narrow" pitchFamily="-111" charset="0"/>
              </a:rPr>
              <a:t>322 bp</a:t>
            </a:r>
            <a:endParaRPr lang="fr-FR" sz="1350">
              <a:solidFill>
                <a:schemeClr val="bg1"/>
              </a:solidFill>
              <a:latin typeface="Arial Narrow" pitchFamily="-111" charset="0"/>
            </a:endParaRPr>
          </a:p>
        </p:txBody>
      </p:sp>
      <p:sp>
        <p:nvSpPr>
          <p:cNvPr id="15" name="Rectangle 21"/>
          <p:cNvSpPr>
            <a:spLocks noChangeArrowheads="1"/>
          </p:cNvSpPr>
          <p:nvPr/>
        </p:nvSpPr>
        <p:spPr bwMode="auto">
          <a:xfrm>
            <a:off x="1657350" y="4198144"/>
            <a:ext cx="238848" cy="115416"/>
          </a:xfrm>
          <a:prstGeom prst="rect">
            <a:avLst/>
          </a:prstGeom>
          <a:noFill/>
          <a:ln w="9525">
            <a:noFill/>
            <a:miter lim="800000"/>
            <a:headEnd/>
            <a:tailEnd/>
          </a:ln>
        </p:spPr>
        <p:txBody>
          <a:bodyPr wrap="none" lIns="0" tIns="0" rIns="0" bIns="0">
            <a:spAutoFit/>
          </a:bodyPr>
          <a:lstStyle/>
          <a:p>
            <a:pPr eaLnBrk="0" hangingPunct="0"/>
            <a:r>
              <a:rPr lang="fr-FR" sz="750">
                <a:latin typeface="Arial Narrow" pitchFamily="-111" charset="0"/>
              </a:rPr>
              <a:t>300 bp</a:t>
            </a:r>
            <a:endParaRPr lang="fr-FR" sz="1350">
              <a:latin typeface="Arial Narrow" pitchFamily="-111" charset="0"/>
            </a:endParaRPr>
          </a:p>
        </p:txBody>
      </p:sp>
      <p:sp>
        <p:nvSpPr>
          <p:cNvPr id="16" name="Line 22"/>
          <p:cNvSpPr>
            <a:spLocks noChangeShapeType="1"/>
          </p:cNvSpPr>
          <p:nvPr/>
        </p:nvSpPr>
        <p:spPr bwMode="auto">
          <a:xfrm>
            <a:off x="2093119" y="2160985"/>
            <a:ext cx="119063" cy="0"/>
          </a:xfrm>
          <a:prstGeom prst="line">
            <a:avLst/>
          </a:prstGeom>
          <a:noFill/>
          <a:ln w="12700">
            <a:solidFill>
              <a:schemeClr val="tx1"/>
            </a:solidFill>
            <a:round/>
            <a:headEnd/>
            <a:tailEnd/>
          </a:ln>
        </p:spPr>
        <p:txBody>
          <a:bodyPr wrap="none" anchor="ctr"/>
          <a:lstStyle/>
          <a:p>
            <a:endParaRPr lang="fr-FR" sz="1350"/>
          </a:p>
        </p:txBody>
      </p:sp>
      <p:sp>
        <p:nvSpPr>
          <p:cNvPr id="17" name="Line 23"/>
          <p:cNvSpPr>
            <a:spLocks noChangeShapeType="1"/>
          </p:cNvSpPr>
          <p:nvPr/>
        </p:nvSpPr>
        <p:spPr bwMode="auto">
          <a:xfrm>
            <a:off x="6130528" y="4230291"/>
            <a:ext cx="117872" cy="0"/>
          </a:xfrm>
          <a:prstGeom prst="line">
            <a:avLst/>
          </a:prstGeom>
          <a:noFill/>
          <a:ln w="12700">
            <a:solidFill>
              <a:schemeClr val="tx1"/>
            </a:solidFill>
            <a:round/>
            <a:headEnd/>
            <a:tailEnd/>
          </a:ln>
        </p:spPr>
        <p:txBody>
          <a:bodyPr wrap="none" anchor="ctr"/>
          <a:lstStyle/>
          <a:p>
            <a:endParaRPr lang="fr-FR" sz="1350"/>
          </a:p>
        </p:txBody>
      </p:sp>
      <p:sp>
        <p:nvSpPr>
          <p:cNvPr id="18" name="Rectangle 24"/>
          <p:cNvSpPr>
            <a:spLocks noChangeArrowheads="1"/>
          </p:cNvSpPr>
          <p:nvPr/>
        </p:nvSpPr>
        <p:spPr bwMode="auto">
          <a:xfrm>
            <a:off x="6724650" y="4080273"/>
            <a:ext cx="863204" cy="207749"/>
          </a:xfrm>
          <a:prstGeom prst="rect">
            <a:avLst/>
          </a:prstGeom>
          <a:noFill/>
          <a:ln w="9525">
            <a:noFill/>
            <a:miter lim="800000"/>
            <a:headEnd/>
            <a:tailEnd/>
          </a:ln>
        </p:spPr>
        <p:txBody>
          <a:bodyPr lIns="0" tIns="0" rIns="0" bIns="0">
            <a:spAutoFit/>
          </a:bodyPr>
          <a:lstStyle/>
          <a:p>
            <a:pPr algn="ctr" eaLnBrk="0" hangingPunct="0"/>
            <a:r>
              <a:rPr lang="fr-FR" sz="1350" i="1">
                <a:latin typeface="Book Antiqua" panose="02040602050305030304" pitchFamily="18" charset="0"/>
              </a:rPr>
              <a:t>Ins2</a:t>
            </a:r>
            <a:endParaRPr lang="fr-FR" sz="1350">
              <a:solidFill>
                <a:srgbClr val="FFFF00"/>
              </a:solidFill>
              <a:latin typeface="Book Antiqua" panose="02040602050305030304" pitchFamily="18" charset="0"/>
            </a:endParaRPr>
          </a:p>
        </p:txBody>
      </p:sp>
      <p:grpSp>
        <p:nvGrpSpPr>
          <p:cNvPr id="19" name="Group 25"/>
          <p:cNvGrpSpPr>
            <a:grpSpLocks/>
          </p:cNvGrpSpPr>
          <p:nvPr/>
        </p:nvGrpSpPr>
        <p:grpSpPr bwMode="auto">
          <a:xfrm>
            <a:off x="5617642" y="3949305"/>
            <a:ext cx="543874" cy="230460"/>
            <a:chOff x="3821" y="2807"/>
            <a:chExt cx="365" cy="188"/>
          </a:xfrm>
        </p:grpSpPr>
        <p:sp>
          <p:nvSpPr>
            <p:cNvPr id="54" name="Text Box 26"/>
            <p:cNvSpPr txBox="1">
              <a:spLocks noChangeArrowheads="1"/>
            </p:cNvSpPr>
            <p:nvPr/>
          </p:nvSpPr>
          <p:spPr bwMode="auto">
            <a:xfrm>
              <a:off x="3821" y="2807"/>
              <a:ext cx="222" cy="188"/>
            </a:xfrm>
            <a:prstGeom prst="rect">
              <a:avLst/>
            </a:prstGeom>
            <a:noFill/>
            <a:ln w="9525">
              <a:noFill/>
              <a:miter lim="800000"/>
              <a:headEnd/>
              <a:tailEnd/>
            </a:ln>
          </p:spPr>
          <p:txBody>
            <a:bodyPr wrap="none">
              <a:spAutoFit/>
            </a:bodyPr>
            <a:lstStyle/>
            <a:p>
              <a:pPr algn="ctr" eaLnBrk="0" hangingPunct="0"/>
              <a:r>
                <a:rPr lang="fr-FR" sz="900" b="1">
                  <a:latin typeface="Arial Narrow" pitchFamily="-111" charset="0"/>
                </a:rPr>
                <a:t>   C</a:t>
              </a:r>
              <a:endParaRPr lang="fr-FR" sz="1350">
                <a:latin typeface="Arial Narrow" pitchFamily="-111" charset="0"/>
              </a:endParaRPr>
            </a:p>
          </p:txBody>
        </p:sp>
        <p:sp>
          <p:nvSpPr>
            <p:cNvPr id="55" name="Rectangle 27"/>
            <p:cNvSpPr>
              <a:spLocks noChangeArrowheads="1"/>
            </p:cNvSpPr>
            <p:nvPr/>
          </p:nvSpPr>
          <p:spPr bwMode="auto">
            <a:xfrm>
              <a:off x="3965" y="2818"/>
              <a:ext cx="221" cy="169"/>
            </a:xfrm>
            <a:prstGeom prst="rect">
              <a:avLst/>
            </a:prstGeom>
            <a:noFill/>
            <a:ln w="9525">
              <a:noFill/>
              <a:miter lim="800000"/>
              <a:headEnd/>
              <a:tailEnd/>
            </a:ln>
          </p:spPr>
          <p:txBody>
            <a:bodyPr wrap="none">
              <a:spAutoFit/>
            </a:bodyPr>
            <a:lstStyle/>
            <a:p>
              <a:pPr algn="ctr" eaLnBrk="0" hangingPunct="0"/>
              <a:r>
                <a:rPr lang="fr-FR" sz="750" b="1">
                  <a:latin typeface="Arial Narrow" pitchFamily="-111" charset="0"/>
                </a:rPr>
                <a:t>H</a:t>
              </a:r>
              <a:r>
                <a:rPr lang="fr-FR" sz="450" b="1">
                  <a:latin typeface="Arial Narrow" pitchFamily="-111" charset="0"/>
                </a:rPr>
                <a:t>2</a:t>
              </a:r>
              <a:r>
                <a:rPr lang="fr-FR" sz="750" b="1">
                  <a:latin typeface="Arial Narrow" pitchFamily="-111" charset="0"/>
                </a:rPr>
                <a:t>O</a:t>
              </a:r>
              <a:endParaRPr lang="fr-FR" sz="750" b="1">
                <a:solidFill>
                  <a:srgbClr val="FFFF00"/>
                </a:solidFill>
                <a:latin typeface="Arial Narrow" pitchFamily="-111" charset="0"/>
              </a:endParaRPr>
            </a:p>
          </p:txBody>
        </p:sp>
      </p:grpSp>
      <p:pic>
        <p:nvPicPr>
          <p:cNvPr id="20" name="Picture 28"/>
          <p:cNvPicPr>
            <a:picLocks noChangeAspect="1" noChangeArrowheads="1"/>
          </p:cNvPicPr>
          <p:nvPr/>
        </p:nvPicPr>
        <p:blipFill>
          <a:blip r:embed="rId3"/>
          <a:srcRect/>
          <a:stretch>
            <a:fillRect/>
          </a:stretch>
        </p:blipFill>
        <p:spPr bwMode="auto">
          <a:xfrm>
            <a:off x="2282429" y="4163617"/>
            <a:ext cx="3849290" cy="286940"/>
          </a:xfrm>
          <a:prstGeom prst="rect">
            <a:avLst/>
          </a:prstGeom>
          <a:noFill/>
          <a:ln w="28575">
            <a:solidFill>
              <a:srgbClr val="800000"/>
            </a:solidFill>
            <a:miter lim="800000"/>
            <a:headEnd/>
            <a:tailEnd/>
          </a:ln>
        </p:spPr>
      </p:pic>
      <p:sp>
        <p:nvSpPr>
          <p:cNvPr id="21" name="Rectangle 29"/>
          <p:cNvSpPr>
            <a:spLocks noChangeArrowheads="1"/>
          </p:cNvSpPr>
          <p:nvPr/>
        </p:nvSpPr>
        <p:spPr bwMode="auto">
          <a:xfrm>
            <a:off x="3674269" y="1943101"/>
            <a:ext cx="52900"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6</a:t>
            </a:r>
          </a:p>
        </p:txBody>
      </p:sp>
      <p:sp>
        <p:nvSpPr>
          <p:cNvPr id="22" name="Rectangle 30"/>
          <p:cNvSpPr>
            <a:spLocks noChangeArrowheads="1"/>
          </p:cNvSpPr>
          <p:nvPr/>
        </p:nvSpPr>
        <p:spPr bwMode="auto">
          <a:xfrm>
            <a:off x="4702969" y="1943101"/>
            <a:ext cx="105798"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11</a:t>
            </a:r>
          </a:p>
        </p:txBody>
      </p:sp>
      <p:sp>
        <p:nvSpPr>
          <p:cNvPr id="23" name="Rectangle 31"/>
          <p:cNvSpPr>
            <a:spLocks noChangeArrowheads="1"/>
          </p:cNvSpPr>
          <p:nvPr/>
        </p:nvSpPr>
        <p:spPr bwMode="auto">
          <a:xfrm>
            <a:off x="5374481" y="1943101"/>
            <a:ext cx="105798"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14</a:t>
            </a:r>
          </a:p>
        </p:txBody>
      </p:sp>
      <p:grpSp>
        <p:nvGrpSpPr>
          <p:cNvPr id="24" name="Group 32"/>
          <p:cNvGrpSpPr>
            <a:grpSpLocks/>
          </p:cNvGrpSpPr>
          <p:nvPr/>
        </p:nvGrpSpPr>
        <p:grpSpPr bwMode="auto">
          <a:xfrm>
            <a:off x="1628775" y="2095500"/>
            <a:ext cx="5836444" cy="577454"/>
            <a:chOff x="432" y="1776"/>
            <a:chExt cx="4902" cy="485"/>
          </a:xfrm>
        </p:grpSpPr>
        <p:sp>
          <p:nvSpPr>
            <p:cNvPr id="45" name="Rectangle 33"/>
            <p:cNvSpPr>
              <a:spLocks noChangeArrowheads="1"/>
            </p:cNvSpPr>
            <p:nvPr/>
          </p:nvSpPr>
          <p:spPr bwMode="auto">
            <a:xfrm>
              <a:off x="920" y="1776"/>
              <a:ext cx="3274" cy="485"/>
            </a:xfrm>
            <a:prstGeom prst="rect">
              <a:avLst/>
            </a:prstGeom>
            <a:solidFill>
              <a:srgbClr val="FFFFFF"/>
            </a:solidFill>
            <a:ln w="57150">
              <a:solidFill>
                <a:srgbClr val="800000"/>
              </a:solidFill>
              <a:miter lim="800000"/>
              <a:headEnd/>
              <a:tailEnd/>
            </a:ln>
          </p:spPr>
          <p:txBody>
            <a:bodyPr/>
            <a:lstStyle/>
            <a:p>
              <a:pPr eaLnBrk="0" hangingPunct="0"/>
              <a:endParaRPr lang="fr-FR" sz="1350"/>
            </a:p>
          </p:txBody>
        </p:sp>
        <p:grpSp>
          <p:nvGrpSpPr>
            <p:cNvPr id="46" name="Group 34"/>
            <p:cNvGrpSpPr>
              <a:grpSpLocks/>
            </p:cNvGrpSpPr>
            <p:nvPr/>
          </p:nvGrpSpPr>
          <p:grpSpPr bwMode="auto">
            <a:xfrm>
              <a:off x="432" y="1776"/>
              <a:ext cx="4902" cy="475"/>
              <a:chOff x="432" y="1776"/>
              <a:chExt cx="4902" cy="475"/>
            </a:xfrm>
          </p:grpSpPr>
          <p:sp>
            <p:nvSpPr>
              <p:cNvPr id="47" name="Rectangle 35"/>
              <p:cNvSpPr>
                <a:spLocks noChangeArrowheads="1"/>
              </p:cNvSpPr>
              <p:nvPr/>
            </p:nvSpPr>
            <p:spPr bwMode="auto">
              <a:xfrm>
                <a:off x="4958" y="1858"/>
                <a:ext cx="376" cy="174"/>
              </a:xfrm>
              <a:prstGeom prst="rect">
                <a:avLst/>
              </a:prstGeom>
              <a:noFill/>
              <a:ln w="9525">
                <a:noFill/>
                <a:miter lim="800000"/>
                <a:headEnd/>
                <a:tailEnd/>
              </a:ln>
            </p:spPr>
            <p:txBody>
              <a:bodyPr lIns="0" tIns="0" rIns="0" bIns="0">
                <a:spAutoFit/>
              </a:bodyPr>
              <a:lstStyle/>
              <a:p>
                <a:pPr eaLnBrk="0" hangingPunct="0"/>
                <a:r>
                  <a:rPr lang="fr-FR" sz="1350" i="1" err="1">
                    <a:latin typeface="Book Antiqua" panose="02040602050305030304" pitchFamily="18" charset="0"/>
                  </a:rPr>
                  <a:t>Actin</a:t>
                </a:r>
                <a:endParaRPr lang="fr-FR" sz="1200">
                  <a:solidFill>
                    <a:srgbClr val="FFFF00"/>
                  </a:solidFill>
                  <a:latin typeface="Book Antiqua" panose="02040602050305030304" pitchFamily="18" charset="0"/>
                </a:endParaRPr>
              </a:p>
            </p:txBody>
          </p:sp>
          <p:sp>
            <p:nvSpPr>
              <p:cNvPr id="48" name="Rectangle 36"/>
              <p:cNvSpPr>
                <a:spLocks noChangeArrowheads="1"/>
              </p:cNvSpPr>
              <p:nvPr/>
            </p:nvSpPr>
            <p:spPr bwMode="auto">
              <a:xfrm>
                <a:off x="4958" y="2003"/>
                <a:ext cx="376" cy="174"/>
              </a:xfrm>
              <a:prstGeom prst="rect">
                <a:avLst/>
              </a:prstGeom>
              <a:noFill/>
              <a:ln w="9525">
                <a:noFill/>
                <a:miter lim="800000"/>
                <a:headEnd/>
                <a:tailEnd/>
              </a:ln>
            </p:spPr>
            <p:txBody>
              <a:bodyPr lIns="0" tIns="0" rIns="0" bIns="0">
                <a:spAutoFit/>
              </a:bodyPr>
              <a:lstStyle/>
              <a:p>
                <a:pPr eaLnBrk="0" hangingPunct="0"/>
                <a:r>
                  <a:rPr lang="fr-FR" sz="1350" i="1">
                    <a:latin typeface="Book Antiqua" panose="02040602050305030304" pitchFamily="18" charset="0"/>
                  </a:rPr>
                  <a:t>Igf2</a:t>
                </a:r>
                <a:endParaRPr lang="fr-FR" sz="1350">
                  <a:solidFill>
                    <a:srgbClr val="FFFF00"/>
                  </a:solidFill>
                  <a:latin typeface="Book Antiqua" panose="02040602050305030304" pitchFamily="18" charset="0"/>
                </a:endParaRPr>
              </a:p>
            </p:txBody>
          </p:sp>
          <p:sp>
            <p:nvSpPr>
              <p:cNvPr id="49" name="Rectangle 37"/>
              <p:cNvSpPr>
                <a:spLocks noChangeArrowheads="1"/>
              </p:cNvSpPr>
              <p:nvPr/>
            </p:nvSpPr>
            <p:spPr bwMode="auto">
              <a:xfrm>
                <a:off x="4392" y="1888"/>
                <a:ext cx="311" cy="97"/>
              </a:xfrm>
              <a:prstGeom prst="rect">
                <a:avLst/>
              </a:prstGeom>
              <a:noFill/>
              <a:ln w="9525">
                <a:noFill/>
                <a:miter lim="800000"/>
                <a:headEnd/>
                <a:tailEnd/>
              </a:ln>
            </p:spPr>
            <p:txBody>
              <a:bodyPr lIns="0" tIns="0" rIns="0" bIns="0">
                <a:spAutoFit/>
              </a:bodyPr>
              <a:lstStyle/>
              <a:p>
                <a:pPr eaLnBrk="0" hangingPunct="0"/>
                <a:r>
                  <a:rPr lang="fr-FR" sz="750">
                    <a:latin typeface="Arial Narrow" pitchFamily="-111" charset="0"/>
                  </a:rPr>
                  <a:t>600 bp</a:t>
                </a:r>
                <a:r>
                  <a:rPr lang="fr-FR" sz="750">
                    <a:solidFill>
                      <a:srgbClr val="FFFF00"/>
                    </a:solidFill>
                    <a:latin typeface="Arial Narrow" pitchFamily="-111" charset="0"/>
                  </a:rPr>
                  <a:t>    </a:t>
                </a:r>
                <a:endParaRPr lang="fr-FR" sz="1350">
                  <a:solidFill>
                    <a:srgbClr val="FFFF00"/>
                  </a:solidFill>
                  <a:latin typeface="Arial Narrow" pitchFamily="-111" charset="0"/>
                </a:endParaRPr>
              </a:p>
            </p:txBody>
          </p:sp>
          <p:sp>
            <p:nvSpPr>
              <p:cNvPr id="50" name="Rectangle 38"/>
              <p:cNvSpPr>
                <a:spLocks noChangeArrowheads="1"/>
              </p:cNvSpPr>
              <p:nvPr/>
            </p:nvSpPr>
            <p:spPr bwMode="auto">
              <a:xfrm>
                <a:off x="4383" y="2039"/>
                <a:ext cx="238" cy="97"/>
              </a:xfrm>
              <a:prstGeom prst="rect">
                <a:avLst/>
              </a:prstGeom>
              <a:noFill/>
              <a:ln w="9525">
                <a:noFill/>
                <a:miter lim="800000"/>
                <a:headEnd/>
                <a:tailEnd/>
              </a:ln>
            </p:spPr>
            <p:txBody>
              <a:bodyPr wrap="none" lIns="0" tIns="0" rIns="0" bIns="0">
                <a:spAutoFit/>
              </a:bodyPr>
              <a:lstStyle/>
              <a:p>
                <a:pPr eaLnBrk="0" hangingPunct="0"/>
                <a:r>
                  <a:rPr lang="fr-FR" sz="750">
                    <a:latin typeface="Arial Narrow" pitchFamily="-111" charset="0"/>
                  </a:rPr>
                  <a:t>378 bp</a:t>
                </a:r>
                <a:r>
                  <a:rPr lang="fr-FR" sz="750">
                    <a:solidFill>
                      <a:schemeClr val="bg1"/>
                    </a:solidFill>
                    <a:latin typeface="Arial Narrow" pitchFamily="-111" charset="0"/>
                  </a:rPr>
                  <a:t>  </a:t>
                </a:r>
                <a:endParaRPr lang="fr-FR" sz="1350">
                  <a:solidFill>
                    <a:schemeClr val="bg1"/>
                  </a:solidFill>
                  <a:latin typeface="Arial Narrow" pitchFamily="-111" charset="0"/>
                </a:endParaRPr>
              </a:p>
            </p:txBody>
          </p:sp>
          <p:sp>
            <p:nvSpPr>
              <p:cNvPr id="51" name="Rectangle 39"/>
              <p:cNvSpPr>
                <a:spLocks noChangeArrowheads="1"/>
              </p:cNvSpPr>
              <p:nvPr/>
            </p:nvSpPr>
            <p:spPr bwMode="auto">
              <a:xfrm>
                <a:off x="432" y="1776"/>
                <a:ext cx="237" cy="97"/>
              </a:xfrm>
              <a:prstGeom prst="rect">
                <a:avLst/>
              </a:prstGeom>
              <a:noFill/>
              <a:ln w="9525">
                <a:noFill/>
                <a:miter lim="800000"/>
                <a:headEnd/>
                <a:tailEnd/>
              </a:ln>
            </p:spPr>
            <p:txBody>
              <a:bodyPr wrap="none" lIns="0" tIns="0" rIns="0" bIns="0">
                <a:spAutoFit/>
              </a:bodyPr>
              <a:lstStyle/>
              <a:p>
                <a:pPr eaLnBrk="0" hangingPunct="0"/>
                <a:r>
                  <a:rPr lang="fr-FR" sz="750">
                    <a:latin typeface="Arial Narrow" pitchFamily="-111" charset="0"/>
                  </a:rPr>
                  <a:t>1000 bp</a:t>
                </a:r>
                <a:endParaRPr lang="fr-FR" sz="1350">
                  <a:solidFill>
                    <a:srgbClr val="FFC700"/>
                  </a:solidFill>
                  <a:latin typeface="Arial Narrow" pitchFamily="-111" charset="0"/>
                </a:endParaRPr>
              </a:p>
            </p:txBody>
          </p:sp>
          <p:sp>
            <p:nvSpPr>
              <p:cNvPr id="52" name="Rectangle 40"/>
              <p:cNvSpPr>
                <a:spLocks noChangeArrowheads="1"/>
              </p:cNvSpPr>
              <p:nvPr/>
            </p:nvSpPr>
            <p:spPr bwMode="auto">
              <a:xfrm>
                <a:off x="504" y="1936"/>
                <a:ext cx="201" cy="97"/>
              </a:xfrm>
              <a:prstGeom prst="rect">
                <a:avLst/>
              </a:prstGeom>
              <a:noFill/>
              <a:ln w="9525">
                <a:noFill/>
                <a:miter lim="800000"/>
                <a:headEnd/>
                <a:tailEnd/>
              </a:ln>
            </p:spPr>
            <p:txBody>
              <a:bodyPr wrap="none" lIns="0" tIns="0" rIns="0" bIns="0">
                <a:spAutoFit/>
              </a:bodyPr>
              <a:lstStyle/>
              <a:p>
                <a:pPr eaLnBrk="0" hangingPunct="0"/>
                <a:r>
                  <a:rPr lang="fr-FR" sz="750">
                    <a:latin typeface="Arial Narrow" pitchFamily="-111" charset="0"/>
                  </a:rPr>
                  <a:t>500 bp</a:t>
                </a:r>
                <a:endParaRPr lang="fr-FR" sz="1350">
                  <a:latin typeface="Arial Narrow" pitchFamily="-111" charset="0"/>
                </a:endParaRPr>
              </a:p>
            </p:txBody>
          </p:sp>
          <p:pic>
            <p:nvPicPr>
              <p:cNvPr id="53" name="Picture 41"/>
              <p:cNvPicPr>
                <a:picLocks noChangeAspect="1" noChangeArrowheads="1"/>
              </p:cNvPicPr>
              <p:nvPr/>
            </p:nvPicPr>
            <p:blipFill>
              <a:blip r:embed="rId4"/>
              <a:srcRect/>
              <a:stretch>
                <a:fillRect/>
              </a:stretch>
            </p:blipFill>
            <p:spPr bwMode="auto">
              <a:xfrm>
                <a:off x="930" y="1786"/>
                <a:ext cx="3264" cy="465"/>
              </a:xfrm>
              <a:prstGeom prst="rect">
                <a:avLst/>
              </a:prstGeom>
              <a:noFill/>
              <a:ln w="19050">
                <a:noFill/>
                <a:miter lim="800000"/>
                <a:headEnd/>
                <a:tailEnd/>
              </a:ln>
            </p:spPr>
          </p:pic>
        </p:grpSp>
      </p:grpSp>
      <p:sp>
        <p:nvSpPr>
          <p:cNvPr id="25" name="Rectangle 42"/>
          <p:cNvSpPr>
            <a:spLocks noChangeArrowheads="1"/>
          </p:cNvSpPr>
          <p:nvPr/>
        </p:nvSpPr>
        <p:spPr bwMode="auto">
          <a:xfrm flipH="1">
            <a:off x="2286000" y="1943101"/>
            <a:ext cx="57150" cy="138499"/>
          </a:xfrm>
          <a:prstGeom prst="rect">
            <a:avLst/>
          </a:prstGeom>
          <a:noFill/>
          <a:ln w="9525">
            <a:noFill/>
            <a:miter lim="800000"/>
            <a:headEnd/>
            <a:tailEnd/>
          </a:ln>
        </p:spPr>
        <p:txBody>
          <a:bodyPr lIns="0" tIns="0" rIns="0" bIns="0">
            <a:spAutoFit/>
          </a:bodyPr>
          <a:lstStyle/>
          <a:p>
            <a:pPr eaLnBrk="0" hangingPunct="0"/>
            <a:r>
              <a:rPr lang="fr-FR" sz="900" b="1">
                <a:latin typeface="Arial Narrow" pitchFamily="-111" charset="0"/>
              </a:rPr>
              <a:t>M</a:t>
            </a:r>
          </a:p>
        </p:txBody>
      </p:sp>
      <p:sp>
        <p:nvSpPr>
          <p:cNvPr id="26" name="Rectangle 43"/>
          <p:cNvSpPr>
            <a:spLocks noChangeArrowheads="1"/>
          </p:cNvSpPr>
          <p:nvPr/>
        </p:nvSpPr>
        <p:spPr bwMode="auto">
          <a:xfrm>
            <a:off x="2547938" y="1943101"/>
            <a:ext cx="52900"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1</a:t>
            </a:r>
          </a:p>
        </p:txBody>
      </p:sp>
      <p:sp>
        <p:nvSpPr>
          <p:cNvPr id="27" name="Rectangle 44"/>
          <p:cNvSpPr>
            <a:spLocks noChangeArrowheads="1"/>
          </p:cNvSpPr>
          <p:nvPr/>
        </p:nvSpPr>
        <p:spPr bwMode="auto">
          <a:xfrm>
            <a:off x="2794397" y="1943101"/>
            <a:ext cx="52900"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2</a:t>
            </a:r>
          </a:p>
        </p:txBody>
      </p:sp>
      <p:sp>
        <p:nvSpPr>
          <p:cNvPr id="28" name="Rectangle 45"/>
          <p:cNvSpPr>
            <a:spLocks noChangeArrowheads="1"/>
          </p:cNvSpPr>
          <p:nvPr/>
        </p:nvSpPr>
        <p:spPr bwMode="auto">
          <a:xfrm>
            <a:off x="3018235" y="1943101"/>
            <a:ext cx="52900"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3</a:t>
            </a:r>
          </a:p>
        </p:txBody>
      </p:sp>
      <p:sp>
        <p:nvSpPr>
          <p:cNvPr id="29" name="Rectangle 46"/>
          <p:cNvSpPr>
            <a:spLocks noChangeArrowheads="1"/>
          </p:cNvSpPr>
          <p:nvPr/>
        </p:nvSpPr>
        <p:spPr bwMode="auto">
          <a:xfrm>
            <a:off x="3220641" y="1943101"/>
            <a:ext cx="52900"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4</a:t>
            </a:r>
          </a:p>
        </p:txBody>
      </p:sp>
      <p:sp>
        <p:nvSpPr>
          <p:cNvPr id="30" name="Rectangle 47"/>
          <p:cNvSpPr>
            <a:spLocks noChangeArrowheads="1"/>
          </p:cNvSpPr>
          <p:nvPr/>
        </p:nvSpPr>
        <p:spPr bwMode="auto">
          <a:xfrm>
            <a:off x="3431381" y="1952626"/>
            <a:ext cx="52900"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5</a:t>
            </a:r>
          </a:p>
        </p:txBody>
      </p:sp>
      <p:sp>
        <p:nvSpPr>
          <p:cNvPr id="31" name="Rectangle 48"/>
          <p:cNvSpPr>
            <a:spLocks noChangeArrowheads="1"/>
          </p:cNvSpPr>
          <p:nvPr/>
        </p:nvSpPr>
        <p:spPr bwMode="auto">
          <a:xfrm>
            <a:off x="3895725" y="1943101"/>
            <a:ext cx="52900"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7</a:t>
            </a:r>
          </a:p>
        </p:txBody>
      </p:sp>
      <p:sp>
        <p:nvSpPr>
          <p:cNvPr id="32" name="Rectangle 49"/>
          <p:cNvSpPr>
            <a:spLocks noChangeArrowheads="1"/>
          </p:cNvSpPr>
          <p:nvPr/>
        </p:nvSpPr>
        <p:spPr bwMode="auto">
          <a:xfrm>
            <a:off x="4107656" y="1943101"/>
            <a:ext cx="52900"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8</a:t>
            </a:r>
          </a:p>
        </p:txBody>
      </p:sp>
      <p:sp>
        <p:nvSpPr>
          <p:cNvPr id="33" name="Rectangle 50"/>
          <p:cNvSpPr>
            <a:spLocks noChangeArrowheads="1"/>
          </p:cNvSpPr>
          <p:nvPr/>
        </p:nvSpPr>
        <p:spPr bwMode="auto">
          <a:xfrm>
            <a:off x="4318397" y="1943101"/>
            <a:ext cx="52900"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9</a:t>
            </a:r>
          </a:p>
        </p:txBody>
      </p:sp>
      <p:sp>
        <p:nvSpPr>
          <p:cNvPr id="34" name="Rectangle 51"/>
          <p:cNvSpPr>
            <a:spLocks noChangeArrowheads="1"/>
          </p:cNvSpPr>
          <p:nvPr/>
        </p:nvSpPr>
        <p:spPr bwMode="auto">
          <a:xfrm>
            <a:off x="4507706" y="1943101"/>
            <a:ext cx="105798"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10</a:t>
            </a:r>
          </a:p>
        </p:txBody>
      </p:sp>
      <p:sp>
        <p:nvSpPr>
          <p:cNvPr id="35" name="Rectangle 52"/>
          <p:cNvSpPr>
            <a:spLocks noChangeArrowheads="1"/>
          </p:cNvSpPr>
          <p:nvPr/>
        </p:nvSpPr>
        <p:spPr bwMode="auto">
          <a:xfrm>
            <a:off x="4914900" y="1943101"/>
            <a:ext cx="105798"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12</a:t>
            </a:r>
          </a:p>
        </p:txBody>
      </p:sp>
      <p:sp>
        <p:nvSpPr>
          <p:cNvPr id="36" name="Rectangle 53"/>
          <p:cNvSpPr>
            <a:spLocks noChangeArrowheads="1"/>
          </p:cNvSpPr>
          <p:nvPr/>
        </p:nvSpPr>
        <p:spPr bwMode="auto">
          <a:xfrm>
            <a:off x="5150644" y="1943101"/>
            <a:ext cx="105798"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13</a:t>
            </a:r>
          </a:p>
        </p:txBody>
      </p:sp>
      <p:sp>
        <p:nvSpPr>
          <p:cNvPr id="37" name="Rectangle 54"/>
          <p:cNvSpPr>
            <a:spLocks noChangeArrowheads="1"/>
          </p:cNvSpPr>
          <p:nvPr/>
        </p:nvSpPr>
        <p:spPr bwMode="auto">
          <a:xfrm>
            <a:off x="5593556" y="1943101"/>
            <a:ext cx="105798"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15</a:t>
            </a:r>
          </a:p>
        </p:txBody>
      </p:sp>
      <p:sp>
        <p:nvSpPr>
          <p:cNvPr id="38" name="Rectangle 55"/>
          <p:cNvSpPr>
            <a:spLocks noChangeArrowheads="1"/>
          </p:cNvSpPr>
          <p:nvPr/>
        </p:nvSpPr>
        <p:spPr bwMode="auto">
          <a:xfrm>
            <a:off x="6048375" y="1943101"/>
            <a:ext cx="78548"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M</a:t>
            </a:r>
            <a:endParaRPr lang="fr-FR" sz="900" b="1">
              <a:solidFill>
                <a:srgbClr val="FFC700"/>
              </a:solidFill>
              <a:latin typeface="Arial Narrow" pitchFamily="-111" charset="0"/>
            </a:endParaRPr>
          </a:p>
        </p:txBody>
      </p:sp>
      <p:sp>
        <p:nvSpPr>
          <p:cNvPr id="39" name="Rectangle 56"/>
          <p:cNvSpPr>
            <a:spLocks noChangeArrowheads="1"/>
          </p:cNvSpPr>
          <p:nvPr/>
        </p:nvSpPr>
        <p:spPr bwMode="auto">
          <a:xfrm>
            <a:off x="5772150" y="1926432"/>
            <a:ext cx="177934" cy="138499"/>
          </a:xfrm>
          <a:prstGeom prst="rect">
            <a:avLst/>
          </a:prstGeom>
          <a:noFill/>
          <a:ln w="9525">
            <a:noFill/>
            <a:miter lim="800000"/>
            <a:headEnd/>
            <a:tailEnd/>
          </a:ln>
        </p:spPr>
        <p:txBody>
          <a:bodyPr wrap="none" lIns="0" tIns="0" rIns="0" bIns="0">
            <a:spAutoFit/>
          </a:bodyPr>
          <a:lstStyle/>
          <a:p>
            <a:pPr eaLnBrk="0" hangingPunct="0"/>
            <a:r>
              <a:rPr lang="fr-FR" sz="900" b="1">
                <a:latin typeface="Arial Narrow" pitchFamily="-111" charset="0"/>
              </a:rPr>
              <a:t>H</a:t>
            </a:r>
            <a:r>
              <a:rPr lang="fr-FR" sz="600" b="1">
                <a:latin typeface="Arial Narrow" pitchFamily="-111" charset="0"/>
              </a:rPr>
              <a:t>2</a:t>
            </a:r>
            <a:r>
              <a:rPr lang="fr-FR" sz="900" b="1">
                <a:latin typeface="Arial Narrow" pitchFamily="-111" charset="0"/>
              </a:rPr>
              <a:t>O</a:t>
            </a:r>
            <a:endParaRPr lang="fr-FR" sz="900" b="1">
              <a:solidFill>
                <a:srgbClr val="FFC700"/>
              </a:solidFill>
              <a:latin typeface="Arial Narrow" pitchFamily="-111" charset="0"/>
            </a:endParaRPr>
          </a:p>
        </p:txBody>
      </p:sp>
      <p:sp>
        <p:nvSpPr>
          <p:cNvPr id="40" name="Line 57"/>
          <p:cNvSpPr>
            <a:spLocks noChangeShapeType="1"/>
          </p:cNvSpPr>
          <p:nvPr/>
        </p:nvSpPr>
        <p:spPr bwMode="auto">
          <a:xfrm>
            <a:off x="6171010" y="2325291"/>
            <a:ext cx="119063" cy="0"/>
          </a:xfrm>
          <a:prstGeom prst="line">
            <a:avLst/>
          </a:prstGeom>
          <a:noFill/>
          <a:ln w="12700">
            <a:solidFill>
              <a:schemeClr val="tx1"/>
            </a:solidFill>
            <a:round/>
            <a:headEnd/>
            <a:tailEnd/>
          </a:ln>
        </p:spPr>
        <p:txBody>
          <a:bodyPr wrap="none" anchor="ctr"/>
          <a:lstStyle/>
          <a:p>
            <a:endParaRPr lang="fr-FR" sz="1350"/>
          </a:p>
        </p:txBody>
      </p:sp>
      <p:sp>
        <p:nvSpPr>
          <p:cNvPr id="41" name="Text Box 59"/>
          <p:cNvSpPr txBox="1">
            <a:spLocks noChangeArrowheads="1"/>
          </p:cNvSpPr>
          <p:nvPr/>
        </p:nvSpPr>
        <p:spPr bwMode="auto">
          <a:xfrm>
            <a:off x="2337220" y="4551606"/>
            <a:ext cx="3770225" cy="230832"/>
          </a:xfrm>
          <a:prstGeom prst="rect">
            <a:avLst/>
          </a:prstGeom>
          <a:noFill/>
          <a:ln w="9525">
            <a:noFill/>
            <a:miter lim="800000"/>
            <a:headEnd/>
            <a:tailEnd/>
          </a:ln>
        </p:spPr>
        <p:txBody>
          <a:bodyPr wrap="square">
            <a:spAutoFit/>
          </a:bodyPr>
          <a:lstStyle/>
          <a:p>
            <a:pPr eaLnBrk="0" hangingPunct="0">
              <a:spcBef>
                <a:spcPct val="50000"/>
              </a:spcBef>
            </a:pPr>
            <a:r>
              <a:rPr lang="fr-FR" sz="900" err="1">
                <a:solidFill>
                  <a:schemeClr val="tx1">
                    <a:lumMod val="85000"/>
                    <a:lumOff val="15000"/>
                  </a:schemeClr>
                </a:solidFill>
                <a:latin typeface="Book Antiqua" panose="02040602050305030304" pitchFamily="18" charset="0"/>
                <a:cs typeface="Century Gothic"/>
              </a:rPr>
              <a:t>Kecha-Kamoun</a:t>
            </a:r>
            <a:r>
              <a:rPr lang="fr-FR" sz="900">
                <a:solidFill>
                  <a:schemeClr val="tx1">
                    <a:lumMod val="85000"/>
                    <a:lumOff val="15000"/>
                  </a:schemeClr>
                </a:solidFill>
                <a:latin typeface="Book Antiqua" panose="02040602050305030304" pitchFamily="18" charset="0"/>
                <a:cs typeface="Century Gothic"/>
              </a:rPr>
              <a:t> O </a:t>
            </a:r>
            <a:r>
              <a:rPr lang="fr-FR" sz="900" i="1">
                <a:solidFill>
                  <a:schemeClr val="tx1">
                    <a:lumMod val="85000"/>
                    <a:lumOff val="15000"/>
                  </a:schemeClr>
                </a:solidFill>
                <a:latin typeface="Book Antiqua" panose="02040602050305030304" pitchFamily="18" charset="0"/>
                <a:cs typeface="Century Gothic"/>
              </a:rPr>
              <a:t>et al., </a:t>
            </a:r>
            <a:r>
              <a:rPr lang="fr-FR" sz="900" i="1" err="1">
                <a:solidFill>
                  <a:schemeClr val="tx1">
                    <a:lumMod val="85000"/>
                    <a:lumOff val="15000"/>
                  </a:schemeClr>
                </a:solidFill>
                <a:latin typeface="Book Antiqua" panose="02040602050305030304" pitchFamily="18" charset="0"/>
                <a:cs typeface="Century Gothic"/>
              </a:rPr>
              <a:t>Diabetes</a:t>
            </a:r>
            <a:r>
              <a:rPr lang="fr-FR" sz="900" i="1">
                <a:solidFill>
                  <a:schemeClr val="tx1">
                    <a:lumMod val="85000"/>
                    <a:lumOff val="15000"/>
                  </a:schemeClr>
                </a:solidFill>
                <a:latin typeface="Book Antiqua" panose="02040602050305030304" pitchFamily="18" charset="0"/>
                <a:cs typeface="Century Gothic"/>
              </a:rPr>
              <a:t>/</a:t>
            </a:r>
            <a:r>
              <a:rPr lang="fr-FR" sz="900" i="1" err="1">
                <a:solidFill>
                  <a:schemeClr val="tx1">
                    <a:lumMod val="85000"/>
                    <a:lumOff val="15000"/>
                  </a:schemeClr>
                </a:solidFill>
                <a:latin typeface="Book Antiqua" panose="02040602050305030304" pitchFamily="18" charset="0"/>
                <a:cs typeface="Century Gothic"/>
              </a:rPr>
              <a:t>Metabolism</a:t>
            </a:r>
            <a:r>
              <a:rPr lang="fr-FR" sz="900" i="1">
                <a:solidFill>
                  <a:schemeClr val="tx1">
                    <a:lumMod val="85000"/>
                    <a:lumOff val="15000"/>
                  </a:schemeClr>
                </a:solidFill>
                <a:latin typeface="Book Antiqua" panose="02040602050305030304" pitchFamily="18" charset="0"/>
                <a:cs typeface="Century Gothic"/>
              </a:rPr>
              <a:t> </a:t>
            </a:r>
            <a:r>
              <a:rPr lang="fr-FR" sz="900" i="1" err="1">
                <a:solidFill>
                  <a:schemeClr val="tx1">
                    <a:lumMod val="85000"/>
                    <a:lumOff val="15000"/>
                  </a:schemeClr>
                </a:solidFill>
                <a:latin typeface="Book Antiqua" panose="02040602050305030304" pitchFamily="18" charset="0"/>
                <a:cs typeface="Century Gothic"/>
              </a:rPr>
              <a:t>Research</a:t>
            </a:r>
            <a:r>
              <a:rPr lang="fr-FR" sz="900">
                <a:solidFill>
                  <a:schemeClr val="tx1">
                    <a:lumMod val="85000"/>
                    <a:lumOff val="15000"/>
                  </a:schemeClr>
                </a:solidFill>
                <a:latin typeface="Book Antiqua" panose="02040602050305030304" pitchFamily="18" charset="0"/>
                <a:cs typeface="Century Gothic"/>
              </a:rPr>
              <a:t> </a:t>
            </a:r>
            <a:r>
              <a:rPr lang="fr-FR" sz="900" i="1">
                <a:solidFill>
                  <a:schemeClr val="tx1">
                    <a:lumMod val="85000"/>
                    <a:lumOff val="15000"/>
                  </a:schemeClr>
                </a:solidFill>
                <a:latin typeface="Book Antiqua" panose="02040602050305030304" pitchFamily="18" charset="0"/>
                <a:cs typeface="Century Gothic"/>
              </a:rPr>
              <a:t>&amp; </a:t>
            </a:r>
            <a:r>
              <a:rPr lang="fr-FR" sz="900" i="1" err="1">
                <a:solidFill>
                  <a:schemeClr val="tx1">
                    <a:lumMod val="85000"/>
                    <a:lumOff val="15000"/>
                  </a:schemeClr>
                </a:solidFill>
                <a:latin typeface="Book Antiqua" panose="02040602050305030304" pitchFamily="18" charset="0"/>
                <a:cs typeface="Century Gothic"/>
              </a:rPr>
              <a:t>Reviews</a:t>
            </a:r>
            <a:r>
              <a:rPr lang="fr-FR" sz="900" i="1">
                <a:solidFill>
                  <a:schemeClr val="tx1">
                    <a:lumMod val="85000"/>
                    <a:lumOff val="15000"/>
                  </a:schemeClr>
                </a:solidFill>
                <a:latin typeface="Book Antiqua" panose="02040602050305030304" pitchFamily="18" charset="0"/>
                <a:cs typeface="Century Gothic"/>
              </a:rPr>
              <a:t> </a:t>
            </a:r>
            <a:r>
              <a:rPr lang="fr-FR" sz="900">
                <a:solidFill>
                  <a:schemeClr val="tx1">
                    <a:lumMod val="85000"/>
                    <a:lumOff val="15000"/>
                  </a:schemeClr>
                </a:solidFill>
                <a:latin typeface="Book Antiqua" panose="02040602050305030304" pitchFamily="18" charset="0"/>
                <a:cs typeface="Century Gothic"/>
              </a:rPr>
              <a:t>(2001)</a:t>
            </a:r>
            <a:endParaRPr lang="fr-FR" sz="900" b="1">
              <a:solidFill>
                <a:schemeClr val="tx1">
                  <a:lumMod val="85000"/>
                  <a:lumOff val="15000"/>
                </a:schemeClr>
              </a:solidFill>
              <a:latin typeface="Book Antiqua" panose="02040602050305030304" pitchFamily="18" charset="0"/>
              <a:cs typeface="Century Gothic"/>
            </a:endParaRPr>
          </a:p>
        </p:txBody>
      </p:sp>
      <p:sp>
        <p:nvSpPr>
          <p:cNvPr id="42" name="Line 61"/>
          <p:cNvSpPr>
            <a:spLocks noChangeShapeType="1"/>
          </p:cNvSpPr>
          <p:nvPr/>
        </p:nvSpPr>
        <p:spPr bwMode="auto">
          <a:xfrm>
            <a:off x="6159103" y="2477691"/>
            <a:ext cx="117872" cy="0"/>
          </a:xfrm>
          <a:prstGeom prst="line">
            <a:avLst/>
          </a:prstGeom>
          <a:noFill/>
          <a:ln w="12700">
            <a:solidFill>
              <a:schemeClr val="tx1"/>
            </a:solidFill>
            <a:round/>
            <a:headEnd/>
            <a:tailEnd/>
          </a:ln>
        </p:spPr>
        <p:txBody>
          <a:bodyPr wrap="none" anchor="ctr"/>
          <a:lstStyle/>
          <a:p>
            <a:endParaRPr lang="fr-FR" sz="1350"/>
          </a:p>
        </p:txBody>
      </p:sp>
      <p:sp>
        <p:nvSpPr>
          <p:cNvPr id="43" name="Line 62"/>
          <p:cNvSpPr>
            <a:spLocks noChangeShapeType="1"/>
          </p:cNvSpPr>
          <p:nvPr/>
        </p:nvSpPr>
        <p:spPr bwMode="auto">
          <a:xfrm>
            <a:off x="2159794" y="4246960"/>
            <a:ext cx="119063" cy="0"/>
          </a:xfrm>
          <a:prstGeom prst="line">
            <a:avLst/>
          </a:prstGeom>
          <a:noFill/>
          <a:ln w="12700">
            <a:solidFill>
              <a:schemeClr val="tx1"/>
            </a:solidFill>
            <a:round/>
            <a:headEnd/>
            <a:tailEnd/>
          </a:ln>
        </p:spPr>
        <p:txBody>
          <a:bodyPr wrap="none" anchor="ctr"/>
          <a:lstStyle/>
          <a:p>
            <a:endParaRPr lang="fr-FR" sz="1350"/>
          </a:p>
        </p:txBody>
      </p:sp>
      <p:sp>
        <p:nvSpPr>
          <p:cNvPr id="44" name="Line 63"/>
          <p:cNvSpPr>
            <a:spLocks noChangeShapeType="1"/>
          </p:cNvSpPr>
          <p:nvPr/>
        </p:nvSpPr>
        <p:spPr bwMode="auto">
          <a:xfrm>
            <a:off x="2077641" y="2356247"/>
            <a:ext cx="119063" cy="0"/>
          </a:xfrm>
          <a:prstGeom prst="line">
            <a:avLst/>
          </a:prstGeom>
          <a:noFill/>
          <a:ln w="12700">
            <a:solidFill>
              <a:schemeClr val="tx1"/>
            </a:solidFill>
            <a:round/>
            <a:headEnd/>
            <a:tailEnd/>
          </a:ln>
        </p:spPr>
        <p:txBody>
          <a:bodyPr wrap="none" anchor="ctr"/>
          <a:lstStyle/>
          <a:p>
            <a:endParaRPr lang="fr-FR" sz="1350"/>
          </a:p>
        </p:txBody>
      </p:sp>
    </p:spTree>
    <p:extLst>
      <p:ext uri="{BB962C8B-B14F-4D97-AF65-F5344CB8AC3E}">
        <p14:creationId xmlns:p14="http://schemas.microsoft.com/office/powerpoint/2010/main" val="3845700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a:extLst>
              <a:ext uri="{FF2B5EF4-FFF2-40B4-BE49-F238E27FC236}">
                <a16:creationId xmlns:a16="http://schemas.microsoft.com/office/drawing/2014/main" id="{606D4B47-34AD-5375-9E9C-72D7B7454390}"/>
              </a:ext>
            </a:extLst>
          </p:cNvPr>
          <p:cNvGraphicFramePr>
            <a:graphicFrameLocks noChangeAspect="1"/>
          </p:cNvGraphicFramePr>
          <p:nvPr>
            <p:extLst>
              <p:ext uri="{D42A27DB-BD31-4B8C-83A1-F6EECF244321}">
                <p14:modId xmlns:p14="http://schemas.microsoft.com/office/powerpoint/2010/main" val="258185780"/>
              </p:ext>
            </p:extLst>
          </p:nvPr>
        </p:nvGraphicFramePr>
        <p:xfrm>
          <a:off x="2000250" y="2452688"/>
          <a:ext cx="5143500" cy="238125"/>
        </p:xfrm>
        <a:graphic>
          <a:graphicData uri="http://schemas.openxmlformats.org/presentationml/2006/ole">
            <mc:AlternateContent xmlns:mc="http://schemas.openxmlformats.org/markup-compatibility/2006">
              <mc:Choice xmlns:v="urn:schemas-microsoft-com:vml" Requires="v">
                <p:oleObj name="Document" r:id="rId2" imgW="6858000" imgH="317500" progId="Word.DocumentMacroEnabled.12">
                  <p:embed/>
                </p:oleObj>
              </mc:Choice>
              <mc:Fallback>
                <p:oleObj name="Document" r:id="rId2" imgW="6858000" imgH="317500" progId="Word.DocumentMacroEnabled.12">
                  <p:embed/>
                  <p:pic>
                    <p:nvPicPr>
                      <p:cNvPr id="0" name=""/>
                      <p:cNvPicPr/>
                      <p:nvPr/>
                    </p:nvPicPr>
                    <p:blipFill>
                      <a:blip r:embed="rId3"/>
                      <a:stretch>
                        <a:fillRect/>
                      </a:stretch>
                    </p:blipFill>
                    <p:spPr>
                      <a:xfrm>
                        <a:off x="2000250" y="2452688"/>
                        <a:ext cx="5143500" cy="238125"/>
                      </a:xfrm>
                      <a:prstGeom prst="rect">
                        <a:avLst/>
                      </a:prstGeom>
                    </p:spPr>
                  </p:pic>
                </p:oleObj>
              </mc:Fallback>
            </mc:AlternateContent>
          </a:graphicData>
        </a:graphic>
      </p:graphicFrame>
      <p:pic>
        <p:nvPicPr>
          <p:cNvPr id="3" name="New picture">
            <a:extLst>
              <a:ext uri="{FF2B5EF4-FFF2-40B4-BE49-F238E27FC236}">
                <a16:creationId xmlns:a16="http://schemas.microsoft.com/office/drawing/2014/main" id="{CB7A8A99-F04D-A1CF-2BA0-25E22D2D3B14}"/>
              </a:ext>
            </a:extLst>
          </p:cNvPr>
          <p:cNvPicPr/>
          <p:nvPr/>
        </p:nvPicPr>
        <p:blipFill>
          <a:blip r:embed="rId4"/>
          <a:stretch>
            <a:fillRect/>
          </a:stretch>
        </p:blipFill>
        <p:spPr>
          <a:xfrm>
            <a:off x="3465005" y="1257300"/>
            <a:ext cx="2213991" cy="3343275"/>
          </a:xfrm>
          <a:prstGeom prst="rect">
            <a:avLst/>
          </a:prstGeom>
          <a:ln>
            <a:solidFill>
              <a:srgbClr val="960001"/>
            </a:solidFill>
          </a:ln>
        </p:spPr>
      </p:pic>
      <p:sp>
        <p:nvSpPr>
          <p:cNvPr id="5" name="ZoneTexte 4">
            <a:extLst>
              <a:ext uri="{FF2B5EF4-FFF2-40B4-BE49-F238E27FC236}">
                <a16:creationId xmlns:a16="http://schemas.microsoft.com/office/drawing/2014/main" id="{F78DE826-F730-FD03-2ACB-082D7E7CADCA}"/>
              </a:ext>
            </a:extLst>
          </p:cNvPr>
          <p:cNvSpPr txBox="1"/>
          <p:nvPr/>
        </p:nvSpPr>
        <p:spPr>
          <a:xfrm>
            <a:off x="1375870" y="210325"/>
            <a:ext cx="6636543" cy="830997"/>
          </a:xfrm>
          <a:prstGeom prst="rect">
            <a:avLst/>
          </a:prstGeom>
          <a:noFill/>
        </p:spPr>
        <p:txBody>
          <a:bodyPr wrap="square">
            <a:spAutoFit/>
          </a:bodyPr>
          <a:lstStyle/>
          <a:p>
            <a:pPr algn="ctr"/>
            <a:r>
              <a:rPr lang="en-US" altLang="en-US" sz="2400" i="1">
                <a:solidFill>
                  <a:schemeClr val="accent6">
                    <a:lumMod val="50000"/>
                  </a:schemeClr>
                </a:solidFill>
                <a:latin typeface="Book Antiqua" panose="02040602050305030304" pitchFamily="18" charset="0"/>
              </a:rPr>
              <a:t>Igf2 </a:t>
            </a:r>
            <a:r>
              <a:rPr lang="en-US" altLang="en-US" sz="2400">
                <a:solidFill>
                  <a:schemeClr val="accent6">
                    <a:lumMod val="50000"/>
                  </a:schemeClr>
                </a:solidFill>
                <a:latin typeface="Book Antiqua" panose="02040602050305030304" pitchFamily="18" charset="0"/>
              </a:rPr>
              <a:t>deletion decreases tolerance to Insulin:</a:t>
            </a:r>
          </a:p>
          <a:p>
            <a:pPr algn="ctr"/>
            <a:r>
              <a:rPr lang="en-US" sz="2400">
                <a:solidFill>
                  <a:schemeClr val="accent6">
                    <a:lumMod val="50000"/>
                  </a:schemeClr>
                </a:solidFill>
                <a:latin typeface="Book Antiqua" panose="02040602050305030304" pitchFamily="18" charset="0"/>
              </a:rPr>
              <a:t>Cross-tolerance between IGF2 and Insulin</a:t>
            </a:r>
            <a:endParaRPr lang="fr-FR" sz="2400">
              <a:solidFill>
                <a:schemeClr val="accent6">
                  <a:lumMod val="50000"/>
                </a:schemeClr>
              </a:solidFill>
              <a:latin typeface="Book Antiqua" panose="02040602050305030304" pitchFamily="18" charset="0"/>
            </a:endParaRPr>
          </a:p>
        </p:txBody>
      </p:sp>
      <p:sp>
        <p:nvSpPr>
          <p:cNvPr id="7" name="ZoneTexte 6">
            <a:extLst>
              <a:ext uri="{FF2B5EF4-FFF2-40B4-BE49-F238E27FC236}">
                <a16:creationId xmlns:a16="http://schemas.microsoft.com/office/drawing/2014/main" id="{8F1A572A-2F2A-2D59-3FC3-B49FAF1D8CFD}"/>
              </a:ext>
            </a:extLst>
          </p:cNvPr>
          <p:cNvSpPr txBox="1"/>
          <p:nvPr/>
        </p:nvSpPr>
        <p:spPr>
          <a:xfrm>
            <a:off x="3347786" y="4606985"/>
            <a:ext cx="4337912" cy="230832"/>
          </a:xfrm>
          <a:prstGeom prst="rect">
            <a:avLst/>
          </a:prstGeom>
          <a:noFill/>
        </p:spPr>
        <p:txBody>
          <a:bodyPr wrap="square">
            <a:spAutoFit/>
          </a:bodyPr>
          <a:lstStyle/>
          <a:p>
            <a:pPr>
              <a:spcBef>
                <a:spcPct val="0"/>
              </a:spcBef>
              <a:spcAft>
                <a:spcPts val="450"/>
              </a:spcAft>
            </a:pPr>
            <a:r>
              <a:rPr lang="en-US" altLang="en-US" sz="900" err="1">
                <a:solidFill>
                  <a:srgbClr val="333333"/>
                </a:solidFill>
                <a:latin typeface="Book Antiqua" panose="02040602050305030304" pitchFamily="18" charset="0"/>
              </a:rPr>
              <a:t>Hansenne</a:t>
            </a:r>
            <a:r>
              <a:rPr lang="en-US" altLang="en-US" sz="900">
                <a:solidFill>
                  <a:srgbClr val="333333"/>
                </a:solidFill>
                <a:latin typeface="Book Antiqua" panose="02040602050305030304" pitchFamily="18" charset="0"/>
              </a:rPr>
              <a:t> I </a:t>
            </a:r>
            <a:r>
              <a:rPr lang="en-US" altLang="en-US" sz="900" i="1">
                <a:solidFill>
                  <a:srgbClr val="333333"/>
                </a:solidFill>
                <a:latin typeface="Book Antiqua" panose="02040602050305030304" pitchFamily="18" charset="0"/>
              </a:rPr>
              <a:t>et al., Journal of Immunology (</a:t>
            </a:r>
            <a:r>
              <a:rPr lang="en-US" altLang="en-US" sz="900">
                <a:solidFill>
                  <a:srgbClr val="333333"/>
                </a:solidFill>
                <a:latin typeface="Book Antiqua" panose="02040602050305030304" pitchFamily="18" charset="0"/>
              </a:rPr>
              <a:t>2006)</a:t>
            </a:r>
          </a:p>
        </p:txBody>
      </p:sp>
      <p:pic>
        <p:nvPicPr>
          <p:cNvPr id="8" name="Picture 4" descr="Oxford University Press">
            <a:extLst>
              <a:ext uri="{FF2B5EF4-FFF2-40B4-BE49-F238E27FC236}">
                <a16:creationId xmlns:a16="http://schemas.microsoft.com/office/drawing/2014/main" id="{2C961705-4217-4FBF-B831-DA2BAC05670B}"/>
              </a:ext>
            </a:extLst>
          </p:cNvPr>
          <p:cNvPicPr>
            <a:picLocks noChangeAspect="1"/>
          </p:cNvPicPr>
          <p:nvPr/>
        </p:nvPicPr>
        <p:blipFill>
          <a:blip r:embed="rId5"/>
          <a:stretch>
            <a:fillRect/>
          </a:stretch>
        </p:blipFill>
        <p:spPr>
          <a:xfrm>
            <a:off x="6070996" y="4692254"/>
            <a:ext cx="794147" cy="183356"/>
          </a:xfrm>
          <a:prstGeom prst="rect">
            <a:avLst/>
          </a:prstGeom>
          <a:noFill/>
          <a:ln>
            <a:noFill/>
            <a:miter lim="800000"/>
          </a:ln>
        </p:spPr>
      </p:pic>
      <p:sp>
        <p:nvSpPr>
          <p:cNvPr id="4" name="ZoneTexte 3">
            <a:extLst>
              <a:ext uri="{FF2B5EF4-FFF2-40B4-BE49-F238E27FC236}">
                <a16:creationId xmlns:a16="http://schemas.microsoft.com/office/drawing/2014/main" id="{F43D4495-C06F-7A6B-1426-E3F22792A442}"/>
              </a:ext>
            </a:extLst>
          </p:cNvPr>
          <p:cNvSpPr txBox="1"/>
          <p:nvPr/>
        </p:nvSpPr>
        <p:spPr>
          <a:xfrm>
            <a:off x="4885844" y="1313483"/>
            <a:ext cx="523067" cy="213585"/>
          </a:xfrm>
          <a:prstGeom prst="rect">
            <a:avLst/>
          </a:prstGeom>
          <a:noFill/>
        </p:spPr>
        <p:txBody>
          <a:bodyPr wrap="square" rtlCol="0">
            <a:spAutoFit/>
          </a:bodyPr>
          <a:lstStyle/>
          <a:p>
            <a:r>
              <a:rPr lang="fr-FR" sz="788"/>
              <a:t>p &lt;0.01</a:t>
            </a:r>
          </a:p>
        </p:txBody>
      </p:sp>
      <p:sp>
        <p:nvSpPr>
          <p:cNvPr id="6" name="Flèche vers la droite 5">
            <a:extLst>
              <a:ext uri="{FF2B5EF4-FFF2-40B4-BE49-F238E27FC236}">
                <a16:creationId xmlns:a16="http://schemas.microsoft.com/office/drawing/2014/main" id="{EF2A9A09-1A07-F551-5567-8DEF6314BC78}"/>
              </a:ext>
            </a:extLst>
          </p:cNvPr>
          <p:cNvSpPr/>
          <p:nvPr/>
        </p:nvSpPr>
        <p:spPr>
          <a:xfrm>
            <a:off x="1398447" y="810705"/>
            <a:ext cx="282805" cy="45719"/>
          </a:xfrm>
          <a:prstGeom prst="rightArrow">
            <a:avLst/>
          </a:prstGeom>
          <a:solidFill>
            <a:schemeClr val="accent6">
              <a:lumMod val="50000"/>
            </a:schemeClr>
          </a:solidFill>
          <a:ln>
            <a:solidFill>
              <a:schemeClr val="accent6">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429149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0" y="170329"/>
            <a:ext cx="914399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spcBef>
                <a:spcPct val="50000"/>
              </a:spcBef>
              <a:spcAft>
                <a:spcPts val="900"/>
              </a:spcAft>
            </a:pPr>
            <a:r>
              <a:rPr lang="fr-FR" err="1">
                <a:solidFill>
                  <a:schemeClr val="accent6">
                    <a:lumMod val="50000"/>
                  </a:schemeClr>
                </a:solidFill>
                <a:latin typeface="Book Antiqua" panose="02040602050305030304" pitchFamily="18" charset="0"/>
                <a:cs typeface="Century Gothic" charset="0"/>
              </a:rPr>
              <a:t>Autoimmune</a:t>
            </a:r>
            <a:r>
              <a:rPr lang="fr-FR">
                <a:solidFill>
                  <a:schemeClr val="accent6">
                    <a:lumMod val="50000"/>
                  </a:schemeClr>
                </a:solidFill>
                <a:latin typeface="Book Antiqua" panose="02040602050305030304" pitchFamily="18" charset="0"/>
                <a:cs typeface="Century Gothic" charset="0"/>
              </a:rPr>
              <a:t> </a:t>
            </a:r>
            <a:r>
              <a:rPr lang="fr-FR" err="1">
                <a:solidFill>
                  <a:schemeClr val="accent6">
                    <a:lumMod val="50000"/>
                  </a:schemeClr>
                </a:solidFill>
                <a:latin typeface="Book Antiqua" panose="02040602050305030304" pitchFamily="18" charset="0"/>
                <a:cs typeface="Century Gothic" charset="0"/>
              </a:rPr>
              <a:t>polyglandular</a:t>
            </a:r>
            <a:r>
              <a:rPr lang="fr-FR">
                <a:solidFill>
                  <a:schemeClr val="accent6">
                    <a:lumMod val="50000"/>
                  </a:schemeClr>
                </a:solidFill>
                <a:latin typeface="Book Antiqua" panose="02040602050305030304" pitchFamily="18" charset="0"/>
                <a:cs typeface="Century Gothic" charset="0"/>
              </a:rPr>
              <a:t> syndrome type 1 (APS-1/APECED)</a:t>
            </a:r>
          </a:p>
        </p:txBody>
      </p:sp>
      <p:sp>
        <p:nvSpPr>
          <p:cNvPr id="4" name="Rectangle 3"/>
          <p:cNvSpPr>
            <a:spLocks noChangeArrowheads="1"/>
          </p:cNvSpPr>
          <p:nvPr/>
        </p:nvSpPr>
        <p:spPr bwMode="auto">
          <a:xfrm>
            <a:off x="1518205" y="668897"/>
            <a:ext cx="6153150" cy="716350"/>
          </a:xfrm>
          <a:prstGeom prst="rect">
            <a:avLst/>
          </a:prstGeom>
          <a:noFill/>
          <a:ln w="9525">
            <a:noFill/>
            <a:miter lim="800000"/>
            <a:headEnd/>
            <a:tailEnd/>
          </a:ln>
          <a:effectLst/>
        </p:spPr>
        <p:txBody>
          <a:bodyPr wrap="square">
            <a:spAutoFit/>
          </a:bodyPr>
          <a:lstStyle/>
          <a:p>
            <a:pPr>
              <a:spcBef>
                <a:spcPct val="15000"/>
              </a:spcBef>
              <a:buFont typeface="Wingdings" charset="0"/>
              <a:buChar char=""/>
              <a:tabLst>
                <a:tab pos="285750" algn="l"/>
              </a:tabLst>
            </a:pPr>
            <a:r>
              <a:rPr lang="en-US" sz="1050">
                <a:latin typeface="Century Gothic" charset="0"/>
                <a:cs typeface="Century Gothic" charset="0"/>
              </a:rPr>
              <a:t> </a:t>
            </a:r>
            <a:r>
              <a:rPr lang="en-US" sz="1400">
                <a:solidFill>
                  <a:schemeClr val="accent6">
                    <a:lumMod val="50000"/>
                  </a:schemeClr>
                </a:solidFill>
                <a:latin typeface="Book Antiqua" panose="02040602050305030304" pitchFamily="18" charset="0"/>
                <a:cs typeface="Century Gothic" charset="0"/>
              </a:rPr>
              <a:t>Rare autoimmune disease linked to the gene </a:t>
            </a:r>
            <a:r>
              <a:rPr lang="en-US" sz="1500" i="1">
                <a:solidFill>
                  <a:srgbClr val="960001"/>
                </a:solidFill>
                <a:latin typeface="Book Antiqua" panose="02040602050305030304" pitchFamily="18" charset="0"/>
                <a:cs typeface="Century Gothic" charset="0"/>
              </a:rPr>
              <a:t>AIRE</a:t>
            </a:r>
            <a:r>
              <a:rPr lang="en-US" sz="1200">
                <a:solidFill>
                  <a:srgbClr val="960001"/>
                </a:solidFill>
                <a:latin typeface="Book Antiqua" panose="02040602050305030304" pitchFamily="18" charset="0"/>
                <a:cs typeface="Century Gothic" charset="0"/>
              </a:rPr>
              <a:t> (</a:t>
            </a:r>
            <a:r>
              <a:rPr lang="en-US" sz="1200" i="1" err="1">
                <a:solidFill>
                  <a:srgbClr val="960001"/>
                </a:solidFill>
                <a:latin typeface="Book Antiqua" panose="02040602050305030304" pitchFamily="18" charset="0"/>
                <a:cs typeface="Century Gothic" charset="0"/>
              </a:rPr>
              <a:t>AutoImmuneREgulator</a:t>
            </a:r>
            <a:r>
              <a:rPr lang="en-US" sz="1200">
                <a:solidFill>
                  <a:srgbClr val="960001"/>
                </a:solidFill>
                <a:latin typeface="Book Antiqua" panose="02040602050305030304" pitchFamily="18" charset="0"/>
                <a:cs typeface="Century Gothic" charset="0"/>
              </a:rPr>
              <a:t>)</a:t>
            </a:r>
          </a:p>
          <a:p>
            <a:pPr>
              <a:spcBef>
                <a:spcPct val="15000"/>
              </a:spcBef>
              <a:buFont typeface="Wingdings" charset="0"/>
              <a:buChar char=""/>
              <a:tabLst>
                <a:tab pos="285750" algn="l"/>
              </a:tabLst>
            </a:pPr>
            <a:r>
              <a:rPr lang="en-US" sz="1200">
                <a:solidFill>
                  <a:srgbClr val="494B24"/>
                </a:solidFill>
                <a:latin typeface="Book Antiqua" panose="02040602050305030304" pitchFamily="18" charset="0"/>
                <a:cs typeface="Century Gothic" charset="0"/>
              </a:rPr>
              <a:t> </a:t>
            </a:r>
            <a:r>
              <a:rPr lang="en-US" sz="1400">
                <a:solidFill>
                  <a:schemeClr val="accent6">
                    <a:lumMod val="50000"/>
                  </a:schemeClr>
                </a:solidFill>
                <a:latin typeface="Book Antiqua" panose="02040602050305030304" pitchFamily="18" charset="0"/>
                <a:cs typeface="Century Gothic" charset="0"/>
              </a:rPr>
              <a:t>Maximal expression of </a:t>
            </a:r>
            <a:r>
              <a:rPr lang="en-US" sz="1400" i="1">
                <a:solidFill>
                  <a:schemeClr val="accent6">
                    <a:lumMod val="50000"/>
                  </a:schemeClr>
                </a:solidFill>
                <a:latin typeface="Book Antiqua" panose="02040602050305030304" pitchFamily="18" charset="0"/>
                <a:cs typeface="Century Gothic" charset="0"/>
              </a:rPr>
              <a:t>AIRE</a:t>
            </a:r>
            <a:r>
              <a:rPr lang="en-US" sz="1400">
                <a:solidFill>
                  <a:schemeClr val="accent6">
                    <a:lumMod val="50000"/>
                  </a:schemeClr>
                </a:solidFill>
                <a:latin typeface="Book Antiqua" panose="02040602050305030304" pitchFamily="18" charset="0"/>
                <a:cs typeface="Century Gothic" charset="0"/>
              </a:rPr>
              <a:t> </a:t>
            </a:r>
            <a:r>
              <a:rPr lang="en-US" sz="1400">
                <a:solidFill>
                  <a:srgbClr val="494B24"/>
                </a:solidFill>
                <a:latin typeface="Book Antiqua" panose="02040602050305030304" pitchFamily="18" charset="0"/>
                <a:cs typeface="Century Gothic" charset="0"/>
              </a:rPr>
              <a:t>in </a:t>
            </a:r>
            <a:r>
              <a:rPr lang="en-US" sz="1400" err="1">
                <a:solidFill>
                  <a:srgbClr val="800000"/>
                </a:solidFill>
                <a:latin typeface="Book Antiqua" panose="02040602050305030304" pitchFamily="18" charset="0"/>
                <a:cs typeface="Century Gothic" charset="0"/>
              </a:rPr>
              <a:t>mTECs</a:t>
            </a:r>
            <a:endParaRPr lang="en-US" sz="1400" i="1">
              <a:solidFill>
                <a:srgbClr val="800000"/>
              </a:solidFill>
              <a:effectLst>
                <a:outerShdw blurRad="38100" dist="38100" dir="2700000" algn="tl">
                  <a:srgbClr val="DDDDDD"/>
                </a:outerShdw>
              </a:effectLst>
              <a:latin typeface="Book Antiqua" panose="02040602050305030304" pitchFamily="18" charset="0"/>
              <a:cs typeface="Century Gothic" charset="0"/>
              <a:sym typeface="Wingdings" charset="0"/>
            </a:endParaRPr>
          </a:p>
          <a:p>
            <a:pPr>
              <a:lnSpc>
                <a:spcPct val="80000"/>
              </a:lnSpc>
              <a:spcBef>
                <a:spcPct val="10000"/>
              </a:spcBef>
              <a:tabLst>
                <a:tab pos="285750" algn="l"/>
              </a:tabLst>
            </a:pPr>
            <a:endParaRPr lang="fr-FR" sz="1050" b="1">
              <a:effectLst>
                <a:outerShdw blurRad="38100" dist="38100" dir="2700000" algn="tl">
                  <a:srgbClr val="DDDDDD"/>
                </a:outerShdw>
              </a:effectLst>
              <a:latin typeface="Arial Narrow" charset="0"/>
              <a:sym typeface="Wingdings" charset="0"/>
            </a:endParaRPr>
          </a:p>
        </p:txBody>
      </p:sp>
      <p:pic>
        <p:nvPicPr>
          <p:cNvPr id="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3767" y="1343025"/>
            <a:ext cx="3736467" cy="3336417"/>
          </a:xfrm>
          <a:prstGeom prst="rect">
            <a:avLst/>
          </a:prstGeom>
          <a:noFill/>
          <a:ln w="19050" cmpd="sng">
            <a:solidFill>
              <a:srgbClr val="960001"/>
            </a:solidFill>
            <a:miter lim="800000"/>
            <a:headEnd/>
            <a:tailEnd/>
          </a:ln>
          <a:extLst>
            <a:ext uri="{909E8E84-426E-40dd-AFC4-6F175D3DCCD1}">
              <a14:hiddenFill xmlns:a14="http://schemas.microsoft.com/office/drawing/2010/main" xmlns="">
                <a:solidFill>
                  <a:srgbClr val="FFFFFF"/>
                </a:solidFill>
              </a14:hiddenFill>
            </a:ext>
          </a:extLst>
        </p:spPr>
      </p:pic>
      <p:grpSp>
        <p:nvGrpSpPr>
          <p:cNvPr id="6" name="Group 4"/>
          <p:cNvGrpSpPr>
            <a:grpSpLocks/>
          </p:cNvGrpSpPr>
          <p:nvPr/>
        </p:nvGrpSpPr>
        <p:grpSpPr bwMode="auto">
          <a:xfrm>
            <a:off x="1951833" y="3203445"/>
            <a:ext cx="685800" cy="895350"/>
            <a:chOff x="288" y="2516"/>
            <a:chExt cx="576" cy="752"/>
          </a:xfrm>
        </p:grpSpPr>
        <p:sp>
          <p:nvSpPr>
            <p:cNvPr id="8" name="Line 5"/>
            <p:cNvSpPr>
              <a:spLocks noChangeShapeType="1"/>
            </p:cNvSpPr>
            <p:nvPr/>
          </p:nvSpPr>
          <p:spPr bwMode="auto">
            <a:xfrm>
              <a:off x="288" y="2516"/>
              <a:ext cx="576" cy="0"/>
            </a:xfrm>
            <a:prstGeom prst="line">
              <a:avLst/>
            </a:prstGeom>
            <a:noFill/>
            <a:ln w="9525">
              <a:solidFill>
                <a:schemeClr val="accent6">
                  <a:lumMod val="50000"/>
                </a:schemeClr>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fr-FR" sz="1350"/>
            </a:p>
          </p:txBody>
        </p:sp>
        <p:sp>
          <p:nvSpPr>
            <p:cNvPr id="9" name="Line 6"/>
            <p:cNvSpPr>
              <a:spLocks noChangeShapeType="1"/>
            </p:cNvSpPr>
            <p:nvPr/>
          </p:nvSpPr>
          <p:spPr bwMode="auto">
            <a:xfrm>
              <a:off x="288" y="2668"/>
              <a:ext cx="576" cy="0"/>
            </a:xfrm>
            <a:prstGeom prst="line">
              <a:avLst/>
            </a:prstGeom>
            <a:noFill/>
            <a:ln w="9525">
              <a:solidFill>
                <a:schemeClr val="accent6">
                  <a:lumMod val="50000"/>
                </a:schemeClr>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fr-FR" sz="1350"/>
            </a:p>
          </p:txBody>
        </p:sp>
        <p:sp>
          <p:nvSpPr>
            <p:cNvPr id="10" name="Line 7"/>
            <p:cNvSpPr>
              <a:spLocks noChangeShapeType="1"/>
            </p:cNvSpPr>
            <p:nvPr/>
          </p:nvSpPr>
          <p:spPr bwMode="auto">
            <a:xfrm>
              <a:off x="288" y="2868"/>
              <a:ext cx="576" cy="0"/>
            </a:xfrm>
            <a:prstGeom prst="line">
              <a:avLst/>
            </a:prstGeom>
            <a:noFill/>
            <a:ln w="9525">
              <a:solidFill>
                <a:schemeClr val="accent6">
                  <a:lumMod val="50000"/>
                </a:schemeClr>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fr-FR" sz="1350"/>
            </a:p>
          </p:txBody>
        </p:sp>
        <p:sp>
          <p:nvSpPr>
            <p:cNvPr id="11" name="Line 8"/>
            <p:cNvSpPr>
              <a:spLocks noChangeShapeType="1"/>
            </p:cNvSpPr>
            <p:nvPr/>
          </p:nvSpPr>
          <p:spPr bwMode="auto">
            <a:xfrm>
              <a:off x="288" y="3268"/>
              <a:ext cx="576" cy="0"/>
            </a:xfrm>
            <a:prstGeom prst="line">
              <a:avLst/>
            </a:prstGeom>
            <a:noFill/>
            <a:ln w="9525">
              <a:solidFill>
                <a:schemeClr val="accent6">
                  <a:lumMod val="50000"/>
                </a:schemeClr>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fr-FR" sz="1350"/>
            </a:p>
          </p:txBody>
        </p:sp>
      </p:grpSp>
      <p:sp>
        <p:nvSpPr>
          <p:cNvPr id="7" name="ZoneTexte 6"/>
          <p:cNvSpPr txBox="1"/>
          <p:nvPr/>
        </p:nvSpPr>
        <p:spPr>
          <a:xfrm>
            <a:off x="2837117" y="4702371"/>
            <a:ext cx="3679317" cy="219291"/>
          </a:xfrm>
          <a:prstGeom prst="rect">
            <a:avLst/>
          </a:prstGeom>
          <a:noFill/>
        </p:spPr>
        <p:txBody>
          <a:bodyPr wrap="square" rtlCol="0">
            <a:spAutoFit/>
          </a:bodyPr>
          <a:lstStyle/>
          <a:p>
            <a:r>
              <a:rPr lang="fr-FR" sz="825">
                <a:solidFill>
                  <a:schemeClr val="bg2">
                    <a:lumMod val="25000"/>
                  </a:schemeClr>
                </a:solidFill>
                <a:latin typeface="Book Antiqua" panose="02040602050305030304" pitchFamily="18" charset="0"/>
                <a:cs typeface="Century Gothic"/>
              </a:rPr>
              <a:t>Anderson MS </a:t>
            </a:r>
            <a:r>
              <a:rPr lang="fr-FR" sz="825" i="1">
                <a:solidFill>
                  <a:schemeClr val="bg2">
                    <a:lumMod val="25000"/>
                  </a:schemeClr>
                </a:solidFill>
                <a:latin typeface="Book Antiqua" panose="02040602050305030304" pitchFamily="18" charset="0"/>
                <a:cs typeface="Century Gothic"/>
              </a:rPr>
              <a:t>et al.,</a:t>
            </a:r>
            <a:r>
              <a:rPr lang="fr-FR" sz="825">
                <a:solidFill>
                  <a:schemeClr val="bg2">
                    <a:lumMod val="25000"/>
                  </a:schemeClr>
                </a:solidFill>
                <a:latin typeface="Book Antiqua" panose="02040602050305030304" pitchFamily="18" charset="0"/>
                <a:cs typeface="Century Gothic"/>
              </a:rPr>
              <a:t> </a:t>
            </a:r>
            <a:r>
              <a:rPr lang="fr-FR" sz="825" i="1">
                <a:solidFill>
                  <a:schemeClr val="bg2">
                    <a:lumMod val="25000"/>
                  </a:schemeClr>
                </a:solidFill>
                <a:latin typeface="Book Antiqua" panose="02040602050305030304" pitchFamily="18" charset="0"/>
                <a:cs typeface="Century Gothic"/>
              </a:rPr>
              <a:t>Science</a:t>
            </a:r>
            <a:r>
              <a:rPr lang="fr-FR" sz="825">
                <a:solidFill>
                  <a:schemeClr val="bg2">
                    <a:lumMod val="25000"/>
                  </a:schemeClr>
                </a:solidFill>
                <a:latin typeface="Book Antiqua" panose="02040602050305030304" pitchFamily="18" charset="0"/>
                <a:cs typeface="Century Gothic"/>
              </a:rPr>
              <a:t> (2002) </a:t>
            </a:r>
            <a:r>
              <a:rPr lang="mr-IN" sz="825">
                <a:solidFill>
                  <a:schemeClr val="bg2">
                    <a:lumMod val="25000"/>
                  </a:schemeClr>
                </a:solidFill>
                <a:latin typeface="Book Antiqua" panose="02040602050305030304" pitchFamily="18" charset="0"/>
                <a:cs typeface="Century Gothic"/>
              </a:rPr>
              <a:t>–</a:t>
            </a:r>
            <a:r>
              <a:rPr lang="fr-FR" sz="825">
                <a:solidFill>
                  <a:schemeClr val="bg2">
                    <a:lumMod val="25000"/>
                  </a:schemeClr>
                </a:solidFill>
                <a:latin typeface="Book Antiqua" panose="02040602050305030304" pitchFamily="18" charset="0"/>
                <a:cs typeface="Century Gothic"/>
              </a:rPr>
              <a:t> UC San Francisco </a:t>
            </a:r>
            <a:r>
              <a:rPr lang="fr-FR" sz="825" err="1">
                <a:solidFill>
                  <a:schemeClr val="bg2">
                    <a:lumMod val="25000"/>
                  </a:schemeClr>
                </a:solidFill>
                <a:latin typeface="Book Antiqua" panose="02040602050305030304" pitchFamily="18" charset="0"/>
                <a:cs typeface="Century Gothic"/>
              </a:rPr>
              <a:t>Diabetes</a:t>
            </a:r>
            <a:r>
              <a:rPr lang="fr-FR" sz="825">
                <a:solidFill>
                  <a:schemeClr val="bg2">
                    <a:lumMod val="25000"/>
                  </a:schemeClr>
                </a:solidFill>
                <a:latin typeface="Book Antiqua" panose="02040602050305030304" pitchFamily="18" charset="0"/>
                <a:cs typeface="Century Gothic"/>
              </a:rPr>
              <a:t> Center</a:t>
            </a:r>
          </a:p>
        </p:txBody>
      </p:sp>
    </p:spTree>
    <p:extLst>
      <p:ext uri="{BB962C8B-B14F-4D97-AF65-F5344CB8AC3E}">
        <p14:creationId xmlns:p14="http://schemas.microsoft.com/office/powerpoint/2010/main" val="4138919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3F35D8FC-C442-3C28-2E9D-E9B341E29161}"/>
              </a:ext>
            </a:extLst>
          </p:cNvPr>
          <p:cNvSpPr>
            <a:spLocks noGrp="1"/>
          </p:cNvSpPr>
          <p:nvPr>
            <p:ph type="title"/>
          </p:nvPr>
        </p:nvSpPr>
        <p:spPr>
          <a:xfrm>
            <a:off x="477078" y="235186"/>
            <a:ext cx="8160026" cy="790688"/>
          </a:xfrm>
        </p:spPr>
        <p:txBody>
          <a:bodyPr>
            <a:normAutofit fontScale="90000"/>
          </a:bodyPr>
          <a:lstStyle/>
          <a:p>
            <a:pPr algn="ctr">
              <a:lnSpc>
                <a:spcPct val="150000"/>
              </a:lnSpc>
              <a:spcBef>
                <a:spcPts val="0"/>
              </a:spcBef>
            </a:pPr>
            <a:r>
              <a:rPr lang="en-US" sz="2700" i="1">
                <a:solidFill>
                  <a:schemeClr val="accent6">
                    <a:lumMod val="50000"/>
                  </a:schemeClr>
                </a:solidFill>
                <a:latin typeface="Book Antiqua" panose="02040602050305030304" pitchFamily="18" charset="0"/>
              </a:rPr>
              <a:t>Fezf2</a:t>
            </a:r>
            <a:r>
              <a:rPr lang="en-US" sz="2700">
                <a:solidFill>
                  <a:schemeClr val="accent6">
                    <a:lumMod val="50000"/>
                  </a:schemeClr>
                </a:solidFill>
                <a:latin typeface="Book Antiqua" panose="02040602050305030304" pitchFamily="18" charset="0"/>
              </a:rPr>
              <a:t> also controls self-antigen expression in the thymus </a:t>
            </a:r>
            <a:br>
              <a:rPr lang="en-US" sz="2100">
                <a:solidFill>
                  <a:schemeClr val="accent6">
                    <a:lumMod val="50000"/>
                  </a:schemeClr>
                </a:solidFill>
                <a:latin typeface="Book Antiqua" panose="02040602050305030304" pitchFamily="18" charset="0"/>
              </a:rPr>
            </a:br>
            <a:r>
              <a:rPr lang="en-US" sz="1800">
                <a:solidFill>
                  <a:srgbClr val="960001"/>
                </a:solidFill>
                <a:latin typeface="Book Antiqua" panose="02040602050305030304" pitchFamily="18" charset="0"/>
              </a:rPr>
              <a:t>Central self-tolerance relies on at least 2 complementary pathways, </a:t>
            </a:r>
            <a:r>
              <a:rPr lang="en-US" sz="1800" i="1">
                <a:solidFill>
                  <a:srgbClr val="960001"/>
                </a:solidFill>
                <a:latin typeface="Book Antiqua" panose="02040602050305030304" pitchFamily="18" charset="0"/>
              </a:rPr>
              <a:t>Aire</a:t>
            </a:r>
            <a:r>
              <a:rPr lang="en-US" sz="1800">
                <a:solidFill>
                  <a:srgbClr val="960001"/>
                </a:solidFill>
                <a:latin typeface="Book Antiqua" panose="02040602050305030304" pitchFamily="18" charset="0"/>
              </a:rPr>
              <a:t> and </a:t>
            </a:r>
            <a:r>
              <a:rPr lang="en-US" sz="1800" i="1">
                <a:solidFill>
                  <a:srgbClr val="960001"/>
                </a:solidFill>
                <a:latin typeface="Book Antiqua" panose="02040602050305030304" pitchFamily="18" charset="0"/>
              </a:rPr>
              <a:t>Fezf2</a:t>
            </a:r>
          </a:p>
        </p:txBody>
      </p:sp>
      <p:pic>
        <p:nvPicPr>
          <p:cNvPr id="4" name="Image 3">
            <a:extLst>
              <a:ext uri="{FF2B5EF4-FFF2-40B4-BE49-F238E27FC236}">
                <a16:creationId xmlns:a16="http://schemas.microsoft.com/office/drawing/2014/main" id="{862F8A8E-9699-78B6-E11E-8BD8C766E9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52000" y="1278546"/>
            <a:ext cx="3240000" cy="3240000"/>
          </a:xfrm>
          <a:prstGeom prst="rect">
            <a:avLst/>
          </a:prstGeom>
          <a:ln w="19050">
            <a:solidFill>
              <a:srgbClr val="960001"/>
            </a:solidFill>
          </a:ln>
        </p:spPr>
      </p:pic>
      <p:sp>
        <p:nvSpPr>
          <p:cNvPr id="2" name="ZoneTexte 1">
            <a:extLst>
              <a:ext uri="{FF2B5EF4-FFF2-40B4-BE49-F238E27FC236}">
                <a16:creationId xmlns:a16="http://schemas.microsoft.com/office/drawing/2014/main" id="{4D993647-9017-F707-0AE3-0CAA6EE00983}"/>
              </a:ext>
            </a:extLst>
          </p:cNvPr>
          <p:cNvSpPr txBox="1"/>
          <p:nvPr/>
        </p:nvSpPr>
        <p:spPr>
          <a:xfrm>
            <a:off x="2952000" y="4562062"/>
            <a:ext cx="3240000" cy="246221"/>
          </a:xfrm>
          <a:prstGeom prst="rect">
            <a:avLst/>
          </a:prstGeom>
          <a:noFill/>
        </p:spPr>
        <p:txBody>
          <a:bodyPr wrap="square" rtlCol="0">
            <a:spAutoFit/>
          </a:bodyPr>
          <a:lstStyle/>
          <a:p>
            <a:pPr algn="ctr"/>
            <a:r>
              <a:rPr lang="fr-FR" sz="1000" err="1">
                <a:latin typeface="Book Antiqua" panose="02040602050305030304" pitchFamily="18" charset="0"/>
              </a:rPr>
              <a:t>Takaba</a:t>
            </a:r>
            <a:r>
              <a:rPr lang="fr-FR" sz="1000">
                <a:latin typeface="Book Antiqua" panose="02040602050305030304" pitchFamily="18" charset="0"/>
              </a:rPr>
              <a:t> </a:t>
            </a:r>
            <a:r>
              <a:rPr lang="fr-FR" sz="1000" err="1">
                <a:latin typeface="Book Antiqua" panose="02040602050305030304" pitchFamily="18" charset="0"/>
              </a:rPr>
              <a:t>T</a:t>
            </a:r>
            <a:r>
              <a:rPr lang="fr-FR" sz="1000">
                <a:latin typeface="Book Antiqua" panose="02040602050305030304" pitchFamily="18" charset="0"/>
              </a:rPr>
              <a:t>. </a:t>
            </a:r>
            <a:r>
              <a:rPr lang="fr-FR" sz="1000" i="1">
                <a:latin typeface="Book Antiqua" panose="02040602050305030304" pitchFamily="18" charset="0"/>
              </a:rPr>
              <a:t>et al., Cell </a:t>
            </a:r>
            <a:r>
              <a:rPr lang="fr-FR" sz="1000">
                <a:latin typeface="Book Antiqua" panose="02040602050305030304" pitchFamily="18" charset="0"/>
              </a:rPr>
              <a:t>(2015)</a:t>
            </a:r>
          </a:p>
        </p:txBody>
      </p:sp>
    </p:spTree>
    <p:extLst>
      <p:ext uri="{BB962C8B-B14F-4D97-AF65-F5344CB8AC3E}">
        <p14:creationId xmlns:p14="http://schemas.microsoft.com/office/powerpoint/2010/main" val="1244135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extShape 1"/>
          <p:cNvSpPr txBox="1"/>
          <p:nvPr/>
        </p:nvSpPr>
        <p:spPr>
          <a:xfrm>
            <a:off x="2393157" y="257597"/>
            <a:ext cx="4365844" cy="254138"/>
          </a:xfrm>
          <a:prstGeom prst="rect">
            <a:avLst/>
          </a:prstGeom>
          <a:noFill/>
          <a:ln>
            <a:noFill/>
          </a:ln>
        </p:spPr>
        <p:txBody>
          <a:bodyPr lIns="50625" tIns="26325" rIns="50625" bIns="26325"/>
          <a:lstStyle/>
          <a:p>
            <a:pPr algn="ctr"/>
            <a:r>
              <a:rPr lang="en-US" i="1" spc="-1">
                <a:solidFill>
                  <a:schemeClr val="accent6">
                    <a:lumMod val="50000"/>
                  </a:schemeClr>
                </a:solidFill>
                <a:latin typeface="Book Antiqua" panose="02040602050305030304" pitchFamily="18" charset="0"/>
              </a:rPr>
              <a:t>AIRE</a:t>
            </a:r>
            <a:r>
              <a:rPr lang="en-US" spc="-1">
                <a:solidFill>
                  <a:schemeClr val="accent6">
                    <a:lumMod val="50000"/>
                  </a:schemeClr>
                </a:solidFill>
                <a:latin typeface="Book Antiqua" panose="02040602050305030304" pitchFamily="18" charset="0"/>
              </a:rPr>
              <a:t>, </a:t>
            </a:r>
            <a:r>
              <a:rPr lang="en-US" i="1" spc="-1">
                <a:solidFill>
                  <a:schemeClr val="accent6">
                    <a:lumMod val="50000"/>
                  </a:schemeClr>
                </a:solidFill>
                <a:latin typeface="Book Antiqua" panose="02040602050305030304" pitchFamily="18" charset="0"/>
              </a:rPr>
              <a:t>Fezf2</a:t>
            </a:r>
            <a:r>
              <a:rPr lang="en-US" spc="-1">
                <a:solidFill>
                  <a:schemeClr val="accent6">
                    <a:lumMod val="50000"/>
                  </a:schemeClr>
                </a:solidFill>
                <a:latin typeface="Book Antiqua" panose="02040602050305030304" pitchFamily="18" charset="0"/>
              </a:rPr>
              <a:t> and Thymic mimetic cells</a:t>
            </a:r>
          </a:p>
        </p:txBody>
      </p:sp>
      <p:sp>
        <p:nvSpPr>
          <p:cNvPr id="45" name="TextShape 2"/>
          <p:cNvSpPr txBox="1"/>
          <p:nvPr/>
        </p:nvSpPr>
        <p:spPr>
          <a:xfrm>
            <a:off x="2202750" y="3628443"/>
            <a:ext cx="4860000" cy="254138"/>
          </a:xfrm>
          <a:prstGeom prst="rect">
            <a:avLst/>
          </a:prstGeom>
          <a:noFill/>
          <a:ln>
            <a:noFill/>
          </a:ln>
        </p:spPr>
        <p:txBody>
          <a:bodyPr lIns="50625" tIns="25313" rIns="50625" bIns="25313"/>
          <a:lstStyle/>
          <a:p>
            <a:pPr algn="ctr"/>
            <a:r>
              <a:rPr lang="en-US" sz="675" spc="-1">
                <a:latin typeface="Book Antiqua" panose="02040602050305030304" pitchFamily="18" charset="0"/>
              </a:rPr>
              <a:t>Michelson DA </a:t>
            </a:r>
            <a:r>
              <a:rPr lang="en-US" sz="675" i="1" spc="-1">
                <a:latin typeface="Book Antiqua" panose="02040602050305030304" pitchFamily="18" charset="0"/>
              </a:rPr>
              <a:t>et al., Cell </a:t>
            </a:r>
            <a:r>
              <a:rPr lang="en-US" sz="675" spc="-1">
                <a:latin typeface="Book Antiqua" panose="02040602050305030304" pitchFamily="18" charset="0"/>
              </a:rPr>
              <a:t>(2022)</a:t>
            </a:r>
          </a:p>
          <a:p>
            <a:pPr algn="ctr"/>
            <a:r>
              <a:rPr lang="en-US" sz="675" spc="-1">
                <a:latin typeface="Book Antiqua" panose="02040602050305030304" pitchFamily="18" charset="0"/>
              </a:rPr>
              <a:t>Michelson DA &amp; Mathis D, </a:t>
            </a:r>
            <a:r>
              <a:rPr lang="en-US" sz="675" i="1" spc="-1">
                <a:latin typeface="Book Antiqua" panose="02040602050305030304" pitchFamily="18" charset="0"/>
              </a:rPr>
              <a:t>Annual Reviews Cell Developmental Biology </a:t>
            </a:r>
            <a:r>
              <a:rPr lang="en-US" sz="675" spc="-1">
                <a:latin typeface="Book Antiqua" panose="02040602050305030304" pitchFamily="18" charset="0"/>
              </a:rPr>
              <a:t>(2024)</a:t>
            </a:r>
          </a:p>
          <a:p>
            <a:pPr algn="ctr"/>
            <a:r>
              <a:rPr lang="en-US" sz="675" spc="-1">
                <a:latin typeface="Book Antiqua" panose="02040602050305030304" pitchFamily="18" charset="0"/>
              </a:rPr>
              <a:t>Abramson J, </a:t>
            </a:r>
            <a:r>
              <a:rPr lang="en-US" sz="675" i="1" spc="-1">
                <a:latin typeface="Book Antiqua" panose="02040602050305030304" pitchFamily="18" charset="0"/>
              </a:rPr>
              <a:t>Immunological Reviews </a:t>
            </a:r>
            <a:r>
              <a:rPr lang="en-US" sz="675" spc="-1">
                <a:latin typeface="Book Antiqua" panose="02040602050305030304" pitchFamily="18" charset="0"/>
              </a:rPr>
              <a:t>(2026) – Author of this figure (Wiley)</a:t>
            </a:r>
          </a:p>
        </p:txBody>
      </p:sp>
      <p:pic>
        <p:nvPicPr>
          <p:cNvPr id="46" name="Main graphic"/>
          <p:cNvPicPr>
            <a:picLocks noChangeAspect="1"/>
          </p:cNvPicPr>
          <p:nvPr/>
        </p:nvPicPr>
        <p:blipFill>
          <a:blip r:embed="rId3"/>
          <a:srcRect b="50541"/>
          <a:stretch>
            <a:fillRect/>
          </a:stretch>
        </p:blipFill>
        <p:spPr>
          <a:xfrm>
            <a:off x="2972250" y="698742"/>
            <a:ext cx="3199500" cy="2904875"/>
          </a:xfrm>
          <a:prstGeom prst="rect">
            <a:avLst/>
          </a:prstGeom>
          <a:ln w="19050">
            <a:solidFill>
              <a:srgbClr val="960001"/>
            </a:solidFill>
          </a:ln>
        </p:spPr>
      </p:pic>
      <p:sp>
        <p:nvSpPr>
          <p:cNvPr id="3" name="Ellipse 2">
            <a:extLst>
              <a:ext uri="{FF2B5EF4-FFF2-40B4-BE49-F238E27FC236}">
                <a16:creationId xmlns:a16="http://schemas.microsoft.com/office/drawing/2014/main" id="{0BF3F615-7F55-BE71-EC13-A265BDDA6F97}"/>
              </a:ext>
            </a:extLst>
          </p:cNvPr>
          <p:cNvSpPr/>
          <p:nvPr/>
        </p:nvSpPr>
        <p:spPr>
          <a:xfrm flipV="1">
            <a:off x="4691270" y="2121514"/>
            <a:ext cx="685800" cy="119270"/>
          </a:xfrm>
          <a:prstGeom prst="ellipse">
            <a:avLst/>
          </a:prstGeom>
          <a:noFill/>
          <a:ln>
            <a:solidFill>
              <a:srgbClr val="9600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350"/>
          </a:p>
        </p:txBody>
      </p:sp>
      <p:cxnSp>
        <p:nvCxnSpPr>
          <p:cNvPr id="5" name="Connecteur droit avec flèche 4">
            <a:extLst>
              <a:ext uri="{FF2B5EF4-FFF2-40B4-BE49-F238E27FC236}">
                <a16:creationId xmlns:a16="http://schemas.microsoft.com/office/drawing/2014/main" id="{5B32A69C-31E6-8B4A-DA92-8047C41E065B}"/>
              </a:ext>
            </a:extLst>
          </p:cNvPr>
          <p:cNvCxnSpPr/>
          <p:nvPr/>
        </p:nvCxnSpPr>
        <p:spPr>
          <a:xfrm>
            <a:off x="5950822" y="2714879"/>
            <a:ext cx="339290" cy="0"/>
          </a:xfrm>
          <a:prstGeom prst="straightConnector1">
            <a:avLst/>
          </a:prstGeom>
          <a:ln>
            <a:solidFill>
              <a:srgbClr val="960001"/>
            </a:solidFill>
            <a:tailEnd type="triangle"/>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A74A0800-7DDD-C23A-BF3E-063AEF41E407}"/>
              </a:ext>
            </a:extLst>
          </p:cNvPr>
          <p:cNvSpPr txBox="1"/>
          <p:nvPr/>
        </p:nvSpPr>
        <p:spPr>
          <a:xfrm>
            <a:off x="6290111" y="2617427"/>
            <a:ext cx="1414914" cy="461665"/>
          </a:xfrm>
          <a:prstGeom prst="rect">
            <a:avLst/>
          </a:prstGeom>
          <a:noFill/>
        </p:spPr>
        <p:txBody>
          <a:bodyPr wrap="square" rtlCol="0">
            <a:spAutoFit/>
          </a:bodyPr>
          <a:lstStyle/>
          <a:p>
            <a:r>
              <a:rPr lang="en-US" sz="800" noProof="1">
                <a:solidFill>
                  <a:srgbClr val="960001"/>
                </a:solidFill>
                <a:latin typeface="Book Antiqua" panose="02040602050305030304" pitchFamily="18" charset="0"/>
              </a:rPr>
              <a:t>Amylin</a:t>
            </a:r>
          </a:p>
          <a:p>
            <a:r>
              <a:rPr lang="en-US" sz="800" noProof="1">
                <a:solidFill>
                  <a:srgbClr val="960001"/>
                </a:solidFill>
                <a:latin typeface="Book Antiqua" panose="02040602050305030304" pitchFamily="18" charset="0"/>
              </a:rPr>
              <a:t>Ghrelin</a:t>
            </a:r>
          </a:p>
          <a:p>
            <a:r>
              <a:rPr lang="en-US" sz="800" noProof="1">
                <a:solidFill>
                  <a:srgbClr val="960001"/>
                </a:solidFill>
                <a:latin typeface="Book Antiqua" panose="02040602050305030304" pitchFamily="18" charset="0"/>
              </a:rPr>
              <a:t>Adropin</a:t>
            </a:r>
            <a:endParaRPr lang="fr-FR" sz="800">
              <a:solidFill>
                <a:srgbClr val="960001"/>
              </a:solidFill>
              <a:latin typeface="Book Antiqua" panose="02040602050305030304" pitchFamily="18" charset="0"/>
            </a:endParaRPr>
          </a:p>
        </p:txBody>
      </p:sp>
      <p:sp>
        <p:nvSpPr>
          <p:cNvPr id="7" name="Accolade fermante 6">
            <a:extLst>
              <a:ext uri="{FF2B5EF4-FFF2-40B4-BE49-F238E27FC236}">
                <a16:creationId xmlns:a16="http://schemas.microsoft.com/office/drawing/2014/main" id="{45CE5C83-698D-624E-4864-CA3F88CF309D}"/>
              </a:ext>
            </a:extLst>
          </p:cNvPr>
          <p:cNvSpPr/>
          <p:nvPr/>
        </p:nvSpPr>
        <p:spPr>
          <a:xfrm>
            <a:off x="6752588" y="2641492"/>
            <a:ext cx="144720" cy="432811"/>
          </a:xfrm>
          <a:prstGeom prst="rightBrace">
            <a:avLst/>
          </a:prstGeom>
          <a:ln>
            <a:solidFill>
              <a:srgbClr val="96000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sz="1350"/>
          </a:p>
        </p:txBody>
      </p:sp>
      <p:sp>
        <p:nvSpPr>
          <p:cNvPr id="8" name="ZoneTexte 7">
            <a:extLst>
              <a:ext uri="{FF2B5EF4-FFF2-40B4-BE49-F238E27FC236}">
                <a16:creationId xmlns:a16="http://schemas.microsoft.com/office/drawing/2014/main" id="{7DB274E5-57C0-3D71-7B7F-38AA108F5E98}"/>
              </a:ext>
            </a:extLst>
          </p:cNvPr>
          <p:cNvSpPr txBox="1"/>
          <p:nvPr/>
        </p:nvSpPr>
        <p:spPr>
          <a:xfrm>
            <a:off x="6912196" y="2728270"/>
            <a:ext cx="996215" cy="334835"/>
          </a:xfrm>
          <a:prstGeom prst="rect">
            <a:avLst/>
          </a:prstGeom>
          <a:noFill/>
        </p:spPr>
        <p:txBody>
          <a:bodyPr wrap="square" rtlCol="0">
            <a:spAutoFit/>
          </a:bodyPr>
          <a:lstStyle/>
          <a:p>
            <a:r>
              <a:rPr lang="fr-FR" sz="788" i="1" err="1">
                <a:solidFill>
                  <a:srgbClr val="960001"/>
                </a:solidFill>
                <a:latin typeface="Book Antiqua" panose="02040602050305030304" pitchFamily="18" charset="0"/>
              </a:rPr>
              <a:t>Intrathymic</a:t>
            </a:r>
            <a:r>
              <a:rPr lang="fr-FR" sz="788" i="1">
                <a:solidFill>
                  <a:srgbClr val="960001"/>
                </a:solidFill>
                <a:latin typeface="Book Antiqua" panose="02040602050305030304" pitchFamily="18" charset="0"/>
              </a:rPr>
              <a:t> paracrine actions</a:t>
            </a:r>
          </a:p>
        </p:txBody>
      </p:sp>
      <p:grpSp>
        <p:nvGrpSpPr>
          <p:cNvPr id="4" name="Groupe 3">
            <a:extLst>
              <a:ext uri="{FF2B5EF4-FFF2-40B4-BE49-F238E27FC236}">
                <a16:creationId xmlns:a16="http://schemas.microsoft.com/office/drawing/2014/main" id="{33069852-8341-ECA5-A7B6-118A7B939A73}"/>
              </a:ext>
            </a:extLst>
          </p:cNvPr>
          <p:cNvGrpSpPr/>
          <p:nvPr/>
        </p:nvGrpSpPr>
        <p:grpSpPr>
          <a:xfrm>
            <a:off x="5377070" y="2410419"/>
            <a:ext cx="920685" cy="154721"/>
            <a:chOff x="5377070" y="2602925"/>
            <a:chExt cx="920685" cy="154721"/>
          </a:xfrm>
        </p:grpSpPr>
        <p:cxnSp>
          <p:nvCxnSpPr>
            <p:cNvPr id="20" name="Connecteur droit 19">
              <a:extLst>
                <a:ext uri="{FF2B5EF4-FFF2-40B4-BE49-F238E27FC236}">
                  <a16:creationId xmlns:a16="http://schemas.microsoft.com/office/drawing/2014/main" id="{3A017AB5-1316-1A05-18C5-9449A37232CC}"/>
                </a:ext>
              </a:extLst>
            </p:cNvPr>
            <p:cNvCxnSpPr>
              <a:cxnSpLocks/>
            </p:cNvCxnSpPr>
            <p:nvPr/>
          </p:nvCxnSpPr>
          <p:spPr>
            <a:xfrm flipV="1">
              <a:off x="5377070" y="2602925"/>
              <a:ext cx="0" cy="154721"/>
            </a:xfrm>
            <a:prstGeom prst="line">
              <a:avLst/>
            </a:prstGeom>
            <a:ln>
              <a:solidFill>
                <a:srgbClr val="893837"/>
              </a:solidFill>
            </a:ln>
          </p:spPr>
          <p:style>
            <a:lnRef idx="1">
              <a:schemeClr val="accent6"/>
            </a:lnRef>
            <a:fillRef idx="0">
              <a:schemeClr val="accent6"/>
            </a:fillRef>
            <a:effectRef idx="0">
              <a:schemeClr val="accent6"/>
            </a:effectRef>
            <a:fontRef idx="minor">
              <a:schemeClr val="tx1"/>
            </a:fontRef>
          </p:style>
        </p:cxnSp>
        <p:cxnSp>
          <p:nvCxnSpPr>
            <p:cNvPr id="23" name="Connecteur droit avec flèche 22">
              <a:extLst>
                <a:ext uri="{FF2B5EF4-FFF2-40B4-BE49-F238E27FC236}">
                  <a16:creationId xmlns:a16="http://schemas.microsoft.com/office/drawing/2014/main" id="{E70C1C52-400E-D3D0-C60F-95DBFDC8D6F6}"/>
                </a:ext>
              </a:extLst>
            </p:cNvPr>
            <p:cNvCxnSpPr>
              <a:cxnSpLocks/>
            </p:cNvCxnSpPr>
            <p:nvPr/>
          </p:nvCxnSpPr>
          <p:spPr>
            <a:xfrm>
              <a:off x="5377070" y="2603555"/>
              <a:ext cx="920685" cy="12404"/>
            </a:xfrm>
            <a:prstGeom prst="straightConnector1">
              <a:avLst/>
            </a:prstGeom>
            <a:ln>
              <a:solidFill>
                <a:srgbClr val="893837"/>
              </a:solidFill>
              <a:tailEnd type="triangle"/>
            </a:ln>
          </p:spPr>
          <p:style>
            <a:lnRef idx="1">
              <a:schemeClr val="accent6"/>
            </a:lnRef>
            <a:fillRef idx="0">
              <a:schemeClr val="accent6"/>
            </a:fillRef>
            <a:effectRef idx="0">
              <a:schemeClr val="accent6"/>
            </a:effectRef>
            <a:fontRef idx="minor">
              <a:schemeClr val="tx1"/>
            </a:fontRef>
          </p:style>
        </p:cxnSp>
      </p:grpSp>
      <p:grpSp>
        <p:nvGrpSpPr>
          <p:cNvPr id="9" name="Groupe 8">
            <a:extLst>
              <a:ext uri="{FF2B5EF4-FFF2-40B4-BE49-F238E27FC236}">
                <a16:creationId xmlns:a16="http://schemas.microsoft.com/office/drawing/2014/main" id="{C2092308-51AD-5C9A-0CCC-9BF5281FB4C1}"/>
              </a:ext>
            </a:extLst>
          </p:cNvPr>
          <p:cNvGrpSpPr/>
          <p:nvPr/>
        </p:nvGrpSpPr>
        <p:grpSpPr>
          <a:xfrm>
            <a:off x="6297755" y="1813025"/>
            <a:ext cx="1709842" cy="732843"/>
            <a:chOff x="6297755" y="2140284"/>
            <a:chExt cx="1709842" cy="732843"/>
          </a:xfrm>
        </p:grpSpPr>
        <p:sp>
          <p:nvSpPr>
            <p:cNvPr id="12" name="ZoneTexte 11">
              <a:extLst>
                <a:ext uri="{FF2B5EF4-FFF2-40B4-BE49-F238E27FC236}">
                  <a16:creationId xmlns:a16="http://schemas.microsoft.com/office/drawing/2014/main" id="{698BA100-4942-4638-758D-C8BDA1E0BB65}"/>
                </a:ext>
              </a:extLst>
            </p:cNvPr>
            <p:cNvSpPr txBox="1"/>
            <p:nvPr/>
          </p:nvSpPr>
          <p:spPr>
            <a:xfrm>
              <a:off x="6297755" y="2474876"/>
              <a:ext cx="1400378" cy="398251"/>
            </a:xfrm>
            <a:prstGeom prst="rect">
              <a:avLst/>
            </a:prstGeom>
            <a:noFill/>
            <a:ln>
              <a:noFill/>
            </a:ln>
          </p:spPr>
          <p:txBody>
            <a:bodyPr wrap="square" rtlCol="0">
              <a:spAutoFit/>
            </a:bodyPr>
            <a:lstStyle/>
            <a:p>
              <a:r>
                <a:rPr lang="fr-FR" sz="788" dirty="0" err="1">
                  <a:solidFill>
                    <a:srgbClr val="893837"/>
                  </a:solidFill>
                  <a:latin typeface="Book Antiqua" panose="02040602050305030304" pitchFamily="18" charset="0"/>
                </a:rPr>
                <a:t>Myoid</a:t>
              </a:r>
              <a:r>
                <a:rPr lang="fr-FR" sz="788" dirty="0">
                  <a:solidFill>
                    <a:srgbClr val="893837"/>
                  </a:solidFill>
                  <a:latin typeface="Book Antiqua" panose="02040602050305030304" pitchFamily="18" charset="0"/>
                </a:rPr>
                <a:t> </a:t>
              </a:r>
              <a:r>
                <a:rPr lang="fr-FR" sz="788" dirty="0" err="1">
                  <a:solidFill>
                    <a:srgbClr val="893837"/>
                  </a:solidFill>
                  <a:latin typeface="Book Antiqua" panose="02040602050305030304" pitchFamily="18" charset="0"/>
                </a:rPr>
                <a:t>cells</a:t>
              </a:r>
              <a:endParaRPr lang="fr-FR" sz="788" dirty="0">
                <a:solidFill>
                  <a:srgbClr val="893837"/>
                </a:solidFill>
                <a:latin typeface="Book Antiqua" panose="02040602050305030304" pitchFamily="18" charset="0"/>
              </a:endParaRPr>
            </a:p>
            <a:p>
              <a:r>
                <a:rPr lang="fr-FR" sz="600" dirty="0">
                  <a:solidFill>
                    <a:srgbClr val="893837"/>
                  </a:solidFill>
                  <a:latin typeface="Book Antiqua" panose="02040602050305030304" pitchFamily="18" charset="0"/>
                </a:rPr>
                <a:t>Mayer S (1888) </a:t>
              </a:r>
            </a:p>
            <a:p>
              <a:r>
                <a:rPr lang="fr-FR" sz="600" dirty="0">
                  <a:solidFill>
                    <a:srgbClr val="893837"/>
                  </a:solidFill>
                  <a:latin typeface="Book Antiqua" panose="02040602050305030304" pitchFamily="18" charset="0"/>
                </a:rPr>
                <a:t>Dustin A (1914)</a:t>
              </a:r>
            </a:p>
          </p:txBody>
        </p:sp>
        <p:pic>
          <p:nvPicPr>
            <p:cNvPr id="13" name="Image 12">
              <a:extLst>
                <a:ext uri="{FF2B5EF4-FFF2-40B4-BE49-F238E27FC236}">
                  <a16:creationId xmlns:a16="http://schemas.microsoft.com/office/drawing/2014/main" id="{C66CFF42-E8EA-4B39-FBAA-5183DE976491}"/>
                </a:ext>
              </a:extLst>
            </p:cNvPr>
            <p:cNvPicPr>
              <a:picLocks noChangeAspect="1"/>
            </p:cNvPicPr>
            <p:nvPr/>
          </p:nvPicPr>
          <p:blipFill>
            <a:blip r:embed="rId4"/>
            <a:stretch>
              <a:fillRect/>
            </a:stretch>
          </p:blipFill>
          <p:spPr>
            <a:xfrm>
              <a:off x="6999597" y="2140284"/>
              <a:ext cx="1008000" cy="679762"/>
            </a:xfrm>
            <a:prstGeom prst="rect">
              <a:avLst/>
            </a:prstGeom>
            <a:ln>
              <a:solidFill>
                <a:srgbClr val="960001"/>
              </a:solidFill>
            </a:ln>
          </p:spPr>
        </p:pic>
      </p:grpSp>
      <p:sp>
        <p:nvSpPr>
          <p:cNvPr id="10" name="ZoneTexte 9">
            <a:extLst>
              <a:ext uri="{FF2B5EF4-FFF2-40B4-BE49-F238E27FC236}">
                <a16:creationId xmlns:a16="http://schemas.microsoft.com/office/drawing/2014/main" id="{4835C4F8-E0C4-EC34-2059-8C29448EAD30}"/>
              </a:ext>
            </a:extLst>
          </p:cNvPr>
          <p:cNvSpPr txBox="1"/>
          <p:nvPr/>
        </p:nvSpPr>
        <p:spPr>
          <a:xfrm>
            <a:off x="1155343" y="4206239"/>
            <a:ext cx="6833315" cy="400110"/>
          </a:xfrm>
          <a:prstGeom prst="rect">
            <a:avLst/>
          </a:prstGeom>
          <a:noFill/>
          <a:ln>
            <a:solidFill>
              <a:srgbClr val="960001"/>
            </a:solidFill>
          </a:ln>
        </p:spPr>
        <p:txBody>
          <a:bodyPr wrap="square" rtlCol="0">
            <a:spAutoFit/>
          </a:bodyPr>
          <a:lstStyle/>
          <a:p>
            <a:pPr algn="ctr"/>
            <a:r>
              <a:rPr lang="en-US" sz="1000" i="1">
                <a:latin typeface="Book Antiqua" panose="02040602050305030304" pitchFamily="18" charset="0"/>
              </a:rPr>
              <a:t>Fezf2 </a:t>
            </a:r>
            <a:r>
              <a:rPr lang="en-US" sz="1000">
                <a:latin typeface="Book Antiqua" panose="02040602050305030304" pitchFamily="18" charset="0"/>
              </a:rPr>
              <a:t>regulates not only TSA expression but also the development of specialized mimetic TEC subsets that resemble peripheral tissues. Germino J </a:t>
            </a:r>
            <a:r>
              <a:rPr lang="en-US" sz="1000" i="1">
                <a:latin typeface="Book Antiqua" panose="02040602050305030304" pitchFamily="18" charset="0"/>
              </a:rPr>
              <a:t>et al., bioRxiv </a:t>
            </a:r>
            <a:r>
              <a:rPr lang="en-US" sz="1000">
                <a:latin typeface="Book Antiqua" panose="02040602050305030304" pitchFamily="18" charset="0"/>
              </a:rPr>
              <a:t>(2026)</a:t>
            </a:r>
            <a:endParaRPr lang="fr-BE" sz="1000">
              <a:latin typeface="Book Antiqua" panose="020406020503050303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er 36"/>
          <p:cNvGrpSpPr>
            <a:grpSpLocks noChangeAspect="1"/>
          </p:cNvGrpSpPr>
          <p:nvPr/>
        </p:nvGrpSpPr>
        <p:grpSpPr bwMode="auto">
          <a:xfrm>
            <a:off x="6437093" y="979057"/>
            <a:ext cx="1166354" cy="3519485"/>
            <a:chOff x="5698050" y="654050"/>
            <a:chExt cx="1787788" cy="5394369"/>
          </a:xfrm>
        </p:grpSpPr>
        <p:grpSp>
          <p:nvGrpSpPr>
            <p:cNvPr id="11" name="Group 56"/>
            <p:cNvGrpSpPr/>
            <p:nvPr/>
          </p:nvGrpSpPr>
          <p:grpSpPr>
            <a:xfrm>
              <a:off x="5761903" y="654050"/>
              <a:ext cx="1562100" cy="1559812"/>
              <a:chOff x="3338513" y="3427413"/>
              <a:chExt cx="2857500" cy="2628900"/>
            </a:xfrm>
            <a:solidFill>
              <a:schemeClr val="accent6">
                <a:lumMod val="60000"/>
                <a:lumOff val="40000"/>
              </a:schemeClr>
            </a:solidFill>
            <a:effectLst>
              <a:glow rad="228600">
                <a:schemeClr val="accent2">
                  <a:satMod val="175000"/>
                  <a:alpha val="40000"/>
                </a:schemeClr>
              </a:glow>
            </a:effectLst>
            <a:scene3d>
              <a:camera prst="perspectiveFront"/>
              <a:lightRig rig="threePt" dir="t"/>
            </a:scene3d>
          </p:grpSpPr>
          <p:sp>
            <p:nvSpPr>
              <p:cNvPr id="38" name="AutoShape 2" descr="Papier lettre"/>
              <p:cNvSpPr>
                <a:spLocks noChangeArrowheads="1"/>
              </p:cNvSpPr>
              <p:nvPr/>
            </p:nvSpPr>
            <p:spPr bwMode="auto">
              <a:xfrm rot="16200000">
                <a:off x="3942557" y="4198143"/>
                <a:ext cx="1733550" cy="836613"/>
              </a:xfrm>
              <a:prstGeom prst="flowChartOnlineStorage">
                <a:avLst/>
              </a:prstGeom>
              <a:ln/>
            </p:spPr>
            <p:style>
              <a:lnRef idx="1">
                <a:schemeClr val="accent6"/>
              </a:lnRef>
              <a:fillRef idx="2">
                <a:schemeClr val="accent6"/>
              </a:fillRef>
              <a:effectRef idx="1">
                <a:schemeClr val="accent6"/>
              </a:effectRef>
              <a:fontRef idx="minor">
                <a:schemeClr val="dk1"/>
              </a:fontRef>
            </p:style>
            <p:txBody>
              <a:bodyPr wrap="none" anchor="ctr"/>
              <a:lstStyle/>
              <a:p>
                <a:pPr>
                  <a:defRPr/>
                </a:pPr>
                <a:endParaRPr lang="en-US" sz="1350" kern="0">
                  <a:solidFill>
                    <a:sysClr val="windowText" lastClr="000000"/>
                  </a:solidFill>
                </a:endParaRPr>
              </a:p>
            </p:txBody>
          </p:sp>
          <p:sp>
            <p:nvSpPr>
              <p:cNvPr id="39" name="Freeform 8" descr="Papier lettre"/>
              <p:cNvSpPr>
                <a:spLocks/>
              </p:cNvSpPr>
              <p:nvPr/>
            </p:nvSpPr>
            <p:spPr bwMode="auto">
              <a:xfrm>
                <a:off x="3338513" y="3427413"/>
                <a:ext cx="1377950" cy="2608262"/>
              </a:xfrm>
              <a:custGeom>
                <a:avLst/>
                <a:gdLst>
                  <a:gd name="T0" fmla="*/ 650 w 828"/>
                  <a:gd name="T1" fmla="*/ 234 h 1360"/>
                  <a:gd name="T2" fmla="*/ 595 w 828"/>
                  <a:gd name="T3" fmla="*/ 134 h 1360"/>
                  <a:gd name="T4" fmla="*/ 573 w 828"/>
                  <a:gd name="T5" fmla="*/ 67 h 1360"/>
                  <a:gd name="T6" fmla="*/ 406 w 828"/>
                  <a:gd name="T7" fmla="*/ 0 h 1360"/>
                  <a:gd name="T8" fmla="*/ 184 w 828"/>
                  <a:gd name="T9" fmla="*/ 11 h 1360"/>
                  <a:gd name="T10" fmla="*/ 106 w 828"/>
                  <a:gd name="T11" fmla="*/ 100 h 1360"/>
                  <a:gd name="T12" fmla="*/ 61 w 828"/>
                  <a:gd name="T13" fmla="*/ 211 h 1360"/>
                  <a:gd name="T14" fmla="*/ 128 w 828"/>
                  <a:gd name="T15" fmla="*/ 689 h 1360"/>
                  <a:gd name="T16" fmla="*/ 184 w 828"/>
                  <a:gd name="T17" fmla="*/ 789 h 1360"/>
                  <a:gd name="T18" fmla="*/ 206 w 828"/>
                  <a:gd name="T19" fmla="*/ 822 h 1360"/>
                  <a:gd name="T20" fmla="*/ 261 w 828"/>
                  <a:gd name="T21" fmla="*/ 933 h 1360"/>
                  <a:gd name="T22" fmla="*/ 306 w 828"/>
                  <a:gd name="T23" fmla="*/ 1045 h 1360"/>
                  <a:gd name="T24" fmla="*/ 428 w 828"/>
                  <a:gd name="T25" fmla="*/ 1267 h 1360"/>
                  <a:gd name="T26" fmla="*/ 450 w 828"/>
                  <a:gd name="T27" fmla="*/ 1300 h 1360"/>
                  <a:gd name="T28" fmla="*/ 484 w 828"/>
                  <a:gd name="T29" fmla="*/ 1311 h 1360"/>
                  <a:gd name="T30" fmla="*/ 550 w 828"/>
                  <a:gd name="T31" fmla="*/ 1345 h 1360"/>
                  <a:gd name="T32" fmla="*/ 695 w 828"/>
                  <a:gd name="T33" fmla="*/ 1256 h 1360"/>
                  <a:gd name="T34" fmla="*/ 739 w 828"/>
                  <a:gd name="T35" fmla="*/ 1189 h 1360"/>
                  <a:gd name="T36" fmla="*/ 773 w 828"/>
                  <a:gd name="T37" fmla="*/ 1133 h 1360"/>
                  <a:gd name="T38" fmla="*/ 828 w 828"/>
                  <a:gd name="T39" fmla="*/ 1067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8" h="1360">
                    <a:moveTo>
                      <a:pt x="650" y="234"/>
                    </a:moveTo>
                    <a:cubicBezTo>
                      <a:pt x="623" y="152"/>
                      <a:pt x="645" y="184"/>
                      <a:pt x="595" y="134"/>
                    </a:cubicBezTo>
                    <a:cubicBezTo>
                      <a:pt x="588" y="112"/>
                      <a:pt x="580" y="89"/>
                      <a:pt x="573" y="67"/>
                    </a:cubicBezTo>
                    <a:cubicBezTo>
                      <a:pt x="552" y="3"/>
                      <a:pt x="450" y="5"/>
                      <a:pt x="406" y="0"/>
                    </a:cubicBezTo>
                    <a:cubicBezTo>
                      <a:pt x="332" y="4"/>
                      <a:pt x="257" y="1"/>
                      <a:pt x="184" y="11"/>
                    </a:cubicBezTo>
                    <a:cubicBezTo>
                      <a:pt x="173" y="12"/>
                      <a:pt x="134" y="81"/>
                      <a:pt x="106" y="100"/>
                    </a:cubicBezTo>
                    <a:cubicBezTo>
                      <a:pt x="95" y="145"/>
                      <a:pt x="87" y="173"/>
                      <a:pt x="61" y="211"/>
                    </a:cubicBezTo>
                    <a:cubicBezTo>
                      <a:pt x="63" y="263"/>
                      <a:pt x="0" y="604"/>
                      <a:pt x="128" y="689"/>
                    </a:cubicBezTo>
                    <a:cubicBezTo>
                      <a:pt x="148" y="748"/>
                      <a:pt x="132" y="712"/>
                      <a:pt x="184" y="789"/>
                    </a:cubicBezTo>
                    <a:cubicBezTo>
                      <a:pt x="191" y="800"/>
                      <a:pt x="206" y="822"/>
                      <a:pt x="206" y="822"/>
                    </a:cubicBezTo>
                    <a:cubicBezTo>
                      <a:pt x="219" y="863"/>
                      <a:pt x="247" y="892"/>
                      <a:pt x="261" y="933"/>
                    </a:cubicBezTo>
                    <a:cubicBezTo>
                      <a:pt x="299" y="1045"/>
                      <a:pt x="259" y="995"/>
                      <a:pt x="306" y="1045"/>
                    </a:cubicBezTo>
                    <a:cubicBezTo>
                      <a:pt x="335" y="1131"/>
                      <a:pt x="346" y="1213"/>
                      <a:pt x="428" y="1267"/>
                    </a:cubicBezTo>
                    <a:cubicBezTo>
                      <a:pt x="435" y="1278"/>
                      <a:pt x="440" y="1292"/>
                      <a:pt x="450" y="1300"/>
                    </a:cubicBezTo>
                    <a:cubicBezTo>
                      <a:pt x="459" y="1307"/>
                      <a:pt x="473" y="1306"/>
                      <a:pt x="484" y="1311"/>
                    </a:cubicBezTo>
                    <a:cubicBezTo>
                      <a:pt x="584" y="1360"/>
                      <a:pt x="453" y="1310"/>
                      <a:pt x="550" y="1345"/>
                    </a:cubicBezTo>
                    <a:cubicBezTo>
                      <a:pt x="631" y="1330"/>
                      <a:pt x="651" y="1323"/>
                      <a:pt x="695" y="1256"/>
                    </a:cubicBezTo>
                    <a:cubicBezTo>
                      <a:pt x="721" y="1176"/>
                      <a:pt x="685" y="1271"/>
                      <a:pt x="739" y="1189"/>
                    </a:cubicBezTo>
                    <a:cubicBezTo>
                      <a:pt x="797" y="1102"/>
                      <a:pt x="701" y="1205"/>
                      <a:pt x="773" y="1133"/>
                    </a:cubicBezTo>
                    <a:cubicBezTo>
                      <a:pt x="788" y="1087"/>
                      <a:pt x="796" y="1099"/>
                      <a:pt x="828" y="1067"/>
                    </a:cubicBezTo>
                  </a:path>
                </a:pathLst>
              </a:custGeom>
              <a:ln/>
            </p:spPr>
            <p:style>
              <a:lnRef idx="1">
                <a:schemeClr val="accent6"/>
              </a:lnRef>
              <a:fillRef idx="2">
                <a:schemeClr val="accent6"/>
              </a:fillRef>
              <a:effectRef idx="1">
                <a:schemeClr val="accent6"/>
              </a:effectRef>
              <a:fontRef idx="minor">
                <a:schemeClr val="dk1"/>
              </a:fontRef>
            </p:style>
            <p:txBody>
              <a:bodyPr wrap="none" anchor="ctr"/>
              <a:lstStyle/>
              <a:p>
                <a:pPr>
                  <a:defRPr/>
                </a:pPr>
                <a:r>
                  <a:rPr lang="en-US" sz="1350" kern="0">
                    <a:solidFill>
                      <a:sysClr val="windowText" lastClr="000000"/>
                    </a:solidFill>
                  </a:rPr>
                  <a:t>    </a:t>
                </a:r>
                <a:endParaRPr lang="en-US" sz="1350" kern="0">
                  <a:solidFill>
                    <a:sysClr val="windowText" lastClr="000000"/>
                  </a:solidFill>
                  <a:cs typeface="Arial" pitchFamily="34" charset="0"/>
                </a:endParaRPr>
              </a:p>
            </p:txBody>
          </p:sp>
          <p:sp>
            <p:nvSpPr>
              <p:cNvPr id="40" name="Freeform 9" descr="Papier lettre"/>
              <p:cNvSpPr>
                <a:spLocks/>
              </p:cNvSpPr>
              <p:nvPr/>
            </p:nvSpPr>
            <p:spPr bwMode="auto">
              <a:xfrm flipH="1">
                <a:off x="4816475" y="3446463"/>
                <a:ext cx="1379538" cy="2609850"/>
              </a:xfrm>
              <a:custGeom>
                <a:avLst/>
                <a:gdLst>
                  <a:gd name="T0" fmla="*/ 650 w 828"/>
                  <a:gd name="T1" fmla="*/ 234 h 1360"/>
                  <a:gd name="T2" fmla="*/ 595 w 828"/>
                  <a:gd name="T3" fmla="*/ 134 h 1360"/>
                  <a:gd name="T4" fmla="*/ 573 w 828"/>
                  <a:gd name="T5" fmla="*/ 67 h 1360"/>
                  <a:gd name="T6" fmla="*/ 406 w 828"/>
                  <a:gd name="T7" fmla="*/ 0 h 1360"/>
                  <a:gd name="T8" fmla="*/ 184 w 828"/>
                  <a:gd name="T9" fmla="*/ 11 h 1360"/>
                  <a:gd name="T10" fmla="*/ 106 w 828"/>
                  <a:gd name="T11" fmla="*/ 100 h 1360"/>
                  <a:gd name="T12" fmla="*/ 61 w 828"/>
                  <a:gd name="T13" fmla="*/ 211 h 1360"/>
                  <a:gd name="T14" fmla="*/ 128 w 828"/>
                  <a:gd name="T15" fmla="*/ 689 h 1360"/>
                  <a:gd name="T16" fmla="*/ 184 w 828"/>
                  <a:gd name="T17" fmla="*/ 789 h 1360"/>
                  <a:gd name="T18" fmla="*/ 206 w 828"/>
                  <a:gd name="T19" fmla="*/ 822 h 1360"/>
                  <a:gd name="T20" fmla="*/ 261 w 828"/>
                  <a:gd name="T21" fmla="*/ 933 h 1360"/>
                  <a:gd name="T22" fmla="*/ 306 w 828"/>
                  <a:gd name="T23" fmla="*/ 1045 h 1360"/>
                  <a:gd name="T24" fmla="*/ 428 w 828"/>
                  <a:gd name="T25" fmla="*/ 1267 h 1360"/>
                  <a:gd name="T26" fmla="*/ 450 w 828"/>
                  <a:gd name="T27" fmla="*/ 1300 h 1360"/>
                  <a:gd name="T28" fmla="*/ 484 w 828"/>
                  <a:gd name="T29" fmla="*/ 1311 h 1360"/>
                  <a:gd name="T30" fmla="*/ 550 w 828"/>
                  <a:gd name="T31" fmla="*/ 1345 h 1360"/>
                  <a:gd name="T32" fmla="*/ 695 w 828"/>
                  <a:gd name="T33" fmla="*/ 1256 h 1360"/>
                  <a:gd name="T34" fmla="*/ 739 w 828"/>
                  <a:gd name="T35" fmla="*/ 1189 h 1360"/>
                  <a:gd name="T36" fmla="*/ 773 w 828"/>
                  <a:gd name="T37" fmla="*/ 1133 h 1360"/>
                  <a:gd name="T38" fmla="*/ 828 w 828"/>
                  <a:gd name="T39" fmla="*/ 1067 h 1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28" h="1360">
                    <a:moveTo>
                      <a:pt x="650" y="234"/>
                    </a:moveTo>
                    <a:cubicBezTo>
                      <a:pt x="623" y="152"/>
                      <a:pt x="645" y="184"/>
                      <a:pt x="595" y="134"/>
                    </a:cubicBezTo>
                    <a:cubicBezTo>
                      <a:pt x="588" y="112"/>
                      <a:pt x="580" y="89"/>
                      <a:pt x="573" y="67"/>
                    </a:cubicBezTo>
                    <a:cubicBezTo>
                      <a:pt x="552" y="3"/>
                      <a:pt x="450" y="5"/>
                      <a:pt x="406" y="0"/>
                    </a:cubicBezTo>
                    <a:cubicBezTo>
                      <a:pt x="332" y="4"/>
                      <a:pt x="257" y="1"/>
                      <a:pt x="184" y="11"/>
                    </a:cubicBezTo>
                    <a:cubicBezTo>
                      <a:pt x="173" y="12"/>
                      <a:pt x="134" y="81"/>
                      <a:pt x="106" y="100"/>
                    </a:cubicBezTo>
                    <a:cubicBezTo>
                      <a:pt x="95" y="145"/>
                      <a:pt x="87" y="173"/>
                      <a:pt x="61" y="211"/>
                    </a:cubicBezTo>
                    <a:cubicBezTo>
                      <a:pt x="63" y="263"/>
                      <a:pt x="0" y="604"/>
                      <a:pt x="128" y="689"/>
                    </a:cubicBezTo>
                    <a:cubicBezTo>
                      <a:pt x="148" y="748"/>
                      <a:pt x="132" y="712"/>
                      <a:pt x="184" y="789"/>
                    </a:cubicBezTo>
                    <a:cubicBezTo>
                      <a:pt x="191" y="800"/>
                      <a:pt x="206" y="822"/>
                      <a:pt x="206" y="822"/>
                    </a:cubicBezTo>
                    <a:cubicBezTo>
                      <a:pt x="219" y="863"/>
                      <a:pt x="247" y="892"/>
                      <a:pt x="261" y="933"/>
                    </a:cubicBezTo>
                    <a:cubicBezTo>
                      <a:pt x="299" y="1045"/>
                      <a:pt x="259" y="995"/>
                      <a:pt x="306" y="1045"/>
                    </a:cubicBezTo>
                    <a:cubicBezTo>
                      <a:pt x="335" y="1131"/>
                      <a:pt x="346" y="1213"/>
                      <a:pt x="428" y="1267"/>
                    </a:cubicBezTo>
                    <a:cubicBezTo>
                      <a:pt x="435" y="1278"/>
                      <a:pt x="440" y="1292"/>
                      <a:pt x="450" y="1300"/>
                    </a:cubicBezTo>
                    <a:cubicBezTo>
                      <a:pt x="459" y="1307"/>
                      <a:pt x="473" y="1306"/>
                      <a:pt x="484" y="1311"/>
                    </a:cubicBezTo>
                    <a:cubicBezTo>
                      <a:pt x="584" y="1360"/>
                      <a:pt x="453" y="1310"/>
                      <a:pt x="550" y="1345"/>
                    </a:cubicBezTo>
                    <a:cubicBezTo>
                      <a:pt x="631" y="1330"/>
                      <a:pt x="651" y="1323"/>
                      <a:pt x="695" y="1256"/>
                    </a:cubicBezTo>
                    <a:cubicBezTo>
                      <a:pt x="721" y="1176"/>
                      <a:pt x="685" y="1271"/>
                      <a:pt x="739" y="1189"/>
                    </a:cubicBezTo>
                    <a:cubicBezTo>
                      <a:pt x="797" y="1102"/>
                      <a:pt x="701" y="1205"/>
                      <a:pt x="773" y="1133"/>
                    </a:cubicBezTo>
                    <a:cubicBezTo>
                      <a:pt x="788" y="1087"/>
                      <a:pt x="796" y="1099"/>
                      <a:pt x="828" y="1067"/>
                    </a:cubicBezTo>
                  </a:path>
                </a:pathLst>
              </a:custGeom>
              <a:ln/>
            </p:spPr>
            <p:style>
              <a:lnRef idx="1">
                <a:schemeClr val="accent6"/>
              </a:lnRef>
              <a:fillRef idx="2">
                <a:schemeClr val="accent6"/>
              </a:fillRef>
              <a:effectRef idx="1">
                <a:schemeClr val="accent6"/>
              </a:effectRef>
              <a:fontRef idx="minor">
                <a:schemeClr val="dk1"/>
              </a:fontRef>
            </p:style>
            <p:txBody>
              <a:bodyPr wrap="none" anchor="ctr"/>
              <a:lstStyle/>
              <a:p>
                <a:pPr>
                  <a:defRPr/>
                </a:pPr>
                <a:endParaRPr lang="en-US" sz="1350" kern="0">
                  <a:solidFill>
                    <a:sysClr val="windowText" lastClr="000000"/>
                  </a:solidFill>
                </a:endParaRPr>
              </a:p>
            </p:txBody>
          </p:sp>
          <p:sp>
            <p:nvSpPr>
              <p:cNvPr id="41" name="Freeform 10"/>
              <p:cNvSpPr>
                <a:spLocks/>
              </p:cNvSpPr>
              <p:nvPr/>
            </p:nvSpPr>
            <p:spPr bwMode="auto">
              <a:xfrm>
                <a:off x="4694238" y="5432425"/>
                <a:ext cx="187325" cy="52388"/>
              </a:xfrm>
              <a:custGeom>
                <a:avLst/>
                <a:gdLst>
                  <a:gd name="T0" fmla="*/ 111 w 111"/>
                  <a:gd name="T1" fmla="*/ 27 h 27"/>
                  <a:gd name="T2" fmla="*/ 0 w 111"/>
                  <a:gd name="T3" fmla="*/ 5 h 27"/>
                </a:gdLst>
                <a:ahLst/>
                <a:cxnLst>
                  <a:cxn ang="0">
                    <a:pos x="T0" y="T1"/>
                  </a:cxn>
                  <a:cxn ang="0">
                    <a:pos x="T2" y="T3"/>
                  </a:cxn>
                </a:cxnLst>
                <a:rect l="0" t="0" r="r" b="b"/>
                <a:pathLst>
                  <a:path w="111" h="27">
                    <a:moveTo>
                      <a:pt x="111" y="27"/>
                    </a:moveTo>
                    <a:cubicBezTo>
                      <a:pt x="30" y="0"/>
                      <a:pt x="68" y="5"/>
                      <a:pt x="0" y="5"/>
                    </a:cubicBezTo>
                  </a:path>
                </a:pathLst>
              </a:custGeom>
              <a:ln/>
            </p:spPr>
            <p:style>
              <a:lnRef idx="1">
                <a:schemeClr val="accent6"/>
              </a:lnRef>
              <a:fillRef idx="2">
                <a:schemeClr val="accent6"/>
              </a:fillRef>
              <a:effectRef idx="1">
                <a:schemeClr val="accent6"/>
              </a:effectRef>
              <a:fontRef idx="minor">
                <a:schemeClr val="dk1"/>
              </a:fontRef>
            </p:style>
            <p:txBody>
              <a:bodyPr wrap="none" anchor="ctr"/>
              <a:lstStyle/>
              <a:p>
                <a:pPr>
                  <a:defRPr/>
                </a:pPr>
                <a:endParaRPr lang="en-US" sz="1350" kern="0">
                  <a:solidFill>
                    <a:sysClr val="windowText" lastClr="000000"/>
                  </a:solidFill>
                </a:endParaRPr>
              </a:p>
            </p:txBody>
          </p:sp>
        </p:grpSp>
        <p:grpSp>
          <p:nvGrpSpPr>
            <p:cNvPr id="12" name="Group 4"/>
            <p:cNvGrpSpPr>
              <a:grpSpLocks/>
            </p:cNvGrpSpPr>
            <p:nvPr/>
          </p:nvGrpSpPr>
          <p:grpSpPr bwMode="auto">
            <a:xfrm>
              <a:off x="5848641" y="3093496"/>
              <a:ext cx="617756" cy="540400"/>
              <a:chOff x="3733201" y="3093496"/>
              <a:chExt cx="617756" cy="540400"/>
            </a:xfrm>
          </p:grpSpPr>
          <p:sp>
            <p:nvSpPr>
              <p:cNvPr id="32" name="Freeform 16"/>
              <p:cNvSpPr>
                <a:spLocks/>
              </p:cNvSpPr>
              <p:nvPr/>
            </p:nvSpPr>
            <p:spPr bwMode="auto">
              <a:xfrm>
                <a:off x="3739793" y="3097449"/>
                <a:ext cx="611278" cy="536627"/>
              </a:xfrm>
              <a:custGeom>
                <a:avLst/>
                <a:gdLst>
                  <a:gd name="T0" fmla="*/ 214049 w 370"/>
                  <a:gd name="T1" fmla="*/ 206599 h 351"/>
                  <a:gd name="T2" fmla="*/ 103179 w 370"/>
                  <a:gd name="T3" fmla="*/ 0 h 351"/>
                  <a:gd name="T4" fmla="*/ 1960 w 370"/>
                  <a:gd name="T5" fmla="*/ 174090 h 351"/>
                  <a:gd name="T6" fmla="*/ 105139 w 370"/>
                  <a:gd name="T7" fmla="*/ 336191 h 351"/>
                  <a:gd name="T8" fmla="*/ 214049 w 370"/>
                  <a:gd name="T9" fmla="*/ 206599 h 351"/>
                  <a:gd name="T10" fmla="*/ 0 60000 65536"/>
                  <a:gd name="T11" fmla="*/ 0 60000 65536"/>
                  <a:gd name="T12" fmla="*/ 0 60000 65536"/>
                  <a:gd name="T13" fmla="*/ 0 60000 65536"/>
                  <a:gd name="T14" fmla="*/ 0 60000 65536"/>
                  <a:gd name="T15" fmla="*/ 0 w 370"/>
                  <a:gd name="T16" fmla="*/ 0 h 351"/>
                  <a:gd name="T17" fmla="*/ 370 w 370"/>
                  <a:gd name="T18" fmla="*/ 351 h 351"/>
                </a:gdLst>
                <a:ahLst/>
                <a:cxnLst>
                  <a:cxn ang="T10">
                    <a:pos x="T0" y="T1"/>
                  </a:cxn>
                  <a:cxn ang="T11">
                    <a:pos x="T2" y="T3"/>
                  </a:cxn>
                  <a:cxn ang="T12">
                    <a:pos x="T4" y="T5"/>
                  </a:cxn>
                  <a:cxn ang="T13">
                    <a:pos x="T6" y="T7"/>
                  </a:cxn>
                  <a:cxn ang="T14">
                    <a:pos x="T8" y="T9"/>
                  </a:cxn>
                </a:cxnLst>
                <a:rect l="T15" t="T16" r="T17" b="T18"/>
                <a:pathLst>
                  <a:path w="370" h="351">
                    <a:moveTo>
                      <a:pt x="348" y="214"/>
                    </a:moveTo>
                    <a:cubicBezTo>
                      <a:pt x="370" y="109"/>
                      <a:pt x="297" y="0"/>
                      <a:pt x="168" y="0"/>
                    </a:cubicBezTo>
                    <a:cubicBezTo>
                      <a:pt x="40" y="0"/>
                      <a:pt x="6" y="119"/>
                      <a:pt x="3" y="180"/>
                    </a:cubicBezTo>
                    <a:cubicBezTo>
                      <a:pt x="0" y="241"/>
                      <a:pt x="43" y="346"/>
                      <a:pt x="171" y="348"/>
                    </a:cubicBezTo>
                    <a:cubicBezTo>
                      <a:pt x="300" y="351"/>
                      <a:pt x="335" y="275"/>
                      <a:pt x="348" y="214"/>
                    </a:cubicBezTo>
                    <a:close/>
                  </a:path>
                </a:pathLst>
              </a:custGeom>
              <a:solidFill>
                <a:schemeClr val="accent2">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a:lstStyle/>
              <a:p>
                <a:pPr>
                  <a:defRPr/>
                </a:pPr>
                <a:endParaRPr lang="fr-FR" sz="1350"/>
              </a:p>
            </p:txBody>
          </p:sp>
          <p:sp>
            <p:nvSpPr>
              <p:cNvPr id="33" name="Freeform 18"/>
              <p:cNvSpPr>
                <a:spLocks/>
              </p:cNvSpPr>
              <p:nvPr/>
            </p:nvSpPr>
            <p:spPr bwMode="auto">
              <a:xfrm>
                <a:off x="3890627" y="3224462"/>
                <a:ext cx="400110" cy="409614"/>
              </a:xfrm>
              <a:custGeom>
                <a:avLst/>
                <a:gdLst>
                  <a:gd name="T0" fmla="*/ 120908 w 242"/>
                  <a:gd name="T1" fmla="*/ 0 h 267"/>
                  <a:gd name="T2" fmla="*/ 125313 w 242"/>
                  <a:gd name="T3" fmla="*/ 115290 h 267"/>
                  <a:gd name="T4" fmla="*/ 41020 w 242"/>
                  <a:gd name="T5" fmla="*/ 242927 h 267"/>
                  <a:gd name="T6" fmla="*/ 0 w 242"/>
                  <a:gd name="T7" fmla="*/ 244033 h 267"/>
                  <a:gd name="T8" fmla="*/ 40363 w 242"/>
                  <a:gd name="T9" fmla="*/ 256814 h 267"/>
                  <a:gd name="T10" fmla="*/ 141145 w 242"/>
                  <a:gd name="T11" fmla="*/ 134557 h 267"/>
                  <a:gd name="T12" fmla="*/ 120908 w 242"/>
                  <a:gd name="T13" fmla="*/ 0 h 267"/>
                  <a:gd name="T14" fmla="*/ 0 60000 65536"/>
                  <a:gd name="T15" fmla="*/ 0 60000 65536"/>
                  <a:gd name="T16" fmla="*/ 0 60000 65536"/>
                  <a:gd name="T17" fmla="*/ 0 60000 65536"/>
                  <a:gd name="T18" fmla="*/ 0 60000 65536"/>
                  <a:gd name="T19" fmla="*/ 0 60000 65536"/>
                  <a:gd name="T20" fmla="*/ 0 60000 65536"/>
                  <a:gd name="T21" fmla="*/ 0 w 242"/>
                  <a:gd name="T22" fmla="*/ 0 h 267"/>
                  <a:gd name="T23" fmla="*/ 242 w 242"/>
                  <a:gd name="T24" fmla="*/ 267 h 26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2" h="267">
                    <a:moveTo>
                      <a:pt x="198" y="0"/>
                    </a:moveTo>
                    <a:cubicBezTo>
                      <a:pt x="211" y="49"/>
                      <a:pt x="217" y="62"/>
                      <a:pt x="205" y="119"/>
                    </a:cubicBezTo>
                    <a:cubicBezTo>
                      <a:pt x="193" y="176"/>
                      <a:pt x="188" y="253"/>
                      <a:pt x="67" y="251"/>
                    </a:cubicBezTo>
                    <a:cubicBezTo>
                      <a:pt x="32" y="250"/>
                      <a:pt x="27" y="255"/>
                      <a:pt x="0" y="252"/>
                    </a:cubicBezTo>
                    <a:cubicBezTo>
                      <a:pt x="19" y="260"/>
                      <a:pt x="41" y="265"/>
                      <a:pt x="66" y="265"/>
                    </a:cubicBezTo>
                    <a:cubicBezTo>
                      <a:pt x="187" y="267"/>
                      <a:pt x="219" y="197"/>
                      <a:pt x="231" y="139"/>
                    </a:cubicBezTo>
                    <a:cubicBezTo>
                      <a:pt x="242" y="89"/>
                      <a:pt x="229" y="38"/>
                      <a:pt x="198" y="0"/>
                    </a:cubicBezTo>
                    <a:close/>
                  </a:path>
                </a:pathLst>
              </a:custGeom>
              <a:solidFill>
                <a:schemeClr val="accent2">
                  <a:lumMod val="75000"/>
                </a:schemeClr>
              </a:solidFill>
              <a:ln/>
            </p:spPr>
            <p:style>
              <a:lnRef idx="1">
                <a:schemeClr val="accent2"/>
              </a:lnRef>
              <a:fillRef idx="3">
                <a:schemeClr val="accent2"/>
              </a:fillRef>
              <a:effectRef idx="2">
                <a:schemeClr val="accent2"/>
              </a:effectRef>
              <a:fontRef idx="minor">
                <a:schemeClr val="lt1"/>
              </a:fontRef>
            </p:style>
            <p:txBody>
              <a:bodyPr/>
              <a:lstStyle/>
              <a:p>
                <a:pPr>
                  <a:defRPr/>
                </a:pPr>
                <a:endParaRPr lang="fr-FR" sz="1350"/>
              </a:p>
            </p:txBody>
          </p:sp>
          <p:sp>
            <p:nvSpPr>
              <p:cNvPr id="34" name="Freeform 22"/>
              <p:cNvSpPr>
                <a:spLocks/>
              </p:cNvSpPr>
              <p:nvPr/>
            </p:nvSpPr>
            <p:spPr bwMode="auto">
              <a:xfrm>
                <a:off x="3865224" y="3253039"/>
                <a:ext cx="290556" cy="255612"/>
              </a:xfrm>
              <a:custGeom>
                <a:avLst/>
                <a:gdLst>
                  <a:gd name="T0" fmla="*/ 101375 w 176"/>
                  <a:gd name="T1" fmla="*/ 105566 h 167"/>
                  <a:gd name="T2" fmla="*/ 47188 w 176"/>
                  <a:gd name="T3" fmla="*/ 7638 h 167"/>
                  <a:gd name="T4" fmla="*/ 3250 w 176"/>
                  <a:gd name="T5" fmla="*/ 83429 h 167"/>
                  <a:gd name="T6" fmla="*/ 50125 w 176"/>
                  <a:gd name="T7" fmla="*/ 160707 h 167"/>
                  <a:gd name="T8" fmla="*/ 101375 w 176"/>
                  <a:gd name="T9" fmla="*/ 105566 h 167"/>
                  <a:gd name="T10" fmla="*/ 0 60000 65536"/>
                  <a:gd name="T11" fmla="*/ 0 60000 65536"/>
                  <a:gd name="T12" fmla="*/ 0 60000 65536"/>
                  <a:gd name="T13" fmla="*/ 0 60000 65536"/>
                  <a:gd name="T14" fmla="*/ 0 60000 65536"/>
                  <a:gd name="T15" fmla="*/ 0 w 176"/>
                  <a:gd name="T16" fmla="*/ 0 h 167"/>
                  <a:gd name="T17" fmla="*/ 176 w 176"/>
                  <a:gd name="T18" fmla="*/ 167 h 167"/>
                </a:gdLst>
                <a:ahLst/>
                <a:cxnLst>
                  <a:cxn ang="T10">
                    <a:pos x="T0" y="T1"/>
                  </a:cxn>
                  <a:cxn ang="T11">
                    <a:pos x="T2" y="T3"/>
                  </a:cxn>
                  <a:cxn ang="T12">
                    <a:pos x="T4" y="T5"/>
                  </a:cxn>
                  <a:cxn ang="T13">
                    <a:pos x="T6" y="T7"/>
                  </a:cxn>
                  <a:cxn ang="T14">
                    <a:pos x="T8" y="T9"/>
                  </a:cxn>
                </a:cxnLst>
                <a:rect l="T15" t="T16" r="T17" b="T18"/>
                <a:pathLst>
                  <a:path w="176" h="167">
                    <a:moveTo>
                      <a:pt x="166" y="109"/>
                    </a:moveTo>
                    <a:cubicBezTo>
                      <a:pt x="176" y="59"/>
                      <a:pt x="137" y="0"/>
                      <a:pt x="77" y="8"/>
                    </a:cubicBezTo>
                    <a:cubicBezTo>
                      <a:pt x="18" y="16"/>
                      <a:pt x="9" y="53"/>
                      <a:pt x="5" y="86"/>
                    </a:cubicBezTo>
                    <a:cubicBezTo>
                      <a:pt x="0" y="119"/>
                      <a:pt x="20" y="165"/>
                      <a:pt x="82" y="166"/>
                    </a:cubicBezTo>
                    <a:cubicBezTo>
                      <a:pt x="144" y="167"/>
                      <a:pt x="160" y="137"/>
                      <a:pt x="166" y="109"/>
                    </a:cubicBezTo>
                    <a:close/>
                  </a:path>
                </a:pathLst>
              </a:custGeom>
              <a:solidFill>
                <a:schemeClr val="accent2">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a:lstStyle/>
              <a:p>
                <a:pPr>
                  <a:defRPr/>
                </a:pPr>
                <a:endParaRPr lang="fr-FR" sz="1350"/>
              </a:p>
            </p:txBody>
          </p:sp>
          <p:sp>
            <p:nvSpPr>
              <p:cNvPr id="35" name="Freeform 23"/>
              <p:cNvSpPr>
                <a:spLocks/>
              </p:cNvSpPr>
              <p:nvPr/>
            </p:nvSpPr>
            <p:spPr bwMode="auto">
              <a:xfrm>
                <a:off x="3919494" y="3282502"/>
                <a:ext cx="219209" cy="213019"/>
              </a:xfrm>
              <a:custGeom>
                <a:avLst/>
                <a:gdLst>
                  <a:gd name="T0" fmla="*/ 47676 w 133"/>
                  <a:gd name="T1" fmla="*/ 0 h 139"/>
                  <a:gd name="T2" fmla="*/ 63402 w 133"/>
                  <a:gd name="T3" fmla="*/ 71510 h 139"/>
                  <a:gd name="T4" fmla="*/ 48841 w 133"/>
                  <a:gd name="T5" fmla="*/ 99428 h 139"/>
                  <a:gd name="T6" fmla="*/ 18140 w 133"/>
                  <a:gd name="T7" fmla="*/ 121498 h 139"/>
                  <a:gd name="T8" fmla="*/ 0 w 133"/>
                  <a:gd name="T9" fmla="*/ 115664 h 139"/>
                  <a:gd name="T10" fmla="*/ 30252 w 133"/>
                  <a:gd name="T11" fmla="*/ 133024 h 139"/>
                  <a:gd name="T12" fmla="*/ 75516 w 133"/>
                  <a:gd name="T13" fmla="*/ 83835 h 139"/>
                  <a:gd name="T14" fmla="*/ 47676 w 133"/>
                  <a:gd name="T15" fmla="*/ 0 h 139"/>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39"/>
                  <a:gd name="T26" fmla="*/ 133 w 133"/>
                  <a:gd name="T27" fmla="*/ 139 h 13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39">
                    <a:moveTo>
                      <a:pt x="79" y="0"/>
                    </a:moveTo>
                    <a:cubicBezTo>
                      <a:pt x="100" y="18"/>
                      <a:pt x="110" y="48"/>
                      <a:pt x="105" y="74"/>
                    </a:cubicBezTo>
                    <a:cubicBezTo>
                      <a:pt x="102" y="87"/>
                      <a:pt x="92" y="94"/>
                      <a:pt x="81" y="103"/>
                    </a:cubicBezTo>
                    <a:cubicBezTo>
                      <a:pt x="70" y="113"/>
                      <a:pt x="57" y="126"/>
                      <a:pt x="30" y="126"/>
                    </a:cubicBezTo>
                    <a:cubicBezTo>
                      <a:pt x="18" y="125"/>
                      <a:pt x="9" y="124"/>
                      <a:pt x="0" y="120"/>
                    </a:cubicBezTo>
                    <a:cubicBezTo>
                      <a:pt x="11" y="131"/>
                      <a:pt x="28" y="138"/>
                      <a:pt x="50" y="138"/>
                    </a:cubicBezTo>
                    <a:cubicBezTo>
                      <a:pt x="106" y="139"/>
                      <a:pt x="120" y="112"/>
                      <a:pt x="125" y="87"/>
                    </a:cubicBezTo>
                    <a:cubicBezTo>
                      <a:pt x="133" y="53"/>
                      <a:pt x="113" y="13"/>
                      <a:pt x="79" y="0"/>
                    </a:cubicBezTo>
                    <a:close/>
                  </a:path>
                </a:pathLst>
              </a:custGeom>
              <a:solidFill>
                <a:schemeClr val="accent2">
                  <a:lumMod val="75000"/>
                </a:schemeClr>
              </a:solidFill>
              <a:ln/>
            </p:spPr>
            <p:style>
              <a:lnRef idx="0">
                <a:schemeClr val="accent2"/>
              </a:lnRef>
              <a:fillRef idx="3">
                <a:schemeClr val="accent2"/>
              </a:fillRef>
              <a:effectRef idx="3">
                <a:schemeClr val="accent2"/>
              </a:effectRef>
              <a:fontRef idx="minor">
                <a:schemeClr val="lt1"/>
              </a:fontRef>
            </p:style>
            <p:txBody>
              <a:bodyPr/>
              <a:lstStyle/>
              <a:p>
                <a:pPr>
                  <a:defRPr/>
                </a:pPr>
                <a:endParaRPr lang="fr-FR" sz="1350"/>
              </a:p>
            </p:txBody>
          </p:sp>
          <p:sp>
            <p:nvSpPr>
              <p:cNvPr id="36" name="Freeform 26"/>
              <p:cNvSpPr>
                <a:spLocks/>
              </p:cNvSpPr>
              <p:nvPr/>
            </p:nvSpPr>
            <p:spPr bwMode="auto">
              <a:xfrm>
                <a:off x="4000182" y="3437207"/>
                <a:ext cx="273091" cy="196869"/>
              </a:xfrm>
              <a:custGeom>
                <a:avLst/>
                <a:gdLst>
                  <a:gd name="T0" fmla="*/ 0 w 165"/>
                  <a:gd name="T1" fmla="*/ 122567 h 128"/>
                  <a:gd name="T2" fmla="*/ 101590 w 165"/>
                  <a:gd name="T3" fmla="*/ 0 h 128"/>
                  <a:gd name="T4" fmla="*/ 0 w 165"/>
                  <a:gd name="T5" fmla="*/ 122567 h 128"/>
                  <a:gd name="T6" fmla="*/ 0 60000 65536"/>
                  <a:gd name="T7" fmla="*/ 0 60000 65536"/>
                  <a:gd name="T8" fmla="*/ 0 60000 65536"/>
                  <a:gd name="T9" fmla="*/ 0 w 165"/>
                  <a:gd name="T10" fmla="*/ 0 h 128"/>
                  <a:gd name="T11" fmla="*/ 165 w 165"/>
                  <a:gd name="T12" fmla="*/ 128 h 128"/>
                </a:gdLst>
                <a:ahLst/>
                <a:cxnLst>
                  <a:cxn ang="T6">
                    <a:pos x="T0" y="T1"/>
                  </a:cxn>
                  <a:cxn ang="T7">
                    <a:pos x="T2" y="T3"/>
                  </a:cxn>
                  <a:cxn ang="T8">
                    <a:pos x="T4" y="T5"/>
                  </a:cxn>
                </a:cxnLst>
                <a:rect l="T9" t="T10" r="T11" b="T12"/>
                <a:pathLst>
                  <a:path w="165" h="128">
                    <a:moveTo>
                      <a:pt x="0" y="126"/>
                    </a:moveTo>
                    <a:cubicBezTo>
                      <a:pt x="121" y="128"/>
                      <a:pt x="153" y="58"/>
                      <a:pt x="165" y="0"/>
                    </a:cubicBezTo>
                    <a:cubicBezTo>
                      <a:pt x="145" y="45"/>
                      <a:pt x="91" y="127"/>
                      <a:pt x="0" y="126"/>
                    </a:cubicBezTo>
                    <a:close/>
                  </a:path>
                </a:pathLst>
              </a:custGeom>
              <a:solidFill>
                <a:schemeClr val="accent2">
                  <a:lumMod val="75000"/>
                </a:schemeClr>
              </a:solidFill>
              <a:ln/>
            </p:spPr>
            <p:style>
              <a:lnRef idx="1">
                <a:schemeClr val="accent2"/>
              </a:lnRef>
              <a:fillRef idx="3">
                <a:schemeClr val="accent2"/>
              </a:fillRef>
              <a:effectRef idx="2">
                <a:schemeClr val="accent2"/>
              </a:effectRef>
              <a:fontRef idx="minor">
                <a:schemeClr val="lt1"/>
              </a:fontRef>
            </p:style>
            <p:txBody>
              <a:bodyPr/>
              <a:lstStyle/>
              <a:p>
                <a:pPr>
                  <a:defRPr/>
                </a:pPr>
                <a:endParaRPr lang="fr-FR" sz="1350"/>
              </a:p>
            </p:txBody>
          </p:sp>
          <p:sp>
            <p:nvSpPr>
              <p:cNvPr id="37" name="Freeform 28"/>
              <p:cNvSpPr>
                <a:spLocks/>
              </p:cNvSpPr>
              <p:nvPr/>
            </p:nvSpPr>
            <p:spPr bwMode="auto">
              <a:xfrm>
                <a:off x="3733442" y="3094274"/>
                <a:ext cx="611278" cy="536627"/>
              </a:xfrm>
              <a:custGeom>
                <a:avLst/>
                <a:gdLst>
                  <a:gd name="T0" fmla="*/ 2147483647 w 370"/>
                  <a:gd name="T1" fmla="*/ 2147483647 h 351"/>
                  <a:gd name="T2" fmla="*/ 2147483647 w 370"/>
                  <a:gd name="T3" fmla="*/ 0 h 351"/>
                  <a:gd name="T4" fmla="*/ 2147483647 w 370"/>
                  <a:gd name="T5" fmla="*/ 2147483647 h 351"/>
                  <a:gd name="T6" fmla="*/ 2147483647 w 370"/>
                  <a:gd name="T7" fmla="*/ 2147483647 h 351"/>
                  <a:gd name="T8" fmla="*/ 2147483647 w 370"/>
                  <a:gd name="T9" fmla="*/ 2147483647 h 351"/>
                  <a:gd name="T10" fmla="*/ 0 60000 65536"/>
                  <a:gd name="T11" fmla="*/ 0 60000 65536"/>
                  <a:gd name="T12" fmla="*/ 0 60000 65536"/>
                  <a:gd name="T13" fmla="*/ 0 60000 65536"/>
                  <a:gd name="T14" fmla="*/ 0 60000 65536"/>
                  <a:gd name="T15" fmla="*/ 0 w 370"/>
                  <a:gd name="T16" fmla="*/ 0 h 351"/>
                  <a:gd name="T17" fmla="*/ 370 w 370"/>
                  <a:gd name="T18" fmla="*/ 351 h 351"/>
                </a:gdLst>
                <a:ahLst/>
                <a:cxnLst>
                  <a:cxn ang="T10">
                    <a:pos x="T0" y="T1"/>
                  </a:cxn>
                  <a:cxn ang="T11">
                    <a:pos x="T2" y="T3"/>
                  </a:cxn>
                  <a:cxn ang="T12">
                    <a:pos x="T4" y="T5"/>
                  </a:cxn>
                  <a:cxn ang="T13">
                    <a:pos x="T6" y="T7"/>
                  </a:cxn>
                  <a:cxn ang="T14">
                    <a:pos x="T8" y="T9"/>
                  </a:cxn>
                </a:cxnLst>
                <a:rect l="T15" t="T16" r="T17" b="T18"/>
                <a:pathLst>
                  <a:path w="370" h="351">
                    <a:moveTo>
                      <a:pt x="348" y="214"/>
                    </a:moveTo>
                    <a:cubicBezTo>
                      <a:pt x="370" y="109"/>
                      <a:pt x="297" y="0"/>
                      <a:pt x="168" y="0"/>
                    </a:cubicBezTo>
                    <a:cubicBezTo>
                      <a:pt x="40" y="0"/>
                      <a:pt x="6" y="119"/>
                      <a:pt x="3" y="180"/>
                    </a:cubicBezTo>
                    <a:cubicBezTo>
                      <a:pt x="0" y="241"/>
                      <a:pt x="43" y="346"/>
                      <a:pt x="171" y="348"/>
                    </a:cubicBezTo>
                    <a:cubicBezTo>
                      <a:pt x="300" y="351"/>
                      <a:pt x="335" y="275"/>
                      <a:pt x="348" y="214"/>
                    </a:cubicBezTo>
                    <a:close/>
                  </a:path>
                </a:pathLst>
              </a:custGeom>
              <a:solidFill>
                <a:schemeClr val="accent2">
                  <a:lumMod val="60000"/>
                  <a:lumOff val="40000"/>
                </a:schemeClr>
              </a:solidFill>
              <a:ln w="7938" cap="rnd">
                <a:solidFill>
                  <a:srgbClr val="000000"/>
                </a:solidFill>
                <a:round/>
                <a:headEnd/>
                <a:tailEnd/>
              </a:ln>
            </p:spPr>
            <p:txBody>
              <a:bodyPr/>
              <a:lstStyle/>
              <a:p>
                <a:pPr>
                  <a:defRPr/>
                </a:pPr>
                <a:endParaRPr lang="fr-FR" sz="1350">
                  <a:ea typeface="ＭＳ Ｐゴシック" charset="-128"/>
                  <a:cs typeface="ＭＳ Ｐゴシック" charset="-128"/>
                </a:endParaRPr>
              </a:p>
            </p:txBody>
          </p:sp>
        </p:grpSp>
        <p:grpSp>
          <p:nvGrpSpPr>
            <p:cNvPr id="13" name="Group 1"/>
            <p:cNvGrpSpPr>
              <a:grpSpLocks/>
            </p:cNvGrpSpPr>
            <p:nvPr/>
          </p:nvGrpSpPr>
          <p:grpSpPr bwMode="auto">
            <a:xfrm>
              <a:off x="6712840" y="3052766"/>
              <a:ext cx="588975" cy="567367"/>
              <a:chOff x="5705035" y="2766051"/>
              <a:chExt cx="742952" cy="735014"/>
            </a:xfrm>
          </p:grpSpPr>
          <p:sp>
            <p:nvSpPr>
              <p:cNvPr id="24" name="Freeform 69"/>
              <p:cNvSpPr>
                <a:spLocks/>
              </p:cNvSpPr>
              <p:nvPr/>
            </p:nvSpPr>
            <p:spPr bwMode="auto">
              <a:xfrm>
                <a:off x="5705035" y="2766051"/>
                <a:ext cx="742949" cy="735011"/>
              </a:xfrm>
              <a:custGeom>
                <a:avLst/>
                <a:gdLst>
                  <a:gd name="T0" fmla="*/ 2147483647 w 430"/>
                  <a:gd name="T1" fmla="*/ 2147483647 h 412"/>
                  <a:gd name="T2" fmla="*/ 2147483647 w 430"/>
                  <a:gd name="T3" fmla="*/ 2147483647 h 412"/>
                  <a:gd name="T4" fmla="*/ 2147483647 w 430"/>
                  <a:gd name="T5" fmla="*/ 2147483647 h 412"/>
                  <a:gd name="T6" fmla="*/ 2147483647 w 430"/>
                  <a:gd name="T7" fmla="*/ 2147483647 h 412"/>
                  <a:gd name="T8" fmla="*/ 2147483647 w 430"/>
                  <a:gd name="T9" fmla="*/ 2147483647 h 412"/>
                  <a:gd name="T10" fmla="*/ 2147483647 w 430"/>
                  <a:gd name="T11" fmla="*/ 2147483647 h 412"/>
                  <a:gd name="T12" fmla="*/ 2147483647 w 430"/>
                  <a:gd name="T13" fmla="*/ 2147483647 h 412"/>
                  <a:gd name="T14" fmla="*/ 2147483647 w 430"/>
                  <a:gd name="T15" fmla="*/ 2147483647 h 412"/>
                  <a:gd name="T16" fmla="*/ 2147483647 w 430"/>
                  <a:gd name="T17" fmla="*/ 2147483647 h 4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0"/>
                  <a:gd name="T28" fmla="*/ 0 h 412"/>
                  <a:gd name="T29" fmla="*/ 430 w 430"/>
                  <a:gd name="T30" fmla="*/ 412 h 4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0" h="412">
                    <a:moveTo>
                      <a:pt x="182" y="5"/>
                    </a:moveTo>
                    <a:cubicBezTo>
                      <a:pt x="117" y="5"/>
                      <a:pt x="62" y="29"/>
                      <a:pt x="29" y="90"/>
                    </a:cubicBezTo>
                    <a:cubicBezTo>
                      <a:pt x="1" y="139"/>
                      <a:pt x="0" y="187"/>
                      <a:pt x="6" y="243"/>
                    </a:cubicBezTo>
                    <a:cubicBezTo>
                      <a:pt x="11" y="289"/>
                      <a:pt x="16" y="312"/>
                      <a:pt x="44" y="350"/>
                    </a:cubicBezTo>
                    <a:cubicBezTo>
                      <a:pt x="91" y="412"/>
                      <a:pt x="147" y="412"/>
                      <a:pt x="220" y="412"/>
                    </a:cubicBezTo>
                    <a:cubicBezTo>
                      <a:pt x="281" y="412"/>
                      <a:pt x="344" y="399"/>
                      <a:pt x="384" y="346"/>
                    </a:cubicBezTo>
                    <a:cubicBezTo>
                      <a:pt x="426" y="290"/>
                      <a:pt x="430" y="215"/>
                      <a:pt x="411" y="147"/>
                    </a:cubicBezTo>
                    <a:cubicBezTo>
                      <a:pt x="400" y="106"/>
                      <a:pt x="376" y="75"/>
                      <a:pt x="344" y="46"/>
                    </a:cubicBezTo>
                    <a:cubicBezTo>
                      <a:pt x="302" y="9"/>
                      <a:pt x="234" y="0"/>
                      <a:pt x="182" y="5"/>
                    </a:cubicBezTo>
                  </a:path>
                </a:pathLst>
              </a:custGeom>
              <a:solidFill>
                <a:srgbClr val="ABD4E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sz="1350"/>
              </a:p>
            </p:txBody>
          </p:sp>
          <p:sp>
            <p:nvSpPr>
              <p:cNvPr id="25" name="Freeform 70"/>
              <p:cNvSpPr>
                <a:spLocks/>
              </p:cNvSpPr>
              <p:nvPr/>
            </p:nvSpPr>
            <p:spPr bwMode="auto">
              <a:xfrm>
                <a:off x="5736107" y="2837614"/>
                <a:ext cx="587592" cy="579181"/>
              </a:xfrm>
              <a:custGeom>
                <a:avLst/>
                <a:gdLst>
                  <a:gd name="T0" fmla="*/ 2147483647 w 340"/>
                  <a:gd name="T1" fmla="*/ 2147483647 h 325"/>
                  <a:gd name="T2" fmla="*/ 2147483647 w 340"/>
                  <a:gd name="T3" fmla="*/ 2147483647 h 325"/>
                  <a:gd name="T4" fmla="*/ 2147483647 w 340"/>
                  <a:gd name="T5" fmla="*/ 2147483647 h 325"/>
                  <a:gd name="T6" fmla="*/ 2147483647 w 340"/>
                  <a:gd name="T7" fmla="*/ 2147483647 h 325"/>
                  <a:gd name="T8" fmla="*/ 2147483647 w 340"/>
                  <a:gd name="T9" fmla="*/ 2147483647 h 325"/>
                  <a:gd name="T10" fmla="*/ 2147483647 w 340"/>
                  <a:gd name="T11" fmla="*/ 2147483647 h 325"/>
                  <a:gd name="T12" fmla="*/ 2147483647 w 340"/>
                  <a:gd name="T13" fmla="*/ 2147483647 h 325"/>
                  <a:gd name="T14" fmla="*/ 2147483647 w 340"/>
                  <a:gd name="T15" fmla="*/ 2147483647 h 325"/>
                  <a:gd name="T16" fmla="*/ 2147483647 w 340"/>
                  <a:gd name="T17" fmla="*/ 2147483647 h 325"/>
                  <a:gd name="T18" fmla="*/ 2147483647 w 340"/>
                  <a:gd name="T19" fmla="*/ 2147483647 h 3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0"/>
                  <a:gd name="T31" fmla="*/ 0 h 325"/>
                  <a:gd name="T32" fmla="*/ 340 w 340"/>
                  <a:gd name="T33" fmla="*/ 325 h 3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0" h="325">
                    <a:moveTo>
                      <a:pt x="121" y="4"/>
                    </a:moveTo>
                    <a:cubicBezTo>
                      <a:pt x="70" y="0"/>
                      <a:pt x="33" y="53"/>
                      <a:pt x="18" y="98"/>
                    </a:cubicBezTo>
                    <a:cubicBezTo>
                      <a:pt x="0" y="147"/>
                      <a:pt x="17" y="198"/>
                      <a:pt x="27" y="246"/>
                    </a:cubicBezTo>
                    <a:cubicBezTo>
                      <a:pt x="37" y="292"/>
                      <a:pt x="66" y="304"/>
                      <a:pt x="117" y="318"/>
                    </a:cubicBezTo>
                    <a:cubicBezTo>
                      <a:pt x="145" y="325"/>
                      <a:pt x="218" y="322"/>
                      <a:pt x="239" y="316"/>
                    </a:cubicBezTo>
                    <a:cubicBezTo>
                      <a:pt x="274" y="306"/>
                      <a:pt x="307" y="282"/>
                      <a:pt x="319" y="248"/>
                    </a:cubicBezTo>
                    <a:cubicBezTo>
                      <a:pt x="334" y="209"/>
                      <a:pt x="340" y="157"/>
                      <a:pt x="327" y="116"/>
                    </a:cubicBezTo>
                    <a:cubicBezTo>
                      <a:pt x="314" y="71"/>
                      <a:pt x="273" y="46"/>
                      <a:pt x="236" y="24"/>
                    </a:cubicBezTo>
                    <a:cubicBezTo>
                      <a:pt x="217" y="13"/>
                      <a:pt x="197" y="5"/>
                      <a:pt x="174" y="3"/>
                    </a:cubicBezTo>
                    <a:cubicBezTo>
                      <a:pt x="162" y="2"/>
                      <a:pt x="140" y="3"/>
                      <a:pt x="121" y="4"/>
                    </a:cubicBezTo>
                    <a:close/>
                  </a:path>
                </a:pathLst>
              </a:custGeom>
              <a:solidFill>
                <a:srgbClr val="CCA6B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sz="1350"/>
              </a:p>
            </p:txBody>
          </p:sp>
          <p:sp>
            <p:nvSpPr>
              <p:cNvPr id="26" name="Freeform 72"/>
              <p:cNvSpPr>
                <a:spLocks/>
              </p:cNvSpPr>
              <p:nvPr/>
            </p:nvSpPr>
            <p:spPr bwMode="auto">
              <a:xfrm>
                <a:off x="5867988" y="2832262"/>
                <a:ext cx="557213" cy="643384"/>
              </a:xfrm>
              <a:custGeom>
                <a:avLst/>
                <a:gdLst>
                  <a:gd name="T0" fmla="*/ 2147483647 w 323"/>
                  <a:gd name="T1" fmla="*/ 2147483647 h 361"/>
                  <a:gd name="T2" fmla="*/ 2147483647 w 323"/>
                  <a:gd name="T3" fmla="*/ 2147483647 h 361"/>
                  <a:gd name="T4" fmla="*/ 2147483647 w 323"/>
                  <a:gd name="T5" fmla="*/ 0 h 361"/>
                  <a:gd name="T6" fmla="*/ 2147483647 w 323"/>
                  <a:gd name="T7" fmla="*/ 2147483647 h 361"/>
                  <a:gd name="T8" fmla="*/ 2147483647 w 323"/>
                  <a:gd name="T9" fmla="*/ 2147483647 h 361"/>
                  <a:gd name="T10" fmla="*/ 2147483647 w 323"/>
                  <a:gd name="T11" fmla="*/ 2147483647 h 361"/>
                  <a:gd name="T12" fmla="*/ 2147483647 w 323"/>
                  <a:gd name="T13" fmla="*/ 2147483647 h 361"/>
                  <a:gd name="T14" fmla="*/ 0 w 323"/>
                  <a:gd name="T15" fmla="*/ 2147483647 h 361"/>
                  <a:gd name="T16" fmla="*/ 2147483647 w 323"/>
                  <a:gd name="T17" fmla="*/ 2147483647 h 361"/>
                  <a:gd name="T18" fmla="*/ 2147483647 w 323"/>
                  <a:gd name="T19" fmla="*/ 2147483647 h 361"/>
                  <a:gd name="T20" fmla="*/ 2147483647 w 323"/>
                  <a:gd name="T21" fmla="*/ 2147483647 h 36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3"/>
                  <a:gd name="T34" fmla="*/ 0 h 361"/>
                  <a:gd name="T35" fmla="*/ 323 w 323"/>
                  <a:gd name="T36" fmla="*/ 361 h 36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3" h="361">
                    <a:moveTo>
                      <a:pt x="306" y="114"/>
                    </a:moveTo>
                    <a:cubicBezTo>
                      <a:pt x="295" y="77"/>
                      <a:pt x="273" y="48"/>
                      <a:pt x="243" y="21"/>
                    </a:cubicBezTo>
                    <a:cubicBezTo>
                      <a:pt x="234" y="13"/>
                      <a:pt x="223" y="6"/>
                      <a:pt x="211" y="0"/>
                    </a:cubicBezTo>
                    <a:cubicBezTo>
                      <a:pt x="216" y="4"/>
                      <a:pt x="221" y="8"/>
                      <a:pt x="226" y="12"/>
                    </a:cubicBezTo>
                    <a:cubicBezTo>
                      <a:pt x="255" y="38"/>
                      <a:pt x="278" y="67"/>
                      <a:pt x="288" y="105"/>
                    </a:cubicBezTo>
                    <a:cubicBezTo>
                      <a:pt x="306" y="168"/>
                      <a:pt x="302" y="237"/>
                      <a:pt x="263" y="290"/>
                    </a:cubicBezTo>
                    <a:cubicBezTo>
                      <a:pt x="226" y="339"/>
                      <a:pt x="168" y="351"/>
                      <a:pt x="111" y="351"/>
                    </a:cubicBezTo>
                    <a:cubicBezTo>
                      <a:pt x="68" y="351"/>
                      <a:pt x="32" y="351"/>
                      <a:pt x="0" y="337"/>
                    </a:cubicBezTo>
                    <a:cubicBezTo>
                      <a:pt x="36" y="361"/>
                      <a:pt x="78" y="361"/>
                      <a:pt x="128" y="361"/>
                    </a:cubicBezTo>
                    <a:cubicBezTo>
                      <a:pt x="185" y="360"/>
                      <a:pt x="243" y="349"/>
                      <a:pt x="280" y="300"/>
                    </a:cubicBezTo>
                    <a:cubicBezTo>
                      <a:pt x="319" y="247"/>
                      <a:pt x="323" y="177"/>
                      <a:pt x="306" y="114"/>
                    </a:cubicBezTo>
                  </a:path>
                </a:pathLst>
              </a:custGeom>
              <a:solidFill>
                <a:srgbClr val="8ABDE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sz="1350"/>
              </a:p>
            </p:txBody>
          </p:sp>
          <p:sp>
            <p:nvSpPr>
              <p:cNvPr id="27" name="Freeform 74"/>
              <p:cNvSpPr>
                <a:spLocks/>
              </p:cNvSpPr>
              <p:nvPr/>
            </p:nvSpPr>
            <p:spPr bwMode="auto">
              <a:xfrm>
                <a:off x="5779606" y="2849651"/>
                <a:ext cx="362499" cy="278221"/>
              </a:xfrm>
              <a:custGeom>
                <a:avLst/>
                <a:gdLst>
                  <a:gd name="T0" fmla="*/ 0 w 210"/>
                  <a:gd name="T1" fmla="*/ 2147483647 h 156"/>
                  <a:gd name="T2" fmla="*/ 2147483647 w 210"/>
                  <a:gd name="T3" fmla="*/ 2147483647 h 156"/>
                  <a:gd name="T4" fmla="*/ 2147483647 w 210"/>
                  <a:gd name="T5" fmla="*/ 2147483647 h 156"/>
                  <a:gd name="T6" fmla="*/ 2147483647 w 210"/>
                  <a:gd name="T7" fmla="*/ 2147483647 h 156"/>
                  <a:gd name="T8" fmla="*/ 0 60000 65536"/>
                  <a:gd name="T9" fmla="*/ 0 60000 65536"/>
                  <a:gd name="T10" fmla="*/ 0 60000 65536"/>
                  <a:gd name="T11" fmla="*/ 0 60000 65536"/>
                  <a:gd name="T12" fmla="*/ 0 w 210"/>
                  <a:gd name="T13" fmla="*/ 0 h 156"/>
                  <a:gd name="T14" fmla="*/ 210 w 210"/>
                  <a:gd name="T15" fmla="*/ 156 h 156"/>
                </a:gdLst>
                <a:ahLst/>
                <a:cxnLst>
                  <a:cxn ang="T8">
                    <a:pos x="T0" y="T1"/>
                  </a:cxn>
                  <a:cxn ang="T9">
                    <a:pos x="T2" y="T3"/>
                  </a:cxn>
                  <a:cxn ang="T10">
                    <a:pos x="T4" y="T5"/>
                  </a:cxn>
                  <a:cxn ang="T11">
                    <a:pos x="T6" y="T7"/>
                  </a:cxn>
                </a:cxnLst>
                <a:rect l="T12" t="T13" r="T14" b="T15"/>
                <a:pathLst>
                  <a:path w="210" h="156">
                    <a:moveTo>
                      <a:pt x="0" y="156"/>
                    </a:moveTo>
                    <a:cubicBezTo>
                      <a:pt x="6" y="101"/>
                      <a:pt x="23" y="46"/>
                      <a:pt x="78" y="22"/>
                    </a:cubicBezTo>
                    <a:cubicBezTo>
                      <a:pt x="118" y="4"/>
                      <a:pt x="177" y="7"/>
                      <a:pt x="210" y="36"/>
                    </a:cubicBezTo>
                    <a:cubicBezTo>
                      <a:pt x="140" y="0"/>
                      <a:pt x="21" y="37"/>
                      <a:pt x="8" y="121"/>
                    </a:cubicBezTo>
                  </a:path>
                </a:pathLst>
              </a:custGeom>
              <a:solidFill>
                <a:srgbClr val="E3D5DE"/>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sz="1350"/>
              </a:p>
            </p:txBody>
          </p:sp>
          <p:sp>
            <p:nvSpPr>
              <p:cNvPr id="28" name="Freeform 75"/>
              <p:cNvSpPr>
                <a:spLocks/>
              </p:cNvSpPr>
              <p:nvPr/>
            </p:nvSpPr>
            <p:spPr bwMode="auto">
              <a:xfrm>
                <a:off x="5952225" y="3131885"/>
                <a:ext cx="341785" cy="272870"/>
              </a:xfrm>
              <a:custGeom>
                <a:avLst/>
                <a:gdLst>
                  <a:gd name="T0" fmla="*/ 0 w 198"/>
                  <a:gd name="T1" fmla="*/ 2147483647 h 153"/>
                  <a:gd name="T2" fmla="*/ 2147483647 w 198"/>
                  <a:gd name="T3" fmla="*/ 2147483647 h 153"/>
                  <a:gd name="T4" fmla="*/ 2147483647 w 198"/>
                  <a:gd name="T5" fmla="*/ 0 h 153"/>
                  <a:gd name="T6" fmla="*/ 2147483647 w 198"/>
                  <a:gd name="T7" fmla="*/ 2147483647 h 153"/>
                  <a:gd name="T8" fmla="*/ 0 w 198"/>
                  <a:gd name="T9" fmla="*/ 2147483647 h 153"/>
                  <a:gd name="T10" fmla="*/ 0 60000 65536"/>
                  <a:gd name="T11" fmla="*/ 0 60000 65536"/>
                  <a:gd name="T12" fmla="*/ 0 60000 65536"/>
                  <a:gd name="T13" fmla="*/ 0 60000 65536"/>
                  <a:gd name="T14" fmla="*/ 0 60000 65536"/>
                  <a:gd name="T15" fmla="*/ 0 w 198"/>
                  <a:gd name="T16" fmla="*/ 0 h 153"/>
                  <a:gd name="T17" fmla="*/ 198 w 198"/>
                  <a:gd name="T18" fmla="*/ 153 h 153"/>
                </a:gdLst>
                <a:ahLst/>
                <a:cxnLst>
                  <a:cxn ang="T10">
                    <a:pos x="T0" y="T1"/>
                  </a:cxn>
                  <a:cxn ang="T11">
                    <a:pos x="T2" y="T3"/>
                  </a:cxn>
                  <a:cxn ang="T12">
                    <a:pos x="T4" y="T5"/>
                  </a:cxn>
                  <a:cxn ang="T13">
                    <a:pos x="T6" y="T7"/>
                  </a:cxn>
                  <a:cxn ang="T14">
                    <a:pos x="T8" y="T9"/>
                  </a:cxn>
                </a:cxnLst>
                <a:rect l="T15" t="T16" r="T17" b="T18"/>
                <a:pathLst>
                  <a:path w="198" h="153">
                    <a:moveTo>
                      <a:pt x="0" y="140"/>
                    </a:moveTo>
                    <a:cubicBezTo>
                      <a:pt x="37" y="148"/>
                      <a:pt x="115" y="153"/>
                      <a:pt x="155" y="113"/>
                    </a:cubicBezTo>
                    <a:cubicBezTo>
                      <a:pt x="196" y="72"/>
                      <a:pt x="194" y="16"/>
                      <a:pt x="198" y="0"/>
                    </a:cubicBezTo>
                    <a:cubicBezTo>
                      <a:pt x="194" y="16"/>
                      <a:pt x="165" y="96"/>
                      <a:pt x="139" y="111"/>
                    </a:cubicBezTo>
                    <a:cubicBezTo>
                      <a:pt x="113" y="126"/>
                      <a:pt x="57" y="148"/>
                      <a:pt x="0" y="140"/>
                    </a:cubicBezTo>
                  </a:path>
                </a:pathLst>
              </a:custGeom>
              <a:solidFill>
                <a:srgbClr val="AC7D98"/>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sz="1350"/>
              </a:p>
            </p:txBody>
          </p:sp>
          <p:sp>
            <p:nvSpPr>
              <p:cNvPr id="29" name="Freeform 76"/>
              <p:cNvSpPr>
                <a:spLocks/>
              </p:cNvSpPr>
              <p:nvPr/>
            </p:nvSpPr>
            <p:spPr bwMode="auto">
              <a:xfrm>
                <a:off x="6149010" y="3121184"/>
                <a:ext cx="272737" cy="353126"/>
              </a:xfrm>
              <a:custGeom>
                <a:avLst/>
                <a:gdLst>
                  <a:gd name="T0" fmla="*/ 0 w 158"/>
                  <a:gd name="T1" fmla="*/ 2147483647 h 198"/>
                  <a:gd name="T2" fmla="*/ 2147483647 w 158"/>
                  <a:gd name="T3" fmla="*/ 0 h 198"/>
                  <a:gd name="T4" fmla="*/ 0 w 158"/>
                  <a:gd name="T5" fmla="*/ 2147483647 h 198"/>
                  <a:gd name="T6" fmla="*/ 0 60000 65536"/>
                  <a:gd name="T7" fmla="*/ 0 60000 65536"/>
                  <a:gd name="T8" fmla="*/ 0 60000 65536"/>
                  <a:gd name="T9" fmla="*/ 0 w 158"/>
                  <a:gd name="T10" fmla="*/ 0 h 198"/>
                  <a:gd name="T11" fmla="*/ 158 w 158"/>
                  <a:gd name="T12" fmla="*/ 198 h 198"/>
                </a:gdLst>
                <a:ahLst/>
                <a:cxnLst>
                  <a:cxn ang="T6">
                    <a:pos x="T0" y="T1"/>
                  </a:cxn>
                  <a:cxn ang="T7">
                    <a:pos x="T2" y="T3"/>
                  </a:cxn>
                  <a:cxn ang="T8">
                    <a:pos x="T4" y="T5"/>
                  </a:cxn>
                </a:cxnLst>
                <a:rect l="T9" t="T10" r="T11" b="T12"/>
                <a:pathLst>
                  <a:path w="158" h="198">
                    <a:moveTo>
                      <a:pt x="0" y="198"/>
                    </a:moveTo>
                    <a:cubicBezTo>
                      <a:pt x="43" y="192"/>
                      <a:pt x="158" y="167"/>
                      <a:pt x="153" y="0"/>
                    </a:cubicBezTo>
                    <a:cubicBezTo>
                      <a:pt x="150" y="19"/>
                      <a:pt x="139" y="168"/>
                      <a:pt x="0" y="198"/>
                    </a:cubicBezTo>
                  </a:path>
                </a:pathLst>
              </a:custGeom>
              <a:solidFill>
                <a:srgbClr val="65ADDB"/>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fr-FR" sz="1350"/>
              </a:p>
            </p:txBody>
          </p:sp>
          <p:sp>
            <p:nvSpPr>
              <p:cNvPr id="30" name="Freeform 77"/>
              <p:cNvSpPr>
                <a:spLocks/>
              </p:cNvSpPr>
              <p:nvPr/>
            </p:nvSpPr>
            <p:spPr bwMode="auto">
              <a:xfrm>
                <a:off x="5705038" y="2766054"/>
                <a:ext cx="742949" cy="735011"/>
              </a:xfrm>
              <a:custGeom>
                <a:avLst/>
                <a:gdLst>
                  <a:gd name="T0" fmla="*/ 2147483647 w 430"/>
                  <a:gd name="T1" fmla="*/ 2147483647 h 412"/>
                  <a:gd name="T2" fmla="*/ 2147483647 w 430"/>
                  <a:gd name="T3" fmla="*/ 2147483647 h 412"/>
                  <a:gd name="T4" fmla="*/ 2147483647 w 430"/>
                  <a:gd name="T5" fmla="*/ 2147483647 h 412"/>
                  <a:gd name="T6" fmla="*/ 2147483647 w 430"/>
                  <a:gd name="T7" fmla="*/ 2147483647 h 412"/>
                  <a:gd name="T8" fmla="*/ 2147483647 w 430"/>
                  <a:gd name="T9" fmla="*/ 2147483647 h 412"/>
                  <a:gd name="T10" fmla="*/ 2147483647 w 430"/>
                  <a:gd name="T11" fmla="*/ 2147483647 h 412"/>
                  <a:gd name="T12" fmla="*/ 2147483647 w 430"/>
                  <a:gd name="T13" fmla="*/ 2147483647 h 412"/>
                  <a:gd name="T14" fmla="*/ 2147483647 w 430"/>
                  <a:gd name="T15" fmla="*/ 2147483647 h 412"/>
                  <a:gd name="T16" fmla="*/ 2147483647 w 430"/>
                  <a:gd name="T17" fmla="*/ 2147483647 h 41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30"/>
                  <a:gd name="T28" fmla="*/ 0 h 412"/>
                  <a:gd name="T29" fmla="*/ 430 w 430"/>
                  <a:gd name="T30" fmla="*/ 412 h 41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30" h="412">
                    <a:moveTo>
                      <a:pt x="182" y="5"/>
                    </a:moveTo>
                    <a:cubicBezTo>
                      <a:pt x="116" y="5"/>
                      <a:pt x="62" y="28"/>
                      <a:pt x="28" y="89"/>
                    </a:cubicBezTo>
                    <a:cubicBezTo>
                      <a:pt x="1" y="139"/>
                      <a:pt x="0" y="187"/>
                      <a:pt x="6" y="242"/>
                    </a:cubicBezTo>
                    <a:cubicBezTo>
                      <a:pt x="11" y="288"/>
                      <a:pt x="16" y="312"/>
                      <a:pt x="44" y="349"/>
                    </a:cubicBezTo>
                    <a:cubicBezTo>
                      <a:pt x="91" y="412"/>
                      <a:pt x="147" y="412"/>
                      <a:pt x="220" y="412"/>
                    </a:cubicBezTo>
                    <a:cubicBezTo>
                      <a:pt x="281" y="411"/>
                      <a:pt x="344" y="399"/>
                      <a:pt x="383" y="346"/>
                    </a:cubicBezTo>
                    <a:cubicBezTo>
                      <a:pt x="426" y="289"/>
                      <a:pt x="430" y="214"/>
                      <a:pt x="411" y="146"/>
                    </a:cubicBezTo>
                    <a:cubicBezTo>
                      <a:pt x="400" y="106"/>
                      <a:pt x="376" y="75"/>
                      <a:pt x="344" y="46"/>
                    </a:cubicBezTo>
                    <a:cubicBezTo>
                      <a:pt x="302" y="8"/>
                      <a:pt x="234" y="0"/>
                      <a:pt x="182" y="5"/>
                    </a:cubicBezTo>
                  </a:path>
                </a:pathLst>
              </a:custGeom>
              <a:noFill/>
              <a:ln w="7938" cap="rnd">
                <a:solidFill>
                  <a:srgbClr val="585759"/>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fr-FR" sz="1350"/>
              </a:p>
            </p:txBody>
          </p:sp>
          <p:sp>
            <p:nvSpPr>
              <p:cNvPr id="31" name="Freeform 78"/>
              <p:cNvSpPr>
                <a:spLocks/>
              </p:cNvSpPr>
              <p:nvPr/>
            </p:nvSpPr>
            <p:spPr bwMode="auto">
              <a:xfrm>
                <a:off x="5736115" y="2837617"/>
                <a:ext cx="587592" cy="579181"/>
              </a:xfrm>
              <a:custGeom>
                <a:avLst/>
                <a:gdLst>
                  <a:gd name="T0" fmla="*/ 2147483647 w 340"/>
                  <a:gd name="T1" fmla="*/ 2147483647 h 325"/>
                  <a:gd name="T2" fmla="*/ 2147483647 w 340"/>
                  <a:gd name="T3" fmla="*/ 2147483647 h 325"/>
                  <a:gd name="T4" fmla="*/ 2147483647 w 340"/>
                  <a:gd name="T5" fmla="*/ 2147483647 h 325"/>
                  <a:gd name="T6" fmla="*/ 2147483647 w 340"/>
                  <a:gd name="T7" fmla="*/ 2147483647 h 325"/>
                  <a:gd name="T8" fmla="*/ 2147483647 w 340"/>
                  <a:gd name="T9" fmla="*/ 2147483647 h 325"/>
                  <a:gd name="T10" fmla="*/ 2147483647 w 340"/>
                  <a:gd name="T11" fmla="*/ 2147483647 h 325"/>
                  <a:gd name="T12" fmla="*/ 2147483647 w 340"/>
                  <a:gd name="T13" fmla="*/ 2147483647 h 325"/>
                  <a:gd name="T14" fmla="*/ 2147483647 w 340"/>
                  <a:gd name="T15" fmla="*/ 2147483647 h 325"/>
                  <a:gd name="T16" fmla="*/ 2147483647 w 340"/>
                  <a:gd name="T17" fmla="*/ 2147483647 h 325"/>
                  <a:gd name="T18" fmla="*/ 2147483647 w 340"/>
                  <a:gd name="T19" fmla="*/ 2147483647 h 3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0"/>
                  <a:gd name="T31" fmla="*/ 0 h 325"/>
                  <a:gd name="T32" fmla="*/ 340 w 340"/>
                  <a:gd name="T33" fmla="*/ 325 h 32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0" h="325">
                    <a:moveTo>
                      <a:pt x="121" y="4"/>
                    </a:moveTo>
                    <a:cubicBezTo>
                      <a:pt x="70" y="0"/>
                      <a:pt x="33" y="53"/>
                      <a:pt x="18" y="98"/>
                    </a:cubicBezTo>
                    <a:cubicBezTo>
                      <a:pt x="0" y="147"/>
                      <a:pt x="17" y="198"/>
                      <a:pt x="27" y="246"/>
                    </a:cubicBezTo>
                    <a:cubicBezTo>
                      <a:pt x="37" y="292"/>
                      <a:pt x="66" y="304"/>
                      <a:pt x="117" y="318"/>
                    </a:cubicBezTo>
                    <a:cubicBezTo>
                      <a:pt x="145" y="325"/>
                      <a:pt x="218" y="322"/>
                      <a:pt x="239" y="316"/>
                    </a:cubicBezTo>
                    <a:cubicBezTo>
                      <a:pt x="274" y="306"/>
                      <a:pt x="307" y="282"/>
                      <a:pt x="319" y="248"/>
                    </a:cubicBezTo>
                    <a:cubicBezTo>
                      <a:pt x="334" y="209"/>
                      <a:pt x="340" y="157"/>
                      <a:pt x="327" y="116"/>
                    </a:cubicBezTo>
                    <a:cubicBezTo>
                      <a:pt x="314" y="71"/>
                      <a:pt x="273" y="46"/>
                      <a:pt x="236" y="24"/>
                    </a:cubicBezTo>
                    <a:cubicBezTo>
                      <a:pt x="217" y="13"/>
                      <a:pt x="197" y="5"/>
                      <a:pt x="174" y="3"/>
                    </a:cubicBezTo>
                    <a:cubicBezTo>
                      <a:pt x="162" y="2"/>
                      <a:pt x="140" y="3"/>
                      <a:pt x="121" y="4"/>
                    </a:cubicBezTo>
                    <a:close/>
                  </a:path>
                </a:pathLst>
              </a:custGeom>
              <a:noFill/>
              <a:ln w="7938" cap="rnd">
                <a:solidFill>
                  <a:srgbClr val="585759"/>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fr-FR" sz="1350"/>
              </a:p>
            </p:txBody>
          </p:sp>
        </p:grpSp>
        <p:cxnSp>
          <p:nvCxnSpPr>
            <p:cNvPr id="14" name="Connecteur droit avec flèche 13"/>
            <p:cNvCxnSpPr/>
            <p:nvPr/>
          </p:nvCxnSpPr>
          <p:spPr>
            <a:xfrm rot="5400000">
              <a:off x="5590111" y="2308385"/>
              <a:ext cx="1144699" cy="1588"/>
            </a:xfrm>
            <a:prstGeom prst="straightConnector1">
              <a:avLst/>
            </a:prstGeom>
            <a:ln>
              <a:solidFill>
                <a:schemeClr val="tx1">
                  <a:lumMod val="65000"/>
                  <a:lumOff val="3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5" name="Connecteur droit avec flèche 14"/>
            <p:cNvCxnSpPr/>
            <p:nvPr/>
          </p:nvCxnSpPr>
          <p:spPr>
            <a:xfrm rot="5400000">
              <a:off x="6350637" y="2308385"/>
              <a:ext cx="1144699" cy="1587"/>
            </a:xfrm>
            <a:prstGeom prst="straightConnector1">
              <a:avLst/>
            </a:prstGeom>
            <a:ln>
              <a:solidFill>
                <a:srgbClr val="595959"/>
              </a:solidFill>
              <a:tailEnd type="arrow"/>
            </a:ln>
          </p:spPr>
          <p:style>
            <a:lnRef idx="2">
              <a:schemeClr val="accent1"/>
            </a:lnRef>
            <a:fillRef idx="0">
              <a:schemeClr val="accent1"/>
            </a:fillRef>
            <a:effectRef idx="1">
              <a:schemeClr val="accent1"/>
            </a:effectRef>
            <a:fontRef idx="minor">
              <a:schemeClr val="tx1"/>
            </a:fontRef>
          </p:style>
        </p:cxnSp>
        <p:sp>
          <p:nvSpPr>
            <p:cNvPr id="16" name="ZoneTexte 15"/>
            <p:cNvSpPr txBox="1">
              <a:spLocks noChangeArrowheads="1"/>
            </p:cNvSpPr>
            <p:nvPr/>
          </p:nvSpPr>
          <p:spPr bwMode="auto">
            <a:xfrm>
              <a:off x="5785791" y="3188721"/>
              <a:ext cx="698762" cy="3891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fr-FR" sz="1050" b="1">
                  <a:latin typeface="Century Gothic" charset="0"/>
                  <a:cs typeface="Century Gothic" charset="0"/>
                </a:rPr>
                <a:t> </a:t>
              </a:r>
              <a:r>
                <a:rPr lang="fr-FR" sz="900" b="1" err="1">
                  <a:latin typeface="Book Antiqua" panose="02040602050305030304" pitchFamily="18" charset="0"/>
                  <a:cs typeface="Century Gothic" charset="0"/>
                </a:rPr>
                <a:t>Teff</a:t>
              </a:r>
              <a:endParaRPr lang="fr-FR" sz="900" b="1">
                <a:latin typeface="Book Antiqua" panose="02040602050305030304" pitchFamily="18" charset="0"/>
                <a:cs typeface="Century Gothic" charset="0"/>
              </a:endParaRPr>
            </a:p>
          </p:txBody>
        </p:sp>
        <p:sp>
          <p:nvSpPr>
            <p:cNvPr id="17" name="ZoneTexte 16"/>
            <p:cNvSpPr txBox="1">
              <a:spLocks noChangeArrowheads="1"/>
            </p:cNvSpPr>
            <p:nvPr/>
          </p:nvSpPr>
          <p:spPr bwMode="auto">
            <a:xfrm>
              <a:off x="6652083" y="3188721"/>
              <a:ext cx="833755" cy="35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fr-FR" sz="900" err="1">
                  <a:latin typeface="Book Antiqua" panose="02040602050305030304" pitchFamily="18" charset="0"/>
                  <a:cs typeface="Century Gothic" charset="0"/>
                </a:rPr>
                <a:t>t</a:t>
              </a:r>
              <a:r>
                <a:rPr lang="fr-FR" sz="900" b="1" err="1">
                  <a:latin typeface="Book Antiqua" panose="02040602050305030304" pitchFamily="18" charset="0"/>
                  <a:cs typeface="Century Gothic" charset="0"/>
                </a:rPr>
                <a:t>Treg</a:t>
              </a:r>
              <a:endParaRPr lang="fr-FR" sz="900" b="1">
                <a:latin typeface="Book Antiqua" panose="02040602050305030304" pitchFamily="18" charset="0"/>
                <a:cs typeface="Century Gothic" charset="0"/>
              </a:endParaRPr>
            </a:p>
          </p:txBody>
        </p:sp>
        <p:cxnSp>
          <p:nvCxnSpPr>
            <p:cNvPr id="18" name="Connecteur droit avec flèche 17"/>
            <p:cNvCxnSpPr/>
            <p:nvPr/>
          </p:nvCxnSpPr>
          <p:spPr>
            <a:xfrm flipH="1">
              <a:off x="6144201" y="3749975"/>
              <a:ext cx="14289" cy="890674"/>
            </a:xfrm>
            <a:prstGeom prst="straightConnector1">
              <a:avLst/>
            </a:prstGeom>
            <a:ln>
              <a:solidFill>
                <a:schemeClr val="tx1">
                  <a:lumMod val="65000"/>
                  <a:lumOff val="3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19" name="Connecteur droit avec flèche 18"/>
            <p:cNvCxnSpPr/>
            <p:nvPr/>
          </p:nvCxnSpPr>
          <p:spPr>
            <a:xfrm flipH="1">
              <a:off x="6206123" y="3700758"/>
              <a:ext cx="712894" cy="750960"/>
            </a:xfrm>
            <a:prstGeom prst="straightConnector1">
              <a:avLst/>
            </a:prstGeom>
            <a:ln>
              <a:solidFill>
                <a:schemeClr val="tx1">
                  <a:lumMod val="65000"/>
                  <a:lumOff val="35000"/>
                </a:schemeClr>
              </a:solidFill>
              <a:tailEnd type="arrow"/>
            </a:ln>
          </p:spPr>
          <p:style>
            <a:lnRef idx="2">
              <a:schemeClr val="accent1"/>
            </a:lnRef>
            <a:fillRef idx="0">
              <a:schemeClr val="accent1"/>
            </a:fillRef>
            <a:effectRef idx="1">
              <a:schemeClr val="accent1"/>
            </a:effectRef>
            <a:fontRef idx="minor">
              <a:schemeClr val="tx1"/>
            </a:fontRef>
          </p:style>
        </p:cxnSp>
        <p:cxnSp>
          <p:nvCxnSpPr>
            <p:cNvPr id="20" name="Connecteur droit 19"/>
            <p:cNvCxnSpPr/>
            <p:nvPr/>
          </p:nvCxnSpPr>
          <p:spPr>
            <a:xfrm>
              <a:off x="6388713" y="4359634"/>
              <a:ext cx="244511" cy="1588"/>
            </a:xfrm>
            <a:prstGeom prst="line">
              <a:avLst/>
            </a:prstGeom>
            <a:ln w="57150" cap="flat" cmpd="sng" algn="ctr">
              <a:solidFill>
                <a:srgbClr val="800000"/>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pic>
          <p:nvPicPr>
            <p:cNvPr id="21" name="Image 20" descr="ENDO040.jpg"/>
            <p:cNvPicPr>
              <a:picLocks noChangeAspect="1"/>
            </p:cNvPicPr>
            <p:nvPr/>
          </p:nvPicPr>
          <p:blipFill>
            <a:blip r:embed="rId2"/>
            <a:stretch>
              <a:fillRect/>
            </a:stretch>
          </p:blipFill>
          <p:spPr>
            <a:xfrm>
              <a:off x="5698050" y="4720055"/>
              <a:ext cx="1505700" cy="988806"/>
            </a:xfrm>
            <a:prstGeom prst="rect">
              <a:avLst/>
            </a:prstGeom>
            <a:ln w="19050">
              <a:solidFill>
                <a:srgbClr val="960001"/>
              </a:solidFill>
            </a:ln>
          </p:spPr>
        </p:pic>
        <p:sp>
          <p:nvSpPr>
            <p:cNvPr id="22" name="Rectangle 21"/>
            <p:cNvSpPr/>
            <p:nvPr/>
          </p:nvSpPr>
          <p:spPr>
            <a:xfrm>
              <a:off x="5844120" y="1106532"/>
              <a:ext cx="1285546" cy="459940"/>
            </a:xfrm>
            <a:prstGeom prst="rect">
              <a:avLst/>
            </a:prstGeom>
          </p:spPr>
          <p:txBody>
            <a:bodyPr wrap="none">
              <a:spAutoFit/>
            </a:bodyPr>
            <a:lstStyle/>
            <a:p>
              <a:pPr>
                <a:defRPr/>
              </a:pPr>
              <a:r>
                <a:rPr lang="en-US" sz="1350" b="1" kern="0">
                  <a:solidFill>
                    <a:sysClr val="windowText" lastClr="000000"/>
                  </a:solidFill>
                  <a:latin typeface="Book Antiqua" panose="02040602050305030304" pitchFamily="18" charset="0"/>
                  <a:ea typeface="ＭＳ Ｐゴシック" charset="-128"/>
                  <a:cs typeface="Arial" pitchFamily="34" charset="0"/>
                </a:rPr>
                <a:t>Thymus</a:t>
              </a:r>
            </a:p>
          </p:txBody>
        </p:sp>
        <p:sp>
          <p:nvSpPr>
            <p:cNvPr id="23" name="Rectangle 22"/>
            <p:cNvSpPr/>
            <p:nvPr/>
          </p:nvSpPr>
          <p:spPr>
            <a:xfrm>
              <a:off x="5899690" y="5588479"/>
              <a:ext cx="342026" cy="459940"/>
            </a:xfrm>
            <a:prstGeom prst="rect">
              <a:avLst/>
            </a:prstGeom>
          </p:spPr>
          <p:txBody>
            <a:bodyPr wrap="none">
              <a:spAutoFit/>
            </a:bodyPr>
            <a:lstStyle/>
            <a:p>
              <a:r>
                <a:rPr lang="en-US" sz="1350" b="1">
                  <a:solidFill>
                    <a:srgbClr val="000000"/>
                  </a:solidFill>
                  <a:cs typeface="Arial" charset="0"/>
                </a:rPr>
                <a:t> </a:t>
              </a:r>
              <a:endParaRPr lang="en-US" sz="1350">
                <a:solidFill>
                  <a:srgbClr val="000000"/>
                </a:solidFill>
                <a:cs typeface="Arial" charset="0"/>
              </a:endParaRPr>
            </a:p>
          </p:txBody>
        </p:sp>
      </p:grpSp>
      <p:sp>
        <p:nvSpPr>
          <p:cNvPr id="7" name="ZoneTexte 38"/>
          <p:cNvSpPr txBox="1">
            <a:spLocks noChangeArrowheads="1"/>
          </p:cNvSpPr>
          <p:nvPr/>
        </p:nvSpPr>
        <p:spPr bwMode="auto">
          <a:xfrm>
            <a:off x="1148780" y="3827224"/>
            <a:ext cx="5117289" cy="600164"/>
          </a:xfrm>
          <a:prstGeom prst="rect">
            <a:avLst/>
          </a:prstGeom>
          <a:noFill/>
          <a:ln w="9525">
            <a:noFill/>
            <a:miter lim="800000"/>
            <a:headEnd/>
            <a:tailEnd/>
          </a:ln>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1200" b="1" i="1" noProof="1">
                <a:solidFill>
                  <a:srgbClr val="960001"/>
                </a:solidFill>
                <a:latin typeface="Book Antiqua"/>
                <a:cs typeface="Book Antiqua"/>
              </a:rPr>
              <a:t>Environmental factors are implicated</a:t>
            </a:r>
            <a:endParaRPr lang="en-US" sz="1200" i="1" noProof="1">
              <a:solidFill>
                <a:srgbClr val="960001"/>
              </a:solidFill>
              <a:latin typeface="Book Antiqua"/>
              <a:cs typeface="Book Antiqua"/>
            </a:endParaRPr>
          </a:p>
          <a:p>
            <a:r>
              <a:rPr lang="en-US" sz="1050" noProof="1">
                <a:latin typeface="Book Antiqua"/>
                <a:cs typeface="Book Antiqua"/>
              </a:rPr>
              <a:t>Viruses, anti-cancer checkpoint blockade, sexual hormones, nutrition,                     vitamin D deficiency, intestinal microbiote, endocrine disruptors, stress…</a:t>
            </a:r>
          </a:p>
        </p:txBody>
      </p:sp>
      <p:sp>
        <p:nvSpPr>
          <p:cNvPr id="8" name="ZoneTexte 7"/>
          <p:cNvSpPr txBox="1"/>
          <p:nvPr/>
        </p:nvSpPr>
        <p:spPr>
          <a:xfrm>
            <a:off x="6137761" y="4054765"/>
            <a:ext cx="1609694" cy="253916"/>
          </a:xfrm>
          <a:prstGeom prst="rect">
            <a:avLst/>
          </a:prstGeom>
          <a:noFill/>
        </p:spPr>
        <p:txBody>
          <a:bodyPr wrap="square" rtlCol="0">
            <a:spAutoFit/>
          </a:bodyPr>
          <a:lstStyle/>
          <a:p>
            <a:pPr algn="ctr"/>
            <a:r>
              <a:rPr lang="fr-FR" sz="1050" b="1" kern="1000">
                <a:latin typeface="Book Antiqua" panose="02040602050305030304" pitchFamily="18" charset="0"/>
                <a:cs typeface="Century Gothic"/>
              </a:rPr>
              <a:t>Target </a:t>
            </a:r>
            <a:r>
              <a:rPr lang="fr-FR" sz="1050" b="1" kern="1000" err="1">
                <a:latin typeface="Book Antiqua" panose="02040602050305030304" pitchFamily="18" charset="0"/>
                <a:cs typeface="Century Gothic"/>
              </a:rPr>
              <a:t>cells</a:t>
            </a:r>
            <a:endParaRPr lang="fr-FR" sz="1050" b="1" kern="1000">
              <a:latin typeface="Book Antiqua" panose="02040602050305030304" pitchFamily="18" charset="0"/>
              <a:cs typeface="Symbol" charset="2"/>
            </a:endParaRPr>
          </a:p>
        </p:txBody>
      </p:sp>
      <p:sp>
        <p:nvSpPr>
          <p:cNvPr id="9" name="ZoneTexte 8"/>
          <p:cNvSpPr txBox="1"/>
          <p:nvPr/>
        </p:nvSpPr>
        <p:spPr>
          <a:xfrm>
            <a:off x="1187450" y="134788"/>
            <a:ext cx="6769100" cy="784830"/>
          </a:xfrm>
          <a:prstGeom prst="rect">
            <a:avLst/>
          </a:prstGeom>
          <a:noFill/>
        </p:spPr>
        <p:txBody>
          <a:bodyPr wrap="square" rtlCol="0">
            <a:spAutoFit/>
          </a:bodyPr>
          <a:lstStyle/>
          <a:p>
            <a:pPr algn="ctr"/>
            <a:r>
              <a:rPr lang="en-US" sz="2400" noProof="1">
                <a:solidFill>
                  <a:schemeClr val="accent6">
                    <a:lumMod val="50000"/>
                  </a:schemeClr>
                </a:solidFill>
                <a:latin typeface="Book Antiqua"/>
                <a:cs typeface="Book Antiqua"/>
              </a:rPr>
              <a:t>A thymus dysfunction drives autoimmunity</a:t>
            </a:r>
          </a:p>
          <a:p>
            <a:endParaRPr lang="fr-FR" sz="2100"/>
          </a:p>
        </p:txBody>
      </p:sp>
      <p:sp>
        <p:nvSpPr>
          <p:cNvPr id="10" name="ZoneTexte 9"/>
          <p:cNvSpPr txBox="1"/>
          <p:nvPr/>
        </p:nvSpPr>
        <p:spPr>
          <a:xfrm>
            <a:off x="5198166" y="4594182"/>
            <a:ext cx="2951956" cy="207749"/>
          </a:xfrm>
          <a:prstGeom prst="rect">
            <a:avLst/>
          </a:prstGeom>
          <a:noFill/>
        </p:spPr>
        <p:txBody>
          <a:bodyPr wrap="square" rtlCol="0">
            <a:spAutoFit/>
          </a:bodyPr>
          <a:lstStyle/>
          <a:p>
            <a:r>
              <a:rPr lang="fr-FR" sz="750">
                <a:latin typeface="+mj-lt"/>
                <a:cs typeface="Century Gothic"/>
              </a:rPr>
              <a:t> </a:t>
            </a:r>
            <a:endParaRPr lang="fr-FR" sz="900">
              <a:latin typeface="Book Antiqua" panose="02040602050305030304" pitchFamily="18" charset="0"/>
              <a:cs typeface="Century Gothic"/>
            </a:endParaRPr>
          </a:p>
        </p:txBody>
      </p:sp>
      <p:sp>
        <p:nvSpPr>
          <p:cNvPr id="5" name="ZoneTexte 35"/>
          <p:cNvSpPr txBox="1">
            <a:spLocks noChangeArrowheads="1"/>
          </p:cNvSpPr>
          <p:nvPr/>
        </p:nvSpPr>
        <p:spPr bwMode="auto">
          <a:xfrm>
            <a:off x="1167830" y="663302"/>
            <a:ext cx="5439026" cy="1354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Aft>
                <a:spcPts val="450"/>
              </a:spcAft>
            </a:pPr>
            <a:r>
              <a:rPr lang="en-US" sz="1200" b="1" i="1" noProof="1">
                <a:solidFill>
                  <a:srgbClr val="800000"/>
                </a:solidFill>
                <a:latin typeface="Book Antiqua" panose="02040602050305030304" pitchFamily="18" charset="0"/>
                <a:cs typeface="Century Gothic"/>
              </a:rPr>
              <a:t>Tolerogenic function of the thymus</a:t>
            </a:r>
          </a:p>
          <a:p>
            <a:pPr>
              <a:spcAft>
                <a:spcPts val="600"/>
              </a:spcAft>
              <a:buFont typeface="Arial" charset="0"/>
              <a:buChar char="•"/>
            </a:pPr>
            <a:r>
              <a:rPr lang="en-US" sz="900" noProof="1">
                <a:latin typeface="Book Antiqua" panose="02040602050305030304" pitchFamily="18" charset="0"/>
                <a:cs typeface="Century Gothic"/>
              </a:rPr>
              <a:t> </a:t>
            </a:r>
            <a:r>
              <a:rPr lang="en-US" sz="1050" noProof="1">
                <a:latin typeface="Book Antiqua" panose="02040602050305030304" pitchFamily="18" charset="0"/>
                <a:cs typeface="Century Gothic"/>
              </a:rPr>
              <a:t>Transcription by TECs and mTECs of neuroendocrine self-antigens and TSAs            under the control of </a:t>
            </a:r>
            <a:r>
              <a:rPr lang="en-US" sz="1050" b="1" i="1" noProof="1">
                <a:latin typeface="Book Antiqua" panose="02040602050305030304" pitchFamily="18" charset="0"/>
                <a:cs typeface="Century Gothic"/>
              </a:rPr>
              <a:t>Aire</a:t>
            </a:r>
            <a:r>
              <a:rPr lang="en-US" sz="1050" b="1" noProof="1">
                <a:latin typeface="Book Antiqua" panose="02040602050305030304" pitchFamily="18" charset="0"/>
                <a:cs typeface="Century Gothic"/>
              </a:rPr>
              <a:t> </a:t>
            </a:r>
            <a:r>
              <a:rPr lang="en-US" sz="1050" noProof="1">
                <a:latin typeface="Book Antiqua" panose="02040602050305030304" pitchFamily="18" charset="0"/>
                <a:cs typeface="Century Gothic"/>
              </a:rPr>
              <a:t>and </a:t>
            </a:r>
            <a:r>
              <a:rPr lang="en-US" sz="1050" b="1" i="1" noProof="1">
                <a:latin typeface="Book Antiqua" panose="02040602050305030304" pitchFamily="18" charset="0"/>
                <a:cs typeface="Century Gothic"/>
              </a:rPr>
              <a:t>Fezf2</a:t>
            </a:r>
            <a:endParaRPr lang="en-US" sz="1050" i="1" noProof="1">
              <a:latin typeface="Book Antiqua" panose="02040602050305030304" pitchFamily="18" charset="0"/>
              <a:cs typeface="Century Gothic"/>
            </a:endParaRPr>
          </a:p>
          <a:p>
            <a:pPr>
              <a:spcAft>
                <a:spcPts val="450"/>
              </a:spcAft>
              <a:buFont typeface="Arial" charset="0"/>
              <a:buChar char="•"/>
            </a:pPr>
            <a:r>
              <a:rPr lang="en-US" sz="900" noProof="1">
                <a:latin typeface="Book Antiqua" panose="02040602050305030304" pitchFamily="18" charset="0"/>
                <a:cs typeface="Century Gothic"/>
              </a:rPr>
              <a:t> </a:t>
            </a:r>
            <a:r>
              <a:rPr lang="en-US" sz="1050" b="1" noProof="1">
                <a:latin typeface="Book Antiqua" panose="02040602050305030304" pitchFamily="18" charset="0"/>
                <a:cs typeface="Century Gothic"/>
              </a:rPr>
              <a:t>Presentation </a:t>
            </a:r>
            <a:r>
              <a:rPr lang="en-US" sz="1050" noProof="1">
                <a:latin typeface="Book Antiqua" panose="02040602050305030304" pitchFamily="18" charset="0"/>
                <a:cs typeface="Century Gothic"/>
              </a:rPr>
              <a:t>of neuroendocrine self-antigens and TSAs</a:t>
            </a:r>
          </a:p>
          <a:p>
            <a:pPr>
              <a:spcAft>
                <a:spcPts val="450"/>
              </a:spcAft>
              <a:buFont typeface="Arial" charset="0"/>
              <a:buChar char="•"/>
            </a:pPr>
            <a:r>
              <a:rPr lang="en-US" sz="1050" noProof="1">
                <a:latin typeface="Book Antiqua" panose="02040602050305030304" pitchFamily="18" charset="0"/>
                <a:cs typeface="Century Gothic"/>
              </a:rPr>
              <a:t> Elimination of self-reactive T cells (‘forbidden’ T cells) during fetal life</a:t>
            </a:r>
          </a:p>
          <a:p>
            <a:pPr>
              <a:spcAft>
                <a:spcPts val="450"/>
              </a:spcAft>
              <a:buFont typeface="Arial" charset="0"/>
              <a:buChar char="•"/>
            </a:pPr>
            <a:r>
              <a:rPr lang="en-US" sz="1050" noProof="1">
                <a:latin typeface="Book Antiqua" panose="02040602050305030304" pitchFamily="18" charset="0"/>
                <a:cs typeface="Century Gothic"/>
              </a:rPr>
              <a:t> Generation of self-specific regulatory T (</a:t>
            </a:r>
            <a:r>
              <a:rPr lang="en-US" sz="1050" b="1" noProof="1">
                <a:latin typeface="Book Antiqua" panose="02040602050305030304" pitchFamily="18" charset="0"/>
                <a:cs typeface="Century Gothic"/>
              </a:rPr>
              <a:t>tTreg</a:t>
            </a:r>
            <a:r>
              <a:rPr lang="en-US" sz="1050" noProof="1">
                <a:latin typeface="Book Antiqua" panose="02040602050305030304" pitchFamily="18" charset="0"/>
                <a:cs typeface="Century Gothic"/>
              </a:rPr>
              <a:t>) cells after birth</a:t>
            </a:r>
          </a:p>
        </p:txBody>
      </p:sp>
      <p:grpSp>
        <p:nvGrpSpPr>
          <p:cNvPr id="43" name="Grouper 42"/>
          <p:cNvGrpSpPr/>
          <p:nvPr/>
        </p:nvGrpSpPr>
        <p:grpSpPr>
          <a:xfrm>
            <a:off x="1175758" y="2109277"/>
            <a:ext cx="6155718" cy="1908215"/>
            <a:chOff x="33106" y="2834848"/>
            <a:chExt cx="8207625" cy="2544287"/>
          </a:xfrm>
        </p:grpSpPr>
        <p:sp>
          <p:nvSpPr>
            <p:cNvPr id="6" name="ZoneTexte 37"/>
            <p:cNvSpPr txBox="1">
              <a:spLocks noChangeArrowheads="1"/>
            </p:cNvSpPr>
            <p:nvPr/>
          </p:nvSpPr>
          <p:spPr bwMode="auto">
            <a:xfrm>
              <a:off x="33106" y="2834848"/>
              <a:ext cx="7178167" cy="2544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Aft>
                  <a:spcPts val="450"/>
                </a:spcAft>
              </a:pPr>
              <a:r>
                <a:rPr lang="en-US" sz="1200" b="1" i="1" noProof="1">
                  <a:solidFill>
                    <a:srgbClr val="800000"/>
                  </a:solidFill>
                  <a:latin typeface="Book Antiqua" panose="02040602050305030304" pitchFamily="18" charset="0"/>
                  <a:cs typeface="Century Gothic"/>
                </a:rPr>
                <a:t>Thymus dysfunction</a:t>
              </a:r>
            </a:p>
            <a:p>
              <a:pPr>
                <a:spcAft>
                  <a:spcPts val="450"/>
                </a:spcAft>
                <a:buFont typeface="Arial" charset="0"/>
                <a:buChar char="•"/>
              </a:pPr>
              <a:r>
                <a:rPr lang="en-US" sz="750" noProof="1">
                  <a:latin typeface="Book Antiqua" panose="02040602050305030304" pitchFamily="18" charset="0"/>
                  <a:cs typeface="Century Gothic"/>
                </a:rPr>
                <a:t> </a:t>
              </a:r>
              <a:r>
                <a:rPr lang="en-US" sz="1050" noProof="1">
                  <a:latin typeface="Book Antiqua" panose="02040602050305030304" pitchFamily="18" charset="0"/>
                  <a:cs typeface="Century Gothic"/>
                </a:rPr>
                <a:t>Decrease in the expression/presentation of thymic self-antigens (</a:t>
              </a:r>
              <a:r>
                <a:rPr lang="en-US" sz="1050" i="1" noProof="1">
                  <a:latin typeface="Book Antiqua" panose="02040602050305030304" pitchFamily="18" charset="0"/>
                  <a:cs typeface="Century Gothic"/>
                </a:rPr>
                <a:t>Aire</a:t>
              </a:r>
              <a:r>
                <a:rPr lang="en-US" sz="1050" noProof="1">
                  <a:latin typeface="Book Antiqua" panose="02040602050305030304" pitchFamily="18" charset="0"/>
                  <a:cs typeface="Century Gothic"/>
                </a:rPr>
                <a:t> and </a:t>
              </a:r>
              <a:r>
                <a:rPr lang="en-US" sz="1050" i="1" noProof="1">
                  <a:latin typeface="Book Antiqua" panose="02040602050305030304" pitchFamily="18" charset="0"/>
                  <a:cs typeface="Century Gothic"/>
                </a:rPr>
                <a:t>Fezf2</a:t>
              </a:r>
              <a:r>
                <a:rPr lang="en-US" sz="1050" noProof="1">
                  <a:latin typeface="Book Antiqua" panose="02040602050305030304" pitchFamily="18" charset="0"/>
                  <a:cs typeface="Century Gothic"/>
                </a:rPr>
                <a:t> mutations, NOD mouse, BB rat, Down syndrome, viral infection of the thymus…) </a:t>
              </a:r>
            </a:p>
            <a:p>
              <a:pPr>
                <a:spcAft>
                  <a:spcPts val="450"/>
                </a:spcAft>
                <a:buFont typeface="Arial" charset="0"/>
                <a:buChar char="•"/>
              </a:pPr>
              <a:r>
                <a:rPr lang="en-US" sz="1050" noProof="1">
                  <a:latin typeface="Book Antiqua" panose="02040602050305030304" pitchFamily="18" charset="0"/>
                  <a:cs typeface="Century Gothic"/>
                </a:rPr>
                <a:t> Enrichment of the peripheral T-cell repertoire in ‘forbidden’ self-reactive T cells (</a:t>
              </a:r>
              <a:r>
                <a:rPr lang="en-US" sz="1050" b="1" noProof="1">
                  <a:latin typeface="Book Antiqua" panose="02040602050305030304" pitchFamily="18" charset="0"/>
                  <a:cs typeface="Century Gothic"/>
                </a:rPr>
                <a:t>Teff</a:t>
              </a:r>
              <a:r>
                <a:rPr lang="en-US" sz="1050" noProof="1">
                  <a:latin typeface="Book Antiqua" panose="02040602050305030304" pitchFamily="18" charset="0"/>
                  <a:cs typeface="Century Gothic"/>
                </a:rPr>
                <a:t>)                                 </a:t>
              </a:r>
            </a:p>
            <a:p>
              <a:pPr>
                <a:spcAft>
                  <a:spcPts val="450"/>
                </a:spcAft>
                <a:buFont typeface="Arial" charset="0"/>
                <a:buChar char="•"/>
              </a:pPr>
              <a:r>
                <a:rPr lang="en-US" sz="1050" noProof="1">
                  <a:latin typeface="Book Antiqua" panose="02040602050305030304" pitchFamily="18" charset="0"/>
                  <a:cs typeface="Century Gothic"/>
                </a:rPr>
                <a:t> Decrease in the generation of self-specific </a:t>
              </a:r>
              <a:r>
                <a:rPr lang="en-US" sz="1050" b="1" noProof="1">
                  <a:latin typeface="Book Antiqua" panose="02040602050305030304" pitchFamily="18" charset="0"/>
                  <a:cs typeface="Century Gothic"/>
                </a:rPr>
                <a:t>tTreg</a:t>
              </a:r>
              <a:endParaRPr lang="en-US" sz="1050" noProof="1">
                <a:latin typeface="Book Antiqua" panose="02040602050305030304" pitchFamily="18" charset="0"/>
                <a:cs typeface="Century Gothic"/>
              </a:endParaRPr>
            </a:p>
            <a:p>
              <a:pPr>
                <a:spcAft>
                  <a:spcPts val="450"/>
                </a:spcAft>
              </a:pPr>
              <a:r>
                <a:rPr lang="en-US" sz="1050" b="1" noProof="1">
                  <a:solidFill>
                    <a:schemeClr val="accent6">
                      <a:lumMod val="50000"/>
                    </a:schemeClr>
                  </a:solidFill>
                  <a:latin typeface="Book Antiqua" panose="02040602050305030304" pitchFamily="18" charset="0"/>
                  <a:cs typeface="Century Gothic"/>
                </a:rPr>
                <a:t>Autoimmunity is programmed during fetal life </a:t>
              </a:r>
            </a:p>
            <a:p>
              <a:pPr>
                <a:spcAft>
                  <a:spcPts val="450"/>
                </a:spcAft>
              </a:pPr>
              <a:r>
                <a:rPr lang="en-US" sz="1050" b="1" noProof="1">
                  <a:solidFill>
                    <a:schemeClr val="accent6">
                      <a:lumMod val="50000"/>
                    </a:schemeClr>
                  </a:solidFill>
                  <a:latin typeface="Book Antiqua" panose="02040602050305030304" pitchFamily="18" charset="0"/>
                  <a:cs typeface="Century Gothic"/>
                </a:rPr>
                <a:t>This engram is </a:t>
              </a:r>
              <a:r>
                <a:rPr lang="en-US" sz="1050" b="1" i="1" noProof="1">
                  <a:solidFill>
                    <a:schemeClr val="accent6">
                      <a:lumMod val="50000"/>
                    </a:schemeClr>
                  </a:solidFill>
                  <a:latin typeface="Book Antiqua" panose="02040602050305030304" pitchFamily="18" charset="0"/>
                  <a:cs typeface="Century Gothic"/>
                </a:rPr>
                <a:t>necessary but not sufficient </a:t>
              </a:r>
              <a:r>
                <a:rPr lang="en-US" sz="1050" b="1" noProof="1">
                  <a:solidFill>
                    <a:schemeClr val="accent6">
                      <a:lumMod val="50000"/>
                    </a:schemeClr>
                  </a:solidFill>
                  <a:latin typeface="Book Antiqua" panose="02040602050305030304" pitchFamily="18" charset="0"/>
                  <a:cs typeface="Century Gothic"/>
                </a:rPr>
                <a:t>to develop an autoimmune disease</a:t>
              </a:r>
            </a:p>
            <a:p>
              <a:endParaRPr lang="fr-FR" sz="1800" dirty="0"/>
            </a:p>
          </p:txBody>
        </p:sp>
        <p:sp>
          <p:nvSpPr>
            <p:cNvPr id="42" name="Différent de 41"/>
            <p:cNvSpPr>
              <a:spLocks noChangeAspect="1"/>
            </p:cNvSpPr>
            <p:nvPr/>
          </p:nvSpPr>
          <p:spPr>
            <a:xfrm>
              <a:off x="8012131" y="2906068"/>
              <a:ext cx="228600" cy="228600"/>
            </a:xfrm>
            <a:prstGeom prst="mathNotEqual">
              <a:avLst/>
            </a:prstGeom>
            <a:solidFill>
              <a:srgbClr val="800000"/>
            </a:solidFill>
            <a:ln w="6350" cmpd="sng">
              <a:solidFill>
                <a:srgbClr val="8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350">
                <a:solidFill>
                  <a:schemeClr val="tx1"/>
                </a:solidFill>
              </a:endParaRPr>
            </a:p>
          </p:txBody>
        </p:sp>
      </p:grpSp>
    </p:spTree>
    <p:extLst>
      <p:ext uri="{BB962C8B-B14F-4D97-AF65-F5344CB8AC3E}">
        <p14:creationId xmlns:p14="http://schemas.microsoft.com/office/powerpoint/2010/main" val="14049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714704" y="371972"/>
            <a:ext cx="7704082" cy="790688"/>
          </a:xfrm>
        </p:spPr>
        <p:txBody>
          <a:bodyPr>
            <a:normAutofit fontScale="90000"/>
          </a:bodyPr>
          <a:lstStyle/>
          <a:p>
            <a:pPr algn="ctr">
              <a:lnSpc>
                <a:spcPct val="150000"/>
              </a:lnSpc>
              <a:spcBef>
                <a:spcPts val="900"/>
              </a:spcBef>
              <a:spcAft>
                <a:spcPts val="900"/>
              </a:spcAft>
            </a:pPr>
            <a:r>
              <a:rPr lang="nl-BE" sz="2700">
                <a:solidFill>
                  <a:schemeClr val="accent6">
                    <a:lumMod val="50000"/>
                  </a:schemeClr>
                </a:solidFill>
                <a:latin typeface="Book Antiqua" charset="0"/>
              </a:rPr>
              <a:t>The fundamental role of the thymus in adult life</a:t>
            </a:r>
            <a:br>
              <a:rPr lang="nl-BE" sz="2400" b="1">
                <a:latin typeface="Book Antiqua" charset="0"/>
              </a:rPr>
            </a:br>
            <a:endParaRPr lang="fr-FR" sz="2400">
              <a:solidFill>
                <a:srgbClr val="960001"/>
              </a:solidFill>
              <a:latin typeface="Book Antiqua" charset="0"/>
            </a:endParaRPr>
          </a:p>
        </p:txBody>
      </p:sp>
      <p:grpSp>
        <p:nvGrpSpPr>
          <p:cNvPr id="4" name="Grouper 3"/>
          <p:cNvGrpSpPr>
            <a:grpSpLocks noChangeAspect="1"/>
          </p:cNvGrpSpPr>
          <p:nvPr/>
        </p:nvGrpSpPr>
        <p:grpSpPr>
          <a:xfrm>
            <a:off x="1197454" y="1173538"/>
            <a:ext cx="2469674" cy="2075273"/>
            <a:chOff x="-847478" y="1280004"/>
            <a:chExt cx="7580229" cy="5097712"/>
          </a:xfrm>
        </p:grpSpPr>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162" y="1280004"/>
              <a:ext cx="6519244" cy="4521137"/>
            </a:xfrm>
            <a:prstGeom prst="rect">
              <a:avLst/>
            </a:prstGeom>
            <a:noFill/>
            <a:ln w="19050" cmpd="sng">
              <a:solidFill>
                <a:srgbClr val="960001"/>
              </a:solidFill>
              <a:round/>
              <a:headEnd/>
              <a:tailEnd/>
            </a:ln>
            <a:effectLst/>
            <a:extLst>
              <a:ext uri="{909E8E84-426E-40dd-AFC4-6F175D3DCCD1}">
                <a14:hiddenFill xmlns:a14="http://schemas.microsoft.com/office/drawing/2010/main" xmlns="">
                  <a:blipFill dpi="0" rotWithShape="0">
                    <a:blip/>
                    <a:srcRect/>
                    <a:stretch>
                      <a:fillRect/>
                    </a:stretch>
                  </a:blip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pic>
        <p:sp>
          <p:nvSpPr>
            <p:cNvPr id="2" name="ZoneTexte 1"/>
            <p:cNvSpPr txBox="1"/>
            <p:nvPr/>
          </p:nvSpPr>
          <p:spPr>
            <a:xfrm>
              <a:off x="-847478" y="5867400"/>
              <a:ext cx="7580229" cy="510316"/>
            </a:xfrm>
            <a:prstGeom prst="rect">
              <a:avLst/>
            </a:prstGeom>
            <a:noFill/>
          </p:spPr>
          <p:txBody>
            <a:bodyPr wrap="square" rtlCol="0">
              <a:spAutoFit/>
            </a:bodyPr>
            <a:lstStyle/>
            <a:p>
              <a:pPr algn="ctr"/>
              <a:r>
                <a:rPr lang="fr-FR" sz="750">
                  <a:latin typeface="Book Antiqua" panose="02040602050305030304" pitchFamily="18" charset="0"/>
                </a:rPr>
                <a:t>Geenen V </a:t>
              </a:r>
              <a:r>
                <a:rPr lang="fr-FR" sz="750" i="1">
                  <a:latin typeface="Book Antiqua" panose="02040602050305030304" pitchFamily="18" charset="0"/>
                </a:rPr>
                <a:t>et al., Journal of </a:t>
              </a:r>
              <a:r>
                <a:rPr lang="fr-FR" sz="750" i="1" err="1">
                  <a:latin typeface="Book Antiqua" panose="02040602050305030304" pitchFamily="18" charset="0"/>
                </a:rPr>
                <a:t>Endocrinology</a:t>
              </a:r>
              <a:r>
                <a:rPr lang="fr-FR" sz="750" i="1">
                  <a:latin typeface="Book Antiqua" panose="02040602050305030304" pitchFamily="18" charset="0"/>
                </a:rPr>
                <a:t> </a:t>
              </a:r>
              <a:r>
                <a:rPr lang="fr-FR" sz="750">
                  <a:latin typeface="Book Antiqua" panose="02040602050305030304" pitchFamily="18" charset="0"/>
                </a:rPr>
                <a:t>(2003)</a:t>
              </a:r>
            </a:p>
          </p:txBody>
        </p:sp>
      </p:grpSp>
      <p:sp>
        <p:nvSpPr>
          <p:cNvPr id="11" name="ZoneTexte 10">
            <a:extLst>
              <a:ext uri="{FF2B5EF4-FFF2-40B4-BE49-F238E27FC236}">
                <a16:creationId xmlns:a16="http://schemas.microsoft.com/office/drawing/2014/main" id="{05738F7B-5362-A092-6D0C-FF7DF4D10E92}"/>
              </a:ext>
            </a:extLst>
          </p:cNvPr>
          <p:cNvSpPr txBox="1"/>
          <p:nvPr/>
        </p:nvSpPr>
        <p:spPr>
          <a:xfrm>
            <a:off x="854363" y="3211553"/>
            <a:ext cx="3276833" cy="430887"/>
          </a:xfrm>
          <a:prstGeom prst="rect">
            <a:avLst/>
          </a:prstGeom>
          <a:noFill/>
        </p:spPr>
        <p:txBody>
          <a:bodyPr wrap="square" rtlCol="0">
            <a:spAutoFit/>
          </a:bodyPr>
          <a:lstStyle/>
          <a:p>
            <a:pPr algn="ctr"/>
            <a:r>
              <a:rPr lang="en-US" sz="1100" noProof="1">
                <a:solidFill>
                  <a:schemeClr val="accent6">
                    <a:lumMod val="50000"/>
                  </a:schemeClr>
                </a:solidFill>
                <a:latin typeface="Book Antiqua" panose="02040602050305030304" pitchFamily="18" charset="0"/>
              </a:rPr>
              <a:t>The thymus is functional until an advanced </a:t>
            </a:r>
          </a:p>
          <a:p>
            <a:pPr algn="ctr"/>
            <a:r>
              <a:rPr lang="en-US" sz="1100" noProof="1">
                <a:solidFill>
                  <a:schemeClr val="accent6">
                    <a:lumMod val="50000"/>
                  </a:schemeClr>
                </a:solidFill>
                <a:latin typeface="Book Antiqua" panose="02040602050305030304" pitchFamily="18" charset="0"/>
              </a:rPr>
              <a:t>age after puberty</a:t>
            </a:r>
          </a:p>
        </p:txBody>
      </p:sp>
      <p:grpSp>
        <p:nvGrpSpPr>
          <p:cNvPr id="18" name="Groupe 17">
            <a:extLst>
              <a:ext uri="{FF2B5EF4-FFF2-40B4-BE49-F238E27FC236}">
                <a16:creationId xmlns:a16="http://schemas.microsoft.com/office/drawing/2014/main" id="{81555E59-7B92-790F-11CD-15F4123B3850}"/>
              </a:ext>
            </a:extLst>
          </p:cNvPr>
          <p:cNvGrpSpPr/>
          <p:nvPr/>
        </p:nvGrpSpPr>
        <p:grpSpPr>
          <a:xfrm>
            <a:off x="4181225" y="2471349"/>
            <a:ext cx="3524267" cy="1343404"/>
            <a:chOff x="4050966" y="3295134"/>
            <a:chExt cx="4699022" cy="1791205"/>
          </a:xfrm>
        </p:grpSpPr>
        <p:pic>
          <p:nvPicPr>
            <p:cNvPr id="8" name="Image 7">
              <a:extLst>
                <a:ext uri="{FF2B5EF4-FFF2-40B4-BE49-F238E27FC236}">
                  <a16:creationId xmlns:a16="http://schemas.microsoft.com/office/drawing/2014/main" id="{333DBC81-0B06-5D5A-17F7-2436E813CDBB}"/>
                </a:ext>
              </a:extLst>
            </p:cNvPr>
            <p:cNvPicPr>
              <a:picLocks noChangeAspect="1"/>
            </p:cNvPicPr>
            <p:nvPr/>
          </p:nvPicPr>
          <p:blipFill>
            <a:blip r:embed="rId4"/>
            <a:stretch>
              <a:fillRect/>
            </a:stretch>
          </p:blipFill>
          <p:spPr>
            <a:xfrm>
              <a:off x="4972050" y="3622704"/>
              <a:ext cx="2880000" cy="731751"/>
            </a:xfrm>
            <a:prstGeom prst="rect">
              <a:avLst/>
            </a:prstGeom>
          </p:spPr>
        </p:pic>
        <p:sp>
          <p:nvSpPr>
            <p:cNvPr id="14" name="ZoneTexte 13">
              <a:extLst>
                <a:ext uri="{FF2B5EF4-FFF2-40B4-BE49-F238E27FC236}">
                  <a16:creationId xmlns:a16="http://schemas.microsoft.com/office/drawing/2014/main" id="{02C05EBD-913A-64EC-EDF4-04ACB795D903}"/>
                </a:ext>
              </a:extLst>
            </p:cNvPr>
            <p:cNvSpPr txBox="1"/>
            <p:nvPr/>
          </p:nvSpPr>
          <p:spPr>
            <a:xfrm>
              <a:off x="5143501" y="3295134"/>
              <a:ext cx="2311400" cy="287259"/>
            </a:xfrm>
            <a:prstGeom prst="rect">
              <a:avLst/>
            </a:prstGeom>
            <a:noFill/>
          </p:spPr>
          <p:txBody>
            <a:bodyPr wrap="square" rtlCol="0">
              <a:spAutoFit/>
            </a:bodyPr>
            <a:lstStyle/>
            <a:p>
              <a:pPr algn="ctr"/>
              <a:r>
                <a:rPr lang="fr-FR" sz="800">
                  <a:solidFill>
                    <a:srgbClr val="960001"/>
                  </a:solidFill>
                  <a:latin typeface="Book Antiqua" panose="02040602050305030304" pitchFamily="18" charset="0"/>
                </a:rPr>
                <a:t>Nature 18 March 2026</a:t>
              </a:r>
            </a:p>
          </p:txBody>
        </p:sp>
        <p:sp>
          <p:nvSpPr>
            <p:cNvPr id="15" name="ZoneTexte 14">
              <a:extLst>
                <a:ext uri="{FF2B5EF4-FFF2-40B4-BE49-F238E27FC236}">
                  <a16:creationId xmlns:a16="http://schemas.microsoft.com/office/drawing/2014/main" id="{E76DA393-5394-B662-ACF7-725BC69B4A15}"/>
                </a:ext>
              </a:extLst>
            </p:cNvPr>
            <p:cNvSpPr txBox="1"/>
            <p:nvPr/>
          </p:nvSpPr>
          <p:spPr>
            <a:xfrm>
              <a:off x="4050966" y="4347675"/>
              <a:ext cx="4699022" cy="738664"/>
            </a:xfrm>
            <a:prstGeom prst="rect">
              <a:avLst/>
            </a:prstGeom>
            <a:noFill/>
          </p:spPr>
          <p:txBody>
            <a:bodyPr wrap="square" rtlCol="0">
              <a:spAutoFit/>
            </a:bodyPr>
            <a:lstStyle/>
            <a:p>
              <a:pPr algn="ctr"/>
              <a:r>
                <a:rPr lang="en-US" sz="1000" b="1" noProof="1">
                  <a:solidFill>
                    <a:srgbClr val="960001"/>
                  </a:solidFill>
                  <a:latin typeface="Book Antiqua" panose="02040602050305030304" pitchFamily="18" charset="0"/>
                </a:rPr>
                <a:t>Higher thymic health is associated with lower mortality, reduced lung cancer incidence and lower cardiovascular mortality</a:t>
              </a:r>
            </a:p>
          </p:txBody>
        </p:sp>
      </p:grpSp>
      <p:grpSp>
        <p:nvGrpSpPr>
          <p:cNvPr id="19" name="Groupe 18">
            <a:extLst>
              <a:ext uri="{FF2B5EF4-FFF2-40B4-BE49-F238E27FC236}">
                <a16:creationId xmlns:a16="http://schemas.microsoft.com/office/drawing/2014/main" id="{635EC574-CBD9-99D1-6486-1D603844ADC8}"/>
              </a:ext>
            </a:extLst>
          </p:cNvPr>
          <p:cNvGrpSpPr/>
          <p:nvPr/>
        </p:nvGrpSpPr>
        <p:grpSpPr>
          <a:xfrm>
            <a:off x="4282327" y="3830128"/>
            <a:ext cx="3164642" cy="1104442"/>
            <a:chOff x="4185772" y="4907056"/>
            <a:chExt cx="4219522" cy="1472589"/>
          </a:xfrm>
        </p:grpSpPr>
        <p:pic>
          <p:nvPicPr>
            <p:cNvPr id="9" name="Image 8">
              <a:extLst>
                <a:ext uri="{FF2B5EF4-FFF2-40B4-BE49-F238E27FC236}">
                  <a16:creationId xmlns:a16="http://schemas.microsoft.com/office/drawing/2014/main" id="{4EB4B05C-E716-33CF-DA74-8DD714093CA3}"/>
                </a:ext>
              </a:extLst>
            </p:cNvPr>
            <p:cNvPicPr>
              <a:picLocks noChangeAspect="1"/>
            </p:cNvPicPr>
            <p:nvPr/>
          </p:nvPicPr>
          <p:blipFill>
            <a:blip r:embed="rId5"/>
            <a:stretch>
              <a:fillRect/>
            </a:stretch>
          </p:blipFill>
          <p:spPr>
            <a:xfrm>
              <a:off x="4963620" y="4907056"/>
              <a:ext cx="2880000" cy="881522"/>
            </a:xfrm>
            <a:prstGeom prst="rect">
              <a:avLst/>
            </a:prstGeom>
          </p:spPr>
        </p:pic>
        <p:sp>
          <p:nvSpPr>
            <p:cNvPr id="16" name="ZoneTexte 15">
              <a:extLst>
                <a:ext uri="{FF2B5EF4-FFF2-40B4-BE49-F238E27FC236}">
                  <a16:creationId xmlns:a16="http://schemas.microsoft.com/office/drawing/2014/main" id="{CAA9F849-4DA1-635F-BD80-D8F187E56FDE}"/>
                </a:ext>
              </a:extLst>
            </p:cNvPr>
            <p:cNvSpPr txBox="1"/>
            <p:nvPr/>
          </p:nvSpPr>
          <p:spPr>
            <a:xfrm>
              <a:off x="4185772" y="5846165"/>
              <a:ext cx="4219522" cy="533480"/>
            </a:xfrm>
            <a:prstGeom prst="rect">
              <a:avLst/>
            </a:prstGeom>
            <a:noFill/>
          </p:spPr>
          <p:txBody>
            <a:bodyPr wrap="square" rtlCol="0">
              <a:spAutoFit/>
            </a:bodyPr>
            <a:lstStyle/>
            <a:p>
              <a:pPr algn="ctr"/>
              <a:r>
                <a:rPr lang="en-US" sz="1000" b="1" noProof="1">
                  <a:solidFill>
                    <a:srgbClr val="960001"/>
                  </a:solidFill>
                  <a:latin typeface="Book Antiqua" panose="02040602050305030304" pitchFamily="18" charset="0"/>
                </a:rPr>
                <a:t>Thymic health is a determinant of anti-cancer </a:t>
              </a:r>
            </a:p>
            <a:p>
              <a:pPr algn="ctr"/>
              <a:r>
                <a:rPr lang="en-US" sz="1000" b="1" noProof="1">
                  <a:solidFill>
                    <a:srgbClr val="960001"/>
                  </a:solidFill>
                  <a:latin typeface="Book Antiqua" panose="02040602050305030304" pitchFamily="18" charset="0"/>
                </a:rPr>
                <a:t>immunotherapy efficacy.</a:t>
              </a:r>
            </a:p>
          </p:txBody>
        </p:sp>
      </p:grpSp>
      <p:sp>
        <p:nvSpPr>
          <p:cNvPr id="10" name="ZoneTexte 9">
            <a:extLst>
              <a:ext uri="{FF2B5EF4-FFF2-40B4-BE49-F238E27FC236}">
                <a16:creationId xmlns:a16="http://schemas.microsoft.com/office/drawing/2014/main" id="{A0AAF37A-0D2F-2F81-0716-07F3A96BEF0E}"/>
              </a:ext>
            </a:extLst>
          </p:cNvPr>
          <p:cNvSpPr txBox="1"/>
          <p:nvPr/>
        </p:nvSpPr>
        <p:spPr>
          <a:xfrm>
            <a:off x="626162" y="3976740"/>
            <a:ext cx="3574774" cy="577081"/>
          </a:xfrm>
          <a:custGeom>
            <a:avLst/>
            <a:gdLst>
              <a:gd name="csX0" fmla="*/ 0 w 3574774"/>
              <a:gd name="csY0" fmla="*/ 0 h 577081"/>
              <a:gd name="csX1" fmla="*/ 560048 w 3574774"/>
              <a:gd name="csY1" fmla="*/ 0 h 577081"/>
              <a:gd name="csX2" fmla="*/ 1048600 w 3574774"/>
              <a:gd name="csY2" fmla="*/ 0 h 577081"/>
              <a:gd name="csX3" fmla="*/ 1715892 w 3574774"/>
              <a:gd name="csY3" fmla="*/ 0 h 577081"/>
              <a:gd name="csX4" fmla="*/ 2275939 w 3574774"/>
              <a:gd name="csY4" fmla="*/ 0 h 577081"/>
              <a:gd name="csX5" fmla="*/ 2835987 w 3574774"/>
              <a:gd name="csY5" fmla="*/ 0 h 577081"/>
              <a:gd name="csX6" fmla="*/ 3574774 w 3574774"/>
              <a:gd name="csY6" fmla="*/ 0 h 577081"/>
              <a:gd name="csX7" fmla="*/ 3574774 w 3574774"/>
              <a:gd name="csY7" fmla="*/ 577081 h 577081"/>
              <a:gd name="csX8" fmla="*/ 2978978 w 3574774"/>
              <a:gd name="csY8" fmla="*/ 577081 h 577081"/>
              <a:gd name="csX9" fmla="*/ 2490426 w 3574774"/>
              <a:gd name="csY9" fmla="*/ 577081 h 577081"/>
              <a:gd name="csX10" fmla="*/ 1894630 w 3574774"/>
              <a:gd name="csY10" fmla="*/ 577081 h 577081"/>
              <a:gd name="csX11" fmla="*/ 1298835 w 3574774"/>
              <a:gd name="csY11" fmla="*/ 577081 h 577081"/>
              <a:gd name="csX12" fmla="*/ 738787 w 3574774"/>
              <a:gd name="csY12" fmla="*/ 577081 h 577081"/>
              <a:gd name="csX13" fmla="*/ 0 w 3574774"/>
              <a:gd name="csY13" fmla="*/ 577081 h 577081"/>
              <a:gd name="csX14" fmla="*/ 0 w 3574774"/>
              <a:gd name="csY14" fmla="*/ 0 h 57708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Lst>
            <a:rect l="l" t="t" r="r" b="b"/>
            <a:pathLst>
              <a:path w="3574774" h="577081" extrusionOk="0">
                <a:moveTo>
                  <a:pt x="0" y="0"/>
                </a:moveTo>
                <a:cubicBezTo>
                  <a:pt x="178294" y="-60768"/>
                  <a:pt x="301703" y="14539"/>
                  <a:pt x="560048" y="0"/>
                </a:cubicBezTo>
                <a:cubicBezTo>
                  <a:pt x="818393" y="-14539"/>
                  <a:pt x="946456" y="20958"/>
                  <a:pt x="1048600" y="0"/>
                </a:cubicBezTo>
                <a:cubicBezTo>
                  <a:pt x="1150744" y="-20958"/>
                  <a:pt x="1455610" y="18950"/>
                  <a:pt x="1715892" y="0"/>
                </a:cubicBezTo>
                <a:cubicBezTo>
                  <a:pt x="1976174" y="-18950"/>
                  <a:pt x="2157902" y="4116"/>
                  <a:pt x="2275939" y="0"/>
                </a:cubicBezTo>
                <a:cubicBezTo>
                  <a:pt x="2393976" y="-4116"/>
                  <a:pt x="2567866" y="25053"/>
                  <a:pt x="2835987" y="0"/>
                </a:cubicBezTo>
                <a:cubicBezTo>
                  <a:pt x="3104108" y="-25053"/>
                  <a:pt x="3230469" y="8273"/>
                  <a:pt x="3574774" y="0"/>
                </a:cubicBezTo>
                <a:cubicBezTo>
                  <a:pt x="3623637" y="240649"/>
                  <a:pt x="3520995" y="420476"/>
                  <a:pt x="3574774" y="577081"/>
                </a:cubicBezTo>
                <a:cubicBezTo>
                  <a:pt x="3333908" y="620600"/>
                  <a:pt x="3234182" y="550412"/>
                  <a:pt x="2978978" y="577081"/>
                </a:cubicBezTo>
                <a:cubicBezTo>
                  <a:pt x="2723774" y="603750"/>
                  <a:pt x="2722916" y="566389"/>
                  <a:pt x="2490426" y="577081"/>
                </a:cubicBezTo>
                <a:cubicBezTo>
                  <a:pt x="2257936" y="587773"/>
                  <a:pt x="2149838" y="515825"/>
                  <a:pt x="1894630" y="577081"/>
                </a:cubicBezTo>
                <a:cubicBezTo>
                  <a:pt x="1639422" y="638337"/>
                  <a:pt x="1481422" y="517881"/>
                  <a:pt x="1298835" y="577081"/>
                </a:cubicBezTo>
                <a:cubicBezTo>
                  <a:pt x="1116248" y="636281"/>
                  <a:pt x="857364" y="557804"/>
                  <a:pt x="738787" y="577081"/>
                </a:cubicBezTo>
                <a:cubicBezTo>
                  <a:pt x="620210" y="596358"/>
                  <a:pt x="181252" y="507286"/>
                  <a:pt x="0" y="577081"/>
                </a:cubicBezTo>
                <a:cubicBezTo>
                  <a:pt x="-43785" y="328677"/>
                  <a:pt x="32361" y="199415"/>
                  <a:pt x="0" y="0"/>
                </a:cubicBezTo>
                <a:close/>
              </a:path>
            </a:pathLst>
          </a:custGeom>
          <a:noFill/>
          <a:ln w="19050">
            <a:no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algn="ctr"/>
            <a:r>
              <a:rPr lang="en-US" sz="1050" dirty="0">
                <a:solidFill>
                  <a:srgbClr val="960001"/>
                </a:solidFill>
                <a:latin typeface="Book Antiqua" panose="02040602050305030304" pitchFamily="18" charset="0"/>
              </a:rPr>
              <a:t>There is now a need to understand the mechanisms of </a:t>
            </a:r>
            <a:r>
              <a:rPr lang="en-US" sz="1050" noProof="1">
                <a:solidFill>
                  <a:srgbClr val="960001"/>
                </a:solidFill>
                <a:latin typeface="Book Antiqua" panose="02040602050305030304" pitchFamily="18" charset="0"/>
              </a:rPr>
              <a:t>thymus premature senescence with the purpose of promoting healthy ageing and longevity.</a:t>
            </a:r>
            <a:endParaRPr lang="en-US" sz="1050" dirty="0">
              <a:solidFill>
                <a:srgbClr val="960001"/>
              </a:solidFill>
              <a:latin typeface="Book Antiqua" panose="02040602050305030304" pitchFamily="18" charset="0"/>
            </a:endParaRPr>
          </a:p>
        </p:txBody>
      </p:sp>
      <p:sp>
        <p:nvSpPr>
          <p:cNvPr id="12" name="ZoneTexte 11">
            <a:extLst>
              <a:ext uri="{FF2B5EF4-FFF2-40B4-BE49-F238E27FC236}">
                <a16:creationId xmlns:a16="http://schemas.microsoft.com/office/drawing/2014/main" id="{9B76C2BA-B16B-6FD4-1F53-50E5C4020C2D}"/>
              </a:ext>
            </a:extLst>
          </p:cNvPr>
          <p:cNvSpPr txBox="1"/>
          <p:nvPr/>
        </p:nvSpPr>
        <p:spPr>
          <a:xfrm>
            <a:off x="4883719" y="-829378"/>
            <a:ext cx="1907047" cy="246221"/>
          </a:xfrm>
          <a:prstGeom prst="rect">
            <a:avLst/>
          </a:prstGeom>
          <a:noFill/>
        </p:spPr>
        <p:txBody>
          <a:bodyPr wrap="square" rtlCol="0">
            <a:spAutoFit/>
          </a:bodyPr>
          <a:lstStyle/>
          <a:p>
            <a:pPr algn="ctr"/>
            <a:r>
              <a:rPr lang="fr-FR" sz="1000" dirty="0">
                <a:solidFill>
                  <a:srgbClr val="960001"/>
                </a:solidFill>
                <a:latin typeface="Book Antiqua" panose="02040602050305030304" pitchFamily="18" charset="0"/>
              </a:rPr>
              <a:t>NEJM August 2023</a:t>
            </a:r>
          </a:p>
        </p:txBody>
      </p:sp>
      <p:grpSp>
        <p:nvGrpSpPr>
          <p:cNvPr id="20" name="Groupe 19">
            <a:extLst>
              <a:ext uri="{FF2B5EF4-FFF2-40B4-BE49-F238E27FC236}">
                <a16:creationId xmlns:a16="http://schemas.microsoft.com/office/drawing/2014/main" id="{3658B755-4E5A-CA51-9D52-E54871CFA90B}"/>
              </a:ext>
            </a:extLst>
          </p:cNvPr>
          <p:cNvGrpSpPr/>
          <p:nvPr/>
        </p:nvGrpSpPr>
        <p:grpSpPr>
          <a:xfrm>
            <a:off x="4408659" y="1195566"/>
            <a:ext cx="3037545" cy="1327277"/>
            <a:chOff x="4319759" y="1182866"/>
            <a:chExt cx="3037545" cy="1327277"/>
          </a:xfrm>
        </p:grpSpPr>
        <p:grpSp>
          <p:nvGrpSpPr>
            <p:cNvPr id="13" name="Groupe 12">
              <a:extLst>
                <a:ext uri="{FF2B5EF4-FFF2-40B4-BE49-F238E27FC236}">
                  <a16:creationId xmlns:a16="http://schemas.microsoft.com/office/drawing/2014/main" id="{69C6BC44-FA52-4272-8394-1258A8DBB467}"/>
                </a:ext>
              </a:extLst>
            </p:cNvPr>
            <p:cNvGrpSpPr/>
            <p:nvPr/>
          </p:nvGrpSpPr>
          <p:grpSpPr>
            <a:xfrm>
              <a:off x="4319759" y="1182866"/>
              <a:ext cx="3037545" cy="1327277"/>
              <a:chOff x="4321639" y="1153367"/>
              <a:chExt cx="3037545" cy="1327277"/>
            </a:xfrm>
          </p:grpSpPr>
          <p:pic>
            <p:nvPicPr>
              <p:cNvPr id="6" name="Image 5">
                <a:extLst>
                  <a:ext uri="{FF2B5EF4-FFF2-40B4-BE49-F238E27FC236}">
                    <a16:creationId xmlns:a16="http://schemas.microsoft.com/office/drawing/2014/main" id="{AC8E955F-E56C-099B-7B02-DBD27534ADAE}"/>
                  </a:ext>
                </a:extLst>
              </p:cNvPr>
              <p:cNvPicPr>
                <a:picLocks noChangeAspect="1"/>
              </p:cNvPicPr>
              <p:nvPr/>
            </p:nvPicPr>
            <p:blipFill>
              <a:blip r:embed="rId6"/>
              <a:stretch>
                <a:fillRect/>
              </a:stretch>
            </p:blipFill>
            <p:spPr>
              <a:xfrm>
                <a:off x="4772419" y="1153367"/>
                <a:ext cx="1963637" cy="875213"/>
              </a:xfrm>
              <a:prstGeom prst="rect">
                <a:avLst/>
              </a:prstGeom>
            </p:spPr>
          </p:pic>
          <p:sp>
            <p:nvSpPr>
              <p:cNvPr id="3" name="ZoneTexte 2">
                <a:extLst>
                  <a:ext uri="{FF2B5EF4-FFF2-40B4-BE49-F238E27FC236}">
                    <a16:creationId xmlns:a16="http://schemas.microsoft.com/office/drawing/2014/main" id="{69855CC0-BDE9-A415-9966-A3F5B0D1D422}"/>
                  </a:ext>
                </a:extLst>
              </p:cNvPr>
              <p:cNvSpPr txBox="1"/>
              <p:nvPr/>
            </p:nvSpPr>
            <p:spPr>
              <a:xfrm>
                <a:off x="4321639" y="2080534"/>
                <a:ext cx="3037545" cy="400110"/>
              </a:xfrm>
              <a:prstGeom prst="rect">
                <a:avLst/>
              </a:prstGeom>
              <a:noFill/>
            </p:spPr>
            <p:txBody>
              <a:bodyPr wrap="square" rtlCol="0">
                <a:spAutoFit/>
              </a:bodyPr>
              <a:lstStyle/>
              <a:p>
                <a:pPr algn="ctr"/>
                <a:r>
                  <a:rPr lang="en-US" sz="1000" b="1" noProof="1">
                    <a:solidFill>
                      <a:srgbClr val="960001"/>
                    </a:solidFill>
                    <a:latin typeface="Book Antiqua" panose="02040602050305030304" pitchFamily="18" charset="0"/>
                  </a:rPr>
                  <a:t>Thymectomy increases all-cause mortality, risk of cancer and incidence of autoimmune diseases.</a:t>
                </a:r>
              </a:p>
            </p:txBody>
          </p:sp>
        </p:grpSp>
        <p:sp>
          <p:nvSpPr>
            <p:cNvPr id="17" name="ZoneTexte 16">
              <a:extLst>
                <a:ext uri="{FF2B5EF4-FFF2-40B4-BE49-F238E27FC236}">
                  <a16:creationId xmlns:a16="http://schemas.microsoft.com/office/drawing/2014/main" id="{C4FC5A57-DD72-F9C2-E575-BBCA758CE80E}"/>
                </a:ext>
              </a:extLst>
            </p:cNvPr>
            <p:cNvSpPr txBox="1"/>
            <p:nvPr/>
          </p:nvSpPr>
          <p:spPr>
            <a:xfrm>
              <a:off x="5116517" y="1222081"/>
              <a:ext cx="1263650" cy="215444"/>
            </a:xfrm>
            <a:prstGeom prst="rect">
              <a:avLst/>
            </a:prstGeom>
            <a:noFill/>
          </p:spPr>
          <p:txBody>
            <a:bodyPr wrap="square" rtlCol="0">
              <a:spAutoFit/>
            </a:bodyPr>
            <a:lstStyle/>
            <a:p>
              <a:pPr algn="ctr"/>
              <a:r>
                <a:rPr lang="fr-FR" sz="800" dirty="0">
                  <a:solidFill>
                    <a:srgbClr val="960001"/>
                  </a:solidFill>
                  <a:latin typeface="Book Antiqua" panose="02040602050305030304" pitchFamily="18" charset="0"/>
                </a:rPr>
                <a:t>3 August 2023</a:t>
              </a:r>
            </a:p>
          </p:txBody>
        </p:sp>
      </p:grpSp>
    </p:spTree>
    <p:extLst>
      <p:ext uri="{BB962C8B-B14F-4D97-AF65-F5344CB8AC3E}">
        <p14:creationId xmlns:p14="http://schemas.microsoft.com/office/powerpoint/2010/main" val="4222085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78904" y="286441"/>
            <a:ext cx="8806070" cy="1388970"/>
          </a:xfrm>
          <a:prstGeom prst="rect">
            <a:avLst/>
          </a:prstGeom>
          <a:noFill/>
        </p:spPr>
        <p:txBody>
          <a:bodyPr wrap="square" rtlCol="0">
            <a:spAutoFit/>
          </a:bodyPr>
          <a:lstStyle/>
          <a:p>
            <a:pPr algn="ctr"/>
            <a:r>
              <a:rPr lang="en-US" noProof="1">
                <a:solidFill>
                  <a:schemeClr val="accent6">
                    <a:lumMod val="50000"/>
                  </a:schemeClr>
                </a:solidFill>
                <a:latin typeface="Book Antiqua" panose="02040602050305030304" pitchFamily="18" charset="0"/>
              </a:rPr>
              <a:t>« </a:t>
            </a:r>
            <a:r>
              <a:rPr lang="en-US" i="1" noProof="1">
                <a:solidFill>
                  <a:schemeClr val="accent6">
                    <a:lumMod val="50000"/>
                  </a:schemeClr>
                </a:solidFill>
                <a:latin typeface="Book Antiqua" panose="02040602050305030304" pitchFamily="18" charset="0"/>
              </a:rPr>
              <a:t>Immunology is the science of self and non-self. </a:t>
            </a:r>
            <a:r>
              <a:rPr lang="en-US" noProof="1">
                <a:solidFill>
                  <a:schemeClr val="accent6">
                    <a:lumMod val="50000"/>
                  </a:schemeClr>
                </a:solidFill>
                <a:latin typeface="Book Antiqua" panose="02040602050305030304" pitchFamily="18" charset="0"/>
              </a:rPr>
              <a:t>»</a:t>
            </a:r>
          </a:p>
          <a:p>
            <a:pPr algn="ctr"/>
            <a:r>
              <a:rPr lang="en-US" sz="1013" noProof="1">
                <a:solidFill>
                  <a:schemeClr val="accent6">
                    <a:lumMod val="50000"/>
                  </a:schemeClr>
                </a:solidFill>
                <a:latin typeface="Book Antiqua" panose="02040602050305030304" pitchFamily="18" charset="0"/>
              </a:rPr>
              <a:t>Frank Macfarlane Burnet</a:t>
            </a:r>
          </a:p>
          <a:p>
            <a:pPr algn="ctr"/>
            <a:endParaRPr lang="en-US" sz="1013" noProof="1">
              <a:solidFill>
                <a:schemeClr val="accent6">
                  <a:lumMod val="50000"/>
                </a:schemeClr>
              </a:solidFill>
              <a:latin typeface="Book Antiqua" panose="02040602050305030304" pitchFamily="18" charset="0"/>
            </a:endParaRPr>
          </a:p>
          <a:p>
            <a:pPr algn="ctr"/>
            <a:r>
              <a:rPr lang="en-US" sz="1200" b="1" noProof="1">
                <a:solidFill>
                  <a:schemeClr val="accent6">
                    <a:lumMod val="50000"/>
                  </a:schemeClr>
                </a:solidFill>
                <a:latin typeface="Book Antiqua" panose="02040602050305030304" pitchFamily="18" charset="0"/>
              </a:rPr>
              <a:t>There is no discrimination between self and non-self in the thymus, only education to self.</a:t>
            </a:r>
          </a:p>
          <a:p>
            <a:pPr algn="ctr">
              <a:spcAft>
                <a:spcPts val="1200"/>
              </a:spcAft>
            </a:pPr>
            <a:r>
              <a:rPr lang="en-US" sz="1200" b="1" noProof="1">
                <a:solidFill>
                  <a:schemeClr val="accent6">
                    <a:lumMod val="50000"/>
                  </a:schemeClr>
                </a:solidFill>
                <a:latin typeface="Book Antiqua" panose="02040602050305030304" pitchFamily="18" charset="0"/>
              </a:rPr>
              <a:t>Outside the thymus, in normal conditions (</a:t>
            </a:r>
            <a:r>
              <a:rPr lang="en-US" sz="1200" b="1" i="1" noProof="1">
                <a:solidFill>
                  <a:schemeClr val="accent6">
                    <a:lumMod val="50000"/>
                  </a:schemeClr>
                </a:solidFill>
                <a:latin typeface="Book Antiqua" panose="02040602050305030304" pitchFamily="18" charset="0"/>
              </a:rPr>
              <a:t>i.e.</a:t>
            </a:r>
            <a:r>
              <a:rPr lang="en-US" sz="1200" b="1" noProof="1">
                <a:solidFill>
                  <a:schemeClr val="accent6">
                    <a:lumMod val="50000"/>
                  </a:schemeClr>
                </a:solidFill>
                <a:latin typeface="Book Antiqua" panose="02040602050305030304" pitchFamily="18" charset="0"/>
              </a:rPr>
              <a:t> not in autoimmune diseases), there is only activation by non-self antigens.</a:t>
            </a:r>
            <a:endParaRPr lang="en-US" sz="1200" noProof="1">
              <a:solidFill>
                <a:schemeClr val="accent6">
                  <a:lumMod val="50000"/>
                </a:schemeClr>
              </a:solidFill>
              <a:latin typeface="Book Antiqua" panose="02040602050305030304" pitchFamily="18" charset="0"/>
            </a:endParaRPr>
          </a:p>
          <a:p>
            <a:pPr algn="ctr"/>
            <a:r>
              <a:rPr lang="en-US" sz="1200" noProof="1">
                <a:solidFill>
                  <a:srgbClr val="800000"/>
                </a:solidFill>
                <a:latin typeface="Book Antiqua" panose="02040602050305030304" pitchFamily="18" charset="0"/>
              </a:rPr>
              <a:t>Finally, a question of </a:t>
            </a:r>
            <a:r>
              <a:rPr lang="en-US" sz="1200" i="1" noProof="1">
                <a:solidFill>
                  <a:srgbClr val="800000"/>
                </a:solidFill>
                <a:latin typeface="Book Antiqua" panose="02040602050305030304" pitchFamily="18" charset="0"/>
              </a:rPr>
              <a:t>etymology</a:t>
            </a:r>
            <a:r>
              <a:rPr lang="en-US" sz="1200" noProof="1">
                <a:solidFill>
                  <a:srgbClr val="800000"/>
                </a:solidFill>
                <a:latin typeface="Book Antiqua" panose="02040602050305030304" pitchFamily="18" charset="0"/>
              </a:rPr>
              <a:t> and </a:t>
            </a:r>
            <a:r>
              <a:rPr lang="en-US" sz="1200" i="1" noProof="1">
                <a:solidFill>
                  <a:srgbClr val="800000"/>
                </a:solidFill>
                <a:latin typeface="Book Antiqua" panose="02040602050305030304" pitchFamily="18" charset="0"/>
              </a:rPr>
              <a:t>semantics</a:t>
            </a:r>
            <a:r>
              <a:rPr lang="en-US" sz="1200" noProof="1">
                <a:solidFill>
                  <a:srgbClr val="800000"/>
                </a:solidFill>
                <a:latin typeface="Book Antiqua" panose="02040602050305030304" pitchFamily="18" charset="0"/>
              </a:rPr>
              <a:t>? </a:t>
            </a:r>
            <a:endParaRPr lang="fr-FR" sz="1200" dirty="0">
              <a:solidFill>
                <a:srgbClr val="800000"/>
              </a:solidFill>
              <a:latin typeface="Book Antiqua" panose="02040602050305030304" pitchFamily="18" charset="0"/>
            </a:endParaRPr>
          </a:p>
        </p:txBody>
      </p:sp>
      <p:sp>
        <p:nvSpPr>
          <p:cNvPr id="7" name="ZoneTexte 6"/>
          <p:cNvSpPr txBox="1"/>
          <p:nvPr/>
        </p:nvSpPr>
        <p:spPr>
          <a:xfrm>
            <a:off x="347870" y="3994363"/>
            <a:ext cx="8448261" cy="276999"/>
          </a:xfrm>
          <a:prstGeom prst="rect">
            <a:avLst/>
          </a:prstGeom>
          <a:noFill/>
        </p:spPr>
        <p:txBody>
          <a:bodyPr wrap="square" rtlCol="0">
            <a:spAutoFit/>
          </a:bodyPr>
          <a:lstStyle/>
          <a:p>
            <a:pPr algn="ctr"/>
            <a:r>
              <a:rPr lang="en-US" sz="1200" noProof="1">
                <a:solidFill>
                  <a:srgbClr val="800000"/>
                </a:solidFill>
                <a:latin typeface="Book Antiqua" panose="02040602050305030304" pitchFamily="18" charset="0"/>
              </a:rPr>
              <a:t>An</a:t>
            </a:r>
            <a:r>
              <a:rPr lang="en-US" sz="1200" b="1" noProof="1">
                <a:solidFill>
                  <a:srgbClr val="800000"/>
                </a:solidFill>
                <a:latin typeface="Book Antiqua" panose="02040602050305030304" pitchFamily="18" charset="0"/>
              </a:rPr>
              <a:t> immunogenic</a:t>
            </a:r>
            <a:r>
              <a:rPr lang="en-US" sz="1200" noProof="1">
                <a:solidFill>
                  <a:srgbClr val="800000"/>
                </a:solidFill>
                <a:latin typeface="Book Antiqua" panose="02040602050305030304" pitchFamily="18" charset="0"/>
              </a:rPr>
              <a:t> auto-antigen (VP, Insulin) is not equivalent to a</a:t>
            </a:r>
            <a:r>
              <a:rPr lang="en-US" sz="1200" b="1" noProof="1">
                <a:solidFill>
                  <a:srgbClr val="800000"/>
                </a:solidFill>
                <a:latin typeface="Book Antiqua" panose="02040602050305030304" pitchFamily="18" charset="0"/>
              </a:rPr>
              <a:t> tolerogenic</a:t>
            </a:r>
            <a:r>
              <a:rPr lang="en-US" sz="1200" noProof="1">
                <a:solidFill>
                  <a:srgbClr val="800000"/>
                </a:solidFill>
                <a:latin typeface="Book Antiqua" panose="02040602050305030304" pitchFamily="18" charset="0"/>
              </a:rPr>
              <a:t> self-antigen (OT, IGF-2)</a:t>
            </a:r>
            <a:endParaRPr lang="en-US" sz="1200" noProof="1">
              <a:latin typeface="Book Antiqua" panose="02040602050305030304" pitchFamily="18" charset="0"/>
            </a:endParaRPr>
          </a:p>
        </p:txBody>
      </p:sp>
      <p:sp>
        <p:nvSpPr>
          <p:cNvPr id="6" name="ZoneTexte 5">
            <a:extLst>
              <a:ext uri="{FF2B5EF4-FFF2-40B4-BE49-F238E27FC236}">
                <a16:creationId xmlns:a16="http://schemas.microsoft.com/office/drawing/2014/main" id="{2E9237F2-567E-A776-7468-3A7D6BC6385D}"/>
              </a:ext>
            </a:extLst>
          </p:cNvPr>
          <p:cNvSpPr txBox="1"/>
          <p:nvPr/>
        </p:nvSpPr>
        <p:spPr>
          <a:xfrm>
            <a:off x="1147970" y="4337410"/>
            <a:ext cx="6848060" cy="415498"/>
          </a:xfrm>
          <a:prstGeom prst="rect">
            <a:avLst/>
          </a:prstGeom>
          <a:noFill/>
        </p:spPr>
        <p:txBody>
          <a:bodyPr wrap="square" rtlCol="0">
            <a:spAutoFit/>
          </a:bodyPr>
          <a:lstStyle/>
          <a:p>
            <a:pPr algn="ctr"/>
            <a:r>
              <a:rPr lang="en-US" sz="1050" noProof="1">
                <a:latin typeface="Book Antiqua" panose="02040602050305030304" pitchFamily="18" charset="0"/>
              </a:rPr>
              <a:t>Geenen V, The Thymus and The Science of Self. </a:t>
            </a:r>
            <a:r>
              <a:rPr lang="en-US" sz="1050" i="1" noProof="1">
                <a:latin typeface="Book Antiqua" panose="02040602050305030304" pitchFamily="18" charset="0"/>
              </a:rPr>
              <a:t>Seminars in Immunopathology </a:t>
            </a:r>
            <a:r>
              <a:rPr lang="en-US" sz="1050" noProof="1">
                <a:latin typeface="Book Antiqua" panose="02040602050305030304" pitchFamily="18" charset="0"/>
              </a:rPr>
              <a:t>(2021)</a:t>
            </a:r>
          </a:p>
          <a:p>
            <a:pPr algn="ctr"/>
            <a:r>
              <a:rPr lang="en-US" sz="1050" noProof="1">
                <a:latin typeface="Book Antiqua" panose="02040602050305030304" pitchFamily="18" charset="0"/>
              </a:rPr>
              <a:t>Swiatczak B &amp; Tauber A, Philosophy of Immunology. In: </a:t>
            </a:r>
            <a:r>
              <a:rPr lang="en-US" sz="1050" i="1" noProof="1">
                <a:latin typeface="Book Antiqua" panose="02040602050305030304" pitchFamily="18" charset="0"/>
              </a:rPr>
              <a:t>Stanford Encyclopedia of Philosophy</a:t>
            </a:r>
            <a:r>
              <a:rPr lang="en-US" sz="1050" noProof="1">
                <a:latin typeface="Book Antiqua" panose="02040602050305030304" pitchFamily="18" charset="0"/>
              </a:rPr>
              <a:t> (2026, in press)</a:t>
            </a:r>
          </a:p>
        </p:txBody>
      </p:sp>
      <p:grpSp>
        <p:nvGrpSpPr>
          <p:cNvPr id="4" name="Groupe 3">
            <a:extLst>
              <a:ext uri="{FF2B5EF4-FFF2-40B4-BE49-F238E27FC236}">
                <a16:creationId xmlns:a16="http://schemas.microsoft.com/office/drawing/2014/main" id="{C9B06A33-C9C8-0FF5-5610-8AE123742E12}"/>
              </a:ext>
            </a:extLst>
          </p:cNvPr>
          <p:cNvGrpSpPr/>
          <p:nvPr/>
        </p:nvGrpSpPr>
        <p:grpSpPr>
          <a:xfrm>
            <a:off x="2928752" y="1622682"/>
            <a:ext cx="3434680" cy="2190252"/>
            <a:chOff x="2928752" y="1648915"/>
            <a:chExt cx="3434680" cy="2190252"/>
          </a:xfrm>
        </p:grpSpPr>
        <p:sp>
          <p:nvSpPr>
            <p:cNvPr id="2" name="ZoneTexte 1"/>
            <p:cNvSpPr txBox="1"/>
            <p:nvPr/>
          </p:nvSpPr>
          <p:spPr>
            <a:xfrm>
              <a:off x="3121650" y="1648915"/>
              <a:ext cx="3241782" cy="2169825"/>
            </a:xfrm>
            <a:prstGeom prst="rect">
              <a:avLst/>
            </a:prstGeom>
            <a:noFill/>
            <a:ln>
              <a:noFill/>
            </a:ln>
          </p:spPr>
          <p:txBody>
            <a:bodyPr wrap="square" rtlCol="0">
              <a:spAutoFit/>
            </a:bodyPr>
            <a:lstStyle/>
            <a:p>
              <a:endParaRPr lang="fr-FR" sz="900" b="1" dirty="0"/>
            </a:p>
            <a:p>
              <a:r>
                <a:rPr lang="en-US" sz="900" b="1" dirty="0">
                  <a:solidFill>
                    <a:schemeClr val="accent6">
                      <a:lumMod val="50000"/>
                    </a:schemeClr>
                  </a:solidFill>
                  <a:latin typeface="Book Antiqua" panose="02040602050305030304" pitchFamily="18" charset="0"/>
                </a:rPr>
                <a:t>Auto</a:t>
              </a:r>
              <a:r>
                <a:rPr lang="en-US" sz="900" dirty="0">
                  <a:solidFill>
                    <a:schemeClr val="accent6">
                      <a:lumMod val="50000"/>
                    </a:schemeClr>
                  </a:solidFill>
                </a:rPr>
                <a:t> (</a:t>
              </a:r>
              <a:r>
                <a:rPr lang="en-US" sz="900" dirty="0">
                  <a:solidFill>
                    <a:schemeClr val="accent6">
                      <a:lumMod val="50000"/>
                    </a:schemeClr>
                  </a:solidFill>
                  <a:latin typeface="Symbol"/>
                </a:rPr>
                <a:t>auto </a:t>
              </a:r>
              <a:r>
                <a:rPr lang="en-US" sz="900" dirty="0">
                  <a:solidFill>
                    <a:schemeClr val="accent6">
                      <a:lumMod val="50000"/>
                    </a:schemeClr>
                  </a:solidFill>
                  <a:latin typeface="Book Antiqua" panose="02040602050305030304" pitchFamily="18" charset="0"/>
                </a:rPr>
                <a:t>in Greek)</a:t>
              </a:r>
            </a:p>
            <a:p>
              <a:r>
                <a:rPr lang="en-US" sz="900" dirty="0">
                  <a:solidFill>
                    <a:schemeClr val="accent6">
                      <a:lumMod val="50000"/>
                    </a:schemeClr>
                  </a:solidFill>
                  <a:latin typeface="Book Antiqua" panose="02040602050305030304" pitchFamily="18" charset="0"/>
                </a:rPr>
                <a:t>Spontaneity of action like in the « </a:t>
              </a:r>
              <a:r>
                <a:rPr lang="en-US" sz="900" i="1" dirty="0">
                  <a:solidFill>
                    <a:schemeClr val="accent6">
                      <a:lumMod val="50000"/>
                    </a:schemeClr>
                  </a:solidFill>
                  <a:latin typeface="Book Antiqua" panose="02040602050305030304" pitchFamily="18" charset="0"/>
                </a:rPr>
                <a:t>first motor</a:t>
              </a:r>
              <a:r>
                <a:rPr lang="en-US" sz="900" dirty="0">
                  <a:solidFill>
                    <a:schemeClr val="accent6">
                      <a:lumMod val="50000"/>
                    </a:schemeClr>
                  </a:solidFill>
                  <a:latin typeface="Book Antiqua" panose="02040602050305030304" pitchFamily="18" charset="0"/>
                </a:rPr>
                <a:t>» (Aristotle)</a:t>
              </a:r>
            </a:p>
            <a:p>
              <a:endParaRPr lang="en-US" sz="900" dirty="0">
                <a:solidFill>
                  <a:schemeClr val="accent6">
                    <a:lumMod val="50000"/>
                  </a:schemeClr>
                </a:solidFill>
              </a:endParaRPr>
            </a:p>
            <a:p>
              <a:r>
                <a:rPr lang="en-US" sz="900" b="1" dirty="0">
                  <a:solidFill>
                    <a:schemeClr val="accent6">
                      <a:lumMod val="50000"/>
                    </a:schemeClr>
                  </a:solidFill>
                  <a:latin typeface="Book Antiqua" panose="02040602050305030304" pitchFamily="18" charset="0"/>
                </a:rPr>
                <a:t>Self/soi </a:t>
              </a:r>
              <a:r>
                <a:rPr lang="en-US" sz="900" dirty="0">
                  <a:solidFill>
                    <a:schemeClr val="accent6">
                      <a:lumMod val="50000"/>
                    </a:schemeClr>
                  </a:solidFill>
                  <a:latin typeface="Book Antiqua" panose="02040602050305030304" pitchFamily="18" charset="0"/>
                </a:rPr>
                <a:t>(</a:t>
              </a:r>
              <a:r>
                <a:rPr lang="en-US" sz="900" b="1" dirty="0">
                  <a:solidFill>
                    <a:schemeClr val="accent6">
                      <a:lumMod val="50000"/>
                    </a:schemeClr>
                  </a:solidFill>
                  <a:latin typeface="Book Antiqua" panose="02040602050305030304" pitchFamily="18" charset="0"/>
                </a:rPr>
                <a:t>Se[</a:t>
              </a:r>
              <a:r>
                <a:rPr lang="en-US" sz="900" b="1" dirty="0" err="1">
                  <a:solidFill>
                    <a:schemeClr val="accent6">
                      <a:lumMod val="50000"/>
                    </a:schemeClr>
                  </a:solidFill>
                  <a:latin typeface="Book Antiqua" panose="02040602050305030304" pitchFamily="18" charset="0"/>
                </a:rPr>
                <a:t>i</a:t>
              </a:r>
              <a:r>
                <a:rPr lang="en-US" sz="900" b="1" dirty="0">
                  <a:solidFill>
                    <a:schemeClr val="accent6">
                      <a:lumMod val="50000"/>
                    </a:schemeClr>
                  </a:solidFill>
                  <a:latin typeface="Book Antiqua" panose="02040602050305030304" pitchFamily="18" charset="0"/>
                </a:rPr>
                <a:t>]</a:t>
              </a:r>
              <a:r>
                <a:rPr lang="en-US" sz="900" dirty="0">
                  <a:solidFill>
                    <a:schemeClr val="accent6">
                      <a:lumMod val="50000"/>
                    </a:schemeClr>
                  </a:solidFill>
                  <a:latin typeface="Book Antiqua" panose="02040602050305030304" pitchFamily="18" charset="0"/>
                </a:rPr>
                <a:t> in Latin)</a:t>
              </a:r>
            </a:p>
            <a:p>
              <a:r>
                <a:rPr lang="en-US" sz="900" noProof="1">
                  <a:solidFill>
                    <a:schemeClr val="accent6">
                      <a:lumMod val="50000"/>
                    </a:schemeClr>
                  </a:solidFill>
                  <a:latin typeface="Book Antiqua" panose="02040602050305030304" pitchFamily="18" charset="0"/>
                </a:rPr>
                <a:t>Notion of a reflective character toward the person</a:t>
              </a:r>
            </a:p>
            <a:p>
              <a:endParaRPr lang="en-US" sz="900" dirty="0">
                <a:solidFill>
                  <a:schemeClr val="accent6">
                    <a:lumMod val="50000"/>
                  </a:schemeClr>
                </a:solidFill>
                <a:latin typeface="Book Antiqua" panose="02040602050305030304" pitchFamily="18" charset="0"/>
              </a:endParaRPr>
            </a:p>
            <a:p>
              <a:r>
                <a:rPr lang="en-US" sz="900" dirty="0">
                  <a:solidFill>
                    <a:schemeClr val="accent6">
                      <a:lumMod val="50000"/>
                    </a:schemeClr>
                  </a:solidFill>
                  <a:latin typeface="Book Antiqua" panose="02040602050305030304" pitchFamily="18" charset="0"/>
                </a:rPr>
                <a:t>In English language</a:t>
              </a:r>
            </a:p>
            <a:p>
              <a:r>
                <a:rPr lang="en-US" sz="900" dirty="0">
                  <a:solidFill>
                    <a:schemeClr val="accent6">
                      <a:lumMod val="50000"/>
                    </a:schemeClr>
                  </a:solidFill>
                  <a:latin typeface="Book Antiqua" panose="02040602050305030304" pitchFamily="18" charset="0"/>
                </a:rPr>
                <a:t>Self-antigen = Auto-antigen</a:t>
              </a:r>
            </a:p>
            <a:p>
              <a:endParaRPr lang="en-US" sz="900" dirty="0">
                <a:solidFill>
                  <a:schemeClr val="accent6">
                    <a:lumMod val="50000"/>
                  </a:schemeClr>
                </a:solidFill>
                <a:latin typeface="Book Antiqua" panose="02040602050305030304" pitchFamily="18" charset="0"/>
              </a:endParaRPr>
            </a:p>
            <a:p>
              <a:r>
                <a:rPr lang="en-US" sz="900" dirty="0">
                  <a:solidFill>
                    <a:schemeClr val="accent6">
                      <a:lumMod val="50000"/>
                    </a:schemeClr>
                  </a:solidFill>
                  <a:latin typeface="Book Antiqua" panose="02040602050305030304" pitchFamily="18" charset="0"/>
                </a:rPr>
                <a:t>In French language</a:t>
              </a:r>
            </a:p>
            <a:p>
              <a:r>
                <a:rPr lang="en-US" sz="900" dirty="0" err="1">
                  <a:solidFill>
                    <a:schemeClr val="accent6">
                      <a:lumMod val="50000"/>
                    </a:schemeClr>
                  </a:solidFill>
                  <a:latin typeface="Book Antiqua" panose="02040602050305030304" pitchFamily="18" charset="0"/>
                </a:rPr>
                <a:t>Antigène</a:t>
              </a:r>
              <a:r>
                <a:rPr lang="en-US" sz="900" dirty="0">
                  <a:solidFill>
                    <a:schemeClr val="accent6">
                      <a:lumMod val="50000"/>
                    </a:schemeClr>
                  </a:solidFill>
                  <a:latin typeface="Book Antiqua" panose="02040602050305030304" pitchFamily="18" charset="0"/>
                </a:rPr>
                <a:t> du soi (Self-antigen) ≠ Auto-</a:t>
              </a:r>
              <a:r>
                <a:rPr lang="en-US" sz="900" dirty="0" err="1">
                  <a:solidFill>
                    <a:schemeClr val="accent6">
                      <a:lumMod val="50000"/>
                    </a:schemeClr>
                  </a:solidFill>
                  <a:latin typeface="Book Antiqua" panose="02040602050305030304" pitchFamily="18" charset="0"/>
                </a:rPr>
                <a:t>antigène</a:t>
              </a:r>
              <a:endParaRPr lang="en-US" sz="900" dirty="0">
                <a:solidFill>
                  <a:schemeClr val="accent6">
                    <a:lumMod val="50000"/>
                  </a:schemeClr>
                </a:solidFill>
                <a:latin typeface="Book Antiqua" panose="02040602050305030304" pitchFamily="18" charset="0"/>
              </a:endParaRPr>
            </a:p>
            <a:p>
              <a:r>
                <a:rPr lang="en-US" sz="900" dirty="0">
                  <a:solidFill>
                    <a:schemeClr val="accent6">
                      <a:lumMod val="50000"/>
                    </a:schemeClr>
                  </a:solidFill>
                  <a:latin typeface="Book Antiqua" panose="02040602050305030304" pitchFamily="18" charset="0"/>
                </a:rPr>
                <a:t>Homology is not identity!</a:t>
              </a:r>
            </a:p>
            <a:p>
              <a:r>
                <a:rPr lang="en-US" sz="900" dirty="0">
                  <a:solidFill>
                    <a:schemeClr val="accent6">
                      <a:lumMod val="50000"/>
                    </a:schemeClr>
                  </a:solidFill>
                  <a:latin typeface="Book Antiqua" panose="02040602050305030304" pitchFamily="18" charset="0"/>
                </a:rPr>
                <a:t>Oxytocin ≠ Vasopressin </a:t>
              </a:r>
            </a:p>
            <a:p>
              <a:r>
                <a:rPr lang="en-US" sz="900" dirty="0">
                  <a:solidFill>
                    <a:schemeClr val="accent6">
                      <a:lumMod val="50000"/>
                    </a:schemeClr>
                  </a:solidFill>
                  <a:latin typeface="Book Antiqua" panose="02040602050305030304" pitchFamily="18" charset="0"/>
                </a:rPr>
                <a:t>IGF-2 ≠Insulin</a:t>
              </a:r>
              <a:endParaRPr lang="fr-FR" sz="900" dirty="0">
                <a:solidFill>
                  <a:schemeClr val="accent6">
                    <a:lumMod val="50000"/>
                  </a:schemeClr>
                </a:solidFill>
                <a:latin typeface="Book Antiqua" panose="02040602050305030304" pitchFamily="18" charset="0"/>
              </a:endParaRPr>
            </a:p>
          </p:txBody>
        </p:sp>
        <p:sp>
          <p:nvSpPr>
            <p:cNvPr id="8" name="Rectangle : coins arrondis 7">
              <a:extLst>
                <a:ext uri="{FF2B5EF4-FFF2-40B4-BE49-F238E27FC236}">
                  <a16:creationId xmlns:a16="http://schemas.microsoft.com/office/drawing/2014/main" id="{AF33626D-DE32-5A06-0778-2599D09C07E2}"/>
                </a:ext>
              </a:extLst>
            </p:cNvPr>
            <p:cNvSpPr/>
            <p:nvPr/>
          </p:nvSpPr>
          <p:spPr>
            <a:xfrm>
              <a:off x="2928752" y="1748039"/>
              <a:ext cx="3172938" cy="2091128"/>
            </a:xfrm>
            <a:prstGeom prst="roundRect">
              <a:avLst/>
            </a:prstGeom>
            <a:noFill/>
            <a:ln w="19050">
              <a:solidFill>
                <a:srgbClr val="96000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sz="1013">
                <a:solidFill>
                  <a:schemeClr val="accent6">
                    <a:lumMod val="50000"/>
                  </a:schemeClr>
                </a:solidFill>
              </a:endParaRPr>
            </a:p>
          </p:txBody>
        </p:sp>
      </p:grpSp>
    </p:spTree>
    <p:extLst>
      <p:ext uri="{BB962C8B-B14F-4D97-AF65-F5344CB8AC3E}">
        <p14:creationId xmlns:p14="http://schemas.microsoft.com/office/powerpoint/2010/main" val="2369214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ZoneTexte 3"/>
          <p:cNvSpPr txBox="1">
            <a:spLocks noChangeArrowheads="1"/>
          </p:cNvSpPr>
          <p:nvPr/>
        </p:nvSpPr>
        <p:spPr bwMode="auto">
          <a:xfrm>
            <a:off x="437322" y="450864"/>
            <a:ext cx="8209720" cy="877163"/>
          </a:xfrm>
          <a:prstGeom prst="rect">
            <a:avLst/>
          </a:prstGeom>
          <a:noFill/>
          <a:ln w="9525">
            <a:noFill/>
            <a:miter lim="800000"/>
            <a:headEnd/>
            <a:tailEnd/>
          </a:ln>
        </p:spPr>
        <p:txBody>
          <a:bodyPr wrap="square">
            <a:prstTxWarp prst="textNoShape">
              <a:avLst/>
            </a:prstTxWarp>
            <a:spAutoFit/>
          </a:bodyPr>
          <a:lstStyle/>
          <a:p>
            <a:pPr algn="ctr">
              <a:spcAft>
                <a:spcPts val="600"/>
              </a:spcAft>
            </a:pPr>
            <a:r>
              <a:rPr lang="en-US" sz="2800" noProof="1">
                <a:solidFill>
                  <a:schemeClr val="accent6">
                    <a:lumMod val="50000"/>
                  </a:schemeClr>
                </a:solidFill>
                <a:latin typeface="Book Antiqua" panose="02040602050305030304" pitchFamily="18" charset="0"/>
                <a:ea typeface="Century Gothic" charset="0"/>
                <a:cs typeface="Garamond"/>
              </a:rPr>
              <a:t>To conclude this long and fascinating history</a:t>
            </a:r>
          </a:p>
          <a:p>
            <a:pPr algn="ctr"/>
            <a:r>
              <a:rPr lang="en-US" i="1" noProof="1">
                <a:solidFill>
                  <a:srgbClr val="960001"/>
                </a:solidFill>
                <a:latin typeface="Book Antiqua" panose="02040602050305030304" pitchFamily="18" charset="0"/>
                <a:ea typeface="Century Gothic" charset="0"/>
                <a:cs typeface="Garamond"/>
              </a:rPr>
              <a:t>The unsuspected role of the thymus from fetal life until advanced ag</a:t>
            </a:r>
            <a:r>
              <a:rPr lang="en-US" noProof="1">
                <a:solidFill>
                  <a:srgbClr val="960001"/>
                </a:solidFill>
                <a:latin typeface="Book Antiqua" panose="02040602050305030304" pitchFamily="18" charset="0"/>
                <a:ea typeface="Century Gothic" charset="0"/>
                <a:cs typeface="Garamond"/>
              </a:rPr>
              <a:t>e</a:t>
            </a:r>
          </a:p>
        </p:txBody>
      </p:sp>
      <p:sp>
        <p:nvSpPr>
          <p:cNvPr id="60419" name="ZoneTexte 4"/>
          <p:cNvSpPr txBox="1">
            <a:spLocks noChangeArrowheads="1"/>
          </p:cNvSpPr>
          <p:nvPr/>
        </p:nvSpPr>
        <p:spPr bwMode="auto">
          <a:xfrm>
            <a:off x="109330" y="1593038"/>
            <a:ext cx="8945217" cy="2821285"/>
          </a:xfrm>
          <a:prstGeom prst="rect">
            <a:avLst/>
          </a:prstGeom>
          <a:noFill/>
          <a:ln w="9525">
            <a:noFill/>
            <a:miter lim="800000"/>
            <a:headEnd/>
            <a:tailEnd/>
          </a:ln>
        </p:spPr>
        <p:txBody>
          <a:bodyPr wrap="square">
            <a:prstTxWarp prst="textNoShape">
              <a:avLst/>
            </a:prstTxWarp>
            <a:spAutoFit/>
          </a:bodyPr>
          <a:lstStyle/>
          <a:p>
            <a:pPr marL="285750" indent="-285750">
              <a:spcBef>
                <a:spcPts val="450"/>
              </a:spcBef>
              <a:spcAft>
                <a:spcPts val="450"/>
              </a:spcAft>
              <a:buFont typeface="Wingdings" pitchFamily="2" charset="2"/>
              <a:buChar char="ü"/>
              <a:tabLst>
                <a:tab pos="203597" algn="l"/>
              </a:tabLst>
            </a:pPr>
            <a:r>
              <a:rPr lang="en-US" sz="1600" noProof="1">
                <a:solidFill>
                  <a:srgbClr val="7F0D00"/>
                </a:solidFill>
                <a:latin typeface="Book Antiqua" panose="02040602050305030304" pitchFamily="18" charset="0"/>
                <a:ea typeface="Century Gothic" charset="0"/>
                <a:cs typeface="Century Gothic" charset="0"/>
              </a:rPr>
              <a:t>The thymic organ is the </a:t>
            </a:r>
            <a:r>
              <a:rPr lang="en-US" sz="1600" b="1" noProof="1">
                <a:solidFill>
                  <a:srgbClr val="7F0D00"/>
                </a:solidFill>
                <a:latin typeface="Book Antiqua" panose="02040602050305030304" pitchFamily="18" charset="0"/>
                <a:ea typeface="Century Gothic" charset="0"/>
                <a:cs typeface="Century Gothic" charset="0"/>
              </a:rPr>
              <a:t>architect of our biological identity </a:t>
            </a:r>
            <a:r>
              <a:rPr lang="en-US" sz="1600" noProof="1">
                <a:solidFill>
                  <a:srgbClr val="7F0D00"/>
                </a:solidFill>
                <a:latin typeface="Book Antiqua" panose="02040602050305030304" pitchFamily="18" charset="0"/>
                <a:ea typeface="Century Gothic" charset="0"/>
                <a:cs typeface="Century Gothic" charset="0"/>
              </a:rPr>
              <a:t>and orchestrates immune self-tolerance to neuroendocrine and peripheral tissues. </a:t>
            </a:r>
          </a:p>
          <a:p>
            <a:pPr marL="285750" indent="-285750">
              <a:spcBef>
                <a:spcPts val="450"/>
              </a:spcBef>
              <a:spcAft>
                <a:spcPts val="450"/>
              </a:spcAft>
              <a:buFont typeface="Wingdings" pitchFamily="2" charset="2"/>
              <a:buChar char="ü"/>
              <a:tabLst>
                <a:tab pos="203597" algn="l"/>
              </a:tabLst>
            </a:pPr>
            <a:r>
              <a:rPr lang="en-US" sz="1600" noProof="1">
                <a:solidFill>
                  <a:srgbClr val="7F0D00"/>
                </a:solidFill>
                <a:latin typeface="Book Antiqua" panose="02040602050305030304" pitchFamily="18" charset="0"/>
                <a:ea typeface="Century Gothic" charset="0"/>
                <a:cs typeface="Garamond"/>
              </a:rPr>
              <a:t>The basic mechanism of central self-tolerance  is the </a:t>
            </a:r>
            <a:r>
              <a:rPr lang="en-US" sz="1600" b="1" noProof="1">
                <a:solidFill>
                  <a:srgbClr val="7F0D00"/>
                </a:solidFill>
                <a:latin typeface="Book Antiqua" panose="02040602050305030304" pitchFamily="18" charset="0"/>
                <a:ea typeface="Century Gothic" charset="0"/>
                <a:cs typeface="Garamond"/>
              </a:rPr>
              <a:t>active transcription</a:t>
            </a:r>
            <a:r>
              <a:rPr lang="en-US" sz="1600" noProof="1">
                <a:solidFill>
                  <a:srgbClr val="7F0D00"/>
                </a:solidFill>
                <a:latin typeface="Book Antiqua" panose="02040602050305030304" pitchFamily="18" charset="0"/>
                <a:ea typeface="Century Gothic" charset="0"/>
                <a:cs typeface="Garamond"/>
              </a:rPr>
              <a:t> and </a:t>
            </a:r>
            <a:r>
              <a:rPr lang="en-US" sz="1600" b="1" noProof="1">
                <a:solidFill>
                  <a:srgbClr val="7F0D00"/>
                </a:solidFill>
                <a:latin typeface="Book Antiqua" panose="02040602050305030304" pitchFamily="18" charset="0"/>
                <a:ea typeface="Century Gothic" charset="0"/>
                <a:cs typeface="Garamond"/>
              </a:rPr>
              <a:t>presentation</a:t>
            </a:r>
            <a:r>
              <a:rPr lang="en-US" sz="1600" noProof="1">
                <a:solidFill>
                  <a:srgbClr val="7F0D00"/>
                </a:solidFill>
                <a:latin typeface="Book Antiqua" panose="02040602050305030304" pitchFamily="18" charset="0"/>
                <a:ea typeface="Century Gothic" charset="0"/>
                <a:cs typeface="Garamond"/>
              </a:rPr>
              <a:t> of neuroendocrine self-antigens and TSAs by TECs, in particular medullary TECs.</a:t>
            </a:r>
          </a:p>
          <a:p>
            <a:pPr marL="285750" indent="-285750">
              <a:spcBef>
                <a:spcPts val="450"/>
              </a:spcBef>
              <a:spcAft>
                <a:spcPts val="450"/>
              </a:spcAft>
              <a:buFont typeface="Wingdings" pitchFamily="2" charset="2"/>
              <a:buChar char="ü"/>
              <a:tabLst>
                <a:tab pos="203597" algn="l"/>
              </a:tabLst>
            </a:pPr>
            <a:r>
              <a:rPr lang="en-US" sz="1600" noProof="1">
                <a:solidFill>
                  <a:srgbClr val="7F0D00"/>
                </a:solidFill>
                <a:latin typeface="Book Antiqua" panose="02040602050305030304" pitchFamily="18" charset="0"/>
                <a:ea typeface="Century Gothic" charset="0"/>
                <a:cs typeface="Garamond"/>
              </a:rPr>
              <a:t>A failure of thymus self-tolerance is the </a:t>
            </a:r>
            <a:r>
              <a:rPr lang="en-US" sz="1600" b="1" noProof="1">
                <a:solidFill>
                  <a:srgbClr val="7F0D00"/>
                </a:solidFill>
                <a:latin typeface="Book Antiqua" panose="02040602050305030304" pitchFamily="18" charset="0"/>
                <a:ea typeface="Century Gothic" charset="0"/>
                <a:cs typeface="Garamond"/>
              </a:rPr>
              <a:t>primary causal event </a:t>
            </a:r>
            <a:r>
              <a:rPr lang="en-US" sz="1600" noProof="1">
                <a:solidFill>
                  <a:srgbClr val="7F0D00"/>
                </a:solidFill>
                <a:latin typeface="Book Antiqua" panose="02040602050305030304" pitchFamily="18" charset="0"/>
                <a:ea typeface="Century Gothic" charset="0"/>
                <a:cs typeface="Garamond"/>
              </a:rPr>
              <a:t>in autoimmunity.                        </a:t>
            </a:r>
            <a:r>
              <a:rPr lang="en-US" sz="1600" b="1" noProof="1">
                <a:solidFill>
                  <a:srgbClr val="7F0D00"/>
                </a:solidFill>
                <a:latin typeface="Book Antiqua" panose="02040602050305030304" pitchFamily="18" charset="0"/>
                <a:ea typeface="Century Gothic" charset="0"/>
                <a:cs typeface="Garamond"/>
              </a:rPr>
              <a:t>Environment </a:t>
            </a:r>
            <a:r>
              <a:rPr lang="en-US" sz="1600" noProof="1">
                <a:solidFill>
                  <a:srgbClr val="7F0D00"/>
                </a:solidFill>
                <a:latin typeface="Book Antiqua" panose="02040602050305030304" pitchFamily="18" charset="0"/>
                <a:ea typeface="Century Gothic" charset="0"/>
                <a:cs typeface="Garamond"/>
              </a:rPr>
              <a:t>acts as the revealer of a pre-existing script written during fetal and early life. </a:t>
            </a:r>
          </a:p>
          <a:p>
            <a:pPr marL="285750" indent="-285750">
              <a:spcBef>
                <a:spcPts val="450"/>
              </a:spcBef>
              <a:spcAft>
                <a:spcPts val="450"/>
              </a:spcAft>
              <a:buFont typeface="Wingdings" pitchFamily="2" charset="2"/>
              <a:buChar char="ü"/>
              <a:tabLst>
                <a:tab pos="203597" algn="l"/>
              </a:tabLst>
            </a:pPr>
            <a:r>
              <a:rPr lang="en-US" sz="1600" noProof="1">
                <a:solidFill>
                  <a:srgbClr val="7F0D00"/>
                </a:solidFill>
                <a:latin typeface="Book Antiqua" panose="02040602050305030304" pitchFamily="18" charset="0"/>
                <a:ea typeface="Century Gothic" charset="0"/>
                <a:cs typeface="Garamond"/>
              </a:rPr>
              <a:t>In the near future,  </a:t>
            </a:r>
            <a:r>
              <a:rPr lang="en-US" sz="1600" b="1" noProof="1">
                <a:solidFill>
                  <a:srgbClr val="7F0D00"/>
                </a:solidFill>
                <a:latin typeface="Book Antiqua" panose="02040602050305030304" pitchFamily="18" charset="0"/>
                <a:ea typeface="Century Gothic" charset="0"/>
                <a:cs typeface="Garamond"/>
              </a:rPr>
              <a:t>innovative therapies</a:t>
            </a:r>
            <a:r>
              <a:rPr lang="en-US" sz="1600" noProof="1">
                <a:solidFill>
                  <a:srgbClr val="7F0D00"/>
                </a:solidFill>
                <a:latin typeface="Book Antiqua" panose="02040602050305030304" pitchFamily="18" charset="0"/>
                <a:ea typeface="Century Gothic" charset="0"/>
                <a:cs typeface="Garamond"/>
              </a:rPr>
              <a:t> will appear against autoimmune diseases, which are the heavy tribute paid mainly by mankind for the diversity of its adaptive immunity.</a:t>
            </a:r>
          </a:p>
          <a:p>
            <a:pPr marL="285750" indent="-285750">
              <a:spcBef>
                <a:spcPts val="450"/>
              </a:spcBef>
              <a:spcAft>
                <a:spcPts val="450"/>
              </a:spcAft>
              <a:buFont typeface="Wingdings" pitchFamily="2" charset="2"/>
              <a:buChar char="ü"/>
              <a:tabLst>
                <a:tab pos="203597" algn="l"/>
              </a:tabLst>
            </a:pPr>
            <a:r>
              <a:rPr lang="en-US" sz="1600" noProof="1">
                <a:solidFill>
                  <a:srgbClr val="7F0D00"/>
                </a:solidFill>
                <a:latin typeface="Book Antiqua" panose="02040602050305030304" pitchFamily="18" charset="0"/>
                <a:ea typeface="Century Gothic" charset="0"/>
                <a:cs typeface="Garamond"/>
              </a:rPr>
              <a:t>And, last but not least, </a:t>
            </a:r>
            <a:r>
              <a:rPr lang="en-US" sz="1600" b="1" noProof="1">
                <a:solidFill>
                  <a:srgbClr val="7F0D00"/>
                </a:solidFill>
                <a:latin typeface="Book Antiqua" panose="02040602050305030304" pitchFamily="18" charset="0"/>
                <a:ea typeface="Century Gothic" charset="0"/>
                <a:cs typeface="Garamond"/>
              </a:rPr>
              <a:t>thymus integrity </a:t>
            </a:r>
            <a:r>
              <a:rPr lang="en-US" sz="1600" noProof="1">
                <a:solidFill>
                  <a:srgbClr val="7F0D00"/>
                </a:solidFill>
                <a:latin typeface="Book Antiqua" panose="02040602050305030304" pitchFamily="18" charset="0"/>
                <a:ea typeface="Century Gothic" charset="0"/>
                <a:cs typeface="Garamond"/>
              </a:rPr>
              <a:t>determines lifelong immune fitness.</a:t>
            </a:r>
          </a:p>
        </p:txBody>
      </p:sp>
    </p:spTree>
    <p:extLst>
      <p:ext uri="{BB962C8B-B14F-4D97-AF65-F5344CB8AC3E}">
        <p14:creationId xmlns:p14="http://schemas.microsoft.com/office/powerpoint/2010/main" val="3605879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04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041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04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20" name="Rectangle 2"/>
          <p:cNvSpPr>
            <a:spLocks noGrp="1" noChangeArrowheads="1"/>
          </p:cNvSpPr>
          <p:nvPr>
            <p:ph type="title" sz="quarter"/>
          </p:nvPr>
        </p:nvSpPr>
        <p:spPr>
          <a:xfrm>
            <a:off x="1485900" y="-137503"/>
            <a:ext cx="5045893" cy="857250"/>
          </a:xfrm>
          <a:noFill/>
        </p:spPr>
        <p:txBody>
          <a:bodyPr/>
          <a:lstStyle/>
          <a:p>
            <a:pPr algn="ctr" eaLnBrk="1" hangingPunct="1"/>
            <a:r>
              <a:rPr lang="fr-BE" sz="2100" err="1">
                <a:solidFill>
                  <a:schemeClr val="accent6">
                    <a:lumMod val="50000"/>
                  </a:schemeClr>
                </a:solidFill>
                <a:latin typeface="Book Antiqua" panose="02040602050305030304" pitchFamily="18" charset="0"/>
                <a:ea typeface="ＭＳ Ｐゴシック" charset="0"/>
                <a:cs typeface="Century Gothic" charset="0"/>
              </a:rPr>
              <a:t>Acknowledgments</a:t>
            </a:r>
            <a:endParaRPr lang="fr-BE" sz="2100">
              <a:solidFill>
                <a:schemeClr val="accent6">
                  <a:lumMod val="50000"/>
                </a:schemeClr>
              </a:solidFill>
              <a:latin typeface="Book Antiqua" panose="02040602050305030304" pitchFamily="18" charset="0"/>
              <a:ea typeface="ＭＳ Ｐゴシック" charset="0"/>
              <a:cs typeface="Century Gothic" charset="0"/>
            </a:endParaRPr>
          </a:p>
        </p:txBody>
      </p:sp>
      <p:sp>
        <p:nvSpPr>
          <p:cNvPr id="64524" name="Text Box 19"/>
          <p:cNvSpPr txBox="1">
            <a:spLocks noChangeArrowheads="1"/>
          </p:cNvSpPr>
          <p:nvPr/>
        </p:nvSpPr>
        <p:spPr bwMode="auto">
          <a:xfrm>
            <a:off x="4787504" y="1491854"/>
            <a:ext cx="307895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fr-FR" sz="1800"/>
          </a:p>
        </p:txBody>
      </p:sp>
      <p:sp>
        <p:nvSpPr>
          <p:cNvPr id="64525" name="Text Box 22"/>
          <p:cNvSpPr txBox="1">
            <a:spLocks noChangeArrowheads="1"/>
          </p:cNvSpPr>
          <p:nvPr/>
        </p:nvSpPr>
        <p:spPr bwMode="auto">
          <a:xfrm>
            <a:off x="1492011" y="662600"/>
            <a:ext cx="3512663" cy="452431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r>
              <a:rPr lang="en-US" sz="900" b="1" i="1" noProof="1">
                <a:solidFill>
                  <a:srgbClr val="960001"/>
                </a:solidFill>
                <a:latin typeface="Book Antiqua" panose="02040602050305030304" pitchFamily="18" charset="0"/>
                <a:cs typeface="Century Gothic" charset="0"/>
              </a:rPr>
              <a:t>GIGA Research Institute </a:t>
            </a:r>
          </a:p>
          <a:p>
            <a:r>
              <a:rPr lang="en-US" sz="900" b="1" i="1" noProof="1">
                <a:solidFill>
                  <a:srgbClr val="960001"/>
                </a:solidFill>
                <a:latin typeface="Book Antiqua" panose="02040602050305030304" pitchFamily="18" charset="0"/>
                <a:cs typeface="Century Gothic" charset="0"/>
              </a:rPr>
              <a:t>Center of Immunology</a:t>
            </a:r>
          </a:p>
          <a:p>
            <a:r>
              <a:rPr lang="en-US" sz="750" noProof="1">
                <a:latin typeface="Book Antiqua" panose="02040602050305030304" pitchFamily="18" charset="0"/>
                <a:cs typeface="Century Gothic" charset="0"/>
              </a:rPr>
              <a:t>Henri Martens, PhD</a:t>
            </a:r>
          </a:p>
          <a:p>
            <a:r>
              <a:rPr lang="en-US" sz="750" b="1" noProof="1">
                <a:latin typeface="Book Antiqua" panose="02040602050305030304" pitchFamily="18" charset="0"/>
                <a:cs typeface="Century Gothic" charset="0"/>
              </a:rPr>
              <a:t>Fabienne Brilot, PhD – Professor Neuroimmunology at USydn</a:t>
            </a:r>
            <a:r>
              <a:rPr lang="en-US" sz="750" noProof="1">
                <a:latin typeface="Book Antiqua" panose="02040602050305030304" pitchFamily="18" charset="0"/>
                <a:cs typeface="Century Gothic" charset="0"/>
              </a:rPr>
              <a:t>ey</a:t>
            </a:r>
          </a:p>
          <a:p>
            <a:r>
              <a:rPr lang="en-US" sz="750" b="1" noProof="1">
                <a:latin typeface="Book Antiqua" panose="02040602050305030304" pitchFamily="18" charset="0"/>
                <a:cs typeface="Century Gothic" charset="0"/>
              </a:rPr>
              <a:t>Isabelle Hansenne, PhD – Assurance qualité Trasis</a:t>
            </a:r>
          </a:p>
          <a:p>
            <a:r>
              <a:rPr lang="en-US" sz="750" b="1" noProof="1">
                <a:latin typeface="Book Antiqua" panose="02040602050305030304" pitchFamily="18" charset="0"/>
                <a:cs typeface="Century Gothic" charset="0"/>
              </a:rPr>
              <a:t>Gwennaëlle Bodart, PhD – Data manager CHU</a:t>
            </a:r>
          </a:p>
          <a:p>
            <a:r>
              <a:rPr lang="en-US" sz="750" b="1" noProof="1">
                <a:latin typeface="Book Antiqua" panose="02040602050305030304" pitchFamily="18" charset="0"/>
                <a:cs typeface="Century Gothic" charset="0"/>
              </a:rPr>
              <a:t>Denis Franchimont, MD, PhD – Professor at ULB</a:t>
            </a:r>
          </a:p>
          <a:p>
            <a:r>
              <a:rPr lang="en-US" sz="750" b="1" noProof="1">
                <a:latin typeface="Book Antiqua" panose="02040602050305030304" pitchFamily="18" charset="0"/>
                <a:cs typeface="Century Gothic" charset="0"/>
              </a:rPr>
              <a:t>Virginie Gridelet, PhD – Embryologie animale Fac. Médecine</a:t>
            </a:r>
          </a:p>
          <a:p>
            <a:r>
              <a:rPr lang="en-US" sz="750" b="1" noProof="1">
                <a:latin typeface="Book Antiqua" panose="02040602050305030304" pitchFamily="18" charset="0"/>
                <a:cs typeface="Century Gothic" charset="0"/>
              </a:rPr>
              <a:t>Barbara Polese, PhD – RISE Gestion interne de la recherche Fac. Médecine</a:t>
            </a:r>
          </a:p>
          <a:p>
            <a:r>
              <a:rPr lang="en-US" sz="750" noProof="1">
                <a:latin typeface="Book Antiqua" panose="02040602050305030304" pitchFamily="18" charset="0"/>
                <a:cs typeface="Century Gothic" charset="0"/>
              </a:rPr>
              <a:t>Charlotte Trussart, PhD</a:t>
            </a:r>
          </a:p>
          <a:p>
            <a:r>
              <a:rPr lang="en-US" sz="750" noProof="1">
                <a:latin typeface="Book Antiqua" panose="02040602050305030304" pitchFamily="18" charset="0"/>
                <a:cs typeface="Century Gothic" charset="0"/>
              </a:rPr>
              <a:t>Béatrice Goxe, PhD</a:t>
            </a:r>
          </a:p>
          <a:p>
            <a:r>
              <a:rPr lang="en-US" sz="750" noProof="1">
                <a:latin typeface="Book Antiqua" panose="02040602050305030304" pitchFamily="18" charset="0"/>
                <a:cs typeface="Century Gothic" charset="0"/>
              </a:rPr>
              <a:t>Gabriel Morrhaye, PhD</a:t>
            </a:r>
          </a:p>
          <a:p>
            <a:r>
              <a:rPr lang="en-US" sz="750" noProof="1">
                <a:latin typeface="Book Antiqua" panose="02040602050305030304" pitchFamily="18" charset="0"/>
                <a:cs typeface="Century Gothic" charset="0"/>
              </a:rPr>
              <a:t>Khalil Farhat, PhD</a:t>
            </a:r>
          </a:p>
          <a:p>
            <a:r>
              <a:rPr lang="en-US" sz="750" noProof="1">
                <a:latin typeface="Book Antiqua" panose="02040602050305030304" pitchFamily="18" charset="0"/>
                <a:cs typeface="Century Gothic" charset="0"/>
              </a:rPr>
              <a:t>Imane Achour, PhD</a:t>
            </a:r>
          </a:p>
          <a:p>
            <a:r>
              <a:rPr lang="en-US" sz="750" noProof="1">
                <a:latin typeface="Book Antiqua" panose="02040602050305030304" pitchFamily="18" charset="0"/>
                <a:cs typeface="Century Gothic" charset="0"/>
              </a:rPr>
              <a:t>Ouafae Kecha-Kamoun, PhD</a:t>
            </a:r>
          </a:p>
          <a:p>
            <a:r>
              <a:rPr lang="en-US" sz="750" b="1" noProof="1">
                <a:latin typeface="Book Antiqua" panose="02040602050305030304" pitchFamily="18" charset="0"/>
                <a:cs typeface="Century Gothic" charset="0"/>
              </a:rPr>
              <a:t>Hélène Michaux, PhD - Dendrogenix</a:t>
            </a:r>
          </a:p>
          <a:p>
            <a:r>
              <a:rPr lang="en-US" sz="750" noProof="1">
                <a:latin typeface="Book Antiqua" panose="02040602050305030304" pitchFamily="18" charset="0"/>
                <a:cs typeface="Century Gothic" charset="0"/>
              </a:rPr>
              <a:t>Aymen Halouani, PhD</a:t>
            </a:r>
          </a:p>
          <a:p>
            <a:r>
              <a:rPr lang="en-US" sz="750" noProof="1">
                <a:latin typeface="Book Antiqua" panose="02040602050305030304" pitchFamily="18" charset="0"/>
                <a:cs typeface="Century Gothic" charset="0"/>
              </a:rPr>
              <a:t>Hamid Kermani, PhD</a:t>
            </a:r>
          </a:p>
          <a:p>
            <a:r>
              <a:rPr lang="en-US" sz="750" noProof="1">
                <a:latin typeface="Book Antiqua" panose="02040602050305030304" pitchFamily="18" charset="0"/>
                <a:cs typeface="Century Gothic" charset="0"/>
              </a:rPr>
              <a:t>Yves Vanneste, PhD</a:t>
            </a:r>
          </a:p>
          <a:p>
            <a:r>
              <a:rPr lang="en-US" sz="750" noProof="1">
                <a:latin typeface="Book Antiqua" panose="02040602050305030304" pitchFamily="18" charset="0"/>
                <a:cs typeface="Century Gothic" charset="0"/>
              </a:rPr>
              <a:t>Olivier Dardenne, PhD</a:t>
            </a:r>
          </a:p>
          <a:p>
            <a:r>
              <a:rPr lang="en-US" sz="750" noProof="1">
                <a:latin typeface="Book Antiqua" panose="02040602050305030304" pitchFamily="18" charset="0"/>
                <a:cs typeface="Century Gothic" charset="0"/>
              </a:rPr>
              <a:t>Eric Vandersmissen, BSc</a:t>
            </a:r>
          </a:p>
          <a:p>
            <a:r>
              <a:rPr lang="en-US" sz="750" noProof="1">
                <a:latin typeface="Book Antiqua" panose="02040602050305030304" pitchFamily="18" charset="0"/>
                <a:cs typeface="Century Gothic" charset="0"/>
              </a:rPr>
              <a:t>Chantal Renard, Assistant</a:t>
            </a:r>
          </a:p>
          <a:p>
            <a:r>
              <a:rPr lang="en-US" sz="750" noProof="1">
                <a:latin typeface="Book Antiqua" panose="02040602050305030304" pitchFamily="18" charset="0"/>
                <a:cs typeface="Century Gothic" charset="0"/>
              </a:rPr>
              <a:t>Marie-Thérèse Hazée-Hagelstein, Assistant</a:t>
            </a:r>
          </a:p>
          <a:p>
            <a:r>
              <a:rPr lang="en-US" sz="750" noProof="1">
                <a:latin typeface="Book Antiqua" panose="02040602050305030304" pitchFamily="18" charset="0"/>
                <a:cs typeface="Century Gothic" charset="0"/>
              </a:rPr>
              <a:t>Abdellah Benhida, Assistant</a:t>
            </a:r>
          </a:p>
          <a:p>
            <a:r>
              <a:rPr lang="en-US" sz="750" b="1" noProof="1">
                <a:latin typeface="Book Antiqua" panose="02040602050305030304" pitchFamily="18" charset="0"/>
                <a:cs typeface="Century Gothic" charset="0"/>
              </a:rPr>
              <a:t>Sophie Perrier d’Hauterive, MD, PhD – Professor of Embryology at ULièg</a:t>
            </a:r>
            <a:r>
              <a:rPr lang="en-US" sz="750" noProof="1">
                <a:latin typeface="Book Antiqua" panose="02040602050305030304" pitchFamily="18" charset="0"/>
                <a:cs typeface="Century Gothic" charset="0"/>
              </a:rPr>
              <a:t>e</a:t>
            </a:r>
          </a:p>
          <a:p>
            <a:r>
              <a:rPr lang="en-US" sz="750" noProof="1">
                <a:latin typeface="Book Antiqua" panose="02040602050305030304" pitchFamily="18" charset="0"/>
                <a:cs typeface="Century Gothic" charset="0"/>
              </a:rPr>
              <a:t>Vincent Geenen, MD, PhD</a:t>
            </a:r>
          </a:p>
          <a:p>
            <a:endParaRPr lang="en-US" sz="900" b="1" i="1" noProof="1">
              <a:latin typeface="Book Antiqua" panose="02040602050305030304" pitchFamily="18" charset="0"/>
              <a:cs typeface="Century Gothic" charset="0"/>
            </a:endParaRPr>
          </a:p>
          <a:p>
            <a:r>
              <a:rPr lang="en-US" sz="900" b="1" i="1" noProof="1">
                <a:solidFill>
                  <a:srgbClr val="960001"/>
                </a:solidFill>
                <a:latin typeface="Book Antiqua" panose="02040602050305030304" pitchFamily="18" charset="0"/>
                <a:cs typeface="Century Gothic" charset="0"/>
              </a:rPr>
              <a:t>University of Lille 2 – CHRU Lille (France)</a:t>
            </a:r>
          </a:p>
          <a:p>
            <a:r>
              <a:rPr lang="en-US" sz="900" b="1" i="1" noProof="1">
                <a:solidFill>
                  <a:srgbClr val="960001"/>
                </a:solidFill>
                <a:latin typeface="Book Antiqua" panose="02040602050305030304" pitchFamily="18" charset="0"/>
                <a:cs typeface="Century Gothic" charset="0"/>
              </a:rPr>
              <a:t>Laboratory of Virology</a:t>
            </a:r>
          </a:p>
          <a:p>
            <a:r>
              <a:rPr lang="en-US" sz="750" noProof="1">
                <a:latin typeface="Book Antiqua" panose="02040602050305030304" pitchFamily="18" charset="0"/>
                <a:cs typeface="Century Gothic" charset="0"/>
              </a:rPr>
              <a:t>Hela Jaïdane , PhD – University of Tunis</a:t>
            </a:r>
          </a:p>
          <a:p>
            <a:r>
              <a:rPr lang="en-US" sz="750" noProof="1">
                <a:latin typeface="Book Antiqua" panose="02040602050305030304" pitchFamily="18" charset="0"/>
                <a:cs typeface="Century Gothic" charset="0"/>
              </a:rPr>
              <a:t>Delphine Caloone, PhD</a:t>
            </a:r>
          </a:p>
          <a:p>
            <a:r>
              <a:rPr lang="en-US" sz="750" noProof="1">
                <a:latin typeface="Book Antiqua" panose="02040602050305030304" pitchFamily="18" charset="0"/>
                <a:cs typeface="Century Gothic" charset="0"/>
              </a:rPr>
              <a:t>Pierre-Emmanuel Lobert, PhD</a:t>
            </a:r>
          </a:p>
          <a:p>
            <a:r>
              <a:rPr lang="en-US" sz="750" noProof="1">
                <a:latin typeface="Book Antiqua" panose="02040602050305030304" pitchFamily="18" charset="0"/>
                <a:cs typeface="Century Gothic" charset="0"/>
              </a:rPr>
              <a:t>Didier Hober, MD, PhD</a:t>
            </a:r>
          </a:p>
          <a:p>
            <a:endParaRPr lang="en-US" sz="900" b="1" i="1" noProof="1">
              <a:latin typeface="Book Antiqua" panose="02040602050305030304" pitchFamily="18" charset="0"/>
              <a:cs typeface="Century Gothic" charset="0"/>
            </a:endParaRPr>
          </a:p>
          <a:p>
            <a:r>
              <a:rPr lang="en-US" sz="900" b="1" i="1" noProof="1">
                <a:solidFill>
                  <a:srgbClr val="960001"/>
                </a:solidFill>
                <a:latin typeface="Book Antiqua" panose="02040602050305030304" pitchFamily="18" charset="0"/>
                <a:cs typeface="Century Gothic" charset="0"/>
              </a:rPr>
              <a:t>Johns Hopkins Medical Center (Baltimore, USA)</a:t>
            </a:r>
          </a:p>
          <a:p>
            <a:r>
              <a:rPr lang="en-US" sz="750" noProof="1">
                <a:latin typeface="Book Antiqua" panose="02040602050305030304" pitchFamily="18" charset="0"/>
                <a:cs typeface="Century Gothic" charset="0"/>
              </a:rPr>
              <a:t>Roberto Salvatori, MD, PhD</a:t>
            </a:r>
          </a:p>
        </p:txBody>
      </p:sp>
      <p:pic>
        <p:nvPicPr>
          <p:cNvPr id="56321" name="Picture 1" hidden="1"/>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9344" y="-1733550"/>
            <a:ext cx="142875" cy="107156"/>
          </a:xfrm>
          <a:prstGeom prst="rect">
            <a:avLst/>
          </a:prstGeom>
          <a:noFill/>
          <a:extLst>
            <a:ext uri="{909E8E84-426E-40dd-AFC4-6F175D3DCCD1}">
              <a14:hiddenFill xmlns="" xmlns:a14="http://schemas.microsoft.com/office/drawing/2010/main">
                <a:solidFill>
                  <a:srgbClr val="FFFFFF"/>
                </a:solidFill>
              </a14:hiddenFill>
            </a:ext>
          </a:extLst>
        </p:spPr>
      </p:pic>
      <p:pic>
        <p:nvPicPr>
          <p:cNvPr id="56322" name="Picture 2" hidden="1"/>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9344" y="-1733550"/>
            <a:ext cx="142875" cy="107156"/>
          </a:xfrm>
          <a:prstGeom prst="rect">
            <a:avLst/>
          </a:prstGeom>
          <a:noFill/>
          <a:extLst>
            <a:ext uri="{909E8E84-426E-40dd-AFC4-6F175D3DCCD1}">
              <a14:hiddenFill xmlns="" xmlns:a14="http://schemas.microsoft.com/office/drawing/2010/main">
                <a:solidFill>
                  <a:srgbClr val="FFFFFF"/>
                </a:solidFill>
              </a14:hiddenFill>
            </a:ext>
          </a:extLst>
        </p:spPr>
      </p:pic>
      <p:pic>
        <p:nvPicPr>
          <p:cNvPr id="56323" name="Picture 3" hidden="1"/>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9344" y="-1733550"/>
            <a:ext cx="142875" cy="107156"/>
          </a:xfrm>
          <a:prstGeom prst="rect">
            <a:avLst/>
          </a:prstGeom>
          <a:noFill/>
          <a:extLst>
            <a:ext uri="{909E8E84-426E-40dd-AFC4-6F175D3DCCD1}">
              <a14:hiddenFill xmlns="" xmlns:a14="http://schemas.microsoft.com/office/drawing/2010/main">
                <a:solidFill>
                  <a:srgbClr val="FFFFFF"/>
                </a:solidFill>
              </a14:hiddenFill>
            </a:ext>
          </a:extLst>
        </p:spPr>
      </p:pic>
      <p:pic>
        <p:nvPicPr>
          <p:cNvPr id="56324" name="Picture 4" hidden="1"/>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9344" y="-1733550"/>
            <a:ext cx="142875" cy="107156"/>
          </a:xfrm>
          <a:prstGeom prst="rect">
            <a:avLst/>
          </a:prstGeom>
          <a:noFill/>
          <a:extLst>
            <a:ext uri="{909E8E84-426E-40dd-AFC4-6F175D3DCCD1}">
              <a14:hiddenFill xmlns="" xmlns:a14="http://schemas.microsoft.com/office/drawing/2010/main">
                <a:solidFill>
                  <a:srgbClr val="FFFFFF"/>
                </a:solidFill>
              </a14:hiddenFill>
            </a:ext>
          </a:extLst>
        </p:spPr>
      </p:pic>
      <p:pic>
        <p:nvPicPr>
          <p:cNvPr id="56325" name="Picture 5" hidden="1"/>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7160" y="1545432"/>
            <a:ext cx="142875" cy="107156"/>
          </a:xfrm>
          <a:prstGeom prst="rect">
            <a:avLst/>
          </a:prstGeom>
          <a:noFill/>
          <a:extLst>
            <a:ext uri="{909E8E84-426E-40dd-AFC4-6F175D3DCCD1}">
              <a14:hiddenFill xmlns="" xmlns:a14="http://schemas.microsoft.com/office/drawing/2010/main">
                <a:solidFill>
                  <a:srgbClr val="FFFFFF"/>
                </a:solidFill>
              </a14:hiddenFill>
            </a:ext>
          </a:extLst>
        </p:spPr>
      </p:pic>
      <p:pic>
        <p:nvPicPr>
          <p:cNvPr id="56326" name="Picture 6" hidden="1"/>
          <p:cNvPicPr>
            <a:picLocks noGrp="1"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50004" y="1275160"/>
            <a:ext cx="142875" cy="107156"/>
          </a:xfrm>
          <a:prstGeom prst="rect">
            <a:avLst/>
          </a:prstGeom>
          <a:noFill/>
          <a:extLst>
            <a:ext uri="{909E8E84-426E-40dd-AFC4-6F175D3DCCD1}">
              <a14:hiddenFill xmlns="" xmlns:a14="http://schemas.microsoft.com/office/drawing/2010/main">
                <a:solidFill>
                  <a:srgbClr val="FFFFFF"/>
                </a:solidFill>
              </a14:hiddenFill>
            </a:ext>
          </a:extLst>
        </p:spPr>
      </p:pic>
      <p:grpSp>
        <p:nvGrpSpPr>
          <p:cNvPr id="6" name="Grouper 5"/>
          <p:cNvGrpSpPr>
            <a:grpSpLocks noChangeAspect="1"/>
          </p:cNvGrpSpPr>
          <p:nvPr/>
        </p:nvGrpSpPr>
        <p:grpSpPr>
          <a:xfrm>
            <a:off x="5004686" y="696357"/>
            <a:ext cx="1527119" cy="3239278"/>
            <a:chOff x="5679142" y="1347961"/>
            <a:chExt cx="2513769" cy="5332147"/>
          </a:xfrm>
        </p:grpSpPr>
        <p:grpSp>
          <p:nvGrpSpPr>
            <p:cNvPr id="4" name="Grouper 3"/>
            <p:cNvGrpSpPr/>
            <p:nvPr/>
          </p:nvGrpSpPr>
          <p:grpSpPr>
            <a:xfrm>
              <a:off x="5943600" y="1347961"/>
              <a:ext cx="2249311" cy="602647"/>
              <a:chOff x="5943600" y="-40573"/>
              <a:chExt cx="2249311" cy="602647"/>
            </a:xfrm>
          </p:grpSpPr>
          <p:pic>
            <p:nvPicPr>
              <p:cNvPr id="64527" name="Picture 30" descr="fnrs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40573"/>
                <a:ext cx="895351" cy="5667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4528" name="Picture 34" descr="FRS-FNRS_FRIA"/>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4711" y="-7839"/>
                <a:ext cx="838200" cy="569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grpSp>
          <p:nvGrpSpPr>
            <p:cNvPr id="5" name="Grouper 4"/>
            <p:cNvGrpSpPr/>
            <p:nvPr/>
          </p:nvGrpSpPr>
          <p:grpSpPr>
            <a:xfrm>
              <a:off x="5679142" y="3689585"/>
              <a:ext cx="1981200" cy="1298895"/>
              <a:chOff x="5602942" y="2326452"/>
              <a:chExt cx="1981200" cy="1298895"/>
            </a:xfrm>
          </p:grpSpPr>
          <p:pic>
            <p:nvPicPr>
              <p:cNvPr id="64529" name="Picture 36" descr="Logo_Walloni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90474" y="2326452"/>
                <a:ext cx="1081088" cy="936625"/>
              </a:xfrm>
              <a:prstGeom prst="rect">
                <a:avLst/>
              </a:prstGeom>
              <a:noFill/>
              <a:ln w="9525">
                <a:solidFill>
                  <a:srgbClr val="96000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4530" name="Text Box 37"/>
              <p:cNvSpPr txBox="1">
                <a:spLocks noChangeArrowheads="1"/>
              </p:cNvSpPr>
              <p:nvPr/>
            </p:nvSpPr>
            <p:spPr bwMode="auto">
              <a:xfrm>
                <a:off x="5602942" y="3283373"/>
                <a:ext cx="1981200" cy="34197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tabLst>
                    <a:tab pos="1439863" algn="l"/>
                  </a:tabLst>
                  <a:defRPr sz="2400">
                    <a:solidFill>
                      <a:schemeClr val="tx1"/>
                    </a:solidFill>
                    <a:latin typeface="Arial" charset="0"/>
                    <a:ea typeface="ＭＳ Ｐゴシック" charset="0"/>
                    <a:cs typeface="ＭＳ Ｐゴシック" charset="0"/>
                  </a:defRPr>
                </a:lvl1pPr>
                <a:lvl2pPr marL="37931725" indent="-37474525">
                  <a:tabLst>
                    <a:tab pos="1439863" algn="l"/>
                  </a:tabLst>
                  <a:defRPr sz="2400">
                    <a:solidFill>
                      <a:schemeClr val="tx1"/>
                    </a:solidFill>
                    <a:latin typeface="Arial" charset="0"/>
                    <a:ea typeface="ＭＳ Ｐゴシック" charset="0"/>
                  </a:defRPr>
                </a:lvl2pPr>
                <a:lvl3pPr>
                  <a:tabLst>
                    <a:tab pos="1439863" algn="l"/>
                  </a:tabLst>
                  <a:defRPr sz="2400">
                    <a:solidFill>
                      <a:schemeClr val="tx1"/>
                    </a:solidFill>
                    <a:latin typeface="Arial" charset="0"/>
                    <a:ea typeface="ＭＳ Ｐゴシック" charset="0"/>
                  </a:defRPr>
                </a:lvl3pPr>
                <a:lvl4pPr>
                  <a:tabLst>
                    <a:tab pos="1439863" algn="l"/>
                  </a:tabLst>
                  <a:defRPr sz="2400">
                    <a:solidFill>
                      <a:schemeClr val="tx1"/>
                    </a:solidFill>
                    <a:latin typeface="Arial" charset="0"/>
                    <a:ea typeface="ＭＳ Ｐゴシック" charset="0"/>
                  </a:defRPr>
                </a:lvl4pPr>
                <a:lvl5pPr>
                  <a:tabLst>
                    <a:tab pos="1439863" algn="l"/>
                  </a:tabLst>
                  <a:defRPr sz="2400">
                    <a:solidFill>
                      <a:schemeClr val="tx1"/>
                    </a:solidFill>
                    <a:latin typeface="Arial" charset="0"/>
                    <a:ea typeface="ＭＳ Ｐゴシック" charset="0"/>
                  </a:defRPr>
                </a:lvl5pPr>
                <a:lvl6pPr marL="457200" eaLnBrk="0" fontAlgn="base" hangingPunct="0">
                  <a:spcBef>
                    <a:spcPct val="0"/>
                  </a:spcBef>
                  <a:spcAft>
                    <a:spcPct val="0"/>
                  </a:spcAft>
                  <a:tabLst>
                    <a:tab pos="1439863" algn="l"/>
                  </a:tabLst>
                  <a:defRPr sz="2400">
                    <a:solidFill>
                      <a:schemeClr val="tx1"/>
                    </a:solidFill>
                    <a:latin typeface="Arial" charset="0"/>
                    <a:ea typeface="ＭＳ Ｐゴシック" charset="0"/>
                  </a:defRPr>
                </a:lvl6pPr>
                <a:lvl7pPr marL="914400" eaLnBrk="0" fontAlgn="base" hangingPunct="0">
                  <a:spcBef>
                    <a:spcPct val="0"/>
                  </a:spcBef>
                  <a:spcAft>
                    <a:spcPct val="0"/>
                  </a:spcAft>
                  <a:tabLst>
                    <a:tab pos="1439863" algn="l"/>
                  </a:tabLst>
                  <a:defRPr sz="2400">
                    <a:solidFill>
                      <a:schemeClr val="tx1"/>
                    </a:solidFill>
                    <a:latin typeface="Arial" charset="0"/>
                    <a:ea typeface="ＭＳ Ｐゴシック" charset="0"/>
                  </a:defRPr>
                </a:lvl7pPr>
                <a:lvl8pPr marL="1371600" eaLnBrk="0" fontAlgn="base" hangingPunct="0">
                  <a:spcBef>
                    <a:spcPct val="0"/>
                  </a:spcBef>
                  <a:spcAft>
                    <a:spcPct val="0"/>
                  </a:spcAft>
                  <a:tabLst>
                    <a:tab pos="1439863" algn="l"/>
                  </a:tabLst>
                  <a:defRPr sz="2400">
                    <a:solidFill>
                      <a:schemeClr val="tx1"/>
                    </a:solidFill>
                    <a:latin typeface="Arial" charset="0"/>
                    <a:ea typeface="ＭＳ Ｐゴシック" charset="0"/>
                  </a:defRPr>
                </a:lvl8pPr>
                <a:lvl9pPr marL="1828800" eaLnBrk="0" fontAlgn="base" hangingPunct="0">
                  <a:spcBef>
                    <a:spcPct val="0"/>
                  </a:spcBef>
                  <a:spcAft>
                    <a:spcPct val="0"/>
                  </a:spcAft>
                  <a:tabLst>
                    <a:tab pos="1439863" algn="l"/>
                  </a:tabLst>
                  <a:defRPr sz="2400">
                    <a:solidFill>
                      <a:schemeClr val="tx1"/>
                    </a:solidFill>
                    <a:latin typeface="Arial" charset="0"/>
                    <a:ea typeface="ＭＳ Ｐゴシック" charset="0"/>
                  </a:defRPr>
                </a:lvl9pPr>
              </a:lstStyle>
              <a:p>
                <a:pPr>
                  <a:spcBef>
                    <a:spcPct val="50000"/>
                  </a:spcBef>
                </a:pPr>
                <a:r>
                  <a:rPr lang="fr-BE" sz="750" b="1" i="1" err="1">
                    <a:latin typeface="Century Gothic" charset="0"/>
                    <a:cs typeface="Century Gothic" charset="0"/>
                  </a:rPr>
                  <a:t>Waleo</a:t>
                </a:r>
                <a:r>
                  <a:rPr lang="fr-BE" sz="750" b="1" i="1">
                    <a:latin typeface="Century Gothic" charset="0"/>
                    <a:cs typeface="Century Gothic" charset="0"/>
                  </a:rPr>
                  <a:t> 3 - </a:t>
                </a:r>
                <a:r>
                  <a:rPr lang="fr-BE" sz="750" b="1" i="1" err="1">
                    <a:latin typeface="Century Gothic" charset="0"/>
                    <a:cs typeface="Century Gothic" charset="0"/>
                  </a:rPr>
                  <a:t>Tolediab</a:t>
                </a:r>
                <a:endParaRPr lang="fr-BE" sz="750" b="1" i="1">
                  <a:latin typeface="Century Gothic" charset="0"/>
                  <a:cs typeface="Century Gothic" charset="0"/>
                </a:endParaRPr>
              </a:p>
            </p:txBody>
          </p:sp>
        </p:grpSp>
        <p:pic>
          <p:nvPicPr>
            <p:cNvPr id="64534" name="Image 16" descr="header_logo.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927241" y="6134009"/>
              <a:ext cx="1981199" cy="546099"/>
            </a:xfrm>
            <a:prstGeom prst="rect">
              <a:avLst/>
            </a:prstGeom>
            <a:noFill/>
            <a:ln>
              <a:solidFill>
                <a:srgbClr val="960001"/>
              </a:solid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4535" name="Image 17" descr="img7.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5943600" y="5248326"/>
              <a:ext cx="1038225" cy="4857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 name="Image 2" descr="logo_www .jp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84384" y="2275385"/>
              <a:ext cx="1082041" cy="973456"/>
            </a:xfrm>
            <a:prstGeom prst="rect">
              <a:avLst/>
            </a:prstGeom>
            <a:ln w="9525">
              <a:solidFill>
                <a:srgbClr val="960001"/>
              </a:solidFill>
            </a:ln>
          </p:spPr>
        </p:pic>
      </p:grpSp>
      <p:grpSp>
        <p:nvGrpSpPr>
          <p:cNvPr id="10" name="Grouper 12">
            <a:extLst>
              <a:ext uri="{FF2B5EF4-FFF2-40B4-BE49-F238E27FC236}">
                <a16:creationId xmlns:a16="http://schemas.microsoft.com/office/drawing/2014/main" id="{737EBDB5-B379-9390-230F-E03CA3390918}"/>
              </a:ext>
            </a:extLst>
          </p:cNvPr>
          <p:cNvGrpSpPr>
            <a:grpSpLocks noChangeAspect="1"/>
          </p:cNvGrpSpPr>
          <p:nvPr/>
        </p:nvGrpSpPr>
        <p:grpSpPr>
          <a:xfrm>
            <a:off x="167054" y="163178"/>
            <a:ext cx="1332000" cy="884828"/>
            <a:chOff x="375725" y="322580"/>
            <a:chExt cx="1361352" cy="904328"/>
          </a:xfrm>
        </p:grpSpPr>
        <p:pic>
          <p:nvPicPr>
            <p:cNvPr id="11" name="Image 10" descr="uliege-logo-compact-cmjn-pos-2x.png">
              <a:extLst>
                <a:ext uri="{FF2B5EF4-FFF2-40B4-BE49-F238E27FC236}">
                  <a16:creationId xmlns:a16="http://schemas.microsoft.com/office/drawing/2014/main" id="{DFF8BF01-2861-C629-EFF9-F5647E6840F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75725" y="322580"/>
              <a:ext cx="1289050" cy="625856"/>
            </a:xfrm>
            <a:prstGeom prst="rect">
              <a:avLst/>
            </a:prstGeom>
          </p:spPr>
        </p:pic>
        <p:sp>
          <p:nvSpPr>
            <p:cNvPr id="12" name="ZoneTexte 11">
              <a:extLst>
                <a:ext uri="{FF2B5EF4-FFF2-40B4-BE49-F238E27FC236}">
                  <a16:creationId xmlns:a16="http://schemas.microsoft.com/office/drawing/2014/main" id="{C043607D-CF47-21BC-F70C-16B2EDAC4121}"/>
                </a:ext>
              </a:extLst>
            </p:cNvPr>
            <p:cNvSpPr txBox="1"/>
            <p:nvPr/>
          </p:nvSpPr>
          <p:spPr>
            <a:xfrm>
              <a:off x="416278" y="884935"/>
              <a:ext cx="1320799" cy="341973"/>
            </a:xfrm>
            <a:prstGeom prst="rect">
              <a:avLst/>
            </a:prstGeom>
            <a:noFill/>
          </p:spPr>
          <p:txBody>
            <a:bodyPr wrap="square" rtlCol="0">
              <a:spAutoFit/>
            </a:bodyPr>
            <a:lstStyle/>
            <a:p>
              <a:r>
                <a:rPr lang="fr-FR" sz="450">
                  <a:solidFill>
                    <a:schemeClr val="accent3">
                      <a:lumMod val="40000"/>
                      <a:lumOff val="60000"/>
                    </a:schemeClr>
                  </a:solidFill>
                  <a:latin typeface="Garamond"/>
                  <a:cs typeface="Garamond"/>
                </a:rPr>
                <a:t>S C I E N </a:t>
              </a:r>
              <a:r>
                <a:rPr lang="fr-FR" sz="450" err="1">
                  <a:solidFill>
                    <a:schemeClr val="accent3">
                      <a:lumMod val="40000"/>
                      <a:lumOff val="60000"/>
                    </a:schemeClr>
                  </a:solidFill>
                  <a:latin typeface="Garamond"/>
                  <a:cs typeface="Garamond"/>
                </a:rPr>
                <a:t>T</a:t>
              </a:r>
              <a:r>
                <a:rPr lang="fr-FR" sz="450">
                  <a:solidFill>
                    <a:schemeClr val="accent3">
                      <a:lumMod val="40000"/>
                      <a:lumOff val="60000"/>
                    </a:schemeClr>
                  </a:solidFill>
                  <a:latin typeface="Garamond"/>
                  <a:cs typeface="Garamond"/>
                </a:rPr>
                <a:t> I A  O P </a:t>
              </a:r>
              <a:r>
                <a:rPr lang="fr-FR" sz="450" err="1">
                  <a:solidFill>
                    <a:schemeClr val="accent3">
                      <a:lumMod val="40000"/>
                      <a:lumOff val="60000"/>
                    </a:schemeClr>
                  </a:solidFill>
                  <a:latin typeface="Garamond"/>
                  <a:cs typeface="Garamond"/>
                </a:rPr>
                <a:t>T</a:t>
              </a:r>
              <a:r>
                <a:rPr lang="fr-FR" sz="450">
                  <a:solidFill>
                    <a:schemeClr val="accent3">
                      <a:lumMod val="40000"/>
                      <a:lumOff val="60000"/>
                    </a:schemeClr>
                  </a:solidFill>
                  <a:latin typeface="Garamond"/>
                  <a:cs typeface="Garamond"/>
                </a:rPr>
                <a:t> I M U M</a:t>
              </a:r>
            </a:p>
          </p:txBody>
        </p:sp>
      </p:grpSp>
    </p:spTree>
    <p:extLst>
      <p:ext uri="{BB962C8B-B14F-4D97-AF65-F5344CB8AC3E}">
        <p14:creationId xmlns:p14="http://schemas.microsoft.com/office/powerpoint/2010/main" val="3751275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ZoneTexte 12"/>
          <p:cNvSpPr txBox="1"/>
          <p:nvPr/>
        </p:nvSpPr>
        <p:spPr>
          <a:xfrm>
            <a:off x="1143000" y="137606"/>
            <a:ext cx="6858000" cy="692497"/>
          </a:xfrm>
          <a:prstGeom prst="rect">
            <a:avLst/>
          </a:prstGeom>
          <a:noFill/>
        </p:spPr>
        <p:txBody>
          <a:bodyPr wrap="square" rtlCol="0">
            <a:spAutoFit/>
          </a:bodyPr>
          <a:lstStyle/>
          <a:p>
            <a:pPr algn="ctr"/>
            <a:r>
              <a:rPr lang="en-US" sz="2400" i="1" noProof="1">
                <a:solidFill>
                  <a:schemeClr val="accent6">
                    <a:lumMod val="50000"/>
                  </a:schemeClr>
                </a:solidFill>
                <a:latin typeface="Book Antiqua" panose="02040602050305030304" pitchFamily="18" charset="0"/>
                <a:cs typeface="Century Gothic"/>
              </a:rPr>
              <a:t>« …by standing on the shoulders of giants</a:t>
            </a:r>
            <a:r>
              <a:rPr lang="en-US" sz="2400" b="1" i="1" noProof="1">
                <a:solidFill>
                  <a:schemeClr val="accent6">
                    <a:lumMod val="50000"/>
                  </a:schemeClr>
                </a:solidFill>
                <a:latin typeface="Book Antiqua" panose="02040602050305030304" pitchFamily="18" charset="0"/>
                <a:cs typeface="Century Gothic"/>
              </a:rPr>
              <a:t> </a:t>
            </a:r>
            <a:r>
              <a:rPr lang="en-US" sz="2400" i="1" noProof="1">
                <a:solidFill>
                  <a:schemeClr val="accent6">
                    <a:lumMod val="50000"/>
                  </a:schemeClr>
                </a:solidFill>
                <a:latin typeface="Book Antiqua" panose="02040602050305030304" pitchFamily="18" charset="0"/>
                <a:cs typeface="Century Gothic"/>
              </a:rPr>
              <a:t>»</a:t>
            </a:r>
          </a:p>
          <a:p>
            <a:pPr algn="ctr"/>
            <a:r>
              <a:rPr lang="en-US" sz="1500" noProof="1">
                <a:solidFill>
                  <a:schemeClr val="accent6">
                    <a:lumMod val="50000"/>
                  </a:schemeClr>
                </a:solidFill>
                <a:latin typeface="Book Antiqua" panose="02040602050305030304" pitchFamily="18" charset="0"/>
                <a:cs typeface="Century Gothic"/>
              </a:rPr>
              <a:t>Isaac Newton </a:t>
            </a:r>
            <a:r>
              <a:rPr lang="en-US" sz="1050" noProof="1">
                <a:solidFill>
                  <a:schemeClr val="accent6">
                    <a:lumMod val="50000"/>
                  </a:schemeClr>
                </a:solidFill>
                <a:latin typeface="Book Antiqua" panose="02040602050305030304" pitchFamily="18" charset="0"/>
                <a:cs typeface="Century Gothic"/>
              </a:rPr>
              <a:t>(</a:t>
            </a:r>
            <a:r>
              <a:rPr lang="en-US" sz="1050" i="1" noProof="1">
                <a:solidFill>
                  <a:schemeClr val="accent6">
                    <a:lumMod val="50000"/>
                  </a:schemeClr>
                </a:solidFill>
                <a:latin typeface="Book Antiqua" panose="02040602050305030304" pitchFamily="18" charset="0"/>
                <a:cs typeface="Century Gothic"/>
              </a:rPr>
              <a:t>Letter to Robert Hooke, 1675</a:t>
            </a:r>
            <a:r>
              <a:rPr lang="en-US" sz="1050" noProof="1">
                <a:solidFill>
                  <a:schemeClr val="accent6">
                    <a:lumMod val="50000"/>
                  </a:schemeClr>
                </a:solidFill>
                <a:latin typeface="Book Antiqua" panose="02040602050305030304" pitchFamily="18" charset="0"/>
                <a:cs typeface="Century Gothic"/>
              </a:rPr>
              <a:t>)</a:t>
            </a:r>
          </a:p>
        </p:txBody>
      </p:sp>
      <p:sp>
        <p:nvSpPr>
          <p:cNvPr id="9" name="ZoneTexte 8">
            <a:extLst>
              <a:ext uri="{FF2B5EF4-FFF2-40B4-BE49-F238E27FC236}">
                <a16:creationId xmlns:a16="http://schemas.microsoft.com/office/drawing/2014/main" id="{6B84A03E-78CE-B41A-3B8D-E4DAF517B79C}"/>
              </a:ext>
            </a:extLst>
          </p:cNvPr>
          <p:cNvSpPr txBox="1"/>
          <p:nvPr/>
        </p:nvSpPr>
        <p:spPr>
          <a:xfrm>
            <a:off x="741478" y="4076393"/>
            <a:ext cx="7661044" cy="923330"/>
          </a:xfrm>
          <a:prstGeom prst="rect">
            <a:avLst/>
          </a:prstGeom>
          <a:noFill/>
        </p:spPr>
        <p:txBody>
          <a:bodyPr wrap="square" rtlCol="0">
            <a:spAutoFit/>
          </a:bodyPr>
          <a:lstStyle/>
          <a:p>
            <a:pPr algn="ctr"/>
            <a:r>
              <a:rPr lang="en-US" noProof="1">
                <a:solidFill>
                  <a:schemeClr val="accent6">
                    <a:lumMod val="50000"/>
                  </a:schemeClr>
                </a:solidFill>
                <a:latin typeface="Book Antiqua" panose="02040602050305030304" pitchFamily="18" charset="0"/>
              </a:rPr>
              <a:t>And thank you all very much for your kind attention!</a:t>
            </a:r>
          </a:p>
          <a:p>
            <a:pPr algn="ctr"/>
            <a:r>
              <a:rPr lang="en-US" noProof="1">
                <a:solidFill>
                  <a:schemeClr val="accent6">
                    <a:lumMod val="50000"/>
                  </a:schemeClr>
                </a:solidFill>
                <a:latin typeface="Book Antiqua" panose="02040602050305030304" pitchFamily="18" charset="0"/>
              </a:rPr>
              <a:t>Please excuse my faults in English pronunciation and syntax.</a:t>
            </a:r>
          </a:p>
          <a:p>
            <a:pPr algn="ctr"/>
            <a:r>
              <a:rPr lang="en-US" noProof="1">
                <a:solidFill>
                  <a:schemeClr val="accent6">
                    <a:lumMod val="50000"/>
                  </a:schemeClr>
                </a:solidFill>
                <a:latin typeface="Book Antiqua" panose="02040602050305030304" pitchFamily="18" charset="0"/>
              </a:rPr>
              <a:t>MERCI !</a:t>
            </a:r>
          </a:p>
        </p:txBody>
      </p:sp>
      <p:grpSp>
        <p:nvGrpSpPr>
          <p:cNvPr id="10" name="Groupe 9">
            <a:extLst>
              <a:ext uri="{FF2B5EF4-FFF2-40B4-BE49-F238E27FC236}">
                <a16:creationId xmlns:a16="http://schemas.microsoft.com/office/drawing/2014/main" id="{DE30E8D4-50BC-1EA4-F130-5ABD842D005E}"/>
              </a:ext>
            </a:extLst>
          </p:cNvPr>
          <p:cNvGrpSpPr/>
          <p:nvPr/>
        </p:nvGrpSpPr>
        <p:grpSpPr>
          <a:xfrm>
            <a:off x="602915" y="974398"/>
            <a:ext cx="7964614" cy="3035489"/>
            <a:chOff x="602915" y="1332205"/>
            <a:chExt cx="7964614" cy="3035489"/>
          </a:xfrm>
        </p:grpSpPr>
        <p:grpSp>
          <p:nvGrpSpPr>
            <p:cNvPr id="8" name="Groupe 7">
              <a:extLst>
                <a:ext uri="{FF2B5EF4-FFF2-40B4-BE49-F238E27FC236}">
                  <a16:creationId xmlns:a16="http://schemas.microsoft.com/office/drawing/2014/main" id="{27173044-B31E-DEEF-0AFB-14EA4D660665}"/>
                </a:ext>
              </a:extLst>
            </p:cNvPr>
            <p:cNvGrpSpPr/>
            <p:nvPr/>
          </p:nvGrpSpPr>
          <p:grpSpPr>
            <a:xfrm>
              <a:off x="602915" y="1332205"/>
              <a:ext cx="5774893" cy="2482310"/>
              <a:chOff x="1684978" y="1855763"/>
              <a:chExt cx="5774893" cy="2482310"/>
            </a:xfrm>
          </p:grpSpPr>
          <p:grpSp>
            <p:nvGrpSpPr>
              <p:cNvPr id="3" name="Groupe 2">
                <a:extLst>
                  <a:ext uri="{FF2B5EF4-FFF2-40B4-BE49-F238E27FC236}">
                    <a16:creationId xmlns:a16="http://schemas.microsoft.com/office/drawing/2014/main" id="{2C2C9934-E1D0-1FC7-AEFC-52AFB07F0624}"/>
                  </a:ext>
                </a:extLst>
              </p:cNvPr>
              <p:cNvGrpSpPr>
                <a:grpSpLocks noChangeAspect="1"/>
              </p:cNvGrpSpPr>
              <p:nvPr/>
            </p:nvGrpSpPr>
            <p:grpSpPr>
              <a:xfrm>
                <a:off x="1684978" y="1855763"/>
                <a:ext cx="2079000" cy="2452830"/>
                <a:chOff x="392857" y="1106596"/>
                <a:chExt cx="5092065" cy="5946229"/>
              </a:xfrm>
            </p:grpSpPr>
            <p:grpSp>
              <p:nvGrpSpPr>
                <p:cNvPr id="2" name="Grouper 7"/>
                <p:cNvGrpSpPr>
                  <a:grpSpLocks noChangeAspect="1"/>
                </p:cNvGrpSpPr>
                <p:nvPr/>
              </p:nvGrpSpPr>
              <p:grpSpPr bwMode="auto">
                <a:xfrm>
                  <a:off x="392857" y="1106596"/>
                  <a:ext cx="5092065" cy="4464000"/>
                  <a:chOff x="2357473" y="1508682"/>
                  <a:chExt cx="5029200" cy="4409076"/>
                </a:xfrm>
              </p:grpSpPr>
              <p:pic>
                <p:nvPicPr>
                  <p:cNvPr id="72711" name="Picture 2" descr="PF1.jpeg                                                       00000002H. PRATT                       BA80B92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7519" y="1508682"/>
                    <a:ext cx="3820303" cy="4409076"/>
                  </a:xfrm>
                  <a:prstGeom prst="rect">
                    <a:avLst/>
                  </a:prstGeom>
                  <a:noFill/>
                  <a:ln w="19050" cmpd="sng">
                    <a:solidFill>
                      <a:srgbClr val="960001"/>
                    </a:solidFill>
                    <a:miter lim="800000"/>
                    <a:headEnd/>
                    <a:tailEnd/>
                  </a:ln>
                  <a:extLst>
                    <a:ext uri="{909E8E84-426E-40dd-AFC4-6F175D3DCCD1}">
                      <a14:hiddenFill xmlns:a14="http://schemas.microsoft.com/office/drawing/2010/main" xmlns="">
                        <a:solidFill>
                          <a:srgbClr val="FFFFFF"/>
                        </a:solidFill>
                      </a14:hiddenFill>
                    </a:ext>
                  </a:extLst>
                </p:spPr>
              </p:pic>
              <p:sp>
                <p:nvSpPr>
                  <p:cNvPr id="72712" name="ZoneTexte 2"/>
                  <p:cNvSpPr txBox="1">
                    <a:spLocks noChangeArrowheads="1"/>
                  </p:cNvSpPr>
                  <p:nvPr/>
                </p:nvSpPr>
                <p:spPr bwMode="auto">
                  <a:xfrm>
                    <a:off x="2357473" y="2469691"/>
                    <a:ext cx="5029200" cy="49743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lgn="ctr"/>
                    <a:endParaRPr lang="fr-FR" sz="750">
                      <a:solidFill>
                        <a:srgbClr val="FFFFFF"/>
                      </a:solidFill>
                      <a:latin typeface="Arial Narrow" charset="0"/>
                      <a:cs typeface="Arial Narrow" charset="0"/>
                    </a:endParaRPr>
                  </a:p>
                </p:txBody>
              </p:sp>
            </p:grpSp>
            <p:sp>
              <p:nvSpPr>
                <p:cNvPr id="6" name="ZoneTexte 5"/>
                <p:cNvSpPr txBox="1"/>
                <p:nvPr/>
              </p:nvSpPr>
              <p:spPr>
                <a:xfrm>
                  <a:off x="554902" y="5597888"/>
                  <a:ext cx="3868057" cy="1454937"/>
                </a:xfrm>
                <a:prstGeom prst="rect">
                  <a:avLst/>
                </a:prstGeom>
                <a:noFill/>
              </p:spPr>
              <p:txBody>
                <a:bodyPr wrap="square" rtlCol="0">
                  <a:spAutoFit/>
                </a:bodyPr>
                <a:lstStyle/>
                <a:p>
                  <a:pPr algn="ctr"/>
                  <a:r>
                    <a:rPr lang="en-US" sz="825" b="1" noProof="1">
                      <a:solidFill>
                        <a:schemeClr val="accent6">
                          <a:lumMod val="50000"/>
                        </a:schemeClr>
                      </a:solidFill>
                      <a:latin typeface="Book Antiqua" panose="02040602050305030304" pitchFamily="18" charset="0"/>
                      <a:cs typeface="Century Gothic"/>
                    </a:rPr>
                    <a:t>Paul FRANCHIMONT </a:t>
                  </a:r>
                  <a:r>
                    <a:rPr lang="en-US" sz="825" b="1" baseline="30000" noProof="1">
                      <a:solidFill>
                        <a:schemeClr val="accent6">
                          <a:lumMod val="50000"/>
                        </a:schemeClr>
                      </a:solidFill>
                      <a:latin typeface="Book Antiqua" panose="02040602050305030304" pitchFamily="18" charset="0"/>
                      <a:cs typeface="Century Gothic"/>
                    </a:rPr>
                    <a:t>†</a:t>
                  </a:r>
                </a:p>
                <a:p>
                  <a:pPr algn="ctr"/>
                  <a:r>
                    <a:rPr lang="en-US" sz="825" noProof="1">
                      <a:solidFill>
                        <a:schemeClr val="accent6">
                          <a:lumMod val="50000"/>
                        </a:schemeClr>
                      </a:solidFill>
                      <a:latin typeface="Book Antiqua" panose="02040602050305030304" pitchFamily="18" charset="0"/>
                      <a:cs typeface="Century Gothic"/>
                    </a:rPr>
                    <a:t>(1934-1994)</a:t>
                  </a:r>
                </a:p>
                <a:p>
                  <a:pPr algn="ctr"/>
                  <a:r>
                    <a:rPr lang="en-US" sz="825" i="1" noProof="1">
                      <a:solidFill>
                        <a:schemeClr val="accent6">
                          <a:lumMod val="50000"/>
                        </a:schemeClr>
                      </a:solidFill>
                      <a:latin typeface="Book Antiqua" panose="02040602050305030304" pitchFamily="18" charset="0"/>
                      <a:cs typeface="Century Gothic"/>
                    </a:rPr>
                    <a:t>Radioimmunology</a:t>
                  </a:r>
                </a:p>
                <a:p>
                  <a:pPr algn="ctr"/>
                  <a:r>
                    <a:rPr lang="en-US" sz="825" i="1" noProof="1">
                      <a:solidFill>
                        <a:schemeClr val="accent6">
                          <a:lumMod val="50000"/>
                        </a:schemeClr>
                      </a:solidFill>
                      <a:latin typeface="Book Antiqua" panose="02040602050305030304" pitchFamily="18" charset="0"/>
                      <a:cs typeface="Century Gothic"/>
                    </a:rPr>
                    <a:t>Gonadotrophins and inhibin</a:t>
                  </a:r>
                </a:p>
              </p:txBody>
            </p:sp>
          </p:grpSp>
          <p:grpSp>
            <p:nvGrpSpPr>
              <p:cNvPr id="19" name="Grouper 18"/>
              <p:cNvGrpSpPr>
                <a:grpSpLocks noChangeAspect="1"/>
              </p:cNvGrpSpPr>
              <p:nvPr/>
            </p:nvGrpSpPr>
            <p:grpSpPr>
              <a:xfrm>
                <a:off x="5832961" y="1874332"/>
                <a:ext cx="1626910" cy="2463741"/>
                <a:chOff x="6831256" y="3924538"/>
                <a:chExt cx="1908860" cy="2969369"/>
              </a:xfrm>
            </p:grpSpPr>
            <p:pic>
              <p:nvPicPr>
                <p:cNvPr id="14" name="Image 13" descr="26_1509.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16197" y="3924538"/>
                  <a:ext cx="1532128" cy="2209800"/>
                </a:xfrm>
                <a:prstGeom prst="rect">
                  <a:avLst/>
                </a:prstGeom>
                <a:ln w="19050" cmpd="sng">
                  <a:solidFill>
                    <a:srgbClr val="960001"/>
                  </a:solidFill>
                </a:ln>
              </p:spPr>
            </p:pic>
            <p:sp>
              <p:nvSpPr>
                <p:cNvPr id="21" name="ZoneTexte 20"/>
                <p:cNvSpPr txBox="1"/>
                <p:nvPr/>
              </p:nvSpPr>
              <p:spPr>
                <a:xfrm>
                  <a:off x="6831256" y="6170573"/>
                  <a:ext cx="1908860" cy="723334"/>
                </a:xfrm>
                <a:prstGeom prst="rect">
                  <a:avLst/>
                </a:prstGeom>
                <a:noFill/>
                <a:ln>
                  <a:noFill/>
                </a:ln>
              </p:spPr>
              <p:txBody>
                <a:bodyPr wrap="square" rtlCol="0">
                  <a:spAutoFit/>
                </a:bodyPr>
                <a:lstStyle/>
                <a:p>
                  <a:pPr algn="ctr"/>
                  <a:r>
                    <a:rPr lang="en-US" sz="825" b="1" noProof="1">
                      <a:solidFill>
                        <a:schemeClr val="accent6">
                          <a:lumMod val="50000"/>
                        </a:schemeClr>
                      </a:solidFill>
                      <a:latin typeface="Book Antiqua" panose="02040602050305030304" pitchFamily="18" charset="0"/>
                    </a:rPr>
                    <a:t>Jean-Michel FOIDART</a:t>
                  </a:r>
                </a:p>
                <a:p>
                  <a:pPr algn="ctr"/>
                  <a:r>
                    <a:rPr lang="en-US" sz="825" i="1" noProof="1">
                      <a:solidFill>
                        <a:schemeClr val="accent6">
                          <a:lumMod val="50000"/>
                        </a:schemeClr>
                      </a:solidFill>
                      <a:latin typeface="Book Antiqua" panose="02040602050305030304" pitchFamily="18" charset="0"/>
                    </a:rPr>
                    <a:t>Implantation of embryo</a:t>
                  </a:r>
                </a:p>
                <a:p>
                  <a:pPr algn="ctr"/>
                  <a:r>
                    <a:rPr lang="en-US" sz="825" i="1" noProof="1">
                      <a:solidFill>
                        <a:schemeClr val="accent6">
                          <a:lumMod val="50000"/>
                        </a:schemeClr>
                      </a:solidFill>
                      <a:latin typeface="Book Antiqua" panose="02040602050305030304" pitchFamily="18" charset="0"/>
                    </a:rPr>
                    <a:t>Maternal tolerance to the         fetal allograft</a:t>
                  </a:r>
                </a:p>
              </p:txBody>
            </p:sp>
          </p:grpSp>
          <p:grpSp>
            <p:nvGrpSpPr>
              <p:cNvPr id="4" name="Grouper 3">
                <a:extLst>
                  <a:ext uri="{FF2B5EF4-FFF2-40B4-BE49-F238E27FC236}">
                    <a16:creationId xmlns:a16="http://schemas.microsoft.com/office/drawing/2014/main" id="{D7AF241A-D461-0638-ED1E-E701EE119563}"/>
                  </a:ext>
                </a:extLst>
              </p:cNvPr>
              <p:cNvGrpSpPr>
                <a:grpSpLocks noChangeAspect="1"/>
              </p:cNvGrpSpPr>
              <p:nvPr/>
            </p:nvGrpSpPr>
            <p:grpSpPr>
              <a:xfrm>
                <a:off x="3975800" y="1855763"/>
                <a:ext cx="1360995" cy="2223960"/>
                <a:chOff x="3938062" y="1056396"/>
                <a:chExt cx="1584960" cy="2606599"/>
              </a:xfrm>
            </p:grpSpPr>
            <p:pic>
              <p:nvPicPr>
                <p:cNvPr id="5" name="Image 4" descr="images.jpg">
                  <a:extLst>
                    <a:ext uri="{FF2B5EF4-FFF2-40B4-BE49-F238E27FC236}">
                      <a16:creationId xmlns:a16="http://schemas.microsoft.com/office/drawing/2014/main" id="{D73611A5-7530-883D-429D-14CF2F7CEAB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69233" y="1056396"/>
                  <a:ext cx="1499616" cy="2172110"/>
                </a:xfrm>
                <a:prstGeom prst="rect">
                  <a:avLst/>
                </a:prstGeom>
                <a:ln w="19050" cmpd="sng">
                  <a:solidFill>
                    <a:srgbClr val="960001"/>
                  </a:solidFill>
                </a:ln>
              </p:spPr>
            </p:pic>
            <p:sp>
              <p:nvSpPr>
                <p:cNvPr id="7" name="ZoneTexte 6">
                  <a:extLst>
                    <a:ext uri="{FF2B5EF4-FFF2-40B4-BE49-F238E27FC236}">
                      <a16:creationId xmlns:a16="http://schemas.microsoft.com/office/drawing/2014/main" id="{D92E31A3-22EF-2A61-87FF-24B5B82CC592}"/>
                    </a:ext>
                  </a:extLst>
                </p:cNvPr>
                <p:cNvSpPr txBox="1"/>
                <p:nvPr/>
              </p:nvSpPr>
              <p:spPr>
                <a:xfrm>
                  <a:off x="3938062" y="3257173"/>
                  <a:ext cx="1584960" cy="405822"/>
                </a:xfrm>
                <a:prstGeom prst="rect">
                  <a:avLst/>
                </a:prstGeom>
                <a:noFill/>
              </p:spPr>
              <p:txBody>
                <a:bodyPr wrap="square" rtlCol="0">
                  <a:spAutoFit/>
                </a:bodyPr>
                <a:lstStyle/>
                <a:p>
                  <a:pPr algn="ctr"/>
                  <a:r>
                    <a:rPr lang="en-US" sz="825" b="1" noProof="1">
                      <a:solidFill>
                        <a:schemeClr val="accent6">
                          <a:lumMod val="50000"/>
                        </a:schemeClr>
                      </a:solidFill>
                      <a:latin typeface="Book Antiqua" panose="02040602050305030304" pitchFamily="18" charset="0"/>
                    </a:rPr>
                    <a:t>Pierre LEFEBVRE</a:t>
                  </a:r>
                </a:p>
                <a:p>
                  <a:pPr algn="ctr"/>
                  <a:r>
                    <a:rPr lang="en-US" sz="825" i="1" noProof="1">
                      <a:solidFill>
                        <a:schemeClr val="accent6">
                          <a:lumMod val="50000"/>
                        </a:schemeClr>
                      </a:solidFill>
                      <a:latin typeface="Book Antiqua" panose="02040602050305030304" pitchFamily="18" charset="0"/>
                    </a:rPr>
                    <a:t>Type 1 and Type 2 diabetes</a:t>
                  </a:r>
                </a:p>
              </p:txBody>
            </p:sp>
          </p:grpSp>
        </p:grpSp>
        <p:grpSp>
          <p:nvGrpSpPr>
            <p:cNvPr id="15" name="Groupe 14">
              <a:extLst>
                <a:ext uri="{FF2B5EF4-FFF2-40B4-BE49-F238E27FC236}">
                  <a16:creationId xmlns:a16="http://schemas.microsoft.com/office/drawing/2014/main" id="{7C887A08-E4CF-DEF0-1E58-22B7066EA564}"/>
                </a:ext>
              </a:extLst>
            </p:cNvPr>
            <p:cNvGrpSpPr/>
            <p:nvPr/>
          </p:nvGrpSpPr>
          <p:grpSpPr>
            <a:xfrm>
              <a:off x="6549886" y="1337520"/>
              <a:ext cx="2017643" cy="2261143"/>
              <a:chOff x="6325036" y="1337520"/>
              <a:chExt cx="2017643" cy="2261143"/>
            </a:xfrm>
          </p:grpSpPr>
          <p:pic>
            <p:nvPicPr>
              <p:cNvPr id="11" name="Image 10">
                <a:extLst>
                  <a:ext uri="{FF2B5EF4-FFF2-40B4-BE49-F238E27FC236}">
                    <a16:creationId xmlns:a16="http://schemas.microsoft.com/office/drawing/2014/main" id="{3D448E92-6C70-FBF0-3848-AE9482BD24D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95217" y="1337520"/>
                <a:ext cx="1512000" cy="1890000"/>
              </a:xfrm>
              <a:prstGeom prst="rect">
                <a:avLst/>
              </a:prstGeom>
              <a:ln w="19050">
                <a:solidFill>
                  <a:srgbClr val="960001"/>
                </a:solidFill>
              </a:ln>
            </p:spPr>
          </p:pic>
          <p:sp>
            <p:nvSpPr>
              <p:cNvPr id="12" name="ZoneTexte 11">
                <a:extLst>
                  <a:ext uri="{FF2B5EF4-FFF2-40B4-BE49-F238E27FC236}">
                    <a16:creationId xmlns:a16="http://schemas.microsoft.com/office/drawing/2014/main" id="{45FF231B-C038-2791-351E-86870A223749}"/>
                  </a:ext>
                </a:extLst>
              </p:cNvPr>
              <p:cNvSpPr txBox="1"/>
              <p:nvPr/>
            </p:nvSpPr>
            <p:spPr>
              <a:xfrm>
                <a:off x="6325036" y="3229331"/>
                <a:ext cx="2017643" cy="369332"/>
              </a:xfrm>
              <a:prstGeom prst="rect">
                <a:avLst/>
              </a:prstGeom>
              <a:noFill/>
            </p:spPr>
            <p:txBody>
              <a:bodyPr wrap="square" rtlCol="0">
                <a:spAutoFit/>
              </a:bodyPr>
              <a:lstStyle/>
              <a:p>
                <a:pPr algn="ctr"/>
                <a:r>
                  <a:rPr lang="en-US" sz="1000" b="1" noProof="1">
                    <a:solidFill>
                      <a:schemeClr val="accent6">
                        <a:lumMod val="50000"/>
                      </a:schemeClr>
                    </a:solidFill>
                    <a:latin typeface="Book Antiqua" panose="02040602050305030304" pitchFamily="18" charset="0"/>
                  </a:rPr>
                  <a:t>George P. </a:t>
                </a:r>
                <a:r>
                  <a:rPr lang="en-US" sz="800" b="1" noProof="1">
                    <a:solidFill>
                      <a:schemeClr val="accent6">
                        <a:lumMod val="50000"/>
                      </a:schemeClr>
                    </a:solidFill>
                    <a:latin typeface="Book Antiqua" panose="02040602050305030304" pitchFamily="18" charset="0"/>
                  </a:rPr>
                  <a:t>CHROUSOS</a:t>
                </a:r>
              </a:p>
              <a:p>
                <a:pPr algn="ctr"/>
                <a:r>
                  <a:rPr lang="en-US" sz="800" i="1" noProof="1">
                    <a:solidFill>
                      <a:schemeClr val="accent6">
                        <a:lumMod val="50000"/>
                      </a:schemeClr>
                    </a:solidFill>
                    <a:latin typeface="Book Antiqua" panose="02040602050305030304" pitchFamily="18" charset="0"/>
                  </a:rPr>
                  <a:t>Doctor Honoris Causa ULiège (2003)</a:t>
                </a:r>
              </a:p>
            </p:txBody>
          </p:sp>
        </p:grpSp>
        <p:pic>
          <p:nvPicPr>
            <p:cNvPr id="16" name="Image 15">
              <a:extLst>
                <a:ext uri="{FF2B5EF4-FFF2-40B4-BE49-F238E27FC236}">
                  <a16:creationId xmlns:a16="http://schemas.microsoft.com/office/drawing/2014/main" id="{172739D6-0D88-CA9F-147B-8426F0415FB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818119" y="3611694"/>
              <a:ext cx="1512000" cy="756000"/>
            </a:xfrm>
            <a:prstGeom prst="rect">
              <a:avLst/>
            </a:prstGeom>
            <a:ln>
              <a:solidFill>
                <a:srgbClr val="960001"/>
              </a:solidFill>
            </a:ln>
          </p:spPr>
        </p:pic>
      </p:grpSp>
    </p:spTree>
    <p:extLst>
      <p:ext uri="{BB962C8B-B14F-4D97-AF65-F5344CB8AC3E}">
        <p14:creationId xmlns:p14="http://schemas.microsoft.com/office/powerpoint/2010/main" val="33164272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theme/theme1.xml><?xml version="1.0" encoding="utf-8"?>
<a:theme xmlns:a="http://schemas.openxmlformats.org/drawingml/2006/main" name="Thème Office 2013 – 2022">
  <a:themeElements>
    <a:clrScheme name="Personnalisé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9140BE53-57CB-194D-BDA6-4603037BF394}">
  <we:reference id="wa200005566" version="3.0.0.4" store="fr-FR" storeType="OMEX"/>
  <we:alternateReferences>
    <we:reference id="wa200005566" version="3.0.0.4" store="wa200005566"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Ion</Template>
  <TotalTime>12583</TotalTime>
  <Words>3851</Words>
  <Application>Microsoft Macintosh PowerPoint</Application>
  <PresentationFormat>Affichage à l'écran (16:9)</PresentationFormat>
  <Paragraphs>458</Paragraphs>
  <Slides>37</Slides>
  <Notes>19</Notes>
  <HiddenSlides>0</HiddenSlides>
  <MMClips>0</MMClips>
  <ScaleCrop>false</ScaleCrop>
  <HeadingPairs>
    <vt:vector size="8" baseType="variant">
      <vt:variant>
        <vt:lpstr>Polices utilisées</vt:lpstr>
      </vt:variant>
      <vt:variant>
        <vt:i4>14</vt:i4>
      </vt:variant>
      <vt:variant>
        <vt:lpstr>Thème</vt:lpstr>
      </vt:variant>
      <vt:variant>
        <vt:i4>1</vt:i4>
      </vt:variant>
      <vt:variant>
        <vt:lpstr>Serveurs OLE incorporés</vt:lpstr>
      </vt:variant>
      <vt:variant>
        <vt:i4>1</vt:i4>
      </vt:variant>
      <vt:variant>
        <vt:lpstr>Titres des diapositives</vt:lpstr>
      </vt:variant>
      <vt:variant>
        <vt:i4>37</vt:i4>
      </vt:variant>
    </vt:vector>
  </HeadingPairs>
  <TitlesOfParts>
    <vt:vector size="53" baseType="lpstr">
      <vt:lpstr>ＭＳ Ｐゴシック</vt:lpstr>
      <vt:lpstr>Arial</vt:lpstr>
      <vt:lpstr>Arial Narrow</vt:lpstr>
      <vt:lpstr>Book Antiqua</vt:lpstr>
      <vt:lpstr>Calibri</vt:lpstr>
      <vt:lpstr>Calibri Light</vt:lpstr>
      <vt:lpstr>Century Gothic</vt:lpstr>
      <vt:lpstr>Garamond</vt:lpstr>
      <vt:lpstr>Helvetica</vt:lpstr>
      <vt:lpstr>Palatino</vt:lpstr>
      <vt:lpstr>Symbol</vt:lpstr>
      <vt:lpstr>Times</vt:lpstr>
      <vt:lpstr>Times New Roman</vt:lpstr>
      <vt:lpstr>Wingdings</vt:lpstr>
      <vt:lpstr>Thème Office 2013 – 2022</vt:lpstr>
      <vt:lpstr>Document</vt:lpstr>
      <vt:lpstr>Disclosures    Disclosures No relevant disclosure to display. No use of AI for this slideshow. The author is not an historian…!   </vt:lpstr>
      <vt:lpstr>History of the thymus:                   From a vestigial organ to the unique orchestrator of central self-tolerance to neuroendocrine principles </vt:lpstr>
      <vt:lpstr>Présentation PowerPoint</vt:lpstr>
      <vt:lpstr>The immune system belongs to the body  Science (1985)</vt:lpstr>
      <vt:lpstr>Reciprocal interactions between the three systems of  cell-to-cell communication</vt:lpstr>
      <vt:lpstr>Présentation PowerPoint</vt:lpstr>
      <vt:lpstr>Présentation PowerPoint</vt:lpstr>
      <vt:lpstr>Présentation PowerPoint</vt:lpstr>
      <vt:lpstr>Thymic microenvironment  Development and structure</vt:lpstr>
      <vt:lpstr>Présentation PowerPoint</vt:lpstr>
      <vt:lpstr>Présentation PowerPoint</vt:lpstr>
      <vt:lpstr>Présentation PowerPoint</vt:lpstr>
      <vt:lpstr>Oxytocin (OT), the ‘love’ neurohormone</vt:lpstr>
      <vt:lpstr>Présentation PowerPoint</vt:lpstr>
      <vt:lpstr>Présentation PowerPoint</vt:lpstr>
      <vt:lpstr>Présentation PowerPoint</vt:lpstr>
      <vt:lpstr>Présentation PowerPoint</vt:lpstr>
      <vt:lpstr>Présentation PowerPoint</vt:lpstr>
      <vt:lpstr>Présentation PowerPoint</vt:lpstr>
      <vt:lpstr>“Ontogeny recapitulates phylogeny”  Ernst HAECKEL (1834-1919)  The place of cryptocrine signaling / self-presentation in evolution and  development of cellular communication (Evo-Devo conceptual approach)</vt:lpstr>
      <vt:lpstr>The science of neuroendocrine self</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Fezf2 also controls self-antigen expression in the thymus  Central self-tolerance relies on at least 2 complementary pathways, Aire and Fezf2</vt:lpstr>
      <vt:lpstr>Présentation PowerPoint</vt:lpstr>
      <vt:lpstr>Présentation PowerPoint</vt:lpstr>
      <vt:lpstr>The fundamental role of the thymus in adult life </vt:lpstr>
      <vt:lpstr>Présentation PowerPoint</vt:lpstr>
      <vt:lpstr>Présentation PowerPoint</vt:lpstr>
      <vt:lpstr>Acknowledgments</vt:lpstr>
      <vt:lpstr>Présentation PowerPoint</vt:lpstr>
    </vt:vector>
  </TitlesOfParts>
  <Manager/>
  <Company>Université de Liège</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Tout ce que vous devez savoir sur le thymus sans jamais avoir osé le demander…</dc:title>
  <dc:subject/>
  <dc:creator>Vincent Geenen</dc:creator>
  <cp:keywords/>
  <dc:description/>
  <cp:lastModifiedBy>Vincent Geenen</cp:lastModifiedBy>
  <cp:revision>1321</cp:revision>
  <cp:lastPrinted>2018-02-11T15:00:24Z</cp:lastPrinted>
  <dcterms:created xsi:type="dcterms:W3CDTF">2017-11-03T08:24:28Z</dcterms:created>
  <dcterms:modified xsi:type="dcterms:W3CDTF">2026-08-25T19:12:12Z</dcterms:modified>
  <cp:category/>
</cp:coreProperties>
</file>