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9" r:id="rId3"/>
    <p:sldId id="262" r:id="rId4"/>
    <p:sldId id="281" r:id="rId5"/>
    <p:sldId id="288" r:id="rId6"/>
    <p:sldId id="286" r:id="rId7"/>
    <p:sldId id="287" r:id="rId8"/>
    <p:sldId id="271" r:id="rId9"/>
    <p:sldId id="289" r:id="rId10"/>
    <p:sldId id="279" r:id="rId11"/>
    <p:sldId id="290" r:id="rId12"/>
    <p:sldId id="263" r:id="rId13"/>
    <p:sldId id="292" r:id="rId14"/>
    <p:sldId id="293" r:id="rId15"/>
    <p:sldId id="294" r:id="rId16"/>
    <p:sldId id="295" r:id="rId17"/>
    <p:sldId id="285" r:id="rId18"/>
    <p:sldId id="29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3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3"/>
    <p:restoredTop sz="94640"/>
  </p:normalViewPr>
  <p:slideViewPr>
    <p:cSldViewPr snapToGrid="0" snapToObjects="1">
      <p:cViewPr>
        <p:scale>
          <a:sx n="92" d="100"/>
          <a:sy n="92" d="100"/>
        </p:scale>
        <p:origin x="209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622A5-365D-AF43-B823-30F646435C15}" type="datetimeFigureOut">
              <a:rPr lang="fr-FR" smtClean="0"/>
              <a:t>06/04/2026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94CB4-2A19-924F-A3A8-4099EB00C6E5}" type="slidenum">
              <a:rPr lang="fr-FR" smtClean="0"/>
              <a:t>‹N°›</a:t>
            </a:fld>
            <a:endParaRPr lang="fr-FR"/>
          </a:p>
        </p:txBody>
      </p:sp>
    </p:spTree>
    <p:extLst>
      <p:ext uri="{BB962C8B-B14F-4D97-AF65-F5344CB8AC3E}">
        <p14:creationId xmlns:p14="http://schemas.microsoft.com/office/powerpoint/2010/main" val="56532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694CB4-2A19-924F-A3A8-4099EB00C6E5}" type="slidenum">
              <a:rPr lang="fr-FR" smtClean="0"/>
              <a:t>17</a:t>
            </a:fld>
            <a:endParaRPr lang="fr-FR"/>
          </a:p>
        </p:txBody>
      </p:sp>
    </p:spTree>
    <p:extLst>
      <p:ext uri="{BB962C8B-B14F-4D97-AF65-F5344CB8AC3E}">
        <p14:creationId xmlns:p14="http://schemas.microsoft.com/office/powerpoint/2010/main" val="369279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0148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15330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93668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D8843-5063-144A-BBB7-D79075EF1166}" type="datetimeFigureOut">
              <a:rPr lang="fr-FR" smtClean="0"/>
              <a:t>06/04/2026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14065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D7D8843-5063-144A-BBB7-D79075EF1166}" type="datetimeFigureOut">
              <a:rPr lang="fr-FR" smtClean="0"/>
              <a:t>06/04/2026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92193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D7D8843-5063-144A-BBB7-D79075EF1166}" type="datetimeFigureOut">
              <a:rPr lang="fr-FR" smtClean="0"/>
              <a:t>06/04/2026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346778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D7D8843-5063-144A-BBB7-D79075EF1166}" type="datetimeFigureOut">
              <a:rPr lang="fr-FR" smtClean="0"/>
              <a:t>06/04/2026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64336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D7D8843-5063-144A-BBB7-D79075EF1166}" type="datetimeFigureOut">
              <a:rPr lang="fr-FR" smtClean="0"/>
              <a:t>06/04/2026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56890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D8843-5063-144A-BBB7-D79075EF1166}" type="datetimeFigureOut">
              <a:rPr lang="fr-FR" smtClean="0"/>
              <a:t>06/04/2026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68218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7D8843-5063-144A-BBB7-D79075EF1166}" type="datetimeFigureOut">
              <a:rPr lang="fr-FR" smtClean="0"/>
              <a:t>06/04/2026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339399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7D8843-5063-144A-BBB7-D79075EF1166}" type="datetimeFigureOut">
              <a:rPr lang="fr-FR" smtClean="0"/>
              <a:t>06/04/2026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E8AE2E-F20C-444B-A586-385AC4DE0C7C}" type="slidenum">
              <a:rPr lang="fr-FR" smtClean="0"/>
              <a:t>‹N°›</a:t>
            </a:fld>
            <a:endParaRPr lang="fr-FR"/>
          </a:p>
        </p:txBody>
      </p:sp>
    </p:spTree>
    <p:extLst>
      <p:ext uri="{BB962C8B-B14F-4D97-AF65-F5344CB8AC3E}">
        <p14:creationId xmlns:p14="http://schemas.microsoft.com/office/powerpoint/2010/main" val="230950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D8843-5063-144A-BBB7-D79075EF1166}" type="datetimeFigureOut">
              <a:rPr lang="fr-FR" smtClean="0"/>
              <a:t>06/04/2026</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8AE2E-F20C-444B-A586-385AC4DE0C7C}" type="slidenum">
              <a:rPr lang="fr-FR" smtClean="0"/>
              <a:t>‹N°›</a:t>
            </a:fld>
            <a:endParaRPr lang="fr-FR"/>
          </a:p>
        </p:txBody>
      </p:sp>
    </p:spTree>
    <p:extLst>
      <p:ext uri="{BB962C8B-B14F-4D97-AF65-F5344CB8AC3E}">
        <p14:creationId xmlns:p14="http://schemas.microsoft.com/office/powerpoint/2010/main" val="31468511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image" Target="../media/image23.jpeg"/><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jpeg"/><Relationship Id="rId15" Type="http://schemas.openxmlformats.org/officeDocument/2006/relationships/image" Target="../media/image36.png"/><Relationship Id="rId23" Type="http://schemas.openxmlformats.org/officeDocument/2006/relationships/image" Target="../media/image44.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eg"/><Relationship Id="rId22"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B5B3E-3BFF-5A42-B1C8-FA77A9425D8D}"/>
              </a:ext>
            </a:extLst>
          </p:cNvPr>
          <p:cNvSpPr>
            <a:spLocks noGrp="1"/>
          </p:cNvSpPr>
          <p:nvPr>
            <p:ph type="ctrTitle"/>
          </p:nvPr>
        </p:nvSpPr>
        <p:spPr/>
        <p:txBody>
          <a:bodyPr/>
          <a:lstStyle/>
          <a:p>
            <a:r>
              <a:rPr lang="fr-FR" dirty="0"/>
              <a:t>x</a:t>
            </a:r>
          </a:p>
        </p:txBody>
      </p:sp>
      <p:sp>
        <p:nvSpPr>
          <p:cNvPr id="3" name="Sous-titre 2">
            <a:extLst>
              <a:ext uri="{FF2B5EF4-FFF2-40B4-BE49-F238E27FC236}">
                <a16:creationId xmlns:a16="http://schemas.microsoft.com/office/drawing/2014/main" id="{8847B61D-91EB-844C-A372-B04E2AF997E1}"/>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80ABF43C-7B19-FC43-B56F-9CF9E90F499A}"/>
              </a:ext>
            </a:extLst>
          </p:cNvPr>
          <p:cNvPicPr>
            <a:picLocks noChangeAspect="1"/>
          </p:cNvPicPr>
          <p:nvPr/>
        </p:nvPicPr>
        <p:blipFill>
          <a:blip r:embed="rId2"/>
          <a:stretch>
            <a:fillRect/>
          </a:stretch>
        </p:blipFill>
        <p:spPr>
          <a:xfrm>
            <a:off x="-578848" y="-89451"/>
            <a:ext cx="13349696" cy="7509204"/>
          </a:xfrm>
          <a:prstGeom prst="rect">
            <a:avLst/>
          </a:prstGeom>
        </p:spPr>
      </p:pic>
      <p:sp>
        <p:nvSpPr>
          <p:cNvPr id="7" name="Rectangle : coins arrondis 6">
            <a:extLst>
              <a:ext uri="{FF2B5EF4-FFF2-40B4-BE49-F238E27FC236}">
                <a16:creationId xmlns:a16="http://schemas.microsoft.com/office/drawing/2014/main" id="{20C5479B-6033-9743-8FAB-55CEB5D66E20}"/>
              </a:ext>
            </a:extLst>
          </p:cNvPr>
          <p:cNvSpPr/>
          <p:nvPr/>
        </p:nvSpPr>
        <p:spPr>
          <a:xfrm>
            <a:off x="2907585" y="942764"/>
            <a:ext cx="6205591" cy="867410"/>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r>
              <a:rPr lang="fr-BE" b="1" dirty="0">
                <a:latin typeface="Times New Roman" panose="02020603050405020304" pitchFamily="18" charset="0"/>
                <a:cs typeface="Times New Roman" panose="02020603050405020304" pitchFamily="18" charset="0"/>
              </a:rPr>
              <a:t>La vérité recoupée</a:t>
            </a:r>
          </a:p>
          <a:p>
            <a:pPr algn="ctr" fontAlgn="base"/>
            <a:r>
              <a:rPr lang="fr-BE" b="1" i="1" dirty="0">
                <a:latin typeface="Times New Roman" panose="02020603050405020304" pitchFamily="18" charset="0"/>
                <a:cs typeface="Times New Roman" panose="02020603050405020304" pitchFamily="18" charset="0"/>
              </a:rPr>
              <a:t>Transversalités de l'idéologie professionnelle au sein des sous-champs journalistiques</a:t>
            </a:r>
            <a:r>
              <a:rPr lang="fr-BE" dirty="0">
                <a:latin typeface="Times New Roman" panose="02020603050405020304" pitchFamily="18" charset="0"/>
                <a:cs typeface="Times New Roman" panose="02020603050405020304" pitchFamily="18" charset="0"/>
              </a:rPr>
              <a:t> </a:t>
            </a:r>
            <a:r>
              <a:rPr lang="fr-BE" b="1" dirty="0">
                <a:latin typeface="Times New Roman" panose="02020603050405020304" pitchFamily="18" charset="0"/>
                <a:cs typeface="Times New Roman" panose="02020603050405020304" pitchFamily="18" charset="0"/>
              </a:rPr>
              <a:t> </a:t>
            </a:r>
            <a:endParaRPr lang="fr-BE" dirty="0">
              <a:latin typeface="Times New Roman" panose="02020603050405020304" pitchFamily="18" charset="0"/>
              <a:cs typeface="Times New Roman" panose="02020603050405020304" pitchFamily="18" charset="0"/>
            </a:endParaRPr>
          </a:p>
        </p:txBody>
      </p:sp>
      <p:sp>
        <p:nvSpPr>
          <p:cNvPr id="8" name="Rectangle : coins arrondis 7">
            <a:extLst>
              <a:ext uri="{FF2B5EF4-FFF2-40B4-BE49-F238E27FC236}">
                <a16:creationId xmlns:a16="http://schemas.microsoft.com/office/drawing/2014/main" id="{5DA77B6C-486B-6744-A4B6-A258F1971B05}"/>
              </a:ext>
            </a:extLst>
          </p:cNvPr>
          <p:cNvSpPr/>
          <p:nvPr/>
        </p:nvSpPr>
        <p:spPr>
          <a:xfrm>
            <a:off x="1858903" y="5632037"/>
            <a:ext cx="8474194" cy="844515"/>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r>
              <a:rPr lang="fr-BE" dirty="0">
                <a:latin typeface="Times New Roman" panose="02020603050405020304" pitchFamily="18" charset="0"/>
                <a:cs typeface="Times New Roman" panose="02020603050405020304" pitchFamily="18" charset="0"/>
              </a:rPr>
              <a:t>Boris Krywicki, Université de Liège (LEMME, Liège Game </a:t>
            </a:r>
            <a:r>
              <a:rPr lang="fr-BE" dirty="0" err="1">
                <a:latin typeface="Times New Roman" panose="02020603050405020304" pitchFamily="18" charset="0"/>
                <a:cs typeface="Times New Roman" panose="02020603050405020304" pitchFamily="18" charset="0"/>
              </a:rPr>
              <a:t>Lab</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MagLab</a:t>
            </a:r>
            <a:r>
              <a:rPr lang="fr-BE" dirty="0">
                <a:latin typeface="Times New Roman" panose="02020603050405020304" pitchFamily="18" charset="0"/>
                <a:cs typeface="Times New Roman" panose="02020603050405020304" pitchFamily="18" charset="0"/>
              </a:rPr>
              <a:t>)</a:t>
            </a:r>
          </a:p>
          <a:p>
            <a:pPr algn="ctr" fontAlgn="base"/>
            <a:r>
              <a:rPr lang="fr-BE" dirty="0">
                <a:latin typeface="Times New Roman" panose="02020603050405020304" pitchFamily="18" charset="0"/>
                <a:cs typeface="Times New Roman" panose="02020603050405020304" pitchFamily="18" charset="0"/>
              </a:rPr>
              <a:t>Colloque « La recherche de vérité en temps de crise » - 9 avril 2026 (CRIDS, </a:t>
            </a:r>
            <a:r>
              <a:rPr lang="fr-BE" dirty="0" err="1">
                <a:latin typeface="Times New Roman" panose="02020603050405020304" pitchFamily="18" charset="0"/>
                <a:cs typeface="Times New Roman" panose="02020603050405020304" pitchFamily="18" charset="0"/>
              </a:rPr>
              <a:t>UNamur</a:t>
            </a:r>
            <a:r>
              <a:rPr lang="fr-BE"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3199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DB281-0389-B047-962B-B1DCEB462F22}"/>
              </a:ext>
            </a:extLst>
          </p:cNvPr>
          <p:cNvSpPr>
            <a:spLocks noGrp="1"/>
          </p:cNvSpPr>
          <p:nvPr>
            <p:ph type="title"/>
          </p:nvPr>
        </p:nvSpPr>
        <p:spPr/>
        <p:txBody>
          <a:bodyPr/>
          <a:lstStyle/>
          <a:p>
            <a:endParaRPr lang="fr-FR"/>
          </a:p>
        </p:txBody>
      </p:sp>
      <p:pic>
        <p:nvPicPr>
          <p:cNvPr id="14" name="Espace réservé du contenu 13" descr="Une image contenant texte, capture d’écran, Police, nombre&#10;&#10;Description générée automatiquement">
            <a:extLst>
              <a:ext uri="{FF2B5EF4-FFF2-40B4-BE49-F238E27FC236}">
                <a16:creationId xmlns:a16="http://schemas.microsoft.com/office/drawing/2014/main" id="{384B9323-6B11-7F22-579E-A8F465CFBF36}"/>
              </a:ext>
            </a:extLst>
          </p:cNvPr>
          <p:cNvPicPr>
            <a:picLocks noGrp="1" noChangeAspect="1"/>
          </p:cNvPicPr>
          <p:nvPr>
            <p:ph idx="1"/>
          </p:nvPr>
        </p:nvPicPr>
        <p:blipFill>
          <a:blip r:embed="rId2"/>
          <a:stretch>
            <a:fillRect/>
          </a:stretch>
        </p:blipFill>
        <p:spPr>
          <a:xfrm>
            <a:off x="2659432" y="1825625"/>
            <a:ext cx="6873136" cy="4351338"/>
          </a:xfrm>
        </p:spPr>
      </p:pic>
      <p:pic>
        <p:nvPicPr>
          <p:cNvPr id="2050" name="Picture 2" descr="White Night (2015 video game)">
            <a:extLst>
              <a:ext uri="{FF2B5EF4-FFF2-40B4-BE49-F238E27FC236}">
                <a16:creationId xmlns:a16="http://schemas.microsoft.com/office/drawing/2014/main" id="{4DDE6D61-41FE-1346-8574-59A620F94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15" y="1535072"/>
            <a:ext cx="15135977" cy="6874256"/>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B363FB7-03AC-3A58-3680-86D3F8F9870A}"/>
              </a:ext>
            </a:extLst>
          </p:cNvPr>
          <p:cNvSpPr txBox="1"/>
          <p:nvPr/>
        </p:nvSpPr>
        <p:spPr>
          <a:xfrm>
            <a:off x="0" y="46596"/>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 Quitter le journalisme pour faire du journalisme »</a:t>
            </a:r>
          </a:p>
        </p:txBody>
      </p:sp>
      <p:sp>
        <p:nvSpPr>
          <p:cNvPr id="6" name="Rectangle 5">
            <a:extLst>
              <a:ext uri="{FF2B5EF4-FFF2-40B4-BE49-F238E27FC236}">
                <a16:creationId xmlns:a16="http://schemas.microsoft.com/office/drawing/2014/main" id="{0CAB5C99-F175-E433-CB58-B38EBFA402D7}"/>
              </a:ext>
            </a:extLst>
          </p:cNvPr>
          <p:cNvSpPr/>
          <p:nvPr/>
        </p:nvSpPr>
        <p:spPr>
          <a:xfrm>
            <a:off x="796300" y="447295"/>
            <a:ext cx="10986728" cy="4124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3495EDD7-81C3-68B3-E430-FC378EBA0DB4}"/>
              </a:ext>
            </a:extLst>
          </p:cNvPr>
          <p:cNvSpPr txBox="1"/>
          <p:nvPr/>
        </p:nvSpPr>
        <p:spPr>
          <a:xfrm>
            <a:off x="274203" y="606605"/>
            <a:ext cx="11226906" cy="3970318"/>
          </a:xfrm>
          <a:prstGeom prst="rect">
            <a:avLst/>
          </a:prstGeom>
          <a:noFill/>
        </p:spPr>
        <p:txBody>
          <a:bodyPr wrap="square">
            <a:spAutoFit/>
          </a:bodyPr>
          <a:lstStyle/>
          <a:p>
            <a:pPr marL="444500" algn="just"/>
            <a:r>
              <a:rPr lang="fr-BE" sz="1800" dirty="0">
                <a:effectLst/>
                <a:latin typeface="TimesNewRomanPSMT"/>
                <a:ea typeface="Times New Roman" panose="02020603050405020304" pitchFamily="18" charset="0"/>
              </a:rPr>
              <a:t>« [Le travail de la presse généraliste quotidienne belge] n’est plus du journalisme au sens strict du terme. Ce n’est </a:t>
            </a:r>
            <a:r>
              <a:rPr lang="fr-BE" sz="1800" dirty="0" err="1">
                <a:effectLst/>
                <a:latin typeface="TimesNewRomanPSMT"/>
                <a:ea typeface="Times New Roman" panose="02020603050405020304" pitchFamily="18" charset="0"/>
              </a:rPr>
              <a:t>peut-être</a:t>
            </a:r>
            <a:r>
              <a:rPr lang="fr-BE" sz="1800" dirty="0">
                <a:effectLst/>
                <a:latin typeface="TimesNewRomanPSMT"/>
                <a:ea typeface="Times New Roman" panose="02020603050405020304" pitchFamily="18" charset="0"/>
              </a:rPr>
              <a:t> plus dans la </a:t>
            </a:r>
            <a:r>
              <a:rPr lang="fr-BE" sz="1800" dirty="0" err="1">
                <a:effectLst/>
                <a:latin typeface="TimesNewRomanPSMT"/>
                <a:ea typeface="Times New Roman" panose="02020603050405020304" pitchFamily="18" charset="0"/>
              </a:rPr>
              <a:t>déontologie</a:t>
            </a:r>
            <a:r>
              <a:rPr lang="fr-BE" sz="1800" dirty="0">
                <a:effectLst/>
                <a:latin typeface="TimesNewRomanPSMT"/>
                <a:ea typeface="Times New Roman" panose="02020603050405020304" pitchFamily="18" charset="0"/>
              </a:rPr>
              <a:t> telle qu’on l’apprend. On est un peu à-</a:t>
            </a:r>
            <a:r>
              <a:rPr lang="fr-BE" sz="1800" dirty="0" err="1">
                <a:effectLst/>
                <a:latin typeface="TimesNewRomanPSMT"/>
                <a:ea typeface="Times New Roman" panose="02020603050405020304" pitchFamily="18" charset="0"/>
              </a:rPr>
              <a:t>côte</a:t>
            </a:r>
            <a:r>
              <a:rPr lang="fr-BE" sz="1800" dirty="0">
                <a:effectLst/>
                <a:latin typeface="TimesNewRomanPSMT"/>
                <a:ea typeface="Times New Roman" panose="02020603050405020304" pitchFamily="18" charset="0"/>
              </a:rPr>
              <a:t>́ parce que pour faire tourner la boite, on fait aussi du film d’entreprise. Je n’aurai plus ma carte de presse. Je fais des choses à la </a:t>
            </a:r>
            <a:r>
              <a:rPr lang="fr-BE" sz="1800" dirty="0" err="1">
                <a:effectLst/>
                <a:latin typeface="TimesNewRomanPSMT"/>
                <a:ea typeface="Times New Roman" panose="02020603050405020304" pitchFamily="18" charset="0"/>
              </a:rPr>
              <a:t>frontière</a:t>
            </a:r>
            <a:r>
              <a:rPr lang="fr-BE" sz="1800" dirty="0">
                <a:effectLst/>
                <a:latin typeface="TimesNewRomanPSMT"/>
                <a:ea typeface="Times New Roman" panose="02020603050405020304" pitchFamily="18" charset="0"/>
              </a:rPr>
              <a:t>. Mais quand je fais du journalisme, je le fais avec la </a:t>
            </a:r>
            <a:r>
              <a:rPr lang="fr-BE" sz="1800" dirty="0" err="1">
                <a:effectLst/>
                <a:latin typeface="TimesNewRomanPSMT"/>
                <a:ea typeface="Times New Roman" panose="02020603050405020304" pitchFamily="18" charset="0"/>
              </a:rPr>
              <a:t>même</a:t>
            </a:r>
            <a:r>
              <a:rPr lang="fr-BE" sz="1800" dirty="0">
                <a:effectLst/>
                <a:latin typeface="TimesNewRomanPSMT"/>
                <a:ea typeface="Times New Roman" panose="02020603050405020304" pitchFamily="18" charset="0"/>
              </a:rPr>
              <a:t> conscience et mon contenu sera </a:t>
            </a:r>
            <a:r>
              <a:rPr lang="fr-BE" sz="1800" dirty="0" err="1">
                <a:effectLst/>
                <a:latin typeface="TimesNewRomanPSMT"/>
                <a:ea typeface="Times New Roman" panose="02020603050405020304" pitchFamily="18" charset="0"/>
              </a:rPr>
              <a:t>sûrement</a:t>
            </a:r>
            <a:r>
              <a:rPr lang="fr-BE" sz="1800" dirty="0">
                <a:effectLst/>
                <a:latin typeface="TimesNewRomanPSMT"/>
                <a:ea typeface="Times New Roman" panose="02020603050405020304" pitchFamily="18" charset="0"/>
              </a:rPr>
              <a:t> meilleur. Il aura pris plus de temps que ce que je faisais avant. Je sais que je vais </a:t>
            </a:r>
            <a:r>
              <a:rPr lang="fr-BE" sz="1800" dirty="0" err="1">
                <a:effectLst/>
                <a:latin typeface="TimesNewRomanPSMT"/>
                <a:ea typeface="Times New Roman" panose="02020603050405020304" pitchFamily="18" charset="0"/>
              </a:rPr>
              <a:t>être</a:t>
            </a:r>
            <a:r>
              <a:rPr lang="fr-BE" sz="1800" dirty="0">
                <a:effectLst/>
                <a:latin typeface="TimesNewRomanPSMT"/>
                <a:ea typeface="Times New Roman" panose="02020603050405020304" pitchFamily="18" charset="0"/>
              </a:rPr>
              <a:t> meilleur journaliste aujourd’hui que ce que je ne l’ai </a:t>
            </a:r>
            <a:r>
              <a:rPr lang="fr-BE" sz="1800" dirty="0" err="1">
                <a:effectLst/>
                <a:latin typeface="TimesNewRomanPSMT"/>
                <a:ea typeface="Times New Roman" panose="02020603050405020304" pitchFamily="18" charset="0"/>
              </a:rPr>
              <a:t>éte</a:t>
            </a:r>
            <a:r>
              <a:rPr lang="fr-BE" sz="1800" dirty="0">
                <a:effectLst/>
                <a:latin typeface="TimesNewRomanPSMT"/>
                <a:ea typeface="Times New Roman" panose="02020603050405020304" pitchFamily="18" charset="0"/>
              </a:rPr>
              <a:t>́ pendant 10 ans à RTL. Mais je ne vais pas faire que du journalisme » </a:t>
            </a:r>
            <a:r>
              <a:rPr lang="fr-BE" kern="100" dirty="0">
                <a:latin typeface="Times New Roman" panose="02020603050405020304" pitchFamily="18" charset="0"/>
                <a:ea typeface="Aptos" panose="020B0004020202020204" pitchFamily="34" charset="0"/>
                <a:cs typeface="Times New Roman" panose="02020603050405020304" pitchFamily="18" charset="0"/>
              </a:rPr>
              <a:t>Entretien du 8 mai 2018 avec un ex-journaliste à </a:t>
            </a:r>
            <a:r>
              <a:rPr lang="fr-BE" i="1" kern="100" dirty="0">
                <a:latin typeface="Times New Roman" panose="02020603050405020304" pitchFamily="18" charset="0"/>
                <a:ea typeface="Aptos" panose="020B0004020202020204" pitchFamily="34" charset="0"/>
                <a:cs typeface="Times New Roman" panose="02020603050405020304" pitchFamily="18" charset="0"/>
              </a:rPr>
              <a:t>BEL-RTL</a:t>
            </a:r>
            <a:endParaRPr lang="fr-BE" kern="100" dirty="0">
              <a:latin typeface="Aptos" panose="020B0004020202020204" pitchFamily="34" charset="0"/>
              <a:ea typeface="Aptos" panose="020B0004020202020204" pitchFamily="34" charset="0"/>
              <a:cs typeface="Times New Roman" panose="02020603050405020304" pitchFamily="18" charset="0"/>
            </a:endParaRPr>
          </a:p>
          <a:p>
            <a:pPr marL="444500" algn="just">
              <a:buNone/>
            </a:pPr>
            <a:r>
              <a:rPr lang="fr-BE" sz="1800" dirty="0">
                <a:effectLst/>
                <a:latin typeface="TimesNewRomanPSMT"/>
                <a:ea typeface="Times New Roman" panose="02020603050405020304" pitchFamily="18" charset="0"/>
              </a:rPr>
              <a:t> </a:t>
            </a:r>
            <a:endParaRPr lang="fr-BE" sz="2800" dirty="0">
              <a:latin typeface="Times New Roman" panose="02020603050405020304" pitchFamily="18" charset="0"/>
              <a:ea typeface="Times New Roman" panose="02020603050405020304" pitchFamily="18" charset="0"/>
            </a:endParaRPr>
          </a:p>
          <a:p>
            <a:pPr marL="444500" algn="just">
              <a:buNone/>
            </a:pPr>
            <a:r>
              <a:rPr lang="fr-BE" sz="1800" dirty="0">
                <a:effectLst/>
                <a:latin typeface="TimesNewRomanPSMT"/>
                <a:ea typeface="Times New Roman" panose="02020603050405020304" pitchFamily="18" charset="0"/>
              </a:rPr>
              <a:t>« [Avoir une boîte de production qui pratique de la communication institutionnelle] nous permet d’avoir du temps et des moyens pour faire du journalisme avec une vision romantique. Pas comme il est pratiqué par la </a:t>
            </a:r>
            <a:r>
              <a:rPr lang="fr-BE" sz="1800" dirty="0" err="1">
                <a:effectLst/>
                <a:latin typeface="TimesNewRomanPSMT"/>
                <a:ea typeface="Times New Roman" panose="02020603050405020304" pitchFamily="18" charset="0"/>
              </a:rPr>
              <a:t>majorite</a:t>
            </a:r>
            <a:r>
              <a:rPr lang="fr-BE" sz="1800" dirty="0">
                <a:effectLst/>
                <a:latin typeface="TimesNewRomanPSMT"/>
                <a:ea typeface="Times New Roman" panose="02020603050405020304" pitchFamily="18" charset="0"/>
              </a:rPr>
              <a:t>́ des journalistes. Ils aimeraient bien faire autrement, mais on ne leur laisse pas le temps. […] Avant, lors de la </a:t>
            </a:r>
            <a:r>
              <a:rPr lang="fr-BE" sz="1800" dirty="0" err="1">
                <a:effectLst/>
                <a:latin typeface="TimesNewRomanPSMT"/>
                <a:ea typeface="Times New Roman" panose="02020603050405020304" pitchFamily="18" charset="0"/>
              </a:rPr>
              <a:t>présentation</a:t>
            </a:r>
            <a:r>
              <a:rPr lang="fr-BE" sz="1800" dirty="0">
                <a:effectLst/>
                <a:latin typeface="TimesNewRomanPSMT"/>
                <a:ea typeface="Times New Roman" panose="02020603050405020304" pitchFamily="18" charset="0"/>
              </a:rPr>
              <a:t> de mon </a:t>
            </a:r>
            <a:r>
              <a:rPr lang="fr-BE" sz="1800" dirty="0" err="1">
                <a:effectLst/>
                <a:latin typeface="TimesNewRomanPSMT"/>
                <a:ea typeface="Times New Roman" panose="02020603050405020304" pitchFamily="18" charset="0"/>
              </a:rPr>
              <a:t>métier</a:t>
            </a:r>
            <a:r>
              <a:rPr lang="fr-BE" sz="1800" dirty="0">
                <a:effectLst/>
                <a:latin typeface="TimesNewRomanPSMT"/>
                <a:ea typeface="Times New Roman" panose="02020603050405020304" pitchFamily="18" charset="0"/>
              </a:rPr>
              <a:t>, j’avais un </a:t>
            </a:r>
            <a:r>
              <a:rPr lang="fr-BE" sz="1800" i="1" dirty="0">
                <a:effectLst/>
                <a:latin typeface="TimesNewRomanPS"/>
                <a:ea typeface="Times New Roman" panose="02020603050405020304" pitchFamily="18" charset="0"/>
              </a:rPr>
              <a:t>slide </a:t>
            </a:r>
            <a:r>
              <a:rPr lang="fr-BE" sz="1800" dirty="0">
                <a:effectLst/>
                <a:latin typeface="TimesNewRomanPSMT"/>
                <a:ea typeface="Times New Roman" panose="02020603050405020304" pitchFamily="18" charset="0"/>
              </a:rPr>
              <a:t>qui disait : "J’ai quitté le journalisme pour faire du journalisme." </a:t>
            </a:r>
            <a:r>
              <a:rPr lang="fr-BE" sz="1800" dirty="0" err="1">
                <a:effectLst/>
                <a:latin typeface="TimesNewRomanPSMT"/>
                <a:ea typeface="Times New Roman" panose="02020603050405020304" pitchFamily="18" charset="0"/>
              </a:rPr>
              <a:t>Ça</a:t>
            </a:r>
            <a:r>
              <a:rPr lang="fr-BE" sz="1800" dirty="0">
                <a:effectLst/>
                <a:latin typeface="TimesNewRomanPSMT"/>
                <a:ea typeface="Times New Roman" panose="02020603050405020304" pitchFamily="18" charset="0"/>
              </a:rPr>
              <a:t> blessait certains journalistes, mais ce n’est pas contre eux. C’est à l’</a:t>
            </a:r>
            <a:r>
              <a:rPr lang="fr-BE" sz="1800" dirty="0" err="1">
                <a:effectLst/>
                <a:latin typeface="TimesNewRomanPSMT"/>
                <a:ea typeface="Times New Roman" panose="02020603050405020304" pitchFamily="18" charset="0"/>
              </a:rPr>
              <a:t>égard</a:t>
            </a:r>
            <a:r>
              <a:rPr lang="fr-BE" sz="1800" dirty="0">
                <a:effectLst/>
                <a:latin typeface="TimesNewRomanPSMT"/>
                <a:ea typeface="Times New Roman" panose="02020603050405020304" pitchFamily="18" charset="0"/>
              </a:rPr>
              <a:t> de la </a:t>
            </a:r>
            <a:r>
              <a:rPr lang="fr-BE" sz="1800" dirty="0" err="1">
                <a:effectLst/>
                <a:latin typeface="TimesNewRomanPSMT"/>
                <a:ea typeface="Times New Roman" panose="02020603050405020304" pitchFamily="18" charset="0"/>
              </a:rPr>
              <a:t>façon</a:t>
            </a:r>
            <a:r>
              <a:rPr lang="fr-BE" sz="1800" dirty="0">
                <a:effectLst/>
                <a:latin typeface="TimesNewRomanPSMT"/>
                <a:ea typeface="Times New Roman" panose="02020603050405020304" pitchFamily="18" charset="0"/>
              </a:rPr>
              <a:t> dont ils sont </a:t>
            </a:r>
            <a:r>
              <a:rPr lang="fr-BE" sz="1800" dirty="0" err="1">
                <a:effectLst/>
                <a:latin typeface="TimesNewRomanPSMT"/>
                <a:ea typeface="Times New Roman" panose="02020603050405020304" pitchFamily="18" charset="0"/>
              </a:rPr>
              <a:t>traités</a:t>
            </a:r>
            <a:r>
              <a:rPr lang="fr-BE" sz="1800" dirty="0">
                <a:effectLst/>
                <a:latin typeface="TimesNewRomanPSMT"/>
                <a:ea typeface="Times New Roman" panose="02020603050405020304" pitchFamily="18" charset="0"/>
              </a:rPr>
              <a:t> » </a:t>
            </a:r>
            <a:r>
              <a:rPr lang="fr-BE" sz="1800" kern="100" dirty="0">
                <a:effectLst/>
                <a:latin typeface="Times New Roman" panose="02020603050405020304" pitchFamily="18" charset="0"/>
                <a:ea typeface="Aptos" panose="020B0004020202020204" pitchFamily="34" charset="0"/>
                <a:cs typeface="Times New Roman" panose="02020603050405020304" pitchFamily="18" charset="0"/>
              </a:rPr>
              <a:t>Entretien du 26 avril 2018 avec un ex-journaliste à </a:t>
            </a:r>
            <a:r>
              <a:rPr lang="fr-BE" sz="1800" i="1" kern="100" dirty="0">
                <a:effectLst/>
                <a:latin typeface="Times New Roman" panose="02020603050405020304" pitchFamily="18" charset="0"/>
                <a:ea typeface="Aptos" panose="020B0004020202020204" pitchFamily="34" charset="0"/>
                <a:cs typeface="Times New Roman" panose="02020603050405020304" pitchFamily="18" charset="0"/>
              </a:rPr>
              <a:t>L</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fr-BE" sz="1800" i="1" kern="100" dirty="0">
                <a:effectLst/>
                <a:latin typeface="Times New Roman" panose="02020603050405020304" pitchFamily="18" charset="0"/>
                <a:ea typeface="Aptos" panose="020B0004020202020204" pitchFamily="34" charset="0"/>
                <a:cs typeface="Times New Roman" panose="02020603050405020304" pitchFamily="18" charset="0"/>
              </a:rPr>
              <a:t>Avenir</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476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White Night - Download">
            <a:extLst>
              <a:ext uri="{FF2B5EF4-FFF2-40B4-BE49-F238E27FC236}">
                <a16:creationId xmlns:a16="http://schemas.microsoft.com/office/drawing/2014/main" id="{E69A81D7-B996-8247-8646-8EAD3A679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860" y="458784"/>
            <a:ext cx="1096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9BDB0E7-C7DB-E046-94DD-0F86A8B00B49}"/>
              </a:ext>
            </a:extLst>
          </p:cNvPr>
          <p:cNvSpPr txBox="1"/>
          <p:nvPr/>
        </p:nvSpPr>
        <p:spPr>
          <a:xfrm>
            <a:off x="0" y="89452"/>
            <a:ext cx="6898511"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L’affaire Bouchez-RTBF (août 2025)</a:t>
            </a:r>
          </a:p>
        </p:txBody>
      </p:sp>
      <p:sp>
        <p:nvSpPr>
          <p:cNvPr id="10" name="Rectangle 9">
            <a:extLst>
              <a:ext uri="{FF2B5EF4-FFF2-40B4-BE49-F238E27FC236}">
                <a16:creationId xmlns:a16="http://schemas.microsoft.com/office/drawing/2014/main" id="{4C76C642-B867-3140-A2C3-DC65FAB8525C}"/>
              </a:ext>
            </a:extLst>
          </p:cNvPr>
          <p:cNvSpPr/>
          <p:nvPr/>
        </p:nvSpPr>
        <p:spPr>
          <a:xfrm>
            <a:off x="118128" y="6492875"/>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pic>
        <p:nvPicPr>
          <p:cNvPr id="3" name="Image 2">
            <a:extLst>
              <a:ext uri="{FF2B5EF4-FFF2-40B4-BE49-F238E27FC236}">
                <a16:creationId xmlns:a16="http://schemas.microsoft.com/office/drawing/2014/main" id="{4221C47B-795B-18B9-C922-B70FAB143DAA}"/>
              </a:ext>
            </a:extLst>
          </p:cNvPr>
          <p:cNvPicPr>
            <a:picLocks noChangeAspect="1"/>
          </p:cNvPicPr>
          <p:nvPr/>
        </p:nvPicPr>
        <p:blipFill>
          <a:blip r:embed="rId3"/>
          <a:stretch>
            <a:fillRect/>
          </a:stretch>
        </p:blipFill>
        <p:spPr>
          <a:xfrm>
            <a:off x="241541" y="777719"/>
            <a:ext cx="7772400" cy="4706567"/>
          </a:xfrm>
          <a:prstGeom prst="rect">
            <a:avLst/>
          </a:prstGeom>
        </p:spPr>
      </p:pic>
    </p:spTree>
    <p:extLst>
      <p:ext uri="{BB962C8B-B14F-4D97-AF65-F5344CB8AC3E}">
        <p14:creationId xmlns:p14="http://schemas.microsoft.com/office/powerpoint/2010/main" val="118555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ite Night, un survival horror à l&amp;#39;ancienne à venir sur PS4 – PlayStation  Blog en français">
            <a:extLst>
              <a:ext uri="{FF2B5EF4-FFF2-40B4-BE49-F238E27FC236}">
                <a16:creationId xmlns:a16="http://schemas.microsoft.com/office/drawing/2014/main" id="{46F6BB1E-9027-5B41-9513-5E056C7DF9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0"/>
          <a:stretch/>
        </p:blipFill>
        <p:spPr bwMode="auto">
          <a:xfrm>
            <a:off x="0" y="-1434724"/>
            <a:ext cx="12090400" cy="81937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79FE88F-627D-1C41-9BBD-00E37421B23E}"/>
              </a:ext>
            </a:extLst>
          </p:cNvPr>
          <p:cNvSpPr/>
          <p:nvPr/>
        </p:nvSpPr>
        <p:spPr>
          <a:xfrm>
            <a:off x="4699244" y="0"/>
            <a:ext cx="2581231" cy="3282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35A0A96-EF70-C540-B9DC-98AF35050B51}"/>
              </a:ext>
            </a:extLst>
          </p:cNvPr>
          <p:cNvSpPr txBox="1"/>
          <p:nvPr/>
        </p:nvSpPr>
        <p:spPr>
          <a:xfrm>
            <a:off x="0" y="-41102"/>
            <a:ext cx="12019174"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3. La presse vidéoludique</a:t>
            </a:r>
          </a:p>
        </p:txBody>
      </p:sp>
      <p:pic>
        <p:nvPicPr>
          <p:cNvPr id="8" name="Image 7">
            <a:extLst>
              <a:ext uri="{FF2B5EF4-FFF2-40B4-BE49-F238E27FC236}">
                <a16:creationId xmlns:a16="http://schemas.microsoft.com/office/drawing/2014/main" id="{73876AAE-FD2F-EA41-BB66-700C710B61B3}"/>
              </a:ext>
            </a:extLst>
          </p:cNvPr>
          <p:cNvPicPr>
            <a:picLocks noChangeAspect="1"/>
          </p:cNvPicPr>
          <p:nvPr/>
        </p:nvPicPr>
        <p:blipFill>
          <a:blip r:embed="rId3"/>
          <a:stretch>
            <a:fillRect/>
          </a:stretch>
        </p:blipFill>
        <p:spPr>
          <a:xfrm>
            <a:off x="7740220" y="-28691"/>
            <a:ext cx="1149231" cy="1535957"/>
          </a:xfrm>
          <a:prstGeom prst="rect">
            <a:avLst/>
          </a:prstGeom>
        </p:spPr>
      </p:pic>
      <p:pic>
        <p:nvPicPr>
          <p:cNvPr id="10" name="Image 9">
            <a:extLst>
              <a:ext uri="{FF2B5EF4-FFF2-40B4-BE49-F238E27FC236}">
                <a16:creationId xmlns:a16="http://schemas.microsoft.com/office/drawing/2014/main" id="{89497BDD-E6AC-0542-B127-3F5377E20BC8}"/>
              </a:ext>
            </a:extLst>
          </p:cNvPr>
          <p:cNvPicPr>
            <a:picLocks noChangeAspect="1"/>
          </p:cNvPicPr>
          <p:nvPr/>
        </p:nvPicPr>
        <p:blipFill>
          <a:blip r:embed="rId4"/>
          <a:stretch>
            <a:fillRect/>
          </a:stretch>
        </p:blipFill>
        <p:spPr>
          <a:xfrm>
            <a:off x="11112078" y="-28691"/>
            <a:ext cx="1124221" cy="1535958"/>
          </a:xfrm>
          <a:prstGeom prst="rect">
            <a:avLst/>
          </a:prstGeom>
        </p:spPr>
      </p:pic>
      <p:pic>
        <p:nvPicPr>
          <p:cNvPr id="3078" name="Picture 6">
            <a:extLst>
              <a:ext uri="{FF2B5EF4-FFF2-40B4-BE49-F238E27FC236}">
                <a16:creationId xmlns:a16="http://schemas.microsoft.com/office/drawing/2014/main" id="{1C8B2072-9C1C-B14A-8590-A7C51FE1F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6550" y="-38588"/>
            <a:ext cx="1065528" cy="15458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367D701-A10B-4D41-92F4-77CA8C066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450" y="-35549"/>
            <a:ext cx="1174335" cy="15458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A186AB2-97F5-B545-BB7F-F5FF129BA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7456" y="1507266"/>
            <a:ext cx="1149231" cy="151492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39DC006-BACF-FC4C-B3F8-EB7A9B030D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6122" y="1507267"/>
            <a:ext cx="1131309" cy="150281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7724A2D1-8355-254A-B19F-66B3D9CDFC7D}"/>
              </a:ext>
            </a:extLst>
          </p:cNvPr>
          <p:cNvPicPr>
            <a:picLocks noChangeAspect="1"/>
          </p:cNvPicPr>
          <p:nvPr/>
        </p:nvPicPr>
        <p:blipFill>
          <a:blip r:embed="rId9"/>
          <a:stretch>
            <a:fillRect/>
          </a:stretch>
        </p:blipFill>
        <p:spPr>
          <a:xfrm>
            <a:off x="10019359" y="1507266"/>
            <a:ext cx="1092719" cy="1502810"/>
          </a:xfrm>
          <a:prstGeom prst="rect">
            <a:avLst/>
          </a:prstGeom>
        </p:spPr>
      </p:pic>
      <p:pic>
        <p:nvPicPr>
          <p:cNvPr id="3088" name="Picture 16">
            <a:extLst>
              <a:ext uri="{FF2B5EF4-FFF2-40B4-BE49-F238E27FC236}">
                <a16:creationId xmlns:a16="http://schemas.microsoft.com/office/drawing/2014/main" id="{0096F136-5F4B-C944-AD36-7A6EA86B2D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21257" y="1527057"/>
            <a:ext cx="1089948" cy="148301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B290C936-C25E-5649-8651-8246A9D0D367}"/>
              </a:ext>
            </a:extLst>
          </p:cNvPr>
          <p:cNvPicPr>
            <a:picLocks noChangeAspect="1"/>
          </p:cNvPicPr>
          <p:nvPr/>
        </p:nvPicPr>
        <p:blipFill>
          <a:blip r:embed="rId11"/>
          <a:stretch>
            <a:fillRect/>
          </a:stretch>
        </p:blipFill>
        <p:spPr>
          <a:xfrm>
            <a:off x="-57479" y="3289370"/>
            <a:ext cx="1137401" cy="1502810"/>
          </a:xfrm>
          <a:prstGeom prst="rect">
            <a:avLst/>
          </a:prstGeom>
        </p:spPr>
      </p:pic>
      <p:pic>
        <p:nvPicPr>
          <p:cNvPr id="3092" name="Picture 20">
            <a:extLst>
              <a:ext uri="{FF2B5EF4-FFF2-40B4-BE49-F238E27FC236}">
                <a16:creationId xmlns:a16="http://schemas.microsoft.com/office/drawing/2014/main" id="{EF39044E-2AB5-3845-AE34-3E59A02B7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922" y="3289370"/>
            <a:ext cx="1066229" cy="150281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571CE9BB-FF8A-BC4C-94E0-74DBDF0050E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35" r="3390" b="5287"/>
          <a:stretch/>
        </p:blipFill>
        <p:spPr bwMode="auto">
          <a:xfrm>
            <a:off x="2139925" y="3289370"/>
            <a:ext cx="1114697" cy="150281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4456B91E-C2A6-DA4E-A706-3E2E6F98E6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99" y="4730292"/>
            <a:ext cx="1101827" cy="151492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CC5ADBCB-662A-BD47-BAF6-7E12AB734FB5}"/>
              </a:ext>
            </a:extLst>
          </p:cNvPr>
          <p:cNvPicPr>
            <a:picLocks noChangeAspect="1"/>
          </p:cNvPicPr>
          <p:nvPr/>
        </p:nvPicPr>
        <p:blipFill>
          <a:blip r:embed="rId15"/>
          <a:stretch>
            <a:fillRect/>
          </a:stretch>
        </p:blipFill>
        <p:spPr>
          <a:xfrm>
            <a:off x="1083243" y="4792180"/>
            <a:ext cx="1052088" cy="1447242"/>
          </a:xfrm>
          <a:prstGeom prst="rect">
            <a:avLst/>
          </a:prstGeom>
        </p:spPr>
      </p:pic>
      <p:pic>
        <p:nvPicPr>
          <p:cNvPr id="3102" name="Picture 30" descr="Forums : La coopération avec la police se poursuit - Actualités du  02/02/2010 - jeuxvideo.com">
            <a:extLst>
              <a:ext uri="{FF2B5EF4-FFF2-40B4-BE49-F238E27FC236}">
                <a16:creationId xmlns:a16="http://schemas.microsoft.com/office/drawing/2014/main" id="{A5650D12-66A7-4E45-8B9A-0467EB341F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2267" y="4905301"/>
            <a:ext cx="1578455" cy="739817"/>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Jeuxvideo.com — Wikipédia">
            <a:extLst>
              <a:ext uri="{FF2B5EF4-FFF2-40B4-BE49-F238E27FC236}">
                <a16:creationId xmlns:a16="http://schemas.microsoft.com/office/drawing/2014/main" id="{7458FE95-A592-6A4F-AE4A-A74A6330ED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29687" y="4425089"/>
            <a:ext cx="938673" cy="68129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D5131A5-206B-ED4A-8A12-B251E940FA11}"/>
              </a:ext>
            </a:extLst>
          </p:cNvPr>
          <p:cNvSpPr/>
          <p:nvPr/>
        </p:nvSpPr>
        <p:spPr>
          <a:xfrm>
            <a:off x="3156529" y="6412540"/>
            <a:ext cx="2394411"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pic>
        <p:nvPicPr>
          <p:cNvPr id="3106" name="Picture 34" descr="Nouveau décryptage du logo de Super Mario Galaxy 2 - L&amp;#39;actualité de Super  Mario en continu">
            <a:extLst>
              <a:ext uri="{FF2B5EF4-FFF2-40B4-BE49-F238E27FC236}">
                <a16:creationId xmlns:a16="http://schemas.microsoft.com/office/drawing/2014/main" id="{54DC9E8E-CEA5-B740-A7C2-DA35F298036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4507" y="5530929"/>
            <a:ext cx="1626215" cy="554273"/>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harlotte Razon | Gamekult – In dev with">
            <a:extLst>
              <a:ext uri="{FF2B5EF4-FFF2-40B4-BE49-F238E27FC236}">
                <a16:creationId xmlns:a16="http://schemas.microsoft.com/office/drawing/2014/main" id="{F459727F-E224-C641-A561-259DA96D1F0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046" t="30655" r="9593" b="36102"/>
          <a:stretch/>
        </p:blipFill>
        <p:spPr bwMode="auto">
          <a:xfrm>
            <a:off x="8633433" y="4523369"/>
            <a:ext cx="2411654" cy="542622"/>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oincoin PC - CanardPC #333">
            <a:extLst>
              <a:ext uri="{FF2B5EF4-FFF2-40B4-BE49-F238E27FC236}">
                <a16:creationId xmlns:a16="http://schemas.microsoft.com/office/drawing/2014/main" id="{76081E5A-F89A-4B4B-AF60-03A2F4BE5D4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435" b="2918"/>
          <a:stretch/>
        </p:blipFill>
        <p:spPr bwMode="auto">
          <a:xfrm>
            <a:off x="7187923" y="5235147"/>
            <a:ext cx="1230214" cy="1644443"/>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anard PC HARDWARE : Hors série Raspberry Pi + Arduino - Framboise 314, le  Raspberry Pi à la sauce française....">
            <a:extLst>
              <a:ext uri="{FF2B5EF4-FFF2-40B4-BE49-F238E27FC236}">
                <a16:creationId xmlns:a16="http://schemas.microsoft.com/office/drawing/2014/main" id="{E5A1AAA0-114A-8247-8E9D-56DDAD9327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9104" y="5240031"/>
            <a:ext cx="1251532" cy="1639559"/>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ouv IG magazine 5 ZELDA | Couvertures de magazines, Histoire, Magazine">
            <a:extLst>
              <a:ext uri="{FF2B5EF4-FFF2-40B4-BE49-F238E27FC236}">
                <a16:creationId xmlns:a16="http://schemas.microsoft.com/office/drawing/2014/main" id="{88919D2E-8839-2B4B-8EF8-9A35F2162A5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39317" y="5240031"/>
            <a:ext cx="1295097" cy="1644443"/>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JV - le mag on Twitter: &amp;quot;JV71 déboule ! - Politique et jeu vidéo ; Tout jeu  est-il forcément politique ? ; les jeux des partis politiques ; le  @recondustream ... -">
            <a:extLst>
              <a:ext uri="{FF2B5EF4-FFF2-40B4-BE49-F238E27FC236}">
                <a16:creationId xmlns:a16="http://schemas.microsoft.com/office/drawing/2014/main" id="{31063959-B0F3-6F46-8EB3-77BDEAF2D2D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16108" y="5240031"/>
            <a:ext cx="1295097" cy="165697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Pixels (@pixelsfr) / Twitter">
            <a:extLst>
              <a:ext uri="{FF2B5EF4-FFF2-40B4-BE49-F238E27FC236}">
                <a16:creationId xmlns:a16="http://schemas.microsoft.com/office/drawing/2014/main" id="{543A9FC4-7AB5-D642-9EAA-6D155292E56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60383" y="4296326"/>
            <a:ext cx="938673" cy="93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3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Night">
            <a:extLst>
              <a:ext uri="{FF2B5EF4-FFF2-40B4-BE49-F238E27FC236}">
                <a16:creationId xmlns:a16="http://schemas.microsoft.com/office/drawing/2014/main" id="{CF135450-4212-4248-BA91-46069DA61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39" y="264768"/>
            <a:ext cx="12501766" cy="70322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610DD12-F4C2-0843-9B79-04E26E58E7BA}"/>
              </a:ext>
            </a:extLst>
          </p:cNvPr>
          <p:cNvSpPr/>
          <p:nvPr/>
        </p:nvSpPr>
        <p:spPr>
          <a:xfrm>
            <a:off x="10582413" y="2789750"/>
            <a:ext cx="1414379" cy="461665"/>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2" name="Rectangle 1">
            <a:extLst>
              <a:ext uri="{FF2B5EF4-FFF2-40B4-BE49-F238E27FC236}">
                <a16:creationId xmlns:a16="http://schemas.microsoft.com/office/drawing/2014/main" id="{8FFDD35F-09F5-5F4A-89DA-8FDD594E9F65}"/>
              </a:ext>
            </a:extLst>
          </p:cNvPr>
          <p:cNvSpPr/>
          <p:nvPr/>
        </p:nvSpPr>
        <p:spPr>
          <a:xfrm>
            <a:off x="79461" y="6288420"/>
            <a:ext cx="3335677" cy="461665"/>
          </a:xfrm>
          <a:prstGeom prst="rect">
            <a:avLst/>
          </a:prstGeom>
        </p:spPr>
        <p:txBody>
          <a:bodyPr wrap="square">
            <a:spAutoFit/>
          </a:bodyPr>
          <a:lstStyle/>
          <a:p>
            <a:pPr algn="ctr"/>
            <a:r>
              <a:rPr lang="fr-FR" sz="1200" b="1" dirty="0">
                <a:latin typeface="Aptos" panose="020B0004020202020204" pitchFamily="34" charset="0"/>
                <a:cs typeface="Times New Roman" panose="02020603050405020304" pitchFamily="18" charset="0"/>
              </a:rPr>
              <a:t>« Les métiers de la création », </a:t>
            </a:r>
            <a:r>
              <a:rPr lang="fr-FR" sz="1200" b="1" i="1" dirty="0" err="1">
                <a:latin typeface="Aptos" panose="020B0004020202020204" pitchFamily="34" charset="0"/>
                <a:cs typeface="Times New Roman" panose="02020603050405020304" pitchFamily="18" charset="0"/>
              </a:rPr>
              <a:t>Gen</a:t>
            </a:r>
            <a:r>
              <a:rPr lang="fr-FR" sz="1200" b="1" i="1" dirty="0">
                <a:latin typeface="Aptos" panose="020B0004020202020204" pitchFamily="34" charset="0"/>
                <a:cs typeface="Times New Roman" panose="02020603050405020304" pitchFamily="18" charset="0"/>
              </a:rPr>
              <a:t> 4</a:t>
            </a:r>
            <a:r>
              <a:rPr lang="fr-FR" sz="1200" b="1" dirty="0">
                <a:latin typeface="Aptos" panose="020B0004020202020204" pitchFamily="34" charset="0"/>
                <a:cs typeface="Times New Roman" panose="02020603050405020304" pitchFamily="18" charset="0"/>
              </a:rPr>
              <a:t>,</a:t>
            </a:r>
          </a:p>
          <a:p>
            <a:pPr algn="ctr"/>
            <a:r>
              <a:rPr lang="fr-FR" sz="1200" b="1" dirty="0">
                <a:latin typeface="Aptos" panose="020B0004020202020204" pitchFamily="34" charset="0"/>
                <a:cs typeface="Times New Roman" panose="02020603050405020304" pitchFamily="18" charset="0"/>
              </a:rPr>
              <a:t>n°67, juin 1994</a:t>
            </a:r>
          </a:p>
        </p:txBody>
      </p:sp>
      <p:pic>
        <p:nvPicPr>
          <p:cNvPr id="15" name="Image 14" descr="Capture d’écran 2021-01-15 à 14.09.14.png">
            <a:extLst>
              <a:ext uri="{FF2B5EF4-FFF2-40B4-BE49-F238E27FC236}">
                <a16:creationId xmlns:a16="http://schemas.microsoft.com/office/drawing/2014/main" id="{B7D3D4B6-E7ED-8642-B7AE-5A5F87FCC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9" y="1589297"/>
            <a:ext cx="4547494" cy="1631513"/>
          </a:xfrm>
          <a:prstGeom prst="rect">
            <a:avLst/>
          </a:prstGeom>
          <a:ln>
            <a:solidFill>
              <a:srgbClr val="1C2024"/>
            </a:solidFill>
          </a:ln>
        </p:spPr>
      </p:pic>
      <p:sp>
        <p:nvSpPr>
          <p:cNvPr id="16" name="ZoneTexte 15">
            <a:extLst>
              <a:ext uri="{FF2B5EF4-FFF2-40B4-BE49-F238E27FC236}">
                <a16:creationId xmlns:a16="http://schemas.microsoft.com/office/drawing/2014/main" id="{FEA5B3B5-1FA2-F341-B507-CAADA18AF927}"/>
              </a:ext>
            </a:extLst>
          </p:cNvPr>
          <p:cNvSpPr txBox="1"/>
          <p:nvPr/>
        </p:nvSpPr>
        <p:spPr>
          <a:xfrm>
            <a:off x="-1095433" y="1312298"/>
            <a:ext cx="8106310" cy="276999"/>
          </a:xfrm>
          <a:prstGeom prst="rect">
            <a:avLst/>
          </a:prstGeom>
          <a:noFill/>
        </p:spPr>
        <p:txBody>
          <a:bodyPr wrap="square" rtlCol="0">
            <a:spAutoFit/>
          </a:bodyPr>
          <a:lstStyle/>
          <a:p>
            <a:pPr algn="ctr"/>
            <a:r>
              <a:rPr lang="fr-FR" sz="1200" b="1" dirty="0">
                <a:latin typeface="Aptos" panose="020B0004020202020204" pitchFamily="34" charset="0"/>
                <a:cs typeface="Times New Roman" panose="02020603050405020304" pitchFamily="18" charset="0"/>
              </a:rPr>
              <a:t>Olivier </a:t>
            </a:r>
            <a:r>
              <a:rPr lang="fr-FR" sz="1200" b="1" dirty="0" err="1">
                <a:latin typeface="Aptos" panose="020B0004020202020204" pitchFamily="34" charset="0"/>
                <a:cs typeface="Times New Roman" panose="02020603050405020304" pitchFamily="18" charset="0"/>
              </a:rPr>
              <a:t>Chazoule</a:t>
            </a:r>
            <a:r>
              <a:rPr lang="fr-FR" sz="1200" b="1" dirty="0">
                <a:latin typeface="Aptos" panose="020B0004020202020204" pitchFamily="34" charset="0"/>
                <a:cs typeface="Times New Roman" panose="02020603050405020304" pitchFamily="18" charset="0"/>
              </a:rPr>
              <a:t> « La chasse aux cerveaux a commencé », </a:t>
            </a:r>
            <a:r>
              <a:rPr lang="fr-FR" sz="1200" b="1" i="1" dirty="0">
                <a:latin typeface="Aptos" panose="020B0004020202020204" pitchFamily="34" charset="0"/>
                <a:cs typeface="Times New Roman" panose="02020603050405020304" pitchFamily="18" charset="0"/>
              </a:rPr>
              <a:t>Tilt</a:t>
            </a:r>
            <a:r>
              <a:rPr lang="fr-FR" sz="1200" b="1" dirty="0">
                <a:latin typeface="Aptos" panose="020B0004020202020204" pitchFamily="34" charset="0"/>
                <a:cs typeface="Times New Roman" panose="02020603050405020304" pitchFamily="18" charset="0"/>
              </a:rPr>
              <a:t>, n°3, p.18, février 1983</a:t>
            </a:r>
          </a:p>
        </p:txBody>
      </p:sp>
      <p:pic>
        <p:nvPicPr>
          <p:cNvPr id="4" name="Image 3">
            <a:extLst>
              <a:ext uri="{FF2B5EF4-FFF2-40B4-BE49-F238E27FC236}">
                <a16:creationId xmlns:a16="http://schemas.microsoft.com/office/drawing/2014/main" id="{A592CDAD-1333-C346-975E-C21F632E15E6}"/>
              </a:ext>
            </a:extLst>
          </p:cNvPr>
          <p:cNvPicPr>
            <a:picLocks noChangeAspect="1"/>
          </p:cNvPicPr>
          <p:nvPr/>
        </p:nvPicPr>
        <p:blipFill rotWithShape="1">
          <a:blip r:embed="rId4"/>
          <a:srcRect r="35165"/>
          <a:stretch/>
        </p:blipFill>
        <p:spPr>
          <a:xfrm>
            <a:off x="7772146" y="3379032"/>
            <a:ext cx="4419854" cy="2980730"/>
          </a:xfrm>
          <a:prstGeom prst="rect">
            <a:avLst/>
          </a:prstGeom>
        </p:spPr>
      </p:pic>
      <p:sp>
        <p:nvSpPr>
          <p:cNvPr id="17" name="ZoneTexte 16">
            <a:extLst>
              <a:ext uri="{FF2B5EF4-FFF2-40B4-BE49-F238E27FC236}">
                <a16:creationId xmlns:a16="http://schemas.microsoft.com/office/drawing/2014/main" id="{D0597042-C4C1-A44C-85D0-BA4DB1738DD2}"/>
              </a:ext>
            </a:extLst>
          </p:cNvPr>
          <p:cNvSpPr txBox="1"/>
          <p:nvPr/>
        </p:nvSpPr>
        <p:spPr>
          <a:xfrm>
            <a:off x="7772145" y="6391903"/>
            <a:ext cx="4419855" cy="646331"/>
          </a:xfrm>
          <a:prstGeom prst="rect">
            <a:avLst/>
          </a:prstGeom>
          <a:noFill/>
        </p:spPr>
        <p:txBody>
          <a:bodyPr wrap="square" rtlCol="0">
            <a:spAutoFit/>
          </a:bodyPr>
          <a:lstStyle/>
          <a:p>
            <a:pPr algn="ctr"/>
            <a:r>
              <a:rPr lang="fr-FR" sz="1200" b="1" dirty="0">
                <a:latin typeface="Aptos" panose="020B0004020202020204" pitchFamily="34" charset="0"/>
                <a:cs typeface="Times New Roman" panose="02020603050405020304" pitchFamily="18" charset="0"/>
              </a:rPr>
              <a:t>JOYSTICK NEWS NETWORK, « « Microsoft contre le reste du monde », Joystick, n° 59, p. 16, avril 1995</a:t>
            </a:r>
            <a:br>
              <a:rPr lang="fr-FR" sz="1200" b="1" dirty="0">
                <a:latin typeface="Aptos" panose="020B0004020202020204" pitchFamily="34" charset="0"/>
                <a:cs typeface="Times New Roman" panose="02020603050405020304" pitchFamily="18" charset="0"/>
              </a:rPr>
            </a:br>
            <a:endParaRPr lang="fr-FR" sz="1200" b="1" dirty="0">
              <a:latin typeface="Aptos" panose="020B0004020202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05DDEA05-6472-FF4A-8EEA-0DA976235136}"/>
              </a:ext>
            </a:extLst>
          </p:cNvPr>
          <p:cNvSpPr/>
          <p:nvPr/>
        </p:nvSpPr>
        <p:spPr>
          <a:xfrm>
            <a:off x="1850177" y="-308102"/>
            <a:ext cx="8404166" cy="7793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AEA740E-28D5-264F-BD8E-01E2261F657D}"/>
              </a:ext>
            </a:extLst>
          </p:cNvPr>
          <p:cNvSpPr txBox="1"/>
          <p:nvPr/>
        </p:nvSpPr>
        <p:spPr>
          <a:xfrm>
            <a:off x="0" y="953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De la vérification dès les prémisses</a:t>
            </a:r>
          </a:p>
        </p:txBody>
      </p:sp>
      <p:pic>
        <p:nvPicPr>
          <p:cNvPr id="5" name="Image 4">
            <a:extLst>
              <a:ext uri="{FF2B5EF4-FFF2-40B4-BE49-F238E27FC236}">
                <a16:creationId xmlns:a16="http://schemas.microsoft.com/office/drawing/2014/main" id="{930147AA-7019-5FB0-097B-78886689AEE2}"/>
              </a:ext>
            </a:extLst>
          </p:cNvPr>
          <p:cNvPicPr>
            <a:picLocks noChangeAspect="1"/>
          </p:cNvPicPr>
          <p:nvPr/>
        </p:nvPicPr>
        <p:blipFill>
          <a:blip r:embed="rId5"/>
          <a:stretch>
            <a:fillRect/>
          </a:stretch>
        </p:blipFill>
        <p:spPr>
          <a:xfrm>
            <a:off x="195209" y="3342710"/>
            <a:ext cx="2305053" cy="2980730"/>
          </a:xfrm>
          <a:prstGeom prst="rect">
            <a:avLst/>
          </a:prstGeom>
        </p:spPr>
      </p:pic>
      <p:pic>
        <p:nvPicPr>
          <p:cNvPr id="6" name="Image 5">
            <a:extLst>
              <a:ext uri="{FF2B5EF4-FFF2-40B4-BE49-F238E27FC236}">
                <a16:creationId xmlns:a16="http://schemas.microsoft.com/office/drawing/2014/main" id="{13AE2E61-9636-22A8-5606-7438A78AC258}"/>
              </a:ext>
            </a:extLst>
          </p:cNvPr>
          <p:cNvPicPr>
            <a:picLocks noChangeAspect="1"/>
          </p:cNvPicPr>
          <p:nvPr/>
        </p:nvPicPr>
        <p:blipFill>
          <a:blip r:embed="rId6"/>
          <a:stretch>
            <a:fillRect/>
          </a:stretch>
        </p:blipFill>
        <p:spPr>
          <a:xfrm>
            <a:off x="2463976" y="3347459"/>
            <a:ext cx="2305053" cy="2978061"/>
          </a:xfrm>
          <a:prstGeom prst="rect">
            <a:avLst/>
          </a:prstGeom>
        </p:spPr>
      </p:pic>
    </p:spTree>
    <p:extLst>
      <p:ext uri="{BB962C8B-B14F-4D97-AF65-F5344CB8AC3E}">
        <p14:creationId xmlns:p14="http://schemas.microsoft.com/office/powerpoint/2010/main" val="15479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Night">
            <a:extLst>
              <a:ext uri="{FF2B5EF4-FFF2-40B4-BE49-F238E27FC236}">
                <a16:creationId xmlns:a16="http://schemas.microsoft.com/office/drawing/2014/main" id="{97BEDA94-1866-1D46-BB65-F2F046DB5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22" y="-930688"/>
            <a:ext cx="12226963" cy="68776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DA82B25-4FDC-E947-A984-FADD131364F7}"/>
              </a:ext>
            </a:extLst>
          </p:cNvPr>
          <p:cNvSpPr/>
          <p:nvPr/>
        </p:nvSpPr>
        <p:spPr>
          <a:xfrm>
            <a:off x="568429" y="6426455"/>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3" name="Rectangle 2">
            <a:extLst>
              <a:ext uri="{FF2B5EF4-FFF2-40B4-BE49-F238E27FC236}">
                <a16:creationId xmlns:a16="http://schemas.microsoft.com/office/drawing/2014/main" id="{7C6F7FB4-E102-5A49-81A4-678449F37EDC}"/>
              </a:ext>
            </a:extLst>
          </p:cNvPr>
          <p:cNvSpPr/>
          <p:nvPr/>
        </p:nvSpPr>
        <p:spPr>
          <a:xfrm>
            <a:off x="4713402" y="-269669"/>
            <a:ext cx="6256502" cy="113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3" name="Picture 2" descr="Canard PC on Twitter: &amp;quot;Dossier #CrunchInvestigation Certaines équipes dans  le jeu vidéo ont pris conscience qu&amp;#39;elles avaient des droits à défendre.  Elles se sont organisées. Elles commencent même à obtenir gain de">
            <a:extLst>
              <a:ext uri="{FF2B5EF4-FFF2-40B4-BE49-F238E27FC236}">
                <a16:creationId xmlns:a16="http://schemas.microsoft.com/office/drawing/2014/main" id="{DE634721-03F3-9A41-9F1A-F522D3384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42" t="4400" r="33233"/>
          <a:stretch/>
        </p:blipFill>
        <p:spPr bwMode="auto">
          <a:xfrm>
            <a:off x="678173" y="1307592"/>
            <a:ext cx="2302771" cy="352044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0BEFFBD2-0B04-A34A-BB8C-28D9F0016A3C}"/>
              </a:ext>
            </a:extLst>
          </p:cNvPr>
          <p:cNvPicPr>
            <a:picLocks noChangeAspect="1"/>
          </p:cNvPicPr>
          <p:nvPr/>
        </p:nvPicPr>
        <p:blipFill>
          <a:blip r:embed="rId4"/>
          <a:stretch>
            <a:fillRect/>
          </a:stretch>
        </p:blipFill>
        <p:spPr>
          <a:xfrm>
            <a:off x="3652605" y="5618228"/>
            <a:ext cx="4323588" cy="1080897"/>
          </a:xfrm>
          <a:prstGeom prst="rect">
            <a:avLst/>
          </a:prstGeom>
        </p:spPr>
      </p:pic>
      <p:pic>
        <p:nvPicPr>
          <p:cNvPr id="15" name="Espace réservé du contenu 5">
            <a:extLst>
              <a:ext uri="{FF2B5EF4-FFF2-40B4-BE49-F238E27FC236}">
                <a16:creationId xmlns:a16="http://schemas.microsoft.com/office/drawing/2014/main" id="{70EEEF4A-87D6-5447-9C30-12A933E29812}"/>
              </a:ext>
            </a:extLst>
          </p:cNvPr>
          <p:cNvPicPr>
            <a:picLocks noGrp="1" noChangeAspect="1"/>
          </p:cNvPicPr>
          <p:nvPr>
            <p:ph idx="1"/>
          </p:nvPr>
        </p:nvPicPr>
        <p:blipFill>
          <a:blip r:embed="rId5"/>
          <a:stretch>
            <a:fillRect/>
          </a:stretch>
        </p:blipFill>
        <p:spPr>
          <a:xfrm>
            <a:off x="3386349" y="3372041"/>
            <a:ext cx="3793194" cy="1399032"/>
          </a:xfrm>
        </p:spPr>
      </p:pic>
      <p:pic>
        <p:nvPicPr>
          <p:cNvPr id="1026" name="Picture 2" descr="Ubisoft : Le harcèlement aux manettes. 02 juillet 2020 – Liberation">
            <a:extLst>
              <a:ext uri="{FF2B5EF4-FFF2-40B4-BE49-F238E27FC236}">
                <a16:creationId xmlns:a16="http://schemas.microsoft.com/office/drawing/2014/main" id="{F84DFFB0-5465-E74C-B453-422A7EAB15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171"/>
          <a:stretch/>
        </p:blipFill>
        <p:spPr bwMode="auto">
          <a:xfrm>
            <a:off x="8123035" y="3581742"/>
            <a:ext cx="3038166" cy="31173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618D65-CF75-59F7-6A3B-CCBEBE7BDCD1}"/>
              </a:ext>
            </a:extLst>
          </p:cNvPr>
          <p:cNvSpPr/>
          <p:nvPr/>
        </p:nvSpPr>
        <p:spPr>
          <a:xfrm>
            <a:off x="2364942" y="-772081"/>
            <a:ext cx="7683656"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39A8C73-773D-D047-A68D-5D2657359C2B}"/>
              </a:ext>
            </a:extLst>
          </p:cNvPr>
          <p:cNvSpPr txBox="1"/>
          <p:nvPr/>
        </p:nvSpPr>
        <p:spPr>
          <a:xfrm>
            <a:off x="0" y="89452"/>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L’investigation dans la presse jeu vidéo</a:t>
            </a:r>
          </a:p>
        </p:txBody>
      </p:sp>
      <p:pic>
        <p:nvPicPr>
          <p:cNvPr id="4" name="Image 3">
            <a:extLst>
              <a:ext uri="{FF2B5EF4-FFF2-40B4-BE49-F238E27FC236}">
                <a16:creationId xmlns:a16="http://schemas.microsoft.com/office/drawing/2014/main" id="{60A6E74E-FCC6-E42F-34B0-AB5246B68942}"/>
              </a:ext>
            </a:extLst>
          </p:cNvPr>
          <p:cNvPicPr>
            <a:picLocks noChangeAspect="1"/>
          </p:cNvPicPr>
          <p:nvPr/>
        </p:nvPicPr>
        <p:blipFill>
          <a:blip r:embed="rId7"/>
          <a:stretch>
            <a:fillRect/>
          </a:stretch>
        </p:blipFill>
        <p:spPr>
          <a:xfrm>
            <a:off x="10293508" y="471428"/>
            <a:ext cx="1735386" cy="2792574"/>
          </a:xfrm>
          <a:prstGeom prst="rect">
            <a:avLst/>
          </a:prstGeom>
        </p:spPr>
      </p:pic>
    </p:spTree>
    <p:extLst>
      <p:ext uri="{BB962C8B-B14F-4D97-AF65-F5344CB8AC3E}">
        <p14:creationId xmlns:p14="http://schemas.microsoft.com/office/powerpoint/2010/main" val="1529049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Playdigious">
            <a:extLst>
              <a:ext uri="{FF2B5EF4-FFF2-40B4-BE49-F238E27FC236}">
                <a16:creationId xmlns:a16="http://schemas.microsoft.com/office/drawing/2014/main" id="{38246FFB-E02F-7C3F-E872-F83E885B6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590" y="1017200"/>
            <a:ext cx="13068622" cy="73511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917F13B-F3AF-D135-A4A1-A502D358E437}"/>
              </a:ext>
            </a:extLst>
          </p:cNvPr>
          <p:cNvPicPr>
            <a:picLocks noChangeAspect="1"/>
          </p:cNvPicPr>
          <p:nvPr/>
        </p:nvPicPr>
        <p:blipFill>
          <a:blip r:embed="rId3"/>
          <a:stretch>
            <a:fillRect/>
          </a:stretch>
        </p:blipFill>
        <p:spPr>
          <a:xfrm>
            <a:off x="243069" y="198515"/>
            <a:ext cx="6435524" cy="2823882"/>
          </a:xfrm>
          <a:prstGeom prst="rect">
            <a:avLst/>
          </a:prstGeom>
        </p:spPr>
      </p:pic>
      <p:pic>
        <p:nvPicPr>
          <p:cNvPr id="9" name="Image 8">
            <a:extLst>
              <a:ext uri="{FF2B5EF4-FFF2-40B4-BE49-F238E27FC236}">
                <a16:creationId xmlns:a16="http://schemas.microsoft.com/office/drawing/2014/main" id="{0EFB309E-9B0A-1BC8-8586-EB3370CC7680}"/>
              </a:ext>
            </a:extLst>
          </p:cNvPr>
          <p:cNvPicPr>
            <a:picLocks noChangeAspect="1"/>
          </p:cNvPicPr>
          <p:nvPr/>
        </p:nvPicPr>
        <p:blipFill>
          <a:blip r:embed="rId4"/>
          <a:stretch>
            <a:fillRect/>
          </a:stretch>
        </p:blipFill>
        <p:spPr>
          <a:xfrm>
            <a:off x="243069" y="3121073"/>
            <a:ext cx="5352091" cy="3736927"/>
          </a:xfrm>
          <a:prstGeom prst="rect">
            <a:avLst/>
          </a:prstGeom>
        </p:spPr>
      </p:pic>
    </p:spTree>
    <p:extLst>
      <p:ext uri="{BB962C8B-B14F-4D97-AF65-F5344CB8AC3E}">
        <p14:creationId xmlns:p14="http://schemas.microsoft.com/office/powerpoint/2010/main" val="293499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te Night Review - GameSpot">
            <a:extLst>
              <a:ext uri="{FF2B5EF4-FFF2-40B4-BE49-F238E27FC236}">
                <a16:creationId xmlns:a16="http://schemas.microsoft.com/office/drawing/2014/main" id="{D695C54E-1634-F872-F221-6290F216C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458" y="-2953093"/>
            <a:ext cx="18076323" cy="101679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F4F6AB-E6A2-39B2-4D1E-D8A76349BA86}"/>
              </a:ext>
            </a:extLst>
          </p:cNvPr>
          <p:cNvSpPr/>
          <p:nvPr/>
        </p:nvSpPr>
        <p:spPr>
          <a:xfrm>
            <a:off x="602165" y="472874"/>
            <a:ext cx="10917045" cy="56825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17E2CC04-5194-8064-D23C-A7131E1ADC9B}"/>
              </a:ext>
            </a:extLst>
          </p:cNvPr>
          <p:cNvSpPr txBox="1"/>
          <p:nvPr/>
        </p:nvSpPr>
        <p:spPr>
          <a:xfrm>
            <a:off x="0" y="47287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Un </a:t>
            </a:r>
            <a:r>
              <a:rPr lang="fr-FR" sz="2400" b="1" dirty="0" err="1">
                <a:latin typeface="Times New Roman" panose="02020603050405020304" pitchFamily="18" charset="0"/>
                <a:cs typeface="Times New Roman" panose="02020603050405020304" pitchFamily="18" charset="0"/>
              </a:rPr>
              <a:t>pléonsame</a:t>
            </a:r>
            <a:r>
              <a:rPr lang="fr-FR" sz="2400" b="1" dirty="0">
                <a:latin typeface="Times New Roman" panose="02020603050405020304" pitchFamily="18" charset="0"/>
                <a:cs typeface="Times New Roman" panose="02020603050405020304" pitchFamily="18" charset="0"/>
              </a:rPr>
              <a:t>, vraiment ?</a:t>
            </a:r>
          </a:p>
        </p:txBody>
      </p:sp>
      <p:sp>
        <p:nvSpPr>
          <p:cNvPr id="3" name="ZoneTexte 2">
            <a:extLst>
              <a:ext uri="{FF2B5EF4-FFF2-40B4-BE49-F238E27FC236}">
                <a16:creationId xmlns:a16="http://schemas.microsoft.com/office/drawing/2014/main" id="{1C97D238-F786-8838-428B-23D16C4478B8}"/>
              </a:ext>
            </a:extLst>
          </p:cNvPr>
          <p:cNvSpPr txBox="1"/>
          <p:nvPr/>
        </p:nvSpPr>
        <p:spPr>
          <a:xfrm>
            <a:off x="672789" y="1005803"/>
            <a:ext cx="10917045" cy="1477328"/>
          </a:xfrm>
          <a:prstGeom prst="rect">
            <a:avLst/>
          </a:prstGeom>
          <a:noFill/>
        </p:spPr>
        <p:txBody>
          <a:bodyPr wrap="square">
            <a:spAutoFit/>
          </a:bodyPr>
          <a:lstStyle/>
          <a:p>
            <a:pPr algn="just"/>
            <a:r>
              <a:rPr lang="fr-BE" sz="1800" dirty="0">
                <a:effectLst/>
                <a:latin typeface="Times"/>
              </a:rPr>
              <a:t>«</a:t>
            </a:r>
            <a:r>
              <a:rPr lang="fr-BE" sz="1800" dirty="0">
                <a:effectLst/>
                <a:latin typeface="TimesNewRomanPSMT"/>
              </a:rPr>
              <a:t> </a:t>
            </a:r>
            <a:r>
              <a:rPr lang="fr-BE" sz="1800" dirty="0">
                <a:effectLst/>
                <a:latin typeface="Times"/>
              </a:rPr>
              <a:t>“</a:t>
            </a:r>
            <a:r>
              <a:rPr lang="fr-BE" sz="1800" i="1" dirty="0">
                <a:effectLst/>
                <a:latin typeface="Times"/>
              </a:rPr>
              <a:t>Tout journalisme est investigation”</a:t>
            </a:r>
            <a:r>
              <a:rPr lang="fr-BE" sz="1800" i="1" dirty="0">
                <a:effectLst/>
                <a:latin typeface="TimesNewRomanPSMT"/>
              </a:rPr>
              <a:t> </a:t>
            </a:r>
            <a:r>
              <a:rPr lang="fr-BE" sz="1800" i="1" dirty="0">
                <a:effectLst/>
                <a:latin typeface="Times"/>
              </a:rPr>
              <a:t>», diront quelques vieux briscards de la profession. On ne peut pourtant parler d’investigation pour la seule </a:t>
            </a:r>
            <a:r>
              <a:rPr lang="fr-BE" sz="1800" i="1" dirty="0" err="1">
                <a:effectLst/>
                <a:latin typeface="Times"/>
              </a:rPr>
              <a:t>vérification</a:t>
            </a:r>
            <a:r>
              <a:rPr lang="fr-BE" sz="1800" i="1" dirty="0">
                <a:effectLst/>
                <a:latin typeface="Times"/>
              </a:rPr>
              <a:t> d’un fait annoncé dans une </a:t>
            </a:r>
            <a:r>
              <a:rPr lang="fr-BE" sz="1800" i="1" dirty="0" err="1">
                <a:effectLst/>
                <a:latin typeface="Times"/>
              </a:rPr>
              <a:t>dépêche</a:t>
            </a:r>
            <a:r>
              <a:rPr lang="fr-BE" sz="1800" i="1" dirty="0">
                <a:effectLst/>
                <a:latin typeface="Times"/>
              </a:rPr>
              <a:t>. On ne peut parler d’investigation non plus pour un compte rendu sportif ou une interview de vedette, etc. Bien </a:t>
            </a:r>
            <a:r>
              <a:rPr lang="fr-BE" sz="1800" i="1" dirty="0" err="1">
                <a:effectLst/>
                <a:latin typeface="Times"/>
              </a:rPr>
              <a:t>sûr</a:t>
            </a:r>
            <a:r>
              <a:rPr lang="fr-BE" sz="1800" i="1" dirty="0">
                <a:effectLst/>
                <a:latin typeface="Times"/>
              </a:rPr>
              <a:t>, les techniques de recueil des faits — sources documentaires, entretiens, </a:t>
            </a:r>
            <a:r>
              <a:rPr lang="fr-BE" sz="1800" i="1" dirty="0" err="1">
                <a:effectLst/>
                <a:latin typeface="Times"/>
              </a:rPr>
              <a:t>réunions</a:t>
            </a:r>
            <a:r>
              <a:rPr lang="fr-BE" sz="1800" i="1" dirty="0">
                <a:effectLst/>
                <a:latin typeface="Times"/>
              </a:rPr>
              <a:t>... — ne sont pas </a:t>
            </a:r>
            <a:r>
              <a:rPr lang="fr-BE" sz="1800" i="1" dirty="0" err="1">
                <a:effectLst/>
                <a:latin typeface="Times"/>
              </a:rPr>
              <a:t>spécifiques</a:t>
            </a:r>
            <a:r>
              <a:rPr lang="fr-BE" sz="1800" i="1" dirty="0">
                <a:effectLst/>
                <a:latin typeface="Times"/>
              </a:rPr>
              <a:t> à l’</a:t>
            </a:r>
            <a:r>
              <a:rPr lang="fr-BE" sz="1800" i="1" dirty="0" err="1">
                <a:effectLst/>
                <a:latin typeface="Times"/>
              </a:rPr>
              <a:t>enquête</a:t>
            </a:r>
            <a:r>
              <a:rPr lang="fr-BE" sz="1800" i="1" dirty="0">
                <a:effectLst/>
                <a:latin typeface="Times"/>
              </a:rPr>
              <a:t>, mais elles sont ici </a:t>
            </a:r>
            <a:r>
              <a:rPr lang="fr-BE" sz="1800" i="1" dirty="0" err="1">
                <a:effectLst/>
                <a:latin typeface="Times"/>
              </a:rPr>
              <a:t>poussées</a:t>
            </a:r>
            <a:r>
              <a:rPr lang="fr-BE" sz="1800" i="1" dirty="0">
                <a:effectLst/>
                <a:latin typeface="Times"/>
              </a:rPr>
              <a:t> au maximum </a:t>
            </a:r>
            <a:r>
              <a:rPr lang="fr-BE" sz="1800" dirty="0">
                <a:effectLst/>
                <a:latin typeface="Times"/>
              </a:rPr>
              <a:t>(</a:t>
            </a:r>
            <a:r>
              <a:rPr lang="fr-BE" sz="1800" dirty="0" err="1">
                <a:effectLst/>
                <a:latin typeface="Times"/>
              </a:rPr>
              <a:t>Agnès</a:t>
            </a:r>
            <a:r>
              <a:rPr lang="fr-BE" sz="1800" dirty="0">
                <a:effectLst/>
                <a:latin typeface="Times"/>
              </a:rPr>
              <a:t>, 2008 : 293)</a:t>
            </a:r>
            <a:r>
              <a:rPr lang="fr-BE" sz="1800" dirty="0">
                <a:effectLst/>
                <a:latin typeface="TimesNewRomanPSMT"/>
              </a:rPr>
              <a:t> </a:t>
            </a:r>
            <a:r>
              <a:rPr lang="fr-BE" sz="1800" dirty="0">
                <a:effectLst/>
                <a:latin typeface="Times"/>
              </a:rPr>
              <a:t>». </a:t>
            </a:r>
            <a:endParaRPr lang="fr-BE" dirty="0"/>
          </a:p>
        </p:txBody>
      </p:sp>
      <p:sp>
        <p:nvSpPr>
          <p:cNvPr id="8" name="ZoneTexte 7">
            <a:extLst>
              <a:ext uri="{FF2B5EF4-FFF2-40B4-BE49-F238E27FC236}">
                <a16:creationId xmlns:a16="http://schemas.microsoft.com/office/drawing/2014/main" id="{770CCCB7-3D3F-84C3-BE79-88E64740CA21}"/>
              </a:ext>
            </a:extLst>
          </p:cNvPr>
          <p:cNvSpPr txBox="1"/>
          <p:nvPr/>
        </p:nvSpPr>
        <p:spPr>
          <a:xfrm>
            <a:off x="672789" y="2699224"/>
            <a:ext cx="10846421" cy="2308324"/>
          </a:xfrm>
          <a:prstGeom prst="rect">
            <a:avLst/>
          </a:prstGeom>
          <a:noFill/>
        </p:spPr>
        <p:txBody>
          <a:bodyPr wrap="square">
            <a:spAutoFit/>
          </a:bodyPr>
          <a:lstStyle/>
          <a:p>
            <a:pPr algn="just"/>
            <a:r>
              <a:rPr lang="fr-BE" sz="1800" dirty="0">
                <a:effectLst/>
                <a:latin typeface="TimesNewRomanPSMT"/>
              </a:rPr>
              <a:t>Ce type de confusion vient notamment d’un </a:t>
            </a:r>
            <a:r>
              <a:rPr lang="fr-BE" sz="1800" b="1" dirty="0" err="1">
                <a:effectLst/>
                <a:latin typeface="TimesNewRomanPSMT"/>
              </a:rPr>
              <a:t>écart</a:t>
            </a:r>
            <a:r>
              <a:rPr lang="fr-BE" sz="1800" b="1" dirty="0">
                <a:effectLst/>
                <a:latin typeface="TimesNewRomanPSMT"/>
              </a:rPr>
              <a:t> entre la </a:t>
            </a:r>
            <a:r>
              <a:rPr lang="fr-BE" sz="1800" b="1" dirty="0" err="1">
                <a:effectLst/>
                <a:latin typeface="TimesNewRomanPSMT"/>
              </a:rPr>
              <a:t>définition</a:t>
            </a:r>
            <a:r>
              <a:rPr lang="fr-BE" sz="1800" b="1" dirty="0">
                <a:effectLst/>
                <a:latin typeface="TimesNewRomanPSMT"/>
              </a:rPr>
              <a:t> des genres tels qu’ils sont </a:t>
            </a:r>
            <a:r>
              <a:rPr lang="fr-BE" sz="1800" b="1" dirty="0" err="1">
                <a:effectLst/>
                <a:latin typeface="TimesNewRomanPSMT"/>
              </a:rPr>
              <a:t>perçus</a:t>
            </a:r>
            <a:r>
              <a:rPr lang="fr-BE" sz="1800" b="1" dirty="0">
                <a:effectLst/>
                <a:latin typeface="TimesNewRomanPSMT"/>
              </a:rPr>
              <a:t> par le public</a:t>
            </a:r>
            <a:r>
              <a:rPr lang="fr-BE" sz="1800" dirty="0">
                <a:effectLst/>
                <a:latin typeface="TimesNewRomanPSMT"/>
              </a:rPr>
              <a:t>, une fois le contenu publié par un </a:t>
            </a:r>
            <a:r>
              <a:rPr lang="fr-BE" sz="1800" dirty="0" err="1">
                <a:effectLst/>
                <a:latin typeface="TimesNewRomanPSMT"/>
              </a:rPr>
              <a:t>média</a:t>
            </a:r>
            <a:r>
              <a:rPr lang="fr-BE" sz="1800" dirty="0">
                <a:effectLst/>
                <a:latin typeface="TimesNewRomanPSMT"/>
              </a:rPr>
              <a:t>, </a:t>
            </a:r>
            <a:r>
              <a:rPr lang="fr-BE" sz="1800" b="1" dirty="0">
                <a:effectLst/>
                <a:latin typeface="TimesNewRomanPSMT"/>
              </a:rPr>
              <a:t>et le ressenti des journalistes</a:t>
            </a:r>
            <a:r>
              <a:rPr lang="fr-BE" sz="1800" dirty="0">
                <a:effectLst/>
                <a:latin typeface="TimesNewRomanPSMT"/>
              </a:rPr>
              <a:t>, qui </a:t>
            </a:r>
            <a:r>
              <a:rPr lang="fr-BE" sz="1800" dirty="0" err="1">
                <a:effectLst/>
                <a:latin typeface="TimesNewRomanPSMT"/>
              </a:rPr>
              <a:t>catégorisent</a:t>
            </a:r>
            <a:r>
              <a:rPr lang="fr-BE" sz="1800" dirty="0">
                <a:effectLst/>
                <a:latin typeface="TimesNewRomanPSMT"/>
              </a:rPr>
              <a:t> parfois leurs productions à l’aune du travail qu’ils ont fourni. Dans le premier cas, les lecteurs peuvent se </a:t>
            </a:r>
            <a:r>
              <a:rPr lang="fr-BE" sz="1800" dirty="0" err="1">
                <a:effectLst/>
                <a:latin typeface="TimesNewRomanPSMT"/>
              </a:rPr>
              <a:t>référer</a:t>
            </a:r>
            <a:r>
              <a:rPr lang="fr-BE" sz="1800" dirty="0">
                <a:effectLst/>
                <a:latin typeface="TimesNewRomanPSMT"/>
              </a:rPr>
              <a:t> à une batterie de </a:t>
            </a:r>
            <a:r>
              <a:rPr lang="fr-BE" sz="1800" dirty="0" err="1">
                <a:effectLst/>
                <a:latin typeface="TimesNewRomanPSMT"/>
              </a:rPr>
              <a:t>critères</a:t>
            </a:r>
            <a:r>
              <a:rPr lang="fr-BE" sz="1800" dirty="0">
                <a:effectLst/>
                <a:latin typeface="TimesNewRomanPSMT"/>
              </a:rPr>
              <a:t> objectifs qui ne laissent aucune place à l’</a:t>
            </a:r>
            <a:r>
              <a:rPr lang="fr-BE" sz="1800" dirty="0" err="1">
                <a:effectLst/>
                <a:latin typeface="TimesNewRomanPSMT"/>
              </a:rPr>
              <a:t>interprétation</a:t>
            </a:r>
            <a:r>
              <a:rPr lang="fr-BE" sz="1800" dirty="0">
                <a:effectLst/>
                <a:latin typeface="TimesNewRomanPSMT"/>
              </a:rPr>
              <a:t> : le « genre </a:t>
            </a:r>
            <a:r>
              <a:rPr lang="fr-BE" sz="1800" dirty="0" err="1">
                <a:effectLst/>
                <a:latin typeface="TimesNewRomanPSMT"/>
              </a:rPr>
              <a:t>auto-désigne</a:t>
            </a:r>
            <a:r>
              <a:rPr lang="fr-BE" sz="1800" dirty="0">
                <a:effectLst/>
                <a:latin typeface="TimesNewRomanPSMT"/>
              </a:rPr>
              <a:t>́ » (Lugrin, 2001) par le </a:t>
            </a:r>
            <a:r>
              <a:rPr lang="fr-BE" sz="1800" dirty="0" err="1">
                <a:effectLst/>
                <a:latin typeface="TimesNewRomanPSMT"/>
              </a:rPr>
              <a:t>média</a:t>
            </a:r>
            <a:r>
              <a:rPr lang="fr-BE" sz="1800" dirty="0">
                <a:effectLst/>
                <a:latin typeface="TimesNewRomanPSMT"/>
              </a:rPr>
              <a:t>, la mise en page du contenu ou encore son rubriquage. Pour les journalistes, </a:t>
            </a:r>
            <a:r>
              <a:rPr lang="fr-BE" sz="1800" b="1" dirty="0">
                <a:effectLst/>
                <a:latin typeface="TimesNewRomanPSMT"/>
              </a:rPr>
              <a:t>le </a:t>
            </a:r>
            <a:r>
              <a:rPr lang="fr-BE" sz="1800" b="1" dirty="0" err="1">
                <a:effectLst/>
                <a:latin typeface="TimesNewRomanPSMT"/>
              </a:rPr>
              <a:t>découpage</a:t>
            </a:r>
            <a:r>
              <a:rPr lang="fr-BE" sz="1800" b="1" dirty="0">
                <a:effectLst/>
                <a:latin typeface="TimesNewRomanPSMT"/>
              </a:rPr>
              <a:t> des pratiques peut s’organiser selon l’investissement requis par la </a:t>
            </a:r>
            <a:r>
              <a:rPr lang="fr-BE" sz="1800" b="1" dirty="0" err="1">
                <a:effectLst/>
                <a:latin typeface="TimesNewRomanPSMT"/>
              </a:rPr>
              <a:t>tâche</a:t>
            </a:r>
            <a:r>
              <a:rPr lang="fr-BE" sz="1800" dirty="0">
                <a:effectLst/>
                <a:latin typeface="TimesNewRomanPSMT"/>
              </a:rPr>
              <a:t>. C’est ce qui conduit au raisonnement d’une investigation </a:t>
            </a:r>
            <a:r>
              <a:rPr lang="fr-BE" sz="1800" dirty="0" err="1">
                <a:effectLst/>
                <a:latin typeface="TimesNewRomanPSMT"/>
              </a:rPr>
              <a:t>nichée</a:t>
            </a:r>
            <a:r>
              <a:rPr lang="fr-BE" sz="1800" dirty="0">
                <a:effectLst/>
                <a:latin typeface="TimesNewRomanPSMT"/>
              </a:rPr>
              <a:t> partout : le journaliste affirme injecter en permanence la </a:t>
            </a:r>
            <a:r>
              <a:rPr lang="fr-BE" sz="1800" dirty="0" err="1">
                <a:effectLst/>
                <a:latin typeface="TimesNewRomanPSMT"/>
              </a:rPr>
              <a:t>même</a:t>
            </a:r>
            <a:r>
              <a:rPr lang="fr-BE" sz="1800" dirty="0">
                <a:effectLst/>
                <a:latin typeface="TimesNewRomanPSMT"/>
              </a:rPr>
              <a:t> rigueur, quelle que soit la forme à laquelle aboutit son traitement de l’information. </a:t>
            </a:r>
            <a:endParaRPr lang="fr-BE" dirty="0"/>
          </a:p>
        </p:txBody>
      </p:sp>
      <p:sp>
        <p:nvSpPr>
          <p:cNvPr id="10" name="ZoneTexte 9">
            <a:extLst>
              <a:ext uri="{FF2B5EF4-FFF2-40B4-BE49-F238E27FC236}">
                <a16:creationId xmlns:a16="http://schemas.microsoft.com/office/drawing/2014/main" id="{0C5E5115-B3D5-1976-84F7-40F4BD55A847}"/>
              </a:ext>
            </a:extLst>
          </p:cNvPr>
          <p:cNvSpPr txBox="1"/>
          <p:nvPr/>
        </p:nvSpPr>
        <p:spPr>
          <a:xfrm>
            <a:off x="602165" y="5198659"/>
            <a:ext cx="10917045" cy="1477328"/>
          </a:xfrm>
          <a:prstGeom prst="rect">
            <a:avLst/>
          </a:prstGeom>
          <a:noFill/>
        </p:spPr>
        <p:txBody>
          <a:bodyPr wrap="square">
            <a:spAutoFit/>
          </a:bodyPr>
          <a:lstStyle/>
          <a:p>
            <a:pPr algn="just"/>
            <a:r>
              <a:rPr lang="fr-BE" sz="1800" b="1" dirty="0">
                <a:effectLst/>
                <a:latin typeface="TimesNewRomanPSMT"/>
              </a:rPr>
              <a:t>« Journalisme d’investigation » n’est pas un </a:t>
            </a:r>
            <a:r>
              <a:rPr lang="fr-BE" sz="1800" b="1" dirty="0" err="1">
                <a:effectLst/>
                <a:latin typeface="TimesNewRomanPSMT"/>
              </a:rPr>
              <a:t>pléonasme</a:t>
            </a:r>
            <a:r>
              <a:rPr lang="fr-BE" sz="1800" b="1" dirty="0">
                <a:effectLst/>
                <a:latin typeface="TimesNewRomanPSMT"/>
              </a:rPr>
              <a:t> </a:t>
            </a:r>
            <a:r>
              <a:rPr lang="fr-BE" sz="1800" dirty="0">
                <a:effectLst/>
                <a:latin typeface="TimesNewRomanPSMT"/>
              </a:rPr>
              <a:t>: l’emploi ou le rejet de l’expression permet de comprendre comment les acteurs se situent par rapport à leurs pratiques et productions. Affirmer le </a:t>
            </a:r>
            <a:r>
              <a:rPr lang="fr-BE" sz="1800" dirty="0" err="1">
                <a:effectLst/>
                <a:latin typeface="TimesNewRomanPSMT"/>
              </a:rPr>
              <a:t>caractère</a:t>
            </a:r>
            <a:r>
              <a:rPr lang="fr-BE" sz="1800" dirty="0">
                <a:effectLst/>
                <a:latin typeface="TimesNewRomanPSMT"/>
              </a:rPr>
              <a:t> tautologique de cette formule revient à nier les </a:t>
            </a:r>
            <a:r>
              <a:rPr lang="fr-BE" sz="1800" dirty="0" err="1">
                <a:effectLst/>
                <a:latin typeface="TimesNewRomanPSMT"/>
              </a:rPr>
              <a:t>différences</a:t>
            </a:r>
            <a:r>
              <a:rPr lang="fr-BE" sz="1800" dirty="0">
                <a:effectLst/>
                <a:latin typeface="TimesNewRomanPSMT"/>
              </a:rPr>
              <a:t> d’investissements des professionnels et leur </a:t>
            </a:r>
            <a:r>
              <a:rPr lang="fr-BE" sz="1800" dirty="0" err="1">
                <a:effectLst/>
                <a:latin typeface="TimesNewRomanPSMT"/>
              </a:rPr>
              <a:t>pluralite</a:t>
            </a:r>
            <a:r>
              <a:rPr lang="fr-BE" sz="1800" dirty="0">
                <a:effectLst/>
                <a:latin typeface="TimesNewRomanPSMT"/>
              </a:rPr>
              <a:t>́ de pratiques, sociologiquement fondamentales car consubstantielles, notamment, des </a:t>
            </a:r>
            <a:r>
              <a:rPr lang="fr-BE" sz="1800" dirty="0" err="1">
                <a:effectLst/>
                <a:latin typeface="TimesNewRomanPSMT"/>
              </a:rPr>
              <a:t>disparités</a:t>
            </a:r>
            <a:r>
              <a:rPr lang="fr-BE" sz="1800" dirty="0">
                <a:effectLst/>
                <a:latin typeface="TimesNewRomanPSMT"/>
              </a:rPr>
              <a:t> de revenus et de </a:t>
            </a:r>
            <a:r>
              <a:rPr lang="fr-BE" sz="1800" dirty="0" err="1">
                <a:effectLst/>
                <a:latin typeface="TimesNewRomanPSMT"/>
              </a:rPr>
              <a:t>liberte</a:t>
            </a:r>
            <a:r>
              <a:rPr lang="fr-BE" sz="1800" dirty="0">
                <a:effectLst/>
                <a:latin typeface="TimesNewRomanPSMT"/>
              </a:rPr>
              <a:t>́ </a:t>
            </a:r>
            <a:r>
              <a:rPr lang="fr-BE" sz="1800" dirty="0" err="1">
                <a:effectLst/>
                <a:latin typeface="TimesNewRomanPSMT"/>
              </a:rPr>
              <a:t>éditoriale</a:t>
            </a:r>
            <a:r>
              <a:rPr lang="fr-BE" sz="1800" dirty="0">
                <a:effectLst/>
                <a:latin typeface="TimesNewRomanPSMT"/>
              </a:rPr>
              <a:t>. </a:t>
            </a:r>
            <a:endParaRPr lang="fr-BE" dirty="0"/>
          </a:p>
        </p:txBody>
      </p:sp>
    </p:spTree>
    <p:extLst>
      <p:ext uri="{BB962C8B-B14F-4D97-AF65-F5344CB8AC3E}">
        <p14:creationId xmlns:p14="http://schemas.microsoft.com/office/powerpoint/2010/main" val="301138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9D0098A-DAAB-CC8C-C166-0830D6CA4D69}"/>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CONCLUSION</a:t>
            </a:r>
          </a:p>
        </p:txBody>
      </p:sp>
      <p:pic>
        <p:nvPicPr>
          <p:cNvPr id="8" name="Picture 2" descr="White Night, d&amp;#39;Osome Studio | Institut français">
            <a:extLst>
              <a:ext uri="{FF2B5EF4-FFF2-40B4-BE49-F238E27FC236}">
                <a16:creationId xmlns:a16="http://schemas.microsoft.com/office/drawing/2014/main" id="{03EB4BE2-69DC-DA3E-B110-29EF1AAE2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52" t="13069"/>
          <a:stretch/>
        </p:blipFill>
        <p:spPr bwMode="auto">
          <a:xfrm rot="421959" flipH="1">
            <a:off x="2442929" y="2568922"/>
            <a:ext cx="8659444" cy="5236492"/>
          </a:xfrm>
          <a:prstGeom prst="rect">
            <a:avLst/>
          </a:prstGeom>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87909AC-ADB4-164C-F66E-53D2F1A2593C}"/>
              </a:ext>
            </a:extLst>
          </p:cNvPr>
          <p:cNvSpPr txBox="1"/>
          <p:nvPr/>
        </p:nvSpPr>
        <p:spPr>
          <a:xfrm>
            <a:off x="672789" y="458784"/>
            <a:ext cx="10846421" cy="2585323"/>
          </a:xfrm>
          <a:prstGeom prst="rect">
            <a:avLst/>
          </a:prstGeom>
          <a:noFill/>
        </p:spPr>
        <p:txBody>
          <a:bodyPr wrap="square">
            <a:spAutoFit/>
          </a:bodyPr>
          <a:lstStyle/>
          <a:p>
            <a:pPr algn="just"/>
            <a:r>
              <a:rPr lang="fr-BE" dirty="0">
                <a:latin typeface="Times New Roman" panose="02020603050405020304" pitchFamily="18" charset="0"/>
                <a:cs typeface="Times New Roman" panose="02020603050405020304" pitchFamily="18" charset="0"/>
              </a:rPr>
              <a:t>L’approche par les techniques permet dès lors de penser l’enquête non comme un bloc monolithique ou un idéal inaccessible, mais comme un assemblage dynamique de gestes professionnels, parmi lesquels la vérification occupe une place nodale. Cette posture épistémologique, en rompant avec la mythification de l’enquête et la violence symbolique qu’elle peut induire, rend compte de la diversité des marges de manœuvre professionnelles et des réappropriations concrètes de l’idéologie journalistique. Elle invite enfin à concevoir la quête de vérité non comme un attribut réservé à quelques figures d’excellence, mais comme un principe structurant, continuellement renégocié, qui irrigue l’ensemble des pratiques journalistiques à travers des usages différenciés de la vérification. Car, que ce soit au sujet des faits ou de la manière dont les journalistes la définissent, </a:t>
            </a:r>
            <a:r>
              <a:rPr lang="fr-BE" b="1" dirty="0">
                <a:latin typeface="Times New Roman" panose="02020603050405020304" pitchFamily="18" charset="0"/>
                <a:cs typeface="Times New Roman" panose="02020603050405020304" pitchFamily="18" charset="0"/>
              </a:rPr>
              <a:t>la vérité se révèle, en définitive, toujours plurielle.</a:t>
            </a:r>
          </a:p>
        </p:txBody>
      </p:sp>
    </p:spTree>
    <p:extLst>
      <p:ext uri="{BB962C8B-B14F-4D97-AF65-F5344CB8AC3E}">
        <p14:creationId xmlns:p14="http://schemas.microsoft.com/office/powerpoint/2010/main" val="2550072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8175FF5-2963-2BC2-45EF-8D807B7927D8}"/>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BIBLIOGRAPHIE</a:t>
            </a:r>
          </a:p>
        </p:txBody>
      </p:sp>
      <p:sp>
        <p:nvSpPr>
          <p:cNvPr id="6" name="ZoneTexte 5">
            <a:extLst>
              <a:ext uri="{FF2B5EF4-FFF2-40B4-BE49-F238E27FC236}">
                <a16:creationId xmlns:a16="http://schemas.microsoft.com/office/drawing/2014/main" id="{95B54696-710A-D27E-6616-ED166162D04E}"/>
              </a:ext>
            </a:extLst>
          </p:cNvPr>
          <p:cNvSpPr txBox="1"/>
          <p:nvPr/>
        </p:nvSpPr>
        <p:spPr>
          <a:xfrm>
            <a:off x="115747" y="751344"/>
            <a:ext cx="11875956" cy="6001643"/>
          </a:xfrm>
          <a:prstGeom prst="rect">
            <a:avLst/>
          </a:prstGeom>
          <a:noFill/>
        </p:spPr>
        <p:txBody>
          <a:bodyPr wrap="square" rtlCol="0">
            <a:spAutoFit/>
          </a:bodyPr>
          <a:lstStyle/>
          <a:p>
            <a:pPr algn="just"/>
            <a:r>
              <a:rPr lang="fr-BE" sz="1600" dirty="0" err="1">
                <a:latin typeface="Times New Roman" panose="02020603050405020304" pitchFamily="18" charset="0"/>
                <a:cs typeface="Times New Roman" panose="02020603050405020304" pitchFamily="18" charset="0"/>
              </a:rPr>
              <a:t>Arfi</a:t>
            </a:r>
            <a:r>
              <a:rPr lang="fr-BE" sz="1600" dirty="0">
                <a:latin typeface="Times New Roman" panose="02020603050405020304" pitchFamily="18" charset="0"/>
                <a:cs typeface="Times New Roman" panose="02020603050405020304" pitchFamily="18" charset="0"/>
              </a:rPr>
              <a:t>, F., Rouget, A. et </a:t>
            </a:r>
            <a:r>
              <a:rPr lang="fr-BE" sz="1600" dirty="0" err="1">
                <a:latin typeface="Times New Roman" panose="02020603050405020304" pitchFamily="18" charset="0"/>
                <a:cs typeface="Times New Roman" panose="02020603050405020304" pitchFamily="18" charset="0"/>
              </a:rPr>
              <a:t>Turchi</a:t>
            </a:r>
            <a:r>
              <a:rPr lang="fr-BE" sz="1600" dirty="0">
                <a:latin typeface="Times New Roman" panose="02020603050405020304" pitchFamily="18" charset="0"/>
                <a:cs typeface="Times New Roman" panose="02020603050405020304" pitchFamily="18" charset="0"/>
              </a:rPr>
              <a:t>, M., « Affaire Macron-</a:t>
            </a:r>
            <a:r>
              <a:rPr lang="fr-BE" sz="1600" dirty="0" err="1">
                <a:latin typeface="Times New Roman" panose="02020603050405020304" pitchFamily="18" charset="0"/>
                <a:cs typeface="Times New Roman" panose="02020603050405020304" pitchFamily="18" charset="0"/>
              </a:rPr>
              <a:t>Benalla</a:t>
            </a:r>
            <a:r>
              <a:rPr lang="fr-BE" sz="1600" dirty="0">
                <a:latin typeface="Times New Roman" panose="02020603050405020304" pitchFamily="18" charset="0"/>
                <a:cs typeface="Times New Roman" panose="02020603050405020304" pitchFamily="18" charset="0"/>
              </a:rPr>
              <a:t> : les enregistrements qui changent tout », Mediapart, 5 février 2019.</a:t>
            </a:r>
          </a:p>
          <a:p>
            <a:pPr algn="just"/>
            <a:r>
              <a:rPr lang="fr-BE" sz="1600" dirty="0" err="1">
                <a:latin typeface="Times New Roman" panose="02020603050405020304" pitchFamily="18" charset="0"/>
                <a:cs typeface="Times New Roman" panose="02020603050405020304" pitchFamily="18" charset="0"/>
              </a:rPr>
              <a:t>Cancela</a:t>
            </a:r>
            <a:r>
              <a:rPr lang="fr-BE" sz="1600" dirty="0">
                <a:latin typeface="Times New Roman" panose="02020603050405020304" pitchFamily="18" charset="0"/>
                <a:cs typeface="Times New Roman" panose="02020603050405020304" pitchFamily="18" charset="0"/>
              </a:rPr>
              <a:t>, P. et al., « Formes intermédiaires du travail investigatif », </a:t>
            </a:r>
            <a:r>
              <a:rPr lang="fr-BE" sz="1600" dirty="0" err="1">
                <a:latin typeface="Times New Roman" panose="02020603050405020304" pitchFamily="18" charset="0"/>
                <a:cs typeface="Times New Roman" panose="02020603050405020304" pitchFamily="18" charset="0"/>
              </a:rPr>
              <a:t>Journalism</a:t>
            </a:r>
            <a:r>
              <a:rPr lang="fr-BE" sz="1600" dirty="0">
                <a:latin typeface="Times New Roman" panose="02020603050405020304" pitchFamily="18" charset="0"/>
                <a:cs typeface="Times New Roman" panose="02020603050405020304" pitchFamily="18" charset="0"/>
              </a:rPr>
              <a:t>, 2021, p. 890.</a:t>
            </a:r>
          </a:p>
          <a:p>
            <a:pPr algn="just"/>
            <a:r>
              <a:rPr lang="fr-BE" sz="1600" dirty="0" err="1">
                <a:latin typeface="Times New Roman" panose="02020603050405020304" pitchFamily="18" charset="0"/>
                <a:cs typeface="Times New Roman" panose="02020603050405020304" pitchFamily="18" charset="0"/>
              </a:rPr>
              <a:t>Chazoule</a:t>
            </a:r>
            <a:r>
              <a:rPr lang="fr-BE" sz="1600" dirty="0">
                <a:latin typeface="Times New Roman" panose="02020603050405020304" pitchFamily="18" charset="0"/>
                <a:cs typeface="Times New Roman" panose="02020603050405020304" pitchFamily="18" charset="0"/>
              </a:rPr>
              <a:t>, O., « Apocalypse-vidéo », Tilt, n° 5, 1983.</a:t>
            </a:r>
          </a:p>
          <a:p>
            <a:pPr algn="just"/>
            <a:r>
              <a:rPr lang="fr-BE" sz="1600" dirty="0" err="1">
                <a:latin typeface="Times New Roman" panose="02020603050405020304" pitchFamily="18" charset="0"/>
                <a:cs typeface="Times New Roman" panose="02020603050405020304" pitchFamily="18" charset="0"/>
              </a:rPr>
              <a:t>Demeulemeester</a:t>
            </a:r>
            <a:r>
              <a:rPr lang="fr-BE" sz="1600" dirty="0">
                <a:latin typeface="Times New Roman" panose="02020603050405020304" pitchFamily="18" charset="0"/>
                <a:cs typeface="Times New Roman" panose="02020603050405020304" pitchFamily="18" charset="0"/>
              </a:rPr>
              <a:t>, S., « Les ondes nuisent-elles à la santé ? », Canard PC Hardware, n° 13, juillet-août 2012, pp. 68-89.</a:t>
            </a:r>
          </a:p>
          <a:p>
            <a:pPr algn="just"/>
            <a:r>
              <a:rPr lang="fr-BE" sz="1600" dirty="0">
                <a:latin typeface="Times New Roman" panose="02020603050405020304" pitchFamily="18" charset="0"/>
                <a:cs typeface="Times New Roman" panose="02020603050405020304" pitchFamily="18" charset="0"/>
              </a:rPr>
              <a:t>Devillard, V., « Les trajectoires des journalistes détenteurs de carte de presse entre 1990 et 1998. La montée de la précarité », Communication et langages, vol. 133, 2002, pp. 21-32.</a:t>
            </a:r>
          </a:p>
          <a:p>
            <a:pPr algn="just"/>
            <a:r>
              <a:rPr lang="nl-BE" sz="1600" dirty="0">
                <a:latin typeface="Times New Roman" panose="02020603050405020304" pitchFamily="18" charset="0"/>
                <a:cs typeface="Times New Roman" panose="02020603050405020304" pitchFamily="18" charset="0"/>
              </a:rPr>
              <a:t>Deuze, M., « What is journalism ? </a:t>
            </a:r>
            <a:r>
              <a:rPr lang="fr-BE" sz="1600" dirty="0">
                <a:latin typeface="Times New Roman" panose="02020603050405020304" pitchFamily="18" charset="0"/>
                <a:cs typeface="Times New Roman" panose="02020603050405020304" pitchFamily="18" charset="0"/>
              </a:rPr>
              <a:t>Professional </a:t>
            </a:r>
            <a:r>
              <a:rPr lang="fr-BE" sz="1600" dirty="0" err="1">
                <a:latin typeface="Times New Roman" panose="02020603050405020304" pitchFamily="18" charset="0"/>
                <a:cs typeface="Times New Roman" panose="02020603050405020304" pitchFamily="18" charset="0"/>
              </a:rPr>
              <a:t>identity</a:t>
            </a:r>
            <a:r>
              <a:rPr lang="fr-BE" sz="1600" dirty="0">
                <a:latin typeface="Times New Roman" panose="02020603050405020304" pitchFamily="18" charset="0"/>
                <a:cs typeface="Times New Roman" panose="02020603050405020304" pitchFamily="18" charset="0"/>
              </a:rPr>
              <a:t> and </a:t>
            </a:r>
            <a:r>
              <a:rPr lang="fr-BE" sz="1600" dirty="0" err="1">
                <a:latin typeface="Times New Roman" panose="02020603050405020304" pitchFamily="18" charset="0"/>
                <a:cs typeface="Times New Roman" panose="02020603050405020304" pitchFamily="18" charset="0"/>
              </a:rPr>
              <a:t>ideology</a:t>
            </a:r>
            <a:r>
              <a:rPr lang="fr-BE" sz="1600" dirty="0">
                <a:latin typeface="Times New Roman" panose="02020603050405020304" pitchFamily="18" charset="0"/>
                <a:cs typeface="Times New Roman" panose="02020603050405020304" pitchFamily="18" charset="0"/>
              </a:rPr>
              <a:t> of </a:t>
            </a:r>
            <a:r>
              <a:rPr lang="fr-BE" sz="1600" dirty="0" err="1">
                <a:latin typeface="Times New Roman" panose="02020603050405020304" pitchFamily="18" charset="0"/>
                <a:cs typeface="Times New Roman" panose="02020603050405020304" pitchFamily="18" charset="0"/>
              </a:rPr>
              <a:t>journalists</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reconsidered</a:t>
            </a:r>
            <a:r>
              <a:rPr lang="fr-BE" sz="1600" dirty="0">
                <a:latin typeface="Times New Roman" panose="02020603050405020304" pitchFamily="18" charset="0"/>
                <a:cs typeface="Times New Roman" panose="02020603050405020304" pitchFamily="18" charset="0"/>
              </a:rPr>
              <a:t> », </a:t>
            </a:r>
            <a:r>
              <a:rPr lang="fr-BE" sz="1600" dirty="0" err="1">
                <a:latin typeface="Times New Roman" panose="02020603050405020304" pitchFamily="18" charset="0"/>
                <a:cs typeface="Times New Roman" panose="02020603050405020304" pitchFamily="18" charset="0"/>
              </a:rPr>
              <a:t>Journalism</a:t>
            </a:r>
            <a:r>
              <a:rPr lang="fr-BE" sz="1600" dirty="0">
                <a:latin typeface="Times New Roman" panose="02020603050405020304" pitchFamily="18" charset="0"/>
                <a:cs typeface="Times New Roman" panose="02020603050405020304" pitchFamily="18" charset="0"/>
              </a:rPr>
              <a:t>, vol. 6, n° 4, 2005, pp. 442-464.</a:t>
            </a:r>
          </a:p>
          <a:p>
            <a:pPr algn="just"/>
            <a:r>
              <a:rPr lang="fr-BE" sz="1600" dirty="0">
                <a:latin typeface="Times New Roman" panose="02020603050405020304" pitchFamily="18" charset="0"/>
                <a:cs typeface="Times New Roman" panose="02020603050405020304" pitchFamily="18" charset="0"/>
              </a:rPr>
              <a:t>Fontaine, D., « Menaces proférées par Georges-Louis Bouchez contre un journaliste de la RTBF : les coulisses de l'incident », RTBF Info, 11 août 2025.</a:t>
            </a:r>
          </a:p>
          <a:p>
            <a:pPr algn="just"/>
            <a:r>
              <a:rPr lang="fr-BE" sz="1600" dirty="0">
                <a:latin typeface="Times New Roman" panose="02020603050405020304" pitchFamily="18" charset="0"/>
                <a:cs typeface="Times New Roman" panose="02020603050405020304" pitchFamily="18" charset="0"/>
              </a:rPr>
              <a:t>Foucault, M., La vérité et les formes juridiques, Paris, Gallimard, 2001.</a:t>
            </a:r>
          </a:p>
          <a:p>
            <a:pPr algn="just"/>
            <a:r>
              <a:rPr lang="fr-BE" sz="1600" dirty="0">
                <a:latin typeface="Times New Roman" panose="02020603050405020304" pitchFamily="18" charset="0"/>
                <a:cs typeface="Times New Roman" panose="02020603050405020304" pitchFamily="18" charset="0"/>
              </a:rPr>
              <a:t>Frisque, C., « Précarisation du journalisme et porosité croissante avec la communication », Les Cahiers du journalisme, vol. 26, 2014, pp. 95-115.</a:t>
            </a:r>
          </a:p>
          <a:p>
            <a:pPr algn="just"/>
            <a:r>
              <a:rPr lang="fr-BE" sz="1600" dirty="0">
                <a:latin typeface="Times New Roman" panose="02020603050405020304" pitchFamily="18" charset="0"/>
                <a:cs typeface="Times New Roman" panose="02020603050405020304" pitchFamily="18" charset="0"/>
              </a:rPr>
              <a:t>Hunter, M., Le journalisme d'investigation aux États-Unis et en France, Paris, Presses universitaires de France, 1997.</a:t>
            </a:r>
          </a:p>
          <a:p>
            <a:pPr algn="just"/>
            <a:r>
              <a:rPr lang="fr-BE" sz="1600" dirty="0">
                <a:latin typeface="Times New Roman" panose="02020603050405020304" pitchFamily="18" charset="0"/>
                <a:cs typeface="Times New Roman" panose="02020603050405020304" pitchFamily="18" charset="0"/>
              </a:rPr>
              <a:t>Kaufmann, J.-C., L'enquête et ses méthodes. L'entretien compréhensif, Paris, Armand Colin, 2011.</a:t>
            </a:r>
          </a:p>
          <a:p>
            <a:pPr algn="just"/>
            <a:r>
              <a:rPr lang="fr-BE" sz="1600" dirty="0">
                <a:latin typeface="Times New Roman" panose="02020603050405020304" pitchFamily="18" charset="0"/>
                <a:cs typeface="Times New Roman" panose="02020603050405020304" pitchFamily="18" charset="0"/>
              </a:rPr>
              <a:t>Krywicki, B., En quête d'enquête. Généalogie et analyse des techniques d'investigation pratiquées par les journalistes spécialisés en jeu vidéo, thèse de doctorat, Université de Liège, 2022.</a:t>
            </a:r>
          </a:p>
          <a:p>
            <a:pPr algn="just"/>
            <a:r>
              <a:rPr lang="fr-BE" sz="1600" dirty="0" err="1">
                <a:latin typeface="Times New Roman" panose="02020603050405020304" pitchFamily="18" charset="0"/>
                <a:cs typeface="Times New Roman" panose="02020603050405020304" pitchFamily="18" charset="0"/>
              </a:rPr>
              <a:t>Manguette</a:t>
            </a:r>
            <a:r>
              <a:rPr lang="fr-BE" sz="1600" dirty="0">
                <a:latin typeface="Times New Roman" panose="02020603050405020304" pitchFamily="18" charset="0"/>
                <a:cs typeface="Times New Roman" panose="02020603050405020304" pitchFamily="18" charset="0"/>
              </a:rPr>
              <a:t>, C. et Krywicki, B., « La maladie du ‘</a:t>
            </a:r>
            <a:r>
              <a:rPr lang="fr-BE" sz="1600" dirty="0" err="1">
                <a:latin typeface="Times New Roman" panose="02020603050405020304" pitchFamily="18" charset="0"/>
                <a:cs typeface="Times New Roman" panose="02020603050405020304" pitchFamily="18" charset="0"/>
              </a:rPr>
              <a:t>crunch</a:t>
            </a:r>
            <a:r>
              <a:rPr lang="fr-BE" sz="1600" dirty="0">
                <a:latin typeface="Times New Roman" panose="02020603050405020304" pitchFamily="18" charset="0"/>
                <a:cs typeface="Times New Roman" panose="02020603050405020304" pitchFamily="18" charset="0"/>
              </a:rPr>
              <a:t>’ est-elle contagieuse ? », dans Dozo, B.-O. et al. (</a:t>
            </a:r>
            <a:r>
              <a:rPr lang="fr-BE" sz="1600" dirty="0" err="1">
                <a:latin typeface="Times New Roman" panose="02020603050405020304" pitchFamily="18" charset="0"/>
                <a:cs typeface="Times New Roman" panose="02020603050405020304" pitchFamily="18" charset="0"/>
              </a:rPr>
              <a:t>dir</a:t>
            </a:r>
            <a:r>
              <a:rPr lang="fr-BE" sz="1600" dirty="0">
                <a:latin typeface="Times New Roman" panose="02020603050405020304" pitchFamily="18" charset="0"/>
                <a:cs typeface="Times New Roman" panose="02020603050405020304" pitchFamily="18" charset="0"/>
              </a:rPr>
              <a:t>.), Lire les magazines de jeux vidéo, Liège, Presses universitaires de Liège, 2022.</a:t>
            </a:r>
          </a:p>
          <a:p>
            <a:pPr algn="just"/>
            <a:r>
              <a:rPr lang="fr-BE" sz="1600" dirty="0" err="1">
                <a:latin typeface="Times New Roman" panose="02020603050405020304" pitchFamily="18" charset="0"/>
                <a:cs typeface="Times New Roman" panose="02020603050405020304" pitchFamily="18" charset="0"/>
              </a:rPr>
              <a:t>Marchietti</a:t>
            </a:r>
            <a:r>
              <a:rPr lang="fr-BE" sz="1600" dirty="0">
                <a:latin typeface="Times New Roman" panose="02020603050405020304" pitchFamily="18" charset="0"/>
                <a:cs typeface="Times New Roman" panose="02020603050405020304" pitchFamily="18" charset="0"/>
              </a:rPr>
              <a:t>, D., « Les révélations du journalisme d'investigation », Actes de la recherche en sciences sociales, vol. 131-132, 2000, pp. 30-40.</a:t>
            </a:r>
          </a:p>
          <a:p>
            <a:pPr algn="just"/>
            <a:r>
              <a:rPr lang="fr-BE" sz="1600" dirty="0" err="1">
                <a:latin typeface="Times New Roman" panose="02020603050405020304" pitchFamily="18" charset="0"/>
                <a:cs typeface="Times New Roman" panose="02020603050405020304" pitchFamily="18" charset="0"/>
              </a:rPr>
              <a:t>Pilmis</a:t>
            </a:r>
            <a:r>
              <a:rPr lang="fr-BE" sz="1600" dirty="0">
                <a:latin typeface="Times New Roman" panose="02020603050405020304" pitchFamily="18" charset="0"/>
                <a:cs typeface="Times New Roman" panose="02020603050405020304" pitchFamily="18" charset="0"/>
              </a:rPr>
              <a:t>, O., L'intermittence au travail. Une sociologie des marchés de la pige et de l'art dramatique, Paris, </a:t>
            </a:r>
            <a:r>
              <a:rPr lang="fr-BE" sz="1600" dirty="0" err="1">
                <a:latin typeface="Times New Roman" panose="02020603050405020304" pitchFamily="18" charset="0"/>
                <a:cs typeface="Times New Roman" panose="02020603050405020304" pitchFamily="18" charset="0"/>
              </a:rPr>
              <a:t>Économica</a:t>
            </a:r>
            <a:r>
              <a:rPr lang="fr-BE" sz="1600" dirty="0">
                <a:latin typeface="Times New Roman" panose="02020603050405020304" pitchFamily="18" charset="0"/>
                <a:cs typeface="Times New Roman" panose="02020603050405020304" pitchFamily="18" charset="0"/>
              </a:rPr>
              <a:t>, 2013.</a:t>
            </a:r>
          </a:p>
          <a:p>
            <a:pPr algn="just"/>
            <a:r>
              <a:rPr lang="fr-BE" sz="1600" dirty="0" err="1">
                <a:latin typeface="Times New Roman" panose="02020603050405020304" pitchFamily="18" charset="0"/>
                <a:cs typeface="Times New Roman" panose="02020603050405020304" pitchFamily="18" charset="0"/>
              </a:rPr>
              <a:t>Ringoot</a:t>
            </a:r>
            <a:r>
              <a:rPr lang="fr-BE" sz="1600" dirty="0">
                <a:latin typeface="Times New Roman" panose="02020603050405020304" pitchFamily="18" charset="0"/>
                <a:cs typeface="Times New Roman" panose="02020603050405020304" pitchFamily="18" charset="0"/>
              </a:rPr>
              <a:t>, R., Analyser le discours de presse, Paris, Armand Colin, 2014.</a:t>
            </a:r>
          </a:p>
          <a:p>
            <a:pPr algn="just"/>
            <a:r>
              <a:rPr lang="fr-BE" sz="1600" dirty="0">
                <a:latin typeface="Times New Roman" panose="02020603050405020304" pitchFamily="18" charset="0"/>
                <a:cs typeface="Times New Roman" panose="02020603050405020304" pitchFamily="18" charset="0"/>
              </a:rPr>
              <a:t>RTBF, « Le chauffeur de Georges-Louis Bouchez a-t-il utilisé une carte PMR non valide ? », RTBF Info, 30 juillet 2025.</a:t>
            </a:r>
          </a:p>
          <a:p>
            <a:pPr algn="just"/>
            <a:r>
              <a:rPr lang="nl-BE" sz="1600" dirty="0">
                <a:latin typeface="Times New Roman" panose="02020603050405020304" pitchFamily="18" charset="0"/>
                <a:cs typeface="Times New Roman" panose="02020603050405020304" pitchFamily="18" charset="0"/>
              </a:rPr>
              <a:t>Shoemaker, P. J. et Vos, T. P., Gatekeeping theory, New York, Routledge, 2009.</a:t>
            </a:r>
            <a:endParaRPr lang="fr-BE" sz="1600" dirty="0">
              <a:latin typeface="Times New Roman" panose="02020603050405020304" pitchFamily="18" charset="0"/>
              <a:cs typeface="Times New Roman" panose="02020603050405020304" pitchFamily="18" charset="0"/>
            </a:endParaRPr>
          </a:p>
          <a:p>
            <a:pPr algn="just"/>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471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Night">
            <a:extLst>
              <a:ext uri="{FF2B5EF4-FFF2-40B4-BE49-F238E27FC236}">
                <a16:creationId xmlns:a16="http://schemas.microsoft.com/office/drawing/2014/main" id="{97BEDA94-1866-1D46-BB65-F2F046DB5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22" y="-745488"/>
            <a:ext cx="12226963" cy="68776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DA82B25-4FDC-E947-A984-FADD131364F7}"/>
              </a:ext>
            </a:extLst>
          </p:cNvPr>
          <p:cNvSpPr/>
          <p:nvPr/>
        </p:nvSpPr>
        <p:spPr>
          <a:xfrm>
            <a:off x="568429" y="6426455"/>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3" name="Rectangle 2">
            <a:extLst>
              <a:ext uri="{FF2B5EF4-FFF2-40B4-BE49-F238E27FC236}">
                <a16:creationId xmlns:a16="http://schemas.microsoft.com/office/drawing/2014/main" id="{7C6F7FB4-E102-5A49-81A4-678449F37EDC}"/>
              </a:ext>
            </a:extLst>
          </p:cNvPr>
          <p:cNvSpPr/>
          <p:nvPr/>
        </p:nvSpPr>
        <p:spPr>
          <a:xfrm>
            <a:off x="4713402" y="-269669"/>
            <a:ext cx="6256502" cy="113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3C4D607-3EFC-D941-93C0-3B486F40BC11}"/>
              </a:ext>
            </a:extLst>
          </p:cNvPr>
          <p:cNvSpPr txBox="1"/>
          <p:nvPr/>
        </p:nvSpPr>
        <p:spPr>
          <a:xfrm>
            <a:off x="792250" y="3765183"/>
            <a:ext cx="10829040" cy="2031325"/>
          </a:xfrm>
          <a:prstGeom prst="rect">
            <a:avLst/>
          </a:prstGeom>
          <a:noFill/>
        </p:spPr>
        <p:txBody>
          <a:bodyPr wrap="square" rtlCol="0">
            <a:spAutoFit/>
          </a:bodyPr>
          <a:lstStyle/>
          <a:p>
            <a:pPr algn="just"/>
            <a:r>
              <a:rPr lang="fr-BE" dirty="0">
                <a:latin typeface="Times New Roman" panose="02020603050405020304" pitchFamily="18" charset="0"/>
                <a:cs typeface="Times New Roman" panose="02020603050405020304" pitchFamily="18" charset="0"/>
              </a:rPr>
              <a:t>Mark Deuze définit l'idéologie professionnelle du journalisme comme un système de croyances partagé qui permet aux praticiens de donner sens à leur travail et de légitimer leur identité collective, articulé autour de cinq valeurs idéal-typiques : le service public, l'objectivité, l'autonomie, l'immédiateté et l'éthique. Cette idéologie fonctionne aussi comme un mécanisme de défense : en période de crise ou de changement, les journalistes la mobilisent pour réaffirmer leur cohérence professionnelle et tracer la frontière entre le « vrai » journalisme et ses marges. M. DEUZE, « </a:t>
            </a:r>
            <a:r>
              <a:rPr lang="fr-BE" dirty="0" err="1">
                <a:latin typeface="Times New Roman" panose="02020603050405020304" pitchFamily="18" charset="0"/>
                <a:cs typeface="Times New Roman" panose="02020603050405020304" pitchFamily="18" charset="0"/>
              </a:rPr>
              <a:t>What</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is</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journalism</a:t>
            </a:r>
            <a:r>
              <a:rPr lang="fr-BE" dirty="0">
                <a:latin typeface="Times New Roman" panose="02020603050405020304" pitchFamily="18" charset="0"/>
                <a:cs typeface="Times New Roman" panose="02020603050405020304" pitchFamily="18" charset="0"/>
              </a:rPr>
              <a:t> ? Professional </a:t>
            </a:r>
            <a:r>
              <a:rPr lang="fr-BE" dirty="0" err="1">
                <a:latin typeface="Times New Roman" panose="02020603050405020304" pitchFamily="18" charset="0"/>
                <a:cs typeface="Times New Roman" panose="02020603050405020304" pitchFamily="18" charset="0"/>
              </a:rPr>
              <a:t>identity</a:t>
            </a:r>
            <a:r>
              <a:rPr lang="fr-BE" dirty="0">
                <a:latin typeface="Times New Roman" panose="02020603050405020304" pitchFamily="18" charset="0"/>
                <a:cs typeface="Times New Roman" panose="02020603050405020304" pitchFamily="18" charset="0"/>
              </a:rPr>
              <a:t> and </a:t>
            </a:r>
            <a:r>
              <a:rPr lang="fr-BE" dirty="0" err="1">
                <a:latin typeface="Times New Roman" panose="02020603050405020304" pitchFamily="18" charset="0"/>
                <a:cs typeface="Times New Roman" panose="02020603050405020304" pitchFamily="18" charset="0"/>
              </a:rPr>
              <a:t>ideology</a:t>
            </a:r>
            <a:r>
              <a:rPr lang="fr-BE" dirty="0">
                <a:latin typeface="Times New Roman" panose="02020603050405020304" pitchFamily="18" charset="0"/>
                <a:cs typeface="Times New Roman" panose="02020603050405020304" pitchFamily="18" charset="0"/>
              </a:rPr>
              <a:t> of </a:t>
            </a:r>
            <a:r>
              <a:rPr lang="fr-BE" dirty="0" err="1">
                <a:latin typeface="Times New Roman" panose="02020603050405020304" pitchFamily="18" charset="0"/>
                <a:cs typeface="Times New Roman" panose="02020603050405020304" pitchFamily="18" charset="0"/>
              </a:rPr>
              <a:t>journalists</a:t>
            </a:r>
            <a:r>
              <a:rPr lang="fr-BE" dirty="0">
                <a:latin typeface="Times New Roman" panose="02020603050405020304" pitchFamily="18" charset="0"/>
                <a:cs typeface="Times New Roman" panose="02020603050405020304" pitchFamily="18" charset="0"/>
              </a:rPr>
              <a:t> </a:t>
            </a:r>
            <a:r>
              <a:rPr lang="fr-BE" dirty="0" err="1">
                <a:latin typeface="Times New Roman" panose="02020603050405020304" pitchFamily="18" charset="0"/>
                <a:cs typeface="Times New Roman" panose="02020603050405020304" pitchFamily="18" charset="0"/>
              </a:rPr>
              <a:t>reconsidered</a:t>
            </a:r>
            <a:r>
              <a:rPr lang="fr-BE" dirty="0">
                <a:latin typeface="Times New Roman" panose="02020603050405020304" pitchFamily="18" charset="0"/>
                <a:cs typeface="Times New Roman" panose="02020603050405020304" pitchFamily="18" charset="0"/>
              </a:rPr>
              <a:t> », </a:t>
            </a:r>
            <a:r>
              <a:rPr lang="fr-BE" i="1" dirty="0" err="1">
                <a:latin typeface="Times New Roman" panose="02020603050405020304" pitchFamily="18" charset="0"/>
                <a:cs typeface="Times New Roman" panose="02020603050405020304" pitchFamily="18" charset="0"/>
              </a:rPr>
              <a:t>Journalism</a:t>
            </a:r>
            <a:r>
              <a:rPr lang="fr-BE" dirty="0">
                <a:latin typeface="Times New Roman" panose="02020603050405020304" pitchFamily="18" charset="0"/>
                <a:cs typeface="Times New Roman" panose="02020603050405020304" pitchFamily="18" charset="0"/>
              </a:rPr>
              <a:t>, n° 6/4, 2005, pp. 442-464 </a:t>
            </a:r>
            <a:endParaRPr lang="fr-FR"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5618D65-CF75-59F7-6A3B-CCBEBE7BDCD1}"/>
              </a:ext>
            </a:extLst>
          </p:cNvPr>
          <p:cNvSpPr/>
          <p:nvPr/>
        </p:nvSpPr>
        <p:spPr>
          <a:xfrm>
            <a:off x="2364942" y="-772081"/>
            <a:ext cx="7683656" cy="12557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39A8C73-773D-D047-A68D-5D2657359C2B}"/>
              </a:ext>
            </a:extLst>
          </p:cNvPr>
          <p:cNvSpPr txBox="1"/>
          <p:nvPr/>
        </p:nvSpPr>
        <p:spPr>
          <a:xfrm>
            <a:off x="0" y="89452"/>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 Dire la vérité », une question d’</a:t>
            </a:r>
            <a:r>
              <a:rPr lang="fr-FR" sz="2400" b="1" i="1" dirty="0" err="1">
                <a:latin typeface="Times New Roman" panose="02020603050405020304" pitchFamily="18" charset="0"/>
                <a:cs typeface="Times New Roman" panose="02020603050405020304" pitchFamily="18" charset="0"/>
              </a:rPr>
              <a:t>occupational</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ideology</a:t>
            </a:r>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(Deuze, 2005)</a:t>
            </a:r>
            <a:endParaRPr lang="fr-FR" sz="2400" b="1" i="1"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7021CA27-FB36-15F1-F1CA-30AD3CE5F9F9}"/>
              </a:ext>
            </a:extLst>
          </p:cNvPr>
          <p:cNvPicPr>
            <a:picLocks noChangeAspect="1"/>
          </p:cNvPicPr>
          <p:nvPr/>
        </p:nvPicPr>
        <p:blipFill>
          <a:blip r:embed="rId3"/>
          <a:stretch>
            <a:fillRect/>
          </a:stretch>
        </p:blipFill>
        <p:spPr>
          <a:xfrm>
            <a:off x="957459" y="704899"/>
            <a:ext cx="2113788" cy="2860104"/>
          </a:xfrm>
          <a:prstGeom prst="rect">
            <a:avLst/>
          </a:prstGeom>
        </p:spPr>
      </p:pic>
    </p:spTree>
    <p:extLst>
      <p:ext uri="{BB962C8B-B14F-4D97-AF65-F5344CB8AC3E}">
        <p14:creationId xmlns:p14="http://schemas.microsoft.com/office/powerpoint/2010/main" val="44848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Night on Steam">
            <a:extLst>
              <a:ext uri="{FF2B5EF4-FFF2-40B4-BE49-F238E27FC236}">
                <a16:creationId xmlns:a16="http://schemas.microsoft.com/office/drawing/2014/main" id="{1D1894A9-D034-7446-B5F8-3C111C6C7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17"/>
          <a:stretch/>
        </p:blipFill>
        <p:spPr bwMode="auto">
          <a:xfrm>
            <a:off x="-146304" y="458784"/>
            <a:ext cx="12054840" cy="792555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C9AA2F9-EA20-4047-BE3E-76858DD36EA2}"/>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Trois « sous-champs journalistiques » (</a:t>
            </a:r>
            <a:r>
              <a:rPr lang="fr-FR" b="1" dirty="0" err="1">
                <a:latin typeface="Times New Roman" panose="02020603050405020304" pitchFamily="18" charset="0"/>
                <a:cs typeface="Times New Roman" panose="02020603050405020304" pitchFamily="18" charset="0"/>
              </a:rPr>
              <a:t>Marchietti</a:t>
            </a:r>
            <a:r>
              <a:rPr lang="fr-FR" b="1" dirty="0">
                <a:latin typeface="Times New Roman" panose="02020603050405020304" pitchFamily="18" charset="0"/>
                <a:cs typeface="Times New Roman" panose="02020603050405020304" pitchFamily="18" charset="0"/>
              </a:rPr>
              <a:t>, 2002)</a:t>
            </a:r>
          </a:p>
        </p:txBody>
      </p:sp>
      <p:sp>
        <p:nvSpPr>
          <p:cNvPr id="7" name="Rectangle 6">
            <a:extLst>
              <a:ext uri="{FF2B5EF4-FFF2-40B4-BE49-F238E27FC236}">
                <a16:creationId xmlns:a16="http://schemas.microsoft.com/office/drawing/2014/main" id="{255D32AE-D60D-3B4D-B679-4D2F14E6E749}"/>
              </a:ext>
            </a:extLst>
          </p:cNvPr>
          <p:cNvSpPr/>
          <p:nvPr/>
        </p:nvSpPr>
        <p:spPr>
          <a:xfrm>
            <a:off x="8250421" y="1135191"/>
            <a:ext cx="5125974" cy="19756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7194979D-9DB9-6247-8E40-924C66A60FBA}"/>
              </a:ext>
            </a:extLst>
          </p:cNvPr>
          <p:cNvSpPr/>
          <p:nvPr/>
        </p:nvSpPr>
        <p:spPr>
          <a:xfrm>
            <a:off x="-2842939" y="6397632"/>
            <a:ext cx="5125974" cy="1348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737F19B-A372-BF48-989C-114FDE7D3CCE}"/>
              </a:ext>
            </a:extLst>
          </p:cNvPr>
          <p:cNvSpPr/>
          <p:nvPr/>
        </p:nvSpPr>
        <p:spPr>
          <a:xfrm>
            <a:off x="-114816" y="660184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pic>
        <p:nvPicPr>
          <p:cNvPr id="1026" name="Picture 2" descr="Mediapart | Place de services MonLycée.net">
            <a:extLst>
              <a:ext uri="{FF2B5EF4-FFF2-40B4-BE49-F238E27FC236}">
                <a16:creationId xmlns:a16="http://schemas.microsoft.com/office/drawing/2014/main" id="{CB4056CC-3E8E-0A9B-33BE-035EC1AF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64" y="2002581"/>
            <a:ext cx="3120908" cy="17591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74BC5A02-B058-BA8E-52CF-58EBA65D116C}"/>
              </a:ext>
            </a:extLst>
          </p:cNvPr>
          <p:cNvSpPr/>
          <p:nvPr/>
        </p:nvSpPr>
        <p:spPr>
          <a:xfrm>
            <a:off x="75747" y="3682748"/>
            <a:ext cx="4414575" cy="512747"/>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r>
              <a:rPr lang="fr-BE" dirty="0">
                <a:latin typeface="Times New Roman" panose="02020603050405020304" pitchFamily="18" charset="0"/>
                <a:cs typeface="Times New Roman" panose="02020603050405020304" pitchFamily="18" charset="0"/>
              </a:rPr>
              <a:t>Le journalisme d'investigation sous paywall </a:t>
            </a:r>
          </a:p>
        </p:txBody>
      </p:sp>
      <p:pic>
        <p:nvPicPr>
          <p:cNvPr id="1028" name="Picture 4" descr="Le Soir">
            <a:extLst>
              <a:ext uri="{FF2B5EF4-FFF2-40B4-BE49-F238E27FC236}">
                <a16:creationId xmlns:a16="http://schemas.microsoft.com/office/drawing/2014/main" id="{94B222A5-CEB3-462E-B1E7-DB0CA55A3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326" y="828042"/>
            <a:ext cx="1975674" cy="19756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A23C3EBC-F7A3-FD06-4B8D-0228CF710ED1}"/>
              </a:ext>
            </a:extLst>
          </p:cNvPr>
          <p:cNvSpPr/>
          <p:nvPr/>
        </p:nvSpPr>
        <p:spPr>
          <a:xfrm>
            <a:off x="4018516" y="2625802"/>
            <a:ext cx="2179294" cy="512747"/>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r>
              <a:rPr lang="fr-BE" dirty="0">
                <a:latin typeface="Times New Roman" panose="02020603050405020304" pitchFamily="18" charset="0"/>
                <a:cs typeface="Times New Roman" panose="02020603050405020304" pitchFamily="18" charset="0"/>
              </a:rPr>
              <a:t>La presse généraliste</a:t>
            </a:r>
          </a:p>
        </p:txBody>
      </p:sp>
      <p:pic>
        <p:nvPicPr>
          <p:cNvPr id="1030" name="Picture 6" descr="Jeu vidéo : Canard PC enquête sur le Crunch, article en accès libre - 3DVF">
            <a:extLst>
              <a:ext uri="{FF2B5EF4-FFF2-40B4-BE49-F238E27FC236}">
                <a16:creationId xmlns:a16="http://schemas.microsoft.com/office/drawing/2014/main" id="{1CF2EC8A-259B-7322-3272-D1FFB024E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561" y="791775"/>
            <a:ext cx="2354768" cy="31396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 coins arrondis 10">
            <a:extLst>
              <a:ext uri="{FF2B5EF4-FFF2-40B4-BE49-F238E27FC236}">
                <a16:creationId xmlns:a16="http://schemas.microsoft.com/office/drawing/2014/main" id="{D5667DCF-76A4-6588-E257-E6881D84F5E5}"/>
              </a:ext>
            </a:extLst>
          </p:cNvPr>
          <p:cNvSpPr/>
          <p:nvPr/>
        </p:nvSpPr>
        <p:spPr>
          <a:xfrm>
            <a:off x="8463863" y="3788050"/>
            <a:ext cx="2451063" cy="512747"/>
          </a:xfrm>
          <a:prstGeom prst="round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r>
              <a:rPr lang="fr-BE" dirty="0">
                <a:latin typeface="Times New Roman" panose="02020603050405020304" pitchFamily="18" charset="0"/>
                <a:cs typeface="Times New Roman" panose="02020603050405020304" pitchFamily="18" charset="0"/>
              </a:rPr>
              <a:t>La presse vidéoludique</a:t>
            </a:r>
          </a:p>
        </p:txBody>
      </p:sp>
    </p:spTree>
    <p:extLst>
      <p:ext uri="{BB962C8B-B14F-4D97-AF65-F5344CB8AC3E}">
        <p14:creationId xmlns:p14="http://schemas.microsoft.com/office/powerpoint/2010/main" val="650755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Night">
            <a:extLst>
              <a:ext uri="{FF2B5EF4-FFF2-40B4-BE49-F238E27FC236}">
                <a16:creationId xmlns:a16="http://schemas.microsoft.com/office/drawing/2014/main" id="{CF135450-4212-4248-BA91-46069DA61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214" y="0"/>
            <a:ext cx="12501766" cy="70322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610DD12-F4C2-0843-9B79-04E26E58E7BA}"/>
              </a:ext>
            </a:extLst>
          </p:cNvPr>
          <p:cNvSpPr/>
          <p:nvPr/>
        </p:nvSpPr>
        <p:spPr>
          <a:xfrm>
            <a:off x="-114816" y="660184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7" name="ZoneTexte 6">
            <a:extLst>
              <a:ext uri="{FF2B5EF4-FFF2-40B4-BE49-F238E27FC236}">
                <a16:creationId xmlns:a16="http://schemas.microsoft.com/office/drawing/2014/main" id="{A159BB22-276B-7C4F-88CC-05C61C8CAAD0}"/>
              </a:ext>
            </a:extLst>
          </p:cNvPr>
          <p:cNvSpPr txBox="1"/>
          <p:nvPr/>
        </p:nvSpPr>
        <p:spPr>
          <a:xfrm>
            <a:off x="0" y="89452"/>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1. L’investigation sous paywall</a:t>
            </a:r>
          </a:p>
        </p:txBody>
      </p:sp>
      <p:sp>
        <p:nvSpPr>
          <p:cNvPr id="5" name="ZoneTexte 4">
            <a:extLst>
              <a:ext uri="{FF2B5EF4-FFF2-40B4-BE49-F238E27FC236}">
                <a16:creationId xmlns:a16="http://schemas.microsoft.com/office/drawing/2014/main" id="{851F8570-7D66-BAC2-CC54-2EA907A0C686}"/>
              </a:ext>
            </a:extLst>
          </p:cNvPr>
          <p:cNvSpPr txBox="1"/>
          <p:nvPr/>
        </p:nvSpPr>
        <p:spPr>
          <a:xfrm>
            <a:off x="215184" y="558250"/>
            <a:ext cx="4912401" cy="1754326"/>
          </a:xfrm>
          <a:prstGeom prst="rect">
            <a:avLst/>
          </a:prstGeom>
          <a:noFill/>
        </p:spPr>
        <p:txBody>
          <a:bodyPr wrap="square" rtlCol="0">
            <a:spAutoFit/>
          </a:bodyPr>
          <a:lstStyle/>
          <a:p>
            <a:pPr algn="just"/>
            <a:r>
              <a:rPr lang="fr-BE" dirty="0">
                <a:latin typeface="Times New Roman" panose="02020603050405020304" pitchFamily="18" charset="0"/>
                <a:cs typeface="Times New Roman" panose="02020603050405020304" pitchFamily="18" charset="0"/>
              </a:rPr>
              <a:t>La vérification n'est pas seulement une exigence professionnelle, c'est aussi une promesse commerciale. En payant, l'abonné achète l'accès à une information supposément plus vérifiée, plus rigoureuse. Le paywall fonctionne ici comme dispositif symbolique autant qu'économique.</a:t>
            </a:r>
          </a:p>
        </p:txBody>
      </p:sp>
      <p:pic>
        <p:nvPicPr>
          <p:cNvPr id="3" name="Image 2">
            <a:extLst>
              <a:ext uri="{FF2B5EF4-FFF2-40B4-BE49-F238E27FC236}">
                <a16:creationId xmlns:a16="http://schemas.microsoft.com/office/drawing/2014/main" id="{C395F172-1A22-E0FF-6577-601D6986BF73}"/>
              </a:ext>
            </a:extLst>
          </p:cNvPr>
          <p:cNvPicPr>
            <a:picLocks noChangeAspect="1"/>
          </p:cNvPicPr>
          <p:nvPr/>
        </p:nvPicPr>
        <p:blipFill>
          <a:blip r:embed="rId3"/>
          <a:stretch>
            <a:fillRect/>
          </a:stretch>
        </p:blipFill>
        <p:spPr>
          <a:xfrm>
            <a:off x="282001" y="2412042"/>
            <a:ext cx="5813999" cy="3115951"/>
          </a:xfrm>
          <a:prstGeom prst="rect">
            <a:avLst/>
          </a:prstGeom>
        </p:spPr>
      </p:pic>
    </p:spTree>
    <p:extLst>
      <p:ext uri="{BB962C8B-B14F-4D97-AF65-F5344CB8AC3E}">
        <p14:creationId xmlns:p14="http://schemas.microsoft.com/office/powerpoint/2010/main" val="378165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ndex of /wp-content/uploads/2017/04">
            <a:extLst>
              <a:ext uri="{FF2B5EF4-FFF2-40B4-BE49-F238E27FC236}">
                <a16:creationId xmlns:a16="http://schemas.microsoft.com/office/drawing/2014/main" id="{121C78E7-B704-CA4A-BB42-7602A9C1A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383" y="-3323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5843BB-E9E6-F044-A4C9-C573AE651BD7}"/>
              </a:ext>
            </a:extLst>
          </p:cNvPr>
          <p:cNvSpPr/>
          <p:nvPr/>
        </p:nvSpPr>
        <p:spPr>
          <a:xfrm>
            <a:off x="9689451" y="653299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6" name="ZoneTexte 5">
            <a:extLst>
              <a:ext uri="{FF2B5EF4-FFF2-40B4-BE49-F238E27FC236}">
                <a16:creationId xmlns:a16="http://schemas.microsoft.com/office/drawing/2014/main" id="{D11ED866-9BFB-EA44-F412-33BBD56D449C}"/>
              </a:ext>
            </a:extLst>
          </p:cNvPr>
          <p:cNvSpPr txBox="1"/>
          <p:nvPr/>
        </p:nvSpPr>
        <p:spPr>
          <a:xfrm>
            <a:off x="5000849" y="33237"/>
            <a:ext cx="6971233"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L’affaire </a:t>
            </a:r>
            <a:r>
              <a:rPr lang="fr-FR" sz="2400" b="1" dirty="0" err="1">
                <a:latin typeface="Times New Roman" panose="02020603050405020304" pitchFamily="18" charset="0"/>
                <a:cs typeface="Times New Roman" panose="02020603050405020304" pitchFamily="18" charset="0"/>
              </a:rPr>
              <a:t>Benalla</a:t>
            </a:r>
            <a:r>
              <a:rPr lang="fr-FR" sz="2400" b="1" dirty="0">
                <a:latin typeface="Times New Roman" panose="02020603050405020304" pitchFamily="18" charset="0"/>
                <a:cs typeface="Times New Roman" panose="02020603050405020304" pitchFamily="18" charset="0"/>
              </a:rPr>
              <a:t> : une vérification ostentatoire</a:t>
            </a:r>
          </a:p>
        </p:txBody>
      </p:sp>
      <p:pic>
        <p:nvPicPr>
          <p:cNvPr id="4" name="Image 3">
            <a:extLst>
              <a:ext uri="{FF2B5EF4-FFF2-40B4-BE49-F238E27FC236}">
                <a16:creationId xmlns:a16="http://schemas.microsoft.com/office/drawing/2014/main" id="{BB668DB8-5427-AB82-1756-27D8C4A59E6D}"/>
              </a:ext>
            </a:extLst>
          </p:cNvPr>
          <p:cNvPicPr>
            <a:picLocks noChangeAspect="1"/>
          </p:cNvPicPr>
          <p:nvPr/>
        </p:nvPicPr>
        <p:blipFill>
          <a:blip r:embed="rId3"/>
          <a:stretch>
            <a:fillRect/>
          </a:stretch>
        </p:blipFill>
        <p:spPr>
          <a:xfrm>
            <a:off x="0" y="-48004"/>
            <a:ext cx="5220767" cy="6858000"/>
          </a:xfrm>
          <a:prstGeom prst="rect">
            <a:avLst/>
          </a:prstGeom>
        </p:spPr>
      </p:pic>
    </p:spTree>
    <p:extLst>
      <p:ext uri="{BB962C8B-B14F-4D97-AF65-F5344CB8AC3E}">
        <p14:creationId xmlns:p14="http://schemas.microsoft.com/office/powerpoint/2010/main" val="3214227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Night is less than a dollar on Android right now - Droid Gamers">
            <a:extLst>
              <a:ext uri="{FF2B5EF4-FFF2-40B4-BE49-F238E27FC236}">
                <a16:creationId xmlns:a16="http://schemas.microsoft.com/office/drawing/2014/main" id="{E9D9FD19-D225-B4C0-4853-2B3CEB428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28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F4F6AB-E6A2-39B2-4D1E-D8A76349BA86}"/>
              </a:ext>
            </a:extLst>
          </p:cNvPr>
          <p:cNvSpPr/>
          <p:nvPr/>
        </p:nvSpPr>
        <p:spPr>
          <a:xfrm>
            <a:off x="2758648" y="472874"/>
            <a:ext cx="6658484" cy="13486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7E2CC04-5194-8064-D23C-A7131E1ADC9B}"/>
              </a:ext>
            </a:extLst>
          </p:cNvPr>
          <p:cNvSpPr txBox="1"/>
          <p:nvPr/>
        </p:nvSpPr>
        <p:spPr>
          <a:xfrm>
            <a:off x="0" y="472874"/>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 Journalisme d’investigation », un pléonasme ?</a:t>
            </a:r>
          </a:p>
        </p:txBody>
      </p:sp>
      <p:pic>
        <p:nvPicPr>
          <p:cNvPr id="6" name="Image 5" descr="Une image contenant texte, Police, capture d’écran, nombre&#10;&#10;Description générée automatiquement">
            <a:extLst>
              <a:ext uri="{FF2B5EF4-FFF2-40B4-BE49-F238E27FC236}">
                <a16:creationId xmlns:a16="http://schemas.microsoft.com/office/drawing/2014/main" id="{492C4AAE-1571-F39C-F448-B846855E8098}"/>
              </a:ext>
            </a:extLst>
          </p:cNvPr>
          <p:cNvPicPr>
            <a:picLocks noChangeAspect="1"/>
          </p:cNvPicPr>
          <p:nvPr/>
        </p:nvPicPr>
        <p:blipFill>
          <a:blip r:embed="rId3"/>
          <a:stretch>
            <a:fillRect/>
          </a:stretch>
        </p:blipFill>
        <p:spPr>
          <a:xfrm>
            <a:off x="1616033" y="958291"/>
            <a:ext cx="8620496" cy="5899709"/>
          </a:xfrm>
          <a:prstGeom prst="rect">
            <a:avLst/>
          </a:prstGeom>
        </p:spPr>
      </p:pic>
    </p:spTree>
    <p:extLst>
      <p:ext uri="{BB962C8B-B14F-4D97-AF65-F5344CB8AC3E}">
        <p14:creationId xmlns:p14="http://schemas.microsoft.com/office/powerpoint/2010/main" val="266382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te Night Review - GameSpot">
            <a:extLst>
              <a:ext uri="{FF2B5EF4-FFF2-40B4-BE49-F238E27FC236}">
                <a16:creationId xmlns:a16="http://schemas.microsoft.com/office/drawing/2014/main" id="{D695C54E-1634-F872-F221-6290F216C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182" y="-2235462"/>
            <a:ext cx="18076323" cy="101679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F4F6AB-E6A2-39B2-4D1E-D8A76349BA86}"/>
              </a:ext>
            </a:extLst>
          </p:cNvPr>
          <p:cNvSpPr/>
          <p:nvPr/>
        </p:nvSpPr>
        <p:spPr>
          <a:xfrm>
            <a:off x="445318" y="3429000"/>
            <a:ext cx="5873282"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1C97D238-F786-8838-428B-23D16C4478B8}"/>
              </a:ext>
            </a:extLst>
          </p:cNvPr>
          <p:cNvSpPr txBox="1"/>
          <p:nvPr/>
        </p:nvSpPr>
        <p:spPr>
          <a:xfrm>
            <a:off x="602164" y="3649410"/>
            <a:ext cx="5751160" cy="2031325"/>
          </a:xfrm>
          <a:prstGeom prst="rect">
            <a:avLst/>
          </a:prstGeom>
          <a:noFill/>
        </p:spPr>
        <p:txBody>
          <a:bodyPr wrap="square">
            <a:spAutoFit/>
          </a:bodyPr>
          <a:lstStyle/>
          <a:p>
            <a:pPr algn="just"/>
            <a:r>
              <a:rPr lang="fr-BE" dirty="0">
                <a:latin typeface="Times New Roman" panose="02020603050405020304" pitchFamily="18" charset="0"/>
                <a:cs typeface="Times New Roman" panose="02020603050405020304" pitchFamily="18" charset="0"/>
              </a:rPr>
              <a:t>Dans ce contexte, la valorisation de l’investigation opère à la fois comme une stratégie éditoriale, un argument économique et un marqueur identitaire, renforçant l’idée que la quête de vérité ne constitue pas une spécialisation marginale, mais le cœur même du journalisme tel qu’il est revendiqué par ses praticiens les plus attachés à ses standards.</a:t>
            </a:r>
          </a:p>
        </p:txBody>
      </p:sp>
    </p:spTree>
    <p:extLst>
      <p:ext uri="{BB962C8B-B14F-4D97-AF65-F5344CB8AC3E}">
        <p14:creationId xmlns:p14="http://schemas.microsoft.com/office/powerpoint/2010/main" val="2114174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8175E-F42F-7F43-8E46-56FCF141C8A3}"/>
              </a:ext>
            </a:extLst>
          </p:cNvPr>
          <p:cNvSpPr>
            <a:spLocks noGrp="1"/>
          </p:cNvSpPr>
          <p:nvPr>
            <p:ph type="title"/>
          </p:nvPr>
        </p:nvSpPr>
        <p:spPr/>
        <p:txBody>
          <a:bodyPr/>
          <a:lstStyle/>
          <a:p>
            <a:endParaRPr lang="fr-FR"/>
          </a:p>
        </p:txBody>
      </p:sp>
      <p:pic>
        <p:nvPicPr>
          <p:cNvPr id="5122" name="Picture 2" descr="Test : White Night">
            <a:extLst>
              <a:ext uri="{FF2B5EF4-FFF2-40B4-BE49-F238E27FC236}">
                <a16:creationId xmlns:a16="http://schemas.microsoft.com/office/drawing/2014/main" id="{BCBFABD8-BC73-F940-B5E5-32B96782D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28" y="881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2BF2F1-E571-B242-ACDF-9E652C0ED416}"/>
              </a:ext>
            </a:extLst>
          </p:cNvPr>
          <p:cNvSpPr/>
          <p:nvPr/>
        </p:nvSpPr>
        <p:spPr>
          <a:xfrm>
            <a:off x="118128" y="6492875"/>
            <a:ext cx="2522257" cy="276999"/>
          </a:xfrm>
          <a:prstGeom prst="rect">
            <a:avLst/>
          </a:prstGeom>
        </p:spPr>
        <p:txBody>
          <a:bodyPr wrap="square">
            <a:spAutoFit/>
          </a:bodyPr>
          <a:lstStyle/>
          <a:p>
            <a:pPr algn="just"/>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8" name="ZoneTexte 7">
            <a:extLst>
              <a:ext uri="{FF2B5EF4-FFF2-40B4-BE49-F238E27FC236}">
                <a16:creationId xmlns:a16="http://schemas.microsoft.com/office/drawing/2014/main" id="{82F14902-8C3A-8C44-B881-D619814CDCA7}"/>
              </a:ext>
            </a:extLst>
          </p:cNvPr>
          <p:cNvSpPr txBox="1"/>
          <p:nvPr/>
        </p:nvSpPr>
        <p:spPr>
          <a:xfrm>
            <a:off x="-49695" y="230188"/>
            <a:ext cx="12192000" cy="369332"/>
          </a:xfrm>
          <a:prstGeom prst="rect">
            <a:avLst/>
          </a:prstGeom>
          <a:noFill/>
        </p:spPr>
        <p:txBody>
          <a:bodyPr wrap="square" rtlCol="0">
            <a:spAutoFit/>
          </a:bodyPr>
          <a:lstStyle/>
          <a:p>
            <a:pPr algn="ctr"/>
            <a:r>
              <a:rPr lang="fr-FR" b="1" dirty="0">
                <a:latin typeface="Times New Roman" panose="02020603050405020304" pitchFamily="18" charset="0"/>
                <a:cs typeface="Times New Roman" panose="02020603050405020304" pitchFamily="18" charset="0"/>
              </a:rPr>
              <a:t>2. La presse généraliste</a:t>
            </a:r>
          </a:p>
        </p:txBody>
      </p:sp>
      <p:pic>
        <p:nvPicPr>
          <p:cNvPr id="2054" name="Picture 6" descr="Aucune description de photo disponible.">
            <a:extLst>
              <a:ext uri="{FF2B5EF4-FFF2-40B4-BE49-F238E27FC236}">
                <a16:creationId xmlns:a16="http://schemas.microsoft.com/office/drawing/2014/main" id="{1A1A71A4-C224-0A86-1330-11ACF7E04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95" y="908671"/>
            <a:ext cx="3344741" cy="5038104"/>
          </a:xfrm>
          <a:prstGeom prst="rect">
            <a:avLst/>
          </a:prstGeom>
          <a:noFill/>
          <a:extLst>
            <a:ext uri="{909E8E84-426E-40DD-AFC4-6F175D3DCCD1}">
              <a14:hiddenFill xmlns:a14="http://schemas.microsoft.com/office/drawing/2010/main">
                <a:solidFill>
                  <a:srgbClr val="FFFFFF"/>
                </a:solidFill>
              </a14:hiddenFill>
            </a:ext>
          </a:extLst>
        </p:spPr>
      </p:pic>
      <p:pic>
        <p:nvPicPr>
          <p:cNvPr id="9" name="Espace réservé du contenu 8">
            <a:extLst>
              <a:ext uri="{FF2B5EF4-FFF2-40B4-BE49-F238E27FC236}">
                <a16:creationId xmlns:a16="http://schemas.microsoft.com/office/drawing/2014/main" id="{ED8A9338-CE1E-CF14-6B24-4956ED52DA69}"/>
              </a:ext>
            </a:extLst>
          </p:cNvPr>
          <p:cNvPicPr>
            <a:picLocks noGrp="1" noChangeAspect="1"/>
          </p:cNvPicPr>
          <p:nvPr>
            <p:ph idx="1"/>
          </p:nvPr>
        </p:nvPicPr>
        <p:blipFill>
          <a:blip r:embed="rId4"/>
          <a:stretch>
            <a:fillRect/>
          </a:stretch>
        </p:blipFill>
        <p:spPr>
          <a:xfrm>
            <a:off x="7046205" y="741582"/>
            <a:ext cx="4847414" cy="2441456"/>
          </a:xfrm>
        </p:spPr>
      </p:pic>
    </p:spTree>
    <p:extLst>
      <p:ext uri="{BB962C8B-B14F-4D97-AF65-F5344CB8AC3E}">
        <p14:creationId xmlns:p14="http://schemas.microsoft.com/office/powerpoint/2010/main" val="106170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Night: Actualités, test, avis et vidéos - Gamekult">
            <a:extLst>
              <a:ext uri="{FF2B5EF4-FFF2-40B4-BE49-F238E27FC236}">
                <a16:creationId xmlns:a16="http://schemas.microsoft.com/office/drawing/2014/main" id="{B73725CD-C2EA-6C3C-6B84-3C952BB87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50653">
            <a:off x="1840014" y="1077281"/>
            <a:ext cx="12841111" cy="73361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5843BB-E9E6-F044-A4C9-C573AE651BD7}"/>
              </a:ext>
            </a:extLst>
          </p:cNvPr>
          <p:cNvSpPr/>
          <p:nvPr/>
        </p:nvSpPr>
        <p:spPr>
          <a:xfrm>
            <a:off x="9689451" y="6532997"/>
            <a:ext cx="2522257" cy="276999"/>
          </a:xfrm>
          <a:prstGeom prst="rect">
            <a:avLst/>
          </a:prstGeom>
        </p:spPr>
        <p:txBody>
          <a:bodyPr wrap="square">
            <a:spAutoFit/>
          </a:bodyPr>
          <a:lstStyle/>
          <a:p>
            <a:pPr algn="ctr"/>
            <a:r>
              <a:rPr lang="fr-BE" sz="1200" dirty="0">
                <a:latin typeface="Times New Roman" panose="02020603050405020304" pitchFamily="18" charset="0"/>
                <a:cs typeface="Times New Roman" panose="02020603050405020304" pitchFamily="18" charset="0"/>
              </a:rPr>
              <a:t>© </a:t>
            </a:r>
            <a:r>
              <a:rPr lang="fr-BE" sz="1200" dirty="0" err="1">
                <a:latin typeface="Times New Roman" panose="02020603050405020304" pitchFamily="18" charset="0"/>
                <a:cs typeface="Times New Roman" panose="02020603050405020304" pitchFamily="18" charset="0"/>
              </a:rPr>
              <a:t>Osome</a:t>
            </a:r>
            <a:r>
              <a:rPr lang="fr-BE" sz="1200" dirty="0">
                <a:latin typeface="Times New Roman" panose="02020603050405020304" pitchFamily="18" charset="0"/>
                <a:cs typeface="Times New Roman" panose="02020603050405020304" pitchFamily="18" charset="0"/>
              </a:rPr>
              <a:t> Studio / Ronan COIFFEC</a:t>
            </a:r>
          </a:p>
        </p:txBody>
      </p:sp>
      <p:sp>
        <p:nvSpPr>
          <p:cNvPr id="2" name="ZoneTexte 1">
            <a:extLst>
              <a:ext uri="{FF2B5EF4-FFF2-40B4-BE49-F238E27FC236}">
                <a16:creationId xmlns:a16="http://schemas.microsoft.com/office/drawing/2014/main" id="{18229064-CD1A-F8EA-030B-2C02D2A4C226}"/>
              </a:ext>
            </a:extLst>
          </p:cNvPr>
          <p:cNvSpPr txBox="1"/>
          <p:nvPr/>
        </p:nvSpPr>
        <p:spPr>
          <a:xfrm>
            <a:off x="101600" y="508261"/>
            <a:ext cx="6902604" cy="2308324"/>
          </a:xfrm>
          <a:prstGeom prst="rect">
            <a:avLst/>
          </a:prstGeom>
          <a:noFill/>
        </p:spPr>
        <p:txBody>
          <a:bodyPr wrap="square">
            <a:spAutoFit/>
          </a:bodyPr>
          <a:lstStyle/>
          <a:p>
            <a:pPr algn="just"/>
            <a:r>
              <a:rPr lang="fr-BE" sz="1600" dirty="0">
                <a:latin typeface="Times New Roman" panose="02020603050405020304" pitchFamily="18" charset="0"/>
                <a:cs typeface="Times New Roman" panose="02020603050405020304" pitchFamily="18" charset="0"/>
              </a:rPr>
              <a:t>« C’est un </a:t>
            </a:r>
            <a:r>
              <a:rPr lang="fr-BE" sz="1600" dirty="0" err="1">
                <a:latin typeface="Times New Roman" panose="02020603050405020304" pitchFamily="18" charset="0"/>
                <a:cs typeface="Times New Roman" panose="02020603050405020304" pitchFamily="18" charset="0"/>
              </a:rPr>
              <a:t>véritable</a:t>
            </a:r>
            <a:r>
              <a:rPr lang="fr-BE" sz="1600" dirty="0">
                <a:latin typeface="Times New Roman" panose="02020603050405020304" pitchFamily="18" charset="0"/>
                <a:cs typeface="Times New Roman" panose="02020603050405020304" pitchFamily="18" charset="0"/>
              </a:rPr>
              <a:t> </a:t>
            </a:r>
            <a:r>
              <a:rPr lang="fr-BE" sz="1600" dirty="0" err="1">
                <a:latin typeface="Times New Roman" panose="02020603050405020304" pitchFamily="18" charset="0"/>
                <a:cs typeface="Times New Roman" panose="02020603050405020304" pitchFamily="18" charset="0"/>
              </a:rPr>
              <a:t>défi</a:t>
            </a:r>
            <a:r>
              <a:rPr lang="fr-BE" sz="1600" dirty="0">
                <a:latin typeface="Times New Roman" panose="02020603050405020304" pitchFamily="18" charset="0"/>
                <a:cs typeface="Times New Roman" panose="02020603050405020304" pitchFamily="18" charset="0"/>
              </a:rPr>
              <a:t> de pouvoir maintenir l’investissement </a:t>
            </a:r>
            <a:r>
              <a:rPr lang="fr-BE" sz="1600" dirty="0" err="1">
                <a:latin typeface="Times New Roman" panose="02020603050405020304" pitchFamily="18" charset="0"/>
                <a:cs typeface="Times New Roman" panose="02020603050405020304" pitchFamily="18" charset="0"/>
              </a:rPr>
              <a:t>nécessaire</a:t>
            </a:r>
            <a:r>
              <a:rPr lang="fr-BE" sz="1600" dirty="0">
                <a:latin typeface="Times New Roman" panose="02020603050405020304" pitchFamily="18" charset="0"/>
                <a:cs typeface="Times New Roman" panose="02020603050405020304" pitchFamily="18" charset="0"/>
              </a:rPr>
              <a:t> pour l’investigation. Chaque quotidien appartient à un groupe de presse. C’est une question d’</a:t>
            </a:r>
            <a:r>
              <a:rPr lang="fr-BE" sz="1600" dirty="0" err="1">
                <a:latin typeface="Times New Roman" panose="02020603050405020304" pitchFamily="18" charset="0"/>
                <a:cs typeface="Times New Roman" panose="02020603050405020304" pitchFamily="18" charset="0"/>
              </a:rPr>
              <a:t>équilibre</a:t>
            </a:r>
            <a:r>
              <a:rPr lang="fr-BE" sz="1600" dirty="0">
                <a:latin typeface="Times New Roman" panose="02020603050405020304" pitchFamily="18" charset="0"/>
                <a:cs typeface="Times New Roman" panose="02020603050405020304" pitchFamily="18" charset="0"/>
              </a:rPr>
              <a:t> d’</a:t>
            </a:r>
            <a:r>
              <a:rPr lang="fr-BE" sz="1600" dirty="0" err="1">
                <a:latin typeface="Times New Roman" panose="02020603050405020304" pitchFamily="18" charset="0"/>
                <a:cs typeface="Times New Roman" panose="02020603050405020304" pitchFamily="18" charset="0"/>
              </a:rPr>
              <a:t>évoluer</a:t>
            </a:r>
            <a:r>
              <a:rPr lang="fr-BE" sz="1600" dirty="0">
                <a:latin typeface="Times New Roman" panose="02020603050405020304" pitchFamily="18" charset="0"/>
                <a:cs typeface="Times New Roman" panose="02020603050405020304" pitchFamily="18" charset="0"/>
              </a:rPr>
              <a:t> avec des ressources </a:t>
            </a:r>
            <a:r>
              <a:rPr lang="fr-BE" sz="1600" dirty="0" err="1">
                <a:latin typeface="Times New Roman" panose="02020603050405020304" pitchFamily="18" charset="0"/>
                <a:cs typeface="Times New Roman" panose="02020603050405020304" pitchFamily="18" charset="0"/>
              </a:rPr>
              <a:t>limitées</a:t>
            </a:r>
            <a:r>
              <a:rPr lang="fr-BE" sz="1600" dirty="0">
                <a:latin typeface="Times New Roman" panose="02020603050405020304" pitchFamily="18" charset="0"/>
                <a:cs typeface="Times New Roman" panose="02020603050405020304" pitchFamily="18" charset="0"/>
              </a:rPr>
              <a:t>. Un </a:t>
            </a:r>
            <a:r>
              <a:rPr lang="fr-BE" sz="1600" dirty="0" err="1">
                <a:latin typeface="Times New Roman" panose="02020603050405020304" pitchFamily="18" charset="0"/>
                <a:cs typeface="Times New Roman" panose="02020603050405020304" pitchFamily="18" charset="0"/>
              </a:rPr>
              <a:t>équilibre</a:t>
            </a:r>
            <a:r>
              <a:rPr lang="fr-BE" sz="1600" dirty="0">
                <a:latin typeface="Times New Roman" panose="02020603050405020304" pitchFamily="18" charset="0"/>
                <a:cs typeface="Times New Roman" panose="02020603050405020304" pitchFamily="18" charset="0"/>
              </a:rPr>
              <a:t> entre la </a:t>
            </a:r>
            <a:r>
              <a:rPr lang="fr-BE" sz="1600" dirty="0" err="1">
                <a:latin typeface="Times New Roman" panose="02020603050405020304" pitchFamily="18" charset="0"/>
                <a:cs typeface="Times New Roman" panose="02020603050405020304" pitchFamily="18" charset="0"/>
              </a:rPr>
              <a:t>nécessite</a:t>
            </a:r>
            <a:r>
              <a:rPr lang="fr-BE" sz="1600" dirty="0">
                <a:latin typeface="Times New Roman" panose="02020603050405020304" pitchFamily="18" charset="0"/>
                <a:cs typeface="Times New Roman" panose="02020603050405020304" pitchFamily="18" charset="0"/>
              </a:rPr>
              <a:t>́ de la force de frappe fournie par l’investigation et la </a:t>
            </a:r>
            <a:r>
              <a:rPr lang="fr-BE" sz="1600" dirty="0" err="1">
                <a:latin typeface="Times New Roman" panose="02020603050405020304" pitchFamily="18" charset="0"/>
                <a:cs typeface="Times New Roman" panose="02020603050405020304" pitchFamily="18" charset="0"/>
              </a:rPr>
              <a:t>nécessite</a:t>
            </a:r>
            <a:r>
              <a:rPr lang="fr-BE" sz="1600" dirty="0">
                <a:latin typeface="Times New Roman" panose="02020603050405020304" pitchFamily="18" charset="0"/>
                <a:cs typeface="Times New Roman" panose="02020603050405020304" pitchFamily="18" charset="0"/>
              </a:rPr>
              <a:t>́ de produire des contenus au quotidien. Le premier journalisme qui pourrait faire les frais de la pression </a:t>
            </a:r>
            <a:r>
              <a:rPr lang="fr-BE" sz="1600" dirty="0" err="1">
                <a:latin typeface="Times New Roman" panose="02020603050405020304" pitchFamily="18" charset="0"/>
                <a:cs typeface="Times New Roman" panose="02020603050405020304" pitchFamily="18" charset="0"/>
              </a:rPr>
              <a:t>économique</a:t>
            </a:r>
            <a:r>
              <a:rPr lang="fr-BE" sz="1600" dirty="0">
                <a:latin typeface="Times New Roman" panose="02020603050405020304" pitchFamily="18" charset="0"/>
                <a:cs typeface="Times New Roman" panose="02020603050405020304" pitchFamily="18" charset="0"/>
              </a:rPr>
              <a:t> est le journalisme d’investigation »  Entretien du 20 décembre 2010 avec Vincent </a:t>
            </a:r>
            <a:r>
              <a:rPr lang="fr-BE" sz="1600" dirty="0" err="1">
                <a:latin typeface="Times New Roman" panose="02020603050405020304" pitchFamily="18" charset="0"/>
                <a:cs typeface="Times New Roman" panose="02020603050405020304" pitchFamily="18" charset="0"/>
              </a:rPr>
              <a:t>Slits</a:t>
            </a:r>
            <a:r>
              <a:rPr lang="fr-BE" sz="1600" dirty="0">
                <a:latin typeface="Times New Roman" panose="02020603050405020304" pitchFamily="18" charset="0"/>
                <a:cs typeface="Times New Roman" panose="02020603050405020304" pitchFamily="18" charset="0"/>
              </a:rPr>
              <a:t>, à l’époque rédacteur en chef pour La Libre Belgique ; </a:t>
            </a:r>
            <a:r>
              <a:rPr lang="fr-BE" sz="1600" dirty="0" err="1">
                <a:latin typeface="Times New Roman" panose="02020603050405020304" pitchFamily="18" charset="0"/>
                <a:cs typeface="Times New Roman" panose="02020603050405020304" pitchFamily="18" charset="0"/>
              </a:rPr>
              <a:t>Defraigne</a:t>
            </a:r>
            <a:r>
              <a:rPr lang="fr-BE" sz="1600" dirty="0">
                <a:latin typeface="Times New Roman" panose="02020603050405020304" pitchFamily="18" charset="0"/>
                <a:cs typeface="Times New Roman" panose="02020603050405020304" pitchFamily="18" charset="0"/>
              </a:rPr>
              <a:t>, 2011. </a:t>
            </a:r>
          </a:p>
          <a:p>
            <a:pPr algn="just"/>
            <a:endParaRPr lang="fr-BE" sz="16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D11ED866-9BFB-EA44-F412-33BBD56D449C}"/>
              </a:ext>
            </a:extLst>
          </p:cNvPr>
          <p:cNvSpPr txBox="1"/>
          <p:nvPr/>
        </p:nvSpPr>
        <p:spPr>
          <a:xfrm>
            <a:off x="0" y="46596"/>
            <a:ext cx="12192000" cy="461665"/>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La précarisation rend la vérification plus difficile</a:t>
            </a:r>
          </a:p>
        </p:txBody>
      </p:sp>
      <p:sp>
        <p:nvSpPr>
          <p:cNvPr id="5" name="ZoneTexte 4">
            <a:extLst>
              <a:ext uri="{FF2B5EF4-FFF2-40B4-BE49-F238E27FC236}">
                <a16:creationId xmlns:a16="http://schemas.microsoft.com/office/drawing/2014/main" id="{B6240ACB-04A4-7AB3-BD36-C5A3B33ABB9B}"/>
              </a:ext>
            </a:extLst>
          </p:cNvPr>
          <p:cNvSpPr txBox="1"/>
          <p:nvPr/>
        </p:nvSpPr>
        <p:spPr>
          <a:xfrm>
            <a:off x="101600" y="2663900"/>
            <a:ext cx="4829215" cy="3046988"/>
          </a:xfrm>
          <a:prstGeom prst="rect">
            <a:avLst/>
          </a:prstGeom>
          <a:noFill/>
        </p:spPr>
        <p:txBody>
          <a:bodyPr wrap="square">
            <a:spAutoFit/>
          </a:bodyPr>
          <a:lstStyle/>
          <a:p>
            <a:pPr algn="just"/>
            <a:r>
              <a:rPr lang="fr-BE" sz="1600" dirty="0">
                <a:effectLst/>
                <a:latin typeface="Times New Roman" panose="02020603050405020304" pitchFamily="18" charset="0"/>
                <a:ea typeface="Aptos" panose="020B0004020202020204" pitchFamily="34" charset="0"/>
                <a:cs typeface="Times New Roman" panose="02020603050405020304" pitchFamily="18" charset="0"/>
              </a:rPr>
              <a:t>« Quoi qu’il arrive, le pigiste est toujours en position de faiblesse. On reste à la merci des employeurs et tout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ça</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C’est une position pas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très</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agréable</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d’</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être</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pigiste, en fait. Surtout aujourd’hui, où c’est vraiment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très</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concurrentiel, toutes les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rédacs</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même</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les plus grandes, vous disent :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désole</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on n’a pas le budget”. Il faut avoir plusieurs cordes à son arc et les jeunes qui arrivent sur le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créneau</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je leur dis “mais vraiment, ce n’est vraiment pas la peine quoi”. Ce n’est pas un truc dont on vit, il faut faire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ça</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à </a:t>
            </a:r>
            <a:r>
              <a:rPr lang="fr-BE" sz="1600" dirty="0" err="1">
                <a:effectLst/>
                <a:latin typeface="Times New Roman" panose="02020603050405020304" pitchFamily="18" charset="0"/>
                <a:ea typeface="Aptos" panose="020B0004020202020204" pitchFamily="34" charset="0"/>
                <a:cs typeface="Times New Roman" panose="02020603050405020304" pitchFamily="18" charset="0"/>
              </a:rPr>
              <a:t>côte</a:t>
            </a:r>
            <a:r>
              <a:rPr lang="fr-BE" sz="1600" dirty="0">
                <a:effectLst/>
                <a:latin typeface="Times New Roman" panose="02020603050405020304" pitchFamily="18" charset="0"/>
                <a:ea typeface="Aptos" panose="020B0004020202020204" pitchFamily="34" charset="0"/>
                <a:cs typeface="Times New Roman" panose="02020603050405020304" pitchFamily="18" charset="0"/>
              </a:rPr>
              <a:t>́ ou avoir un plan B ou faire autre chose »</a:t>
            </a:r>
          </a:p>
          <a:p>
            <a:pPr algn="just"/>
            <a:r>
              <a:rPr lang="fr-BE" sz="1600" dirty="0">
                <a:effectLst/>
                <a:latin typeface="Times New Roman" panose="02020603050405020304" pitchFamily="18" charset="0"/>
                <a:cs typeface="Times New Roman" panose="02020603050405020304" pitchFamily="18" charset="0"/>
              </a:rPr>
              <a:t>Entretien du 21 </a:t>
            </a:r>
            <a:r>
              <a:rPr lang="fr-BE" sz="1600" dirty="0" err="1">
                <a:effectLst/>
                <a:latin typeface="Times New Roman" panose="02020603050405020304" pitchFamily="18" charset="0"/>
                <a:cs typeface="Times New Roman" panose="02020603050405020304" pitchFamily="18" charset="0"/>
              </a:rPr>
              <a:t>décembre</a:t>
            </a:r>
            <a:r>
              <a:rPr lang="fr-BE" sz="1600" dirty="0">
                <a:effectLst/>
                <a:latin typeface="Times New Roman" panose="02020603050405020304" pitchFamily="18" charset="0"/>
                <a:cs typeface="Times New Roman" panose="02020603050405020304" pitchFamily="18" charset="0"/>
              </a:rPr>
              <a:t> 2017 avec Daniel </a:t>
            </a:r>
            <a:r>
              <a:rPr lang="fr-BE" sz="1600" dirty="0" err="1">
                <a:effectLst/>
                <a:latin typeface="Times New Roman" panose="02020603050405020304" pitchFamily="18" charset="0"/>
                <a:cs typeface="Times New Roman" panose="02020603050405020304" pitchFamily="18" charset="0"/>
              </a:rPr>
              <a:t>Andreyev</a:t>
            </a:r>
            <a:r>
              <a:rPr lang="fr-BE" sz="1600" dirty="0">
                <a:effectLst/>
                <a:latin typeface="Times New Roman" panose="02020603050405020304" pitchFamily="18" charset="0"/>
                <a:cs typeface="Times New Roman" panose="02020603050405020304" pitchFamily="18" charset="0"/>
              </a:rPr>
              <a:t>, journaliste indépendant pour Le Monde, Slate… </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18875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11508</TotalTime>
  <Words>1974</Words>
  <Application>Microsoft Macintosh PowerPoint</Application>
  <PresentationFormat>Grand écran</PresentationFormat>
  <Paragraphs>69</Paragraphs>
  <Slides>18</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Aptos</vt:lpstr>
      <vt:lpstr>Arial</vt:lpstr>
      <vt:lpstr>Calibri</vt:lpstr>
      <vt:lpstr>Calibri Light</vt:lpstr>
      <vt:lpstr>Times</vt:lpstr>
      <vt:lpstr>Times New Roman</vt:lpstr>
      <vt:lpstr>TimesNewRomanPS</vt:lpstr>
      <vt:lpstr>TimesNewRomanPSMT</vt:lpstr>
      <vt:lpstr>Thème Office</vt:lpstr>
      <vt:lpstr>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Boris Krywicki</dc:creator>
  <cp:lastModifiedBy>Krywicki Boris</cp:lastModifiedBy>
  <cp:revision>58</cp:revision>
  <dcterms:created xsi:type="dcterms:W3CDTF">2022-01-20T10:24:05Z</dcterms:created>
  <dcterms:modified xsi:type="dcterms:W3CDTF">2026-04-06T07:52:13Z</dcterms:modified>
</cp:coreProperties>
</file>