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handoutMasterIdLst>
    <p:handoutMasterId r:id="rId25"/>
  </p:handoutMasterIdLst>
  <p:sldIdLst>
    <p:sldId id="256" r:id="rId2"/>
    <p:sldId id="260" r:id="rId3"/>
    <p:sldId id="317" r:id="rId4"/>
    <p:sldId id="308" r:id="rId5"/>
    <p:sldId id="309" r:id="rId6"/>
    <p:sldId id="310" r:id="rId7"/>
    <p:sldId id="295" r:id="rId8"/>
    <p:sldId id="293" r:id="rId9"/>
    <p:sldId id="271" r:id="rId10"/>
    <p:sldId id="294" r:id="rId11"/>
    <p:sldId id="319" r:id="rId12"/>
    <p:sldId id="318" r:id="rId13"/>
    <p:sldId id="296" r:id="rId14"/>
    <p:sldId id="297" r:id="rId15"/>
    <p:sldId id="298" r:id="rId16"/>
    <p:sldId id="320" r:id="rId17"/>
    <p:sldId id="321" r:id="rId18"/>
    <p:sldId id="322" r:id="rId19"/>
    <p:sldId id="323" r:id="rId20"/>
    <p:sldId id="324" r:id="rId21"/>
    <p:sldId id="325" r:id="rId22"/>
    <p:sldId id="316"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94806F5-F1DD-79F5-3D8D-85F6927CF9C2}" name="Author" initials="A" userId="Author" providerId="Non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FA4B0"/>
    <a:srgbClr val="6F39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223"/>
    <p:restoredTop sz="94658"/>
  </p:normalViewPr>
  <p:slideViewPr>
    <p:cSldViewPr snapToGrid="0" snapToObjects="1" showGuides="1">
      <p:cViewPr varScale="1">
        <p:scale>
          <a:sx n="110" d="100"/>
          <a:sy n="110" d="100"/>
        </p:scale>
        <p:origin x="176" y="392"/>
      </p:cViewPr>
      <p:guideLst>
        <p:guide orient="horz" pos="2160"/>
        <p:guide pos="3840"/>
      </p:guideLst>
    </p:cSldViewPr>
  </p:slideViewPr>
  <p:notesTextViewPr>
    <p:cViewPr>
      <p:scale>
        <a:sx n="1" d="1"/>
        <a:sy n="1" d="1"/>
      </p:scale>
      <p:origin x="0" y="0"/>
    </p:cViewPr>
  </p:notesTextViewPr>
  <p:notesViewPr>
    <p:cSldViewPr snapToGrid="0" snapToObjects="1" showGuides="1">
      <p:cViewPr varScale="1">
        <p:scale>
          <a:sx n="139" d="100"/>
          <a:sy n="139" d="100"/>
        </p:scale>
        <p:origin x="4752" y="17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4642877-4296-A347-A12A-074FE642DF8D}" type="datetimeFigureOut">
              <a:rPr lang="fr-FR" smtClean="0"/>
              <a:t>13/05/2026</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0355824-33CF-CB40-849B-0C2765721E52}" type="slidenum">
              <a:rPr lang="fr-FR" smtClean="0"/>
              <a:t>‹N°›</a:t>
            </a:fld>
            <a:endParaRPr lang="fr-FR"/>
          </a:p>
        </p:txBody>
      </p:sp>
    </p:spTree>
    <p:extLst>
      <p:ext uri="{BB962C8B-B14F-4D97-AF65-F5344CB8AC3E}">
        <p14:creationId xmlns:p14="http://schemas.microsoft.com/office/powerpoint/2010/main" val="578860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247069-7F1D-6E4E-B4E1-0C2030C0DB15}" type="datetimeFigureOut">
              <a:rPr lang="fr-FR" smtClean="0"/>
              <a:t>13/05/2026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58C82C-2A83-B54A-9AB4-A46F83E92AC0}" type="slidenum">
              <a:rPr lang="fr-FR" smtClean="0"/>
              <a:t>‹N°›</a:t>
            </a:fld>
            <a:endParaRPr lang="fr-FR"/>
          </a:p>
        </p:txBody>
      </p:sp>
    </p:spTree>
    <p:extLst>
      <p:ext uri="{BB962C8B-B14F-4D97-AF65-F5344CB8AC3E}">
        <p14:creationId xmlns:p14="http://schemas.microsoft.com/office/powerpoint/2010/main" val="8123598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11" name="Imag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re 1"/>
          <p:cNvSpPr>
            <a:spLocks noGrp="1"/>
          </p:cNvSpPr>
          <p:nvPr>
            <p:ph type="ctrTitle"/>
          </p:nvPr>
        </p:nvSpPr>
        <p:spPr>
          <a:xfrm>
            <a:off x="532150" y="2098160"/>
            <a:ext cx="9144000" cy="1198563"/>
          </a:xfrm>
          <a:prstGeom prst="rect">
            <a:avLst/>
          </a:prstGeom>
        </p:spPr>
        <p:txBody>
          <a:bodyPr anchor="b">
            <a:normAutofit/>
          </a:bodyPr>
          <a:lstStyle>
            <a:lvl1pPr algn="l">
              <a:defRPr sz="4000" baseline="0">
                <a:solidFill>
                  <a:schemeClr val="bg1">
                    <a:lumMod val="95000"/>
                  </a:schemeClr>
                </a:solidFill>
                <a:latin typeface="Source Sans Pro Bold" charset="0"/>
              </a:defRPr>
            </a:lvl1pPr>
          </a:lstStyle>
          <a:p>
            <a:r>
              <a:rPr lang="fr-FR" dirty="0"/>
              <a:t>Cliquez et modifiez le titre</a:t>
            </a:r>
          </a:p>
        </p:txBody>
      </p:sp>
      <p:sp>
        <p:nvSpPr>
          <p:cNvPr id="3" name="Sous-titre 2"/>
          <p:cNvSpPr>
            <a:spLocks noGrp="1"/>
          </p:cNvSpPr>
          <p:nvPr>
            <p:ph type="subTitle" idx="1"/>
          </p:nvPr>
        </p:nvSpPr>
        <p:spPr>
          <a:xfrm>
            <a:off x="532150" y="3503564"/>
            <a:ext cx="9144000" cy="1655762"/>
          </a:xfrm>
          <a:prstGeom prst="rect">
            <a:avLst/>
          </a:prstGeom>
        </p:spPr>
        <p:txBody>
          <a:bodyPr>
            <a:normAutofit/>
          </a:bodyPr>
          <a:lstStyle>
            <a:lvl1pPr marL="0" indent="0" algn="l">
              <a:spcBef>
                <a:spcPts val="600"/>
              </a:spcBef>
              <a:buNone/>
              <a:defRPr sz="3000" baseline="0">
                <a:solidFill>
                  <a:schemeClr val="bg1">
                    <a:lumMod val="95000"/>
                  </a:schemeClr>
                </a:solidFill>
                <a:latin typeface="Source Sans Pro Light"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Cliquez pour modifier le style </a:t>
            </a:r>
          </a:p>
          <a:p>
            <a:r>
              <a:rPr lang="fr-FR" dirty="0"/>
              <a:t>des sous-titres du masque</a:t>
            </a:r>
          </a:p>
        </p:txBody>
      </p:sp>
      <p:sp>
        <p:nvSpPr>
          <p:cNvPr id="4" name="Espace réservé de la date 3"/>
          <p:cNvSpPr>
            <a:spLocks noGrp="1"/>
          </p:cNvSpPr>
          <p:nvPr>
            <p:ph type="dt" sz="half" idx="10"/>
          </p:nvPr>
        </p:nvSpPr>
        <p:spPr>
          <a:xfrm>
            <a:off x="532150" y="847725"/>
            <a:ext cx="2743200" cy="365125"/>
          </a:xfrm>
          <a:prstGeom prst="rect">
            <a:avLst/>
          </a:prstGeom>
        </p:spPr>
        <p:txBody>
          <a:bodyPr/>
          <a:lstStyle>
            <a:lvl1pPr>
              <a:defRPr sz="2000" baseline="0">
                <a:solidFill>
                  <a:srgbClr val="5FA4B0"/>
                </a:solidFill>
                <a:latin typeface="Source Sans Pro" charset="0"/>
              </a:defRPr>
            </a:lvl1pPr>
          </a:lstStyle>
          <a:p>
            <a:r>
              <a:rPr lang="fr-FR" dirty="0"/>
              <a:t>Février / 2019</a:t>
            </a:r>
          </a:p>
        </p:txBody>
      </p:sp>
      <p:sp>
        <p:nvSpPr>
          <p:cNvPr id="5" name="Espace réservé du pied de page 4"/>
          <p:cNvSpPr>
            <a:spLocks noGrp="1"/>
          </p:cNvSpPr>
          <p:nvPr>
            <p:ph type="ftr" sz="quarter" idx="11"/>
          </p:nvPr>
        </p:nvSpPr>
        <p:spPr>
          <a:xfrm>
            <a:off x="532150" y="5826100"/>
            <a:ext cx="4114800" cy="365125"/>
          </a:xfrm>
          <a:prstGeom prst="rect">
            <a:avLst/>
          </a:prstGeom>
        </p:spPr>
        <p:txBody>
          <a:bodyPr/>
          <a:lstStyle>
            <a:lvl1pPr algn="l">
              <a:defRPr sz="800" baseline="0"/>
            </a:lvl1pPr>
          </a:lstStyle>
          <a:p>
            <a:r>
              <a:rPr lang="fr-FR" dirty="0">
                <a:solidFill>
                  <a:schemeClr val="bg1"/>
                </a:solidFill>
                <a:latin typeface="Source Sans Pro Light" charset="0"/>
                <a:ea typeface="Source Sans Pro Light" charset="0"/>
                <a:cs typeface="Source Sans Pro Light" charset="0"/>
              </a:rPr>
              <a:t>Unité de Recherche Cité </a:t>
            </a:r>
          </a:p>
          <a:p>
            <a:r>
              <a:rPr lang="fr-FR" dirty="0">
                <a:solidFill>
                  <a:schemeClr val="bg1"/>
                </a:solidFill>
                <a:latin typeface="Source Sans Pro Light" charset="0"/>
                <a:ea typeface="Source Sans Pro Light" charset="0"/>
                <a:cs typeface="Source Sans Pro Light" charset="0"/>
              </a:rPr>
              <a:t>Gouvernance, Justice et Société</a:t>
            </a:r>
          </a:p>
          <a:p>
            <a:r>
              <a:rPr lang="fr-FR" dirty="0">
                <a:solidFill>
                  <a:schemeClr val="bg1"/>
                </a:solidFill>
                <a:latin typeface="Source Sans Pro Light" charset="0"/>
                <a:ea typeface="Source Sans Pro Light" charset="0"/>
                <a:cs typeface="Source Sans Pro Light" charset="0"/>
              </a:rPr>
              <a:t>Université de Liège, Place des Orateurs 3</a:t>
            </a:r>
          </a:p>
          <a:p>
            <a:r>
              <a:rPr lang="fr-FR" dirty="0">
                <a:solidFill>
                  <a:schemeClr val="bg1"/>
                </a:solidFill>
                <a:latin typeface="Source Sans Pro Light" charset="0"/>
                <a:ea typeface="Source Sans Pro Light" charset="0"/>
                <a:cs typeface="Source Sans Pro Light" charset="0"/>
              </a:rPr>
              <a:t>4000 Liège, Belgique</a:t>
            </a:r>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a:xfrm>
            <a:off x="532150" y="6356350"/>
            <a:ext cx="2743200" cy="365125"/>
          </a:xfrm>
          <a:prstGeom prst="rect">
            <a:avLst/>
          </a:prstGeom>
        </p:spPr>
        <p:txBody>
          <a:bodyPr/>
          <a:lstStyle>
            <a:lvl1pPr>
              <a:defRPr baseline="0">
                <a:solidFill>
                  <a:srgbClr val="5FA4B0"/>
                </a:solidFill>
                <a:latin typeface="Source Sans Pro" charset="0"/>
              </a:defRPr>
            </a:lvl1pPr>
          </a:lstStyle>
          <a:p>
            <a:fld id="{99036C84-B137-DA46-A8A1-A42AD63AE419}" type="datetimeFigureOut">
              <a:rPr lang="fr-FR" smtClean="0"/>
              <a:pPr/>
              <a:t>13/05/2026</a:t>
            </a:fld>
            <a:endParaRPr lang="fr-FR" dirty="0"/>
          </a:p>
        </p:txBody>
      </p:sp>
      <p:sp>
        <p:nvSpPr>
          <p:cNvPr id="5" name="Espace réservé du pied de page 4"/>
          <p:cNvSpPr>
            <a:spLocks noGrp="1"/>
          </p:cNvSpPr>
          <p:nvPr>
            <p:ph type="ftr" sz="quarter" idx="11"/>
          </p:nvPr>
        </p:nvSpPr>
        <p:spPr>
          <a:xfrm>
            <a:off x="3732550" y="6356350"/>
            <a:ext cx="4114800" cy="365125"/>
          </a:xfrm>
          <a:prstGeom prst="rect">
            <a:avLst/>
          </a:prstGeom>
        </p:spPr>
        <p:txBody>
          <a:bodyPr/>
          <a:lstStyle>
            <a:lvl1pPr>
              <a:defRPr baseline="0">
                <a:solidFill>
                  <a:srgbClr val="5FA4B0"/>
                </a:solidFill>
                <a:latin typeface="Source Sans Pro" charset="0"/>
              </a:defRPr>
            </a:lvl1pPr>
          </a:lstStyle>
          <a:p>
            <a:endParaRPr lang="fr-FR" dirty="0"/>
          </a:p>
        </p:txBody>
      </p:sp>
      <p:sp>
        <p:nvSpPr>
          <p:cNvPr id="6" name="Espace réservé du numéro de diapositive 5"/>
          <p:cNvSpPr>
            <a:spLocks noGrp="1"/>
          </p:cNvSpPr>
          <p:nvPr>
            <p:ph type="sldNum" sz="quarter" idx="12"/>
          </p:nvPr>
        </p:nvSpPr>
        <p:spPr>
          <a:xfrm>
            <a:off x="8304550" y="6356350"/>
            <a:ext cx="3309112" cy="365125"/>
          </a:xfrm>
          <a:prstGeom prst="rect">
            <a:avLst/>
          </a:prstGeom>
        </p:spPr>
        <p:txBody>
          <a:bodyPr/>
          <a:lstStyle>
            <a:lvl1pPr>
              <a:defRPr baseline="0">
                <a:solidFill>
                  <a:srgbClr val="5FA4B0"/>
                </a:solidFill>
                <a:latin typeface="Source Sans Pro" charset="0"/>
              </a:defRPr>
            </a:lvl1pPr>
          </a:lstStyle>
          <a:p>
            <a:fld id="{A96295AA-E393-1849-ABD9-937E1AFAD5F8}" type="slidenum">
              <a:rPr lang="fr-FR" smtClean="0"/>
              <a:pPr/>
              <a:t>‹N°›</a:t>
            </a:fld>
            <a:endParaRPr lang="fr-FR" dirty="0"/>
          </a:p>
        </p:txBody>
      </p:sp>
      <p:sp>
        <p:nvSpPr>
          <p:cNvPr id="10" name="Espace réservé du titre 18"/>
          <p:cNvSpPr>
            <a:spLocks noGrp="1"/>
          </p:cNvSpPr>
          <p:nvPr>
            <p:ph type="title"/>
          </p:nvPr>
        </p:nvSpPr>
        <p:spPr>
          <a:xfrm>
            <a:off x="532150" y="602853"/>
            <a:ext cx="10515600" cy="619919"/>
          </a:xfrm>
          <a:prstGeom prst="rect">
            <a:avLst/>
          </a:prstGeom>
        </p:spPr>
        <p:txBody>
          <a:bodyPr vert="horz" lIns="91440" tIns="45720" rIns="91440" bIns="45720" rtlCol="0" anchor="ctr">
            <a:normAutofit/>
          </a:bodyPr>
          <a:lstStyle/>
          <a:p>
            <a:r>
              <a:rPr lang="fr-FR" dirty="0"/>
              <a:t>Cliquez et modifiez le titre</a:t>
            </a:r>
          </a:p>
        </p:txBody>
      </p:sp>
      <p:sp>
        <p:nvSpPr>
          <p:cNvPr id="11" name="Espace réservé du texte 20"/>
          <p:cNvSpPr>
            <a:spLocks noGrp="1"/>
          </p:cNvSpPr>
          <p:nvPr>
            <p:ph idx="1"/>
          </p:nvPr>
        </p:nvSpPr>
        <p:spPr>
          <a:xfrm>
            <a:off x="532150" y="1613892"/>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21395177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8" name="Image 1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Espace réservé de la date 3"/>
          <p:cNvSpPr>
            <a:spLocks noGrp="1"/>
          </p:cNvSpPr>
          <p:nvPr>
            <p:ph type="dt" sz="half" idx="2"/>
          </p:nvPr>
        </p:nvSpPr>
        <p:spPr>
          <a:xfrm>
            <a:off x="532150" y="6356350"/>
            <a:ext cx="2743200" cy="365125"/>
          </a:xfrm>
          <a:prstGeom prst="rect">
            <a:avLst/>
          </a:prstGeom>
        </p:spPr>
        <p:txBody>
          <a:bodyPr/>
          <a:lstStyle>
            <a:lvl1pPr>
              <a:defRPr baseline="0">
                <a:solidFill>
                  <a:srgbClr val="5FA4B0"/>
                </a:solidFill>
                <a:latin typeface="Source Sans Pro" charset="0"/>
              </a:defRPr>
            </a:lvl1pPr>
          </a:lstStyle>
          <a:p>
            <a:fld id="{99036C84-B137-DA46-A8A1-A42AD63AE419}" type="datetimeFigureOut">
              <a:rPr lang="fr-FR" smtClean="0"/>
              <a:pPr/>
              <a:t>13/05/2026</a:t>
            </a:fld>
            <a:endParaRPr lang="fr-FR" dirty="0"/>
          </a:p>
        </p:txBody>
      </p:sp>
      <p:sp>
        <p:nvSpPr>
          <p:cNvPr id="16" name="Espace réservé du pied de page 4"/>
          <p:cNvSpPr>
            <a:spLocks noGrp="1"/>
          </p:cNvSpPr>
          <p:nvPr>
            <p:ph type="ftr" sz="quarter" idx="3"/>
          </p:nvPr>
        </p:nvSpPr>
        <p:spPr>
          <a:xfrm>
            <a:off x="3732550" y="6356350"/>
            <a:ext cx="4114800" cy="365125"/>
          </a:xfrm>
          <a:prstGeom prst="rect">
            <a:avLst/>
          </a:prstGeom>
        </p:spPr>
        <p:txBody>
          <a:bodyPr/>
          <a:lstStyle>
            <a:lvl1pPr>
              <a:defRPr baseline="0">
                <a:solidFill>
                  <a:srgbClr val="5FA4B0"/>
                </a:solidFill>
                <a:latin typeface="Source Sans Pro" charset="0"/>
              </a:defRPr>
            </a:lvl1pPr>
          </a:lstStyle>
          <a:p>
            <a:endParaRPr lang="fr-FR"/>
          </a:p>
        </p:txBody>
      </p:sp>
      <p:sp>
        <p:nvSpPr>
          <p:cNvPr id="17" name="Espace réservé du numéro de diapositive 5"/>
          <p:cNvSpPr>
            <a:spLocks noGrp="1"/>
          </p:cNvSpPr>
          <p:nvPr>
            <p:ph type="sldNum" sz="quarter" idx="4"/>
          </p:nvPr>
        </p:nvSpPr>
        <p:spPr>
          <a:xfrm>
            <a:off x="8304550" y="6356350"/>
            <a:ext cx="3309112" cy="365125"/>
          </a:xfrm>
          <a:prstGeom prst="rect">
            <a:avLst/>
          </a:prstGeom>
        </p:spPr>
        <p:txBody>
          <a:bodyPr/>
          <a:lstStyle>
            <a:lvl1pPr>
              <a:defRPr baseline="0">
                <a:solidFill>
                  <a:srgbClr val="5FA4B0"/>
                </a:solidFill>
                <a:latin typeface="Source Sans Pro" charset="0"/>
              </a:defRPr>
            </a:lvl1pPr>
          </a:lstStyle>
          <a:p>
            <a:fld id="{A96295AA-E393-1849-ABD9-937E1AFAD5F8}" type="slidenum">
              <a:rPr lang="fr-FR" smtClean="0"/>
              <a:pPr/>
              <a:t>‹N°›</a:t>
            </a:fld>
            <a:endParaRPr lang="fr-FR" dirty="0"/>
          </a:p>
        </p:txBody>
      </p:sp>
      <p:sp>
        <p:nvSpPr>
          <p:cNvPr id="19" name="Espace réservé du titre 18"/>
          <p:cNvSpPr>
            <a:spLocks noGrp="1"/>
          </p:cNvSpPr>
          <p:nvPr>
            <p:ph type="title"/>
          </p:nvPr>
        </p:nvSpPr>
        <p:spPr>
          <a:xfrm>
            <a:off x="532150" y="602853"/>
            <a:ext cx="10515600" cy="619919"/>
          </a:xfrm>
          <a:prstGeom prst="rect">
            <a:avLst/>
          </a:prstGeom>
        </p:spPr>
        <p:txBody>
          <a:bodyPr vert="horz" lIns="91440" tIns="45720" rIns="91440" bIns="45720" rtlCol="0" anchor="ctr">
            <a:normAutofit/>
          </a:bodyPr>
          <a:lstStyle/>
          <a:p>
            <a:r>
              <a:rPr lang="fr-FR" dirty="0"/>
              <a:t>Cliquez et modifiez le titre</a:t>
            </a:r>
          </a:p>
        </p:txBody>
      </p:sp>
      <p:sp>
        <p:nvSpPr>
          <p:cNvPr id="21" name="Espace réservé du texte 20"/>
          <p:cNvSpPr>
            <a:spLocks noGrp="1"/>
          </p:cNvSpPr>
          <p:nvPr>
            <p:ph type="body" idx="1"/>
          </p:nvPr>
        </p:nvSpPr>
        <p:spPr>
          <a:xfrm>
            <a:off x="532150" y="1613892"/>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fontAlgn="t" latinLnBrk="0" hangingPunct="1">
        <a:lnSpc>
          <a:spcPct val="90000"/>
        </a:lnSpc>
        <a:spcBef>
          <a:spcPct val="0"/>
        </a:spcBef>
        <a:buNone/>
        <a:defRPr sz="4000" kern="1200" baseline="0">
          <a:solidFill>
            <a:srgbClr val="6F3990"/>
          </a:solidFill>
          <a:latin typeface="Source Sans Pro Bold" charset="0"/>
          <a:ea typeface="+mj-ea"/>
          <a:cs typeface="+mj-cs"/>
        </a:defRPr>
      </a:lvl1pPr>
    </p:titleStyle>
    <p:bodyStyle>
      <a:lvl1pPr marL="228600" indent="-228600" algn="l" defTabSz="914400" rtl="0" eaLnBrk="1" latinLnBrk="0" hangingPunct="1">
        <a:lnSpc>
          <a:spcPct val="90000"/>
        </a:lnSpc>
        <a:spcBef>
          <a:spcPts val="1000"/>
        </a:spcBef>
        <a:buFont typeface="Arial"/>
        <a:buChar char="•"/>
        <a:defRPr sz="3000" kern="1200" baseline="0">
          <a:solidFill>
            <a:srgbClr val="5FA4B0"/>
          </a:solidFill>
          <a:latin typeface="source sans pro" charset="0"/>
          <a:ea typeface="+mn-ea"/>
          <a:cs typeface="+mn-cs"/>
        </a:defRPr>
      </a:lvl1pPr>
      <a:lvl2pPr marL="685800" indent="-228600" algn="l" defTabSz="914400" rtl="0" eaLnBrk="1" latinLnBrk="0" hangingPunct="1">
        <a:lnSpc>
          <a:spcPct val="90000"/>
        </a:lnSpc>
        <a:spcBef>
          <a:spcPts val="500"/>
        </a:spcBef>
        <a:buFont typeface="Arial"/>
        <a:buChar char="•"/>
        <a:defRPr sz="2400" kern="1200" baseline="0">
          <a:solidFill>
            <a:schemeClr val="tx1">
              <a:lumMod val="75000"/>
              <a:lumOff val="25000"/>
            </a:schemeClr>
          </a:solidFill>
          <a:latin typeface="source sans pro" charset="0"/>
          <a:ea typeface="+mn-ea"/>
          <a:cs typeface="+mn-cs"/>
        </a:defRPr>
      </a:lvl2pPr>
      <a:lvl3pPr marL="1143000" indent="-228600" algn="l" defTabSz="914400" rtl="0" eaLnBrk="1" latinLnBrk="0" hangingPunct="1">
        <a:lnSpc>
          <a:spcPct val="90000"/>
        </a:lnSpc>
        <a:spcBef>
          <a:spcPts val="500"/>
        </a:spcBef>
        <a:buFont typeface="Arial"/>
        <a:buChar char="•"/>
        <a:defRPr sz="2000" kern="1200" baseline="0">
          <a:solidFill>
            <a:schemeClr val="tx1">
              <a:lumMod val="75000"/>
              <a:lumOff val="25000"/>
            </a:schemeClr>
          </a:solidFill>
          <a:latin typeface="source sans pro" charset="0"/>
          <a:ea typeface="+mn-ea"/>
          <a:cs typeface="+mn-cs"/>
        </a:defRPr>
      </a:lvl3pPr>
      <a:lvl4pPr marL="16002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source sans pro" charset="0"/>
          <a:ea typeface="+mn-ea"/>
          <a:cs typeface="+mn-cs"/>
        </a:defRPr>
      </a:lvl4pPr>
      <a:lvl5pPr marL="2057400" indent="-228600" algn="l" defTabSz="914400" rtl="0" eaLnBrk="1" latinLnBrk="0" hangingPunct="1">
        <a:lnSpc>
          <a:spcPct val="90000"/>
        </a:lnSpc>
        <a:spcBef>
          <a:spcPts val="500"/>
        </a:spcBef>
        <a:buFont typeface="Arial"/>
        <a:buChar char="•"/>
        <a:defRPr sz="1800" kern="1200" baseline="0">
          <a:solidFill>
            <a:schemeClr val="tx1">
              <a:lumMod val="75000"/>
              <a:lumOff val="25000"/>
            </a:schemeClr>
          </a:solidFill>
          <a:latin typeface="source sans pro" charset="0"/>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le-nid.be/les-projets/systeme-de-transport-intelligent-sti"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infotrafic.grandlyon.com/"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www.onlymoov.com/"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mobilites.grandlyon.com/"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https://mobilites.grandlyon.com/" TargetMode="External"/></Relationships>
</file>

<file path=ppt/slides/_rels/slide15.xml.rels><?xml version="1.0" encoding="UTF-8" standalone="yes"?>
<Relationships xmlns="http://schemas.openxmlformats.org/package/2006/relationships"><Relationship Id="rId2" Type="http://schemas.openxmlformats.org/officeDocument/2006/relationships/hyperlink" Target="https://data.grandlyon.com/portail/en/actualites/pc-criter-et-onlymoov-des-informations-trafic-au-service-des-usagers"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namur.be/fr/ma-ville/mobilite/mobilite/publications/systeme-de-transport-intelligent-sti"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12524" y="5004431"/>
            <a:ext cx="8707298" cy="1207072"/>
          </a:xfrm>
        </p:spPr>
        <p:txBody>
          <a:bodyPr>
            <a:normAutofit fontScale="70000" lnSpcReduction="20000"/>
          </a:bodyPr>
          <a:lstStyle/>
          <a:p>
            <a:r>
              <a:rPr lang="fr-BE" sz="3200" i="1" dirty="0"/>
              <a:t>Nathan FLORE – doctorant aspirant FNRS</a:t>
            </a:r>
          </a:p>
          <a:p>
            <a:endParaRPr lang="fr-BE" sz="2800" i="1" dirty="0"/>
          </a:p>
          <a:p>
            <a:r>
              <a:rPr lang="fr-BE" sz="2800" i="1" dirty="0"/>
              <a:t>Institut de la décision publique; Spiral</a:t>
            </a:r>
          </a:p>
          <a:p>
            <a:r>
              <a:rPr lang="fr-BE" sz="2800" i="1" dirty="0" err="1"/>
              <a:t>nathan.flore@uliege.be</a:t>
            </a:r>
            <a:endParaRPr lang="fr-BE" sz="2800" i="1" dirty="0"/>
          </a:p>
          <a:p>
            <a:endParaRPr lang="fr-BE" sz="3200" i="1" dirty="0"/>
          </a:p>
          <a:p>
            <a:endParaRPr lang="fr-FR" sz="2400" dirty="0"/>
          </a:p>
        </p:txBody>
      </p:sp>
      <p:sp>
        <p:nvSpPr>
          <p:cNvPr id="4" name="Titre 1">
            <a:extLst>
              <a:ext uri="{FF2B5EF4-FFF2-40B4-BE49-F238E27FC236}">
                <a16:creationId xmlns:a16="http://schemas.microsoft.com/office/drawing/2014/main" id="{626CB2D9-6712-9C26-D353-2149466F2F90}"/>
              </a:ext>
            </a:extLst>
          </p:cNvPr>
          <p:cNvSpPr>
            <a:spLocks noGrp="1"/>
          </p:cNvSpPr>
          <p:nvPr>
            <p:ph type="ctrTitle"/>
          </p:nvPr>
        </p:nvSpPr>
        <p:spPr>
          <a:xfrm>
            <a:off x="290412" y="1789088"/>
            <a:ext cx="8223393" cy="888011"/>
          </a:xfrm>
        </p:spPr>
        <p:txBody>
          <a:bodyPr>
            <a:noAutofit/>
          </a:bodyPr>
          <a:lstStyle/>
          <a:p>
            <a:r>
              <a:rPr lang="fr-BE" sz="3000" b="0" i="0" u="none" strike="noStrike" dirty="0">
                <a:effectLst/>
                <a:latin typeface="Helvetica" pitchFamily="2" charset="0"/>
              </a:rPr>
              <a:t> </a:t>
            </a:r>
            <a:endParaRPr lang="fr-BE" sz="3000" dirty="0"/>
          </a:p>
        </p:txBody>
      </p:sp>
      <p:sp>
        <p:nvSpPr>
          <p:cNvPr id="2" name="ZoneTexte 1">
            <a:extLst>
              <a:ext uri="{FF2B5EF4-FFF2-40B4-BE49-F238E27FC236}">
                <a16:creationId xmlns:a16="http://schemas.microsoft.com/office/drawing/2014/main" id="{FB206730-6C73-8B49-2798-F40064202DF6}"/>
              </a:ext>
            </a:extLst>
          </p:cNvPr>
          <p:cNvSpPr txBox="1"/>
          <p:nvPr/>
        </p:nvSpPr>
        <p:spPr>
          <a:xfrm>
            <a:off x="407623" y="388691"/>
            <a:ext cx="1810111" cy="461665"/>
          </a:xfrm>
          <a:prstGeom prst="rect">
            <a:avLst/>
          </a:prstGeom>
          <a:noFill/>
        </p:spPr>
        <p:txBody>
          <a:bodyPr wrap="none" rtlCol="0">
            <a:spAutoFit/>
          </a:bodyPr>
          <a:lstStyle/>
          <a:p>
            <a:r>
              <a:rPr lang="fr-FR" sz="2400" dirty="0">
                <a:solidFill>
                  <a:schemeClr val="bg1"/>
                </a:solidFill>
              </a:rPr>
              <a:t>RFTM 2026</a:t>
            </a:r>
          </a:p>
        </p:txBody>
      </p:sp>
      <p:sp>
        <p:nvSpPr>
          <p:cNvPr id="5" name="ZoneTexte 4">
            <a:extLst>
              <a:ext uri="{FF2B5EF4-FFF2-40B4-BE49-F238E27FC236}">
                <a16:creationId xmlns:a16="http://schemas.microsoft.com/office/drawing/2014/main" id="{BFEF7AA6-0DAE-C065-86FB-C42D90B49DC0}"/>
              </a:ext>
            </a:extLst>
          </p:cNvPr>
          <p:cNvSpPr txBox="1"/>
          <p:nvPr/>
        </p:nvSpPr>
        <p:spPr>
          <a:xfrm>
            <a:off x="258377" y="1293285"/>
            <a:ext cx="8399486" cy="3102452"/>
          </a:xfrm>
          <a:prstGeom prst="rect">
            <a:avLst/>
          </a:prstGeom>
          <a:noFill/>
        </p:spPr>
        <p:txBody>
          <a:bodyPr wrap="square" rtlCol="0">
            <a:spAutoFit/>
          </a:bodyPr>
          <a:lstStyle/>
          <a:p>
            <a:r>
              <a:rPr lang="fr-BE" sz="4400" b="1" dirty="0">
                <a:solidFill>
                  <a:schemeClr val="bg1"/>
                </a:solidFill>
              </a:rPr>
              <a:t>Informer pour infléchir les mobilités urbaines ?</a:t>
            </a:r>
            <a:r>
              <a:rPr lang="fr-BE" sz="2800" b="1" dirty="0">
                <a:solidFill>
                  <a:schemeClr val="bg1"/>
                </a:solidFill>
              </a:rPr>
              <a:t> </a:t>
            </a:r>
          </a:p>
          <a:p>
            <a:pPr algn="ctr"/>
            <a:r>
              <a:rPr lang="fr-BE" sz="1600" b="1" dirty="0">
                <a:solidFill>
                  <a:schemeClr val="bg1"/>
                </a:solidFill>
              </a:rPr>
              <a:t>-</a:t>
            </a:r>
          </a:p>
          <a:p>
            <a:pPr>
              <a:lnSpc>
                <a:spcPts val="3560"/>
              </a:lnSpc>
            </a:pPr>
            <a:r>
              <a:rPr lang="fr-BE" sz="3200" b="1" dirty="0">
                <a:solidFill>
                  <a:schemeClr val="bg1"/>
                </a:solidFill>
              </a:rPr>
              <a:t>Une comparaison des conceptions de l'information multimodale à Namur et Lyon</a:t>
            </a:r>
            <a:r>
              <a:rPr lang="fr-BE" sz="5400" b="1" dirty="0">
                <a:solidFill>
                  <a:schemeClr val="bg1"/>
                </a:solidFill>
              </a:rPr>
              <a:t> </a:t>
            </a:r>
            <a:endParaRPr lang="fr-FR" sz="4800" b="1" dirty="0">
              <a:solidFill>
                <a:schemeClr val="bg1"/>
              </a:solidFill>
            </a:endParaRPr>
          </a:p>
        </p:txBody>
      </p:sp>
      <p:pic>
        <p:nvPicPr>
          <p:cNvPr id="7" name="Image 6" descr="Une image contenant Police, Graphique, logo, texte&#10;&#10;Le contenu généré par l’IA peut être incorrect.">
            <a:extLst>
              <a:ext uri="{FF2B5EF4-FFF2-40B4-BE49-F238E27FC236}">
                <a16:creationId xmlns:a16="http://schemas.microsoft.com/office/drawing/2014/main" id="{4E586BBB-ED26-A9E0-03AC-D579E6BE12D9}"/>
              </a:ext>
            </a:extLst>
          </p:cNvPr>
          <p:cNvPicPr>
            <a:picLocks noChangeAspect="1"/>
          </p:cNvPicPr>
          <p:nvPr/>
        </p:nvPicPr>
        <p:blipFill>
          <a:blip r:embed="rId2"/>
          <a:srcRect l="18391"/>
          <a:stretch>
            <a:fillRect/>
          </a:stretch>
        </p:blipFill>
        <p:spPr>
          <a:xfrm>
            <a:off x="7416800" y="195671"/>
            <a:ext cx="1603022" cy="1270506"/>
          </a:xfrm>
          <a:prstGeom prst="rect">
            <a:avLst/>
          </a:prstGeom>
        </p:spPr>
      </p:pic>
    </p:spTree>
    <p:extLst>
      <p:ext uri="{BB962C8B-B14F-4D97-AF65-F5344CB8AC3E}">
        <p14:creationId xmlns:p14="http://schemas.microsoft.com/office/powerpoint/2010/main" val="4945164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57591AF-F1EB-1973-9D85-1014B6A6DBBB}"/>
              </a:ext>
            </a:extLst>
          </p:cNvPr>
          <p:cNvSpPr>
            <a:spLocks noGrp="1"/>
          </p:cNvSpPr>
          <p:nvPr>
            <p:ph type="title"/>
          </p:nvPr>
        </p:nvSpPr>
        <p:spPr>
          <a:xfrm>
            <a:off x="358815" y="389468"/>
            <a:ext cx="10515600" cy="619919"/>
          </a:xfrm>
        </p:spPr>
        <p:txBody>
          <a:bodyPr>
            <a:normAutofit fontScale="90000"/>
          </a:bodyPr>
          <a:lstStyle/>
          <a:p>
            <a:r>
              <a:rPr lang="fr-FR" dirty="0"/>
              <a:t>Introduction – problématisation et méthodologie</a:t>
            </a:r>
          </a:p>
        </p:txBody>
      </p:sp>
      <p:sp>
        <p:nvSpPr>
          <p:cNvPr id="3" name="Espace réservé du contenu 2">
            <a:extLst>
              <a:ext uri="{FF2B5EF4-FFF2-40B4-BE49-F238E27FC236}">
                <a16:creationId xmlns:a16="http://schemas.microsoft.com/office/drawing/2014/main" id="{F407EF8F-F812-36E6-8B18-13AF0454217A}"/>
              </a:ext>
            </a:extLst>
          </p:cNvPr>
          <p:cNvSpPr>
            <a:spLocks noGrp="1"/>
          </p:cNvSpPr>
          <p:nvPr>
            <p:ph idx="1"/>
          </p:nvPr>
        </p:nvSpPr>
        <p:spPr>
          <a:xfrm>
            <a:off x="351099" y="1275605"/>
            <a:ext cx="11482086" cy="6791950"/>
          </a:xfrm>
        </p:spPr>
        <p:txBody>
          <a:bodyPr>
            <a:normAutofit/>
          </a:bodyPr>
          <a:lstStyle/>
          <a:p>
            <a:r>
              <a:rPr lang="fr-FR" dirty="0">
                <a:solidFill>
                  <a:schemeClr val="tx1"/>
                </a:solidFill>
              </a:rPr>
              <a:t>Problématisation : l’information multimodale comme instrument de gouvernement des mobilités</a:t>
            </a:r>
          </a:p>
          <a:p>
            <a:r>
              <a:rPr lang="fr-FR" dirty="0">
                <a:solidFill>
                  <a:schemeClr val="tx1"/>
                </a:solidFill>
              </a:rPr>
              <a:t>Question de recherche : </a:t>
            </a:r>
            <a:r>
              <a:rPr lang="fr-BE" i="1" dirty="0"/>
              <a:t>Quelle conception de l’information voyageurs sous-tend l’exploitation des systèmes multimodaux des collectivités locales ?</a:t>
            </a:r>
            <a:endParaRPr lang="fr-BE" dirty="0">
              <a:solidFill>
                <a:schemeClr val="tx1"/>
              </a:solidFill>
              <a:effectLst/>
            </a:endParaRPr>
          </a:p>
          <a:p>
            <a:r>
              <a:rPr lang="fr-BE" dirty="0">
                <a:solidFill>
                  <a:schemeClr val="tx1"/>
                </a:solidFill>
              </a:rPr>
              <a:t>Design de recherche : Etude de cas (STI de Namur, Optimod Lyon)</a:t>
            </a:r>
          </a:p>
          <a:p>
            <a:r>
              <a:rPr lang="fr-BE" dirty="0">
                <a:solidFill>
                  <a:schemeClr val="tx1"/>
                </a:solidFill>
              </a:rPr>
              <a:t>Méthodologie : pour chaque cas : </a:t>
            </a:r>
          </a:p>
          <a:p>
            <a:pPr marL="914400" lvl="1" indent="-457200">
              <a:buFont typeface="+mj-lt"/>
              <a:buAutoNum type="arabicPeriod"/>
            </a:pPr>
            <a:r>
              <a:rPr lang="fr-BE" sz="2300" dirty="0">
                <a:solidFill>
                  <a:schemeClr val="tx1"/>
                </a:solidFill>
              </a:rPr>
              <a:t>analyse de documents (n = 116; n = 220)</a:t>
            </a:r>
          </a:p>
          <a:p>
            <a:pPr marL="914400" lvl="1" indent="-457200">
              <a:buFont typeface="+mj-lt"/>
              <a:buAutoNum type="arabicPeriod"/>
            </a:pPr>
            <a:r>
              <a:rPr lang="fr-BE" sz="2300" i="1" dirty="0" err="1">
                <a:solidFill>
                  <a:schemeClr val="tx1"/>
                </a:solidFill>
              </a:rPr>
              <a:t>walkthrough</a:t>
            </a:r>
            <a:r>
              <a:rPr lang="fr-BE" sz="2300" i="1" dirty="0">
                <a:solidFill>
                  <a:schemeClr val="tx1"/>
                </a:solidFill>
              </a:rPr>
              <a:t> </a:t>
            </a:r>
            <a:r>
              <a:rPr lang="fr-BE" sz="2300" dirty="0">
                <a:solidFill>
                  <a:schemeClr val="tx1"/>
                </a:solidFill>
              </a:rPr>
              <a:t>(Light et al., 2018) </a:t>
            </a:r>
          </a:p>
          <a:p>
            <a:pPr marL="914400" lvl="1" indent="-457200">
              <a:buFont typeface="+mj-lt"/>
              <a:buAutoNum type="arabicPeriod"/>
            </a:pPr>
            <a:r>
              <a:rPr lang="fr-BE" sz="2300" dirty="0">
                <a:solidFill>
                  <a:schemeClr val="tx1"/>
                </a:solidFill>
              </a:rPr>
              <a:t>entretiens semi-directifs avec les parties prenantes de chaque projet (n = 19; n = 19)</a:t>
            </a:r>
          </a:p>
          <a:p>
            <a:pPr marL="914400" lvl="1" indent="-457200">
              <a:buFont typeface="+mj-lt"/>
              <a:buAutoNum type="arabicPeriod"/>
            </a:pPr>
            <a:r>
              <a:rPr lang="fr-BE" sz="2300" dirty="0">
                <a:solidFill>
                  <a:schemeClr val="tx1"/>
                </a:solidFill>
              </a:rPr>
              <a:t>Analyse thématique (Braun et Clarke, 2006)</a:t>
            </a:r>
          </a:p>
          <a:p>
            <a:pPr marL="457200" lvl="1" indent="0">
              <a:buNone/>
            </a:pPr>
            <a:endParaRPr lang="fr-BE" dirty="0">
              <a:solidFill>
                <a:schemeClr val="tx1"/>
              </a:solidFill>
            </a:endParaRPr>
          </a:p>
          <a:p>
            <a:endParaRPr lang="fr-FR" sz="3200" dirty="0"/>
          </a:p>
        </p:txBody>
      </p:sp>
    </p:spTree>
    <p:extLst>
      <p:ext uri="{BB962C8B-B14F-4D97-AF65-F5344CB8AC3E}">
        <p14:creationId xmlns:p14="http://schemas.microsoft.com/office/powerpoint/2010/main" val="1104259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E0145F-B9AB-2590-4213-35BC1552EEAD}"/>
              </a:ext>
            </a:extLst>
          </p:cNvPr>
          <p:cNvSpPr>
            <a:spLocks noGrp="1"/>
          </p:cNvSpPr>
          <p:nvPr>
            <p:ph type="title"/>
          </p:nvPr>
        </p:nvSpPr>
        <p:spPr>
          <a:xfrm>
            <a:off x="439552" y="248857"/>
            <a:ext cx="10515600" cy="619919"/>
          </a:xfrm>
        </p:spPr>
        <p:txBody>
          <a:bodyPr>
            <a:normAutofit fontScale="90000"/>
          </a:bodyPr>
          <a:lstStyle/>
          <a:p>
            <a:r>
              <a:rPr lang="fr-FR" dirty="0"/>
              <a:t>Apport à la littérature scientifique</a:t>
            </a:r>
          </a:p>
        </p:txBody>
      </p:sp>
      <p:sp>
        <p:nvSpPr>
          <p:cNvPr id="3" name="Espace réservé du contenu 2">
            <a:extLst>
              <a:ext uri="{FF2B5EF4-FFF2-40B4-BE49-F238E27FC236}">
                <a16:creationId xmlns:a16="http://schemas.microsoft.com/office/drawing/2014/main" id="{4E524032-4559-1088-54A2-732D90C6DDD3}"/>
              </a:ext>
            </a:extLst>
          </p:cNvPr>
          <p:cNvSpPr>
            <a:spLocks noGrp="1"/>
          </p:cNvSpPr>
          <p:nvPr>
            <p:ph idx="1"/>
          </p:nvPr>
        </p:nvSpPr>
        <p:spPr>
          <a:xfrm>
            <a:off x="532149" y="1041721"/>
            <a:ext cx="10695293" cy="5440101"/>
          </a:xfrm>
        </p:spPr>
        <p:txBody>
          <a:bodyPr>
            <a:normAutofit fontScale="92500" lnSpcReduction="20000"/>
          </a:bodyPr>
          <a:lstStyle/>
          <a:p>
            <a:r>
              <a:rPr lang="fr-BE" sz="3200" dirty="0"/>
              <a:t>Nombreux travaux sur l’intérêt de l’information pour le management de la mobilité (</a:t>
            </a:r>
            <a:r>
              <a:rPr lang="fr-BE" sz="3200" dirty="0" err="1"/>
              <a:t>Brakewood</a:t>
            </a:r>
            <a:r>
              <a:rPr lang="fr-BE" sz="3200" dirty="0"/>
              <a:t> &amp; Watkins, 2019; Cebon &amp; Samson, 2011), sur son efficacité </a:t>
            </a:r>
            <a:r>
              <a:rPr lang="fr-FR" sz="3200" dirty="0"/>
              <a:t>(</a:t>
            </a:r>
            <a:r>
              <a:rPr lang="fr-FR" sz="3200" dirty="0" err="1"/>
              <a:t>Blayac</a:t>
            </a:r>
            <a:r>
              <a:rPr lang="fr-FR" sz="3200" dirty="0"/>
              <a:t> et al., 2020; </a:t>
            </a:r>
            <a:r>
              <a:rPr lang="fr-FR" sz="3200" dirty="0" err="1"/>
              <a:t>Brakewood</a:t>
            </a:r>
            <a:r>
              <a:rPr lang="fr-FR" sz="3200" dirty="0"/>
              <a:t> &amp; Watkins, 2019; Durand et al., 2018</a:t>
            </a:r>
            <a:r>
              <a:rPr lang="fr-BE" sz="3200" dirty="0"/>
              <a:t>); </a:t>
            </a:r>
          </a:p>
          <a:p>
            <a:r>
              <a:rPr lang="fr-BE" sz="3200" dirty="0"/>
              <a:t>Travaux sur la gouvernance </a:t>
            </a:r>
            <a:r>
              <a:rPr lang="fr-BE" sz="3200" i="1" dirty="0"/>
              <a:t>des</a:t>
            </a:r>
            <a:r>
              <a:rPr lang="fr-BE" sz="3200" dirty="0"/>
              <a:t> projets </a:t>
            </a:r>
            <a:r>
              <a:rPr lang="fr-BE" sz="3200" dirty="0" err="1"/>
              <a:t>MaaS</a:t>
            </a:r>
            <a:r>
              <a:rPr lang="fr-BE" sz="3200" dirty="0"/>
              <a:t> (Audouin et Finger, 2018; Hirschhorn et al 2019; Horth,2021) </a:t>
            </a:r>
          </a:p>
          <a:p>
            <a:r>
              <a:rPr lang="fr-BE" sz="3200" dirty="0"/>
              <a:t>Peu de travaux sur le gouvernement </a:t>
            </a:r>
            <a:r>
              <a:rPr lang="fr-BE" sz="3200" i="1" dirty="0"/>
              <a:t>par </a:t>
            </a:r>
            <a:r>
              <a:rPr lang="fr-BE" sz="3200" dirty="0"/>
              <a:t>l’information </a:t>
            </a:r>
          </a:p>
          <a:p>
            <a:r>
              <a:rPr lang="fr-BE" sz="3200" dirty="0"/>
              <a:t>Premières évocations de la conception de l’utilisateur des systèmes multimodaux : l’individu appréhendé comme acteur rationnel (Adoue, 2014, Aguilera et </a:t>
            </a:r>
            <a:r>
              <a:rPr lang="fr-BE" sz="3200" dirty="0" err="1"/>
              <a:t>Rallet</a:t>
            </a:r>
            <a:r>
              <a:rPr lang="fr-BE" sz="3200" dirty="0"/>
              <a:t>, 2017, Gomez 2011) </a:t>
            </a:r>
          </a:p>
          <a:p>
            <a:pPr>
              <a:buFont typeface="Wingdings" pitchFamily="2" charset="2"/>
              <a:buChar char="Ø"/>
            </a:pPr>
            <a:r>
              <a:rPr lang="fr-BE" sz="3200" dirty="0">
                <a:solidFill>
                  <a:schemeClr val="tx1"/>
                </a:solidFill>
              </a:rPr>
              <a:t>Manque de recherche empirique sur les systèmes d’information multimodaux publics, envisagés comme instrument d’action publique (</a:t>
            </a:r>
            <a:r>
              <a:rPr lang="fr-BE" sz="3200" dirty="0" err="1">
                <a:solidFill>
                  <a:schemeClr val="tx1"/>
                </a:solidFill>
              </a:rPr>
              <a:t>Lascoumes</a:t>
            </a:r>
            <a:r>
              <a:rPr lang="fr-BE" sz="3200" dirty="0">
                <a:solidFill>
                  <a:schemeClr val="tx1"/>
                </a:solidFill>
              </a:rPr>
              <a:t> et Le </a:t>
            </a:r>
            <a:r>
              <a:rPr lang="fr-BE" sz="3200" dirty="0" err="1">
                <a:solidFill>
                  <a:schemeClr val="tx1"/>
                </a:solidFill>
              </a:rPr>
              <a:t>Galès</a:t>
            </a:r>
            <a:r>
              <a:rPr lang="fr-BE" sz="3200" dirty="0">
                <a:solidFill>
                  <a:schemeClr val="tx1"/>
                </a:solidFill>
              </a:rPr>
              <a:t> 2004), et plus particulièrement comme dispositifs d’action sur les comportements de mobilité urbaine </a:t>
            </a:r>
            <a:endParaRPr lang="fr-FR" sz="3200" dirty="0">
              <a:solidFill>
                <a:schemeClr val="tx1"/>
              </a:solidFill>
            </a:endParaRPr>
          </a:p>
        </p:txBody>
      </p:sp>
    </p:spTree>
    <p:extLst>
      <p:ext uri="{BB962C8B-B14F-4D97-AF65-F5344CB8AC3E}">
        <p14:creationId xmlns:p14="http://schemas.microsoft.com/office/powerpoint/2010/main" val="2189949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1BACCF1-1CEA-1B6A-1A25-4AC7556D8547}"/>
              </a:ext>
            </a:extLst>
          </p:cNvPr>
          <p:cNvSpPr>
            <a:spLocks noGrp="1"/>
          </p:cNvSpPr>
          <p:nvPr>
            <p:ph type="title"/>
          </p:nvPr>
        </p:nvSpPr>
        <p:spPr>
          <a:xfrm>
            <a:off x="532150" y="272851"/>
            <a:ext cx="10515600" cy="619919"/>
          </a:xfrm>
        </p:spPr>
        <p:txBody>
          <a:bodyPr>
            <a:noAutofit/>
          </a:bodyPr>
          <a:lstStyle/>
          <a:p>
            <a:r>
              <a:rPr lang="fr-FR" sz="3800" dirty="0"/>
              <a:t>Plan de la présentation</a:t>
            </a:r>
          </a:p>
        </p:txBody>
      </p:sp>
      <p:sp>
        <p:nvSpPr>
          <p:cNvPr id="3" name="Espace réservé du contenu 2">
            <a:extLst>
              <a:ext uri="{FF2B5EF4-FFF2-40B4-BE49-F238E27FC236}">
                <a16:creationId xmlns:a16="http://schemas.microsoft.com/office/drawing/2014/main" id="{F7C21FD5-DE05-FACE-603D-D94FDA1C16B9}"/>
              </a:ext>
            </a:extLst>
          </p:cNvPr>
          <p:cNvSpPr>
            <a:spLocks noGrp="1"/>
          </p:cNvSpPr>
          <p:nvPr>
            <p:ph idx="1"/>
          </p:nvPr>
        </p:nvSpPr>
        <p:spPr>
          <a:xfrm>
            <a:off x="370390" y="1156771"/>
            <a:ext cx="11076972" cy="5428378"/>
          </a:xfrm>
        </p:spPr>
        <p:txBody>
          <a:bodyPr>
            <a:normAutofit lnSpcReduction="10000"/>
          </a:bodyPr>
          <a:lstStyle/>
          <a:p>
            <a:pPr marL="514350" indent="-514350">
              <a:buFont typeface="+mj-lt"/>
              <a:buAutoNum type="arabicPeriod"/>
            </a:pPr>
            <a:r>
              <a:rPr lang="fr-FR" sz="4000" dirty="0"/>
              <a:t>L’information et le contexte de gestion des mobilités : du </a:t>
            </a:r>
            <a:r>
              <a:rPr lang="fr-FR" sz="4000" dirty="0" err="1"/>
              <a:t>predict</a:t>
            </a:r>
            <a:r>
              <a:rPr lang="fr-FR" sz="4000" dirty="0"/>
              <a:t> &amp; </a:t>
            </a:r>
            <a:r>
              <a:rPr lang="fr-FR" sz="4000" dirty="0" err="1"/>
              <a:t>provide</a:t>
            </a:r>
            <a:r>
              <a:rPr lang="fr-FR" sz="4000" dirty="0"/>
              <a:t> au management de la mobilité </a:t>
            </a:r>
          </a:p>
          <a:p>
            <a:pPr marL="514350" indent="-514350">
              <a:buFont typeface="+mj-lt"/>
              <a:buAutoNum type="arabicPeriod"/>
            </a:pPr>
            <a:r>
              <a:rPr lang="fr-BE" sz="4000" dirty="0"/>
              <a:t>Les systèmes d’information multimodaux de Namur et de Lyon : conceptions du rôle l’information, figures de l’utilisateur</a:t>
            </a:r>
          </a:p>
          <a:p>
            <a:pPr marL="514350" indent="-514350">
              <a:buFont typeface="+mj-lt"/>
              <a:buAutoNum type="arabicPeriod"/>
            </a:pPr>
            <a:r>
              <a:rPr lang="fr-BE" sz="4000" dirty="0"/>
              <a:t>Deux conceptions archétypales du rôle de l’information multimodale : </a:t>
            </a:r>
            <a:r>
              <a:rPr lang="fr-BE" sz="4000" dirty="0">
                <a:solidFill>
                  <a:schemeClr val="tx1"/>
                </a:solidFill>
              </a:rPr>
              <a:t>mobilité « intelligente »</a:t>
            </a:r>
            <a:r>
              <a:rPr lang="fr-BE" sz="4000" dirty="0"/>
              <a:t> versus </a:t>
            </a:r>
            <a:r>
              <a:rPr lang="fr-BE" sz="4000" dirty="0">
                <a:solidFill>
                  <a:schemeClr val="tx1"/>
                </a:solidFill>
              </a:rPr>
              <a:t>accompagnement au report modal</a:t>
            </a:r>
          </a:p>
          <a:p>
            <a:pPr marL="514350" indent="-514350">
              <a:buFont typeface="+mj-lt"/>
              <a:buAutoNum type="arabicPeriod"/>
            </a:pPr>
            <a:endParaRPr lang="fr-BE" sz="3600" dirty="0"/>
          </a:p>
          <a:p>
            <a:pPr marL="514350" indent="-514350">
              <a:buFont typeface="+mj-lt"/>
              <a:buAutoNum type="arabicPeriod"/>
            </a:pPr>
            <a:endParaRPr lang="fr-FR" dirty="0"/>
          </a:p>
          <a:p>
            <a:pPr marL="514350" indent="-514350">
              <a:buFont typeface="+mj-lt"/>
              <a:buAutoNum type="arabicPeriod"/>
            </a:pPr>
            <a:endParaRPr lang="fr-FR" dirty="0"/>
          </a:p>
          <a:p>
            <a:pPr marL="0" indent="0">
              <a:buNone/>
            </a:pPr>
            <a:endParaRPr lang="fr-FR" dirty="0"/>
          </a:p>
        </p:txBody>
      </p:sp>
    </p:spTree>
    <p:extLst>
      <p:ext uri="{BB962C8B-B14F-4D97-AF65-F5344CB8AC3E}">
        <p14:creationId xmlns:p14="http://schemas.microsoft.com/office/powerpoint/2010/main" val="2933915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CADD2F-C330-5865-B78F-215990E0FB3E}"/>
              </a:ext>
            </a:extLst>
          </p:cNvPr>
          <p:cNvSpPr>
            <a:spLocks noGrp="1"/>
          </p:cNvSpPr>
          <p:nvPr>
            <p:ph type="title"/>
          </p:nvPr>
        </p:nvSpPr>
        <p:spPr>
          <a:xfrm>
            <a:off x="311812" y="615962"/>
            <a:ext cx="10515600" cy="619919"/>
          </a:xfrm>
        </p:spPr>
        <p:txBody>
          <a:bodyPr>
            <a:noAutofit/>
          </a:bodyPr>
          <a:lstStyle/>
          <a:p>
            <a:r>
              <a:rPr lang="fr-FR" sz="3200" dirty="0"/>
              <a:t>Les autorités publiques aux prises avec l’automobile : de la massification à la critique (1)</a:t>
            </a:r>
            <a:br>
              <a:rPr lang="fr-FR" sz="3200" dirty="0"/>
            </a:br>
            <a:endParaRPr lang="fr-FR" sz="3200" dirty="0"/>
          </a:p>
        </p:txBody>
      </p:sp>
      <p:sp>
        <p:nvSpPr>
          <p:cNvPr id="3" name="Espace réservé du contenu 2">
            <a:extLst>
              <a:ext uri="{FF2B5EF4-FFF2-40B4-BE49-F238E27FC236}">
                <a16:creationId xmlns:a16="http://schemas.microsoft.com/office/drawing/2014/main" id="{1FCB5F13-C8C6-E7C7-AA3F-A6D3BD921036}"/>
              </a:ext>
            </a:extLst>
          </p:cNvPr>
          <p:cNvSpPr>
            <a:spLocks noGrp="1"/>
          </p:cNvSpPr>
          <p:nvPr>
            <p:ph idx="1"/>
          </p:nvPr>
        </p:nvSpPr>
        <p:spPr>
          <a:xfrm>
            <a:off x="497426" y="1353461"/>
            <a:ext cx="10515600" cy="5377218"/>
          </a:xfrm>
        </p:spPr>
        <p:txBody>
          <a:bodyPr>
            <a:normAutofit fontScale="92500" lnSpcReduction="20000"/>
          </a:bodyPr>
          <a:lstStyle/>
          <a:p>
            <a:pPr>
              <a:buFont typeface="Wingdings" pitchFamily="2" charset="2"/>
              <a:buChar char="Ø"/>
            </a:pPr>
            <a:r>
              <a:rPr lang="fr-FR" sz="2400" b="1" dirty="0">
                <a:solidFill>
                  <a:schemeClr val="tx1"/>
                </a:solidFill>
              </a:rPr>
              <a:t>Apparition de l’automobile et approche </a:t>
            </a:r>
            <a:r>
              <a:rPr lang="fr-BE" sz="2400" b="1" i="1" dirty="0" err="1">
                <a:solidFill>
                  <a:schemeClr val="tx1"/>
                </a:solidFill>
              </a:rPr>
              <a:t>predict</a:t>
            </a:r>
            <a:r>
              <a:rPr lang="fr-BE" sz="2400" b="1" i="1" dirty="0">
                <a:solidFill>
                  <a:schemeClr val="tx1"/>
                </a:solidFill>
              </a:rPr>
              <a:t> and </a:t>
            </a:r>
            <a:r>
              <a:rPr lang="fr-BE" sz="2400" b="1" i="1" dirty="0" err="1">
                <a:solidFill>
                  <a:schemeClr val="tx1"/>
                </a:solidFill>
              </a:rPr>
              <a:t>provide</a:t>
            </a:r>
            <a:r>
              <a:rPr lang="fr-BE" sz="2400" b="1" dirty="0">
                <a:solidFill>
                  <a:schemeClr val="tx1"/>
                </a:solidFill>
              </a:rPr>
              <a:t> (</a:t>
            </a:r>
            <a:r>
              <a:rPr lang="fr-BE" sz="2400" b="1" dirty="0" err="1">
                <a:solidFill>
                  <a:schemeClr val="tx1"/>
                </a:solidFill>
              </a:rPr>
              <a:t>Maulat</a:t>
            </a:r>
            <a:r>
              <a:rPr lang="fr-BE" sz="2400" b="1" dirty="0">
                <a:solidFill>
                  <a:schemeClr val="tx1"/>
                </a:solidFill>
              </a:rPr>
              <a:t>, 2020)</a:t>
            </a:r>
          </a:p>
          <a:p>
            <a:pPr>
              <a:buFont typeface="Wingdings" pitchFamily="2" charset="2"/>
              <a:buChar char="Ø"/>
            </a:pPr>
            <a:endParaRPr lang="fr-FR" sz="2400" dirty="0">
              <a:solidFill>
                <a:schemeClr val="tx1"/>
              </a:solidFill>
            </a:endParaRPr>
          </a:p>
          <a:p>
            <a:r>
              <a:rPr lang="fr-FR" sz="2400" dirty="0">
                <a:solidFill>
                  <a:schemeClr val="tx1"/>
                </a:solidFill>
              </a:rPr>
              <a:t>Après-guerre : massification de l’automobile </a:t>
            </a:r>
            <a:r>
              <a:rPr lang="fr-BE" sz="2400" dirty="0">
                <a:solidFill>
                  <a:schemeClr val="tx1"/>
                </a:solidFill>
              </a:rPr>
              <a:t>(Belton-Chevallier et al., 2019) </a:t>
            </a:r>
          </a:p>
          <a:p>
            <a:r>
              <a:rPr lang="fr-BE" sz="2400" dirty="0">
                <a:solidFill>
                  <a:schemeClr val="tx1"/>
                </a:solidFill>
              </a:rPr>
              <a:t>Construction d’infrastructures et développement du réseau routier en fonction des données de comptage</a:t>
            </a:r>
          </a:p>
          <a:p>
            <a:r>
              <a:rPr lang="fr-BE" sz="2400" dirty="0">
                <a:solidFill>
                  <a:schemeClr val="tx1"/>
                </a:solidFill>
              </a:rPr>
              <a:t>Congestion intense du réseau viaire, qui ternissent l’image de l’automobile (</a:t>
            </a:r>
            <a:r>
              <a:rPr lang="fr-BE" sz="2400" dirty="0" err="1">
                <a:solidFill>
                  <a:schemeClr val="tx1"/>
                </a:solidFill>
              </a:rPr>
              <a:t>Flonneau</a:t>
            </a:r>
            <a:r>
              <a:rPr lang="fr-BE" sz="2400" dirty="0">
                <a:solidFill>
                  <a:schemeClr val="tx1"/>
                </a:solidFill>
              </a:rPr>
              <a:t>, 2008) </a:t>
            </a:r>
          </a:p>
          <a:p>
            <a:r>
              <a:rPr lang="fr-BE" sz="2400" dirty="0">
                <a:solidFill>
                  <a:schemeClr val="tx1"/>
                </a:solidFill>
              </a:rPr>
              <a:t>Développement d’une conception du trafic comme ensemble de flux à canaliser sur les infrastructures construites à cet effet (</a:t>
            </a:r>
            <a:r>
              <a:rPr lang="fr-BE" sz="2400" dirty="0" err="1">
                <a:solidFill>
                  <a:schemeClr val="tx1"/>
                </a:solidFill>
              </a:rPr>
              <a:t>Baldasseroni</a:t>
            </a:r>
            <a:r>
              <a:rPr lang="fr-BE" sz="2400" dirty="0">
                <a:solidFill>
                  <a:schemeClr val="tx1"/>
                </a:solidFill>
              </a:rPr>
              <a:t> &amp; </a:t>
            </a:r>
            <a:r>
              <a:rPr lang="fr-BE" sz="2400" dirty="0" err="1">
                <a:solidFill>
                  <a:schemeClr val="tx1"/>
                </a:solidFill>
              </a:rPr>
              <a:t>Charansonney</a:t>
            </a:r>
            <a:r>
              <a:rPr lang="fr-BE" sz="2400" dirty="0">
                <a:solidFill>
                  <a:schemeClr val="tx1"/>
                </a:solidFill>
              </a:rPr>
              <a:t>, 2018)</a:t>
            </a:r>
          </a:p>
          <a:p>
            <a:pPr marL="0" indent="0">
              <a:buNone/>
            </a:pPr>
            <a:r>
              <a:rPr lang="fr-BE" sz="2400" dirty="0">
                <a:solidFill>
                  <a:schemeClr val="tx1"/>
                </a:solidFill>
              </a:rPr>
              <a:t> </a:t>
            </a:r>
          </a:p>
          <a:p>
            <a:pPr>
              <a:buFont typeface="Wingdings" pitchFamily="2" charset="2"/>
              <a:buChar char="Ø"/>
            </a:pPr>
            <a:r>
              <a:rPr lang="fr-BE" sz="2400" b="1" dirty="0">
                <a:solidFill>
                  <a:schemeClr val="tx1"/>
                </a:solidFill>
              </a:rPr>
              <a:t>Fin du </a:t>
            </a:r>
            <a:r>
              <a:rPr lang="fr-BE" sz="2400" b="1" i="1" dirty="0" err="1">
                <a:solidFill>
                  <a:schemeClr val="tx1"/>
                </a:solidFill>
              </a:rPr>
              <a:t>predict</a:t>
            </a:r>
            <a:r>
              <a:rPr lang="fr-BE" sz="2400" b="1" i="1" dirty="0">
                <a:solidFill>
                  <a:schemeClr val="tx1"/>
                </a:solidFill>
              </a:rPr>
              <a:t> and </a:t>
            </a:r>
            <a:r>
              <a:rPr lang="fr-BE" sz="2400" b="1" i="1" dirty="0" err="1">
                <a:solidFill>
                  <a:schemeClr val="tx1"/>
                </a:solidFill>
              </a:rPr>
              <a:t>provide</a:t>
            </a:r>
            <a:r>
              <a:rPr lang="fr-BE" sz="2400" b="1" dirty="0">
                <a:solidFill>
                  <a:schemeClr val="tx1"/>
                </a:solidFill>
              </a:rPr>
              <a:t> : gestion par la demande ; management de la mobilité</a:t>
            </a:r>
          </a:p>
          <a:p>
            <a:pPr>
              <a:buFont typeface="Wingdings" pitchFamily="2" charset="2"/>
              <a:buChar char="Ø"/>
            </a:pPr>
            <a:endParaRPr lang="fr-BE" sz="2400" dirty="0">
              <a:solidFill>
                <a:schemeClr val="tx1"/>
              </a:solidFill>
            </a:endParaRPr>
          </a:p>
          <a:p>
            <a:pPr>
              <a:buFont typeface="Arial" panose="020B0604020202020204" pitchFamily="34" charset="0"/>
              <a:buChar char="•"/>
            </a:pPr>
            <a:r>
              <a:rPr lang="fr-BE" sz="2400" dirty="0">
                <a:solidFill>
                  <a:schemeClr val="tx1"/>
                </a:solidFill>
              </a:rPr>
              <a:t>Développement de la télématique et recherche d’une optimisation offre d’infrastructure – demande de trafic (Caubet, 2001)</a:t>
            </a:r>
          </a:p>
          <a:p>
            <a:r>
              <a:rPr lang="fr-BE" sz="2400" dirty="0">
                <a:solidFill>
                  <a:schemeClr val="tx1"/>
                </a:solidFill>
              </a:rPr>
              <a:t>Apparition de dispositifs d’information voyageurs en </a:t>
            </a:r>
            <a:r>
              <a:rPr lang="fr-BE" sz="2400" dirty="0" err="1">
                <a:solidFill>
                  <a:schemeClr val="tx1"/>
                </a:solidFill>
              </a:rPr>
              <a:t>prétrip</a:t>
            </a:r>
            <a:endParaRPr lang="fr-BE" sz="2400" dirty="0">
              <a:solidFill>
                <a:schemeClr val="tx1"/>
              </a:solidFill>
            </a:endParaRPr>
          </a:p>
          <a:p>
            <a:pPr marL="0" indent="0">
              <a:buNone/>
            </a:pPr>
            <a:endParaRPr lang="fr-FR" sz="1400" dirty="0">
              <a:solidFill>
                <a:schemeClr val="tx1"/>
              </a:solidFill>
            </a:endParaRPr>
          </a:p>
        </p:txBody>
      </p:sp>
    </p:spTree>
    <p:extLst>
      <p:ext uri="{BB962C8B-B14F-4D97-AF65-F5344CB8AC3E}">
        <p14:creationId xmlns:p14="http://schemas.microsoft.com/office/powerpoint/2010/main" val="28909774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43C0D29-5C14-248D-0B87-9994A2863BE6}"/>
              </a:ext>
            </a:extLst>
          </p:cNvPr>
          <p:cNvSpPr>
            <a:spLocks noGrp="1"/>
          </p:cNvSpPr>
          <p:nvPr>
            <p:ph type="title"/>
          </p:nvPr>
        </p:nvSpPr>
        <p:spPr>
          <a:xfrm>
            <a:off x="379750" y="785733"/>
            <a:ext cx="10515600" cy="619919"/>
          </a:xfrm>
        </p:spPr>
        <p:txBody>
          <a:bodyPr>
            <a:normAutofit fontScale="90000"/>
          </a:bodyPr>
          <a:lstStyle/>
          <a:p>
            <a:r>
              <a:rPr lang="fr-FR" dirty="0"/>
              <a:t>Les autorités publiques aux prises avec l’automobile : de la massification à la critique (2)</a:t>
            </a:r>
            <a:br>
              <a:rPr lang="fr-FR" dirty="0"/>
            </a:br>
            <a:endParaRPr lang="fr-FR" dirty="0"/>
          </a:p>
        </p:txBody>
      </p:sp>
      <p:sp>
        <p:nvSpPr>
          <p:cNvPr id="3" name="Espace réservé du contenu 2">
            <a:extLst>
              <a:ext uri="{FF2B5EF4-FFF2-40B4-BE49-F238E27FC236}">
                <a16:creationId xmlns:a16="http://schemas.microsoft.com/office/drawing/2014/main" id="{BAAB9ECF-5105-37CB-3CF3-A2DC8E11E32E}"/>
              </a:ext>
            </a:extLst>
          </p:cNvPr>
          <p:cNvSpPr>
            <a:spLocks noGrp="1"/>
          </p:cNvSpPr>
          <p:nvPr>
            <p:ph idx="1"/>
          </p:nvPr>
        </p:nvSpPr>
        <p:spPr>
          <a:xfrm>
            <a:off x="547390" y="1720928"/>
            <a:ext cx="10515600" cy="4649391"/>
          </a:xfrm>
        </p:spPr>
        <p:txBody>
          <a:bodyPr>
            <a:normAutofit fontScale="92500" lnSpcReduction="10000"/>
          </a:bodyPr>
          <a:lstStyle/>
          <a:p>
            <a:r>
              <a:rPr lang="fr-BE" dirty="0"/>
              <a:t>Apparition des premiers dispositifs de</a:t>
            </a:r>
            <a:r>
              <a:rPr lang="fr-BE" i="1" dirty="0"/>
              <a:t> management de la mobilité</a:t>
            </a:r>
            <a:r>
              <a:rPr lang="fr-BE" dirty="0"/>
              <a:t>, c’est-à-dire un ensemble de stratégies basées sur l’information et la communication, qui visent à agir sur la demande de mobilité </a:t>
            </a:r>
            <a:r>
              <a:rPr lang="fr-FR" dirty="0"/>
              <a:t>(Zoubir, 2013)</a:t>
            </a:r>
            <a:r>
              <a:rPr lang="fr-BE" dirty="0"/>
              <a:t> </a:t>
            </a:r>
          </a:p>
          <a:p>
            <a:r>
              <a:rPr lang="fr-BE" dirty="0"/>
              <a:t>Développement d’une critique de l’hégémonie automobile :</a:t>
            </a:r>
          </a:p>
          <a:p>
            <a:pPr lvl="1"/>
            <a:r>
              <a:rPr lang="fr-BE" dirty="0"/>
              <a:t>Mai 68 (</a:t>
            </a:r>
            <a:r>
              <a:rPr lang="fr-BE" dirty="0" err="1"/>
              <a:t>Flonneau</a:t>
            </a:r>
            <a:r>
              <a:rPr lang="fr-BE" dirty="0"/>
              <a:t>, 2008)</a:t>
            </a:r>
          </a:p>
          <a:p>
            <a:pPr lvl="1"/>
            <a:r>
              <a:rPr lang="fr-BE" dirty="0"/>
              <a:t>La « littérature des externalités » (Miller, 2001) </a:t>
            </a:r>
          </a:p>
          <a:p>
            <a:pPr lvl="1"/>
            <a:r>
              <a:rPr lang="fr-BE" dirty="0"/>
              <a:t>Mumford, Lefebvre, Illich, Jacobs (</a:t>
            </a:r>
            <a:r>
              <a:rPr lang="fr-BE" dirty="0" err="1"/>
              <a:t>Demoli</a:t>
            </a:r>
            <a:r>
              <a:rPr lang="fr-BE" dirty="0"/>
              <a:t> &amp; Lannoy, 2019) </a:t>
            </a:r>
          </a:p>
          <a:p>
            <a:pPr lvl="1"/>
            <a:r>
              <a:rPr lang="fr-BE" dirty="0"/>
              <a:t>Fort ralentissement de la construction de nouvelles infrastructures (</a:t>
            </a:r>
            <a:r>
              <a:rPr lang="fr-BE" dirty="0" err="1"/>
              <a:t>Baldasseroni</a:t>
            </a:r>
            <a:r>
              <a:rPr lang="fr-BE" dirty="0"/>
              <a:t> &amp; </a:t>
            </a:r>
            <a:r>
              <a:rPr lang="fr-BE" dirty="0" err="1"/>
              <a:t>Charansonney</a:t>
            </a:r>
            <a:r>
              <a:rPr lang="fr-BE" dirty="0"/>
              <a:t>, 2018) </a:t>
            </a:r>
          </a:p>
          <a:p>
            <a:pPr lvl="1"/>
            <a:r>
              <a:rPr lang="fr-BE" dirty="0"/>
              <a:t>Le développement durable</a:t>
            </a:r>
          </a:p>
          <a:p>
            <a:r>
              <a:rPr lang="fr-BE" dirty="0"/>
              <a:t>Vers la transition</a:t>
            </a:r>
            <a:endParaRPr lang="fr-FR" dirty="0"/>
          </a:p>
        </p:txBody>
      </p:sp>
    </p:spTree>
    <p:extLst>
      <p:ext uri="{BB962C8B-B14F-4D97-AF65-F5344CB8AC3E}">
        <p14:creationId xmlns:p14="http://schemas.microsoft.com/office/powerpoint/2010/main" val="37736930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D17DCF-CFFC-1951-9862-72474EB9910A}"/>
              </a:ext>
            </a:extLst>
          </p:cNvPr>
          <p:cNvSpPr>
            <a:spLocks noGrp="1"/>
          </p:cNvSpPr>
          <p:nvPr>
            <p:ph type="title"/>
          </p:nvPr>
        </p:nvSpPr>
        <p:spPr>
          <a:xfrm>
            <a:off x="231494" y="547141"/>
            <a:ext cx="10777532" cy="619919"/>
          </a:xfrm>
        </p:spPr>
        <p:txBody>
          <a:bodyPr>
            <a:normAutofit fontScale="90000"/>
          </a:bodyPr>
          <a:lstStyle/>
          <a:p>
            <a:r>
              <a:rPr lang="fr-BE" dirty="0"/>
              <a:t>Contexte contemporain : les autorités locales face à des injonctions paradoxales (Dupuy, 2007 ; </a:t>
            </a:r>
            <a:r>
              <a:rPr lang="fr-BE" dirty="0" err="1"/>
              <a:t>Féré</a:t>
            </a:r>
            <a:r>
              <a:rPr lang="fr-BE" dirty="0"/>
              <a:t>, 2012) </a:t>
            </a:r>
            <a:endParaRPr lang="fr-FR" dirty="0"/>
          </a:p>
        </p:txBody>
      </p:sp>
      <p:sp>
        <p:nvSpPr>
          <p:cNvPr id="3" name="Espace réservé du contenu 2">
            <a:extLst>
              <a:ext uri="{FF2B5EF4-FFF2-40B4-BE49-F238E27FC236}">
                <a16:creationId xmlns:a16="http://schemas.microsoft.com/office/drawing/2014/main" id="{12802EDE-F111-8A68-D84C-DF1EF4CF1247}"/>
              </a:ext>
            </a:extLst>
          </p:cNvPr>
          <p:cNvSpPr>
            <a:spLocks noGrp="1"/>
          </p:cNvSpPr>
          <p:nvPr>
            <p:ph idx="1"/>
          </p:nvPr>
        </p:nvSpPr>
        <p:spPr>
          <a:xfrm>
            <a:off x="331380" y="1277019"/>
            <a:ext cx="11205148" cy="5580981"/>
          </a:xfrm>
        </p:spPr>
        <p:txBody>
          <a:bodyPr>
            <a:noAutofit/>
          </a:bodyPr>
          <a:lstStyle/>
          <a:p>
            <a:pPr marL="0" indent="0">
              <a:buNone/>
            </a:pPr>
            <a:r>
              <a:rPr lang="fr-BE" sz="2800" dirty="0"/>
              <a:t> </a:t>
            </a:r>
          </a:p>
          <a:p>
            <a:pPr lvl="1">
              <a:buFontTx/>
              <a:buChar char="-"/>
            </a:pPr>
            <a:r>
              <a:rPr lang="fr-BE" sz="3400" dirty="0"/>
              <a:t>créer les conditions d’une mobilité croissante, mais plus verte</a:t>
            </a:r>
          </a:p>
          <a:p>
            <a:pPr lvl="1">
              <a:buFontTx/>
              <a:buChar char="-"/>
            </a:pPr>
            <a:r>
              <a:rPr lang="fr-BE" sz="3400" dirty="0"/>
              <a:t>favoriser les mobilités douces et les micromobilités sans pénaliser excessivement la mobilité automobile</a:t>
            </a:r>
          </a:p>
          <a:p>
            <a:pPr lvl="1">
              <a:buFontTx/>
              <a:buChar char="-"/>
            </a:pPr>
            <a:r>
              <a:rPr lang="fr-BE" sz="3400" dirty="0"/>
              <a:t>Viser la qualité de vie,  mais aussi la fluidification du trafic</a:t>
            </a:r>
          </a:p>
          <a:p>
            <a:pPr lvl="1">
              <a:buFontTx/>
              <a:buChar char="-"/>
            </a:pPr>
            <a:r>
              <a:rPr lang="fr-BE" sz="3400" dirty="0"/>
              <a:t>Besoin de planification, de décision et de gouvernement pour verdir les mobilités, mais aspiration sociétale à une action publique souple (</a:t>
            </a:r>
            <a:r>
              <a:rPr lang="fr-BE" sz="3400" dirty="0" err="1"/>
              <a:t>cfr</a:t>
            </a:r>
            <a:r>
              <a:rPr lang="fr-BE" sz="3400" dirty="0"/>
              <a:t>. Gilets Jaunes)</a:t>
            </a:r>
          </a:p>
          <a:p>
            <a:pPr lvl="1">
              <a:buFontTx/>
              <a:buChar char="-"/>
            </a:pPr>
            <a:r>
              <a:rPr lang="fr-BE" sz="3400" dirty="0"/>
              <a:t>…</a:t>
            </a:r>
            <a:endParaRPr lang="fr-FR" sz="3400" dirty="0"/>
          </a:p>
        </p:txBody>
      </p:sp>
    </p:spTree>
    <p:extLst>
      <p:ext uri="{BB962C8B-B14F-4D97-AF65-F5344CB8AC3E}">
        <p14:creationId xmlns:p14="http://schemas.microsoft.com/office/powerpoint/2010/main" val="17588877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F0A0DAB-5D00-3960-7E38-DFD00A675D46}"/>
              </a:ext>
            </a:extLst>
          </p:cNvPr>
          <p:cNvSpPr>
            <a:spLocks noGrp="1"/>
          </p:cNvSpPr>
          <p:nvPr>
            <p:ph type="title"/>
          </p:nvPr>
        </p:nvSpPr>
        <p:spPr/>
        <p:txBody>
          <a:bodyPr>
            <a:normAutofit fontScale="90000"/>
          </a:bodyPr>
          <a:lstStyle/>
          <a:p>
            <a:r>
              <a:rPr lang="fr-FR" dirty="0"/>
              <a:t>Le « système de transport intelligent » (STI) namurois</a:t>
            </a:r>
          </a:p>
        </p:txBody>
      </p:sp>
      <p:pic>
        <p:nvPicPr>
          <p:cNvPr id="5" name="Espace réservé du contenu 4" descr="Une image contenant carte, atlas, texte, diagramme&#10;&#10;Description générée automatiquement">
            <a:extLst>
              <a:ext uri="{FF2B5EF4-FFF2-40B4-BE49-F238E27FC236}">
                <a16:creationId xmlns:a16="http://schemas.microsoft.com/office/drawing/2014/main" id="{4A0FDEC7-226D-CAE9-23E1-CF191FE9EC9D}"/>
              </a:ext>
            </a:extLst>
          </p:cNvPr>
          <p:cNvPicPr>
            <a:picLocks noGrp="1" noChangeAspect="1"/>
          </p:cNvPicPr>
          <p:nvPr>
            <p:ph idx="1"/>
          </p:nvPr>
        </p:nvPicPr>
        <p:blipFill>
          <a:blip r:embed="rId2"/>
          <a:stretch>
            <a:fillRect/>
          </a:stretch>
        </p:blipFill>
        <p:spPr>
          <a:xfrm>
            <a:off x="532150" y="1261131"/>
            <a:ext cx="8452624" cy="4732279"/>
          </a:xfrm>
        </p:spPr>
      </p:pic>
      <p:sp>
        <p:nvSpPr>
          <p:cNvPr id="6" name="ZoneTexte 5">
            <a:extLst>
              <a:ext uri="{FF2B5EF4-FFF2-40B4-BE49-F238E27FC236}">
                <a16:creationId xmlns:a16="http://schemas.microsoft.com/office/drawing/2014/main" id="{EB5D890B-D40B-7DDD-899E-B290D6E6779B}"/>
              </a:ext>
            </a:extLst>
          </p:cNvPr>
          <p:cNvSpPr txBox="1"/>
          <p:nvPr/>
        </p:nvSpPr>
        <p:spPr>
          <a:xfrm>
            <a:off x="312234" y="6093770"/>
            <a:ext cx="9456500" cy="369332"/>
          </a:xfrm>
          <a:prstGeom prst="rect">
            <a:avLst/>
          </a:prstGeom>
          <a:noFill/>
        </p:spPr>
        <p:txBody>
          <a:bodyPr wrap="none" rtlCol="0">
            <a:spAutoFit/>
          </a:bodyPr>
          <a:lstStyle/>
          <a:p>
            <a:r>
              <a:rPr lang="fr-FR" dirty="0"/>
              <a:t>La plateforme en ligne : </a:t>
            </a:r>
            <a:r>
              <a:rPr lang="fr-FR" dirty="0" err="1"/>
              <a:t>traficolor</a:t>
            </a:r>
            <a:r>
              <a:rPr lang="fr-FR" dirty="0"/>
              <a:t>, temps de trajet, capacité des parking, bus et free </a:t>
            </a:r>
            <a:r>
              <a:rPr lang="fr-FR" dirty="0" err="1"/>
              <a:t>floating</a:t>
            </a:r>
            <a:endParaRPr lang="fr-FR" dirty="0"/>
          </a:p>
        </p:txBody>
      </p:sp>
      <p:sp>
        <p:nvSpPr>
          <p:cNvPr id="7" name="ZoneTexte 6">
            <a:extLst>
              <a:ext uri="{FF2B5EF4-FFF2-40B4-BE49-F238E27FC236}">
                <a16:creationId xmlns:a16="http://schemas.microsoft.com/office/drawing/2014/main" id="{2CB36E62-DE9C-8A32-C75E-B89DB9DF545F}"/>
              </a:ext>
            </a:extLst>
          </p:cNvPr>
          <p:cNvSpPr txBox="1"/>
          <p:nvPr/>
        </p:nvSpPr>
        <p:spPr>
          <a:xfrm>
            <a:off x="9409919" y="2665564"/>
            <a:ext cx="2403287" cy="369332"/>
          </a:xfrm>
          <a:prstGeom prst="rect">
            <a:avLst/>
          </a:prstGeom>
          <a:noFill/>
        </p:spPr>
        <p:txBody>
          <a:bodyPr wrap="none" rtlCol="0">
            <a:spAutoFit/>
          </a:bodyPr>
          <a:lstStyle/>
          <a:p>
            <a:r>
              <a:rPr lang="fr-FR" dirty="0"/>
              <a:t>Source : </a:t>
            </a:r>
            <a:r>
              <a:rPr lang="fr-FR" dirty="0" err="1"/>
              <a:t>Sti.namur.be</a:t>
            </a:r>
            <a:endParaRPr lang="fr-FR" dirty="0"/>
          </a:p>
        </p:txBody>
      </p:sp>
    </p:spTree>
    <p:extLst>
      <p:ext uri="{BB962C8B-B14F-4D97-AF65-F5344CB8AC3E}">
        <p14:creationId xmlns:p14="http://schemas.microsoft.com/office/powerpoint/2010/main" val="3977483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6343F5A-ACAE-520E-5522-AC00AE1952D1}"/>
              </a:ext>
            </a:extLst>
          </p:cNvPr>
          <p:cNvSpPr>
            <a:spLocks noGrp="1"/>
          </p:cNvSpPr>
          <p:nvPr>
            <p:ph type="title"/>
          </p:nvPr>
        </p:nvSpPr>
        <p:spPr>
          <a:xfrm>
            <a:off x="331428" y="529784"/>
            <a:ext cx="10515600" cy="619919"/>
          </a:xfrm>
        </p:spPr>
        <p:txBody>
          <a:bodyPr>
            <a:normAutofit fontScale="90000"/>
          </a:bodyPr>
          <a:lstStyle/>
          <a:p>
            <a:r>
              <a:rPr lang="fr-FR" dirty="0"/>
              <a:t>Le STI namurois : les panneaux à message variable</a:t>
            </a:r>
          </a:p>
        </p:txBody>
      </p:sp>
      <p:sp>
        <p:nvSpPr>
          <p:cNvPr id="6" name="ZoneTexte 5">
            <a:extLst>
              <a:ext uri="{FF2B5EF4-FFF2-40B4-BE49-F238E27FC236}">
                <a16:creationId xmlns:a16="http://schemas.microsoft.com/office/drawing/2014/main" id="{87375529-6FD5-294C-3471-7BF6FA310B6B}"/>
              </a:ext>
            </a:extLst>
          </p:cNvPr>
          <p:cNvSpPr txBox="1"/>
          <p:nvPr/>
        </p:nvSpPr>
        <p:spPr>
          <a:xfrm>
            <a:off x="334537" y="6255147"/>
            <a:ext cx="7968913" cy="369332"/>
          </a:xfrm>
          <a:prstGeom prst="rect">
            <a:avLst/>
          </a:prstGeom>
          <a:noFill/>
        </p:spPr>
        <p:txBody>
          <a:bodyPr wrap="none" rtlCol="0">
            <a:spAutoFit/>
          </a:bodyPr>
          <a:lstStyle/>
          <a:p>
            <a:r>
              <a:rPr lang="fr-FR" dirty="0"/>
              <a:t>Source : https://</a:t>
            </a:r>
            <a:r>
              <a:rPr lang="fr-FR" dirty="0" err="1"/>
              <a:t>www.le-nid.be</a:t>
            </a:r>
            <a:r>
              <a:rPr lang="fr-FR" dirty="0"/>
              <a:t>/les-projets/</a:t>
            </a:r>
            <a:r>
              <a:rPr lang="fr-FR" dirty="0" err="1"/>
              <a:t>systeme</a:t>
            </a:r>
            <a:r>
              <a:rPr lang="fr-FR" dirty="0"/>
              <a:t>-de-transport-intelligent-</a:t>
            </a:r>
            <a:r>
              <a:rPr lang="fr-FR" dirty="0" err="1"/>
              <a:t>sti</a:t>
            </a:r>
            <a:endParaRPr lang="fr-FR" dirty="0"/>
          </a:p>
        </p:txBody>
      </p:sp>
      <p:sp>
        <p:nvSpPr>
          <p:cNvPr id="7" name="ZoneTexte 6">
            <a:extLst>
              <a:ext uri="{FF2B5EF4-FFF2-40B4-BE49-F238E27FC236}">
                <a16:creationId xmlns:a16="http://schemas.microsoft.com/office/drawing/2014/main" id="{5746CBD1-0875-0CB0-F7C5-9123677FD724}"/>
              </a:ext>
            </a:extLst>
          </p:cNvPr>
          <p:cNvSpPr txBox="1"/>
          <p:nvPr/>
        </p:nvSpPr>
        <p:spPr>
          <a:xfrm>
            <a:off x="8051789" y="1816202"/>
            <a:ext cx="3969834" cy="4031873"/>
          </a:xfrm>
          <a:prstGeom prst="rect">
            <a:avLst/>
          </a:prstGeom>
          <a:noFill/>
        </p:spPr>
        <p:txBody>
          <a:bodyPr wrap="square" rtlCol="0">
            <a:spAutoFit/>
          </a:bodyPr>
          <a:lstStyle/>
          <a:p>
            <a:r>
              <a:rPr lang="fr-FR" sz="3200" dirty="0"/>
              <a:t>Cœur de l’ambition d’« influence des comportements » : affichage d’informations en temps réel, scénarios de déviation, et cetera</a:t>
            </a:r>
          </a:p>
        </p:txBody>
      </p:sp>
      <p:sp>
        <p:nvSpPr>
          <p:cNvPr id="4" name="Espace réservé du contenu 3">
            <a:extLst>
              <a:ext uri="{FF2B5EF4-FFF2-40B4-BE49-F238E27FC236}">
                <a16:creationId xmlns:a16="http://schemas.microsoft.com/office/drawing/2014/main" id="{B721B3AD-07D7-800B-B8E1-C5AD376D403F}"/>
              </a:ext>
            </a:extLst>
          </p:cNvPr>
          <p:cNvSpPr>
            <a:spLocks noGrp="1"/>
          </p:cNvSpPr>
          <p:nvPr>
            <p:ph idx="1"/>
          </p:nvPr>
        </p:nvSpPr>
        <p:spPr/>
        <p:txBody>
          <a:bodyPr/>
          <a:lstStyle/>
          <a:p>
            <a:r>
              <a:rPr lang="fr-FR" dirty="0"/>
              <a:t>Image : voir source</a:t>
            </a:r>
          </a:p>
        </p:txBody>
      </p:sp>
    </p:spTree>
    <p:extLst>
      <p:ext uri="{BB962C8B-B14F-4D97-AF65-F5344CB8AC3E}">
        <p14:creationId xmlns:p14="http://schemas.microsoft.com/office/powerpoint/2010/main" val="27813623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8B34439-DEDB-2B6F-E29F-27ED1BBB2398}"/>
              </a:ext>
            </a:extLst>
          </p:cNvPr>
          <p:cNvSpPr>
            <a:spLocks noGrp="1"/>
          </p:cNvSpPr>
          <p:nvPr>
            <p:ph type="title"/>
          </p:nvPr>
        </p:nvSpPr>
        <p:spPr>
          <a:xfrm>
            <a:off x="509848" y="602853"/>
            <a:ext cx="10515600" cy="619919"/>
          </a:xfrm>
        </p:spPr>
        <p:txBody>
          <a:bodyPr>
            <a:normAutofit fontScale="90000"/>
          </a:bodyPr>
          <a:lstStyle/>
          <a:p>
            <a:r>
              <a:rPr lang="fr-FR" dirty="0"/>
              <a:t>Le STI namurois : le « centre de contrôle »</a:t>
            </a:r>
          </a:p>
        </p:txBody>
      </p:sp>
      <p:sp>
        <p:nvSpPr>
          <p:cNvPr id="6" name="ZoneTexte 5">
            <a:extLst>
              <a:ext uri="{FF2B5EF4-FFF2-40B4-BE49-F238E27FC236}">
                <a16:creationId xmlns:a16="http://schemas.microsoft.com/office/drawing/2014/main" id="{CC1EA7FC-F5AA-F232-47AB-7A6BC51C7A37}"/>
              </a:ext>
            </a:extLst>
          </p:cNvPr>
          <p:cNvSpPr txBox="1"/>
          <p:nvPr/>
        </p:nvSpPr>
        <p:spPr>
          <a:xfrm>
            <a:off x="297917" y="5508387"/>
            <a:ext cx="7344662" cy="646331"/>
          </a:xfrm>
          <a:prstGeom prst="rect">
            <a:avLst/>
          </a:prstGeom>
          <a:noFill/>
        </p:spPr>
        <p:txBody>
          <a:bodyPr wrap="square" rtlCol="0">
            <a:spAutoFit/>
          </a:bodyPr>
          <a:lstStyle/>
          <a:p>
            <a:r>
              <a:rPr lang="fr-FR" dirty="0"/>
              <a:t>Source : </a:t>
            </a:r>
            <a:r>
              <a:rPr lang="fr-FR" dirty="0">
                <a:hlinkClick r:id="rId2"/>
              </a:rPr>
              <a:t>https://www.le-nid.be/les-projets/systeme-de-transport-intelligent-sti</a:t>
            </a:r>
            <a:endParaRPr lang="fr-FR" dirty="0"/>
          </a:p>
        </p:txBody>
      </p:sp>
      <p:sp>
        <p:nvSpPr>
          <p:cNvPr id="4" name="ZoneTexte 3">
            <a:extLst>
              <a:ext uri="{FF2B5EF4-FFF2-40B4-BE49-F238E27FC236}">
                <a16:creationId xmlns:a16="http://schemas.microsoft.com/office/drawing/2014/main" id="{D4CD6416-BA34-771F-0929-3EBCCBBBCFC7}"/>
              </a:ext>
            </a:extLst>
          </p:cNvPr>
          <p:cNvSpPr txBox="1"/>
          <p:nvPr/>
        </p:nvSpPr>
        <p:spPr>
          <a:xfrm>
            <a:off x="7642579" y="4598213"/>
            <a:ext cx="4480646" cy="646331"/>
          </a:xfrm>
          <a:prstGeom prst="rect">
            <a:avLst/>
          </a:prstGeom>
          <a:noFill/>
        </p:spPr>
        <p:txBody>
          <a:bodyPr wrap="square" rtlCol="0">
            <a:spAutoFit/>
          </a:bodyPr>
          <a:lstStyle/>
          <a:p>
            <a:r>
              <a:rPr lang="fr-FR" dirty="0"/>
              <a:t>Source : </a:t>
            </a:r>
            <a:r>
              <a:rPr lang="fr-FR" dirty="0">
                <a:hlinkClick r:id="rId2"/>
              </a:rPr>
              <a:t>https://</a:t>
            </a:r>
            <a:r>
              <a:rPr lang="fr-FR" dirty="0" err="1">
                <a:hlinkClick r:id="rId2"/>
              </a:rPr>
              <a:t>www.le-nid.be</a:t>
            </a:r>
            <a:r>
              <a:rPr lang="fr-FR" dirty="0">
                <a:hlinkClick r:id="rId2"/>
              </a:rPr>
              <a:t>/les-projets/</a:t>
            </a:r>
            <a:r>
              <a:rPr lang="fr-FR" dirty="0" err="1">
                <a:hlinkClick r:id="rId2"/>
              </a:rPr>
              <a:t>systeme</a:t>
            </a:r>
            <a:r>
              <a:rPr lang="fr-FR" dirty="0">
                <a:hlinkClick r:id="rId2"/>
              </a:rPr>
              <a:t>-de-transport-intelligent-</a:t>
            </a:r>
            <a:r>
              <a:rPr lang="fr-FR" dirty="0" err="1">
                <a:hlinkClick r:id="rId2"/>
              </a:rPr>
              <a:t>sti</a:t>
            </a:r>
            <a:endParaRPr lang="fr-FR" dirty="0"/>
          </a:p>
        </p:txBody>
      </p:sp>
      <p:sp>
        <p:nvSpPr>
          <p:cNvPr id="8" name="Espace réservé du contenu 7">
            <a:extLst>
              <a:ext uri="{FF2B5EF4-FFF2-40B4-BE49-F238E27FC236}">
                <a16:creationId xmlns:a16="http://schemas.microsoft.com/office/drawing/2014/main" id="{ADCC9A31-6D58-9EB9-3236-17C80EE951DC}"/>
              </a:ext>
            </a:extLst>
          </p:cNvPr>
          <p:cNvSpPr>
            <a:spLocks noGrp="1"/>
          </p:cNvSpPr>
          <p:nvPr>
            <p:ph idx="1"/>
          </p:nvPr>
        </p:nvSpPr>
        <p:spPr/>
        <p:txBody>
          <a:bodyPr/>
          <a:lstStyle/>
          <a:p>
            <a:r>
              <a:rPr lang="fr-FR" dirty="0"/>
              <a:t>Images : voir sources</a:t>
            </a:r>
          </a:p>
          <a:p>
            <a:endParaRPr lang="fr-FR" dirty="0"/>
          </a:p>
        </p:txBody>
      </p:sp>
    </p:spTree>
    <p:extLst>
      <p:ext uri="{BB962C8B-B14F-4D97-AF65-F5344CB8AC3E}">
        <p14:creationId xmlns:p14="http://schemas.microsoft.com/office/powerpoint/2010/main" val="28804767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5511D46-D94D-8E85-A968-66EC0300D705}"/>
              </a:ext>
            </a:extLst>
          </p:cNvPr>
          <p:cNvSpPr>
            <a:spLocks noGrp="1"/>
          </p:cNvSpPr>
          <p:nvPr>
            <p:ph type="title"/>
          </p:nvPr>
        </p:nvSpPr>
        <p:spPr>
          <a:xfrm>
            <a:off x="451127" y="169689"/>
            <a:ext cx="10515600" cy="619919"/>
          </a:xfrm>
        </p:spPr>
        <p:txBody>
          <a:bodyPr>
            <a:normAutofit fontScale="90000"/>
          </a:bodyPr>
          <a:lstStyle/>
          <a:p>
            <a:r>
              <a:rPr lang="fr-FR" dirty="0"/>
              <a:t>Lyon : d’</a:t>
            </a:r>
            <a:r>
              <a:rPr lang="fr-FR" dirty="0" err="1"/>
              <a:t>infotrafic</a:t>
            </a:r>
            <a:r>
              <a:rPr lang="fr-FR" dirty="0"/>
              <a:t> Grand Lyon à </a:t>
            </a:r>
            <a:r>
              <a:rPr lang="fr-FR" b="1" dirty="0"/>
              <a:t>Optimod-Onlymoov</a:t>
            </a:r>
            <a:endParaRPr lang="fr-FR" dirty="0"/>
          </a:p>
        </p:txBody>
      </p:sp>
      <p:sp>
        <p:nvSpPr>
          <p:cNvPr id="3" name="ZoneTexte 2">
            <a:extLst>
              <a:ext uri="{FF2B5EF4-FFF2-40B4-BE49-F238E27FC236}">
                <a16:creationId xmlns:a16="http://schemas.microsoft.com/office/drawing/2014/main" id="{3C1DAFED-2ABD-938D-E874-28BE0AEF27ED}"/>
              </a:ext>
            </a:extLst>
          </p:cNvPr>
          <p:cNvSpPr txBox="1"/>
          <p:nvPr/>
        </p:nvSpPr>
        <p:spPr>
          <a:xfrm>
            <a:off x="2028178" y="5833637"/>
            <a:ext cx="6771190" cy="369332"/>
          </a:xfrm>
          <a:prstGeom prst="rect">
            <a:avLst/>
          </a:prstGeom>
          <a:noFill/>
        </p:spPr>
        <p:txBody>
          <a:bodyPr wrap="square" rtlCol="0">
            <a:spAutoFit/>
          </a:bodyPr>
          <a:lstStyle/>
          <a:p>
            <a:r>
              <a:rPr lang="fr-FR" dirty="0"/>
              <a:t>Source : </a:t>
            </a:r>
            <a:r>
              <a:rPr lang="fr-FR" dirty="0">
                <a:hlinkClick r:id="rId2"/>
              </a:rPr>
              <a:t>http://infotrafic.grandlyon.com/</a:t>
            </a:r>
            <a:r>
              <a:rPr lang="fr-FR" dirty="0"/>
              <a:t> via internet archive</a:t>
            </a:r>
          </a:p>
        </p:txBody>
      </p:sp>
      <p:sp>
        <p:nvSpPr>
          <p:cNvPr id="5" name="ZoneTexte 4">
            <a:extLst>
              <a:ext uri="{FF2B5EF4-FFF2-40B4-BE49-F238E27FC236}">
                <a16:creationId xmlns:a16="http://schemas.microsoft.com/office/drawing/2014/main" id="{0BB41E49-89BD-DE21-30BB-FCCF79464BD9}"/>
              </a:ext>
            </a:extLst>
          </p:cNvPr>
          <p:cNvSpPr txBox="1"/>
          <p:nvPr/>
        </p:nvSpPr>
        <p:spPr>
          <a:xfrm>
            <a:off x="1180618" y="1713052"/>
            <a:ext cx="6771190" cy="369332"/>
          </a:xfrm>
          <a:prstGeom prst="rect">
            <a:avLst/>
          </a:prstGeom>
          <a:noFill/>
        </p:spPr>
        <p:txBody>
          <a:bodyPr wrap="square" rtlCol="0">
            <a:spAutoFit/>
          </a:bodyPr>
          <a:lstStyle/>
          <a:p>
            <a:r>
              <a:rPr lang="fr-FR" dirty="0" err="1">
                <a:solidFill>
                  <a:srgbClr val="5FA4B0"/>
                </a:solidFill>
              </a:rPr>
              <a:t>Infotrafic</a:t>
            </a:r>
            <a:r>
              <a:rPr lang="fr-FR" dirty="0">
                <a:solidFill>
                  <a:srgbClr val="5FA4B0"/>
                </a:solidFill>
              </a:rPr>
              <a:t> Grand Lyon</a:t>
            </a:r>
          </a:p>
        </p:txBody>
      </p:sp>
    </p:spTree>
    <p:extLst>
      <p:ext uri="{BB962C8B-B14F-4D97-AF65-F5344CB8AC3E}">
        <p14:creationId xmlns:p14="http://schemas.microsoft.com/office/powerpoint/2010/main" val="25606386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858AF65-8295-DE58-6BA2-457FF783F55A}"/>
              </a:ext>
            </a:extLst>
          </p:cNvPr>
          <p:cNvSpPr>
            <a:spLocks noGrp="1"/>
          </p:cNvSpPr>
          <p:nvPr>
            <p:ph type="title"/>
          </p:nvPr>
        </p:nvSpPr>
        <p:spPr>
          <a:xfrm>
            <a:off x="555299" y="96124"/>
            <a:ext cx="10515600" cy="619919"/>
          </a:xfrm>
        </p:spPr>
        <p:txBody>
          <a:bodyPr>
            <a:normAutofit fontScale="90000"/>
          </a:bodyPr>
          <a:lstStyle/>
          <a:p>
            <a:r>
              <a:rPr lang="fr-FR" dirty="0"/>
              <a:t>Lyon : d’</a:t>
            </a:r>
            <a:r>
              <a:rPr lang="fr-FR" dirty="0" err="1"/>
              <a:t>infotrafic</a:t>
            </a:r>
            <a:r>
              <a:rPr lang="fr-FR" dirty="0"/>
              <a:t> Grand Lyon à </a:t>
            </a:r>
            <a:r>
              <a:rPr lang="fr-FR" b="1" dirty="0"/>
              <a:t>Optimod-Onlymoov</a:t>
            </a:r>
          </a:p>
        </p:txBody>
      </p:sp>
      <p:sp>
        <p:nvSpPr>
          <p:cNvPr id="3" name="ZoneTexte 2">
            <a:extLst>
              <a:ext uri="{FF2B5EF4-FFF2-40B4-BE49-F238E27FC236}">
                <a16:creationId xmlns:a16="http://schemas.microsoft.com/office/drawing/2014/main" id="{1BD92841-CE2F-6C7B-5FE8-16D4DC66D5AE}"/>
              </a:ext>
            </a:extLst>
          </p:cNvPr>
          <p:cNvSpPr txBox="1"/>
          <p:nvPr/>
        </p:nvSpPr>
        <p:spPr>
          <a:xfrm>
            <a:off x="2433292" y="5671595"/>
            <a:ext cx="6259295" cy="369332"/>
          </a:xfrm>
          <a:prstGeom prst="rect">
            <a:avLst/>
          </a:prstGeom>
          <a:noFill/>
        </p:spPr>
        <p:txBody>
          <a:bodyPr wrap="square" rtlCol="0">
            <a:spAutoFit/>
          </a:bodyPr>
          <a:lstStyle/>
          <a:p>
            <a:r>
              <a:rPr lang="fr-BE" dirty="0"/>
              <a:t>Source : </a:t>
            </a:r>
            <a:r>
              <a:rPr lang="fr-BE" dirty="0">
                <a:hlinkClick r:id="rId2"/>
              </a:rPr>
              <a:t>http://www.onlymoov.com/</a:t>
            </a:r>
            <a:r>
              <a:rPr lang="fr-BE" dirty="0"/>
              <a:t>  via Internet Archive</a:t>
            </a:r>
            <a:endParaRPr lang="fr-FR" dirty="0"/>
          </a:p>
        </p:txBody>
      </p:sp>
      <p:sp>
        <p:nvSpPr>
          <p:cNvPr id="5" name="Espace réservé du contenu 4">
            <a:extLst>
              <a:ext uri="{FF2B5EF4-FFF2-40B4-BE49-F238E27FC236}">
                <a16:creationId xmlns:a16="http://schemas.microsoft.com/office/drawing/2014/main" id="{F0E43274-C797-CD76-BFD7-AC3D070FEAC2}"/>
              </a:ext>
            </a:extLst>
          </p:cNvPr>
          <p:cNvSpPr>
            <a:spLocks noGrp="1"/>
          </p:cNvSpPr>
          <p:nvPr>
            <p:ph idx="1"/>
          </p:nvPr>
        </p:nvSpPr>
        <p:spPr>
          <a:xfrm>
            <a:off x="705771" y="1521295"/>
            <a:ext cx="10515600" cy="4351338"/>
          </a:xfrm>
        </p:spPr>
        <p:txBody>
          <a:bodyPr/>
          <a:lstStyle/>
          <a:p>
            <a:pPr marL="0" indent="0">
              <a:buNone/>
            </a:pPr>
            <a:r>
              <a:rPr lang="fr-FR" dirty="0"/>
              <a:t>Onlymoov</a:t>
            </a:r>
          </a:p>
        </p:txBody>
      </p:sp>
    </p:spTree>
    <p:extLst>
      <p:ext uri="{BB962C8B-B14F-4D97-AF65-F5344CB8AC3E}">
        <p14:creationId xmlns:p14="http://schemas.microsoft.com/office/powerpoint/2010/main" val="37784033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1E1F9C2-FFC8-174A-D179-7FFAD84AA6B9}"/>
              </a:ext>
            </a:extLst>
          </p:cNvPr>
          <p:cNvSpPr>
            <a:spLocks noGrp="1"/>
          </p:cNvSpPr>
          <p:nvPr>
            <p:ph type="title"/>
          </p:nvPr>
        </p:nvSpPr>
        <p:spPr>
          <a:xfrm>
            <a:off x="195289" y="204192"/>
            <a:ext cx="10515600" cy="619919"/>
          </a:xfrm>
        </p:spPr>
        <p:txBody>
          <a:bodyPr>
            <a:noAutofit/>
          </a:bodyPr>
          <a:lstStyle/>
          <a:p>
            <a:r>
              <a:rPr lang="fr-FR" sz="3200" dirty="0"/>
              <a:t>Lyon : l’Agence des mobilités en ligne</a:t>
            </a:r>
          </a:p>
        </p:txBody>
      </p:sp>
      <p:pic>
        <p:nvPicPr>
          <p:cNvPr id="5" name="Espace réservé du contenu 4" descr="Une image contenant texte, capture d’écran, Site web, Page web&#10;&#10;Le contenu généré par l’IA peut être incorrect.">
            <a:extLst>
              <a:ext uri="{FF2B5EF4-FFF2-40B4-BE49-F238E27FC236}">
                <a16:creationId xmlns:a16="http://schemas.microsoft.com/office/drawing/2014/main" id="{664B7B79-6492-154F-7D66-B280F9927C07}"/>
              </a:ext>
            </a:extLst>
          </p:cNvPr>
          <p:cNvPicPr>
            <a:picLocks noGrp="1" noChangeAspect="1"/>
          </p:cNvPicPr>
          <p:nvPr>
            <p:ph idx="1"/>
          </p:nvPr>
        </p:nvPicPr>
        <p:blipFill>
          <a:blip r:embed="rId2"/>
          <a:stretch>
            <a:fillRect/>
          </a:stretch>
        </p:blipFill>
        <p:spPr>
          <a:xfrm>
            <a:off x="392059" y="1153990"/>
            <a:ext cx="8867688" cy="4873845"/>
          </a:xfrm>
        </p:spPr>
      </p:pic>
      <p:sp>
        <p:nvSpPr>
          <p:cNvPr id="3" name="ZoneTexte 2">
            <a:extLst>
              <a:ext uri="{FF2B5EF4-FFF2-40B4-BE49-F238E27FC236}">
                <a16:creationId xmlns:a16="http://schemas.microsoft.com/office/drawing/2014/main" id="{2FAD991F-DFAA-1E5B-6BAA-62E1992C108E}"/>
              </a:ext>
            </a:extLst>
          </p:cNvPr>
          <p:cNvSpPr txBox="1"/>
          <p:nvPr/>
        </p:nvSpPr>
        <p:spPr>
          <a:xfrm>
            <a:off x="1331089" y="6173048"/>
            <a:ext cx="4288353" cy="369332"/>
          </a:xfrm>
          <a:prstGeom prst="rect">
            <a:avLst/>
          </a:prstGeom>
          <a:noFill/>
        </p:spPr>
        <p:txBody>
          <a:bodyPr wrap="none" rtlCol="0">
            <a:spAutoFit/>
          </a:bodyPr>
          <a:lstStyle/>
          <a:p>
            <a:r>
              <a:rPr lang="fr-FR" dirty="0"/>
              <a:t>Source : </a:t>
            </a:r>
            <a:r>
              <a:rPr lang="fr-FR" dirty="0">
                <a:hlinkClick r:id="rId3"/>
              </a:rPr>
              <a:t>https://mobilites.grandlyon.com</a:t>
            </a:r>
            <a:endParaRPr lang="fr-FR" dirty="0"/>
          </a:p>
        </p:txBody>
      </p:sp>
    </p:spTree>
    <p:extLst>
      <p:ext uri="{BB962C8B-B14F-4D97-AF65-F5344CB8AC3E}">
        <p14:creationId xmlns:p14="http://schemas.microsoft.com/office/powerpoint/2010/main" val="15075173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7FA92C1-F3A2-D088-1734-904321E29341}"/>
              </a:ext>
            </a:extLst>
          </p:cNvPr>
          <p:cNvSpPr>
            <a:spLocks noGrp="1"/>
          </p:cNvSpPr>
          <p:nvPr>
            <p:ph type="title"/>
          </p:nvPr>
        </p:nvSpPr>
        <p:spPr>
          <a:xfrm>
            <a:off x="179308" y="173343"/>
            <a:ext cx="10515600" cy="619919"/>
          </a:xfrm>
        </p:spPr>
        <p:txBody>
          <a:bodyPr>
            <a:normAutofit fontScale="90000"/>
          </a:bodyPr>
          <a:lstStyle/>
          <a:p>
            <a:r>
              <a:rPr lang="fr-FR" dirty="0"/>
              <a:t>Le calculateur de la Métropole</a:t>
            </a:r>
          </a:p>
        </p:txBody>
      </p:sp>
      <p:pic>
        <p:nvPicPr>
          <p:cNvPr id="4" name="Espace réservé du contenu 3" descr="Une image contenant texte, carte, diagramme, capture d’écran&#10;&#10;Le contenu généré par l’IA peut être incorrect.">
            <a:extLst>
              <a:ext uri="{FF2B5EF4-FFF2-40B4-BE49-F238E27FC236}">
                <a16:creationId xmlns:a16="http://schemas.microsoft.com/office/drawing/2014/main" id="{C9A72C6F-F9E8-61EF-C9BB-210CDF736362}"/>
              </a:ext>
            </a:extLst>
          </p:cNvPr>
          <p:cNvPicPr>
            <a:picLocks noGrp="1" noChangeAspect="1"/>
          </p:cNvPicPr>
          <p:nvPr>
            <p:ph idx="1"/>
          </p:nvPr>
        </p:nvPicPr>
        <p:blipFill>
          <a:blip r:embed="rId2"/>
          <a:srcRect l="20390"/>
          <a:stretch>
            <a:fillRect/>
          </a:stretch>
        </p:blipFill>
        <p:spPr>
          <a:xfrm>
            <a:off x="324388" y="964988"/>
            <a:ext cx="6229476" cy="4432013"/>
          </a:xfrm>
          <a:prstGeom prst="rect">
            <a:avLst/>
          </a:prstGeom>
        </p:spPr>
      </p:pic>
      <p:pic>
        <p:nvPicPr>
          <p:cNvPr id="7" name="Image 6" descr="Une image contenant plein air, texte, Véhicule terrestre, roue&#10;&#10;Le contenu généré par l’IA peut être incorrect.">
            <a:extLst>
              <a:ext uri="{FF2B5EF4-FFF2-40B4-BE49-F238E27FC236}">
                <a16:creationId xmlns:a16="http://schemas.microsoft.com/office/drawing/2014/main" id="{342A3B95-0BB2-1B6B-F1C4-8260303ABC9A}"/>
              </a:ext>
            </a:extLst>
          </p:cNvPr>
          <p:cNvPicPr>
            <a:picLocks noChangeAspect="1"/>
          </p:cNvPicPr>
          <p:nvPr/>
        </p:nvPicPr>
        <p:blipFill>
          <a:blip r:embed="rId3"/>
          <a:srcRect l="25467"/>
          <a:stretch>
            <a:fillRect/>
          </a:stretch>
        </p:blipFill>
        <p:spPr>
          <a:xfrm rot="780000">
            <a:off x="6794767" y="944755"/>
            <a:ext cx="4741996" cy="4771681"/>
          </a:xfrm>
          <a:prstGeom prst="rect">
            <a:avLst/>
          </a:prstGeom>
        </p:spPr>
      </p:pic>
      <p:sp>
        <p:nvSpPr>
          <p:cNvPr id="8" name="ZoneTexte 7">
            <a:extLst>
              <a:ext uri="{FF2B5EF4-FFF2-40B4-BE49-F238E27FC236}">
                <a16:creationId xmlns:a16="http://schemas.microsoft.com/office/drawing/2014/main" id="{E40DE60E-35BB-007C-26B2-A51B24E756DF}"/>
              </a:ext>
            </a:extLst>
          </p:cNvPr>
          <p:cNvSpPr txBox="1"/>
          <p:nvPr/>
        </p:nvSpPr>
        <p:spPr>
          <a:xfrm>
            <a:off x="7615003" y="6099882"/>
            <a:ext cx="4102405" cy="584775"/>
          </a:xfrm>
          <a:prstGeom prst="rect">
            <a:avLst/>
          </a:prstGeom>
          <a:noFill/>
        </p:spPr>
        <p:txBody>
          <a:bodyPr wrap="none" rtlCol="0">
            <a:spAutoFit/>
          </a:bodyPr>
          <a:lstStyle/>
          <a:p>
            <a:r>
              <a:rPr lang="fr-FR" sz="3200" dirty="0">
                <a:solidFill>
                  <a:srgbClr val="6F3990"/>
                </a:solidFill>
                <a:latin typeface=""/>
              </a:rPr>
              <a:t>Mobilier urbain : PMV</a:t>
            </a:r>
          </a:p>
        </p:txBody>
      </p:sp>
      <p:sp>
        <p:nvSpPr>
          <p:cNvPr id="5" name="ZoneTexte 4">
            <a:extLst>
              <a:ext uri="{FF2B5EF4-FFF2-40B4-BE49-F238E27FC236}">
                <a16:creationId xmlns:a16="http://schemas.microsoft.com/office/drawing/2014/main" id="{7D1E5486-D122-E09D-6B45-4881377779B1}"/>
              </a:ext>
            </a:extLst>
          </p:cNvPr>
          <p:cNvSpPr txBox="1"/>
          <p:nvPr/>
        </p:nvSpPr>
        <p:spPr>
          <a:xfrm>
            <a:off x="788078" y="5515107"/>
            <a:ext cx="4105611" cy="523220"/>
          </a:xfrm>
          <a:prstGeom prst="rect">
            <a:avLst/>
          </a:prstGeom>
          <a:noFill/>
        </p:spPr>
        <p:txBody>
          <a:bodyPr wrap="none" rtlCol="0">
            <a:spAutoFit/>
          </a:bodyPr>
          <a:lstStyle/>
          <a:p>
            <a:r>
              <a:rPr lang="fr-FR" sz="2800" dirty="0">
                <a:solidFill>
                  <a:srgbClr val="6F3990"/>
                </a:solidFill>
                <a:latin typeface=""/>
              </a:rPr>
              <a:t>Planificateur d’itinéraires</a:t>
            </a:r>
          </a:p>
        </p:txBody>
      </p:sp>
      <p:sp>
        <p:nvSpPr>
          <p:cNvPr id="3" name="ZoneTexte 2">
            <a:extLst>
              <a:ext uri="{FF2B5EF4-FFF2-40B4-BE49-F238E27FC236}">
                <a16:creationId xmlns:a16="http://schemas.microsoft.com/office/drawing/2014/main" id="{6A643472-8056-C55D-197C-F40204A2FA48}"/>
              </a:ext>
            </a:extLst>
          </p:cNvPr>
          <p:cNvSpPr txBox="1"/>
          <p:nvPr/>
        </p:nvSpPr>
        <p:spPr>
          <a:xfrm>
            <a:off x="324388" y="6188646"/>
            <a:ext cx="4288353" cy="646331"/>
          </a:xfrm>
          <a:prstGeom prst="rect">
            <a:avLst/>
          </a:prstGeom>
          <a:noFill/>
        </p:spPr>
        <p:txBody>
          <a:bodyPr wrap="none" rtlCol="0">
            <a:spAutoFit/>
          </a:bodyPr>
          <a:lstStyle/>
          <a:p>
            <a:r>
              <a:rPr lang="fr-FR" dirty="0"/>
              <a:t>Source : </a:t>
            </a:r>
            <a:r>
              <a:rPr lang="fr-FR" dirty="0">
                <a:hlinkClick r:id="rId4"/>
              </a:rPr>
              <a:t>https://mobilites.grandlyon.com</a:t>
            </a:r>
            <a:endParaRPr lang="fr-FR" dirty="0"/>
          </a:p>
          <a:p>
            <a:endParaRPr lang="fr-FR" dirty="0"/>
          </a:p>
        </p:txBody>
      </p:sp>
      <p:sp>
        <p:nvSpPr>
          <p:cNvPr id="6" name="ZoneTexte 5">
            <a:extLst>
              <a:ext uri="{FF2B5EF4-FFF2-40B4-BE49-F238E27FC236}">
                <a16:creationId xmlns:a16="http://schemas.microsoft.com/office/drawing/2014/main" id="{FDF58AF8-F88F-E4F7-C82F-B639E35814C0}"/>
              </a:ext>
            </a:extLst>
          </p:cNvPr>
          <p:cNvSpPr txBox="1"/>
          <p:nvPr/>
        </p:nvSpPr>
        <p:spPr>
          <a:xfrm>
            <a:off x="7340586" y="287879"/>
            <a:ext cx="3650358" cy="369332"/>
          </a:xfrm>
          <a:prstGeom prst="rect">
            <a:avLst/>
          </a:prstGeom>
          <a:noFill/>
        </p:spPr>
        <p:txBody>
          <a:bodyPr wrap="none" rtlCol="0">
            <a:spAutoFit/>
          </a:bodyPr>
          <a:lstStyle/>
          <a:p>
            <a:r>
              <a:rPr lang="fr-FR" dirty="0"/>
              <a:t>Photo de l’auteur (©Nathan Flore)</a:t>
            </a:r>
          </a:p>
        </p:txBody>
      </p:sp>
    </p:spTree>
    <p:extLst>
      <p:ext uri="{BB962C8B-B14F-4D97-AF65-F5344CB8AC3E}">
        <p14:creationId xmlns:p14="http://schemas.microsoft.com/office/powerpoint/2010/main" val="18864721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DFD1CD1-86CB-6C01-2DE3-322BA7A5E5EE}"/>
              </a:ext>
            </a:extLst>
          </p:cNvPr>
          <p:cNvSpPr>
            <a:spLocks noGrp="1"/>
          </p:cNvSpPr>
          <p:nvPr>
            <p:ph type="title"/>
          </p:nvPr>
        </p:nvSpPr>
        <p:spPr>
          <a:xfrm>
            <a:off x="475705" y="410942"/>
            <a:ext cx="10515600" cy="619919"/>
          </a:xfrm>
        </p:spPr>
        <p:txBody>
          <a:bodyPr>
            <a:normAutofit fontScale="90000"/>
          </a:bodyPr>
          <a:lstStyle/>
          <a:p>
            <a:r>
              <a:rPr lang="fr-FR" dirty="0"/>
              <a:t>Le PC CRITER : info mobilité, régulation du trafic, contrôle d’accès</a:t>
            </a:r>
          </a:p>
        </p:txBody>
      </p:sp>
      <p:sp>
        <p:nvSpPr>
          <p:cNvPr id="4" name="Espace réservé du contenu 3">
            <a:extLst>
              <a:ext uri="{FF2B5EF4-FFF2-40B4-BE49-F238E27FC236}">
                <a16:creationId xmlns:a16="http://schemas.microsoft.com/office/drawing/2014/main" id="{0487D1B2-109A-8D64-2EBF-B9CF88AE3467}"/>
              </a:ext>
            </a:extLst>
          </p:cNvPr>
          <p:cNvSpPr>
            <a:spLocks noGrp="1"/>
          </p:cNvSpPr>
          <p:nvPr>
            <p:ph idx="1"/>
          </p:nvPr>
        </p:nvSpPr>
        <p:spPr/>
        <p:txBody>
          <a:bodyPr>
            <a:normAutofit/>
          </a:bodyPr>
          <a:lstStyle/>
          <a:p>
            <a:pPr marL="0" indent="0">
              <a:buNone/>
            </a:pPr>
            <a:r>
              <a:rPr lang="fr-FR" dirty="0"/>
              <a:t>Le PC CRITER</a:t>
            </a:r>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a:p>
            <a:pPr marL="0" indent="0">
              <a:buNone/>
            </a:pPr>
            <a:endParaRPr lang="fr-FR" dirty="0"/>
          </a:p>
        </p:txBody>
      </p:sp>
      <p:sp>
        <p:nvSpPr>
          <p:cNvPr id="5" name="ZoneTexte 4">
            <a:extLst>
              <a:ext uri="{FF2B5EF4-FFF2-40B4-BE49-F238E27FC236}">
                <a16:creationId xmlns:a16="http://schemas.microsoft.com/office/drawing/2014/main" id="{1856FBA7-2A3C-9DF6-7541-7C175558B1D9}"/>
              </a:ext>
            </a:extLst>
          </p:cNvPr>
          <p:cNvSpPr txBox="1"/>
          <p:nvPr/>
        </p:nvSpPr>
        <p:spPr>
          <a:xfrm>
            <a:off x="1273214" y="5642064"/>
            <a:ext cx="8345348" cy="646331"/>
          </a:xfrm>
          <a:prstGeom prst="rect">
            <a:avLst/>
          </a:prstGeom>
          <a:noFill/>
        </p:spPr>
        <p:txBody>
          <a:bodyPr wrap="square" rtlCol="0">
            <a:spAutoFit/>
          </a:bodyPr>
          <a:lstStyle/>
          <a:p>
            <a:r>
              <a:rPr lang="fr-FR" dirty="0">
                <a:hlinkClick r:id="rId2"/>
              </a:rPr>
              <a:t>https://data.grandlyon.com/portail/en/actualites/pc-criter-et-onlymoov-des-informations-trafic-au-service-des-usagers</a:t>
            </a:r>
            <a:r>
              <a:rPr lang="fr-FR" dirty="0"/>
              <a:t> (consulté le 15 avril 2026)</a:t>
            </a:r>
          </a:p>
        </p:txBody>
      </p:sp>
    </p:spTree>
    <p:extLst>
      <p:ext uri="{BB962C8B-B14F-4D97-AF65-F5344CB8AC3E}">
        <p14:creationId xmlns:p14="http://schemas.microsoft.com/office/powerpoint/2010/main" val="18862014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09E165D-F10F-1A7D-1D0D-F97645D4E94A}"/>
              </a:ext>
            </a:extLst>
          </p:cNvPr>
          <p:cNvSpPr>
            <a:spLocks noGrp="1"/>
          </p:cNvSpPr>
          <p:nvPr>
            <p:ph type="title"/>
          </p:nvPr>
        </p:nvSpPr>
        <p:spPr>
          <a:xfrm>
            <a:off x="532150" y="359785"/>
            <a:ext cx="10515600" cy="619919"/>
          </a:xfrm>
        </p:spPr>
        <p:txBody>
          <a:bodyPr>
            <a:noAutofit/>
          </a:bodyPr>
          <a:lstStyle/>
          <a:p>
            <a:r>
              <a:rPr lang="fr-BE" sz="2800" dirty="0"/>
              <a:t>Le système de transport intelligent namurois : orienter le comportement des automobilistes</a:t>
            </a:r>
            <a:endParaRPr lang="fr-FR" sz="2800" dirty="0"/>
          </a:p>
        </p:txBody>
      </p:sp>
      <p:sp>
        <p:nvSpPr>
          <p:cNvPr id="3" name="Espace réservé du contenu 2">
            <a:extLst>
              <a:ext uri="{FF2B5EF4-FFF2-40B4-BE49-F238E27FC236}">
                <a16:creationId xmlns:a16="http://schemas.microsoft.com/office/drawing/2014/main" id="{517DCA1B-E34E-157D-235F-A2F7F3B07FCE}"/>
              </a:ext>
            </a:extLst>
          </p:cNvPr>
          <p:cNvSpPr>
            <a:spLocks noGrp="1"/>
          </p:cNvSpPr>
          <p:nvPr>
            <p:ph idx="1"/>
          </p:nvPr>
        </p:nvSpPr>
        <p:spPr>
          <a:xfrm>
            <a:off x="532149" y="1388962"/>
            <a:ext cx="10926787" cy="5231757"/>
          </a:xfrm>
        </p:spPr>
        <p:txBody>
          <a:bodyPr>
            <a:normAutofit/>
          </a:bodyPr>
          <a:lstStyle/>
          <a:p>
            <a:pPr lvl="1"/>
            <a:r>
              <a:rPr lang="fr-BE" sz="2000" dirty="0">
                <a:solidFill>
                  <a:srgbClr val="5FA4B0"/>
                </a:solidFill>
              </a:rPr>
              <a:t>3 objectifs principaux :</a:t>
            </a:r>
            <a:r>
              <a:rPr lang="fr-BE" dirty="0"/>
              <a:t> </a:t>
            </a:r>
          </a:p>
          <a:p>
            <a:pPr lvl="2"/>
            <a:r>
              <a:rPr lang="fr-BE" dirty="0"/>
              <a:t>« diffuser de l’information de mobilité en temps réel » </a:t>
            </a:r>
            <a:r>
              <a:rPr lang="fr-BE" dirty="0">
                <a:solidFill>
                  <a:srgbClr val="5FA4B0"/>
                </a:solidFill>
              </a:rPr>
              <a:t>pour</a:t>
            </a:r>
            <a:r>
              <a:rPr lang="fr-BE" dirty="0"/>
              <a:t> « </a:t>
            </a:r>
            <a:r>
              <a:rPr lang="fr-BE" b="1" dirty="0"/>
              <a:t>encourager les changements de comportement [des usagers] grâce à une meilleure information </a:t>
            </a:r>
            <a:r>
              <a:rPr lang="fr-BE" dirty="0"/>
              <a:t>» </a:t>
            </a:r>
            <a:r>
              <a:rPr lang="fr-BE" dirty="0">
                <a:solidFill>
                  <a:srgbClr val="5FA4B0"/>
                </a:solidFill>
              </a:rPr>
              <a:t>(doc  N23, N44);</a:t>
            </a:r>
            <a:r>
              <a:rPr lang="fr-BE" dirty="0"/>
              <a:t> « </a:t>
            </a:r>
            <a:r>
              <a:rPr lang="fr-BE" b="1" dirty="0"/>
              <a:t>influencer leurs comportements </a:t>
            </a:r>
            <a:r>
              <a:rPr lang="fr-BE" dirty="0"/>
              <a:t>» (doc N18, N23), « orienter » </a:t>
            </a:r>
            <a:r>
              <a:rPr lang="fr-BE" dirty="0">
                <a:solidFill>
                  <a:srgbClr val="5FA4B0"/>
                </a:solidFill>
              </a:rPr>
              <a:t>ces derniers</a:t>
            </a:r>
            <a:r>
              <a:rPr lang="fr-BE" dirty="0"/>
              <a:t> </a:t>
            </a:r>
            <a:r>
              <a:rPr lang="fr-BE" dirty="0">
                <a:solidFill>
                  <a:srgbClr val="5FA4B0"/>
                </a:solidFill>
              </a:rPr>
              <a:t>(doc  N32-9)  </a:t>
            </a:r>
          </a:p>
          <a:p>
            <a:pPr lvl="2"/>
            <a:r>
              <a:rPr lang="fr-BE" dirty="0"/>
              <a:t> </a:t>
            </a:r>
            <a:r>
              <a:rPr lang="fr-BE" b="1" dirty="0"/>
              <a:t>prendre en compte le développement durable </a:t>
            </a:r>
            <a:r>
              <a:rPr lang="fr-BE" dirty="0"/>
              <a:t>» </a:t>
            </a:r>
            <a:r>
              <a:rPr lang="fr-BE" dirty="0">
                <a:solidFill>
                  <a:srgbClr val="5FA4B0"/>
                </a:solidFill>
              </a:rPr>
              <a:t>(docs N8, N71), à travers la promotion de la multimodalité</a:t>
            </a:r>
            <a:r>
              <a:rPr lang="fr-BE" dirty="0"/>
              <a:t> </a:t>
            </a:r>
          </a:p>
          <a:p>
            <a:pPr lvl="2"/>
            <a:r>
              <a:rPr lang="fr-BE" dirty="0"/>
              <a:t>« gérer de façon dynamique la mobilité à l’échelle de la ville » </a:t>
            </a:r>
            <a:r>
              <a:rPr lang="fr-BE" dirty="0">
                <a:solidFill>
                  <a:srgbClr val="5FA4B0"/>
                </a:solidFill>
              </a:rPr>
              <a:t>(doc N30)</a:t>
            </a:r>
          </a:p>
          <a:p>
            <a:pPr marL="914400" lvl="2" indent="0">
              <a:buNone/>
            </a:pPr>
            <a:endParaRPr lang="fr-BE" dirty="0">
              <a:solidFill>
                <a:srgbClr val="5FA4B0"/>
              </a:solidFill>
            </a:endParaRPr>
          </a:p>
          <a:p>
            <a:pPr lvl="1"/>
            <a:r>
              <a:rPr lang="fr-BE" sz="2000" dirty="0">
                <a:solidFill>
                  <a:schemeClr val="tx1"/>
                </a:solidFill>
                <a:latin typeface="Source Sans Pro" panose="020B0503030403020204" pitchFamily="34" charset="0"/>
                <a:ea typeface="Source Sans Pro" panose="020B0503030403020204" pitchFamily="34" charset="0"/>
              </a:rPr>
              <a:t>Ville de Namur : </a:t>
            </a:r>
            <a:r>
              <a:rPr lang="fr-BE" sz="2000" i="1" dirty="0">
                <a:solidFill>
                  <a:schemeClr val="tx1"/>
                </a:solidFill>
                <a:latin typeface="Source Sans Pro" panose="020B0503030403020204" pitchFamily="34" charset="0"/>
                <a:ea typeface="Source Sans Pro" panose="020B0503030403020204" pitchFamily="34" charset="0"/>
              </a:rPr>
              <a:t>Le S.T.I., c’est le nouvel outil mis à votre disposition par la Ville de Namur pour faciliter vos déplacements et stationnements à Namur. Que vous veniez en bus, en vélo, en voiture, ce système intelligent </a:t>
            </a:r>
            <a:r>
              <a:rPr lang="fr-BE" sz="2000" b="1" i="1" dirty="0">
                <a:solidFill>
                  <a:schemeClr val="tx1"/>
                </a:solidFill>
                <a:latin typeface="Source Sans Pro" panose="020B0503030403020204" pitchFamily="34" charset="0"/>
                <a:ea typeface="Source Sans Pro" panose="020B0503030403020204" pitchFamily="34" charset="0"/>
              </a:rPr>
              <a:t>vous donne en temps réel les infos utiles pour adapter votre itinéraire en fonction de la situation sur les routes.</a:t>
            </a:r>
            <a:r>
              <a:rPr lang="fr-BE" sz="2000" i="1" dirty="0">
                <a:solidFill>
                  <a:schemeClr val="tx1"/>
                </a:solidFill>
                <a:latin typeface="Source Sans Pro" panose="020B0503030403020204" pitchFamily="34" charset="0"/>
                <a:ea typeface="Source Sans Pro" panose="020B0503030403020204" pitchFamily="34" charset="0"/>
              </a:rPr>
              <a:t> </a:t>
            </a:r>
            <a:r>
              <a:rPr lang="fr-BE" sz="2000" dirty="0">
                <a:solidFill>
                  <a:schemeClr val="tx1"/>
                </a:solidFill>
                <a:latin typeface="Source Sans Pro" panose="020B0503030403020204" pitchFamily="34" charset="0"/>
                <a:ea typeface="Source Sans Pro" panose="020B0503030403020204" pitchFamily="34" charset="0"/>
              </a:rPr>
              <a:t> (mon emphase ; </a:t>
            </a:r>
            <a:r>
              <a:rPr lang="fr-BE" sz="2000" u="sng" dirty="0">
                <a:solidFill>
                  <a:schemeClr val="tx1"/>
                </a:solidFill>
                <a:latin typeface="Source Sans Pro" panose="020B0503030403020204" pitchFamily="34" charset="0"/>
                <a:ea typeface="Source Sans Pro" panose="020B0503030403020204" pitchFamily="34" charset="0"/>
                <a:hlinkClick r:id="rId2">
                  <a:extLst>
                    <a:ext uri="{A12FA001-AC4F-418D-AE19-62706E023703}">
                      <ahyp:hlinkClr xmlns:ahyp="http://schemas.microsoft.com/office/drawing/2018/hyperlinkcolor" val="tx"/>
                    </a:ext>
                  </a:extLst>
                </a:hlinkClick>
              </a:rPr>
              <a:t>https://www.namur.be/fr/ma-ville/mobilite/mobilite/publications/systeme-de-transport-intelligent-sti</a:t>
            </a:r>
            <a:r>
              <a:rPr lang="fr-BE" sz="2000" dirty="0">
                <a:solidFill>
                  <a:schemeClr val="tx1"/>
                </a:solidFill>
                <a:latin typeface="Source Sans Pro" panose="020B0503030403020204" pitchFamily="34" charset="0"/>
                <a:ea typeface="Source Sans Pro" panose="020B0503030403020204" pitchFamily="34" charset="0"/>
              </a:rPr>
              <a:t>)</a:t>
            </a:r>
          </a:p>
          <a:p>
            <a:pPr lvl="1">
              <a:buFont typeface="Wingdings" pitchFamily="2" charset="2"/>
              <a:buChar char="Ø"/>
            </a:pPr>
            <a:r>
              <a:rPr lang="fr-BE" sz="2000" dirty="0">
                <a:solidFill>
                  <a:srgbClr val="5FA4B0"/>
                </a:solidFill>
              </a:rPr>
              <a:t>Utilisateur pensé comme acteur rationnel : informer en temps réel pour flexibiliser les comportements de mobilité; extension de la logique télématique mais ajout du multimodal</a:t>
            </a:r>
          </a:p>
          <a:p>
            <a:pPr lvl="1"/>
            <a:endParaRPr lang="fr-BE" dirty="0"/>
          </a:p>
        </p:txBody>
      </p:sp>
    </p:spTree>
    <p:extLst>
      <p:ext uri="{BB962C8B-B14F-4D97-AF65-F5344CB8AC3E}">
        <p14:creationId xmlns:p14="http://schemas.microsoft.com/office/powerpoint/2010/main" val="77048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21138C0-9299-ADF9-FEC9-42EFA5AC9128}"/>
              </a:ext>
            </a:extLst>
          </p:cNvPr>
          <p:cNvSpPr>
            <a:spLocks noGrp="1"/>
          </p:cNvSpPr>
          <p:nvPr>
            <p:ph type="title"/>
          </p:nvPr>
        </p:nvSpPr>
        <p:spPr>
          <a:xfrm>
            <a:off x="393254" y="428263"/>
            <a:ext cx="10515600" cy="968129"/>
          </a:xfrm>
        </p:spPr>
        <p:txBody>
          <a:bodyPr>
            <a:noAutofit/>
          </a:bodyPr>
          <a:lstStyle/>
          <a:p>
            <a:r>
              <a:rPr lang="fr-FR" sz="3000" dirty="0"/>
              <a:t>Lyon : Optimod – Onlymoov et l’optimisation individuelle des mobilités</a:t>
            </a:r>
          </a:p>
        </p:txBody>
      </p:sp>
      <p:sp>
        <p:nvSpPr>
          <p:cNvPr id="3" name="Espace réservé du contenu 2">
            <a:extLst>
              <a:ext uri="{FF2B5EF4-FFF2-40B4-BE49-F238E27FC236}">
                <a16:creationId xmlns:a16="http://schemas.microsoft.com/office/drawing/2014/main" id="{E82FF7E8-BB4A-7387-064F-5B45DFD16807}"/>
              </a:ext>
            </a:extLst>
          </p:cNvPr>
          <p:cNvSpPr>
            <a:spLocks noGrp="1"/>
          </p:cNvSpPr>
          <p:nvPr>
            <p:ph idx="1"/>
          </p:nvPr>
        </p:nvSpPr>
        <p:spPr>
          <a:xfrm>
            <a:off x="532150" y="1613892"/>
            <a:ext cx="10515600" cy="5029976"/>
          </a:xfrm>
        </p:spPr>
        <p:txBody>
          <a:bodyPr>
            <a:normAutofit fontScale="92500"/>
          </a:bodyPr>
          <a:lstStyle/>
          <a:p>
            <a:r>
              <a:rPr lang="fr-BE" sz="2400" dirty="0">
                <a:solidFill>
                  <a:schemeClr val="tx1"/>
                </a:solidFill>
              </a:rPr>
              <a:t>« </a:t>
            </a:r>
            <a:r>
              <a:rPr lang="fr-BE" sz="2400" b="1" dirty="0">
                <a:solidFill>
                  <a:schemeClr val="tx1"/>
                </a:solidFill>
              </a:rPr>
              <a:t>optimiser la mobilité des personnes</a:t>
            </a:r>
            <a:r>
              <a:rPr lang="fr-BE" sz="2400" dirty="0">
                <a:solidFill>
                  <a:schemeClr val="tx1"/>
                </a:solidFill>
              </a:rPr>
              <a:t> et des marchandises »</a:t>
            </a:r>
            <a:r>
              <a:rPr lang="fr-BE" sz="2400" dirty="0"/>
              <a:t> (doc LY2);</a:t>
            </a:r>
            <a:r>
              <a:rPr lang="fr-BE" sz="2400" dirty="0">
                <a:solidFill>
                  <a:schemeClr val="tx1"/>
                </a:solidFill>
              </a:rPr>
              <a:t> fournir des services très avancés » </a:t>
            </a:r>
            <a:r>
              <a:rPr lang="fr-BE" sz="2400" dirty="0"/>
              <a:t>(doc LY68) aux citoyens; </a:t>
            </a:r>
            <a:r>
              <a:rPr lang="fr-BE" sz="2400" dirty="0">
                <a:solidFill>
                  <a:schemeClr val="tx1"/>
                </a:solidFill>
              </a:rPr>
              <a:t>«</a:t>
            </a:r>
            <a:r>
              <a:rPr lang="fr-BE" sz="2400" dirty="0"/>
              <a:t> </a:t>
            </a:r>
            <a:r>
              <a:rPr lang="fr-BE" sz="2400" b="1" dirty="0">
                <a:solidFill>
                  <a:schemeClr val="tx1"/>
                </a:solidFill>
              </a:rPr>
              <a:t>amplifier et accélérer le report modal</a:t>
            </a:r>
            <a:r>
              <a:rPr lang="fr-BE" sz="2400" b="1" dirty="0"/>
              <a:t> </a:t>
            </a:r>
            <a:r>
              <a:rPr lang="fr-BE" sz="2400" dirty="0">
                <a:solidFill>
                  <a:schemeClr val="tx1"/>
                </a:solidFill>
              </a:rPr>
              <a:t>»</a:t>
            </a:r>
            <a:r>
              <a:rPr lang="fr-BE" sz="2400" dirty="0"/>
              <a:t> (doc LY65)</a:t>
            </a:r>
            <a:endParaRPr lang="fr-BE" sz="2400" i="1" dirty="0">
              <a:solidFill>
                <a:schemeClr val="tx1"/>
              </a:solidFill>
            </a:endParaRPr>
          </a:p>
          <a:p>
            <a:r>
              <a:rPr lang="fr-BE" sz="2400" i="1" dirty="0">
                <a:solidFill>
                  <a:schemeClr val="tx1"/>
                </a:solidFill>
              </a:rPr>
              <a:t>on est dans une société d'individus libres, donc qui prennent des décisions, qui ont des comportements, alors en fonction d'habitudes, mais aussi en fonction de l'information ou de croyances. C'est-à-dire que parfois, ils ont des représentations erronées de la performance de tel ou tel réseau, etc. Donc le pari, c'est que l'information diffusée, régulièrement, fiable, </a:t>
            </a:r>
            <a:r>
              <a:rPr lang="fr-BE" sz="2400" i="1" dirty="0" err="1">
                <a:solidFill>
                  <a:schemeClr val="tx1"/>
                </a:solidFill>
              </a:rPr>
              <a:t>etc</a:t>
            </a:r>
            <a:r>
              <a:rPr lang="fr-BE" sz="2400" i="1" dirty="0">
                <a:solidFill>
                  <a:schemeClr val="tx1"/>
                </a:solidFill>
              </a:rPr>
              <a:t>, et portée à connaissance, permette aux individus d'optimiser leurs décisions individuelles quant au choix de leur mode de transport. (entretien avec EL, fonctionnaire du service mobilité urbaine du Grand Lyon)</a:t>
            </a:r>
          </a:p>
          <a:p>
            <a:r>
              <a:rPr lang="fr-BE" dirty="0"/>
              <a:t>Montrer les coûts associés à l’utilisation de l’automobile et les avantages des modes alternatifs qui sont proposés (Aguilera &amp; </a:t>
            </a:r>
            <a:r>
              <a:rPr lang="fr-BE" dirty="0" err="1"/>
              <a:t>Rallet</a:t>
            </a:r>
            <a:r>
              <a:rPr lang="fr-BE" dirty="0"/>
              <a:t>, 2017; Gomez, 2011)</a:t>
            </a:r>
          </a:p>
          <a:p>
            <a:r>
              <a:rPr lang="fr-BE" i="1" dirty="0"/>
              <a:t>Rationalisation multimodale</a:t>
            </a:r>
            <a:r>
              <a:rPr lang="fr-BE" dirty="0"/>
              <a:t> (Flore, 2026)</a:t>
            </a:r>
          </a:p>
          <a:p>
            <a:endParaRPr lang="fr-FR" sz="2400" dirty="0"/>
          </a:p>
        </p:txBody>
      </p:sp>
    </p:spTree>
    <p:extLst>
      <p:ext uri="{BB962C8B-B14F-4D97-AF65-F5344CB8AC3E}">
        <p14:creationId xmlns:p14="http://schemas.microsoft.com/office/powerpoint/2010/main" val="2839467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667A755C-A56D-E894-A72B-4E5876B9AE75}"/>
              </a:ext>
            </a:extLst>
          </p:cNvPr>
          <p:cNvSpPr>
            <a:spLocks noGrp="1"/>
          </p:cNvSpPr>
          <p:nvPr>
            <p:ph idx="1"/>
          </p:nvPr>
        </p:nvSpPr>
        <p:spPr>
          <a:xfrm>
            <a:off x="532150" y="1729639"/>
            <a:ext cx="10515600" cy="4351338"/>
          </a:xfrm>
        </p:spPr>
        <p:txBody>
          <a:bodyPr>
            <a:normAutofit fontScale="92500" lnSpcReduction="10000"/>
          </a:bodyPr>
          <a:lstStyle/>
          <a:p>
            <a:r>
              <a:rPr lang="fr-FR" dirty="0"/>
              <a:t>Nouvelle majorité métropolitaine de Gauche en 2020 et commande politique pour Optimod-Onlymoov</a:t>
            </a:r>
          </a:p>
          <a:p>
            <a:r>
              <a:rPr lang="fr-FR" dirty="0"/>
              <a:t>2022 : création de l’Agence des Mobilités</a:t>
            </a:r>
          </a:p>
          <a:p>
            <a:r>
              <a:rPr lang="fr-FR" dirty="0"/>
              <a:t>2024 : intégration du système multimodal à l’Agence des Mobilités en ligne</a:t>
            </a:r>
          </a:p>
          <a:p>
            <a:r>
              <a:rPr lang="fr-BE" i="1" dirty="0">
                <a:solidFill>
                  <a:schemeClr val="tx1"/>
                </a:solidFill>
              </a:rPr>
              <a:t>On avait aussi un outil qui s'appelait Onlymoov, qui était un peu un portail, effectivement, sur les questions de mobilité, mais qui affichait d'entrée la carte de circulation automobile et la congestion, plus tous les parkings. Voilà donc en fait, il y avait un angle qui était très bagnole et cet outil a été intégré et maintenant, il est multimodal. (entretien avec Fabien Bagnon, vice-président de la M.)</a:t>
            </a:r>
            <a:r>
              <a:rPr lang="fr-BE" dirty="0">
                <a:solidFill>
                  <a:schemeClr val="tx1"/>
                </a:solidFill>
              </a:rPr>
              <a:t> </a:t>
            </a:r>
            <a:endParaRPr lang="fr-FR" dirty="0">
              <a:solidFill>
                <a:schemeClr val="tx1"/>
              </a:solidFill>
            </a:endParaRPr>
          </a:p>
        </p:txBody>
      </p:sp>
      <p:sp>
        <p:nvSpPr>
          <p:cNvPr id="4" name="Titre 1">
            <a:extLst>
              <a:ext uri="{FF2B5EF4-FFF2-40B4-BE49-F238E27FC236}">
                <a16:creationId xmlns:a16="http://schemas.microsoft.com/office/drawing/2014/main" id="{4F9EC1CC-ED60-72A4-F021-77D868316CED}"/>
              </a:ext>
            </a:extLst>
          </p:cNvPr>
          <p:cNvSpPr>
            <a:spLocks noGrp="1"/>
          </p:cNvSpPr>
          <p:nvPr>
            <p:ph type="title"/>
          </p:nvPr>
        </p:nvSpPr>
        <p:spPr/>
        <p:txBody>
          <a:bodyPr>
            <a:noAutofit/>
          </a:bodyPr>
          <a:lstStyle/>
          <a:p>
            <a:r>
              <a:rPr lang="fr-BE" sz="2800" dirty="0"/>
              <a:t>Lyon : de l’optimisation des déplacements </a:t>
            </a:r>
            <a:r>
              <a:rPr lang="fr-BE" sz="2800" b="1" dirty="0"/>
              <a:t>à l’accompagnement du changement de pratiques, de l’instant </a:t>
            </a:r>
            <a:r>
              <a:rPr lang="fr-BE" sz="2800" b="1" dirty="0" err="1"/>
              <a:t>T</a:t>
            </a:r>
            <a:r>
              <a:rPr lang="fr-BE" sz="2800" b="1" dirty="0"/>
              <a:t> à l’instant C (1)</a:t>
            </a:r>
            <a:endParaRPr lang="fr-FR" sz="2800" b="1" dirty="0"/>
          </a:p>
        </p:txBody>
      </p:sp>
    </p:spTree>
    <p:extLst>
      <p:ext uri="{BB962C8B-B14F-4D97-AF65-F5344CB8AC3E}">
        <p14:creationId xmlns:p14="http://schemas.microsoft.com/office/powerpoint/2010/main" val="4320191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9FF2AE0-7206-EC4A-10FF-42BB9F76FEDB}"/>
              </a:ext>
            </a:extLst>
          </p:cNvPr>
          <p:cNvSpPr>
            <a:spLocks noGrp="1"/>
          </p:cNvSpPr>
          <p:nvPr>
            <p:ph idx="1"/>
          </p:nvPr>
        </p:nvSpPr>
        <p:spPr>
          <a:xfrm>
            <a:off x="439552" y="1556019"/>
            <a:ext cx="10515600" cy="4351338"/>
          </a:xfrm>
        </p:spPr>
        <p:txBody>
          <a:bodyPr>
            <a:noAutofit/>
          </a:bodyPr>
          <a:lstStyle/>
          <a:p>
            <a:r>
              <a:rPr lang="fr-BE" sz="2200" i="1" dirty="0">
                <a:solidFill>
                  <a:schemeClr val="tx1"/>
                </a:solidFill>
              </a:rPr>
              <a:t>Critique de la conception classique de l’utilisateur : (…) moi l'impression que j'en avais, c'est qu'ils étaient à la recherche d'un utilisateur qui n'existe pas. Le gars qui part de chez lui en voiture, mais qui regarde Onlymoov et qui se dit : "Ouh là là ! D'un coup, j'ai 15 minutes de trajets en plus, mais il y a 10 places de libres au P+R, donc je vais aller finalement me garer au P+R". (entretien avec FD, cabinet de l’ex-président de la M.)</a:t>
            </a:r>
          </a:p>
          <a:p>
            <a:r>
              <a:rPr lang="fr-BE" sz="2200" b="1" i="1" dirty="0">
                <a:solidFill>
                  <a:schemeClr val="tx1"/>
                </a:solidFill>
              </a:rPr>
              <a:t>De l’instant </a:t>
            </a:r>
            <a:r>
              <a:rPr lang="fr-BE" sz="2200" b="1" i="1" dirty="0" err="1">
                <a:solidFill>
                  <a:schemeClr val="tx1"/>
                </a:solidFill>
              </a:rPr>
              <a:t>T</a:t>
            </a:r>
            <a:r>
              <a:rPr lang="fr-BE" sz="2200" b="1" i="1" dirty="0">
                <a:solidFill>
                  <a:schemeClr val="tx1"/>
                </a:solidFill>
              </a:rPr>
              <a:t> à l’instant C </a:t>
            </a:r>
            <a:r>
              <a:rPr lang="fr-BE" sz="2200" i="1" dirty="0">
                <a:solidFill>
                  <a:schemeClr val="tx1"/>
                </a:solidFill>
              </a:rPr>
              <a:t>(FD) : </a:t>
            </a:r>
          </a:p>
          <a:p>
            <a:pPr marL="0" indent="0">
              <a:buNone/>
            </a:pPr>
            <a:r>
              <a:rPr lang="fr-BE" sz="2200" i="1" dirty="0">
                <a:solidFill>
                  <a:schemeClr val="tx1"/>
                </a:solidFill>
              </a:rPr>
              <a:t>L'instant du choix modal, du choix de sa routine de mobilité, il intervient à quelques moments bien précis dans l'année ou à l'échelle d'une vie même. C'est... Quand on a des enfants qui arrivent à l'école ou qui vont changer d'école ou qui vont devenir autonomes pour aller tout seuls à l'école et on les emmènera plus. (…) 'Fin voilà toutes ces ruptures en fait qui interviennent beaucoup plus occasionnellement, on réinterroge sa routine de mobilité. Mais en vrai, après, une fois que quelqu'un, il a pris sa routine, ben quand il se lève à 7h30, il regarde pas Onlymoov pour dire : "Tiens, aujourd'hui, comment je vais optimiser ?". Non, on fait toujours la même chose et on regarde rien du tout. (entretien avec FD)</a:t>
            </a:r>
            <a:r>
              <a:rPr lang="fr-BE" sz="2200" dirty="0">
                <a:solidFill>
                  <a:schemeClr val="tx1"/>
                </a:solidFill>
              </a:rPr>
              <a:t>  </a:t>
            </a:r>
            <a:endParaRPr lang="fr-FR" sz="2200" dirty="0">
              <a:solidFill>
                <a:schemeClr val="tx1"/>
              </a:solidFill>
            </a:endParaRPr>
          </a:p>
        </p:txBody>
      </p:sp>
      <p:sp>
        <p:nvSpPr>
          <p:cNvPr id="4" name="Titre 1">
            <a:extLst>
              <a:ext uri="{FF2B5EF4-FFF2-40B4-BE49-F238E27FC236}">
                <a16:creationId xmlns:a16="http://schemas.microsoft.com/office/drawing/2014/main" id="{203DADF8-F370-B7AE-B1E9-E34737CFBD61}"/>
              </a:ext>
            </a:extLst>
          </p:cNvPr>
          <p:cNvSpPr>
            <a:spLocks noGrp="1"/>
          </p:cNvSpPr>
          <p:nvPr>
            <p:ph type="title"/>
          </p:nvPr>
        </p:nvSpPr>
        <p:spPr/>
        <p:txBody>
          <a:bodyPr>
            <a:noAutofit/>
          </a:bodyPr>
          <a:lstStyle/>
          <a:p>
            <a:r>
              <a:rPr lang="fr-BE" sz="2800" dirty="0"/>
              <a:t>Lyon : de l’optimisation des déplacements </a:t>
            </a:r>
            <a:r>
              <a:rPr lang="fr-BE" sz="2800" b="1" dirty="0"/>
              <a:t>à l’accompagnement du changement de pratiques, de l’instant </a:t>
            </a:r>
            <a:r>
              <a:rPr lang="fr-BE" sz="2800" b="1" dirty="0" err="1"/>
              <a:t>T</a:t>
            </a:r>
            <a:r>
              <a:rPr lang="fr-BE" sz="2800" b="1" dirty="0"/>
              <a:t> à l’instant C (2)</a:t>
            </a:r>
            <a:endParaRPr lang="fr-FR" sz="2800" b="1" dirty="0"/>
          </a:p>
        </p:txBody>
      </p:sp>
    </p:spTree>
    <p:extLst>
      <p:ext uri="{BB962C8B-B14F-4D97-AF65-F5344CB8AC3E}">
        <p14:creationId xmlns:p14="http://schemas.microsoft.com/office/powerpoint/2010/main" val="20572123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DE5D884-9C94-C748-C78B-86A8FDC29E4F}"/>
              </a:ext>
            </a:extLst>
          </p:cNvPr>
          <p:cNvSpPr>
            <a:spLocks noGrp="1"/>
          </p:cNvSpPr>
          <p:nvPr>
            <p:ph type="title"/>
          </p:nvPr>
        </p:nvSpPr>
        <p:spPr/>
        <p:txBody>
          <a:bodyPr>
            <a:noAutofit/>
          </a:bodyPr>
          <a:lstStyle/>
          <a:p>
            <a:r>
              <a:rPr lang="fr-BE" sz="3200" dirty="0"/>
              <a:t>Deux conceptions de l’information multimodale : mobilité « intelligente » versus accompagnement au report modal </a:t>
            </a:r>
            <a:endParaRPr lang="fr-FR" sz="3200" dirty="0"/>
          </a:p>
        </p:txBody>
      </p:sp>
      <p:sp>
        <p:nvSpPr>
          <p:cNvPr id="3" name="Espace réservé du contenu 2">
            <a:extLst>
              <a:ext uri="{FF2B5EF4-FFF2-40B4-BE49-F238E27FC236}">
                <a16:creationId xmlns:a16="http://schemas.microsoft.com/office/drawing/2014/main" id="{90A33D67-9A4A-F5F8-22C0-E31FEE1D3CE4}"/>
              </a:ext>
            </a:extLst>
          </p:cNvPr>
          <p:cNvSpPr>
            <a:spLocks noGrp="1"/>
          </p:cNvSpPr>
          <p:nvPr>
            <p:ph idx="1"/>
          </p:nvPr>
        </p:nvSpPr>
        <p:spPr/>
        <p:txBody>
          <a:bodyPr>
            <a:normAutofit lnSpcReduction="10000"/>
          </a:bodyPr>
          <a:lstStyle/>
          <a:p>
            <a:r>
              <a:rPr lang="fr-BE" dirty="0"/>
              <a:t>La mobilité « intelligente » : l’optimisation entre fluidification du trafic et rationalisation multimodale </a:t>
            </a:r>
          </a:p>
          <a:p>
            <a:pPr lvl="1"/>
            <a:r>
              <a:rPr lang="fr-BE" dirty="0">
                <a:solidFill>
                  <a:schemeClr val="tx1"/>
                </a:solidFill>
              </a:rPr>
              <a:t>Les automobilistes comme cœur de cible</a:t>
            </a:r>
          </a:p>
          <a:p>
            <a:pPr lvl="1"/>
            <a:r>
              <a:rPr lang="fr-BE" dirty="0"/>
              <a:t>L’information en temps réel comme médium privilégié</a:t>
            </a:r>
          </a:p>
          <a:p>
            <a:pPr lvl="1"/>
            <a:r>
              <a:rPr lang="fr-BE" dirty="0"/>
              <a:t>anthropologie néolibérale de l’utilisateur, notamment caractéristique des dispositifs de la ville intelligente (smart city) </a:t>
            </a:r>
          </a:p>
          <a:p>
            <a:pPr lvl="1"/>
            <a:r>
              <a:rPr lang="fr-BE" dirty="0"/>
              <a:t>En pratique, poursuivent deux objectifs distincts : d’une part, fluidifier la circulation automobile, d’autre part provoquer le report modal </a:t>
            </a:r>
            <a:endParaRPr lang="fr-BE" dirty="0">
              <a:solidFill>
                <a:schemeClr val="tx1"/>
              </a:solidFill>
            </a:endParaRPr>
          </a:p>
          <a:p>
            <a:r>
              <a:rPr lang="fr-BE" dirty="0"/>
              <a:t>L’information comme accompagnement au report modal </a:t>
            </a:r>
          </a:p>
          <a:p>
            <a:pPr lvl="1"/>
            <a:r>
              <a:rPr lang="fr-BE" dirty="0"/>
              <a:t>Donner de la visibilité aux informations destinées aux personnes qui utilisent les transports publics et les modes doux ; faciliter leurs trajets</a:t>
            </a:r>
            <a:endParaRPr lang="fr-FR" dirty="0"/>
          </a:p>
        </p:txBody>
      </p:sp>
    </p:spTree>
    <p:extLst>
      <p:ext uri="{BB962C8B-B14F-4D97-AF65-F5344CB8AC3E}">
        <p14:creationId xmlns:p14="http://schemas.microsoft.com/office/powerpoint/2010/main" val="32377931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ED609C7-B5FA-6E92-F968-B508DA960E76}"/>
              </a:ext>
            </a:extLst>
          </p:cNvPr>
          <p:cNvSpPr>
            <a:spLocks noGrp="1"/>
          </p:cNvSpPr>
          <p:nvPr>
            <p:ph type="title"/>
          </p:nvPr>
        </p:nvSpPr>
        <p:spPr>
          <a:xfrm>
            <a:off x="427978" y="54643"/>
            <a:ext cx="10515600" cy="619919"/>
          </a:xfrm>
        </p:spPr>
        <p:txBody>
          <a:bodyPr>
            <a:normAutofit fontScale="90000"/>
          </a:bodyPr>
          <a:lstStyle/>
          <a:p>
            <a:r>
              <a:rPr lang="fr-FR" dirty="0"/>
              <a:t>Apports principaux</a:t>
            </a:r>
          </a:p>
        </p:txBody>
      </p:sp>
      <p:sp>
        <p:nvSpPr>
          <p:cNvPr id="3" name="Espace réservé du contenu 2">
            <a:extLst>
              <a:ext uri="{FF2B5EF4-FFF2-40B4-BE49-F238E27FC236}">
                <a16:creationId xmlns:a16="http://schemas.microsoft.com/office/drawing/2014/main" id="{62C66BBE-9045-5916-272B-1BFE1AF9C0DD}"/>
              </a:ext>
            </a:extLst>
          </p:cNvPr>
          <p:cNvSpPr>
            <a:spLocks noGrp="1"/>
          </p:cNvSpPr>
          <p:nvPr>
            <p:ph idx="1"/>
          </p:nvPr>
        </p:nvSpPr>
        <p:spPr>
          <a:xfrm>
            <a:off x="427978" y="922744"/>
            <a:ext cx="10515600" cy="5935256"/>
          </a:xfrm>
        </p:spPr>
        <p:txBody>
          <a:bodyPr>
            <a:normAutofit/>
          </a:bodyPr>
          <a:lstStyle/>
          <a:p>
            <a:r>
              <a:rPr lang="fr-FR" sz="2400" dirty="0"/>
              <a:t>Confirmation empirique des résultats de </a:t>
            </a:r>
            <a:r>
              <a:rPr lang="fr-BE" sz="2400" dirty="0"/>
              <a:t>Gomez (2011), d’Adoue (2014), et d’Aguilera et </a:t>
            </a:r>
            <a:r>
              <a:rPr lang="fr-BE" sz="2400" dirty="0" err="1"/>
              <a:t>Rallet</a:t>
            </a:r>
            <a:r>
              <a:rPr lang="fr-BE" sz="2400" dirty="0"/>
              <a:t> (2017) : </a:t>
            </a:r>
          </a:p>
          <a:p>
            <a:pPr lvl="1"/>
            <a:r>
              <a:rPr lang="fr-BE" sz="2000" dirty="0"/>
              <a:t>L’utilisateur comme un acteur rationnel </a:t>
            </a:r>
          </a:p>
          <a:p>
            <a:pPr lvl="1"/>
            <a:r>
              <a:rPr lang="fr-BE" sz="2000" dirty="0"/>
              <a:t>L’information comme support de l’optimisation des choix de mobilité</a:t>
            </a:r>
          </a:p>
          <a:p>
            <a:pPr lvl="1"/>
            <a:r>
              <a:rPr lang="fr-BE" sz="2000" dirty="0"/>
              <a:t>Conception du rôle de l’information multimodale fondée sur un processus de </a:t>
            </a:r>
            <a:r>
              <a:rPr lang="fr-BE" sz="2000" i="1" dirty="0"/>
              <a:t>rationalisation multimodale </a:t>
            </a:r>
            <a:r>
              <a:rPr lang="fr-BE" sz="2000" dirty="0"/>
              <a:t>(Flore, 2026)</a:t>
            </a:r>
          </a:p>
          <a:p>
            <a:r>
              <a:rPr lang="fr-BE" sz="2400" dirty="0"/>
              <a:t>Mise au jour d’une nouvelle façon de concevoir le rôle de l’information multimodale dans le management de la mobilité</a:t>
            </a:r>
          </a:p>
          <a:p>
            <a:pPr lvl="1"/>
            <a:r>
              <a:rPr lang="fr-BE" sz="2000" dirty="0"/>
              <a:t> « </a:t>
            </a:r>
            <a:r>
              <a:rPr lang="fr-BE" sz="2000" i="1" dirty="0"/>
              <a:t>De l’instant </a:t>
            </a:r>
            <a:r>
              <a:rPr lang="fr-BE" sz="2000" i="1" dirty="0" err="1"/>
              <a:t>T</a:t>
            </a:r>
            <a:r>
              <a:rPr lang="fr-BE" sz="2000" i="1" dirty="0"/>
              <a:t> à l’instant C </a:t>
            </a:r>
            <a:r>
              <a:rPr lang="fr-BE" sz="2000" dirty="0"/>
              <a:t>» (entretien avec FD) : focus sur le temps long et plus sur l’optimisation quotidienne</a:t>
            </a:r>
          </a:p>
          <a:p>
            <a:pPr lvl="1"/>
            <a:r>
              <a:rPr lang="fr-BE" sz="2000" dirty="0"/>
              <a:t>L’information comme support au report modal en situation de rupture de l’habitude de modal</a:t>
            </a:r>
          </a:p>
          <a:p>
            <a:pPr lvl="1"/>
            <a:r>
              <a:rPr lang="fr-BE" sz="2000" dirty="0"/>
              <a:t>L’accompagnement du report modal par une multiplicité de dispositifs</a:t>
            </a:r>
          </a:p>
          <a:p>
            <a:r>
              <a:rPr lang="fr-BE" sz="2400" dirty="0"/>
              <a:t>Quid du hiatus entre la conception dominante de l’IM et les résultats de recherche de la sociologie des mobilités (Brisbois, 2010; Flamm, 2004; Kaufmann, 2000; Rocci, 2007) ?</a:t>
            </a:r>
          </a:p>
        </p:txBody>
      </p:sp>
    </p:spTree>
    <p:extLst>
      <p:ext uri="{BB962C8B-B14F-4D97-AF65-F5344CB8AC3E}">
        <p14:creationId xmlns:p14="http://schemas.microsoft.com/office/powerpoint/2010/main" val="28406360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E335E-20F7-3755-F0B3-49D7ADE7CACB}"/>
            </a:ext>
          </a:extLst>
        </p:cNvPr>
        <p:cNvGrpSpPr/>
        <p:nvPr/>
      </p:nvGrpSpPr>
      <p:grpSpPr>
        <a:xfrm>
          <a:off x="0" y="0"/>
          <a:ext cx="0" cy="0"/>
          <a:chOff x="0" y="0"/>
          <a:chExt cx="0" cy="0"/>
        </a:xfrm>
      </p:grpSpPr>
      <p:sp>
        <p:nvSpPr>
          <p:cNvPr id="3" name="Sous-titre 2">
            <a:extLst>
              <a:ext uri="{FF2B5EF4-FFF2-40B4-BE49-F238E27FC236}">
                <a16:creationId xmlns:a16="http://schemas.microsoft.com/office/drawing/2014/main" id="{3FD2CA57-6CD4-F315-8034-94DBC0E12211}"/>
              </a:ext>
            </a:extLst>
          </p:cNvPr>
          <p:cNvSpPr>
            <a:spLocks noGrp="1"/>
          </p:cNvSpPr>
          <p:nvPr>
            <p:ph type="subTitle" idx="1"/>
          </p:nvPr>
        </p:nvSpPr>
        <p:spPr>
          <a:xfrm>
            <a:off x="312524" y="4553017"/>
            <a:ext cx="8707298" cy="1207072"/>
          </a:xfrm>
        </p:spPr>
        <p:txBody>
          <a:bodyPr>
            <a:normAutofit fontScale="70000" lnSpcReduction="20000"/>
          </a:bodyPr>
          <a:lstStyle/>
          <a:p>
            <a:r>
              <a:rPr lang="fr-BE" sz="3200" i="1" dirty="0"/>
              <a:t>Nathan FLORE – doctorant aspirant FNRS</a:t>
            </a:r>
          </a:p>
          <a:p>
            <a:endParaRPr lang="fr-BE" sz="2800" i="1" dirty="0"/>
          </a:p>
          <a:p>
            <a:r>
              <a:rPr lang="fr-BE" sz="2800" i="1" dirty="0"/>
              <a:t>Institut de la décision publique; Spiral</a:t>
            </a:r>
          </a:p>
          <a:p>
            <a:r>
              <a:rPr lang="fr-BE" sz="2800" i="1" dirty="0" err="1"/>
              <a:t>nathan.flore@uliege.be</a:t>
            </a:r>
            <a:endParaRPr lang="fr-BE" sz="2800" i="1" dirty="0"/>
          </a:p>
          <a:p>
            <a:endParaRPr lang="fr-BE" sz="3200" i="1" dirty="0"/>
          </a:p>
          <a:p>
            <a:endParaRPr lang="fr-FR" sz="2400" dirty="0"/>
          </a:p>
        </p:txBody>
      </p:sp>
      <p:sp>
        <p:nvSpPr>
          <p:cNvPr id="4" name="Titre 1">
            <a:extLst>
              <a:ext uri="{FF2B5EF4-FFF2-40B4-BE49-F238E27FC236}">
                <a16:creationId xmlns:a16="http://schemas.microsoft.com/office/drawing/2014/main" id="{D719A436-1046-B76B-7FF7-FEABAD68D0DC}"/>
              </a:ext>
            </a:extLst>
          </p:cNvPr>
          <p:cNvSpPr>
            <a:spLocks noGrp="1"/>
          </p:cNvSpPr>
          <p:nvPr>
            <p:ph type="ctrTitle"/>
          </p:nvPr>
        </p:nvSpPr>
        <p:spPr>
          <a:xfrm>
            <a:off x="290412" y="1789088"/>
            <a:ext cx="8223393" cy="888011"/>
          </a:xfrm>
        </p:spPr>
        <p:txBody>
          <a:bodyPr>
            <a:noAutofit/>
          </a:bodyPr>
          <a:lstStyle/>
          <a:p>
            <a:r>
              <a:rPr lang="fr-BE" sz="3000" b="0" i="0" u="none" strike="noStrike" dirty="0">
                <a:effectLst/>
                <a:latin typeface="Helvetica" pitchFamily="2" charset="0"/>
              </a:rPr>
              <a:t> </a:t>
            </a:r>
            <a:endParaRPr lang="fr-BE" sz="3000" dirty="0"/>
          </a:p>
        </p:txBody>
      </p:sp>
      <p:sp>
        <p:nvSpPr>
          <p:cNvPr id="2" name="ZoneTexte 1">
            <a:extLst>
              <a:ext uri="{FF2B5EF4-FFF2-40B4-BE49-F238E27FC236}">
                <a16:creationId xmlns:a16="http://schemas.microsoft.com/office/drawing/2014/main" id="{1775FD3A-B08D-8F7D-E975-80ADEC104CD3}"/>
              </a:ext>
            </a:extLst>
          </p:cNvPr>
          <p:cNvSpPr txBox="1"/>
          <p:nvPr/>
        </p:nvSpPr>
        <p:spPr>
          <a:xfrm>
            <a:off x="407623" y="388691"/>
            <a:ext cx="1810111" cy="461665"/>
          </a:xfrm>
          <a:prstGeom prst="rect">
            <a:avLst/>
          </a:prstGeom>
          <a:noFill/>
        </p:spPr>
        <p:txBody>
          <a:bodyPr wrap="none" rtlCol="0">
            <a:spAutoFit/>
          </a:bodyPr>
          <a:lstStyle/>
          <a:p>
            <a:r>
              <a:rPr lang="fr-FR" sz="2400" dirty="0">
                <a:solidFill>
                  <a:schemeClr val="bg1"/>
                </a:solidFill>
              </a:rPr>
              <a:t>RFTM 2026</a:t>
            </a:r>
          </a:p>
        </p:txBody>
      </p:sp>
      <p:sp>
        <p:nvSpPr>
          <p:cNvPr id="5" name="ZoneTexte 4">
            <a:extLst>
              <a:ext uri="{FF2B5EF4-FFF2-40B4-BE49-F238E27FC236}">
                <a16:creationId xmlns:a16="http://schemas.microsoft.com/office/drawing/2014/main" id="{0C74AFD5-481C-6B02-BD9E-2FA9278D4AAE}"/>
              </a:ext>
            </a:extLst>
          </p:cNvPr>
          <p:cNvSpPr txBox="1"/>
          <p:nvPr/>
        </p:nvSpPr>
        <p:spPr>
          <a:xfrm>
            <a:off x="281528" y="1652101"/>
            <a:ext cx="7755030" cy="2148345"/>
          </a:xfrm>
          <a:prstGeom prst="rect">
            <a:avLst/>
          </a:prstGeom>
          <a:noFill/>
        </p:spPr>
        <p:txBody>
          <a:bodyPr wrap="square" rtlCol="0">
            <a:spAutoFit/>
          </a:bodyPr>
          <a:lstStyle/>
          <a:p>
            <a:r>
              <a:rPr lang="fr-BE" sz="2800" b="1" dirty="0">
                <a:solidFill>
                  <a:schemeClr val="bg1"/>
                </a:solidFill>
              </a:rPr>
              <a:t>Informer pour infléchir les mobilités urbaines ? </a:t>
            </a:r>
          </a:p>
          <a:p>
            <a:pPr algn="ctr"/>
            <a:r>
              <a:rPr lang="fr-BE" sz="1600" b="1" dirty="0">
                <a:solidFill>
                  <a:schemeClr val="bg1"/>
                </a:solidFill>
              </a:rPr>
              <a:t>-</a:t>
            </a:r>
          </a:p>
          <a:p>
            <a:pPr>
              <a:lnSpc>
                <a:spcPts val="3560"/>
              </a:lnSpc>
            </a:pPr>
            <a:r>
              <a:rPr lang="fr-BE" sz="2400" b="1" dirty="0">
                <a:solidFill>
                  <a:schemeClr val="bg1"/>
                </a:solidFill>
              </a:rPr>
              <a:t>Une comparaison des conceptions de l'information multimodale à Namur et Lyon</a:t>
            </a:r>
            <a:r>
              <a:rPr lang="fr-BE" sz="4400" b="1" dirty="0">
                <a:solidFill>
                  <a:schemeClr val="bg1"/>
                </a:solidFill>
              </a:rPr>
              <a:t> </a:t>
            </a:r>
            <a:endParaRPr lang="fr-FR" sz="4000" b="1" dirty="0">
              <a:solidFill>
                <a:schemeClr val="bg1"/>
              </a:solidFill>
            </a:endParaRPr>
          </a:p>
        </p:txBody>
      </p:sp>
      <p:pic>
        <p:nvPicPr>
          <p:cNvPr id="7" name="Image 6" descr="Une image contenant Police, Graphique, logo, texte&#10;&#10;Le contenu généré par l’IA peut être incorrect.">
            <a:extLst>
              <a:ext uri="{FF2B5EF4-FFF2-40B4-BE49-F238E27FC236}">
                <a16:creationId xmlns:a16="http://schemas.microsoft.com/office/drawing/2014/main" id="{5A83795D-591C-821D-4906-5D5C0F2051CC}"/>
              </a:ext>
            </a:extLst>
          </p:cNvPr>
          <p:cNvPicPr>
            <a:picLocks noChangeAspect="1"/>
          </p:cNvPicPr>
          <p:nvPr/>
        </p:nvPicPr>
        <p:blipFill>
          <a:blip r:embed="rId2"/>
          <a:srcRect l="18391"/>
          <a:stretch>
            <a:fillRect/>
          </a:stretch>
        </p:blipFill>
        <p:spPr>
          <a:xfrm>
            <a:off x="7416800" y="195671"/>
            <a:ext cx="1603022" cy="1270506"/>
          </a:xfrm>
          <a:prstGeom prst="rect">
            <a:avLst/>
          </a:prstGeom>
        </p:spPr>
      </p:pic>
    </p:spTree>
    <p:extLst>
      <p:ext uri="{BB962C8B-B14F-4D97-AF65-F5344CB8AC3E}">
        <p14:creationId xmlns:p14="http://schemas.microsoft.com/office/powerpoint/2010/main" val="3761343065"/>
      </p:ext>
    </p:extLst>
  </p:cSld>
  <p:clrMapOvr>
    <a:masterClrMapping/>
  </p:clrMapOvr>
</p:sld>
</file>

<file path=ppt/theme/theme1.xml><?xml version="1.0" encoding="utf-8"?>
<a:theme xmlns:a="http://schemas.openxmlformats.org/drawingml/2006/main" name="ULIEGE CITE THEM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23217</TotalTime>
  <Words>2070</Words>
  <Application>Microsoft Macintosh PowerPoint</Application>
  <PresentationFormat>Grand écran</PresentationFormat>
  <Paragraphs>138</Paragraphs>
  <Slides>22</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22</vt:i4>
      </vt:variant>
    </vt:vector>
  </HeadingPairs>
  <TitlesOfParts>
    <vt:vector size="31" baseType="lpstr">
      <vt:lpstr>Arial</vt:lpstr>
      <vt:lpstr>Calibri</vt:lpstr>
      <vt:lpstr>Helvetica</vt:lpstr>
      <vt:lpstr>source sans pro</vt:lpstr>
      <vt:lpstr>source sans pro</vt:lpstr>
      <vt:lpstr>Source Sans Pro Bold</vt:lpstr>
      <vt:lpstr>Source Sans Pro Light</vt:lpstr>
      <vt:lpstr>Wingdings</vt:lpstr>
      <vt:lpstr>ULIEGE CITE THEME</vt:lpstr>
      <vt:lpstr> </vt:lpstr>
      <vt:lpstr>Introduction – problématisation et méthodologie</vt:lpstr>
      <vt:lpstr>Apport à la littérature scientifique</vt:lpstr>
      <vt:lpstr>Plan de la présentation</vt:lpstr>
      <vt:lpstr>Les autorités publiques aux prises avec l’automobile : de la massification à la critique (1) </vt:lpstr>
      <vt:lpstr>Les autorités publiques aux prises avec l’automobile : de la massification à la critique (2) </vt:lpstr>
      <vt:lpstr>Contexte contemporain : les autorités locales face à des injonctions paradoxales (Dupuy, 2007 ; Féré, 2012) </vt:lpstr>
      <vt:lpstr>Le « système de transport intelligent » (STI) namurois</vt:lpstr>
      <vt:lpstr>Le STI namurois : les panneaux à message variable</vt:lpstr>
      <vt:lpstr>Le STI namurois : le « centre de contrôle »</vt:lpstr>
      <vt:lpstr>Lyon : d’infotrafic Grand Lyon à Optimod-Onlymoov</vt:lpstr>
      <vt:lpstr>Lyon : d’infotrafic Grand Lyon à Optimod-Onlymoov</vt:lpstr>
      <vt:lpstr>Lyon : l’Agence des mobilités en ligne</vt:lpstr>
      <vt:lpstr>Le calculateur de la Métropole</vt:lpstr>
      <vt:lpstr>Le PC CRITER : info mobilité, régulation du trafic, contrôle d’accès</vt:lpstr>
      <vt:lpstr>Le système de transport intelligent namurois : orienter le comportement des automobilistes</vt:lpstr>
      <vt:lpstr>Lyon : Optimod – Onlymoov et l’optimisation individuelle des mobilités</vt:lpstr>
      <vt:lpstr>Lyon : de l’optimisation des déplacements à l’accompagnement du changement de pratiques, de l’instant T à l’instant C (1)</vt:lpstr>
      <vt:lpstr>Lyon : de l’optimisation des déplacements à l’accompagnement du changement de pratiques, de l’instant T à l’instant C (2)</vt:lpstr>
      <vt:lpstr>Deux conceptions de l’information multimodale : mobilité « intelligente » versus accompagnement au report modal </vt:lpstr>
      <vt:lpstr>Apports principaux</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Olivier Debie</dc:creator>
  <cp:lastModifiedBy>Author</cp:lastModifiedBy>
  <cp:revision>1037</cp:revision>
  <dcterms:created xsi:type="dcterms:W3CDTF">2019-01-14T11:19:49Z</dcterms:created>
  <dcterms:modified xsi:type="dcterms:W3CDTF">2026-05-13T10:27:12Z</dcterms:modified>
</cp:coreProperties>
</file>