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260" r:id="rId3"/>
    <p:sldId id="281" r:id="rId4"/>
    <p:sldId id="276" r:id="rId5"/>
    <p:sldId id="308" r:id="rId6"/>
    <p:sldId id="309" r:id="rId7"/>
    <p:sldId id="310" r:id="rId8"/>
    <p:sldId id="295" r:id="rId9"/>
    <p:sldId id="293" r:id="rId10"/>
    <p:sldId id="294" r:id="rId11"/>
    <p:sldId id="271" r:id="rId12"/>
    <p:sldId id="296" r:id="rId13"/>
    <p:sldId id="297" r:id="rId14"/>
    <p:sldId id="298" r:id="rId15"/>
    <p:sldId id="302" r:id="rId16"/>
    <p:sldId id="303" r:id="rId17"/>
    <p:sldId id="311" r:id="rId18"/>
    <p:sldId id="313" r:id="rId19"/>
    <p:sldId id="312" r:id="rId20"/>
    <p:sldId id="300" r:id="rId21"/>
    <p:sldId id="315" r:id="rId22"/>
    <p:sldId id="307" r:id="rId23"/>
    <p:sldId id="314"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4806F5-F1DD-79F5-3D8D-85F6927CF9C2}" name="Author" initials="A" userId="Autho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A4B0"/>
    <a:srgbClr val="6F3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223"/>
    <p:restoredTop sz="94658"/>
  </p:normalViewPr>
  <p:slideViewPr>
    <p:cSldViewPr snapToGrid="0" snapToObjects="1" showGuides="1">
      <p:cViewPr varScale="1">
        <p:scale>
          <a:sx n="110" d="100"/>
          <a:sy n="110" d="100"/>
        </p:scale>
        <p:origin x="176" y="392"/>
      </p:cViewPr>
      <p:guideLst>
        <p:guide orient="horz" pos="2160"/>
        <p:guide pos="3840"/>
      </p:guideLst>
    </p:cSldViewPr>
  </p:slideViewPr>
  <p:notesTextViewPr>
    <p:cViewPr>
      <p:scale>
        <a:sx n="1" d="1"/>
        <a:sy n="1" d="1"/>
      </p:scale>
      <p:origin x="0" y="0"/>
    </p:cViewPr>
  </p:notesTextViewPr>
  <p:notesViewPr>
    <p:cSldViewPr snapToGrid="0" snapToObjects="1" showGuides="1">
      <p:cViewPr varScale="1">
        <p:scale>
          <a:sx n="139" d="100"/>
          <a:sy n="139" d="100"/>
        </p:scale>
        <p:origin x="47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642877-4296-A347-A12A-074FE642DF8D}" type="datetimeFigureOut">
              <a:rPr lang="fr-FR" smtClean="0"/>
              <a:t>12/05/2026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355824-33CF-CB40-849B-0C2765721E52}" type="slidenum">
              <a:rPr lang="fr-FR" smtClean="0"/>
              <a:t>‹N°›</a:t>
            </a:fld>
            <a:endParaRPr lang="fr-FR"/>
          </a:p>
        </p:txBody>
      </p:sp>
    </p:spTree>
    <p:extLst>
      <p:ext uri="{BB962C8B-B14F-4D97-AF65-F5344CB8AC3E}">
        <p14:creationId xmlns:p14="http://schemas.microsoft.com/office/powerpoint/2010/main" val="578860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47069-7F1D-6E4E-B4E1-0C2030C0DB15}" type="datetimeFigureOut">
              <a:rPr lang="fr-FR" smtClean="0"/>
              <a:t>12/05/2026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58C82C-2A83-B54A-9AB4-A46F83E92AC0}" type="slidenum">
              <a:rPr lang="fr-FR" smtClean="0"/>
              <a:t>‹N°›</a:t>
            </a:fld>
            <a:endParaRPr lang="fr-FR"/>
          </a:p>
        </p:txBody>
      </p:sp>
    </p:spTree>
    <p:extLst>
      <p:ext uri="{BB962C8B-B14F-4D97-AF65-F5344CB8AC3E}">
        <p14:creationId xmlns:p14="http://schemas.microsoft.com/office/powerpoint/2010/main" val="812359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p:cNvSpPr>
            <a:spLocks noGrp="1"/>
          </p:cNvSpPr>
          <p:nvPr>
            <p:ph type="ctrTitle"/>
          </p:nvPr>
        </p:nvSpPr>
        <p:spPr>
          <a:xfrm>
            <a:off x="532150" y="2098160"/>
            <a:ext cx="9144000" cy="1198563"/>
          </a:xfrm>
          <a:prstGeom prst="rect">
            <a:avLst/>
          </a:prstGeom>
        </p:spPr>
        <p:txBody>
          <a:bodyPr anchor="b">
            <a:normAutofit/>
          </a:bodyPr>
          <a:lstStyle>
            <a:lvl1pPr algn="l">
              <a:defRPr sz="4000" baseline="0">
                <a:solidFill>
                  <a:schemeClr val="bg1">
                    <a:lumMod val="95000"/>
                  </a:schemeClr>
                </a:solidFill>
                <a:latin typeface="Source Sans Pro Bold" charset="0"/>
              </a:defRPr>
            </a:lvl1pPr>
          </a:lstStyle>
          <a:p>
            <a:r>
              <a:rPr lang="fr-FR" dirty="0"/>
              <a:t>Cliquez et modifiez le titre</a:t>
            </a:r>
          </a:p>
        </p:txBody>
      </p:sp>
      <p:sp>
        <p:nvSpPr>
          <p:cNvPr id="3" name="Sous-titre 2"/>
          <p:cNvSpPr>
            <a:spLocks noGrp="1"/>
          </p:cNvSpPr>
          <p:nvPr>
            <p:ph type="subTitle" idx="1"/>
          </p:nvPr>
        </p:nvSpPr>
        <p:spPr>
          <a:xfrm>
            <a:off x="532150" y="3503564"/>
            <a:ext cx="9144000" cy="1655762"/>
          </a:xfrm>
          <a:prstGeom prst="rect">
            <a:avLst/>
          </a:prstGeom>
        </p:spPr>
        <p:txBody>
          <a:bodyPr>
            <a:normAutofit/>
          </a:bodyPr>
          <a:lstStyle>
            <a:lvl1pPr marL="0" indent="0" algn="l">
              <a:spcBef>
                <a:spcPts val="600"/>
              </a:spcBef>
              <a:buNone/>
              <a:defRPr sz="3000" baseline="0">
                <a:solidFill>
                  <a:schemeClr val="bg1">
                    <a:lumMod val="95000"/>
                  </a:schemeClr>
                </a:solidFill>
                <a:latin typeface="Source Sans Pro Ligh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modifier le style </a:t>
            </a:r>
          </a:p>
          <a:p>
            <a:r>
              <a:rPr lang="fr-FR" dirty="0"/>
              <a:t>des sous-titres du masque</a:t>
            </a:r>
          </a:p>
        </p:txBody>
      </p:sp>
      <p:sp>
        <p:nvSpPr>
          <p:cNvPr id="4" name="Espace réservé de la date 3"/>
          <p:cNvSpPr>
            <a:spLocks noGrp="1"/>
          </p:cNvSpPr>
          <p:nvPr>
            <p:ph type="dt" sz="half" idx="10"/>
          </p:nvPr>
        </p:nvSpPr>
        <p:spPr>
          <a:xfrm>
            <a:off x="532150" y="847725"/>
            <a:ext cx="2743200" cy="365125"/>
          </a:xfrm>
          <a:prstGeom prst="rect">
            <a:avLst/>
          </a:prstGeom>
        </p:spPr>
        <p:txBody>
          <a:bodyPr/>
          <a:lstStyle>
            <a:lvl1pPr>
              <a:defRPr sz="2000" baseline="0">
                <a:solidFill>
                  <a:srgbClr val="5FA4B0"/>
                </a:solidFill>
                <a:latin typeface="Source Sans Pro" charset="0"/>
              </a:defRPr>
            </a:lvl1pPr>
          </a:lstStyle>
          <a:p>
            <a:r>
              <a:rPr lang="fr-FR" dirty="0"/>
              <a:t>Février / 2019</a:t>
            </a:r>
          </a:p>
        </p:txBody>
      </p:sp>
      <p:sp>
        <p:nvSpPr>
          <p:cNvPr id="5" name="Espace réservé du pied de page 4"/>
          <p:cNvSpPr>
            <a:spLocks noGrp="1"/>
          </p:cNvSpPr>
          <p:nvPr>
            <p:ph type="ftr" sz="quarter" idx="11"/>
          </p:nvPr>
        </p:nvSpPr>
        <p:spPr>
          <a:xfrm>
            <a:off x="532150" y="5826100"/>
            <a:ext cx="4114800" cy="365125"/>
          </a:xfrm>
          <a:prstGeom prst="rect">
            <a:avLst/>
          </a:prstGeom>
        </p:spPr>
        <p:txBody>
          <a:bodyPr/>
          <a:lstStyle>
            <a:lvl1pPr algn="l">
              <a:defRPr sz="800" baseline="0"/>
            </a:lvl1pPr>
          </a:lstStyle>
          <a:p>
            <a:r>
              <a:rPr lang="fr-FR" dirty="0">
                <a:solidFill>
                  <a:schemeClr val="bg1"/>
                </a:solidFill>
                <a:latin typeface="Source Sans Pro Light" charset="0"/>
                <a:ea typeface="Source Sans Pro Light" charset="0"/>
                <a:cs typeface="Source Sans Pro Light" charset="0"/>
              </a:rPr>
              <a:t>Unité de Recherche Cité </a:t>
            </a:r>
          </a:p>
          <a:p>
            <a:r>
              <a:rPr lang="fr-FR" dirty="0">
                <a:solidFill>
                  <a:schemeClr val="bg1"/>
                </a:solidFill>
                <a:latin typeface="Source Sans Pro Light" charset="0"/>
                <a:ea typeface="Source Sans Pro Light" charset="0"/>
                <a:cs typeface="Source Sans Pro Light" charset="0"/>
              </a:rPr>
              <a:t>Gouvernance, Justice et Société</a:t>
            </a:r>
          </a:p>
          <a:p>
            <a:r>
              <a:rPr lang="fr-FR" dirty="0">
                <a:solidFill>
                  <a:schemeClr val="bg1"/>
                </a:solidFill>
                <a:latin typeface="Source Sans Pro Light" charset="0"/>
                <a:ea typeface="Source Sans Pro Light" charset="0"/>
                <a:cs typeface="Source Sans Pro Light" charset="0"/>
              </a:rPr>
              <a:t>Université de Liège, Place des Orateurs 3</a:t>
            </a:r>
          </a:p>
          <a:p>
            <a:r>
              <a:rPr lang="fr-FR" dirty="0">
                <a:solidFill>
                  <a:schemeClr val="bg1"/>
                </a:solidFill>
                <a:latin typeface="Source Sans Pro Light" charset="0"/>
                <a:ea typeface="Source Sans Pro Light" charset="0"/>
                <a:cs typeface="Source Sans Pro Light" charset="0"/>
              </a:rPr>
              <a:t>4000 Liège, Belgique</a:t>
            </a:r>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532150" y="6356350"/>
            <a:ext cx="2743200" cy="365125"/>
          </a:xfrm>
          <a:prstGeom prst="rect">
            <a:avLst/>
          </a:prstGeom>
        </p:spPr>
        <p:txBody>
          <a:bodyPr/>
          <a:lstStyle>
            <a:lvl1pPr>
              <a:defRPr baseline="0">
                <a:solidFill>
                  <a:srgbClr val="5FA4B0"/>
                </a:solidFill>
                <a:latin typeface="Source Sans Pro" charset="0"/>
              </a:defRPr>
            </a:lvl1pPr>
          </a:lstStyle>
          <a:p>
            <a:fld id="{99036C84-B137-DA46-A8A1-A42AD63AE419}" type="datetimeFigureOut">
              <a:rPr lang="fr-FR" smtClean="0"/>
              <a:pPr/>
              <a:t>12/05/2026</a:t>
            </a:fld>
            <a:endParaRPr lang="fr-FR" dirty="0"/>
          </a:p>
        </p:txBody>
      </p:sp>
      <p:sp>
        <p:nvSpPr>
          <p:cNvPr id="5" name="Espace réservé du pied de page 4"/>
          <p:cNvSpPr>
            <a:spLocks noGrp="1"/>
          </p:cNvSpPr>
          <p:nvPr>
            <p:ph type="ftr" sz="quarter" idx="11"/>
          </p:nvPr>
        </p:nvSpPr>
        <p:spPr>
          <a:xfrm>
            <a:off x="3732550" y="6356350"/>
            <a:ext cx="4114800" cy="365125"/>
          </a:xfrm>
          <a:prstGeom prst="rect">
            <a:avLst/>
          </a:prstGeom>
        </p:spPr>
        <p:txBody>
          <a:bodyPr/>
          <a:lstStyle>
            <a:lvl1pPr>
              <a:defRPr baseline="0">
                <a:solidFill>
                  <a:srgbClr val="5FA4B0"/>
                </a:solidFill>
                <a:latin typeface="Source Sans Pro" charset="0"/>
              </a:defRPr>
            </a:lvl1pPr>
          </a:lstStyle>
          <a:p>
            <a:endParaRPr lang="fr-FR" dirty="0"/>
          </a:p>
        </p:txBody>
      </p:sp>
      <p:sp>
        <p:nvSpPr>
          <p:cNvPr id="6" name="Espace réservé du numéro de diapositive 5"/>
          <p:cNvSpPr>
            <a:spLocks noGrp="1"/>
          </p:cNvSpPr>
          <p:nvPr>
            <p:ph type="sldNum" sz="quarter" idx="12"/>
          </p:nvPr>
        </p:nvSpPr>
        <p:spPr>
          <a:xfrm>
            <a:off x="8304550" y="6356350"/>
            <a:ext cx="3309112" cy="365125"/>
          </a:xfrm>
          <a:prstGeom prst="rect">
            <a:avLst/>
          </a:prstGeom>
        </p:spPr>
        <p:txBody>
          <a:bodyPr/>
          <a:lstStyle>
            <a:lvl1pPr>
              <a:defRPr baseline="0">
                <a:solidFill>
                  <a:srgbClr val="5FA4B0"/>
                </a:solidFill>
                <a:latin typeface="Source Sans Pro" charset="0"/>
              </a:defRPr>
            </a:lvl1pPr>
          </a:lstStyle>
          <a:p>
            <a:fld id="{A96295AA-E393-1849-ABD9-937E1AFAD5F8}" type="slidenum">
              <a:rPr lang="fr-FR" smtClean="0"/>
              <a:pPr/>
              <a:t>‹N°›</a:t>
            </a:fld>
            <a:endParaRPr lang="fr-FR" dirty="0"/>
          </a:p>
        </p:txBody>
      </p:sp>
      <p:sp>
        <p:nvSpPr>
          <p:cNvPr id="10" name="Espace réservé du titre 18"/>
          <p:cNvSpPr>
            <a:spLocks noGrp="1"/>
          </p:cNvSpPr>
          <p:nvPr>
            <p:ph type="title"/>
          </p:nvPr>
        </p:nvSpPr>
        <p:spPr>
          <a:xfrm>
            <a:off x="532150" y="602853"/>
            <a:ext cx="10515600" cy="619919"/>
          </a:xfrm>
          <a:prstGeom prst="rect">
            <a:avLst/>
          </a:prstGeom>
        </p:spPr>
        <p:txBody>
          <a:bodyPr vert="horz" lIns="91440" tIns="45720" rIns="91440" bIns="45720" rtlCol="0" anchor="ctr">
            <a:normAutofit/>
          </a:bodyPr>
          <a:lstStyle/>
          <a:p>
            <a:r>
              <a:rPr lang="fr-FR" dirty="0"/>
              <a:t>Cliquez et modifiez le titre</a:t>
            </a:r>
          </a:p>
        </p:txBody>
      </p:sp>
      <p:sp>
        <p:nvSpPr>
          <p:cNvPr id="11" name="Espace réservé du texte 20"/>
          <p:cNvSpPr>
            <a:spLocks noGrp="1"/>
          </p:cNvSpPr>
          <p:nvPr>
            <p:ph idx="1"/>
          </p:nvPr>
        </p:nvSpPr>
        <p:spPr>
          <a:xfrm>
            <a:off x="532150" y="1613892"/>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139517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Espace réservé de la date 3"/>
          <p:cNvSpPr>
            <a:spLocks noGrp="1"/>
          </p:cNvSpPr>
          <p:nvPr>
            <p:ph type="dt" sz="half" idx="2"/>
          </p:nvPr>
        </p:nvSpPr>
        <p:spPr>
          <a:xfrm>
            <a:off x="532150" y="6356350"/>
            <a:ext cx="2743200" cy="365125"/>
          </a:xfrm>
          <a:prstGeom prst="rect">
            <a:avLst/>
          </a:prstGeom>
        </p:spPr>
        <p:txBody>
          <a:bodyPr/>
          <a:lstStyle>
            <a:lvl1pPr>
              <a:defRPr baseline="0">
                <a:solidFill>
                  <a:srgbClr val="5FA4B0"/>
                </a:solidFill>
                <a:latin typeface="Source Sans Pro" charset="0"/>
              </a:defRPr>
            </a:lvl1pPr>
          </a:lstStyle>
          <a:p>
            <a:fld id="{99036C84-B137-DA46-A8A1-A42AD63AE419}" type="datetimeFigureOut">
              <a:rPr lang="fr-FR" smtClean="0"/>
              <a:pPr/>
              <a:t>12/05/2026</a:t>
            </a:fld>
            <a:endParaRPr lang="fr-FR" dirty="0"/>
          </a:p>
        </p:txBody>
      </p:sp>
      <p:sp>
        <p:nvSpPr>
          <p:cNvPr id="16" name="Espace réservé du pied de page 4"/>
          <p:cNvSpPr>
            <a:spLocks noGrp="1"/>
          </p:cNvSpPr>
          <p:nvPr>
            <p:ph type="ftr" sz="quarter" idx="3"/>
          </p:nvPr>
        </p:nvSpPr>
        <p:spPr>
          <a:xfrm>
            <a:off x="3732550" y="6356350"/>
            <a:ext cx="4114800" cy="365125"/>
          </a:xfrm>
          <a:prstGeom prst="rect">
            <a:avLst/>
          </a:prstGeom>
        </p:spPr>
        <p:txBody>
          <a:bodyPr/>
          <a:lstStyle>
            <a:lvl1pPr>
              <a:defRPr baseline="0">
                <a:solidFill>
                  <a:srgbClr val="5FA4B0"/>
                </a:solidFill>
                <a:latin typeface="Source Sans Pro" charset="0"/>
              </a:defRPr>
            </a:lvl1pPr>
          </a:lstStyle>
          <a:p>
            <a:endParaRPr lang="fr-FR"/>
          </a:p>
        </p:txBody>
      </p:sp>
      <p:sp>
        <p:nvSpPr>
          <p:cNvPr id="17" name="Espace réservé du numéro de diapositive 5"/>
          <p:cNvSpPr>
            <a:spLocks noGrp="1"/>
          </p:cNvSpPr>
          <p:nvPr>
            <p:ph type="sldNum" sz="quarter" idx="4"/>
          </p:nvPr>
        </p:nvSpPr>
        <p:spPr>
          <a:xfrm>
            <a:off x="8304550" y="6356350"/>
            <a:ext cx="3309112" cy="365125"/>
          </a:xfrm>
          <a:prstGeom prst="rect">
            <a:avLst/>
          </a:prstGeom>
        </p:spPr>
        <p:txBody>
          <a:bodyPr/>
          <a:lstStyle>
            <a:lvl1pPr>
              <a:defRPr baseline="0">
                <a:solidFill>
                  <a:srgbClr val="5FA4B0"/>
                </a:solidFill>
                <a:latin typeface="Source Sans Pro" charset="0"/>
              </a:defRPr>
            </a:lvl1pPr>
          </a:lstStyle>
          <a:p>
            <a:fld id="{A96295AA-E393-1849-ABD9-937E1AFAD5F8}" type="slidenum">
              <a:rPr lang="fr-FR" smtClean="0"/>
              <a:pPr/>
              <a:t>‹N°›</a:t>
            </a:fld>
            <a:endParaRPr lang="fr-FR" dirty="0"/>
          </a:p>
        </p:txBody>
      </p:sp>
      <p:sp>
        <p:nvSpPr>
          <p:cNvPr id="19" name="Espace réservé du titre 18"/>
          <p:cNvSpPr>
            <a:spLocks noGrp="1"/>
          </p:cNvSpPr>
          <p:nvPr>
            <p:ph type="title"/>
          </p:nvPr>
        </p:nvSpPr>
        <p:spPr>
          <a:xfrm>
            <a:off x="532150" y="602853"/>
            <a:ext cx="10515600" cy="619919"/>
          </a:xfrm>
          <a:prstGeom prst="rect">
            <a:avLst/>
          </a:prstGeom>
        </p:spPr>
        <p:txBody>
          <a:bodyPr vert="horz" lIns="91440" tIns="45720" rIns="91440" bIns="45720" rtlCol="0" anchor="ctr">
            <a:normAutofit/>
          </a:bodyPr>
          <a:lstStyle/>
          <a:p>
            <a:r>
              <a:rPr lang="fr-FR" dirty="0"/>
              <a:t>Cliquez et modifiez le titre</a:t>
            </a:r>
          </a:p>
        </p:txBody>
      </p:sp>
      <p:sp>
        <p:nvSpPr>
          <p:cNvPr id="21" name="Espace réservé du texte 20"/>
          <p:cNvSpPr>
            <a:spLocks noGrp="1"/>
          </p:cNvSpPr>
          <p:nvPr>
            <p:ph type="body" idx="1"/>
          </p:nvPr>
        </p:nvSpPr>
        <p:spPr>
          <a:xfrm>
            <a:off x="532150" y="1613892"/>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fontAlgn="t" latinLnBrk="0" hangingPunct="1">
        <a:lnSpc>
          <a:spcPct val="90000"/>
        </a:lnSpc>
        <a:spcBef>
          <a:spcPct val="0"/>
        </a:spcBef>
        <a:buNone/>
        <a:defRPr sz="4000" kern="1200" baseline="0">
          <a:solidFill>
            <a:srgbClr val="6F3990"/>
          </a:solidFill>
          <a:latin typeface="Source Sans Pro Bold"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3000" kern="1200" baseline="0">
          <a:solidFill>
            <a:srgbClr val="5FA4B0"/>
          </a:solidFill>
          <a:latin typeface="source sans pro"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1">
              <a:lumMod val="75000"/>
              <a:lumOff val="25000"/>
            </a:schemeClr>
          </a:solidFill>
          <a:latin typeface="source sans pro" charset="0"/>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1">
              <a:lumMod val="75000"/>
              <a:lumOff val="25000"/>
            </a:schemeClr>
          </a:solidFill>
          <a:latin typeface="source sans pro" charset="0"/>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source sans pro" charset="0"/>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source sans pro"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le-nid.be/les-projets/systeme-de-transport-intelligent-sti"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obilites.grandlyon.com/agence-des-mobilites" TargetMode="External"/><Relationship Id="rId2" Type="http://schemas.openxmlformats.org/officeDocument/2006/relationships/hyperlink" Target="https://www.namur.be/fr/ma-ville/mobilite/mobilite/publications/systeme-de-transport-intelligent-sti"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12524" y="4553017"/>
            <a:ext cx="8707298" cy="1207072"/>
          </a:xfrm>
        </p:spPr>
        <p:txBody>
          <a:bodyPr>
            <a:normAutofit fontScale="70000" lnSpcReduction="20000"/>
          </a:bodyPr>
          <a:lstStyle/>
          <a:p>
            <a:r>
              <a:rPr lang="fr-BE" sz="3200" i="1" dirty="0"/>
              <a:t>Nathan FLORE – doctorant aspirant FNRS</a:t>
            </a:r>
          </a:p>
          <a:p>
            <a:endParaRPr lang="fr-BE" sz="2800" i="1" dirty="0"/>
          </a:p>
          <a:p>
            <a:r>
              <a:rPr lang="fr-BE" sz="2800" i="1" dirty="0"/>
              <a:t>Institut de la décision publique; Spiral</a:t>
            </a:r>
          </a:p>
          <a:p>
            <a:r>
              <a:rPr lang="fr-BE" sz="2800" i="1" dirty="0" err="1"/>
              <a:t>nathan.flore@uliege.be</a:t>
            </a:r>
            <a:endParaRPr lang="fr-BE" sz="2800" i="1" dirty="0"/>
          </a:p>
          <a:p>
            <a:endParaRPr lang="fr-BE" sz="3200" i="1" dirty="0"/>
          </a:p>
          <a:p>
            <a:endParaRPr lang="fr-FR" sz="2400" dirty="0"/>
          </a:p>
        </p:txBody>
      </p:sp>
      <p:sp>
        <p:nvSpPr>
          <p:cNvPr id="4" name="Titre 1">
            <a:extLst>
              <a:ext uri="{FF2B5EF4-FFF2-40B4-BE49-F238E27FC236}">
                <a16:creationId xmlns:a16="http://schemas.microsoft.com/office/drawing/2014/main" id="{626CB2D9-6712-9C26-D353-2149466F2F90}"/>
              </a:ext>
            </a:extLst>
          </p:cNvPr>
          <p:cNvSpPr>
            <a:spLocks noGrp="1"/>
          </p:cNvSpPr>
          <p:nvPr>
            <p:ph type="ctrTitle"/>
          </p:nvPr>
        </p:nvSpPr>
        <p:spPr>
          <a:xfrm>
            <a:off x="290412" y="1789088"/>
            <a:ext cx="8223393" cy="888011"/>
          </a:xfrm>
        </p:spPr>
        <p:txBody>
          <a:bodyPr>
            <a:noAutofit/>
          </a:bodyPr>
          <a:lstStyle/>
          <a:p>
            <a:r>
              <a:rPr lang="fr-BE" sz="3000" b="0" i="0" u="none" strike="noStrike" dirty="0">
                <a:effectLst/>
                <a:latin typeface="Helvetica" pitchFamily="2" charset="0"/>
              </a:rPr>
              <a:t> </a:t>
            </a:r>
            <a:endParaRPr lang="fr-BE" sz="3000" dirty="0"/>
          </a:p>
        </p:txBody>
      </p:sp>
      <p:sp>
        <p:nvSpPr>
          <p:cNvPr id="2" name="ZoneTexte 1">
            <a:extLst>
              <a:ext uri="{FF2B5EF4-FFF2-40B4-BE49-F238E27FC236}">
                <a16:creationId xmlns:a16="http://schemas.microsoft.com/office/drawing/2014/main" id="{FB206730-6C73-8B49-2798-F40064202DF6}"/>
              </a:ext>
            </a:extLst>
          </p:cNvPr>
          <p:cNvSpPr txBox="1"/>
          <p:nvPr/>
        </p:nvSpPr>
        <p:spPr>
          <a:xfrm>
            <a:off x="407623" y="388691"/>
            <a:ext cx="3233578" cy="461665"/>
          </a:xfrm>
          <a:prstGeom prst="rect">
            <a:avLst/>
          </a:prstGeom>
          <a:noFill/>
        </p:spPr>
        <p:txBody>
          <a:bodyPr wrap="none" rtlCol="0">
            <a:spAutoFit/>
          </a:bodyPr>
          <a:lstStyle/>
          <a:p>
            <a:r>
              <a:rPr lang="fr-FR" sz="2400" dirty="0">
                <a:solidFill>
                  <a:schemeClr val="bg1"/>
                </a:solidFill>
              </a:rPr>
              <a:t>Qui gouverne la ville ?</a:t>
            </a:r>
          </a:p>
        </p:txBody>
      </p:sp>
      <p:sp>
        <p:nvSpPr>
          <p:cNvPr id="5" name="ZoneTexte 4">
            <a:extLst>
              <a:ext uri="{FF2B5EF4-FFF2-40B4-BE49-F238E27FC236}">
                <a16:creationId xmlns:a16="http://schemas.microsoft.com/office/drawing/2014/main" id="{BFEF7AA6-0DAE-C065-86FB-C42D90B49DC0}"/>
              </a:ext>
            </a:extLst>
          </p:cNvPr>
          <p:cNvSpPr txBox="1"/>
          <p:nvPr/>
        </p:nvSpPr>
        <p:spPr>
          <a:xfrm>
            <a:off x="312524" y="1553714"/>
            <a:ext cx="8223393" cy="2246769"/>
          </a:xfrm>
          <a:prstGeom prst="rect">
            <a:avLst/>
          </a:prstGeom>
          <a:noFill/>
        </p:spPr>
        <p:txBody>
          <a:bodyPr wrap="square" rtlCol="0">
            <a:spAutoFit/>
          </a:bodyPr>
          <a:lstStyle/>
          <a:p>
            <a:r>
              <a:rPr lang="fr-BE" sz="3500" b="1" dirty="0">
                <a:solidFill>
                  <a:schemeClr val="bg1"/>
                </a:solidFill>
              </a:rPr>
              <a:t>Transformer les mobilités sans contraindre : le management de la mobilité par l’autonomisation informationnelle des individus </a:t>
            </a:r>
            <a:endParaRPr lang="fr-FR" sz="3500" b="1" dirty="0">
              <a:solidFill>
                <a:schemeClr val="bg1"/>
              </a:solidFill>
            </a:endParaRPr>
          </a:p>
        </p:txBody>
      </p:sp>
      <p:pic>
        <p:nvPicPr>
          <p:cNvPr id="7" name="Image 6" descr="Une image contenant Police, Graphique, logo, texte&#10;&#10;Le contenu généré par l’IA peut être incorrect.">
            <a:extLst>
              <a:ext uri="{FF2B5EF4-FFF2-40B4-BE49-F238E27FC236}">
                <a16:creationId xmlns:a16="http://schemas.microsoft.com/office/drawing/2014/main" id="{4E586BBB-ED26-A9E0-03AC-D579E6BE12D9}"/>
              </a:ext>
            </a:extLst>
          </p:cNvPr>
          <p:cNvPicPr>
            <a:picLocks noChangeAspect="1"/>
          </p:cNvPicPr>
          <p:nvPr/>
        </p:nvPicPr>
        <p:blipFill>
          <a:blip r:embed="rId2"/>
          <a:srcRect l="18391"/>
          <a:stretch>
            <a:fillRect/>
          </a:stretch>
        </p:blipFill>
        <p:spPr>
          <a:xfrm>
            <a:off x="7416800" y="195671"/>
            <a:ext cx="1603022" cy="1270506"/>
          </a:xfrm>
          <a:prstGeom prst="rect">
            <a:avLst/>
          </a:prstGeom>
        </p:spPr>
      </p:pic>
    </p:spTree>
    <p:extLst>
      <p:ext uri="{BB962C8B-B14F-4D97-AF65-F5344CB8AC3E}">
        <p14:creationId xmlns:p14="http://schemas.microsoft.com/office/powerpoint/2010/main" val="494516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7591AF-F1EB-1973-9D85-1014B6A6DBBB}"/>
              </a:ext>
            </a:extLst>
          </p:cNvPr>
          <p:cNvSpPr>
            <a:spLocks noGrp="1"/>
          </p:cNvSpPr>
          <p:nvPr>
            <p:ph type="title"/>
          </p:nvPr>
        </p:nvSpPr>
        <p:spPr/>
        <p:txBody>
          <a:bodyPr>
            <a:normAutofit fontScale="90000"/>
          </a:bodyPr>
          <a:lstStyle/>
          <a:p>
            <a:r>
              <a:rPr lang="fr-FR" dirty="0"/>
              <a:t>Introduction – Problématique et QDR, méthodologie</a:t>
            </a:r>
          </a:p>
        </p:txBody>
      </p:sp>
      <p:sp>
        <p:nvSpPr>
          <p:cNvPr id="3" name="Espace réservé du contenu 2">
            <a:extLst>
              <a:ext uri="{FF2B5EF4-FFF2-40B4-BE49-F238E27FC236}">
                <a16:creationId xmlns:a16="http://schemas.microsoft.com/office/drawing/2014/main" id="{F407EF8F-F812-36E6-8B18-13AF0454217A}"/>
              </a:ext>
            </a:extLst>
          </p:cNvPr>
          <p:cNvSpPr>
            <a:spLocks noGrp="1"/>
          </p:cNvSpPr>
          <p:nvPr>
            <p:ph idx="1"/>
          </p:nvPr>
        </p:nvSpPr>
        <p:spPr>
          <a:xfrm>
            <a:off x="532150" y="1613891"/>
            <a:ext cx="10515600" cy="4854641"/>
          </a:xfrm>
        </p:spPr>
        <p:txBody>
          <a:bodyPr>
            <a:normAutofit/>
          </a:bodyPr>
          <a:lstStyle/>
          <a:p>
            <a:r>
              <a:rPr lang="fr-FR" dirty="0">
                <a:solidFill>
                  <a:schemeClr val="tx1"/>
                </a:solidFill>
              </a:rPr>
              <a:t>Problématisation : l’information multimodale comme instrument de gouvernement des mobilités</a:t>
            </a:r>
          </a:p>
          <a:p>
            <a:r>
              <a:rPr lang="fr-FR" dirty="0">
                <a:solidFill>
                  <a:schemeClr val="tx1"/>
                </a:solidFill>
              </a:rPr>
              <a:t>Question de recherche : </a:t>
            </a:r>
            <a:r>
              <a:rPr lang="fr-BE" i="1" dirty="0"/>
              <a:t>comment les villes gouvernent-elles la mobilité urbaine en transition à l’aide de systèmes d’information multimodaux ?</a:t>
            </a:r>
            <a:endParaRPr lang="fr-BE" dirty="0">
              <a:solidFill>
                <a:schemeClr val="tx1"/>
              </a:solidFill>
              <a:effectLst/>
            </a:endParaRPr>
          </a:p>
          <a:p>
            <a:r>
              <a:rPr lang="fr-BE" dirty="0">
                <a:solidFill>
                  <a:schemeClr val="tx1"/>
                </a:solidFill>
              </a:rPr>
              <a:t>Design de recherche : Etude de cas (Namur, Lyon, Luxembourg)</a:t>
            </a:r>
          </a:p>
          <a:p>
            <a:r>
              <a:rPr lang="fr-BE" dirty="0">
                <a:solidFill>
                  <a:schemeClr val="tx1"/>
                </a:solidFill>
              </a:rPr>
              <a:t>Méthodologie : pour chaque cas : </a:t>
            </a:r>
          </a:p>
          <a:p>
            <a:pPr marL="914400" lvl="1" indent="-457200">
              <a:buFont typeface="+mj-lt"/>
              <a:buAutoNum type="arabicPeriod"/>
            </a:pPr>
            <a:r>
              <a:rPr lang="fr-BE" dirty="0">
                <a:solidFill>
                  <a:schemeClr val="tx1"/>
                </a:solidFill>
              </a:rPr>
              <a:t>analyse de documents</a:t>
            </a:r>
          </a:p>
          <a:p>
            <a:pPr marL="914400" lvl="1" indent="-457200">
              <a:buFont typeface="+mj-lt"/>
              <a:buAutoNum type="arabicPeriod"/>
            </a:pPr>
            <a:r>
              <a:rPr lang="fr-BE" i="1" dirty="0" err="1">
                <a:solidFill>
                  <a:schemeClr val="tx1"/>
                </a:solidFill>
              </a:rPr>
              <a:t>walkthrough</a:t>
            </a:r>
            <a:r>
              <a:rPr lang="fr-BE" i="1" dirty="0">
                <a:solidFill>
                  <a:schemeClr val="tx1"/>
                </a:solidFill>
              </a:rPr>
              <a:t> </a:t>
            </a:r>
            <a:r>
              <a:rPr lang="fr-BE" dirty="0">
                <a:solidFill>
                  <a:schemeClr val="tx1"/>
                </a:solidFill>
              </a:rPr>
              <a:t>(Light et al., 2018) </a:t>
            </a:r>
          </a:p>
          <a:p>
            <a:pPr marL="914400" lvl="1" indent="-457200">
              <a:buFont typeface="+mj-lt"/>
              <a:buAutoNum type="arabicPeriod"/>
            </a:pPr>
            <a:r>
              <a:rPr lang="fr-BE" dirty="0">
                <a:solidFill>
                  <a:schemeClr val="tx1"/>
                </a:solidFill>
              </a:rPr>
              <a:t>entretiens semi-directifs avec les parties prenantes de chaque projet </a:t>
            </a:r>
          </a:p>
          <a:p>
            <a:pPr marL="457200" lvl="1" indent="0">
              <a:buNone/>
            </a:pPr>
            <a:endParaRPr lang="fr-BE" dirty="0">
              <a:solidFill>
                <a:schemeClr val="tx1"/>
              </a:solidFill>
            </a:endParaRPr>
          </a:p>
          <a:p>
            <a:endParaRPr lang="fr-FR" sz="3200" dirty="0"/>
          </a:p>
        </p:txBody>
      </p:sp>
    </p:spTree>
    <p:extLst>
      <p:ext uri="{BB962C8B-B14F-4D97-AF65-F5344CB8AC3E}">
        <p14:creationId xmlns:p14="http://schemas.microsoft.com/office/powerpoint/2010/main" val="1104259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022885-023A-821D-4851-F2344048BD70}"/>
              </a:ext>
            </a:extLst>
          </p:cNvPr>
          <p:cNvSpPr>
            <a:spLocks noGrp="1"/>
          </p:cNvSpPr>
          <p:nvPr>
            <p:ph type="title"/>
          </p:nvPr>
        </p:nvSpPr>
        <p:spPr>
          <a:xfrm>
            <a:off x="532150" y="-152398"/>
            <a:ext cx="10515600" cy="1567543"/>
          </a:xfrm>
        </p:spPr>
        <p:txBody>
          <a:bodyPr>
            <a:normAutofit/>
          </a:bodyPr>
          <a:lstStyle/>
          <a:p>
            <a:r>
              <a:rPr lang="fr-FR" sz="4400" dirty="0"/>
              <a:t>Sous-questions de recherche</a:t>
            </a:r>
          </a:p>
        </p:txBody>
      </p:sp>
      <p:sp>
        <p:nvSpPr>
          <p:cNvPr id="3" name="Espace réservé du contenu 2">
            <a:extLst>
              <a:ext uri="{FF2B5EF4-FFF2-40B4-BE49-F238E27FC236}">
                <a16:creationId xmlns:a16="http://schemas.microsoft.com/office/drawing/2014/main" id="{C5445E82-1523-86F4-5E29-9757CA472E84}"/>
              </a:ext>
            </a:extLst>
          </p:cNvPr>
          <p:cNvSpPr>
            <a:spLocks noGrp="1"/>
          </p:cNvSpPr>
          <p:nvPr>
            <p:ph idx="1"/>
          </p:nvPr>
        </p:nvSpPr>
        <p:spPr>
          <a:xfrm>
            <a:off x="367061" y="1267526"/>
            <a:ext cx="10845778" cy="4116132"/>
          </a:xfrm>
        </p:spPr>
        <p:txBody>
          <a:bodyPr>
            <a:normAutofit fontScale="92500"/>
          </a:bodyPr>
          <a:lstStyle/>
          <a:p>
            <a:pPr marL="514350" indent="-514350">
              <a:buFont typeface="+mj-lt"/>
              <a:buAutoNum type="arabicParenR"/>
            </a:pPr>
            <a:r>
              <a:rPr lang="fr-FR" sz="4000" dirty="0"/>
              <a:t>Pourquoi ces villes développent-elles des systèmes multimodaux ?</a:t>
            </a:r>
          </a:p>
          <a:p>
            <a:pPr marL="514350" indent="-514350">
              <a:buFont typeface="+mj-lt"/>
              <a:buAutoNum type="arabicParenR"/>
            </a:pPr>
            <a:r>
              <a:rPr lang="fr-FR" sz="4000" dirty="0"/>
              <a:t>Comment ces systèmes opérationnalisent-ils les objectifs de management de la mobilité définis ?</a:t>
            </a:r>
          </a:p>
          <a:p>
            <a:pPr marL="514350" indent="-514350">
              <a:buFont typeface="+mj-lt"/>
              <a:buAutoNum type="arabicParenR"/>
            </a:pPr>
            <a:r>
              <a:rPr lang="fr-FR" sz="4000" b="1" dirty="0"/>
              <a:t>Comment caractériser la forme que prend l’action publique locale en matière de mobilité lorsque celle-ci repose sur l’IM?</a:t>
            </a:r>
          </a:p>
        </p:txBody>
      </p:sp>
      <p:sp>
        <p:nvSpPr>
          <p:cNvPr id="4" name="Bulle ronde 3">
            <a:extLst>
              <a:ext uri="{FF2B5EF4-FFF2-40B4-BE49-F238E27FC236}">
                <a16:creationId xmlns:a16="http://schemas.microsoft.com/office/drawing/2014/main" id="{5E4E357D-F6B0-FD58-B24D-0FF347013A7C}"/>
              </a:ext>
            </a:extLst>
          </p:cNvPr>
          <p:cNvSpPr/>
          <p:nvPr/>
        </p:nvSpPr>
        <p:spPr>
          <a:xfrm>
            <a:off x="7689148" y="5383658"/>
            <a:ext cx="3523692" cy="1255282"/>
          </a:xfrm>
          <a:prstGeom prst="wedgeEllipseCallout">
            <a:avLst/>
          </a:prstGeom>
          <a:solidFill>
            <a:schemeClr val="accent1">
              <a:alpha val="3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Je ne cherche </a:t>
            </a:r>
            <a:r>
              <a:rPr lang="fr-FR" u="sng" dirty="0"/>
              <a:t>pas</a:t>
            </a:r>
            <a:r>
              <a:rPr lang="fr-FR" dirty="0"/>
              <a:t> à produire une évaluation de l’</a:t>
            </a:r>
            <a:r>
              <a:rPr lang="fr-FR" i="1" dirty="0"/>
              <a:t>efficacité </a:t>
            </a:r>
            <a:r>
              <a:rPr lang="fr-FR" dirty="0"/>
              <a:t>des SIM</a:t>
            </a:r>
          </a:p>
        </p:txBody>
      </p:sp>
    </p:spTree>
    <p:extLst>
      <p:ext uri="{BB962C8B-B14F-4D97-AF65-F5344CB8AC3E}">
        <p14:creationId xmlns:p14="http://schemas.microsoft.com/office/powerpoint/2010/main" val="521728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3B0C2B-E9A5-59BE-DB8A-34C765C3CD9D}"/>
              </a:ext>
            </a:extLst>
          </p:cNvPr>
          <p:cNvSpPr>
            <a:spLocks noGrp="1"/>
          </p:cNvSpPr>
          <p:nvPr>
            <p:ph type="title"/>
          </p:nvPr>
        </p:nvSpPr>
        <p:spPr>
          <a:xfrm>
            <a:off x="430550" y="298053"/>
            <a:ext cx="10515600" cy="619919"/>
          </a:xfrm>
        </p:spPr>
        <p:txBody>
          <a:bodyPr>
            <a:normAutofit fontScale="90000"/>
          </a:bodyPr>
          <a:lstStyle/>
          <a:p>
            <a:r>
              <a:rPr lang="fr-FR" dirty="0"/>
              <a:t>Terrains de recherche</a:t>
            </a:r>
          </a:p>
        </p:txBody>
      </p:sp>
      <p:sp>
        <p:nvSpPr>
          <p:cNvPr id="3" name="Espace réservé du contenu 2">
            <a:extLst>
              <a:ext uri="{FF2B5EF4-FFF2-40B4-BE49-F238E27FC236}">
                <a16:creationId xmlns:a16="http://schemas.microsoft.com/office/drawing/2014/main" id="{EEAC3708-2FDE-2F53-D112-BD6D7BD5884A}"/>
              </a:ext>
            </a:extLst>
          </p:cNvPr>
          <p:cNvSpPr>
            <a:spLocks noGrp="1"/>
          </p:cNvSpPr>
          <p:nvPr>
            <p:ph idx="1"/>
          </p:nvPr>
        </p:nvSpPr>
        <p:spPr>
          <a:xfrm>
            <a:off x="430550" y="1101349"/>
            <a:ext cx="11490517" cy="5244109"/>
          </a:xfrm>
        </p:spPr>
        <p:txBody>
          <a:bodyPr>
            <a:normAutofit/>
          </a:bodyPr>
          <a:lstStyle/>
          <a:p>
            <a:r>
              <a:rPr lang="fr-FR" sz="3400" dirty="0"/>
              <a:t>Namur</a:t>
            </a:r>
            <a:r>
              <a:rPr lang="fr-FR" dirty="0"/>
              <a:t> : </a:t>
            </a:r>
          </a:p>
          <a:p>
            <a:pPr lvl="1"/>
            <a:r>
              <a:rPr lang="fr-FR" sz="3000" dirty="0"/>
              <a:t>Analyse de documents : 116 documents</a:t>
            </a:r>
          </a:p>
          <a:p>
            <a:pPr lvl="1"/>
            <a:r>
              <a:rPr lang="fr-FR" sz="3000" i="1" dirty="0" err="1"/>
              <a:t>Walkthrough</a:t>
            </a:r>
            <a:r>
              <a:rPr lang="fr-FR" sz="3000" i="1" dirty="0"/>
              <a:t> </a:t>
            </a:r>
            <a:r>
              <a:rPr lang="fr-FR" sz="3000" dirty="0"/>
              <a:t>(Light et al, 2018) du « système de transport intelligent » (STI) namurois</a:t>
            </a:r>
          </a:p>
          <a:p>
            <a:pPr lvl="1"/>
            <a:r>
              <a:rPr lang="fr-FR" sz="3000" dirty="0"/>
              <a:t>19 entretiens semi-directifs</a:t>
            </a:r>
          </a:p>
          <a:p>
            <a:r>
              <a:rPr lang="fr-FR" sz="3600" dirty="0"/>
              <a:t>Lyon : </a:t>
            </a:r>
          </a:p>
          <a:p>
            <a:pPr lvl="1"/>
            <a:r>
              <a:rPr lang="fr-FR" sz="3000" dirty="0"/>
              <a:t>Analyse de documents : 220 documents</a:t>
            </a:r>
          </a:p>
          <a:p>
            <a:pPr lvl="1"/>
            <a:r>
              <a:rPr lang="fr-FR" sz="3000" i="1" dirty="0" err="1"/>
              <a:t>Walkthrough</a:t>
            </a:r>
            <a:r>
              <a:rPr lang="fr-FR" sz="3000" i="1" dirty="0"/>
              <a:t> </a:t>
            </a:r>
            <a:r>
              <a:rPr lang="fr-FR" sz="3000" dirty="0"/>
              <a:t>de l’Agence des mobilités en ligne, ex. Optimod</a:t>
            </a:r>
          </a:p>
          <a:p>
            <a:pPr lvl="1"/>
            <a:r>
              <a:rPr lang="fr-FR" sz="3000" dirty="0"/>
              <a:t>19 entretiens semi-directifs</a:t>
            </a:r>
          </a:p>
          <a:p>
            <a:pPr lvl="1"/>
            <a:endParaRPr lang="fr-FR" sz="3000" i="1" dirty="0"/>
          </a:p>
          <a:p>
            <a:endParaRPr lang="fr-FR" sz="3600" dirty="0"/>
          </a:p>
          <a:p>
            <a:endParaRPr lang="fr-FR" dirty="0"/>
          </a:p>
          <a:p>
            <a:endParaRPr lang="fr-FR" dirty="0"/>
          </a:p>
          <a:p>
            <a:endParaRPr lang="fr-FR" dirty="0"/>
          </a:p>
        </p:txBody>
      </p:sp>
    </p:spTree>
    <p:extLst>
      <p:ext uri="{BB962C8B-B14F-4D97-AF65-F5344CB8AC3E}">
        <p14:creationId xmlns:p14="http://schemas.microsoft.com/office/powerpoint/2010/main" val="230856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BACCF1-1CEA-1B6A-1A25-4AC7556D8547}"/>
              </a:ext>
            </a:extLst>
          </p:cNvPr>
          <p:cNvSpPr>
            <a:spLocks noGrp="1"/>
          </p:cNvSpPr>
          <p:nvPr>
            <p:ph type="title"/>
          </p:nvPr>
        </p:nvSpPr>
        <p:spPr>
          <a:xfrm>
            <a:off x="532150" y="272851"/>
            <a:ext cx="10515600" cy="619919"/>
          </a:xfrm>
        </p:spPr>
        <p:txBody>
          <a:bodyPr>
            <a:normAutofit fontScale="90000"/>
          </a:bodyPr>
          <a:lstStyle/>
          <a:p>
            <a:r>
              <a:rPr lang="fr-FR" dirty="0"/>
              <a:t>Plan de la présentation</a:t>
            </a:r>
          </a:p>
        </p:txBody>
      </p:sp>
      <p:sp>
        <p:nvSpPr>
          <p:cNvPr id="3" name="Espace réservé du contenu 2">
            <a:extLst>
              <a:ext uri="{FF2B5EF4-FFF2-40B4-BE49-F238E27FC236}">
                <a16:creationId xmlns:a16="http://schemas.microsoft.com/office/drawing/2014/main" id="{F7C21FD5-DE05-FACE-603D-D94FDA1C16B9}"/>
              </a:ext>
            </a:extLst>
          </p:cNvPr>
          <p:cNvSpPr>
            <a:spLocks noGrp="1"/>
          </p:cNvSpPr>
          <p:nvPr>
            <p:ph idx="1"/>
          </p:nvPr>
        </p:nvSpPr>
        <p:spPr>
          <a:xfrm>
            <a:off x="532150" y="1156771"/>
            <a:ext cx="10515600" cy="5428378"/>
          </a:xfrm>
        </p:spPr>
        <p:txBody>
          <a:bodyPr>
            <a:normAutofit lnSpcReduction="10000"/>
          </a:bodyPr>
          <a:lstStyle/>
          <a:p>
            <a:pPr marL="514350" indent="-514350">
              <a:buFont typeface="+mj-lt"/>
              <a:buAutoNum type="arabicPeriod"/>
            </a:pPr>
            <a:r>
              <a:rPr lang="fr-FR" dirty="0"/>
              <a:t>Le contexte de gestion des mobilités </a:t>
            </a:r>
          </a:p>
          <a:p>
            <a:pPr marL="514350" indent="-514350">
              <a:buFont typeface="+mj-lt"/>
              <a:buAutoNum type="arabicPeriod"/>
            </a:pPr>
            <a:r>
              <a:rPr lang="fr-BE" dirty="0"/>
              <a:t>La transition multimodale et le développement de systèmes multimodaux publics </a:t>
            </a:r>
          </a:p>
          <a:p>
            <a:pPr marL="514350" indent="-514350">
              <a:buFont typeface="+mj-lt"/>
              <a:buAutoNum type="arabicPeriod"/>
            </a:pPr>
            <a:r>
              <a:rPr lang="fr-BE" dirty="0"/>
              <a:t>Les systèmes d’information multimodaux de Namur et de Lyon : fonctionnalités et usages promus</a:t>
            </a:r>
          </a:p>
          <a:p>
            <a:pPr marL="514350" indent="-514350">
              <a:buFont typeface="+mj-lt"/>
              <a:buAutoNum type="arabicPeriod"/>
            </a:pPr>
            <a:r>
              <a:rPr lang="fr-BE" dirty="0"/>
              <a:t>Proposer un nouveau service public, se donner une nouvelle prise sur les mobilités </a:t>
            </a:r>
          </a:p>
          <a:p>
            <a:pPr marL="514350" indent="-514350">
              <a:buFont typeface="+mj-lt"/>
              <a:buAutoNum type="arabicPeriod"/>
            </a:pPr>
            <a:r>
              <a:rPr lang="fr-BE" dirty="0"/>
              <a:t>Les rouages de l’infléchissement informationnel des choix de mobilité </a:t>
            </a:r>
          </a:p>
          <a:p>
            <a:pPr marL="514350" indent="-514350">
              <a:buFont typeface="+mj-lt"/>
              <a:buAutoNum type="arabicPeriod"/>
            </a:pPr>
            <a:r>
              <a:rPr lang="fr-BE" dirty="0"/>
              <a:t>Aménager la liberté de mouvement en ville par l’incitation informationnelle : caractériser la forme de l’action publique dont relèvent les systèmes multimodaux </a:t>
            </a:r>
          </a:p>
          <a:p>
            <a:pPr marL="514350" indent="-514350">
              <a:buFont typeface="+mj-lt"/>
              <a:buAutoNum type="arabicPeriod"/>
            </a:pPr>
            <a:endParaRPr lang="fr-BE" dirty="0"/>
          </a:p>
          <a:p>
            <a:pPr marL="514350" indent="-514350">
              <a:buFont typeface="+mj-lt"/>
              <a:buAutoNum type="arabicPeriod"/>
            </a:pPr>
            <a:endParaRPr lang="fr-FR" dirty="0"/>
          </a:p>
          <a:p>
            <a:pPr marL="514350" indent="-514350">
              <a:buFont typeface="+mj-lt"/>
              <a:buAutoNum type="arabicPeriod"/>
            </a:pPr>
            <a:endParaRPr lang="fr-FR" dirty="0"/>
          </a:p>
          <a:p>
            <a:pPr marL="0" indent="0">
              <a:buNone/>
            </a:pPr>
            <a:endParaRPr lang="fr-FR" dirty="0"/>
          </a:p>
        </p:txBody>
      </p:sp>
    </p:spTree>
    <p:extLst>
      <p:ext uri="{BB962C8B-B14F-4D97-AF65-F5344CB8AC3E}">
        <p14:creationId xmlns:p14="http://schemas.microsoft.com/office/powerpoint/2010/main" val="2933915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CADD2F-C330-5865-B78F-215990E0FB3E}"/>
              </a:ext>
            </a:extLst>
          </p:cNvPr>
          <p:cNvSpPr>
            <a:spLocks noGrp="1"/>
          </p:cNvSpPr>
          <p:nvPr>
            <p:ph type="title"/>
          </p:nvPr>
        </p:nvSpPr>
        <p:spPr>
          <a:xfrm>
            <a:off x="311812" y="801157"/>
            <a:ext cx="10515600" cy="619919"/>
          </a:xfrm>
        </p:spPr>
        <p:txBody>
          <a:bodyPr>
            <a:normAutofit fontScale="90000"/>
          </a:bodyPr>
          <a:lstStyle/>
          <a:p>
            <a:r>
              <a:rPr lang="fr-FR" dirty="0"/>
              <a:t>Les autorités publiques aux prises avec l’automobile : de la massification à la critique (1)</a:t>
            </a:r>
            <a:br>
              <a:rPr lang="fr-FR" dirty="0"/>
            </a:br>
            <a:endParaRPr lang="fr-FR" dirty="0"/>
          </a:p>
        </p:txBody>
      </p:sp>
      <p:sp>
        <p:nvSpPr>
          <p:cNvPr id="3" name="Espace réservé du contenu 2">
            <a:extLst>
              <a:ext uri="{FF2B5EF4-FFF2-40B4-BE49-F238E27FC236}">
                <a16:creationId xmlns:a16="http://schemas.microsoft.com/office/drawing/2014/main" id="{1FCB5F13-C8C6-E7C7-AA3F-A6D3BD921036}"/>
              </a:ext>
            </a:extLst>
          </p:cNvPr>
          <p:cNvSpPr>
            <a:spLocks noGrp="1"/>
          </p:cNvSpPr>
          <p:nvPr>
            <p:ph idx="1"/>
          </p:nvPr>
        </p:nvSpPr>
        <p:spPr/>
        <p:txBody>
          <a:bodyPr>
            <a:normAutofit fontScale="92500" lnSpcReduction="20000"/>
          </a:bodyPr>
          <a:lstStyle/>
          <a:p>
            <a:r>
              <a:rPr lang="fr-FR" dirty="0">
                <a:solidFill>
                  <a:schemeClr val="tx1"/>
                </a:solidFill>
              </a:rPr>
              <a:t>Après-guerre : massification de l’automobile </a:t>
            </a:r>
            <a:r>
              <a:rPr lang="fr-BE" dirty="0">
                <a:solidFill>
                  <a:schemeClr val="tx1"/>
                </a:solidFill>
              </a:rPr>
              <a:t>(Belton-Chevallier et al., 2019) </a:t>
            </a:r>
          </a:p>
          <a:p>
            <a:r>
              <a:rPr lang="fr-BE" dirty="0">
                <a:solidFill>
                  <a:schemeClr val="tx1"/>
                </a:solidFill>
              </a:rPr>
              <a:t>Construction d’infrastructures et développement du réseau routier</a:t>
            </a:r>
          </a:p>
          <a:p>
            <a:r>
              <a:rPr lang="fr-BE" dirty="0">
                <a:solidFill>
                  <a:schemeClr val="tx1"/>
                </a:solidFill>
              </a:rPr>
              <a:t>congestion intense du réseau viaire, qui ternissent l’image de l’automobile (</a:t>
            </a:r>
            <a:r>
              <a:rPr lang="fr-BE" dirty="0" err="1">
                <a:solidFill>
                  <a:schemeClr val="tx1"/>
                </a:solidFill>
              </a:rPr>
              <a:t>Flonneau</a:t>
            </a:r>
            <a:r>
              <a:rPr lang="fr-BE" dirty="0">
                <a:solidFill>
                  <a:schemeClr val="tx1"/>
                </a:solidFill>
              </a:rPr>
              <a:t>, 2008) </a:t>
            </a:r>
          </a:p>
          <a:p>
            <a:r>
              <a:rPr lang="fr-BE" dirty="0">
                <a:solidFill>
                  <a:schemeClr val="tx1"/>
                </a:solidFill>
              </a:rPr>
              <a:t>Développement d’une conception du trafic comme ensemble de flux à canaliser sur les infrastructures construites à cet effet (</a:t>
            </a:r>
            <a:r>
              <a:rPr lang="fr-BE" dirty="0" err="1">
                <a:solidFill>
                  <a:schemeClr val="tx1"/>
                </a:solidFill>
              </a:rPr>
              <a:t>Baldasseroni</a:t>
            </a:r>
            <a:r>
              <a:rPr lang="fr-BE" dirty="0">
                <a:solidFill>
                  <a:schemeClr val="tx1"/>
                </a:solidFill>
              </a:rPr>
              <a:t> &amp; </a:t>
            </a:r>
            <a:r>
              <a:rPr lang="fr-BE" dirty="0" err="1">
                <a:solidFill>
                  <a:schemeClr val="tx1"/>
                </a:solidFill>
              </a:rPr>
              <a:t>Charansonney</a:t>
            </a:r>
            <a:r>
              <a:rPr lang="fr-BE" dirty="0">
                <a:solidFill>
                  <a:schemeClr val="tx1"/>
                </a:solidFill>
              </a:rPr>
              <a:t>, 2018) </a:t>
            </a:r>
          </a:p>
          <a:p>
            <a:r>
              <a:rPr lang="fr-BE" dirty="0">
                <a:solidFill>
                  <a:schemeClr val="tx1"/>
                </a:solidFill>
              </a:rPr>
              <a:t>Développement de la télématique et recherche d’une optimisation offre d’infrastructure – demande de trafic (Caubet, 2001)</a:t>
            </a:r>
          </a:p>
          <a:p>
            <a:r>
              <a:rPr lang="fr-BE" dirty="0">
                <a:solidFill>
                  <a:schemeClr val="tx1"/>
                </a:solidFill>
              </a:rPr>
              <a:t>Apparition de dispositifs d’information voyageurs en </a:t>
            </a:r>
            <a:r>
              <a:rPr lang="fr-BE" dirty="0" err="1">
                <a:solidFill>
                  <a:schemeClr val="tx1"/>
                </a:solidFill>
              </a:rPr>
              <a:t>prétrip</a:t>
            </a:r>
            <a:endParaRPr lang="fr-BE" dirty="0">
              <a:solidFill>
                <a:schemeClr val="tx1"/>
              </a:solidFill>
            </a:endParaRPr>
          </a:p>
          <a:p>
            <a:pPr marL="0" indent="0">
              <a:buNone/>
            </a:pPr>
            <a:endParaRPr lang="fr-FR" dirty="0">
              <a:solidFill>
                <a:schemeClr val="tx1"/>
              </a:solidFill>
            </a:endParaRPr>
          </a:p>
        </p:txBody>
      </p:sp>
    </p:spTree>
    <p:extLst>
      <p:ext uri="{BB962C8B-B14F-4D97-AF65-F5344CB8AC3E}">
        <p14:creationId xmlns:p14="http://schemas.microsoft.com/office/powerpoint/2010/main" val="2890977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3C0D29-5C14-248D-0B87-9994A2863BE6}"/>
              </a:ext>
            </a:extLst>
          </p:cNvPr>
          <p:cNvSpPr>
            <a:spLocks noGrp="1"/>
          </p:cNvSpPr>
          <p:nvPr>
            <p:ph type="title"/>
          </p:nvPr>
        </p:nvSpPr>
        <p:spPr>
          <a:xfrm>
            <a:off x="379750" y="785733"/>
            <a:ext cx="10515600" cy="619919"/>
          </a:xfrm>
        </p:spPr>
        <p:txBody>
          <a:bodyPr>
            <a:normAutofit fontScale="90000"/>
          </a:bodyPr>
          <a:lstStyle/>
          <a:p>
            <a:r>
              <a:rPr lang="fr-FR" dirty="0"/>
              <a:t>Les autorités publiques aux prises avec l’automobile : de la massification à la critique (2)</a:t>
            </a:r>
            <a:br>
              <a:rPr lang="fr-FR" dirty="0"/>
            </a:br>
            <a:endParaRPr lang="fr-FR" dirty="0"/>
          </a:p>
        </p:txBody>
      </p:sp>
      <p:sp>
        <p:nvSpPr>
          <p:cNvPr id="3" name="Espace réservé du contenu 2">
            <a:extLst>
              <a:ext uri="{FF2B5EF4-FFF2-40B4-BE49-F238E27FC236}">
                <a16:creationId xmlns:a16="http://schemas.microsoft.com/office/drawing/2014/main" id="{BAAB9ECF-5105-37CB-3CF3-A2DC8E11E32E}"/>
              </a:ext>
            </a:extLst>
          </p:cNvPr>
          <p:cNvSpPr>
            <a:spLocks noGrp="1"/>
          </p:cNvSpPr>
          <p:nvPr>
            <p:ph idx="1"/>
          </p:nvPr>
        </p:nvSpPr>
        <p:spPr>
          <a:xfrm>
            <a:off x="547390" y="1720928"/>
            <a:ext cx="10515600" cy="4649391"/>
          </a:xfrm>
        </p:spPr>
        <p:txBody>
          <a:bodyPr>
            <a:normAutofit fontScale="92500" lnSpcReduction="10000"/>
          </a:bodyPr>
          <a:lstStyle/>
          <a:p>
            <a:r>
              <a:rPr lang="fr-BE" dirty="0"/>
              <a:t>Apparition des premiers dispositifs de</a:t>
            </a:r>
            <a:r>
              <a:rPr lang="fr-BE" i="1" dirty="0"/>
              <a:t> management de la mobilité</a:t>
            </a:r>
            <a:r>
              <a:rPr lang="fr-BE" dirty="0"/>
              <a:t>, c’est-à-dire un ensemble de stratégies basées sur l’information et la communication, qui visent à agir sur la demande de mobilité </a:t>
            </a:r>
            <a:r>
              <a:rPr lang="fr-FR" dirty="0"/>
              <a:t>(Zoubir, 2013)</a:t>
            </a:r>
            <a:r>
              <a:rPr lang="fr-BE" dirty="0"/>
              <a:t> </a:t>
            </a:r>
          </a:p>
          <a:p>
            <a:r>
              <a:rPr lang="fr-BE" dirty="0"/>
              <a:t>Développement d’une critique de l’hégémonie automobile :</a:t>
            </a:r>
          </a:p>
          <a:p>
            <a:pPr lvl="1"/>
            <a:r>
              <a:rPr lang="fr-BE" dirty="0"/>
              <a:t>Mai 68 (</a:t>
            </a:r>
            <a:r>
              <a:rPr lang="fr-BE" dirty="0" err="1"/>
              <a:t>Flonneau</a:t>
            </a:r>
            <a:r>
              <a:rPr lang="fr-BE" dirty="0"/>
              <a:t>, 2008)</a:t>
            </a:r>
          </a:p>
          <a:p>
            <a:pPr lvl="1"/>
            <a:r>
              <a:rPr lang="fr-BE" dirty="0"/>
              <a:t>La « littérature des externalités » (Miller, 2001) </a:t>
            </a:r>
          </a:p>
          <a:p>
            <a:pPr lvl="1"/>
            <a:r>
              <a:rPr lang="fr-BE" dirty="0"/>
              <a:t>Mumford, Lefebvre, Illich, Jacobs (</a:t>
            </a:r>
            <a:r>
              <a:rPr lang="fr-BE" dirty="0" err="1"/>
              <a:t>Demoli</a:t>
            </a:r>
            <a:r>
              <a:rPr lang="fr-BE" dirty="0"/>
              <a:t> &amp; Lannoy, 2019) </a:t>
            </a:r>
          </a:p>
          <a:p>
            <a:pPr lvl="1"/>
            <a:r>
              <a:rPr lang="fr-BE" dirty="0"/>
              <a:t>Fort ralentissement de la construction de nouvelles infrastructures (</a:t>
            </a:r>
            <a:r>
              <a:rPr lang="fr-BE" dirty="0" err="1"/>
              <a:t>Baldasseroni</a:t>
            </a:r>
            <a:r>
              <a:rPr lang="fr-BE" dirty="0"/>
              <a:t> &amp; </a:t>
            </a:r>
            <a:r>
              <a:rPr lang="fr-BE" dirty="0" err="1"/>
              <a:t>Charansonney</a:t>
            </a:r>
            <a:r>
              <a:rPr lang="fr-BE" dirty="0"/>
              <a:t>, 2018) </a:t>
            </a:r>
          </a:p>
          <a:p>
            <a:pPr lvl="1"/>
            <a:r>
              <a:rPr lang="fr-BE" dirty="0"/>
              <a:t>Le développement durable</a:t>
            </a:r>
          </a:p>
          <a:p>
            <a:r>
              <a:rPr lang="fr-BE" dirty="0"/>
              <a:t>Le statut hybride de l’automobile</a:t>
            </a:r>
            <a:endParaRPr lang="fr-FR" dirty="0"/>
          </a:p>
        </p:txBody>
      </p:sp>
    </p:spTree>
    <p:extLst>
      <p:ext uri="{BB962C8B-B14F-4D97-AF65-F5344CB8AC3E}">
        <p14:creationId xmlns:p14="http://schemas.microsoft.com/office/powerpoint/2010/main" val="3773693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D17DCF-CFFC-1951-9862-72474EB9910A}"/>
              </a:ext>
            </a:extLst>
          </p:cNvPr>
          <p:cNvSpPr>
            <a:spLocks noGrp="1"/>
          </p:cNvSpPr>
          <p:nvPr>
            <p:ph type="title"/>
          </p:nvPr>
        </p:nvSpPr>
        <p:spPr>
          <a:xfrm>
            <a:off x="532150" y="681875"/>
            <a:ext cx="10515600" cy="619919"/>
          </a:xfrm>
        </p:spPr>
        <p:txBody>
          <a:bodyPr>
            <a:normAutofit fontScale="90000"/>
          </a:bodyPr>
          <a:lstStyle/>
          <a:p>
            <a:r>
              <a:rPr lang="fr-BE" dirty="0"/>
              <a:t>Le contexte : les autorités locales font face à des injonctions paradoxales (Dupuy, 2007 ; </a:t>
            </a:r>
            <a:r>
              <a:rPr lang="fr-BE" dirty="0" err="1"/>
              <a:t>Féré</a:t>
            </a:r>
            <a:r>
              <a:rPr lang="fr-BE" dirty="0"/>
              <a:t>, 2012) :</a:t>
            </a:r>
            <a:endParaRPr lang="fr-FR" dirty="0"/>
          </a:p>
        </p:txBody>
      </p:sp>
      <p:sp>
        <p:nvSpPr>
          <p:cNvPr id="3" name="Espace réservé du contenu 2">
            <a:extLst>
              <a:ext uri="{FF2B5EF4-FFF2-40B4-BE49-F238E27FC236}">
                <a16:creationId xmlns:a16="http://schemas.microsoft.com/office/drawing/2014/main" id="{12802EDE-F111-8A68-D84C-DF1EF4CF1247}"/>
              </a:ext>
            </a:extLst>
          </p:cNvPr>
          <p:cNvSpPr>
            <a:spLocks noGrp="1"/>
          </p:cNvSpPr>
          <p:nvPr>
            <p:ph idx="1"/>
          </p:nvPr>
        </p:nvSpPr>
        <p:spPr>
          <a:xfrm>
            <a:off x="493426" y="1484026"/>
            <a:ext cx="11205148" cy="4826833"/>
          </a:xfrm>
        </p:spPr>
        <p:txBody>
          <a:bodyPr>
            <a:noAutofit/>
          </a:bodyPr>
          <a:lstStyle/>
          <a:p>
            <a:pPr marL="0" indent="0">
              <a:buNone/>
            </a:pPr>
            <a:r>
              <a:rPr lang="fr-BE" sz="2800" dirty="0"/>
              <a:t> </a:t>
            </a:r>
          </a:p>
          <a:p>
            <a:pPr lvl="1">
              <a:buFontTx/>
              <a:buChar char="-"/>
            </a:pPr>
            <a:r>
              <a:rPr lang="fr-BE" sz="2800" dirty="0"/>
              <a:t>créer les conditions d’une mobilité croissante, mais plus verte</a:t>
            </a:r>
          </a:p>
          <a:p>
            <a:pPr lvl="1">
              <a:buFontTx/>
              <a:buChar char="-"/>
            </a:pPr>
            <a:r>
              <a:rPr lang="fr-BE" sz="2800" dirty="0"/>
              <a:t>favoriser les mobilités douces et les micromobilités sans pénaliser excessivement la mobilité automobile</a:t>
            </a:r>
          </a:p>
          <a:p>
            <a:pPr lvl="1">
              <a:buFontTx/>
              <a:buChar char="-"/>
            </a:pPr>
            <a:r>
              <a:rPr lang="fr-BE" sz="2800" dirty="0"/>
              <a:t>Viser la qualité de vie,  mais aussi la fluidification du trafic</a:t>
            </a:r>
          </a:p>
          <a:p>
            <a:pPr lvl="1">
              <a:buFontTx/>
              <a:buChar char="-"/>
            </a:pPr>
            <a:r>
              <a:rPr lang="fr-BE" sz="2800" dirty="0"/>
              <a:t>Besoin de planification, de décision et de gouvernement pour verdir les mobilités, mais aspiration sociétale à une action publique souple (</a:t>
            </a:r>
            <a:r>
              <a:rPr lang="fr-BE" sz="2800" dirty="0" err="1"/>
              <a:t>cfr</a:t>
            </a:r>
            <a:r>
              <a:rPr lang="fr-BE" sz="2800" dirty="0"/>
              <a:t> Gilets Jaunes)</a:t>
            </a:r>
          </a:p>
          <a:p>
            <a:pPr lvl="1">
              <a:buFontTx/>
              <a:buChar char="-"/>
            </a:pPr>
            <a:r>
              <a:rPr lang="fr-BE" sz="2800" dirty="0"/>
              <a:t>Gouverner les mobilités avec des collectivités territoriales fragmentées</a:t>
            </a:r>
          </a:p>
          <a:p>
            <a:pPr lvl="1">
              <a:buFontTx/>
              <a:buChar char="-"/>
            </a:pPr>
            <a:r>
              <a:rPr lang="fr-BE" sz="2800" dirty="0"/>
              <a:t>…</a:t>
            </a:r>
            <a:endParaRPr lang="fr-FR" sz="2800" dirty="0"/>
          </a:p>
        </p:txBody>
      </p:sp>
    </p:spTree>
    <p:extLst>
      <p:ext uri="{BB962C8B-B14F-4D97-AF65-F5344CB8AC3E}">
        <p14:creationId xmlns:p14="http://schemas.microsoft.com/office/powerpoint/2010/main" val="1758887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0A0DAB-5D00-3960-7E38-DFD00A675D46}"/>
              </a:ext>
            </a:extLst>
          </p:cNvPr>
          <p:cNvSpPr>
            <a:spLocks noGrp="1"/>
          </p:cNvSpPr>
          <p:nvPr>
            <p:ph type="title"/>
          </p:nvPr>
        </p:nvSpPr>
        <p:spPr/>
        <p:txBody>
          <a:bodyPr>
            <a:normAutofit fontScale="90000"/>
          </a:bodyPr>
          <a:lstStyle/>
          <a:p>
            <a:r>
              <a:rPr lang="fr-FR" dirty="0"/>
              <a:t>Le « système de transport intelligent » (STI) namurois</a:t>
            </a:r>
          </a:p>
        </p:txBody>
      </p:sp>
      <p:pic>
        <p:nvPicPr>
          <p:cNvPr id="5" name="Espace réservé du contenu 4" descr="Une image contenant carte, atlas, texte, diagramme&#10;&#10;Description générée automatiquement">
            <a:extLst>
              <a:ext uri="{FF2B5EF4-FFF2-40B4-BE49-F238E27FC236}">
                <a16:creationId xmlns:a16="http://schemas.microsoft.com/office/drawing/2014/main" id="{4A0FDEC7-226D-CAE9-23E1-CF191FE9EC9D}"/>
              </a:ext>
            </a:extLst>
          </p:cNvPr>
          <p:cNvPicPr>
            <a:picLocks noGrp="1" noChangeAspect="1"/>
          </p:cNvPicPr>
          <p:nvPr>
            <p:ph idx="1"/>
          </p:nvPr>
        </p:nvPicPr>
        <p:blipFill>
          <a:blip r:embed="rId2"/>
          <a:stretch>
            <a:fillRect/>
          </a:stretch>
        </p:blipFill>
        <p:spPr>
          <a:xfrm>
            <a:off x="532150" y="1261131"/>
            <a:ext cx="8452624" cy="4732279"/>
          </a:xfrm>
        </p:spPr>
      </p:pic>
      <p:sp>
        <p:nvSpPr>
          <p:cNvPr id="6" name="ZoneTexte 5">
            <a:extLst>
              <a:ext uri="{FF2B5EF4-FFF2-40B4-BE49-F238E27FC236}">
                <a16:creationId xmlns:a16="http://schemas.microsoft.com/office/drawing/2014/main" id="{EB5D890B-D40B-7DDD-899E-B290D6E6779B}"/>
              </a:ext>
            </a:extLst>
          </p:cNvPr>
          <p:cNvSpPr txBox="1"/>
          <p:nvPr/>
        </p:nvSpPr>
        <p:spPr>
          <a:xfrm>
            <a:off x="312234" y="6093770"/>
            <a:ext cx="9456500" cy="369332"/>
          </a:xfrm>
          <a:prstGeom prst="rect">
            <a:avLst/>
          </a:prstGeom>
          <a:noFill/>
        </p:spPr>
        <p:txBody>
          <a:bodyPr wrap="none" rtlCol="0">
            <a:spAutoFit/>
          </a:bodyPr>
          <a:lstStyle/>
          <a:p>
            <a:r>
              <a:rPr lang="fr-FR" dirty="0"/>
              <a:t>La plateforme en ligne : </a:t>
            </a:r>
            <a:r>
              <a:rPr lang="fr-FR" dirty="0" err="1"/>
              <a:t>traficolor</a:t>
            </a:r>
            <a:r>
              <a:rPr lang="fr-FR" dirty="0"/>
              <a:t>, temps de trajet, capacité des parking, bus et free </a:t>
            </a:r>
            <a:r>
              <a:rPr lang="fr-FR" dirty="0" err="1"/>
              <a:t>floating</a:t>
            </a:r>
            <a:endParaRPr lang="fr-FR" dirty="0"/>
          </a:p>
        </p:txBody>
      </p:sp>
      <p:sp>
        <p:nvSpPr>
          <p:cNvPr id="7" name="ZoneTexte 6">
            <a:extLst>
              <a:ext uri="{FF2B5EF4-FFF2-40B4-BE49-F238E27FC236}">
                <a16:creationId xmlns:a16="http://schemas.microsoft.com/office/drawing/2014/main" id="{2CB36E62-DE9C-8A32-C75E-B89DB9DF545F}"/>
              </a:ext>
            </a:extLst>
          </p:cNvPr>
          <p:cNvSpPr txBox="1"/>
          <p:nvPr/>
        </p:nvSpPr>
        <p:spPr>
          <a:xfrm>
            <a:off x="9768734" y="2653990"/>
            <a:ext cx="1479957" cy="369332"/>
          </a:xfrm>
          <a:prstGeom prst="rect">
            <a:avLst/>
          </a:prstGeom>
          <a:noFill/>
        </p:spPr>
        <p:txBody>
          <a:bodyPr wrap="none" rtlCol="0">
            <a:spAutoFit/>
          </a:bodyPr>
          <a:lstStyle/>
          <a:p>
            <a:r>
              <a:rPr lang="fr-FR" dirty="0" err="1"/>
              <a:t>Sti.namur.be</a:t>
            </a:r>
            <a:endParaRPr lang="fr-FR" dirty="0"/>
          </a:p>
        </p:txBody>
      </p:sp>
    </p:spTree>
    <p:extLst>
      <p:ext uri="{BB962C8B-B14F-4D97-AF65-F5344CB8AC3E}">
        <p14:creationId xmlns:p14="http://schemas.microsoft.com/office/powerpoint/2010/main" val="3977483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B34439-DEDB-2B6F-E29F-27ED1BBB2398}"/>
              </a:ext>
            </a:extLst>
          </p:cNvPr>
          <p:cNvSpPr>
            <a:spLocks noGrp="1"/>
          </p:cNvSpPr>
          <p:nvPr>
            <p:ph type="title"/>
          </p:nvPr>
        </p:nvSpPr>
        <p:spPr>
          <a:xfrm>
            <a:off x="509848" y="602853"/>
            <a:ext cx="10515600" cy="619919"/>
          </a:xfrm>
        </p:spPr>
        <p:txBody>
          <a:bodyPr>
            <a:normAutofit fontScale="90000"/>
          </a:bodyPr>
          <a:lstStyle/>
          <a:p>
            <a:r>
              <a:rPr lang="fr-FR" dirty="0"/>
              <a:t>Le STI namurois : le « centre de contrôle »</a:t>
            </a:r>
          </a:p>
        </p:txBody>
      </p:sp>
      <p:sp>
        <p:nvSpPr>
          <p:cNvPr id="6" name="ZoneTexte 5">
            <a:extLst>
              <a:ext uri="{FF2B5EF4-FFF2-40B4-BE49-F238E27FC236}">
                <a16:creationId xmlns:a16="http://schemas.microsoft.com/office/drawing/2014/main" id="{CC1EA7FC-F5AA-F232-47AB-7A6BC51C7A37}"/>
              </a:ext>
            </a:extLst>
          </p:cNvPr>
          <p:cNvSpPr txBox="1"/>
          <p:nvPr/>
        </p:nvSpPr>
        <p:spPr>
          <a:xfrm>
            <a:off x="297917" y="5508387"/>
            <a:ext cx="7344662" cy="646331"/>
          </a:xfrm>
          <a:prstGeom prst="rect">
            <a:avLst/>
          </a:prstGeom>
          <a:noFill/>
        </p:spPr>
        <p:txBody>
          <a:bodyPr wrap="square" rtlCol="0">
            <a:spAutoFit/>
          </a:bodyPr>
          <a:lstStyle/>
          <a:p>
            <a:r>
              <a:rPr lang="fr-FR" dirty="0"/>
              <a:t>Source : </a:t>
            </a:r>
            <a:r>
              <a:rPr lang="fr-FR" dirty="0">
                <a:hlinkClick r:id="rId2"/>
              </a:rPr>
              <a:t>https://www.le-nid.be/les-projets/systeme-de-transport-intelligent-sti</a:t>
            </a:r>
            <a:endParaRPr lang="fr-FR" dirty="0"/>
          </a:p>
        </p:txBody>
      </p:sp>
      <p:sp>
        <p:nvSpPr>
          <p:cNvPr id="4" name="ZoneTexte 3">
            <a:extLst>
              <a:ext uri="{FF2B5EF4-FFF2-40B4-BE49-F238E27FC236}">
                <a16:creationId xmlns:a16="http://schemas.microsoft.com/office/drawing/2014/main" id="{D4CD6416-BA34-771F-0929-3EBCCBBBCFC7}"/>
              </a:ext>
            </a:extLst>
          </p:cNvPr>
          <p:cNvSpPr txBox="1"/>
          <p:nvPr/>
        </p:nvSpPr>
        <p:spPr>
          <a:xfrm>
            <a:off x="7642579" y="4598213"/>
            <a:ext cx="4480646" cy="646331"/>
          </a:xfrm>
          <a:prstGeom prst="rect">
            <a:avLst/>
          </a:prstGeom>
          <a:noFill/>
        </p:spPr>
        <p:txBody>
          <a:bodyPr wrap="square" rtlCol="0">
            <a:spAutoFit/>
          </a:bodyPr>
          <a:lstStyle/>
          <a:p>
            <a:r>
              <a:rPr lang="fr-FR" dirty="0"/>
              <a:t>Source : </a:t>
            </a:r>
            <a:r>
              <a:rPr lang="fr-FR" dirty="0">
                <a:hlinkClick r:id="rId2"/>
              </a:rPr>
              <a:t>https://</a:t>
            </a:r>
            <a:r>
              <a:rPr lang="fr-FR" dirty="0" err="1">
                <a:hlinkClick r:id="rId2"/>
              </a:rPr>
              <a:t>www.le-nid.be</a:t>
            </a:r>
            <a:r>
              <a:rPr lang="fr-FR" dirty="0">
                <a:hlinkClick r:id="rId2"/>
              </a:rPr>
              <a:t>/les-projets/</a:t>
            </a:r>
            <a:r>
              <a:rPr lang="fr-FR" dirty="0" err="1">
                <a:hlinkClick r:id="rId2"/>
              </a:rPr>
              <a:t>systeme</a:t>
            </a:r>
            <a:r>
              <a:rPr lang="fr-FR" dirty="0">
                <a:hlinkClick r:id="rId2"/>
              </a:rPr>
              <a:t>-de-transport-intelligent-</a:t>
            </a:r>
            <a:r>
              <a:rPr lang="fr-FR" dirty="0" err="1">
                <a:hlinkClick r:id="rId2"/>
              </a:rPr>
              <a:t>sti</a:t>
            </a:r>
            <a:endParaRPr lang="fr-FR" dirty="0"/>
          </a:p>
        </p:txBody>
      </p:sp>
      <p:sp>
        <p:nvSpPr>
          <p:cNvPr id="8" name="Espace réservé du contenu 7">
            <a:extLst>
              <a:ext uri="{FF2B5EF4-FFF2-40B4-BE49-F238E27FC236}">
                <a16:creationId xmlns:a16="http://schemas.microsoft.com/office/drawing/2014/main" id="{02A1DC06-C876-8684-FE34-75224F579021}"/>
              </a:ext>
            </a:extLst>
          </p:cNvPr>
          <p:cNvSpPr>
            <a:spLocks noGrp="1"/>
          </p:cNvSpPr>
          <p:nvPr>
            <p:ph idx="1"/>
          </p:nvPr>
        </p:nvSpPr>
        <p:spPr/>
        <p:txBody>
          <a:bodyPr/>
          <a:lstStyle/>
          <a:p>
            <a:r>
              <a:rPr lang="fr-FR" dirty="0"/>
              <a:t>Images : voir URLs</a:t>
            </a:r>
          </a:p>
        </p:txBody>
      </p:sp>
    </p:spTree>
    <p:extLst>
      <p:ext uri="{BB962C8B-B14F-4D97-AF65-F5344CB8AC3E}">
        <p14:creationId xmlns:p14="http://schemas.microsoft.com/office/powerpoint/2010/main" val="2880476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343F5A-ACAE-520E-5522-AC00AE1952D1}"/>
              </a:ext>
            </a:extLst>
          </p:cNvPr>
          <p:cNvSpPr>
            <a:spLocks noGrp="1"/>
          </p:cNvSpPr>
          <p:nvPr>
            <p:ph type="title"/>
          </p:nvPr>
        </p:nvSpPr>
        <p:spPr>
          <a:xfrm>
            <a:off x="331428" y="529784"/>
            <a:ext cx="10515600" cy="619919"/>
          </a:xfrm>
        </p:spPr>
        <p:txBody>
          <a:bodyPr>
            <a:normAutofit fontScale="90000"/>
          </a:bodyPr>
          <a:lstStyle/>
          <a:p>
            <a:r>
              <a:rPr lang="fr-FR" dirty="0"/>
              <a:t>Le STI namurois : les panneaux à message variable</a:t>
            </a:r>
          </a:p>
        </p:txBody>
      </p:sp>
      <p:sp>
        <p:nvSpPr>
          <p:cNvPr id="6" name="ZoneTexte 5">
            <a:extLst>
              <a:ext uri="{FF2B5EF4-FFF2-40B4-BE49-F238E27FC236}">
                <a16:creationId xmlns:a16="http://schemas.microsoft.com/office/drawing/2014/main" id="{87375529-6FD5-294C-3471-7BF6FA310B6B}"/>
              </a:ext>
            </a:extLst>
          </p:cNvPr>
          <p:cNvSpPr txBox="1"/>
          <p:nvPr/>
        </p:nvSpPr>
        <p:spPr>
          <a:xfrm>
            <a:off x="334537" y="6255147"/>
            <a:ext cx="7968913" cy="369332"/>
          </a:xfrm>
          <a:prstGeom prst="rect">
            <a:avLst/>
          </a:prstGeom>
          <a:noFill/>
        </p:spPr>
        <p:txBody>
          <a:bodyPr wrap="none" rtlCol="0">
            <a:spAutoFit/>
          </a:bodyPr>
          <a:lstStyle/>
          <a:p>
            <a:r>
              <a:rPr lang="fr-FR" dirty="0"/>
              <a:t>Source : https://</a:t>
            </a:r>
            <a:r>
              <a:rPr lang="fr-FR" dirty="0" err="1"/>
              <a:t>www.le-nid.be</a:t>
            </a:r>
            <a:r>
              <a:rPr lang="fr-FR" dirty="0"/>
              <a:t>/les-projets/</a:t>
            </a:r>
            <a:r>
              <a:rPr lang="fr-FR" dirty="0" err="1"/>
              <a:t>systeme</a:t>
            </a:r>
            <a:r>
              <a:rPr lang="fr-FR" dirty="0"/>
              <a:t>-de-transport-intelligent-</a:t>
            </a:r>
            <a:r>
              <a:rPr lang="fr-FR" dirty="0" err="1"/>
              <a:t>sti</a:t>
            </a:r>
            <a:endParaRPr lang="fr-FR" dirty="0"/>
          </a:p>
        </p:txBody>
      </p:sp>
      <p:sp>
        <p:nvSpPr>
          <p:cNvPr id="7" name="ZoneTexte 6">
            <a:extLst>
              <a:ext uri="{FF2B5EF4-FFF2-40B4-BE49-F238E27FC236}">
                <a16:creationId xmlns:a16="http://schemas.microsoft.com/office/drawing/2014/main" id="{5746CBD1-0875-0CB0-F7C5-9123677FD724}"/>
              </a:ext>
            </a:extLst>
          </p:cNvPr>
          <p:cNvSpPr txBox="1"/>
          <p:nvPr/>
        </p:nvSpPr>
        <p:spPr>
          <a:xfrm>
            <a:off x="8051789" y="1816202"/>
            <a:ext cx="3969834" cy="4031873"/>
          </a:xfrm>
          <a:prstGeom prst="rect">
            <a:avLst/>
          </a:prstGeom>
          <a:noFill/>
        </p:spPr>
        <p:txBody>
          <a:bodyPr wrap="square" rtlCol="0">
            <a:spAutoFit/>
          </a:bodyPr>
          <a:lstStyle/>
          <a:p>
            <a:r>
              <a:rPr lang="fr-FR" sz="3200" dirty="0"/>
              <a:t>Cœur de l’ambition d’« influence des comportements » : affichage d’informations en temps réel, scénarios de déviation, et cetera</a:t>
            </a:r>
          </a:p>
        </p:txBody>
      </p:sp>
      <p:sp>
        <p:nvSpPr>
          <p:cNvPr id="4" name="Espace réservé du contenu 3">
            <a:extLst>
              <a:ext uri="{FF2B5EF4-FFF2-40B4-BE49-F238E27FC236}">
                <a16:creationId xmlns:a16="http://schemas.microsoft.com/office/drawing/2014/main" id="{F35F912F-0887-7265-DC41-FEEF9D4D7B3A}"/>
              </a:ext>
            </a:extLst>
          </p:cNvPr>
          <p:cNvSpPr>
            <a:spLocks noGrp="1"/>
          </p:cNvSpPr>
          <p:nvPr>
            <p:ph idx="1"/>
          </p:nvPr>
        </p:nvSpPr>
        <p:spPr/>
        <p:txBody>
          <a:bodyPr/>
          <a:lstStyle/>
          <a:p>
            <a:r>
              <a:rPr lang="fr-FR" dirty="0"/>
              <a:t>Images : voir URLs</a:t>
            </a:r>
          </a:p>
          <a:p>
            <a:endParaRPr lang="fr-FR" dirty="0"/>
          </a:p>
        </p:txBody>
      </p:sp>
    </p:spTree>
    <p:extLst>
      <p:ext uri="{BB962C8B-B14F-4D97-AF65-F5344CB8AC3E}">
        <p14:creationId xmlns:p14="http://schemas.microsoft.com/office/powerpoint/2010/main" val="2781362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E1F9C2-FFC8-174A-D179-7FFAD84AA6B9}"/>
              </a:ext>
            </a:extLst>
          </p:cNvPr>
          <p:cNvSpPr>
            <a:spLocks noGrp="1"/>
          </p:cNvSpPr>
          <p:nvPr>
            <p:ph type="title"/>
          </p:nvPr>
        </p:nvSpPr>
        <p:spPr>
          <a:xfrm>
            <a:off x="392059" y="516709"/>
            <a:ext cx="10515600" cy="619919"/>
          </a:xfrm>
        </p:spPr>
        <p:txBody>
          <a:bodyPr>
            <a:noAutofit/>
          </a:bodyPr>
          <a:lstStyle/>
          <a:p>
            <a:r>
              <a:rPr lang="fr-FR" sz="3200" b="1" dirty="0" err="1"/>
              <a:t>Optimod</a:t>
            </a:r>
            <a:r>
              <a:rPr lang="fr-FR" sz="3200" dirty="0"/>
              <a:t>, </a:t>
            </a:r>
            <a:r>
              <a:rPr lang="fr-FR" sz="3200" dirty="0" err="1"/>
              <a:t>Onlymoov</a:t>
            </a:r>
            <a:r>
              <a:rPr lang="fr-FR" sz="3200" dirty="0"/>
              <a:t> et l’Agence des mobilités en ligne</a:t>
            </a:r>
          </a:p>
        </p:txBody>
      </p:sp>
      <p:sp>
        <p:nvSpPr>
          <p:cNvPr id="4" name="Espace réservé du contenu 3">
            <a:extLst>
              <a:ext uri="{FF2B5EF4-FFF2-40B4-BE49-F238E27FC236}">
                <a16:creationId xmlns:a16="http://schemas.microsoft.com/office/drawing/2014/main" id="{245488A2-78F3-EF9E-65C8-83F2FF4B04BC}"/>
              </a:ext>
            </a:extLst>
          </p:cNvPr>
          <p:cNvSpPr>
            <a:spLocks noGrp="1"/>
          </p:cNvSpPr>
          <p:nvPr>
            <p:ph idx="1"/>
          </p:nvPr>
        </p:nvSpPr>
        <p:spPr/>
        <p:txBody>
          <a:bodyPr/>
          <a:lstStyle/>
          <a:p>
            <a:r>
              <a:rPr lang="fr-FR" dirty="0"/>
              <a:t>Images : voir URLs</a:t>
            </a:r>
          </a:p>
          <a:p>
            <a:endParaRPr lang="fr-FR" dirty="0"/>
          </a:p>
          <a:p>
            <a:endParaRPr lang="fr-FR" dirty="0"/>
          </a:p>
          <a:p>
            <a:endParaRPr lang="fr-FR" dirty="0"/>
          </a:p>
          <a:p>
            <a:endParaRPr lang="fr-FR" dirty="0"/>
          </a:p>
          <a:p>
            <a:r>
              <a:rPr lang="fr-FR" dirty="0">
                <a:solidFill>
                  <a:schemeClr val="tx1"/>
                </a:solidFill>
              </a:rPr>
              <a:t>Source : https://</a:t>
            </a:r>
            <a:r>
              <a:rPr lang="fr-FR" dirty="0" err="1">
                <a:solidFill>
                  <a:schemeClr val="tx1"/>
                </a:solidFill>
              </a:rPr>
              <a:t>mobilites.grandlyon.com</a:t>
            </a:r>
            <a:endParaRPr lang="fr-FR" dirty="0">
              <a:solidFill>
                <a:schemeClr val="tx1"/>
              </a:solidFill>
            </a:endParaRPr>
          </a:p>
          <a:p>
            <a:endParaRPr lang="fr-FR" dirty="0"/>
          </a:p>
          <a:p>
            <a:endParaRPr lang="fr-FR" dirty="0"/>
          </a:p>
        </p:txBody>
      </p:sp>
    </p:spTree>
    <p:extLst>
      <p:ext uri="{BB962C8B-B14F-4D97-AF65-F5344CB8AC3E}">
        <p14:creationId xmlns:p14="http://schemas.microsoft.com/office/powerpoint/2010/main" val="1507517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FA92C1-F3A2-D088-1734-904321E29341}"/>
              </a:ext>
            </a:extLst>
          </p:cNvPr>
          <p:cNvSpPr>
            <a:spLocks noGrp="1"/>
          </p:cNvSpPr>
          <p:nvPr>
            <p:ph type="title"/>
          </p:nvPr>
        </p:nvSpPr>
        <p:spPr>
          <a:xfrm>
            <a:off x="179308" y="173343"/>
            <a:ext cx="10515600" cy="619919"/>
          </a:xfrm>
        </p:spPr>
        <p:txBody>
          <a:bodyPr>
            <a:normAutofit fontScale="90000"/>
          </a:bodyPr>
          <a:lstStyle/>
          <a:p>
            <a:r>
              <a:rPr lang="fr-FR" dirty="0"/>
              <a:t>Le calculateur de la Métropole</a:t>
            </a:r>
          </a:p>
        </p:txBody>
      </p:sp>
      <p:sp>
        <p:nvSpPr>
          <p:cNvPr id="8" name="ZoneTexte 7">
            <a:extLst>
              <a:ext uri="{FF2B5EF4-FFF2-40B4-BE49-F238E27FC236}">
                <a16:creationId xmlns:a16="http://schemas.microsoft.com/office/drawing/2014/main" id="{E40DE60E-35BB-007C-26B2-A51B24E756DF}"/>
              </a:ext>
            </a:extLst>
          </p:cNvPr>
          <p:cNvSpPr txBox="1"/>
          <p:nvPr/>
        </p:nvSpPr>
        <p:spPr>
          <a:xfrm>
            <a:off x="7615003" y="6099882"/>
            <a:ext cx="4102405" cy="584775"/>
          </a:xfrm>
          <a:prstGeom prst="rect">
            <a:avLst/>
          </a:prstGeom>
          <a:noFill/>
        </p:spPr>
        <p:txBody>
          <a:bodyPr wrap="none" rtlCol="0">
            <a:spAutoFit/>
          </a:bodyPr>
          <a:lstStyle/>
          <a:p>
            <a:r>
              <a:rPr lang="fr-FR" sz="3200" dirty="0">
                <a:solidFill>
                  <a:srgbClr val="6F3990"/>
                </a:solidFill>
                <a:latin typeface=""/>
              </a:rPr>
              <a:t>Mobilier urbain : PMV</a:t>
            </a:r>
          </a:p>
        </p:txBody>
      </p:sp>
      <p:sp>
        <p:nvSpPr>
          <p:cNvPr id="5" name="ZoneTexte 4">
            <a:extLst>
              <a:ext uri="{FF2B5EF4-FFF2-40B4-BE49-F238E27FC236}">
                <a16:creationId xmlns:a16="http://schemas.microsoft.com/office/drawing/2014/main" id="{7D1E5486-D122-E09D-6B45-4881377779B1}"/>
              </a:ext>
            </a:extLst>
          </p:cNvPr>
          <p:cNvSpPr txBox="1"/>
          <p:nvPr/>
        </p:nvSpPr>
        <p:spPr>
          <a:xfrm>
            <a:off x="788078" y="5515107"/>
            <a:ext cx="4105611" cy="523220"/>
          </a:xfrm>
          <a:prstGeom prst="rect">
            <a:avLst/>
          </a:prstGeom>
          <a:noFill/>
        </p:spPr>
        <p:txBody>
          <a:bodyPr wrap="none" rtlCol="0">
            <a:spAutoFit/>
          </a:bodyPr>
          <a:lstStyle/>
          <a:p>
            <a:r>
              <a:rPr lang="fr-FR" sz="2800" dirty="0">
                <a:solidFill>
                  <a:srgbClr val="6F3990"/>
                </a:solidFill>
                <a:latin typeface=""/>
              </a:rPr>
              <a:t>Planificateur d’itinéraires</a:t>
            </a:r>
          </a:p>
        </p:txBody>
      </p:sp>
      <p:sp>
        <p:nvSpPr>
          <p:cNvPr id="6" name="Espace réservé du contenu 5">
            <a:extLst>
              <a:ext uri="{FF2B5EF4-FFF2-40B4-BE49-F238E27FC236}">
                <a16:creationId xmlns:a16="http://schemas.microsoft.com/office/drawing/2014/main" id="{D5FCFD9A-7B7A-721C-35C9-D369DD6599B7}"/>
              </a:ext>
            </a:extLst>
          </p:cNvPr>
          <p:cNvSpPr>
            <a:spLocks noGrp="1"/>
          </p:cNvSpPr>
          <p:nvPr>
            <p:ph idx="1"/>
          </p:nvPr>
        </p:nvSpPr>
        <p:spPr/>
        <p:txBody>
          <a:bodyPr/>
          <a:lstStyle/>
          <a:p>
            <a:r>
              <a:rPr lang="fr-FR" dirty="0"/>
              <a:t>Images : voir URLs</a:t>
            </a:r>
          </a:p>
          <a:p>
            <a:endParaRPr lang="fr-FR" dirty="0"/>
          </a:p>
          <a:p>
            <a:endParaRPr lang="fr-FR" dirty="0"/>
          </a:p>
          <a:p>
            <a:endParaRPr lang="fr-FR" dirty="0"/>
          </a:p>
          <a:p>
            <a:endParaRPr lang="fr-FR" dirty="0"/>
          </a:p>
          <a:p>
            <a:r>
              <a:rPr lang="fr-FR" dirty="0">
                <a:solidFill>
                  <a:schemeClr val="tx1"/>
                </a:solidFill>
              </a:rPr>
              <a:t>Source : https://</a:t>
            </a:r>
            <a:r>
              <a:rPr lang="fr-FR" dirty="0" err="1">
                <a:solidFill>
                  <a:schemeClr val="tx1"/>
                </a:solidFill>
              </a:rPr>
              <a:t>mobilites.grandlyon.com</a:t>
            </a:r>
            <a:endParaRPr lang="fr-FR" dirty="0">
              <a:solidFill>
                <a:schemeClr val="tx1"/>
              </a:solidFill>
            </a:endParaRPr>
          </a:p>
          <a:p>
            <a:endParaRPr lang="fr-FR" dirty="0"/>
          </a:p>
        </p:txBody>
      </p:sp>
    </p:spTree>
    <p:extLst>
      <p:ext uri="{BB962C8B-B14F-4D97-AF65-F5344CB8AC3E}">
        <p14:creationId xmlns:p14="http://schemas.microsoft.com/office/powerpoint/2010/main" val="1886472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FD1CD1-86CB-6C01-2DE3-322BA7A5E5EE}"/>
              </a:ext>
            </a:extLst>
          </p:cNvPr>
          <p:cNvSpPr>
            <a:spLocks noGrp="1"/>
          </p:cNvSpPr>
          <p:nvPr>
            <p:ph type="title"/>
          </p:nvPr>
        </p:nvSpPr>
        <p:spPr>
          <a:xfrm>
            <a:off x="475705" y="410942"/>
            <a:ext cx="10515600" cy="619919"/>
          </a:xfrm>
        </p:spPr>
        <p:txBody>
          <a:bodyPr>
            <a:normAutofit fontScale="90000"/>
          </a:bodyPr>
          <a:lstStyle/>
          <a:p>
            <a:r>
              <a:rPr lang="fr-FR" dirty="0"/>
              <a:t>Le PC CRITER : info mobilité, régulation du trafic, contrôle d’accès</a:t>
            </a:r>
          </a:p>
        </p:txBody>
      </p:sp>
      <p:sp>
        <p:nvSpPr>
          <p:cNvPr id="4" name="Espace réservé du contenu 3">
            <a:extLst>
              <a:ext uri="{FF2B5EF4-FFF2-40B4-BE49-F238E27FC236}">
                <a16:creationId xmlns:a16="http://schemas.microsoft.com/office/drawing/2014/main" id="{2DD8EBE9-B0FD-2BF5-DE69-312A30779B20}"/>
              </a:ext>
            </a:extLst>
          </p:cNvPr>
          <p:cNvSpPr>
            <a:spLocks noGrp="1"/>
          </p:cNvSpPr>
          <p:nvPr>
            <p:ph idx="1"/>
          </p:nvPr>
        </p:nvSpPr>
        <p:spPr/>
        <p:txBody>
          <a:bodyPr>
            <a:normAutofit fontScale="92500" lnSpcReduction="20000"/>
          </a:bodyPr>
          <a:lstStyle/>
          <a:p>
            <a:endParaRPr lang="fr-FR" dirty="0"/>
          </a:p>
          <a:p>
            <a:r>
              <a:rPr lang="fr-FR" dirty="0"/>
              <a:t>Images : voir URLs</a:t>
            </a:r>
          </a:p>
          <a:p>
            <a:endParaRPr lang="fr-FR" dirty="0"/>
          </a:p>
          <a:p>
            <a:endParaRPr lang="fr-FR" dirty="0"/>
          </a:p>
          <a:p>
            <a:endParaRPr lang="fr-FR" dirty="0"/>
          </a:p>
          <a:p>
            <a:endParaRPr lang="fr-FR" dirty="0"/>
          </a:p>
          <a:p>
            <a:endParaRPr lang="fr-FR" dirty="0"/>
          </a:p>
          <a:p>
            <a:endParaRPr lang="fr-FR" dirty="0"/>
          </a:p>
          <a:p>
            <a:r>
              <a:rPr lang="fr-FR" dirty="0">
                <a:solidFill>
                  <a:schemeClr val="tx1"/>
                </a:solidFill>
              </a:rPr>
              <a:t>Source : https://</a:t>
            </a:r>
            <a:r>
              <a:rPr lang="fr-FR" dirty="0" err="1">
                <a:solidFill>
                  <a:schemeClr val="tx1"/>
                </a:solidFill>
              </a:rPr>
              <a:t>data.grandlyon.com</a:t>
            </a:r>
            <a:r>
              <a:rPr lang="fr-FR" dirty="0">
                <a:solidFill>
                  <a:schemeClr val="tx1"/>
                </a:solidFill>
              </a:rPr>
              <a:t>/portail/en/</a:t>
            </a:r>
            <a:r>
              <a:rPr lang="fr-FR" dirty="0" err="1">
                <a:solidFill>
                  <a:schemeClr val="tx1"/>
                </a:solidFill>
              </a:rPr>
              <a:t>actualites</a:t>
            </a:r>
            <a:r>
              <a:rPr lang="fr-FR" dirty="0">
                <a:solidFill>
                  <a:schemeClr val="tx1"/>
                </a:solidFill>
              </a:rPr>
              <a:t>/pc-criter-et-onlymoov-des-informations-trafic-au-service-des-usagers</a:t>
            </a:r>
          </a:p>
        </p:txBody>
      </p:sp>
    </p:spTree>
    <p:extLst>
      <p:ext uri="{BB962C8B-B14F-4D97-AF65-F5344CB8AC3E}">
        <p14:creationId xmlns:p14="http://schemas.microsoft.com/office/powerpoint/2010/main" val="1886201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3D38095-CD3B-740F-4EF9-D04A1D0A7FFC}"/>
              </a:ext>
            </a:extLst>
          </p:cNvPr>
          <p:cNvSpPr>
            <a:spLocks noGrp="1"/>
          </p:cNvSpPr>
          <p:nvPr>
            <p:ph idx="1"/>
          </p:nvPr>
        </p:nvSpPr>
        <p:spPr>
          <a:xfrm>
            <a:off x="638830" y="1949172"/>
            <a:ext cx="10515600" cy="4548282"/>
          </a:xfrm>
        </p:spPr>
        <p:txBody>
          <a:bodyPr>
            <a:normAutofit fontScale="62500" lnSpcReduction="20000"/>
          </a:bodyPr>
          <a:lstStyle/>
          <a:p>
            <a:pPr lvl="0">
              <a:lnSpc>
                <a:spcPct val="120000"/>
              </a:lnSpc>
            </a:pPr>
            <a:r>
              <a:rPr lang="fr-BE" sz="3200" dirty="0"/>
              <a:t>Ville de Namur : </a:t>
            </a:r>
            <a:r>
              <a:rPr lang="fr-BE" sz="3200" dirty="0">
                <a:solidFill>
                  <a:schemeClr val="tx1"/>
                </a:solidFill>
              </a:rPr>
              <a:t>« Le S.T.I., c’est le nouvel </a:t>
            </a:r>
            <a:r>
              <a:rPr lang="fr-BE" sz="3200" dirty="0">
                <a:solidFill>
                  <a:srgbClr val="FF0000"/>
                </a:solidFill>
              </a:rPr>
              <a:t>outil</a:t>
            </a:r>
            <a:r>
              <a:rPr lang="fr-BE" sz="3200" dirty="0">
                <a:solidFill>
                  <a:schemeClr val="tx1"/>
                </a:solidFill>
              </a:rPr>
              <a:t> </a:t>
            </a:r>
            <a:r>
              <a:rPr lang="fr-BE" sz="3200" dirty="0">
                <a:solidFill>
                  <a:srgbClr val="FFC000"/>
                </a:solidFill>
              </a:rPr>
              <a:t>mis à votre disposition</a:t>
            </a:r>
            <a:r>
              <a:rPr lang="fr-BE" sz="3200" dirty="0">
                <a:solidFill>
                  <a:schemeClr val="tx1"/>
                </a:solidFill>
              </a:rPr>
              <a:t> </a:t>
            </a:r>
            <a:r>
              <a:rPr lang="fr-BE" sz="3200" dirty="0">
                <a:solidFill>
                  <a:srgbClr val="92D050"/>
                </a:solidFill>
              </a:rPr>
              <a:t>par la Ville </a:t>
            </a:r>
            <a:r>
              <a:rPr lang="fr-BE" sz="3200" dirty="0">
                <a:solidFill>
                  <a:schemeClr val="tx1"/>
                </a:solidFill>
              </a:rPr>
              <a:t>de Namur pour </a:t>
            </a:r>
            <a:r>
              <a:rPr lang="fr-BE" sz="3200" dirty="0">
                <a:solidFill>
                  <a:srgbClr val="00B050"/>
                </a:solidFill>
              </a:rPr>
              <a:t>faciliter vos déplacements</a:t>
            </a:r>
            <a:r>
              <a:rPr lang="fr-BE" sz="3200" dirty="0">
                <a:solidFill>
                  <a:schemeClr val="tx1"/>
                </a:solidFill>
              </a:rPr>
              <a:t> et stationnements à Namur. Que vous veniez en bus, en vélo, en voiture, ce système intelligent vous donne </a:t>
            </a:r>
            <a:r>
              <a:rPr lang="fr-BE" sz="3200" dirty="0">
                <a:solidFill>
                  <a:srgbClr val="00B0F0"/>
                </a:solidFill>
              </a:rPr>
              <a:t>en temps réel </a:t>
            </a:r>
            <a:r>
              <a:rPr lang="fr-BE" sz="3200" dirty="0">
                <a:solidFill>
                  <a:schemeClr val="tx1"/>
                </a:solidFill>
              </a:rPr>
              <a:t>les infos utiles pour </a:t>
            </a:r>
            <a:r>
              <a:rPr lang="fr-BE" sz="3200" dirty="0">
                <a:solidFill>
                  <a:srgbClr val="0070C0"/>
                </a:solidFill>
              </a:rPr>
              <a:t>adapter votre itinéraire</a:t>
            </a:r>
            <a:r>
              <a:rPr lang="fr-BE" sz="3200" dirty="0">
                <a:solidFill>
                  <a:schemeClr val="tx1"/>
                </a:solidFill>
              </a:rPr>
              <a:t> en fonction de la </a:t>
            </a:r>
            <a:r>
              <a:rPr lang="fr-BE" sz="3200" dirty="0">
                <a:solidFill>
                  <a:srgbClr val="002060"/>
                </a:solidFill>
              </a:rPr>
              <a:t>situation sur les routes</a:t>
            </a:r>
            <a:r>
              <a:rPr lang="fr-BE" sz="3200" dirty="0">
                <a:solidFill>
                  <a:schemeClr val="tx1"/>
                </a:solidFill>
              </a:rPr>
              <a:t>. » (mon emphase ; </a:t>
            </a:r>
            <a:r>
              <a:rPr lang="fr-BE" sz="3200" u="sng" dirty="0">
                <a:solidFill>
                  <a:schemeClr val="tx1"/>
                </a:solidFill>
                <a:hlinkClick r:id="rId2">
                  <a:extLst>
                    <a:ext uri="{A12FA001-AC4F-418D-AE19-62706E023703}">
                      <ahyp:hlinkClr xmlns:ahyp="http://schemas.microsoft.com/office/drawing/2018/hyperlinkcolor" val="tx"/>
                    </a:ext>
                  </a:extLst>
                </a:hlinkClick>
              </a:rPr>
              <a:t>https://www.namur.be/fr/ma-ville/mobilite/mobilite/publications/systeme-de-transport-intelligent-sti</a:t>
            </a:r>
            <a:r>
              <a:rPr lang="fr-BE" sz="3200" dirty="0">
                <a:solidFill>
                  <a:schemeClr val="tx1"/>
                </a:solidFill>
              </a:rPr>
              <a:t>)</a:t>
            </a:r>
            <a:r>
              <a:rPr lang="fr-BE" sz="3200" dirty="0"/>
              <a:t> </a:t>
            </a:r>
          </a:p>
          <a:p>
            <a:pPr marL="0" lvl="0" indent="0">
              <a:lnSpc>
                <a:spcPct val="120000"/>
              </a:lnSpc>
              <a:buNone/>
            </a:pPr>
            <a:r>
              <a:rPr lang="fr-BE" sz="3200" dirty="0">
                <a:solidFill>
                  <a:schemeClr val="tx1"/>
                </a:solidFill>
              </a:rPr>
              <a:t> </a:t>
            </a:r>
          </a:p>
          <a:p>
            <a:pPr lvl="0">
              <a:lnSpc>
                <a:spcPct val="120000"/>
              </a:lnSpc>
            </a:pPr>
            <a:r>
              <a:rPr lang="fr-BE" sz="3200" dirty="0"/>
              <a:t>Métropole de Lyon : </a:t>
            </a:r>
            <a:r>
              <a:rPr lang="fr-BE" sz="3200" dirty="0">
                <a:solidFill>
                  <a:schemeClr val="tx1"/>
                </a:solidFill>
              </a:rPr>
              <a:t>« </a:t>
            </a:r>
            <a:r>
              <a:rPr lang="fr-BE" sz="3200" dirty="0" err="1">
                <a:solidFill>
                  <a:schemeClr val="tx1"/>
                </a:solidFill>
              </a:rPr>
              <a:t>Mobilites.grandlyon.com</a:t>
            </a:r>
            <a:r>
              <a:rPr lang="fr-BE" sz="3200" dirty="0">
                <a:solidFill>
                  <a:schemeClr val="tx1"/>
                </a:solidFill>
              </a:rPr>
              <a:t> vous propose </a:t>
            </a:r>
            <a:r>
              <a:rPr lang="fr-BE" sz="3200" b="1" dirty="0">
                <a:solidFill>
                  <a:schemeClr val="tx1"/>
                </a:solidFill>
              </a:rPr>
              <a:t>une vitrine de l’offre de service mobilité</a:t>
            </a:r>
            <a:r>
              <a:rPr lang="fr-BE" sz="3200" dirty="0">
                <a:solidFill>
                  <a:schemeClr val="tx1"/>
                </a:solidFill>
              </a:rPr>
              <a:t> disponible sur le territoire de la Métropole de Lyon. Perturbations de trafic, actualités mobilité, carte multimodale, calculateur d’itinéraire, liste des travaux, espace dédié aux professionnels… vous pouvez trouver sur le site </a:t>
            </a:r>
            <a:r>
              <a:rPr lang="fr-BE" sz="3200" b="1" dirty="0">
                <a:solidFill>
                  <a:schemeClr val="tx1"/>
                </a:solidFill>
              </a:rPr>
              <a:t>les informations et un ensemble de fonctionnalités</a:t>
            </a:r>
            <a:r>
              <a:rPr lang="fr-BE" sz="3200" dirty="0">
                <a:solidFill>
                  <a:schemeClr val="tx1"/>
                </a:solidFill>
              </a:rPr>
              <a:t> vous permettant </a:t>
            </a:r>
            <a:r>
              <a:rPr lang="fr-BE" sz="3200" dirty="0">
                <a:solidFill>
                  <a:srgbClr val="FF0000"/>
                </a:solidFill>
              </a:rPr>
              <a:t>d’optimiser vos trajets</a:t>
            </a:r>
            <a:r>
              <a:rPr lang="fr-BE" sz="3200" dirty="0">
                <a:solidFill>
                  <a:schemeClr val="tx1"/>
                </a:solidFill>
              </a:rPr>
              <a:t>. » (emphase originale en gras, mon emphase en couleur; </a:t>
            </a:r>
            <a:r>
              <a:rPr lang="fr-BE" sz="3200" u="sng" dirty="0">
                <a:solidFill>
                  <a:schemeClr val="tx1"/>
                </a:solidFill>
                <a:hlinkClick r:id="rId3">
                  <a:extLst>
                    <a:ext uri="{A12FA001-AC4F-418D-AE19-62706E023703}">
                      <ahyp:hlinkClr xmlns:ahyp="http://schemas.microsoft.com/office/drawing/2018/hyperlinkcolor" val="tx"/>
                    </a:ext>
                  </a:extLst>
                </a:hlinkClick>
              </a:rPr>
              <a:t>https://mobilites.grandlyon.com/agence-des-mobilites</a:t>
            </a:r>
            <a:r>
              <a:rPr lang="fr-BE" sz="3200" dirty="0">
                <a:solidFill>
                  <a:schemeClr val="tx1"/>
                </a:solidFill>
              </a:rPr>
              <a:t>) </a:t>
            </a:r>
          </a:p>
          <a:p>
            <a:endParaRPr lang="fr-FR" dirty="0"/>
          </a:p>
        </p:txBody>
      </p:sp>
      <p:sp>
        <p:nvSpPr>
          <p:cNvPr id="5" name="ZoneTexte 4">
            <a:extLst>
              <a:ext uri="{FF2B5EF4-FFF2-40B4-BE49-F238E27FC236}">
                <a16:creationId xmlns:a16="http://schemas.microsoft.com/office/drawing/2014/main" id="{FF559D0A-A9B2-E591-5874-01A96D6BAB86}"/>
              </a:ext>
            </a:extLst>
          </p:cNvPr>
          <p:cNvSpPr txBox="1"/>
          <p:nvPr/>
        </p:nvSpPr>
        <p:spPr>
          <a:xfrm>
            <a:off x="426720" y="360546"/>
            <a:ext cx="10727710" cy="1077218"/>
          </a:xfrm>
          <a:prstGeom prst="rect">
            <a:avLst/>
          </a:prstGeom>
          <a:noFill/>
        </p:spPr>
        <p:txBody>
          <a:bodyPr wrap="square">
            <a:spAutoFit/>
          </a:bodyPr>
          <a:lstStyle/>
          <a:p>
            <a:r>
              <a:rPr lang="fr-BE" sz="3200" dirty="0">
                <a:solidFill>
                  <a:srgbClr val="5FA4B0"/>
                </a:solidFill>
              </a:rPr>
              <a:t>Les systèmes d’information multimodaux de Namur et de Lyon : fonctionnalités et usages promus</a:t>
            </a:r>
          </a:p>
        </p:txBody>
      </p:sp>
    </p:spTree>
    <p:extLst>
      <p:ext uri="{BB962C8B-B14F-4D97-AF65-F5344CB8AC3E}">
        <p14:creationId xmlns:p14="http://schemas.microsoft.com/office/powerpoint/2010/main" val="3666151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BAC5F4-0BA3-4921-02A8-1224AB1E58D4}"/>
              </a:ext>
            </a:extLst>
          </p:cNvPr>
          <p:cNvSpPr>
            <a:spLocks noGrp="1"/>
          </p:cNvSpPr>
          <p:nvPr>
            <p:ph type="title"/>
          </p:nvPr>
        </p:nvSpPr>
        <p:spPr/>
        <p:txBody>
          <a:bodyPr>
            <a:noAutofit/>
          </a:bodyPr>
          <a:lstStyle/>
          <a:p>
            <a:r>
              <a:rPr lang="fr-BE" dirty="0"/>
              <a:t>Caractéristiques majeures de ces systèmes multimodaux :</a:t>
            </a:r>
            <a:endParaRPr lang="fr-FR" dirty="0"/>
          </a:p>
        </p:txBody>
      </p:sp>
      <p:sp>
        <p:nvSpPr>
          <p:cNvPr id="3" name="Espace réservé du contenu 2">
            <a:extLst>
              <a:ext uri="{FF2B5EF4-FFF2-40B4-BE49-F238E27FC236}">
                <a16:creationId xmlns:a16="http://schemas.microsoft.com/office/drawing/2014/main" id="{46FC2B06-5399-77EA-7B6B-DFCEF2A31FC0}"/>
              </a:ext>
            </a:extLst>
          </p:cNvPr>
          <p:cNvSpPr>
            <a:spLocks noGrp="1"/>
          </p:cNvSpPr>
          <p:nvPr>
            <p:ph idx="1"/>
          </p:nvPr>
        </p:nvSpPr>
        <p:spPr>
          <a:xfrm>
            <a:off x="532150" y="1696085"/>
            <a:ext cx="10515600" cy="4351338"/>
          </a:xfrm>
        </p:spPr>
        <p:txBody>
          <a:bodyPr/>
          <a:lstStyle/>
          <a:p>
            <a:r>
              <a:rPr lang="fr-BE" i="1" dirty="0"/>
              <a:t>outils ; </a:t>
            </a:r>
          </a:p>
          <a:p>
            <a:r>
              <a:rPr lang="fr-BE" i="1" dirty="0"/>
              <a:t>proposés par les collectivités territoriales; </a:t>
            </a:r>
          </a:p>
          <a:p>
            <a:r>
              <a:rPr lang="fr-BE" i="1" dirty="0"/>
              <a:t>dont les citoyens sont invités à se saisir ; </a:t>
            </a:r>
          </a:p>
          <a:p>
            <a:r>
              <a:rPr lang="fr-BE" i="1" dirty="0"/>
              <a:t>qui comprennent des informations en temps réel portant sur de multiples modes de transport ; </a:t>
            </a:r>
          </a:p>
          <a:p>
            <a:r>
              <a:rPr lang="fr-BE" i="1" dirty="0"/>
              <a:t>et visant à construire des itinéraires personnalisés en fonction de ses besoins, à  faciliter l’adaptation des individus en fonction des conditions de circulation, à optimiser ses déplacements, à témoigner de l’offre de mobilité.</a:t>
            </a:r>
            <a:r>
              <a:rPr lang="fr-BE" dirty="0"/>
              <a:t> </a:t>
            </a:r>
            <a:endParaRPr lang="fr-FR" dirty="0"/>
          </a:p>
        </p:txBody>
      </p:sp>
    </p:spTree>
    <p:extLst>
      <p:ext uri="{BB962C8B-B14F-4D97-AF65-F5344CB8AC3E}">
        <p14:creationId xmlns:p14="http://schemas.microsoft.com/office/powerpoint/2010/main" val="1937066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2FD56B-598E-EC2A-59BA-4002B249AC3E}"/>
              </a:ext>
            </a:extLst>
          </p:cNvPr>
          <p:cNvSpPr>
            <a:spLocks noGrp="1"/>
          </p:cNvSpPr>
          <p:nvPr>
            <p:ph type="title"/>
          </p:nvPr>
        </p:nvSpPr>
        <p:spPr/>
        <p:txBody>
          <a:bodyPr>
            <a:normAutofit fontScale="90000"/>
          </a:bodyPr>
          <a:lstStyle/>
          <a:p>
            <a:r>
              <a:rPr lang="fr-BE" dirty="0"/>
              <a:t>Proposer un nouveau service public, </a:t>
            </a:r>
            <a:r>
              <a:rPr lang="fr-BE" b="1" dirty="0"/>
              <a:t>se donner une nouvelle prise sur les mobilités (1 - Namur)</a:t>
            </a:r>
            <a:endParaRPr lang="fr-FR" b="1" dirty="0"/>
          </a:p>
        </p:txBody>
      </p:sp>
      <p:sp>
        <p:nvSpPr>
          <p:cNvPr id="3" name="Espace réservé du contenu 2">
            <a:extLst>
              <a:ext uri="{FF2B5EF4-FFF2-40B4-BE49-F238E27FC236}">
                <a16:creationId xmlns:a16="http://schemas.microsoft.com/office/drawing/2014/main" id="{CCBE0F7C-8DC2-7640-76E0-C3FB5A8E1283}"/>
              </a:ext>
            </a:extLst>
          </p:cNvPr>
          <p:cNvSpPr>
            <a:spLocks noGrp="1"/>
          </p:cNvSpPr>
          <p:nvPr>
            <p:ph idx="1"/>
          </p:nvPr>
        </p:nvSpPr>
        <p:spPr/>
        <p:txBody>
          <a:bodyPr>
            <a:normAutofit fontScale="92500" lnSpcReduction="10000"/>
          </a:bodyPr>
          <a:lstStyle/>
          <a:p>
            <a:r>
              <a:rPr lang="fr-BE" dirty="0"/>
              <a:t>Avis d’attribution du marché STI (doc N18, relatif au cahier spécial des charges CSC V1223) : « </a:t>
            </a:r>
            <a:r>
              <a:rPr lang="fr-BE" dirty="0" err="1">
                <a:solidFill>
                  <a:schemeClr val="tx1"/>
                </a:solidFill>
              </a:rPr>
              <a:t>Diﬀuser</a:t>
            </a:r>
            <a:r>
              <a:rPr lang="fr-BE" dirty="0">
                <a:solidFill>
                  <a:schemeClr val="tx1"/>
                </a:solidFill>
              </a:rPr>
              <a:t> de l’information aux citoyens en temps réel pour influencer leurs comportements </a:t>
            </a:r>
            <a:r>
              <a:rPr lang="fr-BE" dirty="0"/>
              <a:t>». </a:t>
            </a:r>
          </a:p>
          <a:p>
            <a:r>
              <a:rPr lang="fr-BE" dirty="0"/>
              <a:t>Stéphanie Scailquin, échevine namuroise de la mobilité de 2018 à 2024 : « </a:t>
            </a:r>
            <a:r>
              <a:rPr lang="fr-BE" dirty="0">
                <a:solidFill>
                  <a:schemeClr val="tx1"/>
                </a:solidFill>
              </a:rPr>
              <a:t>[Le STI] nous propose une mobilité plus prévisible, plus fluide et plus dynamique, qui répond tant aux besoins des Namurois et Namuroises qu’à ceux et celles qui transitent par notre territoire. En outre, pour la Ville, c’est une occasion unique d’inviter à suivre un plan de circulation qu’elle peut orienter selon ses besoins.</a:t>
            </a:r>
            <a:r>
              <a:rPr lang="fr-BE" dirty="0"/>
              <a:t> » (doc N17)</a:t>
            </a:r>
          </a:p>
          <a:p>
            <a:r>
              <a:rPr lang="fr-BE" dirty="0"/>
              <a:t>« </a:t>
            </a:r>
            <a:r>
              <a:rPr lang="fr-BE" dirty="0">
                <a:solidFill>
                  <a:schemeClr val="tx1"/>
                </a:solidFill>
              </a:rPr>
              <a:t>Prendre en compte le développement durable </a:t>
            </a:r>
            <a:r>
              <a:rPr lang="fr-BE" dirty="0"/>
              <a:t>»</a:t>
            </a:r>
            <a:r>
              <a:rPr lang="fr-BE" dirty="0">
                <a:solidFill>
                  <a:schemeClr val="tx1"/>
                </a:solidFill>
              </a:rPr>
              <a:t> </a:t>
            </a:r>
            <a:r>
              <a:rPr lang="fr-BE" dirty="0"/>
              <a:t>(docs N8, N71) </a:t>
            </a:r>
            <a:endParaRPr lang="fr-FR" dirty="0"/>
          </a:p>
        </p:txBody>
      </p:sp>
    </p:spTree>
    <p:extLst>
      <p:ext uri="{BB962C8B-B14F-4D97-AF65-F5344CB8AC3E}">
        <p14:creationId xmlns:p14="http://schemas.microsoft.com/office/powerpoint/2010/main" val="3748848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3BF33-7870-AC0E-6D96-AFFA3458DDD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AB8B620-6DEA-A8C7-8E5B-2E342C3EBB46}"/>
              </a:ext>
            </a:extLst>
          </p:cNvPr>
          <p:cNvSpPr>
            <a:spLocks noGrp="1"/>
          </p:cNvSpPr>
          <p:nvPr>
            <p:ph type="title"/>
          </p:nvPr>
        </p:nvSpPr>
        <p:spPr/>
        <p:txBody>
          <a:bodyPr>
            <a:normAutofit fontScale="90000"/>
          </a:bodyPr>
          <a:lstStyle/>
          <a:p>
            <a:r>
              <a:rPr lang="fr-BE" dirty="0"/>
              <a:t>Proposer un nouveau service public, </a:t>
            </a:r>
            <a:r>
              <a:rPr lang="fr-BE" b="1" dirty="0"/>
              <a:t>se donner une nouvelle prise sur les mobilités (2 - Lyon)</a:t>
            </a:r>
            <a:endParaRPr lang="fr-FR" b="1" dirty="0"/>
          </a:p>
        </p:txBody>
      </p:sp>
      <p:sp>
        <p:nvSpPr>
          <p:cNvPr id="3" name="Espace réservé du contenu 2">
            <a:extLst>
              <a:ext uri="{FF2B5EF4-FFF2-40B4-BE49-F238E27FC236}">
                <a16:creationId xmlns:a16="http://schemas.microsoft.com/office/drawing/2014/main" id="{66FA82E5-4407-6550-3A31-B3AB8CD2DC10}"/>
              </a:ext>
            </a:extLst>
          </p:cNvPr>
          <p:cNvSpPr>
            <a:spLocks noGrp="1"/>
          </p:cNvSpPr>
          <p:nvPr>
            <p:ph idx="1"/>
          </p:nvPr>
        </p:nvSpPr>
        <p:spPr>
          <a:xfrm>
            <a:off x="532150" y="1613892"/>
            <a:ext cx="10515600" cy="4878348"/>
          </a:xfrm>
        </p:spPr>
        <p:txBody>
          <a:bodyPr>
            <a:normAutofit fontScale="92500" lnSpcReduction="10000"/>
          </a:bodyPr>
          <a:lstStyle/>
          <a:p>
            <a:r>
              <a:rPr lang="fr-BE" dirty="0"/>
              <a:t>« </a:t>
            </a:r>
            <a:r>
              <a:rPr lang="fr-BE" dirty="0">
                <a:solidFill>
                  <a:schemeClr val="tx1"/>
                </a:solidFill>
              </a:rPr>
              <a:t>fournir des services très avancés </a:t>
            </a:r>
            <a:r>
              <a:rPr lang="fr-BE" dirty="0"/>
              <a:t>» (doc LY68) aux citoyens dans l’optique de « </a:t>
            </a:r>
            <a:r>
              <a:rPr lang="fr-BE" dirty="0">
                <a:solidFill>
                  <a:schemeClr val="tx1"/>
                </a:solidFill>
              </a:rPr>
              <a:t>répondre aux attentes [de ces derniers] en matière d’information sur les transports </a:t>
            </a:r>
            <a:r>
              <a:rPr lang="fr-BE" dirty="0"/>
              <a:t>» (doc LY65, doc LY68) </a:t>
            </a:r>
          </a:p>
          <a:p>
            <a:r>
              <a:rPr lang="fr-BE" dirty="0"/>
              <a:t>« </a:t>
            </a:r>
            <a:r>
              <a:rPr lang="fr-BE" dirty="0">
                <a:solidFill>
                  <a:schemeClr val="tx1"/>
                </a:solidFill>
              </a:rPr>
              <a:t>optimiser la mobilité des personnes et des marchandises </a:t>
            </a:r>
            <a:r>
              <a:rPr lang="fr-BE" dirty="0"/>
              <a:t>» (doc LY2). Pour ce faire, Optimod devait s’appuyer sur trois composantes clés : une approche intégrée de l’information, des services basés sur les ITS (intelligent transport </a:t>
            </a:r>
            <a:r>
              <a:rPr lang="fr-BE" dirty="0" err="1"/>
              <a:t>systems</a:t>
            </a:r>
            <a:r>
              <a:rPr lang="fr-BE" dirty="0"/>
              <a:t> - systèmes de transport intelligents) et un partenariat fort avec le secteur privé</a:t>
            </a:r>
          </a:p>
          <a:p>
            <a:r>
              <a:rPr lang="fr-BE" dirty="0"/>
              <a:t>« </a:t>
            </a:r>
            <a:r>
              <a:rPr lang="fr-BE" dirty="0">
                <a:solidFill>
                  <a:schemeClr val="tx1"/>
                </a:solidFill>
              </a:rPr>
              <a:t>amplifier et accélérer le report modal</a:t>
            </a:r>
            <a:r>
              <a:rPr lang="fr-BE" dirty="0"/>
              <a:t> » (doc LY65). Le représentant du Grand Lyon au séminaire spécialisé OPTIMA 2014 déclarait que « </a:t>
            </a:r>
            <a:r>
              <a:rPr lang="fr-BE" dirty="0">
                <a:solidFill>
                  <a:schemeClr val="tx1"/>
                </a:solidFill>
              </a:rPr>
              <a:t>Si on veut des usagers multimodaux, il faut de l’information multimodale </a:t>
            </a:r>
            <a:r>
              <a:rPr lang="fr-BE" dirty="0"/>
              <a:t>» </a:t>
            </a:r>
            <a:endParaRPr lang="fr-FR" dirty="0"/>
          </a:p>
        </p:txBody>
      </p:sp>
    </p:spTree>
    <p:extLst>
      <p:ext uri="{BB962C8B-B14F-4D97-AF65-F5344CB8AC3E}">
        <p14:creationId xmlns:p14="http://schemas.microsoft.com/office/powerpoint/2010/main" val="176545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F5B0D3-461F-D70B-55A0-E27154CD3C2E}"/>
              </a:ext>
            </a:extLst>
          </p:cNvPr>
          <p:cNvSpPr>
            <a:spLocks noGrp="1"/>
          </p:cNvSpPr>
          <p:nvPr>
            <p:ph type="title"/>
          </p:nvPr>
        </p:nvSpPr>
        <p:spPr/>
        <p:txBody>
          <a:bodyPr>
            <a:noAutofit/>
          </a:bodyPr>
          <a:lstStyle/>
          <a:p>
            <a:r>
              <a:rPr lang="fr-BE" sz="3200" b="1" dirty="0"/>
              <a:t>Les rouages de l’infléchissement des choix de mobilité au sein des systèmes multimodaux</a:t>
            </a:r>
            <a:endParaRPr lang="fr-FR" sz="3200" b="1" dirty="0"/>
          </a:p>
        </p:txBody>
      </p:sp>
      <p:sp>
        <p:nvSpPr>
          <p:cNvPr id="3" name="Espace réservé du contenu 2">
            <a:extLst>
              <a:ext uri="{FF2B5EF4-FFF2-40B4-BE49-F238E27FC236}">
                <a16:creationId xmlns:a16="http://schemas.microsoft.com/office/drawing/2014/main" id="{FFA1701A-5388-5627-B587-83AF943F83E5}"/>
              </a:ext>
            </a:extLst>
          </p:cNvPr>
          <p:cNvSpPr>
            <a:spLocks noGrp="1"/>
          </p:cNvSpPr>
          <p:nvPr>
            <p:ph idx="1"/>
          </p:nvPr>
        </p:nvSpPr>
        <p:spPr>
          <a:xfrm>
            <a:off x="532149" y="1613892"/>
            <a:ext cx="11182773" cy="4878348"/>
          </a:xfrm>
        </p:spPr>
        <p:txBody>
          <a:bodyPr>
            <a:normAutofit lnSpcReduction="10000"/>
          </a:bodyPr>
          <a:lstStyle/>
          <a:p>
            <a:r>
              <a:rPr lang="fr-BE" sz="2800" dirty="0"/>
              <a:t>« </a:t>
            </a:r>
            <a:r>
              <a:rPr lang="fr-BE" sz="2800" dirty="0">
                <a:solidFill>
                  <a:schemeClr val="tx1"/>
                </a:solidFill>
              </a:rPr>
              <a:t>Ces dispositifs de calcul produisent une représentation singularisée et dynamique de l’espace urbain. Cette structuration informationnelle du champ des possibles des individus vise à les inciter à agir dans telle ou telle direction, à choisir tel ou tel itinéraire, tel ou tel mode de transport</a:t>
            </a:r>
            <a:r>
              <a:rPr lang="fr-BE" sz="2800" b="1" dirty="0">
                <a:solidFill>
                  <a:schemeClr val="tx1"/>
                </a:solidFill>
              </a:rPr>
              <a:t>. L’encadrement des mobilités ne repose pas sur la contrainte. Il laisse aux individus la liberté de leur choix de déplacement tout en organisant les conditions de leur liberté d’action</a:t>
            </a:r>
            <a:r>
              <a:rPr lang="fr-BE" sz="2800" dirty="0">
                <a:solidFill>
                  <a:schemeClr val="tx1"/>
                </a:solidFill>
              </a:rPr>
              <a:t>. </a:t>
            </a:r>
            <a:r>
              <a:rPr lang="fr-BE" sz="2800" dirty="0"/>
              <a:t>» (Courmont et Le </a:t>
            </a:r>
            <a:r>
              <a:rPr lang="fr-BE" sz="2800" dirty="0" err="1"/>
              <a:t>Galès</a:t>
            </a:r>
            <a:r>
              <a:rPr lang="fr-BE" sz="2800" dirty="0"/>
              <a:t>, 2021, pp. 18-19, mon emphase)</a:t>
            </a:r>
            <a:endParaRPr lang="fr-FR" sz="2800" dirty="0"/>
          </a:p>
          <a:p>
            <a:r>
              <a:rPr lang="fr-FR" sz="3200" dirty="0"/>
              <a:t>Namur : un travail sémiotique et de paramétrage</a:t>
            </a:r>
          </a:p>
          <a:p>
            <a:r>
              <a:rPr lang="fr-FR" sz="3200" dirty="0"/>
              <a:t>Lyon : le paramétrage de l’algorithme du planificateur d’itinéraire : </a:t>
            </a:r>
            <a:r>
              <a:rPr lang="fr-FR" sz="3200" dirty="0">
                <a:solidFill>
                  <a:schemeClr val="tx1"/>
                </a:solidFill>
              </a:rPr>
              <a:t>les itinéraires, les </a:t>
            </a:r>
            <a:r>
              <a:rPr lang="fr-FR" sz="3200" i="1" dirty="0">
                <a:solidFill>
                  <a:schemeClr val="tx1"/>
                </a:solidFill>
              </a:rPr>
              <a:t>combinatoires; </a:t>
            </a:r>
            <a:r>
              <a:rPr lang="fr-FR" sz="3200" dirty="0">
                <a:solidFill>
                  <a:schemeClr val="tx1"/>
                </a:solidFill>
              </a:rPr>
              <a:t>le temps de trajet effectif</a:t>
            </a:r>
          </a:p>
        </p:txBody>
      </p:sp>
    </p:spTree>
    <p:extLst>
      <p:ext uri="{BB962C8B-B14F-4D97-AF65-F5344CB8AC3E}">
        <p14:creationId xmlns:p14="http://schemas.microsoft.com/office/powerpoint/2010/main" val="313341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2AF809-1784-EECB-F3D8-98EC1443A317}"/>
              </a:ext>
            </a:extLst>
          </p:cNvPr>
          <p:cNvSpPr>
            <a:spLocks noGrp="1"/>
          </p:cNvSpPr>
          <p:nvPr>
            <p:ph type="title"/>
          </p:nvPr>
        </p:nvSpPr>
        <p:spPr/>
        <p:txBody>
          <a:bodyPr>
            <a:normAutofit fontScale="90000"/>
          </a:bodyPr>
          <a:lstStyle/>
          <a:p>
            <a:r>
              <a:rPr lang="fr-FR" b="1" dirty="0"/>
              <a:t>Caractériser la forme que l’action publique prend à travers l’utilisation de ces systèmes</a:t>
            </a:r>
          </a:p>
        </p:txBody>
      </p:sp>
      <p:sp>
        <p:nvSpPr>
          <p:cNvPr id="3" name="Espace réservé du contenu 2">
            <a:extLst>
              <a:ext uri="{FF2B5EF4-FFF2-40B4-BE49-F238E27FC236}">
                <a16:creationId xmlns:a16="http://schemas.microsoft.com/office/drawing/2014/main" id="{2EDE9A2D-42D1-4F97-3996-6376DFCA890C}"/>
              </a:ext>
            </a:extLst>
          </p:cNvPr>
          <p:cNvSpPr>
            <a:spLocks noGrp="1"/>
          </p:cNvSpPr>
          <p:nvPr>
            <p:ph idx="1"/>
          </p:nvPr>
        </p:nvSpPr>
        <p:spPr>
          <a:xfrm>
            <a:off x="437321" y="1771408"/>
            <a:ext cx="11754679" cy="4576504"/>
          </a:xfrm>
        </p:spPr>
        <p:txBody>
          <a:bodyPr>
            <a:normAutofit lnSpcReduction="10000"/>
          </a:bodyPr>
          <a:lstStyle/>
          <a:p>
            <a:pPr lvl="0"/>
            <a:r>
              <a:rPr lang="fr-BE" sz="3200" dirty="0">
                <a:latin typeface="Source Sans Pro" panose="020B0503030403020204" pitchFamily="34" charset="0"/>
                <a:ea typeface="Source Sans Pro" panose="020B0503030403020204" pitchFamily="34" charset="0"/>
              </a:rPr>
              <a:t>Dimension </a:t>
            </a:r>
            <a:r>
              <a:rPr lang="fr-BE" sz="3200" i="1" dirty="0">
                <a:latin typeface="Source Sans Pro" panose="020B0503030403020204" pitchFamily="34" charset="0"/>
                <a:ea typeface="Source Sans Pro" panose="020B0503030403020204" pitchFamily="34" charset="0"/>
              </a:rPr>
              <a:t>intensité</a:t>
            </a:r>
            <a:r>
              <a:rPr lang="fr-BE" sz="3200" dirty="0">
                <a:latin typeface="Source Sans Pro" panose="020B0503030403020204" pitchFamily="34" charset="0"/>
                <a:ea typeface="Source Sans Pro" panose="020B0503030403020204" pitchFamily="34" charset="0"/>
              </a:rPr>
              <a:t> de l’intervention publique : </a:t>
            </a:r>
            <a:endParaRPr lang="fr-BE" sz="2800" dirty="0">
              <a:latin typeface="Source Sans Pro" panose="020B0503030403020204" pitchFamily="34" charset="0"/>
              <a:ea typeface="Source Sans Pro" panose="020B0503030403020204" pitchFamily="34" charset="0"/>
            </a:endParaRPr>
          </a:p>
          <a:p>
            <a:pPr lvl="1"/>
            <a:r>
              <a:rPr lang="fr-BE" sz="3200" dirty="0">
                <a:solidFill>
                  <a:schemeClr val="tx1"/>
                </a:solidFill>
                <a:latin typeface="Source Sans Pro" panose="020B0503030403020204" pitchFamily="34" charset="0"/>
                <a:ea typeface="Source Sans Pro" panose="020B0503030403020204" pitchFamily="34" charset="0"/>
              </a:rPr>
              <a:t>Incitation sans contrainte</a:t>
            </a:r>
          </a:p>
          <a:p>
            <a:pPr lvl="1"/>
            <a:r>
              <a:rPr lang="fr-BE" sz="3200" dirty="0">
                <a:solidFill>
                  <a:schemeClr val="tx1"/>
                </a:solidFill>
                <a:latin typeface="Source Sans Pro" panose="020B0503030403020204" pitchFamily="34" charset="0"/>
                <a:ea typeface="Source Sans Pro" panose="020B0503030403020204" pitchFamily="34" charset="0"/>
              </a:rPr>
              <a:t>Conduite des conduites relevant de la </a:t>
            </a:r>
            <a:r>
              <a:rPr lang="fr-BE" sz="3200" i="1" dirty="0">
                <a:solidFill>
                  <a:schemeClr val="tx1"/>
                </a:solidFill>
                <a:latin typeface="Source Sans Pro" panose="020B0503030403020204" pitchFamily="34" charset="0"/>
                <a:ea typeface="Source Sans Pro" panose="020B0503030403020204" pitchFamily="34" charset="0"/>
              </a:rPr>
              <a:t>gouvernementalité</a:t>
            </a:r>
            <a:r>
              <a:rPr lang="fr-BE" sz="3200" dirty="0">
                <a:solidFill>
                  <a:schemeClr val="tx1"/>
                </a:solidFill>
                <a:latin typeface="Source Sans Pro" panose="020B0503030403020204" pitchFamily="34" charset="0"/>
                <a:ea typeface="Source Sans Pro" panose="020B0503030403020204" pitchFamily="34" charset="0"/>
              </a:rPr>
              <a:t> (Foucault, 2004) qui consiste à « aménager la probabilité » (Caré, 2021, p. 222)</a:t>
            </a:r>
          </a:p>
          <a:p>
            <a:pPr lvl="1"/>
            <a:r>
              <a:rPr lang="fr-BE" sz="3200" dirty="0">
                <a:solidFill>
                  <a:schemeClr val="tx1"/>
                </a:solidFill>
                <a:latin typeface="Source Sans Pro" panose="020B0503030403020204" pitchFamily="34" charset="0"/>
                <a:ea typeface="Source Sans Pro" panose="020B0503030403020204" pitchFamily="34" charset="0"/>
              </a:rPr>
              <a:t>Un résultat contre-intuitif par rapport à la conception classique de l’action publique : </a:t>
            </a:r>
            <a:r>
              <a:rPr lang="fr-FR" sz="3200" dirty="0">
                <a:solidFill>
                  <a:schemeClr val="tx1"/>
                </a:solidFill>
                <a:latin typeface="Source Sans Pro" panose="020B0503030403020204" pitchFamily="34" charset="0"/>
                <a:ea typeface="Source Sans Pro" panose="020B0503030403020204" pitchFamily="34" charset="0"/>
              </a:rPr>
              <a:t>l’information multimodale est à la fois un service encapacitant pour utilisateurs </a:t>
            </a:r>
            <a:r>
              <a:rPr lang="fr-FR" sz="3200" i="1" u="sng" dirty="0">
                <a:solidFill>
                  <a:schemeClr val="tx1"/>
                </a:solidFill>
                <a:latin typeface="Source Sans Pro" panose="020B0503030403020204" pitchFamily="34" charset="0"/>
                <a:ea typeface="Source Sans Pro" panose="020B0503030403020204" pitchFamily="34" charset="0"/>
              </a:rPr>
              <a:t>et</a:t>
            </a:r>
            <a:r>
              <a:rPr lang="fr-FR" sz="3200" dirty="0">
                <a:solidFill>
                  <a:schemeClr val="tx1"/>
                </a:solidFill>
                <a:latin typeface="Source Sans Pro" panose="020B0503030403020204" pitchFamily="34" charset="0"/>
                <a:ea typeface="Source Sans Pro" panose="020B0503030403020204" pitchFamily="34" charset="0"/>
              </a:rPr>
              <a:t> un instrument de transformation des comportements de mobilité destiné à mettre en œuvre les objectifs de politique publique des autorités locales</a:t>
            </a:r>
          </a:p>
          <a:p>
            <a:pPr lvl="1"/>
            <a:endParaRPr lang="fr-BE" sz="1700" dirty="0">
              <a:latin typeface="Source Sans Pro" panose="020B0503030403020204" pitchFamily="34" charset="0"/>
              <a:ea typeface="Source Sans Pro" panose="020B0503030403020204" pitchFamily="34" charset="0"/>
            </a:endParaRPr>
          </a:p>
          <a:p>
            <a:pPr lvl="1"/>
            <a:endParaRPr lang="fr-BE" sz="2800" dirty="0">
              <a:solidFill>
                <a:schemeClr val="tx1"/>
              </a:solidFill>
              <a:latin typeface="Source Sans Pro" panose="020B0503030403020204" pitchFamily="34" charset="0"/>
              <a:ea typeface="Source Sans Pro" panose="020B0503030403020204" pitchFamily="34" charset="0"/>
            </a:endParaRPr>
          </a:p>
          <a:p>
            <a:endParaRPr lang="fr-FR" sz="38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073106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97149-21BE-3AE7-957C-3BC14898811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99BE41-A3A2-964B-BD33-EE85561B0766}"/>
              </a:ext>
            </a:extLst>
          </p:cNvPr>
          <p:cNvSpPr>
            <a:spLocks noGrp="1"/>
          </p:cNvSpPr>
          <p:nvPr>
            <p:ph type="title"/>
          </p:nvPr>
        </p:nvSpPr>
        <p:spPr/>
        <p:txBody>
          <a:bodyPr>
            <a:normAutofit fontScale="90000"/>
          </a:bodyPr>
          <a:lstStyle/>
          <a:p>
            <a:r>
              <a:rPr lang="fr-FR" b="1" dirty="0"/>
              <a:t>Caractériser la forme que l’action publique prend à travers l’utilisation de ces systèmes</a:t>
            </a:r>
          </a:p>
        </p:txBody>
      </p:sp>
      <p:sp>
        <p:nvSpPr>
          <p:cNvPr id="3" name="Espace réservé du contenu 2">
            <a:extLst>
              <a:ext uri="{FF2B5EF4-FFF2-40B4-BE49-F238E27FC236}">
                <a16:creationId xmlns:a16="http://schemas.microsoft.com/office/drawing/2014/main" id="{D86CD0C8-09E6-AF3A-3322-EFB760E5F7D5}"/>
              </a:ext>
            </a:extLst>
          </p:cNvPr>
          <p:cNvSpPr>
            <a:spLocks noGrp="1"/>
          </p:cNvSpPr>
          <p:nvPr>
            <p:ph idx="1"/>
          </p:nvPr>
        </p:nvSpPr>
        <p:spPr>
          <a:xfrm>
            <a:off x="337929" y="1222772"/>
            <a:ext cx="11754679" cy="5325130"/>
          </a:xfrm>
        </p:spPr>
        <p:txBody>
          <a:bodyPr>
            <a:normAutofit/>
          </a:bodyPr>
          <a:lstStyle/>
          <a:p>
            <a:pPr marL="0" lvl="0" indent="0">
              <a:buNone/>
            </a:pPr>
            <a:endParaRPr lang="fr-BE" sz="2800" dirty="0">
              <a:latin typeface="Source Sans Pro" panose="020B0503030403020204" pitchFamily="34" charset="0"/>
              <a:ea typeface="Source Sans Pro" panose="020B0503030403020204" pitchFamily="34" charset="0"/>
            </a:endParaRPr>
          </a:p>
          <a:p>
            <a:pPr lvl="0"/>
            <a:r>
              <a:rPr lang="fr-BE" sz="3200" dirty="0"/>
              <a:t>Dimension </a:t>
            </a:r>
            <a:r>
              <a:rPr lang="fr-BE" sz="3200" i="1"/>
              <a:t>modalités</a:t>
            </a:r>
            <a:r>
              <a:rPr lang="fr-BE" sz="3200"/>
              <a:t> </a:t>
            </a:r>
            <a:r>
              <a:rPr lang="fr-BE" sz="3200">
                <a:latin typeface="Source Sans Pro" panose="020B0503030403020204" pitchFamily="34" charset="0"/>
                <a:ea typeface="Source Sans Pro" panose="020B0503030403020204" pitchFamily="34" charset="0"/>
              </a:rPr>
              <a:t>de l’intervention publique </a:t>
            </a:r>
            <a:r>
              <a:rPr lang="fr-BE" sz="3200"/>
              <a:t>: </a:t>
            </a:r>
            <a:endParaRPr lang="fr-BE" sz="3200" dirty="0"/>
          </a:p>
          <a:p>
            <a:pPr lvl="1"/>
            <a:r>
              <a:rPr lang="fr-BE" sz="2900" i="1" dirty="0">
                <a:solidFill>
                  <a:schemeClr val="tx1"/>
                </a:solidFill>
                <a:latin typeface="Source Sans Pro" panose="020B0503030403020204" pitchFamily="34" charset="0"/>
                <a:ea typeface="Source Sans Pro" panose="020B0503030403020204" pitchFamily="34" charset="0"/>
              </a:rPr>
              <a:t>Environnementalité</a:t>
            </a:r>
            <a:r>
              <a:rPr lang="fr-BE" sz="2900" dirty="0">
                <a:solidFill>
                  <a:schemeClr val="tx1"/>
                </a:solidFill>
                <a:latin typeface="Source Sans Pro" panose="020B0503030403020204" pitchFamily="34" charset="0"/>
                <a:ea typeface="Source Sans Pro" panose="020B0503030403020204" pitchFamily="34" charset="0"/>
              </a:rPr>
              <a:t> </a:t>
            </a:r>
            <a:r>
              <a:rPr lang="fr-FR" sz="2900" dirty="0">
                <a:solidFill>
                  <a:schemeClr val="tx1"/>
                </a:solidFill>
                <a:latin typeface="Source Sans Pro" panose="020B0503030403020204" pitchFamily="34" charset="0"/>
                <a:ea typeface="Source Sans Pro" panose="020B0503030403020204" pitchFamily="34" charset="0"/>
              </a:rPr>
              <a:t>(Andrejevic, 2020 ; Foucault, 2007, Gabrys, 2014)</a:t>
            </a:r>
            <a:r>
              <a:rPr lang="fr-BE" sz="2900" dirty="0">
                <a:solidFill>
                  <a:schemeClr val="tx1"/>
                </a:solidFill>
                <a:latin typeface="Source Sans Pro" panose="020B0503030403020204" pitchFamily="34" charset="0"/>
                <a:ea typeface="Source Sans Pro" panose="020B0503030403020204" pitchFamily="34" charset="0"/>
              </a:rPr>
              <a:t>: c’est l’environnement informationnel physique et numérique, modulable, qui contribue à transformer les comportements &gt;&lt; application d’une règlementation définie par une institution publique</a:t>
            </a:r>
          </a:p>
          <a:p>
            <a:pPr marL="457200" lvl="1" indent="0">
              <a:buNone/>
            </a:pPr>
            <a:endParaRPr lang="fr-BE" sz="2900" dirty="0">
              <a:solidFill>
                <a:schemeClr val="tx1"/>
              </a:solidFill>
              <a:latin typeface="Source Sans Pro" panose="020B0503030403020204" pitchFamily="34" charset="0"/>
              <a:ea typeface="Source Sans Pro" panose="020B0503030403020204" pitchFamily="34" charset="0"/>
            </a:endParaRPr>
          </a:p>
          <a:p>
            <a:pPr lvl="1"/>
            <a:r>
              <a:rPr lang="fr-BE" sz="2900" dirty="0">
                <a:solidFill>
                  <a:schemeClr val="tx1"/>
                </a:solidFill>
                <a:latin typeface="Source Sans Pro" panose="020B0503030403020204" pitchFamily="34" charset="0"/>
                <a:ea typeface="Source Sans Pro" panose="020B0503030403020204" pitchFamily="34" charset="0"/>
              </a:rPr>
              <a:t>Intégration à l’algorithme : «Une recommandation idéale serait celle qui ne serait plus perçue comme externe à l’action qu’elle catalyse mais qui serait directement intégrée dans le champ d’action comme propension ou disposition ‘naturelle’ à l’action. » (</a:t>
            </a:r>
            <a:r>
              <a:rPr lang="fr-BE" sz="2900" dirty="0" err="1">
                <a:solidFill>
                  <a:schemeClr val="tx1"/>
                </a:solidFill>
                <a:latin typeface="Source Sans Pro" panose="020B0503030403020204" pitchFamily="34" charset="0"/>
                <a:ea typeface="Source Sans Pro" panose="020B0503030403020204" pitchFamily="34" charset="0"/>
              </a:rPr>
              <a:t>Reigeluth</a:t>
            </a:r>
            <a:r>
              <a:rPr lang="fr-BE" sz="2900" dirty="0">
                <a:solidFill>
                  <a:schemeClr val="tx1"/>
                </a:solidFill>
                <a:latin typeface="Source Sans Pro" panose="020B0503030403020204" pitchFamily="34" charset="0"/>
                <a:ea typeface="Source Sans Pro" panose="020B0503030403020204" pitchFamily="34" charset="0"/>
              </a:rPr>
              <a:t>, 2018, p. 410)</a:t>
            </a:r>
          </a:p>
          <a:p>
            <a:pPr lvl="1"/>
            <a:endParaRPr lang="fr-BE" sz="3400" dirty="0">
              <a:solidFill>
                <a:schemeClr val="tx1"/>
              </a:solidFill>
            </a:endParaRPr>
          </a:p>
          <a:p>
            <a:pPr lvl="1"/>
            <a:endParaRPr lang="fr-BE" sz="1700" dirty="0">
              <a:latin typeface="Source Sans Pro" panose="020B0503030403020204" pitchFamily="34" charset="0"/>
              <a:ea typeface="Source Sans Pro" panose="020B0503030403020204" pitchFamily="34" charset="0"/>
            </a:endParaRPr>
          </a:p>
          <a:p>
            <a:pPr lvl="1"/>
            <a:endParaRPr lang="fr-BE" sz="2800" dirty="0">
              <a:solidFill>
                <a:schemeClr val="tx1"/>
              </a:solidFill>
              <a:latin typeface="Source Sans Pro" panose="020B0503030403020204" pitchFamily="34" charset="0"/>
              <a:ea typeface="Source Sans Pro" panose="020B0503030403020204" pitchFamily="34" charset="0"/>
            </a:endParaRPr>
          </a:p>
          <a:p>
            <a:endParaRPr lang="fr-FR" sz="38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121494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0403CD-50B3-5394-EBDA-43E9DF2FF1D9}"/>
              </a:ext>
            </a:extLst>
          </p:cNvPr>
          <p:cNvSpPr>
            <a:spLocks noGrp="1"/>
          </p:cNvSpPr>
          <p:nvPr>
            <p:ph type="title"/>
          </p:nvPr>
        </p:nvSpPr>
        <p:spPr>
          <a:xfrm>
            <a:off x="355882" y="0"/>
            <a:ext cx="10603734" cy="872223"/>
          </a:xfrm>
        </p:spPr>
        <p:txBody>
          <a:bodyPr>
            <a:normAutofit/>
          </a:bodyPr>
          <a:lstStyle/>
          <a:p>
            <a:r>
              <a:rPr lang="fr-FR" dirty="0"/>
              <a:t>Les SIM et la smart city/ville intelligente</a:t>
            </a:r>
          </a:p>
        </p:txBody>
      </p:sp>
      <p:sp>
        <p:nvSpPr>
          <p:cNvPr id="3" name="Espace réservé du contenu 2">
            <a:extLst>
              <a:ext uri="{FF2B5EF4-FFF2-40B4-BE49-F238E27FC236}">
                <a16:creationId xmlns:a16="http://schemas.microsoft.com/office/drawing/2014/main" id="{D419BDCB-DA6E-EEEF-8637-CF7280B225FB}"/>
              </a:ext>
            </a:extLst>
          </p:cNvPr>
          <p:cNvSpPr>
            <a:spLocks noGrp="1"/>
          </p:cNvSpPr>
          <p:nvPr>
            <p:ph idx="1"/>
          </p:nvPr>
        </p:nvSpPr>
        <p:spPr>
          <a:xfrm>
            <a:off x="355882" y="958405"/>
            <a:ext cx="11156745" cy="5950183"/>
          </a:xfrm>
        </p:spPr>
        <p:txBody>
          <a:bodyPr>
            <a:normAutofit/>
          </a:bodyPr>
          <a:lstStyle/>
          <a:p>
            <a:r>
              <a:rPr lang="fr-FR" dirty="0"/>
              <a:t>utiliser les TIC pour gérer les flux : </a:t>
            </a:r>
          </a:p>
          <a:p>
            <a:pPr marL="0" indent="0">
              <a:buNone/>
            </a:pPr>
            <a:r>
              <a:rPr lang="fr-FR" sz="2800" dirty="0">
                <a:solidFill>
                  <a:schemeClr val="tx1"/>
                </a:solidFill>
              </a:rPr>
              <a:t>« </a:t>
            </a:r>
            <a:r>
              <a:rPr lang="fr-BE" sz="2800" b="1" dirty="0">
                <a:solidFill>
                  <a:schemeClr val="tx1"/>
                </a:solidFill>
              </a:rPr>
              <a:t>Les technologies numériques apparaissent comme un moyen de réguler des flux, en allant chercher les ressources à l’intérieur même de l’infrastructure, à l’intérieur même du service</a:t>
            </a:r>
            <a:r>
              <a:rPr lang="fr-BE" sz="2800" dirty="0">
                <a:solidFill>
                  <a:schemeClr val="tx1"/>
                </a:solidFill>
              </a:rPr>
              <a:t>. Qu’il s’agisse de l’électricité, de la circulation, des parkings ou de l’enlèvement des déchets, l’idée générale de la </a:t>
            </a:r>
            <a:r>
              <a:rPr lang="fr-BE" sz="2800" b="1" dirty="0">
                <a:solidFill>
                  <a:schemeClr val="tx1"/>
                </a:solidFill>
              </a:rPr>
              <a:t>« </a:t>
            </a:r>
            <a:r>
              <a:rPr lang="fr-BE" sz="2800" b="1" dirty="0" err="1">
                <a:solidFill>
                  <a:schemeClr val="tx1"/>
                </a:solidFill>
              </a:rPr>
              <a:t>smartification</a:t>
            </a:r>
            <a:r>
              <a:rPr lang="fr-BE" sz="2800" b="1" dirty="0">
                <a:solidFill>
                  <a:schemeClr val="tx1"/>
                </a:solidFill>
              </a:rPr>
              <a:t> » est de mieux allouer, non plus les infrastructures aux besoins, mais les usages aux infrastructures existantes. »</a:t>
            </a:r>
            <a:r>
              <a:rPr lang="fr-BE" sz="2800" dirty="0">
                <a:solidFill>
                  <a:schemeClr val="tx1"/>
                </a:solidFill>
              </a:rPr>
              <a:t> (Ménard, 2018, p. 3)</a:t>
            </a:r>
            <a:endParaRPr lang="fr-BE" dirty="0"/>
          </a:p>
          <a:p>
            <a:r>
              <a:rPr lang="fr-BE" dirty="0"/>
              <a:t>La recherche de l’optimisation de la ville conçue comme système (Goodspeed, 2015)</a:t>
            </a:r>
          </a:p>
          <a:p>
            <a:r>
              <a:rPr lang="fr-BE" dirty="0"/>
              <a:t>La transition des mobilités abordée à l’échelle individuelle</a:t>
            </a:r>
          </a:p>
          <a:p>
            <a:r>
              <a:rPr lang="fr-BE" dirty="0"/>
              <a:t>L’utilisateur comme acteur rationnel </a:t>
            </a:r>
          </a:p>
          <a:p>
            <a:pPr lvl="1">
              <a:buFont typeface="Wingdings" pitchFamily="2" charset="2"/>
              <a:buChar char="Ø"/>
            </a:pPr>
            <a:endParaRPr lang="fr-BE" dirty="0">
              <a:solidFill>
                <a:schemeClr val="tx1"/>
              </a:solidFill>
            </a:endParaRPr>
          </a:p>
          <a:p>
            <a:pPr lvl="1">
              <a:buFont typeface="Wingdings" pitchFamily="2" charset="2"/>
              <a:buChar char="Ø"/>
            </a:pPr>
            <a:endParaRPr lang="fr-BE" dirty="0">
              <a:solidFill>
                <a:schemeClr val="tx1"/>
              </a:solidFill>
            </a:endParaRPr>
          </a:p>
          <a:p>
            <a:pPr marL="0" indent="0">
              <a:buNone/>
            </a:pPr>
            <a:endParaRPr lang="fr-FR" dirty="0"/>
          </a:p>
        </p:txBody>
      </p:sp>
    </p:spTree>
    <p:extLst>
      <p:ext uri="{BB962C8B-B14F-4D97-AF65-F5344CB8AC3E}">
        <p14:creationId xmlns:p14="http://schemas.microsoft.com/office/powerpoint/2010/main" val="1860467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62A5E-3CF8-DD10-231D-D41D880A498A}"/>
            </a:ext>
          </a:extLst>
        </p:cNvPr>
        <p:cNvGrpSpPr/>
        <p:nvPr/>
      </p:nvGrpSpPr>
      <p:grpSpPr>
        <a:xfrm>
          <a:off x="0" y="0"/>
          <a:ext cx="0" cy="0"/>
          <a:chOff x="0" y="0"/>
          <a:chExt cx="0" cy="0"/>
        </a:xfrm>
      </p:grpSpPr>
      <p:sp>
        <p:nvSpPr>
          <p:cNvPr id="3" name="Sous-titre 2">
            <a:extLst>
              <a:ext uri="{FF2B5EF4-FFF2-40B4-BE49-F238E27FC236}">
                <a16:creationId xmlns:a16="http://schemas.microsoft.com/office/drawing/2014/main" id="{41A829C1-4FF7-E0C3-3A24-B349A7C9CA13}"/>
              </a:ext>
            </a:extLst>
          </p:cNvPr>
          <p:cNvSpPr>
            <a:spLocks noGrp="1"/>
          </p:cNvSpPr>
          <p:nvPr>
            <p:ph type="subTitle" idx="1"/>
          </p:nvPr>
        </p:nvSpPr>
        <p:spPr>
          <a:xfrm>
            <a:off x="312524" y="4553017"/>
            <a:ext cx="8707298" cy="1207072"/>
          </a:xfrm>
        </p:spPr>
        <p:txBody>
          <a:bodyPr>
            <a:normAutofit fontScale="70000" lnSpcReduction="20000"/>
          </a:bodyPr>
          <a:lstStyle/>
          <a:p>
            <a:r>
              <a:rPr lang="fr-BE" sz="3200" i="1" dirty="0"/>
              <a:t>Nathan FLORE – doctorant aspirant FNRS</a:t>
            </a:r>
          </a:p>
          <a:p>
            <a:endParaRPr lang="fr-BE" sz="2800" i="1" dirty="0"/>
          </a:p>
          <a:p>
            <a:r>
              <a:rPr lang="fr-BE" sz="2800" i="1" dirty="0"/>
              <a:t>Institut de la décision publique; Spiral</a:t>
            </a:r>
          </a:p>
          <a:p>
            <a:r>
              <a:rPr lang="fr-BE" sz="2800" i="1" dirty="0" err="1"/>
              <a:t>nathan.flore@uliege.be</a:t>
            </a:r>
            <a:endParaRPr lang="fr-BE" sz="2800" i="1" dirty="0"/>
          </a:p>
          <a:p>
            <a:endParaRPr lang="fr-BE" sz="3200" i="1" dirty="0"/>
          </a:p>
          <a:p>
            <a:endParaRPr lang="fr-FR" sz="2400" dirty="0"/>
          </a:p>
        </p:txBody>
      </p:sp>
      <p:sp>
        <p:nvSpPr>
          <p:cNvPr id="4" name="Titre 1">
            <a:extLst>
              <a:ext uri="{FF2B5EF4-FFF2-40B4-BE49-F238E27FC236}">
                <a16:creationId xmlns:a16="http://schemas.microsoft.com/office/drawing/2014/main" id="{C5906793-3E38-4471-21E2-0EF338FA50B6}"/>
              </a:ext>
            </a:extLst>
          </p:cNvPr>
          <p:cNvSpPr>
            <a:spLocks noGrp="1"/>
          </p:cNvSpPr>
          <p:nvPr>
            <p:ph type="ctrTitle"/>
          </p:nvPr>
        </p:nvSpPr>
        <p:spPr>
          <a:xfrm>
            <a:off x="290412" y="1789088"/>
            <a:ext cx="8223393" cy="888011"/>
          </a:xfrm>
        </p:spPr>
        <p:txBody>
          <a:bodyPr>
            <a:noAutofit/>
          </a:bodyPr>
          <a:lstStyle/>
          <a:p>
            <a:r>
              <a:rPr lang="fr-BE" sz="3000" b="0" i="0" u="none" strike="noStrike" dirty="0">
                <a:effectLst/>
                <a:latin typeface="Helvetica" pitchFamily="2" charset="0"/>
              </a:rPr>
              <a:t> </a:t>
            </a:r>
            <a:endParaRPr lang="fr-BE" sz="3000" dirty="0"/>
          </a:p>
        </p:txBody>
      </p:sp>
      <p:sp>
        <p:nvSpPr>
          <p:cNvPr id="2" name="ZoneTexte 1">
            <a:extLst>
              <a:ext uri="{FF2B5EF4-FFF2-40B4-BE49-F238E27FC236}">
                <a16:creationId xmlns:a16="http://schemas.microsoft.com/office/drawing/2014/main" id="{EC3A90CD-E5DE-9BA4-8B95-CAC60193A781}"/>
              </a:ext>
            </a:extLst>
          </p:cNvPr>
          <p:cNvSpPr txBox="1"/>
          <p:nvPr/>
        </p:nvSpPr>
        <p:spPr>
          <a:xfrm>
            <a:off x="407623" y="388691"/>
            <a:ext cx="3233578" cy="461665"/>
          </a:xfrm>
          <a:prstGeom prst="rect">
            <a:avLst/>
          </a:prstGeom>
          <a:noFill/>
        </p:spPr>
        <p:txBody>
          <a:bodyPr wrap="none" rtlCol="0">
            <a:spAutoFit/>
          </a:bodyPr>
          <a:lstStyle/>
          <a:p>
            <a:r>
              <a:rPr lang="fr-FR" sz="2400" dirty="0">
                <a:solidFill>
                  <a:schemeClr val="bg1"/>
                </a:solidFill>
              </a:rPr>
              <a:t>Qui gouverne la ville ?</a:t>
            </a:r>
          </a:p>
        </p:txBody>
      </p:sp>
      <p:sp>
        <p:nvSpPr>
          <p:cNvPr id="5" name="ZoneTexte 4">
            <a:extLst>
              <a:ext uri="{FF2B5EF4-FFF2-40B4-BE49-F238E27FC236}">
                <a16:creationId xmlns:a16="http://schemas.microsoft.com/office/drawing/2014/main" id="{E6961C35-9AF7-F30E-FA1D-93265D277FF6}"/>
              </a:ext>
            </a:extLst>
          </p:cNvPr>
          <p:cNvSpPr txBox="1"/>
          <p:nvPr/>
        </p:nvSpPr>
        <p:spPr>
          <a:xfrm>
            <a:off x="312524" y="1553714"/>
            <a:ext cx="8223393" cy="2246769"/>
          </a:xfrm>
          <a:prstGeom prst="rect">
            <a:avLst/>
          </a:prstGeom>
          <a:noFill/>
        </p:spPr>
        <p:txBody>
          <a:bodyPr wrap="square" rtlCol="0">
            <a:spAutoFit/>
          </a:bodyPr>
          <a:lstStyle/>
          <a:p>
            <a:r>
              <a:rPr lang="fr-BE" sz="3500" b="1" dirty="0">
                <a:solidFill>
                  <a:schemeClr val="bg1"/>
                </a:solidFill>
              </a:rPr>
              <a:t>Transformer les mobilités sans contraindre : le management de la mobilité par l’autonomisation informationnelle des individus </a:t>
            </a:r>
            <a:endParaRPr lang="fr-FR" sz="3500" b="1" dirty="0">
              <a:solidFill>
                <a:schemeClr val="bg1"/>
              </a:solidFill>
            </a:endParaRPr>
          </a:p>
        </p:txBody>
      </p:sp>
      <p:pic>
        <p:nvPicPr>
          <p:cNvPr id="7" name="Image 6" descr="Une image contenant Police, Graphique, logo, texte&#10;&#10;Le contenu généré par l’IA peut être incorrect.">
            <a:extLst>
              <a:ext uri="{FF2B5EF4-FFF2-40B4-BE49-F238E27FC236}">
                <a16:creationId xmlns:a16="http://schemas.microsoft.com/office/drawing/2014/main" id="{F657359B-1439-AE41-FE53-9D83A2268C18}"/>
              </a:ext>
            </a:extLst>
          </p:cNvPr>
          <p:cNvPicPr>
            <a:picLocks noChangeAspect="1"/>
          </p:cNvPicPr>
          <p:nvPr/>
        </p:nvPicPr>
        <p:blipFill>
          <a:blip r:embed="rId2"/>
          <a:srcRect l="18391"/>
          <a:stretch>
            <a:fillRect/>
          </a:stretch>
        </p:blipFill>
        <p:spPr>
          <a:xfrm>
            <a:off x="7416800" y="195671"/>
            <a:ext cx="1603022" cy="1270506"/>
          </a:xfrm>
          <a:prstGeom prst="rect">
            <a:avLst/>
          </a:prstGeom>
        </p:spPr>
      </p:pic>
    </p:spTree>
    <p:extLst>
      <p:ext uri="{BB962C8B-B14F-4D97-AF65-F5344CB8AC3E}">
        <p14:creationId xmlns:p14="http://schemas.microsoft.com/office/powerpoint/2010/main" val="3604766673"/>
      </p:ext>
    </p:extLst>
  </p:cSld>
  <p:clrMapOvr>
    <a:masterClrMapping/>
  </p:clrMapOvr>
</p:sld>
</file>

<file path=ppt/theme/theme1.xml><?xml version="1.0" encoding="utf-8"?>
<a:theme xmlns:a="http://schemas.openxmlformats.org/drawingml/2006/main" name="ULIEGE CITE THEM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15564</TotalTime>
  <Words>1914</Words>
  <Application>Microsoft Macintosh PowerPoint</Application>
  <PresentationFormat>Grand écran</PresentationFormat>
  <Paragraphs>152</Paragraphs>
  <Slides>23</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23</vt:i4>
      </vt:variant>
    </vt:vector>
  </HeadingPairs>
  <TitlesOfParts>
    <vt:vector size="32" baseType="lpstr">
      <vt:lpstr>Arial</vt:lpstr>
      <vt:lpstr>Calibri</vt:lpstr>
      <vt:lpstr>Helvetica</vt:lpstr>
      <vt:lpstr>source sans pro</vt:lpstr>
      <vt:lpstr>source sans pro</vt:lpstr>
      <vt:lpstr>Source Sans Pro Bold</vt:lpstr>
      <vt:lpstr>Source Sans Pro Light</vt:lpstr>
      <vt:lpstr>Wingdings</vt:lpstr>
      <vt:lpstr>ULIEGE CITE THEME</vt:lpstr>
      <vt:lpstr> </vt:lpstr>
      <vt:lpstr>Introduction – Problématique et QDR, méthodologie</vt:lpstr>
      <vt:lpstr>Sous-questions de recherche</vt:lpstr>
      <vt:lpstr>Terrains de recherche</vt:lpstr>
      <vt:lpstr>Plan de la présentation</vt:lpstr>
      <vt:lpstr>Les autorités publiques aux prises avec l’automobile : de la massification à la critique (1) </vt:lpstr>
      <vt:lpstr>Les autorités publiques aux prises avec l’automobile : de la massification à la critique (2) </vt:lpstr>
      <vt:lpstr>Le contexte : les autorités locales font face à des injonctions paradoxales (Dupuy, 2007 ; Féré, 2012) :</vt:lpstr>
      <vt:lpstr>Le « système de transport intelligent » (STI) namurois</vt:lpstr>
      <vt:lpstr>Le STI namurois : le « centre de contrôle »</vt:lpstr>
      <vt:lpstr>Le STI namurois : les panneaux à message variable</vt:lpstr>
      <vt:lpstr>Optimod, Onlymoov et l’Agence des mobilités en ligne</vt:lpstr>
      <vt:lpstr>Le calculateur de la Métropole</vt:lpstr>
      <vt:lpstr>Le PC CRITER : info mobilité, régulation du trafic, contrôle d’accès</vt:lpstr>
      <vt:lpstr>Présentation PowerPoint</vt:lpstr>
      <vt:lpstr>Caractéristiques majeures de ces systèmes multimodaux :</vt:lpstr>
      <vt:lpstr>Proposer un nouveau service public, se donner une nouvelle prise sur les mobilités (1 - Namur)</vt:lpstr>
      <vt:lpstr>Proposer un nouveau service public, se donner une nouvelle prise sur les mobilités (2 - Lyon)</vt:lpstr>
      <vt:lpstr>Les rouages de l’infléchissement des choix de mobilité au sein des systèmes multimodaux</vt:lpstr>
      <vt:lpstr>Caractériser la forme que l’action publique prend à travers l’utilisation de ces systèmes</vt:lpstr>
      <vt:lpstr>Caractériser la forme que l’action publique prend à travers l’utilisation de ces systèmes</vt:lpstr>
      <vt:lpstr>Les SIM et la smart city/ville intelligente</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Olivier Debie</dc:creator>
  <cp:lastModifiedBy>Author</cp:lastModifiedBy>
  <cp:revision>914</cp:revision>
  <dcterms:created xsi:type="dcterms:W3CDTF">2019-01-14T11:19:49Z</dcterms:created>
  <dcterms:modified xsi:type="dcterms:W3CDTF">2026-05-12T09:19:27Z</dcterms:modified>
</cp:coreProperties>
</file>