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94" r:id="rId2"/>
    <p:sldId id="405" r:id="rId3"/>
    <p:sldId id="426" r:id="rId4"/>
    <p:sldId id="431" r:id="rId5"/>
    <p:sldId id="418" r:id="rId6"/>
    <p:sldId id="411" r:id="rId7"/>
    <p:sldId id="429" r:id="rId8"/>
    <p:sldId id="43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orient="horz" pos="223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9D849B-7C30-192F-83DD-E80447569ED5}" name="Michel Anne" initials="AM" userId="S::Anne.Michel@uliege.be::7587b207-3982-4e27-aa95-0add5d3f637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J" initials="G" lastIdx="3" clrIdx="0">
    <p:extLst>
      <p:ext uri="{19B8F6BF-5375-455C-9EA6-DF929625EA0E}">
        <p15:presenceInfo xmlns:p15="http://schemas.microsoft.com/office/powerpoint/2012/main" userId="GJ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CF"/>
    <a:srgbClr val="FB8989"/>
    <a:srgbClr val="E48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2" autoAdjust="0"/>
    <p:restoredTop sz="94702"/>
  </p:normalViewPr>
  <p:slideViewPr>
    <p:cSldViewPr snapToGrid="0" showGuides="1">
      <p:cViewPr varScale="1">
        <p:scale>
          <a:sx n="113" d="100"/>
          <a:sy n="113" d="100"/>
        </p:scale>
        <p:origin x="672" y="176"/>
      </p:cViewPr>
      <p:guideLst>
        <p:guide orient="horz" pos="4008"/>
        <p:guide pos="3840"/>
        <p:guide orient="horz" pos="576"/>
        <p:guide orient="horz" pos="2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F6C0F-6C1A-4846-A78B-2019EC7A5A0A}" type="datetimeFigureOut">
              <a:rPr lang="en-US" smtClean="0"/>
              <a:t>5/8/26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0A86D-5024-4350-A9C6-9389693B08C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5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99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37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15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95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60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06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2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224B-FA27-4BCB-A26A-ADE45C59C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BA7C3-DC9D-406C-B076-C0EF547FD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F5F6D-871C-4205-8D1F-4A75D2E3C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35F7-EF06-45F2-B57F-6F048A3C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B1CA4-B90D-4E32-901D-48FA8E2D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1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1EE9-276F-4ECC-914F-3840024B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04F50-AF49-4C03-830B-419E956A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B5F91-1B6D-440D-B9E1-29FB3BD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2A01E-DFDC-45CD-8C59-1ACC09CF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775F8-5AC9-4483-BDAA-960FCE9D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4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3CE1-F66E-4EFB-A061-3D89731B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A2FD-0BB0-48E3-961D-415CA7A19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3049-6C69-4CEC-82C8-8B99C166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0A7B9-7A8C-4781-8527-07CB306F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E066-AC32-4EBF-8C62-9F9C88D1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6EC4-6F49-4C22-9574-222E2B6D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3788F-73D7-4BA8-A517-673D68DE4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83F72-07E8-4522-BCD6-190E86E83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B5A81-3252-41EF-8E89-7F2F734C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4087F-4B5D-4BCC-A8B7-6AD823B2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8DD92-971F-4EBE-82A7-ABE3B785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8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4EDE5-DAA6-4AB4-ADAE-D4B0864A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DC08B-144E-41B1-B2E2-DD0D97F6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81F46-A6AB-4DE4-830D-D42782E0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72667-A2FE-4E9B-B0C0-1AB4FD8C0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A267E-14B3-415C-9BD0-93A240086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AB91A-F6A2-4D2C-803D-2B96DE11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20F70-97D6-4A4B-83E9-F2DE6EA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3A4884-361A-4BDD-A109-580661DC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5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796A-C94D-40D6-A532-B5030D21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9960D-4FE0-44C2-8E79-EA02757B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C9FF4-BA2A-4F83-91EC-84FCCC9B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A5C75-66DE-4C60-955C-C799276F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6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F05E97-12E7-4C3D-9AA5-EBFC6570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25EBE5-1AF8-4A20-85BC-AF631493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C7D4C-E75D-4022-B23A-8EED484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7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53C1-7859-4B7B-83ED-CBE53339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25BBE-A5F4-4139-A1E2-128DFC9C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9AD82-97A1-4C12-A331-06D9FEEB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93360-E200-4472-A28E-20B74943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B9387-B863-4CDD-922B-D6EC8215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1533D-ACE7-4A22-9109-6B53A4D1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7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A90AC-FB79-4573-A675-21B5F35C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B17C0-8AEC-4F51-9EB0-3F1F9FA2C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F1576-9819-4AE5-8F60-6A3A3901E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A9B03-8235-4947-B1E9-22457F9B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03FB9-4F6E-42F4-9E0B-6A259DC6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571CE-F3BA-4B47-8232-C128D36D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2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AE9B3-7C95-489C-8A32-22132209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18C582-CFBA-44E8-9DEF-3BDBC6D30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B17DE-6261-4E66-A4A9-D0E7D9D9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C2ACC-BCE2-4B89-8021-528A0E0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0424C-3425-45D1-A35B-4196E56F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9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84659-4BF3-4C22-A102-68D558736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7050F-96F2-4453-A76B-BDA3FE830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E29D8-7726-4466-ABEB-1288F7FE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1D5F-5CAC-4BC5-B5B2-E67EE06C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49DB4-AB6D-490B-97D2-DCC78814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2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3116-EE46-49BA-AF9B-CA43FFA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CCFC0-B77B-44C8-A097-50FD5B1E6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6219E-49F0-4E39-A5A1-E39D165F6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4056-FCF2-42B5-B363-49EAD26F8DCA}" type="datetimeFigureOut">
              <a:rPr lang="en-US" smtClean="0"/>
              <a:t>5/8/26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4ACBE-0631-4B94-AC44-AFCA522D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D36C1-B418-4475-AD06-D82B86987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2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0EECCD-CA60-3D97-0AA2-644801D82007}"/>
              </a:ext>
            </a:extLst>
          </p:cNvPr>
          <p:cNvSpPr txBox="1"/>
          <p:nvPr/>
        </p:nvSpPr>
        <p:spPr>
          <a:xfrm>
            <a:off x="589142" y="1288051"/>
            <a:ext cx="106434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000"/>
              </a:spcAft>
            </a:pPr>
            <a:r>
              <a:rPr lang="fr-BE" sz="44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Organiser la justice au quotidien : le rôle des greffes dans les tribunaux du travail belges</a:t>
            </a:r>
            <a:endParaRPr lang="fr-BE" sz="4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EC07D2-BA14-9B72-5DAF-08AF67F83219}"/>
              </a:ext>
            </a:extLst>
          </p:cNvPr>
          <p:cNvSpPr txBox="1"/>
          <p:nvPr/>
        </p:nvSpPr>
        <p:spPr>
          <a:xfrm>
            <a:off x="5468742" y="4904790"/>
            <a:ext cx="6032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r">
              <a:spcBef>
                <a:spcPts val="0"/>
              </a:spcBef>
              <a:spcAft>
                <a:spcPts val="400"/>
              </a:spcAft>
              <a:buNone/>
            </a:pPr>
            <a:r>
              <a:rPr lang="fr-BE" sz="2000" dirty="0">
                <a:latin typeface="Calibri" panose="020F0502020204030204" pitchFamily="34" charset="0"/>
                <a:cs typeface="Calibri" panose="020F0502020204030204" pitchFamily="34" charset="0"/>
              </a:rPr>
              <a:t>Benjamin Delgoffe (FaSS, CRIS/</a:t>
            </a:r>
            <a:r>
              <a:rPr lang="fr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ULiège</a:t>
            </a:r>
            <a:r>
              <a:rPr lang="fr-BE" sz="2000" dirty="0">
                <a:latin typeface="Calibri" panose="020F0502020204030204" pitchFamily="34" charset="0"/>
                <a:cs typeface="Calibri" panose="020F0502020204030204" pitchFamily="34" charset="0"/>
              </a:rPr>
              <a:t>) – JE Intersections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0C83A7-A308-FDFA-BD07-52707D9946A0}"/>
              </a:ext>
            </a:extLst>
          </p:cNvPr>
          <p:cNvSpPr txBox="1"/>
          <p:nvPr/>
        </p:nvSpPr>
        <p:spPr>
          <a:xfrm>
            <a:off x="5564276" y="5304900"/>
            <a:ext cx="1401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Mai 2026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8086A4BA-E2D0-60B5-BB8F-94FF3658B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71" y="5674232"/>
            <a:ext cx="2615629" cy="104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67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400050" y="429250"/>
            <a:ext cx="8206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3B6F29-60ED-2E85-2606-41D3039A478E}"/>
              </a:ext>
            </a:extLst>
          </p:cNvPr>
          <p:cNvSpPr txBox="1"/>
          <p:nvPr/>
        </p:nvSpPr>
        <p:spPr>
          <a:xfrm>
            <a:off x="400050" y="1351275"/>
            <a:ext cx="95581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 greffe : un rouage essentiel mais largement invisibilisé (loi, presse, grand public, littérature…)  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Penser le greffe comme une interface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située au cœur des </a:t>
            </a: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interactions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Gertz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, « Influence in court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systems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 the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clerk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as interface », 1977)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réelle capacité d’influence (dimension politique) 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 point d’entrée pertinent, mais qui demande quelques ajustements 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3600B5B-C1E5-D43D-3A9C-79C4E79D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4683309-75EB-C210-6594-1718227F2FC7}"/>
              </a:ext>
            </a:extLst>
          </p:cNvPr>
          <p:cNvSpPr txBox="1"/>
          <p:nvPr/>
        </p:nvSpPr>
        <p:spPr>
          <a:xfrm>
            <a:off x="3448878" y="5754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18E139-E3E1-7CA4-2F39-94BA80D2D617}"/>
              </a:ext>
            </a:extLst>
          </p:cNvPr>
          <p:cNvSpPr txBox="1"/>
          <p:nvPr/>
        </p:nvSpPr>
        <p:spPr>
          <a:xfrm>
            <a:off x="1787983" y="5288915"/>
            <a:ext cx="8280808" cy="64633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è"/>
            </a:pPr>
            <a:r>
              <a:rPr lang="fr-FR" b="1" dirty="0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Comment transposer aujourd’hui la proposition de </a:t>
            </a:r>
            <a:r>
              <a:rPr lang="fr-FR" b="1" dirty="0" err="1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Gertz</a:t>
            </a:r>
            <a:r>
              <a:rPr lang="fr-FR" b="1" dirty="0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 aux greffes des tribunaux du travail en Belgique ? </a:t>
            </a:r>
            <a:endParaRPr lang="fr-FR" b="1" dirty="0">
              <a:solidFill>
                <a:srgbClr val="FF0000"/>
              </a:solidFill>
              <a:highlight>
                <a:srgbClr val="FBFFCF"/>
              </a:highligh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D4F5D6-F869-B39B-F51E-9C10D486498F}"/>
              </a:ext>
            </a:extLst>
          </p:cNvPr>
          <p:cNvSpPr txBox="1"/>
          <p:nvPr/>
        </p:nvSpPr>
        <p:spPr>
          <a:xfrm>
            <a:off x="519545" y="5122718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344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400050" y="429250"/>
            <a:ext cx="8206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Méthodologie  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3B6F29-60ED-2E85-2606-41D3039A478E}"/>
              </a:ext>
            </a:extLst>
          </p:cNvPr>
          <p:cNvSpPr txBox="1"/>
          <p:nvPr/>
        </p:nvSpPr>
        <p:spPr>
          <a:xfrm>
            <a:off x="325391" y="1014025"/>
            <a:ext cx="9814896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Etudes de cas dans deux juridictions du travail belges contrastées </a:t>
            </a:r>
          </a:p>
          <a:p>
            <a:pPr algn="just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trentaine d’entretiens exploratoires et semi-directifs avec des membres du greffe (n = 15), des magistrats (n = 14) et un membre du ministère public (n = 1)</a:t>
            </a:r>
          </a:p>
          <a:p>
            <a:pPr algn="just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Observations </a:t>
            </a:r>
          </a:p>
          <a:p>
            <a:pPr algn="just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analyse documentaire : documents parlementaires, sites internet des juridictions, lois et dispositions légales 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3600B5B-C1E5-D43D-3A9C-79C4E79D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1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9422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Les tribunaux du travail comme terrain de recherche 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6332FE-04D0-BA37-AD60-BC50A0D0C9FF}"/>
              </a:ext>
            </a:extLst>
          </p:cNvPr>
          <p:cNvSpPr txBox="1"/>
          <p:nvPr/>
        </p:nvSpPr>
        <p:spPr>
          <a:xfrm>
            <a:off x="742950" y="1332012"/>
            <a:ext cx="87389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Quatre études de cas dans des tribunaux du travail belges francophones </a:t>
            </a: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018014-E456-466E-1CD7-C94528CFF6E1}"/>
              </a:ext>
            </a:extLst>
          </p:cNvPr>
          <p:cNvSpPr txBox="1"/>
          <p:nvPr/>
        </p:nvSpPr>
        <p:spPr>
          <a:xfrm>
            <a:off x="1887166" y="5418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D2669A-947C-14FB-87B9-BA984FCF7CC1}"/>
              </a:ext>
            </a:extLst>
          </p:cNvPr>
          <p:cNvSpPr txBox="1"/>
          <p:nvPr/>
        </p:nvSpPr>
        <p:spPr>
          <a:xfrm>
            <a:off x="1108953" y="33949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0025580C-66C7-D13B-2271-D7685FCA7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8E8DD1B-E747-CF6B-CB14-51CD24FA4100}"/>
              </a:ext>
            </a:extLst>
          </p:cNvPr>
          <p:cNvSpPr txBox="1"/>
          <p:nvPr/>
        </p:nvSpPr>
        <p:spPr>
          <a:xfrm>
            <a:off x="738837" y="1770923"/>
            <a:ext cx="87389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La gestion de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contentieux aux logiques contrastées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Centre névralgique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de la juridiction 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C94E9E5-FD15-4452-E18D-49594CABB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131925"/>
              </p:ext>
            </p:extLst>
          </p:nvPr>
        </p:nvGraphicFramePr>
        <p:xfrm>
          <a:off x="925952" y="2370937"/>
          <a:ext cx="10340096" cy="2604629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3416029">
                  <a:extLst>
                    <a:ext uri="{9D8B030D-6E8A-4147-A177-3AD203B41FA5}">
                      <a16:colId xmlns:a16="http://schemas.microsoft.com/office/drawing/2014/main" val="160928415"/>
                    </a:ext>
                  </a:extLst>
                </a:gridCol>
                <a:gridCol w="3417159">
                  <a:extLst>
                    <a:ext uri="{9D8B030D-6E8A-4147-A177-3AD203B41FA5}">
                      <a16:colId xmlns:a16="http://schemas.microsoft.com/office/drawing/2014/main" val="2307266446"/>
                    </a:ext>
                  </a:extLst>
                </a:gridCol>
                <a:gridCol w="3506908">
                  <a:extLst>
                    <a:ext uri="{9D8B030D-6E8A-4147-A177-3AD203B41FA5}">
                      <a16:colId xmlns:a16="http://schemas.microsoft.com/office/drawing/2014/main" val="3814478700"/>
                    </a:ext>
                  </a:extLst>
                </a:gridCol>
              </a:tblGrid>
              <a:tr h="261195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 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Contentieux classique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100" kern="0">
                          <a:effectLst/>
                        </a:rPr>
                        <a:t>RCD  </a:t>
                      </a:r>
                      <a:endParaRPr lang="fr-B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478452177"/>
                  </a:ext>
                </a:extLst>
              </a:tr>
              <a:tr h="682941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Les parties au procès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Configuration relativement  limitée, souvent structurée autour de deux parties principales, autour desquelles gravitent un ensemble de parties prenantes à la procédure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Un débiteur face à une pluralité de créanciers (parfois très nombreux), auxquels s’ajoutent des magistrats, des greffiers et des médiateurs de dettes (avocats, CPAS…) 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3520263610"/>
                  </a:ext>
                </a:extLst>
              </a:tr>
              <a:tr h="263967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Temporalité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Procédure à court, voire à moyen-terme 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Procédure inscrite dans le temps long 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1417366078"/>
                  </a:ext>
                </a:extLst>
              </a:tr>
              <a:tr h="786378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>
                          <a:effectLst/>
                        </a:rPr>
                        <a:t>Organisation du travail </a:t>
                      </a:r>
                      <a:endParaRPr lang="fr-B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structuré autour de la tenue de l’audience, moment central de la procédure </a:t>
                      </a:r>
                      <a:endParaRPr lang="fr-BE" sz="1100" kern="100" dirty="0">
                        <a:effectLst/>
                      </a:endParaRPr>
                    </a:p>
                    <a:p>
                      <a:r>
                        <a:rPr lang="fr-BE" sz="1100" kern="0" dirty="0">
                          <a:effectLst/>
                        </a:rPr>
                        <a:t>Système de l’échevinage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structuré sous la forme de cabinets et fondé sur le suivi continu des dossiers. L’audience n’occupe pas une place centrale dans la procédure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4037849491"/>
                  </a:ext>
                </a:extLst>
              </a:tr>
              <a:tr h="610148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Nature du travail quotidien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fortement lié à la préparation, à la tenue et au suivi de l’audience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principalement administratif : gestion des dossiers, échanges avec les parties, suivi des plans établis…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1887249087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05116668-A67F-5444-F344-5DAB2BB5463B}"/>
              </a:ext>
            </a:extLst>
          </p:cNvPr>
          <p:cNvSpPr txBox="1"/>
          <p:nvPr/>
        </p:nvSpPr>
        <p:spPr>
          <a:xfrm>
            <a:off x="1152939" y="62020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1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8002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Le greffe comme interface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018014-E456-466E-1CD7-C94528CFF6E1}"/>
              </a:ext>
            </a:extLst>
          </p:cNvPr>
          <p:cNvSpPr txBox="1"/>
          <p:nvPr/>
        </p:nvSpPr>
        <p:spPr>
          <a:xfrm>
            <a:off x="1887166" y="5418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D2669A-947C-14FB-87B9-BA984FCF7CC1}"/>
              </a:ext>
            </a:extLst>
          </p:cNvPr>
          <p:cNvSpPr txBox="1"/>
          <p:nvPr/>
        </p:nvSpPr>
        <p:spPr>
          <a:xfrm>
            <a:off x="1108953" y="33949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0025580C-66C7-D13B-2271-D7685FCA7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63D768-ADCB-E491-6065-BC1F84EF50A3}"/>
              </a:ext>
            </a:extLst>
          </p:cNvPr>
          <p:cNvSpPr txBox="1"/>
          <p:nvPr/>
        </p:nvSpPr>
        <p:spPr>
          <a:xfrm>
            <a:off x="742949" y="1348508"/>
            <a:ext cx="9544051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Dépasser la vision archaïque du greffe comme un « simple » service administratif au service du magistrat 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 réel </a:t>
            </a: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travail d’articulation et de coordination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de l’action d’acteurs aux logiques d’action très différentes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Rôle d’agentivité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du greffe : il fabrique de la relation dans une organisation dynamique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Travail de procéduralisation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organisationnelle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7706B0B-DFCD-7FB3-36D2-2DEFD7774E78}"/>
              </a:ext>
            </a:extLst>
          </p:cNvPr>
          <p:cNvSpPr txBox="1"/>
          <p:nvPr/>
        </p:nvSpPr>
        <p:spPr>
          <a:xfrm>
            <a:off x="1887166" y="4725769"/>
            <a:ext cx="8399834" cy="64633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è"/>
            </a:pPr>
            <a:r>
              <a:rPr lang="fr-FR" b="1" dirty="0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Le rôle d’interface est organisationnel : il permet de coordonner l’action de parties prenantes aux logiques d’action parfois très différentes </a:t>
            </a:r>
            <a:endParaRPr lang="fr-FR" b="1" dirty="0">
              <a:solidFill>
                <a:srgbClr val="FF0000"/>
              </a:solidFill>
              <a:highlight>
                <a:srgbClr val="FBFFC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7337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98072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greffe comme interface </a:t>
            </a:r>
          </a:p>
          <a:p>
            <a:endParaRPr lang="fr-F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2364D12-FD49-0868-2E26-77C666159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AE06F44-99D3-CECC-E330-0936E8886B28}"/>
              </a:ext>
            </a:extLst>
          </p:cNvPr>
          <p:cNvSpPr txBox="1"/>
          <p:nvPr/>
        </p:nvSpPr>
        <p:spPr>
          <a:xfrm>
            <a:off x="753340" y="1169057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u="sng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Les dimensions du rôle d’interface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D5F21A-2FE5-5DD6-BF5A-F9BB058939BD}"/>
              </a:ext>
            </a:extLst>
          </p:cNvPr>
          <p:cNvSpPr txBox="1"/>
          <p:nvPr/>
        </p:nvSpPr>
        <p:spPr>
          <a:xfrm>
            <a:off x="742950" y="1780466"/>
            <a:ext cx="626315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gare de triage :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point de traitement de l’information et de la documentation juridiques (= travail d’organisation des flux) </a:t>
            </a: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plaque tournante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coordination de l’action de multiples acteurs </a:t>
            </a: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 gardien du temps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gestion des temporalités judiciaires </a:t>
            </a: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garant de la procédure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expertise procédurale </a:t>
            </a:r>
          </a:p>
          <a:p>
            <a:pPr marL="342900" indent="-342900" algn="just">
              <a:buAutoNum type="alphaLcParenR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1CA663-011E-EA57-F331-21C900E55F35}"/>
              </a:ext>
            </a:extLst>
          </p:cNvPr>
          <p:cNvSpPr txBox="1"/>
          <p:nvPr/>
        </p:nvSpPr>
        <p:spPr>
          <a:xfrm>
            <a:off x="8936182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F12268-4604-88F0-2F38-E86A2B778343}"/>
              </a:ext>
            </a:extLst>
          </p:cNvPr>
          <p:cNvSpPr/>
          <p:nvPr/>
        </p:nvSpPr>
        <p:spPr>
          <a:xfrm>
            <a:off x="7573544" y="1262018"/>
            <a:ext cx="2725271" cy="107721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 On reçoit tout, on trie, on vérifie, on réorganise et puis on renvoie vers les bonnes personnes. C’est un peu un point de passage obligé. »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F509B5-6874-DB0D-1872-76319172DC23}"/>
              </a:ext>
            </a:extLst>
          </p:cNvPr>
          <p:cNvSpPr/>
          <p:nvPr/>
        </p:nvSpPr>
        <p:spPr>
          <a:xfrm>
            <a:off x="9157789" y="2714307"/>
            <a:ext cx="2725271" cy="115308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 Au final, tout le monde passe par le greffe à un moment ou à un autre. Les juges, les avocats, les experts… On est un peu au milieu de tout ça. »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F3F196-E588-F2BC-89D8-77C269E5B549}"/>
              </a:ext>
            </a:extLst>
          </p:cNvPr>
          <p:cNvSpPr/>
          <p:nvPr/>
        </p:nvSpPr>
        <p:spPr>
          <a:xfrm>
            <a:off x="7573544" y="4221644"/>
            <a:ext cx="2725271" cy="88529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fr-BE" sz="1400" dirty="0"/>
          </a:p>
          <a:p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 On doit sans arrêt vérifier où en sont les dossiers, relancer quand ça traîne, faire attention aux délais… sinon ça n’avance pas. »</a:t>
            </a: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E6BC22-4816-9FBB-13F6-2E73EA07494E}"/>
              </a:ext>
            </a:extLst>
          </p:cNvPr>
          <p:cNvSpPr/>
          <p:nvPr/>
        </p:nvSpPr>
        <p:spPr>
          <a:xfrm>
            <a:off x="9217861" y="5476312"/>
            <a:ext cx="2725271" cy="12774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 Il faut que tout soit fait correctement : les bonnes pièces, dans le bon ordre, avec les bonnes formes. Si on se trompe, ça peut poser problème pour toute la suite. »</a:t>
            </a:r>
          </a:p>
        </p:txBody>
      </p:sp>
    </p:spTree>
    <p:extLst>
      <p:ext uri="{BB962C8B-B14F-4D97-AF65-F5344CB8AC3E}">
        <p14:creationId xmlns:p14="http://schemas.microsoft.com/office/powerpoint/2010/main" val="150706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9807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La dimension politique du rôle d’interface 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2364D12-FD49-0868-2E26-77C666159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AD5F21A-2FE5-5DD6-BF5A-F9BB058939BD}"/>
              </a:ext>
            </a:extLst>
          </p:cNvPr>
          <p:cNvSpPr txBox="1"/>
          <p:nvPr/>
        </p:nvSpPr>
        <p:spPr>
          <a:xfrm>
            <a:off x="722167" y="1289459"/>
            <a:ext cx="87335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Le greffe ne dispose pas d’un pouvoir décisionnel…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… mais il maîtrise des ressources essentielles pour le bon fonctionnement des juridictions (Crozier, 1977) : 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14550" lvl="4" indent="-285750">
              <a:buFontTx/>
              <a:buChar char="-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L’expertise : maîtrise des règles (procédurales) </a:t>
            </a:r>
          </a:p>
          <a:p>
            <a:pPr marL="2114550" lvl="4" indent="-285750">
              <a:buFontTx/>
              <a:buChar char="-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Maitrise de l’information </a:t>
            </a:r>
          </a:p>
          <a:p>
            <a:pPr marL="2114550" lvl="4" indent="-285750">
              <a:buFontTx/>
              <a:buChar char="-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Relations avec l’environnement 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Dépendance organisationnelle </a:t>
            </a:r>
            <a:endParaRPr lang="fr-FR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Un pouvoir bien réel, mais quels niveaux de conscience dans le chef des acteurs des greffes ? </a:t>
            </a:r>
          </a:p>
          <a:p>
            <a:pPr lvl="4"/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Question des configurations organisationnelles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1CA663-011E-EA57-F331-21C900E55F35}"/>
              </a:ext>
            </a:extLst>
          </p:cNvPr>
          <p:cNvSpPr txBox="1"/>
          <p:nvPr/>
        </p:nvSpPr>
        <p:spPr>
          <a:xfrm>
            <a:off x="8936182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324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2364D12-FD49-0868-2E26-77C666159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11CA663-011E-EA57-F331-21C900E55F35}"/>
              </a:ext>
            </a:extLst>
          </p:cNvPr>
          <p:cNvSpPr txBox="1"/>
          <p:nvPr/>
        </p:nvSpPr>
        <p:spPr>
          <a:xfrm>
            <a:off x="8936182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4C802E-2FDA-3B50-4B86-6A35FD4A4BAF}"/>
              </a:ext>
            </a:extLst>
          </p:cNvPr>
          <p:cNvSpPr txBox="1"/>
          <p:nvPr/>
        </p:nvSpPr>
        <p:spPr>
          <a:xfrm>
            <a:off x="2234045" y="43953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7A5926-32C2-039A-A304-1F366680C1BE}"/>
              </a:ext>
            </a:extLst>
          </p:cNvPr>
          <p:cNvSpPr txBox="1"/>
          <p:nvPr/>
        </p:nvSpPr>
        <p:spPr>
          <a:xfrm>
            <a:off x="2462645" y="54967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4106" name="Picture 10" descr="r/notinteresting - À la fin de toute présentation : &quot;Des questions ?&quot;">
            <a:extLst>
              <a:ext uri="{FF2B5EF4-FFF2-40B4-BE49-F238E27FC236}">
                <a16:creationId xmlns:a16="http://schemas.microsoft.com/office/drawing/2014/main" id="{40B5ED3D-185C-B57F-890E-CDDF2EE89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705" y="1452357"/>
            <a:ext cx="491259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623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29241</TotalTime>
  <Words>716</Words>
  <Application>Microsoft Macintosh PowerPoint</Application>
  <PresentationFormat>Grand écran</PresentationFormat>
  <Paragraphs>103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Segoe UI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Greg</dc:creator>
  <cp:keywords/>
  <dc:description/>
  <cp:lastModifiedBy>Delgoffe Benjamin</cp:lastModifiedBy>
  <cp:revision>598</cp:revision>
  <dcterms:created xsi:type="dcterms:W3CDTF">2018-05-07T03:42:01Z</dcterms:created>
  <dcterms:modified xsi:type="dcterms:W3CDTF">2026-05-08T14:09:15Z</dcterms:modified>
  <cp:category/>
</cp:coreProperties>
</file>