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15"/>
  </p:notesMasterIdLst>
  <p:sldIdLst>
    <p:sldId id="256" r:id="rId2"/>
    <p:sldId id="437" r:id="rId3"/>
    <p:sldId id="418" r:id="rId4"/>
    <p:sldId id="434" r:id="rId5"/>
    <p:sldId id="433" r:id="rId6"/>
    <p:sldId id="435" r:id="rId7"/>
    <p:sldId id="436" r:id="rId8"/>
    <p:sldId id="258" r:id="rId9"/>
    <p:sldId id="338" r:id="rId10"/>
    <p:sldId id="438" r:id="rId11"/>
    <p:sldId id="352" r:id="rId12"/>
    <p:sldId id="439" r:id="rId13"/>
    <p:sldId id="427"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9B0"/>
    <a:srgbClr val="FC60C4"/>
    <a:srgbClr val="ED8B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85892" autoAdjust="0"/>
  </p:normalViewPr>
  <p:slideViewPr>
    <p:cSldViewPr snapToGrid="0">
      <p:cViewPr varScale="1">
        <p:scale>
          <a:sx n="82" d="100"/>
          <a:sy n="82" d="100"/>
        </p:scale>
        <p:origin x="62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AA13F-C23D-4F6C-A592-3ADDDAA5D59C}" type="datetimeFigureOut">
              <a:rPr lang="en-GB" smtClean="0"/>
              <a:t>27/02/2026</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C4C8C-D92C-44E6-B740-191F011E5D61}" type="slidenum">
              <a:rPr lang="en-GB" smtClean="0"/>
              <a:t>‹N°›</a:t>
            </a:fld>
            <a:endParaRPr lang="en-GB"/>
          </a:p>
        </p:txBody>
      </p:sp>
    </p:spTree>
    <p:extLst>
      <p:ext uri="{BB962C8B-B14F-4D97-AF65-F5344CB8AC3E}">
        <p14:creationId xmlns:p14="http://schemas.microsoft.com/office/powerpoint/2010/main" val="3868290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1" kern="1200" dirty="0">
                <a:solidFill>
                  <a:schemeClr val="tx1"/>
                </a:solidFill>
                <a:effectLst/>
                <a:latin typeface="+mn-lt"/>
                <a:ea typeface="+mn-ea"/>
                <a:cs typeface="+mn-cs"/>
              </a:rPr>
              <a:t>1:</a:t>
            </a:r>
            <a:r>
              <a:rPr lang="en-GB" sz="1200" kern="1200" dirty="0">
                <a:solidFill>
                  <a:schemeClr val="tx1"/>
                </a:solidFill>
                <a:effectLst/>
                <a:latin typeface="+mn-lt"/>
                <a:ea typeface="+mn-ea"/>
                <a:cs typeface="+mn-cs"/>
              </a:rPr>
              <a:t> Hello, thank you for the opportunity to talk to you about empowering voices in speech-language therapy and voice therapy. Today, I’m going to speak about how the way we listen, understand and act about therapeutic goals with our patients affect the quality of therapeutic relationship and of care in clinical and research settings. </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8A5C4C8C-D92C-44E6-B740-191F011E5D61}" type="slidenum">
              <a:rPr lang="en-GB" smtClean="0"/>
              <a:t>1</a:t>
            </a:fld>
            <a:endParaRPr lang="en-GB"/>
          </a:p>
        </p:txBody>
      </p:sp>
    </p:spTree>
    <p:extLst>
      <p:ext uri="{BB962C8B-B14F-4D97-AF65-F5344CB8AC3E}">
        <p14:creationId xmlns:p14="http://schemas.microsoft.com/office/powerpoint/2010/main" val="1656598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Now that we know what vocal agency is and how we can support it, let’s think about some further perspectives on research and care.</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8A5C4C8C-D92C-44E6-B740-191F011E5D61}" type="slidenum">
              <a:rPr lang="en-GB" smtClean="0"/>
              <a:t>10</a:t>
            </a:fld>
            <a:endParaRPr lang="en-GB"/>
          </a:p>
        </p:txBody>
      </p:sp>
    </p:spTree>
    <p:extLst>
      <p:ext uri="{BB962C8B-B14F-4D97-AF65-F5344CB8AC3E}">
        <p14:creationId xmlns:p14="http://schemas.microsoft.com/office/powerpoint/2010/main" val="2385061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If voice is part of agency, then creating knowledge about voice also has to be an agency-creating process. Agency, the power to act in its most general sense, is the objective of empowerment. Empowerment in and by research has been discussed for a long time, in social and human sciences as well as in medicine and health sciences. Disability studies, gender studies and trans studies have particularly been at the forefront to ask and argue about the necessity of community-based participatory research, which is illustrated by “nothing about us without us”. This slogan asks to do research </a:t>
            </a:r>
            <a:r>
              <a:rPr lang="en-US" sz="1200" i="1" kern="1200" dirty="0">
                <a:solidFill>
                  <a:schemeClr val="tx1"/>
                </a:solidFill>
                <a:effectLst/>
                <a:latin typeface="+mn-lt"/>
                <a:ea typeface="+mn-ea"/>
                <a:cs typeface="+mn-cs"/>
              </a:rPr>
              <a:t>with</a:t>
            </a:r>
            <a:r>
              <a:rPr lang="en-US" sz="1200" kern="1200" dirty="0">
                <a:solidFill>
                  <a:schemeClr val="tx1"/>
                </a:solidFill>
                <a:effectLst/>
                <a:latin typeface="+mn-lt"/>
                <a:ea typeface="+mn-ea"/>
                <a:cs typeface="+mn-cs"/>
              </a:rPr>
              <a:t>, instead of </a:t>
            </a:r>
            <a:r>
              <a:rPr lang="en-US" sz="1200" i="1" kern="1200" dirty="0">
                <a:solidFill>
                  <a:schemeClr val="tx1"/>
                </a:solidFill>
                <a:effectLst/>
                <a:latin typeface="+mn-lt"/>
                <a:ea typeface="+mn-ea"/>
                <a:cs typeface="+mn-cs"/>
              </a:rPr>
              <a:t>on</a:t>
            </a:r>
            <a:r>
              <a:rPr lang="en-US" sz="1200" kern="1200" dirty="0">
                <a:solidFill>
                  <a:schemeClr val="tx1"/>
                </a:solidFill>
                <a:effectLst/>
                <a:latin typeface="+mn-lt"/>
                <a:ea typeface="+mn-ea"/>
                <a:cs typeface="+mn-cs"/>
              </a:rPr>
              <a:t> people with experiential expertise in the field.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interest of this modification is to increase relevance of research. People living with experiential expertise know what parts of their life are impacted by what research try to understand. They usually know the problem but don’t have an interlocutor to try and resolve it. Integrating trans and gender diverse people into a research team allows to deeper understand what the patients’ priorities and questions are. Thus, we create together study designs and methodologies able to discuss these problems while integrating experiential knowledge into science. This type of process needs equity in partnership between the researchers from academic and non-academic backgrounds. Equity expands to decisional, symbolic and material power but it doesn’t mean erasing the complementarity of expertise or trying to replace each other at each stage. Equity in partnership needs the academic researchers to critique their position and recognize that the ownership of the produced knowledge belongs to the concerned communities.</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/Connecting these principles, community-based participatory research has to empower trans and gender diverse people in their voice and communication. This is one way of reclaiming agency in the scientific context. But it must link with and reinforce clinical practices.</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A6ACEBE-FD33-461F-AE96-61D4BCE19769}" type="slidenum">
              <a:rPr lang="en-GB" smtClean="0"/>
              <a:t>11</a:t>
            </a:fld>
            <a:endParaRPr lang="en-GB"/>
          </a:p>
        </p:txBody>
      </p:sp>
    </p:spTree>
    <p:extLst>
      <p:ext uri="{BB962C8B-B14F-4D97-AF65-F5344CB8AC3E}">
        <p14:creationId xmlns:p14="http://schemas.microsoft.com/office/powerpoint/2010/main" val="4159728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In clinical practices, the vocal agency paradigm begins with tending to flexibility and adaptability. It means extending vocal and clinical possibilities to benefit everyone involved. For the patient, this flexibility means they can learn tools that would apply to a multitude of situations and, once they’re mastered, can modify their voice autonomously to better fit their changing needs. For the clinician, it means that the goal is no longer to get directly to a precise voice, but that the therapy provided is about getting better at doing a lot of things and then deciding what to do with that. It allows more realistic and pragmatic treatment than “I want this specific voice and anything other than that is bad” and position the carer in a more comfortable position while empowering their capacity to care and get results. It also has influence on the therapeutic relationship between them because it enables the relationship’s morphing to best answer the needs by sharing responsibility and governance.</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/Sharing the power in research, as shown in community-based participatory research, allows consistency and continuity from the epistemic context to the therapeutic one. It reinforces the capacity of patients to share their goals to develop vocal agency and vocal consciousness, as well as the clinician’s capacity to adapt their care while developing their self-efficacy. Only by sharing power can we reach real shared clinical decision-making on goals setting and therapeutic tools to use.</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talking about developing vocal agency and vocal consciousness, it is a necessary condition that the patient develop knowledge of voice function, proprioception and reflexive compassionate auto-evaluation, accompanied by the clinician’s expertise. This of course helps to develop robust mastery of vocal motor behavior and the tools to control it. But it is also reinforced by working on what affects and sensations help the patient to master what their ideal voice sounds like. In this context, knowing what is liked or not is crucial for developing effective goals. Knowing what is considered feminine or masculine, beautiful or ugly by societal norms is also crucial and vocal and aesthetic norms should be discussed.</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8A5C4C8C-D92C-44E6-B740-191F011E5D61}" type="slidenum">
              <a:rPr lang="en-GB" smtClean="0"/>
              <a:t>12</a:t>
            </a:fld>
            <a:endParaRPr lang="en-GB"/>
          </a:p>
        </p:txBody>
      </p:sp>
    </p:spTree>
    <p:extLst>
      <p:ext uri="{BB962C8B-B14F-4D97-AF65-F5344CB8AC3E}">
        <p14:creationId xmlns:p14="http://schemas.microsoft.com/office/powerpoint/2010/main" val="1594136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13:</a:t>
            </a:r>
            <a:r>
              <a:rPr lang="en-US" sz="1200" kern="1200" dirty="0">
                <a:solidFill>
                  <a:schemeClr val="tx1"/>
                </a:solidFill>
                <a:effectLst/>
                <a:latin typeface="+mn-lt"/>
                <a:ea typeface="+mn-ea"/>
                <a:cs typeface="+mn-cs"/>
              </a:rPr>
              <a:t> In conclusion this presentation shows another way to practice gender-affirming voice care, one that proposes to focus on expanding vocal possibilities and competency, instead of focusing solely on feminine or masculine vocal norms. Thank you for your attention, and don’t hesitate to contact me with any questions.</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A6ACEBE-FD33-461F-AE96-61D4BCE19769}" type="slidenum">
              <a:rPr lang="en-GB" smtClean="0"/>
              <a:t>13</a:t>
            </a:fld>
            <a:endParaRPr lang="en-GB"/>
          </a:p>
        </p:txBody>
      </p:sp>
    </p:spTree>
    <p:extLst>
      <p:ext uri="{BB962C8B-B14F-4D97-AF65-F5344CB8AC3E}">
        <p14:creationId xmlns:p14="http://schemas.microsoft.com/office/powerpoint/2010/main" val="632593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1" kern="1200" dirty="0">
                <a:solidFill>
                  <a:schemeClr val="tx1"/>
                </a:solidFill>
                <a:effectLst/>
                <a:latin typeface="+mn-lt"/>
                <a:ea typeface="+mn-ea"/>
                <a:cs typeface="+mn-cs"/>
              </a:rPr>
              <a:t>2:</a:t>
            </a:r>
            <a:r>
              <a:rPr lang="en-GB" sz="1200" kern="1200" dirty="0">
                <a:solidFill>
                  <a:schemeClr val="tx1"/>
                </a:solidFill>
                <a:effectLst/>
                <a:latin typeface="+mn-lt"/>
                <a:ea typeface="+mn-ea"/>
                <a:cs typeface="+mn-cs"/>
              </a:rPr>
              <a:t> To begin, I will present the context of this presentation, which is the work with trans and gender diverse voices and how therapeutic goals can be thought about in this field.</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8A5C4C8C-D92C-44E6-B740-191F011E5D61}" type="slidenum">
              <a:rPr lang="en-GB" smtClean="0"/>
              <a:t>2</a:t>
            </a:fld>
            <a:endParaRPr lang="en-GB"/>
          </a:p>
        </p:txBody>
      </p:sp>
    </p:spTree>
    <p:extLst>
      <p:ext uri="{BB962C8B-B14F-4D97-AF65-F5344CB8AC3E}">
        <p14:creationId xmlns:p14="http://schemas.microsoft.com/office/powerpoint/2010/main" val="337156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b="1" kern="1200" dirty="0">
                <a:solidFill>
                  <a:schemeClr val="tx1"/>
                </a:solidFill>
                <a:effectLst/>
                <a:latin typeface="+mn-lt"/>
                <a:ea typeface="+mn-ea"/>
                <a:cs typeface="+mn-cs"/>
              </a:rPr>
              <a:t>3:</a:t>
            </a:r>
            <a:r>
              <a:rPr lang="en-GB" sz="1200" kern="1200" dirty="0">
                <a:solidFill>
                  <a:schemeClr val="tx1"/>
                </a:solidFill>
                <a:effectLst/>
                <a:latin typeface="+mn-lt"/>
                <a:ea typeface="+mn-ea"/>
                <a:cs typeface="+mn-cs"/>
              </a:rPr>
              <a:t> When caring for trans and gender diverse voice in speech-language therapy, we often talk about Gender-Affirming Voice Care (or GAVC). It is a therapy that aims to feminize, masculinize or neutralize gendered aspects of voice and communication. It can be part of the gender transition process, which often involves multiple professionals as ENTs, physicians, endocrinologists, psychologists, psychiatrists, coaches or surgeons. </a:t>
            </a:r>
            <a:r>
              <a:rPr lang="en-US" sz="1200" kern="1200" dirty="0">
                <a:solidFill>
                  <a:schemeClr val="tx1"/>
                </a:solidFill>
                <a:effectLst/>
                <a:latin typeface="+mn-lt"/>
                <a:ea typeface="+mn-ea"/>
                <a:cs typeface="+mn-cs"/>
              </a:rPr>
              <a:t>Regarding the voice, 79% of trans and gender diverse individuals report vocal dysphoria, which is a significative pain or disturbance with their voice and its gender expression in relation with their own gender. It is the second most dysphoric source after chest.</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A6ACEBE-FD33-461F-AE96-61D4BCE19769}" type="slidenum">
              <a:rPr lang="en-GB" smtClean="0"/>
              <a:t>3</a:t>
            </a:fld>
            <a:endParaRPr lang="en-GB"/>
          </a:p>
        </p:txBody>
      </p:sp>
    </p:spTree>
    <p:extLst>
      <p:ext uri="{BB962C8B-B14F-4D97-AF65-F5344CB8AC3E}">
        <p14:creationId xmlns:p14="http://schemas.microsoft.com/office/powerpoint/2010/main" val="3247439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The concept of vocal dysphoria can guide us to some of the most common vocal goals presented by patients. “I want my voice to sound more like me”, “I want my voice to sound like a woman’s voice” or “like a man’s voice”, “I want my voice not to betray me” … Those goals can be expressed in the clinical setting. But how does the clinician work with that?</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/Does they want to work toward the best voice possible?</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/Or, if we aim at enhancing their quality of life, do we want to work only on their voice-related quality of life or on their overall quality of life as well?</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/Or, if the clinician’s objective is to strictly answer the patient's goal, is the goal freely given by the patient ready to use? </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8A5C4C8C-D92C-44E6-B740-191F011E5D61}" type="slidenum">
              <a:rPr lang="en-GB" smtClean="0"/>
              <a:t>4</a:t>
            </a:fld>
            <a:endParaRPr lang="en-GB"/>
          </a:p>
        </p:txBody>
      </p:sp>
    </p:spTree>
    <p:extLst>
      <p:ext uri="{BB962C8B-B14F-4D97-AF65-F5344CB8AC3E}">
        <p14:creationId xmlns:p14="http://schemas.microsoft.com/office/powerpoint/2010/main" val="213281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To see how theoretical questions intersect in practice, let’s confront it to a real-life situation. Here is the inspired-from-true-events fictional situation of Ava. Ava is a 22 years old </a:t>
            </a:r>
            <a:r>
              <a:rPr lang="en-US" sz="1200" kern="1200" dirty="0" err="1">
                <a:solidFill>
                  <a:schemeClr val="tx1"/>
                </a:solidFill>
                <a:effectLst/>
                <a:latin typeface="+mn-lt"/>
                <a:ea typeface="+mn-ea"/>
                <a:cs typeface="+mn-cs"/>
              </a:rPr>
              <a:t>belgian</a:t>
            </a:r>
            <a:r>
              <a:rPr lang="en-US" sz="1200" kern="1200" dirty="0">
                <a:solidFill>
                  <a:schemeClr val="tx1"/>
                </a:solidFill>
                <a:effectLst/>
                <a:latin typeface="+mn-lt"/>
                <a:ea typeface="+mn-ea"/>
                <a:cs typeface="+mn-cs"/>
              </a:rPr>
              <a:t> trans woman. She seeks Gender-Affirming Voice Care to feminize her voice. She is out as a woman in most of her contexts of life (work, friends, artistic activities), but not with her family. She still lives with both her parents and with her younger brother. She loves her family deeply but is afraid that coming out to them could endanger her. She thinks she could be mistreated or thrown out of her house after telling them and she doesn’t want to risk it right now.</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voice therapist, what can I possibly propose to her?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first typical answer could be that there should not be any voice training at this point in time. Living with her family, she is too much with them and it could be dangerous for her to train her voice. Furthermore, some clinicians still ask their patients to be fully out before the first meeting.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line with this logic, some clinicians accept to voice train their patients only if the patient decides to come out to their family at the  beginning or during the therapeutic journey. Some clinicians could justify it by saying the automatization of the feminized vocal motor behavior would be too complicated because of the lack of exposure to communication practices with her family, which could be one of her main daily social interactions.</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we want to give some care, to help alleviate some of the vocal dysphoria and begin the therapeutic journey the patient asks for, we have to accept that Ava won’t be able to use her feminized voice with her family. In that case, we would acknowledge that some of the automatization could be delayed. The alternation between feminized vocal motor behavior, with her friends and colleagues, and masculinized vocal motor behavior, with her family does indeed reduce the use of the specific feminized vocal motor behavior worked in gender-affirming voice care. Or… we could reframe how this way of thinking voice training can limit some of our work.</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8A5C4C8C-D92C-44E6-B740-191F011E5D61}" type="slidenum">
              <a:rPr lang="en-GB" smtClean="0"/>
              <a:t>5</a:t>
            </a:fld>
            <a:endParaRPr lang="en-GB"/>
          </a:p>
        </p:txBody>
      </p:sp>
    </p:spTree>
    <p:extLst>
      <p:ext uri="{BB962C8B-B14F-4D97-AF65-F5344CB8AC3E}">
        <p14:creationId xmlns:p14="http://schemas.microsoft.com/office/powerpoint/2010/main" val="504723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What we are describing with these possibilities of care is consistent with a vision in which Gender-affirming Voice Care takes the voice from one situation to another. For Ava, from a masculine-sounding voice to a feminine-sounding voice, which could mean different things for different individuals.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third possibility was alternating between masculinized and feminized vocal motor behavior, which is only to switch between two possible vocal modalities.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if we change this vision and instead try to accompany the development of vocal motor behavior, we would access a more interesting, more pragmatic clinical paradigm. In this paradigm, we already recognize that the voice we hear the first time we meet a new patient is already full of possibilities and unstable in the most flexible way. The role of Gender-affirming Voice Care in this case is to extend the possibilities of the voice to the extent desirable for the patient. After the flexibilization, the patient has to choose what their voice should sound like. It is not saying that everyone can do anything easily, but that the multiplicity of sounds humans can produce is already huge and can always be developed.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/Alternating vocal motor behavior in this paradigm is less of a radical thing to propose because it is only choosing to keep the vocal possibilities wider and to harness and play with this flexibility. The advantage of this paradigm is that it allows the patients to be more autonomous earlier in the care process and to keep evolving ontogenically as they adapt their voice, consciously and unconsciously, from adolescent to young adult, to adult and elder. They already possess the tools in case there is any problem with their communication, and they can adapt to some extent without therapeutic support. This paradigm, given it’s attention to autonomy, voice mastery and flexibility will be named the vocal agency paradigm for the rest of this presentation.</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8A5C4C8C-D92C-44E6-B740-191F011E5D61}" type="slidenum">
              <a:rPr lang="en-GB" smtClean="0"/>
              <a:t>6</a:t>
            </a:fld>
            <a:endParaRPr lang="en-GB"/>
          </a:p>
        </p:txBody>
      </p:sp>
    </p:spTree>
    <p:extLst>
      <p:ext uri="{BB962C8B-B14F-4D97-AF65-F5344CB8AC3E}">
        <p14:creationId xmlns:p14="http://schemas.microsoft.com/office/powerpoint/2010/main" val="44073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kern="12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In the introduction, I have shown the clinical interest of the agency paradigm. But what scientifical evidence do we have to support it? </a:t>
            </a:r>
            <a:endParaRPr lang="fr-BE" sz="1200" kern="1200" dirty="0">
              <a:solidFill>
                <a:schemeClr val="tx1"/>
              </a:solidFill>
              <a:effectLst/>
              <a:latin typeface="+mn-lt"/>
              <a:ea typeface="+mn-ea"/>
              <a:cs typeface="+mn-cs"/>
            </a:endParaRPr>
          </a:p>
          <a:p>
            <a:endParaRPr lang="en-GB" dirty="0"/>
          </a:p>
        </p:txBody>
      </p:sp>
      <p:sp>
        <p:nvSpPr>
          <p:cNvPr id="4" name="Espace réservé du numéro de diapositive 3"/>
          <p:cNvSpPr>
            <a:spLocks noGrp="1"/>
          </p:cNvSpPr>
          <p:nvPr>
            <p:ph type="sldNum" sz="quarter" idx="5"/>
          </p:nvPr>
        </p:nvSpPr>
        <p:spPr/>
        <p:txBody>
          <a:bodyPr/>
          <a:lstStyle/>
          <a:p>
            <a:fld id="{8A5C4C8C-D92C-44E6-B740-191F011E5D61}" type="slidenum">
              <a:rPr lang="en-GB" smtClean="0"/>
              <a:t>7</a:t>
            </a:fld>
            <a:endParaRPr lang="en-GB"/>
          </a:p>
        </p:txBody>
      </p:sp>
    </p:spTree>
    <p:extLst>
      <p:ext uri="{BB962C8B-B14F-4D97-AF65-F5344CB8AC3E}">
        <p14:creationId xmlns:p14="http://schemas.microsoft.com/office/powerpoint/2010/main" val="1925336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kern="12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To be clear, vocal agency is the fact that voice is the acoustic production resulting of vocal motor behavior. It means that every larynx is unique and that everybody can change their voice.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/Firstly, we know that there are </a:t>
            </a:r>
            <a:r>
              <a:rPr lang="en-GB" sz="1200" kern="1200" dirty="0">
                <a:solidFill>
                  <a:schemeClr val="tx1"/>
                </a:solidFill>
                <a:effectLst/>
                <a:latin typeface="+mn-lt"/>
                <a:ea typeface="+mn-ea"/>
                <a:cs typeface="+mn-cs"/>
              </a:rPr>
              <a:t>physiological differences between testosterone-driven puberty and oestrogen-driven puberty. Roughly, testosterone infused larynxes are 20% more voluminous than oestrogen-infused larynxes in all three dimensions of space. </a:t>
            </a:r>
            <a:r>
              <a:rPr lang="en-US" sz="1200" kern="1200" dirty="0">
                <a:solidFill>
                  <a:schemeClr val="tx1"/>
                </a:solidFill>
                <a:effectLst/>
                <a:latin typeface="+mn-lt"/>
                <a:ea typeface="+mn-ea"/>
                <a:cs typeface="+mn-cs"/>
              </a:rPr>
              <a:t>Although prepubescent children show only limited anatomical vocal differences, listeners can still distinguish boys from girls, suggesting that early socialization contributes to gendered vocal motor behaviors rather than being purely innate. </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CE63CEAB-D751-438C-9090-7BB362374BB3}" type="slidenum">
              <a:rPr lang="fr-BE" smtClean="0"/>
              <a:t>8</a:t>
            </a:fld>
            <a:endParaRPr lang="fr-BE"/>
          </a:p>
        </p:txBody>
      </p:sp>
    </p:spTree>
    <p:extLst>
      <p:ext uri="{BB962C8B-B14F-4D97-AF65-F5344CB8AC3E}">
        <p14:creationId xmlns:p14="http://schemas.microsoft.com/office/powerpoint/2010/main" val="4000785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1" kern="12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The construction of vocal motor behavior is thus apparent in the process of socialization and how vocal norms are implicitly incorporated. But other cases show how gendered vocal expression, and fundamental frequency for a more specific example, are also constructions.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French-speaking Canadians and French-speaking Belgians don’t speak the same way as some acoustical characteristics are more widely accepted in some cultural contexts. The difference is also linguistical, different populations of speakers in different languages have different vocal uses. It is also observable when the same speaker changes significantly their speaking fundamental frequency when changing from one language to another. </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inter and intra individual differences are often erased or smoothed by the normative samples we use when talking about vocal norms. Those normative samples are often composed of WEIRD, which is Western, educated, industrialized, rich, and democratic participants. Failing to include marginalized voices made silent contribute to a gender norm that is limited in representativeness of women and men, of vocal </a:t>
            </a:r>
            <a:r>
              <a:rPr lang="en-US" sz="1200" kern="1200" dirty="0" err="1">
                <a:solidFill>
                  <a:schemeClr val="tx1"/>
                </a:solidFill>
                <a:effectLst/>
                <a:latin typeface="+mn-lt"/>
                <a:ea typeface="+mn-ea"/>
                <a:cs typeface="+mn-cs"/>
              </a:rPr>
              <a:t>feminity</a:t>
            </a:r>
            <a:r>
              <a:rPr lang="en-US" sz="1200" kern="1200" dirty="0">
                <a:solidFill>
                  <a:schemeClr val="tx1"/>
                </a:solidFill>
                <a:effectLst/>
                <a:latin typeface="+mn-lt"/>
                <a:ea typeface="+mn-ea"/>
                <a:cs typeface="+mn-cs"/>
              </a:rPr>
              <a:t> and masculinity, and lacking diversity, transforming some non-WEIRD voices into pathological ones.</a:t>
            </a:r>
            <a:endParaRPr lang="fr-BE"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we can highlight vocal agency, the capacity to voluntarily control voice in context, in some very clear situations. Singing is paradigmatic when talking about voice control. A person singing “happy birthday” shift their voice to fit the pitch of the melody and we hope that they sing it better after 2 years of singing lessons. Spoken voice can change dramatically as well. We don’t speak the same way to flirt with a potential romantic partner or to fight with an angry stranger. Voice is adaptable to the context and is also tinted by the emotions we are experiencing. With trans and gender diverse people we have evidence of the efficacy of voice training which is also a sign of vocal agency. Those signs don’t mean that everyone individually control every aspect of their voice as some forces affect it, like norms, material or biophysiological context and listening practices. </a:t>
            </a:r>
            <a:endParaRPr lang="fr-B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1A6ACEBE-FD33-461F-AE96-61D4BCE19769}" type="slidenum">
              <a:rPr lang="en-GB" smtClean="0"/>
              <a:t>9</a:t>
            </a:fld>
            <a:endParaRPr lang="en-GB"/>
          </a:p>
        </p:txBody>
      </p:sp>
    </p:spTree>
    <p:extLst>
      <p:ext uri="{BB962C8B-B14F-4D97-AF65-F5344CB8AC3E}">
        <p14:creationId xmlns:p14="http://schemas.microsoft.com/office/powerpoint/2010/main" val="3906398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r>
              <a:rPr lang="fr-FR"/>
              <a:t>14-04-26 : UEP Voice Marathon</a:t>
            </a:r>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57480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r>
              <a:rPr lang="fr-FR"/>
              <a:t>14-04-26 : UEP Voice Marathon</a:t>
            </a:r>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61233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r>
              <a:rPr lang="fr-FR"/>
              <a:t>14-04-26 : UEP Voice Marathon</a:t>
            </a:r>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66819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r>
              <a:rPr lang="fr-FR"/>
              <a:t>14-04-26 : UEP Voice Marathon</a:t>
            </a:r>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8016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r>
              <a:rPr lang="fr-FR"/>
              <a:t>14-04-26 : UEP Voice Marathon</a:t>
            </a:r>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5939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r>
              <a:rPr lang="fr-FR"/>
              <a:t>14-04-26 : UEP Voice Marathon</a:t>
            </a:r>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58045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r>
              <a:rPr lang="fr-FR"/>
              <a:t>14-04-26 : UEP Voice Marathon</a:t>
            </a:r>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28856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r>
              <a:rPr lang="fr-FR"/>
              <a:t>14-04-26 : UEP Voice Marathon</a:t>
            </a:r>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04026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r>
              <a:rPr lang="fr-FR"/>
              <a:t>14-04-26 : UEP Voice Marathon</a:t>
            </a:r>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545161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r>
              <a:rPr lang="fr-FR"/>
              <a:t>14-04-26 : UEP Voice Marathon</a:t>
            </a:r>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2264850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r>
              <a:rPr lang="fr-FR"/>
              <a:t>14-04-26 : UEP Voice Marathon</a:t>
            </a:r>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‹N°›</a:t>
            </a:fld>
            <a:endParaRPr lang="en-US"/>
          </a:p>
        </p:txBody>
      </p:sp>
    </p:spTree>
    <p:extLst>
      <p:ext uri="{BB962C8B-B14F-4D97-AF65-F5344CB8AC3E}">
        <p14:creationId xmlns:p14="http://schemas.microsoft.com/office/powerpoint/2010/main" val="191507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r>
              <a:rPr lang="fr-FR"/>
              <a:t>14-04-26 : UEP Voice Marathon</a:t>
            </a:r>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‹N°›</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68242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hf hdr="0" ft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2" Type="http://schemas.openxmlformats.org/officeDocument/2006/relationships/notesSlide" Target="../notesSlides/notesSlide13.xml"/><Relationship Id="rId16"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jpeg"/><Relationship Id="rId15" Type="http://schemas.openxmlformats.org/officeDocument/2006/relationships/image" Target="../media/image5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image" Target="../media/image9.png"/><Relationship Id="rId15" Type="http://schemas.openxmlformats.org/officeDocument/2006/relationships/image" Target="../media/image19.sv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re 1">
            <a:extLst>
              <a:ext uri="{FF2B5EF4-FFF2-40B4-BE49-F238E27FC236}">
                <a16:creationId xmlns:a16="http://schemas.microsoft.com/office/drawing/2014/main" id="{0CFA3AE7-2990-0AF0-6519-03496B6F4104}"/>
              </a:ext>
            </a:extLst>
          </p:cNvPr>
          <p:cNvSpPr>
            <a:spLocks noGrp="1"/>
          </p:cNvSpPr>
          <p:nvPr>
            <p:ph type="ctrTitle"/>
          </p:nvPr>
        </p:nvSpPr>
        <p:spPr>
          <a:xfrm>
            <a:off x="5604552" y="871758"/>
            <a:ext cx="5986814" cy="3871143"/>
          </a:xfrm>
        </p:spPr>
        <p:txBody>
          <a:bodyPr>
            <a:noAutofit/>
          </a:bodyPr>
          <a:lstStyle/>
          <a:p>
            <a:r>
              <a:rPr lang="en-GB" sz="4000" b="1" noProof="0" dirty="0"/>
              <a:t>Empowering Voices: </a:t>
            </a:r>
            <a:r>
              <a:rPr lang="en-GB" sz="4000" noProof="0" dirty="0"/>
              <a:t>Community-Based Participatory Research in Voice Therapy</a:t>
            </a:r>
          </a:p>
        </p:txBody>
      </p:sp>
      <p:sp>
        <p:nvSpPr>
          <p:cNvPr id="3" name="Sous-titre 2">
            <a:extLst>
              <a:ext uri="{FF2B5EF4-FFF2-40B4-BE49-F238E27FC236}">
                <a16:creationId xmlns:a16="http://schemas.microsoft.com/office/drawing/2014/main" id="{3ED4AD73-40E3-3826-889E-2BE6CFF6FD39}"/>
              </a:ext>
            </a:extLst>
          </p:cNvPr>
          <p:cNvSpPr>
            <a:spLocks noGrp="1"/>
          </p:cNvSpPr>
          <p:nvPr>
            <p:ph type="subTitle" idx="1"/>
          </p:nvPr>
        </p:nvSpPr>
        <p:spPr>
          <a:xfrm>
            <a:off x="5619963" y="4457702"/>
            <a:ext cx="6049027" cy="1333499"/>
          </a:xfrm>
        </p:spPr>
        <p:txBody>
          <a:bodyPr>
            <a:normAutofit/>
          </a:bodyPr>
          <a:lstStyle/>
          <a:p>
            <a:r>
              <a:rPr lang="en-GB" noProof="0" dirty="0"/>
              <a:t>Antoine Henrotin (he/they)</a:t>
            </a:r>
          </a:p>
          <a:p>
            <a:r>
              <a:rPr lang="en-GB" noProof="0" dirty="0"/>
              <a:t>Dominique </a:t>
            </a:r>
            <a:r>
              <a:rPr lang="en-GB" noProof="0" dirty="0" err="1"/>
              <a:t>Morsomme</a:t>
            </a:r>
            <a:r>
              <a:rPr lang="en-GB" noProof="0" dirty="0"/>
              <a:t> (she)</a:t>
            </a:r>
          </a:p>
        </p:txBody>
      </p:sp>
      <p:pic>
        <p:nvPicPr>
          <p:cNvPr id="4" name="Picture 3" descr="Arrière-plan abstrait triangulaire">
            <a:extLst>
              <a:ext uri="{FF2B5EF4-FFF2-40B4-BE49-F238E27FC236}">
                <a16:creationId xmlns:a16="http://schemas.microsoft.com/office/drawing/2014/main" id="{F1515C26-7396-5E8B-02BB-4C371C38E9CE}"/>
              </a:ext>
            </a:extLst>
          </p:cNvPr>
          <p:cNvPicPr>
            <a:picLocks noChangeAspect="1"/>
          </p:cNvPicPr>
          <p:nvPr/>
        </p:nvPicPr>
        <p:blipFill>
          <a:blip r:embed="rId3"/>
          <a:srcRect l="22886" r="29647" b="-1"/>
          <a:stretch>
            <a:fillRect/>
          </a:stretch>
        </p:blipFill>
        <p:spPr>
          <a:xfrm>
            <a:off x="1" y="10"/>
            <a:ext cx="4876799" cy="6857989"/>
          </a:xfrm>
          <a:prstGeom prst="rect">
            <a:avLst/>
          </a:prstGeom>
        </p:spPr>
      </p:pic>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723900"/>
            <a:ext cx="570622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F06E40-3ECB-4820-95B5-8A70B07D4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23776" y="6134100"/>
            <a:ext cx="56681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9348" y="4883603"/>
            <a:ext cx="1969642" cy="846365"/>
          </a:xfrm>
          <a:prstGeom prst="rect">
            <a:avLst/>
          </a:prstGeom>
        </p:spPr>
      </p:pic>
      <p:sp>
        <p:nvSpPr>
          <p:cNvPr id="8" name="ZoneTexte 7"/>
          <p:cNvSpPr txBox="1"/>
          <p:nvPr/>
        </p:nvSpPr>
        <p:spPr>
          <a:xfrm>
            <a:off x="344261" y="185291"/>
            <a:ext cx="4188278" cy="1569660"/>
          </a:xfrm>
          <a:prstGeom prst="rect">
            <a:avLst/>
          </a:prstGeom>
          <a:noFill/>
        </p:spPr>
        <p:txBody>
          <a:bodyPr wrap="square" rtlCol="0">
            <a:spAutoFit/>
          </a:bodyPr>
          <a:lstStyle/>
          <a:p>
            <a:pPr algn="ctr"/>
            <a:r>
              <a:rPr lang="en-GB" sz="3200" b="1" noProof="0" dirty="0">
                <a:solidFill>
                  <a:schemeClr val="accent5"/>
                </a:solidFill>
              </a:rPr>
              <a:t>World Voice Day 2026 UEP Voice Marathon</a:t>
            </a:r>
          </a:p>
          <a:p>
            <a:pPr algn="ctr"/>
            <a:r>
              <a:rPr lang="en-GB" sz="3200" b="1" noProof="0" dirty="0">
                <a:solidFill>
                  <a:schemeClr val="accent5"/>
                </a:solidFill>
              </a:rPr>
              <a:t>14-04-2026</a:t>
            </a:r>
          </a:p>
        </p:txBody>
      </p:sp>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8197" y="5696207"/>
            <a:ext cx="1938406" cy="875786"/>
          </a:xfrm>
          <a:prstGeom prst="rect">
            <a:avLst/>
          </a:prstGeom>
        </p:spPr>
      </p:pic>
      <p:pic>
        <p:nvPicPr>
          <p:cNvPr id="7" name="Imag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261" y="5696207"/>
            <a:ext cx="1650519" cy="875786"/>
          </a:xfrm>
          <a:prstGeom prst="rect">
            <a:avLst/>
          </a:prstGeom>
        </p:spPr>
      </p:pic>
      <p:sp>
        <p:nvSpPr>
          <p:cNvPr id="10" name="Espace réservé de la date 9">
            <a:extLst>
              <a:ext uri="{FF2B5EF4-FFF2-40B4-BE49-F238E27FC236}">
                <a16:creationId xmlns:a16="http://schemas.microsoft.com/office/drawing/2014/main" id="{A94B46CE-F8B9-3FDC-966C-C06EA0B6CDDD}"/>
              </a:ext>
            </a:extLst>
          </p:cNvPr>
          <p:cNvSpPr>
            <a:spLocks noGrp="1"/>
          </p:cNvSpPr>
          <p:nvPr>
            <p:ph type="dt" sz="half" idx="10"/>
          </p:nvPr>
        </p:nvSpPr>
        <p:spPr/>
        <p:txBody>
          <a:bodyPr/>
          <a:lstStyle/>
          <a:p>
            <a:r>
              <a:rPr lang="fr-FR" noProof="0"/>
              <a:t>14-04-26 : UEP Voice Marathon</a:t>
            </a:r>
            <a:endParaRPr lang="en-GB" noProof="0" dirty="0"/>
          </a:p>
        </p:txBody>
      </p:sp>
      <p:sp>
        <p:nvSpPr>
          <p:cNvPr id="12" name="Espace réservé du numéro de diapositive 11">
            <a:extLst>
              <a:ext uri="{FF2B5EF4-FFF2-40B4-BE49-F238E27FC236}">
                <a16:creationId xmlns:a16="http://schemas.microsoft.com/office/drawing/2014/main" id="{665039EE-089D-716E-86CD-563D47340E3C}"/>
              </a:ext>
            </a:extLst>
          </p:cNvPr>
          <p:cNvSpPr>
            <a:spLocks noGrp="1"/>
          </p:cNvSpPr>
          <p:nvPr>
            <p:ph type="sldNum" sz="quarter" idx="12"/>
          </p:nvPr>
        </p:nvSpPr>
        <p:spPr/>
        <p:txBody>
          <a:bodyPr/>
          <a:lstStyle/>
          <a:p>
            <a:fld id="{87E7843D-FF13-4365-9478-9625B70A2705}" type="slidenum">
              <a:rPr lang="en-GB" noProof="0" smtClean="0"/>
              <a:t>1</a:t>
            </a:fld>
            <a:endParaRPr lang="en-GB" noProof="0" dirty="0"/>
          </a:p>
        </p:txBody>
      </p:sp>
    </p:spTree>
    <p:extLst>
      <p:ext uri="{BB962C8B-B14F-4D97-AF65-F5344CB8AC3E}">
        <p14:creationId xmlns:p14="http://schemas.microsoft.com/office/powerpoint/2010/main" val="2321272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17EA012-8390-55AD-5E51-D7063AAEF1B8}"/>
              </a:ext>
            </a:extLst>
          </p:cNvPr>
          <p:cNvSpPr>
            <a:spLocks noGrp="1"/>
          </p:cNvSpPr>
          <p:nvPr>
            <p:ph type="title"/>
          </p:nvPr>
        </p:nvSpPr>
        <p:spPr>
          <a:xfrm>
            <a:off x="8138159" y="1177348"/>
            <a:ext cx="3330906" cy="3441068"/>
          </a:xfrm>
        </p:spPr>
        <p:txBody>
          <a:bodyPr vert="horz" lIns="91440" tIns="45720" rIns="91440" bIns="45720" rtlCol="0" anchor="t">
            <a:normAutofit/>
          </a:bodyPr>
          <a:lstStyle/>
          <a:p>
            <a:r>
              <a:rPr lang="en-US" sz="3900"/>
              <a:t>Perspectives on research and care</a:t>
            </a:r>
          </a:p>
        </p:txBody>
      </p:sp>
      <p:sp>
        <p:nvSpPr>
          <p:cNvPr id="3" name="Espace réservé du texte 2">
            <a:extLst>
              <a:ext uri="{FF2B5EF4-FFF2-40B4-BE49-F238E27FC236}">
                <a16:creationId xmlns:a16="http://schemas.microsoft.com/office/drawing/2014/main" id="{0C2F2AD2-FAFE-3696-531C-3FE2270400AB}"/>
              </a:ext>
            </a:extLst>
          </p:cNvPr>
          <p:cNvSpPr>
            <a:spLocks noGrp="1"/>
          </p:cNvSpPr>
          <p:nvPr>
            <p:ph type="body" idx="1"/>
          </p:nvPr>
        </p:nvSpPr>
        <p:spPr>
          <a:xfrm>
            <a:off x="8209280" y="4754942"/>
            <a:ext cx="3259785" cy="925710"/>
          </a:xfrm>
        </p:spPr>
        <p:txBody>
          <a:bodyPr vert="horz" lIns="91440" tIns="45720" rIns="91440" bIns="45720" rtlCol="0" anchor="b">
            <a:normAutofit/>
          </a:bodyPr>
          <a:lstStyle/>
          <a:p>
            <a:pPr>
              <a:lnSpc>
                <a:spcPct val="100000"/>
              </a:lnSpc>
            </a:pPr>
            <a:r>
              <a:rPr lang="en-US" sz="1700">
                <a:solidFill>
                  <a:schemeClr val="tx1"/>
                </a:solidFill>
              </a:rPr>
              <a:t>Community-based participatory research and its adaptation for clinical tools </a:t>
            </a:r>
          </a:p>
        </p:txBody>
      </p:sp>
      <p:cxnSp>
        <p:nvCxnSpPr>
          <p:cNvPr id="31" name="Straight Connector 3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que 6" descr="Microscope avec des flacons de produits chimiques">
            <a:extLst>
              <a:ext uri="{FF2B5EF4-FFF2-40B4-BE49-F238E27FC236}">
                <a16:creationId xmlns:a16="http://schemas.microsoft.com/office/drawing/2014/main" id="{A005B241-357E-1950-D316-F704661B70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5541" y="863602"/>
            <a:ext cx="5134757" cy="5134757"/>
          </a:xfrm>
          <a:prstGeom prst="rect">
            <a:avLst/>
          </a:prstGeom>
        </p:spPr>
      </p:pic>
      <p:cxnSp>
        <p:nvCxnSpPr>
          <p:cNvPr id="33" name="Straight Connector 32">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ce réservé de la date 3">
            <a:extLst>
              <a:ext uri="{FF2B5EF4-FFF2-40B4-BE49-F238E27FC236}">
                <a16:creationId xmlns:a16="http://schemas.microsoft.com/office/drawing/2014/main" id="{7B122FF3-21FD-93D3-3A3C-E5940ED31992}"/>
              </a:ext>
            </a:extLst>
          </p:cNvPr>
          <p:cNvSpPr>
            <a:spLocks noGrp="1"/>
          </p:cNvSpPr>
          <p:nvPr>
            <p:ph type="dt" sz="half" idx="10"/>
          </p:nvPr>
        </p:nvSpPr>
        <p:spPr>
          <a:xfrm>
            <a:off x="8369448" y="6356350"/>
            <a:ext cx="2549564" cy="365125"/>
          </a:xfrm>
        </p:spPr>
        <p:txBody>
          <a:bodyPr vert="horz" lIns="91440" tIns="45720" rIns="91440" bIns="45720" rtlCol="0" anchor="ctr">
            <a:normAutofit/>
          </a:bodyPr>
          <a:lstStyle/>
          <a:p>
            <a:pPr>
              <a:spcAft>
                <a:spcPts val="600"/>
              </a:spcAft>
            </a:pPr>
            <a:r>
              <a:rPr lang="en-US"/>
              <a:t>14-04-26 : UEP Voice Marathon</a:t>
            </a:r>
          </a:p>
        </p:txBody>
      </p:sp>
      <p:sp>
        <p:nvSpPr>
          <p:cNvPr id="5" name="Espace réservé du numéro de diapositive 4">
            <a:extLst>
              <a:ext uri="{FF2B5EF4-FFF2-40B4-BE49-F238E27FC236}">
                <a16:creationId xmlns:a16="http://schemas.microsoft.com/office/drawing/2014/main" id="{37DF8512-8A6D-BC72-F4BA-E78635A2EDE4}"/>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87E7843D-FF13-4365-9478-9625B70A2705}" type="slidenum">
              <a:rPr lang="en-US" smtClean="0"/>
              <a:pPr>
                <a:lnSpc>
                  <a:spcPct val="90000"/>
                </a:lnSpc>
                <a:spcAft>
                  <a:spcPts val="600"/>
                </a:spcAft>
              </a:pPr>
              <a:t>10</a:t>
            </a:fld>
            <a:endParaRPr lang="en-US"/>
          </a:p>
        </p:txBody>
      </p:sp>
    </p:spTree>
    <p:extLst>
      <p:ext uri="{BB962C8B-B14F-4D97-AF65-F5344CB8AC3E}">
        <p14:creationId xmlns:p14="http://schemas.microsoft.com/office/powerpoint/2010/main" val="18851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A995BA-CEAC-DA28-4475-200A103C87AF}"/>
              </a:ext>
            </a:extLst>
          </p:cNvPr>
          <p:cNvSpPr>
            <a:spLocks noGrp="1"/>
          </p:cNvSpPr>
          <p:nvPr>
            <p:ph type="title"/>
          </p:nvPr>
        </p:nvSpPr>
        <p:spPr/>
        <p:txBody>
          <a:bodyPr>
            <a:normAutofit fontScale="90000"/>
          </a:bodyPr>
          <a:lstStyle/>
          <a:p>
            <a:r>
              <a:rPr lang="en-GB" noProof="0" dirty="0"/>
              <a:t>Community-based participatory research and (vocal) agency</a:t>
            </a:r>
          </a:p>
        </p:txBody>
      </p:sp>
      <p:sp>
        <p:nvSpPr>
          <p:cNvPr id="4" name="Espace réservé de la date 3">
            <a:extLst>
              <a:ext uri="{FF2B5EF4-FFF2-40B4-BE49-F238E27FC236}">
                <a16:creationId xmlns:a16="http://schemas.microsoft.com/office/drawing/2014/main" id="{36A93BC5-9702-BF13-A376-8FBD47530309}"/>
              </a:ext>
            </a:extLst>
          </p:cNvPr>
          <p:cNvSpPr>
            <a:spLocks noGrp="1"/>
          </p:cNvSpPr>
          <p:nvPr>
            <p:ph type="dt" sz="half" idx="10"/>
          </p:nvPr>
        </p:nvSpPr>
        <p:spPr/>
        <p:txBody>
          <a:bodyPr/>
          <a:lstStyle/>
          <a:p>
            <a:r>
              <a:rPr lang="fr-FR" noProof="0"/>
              <a:t>14-04-26 : UEP Voice Marathon</a:t>
            </a:r>
            <a:endParaRPr lang="en-GB" noProof="0" dirty="0"/>
          </a:p>
        </p:txBody>
      </p:sp>
      <p:sp>
        <p:nvSpPr>
          <p:cNvPr id="5" name="Espace réservé du numéro de diapositive 4">
            <a:extLst>
              <a:ext uri="{FF2B5EF4-FFF2-40B4-BE49-F238E27FC236}">
                <a16:creationId xmlns:a16="http://schemas.microsoft.com/office/drawing/2014/main" id="{C0018392-5E39-7398-1A21-C6CF1D2AE69A}"/>
              </a:ext>
            </a:extLst>
          </p:cNvPr>
          <p:cNvSpPr>
            <a:spLocks noGrp="1"/>
          </p:cNvSpPr>
          <p:nvPr>
            <p:ph type="sldNum" sz="quarter" idx="12"/>
          </p:nvPr>
        </p:nvSpPr>
        <p:spPr/>
        <p:txBody>
          <a:bodyPr/>
          <a:lstStyle/>
          <a:p>
            <a:fld id="{50EA1493-C732-432E-A201-6482AB958655}" type="slidenum">
              <a:rPr lang="en-GB" noProof="0" smtClean="0"/>
              <a:t>11</a:t>
            </a:fld>
            <a:endParaRPr lang="en-GB" noProof="0" dirty="0"/>
          </a:p>
        </p:txBody>
      </p:sp>
      <p:sp>
        <p:nvSpPr>
          <p:cNvPr id="6" name="ZoneTexte 5">
            <a:extLst>
              <a:ext uri="{FF2B5EF4-FFF2-40B4-BE49-F238E27FC236}">
                <a16:creationId xmlns:a16="http://schemas.microsoft.com/office/drawing/2014/main" id="{62C33B4B-265C-AD70-3D1D-5A6AC09E924E}"/>
              </a:ext>
            </a:extLst>
          </p:cNvPr>
          <p:cNvSpPr txBox="1"/>
          <p:nvPr/>
        </p:nvSpPr>
        <p:spPr>
          <a:xfrm>
            <a:off x="3834266" y="3574865"/>
            <a:ext cx="5027492" cy="646331"/>
          </a:xfrm>
          <a:prstGeom prst="rect">
            <a:avLst/>
          </a:prstGeom>
          <a:ln w="38100"/>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000" b="1" noProof="0" dirty="0"/>
              <a:t>Doing research </a:t>
            </a:r>
            <a:r>
              <a:rPr lang="en-GB" sz="2000" b="1" i="1" noProof="0" dirty="0"/>
              <a:t>with</a:t>
            </a:r>
            <a:r>
              <a:rPr lang="en-GB" sz="2000" b="1" noProof="0" dirty="0"/>
              <a:t>, instead of </a:t>
            </a:r>
            <a:r>
              <a:rPr lang="en-GB" sz="2000" b="1" i="1" noProof="0" dirty="0"/>
              <a:t>on</a:t>
            </a:r>
          </a:p>
          <a:p>
            <a:pPr algn="ctr"/>
            <a:r>
              <a:rPr lang="en-GB" sz="1600" noProof="0" dirty="0">
                <a:solidFill>
                  <a:schemeClr val="bg1">
                    <a:lumMod val="50000"/>
                  </a:schemeClr>
                </a:solidFill>
              </a:rPr>
              <a:t>(Cunningham‐Erves et al., 2024; Demange et al., 2012)</a:t>
            </a:r>
          </a:p>
        </p:txBody>
      </p:sp>
      <p:sp>
        <p:nvSpPr>
          <p:cNvPr id="7" name="ZoneTexte 6">
            <a:extLst>
              <a:ext uri="{FF2B5EF4-FFF2-40B4-BE49-F238E27FC236}">
                <a16:creationId xmlns:a16="http://schemas.microsoft.com/office/drawing/2014/main" id="{6E449433-AD53-8DEA-F8DE-644A34236145}"/>
              </a:ext>
            </a:extLst>
          </p:cNvPr>
          <p:cNvSpPr txBox="1"/>
          <p:nvPr/>
        </p:nvSpPr>
        <p:spPr>
          <a:xfrm>
            <a:off x="1766081" y="4645503"/>
            <a:ext cx="1134670" cy="369332"/>
          </a:xfrm>
          <a:prstGeom prst="rect">
            <a:avLst/>
          </a:prstGeom>
          <a:ln w="28575"/>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GB" noProof="0" dirty="0"/>
              <a:t>Relevance</a:t>
            </a:r>
          </a:p>
        </p:txBody>
      </p:sp>
      <p:sp>
        <p:nvSpPr>
          <p:cNvPr id="8" name="ZoneTexte 7">
            <a:extLst>
              <a:ext uri="{FF2B5EF4-FFF2-40B4-BE49-F238E27FC236}">
                <a16:creationId xmlns:a16="http://schemas.microsoft.com/office/drawing/2014/main" id="{5B812F89-E48E-3E34-D669-51890319F0AE}"/>
              </a:ext>
            </a:extLst>
          </p:cNvPr>
          <p:cNvSpPr txBox="1"/>
          <p:nvPr/>
        </p:nvSpPr>
        <p:spPr>
          <a:xfrm>
            <a:off x="5196783" y="4645502"/>
            <a:ext cx="2288076" cy="369332"/>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noProof="0" dirty="0"/>
              <a:t>Equity in partnership</a:t>
            </a:r>
          </a:p>
        </p:txBody>
      </p:sp>
      <p:sp>
        <p:nvSpPr>
          <p:cNvPr id="9" name="ZoneTexte 8">
            <a:extLst>
              <a:ext uri="{FF2B5EF4-FFF2-40B4-BE49-F238E27FC236}">
                <a16:creationId xmlns:a16="http://schemas.microsoft.com/office/drawing/2014/main" id="{BBB64322-2048-8998-A7AE-6496996B148F}"/>
              </a:ext>
            </a:extLst>
          </p:cNvPr>
          <p:cNvSpPr txBox="1"/>
          <p:nvPr/>
        </p:nvSpPr>
        <p:spPr>
          <a:xfrm>
            <a:off x="9780891" y="4645502"/>
            <a:ext cx="1261006" cy="369332"/>
          </a:xfrm>
          <a:prstGeom prst="rect">
            <a:avLst/>
          </a:prstGeom>
          <a:ln w="28575"/>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noProof="0" dirty="0"/>
              <a:t>Ownership</a:t>
            </a:r>
          </a:p>
        </p:txBody>
      </p:sp>
      <p:sp>
        <p:nvSpPr>
          <p:cNvPr id="10" name="ZoneTexte 9">
            <a:extLst>
              <a:ext uri="{FF2B5EF4-FFF2-40B4-BE49-F238E27FC236}">
                <a16:creationId xmlns:a16="http://schemas.microsoft.com/office/drawing/2014/main" id="{0D1BE6A6-7EAE-D626-DE3E-CDBDF1796CF3}"/>
              </a:ext>
            </a:extLst>
          </p:cNvPr>
          <p:cNvSpPr txBox="1"/>
          <p:nvPr/>
        </p:nvSpPr>
        <p:spPr>
          <a:xfrm>
            <a:off x="86445" y="2849694"/>
            <a:ext cx="3747821" cy="615553"/>
          </a:xfrm>
          <a:prstGeom prst="rect">
            <a:avLst/>
          </a:prstGeom>
          <a:ln w="19050"/>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GB" noProof="0" dirty="0"/>
              <a:t>Gender &amp; feminist studies</a:t>
            </a:r>
          </a:p>
          <a:p>
            <a:pPr algn="ctr"/>
            <a:r>
              <a:rPr lang="en-GB" sz="1600" noProof="0" dirty="0">
                <a:solidFill>
                  <a:schemeClr val="bg1">
                    <a:lumMod val="50000"/>
                  </a:schemeClr>
                </a:solidFill>
              </a:rPr>
              <a:t>(Clair, 2016</a:t>
            </a:r>
            <a:r>
              <a:rPr lang="en-GB" sz="1600" dirty="0">
                <a:solidFill>
                  <a:schemeClr val="bg1">
                    <a:lumMod val="50000"/>
                  </a:schemeClr>
                </a:solidFill>
              </a:rPr>
              <a:t>; Salamanca González, 2023</a:t>
            </a:r>
            <a:r>
              <a:rPr lang="en-GB" sz="1600" noProof="0" dirty="0">
                <a:solidFill>
                  <a:schemeClr val="bg1">
                    <a:lumMod val="50000"/>
                  </a:schemeClr>
                </a:solidFill>
              </a:rPr>
              <a:t>)</a:t>
            </a:r>
          </a:p>
        </p:txBody>
      </p:sp>
      <p:sp>
        <p:nvSpPr>
          <p:cNvPr id="11" name="ZoneTexte 10">
            <a:extLst>
              <a:ext uri="{FF2B5EF4-FFF2-40B4-BE49-F238E27FC236}">
                <a16:creationId xmlns:a16="http://schemas.microsoft.com/office/drawing/2014/main" id="{6FB2C35A-26A8-602E-68D4-EFCD22747652}"/>
              </a:ext>
            </a:extLst>
          </p:cNvPr>
          <p:cNvSpPr txBox="1"/>
          <p:nvPr/>
        </p:nvSpPr>
        <p:spPr>
          <a:xfrm>
            <a:off x="4427830" y="2745885"/>
            <a:ext cx="3825983" cy="615553"/>
          </a:xfrm>
          <a:prstGeom prst="rect">
            <a:avLst/>
          </a:prstGeom>
          <a:ln w="19050"/>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GB" noProof="0" dirty="0"/>
              <a:t>Trans studies</a:t>
            </a:r>
          </a:p>
          <a:p>
            <a:pPr algn="ctr"/>
            <a:r>
              <a:rPr lang="en-GB" sz="1600" noProof="0" dirty="0">
                <a:solidFill>
                  <a:schemeClr val="bg1">
                    <a:lumMod val="50000"/>
                  </a:schemeClr>
                </a:solidFill>
              </a:rPr>
              <a:t>(</a:t>
            </a:r>
            <a:r>
              <a:rPr lang="en-GB" sz="1600" noProof="0" dirty="0" err="1">
                <a:solidFill>
                  <a:schemeClr val="bg1">
                    <a:lumMod val="50000"/>
                  </a:schemeClr>
                </a:solidFill>
              </a:rPr>
              <a:t>Espineira</a:t>
            </a:r>
            <a:r>
              <a:rPr lang="en-GB" sz="1600" noProof="0" dirty="0">
                <a:solidFill>
                  <a:schemeClr val="bg1">
                    <a:lumMod val="50000"/>
                  </a:schemeClr>
                </a:solidFill>
              </a:rPr>
              <a:t> &amp; Thomas, 2019; Namaste, 2009)</a:t>
            </a:r>
            <a:endParaRPr lang="en-GB" sz="1600" noProof="0" dirty="0"/>
          </a:p>
        </p:txBody>
      </p:sp>
      <p:sp>
        <p:nvSpPr>
          <p:cNvPr id="12" name="ZoneTexte 11">
            <a:extLst>
              <a:ext uri="{FF2B5EF4-FFF2-40B4-BE49-F238E27FC236}">
                <a16:creationId xmlns:a16="http://schemas.microsoft.com/office/drawing/2014/main" id="{BC522F7B-A966-DCCA-31C5-0BBB70FF089A}"/>
              </a:ext>
            </a:extLst>
          </p:cNvPr>
          <p:cNvSpPr txBox="1"/>
          <p:nvPr/>
        </p:nvSpPr>
        <p:spPr>
          <a:xfrm>
            <a:off x="7565602" y="2045593"/>
            <a:ext cx="1945084" cy="615553"/>
          </a:xfrm>
          <a:prstGeom prst="rect">
            <a:avLst/>
          </a:prstGeom>
          <a:ln w="19050"/>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GB" noProof="0" dirty="0"/>
              <a:t>Decolonial studies </a:t>
            </a:r>
          </a:p>
          <a:p>
            <a:pPr algn="ctr"/>
            <a:r>
              <a:rPr lang="en-GB" sz="1600" noProof="0" dirty="0">
                <a:solidFill>
                  <a:schemeClr val="bg1">
                    <a:lumMod val="50000"/>
                  </a:schemeClr>
                </a:solidFill>
              </a:rPr>
              <a:t>(</a:t>
            </a:r>
            <a:r>
              <a:rPr lang="en-GB" sz="1600" noProof="0" dirty="0" err="1">
                <a:solidFill>
                  <a:schemeClr val="bg1">
                    <a:lumMod val="50000"/>
                  </a:schemeClr>
                </a:solidFill>
              </a:rPr>
              <a:t>Segato</a:t>
            </a:r>
            <a:r>
              <a:rPr lang="en-GB" sz="1600" noProof="0" dirty="0">
                <a:solidFill>
                  <a:schemeClr val="bg1">
                    <a:lumMod val="50000"/>
                  </a:schemeClr>
                </a:solidFill>
              </a:rPr>
              <a:t>, 2015)</a:t>
            </a:r>
            <a:endParaRPr lang="en-GB" noProof="0" dirty="0">
              <a:solidFill>
                <a:schemeClr val="bg1">
                  <a:lumMod val="50000"/>
                </a:schemeClr>
              </a:solidFill>
            </a:endParaRPr>
          </a:p>
        </p:txBody>
      </p:sp>
      <p:sp>
        <p:nvSpPr>
          <p:cNvPr id="13" name="ZoneTexte 12">
            <a:extLst>
              <a:ext uri="{FF2B5EF4-FFF2-40B4-BE49-F238E27FC236}">
                <a16:creationId xmlns:a16="http://schemas.microsoft.com/office/drawing/2014/main" id="{B40D9875-43DF-E12F-E1A0-A8BD121935DE}"/>
              </a:ext>
            </a:extLst>
          </p:cNvPr>
          <p:cNvSpPr txBox="1"/>
          <p:nvPr/>
        </p:nvSpPr>
        <p:spPr>
          <a:xfrm>
            <a:off x="8759767" y="2880747"/>
            <a:ext cx="3345788" cy="615553"/>
          </a:xfrm>
          <a:prstGeom prst="rect">
            <a:avLst/>
          </a:prstGeom>
          <a:ln w="19050"/>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GB" noProof="0" dirty="0"/>
              <a:t>SLT </a:t>
            </a:r>
          </a:p>
          <a:p>
            <a:pPr algn="ctr"/>
            <a:r>
              <a:rPr lang="en-GB" sz="1600" noProof="0" dirty="0">
                <a:solidFill>
                  <a:schemeClr val="bg1">
                    <a:lumMod val="50000"/>
                  </a:schemeClr>
                </a:solidFill>
              </a:rPr>
              <a:t>(</a:t>
            </a:r>
            <a:r>
              <a:rPr lang="fr-BE" sz="1600" dirty="0">
                <a:solidFill>
                  <a:schemeClr val="bg1">
                    <a:lumMod val="50000"/>
                  </a:schemeClr>
                </a:solidFill>
              </a:rPr>
              <a:t>Ellis et al., 2021; </a:t>
            </a:r>
            <a:r>
              <a:rPr lang="en-GB" sz="1600" noProof="0" dirty="0">
                <a:solidFill>
                  <a:schemeClr val="bg1">
                    <a:lumMod val="50000"/>
                  </a:schemeClr>
                </a:solidFill>
              </a:rPr>
              <a:t>Hersh et al., 2022)</a:t>
            </a:r>
            <a:endParaRPr lang="en-GB" noProof="0" dirty="0">
              <a:solidFill>
                <a:schemeClr val="bg1">
                  <a:lumMod val="50000"/>
                </a:schemeClr>
              </a:solidFill>
            </a:endParaRPr>
          </a:p>
        </p:txBody>
      </p:sp>
      <p:sp>
        <p:nvSpPr>
          <p:cNvPr id="15" name="ZoneTexte 14">
            <a:extLst>
              <a:ext uri="{FF2B5EF4-FFF2-40B4-BE49-F238E27FC236}">
                <a16:creationId xmlns:a16="http://schemas.microsoft.com/office/drawing/2014/main" id="{DDCEF486-40C0-CC00-2781-64A041836D27}"/>
              </a:ext>
            </a:extLst>
          </p:cNvPr>
          <p:cNvSpPr txBox="1"/>
          <p:nvPr/>
        </p:nvSpPr>
        <p:spPr>
          <a:xfrm>
            <a:off x="1680290" y="2045593"/>
            <a:ext cx="4435236" cy="615553"/>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noProof="0" dirty="0"/>
              <a:t>Health and medicine</a:t>
            </a:r>
          </a:p>
          <a:p>
            <a:r>
              <a:rPr lang="fr-BE" sz="1600" dirty="0">
                <a:solidFill>
                  <a:schemeClr val="bg1">
                    <a:lumMod val="50000"/>
                  </a:schemeClr>
                </a:solidFill>
              </a:rPr>
              <a:t>(</a:t>
            </a:r>
            <a:r>
              <a:rPr lang="fr-BE" sz="1600" dirty="0" err="1">
                <a:solidFill>
                  <a:schemeClr val="bg1">
                    <a:lumMod val="50000"/>
                  </a:schemeClr>
                </a:solidFill>
              </a:rPr>
              <a:t>Poureslami</a:t>
            </a:r>
            <a:r>
              <a:rPr lang="fr-BE" sz="1600" dirty="0">
                <a:solidFill>
                  <a:schemeClr val="bg1">
                    <a:lumMod val="50000"/>
                  </a:schemeClr>
                </a:solidFill>
              </a:rPr>
              <a:t> et al., 2011; Wallerstein et al., 2017)</a:t>
            </a:r>
          </a:p>
        </p:txBody>
      </p:sp>
      <p:cxnSp>
        <p:nvCxnSpPr>
          <p:cNvPr id="17" name="Connecteur droit avec flèche 16">
            <a:extLst>
              <a:ext uri="{FF2B5EF4-FFF2-40B4-BE49-F238E27FC236}">
                <a16:creationId xmlns:a16="http://schemas.microsoft.com/office/drawing/2014/main" id="{A17E4FA3-D812-1EB2-7B85-2BEC1EFD087E}"/>
              </a:ext>
            </a:extLst>
          </p:cNvPr>
          <p:cNvCxnSpPr>
            <a:cxnSpLocks/>
            <a:stCxn id="10" idx="2"/>
            <a:endCxn id="6" idx="1"/>
          </p:cNvCxnSpPr>
          <p:nvPr/>
        </p:nvCxnSpPr>
        <p:spPr>
          <a:xfrm>
            <a:off x="1960356" y="3465247"/>
            <a:ext cx="1873910" cy="4327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D8F31B67-DF13-ED28-7B64-4C1A016B0D5A}"/>
              </a:ext>
            </a:extLst>
          </p:cNvPr>
          <p:cNvCxnSpPr>
            <a:cxnSpLocks/>
            <a:stCxn id="15" idx="2"/>
          </p:cNvCxnSpPr>
          <p:nvPr/>
        </p:nvCxnSpPr>
        <p:spPr>
          <a:xfrm>
            <a:off x="3897908" y="2661146"/>
            <a:ext cx="386951" cy="9601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FEE4F167-252A-A125-F823-3E538A2DF1A6}"/>
              </a:ext>
            </a:extLst>
          </p:cNvPr>
          <p:cNvCxnSpPr>
            <a:cxnSpLocks/>
            <a:stCxn id="11" idx="2"/>
            <a:endCxn id="6" idx="0"/>
          </p:cNvCxnSpPr>
          <p:nvPr/>
        </p:nvCxnSpPr>
        <p:spPr>
          <a:xfrm>
            <a:off x="6340822" y="3361438"/>
            <a:ext cx="7190" cy="2134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CC5C4502-53E8-A853-3CDA-BE96D64FED22}"/>
              </a:ext>
            </a:extLst>
          </p:cNvPr>
          <p:cNvCxnSpPr>
            <a:cxnSpLocks/>
            <a:stCxn id="12" idx="2"/>
          </p:cNvCxnSpPr>
          <p:nvPr/>
        </p:nvCxnSpPr>
        <p:spPr>
          <a:xfrm flipH="1">
            <a:off x="8368297" y="2661146"/>
            <a:ext cx="169847" cy="9601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7AA045D8-C4B5-B54F-E774-923CE0C0AB06}"/>
              </a:ext>
            </a:extLst>
          </p:cNvPr>
          <p:cNvCxnSpPr>
            <a:cxnSpLocks/>
            <a:stCxn id="13" idx="2"/>
            <a:endCxn id="6" idx="3"/>
          </p:cNvCxnSpPr>
          <p:nvPr/>
        </p:nvCxnSpPr>
        <p:spPr>
          <a:xfrm flipH="1">
            <a:off x="8861758" y="3496300"/>
            <a:ext cx="1570903" cy="4017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6A0986E2-BA87-E811-992C-47E180A655EB}"/>
              </a:ext>
            </a:extLst>
          </p:cNvPr>
          <p:cNvCxnSpPr>
            <a:cxnSpLocks/>
            <a:stCxn id="6" idx="2"/>
            <a:endCxn id="8" idx="0"/>
          </p:cNvCxnSpPr>
          <p:nvPr/>
        </p:nvCxnSpPr>
        <p:spPr>
          <a:xfrm flipH="1">
            <a:off x="6340821" y="4221196"/>
            <a:ext cx="7191" cy="4243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E1ED7A46-5401-EBE9-1A4D-38FEAAECACED}"/>
              </a:ext>
            </a:extLst>
          </p:cNvPr>
          <p:cNvCxnSpPr>
            <a:cxnSpLocks/>
            <a:stCxn id="6" idx="2"/>
            <a:endCxn id="7" idx="0"/>
          </p:cNvCxnSpPr>
          <p:nvPr/>
        </p:nvCxnSpPr>
        <p:spPr>
          <a:xfrm flipH="1">
            <a:off x="2333416" y="4221196"/>
            <a:ext cx="4014596" cy="4243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7DD3DC5F-9133-FB30-5371-5D62E346C79D}"/>
              </a:ext>
            </a:extLst>
          </p:cNvPr>
          <p:cNvCxnSpPr>
            <a:cxnSpLocks/>
            <a:stCxn id="6" idx="2"/>
            <a:endCxn id="9" idx="0"/>
          </p:cNvCxnSpPr>
          <p:nvPr/>
        </p:nvCxnSpPr>
        <p:spPr>
          <a:xfrm>
            <a:off x="6348012" y="4221196"/>
            <a:ext cx="4063382" cy="4243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Accolade fermante 38">
            <a:extLst>
              <a:ext uri="{FF2B5EF4-FFF2-40B4-BE49-F238E27FC236}">
                <a16:creationId xmlns:a16="http://schemas.microsoft.com/office/drawing/2014/main" id="{6C8FA5E6-43B0-418A-F40F-FDDE43A7D5B0}"/>
              </a:ext>
            </a:extLst>
          </p:cNvPr>
          <p:cNvSpPr/>
          <p:nvPr/>
        </p:nvSpPr>
        <p:spPr>
          <a:xfrm rot="5400000">
            <a:off x="6194661" y="591904"/>
            <a:ext cx="418655" cy="927581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noProof="0" dirty="0"/>
          </a:p>
        </p:txBody>
      </p:sp>
      <p:sp>
        <p:nvSpPr>
          <p:cNvPr id="62" name="ZoneTexte 61">
            <a:extLst>
              <a:ext uri="{FF2B5EF4-FFF2-40B4-BE49-F238E27FC236}">
                <a16:creationId xmlns:a16="http://schemas.microsoft.com/office/drawing/2014/main" id="{33E378CB-534E-A0E9-87E0-9279F819D706}"/>
              </a:ext>
            </a:extLst>
          </p:cNvPr>
          <p:cNvSpPr txBox="1"/>
          <p:nvPr/>
        </p:nvSpPr>
        <p:spPr>
          <a:xfrm>
            <a:off x="4564350" y="5395468"/>
            <a:ext cx="3634456" cy="707886"/>
          </a:xfrm>
          <a:prstGeom prst="rect">
            <a:avLst/>
          </a:prstGeom>
          <a:noFill/>
        </p:spPr>
        <p:txBody>
          <a:bodyPr wrap="none" rtlCol="0">
            <a:spAutoFit/>
          </a:bodyPr>
          <a:lstStyle/>
          <a:p>
            <a:r>
              <a:rPr lang="en-GB" sz="2000" b="1" noProof="0" dirty="0">
                <a:solidFill>
                  <a:schemeClr val="accent1">
                    <a:lumMod val="75000"/>
                  </a:schemeClr>
                </a:solidFill>
              </a:rPr>
              <a:t>Trans* research has to empower</a:t>
            </a:r>
          </a:p>
          <a:p>
            <a:pPr algn="ctr"/>
            <a:r>
              <a:rPr lang="en-GB" sz="2000" b="1" noProof="0" dirty="0">
                <a:solidFill>
                  <a:schemeClr val="accent1">
                    <a:lumMod val="75000"/>
                  </a:schemeClr>
                </a:solidFill>
              </a:rPr>
              <a:t>Reclaim (vocal) agency</a:t>
            </a:r>
          </a:p>
        </p:txBody>
      </p:sp>
    </p:spTree>
    <p:extLst>
      <p:ext uri="{BB962C8B-B14F-4D97-AF65-F5344CB8AC3E}">
        <p14:creationId xmlns:p14="http://schemas.microsoft.com/office/powerpoint/2010/main" val="45770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9" grpId="0" animBg="1"/>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B224FE-1907-DFAA-A254-77A444E84838}"/>
              </a:ext>
            </a:extLst>
          </p:cNvPr>
          <p:cNvSpPr>
            <a:spLocks noGrp="1"/>
          </p:cNvSpPr>
          <p:nvPr>
            <p:ph type="title"/>
          </p:nvPr>
        </p:nvSpPr>
        <p:spPr/>
        <p:txBody>
          <a:bodyPr/>
          <a:lstStyle/>
          <a:p>
            <a:r>
              <a:rPr lang="en-GB" dirty="0"/>
              <a:t>3 guides for clinical practices</a:t>
            </a:r>
          </a:p>
        </p:txBody>
      </p:sp>
      <p:sp>
        <p:nvSpPr>
          <p:cNvPr id="4" name="Espace réservé de la date 3">
            <a:extLst>
              <a:ext uri="{FF2B5EF4-FFF2-40B4-BE49-F238E27FC236}">
                <a16:creationId xmlns:a16="http://schemas.microsoft.com/office/drawing/2014/main" id="{6D5AEA1B-CC05-D686-D5F3-107EC7248B81}"/>
              </a:ext>
            </a:extLst>
          </p:cNvPr>
          <p:cNvSpPr>
            <a:spLocks noGrp="1"/>
          </p:cNvSpPr>
          <p:nvPr>
            <p:ph type="dt" sz="half" idx="10"/>
          </p:nvPr>
        </p:nvSpPr>
        <p:spPr/>
        <p:txBody>
          <a:bodyPr/>
          <a:lstStyle/>
          <a:p>
            <a:r>
              <a:rPr lang="fr-FR"/>
              <a:t>14-04-26 : UEP Voice Marathon</a:t>
            </a:r>
            <a:endParaRPr lang="en-US"/>
          </a:p>
        </p:txBody>
      </p:sp>
      <p:sp>
        <p:nvSpPr>
          <p:cNvPr id="5" name="Espace réservé du numéro de diapositive 4">
            <a:extLst>
              <a:ext uri="{FF2B5EF4-FFF2-40B4-BE49-F238E27FC236}">
                <a16:creationId xmlns:a16="http://schemas.microsoft.com/office/drawing/2014/main" id="{9E5C6D0D-DE6C-E77B-3646-B9CFB5C0CA25}"/>
              </a:ext>
            </a:extLst>
          </p:cNvPr>
          <p:cNvSpPr>
            <a:spLocks noGrp="1"/>
          </p:cNvSpPr>
          <p:nvPr>
            <p:ph type="sldNum" sz="quarter" idx="12"/>
          </p:nvPr>
        </p:nvSpPr>
        <p:spPr/>
        <p:txBody>
          <a:bodyPr/>
          <a:lstStyle/>
          <a:p>
            <a:fld id="{87E7843D-FF13-4365-9478-9625B70A2705}" type="slidenum">
              <a:rPr lang="en-US" smtClean="0"/>
              <a:t>12</a:t>
            </a:fld>
            <a:endParaRPr lang="en-US"/>
          </a:p>
        </p:txBody>
      </p:sp>
      <p:sp>
        <p:nvSpPr>
          <p:cNvPr id="6" name="ZoneTexte 5">
            <a:extLst>
              <a:ext uri="{FF2B5EF4-FFF2-40B4-BE49-F238E27FC236}">
                <a16:creationId xmlns:a16="http://schemas.microsoft.com/office/drawing/2014/main" id="{15D148A9-E883-186E-481F-24D0199DBA94}"/>
              </a:ext>
            </a:extLst>
          </p:cNvPr>
          <p:cNvSpPr txBox="1"/>
          <p:nvPr/>
        </p:nvSpPr>
        <p:spPr>
          <a:xfrm>
            <a:off x="800100" y="2082114"/>
            <a:ext cx="3699667" cy="1200329"/>
          </a:xfrm>
          <a:prstGeom prst="rect">
            <a:avLst/>
          </a:prstGeom>
          <a:solidFill>
            <a:schemeClr val="accent6">
              <a:lumMod val="20000"/>
              <a:lumOff val="80000"/>
            </a:schemeClr>
          </a:solidFill>
          <a:ln w="28575">
            <a:solidFill>
              <a:schemeClr val="accent1"/>
            </a:solidFill>
          </a:ln>
        </p:spPr>
        <p:txBody>
          <a:bodyPr wrap="none" rtlCol="0">
            <a:spAutoFit/>
          </a:bodyPr>
          <a:lstStyle/>
          <a:p>
            <a:r>
              <a:rPr lang="en-GB" b="1" dirty="0"/>
              <a:t>Flexibility</a:t>
            </a:r>
            <a:r>
              <a:rPr lang="en-GB" dirty="0"/>
              <a:t> and </a:t>
            </a:r>
            <a:r>
              <a:rPr lang="en-GB" b="1" dirty="0"/>
              <a:t>adaptability</a:t>
            </a:r>
          </a:p>
          <a:p>
            <a:pPr marL="285750" indent="-285750">
              <a:buFont typeface="Arial" panose="020B0604020202020204" pitchFamily="34" charset="0"/>
              <a:buChar char="•"/>
            </a:pPr>
            <a:r>
              <a:rPr lang="en-GB" dirty="0"/>
              <a:t>For patient</a:t>
            </a:r>
          </a:p>
          <a:p>
            <a:pPr marL="285750" indent="-285750">
              <a:buFont typeface="Arial" panose="020B0604020202020204" pitchFamily="34" charset="0"/>
              <a:buChar char="•"/>
            </a:pPr>
            <a:r>
              <a:rPr lang="en-GB" dirty="0"/>
              <a:t>For clinician</a:t>
            </a:r>
          </a:p>
          <a:p>
            <a:pPr marL="285750" indent="-285750">
              <a:buFont typeface="Arial" panose="020B0604020202020204" pitchFamily="34" charset="0"/>
              <a:buChar char="•"/>
            </a:pPr>
            <a:r>
              <a:rPr lang="en-GB" dirty="0"/>
              <a:t>For the interaction between them</a:t>
            </a:r>
          </a:p>
        </p:txBody>
      </p:sp>
      <p:sp>
        <p:nvSpPr>
          <p:cNvPr id="7" name="ZoneTexte 6">
            <a:extLst>
              <a:ext uri="{FF2B5EF4-FFF2-40B4-BE49-F238E27FC236}">
                <a16:creationId xmlns:a16="http://schemas.microsoft.com/office/drawing/2014/main" id="{6D239566-665D-AFDB-8AEF-3319FB6D10A0}"/>
              </a:ext>
            </a:extLst>
          </p:cNvPr>
          <p:cNvSpPr txBox="1"/>
          <p:nvPr/>
        </p:nvSpPr>
        <p:spPr>
          <a:xfrm>
            <a:off x="3680755" y="3872983"/>
            <a:ext cx="4830490" cy="2031325"/>
          </a:xfrm>
          <a:prstGeom prst="rect">
            <a:avLst/>
          </a:prstGeom>
          <a:solidFill>
            <a:schemeClr val="accent6">
              <a:lumMod val="20000"/>
              <a:lumOff val="80000"/>
            </a:schemeClr>
          </a:solidFill>
          <a:ln w="28575">
            <a:solidFill>
              <a:schemeClr val="accent1"/>
            </a:solidFill>
          </a:ln>
        </p:spPr>
        <p:txBody>
          <a:bodyPr wrap="none" rtlCol="0">
            <a:spAutoFit/>
          </a:bodyPr>
          <a:lstStyle/>
          <a:p>
            <a:r>
              <a:rPr lang="en-GB" b="1" dirty="0"/>
              <a:t>Experimenting</a:t>
            </a:r>
            <a:r>
              <a:rPr lang="en-GB" dirty="0"/>
              <a:t> and </a:t>
            </a:r>
            <a:r>
              <a:rPr lang="en-GB" b="1" dirty="0"/>
              <a:t>developing taste</a:t>
            </a:r>
            <a:r>
              <a:rPr lang="en-GB" dirty="0"/>
              <a:t> by </a:t>
            </a:r>
          </a:p>
          <a:p>
            <a:pPr marL="285750" indent="-285750">
              <a:buFont typeface="Arial" panose="020B0604020202020204" pitchFamily="34" charset="0"/>
              <a:buChar char="•"/>
            </a:pPr>
            <a:r>
              <a:rPr lang="en-GB" dirty="0"/>
              <a:t>Developing </a:t>
            </a:r>
          </a:p>
          <a:p>
            <a:pPr marL="742950" lvl="1" indent="-285750">
              <a:buFont typeface="Arial" panose="020B0604020202020204" pitchFamily="34" charset="0"/>
              <a:buChar char="•"/>
            </a:pPr>
            <a:r>
              <a:rPr lang="en-GB" dirty="0"/>
              <a:t>knowledge, </a:t>
            </a:r>
          </a:p>
          <a:p>
            <a:pPr marL="742950" lvl="1" indent="-285750">
              <a:buFont typeface="Arial" panose="020B0604020202020204" pitchFamily="34" charset="0"/>
              <a:buChar char="•"/>
            </a:pPr>
            <a:r>
              <a:rPr lang="en-GB" dirty="0"/>
              <a:t>proprioception </a:t>
            </a:r>
          </a:p>
          <a:p>
            <a:pPr marL="742950" lvl="1" indent="-285750">
              <a:buFont typeface="Arial" panose="020B0604020202020204" pitchFamily="34" charset="0"/>
              <a:buChar char="•"/>
            </a:pPr>
            <a:r>
              <a:rPr lang="en-GB" dirty="0"/>
              <a:t>reflexive compassionate auto-evaluation</a:t>
            </a:r>
          </a:p>
          <a:p>
            <a:pPr marL="285750" indent="-285750">
              <a:buFont typeface="Arial" panose="020B0604020202020204" pitchFamily="34" charset="0"/>
              <a:buChar char="•"/>
            </a:pPr>
            <a:r>
              <a:rPr lang="en-GB" dirty="0"/>
              <a:t>Mastering their voice and its components</a:t>
            </a:r>
          </a:p>
          <a:p>
            <a:pPr marL="285750" indent="-285750">
              <a:buFont typeface="Arial" panose="020B0604020202020204" pitchFamily="34" charset="0"/>
              <a:buChar char="•"/>
            </a:pPr>
            <a:r>
              <a:rPr lang="en-GB" dirty="0" err="1"/>
              <a:t>Expliciting</a:t>
            </a:r>
            <a:r>
              <a:rPr lang="en-GB" dirty="0"/>
              <a:t> vocal norms and affects</a:t>
            </a:r>
          </a:p>
        </p:txBody>
      </p:sp>
      <p:sp>
        <p:nvSpPr>
          <p:cNvPr id="8" name="ZoneTexte 7">
            <a:extLst>
              <a:ext uri="{FF2B5EF4-FFF2-40B4-BE49-F238E27FC236}">
                <a16:creationId xmlns:a16="http://schemas.microsoft.com/office/drawing/2014/main" id="{510BAC80-23DB-F99F-6A81-4A5EDC317F7B}"/>
              </a:ext>
            </a:extLst>
          </p:cNvPr>
          <p:cNvSpPr txBox="1"/>
          <p:nvPr/>
        </p:nvSpPr>
        <p:spPr>
          <a:xfrm>
            <a:off x="7229188" y="1943614"/>
            <a:ext cx="4026001" cy="1477328"/>
          </a:xfrm>
          <a:prstGeom prst="rect">
            <a:avLst/>
          </a:prstGeom>
          <a:solidFill>
            <a:schemeClr val="accent6">
              <a:lumMod val="20000"/>
              <a:lumOff val="80000"/>
            </a:schemeClr>
          </a:solidFill>
          <a:ln w="28575">
            <a:solidFill>
              <a:schemeClr val="accent1"/>
            </a:solidFill>
          </a:ln>
        </p:spPr>
        <p:txBody>
          <a:bodyPr wrap="square" rtlCol="0">
            <a:spAutoFit/>
          </a:bodyPr>
          <a:lstStyle/>
          <a:p>
            <a:r>
              <a:rPr lang="en-GB" dirty="0"/>
              <a:t>Sharing </a:t>
            </a:r>
            <a:r>
              <a:rPr lang="en-GB" b="1" dirty="0"/>
              <a:t>responsibility</a:t>
            </a:r>
            <a:r>
              <a:rPr lang="en-GB" dirty="0"/>
              <a:t> and </a:t>
            </a:r>
            <a:r>
              <a:rPr lang="en-GB" b="1" dirty="0"/>
              <a:t>governance</a:t>
            </a:r>
            <a:r>
              <a:rPr lang="en-GB" dirty="0"/>
              <a:t> </a:t>
            </a:r>
          </a:p>
          <a:p>
            <a:pPr marL="285750" indent="-285750">
              <a:buFont typeface="Arial" panose="020B0604020202020204" pitchFamily="34" charset="0"/>
              <a:buChar char="•"/>
            </a:pPr>
            <a:r>
              <a:rPr lang="en-GB" dirty="0"/>
              <a:t>In epistemic relationship</a:t>
            </a:r>
          </a:p>
          <a:p>
            <a:pPr marL="285750" indent="-285750">
              <a:buFont typeface="Arial" panose="020B0604020202020204" pitchFamily="34" charset="0"/>
              <a:buChar char="•"/>
            </a:pPr>
            <a:r>
              <a:rPr lang="en-GB" dirty="0"/>
              <a:t>In therapeutic relationship </a:t>
            </a:r>
          </a:p>
          <a:p>
            <a:pPr marL="285750" indent="-285750">
              <a:buFont typeface="Arial" panose="020B0604020202020204" pitchFamily="34" charset="0"/>
              <a:buChar char="•"/>
            </a:pPr>
            <a:r>
              <a:rPr lang="en-GB" dirty="0"/>
              <a:t>In goal making and the ways it can be achieved</a:t>
            </a:r>
          </a:p>
        </p:txBody>
      </p:sp>
      <p:sp>
        <p:nvSpPr>
          <p:cNvPr id="9" name="Forme libre : forme 8">
            <a:extLst>
              <a:ext uri="{FF2B5EF4-FFF2-40B4-BE49-F238E27FC236}">
                <a16:creationId xmlns:a16="http://schemas.microsoft.com/office/drawing/2014/main" id="{85F208C9-A4F0-6A34-7ED4-4FA930324A58}"/>
              </a:ext>
            </a:extLst>
          </p:cNvPr>
          <p:cNvSpPr/>
          <p:nvPr/>
        </p:nvSpPr>
        <p:spPr>
          <a:xfrm>
            <a:off x="169333" y="1588504"/>
            <a:ext cx="11667067" cy="4422829"/>
          </a:xfrm>
          <a:custGeom>
            <a:avLst/>
            <a:gdLst>
              <a:gd name="csX0" fmla="*/ 0 w 11667067"/>
              <a:gd name="csY0" fmla="*/ 3245963 h 4422829"/>
              <a:gd name="csX1" fmla="*/ 1600200 w 11667067"/>
              <a:gd name="csY1" fmla="*/ 4134963 h 4422829"/>
              <a:gd name="csX2" fmla="*/ 3242734 w 11667067"/>
              <a:gd name="csY2" fmla="*/ 2035229 h 4422829"/>
              <a:gd name="csX3" fmla="*/ 4817534 w 11667067"/>
              <a:gd name="csY3" fmla="*/ 2009829 h 4422829"/>
              <a:gd name="csX4" fmla="*/ 5350934 w 11667067"/>
              <a:gd name="csY4" fmla="*/ 324963 h 4422829"/>
              <a:gd name="csX5" fmla="*/ 6307667 w 11667067"/>
              <a:gd name="csY5" fmla="*/ 147163 h 4422829"/>
              <a:gd name="csX6" fmla="*/ 6841067 w 11667067"/>
              <a:gd name="csY6" fmla="*/ 1984429 h 4422829"/>
              <a:gd name="csX7" fmla="*/ 8822267 w 11667067"/>
              <a:gd name="csY7" fmla="*/ 2018296 h 4422829"/>
              <a:gd name="csX8" fmla="*/ 9389534 w 11667067"/>
              <a:gd name="csY8" fmla="*/ 3127429 h 4422829"/>
              <a:gd name="csX9" fmla="*/ 10608734 w 11667067"/>
              <a:gd name="csY9" fmla="*/ 2966563 h 4422829"/>
              <a:gd name="csX10" fmla="*/ 11667067 w 11667067"/>
              <a:gd name="csY10" fmla="*/ 4422829 h 44228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11667067" h="4422829">
                <a:moveTo>
                  <a:pt x="0" y="3245963"/>
                </a:moveTo>
                <a:cubicBezTo>
                  <a:pt x="529872" y="3791357"/>
                  <a:pt x="1059744" y="4336752"/>
                  <a:pt x="1600200" y="4134963"/>
                </a:cubicBezTo>
                <a:cubicBezTo>
                  <a:pt x="2140656" y="3933174"/>
                  <a:pt x="2706512" y="2389418"/>
                  <a:pt x="3242734" y="2035229"/>
                </a:cubicBezTo>
                <a:cubicBezTo>
                  <a:pt x="3778956" y="1681040"/>
                  <a:pt x="4466167" y="2294873"/>
                  <a:pt x="4817534" y="2009829"/>
                </a:cubicBezTo>
                <a:cubicBezTo>
                  <a:pt x="5168901" y="1724785"/>
                  <a:pt x="5102579" y="635407"/>
                  <a:pt x="5350934" y="324963"/>
                </a:cubicBezTo>
                <a:cubicBezTo>
                  <a:pt x="5599289" y="14519"/>
                  <a:pt x="6059312" y="-129415"/>
                  <a:pt x="6307667" y="147163"/>
                </a:cubicBezTo>
                <a:cubicBezTo>
                  <a:pt x="6556022" y="423741"/>
                  <a:pt x="6421967" y="1672574"/>
                  <a:pt x="6841067" y="1984429"/>
                </a:cubicBezTo>
                <a:cubicBezTo>
                  <a:pt x="7260167" y="2296284"/>
                  <a:pt x="8397523" y="1827796"/>
                  <a:pt x="8822267" y="2018296"/>
                </a:cubicBezTo>
                <a:cubicBezTo>
                  <a:pt x="9247012" y="2208796"/>
                  <a:pt x="9091789" y="2969384"/>
                  <a:pt x="9389534" y="3127429"/>
                </a:cubicBezTo>
                <a:cubicBezTo>
                  <a:pt x="9687279" y="3285474"/>
                  <a:pt x="10229145" y="2750663"/>
                  <a:pt x="10608734" y="2966563"/>
                </a:cubicBezTo>
                <a:cubicBezTo>
                  <a:pt x="10988323" y="3182463"/>
                  <a:pt x="11480800" y="4307118"/>
                  <a:pt x="11667067" y="4422829"/>
                </a:cubicBezTo>
              </a:path>
            </a:pathLst>
          </a:custGeom>
          <a:noFill/>
          <a:ln w="28575" cap="flat" cmpd="sng" algn="ctr">
            <a:solidFill>
              <a:schemeClr val="accent6">
                <a:lumMod val="75000"/>
              </a:schemeClr>
            </a:solid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rme libre : forme 9">
            <a:extLst>
              <a:ext uri="{FF2B5EF4-FFF2-40B4-BE49-F238E27FC236}">
                <a16:creationId xmlns:a16="http://schemas.microsoft.com/office/drawing/2014/main" id="{20FB4E3F-DD45-45CD-6B36-526A2DAC4182}"/>
              </a:ext>
            </a:extLst>
          </p:cNvPr>
          <p:cNvSpPr/>
          <p:nvPr/>
        </p:nvSpPr>
        <p:spPr>
          <a:xfrm>
            <a:off x="233900" y="1518708"/>
            <a:ext cx="11624733" cy="4424892"/>
          </a:xfrm>
          <a:custGeom>
            <a:avLst/>
            <a:gdLst>
              <a:gd name="csX0" fmla="*/ 0 w 11624733"/>
              <a:gd name="csY0" fmla="*/ 3099642 h 4424892"/>
              <a:gd name="csX1" fmla="*/ 880533 w 11624733"/>
              <a:gd name="csY1" fmla="*/ 4395042 h 4424892"/>
              <a:gd name="csX2" fmla="*/ 2895600 w 11624733"/>
              <a:gd name="csY2" fmla="*/ 1965108 h 4424892"/>
              <a:gd name="csX3" fmla="*/ 4334933 w 11624733"/>
              <a:gd name="csY3" fmla="*/ 2219108 h 4424892"/>
              <a:gd name="csX4" fmla="*/ 5147733 w 11624733"/>
              <a:gd name="csY4" fmla="*/ 153242 h 4424892"/>
              <a:gd name="csX5" fmla="*/ 6155266 w 11624733"/>
              <a:gd name="csY5" fmla="*/ 339508 h 4424892"/>
              <a:gd name="csX6" fmla="*/ 6824133 w 11624733"/>
              <a:gd name="csY6" fmla="*/ 1829642 h 4424892"/>
              <a:gd name="csX7" fmla="*/ 8339666 w 11624733"/>
              <a:gd name="csY7" fmla="*/ 2210642 h 4424892"/>
              <a:gd name="csX8" fmla="*/ 9084733 w 11624733"/>
              <a:gd name="csY8" fmla="*/ 2058242 h 4424892"/>
              <a:gd name="csX9" fmla="*/ 9525000 w 11624733"/>
              <a:gd name="csY9" fmla="*/ 3429842 h 4424892"/>
              <a:gd name="csX10" fmla="*/ 10498666 w 11624733"/>
              <a:gd name="csY10" fmla="*/ 2710175 h 4424892"/>
              <a:gd name="csX11" fmla="*/ 11624733 w 11624733"/>
              <a:gd name="csY11" fmla="*/ 4361175 h 4424892"/>
              <a:gd name="csX12" fmla="*/ 11624733 w 11624733"/>
              <a:gd name="csY12" fmla="*/ 4361175 h 44248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11624733" h="4424892">
                <a:moveTo>
                  <a:pt x="0" y="3099642"/>
                </a:moveTo>
                <a:cubicBezTo>
                  <a:pt x="198966" y="3841886"/>
                  <a:pt x="397933" y="4584131"/>
                  <a:pt x="880533" y="4395042"/>
                </a:cubicBezTo>
                <a:cubicBezTo>
                  <a:pt x="1363133" y="4205953"/>
                  <a:pt x="2319867" y="2327764"/>
                  <a:pt x="2895600" y="1965108"/>
                </a:cubicBezTo>
                <a:cubicBezTo>
                  <a:pt x="3471333" y="1602452"/>
                  <a:pt x="3959578" y="2521086"/>
                  <a:pt x="4334933" y="2219108"/>
                </a:cubicBezTo>
                <a:cubicBezTo>
                  <a:pt x="4710288" y="1917130"/>
                  <a:pt x="4844344" y="466509"/>
                  <a:pt x="5147733" y="153242"/>
                </a:cubicBezTo>
                <a:cubicBezTo>
                  <a:pt x="5451122" y="-160025"/>
                  <a:pt x="5875866" y="60108"/>
                  <a:pt x="6155266" y="339508"/>
                </a:cubicBezTo>
                <a:cubicBezTo>
                  <a:pt x="6434666" y="618908"/>
                  <a:pt x="6460066" y="1517786"/>
                  <a:pt x="6824133" y="1829642"/>
                </a:cubicBezTo>
                <a:cubicBezTo>
                  <a:pt x="7188200" y="2141498"/>
                  <a:pt x="7962899" y="2172542"/>
                  <a:pt x="8339666" y="2210642"/>
                </a:cubicBezTo>
                <a:cubicBezTo>
                  <a:pt x="8716433" y="2248742"/>
                  <a:pt x="8887177" y="1855042"/>
                  <a:pt x="9084733" y="2058242"/>
                </a:cubicBezTo>
                <a:cubicBezTo>
                  <a:pt x="9282289" y="2261442"/>
                  <a:pt x="9289345" y="3321187"/>
                  <a:pt x="9525000" y="3429842"/>
                </a:cubicBezTo>
                <a:cubicBezTo>
                  <a:pt x="9760655" y="3538497"/>
                  <a:pt x="10148711" y="2554953"/>
                  <a:pt x="10498666" y="2710175"/>
                </a:cubicBezTo>
                <a:cubicBezTo>
                  <a:pt x="10848622" y="2865397"/>
                  <a:pt x="11624733" y="4361175"/>
                  <a:pt x="11624733" y="4361175"/>
                </a:cubicBezTo>
                <a:lnTo>
                  <a:pt x="11624733" y="4361175"/>
                </a:lnTo>
              </a:path>
            </a:pathLst>
          </a:custGeom>
          <a:noFill/>
          <a:ln w="28575" cap="flat" cmpd="sng" algn="ctr">
            <a:solidFill>
              <a:schemeClr val="accent1">
                <a:shade val="50000"/>
              </a:schemeClr>
            </a:solidFill>
            <a:prstDash val="sys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ZoneTexte 10">
            <a:extLst>
              <a:ext uri="{FF2B5EF4-FFF2-40B4-BE49-F238E27FC236}">
                <a16:creationId xmlns:a16="http://schemas.microsoft.com/office/drawing/2014/main" id="{25D4D9D0-911F-FF1F-36EA-FD833478DC61}"/>
              </a:ext>
            </a:extLst>
          </p:cNvPr>
          <p:cNvSpPr txBox="1"/>
          <p:nvPr/>
        </p:nvSpPr>
        <p:spPr>
          <a:xfrm>
            <a:off x="1038754" y="1808623"/>
            <a:ext cx="3222357" cy="338554"/>
          </a:xfrm>
          <a:prstGeom prst="rect">
            <a:avLst/>
          </a:prstGeom>
          <a:noFill/>
        </p:spPr>
        <p:txBody>
          <a:bodyPr wrap="square" rtlCol="0">
            <a:spAutoFit/>
          </a:bodyPr>
          <a:lstStyle/>
          <a:p>
            <a:r>
              <a:rPr lang="fr-BE" sz="1600" dirty="0">
                <a:solidFill>
                  <a:schemeClr val="bg1">
                    <a:lumMod val="50000"/>
                  </a:schemeClr>
                </a:solidFill>
              </a:rPr>
              <a:t>(Enriquez, 2024; Thomasset, 2018)</a:t>
            </a:r>
          </a:p>
        </p:txBody>
      </p:sp>
      <p:sp>
        <p:nvSpPr>
          <p:cNvPr id="12" name="ZoneTexte 11">
            <a:extLst>
              <a:ext uri="{FF2B5EF4-FFF2-40B4-BE49-F238E27FC236}">
                <a16:creationId xmlns:a16="http://schemas.microsoft.com/office/drawing/2014/main" id="{CE935B36-ED2A-F9A4-BD26-840FADB3D020}"/>
              </a:ext>
            </a:extLst>
          </p:cNvPr>
          <p:cNvSpPr txBox="1"/>
          <p:nvPr/>
        </p:nvSpPr>
        <p:spPr>
          <a:xfrm>
            <a:off x="7158765" y="1639346"/>
            <a:ext cx="4166846" cy="338554"/>
          </a:xfrm>
          <a:prstGeom prst="rect">
            <a:avLst/>
          </a:prstGeom>
          <a:noFill/>
        </p:spPr>
        <p:txBody>
          <a:bodyPr wrap="none" rtlCol="0">
            <a:spAutoFit/>
          </a:bodyPr>
          <a:lstStyle/>
          <a:p>
            <a:pPr algn="ctr"/>
            <a:r>
              <a:rPr lang="da-DK" sz="1600" dirty="0">
                <a:solidFill>
                  <a:schemeClr val="bg1">
                    <a:lumMod val="50000"/>
                  </a:schemeClr>
                </a:solidFill>
              </a:rPr>
              <a:t>(Demange et al., 2012; Satterfield et al., 2009)</a:t>
            </a:r>
            <a:endParaRPr lang="fr-BE" sz="1600" dirty="0">
              <a:solidFill>
                <a:schemeClr val="bg1">
                  <a:lumMod val="50000"/>
                </a:schemeClr>
              </a:solidFill>
            </a:endParaRPr>
          </a:p>
        </p:txBody>
      </p:sp>
      <p:sp>
        <p:nvSpPr>
          <p:cNvPr id="13" name="ZoneTexte 12">
            <a:extLst>
              <a:ext uri="{FF2B5EF4-FFF2-40B4-BE49-F238E27FC236}">
                <a16:creationId xmlns:a16="http://schemas.microsoft.com/office/drawing/2014/main" id="{5D5733A8-F334-D4BE-6C28-CA3B8C45FAC7}"/>
              </a:ext>
            </a:extLst>
          </p:cNvPr>
          <p:cNvSpPr txBox="1"/>
          <p:nvPr/>
        </p:nvSpPr>
        <p:spPr>
          <a:xfrm>
            <a:off x="4419484" y="5861702"/>
            <a:ext cx="3166764" cy="338554"/>
          </a:xfrm>
          <a:prstGeom prst="rect">
            <a:avLst/>
          </a:prstGeom>
          <a:noFill/>
        </p:spPr>
        <p:txBody>
          <a:bodyPr wrap="none" rtlCol="0">
            <a:spAutoFit/>
          </a:bodyPr>
          <a:lstStyle/>
          <a:p>
            <a:r>
              <a:rPr lang="fr-BE" sz="1600" dirty="0">
                <a:solidFill>
                  <a:schemeClr val="bg1">
                    <a:lumMod val="50000"/>
                  </a:schemeClr>
                </a:solidFill>
              </a:rPr>
              <a:t>(Azul et al., 2022; </a:t>
            </a:r>
            <a:r>
              <a:rPr lang="fr-BE" sz="1600" dirty="0" err="1">
                <a:solidFill>
                  <a:schemeClr val="bg1">
                    <a:lumMod val="50000"/>
                  </a:schemeClr>
                </a:solidFill>
              </a:rPr>
              <a:t>Iwarsson</a:t>
            </a:r>
            <a:r>
              <a:rPr lang="fr-BE" sz="1600" dirty="0">
                <a:solidFill>
                  <a:schemeClr val="bg1">
                    <a:lumMod val="50000"/>
                  </a:schemeClr>
                </a:solidFill>
              </a:rPr>
              <a:t>, 2015)</a:t>
            </a:r>
          </a:p>
        </p:txBody>
      </p:sp>
      <p:pic>
        <p:nvPicPr>
          <p:cNvPr id="14" name="Graphique 13" descr="Médical avec un remplissage uni">
            <a:extLst>
              <a:ext uri="{FF2B5EF4-FFF2-40B4-BE49-F238E27FC236}">
                <a16:creationId xmlns:a16="http://schemas.microsoft.com/office/drawing/2014/main" id="{A08BA89F-6828-29FB-32B9-BEEAA12D50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8289" y="2221992"/>
            <a:ext cx="1129154" cy="1129154"/>
          </a:xfrm>
          <a:prstGeom prst="rect">
            <a:avLst/>
          </a:prstGeom>
        </p:spPr>
      </p:pic>
    </p:spTree>
    <p:extLst>
      <p:ext uri="{BB962C8B-B14F-4D97-AF65-F5344CB8AC3E}">
        <p14:creationId xmlns:p14="http://schemas.microsoft.com/office/powerpoint/2010/main" val="268054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Une image contenant personne, habits, plein air, sourire&#10;&#10;Le contenu généré par l’IA peut être incorrect.">
            <a:extLst>
              <a:ext uri="{FF2B5EF4-FFF2-40B4-BE49-F238E27FC236}">
                <a16:creationId xmlns:a16="http://schemas.microsoft.com/office/drawing/2014/main" id="{B56B85DE-9AFE-DAAB-BB61-81506AFE64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2986" y="628443"/>
            <a:ext cx="3416388" cy="1634635"/>
          </a:xfrm>
          <a:prstGeom prst="rect">
            <a:avLst/>
          </a:prstGeom>
        </p:spPr>
      </p:pic>
      <p:sp>
        <p:nvSpPr>
          <p:cNvPr id="2" name="Titre 1">
            <a:extLst>
              <a:ext uri="{FF2B5EF4-FFF2-40B4-BE49-F238E27FC236}">
                <a16:creationId xmlns:a16="http://schemas.microsoft.com/office/drawing/2014/main" id="{54EDD5DD-33B2-6AFB-66C2-935B29E9B5C3}"/>
              </a:ext>
            </a:extLst>
          </p:cNvPr>
          <p:cNvSpPr>
            <a:spLocks noGrp="1"/>
          </p:cNvSpPr>
          <p:nvPr>
            <p:ph type="ctrTitle"/>
          </p:nvPr>
        </p:nvSpPr>
        <p:spPr>
          <a:xfrm>
            <a:off x="456805" y="3240748"/>
            <a:ext cx="6234224" cy="1613495"/>
          </a:xfrm>
        </p:spPr>
        <p:txBody>
          <a:bodyPr>
            <a:normAutofit/>
          </a:bodyPr>
          <a:lstStyle/>
          <a:p>
            <a:r>
              <a:rPr lang="en-GB" sz="3200" b="1" u="sng" noProof="0" dirty="0"/>
              <a:t>Expand </a:t>
            </a:r>
            <a:r>
              <a:rPr lang="en-GB" sz="3200" b="1" u="sng" noProof="0" dirty="0" err="1"/>
              <a:t>voca</a:t>
            </a:r>
            <a:r>
              <a:rPr lang="en-GB" sz="3200" b="1" u="sng" dirty="0"/>
              <a:t>l possibilities </a:t>
            </a:r>
            <a:r>
              <a:rPr lang="en-GB" sz="3200" u="sng" dirty="0"/>
              <a:t>instead of feminizing or masculinizing !</a:t>
            </a:r>
            <a:endParaRPr lang="en-GB" sz="3200" u="sng" noProof="0" dirty="0"/>
          </a:p>
        </p:txBody>
      </p:sp>
      <p:sp>
        <p:nvSpPr>
          <p:cNvPr id="3" name="Sous-titre 2">
            <a:extLst>
              <a:ext uri="{FF2B5EF4-FFF2-40B4-BE49-F238E27FC236}">
                <a16:creationId xmlns:a16="http://schemas.microsoft.com/office/drawing/2014/main" id="{E8902ED6-9532-5CE2-3FEF-9801B09954A9}"/>
              </a:ext>
            </a:extLst>
          </p:cNvPr>
          <p:cNvSpPr>
            <a:spLocks noGrp="1"/>
          </p:cNvSpPr>
          <p:nvPr>
            <p:ph type="subTitle" idx="1"/>
          </p:nvPr>
        </p:nvSpPr>
        <p:spPr>
          <a:xfrm>
            <a:off x="507973" y="4102792"/>
            <a:ext cx="6991776" cy="1302774"/>
          </a:xfrm>
        </p:spPr>
        <p:txBody>
          <a:bodyPr/>
          <a:lstStyle/>
          <a:p>
            <a:r>
              <a:rPr lang="en-GB" noProof="0" dirty="0"/>
              <a:t>Questions  ?</a:t>
            </a:r>
          </a:p>
        </p:txBody>
      </p:sp>
      <p:sp>
        <p:nvSpPr>
          <p:cNvPr id="4" name="Espace réservé de la date 3">
            <a:extLst>
              <a:ext uri="{FF2B5EF4-FFF2-40B4-BE49-F238E27FC236}">
                <a16:creationId xmlns:a16="http://schemas.microsoft.com/office/drawing/2014/main" id="{60C75AD0-62CA-6538-AE88-5261EE0D5B57}"/>
              </a:ext>
            </a:extLst>
          </p:cNvPr>
          <p:cNvSpPr>
            <a:spLocks noGrp="1"/>
          </p:cNvSpPr>
          <p:nvPr>
            <p:ph type="dt" sz="half" idx="10"/>
          </p:nvPr>
        </p:nvSpPr>
        <p:spPr/>
        <p:txBody>
          <a:bodyPr/>
          <a:lstStyle/>
          <a:p>
            <a:r>
              <a:rPr lang="fr-FR" noProof="0"/>
              <a:t>14-04-26 : UEP Voice Marathon</a:t>
            </a:r>
            <a:endParaRPr lang="en-GB" noProof="0" dirty="0"/>
          </a:p>
        </p:txBody>
      </p:sp>
      <p:sp>
        <p:nvSpPr>
          <p:cNvPr id="5" name="Espace réservé du numéro de diapositive 4">
            <a:extLst>
              <a:ext uri="{FF2B5EF4-FFF2-40B4-BE49-F238E27FC236}">
                <a16:creationId xmlns:a16="http://schemas.microsoft.com/office/drawing/2014/main" id="{8277547D-BB83-1137-5C55-BF8175F1A147}"/>
              </a:ext>
            </a:extLst>
          </p:cNvPr>
          <p:cNvSpPr>
            <a:spLocks noGrp="1"/>
          </p:cNvSpPr>
          <p:nvPr>
            <p:ph type="sldNum" sz="quarter" idx="12"/>
          </p:nvPr>
        </p:nvSpPr>
        <p:spPr/>
        <p:txBody>
          <a:bodyPr/>
          <a:lstStyle/>
          <a:p>
            <a:fld id="{50EA1493-C732-432E-A201-6482AB958655}" type="slidenum">
              <a:rPr lang="en-GB" noProof="0" smtClean="0"/>
              <a:t>13</a:t>
            </a:fld>
            <a:endParaRPr lang="en-GB" noProof="0" dirty="0"/>
          </a:p>
        </p:txBody>
      </p:sp>
      <p:pic>
        <p:nvPicPr>
          <p:cNvPr id="8" name="Espace réservé du contenu 3">
            <a:extLst>
              <a:ext uri="{FF2B5EF4-FFF2-40B4-BE49-F238E27FC236}">
                <a16:creationId xmlns:a16="http://schemas.microsoft.com/office/drawing/2014/main" id="{8DA3C66B-A488-5A24-215A-AA0CEEAA73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0458" y="380540"/>
            <a:ext cx="1998748" cy="2764307"/>
          </a:xfrm>
          <a:prstGeom prst="rect">
            <a:avLst/>
          </a:prstGeom>
        </p:spPr>
      </p:pic>
      <p:pic>
        <p:nvPicPr>
          <p:cNvPr id="18" name="Image 17" descr="Une image contenant Création de costumes, costume, habits, Visage humain&#10;&#10;Le contenu généré par l’IA peut être incorrect.">
            <a:extLst>
              <a:ext uri="{FF2B5EF4-FFF2-40B4-BE49-F238E27FC236}">
                <a16:creationId xmlns:a16="http://schemas.microsoft.com/office/drawing/2014/main" id="{D24025C1-973E-EC52-D6C1-B043E4EDA3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0053" y="1970736"/>
            <a:ext cx="1709661" cy="2144445"/>
          </a:xfrm>
          <a:prstGeom prst="rect">
            <a:avLst/>
          </a:prstGeom>
        </p:spPr>
      </p:pic>
      <p:pic>
        <p:nvPicPr>
          <p:cNvPr id="10" name="Image 9" descr="Une image contenant texte, lettre, dessin humoristique, bande dessinée&#10;&#10;Le contenu généré par l’IA peut être incorrect.">
            <a:extLst>
              <a:ext uri="{FF2B5EF4-FFF2-40B4-BE49-F238E27FC236}">
                <a16:creationId xmlns:a16="http://schemas.microsoft.com/office/drawing/2014/main" id="{7B948DCF-2D75-4726-5E71-B2E7BB9180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79714" y="1762841"/>
            <a:ext cx="1812354" cy="2964775"/>
          </a:xfrm>
          <a:prstGeom prst="rect">
            <a:avLst/>
          </a:prstGeom>
        </p:spPr>
      </p:pic>
      <p:pic>
        <p:nvPicPr>
          <p:cNvPr id="12" name="Image 11" descr="Une image contenant texte, plante, livre, fleur&#10;&#10;Le contenu généré par l’IA peut être incorrect.">
            <a:extLst>
              <a:ext uri="{FF2B5EF4-FFF2-40B4-BE49-F238E27FC236}">
                <a16:creationId xmlns:a16="http://schemas.microsoft.com/office/drawing/2014/main" id="{4B09829A-1949-3C24-7ED1-F1E552C9D5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1373" y="3079308"/>
            <a:ext cx="1709661" cy="2138855"/>
          </a:xfrm>
          <a:prstGeom prst="rect">
            <a:avLst/>
          </a:prstGeom>
        </p:spPr>
      </p:pic>
      <p:pic>
        <p:nvPicPr>
          <p:cNvPr id="7" name="Image 6" descr="Une image contenant texte, logo, cercle, Emblème&#10;&#10;Le contenu généré par l’IA peut être incorrect.">
            <a:extLst>
              <a:ext uri="{FF2B5EF4-FFF2-40B4-BE49-F238E27FC236}">
                <a16:creationId xmlns:a16="http://schemas.microsoft.com/office/drawing/2014/main" id="{C7119647-5AE8-F127-1AE2-E5FE9DE0B1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9035" y="280602"/>
            <a:ext cx="1957552" cy="1957552"/>
          </a:xfrm>
          <a:prstGeom prst="rect">
            <a:avLst/>
          </a:prstGeom>
        </p:spPr>
      </p:pic>
      <p:pic>
        <p:nvPicPr>
          <p:cNvPr id="20" name="Image 19" descr="Une image contenant Visage humain, personne, habits, sourcil&#10;&#10;Le contenu généré par l’IA peut être incorrect.">
            <a:extLst>
              <a:ext uri="{FF2B5EF4-FFF2-40B4-BE49-F238E27FC236}">
                <a16:creationId xmlns:a16="http://schemas.microsoft.com/office/drawing/2014/main" id="{5312A144-6A9C-8B53-134E-F4876749E4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19406" y="4821204"/>
            <a:ext cx="1287254" cy="1825003"/>
          </a:xfrm>
          <a:prstGeom prst="rect">
            <a:avLst/>
          </a:prstGeom>
        </p:spPr>
      </p:pic>
      <p:pic>
        <p:nvPicPr>
          <p:cNvPr id="24" name="Image 23" descr="Une image contenant art, Artefact, musée, sculpture&#10;&#10;Le contenu généré par l’IA peut être incorrect.">
            <a:extLst>
              <a:ext uri="{FF2B5EF4-FFF2-40B4-BE49-F238E27FC236}">
                <a16:creationId xmlns:a16="http://schemas.microsoft.com/office/drawing/2014/main" id="{234FA706-E068-13D4-0944-FAD8690B04A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09673" y="37196"/>
            <a:ext cx="1911008" cy="1901850"/>
          </a:xfrm>
          <a:prstGeom prst="rect">
            <a:avLst/>
          </a:prstGeom>
        </p:spPr>
      </p:pic>
      <p:pic>
        <p:nvPicPr>
          <p:cNvPr id="26" name="Image 25" descr="Une image contenant croquis, dessin, peinture, personne&#10;&#10;Le contenu généré par l’IA peut être incorrect.">
            <a:extLst>
              <a:ext uri="{FF2B5EF4-FFF2-40B4-BE49-F238E27FC236}">
                <a16:creationId xmlns:a16="http://schemas.microsoft.com/office/drawing/2014/main" id="{42CE6BC1-59B6-EFDE-E27E-1463526A2EB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8477" y="1452174"/>
            <a:ext cx="1668780" cy="1341677"/>
          </a:xfrm>
          <a:prstGeom prst="rect">
            <a:avLst/>
          </a:prstGeom>
        </p:spPr>
      </p:pic>
      <p:pic>
        <p:nvPicPr>
          <p:cNvPr id="28" name="Image 27" descr="Une image contenant peinture, arme, habits, dessin&#10;&#10;Le contenu généré par l’IA peut être incorrect.">
            <a:extLst>
              <a:ext uri="{FF2B5EF4-FFF2-40B4-BE49-F238E27FC236}">
                <a16:creationId xmlns:a16="http://schemas.microsoft.com/office/drawing/2014/main" id="{72930B4B-70FC-3C36-5163-C2451C24907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91757" y="1548075"/>
            <a:ext cx="1343169" cy="1676358"/>
          </a:xfrm>
          <a:prstGeom prst="rect">
            <a:avLst/>
          </a:prstGeom>
        </p:spPr>
      </p:pic>
      <p:pic>
        <p:nvPicPr>
          <p:cNvPr id="30" name="Image 29" descr="Une image contenant habits, Visage humain, personne, femme&#10;&#10;Le contenu généré par l’IA peut être incorrect.">
            <a:extLst>
              <a:ext uri="{FF2B5EF4-FFF2-40B4-BE49-F238E27FC236}">
                <a16:creationId xmlns:a16="http://schemas.microsoft.com/office/drawing/2014/main" id="{1C6A516A-8147-B90F-EF10-37955712616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353351" y="5191193"/>
            <a:ext cx="1750367" cy="1485525"/>
          </a:xfrm>
          <a:prstGeom prst="rect">
            <a:avLst/>
          </a:prstGeom>
        </p:spPr>
      </p:pic>
      <p:pic>
        <p:nvPicPr>
          <p:cNvPr id="32" name="Image 31" descr="Une image contenant personne, Visage humain, habits, Danse&#10;&#10;Le contenu généré par l’IA peut être incorrect.">
            <a:extLst>
              <a:ext uri="{FF2B5EF4-FFF2-40B4-BE49-F238E27FC236}">
                <a16:creationId xmlns:a16="http://schemas.microsoft.com/office/drawing/2014/main" id="{404C417C-1057-DAE4-84FC-01F2F2A1A46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14070" y="5332037"/>
            <a:ext cx="2750526" cy="1399233"/>
          </a:xfrm>
          <a:prstGeom prst="rect">
            <a:avLst/>
          </a:prstGeom>
        </p:spPr>
      </p:pic>
      <p:pic>
        <p:nvPicPr>
          <p:cNvPr id="22" name="Image 21" descr="Une image contenant texte, affiche, Visage humain, graphisme&#10;&#10;Le contenu généré par l’IA peut être incorrect.">
            <a:extLst>
              <a:ext uri="{FF2B5EF4-FFF2-40B4-BE49-F238E27FC236}">
                <a16:creationId xmlns:a16="http://schemas.microsoft.com/office/drawing/2014/main" id="{EBDB4F88-B0FF-7D5C-6762-AF709223796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161687" y="4115181"/>
            <a:ext cx="1668780" cy="2070627"/>
          </a:xfrm>
          <a:prstGeom prst="rect">
            <a:avLst/>
          </a:prstGeom>
        </p:spPr>
      </p:pic>
      <p:pic>
        <p:nvPicPr>
          <p:cNvPr id="34" name="Image 33" descr="Une image contenant Visage humain, rouge à lèvres, lèvre, personne&#10;&#10;Le contenu généré par l’IA peut être incorrect.">
            <a:extLst>
              <a:ext uri="{FF2B5EF4-FFF2-40B4-BE49-F238E27FC236}">
                <a16:creationId xmlns:a16="http://schemas.microsoft.com/office/drawing/2014/main" id="{25343A38-8D4F-5F4C-D865-1E9B8DF420B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801727" y="4703524"/>
            <a:ext cx="1340548" cy="1630396"/>
          </a:xfrm>
          <a:prstGeom prst="rect">
            <a:avLst/>
          </a:prstGeom>
        </p:spPr>
      </p:pic>
      <p:sp>
        <p:nvSpPr>
          <p:cNvPr id="9" name="ZoneTexte 8">
            <a:extLst>
              <a:ext uri="{FF2B5EF4-FFF2-40B4-BE49-F238E27FC236}">
                <a16:creationId xmlns:a16="http://schemas.microsoft.com/office/drawing/2014/main" id="{8FAFF4EB-6049-9D95-A280-F2CA0B8670B8}"/>
              </a:ext>
            </a:extLst>
          </p:cNvPr>
          <p:cNvSpPr txBox="1"/>
          <p:nvPr/>
        </p:nvSpPr>
        <p:spPr>
          <a:xfrm>
            <a:off x="700413" y="5518722"/>
            <a:ext cx="2951970" cy="369332"/>
          </a:xfrm>
          <a:prstGeom prst="rect">
            <a:avLst/>
          </a:prstGeom>
          <a:noFill/>
        </p:spPr>
        <p:txBody>
          <a:bodyPr wrap="square">
            <a:spAutoFit/>
          </a:bodyPr>
          <a:lstStyle/>
          <a:p>
            <a:pPr algn="ctr"/>
            <a:r>
              <a:rPr lang="en-GB" u="sng" noProof="0" dirty="0">
                <a:solidFill>
                  <a:schemeClr val="accent5"/>
                </a:solidFill>
              </a:rPr>
              <a:t>Antoine.Henrotin@uliege.be</a:t>
            </a:r>
          </a:p>
        </p:txBody>
      </p:sp>
      <p:sp>
        <p:nvSpPr>
          <p:cNvPr id="6" name="ZoneTexte 5">
            <a:extLst>
              <a:ext uri="{FF2B5EF4-FFF2-40B4-BE49-F238E27FC236}">
                <a16:creationId xmlns:a16="http://schemas.microsoft.com/office/drawing/2014/main" id="{67B4EA76-C66A-CD1F-E894-9E7AD7C851EF}"/>
              </a:ext>
            </a:extLst>
          </p:cNvPr>
          <p:cNvSpPr txBox="1"/>
          <p:nvPr/>
        </p:nvSpPr>
        <p:spPr>
          <a:xfrm>
            <a:off x="-15529" y="6276875"/>
            <a:ext cx="4016933" cy="369332"/>
          </a:xfrm>
          <a:prstGeom prst="rect">
            <a:avLst/>
          </a:prstGeom>
          <a:noFill/>
        </p:spPr>
        <p:txBody>
          <a:bodyPr wrap="none" rtlCol="0">
            <a:spAutoFit/>
          </a:bodyPr>
          <a:lstStyle/>
          <a:p>
            <a:r>
              <a:rPr lang="en-GB" dirty="0"/>
              <a:t>Bibliography on https://orbi.uliege.be/</a:t>
            </a:r>
          </a:p>
        </p:txBody>
      </p:sp>
    </p:spTree>
    <p:extLst>
      <p:ext uri="{BB962C8B-B14F-4D97-AF65-F5344CB8AC3E}">
        <p14:creationId xmlns:p14="http://schemas.microsoft.com/office/powerpoint/2010/main" val="77981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0C5C8D2-AE64-70C2-CAF2-7E6D91F71FF9}"/>
              </a:ext>
            </a:extLst>
          </p:cNvPr>
          <p:cNvSpPr>
            <a:spLocks noGrp="1"/>
          </p:cNvSpPr>
          <p:nvPr>
            <p:ph type="title"/>
          </p:nvPr>
        </p:nvSpPr>
        <p:spPr>
          <a:xfrm>
            <a:off x="8138159" y="1177348"/>
            <a:ext cx="3330906" cy="3441068"/>
          </a:xfrm>
        </p:spPr>
        <p:txBody>
          <a:bodyPr vert="horz" lIns="91440" tIns="45720" rIns="91440" bIns="45720" rtlCol="0" anchor="t">
            <a:normAutofit/>
          </a:bodyPr>
          <a:lstStyle/>
          <a:p>
            <a:r>
              <a:rPr lang="en-US" sz="3600"/>
              <a:t>Introduction</a:t>
            </a:r>
          </a:p>
        </p:txBody>
      </p:sp>
      <p:sp>
        <p:nvSpPr>
          <p:cNvPr id="3" name="Espace réservé du texte 2">
            <a:extLst>
              <a:ext uri="{FF2B5EF4-FFF2-40B4-BE49-F238E27FC236}">
                <a16:creationId xmlns:a16="http://schemas.microsoft.com/office/drawing/2014/main" id="{ED9A357A-FA0F-F053-4CDD-A102C147FE71}"/>
              </a:ext>
            </a:extLst>
          </p:cNvPr>
          <p:cNvSpPr>
            <a:spLocks noGrp="1"/>
          </p:cNvSpPr>
          <p:nvPr>
            <p:ph type="body" idx="1"/>
          </p:nvPr>
        </p:nvSpPr>
        <p:spPr>
          <a:xfrm>
            <a:off x="8209280" y="4754942"/>
            <a:ext cx="3259785" cy="925710"/>
          </a:xfrm>
        </p:spPr>
        <p:txBody>
          <a:bodyPr vert="horz" lIns="91440" tIns="45720" rIns="91440" bIns="45720" rtlCol="0" anchor="b">
            <a:normAutofit/>
          </a:bodyPr>
          <a:lstStyle/>
          <a:p>
            <a:r>
              <a:rPr lang="en-US" sz="2000">
                <a:solidFill>
                  <a:schemeClr val="tx1"/>
                </a:solidFill>
              </a:rPr>
              <a:t>On voice training with trans people and therapeutic goals</a:t>
            </a:r>
          </a:p>
        </p:txBody>
      </p:sp>
      <p:cxnSp>
        <p:nvCxnSpPr>
          <p:cNvPr id="31" name="Straight Connector 3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que 6" descr="Un livre ouvert avec lampe de bureau, livres, stylo et crayon">
            <a:extLst>
              <a:ext uri="{FF2B5EF4-FFF2-40B4-BE49-F238E27FC236}">
                <a16:creationId xmlns:a16="http://schemas.microsoft.com/office/drawing/2014/main" id="{2156F32C-47C8-959F-2A56-799878DA28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2988" y="863603"/>
            <a:ext cx="5592518" cy="5592518"/>
          </a:xfrm>
          <a:prstGeom prst="rect">
            <a:avLst/>
          </a:prstGeom>
        </p:spPr>
      </p:pic>
      <p:cxnSp>
        <p:nvCxnSpPr>
          <p:cNvPr id="33" name="Straight Connector 32">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885"/>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ce réservé de la date 3">
            <a:extLst>
              <a:ext uri="{FF2B5EF4-FFF2-40B4-BE49-F238E27FC236}">
                <a16:creationId xmlns:a16="http://schemas.microsoft.com/office/drawing/2014/main" id="{FEEBE144-4381-6905-C677-A7BBDEFCC0AD}"/>
              </a:ext>
            </a:extLst>
          </p:cNvPr>
          <p:cNvSpPr>
            <a:spLocks noGrp="1"/>
          </p:cNvSpPr>
          <p:nvPr>
            <p:ph type="dt" sz="half" idx="10"/>
          </p:nvPr>
        </p:nvSpPr>
        <p:spPr>
          <a:xfrm>
            <a:off x="8369448" y="6356350"/>
            <a:ext cx="2549564" cy="365125"/>
          </a:xfrm>
        </p:spPr>
        <p:txBody>
          <a:bodyPr vert="horz" lIns="91440" tIns="45720" rIns="91440" bIns="45720" rtlCol="0" anchor="ctr">
            <a:normAutofit/>
          </a:bodyPr>
          <a:lstStyle/>
          <a:p>
            <a:pPr>
              <a:spcAft>
                <a:spcPts val="600"/>
              </a:spcAft>
            </a:pPr>
            <a:r>
              <a:rPr lang="en-US"/>
              <a:t>14-04-26 : UEP Voice Marathon</a:t>
            </a:r>
          </a:p>
        </p:txBody>
      </p:sp>
      <p:sp>
        <p:nvSpPr>
          <p:cNvPr id="5" name="Espace réservé du numéro de diapositive 4">
            <a:extLst>
              <a:ext uri="{FF2B5EF4-FFF2-40B4-BE49-F238E27FC236}">
                <a16:creationId xmlns:a16="http://schemas.microsoft.com/office/drawing/2014/main" id="{C97111F5-FF17-94A7-33C4-567E7E3327BA}"/>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87E7843D-FF13-4365-9478-9625B70A2705}" type="slidenum">
              <a:rPr lang="en-US" smtClean="0"/>
              <a:pPr>
                <a:lnSpc>
                  <a:spcPct val="90000"/>
                </a:lnSpc>
                <a:spcAft>
                  <a:spcPts val="600"/>
                </a:spcAft>
              </a:pPr>
              <a:t>2</a:t>
            </a:fld>
            <a:endParaRPr lang="en-US"/>
          </a:p>
        </p:txBody>
      </p:sp>
    </p:spTree>
    <p:extLst>
      <p:ext uri="{BB962C8B-B14F-4D97-AF65-F5344CB8AC3E}">
        <p14:creationId xmlns:p14="http://schemas.microsoft.com/office/powerpoint/2010/main" val="193880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GB" noProof="0" dirty="0"/>
              <a:t>What is Gender-Affirming Voice Care (GAVC) ?</a:t>
            </a:r>
          </a:p>
        </p:txBody>
      </p:sp>
      <p:pic>
        <p:nvPicPr>
          <p:cNvPr id="4" name="Espace réservé du conten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4157" y="1886020"/>
            <a:ext cx="2772440" cy="1784833"/>
          </a:xfrm>
        </p:spPr>
      </p:pic>
      <p:sp>
        <p:nvSpPr>
          <p:cNvPr id="20" name="Espace réservé du numéro de diapositive 19"/>
          <p:cNvSpPr>
            <a:spLocks noGrp="1"/>
          </p:cNvSpPr>
          <p:nvPr>
            <p:ph type="sldNum" sz="quarter" idx="12"/>
          </p:nvPr>
        </p:nvSpPr>
        <p:spPr/>
        <p:txBody>
          <a:bodyPr/>
          <a:lstStyle/>
          <a:p>
            <a:fld id="{50EA1493-C732-432E-A201-6482AB958655}" type="slidenum">
              <a:rPr lang="en-GB" noProof="0" smtClean="0"/>
              <a:t>3</a:t>
            </a:fld>
            <a:endParaRPr lang="en-GB" noProof="0" dirty="0"/>
          </a:p>
        </p:txBody>
      </p:sp>
      <p:sp>
        <p:nvSpPr>
          <p:cNvPr id="6" name="ZoneTexte 5"/>
          <p:cNvSpPr txBox="1"/>
          <p:nvPr/>
        </p:nvSpPr>
        <p:spPr>
          <a:xfrm>
            <a:off x="994950" y="3670853"/>
            <a:ext cx="2977100" cy="954107"/>
          </a:xfrm>
          <a:prstGeom prst="rect">
            <a:avLst/>
          </a:prstGeom>
          <a:noFill/>
        </p:spPr>
        <p:txBody>
          <a:bodyPr wrap="square" rtlCol="0">
            <a:spAutoFit/>
          </a:bodyPr>
          <a:lstStyle/>
          <a:p>
            <a:pPr algn="ctr"/>
            <a:r>
              <a:rPr lang="en-GB" sz="2800" b="1" noProof="0" dirty="0"/>
              <a:t>Voice AND communication</a:t>
            </a:r>
          </a:p>
        </p:txBody>
      </p:sp>
      <p:sp>
        <p:nvSpPr>
          <p:cNvPr id="7" name="ZoneTexte 6"/>
          <p:cNvSpPr txBox="1"/>
          <p:nvPr/>
        </p:nvSpPr>
        <p:spPr>
          <a:xfrm>
            <a:off x="5046877" y="3147633"/>
            <a:ext cx="1828800" cy="523220"/>
          </a:xfrm>
          <a:prstGeom prst="rect">
            <a:avLst/>
          </a:prstGeom>
          <a:noFill/>
        </p:spPr>
        <p:txBody>
          <a:bodyPr wrap="square" rtlCol="0">
            <a:spAutoFit/>
          </a:bodyPr>
          <a:lstStyle/>
          <a:p>
            <a:pPr algn="ctr"/>
            <a:r>
              <a:rPr lang="en-GB" sz="2800" b="1" noProof="0" dirty="0"/>
              <a:t>Process</a:t>
            </a:r>
          </a:p>
        </p:txBody>
      </p:sp>
      <p:sp>
        <p:nvSpPr>
          <p:cNvPr id="9" name="ZoneTexte 8"/>
          <p:cNvSpPr txBox="1"/>
          <p:nvPr/>
        </p:nvSpPr>
        <p:spPr>
          <a:xfrm>
            <a:off x="8261496" y="3979804"/>
            <a:ext cx="2917406" cy="954107"/>
          </a:xfrm>
          <a:prstGeom prst="rect">
            <a:avLst/>
          </a:prstGeom>
          <a:noFill/>
        </p:spPr>
        <p:txBody>
          <a:bodyPr wrap="square" rtlCol="0">
            <a:spAutoFit/>
          </a:bodyPr>
          <a:lstStyle>
            <a:defPPr>
              <a:defRPr lang="fr-FR"/>
            </a:defPPr>
            <a:lvl1pPr algn="ctr">
              <a:defRPr sz="2800" b="1"/>
            </a:lvl1pPr>
          </a:lstStyle>
          <a:p>
            <a:r>
              <a:rPr lang="en-GB" dirty="0"/>
              <a:t>Trans and gender diverse people</a:t>
            </a:r>
          </a:p>
        </p:txBody>
      </p:sp>
      <p:sp>
        <p:nvSpPr>
          <p:cNvPr id="19" name="Forme libre 18"/>
          <p:cNvSpPr/>
          <p:nvPr/>
        </p:nvSpPr>
        <p:spPr>
          <a:xfrm>
            <a:off x="954157" y="2340074"/>
            <a:ext cx="10614991" cy="3382246"/>
          </a:xfrm>
          <a:custGeom>
            <a:avLst/>
            <a:gdLst>
              <a:gd name="connsiteX0" fmla="*/ 0 w 10614991"/>
              <a:gd name="connsiteY0" fmla="*/ 2933390 h 3382246"/>
              <a:gd name="connsiteX1" fmla="*/ 3207026 w 10614991"/>
              <a:gd name="connsiteY1" fmla="*/ 3185181 h 3382246"/>
              <a:gd name="connsiteX2" fmla="*/ 3670852 w 10614991"/>
              <a:gd name="connsiteY2" fmla="*/ 402225 h 3382246"/>
              <a:gd name="connsiteX3" fmla="*/ 6612834 w 10614991"/>
              <a:gd name="connsiteY3" fmla="*/ 296208 h 3382246"/>
              <a:gd name="connsiteX4" fmla="*/ 7248939 w 10614991"/>
              <a:gd name="connsiteY4" fmla="*/ 3052660 h 3382246"/>
              <a:gd name="connsiteX5" fmla="*/ 10614991 w 10614991"/>
              <a:gd name="connsiteY5" fmla="*/ 2893634 h 338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4991" h="3382246">
                <a:moveTo>
                  <a:pt x="0" y="2933390"/>
                </a:moveTo>
                <a:cubicBezTo>
                  <a:pt x="1297608" y="3270216"/>
                  <a:pt x="2595217" y="3607042"/>
                  <a:pt x="3207026" y="3185181"/>
                </a:cubicBezTo>
                <a:cubicBezTo>
                  <a:pt x="3818835" y="2763320"/>
                  <a:pt x="3103217" y="883720"/>
                  <a:pt x="3670852" y="402225"/>
                </a:cubicBezTo>
                <a:cubicBezTo>
                  <a:pt x="4238487" y="-79270"/>
                  <a:pt x="6016486" y="-145531"/>
                  <a:pt x="6612834" y="296208"/>
                </a:cubicBezTo>
                <a:cubicBezTo>
                  <a:pt x="7209182" y="737947"/>
                  <a:pt x="6581913" y="2619756"/>
                  <a:pt x="7248939" y="3052660"/>
                </a:cubicBezTo>
                <a:cubicBezTo>
                  <a:pt x="7915965" y="3485564"/>
                  <a:pt x="9265478" y="3189599"/>
                  <a:pt x="10614991" y="2893634"/>
                </a:cubicBezTo>
              </a:path>
            </a:pathLst>
          </a:custGeom>
          <a:noFill/>
          <a:ln w="571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 name="Espace réservé de la date 2"/>
          <p:cNvSpPr>
            <a:spLocks noGrp="1"/>
          </p:cNvSpPr>
          <p:nvPr>
            <p:ph type="dt" sz="half" idx="10"/>
          </p:nvPr>
        </p:nvSpPr>
        <p:spPr/>
        <p:txBody>
          <a:bodyPr/>
          <a:lstStyle/>
          <a:p>
            <a:r>
              <a:rPr lang="fr-FR" noProof="0"/>
              <a:t>14-04-26 : UEP Voice Marathon</a:t>
            </a:r>
            <a:endParaRPr lang="en-GB" noProof="0" dirty="0"/>
          </a:p>
        </p:txBody>
      </p:sp>
      <p:sp>
        <p:nvSpPr>
          <p:cNvPr id="11" name="ZoneTexte 10">
            <a:extLst>
              <a:ext uri="{FF2B5EF4-FFF2-40B4-BE49-F238E27FC236}">
                <a16:creationId xmlns:a16="http://schemas.microsoft.com/office/drawing/2014/main" id="{72C3CD34-2840-750E-F35D-8CAA09F427DF}"/>
              </a:ext>
            </a:extLst>
          </p:cNvPr>
          <p:cNvSpPr txBox="1"/>
          <p:nvPr/>
        </p:nvSpPr>
        <p:spPr>
          <a:xfrm>
            <a:off x="3849966" y="1814610"/>
            <a:ext cx="4692551" cy="923330"/>
          </a:xfrm>
          <a:prstGeom prst="rect">
            <a:avLst/>
          </a:prstGeom>
          <a:ln w="38100">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lgn="ctr"/>
            <a:r>
              <a:rPr lang="en-GB" sz="1800" noProof="0" dirty="0"/>
              <a:t>79% of TGDP report vocal dysphoria</a:t>
            </a:r>
          </a:p>
          <a:p>
            <a:pPr lvl="0" algn="ctr"/>
            <a:r>
              <a:rPr lang="en-GB" noProof="0" dirty="0"/>
              <a:t>= Second source of dysphoria (after the chest)</a:t>
            </a:r>
            <a:endParaRPr lang="en-GB" sz="1800" noProof="0" dirty="0"/>
          </a:p>
          <a:p>
            <a:pPr lvl="0" algn="ctr"/>
            <a:r>
              <a:rPr lang="en-GB" sz="1600" noProof="0" dirty="0">
                <a:solidFill>
                  <a:schemeClr val="bg1">
                    <a:lumMod val="50000"/>
                  </a:schemeClr>
                </a:solidFill>
              </a:rPr>
              <a:t>(Pu et al., 2025)</a:t>
            </a:r>
          </a:p>
        </p:txBody>
      </p:sp>
      <p:pic>
        <p:nvPicPr>
          <p:cNvPr id="10" name="Image 9" descr="Une image contenant drapeau, symbole&#10;&#10;Le contenu généré par l’IA peut être incorrect.">
            <a:extLst>
              <a:ext uri="{FF2B5EF4-FFF2-40B4-BE49-F238E27FC236}">
                <a16:creationId xmlns:a16="http://schemas.microsoft.com/office/drawing/2014/main" id="{BDD751C0-E721-11AD-E240-8DEB1160EE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3928" y="2111578"/>
            <a:ext cx="1672542" cy="1672542"/>
          </a:xfrm>
          <a:prstGeom prst="rect">
            <a:avLst/>
          </a:prstGeom>
        </p:spPr>
      </p:pic>
      <p:grpSp>
        <p:nvGrpSpPr>
          <p:cNvPr id="12" name="Groupe 11">
            <a:extLst>
              <a:ext uri="{FF2B5EF4-FFF2-40B4-BE49-F238E27FC236}">
                <a16:creationId xmlns:a16="http://schemas.microsoft.com/office/drawing/2014/main" id="{331A22B5-0023-9EA2-D023-F63ABF689CE4}"/>
              </a:ext>
            </a:extLst>
          </p:cNvPr>
          <p:cNvGrpSpPr/>
          <p:nvPr/>
        </p:nvGrpSpPr>
        <p:grpSpPr>
          <a:xfrm>
            <a:off x="4972652" y="3821009"/>
            <a:ext cx="1977249" cy="1493642"/>
            <a:chOff x="4075991" y="1574003"/>
            <a:chExt cx="4015480" cy="3382634"/>
          </a:xfrm>
        </p:grpSpPr>
        <p:sp>
          <p:nvSpPr>
            <p:cNvPr id="13" name="Ellipse 12">
              <a:extLst>
                <a:ext uri="{FF2B5EF4-FFF2-40B4-BE49-F238E27FC236}">
                  <a16:creationId xmlns:a16="http://schemas.microsoft.com/office/drawing/2014/main" id="{95E2342E-23A2-DCBC-3719-B433B73152EA}"/>
                </a:ext>
              </a:extLst>
            </p:cNvPr>
            <p:cNvSpPr/>
            <p:nvPr/>
          </p:nvSpPr>
          <p:spPr>
            <a:xfrm>
              <a:off x="5389515" y="2729983"/>
              <a:ext cx="1440000" cy="1440000"/>
            </a:xfrm>
            <a:prstGeom prst="ellipse">
              <a:avLst/>
            </a:prstGeom>
            <a:blipFill>
              <a:blip r:embed="rId5"/>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14" name="Connecteur droit 13">
              <a:extLst>
                <a:ext uri="{FF2B5EF4-FFF2-40B4-BE49-F238E27FC236}">
                  <a16:creationId xmlns:a16="http://schemas.microsoft.com/office/drawing/2014/main" id="{C985ACDB-ADA1-2ECB-BC52-5649FE707136}"/>
                </a:ext>
              </a:extLst>
            </p:cNvPr>
            <p:cNvCxnSpPr>
              <a:cxnSpLocks/>
            </p:cNvCxnSpPr>
            <p:nvPr/>
          </p:nvCxnSpPr>
          <p:spPr>
            <a:xfrm flipV="1">
              <a:off x="6096000" y="2294002"/>
              <a:ext cx="0" cy="72000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88139D29-D847-036D-D7D7-654547352490}"/>
                </a:ext>
              </a:extLst>
            </p:cNvPr>
            <p:cNvCxnSpPr>
              <a:cxnSpLocks/>
              <a:endCxn id="27" idx="3"/>
            </p:cNvCxnSpPr>
            <p:nvPr/>
          </p:nvCxnSpPr>
          <p:spPr>
            <a:xfrm flipV="1">
              <a:off x="6425589" y="2624541"/>
              <a:ext cx="662588" cy="521263"/>
            </a:xfrm>
            <a:prstGeom prst="line">
              <a:avLst/>
            </a:prstGeom>
            <a:ln w="508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F9FC4BF9-30F2-F60A-BA5E-696B54CCBF9B}"/>
                </a:ext>
              </a:extLst>
            </p:cNvPr>
            <p:cNvCxnSpPr>
              <a:cxnSpLocks/>
            </p:cNvCxnSpPr>
            <p:nvPr/>
          </p:nvCxnSpPr>
          <p:spPr>
            <a:xfrm flipH="1" flipV="1">
              <a:off x="4920129" y="2296881"/>
              <a:ext cx="846117" cy="80813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7243DDF2-16B6-7C5E-6DFF-EAAD1A6874C6}"/>
                </a:ext>
              </a:extLst>
            </p:cNvPr>
            <p:cNvCxnSpPr>
              <a:cxnSpLocks/>
            </p:cNvCxnSpPr>
            <p:nvPr/>
          </p:nvCxnSpPr>
          <p:spPr>
            <a:xfrm>
              <a:off x="6552284" y="3460651"/>
              <a:ext cx="819187" cy="0"/>
            </a:xfrm>
            <a:prstGeom prst="line">
              <a:avLst/>
            </a:prstGeom>
            <a:ln w="508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B30F3AC0-BD2E-4200-09AE-BFF6722742B2}"/>
                </a:ext>
              </a:extLst>
            </p:cNvPr>
            <p:cNvCxnSpPr>
              <a:cxnSpLocks/>
            </p:cNvCxnSpPr>
            <p:nvPr/>
          </p:nvCxnSpPr>
          <p:spPr>
            <a:xfrm flipV="1">
              <a:off x="6107557" y="3914002"/>
              <a:ext cx="0" cy="72000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B01E4454-5D9F-8400-20F9-824863E14854}"/>
                </a:ext>
              </a:extLst>
            </p:cNvPr>
            <p:cNvCxnSpPr>
              <a:cxnSpLocks/>
            </p:cNvCxnSpPr>
            <p:nvPr/>
          </p:nvCxnSpPr>
          <p:spPr>
            <a:xfrm>
              <a:off x="4783181" y="3464673"/>
              <a:ext cx="874376"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EB6F7131-7F6D-F370-5A90-57C6FF0E16BF}"/>
                </a:ext>
              </a:extLst>
            </p:cNvPr>
            <p:cNvCxnSpPr>
              <a:cxnSpLocks/>
            </p:cNvCxnSpPr>
            <p:nvPr/>
          </p:nvCxnSpPr>
          <p:spPr>
            <a:xfrm flipV="1">
              <a:off x="5125662" y="3755338"/>
              <a:ext cx="640584" cy="518663"/>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555ED59-7B0E-DA93-7187-A6BB5080F6C2}"/>
                </a:ext>
              </a:extLst>
            </p:cNvPr>
            <p:cNvCxnSpPr>
              <a:cxnSpLocks/>
            </p:cNvCxnSpPr>
            <p:nvPr/>
          </p:nvCxnSpPr>
          <p:spPr>
            <a:xfrm flipH="1" flipV="1">
              <a:off x="6425589" y="3755338"/>
              <a:ext cx="663863" cy="591766"/>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58BC5A2C-6328-02E7-9FF9-6E5E67432FDE}"/>
                </a:ext>
              </a:extLst>
            </p:cNvPr>
            <p:cNvSpPr/>
            <p:nvPr/>
          </p:nvSpPr>
          <p:spPr>
            <a:xfrm>
              <a:off x="5736000" y="1574003"/>
              <a:ext cx="720000" cy="720000"/>
            </a:xfrm>
            <a:prstGeom prst="ellipse">
              <a:avLst/>
            </a:prstGeom>
            <a:blipFill>
              <a:blip r:embed="rId6">
                <a:extLst>
                  <a:ext uri="{96DAC541-7B7A-43D3-8B79-37D633B846F1}">
                    <asvg:svgBlip xmlns:asvg="http://schemas.microsoft.com/office/drawing/2016/SVG/main" r:embed="rId7"/>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5" name="Ellipse 24">
              <a:extLst>
                <a:ext uri="{FF2B5EF4-FFF2-40B4-BE49-F238E27FC236}">
                  <a16:creationId xmlns:a16="http://schemas.microsoft.com/office/drawing/2014/main" id="{5177643B-9CF9-897A-AC2E-AB7D80455BD1}"/>
                </a:ext>
              </a:extLst>
            </p:cNvPr>
            <p:cNvSpPr/>
            <p:nvPr/>
          </p:nvSpPr>
          <p:spPr>
            <a:xfrm>
              <a:off x="7371471" y="3100651"/>
              <a:ext cx="720000" cy="720000"/>
            </a:xfrm>
            <a:prstGeom prst="ellipse">
              <a:avLst/>
            </a:prstGeom>
            <a:blipFill>
              <a:blip r:embed="rId8">
                <a:extLst>
                  <a:ext uri="{96DAC541-7B7A-43D3-8B79-37D633B846F1}">
                    <asvg:svgBlip xmlns:asvg="http://schemas.microsoft.com/office/drawing/2016/SVG/main" r:embed="rId9"/>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6" name="Ellipse 25">
              <a:extLst>
                <a:ext uri="{FF2B5EF4-FFF2-40B4-BE49-F238E27FC236}">
                  <a16:creationId xmlns:a16="http://schemas.microsoft.com/office/drawing/2014/main" id="{1AB04FF8-EF9E-7655-2713-DF4F382F5159}"/>
                </a:ext>
              </a:extLst>
            </p:cNvPr>
            <p:cNvSpPr/>
            <p:nvPr/>
          </p:nvSpPr>
          <p:spPr>
            <a:xfrm>
              <a:off x="4075991" y="3100651"/>
              <a:ext cx="720000" cy="720000"/>
            </a:xfrm>
            <a:prstGeom prst="ellipse">
              <a:avLst/>
            </a:prstGeom>
            <a:blipFill>
              <a:blip r:embed="rId10"/>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7" name="Ellipse 26">
              <a:extLst>
                <a:ext uri="{FF2B5EF4-FFF2-40B4-BE49-F238E27FC236}">
                  <a16:creationId xmlns:a16="http://schemas.microsoft.com/office/drawing/2014/main" id="{5B5B589A-0A92-6DBA-C278-2296B09ABA7C}"/>
                </a:ext>
              </a:extLst>
            </p:cNvPr>
            <p:cNvSpPr/>
            <p:nvPr/>
          </p:nvSpPr>
          <p:spPr>
            <a:xfrm>
              <a:off x="6982735" y="2009983"/>
              <a:ext cx="720000" cy="720000"/>
            </a:xfrm>
            <a:prstGeom prst="ellipse">
              <a:avLst/>
            </a:prstGeom>
            <a:blipFill>
              <a:blip r:embed="rId11"/>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8" name="Ellipse 27">
              <a:extLst>
                <a:ext uri="{FF2B5EF4-FFF2-40B4-BE49-F238E27FC236}">
                  <a16:creationId xmlns:a16="http://schemas.microsoft.com/office/drawing/2014/main" id="{810F5B77-BD95-E73F-0973-DD9F817ECB9E}"/>
                </a:ext>
              </a:extLst>
            </p:cNvPr>
            <p:cNvSpPr/>
            <p:nvPr/>
          </p:nvSpPr>
          <p:spPr>
            <a:xfrm>
              <a:off x="6982737" y="4236638"/>
              <a:ext cx="725998" cy="719999"/>
            </a:xfrm>
            <a:prstGeom prst="ellipse">
              <a:avLst/>
            </a:prstGeom>
            <a:blipFill>
              <a:blip r:embed="rId12"/>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9" name="Ellipse 28">
              <a:extLst>
                <a:ext uri="{FF2B5EF4-FFF2-40B4-BE49-F238E27FC236}">
                  <a16:creationId xmlns:a16="http://schemas.microsoft.com/office/drawing/2014/main" id="{A5B7FC7E-3C7A-FE78-4036-793BA904C29F}"/>
                </a:ext>
              </a:extLst>
            </p:cNvPr>
            <p:cNvSpPr/>
            <p:nvPr/>
          </p:nvSpPr>
          <p:spPr>
            <a:xfrm>
              <a:off x="4605931" y="1949038"/>
              <a:ext cx="720000" cy="720000"/>
            </a:xfrm>
            <a:prstGeom prst="ellipse">
              <a:avLst/>
            </a:prstGeom>
            <a:blipFill>
              <a:blip r:embed="rId1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30" name="Ellipse 29">
              <a:extLst>
                <a:ext uri="{FF2B5EF4-FFF2-40B4-BE49-F238E27FC236}">
                  <a16:creationId xmlns:a16="http://schemas.microsoft.com/office/drawing/2014/main" id="{71060FBC-0D7E-DF2C-5B8B-8336EE8AC9BA}"/>
                </a:ext>
              </a:extLst>
            </p:cNvPr>
            <p:cNvSpPr/>
            <p:nvPr/>
          </p:nvSpPr>
          <p:spPr>
            <a:xfrm>
              <a:off x="4483268" y="4139520"/>
              <a:ext cx="720000" cy="720000"/>
            </a:xfrm>
            <a:prstGeom prst="ellipse">
              <a:avLst/>
            </a:prstGeom>
            <a:blipFill>
              <a:blip r:embed="rId14">
                <a:extLst>
                  <a:ext uri="{96DAC541-7B7A-43D3-8B79-37D633B846F1}">
                    <asvg:svgBlip xmlns:asvg="http://schemas.microsoft.com/office/drawing/2016/SVG/main" r:embed="rId15"/>
                  </a:ext>
                </a:extLst>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pic>
        <p:nvPicPr>
          <p:cNvPr id="31" name="Graphique 30" descr="Dossier ouvert avec un remplissage uni">
            <a:extLst>
              <a:ext uri="{FF2B5EF4-FFF2-40B4-BE49-F238E27FC236}">
                <a16:creationId xmlns:a16="http://schemas.microsoft.com/office/drawing/2014/main" id="{53263179-CCF4-D202-5B17-27A4553B4D2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792781" y="5095640"/>
            <a:ext cx="362383" cy="362383"/>
          </a:xfrm>
          <a:prstGeom prst="rect">
            <a:avLst/>
          </a:prstGeom>
        </p:spPr>
      </p:pic>
      <p:sp>
        <p:nvSpPr>
          <p:cNvPr id="32" name="ZoneTexte 31">
            <a:extLst>
              <a:ext uri="{FF2B5EF4-FFF2-40B4-BE49-F238E27FC236}">
                <a16:creationId xmlns:a16="http://schemas.microsoft.com/office/drawing/2014/main" id="{1BA0118F-9C96-E72A-DA32-959EA7E82B64}"/>
              </a:ext>
            </a:extLst>
          </p:cNvPr>
          <p:cNvSpPr txBox="1"/>
          <p:nvPr/>
        </p:nvSpPr>
        <p:spPr>
          <a:xfrm>
            <a:off x="4902333" y="381501"/>
            <a:ext cx="2117887" cy="338554"/>
          </a:xfrm>
          <a:prstGeom prst="rect">
            <a:avLst/>
          </a:prstGeom>
          <a:noFill/>
        </p:spPr>
        <p:txBody>
          <a:bodyPr wrap="none" rtlCol="0">
            <a:spAutoFit/>
          </a:bodyPr>
          <a:lstStyle/>
          <a:p>
            <a:pPr algn="ctr"/>
            <a:r>
              <a:rPr lang="en-GB" sz="1600" noProof="0" dirty="0">
                <a:solidFill>
                  <a:schemeClr val="bg1">
                    <a:lumMod val="50000"/>
                  </a:schemeClr>
                </a:solidFill>
              </a:rPr>
              <a:t>(Coleman et al., 2022)</a:t>
            </a:r>
          </a:p>
        </p:txBody>
      </p:sp>
    </p:spTree>
    <p:extLst>
      <p:ext uri="{BB962C8B-B14F-4D97-AF65-F5344CB8AC3E}">
        <p14:creationId xmlns:p14="http://schemas.microsoft.com/office/powerpoint/2010/main" val="422060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10181B-8FFB-0590-7D03-7B3D8A6A04C2}"/>
              </a:ext>
            </a:extLst>
          </p:cNvPr>
          <p:cNvSpPr>
            <a:spLocks noGrp="1"/>
          </p:cNvSpPr>
          <p:nvPr>
            <p:ph type="title"/>
          </p:nvPr>
        </p:nvSpPr>
        <p:spPr/>
        <p:txBody>
          <a:bodyPr/>
          <a:lstStyle/>
          <a:p>
            <a:r>
              <a:rPr lang="en-GB" noProof="0" dirty="0"/>
              <a:t>What is the goal of our care ?</a:t>
            </a:r>
          </a:p>
        </p:txBody>
      </p:sp>
      <p:sp>
        <p:nvSpPr>
          <p:cNvPr id="4" name="Espace réservé de la date 3">
            <a:extLst>
              <a:ext uri="{FF2B5EF4-FFF2-40B4-BE49-F238E27FC236}">
                <a16:creationId xmlns:a16="http://schemas.microsoft.com/office/drawing/2014/main" id="{2C5611E7-2C3B-1C9C-F521-DCCE4CE18D93}"/>
              </a:ext>
            </a:extLst>
          </p:cNvPr>
          <p:cNvSpPr>
            <a:spLocks noGrp="1"/>
          </p:cNvSpPr>
          <p:nvPr>
            <p:ph type="dt" sz="half" idx="10"/>
          </p:nvPr>
        </p:nvSpPr>
        <p:spPr/>
        <p:txBody>
          <a:bodyPr/>
          <a:lstStyle/>
          <a:p>
            <a:r>
              <a:rPr lang="en-GB" noProof="0" dirty="0"/>
              <a:t>14-04-26 : UEP Voice Marathon</a:t>
            </a:r>
          </a:p>
        </p:txBody>
      </p:sp>
      <p:sp>
        <p:nvSpPr>
          <p:cNvPr id="5" name="Espace réservé du numéro de diapositive 4">
            <a:extLst>
              <a:ext uri="{FF2B5EF4-FFF2-40B4-BE49-F238E27FC236}">
                <a16:creationId xmlns:a16="http://schemas.microsoft.com/office/drawing/2014/main" id="{D5A03333-4679-E1AB-3DBA-8202E9796F92}"/>
              </a:ext>
            </a:extLst>
          </p:cNvPr>
          <p:cNvSpPr>
            <a:spLocks noGrp="1"/>
          </p:cNvSpPr>
          <p:nvPr>
            <p:ph type="sldNum" sz="quarter" idx="12"/>
          </p:nvPr>
        </p:nvSpPr>
        <p:spPr/>
        <p:txBody>
          <a:bodyPr/>
          <a:lstStyle/>
          <a:p>
            <a:fld id="{87E7843D-FF13-4365-9478-9625B70A2705}" type="slidenum">
              <a:rPr lang="en-GB" noProof="0" smtClean="0"/>
              <a:t>4</a:t>
            </a:fld>
            <a:endParaRPr lang="en-GB" noProof="0" dirty="0"/>
          </a:p>
        </p:txBody>
      </p:sp>
      <p:sp>
        <p:nvSpPr>
          <p:cNvPr id="6" name="ZoneTexte 5">
            <a:extLst>
              <a:ext uri="{FF2B5EF4-FFF2-40B4-BE49-F238E27FC236}">
                <a16:creationId xmlns:a16="http://schemas.microsoft.com/office/drawing/2014/main" id="{C2ED7715-E234-4345-F91C-4B73FDD9609D}"/>
              </a:ext>
            </a:extLst>
          </p:cNvPr>
          <p:cNvSpPr txBox="1"/>
          <p:nvPr/>
        </p:nvSpPr>
        <p:spPr>
          <a:xfrm>
            <a:off x="4927599" y="2099009"/>
            <a:ext cx="2336800" cy="646331"/>
          </a:xfrm>
          <a:prstGeom prst="rect">
            <a:avLst/>
          </a:prstGeom>
          <a:solidFill>
            <a:schemeClr val="accent6">
              <a:lumMod val="20000"/>
              <a:lumOff val="80000"/>
            </a:schemeClr>
          </a:solidFill>
          <a:ln w="38100">
            <a:solidFill>
              <a:schemeClr val="accent1"/>
            </a:solidFill>
          </a:ln>
        </p:spPr>
        <p:txBody>
          <a:bodyPr wrap="square" rtlCol="0">
            <a:spAutoFit/>
          </a:bodyPr>
          <a:lstStyle/>
          <a:p>
            <a:pPr algn="ctr"/>
            <a:r>
              <a:rPr lang="en-GB" noProof="0" dirty="0"/>
              <a:t>Working toward the </a:t>
            </a:r>
            <a:r>
              <a:rPr lang="en-GB" b="1" noProof="0" dirty="0"/>
              <a:t>best voice </a:t>
            </a:r>
            <a:r>
              <a:rPr lang="en-GB" b="1" dirty="0"/>
              <a:t>possible</a:t>
            </a:r>
            <a:endParaRPr lang="en-GB" b="1" noProof="0" dirty="0"/>
          </a:p>
        </p:txBody>
      </p:sp>
      <p:sp>
        <p:nvSpPr>
          <p:cNvPr id="7" name="ZoneTexte 6">
            <a:extLst>
              <a:ext uri="{FF2B5EF4-FFF2-40B4-BE49-F238E27FC236}">
                <a16:creationId xmlns:a16="http://schemas.microsoft.com/office/drawing/2014/main" id="{14E11F3A-B75C-CE61-DFE0-C62CD8AC1FE8}"/>
              </a:ext>
            </a:extLst>
          </p:cNvPr>
          <p:cNvSpPr txBox="1"/>
          <p:nvPr/>
        </p:nvSpPr>
        <p:spPr>
          <a:xfrm>
            <a:off x="4720166" y="3490763"/>
            <a:ext cx="2751667" cy="369332"/>
          </a:xfrm>
          <a:prstGeom prst="rect">
            <a:avLst/>
          </a:prstGeom>
          <a:solidFill>
            <a:schemeClr val="accent6">
              <a:lumMod val="20000"/>
              <a:lumOff val="80000"/>
            </a:schemeClr>
          </a:solidFill>
          <a:ln w="38100">
            <a:solidFill>
              <a:schemeClr val="accent1"/>
            </a:solidFill>
          </a:ln>
        </p:spPr>
        <p:txBody>
          <a:bodyPr wrap="square" rtlCol="0">
            <a:spAutoFit/>
          </a:bodyPr>
          <a:lstStyle/>
          <a:p>
            <a:pPr algn="ctr"/>
            <a:r>
              <a:rPr lang="en-GB" noProof="0" dirty="0"/>
              <a:t>Enhancing </a:t>
            </a:r>
            <a:r>
              <a:rPr lang="en-GB" b="1" noProof="0" dirty="0"/>
              <a:t>quality of life</a:t>
            </a:r>
          </a:p>
        </p:txBody>
      </p:sp>
      <p:sp>
        <p:nvSpPr>
          <p:cNvPr id="8" name="ZoneTexte 7">
            <a:extLst>
              <a:ext uri="{FF2B5EF4-FFF2-40B4-BE49-F238E27FC236}">
                <a16:creationId xmlns:a16="http://schemas.microsoft.com/office/drawing/2014/main" id="{8AC62F3A-4FDA-DB70-79E6-6148A1FF1AB4}"/>
              </a:ext>
            </a:extLst>
          </p:cNvPr>
          <p:cNvSpPr txBox="1"/>
          <p:nvPr/>
        </p:nvSpPr>
        <p:spPr>
          <a:xfrm>
            <a:off x="4720166" y="4709731"/>
            <a:ext cx="2751667" cy="646331"/>
          </a:xfrm>
          <a:prstGeom prst="rect">
            <a:avLst/>
          </a:prstGeom>
          <a:solidFill>
            <a:schemeClr val="accent6">
              <a:lumMod val="20000"/>
              <a:lumOff val="80000"/>
            </a:schemeClr>
          </a:solidFill>
          <a:ln w="38100">
            <a:solidFill>
              <a:schemeClr val="accent1"/>
            </a:solidFill>
          </a:ln>
        </p:spPr>
        <p:txBody>
          <a:bodyPr wrap="square" rtlCol="0">
            <a:spAutoFit/>
          </a:bodyPr>
          <a:lstStyle/>
          <a:p>
            <a:pPr algn="ctr"/>
            <a:r>
              <a:rPr lang="en-GB" noProof="0" dirty="0"/>
              <a:t>Answering our </a:t>
            </a:r>
            <a:r>
              <a:rPr lang="en-GB" b="1" noProof="0" dirty="0"/>
              <a:t>patient’s goals</a:t>
            </a:r>
          </a:p>
        </p:txBody>
      </p:sp>
      <p:sp>
        <p:nvSpPr>
          <p:cNvPr id="9" name="ZoneTexte 8">
            <a:extLst>
              <a:ext uri="{FF2B5EF4-FFF2-40B4-BE49-F238E27FC236}">
                <a16:creationId xmlns:a16="http://schemas.microsoft.com/office/drawing/2014/main" id="{E9E7B047-3484-5D55-9BD2-AD144496EE74}"/>
              </a:ext>
            </a:extLst>
          </p:cNvPr>
          <p:cNvSpPr txBox="1"/>
          <p:nvPr/>
        </p:nvSpPr>
        <p:spPr>
          <a:xfrm>
            <a:off x="494911" y="2046027"/>
            <a:ext cx="4432688" cy="369332"/>
          </a:xfrm>
          <a:prstGeom prst="rect">
            <a:avLst/>
          </a:prstGeom>
          <a:noFill/>
          <a:ln w="28575">
            <a:solidFill>
              <a:schemeClr val="accent1"/>
            </a:solidFill>
          </a:ln>
        </p:spPr>
        <p:txBody>
          <a:bodyPr wrap="none" rtlCol="0">
            <a:spAutoFit/>
          </a:bodyPr>
          <a:lstStyle/>
          <a:p>
            <a:r>
              <a:rPr lang="en-GB" noProof="0" dirty="0"/>
              <a:t>What acoustical parameters are pertinent ?</a:t>
            </a:r>
          </a:p>
        </p:txBody>
      </p:sp>
      <p:sp>
        <p:nvSpPr>
          <p:cNvPr id="10" name="ZoneTexte 9">
            <a:extLst>
              <a:ext uri="{FF2B5EF4-FFF2-40B4-BE49-F238E27FC236}">
                <a16:creationId xmlns:a16="http://schemas.microsoft.com/office/drawing/2014/main" id="{BF8DD6AE-F155-FD9B-732A-9B3CD75DD588}"/>
              </a:ext>
            </a:extLst>
          </p:cNvPr>
          <p:cNvSpPr txBox="1"/>
          <p:nvPr/>
        </p:nvSpPr>
        <p:spPr>
          <a:xfrm>
            <a:off x="811216" y="2410295"/>
            <a:ext cx="4116383" cy="369332"/>
          </a:xfrm>
          <a:prstGeom prst="rect">
            <a:avLst/>
          </a:prstGeom>
          <a:noFill/>
          <a:ln w="28575">
            <a:solidFill>
              <a:schemeClr val="accent1"/>
            </a:solidFill>
          </a:ln>
        </p:spPr>
        <p:txBody>
          <a:bodyPr wrap="none" rtlCol="0">
            <a:spAutoFit/>
          </a:bodyPr>
          <a:lstStyle/>
          <a:p>
            <a:r>
              <a:rPr lang="en-GB" noProof="0" dirty="0"/>
              <a:t>What perceptive measures are reliable ?</a:t>
            </a:r>
          </a:p>
        </p:txBody>
      </p:sp>
      <p:sp>
        <p:nvSpPr>
          <p:cNvPr id="11" name="ZoneTexte 10">
            <a:extLst>
              <a:ext uri="{FF2B5EF4-FFF2-40B4-BE49-F238E27FC236}">
                <a16:creationId xmlns:a16="http://schemas.microsoft.com/office/drawing/2014/main" id="{6CFB0A51-35D2-562C-817A-DFB158100AEC}"/>
              </a:ext>
            </a:extLst>
          </p:cNvPr>
          <p:cNvSpPr txBox="1"/>
          <p:nvPr/>
        </p:nvSpPr>
        <p:spPr>
          <a:xfrm>
            <a:off x="7264399" y="2029356"/>
            <a:ext cx="4089261" cy="369332"/>
          </a:xfrm>
          <a:prstGeom prst="rect">
            <a:avLst/>
          </a:prstGeom>
          <a:noFill/>
          <a:ln w="28575">
            <a:solidFill>
              <a:schemeClr val="accent1"/>
            </a:solidFill>
          </a:ln>
        </p:spPr>
        <p:txBody>
          <a:bodyPr wrap="none" rtlCol="0">
            <a:spAutoFit/>
          </a:bodyPr>
          <a:lstStyle/>
          <a:p>
            <a:r>
              <a:rPr lang="en-GB" noProof="0" dirty="0"/>
              <a:t>Does it look the same for every patient ?</a:t>
            </a:r>
          </a:p>
        </p:txBody>
      </p:sp>
      <p:sp>
        <p:nvSpPr>
          <p:cNvPr id="12" name="ZoneTexte 11">
            <a:extLst>
              <a:ext uri="{FF2B5EF4-FFF2-40B4-BE49-F238E27FC236}">
                <a16:creationId xmlns:a16="http://schemas.microsoft.com/office/drawing/2014/main" id="{0DA195EC-5B41-0944-1D67-5BF099F5C0D3}"/>
              </a:ext>
            </a:extLst>
          </p:cNvPr>
          <p:cNvSpPr txBox="1"/>
          <p:nvPr/>
        </p:nvSpPr>
        <p:spPr>
          <a:xfrm>
            <a:off x="7264399" y="2392894"/>
            <a:ext cx="3518592" cy="369332"/>
          </a:xfrm>
          <a:prstGeom prst="rect">
            <a:avLst/>
          </a:prstGeom>
          <a:noFill/>
          <a:ln w="28575">
            <a:solidFill>
              <a:schemeClr val="accent1"/>
            </a:solidFill>
          </a:ln>
        </p:spPr>
        <p:txBody>
          <a:bodyPr wrap="none" rtlCol="0">
            <a:spAutoFit/>
          </a:bodyPr>
          <a:lstStyle/>
          <a:p>
            <a:r>
              <a:rPr lang="en-GB" noProof="0" dirty="0"/>
              <a:t>Does it look the same every time ?</a:t>
            </a:r>
          </a:p>
        </p:txBody>
      </p:sp>
      <p:sp>
        <p:nvSpPr>
          <p:cNvPr id="13" name="ZoneTexte 12">
            <a:extLst>
              <a:ext uri="{FF2B5EF4-FFF2-40B4-BE49-F238E27FC236}">
                <a16:creationId xmlns:a16="http://schemas.microsoft.com/office/drawing/2014/main" id="{B1F4243A-4E76-EAF0-5F96-815C634BEA55}"/>
              </a:ext>
            </a:extLst>
          </p:cNvPr>
          <p:cNvSpPr txBox="1"/>
          <p:nvPr/>
        </p:nvSpPr>
        <p:spPr>
          <a:xfrm>
            <a:off x="1739542" y="3490763"/>
            <a:ext cx="2980624" cy="369332"/>
          </a:xfrm>
          <a:prstGeom prst="rect">
            <a:avLst/>
          </a:prstGeom>
          <a:noFill/>
          <a:ln w="28575">
            <a:solidFill>
              <a:schemeClr val="accent1"/>
            </a:solidFill>
          </a:ln>
        </p:spPr>
        <p:txBody>
          <a:bodyPr wrap="none" rtlCol="0">
            <a:spAutoFit/>
          </a:bodyPr>
          <a:lstStyle/>
          <a:p>
            <a:r>
              <a:rPr lang="en-GB" noProof="0" dirty="0"/>
              <a:t>Voice-related quality of life ?</a:t>
            </a:r>
          </a:p>
        </p:txBody>
      </p:sp>
      <p:sp>
        <p:nvSpPr>
          <p:cNvPr id="14" name="ZoneTexte 13">
            <a:extLst>
              <a:ext uri="{FF2B5EF4-FFF2-40B4-BE49-F238E27FC236}">
                <a16:creationId xmlns:a16="http://schemas.microsoft.com/office/drawing/2014/main" id="{8874C59A-0B8C-36EB-9DD6-60C06993E926}"/>
              </a:ext>
            </a:extLst>
          </p:cNvPr>
          <p:cNvSpPr txBox="1"/>
          <p:nvPr/>
        </p:nvSpPr>
        <p:spPr>
          <a:xfrm>
            <a:off x="7471833" y="3490763"/>
            <a:ext cx="2421240" cy="369332"/>
          </a:xfrm>
          <a:prstGeom prst="rect">
            <a:avLst/>
          </a:prstGeom>
          <a:noFill/>
          <a:ln w="28575">
            <a:solidFill>
              <a:schemeClr val="accent1"/>
            </a:solidFill>
          </a:ln>
        </p:spPr>
        <p:txBody>
          <a:bodyPr wrap="none" rtlCol="0">
            <a:spAutoFit/>
          </a:bodyPr>
          <a:lstStyle/>
          <a:p>
            <a:r>
              <a:rPr lang="en-GB" noProof="0" dirty="0"/>
              <a:t>Overall quality of life ?</a:t>
            </a:r>
          </a:p>
        </p:txBody>
      </p:sp>
      <p:sp>
        <p:nvSpPr>
          <p:cNvPr id="15" name="ZoneTexte 14">
            <a:extLst>
              <a:ext uri="{FF2B5EF4-FFF2-40B4-BE49-F238E27FC236}">
                <a16:creationId xmlns:a16="http://schemas.microsoft.com/office/drawing/2014/main" id="{4AA3D90F-6FC8-5B9C-3D8E-FDD7AF322FA0}"/>
              </a:ext>
            </a:extLst>
          </p:cNvPr>
          <p:cNvSpPr txBox="1"/>
          <p:nvPr/>
        </p:nvSpPr>
        <p:spPr>
          <a:xfrm>
            <a:off x="1066800" y="4709731"/>
            <a:ext cx="3653366" cy="646331"/>
          </a:xfrm>
          <a:prstGeom prst="rect">
            <a:avLst/>
          </a:prstGeom>
          <a:noFill/>
          <a:ln w="28575">
            <a:solidFill>
              <a:schemeClr val="accent1"/>
            </a:solidFill>
          </a:ln>
        </p:spPr>
        <p:txBody>
          <a:bodyPr wrap="square" rtlCol="0">
            <a:spAutoFit/>
          </a:bodyPr>
          <a:lstStyle/>
          <a:p>
            <a:r>
              <a:rPr lang="en-GB" noProof="0" dirty="0"/>
              <a:t>Is the goal already existent before care or is it built with the clinician ? </a:t>
            </a:r>
          </a:p>
        </p:txBody>
      </p:sp>
      <p:sp>
        <p:nvSpPr>
          <p:cNvPr id="16" name="ZoneTexte 15">
            <a:extLst>
              <a:ext uri="{FF2B5EF4-FFF2-40B4-BE49-F238E27FC236}">
                <a16:creationId xmlns:a16="http://schemas.microsoft.com/office/drawing/2014/main" id="{37494497-2DA5-2B67-9ECE-70FE4324319C}"/>
              </a:ext>
            </a:extLst>
          </p:cNvPr>
          <p:cNvSpPr txBox="1"/>
          <p:nvPr/>
        </p:nvSpPr>
        <p:spPr>
          <a:xfrm>
            <a:off x="7471834" y="4571231"/>
            <a:ext cx="3447178" cy="923330"/>
          </a:xfrm>
          <a:prstGeom prst="rect">
            <a:avLst/>
          </a:prstGeom>
          <a:noFill/>
          <a:ln w="28575">
            <a:solidFill>
              <a:schemeClr val="accent1"/>
            </a:solidFill>
          </a:ln>
        </p:spPr>
        <p:txBody>
          <a:bodyPr wrap="square" rtlCol="0">
            <a:spAutoFit/>
          </a:bodyPr>
          <a:lstStyle/>
          <a:p>
            <a:r>
              <a:rPr lang="en-GB" noProof="0" dirty="0"/>
              <a:t>How do we listen and interpret our patient’s goal within our field of expertise ?</a:t>
            </a:r>
          </a:p>
        </p:txBody>
      </p:sp>
      <p:cxnSp>
        <p:nvCxnSpPr>
          <p:cNvPr id="20" name="Connecteur droit avec flèche 19">
            <a:extLst>
              <a:ext uri="{FF2B5EF4-FFF2-40B4-BE49-F238E27FC236}">
                <a16:creationId xmlns:a16="http://schemas.microsoft.com/office/drawing/2014/main" id="{5852A3C8-8823-0F7B-8676-A92467CFF61F}"/>
              </a:ext>
            </a:extLst>
          </p:cNvPr>
          <p:cNvCxnSpPr>
            <a:stCxn id="6" idx="2"/>
            <a:endCxn id="7" idx="0"/>
          </p:cNvCxnSpPr>
          <p:nvPr/>
        </p:nvCxnSpPr>
        <p:spPr>
          <a:xfrm>
            <a:off x="6095999" y="2745340"/>
            <a:ext cx="1" cy="7454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46644E5E-57EB-DCB3-7DC1-033EF717AF46}"/>
              </a:ext>
            </a:extLst>
          </p:cNvPr>
          <p:cNvCxnSpPr>
            <a:stCxn id="7" idx="2"/>
            <a:endCxn id="8" idx="0"/>
          </p:cNvCxnSpPr>
          <p:nvPr/>
        </p:nvCxnSpPr>
        <p:spPr>
          <a:xfrm>
            <a:off x="6096000" y="3860095"/>
            <a:ext cx="0" cy="84963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423FCF9C-4E7E-A5BA-18DC-45CBBD5EB4CD}"/>
              </a:ext>
            </a:extLst>
          </p:cNvPr>
          <p:cNvSpPr txBox="1"/>
          <p:nvPr/>
        </p:nvSpPr>
        <p:spPr>
          <a:xfrm>
            <a:off x="5050937" y="5356062"/>
            <a:ext cx="2090124" cy="338554"/>
          </a:xfrm>
          <a:prstGeom prst="rect">
            <a:avLst/>
          </a:prstGeom>
          <a:noFill/>
        </p:spPr>
        <p:txBody>
          <a:bodyPr wrap="none" rtlCol="0">
            <a:spAutoFit/>
          </a:bodyPr>
          <a:lstStyle/>
          <a:p>
            <a:r>
              <a:rPr lang="fr-BE" sz="1600" dirty="0">
                <a:solidFill>
                  <a:schemeClr val="bg1">
                    <a:lumMod val="50000"/>
                  </a:schemeClr>
                </a:solidFill>
              </a:rPr>
              <a:t>(</a:t>
            </a:r>
            <a:r>
              <a:rPr lang="fr-BE" sz="1600" dirty="0" err="1">
                <a:solidFill>
                  <a:schemeClr val="bg1">
                    <a:lumMod val="50000"/>
                  </a:schemeClr>
                </a:solidFill>
              </a:rPr>
              <a:t>Berntsen</a:t>
            </a:r>
            <a:r>
              <a:rPr lang="fr-BE" sz="1600" dirty="0">
                <a:solidFill>
                  <a:schemeClr val="bg1">
                    <a:lumMod val="50000"/>
                  </a:schemeClr>
                </a:solidFill>
              </a:rPr>
              <a:t> et al., 2021)</a:t>
            </a:r>
          </a:p>
        </p:txBody>
      </p:sp>
      <p:sp>
        <p:nvSpPr>
          <p:cNvPr id="28" name="ZoneTexte 27">
            <a:extLst>
              <a:ext uri="{FF2B5EF4-FFF2-40B4-BE49-F238E27FC236}">
                <a16:creationId xmlns:a16="http://schemas.microsoft.com/office/drawing/2014/main" id="{15C2D3FD-ECB5-F1FA-9689-C16B9D281884}"/>
              </a:ext>
            </a:extLst>
          </p:cNvPr>
          <p:cNvSpPr txBox="1"/>
          <p:nvPr/>
        </p:nvSpPr>
        <p:spPr>
          <a:xfrm>
            <a:off x="5172509" y="1745824"/>
            <a:ext cx="1846980" cy="338554"/>
          </a:xfrm>
          <a:prstGeom prst="rect">
            <a:avLst/>
          </a:prstGeom>
          <a:noFill/>
        </p:spPr>
        <p:txBody>
          <a:bodyPr wrap="none" rtlCol="0">
            <a:spAutoFit/>
          </a:bodyPr>
          <a:lstStyle/>
          <a:p>
            <a:r>
              <a:rPr lang="fr-BE" sz="1600" dirty="0">
                <a:solidFill>
                  <a:schemeClr val="bg1">
                    <a:lumMod val="50000"/>
                  </a:schemeClr>
                </a:solidFill>
              </a:rPr>
              <a:t>(</a:t>
            </a:r>
            <a:r>
              <a:rPr lang="fr-BE" sz="1600" dirty="0" err="1">
                <a:solidFill>
                  <a:schemeClr val="bg1">
                    <a:lumMod val="50000"/>
                  </a:schemeClr>
                </a:solidFill>
              </a:rPr>
              <a:t>Leyns</a:t>
            </a:r>
            <a:r>
              <a:rPr lang="fr-BE" sz="1600" dirty="0">
                <a:solidFill>
                  <a:schemeClr val="bg1">
                    <a:lumMod val="50000"/>
                  </a:schemeClr>
                </a:solidFill>
              </a:rPr>
              <a:t> et al., 2021)</a:t>
            </a:r>
          </a:p>
        </p:txBody>
      </p:sp>
      <p:sp>
        <p:nvSpPr>
          <p:cNvPr id="29" name="ZoneTexte 28">
            <a:extLst>
              <a:ext uri="{FF2B5EF4-FFF2-40B4-BE49-F238E27FC236}">
                <a16:creationId xmlns:a16="http://schemas.microsoft.com/office/drawing/2014/main" id="{D4E56AD4-6FA0-75E4-2F8D-A140603926FE}"/>
              </a:ext>
            </a:extLst>
          </p:cNvPr>
          <p:cNvSpPr txBox="1"/>
          <p:nvPr/>
        </p:nvSpPr>
        <p:spPr>
          <a:xfrm>
            <a:off x="4400791" y="3160782"/>
            <a:ext cx="1695208" cy="338554"/>
          </a:xfrm>
          <a:prstGeom prst="rect">
            <a:avLst/>
          </a:prstGeom>
          <a:noFill/>
        </p:spPr>
        <p:txBody>
          <a:bodyPr wrap="none" rtlCol="0">
            <a:spAutoFit/>
          </a:bodyPr>
          <a:lstStyle/>
          <a:p>
            <a:r>
              <a:rPr lang="fr-BE" sz="1600" dirty="0">
                <a:solidFill>
                  <a:schemeClr val="bg1">
                    <a:lumMod val="50000"/>
                  </a:schemeClr>
                </a:solidFill>
              </a:rPr>
              <a:t>(</a:t>
            </a:r>
            <a:r>
              <a:rPr lang="fr-BE" sz="1600" dirty="0" err="1">
                <a:solidFill>
                  <a:schemeClr val="bg1">
                    <a:lumMod val="50000"/>
                  </a:schemeClr>
                </a:solidFill>
              </a:rPr>
              <a:t>Hogikyan</a:t>
            </a:r>
            <a:r>
              <a:rPr lang="fr-BE" sz="1600" dirty="0">
                <a:solidFill>
                  <a:schemeClr val="bg1">
                    <a:lumMod val="50000"/>
                  </a:schemeClr>
                </a:solidFill>
              </a:rPr>
              <a:t>, 2004)</a:t>
            </a:r>
          </a:p>
        </p:txBody>
      </p:sp>
      <p:pic>
        <p:nvPicPr>
          <p:cNvPr id="31" name="Graphique 30" descr="Mille contour">
            <a:extLst>
              <a:ext uri="{FF2B5EF4-FFF2-40B4-BE49-F238E27FC236}">
                <a16:creationId xmlns:a16="http://schemas.microsoft.com/office/drawing/2014/main" id="{81FC8F94-F061-397C-454D-33FE5EA866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58063" y="718823"/>
            <a:ext cx="1133837" cy="1133837"/>
          </a:xfrm>
          <a:prstGeom prst="rect">
            <a:avLst/>
          </a:prstGeom>
        </p:spPr>
      </p:pic>
    </p:spTree>
    <p:extLst>
      <p:ext uri="{BB962C8B-B14F-4D97-AF65-F5344CB8AC3E}">
        <p14:creationId xmlns:p14="http://schemas.microsoft.com/office/powerpoint/2010/main" val="223171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F9CF9B-9C37-8062-C932-3A539DD05436}"/>
              </a:ext>
            </a:extLst>
          </p:cNvPr>
          <p:cNvSpPr>
            <a:spLocks noGrp="1"/>
          </p:cNvSpPr>
          <p:nvPr>
            <p:ph type="title"/>
          </p:nvPr>
        </p:nvSpPr>
        <p:spPr/>
        <p:txBody>
          <a:bodyPr/>
          <a:lstStyle/>
          <a:p>
            <a:r>
              <a:rPr lang="en-GB" noProof="0" dirty="0"/>
              <a:t>Confronting it to real life</a:t>
            </a:r>
          </a:p>
        </p:txBody>
      </p:sp>
      <p:sp>
        <p:nvSpPr>
          <p:cNvPr id="4" name="Espace réservé de la date 3">
            <a:extLst>
              <a:ext uri="{FF2B5EF4-FFF2-40B4-BE49-F238E27FC236}">
                <a16:creationId xmlns:a16="http://schemas.microsoft.com/office/drawing/2014/main" id="{B6710AEC-4A5C-A5FF-B7B8-59093B6AB127}"/>
              </a:ext>
            </a:extLst>
          </p:cNvPr>
          <p:cNvSpPr>
            <a:spLocks noGrp="1"/>
          </p:cNvSpPr>
          <p:nvPr>
            <p:ph type="dt" sz="half" idx="10"/>
          </p:nvPr>
        </p:nvSpPr>
        <p:spPr/>
        <p:txBody>
          <a:bodyPr/>
          <a:lstStyle/>
          <a:p>
            <a:r>
              <a:rPr lang="fr-FR" noProof="0"/>
              <a:t>14-04-26 : UEP Voice Marathon</a:t>
            </a:r>
            <a:endParaRPr lang="en-GB" noProof="0" dirty="0"/>
          </a:p>
        </p:txBody>
      </p:sp>
      <p:sp>
        <p:nvSpPr>
          <p:cNvPr id="5" name="Espace réservé du numéro de diapositive 4">
            <a:extLst>
              <a:ext uri="{FF2B5EF4-FFF2-40B4-BE49-F238E27FC236}">
                <a16:creationId xmlns:a16="http://schemas.microsoft.com/office/drawing/2014/main" id="{36D258AB-511C-2AC7-2892-0A660DA688AF}"/>
              </a:ext>
            </a:extLst>
          </p:cNvPr>
          <p:cNvSpPr>
            <a:spLocks noGrp="1"/>
          </p:cNvSpPr>
          <p:nvPr>
            <p:ph type="sldNum" sz="quarter" idx="12"/>
          </p:nvPr>
        </p:nvSpPr>
        <p:spPr/>
        <p:txBody>
          <a:bodyPr/>
          <a:lstStyle/>
          <a:p>
            <a:fld id="{87E7843D-FF13-4365-9478-9625B70A2705}" type="slidenum">
              <a:rPr lang="en-GB" noProof="0" smtClean="0"/>
              <a:t>5</a:t>
            </a:fld>
            <a:endParaRPr lang="en-GB" noProof="0" dirty="0"/>
          </a:p>
        </p:txBody>
      </p:sp>
      <p:sp>
        <p:nvSpPr>
          <p:cNvPr id="6" name="ZoneTexte 5">
            <a:extLst>
              <a:ext uri="{FF2B5EF4-FFF2-40B4-BE49-F238E27FC236}">
                <a16:creationId xmlns:a16="http://schemas.microsoft.com/office/drawing/2014/main" id="{F0B7F3FC-88B6-60F9-D9EC-DDABCE4D0987}"/>
              </a:ext>
            </a:extLst>
          </p:cNvPr>
          <p:cNvSpPr txBox="1"/>
          <p:nvPr/>
        </p:nvSpPr>
        <p:spPr>
          <a:xfrm>
            <a:off x="1883833" y="1938867"/>
            <a:ext cx="8424333" cy="1754326"/>
          </a:xfrm>
          <a:prstGeom prst="rect">
            <a:avLst/>
          </a:prstGeom>
          <a:solidFill>
            <a:schemeClr val="accent6">
              <a:lumMod val="20000"/>
              <a:lumOff val="80000"/>
            </a:schemeClr>
          </a:solidFill>
          <a:ln w="38100">
            <a:solidFill>
              <a:schemeClr val="accent1"/>
            </a:solidFill>
          </a:ln>
        </p:spPr>
        <p:txBody>
          <a:bodyPr wrap="square" rtlCol="0">
            <a:spAutoFit/>
          </a:bodyPr>
          <a:lstStyle/>
          <a:p>
            <a:pPr algn="ctr"/>
            <a:r>
              <a:rPr lang="en-GB" b="1" noProof="0" dirty="0"/>
              <a:t>Ava</a:t>
            </a:r>
            <a:r>
              <a:rPr lang="en-GB" noProof="0" dirty="0"/>
              <a:t> is a 22 years old </a:t>
            </a:r>
            <a:r>
              <a:rPr lang="en-GB" noProof="0" dirty="0" err="1"/>
              <a:t>belgian</a:t>
            </a:r>
            <a:r>
              <a:rPr lang="en-GB" noProof="0" dirty="0"/>
              <a:t> </a:t>
            </a:r>
            <a:r>
              <a:rPr lang="en-GB" b="1" noProof="0" dirty="0"/>
              <a:t>trans woman</a:t>
            </a:r>
            <a:r>
              <a:rPr lang="en-GB" noProof="0" dirty="0"/>
              <a:t>. She seeks GAVC to feminize her voice. She is out as a woman in most of her contexts of life (work, friends, artistic activities), but </a:t>
            </a:r>
            <a:r>
              <a:rPr lang="en-GB" b="1" noProof="0" dirty="0"/>
              <a:t>not with her family</a:t>
            </a:r>
            <a:r>
              <a:rPr lang="en-GB" noProof="0" dirty="0"/>
              <a:t>. She still lives with both her parent and with her younger brother. She loves her family deeply but </a:t>
            </a:r>
            <a:r>
              <a:rPr lang="en-GB" b="1" noProof="0" dirty="0"/>
              <a:t>is afraid that coming out to them could endanger her</a:t>
            </a:r>
            <a:r>
              <a:rPr lang="en-GB" noProof="0" dirty="0"/>
              <a:t>. She thinks she could be mistreated or thrown out of her house after telling them and </a:t>
            </a:r>
            <a:r>
              <a:rPr lang="en-GB" b="1" noProof="0" dirty="0"/>
              <a:t>she doesn’t want to risk it right now</a:t>
            </a:r>
            <a:r>
              <a:rPr lang="en-GB" noProof="0" dirty="0"/>
              <a:t>.</a:t>
            </a:r>
          </a:p>
        </p:txBody>
      </p:sp>
      <p:sp>
        <p:nvSpPr>
          <p:cNvPr id="7" name="Flèche : bas 6">
            <a:extLst>
              <a:ext uri="{FF2B5EF4-FFF2-40B4-BE49-F238E27FC236}">
                <a16:creationId xmlns:a16="http://schemas.microsoft.com/office/drawing/2014/main" id="{CD11D599-A20E-9445-3DB7-5E7679E690E6}"/>
              </a:ext>
            </a:extLst>
          </p:cNvPr>
          <p:cNvSpPr/>
          <p:nvPr/>
        </p:nvSpPr>
        <p:spPr>
          <a:xfrm>
            <a:off x="5850466" y="3730371"/>
            <a:ext cx="491066" cy="558800"/>
          </a:xfrm>
          <a:prstGeom prst="downArrow">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ZoneTexte 7">
            <a:extLst>
              <a:ext uri="{FF2B5EF4-FFF2-40B4-BE49-F238E27FC236}">
                <a16:creationId xmlns:a16="http://schemas.microsoft.com/office/drawing/2014/main" id="{0C5AC972-C207-3DE1-AAE7-08EB9426E9E4}"/>
              </a:ext>
            </a:extLst>
          </p:cNvPr>
          <p:cNvSpPr txBox="1"/>
          <p:nvPr/>
        </p:nvSpPr>
        <p:spPr>
          <a:xfrm>
            <a:off x="3947975" y="4326349"/>
            <a:ext cx="4296048" cy="369332"/>
          </a:xfrm>
          <a:prstGeom prst="rect">
            <a:avLst/>
          </a:prstGeom>
          <a:noFill/>
        </p:spPr>
        <p:txBody>
          <a:bodyPr wrap="none" rtlCol="0">
            <a:spAutoFit/>
          </a:bodyPr>
          <a:lstStyle/>
          <a:p>
            <a:pPr algn="ctr"/>
            <a:r>
              <a:rPr lang="en-GB" b="1" noProof="0" dirty="0">
                <a:solidFill>
                  <a:schemeClr val="accent6">
                    <a:lumMod val="50000"/>
                  </a:schemeClr>
                </a:solidFill>
              </a:rPr>
              <a:t>What can I propose as a voice therapist ?</a:t>
            </a:r>
          </a:p>
        </p:txBody>
      </p:sp>
      <p:sp>
        <p:nvSpPr>
          <p:cNvPr id="9" name="ZoneTexte 8">
            <a:extLst>
              <a:ext uri="{FF2B5EF4-FFF2-40B4-BE49-F238E27FC236}">
                <a16:creationId xmlns:a16="http://schemas.microsoft.com/office/drawing/2014/main" id="{7B67245D-30BE-8C60-5A13-7A6964003AF5}"/>
              </a:ext>
            </a:extLst>
          </p:cNvPr>
          <p:cNvSpPr txBox="1"/>
          <p:nvPr/>
        </p:nvSpPr>
        <p:spPr>
          <a:xfrm>
            <a:off x="897467" y="5147734"/>
            <a:ext cx="2792175" cy="369332"/>
          </a:xfrm>
          <a:prstGeom prst="rect">
            <a:avLst/>
          </a:prstGeom>
          <a:noFill/>
          <a:ln w="28575">
            <a:solidFill>
              <a:schemeClr val="accent1"/>
            </a:solidFill>
          </a:ln>
        </p:spPr>
        <p:txBody>
          <a:bodyPr wrap="none" rtlCol="0">
            <a:spAutoFit/>
          </a:bodyPr>
          <a:lstStyle/>
          <a:p>
            <a:r>
              <a:rPr lang="en-GB" noProof="0" dirty="0"/>
              <a:t>1. </a:t>
            </a:r>
            <a:r>
              <a:rPr lang="en-GB" b="1" noProof="0" dirty="0"/>
              <a:t>No voice care </a:t>
            </a:r>
            <a:r>
              <a:rPr lang="en-GB" noProof="0" dirty="0"/>
              <a:t>right now</a:t>
            </a:r>
          </a:p>
        </p:txBody>
      </p:sp>
      <p:sp>
        <p:nvSpPr>
          <p:cNvPr id="10" name="ZoneTexte 9">
            <a:extLst>
              <a:ext uri="{FF2B5EF4-FFF2-40B4-BE49-F238E27FC236}">
                <a16:creationId xmlns:a16="http://schemas.microsoft.com/office/drawing/2014/main" id="{483C5366-682F-B744-FB3D-102F71BCB6A3}"/>
              </a:ext>
            </a:extLst>
          </p:cNvPr>
          <p:cNvSpPr txBox="1"/>
          <p:nvPr/>
        </p:nvSpPr>
        <p:spPr>
          <a:xfrm>
            <a:off x="4234911" y="5144171"/>
            <a:ext cx="3722176" cy="646331"/>
          </a:xfrm>
          <a:prstGeom prst="rect">
            <a:avLst/>
          </a:prstGeom>
          <a:noFill/>
          <a:ln w="28575">
            <a:solidFill>
              <a:schemeClr val="accent1"/>
            </a:solidFill>
          </a:ln>
        </p:spPr>
        <p:txBody>
          <a:bodyPr wrap="square" rtlCol="0">
            <a:spAutoFit/>
          </a:bodyPr>
          <a:lstStyle/>
          <a:p>
            <a:r>
              <a:rPr lang="en-GB" noProof="0" dirty="0"/>
              <a:t>2. </a:t>
            </a:r>
            <a:r>
              <a:rPr lang="en-GB" b="1" noProof="0" dirty="0"/>
              <a:t>GAVC</a:t>
            </a:r>
            <a:r>
              <a:rPr lang="en-GB" noProof="0" dirty="0"/>
              <a:t>, but </a:t>
            </a:r>
            <a:r>
              <a:rPr lang="en-GB" b="1" noProof="0" dirty="0"/>
              <a:t>she has to come out </a:t>
            </a:r>
            <a:r>
              <a:rPr lang="en-GB" noProof="0" dirty="0"/>
              <a:t>to her family</a:t>
            </a:r>
          </a:p>
        </p:txBody>
      </p:sp>
      <p:sp>
        <p:nvSpPr>
          <p:cNvPr id="11" name="ZoneTexte 10">
            <a:extLst>
              <a:ext uri="{FF2B5EF4-FFF2-40B4-BE49-F238E27FC236}">
                <a16:creationId xmlns:a16="http://schemas.microsoft.com/office/drawing/2014/main" id="{027F47A0-9482-4031-9EAA-11A474772F35}"/>
              </a:ext>
            </a:extLst>
          </p:cNvPr>
          <p:cNvSpPr txBox="1"/>
          <p:nvPr/>
        </p:nvSpPr>
        <p:spPr>
          <a:xfrm>
            <a:off x="8529543" y="5144171"/>
            <a:ext cx="3383057" cy="923330"/>
          </a:xfrm>
          <a:prstGeom prst="rect">
            <a:avLst/>
          </a:prstGeom>
          <a:noFill/>
          <a:ln w="28575">
            <a:solidFill>
              <a:schemeClr val="accent1"/>
            </a:solidFill>
          </a:ln>
        </p:spPr>
        <p:txBody>
          <a:bodyPr wrap="square" rtlCol="0">
            <a:spAutoFit/>
          </a:bodyPr>
          <a:lstStyle/>
          <a:p>
            <a:r>
              <a:rPr lang="en-GB" noProof="0" dirty="0"/>
              <a:t>3. </a:t>
            </a:r>
            <a:r>
              <a:rPr lang="en-GB" b="1" noProof="0" dirty="0"/>
              <a:t>GAVC</a:t>
            </a:r>
            <a:r>
              <a:rPr lang="en-GB" noProof="0" dirty="0"/>
              <a:t>, while </a:t>
            </a:r>
            <a:r>
              <a:rPr lang="en-GB" b="1" noProof="0" dirty="0"/>
              <a:t>alternating</a:t>
            </a:r>
            <a:r>
              <a:rPr lang="en-GB" noProof="0" dirty="0"/>
              <a:t> between masculinized and feminized vocal motor behaviour</a:t>
            </a:r>
          </a:p>
        </p:txBody>
      </p:sp>
      <p:cxnSp>
        <p:nvCxnSpPr>
          <p:cNvPr id="13" name="Connecteur droit avec flèche 12">
            <a:extLst>
              <a:ext uri="{FF2B5EF4-FFF2-40B4-BE49-F238E27FC236}">
                <a16:creationId xmlns:a16="http://schemas.microsoft.com/office/drawing/2014/main" id="{70942555-ECD3-2118-9E23-233848DBE071}"/>
              </a:ext>
            </a:extLst>
          </p:cNvPr>
          <p:cNvCxnSpPr>
            <a:cxnSpLocks/>
            <a:stCxn id="8" idx="2"/>
          </p:cNvCxnSpPr>
          <p:nvPr/>
        </p:nvCxnSpPr>
        <p:spPr>
          <a:xfrm flipH="1">
            <a:off x="3689642" y="4695681"/>
            <a:ext cx="2406357" cy="4484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1E0D3093-1F90-3139-4177-DA963798C397}"/>
              </a:ext>
            </a:extLst>
          </p:cNvPr>
          <p:cNvCxnSpPr>
            <a:stCxn id="8" idx="2"/>
            <a:endCxn id="10" idx="0"/>
          </p:cNvCxnSpPr>
          <p:nvPr/>
        </p:nvCxnSpPr>
        <p:spPr>
          <a:xfrm>
            <a:off x="6095999" y="4695681"/>
            <a:ext cx="0" cy="4484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DE0F4AB9-845B-FF3C-4BE7-087A12244CB1}"/>
              </a:ext>
            </a:extLst>
          </p:cNvPr>
          <p:cNvCxnSpPr>
            <a:cxnSpLocks/>
            <a:stCxn id="8" idx="2"/>
          </p:cNvCxnSpPr>
          <p:nvPr/>
        </p:nvCxnSpPr>
        <p:spPr>
          <a:xfrm>
            <a:off x="6095999" y="4695681"/>
            <a:ext cx="2433544" cy="4484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30C6843A-87D2-F46D-CEE0-55350A6B542F}"/>
              </a:ext>
            </a:extLst>
          </p:cNvPr>
          <p:cNvSpPr txBox="1"/>
          <p:nvPr/>
        </p:nvSpPr>
        <p:spPr>
          <a:xfrm>
            <a:off x="897467" y="5605836"/>
            <a:ext cx="1228221" cy="584775"/>
          </a:xfrm>
          <a:prstGeom prst="rect">
            <a:avLst/>
          </a:prstGeom>
          <a:noFill/>
        </p:spPr>
        <p:txBody>
          <a:bodyPr wrap="none" rtlCol="0">
            <a:spAutoFit/>
          </a:bodyPr>
          <a:lstStyle/>
          <a:p>
            <a:r>
              <a:rPr lang="fr-BE" sz="3200" b="1" dirty="0">
                <a:solidFill>
                  <a:schemeClr val="accent6">
                    <a:lumMod val="50000"/>
                  </a:schemeClr>
                </a:solidFill>
              </a:rPr>
              <a:t>OR…</a:t>
            </a:r>
          </a:p>
        </p:txBody>
      </p:sp>
      <p:pic>
        <p:nvPicPr>
          <p:cNvPr id="27" name="Graphique 26" descr="Assiettes tournantes contour">
            <a:extLst>
              <a:ext uri="{FF2B5EF4-FFF2-40B4-BE49-F238E27FC236}">
                <a16:creationId xmlns:a16="http://schemas.microsoft.com/office/drawing/2014/main" id="{F2EE0DBA-F595-F2F8-D3E3-EE68E9C017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62344" y="4026716"/>
            <a:ext cx="1117455" cy="1117455"/>
          </a:xfrm>
          <a:prstGeom prst="rect">
            <a:avLst/>
          </a:prstGeom>
        </p:spPr>
      </p:pic>
      <p:pic>
        <p:nvPicPr>
          <p:cNvPr id="28" name="Image 27">
            <a:extLst>
              <a:ext uri="{FF2B5EF4-FFF2-40B4-BE49-F238E27FC236}">
                <a16:creationId xmlns:a16="http://schemas.microsoft.com/office/drawing/2014/main" id="{F0CAFB54-EF7B-D31C-48E9-2445B8D229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3767" y="317727"/>
            <a:ext cx="1998133" cy="1498600"/>
          </a:xfrm>
          <a:prstGeom prst="rect">
            <a:avLst/>
          </a:prstGeom>
        </p:spPr>
      </p:pic>
      <p:pic>
        <p:nvPicPr>
          <p:cNvPr id="30" name="Graphique 29" descr="Public cible contour">
            <a:extLst>
              <a:ext uri="{FF2B5EF4-FFF2-40B4-BE49-F238E27FC236}">
                <a16:creationId xmlns:a16="http://schemas.microsoft.com/office/drawing/2014/main" id="{79E56461-15B8-0AB1-F4A7-433EAEB23A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9433" y="2358830"/>
            <a:ext cx="914400" cy="914400"/>
          </a:xfrm>
          <a:prstGeom prst="rect">
            <a:avLst/>
          </a:prstGeom>
        </p:spPr>
      </p:pic>
    </p:spTree>
    <p:extLst>
      <p:ext uri="{BB962C8B-B14F-4D97-AF65-F5344CB8AC3E}">
        <p14:creationId xmlns:p14="http://schemas.microsoft.com/office/powerpoint/2010/main" val="135824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P spid="11"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2A3119-43DE-C0C0-B5A1-41FF43F1E5C2}"/>
              </a:ext>
            </a:extLst>
          </p:cNvPr>
          <p:cNvSpPr>
            <a:spLocks noGrp="1"/>
          </p:cNvSpPr>
          <p:nvPr>
            <p:ph type="title"/>
          </p:nvPr>
        </p:nvSpPr>
        <p:spPr/>
        <p:txBody>
          <a:bodyPr/>
          <a:lstStyle/>
          <a:p>
            <a:r>
              <a:rPr lang="en-GB" dirty="0"/>
              <a:t>In that case…</a:t>
            </a:r>
          </a:p>
        </p:txBody>
      </p:sp>
      <p:sp>
        <p:nvSpPr>
          <p:cNvPr id="4" name="Espace réservé de la date 3">
            <a:extLst>
              <a:ext uri="{FF2B5EF4-FFF2-40B4-BE49-F238E27FC236}">
                <a16:creationId xmlns:a16="http://schemas.microsoft.com/office/drawing/2014/main" id="{42ADF19E-4200-1C7F-7BE3-442255097B1E}"/>
              </a:ext>
            </a:extLst>
          </p:cNvPr>
          <p:cNvSpPr>
            <a:spLocks noGrp="1"/>
          </p:cNvSpPr>
          <p:nvPr>
            <p:ph type="dt" sz="half" idx="10"/>
          </p:nvPr>
        </p:nvSpPr>
        <p:spPr/>
        <p:txBody>
          <a:bodyPr/>
          <a:lstStyle/>
          <a:p>
            <a:r>
              <a:rPr lang="fr-FR"/>
              <a:t>14-04-26 : UEP Voice Marathon</a:t>
            </a:r>
            <a:endParaRPr lang="en-US"/>
          </a:p>
        </p:txBody>
      </p:sp>
      <p:sp>
        <p:nvSpPr>
          <p:cNvPr id="5" name="Espace réservé du numéro de diapositive 4">
            <a:extLst>
              <a:ext uri="{FF2B5EF4-FFF2-40B4-BE49-F238E27FC236}">
                <a16:creationId xmlns:a16="http://schemas.microsoft.com/office/drawing/2014/main" id="{C3AEC54D-1541-33BE-7221-DBE981E22A3B}"/>
              </a:ext>
            </a:extLst>
          </p:cNvPr>
          <p:cNvSpPr>
            <a:spLocks noGrp="1"/>
          </p:cNvSpPr>
          <p:nvPr>
            <p:ph type="sldNum" sz="quarter" idx="12"/>
          </p:nvPr>
        </p:nvSpPr>
        <p:spPr/>
        <p:txBody>
          <a:bodyPr/>
          <a:lstStyle/>
          <a:p>
            <a:fld id="{87E7843D-FF13-4365-9478-9625B70A2705}" type="slidenum">
              <a:rPr lang="en-US" smtClean="0"/>
              <a:t>6</a:t>
            </a:fld>
            <a:endParaRPr lang="en-US"/>
          </a:p>
        </p:txBody>
      </p:sp>
      <p:sp>
        <p:nvSpPr>
          <p:cNvPr id="6" name="ZoneTexte 5">
            <a:extLst>
              <a:ext uri="{FF2B5EF4-FFF2-40B4-BE49-F238E27FC236}">
                <a16:creationId xmlns:a16="http://schemas.microsoft.com/office/drawing/2014/main" id="{8D1D2236-FB0D-9F7D-5384-7FA54650EB6D}"/>
              </a:ext>
            </a:extLst>
          </p:cNvPr>
          <p:cNvSpPr txBox="1"/>
          <p:nvPr/>
        </p:nvSpPr>
        <p:spPr>
          <a:xfrm>
            <a:off x="3778795" y="1633527"/>
            <a:ext cx="4634410" cy="369332"/>
          </a:xfrm>
          <a:prstGeom prst="rect">
            <a:avLst/>
          </a:prstGeom>
          <a:noFill/>
        </p:spPr>
        <p:txBody>
          <a:bodyPr wrap="none" rtlCol="0">
            <a:spAutoFit/>
          </a:bodyPr>
          <a:lstStyle/>
          <a:p>
            <a:pPr algn="ctr"/>
            <a:r>
              <a:rPr lang="en-GB" dirty="0"/>
              <a:t>Do I want to </a:t>
            </a:r>
            <a:r>
              <a:rPr lang="en-GB" b="1" dirty="0"/>
              <a:t>get to a set goal </a:t>
            </a:r>
            <a:r>
              <a:rPr lang="en-GB" dirty="0"/>
              <a:t>with someone ?</a:t>
            </a:r>
          </a:p>
        </p:txBody>
      </p:sp>
      <p:sp>
        <p:nvSpPr>
          <p:cNvPr id="7" name="ZoneTexte 6">
            <a:extLst>
              <a:ext uri="{FF2B5EF4-FFF2-40B4-BE49-F238E27FC236}">
                <a16:creationId xmlns:a16="http://schemas.microsoft.com/office/drawing/2014/main" id="{BF230360-A3D5-0C87-149E-E35E13679954}"/>
              </a:ext>
            </a:extLst>
          </p:cNvPr>
          <p:cNvSpPr txBox="1"/>
          <p:nvPr/>
        </p:nvSpPr>
        <p:spPr>
          <a:xfrm>
            <a:off x="1852714" y="3885744"/>
            <a:ext cx="8108246" cy="369332"/>
          </a:xfrm>
          <a:prstGeom prst="rect">
            <a:avLst/>
          </a:prstGeom>
          <a:noFill/>
        </p:spPr>
        <p:txBody>
          <a:bodyPr wrap="none" rtlCol="0">
            <a:spAutoFit/>
          </a:bodyPr>
          <a:lstStyle/>
          <a:p>
            <a:pPr algn="ctr"/>
            <a:r>
              <a:rPr lang="en-GB" dirty="0"/>
              <a:t>Do I want to give the tools to allow </a:t>
            </a:r>
            <a:r>
              <a:rPr lang="en-GB" b="1" dirty="0"/>
              <a:t>vocal flexibility</a:t>
            </a:r>
            <a:r>
              <a:rPr lang="en-GB" dirty="0"/>
              <a:t> and </a:t>
            </a:r>
            <a:r>
              <a:rPr lang="en-GB" b="1" dirty="0"/>
              <a:t>evolution perspectives </a:t>
            </a:r>
            <a:r>
              <a:rPr lang="en-GB" dirty="0"/>
              <a:t>?</a:t>
            </a:r>
          </a:p>
        </p:txBody>
      </p:sp>
      <p:pic>
        <p:nvPicPr>
          <p:cNvPr id="8" name="Espace réservé du contenu 4">
            <a:extLst>
              <a:ext uri="{FF2B5EF4-FFF2-40B4-BE49-F238E27FC236}">
                <a16:creationId xmlns:a16="http://schemas.microsoft.com/office/drawing/2014/main" id="{F5A7CDF8-DAC4-C843-7508-C3F8407A2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401335" y="1462580"/>
            <a:ext cx="1413081" cy="2828857"/>
          </a:xfrm>
          <a:prstGeom prst="rect">
            <a:avLst/>
          </a:prstGeom>
        </p:spPr>
      </p:pic>
      <p:sp>
        <p:nvSpPr>
          <p:cNvPr id="9" name="Multiplier 7">
            <a:extLst>
              <a:ext uri="{FF2B5EF4-FFF2-40B4-BE49-F238E27FC236}">
                <a16:creationId xmlns:a16="http://schemas.microsoft.com/office/drawing/2014/main" id="{B0F8931D-6A96-CF32-571A-0865F31D75E5}"/>
              </a:ext>
            </a:extLst>
          </p:cNvPr>
          <p:cNvSpPr/>
          <p:nvPr/>
        </p:nvSpPr>
        <p:spPr>
          <a:xfrm>
            <a:off x="7266216" y="2765832"/>
            <a:ext cx="221339" cy="250221"/>
          </a:xfrm>
          <a:prstGeom prst="mathMultiply">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cxnSp>
        <p:nvCxnSpPr>
          <p:cNvPr id="13" name="Connecteur droit avec flèche 12">
            <a:extLst>
              <a:ext uri="{FF2B5EF4-FFF2-40B4-BE49-F238E27FC236}">
                <a16:creationId xmlns:a16="http://schemas.microsoft.com/office/drawing/2014/main" id="{8F169080-7A4B-4059-47A5-2A502DA369FA}"/>
              </a:ext>
            </a:extLst>
          </p:cNvPr>
          <p:cNvCxnSpPr>
            <a:cxnSpLocks/>
          </p:cNvCxnSpPr>
          <p:nvPr/>
        </p:nvCxnSpPr>
        <p:spPr>
          <a:xfrm flipV="1">
            <a:off x="4985349" y="2890942"/>
            <a:ext cx="2297927" cy="110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Multiplier 15">
            <a:extLst>
              <a:ext uri="{FF2B5EF4-FFF2-40B4-BE49-F238E27FC236}">
                <a16:creationId xmlns:a16="http://schemas.microsoft.com/office/drawing/2014/main" id="{F0D63DAB-2408-A153-7569-CCE711A86A7D}"/>
              </a:ext>
            </a:extLst>
          </p:cNvPr>
          <p:cNvSpPr/>
          <p:nvPr/>
        </p:nvSpPr>
        <p:spPr>
          <a:xfrm>
            <a:off x="6277020" y="3219418"/>
            <a:ext cx="221339" cy="250221"/>
          </a:xfrm>
          <a:prstGeom prst="mathMultipl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23" name="ZoneTexte 22">
            <a:extLst>
              <a:ext uri="{FF2B5EF4-FFF2-40B4-BE49-F238E27FC236}">
                <a16:creationId xmlns:a16="http://schemas.microsoft.com/office/drawing/2014/main" id="{7357F3EE-0E45-D9DE-0FAD-063B6627A8FE}"/>
              </a:ext>
            </a:extLst>
          </p:cNvPr>
          <p:cNvSpPr txBox="1"/>
          <p:nvPr/>
        </p:nvSpPr>
        <p:spPr>
          <a:xfrm>
            <a:off x="3800093" y="2706276"/>
            <a:ext cx="883325" cy="369332"/>
          </a:xfrm>
          <a:prstGeom prst="rect">
            <a:avLst/>
          </a:prstGeom>
          <a:noFill/>
        </p:spPr>
        <p:txBody>
          <a:bodyPr wrap="square" rtlCol="0">
            <a:spAutoFit/>
          </a:bodyPr>
          <a:lstStyle/>
          <a:p>
            <a:pPr algn="ctr"/>
            <a:r>
              <a:rPr lang="fr-BE" b="1" noProof="0" dirty="0">
                <a:solidFill>
                  <a:srgbClr val="0070C0"/>
                </a:solidFill>
              </a:rPr>
              <a:t>MASC</a:t>
            </a:r>
          </a:p>
        </p:txBody>
      </p:sp>
      <p:sp>
        <p:nvSpPr>
          <p:cNvPr id="24" name="ZoneTexte 23">
            <a:extLst>
              <a:ext uri="{FF2B5EF4-FFF2-40B4-BE49-F238E27FC236}">
                <a16:creationId xmlns:a16="http://schemas.microsoft.com/office/drawing/2014/main" id="{87DA1FA3-CF69-B25C-E50E-9F2487FCA328}"/>
              </a:ext>
            </a:extLst>
          </p:cNvPr>
          <p:cNvSpPr txBox="1"/>
          <p:nvPr/>
        </p:nvSpPr>
        <p:spPr>
          <a:xfrm>
            <a:off x="7522304" y="2706276"/>
            <a:ext cx="783813" cy="369332"/>
          </a:xfrm>
          <a:prstGeom prst="rect">
            <a:avLst/>
          </a:prstGeom>
          <a:noFill/>
        </p:spPr>
        <p:txBody>
          <a:bodyPr wrap="square" rtlCol="0">
            <a:spAutoFit/>
          </a:bodyPr>
          <a:lstStyle/>
          <a:p>
            <a:pPr algn="ctr"/>
            <a:r>
              <a:rPr lang="fr-BE" b="1" noProof="0" dirty="0">
                <a:solidFill>
                  <a:srgbClr val="F08AF2"/>
                </a:solidFill>
              </a:rPr>
              <a:t>FEM</a:t>
            </a:r>
          </a:p>
        </p:txBody>
      </p:sp>
      <p:sp>
        <p:nvSpPr>
          <p:cNvPr id="25" name="Multiplier 29">
            <a:extLst>
              <a:ext uri="{FF2B5EF4-FFF2-40B4-BE49-F238E27FC236}">
                <a16:creationId xmlns:a16="http://schemas.microsoft.com/office/drawing/2014/main" id="{105E0798-0BA5-2298-880B-A36BBDA569ED}"/>
              </a:ext>
            </a:extLst>
          </p:cNvPr>
          <p:cNvSpPr/>
          <p:nvPr/>
        </p:nvSpPr>
        <p:spPr>
          <a:xfrm>
            <a:off x="4781071" y="2765832"/>
            <a:ext cx="221339" cy="250221"/>
          </a:xfrm>
          <a:prstGeom prst="mathMultiply">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28" name="Multiplier 39">
            <a:extLst>
              <a:ext uri="{FF2B5EF4-FFF2-40B4-BE49-F238E27FC236}">
                <a16:creationId xmlns:a16="http://schemas.microsoft.com/office/drawing/2014/main" id="{4D90CEF6-0836-FDAE-A38C-7D5BEADC8F96}"/>
              </a:ext>
            </a:extLst>
          </p:cNvPr>
          <p:cNvSpPr/>
          <p:nvPr/>
        </p:nvSpPr>
        <p:spPr>
          <a:xfrm>
            <a:off x="6589223" y="2421139"/>
            <a:ext cx="221339" cy="250221"/>
          </a:xfrm>
          <a:prstGeom prst="mathMultiply">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cxnSp>
        <p:nvCxnSpPr>
          <p:cNvPr id="34" name="Connecteur droit avec flèche 33">
            <a:extLst>
              <a:ext uri="{FF2B5EF4-FFF2-40B4-BE49-F238E27FC236}">
                <a16:creationId xmlns:a16="http://schemas.microsoft.com/office/drawing/2014/main" id="{C1E49573-DDD4-644B-4DC4-F71C5D5FF81F}"/>
              </a:ext>
            </a:extLst>
          </p:cNvPr>
          <p:cNvCxnSpPr>
            <a:cxnSpLocks/>
          </p:cNvCxnSpPr>
          <p:nvPr/>
        </p:nvCxnSpPr>
        <p:spPr>
          <a:xfrm flipV="1">
            <a:off x="5002409" y="2546250"/>
            <a:ext cx="1586813" cy="2927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5BD5DA3E-C965-44FC-FFB5-34C35569D372}"/>
              </a:ext>
            </a:extLst>
          </p:cNvPr>
          <p:cNvCxnSpPr>
            <a:cxnSpLocks/>
          </p:cNvCxnSpPr>
          <p:nvPr/>
        </p:nvCxnSpPr>
        <p:spPr>
          <a:xfrm>
            <a:off x="5002409" y="2938898"/>
            <a:ext cx="1274610" cy="4056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0" name="Espace réservé du contenu 4">
            <a:extLst>
              <a:ext uri="{FF2B5EF4-FFF2-40B4-BE49-F238E27FC236}">
                <a16:creationId xmlns:a16="http://schemas.microsoft.com/office/drawing/2014/main" id="{1F66DD47-42D5-CE28-70D9-56B447DB07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401335" y="3718962"/>
            <a:ext cx="1413081" cy="2828857"/>
          </a:xfrm>
          <a:prstGeom prst="rect">
            <a:avLst/>
          </a:prstGeom>
        </p:spPr>
      </p:pic>
      <p:sp>
        <p:nvSpPr>
          <p:cNvPr id="43" name="ZoneTexte 42">
            <a:extLst>
              <a:ext uri="{FF2B5EF4-FFF2-40B4-BE49-F238E27FC236}">
                <a16:creationId xmlns:a16="http://schemas.microsoft.com/office/drawing/2014/main" id="{50EB11A3-2CD4-78A7-6FDC-B5FD675BDAD2}"/>
              </a:ext>
            </a:extLst>
          </p:cNvPr>
          <p:cNvSpPr txBox="1"/>
          <p:nvPr/>
        </p:nvSpPr>
        <p:spPr>
          <a:xfrm>
            <a:off x="3800093" y="4948723"/>
            <a:ext cx="893440" cy="369332"/>
          </a:xfrm>
          <a:prstGeom prst="rect">
            <a:avLst/>
          </a:prstGeom>
          <a:noFill/>
        </p:spPr>
        <p:txBody>
          <a:bodyPr wrap="square" rtlCol="0">
            <a:spAutoFit/>
          </a:bodyPr>
          <a:lstStyle/>
          <a:p>
            <a:pPr algn="ctr"/>
            <a:r>
              <a:rPr lang="fr-BE" b="1" noProof="0" dirty="0">
                <a:solidFill>
                  <a:srgbClr val="0070C0"/>
                </a:solidFill>
              </a:rPr>
              <a:t>MASC</a:t>
            </a:r>
          </a:p>
        </p:txBody>
      </p:sp>
      <p:sp>
        <p:nvSpPr>
          <p:cNvPr id="44" name="ZoneTexte 43">
            <a:extLst>
              <a:ext uri="{FF2B5EF4-FFF2-40B4-BE49-F238E27FC236}">
                <a16:creationId xmlns:a16="http://schemas.microsoft.com/office/drawing/2014/main" id="{2D2ABACE-DD18-6C00-FF42-49BE9464017F}"/>
              </a:ext>
            </a:extLst>
          </p:cNvPr>
          <p:cNvSpPr txBox="1"/>
          <p:nvPr/>
        </p:nvSpPr>
        <p:spPr>
          <a:xfrm>
            <a:off x="7522304" y="4948723"/>
            <a:ext cx="783813" cy="369332"/>
          </a:xfrm>
          <a:prstGeom prst="rect">
            <a:avLst/>
          </a:prstGeom>
          <a:noFill/>
        </p:spPr>
        <p:txBody>
          <a:bodyPr wrap="square" rtlCol="0">
            <a:spAutoFit/>
          </a:bodyPr>
          <a:lstStyle/>
          <a:p>
            <a:pPr algn="ctr"/>
            <a:r>
              <a:rPr lang="fr-BE" b="1" noProof="0" dirty="0">
                <a:solidFill>
                  <a:srgbClr val="F08AF2"/>
                </a:solidFill>
              </a:rPr>
              <a:t>FEM</a:t>
            </a:r>
          </a:p>
        </p:txBody>
      </p:sp>
      <p:sp>
        <p:nvSpPr>
          <p:cNvPr id="45" name="Ellipse 44">
            <a:extLst>
              <a:ext uri="{FF2B5EF4-FFF2-40B4-BE49-F238E27FC236}">
                <a16:creationId xmlns:a16="http://schemas.microsoft.com/office/drawing/2014/main" id="{E639AD62-C79C-1F83-6FAA-B69903E4793B}"/>
              </a:ext>
            </a:extLst>
          </p:cNvPr>
          <p:cNvSpPr/>
          <p:nvPr/>
        </p:nvSpPr>
        <p:spPr>
          <a:xfrm>
            <a:off x="6370627" y="4588504"/>
            <a:ext cx="1006257" cy="1089771"/>
          </a:xfrm>
          <a:prstGeom prst="ellipse">
            <a:avLst/>
          </a:prstGeom>
          <a:no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Ellipse 45">
            <a:extLst>
              <a:ext uri="{FF2B5EF4-FFF2-40B4-BE49-F238E27FC236}">
                <a16:creationId xmlns:a16="http://schemas.microsoft.com/office/drawing/2014/main" id="{C300E6AA-5072-9AD3-971F-5BC21AFDC014}"/>
              </a:ext>
            </a:extLst>
          </p:cNvPr>
          <p:cNvSpPr/>
          <p:nvPr/>
        </p:nvSpPr>
        <p:spPr>
          <a:xfrm>
            <a:off x="4891739" y="4704740"/>
            <a:ext cx="806409" cy="857299"/>
          </a:xfrm>
          <a:prstGeom prst="ellipse">
            <a:avLst/>
          </a:prstGeom>
          <a:noFill/>
          <a:ln w="28575"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Connecteur droit avec flèche 47">
            <a:extLst>
              <a:ext uri="{FF2B5EF4-FFF2-40B4-BE49-F238E27FC236}">
                <a16:creationId xmlns:a16="http://schemas.microsoft.com/office/drawing/2014/main" id="{58BE72C5-EA83-90CA-F096-B84B607C44AF}"/>
              </a:ext>
            </a:extLst>
          </p:cNvPr>
          <p:cNvCxnSpPr>
            <a:stCxn id="45" idx="0"/>
            <a:endCxn id="45" idx="4"/>
          </p:cNvCxnSpPr>
          <p:nvPr/>
        </p:nvCxnSpPr>
        <p:spPr>
          <a:xfrm>
            <a:off x="6873756" y="4588504"/>
            <a:ext cx="0" cy="1089771"/>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615AEED2-86D8-AB18-92A4-5938328FA215}"/>
              </a:ext>
            </a:extLst>
          </p:cNvPr>
          <p:cNvCxnSpPr>
            <a:stCxn id="45" idx="2"/>
            <a:endCxn id="45" idx="6"/>
          </p:cNvCxnSpPr>
          <p:nvPr/>
        </p:nvCxnSpPr>
        <p:spPr>
          <a:xfrm>
            <a:off x="6370627" y="5133390"/>
            <a:ext cx="1006257"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17D5C49D-EBFC-BD15-085D-D9A23E8EBBA0}"/>
              </a:ext>
            </a:extLst>
          </p:cNvPr>
          <p:cNvCxnSpPr>
            <a:cxnSpLocks/>
            <a:stCxn id="46" idx="6"/>
            <a:endCxn id="45" idx="2"/>
          </p:cNvCxnSpPr>
          <p:nvPr/>
        </p:nvCxnSpPr>
        <p:spPr>
          <a:xfrm>
            <a:off x="5698148" y="5133390"/>
            <a:ext cx="67247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id="{FE4B6689-8185-EA3B-AB7A-260C78C398B2}"/>
              </a:ext>
            </a:extLst>
          </p:cNvPr>
          <p:cNvCxnSpPr>
            <a:cxnSpLocks/>
          </p:cNvCxnSpPr>
          <p:nvPr/>
        </p:nvCxnSpPr>
        <p:spPr>
          <a:xfrm>
            <a:off x="5288152" y="4704740"/>
            <a:ext cx="0" cy="857299"/>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a:extLst>
              <a:ext uri="{FF2B5EF4-FFF2-40B4-BE49-F238E27FC236}">
                <a16:creationId xmlns:a16="http://schemas.microsoft.com/office/drawing/2014/main" id="{69516553-D094-E31C-5D42-FDAEA94C996E}"/>
              </a:ext>
            </a:extLst>
          </p:cNvPr>
          <p:cNvCxnSpPr>
            <a:cxnSpLocks/>
          </p:cNvCxnSpPr>
          <p:nvPr/>
        </p:nvCxnSpPr>
        <p:spPr>
          <a:xfrm>
            <a:off x="4891739" y="5142149"/>
            <a:ext cx="806409"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Multiplier 29">
            <a:extLst>
              <a:ext uri="{FF2B5EF4-FFF2-40B4-BE49-F238E27FC236}">
                <a16:creationId xmlns:a16="http://schemas.microsoft.com/office/drawing/2014/main" id="{4A446A5C-A371-F187-3FA8-12025FF45DC9}"/>
              </a:ext>
            </a:extLst>
          </p:cNvPr>
          <p:cNvSpPr/>
          <p:nvPr/>
        </p:nvSpPr>
        <p:spPr>
          <a:xfrm>
            <a:off x="4891739" y="5099362"/>
            <a:ext cx="221339" cy="250221"/>
          </a:xfrm>
          <a:prstGeom prst="mathMultiply">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noProof="0" dirty="0"/>
          </a:p>
        </p:txBody>
      </p:sp>
      <p:sp>
        <p:nvSpPr>
          <p:cNvPr id="3" name="Rectangle : coins arrondis 2">
            <a:extLst>
              <a:ext uri="{FF2B5EF4-FFF2-40B4-BE49-F238E27FC236}">
                <a16:creationId xmlns:a16="http://schemas.microsoft.com/office/drawing/2014/main" id="{CAB284A5-E854-B5D7-D338-62AB81F2FEFF}"/>
              </a:ext>
            </a:extLst>
          </p:cNvPr>
          <p:cNvSpPr/>
          <p:nvPr/>
        </p:nvSpPr>
        <p:spPr>
          <a:xfrm>
            <a:off x="4891739" y="4557271"/>
            <a:ext cx="2485145" cy="1162809"/>
          </a:xfrm>
          <a:prstGeom prst="roundRect">
            <a:avLst/>
          </a:prstGeom>
          <a:noFill/>
          <a:ln w="19050" cap="flat" cmpd="sng" algn="ctr">
            <a:solidFill>
              <a:schemeClr val="accent1"/>
            </a:solidFill>
            <a:prstDash val="dash"/>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Connecteur droit avec flèche 10">
            <a:extLst>
              <a:ext uri="{FF2B5EF4-FFF2-40B4-BE49-F238E27FC236}">
                <a16:creationId xmlns:a16="http://schemas.microsoft.com/office/drawing/2014/main" id="{5968C56F-7D6A-8FD4-7EC1-17FA6A08FFC0}"/>
              </a:ext>
            </a:extLst>
          </p:cNvPr>
          <p:cNvCxnSpPr>
            <a:cxnSpLocks/>
          </p:cNvCxnSpPr>
          <p:nvPr/>
        </p:nvCxnSpPr>
        <p:spPr>
          <a:xfrm>
            <a:off x="4874679" y="2407276"/>
            <a:ext cx="2391537"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06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3" grpId="0"/>
      <p:bldP spid="44" grpId="0"/>
      <p:bldP spid="45" grpId="0" animBg="1"/>
      <p:bldP spid="46" grpId="0" animBg="1"/>
      <p:bldP spid="4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74ABF6B1-3A9A-4CEE-889E-0D96AB03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43C0095-A083-5B14-E474-4CC0F9CA9C58}"/>
              </a:ext>
            </a:extLst>
          </p:cNvPr>
          <p:cNvSpPr>
            <a:spLocks noGrp="1"/>
          </p:cNvSpPr>
          <p:nvPr>
            <p:ph type="title"/>
          </p:nvPr>
        </p:nvSpPr>
        <p:spPr>
          <a:xfrm>
            <a:off x="695325" y="4297083"/>
            <a:ext cx="10721711" cy="1081741"/>
          </a:xfrm>
        </p:spPr>
        <p:txBody>
          <a:bodyPr vert="horz" lIns="91440" tIns="45720" rIns="91440" bIns="45720" rtlCol="0" anchor="t">
            <a:normAutofit/>
          </a:bodyPr>
          <a:lstStyle/>
          <a:p>
            <a:r>
              <a:rPr lang="en-US" sz="5400"/>
              <a:t>Theoretical detour</a:t>
            </a:r>
          </a:p>
        </p:txBody>
      </p:sp>
      <p:sp>
        <p:nvSpPr>
          <p:cNvPr id="3" name="Espace réservé du texte 2">
            <a:extLst>
              <a:ext uri="{FF2B5EF4-FFF2-40B4-BE49-F238E27FC236}">
                <a16:creationId xmlns:a16="http://schemas.microsoft.com/office/drawing/2014/main" id="{5EEDA1F0-CD97-5235-B57A-932D6A088EAE}"/>
              </a:ext>
            </a:extLst>
          </p:cNvPr>
          <p:cNvSpPr>
            <a:spLocks noGrp="1"/>
          </p:cNvSpPr>
          <p:nvPr>
            <p:ph type="body" idx="1"/>
          </p:nvPr>
        </p:nvSpPr>
        <p:spPr>
          <a:xfrm>
            <a:off x="695325" y="5476383"/>
            <a:ext cx="9553579" cy="642030"/>
          </a:xfrm>
        </p:spPr>
        <p:txBody>
          <a:bodyPr vert="horz" lIns="91440" tIns="45720" rIns="91440" bIns="45720" rtlCol="0" anchor="t">
            <a:normAutofit/>
          </a:bodyPr>
          <a:lstStyle/>
          <a:p>
            <a:r>
              <a:rPr lang="en-US" sz="2000">
                <a:solidFill>
                  <a:schemeClr val="tx1"/>
                </a:solidFill>
              </a:rPr>
              <a:t>Vocal motor behaviour and vocal agency</a:t>
            </a:r>
          </a:p>
        </p:txBody>
      </p:sp>
      <p:pic>
        <p:nvPicPr>
          <p:cNvPr id="7" name="Graphique 6" descr="Livre ouvert contour">
            <a:extLst>
              <a:ext uri="{FF2B5EF4-FFF2-40B4-BE49-F238E27FC236}">
                <a16:creationId xmlns:a16="http://schemas.microsoft.com/office/drawing/2014/main" id="{798BBC6E-408F-BDCA-2110-2DBB4116DD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134" y="723899"/>
            <a:ext cx="3086099" cy="3086099"/>
          </a:xfrm>
          <a:prstGeom prst="rect">
            <a:avLst/>
          </a:prstGeom>
        </p:spPr>
      </p:pic>
      <p:pic>
        <p:nvPicPr>
          <p:cNvPr id="9" name="Graphique 8" descr="Livres contour">
            <a:extLst>
              <a:ext uri="{FF2B5EF4-FFF2-40B4-BE49-F238E27FC236}">
                <a16:creationId xmlns:a16="http://schemas.microsoft.com/office/drawing/2014/main" id="{DC455E58-E549-AB87-059D-219C5597B91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56165" y="723899"/>
            <a:ext cx="3086099" cy="3086099"/>
          </a:xfrm>
          <a:prstGeom prst="rect">
            <a:avLst/>
          </a:prstGeom>
        </p:spPr>
      </p:pic>
      <p:pic>
        <p:nvPicPr>
          <p:cNvPr id="13" name="Graphique 12" descr="Création de récits contour">
            <a:extLst>
              <a:ext uri="{FF2B5EF4-FFF2-40B4-BE49-F238E27FC236}">
                <a16:creationId xmlns:a16="http://schemas.microsoft.com/office/drawing/2014/main" id="{05F91A97-A5DE-E7E7-D011-CEE3DBC6B2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10550" y="723899"/>
            <a:ext cx="3086099" cy="3086099"/>
          </a:xfrm>
          <a:prstGeom prst="rect">
            <a:avLst/>
          </a:prstGeom>
        </p:spPr>
      </p:pic>
      <p:cxnSp>
        <p:nvCxnSpPr>
          <p:cNvPr id="24" name="Straight Connector 23">
            <a:extLst>
              <a:ext uri="{FF2B5EF4-FFF2-40B4-BE49-F238E27FC236}">
                <a16:creationId xmlns:a16="http://schemas.microsoft.com/office/drawing/2014/main" id="{E0AA8030-FA65-4B8E-8530-372EEE8517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4149164"/>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ce réservé de la date 3">
            <a:extLst>
              <a:ext uri="{FF2B5EF4-FFF2-40B4-BE49-F238E27FC236}">
                <a16:creationId xmlns:a16="http://schemas.microsoft.com/office/drawing/2014/main" id="{B6F622A2-5259-BB6D-AE90-E7376EAA97BD}"/>
              </a:ext>
            </a:extLst>
          </p:cNvPr>
          <p:cNvSpPr>
            <a:spLocks noGrp="1"/>
          </p:cNvSpPr>
          <p:nvPr>
            <p:ph type="dt" sz="half" idx="10"/>
          </p:nvPr>
        </p:nvSpPr>
        <p:spPr>
          <a:xfrm>
            <a:off x="8369448" y="6356350"/>
            <a:ext cx="2549564" cy="365125"/>
          </a:xfrm>
        </p:spPr>
        <p:txBody>
          <a:bodyPr vert="horz" lIns="91440" tIns="45720" rIns="91440" bIns="45720" rtlCol="0" anchor="ctr">
            <a:normAutofit/>
          </a:bodyPr>
          <a:lstStyle/>
          <a:p>
            <a:pPr>
              <a:spcAft>
                <a:spcPts val="600"/>
              </a:spcAft>
            </a:pPr>
            <a:r>
              <a:rPr lang="en-US"/>
              <a:t>14-04-26 : UEP Voice Marathon</a:t>
            </a:r>
          </a:p>
        </p:txBody>
      </p:sp>
      <p:sp>
        <p:nvSpPr>
          <p:cNvPr id="5" name="Espace réservé du numéro de diapositive 4">
            <a:extLst>
              <a:ext uri="{FF2B5EF4-FFF2-40B4-BE49-F238E27FC236}">
                <a16:creationId xmlns:a16="http://schemas.microsoft.com/office/drawing/2014/main" id="{3E0B5882-B4B1-2CE9-D8B0-33009C1D266B}"/>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87E7843D-FF13-4365-9478-9625B70A2705}" type="slidenum">
              <a:rPr lang="en-US" smtClean="0"/>
              <a:pPr>
                <a:lnSpc>
                  <a:spcPct val="90000"/>
                </a:lnSpc>
                <a:spcAft>
                  <a:spcPts val="600"/>
                </a:spcAft>
              </a:pPr>
              <a:t>7</a:t>
            </a:fld>
            <a:endParaRPr lang="en-US"/>
          </a:p>
        </p:txBody>
      </p:sp>
    </p:spTree>
    <p:extLst>
      <p:ext uri="{BB962C8B-B14F-4D97-AF65-F5344CB8AC3E}">
        <p14:creationId xmlns:p14="http://schemas.microsoft.com/office/powerpoint/2010/main" val="153223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dirty="0"/>
              <a:t>One larynx = one voice ?</a:t>
            </a:r>
          </a:p>
        </p:txBody>
      </p:sp>
      <p:sp>
        <p:nvSpPr>
          <p:cNvPr id="3" name="Espace réservé du contenu 2"/>
          <p:cNvSpPr>
            <a:spLocks noGrp="1"/>
          </p:cNvSpPr>
          <p:nvPr>
            <p:ph idx="1"/>
          </p:nvPr>
        </p:nvSpPr>
        <p:spPr>
          <a:xfrm>
            <a:off x="700635" y="1891844"/>
            <a:ext cx="5096008" cy="1552954"/>
          </a:xfrm>
        </p:spPr>
        <p:txBody>
          <a:bodyPr>
            <a:normAutofit/>
          </a:bodyPr>
          <a:lstStyle/>
          <a:p>
            <a:pPr>
              <a:buFont typeface="Wingdings" panose="05000000000000000000" pitchFamily="2" charset="2"/>
              <a:buChar char="Ø"/>
            </a:pPr>
            <a:r>
              <a:rPr lang="en-GB" dirty="0"/>
              <a:t> 	</a:t>
            </a:r>
            <a:r>
              <a:rPr lang="en-GB" b="1" dirty="0"/>
              <a:t>Vocal agency :</a:t>
            </a:r>
          </a:p>
          <a:p>
            <a:pPr lvl="1">
              <a:buFont typeface="Police système Courant"/>
              <a:buChar char="⁃"/>
            </a:pPr>
            <a:r>
              <a:rPr lang="en-GB" dirty="0">
                <a:sym typeface="Wingdings" panose="05000000000000000000" pitchFamily="2" charset="2"/>
              </a:rPr>
              <a:t>The vocal motor behaviour create the voice.</a:t>
            </a:r>
          </a:p>
          <a:p>
            <a:pPr lvl="1">
              <a:buFont typeface="Police système Courant"/>
              <a:buChar char="⁃"/>
            </a:pPr>
            <a:r>
              <a:rPr lang="en-GB" dirty="0">
                <a:sym typeface="Wingdings" panose="05000000000000000000" pitchFamily="2" charset="2"/>
              </a:rPr>
              <a:t>Every larynx is unique</a:t>
            </a:r>
          </a:p>
          <a:p>
            <a:pPr lvl="1">
              <a:buFont typeface="Police système Courant"/>
              <a:buChar char="⁃"/>
            </a:pPr>
            <a:r>
              <a:rPr lang="en-GB" dirty="0">
                <a:sym typeface="Wingdings" panose="05000000000000000000" pitchFamily="2" charset="2"/>
              </a:rPr>
              <a:t>Everybody can change their voice</a:t>
            </a:r>
            <a:endParaRPr lang="en-GB" noProof="0" dirty="0">
              <a:sym typeface="Wingdings" panose="05000000000000000000" pitchFamily="2" charset="2"/>
            </a:endParaRPr>
          </a:p>
          <a:p>
            <a:pPr marL="0" indent="0">
              <a:buNone/>
            </a:pPr>
            <a:endParaRPr lang="en-GB" sz="1600" noProof="0" dirty="0">
              <a:solidFill>
                <a:schemeClr val="tx1">
                  <a:lumMod val="50000"/>
                  <a:lumOff val="50000"/>
                </a:schemeClr>
              </a:solidFill>
            </a:endParaRPr>
          </a:p>
        </p:txBody>
      </p:sp>
      <p:sp>
        <p:nvSpPr>
          <p:cNvPr id="4" name="Espace réservé du numéro de diapositive 3"/>
          <p:cNvSpPr>
            <a:spLocks noGrp="1"/>
          </p:cNvSpPr>
          <p:nvPr>
            <p:ph type="sldNum" sz="quarter" idx="12"/>
          </p:nvPr>
        </p:nvSpPr>
        <p:spPr/>
        <p:txBody>
          <a:bodyPr/>
          <a:lstStyle/>
          <a:p>
            <a:fld id="{91C31795-F3AE-428D-B2D2-38FDDFE7F410}" type="slidenum">
              <a:rPr lang="en-GB" noProof="0" smtClean="0"/>
              <a:t>8</a:t>
            </a:fld>
            <a:endParaRPr lang="en-GB" noProof="0" dirty="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502" y="1459666"/>
            <a:ext cx="6204667" cy="2964921"/>
          </a:xfrm>
          <a:prstGeom prst="rect">
            <a:avLst/>
          </a:prstGeom>
        </p:spPr>
      </p:pic>
      <p:sp>
        <p:nvSpPr>
          <p:cNvPr id="6" name="Espace réservé de la date 5"/>
          <p:cNvSpPr>
            <a:spLocks noGrp="1"/>
          </p:cNvSpPr>
          <p:nvPr>
            <p:ph type="dt" sz="half" idx="10"/>
          </p:nvPr>
        </p:nvSpPr>
        <p:spPr/>
        <p:txBody>
          <a:bodyPr/>
          <a:lstStyle/>
          <a:p>
            <a:r>
              <a:rPr lang="fr-FR" noProof="0"/>
              <a:t>14-04-26 : UEP Voice Marathon</a:t>
            </a:r>
            <a:endParaRPr lang="en-GB" noProof="0" dirty="0"/>
          </a:p>
        </p:txBody>
      </p:sp>
      <p:sp>
        <p:nvSpPr>
          <p:cNvPr id="7" name="ZoneTexte 6">
            <a:extLst>
              <a:ext uri="{FF2B5EF4-FFF2-40B4-BE49-F238E27FC236}">
                <a16:creationId xmlns:a16="http://schemas.microsoft.com/office/drawing/2014/main" id="{F0FA7A78-02B0-230D-77C2-8472B0442ACD}"/>
              </a:ext>
            </a:extLst>
          </p:cNvPr>
          <p:cNvSpPr txBox="1"/>
          <p:nvPr/>
        </p:nvSpPr>
        <p:spPr>
          <a:xfrm>
            <a:off x="1224700" y="3775911"/>
            <a:ext cx="974259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noProof="0" dirty="0"/>
              <a:t>The lesson of agency: Speakers have the ability to consciously manipulate the gendered characteristics of their voices. </a:t>
            </a:r>
            <a:r>
              <a:rPr lang="en-GB" sz="1600" noProof="0" dirty="0">
                <a:solidFill>
                  <a:schemeClr val="bg1">
                    <a:lumMod val="50000"/>
                  </a:schemeClr>
                </a:solidFill>
              </a:rPr>
              <a:t>(Zimman, 2018</a:t>
            </a:r>
            <a:r>
              <a:rPr lang="en-GB" sz="1600" dirty="0">
                <a:solidFill>
                  <a:schemeClr val="bg1">
                    <a:lumMod val="50000"/>
                  </a:schemeClr>
                </a:solidFill>
              </a:rPr>
              <a:t>, </a:t>
            </a:r>
            <a:r>
              <a:rPr lang="en-GB" sz="1600" noProof="0" dirty="0">
                <a:solidFill>
                  <a:schemeClr val="bg1">
                    <a:lumMod val="50000"/>
                  </a:schemeClr>
                </a:solidFill>
              </a:rPr>
              <a:t>p.5)</a:t>
            </a:r>
            <a:endParaRPr lang="en-GB" noProof="0" dirty="0">
              <a:solidFill>
                <a:schemeClr val="bg1">
                  <a:lumMod val="50000"/>
                </a:schemeClr>
              </a:solidFill>
            </a:endParaRPr>
          </a:p>
        </p:txBody>
      </p:sp>
      <p:sp>
        <p:nvSpPr>
          <p:cNvPr id="8" name="ZoneTexte 7">
            <a:extLst>
              <a:ext uri="{FF2B5EF4-FFF2-40B4-BE49-F238E27FC236}">
                <a16:creationId xmlns:a16="http://schemas.microsoft.com/office/drawing/2014/main" id="{7D8E4891-A045-BFEE-8BAD-1AD9A95317BB}"/>
              </a:ext>
            </a:extLst>
          </p:cNvPr>
          <p:cNvSpPr txBox="1"/>
          <p:nvPr/>
        </p:nvSpPr>
        <p:spPr>
          <a:xfrm>
            <a:off x="700634" y="4651805"/>
            <a:ext cx="11491365" cy="1477328"/>
          </a:xfrm>
          <a:prstGeom prst="rect">
            <a:avLst/>
          </a:prstGeom>
          <a:noFill/>
        </p:spPr>
        <p:txBody>
          <a:bodyPr wrap="square" rtlCol="0">
            <a:spAutoFit/>
          </a:bodyPr>
          <a:lstStyle/>
          <a:p>
            <a:pPr>
              <a:buFont typeface="Wingdings" pitchFamily="2" charset="2"/>
              <a:buChar char="§"/>
            </a:pPr>
            <a:r>
              <a:rPr lang="en-GB" dirty="0"/>
              <a:t> Physiological differences between testosterone-driven puberty and oestrogen-driven puberty</a:t>
            </a:r>
          </a:p>
          <a:p>
            <a:r>
              <a:rPr lang="en-GB" dirty="0">
                <a:solidFill>
                  <a:schemeClr val="tx1">
                    <a:lumMod val="50000"/>
                    <a:lumOff val="50000"/>
                  </a:schemeClr>
                </a:solidFill>
              </a:rPr>
              <a:t>(Hamdan et al., 2020; </a:t>
            </a:r>
            <a:r>
              <a:rPr lang="en-GB" dirty="0" err="1">
                <a:solidFill>
                  <a:schemeClr val="tx1">
                    <a:lumMod val="50000"/>
                    <a:lumOff val="50000"/>
                  </a:schemeClr>
                </a:solidFill>
              </a:rPr>
              <a:t>Jotz</a:t>
            </a:r>
            <a:r>
              <a:rPr lang="en-GB" dirty="0">
                <a:solidFill>
                  <a:schemeClr val="tx1">
                    <a:lumMod val="50000"/>
                    <a:lumOff val="50000"/>
                  </a:schemeClr>
                </a:solidFill>
              </a:rPr>
              <a:t> et al., 2014; Kreiman &amp; </a:t>
            </a:r>
            <a:r>
              <a:rPr lang="en-GB" dirty="0" err="1">
                <a:solidFill>
                  <a:schemeClr val="tx1">
                    <a:lumMod val="50000"/>
                    <a:lumOff val="50000"/>
                  </a:schemeClr>
                </a:solidFill>
              </a:rPr>
              <a:t>Sidtis</a:t>
            </a:r>
            <a:r>
              <a:rPr lang="en-GB" dirty="0">
                <a:solidFill>
                  <a:schemeClr val="tx1">
                    <a:lumMod val="50000"/>
                    <a:lumOff val="50000"/>
                  </a:schemeClr>
                </a:solidFill>
              </a:rPr>
              <a:t>, 2013; Titze, 1989).</a:t>
            </a:r>
          </a:p>
          <a:p>
            <a:pPr>
              <a:buFont typeface="Wingdings" pitchFamily="2" charset="2"/>
              <a:buChar char="§"/>
            </a:pPr>
            <a:r>
              <a:rPr lang="en-GB" dirty="0"/>
              <a:t>   BUT vocal socialization matters</a:t>
            </a:r>
          </a:p>
          <a:p>
            <a:r>
              <a:rPr lang="en-GB" dirty="0">
                <a:solidFill>
                  <a:schemeClr val="tx1">
                    <a:lumMod val="50000"/>
                    <a:lumOff val="50000"/>
                  </a:schemeClr>
                </a:solidFill>
              </a:rPr>
              <a:t>(Busby &amp; Plant, 1995; Ferrand &amp; Bloom, 1996; Fitch &amp; Giedd, 1999; Flipsen et al., 1999; Hasek et al., 1980; </a:t>
            </a:r>
            <a:r>
              <a:rPr lang="en-GB" dirty="0" err="1">
                <a:solidFill>
                  <a:schemeClr val="tx1">
                    <a:lumMod val="50000"/>
                    <a:lumOff val="50000"/>
                  </a:schemeClr>
                </a:solidFill>
              </a:rPr>
              <a:t>Ingrisano</a:t>
            </a:r>
            <a:r>
              <a:rPr lang="en-GB" dirty="0">
                <a:solidFill>
                  <a:schemeClr val="tx1">
                    <a:lumMod val="50000"/>
                    <a:lumOff val="50000"/>
                  </a:schemeClr>
                </a:solidFill>
              </a:rPr>
              <a:t> et al., 1980; Lee et al., 1994; Perry et al., 2001).</a:t>
            </a:r>
          </a:p>
        </p:txBody>
      </p:sp>
    </p:spTree>
    <p:extLst>
      <p:ext uri="{BB962C8B-B14F-4D97-AF65-F5344CB8AC3E}">
        <p14:creationId xmlns:p14="http://schemas.microsoft.com/office/powerpoint/2010/main" val="217928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dirty="0"/>
              <a:t>Vocal motor behaviour construction</a:t>
            </a:r>
          </a:p>
        </p:txBody>
      </p:sp>
      <p:sp>
        <p:nvSpPr>
          <p:cNvPr id="4" name="Espace réservé de la date 3"/>
          <p:cNvSpPr>
            <a:spLocks noGrp="1"/>
          </p:cNvSpPr>
          <p:nvPr>
            <p:ph type="dt" sz="half" idx="10"/>
          </p:nvPr>
        </p:nvSpPr>
        <p:spPr/>
        <p:txBody>
          <a:bodyPr/>
          <a:lstStyle/>
          <a:p>
            <a:r>
              <a:rPr lang="fr-FR" noProof="0"/>
              <a:t>14-04-26 : UEP Voice Marathon</a:t>
            </a:r>
            <a:endParaRPr lang="en-GB" noProof="0" dirty="0"/>
          </a:p>
        </p:txBody>
      </p:sp>
      <p:sp>
        <p:nvSpPr>
          <p:cNvPr id="5" name="Espace réservé du numéro de diapositive 4"/>
          <p:cNvSpPr>
            <a:spLocks noGrp="1"/>
          </p:cNvSpPr>
          <p:nvPr>
            <p:ph type="sldNum" sz="quarter" idx="12"/>
          </p:nvPr>
        </p:nvSpPr>
        <p:spPr/>
        <p:txBody>
          <a:bodyPr/>
          <a:lstStyle/>
          <a:p>
            <a:fld id="{50EA1493-C732-432E-A201-6482AB958655}" type="slidenum">
              <a:rPr lang="en-GB" noProof="0" smtClean="0"/>
              <a:t>9</a:t>
            </a:fld>
            <a:endParaRPr lang="en-GB" noProof="0" dirty="0"/>
          </a:p>
        </p:txBody>
      </p:sp>
      <p:cxnSp>
        <p:nvCxnSpPr>
          <p:cNvPr id="7" name="Connecteur droit 6"/>
          <p:cNvCxnSpPr/>
          <p:nvPr/>
        </p:nvCxnSpPr>
        <p:spPr>
          <a:xfrm flipH="1">
            <a:off x="6294466" y="1706880"/>
            <a:ext cx="15240" cy="445008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Connecteur droit 10"/>
          <p:cNvCxnSpPr>
            <a:cxnSpLocks/>
          </p:cNvCxnSpPr>
          <p:nvPr/>
        </p:nvCxnSpPr>
        <p:spPr>
          <a:xfrm>
            <a:off x="883920" y="3931920"/>
            <a:ext cx="105079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073139" y="3731567"/>
            <a:ext cx="411481" cy="461665"/>
          </a:xfrm>
          <a:prstGeom prst="rect">
            <a:avLst/>
          </a:prstGeom>
          <a:solidFill>
            <a:schemeClr val="bg1"/>
          </a:solidFill>
          <a:ln w="38100">
            <a:solidFill>
              <a:schemeClr val="accent1">
                <a:lumMod val="75000"/>
              </a:schemeClr>
            </a:solidFill>
          </a:ln>
        </p:spPr>
        <p:txBody>
          <a:bodyPr wrap="square" rtlCol="0">
            <a:spAutoFit/>
          </a:bodyPr>
          <a:lstStyle/>
          <a:p>
            <a:r>
              <a:rPr lang="en-GB" sz="2400" i="1" noProof="0" dirty="0" err="1"/>
              <a:t>f</a:t>
            </a:r>
            <a:r>
              <a:rPr lang="en-GB" sz="2400" baseline="-25000" noProof="0" dirty="0" err="1"/>
              <a:t>o</a:t>
            </a:r>
            <a:endParaRPr lang="en-GB" sz="2400" i="1" noProof="0" dirty="0"/>
          </a:p>
        </p:txBody>
      </p:sp>
      <p:sp>
        <p:nvSpPr>
          <p:cNvPr id="15" name="ZoneTexte 14"/>
          <p:cNvSpPr txBox="1"/>
          <p:nvPr/>
        </p:nvSpPr>
        <p:spPr>
          <a:xfrm>
            <a:off x="8413577" y="2533823"/>
            <a:ext cx="1569720" cy="461665"/>
          </a:xfrm>
          <a:prstGeom prst="rect">
            <a:avLst/>
          </a:prstGeom>
          <a:solidFill>
            <a:schemeClr val="bg1"/>
          </a:solidFill>
          <a:ln w="38100">
            <a:solidFill>
              <a:schemeClr val="accent1">
                <a:lumMod val="75000"/>
              </a:schemeClr>
            </a:solidFill>
          </a:ln>
        </p:spPr>
        <p:txBody>
          <a:bodyPr wrap="square" rtlCol="0">
            <a:spAutoFit/>
          </a:bodyPr>
          <a:lstStyle/>
          <a:p>
            <a:pPr algn="ctr"/>
            <a:r>
              <a:rPr lang="en-GB" sz="2400" b="1" noProof="0" dirty="0"/>
              <a:t>Influences</a:t>
            </a:r>
          </a:p>
        </p:txBody>
      </p:sp>
      <p:sp>
        <p:nvSpPr>
          <p:cNvPr id="16" name="ZoneTexte 15"/>
          <p:cNvSpPr txBox="1"/>
          <p:nvPr/>
        </p:nvSpPr>
        <p:spPr>
          <a:xfrm>
            <a:off x="6775278" y="2351783"/>
            <a:ext cx="1638299" cy="954107"/>
          </a:xfrm>
          <a:prstGeom prst="rect">
            <a:avLst/>
          </a:prstGeom>
          <a:noFill/>
          <a:ln w="38100">
            <a:solidFill>
              <a:schemeClr val="accent1">
                <a:lumMod val="75000"/>
              </a:schemeClr>
            </a:solidFill>
            <a:prstDash val="dashDot"/>
          </a:ln>
        </p:spPr>
        <p:txBody>
          <a:bodyPr wrap="square" rtlCol="0">
            <a:spAutoFit/>
          </a:bodyPr>
          <a:lstStyle/>
          <a:p>
            <a:r>
              <a:rPr lang="en-GB" sz="2400" noProof="0" dirty="0"/>
              <a:t>Cultural</a:t>
            </a:r>
          </a:p>
          <a:p>
            <a:r>
              <a:rPr lang="en-GB" sz="1600" noProof="0" dirty="0">
                <a:solidFill>
                  <a:schemeClr val="accent4"/>
                </a:solidFill>
              </a:rPr>
              <a:t>(</a:t>
            </a:r>
            <a:r>
              <a:rPr lang="en-GB" sz="1600" noProof="0" dirty="0" err="1">
                <a:solidFill>
                  <a:schemeClr val="accent4"/>
                </a:solidFill>
              </a:rPr>
              <a:t>Traunmüller</a:t>
            </a:r>
            <a:r>
              <a:rPr lang="en-GB" sz="1600" noProof="0" dirty="0">
                <a:solidFill>
                  <a:schemeClr val="accent4"/>
                </a:solidFill>
              </a:rPr>
              <a:t> &amp; Eriksson, 1995)</a:t>
            </a:r>
          </a:p>
        </p:txBody>
      </p:sp>
      <p:sp>
        <p:nvSpPr>
          <p:cNvPr id="17" name="ZoneTexte 16"/>
          <p:cNvSpPr txBox="1"/>
          <p:nvPr/>
        </p:nvSpPr>
        <p:spPr>
          <a:xfrm>
            <a:off x="9983297" y="2228671"/>
            <a:ext cx="1920240" cy="1200329"/>
          </a:xfrm>
          <a:prstGeom prst="rect">
            <a:avLst/>
          </a:prstGeom>
          <a:noFill/>
          <a:ln w="38100">
            <a:solidFill>
              <a:schemeClr val="accent1">
                <a:lumMod val="75000"/>
              </a:schemeClr>
            </a:solidFill>
            <a:prstDash val="dashDot"/>
          </a:ln>
        </p:spPr>
        <p:txBody>
          <a:bodyPr wrap="square" rtlCol="0">
            <a:spAutoFit/>
          </a:bodyPr>
          <a:lstStyle/>
          <a:p>
            <a:r>
              <a:rPr lang="en-GB" sz="2400" noProof="0" dirty="0"/>
              <a:t>Linguistical</a:t>
            </a:r>
          </a:p>
          <a:p>
            <a:r>
              <a:rPr lang="en-GB" sz="1600" noProof="0" dirty="0">
                <a:solidFill>
                  <a:schemeClr val="accent4"/>
                </a:solidFill>
              </a:rPr>
              <a:t> (Gordon et al., 2002; Loveday, 1981; Yuasa, 2008)</a:t>
            </a:r>
          </a:p>
        </p:txBody>
      </p:sp>
      <p:sp>
        <p:nvSpPr>
          <p:cNvPr id="18" name="ZoneTexte 17"/>
          <p:cNvSpPr txBox="1"/>
          <p:nvPr/>
        </p:nvSpPr>
        <p:spPr>
          <a:xfrm>
            <a:off x="2226141" y="2181342"/>
            <a:ext cx="1958341" cy="830997"/>
          </a:xfrm>
          <a:prstGeom prst="rect">
            <a:avLst/>
          </a:prstGeom>
          <a:solidFill>
            <a:schemeClr val="bg1"/>
          </a:solidFill>
          <a:ln w="38100">
            <a:solidFill>
              <a:schemeClr val="accent1">
                <a:lumMod val="75000"/>
              </a:schemeClr>
            </a:solidFill>
          </a:ln>
        </p:spPr>
        <p:txBody>
          <a:bodyPr wrap="square" rtlCol="0">
            <a:spAutoFit/>
          </a:bodyPr>
          <a:lstStyle/>
          <a:p>
            <a:pPr algn="ctr"/>
            <a:r>
              <a:rPr lang="en-GB" sz="2400" b="1" noProof="0" dirty="0"/>
              <a:t>VMB socialization</a:t>
            </a:r>
          </a:p>
        </p:txBody>
      </p:sp>
      <p:sp>
        <p:nvSpPr>
          <p:cNvPr id="19" name="ZoneTexte 18"/>
          <p:cNvSpPr txBox="1"/>
          <p:nvPr/>
        </p:nvSpPr>
        <p:spPr>
          <a:xfrm>
            <a:off x="2140415" y="3009171"/>
            <a:ext cx="2129789" cy="584775"/>
          </a:xfrm>
          <a:prstGeom prst="rect">
            <a:avLst/>
          </a:prstGeom>
          <a:noFill/>
          <a:ln w="38100">
            <a:solidFill>
              <a:schemeClr val="accent1">
                <a:lumMod val="75000"/>
              </a:schemeClr>
            </a:solidFill>
            <a:prstDash val="dashDot"/>
          </a:ln>
        </p:spPr>
        <p:txBody>
          <a:bodyPr wrap="square" rtlCol="0">
            <a:spAutoFit/>
          </a:bodyPr>
          <a:lstStyle/>
          <a:p>
            <a:pPr algn="ctr"/>
            <a:r>
              <a:rPr lang="en-GB" sz="1600" noProof="0" dirty="0">
                <a:solidFill>
                  <a:schemeClr val="accent4"/>
                </a:solidFill>
              </a:rPr>
              <a:t>(Fitch &amp; Giedd, 1999; Flipsen et al., 1999)</a:t>
            </a:r>
          </a:p>
        </p:txBody>
      </p:sp>
      <p:sp>
        <p:nvSpPr>
          <p:cNvPr id="20" name="ZoneTexte 19"/>
          <p:cNvSpPr txBox="1"/>
          <p:nvPr/>
        </p:nvSpPr>
        <p:spPr>
          <a:xfrm>
            <a:off x="990945" y="4222708"/>
            <a:ext cx="4472785" cy="1569660"/>
          </a:xfrm>
          <a:prstGeom prst="rect">
            <a:avLst/>
          </a:prstGeom>
          <a:solidFill>
            <a:schemeClr val="bg1"/>
          </a:solidFill>
          <a:ln w="38100">
            <a:solidFill>
              <a:schemeClr val="accent1">
                <a:lumMod val="75000"/>
              </a:schemeClr>
            </a:solidFill>
          </a:ln>
        </p:spPr>
        <p:txBody>
          <a:bodyPr wrap="square" rtlCol="0">
            <a:spAutoFit/>
          </a:bodyPr>
          <a:lstStyle/>
          <a:p>
            <a:r>
              <a:rPr lang="en-GB" sz="2400" b="1" noProof="0" dirty="0"/>
              <a:t>Normative sample</a:t>
            </a:r>
            <a:r>
              <a:rPr lang="en-GB" sz="2400" noProof="0" dirty="0"/>
              <a:t> that are :</a:t>
            </a:r>
          </a:p>
          <a:p>
            <a:pPr marL="342900" indent="-342900">
              <a:buFont typeface="Arial" panose="020B0604020202020204" pitchFamily="34" charset="0"/>
              <a:buChar char="•"/>
            </a:pPr>
            <a:r>
              <a:rPr lang="en-GB" sz="2400" noProof="0" dirty="0"/>
              <a:t>WEIRD</a:t>
            </a:r>
          </a:p>
          <a:p>
            <a:pPr marL="342900" indent="-342900">
              <a:buFont typeface="Arial" panose="020B0604020202020204" pitchFamily="34" charset="0"/>
              <a:buChar char="•"/>
            </a:pPr>
            <a:r>
              <a:rPr lang="en-GB" sz="2400" noProof="0" dirty="0"/>
              <a:t>Limited in representativeness</a:t>
            </a:r>
          </a:p>
          <a:p>
            <a:pPr marL="342900" indent="-342900">
              <a:buFont typeface="Arial" panose="020B0604020202020204" pitchFamily="34" charset="0"/>
              <a:buChar char="•"/>
            </a:pPr>
            <a:r>
              <a:rPr lang="en-GB" sz="2400" noProof="0" dirty="0"/>
              <a:t>Lacking in diversity</a:t>
            </a:r>
          </a:p>
        </p:txBody>
      </p:sp>
      <p:sp>
        <p:nvSpPr>
          <p:cNvPr id="21" name="ZoneTexte 20"/>
          <p:cNvSpPr txBox="1"/>
          <p:nvPr/>
        </p:nvSpPr>
        <p:spPr>
          <a:xfrm>
            <a:off x="2244357" y="5792368"/>
            <a:ext cx="1965960" cy="338554"/>
          </a:xfrm>
          <a:prstGeom prst="rect">
            <a:avLst/>
          </a:prstGeom>
          <a:noFill/>
          <a:ln w="38100">
            <a:solidFill>
              <a:schemeClr val="accent1">
                <a:lumMod val="75000"/>
              </a:schemeClr>
            </a:solidFill>
            <a:prstDash val="dashDot"/>
          </a:ln>
        </p:spPr>
        <p:txBody>
          <a:bodyPr wrap="square" rtlCol="0">
            <a:spAutoFit/>
          </a:bodyPr>
          <a:lstStyle/>
          <a:p>
            <a:pPr algn="ctr"/>
            <a:r>
              <a:rPr lang="en-GB" sz="1600" noProof="0" dirty="0">
                <a:solidFill>
                  <a:schemeClr val="accent4"/>
                </a:solidFill>
              </a:rPr>
              <a:t>(Medin et al., 2017)</a:t>
            </a:r>
          </a:p>
        </p:txBody>
      </p:sp>
      <p:sp>
        <p:nvSpPr>
          <p:cNvPr id="23" name="ZoneTexte 22"/>
          <p:cNvSpPr txBox="1"/>
          <p:nvPr/>
        </p:nvSpPr>
        <p:spPr>
          <a:xfrm>
            <a:off x="7798262" y="4776706"/>
            <a:ext cx="2560321" cy="461665"/>
          </a:xfrm>
          <a:prstGeom prst="rect">
            <a:avLst/>
          </a:prstGeom>
          <a:solidFill>
            <a:schemeClr val="bg1"/>
          </a:solidFill>
          <a:ln w="38100">
            <a:solidFill>
              <a:schemeClr val="accent1">
                <a:lumMod val="75000"/>
              </a:schemeClr>
            </a:solidFill>
          </a:ln>
        </p:spPr>
        <p:txBody>
          <a:bodyPr wrap="square" rtlCol="0">
            <a:spAutoFit/>
          </a:bodyPr>
          <a:lstStyle/>
          <a:p>
            <a:pPr algn="ctr"/>
            <a:r>
              <a:rPr lang="en-GB" sz="2400" b="1" noProof="0" dirty="0"/>
              <a:t>Vocal agency</a:t>
            </a:r>
          </a:p>
        </p:txBody>
      </p:sp>
      <p:sp>
        <p:nvSpPr>
          <p:cNvPr id="24" name="ZoneTexte 23"/>
          <p:cNvSpPr txBox="1"/>
          <p:nvPr/>
        </p:nvSpPr>
        <p:spPr>
          <a:xfrm>
            <a:off x="7094108" y="4080205"/>
            <a:ext cx="2259330" cy="707886"/>
          </a:xfrm>
          <a:prstGeom prst="rect">
            <a:avLst/>
          </a:prstGeom>
          <a:noFill/>
          <a:ln w="38100">
            <a:solidFill>
              <a:schemeClr val="accent1">
                <a:lumMod val="75000"/>
              </a:schemeClr>
            </a:solidFill>
            <a:prstDash val="dashDot"/>
          </a:ln>
        </p:spPr>
        <p:txBody>
          <a:bodyPr wrap="square" rtlCol="0">
            <a:spAutoFit/>
          </a:bodyPr>
          <a:lstStyle/>
          <a:p>
            <a:r>
              <a:rPr lang="en-GB" sz="2400" noProof="0" dirty="0"/>
              <a:t>Singing</a:t>
            </a:r>
          </a:p>
          <a:p>
            <a:r>
              <a:rPr lang="en-GB" sz="1600" noProof="0" dirty="0">
                <a:solidFill>
                  <a:schemeClr val="accent4"/>
                </a:solidFill>
              </a:rPr>
              <a:t>(</a:t>
            </a:r>
            <a:r>
              <a:rPr lang="en-GB" sz="1600" noProof="0" dirty="0" err="1">
                <a:solidFill>
                  <a:schemeClr val="accent4"/>
                </a:solidFill>
              </a:rPr>
              <a:t>Unteregger</a:t>
            </a:r>
            <a:r>
              <a:rPr lang="en-GB" sz="1600" noProof="0" dirty="0">
                <a:solidFill>
                  <a:schemeClr val="accent4"/>
                </a:solidFill>
              </a:rPr>
              <a:t> et al. 2017)</a:t>
            </a:r>
          </a:p>
        </p:txBody>
      </p:sp>
      <p:sp>
        <p:nvSpPr>
          <p:cNvPr id="25" name="ZoneTexte 24"/>
          <p:cNvSpPr txBox="1"/>
          <p:nvPr/>
        </p:nvSpPr>
        <p:spPr>
          <a:xfrm>
            <a:off x="9769592" y="5236836"/>
            <a:ext cx="1950721" cy="707886"/>
          </a:xfrm>
          <a:prstGeom prst="rect">
            <a:avLst/>
          </a:prstGeom>
          <a:noFill/>
          <a:ln w="38100">
            <a:solidFill>
              <a:schemeClr val="accent1">
                <a:lumMod val="75000"/>
              </a:schemeClr>
            </a:solidFill>
            <a:prstDash val="dashDot"/>
          </a:ln>
        </p:spPr>
        <p:txBody>
          <a:bodyPr wrap="square" rtlCol="0">
            <a:spAutoFit/>
          </a:bodyPr>
          <a:lstStyle/>
          <a:p>
            <a:r>
              <a:rPr lang="en-GB" sz="2400" noProof="0" dirty="0"/>
              <a:t>GAVC</a:t>
            </a:r>
          </a:p>
          <a:p>
            <a:r>
              <a:rPr lang="en-GB" sz="1600" noProof="0" dirty="0">
                <a:solidFill>
                  <a:schemeClr val="accent4"/>
                </a:solidFill>
              </a:rPr>
              <a:t>(</a:t>
            </a:r>
            <a:r>
              <a:rPr lang="en-GB" sz="1600" noProof="0" dirty="0" err="1">
                <a:solidFill>
                  <a:schemeClr val="accent4"/>
                </a:solidFill>
              </a:rPr>
              <a:t>Leyns</a:t>
            </a:r>
            <a:r>
              <a:rPr lang="en-GB" sz="1600" noProof="0" dirty="0">
                <a:solidFill>
                  <a:schemeClr val="accent4"/>
                </a:solidFill>
              </a:rPr>
              <a:t> et al., 2021)</a:t>
            </a:r>
          </a:p>
        </p:txBody>
      </p:sp>
      <p:sp>
        <p:nvSpPr>
          <p:cNvPr id="26" name="ZoneTexte 25"/>
          <p:cNvSpPr txBox="1"/>
          <p:nvPr/>
        </p:nvSpPr>
        <p:spPr>
          <a:xfrm>
            <a:off x="10350965" y="4053431"/>
            <a:ext cx="1552572" cy="954107"/>
          </a:xfrm>
          <a:prstGeom prst="rect">
            <a:avLst/>
          </a:prstGeom>
          <a:noFill/>
          <a:ln w="38100">
            <a:solidFill>
              <a:schemeClr val="accent1">
                <a:lumMod val="75000"/>
              </a:schemeClr>
            </a:solidFill>
            <a:prstDash val="dashDot"/>
          </a:ln>
        </p:spPr>
        <p:txBody>
          <a:bodyPr wrap="square" rtlCol="0">
            <a:spAutoFit/>
          </a:bodyPr>
          <a:lstStyle/>
          <a:p>
            <a:r>
              <a:rPr lang="en-GB" sz="2400" noProof="0" dirty="0"/>
              <a:t>Emotions</a:t>
            </a:r>
          </a:p>
          <a:p>
            <a:r>
              <a:rPr lang="en-GB" sz="1600" noProof="0" dirty="0">
                <a:solidFill>
                  <a:schemeClr val="accent4"/>
                </a:solidFill>
              </a:rPr>
              <a:t>(</a:t>
            </a:r>
            <a:r>
              <a:rPr lang="en-GB" sz="1600" noProof="0" dirty="0" err="1">
                <a:solidFill>
                  <a:schemeClr val="accent4"/>
                </a:solidFill>
              </a:rPr>
              <a:t>Koolagudi</a:t>
            </a:r>
            <a:r>
              <a:rPr lang="en-GB" sz="1600" noProof="0" dirty="0">
                <a:solidFill>
                  <a:schemeClr val="accent4"/>
                </a:solidFill>
              </a:rPr>
              <a:t> et Rao, 2012)</a:t>
            </a:r>
          </a:p>
        </p:txBody>
      </p:sp>
      <p:sp>
        <p:nvSpPr>
          <p:cNvPr id="8" name="ZoneTexte 7">
            <a:extLst>
              <a:ext uri="{FF2B5EF4-FFF2-40B4-BE49-F238E27FC236}">
                <a16:creationId xmlns:a16="http://schemas.microsoft.com/office/drawing/2014/main" id="{B00931E2-0390-9D27-CDF5-814BA87391E9}"/>
              </a:ext>
            </a:extLst>
          </p:cNvPr>
          <p:cNvSpPr txBox="1"/>
          <p:nvPr/>
        </p:nvSpPr>
        <p:spPr>
          <a:xfrm>
            <a:off x="5499885" y="260226"/>
            <a:ext cx="1632435" cy="369332"/>
          </a:xfrm>
          <a:prstGeom prst="rect">
            <a:avLst/>
          </a:prstGeom>
          <a:noFill/>
        </p:spPr>
        <p:txBody>
          <a:bodyPr wrap="none" rtlCol="0">
            <a:spAutoFit/>
          </a:bodyPr>
          <a:lstStyle/>
          <a:p>
            <a:r>
              <a:rPr lang="en-GB" noProof="0" dirty="0">
                <a:solidFill>
                  <a:schemeClr val="bg1">
                    <a:lumMod val="50000"/>
                  </a:schemeClr>
                </a:solidFill>
              </a:rPr>
              <a:t>(Arnold, 2021)</a:t>
            </a:r>
          </a:p>
        </p:txBody>
      </p:sp>
      <p:sp>
        <p:nvSpPr>
          <p:cNvPr id="3" name="ZoneTexte 2">
            <a:extLst>
              <a:ext uri="{FF2B5EF4-FFF2-40B4-BE49-F238E27FC236}">
                <a16:creationId xmlns:a16="http://schemas.microsoft.com/office/drawing/2014/main" id="{AE315F36-9E85-8E01-52DA-766FFB135F40}"/>
              </a:ext>
            </a:extLst>
          </p:cNvPr>
          <p:cNvSpPr txBox="1"/>
          <p:nvPr/>
        </p:nvSpPr>
        <p:spPr>
          <a:xfrm>
            <a:off x="6934311" y="5238371"/>
            <a:ext cx="2514601" cy="830997"/>
          </a:xfrm>
          <a:prstGeom prst="rect">
            <a:avLst/>
          </a:prstGeom>
          <a:noFill/>
          <a:ln w="38100">
            <a:solidFill>
              <a:schemeClr val="accent1">
                <a:lumMod val="75000"/>
              </a:schemeClr>
            </a:solidFill>
            <a:prstDash val="dashDot"/>
          </a:ln>
        </p:spPr>
        <p:txBody>
          <a:bodyPr wrap="square" rtlCol="0">
            <a:spAutoFit/>
          </a:bodyPr>
          <a:lstStyle>
            <a:defPPr>
              <a:defRPr lang="fr-FR"/>
            </a:defPPr>
            <a:lvl1pPr>
              <a:defRPr sz="2400"/>
            </a:lvl1pPr>
          </a:lstStyle>
          <a:p>
            <a:r>
              <a:rPr lang="en-GB" dirty="0"/>
              <a:t>Communication intents &amp; partners</a:t>
            </a:r>
          </a:p>
        </p:txBody>
      </p:sp>
    </p:spTree>
    <p:extLst>
      <p:ext uri="{BB962C8B-B14F-4D97-AF65-F5344CB8AC3E}">
        <p14:creationId xmlns:p14="http://schemas.microsoft.com/office/powerpoint/2010/main" val="170253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0" grpId="0" animBg="1"/>
      <p:bldP spid="21" grpId="0" animBg="1"/>
      <p:bldP spid="23" grpId="0" animBg="1"/>
      <p:bldP spid="24" grpId="0" animBg="1"/>
      <p:bldP spid="25" grpId="0" animBg="1"/>
      <p:bldP spid="26" grpId="0" animBg="1"/>
      <p:bldP spid="3" grpId="0" animBg="1"/>
    </p:bld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6128</TotalTime>
  <Words>3387</Words>
  <Application>Microsoft Office PowerPoint</Application>
  <PresentationFormat>Grand écran</PresentationFormat>
  <Paragraphs>192</Paragraphs>
  <Slides>13</Slides>
  <Notes>13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Aptos</vt:lpstr>
      <vt:lpstr>Arial</vt:lpstr>
      <vt:lpstr>Calisto MT</vt:lpstr>
      <vt:lpstr>Police système Courant</vt:lpstr>
      <vt:lpstr>Univers Condensed</vt:lpstr>
      <vt:lpstr>Wingdings</vt:lpstr>
      <vt:lpstr>ChronicleVTI</vt:lpstr>
      <vt:lpstr>Empowering Voices: Community-Based Participatory Research in Voice Therapy</vt:lpstr>
      <vt:lpstr>Introduction</vt:lpstr>
      <vt:lpstr>What is Gender-Affirming Voice Care (GAVC) ?</vt:lpstr>
      <vt:lpstr>What is the goal of our care ?</vt:lpstr>
      <vt:lpstr>Confronting it to real life</vt:lpstr>
      <vt:lpstr>In that case…</vt:lpstr>
      <vt:lpstr>Theoretical detour</vt:lpstr>
      <vt:lpstr>One larynx = one voice ?</vt:lpstr>
      <vt:lpstr>Vocal motor behaviour construction</vt:lpstr>
      <vt:lpstr>Perspectives on research and care</vt:lpstr>
      <vt:lpstr>Community-based participatory research and (vocal) agency</vt:lpstr>
      <vt:lpstr>3 guides for clinical practices</vt:lpstr>
      <vt:lpstr>Expand vocal possibilities instead of feminizing or masculinizing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Morsomme Dominique</dc:creator>
  <cp:lastModifiedBy>Henrotin Antoine</cp:lastModifiedBy>
  <cp:revision>73</cp:revision>
  <dcterms:created xsi:type="dcterms:W3CDTF">2025-11-03T20:36:34Z</dcterms:created>
  <dcterms:modified xsi:type="dcterms:W3CDTF">2026-02-27T10:56:48Z</dcterms:modified>
</cp:coreProperties>
</file>