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7" r:id="rId8"/>
    <p:sldMasterId id="2147483658" r:id="rId9"/>
    <p:sldMasterId id="2147483780" r:id="rId10"/>
  </p:sldMasterIdLst>
  <p:notesMasterIdLst>
    <p:notesMasterId r:id="rId31"/>
  </p:notesMasterIdLst>
  <p:sldIdLst>
    <p:sldId id="256" r:id="rId11"/>
    <p:sldId id="427" r:id="rId12"/>
    <p:sldId id="276" r:id="rId13"/>
    <p:sldId id="441" r:id="rId14"/>
    <p:sldId id="470" r:id="rId15"/>
    <p:sldId id="471" r:id="rId16"/>
    <p:sldId id="472" r:id="rId17"/>
    <p:sldId id="264" r:id="rId18"/>
    <p:sldId id="473" r:id="rId19"/>
    <p:sldId id="479" r:id="rId20"/>
    <p:sldId id="480" r:id="rId21"/>
    <p:sldId id="474" r:id="rId22"/>
    <p:sldId id="475" r:id="rId23"/>
    <p:sldId id="482" r:id="rId24"/>
    <p:sldId id="469" r:id="rId25"/>
    <p:sldId id="477" r:id="rId26"/>
    <p:sldId id="478" r:id="rId27"/>
    <p:sldId id="476" r:id="rId28"/>
    <p:sldId id="419" r:id="rId29"/>
    <p:sldId id="270" r:id="rId30"/>
  </p:sldIdLst>
  <p:sldSz cx="18288000" cy="10287000"/>
  <p:notesSz cx="6858000" cy="9144000"/>
  <p:defaultTextStyle>
    <a:defPPr>
      <a:defRPr lang="en-GB"/>
    </a:defPPr>
    <a:lvl1pPr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42950" indent="-28575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143000" indent="-22860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00200" indent="-22860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057400" indent="-22860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A98F"/>
    <a:srgbClr val="F4F2EC"/>
    <a:srgbClr val="CCDAD0"/>
    <a:srgbClr val="475A4D"/>
    <a:srgbClr val="E9E8CE"/>
    <a:srgbClr val="47594E"/>
    <a:srgbClr val="485A4E"/>
    <a:srgbClr val="919EB5"/>
    <a:srgbClr val="B4BDCC"/>
    <a:srgbClr val="D2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2" autoAdjust="0"/>
    <p:restoredTop sz="96301" autoAdjust="0"/>
  </p:normalViewPr>
  <p:slideViewPr>
    <p:cSldViewPr>
      <p:cViewPr varScale="1">
        <p:scale>
          <a:sx n="78" d="100"/>
          <a:sy n="78" d="100"/>
        </p:scale>
        <p:origin x="37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BE455-63ED-AD44-BDEB-19EE3E7D4ABC}" type="doc">
      <dgm:prSet loTypeId="urn:microsoft.com/office/officeart/2009/3/layout/OpposingIdea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D5258B-A07B-8847-B806-98374F511432}">
      <dgm:prSet phldrT="[Texte]"/>
      <dgm:spPr>
        <a:solidFill>
          <a:srgbClr val="475A4D"/>
        </a:solidFill>
        <a:ln>
          <a:solidFill>
            <a:srgbClr val="475A4D"/>
          </a:solidFill>
        </a:ln>
      </dgm:spPr>
      <dgm:t>
        <a:bodyPr/>
        <a:lstStyle/>
        <a:p>
          <a:pPr algn="ctr"/>
          <a:r>
            <a:rPr lang="fr-FR" dirty="0">
              <a:solidFill>
                <a:srgbClr val="F4F2EC"/>
              </a:solidFill>
            </a:rPr>
            <a:t>Robustesse</a:t>
          </a:r>
        </a:p>
      </dgm:t>
    </dgm:pt>
    <dgm:pt modelId="{AEC19233-A448-654C-8B57-5AA2497DE455}" type="parTrans" cxnId="{E636E6DB-D8C8-264F-B1A4-98F9AACFEF04}">
      <dgm:prSet/>
      <dgm:spPr/>
      <dgm:t>
        <a:bodyPr/>
        <a:lstStyle/>
        <a:p>
          <a:endParaRPr lang="fr-FR"/>
        </a:p>
      </dgm:t>
    </dgm:pt>
    <dgm:pt modelId="{E1DC1E15-9A29-C64B-888C-F2F9656254BA}" type="sibTrans" cxnId="{E636E6DB-D8C8-264F-B1A4-98F9AACFEF04}">
      <dgm:prSet/>
      <dgm:spPr/>
      <dgm:t>
        <a:bodyPr/>
        <a:lstStyle/>
        <a:p>
          <a:endParaRPr lang="fr-FR"/>
        </a:p>
      </dgm:t>
    </dgm:pt>
    <dgm:pt modelId="{2674AC2A-2722-F24C-B0CE-80C0821B3A53}">
      <dgm:prSet phldrT="[Texte]" custT="1"/>
      <dgm:spPr/>
      <dgm:t>
        <a:bodyPr/>
        <a:lstStyle/>
        <a:p>
          <a:pPr>
            <a:buNone/>
          </a:pPr>
          <a:r>
            <a:rPr lang="fr-BE" sz="2800" dirty="0"/>
            <a:t>Redondance : </a:t>
          </a:r>
          <a:r>
            <a:rPr lang="fr-BE" sz="2800" i="1" dirty="0"/>
            <a:t>garder des marges, du « gras »</a:t>
          </a:r>
        </a:p>
        <a:p>
          <a:pPr>
            <a:buNone/>
          </a:pPr>
          <a:r>
            <a:rPr lang="fr-BE" sz="2800" dirty="0"/>
            <a:t>Hétérogénéité </a:t>
          </a:r>
          <a:r>
            <a:rPr lang="fr-BE" sz="2800" i="1" dirty="0"/>
            <a:t>: la diversité comme ressource</a:t>
          </a:r>
        </a:p>
        <a:p>
          <a:pPr>
            <a:buNone/>
          </a:pPr>
          <a:r>
            <a:rPr lang="fr-BE" sz="2800" dirty="0"/>
            <a:t>Fluctuation : </a:t>
          </a:r>
          <a:r>
            <a:rPr lang="fr-BE" sz="2800" i="1" dirty="0"/>
            <a:t>accepter la variabilité</a:t>
          </a:r>
        </a:p>
        <a:p>
          <a:pPr>
            <a:buNone/>
          </a:pPr>
          <a:r>
            <a:rPr lang="fr-BE" sz="2800" dirty="0"/>
            <a:t>Lenteur assumée :</a:t>
          </a:r>
          <a:r>
            <a:rPr lang="fr-BE" sz="2800" i="1" dirty="0"/>
            <a:t> prendre le temps nécessaire</a:t>
          </a:r>
        </a:p>
        <a:p>
          <a:pPr>
            <a:buNone/>
          </a:pPr>
          <a:r>
            <a:rPr lang="fr-BE" sz="2800" dirty="0"/>
            <a:t>Garder des marges : </a:t>
          </a:r>
          <a:r>
            <a:rPr lang="fr-BE" sz="2800" i="1" dirty="0"/>
            <a:t>capacité d'absorption des chocs</a:t>
          </a:r>
          <a:endParaRPr lang="fr-FR" sz="2800" i="1" dirty="0"/>
        </a:p>
      </dgm:t>
    </dgm:pt>
    <dgm:pt modelId="{7BBF3D34-D88D-F14E-A5A6-2C4129254396}" type="parTrans" cxnId="{02BF347A-7355-A642-80CF-52E4A3CAE04E}">
      <dgm:prSet/>
      <dgm:spPr/>
      <dgm:t>
        <a:bodyPr/>
        <a:lstStyle/>
        <a:p>
          <a:endParaRPr lang="fr-FR"/>
        </a:p>
      </dgm:t>
    </dgm:pt>
    <dgm:pt modelId="{97F01181-5925-5649-A792-B2F6E7DF30A2}" type="sibTrans" cxnId="{02BF347A-7355-A642-80CF-52E4A3CAE04E}">
      <dgm:prSet/>
      <dgm:spPr/>
      <dgm:t>
        <a:bodyPr/>
        <a:lstStyle/>
        <a:p>
          <a:endParaRPr lang="fr-FR"/>
        </a:p>
      </dgm:t>
    </dgm:pt>
    <dgm:pt modelId="{B038FC19-A963-FA46-B45F-C9B01AAA7891}">
      <dgm:prSet phldrT="[Texte]"/>
      <dgm:spPr>
        <a:solidFill>
          <a:srgbClr val="475A4D"/>
        </a:solidFill>
        <a:ln>
          <a:solidFill>
            <a:srgbClr val="475A4D"/>
          </a:solidFill>
        </a:ln>
      </dgm:spPr>
      <dgm:t>
        <a:bodyPr/>
        <a:lstStyle/>
        <a:p>
          <a:pPr algn="ctr"/>
          <a:r>
            <a:rPr lang="fr-FR" dirty="0">
              <a:solidFill>
                <a:srgbClr val="F4F2EC"/>
              </a:solidFill>
            </a:rPr>
            <a:t>Performance</a:t>
          </a:r>
        </a:p>
      </dgm:t>
    </dgm:pt>
    <dgm:pt modelId="{188DEB86-8BBF-0C4C-BD69-856A761DC2FE}" type="parTrans" cxnId="{0BEE7642-6276-B44B-A7D8-8CC8A72C2207}">
      <dgm:prSet/>
      <dgm:spPr/>
      <dgm:t>
        <a:bodyPr/>
        <a:lstStyle/>
        <a:p>
          <a:endParaRPr lang="fr-FR"/>
        </a:p>
      </dgm:t>
    </dgm:pt>
    <dgm:pt modelId="{3EE9FB3E-0CC3-5742-B54C-BC625B1F0192}" type="sibTrans" cxnId="{0BEE7642-6276-B44B-A7D8-8CC8A72C2207}">
      <dgm:prSet/>
      <dgm:spPr/>
      <dgm:t>
        <a:bodyPr/>
        <a:lstStyle/>
        <a:p>
          <a:endParaRPr lang="fr-FR"/>
        </a:p>
      </dgm:t>
    </dgm:pt>
    <dgm:pt modelId="{E299A042-0198-BA4A-BB1B-C0BBD787C64B}">
      <dgm:prSet phldrT="[Texte]" custT="1"/>
      <dgm:spPr/>
      <dgm:t>
        <a:bodyPr/>
        <a:lstStyle/>
        <a:p>
          <a:pPr>
            <a:buNone/>
          </a:pPr>
          <a:r>
            <a:rPr lang="fr-BE" sz="2800" i="0" u="none" dirty="0"/>
            <a:t>Optimisation </a:t>
          </a:r>
          <a:r>
            <a:rPr lang="fr-BE" sz="2800" i="1" u="none" dirty="0"/>
            <a:t>: </a:t>
          </a:r>
          <a:r>
            <a:rPr lang="fr-BE" sz="2800" i="1" dirty="0"/>
            <a:t>éliminer tout ce qui est « inutile »</a:t>
          </a:r>
          <a:endParaRPr lang="fr-FR" sz="2800" i="1" dirty="0"/>
        </a:p>
      </dgm:t>
    </dgm:pt>
    <dgm:pt modelId="{EB5FE1C7-4B71-2B48-8BCB-24606175DDAA}" type="parTrans" cxnId="{26916D90-914D-5543-BE10-E4DA55C7D8DE}">
      <dgm:prSet/>
      <dgm:spPr/>
      <dgm:t>
        <a:bodyPr/>
        <a:lstStyle/>
        <a:p>
          <a:endParaRPr lang="fr-FR"/>
        </a:p>
      </dgm:t>
    </dgm:pt>
    <dgm:pt modelId="{26F8F655-DA3A-6F46-9D1F-F6C49252BAC0}" type="sibTrans" cxnId="{26916D90-914D-5543-BE10-E4DA55C7D8DE}">
      <dgm:prSet/>
      <dgm:spPr/>
      <dgm:t>
        <a:bodyPr/>
        <a:lstStyle/>
        <a:p>
          <a:endParaRPr lang="fr-FR"/>
        </a:p>
      </dgm:t>
    </dgm:pt>
    <dgm:pt modelId="{D3F9C18D-39E8-C44B-B197-C1490A04600E}">
      <dgm:prSet phldrT="[Texte]" custT="1"/>
      <dgm:spPr/>
      <dgm:t>
        <a:bodyPr/>
        <a:lstStyle/>
        <a:p>
          <a:pPr>
            <a:buNone/>
          </a:pPr>
          <a:r>
            <a:rPr lang="fr-BE" sz="2800" i="0" dirty="0"/>
            <a:t>Homogénéité</a:t>
          </a:r>
          <a:r>
            <a:rPr lang="fr-BE" sz="2800" dirty="0"/>
            <a:t> : </a:t>
          </a:r>
          <a:r>
            <a:rPr lang="fr-BE" sz="2800" i="1" dirty="0"/>
            <a:t>standardiser pour gagner en efficacité</a:t>
          </a:r>
        </a:p>
        <a:p>
          <a:pPr>
            <a:buNone/>
          </a:pPr>
          <a:r>
            <a:rPr lang="fr-BE" sz="2800" dirty="0"/>
            <a:t>Rigidité : </a:t>
          </a:r>
          <a:r>
            <a:rPr lang="fr-BE" sz="2800" i="1" dirty="0"/>
            <a:t>des processus fixes et contrôlés</a:t>
          </a:r>
        </a:p>
        <a:p>
          <a:pPr>
            <a:buNone/>
          </a:pPr>
          <a:r>
            <a:rPr lang="fr-BE" sz="2800" dirty="0"/>
            <a:t>Accélération :</a:t>
          </a:r>
          <a:r>
            <a:rPr lang="fr-BE" sz="2800" i="1" dirty="0"/>
            <a:t> aller toujours plus vite</a:t>
          </a:r>
        </a:p>
        <a:p>
          <a:pPr>
            <a:buNone/>
          </a:pPr>
          <a:r>
            <a:rPr lang="fr-BE" sz="2800" dirty="0"/>
            <a:t>Éliminer le « gras » : </a:t>
          </a:r>
          <a:r>
            <a:rPr lang="fr-BE" sz="2800" i="1" dirty="0" err="1"/>
            <a:t>lean</a:t>
          </a:r>
          <a:r>
            <a:rPr lang="fr-BE" sz="2800" i="1" dirty="0"/>
            <a:t> management</a:t>
          </a:r>
          <a:endParaRPr lang="fr-FR" sz="2800" i="1" dirty="0"/>
        </a:p>
      </dgm:t>
    </dgm:pt>
    <dgm:pt modelId="{ACAE1492-C059-BB45-8502-AE66906240D5}" type="parTrans" cxnId="{38D4C67E-168E-BF49-95E4-89023209238D}">
      <dgm:prSet/>
      <dgm:spPr/>
      <dgm:t>
        <a:bodyPr/>
        <a:lstStyle/>
        <a:p>
          <a:endParaRPr lang="fr-FR"/>
        </a:p>
      </dgm:t>
    </dgm:pt>
    <dgm:pt modelId="{91DA1C49-409D-9041-A041-184D4F5BC1F3}" type="sibTrans" cxnId="{38D4C67E-168E-BF49-95E4-89023209238D}">
      <dgm:prSet/>
      <dgm:spPr/>
      <dgm:t>
        <a:bodyPr/>
        <a:lstStyle/>
        <a:p>
          <a:endParaRPr lang="fr-FR"/>
        </a:p>
      </dgm:t>
    </dgm:pt>
    <dgm:pt modelId="{33BA0885-73B2-3C4F-8D51-DA44EBA7D009}" type="pres">
      <dgm:prSet presAssocID="{A7CBE455-63ED-AD44-BDEB-19EE3E7D4ABC}" presName="Name0" presStyleCnt="0">
        <dgm:presLayoutVars>
          <dgm:chMax val="2"/>
          <dgm:dir val="rev"/>
          <dgm:animOne val="branch"/>
          <dgm:animLvl val="lvl"/>
          <dgm:resizeHandles val="exact"/>
        </dgm:presLayoutVars>
      </dgm:prSet>
      <dgm:spPr/>
    </dgm:pt>
    <dgm:pt modelId="{249C3BAB-C489-7D4D-91FA-E0FD594793B3}" type="pres">
      <dgm:prSet presAssocID="{A7CBE455-63ED-AD44-BDEB-19EE3E7D4ABC}" presName="Background" presStyleLbl="node1" presStyleIdx="0" presStyleCnt="1"/>
      <dgm:spPr>
        <a:solidFill>
          <a:srgbClr val="E9E8CE"/>
        </a:solidFill>
      </dgm:spPr>
    </dgm:pt>
    <dgm:pt modelId="{D0FB6AE6-0ED9-EB42-AA5C-0B27D28CB1FA}" type="pres">
      <dgm:prSet presAssocID="{A7CBE455-63ED-AD44-BDEB-19EE3E7D4ABC}" presName="Divider" presStyleLbl="callout" presStyleIdx="0" presStyleCnt="1"/>
      <dgm:spPr/>
    </dgm:pt>
    <dgm:pt modelId="{30E66995-FA18-6E46-A491-6FD9425B5D33}" type="pres">
      <dgm:prSet presAssocID="{A7CBE455-63ED-AD44-BDEB-19EE3E7D4ABC}" presName="ChildText1" presStyleLbl="revTx" presStyleIdx="0" presStyleCnt="0" custLinFactNeighborX="2192" custLinFactNeighborY="-3702">
        <dgm:presLayoutVars>
          <dgm:chMax val="0"/>
          <dgm:chPref val="0"/>
          <dgm:bulletEnabled val="1"/>
        </dgm:presLayoutVars>
      </dgm:prSet>
      <dgm:spPr/>
    </dgm:pt>
    <dgm:pt modelId="{078205AC-8F11-354B-A2A9-9DD80E9EEBD2}" type="pres">
      <dgm:prSet presAssocID="{A7CBE455-63ED-AD44-BDEB-19EE3E7D4ABC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260947-5073-304B-8DB3-AD154C72FE68}" type="pres">
      <dgm:prSet presAssocID="{A7CBE455-63ED-AD44-BDEB-19EE3E7D4ABC}" presName="ParentText1" presStyleLbl="revTx" presStyleIdx="0" presStyleCnt="0">
        <dgm:presLayoutVars>
          <dgm:chMax val="1"/>
          <dgm:chPref val="1"/>
        </dgm:presLayoutVars>
      </dgm:prSet>
      <dgm:spPr/>
    </dgm:pt>
    <dgm:pt modelId="{EA53EA68-9389-B54B-A120-4E9DAD1D3557}" type="pres">
      <dgm:prSet presAssocID="{A7CBE455-63ED-AD44-BDEB-19EE3E7D4ABC}" presName="ParentShape1" presStyleLbl="alignImgPlace1" presStyleIdx="0" presStyleCnt="2">
        <dgm:presLayoutVars/>
      </dgm:prSet>
      <dgm:spPr/>
    </dgm:pt>
    <dgm:pt modelId="{41FAF271-8F91-BB47-ACD3-BA072A6E7DAF}" type="pres">
      <dgm:prSet presAssocID="{A7CBE455-63ED-AD44-BDEB-19EE3E7D4ABC}" presName="ParentText2" presStyleLbl="revTx" presStyleIdx="0" presStyleCnt="0">
        <dgm:presLayoutVars>
          <dgm:chMax val="1"/>
          <dgm:chPref val="1"/>
        </dgm:presLayoutVars>
      </dgm:prSet>
      <dgm:spPr/>
    </dgm:pt>
    <dgm:pt modelId="{7EE51827-8B66-8444-A28C-D4DDC7803C03}" type="pres">
      <dgm:prSet presAssocID="{A7CBE455-63ED-AD44-BDEB-19EE3E7D4ABC}" presName="ParentShape2" presStyleLbl="alignImgPlace1" presStyleIdx="1" presStyleCnt="2">
        <dgm:presLayoutVars/>
      </dgm:prSet>
      <dgm:spPr/>
    </dgm:pt>
  </dgm:ptLst>
  <dgm:cxnLst>
    <dgm:cxn modelId="{7AA09713-065E-8E43-9D0C-68930319F971}" type="presOf" srcId="{71D5258B-A07B-8847-B806-98374F511432}" destId="{18260947-5073-304B-8DB3-AD154C72FE68}" srcOrd="0" destOrd="0" presId="urn:microsoft.com/office/officeart/2009/3/layout/OpposingIdeas"/>
    <dgm:cxn modelId="{0BEE7642-6276-B44B-A7D8-8CC8A72C2207}" srcId="{A7CBE455-63ED-AD44-BDEB-19EE3E7D4ABC}" destId="{B038FC19-A963-FA46-B45F-C9B01AAA7891}" srcOrd="1" destOrd="0" parTransId="{188DEB86-8BBF-0C4C-BD69-856A761DC2FE}" sibTransId="{3EE9FB3E-0CC3-5742-B54C-BC625B1F0192}"/>
    <dgm:cxn modelId="{B1F84A5D-2A19-B743-8F91-956F6875D503}" type="presOf" srcId="{A7CBE455-63ED-AD44-BDEB-19EE3E7D4ABC}" destId="{33BA0885-73B2-3C4F-8D51-DA44EBA7D009}" srcOrd="0" destOrd="0" presId="urn:microsoft.com/office/officeart/2009/3/layout/OpposingIdeas"/>
    <dgm:cxn modelId="{EF57886C-0F52-AE43-A224-C7587B872A0A}" type="presOf" srcId="{D3F9C18D-39E8-C44B-B197-C1490A04600E}" destId="{078205AC-8F11-354B-A2A9-9DD80E9EEBD2}" srcOrd="0" destOrd="1" presId="urn:microsoft.com/office/officeart/2009/3/layout/OpposingIdeas"/>
    <dgm:cxn modelId="{02BF347A-7355-A642-80CF-52E4A3CAE04E}" srcId="{71D5258B-A07B-8847-B806-98374F511432}" destId="{2674AC2A-2722-F24C-B0CE-80C0821B3A53}" srcOrd="0" destOrd="0" parTransId="{7BBF3D34-D88D-F14E-A5A6-2C4129254396}" sibTransId="{97F01181-5925-5649-A792-B2F6E7DF30A2}"/>
    <dgm:cxn modelId="{4463817A-AEB3-D141-9FB6-C984C463D59B}" type="presOf" srcId="{B038FC19-A963-FA46-B45F-C9B01AAA7891}" destId="{7EE51827-8B66-8444-A28C-D4DDC7803C03}" srcOrd="1" destOrd="0" presId="urn:microsoft.com/office/officeart/2009/3/layout/OpposingIdeas"/>
    <dgm:cxn modelId="{38D4C67E-168E-BF49-95E4-89023209238D}" srcId="{B038FC19-A963-FA46-B45F-C9B01AAA7891}" destId="{D3F9C18D-39E8-C44B-B197-C1490A04600E}" srcOrd="1" destOrd="0" parTransId="{ACAE1492-C059-BB45-8502-AE66906240D5}" sibTransId="{91DA1C49-409D-9041-A041-184D4F5BC1F3}"/>
    <dgm:cxn modelId="{0C5E3387-CE12-0B49-A972-56ABEA7A4573}" type="presOf" srcId="{71D5258B-A07B-8847-B806-98374F511432}" destId="{EA53EA68-9389-B54B-A120-4E9DAD1D3557}" srcOrd="1" destOrd="0" presId="urn:microsoft.com/office/officeart/2009/3/layout/OpposingIdeas"/>
    <dgm:cxn modelId="{8EAE488E-69BB-E940-9B4B-C4FD6864246E}" type="presOf" srcId="{E299A042-0198-BA4A-BB1B-C0BBD787C64B}" destId="{078205AC-8F11-354B-A2A9-9DD80E9EEBD2}" srcOrd="0" destOrd="0" presId="urn:microsoft.com/office/officeart/2009/3/layout/OpposingIdeas"/>
    <dgm:cxn modelId="{26916D90-914D-5543-BE10-E4DA55C7D8DE}" srcId="{B038FC19-A963-FA46-B45F-C9B01AAA7891}" destId="{E299A042-0198-BA4A-BB1B-C0BBD787C64B}" srcOrd="0" destOrd="0" parTransId="{EB5FE1C7-4B71-2B48-8BCB-24606175DDAA}" sibTransId="{26F8F655-DA3A-6F46-9D1F-F6C49252BAC0}"/>
    <dgm:cxn modelId="{58975CB8-12DF-BC4A-AFB0-E3D723AD3606}" type="presOf" srcId="{B038FC19-A963-FA46-B45F-C9B01AAA7891}" destId="{41FAF271-8F91-BB47-ACD3-BA072A6E7DAF}" srcOrd="0" destOrd="0" presId="urn:microsoft.com/office/officeart/2009/3/layout/OpposingIdeas"/>
    <dgm:cxn modelId="{CE1DD9C3-4B9B-D840-B436-9AD432A1AA59}" type="presOf" srcId="{2674AC2A-2722-F24C-B0CE-80C0821B3A53}" destId="{30E66995-FA18-6E46-A491-6FD9425B5D33}" srcOrd="0" destOrd="0" presId="urn:microsoft.com/office/officeart/2009/3/layout/OpposingIdeas"/>
    <dgm:cxn modelId="{E636E6DB-D8C8-264F-B1A4-98F9AACFEF04}" srcId="{A7CBE455-63ED-AD44-BDEB-19EE3E7D4ABC}" destId="{71D5258B-A07B-8847-B806-98374F511432}" srcOrd="0" destOrd="0" parTransId="{AEC19233-A448-654C-8B57-5AA2497DE455}" sibTransId="{E1DC1E15-9A29-C64B-888C-F2F9656254BA}"/>
    <dgm:cxn modelId="{D7515AAD-9CEC-8442-B62E-2C7054ED015C}" type="presParOf" srcId="{33BA0885-73B2-3C4F-8D51-DA44EBA7D009}" destId="{249C3BAB-C489-7D4D-91FA-E0FD594793B3}" srcOrd="0" destOrd="0" presId="urn:microsoft.com/office/officeart/2009/3/layout/OpposingIdeas"/>
    <dgm:cxn modelId="{71A01C2D-2219-0245-B524-87E58C42DB1E}" type="presParOf" srcId="{33BA0885-73B2-3C4F-8D51-DA44EBA7D009}" destId="{D0FB6AE6-0ED9-EB42-AA5C-0B27D28CB1FA}" srcOrd="1" destOrd="0" presId="urn:microsoft.com/office/officeart/2009/3/layout/OpposingIdeas"/>
    <dgm:cxn modelId="{0084CB66-F456-5848-B762-638EB9D3856F}" type="presParOf" srcId="{33BA0885-73B2-3C4F-8D51-DA44EBA7D009}" destId="{30E66995-FA18-6E46-A491-6FD9425B5D33}" srcOrd="2" destOrd="0" presId="urn:microsoft.com/office/officeart/2009/3/layout/OpposingIdeas"/>
    <dgm:cxn modelId="{3A03C799-10C6-0A4F-B788-B911C7DEB788}" type="presParOf" srcId="{33BA0885-73B2-3C4F-8D51-DA44EBA7D009}" destId="{078205AC-8F11-354B-A2A9-9DD80E9EEBD2}" srcOrd="3" destOrd="0" presId="urn:microsoft.com/office/officeart/2009/3/layout/OpposingIdeas"/>
    <dgm:cxn modelId="{652F3291-0C1E-8744-8655-9BBD040AADCE}" type="presParOf" srcId="{33BA0885-73B2-3C4F-8D51-DA44EBA7D009}" destId="{18260947-5073-304B-8DB3-AD154C72FE68}" srcOrd="4" destOrd="0" presId="urn:microsoft.com/office/officeart/2009/3/layout/OpposingIdeas"/>
    <dgm:cxn modelId="{CC68F256-4657-7D4E-A541-B41832B2AA21}" type="presParOf" srcId="{33BA0885-73B2-3C4F-8D51-DA44EBA7D009}" destId="{EA53EA68-9389-B54B-A120-4E9DAD1D3557}" srcOrd="5" destOrd="0" presId="urn:microsoft.com/office/officeart/2009/3/layout/OpposingIdeas"/>
    <dgm:cxn modelId="{1608E11E-6D05-664C-99FE-D4DD556BF5E3}" type="presParOf" srcId="{33BA0885-73B2-3C4F-8D51-DA44EBA7D009}" destId="{41FAF271-8F91-BB47-ACD3-BA072A6E7DAF}" srcOrd="6" destOrd="0" presId="urn:microsoft.com/office/officeart/2009/3/layout/OpposingIdeas"/>
    <dgm:cxn modelId="{87721A22-A410-4546-A6FE-CE89A4ED56D0}" type="presParOf" srcId="{33BA0885-73B2-3C4F-8D51-DA44EBA7D009}" destId="{7EE51827-8B66-8444-A28C-D4DDC7803C0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C3BAB-C489-7D4D-91FA-E0FD594793B3}">
      <dsp:nvSpPr>
        <dsp:cNvPr id="0" name=""/>
        <dsp:cNvSpPr/>
      </dsp:nvSpPr>
      <dsp:spPr>
        <a:xfrm>
          <a:off x="1681139" y="2294579"/>
          <a:ext cx="10086835" cy="5424355"/>
        </a:xfrm>
        <a:prstGeom prst="round2DiagRect">
          <a:avLst>
            <a:gd name="adj1" fmla="val 16670"/>
            <a:gd name="adj2" fmla="val 0"/>
          </a:avLst>
        </a:prstGeom>
        <a:solidFill>
          <a:srgbClr val="E9E8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B6AE6-0ED9-EB42-AA5C-0B27D28CB1FA}">
      <dsp:nvSpPr>
        <dsp:cNvPr id="0" name=""/>
        <dsp:cNvSpPr/>
      </dsp:nvSpPr>
      <dsp:spPr>
        <a:xfrm>
          <a:off x="6723212" y="2869890"/>
          <a:ext cx="1344" cy="42737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66995-FA18-6E46-A491-6FD9425B5D33}">
      <dsp:nvSpPr>
        <dsp:cNvPr id="0" name=""/>
        <dsp:cNvSpPr/>
      </dsp:nvSpPr>
      <dsp:spPr>
        <a:xfrm>
          <a:off x="7156596" y="2535131"/>
          <a:ext cx="4370962" cy="4602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Redondance : </a:t>
          </a:r>
          <a:r>
            <a:rPr lang="fr-BE" sz="2800" i="1" kern="1200" dirty="0"/>
            <a:t>garder des marges, du « gras »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Hétérogénéité </a:t>
          </a:r>
          <a:r>
            <a:rPr lang="fr-BE" sz="2800" i="1" kern="1200" dirty="0"/>
            <a:t>: la diversité comme ressource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Fluctuation : </a:t>
          </a:r>
          <a:r>
            <a:rPr lang="fr-BE" sz="2800" i="1" kern="1200" dirty="0"/>
            <a:t>accepter la variabilité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Lenteur assumée :</a:t>
          </a:r>
          <a:r>
            <a:rPr lang="fr-BE" sz="2800" i="1" kern="1200" dirty="0"/>
            <a:t> prendre le temps nécessaire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Garder des marges : </a:t>
          </a:r>
          <a:r>
            <a:rPr lang="fr-BE" sz="2800" i="1" kern="1200" dirty="0"/>
            <a:t>capacité d'absorption des chocs</a:t>
          </a:r>
          <a:endParaRPr lang="fr-FR" sz="2800" i="1" kern="1200" dirty="0"/>
        </a:p>
      </dsp:txBody>
      <dsp:txXfrm>
        <a:off x="7156596" y="2535131"/>
        <a:ext cx="4370962" cy="4602483"/>
      </dsp:txXfrm>
    </dsp:sp>
    <dsp:sp modelId="{078205AC-8F11-354B-A2A9-9DD80E9EEBD2}">
      <dsp:nvSpPr>
        <dsp:cNvPr id="0" name=""/>
        <dsp:cNvSpPr/>
      </dsp:nvSpPr>
      <dsp:spPr>
        <a:xfrm>
          <a:off x="2017367" y="2705515"/>
          <a:ext cx="4370962" cy="4602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i="0" u="none" kern="1200" dirty="0"/>
            <a:t>Optimisation </a:t>
          </a:r>
          <a:r>
            <a:rPr lang="fr-BE" sz="2800" i="1" u="none" kern="1200" dirty="0"/>
            <a:t>: </a:t>
          </a:r>
          <a:r>
            <a:rPr lang="fr-BE" sz="2800" i="1" kern="1200" dirty="0"/>
            <a:t>éliminer tout ce qui est « inutile »</a:t>
          </a:r>
          <a:endParaRPr lang="fr-FR" sz="2800" i="1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i="0" kern="1200" dirty="0"/>
            <a:t>Homogénéité</a:t>
          </a:r>
          <a:r>
            <a:rPr lang="fr-BE" sz="2800" kern="1200" dirty="0"/>
            <a:t> : </a:t>
          </a:r>
          <a:r>
            <a:rPr lang="fr-BE" sz="2800" i="1" kern="1200" dirty="0"/>
            <a:t>standardiser pour gagner en efficacité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Rigidité : </a:t>
          </a:r>
          <a:r>
            <a:rPr lang="fr-BE" sz="2800" i="1" kern="1200" dirty="0"/>
            <a:t>des processus fixes et contrôlés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Accélération :</a:t>
          </a:r>
          <a:r>
            <a:rPr lang="fr-BE" sz="2800" i="1" kern="1200" dirty="0"/>
            <a:t> aller toujours plus vite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Éliminer le « gras » : </a:t>
          </a:r>
          <a:r>
            <a:rPr lang="fr-BE" sz="2800" i="1" kern="1200" dirty="0" err="1"/>
            <a:t>lean</a:t>
          </a:r>
          <a:r>
            <a:rPr lang="fr-BE" sz="2800" i="1" kern="1200" dirty="0"/>
            <a:t> management</a:t>
          </a:r>
          <a:endParaRPr lang="fr-FR" sz="2800" i="1" kern="1200" dirty="0"/>
        </a:p>
      </dsp:txBody>
      <dsp:txXfrm>
        <a:off x="2017367" y="2705515"/>
        <a:ext cx="4370962" cy="4602483"/>
      </dsp:txXfrm>
    </dsp:sp>
    <dsp:sp modelId="{EA53EA68-9389-B54B-A120-4E9DAD1D3557}">
      <dsp:nvSpPr>
        <dsp:cNvPr id="0" name=""/>
        <dsp:cNvSpPr/>
      </dsp:nvSpPr>
      <dsp:spPr>
        <a:xfrm rot="5400000">
          <a:off x="9649805" y="3015567"/>
          <a:ext cx="5917478" cy="1681139"/>
        </a:xfrm>
        <a:prstGeom prst="leftArrow">
          <a:avLst>
            <a:gd name="adj1" fmla="val 49830"/>
            <a:gd name="adj2" fmla="val 60660"/>
          </a:avLst>
        </a:prstGeom>
        <a:solidFill>
          <a:srgbClr val="475A4D"/>
        </a:solidFill>
        <a:ln w="25400" cap="flat" cmpd="sng" algn="ctr">
          <a:solidFill>
            <a:srgbClr val="475A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solidFill>
                <a:srgbClr val="F4F2EC"/>
              </a:solidFill>
            </a:rPr>
            <a:t>Robustesse</a:t>
          </a:r>
        </a:p>
      </dsp:txBody>
      <dsp:txXfrm>
        <a:off x="9903883" y="3691359"/>
        <a:ext cx="5409322" cy="837711"/>
      </dsp:txXfrm>
    </dsp:sp>
    <dsp:sp modelId="{7EE51827-8B66-8444-A28C-D4DDC7803C03}">
      <dsp:nvSpPr>
        <dsp:cNvPr id="0" name=""/>
        <dsp:cNvSpPr/>
      </dsp:nvSpPr>
      <dsp:spPr>
        <a:xfrm rot="16200000">
          <a:off x="-2118169" y="5316808"/>
          <a:ext cx="5917478" cy="1681139"/>
        </a:xfrm>
        <a:prstGeom prst="leftArrow">
          <a:avLst>
            <a:gd name="adj1" fmla="val 49830"/>
            <a:gd name="adj2" fmla="val 60660"/>
          </a:avLst>
        </a:prstGeom>
        <a:solidFill>
          <a:srgbClr val="475A4D"/>
        </a:solidFill>
        <a:ln w="25400" cap="flat" cmpd="sng" algn="ctr">
          <a:solidFill>
            <a:srgbClr val="475A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>
              <a:solidFill>
                <a:srgbClr val="F4F2EC"/>
              </a:solidFill>
            </a:rPr>
            <a:t>Performance</a:t>
          </a:r>
        </a:p>
      </dsp:txBody>
      <dsp:txXfrm>
        <a:off x="-1864091" y="5484444"/>
        <a:ext cx="5409322" cy="837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AADC5E6-531B-FF95-1D99-124D3A90942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894475F-F592-41DF-2383-1724628F49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6D99927-3E43-9BAA-5696-6E86657C0CD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B08B5EC-B6E1-E1AE-C94E-5F20E0A75EB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A0E3DE7-319C-6FD2-F050-069534941B3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0B13C74-F81A-FA74-B390-E28A18FC93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F7743533-2076-1C42-BC3A-B02A0664A18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DA5C193-F033-FA0C-FB9F-2B4395912A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82E72-54D5-2D4F-AD17-EB581A166261}" type="slidenum">
              <a:rPr lang="fr-FR" altLang="fr-FR"/>
              <a:pPr/>
              <a:t>1</a:t>
            </a:fld>
            <a:endParaRPr lang="fr-FR" altLang="fr-FR" dirty="0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D2BB8E23-EA66-F01B-71D2-EBE40486DC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D5174655-F2A8-368F-6B2C-0BAF832530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6DB96B4-4763-3247-3B07-596BBCEC9D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3E46E7-A623-AD45-BAB8-211B76BB2AF3}" type="slidenum">
              <a:rPr lang="fr-FR" altLang="fr-FR"/>
              <a:pPr/>
              <a:t>3</a:t>
            </a:fld>
            <a:endParaRPr lang="fr-FR" altLang="fr-FR" dirty="0"/>
          </a:p>
        </p:txBody>
      </p:sp>
      <p:sp>
        <p:nvSpPr>
          <p:cNvPr id="97281" name="Text Box 1">
            <a:extLst>
              <a:ext uri="{FF2B5EF4-FFF2-40B4-BE49-F238E27FC236}">
                <a16:creationId xmlns:a16="http://schemas.microsoft.com/office/drawing/2014/main" id="{2282C6E3-C465-D94D-B654-41A9E2DDF3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B69A1050-C091-CB11-AE22-80EF5B09DB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BEF07-289E-4FD5-89E8-A7C6EB55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A5F5DBE-E514-FB1C-8973-34641064D9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6F3E46E7-A623-AD45-BAB8-211B76BB2AF3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7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7281" name="Text Box 1">
            <a:extLst>
              <a:ext uri="{FF2B5EF4-FFF2-40B4-BE49-F238E27FC236}">
                <a16:creationId xmlns:a16="http://schemas.microsoft.com/office/drawing/2014/main" id="{6DF7CF4A-0987-D195-848B-ADC05A0867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5997984B-2461-696C-BB94-A0FF505309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0475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0CC1DF-7701-50D1-AE4E-17015419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4AD8BB2-70B8-5CDF-022C-5E48A7A6A6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6F3E46E7-A623-AD45-BAB8-211B76BB2AF3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13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7281" name="Text Box 1">
            <a:extLst>
              <a:ext uri="{FF2B5EF4-FFF2-40B4-BE49-F238E27FC236}">
                <a16:creationId xmlns:a16="http://schemas.microsoft.com/office/drawing/2014/main" id="{31CF3461-4E5A-5793-2E8D-9F255FB668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1174710C-DA63-D596-6D6F-9B254C640A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7446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E5C19-C886-A168-7758-D65B5520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88DA915-4AFA-7D40-F655-821D9B56C0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6F3E46E7-A623-AD45-BAB8-211B76BB2AF3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18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7281" name="Text Box 1">
            <a:extLst>
              <a:ext uri="{FF2B5EF4-FFF2-40B4-BE49-F238E27FC236}">
                <a16:creationId xmlns:a16="http://schemas.microsoft.com/office/drawing/2014/main" id="{9047BF1D-26C6-5C51-E099-54F669E40DF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6F75902B-7AC7-955D-E8EC-512090625E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6968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1275A-1AEA-2474-586E-E6B57172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50DC4D-D798-C2EE-62C2-0D77E71EE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CD2EC5-EA39-2FF3-E734-9D3F18042F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EA4852-F4B9-E2B3-79B2-9104FCDAA8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E7AFC-358B-EF6F-6BC9-D6CEDFC27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BF209A-7480-2F41-AD10-0FCEFCD6B19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5232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31A5E-5607-4457-0343-648F931B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ABC231-8F4F-D47F-84B8-228B0B6E9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8C0876-9A98-D039-0F63-10BB685220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75D1ED-F934-14EF-739D-3AC69621A3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A7C87E-3738-3D48-4628-233370A904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3EB8A5-D44D-8249-AA41-1DEB72A6786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6274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82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2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41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83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3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4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52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868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794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D801B8-ADFF-9F92-B841-293EC3C2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944475" y="2130425"/>
            <a:ext cx="4086225" cy="7135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D2818B-B289-8045-C5FF-EBEBF356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12106275" cy="713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4C3263-2054-A9F1-63B8-42530A500B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61474B-B447-C6A8-19D4-93262CF061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36121F-EE8D-68F6-D816-A732E14568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D96FD5-92DF-2B4F-AE74-390EE844254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53731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3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9A918-B266-A61E-D279-EFAE3E74A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9C85D5-BBA9-3389-3C63-B9D1E72A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5DF98C-40B9-C0AC-B2CE-A7DA7D4A6A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2EC133-F058-B19D-A6CB-87243C4A89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305F9-35AB-6202-7DFA-B94BEE315B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E53202-B720-AD4E-AD24-0A29E713C11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1600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60CC1-5918-1019-9F86-4CE37FD8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05B89-13A1-A52E-BB96-A76681FD4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6F9142-524C-CFC4-850C-3859FBCFC0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5CBF23-E0A2-4F4A-E228-8805C2D90C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4B13B-F861-6812-74F8-DEABD9B23F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8CD5F0-63AA-E344-9B8C-5D102ABF139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4581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92D54-DFFB-91D8-9600-5F7EA5B9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93BEC8-5A17-EFFC-00F9-9031B78B4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2515C-3C0D-599C-9D51-5A5730A6F1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1B4B4-A7DC-8A46-428E-0E0DC5725D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16A1A-4685-648C-C750-48F8A6631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002D91-4435-C04F-8B0E-A0D73C8AF21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400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F2EA4-2D8D-1F02-4D04-C8D5BEDF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0A6FB-F410-0717-203B-7220696DA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51249D-6B1A-F6C6-AF44-1EE0CF1F1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D67FAB-8038-5481-7DFC-09F52801A2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386465-D9DB-5B86-6AF2-FADD2A0E8D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1F3DF4-D005-A152-61F0-3BC3289D6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6FD62-EF89-B846-91AD-1AE8B1A6060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7625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DF689-B5D9-CD22-BEC3-8AF54884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EE136A-FF04-A2CB-364F-730F30F82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D397B9-2A76-1EE9-1914-23F2E80A7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095A17-9BE6-0080-3BD2-F35597549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8E4747-4E25-56CF-1507-E89742079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A91C4B-1809-274E-DFEC-147F02CBDE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271206-B433-B725-D755-14DF0A5F2F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0F0245-2A11-21EB-5AAE-8D0D51B402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A476E0-7351-B44B-A30F-3FD84174250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26069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C0580-456C-C984-9A9B-9BBD45D0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BE9120-66DF-761C-7883-968834A12D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7B2293-E041-6454-D0D6-D491C06185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124F4D-3305-98DC-F255-7AA4CA5FDF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B29739-8088-C840-96EB-DBBCC7F8A11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093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D411EF-72B5-143F-27B6-572127B1C3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24E04F-245F-D93A-8252-F15E196530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088117-96AF-7D56-8806-601013BC10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A87EA0-4357-0F41-BC83-6BAF8C6417A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6927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354FB-A6DF-511E-EA6D-6C197774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0A7A1A-52CF-D6F1-4A34-2449B08E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8759E9-D789-19C0-BB58-1F36C21AD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6C4D38-5635-9DB4-CC91-BE9830948F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76FECF-0C39-A2C2-1396-790E78B595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2ECD14-1CEB-F223-D318-3AB664E8B5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3487E9-DA92-A344-8EC1-F9A8047E219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8564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5F0F0-F8A7-D0DD-30C5-4CF1720A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FD8548-19CE-39A1-52E0-3EF45EAC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07DD6-E8A7-6EC2-AEAF-25EC9E7703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12E423-8E53-CEAA-397C-E89FF08596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D048E-144C-418C-E150-6AA1B7D562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515F0B-73F3-9E49-B496-CF7DEA1F93A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021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A0E31-C13F-F234-F84E-8D8A8E76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C772B7-171A-AF26-6D53-91102637D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AE77B-4A46-2C5A-1B26-17B85C55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0BCF56-9526-F8C9-1A7C-359336325A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336C3-FFF9-AE86-E86E-9CB39A4E13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71CA6A-2213-A0F9-ABE9-0E5211C9F1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576856-F7A1-434A-A821-4C17C21C74B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6295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551AB-CB8D-43A4-3AD5-5B13BFBC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190720-12AE-CCB6-7645-DAD4F15E7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BC4FA-356A-9DCA-0CA1-965E821999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3ED7D-29A6-4189-FB0F-6425A4C5C5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CC835F-CE24-F83D-12D2-C4D4661D96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011DD5-BFF9-244D-B1B5-F7B82DA0516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21515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52AAF0-9E2D-B1FC-628E-4F1D63939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681082-0AB0-82E0-FEDD-87A16E317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B037DA-A1F5-7578-70FC-FD47275C51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6067A-5B56-8205-90F5-A62613A8CA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09D989-D8C2-180D-B033-DE0AE086A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D50E09-25EA-3543-AE5C-47BA46A2727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72802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FCFAC-5439-A1C6-7EC8-1DC71F2F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BB81A3-86E4-330D-610F-0EE05E2F0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4FC3A6-609A-57F1-CE2A-51C440E9C3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89FB16-91D4-7103-A941-77D34145A8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77D08C-D709-7BE7-F4A8-93F800D0A4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254A6A-269E-7E4E-A515-66F0B2528E7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10160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4F21E-D4DB-C393-910D-287B9C22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C2D70-72F1-04B0-2AF0-CC09E9B4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DFD487-4227-12F6-1BB7-E82B9A1F0C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F86311-EC3C-8F5E-D718-AD687AE9B4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29181-FF6A-FF75-65D8-23700DD48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03D6A0-ED25-C04F-B804-6ABA26AC02D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7420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17076-F7D3-EA42-2176-EB229BB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B72C8C-3310-D59B-5129-6DDDA0D9C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30F190-6F31-4160-FD49-B9F2F3F47A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6C32AE-6587-9747-3B54-E49A79E24B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EE488-BFAA-B42D-B9F9-C3903EA9F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517366-02FE-C044-A748-3919D36ABAA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75430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5FAE4-2420-455B-3962-6AF68B7E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DC784-967F-CEC9-3D30-913207E2D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2932113" cy="5849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0FDAF5-3BFA-7D46-57C9-3A0E87AA1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1713" y="274638"/>
            <a:ext cx="2933700" cy="5849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0CF3A4-B0B3-5B9B-FBF3-54D1468448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586167-4D35-86B0-E921-E23C640467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33D576-367C-E77F-AD62-724FFEF517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72C4A3-E81F-6449-93FF-E82DE70CE8F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609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DA46E-3CDF-E2D8-DE5B-7F4550DE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F4BBF-6233-0F8D-50A4-E9D0A890B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6AFE71-28E5-98BA-C557-781E4E047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91FEDF-B1B2-B4F9-4139-3459BEA17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B5B9CF-2F06-4129-BAD1-8972BBF04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129171-87EB-0C8B-96D2-CCD75E5DDE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64A3A3-E408-CD2E-892B-BED7DADC02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6D3E41-1D4B-334B-49EA-2C7E693891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24754B-654D-184A-8571-AD0F9AD1FF5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65301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8B83E-FA01-7632-5BC0-77AC9EF6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CECD76-4745-178E-FC44-ABE71F3A44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FA38C7-F193-230D-0CC2-82EA3CB1D1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6D779-61AD-DA54-108F-98A6F70AE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93AFC9-3411-CE4C-813E-0F9F7FD051D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76209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0F0C47-E479-AEDE-507B-A83914D932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A8095-B883-71ED-9803-A7D64538FA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D53FD0-C367-AE9A-0C47-1B258F380B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916EF8-C545-234E-B41D-A3F250AD869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771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CC391-2852-51D0-A1DD-D27CF64F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5888B4-805B-DD17-2F80-6CC61A701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8373A-33CA-A69A-C4EE-E7DF3F1798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2F32B-209F-7EC8-673D-73E98E81B3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88C9F-1127-21EB-B2E0-6018BD3A23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A2E122-F335-E847-8261-334A540705F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26438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E8506-9CE1-08FB-A26E-6A2DAA71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EDD044-4137-AA08-6A5D-B22591F6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20F4C7-0428-5653-0AE5-7166B5C8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464C60-44FD-2097-9ED6-D4E8438B7F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30A0E-FA5E-278E-C8C3-7B4D61F5E6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129CFD-544F-314C-65E3-58C3EEDD5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D50EFE-0D09-914C-8A73-5BEDFA5D96E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3106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A0485-D3C9-E54E-7985-F236CAE1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1EDB44-38B2-9C6E-C9E9-578F9D2D1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92BCD5-4CE3-900D-62D7-39A5EDCF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C0DED5-B1E0-A15B-DB0F-2FCFC05DE6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3CF46C-EC9E-7AA1-B95A-D04830E276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66FAE8-3AAE-7030-C95E-B92B819F1C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634608-E965-3340-99D6-1F4391A0524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54936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8050-099F-F7A8-B90C-5550BFA4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87B59-80B0-8624-997E-1042F0702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21433-86A3-6E20-545C-07DD9B4BCB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D1FD6-28C4-8B6E-F01D-3DDAFBA010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58A8A0-4191-8E48-B585-FE26D2C677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C0065-7304-0140-A6D9-620ECC5585C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32249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44CB9C-9F2A-44CB-B60A-75FF330B7AE4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01CD4E-4000-0DCE-FC40-27375AA32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18BC7-BFB5-5B75-298C-907C5C30FE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03364-E4DB-E631-DF72-96A29D0939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6E8996-CCFE-C1DA-3A8D-BD42FDE6A4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ED8904-9933-DC4C-AC3A-6E4E3981EC7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91138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3D140-BBE5-7116-F6F2-6590BD6C4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E9328F-DE10-2718-651E-3BD21B14C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130D8-C5F1-B287-F4A9-B803332B45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BD778-39C0-885B-D237-AD972E28DE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0A0E57-C758-86EF-DB3F-3ECE52EBD6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E78EFF-78FD-E24B-8AF1-1B73796A7EF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2517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E6E58-D3F6-7ACF-C47A-A17B3902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7D4735-873D-114E-B4A6-5B0BCEDA3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61C67-7261-DFD9-63CC-BE9F67C9C1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798E0C-B63E-12F5-1FB4-5B20891770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86B5E-B3C1-C696-CDAA-181475779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A2EE19-C595-174B-9FEF-54648F5B6EB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90097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87429-922A-EB25-8EDE-D01F141F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957B5B-696C-5DA2-EFC4-A2BB379AA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2049BD-2573-14C4-1107-4DFF166FC7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960BA-CB0D-E264-4F4F-3B5D5E9AAE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AC5B59-4DC1-AA66-D9DF-9FE8606790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B6D5D0-118D-4244-91B6-0C1B39A46D0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58957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2C4DC-3931-158F-E7D3-9CB4960E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D641CB-5174-4A11-F7CA-DA7B5C20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2E1BB6-E24D-8E78-4D1C-451F34DB4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B17898-6265-DB48-2AE6-C3D9563546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8C9CC1-FE03-514B-B937-18058201D2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9858CE-CB05-FB2F-56F8-D5CFF28103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6F1150-487F-CB4E-882D-2BD20E37A70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55925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D92C7-7912-A2BE-47A4-D3120030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A6F6FF-67D6-66A7-B502-3117DE55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8F98B3-6B8A-405F-7C70-261C6CC26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B1679F-2237-B1EA-E316-70FFD62CA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09B1C1-DE12-E435-9180-951B60707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00EC89-A150-8EC4-66B4-427A9E128F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E41537-B512-253E-5A5F-FA390CCE13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FDA093-E15E-EFD1-E297-AF00B7AB41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8688DC-F726-C04F-9859-B69F87AA203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53151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C3C06-7D27-A599-26E2-AE47A6C9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78DAB8-DF91-8548-5F7A-F0D147FB1B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48D29D-B8D3-DE89-08C4-82EF9BF214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949EFB-5842-201F-3C82-7C9E4BBD02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AF7E1D-4D9A-794C-AF14-67F6C9F0223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2890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59C4D-8A8B-C771-FE16-55F52D10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56B10C-406D-12F1-B537-DB7776551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1AE38B-8FF4-3A62-30F3-D32217028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3E9698-2754-09BC-BEB6-E95826D641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DEBAF5-5ED8-8622-0F07-BB0F2DC21B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244DCE-34A2-74FB-3123-05037EB694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CA00B7-AA27-CF4E-A00C-438EB7D5B83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12463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B830F0-D953-6EF4-BD53-8789F9903E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09173-21A9-8ABF-9969-C9D231ACF0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8E8DBA-2F7A-DD89-78B5-C058648382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F6013-23E7-6441-B362-421C2158B39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66735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A8492-CF59-C639-4EC1-7B1CAC6E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13DA89-DEF5-7DEB-B65F-8290B571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52C314-4F09-CF69-B459-62305CF96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25E156-81E4-1C7D-616A-22DD075AC1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18D5F2-629B-A79E-729B-D8BD4B31F8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C73815-DEAF-1B1B-6395-8E636D930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56AD2A-4E8E-EE40-BE3B-59A72BE28CA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2411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FD934-8B40-4F45-D269-F7968FC8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4EA382-948D-128C-DBCD-EFC1A3869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95A8E9-E5B7-F6C5-5044-489FAC5A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1DB841-404D-7CB4-48FE-ADAB459222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C14E8C-BD28-D759-DDA1-394E3B0192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924C4A-C11D-D9F4-AED9-F3CDEB1D61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27D0A-41DB-4A45-99C2-F68C1D53682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4714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9EDF2-9A3E-76DB-1267-2D05B7D8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65B308-8300-4FA5-F825-B54444F29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3099E4-E13F-2FC7-E1EF-C321745353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4F8B5-4FF7-B532-69B4-384D05EDA6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1F766-6D50-EFD4-47F3-EB6AE9CEC2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20517B-8342-F243-A56C-8E994A4E840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00748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6F2384-001C-07A0-5BC9-E36693C2D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14D200-3FB1-7C87-28BF-3FA8E59EA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40A4CF-F03A-AA95-3FFD-B891798AB6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1583B4-9B27-B8E8-6702-BCD8B4A060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F6A04-6393-0B7A-A430-5CF6CF167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E06057-B73A-1841-8689-C8EE8190E65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05716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EA951-CA95-786E-0700-3B838D3B8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64F1E9-B3AE-9350-03AB-CE472383D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27A23-4A3E-044B-5DB2-458E971B88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F6DC5-15FD-9893-F1F6-CB1D1BE2A7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AEA469-56B4-CD2C-41F4-28EA518F66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0AC6DB-9304-A04E-8718-FE61E5C6546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3896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35A3D-5813-7BB7-3B47-3C325856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5946CC-6DD1-8C41-CB28-33BAAFFC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A842A7-7368-C4D5-6F93-52C21CA3EA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1B5D2F-ECBF-7729-5A4B-42D5B35203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6FB72D-4AED-B6C8-07B0-D471EF226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BBBC67-B832-6E46-B8A8-2CDF620AE19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86128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6605E-2982-6B36-5DB0-9E13013F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563977-B7C5-EC27-156C-D163F8C81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FDFC92-2FE8-DF7F-C28C-59D32FCEB8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B42A23-06FA-4CBD-10FC-7C4BEC22E0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2AD662-2E98-0C11-B190-527C285C8A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44B1BC-3EF8-3846-8BD4-43F695BB21A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73053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E120D-47EF-890D-EDF3-8D9C18F2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6EC3A7-F54E-6A22-BB26-2E214FD26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906713"/>
            <a:ext cx="3808412" cy="1498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ED512-12E4-3775-E0CC-93175D57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25" y="2906713"/>
            <a:ext cx="3810000" cy="1498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A55935-C29B-A025-E6B1-FFBE0A1A5E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FB9D29-FBD9-77DB-86BB-C85A93B451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ECE2A9-3411-5BB7-B542-113E2AC77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AE610-0A64-0145-9661-DCE70A41D7E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79391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24E9A-BADE-6034-AEF9-505AA499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85D368-D366-0F47-CECA-EB0513A70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E436FF-A724-463F-F935-5E236798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9F5B6F-0B61-8806-3689-6AAEEF88A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414B37-A364-5431-8F00-A2BD8C3EC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A2CDAE-CC2D-FFF0-B342-C4425273A7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D7B429-FA93-7CDF-6AD9-71296F09B1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2689AE-CBF6-284F-9E4A-D46D158562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31DBDA-5AEF-4340-8EF7-E61D283B382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3067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E8961-8F57-1E04-BB86-471311F0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2F0264-F607-A31E-054E-7696058E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A9C9F9-9CCC-2A84-ED46-91F02374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B072D6-9ED9-FBD4-A166-660642328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65BCE7-A4AC-EE62-0E08-24E44A498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FC80D5-7362-7670-D895-507D616561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9A8768-61C5-6E00-8BA2-5169E093FE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70B600-FC27-EF59-A71C-74FB922B8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A92CC9-EC33-F54F-B437-2F175392FC2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9994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29367-061D-03B5-748F-E8A4B82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B374BE-322A-E76C-016B-747EF0F6B7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1423AE-278C-3233-D1E6-E07C3E74AD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98AF8-73F1-B3EB-E9B8-11E604D2C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4E5C20-470A-3141-8EA0-9F371AC8D5C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22860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847FF2-F33A-821E-37E5-5A0317F6D3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31EED7-B9B8-70FB-D12E-A56B81165A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9359EF-A91A-B241-2B1D-5E3A368C89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923583-23ED-F143-A752-283D8C5C2E3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51760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86A56-A8C9-880F-26CD-293BD01B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01A62E-818B-90F9-B4D4-86E7564F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AA0340-73D7-4199-90D0-05330FE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62F270-5D3F-781D-0BC1-9124257CD9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9ED304-DD96-701C-9291-B87B46229B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683288-6176-A1A7-61BA-14346B8AC6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143350-13CF-7C41-829A-FCC42B35BE6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81819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33815-954C-E2A2-FACE-E79447D9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FD0C6C-E540-6399-0BD6-91675FF9E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75676A-8DC0-C653-8A1B-6B4A27A7C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F448EF-5120-4DCD-FE2A-57F7FED554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F95F23-54B8-43B2-295A-1ECD02E793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601C1A-1A52-4D4B-AF2F-50009286C8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B000FA-BE2A-5345-9644-1A9F743E354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59487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8EF46-7D21-ABEA-214E-A68D5A7C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203F2F-7451-CF22-DF6E-BAFB8DE13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D1050-85D4-663A-C7AE-B983EB19B6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6121B3-98ED-D36C-7717-8C7EDF3829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3AFC3A-CA89-9552-8008-50BC1166B0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BD1FC3-1BE0-D44F-B391-573F023069E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17000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5E9FA5-02D9-4422-E2B2-D2489B593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906713"/>
            <a:ext cx="1941512" cy="28606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C3A6EE-BFE2-8EBF-8C0E-EF2E89937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906713"/>
            <a:ext cx="5676900" cy="2860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6342CF-C389-28D2-152C-9103363869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6C41B2-37D9-6F54-B173-60672B96DF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F565D-2164-067F-F234-9315E2C18C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8E5C78-BFB5-A846-A6EE-37EA89A26FB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2445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D701A-6BA7-76B7-1E83-A4493365C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8C657-7F26-5993-87C0-050F3128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7F7471-DD63-57D9-6228-ABC5FF39A7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E9B5E-602C-C9C0-445B-8E5296BC0B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577-EBAF-E5BF-6406-47B943F081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44C070-BC11-1F4C-B347-5488744F3CC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78674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0A473-2186-10C0-6786-7B3E1EB0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CE9178-6C6E-0780-A9D7-A4FDD1CA6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52C729-5128-C463-B8A6-DC92C0FC64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6224E-7003-4CE7-4B99-137D96CA86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57779-ABB8-0C31-C1D5-3F295E9CD5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99DBA3-D23F-CA44-8DAC-CA990FE89F1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74889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B83C2-6243-033C-2C9E-8E1882DC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0F4059-30B0-1E0B-5B0B-FD2D64BFA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85293D-8073-016F-F980-76FA59B844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0A7ED4-E8A2-8432-5622-0CD954CDD4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CA35CE-F154-127F-3D5B-D4C8A7F17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EDBCC6-580A-F74A-B98D-485109496DA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9348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C3AAB-5D21-9D9F-C4D5-4E636A27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63DC78-D76B-B268-A68C-456B35F3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1513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33225-3C57-F5C6-D70C-5D27C1D8F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690369-9A06-97BB-95E5-8DB95EB62E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69762B-49B1-C9ED-47DC-3B76B41B1E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47732E-FCF1-76CB-0F38-621957570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D4A9CD-B657-744D-B666-CFD43D15108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379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9BF21-ABE1-AA7B-291E-B0DD1290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846814-DA83-C11C-360B-943B622AD0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427604-46EA-CB88-E834-6276B2F571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15D076-4D4A-6D12-7597-6FB22C4798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6CE79D-A941-434E-AE2A-56610BE3A35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8239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F7E6A-7D58-1AD4-8B28-D99E8104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EA9056-75B9-7796-DFB1-872B99BD9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65B75E-6F8A-E7E3-804D-7A6C44DB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155659-AE1D-B4F6-168E-2B7B33875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C3A953-7CE7-9DDA-1EAB-7A0F1C920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30A9C1-92F0-95BD-97A5-543250A657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A4940B-38F6-4D01-405B-E118B2FB19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B7EAF5-983B-6888-D3BA-6898E78559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84E575-A9B5-4C42-B58E-21A1EDC2D39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181114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02DDB-A17A-5CBC-1915-3378BA5E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EF85B9-6DE4-1FE8-32B1-2488876796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AD7F9A-CCEF-0365-922F-1E348D7F31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4A7862-DF0F-70D1-E045-1FE614A3A0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194655-E2C9-5C46-992B-0943155EBEF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75152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F33A4F-3906-B07B-0E0F-8931587D01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E73EC7-5895-ABC2-EEDB-9A21800CA1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4656C6-3BB2-52AE-6054-C532563C47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F91B76-44FC-134C-8754-A0F873434C1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92664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DAD23-8773-DD83-AED0-DAD40BB5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ADE3F-F906-2A5A-4809-44A3F589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3E6988-EF06-3BA6-5E1C-8F4C5A5B4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A2F4FB-251A-B5FA-0FBB-34EF49A526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869069-2421-9C77-F634-56BEFB6188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FD6071-6D42-CBE7-567E-B47492904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FC4B76-785C-7B4F-A023-08F3D2FF918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87869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5AA1A-EFCF-7C52-EF1A-E3259860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FC009D-66AD-FD83-3089-1A6723FFE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409809-FEE2-7A01-65B7-E1967FC8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0F5544-27BA-90D6-B349-9351B850A4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7A6DD0-B848-550D-9417-0FA96170E8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46F27F-CBAB-90C7-AE34-BCF745A6B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3BEBE5-4760-144F-83B5-51245168BCF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08165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143F5-C09A-44F6-D5E8-B5DBC5EF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85F4FB-D841-1D5C-5641-B79A30BF7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19498A-1C5C-998F-E378-9E1576C1AF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2646B-8CF5-746E-2791-5BEA9BDC5B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ADBE9-0E54-0E4D-3074-AEE47BC083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8A596-6EFA-1A42-A383-BB6796450E4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9453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E2048E-5F90-6697-AE25-7199C5A4E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3F71C7-4A17-EC23-3311-E18584C58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7EC192-ECF2-F237-6ADB-464DA6DF63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9E74A6-DFCA-BEBF-56B3-E27A8612A9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674C4-24D2-EC16-3483-2907874950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B0F355-7378-8144-9E6C-5D2981DDDBF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36241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D3126-AFFB-BB78-83AF-BCE4E4A76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D11B1B-008F-FD74-716B-F85D6541B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DEAD0-3C97-A00C-64BC-C008A8DCE3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1F59C2-F315-276B-41AF-4A06B74D0E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E7415-058C-E4DF-CA75-4F0469DF3C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898447-7511-CE4C-9281-1F1C7435650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00926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E3C04-88F9-9F31-890C-9DC167E8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408A3-5AA4-2655-B808-99149132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5CCA2B-595D-FD46-C59C-7746DA97F3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D7D8E3-3C9A-70C3-284A-F98530D0F2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A096E0-5C2E-7ACA-C255-82352448EA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8286EC-6477-AC46-8D61-705C0C3CB4C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67174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DFE3B-2680-5D82-4E29-5DCDB705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72573B-82BD-D4E1-1724-29765C98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028D2-4F17-F12F-9632-1C6BB0F12D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D4CAE-6E0E-EDBA-911E-C1337129F3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0EC69F-7E2D-D0F3-A9A7-A5D286540C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B5E178-D9FB-444D-89C6-58D55A0C1FB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6205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EBDCB7-0922-E4BC-5F48-AFF82456C0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874E27-E821-9DA5-4B64-94D48649A9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D3311A-E47F-6945-AD6B-1170A19C26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8BD48E-2047-CE44-9DC0-F53124D977A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36980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8D190-C7BF-7C0E-3673-404937A7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3AA49-34AB-63B1-F14F-C646AA3A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81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21E55B-FCB9-AAED-040C-9885B499D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3100" cy="6381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4C950A-6573-B737-A991-D6EB430ABE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18F453-ADF3-47EC-813F-0E9F43F7B0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BB09A7-374C-B521-C5EB-F0D93D4D45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9D2AC7-752A-2E48-A6A8-52602B1F874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71314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A2791-7C35-441D-7DA5-C3DF867A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E189FA-0CE1-A1EA-4F7E-8DB093E6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402D88-0731-89DA-DBD3-DD913DA7B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3B8E42-6D02-2532-2FF9-8E1C9E302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07888E-F7A2-6CA8-8921-A66D707B7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22E1C8-E70F-AD4B-3FB5-07F44A5CBC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0ABF89-0BEA-6EA4-66EF-92695C8B28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329CFF-4066-6513-8640-9B89180D93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5A6E00-B362-2642-AB25-B296F2B5947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64875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830E-9A0E-1169-1A29-8AC2B80F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DFF58A-B92E-0854-C1DD-78767B5F28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57D02E-B8BC-FE4A-DA45-943A1B6A3C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1EA742-C81D-F3FD-72AD-303A44312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F10065-E65B-574F-B662-5158A0CE91F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09516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2B5378-38D3-8FB2-D4E3-D4DC2EB00E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3CAA94-D5C2-A3B9-801C-15CA04B75B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01FD99-4998-4DE2-F46E-C1DE03470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C566B4-A1B3-3548-929A-5B82522406D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67954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FDA8B-0E29-FE8A-B378-B695D337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4A24D4-DE85-60AA-8417-B459181A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24A421-CD28-2DA3-D45D-792585B99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A0EDBD-E450-FD94-DCCC-97834270F7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1C8FFF-AEB8-F587-F1A4-C589482F45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56934E-D25B-596C-E727-3E4871D90E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5960BE-5DF2-5744-B2B7-784547B599F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60408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B8DCF-A246-D5E9-3228-E73CB104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1A8604-675E-F6DA-A357-7321EAF22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3AB6E1-A4A5-DBE3-8A66-4115E810D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2F1DA-4A9A-4998-D886-35ABFEA95C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757E2-1A60-E7C2-C815-19AC3DE3CE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C61226-AC01-973A-BBD4-E5675B7082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FE6D74-79BC-B945-BEAB-EE08007FF9B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69650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317BB-ECA2-AF51-92DC-704FBF67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2E2498-0A29-0546-D294-0007A5749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F7673-9C3D-5E36-33E7-917C6F8901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A4ACF2-2C8F-4B53-8E41-4CABAE4002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A6AA6-3606-6796-AB9F-A868B06EE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E49467-1DD6-1B4E-89AB-3FCE819D1CD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01370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995853-E9A5-9E88-F7E7-6C86D4546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18986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A8F216-EBEC-1922-117F-0BDF59300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8986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94507B-EF3C-C1A7-075E-CB0C2B7E13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5306A-AA23-897E-3CB3-C32F6FC271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F5E6B6-1D63-AC9D-40A1-3D288DF57C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B59162-7B8F-AF47-877D-8451621132F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609498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AC233-291C-E86F-72E8-BFE76B5E4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1E45BC-6251-7E2D-D785-76C09FE78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292377-B366-E956-9D3D-267218645B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F97E-32F7-F1BE-C74F-41876E46C1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3A6658-E74B-D74E-9D6E-5A3DAECCD9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9FFB47-B50C-CE40-89AA-65E17996E3C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54226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87A87-74FE-0B48-AE06-B61E70D4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88C9E-261A-BFED-120B-C601FC0C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92392F-84CB-F40E-DAF3-E2FC4D6F46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42BC8-3402-FC34-C825-4C8515D619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5380A2-9075-D1A5-7388-F9BFC87283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19B059-7A3C-9548-A1A8-44843AA09B8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7292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8B5F7-8456-4756-4B0F-CC1F4BB1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BFFA9-DF91-D6BC-BE05-6F5F024C5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481FBD-7A43-84AC-E67D-2EBD5129B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77A066-798E-28ED-7F32-6F1DD0712D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BD27DA-795A-9A03-F4BC-52B73DD6F1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2A2323-E25D-EF78-B4DB-23DC2F81D0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A3BA77-0E87-0D44-A60A-8E4FEA3EDEC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91559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7A645-8D56-49B1-C7FF-7763BEF1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C706B0-6BB8-CC8E-EA5C-0D911036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A2DB9-FE96-DD7C-B7AB-1009C0A486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0BA2C-7515-8C90-1CAF-560FF8623C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B0139-D423-5EB6-BFFA-404ADDD3C0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13B467-99BD-AE4D-8AE2-FB04F6DC1B8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457080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7DD46-58C2-4620-1FDE-70F14C60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16D210-ECB4-0D6C-6A95-53A0BBF12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8088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BB8695-359A-1C3A-AB50-8A5A67774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73050"/>
            <a:ext cx="2479675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F88F22-416C-8FD4-B459-3EE79BB7DF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ACA640-0B25-BAD4-1143-16E319419B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96C4CF-922D-2C63-1E78-91748232C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C839C0-58E8-E645-9CF5-91FB8DAC9DE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91664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FCA9A-FCBC-5929-9DDD-92BB107E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A63EEE-5C28-88BC-0303-167DC942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8497E6-C1C1-96E7-C26B-AD518F72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59F438-EDF3-3A48-2328-E365A4BA0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F1A989-2AF9-EB58-4ACE-F09B5E508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545952-A052-9165-857E-8BE0AC5BDB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9E2B7D-C06E-CCC4-F2EA-27FE62F687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D8102C-99A0-0E7E-1A17-CA527606D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F010DD-577E-C741-8DA1-D309FB81E33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391024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32B71-9FB4-98ED-6E9F-1EBA8F2C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70077F-9269-5136-8D3F-64B0365404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2C4C4C-4436-0A00-DBBD-A29EAAFB84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8D3294-2673-9E47-B1E5-16E36001A6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94D568-8C28-6849-810E-015668EA9A2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6769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FE9A9C-2F81-6DBD-A318-2E949CD111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194C52-D285-F9E0-1FEF-F08AF4C367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111668-E713-EC42-466B-2957833CDA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1F96BB-EB96-A947-8943-60D606FA8C1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90187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F2D52-C797-BB82-168B-9C0E97A1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C9E9D-C94D-273C-21D1-5581508D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74DE71-A17B-E0CC-42C4-126655FDA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94875-C73F-9475-F53C-20685FA752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9C2E4F-7FCF-9917-378C-B495E67A26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FEC048-9D0D-72AC-5AE0-19D4645740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9396DE-C509-0E49-A828-B5C9E133A35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83080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66E03-7239-FA8A-AFC7-D7DE5E8F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4D14CD-B95B-9E74-9320-D1E924C6B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474F81-BCC9-AF88-37AB-E6149847F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F79C66-757E-1D83-85DC-19EFA1BC41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736D9A-4035-3EB4-0726-B4CB1AF3D2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54CF41-BAC0-C48A-2E6A-8D1551E13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331EEE-DE17-C949-B83D-FB661414AA4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09660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A6A57-7930-A41F-841F-A4C48D84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513148-AE57-94E6-F315-A3F4C4447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12A33B-77D2-BD99-AB57-FF2F5FDBD7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CFE94C-88DB-5C16-4E66-DE8CDB2D2D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FD364C-A1C6-49A7-24D1-B04DC1B94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F52C4F-3D8E-C24B-98F9-39F833E1580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378664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AC5D95-50A9-12FB-A135-5D2943D38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920978-01FA-7EB4-BEB6-CF15F5CE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38DEDF-0D33-78C4-53B2-2359B29B8E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98174-3493-C209-1369-5A2AD5DCCF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E3AC2-5E68-BD97-33ED-F43C9E75EA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7DF7C6-DCD1-A14A-9EFA-82CA16C9677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077890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72434-423F-5F63-5442-CF7ADAFED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899D2-095D-124B-B03A-275542B05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2AFDAD-0233-D528-016F-3FCFB4B6C7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F01B8E-38D8-F6F3-7BD2-433BBB2BBE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E3F75C-7F5D-5DF2-59F1-4AD75951A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9057FB-D425-8F4F-9E63-2ABBB73A15A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8889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63A77-8D58-9F6F-4CC9-099B9765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E40090-EDFA-50E8-337C-8816B76E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17F6B-B659-D362-DE1D-A738D7A14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6E2138-D388-170F-0B7B-1F4A708712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4986FC-3AB6-1938-5369-FB02B651E3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9C33D9-9655-27B6-AD69-F6F64DABE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66C5C6-CAD4-C94F-9ED8-B1911BD23C7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76055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E2C10-804E-50FF-C631-D3EE1F40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F6E4A3-3FFA-CDE5-DCB6-2B4A8F80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AFD803-43C0-9434-288E-330056F6DF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9C453-E9A4-467B-B121-E0823DCDA9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5BAF85-9EE2-3957-4574-B6AD46348F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402254-8593-3945-9E4A-1E469974865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52695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627F6-980D-5CC4-A007-27BEE45B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138C7-D056-1E09-F27E-F722684BF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BDC948-2877-73C6-CE9F-ED4FBB74A3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B44F0-8DD4-4C42-590D-F5E1CB9E21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42D20-B9BD-24CD-4E1F-59DC30326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471B43-0FAD-8544-B318-2EEEAB6CE00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58551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BB42B-A00E-369B-BA30-E5AB9672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FCF72C-603C-E168-DC02-945ABA5D9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2288" y="612775"/>
            <a:ext cx="2665412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A99207-2834-ACBD-C35A-7E9FC59A3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612775"/>
            <a:ext cx="2667000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58D240-CF64-30D2-7F9B-B9117808E0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728E2F-D478-6B50-077D-92C47FA14D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DAD919-5AE5-C3CF-E111-138568FB0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BFC6F2-6519-1447-8024-806272BB4B8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292144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F447A-FCE7-C613-0B4F-FB48E9E8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749352-35A7-4874-30CA-1C9795808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D8E433-CDA3-AB51-19EC-D49961110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58D8AA-E18F-CE04-B1F6-49C836378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545535-77C6-5B03-C6DD-05B65B85C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78E97C-8791-6AA6-943C-F718681019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84A282-CE1F-257E-C134-CB18F2134F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5B961D-6E64-6BC7-0761-1F9A5FC11B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94CFF1-3633-8247-A674-F37D122C477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884916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E9921-AE2F-07CA-0AEC-F4F0491F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78F976-1E10-A222-F300-15A381B5A0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A77980-D388-DC8A-72FD-CA56705B98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4ADD39-8DD9-525F-ED90-C8237F32DB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603F5A-3E5B-184C-B892-1A41F2FAB5D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9788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DB83B3-8A5B-0F80-1011-578C81B48B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35DF9D-2091-64C1-4635-680E6BAB8E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8B8C78-16CA-2AA1-A308-F5B3A4DBF7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E2AE38-7ABF-8146-829A-A788025EF1C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17696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0F5B5-DC7D-D74C-0F8D-3B081B02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C57A9-D7A3-32C4-A6D0-F64535D0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DBA9FA-A9E9-DE41-E741-5919A417F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92EDC9-7C78-8E8F-ACCD-3DBFB1E96C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3A9684-4B59-F6B2-E041-BBF6066911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B1A240-5DA2-6C71-888A-5ED22C1C7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EBF38F-CDB6-C44B-B827-737ECF2503D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38402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6EEFF-684F-C85F-1BE7-4383E567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56BE4C-1B3D-E4F0-2C2D-49FAF7874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4C95C8-2515-F2C0-3625-550902264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1EEF01-48CF-049D-F7DB-A02C54A593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C36B3C-308D-C437-8124-18F6C8AEA7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DC5BEB-1662-D556-0A7A-683C81A5D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419022-B478-F44F-A566-30F76F32754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7071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94625-3B37-2884-17AC-07090330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B1F26-DE4C-A1FE-A192-69D2EBEAD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5F23BE-70C9-CBF7-7603-656BCC792B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7E46FB-96CE-829F-6E08-827FC435EF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4CA9A-93CA-88EC-E9D7-C13051025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FA67EB-5DB6-8E43-AC92-D39F46A3ABF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607534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669617-0D37-2189-D6F2-B0C914827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07088" y="612775"/>
            <a:ext cx="1370012" cy="47529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2E3EB0-97AF-1A89-DC52-299ED81EC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2288" y="612775"/>
            <a:ext cx="3962400" cy="4752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2C9BED-21B4-3102-EF73-7602AB79D0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36CB12-18EB-407D-93BB-0674DB407E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68D8A-F436-510D-7967-66B42C934A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F644A5-2E47-D648-9335-69BCEE78FDF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8976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486E885-A420-FA76-5BC5-F0B7DC2C1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24C5CFE-20BD-8F76-F30D-5658079B11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093883-2768-66E4-D6A3-64BD9E28335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2E5BF5-12AE-1D50-8F8E-DA68A9B36F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6BA6B90A-15A1-B846-B5A4-FC4AD412C2F0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5630BE3-B998-E20E-000B-35F2D280C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3E533CA-7B15-B1D0-EB7C-65CC9150D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91440" rIns="4572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5DCF561-2A01-D165-BD55-D1DEE665FE4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EC60316-17EB-BFF8-D126-60F17FABE7C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1BF1C6B-AC14-9A6F-04EE-742B856D44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1C8F4A0A-D688-0D47-9ADC-97AF3953493A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1F5E982C-E584-F06A-C605-AAEF4C422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29400" y="274638"/>
            <a:ext cx="2055813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91440" rIns="4572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D726F9C-EA84-D0BC-26E4-C99691B0D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638"/>
            <a:ext cx="6018213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91440" rIns="4572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7C1CEC9-A2C7-C2D6-6F64-3D29DC3772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C660193-D29C-E108-6230-516B00147B2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6F6DBD1-25E2-F199-12BE-548C530D89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3D412247-521E-2145-9277-987B2375D28D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76C4E850-F569-025E-C2FE-896C2BBAE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CBB385D6-8FA5-2F4E-5BA0-627EDAF3B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4371E34-DE27-88F7-2181-8B58873E884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24988B7-F7A0-A06C-AC0A-6AE16DB18CE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3C94D8C-5C4F-25D6-0230-D6B3817E4F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FCA1D9A8-1B51-3940-A703-6D1DF3EACF93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112018C5-78B8-784C-36E4-7778006C2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4406900"/>
            <a:ext cx="7770812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273CF67-0BF7-D432-21AA-A6E18F864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906713"/>
            <a:ext cx="7770812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84535C6-3156-0E80-D2D3-92A24F020C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91854D3-2F13-1463-4992-1B90D43D7B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07BEB6D-A13F-861F-4D00-9F3D4D7C76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5F323976-1ED8-CC48-A8F2-EB6529D5A05E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6917B10-29E5-0EC6-1FDA-289D036A6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4053EDE-759F-D274-B2AC-9881BC553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3B52AD7-6613-D4D1-838D-DE629013302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3A3906F-18BE-A680-A591-08621FA7E04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214BD22-7183-C6B9-82F5-1F292CC19A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61B15A10-9CE0-6241-9C77-7D8A9FD575D5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1203EBF-9DEE-54F8-EC15-A044BE6A4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91D4AE3-0E39-440A-1AD9-834FD5D19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38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746B7A4-0EBE-C95E-80F4-F3CBEEB10F0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1E5159D-82AE-E1C8-C8CE-16BB59ECB19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FEFF8E7-7C2B-EE65-E5BB-1684ADE617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3606176B-11C9-3243-BE79-B4B03A1E2F86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64B7873A-E918-5D9A-6EB2-5309BBD37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67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6DF2D96-1FE4-DCBF-DC5B-9B7D7B2E7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10163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A3EFE4-A503-7C82-95B0-B2ED3AF1927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FCAD4BC-A8D6-F989-F509-CD62774232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A7ABA52-F0F8-136B-1FA3-AE7B34F2EE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902EE466-A315-434A-B8CF-689490012C85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6D65FDC6-A94D-F9EF-B96E-9B3392611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2288" y="4800600"/>
            <a:ext cx="54848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26D57F7-EE01-3E97-B19B-979434914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2288" y="612775"/>
            <a:ext cx="5484812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F4B1336-FE2E-CC85-2651-93BBDF1A61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 altLang="fr-F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53C57A7-46B2-D598-8050-16AEC26DE42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fr-FR" altLang="fr-FR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665EBE6-B621-8CB4-BAEB-2BC7891924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</a:tabLst>
              <a:defRPr sz="1200">
                <a:solidFill>
                  <a:srgbClr val="8B8B8B"/>
                </a:solidFill>
                <a:ea typeface="DejaVu Sans" charset="0"/>
                <a:cs typeface="DejaVu Sans" charset="0"/>
              </a:defRPr>
            </a:lvl1pPr>
          </a:lstStyle>
          <a:p>
            <a:fld id="{72B64C2F-903D-4C4E-AF1F-529DD3F17E10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5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Line 1">
            <a:extLst>
              <a:ext uri="{FF2B5EF4-FFF2-40B4-BE49-F238E27FC236}">
                <a16:creationId xmlns:a16="http://schemas.microsoft.com/office/drawing/2014/main" id="{AE12D893-16A3-E8C6-0D15-B795D81706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3587" y="6315503"/>
            <a:ext cx="22679" cy="3260297"/>
          </a:xfrm>
          <a:prstGeom prst="line">
            <a:avLst/>
          </a:prstGeom>
          <a:noFill/>
          <a:ln w="381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E14BC546-F691-038F-7AFD-1F0829C6C483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1065088"/>
            <a:ext cx="9874251" cy="2998788"/>
            <a:chOff x="4819" y="944"/>
            <a:chExt cx="6220" cy="1889"/>
          </a:xfrm>
        </p:grpSpPr>
        <p:sp>
          <p:nvSpPr>
            <p:cNvPr id="13317" name="Rectangle 5">
              <a:extLst>
                <a:ext uri="{FF2B5EF4-FFF2-40B4-BE49-F238E27FC236}">
                  <a16:creationId xmlns:a16="http://schemas.microsoft.com/office/drawing/2014/main" id="{D7E51735-F3CF-9048-CC4B-B522BC3A6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2427"/>
              <a:ext cx="619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algn="just" hangingPunct="1">
                <a:lnSpc>
                  <a:spcPct val="100000"/>
                </a:lnSpc>
              </a:pPr>
              <a:r>
                <a:rPr lang="fr-FR" altLang="fr-FR" sz="3600" b="1" dirty="0">
                  <a:solidFill>
                    <a:srgbClr val="FFFFFF"/>
                  </a:solidFill>
                  <a:latin typeface="Literata" charset="0"/>
                </a:rPr>
                <a:t>Apprendre à fléchir pour ne pas rompre </a:t>
              </a:r>
            </a:p>
          </p:txBody>
        </p:sp>
        <p:sp>
          <p:nvSpPr>
            <p:cNvPr id="13318" name="Rectangle 6">
              <a:extLst>
                <a:ext uri="{FF2B5EF4-FFF2-40B4-BE49-F238E27FC236}">
                  <a16:creationId xmlns:a16="http://schemas.microsoft.com/office/drawing/2014/main" id="{A94D859A-BED7-8541-8D1D-877FF51C6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944"/>
              <a:ext cx="6191" cy="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hangingPunct="1">
                <a:lnSpc>
                  <a:spcPct val="100000"/>
                </a:lnSpc>
              </a:pPr>
              <a:r>
                <a:rPr lang="fr-FR" altLang="fr-FR" sz="7200" b="1" dirty="0">
                  <a:solidFill>
                    <a:srgbClr val="FFFFFF"/>
                  </a:solidFill>
                  <a:latin typeface="Literata" charset="0"/>
                </a:rPr>
                <a:t>LA ROBUSTESSE EN ÉDUCATION</a:t>
              </a:r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id="{580ACD70-4DC3-04ED-A952-6B07DDCB2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401"/>
              <a:ext cx="6056" cy="0"/>
            </a:xfrm>
            <a:prstGeom prst="line">
              <a:avLst/>
            </a:prstGeom>
            <a:noFill/>
            <a:ln w="507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3325" name="Line 13">
            <a:extLst>
              <a:ext uri="{FF2B5EF4-FFF2-40B4-BE49-F238E27FC236}">
                <a16:creationId xmlns:a16="http://schemas.microsoft.com/office/drawing/2014/main" id="{8CAE373D-1525-27F7-B819-B43E58E57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2188" y="0"/>
            <a:ext cx="28575" cy="10629900"/>
          </a:xfrm>
          <a:prstGeom prst="line">
            <a:avLst/>
          </a:prstGeom>
          <a:noFill/>
          <a:ln w="381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80AFBAA2-BDCD-D430-B13D-A4BA4A3D2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96128" y="8239844"/>
            <a:ext cx="4536504" cy="0"/>
          </a:xfrm>
          <a:prstGeom prst="line">
            <a:avLst/>
          </a:prstGeom>
          <a:noFill/>
          <a:ln w="648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EBDE235-132B-83DB-69CB-BE8367C1B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120" y="8239844"/>
            <a:ext cx="11580813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fr-FR" altLang="fr-FR" sz="2400" b="1" dirty="0">
                <a:solidFill>
                  <a:srgbClr val="FFFFFF"/>
                </a:solidFill>
                <a:latin typeface="Literata" charset="0"/>
              </a:rPr>
              <a:t>Février 2026</a:t>
            </a:r>
          </a:p>
        </p:txBody>
      </p:sp>
      <p:pic>
        <p:nvPicPr>
          <p:cNvPr id="5" name="Image 4" descr="Une image contenant plante, Plante terrestre, arbre, Plante vasculaire&#10;&#10;Le contenu généré par l’IA peut être incorrect.">
            <a:extLst>
              <a:ext uri="{FF2B5EF4-FFF2-40B4-BE49-F238E27FC236}">
                <a16:creationId xmlns:a16="http://schemas.microsoft.com/office/drawing/2014/main" id="{3FC03F76-818F-81E0-1B06-1E273359E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0192" y="0"/>
            <a:ext cx="7537888" cy="10287000"/>
          </a:xfrm>
          <a:prstGeom prst="rect">
            <a:avLst/>
          </a:prstGeom>
        </p:spPr>
      </p:pic>
      <p:pic>
        <p:nvPicPr>
          <p:cNvPr id="7" name="Image 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40D07E6-1760-905C-8218-55B151BD319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060027" y="5663748"/>
            <a:ext cx="10508398" cy="2857660"/>
          </a:xfrm>
          <a:prstGeom prst="rect">
            <a:avLst/>
          </a:prstGeom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902DC434-9115-1AD5-3F7E-2F2053E35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880225"/>
            <a:ext cx="1174750" cy="3609975"/>
          </a:xfrm>
          <a:prstGeom prst="rect">
            <a:avLst/>
          </a:prstGeom>
          <a:solidFill>
            <a:srgbClr val="E9E8CE">
              <a:alpha val="57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1183D-32FA-2337-174D-688FC7E7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C128B11-4CA9-0CE8-3EE6-03CE19C4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43206C64-CFAE-3038-D7AD-399725EFE6F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896E5B08-4A8B-E1D2-BC65-8E9BF7B78F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35391" y="-2200277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Comment la ROBUSTESSE</a:t>
            </a:r>
            <a:endParaRPr lang="fr-FR" sz="3600" dirty="0">
              <a:solidFill>
                <a:srgbClr val="F4F2EC"/>
              </a:solidFill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D408630-DB29-0941-C038-DBABCA8A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405C044A-CA8E-1ADC-9663-C2FF35ABAF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9BB4D81-CFAA-F61C-34C9-33856CB4D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04" y="4103335"/>
            <a:ext cx="3429000" cy="37223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2E38C3-E13E-6CF8-9989-70B49A14A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44" y="4068110"/>
            <a:ext cx="3292007" cy="37143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552565-3629-CDA3-02E6-7D681CCDE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773" y="4134246"/>
            <a:ext cx="3129371" cy="35685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FEA279-81B2-1D45-BBC9-FC7ADEBC3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0544" y="4207396"/>
            <a:ext cx="3030700" cy="34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F57EF-8D02-6673-9258-C8C2B6DBD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B34A91C-76AC-FF45-1146-72F70977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0234BAEC-97E7-BBAE-0431-3CD8C864B7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7419514D-D9E5-CF46-2502-15B3F23E79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35391" y="-2200277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Quatre niveaux de ROBUSTESSE</a:t>
            </a:r>
            <a:endParaRPr lang="fr-FR" sz="3600" dirty="0">
              <a:solidFill>
                <a:srgbClr val="F4F2EC"/>
              </a:solidFill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5ABC8A3-F878-3051-0DCD-01BA510AB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0FFE29CC-F884-315C-7E63-7EEB7F80B2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651471B-A63C-C286-58E9-30C227A5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077" y="2695228"/>
            <a:ext cx="14835846" cy="67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A5803-ABC6-5A7F-45DA-CCA40C08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EBD1B57-AA9C-0DB0-7B3F-AE0BC8372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C7BBCADE-5CC1-BEC0-9A34-9B46A2C0325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012E9B15-39B9-AD56-8C95-B0B6C8FBB0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67832" y="-2218260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RELIRE NOS « PROBLÈMES » COMME DES RESSOURCES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2CDB918-0C15-6B49-F255-FBD173000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6D9885A1-9381-9E8D-9020-5E1BC3595D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ED939C6-FD82-0029-AE14-DA827410D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92665"/>
              </p:ext>
            </p:extLst>
          </p:nvPr>
        </p:nvGraphicFramePr>
        <p:xfrm>
          <a:off x="899103" y="2479204"/>
          <a:ext cx="16489793" cy="6919126"/>
        </p:xfrm>
        <a:graphic>
          <a:graphicData uri="http://schemas.openxmlformats.org/drawingml/2006/table">
            <a:tbl>
              <a:tblPr firstRow="1" bandRow="1">
                <a:solidFill>
                  <a:srgbClr val="5B9C9F">
                    <a:alpha val="34510"/>
                  </a:srgbClr>
                </a:solidFill>
                <a:tableStyleId>{8A107856-5554-42FB-B03E-39F5DBC370BA}</a:tableStyleId>
              </a:tblPr>
              <a:tblGrid>
                <a:gridCol w="2844297">
                  <a:extLst>
                    <a:ext uri="{9D8B030D-6E8A-4147-A177-3AD203B41FA5}">
                      <a16:colId xmlns:a16="http://schemas.microsoft.com/office/drawing/2014/main" val="2244497215"/>
                    </a:ext>
                  </a:extLst>
                </a:gridCol>
                <a:gridCol w="4500491">
                  <a:extLst>
                    <a:ext uri="{9D8B030D-6E8A-4147-A177-3AD203B41FA5}">
                      <a16:colId xmlns:a16="http://schemas.microsoft.com/office/drawing/2014/main" val="79495981"/>
                    </a:ext>
                  </a:extLst>
                </a:gridCol>
                <a:gridCol w="9145005">
                  <a:extLst>
                    <a:ext uri="{9D8B030D-6E8A-4147-A177-3AD203B41FA5}">
                      <a16:colId xmlns:a16="http://schemas.microsoft.com/office/drawing/2014/main" val="2831184407"/>
                    </a:ext>
                  </a:extLst>
                </a:gridCol>
              </a:tblGrid>
              <a:tr h="488354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solidFill>
                            <a:srgbClr val="F4F2EC"/>
                          </a:solidFill>
                        </a:rPr>
                        <a:t>CARACTÉRISTIQUES</a:t>
                      </a:r>
                      <a:endParaRPr lang="fr-FR" sz="2400" dirty="0">
                        <a:solidFill>
                          <a:srgbClr val="F4F2EC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solidFill>
                            <a:srgbClr val="F4F2EC"/>
                          </a:solidFill>
                        </a:rPr>
                        <a:t>ON DIT…</a:t>
                      </a:r>
                      <a:endParaRPr lang="fr-FR" sz="2400" dirty="0">
                        <a:solidFill>
                          <a:srgbClr val="F4F2EC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solidFill>
                            <a:srgbClr val="F4F2EC"/>
                          </a:solidFill>
                        </a:rPr>
                        <a:t>ET SI C'ÉTAIT…</a:t>
                      </a:r>
                      <a:endParaRPr lang="fr-FR" sz="2400" dirty="0">
                        <a:solidFill>
                          <a:srgbClr val="F4F2EC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58477"/>
                  </a:ext>
                </a:extLst>
              </a:tr>
              <a:tr h="886156">
                <a:tc>
                  <a:txBody>
                    <a:bodyPr/>
                    <a:lstStyle/>
                    <a:p>
                      <a:r>
                        <a:rPr lang="fr-BE" sz="2000" dirty="0"/>
                        <a:t>HÉTÉROGÉNÉITÉ</a:t>
                      </a:r>
                      <a:endParaRPr lang="fr-FR" sz="2000" dirty="0">
                        <a:solidFill>
                          <a:srgbClr val="697A9B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« Les étudiants sont trop différents, impossible de s'adapter à tous »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Une diversité qui enrichit les échanges, permet l'entraide entre pairs, et prépare à travailler dans des équipes plurielles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63286"/>
                  </a:ext>
                </a:extLst>
              </a:tr>
              <a:tr h="789867">
                <a:tc>
                  <a:txBody>
                    <a:bodyPr/>
                    <a:lstStyle/>
                    <a:p>
                      <a:r>
                        <a:rPr lang="fr-BE" sz="2000" dirty="0"/>
                        <a:t>REDONDANCE</a:t>
                      </a:r>
                      <a:endParaRPr lang="fr-FR" sz="2000" dirty="0">
                        <a:solidFill>
                          <a:schemeClr val="tx1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« Plusieurs cours abordent les mêmes notions, c'est du gaspillage »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Des occasions de consolidation, d'approfondissement et de transfert — on n'apprend pas en une seule fois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5862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fr-BE" sz="2000" dirty="0"/>
                        <a:t>INACHÈVEMENT</a:t>
                      </a:r>
                      <a:endParaRPr lang="fr-FR" sz="2000" dirty="0">
                        <a:solidFill>
                          <a:srgbClr val="697A9B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« On n'arrive jamais à tout couvrir, le programme est trop chargé »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Une acceptation que la formation ouvre des portes plutôt qu'elle ne clôt des savoirs — l'essentiel est d'apprendre à apprendre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32399"/>
                  </a:ext>
                </a:extLst>
              </a:tr>
              <a:tr h="732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/>
                        <a:t>LENTEUR</a:t>
                      </a:r>
                      <a:endParaRPr lang="fr-FR" sz="2000" b="0" dirty="0">
                        <a:solidFill>
                          <a:srgbClr val="B26866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« Les étudiants mettent trop de temps à comprendre, on prend du retard sur le programme »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Le temps nécessaire à l'appropriation profonde — ce qui est appris vite est oublié vite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47866"/>
                  </a:ext>
                </a:extLst>
              </a:tr>
              <a:tr h="93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/>
                        <a:t>INEFFICACITÉ</a:t>
                      </a:r>
                      <a:endParaRPr lang="fr-FR" sz="2000" dirty="0">
                        <a:solidFill>
                          <a:schemeClr val="tx1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« On perd du temps en réunions, en coordination, en discussions informelles »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Des espaces de « jeu » où le système respire, où se créent les liens et la confiance qui permettent de tenir dans les moments difficiles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5571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/>
                        <a:t>INCERTITUDE</a:t>
                      </a:r>
                      <a:endParaRPr lang="fr-FR" sz="2000" dirty="0">
                        <a:solidFill>
                          <a:schemeClr val="tx1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« Les étudiants veulent des réponses claires, ils n'aiment pas le flou »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Un entraînement au réel — les situations professionnelles sont rarement balisées, apprendre à naviguer dans l'incertain est une compétence clé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75676"/>
                  </a:ext>
                </a:extLst>
              </a:tr>
              <a:tr h="938325">
                <a:tc>
                  <a:txBody>
                    <a:bodyPr/>
                    <a:lstStyle/>
                    <a:p>
                      <a:r>
                        <a:rPr lang="fr-BE" sz="2000" dirty="0"/>
                        <a:t>INCOHÉRENCE</a:t>
                      </a:r>
                      <a:endParaRPr lang="fr-FR" sz="2000" dirty="0">
                        <a:solidFill>
                          <a:schemeClr val="tx1"/>
                        </a:solidFill>
                        <a:latin typeface="Literata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« Chaque enseignant fait différemment, les étudiants sont perdus »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Une pluralité d'approches qui offre plusieurs portes d'entrée aux apprentissages — ce qui ne fonctionne pas avec l'un peut fonctionner avec l'autre</a:t>
                      </a:r>
                      <a:endParaRPr lang="fr-FR" sz="2000" dirty="0">
                        <a:latin typeface="Literata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21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055F29F-DA04-2F56-72B8-A8C5EFEA49B7}"/>
              </a:ext>
            </a:extLst>
          </p:cNvPr>
          <p:cNvSpPr/>
          <p:nvPr/>
        </p:nvSpPr>
        <p:spPr>
          <a:xfrm>
            <a:off x="8279904" y="2983260"/>
            <a:ext cx="9108992" cy="6415070"/>
          </a:xfrm>
          <a:prstGeom prst="rect">
            <a:avLst/>
          </a:prstGeom>
          <a:solidFill>
            <a:srgbClr val="86A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5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5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1BDA72-4186-86BB-52EA-0B6055229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>
            <a:extLst>
              <a:ext uri="{FF2B5EF4-FFF2-40B4-BE49-F238E27FC236}">
                <a16:creationId xmlns:a16="http://schemas.microsoft.com/office/drawing/2014/main" id="{556DDB89-6C35-A5A7-F591-39B7E74EC383}"/>
              </a:ext>
            </a:extLst>
          </p:cNvPr>
          <p:cNvGrpSpPr>
            <a:grpSpLocks/>
          </p:cNvGrpSpPr>
          <p:nvPr/>
        </p:nvGrpSpPr>
        <p:grpSpPr bwMode="auto">
          <a:xfrm>
            <a:off x="-6481763" y="5440363"/>
            <a:ext cx="18214976" cy="2166937"/>
            <a:chOff x="-4083" y="3427"/>
            <a:chExt cx="11474" cy="1365"/>
          </a:xfrm>
        </p:grpSpPr>
        <p:sp>
          <p:nvSpPr>
            <p:cNvPr id="33796" name="AutoShape 4">
              <a:extLst>
                <a:ext uri="{FF2B5EF4-FFF2-40B4-BE49-F238E27FC236}">
                  <a16:creationId xmlns:a16="http://schemas.microsoft.com/office/drawing/2014/main" id="{6A8920C2-0F99-5058-FF92-75E3C944F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576"/>
              <a:ext cx="11474" cy="1216"/>
            </a:xfrm>
            <a:custGeom>
              <a:avLst/>
              <a:gdLst>
                <a:gd name="G0" fmla="+- 32767 0 0"/>
                <a:gd name="G1" fmla="+- 5369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2266497" y="0"/>
                  </a:lnTo>
                  <a:lnTo>
                    <a:pt x="2266497" y="233893"/>
                  </a:lnTo>
                  <a:lnTo>
                    <a:pt x="0" y="233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80" cap="sq">
              <a:solidFill>
                <a:srgbClr val="EEEEE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043817AE-B254-AE52-38C0-49A6C2958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427"/>
              <a:ext cx="9879" cy="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C3E0BB28-F7B7-B22F-49C8-B5CE645DECB1}"/>
              </a:ext>
            </a:extLst>
          </p:cNvPr>
          <p:cNvGrpSpPr/>
          <p:nvPr/>
        </p:nvGrpSpPr>
        <p:grpSpPr>
          <a:xfrm>
            <a:off x="-1260475" y="4296366"/>
            <a:ext cx="18613387" cy="1677988"/>
            <a:chOff x="-1260475" y="2732881"/>
            <a:chExt cx="18613387" cy="1677988"/>
          </a:xfrm>
        </p:grpSpPr>
        <p:sp>
          <p:nvSpPr>
            <p:cNvPr id="33793" name="Rectangle 1">
              <a:extLst>
                <a:ext uri="{FF2B5EF4-FFF2-40B4-BE49-F238E27FC236}">
                  <a16:creationId xmlns:a16="http://schemas.microsoft.com/office/drawing/2014/main" id="{435A58A2-ADFE-B813-BF8C-50C48D4F4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60475" y="2732881"/>
              <a:ext cx="3886200" cy="1677988"/>
            </a:xfrm>
            <a:prstGeom prst="rect">
              <a:avLst/>
            </a:prstGeom>
            <a:solidFill>
              <a:srgbClr val="E9E8C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4" name="Line 2">
              <a:extLst>
                <a:ext uri="{FF2B5EF4-FFF2-40B4-BE49-F238E27FC236}">
                  <a16:creationId xmlns:a16="http://schemas.microsoft.com/office/drawing/2014/main" id="{5DA591E1-AE33-2129-67D1-3E0A2A7D0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304" y="3197225"/>
              <a:ext cx="0" cy="749300"/>
            </a:xfrm>
            <a:prstGeom prst="line">
              <a:avLst/>
            </a:prstGeom>
            <a:noFill/>
            <a:ln w="50760" cap="flat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CDAAE224-3DE8-9BAB-5494-F3B1035D4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3243263"/>
              <a:ext cx="2079625" cy="86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6525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</a:tabLst>
                <a:defRPr/>
              </a:pPr>
              <a:r>
                <a:rPr kumimoji="0" lang="fr-FR" altLang="fr-FR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terata" charset="0"/>
                  <a:ea typeface="Literata Bold" charset="0"/>
                  <a:cs typeface="Literata Bold" charset="0"/>
                </a:rPr>
                <a:t>03</a:t>
              </a:r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22AB6F78-6193-8D83-93A7-17EDCD08C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799" y="3182938"/>
              <a:ext cx="14108113" cy="787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lvl="0" fontAlgn="auto" hangingPunct="1">
                <a:lnSpc>
                  <a:spcPts val="6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4800" b="1" dirty="0">
                  <a:solidFill>
                    <a:srgbClr val="FFFFFF"/>
                  </a:solidFill>
                  <a:latin typeface="Literata" panose="020B0604020202020204" charset="0"/>
                  <a:ea typeface="Literata Bold"/>
                  <a:cs typeface="Literata Bold"/>
                  <a:sym typeface="Literata Bold"/>
                </a:rPr>
                <a:t>LA BOUSSOLE PROGRAMMATIQUE</a:t>
              </a:r>
            </a:p>
          </p:txBody>
        </p:sp>
      </p:grpSp>
      <p:grpSp>
        <p:nvGrpSpPr>
          <p:cNvPr id="33801" name="Group 9">
            <a:extLst>
              <a:ext uri="{FF2B5EF4-FFF2-40B4-BE49-F238E27FC236}">
                <a16:creationId xmlns:a16="http://schemas.microsoft.com/office/drawing/2014/main" id="{659409C0-7DC3-BFC3-44FD-134982F2EBFD}"/>
              </a:ext>
            </a:extLst>
          </p:cNvPr>
          <p:cNvGrpSpPr>
            <a:grpSpLocks/>
          </p:cNvGrpSpPr>
          <p:nvPr/>
        </p:nvGrpSpPr>
        <p:grpSpPr bwMode="auto">
          <a:xfrm>
            <a:off x="14574838" y="-234950"/>
            <a:ext cx="3711575" cy="2166938"/>
            <a:chOff x="9181" y="-148"/>
            <a:chExt cx="2338" cy="1365"/>
          </a:xfrm>
        </p:grpSpPr>
        <p:pic>
          <p:nvPicPr>
            <p:cNvPr id="33802" name="Picture 10">
              <a:extLst>
                <a:ext uri="{FF2B5EF4-FFF2-40B4-BE49-F238E27FC236}">
                  <a16:creationId xmlns:a16="http://schemas.microsoft.com/office/drawing/2014/main" id="{40E8FF33-AAA7-8CFE-CCCF-EBDC743B9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03"/>
            <a:stretch>
              <a:fillRect/>
            </a:stretch>
          </p:blipFill>
          <p:spPr bwMode="auto">
            <a:xfrm>
              <a:off x="10080" y="25"/>
              <a:ext cx="1438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140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3" name="Picture 11">
              <a:extLst>
                <a:ext uri="{FF2B5EF4-FFF2-40B4-BE49-F238E27FC236}">
                  <a16:creationId xmlns:a16="http://schemas.microsoft.com/office/drawing/2014/main" id="{69D3EC47-AF0D-D34E-6C56-CE2744129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90"/>
            <a:stretch>
              <a:fillRect/>
            </a:stretch>
          </p:blipFill>
          <p:spPr bwMode="auto">
            <a:xfrm>
              <a:off x="9181" y="25"/>
              <a:ext cx="898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5909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3804" name="AutoShape 12">
              <a:extLst>
                <a:ext uri="{FF2B5EF4-FFF2-40B4-BE49-F238E27FC236}">
                  <a16:creationId xmlns:a16="http://schemas.microsoft.com/office/drawing/2014/main" id="{927807E1-80E7-D528-A53C-A28EB6D39D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25" y="-148"/>
              <a:ext cx="0" cy="1103"/>
            </a:xfrm>
            <a:prstGeom prst="straightConnector1">
              <a:avLst/>
            </a:prstGeom>
            <a:noFill/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3808" name="Rectangle 16">
            <a:extLst>
              <a:ext uri="{FF2B5EF4-FFF2-40B4-BE49-F238E27FC236}">
                <a16:creationId xmlns:a16="http://schemas.microsoft.com/office/drawing/2014/main" id="{5A0F3DF2-DA85-F9A9-9484-0087424E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64253" y="2368192"/>
            <a:ext cx="17388000" cy="23213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F2B9D3-2E89-D314-7566-4511C5832556}"/>
              </a:ext>
            </a:extLst>
          </p:cNvPr>
          <p:cNvSpPr txBox="1"/>
          <p:nvPr/>
        </p:nvSpPr>
        <p:spPr>
          <a:xfrm>
            <a:off x="1359693" y="1298093"/>
            <a:ext cx="1495905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terata" panose="020B0604020202020204" charset="0"/>
                <a:ea typeface="Literata Bold"/>
                <a:cs typeface="Literata Bold"/>
                <a:sym typeface="Literata Bold"/>
              </a:rPr>
              <a:t>LA BOUSSOLE PROGRAMMATIQUE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38C3007-7333-C7E8-96FF-16AB62E0D85E}"/>
              </a:ext>
            </a:extLst>
          </p:cNvPr>
          <p:cNvSpPr txBox="1"/>
          <p:nvPr/>
        </p:nvSpPr>
        <p:spPr>
          <a:xfrm>
            <a:off x="3284265" y="5641856"/>
            <a:ext cx="1147663" cy="74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Literata Bold"/>
                <a:ea typeface="Literata Bold"/>
                <a:cs typeface="Literata Bold"/>
                <a:sym typeface="Literata Bold"/>
              </a:rPr>
              <a:t>a.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571A4C-2432-94AD-615E-45A3D17ADBB3}"/>
              </a:ext>
            </a:extLst>
          </p:cNvPr>
          <p:cNvSpPr txBox="1"/>
          <p:nvPr/>
        </p:nvSpPr>
        <p:spPr>
          <a:xfrm>
            <a:off x="3853281" y="5595689"/>
            <a:ext cx="13782906" cy="83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Quatre pôles en tension</a:t>
            </a:r>
            <a:endParaRPr lang="fr-FR" sz="3600" dirty="0">
              <a:solidFill>
                <a:srgbClr val="F4F2EC"/>
              </a:solidFill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9E9BD1D-1481-7659-DBA9-C47544CA7626}"/>
              </a:ext>
            </a:extLst>
          </p:cNvPr>
          <p:cNvSpPr txBox="1"/>
          <p:nvPr/>
        </p:nvSpPr>
        <p:spPr>
          <a:xfrm>
            <a:off x="3279449" y="6422540"/>
            <a:ext cx="1147663" cy="74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Literata Bold"/>
                <a:ea typeface="Literata Bold"/>
                <a:cs typeface="Literata Bold"/>
                <a:sym typeface="Literata Bold"/>
              </a:rPr>
              <a:t>b.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049479-C1B9-4586-F6C2-6AA032C4876B}"/>
              </a:ext>
            </a:extLst>
          </p:cNvPr>
          <p:cNvSpPr txBox="1"/>
          <p:nvPr/>
        </p:nvSpPr>
        <p:spPr>
          <a:xfrm>
            <a:off x="3853280" y="6290654"/>
            <a:ext cx="13782906" cy="83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Trois mouvements qui dialoguent</a:t>
            </a:r>
            <a:endParaRPr lang="fr-FR" sz="3600" dirty="0">
              <a:solidFill>
                <a:srgbClr val="F4F2EC"/>
              </a:solidFill>
              <a:latin typeface="Literata Bold"/>
              <a:ea typeface="Literata Bold"/>
              <a:cs typeface="Literata Bold"/>
              <a:sym typeface="Literata Bold"/>
            </a:endParaRPr>
          </a:p>
        </p:txBody>
      </p:sp>
    </p:spTree>
    <p:extLst>
      <p:ext uri="{BB962C8B-B14F-4D97-AF65-F5344CB8AC3E}">
        <p14:creationId xmlns:p14="http://schemas.microsoft.com/office/powerpoint/2010/main" val="2419653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BBB7D-D743-C278-D2F0-CCC507794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CDF2231-6366-663F-A7C4-0869A4ED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FB4A3904-DAF0-6C14-3F98-642602EE25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C39F001F-7E5C-E014-26A2-63A05BAF68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58346" y="-2321817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Vers une approche programme </a:t>
            </a:r>
          </a:p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institutionnelle</a:t>
            </a:r>
            <a:endParaRPr lang="fr-FR" sz="3600" dirty="0">
              <a:solidFill>
                <a:srgbClr val="F4F2EC"/>
              </a:solidFill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7D8297B-FDDC-0D66-F637-7D2CFDD4A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6AE6D968-6F98-BCFD-074C-A4A17C96E5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6A8A7D1-F438-2F17-67F6-3C83D9D23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738" y="2271810"/>
            <a:ext cx="13321472" cy="73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0F93D-204F-CE44-54A7-80B6795C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69C78D5-803F-BDD0-5072-F059E9843BD7}"/>
              </a:ext>
            </a:extLst>
          </p:cNvPr>
          <p:cNvSpPr/>
          <p:nvPr/>
        </p:nvSpPr>
        <p:spPr>
          <a:xfrm>
            <a:off x="12023306" y="1628548"/>
            <a:ext cx="6264694" cy="878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589931-6FEB-A9D8-93EC-1A8B2DC14EF7}"/>
              </a:ext>
            </a:extLst>
          </p:cNvPr>
          <p:cNvSpPr/>
          <p:nvPr/>
        </p:nvSpPr>
        <p:spPr bwMode="auto">
          <a:xfrm>
            <a:off x="-433064" y="-1333"/>
            <a:ext cx="19442160" cy="968369"/>
          </a:xfrm>
          <a:prstGeom prst="rect">
            <a:avLst/>
          </a:prstGeom>
          <a:solidFill>
            <a:srgbClr val="475A4D"/>
          </a:solidFill>
          <a:ln w="9525" cap="flat" cmpd="sng" algn="ctr">
            <a:solidFill>
              <a:srgbClr val="475A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2B21FE3-9F41-C783-7323-35F0CA70F1ED}"/>
              </a:ext>
            </a:extLst>
          </p:cNvPr>
          <p:cNvGrpSpPr/>
          <p:nvPr/>
        </p:nvGrpSpPr>
        <p:grpSpPr>
          <a:xfrm>
            <a:off x="1353299" y="4052617"/>
            <a:ext cx="9089900" cy="3256625"/>
            <a:chOff x="2358356" y="3232040"/>
            <a:chExt cx="9089900" cy="325662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71FDB3-9D7D-156E-1296-DD966EBDF897}"/>
                </a:ext>
              </a:extLst>
            </p:cNvPr>
            <p:cNvSpPr/>
            <p:nvPr/>
          </p:nvSpPr>
          <p:spPr>
            <a:xfrm>
              <a:off x="2500148" y="3232040"/>
              <a:ext cx="1742059" cy="1070240"/>
            </a:xfrm>
            <a:prstGeom prst="rect">
              <a:avLst/>
            </a:prstGeom>
            <a:solidFill>
              <a:srgbClr val="86A98F"/>
            </a:solidFill>
            <a:ln>
              <a:solidFill>
                <a:srgbClr val="86A9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F6E3C09D-996D-5D43-CE5D-D2CE2F9FD7F9}"/>
                </a:ext>
              </a:extLst>
            </p:cNvPr>
            <p:cNvCxnSpPr>
              <a:cxnSpLocks/>
            </p:cNvCxnSpPr>
            <p:nvPr/>
          </p:nvCxnSpPr>
          <p:spPr>
            <a:xfrm>
              <a:off x="2358356" y="3232040"/>
              <a:ext cx="0" cy="3256624"/>
            </a:xfrm>
            <a:prstGeom prst="line">
              <a:avLst/>
            </a:prstGeom>
            <a:solidFill>
              <a:srgbClr val="D2D7E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5634F12-7C11-12AB-E3D9-491029C7A1FC}"/>
                </a:ext>
              </a:extLst>
            </p:cNvPr>
            <p:cNvSpPr txBox="1"/>
            <p:nvPr/>
          </p:nvSpPr>
          <p:spPr>
            <a:xfrm>
              <a:off x="2529345" y="3486445"/>
              <a:ext cx="1721241" cy="5921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2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terata" panose="020B0604020202020204"/>
                  <a:ea typeface="Noto Sans SC Regular"/>
                  <a:sym typeface="Wingdings" panose="05000000000000000000" pitchFamily="2" charset="2"/>
                </a:rPr>
                <a:t>BOUSSOLE</a:t>
              </a:r>
            </a:p>
            <a:p>
              <a:pPr marL="0" marR="0" lvl="0" indent="0" algn="ctr" defTabSz="914400" rtl="0" eaLnBrk="1" fontAlgn="base" latinLnBrk="0" hangingPunct="0">
                <a:lnSpc>
                  <a:spcPct val="12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terata" panose="020B0604020202020204"/>
                  <a:ea typeface="Noto Sans SC Regular"/>
                  <a:sym typeface="Wingdings" panose="05000000000000000000" pitchFamily="2" charset="2"/>
                </a:rPr>
                <a:t>PROGRAMMATIQUE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25749E5-40B3-EC10-A297-0874BF6242E2}"/>
                </a:ext>
              </a:extLst>
            </p:cNvPr>
            <p:cNvSpPr txBox="1"/>
            <p:nvPr/>
          </p:nvSpPr>
          <p:spPr>
            <a:xfrm>
              <a:off x="4320717" y="3363972"/>
              <a:ext cx="7127539" cy="806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fr-BE" sz="2000" b="1" i="1" dirty="0"/>
                <a:t>Le SENS (Clarifier le cap) </a:t>
              </a:r>
              <a:r>
                <a:rPr lang="fr-BE" sz="2000" dirty="0"/>
                <a:t>— Quelles finalités ? Quelle spécificité universitaire ? Quel horizon de formation ?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terata" panose="020B0604020202020204"/>
                <a:ea typeface="Noto Sans SC Regular"/>
                <a:sym typeface="Wingdings" panose="05000000000000000000" pitchFamily="2" charset="2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4129FD0-9A02-5CEF-ED46-85480630E13F}"/>
                </a:ext>
              </a:extLst>
            </p:cNvPr>
            <p:cNvSpPr txBox="1"/>
            <p:nvPr/>
          </p:nvSpPr>
          <p:spPr>
            <a:xfrm>
              <a:off x="4320426" y="4394072"/>
              <a:ext cx="7127541" cy="806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fr-BE" sz="2000" b="1" i="1" dirty="0"/>
                <a:t>La Situation (Partir des pratiques effectives) </a:t>
              </a:r>
              <a:r>
                <a:rPr lang="fr-BE" sz="2000" dirty="0"/>
                <a:t>— Que font réellement les enseignants ? Qu'évalue-t-on vraiment ?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terata" panose="020B0604020202020204"/>
                <a:ea typeface="Noto Sans SC Regular"/>
                <a:sym typeface="Wingdings" panose="05000000000000000000" pitchFamily="2" charset="2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24E6E71-5BFD-FAE6-8E4C-BA0AFD270075}"/>
                </a:ext>
              </a:extLst>
            </p:cNvPr>
            <p:cNvSpPr txBox="1"/>
            <p:nvPr/>
          </p:nvSpPr>
          <p:spPr>
            <a:xfrm>
              <a:off x="4320714" y="5424173"/>
              <a:ext cx="7127542" cy="806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fr-BE" sz="2000" b="1" i="1" dirty="0"/>
                <a:t>La Soutenabilité (Atterrir dans le possible) </a:t>
              </a:r>
              <a:r>
                <a:rPr lang="fr-BE" sz="2000" dirty="0"/>
                <a:t>— Qu'est-ce qui est faisable sans épuiser les équipes ? Comment prioriser ?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terata" panose="020B0604020202020204"/>
                <a:ea typeface="Noto Sans SC Regular"/>
                <a:sym typeface="Wingdings" panose="05000000000000000000" pitchFamily="2" charset="2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6601B9-6FF4-FEBB-3270-EF6633A9CA3B}"/>
                </a:ext>
              </a:extLst>
            </p:cNvPr>
            <p:cNvSpPr/>
            <p:nvPr/>
          </p:nvSpPr>
          <p:spPr>
            <a:xfrm>
              <a:off x="2518934" y="4505183"/>
              <a:ext cx="1742061" cy="664336"/>
            </a:xfrm>
            <a:prstGeom prst="rect">
              <a:avLst/>
            </a:prstGeom>
            <a:solidFill>
              <a:srgbClr val="86A98F"/>
            </a:solidFill>
            <a:ln>
              <a:solidFill>
                <a:srgbClr val="86A9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72DEEB1-5C55-C53B-231D-C1F8335E8018}"/>
                </a:ext>
              </a:extLst>
            </p:cNvPr>
            <p:cNvSpPr txBox="1"/>
            <p:nvPr/>
          </p:nvSpPr>
          <p:spPr>
            <a:xfrm>
              <a:off x="2531752" y="4613234"/>
              <a:ext cx="1718834" cy="368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2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terata" panose="020B0604020202020204"/>
                  <a:ea typeface="Noto Sans SC Regular"/>
                  <a:sym typeface="Wingdings" panose="05000000000000000000" pitchFamily="2" charset="2"/>
                </a:rPr>
                <a:t>ANALYSE DU RÉEL</a:t>
              </a:r>
              <a:endPara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terata" panose="020B0604020202020204"/>
                <a:ea typeface="Noto Sans SC Regular"/>
                <a:sym typeface="Wingdings" panose="05000000000000000000" pitchFamily="2" charset="2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7D6F83-8189-3620-E731-D89B3DC40003}"/>
                </a:ext>
              </a:extLst>
            </p:cNvPr>
            <p:cNvSpPr/>
            <p:nvPr/>
          </p:nvSpPr>
          <p:spPr>
            <a:xfrm>
              <a:off x="2497739" y="5296115"/>
              <a:ext cx="1744471" cy="1192550"/>
            </a:xfrm>
            <a:prstGeom prst="rect">
              <a:avLst/>
            </a:prstGeom>
            <a:solidFill>
              <a:srgbClr val="86A98F"/>
            </a:solidFill>
            <a:ln>
              <a:solidFill>
                <a:srgbClr val="86A9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A0BA448-E9CF-6B75-D02B-13D97E8CA77E}"/>
                </a:ext>
              </a:extLst>
            </p:cNvPr>
            <p:cNvSpPr txBox="1"/>
            <p:nvPr/>
          </p:nvSpPr>
          <p:spPr>
            <a:xfrm>
              <a:off x="2510259" y="5481860"/>
              <a:ext cx="1744474" cy="663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2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Literata" panose="020B0604020202020204"/>
                  <a:ea typeface="Noto Sans SC Regular"/>
                  <a:sym typeface="Wingdings" panose="05000000000000000000" pitchFamily="2" charset="2"/>
                </a:rPr>
                <a:t>SOUTENABILITÉ OPÉRATIONNELLE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terata" panose="020B0604020202020204"/>
                <a:ea typeface="Noto Sans SC Regular"/>
                <a:sym typeface="Wingdings" panose="05000000000000000000" pitchFamily="2" charset="2"/>
              </a:endParaRP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B06FCE0E-1AA6-8967-29E4-1D5D7A11FDDE}"/>
              </a:ext>
            </a:extLst>
          </p:cNvPr>
          <p:cNvSpPr txBox="1"/>
          <p:nvPr/>
        </p:nvSpPr>
        <p:spPr>
          <a:xfrm>
            <a:off x="12524068" y="3196036"/>
            <a:ext cx="4896544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fr-BE" sz="2000" dirty="0"/>
              <a:t>Ni top-down, ni </a:t>
            </a:r>
            <a:r>
              <a:rPr lang="fr-BE" sz="2000" dirty="0" err="1"/>
              <a:t>bottom</a:t>
            </a:r>
            <a:r>
              <a:rPr lang="fr-BE" sz="2000" dirty="0"/>
              <a:t>-up : une interfécondation permanente entre sens, situation et soutenabilité.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terata" panose="020B0604020202020204"/>
              <a:ea typeface="Noto Sans SC Regular"/>
              <a:sym typeface="Wingdings" panose="05000000000000000000" pitchFamily="2" charset="2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6DA9CC-C8C9-495A-D97B-7EEA8F607483}"/>
              </a:ext>
            </a:extLst>
          </p:cNvPr>
          <p:cNvSpPr/>
          <p:nvPr/>
        </p:nvSpPr>
        <p:spPr>
          <a:xfrm>
            <a:off x="12096328" y="9535988"/>
            <a:ext cx="57606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BDA493FA-46EF-139F-76BA-A51F51319CCC}"/>
              </a:ext>
            </a:extLst>
          </p:cNvPr>
          <p:cNvCxnSpPr>
            <a:cxnSpLocks/>
          </p:cNvCxnSpPr>
          <p:nvPr/>
        </p:nvCxnSpPr>
        <p:spPr>
          <a:xfrm>
            <a:off x="12240346" y="9523748"/>
            <a:ext cx="6264694" cy="0"/>
          </a:xfrm>
          <a:prstGeom prst="line">
            <a:avLst/>
          </a:prstGeom>
          <a:solidFill>
            <a:srgbClr val="D2D7E0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E80A3A5F-1CA1-1024-3B0D-773668F6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10" y="276823"/>
            <a:ext cx="11316849" cy="1283637"/>
          </a:xfrm>
          <a:prstGeom prst="rect">
            <a:avLst/>
          </a:prstGeom>
          <a:solidFill>
            <a:srgbClr val="CCDAD0"/>
          </a:solidFill>
          <a:ln>
            <a:solidFill>
              <a:srgbClr val="CCDAD0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E9E8CE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8816A3C-C962-DCA7-A0E7-1A4D7C924A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15724" y="-4296007"/>
            <a:ext cx="1296145" cy="10416790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algn="ctr">
              <a:lnSpc>
                <a:spcPct val="94000"/>
              </a:lnSpc>
              <a:defRPr/>
            </a:pPr>
            <a:r>
              <a:rPr lang="fr-FR" sz="4000" b="1" dirty="0">
                <a:solidFill>
                  <a:prstClr val="black"/>
                </a:solidFill>
                <a:latin typeface="Literata" panose="020B0604020202020204" charset="0"/>
                <a:ea typeface="Noto Sans SC Regular"/>
              </a:rPr>
              <a:t>Trois mouvements qui dialoguent : S3 </a:t>
            </a:r>
            <a:endParaRPr lang="fr-BE" sz="4000" dirty="0">
              <a:solidFill>
                <a:schemeClr val="bg1"/>
              </a:solidFill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914E3C5A-B18E-1B64-9E63-8C940ABA2D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89048" y="264314"/>
            <a:ext cx="11881320" cy="1"/>
          </a:xfrm>
          <a:prstGeom prst="straightConnector1">
            <a:avLst/>
          </a:prstGeom>
          <a:noFill/>
          <a:ln w="5724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D4B744D-FD5D-CDFF-5BAC-001741E96857}"/>
              </a:ext>
            </a:extLst>
          </p:cNvPr>
          <p:cNvGrpSpPr/>
          <p:nvPr/>
        </p:nvGrpSpPr>
        <p:grpSpPr>
          <a:xfrm>
            <a:off x="12956903" y="4744748"/>
            <a:ext cx="3929042" cy="3941696"/>
            <a:chOff x="8495928" y="460859"/>
            <a:chExt cx="3929042" cy="3941696"/>
          </a:xfrm>
        </p:grpSpPr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B5EBBAE9-BB1F-0235-EB3A-2DFBE240D8A2}"/>
                </a:ext>
              </a:extLst>
            </p:cNvPr>
            <p:cNvSpPr/>
            <p:nvPr/>
          </p:nvSpPr>
          <p:spPr>
            <a:xfrm>
              <a:off x="8495928" y="2767236"/>
              <a:ext cx="3929042" cy="1129140"/>
            </a:xfrm>
            <a:prstGeom prst="triangle">
              <a:avLst/>
            </a:prstGeom>
            <a:solidFill>
              <a:srgbClr val="CCDA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2259442F-00C8-A651-8634-350CF5643328}"/>
                </a:ext>
              </a:extLst>
            </p:cNvPr>
            <p:cNvSpPr/>
            <p:nvPr/>
          </p:nvSpPr>
          <p:spPr>
            <a:xfrm rot="14416285">
              <a:off x="9029579" y="1860810"/>
              <a:ext cx="3929042" cy="1129140"/>
            </a:xfrm>
            <a:prstGeom prst="triangle">
              <a:avLst/>
            </a:prstGeom>
            <a:solidFill>
              <a:srgbClr val="86A9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0E041880-016A-07B6-7F0D-ED27C63A3108}"/>
                </a:ext>
              </a:extLst>
            </p:cNvPr>
            <p:cNvSpPr/>
            <p:nvPr/>
          </p:nvSpPr>
          <p:spPr>
            <a:xfrm rot="7219591" flipH="1">
              <a:off x="7968858" y="1873464"/>
              <a:ext cx="3929042" cy="1129140"/>
            </a:xfrm>
            <a:prstGeom prst="triangle">
              <a:avLst/>
            </a:prstGeom>
            <a:solidFill>
              <a:srgbClr val="47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7475A79-5604-8C8C-970D-A69DCA2D961F}"/>
              </a:ext>
            </a:extLst>
          </p:cNvPr>
          <p:cNvSpPr txBox="1"/>
          <p:nvPr/>
        </p:nvSpPr>
        <p:spPr>
          <a:xfrm rot="18034138">
            <a:off x="12045773" y="6145083"/>
            <a:ext cx="3432990" cy="36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fr-BE" sz="1600" dirty="0"/>
              <a:t>Boussole programmatique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terata" panose="020B0604020202020204"/>
              <a:ea typeface="Noto Sans SC Regular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59BDD1-939B-8699-DADF-A01651529C35}"/>
              </a:ext>
            </a:extLst>
          </p:cNvPr>
          <p:cNvSpPr txBox="1"/>
          <p:nvPr/>
        </p:nvSpPr>
        <p:spPr>
          <a:xfrm>
            <a:off x="13363044" y="8128843"/>
            <a:ext cx="3116759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fr-BE" sz="1600" dirty="0"/>
              <a:t>Soutenabilité opérationnelle</a:t>
            </a:r>
          </a:p>
          <a:p>
            <a:pPr lvl="0" algn="ctr">
              <a:lnSpc>
                <a:spcPct val="120000"/>
              </a:lnSpc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terata" panose="020B0604020202020204"/>
              <a:ea typeface="Noto Sans SC Regular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CC50658-0CAC-AEA0-21C0-CD9032214CC2}"/>
              </a:ext>
            </a:extLst>
          </p:cNvPr>
          <p:cNvSpPr txBox="1"/>
          <p:nvPr/>
        </p:nvSpPr>
        <p:spPr>
          <a:xfrm rot="3634567">
            <a:off x="14133119" y="6096676"/>
            <a:ext cx="3608894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fr-BE" sz="1600" dirty="0"/>
              <a:t>Analyse du réel</a:t>
            </a:r>
          </a:p>
          <a:p>
            <a:pPr lvl="0" algn="ctr">
              <a:lnSpc>
                <a:spcPct val="120000"/>
              </a:lnSpc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terata" panose="020B0604020202020204"/>
              <a:ea typeface="Noto Sans SC Regular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BE4A280-7672-2671-1812-82CAB3BF8139}"/>
              </a:ext>
            </a:extLst>
          </p:cNvPr>
          <p:cNvSpPr/>
          <p:nvPr/>
        </p:nvSpPr>
        <p:spPr>
          <a:xfrm>
            <a:off x="14651424" y="6769242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048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BD6B2-DAB1-E50C-7229-39B68E59D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2E009-E538-99DA-8A51-2E7E4C1175A2}"/>
              </a:ext>
            </a:extLst>
          </p:cNvPr>
          <p:cNvSpPr/>
          <p:nvPr/>
        </p:nvSpPr>
        <p:spPr bwMode="auto">
          <a:xfrm rot="5400000">
            <a:off x="8629077" y="-9689069"/>
            <a:ext cx="1542341" cy="19793763"/>
          </a:xfrm>
          <a:prstGeom prst="rect">
            <a:avLst/>
          </a:prstGeom>
          <a:solidFill>
            <a:srgbClr val="475A4D"/>
          </a:solidFill>
          <a:ln w="9525" cap="flat" cmpd="sng" algn="ctr">
            <a:solidFill>
              <a:srgbClr val="475A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CF5F29-33BF-08FA-5557-9BB6E84AFA86}"/>
              </a:ext>
            </a:extLst>
          </p:cNvPr>
          <p:cNvSpPr/>
          <p:nvPr/>
        </p:nvSpPr>
        <p:spPr bwMode="auto">
          <a:xfrm>
            <a:off x="15406634" y="2552891"/>
            <a:ext cx="1883670" cy="28925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BE" sz="1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37942-7ABA-35D3-F43E-E5C07169567D}"/>
              </a:ext>
            </a:extLst>
          </p:cNvPr>
          <p:cNvSpPr/>
          <p:nvPr/>
        </p:nvSpPr>
        <p:spPr bwMode="auto">
          <a:xfrm>
            <a:off x="321082" y="4367549"/>
            <a:ext cx="3566334" cy="6574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BE" sz="1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288DC4C-90EB-0B44-24A6-C5988FF29880}"/>
              </a:ext>
            </a:extLst>
          </p:cNvPr>
          <p:cNvGrpSpPr/>
          <p:nvPr/>
        </p:nvGrpSpPr>
        <p:grpSpPr>
          <a:xfrm>
            <a:off x="4437766" y="-15631"/>
            <a:ext cx="9328995" cy="1558731"/>
            <a:chOff x="4437766" y="-257100"/>
            <a:chExt cx="9328995" cy="1486723"/>
          </a:xfrm>
          <a:solidFill>
            <a:srgbClr val="E9E8CE"/>
          </a:solidFill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37E3E534-B7BE-3DA2-9F4F-54013DDD3D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366719" y="-4170420"/>
              <a:ext cx="1471090" cy="9328995"/>
            </a:xfrm>
            <a:prstGeom prst="rect">
              <a:avLst/>
            </a:prstGeom>
            <a:grpFill/>
            <a:ln>
              <a:solidFill>
                <a:srgbClr val="E9E8CE"/>
              </a:solidFill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75A4D"/>
                  </a:solidFill>
                  <a:effectLst/>
                  <a:uLnTx/>
                  <a:uFillTx/>
                  <a:latin typeface="Calibri" panose="020F0502020204030204" pitchFamily="34" charset="0"/>
                  <a:ea typeface="Noto Sans SC Regular"/>
                </a:rPr>
                <a:t>La boussole programmatique</a:t>
              </a:r>
            </a:p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fr-FR" sz="3600" dirty="0">
                  <a:solidFill>
                    <a:srgbClr val="475A4D"/>
                  </a:solidFill>
                  <a:ea typeface="Noto Sans SC Regular"/>
                </a:rPr>
                <a:t>4 pôles</a:t>
              </a: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475A4D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2" name="Connecteur droit 1">
              <a:extLst>
                <a:ext uri="{FF2B5EF4-FFF2-40B4-BE49-F238E27FC236}">
                  <a16:creationId xmlns:a16="http://schemas.microsoft.com/office/drawing/2014/main" id="{3D215395-A49D-9346-FC7C-477ACB7DC1B3}"/>
                </a:ext>
              </a:extLst>
            </p:cNvPr>
            <p:cNvCxnSpPr/>
            <p:nvPr/>
          </p:nvCxnSpPr>
          <p:spPr bwMode="auto">
            <a:xfrm>
              <a:off x="4451437" y="-242191"/>
              <a:ext cx="0" cy="1471814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1AEC737-D0E4-D66D-4EF0-2B08F037FCB4}"/>
                </a:ext>
              </a:extLst>
            </p:cNvPr>
            <p:cNvCxnSpPr/>
            <p:nvPr/>
          </p:nvCxnSpPr>
          <p:spPr bwMode="auto">
            <a:xfrm>
              <a:off x="13752512" y="-257100"/>
              <a:ext cx="0" cy="1486723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780DCA0-9613-73B3-5AE5-BC8FA7E3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69" y="2990941"/>
            <a:ext cx="5977005" cy="597700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8DE0CD2-B52E-791B-8516-45E35A406D32}"/>
              </a:ext>
            </a:extLst>
          </p:cNvPr>
          <p:cNvGrpSpPr/>
          <p:nvPr/>
        </p:nvGrpSpPr>
        <p:grpSpPr>
          <a:xfrm>
            <a:off x="6778188" y="9028040"/>
            <a:ext cx="4296734" cy="1200724"/>
            <a:chOff x="6922149" y="2335188"/>
            <a:chExt cx="4448614" cy="1296144"/>
          </a:xfrm>
          <a:solidFill>
            <a:srgbClr val="E9E8CE"/>
          </a:solidFill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657EE126-D1D2-15B5-19E9-35CA98E2B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solidFill>
              <a:srgbClr val="CCDAD0"/>
            </a:solidFill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D0BA31E-9436-5CEF-07D3-EF47612D957B}"/>
                </a:ext>
              </a:extLst>
            </p:cNvPr>
            <p:cNvSpPr txBox="1"/>
            <p:nvPr/>
          </p:nvSpPr>
          <p:spPr>
            <a:xfrm>
              <a:off x="6922149" y="2703888"/>
              <a:ext cx="4441095" cy="491570"/>
            </a:xfrm>
            <a:prstGeom prst="rect">
              <a:avLst/>
            </a:prstGeom>
            <a:solidFill>
              <a:srgbClr val="CCDAD0"/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/>
                <a:t>Robustesse de la formation</a:t>
              </a:r>
              <a:r>
                <a:rPr lang="fr-BE" sz="2800" dirty="0"/>
                <a:t> 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43DD328-76C5-844F-A04B-C8463C86EBEA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7992D77-2442-94FB-81C3-A11F605CDA2F}"/>
              </a:ext>
            </a:extLst>
          </p:cNvPr>
          <p:cNvGrpSpPr/>
          <p:nvPr/>
        </p:nvGrpSpPr>
        <p:grpSpPr>
          <a:xfrm>
            <a:off x="6808606" y="1688220"/>
            <a:ext cx="4289473" cy="1200724"/>
            <a:chOff x="6929667" y="2335188"/>
            <a:chExt cx="4441096" cy="1296144"/>
          </a:xfrm>
          <a:solidFill>
            <a:srgbClr val="CCDAD0"/>
          </a:solidFill>
        </p:grpSpPr>
        <p:sp>
          <p:nvSpPr>
            <p:cNvPr id="29" name="Rectangle 1">
              <a:extLst>
                <a:ext uri="{FF2B5EF4-FFF2-40B4-BE49-F238E27FC236}">
                  <a16:creationId xmlns:a16="http://schemas.microsoft.com/office/drawing/2014/main" id="{2F5D08EC-5C1A-E3F3-A790-4C5A46D89F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BC24DA1-120E-C4C2-F7E0-89EFC906CC68}"/>
                </a:ext>
              </a:extLst>
            </p:cNvPr>
            <p:cNvSpPr txBox="1"/>
            <p:nvPr/>
          </p:nvSpPr>
          <p:spPr>
            <a:xfrm>
              <a:off x="6929668" y="2682991"/>
              <a:ext cx="4441095" cy="491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nl-BE" sz="2800" dirty="0"/>
                <a:t>Enjeux disciplinaires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94FC95B-B204-6E0E-E249-08C97F28E288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093E8DB-3CC7-124C-FA3B-F609CC084675}"/>
              </a:ext>
            </a:extLst>
          </p:cNvPr>
          <p:cNvGrpSpPr/>
          <p:nvPr/>
        </p:nvGrpSpPr>
        <p:grpSpPr>
          <a:xfrm>
            <a:off x="12058996" y="5379081"/>
            <a:ext cx="4289473" cy="1200724"/>
            <a:chOff x="6929667" y="2335188"/>
            <a:chExt cx="4441096" cy="1296144"/>
          </a:xfrm>
          <a:solidFill>
            <a:srgbClr val="CCDAD0"/>
          </a:solidFill>
        </p:grpSpPr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AADF5B66-333C-3FC4-99EE-EB0A1A5CD5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8362BDE-7CAB-2F04-0BBF-406F53A6F935}"/>
                </a:ext>
              </a:extLst>
            </p:cNvPr>
            <p:cNvSpPr txBox="1"/>
            <p:nvPr/>
          </p:nvSpPr>
          <p:spPr>
            <a:xfrm>
              <a:off x="6929668" y="2605038"/>
              <a:ext cx="4441095" cy="8776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/>
                <a:t>Employabilité et la professionnalisation</a:t>
              </a:r>
              <a:r>
                <a:rPr lang="fr-BE" sz="2800" dirty="0"/>
                <a:t> 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A3733B93-26D1-7868-E435-53AC9C9DFFBD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A854E5A-094A-E2E9-2F3B-AD9A613ADDD4}"/>
              </a:ext>
            </a:extLst>
          </p:cNvPr>
          <p:cNvGrpSpPr/>
          <p:nvPr/>
        </p:nvGrpSpPr>
        <p:grpSpPr>
          <a:xfrm>
            <a:off x="1419273" y="5379081"/>
            <a:ext cx="4289473" cy="1200724"/>
            <a:chOff x="6929667" y="2335188"/>
            <a:chExt cx="4441096" cy="1296144"/>
          </a:xfrm>
          <a:solidFill>
            <a:srgbClr val="CCDAD0"/>
          </a:solidFill>
        </p:grpSpPr>
        <p:sp>
          <p:nvSpPr>
            <p:cNvPr id="44" name="Rectangle 1">
              <a:extLst>
                <a:ext uri="{FF2B5EF4-FFF2-40B4-BE49-F238E27FC236}">
                  <a16:creationId xmlns:a16="http://schemas.microsoft.com/office/drawing/2014/main" id="{8F37815B-E446-4450-081F-915DE9378A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751DC05-A217-497C-21F4-F24CB775F6A9}"/>
                </a:ext>
              </a:extLst>
            </p:cNvPr>
            <p:cNvSpPr txBox="1"/>
            <p:nvPr/>
          </p:nvSpPr>
          <p:spPr>
            <a:xfrm>
              <a:off x="6929668" y="2605038"/>
              <a:ext cx="4441095" cy="491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Noto Sans SC Regular"/>
                </a:rPr>
                <a:t>Enjeux de transition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8AE55A6-17C1-FB18-572C-ADCEF86CFDAF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05CE0DD-5689-020C-3B1C-1F734BDCEA3D}"/>
              </a:ext>
            </a:extLst>
          </p:cNvPr>
          <p:cNvGrpSpPr/>
          <p:nvPr/>
        </p:nvGrpSpPr>
        <p:grpSpPr>
          <a:xfrm>
            <a:off x="4603837" y="136769"/>
            <a:ext cx="9301075" cy="1558731"/>
            <a:chOff x="4451437" y="-257100"/>
            <a:chExt cx="9301075" cy="1486723"/>
          </a:xfrm>
          <a:solidFill>
            <a:srgbClr val="E9E8CE"/>
          </a:solidFill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627CE69-52A6-ABE3-B638-30D784EB9FF1}"/>
                </a:ext>
              </a:extLst>
            </p:cNvPr>
            <p:cNvCxnSpPr/>
            <p:nvPr/>
          </p:nvCxnSpPr>
          <p:spPr bwMode="auto">
            <a:xfrm>
              <a:off x="4451437" y="-242191"/>
              <a:ext cx="0" cy="1471814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257D565D-E587-9145-43E7-FC8BB6265BD2}"/>
                </a:ext>
              </a:extLst>
            </p:cNvPr>
            <p:cNvCxnSpPr/>
            <p:nvPr/>
          </p:nvCxnSpPr>
          <p:spPr bwMode="auto">
            <a:xfrm>
              <a:off x="13752512" y="-257100"/>
              <a:ext cx="0" cy="1486723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A2227611-FA25-E465-DE2F-4771B1B44D94}"/>
              </a:ext>
            </a:extLst>
          </p:cNvPr>
          <p:cNvSpPr/>
          <p:nvPr/>
        </p:nvSpPr>
        <p:spPr bwMode="auto">
          <a:xfrm>
            <a:off x="6075559" y="2510422"/>
            <a:ext cx="5616624" cy="1440160"/>
          </a:xfrm>
          <a:prstGeom prst="ellipse">
            <a:avLst/>
          </a:prstGeom>
          <a:solidFill>
            <a:srgbClr val="CCDAD0">
              <a:alpha val="7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dirty="0"/>
              <a:t>Savoirs fondamentaux, modes de raisonnement propres à la discipline, rapport critique au savoir, ce qui fait le cœur épistémique de la formation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CCDAD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85D4C8F4-7B8F-B46E-1775-CA638DA91A14}"/>
              </a:ext>
            </a:extLst>
          </p:cNvPr>
          <p:cNvSpPr/>
          <p:nvPr/>
        </p:nvSpPr>
        <p:spPr bwMode="auto">
          <a:xfrm>
            <a:off x="755698" y="6340245"/>
            <a:ext cx="5616624" cy="1440160"/>
          </a:xfrm>
          <a:prstGeom prst="ellipse">
            <a:avLst/>
          </a:prstGeom>
          <a:solidFill>
            <a:srgbClr val="CCDAD0">
              <a:alpha val="7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dirty="0"/>
              <a:t>Responsabilité sociétale face aux transitions écologique, sanitaire, numérique, sociale — ce que la discipline apporte au monde en mutation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CCDAD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0529203-B823-C559-AA43-4A6657F11770}"/>
              </a:ext>
            </a:extLst>
          </p:cNvPr>
          <p:cNvSpPr/>
          <p:nvPr/>
        </p:nvSpPr>
        <p:spPr bwMode="auto">
          <a:xfrm>
            <a:off x="6075559" y="7783585"/>
            <a:ext cx="5616624" cy="1440160"/>
          </a:xfrm>
          <a:prstGeom prst="ellipse">
            <a:avLst/>
          </a:prstGeom>
          <a:solidFill>
            <a:srgbClr val="CCDAD0">
              <a:alpha val="7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dirty="0"/>
              <a:t>Pensée critique, réflexivité, adaptation, gestion de l'incertitude, capacité à continuer d'apprendre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CCDAD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8F40767F-5436-C00E-6A42-84D585D176E1}"/>
              </a:ext>
            </a:extLst>
          </p:cNvPr>
          <p:cNvSpPr/>
          <p:nvPr/>
        </p:nvSpPr>
        <p:spPr bwMode="auto">
          <a:xfrm>
            <a:off x="11395421" y="6449789"/>
            <a:ext cx="5616624" cy="1440160"/>
          </a:xfrm>
          <a:prstGeom prst="ellipse">
            <a:avLst/>
          </a:prstGeom>
          <a:solidFill>
            <a:srgbClr val="CCDAD0">
              <a:alpha val="7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dirty="0"/>
              <a:t>Capacité à agir en situation complexe, raisonnement professionnel, identité réflexive — pas l'adéquation immédiate au marché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CCDAD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AC056-F84A-079D-1FFF-36E09EB2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6A081-5DA4-42F5-DBA1-471C6FF01386}"/>
              </a:ext>
            </a:extLst>
          </p:cNvPr>
          <p:cNvSpPr/>
          <p:nvPr/>
        </p:nvSpPr>
        <p:spPr bwMode="auto">
          <a:xfrm rot="5400000">
            <a:off x="8629077" y="-9689069"/>
            <a:ext cx="1542341" cy="19793763"/>
          </a:xfrm>
          <a:prstGeom prst="rect">
            <a:avLst/>
          </a:prstGeom>
          <a:solidFill>
            <a:srgbClr val="475A4D"/>
          </a:solidFill>
          <a:ln w="9525" cap="flat" cmpd="sng" algn="ctr">
            <a:solidFill>
              <a:srgbClr val="475A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2DFA6-5DBA-3D8A-76D3-A3408B4812EF}"/>
              </a:ext>
            </a:extLst>
          </p:cNvPr>
          <p:cNvSpPr/>
          <p:nvPr/>
        </p:nvSpPr>
        <p:spPr bwMode="auto">
          <a:xfrm>
            <a:off x="15406634" y="2552891"/>
            <a:ext cx="1883670" cy="28925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BE" sz="1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E1B03-B737-3460-0786-4ADF0DB7E1C7}"/>
              </a:ext>
            </a:extLst>
          </p:cNvPr>
          <p:cNvSpPr/>
          <p:nvPr/>
        </p:nvSpPr>
        <p:spPr bwMode="auto">
          <a:xfrm>
            <a:off x="321082" y="4367549"/>
            <a:ext cx="3566334" cy="6574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BE" sz="1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6BF927C-B259-ED2E-C73A-B04C8362F5FA}"/>
              </a:ext>
            </a:extLst>
          </p:cNvPr>
          <p:cNvGrpSpPr/>
          <p:nvPr/>
        </p:nvGrpSpPr>
        <p:grpSpPr>
          <a:xfrm>
            <a:off x="4437766" y="-15631"/>
            <a:ext cx="9328995" cy="1558731"/>
            <a:chOff x="4437766" y="-257100"/>
            <a:chExt cx="9328995" cy="1486723"/>
          </a:xfrm>
          <a:solidFill>
            <a:srgbClr val="E9E8CE"/>
          </a:solidFill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9909F537-3BC7-F3D0-8419-44E8560D9B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366719" y="-4170420"/>
              <a:ext cx="1471090" cy="9328995"/>
            </a:xfrm>
            <a:prstGeom prst="rect">
              <a:avLst/>
            </a:prstGeom>
            <a:grpFill/>
            <a:ln>
              <a:solidFill>
                <a:srgbClr val="E9E8CE"/>
              </a:solidFill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75A4D"/>
                  </a:solidFill>
                  <a:effectLst/>
                  <a:uLnTx/>
                  <a:uFillTx/>
                  <a:latin typeface="Calibri" panose="020F0502020204030204" pitchFamily="34" charset="0"/>
                  <a:ea typeface="Noto Sans SC Regular"/>
                </a:rPr>
                <a:t>La boussole programmatique</a:t>
              </a:r>
            </a:p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fr-FR" sz="3600" dirty="0">
                  <a:solidFill>
                    <a:srgbClr val="475A4D"/>
                  </a:solidFill>
                  <a:ea typeface="Noto Sans SC Regular"/>
                </a:rPr>
                <a:t>4 pôles</a:t>
              </a: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475A4D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2" name="Connecteur droit 1">
              <a:extLst>
                <a:ext uri="{FF2B5EF4-FFF2-40B4-BE49-F238E27FC236}">
                  <a16:creationId xmlns:a16="http://schemas.microsoft.com/office/drawing/2014/main" id="{BAEB6C28-5AC8-9E28-D60A-11F0C533EA06}"/>
                </a:ext>
              </a:extLst>
            </p:cNvPr>
            <p:cNvCxnSpPr/>
            <p:nvPr/>
          </p:nvCxnSpPr>
          <p:spPr bwMode="auto">
            <a:xfrm>
              <a:off x="4451437" y="-242191"/>
              <a:ext cx="0" cy="1471814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DBFBD4B-67DC-8377-1649-273B7EEA4945}"/>
                </a:ext>
              </a:extLst>
            </p:cNvPr>
            <p:cNvCxnSpPr/>
            <p:nvPr/>
          </p:nvCxnSpPr>
          <p:spPr bwMode="auto">
            <a:xfrm>
              <a:off x="13752512" y="-257100"/>
              <a:ext cx="0" cy="1486723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5289A421-8603-8F79-DC07-5C5FEDB6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69" y="2990941"/>
            <a:ext cx="5977005" cy="597700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FBC9629-C209-67D5-5033-3F9EE555C6C0}"/>
              </a:ext>
            </a:extLst>
          </p:cNvPr>
          <p:cNvGrpSpPr/>
          <p:nvPr/>
        </p:nvGrpSpPr>
        <p:grpSpPr>
          <a:xfrm>
            <a:off x="6778188" y="9028040"/>
            <a:ext cx="4296734" cy="1200724"/>
            <a:chOff x="6922149" y="2335188"/>
            <a:chExt cx="4448614" cy="1296144"/>
          </a:xfrm>
          <a:solidFill>
            <a:srgbClr val="E9E8CE"/>
          </a:solidFill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1111BE85-0044-BDC3-30FC-B7CD09E65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solidFill>
              <a:srgbClr val="CCDAD0"/>
            </a:solidFill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DD0FF15-9794-8995-F9B6-F11A373500EE}"/>
                </a:ext>
              </a:extLst>
            </p:cNvPr>
            <p:cNvSpPr txBox="1"/>
            <p:nvPr/>
          </p:nvSpPr>
          <p:spPr>
            <a:xfrm>
              <a:off x="6922149" y="2703888"/>
              <a:ext cx="4441095" cy="491570"/>
            </a:xfrm>
            <a:prstGeom prst="rect">
              <a:avLst/>
            </a:prstGeom>
            <a:solidFill>
              <a:srgbClr val="CCDAD0"/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/>
                <a:t>Robustesse de la formation</a:t>
              </a:r>
              <a:r>
                <a:rPr lang="fr-BE" sz="2800" dirty="0"/>
                <a:t> 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9F4019B9-9AA3-2EC8-3479-E0D7BF1E59D0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EB2284A-E6FE-DCB4-3A63-A3292FABBAFE}"/>
              </a:ext>
            </a:extLst>
          </p:cNvPr>
          <p:cNvGrpSpPr/>
          <p:nvPr/>
        </p:nvGrpSpPr>
        <p:grpSpPr>
          <a:xfrm>
            <a:off x="6808606" y="1688220"/>
            <a:ext cx="4289473" cy="1200724"/>
            <a:chOff x="6929667" y="2335188"/>
            <a:chExt cx="4441096" cy="1296144"/>
          </a:xfrm>
          <a:solidFill>
            <a:srgbClr val="CCDAD0"/>
          </a:solidFill>
        </p:grpSpPr>
        <p:sp>
          <p:nvSpPr>
            <p:cNvPr id="29" name="Rectangle 1">
              <a:extLst>
                <a:ext uri="{FF2B5EF4-FFF2-40B4-BE49-F238E27FC236}">
                  <a16:creationId xmlns:a16="http://schemas.microsoft.com/office/drawing/2014/main" id="{B9072EF5-026A-DAB4-543C-488AB98EB6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2656C2A-ED89-8C76-FA08-83F981797D8D}"/>
                </a:ext>
              </a:extLst>
            </p:cNvPr>
            <p:cNvSpPr txBox="1"/>
            <p:nvPr/>
          </p:nvSpPr>
          <p:spPr>
            <a:xfrm>
              <a:off x="6929668" y="2682991"/>
              <a:ext cx="4441095" cy="491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nl-BE" sz="2800" dirty="0"/>
                <a:t>Enjeux disciplinaires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75A037B-4A47-0ECF-0BF0-D544CF93B20D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622C34D-2DC8-99F7-7EE3-07D5A162D3E0}"/>
              </a:ext>
            </a:extLst>
          </p:cNvPr>
          <p:cNvGrpSpPr/>
          <p:nvPr/>
        </p:nvGrpSpPr>
        <p:grpSpPr>
          <a:xfrm>
            <a:off x="12058996" y="5379081"/>
            <a:ext cx="4289473" cy="1200724"/>
            <a:chOff x="6929667" y="2335188"/>
            <a:chExt cx="4441096" cy="1296144"/>
          </a:xfrm>
          <a:solidFill>
            <a:srgbClr val="CCDAD0"/>
          </a:solidFill>
        </p:grpSpPr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6A161233-4780-0BD3-550F-6ED2189E3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B2B68F9-D095-EDD5-11D3-984A62B42CA1}"/>
                </a:ext>
              </a:extLst>
            </p:cNvPr>
            <p:cNvSpPr txBox="1"/>
            <p:nvPr/>
          </p:nvSpPr>
          <p:spPr>
            <a:xfrm>
              <a:off x="6929668" y="2605038"/>
              <a:ext cx="4441095" cy="8776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fr-FR" sz="2800" dirty="0"/>
                <a:t>Employabilité et la professionnalisation</a:t>
              </a:r>
              <a:r>
                <a:rPr lang="fr-BE" sz="2800" dirty="0"/>
                <a:t> 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A3AE04EB-A226-36A3-F10F-230876493017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BDD88B0-09E0-28AD-0956-977066F69B1F}"/>
              </a:ext>
            </a:extLst>
          </p:cNvPr>
          <p:cNvGrpSpPr/>
          <p:nvPr/>
        </p:nvGrpSpPr>
        <p:grpSpPr>
          <a:xfrm>
            <a:off x="1419273" y="5379081"/>
            <a:ext cx="4289473" cy="1200724"/>
            <a:chOff x="6929667" y="2335188"/>
            <a:chExt cx="4441096" cy="1296144"/>
          </a:xfrm>
          <a:solidFill>
            <a:srgbClr val="CCDAD0"/>
          </a:solidFill>
        </p:grpSpPr>
        <p:sp>
          <p:nvSpPr>
            <p:cNvPr id="44" name="Rectangle 1">
              <a:extLst>
                <a:ext uri="{FF2B5EF4-FFF2-40B4-BE49-F238E27FC236}">
                  <a16:creationId xmlns:a16="http://schemas.microsoft.com/office/drawing/2014/main" id="{B896A085-C9D3-F0A3-A8F7-9C111C0D93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502143" y="762712"/>
              <a:ext cx="1296144" cy="44410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20E1803-19A0-D93A-12D2-8A725F47848F}"/>
                </a:ext>
              </a:extLst>
            </p:cNvPr>
            <p:cNvSpPr txBox="1"/>
            <p:nvPr/>
          </p:nvSpPr>
          <p:spPr>
            <a:xfrm>
              <a:off x="6929668" y="2605038"/>
              <a:ext cx="4441095" cy="491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Noto Sans SC Regular"/>
                </a:rPr>
                <a:t>Enjeux de transition</a:t>
              </a:r>
              <a:endParaRPr kumimoji="0" lang="fr-B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189C237-6A4C-C7BA-0E2A-23EC20F4E518}"/>
                </a:ext>
              </a:extLst>
            </p:cNvPr>
            <p:cNvCxnSpPr/>
            <p:nvPr/>
          </p:nvCxnSpPr>
          <p:spPr bwMode="auto">
            <a:xfrm flipH="1">
              <a:off x="6929668" y="3631332"/>
              <a:ext cx="4441095" cy="0"/>
            </a:xfrm>
            <a:prstGeom prst="line">
              <a:avLst/>
            </a:prstGeom>
            <a:grpFill/>
            <a:ln w="38100" cap="flat" cmpd="sng" algn="ctr">
              <a:solidFill>
                <a:schemeClr val="accent4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020D495-6A2C-2AF3-C5A4-9893FDCCD372}"/>
              </a:ext>
            </a:extLst>
          </p:cNvPr>
          <p:cNvGrpSpPr/>
          <p:nvPr/>
        </p:nvGrpSpPr>
        <p:grpSpPr>
          <a:xfrm>
            <a:off x="4603837" y="136769"/>
            <a:ext cx="9301075" cy="1558731"/>
            <a:chOff x="4451437" y="-257100"/>
            <a:chExt cx="9301075" cy="1486723"/>
          </a:xfrm>
          <a:solidFill>
            <a:srgbClr val="E9E8CE"/>
          </a:solidFill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A5BFE5E-1083-B82F-4D37-AD95AF9ED4FA}"/>
                </a:ext>
              </a:extLst>
            </p:cNvPr>
            <p:cNvCxnSpPr/>
            <p:nvPr/>
          </p:nvCxnSpPr>
          <p:spPr bwMode="auto">
            <a:xfrm>
              <a:off x="4451437" y="-242191"/>
              <a:ext cx="0" cy="1471814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FA77B68E-C0BC-23B7-CA92-85647E2D5853}"/>
                </a:ext>
              </a:extLst>
            </p:cNvPr>
            <p:cNvCxnSpPr/>
            <p:nvPr/>
          </p:nvCxnSpPr>
          <p:spPr bwMode="auto">
            <a:xfrm>
              <a:off x="13752512" y="-257100"/>
              <a:ext cx="0" cy="1486723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B5F384-66C9-D21A-3AC9-DCFDF6CBA6A3}"/>
              </a:ext>
            </a:extLst>
          </p:cNvPr>
          <p:cNvGrpSpPr/>
          <p:nvPr/>
        </p:nvGrpSpPr>
        <p:grpSpPr>
          <a:xfrm>
            <a:off x="330996" y="1893058"/>
            <a:ext cx="5886700" cy="3250439"/>
            <a:chOff x="4437766" y="-257100"/>
            <a:chExt cx="9328995" cy="1486723"/>
          </a:xfrm>
          <a:solidFill>
            <a:srgbClr val="E9E8CE"/>
          </a:solidFill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219BC07B-5EAE-83F0-8CA6-EFCBF8C2EC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366719" y="-4170420"/>
              <a:ext cx="1471090" cy="9328995"/>
            </a:xfrm>
            <a:prstGeom prst="rect">
              <a:avLst/>
            </a:prstGeom>
            <a:grpFill/>
            <a:ln>
              <a:solidFill>
                <a:srgbClr val="E9E8CE"/>
              </a:solidFill>
            </a:ln>
            <a:effectLst/>
          </p:spPr>
          <p:txBody>
            <a:bodyPr vert="vert270" wrap="none" anchor="ctr"/>
            <a:lstStyle/>
            <a:p>
              <a:pPr marL="0" marR="0" lvl="0" indent="0" algn="ctr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Noto Sans SC Regular"/>
              </a:endParaRP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1681D0E-44BB-ECE7-4FB4-F0B77197B962}"/>
                </a:ext>
              </a:extLst>
            </p:cNvPr>
            <p:cNvCxnSpPr/>
            <p:nvPr/>
          </p:nvCxnSpPr>
          <p:spPr bwMode="auto">
            <a:xfrm>
              <a:off x="4451437" y="-242191"/>
              <a:ext cx="0" cy="1471814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D136F8C7-40B6-FC0C-7B09-A87722DF354B}"/>
                </a:ext>
              </a:extLst>
            </p:cNvPr>
            <p:cNvCxnSpPr/>
            <p:nvPr/>
          </p:nvCxnSpPr>
          <p:spPr bwMode="auto">
            <a:xfrm>
              <a:off x="13752512" y="-257100"/>
              <a:ext cx="0" cy="1486723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94B9A87-BE2B-3DA5-B34D-1D7ED1801DE7}"/>
              </a:ext>
            </a:extLst>
          </p:cNvPr>
          <p:cNvGrpSpPr/>
          <p:nvPr/>
        </p:nvGrpSpPr>
        <p:grpSpPr>
          <a:xfrm>
            <a:off x="4603837" y="136769"/>
            <a:ext cx="9301075" cy="1558731"/>
            <a:chOff x="4451437" y="-257100"/>
            <a:chExt cx="9301075" cy="1486723"/>
          </a:xfrm>
          <a:solidFill>
            <a:srgbClr val="E9E8CE"/>
          </a:solidFill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29B2A0E-2899-57DA-CD18-AA6D9B2986A6}"/>
                </a:ext>
              </a:extLst>
            </p:cNvPr>
            <p:cNvCxnSpPr/>
            <p:nvPr/>
          </p:nvCxnSpPr>
          <p:spPr bwMode="auto">
            <a:xfrm>
              <a:off x="4451437" y="-242191"/>
              <a:ext cx="0" cy="1471814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B5E79B4D-6066-B733-B8FE-A64226718FC3}"/>
                </a:ext>
              </a:extLst>
            </p:cNvPr>
            <p:cNvCxnSpPr/>
            <p:nvPr/>
          </p:nvCxnSpPr>
          <p:spPr bwMode="auto">
            <a:xfrm>
              <a:off x="13752512" y="-257100"/>
              <a:ext cx="0" cy="1486723"/>
            </a:xfrm>
            <a:prstGeom prst="line">
              <a:avLst/>
            </a:prstGeom>
            <a:grpFill/>
            <a:ln w="57150" cap="flat" cmpd="sng" algn="ctr">
              <a:solidFill>
                <a:srgbClr val="E9E8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6F968FD8-518B-97E5-F8C8-E182083DE5D2}"/>
              </a:ext>
            </a:extLst>
          </p:cNvPr>
          <p:cNvSpPr txBox="1"/>
          <p:nvPr/>
        </p:nvSpPr>
        <p:spPr>
          <a:xfrm>
            <a:off x="381313" y="2164817"/>
            <a:ext cx="5589144" cy="308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/>
              <a:t>01. Où vous situez-vous aujourd'hui sur cette boussole ? Où aimeriez-vous aller ?</a:t>
            </a:r>
          </a:p>
          <a:p>
            <a:pPr algn="just"/>
            <a:r>
              <a:rPr lang="fr-BE" sz="2400" dirty="0"/>
              <a:t>02.  Si vous deviez placer un curseur : quel pôle nourrissez-vous le plus dans vos cours ? Lequel laissez-vous de côté — par choix ou par contrainte ?</a:t>
            </a:r>
          </a:p>
          <a:p>
            <a:pPr algn="just"/>
            <a:r>
              <a:rPr lang="fr-BE" sz="2400" dirty="0"/>
              <a:t>03. Quel pôle donne du sens à votre engagement pédagogique ? Lequel vous questionne le plus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0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5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16721-8384-A253-6691-9E1BD97D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>
            <a:extLst>
              <a:ext uri="{FF2B5EF4-FFF2-40B4-BE49-F238E27FC236}">
                <a16:creationId xmlns:a16="http://schemas.microsoft.com/office/drawing/2014/main" id="{B9F46B7E-9BCF-ACE5-4C65-A7B88B61516B}"/>
              </a:ext>
            </a:extLst>
          </p:cNvPr>
          <p:cNvGrpSpPr>
            <a:grpSpLocks/>
          </p:cNvGrpSpPr>
          <p:nvPr/>
        </p:nvGrpSpPr>
        <p:grpSpPr bwMode="auto">
          <a:xfrm>
            <a:off x="-6481763" y="5440363"/>
            <a:ext cx="18214976" cy="2166937"/>
            <a:chOff x="-4083" y="3427"/>
            <a:chExt cx="11474" cy="1365"/>
          </a:xfrm>
        </p:grpSpPr>
        <p:sp>
          <p:nvSpPr>
            <p:cNvPr id="33796" name="AutoShape 4">
              <a:extLst>
                <a:ext uri="{FF2B5EF4-FFF2-40B4-BE49-F238E27FC236}">
                  <a16:creationId xmlns:a16="http://schemas.microsoft.com/office/drawing/2014/main" id="{66F0EF27-01E3-CDAD-263F-A17696F63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576"/>
              <a:ext cx="11474" cy="1216"/>
            </a:xfrm>
            <a:custGeom>
              <a:avLst/>
              <a:gdLst>
                <a:gd name="G0" fmla="+- 32767 0 0"/>
                <a:gd name="G1" fmla="+- 5369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2266497" y="0"/>
                  </a:lnTo>
                  <a:lnTo>
                    <a:pt x="2266497" y="233893"/>
                  </a:lnTo>
                  <a:lnTo>
                    <a:pt x="0" y="233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80" cap="sq">
              <a:solidFill>
                <a:srgbClr val="EEEEE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13BFD1DF-9DA8-EFCA-F67D-410AC4122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427"/>
              <a:ext cx="9879" cy="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A373A0B2-E657-6E0E-683E-388DBFC79F99}"/>
              </a:ext>
            </a:extLst>
          </p:cNvPr>
          <p:cNvGrpSpPr/>
          <p:nvPr/>
        </p:nvGrpSpPr>
        <p:grpSpPr>
          <a:xfrm>
            <a:off x="-1260475" y="4296366"/>
            <a:ext cx="18613387" cy="1677988"/>
            <a:chOff x="-1260475" y="2732881"/>
            <a:chExt cx="18613387" cy="1677988"/>
          </a:xfrm>
        </p:grpSpPr>
        <p:sp>
          <p:nvSpPr>
            <p:cNvPr id="33793" name="Rectangle 1">
              <a:extLst>
                <a:ext uri="{FF2B5EF4-FFF2-40B4-BE49-F238E27FC236}">
                  <a16:creationId xmlns:a16="http://schemas.microsoft.com/office/drawing/2014/main" id="{52FF0DEB-8F03-F615-6D2F-0FCC55EC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60475" y="2732881"/>
              <a:ext cx="3886200" cy="1677988"/>
            </a:xfrm>
            <a:prstGeom prst="rect">
              <a:avLst/>
            </a:prstGeom>
            <a:solidFill>
              <a:srgbClr val="E9E8C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4" name="Line 2">
              <a:extLst>
                <a:ext uri="{FF2B5EF4-FFF2-40B4-BE49-F238E27FC236}">
                  <a16:creationId xmlns:a16="http://schemas.microsoft.com/office/drawing/2014/main" id="{6D84C26A-775C-604F-F854-E027377B4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304" y="3197225"/>
              <a:ext cx="0" cy="749300"/>
            </a:xfrm>
            <a:prstGeom prst="line">
              <a:avLst/>
            </a:prstGeom>
            <a:noFill/>
            <a:ln w="50760" cap="flat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F1E5C8B7-0725-42B8-D8CF-94B9D0E7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3243263"/>
              <a:ext cx="2079625" cy="86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6525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</a:tabLst>
                <a:defRPr/>
              </a:pPr>
              <a:r>
                <a:rPr kumimoji="0" lang="fr-FR" altLang="fr-FR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terata" charset="0"/>
                  <a:ea typeface="Literata Bold" charset="0"/>
                  <a:cs typeface="Literata Bold" charset="0"/>
                </a:rPr>
                <a:t>04</a:t>
              </a:r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1675E4E6-17FD-5BAF-36BE-6950A379F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799" y="3182938"/>
              <a:ext cx="14108113" cy="787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6525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/>
              </a:pPr>
              <a:r>
                <a:rPr kumimoji="0" lang="fr-FR" alt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terata" panose="020B0604020202020204" charset="0"/>
                  <a:ea typeface="Literata Bold" charset="0"/>
                  <a:cs typeface="LilyUPC" panose="020B0502040204020203" pitchFamily="34" charset="-34"/>
                </a:rPr>
                <a:t>DISCUSSION COLLECTIVE</a:t>
              </a:r>
            </a:p>
          </p:txBody>
        </p:sp>
      </p:grpSp>
      <p:grpSp>
        <p:nvGrpSpPr>
          <p:cNvPr id="33801" name="Group 9">
            <a:extLst>
              <a:ext uri="{FF2B5EF4-FFF2-40B4-BE49-F238E27FC236}">
                <a16:creationId xmlns:a16="http://schemas.microsoft.com/office/drawing/2014/main" id="{66261253-48C8-CAA4-16F6-F4287DEA4E40}"/>
              </a:ext>
            </a:extLst>
          </p:cNvPr>
          <p:cNvGrpSpPr>
            <a:grpSpLocks/>
          </p:cNvGrpSpPr>
          <p:nvPr/>
        </p:nvGrpSpPr>
        <p:grpSpPr bwMode="auto">
          <a:xfrm>
            <a:off x="14574838" y="-234950"/>
            <a:ext cx="3711575" cy="2166938"/>
            <a:chOff x="9181" y="-148"/>
            <a:chExt cx="2338" cy="1365"/>
          </a:xfrm>
        </p:grpSpPr>
        <p:pic>
          <p:nvPicPr>
            <p:cNvPr id="33802" name="Picture 10">
              <a:extLst>
                <a:ext uri="{FF2B5EF4-FFF2-40B4-BE49-F238E27FC236}">
                  <a16:creationId xmlns:a16="http://schemas.microsoft.com/office/drawing/2014/main" id="{A782BFE5-F44B-170E-B9EB-4CCB3B573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03"/>
            <a:stretch>
              <a:fillRect/>
            </a:stretch>
          </p:blipFill>
          <p:spPr bwMode="auto">
            <a:xfrm>
              <a:off x="10080" y="25"/>
              <a:ext cx="1438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140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3" name="Picture 11">
              <a:extLst>
                <a:ext uri="{FF2B5EF4-FFF2-40B4-BE49-F238E27FC236}">
                  <a16:creationId xmlns:a16="http://schemas.microsoft.com/office/drawing/2014/main" id="{510C1DB0-CAB0-0EAF-EC4C-0AFC79BD3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90"/>
            <a:stretch>
              <a:fillRect/>
            </a:stretch>
          </p:blipFill>
          <p:spPr bwMode="auto">
            <a:xfrm>
              <a:off x="9181" y="25"/>
              <a:ext cx="898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5909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3804" name="AutoShape 12">
              <a:extLst>
                <a:ext uri="{FF2B5EF4-FFF2-40B4-BE49-F238E27FC236}">
                  <a16:creationId xmlns:a16="http://schemas.microsoft.com/office/drawing/2014/main" id="{BF0AFE6F-2168-2434-3846-FA24111E0C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25" y="-148"/>
              <a:ext cx="0" cy="1103"/>
            </a:xfrm>
            <a:prstGeom prst="straightConnector1">
              <a:avLst/>
            </a:prstGeom>
            <a:noFill/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3808" name="Rectangle 16">
            <a:extLst>
              <a:ext uri="{FF2B5EF4-FFF2-40B4-BE49-F238E27FC236}">
                <a16:creationId xmlns:a16="http://schemas.microsoft.com/office/drawing/2014/main" id="{284184A7-1FF4-638D-CDD8-EE3F2621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64253" y="2368192"/>
            <a:ext cx="17388000" cy="23213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9FDD9B1-1BFA-5898-EFEE-E75C82481A48}"/>
              </a:ext>
            </a:extLst>
          </p:cNvPr>
          <p:cNvSpPr txBox="1"/>
          <p:nvPr/>
        </p:nvSpPr>
        <p:spPr>
          <a:xfrm>
            <a:off x="1359693" y="1298093"/>
            <a:ext cx="1495905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>
                <a:solidFill>
                  <a:srgbClr val="FFFFFF"/>
                </a:solidFill>
                <a:latin typeface="Literata" panose="020B0604020202020204" charset="0"/>
                <a:ea typeface="Literata Bold"/>
                <a:cs typeface="Literata Bold"/>
                <a:sym typeface="Literata Bold"/>
              </a:rPr>
              <a:t>MOMENT RÉFLEXIF 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terata" panose="020B0604020202020204" charset="0"/>
              <a:ea typeface="Literata Bold"/>
              <a:cs typeface="Literata Bold"/>
              <a:sym typeface="Litera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07660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6338A-58BB-ACED-1CA1-AB08DBEA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C8577AD-353E-962C-36B5-4720EAAC6765}"/>
              </a:ext>
            </a:extLst>
          </p:cNvPr>
          <p:cNvCxnSpPr/>
          <p:nvPr/>
        </p:nvCxnSpPr>
        <p:spPr bwMode="auto">
          <a:xfrm>
            <a:off x="791072" y="-185092"/>
            <a:ext cx="0" cy="104720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4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9F84F51-0B95-7D0C-209B-A46B5671D98C}"/>
              </a:ext>
            </a:extLst>
          </p:cNvPr>
          <p:cNvSpPr/>
          <p:nvPr/>
        </p:nvSpPr>
        <p:spPr bwMode="auto">
          <a:xfrm>
            <a:off x="-289048" y="-250647"/>
            <a:ext cx="1404837" cy="10801200"/>
          </a:xfrm>
          <a:prstGeom prst="rect">
            <a:avLst/>
          </a:prstGeom>
          <a:solidFill>
            <a:srgbClr val="475A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BE" sz="1800" b="0" i="0" u="none" strike="noStrike" cap="none" normalizeH="0" baseline="0" dirty="0">
              <a:ln>
                <a:noFill/>
              </a:ln>
              <a:solidFill>
                <a:srgbClr val="475A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E4D3DB-4837-156F-B41B-BF1FB0BB2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72" y="423017"/>
            <a:ext cx="1728185" cy="9328995"/>
          </a:xfrm>
          <a:prstGeom prst="rect">
            <a:avLst/>
          </a:prstGeom>
          <a:solidFill>
            <a:srgbClr val="475A4D"/>
          </a:solidFill>
          <a:ln>
            <a:solidFill>
              <a:srgbClr val="CCDAD0"/>
            </a:solidFill>
          </a:ln>
          <a:effectLst/>
        </p:spPr>
        <p:txBody>
          <a:bodyPr vert="vert270" wrap="none" anchor="ctr"/>
          <a:lstStyle/>
          <a:p>
            <a:pPr algn="ctr"/>
            <a:r>
              <a:rPr lang="fr-FR" altLang="fr-FR" sz="3600" dirty="0">
                <a:solidFill>
                  <a:srgbClr val="FFFFFF"/>
                </a:solidFill>
                <a:latin typeface="Literata" charset="0"/>
                <a:ea typeface="Literata Bold" charset="0"/>
                <a:cs typeface="Literata Bold" charset="0"/>
              </a:rPr>
              <a:t>DISSUSSION COLLECTIVE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FADB5D-60F0-F622-D33B-15192018358A}"/>
              </a:ext>
            </a:extLst>
          </p:cNvPr>
          <p:cNvCxnSpPr/>
          <p:nvPr/>
        </p:nvCxnSpPr>
        <p:spPr bwMode="auto">
          <a:xfrm>
            <a:off x="812355" y="-32692"/>
            <a:ext cx="0" cy="104720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DF8630A-B5BF-6C9A-905A-CC8FA0F7C5AD}"/>
              </a:ext>
            </a:extLst>
          </p:cNvPr>
          <p:cNvSpPr/>
          <p:nvPr/>
        </p:nvSpPr>
        <p:spPr bwMode="auto">
          <a:xfrm flipH="1">
            <a:off x="8901083" y="8205617"/>
            <a:ext cx="8739860" cy="19050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5799716-6382-0253-97C9-0B35AFEC3459}"/>
              </a:ext>
            </a:extLst>
          </p:cNvPr>
          <p:cNvGrpSpPr/>
          <p:nvPr/>
        </p:nvGrpSpPr>
        <p:grpSpPr>
          <a:xfrm>
            <a:off x="4823520" y="1599669"/>
            <a:ext cx="10518262" cy="7536139"/>
            <a:chOff x="5242795" y="1351777"/>
            <a:chExt cx="10518262" cy="753613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60707C3-2776-8D3B-3AD2-D8F965F2B6B7}"/>
                </a:ext>
              </a:extLst>
            </p:cNvPr>
            <p:cNvGrpSpPr/>
            <p:nvPr/>
          </p:nvGrpSpPr>
          <p:grpSpPr>
            <a:xfrm>
              <a:off x="5247867" y="1351777"/>
              <a:ext cx="10513190" cy="1474788"/>
              <a:chOff x="-11906386" y="403091"/>
              <a:chExt cx="4686817" cy="1756720"/>
            </a:xfrm>
            <a:solidFill>
              <a:srgbClr val="CCDAD0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D81FFD-783F-B513-049D-05C0088BE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1902953" y="403091"/>
                <a:ext cx="4683384" cy="1756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vert="vert270" wrap="none" anchor="ctr"/>
              <a:lstStyle/>
              <a:p>
                <a:pPr algn="ctr"/>
                <a:endParaRPr lang="fr-FR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4B2F559-BE8E-4712-B0A6-0BDF9D7FD49C}"/>
                  </a:ext>
                </a:extLst>
              </p:cNvPr>
              <p:cNvSpPr txBox="1"/>
              <p:nvPr/>
            </p:nvSpPr>
            <p:spPr>
              <a:xfrm>
                <a:off x="-11906386" y="629943"/>
                <a:ext cx="4601470" cy="130071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BE" sz="2800" dirty="0">
                    <a:latin typeface="Literata" panose="020B0604020202020204"/>
                  </a:rPr>
                  <a:t>01. Dans vos pratiques, </a:t>
                </a:r>
                <a:r>
                  <a:rPr lang="nl-BE" sz="2800" b="1" i="1" dirty="0">
                    <a:latin typeface="Literata" panose="020B0604020202020204"/>
                  </a:rPr>
                  <a:t>quel pôle </a:t>
                </a:r>
                <a:r>
                  <a:rPr lang="nl-BE" sz="2800" dirty="0">
                    <a:latin typeface="Literata" panose="020B0604020202020204"/>
                  </a:rPr>
                  <a:t>de la boussole est hypertrophié ? Lequel est négligé ? </a:t>
                </a:r>
                <a:endParaRPr lang="fr-BE" sz="2800" dirty="0">
                  <a:latin typeface="Literata" panose="020B0604020202020204"/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2A7644-C424-CE8F-F576-5DFFAEED9272}"/>
                </a:ext>
              </a:extLst>
            </p:cNvPr>
            <p:cNvSpPr/>
            <p:nvPr/>
          </p:nvSpPr>
          <p:spPr bwMode="auto">
            <a:xfrm>
              <a:off x="12456368" y="8395863"/>
              <a:ext cx="1152128" cy="4920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BE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8DFE8E-92B7-4192-1FFE-F1121AFAE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867" y="3179924"/>
              <a:ext cx="10505489" cy="1617933"/>
            </a:xfrm>
            <a:prstGeom prst="rect">
              <a:avLst/>
            </a:prstGeom>
            <a:solidFill>
              <a:srgbClr val="CCDAD0"/>
            </a:solidFill>
            <a:ln>
              <a:noFill/>
            </a:ln>
            <a:effectLst/>
          </p:spPr>
          <p:txBody>
            <a:bodyPr vert="vert270" wrap="none" anchor="ctr"/>
            <a:lstStyle/>
            <a:p>
              <a:pPr algn="ctr"/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4BD7BB2-8B15-C696-B989-EFEE03190B29}"/>
                </a:ext>
              </a:extLst>
            </p:cNvPr>
            <p:cNvSpPr txBox="1"/>
            <p:nvPr/>
          </p:nvSpPr>
          <p:spPr>
            <a:xfrm>
              <a:off x="5347440" y="3394753"/>
              <a:ext cx="10321744" cy="1091966"/>
            </a:xfrm>
            <a:prstGeom prst="rect">
              <a:avLst/>
            </a:prstGeom>
            <a:solidFill>
              <a:srgbClr val="CCDAD0"/>
            </a:solidFill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nl-BE" sz="2800" dirty="0">
                  <a:latin typeface="Literata" panose="020B0604020202020204"/>
                </a:rPr>
                <a:t>02. </a:t>
              </a:r>
              <a:r>
                <a:rPr lang="fr-BE" sz="2800" dirty="0"/>
                <a:t>Qu'est-ce qui, dans votre discipline, relève du </a:t>
              </a:r>
              <a:r>
                <a:rPr lang="fr-BE" sz="2800" b="1" i="1" dirty="0"/>
                <a:t>« gras »</a:t>
              </a:r>
              <a:r>
                <a:rPr lang="fr-BE" sz="2800" i="1" dirty="0"/>
                <a:t> </a:t>
              </a:r>
              <a:r>
                <a:rPr lang="fr-BE" sz="2800" dirty="0"/>
                <a:t>— ce qu'on voudrait supprimer mais qui permet de tenir ?</a:t>
              </a:r>
              <a:endParaRPr lang="fr-BE" sz="2800" dirty="0">
                <a:latin typeface="Literata" panose="020B060402020202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991675-603E-F414-9DEF-B88FE39EF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866" y="5119279"/>
              <a:ext cx="10505489" cy="1617933"/>
            </a:xfrm>
            <a:prstGeom prst="rect">
              <a:avLst/>
            </a:prstGeom>
            <a:solidFill>
              <a:srgbClr val="CCDAD0"/>
            </a:solidFill>
            <a:ln>
              <a:noFill/>
            </a:ln>
            <a:effectLst/>
          </p:spPr>
          <p:txBody>
            <a:bodyPr vert="vert270" wrap="none" anchor="ctr"/>
            <a:lstStyle/>
            <a:p>
              <a:pPr algn="ctr"/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78BFFA4-DA75-1E37-D1A8-4B2161034388}"/>
                </a:ext>
              </a:extLst>
            </p:cNvPr>
            <p:cNvSpPr txBox="1"/>
            <p:nvPr/>
          </p:nvSpPr>
          <p:spPr>
            <a:xfrm>
              <a:off x="5341746" y="5292680"/>
              <a:ext cx="10130299" cy="1091966"/>
            </a:xfrm>
            <a:prstGeom prst="rect">
              <a:avLst/>
            </a:prstGeom>
            <a:solidFill>
              <a:srgbClr val="CCDAD0"/>
            </a:solidFill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fr-BE" sz="2800" dirty="0"/>
                <a:t>03. Où voyez-vous des </a:t>
              </a:r>
              <a:r>
                <a:rPr lang="fr-BE" sz="2800" b="1" i="1" dirty="0"/>
                <a:t>arbitrages implicites</a:t>
              </a:r>
              <a:r>
                <a:rPr lang="fr-BE" sz="2800" dirty="0"/>
                <a:t> jamais discutés collectivement ?</a:t>
              </a:r>
              <a:endParaRPr lang="fr-BE" sz="2800" dirty="0">
                <a:latin typeface="Literata" panose="020B060402020202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89FEE0-B5C1-51F5-3E53-74669E3A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795" y="7019409"/>
              <a:ext cx="10505489" cy="1617933"/>
            </a:xfrm>
            <a:prstGeom prst="rect">
              <a:avLst/>
            </a:prstGeom>
            <a:solidFill>
              <a:srgbClr val="CCDAD0"/>
            </a:solidFill>
            <a:ln>
              <a:noFill/>
            </a:ln>
            <a:effectLst/>
          </p:spPr>
          <p:txBody>
            <a:bodyPr vert="vert270" wrap="none" anchor="ctr"/>
            <a:lstStyle/>
            <a:p>
              <a:pPr algn="ctr"/>
              <a:endParaRPr lang="fr-FR" sz="3600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340B0EA-2401-BB63-2D81-448D40A5228F}"/>
                </a:ext>
              </a:extLst>
            </p:cNvPr>
            <p:cNvSpPr txBox="1"/>
            <p:nvPr/>
          </p:nvSpPr>
          <p:spPr>
            <a:xfrm>
              <a:off x="5329170" y="7261901"/>
              <a:ext cx="10321744" cy="1091966"/>
            </a:xfrm>
            <a:prstGeom prst="rect">
              <a:avLst/>
            </a:prstGeom>
            <a:solidFill>
              <a:srgbClr val="CCDAD0"/>
            </a:solidFill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fr-BE" sz="2800" dirty="0"/>
                <a:t>04. Qu'est-ce qui changerait si vous regardiez vos pratiques avec des </a:t>
              </a:r>
              <a:r>
                <a:rPr lang="fr-BE" sz="2800" b="1" i="1" dirty="0"/>
                <a:t>lunettes de robustesse</a:t>
              </a:r>
              <a:r>
                <a:rPr lang="fr-BE" sz="2800" i="1" dirty="0"/>
                <a:t> </a:t>
              </a:r>
              <a:r>
                <a:rPr lang="fr-BE" sz="2800" dirty="0"/>
                <a:t>plutôt que de performance ?</a:t>
              </a:r>
              <a:endParaRPr lang="fr-BE" sz="2800" dirty="0">
                <a:latin typeface="Literata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48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9703577-9550-3938-7147-AFF33588C023}"/>
              </a:ext>
            </a:extLst>
          </p:cNvPr>
          <p:cNvSpPr/>
          <p:nvPr/>
        </p:nvSpPr>
        <p:spPr>
          <a:xfrm>
            <a:off x="1565733" y="2019300"/>
            <a:ext cx="11178668" cy="980487"/>
          </a:xfrm>
          <a:prstGeom prst="rect">
            <a:avLst/>
          </a:prstGeom>
          <a:solidFill>
            <a:srgbClr val="475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66981" y="-1274018"/>
            <a:ext cx="12699952" cy="2974827"/>
            <a:chOff x="25400" y="0"/>
            <a:chExt cx="16933269" cy="3966436"/>
          </a:xfrm>
        </p:grpSpPr>
        <p:sp>
          <p:nvSpPr>
            <p:cNvPr id="4" name="TextBox 4"/>
            <p:cNvSpPr txBox="1"/>
            <p:nvPr/>
          </p:nvSpPr>
          <p:spPr>
            <a:xfrm>
              <a:off x="253692" y="2598540"/>
              <a:ext cx="16704977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475A4D"/>
                  </a:solidFill>
                  <a:effectLst/>
                  <a:uLnTx/>
                  <a:uFillTx/>
                  <a:latin typeface="Literata" panose="020B0604020202020204" charset="0"/>
                  <a:ea typeface="Ekushey Punarbhaba"/>
                  <a:cs typeface="Ekushey Punarbhaba"/>
                  <a:sym typeface="Ekushey Punarbhaba"/>
                </a:rPr>
                <a:t>SOMMAIRE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25400" y="0"/>
              <a:ext cx="0" cy="3966435"/>
            </a:xfrm>
            <a:prstGeom prst="line">
              <a:avLst/>
            </a:prstGeom>
            <a:ln w="50800" cap="flat">
              <a:solidFill>
                <a:srgbClr val="47594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4FF8E67D-78F6-EFE9-5781-7FB293218BD3}"/>
              </a:ext>
            </a:extLst>
          </p:cNvPr>
          <p:cNvSpPr txBox="1"/>
          <p:nvPr/>
        </p:nvSpPr>
        <p:spPr>
          <a:xfrm>
            <a:off x="1702181" y="2092407"/>
            <a:ext cx="15274468" cy="1580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terata Bold"/>
                <a:ea typeface="Literata Bold"/>
                <a:cs typeface="Literata Bold"/>
                <a:sym typeface="Literata Bold"/>
              </a:rPr>
              <a:t>METTRE DU JEU DANS UN SYSTÈME GRIPPÉ</a:t>
            </a:r>
          </a:p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C19AA26-7E98-7551-46D5-E899D184A916}"/>
              </a:ext>
            </a:extLst>
          </p:cNvPr>
          <p:cNvGrpSpPr/>
          <p:nvPr/>
        </p:nvGrpSpPr>
        <p:grpSpPr>
          <a:xfrm>
            <a:off x="6321126" y="410146"/>
            <a:ext cx="2724133" cy="1430722"/>
            <a:chOff x="15392400" y="0"/>
            <a:chExt cx="2724133" cy="1430722"/>
          </a:xfrm>
        </p:grpSpPr>
        <p:sp>
          <p:nvSpPr>
            <p:cNvPr id="22" name="AutoShape 5">
              <a:extLst>
                <a:ext uri="{FF2B5EF4-FFF2-40B4-BE49-F238E27FC236}">
                  <a16:creationId xmlns:a16="http://schemas.microsoft.com/office/drawing/2014/main" id="{2918C92C-8A4C-160D-096B-9E7A5236329D}"/>
                </a:ext>
              </a:extLst>
            </p:cNvPr>
            <p:cNvSpPr/>
            <p:nvPr/>
          </p:nvSpPr>
          <p:spPr>
            <a:xfrm>
              <a:off x="15544800" y="366087"/>
              <a:ext cx="0" cy="715545"/>
            </a:xfrm>
            <a:prstGeom prst="line">
              <a:avLst/>
            </a:prstGeom>
            <a:ln w="9525" cap="flat">
              <a:solidFill>
                <a:srgbClr val="40434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C1F7CD75-E143-5D95-508B-F37D7DEBD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475A4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552"/>
            <a:stretch>
              <a:fillRect/>
            </a:stretch>
          </p:blipFill>
          <p:spPr>
            <a:xfrm>
              <a:off x="15392400" y="0"/>
              <a:ext cx="2724133" cy="1430722"/>
            </a:xfrm>
            <a:prstGeom prst="rect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F2CA07B1-99E0-3E86-9FE4-984037B7B85E}"/>
              </a:ext>
            </a:extLst>
          </p:cNvPr>
          <p:cNvGrpSpPr/>
          <p:nvPr/>
        </p:nvGrpSpPr>
        <p:grpSpPr>
          <a:xfrm>
            <a:off x="1565732" y="3127276"/>
            <a:ext cx="16962472" cy="6336705"/>
            <a:chOff x="1565732" y="3238501"/>
            <a:chExt cx="16962472" cy="6336705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7597F254-6C05-0C34-BEE2-6DDD993CCCB7}"/>
                </a:ext>
              </a:extLst>
            </p:cNvPr>
            <p:cNvGrpSpPr/>
            <p:nvPr/>
          </p:nvGrpSpPr>
          <p:grpSpPr>
            <a:xfrm>
              <a:off x="1565732" y="3238501"/>
              <a:ext cx="16962472" cy="6336705"/>
              <a:chOff x="1333838" y="2379496"/>
              <a:chExt cx="16962472" cy="72300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7F4BA3B-56CF-5AF9-A687-34BDDB76FE47}"/>
                  </a:ext>
                </a:extLst>
              </p:cNvPr>
              <p:cNvSpPr/>
              <p:nvPr/>
            </p:nvSpPr>
            <p:spPr>
              <a:xfrm>
                <a:off x="1333838" y="2539781"/>
                <a:ext cx="747929" cy="7069725"/>
              </a:xfrm>
              <a:prstGeom prst="rect">
                <a:avLst/>
              </a:prstGeom>
              <a:solidFill>
                <a:srgbClr val="E9E8CE">
                  <a:alpha val="58039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B7E63301-FF3E-28F1-3A46-62693DCBEC90}"/>
                  </a:ext>
                </a:extLst>
              </p:cNvPr>
              <p:cNvGrpSpPr/>
              <p:nvPr/>
            </p:nvGrpSpPr>
            <p:grpSpPr>
              <a:xfrm>
                <a:off x="1441665" y="2379496"/>
                <a:ext cx="16854645" cy="6649927"/>
                <a:chOff x="1287772" y="2331040"/>
                <a:chExt cx="16854645" cy="6649927"/>
              </a:xfrm>
            </p:grpSpPr>
            <p:sp>
              <p:nvSpPr>
                <p:cNvPr id="17" name="TextBox 12">
                  <a:extLst>
                    <a:ext uri="{FF2B5EF4-FFF2-40B4-BE49-F238E27FC236}">
                      <a16:creationId xmlns:a16="http://schemas.microsoft.com/office/drawing/2014/main" id="{2CD00FED-1CE2-4DCA-A83F-01FF067C375C}"/>
                    </a:ext>
                  </a:extLst>
                </p:cNvPr>
                <p:cNvSpPr txBox="1"/>
                <p:nvPr/>
              </p:nvSpPr>
              <p:spPr>
                <a:xfrm>
                  <a:off x="3183363" y="4282249"/>
                  <a:ext cx="14959054" cy="8214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lvl="0" fontAlgn="auto" hangingPunct="1">
                    <a:lnSpc>
                      <a:spcPts val="652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lang="fr-BE" sz="2800" dirty="0">
                      <a:solidFill>
                        <a:srgbClr val="475A4D"/>
                      </a:solidFill>
                    </a:rPr>
                    <a:t>Performance vs robustesse</a:t>
                  </a:r>
                  <a:endPara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A4D"/>
                    </a:solidFill>
                    <a:effectLst/>
                    <a:uLnTx/>
                    <a:uFillTx/>
                    <a:latin typeface="Literata Bold"/>
                    <a:ea typeface="Literata Bold"/>
                    <a:cs typeface="Literata Bold"/>
                    <a:sym typeface="Literata Bold"/>
                  </a:endParaRPr>
                </a:p>
              </p:txBody>
            </p:sp>
            <p:grpSp>
              <p:nvGrpSpPr>
                <p:cNvPr id="31" name="Groupe 30">
                  <a:extLst>
                    <a:ext uri="{FF2B5EF4-FFF2-40B4-BE49-F238E27FC236}">
                      <a16:creationId xmlns:a16="http://schemas.microsoft.com/office/drawing/2014/main" id="{D3701740-0CD1-F538-EDE0-518313CCFC18}"/>
                    </a:ext>
                  </a:extLst>
                </p:cNvPr>
                <p:cNvGrpSpPr/>
                <p:nvPr/>
              </p:nvGrpSpPr>
              <p:grpSpPr>
                <a:xfrm>
                  <a:off x="1287772" y="2331040"/>
                  <a:ext cx="16133142" cy="6649927"/>
                  <a:chOff x="1287772" y="2331040"/>
                  <a:chExt cx="16133142" cy="6649927"/>
                </a:xfrm>
              </p:grpSpPr>
              <p:grpSp>
                <p:nvGrpSpPr>
                  <p:cNvPr id="6" name="Group 6"/>
                  <p:cNvGrpSpPr/>
                  <p:nvPr/>
                </p:nvGrpSpPr>
                <p:grpSpPr>
                  <a:xfrm>
                    <a:off x="1287772" y="2331040"/>
                    <a:ext cx="16133142" cy="6649927"/>
                    <a:chOff x="-1475854" y="-95250"/>
                    <a:chExt cx="20139068" cy="8866572"/>
                  </a:xfrm>
                </p:grpSpPr>
                <p:sp>
                  <p:nvSpPr>
                    <p:cNvPr id="7" name="TextBox 7"/>
                    <p:cNvSpPr txBox="1"/>
                    <p:nvPr/>
                  </p:nvSpPr>
                  <p:spPr>
                    <a:xfrm>
                      <a:off x="-1432633" y="-95250"/>
                      <a:ext cx="1432633" cy="111592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5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75A4D"/>
                          </a:solidFill>
                          <a:effectLst/>
                          <a:uLnTx/>
                          <a:uFillTx/>
                          <a:latin typeface="Literata Bold"/>
                          <a:ea typeface="Literata Bold"/>
                          <a:cs typeface="Literata Bold"/>
                          <a:sym typeface="Literata Bold"/>
                        </a:rPr>
                        <a:t>01</a:t>
                      </a:r>
                    </a:p>
                  </p:txBody>
                </p:sp>
                <p:sp>
                  <p:nvSpPr>
                    <p:cNvPr id="8" name="TextBox 8"/>
                    <p:cNvSpPr txBox="1"/>
                    <p:nvPr/>
                  </p:nvSpPr>
                  <p:spPr>
                    <a:xfrm>
                      <a:off x="-20163" y="253232"/>
                      <a:ext cx="18673449" cy="140466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75A4D"/>
                          </a:solidFill>
                          <a:effectLst/>
                          <a:uLnTx/>
                          <a:uFillTx/>
                          <a:latin typeface="Literata Bold"/>
                          <a:ea typeface="Literata Bold"/>
                          <a:cs typeface="Literata Bold"/>
                          <a:sym typeface="Literata Bold"/>
                        </a:rPr>
                        <a:t>Le constat 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8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75A4D"/>
                          </a:solidFill>
                          <a:effectLst/>
                          <a:uLnTx/>
                          <a:uFillTx/>
                          <a:latin typeface="Literata Bold"/>
                          <a:ea typeface="Literata Bold"/>
                          <a:cs typeface="Literata Bold"/>
                          <a:sym typeface="Literata Bold"/>
                        </a:rPr>
                        <a:t>L'université sous pression — la logique de performance à bout de souffle</a:t>
                      </a:r>
                    </a:p>
                  </p:txBody>
                </p:sp>
                <p:sp>
                  <p:nvSpPr>
                    <p:cNvPr id="9" name="TextBox 9"/>
                    <p:cNvSpPr txBox="1"/>
                    <p:nvPr/>
                  </p:nvSpPr>
                  <p:spPr>
                    <a:xfrm>
                      <a:off x="-1475854" y="1751536"/>
                      <a:ext cx="1432633" cy="111592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5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75A4D"/>
                          </a:solidFill>
                          <a:effectLst/>
                          <a:uLnTx/>
                          <a:uFillTx/>
                          <a:latin typeface="Literata Bold"/>
                          <a:ea typeface="Literata Bold"/>
                          <a:cs typeface="Literata Bold"/>
                          <a:sym typeface="Literata Bold"/>
                        </a:rPr>
                        <a:t>02</a:t>
                      </a:r>
                    </a:p>
                  </p:txBody>
                </p:sp>
                <p:sp>
                  <p:nvSpPr>
                    <p:cNvPr id="10" name="TextBox 10"/>
                    <p:cNvSpPr txBox="1"/>
                    <p:nvPr/>
                  </p:nvSpPr>
                  <p:spPr>
                    <a:xfrm>
                      <a:off x="-10236" y="1706618"/>
                      <a:ext cx="18673450" cy="111592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5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rgbClr val="475A4D"/>
                          </a:solidFill>
                          <a:latin typeface="Literata Bold"/>
                          <a:ea typeface="Literata Bold"/>
                          <a:cs typeface="Literata Bold"/>
                          <a:sym typeface="Literata Bold"/>
                        </a:rPr>
                        <a:t>La robustesse : un changement de paradigme</a:t>
                      </a:r>
                      <a:endParaRPr kumimoji="0" lang="fr-F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75A4D"/>
                        </a:solidFill>
                        <a:effectLst/>
                        <a:uLnTx/>
                        <a:uFillTx/>
                        <a:latin typeface="Literata Bold"/>
                        <a:ea typeface="Literata Bold"/>
                        <a:cs typeface="Literata Bold"/>
                        <a:sym typeface="Literata Bold"/>
                      </a:endParaRPr>
                    </a:p>
                  </p:txBody>
                </p:sp>
                <p:sp>
                  <p:nvSpPr>
                    <p:cNvPr id="11" name="TextBox 11"/>
                    <p:cNvSpPr txBox="1"/>
                    <p:nvPr/>
                  </p:nvSpPr>
                  <p:spPr>
                    <a:xfrm>
                      <a:off x="-1440125" y="4587686"/>
                      <a:ext cx="1432633" cy="111592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5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75A4D"/>
                          </a:solidFill>
                          <a:effectLst/>
                          <a:uLnTx/>
                          <a:uFillTx/>
                          <a:latin typeface="Literata Bold"/>
                          <a:ea typeface="Literata Bold"/>
                          <a:cs typeface="Literata Bold"/>
                          <a:sym typeface="Literata Bold"/>
                        </a:rPr>
                        <a:t>03</a:t>
                      </a:r>
                    </a:p>
                  </p:txBody>
                </p:sp>
                <p:sp>
                  <p:nvSpPr>
                    <p:cNvPr id="12" name="TextBox 12"/>
                    <p:cNvSpPr txBox="1"/>
                    <p:nvPr/>
                  </p:nvSpPr>
                  <p:spPr>
                    <a:xfrm>
                      <a:off x="-10238" y="7648341"/>
                      <a:ext cx="18673452" cy="111592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lvl="0" fontAlgn="auto" hangingPunct="1">
                        <a:lnSpc>
                          <a:spcPts val="65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defRPr/>
                      </a:pPr>
                      <a:r>
                        <a:rPr lang="fr-BE" sz="3200" b="1" dirty="0">
                          <a:solidFill>
                            <a:srgbClr val="475A4D"/>
                          </a:solidFill>
                        </a:rPr>
                        <a:t>Discussion collective</a:t>
                      </a:r>
                      <a:endParaRPr lang="fr-FR" sz="3200" b="1" dirty="0">
                        <a:solidFill>
                          <a:srgbClr val="475A4D"/>
                        </a:solidFill>
                        <a:latin typeface="Literata Bold"/>
                        <a:ea typeface="Literata Bold"/>
                        <a:cs typeface="Literata Bold"/>
                        <a:sym typeface="Literata Bold"/>
                      </a:endParaRPr>
                    </a:p>
                  </p:txBody>
                </p:sp>
                <p:sp>
                  <p:nvSpPr>
                    <p:cNvPr id="13" name="TextBox 13"/>
                    <p:cNvSpPr txBox="1"/>
                    <p:nvPr/>
                  </p:nvSpPr>
                  <p:spPr>
                    <a:xfrm>
                      <a:off x="-1442871" y="7655398"/>
                      <a:ext cx="1432632" cy="111592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65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75A4D"/>
                          </a:solidFill>
                          <a:effectLst/>
                          <a:uLnTx/>
                          <a:uFillTx/>
                          <a:latin typeface="Literata Bold"/>
                          <a:ea typeface="Literata Bold"/>
                          <a:cs typeface="Literata Bold"/>
                          <a:sym typeface="Literata Bold"/>
                        </a:rPr>
                        <a:t>04</a:t>
                      </a:r>
                    </a:p>
                  </p:txBody>
                </p:sp>
                <p:sp>
                  <p:nvSpPr>
                    <p:cNvPr id="14" name="TextBox 14"/>
                    <p:cNvSpPr txBox="1"/>
                    <p:nvPr/>
                  </p:nvSpPr>
                  <p:spPr>
                    <a:xfrm>
                      <a:off x="-10236" y="4589718"/>
                      <a:ext cx="18673450" cy="111592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lvl="0" fontAlgn="auto" hangingPunct="1">
                        <a:lnSpc>
                          <a:spcPts val="65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defRPr/>
                      </a:pPr>
                      <a:r>
                        <a:rPr lang="fr-BE" sz="3200" b="1" dirty="0">
                          <a:solidFill>
                            <a:srgbClr val="475A4D"/>
                          </a:solidFill>
                        </a:rPr>
                        <a:t>La boussole programmatique</a:t>
                      </a:r>
                      <a:r>
                        <a:rPr lang="fr-BE" sz="3200" dirty="0">
                          <a:solidFill>
                            <a:srgbClr val="475A4D"/>
                          </a:solidFill>
                        </a:rPr>
                        <a:t> </a:t>
                      </a:r>
                      <a:endParaRPr lang="fr-FR" sz="3200" b="1" dirty="0">
                        <a:solidFill>
                          <a:srgbClr val="475A4D"/>
                        </a:solidFill>
                        <a:latin typeface="Literata Bold"/>
                        <a:ea typeface="Literata Bold"/>
                        <a:cs typeface="Literata Bold"/>
                        <a:sym typeface="Literata Bold"/>
                      </a:endParaRPr>
                    </a:p>
                  </p:txBody>
                </p:sp>
              </p:grpSp>
              <p:sp>
                <p:nvSpPr>
                  <p:cNvPr id="29" name="TextBox 13">
                    <a:extLst>
                      <a:ext uri="{FF2B5EF4-FFF2-40B4-BE49-F238E27FC236}">
                        <a16:creationId xmlns:a16="http://schemas.microsoft.com/office/drawing/2014/main" id="{54F2B97C-E0C6-868B-8503-8CEC2744DF49}"/>
                      </a:ext>
                    </a:extLst>
                  </p:cNvPr>
                  <p:cNvSpPr txBox="1"/>
                  <p:nvPr/>
                </p:nvSpPr>
                <p:spPr>
                  <a:xfrm>
                    <a:off x="2675803" y="4268517"/>
                    <a:ext cx="1147663" cy="8152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529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75A4D"/>
                        </a:solidFill>
                        <a:effectLst/>
                        <a:uLnTx/>
                        <a:uFillTx/>
                        <a:latin typeface="Literata Bold"/>
                        <a:ea typeface="Literata Bold"/>
                        <a:cs typeface="Literata Bold"/>
                        <a:sym typeface="Literata Bold"/>
                      </a:rPr>
                      <a:t>a.</a:t>
                    </a:r>
                  </a:p>
                </p:txBody>
              </p:sp>
              <p:sp>
                <p:nvSpPr>
                  <p:cNvPr id="30" name="TextBox 13">
                    <a:extLst>
                      <a:ext uri="{FF2B5EF4-FFF2-40B4-BE49-F238E27FC236}">
                        <a16:creationId xmlns:a16="http://schemas.microsoft.com/office/drawing/2014/main" id="{A81DB6F0-D83C-000C-8166-05D219973DBC}"/>
                      </a:ext>
                    </a:extLst>
                  </p:cNvPr>
                  <p:cNvSpPr txBox="1"/>
                  <p:nvPr/>
                </p:nvSpPr>
                <p:spPr>
                  <a:xfrm>
                    <a:off x="2709640" y="4943825"/>
                    <a:ext cx="1147663" cy="8152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6529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75A4D"/>
                        </a:solidFill>
                        <a:effectLst/>
                        <a:uLnTx/>
                        <a:uFillTx/>
                        <a:latin typeface="Literata Bold"/>
                        <a:ea typeface="Literata Bold"/>
                        <a:cs typeface="Literata Bold"/>
                        <a:sym typeface="Literata Bold"/>
                      </a:rPr>
                      <a:t>b.</a:t>
                    </a:r>
                  </a:p>
                </p:txBody>
              </p:sp>
            </p:grpSp>
          </p:grpSp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F8DF8D27-240F-C3D2-C2EA-69ABF43E6139}"/>
                  </a:ext>
                </a:extLst>
              </p:cNvPr>
              <p:cNvSpPr/>
              <p:nvPr/>
            </p:nvSpPr>
            <p:spPr>
              <a:xfrm flipH="1">
                <a:off x="2081767" y="2539781"/>
                <a:ext cx="0" cy="7069725"/>
              </a:xfrm>
              <a:prstGeom prst="line">
                <a:avLst/>
              </a:prstGeom>
              <a:ln w="50800" cap="flat">
                <a:solidFill>
                  <a:srgbClr val="40434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516412B-5F5F-0C0B-5FBE-FA19CC5401A0}"/>
                </a:ext>
              </a:extLst>
            </p:cNvPr>
            <p:cNvSpPr txBox="1"/>
            <p:nvPr/>
          </p:nvSpPr>
          <p:spPr>
            <a:xfrm>
              <a:off x="3095427" y="5528703"/>
              <a:ext cx="1147663" cy="714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04348"/>
                </a:solidFill>
                <a:effectLst/>
                <a:uLnTx/>
                <a:uFillTx/>
                <a:latin typeface="Literata Bold"/>
                <a:ea typeface="Literata Bold"/>
                <a:cs typeface="Literata Bold"/>
                <a:sym typeface="Literata Bold"/>
              </a:endParaRP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09993856-37F9-83B1-E198-65FAEBBF562F}"/>
                </a:ext>
              </a:extLst>
            </p:cNvPr>
            <p:cNvSpPr txBox="1"/>
            <p:nvPr/>
          </p:nvSpPr>
          <p:spPr>
            <a:xfrm>
              <a:off x="3455322" y="5563305"/>
              <a:ext cx="14959054" cy="719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404348"/>
                </a:solidFill>
                <a:effectLst/>
                <a:uLnTx/>
                <a:uFillTx/>
                <a:latin typeface="Literata Bold"/>
                <a:ea typeface="Literata Bold"/>
                <a:cs typeface="Literata Bold"/>
                <a:sym typeface="Literata Bold"/>
              </a:endParaRP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EA4904E1-42B6-3A5A-7B6F-06A5D979406E}"/>
                </a:ext>
              </a:extLst>
            </p:cNvPr>
            <p:cNvSpPr txBox="1"/>
            <p:nvPr/>
          </p:nvSpPr>
          <p:spPr>
            <a:xfrm>
              <a:off x="3095427" y="6966077"/>
              <a:ext cx="1147663" cy="714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5A4D"/>
                  </a:solidFill>
                  <a:effectLst/>
                  <a:uLnTx/>
                  <a:uFillTx/>
                  <a:latin typeface="Literata Bold"/>
                  <a:ea typeface="Literata Bold"/>
                  <a:cs typeface="Literata Bold"/>
                  <a:sym typeface="Literata Bold"/>
                </a:rPr>
                <a:t>a.</a:t>
              </a: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F11444FA-DF31-4E2E-C08F-A38A78C8EA93}"/>
                </a:ext>
              </a:extLst>
            </p:cNvPr>
            <p:cNvSpPr txBox="1"/>
            <p:nvPr/>
          </p:nvSpPr>
          <p:spPr>
            <a:xfrm>
              <a:off x="3095427" y="7579769"/>
              <a:ext cx="1147663" cy="714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5A4D"/>
                  </a:solidFill>
                  <a:effectLst/>
                  <a:uLnTx/>
                  <a:uFillTx/>
                  <a:latin typeface="Literata Bold"/>
                  <a:ea typeface="Literata Bold"/>
                  <a:cs typeface="Literata Bold"/>
                  <a:sym typeface="Literata Bold"/>
                </a:rPr>
                <a:t>b.</a:t>
              </a:r>
            </a:p>
          </p:txBody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506EBAA3-F710-1DF7-0D7C-144F15684767}"/>
              </a:ext>
            </a:extLst>
          </p:cNvPr>
          <p:cNvSpPr txBox="1"/>
          <p:nvPr/>
        </p:nvSpPr>
        <p:spPr>
          <a:xfrm>
            <a:off x="3635421" y="5377251"/>
            <a:ext cx="14959054" cy="71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2800" dirty="0">
                <a:solidFill>
                  <a:srgbClr val="475A4D"/>
                </a:solidFill>
              </a:rPr>
              <a:t>Relire nos « problèmes » comme des ressources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C7DBFF0B-67D1-DB58-06DF-5CF716937281}"/>
              </a:ext>
            </a:extLst>
          </p:cNvPr>
          <p:cNvSpPr txBox="1"/>
          <p:nvPr/>
        </p:nvSpPr>
        <p:spPr>
          <a:xfrm>
            <a:off x="3569150" y="6841541"/>
            <a:ext cx="14959054" cy="71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2800" dirty="0">
                <a:solidFill>
                  <a:srgbClr val="475A4D"/>
                </a:solidFill>
              </a:rPr>
              <a:t>Quatre pôles en tension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17BD66BF-A9CF-E78F-627B-0227E4A79D3A}"/>
              </a:ext>
            </a:extLst>
          </p:cNvPr>
          <p:cNvSpPr txBox="1"/>
          <p:nvPr/>
        </p:nvSpPr>
        <p:spPr>
          <a:xfrm>
            <a:off x="3569150" y="7474652"/>
            <a:ext cx="14959054" cy="71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2800" dirty="0">
                <a:solidFill>
                  <a:srgbClr val="475A4D"/>
                </a:solidFill>
              </a:rPr>
              <a:t>Trois mouvements qui dialoguent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Literata Bold"/>
              <a:ea typeface="Literata Bold"/>
              <a:cs typeface="Literata Bold"/>
              <a:sym typeface="Literata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5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59429" y="-443877"/>
            <a:ext cx="19806858" cy="2591735"/>
          </a:xfrm>
          <a:prstGeom prst="rect">
            <a:avLst/>
          </a:prstGeom>
          <a:solidFill>
            <a:srgbClr val="CCDAD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48064" y="5069873"/>
            <a:ext cx="10133824" cy="163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5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 Classic"/>
                <a:ea typeface="Montserrat Classic"/>
                <a:cs typeface="Montserrat Classic"/>
                <a:sym typeface="Montserrat Classic"/>
              </a:rPr>
              <a:t>MERCI POUR VOTRE ATTENTION </a:t>
            </a:r>
          </a:p>
        </p:txBody>
      </p:sp>
      <p:sp>
        <p:nvSpPr>
          <p:cNvPr id="4" name="AutoShape 4"/>
          <p:cNvSpPr/>
          <p:nvPr/>
        </p:nvSpPr>
        <p:spPr>
          <a:xfrm>
            <a:off x="8336452" y="4583641"/>
            <a:ext cx="1615096" cy="82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36452" y="7104231"/>
            <a:ext cx="1615096" cy="82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94253" y="8115300"/>
            <a:ext cx="5484397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erif Pro"/>
                <a:ea typeface="Source Serif Pro"/>
                <a:cs typeface="Source Serif Pro"/>
                <a:sym typeface="Source Serif Pro"/>
              </a:rPr>
              <a:t>Larcin &amp;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erif Pro"/>
                <a:ea typeface="Source Serif Pro"/>
                <a:cs typeface="Source Serif Pro"/>
                <a:sym typeface="Source Serif Pro"/>
              </a:rPr>
              <a:t>Detroz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erif Pro"/>
                <a:ea typeface="Source Serif Pro"/>
                <a:cs typeface="Source Serif Pro"/>
                <a:sym typeface="Source Serif Pro"/>
              </a:rPr>
              <a:t>  -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erif Pro"/>
                <a:ea typeface="Source Serif Pro"/>
                <a:cs typeface="Source Serif Pro"/>
                <a:sym typeface="Source Serif Pro"/>
              </a:rPr>
              <a:t>ULiège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erif Pro"/>
                <a:ea typeface="Source Serif Pro"/>
                <a:cs typeface="Source Serif Pro"/>
                <a:sym typeface="Source Serif Pro"/>
              </a:rPr>
              <a:t> |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5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>
            <a:extLst>
              <a:ext uri="{FF2B5EF4-FFF2-40B4-BE49-F238E27FC236}">
                <a16:creationId xmlns:a16="http://schemas.microsoft.com/office/drawing/2014/main" id="{45B4328C-F2C4-0C26-A337-BE18B44C151A}"/>
              </a:ext>
            </a:extLst>
          </p:cNvPr>
          <p:cNvGrpSpPr>
            <a:grpSpLocks/>
          </p:cNvGrpSpPr>
          <p:nvPr/>
        </p:nvGrpSpPr>
        <p:grpSpPr bwMode="auto">
          <a:xfrm>
            <a:off x="-6481763" y="5440363"/>
            <a:ext cx="18214976" cy="2166937"/>
            <a:chOff x="-4083" y="3427"/>
            <a:chExt cx="11474" cy="1365"/>
          </a:xfrm>
        </p:grpSpPr>
        <p:sp>
          <p:nvSpPr>
            <p:cNvPr id="33796" name="AutoShape 4">
              <a:extLst>
                <a:ext uri="{FF2B5EF4-FFF2-40B4-BE49-F238E27FC236}">
                  <a16:creationId xmlns:a16="http://schemas.microsoft.com/office/drawing/2014/main" id="{51413AA5-1371-C1AE-E87D-A1ECAEE93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576"/>
              <a:ext cx="11474" cy="1216"/>
            </a:xfrm>
            <a:custGeom>
              <a:avLst/>
              <a:gdLst>
                <a:gd name="G0" fmla="+- 32767 0 0"/>
                <a:gd name="G1" fmla="+- 5369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2266497" y="0"/>
                  </a:lnTo>
                  <a:lnTo>
                    <a:pt x="2266497" y="233893"/>
                  </a:lnTo>
                  <a:lnTo>
                    <a:pt x="0" y="233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80" cap="sq">
              <a:solidFill>
                <a:srgbClr val="EEEEE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A7888762-B7AF-F9BE-0815-3A86A0083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427"/>
              <a:ext cx="9879" cy="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B661BAD-24F5-55FB-A815-43B7D3157DB7}"/>
              </a:ext>
            </a:extLst>
          </p:cNvPr>
          <p:cNvGrpSpPr/>
          <p:nvPr/>
        </p:nvGrpSpPr>
        <p:grpSpPr>
          <a:xfrm>
            <a:off x="-1260475" y="4296366"/>
            <a:ext cx="18613387" cy="2071270"/>
            <a:chOff x="-1260475" y="2732881"/>
            <a:chExt cx="18613387" cy="2071270"/>
          </a:xfrm>
        </p:grpSpPr>
        <p:sp>
          <p:nvSpPr>
            <p:cNvPr id="33793" name="Rectangle 1">
              <a:extLst>
                <a:ext uri="{FF2B5EF4-FFF2-40B4-BE49-F238E27FC236}">
                  <a16:creationId xmlns:a16="http://schemas.microsoft.com/office/drawing/2014/main" id="{DD96DC9C-BA91-9134-D140-A574DFD81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60475" y="2732881"/>
              <a:ext cx="3886200" cy="1677988"/>
            </a:xfrm>
            <a:prstGeom prst="rect">
              <a:avLst/>
            </a:prstGeom>
            <a:solidFill>
              <a:srgbClr val="E9E8C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33794" name="Line 2">
              <a:extLst>
                <a:ext uri="{FF2B5EF4-FFF2-40B4-BE49-F238E27FC236}">
                  <a16:creationId xmlns:a16="http://schemas.microsoft.com/office/drawing/2014/main" id="{908460A6-4929-E5FE-8493-DD39755A9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304" y="3197225"/>
              <a:ext cx="0" cy="749300"/>
            </a:xfrm>
            <a:prstGeom prst="line">
              <a:avLst/>
            </a:prstGeom>
            <a:noFill/>
            <a:ln w="50760" cap="flat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3675857E-68A0-B11E-A7C8-F422D31D9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3243263"/>
              <a:ext cx="2079625" cy="86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hangingPunct="1">
                <a:lnSpc>
                  <a:spcPts val="6525"/>
                </a:lnSpc>
              </a:pPr>
              <a:r>
                <a:rPr lang="fr-FR" altLang="fr-FR" sz="7200" b="1" dirty="0">
                  <a:solidFill>
                    <a:srgbClr val="FFFFFF"/>
                  </a:solidFill>
                  <a:latin typeface="Literata" charset="0"/>
                  <a:ea typeface="Literata Bold" charset="0"/>
                  <a:cs typeface="Literata Bold" charset="0"/>
                </a:rPr>
                <a:t>01</a:t>
              </a:r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3CD523A3-A836-008B-E28A-7861733E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799" y="3182938"/>
              <a:ext cx="14108113" cy="162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hangingPunct="1">
                <a:lnSpc>
                  <a:spcPts val="6525"/>
                </a:lnSpc>
              </a:pPr>
              <a:r>
                <a:rPr lang="fr-FR" altLang="fr-FR" sz="4800" b="1" dirty="0">
                  <a:solidFill>
                    <a:srgbClr val="FFFFFF"/>
                  </a:solidFill>
                  <a:latin typeface="Literata" panose="020B0604020202020204" charset="0"/>
                  <a:ea typeface="Literata Bold" charset="0"/>
                  <a:cs typeface="LilyUPC" panose="020B0502040204020203" pitchFamily="34" charset="-34"/>
                </a:rPr>
                <a:t>L'UNIVERSITÉ SOUS PRESSION — LA LOGIQUE DE PERFORMANCE À BOUT DE SOUFFLE</a:t>
              </a:r>
            </a:p>
          </p:txBody>
        </p:sp>
      </p:grpSp>
      <p:grpSp>
        <p:nvGrpSpPr>
          <p:cNvPr id="33801" name="Group 9">
            <a:extLst>
              <a:ext uri="{FF2B5EF4-FFF2-40B4-BE49-F238E27FC236}">
                <a16:creationId xmlns:a16="http://schemas.microsoft.com/office/drawing/2014/main" id="{D6DE273F-2EB2-AF6D-77B7-555AED102F7A}"/>
              </a:ext>
            </a:extLst>
          </p:cNvPr>
          <p:cNvGrpSpPr>
            <a:grpSpLocks/>
          </p:cNvGrpSpPr>
          <p:nvPr/>
        </p:nvGrpSpPr>
        <p:grpSpPr bwMode="auto">
          <a:xfrm>
            <a:off x="14574838" y="-234950"/>
            <a:ext cx="3711575" cy="2166938"/>
            <a:chOff x="9181" y="-148"/>
            <a:chExt cx="2338" cy="1365"/>
          </a:xfrm>
        </p:grpSpPr>
        <p:pic>
          <p:nvPicPr>
            <p:cNvPr id="33802" name="Picture 10">
              <a:extLst>
                <a:ext uri="{FF2B5EF4-FFF2-40B4-BE49-F238E27FC236}">
                  <a16:creationId xmlns:a16="http://schemas.microsoft.com/office/drawing/2014/main" id="{21BBE3F4-53C2-2126-2E1E-0ABF179A4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03"/>
            <a:stretch>
              <a:fillRect/>
            </a:stretch>
          </p:blipFill>
          <p:spPr bwMode="auto">
            <a:xfrm>
              <a:off x="10080" y="25"/>
              <a:ext cx="1438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140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3" name="Picture 11">
              <a:extLst>
                <a:ext uri="{FF2B5EF4-FFF2-40B4-BE49-F238E27FC236}">
                  <a16:creationId xmlns:a16="http://schemas.microsoft.com/office/drawing/2014/main" id="{B587CBEC-8809-F346-2498-8A0786250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90"/>
            <a:stretch>
              <a:fillRect/>
            </a:stretch>
          </p:blipFill>
          <p:spPr bwMode="auto">
            <a:xfrm>
              <a:off x="9181" y="25"/>
              <a:ext cx="898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5909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3804" name="AutoShape 12">
              <a:extLst>
                <a:ext uri="{FF2B5EF4-FFF2-40B4-BE49-F238E27FC236}">
                  <a16:creationId xmlns:a16="http://schemas.microsoft.com/office/drawing/2014/main" id="{C51C637A-0A19-9AF5-1C00-6E3C44E28B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25" y="-148"/>
              <a:ext cx="0" cy="1103"/>
            </a:xfrm>
            <a:prstGeom prst="straightConnector1">
              <a:avLst/>
            </a:prstGeom>
            <a:noFill/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3808" name="Rectangle 16">
            <a:extLst>
              <a:ext uri="{FF2B5EF4-FFF2-40B4-BE49-F238E27FC236}">
                <a16:creationId xmlns:a16="http://schemas.microsoft.com/office/drawing/2014/main" id="{7EA517B4-7B74-4C55-E26F-293EE77BB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64253" y="2368192"/>
            <a:ext cx="17388000" cy="23213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5DF30D5-C52A-F3B6-C8C4-0EE0771FB304}"/>
              </a:ext>
            </a:extLst>
          </p:cNvPr>
          <p:cNvSpPr txBox="1"/>
          <p:nvPr/>
        </p:nvSpPr>
        <p:spPr>
          <a:xfrm>
            <a:off x="1359693" y="1298093"/>
            <a:ext cx="1495905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terata" panose="020B0604020202020204" charset="0"/>
                <a:ea typeface="Literata Bold"/>
                <a:cs typeface="Literata Bold"/>
                <a:sym typeface="Literata Bold"/>
              </a:rPr>
              <a:t>CONSTAT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1058D-0A35-FE60-73FE-F92A83F0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CFFEE8C-152B-8FC2-198A-C7F18B68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F64D3BCD-93D9-4D78-4148-7709B32973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BAE7DD97-3120-B01E-A60F-B348486736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35391" y="-2200277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lvl="0" algn="r">
              <a:lnSpc>
                <a:spcPct val="94000"/>
              </a:lnSpc>
              <a:defRPr/>
            </a:pPr>
            <a:r>
              <a:rPr lang="fr-FR" altLang="fr-FR" sz="4000" b="1" dirty="0">
                <a:solidFill>
                  <a:srgbClr val="FFFFFF"/>
                </a:solidFill>
                <a:latin typeface="Literata" panose="020B0604020202020204" charset="0"/>
                <a:ea typeface="Literata Bold" charset="0"/>
                <a:cs typeface="LilyUPC" panose="020B0502040204020203" pitchFamily="34" charset="-34"/>
              </a:rPr>
              <a:t>L'UNIVERSITÉ SOUS PRESSION</a:t>
            </a:r>
            <a:endParaRPr kumimoji="0" lang="fr-FR" sz="3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terata" panose="020B0604020202020204" charset="0"/>
              <a:ea typeface="Noto Sans SC Regular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DA642A8-800B-4C29-B4CE-70C763CC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BA371CA8-6B97-FFD5-DC29-F7B340374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801CB075-9C0E-768F-E34F-AD1C43507AD9}"/>
              </a:ext>
            </a:extLst>
          </p:cNvPr>
          <p:cNvSpPr/>
          <p:nvPr/>
        </p:nvSpPr>
        <p:spPr>
          <a:xfrm>
            <a:off x="7750434" y="4371813"/>
            <a:ext cx="3071612" cy="2820473"/>
          </a:xfrm>
          <a:prstGeom prst="ellipse">
            <a:avLst/>
          </a:prstGeom>
          <a:solidFill>
            <a:srgbClr val="475A4D"/>
          </a:solidFill>
          <a:ln>
            <a:solidFill>
              <a:srgbClr val="475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>
                <a:solidFill>
                  <a:schemeClr val="bg1"/>
                </a:solidFill>
              </a:rPr>
              <a:t>Enseignement Supérieur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68D729D-DDE0-DE12-90D0-43BA4E09C9C9}"/>
              </a:ext>
            </a:extLst>
          </p:cNvPr>
          <p:cNvSpPr/>
          <p:nvPr/>
        </p:nvSpPr>
        <p:spPr>
          <a:xfrm>
            <a:off x="5300235" y="3507648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Massification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1F7AC54-7876-FB19-94EB-F6C6AD3F018B}"/>
              </a:ext>
            </a:extLst>
          </p:cNvPr>
          <p:cNvSpPr/>
          <p:nvPr/>
        </p:nvSpPr>
        <p:spPr>
          <a:xfrm>
            <a:off x="7721460" y="2203914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Hétérogénéité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B241CC91-287F-989E-C6E0-182F82A1A5F9}"/>
              </a:ext>
            </a:extLst>
          </p:cNvPr>
          <p:cNvSpPr/>
          <p:nvPr/>
        </p:nvSpPr>
        <p:spPr>
          <a:xfrm>
            <a:off x="10226403" y="3507650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75" dirty="0" err="1">
                <a:solidFill>
                  <a:schemeClr val="tx1"/>
                </a:solidFill>
              </a:rPr>
              <a:t>Définancement</a:t>
            </a:r>
            <a:r>
              <a:rPr lang="fr-FR" sz="2175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relatif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ECC7667C-5980-3DB8-0A13-FA7FCACC6E9D}"/>
              </a:ext>
            </a:extLst>
          </p:cNvPr>
          <p:cNvSpPr>
            <a:spLocks/>
          </p:cNvSpPr>
          <p:nvPr/>
        </p:nvSpPr>
        <p:spPr>
          <a:xfrm>
            <a:off x="9257268" y="6115113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Injonctions </a:t>
            </a:r>
            <a:r>
              <a:rPr lang="fr-FR" sz="2175" dirty="0">
                <a:solidFill>
                  <a:schemeClr val="tx1"/>
                </a:solidFill>
              </a:rPr>
              <a:t>technologiques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FC81162-54BC-C30D-3D25-39D883BA5178}"/>
              </a:ext>
            </a:extLst>
          </p:cNvPr>
          <p:cNvSpPr>
            <a:spLocks/>
          </p:cNvSpPr>
          <p:nvPr/>
        </p:nvSpPr>
        <p:spPr>
          <a:xfrm>
            <a:off x="6185655" y="6115113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Injonctions pédagogiques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6878D4F-27C5-3FB9-CD4C-E9DA6C6A0826}"/>
              </a:ext>
            </a:extLst>
          </p:cNvPr>
          <p:cNvSpPr txBox="1"/>
          <p:nvPr/>
        </p:nvSpPr>
        <p:spPr>
          <a:xfrm>
            <a:off x="2087216" y="9360185"/>
            <a:ext cx="15315539" cy="507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i="1" dirty="0"/>
              <a:t>« Toujours plus d'étudiants, de publications, de projets… avec toujours moins de moyens. »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31118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642F4-320B-0009-835F-EF03B717B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AC4C10D-36CF-BE64-2F6B-4D575739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5A4C3880-9EE9-DABB-E525-54DE6AECFF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5397696D-3226-4CFA-F9BB-02DEA68F44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35391" y="-2200277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lvl="0" algn="r">
              <a:lnSpc>
                <a:spcPct val="94000"/>
              </a:lnSpc>
              <a:defRPr/>
            </a:pPr>
            <a:r>
              <a:rPr lang="fr-FR" altLang="fr-FR" sz="4000" b="1" dirty="0">
                <a:solidFill>
                  <a:srgbClr val="FFFFFF"/>
                </a:solidFill>
                <a:latin typeface="Literata" panose="020B0604020202020204" charset="0"/>
                <a:ea typeface="Literata Bold" charset="0"/>
                <a:cs typeface="LilyUPC" panose="020B0502040204020203" pitchFamily="34" charset="-34"/>
              </a:rPr>
              <a:t>L'UNIVERSITÉ SOUS PRESSION</a:t>
            </a:r>
            <a:endParaRPr kumimoji="0" lang="fr-FR" sz="3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terata" panose="020B0604020202020204" charset="0"/>
              <a:ea typeface="Noto Sans SC Regular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B5373FD1-DDFE-0CC1-BB1B-5ED552465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CA658C10-C1AF-9775-58EE-AA40826385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D9D094B0-BA4F-09D0-0CA9-3162A6F3582C}"/>
              </a:ext>
            </a:extLst>
          </p:cNvPr>
          <p:cNvSpPr/>
          <p:nvPr/>
        </p:nvSpPr>
        <p:spPr>
          <a:xfrm>
            <a:off x="7750434" y="4371813"/>
            <a:ext cx="3071612" cy="2820473"/>
          </a:xfrm>
          <a:prstGeom prst="ellipse">
            <a:avLst/>
          </a:prstGeom>
          <a:solidFill>
            <a:srgbClr val="475A4D"/>
          </a:solidFill>
          <a:ln>
            <a:solidFill>
              <a:srgbClr val="475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>
                <a:solidFill>
                  <a:schemeClr val="bg1"/>
                </a:solidFill>
              </a:rPr>
              <a:t>Enseignement Supérieur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936DD02E-DBFA-24F9-5EFC-95A21BCF2884}"/>
              </a:ext>
            </a:extLst>
          </p:cNvPr>
          <p:cNvSpPr/>
          <p:nvPr/>
        </p:nvSpPr>
        <p:spPr>
          <a:xfrm>
            <a:off x="5300235" y="3507648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Massification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7E52881-6292-349A-7C8C-25EF6DD8D654}"/>
              </a:ext>
            </a:extLst>
          </p:cNvPr>
          <p:cNvSpPr/>
          <p:nvPr/>
        </p:nvSpPr>
        <p:spPr>
          <a:xfrm>
            <a:off x="7721460" y="2203914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Hétérogénéité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24CBB03-5C48-E73F-3FA9-9E533BC15E23}"/>
              </a:ext>
            </a:extLst>
          </p:cNvPr>
          <p:cNvSpPr/>
          <p:nvPr/>
        </p:nvSpPr>
        <p:spPr>
          <a:xfrm>
            <a:off x="10226403" y="3507650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75" dirty="0" err="1">
                <a:solidFill>
                  <a:schemeClr val="tx1"/>
                </a:solidFill>
              </a:rPr>
              <a:t>Définancement</a:t>
            </a:r>
            <a:r>
              <a:rPr lang="fr-FR" sz="2175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relatif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82C2BFE-8DFB-238B-4104-4CB9402DFC7B}"/>
              </a:ext>
            </a:extLst>
          </p:cNvPr>
          <p:cNvSpPr>
            <a:spLocks/>
          </p:cNvSpPr>
          <p:nvPr/>
        </p:nvSpPr>
        <p:spPr>
          <a:xfrm>
            <a:off x="9257268" y="6115113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Injonctions </a:t>
            </a:r>
            <a:r>
              <a:rPr lang="fr-FR" sz="2175" dirty="0">
                <a:solidFill>
                  <a:schemeClr val="tx1"/>
                </a:solidFill>
              </a:rPr>
              <a:t>technologiques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14E9A752-4D50-B398-56EB-C1DB186DEA25}"/>
              </a:ext>
            </a:extLst>
          </p:cNvPr>
          <p:cNvSpPr>
            <a:spLocks/>
          </p:cNvSpPr>
          <p:nvPr/>
        </p:nvSpPr>
        <p:spPr>
          <a:xfrm>
            <a:off x="6185655" y="6115113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Injonctions pédagogiques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96BCC27-D17E-F2C8-5795-2399AF32E5C1}"/>
              </a:ext>
            </a:extLst>
          </p:cNvPr>
          <p:cNvGrpSpPr/>
          <p:nvPr/>
        </p:nvGrpSpPr>
        <p:grpSpPr>
          <a:xfrm>
            <a:off x="871911" y="3206319"/>
            <a:ext cx="4428323" cy="3636135"/>
            <a:chOff x="1223654" y="3218439"/>
            <a:chExt cx="4428323" cy="3636135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6EA40EAE-3C88-9818-2773-95C5E20FE3D2}"/>
                </a:ext>
              </a:extLst>
            </p:cNvPr>
            <p:cNvSpPr/>
            <p:nvPr/>
          </p:nvSpPr>
          <p:spPr>
            <a:xfrm>
              <a:off x="1223654" y="3218439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Autonomie productiviste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B467FE56-E850-51CF-60E8-D9690D5A10B1}"/>
                </a:ext>
              </a:extLst>
            </p:cNvPr>
            <p:cNvSpPr/>
            <p:nvPr/>
          </p:nvSpPr>
          <p:spPr>
            <a:xfrm>
              <a:off x="1223654" y="4494443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err="1"/>
                <a:t>Hypercontrôle</a:t>
              </a:r>
              <a:r>
                <a:rPr lang="fr-FR" sz="2400" dirty="0"/>
                <a:t> direct et indirect des individus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E3917D5-D916-44FA-4124-6917A3276A13}"/>
                </a:ext>
              </a:extLst>
            </p:cNvPr>
            <p:cNvSpPr/>
            <p:nvPr/>
          </p:nvSpPr>
          <p:spPr>
            <a:xfrm>
              <a:off x="1223654" y="5749674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Standardisation et normes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6AFF5672-74B3-81C3-0FB3-AD8713AFF4EA}"/>
                </a:ext>
              </a:extLst>
            </p:cNvPr>
            <p:cNvCxnSpPr>
              <a:endCxn id="2" idx="3"/>
            </p:cNvCxnSpPr>
            <p:nvPr/>
          </p:nvCxnSpPr>
          <p:spPr>
            <a:xfrm flipH="1" flipV="1">
              <a:off x="4443104" y="3770890"/>
              <a:ext cx="1208873" cy="126611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EA0D91BA-D1EE-99FF-3732-56C6027F3A7E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4443104" y="5036999"/>
              <a:ext cx="1208873" cy="9894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8A45359E-7705-98D7-DCEF-23E315BA50E4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4443104" y="5036999"/>
              <a:ext cx="1208873" cy="1265126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390F0EB-C5BC-B6CF-B25B-AB3C8495669F}"/>
              </a:ext>
            </a:extLst>
          </p:cNvPr>
          <p:cNvGrpSpPr/>
          <p:nvPr/>
        </p:nvGrpSpPr>
        <p:grpSpPr>
          <a:xfrm>
            <a:off x="13298015" y="3099134"/>
            <a:ext cx="4525105" cy="3637500"/>
            <a:chOff x="13649756" y="3218400"/>
            <a:chExt cx="4525105" cy="363750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C3ED3CE-B5BA-0DDC-BC02-0C00332B7747}"/>
                </a:ext>
              </a:extLst>
            </p:cNvPr>
            <p:cNvSpPr/>
            <p:nvPr/>
          </p:nvSpPr>
          <p:spPr>
            <a:xfrm>
              <a:off x="14955411" y="4492800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dirty="0"/>
                <a:t>Dépendance aux indicateurs chiffrés </a:t>
              </a:r>
              <a:endParaRPr lang="fr-FR" sz="2400" dirty="0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5AA9AC4-40DF-3675-6CFB-280AE9C4E36C}"/>
                </a:ext>
              </a:extLst>
            </p:cNvPr>
            <p:cNvSpPr/>
            <p:nvPr/>
          </p:nvSpPr>
          <p:spPr>
            <a:xfrm>
              <a:off x="14955411" y="3218400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New Public Management 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3D9D6D67-D750-9ED4-01FE-77BA2FA2B490}"/>
                </a:ext>
              </a:extLst>
            </p:cNvPr>
            <p:cNvSpPr/>
            <p:nvPr/>
          </p:nvSpPr>
          <p:spPr>
            <a:xfrm>
              <a:off x="14955411" y="5751000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Reddition des comptes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D792982-78EF-92C0-5BDA-29D560A30BAD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13649756" y="3770850"/>
              <a:ext cx="1305656" cy="126615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AC448593-46A9-7D46-F4F1-E25E2B095FAF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13649756" y="5037000"/>
              <a:ext cx="1305656" cy="825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CBFF070E-08B6-CCD1-74EA-1B733BDD5FB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3649756" y="5037000"/>
              <a:ext cx="1305656" cy="126645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1819CC94-51D4-66C3-6F1E-11005A819665}"/>
              </a:ext>
            </a:extLst>
          </p:cNvPr>
          <p:cNvSpPr txBox="1"/>
          <p:nvPr/>
        </p:nvSpPr>
        <p:spPr>
          <a:xfrm>
            <a:off x="3161665" y="9360185"/>
            <a:ext cx="12249149" cy="481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000" b="1" i="1" dirty="0">
                <a:solidFill>
                  <a:srgbClr val="475A4D"/>
                </a:solidFill>
              </a:rPr>
              <a:t>Osciller sans se rompre </a:t>
            </a:r>
            <a:r>
              <a:rPr lang="fr-BE" sz="3000" b="1" i="1" dirty="0"/>
              <a:t>: la tentation du contrôle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146654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9CDCB-49E1-62CD-CD10-14EFBA856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17DE155-64D1-0D50-73B3-238ED894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1D7BA214-586D-B9F2-6B54-C6E38EE63B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D8C23BFA-1582-100D-0EF2-B7CAC1553C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35391" y="-2200277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lvl="0" algn="r">
              <a:lnSpc>
                <a:spcPct val="94000"/>
              </a:lnSpc>
              <a:defRPr/>
            </a:pPr>
            <a:r>
              <a:rPr lang="fr-FR" altLang="fr-FR" sz="3600" b="1" dirty="0">
                <a:solidFill>
                  <a:srgbClr val="FFFFFF"/>
                </a:solidFill>
                <a:latin typeface="Literata" panose="020B0604020202020204" charset="0"/>
                <a:ea typeface="Literata Bold" charset="0"/>
                <a:cs typeface="LilyUPC" panose="020B0502040204020203" pitchFamily="34" charset="-34"/>
              </a:rPr>
              <a:t>LA LOGIQUE DE PERFORMANCE À BOUT DE SOUFFLE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terata" panose="020B0604020202020204" charset="0"/>
              <a:ea typeface="Noto Sans SC Regular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70320B6-5711-F8C3-E1AD-D06B0C7E1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23EBC5E8-D643-515D-8CDD-02B3257EDF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0E00FE97-8A9F-6996-5E9F-4B3BE54B5104}"/>
              </a:ext>
            </a:extLst>
          </p:cNvPr>
          <p:cNvSpPr/>
          <p:nvPr/>
        </p:nvSpPr>
        <p:spPr>
          <a:xfrm>
            <a:off x="7750434" y="4371813"/>
            <a:ext cx="3071612" cy="2820473"/>
          </a:xfrm>
          <a:prstGeom prst="ellipse">
            <a:avLst/>
          </a:prstGeom>
          <a:solidFill>
            <a:srgbClr val="475A4D"/>
          </a:solidFill>
          <a:ln>
            <a:solidFill>
              <a:srgbClr val="475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>
                <a:solidFill>
                  <a:schemeClr val="bg1"/>
                </a:solidFill>
              </a:rPr>
              <a:t>Enseignement Supérieur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BF5D433B-13D3-0FCF-D5A3-592DA1117F00}"/>
              </a:ext>
            </a:extLst>
          </p:cNvPr>
          <p:cNvSpPr/>
          <p:nvPr/>
        </p:nvSpPr>
        <p:spPr>
          <a:xfrm>
            <a:off x="5300235" y="3507648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Massification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9326FAA-F9FA-1591-8D98-38FBCC13C207}"/>
              </a:ext>
            </a:extLst>
          </p:cNvPr>
          <p:cNvSpPr/>
          <p:nvPr/>
        </p:nvSpPr>
        <p:spPr>
          <a:xfrm>
            <a:off x="7721460" y="2203914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Hétérogénéité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8398C780-AC7D-E22A-50AF-43EF638D4805}"/>
              </a:ext>
            </a:extLst>
          </p:cNvPr>
          <p:cNvSpPr/>
          <p:nvPr/>
        </p:nvSpPr>
        <p:spPr>
          <a:xfrm>
            <a:off x="10226403" y="3507650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75" dirty="0" err="1">
                <a:solidFill>
                  <a:schemeClr val="tx1"/>
                </a:solidFill>
              </a:rPr>
              <a:t>Définancement</a:t>
            </a:r>
            <a:r>
              <a:rPr lang="fr-FR" sz="2175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relatif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2EE6E5CB-4D17-830E-20F3-AFB78C5C6D2F}"/>
              </a:ext>
            </a:extLst>
          </p:cNvPr>
          <p:cNvSpPr>
            <a:spLocks/>
          </p:cNvSpPr>
          <p:nvPr/>
        </p:nvSpPr>
        <p:spPr>
          <a:xfrm>
            <a:off x="9257268" y="6115113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Injonctions </a:t>
            </a:r>
            <a:r>
              <a:rPr lang="fr-FR" sz="2175" dirty="0">
                <a:solidFill>
                  <a:schemeClr val="tx1"/>
                </a:solidFill>
              </a:rPr>
              <a:t>technologiques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ADA9223F-6254-4617-B970-2D7BAA7028B3}"/>
              </a:ext>
            </a:extLst>
          </p:cNvPr>
          <p:cNvSpPr>
            <a:spLocks/>
          </p:cNvSpPr>
          <p:nvPr/>
        </p:nvSpPr>
        <p:spPr>
          <a:xfrm>
            <a:off x="6185655" y="6115113"/>
            <a:ext cx="3071612" cy="2820473"/>
          </a:xfrm>
          <a:prstGeom prst="ellipse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Injonctions pédagogiques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6E75877-9A11-4CFE-88B6-BB92CBD62A22}"/>
              </a:ext>
            </a:extLst>
          </p:cNvPr>
          <p:cNvGrpSpPr/>
          <p:nvPr/>
        </p:nvGrpSpPr>
        <p:grpSpPr>
          <a:xfrm>
            <a:off x="871911" y="3206319"/>
            <a:ext cx="4428323" cy="3636135"/>
            <a:chOff x="1223654" y="3218439"/>
            <a:chExt cx="4428323" cy="3636135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AA821571-7431-18C1-24D0-277A13F734F3}"/>
                </a:ext>
              </a:extLst>
            </p:cNvPr>
            <p:cNvSpPr/>
            <p:nvPr/>
          </p:nvSpPr>
          <p:spPr>
            <a:xfrm>
              <a:off x="1223654" y="3218439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Autonomie productiviste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35E07177-C99A-C16F-73A0-DB42BD920BB3}"/>
                </a:ext>
              </a:extLst>
            </p:cNvPr>
            <p:cNvSpPr/>
            <p:nvPr/>
          </p:nvSpPr>
          <p:spPr>
            <a:xfrm>
              <a:off x="1223654" y="4494443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err="1"/>
                <a:t>Hypercontrôle</a:t>
              </a:r>
              <a:r>
                <a:rPr lang="fr-FR" sz="2400" dirty="0"/>
                <a:t> direct et indirect des individus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121A02E-90E9-5C97-5B10-268022E288C4}"/>
                </a:ext>
              </a:extLst>
            </p:cNvPr>
            <p:cNvSpPr/>
            <p:nvPr/>
          </p:nvSpPr>
          <p:spPr>
            <a:xfrm>
              <a:off x="1223654" y="5749674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Standardisation et normes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6A2E6B57-C778-24F2-28AD-0779766D8A43}"/>
                </a:ext>
              </a:extLst>
            </p:cNvPr>
            <p:cNvCxnSpPr>
              <a:endCxn id="2" idx="3"/>
            </p:cNvCxnSpPr>
            <p:nvPr/>
          </p:nvCxnSpPr>
          <p:spPr>
            <a:xfrm flipH="1" flipV="1">
              <a:off x="4443104" y="3770890"/>
              <a:ext cx="1208873" cy="126611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40531146-7D30-8C21-CC54-BB4A74295E5D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4443104" y="5036999"/>
              <a:ext cx="1208873" cy="9894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B98D48A4-4017-AD20-EF5C-F04E0C4C447D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4443104" y="5036999"/>
              <a:ext cx="1208873" cy="1265126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C90C81A-D7DE-A981-9454-1A36A25AEDE9}"/>
              </a:ext>
            </a:extLst>
          </p:cNvPr>
          <p:cNvGrpSpPr/>
          <p:nvPr/>
        </p:nvGrpSpPr>
        <p:grpSpPr>
          <a:xfrm>
            <a:off x="13298015" y="3099134"/>
            <a:ext cx="4525105" cy="3637500"/>
            <a:chOff x="13649756" y="3218400"/>
            <a:chExt cx="4525105" cy="363750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78E15EE-2F1C-7B52-48DA-74E572834209}"/>
                </a:ext>
              </a:extLst>
            </p:cNvPr>
            <p:cNvSpPr/>
            <p:nvPr/>
          </p:nvSpPr>
          <p:spPr>
            <a:xfrm>
              <a:off x="14955411" y="4492800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dirty="0"/>
                <a:t>Dépendance aux indicateurs chiffrés </a:t>
              </a:r>
              <a:endParaRPr lang="fr-FR" sz="2400" dirty="0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02B5C21F-E71A-3C23-502F-C954DFF5E7CC}"/>
                </a:ext>
              </a:extLst>
            </p:cNvPr>
            <p:cNvSpPr/>
            <p:nvPr/>
          </p:nvSpPr>
          <p:spPr>
            <a:xfrm>
              <a:off x="14955411" y="3218400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New Public Management 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9BFF8F17-1434-D7F7-4D94-9FFE6DC7E24E}"/>
                </a:ext>
              </a:extLst>
            </p:cNvPr>
            <p:cNvSpPr/>
            <p:nvPr/>
          </p:nvSpPr>
          <p:spPr>
            <a:xfrm>
              <a:off x="14955411" y="5751000"/>
              <a:ext cx="3219450" cy="1104900"/>
            </a:xfrm>
            <a:prstGeom prst="roundRect">
              <a:avLst/>
            </a:prstGeom>
            <a:solidFill>
              <a:srgbClr val="475A4D"/>
            </a:solidFill>
            <a:ln>
              <a:solidFill>
                <a:srgbClr val="475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Reddition des comptes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C72D81F6-FA3D-25F4-5ED0-3665CB6B62DA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13649756" y="3770850"/>
              <a:ext cx="1305656" cy="126615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2E0CE7D-520A-0D4A-C96C-C8546F3F84D3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13649756" y="5037000"/>
              <a:ext cx="1305656" cy="825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C913054C-2E79-5B08-2424-83E30D4B08C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3649756" y="5037000"/>
              <a:ext cx="1305656" cy="1266450"/>
            </a:xfrm>
            <a:prstGeom prst="straightConnector1">
              <a:avLst/>
            </a:prstGeom>
            <a:ln>
              <a:solidFill>
                <a:srgbClr val="475A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F9892FB-77B0-EF3D-A6F3-F93A1338A917}"/>
              </a:ext>
            </a:extLst>
          </p:cNvPr>
          <p:cNvSpPr txBox="1"/>
          <p:nvPr/>
        </p:nvSpPr>
        <p:spPr>
          <a:xfrm>
            <a:off x="3019425" y="9379163"/>
            <a:ext cx="12249149" cy="481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000" b="1" i="1" dirty="0">
                <a:solidFill>
                  <a:srgbClr val="475A4D"/>
                </a:solidFill>
              </a:rPr>
              <a:t>Osciller sans se rompre</a:t>
            </a:r>
            <a:r>
              <a:rPr lang="fr-BE" sz="3000" b="1" i="1" dirty="0"/>
              <a:t> </a:t>
            </a:r>
            <a:r>
              <a:rPr lang="fr-BE" sz="3000" b="1" i="1" dirty="0">
                <a:solidFill>
                  <a:srgbClr val="FF0000"/>
                </a:solidFill>
              </a:rPr>
              <a:t>(à court terme en tout cas)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3A61D4-6C16-0B6E-C83F-2F4ECEC78A33}"/>
              </a:ext>
            </a:extLst>
          </p:cNvPr>
          <p:cNvSpPr/>
          <p:nvPr/>
        </p:nvSpPr>
        <p:spPr>
          <a:xfrm>
            <a:off x="1273509" y="7714712"/>
            <a:ext cx="4325399" cy="1085459"/>
          </a:xfrm>
          <a:prstGeom prst="rect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475A4D"/>
                </a:solidFill>
              </a:rPr>
              <a:t>La performativité : quand les chiffres produisent la réalité qu’ils prétendent décrire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D1D502-CD2A-551D-A2E2-62488F9C6546}"/>
              </a:ext>
            </a:extLst>
          </p:cNvPr>
          <p:cNvSpPr/>
          <p:nvPr/>
        </p:nvSpPr>
        <p:spPr>
          <a:xfrm>
            <a:off x="12915627" y="7649893"/>
            <a:ext cx="4101219" cy="1085459"/>
          </a:xfrm>
          <a:prstGeom prst="rect">
            <a:avLst/>
          </a:prstGeom>
          <a:solidFill>
            <a:srgbClr val="E9E8CE"/>
          </a:solidFill>
          <a:ln>
            <a:solidFill>
              <a:srgbClr val="E9E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475A4D"/>
                </a:solidFill>
              </a:rPr>
              <a:t>La loi </a:t>
            </a:r>
            <a:r>
              <a:rPr lang="fr-FR" sz="2400" b="1" i="1" dirty="0" err="1">
                <a:solidFill>
                  <a:srgbClr val="475A4D"/>
                </a:solidFill>
              </a:rPr>
              <a:t>Goodhart</a:t>
            </a:r>
            <a:r>
              <a:rPr lang="fr-FR" sz="2400" b="1" dirty="0">
                <a:solidFill>
                  <a:srgbClr val="475A4D"/>
                </a:solidFill>
              </a:rPr>
              <a:t>, ou quand la mesure détruit ce qu’elle se propose de mesurer</a:t>
            </a:r>
          </a:p>
        </p:txBody>
      </p:sp>
    </p:spTree>
    <p:extLst>
      <p:ext uri="{BB962C8B-B14F-4D97-AF65-F5344CB8AC3E}">
        <p14:creationId xmlns:p14="http://schemas.microsoft.com/office/powerpoint/2010/main" val="20428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5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D6D2D-51CE-4B75-79DB-874A658C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>
            <a:extLst>
              <a:ext uri="{FF2B5EF4-FFF2-40B4-BE49-F238E27FC236}">
                <a16:creationId xmlns:a16="http://schemas.microsoft.com/office/drawing/2014/main" id="{3495E368-3449-1CB4-6572-A397BBA1347D}"/>
              </a:ext>
            </a:extLst>
          </p:cNvPr>
          <p:cNvGrpSpPr>
            <a:grpSpLocks/>
          </p:cNvGrpSpPr>
          <p:nvPr/>
        </p:nvGrpSpPr>
        <p:grpSpPr bwMode="auto">
          <a:xfrm>
            <a:off x="-6481763" y="5440363"/>
            <a:ext cx="18214976" cy="2166937"/>
            <a:chOff x="-4083" y="3427"/>
            <a:chExt cx="11474" cy="1365"/>
          </a:xfrm>
        </p:grpSpPr>
        <p:sp>
          <p:nvSpPr>
            <p:cNvPr id="33796" name="AutoShape 4">
              <a:extLst>
                <a:ext uri="{FF2B5EF4-FFF2-40B4-BE49-F238E27FC236}">
                  <a16:creationId xmlns:a16="http://schemas.microsoft.com/office/drawing/2014/main" id="{EE2382C6-1F9A-A8EE-C3A8-ED46CF72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576"/>
              <a:ext cx="11474" cy="1216"/>
            </a:xfrm>
            <a:custGeom>
              <a:avLst/>
              <a:gdLst>
                <a:gd name="G0" fmla="+- 32767 0 0"/>
                <a:gd name="G1" fmla="+- 5369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2266497" y="0"/>
                  </a:lnTo>
                  <a:lnTo>
                    <a:pt x="2266497" y="233893"/>
                  </a:lnTo>
                  <a:lnTo>
                    <a:pt x="0" y="233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80" cap="sq">
              <a:solidFill>
                <a:srgbClr val="EEEEE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90E24DC3-B74B-8675-855A-0F8E6A40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83" y="3427"/>
              <a:ext cx="9879" cy="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7E38D79-06A9-F6EF-33BA-1D174EB0980E}"/>
              </a:ext>
            </a:extLst>
          </p:cNvPr>
          <p:cNvGrpSpPr/>
          <p:nvPr/>
        </p:nvGrpSpPr>
        <p:grpSpPr>
          <a:xfrm>
            <a:off x="-1260475" y="4296366"/>
            <a:ext cx="18613387" cy="1677988"/>
            <a:chOff x="-1260475" y="2732881"/>
            <a:chExt cx="18613387" cy="1677988"/>
          </a:xfrm>
        </p:grpSpPr>
        <p:sp>
          <p:nvSpPr>
            <p:cNvPr id="33793" name="Rectangle 1">
              <a:extLst>
                <a:ext uri="{FF2B5EF4-FFF2-40B4-BE49-F238E27FC236}">
                  <a16:creationId xmlns:a16="http://schemas.microsoft.com/office/drawing/2014/main" id="{5E30819E-286B-03AC-0C2A-E1D42610F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60475" y="2732881"/>
              <a:ext cx="3886200" cy="1677988"/>
            </a:xfrm>
            <a:prstGeom prst="rect">
              <a:avLst/>
            </a:prstGeom>
            <a:solidFill>
              <a:srgbClr val="E9E8C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4" name="Line 2">
              <a:extLst>
                <a:ext uri="{FF2B5EF4-FFF2-40B4-BE49-F238E27FC236}">
                  <a16:creationId xmlns:a16="http://schemas.microsoft.com/office/drawing/2014/main" id="{62E874E0-F59B-E9ED-3E83-0B0DF4776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304" y="3197225"/>
              <a:ext cx="0" cy="749300"/>
            </a:xfrm>
            <a:prstGeom prst="line">
              <a:avLst/>
            </a:prstGeom>
            <a:noFill/>
            <a:ln w="50760" cap="flat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B6C5A2C7-247B-6F8A-5AC4-4F8B4FE51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3243263"/>
              <a:ext cx="2079625" cy="86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6525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</a:tabLst>
                <a:defRPr/>
              </a:pPr>
              <a:r>
                <a:rPr kumimoji="0" lang="fr-FR" altLang="fr-FR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terata" charset="0"/>
                  <a:ea typeface="Literata Bold" charset="0"/>
                  <a:cs typeface="Literata Bold" charset="0"/>
                </a:rPr>
                <a:t>02</a:t>
              </a:r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358D397B-E2E8-2F23-F697-ED040441D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799" y="3182938"/>
              <a:ext cx="14108113" cy="787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5pPr>
              <a:lvl6pPr marL="25146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6pPr>
              <a:lvl7pPr marL="29718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7pPr>
              <a:lvl8pPr marL="34290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8pPr>
              <a:lvl9pPr marL="3886200" indent="-228600" fontAlgn="base" hangingPunct="0">
                <a:lnSpc>
                  <a:spcPct val="8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972800" algn="l"/>
                  <a:tab pos="11887200" algn="l"/>
                  <a:tab pos="12801600" algn="l"/>
                  <a:tab pos="137160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Noto Sans SC Regular" charset="0"/>
                  <a:cs typeface="Noto Sans SC Regular" charset="0"/>
                </a:defRPr>
              </a:lvl9pPr>
            </a:lstStyle>
            <a:p>
              <a:pPr lvl="0" fontAlgn="auto" hangingPunct="1">
                <a:lnSpc>
                  <a:spcPts val="6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4800" b="1" dirty="0">
                  <a:solidFill>
                    <a:srgbClr val="F4F2EC"/>
                  </a:solidFill>
                  <a:latin typeface="Literata Bold"/>
                  <a:ea typeface="Literata Bold"/>
                  <a:cs typeface="Literata Bold"/>
                  <a:sym typeface="Literata Bold"/>
                </a:rPr>
                <a:t>LA ROBUSTESSE : UN CHANGEMENT DE PARADIGME</a:t>
              </a:r>
            </a:p>
          </p:txBody>
        </p:sp>
      </p:grpSp>
      <p:grpSp>
        <p:nvGrpSpPr>
          <p:cNvPr id="33801" name="Group 9">
            <a:extLst>
              <a:ext uri="{FF2B5EF4-FFF2-40B4-BE49-F238E27FC236}">
                <a16:creationId xmlns:a16="http://schemas.microsoft.com/office/drawing/2014/main" id="{0B6EFED8-FD6F-C35C-BB30-59C0BE4D96CF}"/>
              </a:ext>
            </a:extLst>
          </p:cNvPr>
          <p:cNvGrpSpPr>
            <a:grpSpLocks/>
          </p:cNvGrpSpPr>
          <p:nvPr/>
        </p:nvGrpSpPr>
        <p:grpSpPr bwMode="auto">
          <a:xfrm>
            <a:off x="14574838" y="-234950"/>
            <a:ext cx="3711575" cy="2166938"/>
            <a:chOff x="9181" y="-148"/>
            <a:chExt cx="2338" cy="1365"/>
          </a:xfrm>
        </p:grpSpPr>
        <p:pic>
          <p:nvPicPr>
            <p:cNvPr id="33802" name="Picture 10">
              <a:extLst>
                <a:ext uri="{FF2B5EF4-FFF2-40B4-BE49-F238E27FC236}">
                  <a16:creationId xmlns:a16="http://schemas.microsoft.com/office/drawing/2014/main" id="{CF4CB0E4-FF3D-A237-35A2-BBA0CFA22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03"/>
            <a:stretch>
              <a:fillRect/>
            </a:stretch>
          </p:blipFill>
          <p:spPr bwMode="auto">
            <a:xfrm>
              <a:off x="10080" y="25"/>
              <a:ext cx="1438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140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3" name="Picture 11">
              <a:extLst>
                <a:ext uri="{FF2B5EF4-FFF2-40B4-BE49-F238E27FC236}">
                  <a16:creationId xmlns:a16="http://schemas.microsoft.com/office/drawing/2014/main" id="{21BF96BE-5AB9-425F-158F-4CE0870A6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90"/>
            <a:stretch>
              <a:fillRect/>
            </a:stretch>
          </p:blipFill>
          <p:spPr bwMode="auto">
            <a:xfrm>
              <a:off x="9181" y="25"/>
              <a:ext cx="898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5909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3804" name="AutoShape 12">
              <a:extLst>
                <a:ext uri="{FF2B5EF4-FFF2-40B4-BE49-F238E27FC236}">
                  <a16:creationId xmlns:a16="http://schemas.microsoft.com/office/drawing/2014/main" id="{348DED6B-6C8B-1D48-D1C7-25B69393CE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25" y="-148"/>
              <a:ext cx="0" cy="1103"/>
            </a:xfrm>
            <a:prstGeom prst="straightConnector1">
              <a:avLst/>
            </a:prstGeom>
            <a:noFill/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3808" name="Rectangle 16">
            <a:extLst>
              <a:ext uri="{FF2B5EF4-FFF2-40B4-BE49-F238E27FC236}">
                <a16:creationId xmlns:a16="http://schemas.microsoft.com/office/drawing/2014/main" id="{570838AE-11A6-95E0-C979-C6172785F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64253" y="2368192"/>
            <a:ext cx="17388000" cy="23213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76FDC0B-CBDE-7D31-86B5-2B75FB34B616}"/>
              </a:ext>
            </a:extLst>
          </p:cNvPr>
          <p:cNvSpPr txBox="1"/>
          <p:nvPr/>
        </p:nvSpPr>
        <p:spPr>
          <a:xfrm>
            <a:off x="1359693" y="1298093"/>
            <a:ext cx="1495905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dirty="0">
                <a:solidFill>
                  <a:srgbClr val="FFFFFF"/>
                </a:solidFill>
                <a:latin typeface="Literata" panose="020B0604020202020204" charset="0"/>
                <a:ea typeface="Literata Bold"/>
                <a:cs typeface="Literata Bold"/>
                <a:sym typeface="Literata Bold"/>
              </a:rPr>
              <a:t>LA ROBUSTESSE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terata" panose="020B0604020202020204" charset="0"/>
              <a:ea typeface="Literata Bold"/>
              <a:cs typeface="Literata Bold"/>
              <a:sym typeface="Literata Bold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9B44C15-34DF-F23B-CC61-96EC9BB1FD8D}"/>
              </a:ext>
            </a:extLst>
          </p:cNvPr>
          <p:cNvSpPr txBox="1"/>
          <p:nvPr/>
        </p:nvSpPr>
        <p:spPr>
          <a:xfrm>
            <a:off x="3284265" y="5641856"/>
            <a:ext cx="1147663" cy="74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Literata Bold"/>
                <a:ea typeface="Literata Bold"/>
                <a:cs typeface="Literata Bold"/>
                <a:sym typeface="Literata Bold"/>
              </a:rPr>
              <a:t>a.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278BFC-E63E-8351-4ACA-B46926F22256}"/>
              </a:ext>
            </a:extLst>
          </p:cNvPr>
          <p:cNvSpPr txBox="1"/>
          <p:nvPr/>
        </p:nvSpPr>
        <p:spPr>
          <a:xfrm>
            <a:off x="3853281" y="5595689"/>
            <a:ext cx="13782906" cy="83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Performance vs robustesse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3803B04-9B91-D5AE-F50C-44DD1FE0C982}"/>
              </a:ext>
            </a:extLst>
          </p:cNvPr>
          <p:cNvSpPr txBox="1"/>
          <p:nvPr/>
        </p:nvSpPr>
        <p:spPr>
          <a:xfrm>
            <a:off x="3279449" y="6422540"/>
            <a:ext cx="1147663" cy="74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Literata Bold"/>
                <a:ea typeface="Literata Bold"/>
                <a:cs typeface="Literata Bold"/>
                <a:sym typeface="Literata Bold"/>
              </a:rPr>
              <a:t>b.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76E266-7059-8286-EA62-5CD732899889}"/>
              </a:ext>
            </a:extLst>
          </p:cNvPr>
          <p:cNvSpPr txBox="1"/>
          <p:nvPr/>
        </p:nvSpPr>
        <p:spPr>
          <a:xfrm>
            <a:off x="3853280" y="6290654"/>
            <a:ext cx="13782906" cy="83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Relire nos « problèmes » comme des ressources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Literata Bold"/>
              <a:ea typeface="Literata Bold"/>
              <a:cs typeface="Literata Bold"/>
              <a:sym typeface="Literata Bold"/>
            </a:endParaRPr>
          </a:p>
        </p:txBody>
      </p:sp>
    </p:spTree>
    <p:extLst>
      <p:ext uri="{BB962C8B-B14F-4D97-AF65-F5344CB8AC3E}">
        <p14:creationId xmlns:p14="http://schemas.microsoft.com/office/powerpoint/2010/main" val="1942380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17355" y="-665347"/>
            <a:ext cx="19722710" cy="4751727"/>
          </a:xfrm>
          <a:prstGeom prst="rect">
            <a:avLst/>
          </a:prstGeom>
          <a:solidFill>
            <a:srgbClr val="475A4D"/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028700" y="2103126"/>
            <a:ext cx="7153844" cy="42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800" dirty="0">
                <a:solidFill>
                  <a:srgbClr val="FFFFFF"/>
                </a:solidFill>
                <a:latin typeface="+mn-lt"/>
                <a:ea typeface="Poppins"/>
                <a:cs typeface="Poppins"/>
                <a:sym typeface="Poppins"/>
              </a:rPr>
              <a:t>Olivier Hamant (2022, 2024)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761346" y="546680"/>
            <a:ext cx="1897350" cy="3117608"/>
            <a:chOff x="0" y="0"/>
            <a:chExt cx="2529800" cy="41568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9840" cy="4156837"/>
            </a:xfrm>
            <a:custGeom>
              <a:avLst/>
              <a:gdLst/>
              <a:ahLst/>
              <a:cxnLst/>
              <a:rect l="l" t="t" r="r" b="b"/>
              <a:pathLst>
                <a:path w="2529840" h="4156837">
                  <a:moveTo>
                    <a:pt x="0" y="0"/>
                  </a:moveTo>
                  <a:lnTo>
                    <a:pt x="2529840" y="0"/>
                  </a:lnTo>
                  <a:lnTo>
                    <a:pt x="2529840" y="4156837"/>
                  </a:lnTo>
                  <a:lnTo>
                    <a:pt x="0" y="4156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83314" y="574384"/>
            <a:ext cx="1897350" cy="3117608"/>
            <a:chOff x="0" y="0"/>
            <a:chExt cx="2529800" cy="41568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9840" cy="4156837"/>
            </a:xfrm>
            <a:custGeom>
              <a:avLst/>
              <a:gdLst/>
              <a:ahLst/>
              <a:cxnLst/>
              <a:rect l="l" t="t" r="r" b="b"/>
              <a:pathLst>
                <a:path w="2529840" h="4156837">
                  <a:moveTo>
                    <a:pt x="0" y="0"/>
                  </a:moveTo>
                  <a:lnTo>
                    <a:pt x="2529840" y="0"/>
                  </a:lnTo>
                  <a:lnTo>
                    <a:pt x="2529840" y="4156837"/>
                  </a:lnTo>
                  <a:lnTo>
                    <a:pt x="0" y="4156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05281" y="546678"/>
            <a:ext cx="1897350" cy="3117608"/>
            <a:chOff x="0" y="0"/>
            <a:chExt cx="2529800" cy="4156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9840" cy="4156837"/>
            </a:xfrm>
            <a:custGeom>
              <a:avLst/>
              <a:gdLst/>
              <a:ahLst/>
              <a:cxnLst/>
              <a:rect l="l" t="t" r="r" b="b"/>
              <a:pathLst>
                <a:path w="2529840" h="4156837">
                  <a:moveTo>
                    <a:pt x="0" y="0"/>
                  </a:moveTo>
                  <a:lnTo>
                    <a:pt x="2529840" y="0"/>
                  </a:lnTo>
                  <a:lnTo>
                    <a:pt x="2529840" y="4156837"/>
                  </a:lnTo>
                  <a:lnTo>
                    <a:pt x="0" y="4156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27248" y="546678"/>
            <a:ext cx="1897350" cy="3117608"/>
            <a:chOff x="0" y="0"/>
            <a:chExt cx="2529800" cy="41568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29840" cy="4156837"/>
            </a:xfrm>
            <a:custGeom>
              <a:avLst/>
              <a:gdLst/>
              <a:ahLst/>
              <a:cxnLst/>
              <a:rect l="l" t="t" r="r" b="b"/>
              <a:pathLst>
                <a:path w="2529840" h="4156837">
                  <a:moveTo>
                    <a:pt x="0" y="0"/>
                  </a:moveTo>
                  <a:lnTo>
                    <a:pt x="2529840" y="0"/>
                  </a:lnTo>
                  <a:lnTo>
                    <a:pt x="2529840" y="4156837"/>
                  </a:lnTo>
                  <a:lnTo>
                    <a:pt x="0" y="4156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76301"/>
            <a:ext cx="7060046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9"/>
              </a:lnSpc>
              <a:spcBef>
                <a:spcPct val="0"/>
              </a:spcBef>
            </a:pPr>
            <a:r>
              <a:rPr lang="en-US" sz="5199" u="none" strike="noStrike" dirty="0">
                <a:solidFill>
                  <a:srgbClr val="FFFFFF"/>
                </a:solidFill>
                <a:latin typeface="+mn-lt"/>
                <a:ea typeface="Montserrat Classic"/>
                <a:cs typeface="Montserrat Classic"/>
                <a:sym typeface="Montserrat Classic"/>
              </a:rPr>
              <a:t>LA ROBUSTESSE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9100" y="4522630"/>
            <a:ext cx="174498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93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« LA CAPACITÉ D’UN SYSTÈME À MAINTENIR SA STABILITÉ MALGRÉ LES FLUCTUATIONS QU’IL SUBIT »</a:t>
            </a:r>
          </a:p>
          <a:p>
            <a:pPr marL="0" lvl="0" indent="0" algn="ctr">
              <a:lnSpc>
                <a:spcPts val="3393"/>
              </a:lnSpc>
              <a:spcBef>
                <a:spcPct val="0"/>
              </a:spcBef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Source Serif Pro"/>
              <a:cs typeface="Source Serif Pro"/>
              <a:sym typeface="Source Serif Pro"/>
            </a:endParaRPr>
          </a:p>
          <a:p>
            <a:pPr marL="0" lvl="0" indent="0" algn="ctr">
              <a:lnSpc>
                <a:spcPts val="3393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La performance est à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redéfinir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et la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suroptimisation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à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combattre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.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Source Serif Pro"/>
              <a:cs typeface="Source Serif Pro"/>
              <a:sym typeface="Source Serif Pro"/>
            </a:endParaRPr>
          </a:p>
          <a:p>
            <a:pPr marL="0" lvl="0" indent="0" algn="ctr">
              <a:lnSpc>
                <a:spcPts val="3393"/>
              </a:lnSpc>
              <a:spcBef>
                <a:spcPct val="0"/>
              </a:spcBef>
            </a:pPr>
            <a:endParaRPr lang="en-US" sz="280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43540" y="6226482"/>
            <a:ext cx="14366496" cy="3881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4"/>
              </a:lnSpc>
              <a:spcBef>
                <a:spcPct val="0"/>
              </a:spcBef>
            </a:pPr>
            <a:r>
              <a:rPr lang="en-US" sz="28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 Bold"/>
                <a:cs typeface="Source Serif Pro Bold"/>
                <a:sym typeface="Source Serif Pro Bold"/>
              </a:rPr>
              <a:t>Les 7 </a:t>
            </a:r>
            <a:r>
              <a:rPr lang="en-US" sz="2800" b="1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 Bold"/>
                <a:cs typeface="Source Serif Pro Bold"/>
                <a:sym typeface="Source Serif Pro Bold"/>
              </a:rPr>
              <a:t>caractéristiques</a:t>
            </a:r>
            <a:r>
              <a:rPr lang="en-US" sz="28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 Bold"/>
                <a:cs typeface="Source Serif Pro Bold"/>
                <a:sym typeface="Source Serif Pro Bold"/>
              </a:rPr>
              <a:t> de la </a:t>
            </a:r>
            <a:r>
              <a:rPr lang="en-US" sz="2800" b="1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 Bold"/>
                <a:cs typeface="Source Serif Pro Bold"/>
                <a:sym typeface="Source Serif Pro Bold"/>
              </a:rPr>
              <a:t>robustesse</a:t>
            </a:r>
            <a:r>
              <a:rPr lang="en-US" sz="28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 Bold"/>
                <a:cs typeface="Source Serif Pro Bold"/>
                <a:sym typeface="Source Serif Pro Bold"/>
              </a:rPr>
              <a:t> (Hamant)</a:t>
            </a:r>
          </a:p>
          <a:p>
            <a:pPr marL="0" lvl="0" indent="0" algn="l">
              <a:lnSpc>
                <a:spcPts val="3814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</a:p>
          <a:p>
            <a:pPr marL="0" lvl="0" indent="0" algn="ctr">
              <a:lnSpc>
                <a:spcPts val="3814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→ La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robustesse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se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traduit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par des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propriétés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souvent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perçues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comme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des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défauts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—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lenteur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,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inefficacité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,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redondance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, incertitude,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inachèvement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,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hétérogénéité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et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incohérence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—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mais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qui, dans le vivant,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sont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des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ressources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d’adaptabilité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.</a:t>
            </a:r>
          </a:p>
          <a:p>
            <a:pPr marL="0" lvl="0" indent="0" algn="ctr">
              <a:lnSpc>
                <a:spcPts val="3814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</a:p>
          <a:p>
            <a:pPr marL="0" lvl="0" indent="0" algn="ctr">
              <a:lnSpc>
                <a:spcPts val="3814"/>
              </a:lnSpc>
              <a:spcBef>
                <a:spcPct val="0"/>
              </a:spcBef>
            </a:pP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→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Transposées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à la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pédagogie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,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elles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offrent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des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pistes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concrètes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pour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concevoir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des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dispositifs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capables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de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soutenir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les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apprentissages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dans un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contexte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280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incertain</a:t>
            </a:r>
            <a:r>
              <a:rPr lang="en-US" sz="28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ource Serif Pro"/>
                <a:cs typeface="Source Serif Pro"/>
                <a:sym typeface="Source Serif Pro"/>
              </a:rPr>
              <a:t>.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143207A-0B0D-ECEB-24F3-8840A2EB3F15}"/>
              </a:ext>
            </a:extLst>
          </p:cNvPr>
          <p:cNvSpPr/>
          <p:nvPr/>
        </p:nvSpPr>
        <p:spPr>
          <a:xfrm>
            <a:off x="415914" y="5665113"/>
            <a:ext cx="2324100" cy="1295400"/>
          </a:xfrm>
          <a:prstGeom prst="roundRect">
            <a:avLst/>
          </a:prstGeom>
          <a:solidFill>
            <a:srgbClr val="E9E8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Pas un dogme, mais un cadre de réflexion stimulant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158F-EDE0-1040-0492-4AE26E0D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1471EB1-8A2F-390D-C059-E57475401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" y="0"/>
            <a:ext cx="10513168" cy="1679575"/>
          </a:xfrm>
          <a:prstGeom prst="rect">
            <a:avLst/>
          </a:prstGeom>
          <a:solidFill>
            <a:srgbClr val="47594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75A4D"/>
              </a:solidFill>
              <a:effectLst/>
              <a:uLnTx/>
              <a:uFillTx/>
              <a:latin typeface="Calibri" panose="020F0502020204030204" pitchFamily="34" charset="0"/>
              <a:ea typeface="Noto Sans SC Regular"/>
            </a:endParaRPr>
          </a:p>
        </p:txBody>
      </p:sp>
      <p:cxnSp>
        <p:nvCxnSpPr>
          <p:cNvPr id="6" name="AutoShape 8">
            <a:extLst>
              <a:ext uri="{FF2B5EF4-FFF2-40B4-BE49-F238E27FC236}">
                <a16:creationId xmlns:a16="http://schemas.microsoft.com/office/drawing/2014/main" id="{3DEEEF9E-A4CA-BF2E-6ED8-1DA18B46610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512150" y="-401116"/>
            <a:ext cx="2" cy="2098674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3CED7D94-48B8-E215-16A0-4D93728493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35391" y="-2200277"/>
            <a:ext cx="1296145" cy="6225328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 anchor="ctr"/>
          <a:lstStyle/>
          <a:p>
            <a:pPr lvl="0" fontAlgn="auto" hangingPunct="1">
              <a:lnSpc>
                <a:spcPts val="6529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BE" sz="3600" dirty="0">
                <a:solidFill>
                  <a:srgbClr val="F4F2EC"/>
                </a:solidFill>
              </a:rPr>
              <a:t>PERFORMANCE VS ROBUSTESSE</a:t>
            </a:r>
            <a:endParaRPr lang="fr-FR" sz="3600" dirty="0">
              <a:solidFill>
                <a:srgbClr val="F4F2EC"/>
              </a:solidFill>
              <a:latin typeface="Literata Bold"/>
              <a:ea typeface="Literata Bold"/>
              <a:cs typeface="Literata Bold"/>
              <a:sym typeface="Literata Bold"/>
            </a:endParaRPr>
          </a:p>
        </p:txBody>
      </p:sp>
      <p:pic>
        <p:nvPicPr>
          <p:cNvPr id="13" name="Image 1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6171E34-40FF-4B20-9E51-192FC0766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8289" y="-174949"/>
            <a:ext cx="6939308" cy="1887079"/>
          </a:xfrm>
          <a:prstGeom prst="rect">
            <a:avLst/>
          </a:prstGeom>
        </p:spPr>
      </p:pic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88422608-80FE-954C-711F-0E1823F016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22800" y="1560460"/>
            <a:ext cx="17219914" cy="0"/>
          </a:xfrm>
          <a:prstGeom prst="straightConnector1">
            <a:avLst/>
          </a:prstGeom>
          <a:noFill/>
          <a:ln w="57240" cap="flat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9D7E6914-8B4C-FED4-B921-B1922CFB3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586109"/>
              </p:ext>
            </p:extLst>
          </p:nvPr>
        </p:nvGraphicFramePr>
        <p:xfrm>
          <a:off x="2419443" y="912387"/>
          <a:ext cx="13449114" cy="1001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57925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Noto Sans SC Regular"/>
        <a:cs typeface="Noto Sans SC Regular"/>
      </a:majorFont>
      <a:minorFont>
        <a:latin typeface="Calibri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15739</TotalTime>
  <Words>1131</Words>
  <Application>Microsoft Macintosh PowerPoint</Application>
  <PresentationFormat>Personnalisé</PresentationFormat>
  <Paragraphs>183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20</vt:i4>
      </vt:variant>
    </vt:vector>
  </HeadingPairs>
  <TitlesOfParts>
    <vt:vector size="38" baseType="lpstr">
      <vt:lpstr>Arial</vt:lpstr>
      <vt:lpstr>Calibri</vt:lpstr>
      <vt:lpstr>Literata</vt:lpstr>
      <vt:lpstr>Literata Bold</vt:lpstr>
      <vt:lpstr>Montserrat Classic</vt:lpstr>
      <vt:lpstr>Noto Sans SC Regular</vt:lpstr>
      <vt:lpstr>Source Serif Pro</vt:lpstr>
      <vt:lpstr>Times New Roman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White Abstract Organic  Thesis Defense Presentation</dc:title>
  <dc:creator>dimitrixhrouet</dc:creator>
  <cp:lastModifiedBy>Larcin Camille</cp:lastModifiedBy>
  <cp:revision>1199</cp:revision>
  <cp:lastPrinted>1601-01-01T00:00:00Z</cp:lastPrinted>
  <dcterms:created xsi:type="dcterms:W3CDTF">2006-08-15T23:00:00Z</dcterms:created>
  <dcterms:modified xsi:type="dcterms:W3CDTF">2026-03-27T13:48:22Z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Notes">
    <vt:r8>37</vt:r8>
  </property>
  <property fmtid="{D5CDD505-2E9C-101B-9397-08002B2CF9AE}" pid="4" name="OOXMLCorePropertyIdentifier">
    <vt:lpwstr>DAGx1hGPH2U</vt:lpwstr>
  </property>
  <property fmtid="{D5CDD505-2E9C-101B-9397-08002B2CF9AE}" pid="5" name="PresentationFormat">
    <vt:lpwstr>Personnalisé</vt:lpwstr>
  </property>
  <property fmtid="{D5CDD505-2E9C-101B-9397-08002B2CF9AE}" pid="6" name="Slides">
    <vt:r8>62</vt:r8>
  </property>
</Properties>
</file>