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7"/>
  </p:notesMasterIdLst>
  <p:sldIdLst>
    <p:sldId id="257" r:id="rId5"/>
    <p:sldId id="258" r:id="rId6"/>
    <p:sldId id="262" r:id="rId7"/>
    <p:sldId id="292" r:id="rId8"/>
    <p:sldId id="291" r:id="rId9"/>
    <p:sldId id="259" r:id="rId10"/>
    <p:sldId id="261" r:id="rId11"/>
    <p:sldId id="260" r:id="rId12"/>
    <p:sldId id="264" r:id="rId13"/>
    <p:sldId id="269" r:id="rId14"/>
    <p:sldId id="270" r:id="rId15"/>
    <p:sldId id="272" r:id="rId16"/>
    <p:sldId id="273" r:id="rId17"/>
    <p:sldId id="274" r:id="rId18"/>
    <p:sldId id="286" r:id="rId19"/>
    <p:sldId id="287" r:id="rId20"/>
    <p:sldId id="289" r:id="rId21"/>
    <p:sldId id="302" r:id="rId22"/>
    <p:sldId id="306" r:id="rId23"/>
    <p:sldId id="298" r:id="rId24"/>
    <p:sldId id="310" r:id="rId25"/>
    <p:sldId id="312" r:id="rId26"/>
    <p:sldId id="296" r:id="rId27"/>
    <p:sldId id="267" r:id="rId28"/>
    <p:sldId id="316" r:id="rId29"/>
    <p:sldId id="317" r:id="rId30"/>
    <p:sldId id="275" r:id="rId31"/>
    <p:sldId id="290" r:id="rId32"/>
    <p:sldId id="268" r:id="rId33"/>
    <p:sldId id="294" r:id="rId34"/>
    <p:sldId id="299" r:id="rId35"/>
    <p:sldId id="300" r:id="rId36"/>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
          <p15:clr>
            <a:srgbClr val="A4A3A4"/>
          </p15:clr>
        </p15:guide>
        <p15:guide id="2" orient="horz" pos="1620">
          <p15:clr>
            <a:srgbClr val="A4A3A4"/>
          </p15:clr>
        </p15:guide>
        <p15:guide id="3" pos="285">
          <p15:clr>
            <a:srgbClr val="A4A3A4"/>
          </p15:clr>
        </p15:guide>
        <p15:guide id="4" pos="548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76DB5A-C1AF-0AEC-6F2F-17C12885E298}" name="Cheriet Nawël" initials="CN" userId="S::nawel.cheriet@uliege.be::a62d1194-077c-46a8-9247-9cf92fbcd0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5FA4B0"/>
    <a:srgbClr val="1C4B58"/>
    <a:srgbClr val="00707F"/>
    <a:srgbClr val="FCEFCD"/>
    <a:srgbClr val="8C8B82"/>
    <a:srgbClr val="C6C0B4"/>
    <a:srgbClr val="E8E2DE"/>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29" autoAdjust="0"/>
  </p:normalViewPr>
  <p:slideViewPr>
    <p:cSldViewPr snapToGrid="0">
      <p:cViewPr varScale="1">
        <p:scale>
          <a:sx n="126" d="100"/>
          <a:sy n="126" d="100"/>
        </p:scale>
        <p:origin x="1194" y="114"/>
      </p:cViewPr>
      <p:guideLst>
        <p:guide orient="horz" pos="259"/>
        <p:guide orient="horz" pos="1620"/>
        <p:guide pos="285"/>
        <p:guide pos="548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det David" userId="8809c96f-66d1-4914-986a-cdffc69dfd98" providerId="ADAL" clId="{2B735BEB-695E-4B39-B302-4D29CC8700AF}"/>
    <pc:docChg chg="modSld">
      <pc:chgData name="Baudet David" userId="8809c96f-66d1-4914-986a-cdffc69dfd98" providerId="ADAL" clId="{2B735BEB-695E-4B39-B302-4D29CC8700AF}" dt="2026-04-24T10:52:43.096" v="3" actId="20577"/>
      <pc:docMkLst>
        <pc:docMk/>
      </pc:docMkLst>
      <pc:sldChg chg="modSp mod">
        <pc:chgData name="Baudet David" userId="8809c96f-66d1-4914-986a-cdffc69dfd98" providerId="ADAL" clId="{2B735BEB-695E-4B39-B302-4D29CC8700AF}" dt="2026-04-24T10:52:43.096" v="3" actId="20577"/>
        <pc:sldMkLst>
          <pc:docMk/>
          <pc:sldMk cId="3006681902" sldId="257"/>
        </pc:sldMkLst>
        <pc:spChg chg="mod">
          <ac:chgData name="Baudet David" userId="8809c96f-66d1-4914-986a-cdffc69dfd98" providerId="ADAL" clId="{2B735BEB-695E-4B39-B302-4D29CC8700AF}" dt="2026-04-24T10:52:43.096" v="3" actId="20577"/>
          <ac:spMkLst>
            <pc:docMk/>
            <pc:sldMk cId="3006681902" sldId="257"/>
            <ac:spMk id="21" creationId="{6F738B92-B3EE-8568-63FD-CE0BFBE41FA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03F5FB-08FB-B347-AB98-4ADD350AA490}" type="datetimeFigureOut">
              <a:rPr lang="fr-FR" smtClean="0"/>
              <a:t>24/04/2026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CB8460-0177-FC47-BD0D-1CFCF980119B}" type="slidenum">
              <a:rPr lang="fr-FR" smtClean="0"/>
              <a:t>‹#›</a:t>
            </a:fld>
            <a:endParaRPr lang="fr-FR"/>
          </a:p>
        </p:txBody>
      </p:sp>
    </p:spTree>
    <p:extLst>
      <p:ext uri="{BB962C8B-B14F-4D97-AF65-F5344CB8AC3E}">
        <p14:creationId xmlns:p14="http://schemas.microsoft.com/office/powerpoint/2010/main" val="3106246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DACB8460-0177-FC47-BD0D-1CFCF980119B}" type="slidenum">
              <a:rPr lang="fr-FR" smtClean="0"/>
              <a:t>1</a:t>
            </a:fld>
            <a:endParaRPr lang="fr-FR"/>
          </a:p>
        </p:txBody>
      </p:sp>
    </p:spTree>
    <p:extLst>
      <p:ext uri="{BB962C8B-B14F-4D97-AF65-F5344CB8AC3E}">
        <p14:creationId xmlns:p14="http://schemas.microsoft.com/office/powerpoint/2010/main" val="97735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C553E-CB9E-A7DE-B6EF-2EC868C7BC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E80F40-01B5-CBB4-F8CF-51051A7934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031F4A-0E6D-EB8F-E8BB-09956F82FF59}"/>
              </a:ext>
            </a:extLst>
          </p:cNvPr>
          <p:cNvSpPr>
            <a:spLocks noGrp="1"/>
          </p:cNvSpPr>
          <p:nvPr>
            <p:ph type="body" idx="1"/>
          </p:nvPr>
        </p:nvSpPr>
        <p:spPr/>
        <p:txBody>
          <a:bodyPr/>
          <a:lstStyle/>
          <a:p>
            <a:r>
              <a:rPr lang="fr-FR" dirty="0"/>
              <a:t>Triple interaction non-significative</a:t>
            </a:r>
          </a:p>
        </p:txBody>
      </p:sp>
      <p:sp>
        <p:nvSpPr>
          <p:cNvPr id="4" name="Slide Number Placeholder 3">
            <a:extLst>
              <a:ext uri="{FF2B5EF4-FFF2-40B4-BE49-F238E27FC236}">
                <a16:creationId xmlns:a16="http://schemas.microsoft.com/office/drawing/2014/main" id="{1632F819-D229-FDFE-A735-39714C334894}"/>
              </a:ext>
            </a:extLst>
          </p:cNvPr>
          <p:cNvSpPr>
            <a:spLocks noGrp="1"/>
          </p:cNvSpPr>
          <p:nvPr>
            <p:ph type="sldNum" sz="quarter" idx="5"/>
          </p:nvPr>
        </p:nvSpPr>
        <p:spPr/>
        <p:txBody>
          <a:bodyPr/>
          <a:lstStyle/>
          <a:p>
            <a:fld id="{DACB8460-0177-FC47-BD0D-1CFCF980119B}" type="slidenum">
              <a:rPr lang="fr-FR" smtClean="0"/>
              <a:t>18</a:t>
            </a:fld>
            <a:endParaRPr lang="fr-FR"/>
          </a:p>
        </p:txBody>
      </p:sp>
    </p:spTree>
    <p:extLst>
      <p:ext uri="{BB962C8B-B14F-4D97-AF65-F5344CB8AC3E}">
        <p14:creationId xmlns:p14="http://schemas.microsoft.com/office/powerpoint/2010/main" val="2743950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911D4-AC94-E66A-9684-63011B7F45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FB10EB-A6DD-ECA6-CB21-B26221A2D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B91C6-D2AA-7C5A-470A-192BDD0D86BA}"/>
              </a:ext>
            </a:extLst>
          </p:cNvPr>
          <p:cNvSpPr>
            <a:spLocks noGrp="1"/>
          </p:cNvSpPr>
          <p:nvPr>
            <p:ph type="body" idx="1"/>
          </p:nvPr>
        </p:nvSpPr>
        <p:spPr/>
        <p:txBody>
          <a:bodyPr/>
          <a:lstStyle/>
          <a:p>
            <a:r>
              <a:rPr lang="fr-FR" dirty="0"/>
              <a:t>Triple interaction non-significative</a:t>
            </a:r>
          </a:p>
        </p:txBody>
      </p:sp>
      <p:sp>
        <p:nvSpPr>
          <p:cNvPr id="4" name="Slide Number Placeholder 3">
            <a:extLst>
              <a:ext uri="{FF2B5EF4-FFF2-40B4-BE49-F238E27FC236}">
                <a16:creationId xmlns:a16="http://schemas.microsoft.com/office/drawing/2014/main" id="{D93E7DD5-FFA5-611D-3D66-0233D485BC38}"/>
              </a:ext>
            </a:extLst>
          </p:cNvPr>
          <p:cNvSpPr>
            <a:spLocks noGrp="1"/>
          </p:cNvSpPr>
          <p:nvPr>
            <p:ph type="sldNum" sz="quarter" idx="5"/>
          </p:nvPr>
        </p:nvSpPr>
        <p:spPr/>
        <p:txBody>
          <a:bodyPr/>
          <a:lstStyle/>
          <a:p>
            <a:fld id="{DACB8460-0177-FC47-BD0D-1CFCF980119B}" type="slidenum">
              <a:rPr lang="fr-FR" smtClean="0"/>
              <a:t>19</a:t>
            </a:fld>
            <a:endParaRPr lang="fr-FR"/>
          </a:p>
        </p:txBody>
      </p:sp>
    </p:spTree>
    <p:extLst>
      <p:ext uri="{BB962C8B-B14F-4D97-AF65-F5344CB8AC3E}">
        <p14:creationId xmlns:p14="http://schemas.microsoft.com/office/powerpoint/2010/main" val="230746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7244B-252B-B813-57C0-D56EB5F5C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E33D71-FCE5-9819-7E81-08CE936BF7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539DF3-DD50-757E-3CB9-B9C8BF1AC98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Motivations of parents and grandparents to transmit important personal and public memories to younger generations and the motivations of the younger generation to remember memories from the older generations</a:t>
            </a:r>
            <a:endParaRPr lang="fr-BE" dirty="0"/>
          </a:p>
          <a:p>
            <a:endParaRPr lang="fr-BE" dirty="0"/>
          </a:p>
        </p:txBody>
      </p:sp>
      <p:sp>
        <p:nvSpPr>
          <p:cNvPr id="4" name="Slide Number Placeholder 3">
            <a:extLst>
              <a:ext uri="{FF2B5EF4-FFF2-40B4-BE49-F238E27FC236}">
                <a16:creationId xmlns:a16="http://schemas.microsoft.com/office/drawing/2014/main" id="{8D0E1E93-67E3-213D-72F4-18E9692882B6}"/>
              </a:ext>
            </a:extLst>
          </p:cNvPr>
          <p:cNvSpPr>
            <a:spLocks noGrp="1"/>
          </p:cNvSpPr>
          <p:nvPr>
            <p:ph type="sldNum" sz="quarter" idx="5"/>
          </p:nvPr>
        </p:nvSpPr>
        <p:spPr/>
        <p:txBody>
          <a:bodyPr/>
          <a:lstStyle/>
          <a:p>
            <a:fld id="{DACB8460-0177-FC47-BD0D-1CFCF980119B}" type="slidenum">
              <a:rPr lang="fr-FR" smtClean="0"/>
              <a:t>20</a:t>
            </a:fld>
            <a:endParaRPr lang="fr-FR"/>
          </a:p>
        </p:txBody>
      </p:sp>
    </p:spTree>
    <p:extLst>
      <p:ext uri="{BB962C8B-B14F-4D97-AF65-F5344CB8AC3E}">
        <p14:creationId xmlns:p14="http://schemas.microsoft.com/office/powerpoint/2010/main" val="3701537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483D6-B11C-5FA6-C33A-EC42B69CD5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9ECA9-5107-6D7B-B970-C28CAC11A1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9763F0-88E2-4185-8BCE-70BFD3DBB8E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Motivations of parents and grandparents to transmit important personal and public memories to younger generations and the motivations of the younger generation to remember memories from the older generations</a:t>
            </a:r>
            <a:endParaRPr lang="fr-BE" dirty="0"/>
          </a:p>
          <a:p>
            <a:endParaRPr lang="fr-BE" dirty="0"/>
          </a:p>
        </p:txBody>
      </p:sp>
      <p:sp>
        <p:nvSpPr>
          <p:cNvPr id="4" name="Slide Number Placeholder 3">
            <a:extLst>
              <a:ext uri="{FF2B5EF4-FFF2-40B4-BE49-F238E27FC236}">
                <a16:creationId xmlns:a16="http://schemas.microsoft.com/office/drawing/2014/main" id="{0D0F77DB-80E9-B21A-178E-4E6C430B6F65}"/>
              </a:ext>
            </a:extLst>
          </p:cNvPr>
          <p:cNvSpPr>
            <a:spLocks noGrp="1"/>
          </p:cNvSpPr>
          <p:nvPr>
            <p:ph type="sldNum" sz="quarter" idx="5"/>
          </p:nvPr>
        </p:nvSpPr>
        <p:spPr/>
        <p:txBody>
          <a:bodyPr/>
          <a:lstStyle/>
          <a:p>
            <a:fld id="{DACB8460-0177-FC47-BD0D-1CFCF980119B}" type="slidenum">
              <a:rPr lang="fr-FR" smtClean="0"/>
              <a:t>21</a:t>
            </a:fld>
            <a:endParaRPr lang="fr-FR"/>
          </a:p>
        </p:txBody>
      </p:sp>
    </p:spTree>
    <p:extLst>
      <p:ext uri="{BB962C8B-B14F-4D97-AF65-F5344CB8AC3E}">
        <p14:creationId xmlns:p14="http://schemas.microsoft.com/office/powerpoint/2010/main" val="3480522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DB5DC-CB1B-CD9A-F111-FB3E932478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D0FFF2-4121-F195-1783-0401F9BD0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0514B-26FB-0BD7-729F-FBD89599EBC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Motivations of parents and grandparents to transmit important personal and public memories to younger generations and the motivations of the younger generation to remember memories from the older generations</a:t>
            </a:r>
            <a:endParaRPr lang="fr-BE" dirty="0"/>
          </a:p>
          <a:p>
            <a:endParaRPr lang="fr-BE" dirty="0"/>
          </a:p>
        </p:txBody>
      </p:sp>
      <p:sp>
        <p:nvSpPr>
          <p:cNvPr id="4" name="Slide Number Placeholder 3">
            <a:extLst>
              <a:ext uri="{FF2B5EF4-FFF2-40B4-BE49-F238E27FC236}">
                <a16:creationId xmlns:a16="http://schemas.microsoft.com/office/drawing/2014/main" id="{421E7C92-2D04-3AF1-ABFA-B3EB67D61122}"/>
              </a:ext>
            </a:extLst>
          </p:cNvPr>
          <p:cNvSpPr>
            <a:spLocks noGrp="1"/>
          </p:cNvSpPr>
          <p:nvPr>
            <p:ph type="sldNum" sz="quarter" idx="5"/>
          </p:nvPr>
        </p:nvSpPr>
        <p:spPr/>
        <p:txBody>
          <a:bodyPr/>
          <a:lstStyle/>
          <a:p>
            <a:fld id="{DACB8460-0177-FC47-BD0D-1CFCF980119B}" type="slidenum">
              <a:rPr lang="fr-FR" smtClean="0"/>
              <a:t>22</a:t>
            </a:fld>
            <a:endParaRPr lang="fr-FR"/>
          </a:p>
        </p:txBody>
      </p:sp>
    </p:spTree>
    <p:extLst>
      <p:ext uri="{BB962C8B-B14F-4D97-AF65-F5344CB8AC3E}">
        <p14:creationId xmlns:p14="http://schemas.microsoft.com/office/powerpoint/2010/main" val="264586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Analyse de fréquences des différentes fonctions des enfants en fonction des fonctions du parent</a:t>
            </a:r>
          </a:p>
        </p:txBody>
      </p:sp>
      <p:sp>
        <p:nvSpPr>
          <p:cNvPr id="4" name="Slide Number Placeholder 3"/>
          <p:cNvSpPr>
            <a:spLocks noGrp="1"/>
          </p:cNvSpPr>
          <p:nvPr>
            <p:ph type="sldNum" sz="quarter" idx="5"/>
          </p:nvPr>
        </p:nvSpPr>
        <p:spPr/>
        <p:txBody>
          <a:bodyPr/>
          <a:lstStyle/>
          <a:p>
            <a:fld id="{DD707EA1-A9C5-4DF1-A958-C804C8380876}" type="slidenum">
              <a:rPr lang="fr-FR" smtClean="0"/>
              <a:t>30</a:t>
            </a:fld>
            <a:endParaRPr lang="fr-FR"/>
          </a:p>
        </p:txBody>
      </p:sp>
    </p:spTree>
    <p:extLst>
      <p:ext uri="{BB962C8B-B14F-4D97-AF65-F5344CB8AC3E}">
        <p14:creationId xmlns:p14="http://schemas.microsoft.com/office/powerpoint/2010/main" val="232396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DACB8460-0177-FC47-BD0D-1CFCF980119B}" type="slidenum">
              <a:rPr lang="fr-FR" smtClean="0"/>
              <a:t>2</a:t>
            </a:fld>
            <a:endParaRPr lang="fr-FR"/>
          </a:p>
        </p:txBody>
      </p:sp>
    </p:spTree>
    <p:extLst>
      <p:ext uri="{BB962C8B-B14F-4D97-AF65-F5344CB8AC3E}">
        <p14:creationId xmlns:p14="http://schemas.microsoft.com/office/powerpoint/2010/main" val="3772890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shows that children with more elaborative mothers tend to develop stronger autobiographical skills, demonstrating how discussions about past events scaffold important abilities related to identity construction, and understanding the world and the self </a:t>
            </a:r>
          </a:p>
          <a:p>
            <a:endParaRPr lang="en-US" dirty="0"/>
          </a:p>
          <a:p>
            <a:endParaRPr lang="en-US" dirty="0"/>
          </a:p>
          <a:p>
            <a:r>
              <a:rPr lang="en-US" dirty="0"/>
              <a:t>Reflective &gt; self-continuity (TALE), directing behavior (TALE), identity (RFS), problem solving (RFS)</a:t>
            </a:r>
          </a:p>
          <a:p>
            <a:r>
              <a:rPr lang="en-US" dirty="0"/>
              <a:t>Social &gt; social-bonding (TALE), conversation (RFS)</a:t>
            </a:r>
          </a:p>
          <a:p>
            <a:r>
              <a:rPr lang="en-US" dirty="0"/>
              <a:t>Ruminative &gt; boredom reduction (RFS), bitterness revival (RFS)</a:t>
            </a:r>
          </a:p>
          <a:p>
            <a:r>
              <a:rPr lang="en-US" dirty="0"/>
              <a:t>Generative &gt; intimacy maintenance (RFS), teach/inform (RFS), death prep (RFS)</a:t>
            </a:r>
          </a:p>
        </p:txBody>
      </p:sp>
      <p:sp>
        <p:nvSpPr>
          <p:cNvPr id="4" name="Slide Number Placeholder 3"/>
          <p:cNvSpPr>
            <a:spLocks noGrp="1"/>
          </p:cNvSpPr>
          <p:nvPr>
            <p:ph type="sldNum" sz="quarter" idx="5"/>
          </p:nvPr>
        </p:nvSpPr>
        <p:spPr/>
        <p:txBody>
          <a:bodyPr/>
          <a:lstStyle/>
          <a:p>
            <a:fld id="{DACB8460-0177-FC47-BD0D-1CFCF980119B}" type="slidenum">
              <a:rPr lang="fr-FR" smtClean="0"/>
              <a:t>3</a:t>
            </a:fld>
            <a:endParaRPr lang="fr-FR"/>
          </a:p>
        </p:txBody>
      </p:sp>
    </p:spTree>
    <p:extLst>
      <p:ext uri="{BB962C8B-B14F-4D97-AF65-F5344CB8AC3E}">
        <p14:creationId xmlns:p14="http://schemas.microsoft.com/office/powerpoint/2010/main" val="4282890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Motivations of parents and grandparents to transmit important personal and public memories to younger generations and the motivations of the younger generation to remember memories from the older generations</a:t>
            </a:r>
            <a:endParaRPr lang="fr-BE" dirty="0"/>
          </a:p>
          <a:p>
            <a:endParaRPr lang="fr-BE" dirty="0"/>
          </a:p>
        </p:txBody>
      </p:sp>
      <p:sp>
        <p:nvSpPr>
          <p:cNvPr id="4" name="Slide Number Placeholder 3"/>
          <p:cNvSpPr>
            <a:spLocks noGrp="1"/>
          </p:cNvSpPr>
          <p:nvPr>
            <p:ph type="sldNum" sz="quarter" idx="5"/>
          </p:nvPr>
        </p:nvSpPr>
        <p:spPr/>
        <p:txBody>
          <a:bodyPr/>
          <a:lstStyle/>
          <a:p>
            <a:fld id="{DACB8460-0177-FC47-BD0D-1CFCF980119B}" type="slidenum">
              <a:rPr lang="fr-FR" smtClean="0"/>
              <a:t>5</a:t>
            </a:fld>
            <a:endParaRPr lang="fr-FR"/>
          </a:p>
        </p:txBody>
      </p:sp>
    </p:spTree>
    <p:extLst>
      <p:ext uri="{BB962C8B-B14F-4D97-AF65-F5344CB8AC3E}">
        <p14:creationId xmlns:p14="http://schemas.microsoft.com/office/powerpoint/2010/main" val="376843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5"/>
          </p:nvPr>
        </p:nvSpPr>
        <p:spPr/>
        <p:txBody>
          <a:bodyPr/>
          <a:lstStyle/>
          <a:p>
            <a:fld id="{DACB8460-0177-FC47-BD0D-1CFCF980119B}" type="slidenum">
              <a:rPr lang="fr-FR" smtClean="0"/>
              <a:t>8</a:t>
            </a:fld>
            <a:endParaRPr lang="fr-FR"/>
          </a:p>
        </p:txBody>
      </p:sp>
    </p:spTree>
    <p:extLst>
      <p:ext uri="{BB962C8B-B14F-4D97-AF65-F5344CB8AC3E}">
        <p14:creationId xmlns:p14="http://schemas.microsoft.com/office/powerpoint/2010/main" val="58387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2EE38E-458A-2EB8-44D5-2B2C276230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6C408F-3C84-FB01-290D-BFDC64AC83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D1E933-A5D1-CF19-1309-DB1EA0AF6516}"/>
              </a:ext>
            </a:extLst>
          </p:cNvPr>
          <p:cNvSpPr>
            <a:spLocks noGrp="1"/>
          </p:cNvSpPr>
          <p:nvPr>
            <p:ph type="body" idx="1"/>
          </p:nvPr>
        </p:nvSpPr>
        <p:spPr/>
        <p:txBody>
          <a:bodyPr/>
          <a:lstStyle/>
          <a:p>
            <a:endParaRPr lang="fr-BE" dirty="0"/>
          </a:p>
        </p:txBody>
      </p:sp>
      <p:sp>
        <p:nvSpPr>
          <p:cNvPr id="4" name="Slide Number Placeholder 3">
            <a:extLst>
              <a:ext uri="{FF2B5EF4-FFF2-40B4-BE49-F238E27FC236}">
                <a16:creationId xmlns:a16="http://schemas.microsoft.com/office/drawing/2014/main" id="{A730240C-5826-10E0-40F5-DCAF225422F5}"/>
              </a:ext>
            </a:extLst>
          </p:cNvPr>
          <p:cNvSpPr>
            <a:spLocks noGrp="1"/>
          </p:cNvSpPr>
          <p:nvPr>
            <p:ph type="sldNum" sz="quarter" idx="5"/>
          </p:nvPr>
        </p:nvSpPr>
        <p:spPr/>
        <p:txBody>
          <a:bodyPr/>
          <a:lstStyle/>
          <a:p>
            <a:fld id="{DACB8460-0177-FC47-BD0D-1CFCF980119B}" type="slidenum">
              <a:rPr lang="fr-FR" smtClean="0"/>
              <a:t>11</a:t>
            </a:fld>
            <a:endParaRPr lang="fr-FR"/>
          </a:p>
        </p:txBody>
      </p:sp>
    </p:spTree>
    <p:extLst>
      <p:ext uri="{BB962C8B-B14F-4D97-AF65-F5344CB8AC3E}">
        <p14:creationId xmlns:p14="http://schemas.microsoft.com/office/powerpoint/2010/main" val="307333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178EF-F11A-E1BC-F2E7-E25818CA40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C5578B-491A-2AEC-AD12-B242589B3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D3FBE-BB65-82D5-D4D8-26BCE67CA78A}"/>
              </a:ext>
            </a:extLst>
          </p:cNvPr>
          <p:cNvSpPr>
            <a:spLocks noGrp="1"/>
          </p:cNvSpPr>
          <p:nvPr>
            <p:ph type="body" idx="1"/>
          </p:nvPr>
        </p:nvSpPr>
        <p:spPr/>
        <p:txBody>
          <a:bodyPr/>
          <a:lstStyle/>
          <a:p>
            <a:r>
              <a:rPr lang="fr-FR" dirty="0"/>
              <a:t>Triple interaction non-significative</a:t>
            </a:r>
          </a:p>
        </p:txBody>
      </p:sp>
      <p:sp>
        <p:nvSpPr>
          <p:cNvPr id="4" name="Slide Number Placeholder 3">
            <a:extLst>
              <a:ext uri="{FF2B5EF4-FFF2-40B4-BE49-F238E27FC236}">
                <a16:creationId xmlns:a16="http://schemas.microsoft.com/office/drawing/2014/main" id="{A3A01B81-76CD-5971-36F3-8E6F24417F7B}"/>
              </a:ext>
            </a:extLst>
          </p:cNvPr>
          <p:cNvSpPr>
            <a:spLocks noGrp="1"/>
          </p:cNvSpPr>
          <p:nvPr>
            <p:ph type="sldNum" sz="quarter" idx="5"/>
          </p:nvPr>
        </p:nvSpPr>
        <p:spPr/>
        <p:txBody>
          <a:bodyPr/>
          <a:lstStyle/>
          <a:p>
            <a:fld id="{DACB8460-0177-FC47-BD0D-1CFCF980119B}" type="slidenum">
              <a:rPr lang="fr-FR" smtClean="0"/>
              <a:t>15</a:t>
            </a:fld>
            <a:endParaRPr lang="fr-FR"/>
          </a:p>
        </p:txBody>
      </p:sp>
    </p:spTree>
    <p:extLst>
      <p:ext uri="{BB962C8B-B14F-4D97-AF65-F5344CB8AC3E}">
        <p14:creationId xmlns:p14="http://schemas.microsoft.com/office/powerpoint/2010/main" val="1165786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E4E79-FCBE-3E9D-8C32-C5CA781DD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0DE8BF-189E-20A4-E840-525AAD89C8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D59CAC-9950-ADA4-FE8F-EE9C3F4BF038}"/>
              </a:ext>
            </a:extLst>
          </p:cNvPr>
          <p:cNvSpPr>
            <a:spLocks noGrp="1"/>
          </p:cNvSpPr>
          <p:nvPr>
            <p:ph type="body" idx="1"/>
          </p:nvPr>
        </p:nvSpPr>
        <p:spPr/>
        <p:txBody>
          <a:bodyPr/>
          <a:lstStyle/>
          <a:p>
            <a:r>
              <a:rPr lang="fr-FR" dirty="0"/>
              <a:t>Triple interaction non-significative</a:t>
            </a:r>
          </a:p>
        </p:txBody>
      </p:sp>
      <p:sp>
        <p:nvSpPr>
          <p:cNvPr id="4" name="Slide Number Placeholder 3">
            <a:extLst>
              <a:ext uri="{FF2B5EF4-FFF2-40B4-BE49-F238E27FC236}">
                <a16:creationId xmlns:a16="http://schemas.microsoft.com/office/drawing/2014/main" id="{680E4E2A-B3AD-D1F2-82C3-E63248C1C914}"/>
              </a:ext>
            </a:extLst>
          </p:cNvPr>
          <p:cNvSpPr>
            <a:spLocks noGrp="1"/>
          </p:cNvSpPr>
          <p:nvPr>
            <p:ph type="sldNum" sz="quarter" idx="5"/>
          </p:nvPr>
        </p:nvSpPr>
        <p:spPr/>
        <p:txBody>
          <a:bodyPr/>
          <a:lstStyle/>
          <a:p>
            <a:fld id="{DACB8460-0177-FC47-BD0D-1CFCF980119B}" type="slidenum">
              <a:rPr lang="fr-FR" smtClean="0"/>
              <a:t>16</a:t>
            </a:fld>
            <a:endParaRPr lang="fr-FR"/>
          </a:p>
        </p:txBody>
      </p:sp>
    </p:spTree>
    <p:extLst>
      <p:ext uri="{BB962C8B-B14F-4D97-AF65-F5344CB8AC3E}">
        <p14:creationId xmlns:p14="http://schemas.microsoft.com/office/powerpoint/2010/main" val="150304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3C4EA-E8D7-EE14-4A7A-AE285A0322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B6FA14-9314-8D67-268D-46925AAEF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1DF7BB-090E-22BD-7344-667D5115298F}"/>
              </a:ext>
            </a:extLst>
          </p:cNvPr>
          <p:cNvSpPr>
            <a:spLocks noGrp="1"/>
          </p:cNvSpPr>
          <p:nvPr>
            <p:ph type="body" idx="1"/>
          </p:nvPr>
        </p:nvSpPr>
        <p:spPr/>
        <p:txBody>
          <a:bodyPr/>
          <a:lstStyle/>
          <a:p>
            <a:r>
              <a:rPr lang="fr-FR" dirty="0"/>
              <a:t>Triple interaction non-significative</a:t>
            </a:r>
          </a:p>
        </p:txBody>
      </p:sp>
      <p:sp>
        <p:nvSpPr>
          <p:cNvPr id="4" name="Slide Number Placeholder 3">
            <a:extLst>
              <a:ext uri="{FF2B5EF4-FFF2-40B4-BE49-F238E27FC236}">
                <a16:creationId xmlns:a16="http://schemas.microsoft.com/office/drawing/2014/main" id="{6ECB5A94-A231-108B-2836-D85BA2453EB8}"/>
              </a:ext>
            </a:extLst>
          </p:cNvPr>
          <p:cNvSpPr>
            <a:spLocks noGrp="1"/>
          </p:cNvSpPr>
          <p:nvPr>
            <p:ph type="sldNum" sz="quarter" idx="5"/>
          </p:nvPr>
        </p:nvSpPr>
        <p:spPr/>
        <p:txBody>
          <a:bodyPr/>
          <a:lstStyle/>
          <a:p>
            <a:fld id="{DACB8460-0177-FC47-BD0D-1CFCF980119B}" type="slidenum">
              <a:rPr lang="fr-FR" smtClean="0"/>
              <a:t>17</a:t>
            </a:fld>
            <a:endParaRPr lang="fr-FR"/>
          </a:p>
        </p:txBody>
      </p:sp>
    </p:spTree>
    <p:extLst>
      <p:ext uri="{BB962C8B-B14F-4D97-AF65-F5344CB8AC3E}">
        <p14:creationId xmlns:p14="http://schemas.microsoft.com/office/powerpoint/2010/main" val="3750770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avec photo">
    <p:spTree>
      <p:nvGrpSpPr>
        <p:cNvPr id="1" name=""/>
        <p:cNvGrpSpPr/>
        <p:nvPr/>
      </p:nvGrpSpPr>
      <p:grpSpPr>
        <a:xfrm>
          <a:off x="0" y="0"/>
          <a:ext cx="0" cy="0"/>
          <a:chOff x="0" y="0"/>
          <a:chExt cx="0" cy="0"/>
        </a:xfrm>
      </p:grpSpPr>
      <p:pic>
        <p:nvPicPr>
          <p:cNvPr id="4" name="Image 3" descr="RS5335_Ambiance-LiegeVille-Exterieur-DrapeauxPonts-JLW-092-16-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8475051" cy="5143500"/>
          </a:xfrm>
          <a:prstGeom prst="rect">
            <a:avLst/>
          </a:prstGeom>
        </p:spPr>
      </p:pic>
      <p:sp>
        <p:nvSpPr>
          <p:cNvPr id="17" name="Triangle rectangle 16"/>
          <p:cNvSpPr/>
          <p:nvPr userDrawn="1"/>
        </p:nvSpPr>
        <p:spPr>
          <a:xfrm rot="10800000" flipV="1">
            <a:off x="771865" y="931852"/>
            <a:ext cx="8372134" cy="4211649"/>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8" name="Triangle rectangle 17"/>
          <p:cNvSpPr/>
          <p:nvPr userDrawn="1"/>
        </p:nvSpPr>
        <p:spPr>
          <a:xfrm>
            <a:off x="1" y="2810694"/>
            <a:ext cx="4632534" cy="2332806"/>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 name="Triangle rectangle 18"/>
          <p:cNvSpPr>
            <a:spLocks noChangeAspect="1"/>
          </p:cNvSpPr>
          <p:nvPr userDrawn="1"/>
        </p:nvSpPr>
        <p:spPr>
          <a:xfrm rot="10800000">
            <a:off x="4122130" y="1"/>
            <a:ext cx="5021870" cy="2520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itre 10"/>
          <p:cNvSpPr>
            <a:spLocks noGrp="1"/>
          </p:cNvSpPr>
          <p:nvPr userDrawn="1">
            <p:ph type="title"/>
          </p:nvPr>
        </p:nvSpPr>
        <p:spPr>
          <a:xfrm>
            <a:off x="3656775" y="3607361"/>
            <a:ext cx="5152370" cy="521302"/>
          </a:xfrm>
        </p:spPr>
        <p:txBody>
          <a:bodyPr>
            <a:normAutofit/>
          </a:bodyPr>
          <a:lstStyle>
            <a:lvl1pPr algn="r">
              <a:defRPr sz="3200" b="1">
                <a:solidFill>
                  <a:srgbClr val="5FA4B0"/>
                </a:solidFill>
              </a:defRPr>
            </a:lvl1pPr>
          </a:lstStyle>
          <a:p>
            <a:r>
              <a:rPr lang="fr-FR"/>
              <a:t>Cliquez et modifiez le titre</a:t>
            </a:r>
          </a:p>
        </p:txBody>
      </p:sp>
      <p:sp>
        <p:nvSpPr>
          <p:cNvPr id="22" name="Espace réservé du texte 6"/>
          <p:cNvSpPr>
            <a:spLocks noGrp="1"/>
          </p:cNvSpPr>
          <p:nvPr userDrawn="1">
            <p:ph type="body" sz="quarter" idx="10" hasCustomPrompt="1"/>
          </p:nvPr>
        </p:nvSpPr>
        <p:spPr>
          <a:xfrm>
            <a:off x="3656775" y="4176675"/>
            <a:ext cx="5152370" cy="585698"/>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a:t>Cliquez et modifier le texte</a:t>
            </a:r>
          </a:p>
        </p:txBody>
      </p:sp>
      <p:sp>
        <p:nvSpPr>
          <p:cNvPr id="2" name="ZoneTexte 1"/>
          <p:cNvSpPr txBox="1"/>
          <p:nvPr userDrawn="1"/>
        </p:nvSpPr>
        <p:spPr>
          <a:xfrm>
            <a:off x="5624086" y="-473040"/>
            <a:ext cx="914400" cy="914400"/>
          </a:xfrm>
          <a:prstGeom prst="rect">
            <a:avLst/>
          </a:prstGeom>
        </p:spPr>
        <p:txBody>
          <a:bodyPr vert="horz" wrap="none" lIns="91440" tIns="45720" rIns="91440" bIns="45720" rtlCol="0" anchor="ctr">
            <a:normAutofit/>
          </a:bodyPr>
          <a:lstStyle/>
          <a:p>
            <a:endParaRPr lang="fr-FR"/>
          </a:p>
        </p:txBody>
      </p:sp>
      <p:pic>
        <p:nvPicPr>
          <p:cNvPr id="12" name="Image 11" descr="GIGA_NE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40136" y="352775"/>
            <a:ext cx="1689859" cy="540000"/>
          </a:xfrm>
          <a:prstGeom prst="rect">
            <a:avLst/>
          </a:prstGeom>
        </p:spPr>
      </p:pic>
    </p:spTree>
    <p:extLst>
      <p:ext uri="{BB962C8B-B14F-4D97-AF65-F5344CB8AC3E}">
        <p14:creationId xmlns:p14="http://schemas.microsoft.com/office/powerpoint/2010/main" val="25811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section">
    <p:spTree>
      <p:nvGrpSpPr>
        <p:cNvPr id="1" name=""/>
        <p:cNvGrpSpPr/>
        <p:nvPr/>
      </p:nvGrpSpPr>
      <p:grpSpPr>
        <a:xfrm>
          <a:off x="0" y="0"/>
          <a:ext cx="0" cy="0"/>
          <a:chOff x="0" y="0"/>
          <a:chExt cx="0" cy="0"/>
        </a:xfrm>
      </p:grpSpPr>
      <p:grpSp>
        <p:nvGrpSpPr>
          <p:cNvPr id="2" name="Grouper 1"/>
          <p:cNvGrpSpPr/>
          <p:nvPr userDrawn="1"/>
        </p:nvGrpSpPr>
        <p:grpSpPr>
          <a:xfrm>
            <a:off x="0" y="0"/>
            <a:ext cx="7099373" cy="5143500"/>
            <a:chOff x="0" y="0"/>
            <a:chExt cx="7099373" cy="5143500"/>
          </a:xfrm>
        </p:grpSpPr>
        <p:sp>
          <p:nvSpPr>
            <p:cNvPr id="14" name="Triangle rectangle 13"/>
            <p:cNvSpPr/>
            <p:nvPr userDrawn="1"/>
          </p:nvSpPr>
          <p:spPr>
            <a:xfrm flipV="1">
              <a:off x="1" y="0"/>
              <a:ext cx="4757430" cy="2395700"/>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Triangle rectangle 12"/>
            <p:cNvSpPr/>
            <p:nvPr userDrawn="1"/>
          </p:nvSpPr>
          <p:spPr>
            <a:xfrm>
              <a:off x="0" y="1568468"/>
              <a:ext cx="7099373" cy="3575032"/>
            </a:xfrm>
            <a:prstGeom prst="rtTriangle">
              <a:avLst/>
            </a:prstGeom>
            <a:solidFill>
              <a:srgbClr val="E6E6E6">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 name="Espace réservé de la date 2"/>
          <p:cNvSpPr>
            <a:spLocks noGrp="1"/>
          </p:cNvSpPr>
          <p:nvPr>
            <p:ph type="dt" sz="half" idx="10"/>
          </p:nvPr>
        </p:nvSpPr>
        <p:spPr/>
        <p:txBody>
          <a:bodyPr/>
          <a:lstStyle/>
          <a:p>
            <a:fld id="{6041A8D1-5B76-48CB-8794-E3F53C6F038D}" type="datetime1">
              <a:rPr lang="fr-FR" smtClean="0"/>
              <a:t>24/04/2026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9CFB3C-5329-804D-A21F-9A0246BF7AB4}" type="slidenum">
              <a:rPr lang="fr-FR" smtClean="0"/>
              <a:t>‹#›</a:t>
            </a:fld>
            <a:endParaRPr lang="fr-FR"/>
          </a:p>
        </p:txBody>
      </p:sp>
      <p:sp>
        <p:nvSpPr>
          <p:cNvPr id="10" name="Titre 1"/>
          <p:cNvSpPr>
            <a:spLocks noGrp="1"/>
          </p:cNvSpPr>
          <p:nvPr>
            <p:ph type="title"/>
          </p:nvPr>
        </p:nvSpPr>
        <p:spPr>
          <a:xfrm>
            <a:off x="457200" y="3285075"/>
            <a:ext cx="5622328" cy="567349"/>
          </a:xfrm>
        </p:spPr>
        <p:txBody>
          <a:bodyPr>
            <a:normAutofit/>
          </a:bodyPr>
          <a:lstStyle>
            <a:lvl1pPr algn="l">
              <a:defRPr sz="3200" b="1">
                <a:solidFill>
                  <a:srgbClr val="5FA4B0"/>
                </a:solidFill>
              </a:defRPr>
            </a:lvl1pPr>
          </a:lstStyle>
          <a:p>
            <a:r>
              <a:rPr lang="fr-FR"/>
              <a:t>Cliquez et modifiez le titre</a:t>
            </a:r>
          </a:p>
        </p:txBody>
      </p:sp>
      <p:sp>
        <p:nvSpPr>
          <p:cNvPr id="11" name="Espace réservé du texte 6"/>
          <p:cNvSpPr>
            <a:spLocks noGrp="1"/>
          </p:cNvSpPr>
          <p:nvPr>
            <p:ph type="body" sz="quarter" idx="13" hasCustomPrompt="1"/>
          </p:nvPr>
        </p:nvSpPr>
        <p:spPr>
          <a:xfrm>
            <a:off x="457200" y="3931026"/>
            <a:ext cx="5622328" cy="486486"/>
          </a:xfrm>
        </p:spPr>
        <p:txBody>
          <a:bodyPr>
            <a:noAutofit/>
          </a:bodyPr>
          <a:lstStyle>
            <a:lvl1pPr marL="0" indent="0" algn="l">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a:t>Cliquez et modifier le texte</a:t>
            </a:r>
          </a:p>
        </p:txBody>
      </p:sp>
      <p:pic>
        <p:nvPicPr>
          <p:cNvPr id="12" name="Image 11" descr="GIGA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5725" y="152439"/>
            <a:ext cx="1089707" cy="348219"/>
          </a:xfrm>
          <a:prstGeom prst="rect">
            <a:avLst/>
          </a:prstGeom>
        </p:spPr>
      </p:pic>
    </p:spTree>
    <p:extLst>
      <p:ext uri="{BB962C8B-B14F-4D97-AF65-F5344CB8AC3E}">
        <p14:creationId xmlns:p14="http://schemas.microsoft.com/office/powerpoint/2010/main" val="364998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8EFF48E-435D-460F-9362-92D0AAC19A5C}" type="datetime1">
              <a:rPr lang="fr-FR" smtClean="0"/>
              <a:t>24/04/2026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9CFB3C-5329-804D-A21F-9A0246BF7AB4}" type="slidenum">
              <a:rPr lang="fr-FR" smtClean="0"/>
              <a:t>‹#›</a:t>
            </a:fld>
            <a:endParaRPr lang="fr-FR"/>
          </a:p>
        </p:txBody>
      </p:sp>
      <p:sp>
        <p:nvSpPr>
          <p:cNvPr id="6" name="Espace réservé du contenu 2"/>
          <p:cNvSpPr>
            <a:spLocks noGrp="1"/>
          </p:cNvSpPr>
          <p:nvPr>
            <p:ph idx="1" hasCustomPrompt="1"/>
          </p:nvPr>
        </p:nvSpPr>
        <p:spPr>
          <a:xfrm>
            <a:off x="457200" y="1275227"/>
            <a:ext cx="8229600" cy="34281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9" name="Titre 1"/>
          <p:cNvSpPr>
            <a:spLocks noGrp="1"/>
          </p:cNvSpPr>
          <p:nvPr>
            <p:ph type="title"/>
          </p:nvPr>
        </p:nvSpPr>
        <p:spPr>
          <a:xfrm>
            <a:off x="457199" y="640675"/>
            <a:ext cx="7639171" cy="567349"/>
          </a:xfrm>
        </p:spPr>
        <p:txBody>
          <a:bodyPr>
            <a:normAutofit/>
          </a:bodyPr>
          <a:lstStyle>
            <a:lvl1pPr algn="l">
              <a:defRPr sz="3200" b="0">
                <a:solidFill>
                  <a:srgbClr val="5FA4B0"/>
                </a:solidFill>
              </a:defRPr>
            </a:lvl1pPr>
          </a:lstStyle>
          <a:p>
            <a:r>
              <a:rPr lang="fr-FR"/>
              <a:t>Cliquez et modifiez le titre</a:t>
            </a:r>
          </a:p>
        </p:txBody>
      </p:sp>
      <p:pic>
        <p:nvPicPr>
          <p:cNvPr id="10" name="Image 9" descr="GIGA__logo_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7022" y="195999"/>
            <a:ext cx="262096" cy="302650"/>
          </a:xfrm>
          <a:prstGeom prst="rect">
            <a:avLst/>
          </a:prstGeom>
        </p:spPr>
      </p:pic>
    </p:spTree>
    <p:extLst>
      <p:ext uri="{BB962C8B-B14F-4D97-AF65-F5344CB8AC3E}">
        <p14:creationId xmlns:p14="http://schemas.microsoft.com/office/powerpoint/2010/main" val="25873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2 colonnes">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2EE15C-06AC-48E5-90BA-10D51A2BA7F3}" type="datetime1">
              <a:rPr lang="fr-FR" smtClean="0"/>
              <a:t>24/04/2026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9CFB3C-5329-804D-A21F-9A0246BF7AB4}" type="slidenum">
              <a:rPr lang="fr-FR" smtClean="0"/>
              <a:t>‹#›</a:t>
            </a:fld>
            <a:endParaRPr lang="fr-FR"/>
          </a:p>
        </p:txBody>
      </p:sp>
      <p:sp>
        <p:nvSpPr>
          <p:cNvPr id="6" name="Espace réservé du contenu 2"/>
          <p:cNvSpPr>
            <a:spLocks noGrp="1"/>
          </p:cNvSpPr>
          <p:nvPr>
            <p:ph idx="1" hasCustomPrompt="1"/>
          </p:nvPr>
        </p:nvSpPr>
        <p:spPr>
          <a:xfrm>
            <a:off x="457201" y="1278175"/>
            <a:ext cx="3935666" cy="3370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contenu 2"/>
          <p:cNvSpPr>
            <a:spLocks noGrp="1"/>
          </p:cNvSpPr>
          <p:nvPr>
            <p:ph idx="13" hasCustomPrompt="1"/>
          </p:nvPr>
        </p:nvSpPr>
        <p:spPr>
          <a:xfrm>
            <a:off x="4725976" y="1278175"/>
            <a:ext cx="3963426" cy="33708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Premier niveau</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Titre 1"/>
          <p:cNvSpPr>
            <a:spLocks noGrp="1"/>
          </p:cNvSpPr>
          <p:nvPr>
            <p:ph type="title"/>
          </p:nvPr>
        </p:nvSpPr>
        <p:spPr>
          <a:xfrm>
            <a:off x="457199" y="640675"/>
            <a:ext cx="7989521" cy="567349"/>
          </a:xfrm>
        </p:spPr>
        <p:txBody>
          <a:bodyPr>
            <a:normAutofit/>
          </a:bodyPr>
          <a:lstStyle>
            <a:lvl1pPr algn="l">
              <a:defRPr sz="3200" b="0">
                <a:solidFill>
                  <a:srgbClr val="5FA4B0"/>
                </a:solidFill>
              </a:defRPr>
            </a:lvl1pPr>
          </a:lstStyle>
          <a:p>
            <a:r>
              <a:rPr lang="fr-FR"/>
              <a:t>Cliquez et modifiez le titre</a:t>
            </a:r>
          </a:p>
        </p:txBody>
      </p:sp>
      <p:pic>
        <p:nvPicPr>
          <p:cNvPr id="13" name="Image 12" descr="GIGA__logo_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7022" y="195999"/>
            <a:ext cx="262096" cy="302650"/>
          </a:xfrm>
          <a:prstGeom prst="rect">
            <a:avLst/>
          </a:prstGeom>
        </p:spPr>
      </p:pic>
    </p:spTree>
    <p:extLst>
      <p:ext uri="{BB962C8B-B14F-4D97-AF65-F5344CB8AC3E}">
        <p14:creationId xmlns:p14="http://schemas.microsoft.com/office/powerpoint/2010/main" val="205013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810666FC-6624-4208-BA7D-59EB5760A988}" type="datetime1">
              <a:rPr lang="fr-FR" smtClean="0"/>
              <a:t>24/04/2026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9CFB3C-5329-804D-A21F-9A0246BF7AB4}" type="slidenum">
              <a:rPr lang="fr-FR" smtClean="0"/>
              <a:t>‹#›</a:t>
            </a:fld>
            <a:endParaRPr lang="fr-FR"/>
          </a:p>
        </p:txBody>
      </p:sp>
      <p:pic>
        <p:nvPicPr>
          <p:cNvPr id="8" name="Image 7" descr="GIGA__logo_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7022" y="195999"/>
            <a:ext cx="262096" cy="302650"/>
          </a:xfrm>
          <a:prstGeom prst="rect">
            <a:avLst/>
          </a:prstGeom>
        </p:spPr>
      </p:pic>
    </p:spTree>
    <p:extLst>
      <p:ext uri="{BB962C8B-B14F-4D97-AF65-F5344CB8AC3E}">
        <p14:creationId xmlns:p14="http://schemas.microsoft.com/office/powerpoint/2010/main" val="1377587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459581"/>
            <a:ext cx="5486400" cy="33921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4025503"/>
            <a:ext cx="5486400" cy="603647"/>
          </a:xfrm>
        </p:spPr>
        <p:txBody>
          <a:bodyPr>
            <a:normAutofit/>
          </a:bodyPr>
          <a:lstStyle>
            <a:lvl1pPr marL="0" indent="0">
              <a:buNone/>
              <a:defRPr sz="1200">
                <a:solidFill>
                  <a:srgbClr val="8C8B8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6F8A135B-2BCD-4792-ABAB-FB84CF1A421D}" type="datetime1">
              <a:rPr lang="fr-FR" smtClean="0"/>
              <a:t>24/04/2026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9CFB3C-5329-804D-A21F-9A0246BF7AB4}" type="slidenum">
              <a:rPr lang="fr-FR" smtClean="0"/>
              <a:t>‹#›</a:t>
            </a:fld>
            <a:endParaRPr lang="fr-FR"/>
          </a:p>
        </p:txBody>
      </p:sp>
      <p:pic>
        <p:nvPicPr>
          <p:cNvPr id="8" name="Image 7" descr="GIGA__logo_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7022" y="195999"/>
            <a:ext cx="262096" cy="302650"/>
          </a:xfrm>
          <a:prstGeom prst="rect">
            <a:avLst/>
          </a:prstGeom>
        </p:spPr>
      </p:pic>
    </p:spTree>
    <p:extLst>
      <p:ext uri="{BB962C8B-B14F-4D97-AF65-F5344CB8AC3E}">
        <p14:creationId xmlns:p14="http://schemas.microsoft.com/office/powerpoint/2010/main" val="29576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ôture_1">
    <p:spTree>
      <p:nvGrpSpPr>
        <p:cNvPr id="1" name=""/>
        <p:cNvGrpSpPr/>
        <p:nvPr/>
      </p:nvGrpSpPr>
      <p:grpSpPr>
        <a:xfrm>
          <a:off x="0" y="0"/>
          <a:ext cx="0" cy="0"/>
          <a:chOff x="0" y="0"/>
          <a:chExt cx="0" cy="0"/>
        </a:xfrm>
      </p:grpSpPr>
      <p:grpSp>
        <p:nvGrpSpPr>
          <p:cNvPr id="2" name="Grouper 1"/>
          <p:cNvGrpSpPr/>
          <p:nvPr userDrawn="1"/>
        </p:nvGrpSpPr>
        <p:grpSpPr>
          <a:xfrm>
            <a:off x="0" y="2271293"/>
            <a:ext cx="9145410" cy="2872676"/>
            <a:chOff x="0" y="2271293"/>
            <a:chExt cx="9145410" cy="2872676"/>
          </a:xfrm>
        </p:grpSpPr>
        <p:sp>
          <p:nvSpPr>
            <p:cNvPr id="7"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isocèle 9"/>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a:p>
          </p:txBody>
        </p:sp>
      </p:grpSp>
      <p:sp>
        <p:nvSpPr>
          <p:cNvPr id="12" name="Titre 1"/>
          <p:cNvSpPr>
            <a:spLocks noGrp="1"/>
          </p:cNvSpPr>
          <p:nvPr>
            <p:ph type="title" hasCustomPrompt="1"/>
          </p:nvPr>
        </p:nvSpPr>
        <p:spPr>
          <a:xfrm>
            <a:off x="1760836" y="1685990"/>
            <a:ext cx="5622328" cy="1180330"/>
          </a:xfrm>
        </p:spPr>
        <p:txBody>
          <a:bodyPr>
            <a:noAutofit/>
          </a:bodyPr>
          <a:lstStyle>
            <a:lvl1pPr algn="ctr">
              <a:defRPr sz="2400" b="0">
                <a:solidFill>
                  <a:srgbClr val="5FA4B0"/>
                </a:solidFill>
              </a:defRPr>
            </a:lvl1pPr>
          </a:lstStyle>
          <a:p>
            <a:r>
              <a:rPr lang="fr-FR"/>
              <a:t>Merci de votre attention/</a:t>
            </a:r>
            <a:br>
              <a:rPr lang="fr-FR"/>
            </a:br>
            <a:r>
              <a:rPr lang="fr-FR"/>
              <a:t>Questions-suggestions/...</a:t>
            </a:r>
          </a:p>
        </p:txBody>
      </p:sp>
      <p:pic>
        <p:nvPicPr>
          <p:cNvPr id="13" name="Image 12" descr="GIGA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7071" y="352775"/>
            <a:ext cx="1689859" cy="540000"/>
          </a:xfrm>
          <a:prstGeom prst="rect">
            <a:avLst/>
          </a:prstGeom>
        </p:spPr>
      </p:pic>
    </p:spTree>
    <p:extLst>
      <p:ext uri="{BB962C8B-B14F-4D97-AF65-F5344CB8AC3E}">
        <p14:creationId xmlns:p14="http://schemas.microsoft.com/office/powerpoint/2010/main" val="14408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ôture_2">
    <p:spTree>
      <p:nvGrpSpPr>
        <p:cNvPr id="1" name=""/>
        <p:cNvGrpSpPr/>
        <p:nvPr/>
      </p:nvGrpSpPr>
      <p:grpSpPr>
        <a:xfrm>
          <a:off x="0" y="0"/>
          <a:ext cx="0" cy="0"/>
          <a:chOff x="0" y="0"/>
          <a:chExt cx="0" cy="0"/>
        </a:xfrm>
      </p:grpSpPr>
      <p:grpSp>
        <p:nvGrpSpPr>
          <p:cNvPr id="2" name="Grouper 1"/>
          <p:cNvGrpSpPr/>
          <p:nvPr userDrawn="1"/>
        </p:nvGrpSpPr>
        <p:grpSpPr>
          <a:xfrm>
            <a:off x="0" y="2271293"/>
            <a:ext cx="9145410" cy="2872676"/>
            <a:chOff x="0" y="2271293"/>
            <a:chExt cx="9145410" cy="2872676"/>
          </a:xfrm>
        </p:grpSpPr>
        <p:sp>
          <p:nvSpPr>
            <p:cNvPr id="7"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isocèle 9"/>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a:p>
          </p:txBody>
        </p:sp>
      </p:grpSp>
      <p:sp>
        <p:nvSpPr>
          <p:cNvPr id="12" name="Titre 1"/>
          <p:cNvSpPr>
            <a:spLocks noGrp="1"/>
          </p:cNvSpPr>
          <p:nvPr>
            <p:ph type="title" hasCustomPrompt="1"/>
          </p:nvPr>
        </p:nvSpPr>
        <p:spPr>
          <a:xfrm>
            <a:off x="1760836" y="1685990"/>
            <a:ext cx="5622328" cy="1180330"/>
          </a:xfrm>
        </p:spPr>
        <p:txBody>
          <a:bodyPr>
            <a:noAutofit/>
          </a:bodyPr>
          <a:lstStyle>
            <a:lvl1pPr algn="ctr">
              <a:defRPr sz="2400" b="0">
                <a:solidFill>
                  <a:srgbClr val="5FA4B0"/>
                </a:solidFill>
              </a:defRPr>
            </a:lvl1pPr>
          </a:lstStyle>
          <a:p>
            <a:r>
              <a:rPr lang="fr-FR"/>
              <a:t>Merci de votre attention/</a:t>
            </a:r>
            <a:br>
              <a:rPr lang="fr-FR"/>
            </a:br>
            <a:r>
              <a:rPr lang="fr-FR"/>
              <a:t>Questions-suggestions/...</a:t>
            </a:r>
          </a:p>
        </p:txBody>
      </p:sp>
      <p:sp>
        <p:nvSpPr>
          <p:cNvPr id="4" name="Espace réservé du texte 3"/>
          <p:cNvSpPr>
            <a:spLocks noGrp="1"/>
          </p:cNvSpPr>
          <p:nvPr>
            <p:ph type="body" sz="quarter" idx="10" hasCustomPrompt="1"/>
          </p:nvPr>
        </p:nvSpPr>
        <p:spPr>
          <a:xfrm>
            <a:off x="6328198" y="3952223"/>
            <a:ext cx="2465236" cy="875838"/>
          </a:xfrm>
        </p:spPr>
        <p:txBody>
          <a:bodyPr>
            <a:noAutofit/>
          </a:bodyPr>
          <a:lstStyle>
            <a:lvl1pPr marL="0" indent="0" algn="r">
              <a:buNone/>
              <a:defRPr sz="1200">
                <a:solidFill>
                  <a:schemeClr val="tx1"/>
                </a:solidFill>
              </a:defRPr>
            </a:lvl1pPr>
            <a:lvl2pPr marL="457200" indent="0" algn="r">
              <a:buNone/>
              <a:defRPr sz="1400"/>
            </a:lvl2pPr>
            <a:lvl3pPr marL="914400" indent="0" algn="r">
              <a:buNone/>
              <a:defRPr sz="1400"/>
            </a:lvl3pPr>
            <a:lvl4pPr marL="1371600" indent="0" algn="r">
              <a:buNone/>
              <a:defRPr sz="1400"/>
            </a:lvl4pPr>
            <a:lvl5pPr marL="1828800" indent="0" algn="r">
              <a:buNone/>
              <a:defRPr sz="1400"/>
            </a:lvl5pPr>
          </a:lstStyle>
          <a:p>
            <a:pPr lvl="0"/>
            <a:r>
              <a:rPr lang="fr-FR" sz="1400">
                <a:solidFill>
                  <a:srgbClr val="5FA4B0"/>
                </a:solidFill>
              </a:rPr>
              <a:t>Contact</a:t>
            </a:r>
            <a:endParaRPr lang="fr-FR"/>
          </a:p>
          <a:p>
            <a:pPr lvl="0"/>
            <a:r>
              <a:rPr lang="fr-FR"/>
              <a:t>À compléter</a:t>
            </a:r>
          </a:p>
        </p:txBody>
      </p:sp>
      <p:pic>
        <p:nvPicPr>
          <p:cNvPr id="13" name="Image 12" descr="GIGA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7071" y="352775"/>
            <a:ext cx="1689859" cy="540000"/>
          </a:xfrm>
          <a:prstGeom prst="rect">
            <a:avLst/>
          </a:prstGeom>
        </p:spPr>
      </p:pic>
    </p:spTree>
    <p:extLst>
      <p:ext uri="{BB962C8B-B14F-4D97-AF65-F5344CB8AC3E}">
        <p14:creationId xmlns:p14="http://schemas.microsoft.com/office/powerpoint/2010/main" val="1392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p:spTree>
      <p:nvGrpSpPr>
        <p:cNvPr id="1" name=""/>
        <p:cNvGrpSpPr/>
        <p:nvPr/>
      </p:nvGrpSpPr>
      <p:grpSpPr>
        <a:xfrm>
          <a:off x="0" y="0"/>
          <a:ext cx="0" cy="0"/>
          <a:chOff x="0" y="0"/>
          <a:chExt cx="0" cy="0"/>
        </a:xfrm>
      </p:grpSpPr>
      <p:pic>
        <p:nvPicPr>
          <p:cNvPr id="4" name="Image 3" descr="GIGA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0311" y="1999210"/>
            <a:ext cx="3583380" cy="1145080"/>
          </a:xfrm>
          <a:prstGeom prst="rect">
            <a:avLst/>
          </a:prstGeom>
        </p:spPr>
      </p:pic>
    </p:spTree>
    <p:extLst>
      <p:ext uri="{BB962C8B-B14F-4D97-AF65-F5344CB8AC3E}">
        <p14:creationId xmlns:p14="http://schemas.microsoft.com/office/powerpoint/2010/main" val="37964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322E24-9800-4201-A91D-0A0EF01F348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38E99DA-832F-4F9D-AE3B-BB3D7C76873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598D559-1D7C-4C7D-BC97-3560A1BF1FE4}"/>
              </a:ext>
            </a:extLst>
          </p:cNvPr>
          <p:cNvSpPr>
            <a:spLocks noGrp="1"/>
          </p:cNvSpPr>
          <p:nvPr>
            <p:ph type="dt" sz="half" idx="10"/>
          </p:nvPr>
        </p:nvSpPr>
        <p:spPr/>
        <p:txBody>
          <a:bodyPr/>
          <a:lstStyle/>
          <a:p>
            <a:fld id="{F8305DB2-3AF7-4C1A-BA25-A37E071A6911}" type="datetime1">
              <a:rPr lang="fr-FR" smtClean="0"/>
              <a:t>24/04/2026</a:t>
            </a:fld>
            <a:endParaRPr lang="fr-FR"/>
          </a:p>
        </p:txBody>
      </p:sp>
      <p:sp>
        <p:nvSpPr>
          <p:cNvPr id="5" name="Espace réservé du pied de page 4">
            <a:extLst>
              <a:ext uri="{FF2B5EF4-FFF2-40B4-BE49-F238E27FC236}">
                <a16:creationId xmlns:a16="http://schemas.microsoft.com/office/drawing/2014/main" id="{CE5A7C3F-5214-43CF-BE60-40B39A38696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67F4FC9-AE98-4AAD-A552-FFBEF0055328}"/>
              </a:ext>
            </a:extLst>
          </p:cNvPr>
          <p:cNvSpPr>
            <a:spLocks noGrp="1"/>
          </p:cNvSpPr>
          <p:nvPr>
            <p:ph type="sldNum" sz="quarter" idx="12"/>
          </p:nvPr>
        </p:nvSpPr>
        <p:spPr/>
        <p:txBody>
          <a:bodyPr/>
          <a:lstStyle/>
          <a:p>
            <a:fld id="{D691855E-D328-4C13-B3A4-F72BDDB61892}" type="slidenum">
              <a:rPr lang="fr-FR" smtClean="0"/>
              <a:t>‹#›</a:t>
            </a:fld>
            <a:endParaRPr lang="fr-FR"/>
          </a:p>
        </p:txBody>
      </p:sp>
    </p:spTree>
    <p:extLst>
      <p:ext uri="{BB962C8B-B14F-4D97-AF65-F5344CB8AC3E}">
        <p14:creationId xmlns:p14="http://schemas.microsoft.com/office/powerpoint/2010/main" val="274624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29" name="Grouper 28"/>
          <p:cNvGrpSpPr/>
          <p:nvPr userDrawn="1"/>
        </p:nvGrpSpPr>
        <p:grpSpPr>
          <a:xfrm>
            <a:off x="0" y="2276498"/>
            <a:ext cx="9145410" cy="2872676"/>
            <a:chOff x="0" y="2271293"/>
            <a:chExt cx="9145410" cy="2872676"/>
          </a:xfrm>
        </p:grpSpPr>
        <p:sp>
          <p:nvSpPr>
            <p:cNvPr id="28"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Triangle isocèle 3"/>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a:p>
          </p:txBody>
        </p:sp>
      </p:grpSp>
      <p:sp>
        <p:nvSpPr>
          <p:cNvPr id="2" name="Titre 1"/>
          <p:cNvSpPr>
            <a:spLocks noGrp="1"/>
          </p:cNvSpPr>
          <p:nvPr>
            <p:ph type="title"/>
          </p:nvPr>
        </p:nvSpPr>
        <p:spPr>
          <a:xfrm>
            <a:off x="848915" y="1987058"/>
            <a:ext cx="7493796" cy="567349"/>
          </a:xfrm>
        </p:spPr>
        <p:txBody>
          <a:bodyPr>
            <a:normAutofit/>
          </a:bodyPr>
          <a:lstStyle>
            <a:lvl1pPr>
              <a:defRPr sz="3200" b="1">
                <a:solidFill>
                  <a:srgbClr val="5FA4B0"/>
                </a:solidFill>
              </a:defRPr>
            </a:lvl1pPr>
          </a:lstStyle>
          <a:p>
            <a:r>
              <a:rPr lang="fr-FR"/>
              <a:t>Cliquez et modifiez le titre</a:t>
            </a:r>
          </a:p>
        </p:txBody>
      </p:sp>
      <p:sp>
        <p:nvSpPr>
          <p:cNvPr id="7" name="Espace réservé du texte 6"/>
          <p:cNvSpPr>
            <a:spLocks noGrp="1"/>
          </p:cNvSpPr>
          <p:nvPr>
            <p:ph type="body" sz="quarter" idx="10" hasCustomPrompt="1"/>
          </p:nvPr>
        </p:nvSpPr>
        <p:spPr>
          <a:xfrm>
            <a:off x="2012181" y="2633009"/>
            <a:ext cx="5119638" cy="552855"/>
          </a:xfrm>
        </p:spPr>
        <p:txBody>
          <a:bodyPr>
            <a:noAutofit/>
          </a:bodyPr>
          <a:lstStyle>
            <a:lvl1pPr marL="0" indent="0" algn="ct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a:t>Cliquez et modifier le texte</a:t>
            </a:r>
          </a:p>
        </p:txBody>
      </p:sp>
      <p:pic>
        <p:nvPicPr>
          <p:cNvPr id="9" name="Image 8" descr="GIGA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7071" y="352775"/>
            <a:ext cx="1689859" cy="540000"/>
          </a:xfrm>
          <a:prstGeom prst="rect">
            <a:avLst/>
          </a:prstGeom>
        </p:spPr>
      </p:pic>
    </p:spTree>
    <p:extLst>
      <p:ext uri="{BB962C8B-B14F-4D97-AF65-F5344CB8AC3E}">
        <p14:creationId xmlns:p14="http://schemas.microsoft.com/office/powerpoint/2010/main" val="376469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ULiege FR 1">
    <p:spTree>
      <p:nvGrpSpPr>
        <p:cNvPr id="1" name=""/>
        <p:cNvGrpSpPr/>
        <p:nvPr/>
      </p:nvGrpSpPr>
      <p:grpSpPr>
        <a:xfrm>
          <a:off x="0" y="0"/>
          <a:ext cx="0" cy="0"/>
          <a:chOff x="0" y="0"/>
          <a:chExt cx="0" cy="0"/>
        </a:xfrm>
      </p:grpSpPr>
      <p:pic>
        <p:nvPicPr>
          <p:cNvPr id="2" name="Image 1" descr="chiffres-ppt_16-9_FR-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652" cy="5143500"/>
          </a:xfrm>
          <a:prstGeom prst="rect">
            <a:avLst/>
          </a:prstGeom>
        </p:spPr>
      </p:pic>
    </p:spTree>
    <p:extLst>
      <p:ext uri="{BB962C8B-B14F-4D97-AF65-F5344CB8AC3E}">
        <p14:creationId xmlns:p14="http://schemas.microsoft.com/office/powerpoint/2010/main" val="3637946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ULiege FR 2">
    <p:spTree>
      <p:nvGrpSpPr>
        <p:cNvPr id="1" name=""/>
        <p:cNvGrpSpPr/>
        <p:nvPr/>
      </p:nvGrpSpPr>
      <p:grpSpPr>
        <a:xfrm>
          <a:off x="0" y="0"/>
          <a:ext cx="0" cy="0"/>
          <a:chOff x="0" y="0"/>
          <a:chExt cx="0" cy="0"/>
        </a:xfrm>
      </p:grpSpPr>
      <p:pic>
        <p:nvPicPr>
          <p:cNvPr id="3" name="Image 2" descr="chiffres-ppt_F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 y="0"/>
            <a:ext cx="9141652" cy="5143500"/>
          </a:xfrm>
          <a:prstGeom prst="rect">
            <a:avLst/>
          </a:prstGeom>
        </p:spPr>
      </p:pic>
    </p:spTree>
    <p:extLst>
      <p:ext uri="{BB962C8B-B14F-4D97-AF65-F5344CB8AC3E}">
        <p14:creationId xmlns:p14="http://schemas.microsoft.com/office/powerpoint/2010/main" val="150700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ULiege FR 3">
    <p:spTree>
      <p:nvGrpSpPr>
        <p:cNvPr id="1" name=""/>
        <p:cNvGrpSpPr/>
        <p:nvPr/>
      </p:nvGrpSpPr>
      <p:grpSpPr>
        <a:xfrm>
          <a:off x="0" y="0"/>
          <a:ext cx="0" cy="0"/>
          <a:chOff x="0" y="0"/>
          <a:chExt cx="0" cy="0"/>
        </a:xfrm>
      </p:grpSpPr>
      <p:pic>
        <p:nvPicPr>
          <p:cNvPr id="3" name="Image 2" descr="chiffres-ppt_FR-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8" y="0"/>
            <a:ext cx="9141652" cy="5143500"/>
          </a:xfrm>
          <a:prstGeom prst="rect">
            <a:avLst/>
          </a:prstGeom>
        </p:spPr>
      </p:pic>
    </p:spTree>
    <p:extLst>
      <p:ext uri="{BB962C8B-B14F-4D97-AF65-F5344CB8AC3E}">
        <p14:creationId xmlns:p14="http://schemas.microsoft.com/office/powerpoint/2010/main" val="219993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ULiege EN 1">
    <p:spTree>
      <p:nvGrpSpPr>
        <p:cNvPr id="1" name=""/>
        <p:cNvGrpSpPr/>
        <p:nvPr/>
      </p:nvGrpSpPr>
      <p:grpSpPr>
        <a:xfrm>
          <a:off x="0" y="0"/>
          <a:ext cx="0" cy="0"/>
          <a:chOff x="0" y="0"/>
          <a:chExt cx="0" cy="0"/>
        </a:xfrm>
      </p:grpSpPr>
      <p:pic>
        <p:nvPicPr>
          <p:cNvPr id="2" name="Image 1" descr="chiffres-ppt_16-9_EN-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 y="0"/>
            <a:ext cx="9143765" cy="5143500"/>
          </a:xfrm>
          <a:prstGeom prst="rect">
            <a:avLst/>
          </a:prstGeom>
        </p:spPr>
      </p:pic>
    </p:spTree>
    <p:extLst>
      <p:ext uri="{BB962C8B-B14F-4D97-AF65-F5344CB8AC3E}">
        <p14:creationId xmlns:p14="http://schemas.microsoft.com/office/powerpoint/2010/main" val="1404787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ULiege EN 2">
    <p:spTree>
      <p:nvGrpSpPr>
        <p:cNvPr id="1" name=""/>
        <p:cNvGrpSpPr/>
        <p:nvPr/>
      </p:nvGrpSpPr>
      <p:grpSpPr>
        <a:xfrm>
          <a:off x="0" y="0"/>
          <a:ext cx="0" cy="0"/>
          <a:chOff x="0" y="0"/>
          <a:chExt cx="0" cy="0"/>
        </a:xfrm>
      </p:grpSpPr>
      <p:pic>
        <p:nvPicPr>
          <p:cNvPr id="3" name="Image 2" descr="chiffres-ppt_EN-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 y="0"/>
            <a:ext cx="9143765" cy="5143500"/>
          </a:xfrm>
          <a:prstGeom prst="rect">
            <a:avLst/>
          </a:prstGeom>
        </p:spPr>
      </p:pic>
    </p:spTree>
    <p:extLst>
      <p:ext uri="{BB962C8B-B14F-4D97-AF65-F5344CB8AC3E}">
        <p14:creationId xmlns:p14="http://schemas.microsoft.com/office/powerpoint/2010/main" val="336396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ULiege EN 3">
    <p:spTree>
      <p:nvGrpSpPr>
        <p:cNvPr id="1" name=""/>
        <p:cNvGrpSpPr/>
        <p:nvPr/>
      </p:nvGrpSpPr>
      <p:grpSpPr>
        <a:xfrm>
          <a:off x="0" y="0"/>
          <a:ext cx="0" cy="0"/>
          <a:chOff x="0" y="0"/>
          <a:chExt cx="0" cy="0"/>
        </a:xfrm>
      </p:grpSpPr>
      <p:pic>
        <p:nvPicPr>
          <p:cNvPr id="3" name="Image 2" descr="chiffres-ppt_EN-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5" y="0"/>
            <a:ext cx="9143765" cy="5143500"/>
          </a:xfrm>
          <a:prstGeom prst="rect">
            <a:avLst/>
          </a:prstGeom>
        </p:spPr>
      </p:pic>
    </p:spTree>
    <p:extLst>
      <p:ext uri="{BB962C8B-B14F-4D97-AF65-F5344CB8AC3E}">
        <p14:creationId xmlns:p14="http://schemas.microsoft.com/office/powerpoint/2010/main" val="146690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pSp>
        <p:nvGrpSpPr>
          <p:cNvPr id="2" name="Grouper 1"/>
          <p:cNvGrpSpPr/>
          <p:nvPr userDrawn="1"/>
        </p:nvGrpSpPr>
        <p:grpSpPr>
          <a:xfrm>
            <a:off x="-5102" y="-5100"/>
            <a:ext cx="9149101" cy="5150642"/>
            <a:chOff x="-5102" y="-5100"/>
            <a:chExt cx="9149101" cy="5150642"/>
          </a:xfrm>
        </p:grpSpPr>
        <p:sp>
          <p:nvSpPr>
            <p:cNvPr id="18" name="Triangle isocèle 17"/>
            <p:cNvSpPr/>
            <p:nvPr userDrawn="1"/>
          </p:nvSpPr>
          <p:spPr>
            <a:xfrm rot="5400000">
              <a:off x="1200324" y="-1210526"/>
              <a:ext cx="5150642"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0642" h="7561493">
                  <a:moveTo>
                    <a:pt x="0" y="7561493"/>
                  </a:moveTo>
                  <a:cubicBezTo>
                    <a:pt x="511" y="6310032"/>
                    <a:pt x="1021" y="5058572"/>
                    <a:pt x="1532" y="3807111"/>
                  </a:cubicBezTo>
                  <a:lnTo>
                    <a:pt x="1920632" y="0"/>
                  </a:lnTo>
                  <a:lnTo>
                    <a:pt x="5150642" y="6425259"/>
                  </a:lnTo>
                  <a:lnTo>
                    <a:pt x="5150642" y="7560475"/>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a:p>
          </p:txBody>
        </p:sp>
        <p:sp>
          <p:nvSpPr>
            <p:cNvPr id="19" name="Triangle isocèle 18"/>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a:p>
          </p:txBody>
        </p:sp>
      </p:grpSp>
      <p:sp>
        <p:nvSpPr>
          <p:cNvPr id="7" name="Espace réservé de la date 6"/>
          <p:cNvSpPr>
            <a:spLocks noGrp="1"/>
          </p:cNvSpPr>
          <p:nvPr>
            <p:ph type="dt" sz="half" idx="10"/>
          </p:nvPr>
        </p:nvSpPr>
        <p:spPr/>
        <p:txBody>
          <a:bodyPr/>
          <a:lstStyle/>
          <a:p>
            <a:fld id="{A62B491F-35A0-4F8F-BC98-563047686DAC}" type="datetime1">
              <a:rPr lang="fr-FR" smtClean="0"/>
              <a:t>24/04/2026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39CFB3C-5329-804D-A21F-9A0246BF7AB4}" type="slidenum">
              <a:rPr lang="fr-FR" smtClean="0"/>
              <a:t>‹#›</a:t>
            </a:fld>
            <a:endParaRPr lang="fr-FR"/>
          </a:p>
        </p:txBody>
      </p:sp>
      <p:sp>
        <p:nvSpPr>
          <p:cNvPr id="10" name="Titre 1"/>
          <p:cNvSpPr>
            <a:spLocks noGrp="1"/>
          </p:cNvSpPr>
          <p:nvPr>
            <p:ph type="title"/>
          </p:nvPr>
        </p:nvSpPr>
        <p:spPr>
          <a:xfrm>
            <a:off x="3186817" y="3476665"/>
            <a:ext cx="5622328" cy="567349"/>
          </a:xfrm>
        </p:spPr>
        <p:txBody>
          <a:bodyPr>
            <a:normAutofit/>
          </a:bodyPr>
          <a:lstStyle>
            <a:lvl1pPr algn="r">
              <a:defRPr sz="3200" b="1">
                <a:solidFill>
                  <a:srgbClr val="5FA4B0"/>
                </a:solidFill>
              </a:defRPr>
            </a:lvl1pPr>
          </a:lstStyle>
          <a:p>
            <a:r>
              <a:rPr lang="fr-FR"/>
              <a:t>Cliquez et modifiez le titre</a:t>
            </a:r>
          </a:p>
        </p:txBody>
      </p:sp>
      <p:sp>
        <p:nvSpPr>
          <p:cNvPr id="11" name="Espace réservé du texte 6"/>
          <p:cNvSpPr>
            <a:spLocks noGrp="1"/>
          </p:cNvSpPr>
          <p:nvPr>
            <p:ph type="body" sz="quarter" idx="13" hasCustomPrompt="1"/>
          </p:nvPr>
        </p:nvSpPr>
        <p:spPr>
          <a:xfrm>
            <a:off x="3186817" y="4122616"/>
            <a:ext cx="5622328" cy="486486"/>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a:t>Cliquez et modifier le texte</a:t>
            </a:r>
          </a:p>
        </p:txBody>
      </p:sp>
      <p:pic>
        <p:nvPicPr>
          <p:cNvPr id="13" name="Image 12" descr="GIGA_NEW.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35725" y="152439"/>
            <a:ext cx="1089707" cy="348219"/>
          </a:xfrm>
          <a:prstGeom prst="rect">
            <a:avLst/>
          </a:prstGeom>
        </p:spPr>
      </p:pic>
    </p:spTree>
    <p:extLst>
      <p:ext uri="{BB962C8B-B14F-4D97-AF65-F5344CB8AC3E}">
        <p14:creationId xmlns:p14="http://schemas.microsoft.com/office/powerpoint/2010/main" val="261367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8C109B4-016C-4385-AE46-55002A0B3EB3}" type="datetime1">
              <a:rPr lang="fr-FR" smtClean="0"/>
              <a:t>24/04/2026</a:t>
            </a:fld>
            <a:endParaRPr lang="fr-FR"/>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9CFB3C-5329-804D-A21F-9A0246BF7AB4}" type="slidenum">
              <a:rPr lang="fr-FR" smtClean="0"/>
              <a:t>‹#›</a:t>
            </a:fld>
            <a:endParaRPr lang="fr-FR"/>
          </a:p>
        </p:txBody>
      </p:sp>
    </p:spTree>
    <p:extLst>
      <p:ext uri="{BB962C8B-B14F-4D97-AF65-F5344CB8AC3E}">
        <p14:creationId xmlns:p14="http://schemas.microsoft.com/office/powerpoint/2010/main" val="272288666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0" r:id="rId3"/>
    <p:sldLayoutId id="2147483665" r:id="rId4"/>
    <p:sldLayoutId id="2147483666" r:id="rId5"/>
    <p:sldLayoutId id="2147483667" r:id="rId6"/>
    <p:sldLayoutId id="2147483668" r:id="rId7"/>
    <p:sldLayoutId id="2147483669" r:id="rId8"/>
    <p:sldLayoutId id="2147483899" r:id="rId9"/>
    <p:sldLayoutId id="2147483900" r:id="rId10"/>
    <p:sldLayoutId id="2147483901" r:id="rId11"/>
    <p:sldLayoutId id="2147483684" r:id="rId12"/>
    <p:sldLayoutId id="2147483660" r:id="rId13"/>
    <p:sldLayoutId id="2147483902" r:id="rId14"/>
    <p:sldLayoutId id="2147483683" r:id="rId15"/>
    <p:sldLayoutId id="2147483664" r:id="rId16"/>
    <p:sldLayoutId id="2147483663" r:id="rId17"/>
    <p:sldLayoutId id="2147483685"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707F"/>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svg"/><Relationship Id="rId1" Type="http://schemas.openxmlformats.org/officeDocument/2006/relationships/slideLayout" Target="../slideLayouts/slideLayout12.xml"/><Relationship Id="rId4" Type="http://schemas.openxmlformats.org/officeDocument/2006/relationships/image" Target="../media/image3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7.sv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0.svg"/><Relationship Id="rId11" Type="http://schemas.openxmlformats.org/officeDocument/2006/relationships/image" Target="../media/image29.svg"/><Relationship Id="rId5" Type="http://schemas.openxmlformats.org/officeDocument/2006/relationships/image" Target="../media/image19.svg"/><Relationship Id="rId10" Type="http://schemas.openxmlformats.org/officeDocument/2006/relationships/image" Target="../media/image28.svg"/><Relationship Id="rId4" Type="http://schemas.openxmlformats.org/officeDocument/2006/relationships/image" Target="../media/image18.svg"/><Relationship Id="rId9" Type="http://schemas.openxmlformats.org/officeDocument/2006/relationships/image" Target="../media/image27.svg"/></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16.sv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svg"/><Relationship Id="rId3" Type="http://schemas.openxmlformats.org/officeDocument/2006/relationships/image" Target="../media/image14.svg"/><Relationship Id="rId7" Type="http://schemas.openxmlformats.org/officeDocument/2006/relationships/image" Target="../media/image42.png"/><Relationship Id="rId12" Type="http://schemas.openxmlformats.org/officeDocument/2006/relationships/image" Target="../media/image29.sv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41.png"/><Relationship Id="rId11" Type="http://schemas.openxmlformats.org/officeDocument/2006/relationships/image" Target="../media/image28.svg"/><Relationship Id="rId5" Type="http://schemas.openxmlformats.org/officeDocument/2006/relationships/image" Target="../media/image16.svg"/><Relationship Id="rId10" Type="http://schemas.openxmlformats.org/officeDocument/2006/relationships/image" Target="../media/image27.svg"/><Relationship Id="rId4" Type="http://schemas.openxmlformats.org/officeDocument/2006/relationships/image" Target="../media/image15.svg"/><Relationship Id="rId9" Type="http://schemas.openxmlformats.org/officeDocument/2006/relationships/image" Target="../media/image26.sv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80/09658211.2013.806555" TargetMode="External"/><Relationship Id="rId2" Type="http://schemas.openxmlformats.org/officeDocument/2006/relationships/image" Target="../media/image5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18" Type="http://schemas.openxmlformats.org/officeDocument/2006/relationships/image" Target="../media/image29.svg"/><Relationship Id="rId3" Type="http://schemas.openxmlformats.org/officeDocument/2006/relationships/image" Target="../media/image14.svg"/><Relationship Id="rId7" Type="http://schemas.openxmlformats.org/officeDocument/2006/relationships/image" Target="../media/image18.svg"/><Relationship Id="rId12" Type="http://schemas.openxmlformats.org/officeDocument/2006/relationships/image" Target="../media/image23.jpeg"/><Relationship Id="rId17" Type="http://schemas.openxmlformats.org/officeDocument/2006/relationships/image" Target="../media/image28.svg"/><Relationship Id="rId2" Type="http://schemas.openxmlformats.org/officeDocument/2006/relationships/notesSlide" Target="../notesSlides/notesSlide4.xml"/><Relationship Id="rId16" Type="http://schemas.openxmlformats.org/officeDocument/2006/relationships/image" Target="../media/image27.svg"/><Relationship Id="rId1" Type="http://schemas.openxmlformats.org/officeDocument/2006/relationships/slideLayout" Target="../slideLayouts/slideLayout11.xml"/><Relationship Id="rId6" Type="http://schemas.openxmlformats.org/officeDocument/2006/relationships/image" Target="../media/image17.svg"/><Relationship Id="rId11" Type="http://schemas.openxmlformats.org/officeDocument/2006/relationships/image" Target="../media/image22.svg"/><Relationship Id="rId5" Type="http://schemas.openxmlformats.org/officeDocument/2006/relationships/image" Target="../media/image16.svg"/><Relationship Id="rId15" Type="http://schemas.openxmlformats.org/officeDocument/2006/relationships/image" Target="../media/image26.svg"/><Relationship Id="rId10" Type="http://schemas.openxmlformats.org/officeDocument/2006/relationships/image" Target="../media/image21.svg"/><Relationship Id="rId19" Type="http://schemas.openxmlformats.org/officeDocument/2006/relationships/image" Target="../media/image30.svg"/><Relationship Id="rId4" Type="http://schemas.openxmlformats.org/officeDocument/2006/relationships/image" Target="../media/image15.svg"/><Relationship Id="rId9" Type="http://schemas.openxmlformats.org/officeDocument/2006/relationships/image" Target="../media/image20.svg"/><Relationship Id="rId14" Type="http://schemas.openxmlformats.org/officeDocument/2006/relationships/image" Target="../media/image2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svg"/><Relationship Id="rId1" Type="http://schemas.openxmlformats.org/officeDocument/2006/relationships/slideLayout" Target="../slideLayouts/slideLayout12.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57FE0-372B-6BDE-52B5-24AA8B6A1DCF}"/>
              </a:ext>
            </a:extLst>
          </p:cNvPr>
          <p:cNvSpPr>
            <a:spLocks noGrp="1"/>
          </p:cNvSpPr>
          <p:nvPr>
            <p:ph type="title"/>
          </p:nvPr>
        </p:nvSpPr>
        <p:spPr>
          <a:xfrm>
            <a:off x="823781" y="1829764"/>
            <a:ext cx="7496437" cy="1306863"/>
          </a:xfrm>
        </p:spPr>
        <p:txBody>
          <a:bodyPr>
            <a:normAutofit/>
          </a:bodyPr>
          <a:lstStyle/>
          <a:p>
            <a:r>
              <a:rPr lang="fr-FR" dirty="0">
                <a:solidFill>
                  <a:srgbClr val="1C4B58"/>
                </a:solidFill>
              </a:rPr>
              <a:t>Motives for </a:t>
            </a:r>
            <a:r>
              <a:rPr lang="fr-FR" dirty="0" err="1">
                <a:solidFill>
                  <a:srgbClr val="1C4B58"/>
                </a:solidFill>
              </a:rPr>
              <a:t>transmitting</a:t>
            </a:r>
            <a:r>
              <a:rPr lang="fr-FR" dirty="0">
                <a:solidFill>
                  <a:srgbClr val="1C4B58"/>
                </a:solidFill>
              </a:rPr>
              <a:t> and </a:t>
            </a:r>
            <a:r>
              <a:rPr lang="fr-FR" dirty="0" err="1">
                <a:solidFill>
                  <a:srgbClr val="1C4B58"/>
                </a:solidFill>
              </a:rPr>
              <a:t>remembering</a:t>
            </a:r>
            <a:br>
              <a:rPr lang="fr-FR" dirty="0"/>
            </a:br>
            <a:r>
              <a:rPr lang="fr-FR" sz="2000" b="0" dirty="0"/>
              <a:t>A </a:t>
            </a:r>
            <a:r>
              <a:rPr lang="fr-FR" sz="2000" b="0" dirty="0" err="1"/>
              <a:t>functional</a:t>
            </a:r>
            <a:r>
              <a:rPr lang="fr-FR" sz="2000" b="0" dirty="0"/>
              <a:t> </a:t>
            </a:r>
            <a:r>
              <a:rPr lang="fr-FR" sz="2000" b="0" dirty="0" err="1"/>
              <a:t>analysis</a:t>
            </a:r>
            <a:r>
              <a:rPr lang="fr-FR" sz="2000" b="0" dirty="0"/>
              <a:t> of </a:t>
            </a:r>
            <a:r>
              <a:rPr lang="fr-FR" sz="2000" b="0" dirty="0" err="1"/>
              <a:t>intergenerational</a:t>
            </a:r>
            <a:r>
              <a:rPr lang="fr-FR" sz="2000" b="0" dirty="0"/>
              <a:t> memory transmission in the </a:t>
            </a:r>
            <a:r>
              <a:rPr lang="fr-FR" sz="2000" b="0" dirty="0" err="1"/>
              <a:t>family</a:t>
            </a:r>
            <a:endParaRPr lang="fr-BE" b="0" dirty="0"/>
          </a:p>
        </p:txBody>
      </p:sp>
      <p:sp>
        <p:nvSpPr>
          <p:cNvPr id="7" name="TextBox 6">
            <a:extLst>
              <a:ext uri="{FF2B5EF4-FFF2-40B4-BE49-F238E27FC236}">
                <a16:creationId xmlns:a16="http://schemas.microsoft.com/office/drawing/2014/main" id="{60C26705-08BF-FDE8-E865-C9DD69702D8A}"/>
              </a:ext>
            </a:extLst>
          </p:cNvPr>
          <p:cNvSpPr txBox="1"/>
          <p:nvPr/>
        </p:nvSpPr>
        <p:spPr>
          <a:xfrm>
            <a:off x="0" y="4589552"/>
            <a:ext cx="6104427" cy="510988"/>
          </a:xfrm>
          <a:prstGeom prst="rect">
            <a:avLst/>
          </a:prstGeom>
        </p:spPr>
        <p:txBody>
          <a:bodyPr vert="horz" wrap="square" lIns="121920" tIns="60960" rIns="121920" bIns="60960" rtlCol="0" anchor="ctr">
            <a:normAutofit fontScale="92500"/>
          </a:bodyPr>
          <a:lstStyle/>
          <a:p>
            <a:r>
              <a:rPr lang="fr-FR" sz="1600" dirty="0"/>
              <a:t>Principal </a:t>
            </a:r>
            <a:r>
              <a:rPr lang="fr-FR" sz="1600" dirty="0" err="1"/>
              <a:t>Investigators</a:t>
            </a:r>
            <a:r>
              <a:rPr lang="fr-FR" sz="1600" dirty="0"/>
              <a:t>: </a:t>
            </a:r>
            <a:r>
              <a:rPr lang="fr-FR" sz="1600" b="1" dirty="0"/>
              <a:t>Christine Bastin, Aline Cordonnier, Olivier Luminet</a:t>
            </a:r>
          </a:p>
        </p:txBody>
      </p:sp>
      <p:pic>
        <p:nvPicPr>
          <p:cNvPr id="14" name="Graphique 2">
            <a:extLst>
              <a:ext uri="{FF2B5EF4-FFF2-40B4-BE49-F238E27FC236}">
                <a16:creationId xmlns:a16="http://schemas.microsoft.com/office/drawing/2014/main" id="{14892A1C-3A6C-01F0-2A6D-4B04646553E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417586" y="75851"/>
            <a:ext cx="1669263" cy="485080"/>
          </a:xfrm>
          <a:prstGeom prst="rect">
            <a:avLst/>
          </a:prstGeom>
        </p:spPr>
      </p:pic>
      <p:pic>
        <p:nvPicPr>
          <p:cNvPr id="15" name="Picture 4">
            <a:extLst>
              <a:ext uri="{FF2B5EF4-FFF2-40B4-BE49-F238E27FC236}">
                <a16:creationId xmlns:a16="http://schemas.microsoft.com/office/drawing/2014/main" id="{4A5C5E4F-3FFB-A4D4-797D-AB0E526648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5474" y="4737591"/>
            <a:ext cx="1564223" cy="36294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upright=Article à illustrer Organisation">
            <a:extLst>
              <a:ext uri="{FF2B5EF4-FFF2-40B4-BE49-F238E27FC236}">
                <a16:creationId xmlns:a16="http://schemas.microsoft.com/office/drawing/2014/main" id="{7F0F95EF-C8CD-B612-3393-C7EECA3A98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1882"/>
          <a:stretch/>
        </p:blipFill>
        <p:spPr bwMode="auto">
          <a:xfrm>
            <a:off x="8328691" y="4696732"/>
            <a:ext cx="686788" cy="382548"/>
          </a:xfrm>
          <a:prstGeom prst="rect">
            <a:avLst/>
          </a:prstGeom>
          <a:noFill/>
          <a:extLst>
            <a:ext uri="{909E8E84-426E-40DD-AFC4-6F175D3DCCD1}">
              <a14:hiddenFill xmlns:a14="http://schemas.microsoft.com/office/drawing/2010/main">
                <a:solidFill>
                  <a:srgbClr val="FFFFFF"/>
                </a:solidFill>
              </a14:hiddenFill>
            </a:ext>
          </a:extLst>
        </p:spPr>
      </p:pic>
      <p:sp>
        <p:nvSpPr>
          <p:cNvPr id="21" name="Text Placeholder 20">
            <a:extLst>
              <a:ext uri="{FF2B5EF4-FFF2-40B4-BE49-F238E27FC236}">
                <a16:creationId xmlns:a16="http://schemas.microsoft.com/office/drawing/2014/main" id="{6F738B92-B3EE-8568-63FD-CE0BFBE41FAD}"/>
              </a:ext>
            </a:extLst>
          </p:cNvPr>
          <p:cNvSpPr>
            <a:spLocks noGrp="1"/>
          </p:cNvSpPr>
          <p:nvPr>
            <p:ph type="body" sz="quarter" idx="10"/>
          </p:nvPr>
        </p:nvSpPr>
        <p:spPr>
          <a:xfrm>
            <a:off x="3765617" y="3286535"/>
            <a:ext cx="1612761" cy="507021"/>
          </a:xfrm>
        </p:spPr>
        <p:txBody>
          <a:bodyPr/>
          <a:lstStyle/>
          <a:p>
            <a:r>
              <a:rPr lang="fr-FR" sz="1800" b="1" dirty="0"/>
              <a:t>David Baudet </a:t>
            </a:r>
          </a:p>
          <a:p>
            <a:r>
              <a:rPr lang="fr-BE" sz="1200" dirty="0"/>
              <a:t>12/06/2025</a:t>
            </a:r>
          </a:p>
        </p:txBody>
      </p:sp>
      <p:sp>
        <p:nvSpPr>
          <p:cNvPr id="25" name="Rectangle 24">
            <a:extLst>
              <a:ext uri="{FF2B5EF4-FFF2-40B4-BE49-F238E27FC236}">
                <a16:creationId xmlns:a16="http://schemas.microsoft.com/office/drawing/2014/main" id="{3822A2F0-C860-E791-FC28-3CE61C7FE902}"/>
              </a:ext>
            </a:extLst>
          </p:cNvPr>
          <p:cNvSpPr/>
          <p:nvPr/>
        </p:nvSpPr>
        <p:spPr>
          <a:xfrm>
            <a:off x="3644436" y="228800"/>
            <a:ext cx="1855125" cy="8440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fr-FR" sz="2400"/>
          </a:p>
        </p:txBody>
      </p:sp>
    </p:spTree>
    <p:extLst>
      <p:ext uri="{BB962C8B-B14F-4D97-AF65-F5344CB8AC3E}">
        <p14:creationId xmlns:p14="http://schemas.microsoft.com/office/powerpoint/2010/main" val="300668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29A798-B59F-E97B-7E16-FF12D2005C61}"/>
              </a:ext>
            </a:extLst>
          </p:cNvPr>
          <p:cNvSpPr>
            <a:spLocks noGrp="1"/>
          </p:cNvSpPr>
          <p:nvPr>
            <p:ph type="sldNum" sz="quarter" idx="12"/>
          </p:nvPr>
        </p:nvSpPr>
        <p:spPr/>
        <p:txBody>
          <a:bodyPr/>
          <a:lstStyle/>
          <a:p>
            <a:fld id="{439CFB3C-5329-804D-A21F-9A0246BF7AB4}" type="slidenum">
              <a:rPr lang="fr-FR" smtClean="0"/>
              <a:t>10</a:t>
            </a:fld>
            <a:endParaRPr lang="fr-FR"/>
          </a:p>
        </p:txBody>
      </p:sp>
      <p:sp>
        <p:nvSpPr>
          <p:cNvPr id="5" name="Title 4">
            <a:extLst>
              <a:ext uri="{FF2B5EF4-FFF2-40B4-BE49-F238E27FC236}">
                <a16:creationId xmlns:a16="http://schemas.microsoft.com/office/drawing/2014/main" id="{4F0C03B3-C9E2-2C4C-EB47-923A3CDF3AC8}"/>
              </a:ext>
            </a:extLst>
          </p:cNvPr>
          <p:cNvSpPr>
            <a:spLocks noGrp="1"/>
          </p:cNvSpPr>
          <p:nvPr>
            <p:ph type="title"/>
          </p:nvPr>
        </p:nvSpPr>
        <p:spPr/>
        <p:txBody>
          <a:bodyPr>
            <a:noAutofit/>
          </a:bodyPr>
          <a:lstStyle/>
          <a:p>
            <a:r>
              <a:rPr lang="fr-FR" sz="2400" dirty="0"/>
              <a:t>Same </a:t>
            </a:r>
            <a:r>
              <a:rPr lang="fr-FR" sz="2400" dirty="0" err="1"/>
              <a:t>thing</a:t>
            </a:r>
            <a:r>
              <a:rPr lang="fr-FR" sz="2400" dirty="0"/>
              <a:t> for the parent/</a:t>
            </a:r>
            <a:r>
              <a:rPr lang="fr-FR" sz="2400" dirty="0" err="1"/>
              <a:t>grandparent</a:t>
            </a:r>
            <a:r>
              <a:rPr lang="fr-FR" sz="2400" dirty="0"/>
              <a:t>…</a:t>
            </a:r>
            <a:endParaRPr lang="fr-BE" sz="2400" dirty="0"/>
          </a:p>
        </p:txBody>
      </p:sp>
    </p:spTree>
    <p:extLst>
      <p:ext uri="{BB962C8B-B14F-4D97-AF65-F5344CB8AC3E}">
        <p14:creationId xmlns:p14="http://schemas.microsoft.com/office/powerpoint/2010/main" val="106531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D52FB-6666-564D-4477-B56077858A1F}"/>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A36218D-3CD6-EB80-BB83-F6B986A14A6E}"/>
              </a:ext>
            </a:extLst>
          </p:cNvPr>
          <p:cNvSpPr>
            <a:spLocks noGrp="1"/>
          </p:cNvSpPr>
          <p:nvPr>
            <p:ph idx="1"/>
          </p:nvPr>
        </p:nvSpPr>
        <p:spPr>
          <a:xfrm>
            <a:off x="457201" y="1278176"/>
            <a:ext cx="3935666" cy="837110"/>
          </a:xfrm>
        </p:spPr>
        <p:txBody>
          <a:bodyPr>
            <a:normAutofit/>
          </a:bodyPr>
          <a:lstStyle/>
          <a:p>
            <a:r>
              <a:rPr lang="fr-FR" sz="2400" dirty="0"/>
              <a:t>Parent/</a:t>
            </a:r>
            <a:r>
              <a:rPr lang="fr-FR" sz="2400" dirty="0" err="1"/>
              <a:t>grandparent</a:t>
            </a:r>
            <a:r>
              <a:rPr lang="fr-FR" sz="2400" dirty="0"/>
              <a:t> </a:t>
            </a:r>
            <a:endParaRPr lang="fr-BE" sz="2400" dirty="0"/>
          </a:p>
        </p:txBody>
      </p:sp>
      <p:sp>
        <p:nvSpPr>
          <p:cNvPr id="4" name="Title 3">
            <a:extLst>
              <a:ext uri="{FF2B5EF4-FFF2-40B4-BE49-F238E27FC236}">
                <a16:creationId xmlns:a16="http://schemas.microsoft.com/office/drawing/2014/main" id="{E197EE9C-798B-716C-7B30-124945324369}"/>
              </a:ext>
            </a:extLst>
          </p:cNvPr>
          <p:cNvSpPr>
            <a:spLocks noGrp="1"/>
          </p:cNvSpPr>
          <p:nvPr>
            <p:ph type="title"/>
          </p:nvPr>
        </p:nvSpPr>
        <p:spPr/>
        <p:txBody>
          <a:bodyPr>
            <a:normAutofit fontScale="90000"/>
          </a:bodyPr>
          <a:lstStyle/>
          <a:p>
            <a:r>
              <a:rPr lang="fr-FR" dirty="0"/>
              <a:t>Listing </a:t>
            </a:r>
            <a:r>
              <a:rPr lang="fr-FR" dirty="0" err="1"/>
              <a:t>memories</a:t>
            </a:r>
            <a:endParaRPr lang="fr-BE" dirty="0"/>
          </a:p>
        </p:txBody>
      </p:sp>
      <p:sp>
        <p:nvSpPr>
          <p:cNvPr id="3" name="TextBox 2">
            <a:extLst>
              <a:ext uri="{FF2B5EF4-FFF2-40B4-BE49-F238E27FC236}">
                <a16:creationId xmlns:a16="http://schemas.microsoft.com/office/drawing/2014/main" id="{11D046C1-4E58-DE7E-C6F8-0DA1FE994EA5}"/>
              </a:ext>
            </a:extLst>
          </p:cNvPr>
          <p:cNvSpPr txBox="1"/>
          <p:nvPr/>
        </p:nvSpPr>
        <p:spPr>
          <a:xfrm>
            <a:off x="220898" y="3608295"/>
            <a:ext cx="7371888" cy="1077218"/>
          </a:xfrm>
          <a:prstGeom prst="rect">
            <a:avLst/>
          </a:prstGeom>
          <a:noFill/>
        </p:spPr>
        <p:txBody>
          <a:bodyPr wrap="square" rtlCol="0">
            <a:spAutoFit/>
          </a:bodyPr>
          <a:lstStyle/>
          <a:p>
            <a:r>
              <a:rPr lang="fr-FR" sz="1600" b="1" i="1" dirty="0"/>
              <a:t>« </a:t>
            </a:r>
            <a:r>
              <a:rPr lang="en-US" sz="1600" b="1" i="1" dirty="0"/>
              <a:t>What important memories did you share with your child/grandchild? </a:t>
            </a:r>
            <a:r>
              <a:rPr lang="fr-FR" sz="1600" b="1" i="1" dirty="0"/>
              <a:t>»</a:t>
            </a:r>
          </a:p>
          <a:p>
            <a:pPr marL="171450" indent="-171450">
              <a:buFont typeface="Arial" panose="020B0604020202020204" pitchFamily="34" charset="0"/>
              <a:buChar char="•"/>
            </a:pPr>
            <a:r>
              <a:rPr lang="fr-FR" sz="1200" dirty="0"/>
              <a:t>At least</a:t>
            </a:r>
            <a:r>
              <a:rPr lang="fr-FR" sz="1200" b="1" u="sng" dirty="0"/>
              <a:t> 2 public and 2 </a:t>
            </a:r>
            <a:r>
              <a:rPr lang="fr-FR" sz="1200" b="1" u="sng" dirty="0" err="1"/>
              <a:t>personal</a:t>
            </a:r>
            <a:endParaRPr lang="fr-FR" sz="1200" b="1" u="sng" dirty="0"/>
          </a:p>
          <a:p>
            <a:pPr marL="171450" indent="-171450">
              <a:buFont typeface="Arial" panose="020B0604020202020204" pitchFamily="34" charset="0"/>
              <a:buChar char="•"/>
            </a:pPr>
            <a:r>
              <a:rPr lang="fr-FR" sz="1200" dirty="0"/>
              <a:t>That </a:t>
            </a:r>
            <a:r>
              <a:rPr lang="fr-FR" sz="1200" dirty="0" err="1"/>
              <a:t>you</a:t>
            </a:r>
            <a:r>
              <a:rPr lang="fr-FR" sz="1200" dirty="0"/>
              <a:t> </a:t>
            </a:r>
            <a:r>
              <a:rPr lang="fr-FR" sz="1200" dirty="0" err="1"/>
              <a:t>lived</a:t>
            </a:r>
            <a:r>
              <a:rPr lang="fr-FR" sz="1200" dirty="0"/>
              <a:t> </a:t>
            </a:r>
            <a:r>
              <a:rPr lang="fr-FR" sz="1200" dirty="0" err="1"/>
              <a:t>before</a:t>
            </a:r>
            <a:r>
              <a:rPr lang="fr-FR" sz="1200" dirty="0"/>
              <a:t> </a:t>
            </a:r>
            <a:r>
              <a:rPr lang="fr-FR" sz="1200" dirty="0" err="1"/>
              <a:t>turning</a:t>
            </a:r>
            <a:r>
              <a:rPr lang="fr-FR" sz="1200" dirty="0"/>
              <a:t> 30 </a:t>
            </a:r>
            <a:r>
              <a:rPr lang="fr-FR" sz="1200" dirty="0" err="1"/>
              <a:t>years</a:t>
            </a:r>
            <a:r>
              <a:rPr lang="fr-FR" sz="1200" dirty="0"/>
              <a:t> </a:t>
            </a:r>
            <a:r>
              <a:rPr lang="fr-FR" sz="1200" dirty="0" err="1"/>
              <a:t>old</a:t>
            </a:r>
            <a:endParaRPr lang="fr-FR" sz="1200" dirty="0"/>
          </a:p>
          <a:p>
            <a:pPr marL="171450" indent="-171450">
              <a:buFont typeface="Arial" panose="020B0604020202020204" pitchFamily="34" charset="0"/>
              <a:buChar char="•"/>
            </a:pPr>
            <a:r>
              <a:rPr lang="fr-FR" sz="1200" dirty="0" err="1"/>
              <a:t>Transmitted</a:t>
            </a:r>
            <a:r>
              <a:rPr lang="fr-FR" sz="1200" dirty="0"/>
              <a:t> </a:t>
            </a:r>
            <a:r>
              <a:rPr lang="fr-FR" sz="1200" dirty="0" err="1"/>
              <a:t>directly</a:t>
            </a:r>
            <a:endParaRPr lang="fr-FR" sz="1200" dirty="0"/>
          </a:p>
          <a:p>
            <a:pPr marL="171450" indent="-171450">
              <a:buFont typeface="Arial" panose="020B0604020202020204" pitchFamily="34" charset="0"/>
              <a:buChar char="•"/>
            </a:pPr>
            <a:r>
              <a:rPr lang="fr-FR" sz="1200" dirty="0"/>
              <a:t>« </a:t>
            </a:r>
            <a:r>
              <a:rPr lang="fr-FR" sz="1200" dirty="0" err="1"/>
              <a:t>Episodic</a:t>
            </a:r>
            <a:r>
              <a:rPr lang="fr-FR" sz="1200" dirty="0"/>
              <a:t> » (not </a:t>
            </a:r>
            <a:r>
              <a:rPr lang="fr-FR" sz="1200" dirty="0" err="1"/>
              <a:t>repeated</a:t>
            </a:r>
            <a:r>
              <a:rPr lang="fr-FR" sz="1200" dirty="0"/>
              <a:t>, short)</a:t>
            </a:r>
          </a:p>
        </p:txBody>
      </p:sp>
      <p:sp>
        <p:nvSpPr>
          <p:cNvPr id="7" name="Speech Bubble: Rectangle with Corners Rounded 6">
            <a:extLst>
              <a:ext uri="{FF2B5EF4-FFF2-40B4-BE49-F238E27FC236}">
                <a16:creationId xmlns:a16="http://schemas.microsoft.com/office/drawing/2014/main" id="{F8F1CB75-CC6C-402F-89BA-4D5628E3DAAD}"/>
              </a:ext>
            </a:extLst>
          </p:cNvPr>
          <p:cNvSpPr/>
          <p:nvPr/>
        </p:nvSpPr>
        <p:spPr>
          <a:xfrm>
            <a:off x="6291662" y="1043427"/>
            <a:ext cx="2392255" cy="669951"/>
          </a:xfrm>
          <a:prstGeom prst="wedgeRoundRectCallout">
            <a:avLst>
              <a:gd name="adj1" fmla="val -52880"/>
              <a:gd name="adj2" fmla="val 971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Meeting my </a:t>
            </a:r>
            <a:r>
              <a:rPr lang="fr-FR" dirty="0" err="1"/>
              <a:t>husband</a:t>
            </a:r>
            <a:endParaRPr lang="fr-FR" dirty="0"/>
          </a:p>
        </p:txBody>
      </p:sp>
      <p:sp>
        <p:nvSpPr>
          <p:cNvPr id="8" name="Speech Bubble: Rectangle with Corners Rounded 7">
            <a:extLst>
              <a:ext uri="{FF2B5EF4-FFF2-40B4-BE49-F238E27FC236}">
                <a16:creationId xmlns:a16="http://schemas.microsoft.com/office/drawing/2014/main" id="{48AF7BCA-DC8E-3AC7-2FD2-F0B3033F4385}"/>
              </a:ext>
            </a:extLst>
          </p:cNvPr>
          <p:cNvSpPr/>
          <p:nvPr/>
        </p:nvSpPr>
        <p:spPr>
          <a:xfrm>
            <a:off x="6821101" y="2014577"/>
            <a:ext cx="1944025" cy="669951"/>
          </a:xfrm>
          <a:prstGeom prst="wedgeRoundRectCallout">
            <a:avLst>
              <a:gd name="adj1" fmla="val -70093"/>
              <a:gd name="adj2" fmla="val 214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Birth of my first </a:t>
            </a:r>
            <a:r>
              <a:rPr lang="fr-FR" dirty="0" err="1"/>
              <a:t>child</a:t>
            </a:r>
            <a:endParaRPr lang="fr-FR" dirty="0"/>
          </a:p>
        </p:txBody>
      </p:sp>
      <p:sp>
        <p:nvSpPr>
          <p:cNvPr id="10" name="Speech Bubble: Rectangle with Corners Rounded 9">
            <a:extLst>
              <a:ext uri="{FF2B5EF4-FFF2-40B4-BE49-F238E27FC236}">
                <a16:creationId xmlns:a16="http://schemas.microsoft.com/office/drawing/2014/main" id="{E7A8D6DE-5687-0245-3A8F-42EB3828E6B6}"/>
              </a:ext>
            </a:extLst>
          </p:cNvPr>
          <p:cNvSpPr/>
          <p:nvPr/>
        </p:nvSpPr>
        <p:spPr>
          <a:xfrm>
            <a:off x="3643440" y="1146029"/>
            <a:ext cx="2392255" cy="567349"/>
          </a:xfrm>
          <a:prstGeom prst="wedgeRoundRectCallout">
            <a:avLst>
              <a:gd name="adj1" fmla="val 35475"/>
              <a:gd name="adj2" fmla="val 952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Assassination of JFK</a:t>
            </a:r>
            <a:endParaRPr lang="fr-FR" dirty="0"/>
          </a:p>
        </p:txBody>
      </p:sp>
      <p:sp>
        <p:nvSpPr>
          <p:cNvPr id="11" name="Speech Bubble: Rectangle with Corners Rounded 10">
            <a:extLst>
              <a:ext uri="{FF2B5EF4-FFF2-40B4-BE49-F238E27FC236}">
                <a16:creationId xmlns:a16="http://schemas.microsoft.com/office/drawing/2014/main" id="{2F068D65-EAA2-554F-A738-3EF06EFC3CD3}"/>
              </a:ext>
            </a:extLst>
          </p:cNvPr>
          <p:cNvSpPr/>
          <p:nvPr/>
        </p:nvSpPr>
        <p:spPr>
          <a:xfrm>
            <a:off x="3391985" y="1844716"/>
            <a:ext cx="1779605" cy="621533"/>
          </a:xfrm>
          <a:prstGeom prst="wedgeRoundRectCallout">
            <a:avLst>
              <a:gd name="adj1" fmla="val 69837"/>
              <a:gd name="adj2" fmla="val 545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t>Apollo 11</a:t>
            </a:r>
          </a:p>
        </p:txBody>
      </p:sp>
      <p:sp>
        <p:nvSpPr>
          <p:cNvPr id="16" name="Slide Number Placeholder 15">
            <a:extLst>
              <a:ext uri="{FF2B5EF4-FFF2-40B4-BE49-F238E27FC236}">
                <a16:creationId xmlns:a16="http://schemas.microsoft.com/office/drawing/2014/main" id="{F4504DBE-FAC7-EFB9-1C11-CA576919D756}"/>
              </a:ext>
            </a:extLst>
          </p:cNvPr>
          <p:cNvSpPr>
            <a:spLocks noGrp="1"/>
          </p:cNvSpPr>
          <p:nvPr>
            <p:ph type="sldNum" sz="quarter" idx="12"/>
          </p:nvPr>
        </p:nvSpPr>
        <p:spPr/>
        <p:txBody>
          <a:bodyPr/>
          <a:lstStyle/>
          <a:p>
            <a:fld id="{439CFB3C-5329-804D-A21F-9A0246BF7AB4}" type="slidenum">
              <a:rPr lang="fr-FR" smtClean="0"/>
              <a:t>11</a:t>
            </a:fld>
            <a:endParaRPr lang="fr-FR"/>
          </a:p>
        </p:txBody>
      </p:sp>
      <p:pic>
        <p:nvPicPr>
          <p:cNvPr id="12" name="Graphic 11" descr="Woman wearing a cardigan">
            <a:extLst>
              <a:ext uri="{FF2B5EF4-FFF2-40B4-BE49-F238E27FC236}">
                <a16:creationId xmlns:a16="http://schemas.microsoft.com/office/drawing/2014/main" id="{1721863C-2F46-D0A9-D5D7-0923DDF32E4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11900" y="2162667"/>
            <a:ext cx="748884" cy="1043721"/>
          </a:xfrm>
          <a:prstGeom prst="rect">
            <a:avLst/>
          </a:prstGeom>
        </p:spPr>
      </p:pic>
    </p:spTree>
    <p:extLst>
      <p:ext uri="{BB962C8B-B14F-4D97-AF65-F5344CB8AC3E}">
        <p14:creationId xmlns:p14="http://schemas.microsoft.com/office/powerpoint/2010/main" val="38902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ACADD-5A3B-24F4-4E41-A52AEA4E815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68D11E-049B-2FF4-7FD5-51B606066241}"/>
              </a:ext>
            </a:extLst>
          </p:cNvPr>
          <p:cNvSpPr>
            <a:spLocks noGrp="1"/>
          </p:cNvSpPr>
          <p:nvPr>
            <p:ph idx="13"/>
          </p:nvPr>
        </p:nvSpPr>
        <p:spPr>
          <a:xfrm>
            <a:off x="5430049" y="1951981"/>
            <a:ext cx="2351311" cy="2276849"/>
          </a:xfrm>
        </p:spPr>
        <p:txBody>
          <a:bodyPr>
            <a:normAutofit/>
          </a:bodyPr>
          <a:lstStyle/>
          <a:p>
            <a:r>
              <a:rPr lang="fr-FR" sz="1800" b="1" dirty="0" err="1"/>
              <a:t>Reminiscence</a:t>
            </a:r>
            <a:r>
              <a:rPr lang="fr-FR" sz="1800" b="1" dirty="0"/>
              <a:t> </a:t>
            </a:r>
            <a:r>
              <a:rPr lang="fr-FR" sz="1800" b="1" dirty="0" err="1"/>
              <a:t>Functions</a:t>
            </a:r>
            <a:r>
              <a:rPr lang="fr-FR" sz="1800" b="1" dirty="0"/>
              <a:t> </a:t>
            </a:r>
            <a:r>
              <a:rPr lang="fr-FR" sz="1800" b="1" dirty="0" err="1"/>
              <a:t>Scale</a:t>
            </a:r>
            <a:r>
              <a:rPr lang="fr-FR" sz="2400" b="1" dirty="0"/>
              <a:t> </a:t>
            </a:r>
            <a:r>
              <a:rPr lang="fr-FR" sz="1100" b="1" dirty="0"/>
              <a:t>(Webster, 1993)</a:t>
            </a:r>
            <a:endParaRPr lang="fr-FR" sz="1600" b="1" dirty="0"/>
          </a:p>
          <a:p>
            <a:pPr marL="0" indent="0">
              <a:buNone/>
            </a:pPr>
            <a:endParaRPr lang="fr-FR" sz="1400" b="1" dirty="0"/>
          </a:p>
          <a:p>
            <a:pPr marL="0" indent="0" algn="ctr">
              <a:buNone/>
            </a:pPr>
            <a:r>
              <a:rPr lang="fr-FR" sz="1400" i="1" dirty="0"/>
              <a:t>« Why did </a:t>
            </a:r>
            <a:r>
              <a:rPr lang="fr-FR" sz="1400" i="1" dirty="0" err="1"/>
              <a:t>you</a:t>
            </a:r>
            <a:r>
              <a:rPr lang="fr-FR" sz="1400" i="1" dirty="0"/>
              <a:t> </a:t>
            </a:r>
            <a:r>
              <a:rPr lang="fr-FR" sz="1400" i="1" dirty="0" err="1"/>
              <a:t>share</a:t>
            </a:r>
            <a:r>
              <a:rPr lang="fr-FR" sz="1400" i="1" dirty="0"/>
              <a:t> </a:t>
            </a:r>
            <a:r>
              <a:rPr lang="fr-FR" sz="1400" i="1" dirty="0" err="1"/>
              <a:t>this</a:t>
            </a:r>
            <a:r>
              <a:rPr lang="fr-FR" sz="1400" i="1" dirty="0"/>
              <a:t> memory </a:t>
            </a:r>
            <a:r>
              <a:rPr lang="fr-FR" sz="1400" i="1" dirty="0" err="1"/>
              <a:t>with</a:t>
            </a:r>
            <a:r>
              <a:rPr lang="fr-FR" sz="1400" i="1" dirty="0"/>
              <a:t> your </a:t>
            </a:r>
            <a:r>
              <a:rPr lang="fr-FR" sz="1400" i="1" dirty="0" err="1"/>
              <a:t>child</a:t>
            </a:r>
            <a:r>
              <a:rPr lang="fr-FR" sz="1400" i="1" dirty="0"/>
              <a:t>? »</a:t>
            </a:r>
            <a:endParaRPr lang="fr-FR" sz="1050" i="1" dirty="0"/>
          </a:p>
        </p:txBody>
      </p:sp>
      <p:sp>
        <p:nvSpPr>
          <p:cNvPr id="4" name="Title 3">
            <a:extLst>
              <a:ext uri="{FF2B5EF4-FFF2-40B4-BE49-F238E27FC236}">
                <a16:creationId xmlns:a16="http://schemas.microsoft.com/office/drawing/2014/main" id="{F87EB9AD-6139-0007-15B2-746668EE392D}"/>
              </a:ext>
            </a:extLst>
          </p:cNvPr>
          <p:cNvSpPr>
            <a:spLocks noGrp="1"/>
          </p:cNvSpPr>
          <p:nvPr>
            <p:ph type="title"/>
          </p:nvPr>
        </p:nvSpPr>
        <p:spPr/>
        <p:txBody>
          <a:bodyPr>
            <a:normAutofit fontScale="90000"/>
          </a:bodyPr>
          <a:lstStyle/>
          <a:p>
            <a:r>
              <a:rPr lang="fr-FR" dirty="0"/>
              <a:t>Memory narrative and </a:t>
            </a:r>
            <a:r>
              <a:rPr lang="fr-FR" dirty="0" err="1"/>
              <a:t>functions</a:t>
            </a:r>
            <a:endParaRPr lang="fr-BE" dirty="0"/>
          </a:p>
        </p:txBody>
      </p:sp>
      <p:sp>
        <p:nvSpPr>
          <p:cNvPr id="5" name="Slide Number Placeholder 4">
            <a:extLst>
              <a:ext uri="{FF2B5EF4-FFF2-40B4-BE49-F238E27FC236}">
                <a16:creationId xmlns:a16="http://schemas.microsoft.com/office/drawing/2014/main" id="{91A7A093-B470-0ECD-AD99-DED80806367F}"/>
              </a:ext>
            </a:extLst>
          </p:cNvPr>
          <p:cNvSpPr>
            <a:spLocks noGrp="1"/>
          </p:cNvSpPr>
          <p:nvPr>
            <p:ph type="sldNum" sz="quarter" idx="12"/>
          </p:nvPr>
        </p:nvSpPr>
        <p:spPr/>
        <p:txBody>
          <a:bodyPr/>
          <a:lstStyle/>
          <a:p>
            <a:fld id="{439CFB3C-5329-804D-A21F-9A0246BF7AB4}" type="slidenum">
              <a:rPr lang="fr-FR" smtClean="0"/>
              <a:t>12</a:t>
            </a:fld>
            <a:endParaRPr lang="fr-FR"/>
          </a:p>
        </p:txBody>
      </p:sp>
      <p:pic>
        <p:nvPicPr>
          <p:cNvPr id="7" name="Graphic 6" descr="Radio microphone with solid fill">
            <a:extLst>
              <a:ext uri="{FF2B5EF4-FFF2-40B4-BE49-F238E27FC236}">
                <a16:creationId xmlns:a16="http://schemas.microsoft.com/office/drawing/2014/main" id="{65062540-9EEE-4339-E4C0-2783BD31936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061191" y="2747068"/>
            <a:ext cx="696669" cy="696669"/>
          </a:xfrm>
          <a:prstGeom prst="rect">
            <a:avLst/>
          </a:prstGeom>
        </p:spPr>
      </p:pic>
      <p:sp>
        <p:nvSpPr>
          <p:cNvPr id="8" name="Speech Bubble: Rectangle with Corners Rounded 7">
            <a:extLst>
              <a:ext uri="{FF2B5EF4-FFF2-40B4-BE49-F238E27FC236}">
                <a16:creationId xmlns:a16="http://schemas.microsoft.com/office/drawing/2014/main" id="{90A3FBE0-A48B-733A-2EF6-EC87A00B6D8F}"/>
              </a:ext>
            </a:extLst>
          </p:cNvPr>
          <p:cNvSpPr/>
          <p:nvPr/>
        </p:nvSpPr>
        <p:spPr>
          <a:xfrm>
            <a:off x="1196248" y="1426045"/>
            <a:ext cx="3098165" cy="696669"/>
          </a:xfrm>
          <a:prstGeom prst="wedgeRoundRectCallout">
            <a:avLst>
              <a:gd name="adj1" fmla="val -41623"/>
              <a:gd name="adj2" fmla="val 1158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BE" sz="1400" dirty="0" err="1"/>
              <a:t>When</a:t>
            </a:r>
            <a:r>
              <a:rPr lang="fr-BE" sz="1400" dirty="0"/>
              <a:t> </a:t>
            </a:r>
            <a:r>
              <a:rPr lang="fr-BE" sz="1400" dirty="0" err="1"/>
              <a:t>we</a:t>
            </a:r>
            <a:r>
              <a:rPr lang="fr-BE" sz="1400" dirty="0"/>
              <a:t> </a:t>
            </a:r>
            <a:r>
              <a:rPr lang="fr-BE" sz="1400" dirty="0" err="1"/>
              <a:t>were</a:t>
            </a:r>
            <a:r>
              <a:rPr lang="fr-BE" sz="1400" dirty="0"/>
              <a:t> </a:t>
            </a:r>
            <a:r>
              <a:rPr lang="fr-BE" sz="1400" dirty="0" err="1"/>
              <a:t>watching</a:t>
            </a:r>
            <a:r>
              <a:rPr lang="fr-BE" sz="1400" dirty="0"/>
              <a:t> Apollo 11 …</a:t>
            </a:r>
          </a:p>
        </p:txBody>
      </p:sp>
      <p:pic>
        <p:nvPicPr>
          <p:cNvPr id="12" name="Graphic 11" descr="Clipboard outline">
            <a:extLst>
              <a:ext uri="{FF2B5EF4-FFF2-40B4-BE49-F238E27FC236}">
                <a16:creationId xmlns:a16="http://schemas.microsoft.com/office/drawing/2014/main" id="{3D5A4DED-293A-DF0B-AD55-03D7AEF9E5B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417674" y="692413"/>
            <a:ext cx="4320760" cy="4320760"/>
          </a:xfrm>
          <a:prstGeom prst="rect">
            <a:avLst/>
          </a:prstGeom>
        </p:spPr>
      </p:pic>
      <p:sp>
        <p:nvSpPr>
          <p:cNvPr id="13" name="TextBox 12">
            <a:extLst>
              <a:ext uri="{FF2B5EF4-FFF2-40B4-BE49-F238E27FC236}">
                <a16:creationId xmlns:a16="http://schemas.microsoft.com/office/drawing/2014/main" id="{69714984-369E-82ED-836E-80FABE57693C}"/>
              </a:ext>
            </a:extLst>
          </p:cNvPr>
          <p:cNvSpPr txBox="1"/>
          <p:nvPr/>
        </p:nvSpPr>
        <p:spPr>
          <a:xfrm>
            <a:off x="1104116" y="4228830"/>
            <a:ext cx="2249081" cy="498021"/>
          </a:xfrm>
          <a:prstGeom prst="rect">
            <a:avLst/>
          </a:prstGeom>
        </p:spPr>
        <p:txBody>
          <a:bodyPr vert="horz" wrap="square" lIns="91440" tIns="45720" rIns="91440" bIns="45720" rtlCol="0" anchor="ctr">
            <a:normAutofit/>
          </a:bodyPr>
          <a:lstStyle/>
          <a:p>
            <a:r>
              <a:rPr lang="fr-FR" dirty="0"/>
              <a:t>For each memory </a:t>
            </a:r>
            <a:endParaRPr lang="fr-BE" dirty="0"/>
          </a:p>
        </p:txBody>
      </p:sp>
      <p:pic>
        <p:nvPicPr>
          <p:cNvPr id="2" name="Graphic 1" descr="Woman wearing a cardigan">
            <a:extLst>
              <a:ext uri="{FF2B5EF4-FFF2-40B4-BE49-F238E27FC236}">
                <a16:creationId xmlns:a16="http://schemas.microsoft.com/office/drawing/2014/main" id="{97C65A7E-C720-9F4F-3362-CDAB285D2B1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05692" y="2648690"/>
            <a:ext cx="996847" cy="1389307"/>
          </a:xfrm>
          <a:prstGeom prst="rect">
            <a:avLst/>
          </a:prstGeom>
        </p:spPr>
      </p:pic>
    </p:spTree>
    <p:extLst>
      <p:ext uri="{BB962C8B-B14F-4D97-AF65-F5344CB8AC3E}">
        <p14:creationId xmlns:p14="http://schemas.microsoft.com/office/powerpoint/2010/main" val="181926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7012B6-2419-9E04-0557-D76480E7D39A}"/>
              </a:ext>
            </a:extLst>
          </p:cNvPr>
          <p:cNvSpPr>
            <a:spLocks noGrp="1"/>
          </p:cNvSpPr>
          <p:nvPr>
            <p:ph type="sldNum" sz="quarter" idx="12"/>
          </p:nvPr>
        </p:nvSpPr>
        <p:spPr/>
        <p:txBody>
          <a:bodyPr/>
          <a:lstStyle/>
          <a:p>
            <a:fld id="{439CFB3C-5329-804D-A21F-9A0246BF7AB4}" type="slidenum">
              <a:rPr lang="fr-FR" smtClean="0"/>
              <a:t>13</a:t>
            </a:fld>
            <a:endParaRPr lang="fr-FR"/>
          </a:p>
        </p:txBody>
      </p:sp>
      <p:sp>
        <p:nvSpPr>
          <p:cNvPr id="3" name="Content Placeholder 2">
            <a:extLst>
              <a:ext uri="{FF2B5EF4-FFF2-40B4-BE49-F238E27FC236}">
                <a16:creationId xmlns:a16="http://schemas.microsoft.com/office/drawing/2014/main" id="{A31FFAAE-B878-2913-827D-A2FB31CC73F8}"/>
              </a:ext>
            </a:extLst>
          </p:cNvPr>
          <p:cNvSpPr>
            <a:spLocks noGrp="1"/>
          </p:cNvSpPr>
          <p:nvPr>
            <p:ph idx="1"/>
          </p:nvPr>
        </p:nvSpPr>
        <p:spPr>
          <a:xfrm>
            <a:off x="5105401" y="1302212"/>
            <a:ext cx="3935666" cy="3370863"/>
          </a:xfrm>
        </p:spPr>
        <p:txBody>
          <a:bodyPr anchor="ctr"/>
          <a:lstStyle/>
          <a:p>
            <a:r>
              <a:rPr lang="fr-BE" sz="2400" dirty="0" err="1"/>
              <a:t>Functions</a:t>
            </a:r>
            <a:endParaRPr lang="fr-BE" sz="2400" dirty="0"/>
          </a:p>
          <a:p>
            <a:pPr lvl="1"/>
            <a:r>
              <a:rPr lang="fr-BE" sz="2000" dirty="0" err="1"/>
              <a:t>Ruminative</a:t>
            </a:r>
            <a:endParaRPr lang="fr-BE" sz="2000" dirty="0"/>
          </a:p>
          <a:p>
            <a:pPr lvl="1"/>
            <a:r>
              <a:rPr lang="fr-BE" sz="2000" dirty="0" err="1"/>
              <a:t>Reflective</a:t>
            </a:r>
            <a:endParaRPr lang="fr-BE" sz="2000" dirty="0"/>
          </a:p>
          <a:p>
            <a:pPr lvl="1"/>
            <a:r>
              <a:rPr lang="fr-BE" sz="2000" dirty="0" err="1"/>
              <a:t>Generative</a:t>
            </a:r>
            <a:endParaRPr lang="fr-BE" sz="2000" dirty="0"/>
          </a:p>
          <a:p>
            <a:pPr lvl="1"/>
            <a:r>
              <a:rPr lang="fr-BE" sz="2000" dirty="0"/>
              <a:t>Social</a:t>
            </a:r>
          </a:p>
        </p:txBody>
      </p:sp>
      <p:sp>
        <p:nvSpPr>
          <p:cNvPr id="4" name="Content Placeholder 3">
            <a:extLst>
              <a:ext uri="{FF2B5EF4-FFF2-40B4-BE49-F238E27FC236}">
                <a16:creationId xmlns:a16="http://schemas.microsoft.com/office/drawing/2014/main" id="{3B15EB7C-9E14-2EDA-FBD6-1AD996D6B1B0}"/>
              </a:ext>
            </a:extLst>
          </p:cNvPr>
          <p:cNvSpPr>
            <a:spLocks noGrp="1"/>
          </p:cNvSpPr>
          <p:nvPr>
            <p:ph idx="13"/>
          </p:nvPr>
        </p:nvSpPr>
        <p:spPr>
          <a:xfrm>
            <a:off x="161596" y="1351138"/>
            <a:ext cx="3963426" cy="3370863"/>
          </a:xfrm>
        </p:spPr>
        <p:txBody>
          <a:bodyPr anchor="ctr">
            <a:normAutofit/>
          </a:bodyPr>
          <a:lstStyle/>
          <a:p>
            <a:r>
              <a:rPr lang="fr-BE" sz="2400" dirty="0"/>
              <a:t>Type of memory</a:t>
            </a:r>
          </a:p>
          <a:p>
            <a:pPr lvl="1"/>
            <a:r>
              <a:rPr lang="fr-BE" sz="2000" dirty="0" err="1"/>
              <a:t>Personal</a:t>
            </a:r>
            <a:endParaRPr lang="fr-BE" sz="2000" dirty="0"/>
          </a:p>
          <a:p>
            <a:pPr lvl="1"/>
            <a:r>
              <a:rPr lang="fr-BE" sz="2000" dirty="0"/>
              <a:t>Public</a:t>
            </a:r>
          </a:p>
          <a:p>
            <a:r>
              <a:rPr lang="fr-BE" sz="2400" dirty="0" err="1"/>
              <a:t>Generation</a:t>
            </a:r>
            <a:r>
              <a:rPr lang="fr-BE" sz="2400" dirty="0"/>
              <a:t> </a:t>
            </a:r>
          </a:p>
          <a:p>
            <a:pPr lvl="1"/>
            <a:r>
              <a:rPr lang="fr-BE" sz="2000" dirty="0"/>
              <a:t>Parent vs. </a:t>
            </a:r>
            <a:r>
              <a:rPr lang="fr-BE" sz="2000" dirty="0" err="1"/>
              <a:t>child</a:t>
            </a:r>
            <a:endParaRPr lang="fr-BE" sz="2000" dirty="0"/>
          </a:p>
          <a:p>
            <a:pPr lvl="1"/>
            <a:r>
              <a:rPr lang="fr-BE" sz="2000" dirty="0" err="1"/>
              <a:t>Grandparend</a:t>
            </a:r>
            <a:r>
              <a:rPr lang="fr-BE" sz="2000" dirty="0"/>
              <a:t> vs. </a:t>
            </a:r>
            <a:r>
              <a:rPr lang="fr-BE" sz="2000" dirty="0" err="1"/>
              <a:t>grandchild</a:t>
            </a:r>
            <a:endParaRPr lang="fr-BE" sz="2000" dirty="0"/>
          </a:p>
        </p:txBody>
      </p:sp>
      <p:sp>
        <p:nvSpPr>
          <p:cNvPr id="5" name="Title 4">
            <a:extLst>
              <a:ext uri="{FF2B5EF4-FFF2-40B4-BE49-F238E27FC236}">
                <a16:creationId xmlns:a16="http://schemas.microsoft.com/office/drawing/2014/main" id="{CA584987-3821-8872-D86D-EE46E78B07DF}"/>
              </a:ext>
            </a:extLst>
          </p:cNvPr>
          <p:cNvSpPr>
            <a:spLocks noGrp="1"/>
          </p:cNvSpPr>
          <p:nvPr>
            <p:ph type="title"/>
          </p:nvPr>
        </p:nvSpPr>
        <p:spPr/>
        <p:txBody>
          <a:bodyPr>
            <a:normAutofit fontScale="90000"/>
          </a:bodyPr>
          <a:lstStyle/>
          <a:p>
            <a:r>
              <a:rPr lang="fr-FR" dirty="0"/>
              <a:t>Variables</a:t>
            </a:r>
            <a:endParaRPr lang="fr-BE" dirty="0"/>
          </a:p>
        </p:txBody>
      </p:sp>
      <p:sp>
        <p:nvSpPr>
          <p:cNvPr id="6" name="Right Brace 5">
            <a:extLst>
              <a:ext uri="{FF2B5EF4-FFF2-40B4-BE49-F238E27FC236}">
                <a16:creationId xmlns:a16="http://schemas.microsoft.com/office/drawing/2014/main" id="{E38E4485-4C0B-0968-BEF6-6CB399B84E70}"/>
              </a:ext>
            </a:extLst>
          </p:cNvPr>
          <p:cNvSpPr/>
          <p:nvPr/>
        </p:nvSpPr>
        <p:spPr>
          <a:xfrm>
            <a:off x="4196689" y="1958339"/>
            <a:ext cx="510540" cy="2156460"/>
          </a:xfrm>
          <a:prstGeom prst="rightBrace">
            <a:avLst/>
          </a:prstGeom>
          <a:ln>
            <a:solidFill>
              <a:srgbClr val="0070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8" name="TextBox 7">
            <a:extLst>
              <a:ext uri="{FF2B5EF4-FFF2-40B4-BE49-F238E27FC236}">
                <a16:creationId xmlns:a16="http://schemas.microsoft.com/office/drawing/2014/main" id="{B9069570-FD44-20F3-2DBF-E14DFCAC2133}"/>
              </a:ext>
            </a:extLst>
          </p:cNvPr>
          <p:cNvSpPr txBox="1"/>
          <p:nvPr/>
        </p:nvSpPr>
        <p:spPr>
          <a:xfrm>
            <a:off x="2458116" y="4816189"/>
            <a:ext cx="6228684" cy="200055"/>
          </a:xfrm>
          <a:prstGeom prst="rect">
            <a:avLst/>
          </a:prstGeom>
          <a:noFill/>
        </p:spPr>
        <p:txBody>
          <a:bodyPr wrap="square">
            <a:spAutoFit/>
          </a:bodyPr>
          <a:lstStyle/>
          <a:p>
            <a:pPr algn="ctr"/>
            <a:r>
              <a:rPr lang="fr-FR" sz="700" dirty="0" err="1"/>
              <a:t>glmm</a:t>
            </a:r>
            <a:r>
              <a:rPr lang="fr-FR" sz="700" dirty="0"/>
              <a:t>(</a:t>
            </a:r>
            <a:r>
              <a:rPr lang="fr-FR" sz="700" dirty="0" err="1"/>
              <a:t>Function.score</a:t>
            </a:r>
            <a:r>
              <a:rPr lang="fr-FR" sz="700" dirty="0"/>
              <a:t> ∼</a:t>
            </a:r>
            <a:r>
              <a:rPr lang="fr-FR" sz="700" dirty="0" err="1"/>
              <a:t>Function.type</a:t>
            </a:r>
            <a:r>
              <a:rPr lang="fr-FR" sz="700" dirty="0"/>
              <a:t> + </a:t>
            </a:r>
            <a:r>
              <a:rPr lang="fr-FR" sz="700" dirty="0" err="1"/>
              <a:t>Generation</a:t>
            </a:r>
            <a:r>
              <a:rPr lang="fr-FR" sz="700" dirty="0"/>
              <a:t> + </a:t>
            </a:r>
            <a:r>
              <a:rPr lang="fr-FR" sz="700" dirty="0" err="1"/>
              <a:t>Event.type</a:t>
            </a:r>
            <a:r>
              <a:rPr lang="fr-FR" sz="700" dirty="0"/>
              <a:t> + </a:t>
            </a:r>
            <a:r>
              <a:rPr lang="fr-FR" sz="700" dirty="0" err="1"/>
              <a:t>Function.type:Generation</a:t>
            </a:r>
            <a:r>
              <a:rPr lang="fr-FR" sz="700" dirty="0"/>
              <a:t> + </a:t>
            </a:r>
            <a:r>
              <a:rPr lang="fr-FR" sz="700" dirty="0" err="1"/>
              <a:t>Function.type:Event.type</a:t>
            </a:r>
            <a:r>
              <a:rPr lang="fr-FR" sz="700" dirty="0"/>
              <a:t>+ (</a:t>
            </a:r>
            <a:r>
              <a:rPr lang="fr-FR" sz="700" dirty="0" err="1"/>
              <a:t>Function</a:t>
            </a:r>
            <a:r>
              <a:rPr lang="fr-FR" sz="700" dirty="0"/>
              <a:t>||ID) + (1|Function))</a:t>
            </a:r>
          </a:p>
        </p:txBody>
      </p:sp>
    </p:spTree>
    <p:extLst>
      <p:ext uri="{BB962C8B-B14F-4D97-AF65-F5344CB8AC3E}">
        <p14:creationId xmlns:p14="http://schemas.microsoft.com/office/powerpoint/2010/main" val="129934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783C13-8FA4-B9ED-D64E-7BFE5F7DC978}"/>
              </a:ext>
            </a:extLst>
          </p:cNvPr>
          <p:cNvSpPr>
            <a:spLocks noGrp="1"/>
          </p:cNvSpPr>
          <p:nvPr>
            <p:ph type="sldNum" sz="quarter" idx="12"/>
          </p:nvPr>
        </p:nvSpPr>
        <p:spPr/>
        <p:txBody>
          <a:bodyPr/>
          <a:lstStyle/>
          <a:p>
            <a:fld id="{439CFB3C-5329-804D-A21F-9A0246BF7AB4}" type="slidenum">
              <a:rPr lang="fr-FR" smtClean="0"/>
              <a:t>14</a:t>
            </a:fld>
            <a:endParaRPr lang="fr-FR"/>
          </a:p>
        </p:txBody>
      </p:sp>
      <p:sp>
        <p:nvSpPr>
          <p:cNvPr id="6" name="Title 5">
            <a:extLst>
              <a:ext uri="{FF2B5EF4-FFF2-40B4-BE49-F238E27FC236}">
                <a16:creationId xmlns:a16="http://schemas.microsoft.com/office/drawing/2014/main" id="{DE6158E1-E2F6-65E6-EE08-0A261DF4D7D0}"/>
              </a:ext>
            </a:extLst>
          </p:cNvPr>
          <p:cNvSpPr>
            <a:spLocks noGrp="1"/>
          </p:cNvSpPr>
          <p:nvPr>
            <p:ph type="title"/>
          </p:nvPr>
        </p:nvSpPr>
        <p:spPr/>
        <p:txBody>
          <a:bodyPr>
            <a:normAutofit fontScale="90000"/>
          </a:bodyPr>
          <a:lstStyle/>
          <a:p>
            <a:r>
              <a:rPr lang="fr-FR" dirty="0" err="1"/>
              <a:t>Results</a:t>
            </a:r>
            <a:endParaRPr lang="fr-BE" dirty="0"/>
          </a:p>
        </p:txBody>
      </p:sp>
    </p:spTree>
    <p:extLst>
      <p:ext uri="{BB962C8B-B14F-4D97-AF65-F5344CB8AC3E}">
        <p14:creationId xmlns:p14="http://schemas.microsoft.com/office/powerpoint/2010/main" val="172947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022A6-5BA4-1D36-0569-575DA0CC3158}"/>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D04C675E-B945-B3EB-8187-9B0FF1A2FD2C}"/>
              </a:ext>
            </a:extLst>
          </p:cNvPr>
          <p:cNvPicPr preferRelativeResize="0">
            <a:picLocks/>
          </p:cNvPicPr>
          <p:nvPr/>
        </p:nvPicPr>
        <p:blipFill>
          <a:blip r:embed="rId3"/>
          <a:stretch>
            <a:fillRect/>
          </a:stretch>
        </p:blipFill>
        <p:spPr>
          <a:xfrm>
            <a:off x="4706595" y="550044"/>
            <a:ext cx="4046400" cy="4042800"/>
          </a:xfrm>
          <a:prstGeom prst="rect">
            <a:avLst/>
          </a:prstGeom>
        </p:spPr>
      </p:pic>
      <p:sp>
        <p:nvSpPr>
          <p:cNvPr id="2" name="Slide Number Placeholder 1">
            <a:extLst>
              <a:ext uri="{FF2B5EF4-FFF2-40B4-BE49-F238E27FC236}">
                <a16:creationId xmlns:a16="http://schemas.microsoft.com/office/drawing/2014/main" id="{0C5F7F56-E760-5DEC-4B41-284DE492D30C}"/>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439CFB3C-5329-804D-A21F-9A0246BF7AB4}" type="slidenum">
              <a:rPr lang="fr-FR" smtClean="0"/>
              <a:pPr>
                <a:lnSpc>
                  <a:spcPct val="90000"/>
                </a:lnSpc>
                <a:spcAft>
                  <a:spcPts val="600"/>
                </a:spcAft>
              </a:pPr>
              <a:t>15</a:t>
            </a:fld>
            <a:endParaRPr lang="fr-FR"/>
          </a:p>
        </p:txBody>
      </p:sp>
      <p:sp>
        <p:nvSpPr>
          <p:cNvPr id="5" name="Title 4">
            <a:extLst>
              <a:ext uri="{FF2B5EF4-FFF2-40B4-BE49-F238E27FC236}">
                <a16:creationId xmlns:a16="http://schemas.microsoft.com/office/drawing/2014/main" id="{E19F7243-735F-A762-3A6C-3E8271594C5B}"/>
              </a:ext>
            </a:extLst>
          </p:cNvPr>
          <p:cNvSpPr>
            <a:spLocks noGrp="1"/>
          </p:cNvSpPr>
          <p:nvPr>
            <p:ph type="title"/>
          </p:nvPr>
        </p:nvSpPr>
        <p:spPr>
          <a:xfrm>
            <a:off x="457199" y="640675"/>
            <a:ext cx="7989521" cy="567349"/>
          </a:xfrm>
        </p:spPr>
        <p:txBody>
          <a:bodyPr anchor="ctr">
            <a:normAutofit/>
          </a:bodyPr>
          <a:lstStyle/>
          <a:p>
            <a:pPr>
              <a:lnSpc>
                <a:spcPct val="90000"/>
              </a:lnSpc>
            </a:pPr>
            <a:r>
              <a:rPr lang="fr-FR" dirty="0"/>
              <a:t>Parent-Child</a:t>
            </a:r>
            <a:endParaRPr lang="fr-FR"/>
          </a:p>
        </p:txBody>
      </p:sp>
      <p:sp>
        <p:nvSpPr>
          <p:cNvPr id="13" name="Content Placeholder 2">
            <a:extLst>
              <a:ext uri="{FF2B5EF4-FFF2-40B4-BE49-F238E27FC236}">
                <a16:creationId xmlns:a16="http://schemas.microsoft.com/office/drawing/2014/main" id="{F33BECDF-3B6C-6F5D-6825-0E5EC8409DEE}"/>
              </a:ext>
            </a:extLst>
          </p:cNvPr>
          <p:cNvSpPr>
            <a:spLocks noGrp="1"/>
          </p:cNvSpPr>
          <p:nvPr>
            <p:ph idx="1"/>
          </p:nvPr>
        </p:nvSpPr>
        <p:spPr>
          <a:xfrm>
            <a:off x="22861" y="1278175"/>
            <a:ext cx="3935666" cy="3370863"/>
          </a:xfrm>
        </p:spPr>
        <p:txBody>
          <a:bodyPr>
            <a:normAutofit/>
          </a:bodyPr>
          <a:lstStyle/>
          <a:p>
            <a:pPr marL="514350" indent="-457200">
              <a:lnSpc>
                <a:spcPct val="200000"/>
              </a:lnSpc>
            </a:pPr>
            <a:r>
              <a:rPr lang="en-US" sz="1800" dirty="0"/>
              <a:t>Generation</a:t>
            </a:r>
          </a:p>
          <a:p>
            <a:pPr marL="914400" lvl="1" indent="-457200">
              <a:lnSpc>
                <a:spcPct val="200000"/>
              </a:lnSpc>
            </a:pPr>
            <a:r>
              <a:rPr lang="en-US" sz="1400" dirty="0"/>
              <a:t>Generative: parents  &gt; children</a:t>
            </a:r>
          </a:p>
          <a:p>
            <a:pPr marL="914400" lvl="1" indent="-457200">
              <a:lnSpc>
                <a:spcPct val="200000"/>
              </a:lnSpc>
            </a:pPr>
            <a:r>
              <a:rPr lang="en-US" sz="1400" dirty="0"/>
              <a:t>Reflective: parents &gt; children</a:t>
            </a:r>
          </a:p>
          <a:p>
            <a:pPr marL="914400" lvl="1" indent="-457200">
              <a:lnSpc>
                <a:spcPct val="200000"/>
              </a:lnSpc>
            </a:pPr>
            <a:r>
              <a:rPr lang="en-US" sz="1400" dirty="0"/>
              <a:t>Ruminative: parents &gt; children</a:t>
            </a:r>
          </a:p>
          <a:p>
            <a:pPr marL="57150" indent="0">
              <a:lnSpc>
                <a:spcPct val="200000"/>
              </a:lnSpc>
              <a:buNone/>
            </a:pPr>
            <a:endParaRPr lang="fr-FR" sz="1800" dirty="0"/>
          </a:p>
        </p:txBody>
      </p:sp>
      <p:sp>
        <p:nvSpPr>
          <p:cNvPr id="4" name="TextBox 3">
            <a:extLst>
              <a:ext uri="{FF2B5EF4-FFF2-40B4-BE49-F238E27FC236}">
                <a16:creationId xmlns:a16="http://schemas.microsoft.com/office/drawing/2014/main" id="{E14248A7-09AA-501F-556F-1E660FCD4DFC}"/>
              </a:ext>
            </a:extLst>
          </p:cNvPr>
          <p:cNvSpPr txBox="1"/>
          <p:nvPr/>
        </p:nvSpPr>
        <p:spPr>
          <a:xfrm>
            <a:off x="5331278" y="791344"/>
            <a:ext cx="879566" cy="483213"/>
          </a:xfrm>
          <a:prstGeom prst="rect">
            <a:avLst/>
          </a:prstGeom>
        </p:spPr>
        <p:txBody>
          <a:bodyPr vert="horz" wrap="square" lIns="91440" tIns="45720" rIns="91440" bIns="45720" rtlCol="0" anchor="ctr">
            <a:normAutofit/>
          </a:bodyPr>
          <a:lstStyle/>
          <a:p>
            <a:r>
              <a:rPr lang="fr-FR" b="1" dirty="0"/>
              <a:t>**</a:t>
            </a:r>
          </a:p>
        </p:txBody>
      </p:sp>
      <p:sp>
        <p:nvSpPr>
          <p:cNvPr id="6" name="TextBox 5">
            <a:extLst>
              <a:ext uri="{FF2B5EF4-FFF2-40B4-BE49-F238E27FC236}">
                <a16:creationId xmlns:a16="http://schemas.microsoft.com/office/drawing/2014/main" id="{9E4FCECD-6645-32F8-79C5-5891377352F0}"/>
              </a:ext>
            </a:extLst>
          </p:cNvPr>
          <p:cNvSpPr txBox="1"/>
          <p:nvPr/>
        </p:nvSpPr>
        <p:spPr>
          <a:xfrm>
            <a:off x="6086683" y="1835636"/>
            <a:ext cx="879566" cy="483213"/>
          </a:xfrm>
          <a:prstGeom prst="rect">
            <a:avLst/>
          </a:prstGeom>
        </p:spPr>
        <p:txBody>
          <a:bodyPr vert="horz" wrap="square" lIns="91440" tIns="45720" rIns="91440" bIns="45720" rtlCol="0" anchor="ctr">
            <a:normAutofit/>
          </a:bodyPr>
          <a:lstStyle/>
          <a:p>
            <a:r>
              <a:rPr lang="fr-FR" b="1" dirty="0"/>
              <a:t>*</a:t>
            </a:r>
          </a:p>
        </p:txBody>
      </p:sp>
      <p:sp>
        <p:nvSpPr>
          <p:cNvPr id="7" name="TextBox 6">
            <a:extLst>
              <a:ext uri="{FF2B5EF4-FFF2-40B4-BE49-F238E27FC236}">
                <a16:creationId xmlns:a16="http://schemas.microsoft.com/office/drawing/2014/main" id="{1D812772-7A45-88BD-2E61-24C6C27E608B}"/>
              </a:ext>
            </a:extLst>
          </p:cNvPr>
          <p:cNvSpPr txBox="1"/>
          <p:nvPr/>
        </p:nvSpPr>
        <p:spPr>
          <a:xfrm>
            <a:off x="6966249" y="1835635"/>
            <a:ext cx="879566" cy="483213"/>
          </a:xfrm>
          <a:prstGeom prst="rect">
            <a:avLst/>
          </a:prstGeom>
        </p:spPr>
        <p:txBody>
          <a:bodyPr vert="horz" wrap="square" lIns="91440" tIns="45720" rIns="91440" bIns="45720" rtlCol="0" anchor="ctr">
            <a:normAutofit/>
          </a:bodyPr>
          <a:lstStyle/>
          <a:p>
            <a:r>
              <a:rPr lang="fr-FR" b="1" dirty="0"/>
              <a:t>**</a:t>
            </a:r>
          </a:p>
        </p:txBody>
      </p:sp>
      <p:sp>
        <p:nvSpPr>
          <p:cNvPr id="11" name="TextBox 10">
            <a:extLst>
              <a:ext uri="{FF2B5EF4-FFF2-40B4-BE49-F238E27FC236}">
                <a16:creationId xmlns:a16="http://schemas.microsoft.com/office/drawing/2014/main" id="{3937F96F-9642-04E2-F4F4-10BB487DA69C}"/>
              </a:ext>
            </a:extLst>
          </p:cNvPr>
          <p:cNvSpPr txBox="1"/>
          <p:nvPr/>
        </p:nvSpPr>
        <p:spPr>
          <a:xfrm>
            <a:off x="7988753" y="935208"/>
            <a:ext cx="577078" cy="353826"/>
          </a:xfrm>
          <a:prstGeom prst="rect">
            <a:avLst/>
          </a:prstGeom>
        </p:spPr>
        <p:txBody>
          <a:bodyPr vert="horz" wrap="square" lIns="91440" tIns="45720" rIns="91440" bIns="45720" rtlCol="0" anchor="ctr">
            <a:normAutofit/>
          </a:bodyPr>
          <a:lstStyle/>
          <a:p>
            <a:r>
              <a:rPr lang="fr-FR" sz="500" i="1" dirty="0"/>
              <a:t>p</a:t>
            </a:r>
            <a:r>
              <a:rPr lang="fr-FR" sz="500" dirty="0"/>
              <a:t> &lt; .001 ***</a:t>
            </a:r>
          </a:p>
          <a:p>
            <a:r>
              <a:rPr lang="fr-FR" sz="500" i="1" dirty="0"/>
              <a:t>p </a:t>
            </a:r>
            <a:r>
              <a:rPr lang="fr-FR" sz="500" dirty="0"/>
              <a:t>&lt; .01 **</a:t>
            </a:r>
          </a:p>
          <a:p>
            <a:r>
              <a:rPr lang="fr-FR" sz="500" i="1" dirty="0"/>
              <a:t>p</a:t>
            </a:r>
            <a:r>
              <a:rPr lang="fr-FR" sz="500" dirty="0"/>
              <a:t> &lt; .05 *</a:t>
            </a:r>
          </a:p>
        </p:txBody>
      </p:sp>
    </p:spTree>
    <p:extLst>
      <p:ext uri="{BB962C8B-B14F-4D97-AF65-F5344CB8AC3E}">
        <p14:creationId xmlns:p14="http://schemas.microsoft.com/office/powerpoint/2010/main" val="265637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E8BAB-116E-B1CA-09FB-EF4D72C288E6}"/>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61A81B57-6FBA-F12A-27F0-440A2BB1A90A}"/>
              </a:ext>
            </a:extLst>
          </p:cNvPr>
          <p:cNvPicPr>
            <a:picLocks/>
          </p:cNvPicPr>
          <p:nvPr/>
        </p:nvPicPr>
        <p:blipFill>
          <a:blip r:embed="rId3"/>
          <a:stretch>
            <a:fillRect/>
          </a:stretch>
        </p:blipFill>
        <p:spPr>
          <a:xfrm>
            <a:off x="4706595" y="550044"/>
            <a:ext cx="4046400" cy="4042800"/>
          </a:xfrm>
          <a:prstGeom prst="rect">
            <a:avLst/>
          </a:prstGeom>
        </p:spPr>
      </p:pic>
      <p:sp>
        <p:nvSpPr>
          <p:cNvPr id="2" name="Slide Number Placeholder 1">
            <a:extLst>
              <a:ext uri="{FF2B5EF4-FFF2-40B4-BE49-F238E27FC236}">
                <a16:creationId xmlns:a16="http://schemas.microsoft.com/office/drawing/2014/main" id="{2A78E983-8863-0CF0-D704-5A05519D1F97}"/>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439CFB3C-5329-804D-A21F-9A0246BF7AB4}" type="slidenum">
              <a:rPr lang="fr-FR" smtClean="0"/>
              <a:pPr>
                <a:lnSpc>
                  <a:spcPct val="90000"/>
                </a:lnSpc>
                <a:spcAft>
                  <a:spcPts val="600"/>
                </a:spcAft>
              </a:pPr>
              <a:t>16</a:t>
            </a:fld>
            <a:endParaRPr lang="fr-FR"/>
          </a:p>
        </p:txBody>
      </p:sp>
      <p:sp>
        <p:nvSpPr>
          <p:cNvPr id="5" name="Title 4">
            <a:extLst>
              <a:ext uri="{FF2B5EF4-FFF2-40B4-BE49-F238E27FC236}">
                <a16:creationId xmlns:a16="http://schemas.microsoft.com/office/drawing/2014/main" id="{8BD7147E-F705-7D4B-A447-DAD495332B7C}"/>
              </a:ext>
            </a:extLst>
          </p:cNvPr>
          <p:cNvSpPr>
            <a:spLocks noGrp="1"/>
          </p:cNvSpPr>
          <p:nvPr>
            <p:ph type="title"/>
          </p:nvPr>
        </p:nvSpPr>
        <p:spPr>
          <a:xfrm>
            <a:off x="457199" y="640675"/>
            <a:ext cx="7989521" cy="567349"/>
          </a:xfrm>
        </p:spPr>
        <p:txBody>
          <a:bodyPr anchor="ctr">
            <a:normAutofit/>
          </a:bodyPr>
          <a:lstStyle/>
          <a:p>
            <a:pPr>
              <a:lnSpc>
                <a:spcPct val="90000"/>
              </a:lnSpc>
            </a:pPr>
            <a:r>
              <a:rPr lang="fr-FR" dirty="0" err="1"/>
              <a:t>Grandparent-Grandchild</a:t>
            </a:r>
            <a:endParaRPr lang="fr-FR" dirty="0"/>
          </a:p>
        </p:txBody>
      </p:sp>
      <p:sp>
        <p:nvSpPr>
          <p:cNvPr id="13" name="Content Placeholder 2">
            <a:extLst>
              <a:ext uri="{FF2B5EF4-FFF2-40B4-BE49-F238E27FC236}">
                <a16:creationId xmlns:a16="http://schemas.microsoft.com/office/drawing/2014/main" id="{546FF46A-AD3F-FB16-9398-0D23C5DFC598}"/>
              </a:ext>
            </a:extLst>
          </p:cNvPr>
          <p:cNvSpPr>
            <a:spLocks noGrp="1"/>
          </p:cNvSpPr>
          <p:nvPr>
            <p:ph idx="1"/>
          </p:nvPr>
        </p:nvSpPr>
        <p:spPr>
          <a:xfrm>
            <a:off x="22860" y="1278175"/>
            <a:ext cx="4414546" cy="3370863"/>
          </a:xfrm>
        </p:spPr>
        <p:txBody>
          <a:bodyPr>
            <a:normAutofit/>
          </a:bodyPr>
          <a:lstStyle/>
          <a:p>
            <a:pPr marL="514350" indent="-457200">
              <a:lnSpc>
                <a:spcPct val="200000"/>
              </a:lnSpc>
            </a:pPr>
            <a:r>
              <a:rPr lang="en-US" sz="1800" dirty="0"/>
              <a:t>Generation</a:t>
            </a:r>
            <a:endParaRPr lang="en-US" sz="1600" dirty="0"/>
          </a:p>
          <a:p>
            <a:pPr marL="914400" lvl="1" indent="-457200">
              <a:lnSpc>
                <a:spcPct val="200000"/>
              </a:lnSpc>
            </a:pPr>
            <a:r>
              <a:rPr lang="en-US" sz="1400" dirty="0"/>
              <a:t>Ruminative: grandparents  &gt; grandchildren</a:t>
            </a:r>
          </a:p>
        </p:txBody>
      </p:sp>
      <p:sp>
        <p:nvSpPr>
          <p:cNvPr id="3" name="TextBox 2">
            <a:extLst>
              <a:ext uri="{FF2B5EF4-FFF2-40B4-BE49-F238E27FC236}">
                <a16:creationId xmlns:a16="http://schemas.microsoft.com/office/drawing/2014/main" id="{EC7E452D-062D-B407-667A-5D45F2AF7972}"/>
              </a:ext>
            </a:extLst>
          </p:cNvPr>
          <p:cNvSpPr txBox="1"/>
          <p:nvPr/>
        </p:nvSpPr>
        <p:spPr>
          <a:xfrm>
            <a:off x="7051225" y="1702809"/>
            <a:ext cx="919295" cy="489412"/>
          </a:xfrm>
          <a:prstGeom prst="rect">
            <a:avLst/>
          </a:prstGeom>
        </p:spPr>
        <p:txBody>
          <a:bodyPr vert="horz" wrap="square" lIns="91440" tIns="45720" rIns="91440" bIns="45720" rtlCol="0" anchor="ctr">
            <a:normAutofit/>
          </a:bodyPr>
          <a:lstStyle/>
          <a:p>
            <a:r>
              <a:rPr lang="fr-FR" sz="1600" b="1" dirty="0"/>
              <a:t>***</a:t>
            </a:r>
          </a:p>
        </p:txBody>
      </p:sp>
      <p:sp>
        <p:nvSpPr>
          <p:cNvPr id="6" name="TextBox 5">
            <a:extLst>
              <a:ext uri="{FF2B5EF4-FFF2-40B4-BE49-F238E27FC236}">
                <a16:creationId xmlns:a16="http://schemas.microsoft.com/office/drawing/2014/main" id="{8A7BF581-6BC7-1B9B-E5C5-084B1ED222D5}"/>
              </a:ext>
            </a:extLst>
          </p:cNvPr>
          <p:cNvSpPr txBox="1"/>
          <p:nvPr/>
        </p:nvSpPr>
        <p:spPr>
          <a:xfrm>
            <a:off x="5312236" y="666953"/>
            <a:ext cx="577078" cy="353826"/>
          </a:xfrm>
          <a:prstGeom prst="rect">
            <a:avLst/>
          </a:prstGeom>
        </p:spPr>
        <p:txBody>
          <a:bodyPr vert="horz" wrap="square" lIns="91440" tIns="45720" rIns="91440" bIns="45720" rtlCol="0" anchor="ctr">
            <a:normAutofit/>
          </a:bodyPr>
          <a:lstStyle/>
          <a:p>
            <a:r>
              <a:rPr lang="fr-FR" sz="500" i="1" dirty="0"/>
              <a:t>p</a:t>
            </a:r>
            <a:r>
              <a:rPr lang="fr-FR" sz="500" dirty="0"/>
              <a:t> &lt; .001 ***</a:t>
            </a:r>
          </a:p>
          <a:p>
            <a:r>
              <a:rPr lang="fr-FR" sz="500" i="1" dirty="0"/>
              <a:t>p </a:t>
            </a:r>
            <a:r>
              <a:rPr lang="fr-FR" sz="500" dirty="0"/>
              <a:t>&lt; .01 **</a:t>
            </a:r>
          </a:p>
          <a:p>
            <a:r>
              <a:rPr lang="fr-FR" sz="500" i="1" dirty="0"/>
              <a:t>p</a:t>
            </a:r>
            <a:r>
              <a:rPr lang="fr-FR" sz="500" dirty="0"/>
              <a:t> &lt; .05 *</a:t>
            </a:r>
          </a:p>
        </p:txBody>
      </p:sp>
    </p:spTree>
    <p:extLst>
      <p:ext uri="{BB962C8B-B14F-4D97-AF65-F5344CB8AC3E}">
        <p14:creationId xmlns:p14="http://schemas.microsoft.com/office/powerpoint/2010/main" val="227430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A5027-A955-6E3B-292B-3B88D49D58BE}"/>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A5A6AA5-6FC4-6695-3630-1551BE888EDE}"/>
              </a:ext>
            </a:extLst>
          </p:cNvPr>
          <p:cNvPicPr>
            <a:picLocks/>
          </p:cNvPicPr>
          <p:nvPr/>
        </p:nvPicPr>
        <p:blipFill>
          <a:blip r:embed="rId3"/>
          <a:stretch>
            <a:fillRect/>
          </a:stretch>
        </p:blipFill>
        <p:spPr>
          <a:xfrm>
            <a:off x="457199" y="1702809"/>
            <a:ext cx="3282043" cy="3163618"/>
          </a:xfrm>
          <a:prstGeom prst="rect">
            <a:avLst/>
          </a:prstGeom>
        </p:spPr>
      </p:pic>
      <p:sp>
        <p:nvSpPr>
          <p:cNvPr id="2" name="Slide Number Placeholder 1">
            <a:extLst>
              <a:ext uri="{FF2B5EF4-FFF2-40B4-BE49-F238E27FC236}">
                <a16:creationId xmlns:a16="http://schemas.microsoft.com/office/drawing/2014/main" id="{4447D516-8C60-EE6C-62BD-12CBCF0EC302}"/>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439CFB3C-5329-804D-A21F-9A0246BF7AB4}" type="slidenum">
              <a:rPr lang="fr-FR" smtClean="0"/>
              <a:pPr>
                <a:lnSpc>
                  <a:spcPct val="90000"/>
                </a:lnSpc>
                <a:spcAft>
                  <a:spcPts val="600"/>
                </a:spcAft>
              </a:pPr>
              <a:t>17</a:t>
            </a:fld>
            <a:endParaRPr lang="fr-FR"/>
          </a:p>
        </p:txBody>
      </p:sp>
      <p:sp>
        <p:nvSpPr>
          <p:cNvPr id="5" name="Title 4">
            <a:extLst>
              <a:ext uri="{FF2B5EF4-FFF2-40B4-BE49-F238E27FC236}">
                <a16:creationId xmlns:a16="http://schemas.microsoft.com/office/drawing/2014/main" id="{08AE7EB4-693A-D397-E7D5-A9EAEDC3F737}"/>
              </a:ext>
            </a:extLst>
          </p:cNvPr>
          <p:cNvSpPr>
            <a:spLocks noGrp="1"/>
          </p:cNvSpPr>
          <p:nvPr>
            <p:ph type="title"/>
          </p:nvPr>
        </p:nvSpPr>
        <p:spPr>
          <a:xfrm>
            <a:off x="457199" y="640675"/>
            <a:ext cx="7989521" cy="567349"/>
          </a:xfrm>
        </p:spPr>
        <p:txBody>
          <a:bodyPr anchor="ctr">
            <a:normAutofit/>
          </a:bodyPr>
          <a:lstStyle/>
          <a:p>
            <a:pPr>
              <a:lnSpc>
                <a:spcPct val="90000"/>
              </a:lnSpc>
            </a:pPr>
            <a:r>
              <a:rPr lang="fr-FR" dirty="0" err="1"/>
              <a:t>Personal</a:t>
            </a:r>
            <a:r>
              <a:rPr lang="fr-FR" dirty="0"/>
              <a:t> vs. public</a:t>
            </a:r>
          </a:p>
        </p:txBody>
      </p:sp>
      <p:sp>
        <p:nvSpPr>
          <p:cNvPr id="13" name="Content Placeholder 2">
            <a:extLst>
              <a:ext uri="{FF2B5EF4-FFF2-40B4-BE49-F238E27FC236}">
                <a16:creationId xmlns:a16="http://schemas.microsoft.com/office/drawing/2014/main" id="{F25F624C-686C-A43B-33C0-33B50EF7B8BF}"/>
              </a:ext>
            </a:extLst>
          </p:cNvPr>
          <p:cNvSpPr>
            <a:spLocks noGrp="1"/>
          </p:cNvSpPr>
          <p:nvPr>
            <p:ph idx="1"/>
          </p:nvPr>
        </p:nvSpPr>
        <p:spPr>
          <a:xfrm>
            <a:off x="243295" y="1057747"/>
            <a:ext cx="4069079" cy="3370863"/>
          </a:xfrm>
        </p:spPr>
        <p:txBody>
          <a:bodyPr>
            <a:normAutofit/>
          </a:bodyPr>
          <a:lstStyle/>
          <a:p>
            <a:pPr marL="514350" indent="-457200">
              <a:lnSpc>
                <a:spcPct val="200000"/>
              </a:lnSpc>
            </a:pPr>
            <a:r>
              <a:rPr lang="en-US" sz="1600" dirty="0"/>
              <a:t>Grandparent-grandchild</a:t>
            </a:r>
            <a:endParaRPr lang="en-US" sz="1400" dirty="0"/>
          </a:p>
        </p:txBody>
      </p:sp>
      <p:sp>
        <p:nvSpPr>
          <p:cNvPr id="4" name="TextBox 3">
            <a:extLst>
              <a:ext uri="{FF2B5EF4-FFF2-40B4-BE49-F238E27FC236}">
                <a16:creationId xmlns:a16="http://schemas.microsoft.com/office/drawing/2014/main" id="{E412B3CB-84DA-4E0C-A9B7-BFADD50EEA5F}"/>
              </a:ext>
            </a:extLst>
          </p:cNvPr>
          <p:cNvSpPr txBox="1"/>
          <p:nvPr/>
        </p:nvSpPr>
        <p:spPr>
          <a:xfrm>
            <a:off x="7109460" y="1943100"/>
            <a:ext cx="579120" cy="243840"/>
          </a:xfrm>
          <a:prstGeom prst="rect">
            <a:avLst/>
          </a:prstGeom>
        </p:spPr>
        <p:txBody>
          <a:bodyPr vert="horz" wrap="square" lIns="91440" tIns="45720" rIns="91440" bIns="45720" rtlCol="0" anchor="ctr">
            <a:normAutofit fontScale="62500" lnSpcReduction="20000"/>
          </a:bodyPr>
          <a:lstStyle/>
          <a:p>
            <a:endParaRPr lang="fr-FR" dirty="0"/>
          </a:p>
        </p:txBody>
      </p:sp>
      <p:sp>
        <p:nvSpPr>
          <p:cNvPr id="6" name="TextBox 5">
            <a:extLst>
              <a:ext uri="{FF2B5EF4-FFF2-40B4-BE49-F238E27FC236}">
                <a16:creationId xmlns:a16="http://schemas.microsoft.com/office/drawing/2014/main" id="{417FACFD-CD55-CFEC-97F6-5201BE9797EE}"/>
              </a:ext>
            </a:extLst>
          </p:cNvPr>
          <p:cNvSpPr txBox="1"/>
          <p:nvPr/>
        </p:nvSpPr>
        <p:spPr>
          <a:xfrm>
            <a:off x="2348596" y="2571750"/>
            <a:ext cx="919295" cy="489412"/>
          </a:xfrm>
          <a:prstGeom prst="rect">
            <a:avLst/>
          </a:prstGeom>
        </p:spPr>
        <p:txBody>
          <a:bodyPr vert="horz" wrap="square" lIns="91440" tIns="45720" rIns="91440" bIns="45720" rtlCol="0" anchor="ctr">
            <a:normAutofit/>
          </a:bodyPr>
          <a:lstStyle/>
          <a:p>
            <a:r>
              <a:rPr lang="fr-FR" sz="1600" b="1" dirty="0"/>
              <a:t>***</a:t>
            </a:r>
          </a:p>
        </p:txBody>
      </p:sp>
      <p:sp>
        <p:nvSpPr>
          <p:cNvPr id="7" name="TextBox 6">
            <a:extLst>
              <a:ext uri="{FF2B5EF4-FFF2-40B4-BE49-F238E27FC236}">
                <a16:creationId xmlns:a16="http://schemas.microsoft.com/office/drawing/2014/main" id="{31C671A3-D8F7-1768-7E37-C56EFF86F362}"/>
              </a:ext>
            </a:extLst>
          </p:cNvPr>
          <p:cNvSpPr txBox="1"/>
          <p:nvPr/>
        </p:nvSpPr>
        <p:spPr>
          <a:xfrm>
            <a:off x="1671779" y="2406951"/>
            <a:ext cx="919295" cy="489412"/>
          </a:xfrm>
          <a:prstGeom prst="rect">
            <a:avLst/>
          </a:prstGeom>
        </p:spPr>
        <p:txBody>
          <a:bodyPr vert="horz" wrap="square" lIns="91440" tIns="45720" rIns="91440" bIns="45720" rtlCol="0" anchor="ctr">
            <a:normAutofit/>
          </a:bodyPr>
          <a:lstStyle/>
          <a:p>
            <a:r>
              <a:rPr lang="fr-FR" sz="1600" b="1" dirty="0"/>
              <a:t>***</a:t>
            </a:r>
          </a:p>
        </p:txBody>
      </p:sp>
      <p:sp>
        <p:nvSpPr>
          <p:cNvPr id="9" name="TextBox 8">
            <a:extLst>
              <a:ext uri="{FF2B5EF4-FFF2-40B4-BE49-F238E27FC236}">
                <a16:creationId xmlns:a16="http://schemas.microsoft.com/office/drawing/2014/main" id="{FA94ED8E-651C-5A7A-F59B-AEF4383CDCB2}"/>
              </a:ext>
            </a:extLst>
          </p:cNvPr>
          <p:cNvSpPr txBox="1"/>
          <p:nvPr/>
        </p:nvSpPr>
        <p:spPr>
          <a:xfrm>
            <a:off x="8300554" y="747436"/>
            <a:ext cx="577078" cy="353826"/>
          </a:xfrm>
          <a:prstGeom prst="rect">
            <a:avLst/>
          </a:prstGeom>
        </p:spPr>
        <p:txBody>
          <a:bodyPr vert="horz" wrap="square" lIns="91440" tIns="45720" rIns="91440" bIns="45720" rtlCol="0" anchor="ctr">
            <a:normAutofit/>
          </a:bodyPr>
          <a:lstStyle/>
          <a:p>
            <a:r>
              <a:rPr lang="fr-FR" sz="500" i="1" dirty="0"/>
              <a:t>p</a:t>
            </a:r>
            <a:r>
              <a:rPr lang="fr-FR" sz="500" dirty="0"/>
              <a:t> &lt; .001 ***</a:t>
            </a:r>
          </a:p>
          <a:p>
            <a:r>
              <a:rPr lang="fr-FR" sz="500" i="1" dirty="0"/>
              <a:t>p </a:t>
            </a:r>
            <a:r>
              <a:rPr lang="fr-FR" sz="500" dirty="0"/>
              <a:t>&lt; .01 **</a:t>
            </a:r>
          </a:p>
          <a:p>
            <a:r>
              <a:rPr lang="fr-FR" sz="500" i="1" dirty="0"/>
              <a:t>p</a:t>
            </a:r>
            <a:r>
              <a:rPr lang="fr-FR" sz="500" dirty="0"/>
              <a:t> &lt; .05 *</a:t>
            </a:r>
          </a:p>
        </p:txBody>
      </p:sp>
      <p:pic>
        <p:nvPicPr>
          <p:cNvPr id="12" name="Picture 11">
            <a:extLst>
              <a:ext uri="{FF2B5EF4-FFF2-40B4-BE49-F238E27FC236}">
                <a16:creationId xmlns:a16="http://schemas.microsoft.com/office/drawing/2014/main" id="{26A7E329-107D-E666-26B9-BE5587EDFFE2}"/>
              </a:ext>
            </a:extLst>
          </p:cNvPr>
          <p:cNvPicPr>
            <a:picLocks/>
          </p:cNvPicPr>
          <p:nvPr/>
        </p:nvPicPr>
        <p:blipFill>
          <a:blip r:embed="rId4"/>
          <a:stretch>
            <a:fillRect/>
          </a:stretch>
        </p:blipFill>
        <p:spPr>
          <a:xfrm>
            <a:off x="5052063" y="1702027"/>
            <a:ext cx="3283200" cy="3164400"/>
          </a:xfrm>
          <a:prstGeom prst="rect">
            <a:avLst/>
          </a:prstGeom>
        </p:spPr>
      </p:pic>
      <p:sp>
        <p:nvSpPr>
          <p:cNvPr id="14" name="TextBox 13">
            <a:extLst>
              <a:ext uri="{FF2B5EF4-FFF2-40B4-BE49-F238E27FC236}">
                <a16:creationId xmlns:a16="http://schemas.microsoft.com/office/drawing/2014/main" id="{495945BF-6BA1-3835-1AB4-E86CBC93E51F}"/>
              </a:ext>
            </a:extLst>
          </p:cNvPr>
          <p:cNvSpPr txBox="1"/>
          <p:nvPr/>
        </p:nvSpPr>
        <p:spPr>
          <a:xfrm>
            <a:off x="6259830" y="2451049"/>
            <a:ext cx="879566" cy="483213"/>
          </a:xfrm>
          <a:prstGeom prst="rect">
            <a:avLst/>
          </a:prstGeom>
        </p:spPr>
        <p:txBody>
          <a:bodyPr vert="horz" wrap="square" lIns="91440" tIns="45720" rIns="91440" bIns="45720" rtlCol="0" anchor="ctr">
            <a:normAutofit/>
          </a:bodyPr>
          <a:lstStyle/>
          <a:p>
            <a:r>
              <a:rPr lang="fr-FR" b="1" dirty="0"/>
              <a:t>***</a:t>
            </a:r>
          </a:p>
        </p:txBody>
      </p:sp>
      <p:sp>
        <p:nvSpPr>
          <p:cNvPr id="15" name="TextBox 14">
            <a:extLst>
              <a:ext uri="{FF2B5EF4-FFF2-40B4-BE49-F238E27FC236}">
                <a16:creationId xmlns:a16="http://schemas.microsoft.com/office/drawing/2014/main" id="{3DE8D777-FC41-B8E4-374E-FCE6902D3702}"/>
              </a:ext>
            </a:extLst>
          </p:cNvPr>
          <p:cNvSpPr txBox="1"/>
          <p:nvPr/>
        </p:nvSpPr>
        <p:spPr>
          <a:xfrm>
            <a:off x="7032438" y="2651657"/>
            <a:ext cx="879566" cy="483213"/>
          </a:xfrm>
          <a:prstGeom prst="rect">
            <a:avLst/>
          </a:prstGeom>
        </p:spPr>
        <p:txBody>
          <a:bodyPr vert="horz" wrap="square" lIns="91440" tIns="45720" rIns="91440" bIns="45720" rtlCol="0" anchor="ctr">
            <a:normAutofit/>
          </a:bodyPr>
          <a:lstStyle/>
          <a:p>
            <a:r>
              <a:rPr lang="fr-FR" b="1" dirty="0"/>
              <a:t>*</a:t>
            </a:r>
          </a:p>
        </p:txBody>
      </p:sp>
      <p:sp>
        <p:nvSpPr>
          <p:cNvPr id="16" name="Content Placeholder 2">
            <a:extLst>
              <a:ext uri="{FF2B5EF4-FFF2-40B4-BE49-F238E27FC236}">
                <a16:creationId xmlns:a16="http://schemas.microsoft.com/office/drawing/2014/main" id="{C18FC231-E37A-1897-44E5-AC7506C8C6F6}"/>
              </a:ext>
            </a:extLst>
          </p:cNvPr>
          <p:cNvSpPr txBox="1">
            <a:spLocks/>
          </p:cNvSpPr>
          <p:nvPr/>
        </p:nvSpPr>
        <p:spPr>
          <a:xfrm>
            <a:off x="4747266" y="1055031"/>
            <a:ext cx="4069079" cy="33708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707F"/>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457200">
              <a:lnSpc>
                <a:spcPct val="200000"/>
              </a:lnSpc>
            </a:pPr>
            <a:r>
              <a:rPr lang="en-US" sz="1600" dirty="0"/>
              <a:t>Parent-child</a:t>
            </a:r>
            <a:endParaRPr lang="en-US" sz="1400" dirty="0"/>
          </a:p>
        </p:txBody>
      </p:sp>
    </p:spTree>
    <p:extLst>
      <p:ext uri="{BB962C8B-B14F-4D97-AF65-F5344CB8AC3E}">
        <p14:creationId xmlns:p14="http://schemas.microsoft.com/office/powerpoint/2010/main" val="398914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7CCAB-E6F6-1B35-54D9-F91613B2BF5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22B79343-26A4-6165-E347-834DF06F1FD7}"/>
              </a:ext>
            </a:extLst>
          </p:cNvPr>
          <p:cNvPicPr preferRelativeResize="0">
            <a:picLocks/>
          </p:cNvPicPr>
          <p:nvPr/>
        </p:nvPicPr>
        <p:blipFill>
          <a:blip r:embed="rId3"/>
          <a:stretch>
            <a:fillRect/>
          </a:stretch>
        </p:blipFill>
        <p:spPr>
          <a:xfrm>
            <a:off x="4759168" y="489712"/>
            <a:ext cx="4046400" cy="4042800"/>
          </a:xfrm>
          <a:prstGeom prst="rect">
            <a:avLst/>
          </a:prstGeom>
        </p:spPr>
      </p:pic>
      <p:sp>
        <p:nvSpPr>
          <p:cNvPr id="2" name="Slide Number Placeholder 1">
            <a:extLst>
              <a:ext uri="{FF2B5EF4-FFF2-40B4-BE49-F238E27FC236}">
                <a16:creationId xmlns:a16="http://schemas.microsoft.com/office/drawing/2014/main" id="{17BB4903-1169-7D68-0D4C-7C99E2520B26}"/>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439CFB3C-5329-804D-A21F-9A0246BF7AB4}" type="slidenum">
              <a:rPr lang="fr-FR" smtClean="0"/>
              <a:pPr>
                <a:lnSpc>
                  <a:spcPct val="90000"/>
                </a:lnSpc>
                <a:spcAft>
                  <a:spcPts val="600"/>
                </a:spcAft>
              </a:pPr>
              <a:t>18</a:t>
            </a:fld>
            <a:endParaRPr lang="fr-FR"/>
          </a:p>
        </p:txBody>
      </p:sp>
      <p:sp>
        <p:nvSpPr>
          <p:cNvPr id="5" name="Title 4">
            <a:extLst>
              <a:ext uri="{FF2B5EF4-FFF2-40B4-BE49-F238E27FC236}">
                <a16:creationId xmlns:a16="http://schemas.microsoft.com/office/drawing/2014/main" id="{4F0387A7-BA1F-D284-B3EF-5DB65AA29A5F}"/>
              </a:ext>
            </a:extLst>
          </p:cNvPr>
          <p:cNvSpPr>
            <a:spLocks noGrp="1"/>
          </p:cNvSpPr>
          <p:nvPr>
            <p:ph type="title"/>
          </p:nvPr>
        </p:nvSpPr>
        <p:spPr>
          <a:xfrm>
            <a:off x="457199" y="640675"/>
            <a:ext cx="7989521" cy="567349"/>
          </a:xfrm>
        </p:spPr>
        <p:txBody>
          <a:bodyPr anchor="ctr">
            <a:normAutofit/>
          </a:bodyPr>
          <a:lstStyle/>
          <a:p>
            <a:pPr>
              <a:lnSpc>
                <a:spcPct val="90000"/>
              </a:lnSpc>
            </a:pPr>
            <a:r>
              <a:rPr lang="fr-FR" dirty="0"/>
              <a:t>Parent vs. </a:t>
            </a:r>
            <a:r>
              <a:rPr lang="fr-FR" dirty="0" err="1"/>
              <a:t>grandparent</a:t>
            </a:r>
            <a:endParaRPr lang="fr-FR" dirty="0"/>
          </a:p>
        </p:txBody>
      </p:sp>
      <p:sp>
        <p:nvSpPr>
          <p:cNvPr id="13" name="Content Placeholder 2">
            <a:extLst>
              <a:ext uri="{FF2B5EF4-FFF2-40B4-BE49-F238E27FC236}">
                <a16:creationId xmlns:a16="http://schemas.microsoft.com/office/drawing/2014/main" id="{DF262E92-E12E-8B28-1A9D-1B71F0AA9D94}"/>
              </a:ext>
            </a:extLst>
          </p:cNvPr>
          <p:cNvSpPr>
            <a:spLocks noGrp="1"/>
          </p:cNvSpPr>
          <p:nvPr>
            <p:ph idx="1"/>
          </p:nvPr>
        </p:nvSpPr>
        <p:spPr>
          <a:xfrm>
            <a:off x="22860" y="1278175"/>
            <a:ext cx="4069079" cy="3370863"/>
          </a:xfrm>
        </p:spPr>
        <p:txBody>
          <a:bodyPr>
            <a:normAutofit/>
          </a:bodyPr>
          <a:lstStyle/>
          <a:p>
            <a:pPr marL="514350" indent="-457200">
              <a:lnSpc>
                <a:spcPct val="200000"/>
              </a:lnSpc>
            </a:pPr>
            <a:r>
              <a:rPr lang="en-US" sz="1600" dirty="0"/>
              <a:t>Why transmitters share their stories ?</a:t>
            </a:r>
          </a:p>
          <a:p>
            <a:pPr marL="914400" lvl="1" indent="-457200">
              <a:lnSpc>
                <a:spcPct val="200000"/>
              </a:lnSpc>
            </a:pPr>
            <a:r>
              <a:rPr lang="en-US" sz="1200" dirty="0"/>
              <a:t>No difference</a:t>
            </a:r>
          </a:p>
        </p:txBody>
      </p:sp>
      <p:sp>
        <p:nvSpPr>
          <p:cNvPr id="4" name="TextBox 3">
            <a:extLst>
              <a:ext uri="{FF2B5EF4-FFF2-40B4-BE49-F238E27FC236}">
                <a16:creationId xmlns:a16="http://schemas.microsoft.com/office/drawing/2014/main" id="{3FB35849-C95B-B93D-EACE-7CB9C95E1C98}"/>
              </a:ext>
            </a:extLst>
          </p:cNvPr>
          <p:cNvSpPr txBox="1"/>
          <p:nvPr/>
        </p:nvSpPr>
        <p:spPr>
          <a:xfrm>
            <a:off x="7109460" y="1943100"/>
            <a:ext cx="579120" cy="243840"/>
          </a:xfrm>
          <a:prstGeom prst="rect">
            <a:avLst/>
          </a:prstGeom>
        </p:spPr>
        <p:txBody>
          <a:bodyPr vert="horz" wrap="square" lIns="91440" tIns="45720" rIns="91440" bIns="45720" rtlCol="0" anchor="ctr">
            <a:normAutofit fontScale="62500" lnSpcReduction="20000"/>
          </a:bodyPr>
          <a:lstStyle/>
          <a:p>
            <a:endParaRPr lang="fr-FR" dirty="0"/>
          </a:p>
        </p:txBody>
      </p:sp>
      <p:sp>
        <p:nvSpPr>
          <p:cNvPr id="9" name="TextBox 8">
            <a:extLst>
              <a:ext uri="{FF2B5EF4-FFF2-40B4-BE49-F238E27FC236}">
                <a16:creationId xmlns:a16="http://schemas.microsoft.com/office/drawing/2014/main" id="{8BEA9EDD-A468-BC26-2816-482EA4ED0EAD}"/>
              </a:ext>
            </a:extLst>
          </p:cNvPr>
          <p:cNvSpPr txBox="1"/>
          <p:nvPr/>
        </p:nvSpPr>
        <p:spPr>
          <a:xfrm>
            <a:off x="8198303" y="889274"/>
            <a:ext cx="577078" cy="353826"/>
          </a:xfrm>
          <a:prstGeom prst="rect">
            <a:avLst/>
          </a:prstGeom>
        </p:spPr>
        <p:txBody>
          <a:bodyPr vert="horz" wrap="square" lIns="91440" tIns="45720" rIns="91440" bIns="45720" rtlCol="0" anchor="ctr">
            <a:normAutofit/>
          </a:bodyPr>
          <a:lstStyle/>
          <a:p>
            <a:r>
              <a:rPr lang="fr-FR" sz="500" i="1" dirty="0"/>
              <a:t>p</a:t>
            </a:r>
            <a:r>
              <a:rPr lang="fr-FR" sz="500" dirty="0"/>
              <a:t> &lt; .001 ***</a:t>
            </a:r>
          </a:p>
          <a:p>
            <a:r>
              <a:rPr lang="fr-FR" sz="500" i="1" dirty="0"/>
              <a:t>p </a:t>
            </a:r>
            <a:r>
              <a:rPr lang="fr-FR" sz="500" dirty="0"/>
              <a:t>&lt; .01 **</a:t>
            </a:r>
          </a:p>
          <a:p>
            <a:r>
              <a:rPr lang="fr-FR" sz="500" i="1" dirty="0"/>
              <a:t>p</a:t>
            </a:r>
            <a:r>
              <a:rPr lang="fr-FR" sz="500" dirty="0"/>
              <a:t> &lt; .05 *</a:t>
            </a:r>
          </a:p>
        </p:txBody>
      </p:sp>
    </p:spTree>
    <p:extLst>
      <p:ext uri="{BB962C8B-B14F-4D97-AF65-F5344CB8AC3E}">
        <p14:creationId xmlns:p14="http://schemas.microsoft.com/office/powerpoint/2010/main" val="406389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AC49DD-CF29-DD0D-0111-CE5288EBEC88}"/>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C2DA674E-74F7-BAC3-277F-61F3BE08AEA2}"/>
              </a:ext>
            </a:extLst>
          </p:cNvPr>
          <p:cNvPicPr>
            <a:picLocks/>
          </p:cNvPicPr>
          <p:nvPr/>
        </p:nvPicPr>
        <p:blipFill>
          <a:blip r:embed="rId3"/>
          <a:stretch>
            <a:fillRect/>
          </a:stretch>
        </p:blipFill>
        <p:spPr>
          <a:xfrm>
            <a:off x="4759168" y="489712"/>
            <a:ext cx="4046400" cy="4042800"/>
          </a:xfrm>
          <a:prstGeom prst="rect">
            <a:avLst/>
          </a:prstGeom>
        </p:spPr>
      </p:pic>
      <p:sp>
        <p:nvSpPr>
          <p:cNvPr id="2" name="Slide Number Placeholder 1">
            <a:extLst>
              <a:ext uri="{FF2B5EF4-FFF2-40B4-BE49-F238E27FC236}">
                <a16:creationId xmlns:a16="http://schemas.microsoft.com/office/drawing/2014/main" id="{F2664B94-37BA-A1FA-88BE-9572678F6B9A}"/>
              </a:ext>
            </a:extLst>
          </p:cNvPr>
          <p:cNvSpPr>
            <a:spLocks noGrp="1"/>
          </p:cNvSpPr>
          <p:nvPr>
            <p:ph type="sldNum" sz="quarter" idx="12"/>
          </p:nvPr>
        </p:nvSpPr>
        <p:spPr>
          <a:xfrm>
            <a:off x="6553200" y="4767263"/>
            <a:ext cx="2133600" cy="273844"/>
          </a:xfrm>
        </p:spPr>
        <p:txBody>
          <a:bodyPr anchor="ctr">
            <a:normAutofit/>
          </a:bodyPr>
          <a:lstStyle/>
          <a:p>
            <a:pPr>
              <a:lnSpc>
                <a:spcPct val="90000"/>
              </a:lnSpc>
              <a:spcAft>
                <a:spcPts val="600"/>
              </a:spcAft>
            </a:pPr>
            <a:fld id="{439CFB3C-5329-804D-A21F-9A0246BF7AB4}" type="slidenum">
              <a:rPr lang="fr-FR" smtClean="0"/>
              <a:pPr>
                <a:lnSpc>
                  <a:spcPct val="90000"/>
                </a:lnSpc>
                <a:spcAft>
                  <a:spcPts val="600"/>
                </a:spcAft>
              </a:pPr>
              <a:t>19</a:t>
            </a:fld>
            <a:endParaRPr lang="fr-FR"/>
          </a:p>
        </p:txBody>
      </p:sp>
      <p:sp>
        <p:nvSpPr>
          <p:cNvPr id="5" name="Title 4">
            <a:extLst>
              <a:ext uri="{FF2B5EF4-FFF2-40B4-BE49-F238E27FC236}">
                <a16:creationId xmlns:a16="http://schemas.microsoft.com/office/drawing/2014/main" id="{8F3E01C5-79A2-E16D-4FBB-600380C598CA}"/>
              </a:ext>
            </a:extLst>
          </p:cNvPr>
          <p:cNvSpPr>
            <a:spLocks noGrp="1"/>
          </p:cNvSpPr>
          <p:nvPr>
            <p:ph type="title"/>
          </p:nvPr>
        </p:nvSpPr>
        <p:spPr>
          <a:xfrm>
            <a:off x="457199" y="640675"/>
            <a:ext cx="7989521" cy="567349"/>
          </a:xfrm>
        </p:spPr>
        <p:txBody>
          <a:bodyPr anchor="ctr">
            <a:normAutofit/>
          </a:bodyPr>
          <a:lstStyle/>
          <a:p>
            <a:pPr>
              <a:lnSpc>
                <a:spcPct val="90000"/>
              </a:lnSpc>
            </a:pPr>
            <a:r>
              <a:rPr lang="fr-FR" dirty="0"/>
              <a:t>Child vs. </a:t>
            </a:r>
            <a:r>
              <a:rPr lang="fr-FR" dirty="0" err="1"/>
              <a:t>grandchild</a:t>
            </a:r>
            <a:endParaRPr lang="fr-FR" dirty="0"/>
          </a:p>
        </p:txBody>
      </p:sp>
      <p:sp>
        <p:nvSpPr>
          <p:cNvPr id="13" name="Content Placeholder 2">
            <a:extLst>
              <a:ext uri="{FF2B5EF4-FFF2-40B4-BE49-F238E27FC236}">
                <a16:creationId xmlns:a16="http://schemas.microsoft.com/office/drawing/2014/main" id="{4B58EA7B-CCAD-AE58-38F1-DA3FF41A6B4E}"/>
              </a:ext>
            </a:extLst>
          </p:cNvPr>
          <p:cNvSpPr>
            <a:spLocks noGrp="1"/>
          </p:cNvSpPr>
          <p:nvPr>
            <p:ph idx="1"/>
          </p:nvPr>
        </p:nvSpPr>
        <p:spPr>
          <a:xfrm>
            <a:off x="22860" y="1278175"/>
            <a:ext cx="4549140" cy="3370863"/>
          </a:xfrm>
        </p:spPr>
        <p:txBody>
          <a:bodyPr>
            <a:normAutofit/>
          </a:bodyPr>
          <a:lstStyle/>
          <a:p>
            <a:pPr marL="514350" indent="-457200">
              <a:lnSpc>
                <a:spcPct val="200000"/>
              </a:lnSpc>
            </a:pPr>
            <a:r>
              <a:rPr lang="en-US" sz="1600" dirty="0"/>
              <a:t>Why the younger generation remember these stories ?</a:t>
            </a:r>
          </a:p>
          <a:p>
            <a:pPr marL="914400" lvl="1" indent="-457200">
              <a:lnSpc>
                <a:spcPct val="200000"/>
              </a:lnSpc>
            </a:pPr>
            <a:r>
              <a:rPr lang="en-US" sz="1200" dirty="0"/>
              <a:t>Generative function :</a:t>
            </a:r>
          </a:p>
          <a:p>
            <a:pPr marL="457200" lvl="1" indent="0">
              <a:lnSpc>
                <a:spcPct val="200000"/>
              </a:lnSpc>
              <a:buNone/>
            </a:pPr>
            <a:r>
              <a:rPr lang="en-US" sz="1200" dirty="0"/>
              <a:t>Stories from grandparents  &gt; stories from grandchildren</a:t>
            </a:r>
          </a:p>
          <a:p>
            <a:pPr marL="457200" lvl="1" indent="0">
              <a:lnSpc>
                <a:spcPct val="200000"/>
              </a:lnSpc>
              <a:buNone/>
            </a:pPr>
            <a:endParaRPr lang="en-US" sz="1200" dirty="0"/>
          </a:p>
        </p:txBody>
      </p:sp>
      <p:sp>
        <p:nvSpPr>
          <p:cNvPr id="4" name="TextBox 3">
            <a:extLst>
              <a:ext uri="{FF2B5EF4-FFF2-40B4-BE49-F238E27FC236}">
                <a16:creationId xmlns:a16="http://schemas.microsoft.com/office/drawing/2014/main" id="{4A4604FA-4945-F01F-6B12-C1FC713A6F7D}"/>
              </a:ext>
            </a:extLst>
          </p:cNvPr>
          <p:cNvSpPr txBox="1"/>
          <p:nvPr/>
        </p:nvSpPr>
        <p:spPr>
          <a:xfrm>
            <a:off x="7109460" y="1943100"/>
            <a:ext cx="579120" cy="243840"/>
          </a:xfrm>
          <a:prstGeom prst="rect">
            <a:avLst/>
          </a:prstGeom>
        </p:spPr>
        <p:txBody>
          <a:bodyPr vert="horz" wrap="square" lIns="91440" tIns="45720" rIns="91440" bIns="45720" rtlCol="0" anchor="ctr">
            <a:normAutofit fontScale="62500" lnSpcReduction="20000"/>
          </a:bodyPr>
          <a:lstStyle/>
          <a:p>
            <a:endParaRPr lang="fr-FR" dirty="0"/>
          </a:p>
        </p:txBody>
      </p:sp>
      <p:sp>
        <p:nvSpPr>
          <p:cNvPr id="7" name="TextBox 6">
            <a:extLst>
              <a:ext uri="{FF2B5EF4-FFF2-40B4-BE49-F238E27FC236}">
                <a16:creationId xmlns:a16="http://schemas.microsoft.com/office/drawing/2014/main" id="{5EFA9965-36EA-8A23-CBA8-54C1C99A0775}"/>
              </a:ext>
            </a:extLst>
          </p:cNvPr>
          <p:cNvSpPr txBox="1"/>
          <p:nvPr/>
        </p:nvSpPr>
        <p:spPr>
          <a:xfrm>
            <a:off x="5253130" y="677791"/>
            <a:ext cx="919295" cy="489412"/>
          </a:xfrm>
          <a:prstGeom prst="rect">
            <a:avLst/>
          </a:prstGeom>
        </p:spPr>
        <p:txBody>
          <a:bodyPr vert="horz" wrap="square" lIns="91440" tIns="45720" rIns="91440" bIns="45720" rtlCol="0" anchor="ctr">
            <a:normAutofit/>
          </a:bodyPr>
          <a:lstStyle/>
          <a:p>
            <a:r>
              <a:rPr lang="fr-FR" sz="1600" b="1" dirty="0"/>
              <a:t>*</a:t>
            </a:r>
          </a:p>
        </p:txBody>
      </p:sp>
      <p:sp>
        <p:nvSpPr>
          <p:cNvPr id="9" name="TextBox 8">
            <a:extLst>
              <a:ext uri="{FF2B5EF4-FFF2-40B4-BE49-F238E27FC236}">
                <a16:creationId xmlns:a16="http://schemas.microsoft.com/office/drawing/2014/main" id="{6FFFADCB-2053-168D-B206-6CB7844AB54F}"/>
              </a:ext>
            </a:extLst>
          </p:cNvPr>
          <p:cNvSpPr txBox="1"/>
          <p:nvPr/>
        </p:nvSpPr>
        <p:spPr>
          <a:xfrm>
            <a:off x="8198303" y="889274"/>
            <a:ext cx="577078" cy="353826"/>
          </a:xfrm>
          <a:prstGeom prst="rect">
            <a:avLst/>
          </a:prstGeom>
        </p:spPr>
        <p:txBody>
          <a:bodyPr vert="horz" wrap="square" lIns="91440" tIns="45720" rIns="91440" bIns="45720" rtlCol="0" anchor="ctr">
            <a:normAutofit/>
          </a:bodyPr>
          <a:lstStyle/>
          <a:p>
            <a:r>
              <a:rPr lang="fr-FR" sz="500" i="1" dirty="0"/>
              <a:t>p</a:t>
            </a:r>
            <a:r>
              <a:rPr lang="fr-FR" sz="500" dirty="0"/>
              <a:t> &lt; .001 ***</a:t>
            </a:r>
          </a:p>
          <a:p>
            <a:r>
              <a:rPr lang="fr-FR" sz="500" i="1" dirty="0"/>
              <a:t>p </a:t>
            </a:r>
            <a:r>
              <a:rPr lang="fr-FR" sz="500" dirty="0"/>
              <a:t>&lt; .01 **</a:t>
            </a:r>
          </a:p>
          <a:p>
            <a:r>
              <a:rPr lang="fr-FR" sz="500" i="1" dirty="0"/>
              <a:t>p</a:t>
            </a:r>
            <a:r>
              <a:rPr lang="fr-FR" sz="500" dirty="0"/>
              <a:t> &lt; .05 *</a:t>
            </a:r>
          </a:p>
        </p:txBody>
      </p:sp>
    </p:spTree>
    <p:extLst>
      <p:ext uri="{BB962C8B-B14F-4D97-AF65-F5344CB8AC3E}">
        <p14:creationId xmlns:p14="http://schemas.microsoft.com/office/powerpoint/2010/main" val="80056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087096E-A730-3C0A-C96C-71E71C099058}"/>
              </a:ext>
            </a:extLst>
          </p:cNvPr>
          <p:cNvSpPr>
            <a:spLocks noGrp="1"/>
          </p:cNvSpPr>
          <p:nvPr>
            <p:ph idx="1"/>
          </p:nvPr>
        </p:nvSpPr>
        <p:spPr>
          <a:xfrm>
            <a:off x="457200" y="1275227"/>
            <a:ext cx="8229600" cy="2044854"/>
          </a:xfrm>
        </p:spPr>
        <p:txBody>
          <a:bodyPr>
            <a:normAutofit/>
          </a:bodyPr>
          <a:lstStyle/>
          <a:p>
            <a:pPr>
              <a:lnSpc>
                <a:spcPct val="150000"/>
              </a:lnSpc>
            </a:pPr>
            <a:r>
              <a:rPr lang="en-US" sz="1600" dirty="0"/>
              <a:t>Oral, direct transmission of memory from an older to a younger generation</a:t>
            </a:r>
          </a:p>
          <a:p>
            <a:pPr>
              <a:lnSpc>
                <a:spcPct val="150000"/>
              </a:lnSpc>
            </a:pPr>
            <a:r>
              <a:rPr lang="en-US" sz="1600" dirty="0"/>
              <a:t>Frequent and natural</a:t>
            </a:r>
            <a:r>
              <a:rPr lang="en-US" sz="1400" dirty="0"/>
              <a:t> </a:t>
            </a:r>
            <a:r>
              <a:rPr lang="en-US" sz="1000" dirty="0"/>
              <a:t>(</a:t>
            </a:r>
            <a:r>
              <a:rPr lang="en-US" sz="1000" dirty="0" err="1"/>
              <a:t>Fivush</a:t>
            </a:r>
            <a:r>
              <a:rPr lang="en-US" sz="1000" dirty="0"/>
              <a:t> &amp; Merrill, 2016)</a:t>
            </a:r>
            <a:endParaRPr lang="en-US" sz="1050" dirty="0"/>
          </a:p>
          <a:p>
            <a:pPr lvl="1">
              <a:lnSpc>
                <a:spcPct val="150000"/>
              </a:lnSpc>
            </a:pPr>
            <a:r>
              <a:rPr lang="en-US" sz="1400" dirty="0"/>
              <a:t>Occurs approximately every 5 minutes during family dinnertime </a:t>
            </a:r>
            <a:r>
              <a:rPr lang="en-US" sz="1000" dirty="0"/>
              <a:t>(</a:t>
            </a:r>
            <a:r>
              <a:rPr lang="en-US" sz="1000" dirty="0" err="1"/>
              <a:t>Bohanek</a:t>
            </a:r>
            <a:r>
              <a:rPr lang="en-US" sz="1000" dirty="0"/>
              <a:t> et al., 2009)</a:t>
            </a:r>
          </a:p>
          <a:p>
            <a:pPr lvl="1">
              <a:lnSpc>
                <a:spcPct val="150000"/>
              </a:lnSpc>
            </a:pPr>
            <a:r>
              <a:rPr lang="en-US" sz="1400" dirty="0"/>
              <a:t>Perceived as relatively frequent by all generations </a:t>
            </a:r>
            <a:r>
              <a:rPr lang="en-US" sz="1000" dirty="0"/>
              <a:t>(Baudet et al., 2025)</a:t>
            </a:r>
          </a:p>
          <a:p>
            <a:pPr lvl="1">
              <a:lnSpc>
                <a:spcPct val="150000"/>
              </a:lnSpc>
            </a:pPr>
            <a:endParaRPr lang="fr-BE" sz="1200" dirty="0"/>
          </a:p>
        </p:txBody>
      </p:sp>
      <p:sp>
        <p:nvSpPr>
          <p:cNvPr id="6" name="Title 5">
            <a:extLst>
              <a:ext uri="{FF2B5EF4-FFF2-40B4-BE49-F238E27FC236}">
                <a16:creationId xmlns:a16="http://schemas.microsoft.com/office/drawing/2014/main" id="{9CE63042-037F-304D-7325-28A26043A837}"/>
              </a:ext>
            </a:extLst>
          </p:cNvPr>
          <p:cNvSpPr>
            <a:spLocks noGrp="1"/>
          </p:cNvSpPr>
          <p:nvPr>
            <p:ph type="title"/>
          </p:nvPr>
        </p:nvSpPr>
        <p:spPr/>
        <p:txBody>
          <a:bodyPr>
            <a:normAutofit fontScale="90000"/>
          </a:bodyPr>
          <a:lstStyle/>
          <a:p>
            <a:r>
              <a:rPr lang="fr-FR" dirty="0"/>
              <a:t>Family</a:t>
            </a:r>
            <a:endParaRPr lang="fr-BE" dirty="0"/>
          </a:p>
        </p:txBody>
      </p:sp>
      <p:sp>
        <p:nvSpPr>
          <p:cNvPr id="2" name="Slide Number Placeholder 1">
            <a:extLst>
              <a:ext uri="{FF2B5EF4-FFF2-40B4-BE49-F238E27FC236}">
                <a16:creationId xmlns:a16="http://schemas.microsoft.com/office/drawing/2014/main" id="{4319A82F-65B1-165D-3416-31B876996DF9}"/>
              </a:ext>
            </a:extLst>
          </p:cNvPr>
          <p:cNvSpPr>
            <a:spLocks noGrp="1"/>
          </p:cNvSpPr>
          <p:nvPr>
            <p:ph type="sldNum" sz="quarter" idx="12"/>
          </p:nvPr>
        </p:nvSpPr>
        <p:spPr/>
        <p:txBody>
          <a:bodyPr/>
          <a:lstStyle/>
          <a:p>
            <a:fld id="{439CFB3C-5329-804D-A21F-9A0246BF7AB4}" type="slidenum">
              <a:rPr lang="fr-FR" smtClean="0"/>
              <a:t>2</a:t>
            </a:fld>
            <a:endParaRPr lang="fr-FR"/>
          </a:p>
        </p:txBody>
      </p:sp>
      <p:pic>
        <p:nvPicPr>
          <p:cNvPr id="5" name="Picture 4">
            <a:extLst>
              <a:ext uri="{FF2B5EF4-FFF2-40B4-BE49-F238E27FC236}">
                <a16:creationId xmlns:a16="http://schemas.microsoft.com/office/drawing/2014/main" id="{4AA51E80-BE12-79A5-2269-D02AEE3D0FD7}"/>
              </a:ext>
            </a:extLst>
          </p:cNvPr>
          <p:cNvPicPr>
            <a:picLocks noChangeAspect="1"/>
          </p:cNvPicPr>
          <p:nvPr/>
        </p:nvPicPr>
        <p:blipFill>
          <a:blip r:embed="rId3">
            <a:alphaModFix/>
          </a:blip>
          <a:srcRect l="1" t="362" r="751" b="-848"/>
          <a:stretch/>
        </p:blipFill>
        <p:spPr>
          <a:xfrm>
            <a:off x="6806993" y="2966978"/>
            <a:ext cx="1289377" cy="2126743"/>
          </a:xfrm>
          <a:prstGeom prst="rect">
            <a:avLst/>
          </a:prstGeom>
        </p:spPr>
      </p:pic>
      <p:sp>
        <p:nvSpPr>
          <p:cNvPr id="10" name="Content Placeholder 6">
            <a:extLst>
              <a:ext uri="{FF2B5EF4-FFF2-40B4-BE49-F238E27FC236}">
                <a16:creationId xmlns:a16="http://schemas.microsoft.com/office/drawing/2014/main" id="{7E678234-CEE9-8412-64FF-AA3388B44052}"/>
              </a:ext>
            </a:extLst>
          </p:cNvPr>
          <p:cNvSpPr txBox="1">
            <a:spLocks/>
          </p:cNvSpPr>
          <p:nvPr/>
        </p:nvSpPr>
        <p:spPr>
          <a:xfrm>
            <a:off x="457199" y="2883718"/>
            <a:ext cx="6286500" cy="158976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707F"/>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600" dirty="0"/>
              <a:t>Serves key functions: shaping worldviews, validating emotions, and fostering belonging both as an </a:t>
            </a:r>
            <a:r>
              <a:rPr lang="en-US" sz="1600" b="1" i="1" u="sng" dirty="0"/>
              <a:t>individual</a:t>
            </a:r>
            <a:r>
              <a:rPr lang="en-US" sz="1600" i="1" dirty="0"/>
              <a:t> </a:t>
            </a:r>
            <a:r>
              <a:rPr lang="en-US" sz="1600" dirty="0"/>
              <a:t>and as a </a:t>
            </a:r>
            <a:r>
              <a:rPr lang="en-US" sz="1600" b="1" i="1" u="sng" dirty="0"/>
              <a:t>group</a:t>
            </a:r>
            <a:r>
              <a:rPr lang="en-US" sz="1600" i="1" dirty="0"/>
              <a:t> </a:t>
            </a:r>
            <a:r>
              <a:rPr lang="en-US" sz="1000" dirty="0"/>
              <a:t>(</a:t>
            </a:r>
            <a:r>
              <a:rPr lang="en-US" sz="1000" dirty="0" err="1"/>
              <a:t>Fivush</a:t>
            </a:r>
            <a:r>
              <a:rPr lang="en-US" sz="1000" dirty="0"/>
              <a:t> et al., 2010)</a:t>
            </a:r>
            <a:endParaRPr lang="fr-BE" sz="1200" dirty="0"/>
          </a:p>
        </p:txBody>
      </p:sp>
      <p:sp>
        <p:nvSpPr>
          <p:cNvPr id="4" name="TextBox 3">
            <a:extLst>
              <a:ext uri="{FF2B5EF4-FFF2-40B4-BE49-F238E27FC236}">
                <a16:creationId xmlns:a16="http://schemas.microsoft.com/office/drawing/2014/main" id="{772D69CB-F3CE-46B3-460B-F55AE5890397}"/>
              </a:ext>
            </a:extLst>
          </p:cNvPr>
          <p:cNvSpPr txBox="1"/>
          <p:nvPr/>
        </p:nvSpPr>
        <p:spPr>
          <a:xfrm>
            <a:off x="6055878" y="4651092"/>
            <a:ext cx="1502229" cy="506186"/>
          </a:xfrm>
          <a:prstGeom prst="rect">
            <a:avLst/>
          </a:prstGeom>
        </p:spPr>
        <p:txBody>
          <a:bodyPr vert="horz" wrap="square" lIns="91440" tIns="45720" rIns="91440" bIns="45720" rtlCol="0" anchor="ctr">
            <a:normAutofit/>
          </a:bodyPr>
          <a:lstStyle/>
          <a:p>
            <a:r>
              <a:rPr lang="fr-FR" sz="700" dirty="0"/>
              <a:t>Cordonnier et al., (2022)</a:t>
            </a:r>
            <a:endParaRPr lang="fr-BE" sz="700" dirty="0"/>
          </a:p>
        </p:txBody>
      </p:sp>
    </p:spTree>
    <p:extLst>
      <p:ext uri="{BB962C8B-B14F-4D97-AF65-F5344CB8AC3E}">
        <p14:creationId xmlns:p14="http://schemas.microsoft.com/office/powerpoint/2010/main" val="131094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60FC2-702F-E1D0-FEBD-88BBD008C44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3B5A8B-BBAC-08C7-CDAE-1A9548B23EFC}"/>
              </a:ext>
            </a:extLst>
          </p:cNvPr>
          <p:cNvSpPr>
            <a:spLocks noGrp="1"/>
          </p:cNvSpPr>
          <p:nvPr>
            <p:ph type="sldNum" sz="quarter" idx="12"/>
          </p:nvPr>
        </p:nvSpPr>
        <p:spPr/>
        <p:txBody>
          <a:bodyPr/>
          <a:lstStyle/>
          <a:p>
            <a:fld id="{439CFB3C-5329-804D-A21F-9A0246BF7AB4}" type="slidenum">
              <a:rPr lang="fr-FR" smtClean="0"/>
              <a:t>20</a:t>
            </a:fld>
            <a:endParaRPr lang="fr-FR"/>
          </a:p>
        </p:txBody>
      </p:sp>
      <p:sp>
        <p:nvSpPr>
          <p:cNvPr id="4" name="Title 3">
            <a:extLst>
              <a:ext uri="{FF2B5EF4-FFF2-40B4-BE49-F238E27FC236}">
                <a16:creationId xmlns:a16="http://schemas.microsoft.com/office/drawing/2014/main" id="{95314133-C3C1-A47A-DB54-6961DB430214}"/>
              </a:ext>
            </a:extLst>
          </p:cNvPr>
          <p:cNvSpPr>
            <a:spLocks noGrp="1"/>
          </p:cNvSpPr>
          <p:nvPr>
            <p:ph type="title"/>
          </p:nvPr>
        </p:nvSpPr>
        <p:spPr/>
        <p:txBody>
          <a:bodyPr>
            <a:normAutofit fontScale="90000"/>
          </a:bodyPr>
          <a:lstStyle/>
          <a:p>
            <a:r>
              <a:rPr lang="fr-FR" dirty="0" err="1"/>
              <a:t>Results</a:t>
            </a:r>
            <a:r>
              <a:rPr lang="fr-FR" dirty="0"/>
              <a:t> - </a:t>
            </a:r>
            <a:r>
              <a:rPr lang="fr-FR" dirty="0" err="1"/>
              <a:t>summary</a:t>
            </a:r>
            <a:endParaRPr lang="fr-BE" dirty="0"/>
          </a:p>
        </p:txBody>
      </p:sp>
      <p:grpSp>
        <p:nvGrpSpPr>
          <p:cNvPr id="47" name="Group 46">
            <a:extLst>
              <a:ext uri="{FF2B5EF4-FFF2-40B4-BE49-F238E27FC236}">
                <a16:creationId xmlns:a16="http://schemas.microsoft.com/office/drawing/2014/main" id="{000D2CDB-1ACA-11E7-41A5-4FFEFDC27112}"/>
              </a:ext>
            </a:extLst>
          </p:cNvPr>
          <p:cNvGrpSpPr/>
          <p:nvPr/>
        </p:nvGrpSpPr>
        <p:grpSpPr>
          <a:xfrm>
            <a:off x="6323735" y="2360171"/>
            <a:ext cx="590550" cy="714375"/>
            <a:chOff x="5095875" y="2494888"/>
            <a:chExt cx="590550" cy="714375"/>
          </a:xfrm>
        </p:grpSpPr>
        <p:pic>
          <p:nvPicPr>
            <p:cNvPr id="41" name="Graphic 40" descr="Man with short hair">
              <a:extLst>
                <a:ext uri="{FF2B5EF4-FFF2-40B4-BE49-F238E27FC236}">
                  <a16:creationId xmlns:a16="http://schemas.microsoft.com/office/drawing/2014/main" id="{E34A55D8-7D5D-30C8-C0A4-35C97A48997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095875" y="2494888"/>
              <a:ext cx="590550" cy="714375"/>
            </a:xfrm>
            <a:prstGeom prst="rect">
              <a:avLst/>
            </a:prstGeom>
          </p:spPr>
        </p:pic>
        <p:pic>
          <p:nvPicPr>
            <p:cNvPr id="39" name="Graphic 38" descr="Face with heart eyes">
              <a:extLst>
                <a:ext uri="{FF2B5EF4-FFF2-40B4-BE49-F238E27FC236}">
                  <a16:creationId xmlns:a16="http://schemas.microsoft.com/office/drawing/2014/main" id="{3C951204-FF86-B79D-8B72-0FF34AEE5EC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293501" y="2724112"/>
              <a:ext cx="333375" cy="352425"/>
            </a:xfrm>
            <a:prstGeom prst="rect">
              <a:avLst/>
            </a:prstGeom>
          </p:spPr>
        </p:pic>
      </p:grpSp>
      <p:grpSp>
        <p:nvGrpSpPr>
          <p:cNvPr id="46" name="Group 45">
            <a:extLst>
              <a:ext uri="{FF2B5EF4-FFF2-40B4-BE49-F238E27FC236}">
                <a16:creationId xmlns:a16="http://schemas.microsoft.com/office/drawing/2014/main" id="{13879AB4-ACB3-1930-5DE0-31DDDE2E600A}"/>
              </a:ext>
            </a:extLst>
          </p:cNvPr>
          <p:cNvGrpSpPr>
            <a:grpSpLocks noChangeAspect="1"/>
          </p:cNvGrpSpPr>
          <p:nvPr/>
        </p:nvGrpSpPr>
        <p:grpSpPr>
          <a:xfrm>
            <a:off x="7437863" y="2247502"/>
            <a:ext cx="720000" cy="777600"/>
            <a:chOff x="7619999" y="2319298"/>
            <a:chExt cx="720000" cy="777600"/>
          </a:xfrm>
        </p:grpSpPr>
        <p:pic>
          <p:nvPicPr>
            <p:cNvPr id="43" name="Graphic 42" descr="Female with long wavy hair">
              <a:extLst>
                <a:ext uri="{FF2B5EF4-FFF2-40B4-BE49-F238E27FC236}">
                  <a16:creationId xmlns:a16="http://schemas.microsoft.com/office/drawing/2014/main" id="{E27F706A-EBB6-F1D4-05A5-37D39BD3B899}"/>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619999" y="2319298"/>
              <a:ext cx="720000" cy="777600"/>
            </a:xfrm>
            <a:prstGeom prst="rect">
              <a:avLst/>
            </a:prstGeom>
          </p:spPr>
        </p:pic>
        <p:pic>
          <p:nvPicPr>
            <p:cNvPr id="45" name="Graphic 44" descr="A smiling woman">
              <a:extLst>
                <a:ext uri="{FF2B5EF4-FFF2-40B4-BE49-F238E27FC236}">
                  <a16:creationId xmlns:a16="http://schemas.microsoft.com/office/drawing/2014/main" id="{85A1D197-9503-8721-CD3A-CCD49ABC743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944415" y="2571750"/>
              <a:ext cx="304800" cy="333375"/>
            </a:xfrm>
            <a:prstGeom prst="rect">
              <a:avLst/>
            </a:prstGeom>
          </p:spPr>
        </p:pic>
      </p:grpSp>
      <p:grpSp>
        <p:nvGrpSpPr>
          <p:cNvPr id="55" name="Group 54">
            <a:extLst>
              <a:ext uri="{FF2B5EF4-FFF2-40B4-BE49-F238E27FC236}">
                <a16:creationId xmlns:a16="http://schemas.microsoft.com/office/drawing/2014/main" id="{A0DF04B1-6208-F20B-E155-CE60C8CF461B}"/>
              </a:ext>
            </a:extLst>
          </p:cNvPr>
          <p:cNvGrpSpPr/>
          <p:nvPr/>
        </p:nvGrpSpPr>
        <p:grpSpPr>
          <a:xfrm>
            <a:off x="759864" y="2432254"/>
            <a:ext cx="1304647" cy="1304647"/>
            <a:chOff x="6977339" y="1208023"/>
            <a:chExt cx="1304647" cy="1304647"/>
          </a:xfrm>
        </p:grpSpPr>
        <p:pic>
          <p:nvPicPr>
            <p:cNvPr id="1026" name="Picture 2">
              <a:extLst>
                <a:ext uri="{FF2B5EF4-FFF2-40B4-BE49-F238E27FC236}">
                  <a16:creationId xmlns:a16="http://schemas.microsoft.com/office/drawing/2014/main" id="{572FF22B-882D-BA8D-8B27-6180C93CD9C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9432"/>
            <a:stretch/>
          </p:blipFill>
          <p:spPr bwMode="auto">
            <a:xfrm>
              <a:off x="7069719" y="1468142"/>
              <a:ext cx="1134482" cy="665458"/>
            </a:xfrm>
            <a:prstGeom prst="rect">
              <a:avLst/>
            </a:prstGeom>
            <a:noFill/>
            <a:extLst>
              <a:ext uri="{909E8E84-426E-40DD-AFC4-6F175D3DCCD1}">
                <a14:hiddenFill xmlns:a14="http://schemas.microsoft.com/office/drawing/2010/main">
                  <a:solidFill>
                    <a:srgbClr val="FFFFFF"/>
                  </a:solidFill>
                </a14:hiddenFill>
              </a:ext>
            </a:extLst>
          </p:spPr>
        </p:pic>
        <p:pic>
          <p:nvPicPr>
            <p:cNvPr id="54" name="Graphic 53" descr="Television with solid fill">
              <a:extLst>
                <a:ext uri="{FF2B5EF4-FFF2-40B4-BE49-F238E27FC236}">
                  <a16:creationId xmlns:a16="http://schemas.microsoft.com/office/drawing/2014/main" id="{59C0F80C-2A75-FAFE-A215-478F75A187C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977339" y="1208023"/>
              <a:ext cx="1304647" cy="1304647"/>
            </a:xfrm>
            <a:prstGeom prst="rect">
              <a:avLst/>
            </a:prstGeom>
          </p:spPr>
        </p:pic>
      </p:grpSp>
      <p:grpSp>
        <p:nvGrpSpPr>
          <p:cNvPr id="1049" name="Group 1048">
            <a:extLst>
              <a:ext uri="{FF2B5EF4-FFF2-40B4-BE49-F238E27FC236}">
                <a16:creationId xmlns:a16="http://schemas.microsoft.com/office/drawing/2014/main" id="{AC83CC8E-B086-82CA-57A3-B0E51EDBAB92}"/>
              </a:ext>
            </a:extLst>
          </p:cNvPr>
          <p:cNvGrpSpPr/>
          <p:nvPr/>
        </p:nvGrpSpPr>
        <p:grpSpPr>
          <a:xfrm>
            <a:off x="2538433" y="2101120"/>
            <a:ext cx="928093" cy="1966913"/>
            <a:chOff x="2304823" y="2721749"/>
            <a:chExt cx="928093" cy="1966913"/>
          </a:xfrm>
        </p:grpSpPr>
        <p:pic>
          <p:nvPicPr>
            <p:cNvPr id="1025" name="Graphic 1024" descr="Boy holding sign">
              <a:extLst>
                <a:ext uri="{FF2B5EF4-FFF2-40B4-BE49-F238E27FC236}">
                  <a16:creationId xmlns:a16="http://schemas.microsoft.com/office/drawing/2014/main" id="{46BD234E-7FD9-CAB2-9253-0E177722CAE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304823" y="3006529"/>
              <a:ext cx="898728" cy="1682133"/>
            </a:xfrm>
            <a:prstGeom prst="rect">
              <a:avLst/>
            </a:prstGeom>
          </p:spPr>
        </p:pic>
        <p:grpSp>
          <p:nvGrpSpPr>
            <p:cNvPr id="1048" name="Group 1047">
              <a:extLst>
                <a:ext uri="{FF2B5EF4-FFF2-40B4-BE49-F238E27FC236}">
                  <a16:creationId xmlns:a16="http://schemas.microsoft.com/office/drawing/2014/main" id="{992D29E4-9EAC-9E49-F05C-C6B56AAE9A1B}"/>
                </a:ext>
              </a:extLst>
            </p:cNvPr>
            <p:cNvGrpSpPr/>
            <p:nvPr/>
          </p:nvGrpSpPr>
          <p:grpSpPr>
            <a:xfrm>
              <a:off x="2318516" y="2721749"/>
              <a:ext cx="914400" cy="1256784"/>
              <a:chOff x="2318516" y="2721749"/>
              <a:chExt cx="914400" cy="1256784"/>
            </a:xfrm>
          </p:grpSpPr>
          <p:pic>
            <p:nvPicPr>
              <p:cNvPr id="1030" name="Graphic 1029" descr="Man with thick hair">
                <a:extLst>
                  <a:ext uri="{FF2B5EF4-FFF2-40B4-BE49-F238E27FC236}">
                    <a16:creationId xmlns:a16="http://schemas.microsoft.com/office/drawing/2014/main" id="{7506286C-8BFD-B156-6A48-630ACD420E6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603239" y="2721749"/>
                <a:ext cx="360000" cy="394521"/>
              </a:xfrm>
              <a:prstGeom prst="rect">
                <a:avLst/>
              </a:prstGeom>
            </p:spPr>
          </p:pic>
          <p:pic>
            <p:nvPicPr>
              <p:cNvPr id="1034" name="Graphic 1033" descr="Angry man face">
                <a:extLst>
                  <a:ext uri="{FF2B5EF4-FFF2-40B4-BE49-F238E27FC236}">
                    <a16:creationId xmlns:a16="http://schemas.microsoft.com/office/drawing/2014/main" id="{4B5B1422-9C36-822A-7EBE-8B124AA12591}"/>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670167" y="2860421"/>
                <a:ext cx="216000" cy="216000"/>
              </a:xfrm>
              <a:prstGeom prst="rect">
                <a:avLst/>
              </a:prstGeom>
            </p:spPr>
          </p:pic>
          <p:sp>
            <p:nvSpPr>
              <p:cNvPr id="1037" name="TextBox 1036">
                <a:extLst>
                  <a:ext uri="{FF2B5EF4-FFF2-40B4-BE49-F238E27FC236}">
                    <a16:creationId xmlns:a16="http://schemas.microsoft.com/office/drawing/2014/main" id="{AC9451B4-5FEF-B11F-3F59-140FAEACFD27}"/>
                  </a:ext>
                </a:extLst>
              </p:cNvPr>
              <p:cNvSpPr txBox="1"/>
              <p:nvPr/>
            </p:nvSpPr>
            <p:spPr>
              <a:xfrm>
                <a:off x="2318516" y="3064133"/>
                <a:ext cx="914400" cy="914400"/>
              </a:xfrm>
              <a:prstGeom prst="rect">
                <a:avLst/>
              </a:prstGeom>
            </p:spPr>
            <p:txBody>
              <a:bodyPr vert="horz" wrap="none" lIns="91440" tIns="45720" rIns="91440" bIns="45720" rtlCol="0" anchor="ctr">
                <a:normAutofit/>
              </a:bodyPr>
              <a:lstStyle/>
              <a:p>
                <a:r>
                  <a:rPr lang="fr-FR" sz="1100" dirty="0"/>
                  <a:t>CAPITALISM</a:t>
                </a:r>
                <a:endParaRPr lang="fr-BE" dirty="0"/>
              </a:p>
            </p:txBody>
          </p:sp>
          <p:cxnSp>
            <p:nvCxnSpPr>
              <p:cNvPr id="1041" name="Straight Connector 1040">
                <a:extLst>
                  <a:ext uri="{FF2B5EF4-FFF2-40B4-BE49-F238E27FC236}">
                    <a16:creationId xmlns:a16="http://schemas.microsoft.com/office/drawing/2014/main" id="{7FB371FF-7D0D-ED51-9354-0F0A5132EFDC}"/>
                  </a:ext>
                </a:extLst>
              </p:cNvPr>
              <p:cNvCxnSpPr>
                <a:cxnSpLocks/>
              </p:cNvCxnSpPr>
              <p:nvPr/>
            </p:nvCxnSpPr>
            <p:spPr>
              <a:xfrm flipV="1">
                <a:off x="2378958" y="3290888"/>
                <a:ext cx="764292" cy="4787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sp>
        <p:nvSpPr>
          <p:cNvPr id="1046" name="TextBox 1045">
            <a:extLst>
              <a:ext uri="{FF2B5EF4-FFF2-40B4-BE49-F238E27FC236}">
                <a16:creationId xmlns:a16="http://schemas.microsoft.com/office/drawing/2014/main" id="{76488D59-119E-5C4A-F3A8-0DF9FDB958D6}"/>
              </a:ext>
            </a:extLst>
          </p:cNvPr>
          <p:cNvSpPr txBox="1"/>
          <p:nvPr/>
        </p:nvSpPr>
        <p:spPr>
          <a:xfrm>
            <a:off x="4402347" y="2169913"/>
            <a:ext cx="1275129" cy="932778"/>
          </a:xfrm>
          <a:prstGeom prst="rect">
            <a:avLst/>
          </a:prstGeom>
        </p:spPr>
        <p:txBody>
          <a:bodyPr vert="horz" wrap="square" lIns="91440" tIns="45720" rIns="91440" bIns="45720" rtlCol="0" anchor="ctr">
            <a:normAutofit/>
          </a:bodyPr>
          <a:lstStyle/>
          <a:p>
            <a:r>
              <a:rPr lang="fr-FR" sz="4000" b="1" dirty="0"/>
              <a:t>vs.</a:t>
            </a:r>
            <a:endParaRPr lang="fr-BE" sz="4000" b="1" dirty="0"/>
          </a:p>
        </p:txBody>
      </p:sp>
      <p:sp>
        <p:nvSpPr>
          <p:cNvPr id="3" name="Content Placeholder 6">
            <a:extLst>
              <a:ext uri="{FF2B5EF4-FFF2-40B4-BE49-F238E27FC236}">
                <a16:creationId xmlns:a16="http://schemas.microsoft.com/office/drawing/2014/main" id="{0997BEDE-F7A0-D21B-A58D-95F3C359F284}"/>
              </a:ext>
            </a:extLst>
          </p:cNvPr>
          <p:cNvSpPr txBox="1">
            <a:spLocks/>
          </p:cNvSpPr>
          <p:nvPr/>
        </p:nvSpPr>
        <p:spPr>
          <a:xfrm>
            <a:off x="1320121" y="1384425"/>
            <a:ext cx="6837742" cy="805575"/>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707F"/>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60000"/>
              </a:lnSpc>
            </a:pPr>
            <a:r>
              <a:rPr lang="en-US" sz="1200" dirty="0"/>
              <a:t>Both </a:t>
            </a:r>
            <a:r>
              <a:rPr lang="en-US" sz="1200" b="1" dirty="0"/>
              <a:t>personal</a:t>
            </a:r>
            <a:r>
              <a:rPr lang="en-US" sz="1200" dirty="0"/>
              <a:t> and </a:t>
            </a:r>
            <a:r>
              <a:rPr lang="en-US" sz="1200" b="1" dirty="0"/>
              <a:t>public</a:t>
            </a:r>
            <a:r>
              <a:rPr lang="en-US" sz="1200" dirty="0"/>
              <a:t> memories help transmit </a:t>
            </a:r>
            <a:r>
              <a:rPr lang="en-US" sz="1200" b="1" dirty="0"/>
              <a:t>values</a:t>
            </a:r>
            <a:r>
              <a:rPr lang="en-US" sz="1200" dirty="0"/>
              <a:t> and initiate </a:t>
            </a:r>
            <a:r>
              <a:rPr lang="en-US" sz="1200" b="1" dirty="0"/>
              <a:t>conversations</a:t>
            </a:r>
          </a:p>
        </p:txBody>
      </p:sp>
      <p:sp>
        <p:nvSpPr>
          <p:cNvPr id="5" name="Content Placeholder 6">
            <a:extLst>
              <a:ext uri="{FF2B5EF4-FFF2-40B4-BE49-F238E27FC236}">
                <a16:creationId xmlns:a16="http://schemas.microsoft.com/office/drawing/2014/main" id="{B5BAE87C-D58F-DDA7-E28F-9AECC665BA22}"/>
              </a:ext>
            </a:extLst>
          </p:cNvPr>
          <p:cNvSpPr txBox="1">
            <a:spLocks/>
          </p:cNvSpPr>
          <p:nvPr/>
        </p:nvSpPr>
        <p:spPr>
          <a:xfrm>
            <a:off x="5226973" y="3357831"/>
            <a:ext cx="3459827" cy="986342"/>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707F"/>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60000"/>
              </a:lnSpc>
            </a:pPr>
            <a:r>
              <a:rPr lang="en-US" sz="1200" b="1" dirty="0"/>
              <a:t>Personal</a:t>
            </a:r>
            <a:r>
              <a:rPr lang="en-US" sz="1200" dirty="0"/>
              <a:t> memories provide more </a:t>
            </a:r>
            <a:r>
              <a:rPr lang="en-US" sz="1200" b="1" dirty="0"/>
              <a:t>self-related information </a:t>
            </a:r>
            <a:r>
              <a:rPr lang="en-US" sz="1200" dirty="0"/>
              <a:t>than public memories</a:t>
            </a:r>
            <a:endParaRPr lang="fr-FR" sz="1200" b="1" dirty="0"/>
          </a:p>
        </p:txBody>
      </p:sp>
    </p:spTree>
    <p:extLst>
      <p:ext uri="{BB962C8B-B14F-4D97-AF65-F5344CB8AC3E}">
        <p14:creationId xmlns:p14="http://schemas.microsoft.com/office/powerpoint/2010/main" val="302948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335CA-71D7-AFE0-CDB1-8320A0DC3EC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092510-3696-8A83-DB5E-935834E372C0}"/>
              </a:ext>
            </a:extLst>
          </p:cNvPr>
          <p:cNvSpPr>
            <a:spLocks noGrp="1"/>
          </p:cNvSpPr>
          <p:nvPr>
            <p:ph type="sldNum" sz="quarter" idx="12"/>
          </p:nvPr>
        </p:nvSpPr>
        <p:spPr/>
        <p:txBody>
          <a:bodyPr/>
          <a:lstStyle/>
          <a:p>
            <a:fld id="{439CFB3C-5329-804D-A21F-9A0246BF7AB4}" type="slidenum">
              <a:rPr lang="fr-FR" smtClean="0"/>
              <a:t>21</a:t>
            </a:fld>
            <a:endParaRPr lang="fr-FR" dirty="0"/>
          </a:p>
        </p:txBody>
      </p:sp>
      <p:pic>
        <p:nvPicPr>
          <p:cNvPr id="27" name="Graphic 26" descr="Woman with polka dots shirt">
            <a:extLst>
              <a:ext uri="{FF2B5EF4-FFF2-40B4-BE49-F238E27FC236}">
                <a16:creationId xmlns:a16="http://schemas.microsoft.com/office/drawing/2014/main" id="{090F53D7-3D4A-BF26-9349-589E9CA12DEE}"/>
              </a:ext>
            </a:extLst>
          </p:cNvPr>
          <p:cNvPicPr>
            <a:picLocks noChangeAspect="1"/>
          </p:cNvPicPr>
          <p:nvPr/>
        </p:nvPicPr>
        <p:blipFill>
          <a:blip>
            <a:extLst>
              <a:ext uri="{96DAC541-7B7A-43D3-8B79-37D633B846F1}">
                <asvg:svgBlip xmlns:asvg="http://schemas.microsoft.com/office/drawing/2016/SVG/main" r:embed="rId3"/>
              </a:ext>
            </a:extLst>
          </a:blip>
          <a:srcRect b="72124"/>
          <a:stretch/>
        </p:blipFill>
        <p:spPr>
          <a:xfrm>
            <a:off x="5010391" y="2207457"/>
            <a:ext cx="1333500" cy="1200150"/>
          </a:xfrm>
          <a:prstGeom prst="rect">
            <a:avLst/>
          </a:prstGeom>
        </p:spPr>
      </p:pic>
      <p:pic>
        <p:nvPicPr>
          <p:cNvPr id="29" name="Graphic 28" descr="Old woman with white hair">
            <a:extLst>
              <a:ext uri="{FF2B5EF4-FFF2-40B4-BE49-F238E27FC236}">
                <a16:creationId xmlns:a16="http://schemas.microsoft.com/office/drawing/2014/main" id="{ED799146-0FC3-D5B8-B7E3-68042D46BD0A}"/>
              </a:ext>
            </a:extLst>
          </p:cNvPr>
          <p:cNvPicPr>
            <a:picLocks noChangeAspect="1"/>
          </p:cNvPicPr>
          <p:nvPr/>
        </p:nvPicPr>
        <p:blipFill>
          <a:blip>
            <a:extLst>
              <a:ext uri="{96DAC541-7B7A-43D3-8B79-37D633B846F1}">
                <asvg:svgBlip xmlns:asvg="http://schemas.microsoft.com/office/drawing/2016/SVG/main" r:embed="rId4"/>
              </a:ext>
            </a:extLst>
          </a:blip>
          <a:srcRect b="68601"/>
          <a:stretch/>
        </p:blipFill>
        <p:spPr>
          <a:xfrm>
            <a:off x="381001" y="1717179"/>
            <a:ext cx="971670" cy="1004636"/>
          </a:xfrm>
          <a:prstGeom prst="rect">
            <a:avLst/>
          </a:prstGeom>
        </p:spPr>
      </p:pic>
      <p:pic>
        <p:nvPicPr>
          <p:cNvPr id="31" name="Graphic 30" descr="Man with facial hair">
            <a:extLst>
              <a:ext uri="{FF2B5EF4-FFF2-40B4-BE49-F238E27FC236}">
                <a16:creationId xmlns:a16="http://schemas.microsoft.com/office/drawing/2014/main" id="{F9837C7C-66B8-F819-8791-D907F52B966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1001" y="3483373"/>
            <a:ext cx="971670" cy="1316683"/>
          </a:xfrm>
          <a:prstGeom prst="rect">
            <a:avLst/>
          </a:prstGeom>
        </p:spPr>
      </p:pic>
      <p:sp>
        <p:nvSpPr>
          <p:cNvPr id="56" name="Thought Bubble: Cloud 55">
            <a:extLst>
              <a:ext uri="{FF2B5EF4-FFF2-40B4-BE49-F238E27FC236}">
                <a16:creationId xmlns:a16="http://schemas.microsoft.com/office/drawing/2014/main" id="{8E8D390C-8FA2-2EA5-36F6-53EFFB2C236A}"/>
              </a:ext>
            </a:extLst>
          </p:cNvPr>
          <p:cNvSpPr/>
          <p:nvPr/>
        </p:nvSpPr>
        <p:spPr>
          <a:xfrm>
            <a:off x="5703075" y="439769"/>
            <a:ext cx="3247905" cy="1866980"/>
          </a:xfrm>
          <a:prstGeom prst="cloudCallout">
            <a:avLst>
              <a:gd name="adj1" fmla="val -31947"/>
              <a:gd name="adj2" fmla="val 5688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7" name="Thought Bubble: Cloud 56">
            <a:extLst>
              <a:ext uri="{FF2B5EF4-FFF2-40B4-BE49-F238E27FC236}">
                <a16:creationId xmlns:a16="http://schemas.microsoft.com/office/drawing/2014/main" id="{03404DA8-BFB1-6A5A-D5CA-A4B749B24698}"/>
              </a:ext>
            </a:extLst>
          </p:cNvPr>
          <p:cNvSpPr/>
          <p:nvPr/>
        </p:nvSpPr>
        <p:spPr>
          <a:xfrm>
            <a:off x="5905500" y="3407606"/>
            <a:ext cx="2618432" cy="1612251"/>
          </a:xfrm>
          <a:prstGeom prst="cloudCallout">
            <a:avLst>
              <a:gd name="adj1" fmla="val -34493"/>
              <a:gd name="adj2" fmla="val -7781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8" name="Speech Bubble: Rectangle with Corners Rounded 57">
            <a:extLst>
              <a:ext uri="{FF2B5EF4-FFF2-40B4-BE49-F238E27FC236}">
                <a16:creationId xmlns:a16="http://schemas.microsoft.com/office/drawing/2014/main" id="{3A4C3A14-39EF-6489-B550-35F2169FD28B}"/>
              </a:ext>
            </a:extLst>
          </p:cNvPr>
          <p:cNvSpPr/>
          <p:nvPr/>
        </p:nvSpPr>
        <p:spPr>
          <a:xfrm>
            <a:off x="1628774" y="353322"/>
            <a:ext cx="2536254" cy="1866980"/>
          </a:xfrm>
          <a:prstGeom prst="wedgeRoundRectCallout">
            <a:avLst>
              <a:gd name="adj1" fmla="val -63852"/>
              <a:gd name="adj2" fmla="val 54241"/>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59" name="Speech Bubble: Rectangle with Corners Rounded 58">
            <a:extLst>
              <a:ext uri="{FF2B5EF4-FFF2-40B4-BE49-F238E27FC236}">
                <a16:creationId xmlns:a16="http://schemas.microsoft.com/office/drawing/2014/main" id="{5E497699-F7F4-82FB-2022-306BF18B1917}"/>
              </a:ext>
            </a:extLst>
          </p:cNvPr>
          <p:cNvSpPr/>
          <p:nvPr/>
        </p:nvSpPr>
        <p:spPr>
          <a:xfrm>
            <a:off x="1577396" y="2950407"/>
            <a:ext cx="2587631" cy="1757304"/>
          </a:xfrm>
          <a:prstGeom prst="wedgeRoundRectCallout">
            <a:avLst>
              <a:gd name="adj1" fmla="val -63852"/>
              <a:gd name="adj2" fmla="val 6831"/>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1046" name="TextBox 1045">
            <a:extLst>
              <a:ext uri="{FF2B5EF4-FFF2-40B4-BE49-F238E27FC236}">
                <a16:creationId xmlns:a16="http://schemas.microsoft.com/office/drawing/2014/main" id="{487DF8EA-8FE9-8E00-406A-C30027A135AE}"/>
              </a:ext>
            </a:extLst>
          </p:cNvPr>
          <p:cNvSpPr txBox="1"/>
          <p:nvPr/>
        </p:nvSpPr>
        <p:spPr>
          <a:xfrm>
            <a:off x="4320008" y="2334067"/>
            <a:ext cx="1275129" cy="932778"/>
          </a:xfrm>
          <a:prstGeom prst="rect">
            <a:avLst/>
          </a:prstGeom>
        </p:spPr>
        <p:txBody>
          <a:bodyPr vert="horz" wrap="square" lIns="91440" tIns="45720" rIns="91440" bIns="45720" rtlCol="0" anchor="ctr">
            <a:normAutofit/>
          </a:bodyPr>
          <a:lstStyle/>
          <a:p>
            <a:r>
              <a:rPr lang="fr-FR" sz="4000" b="1" dirty="0"/>
              <a:t>vs.</a:t>
            </a:r>
            <a:endParaRPr lang="fr-BE" sz="4000" b="1" dirty="0"/>
          </a:p>
        </p:txBody>
      </p:sp>
      <p:sp>
        <p:nvSpPr>
          <p:cNvPr id="5" name="Content Placeholder 8">
            <a:extLst>
              <a:ext uri="{FF2B5EF4-FFF2-40B4-BE49-F238E27FC236}">
                <a16:creationId xmlns:a16="http://schemas.microsoft.com/office/drawing/2014/main" id="{B1EE0CDC-A990-B5DB-1F4A-F570B5517F13}"/>
              </a:ext>
            </a:extLst>
          </p:cNvPr>
          <p:cNvSpPr txBox="1">
            <a:spLocks/>
          </p:cNvSpPr>
          <p:nvPr/>
        </p:nvSpPr>
        <p:spPr>
          <a:xfrm>
            <a:off x="1628774" y="384765"/>
            <a:ext cx="2541893" cy="1693392"/>
          </a:xfrm>
          <a:prstGeom prst="rect">
            <a:avLst/>
          </a:prstGeom>
        </p:spPr>
        <p:txBody>
          <a:bodyPr anchor="ctr">
            <a:no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707F"/>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dirty="0"/>
              <a:t>Spark </a:t>
            </a:r>
            <a:r>
              <a:rPr lang="en-US" sz="1200" b="1" dirty="0"/>
              <a:t>conversation</a:t>
            </a:r>
            <a:r>
              <a:rPr lang="en-US" sz="1200" dirty="0"/>
              <a:t>/</a:t>
            </a:r>
            <a:r>
              <a:rPr lang="en-US" sz="1200" b="1" dirty="0"/>
              <a:t>bond</a:t>
            </a:r>
          </a:p>
          <a:p>
            <a:pPr>
              <a:lnSpc>
                <a:spcPct val="150000"/>
              </a:lnSpc>
            </a:pPr>
            <a:r>
              <a:rPr lang="en-US" sz="1200" b="1" dirty="0"/>
              <a:t>Values</a:t>
            </a:r>
            <a:r>
              <a:rPr lang="en-US" sz="1200" dirty="0"/>
              <a:t> (leave positive impact)</a:t>
            </a:r>
          </a:p>
          <a:p>
            <a:pPr>
              <a:lnSpc>
                <a:spcPct val="150000"/>
              </a:lnSpc>
            </a:pPr>
            <a:r>
              <a:rPr lang="en-US" sz="1200" b="1" dirty="0"/>
              <a:t>Personal background</a:t>
            </a:r>
            <a:endParaRPr lang="en-US" sz="1200" dirty="0"/>
          </a:p>
          <a:p>
            <a:pPr>
              <a:lnSpc>
                <a:spcPct val="150000"/>
              </a:lnSpc>
            </a:pPr>
            <a:r>
              <a:rPr lang="en-US" sz="1200" dirty="0"/>
              <a:t>Share </a:t>
            </a:r>
            <a:r>
              <a:rPr lang="en-US" sz="1200" b="1" dirty="0"/>
              <a:t>adverse self-related information (ruminative) </a:t>
            </a:r>
          </a:p>
        </p:txBody>
      </p:sp>
      <p:sp>
        <p:nvSpPr>
          <p:cNvPr id="8" name="Content Placeholder 6">
            <a:extLst>
              <a:ext uri="{FF2B5EF4-FFF2-40B4-BE49-F238E27FC236}">
                <a16:creationId xmlns:a16="http://schemas.microsoft.com/office/drawing/2014/main" id="{A07FDAD8-5687-BE09-C739-A7490286A908}"/>
              </a:ext>
            </a:extLst>
          </p:cNvPr>
          <p:cNvSpPr>
            <a:spLocks noGrp="1"/>
          </p:cNvSpPr>
          <p:nvPr>
            <p:ph idx="1"/>
          </p:nvPr>
        </p:nvSpPr>
        <p:spPr>
          <a:xfrm>
            <a:off x="1604638" y="2861712"/>
            <a:ext cx="2664075" cy="1858549"/>
          </a:xfrm>
        </p:spPr>
        <p:txBody>
          <a:bodyPr anchor="ctr">
            <a:normAutofit/>
          </a:bodyPr>
          <a:lstStyle/>
          <a:p>
            <a:pPr>
              <a:lnSpc>
                <a:spcPct val="150000"/>
              </a:lnSpc>
            </a:pPr>
            <a:r>
              <a:rPr lang="en-US" sz="1200" dirty="0"/>
              <a:t>Create </a:t>
            </a:r>
            <a:r>
              <a:rPr lang="en-US" sz="1200" b="1" dirty="0"/>
              <a:t>discussion</a:t>
            </a:r>
            <a:r>
              <a:rPr lang="en-US" sz="1200" dirty="0"/>
              <a:t>/</a:t>
            </a:r>
            <a:r>
              <a:rPr lang="en-US" sz="1200" b="1" dirty="0"/>
              <a:t>bond</a:t>
            </a:r>
          </a:p>
          <a:p>
            <a:pPr>
              <a:lnSpc>
                <a:spcPct val="150000"/>
              </a:lnSpc>
            </a:pPr>
            <a:r>
              <a:rPr lang="en-US" sz="1200" dirty="0"/>
              <a:t>Pass down important </a:t>
            </a:r>
            <a:r>
              <a:rPr lang="en-US" sz="1200" b="1" dirty="0"/>
              <a:t>values</a:t>
            </a:r>
          </a:p>
          <a:p>
            <a:pPr>
              <a:lnSpc>
                <a:spcPct val="150000"/>
              </a:lnSpc>
            </a:pPr>
            <a:r>
              <a:rPr lang="en-US" sz="1200" dirty="0"/>
              <a:t>Share origins (</a:t>
            </a:r>
            <a:r>
              <a:rPr lang="en-US" sz="1200" b="1" dirty="0"/>
              <a:t>reflective</a:t>
            </a:r>
            <a:r>
              <a:rPr lang="en-US" sz="1200" dirty="0"/>
              <a:t> function)</a:t>
            </a:r>
          </a:p>
          <a:p>
            <a:pPr>
              <a:lnSpc>
                <a:spcPct val="150000"/>
              </a:lnSpc>
            </a:pPr>
            <a:r>
              <a:rPr lang="en-US" sz="1200" dirty="0"/>
              <a:t>Discuss </a:t>
            </a:r>
            <a:r>
              <a:rPr lang="en-US" sz="1200" b="1" dirty="0"/>
              <a:t>adverse</a:t>
            </a:r>
            <a:r>
              <a:rPr lang="en-US" sz="1200" dirty="0"/>
              <a:t> </a:t>
            </a:r>
            <a:r>
              <a:rPr lang="en-US" sz="1200" b="1" dirty="0"/>
              <a:t>events</a:t>
            </a:r>
          </a:p>
        </p:txBody>
      </p:sp>
      <p:sp>
        <p:nvSpPr>
          <p:cNvPr id="9" name="Content Placeholder 8">
            <a:extLst>
              <a:ext uri="{FF2B5EF4-FFF2-40B4-BE49-F238E27FC236}">
                <a16:creationId xmlns:a16="http://schemas.microsoft.com/office/drawing/2014/main" id="{D59520E0-E898-2169-F989-180DDE3A391F}"/>
              </a:ext>
            </a:extLst>
          </p:cNvPr>
          <p:cNvSpPr txBox="1">
            <a:spLocks/>
          </p:cNvSpPr>
          <p:nvPr/>
        </p:nvSpPr>
        <p:spPr>
          <a:xfrm>
            <a:off x="6056080" y="494078"/>
            <a:ext cx="2732974" cy="1693392"/>
          </a:xfrm>
          <a:prstGeom prst="rect">
            <a:avLst/>
          </a:prstGeom>
        </p:spPr>
        <p:txBody>
          <a:bodyPr anchor="ctr">
            <a:no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707F"/>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dirty="0"/>
              <a:t>Spark </a:t>
            </a:r>
            <a:r>
              <a:rPr lang="en-US" sz="1200" b="1" dirty="0"/>
              <a:t>conversation</a:t>
            </a:r>
            <a:r>
              <a:rPr lang="en-US" sz="1200" dirty="0"/>
              <a:t>/</a:t>
            </a:r>
            <a:r>
              <a:rPr lang="en-US" sz="1200" b="1" dirty="0"/>
              <a:t>bond</a:t>
            </a:r>
          </a:p>
          <a:p>
            <a:pPr>
              <a:lnSpc>
                <a:spcPct val="150000"/>
              </a:lnSpc>
            </a:pPr>
            <a:r>
              <a:rPr lang="en-US" sz="1200" b="1" dirty="0"/>
              <a:t>Values</a:t>
            </a:r>
          </a:p>
          <a:p>
            <a:pPr>
              <a:lnSpc>
                <a:spcPct val="150000"/>
              </a:lnSpc>
            </a:pPr>
            <a:r>
              <a:rPr lang="en-US" sz="1200" b="1" dirty="0"/>
              <a:t>Personal background</a:t>
            </a:r>
            <a:endParaRPr lang="en-US" sz="1200" dirty="0"/>
          </a:p>
        </p:txBody>
      </p:sp>
      <p:sp>
        <p:nvSpPr>
          <p:cNvPr id="10" name="Content Placeholder 8">
            <a:extLst>
              <a:ext uri="{FF2B5EF4-FFF2-40B4-BE49-F238E27FC236}">
                <a16:creationId xmlns:a16="http://schemas.microsoft.com/office/drawing/2014/main" id="{75AB4782-2A20-2808-1FE6-6AA56C9B160B}"/>
              </a:ext>
            </a:extLst>
          </p:cNvPr>
          <p:cNvSpPr txBox="1">
            <a:spLocks/>
          </p:cNvSpPr>
          <p:nvPr/>
        </p:nvSpPr>
        <p:spPr>
          <a:xfrm>
            <a:off x="6206347" y="3295018"/>
            <a:ext cx="2732974" cy="1693392"/>
          </a:xfrm>
          <a:prstGeom prst="rect">
            <a:avLst/>
          </a:prstGeom>
        </p:spPr>
        <p:txBody>
          <a:bodyPr anchor="ctr">
            <a:no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707F"/>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en-US" sz="1200" dirty="0"/>
              <a:t>Create </a:t>
            </a:r>
            <a:r>
              <a:rPr lang="en-US" sz="1200" b="1" dirty="0"/>
              <a:t>conversation</a:t>
            </a:r>
            <a:r>
              <a:rPr lang="en-US" sz="1200" dirty="0"/>
              <a:t>/</a:t>
            </a:r>
            <a:r>
              <a:rPr lang="en-US" sz="1200" b="1" dirty="0"/>
              <a:t>bond</a:t>
            </a:r>
          </a:p>
        </p:txBody>
      </p:sp>
    </p:spTree>
    <p:extLst>
      <p:ext uri="{BB962C8B-B14F-4D97-AF65-F5344CB8AC3E}">
        <p14:creationId xmlns:p14="http://schemas.microsoft.com/office/powerpoint/2010/main" val="15368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ACDA0-4E63-49AE-0804-F7649F37266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41B96E-17D6-59C6-509D-A9A598244290}"/>
              </a:ext>
            </a:extLst>
          </p:cNvPr>
          <p:cNvSpPr>
            <a:spLocks noGrp="1"/>
          </p:cNvSpPr>
          <p:nvPr>
            <p:ph type="sldNum" sz="quarter" idx="12"/>
          </p:nvPr>
        </p:nvSpPr>
        <p:spPr/>
        <p:txBody>
          <a:bodyPr/>
          <a:lstStyle/>
          <a:p>
            <a:fld id="{439CFB3C-5329-804D-A21F-9A0246BF7AB4}" type="slidenum">
              <a:rPr lang="fr-FR" smtClean="0"/>
              <a:t>22</a:t>
            </a:fld>
            <a:endParaRPr lang="fr-FR" dirty="0"/>
          </a:p>
        </p:txBody>
      </p:sp>
      <p:pic>
        <p:nvPicPr>
          <p:cNvPr id="27" name="Graphic 26" descr="Woman with polka dots shirt">
            <a:extLst>
              <a:ext uri="{FF2B5EF4-FFF2-40B4-BE49-F238E27FC236}">
                <a16:creationId xmlns:a16="http://schemas.microsoft.com/office/drawing/2014/main" id="{D8743C10-9D3A-F6C4-0F34-A9566C5203D1}"/>
              </a:ext>
            </a:extLst>
          </p:cNvPr>
          <p:cNvPicPr>
            <a:picLocks noChangeAspect="1"/>
          </p:cNvPicPr>
          <p:nvPr/>
        </p:nvPicPr>
        <p:blipFill>
          <a:blip>
            <a:extLst>
              <a:ext uri="{96DAC541-7B7A-43D3-8B79-37D633B846F1}">
                <asvg:svgBlip xmlns:asvg="http://schemas.microsoft.com/office/drawing/2016/SVG/main" r:embed="rId3"/>
              </a:ext>
            </a:extLst>
          </a:blip>
          <a:srcRect b="72124"/>
          <a:stretch/>
        </p:blipFill>
        <p:spPr>
          <a:xfrm>
            <a:off x="393569" y="3613656"/>
            <a:ext cx="1333500" cy="1200150"/>
          </a:xfrm>
          <a:prstGeom prst="rect">
            <a:avLst/>
          </a:prstGeom>
        </p:spPr>
      </p:pic>
      <p:pic>
        <p:nvPicPr>
          <p:cNvPr id="29" name="Graphic 28" descr="Old woman with white hair">
            <a:extLst>
              <a:ext uri="{FF2B5EF4-FFF2-40B4-BE49-F238E27FC236}">
                <a16:creationId xmlns:a16="http://schemas.microsoft.com/office/drawing/2014/main" id="{CDF82FD5-82A4-31DA-0246-B9F397CAC88C}"/>
              </a:ext>
            </a:extLst>
          </p:cNvPr>
          <p:cNvPicPr>
            <a:picLocks noChangeAspect="1"/>
          </p:cNvPicPr>
          <p:nvPr/>
        </p:nvPicPr>
        <p:blipFill>
          <a:blip>
            <a:extLst>
              <a:ext uri="{96DAC541-7B7A-43D3-8B79-37D633B846F1}">
                <asvg:svgBlip xmlns:asvg="http://schemas.microsoft.com/office/drawing/2016/SVG/main" r:embed="rId4"/>
              </a:ext>
            </a:extLst>
          </a:blip>
          <a:srcRect b="68601"/>
          <a:stretch/>
        </p:blipFill>
        <p:spPr>
          <a:xfrm>
            <a:off x="393569" y="1255553"/>
            <a:ext cx="971670" cy="1004636"/>
          </a:xfrm>
          <a:prstGeom prst="rect">
            <a:avLst/>
          </a:prstGeom>
        </p:spPr>
      </p:pic>
      <p:pic>
        <p:nvPicPr>
          <p:cNvPr id="31" name="Graphic 30" descr="Man with facial hair">
            <a:extLst>
              <a:ext uri="{FF2B5EF4-FFF2-40B4-BE49-F238E27FC236}">
                <a16:creationId xmlns:a16="http://schemas.microsoft.com/office/drawing/2014/main" id="{D6C1DB24-2A1B-135F-6A53-CF7A272042F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025015" y="1075720"/>
            <a:ext cx="971670" cy="1316683"/>
          </a:xfrm>
          <a:prstGeom prst="rect">
            <a:avLst/>
          </a:prstGeom>
        </p:spPr>
      </p:pic>
      <p:sp>
        <p:nvSpPr>
          <p:cNvPr id="56" name="Thought Bubble: Cloud 55">
            <a:extLst>
              <a:ext uri="{FF2B5EF4-FFF2-40B4-BE49-F238E27FC236}">
                <a16:creationId xmlns:a16="http://schemas.microsoft.com/office/drawing/2014/main" id="{7A5F65A8-EA0D-7CA6-FE2E-B07959898A8D}"/>
              </a:ext>
            </a:extLst>
          </p:cNvPr>
          <p:cNvSpPr/>
          <p:nvPr/>
        </p:nvSpPr>
        <p:spPr>
          <a:xfrm>
            <a:off x="1671815" y="2708759"/>
            <a:ext cx="2332800" cy="1432955"/>
          </a:xfrm>
          <a:prstGeom prst="cloudCallout">
            <a:avLst>
              <a:gd name="adj1" fmla="val -57214"/>
              <a:gd name="adj2" fmla="val 3580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8" name="Speech Bubble: Rectangle with Corners Rounded 57">
            <a:extLst>
              <a:ext uri="{FF2B5EF4-FFF2-40B4-BE49-F238E27FC236}">
                <a16:creationId xmlns:a16="http://schemas.microsoft.com/office/drawing/2014/main" id="{6638A0BA-9F8D-B7A0-343E-CD135FA94006}"/>
              </a:ext>
            </a:extLst>
          </p:cNvPr>
          <p:cNvSpPr/>
          <p:nvPr/>
        </p:nvSpPr>
        <p:spPr>
          <a:xfrm>
            <a:off x="1641342" y="558524"/>
            <a:ext cx="1914526" cy="1200151"/>
          </a:xfrm>
          <a:prstGeom prst="wedgeRoundRectCallout">
            <a:avLst>
              <a:gd name="adj1" fmla="val -63852"/>
              <a:gd name="adj2" fmla="val 54241"/>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solidFill>
                <a:schemeClr val="bg1">
                  <a:lumMod val="65000"/>
                </a:schemeClr>
              </a:solidFill>
            </a:endParaRPr>
          </a:p>
        </p:txBody>
      </p:sp>
      <p:sp>
        <p:nvSpPr>
          <p:cNvPr id="59" name="Speech Bubble: Rectangle with Corners Rounded 58">
            <a:extLst>
              <a:ext uri="{FF2B5EF4-FFF2-40B4-BE49-F238E27FC236}">
                <a16:creationId xmlns:a16="http://schemas.microsoft.com/office/drawing/2014/main" id="{A71D10FC-641D-24D0-915F-185D5D3EC1A2}"/>
              </a:ext>
            </a:extLst>
          </p:cNvPr>
          <p:cNvSpPr/>
          <p:nvPr/>
        </p:nvSpPr>
        <p:spPr>
          <a:xfrm>
            <a:off x="6221410" y="542754"/>
            <a:ext cx="2587631" cy="1757304"/>
          </a:xfrm>
          <a:prstGeom prst="wedgeRoundRectCallout">
            <a:avLst>
              <a:gd name="adj1" fmla="val -63852"/>
              <a:gd name="adj2" fmla="val 6831"/>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pic>
        <p:nvPicPr>
          <p:cNvPr id="7" name="Graphic 6" descr="Woman with polka dots shirt">
            <a:extLst>
              <a:ext uri="{FF2B5EF4-FFF2-40B4-BE49-F238E27FC236}">
                <a16:creationId xmlns:a16="http://schemas.microsoft.com/office/drawing/2014/main" id="{6F168F34-A28D-1AB6-E454-99CBB3F75C58}"/>
              </a:ext>
            </a:extLst>
          </p:cNvPr>
          <p:cNvPicPr>
            <a:picLocks noChangeAspect="1"/>
          </p:cNvPicPr>
          <p:nvPr/>
        </p:nvPicPr>
        <p:blipFill>
          <a:blip>
            <a:extLst>
              <a:ext uri="{96DAC541-7B7A-43D3-8B79-37D633B846F1}">
                <asvg:svgBlip xmlns:asvg="http://schemas.microsoft.com/office/drawing/2016/SVG/main" r:embed="rId3"/>
              </a:ext>
            </a:extLst>
          </a:blip>
          <a:srcRect b="72124"/>
          <a:stretch/>
        </p:blipFill>
        <p:spPr>
          <a:xfrm>
            <a:off x="5027539" y="3613656"/>
            <a:ext cx="1333500" cy="1200150"/>
          </a:xfrm>
          <a:prstGeom prst="rect">
            <a:avLst/>
          </a:prstGeom>
        </p:spPr>
      </p:pic>
      <p:sp>
        <p:nvSpPr>
          <p:cNvPr id="11" name="Thought Bubble: Cloud 10">
            <a:extLst>
              <a:ext uri="{FF2B5EF4-FFF2-40B4-BE49-F238E27FC236}">
                <a16:creationId xmlns:a16="http://schemas.microsoft.com/office/drawing/2014/main" id="{399D2E4B-BD51-645C-D810-338C5DD6B29C}"/>
              </a:ext>
            </a:extLst>
          </p:cNvPr>
          <p:cNvSpPr/>
          <p:nvPr/>
        </p:nvSpPr>
        <p:spPr>
          <a:xfrm>
            <a:off x="6305785" y="2708759"/>
            <a:ext cx="2332800" cy="1432955"/>
          </a:xfrm>
          <a:prstGeom prst="cloudCallout">
            <a:avLst>
              <a:gd name="adj1" fmla="val -57214"/>
              <a:gd name="adj2" fmla="val 35808"/>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12" name="TextBox 11">
            <a:extLst>
              <a:ext uri="{FF2B5EF4-FFF2-40B4-BE49-F238E27FC236}">
                <a16:creationId xmlns:a16="http://schemas.microsoft.com/office/drawing/2014/main" id="{73946BC7-0039-A40B-4962-C8D48E2D97B3}"/>
              </a:ext>
            </a:extLst>
          </p:cNvPr>
          <p:cNvSpPr txBox="1"/>
          <p:nvPr/>
        </p:nvSpPr>
        <p:spPr>
          <a:xfrm>
            <a:off x="4225043" y="861866"/>
            <a:ext cx="1992070" cy="1316683"/>
          </a:xfrm>
          <a:prstGeom prst="rect">
            <a:avLst/>
          </a:prstGeom>
        </p:spPr>
        <p:txBody>
          <a:bodyPr vert="horz" wrap="square" lIns="91440" tIns="45720" rIns="91440" bIns="45720" rtlCol="0" anchor="ctr">
            <a:normAutofit/>
          </a:bodyPr>
          <a:lstStyle/>
          <a:p>
            <a:r>
              <a:rPr lang="fr-FR" sz="6600" b="1" dirty="0">
                <a:solidFill>
                  <a:srgbClr val="FF0000"/>
                </a:solidFill>
              </a:rPr>
              <a:t>=</a:t>
            </a:r>
            <a:endParaRPr lang="fr-BE" sz="6600" b="1" dirty="0">
              <a:solidFill>
                <a:srgbClr val="FF0000"/>
              </a:solidFill>
            </a:endParaRPr>
          </a:p>
        </p:txBody>
      </p:sp>
      <p:sp>
        <p:nvSpPr>
          <p:cNvPr id="13" name="TextBox 12">
            <a:extLst>
              <a:ext uri="{FF2B5EF4-FFF2-40B4-BE49-F238E27FC236}">
                <a16:creationId xmlns:a16="http://schemas.microsoft.com/office/drawing/2014/main" id="{558D9600-E693-90C0-8B0A-2E9191CE75CB}"/>
              </a:ext>
            </a:extLst>
          </p:cNvPr>
          <p:cNvSpPr txBox="1"/>
          <p:nvPr/>
        </p:nvSpPr>
        <p:spPr>
          <a:xfrm>
            <a:off x="4249408" y="2823100"/>
            <a:ext cx="1992070" cy="1316683"/>
          </a:xfrm>
          <a:prstGeom prst="rect">
            <a:avLst/>
          </a:prstGeom>
        </p:spPr>
        <p:txBody>
          <a:bodyPr vert="horz" wrap="square" lIns="91440" tIns="45720" rIns="91440" bIns="45720" rtlCol="0" anchor="ctr">
            <a:normAutofit/>
          </a:bodyPr>
          <a:lstStyle/>
          <a:p>
            <a:r>
              <a:rPr lang="fr-FR" sz="6600" b="1" dirty="0">
                <a:solidFill>
                  <a:srgbClr val="FF0000"/>
                </a:solidFill>
              </a:rPr>
              <a:t>&gt;</a:t>
            </a:r>
            <a:endParaRPr lang="fr-BE" sz="6600" b="1" dirty="0">
              <a:solidFill>
                <a:srgbClr val="FF0000"/>
              </a:solidFill>
            </a:endParaRPr>
          </a:p>
        </p:txBody>
      </p:sp>
      <p:pic>
        <p:nvPicPr>
          <p:cNvPr id="16" name="Picture 15">
            <a:extLst>
              <a:ext uri="{FF2B5EF4-FFF2-40B4-BE49-F238E27FC236}">
                <a16:creationId xmlns:a16="http://schemas.microsoft.com/office/drawing/2014/main" id="{8416035B-5FFF-AE3C-2993-0A5819F943E5}"/>
              </a:ext>
            </a:extLst>
          </p:cNvPr>
          <p:cNvPicPr>
            <a:picLocks noChangeAspect="1"/>
          </p:cNvPicPr>
          <p:nvPr/>
        </p:nvPicPr>
        <p:blipFill>
          <a:blip r:embed="rId6"/>
          <a:stretch>
            <a:fillRect/>
          </a:stretch>
        </p:blipFill>
        <p:spPr>
          <a:xfrm>
            <a:off x="1999439" y="2934339"/>
            <a:ext cx="1662963" cy="894712"/>
          </a:xfrm>
          <a:prstGeom prst="rect">
            <a:avLst/>
          </a:prstGeom>
        </p:spPr>
      </p:pic>
      <p:pic>
        <p:nvPicPr>
          <p:cNvPr id="17" name="Picture 16">
            <a:extLst>
              <a:ext uri="{FF2B5EF4-FFF2-40B4-BE49-F238E27FC236}">
                <a16:creationId xmlns:a16="http://schemas.microsoft.com/office/drawing/2014/main" id="{3C31E8C6-3457-A447-7E40-C13DA1A69BED}"/>
              </a:ext>
            </a:extLst>
          </p:cNvPr>
          <p:cNvPicPr>
            <a:picLocks noChangeAspect="1"/>
          </p:cNvPicPr>
          <p:nvPr/>
        </p:nvPicPr>
        <p:blipFill>
          <a:blip r:embed="rId7"/>
          <a:stretch>
            <a:fillRect/>
          </a:stretch>
        </p:blipFill>
        <p:spPr>
          <a:xfrm>
            <a:off x="6684018" y="2934339"/>
            <a:ext cx="1631587" cy="796339"/>
          </a:xfrm>
          <a:prstGeom prst="rect">
            <a:avLst/>
          </a:prstGeom>
        </p:spPr>
      </p:pic>
      <p:sp>
        <p:nvSpPr>
          <p:cNvPr id="18" name="TextBox 17">
            <a:extLst>
              <a:ext uri="{FF2B5EF4-FFF2-40B4-BE49-F238E27FC236}">
                <a16:creationId xmlns:a16="http://schemas.microsoft.com/office/drawing/2014/main" id="{733DFC5C-31D5-B8E7-6FFE-EE20D25DFCAF}"/>
              </a:ext>
            </a:extLst>
          </p:cNvPr>
          <p:cNvSpPr txBox="1"/>
          <p:nvPr/>
        </p:nvSpPr>
        <p:spPr>
          <a:xfrm>
            <a:off x="2718707" y="3045279"/>
            <a:ext cx="837161" cy="383721"/>
          </a:xfrm>
          <a:prstGeom prst="rect">
            <a:avLst/>
          </a:prstGeom>
        </p:spPr>
        <p:txBody>
          <a:bodyPr vert="horz" wrap="square" lIns="91440" tIns="45720" rIns="91440" bIns="45720" rtlCol="0" anchor="ctr">
            <a:normAutofit/>
          </a:bodyPr>
          <a:lstStyle/>
          <a:p>
            <a:r>
              <a:rPr lang="fr-FR" b="1">
                <a:solidFill>
                  <a:srgbClr val="FF0000"/>
                </a:solidFill>
              </a:rPr>
              <a:t>values</a:t>
            </a:r>
            <a:endParaRPr lang="fr-BE" b="1" dirty="0">
              <a:solidFill>
                <a:srgbClr val="FF0000"/>
              </a:solidFill>
            </a:endParaRPr>
          </a:p>
        </p:txBody>
      </p:sp>
      <p:grpSp>
        <p:nvGrpSpPr>
          <p:cNvPr id="3" name="Group 2">
            <a:extLst>
              <a:ext uri="{FF2B5EF4-FFF2-40B4-BE49-F238E27FC236}">
                <a16:creationId xmlns:a16="http://schemas.microsoft.com/office/drawing/2014/main" id="{E5945604-F015-2231-21B8-CE6FD99FF49B}"/>
              </a:ext>
            </a:extLst>
          </p:cNvPr>
          <p:cNvGrpSpPr/>
          <p:nvPr/>
        </p:nvGrpSpPr>
        <p:grpSpPr>
          <a:xfrm>
            <a:off x="1820710" y="739499"/>
            <a:ext cx="714375" cy="838200"/>
            <a:chOff x="1888864" y="1336774"/>
            <a:chExt cx="714375" cy="838200"/>
          </a:xfrm>
        </p:grpSpPr>
        <p:pic>
          <p:nvPicPr>
            <p:cNvPr id="4" name="Graphic 3" descr="Head with protective gear">
              <a:extLst>
                <a:ext uri="{FF2B5EF4-FFF2-40B4-BE49-F238E27FC236}">
                  <a16:creationId xmlns:a16="http://schemas.microsoft.com/office/drawing/2014/main" id="{1960EBC6-6355-BC77-065A-6192CC0A0242}"/>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888864" y="1336774"/>
              <a:ext cx="714375" cy="838200"/>
            </a:xfrm>
            <a:prstGeom prst="rect">
              <a:avLst/>
            </a:prstGeom>
          </p:spPr>
        </p:pic>
        <p:pic>
          <p:nvPicPr>
            <p:cNvPr id="5" name="Graphic 4" descr="A face with no mouth">
              <a:extLst>
                <a:ext uri="{FF2B5EF4-FFF2-40B4-BE49-F238E27FC236}">
                  <a16:creationId xmlns:a16="http://schemas.microsoft.com/office/drawing/2014/main" id="{74EA4145-3BBE-946C-7CB5-272746F515E3}"/>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2191283" y="1618908"/>
              <a:ext cx="304800" cy="314325"/>
            </a:xfrm>
            <a:prstGeom prst="rect">
              <a:avLst/>
            </a:prstGeom>
          </p:spPr>
        </p:pic>
      </p:grpSp>
      <p:grpSp>
        <p:nvGrpSpPr>
          <p:cNvPr id="6" name="Group 5">
            <a:extLst>
              <a:ext uri="{FF2B5EF4-FFF2-40B4-BE49-F238E27FC236}">
                <a16:creationId xmlns:a16="http://schemas.microsoft.com/office/drawing/2014/main" id="{B4658D93-8A7F-C033-747E-0D1974F029DE}"/>
              </a:ext>
            </a:extLst>
          </p:cNvPr>
          <p:cNvGrpSpPr/>
          <p:nvPr/>
        </p:nvGrpSpPr>
        <p:grpSpPr>
          <a:xfrm>
            <a:off x="7215644" y="583291"/>
            <a:ext cx="805083" cy="1676898"/>
            <a:chOff x="2304823" y="2721749"/>
            <a:chExt cx="928093" cy="1966913"/>
          </a:xfrm>
        </p:grpSpPr>
        <p:pic>
          <p:nvPicPr>
            <p:cNvPr id="8" name="Graphic 7" descr="Boy holding sign">
              <a:extLst>
                <a:ext uri="{FF2B5EF4-FFF2-40B4-BE49-F238E27FC236}">
                  <a16:creationId xmlns:a16="http://schemas.microsoft.com/office/drawing/2014/main" id="{F0CC70F2-1F6C-FD0F-4D28-785A3291E386}"/>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2304823" y="3006529"/>
              <a:ext cx="898728" cy="1682133"/>
            </a:xfrm>
            <a:prstGeom prst="rect">
              <a:avLst/>
            </a:prstGeom>
          </p:spPr>
        </p:pic>
        <p:grpSp>
          <p:nvGrpSpPr>
            <p:cNvPr id="9" name="Group 8">
              <a:extLst>
                <a:ext uri="{FF2B5EF4-FFF2-40B4-BE49-F238E27FC236}">
                  <a16:creationId xmlns:a16="http://schemas.microsoft.com/office/drawing/2014/main" id="{25DCD4A1-E032-B2A3-3AEF-FC9490720FF9}"/>
                </a:ext>
              </a:extLst>
            </p:cNvPr>
            <p:cNvGrpSpPr/>
            <p:nvPr/>
          </p:nvGrpSpPr>
          <p:grpSpPr>
            <a:xfrm>
              <a:off x="2318516" y="2721749"/>
              <a:ext cx="914400" cy="1256784"/>
              <a:chOff x="2318516" y="2721749"/>
              <a:chExt cx="914400" cy="1256784"/>
            </a:xfrm>
          </p:grpSpPr>
          <p:pic>
            <p:nvPicPr>
              <p:cNvPr id="10" name="Graphic 9" descr="Man with thick hair">
                <a:extLst>
                  <a:ext uri="{FF2B5EF4-FFF2-40B4-BE49-F238E27FC236}">
                    <a16:creationId xmlns:a16="http://schemas.microsoft.com/office/drawing/2014/main" id="{CA524771-4CF3-2CD4-B017-EF00689DBBDC}"/>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2603239" y="2721749"/>
                <a:ext cx="360000" cy="394521"/>
              </a:xfrm>
              <a:prstGeom prst="rect">
                <a:avLst/>
              </a:prstGeom>
            </p:spPr>
          </p:pic>
          <p:pic>
            <p:nvPicPr>
              <p:cNvPr id="14" name="Graphic 13" descr="Angry man face">
                <a:extLst>
                  <a:ext uri="{FF2B5EF4-FFF2-40B4-BE49-F238E27FC236}">
                    <a16:creationId xmlns:a16="http://schemas.microsoft.com/office/drawing/2014/main" id="{345185B5-80A9-7084-7952-C09AC42A2FD4}"/>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2670167" y="2860421"/>
                <a:ext cx="216000" cy="216000"/>
              </a:xfrm>
              <a:prstGeom prst="rect">
                <a:avLst/>
              </a:prstGeom>
            </p:spPr>
          </p:pic>
          <p:sp>
            <p:nvSpPr>
              <p:cNvPr id="15" name="TextBox 14">
                <a:extLst>
                  <a:ext uri="{FF2B5EF4-FFF2-40B4-BE49-F238E27FC236}">
                    <a16:creationId xmlns:a16="http://schemas.microsoft.com/office/drawing/2014/main" id="{6AA2FDD5-EBBE-9BF0-2752-4461182299E5}"/>
                  </a:ext>
                </a:extLst>
              </p:cNvPr>
              <p:cNvSpPr txBox="1"/>
              <p:nvPr/>
            </p:nvSpPr>
            <p:spPr>
              <a:xfrm>
                <a:off x="2318516" y="3064133"/>
                <a:ext cx="914400" cy="914400"/>
              </a:xfrm>
              <a:prstGeom prst="rect">
                <a:avLst/>
              </a:prstGeom>
            </p:spPr>
            <p:txBody>
              <a:bodyPr vert="horz" wrap="none" lIns="91440" tIns="45720" rIns="91440" bIns="45720" rtlCol="0" anchor="ctr">
                <a:normAutofit/>
              </a:bodyPr>
              <a:lstStyle/>
              <a:p>
                <a:r>
                  <a:rPr lang="fr-FR" sz="1000" dirty="0"/>
                  <a:t>CAPITALISM</a:t>
                </a:r>
                <a:endParaRPr lang="fr-BE" sz="1400" dirty="0"/>
              </a:p>
            </p:txBody>
          </p:sp>
          <p:cxnSp>
            <p:nvCxnSpPr>
              <p:cNvPr id="19" name="Straight Connector 18">
                <a:extLst>
                  <a:ext uri="{FF2B5EF4-FFF2-40B4-BE49-F238E27FC236}">
                    <a16:creationId xmlns:a16="http://schemas.microsoft.com/office/drawing/2014/main" id="{22F0EE3C-F798-7842-3BFA-E9018375609E}"/>
                  </a:ext>
                </a:extLst>
              </p:cNvPr>
              <p:cNvCxnSpPr>
                <a:cxnSpLocks/>
              </p:cNvCxnSpPr>
              <p:nvPr/>
            </p:nvCxnSpPr>
            <p:spPr>
              <a:xfrm flipV="1">
                <a:off x="2378958" y="3290888"/>
                <a:ext cx="764292" cy="4787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pic>
        <p:nvPicPr>
          <p:cNvPr id="20" name="Graphic 19" descr="Stethoscope with solid fill">
            <a:extLst>
              <a:ext uri="{FF2B5EF4-FFF2-40B4-BE49-F238E27FC236}">
                <a16:creationId xmlns:a16="http://schemas.microsoft.com/office/drawing/2014/main" id="{537424E9-741D-7BB1-CBDC-F4DE82F1960E}"/>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2730348" y="983606"/>
            <a:ext cx="543894" cy="543894"/>
          </a:xfrm>
          <a:prstGeom prst="rect">
            <a:avLst/>
          </a:prstGeom>
        </p:spPr>
      </p:pic>
    </p:spTree>
    <p:extLst>
      <p:ext uri="{BB962C8B-B14F-4D97-AF65-F5344CB8AC3E}">
        <p14:creationId xmlns:p14="http://schemas.microsoft.com/office/powerpoint/2010/main" val="151095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1" grpId="0" animBg="1"/>
      <p:bldP spid="13"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6B06DC-FE8F-1FF6-9F58-B0044BA036B9}"/>
              </a:ext>
            </a:extLst>
          </p:cNvPr>
          <p:cNvSpPr>
            <a:spLocks noGrp="1"/>
          </p:cNvSpPr>
          <p:nvPr>
            <p:ph type="sldNum" sz="quarter" idx="12"/>
          </p:nvPr>
        </p:nvSpPr>
        <p:spPr/>
        <p:txBody>
          <a:bodyPr/>
          <a:lstStyle/>
          <a:p>
            <a:fld id="{439CFB3C-5329-804D-A21F-9A0246BF7AB4}" type="slidenum">
              <a:rPr lang="fr-FR" smtClean="0"/>
              <a:t>23</a:t>
            </a:fld>
            <a:endParaRPr lang="fr-FR"/>
          </a:p>
        </p:txBody>
      </p:sp>
      <p:sp>
        <p:nvSpPr>
          <p:cNvPr id="3" name="Content Placeholder 2">
            <a:extLst>
              <a:ext uri="{FF2B5EF4-FFF2-40B4-BE49-F238E27FC236}">
                <a16:creationId xmlns:a16="http://schemas.microsoft.com/office/drawing/2014/main" id="{766E5500-BBAF-6058-9AA5-0694A9AC9C3F}"/>
              </a:ext>
            </a:extLst>
          </p:cNvPr>
          <p:cNvSpPr>
            <a:spLocks noGrp="1"/>
          </p:cNvSpPr>
          <p:nvPr>
            <p:ph idx="1"/>
          </p:nvPr>
        </p:nvSpPr>
        <p:spPr/>
        <p:txBody>
          <a:bodyPr>
            <a:normAutofit fontScale="92500" lnSpcReduction="20000"/>
          </a:bodyPr>
          <a:lstStyle/>
          <a:p>
            <a:pPr>
              <a:lnSpc>
                <a:spcPct val="150000"/>
              </a:lnSpc>
            </a:pPr>
            <a:r>
              <a:rPr lang="en-US" sz="1800" dirty="0"/>
              <a:t>Intergenerational memory sharing helps </a:t>
            </a:r>
            <a:r>
              <a:rPr lang="en-US" sz="1800" b="1" dirty="0"/>
              <a:t>preserve generational links</a:t>
            </a:r>
          </a:p>
          <a:p>
            <a:pPr>
              <a:lnSpc>
                <a:spcPct val="150000"/>
              </a:lnSpc>
            </a:pPr>
            <a:r>
              <a:rPr lang="en-US" sz="1800" dirty="0"/>
              <a:t>For older generations, memories are ways to teach values, teach about where they are from, about life</a:t>
            </a:r>
          </a:p>
          <a:p>
            <a:pPr>
              <a:lnSpc>
                <a:spcPct val="150000"/>
              </a:lnSpc>
            </a:pPr>
            <a:r>
              <a:rPr lang="en-US" sz="1800" dirty="0"/>
              <a:t>Younger generations : learn values, especially from grandparents?</a:t>
            </a:r>
          </a:p>
          <a:p>
            <a:pPr lvl="1">
              <a:lnSpc>
                <a:spcPct val="150000"/>
              </a:lnSpc>
            </a:pPr>
            <a:r>
              <a:rPr lang="en-US" sz="1400" dirty="0"/>
              <a:t>Grandparents’ stories play a role in identity development</a:t>
            </a:r>
            <a:r>
              <a:rPr lang="en-US" sz="1100" dirty="0"/>
              <a:t> (Green, 2019)</a:t>
            </a:r>
            <a:endParaRPr lang="en-US" sz="1400" dirty="0"/>
          </a:p>
          <a:p>
            <a:pPr>
              <a:lnSpc>
                <a:spcPct val="150000"/>
              </a:lnSpc>
            </a:pPr>
            <a:r>
              <a:rPr lang="en-US" sz="1800" dirty="0"/>
              <a:t>More memory transmission linked to higher levels of well-being among adolescents and young adults, including improved self-esteem and emotional regulation </a:t>
            </a:r>
            <a:r>
              <a:rPr lang="en-US" sz="1050" dirty="0"/>
              <a:t>(Chen et al., 2021; Duke et al., 2008; </a:t>
            </a:r>
            <a:r>
              <a:rPr lang="en-US" sz="1050" dirty="0" err="1"/>
              <a:t>Fivush</a:t>
            </a:r>
            <a:r>
              <a:rPr lang="en-US" sz="1050" dirty="0"/>
              <a:t> et al., 2010; </a:t>
            </a:r>
            <a:r>
              <a:rPr lang="en-US" sz="1050" dirty="0" err="1"/>
              <a:t>Fivush</a:t>
            </a:r>
            <a:r>
              <a:rPr lang="en-US" sz="1050" dirty="0"/>
              <a:t> et al., 2011; Merrill et al., 2017)</a:t>
            </a:r>
          </a:p>
          <a:p>
            <a:pPr>
              <a:lnSpc>
                <a:spcPct val="150000"/>
              </a:lnSpc>
            </a:pPr>
            <a:r>
              <a:rPr lang="en-US" sz="1800" dirty="0"/>
              <a:t>Leave something behind </a:t>
            </a:r>
          </a:p>
          <a:p>
            <a:pPr lvl="1">
              <a:lnSpc>
                <a:spcPct val="150000"/>
              </a:lnSpc>
            </a:pPr>
            <a:r>
              <a:rPr lang="en-US" sz="1400" dirty="0"/>
              <a:t>Generativity linked to life-satisfaction </a:t>
            </a:r>
            <a:r>
              <a:rPr lang="en-US" sz="1100" dirty="0"/>
              <a:t>(McAdams et al., 1993) </a:t>
            </a:r>
            <a:endParaRPr lang="fr-FR" sz="1100" dirty="0"/>
          </a:p>
        </p:txBody>
      </p:sp>
      <p:sp>
        <p:nvSpPr>
          <p:cNvPr id="4" name="Title 3">
            <a:extLst>
              <a:ext uri="{FF2B5EF4-FFF2-40B4-BE49-F238E27FC236}">
                <a16:creationId xmlns:a16="http://schemas.microsoft.com/office/drawing/2014/main" id="{15F347AB-200C-BD28-3E1A-3956D2BF4EFA}"/>
              </a:ext>
            </a:extLst>
          </p:cNvPr>
          <p:cNvSpPr>
            <a:spLocks noGrp="1"/>
          </p:cNvSpPr>
          <p:nvPr>
            <p:ph type="title"/>
          </p:nvPr>
        </p:nvSpPr>
        <p:spPr/>
        <p:txBody>
          <a:bodyPr>
            <a:noAutofit/>
          </a:bodyPr>
          <a:lstStyle/>
          <a:p>
            <a:r>
              <a:rPr lang="en-US" sz="2000" dirty="0"/>
              <a:t>Motivations for telling a story are not always the same as the ones for remembering it </a:t>
            </a:r>
            <a:r>
              <a:rPr lang="en-US" sz="1050" dirty="0"/>
              <a:t>(Harris et al., 2024)</a:t>
            </a:r>
            <a:r>
              <a:rPr lang="fr-FR" sz="2000" dirty="0"/>
              <a:t>	</a:t>
            </a:r>
          </a:p>
        </p:txBody>
      </p:sp>
    </p:spTree>
    <p:extLst>
      <p:ext uri="{BB962C8B-B14F-4D97-AF65-F5344CB8AC3E}">
        <p14:creationId xmlns:p14="http://schemas.microsoft.com/office/powerpoint/2010/main" val="201919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posing for a photo&#10;&#10;AI-generated content may be incorrect.">
            <a:extLst>
              <a:ext uri="{FF2B5EF4-FFF2-40B4-BE49-F238E27FC236}">
                <a16:creationId xmlns:a16="http://schemas.microsoft.com/office/drawing/2014/main" id="{7B41B8B9-97B7-9435-C220-814546FB4713}"/>
              </a:ext>
            </a:extLst>
          </p:cNvPr>
          <p:cNvPicPr>
            <a:picLocks noChangeAspect="1"/>
          </p:cNvPicPr>
          <p:nvPr/>
        </p:nvPicPr>
        <p:blipFill>
          <a:blip r:embed="rId2">
            <a:alphaModFix/>
          </a:blip>
          <a:srcRect b="25000"/>
          <a:stretch>
            <a:fillRect/>
          </a:stretch>
        </p:blipFill>
        <p:spPr>
          <a:xfrm>
            <a:off x="20" y="10"/>
            <a:ext cx="9143980" cy="5143490"/>
          </a:xfrm>
          <a:prstGeom prst="rect">
            <a:avLst/>
          </a:prstGeom>
          <a:noFill/>
        </p:spPr>
      </p:pic>
      <p:sp>
        <p:nvSpPr>
          <p:cNvPr id="6" name="Title 5">
            <a:extLst>
              <a:ext uri="{FF2B5EF4-FFF2-40B4-BE49-F238E27FC236}">
                <a16:creationId xmlns:a16="http://schemas.microsoft.com/office/drawing/2014/main" id="{C938E689-56E5-04FF-D3EB-6249903975D5}"/>
              </a:ext>
            </a:extLst>
          </p:cNvPr>
          <p:cNvSpPr>
            <a:spLocks noGrp="1"/>
          </p:cNvSpPr>
          <p:nvPr>
            <p:ph type="title"/>
          </p:nvPr>
        </p:nvSpPr>
        <p:spPr>
          <a:xfrm>
            <a:off x="1943716" y="-112330"/>
            <a:ext cx="5622328" cy="1180330"/>
          </a:xfrm>
        </p:spPr>
        <p:txBody>
          <a:bodyPr/>
          <a:lstStyle/>
          <a:p>
            <a:r>
              <a:rPr lang="fr-FR" b="1" dirty="0" err="1"/>
              <a:t>Thank</a:t>
            </a:r>
            <a:r>
              <a:rPr lang="fr-FR" b="1" dirty="0"/>
              <a:t> </a:t>
            </a:r>
            <a:r>
              <a:rPr lang="fr-FR" b="1" dirty="0" err="1"/>
              <a:t>you</a:t>
            </a:r>
            <a:r>
              <a:rPr lang="fr-FR" b="1" dirty="0"/>
              <a:t> for your attention</a:t>
            </a:r>
            <a:endParaRPr lang="fr-BE" b="1" dirty="0"/>
          </a:p>
        </p:txBody>
      </p:sp>
      <p:sp>
        <p:nvSpPr>
          <p:cNvPr id="7" name="Text Placeholder 6">
            <a:extLst>
              <a:ext uri="{FF2B5EF4-FFF2-40B4-BE49-F238E27FC236}">
                <a16:creationId xmlns:a16="http://schemas.microsoft.com/office/drawing/2014/main" id="{F38520D0-4731-5FEB-E544-9BD25A25CC50}"/>
              </a:ext>
            </a:extLst>
          </p:cNvPr>
          <p:cNvSpPr>
            <a:spLocks noGrp="1"/>
          </p:cNvSpPr>
          <p:nvPr>
            <p:ph type="body" sz="quarter" idx="10"/>
          </p:nvPr>
        </p:nvSpPr>
        <p:spPr>
          <a:xfrm>
            <a:off x="3249385" y="4629941"/>
            <a:ext cx="2645229" cy="383013"/>
          </a:xfrm>
        </p:spPr>
        <p:txBody>
          <a:bodyPr/>
          <a:lstStyle/>
          <a:p>
            <a:r>
              <a:rPr lang="fr-FR" sz="1800" b="1" dirty="0">
                <a:solidFill>
                  <a:srgbClr val="FFFFFF"/>
                </a:solidFill>
              </a:rPr>
              <a:t>david.baudet@uliege.be</a:t>
            </a:r>
            <a:endParaRPr lang="fr-BE" sz="1800" b="1" dirty="0">
              <a:solidFill>
                <a:srgbClr val="FFFFFF"/>
              </a:solidFill>
            </a:endParaRPr>
          </a:p>
        </p:txBody>
      </p:sp>
    </p:spTree>
    <p:extLst>
      <p:ext uri="{BB962C8B-B14F-4D97-AF65-F5344CB8AC3E}">
        <p14:creationId xmlns:p14="http://schemas.microsoft.com/office/powerpoint/2010/main" val="395760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9595236-94B0-E44B-A473-4D9BA1946815}"/>
              </a:ext>
            </a:extLst>
          </p:cNvPr>
          <p:cNvSpPr/>
          <p:nvPr/>
        </p:nvSpPr>
        <p:spPr>
          <a:xfrm>
            <a:off x="8280400" y="102393"/>
            <a:ext cx="670560" cy="74041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4" name="Rectangle: Rounded Corners 3">
            <a:extLst>
              <a:ext uri="{FF2B5EF4-FFF2-40B4-BE49-F238E27FC236}">
                <a16:creationId xmlns:a16="http://schemas.microsoft.com/office/drawing/2014/main" id="{B311AE42-AAA6-D250-21EE-5DA4AAB63F51}"/>
              </a:ext>
            </a:extLst>
          </p:cNvPr>
          <p:cNvSpPr/>
          <p:nvPr/>
        </p:nvSpPr>
        <p:spPr>
          <a:xfrm>
            <a:off x="220436" y="25097"/>
            <a:ext cx="8347168" cy="2471365"/>
          </a:xfrm>
          <a:prstGeom prst="roundRect">
            <a:avLst/>
          </a:prstGeom>
          <a:solidFill>
            <a:srgbClr val="0070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5" name="Rectangle: Rounded Corners 4">
            <a:extLst>
              <a:ext uri="{FF2B5EF4-FFF2-40B4-BE49-F238E27FC236}">
                <a16:creationId xmlns:a16="http://schemas.microsoft.com/office/drawing/2014/main" id="{6EE89A63-3F0D-2D22-8189-7F9512D0A240}"/>
              </a:ext>
            </a:extLst>
          </p:cNvPr>
          <p:cNvSpPr/>
          <p:nvPr/>
        </p:nvSpPr>
        <p:spPr>
          <a:xfrm>
            <a:off x="220436" y="2556159"/>
            <a:ext cx="8347168" cy="2564744"/>
          </a:xfrm>
          <a:prstGeom prst="roundRect">
            <a:avLst/>
          </a:prstGeom>
          <a:solidFill>
            <a:srgbClr val="5FA4B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spcAft>
                <a:spcPts val="750"/>
              </a:spcAft>
            </a:pPr>
            <a:endParaRPr lang="fr-FR" sz="1200" b="1" dirty="0">
              <a:solidFill>
                <a:srgbClr val="FFFFFF"/>
              </a:solidFill>
            </a:endParaRPr>
          </a:p>
        </p:txBody>
      </p:sp>
      <p:sp>
        <p:nvSpPr>
          <p:cNvPr id="6" name="TextBox 5">
            <a:extLst>
              <a:ext uri="{FF2B5EF4-FFF2-40B4-BE49-F238E27FC236}">
                <a16:creationId xmlns:a16="http://schemas.microsoft.com/office/drawing/2014/main" id="{DC5EF07A-7895-1444-01A2-284F19CB0A62}"/>
              </a:ext>
            </a:extLst>
          </p:cNvPr>
          <p:cNvSpPr txBox="1"/>
          <p:nvPr/>
        </p:nvSpPr>
        <p:spPr>
          <a:xfrm>
            <a:off x="1234116" y="288859"/>
            <a:ext cx="3533827" cy="702756"/>
          </a:xfrm>
          <a:prstGeom prst="rect">
            <a:avLst/>
          </a:prstGeom>
          <a:noFill/>
        </p:spPr>
        <p:txBody>
          <a:bodyPr wrap="square">
            <a:spAutoFit/>
          </a:bodyPr>
          <a:lstStyle/>
          <a:p>
            <a:pPr algn="ctr">
              <a:spcAft>
                <a:spcPts val="750"/>
              </a:spcAft>
            </a:pPr>
            <a:r>
              <a:rPr lang="en-US" sz="1100" b="1" i="1" u="sng" dirty="0">
                <a:effectLst/>
              </a:rPr>
              <a:t>“What is familiarity? The complex nature of an apparently simple form of memory”</a:t>
            </a:r>
          </a:p>
          <a:p>
            <a:pPr algn="ctr">
              <a:spcAft>
                <a:spcPts val="750"/>
              </a:spcAft>
            </a:pPr>
            <a:r>
              <a:rPr lang="en-US" sz="1100" b="1" i="1" dirty="0"/>
              <a:t>Christine Bastin</a:t>
            </a:r>
            <a:endParaRPr lang="en-US" sz="1100" b="1" i="1" dirty="0">
              <a:effectLst/>
            </a:endParaRPr>
          </a:p>
        </p:txBody>
      </p:sp>
      <p:pic>
        <p:nvPicPr>
          <p:cNvPr id="7" name="Picture 6" descr="A group of people posing for a photo&#10;&#10;AI-generated content may be incorrect.">
            <a:extLst>
              <a:ext uri="{FF2B5EF4-FFF2-40B4-BE49-F238E27FC236}">
                <a16:creationId xmlns:a16="http://schemas.microsoft.com/office/drawing/2014/main" id="{0D7AD522-177D-150C-A6BD-74A7DFF1964B}"/>
              </a:ext>
            </a:extLst>
          </p:cNvPr>
          <p:cNvPicPr>
            <a:picLocks noChangeAspect="1"/>
          </p:cNvPicPr>
          <p:nvPr/>
        </p:nvPicPr>
        <p:blipFill>
          <a:blip r:embed="rId2"/>
          <a:srcRect l="33303" t="21879" r="54911" b="62040"/>
          <a:stretch>
            <a:fillRect/>
          </a:stretch>
        </p:blipFill>
        <p:spPr>
          <a:xfrm>
            <a:off x="468434" y="173765"/>
            <a:ext cx="830733" cy="85011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902AFABA-A9AE-2804-EABA-B7D3A90CA0E3}"/>
              </a:ext>
            </a:extLst>
          </p:cNvPr>
          <p:cNvSpPr txBox="1"/>
          <p:nvPr/>
        </p:nvSpPr>
        <p:spPr>
          <a:xfrm>
            <a:off x="1363593" y="1575988"/>
            <a:ext cx="2759528" cy="872034"/>
          </a:xfrm>
          <a:prstGeom prst="rect">
            <a:avLst/>
          </a:prstGeom>
          <a:noFill/>
        </p:spPr>
        <p:txBody>
          <a:bodyPr wrap="square">
            <a:spAutoFit/>
          </a:bodyPr>
          <a:lstStyle/>
          <a:p>
            <a:pPr algn="ctr">
              <a:spcAft>
                <a:spcPts val="750"/>
              </a:spcAft>
            </a:pPr>
            <a:r>
              <a:rPr lang="en-US" sz="1100" b="1" i="1" u="sng" dirty="0">
                <a:effectLst/>
              </a:rPr>
              <a:t>“Personal and Collective Memories and Future Thoughts: An analysis of episodic and semantic content across two studies”</a:t>
            </a:r>
          </a:p>
          <a:p>
            <a:pPr algn="ctr">
              <a:spcAft>
                <a:spcPts val="750"/>
              </a:spcAft>
            </a:pPr>
            <a:r>
              <a:rPr lang="en-US" sz="1100" b="1" i="1" dirty="0"/>
              <a:t>Nawël Cheriet</a:t>
            </a:r>
            <a:endParaRPr lang="en-US" sz="1100" b="1" i="1" dirty="0">
              <a:effectLst/>
            </a:endParaRPr>
          </a:p>
        </p:txBody>
      </p:sp>
      <p:sp>
        <p:nvSpPr>
          <p:cNvPr id="10" name="TextBox 9">
            <a:extLst>
              <a:ext uri="{FF2B5EF4-FFF2-40B4-BE49-F238E27FC236}">
                <a16:creationId xmlns:a16="http://schemas.microsoft.com/office/drawing/2014/main" id="{61F735DD-9981-DB43-8F3C-5568B0CE1002}"/>
              </a:ext>
            </a:extLst>
          </p:cNvPr>
          <p:cNvSpPr txBox="1"/>
          <p:nvPr/>
        </p:nvSpPr>
        <p:spPr>
          <a:xfrm>
            <a:off x="5058657" y="1576824"/>
            <a:ext cx="3497067" cy="872034"/>
          </a:xfrm>
          <a:prstGeom prst="rect">
            <a:avLst/>
          </a:prstGeom>
          <a:noFill/>
        </p:spPr>
        <p:txBody>
          <a:bodyPr wrap="square">
            <a:spAutoFit/>
          </a:bodyPr>
          <a:lstStyle/>
          <a:p>
            <a:pPr algn="ctr">
              <a:spcAft>
                <a:spcPts val="750"/>
              </a:spcAft>
            </a:pPr>
            <a:r>
              <a:rPr lang="en-US" sz="1100" b="1" i="1" u="sng" dirty="0">
                <a:effectLst/>
              </a:rPr>
              <a:t>“Novelty Enhances Memory: Besides Providing Novel Spatial Environments, Virtual Reality also Constitutes a Novel Distinctive Experience”</a:t>
            </a:r>
          </a:p>
          <a:p>
            <a:pPr algn="ctr">
              <a:spcAft>
                <a:spcPts val="750"/>
              </a:spcAft>
            </a:pPr>
            <a:r>
              <a:rPr lang="en-US" sz="1100" b="1" i="1" dirty="0"/>
              <a:t>Anaïs Servais</a:t>
            </a:r>
            <a:endParaRPr lang="en-US" sz="1100" b="1" i="1" dirty="0">
              <a:effectLst/>
            </a:endParaRPr>
          </a:p>
        </p:txBody>
      </p:sp>
      <p:sp>
        <p:nvSpPr>
          <p:cNvPr id="11" name="TextBox 10">
            <a:extLst>
              <a:ext uri="{FF2B5EF4-FFF2-40B4-BE49-F238E27FC236}">
                <a16:creationId xmlns:a16="http://schemas.microsoft.com/office/drawing/2014/main" id="{B0634AFB-5BB9-C167-C9EF-3DFDE10E608C}"/>
              </a:ext>
            </a:extLst>
          </p:cNvPr>
          <p:cNvSpPr txBox="1"/>
          <p:nvPr/>
        </p:nvSpPr>
        <p:spPr>
          <a:xfrm>
            <a:off x="327817" y="49536"/>
            <a:ext cx="5453743" cy="276999"/>
          </a:xfrm>
          <a:prstGeom prst="rect">
            <a:avLst/>
          </a:prstGeom>
          <a:noFill/>
        </p:spPr>
        <p:txBody>
          <a:bodyPr wrap="square">
            <a:spAutoFit/>
          </a:bodyPr>
          <a:lstStyle/>
          <a:p>
            <a:pPr algn="ctr">
              <a:spcAft>
                <a:spcPts val="750"/>
              </a:spcAft>
            </a:pPr>
            <a:r>
              <a:rPr lang="fr-FR" sz="1200" b="1" u="sng" dirty="0">
                <a:solidFill>
                  <a:srgbClr val="FFFFFF"/>
                </a:solidFill>
                <a:effectLst/>
              </a:rPr>
              <a:t>12/06     14:30 - 15:50     Moore Abbey Suite</a:t>
            </a:r>
            <a:endParaRPr lang="en-US" sz="1200" b="1" i="1" u="sng" dirty="0">
              <a:solidFill>
                <a:srgbClr val="FFFFFF"/>
              </a:solidFill>
              <a:effectLst/>
            </a:endParaRPr>
          </a:p>
        </p:txBody>
      </p:sp>
      <p:sp>
        <p:nvSpPr>
          <p:cNvPr id="12" name="TextBox 11">
            <a:extLst>
              <a:ext uri="{FF2B5EF4-FFF2-40B4-BE49-F238E27FC236}">
                <a16:creationId xmlns:a16="http://schemas.microsoft.com/office/drawing/2014/main" id="{C4E4E09E-E53C-C1F0-6860-E959A4945AD2}"/>
              </a:ext>
            </a:extLst>
          </p:cNvPr>
          <p:cNvSpPr txBox="1"/>
          <p:nvPr/>
        </p:nvSpPr>
        <p:spPr>
          <a:xfrm>
            <a:off x="4850925" y="50484"/>
            <a:ext cx="4572000" cy="276999"/>
          </a:xfrm>
          <a:prstGeom prst="rect">
            <a:avLst/>
          </a:prstGeom>
          <a:noFill/>
        </p:spPr>
        <p:txBody>
          <a:bodyPr wrap="square">
            <a:spAutoFit/>
          </a:bodyPr>
          <a:lstStyle/>
          <a:p>
            <a:pPr algn="ctr">
              <a:spcAft>
                <a:spcPts val="750"/>
              </a:spcAft>
            </a:pPr>
            <a:r>
              <a:rPr lang="nn-NO" sz="1200" b="1" u="sng" dirty="0">
                <a:solidFill>
                  <a:srgbClr val="FFFFFF"/>
                </a:solidFill>
              </a:rPr>
              <a:t>14/06      15:20 - 16:40     Belling Suite</a:t>
            </a:r>
          </a:p>
        </p:txBody>
      </p:sp>
      <p:sp>
        <p:nvSpPr>
          <p:cNvPr id="13" name="TextBox 12">
            <a:extLst>
              <a:ext uri="{FF2B5EF4-FFF2-40B4-BE49-F238E27FC236}">
                <a16:creationId xmlns:a16="http://schemas.microsoft.com/office/drawing/2014/main" id="{8A257B5E-90C0-6B30-AB93-4B3B547205F8}"/>
              </a:ext>
            </a:extLst>
          </p:cNvPr>
          <p:cNvSpPr txBox="1"/>
          <p:nvPr/>
        </p:nvSpPr>
        <p:spPr>
          <a:xfrm>
            <a:off x="1031836" y="1280770"/>
            <a:ext cx="3672483" cy="307777"/>
          </a:xfrm>
          <a:prstGeom prst="rect">
            <a:avLst/>
          </a:prstGeom>
          <a:noFill/>
        </p:spPr>
        <p:txBody>
          <a:bodyPr wrap="square">
            <a:spAutoFit/>
          </a:bodyPr>
          <a:lstStyle/>
          <a:p>
            <a:pPr algn="ctr">
              <a:spcAft>
                <a:spcPts val="750"/>
              </a:spcAft>
            </a:pPr>
            <a:r>
              <a:rPr lang="fr-FR" sz="1200" b="1" u="sng" dirty="0">
                <a:solidFill>
                  <a:srgbClr val="FFFFFF"/>
                </a:solidFill>
                <a:effectLst/>
              </a:rPr>
              <a:t>13/06      10:20 - 11:20  </a:t>
            </a:r>
            <a:r>
              <a:rPr lang="fr-FR" sz="1200" b="1" u="sng" dirty="0" err="1">
                <a:solidFill>
                  <a:srgbClr val="FFFFFF"/>
                </a:solidFill>
                <a:effectLst/>
              </a:rPr>
              <a:t>Lockewood</a:t>
            </a:r>
            <a:r>
              <a:rPr lang="fr-FR" sz="1200" b="1" u="sng" dirty="0">
                <a:solidFill>
                  <a:srgbClr val="FFFFFF"/>
                </a:solidFill>
                <a:effectLst/>
              </a:rPr>
              <a:t> Suite</a:t>
            </a:r>
            <a:r>
              <a:rPr lang="fr-FR" sz="1400" dirty="0">
                <a:solidFill>
                  <a:srgbClr val="FFFFFF"/>
                </a:solidFill>
                <a:effectLst/>
              </a:rPr>
              <a:t>	</a:t>
            </a:r>
          </a:p>
        </p:txBody>
      </p:sp>
      <p:pic>
        <p:nvPicPr>
          <p:cNvPr id="14" name="Picture 13">
            <a:extLst>
              <a:ext uri="{FF2B5EF4-FFF2-40B4-BE49-F238E27FC236}">
                <a16:creationId xmlns:a16="http://schemas.microsoft.com/office/drawing/2014/main" id="{9A243A8F-29BB-2C28-5747-94444E9DC6C9}"/>
              </a:ext>
            </a:extLst>
          </p:cNvPr>
          <p:cNvPicPr>
            <a:picLocks noChangeAspect="1"/>
          </p:cNvPicPr>
          <p:nvPr/>
        </p:nvPicPr>
        <p:blipFill>
          <a:blip r:embed="rId3"/>
          <a:stretch>
            <a:fillRect/>
          </a:stretch>
        </p:blipFill>
        <p:spPr>
          <a:xfrm>
            <a:off x="4315615" y="1516398"/>
            <a:ext cx="746089" cy="737207"/>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B7825D89-3863-152F-52AA-15187ADCDAE6}"/>
              </a:ext>
            </a:extLst>
          </p:cNvPr>
          <p:cNvSpPr txBox="1"/>
          <p:nvPr/>
        </p:nvSpPr>
        <p:spPr>
          <a:xfrm>
            <a:off x="5058657" y="1281364"/>
            <a:ext cx="3154609" cy="276999"/>
          </a:xfrm>
          <a:prstGeom prst="rect">
            <a:avLst/>
          </a:prstGeom>
          <a:noFill/>
        </p:spPr>
        <p:txBody>
          <a:bodyPr wrap="square">
            <a:spAutoFit/>
          </a:bodyPr>
          <a:lstStyle/>
          <a:p>
            <a:pPr algn="ctr">
              <a:spcAft>
                <a:spcPts val="750"/>
              </a:spcAft>
            </a:pPr>
            <a:r>
              <a:rPr lang="fr-FR" sz="1200" b="1" u="sng" dirty="0">
                <a:solidFill>
                  <a:srgbClr val="FFFFFF"/>
                </a:solidFill>
              </a:rPr>
              <a:t>13/06     10:20 - 11:20 </a:t>
            </a:r>
            <a:r>
              <a:rPr lang="fr-FR" sz="1200" b="1" u="sng" dirty="0" err="1">
                <a:solidFill>
                  <a:srgbClr val="FFFFFF"/>
                </a:solidFill>
              </a:rPr>
              <a:t>Boardroom</a:t>
            </a:r>
            <a:r>
              <a:rPr lang="fr-FR" sz="1200" b="1" u="sng" dirty="0">
                <a:solidFill>
                  <a:srgbClr val="FFFFFF"/>
                </a:solidFill>
              </a:rPr>
              <a:t> 1</a:t>
            </a:r>
          </a:p>
        </p:txBody>
      </p:sp>
      <p:sp>
        <p:nvSpPr>
          <p:cNvPr id="16" name="TextBox 15">
            <a:extLst>
              <a:ext uri="{FF2B5EF4-FFF2-40B4-BE49-F238E27FC236}">
                <a16:creationId xmlns:a16="http://schemas.microsoft.com/office/drawing/2014/main" id="{2EC07462-D5E2-1626-B99D-9DC0A4D1D9D7}"/>
              </a:ext>
            </a:extLst>
          </p:cNvPr>
          <p:cNvSpPr txBox="1"/>
          <p:nvPr/>
        </p:nvSpPr>
        <p:spPr>
          <a:xfrm>
            <a:off x="2282009" y="2508841"/>
            <a:ext cx="4572000" cy="276999"/>
          </a:xfrm>
          <a:prstGeom prst="rect">
            <a:avLst/>
          </a:prstGeom>
          <a:noFill/>
        </p:spPr>
        <p:txBody>
          <a:bodyPr wrap="square">
            <a:spAutoFit/>
          </a:bodyPr>
          <a:lstStyle/>
          <a:p>
            <a:pPr algn="ctr">
              <a:spcAft>
                <a:spcPts val="750"/>
              </a:spcAft>
            </a:pPr>
            <a:r>
              <a:rPr lang="nn-NO" sz="1200" b="1" u="sng" dirty="0">
                <a:solidFill>
                  <a:srgbClr val="FFFFFF"/>
                </a:solidFill>
              </a:rPr>
              <a:t>13/06     19:00 - 21:00     Thompson/Ainsworth Suite </a:t>
            </a:r>
            <a:endParaRPr lang="fr-BE" sz="1200" dirty="0"/>
          </a:p>
        </p:txBody>
      </p:sp>
      <p:sp>
        <p:nvSpPr>
          <p:cNvPr id="17" name="TextBox 16">
            <a:extLst>
              <a:ext uri="{FF2B5EF4-FFF2-40B4-BE49-F238E27FC236}">
                <a16:creationId xmlns:a16="http://schemas.microsoft.com/office/drawing/2014/main" id="{A5CD269E-A469-79CD-DA44-18F8D39B0BC4}"/>
              </a:ext>
            </a:extLst>
          </p:cNvPr>
          <p:cNvSpPr txBox="1"/>
          <p:nvPr/>
        </p:nvSpPr>
        <p:spPr>
          <a:xfrm>
            <a:off x="1334921" y="2748915"/>
            <a:ext cx="2759528" cy="702756"/>
          </a:xfrm>
          <a:prstGeom prst="rect">
            <a:avLst/>
          </a:prstGeom>
          <a:noFill/>
        </p:spPr>
        <p:txBody>
          <a:bodyPr wrap="square">
            <a:spAutoFit/>
          </a:bodyPr>
          <a:lstStyle/>
          <a:p>
            <a:pPr algn="ctr">
              <a:spcAft>
                <a:spcPts val="750"/>
              </a:spcAft>
            </a:pPr>
            <a:r>
              <a:rPr lang="en-US" sz="1100" b="1" i="1" u="sng" dirty="0">
                <a:effectLst/>
              </a:rPr>
              <a:t>“The similarity of memories in parent-child dyads: </a:t>
            </a:r>
            <a:r>
              <a:rPr lang="en-US" sz="1100" b="1" i="1" u="sng" dirty="0"/>
              <a:t>A relation with reminiscing style</a:t>
            </a:r>
            <a:r>
              <a:rPr lang="en-US" sz="1100" b="1" i="1" u="sng" dirty="0">
                <a:effectLst/>
              </a:rPr>
              <a:t>”</a:t>
            </a:r>
          </a:p>
          <a:p>
            <a:pPr algn="ctr">
              <a:spcAft>
                <a:spcPts val="750"/>
              </a:spcAft>
            </a:pPr>
            <a:r>
              <a:rPr lang="en-US" sz="1100" b="1" i="1" dirty="0"/>
              <a:t>Dr. Nawël Cheriet</a:t>
            </a:r>
            <a:endParaRPr lang="en-US" sz="1100" b="1" i="1" dirty="0">
              <a:effectLst/>
            </a:endParaRPr>
          </a:p>
        </p:txBody>
      </p:sp>
      <p:sp>
        <p:nvSpPr>
          <p:cNvPr id="18" name="TextBox 17">
            <a:extLst>
              <a:ext uri="{FF2B5EF4-FFF2-40B4-BE49-F238E27FC236}">
                <a16:creationId xmlns:a16="http://schemas.microsoft.com/office/drawing/2014/main" id="{94373BB6-8548-C0B9-6EF9-F8FAE05755CA}"/>
              </a:ext>
            </a:extLst>
          </p:cNvPr>
          <p:cNvSpPr txBox="1"/>
          <p:nvPr/>
        </p:nvSpPr>
        <p:spPr>
          <a:xfrm>
            <a:off x="1039849" y="3470047"/>
            <a:ext cx="3349672" cy="872034"/>
          </a:xfrm>
          <a:prstGeom prst="rect">
            <a:avLst/>
          </a:prstGeom>
          <a:noFill/>
        </p:spPr>
        <p:txBody>
          <a:bodyPr wrap="square">
            <a:spAutoFit/>
          </a:bodyPr>
          <a:lstStyle/>
          <a:p>
            <a:pPr algn="ctr">
              <a:spcAft>
                <a:spcPts val="750"/>
              </a:spcAft>
            </a:pPr>
            <a:r>
              <a:rPr lang="en-US" sz="1100" b="1" i="1" u="sng" dirty="0">
                <a:effectLst/>
              </a:rPr>
              <a:t>“Improving Memory in Older Adults with Mild Memory Difficulties: Enhancing Encoding Through Music and Metacognition”</a:t>
            </a:r>
          </a:p>
          <a:p>
            <a:pPr algn="ctr">
              <a:spcAft>
                <a:spcPts val="750"/>
              </a:spcAft>
            </a:pPr>
            <a:r>
              <a:rPr lang="fr-BE" sz="1100" b="1" dirty="0"/>
              <a:t> Elisa Balthasart</a:t>
            </a:r>
            <a:endParaRPr lang="en-US" sz="1100" b="1" i="1" dirty="0">
              <a:effectLst/>
            </a:endParaRPr>
          </a:p>
        </p:txBody>
      </p:sp>
      <p:sp>
        <p:nvSpPr>
          <p:cNvPr id="19" name="TextBox 18">
            <a:extLst>
              <a:ext uri="{FF2B5EF4-FFF2-40B4-BE49-F238E27FC236}">
                <a16:creationId xmlns:a16="http://schemas.microsoft.com/office/drawing/2014/main" id="{20EE9F32-D90F-BC75-2BBF-D67E79BF7C34}"/>
              </a:ext>
            </a:extLst>
          </p:cNvPr>
          <p:cNvSpPr txBox="1"/>
          <p:nvPr/>
        </p:nvSpPr>
        <p:spPr>
          <a:xfrm>
            <a:off x="5555721" y="3516178"/>
            <a:ext cx="2657545" cy="872034"/>
          </a:xfrm>
          <a:prstGeom prst="rect">
            <a:avLst/>
          </a:prstGeom>
          <a:noFill/>
        </p:spPr>
        <p:txBody>
          <a:bodyPr wrap="square">
            <a:spAutoFit/>
          </a:bodyPr>
          <a:lstStyle/>
          <a:p>
            <a:pPr algn="ctr">
              <a:spcAft>
                <a:spcPts val="750"/>
              </a:spcAft>
            </a:pPr>
            <a:r>
              <a:rPr lang="en-US" sz="1100" b="1" i="1" u="sng" dirty="0">
                <a:effectLst/>
              </a:rPr>
              <a:t>“Method of Loci and Semantic Link: Evaluating the Memory Benefit in Healthy Aging”</a:t>
            </a:r>
          </a:p>
          <a:p>
            <a:pPr algn="ctr">
              <a:spcAft>
                <a:spcPts val="750"/>
              </a:spcAft>
            </a:pPr>
            <a:r>
              <a:rPr lang="en-US" sz="1100" b="1" dirty="0"/>
              <a:t>Laure Debroux</a:t>
            </a:r>
            <a:endParaRPr lang="en-US" sz="1100" b="1" dirty="0">
              <a:effectLst/>
            </a:endParaRPr>
          </a:p>
        </p:txBody>
      </p:sp>
      <p:sp>
        <p:nvSpPr>
          <p:cNvPr id="20" name="TextBox 19">
            <a:extLst>
              <a:ext uri="{FF2B5EF4-FFF2-40B4-BE49-F238E27FC236}">
                <a16:creationId xmlns:a16="http://schemas.microsoft.com/office/drawing/2014/main" id="{D694DB44-22C9-DFE1-D785-D7E4B2C44EAA}"/>
              </a:ext>
            </a:extLst>
          </p:cNvPr>
          <p:cNvSpPr txBox="1"/>
          <p:nvPr/>
        </p:nvSpPr>
        <p:spPr>
          <a:xfrm>
            <a:off x="5208933" y="2760258"/>
            <a:ext cx="3349672" cy="702756"/>
          </a:xfrm>
          <a:prstGeom prst="rect">
            <a:avLst/>
          </a:prstGeom>
          <a:noFill/>
        </p:spPr>
        <p:txBody>
          <a:bodyPr wrap="square">
            <a:spAutoFit/>
          </a:bodyPr>
          <a:lstStyle/>
          <a:p>
            <a:pPr algn="ctr">
              <a:spcAft>
                <a:spcPts val="750"/>
              </a:spcAft>
            </a:pPr>
            <a:r>
              <a:rPr lang="en-US" sz="1100" b="1" i="1" u="sng" dirty="0">
                <a:effectLst/>
              </a:rPr>
              <a:t>“Preserved structural </a:t>
            </a:r>
            <a:r>
              <a:rPr lang="en-US" sz="1100" b="1" i="1" u="sng" dirty="0" err="1">
                <a:effectLst/>
              </a:rPr>
              <a:t>gists</a:t>
            </a:r>
            <a:r>
              <a:rPr lang="en-US" sz="1100" b="1" i="1" u="sng" dirty="0">
                <a:effectLst/>
              </a:rPr>
              <a:t> in healthy ageing but impaired short-term memory visuospatial details” </a:t>
            </a:r>
          </a:p>
          <a:p>
            <a:pPr algn="ctr">
              <a:spcAft>
                <a:spcPts val="750"/>
              </a:spcAft>
            </a:pPr>
            <a:r>
              <a:rPr lang="en-US" sz="1100" b="1" i="1" dirty="0"/>
              <a:t>J</a:t>
            </a:r>
            <a:r>
              <a:rPr lang="en-US" sz="1100" b="1" i="1" dirty="0">
                <a:effectLst/>
              </a:rPr>
              <a:t>érémy Gardette</a:t>
            </a:r>
          </a:p>
        </p:txBody>
      </p:sp>
      <p:pic>
        <p:nvPicPr>
          <p:cNvPr id="21" name="Picture 20">
            <a:extLst>
              <a:ext uri="{FF2B5EF4-FFF2-40B4-BE49-F238E27FC236}">
                <a16:creationId xmlns:a16="http://schemas.microsoft.com/office/drawing/2014/main" id="{F1CDFE23-00C3-6BC7-7416-090B3C2F2B32}"/>
              </a:ext>
            </a:extLst>
          </p:cNvPr>
          <p:cNvPicPr>
            <a:picLocks noChangeAspect="1"/>
          </p:cNvPicPr>
          <p:nvPr/>
        </p:nvPicPr>
        <p:blipFill>
          <a:blip r:embed="rId4"/>
          <a:stretch>
            <a:fillRect/>
          </a:stretch>
        </p:blipFill>
        <p:spPr>
          <a:xfrm>
            <a:off x="342163" y="3516178"/>
            <a:ext cx="648876" cy="768119"/>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959D261E-8BE3-C745-2C43-9EDD3B0A0283}"/>
              </a:ext>
            </a:extLst>
          </p:cNvPr>
          <p:cNvPicPr>
            <a:picLocks noChangeAspect="1"/>
          </p:cNvPicPr>
          <p:nvPr/>
        </p:nvPicPr>
        <p:blipFill>
          <a:blip r:embed="rId5"/>
          <a:stretch>
            <a:fillRect/>
          </a:stretch>
        </p:blipFill>
        <p:spPr>
          <a:xfrm>
            <a:off x="4555642" y="3607403"/>
            <a:ext cx="710345" cy="754741"/>
          </a:xfrm>
          <a:prstGeom prst="rect">
            <a:avLst/>
          </a:prstGeom>
          <a:ln>
            <a:noFill/>
          </a:ln>
          <a:effectLst>
            <a:outerShdw blurRad="292100" dist="139700" dir="2700000" algn="tl" rotWithShape="0">
              <a:srgbClr val="333333">
                <a:alpha val="65000"/>
              </a:srgbClr>
            </a:outerShdw>
          </a:effectLst>
        </p:spPr>
      </p:pic>
      <p:sp>
        <p:nvSpPr>
          <p:cNvPr id="24" name="TextBox 23">
            <a:extLst>
              <a:ext uri="{FF2B5EF4-FFF2-40B4-BE49-F238E27FC236}">
                <a16:creationId xmlns:a16="http://schemas.microsoft.com/office/drawing/2014/main" id="{6B4AA46B-98E9-26AA-DC26-4257D71433B6}"/>
              </a:ext>
            </a:extLst>
          </p:cNvPr>
          <p:cNvSpPr txBox="1"/>
          <p:nvPr/>
        </p:nvSpPr>
        <p:spPr>
          <a:xfrm>
            <a:off x="2529937" y="4399902"/>
            <a:ext cx="4572000" cy="702756"/>
          </a:xfrm>
          <a:prstGeom prst="rect">
            <a:avLst/>
          </a:prstGeom>
          <a:noFill/>
        </p:spPr>
        <p:txBody>
          <a:bodyPr wrap="square">
            <a:spAutoFit/>
          </a:bodyPr>
          <a:lstStyle/>
          <a:p>
            <a:pPr algn="ctr">
              <a:spcAft>
                <a:spcPts val="750"/>
              </a:spcAft>
            </a:pPr>
            <a:r>
              <a:rPr lang="en-US" sz="1100" b="1" i="1" u="sng" dirty="0">
                <a:effectLst/>
              </a:rPr>
              <a:t>“The role of visual imagery and semantic memory in short-term memory conjunctive binding : a study in aphantasia”</a:t>
            </a:r>
          </a:p>
          <a:p>
            <a:pPr algn="ctr">
              <a:spcAft>
                <a:spcPts val="750"/>
              </a:spcAft>
            </a:pPr>
            <a:r>
              <a:rPr lang="en-US" sz="1100" b="1" i="1" dirty="0"/>
              <a:t>Emma Delhaye</a:t>
            </a:r>
            <a:endParaRPr lang="en-US" sz="1100" b="1" i="1" dirty="0">
              <a:effectLst/>
            </a:endParaRPr>
          </a:p>
        </p:txBody>
      </p:sp>
      <p:pic>
        <p:nvPicPr>
          <p:cNvPr id="25" name="Picture 24">
            <a:extLst>
              <a:ext uri="{FF2B5EF4-FFF2-40B4-BE49-F238E27FC236}">
                <a16:creationId xmlns:a16="http://schemas.microsoft.com/office/drawing/2014/main" id="{30C38369-76C8-968B-B7C4-F0028AFB1B7D}"/>
              </a:ext>
            </a:extLst>
          </p:cNvPr>
          <p:cNvPicPr>
            <a:picLocks noChangeAspect="1"/>
          </p:cNvPicPr>
          <p:nvPr/>
        </p:nvPicPr>
        <p:blipFill>
          <a:blip r:embed="rId6"/>
          <a:stretch>
            <a:fillRect/>
          </a:stretch>
        </p:blipFill>
        <p:spPr>
          <a:xfrm>
            <a:off x="4813561" y="149238"/>
            <a:ext cx="914400" cy="856962"/>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8B5FBFEF-941E-AB05-FAAD-AD4ECA2233E8}"/>
              </a:ext>
            </a:extLst>
          </p:cNvPr>
          <p:cNvPicPr>
            <a:picLocks noChangeAspect="1"/>
          </p:cNvPicPr>
          <p:nvPr/>
        </p:nvPicPr>
        <p:blipFill>
          <a:blip r:embed="rId7"/>
          <a:stretch>
            <a:fillRect/>
          </a:stretch>
        </p:blipFill>
        <p:spPr>
          <a:xfrm>
            <a:off x="1880987" y="4381280"/>
            <a:ext cx="658009" cy="658009"/>
          </a:xfrm>
          <a:prstGeom prst="rect">
            <a:avLst/>
          </a:prstGeom>
          <a:ln>
            <a:noFill/>
          </a:ln>
          <a:effectLst>
            <a:outerShdw blurRad="292100" dist="139700" dir="2700000" algn="tl" rotWithShape="0">
              <a:srgbClr val="333333">
                <a:alpha val="65000"/>
              </a:srgbClr>
            </a:outerShdw>
          </a:effectLst>
        </p:spPr>
      </p:pic>
      <p:sp>
        <p:nvSpPr>
          <p:cNvPr id="27" name="TextBox 26">
            <a:extLst>
              <a:ext uri="{FF2B5EF4-FFF2-40B4-BE49-F238E27FC236}">
                <a16:creationId xmlns:a16="http://schemas.microsoft.com/office/drawing/2014/main" id="{5E16F951-14B8-E3B7-1E16-8BB96B3B9A02}"/>
              </a:ext>
            </a:extLst>
          </p:cNvPr>
          <p:cNvSpPr txBox="1"/>
          <p:nvPr/>
        </p:nvSpPr>
        <p:spPr>
          <a:xfrm>
            <a:off x="5698271" y="257010"/>
            <a:ext cx="2977295" cy="702756"/>
          </a:xfrm>
          <a:prstGeom prst="rect">
            <a:avLst/>
          </a:prstGeom>
          <a:noFill/>
        </p:spPr>
        <p:txBody>
          <a:bodyPr wrap="square">
            <a:spAutoFit/>
          </a:bodyPr>
          <a:lstStyle/>
          <a:p>
            <a:pPr algn="ctr">
              <a:spcAft>
                <a:spcPts val="750"/>
              </a:spcAft>
            </a:pPr>
            <a:r>
              <a:rPr lang="en-US" sz="1100" b="1" i="1" u="sng" dirty="0">
                <a:effectLst/>
              </a:rPr>
              <a:t>“Intergenerational memory transmission of historical events”</a:t>
            </a:r>
          </a:p>
          <a:p>
            <a:pPr algn="ctr">
              <a:spcAft>
                <a:spcPts val="750"/>
              </a:spcAft>
            </a:pPr>
            <a:r>
              <a:rPr lang="en-US" sz="1100" b="1" i="1" dirty="0">
                <a:effectLst/>
              </a:rPr>
              <a:t>Aline Cordonnier</a:t>
            </a:r>
          </a:p>
        </p:txBody>
      </p:sp>
      <p:sp>
        <p:nvSpPr>
          <p:cNvPr id="28" name="TextBox 27">
            <a:extLst>
              <a:ext uri="{FF2B5EF4-FFF2-40B4-BE49-F238E27FC236}">
                <a16:creationId xmlns:a16="http://schemas.microsoft.com/office/drawing/2014/main" id="{B1EAD6F3-41D8-CCCD-C671-4881FE446C4E}"/>
              </a:ext>
            </a:extLst>
          </p:cNvPr>
          <p:cNvSpPr txBox="1"/>
          <p:nvPr/>
        </p:nvSpPr>
        <p:spPr>
          <a:xfrm>
            <a:off x="8584648" y="558800"/>
            <a:ext cx="552468" cy="1294021"/>
          </a:xfrm>
          <a:prstGeom prst="rect">
            <a:avLst/>
          </a:prstGeom>
        </p:spPr>
        <p:txBody>
          <a:bodyPr vert="vert270" wrap="square" lIns="91440" tIns="45720" rIns="91440" bIns="45720" rtlCol="0" anchor="ctr">
            <a:normAutofit fontScale="85000" lnSpcReduction="20000"/>
          </a:bodyPr>
          <a:lstStyle/>
          <a:p>
            <a:pPr algn="ctr"/>
            <a:r>
              <a:rPr lang="fr-FR" sz="1600" b="1" dirty="0">
                <a:solidFill>
                  <a:srgbClr val="1C4B58"/>
                </a:solidFill>
              </a:rPr>
              <a:t>ORAL PRESENTATION</a:t>
            </a:r>
            <a:endParaRPr lang="fr-BE" sz="1600" b="1" dirty="0">
              <a:solidFill>
                <a:srgbClr val="1C4B58"/>
              </a:solidFill>
            </a:endParaRPr>
          </a:p>
        </p:txBody>
      </p:sp>
      <p:sp>
        <p:nvSpPr>
          <p:cNvPr id="29" name="TextBox 28">
            <a:extLst>
              <a:ext uri="{FF2B5EF4-FFF2-40B4-BE49-F238E27FC236}">
                <a16:creationId xmlns:a16="http://schemas.microsoft.com/office/drawing/2014/main" id="{5EE36984-3731-6D9F-3D53-1A16D56D0CAD}"/>
              </a:ext>
            </a:extLst>
          </p:cNvPr>
          <p:cNvSpPr txBox="1"/>
          <p:nvPr/>
        </p:nvSpPr>
        <p:spPr>
          <a:xfrm>
            <a:off x="8549119" y="3074030"/>
            <a:ext cx="552468" cy="1294021"/>
          </a:xfrm>
          <a:prstGeom prst="rect">
            <a:avLst/>
          </a:prstGeom>
        </p:spPr>
        <p:txBody>
          <a:bodyPr vert="vert270" wrap="square" lIns="91440" tIns="45720" rIns="91440" bIns="45720" rtlCol="0" anchor="ctr">
            <a:normAutofit/>
          </a:bodyPr>
          <a:lstStyle/>
          <a:p>
            <a:pPr algn="ctr"/>
            <a:r>
              <a:rPr lang="fr-FR" sz="1600" b="1" dirty="0">
                <a:solidFill>
                  <a:srgbClr val="5FA4B0"/>
                </a:solidFill>
              </a:rPr>
              <a:t>POSTERS</a:t>
            </a:r>
            <a:endParaRPr lang="fr-BE" sz="1600" b="1" dirty="0">
              <a:solidFill>
                <a:srgbClr val="5FA4B0"/>
              </a:solidFill>
            </a:endParaRPr>
          </a:p>
        </p:txBody>
      </p:sp>
      <p:pic>
        <p:nvPicPr>
          <p:cNvPr id="32" name="Picture 31" descr="A person in a black dress&#10;&#10;AI-generated content may be incorrect.">
            <a:extLst>
              <a:ext uri="{FF2B5EF4-FFF2-40B4-BE49-F238E27FC236}">
                <a16:creationId xmlns:a16="http://schemas.microsoft.com/office/drawing/2014/main" id="{3BF21EFA-42E3-04FF-69C9-7DE556C48930}"/>
              </a:ext>
            </a:extLst>
          </p:cNvPr>
          <p:cNvPicPr>
            <a:picLocks noChangeAspect="1"/>
          </p:cNvPicPr>
          <p:nvPr/>
        </p:nvPicPr>
        <p:blipFill>
          <a:blip r:embed="rId8"/>
          <a:srcRect l="42133" t="32589" r="30725" b="40865"/>
          <a:stretch>
            <a:fillRect/>
          </a:stretch>
        </p:blipFill>
        <p:spPr>
          <a:xfrm>
            <a:off x="557843" y="1459301"/>
            <a:ext cx="628581" cy="737207"/>
          </a:xfrm>
          <a:prstGeom prst="rect">
            <a:avLst/>
          </a:prstGeom>
          <a:ln>
            <a:noFill/>
          </a:ln>
          <a:effectLst>
            <a:outerShdw blurRad="292100" dist="139700" dir="2700000" algn="tl" rotWithShape="0">
              <a:srgbClr val="333333">
                <a:alpha val="65000"/>
              </a:srgbClr>
            </a:outerShdw>
          </a:effectLst>
        </p:spPr>
      </p:pic>
      <p:pic>
        <p:nvPicPr>
          <p:cNvPr id="30" name="Picture 29" descr="A person with a beard and a scarf in front of a city&#10;&#10;AI-generated content may be incorrect.">
            <a:extLst>
              <a:ext uri="{FF2B5EF4-FFF2-40B4-BE49-F238E27FC236}">
                <a16:creationId xmlns:a16="http://schemas.microsoft.com/office/drawing/2014/main" id="{D29B4928-F50B-6DF6-4C61-E819D4575638}"/>
              </a:ext>
            </a:extLst>
          </p:cNvPr>
          <p:cNvPicPr>
            <a:picLocks noChangeAspect="1"/>
          </p:cNvPicPr>
          <p:nvPr/>
        </p:nvPicPr>
        <p:blipFill>
          <a:blip r:embed="rId9"/>
          <a:srcRect l="28251" t="17294" r="33961" b="34921"/>
          <a:stretch>
            <a:fillRect/>
          </a:stretch>
        </p:blipFill>
        <p:spPr>
          <a:xfrm>
            <a:off x="4590589" y="2787145"/>
            <a:ext cx="609345" cy="7705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7512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78832-7A5B-D7DB-F8A9-4398F22CE0ED}"/>
              </a:ext>
            </a:extLst>
          </p:cNvPr>
          <p:cNvSpPr>
            <a:spLocks noGrp="1"/>
          </p:cNvSpPr>
          <p:nvPr>
            <p:ph type="sldNum" sz="quarter" idx="12"/>
          </p:nvPr>
        </p:nvSpPr>
        <p:spPr/>
        <p:txBody>
          <a:bodyPr/>
          <a:lstStyle/>
          <a:p>
            <a:fld id="{439CFB3C-5329-804D-A21F-9A0246BF7AB4}" type="slidenum">
              <a:rPr lang="fr-FR" smtClean="0"/>
              <a:t>26</a:t>
            </a:fld>
            <a:endParaRPr lang="fr-FR"/>
          </a:p>
        </p:txBody>
      </p:sp>
      <p:sp>
        <p:nvSpPr>
          <p:cNvPr id="5" name="TextBox 4">
            <a:extLst>
              <a:ext uri="{FF2B5EF4-FFF2-40B4-BE49-F238E27FC236}">
                <a16:creationId xmlns:a16="http://schemas.microsoft.com/office/drawing/2014/main" id="{702F583A-2F63-5C6E-BB86-7293A3F72AE0}"/>
              </a:ext>
            </a:extLst>
          </p:cNvPr>
          <p:cNvSpPr txBox="1"/>
          <p:nvPr/>
        </p:nvSpPr>
        <p:spPr>
          <a:xfrm>
            <a:off x="2645229" y="1951264"/>
            <a:ext cx="4906735" cy="1804307"/>
          </a:xfrm>
          <a:prstGeom prst="rect">
            <a:avLst/>
          </a:prstGeom>
        </p:spPr>
        <p:txBody>
          <a:bodyPr vert="horz" wrap="square" lIns="91440" tIns="45720" rIns="91440" bIns="45720" rtlCol="0" anchor="ctr">
            <a:normAutofit/>
          </a:bodyPr>
          <a:lstStyle/>
          <a:p>
            <a:pPr marL="285750" indent="-285750">
              <a:buFont typeface="Arial" panose="020B0604020202020204" pitchFamily="34" charset="0"/>
              <a:buChar char="•"/>
            </a:pPr>
            <a:r>
              <a:rPr lang="fr-FR" dirty="0"/>
              <a:t>G1G3:</a:t>
            </a:r>
          </a:p>
          <a:p>
            <a:pPr marL="742950" lvl="1" indent="-285750">
              <a:buFont typeface="Arial" panose="020B0604020202020204" pitchFamily="34" charset="0"/>
              <a:buChar char="•"/>
            </a:pPr>
            <a:r>
              <a:rPr lang="fr-BE" dirty="0" err="1"/>
              <a:t>Same</a:t>
            </a:r>
            <a:r>
              <a:rPr lang="fr-BE" dirty="0"/>
              <a:t>: ~21% (41/196)</a:t>
            </a:r>
          </a:p>
          <a:p>
            <a:pPr marL="742950" lvl="1" indent="-285750">
              <a:buFont typeface="Arial" panose="020B0604020202020204" pitchFamily="34" charset="0"/>
              <a:buChar char="•"/>
            </a:pPr>
            <a:endParaRPr lang="fr-BE" dirty="0"/>
          </a:p>
          <a:p>
            <a:pPr marL="285750" indent="-285750">
              <a:buFont typeface="Arial" panose="020B0604020202020204" pitchFamily="34" charset="0"/>
              <a:buChar char="•"/>
            </a:pPr>
            <a:r>
              <a:rPr lang="fr-BE" dirty="0"/>
              <a:t>G2G3:</a:t>
            </a:r>
          </a:p>
          <a:p>
            <a:pPr marL="742950" lvl="1" indent="-285750">
              <a:buFont typeface="Arial" panose="020B0604020202020204" pitchFamily="34" charset="0"/>
              <a:buChar char="•"/>
            </a:pPr>
            <a:r>
              <a:rPr lang="fr-BE" dirty="0" err="1"/>
              <a:t>Same</a:t>
            </a:r>
            <a:r>
              <a:rPr lang="fr-BE" dirty="0"/>
              <a:t>: ~</a:t>
            </a:r>
            <a:r>
              <a:rPr lang="fr-BE"/>
              <a:t>18% (45/256)</a:t>
            </a:r>
            <a:endParaRPr lang="fr-BE" dirty="0"/>
          </a:p>
        </p:txBody>
      </p:sp>
    </p:spTree>
    <p:extLst>
      <p:ext uri="{BB962C8B-B14F-4D97-AF65-F5344CB8AC3E}">
        <p14:creationId xmlns:p14="http://schemas.microsoft.com/office/powerpoint/2010/main" val="422936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0894F2-6492-87E0-0873-D74383813B96}"/>
              </a:ext>
            </a:extLst>
          </p:cNvPr>
          <p:cNvSpPr>
            <a:spLocks noGrp="1"/>
          </p:cNvSpPr>
          <p:nvPr>
            <p:ph type="sldNum" sz="quarter" idx="12"/>
          </p:nvPr>
        </p:nvSpPr>
        <p:spPr/>
        <p:txBody>
          <a:bodyPr/>
          <a:lstStyle/>
          <a:p>
            <a:fld id="{439CFB3C-5329-804D-A21F-9A0246BF7AB4}" type="slidenum">
              <a:rPr lang="fr-FR" smtClean="0"/>
              <a:t>27</a:t>
            </a:fld>
            <a:endParaRPr lang="fr-FR"/>
          </a:p>
        </p:txBody>
      </p:sp>
      <p:sp>
        <p:nvSpPr>
          <p:cNvPr id="3" name="Content Placeholder 2">
            <a:extLst>
              <a:ext uri="{FF2B5EF4-FFF2-40B4-BE49-F238E27FC236}">
                <a16:creationId xmlns:a16="http://schemas.microsoft.com/office/drawing/2014/main" id="{FEF5931A-0023-0889-0CE5-B6C855CDB97D}"/>
              </a:ext>
            </a:extLst>
          </p:cNvPr>
          <p:cNvSpPr>
            <a:spLocks noGrp="1"/>
          </p:cNvSpPr>
          <p:nvPr>
            <p:ph idx="1"/>
          </p:nvPr>
        </p:nvSpPr>
        <p:spPr/>
        <p:txBody>
          <a:bodyPr>
            <a:normAutofit/>
          </a:bodyPr>
          <a:lstStyle/>
          <a:p>
            <a:pPr>
              <a:lnSpc>
                <a:spcPct val="150000"/>
              </a:lnSpc>
            </a:pPr>
            <a:r>
              <a:rPr lang="fr-FR" sz="1800" dirty="0"/>
              <a:t>Parent-Child</a:t>
            </a:r>
          </a:p>
          <a:p>
            <a:pPr marL="971550" lvl="1" indent="-514350">
              <a:lnSpc>
                <a:spcPct val="150000"/>
              </a:lnSpc>
              <a:buFont typeface="+mj-lt"/>
              <a:buAutoNum type="arabicPeriod"/>
            </a:pPr>
            <a:r>
              <a:rPr lang="en-US" sz="1600" dirty="0"/>
              <a:t>Generative: parents  &gt; children</a:t>
            </a:r>
          </a:p>
          <a:p>
            <a:pPr marL="971550" lvl="1" indent="-514350">
              <a:lnSpc>
                <a:spcPct val="150000"/>
              </a:lnSpc>
              <a:buFont typeface="+mj-lt"/>
              <a:buAutoNum type="arabicPeriod"/>
            </a:pPr>
            <a:r>
              <a:rPr lang="en-US" sz="1600" dirty="0"/>
              <a:t>Reflective: children &gt; parents</a:t>
            </a:r>
          </a:p>
          <a:p>
            <a:pPr marL="971550" lvl="1" indent="-514350">
              <a:lnSpc>
                <a:spcPct val="150000"/>
              </a:lnSpc>
              <a:buFont typeface="+mj-lt"/>
              <a:buAutoNum type="arabicPeriod"/>
            </a:pPr>
            <a:r>
              <a:rPr lang="en-US" sz="1600" dirty="0"/>
              <a:t>Personal &gt; public</a:t>
            </a:r>
            <a:endParaRPr lang="fr-FR" sz="1600" dirty="0"/>
          </a:p>
        </p:txBody>
      </p:sp>
      <p:sp>
        <p:nvSpPr>
          <p:cNvPr id="4" name="Content Placeholder 3">
            <a:extLst>
              <a:ext uri="{FF2B5EF4-FFF2-40B4-BE49-F238E27FC236}">
                <a16:creationId xmlns:a16="http://schemas.microsoft.com/office/drawing/2014/main" id="{2140A30D-6060-EED8-F25F-5D4EB267EC56}"/>
              </a:ext>
            </a:extLst>
          </p:cNvPr>
          <p:cNvSpPr>
            <a:spLocks noGrp="1"/>
          </p:cNvSpPr>
          <p:nvPr>
            <p:ph idx="13"/>
          </p:nvPr>
        </p:nvSpPr>
        <p:spPr/>
        <p:txBody>
          <a:bodyPr>
            <a:normAutofit/>
          </a:bodyPr>
          <a:lstStyle/>
          <a:p>
            <a:pPr>
              <a:lnSpc>
                <a:spcPct val="150000"/>
              </a:lnSpc>
            </a:pPr>
            <a:r>
              <a:rPr lang="fr-FR" sz="1800" dirty="0" err="1"/>
              <a:t>Grandparent-Grandchild</a:t>
            </a:r>
            <a:endParaRPr lang="fr-FR" sz="1800" dirty="0"/>
          </a:p>
          <a:p>
            <a:pPr marL="914400" lvl="1" indent="-457200">
              <a:lnSpc>
                <a:spcPct val="150000"/>
              </a:lnSpc>
              <a:buFont typeface="+mj-lt"/>
              <a:buAutoNum type="arabicPeriod"/>
            </a:pPr>
            <a:r>
              <a:rPr lang="en-US" sz="1600" dirty="0"/>
              <a:t>Ruminative &amp; social : grandparents &gt; grandchildren</a:t>
            </a:r>
          </a:p>
          <a:p>
            <a:pPr marL="914400" lvl="1" indent="-457200">
              <a:lnSpc>
                <a:spcPct val="150000"/>
              </a:lnSpc>
              <a:buFont typeface="+mj-lt"/>
              <a:buAutoNum type="arabicPeriod"/>
            </a:pPr>
            <a:r>
              <a:rPr lang="en-US" sz="1600" dirty="0"/>
              <a:t>Reflective &amp; generative: grandchildren &gt; grandparents</a:t>
            </a:r>
          </a:p>
          <a:p>
            <a:pPr marL="914400" lvl="1" indent="-457200">
              <a:lnSpc>
                <a:spcPct val="150000"/>
              </a:lnSpc>
              <a:buFont typeface="+mj-lt"/>
              <a:buAutoNum type="arabicPeriod"/>
            </a:pPr>
            <a:r>
              <a:rPr lang="en-US" sz="1600" dirty="0"/>
              <a:t>Personal &gt; public</a:t>
            </a:r>
            <a:endParaRPr lang="fr-FR" sz="1600" dirty="0"/>
          </a:p>
        </p:txBody>
      </p:sp>
      <p:sp>
        <p:nvSpPr>
          <p:cNvPr id="5" name="Title 4">
            <a:extLst>
              <a:ext uri="{FF2B5EF4-FFF2-40B4-BE49-F238E27FC236}">
                <a16:creationId xmlns:a16="http://schemas.microsoft.com/office/drawing/2014/main" id="{44F696D5-88CE-67F4-083E-8889196E78E7}"/>
              </a:ext>
            </a:extLst>
          </p:cNvPr>
          <p:cNvSpPr>
            <a:spLocks noGrp="1"/>
          </p:cNvSpPr>
          <p:nvPr>
            <p:ph type="title"/>
          </p:nvPr>
        </p:nvSpPr>
        <p:spPr/>
        <p:txBody>
          <a:bodyPr>
            <a:normAutofit fontScale="90000"/>
          </a:bodyPr>
          <a:lstStyle/>
          <a:p>
            <a:r>
              <a:rPr lang="fr-FR" dirty="0"/>
              <a:t>Main </a:t>
            </a:r>
            <a:r>
              <a:rPr lang="fr-FR" dirty="0" err="1"/>
              <a:t>hypotheses</a:t>
            </a:r>
            <a:endParaRPr lang="fr-FR" dirty="0"/>
          </a:p>
        </p:txBody>
      </p:sp>
    </p:spTree>
    <p:extLst>
      <p:ext uri="{BB962C8B-B14F-4D97-AF65-F5344CB8AC3E}">
        <p14:creationId xmlns:p14="http://schemas.microsoft.com/office/powerpoint/2010/main" val="349116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5B379F-2FE5-6C20-C9EE-C723F679AF0F}"/>
              </a:ext>
            </a:extLst>
          </p:cNvPr>
          <p:cNvPicPr>
            <a:picLocks noChangeAspect="1"/>
          </p:cNvPicPr>
          <p:nvPr/>
        </p:nvPicPr>
        <p:blipFill>
          <a:blip r:embed="rId2"/>
          <a:stretch>
            <a:fillRect/>
          </a:stretch>
        </p:blipFill>
        <p:spPr>
          <a:xfrm>
            <a:off x="701934" y="835865"/>
            <a:ext cx="8197137" cy="3082994"/>
          </a:xfrm>
          <a:prstGeom prst="rect">
            <a:avLst/>
          </a:prstGeom>
        </p:spPr>
      </p:pic>
      <p:sp>
        <p:nvSpPr>
          <p:cNvPr id="7" name="Rectangle: Rounded Corners 6">
            <a:extLst>
              <a:ext uri="{FF2B5EF4-FFF2-40B4-BE49-F238E27FC236}">
                <a16:creationId xmlns:a16="http://schemas.microsoft.com/office/drawing/2014/main" id="{F50A597A-5DE1-F791-2F38-60F03D8285E3}"/>
              </a:ext>
            </a:extLst>
          </p:cNvPr>
          <p:cNvSpPr/>
          <p:nvPr/>
        </p:nvSpPr>
        <p:spPr>
          <a:xfrm>
            <a:off x="928889" y="3304726"/>
            <a:ext cx="6565925" cy="499832"/>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Rounded Corners 7">
            <a:extLst>
              <a:ext uri="{FF2B5EF4-FFF2-40B4-BE49-F238E27FC236}">
                <a16:creationId xmlns:a16="http://schemas.microsoft.com/office/drawing/2014/main" id="{EA24B4D6-EA9F-1F17-F513-AF59C02C40BC}"/>
              </a:ext>
            </a:extLst>
          </p:cNvPr>
          <p:cNvSpPr/>
          <p:nvPr/>
        </p:nvSpPr>
        <p:spPr>
          <a:xfrm>
            <a:off x="928888" y="2963636"/>
            <a:ext cx="7684433" cy="320220"/>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Rounded Corners 8">
            <a:extLst>
              <a:ext uri="{FF2B5EF4-FFF2-40B4-BE49-F238E27FC236}">
                <a16:creationId xmlns:a16="http://schemas.microsoft.com/office/drawing/2014/main" id="{1C98953C-387F-AFA1-FA75-797A30C2052E}"/>
              </a:ext>
            </a:extLst>
          </p:cNvPr>
          <p:cNvSpPr/>
          <p:nvPr/>
        </p:nvSpPr>
        <p:spPr>
          <a:xfrm>
            <a:off x="928888" y="1948542"/>
            <a:ext cx="4410555" cy="673997"/>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Rounded Corners 9">
            <a:extLst>
              <a:ext uri="{FF2B5EF4-FFF2-40B4-BE49-F238E27FC236}">
                <a16:creationId xmlns:a16="http://schemas.microsoft.com/office/drawing/2014/main" id="{480A48E3-4246-4B81-27B6-1AF5AD32AFC8}"/>
              </a:ext>
            </a:extLst>
          </p:cNvPr>
          <p:cNvSpPr/>
          <p:nvPr/>
        </p:nvSpPr>
        <p:spPr>
          <a:xfrm>
            <a:off x="928888" y="2643410"/>
            <a:ext cx="5553555" cy="299356"/>
          </a:xfrm>
          <a:prstGeom prst="roundRect">
            <a:avLst/>
          </a:prstGeom>
          <a:no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11">
            <a:extLst>
              <a:ext uri="{FF2B5EF4-FFF2-40B4-BE49-F238E27FC236}">
                <a16:creationId xmlns:a16="http://schemas.microsoft.com/office/drawing/2014/main" id="{9F0C4125-231A-ABD5-992A-F1920F78BDC2}"/>
              </a:ext>
            </a:extLst>
          </p:cNvPr>
          <p:cNvSpPr txBox="1"/>
          <p:nvPr/>
        </p:nvSpPr>
        <p:spPr>
          <a:xfrm>
            <a:off x="367393" y="4534866"/>
            <a:ext cx="8441872" cy="577081"/>
          </a:xfrm>
          <a:prstGeom prst="rect">
            <a:avLst/>
          </a:prstGeom>
          <a:noFill/>
        </p:spPr>
        <p:txBody>
          <a:bodyPr wrap="square">
            <a:spAutoFit/>
          </a:bodyPr>
          <a:lstStyle/>
          <a:p>
            <a:r>
              <a:rPr lang="en-US" sz="1050" b="0" i="0" dirty="0">
                <a:solidFill>
                  <a:srgbClr val="222222"/>
                </a:solidFill>
                <a:effectLst/>
              </a:rPr>
              <a:t>Harris, C. B., Rasmussen, A. S., &amp; Berntsen, D. (2014). The functions of autobiographical memory: An integrative approach. </a:t>
            </a:r>
            <a:r>
              <a:rPr lang="en-US" sz="1050" b="0" i="1" dirty="0">
                <a:solidFill>
                  <a:srgbClr val="222222"/>
                </a:solidFill>
                <a:effectLst/>
              </a:rPr>
              <a:t>Memory</a:t>
            </a:r>
            <a:r>
              <a:rPr lang="en-US" sz="1050" b="0" i="0" dirty="0">
                <a:solidFill>
                  <a:srgbClr val="222222"/>
                </a:solidFill>
                <a:effectLst/>
              </a:rPr>
              <a:t>, </a:t>
            </a:r>
            <a:r>
              <a:rPr lang="en-US" sz="1050" b="0" i="1" dirty="0">
                <a:solidFill>
                  <a:srgbClr val="222222"/>
                </a:solidFill>
                <a:effectLst/>
              </a:rPr>
              <a:t>22</a:t>
            </a:r>
            <a:r>
              <a:rPr lang="en-US" sz="1050" b="0" i="0" dirty="0">
                <a:solidFill>
                  <a:srgbClr val="222222"/>
                </a:solidFill>
                <a:effectLst/>
              </a:rPr>
              <a:t>(5), 559-581. </a:t>
            </a:r>
            <a:r>
              <a:rPr lang="fr-BE" sz="1050" b="0" i="0" u="none" strike="noStrike" dirty="0">
                <a:solidFill>
                  <a:srgbClr val="006DB4"/>
                </a:solidFill>
                <a:effectLst/>
                <a:hlinkClick r:id="rId3"/>
              </a:rPr>
              <a:t>https://doi.org/10.1080/09658211.2013.806555</a:t>
            </a:r>
            <a:endParaRPr lang="fr-BE" sz="1050" b="0" i="0" dirty="0">
              <a:solidFill>
                <a:srgbClr val="333333"/>
              </a:solidFill>
              <a:effectLst/>
            </a:endParaRPr>
          </a:p>
          <a:p>
            <a:endParaRPr lang="fr-BE" sz="1050" dirty="0"/>
          </a:p>
        </p:txBody>
      </p:sp>
    </p:spTree>
    <p:extLst>
      <p:ext uri="{BB962C8B-B14F-4D97-AF65-F5344CB8AC3E}">
        <p14:creationId xmlns:p14="http://schemas.microsoft.com/office/powerpoint/2010/main" val="98297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4347FF-8DD3-2B41-7893-34E82E3C320F}"/>
              </a:ext>
            </a:extLst>
          </p:cNvPr>
          <p:cNvSpPr>
            <a:spLocks noGrp="1"/>
          </p:cNvSpPr>
          <p:nvPr>
            <p:ph type="title"/>
          </p:nvPr>
        </p:nvSpPr>
        <p:spPr/>
        <p:txBody>
          <a:bodyPr>
            <a:normAutofit fontScale="90000"/>
          </a:bodyPr>
          <a:lstStyle/>
          <a:p>
            <a:r>
              <a:rPr lang="fr-FR" dirty="0" err="1"/>
              <a:t>Adapted</a:t>
            </a:r>
            <a:r>
              <a:rPr lang="fr-FR" dirty="0"/>
              <a:t> CES</a:t>
            </a:r>
            <a:endParaRPr lang="fr-BE" dirty="0"/>
          </a:p>
        </p:txBody>
      </p:sp>
      <p:sp>
        <p:nvSpPr>
          <p:cNvPr id="6" name="TextBox 5">
            <a:extLst>
              <a:ext uri="{FF2B5EF4-FFF2-40B4-BE49-F238E27FC236}">
                <a16:creationId xmlns:a16="http://schemas.microsoft.com/office/drawing/2014/main" id="{E207F093-500D-0E08-86DD-3DEB319525D8}"/>
              </a:ext>
            </a:extLst>
          </p:cNvPr>
          <p:cNvSpPr txBox="1"/>
          <p:nvPr/>
        </p:nvSpPr>
        <p:spPr>
          <a:xfrm>
            <a:off x="886260" y="1358569"/>
            <a:ext cx="7371480" cy="3613746"/>
          </a:xfrm>
          <a:prstGeom prst="rect">
            <a:avLst/>
          </a:prstGeom>
          <a:noFill/>
        </p:spPr>
        <p:txBody>
          <a:bodyPr wrap="square">
            <a:spAutoFit/>
          </a:bodyPr>
          <a:lstStyle/>
          <a:p>
            <a:pPr marL="228600" indent="-228600">
              <a:lnSpc>
                <a:spcPct val="150000"/>
              </a:lnSpc>
              <a:buFont typeface="+mj-lt"/>
              <a:buAutoNum type="arabicPeriod"/>
            </a:pPr>
            <a:r>
              <a:rPr lang="fr-FR" sz="1400" dirty="0"/>
              <a:t>Je pense que cet événement est devenu une partie intégrante de mon identité personnelle et/ou familiale.</a:t>
            </a:r>
          </a:p>
          <a:p>
            <a:pPr marL="228600" indent="-228600">
              <a:lnSpc>
                <a:spcPct val="150000"/>
              </a:lnSpc>
              <a:buFont typeface="+mj-lt"/>
              <a:buAutoNum type="arabicPeriod"/>
            </a:pPr>
            <a:r>
              <a:rPr lang="fr-BE" sz="1400" dirty="0"/>
              <a:t>Cet événement est devenu un point de référence pour la façon dont je me comprends moi-même et/ou ma famille. </a:t>
            </a:r>
          </a:p>
          <a:p>
            <a:pPr marL="228600" indent="-228600">
              <a:lnSpc>
                <a:spcPct val="150000"/>
              </a:lnSpc>
              <a:buFont typeface="+mj-lt"/>
              <a:buAutoNum type="arabicPeriod"/>
            </a:pPr>
            <a:r>
              <a:rPr lang="fr-BE" sz="1400" dirty="0"/>
              <a:t>Cet événement est devenu un point de référence pour la façon dont je comprends le monde.</a:t>
            </a:r>
          </a:p>
          <a:p>
            <a:pPr marL="228600" indent="-228600">
              <a:lnSpc>
                <a:spcPct val="150000"/>
              </a:lnSpc>
              <a:buFont typeface="+mj-lt"/>
              <a:buAutoNum type="arabicPeriod"/>
            </a:pPr>
            <a:r>
              <a:rPr lang="fr-BE" sz="1400" dirty="0"/>
              <a:t>Je pense que cet événement est central dans mon histoire personnelle et/ou familiale.</a:t>
            </a:r>
          </a:p>
          <a:p>
            <a:pPr marL="228600" indent="-228600">
              <a:lnSpc>
                <a:spcPct val="150000"/>
              </a:lnSpc>
              <a:buFont typeface="+mj-lt"/>
              <a:buAutoNum type="arabicPeriod"/>
            </a:pPr>
            <a:r>
              <a:rPr lang="fr-BE" sz="1400" dirty="0"/>
              <a:t>Cet événement a un impact sur la manière dont je perçois d'autres événements. </a:t>
            </a:r>
          </a:p>
          <a:p>
            <a:pPr marL="228600" indent="-228600">
              <a:lnSpc>
                <a:spcPct val="150000"/>
              </a:lnSpc>
              <a:buFont typeface="+mj-lt"/>
              <a:buAutoNum type="arabicPeriod"/>
            </a:pPr>
            <a:r>
              <a:rPr lang="fr-BE" sz="1400" dirty="0"/>
              <a:t>Cet événement a changé de manière permanente ma vie et/ou celle de ma famille.</a:t>
            </a:r>
          </a:p>
          <a:p>
            <a:pPr marL="228600" indent="-228600">
              <a:lnSpc>
                <a:spcPct val="150000"/>
              </a:lnSpc>
              <a:buFont typeface="+mj-lt"/>
              <a:buAutoNum type="arabicPeriod"/>
            </a:pPr>
            <a:r>
              <a:rPr lang="fr-BE" sz="1400" dirty="0"/>
              <a:t>Je pense souvent aux effets que cet événement a et aura sur ma propre vie.</a:t>
            </a:r>
          </a:p>
          <a:p>
            <a:pPr marL="228600" indent="-228600">
              <a:lnSpc>
                <a:spcPct val="150000"/>
              </a:lnSpc>
              <a:buFont typeface="+mj-lt"/>
              <a:buAutoNum type="arabicPeriod"/>
            </a:pPr>
            <a:r>
              <a:rPr lang="fr-BE" sz="1400" dirty="0"/>
              <a:t>Cet événement a été un tournant dans l'histoire de ma vie et/ou celle de ma famille.</a:t>
            </a:r>
          </a:p>
          <a:p>
            <a:pPr marL="228600" indent="-228600">
              <a:lnSpc>
                <a:spcPct val="150000"/>
              </a:lnSpc>
              <a:buFont typeface="+mj-lt"/>
              <a:buAutoNum type="arabicPeriod"/>
            </a:pPr>
            <a:endParaRPr lang="fr-FR" sz="1400" dirty="0"/>
          </a:p>
        </p:txBody>
      </p:sp>
    </p:spTree>
    <p:extLst>
      <p:ext uri="{BB962C8B-B14F-4D97-AF65-F5344CB8AC3E}">
        <p14:creationId xmlns:p14="http://schemas.microsoft.com/office/powerpoint/2010/main" val="404070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04EAB4-3009-152C-7057-EFB5B357FD00}"/>
              </a:ext>
            </a:extLst>
          </p:cNvPr>
          <p:cNvSpPr>
            <a:spLocks noGrp="1"/>
          </p:cNvSpPr>
          <p:nvPr>
            <p:ph idx="1"/>
          </p:nvPr>
        </p:nvSpPr>
        <p:spPr>
          <a:xfrm>
            <a:off x="92279" y="1275227"/>
            <a:ext cx="9051721" cy="3428140"/>
          </a:xfrm>
        </p:spPr>
        <p:txBody>
          <a:bodyPr>
            <a:normAutofit/>
          </a:bodyPr>
          <a:lstStyle/>
          <a:p>
            <a:r>
              <a:rPr lang="en-US" sz="2000" dirty="0"/>
              <a:t>Stories told by primary caregivers form the</a:t>
            </a:r>
            <a:r>
              <a:rPr lang="en-US" sz="2000" b="1" i="1" u="sng" dirty="0"/>
              <a:t> foundation of children’s AM </a:t>
            </a:r>
            <a:r>
              <a:rPr lang="en-US" sz="2000" dirty="0"/>
              <a:t>development </a:t>
            </a:r>
            <a:r>
              <a:rPr lang="en-US" sz="1100" dirty="0"/>
              <a:t>(</a:t>
            </a:r>
            <a:r>
              <a:rPr lang="en-US" sz="1100" dirty="0" err="1"/>
              <a:t>Fivush</a:t>
            </a:r>
            <a:r>
              <a:rPr lang="en-US" sz="1100" dirty="0"/>
              <a:t> and Salmon, 2023; Merrill and </a:t>
            </a:r>
            <a:r>
              <a:rPr lang="en-US" sz="1100" dirty="0" err="1"/>
              <a:t>Fivush</a:t>
            </a:r>
            <a:r>
              <a:rPr lang="en-US" sz="1100" dirty="0"/>
              <a:t>, 2016; Nelson and </a:t>
            </a:r>
            <a:r>
              <a:rPr lang="en-US" sz="1100" dirty="0" err="1"/>
              <a:t>Fivush</a:t>
            </a:r>
            <a:r>
              <a:rPr lang="en-US" sz="1100" dirty="0"/>
              <a:t>, 2004)</a:t>
            </a:r>
          </a:p>
          <a:p>
            <a:pPr marL="0" indent="0">
              <a:buNone/>
            </a:pPr>
            <a:endParaRPr lang="en-US" sz="2000" dirty="0"/>
          </a:p>
          <a:p>
            <a:r>
              <a:rPr lang="en-US" sz="2000" dirty="0"/>
              <a:t>Serves different functions </a:t>
            </a:r>
            <a:r>
              <a:rPr lang="en-US" sz="1050" dirty="0"/>
              <a:t>(Harris et al., 2014)</a:t>
            </a:r>
          </a:p>
          <a:p>
            <a:pPr lvl="1"/>
            <a:r>
              <a:rPr lang="en-US" sz="1600" dirty="0"/>
              <a:t>Reflective functions (“self positive”)</a:t>
            </a:r>
          </a:p>
          <a:p>
            <a:pPr lvl="1"/>
            <a:r>
              <a:rPr lang="en-US" sz="1600" dirty="0"/>
              <a:t>Social functions (conversation, bonding)</a:t>
            </a:r>
          </a:p>
          <a:p>
            <a:pPr lvl="1"/>
            <a:r>
              <a:rPr lang="en-US" sz="1600" dirty="0"/>
              <a:t>Ruminative (“self negative”)</a:t>
            </a:r>
          </a:p>
          <a:p>
            <a:pPr lvl="1"/>
            <a:r>
              <a:rPr lang="en-US" sz="1600" dirty="0"/>
              <a:t>Generative (teach, leave a positive impact)</a:t>
            </a:r>
          </a:p>
          <a:p>
            <a:pPr lvl="1"/>
            <a:endParaRPr lang="en-US" sz="1600" dirty="0"/>
          </a:p>
          <a:p>
            <a:r>
              <a:rPr lang="fr-FR" sz="2000" dirty="0"/>
              <a:t>Roots of collective </a:t>
            </a:r>
            <a:r>
              <a:rPr lang="fr-FR" sz="2000" dirty="0" err="1"/>
              <a:t>remembering</a:t>
            </a:r>
            <a:r>
              <a:rPr lang="fr-FR" sz="2000" dirty="0"/>
              <a:t> </a:t>
            </a:r>
            <a:r>
              <a:rPr lang="fr-FR" sz="1600" dirty="0"/>
              <a:t>(Reese &amp; </a:t>
            </a:r>
            <a:r>
              <a:rPr lang="fr-FR" sz="1600" dirty="0" err="1"/>
              <a:t>Fivush</a:t>
            </a:r>
            <a:r>
              <a:rPr lang="fr-FR" sz="1600" dirty="0"/>
              <a:t>, 2008)</a:t>
            </a:r>
          </a:p>
        </p:txBody>
      </p:sp>
      <p:sp>
        <p:nvSpPr>
          <p:cNvPr id="3" name="Title 2">
            <a:extLst>
              <a:ext uri="{FF2B5EF4-FFF2-40B4-BE49-F238E27FC236}">
                <a16:creationId xmlns:a16="http://schemas.microsoft.com/office/drawing/2014/main" id="{A5A5732F-C9EE-4C51-7E6F-BB5E403D0355}"/>
              </a:ext>
            </a:extLst>
          </p:cNvPr>
          <p:cNvSpPr>
            <a:spLocks noGrp="1"/>
          </p:cNvSpPr>
          <p:nvPr>
            <p:ph type="title"/>
          </p:nvPr>
        </p:nvSpPr>
        <p:spPr/>
        <p:txBody>
          <a:bodyPr>
            <a:normAutofit fontScale="90000"/>
          </a:bodyPr>
          <a:lstStyle/>
          <a:p>
            <a:r>
              <a:rPr lang="fr-FR" dirty="0"/>
              <a:t>‘</a:t>
            </a:r>
            <a:r>
              <a:rPr lang="fr-FR" dirty="0" err="1"/>
              <a:t>Children</a:t>
            </a:r>
            <a:r>
              <a:rPr lang="fr-FR" dirty="0"/>
              <a:t> are </a:t>
            </a:r>
            <a:r>
              <a:rPr lang="fr-FR" dirty="0" err="1"/>
              <a:t>born</a:t>
            </a:r>
            <a:r>
              <a:rPr lang="fr-FR" dirty="0"/>
              <a:t> in a </a:t>
            </a:r>
            <a:r>
              <a:rPr lang="fr-FR" dirty="0" err="1"/>
              <a:t>storied</a:t>
            </a:r>
            <a:r>
              <a:rPr lang="fr-FR" dirty="0"/>
              <a:t> world’ </a:t>
            </a:r>
            <a:r>
              <a:rPr lang="fr-FR" sz="1600" dirty="0"/>
              <a:t>(</a:t>
            </a:r>
            <a:r>
              <a:rPr lang="fr-FR" sz="1600" dirty="0" err="1"/>
              <a:t>Fivush</a:t>
            </a:r>
            <a:r>
              <a:rPr lang="fr-FR" sz="1600" dirty="0"/>
              <a:t> &amp; </a:t>
            </a:r>
            <a:r>
              <a:rPr lang="fr-FR" sz="1600" dirty="0" err="1"/>
              <a:t>Merril</a:t>
            </a:r>
            <a:r>
              <a:rPr lang="fr-FR" sz="1600" dirty="0"/>
              <a:t>, 2016)</a:t>
            </a:r>
            <a:endParaRPr lang="fr-BE" dirty="0"/>
          </a:p>
        </p:txBody>
      </p:sp>
      <p:sp>
        <p:nvSpPr>
          <p:cNvPr id="4" name="Slide Number Placeholder 3">
            <a:extLst>
              <a:ext uri="{FF2B5EF4-FFF2-40B4-BE49-F238E27FC236}">
                <a16:creationId xmlns:a16="http://schemas.microsoft.com/office/drawing/2014/main" id="{0A94B3A5-B1CA-9211-915E-DB6AD0A4C0CA}"/>
              </a:ext>
            </a:extLst>
          </p:cNvPr>
          <p:cNvSpPr>
            <a:spLocks noGrp="1"/>
          </p:cNvSpPr>
          <p:nvPr>
            <p:ph type="sldNum" sz="quarter" idx="12"/>
          </p:nvPr>
        </p:nvSpPr>
        <p:spPr/>
        <p:txBody>
          <a:bodyPr/>
          <a:lstStyle/>
          <a:p>
            <a:fld id="{439CFB3C-5329-804D-A21F-9A0246BF7AB4}" type="slidenum">
              <a:rPr lang="fr-FR" smtClean="0"/>
              <a:t>3</a:t>
            </a:fld>
            <a:endParaRPr lang="fr-FR"/>
          </a:p>
        </p:txBody>
      </p:sp>
    </p:spTree>
    <p:extLst>
      <p:ext uri="{BB962C8B-B14F-4D97-AF65-F5344CB8AC3E}">
        <p14:creationId xmlns:p14="http://schemas.microsoft.com/office/powerpoint/2010/main" val="258650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556C4-572F-27C9-61EB-4F9D663E514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E39E48-7B68-6930-FC8B-198443DC9DA5}"/>
              </a:ext>
            </a:extLst>
          </p:cNvPr>
          <p:cNvSpPr>
            <a:spLocks noGrp="1"/>
          </p:cNvSpPr>
          <p:nvPr>
            <p:ph idx="1"/>
          </p:nvPr>
        </p:nvSpPr>
        <p:spPr>
          <a:xfrm>
            <a:off x="457200" y="995827"/>
            <a:ext cx="8229600" cy="3802596"/>
          </a:xfrm>
        </p:spPr>
        <p:txBody>
          <a:bodyPr>
            <a:normAutofit/>
          </a:bodyPr>
          <a:lstStyle/>
          <a:p>
            <a:r>
              <a:rPr lang="fr-FR" sz="2000" dirty="0" err="1"/>
              <a:t>Within</a:t>
            </a:r>
            <a:r>
              <a:rPr lang="fr-FR" sz="2000" dirty="0"/>
              <a:t> duo </a:t>
            </a:r>
            <a:r>
              <a:rPr lang="fr-FR" sz="2000" dirty="0" err="1"/>
              <a:t>analysis</a:t>
            </a:r>
            <a:endParaRPr lang="fr-FR" sz="2000" dirty="0"/>
          </a:p>
          <a:p>
            <a:pPr lvl="1"/>
            <a:r>
              <a:rPr lang="fr-FR" sz="1400" dirty="0" err="1"/>
              <a:t>Parent’s</a:t>
            </a:r>
            <a:r>
              <a:rPr lang="fr-FR" sz="1400" dirty="0"/>
              <a:t> scores </a:t>
            </a:r>
            <a:r>
              <a:rPr lang="fr-FR" sz="1400" dirty="0" err="1"/>
              <a:t>predict</a:t>
            </a:r>
            <a:r>
              <a:rPr lang="fr-FR" sz="1400" dirty="0"/>
              <a:t> </a:t>
            </a:r>
            <a:r>
              <a:rPr lang="fr-FR" sz="1400" dirty="0" err="1"/>
              <a:t>children’s</a:t>
            </a:r>
            <a:r>
              <a:rPr lang="fr-FR" sz="1400" dirty="0"/>
              <a:t> scores? </a:t>
            </a:r>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endParaRPr lang="fr-FR" sz="1800" dirty="0"/>
          </a:p>
          <a:p>
            <a:pPr lvl="1"/>
            <a:r>
              <a:rPr lang="en-US" sz="1800" dirty="0"/>
              <a:t>When parents score higher on social and generative functions, their children tend to score lower on these functions?</a:t>
            </a:r>
            <a:endParaRPr lang="fr-BE" sz="1800" dirty="0"/>
          </a:p>
        </p:txBody>
      </p:sp>
      <p:graphicFrame>
        <p:nvGraphicFramePr>
          <p:cNvPr id="4" name="Table 3">
            <a:extLst>
              <a:ext uri="{FF2B5EF4-FFF2-40B4-BE49-F238E27FC236}">
                <a16:creationId xmlns:a16="http://schemas.microsoft.com/office/drawing/2014/main" id="{5A4A5B98-0B06-DBD1-5CD5-B7A2DFF0D479}"/>
              </a:ext>
            </a:extLst>
          </p:cNvPr>
          <p:cNvGraphicFramePr>
            <a:graphicFrameLocks noGrp="1"/>
          </p:cNvGraphicFramePr>
          <p:nvPr>
            <p:extLst>
              <p:ext uri="{D42A27DB-BD31-4B8C-83A1-F6EECF244321}">
                <p14:modId xmlns:p14="http://schemas.microsoft.com/office/powerpoint/2010/main" val="2230079443"/>
              </p:ext>
            </p:extLst>
          </p:nvPr>
        </p:nvGraphicFramePr>
        <p:xfrm>
          <a:off x="1209562" y="1830846"/>
          <a:ext cx="6096000" cy="16916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53652016"/>
                    </a:ext>
                  </a:extLst>
                </a:gridCol>
                <a:gridCol w="2032000">
                  <a:extLst>
                    <a:ext uri="{9D8B030D-6E8A-4147-A177-3AD203B41FA5}">
                      <a16:colId xmlns:a16="http://schemas.microsoft.com/office/drawing/2014/main" val="4040124534"/>
                    </a:ext>
                  </a:extLst>
                </a:gridCol>
                <a:gridCol w="2032000">
                  <a:extLst>
                    <a:ext uri="{9D8B030D-6E8A-4147-A177-3AD203B41FA5}">
                      <a16:colId xmlns:a16="http://schemas.microsoft.com/office/drawing/2014/main" val="2940304933"/>
                    </a:ext>
                  </a:extLst>
                </a:gridCol>
              </a:tblGrid>
              <a:tr h="278130">
                <a:tc>
                  <a:txBody>
                    <a:bodyPr/>
                    <a:lstStyle/>
                    <a:p>
                      <a:pPr algn="ctr"/>
                      <a:endParaRPr lang="fr-BE" sz="1400" b="1" dirty="0"/>
                    </a:p>
                  </a:txBody>
                  <a:tcPr marL="68580" marR="68580" marT="34290" marB="34290"/>
                </a:tc>
                <a:tc gridSpan="2">
                  <a:txBody>
                    <a:bodyPr/>
                    <a:lstStyle/>
                    <a:p>
                      <a:pPr algn="ctr"/>
                      <a:r>
                        <a:rPr lang="fr-FR" sz="1400" b="1" dirty="0"/>
                        <a:t>Parent - Child</a:t>
                      </a:r>
                      <a:endParaRPr lang="fr-BE" sz="1400" b="1" dirty="0"/>
                    </a:p>
                  </a:txBody>
                  <a:tcPr marL="68580" marR="68580" marT="34290" marB="34290"/>
                </a:tc>
                <a:tc hMerge="1">
                  <a:txBody>
                    <a:bodyPr/>
                    <a:lstStyle/>
                    <a:p>
                      <a:pPr algn="ctr"/>
                      <a:endParaRPr lang="fr-BE" b="1" i="1" dirty="0"/>
                    </a:p>
                  </a:txBody>
                  <a:tcPr/>
                </a:tc>
                <a:extLst>
                  <a:ext uri="{0D108BD9-81ED-4DB2-BD59-A6C34878D82A}">
                    <a16:rowId xmlns:a16="http://schemas.microsoft.com/office/drawing/2014/main" val="3228898627"/>
                  </a:ext>
                </a:extLst>
              </a:tr>
              <a:tr h="278130">
                <a:tc>
                  <a:txBody>
                    <a:bodyPr/>
                    <a:lstStyle/>
                    <a:p>
                      <a:pPr algn="ctr"/>
                      <a:endParaRPr lang="fr-BE" sz="1400" b="1" dirty="0"/>
                    </a:p>
                  </a:txBody>
                  <a:tcPr marL="68580" marR="68580" marT="34290" marB="34290"/>
                </a:tc>
                <a:tc>
                  <a:txBody>
                    <a:bodyPr/>
                    <a:lstStyle/>
                    <a:p>
                      <a:pPr algn="ctr"/>
                      <a:r>
                        <a:rPr lang="fr-FR" sz="1400" b="1" dirty="0" err="1"/>
                        <a:t>Estimate</a:t>
                      </a:r>
                      <a:r>
                        <a:rPr lang="fr-FR" sz="1400" b="1" dirty="0"/>
                        <a:t> </a:t>
                      </a:r>
                      <a:endParaRPr lang="fr-BE" sz="1400" b="1" dirty="0"/>
                    </a:p>
                  </a:txBody>
                  <a:tcPr marL="68580" marR="68580" marT="34290" marB="34290"/>
                </a:tc>
                <a:tc>
                  <a:txBody>
                    <a:bodyPr/>
                    <a:lstStyle/>
                    <a:p>
                      <a:pPr algn="ctr"/>
                      <a:r>
                        <a:rPr lang="fr-FR" sz="1400" b="1" i="1" dirty="0"/>
                        <a:t>p</a:t>
                      </a:r>
                      <a:r>
                        <a:rPr lang="fr-FR" sz="1400" b="1" i="0" dirty="0"/>
                        <a:t>-value</a:t>
                      </a:r>
                      <a:endParaRPr lang="fr-BE" sz="1400" b="1" i="1" dirty="0"/>
                    </a:p>
                  </a:txBody>
                  <a:tcPr marL="68580" marR="68580" marT="34290" marB="34290"/>
                </a:tc>
                <a:extLst>
                  <a:ext uri="{0D108BD9-81ED-4DB2-BD59-A6C34878D82A}">
                    <a16:rowId xmlns:a16="http://schemas.microsoft.com/office/drawing/2014/main" val="1909157248"/>
                  </a:ext>
                </a:extLst>
              </a:tr>
              <a:tr h="278130">
                <a:tc>
                  <a:txBody>
                    <a:bodyPr/>
                    <a:lstStyle/>
                    <a:p>
                      <a:pPr algn="ctr"/>
                      <a:r>
                        <a:rPr lang="fr-FR" sz="1400" b="0" dirty="0" err="1"/>
                        <a:t>Reflective</a:t>
                      </a:r>
                      <a:endParaRPr lang="fr-BE" sz="1400" b="0" dirty="0"/>
                    </a:p>
                  </a:txBody>
                  <a:tcPr marL="68580" marR="68580" marT="34290" marB="34290"/>
                </a:tc>
                <a:tc>
                  <a:txBody>
                    <a:bodyPr/>
                    <a:lstStyle/>
                    <a:p>
                      <a:pPr algn="ctr"/>
                      <a:r>
                        <a:rPr lang="fr-FR" sz="1400" b="0" dirty="0"/>
                        <a:t>0.04</a:t>
                      </a:r>
                      <a:endParaRPr lang="fr-BE" sz="1400" b="0" dirty="0"/>
                    </a:p>
                  </a:txBody>
                  <a:tcPr marL="68580" marR="68580" marT="34290" marB="34290"/>
                </a:tc>
                <a:tc>
                  <a:txBody>
                    <a:bodyPr/>
                    <a:lstStyle/>
                    <a:p>
                      <a:pPr algn="ctr"/>
                      <a:r>
                        <a:rPr lang="fr-FR" sz="1400" b="0" dirty="0"/>
                        <a:t>0.5489</a:t>
                      </a:r>
                      <a:endParaRPr lang="fr-BE" sz="1400" b="0" dirty="0"/>
                    </a:p>
                  </a:txBody>
                  <a:tcPr marL="68580" marR="68580" marT="34290" marB="34290"/>
                </a:tc>
                <a:extLst>
                  <a:ext uri="{0D108BD9-81ED-4DB2-BD59-A6C34878D82A}">
                    <a16:rowId xmlns:a16="http://schemas.microsoft.com/office/drawing/2014/main" val="1357123569"/>
                  </a:ext>
                </a:extLst>
              </a:tr>
              <a:tr h="278130">
                <a:tc>
                  <a:txBody>
                    <a:bodyPr/>
                    <a:lstStyle/>
                    <a:p>
                      <a:pPr algn="ctr"/>
                      <a:r>
                        <a:rPr lang="fr-FR" sz="1400" b="1" dirty="0"/>
                        <a:t>Social</a:t>
                      </a:r>
                      <a:endParaRPr lang="fr-BE" sz="1400" b="1" dirty="0"/>
                    </a:p>
                  </a:txBody>
                  <a:tcPr marL="68580" marR="68580" marT="34290" marB="34290"/>
                </a:tc>
                <a:tc>
                  <a:txBody>
                    <a:bodyPr/>
                    <a:lstStyle/>
                    <a:p>
                      <a:pPr algn="ctr"/>
                      <a:r>
                        <a:rPr lang="fr-FR" sz="1400" b="1" dirty="0"/>
                        <a:t>-0.24</a:t>
                      </a:r>
                      <a:endParaRPr lang="fr-BE" sz="1400" b="1" dirty="0"/>
                    </a:p>
                  </a:txBody>
                  <a:tcPr marL="68580" marR="68580" marT="34290" marB="34290"/>
                </a:tc>
                <a:tc>
                  <a:txBody>
                    <a:bodyPr/>
                    <a:lstStyle/>
                    <a:p>
                      <a:pPr algn="ctr"/>
                      <a:r>
                        <a:rPr lang="fr-FR" sz="1400" b="1" dirty="0"/>
                        <a:t>&lt;.0001</a:t>
                      </a:r>
                      <a:endParaRPr lang="fr-BE" sz="1400" b="1" dirty="0"/>
                    </a:p>
                  </a:txBody>
                  <a:tcPr marL="68580" marR="68580" marT="34290" marB="34290"/>
                </a:tc>
                <a:extLst>
                  <a:ext uri="{0D108BD9-81ED-4DB2-BD59-A6C34878D82A}">
                    <a16:rowId xmlns:a16="http://schemas.microsoft.com/office/drawing/2014/main" val="2819856475"/>
                  </a:ext>
                </a:extLst>
              </a:tr>
              <a:tr h="278130">
                <a:tc>
                  <a:txBody>
                    <a:bodyPr/>
                    <a:lstStyle/>
                    <a:p>
                      <a:pPr algn="ctr"/>
                      <a:r>
                        <a:rPr lang="fr-FR" sz="1400" b="0" dirty="0" err="1"/>
                        <a:t>Ruminative</a:t>
                      </a:r>
                      <a:endParaRPr lang="fr-BE" sz="1400" b="0" dirty="0"/>
                    </a:p>
                  </a:txBody>
                  <a:tcPr marL="68580" marR="68580" marT="34290" marB="34290"/>
                </a:tc>
                <a:tc>
                  <a:txBody>
                    <a:bodyPr/>
                    <a:lstStyle/>
                    <a:p>
                      <a:pPr algn="ctr"/>
                      <a:r>
                        <a:rPr lang="fr-FR" sz="1400" b="0" dirty="0"/>
                        <a:t>0.13</a:t>
                      </a:r>
                      <a:endParaRPr lang="fr-BE" sz="1400" b="0" dirty="0"/>
                    </a:p>
                  </a:txBody>
                  <a:tcPr marL="68580" marR="68580" marT="34290" marB="34290"/>
                </a:tc>
                <a:tc>
                  <a:txBody>
                    <a:bodyPr/>
                    <a:lstStyle/>
                    <a:p>
                      <a:pPr algn="ctr"/>
                      <a:r>
                        <a:rPr lang="fr-FR" sz="1400" b="0" dirty="0"/>
                        <a:t>0.0868</a:t>
                      </a:r>
                      <a:endParaRPr lang="fr-BE" sz="1400" b="0" dirty="0"/>
                    </a:p>
                  </a:txBody>
                  <a:tcPr marL="68580" marR="68580" marT="34290" marB="34290"/>
                </a:tc>
                <a:extLst>
                  <a:ext uri="{0D108BD9-81ED-4DB2-BD59-A6C34878D82A}">
                    <a16:rowId xmlns:a16="http://schemas.microsoft.com/office/drawing/2014/main" val="222186566"/>
                  </a:ext>
                </a:extLst>
              </a:tr>
              <a:tr h="278130">
                <a:tc>
                  <a:txBody>
                    <a:bodyPr/>
                    <a:lstStyle/>
                    <a:p>
                      <a:pPr algn="ctr"/>
                      <a:r>
                        <a:rPr lang="fr-FR" sz="1400" b="1" dirty="0" err="1"/>
                        <a:t>Generative</a:t>
                      </a:r>
                      <a:endParaRPr lang="fr-BE" sz="1400" b="1" dirty="0"/>
                    </a:p>
                  </a:txBody>
                  <a:tcPr marL="68580" marR="68580" marT="34290" marB="34290"/>
                </a:tc>
                <a:tc>
                  <a:txBody>
                    <a:bodyPr/>
                    <a:lstStyle/>
                    <a:p>
                      <a:pPr algn="ctr"/>
                      <a:r>
                        <a:rPr lang="fr-FR" sz="1400" b="1" dirty="0"/>
                        <a:t>-0.15</a:t>
                      </a:r>
                      <a:endParaRPr lang="fr-BE" sz="1400" b="1" dirty="0"/>
                    </a:p>
                  </a:txBody>
                  <a:tcPr marL="68580" marR="68580" marT="34290" marB="34290"/>
                </a:tc>
                <a:tc>
                  <a:txBody>
                    <a:bodyPr/>
                    <a:lstStyle/>
                    <a:p>
                      <a:pPr algn="ctr"/>
                      <a:r>
                        <a:rPr lang="fr-FR" sz="1400" b="1" dirty="0"/>
                        <a:t>0.0393</a:t>
                      </a:r>
                      <a:endParaRPr lang="fr-BE" sz="1400" b="1" dirty="0"/>
                    </a:p>
                  </a:txBody>
                  <a:tcPr marL="68580" marR="68580" marT="34290" marB="34290"/>
                </a:tc>
                <a:extLst>
                  <a:ext uri="{0D108BD9-81ED-4DB2-BD59-A6C34878D82A}">
                    <a16:rowId xmlns:a16="http://schemas.microsoft.com/office/drawing/2014/main" val="2574222283"/>
                  </a:ext>
                </a:extLst>
              </a:tr>
            </a:tbl>
          </a:graphicData>
        </a:graphic>
      </p:graphicFrame>
      <p:sp>
        <p:nvSpPr>
          <p:cNvPr id="6" name="TextBox 5">
            <a:extLst>
              <a:ext uri="{FF2B5EF4-FFF2-40B4-BE49-F238E27FC236}">
                <a16:creationId xmlns:a16="http://schemas.microsoft.com/office/drawing/2014/main" id="{C6531378-5BD4-BC96-CF2B-0481220A9434}"/>
              </a:ext>
            </a:extLst>
          </p:cNvPr>
          <p:cNvSpPr txBox="1"/>
          <p:nvPr/>
        </p:nvSpPr>
        <p:spPr>
          <a:xfrm>
            <a:off x="4914900" y="89178"/>
            <a:ext cx="4164806" cy="207749"/>
          </a:xfrm>
          <a:prstGeom prst="rect">
            <a:avLst/>
          </a:prstGeom>
          <a:noFill/>
        </p:spPr>
        <p:txBody>
          <a:bodyPr wrap="square">
            <a:spAutoFit/>
          </a:bodyPr>
          <a:lstStyle/>
          <a:p>
            <a:r>
              <a:rPr lang="fr-BE" sz="750" dirty="0"/>
              <a:t>G2G3_predic2 &lt;- </a:t>
            </a:r>
            <a:r>
              <a:rPr lang="fr-BE" sz="750" dirty="0" err="1"/>
              <a:t>lmer</a:t>
            </a:r>
            <a:r>
              <a:rPr lang="fr-BE" sz="750" dirty="0"/>
              <a:t>(G3 ~ G2C+Func.class+  G2C:Func.class + (1|ID), data=  </a:t>
            </a:r>
            <a:r>
              <a:rPr lang="fr-BE" sz="750" dirty="0" err="1"/>
              <a:t>df_predic</a:t>
            </a:r>
            <a:r>
              <a:rPr lang="fr-BE" sz="750" dirty="0"/>
              <a:t>)</a:t>
            </a:r>
          </a:p>
        </p:txBody>
      </p:sp>
    </p:spTree>
    <p:extLst>
      <p:ext uri="{BB962C8B-B14F-4D97-AF65-F5344CB8AC3E}">
        <p14:creationId xmlns:p14="http://schemas.microsoft.com/office/powerpoint/2010/main" val="128530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D7000A9-5164-701B-32DE-B218F92A8D6E}"/>
              </a:ext>
            </a:extLst>
          </p:cNvPr>
          <p:cNvSpPr>
            <a:spLocks noGrp="1"/>
          </p:cNvSpPr>
          <p:nvPr>
            <p:ph type="sldNum" sz="quarter" idx="12"/>
          </p:nvPr>
        </p:nvSpPr>
        <p:spPr/>
        <p:txBody>
          <a:bodyPr/>
          <a:lstStyle/>
          <a:p>
            <a:fld id="{439CFB3C-5329-804D-A21F-9A0246BF7AB4}" type="slidenum">
              <a:rPr lang="fr-FR" smtClean="0"/>
              <a:t>31</a:t>
            </a:fld>
            <a:endParaRPr lang="fr-FR"/>
          </a:p>
        </p:txBody>
      </p:sp>
      <p:pic>
        <p:nvPicPr>
          <p:cNvPr id="6" name="Picture 5">
            <a:extLst>
              <a:ext uri="{FF2B5EF4-FFF2-40B4-BE49-F238E27FC236}">
                <a16:creationId xmlns:a16="http://schemas.microsoft.com/office/drawing/2014/main" id="{F833E48A-6D98-E24B-F281-1203111016B2}"/>
              </a:ext>
            </a:extLst>
          </p:cNvPr>
          <p:cNvPicPr>
            <a:picLocks noChangeAspect="1"/>
          </p:cNvPicPr>
          <p:nvPr/>
        </p:nvPicPr>
        <p:blipFill>
          <a:blip r:embed="rId2"/>
          <a:stretch>
            <a:fillRect/>
          </a:stretch>
        </p:blipFill>
        <p:spPr>
          <a:xfrm>
            <a:off x="1118963" y="583746"/>
            <a:ext cx="6656212" cy="3976007"/>
          </a:xfrm>
          <a:prstGeom prst="rect">
            <a:avLst/>
          </a:prstGeom>
        </p:spPr>
      </p:pic>
    </p:spTree>
    <p:extLst>
      <p:ext uri="{BB962C8B-B14F-4D97-AF65-F5344CB8AC3E}">
        <p14:creationId xmlns:p14="http://schemas.microsoft.com/office/powerpoint/2010/main" val="325827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15BC3A-6880-BA59-0F76-F1800BCB87B0}"/>
              </a:ext>
            </a:extLst>
          </p:cNvPr>
          <p:cNvSpPr>
            <a:spLocks noGrp="1"/>
          </p:cNvSpPr>
          <p:nvPr>
            <p:ph type="sldNum" sz="quarter" idx="12"/>
          </p:nvPr>
        </p:nvSpPr>
        <p:spPr/>
        <p:txBody>
          <a:bodyPr/>
          <a:lstStyle/>
          <a:p>
            <a:fld id="{439CFB3C-5329-804D-A21F-9A0246BF7AB4}" type="slidenum">
              <a:rPr lang="fr-FR" smtClean="0"/>
              <a:t>32</a:t>
            </a:fld>
            <a:endParaRPr lang="fr-FR"/>
          </a:p>
        </p:txBody>
      </p:sp>
      <p:pic>
        <p:nvPicPr>
          <p:cNvPr id="5" name="Picture 4">
            <a:extLst>
              <a:ext uri="{FF2B5EF4-FFF2-40B4-BE49-F238E27FC236}">
                <a16:creationId xmlns:a16="http://schemas.microsoft.com/office/drawing/2014/main" id="{1623A74F-546D-A2AF-ACA6-489A614691C4}"/>
              </a:ext>
            </a:extLst>
          </p:cNvPr>
          <p:cNvPicPr>
            <a:picLocks noChangeAspect="1"/>
          </p:cNvPicPr>
          <p:nvPr/>
        </p:nvPicPr>
        <p:blipFill>
          <a:blip r:embed="rId2"/>
          <a:stretch>
            <a:fillRect/>
          </a:stretch>
        </p:blipFill>
        <p:spPr>
          <a:xfrm>
            <a:off x="832757" y="517598"/>
            <a:ext cx="7478486" cy="4108304"/>
          </a:xfrm>
          <a:prstGeom prst="rect">
            <a:avLst/>
          </a:prstGeom>
        </p:spPr>
      </p:pic>
    </p:spTree>
    <p:extLst>
      <p:ext uri="{BB962C8B-B14F-4D97-AF65-F5344CB8AC3E}">
        <p14:creationId xmlns:p14="http://schemas.microsoft.com/office/powerpoint/2010/main" val="260223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82E19C0-6970-957C-D71D-2FBF6A8A5098}"/>
              </a:ext>
            </a:extLst>
          </p:cNvPr>
          <p:cNvSpPr>
            <a:spLocks noGrp="1"/>
          </p:cNvSpPr>
          <p:nvPr>
            <p:ph type="sldNum" sz="quarter" idx="12"/>
          </p:nvPr>
        </p:nvSpPr>
        <p:spPr/>
        <p:txBody>
          <a:bodyPr/>
          <a:lstStyle/>
          <a:p>
            <a:fld id="{439CFB3C-5329-804D-A21F-9A0246BF7AB4}" type="slidenum">
              <a:rPr lang="fr-FR" smtClean="0"/>
              <a:t>4</a:t>
            </a:fld>
            <a:endParaRPr lang="fr-FR"/>
          </a:p>
        </p:txBody>
      </p:sp>
      <p:sp>
        <p:nvSpPr>
          <p:cNvPr id="5" name="Title 4">
            <a:extLst>
              <a:ext uri="{FF2B5EF4-FFF2-40B4-BE49-F238E27FC236}">
                <a16:creationId xmlns:a16="http://schemas.microsoft.com/office/drawing/2014/main" id="{0BEECA86-E229-A826-E9BB-69783BF03419}"/>
              </a:ext>
            </a:extLst>
          </p:cNvPr>
          <p:cNvSpPr>
            <a:spLocks noGrp="1"/>
          </p:cNvSpPr>
          <p:nvPr>
            <p:ph type="title"/>
          </p:nvPr>
        </p:nvSpPr>
        <p:spPr/>
        <p:txBody>
          <a:bodyPr>
            <a:normAutofit fontScale="90000"/>
          </a:bodyPr>
          <a:lstStyle/>
          <a:p>
            <a:r>
              <a:rPr lang="fr-FR" dirty="0"/>
              <a:t>Our </a:t>
            </a:r>
            <a:r>
              <a:rPr lang="fr-FR" dirty="0" err="1"/>
              <a:t>study</a:t>
            </a:r>
            <a:endParaRPr lang="fr-BE" dirty="0"/>
          </a:p>
        </p:txBody>
      </p:sp>
      <p:sp>
        <p:nvSpPr>
          <p:cNvPr id="6" name="Text Placeholder 5">
            <a:extLst>
              <a:ext uri="{FF2B5EF4-FFF2-40B4-BE49-F238E27FC236}">
                <a16:creationId xmlns:a16="http://schemas.microsoft.com/office/drawing/2014/main" id="{0DCC12E1-F62A-63D0-AC62-E0EC1A9E7F68}"/>
              </a:ext>
            </a:extLst>
          </p:cNvPr>
          <p:cNvSpPr>
            <a:spLocks noGrp="1"/>
          </p:cNvSpPr>
          <p:nvPr>
            <p:ph type="body" sz="quarter" idx="13"/>
          </p:nvPr>
        </p:nvSpPr>
        <p:spPr>
          <a:xfrm>
            <a:off x="457199" y="3931026"/>
            <a:ext cx="8556171" cy="486486"/>
          </a:xfrm>
        </p:spPr>
        <p:txBody>
          <a:bodyPr/>
          <a:lstStyle/>
          <a:p>
            <a:r>
              <a:rPr lang="en-US" sz="2000" dirty="0"/>
              <a:t>Functions of intergenerational memory from both generations' perspectives</a:t>
            </a:r>
            <a:endParaRPr lang="fr-BE" sz="2000" dirty="0"/>
          </a:p>
        </p:txBody>
      </p:sp>
    </p:spTree>
    <p:extLst>
      <p:ext uri="{BB962C8B-B14F-4D97-AF65-F5344CB8AC3E}">
        <p14:creationId xmlns:p14="http://schemas.microsoft.com/office/powerpoint/2010/main" val="1364805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46CFA4-4356-5CE1-8F0A-976777ABA6C9}"/>
              </a:ext>
            </a:extLst>
          </p:cNvPr>
          <p:cNvSpPr>
            <a:spLocks noGrp="1"/>
          </p:cNvSpPr>
          <p:nvPr>
            <p:ph type="sldNum" sz="quarter" idx="12"/>
          </p:nvPr>
        </p:nvSpPr>
        <p:spPr/>
        <p:txBody>
          <a:bodyPr/>
          <a:lstStyle/>
          <a:p>
            <a:fld id="{439CFB3C-5329-804D-A21F-9A0246BF7AB4}" type="slidenum">
              <a:rPr lang="fr-FR" smtClean="0"/>
              <a:t>5</a:t>
            </a:fld>
            <a:endParaRPr lang="fr-FR"/>
          </a:p>
        </p:txBody>
      </p:sp>
      <p:sp>
        <p:nvSpPr>
          <p:cNvPr id="4" name="Title 3">
            <a:extLst>
              <a:ext uri="{FF2B5EF4-FFF2-40B4-BE49-F238E27FC236}">
                <a16:creationId xmlns:a16="http://schemas.microsoft.com/office/drawing/2014/main" id="{8161B648-4518-04BD-EC71-39D455ADFA8F}"/>
              </a:ext>
            </a:extLst>
          </p:cNvPr>
          <p:cNvSpPr>
            <a:spLocks noGrp="1"/>
          </p:cNvSpPr>
          <p:nvPr>
            <p:ph type="title"/>
          </p:nvPr>
        </p:nvSpPr>
        <p:spPr/>
        <p:txBody>
          <a:bodyPr>
            <a:normAutofit fontScale="90000"/>
          </a:bodyPr>
          <a:lstStyle/>
          <a:p>
            <a:r>
              <a:rPr lang="fr-FR" dirty="0"/>
              <a:t>Why ? </a:t>
            </a:r>
            <a:r>
              <a:rPr lang="fr-FR" dirty="0" err="1"/>
              <a:t>Functions</a:t>
            </a:r>
            <a:r>
              <a:rPr lang="fr-FR" dirty="0"/>
              <a:t> ?</a:t>
            </a:r>
            <a:endParaRPr lang="fr-BE" dirty="0"/>
          </a:p>
        </p:txBody>
      </p:sp>
      <p:pic>
        <p:nvPicPr>
          <p:cNvPr id="27" name="Graphic 26" descr="Woman with polka dots shirt">
            <a:extLst>
              <a:ext uri="{FF2B5EF4-FFF2-40B4-BE49-F238E27FC236}">
                <a16:creationId xmlns:a16="http://schemas.microsoft.com/office/drawing/2014/main" id="{8222E0FE-1E26-88BA-8535-593DBA48D63B}"/>
              </a:ext>
            </a:extLst>
          </p:cNvPr>
          <p:cNvPicPr>
            <a:picLocks noChangeAspect="1"/>
          </p:cNvPicPr>
          <p:nvPr/>
        </p:nvPicPr>
        <p:blipFill>
          <a:blip>
            <a:extLst>
              <a:ext uri="{96DAC541-7B7A-43D3-8B79-37D633B846F1}">
                <asvg:svgBlip xmlns:asvg="http://schemas.microsoft.com/office/drawing/2016/SVG/main" r:embed="rId3"/>
              </a:ext>
            </a:extLst>
          </a:blip>
          <a:srcRect b="72124"/>
          <a:stretch/>
        </p:blipFill>
        <p:spPr>
          <a:xfrm>
            <a:off x="5010391" y="2207457"/>
            <a:ext cx="1333500" cy="1200150"/>
          </a:xfrm>
          <a:prstGeom prst="rect">
            <a:avLst/>
          </a:prstGeom>
        </p:spPr>
      </p:pic>
      <p:pic>
        <p:nvPicPr>
          <p:cNvPr id="29" name="Graphic 28" descr="Old woman with white hair">
            <a:extLst>
              <a:ext uri="{FF2B5EF4-FFF2-40B4-BE49-F238E27FC236}">
                <a16:creationId xmlns:a16="http://schemas.microsoft.com/office/drawing/2014/main" id="{CB6F3C02-19A5-F24D-94EC-A396CA1A4223}"/>
              </a:ext>
            </a:extLst>
          </p:cNvPr>
          <p:cNvPicPr>
            <a:picLocks noChangeAspect="1"/>
          </p:cNvPicPr>
          <p:nvPr/>
        </p:nvPicPr>
        <p:blipFill>
          <a:blip>
            <a:extLst>
              <a:ext uri="{96DAC541-7B7A-43D3-8B79-37D633B846F1}">
                <asvg:svgBlip xmlns:asvg="http://schemas.microsoft.com/office/drawing/2016/SVG/main" r:embed="rId4"/>
              </a:ext>
            </a:extLst>
          </a:blip>
          <a:srcRect b="68601"/>
          <a:stretch/>
        </p:blipFill>
        <p:spPr>
          <a:xfrm>
            <a:off x="381001" y="1945771"/>
            <a:ext cx="971670" cy="1004636"/>
          </a:xfrm>
          <a:prstGeom prst="rect">
            <a:avLst/>
          </a:prstGeom>
        </p:spPr>
      </p:pic>
      <p:pic>
        <p:nvPicPr>
          <p:cNvPr id="31" name="Graphic 30" descr="Man with facial hair">
            <a:extLst>
              <a:ext uri="{FF2B5EF4-FFF2-40B4-BE49-F238E27FC236}">
                <a16:creationId xmlns:a16="http://schemas.microsoft.com/office/drawing/2014/main" id="{62891782-1536-FDBA-086D-E11B4637FAD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81001" y="3483373"/>
            <a:ext cx="971670" cy="1316683"/>
          </a:xfrm>
          <a:prstGeom prst="rect">
            <a:avLst/>
          </a:prstGeom>
        </p:spPr>
      </p:pic>
      <p:grpSp>
        <p:nvGrpSpPr>
          <p:cNvPr id="47" name="Group 46">
            <a:extLst>
              <a:ext uri="{FF2B5EF4-FFF2-40B4-BE49-F238E27FC236}">
                <a16:creationId xmlns:a16="http://schemas.microsoft.com/office/drawing/2014/main" id="{53501BB6-BA06-3EE5-7696-CC8C6F6DCFA5}"/>
              </a:ext>
            </a:extLst>
          </p:cNvPr>
          <p:cNvGrpSpPr/>
          <p:nvPr/>
        </p:nvGrpSpPr>
        <p:grpSpPr>
          <a:xfrm>
            <a:off x="6446246" y="3769616"/>
            <a:ext cx="590550" cy="714375"/>
            <a:chOff x="5095875" y="2494888"/>
            <a:chExt cx="590550" cy="714375"/>
          </a:xfrm>
        </p:grpSpPr>
        <p:pic>
          <p:nvPicPr>
            <p:cNvPr id="41" name="Graphic 40" descr="Man with short hair">
              <a:extLst>
                <a:ext uri="{FF2B5EF4-FFF2-40B4-BE49-F238E27FC236}">
                  <a16:creationId xmlns:a16="http://schemas.microsoft.com/office/drawing/2014/main" id="{17FE036F-C27A-95F7-7589-173B510CACE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095875" y="2494888"/>
              <a:ext cx="590550" cy="714375"/>
            </a:xfrm>
            <a:prstGeom prst="rect">
              <a:avLst/>
            </a:prstGeom>
          </p:spPr>
        </p:pic>
        <p:pic>
          <p:nvPicPr>
            <p:cNvPr id="39" name="Graphic 38" descr="Face with heart eyes">
              <a:extLst>
                <a:ext uri="{FF2B5EF4-FFF2-40B4-BE49-F238E27FC236}">
                  <a16:creationId xmlns:a16="http://schemas.microsoft.com/office/drawing/2014/main" id="{E97DC8B4-04F9-B8C9-57DB-B7CA4022028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5293501" y="2724112"/>
              <a:ext cx="333375" cy="352425"/>
            </a:xfrm>
            <a:prstGeom prst="rect">
              <a:avLst/>
            </a:prstGeom>
          </p:spPr>
        </p:pic>
      </p:grpSp>
      <p:grpSp>
        <p:nvGrpSpPr>
          <p:cNvPr id="46" name="Group 45">
            <a:extLst>
              <a:ext uri="{FF2B5EF4-FFF2-40B4-BE49-F238E27FC236}">
                <a16:creationId xmlns:a16="http://schemas.microsoft.com/office/drawing/2014/main" id="{48D45DFA-8DEA-17C0-748F-80265C0EC3A7}"/>
              </a:ext>
            </a:extLst>
          </p:cNvPr>
          <p:cNvGrpSpPr>
            <a:grpSpLocks noChangeAspect="1"/>
          </p:cNvGrpSpPr>
          <p:nvPr/>
        </p:nvGrpSpPr>
        <p:grpSpPr>
          <a:xfrm>
            <a:off x="7158239" y="3762460"/>
            <a:ext cx="720000" cy="777600"/>
            <a:chOff x="7619999" y="2319298"/>
            <a:chExt cx="720000" cy="777600"/>
          </a:xfrm>
        </p:grpSpPr>
        <p:pic>
          <p:nvPicPr>
            <p:cNvPr id="43" name="Graphic 42" descr="Female with long wavy hair">
              <a:extLst>
                <a:ext uri="{FF2B5EF4-FFF2-40B4-BE49-F238E27FC236}">
                  <a16:creationId xmlns:a16="http://schemas.microsoft.com/office/drawing/2014/main" id="{BDF61D93-39D0-1D41-3A0B-B4D78F14DD2D}"/>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619999" y="2319298"/>
              <a:ext cx="720000" cy="777600"/>
            </a:xfrm>
            <a:prstGeom prst="rect">
              <a:avLst/>
            </a:prstGeom>
          </p:spPr>
        </p:pic>
        <p:pic>
          <p:nvPicPr>
            <p:cNvPr id="45" name="Graphic 44" descr="A smiling woman">
              <a:extLst>
                <a:ext uri="{FF2B5EF4-FFF2-40B4-BE49-F238E27FC236}">
                  <a16:creationId xmlns:a16="http://schemas.microsoft.com/office/drawing/2014/main" id="{EAD2E032-F392-CD30-B693-0E6DE55F26F5}"/>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7944415" y="2571750"/>
              <a:ext cx="304800" cy="333375"/>
            </a:xfrm>
            <a:prstGeom prst="rect">
              <a:avLst/>
            </a:prstGeom>
          </p:spPr>
        </p:pic>
      </p:grpSp>
      <p:grpSp>
        <p:nvGrpSpPr>
          <p:cNvPr id="50" name="Group 49">
            <a:extLst>
              <a:ext uri="{FF2B5EF4-FFF2-40B4-BE49-F238E27FC236}">
                <a16:creationId xmlns:a16="http://schemas.microsoft.com/office/drawing/2014/main" id="{D1555CA5-FA58-2C36-BD85-6BAEFE5CE1E9}"/>
              </a:ext>
            </a:extLst>
          </p:cNvPr>
          <p:cNvGrpSpPr/>
          <p:nvPr/>
        </p:nvGrpSpPr>
        <p:grpSpPr>
          <a:xfrm>
            <a:off x="5979178" y="979805"/>
            <a:ext cx="733425" cy="742950"/>
            <a:chOff x="5729287" y="1357312"/>
            <a:chExt cx="733425" cy="742950"/>
          </a:xfrm>
        </p:grpSpPr>
        <p:pic>
          <p:nvPicPr>
            <p:cNvPr id="35" name="Graphic 34" descr="Elderly woman with tied hair">
              <a:extLst>
                <a:ext uri="{FF2B5EF4-FFF2-40B4-BE49-F238E27FC236}">
                  <a16:creationId xmlns:a16="http://schemas.microsoft.com/office/drawing/2014/main" id="{A20ACD0D-A1F5-DA45-DF8D-08218E6DF02D}"/>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5729287" y="1357312"/>
              <a:ext cx="733425" cy="742950"/>
            </a:xfrm>
            <a:prstGeom prst="rect">
              <a:avLst/>
            </a:prstGeom>
          </p:spPr>
        </p:pic>
        <p:pic>
          <p:nvPicPr>
            <p:cNvPr id="49" name="Graphic 48" descr="A surprised face">
              <a:extLst>
                <a:ext uri="{FF2B5EF4-FFF2-40B4-BE49-F238E27FC236}">
                  <a16:creationId xmlns:a16="http://schemas.microsoft.com/office/drawing/2014/main" id="{82FE16C0-6C21-A211-577D-7A39A241165A}"/>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6067424" y="1646136"/>
              <a:ext cx="304800" cy="361950"/>
            </a:xfrm>
            <a:prstGeom prst="rect">
              <a:avLst/>
            </a:prstGeom>
          </p:spPr>
        </p:pic>
      </p:grpSp>
      <p:grpSp>
        <p:nvGrpSpPr>
          <p:cNvPr id="55" name="Group 54">
            <a:extLst>
              <a:ext uri="{FF2B5EF4-FFF2-40B4-BE49-F238E27FC236}">
                <a16:creationId xmlns:a16="http://schemas.microsoft.com/office/drawing/2014/main" id="{541A9A76-DE96-EF38-CA66-4C067FAEC4FD}"/>
              </a:ext>
            </a:extLst>
          </p:cNvPr>
          <p:cNvGrpSpPr/>
          <p:nvPr/>
        </p:nvGrpSpPr>
        <p:grpSpPr>
          <a:xfrm>
            <a:off x="7065859" y="631542"/>
            <a:ext cx="1304647" cy="1304647"/>
            <a:chOff x="6977339" y="1208023"/>
            <a:chExt cx="1304647" cy="1304647"/>
          </a:xfrm>
        </p:grpSpPr>
        <p:pic>
          <p:nvPicPr>
            <p:cNvPr id="1026" name="Picture 2">
              <a:extLst>
                <a:ext uri="{FF2B5EF4-FFF2-40B4-BE49-F238E27FC236}">
                  <a16:creationId xmlns:a16="http://schemas.microsoft.com/office/drawing/2014/main" id="{7D44C423-035C-13B9-7BE6-622F1FB0112E}"/>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9432"/>
            <a:stretch/>
          </p:blipFill>
          <p:spPr bwMode="auto">
            <a:xfrm>
              <a:off x="7069719" y="1468142"/>
              <a:ext cx="1134482" cy="665458"/>
            </a:xfrm>
            <a:prstGeom prst="rect">
              <a:avLst/>
            </a:prstGeom>
            <a:noFill/>
            <a:extLst>
              <a:ext uri="{909E8E84-426E-40DD-AFC4-6F175D3DCCD1}">
                <a14:hiddenFill xmlns:a14="http://schemas.microsoft.com/office/drawing/2010/main">
                  <a:solidFill>
                    <a:srgbClr val="FFFFFF"/>
                  </a:solidFill>
                </a14:hiddenFill>
              </a:ext>
            </a:extLst>
          </p:spPr>
        </p:pic>
        <p:pic>
          <p:nvPicPr>
            <p:cNvPr id="54" name="Graphic 53" descr="Television with solid fill">
              <a:extLst>
                <a:ext uri="{FF2B5EF4-FFF2-40B4-BE49-F238E27FC236}">
                  <a16:creationId xmlns:a16="http://schemas.microsoft.com/office/drawing/2014/main" id="{01BB7465-0559-D0F7-6145-499699CF0799}"/>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6977339" y="1208023"/>
              <a:ext cx="1304647" cy="1304647"/>
            </a:xfrm>
            <a:prstGeom prst="rect">
              <a:avLst/>
            </a:prstGeom>
          </p:spPr>
        </p:pic>
      </p:grpSp>
      <p:sp>
        <p:nvSpPr>
          <p:cNvPr id="56" name="Thought Bubble: Cloud 55">
            <a:extLst>
              <a:ext uri="{FF2B5EF4-FFF2-40B4-BE49-F238E27FC236}">
                <a16:creationId xmlns:a16="http://schemas.microsoft.com/office/drawing/2014/main" id="{1C7DBEDC-CCD9-A7E5-5225-B29F908378E7}"/>
              </a:ext>
            </a:extLst>
          </p:cNvPr>
          <p:cNvSpPr/>
          <p:nvPr/>
        </p:nvSpPr>
        <p:spPr>
          <a:xfrm>
            <a:off x="5703075" y="439769"/>
            <a:ext cx="3247905" cy="1866980"/>
          </a:xfrm>
          <a:prstGeom prst="cloudCallout">
            <a:avLst>
              <a:gd name="adj1" fmla="val -31947"/>
              <a:gd name="adj2" fmla="val 56889"/>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7" name="Thought Bubble: Cloud 56">
            <a:extLst>
              <a:ext uri="{FF2B5EF4-FFF2-40B4-BE49-F238E27FC236}">
                <a16:creationId xmlns:a16="http://schemas.microsoft.com/office/drawing/2014/main" id="{1333401E-5D16-50D5-7B27-29E935D6B2CE}"/>
              </a:ext>
            </a:extLst>
          </p:cNvPr>
          <p:cNvSpPr/>
          <p:nvPr/>
        </p:nvSpPr>
        <p:spPr>
          <a:xfrm>
            <a:off x="5905500" y="3407606"/>
            <a:ext cx="2618432" cy="1612251"/>
          </a:xfrm>
          <a:prstGeom prst="cloudCallout">
            <a:avLst>
              <a:gd name="adj1" fmla="val -34493"/>
              <a:gd name="adj2" fmla="val -77811"/>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sp>
        <p:nvSpPr>
          <p:cNvPr id="58" name="Speech Bubble: Rectangle with Corners Rounded 57">
            <a:extLst>
              <a:ext uri="{FF2B5EF4-FFF2-40B4-BE49-F238E27FC236}">
                <a16:creationId xmlns:a16="http://schemas.microsoft.com/office/drawing/2014/main" id="{B61037B1-7B68-9258-E81F-3988DBCD3B9D}"/>
              </a:ext>
            </a:extLst>
          </p:cNvPr>
          <p:cNvSpPr/>
          <p:nvPr/>
        </p:nvSpPr>
        <p:spPr>
          <a:xfrm>
            <a:off x="1628774" y="1248745"/>
            <a:ext cx="2003659" cy="1004636"/>
          </a:xfrm>
          <a:prstGeom prst="wedgeRoundRectCallout">
            <a:avLst>
              <a:gd name="adj1" fmla="val -63852"/>
              <a:gd name="adj2" fmla="val 54241"/>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sp>
        <p:nvSpPr>
          <p:cNvPr id="59" name="Speech Bubble: Rectangle with Corners Rounded 58">
            <a:extLst>
              <a:ext uri="{FF2B5EF4-FFF2-40B4-BE49-F238E27FC236}">
                <a16:creationId xmlns:a16="http://schemas.microsoft.com/office/drawing/2014/main" id="{E41B59C3-A121-43D1-3151-34D03476C565}"/>
              </a:ext>
            </a:extLst>
          </p:cNvPr>
          <p:cNvSpPr/>
          <p:nvPr/>
        </p:nvSpPr>
        <p:spPr>
          <a:xfrm>
            <a:off x="1577397" y="2658444"/>
            <a:ext cx="2239594" cy="2049267"/>
          </a:xfrm>
          <a:prstGeom prst="wedgeRoundRectCallout">
            <a:avLst>
              <a:gd name="adj1" fmla="val -63852"/>
              <a:gd name="adj2" fmla="val 6831"/>
              <a:gd name="adj3" fmla="val 16667"/>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grpSp>
        <p:nvGrpSpPr>
          <p:cNvPr id="1047" name="Group 1046">
            <a:extLst>
              <a:ext uri="{FF2B5EF4-FFF2-40B4-BE49-F238E27FC236}">
                <a16:creationId xmlns:a16="http://schemas.microsoft.com/office/drawing/2014/main" id="{7AAE7AE9-D753-8D93-147D-5112C11827EA}"/>
              </a:ext>
            </a:extLst>
          </p:cNvPr>
          <p:cNvGrpSpPr/>
          <p:nvPr/>
        </p:nvGrpSpPr>
        <p:grpSpPr>
          <a:xfrm>
            <a:off x="1888864" y="1336774"/>
            <a:ext cx="714375" cy="838200"/>
            <a:chOff x="1888864" y="1336774"/>
            <a:chExt cx="714375" cy="838200"/>
          </a:xfrm>
        </p:grpSpPr>
        <p:pic>
          <p:nvPicPr>
            <p:cNvPr id="1028" name="Graphic 1027" descr="Head with protective gear">
              <a:extLst>
                <a:ext uri="{FF2B5EF4-FFF2-40B4-BE49-F238E27FC236}">
                  <a16:creationId xmlns:a16="http://schemas.microsoft.com/office/drawing/2014/main" id="{40908E54-F0B5-91A7-3C17-CAB7B07BD3EF}"/>
                </a:ext>
              </a:extLst>
            </p:cNvPr>
            <p:cNvPicPr>
              <a:picLocks noChangeAspect="1"/>
            </p:cNvPicPr>
            <p:nvPr/>
          </p:nvPicPr>
          <p:blipFill>
            <a:blip>
              <a:extLst>
                <a:ext uri="{96DAC541-7B7A-43D3-8B79-37D633B846F1}">
                  <asvg:svgBlip xmlns:asvg="http://schemas.microsoft.com/office/drawing/2016/SVG/main" r:embed="rId14"/>
                </a:ext>
              </a:extLst>
            </a:blip>
            <a:stretch>
              <a:fillRect/>
            </a:stretch>
          </p:blipFill>
          <p:spPr>
            <a:xfrm>
              <a:off x="1888864" y="1336774"/>
              <a:ext cx="714375" cy="838200"/>
            </a:xfrm>
            <a:prstGeom prst="rect">
              <a:avLst/>
            </a:prstGeom>
          </p:spPr>
        </p:pic>
        <p:pic>
          <p:nvPicPr>
            <p:cNvPr id="1032" name="Graphic 1031" descr="A face with no mouth">
              <a:extLst>
                <a:ext uri="{FF2B5EF4-FFF2-40B4-BE49-F238E27FC236}">
                  <a16:creationId xmlns:a16="http://schemas.microsoft.com/office/drawing/2014/main" id="{2EDB035F-5220-2B0D-2E58-CF526537B63B}"/>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2191283" y="1618908"/>
              <a:ext cx="304800" cy="314325"/>
            </a:xfrm>
            <a:prstGeom prst="rect">
              <a:avLst/>
            </a:prstGeom>
          </p:spPr>
        </p:pic>
      </p:grpSp>
      <p:sp>
        <p:nvSpPr>
          <p:cNvPr id="1036" name="TextBox 1035">
            <a:extLst>
              <a:ext uri="{FF2B5EF4-FFF2-40B4-BE49-F238E27FC236}">
                <a16:creationId xmlns:a16="http://schemas.microsoft.com/office/drawing/2014/main" id="{16BF9331-B512-0616-E97B-DED4B29D0509}"/>
              </a:ext>
            </a:extLst>
          </p:cNvPr>
          <p:cNvSpPr txBox="1"/>
          <p:nvPr/>
        </p:nvSpPr>
        <p:spPr>
          <a:xfrm>
            <a:off x="7036796" y="799327"/>
            <a:ext cx="4572000" cy="184666"/>
          </a:xfrm>
          <a:prstGeom prst="rect">
            <a:avLst/>
          </a:prstGeom>
          <a:noFill/>
        </p:spPr>
        <p:txBody>
          <a:bodyPr wrap="square">
            <a:spAutoFit/>
          </a:bodyPr>
          <a:lstStyle/>
          <a:p>
            <a:r>
              <a:rPr lang="fr-BE" sz="600" b="0" i="0" dirty="0">
                <a:solidFill>
                  <a:schemeClr val="bg1"/>
                </a:solidFill>
                <a:effectLst/>
              </a:rPr>
              <a:t>©Getty - </a:t>
            </a:r>
            <a:r>
              <a:rPr lang="fr-BE" sz="600" b="0" i="0" dirty="0" err="1">
                <a:solidFill>
                  <a:schemeClr val="bg1"/>
                </a:solidFill>
                <a:effectLst/>
              </a:rPr>
              <a:t>Bettmann</a:t>
            </a:r>
            <a:endParaRPr lang="fr-BE" sz="600" dirty="0">
              <a:solidFill>
                <a:schemeClr val="bg1"/>
              </a:solidFill>
            </a:endParaRPr>
          </a:p>
        </p:txBody>
      </p:sp>
      <p:grpSp>
        <p:nvGrpSpPr>
          <p:cNvPr id="1049" name="Group 1048">
            <a:extLst>
              <a:ext uri="{FF2B5EF4-FFF2-40B4-BE49-F238E27FC236}">
                <a16:creationId xmlns:a16="http://schemas.microsoft.com/office/drawing/2014/main" id="{238E3F6E-3463-A25C-F3CD-BBED25B42940}"/>
              </a:ext>
            </a:extLst>
          </p:cNvPr>
          <p:cNvGrpSpPr/>
          <p:nvPr/>
        </p:nvGrpSpPr>
        <p:grpSpPr>
          <a:xfrm>
            <a:off x="2304823" y="2721749"/>
            <a:ext cx="928093" cy="1966913"/>
            <a:chOff x="2304823" y="2721749"/>
            <a:chExt cx="928093" cy="1966913"/>
          </a:xfrm>
        </p:grpSpPr>
        <p:pic>
          <p:nvPicPr>
            <p:cNvPr id="1025" name="Graphic 1024" descr="Boy holding sign">
              <a:extLst>
                <a:ext uri="{FF2B5EF4-FFF2-40B4-BE49-F238E27FC236}">
                  <a16:creationId xmlns:a16="http://schemas.microsoft.com/office/drawing/2014/main" id="{38AB4C64-1D7D-BDCA-71FF-21AC7E7715AD}"/>
                </a:ext>
              </a:extLst>
            </p:cNvPr>
            <p:cNvPicPr>
              <a:picLocks noChangeAspect="1"/>
            </p:cNvPicPr>
            <p:nvPr/>
          </p:nvPicPr>
          <p:blipFill>
            <a:blip>
              <a:extLst>
                <a:ext uri="{96DAC541-7B7A-43D3-8B79-37D633B846F1}">
                  <asvg:svgBlip xmlns:asvg="http://schemas.microsoft.com/office/drawing/2016/SVG/main" r:embed="rId16"/>
                </a:ext>
              </a:extLst>
            </a:blip>
            <a:stretch>
              <a:fillRect/>
            </a:stretch>
          </p:blipFill>
          <p:spPr>
            <a:xfrm>
              <a:off x="2304823" y="3006529"/>
              <a:ext cx="898728" cy="1682133"/>
            </a:xfrm>
            <a:prstGeom prst="rect">
              <a:avLst/>
            </a:prstGeom>
          </p:spPr>
        </p:pic>
        <p:grpSp>
          <p:nvGrpSpPr>
            <p:cNvPr id="1048" name="Group 1047">
              <a:extLst>
                <a:ext uri="{FF2B5EF4-FFF2-40B4-BE49-F238E27FC236}">
                  <a16:creationId xmlns:a16="http://schemas.microsoft.com/office/drawing/2014/main" id="{07EE1E99-6DFA-3826-1FBA-8646ACBDE490}"/>
                </a:ext>
              </a:extLst>
            </p:cNvPr>
            <p:cNvGrpSpPr/>
            <p:nvPr/>
          </p:nvGrpSpPr>
          <p:grpSpPr>
            <a:xfrm>
              <a:off x="2318516" y="2721749"/>
              <a:ext cx="914400" cy="1256784"/>
              <a:chOff x="2318516" y="2721749"/>
              <a:chExt cx="914400" cy="1256784"/>
            </a:xfrm>
          </p:grpSpPr>
          <p:pic>
            <p:nvPicPr>
              <p:cNvPr id="1030" name="Graphic 1029" descr="Man with thick hair">
                <a:extLst>
                  <a:ext uri="{FF2B5EF4-FFF2-40B4-BE49-F238E27FC236}">
                    <a16:creationId xmlns:a16="http://schemas.microsoft.com/office/drawing/2014/main" id="{44C7946E-C400-180C-4708-480A362D6972}"/>
                  </a:ext>
                </a:extLst>
              </p:cNvPr>
              <p:cNvPicPr>
                <a:picLocks noChangeAspect="1"/>
              </p:cNvPicPr>
              <p:nvPr/>
            </p:nvPicPr>
            <p:blipFill>
              <a:blip>
                <a:extLst>
                  <a:ext uri="{96DAC541-7B7A-43D3-8B79-37D633B846F1}">
                    <asvg:svgBlip xmlns:asvg="http://schemas.microsoft.com/office/drawing/2016/SVG/main" r:embed="rId17"/>
                  </a:ext>
                </a:extLst>
              </a:blip>
              <a:stretch>
                <a:fillRect/>
              </a:stretch>
            </p:blipFill>
            <p:spPr>
              <a:xfrm>
                <a:off x="2603239" y="2721749"/>
                <a:ext cx="360000" cy="394521"/>
              </a:xfrm>
              <a:prstGeom prst="rect">
                <a:avLst/>
              </a:prstGeom>
            </p:spPr>
          </p:pic>
          <p:pic>
            <p:nvPicPr>
              <p:cNvPr id="1034" name="Graphic 1033" descr="Angry man face">
                <a:extLst>
                  <a:ext uri="{FF2B5EF4-FFF2-40B4-BE49-F238E27FC236}">
                    <a16:creationId xmlns:a16="http://schemas.microsoft.com/office/drawing/2014/main" id="{EFB19678-AAEB-FD53-541E-6BA84853478E}"/>
                  </a:ext>
                </a:extLst>
              </p:cNvPr>
              <p:cNvPicPr>
                <a:picLocks noChangeAspect="1"/>
              </p:cNvPicPr>
              <p:nvPr/>
            </p:nvPicPr>
            <p:blipFill>
              <a:blip>
                <a:extLst>
                  <a:ext uri="{96DAC541-7B7A-43D3-8B79-37D633B846F1}">
                    <asvg:svgBlip xmlns:asvg="http://schemas.microsoft.com/office/drawing/2016/SVG/main" r:embed="rId18"/>
                  </a:ext>
                </a:extLst>
              </a:blip>
              <a:stretch>
                <a:fillRect/>
              </a:stretch>
            </p:blipFill>
            <p:spPr>
              <a:xfrm>
                <a:off x="2670167" y="2860421"/>
                <a:ext cx="216000" cy="216000"/>
              </a:xfrm>
              <a:prstGeom prst="rect">
                <a:avLst/>
              </a:prstGeom>
            </p:spPr>
          </p:pic>
          <p:sp>
            <p:nvSpPr>
              <p:cNvPr id="1037" name="TextBox 1036">
                <a:extLst>
                  <a:ext uri="{FF2B5EF4-FFF2-40B4-BE49-F238E27FC236}">
                    <a16:creationId xmlns:a16="http://schemas.microsoft.com/office/drawing/2014/main" id="{97BE4CCD-16B2-65E3-3E72-CCAAEAF02C30}"/>
                  </a:ext>
                </a:extLst>
              </p:cNvPr>
              <p:cNvSpPr txBox="1"/>
              <p:nvPr/>
            </p:nvSpPr>
            <p:spPr>
              <a:xfrm>
                <a:off x="2318516" y="3064133"/>
                <a:ext cx="914400" cy="914400"/>
              </a:xfrm>
              <a:prstGeom prst="rect">
                <a:avLst/>
              </a:prstGeom>
            </p:spPr>
            <p:txBody>
              <a:bodyPr vert="horz" wrap="none" lIns="91440" tIns="45720" rIns="91440" bIns="45720" rtlCol="0" anchor="ctr">
                <a:normAutofit/>
              </a:bodyPr>
              <a:lstStyle/>
              <a:p>
                <a:r>
                  <a:rPr lang="fr-FR" sz="1100" dirty="0"/>
                  <a:t>CAPITALISM</a:t>
                </a:r>
                <a:endParaRPr lang="fr-BE" dirty="0"/>
              </a:p>
            </p:txBody>
          </p:sp>
          <p:cxnSp>
            <p:nvCxnSpPr>
              <p:cNvPr id="1041" name="Straight Connector 1040">
                <a:extLst>
                  <a:ext uri="{FF2B5EF4-FFF2-40B4-BE49-F238E27FC236}">
                    <a16:creationId xmlns:a16="http://schemas.microsoft.com/office/drawing/2014/main" id="{E1AD8A0F-197F-2A02-0F08-F6685C8E9D8E}"/>
                  </a:ext>
                </a:extLst>
              </p:cNvPr>
              <p:cNvCxnSpPr>
                <a:cxnSpLocks/>
              </p:cNvCxnSpPr>
              <p:nvPr/>
            </p:nvCxnSpPr>
            <p:spPr>
              <a:xfrm flipV="1">
                <a:off x="2378958" y="3290888"/>
                <a:ext cx="764292" cy="47872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grpSp>
      <p:pic>
        <p:nvPicPr>
          <p:cNvPr id="1045" name="Graphic 1044" descr="Stethoscope with solid fill">
            <a:extLst>
              <a:ext uri="{FF2B5EF4-FFF2-40B4-BE49-F238E27FC236}">
                <a16:creationId xmlns:a16="http://schemas.microsoft.com/office/drawing/2014/main" id="{3D4808D8-DD6E-8A22-583D-979F3EAB3346}"/>
              </a:ext>
            </a:extLst>
          </p:cNvPr>
          <p:cNvPicPr>
            <a:picLocks noChangeAspect="1"/>
          </p:cNvPicPr>
          <p:nvPr/>
        </p:nvPicPr>
        <p:blipFill>
          <a:blip>
            <a:extLst>
              <a:ext uri="{96DAC541-7B7A-43D3-8B79-37D633B846F1}">
                <asvg:svgBlip xmlns:asvg="http://schemas.microsoft.com/office/drawing/2016/SVG/main" r:embed="rId19"/>
              </a:ext>
            </a:extLst>
          </a:blip>
          <a:stretch>
            <a:fillRect/>
          </a:stretch>
        </p:blipFill>
        <p:spPr>
          <a:xfrm>
            <a:off x="2941376" y="1529857"/>
            <a:ext cx="543894" cy="543894"/>
          </a:xfrm>
          <a:prstGeom prst="rect">
            <a:avLst/>
          </a:prstGeom>
        </p:spPr>
      </p:pic>
      <p:sp>
        <p:nvSpPr>
          <p:cNvPr id="1046" name="TextBox 1045">
            <a:extLst>
              <a:ext uri="{FF2B5EF4-FFF2-40B4-BE49-F238E27FC236}">
                <a16:creationId xmlns:a16="http://schemas.microsoft.com/office/drawing/2014/main" id="{0A116DCB-74BD-5CF3-61EC-A842EC677A1F}"/>
              </a:ext>
            </a:extLst>
          </p:cNvPr>
          <p:cNvSpPr txBox="1"/>
          <p:nvPr/>
        </p:nvSpPr>
        <p:spPr>
          <a:xfrm>
            <a:off x="4165028" y="2334067"/>
            <a:ext cx="1275129" cy="932778"/>
          </a:xfrm>
          <a:prstGeom prst="rect">
            <a:avLst/>
          </a:prstGeom>
        </p:spPr>
        <p:txBody>
          <a:bodyPr vert="horz" wrap="square" lIns="91440" tIns="45720" rIns="91440" bIns="45720" rtlCol="0" anchor="ctr">
            <a:normAutofit/>
          </a:bodyPr>
          <a:lstStyle/>
          <a:p>
            <a:r>
              <a:rPr lang="fr-FR" sz="4000" b="1" dirty="0"/>
              <a:t>vs.</a:t>
            </a:r>
            <a:endParaRPr lang="fr-BE" sz="4000" b="1" dirty="0"/>
          </a:p>
        </p:txBody>
      </p:sp>
    </p:spTree>
    <p:extLst>
      <p:ext uri="{BB962C8B-B14F-4D97-AF65-F5344CB8AC3E}">
        <p14:creationId xmlns:p14="http://schemas.microsoft.com/office/powerpoint/2010/main" val="62162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EFFA53-EF27-200F-3EC5-4A327486D6DA}"/>
              </a:ext>
            </a:extLst>
          </p:cNvPr>
          <p:cNvSpPr>
            <a:spLocks noGrp="1"/>
          </p:cNvSpPr>
          <p:nvPr>
            <p:ph type="title"/>
          </p:nvPr>
        </p:nvSpPr>
        <p:spPr/>
        <p:txBody>
          <a:bodyPr>
            <a:normAutofit fontScale="90000"/>
          </a:bodyPr>
          <a:lstStyle/>
          <a:p>
            <a:r>
              <a:rPr lang="fr-FR" dirty="0"/>
              <a:t>Method</a:t>
            </a:r>
            <a:endParaRPr lang="fr-BE" dirty="0"/>
          </a:p>
        </p:txBody>
      </p:sp>
    </p:spTree>
    <p:extLst>
      <p:ext uri="{BB962C8B-B14F-4D97-AF65-F5344CB8AC3E}">
        <p14:creationId xmlns:p14="http://schemas.microsoft.com/office/powerpoint/2010/main" val="16118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24D11D-2FBE-C1A3-758E-1CED81C53043}"/>
              </a:ext>
            </a:extLst>
          </p:cNvPr>
          <p:cNvSpPr>
            <a:spLocks noGrp="1"/>
          </p:cNvSpPr>
          <p:nvPr>
            <p:ph idx="1"/>
          </p:nvPr>
        </p:nvSpPr>
        <p:spPr/>
        <p:txBody>
          <a:bodyPr>
            <a:normAutofit/>
          </a:bodyPr>
          <a:lstStyle/>
          <a:p>
            <a:r>
              <a:rPr lang="fr-FR" sz="2000" dirty="0" err="1"/>
              <a:t>Two</a:t>
            </a:r>
            <a:r>
              <a:rPr lang="fr-FR" sz="2000" dirty="0"/>
              <a:t> sets of data : </a:t>
            </a:r>
          </a:p>
          <a:p>
            <a:pPr lvl="1"/>
            <a:r>
              <a:rPr lang="fr-FR" sz="1600" dirty="0"/>
              <a:t>64 duos parent-</a:t>
            </a:r>
            <a:r>
              <a:rPr lang="fr-FR" sz="1600" dirty="0" err="1"/>
              <a:t>child</a:t>
            </a:r>
            <a:endParaRPr lang="fr-FR" sz="1600" dirty="0"/>
          </a:p>
          <a:p>
            <a:pPr lvl="1"/>
            <a:endParaRPr lang="fr-FR" sz="1400" dirty="0"/>
          </a:p>
          <a:p>
            <a:pPr marL="457200" lvl="1" indent="0">
              <a:buNone/>
            </a:pPr>
            <a:endParaRPr lang="fr-FR" sz="2000" dirty="0"/>
          </a:p>
          <a:p>
            <a:endParaRPr lang="fr-FR" sz="2000" dirty="0"/>
          </a:p>
          <a:p>
            <a:pPr marL="0" indent="0">
              <a:buNone/>
            </a:pPr>
            <a:endParaRPr lang="fr-FR" sz="1400" dirty="0"/>
          </a:p>
          <a:p>
            <a:pPr lvl="1"/>
            <a:r>
              <a:rPr lang="fr-FR" sz="1600" dirty="0"/>
              <a:t>49 duos </a:t>
            </a:r>
            <a:r>
              <a:rPr lang="fr-FR" sz="1600" dirty="0" err="1"/>
              <a:t>grandparent-grandchild</a:t>
            </a:r>
            <a:endParaRPr lang="fr-FR" sz="1600" dirty="0"/>
          </a:p>
          <a:p>
            <a:pPr lvl="1"/>
            <a:endParaRPr lang="fr-FR" sz="1600" dirty="0"/>
          </a:p>
          <a:p>
            <a:pPr marL="0" indent="0">
              <a:buNone/>
            </a:pPr>
            <a:endParaRPr lang="fr-BE" sz="2000" dirty="0"/>
          </a:p>
        </p:txBody>
      </p:sp>
      <p:sp>
        <p:nvSpPr>
          <p:cNvPr id="4" name="Title 3">
            <a:extLst>
              <a:ext uri="{FF2B5EF4-FFF2-40B4-BE49-F238E27FC236}">
                <a16:creationId xmlns:a16="http://schemas.microsoft.com/office/drawing/2014/main" id="{B45E4DC3-87E8-8125-89D7-1F0BD82D664E}"/>
              </a:ext>
            </a:extLst>
          </p:cNvPr>
          <p:cNvSpPr>
            <a:spLocks noGrp="1"/>
          </p:cNvSpPr>
          <p:nvPr>
            <p:ph type="title"/>
          </p:nvPr>
        </p:nvSpPr>
        <p:spPr/>
        <p:txBody>
          <a:bodyPr>
            <a:normAutofit fontScale="90000"/>
          </a:bodyPr>
          <a:lstStyle/>
          <a:p>
            <a:r>
              <a:rPr lang="fr-FR" dirty="0"/>
              <a:t>Participants</a:t>
            </a:r>
            <a:endParaRPr lang="fr-BE" dirty="0"/>
          </a:p>
        </p:txBody>
      </p:sp>
      <p:graphicFrame>
        <p:nvGraphicFramePr>
          <p:cNvPr id="10" name="Table 9">
            <a:extLst>
              <a:ext uri="{FF2B5EF4-FFF2-40B4-BE49-F238E27FC236}">
                <a16:creationId xmlns:a16="http://schemas.microsoft.com/office/drawing/2014/main" id="{24E73EBB-E3AA-9E53-EBA6-B7EFB4053BB4}"/>
              </a:ext>
            </a:extLst>
          </p:cNvPr>
          <p:cNvGraphicFramePr>
            <a:graphicFrameLocks noGrp="1"/>
          </p:cNvGraphicFramePr>
          <p:nvPr>
            <p:extLst>
              <p:ext uri="{D42A27DB-BD31-4B8C-83A1-F6EECF244321}">
                <p14:modId xmlns:p14="http://schemas.microsoft.com/office/powerpoint/2010/main" val="3788431983"/>
              </p:ext>
            </p:extLst>
          </p:nvPr>
        </p:nvGraphicFramePr>
        <p:xfrm>
          <a:off x="1191985" y="2084926"/>
          <a:ext cx="6760030" cy="973648"/>
        </p:xfrm>
        <a:graphic>
          <a:graphicData uri="http://schemas.openxmlformats.org/drawingml/2006/table">
            <a:tbl>
              <a:tblPr firstRow="1">
                <a:tableStyleId>{5C22544A-7EE6-4342-B048-85BDC9FD1C3A}</a:tableStyleId>
              </a:tblPr>
              <a:tblGrid>
                <a:gridCol w="1352006">
                  <a:extLst>
                    <a:ext uri="{9D8B030D-6E8A-4147-A177-3AD203B41FA5}">
                      <a16:colId xmlns:a16="http://schemas.microsoft.com/office/drawing/2014/main" val="3513265185"/>
                    </a:ext>
                  </a:extLst>
                </a:gridCol>
                <a:gridCol w="1352006">
                  <a:extLst>
                    <a:ext uri="{9D8B030D-6E8A-4147-A177-3AD203B41FA5}">
                      <a16:colId xmlns:a16="http://schemas.microsoft.com/office/drawing/2014/main" val="2201016637"/>
                    </a:ext>
                  </a:extLst>
                </a:gridCol>
                <a:gridCol w="1352006">
                  <a:extLst>
                    <a:ext uri="{9D8B030D-6E8A-4147-A177-3AD203B41FA5}">
                      <a16:colId xmlns:a16="http://schemas.microsoft.com/office/drawing/2014/main" val="2284644590"/>
                    </a:ext>
                  </a:extLst>
                </a:gridCol>
                <a:gridCol w="1352006">
                  <a:extLst>
                    <a:ext uri="{9D8B030D-6E8A-4147-A177-3AD203B41FA5}">
                      <a16:colId xmlns:a16="http://schemas.microsoft.com/office/drawing/2014/main" val="4140190579"/>
                    </a:ext>
                  </a:extLst>
                </a:gridCol>
                <a:gridCol w="1352006">
                  <a:extLst>
                    <a:ext uri="{9D8B030D-6E8A-4147-A177-3AD203B41FA5}">
                      <a16:colId xmlns:a16="http://schemas.microsoft.com/office/drawing/2014/main" val="470407078"/>
                    </a:ext>
                  </a:extLst>
                </a:gridCol>
              </a:tblGrid>
              <a:tr h="364048">
                <a:tc>
                  <a:txBody>
                    <a:bodyPr/>
                    <a:lstStyle/>
                    <a:p>
                      <a:pPr algn="ctr"/>
                      <a:r>
                        <a:rPr lang="fr-FR" sz="1400" dirty="0" err="1"/>
                        <a:t>Generation</a:t>
                      </a:r>
                      <a:endParaRPr lang="fr-BE" sz="1400" dirty="0"/>
                    </a:p>
                  </a:txBody>
                  <a:tcPr anchor="ctr"/>
                </a:tc>
                <a:tc>
                  <a:txBody>
                    <a:bodyPr/>
                    <a:lstStyle/>
                    <a:p>
                      <a:pPr algn="ctr"/>
                      <a:r>
                        <a:rPr lang="fr-FR" sz="1400" dirty="0"/>
                        <a:t>Age min</a:t>
                      </a:r>
                      <a:endParaRPr lang="fr-BE" sz="1400" dirty="0"/>
                    </a:p>
                  </a:txBody>
                  <a:tcPr anchor="ctr"/>
                </a:tc>
                <a:tc>
                  <a:txBody>
                    <a:bodyPr/>
                    <a:lstStyle/>
                    <a:p>
                      <a:pPr algn="ctr"/>
                      <a:r>
                        <a:rPr lang="fr-FR" sz="1400" dirty="0"/>
                        <a:t>Age max</a:t>
                      </a:r>
                      <a:endParaRPr lang="fr-BE" sz="1400" dirty="0"/>
                    </a:p>
                  </a:txBody>
                  <a:tcPr anchor="ctr"/>
                </a:tc>
                <a:tc>
                  <a:txBody>
                    <a:bodyPr/>
                    <a:lstStyle/>
                    <a:p>
                      <a:pPr algn="ctr"/>
                      <a:r>
                        <a:rPr lang="fr-FR" sz="1400" dirty="0"/>
                        <a:t>Age </a:t>
                      </a:r>
                      <a:r>
                        <a:rPr lang="fr-FR" sz="1400" dirty="0" err="1"/>
                        <a:t>mean</a:t>
                      </a:r>
                      <a:r>
                        <a:rPr lang="fr-FR" sz="1400" dirty="0"/>
                        <a:t> (SD)</a:t>
                      </a:r>
                      <a:endParaRPr lang="fr-BE" sz="1400" dirty="0"/>
                    </a:p>
                  </a:txBody>
                  <a:tcPr anchor="ctr"/>
                </a:tc>
                <a:tc>
                  <a:txBody>
                    <a:bodyPr/>
                    <a:lstStyle/>
                    <a:p>
                      <a:pPr algn="ctr"/>
                      <a:r>
                        <a:rPr lang="fr-FR" sz="1400" dirty="0" err="1"/>
                        <a:t>Women</a:t>
                      </a:r>
                      <a:endParaRPr lang="fr-BE" sz="1400" dirty="0"/>
                    </a:p>
                  </a:txBody>
                  <a:tcPr anchor="ctr"/>
                </a:tc>
                <a:extLst>
                  <a:ext uri="{0D108BD9-81ED-4DB2-BD59-A6C34878D82A}">
                    <a16:rowId xmlns:a16="http://schemas.microsoft.com/office/drawing/2014/main" val="2002987236"/>
                  </a:ext>
                </a:extLst>
              </a:tr>
              <a:tr h="210917">
                <a:tc>
                  <a:txBody>
                    <a:bodyPr/>
                    <a:lstStyle/>
                    <a:p>
                      <a:pPr algn="ctr"/>
                      <a:r>
                        <a:rPr lang="fr-FR" sz="1400" dirty="0"/>
                        <a:t>Parents</a:t>
                      </a:r>
                      <a:endParaRPr lang="fr-BE" sz="1400" dirty="0"/>
                    </a:p>
                  </a:txBody>
                  <a:tcPr anchor="ctr"/>
                </a:tc>
                <a:tc>
                  <a:txBody>
                    <a:bodyPr/>
                    <a:lstStyle/>
                    <a:p>
                      <a:pPr algn="ctr"/>
                      <a:r>
                        <a:rPr lang="fr-FR" sz="1400" dirty="0"/>
                        <a:t>37</a:t>
                      </a:r>
                      <a:endParaRPr lang="fr-BE" sz="1400" dirty="0"/>
                    </a:p>
                  </a:txBody>
                  <a:tcPr anchor="ctr"/>
                </a:tc>
                <a:tc>
                  <a:txBody>
                    <a:bodyPr/>
                    <a:lstStyle/>
                    <a:p>
                      <a:pPr algn="ctr"/>
                      <a:r>
                        <a:rPr lang="fr-FR" sz="1400" dirty="0"/>
                        <a:t>69</a:t>
                      </a:r>
                      <a:endParaRPr lang="fr-BE" sz="1400" dirty="0"/>
                    </a:p>
                  </a:txBody>
                  <a:tcPr anchor="ctr"/>
                </a:tc>
                <a:tc>
                  <a:txBody>
                    <a:bodyPr/>
                    <a:lstStyle/>
                    <a:p>
                      <a:pPr algn="ctr"/>
                      <a:r>
                        <a:rPr lang="fr-FR" sz="1400" dirty="0"/>
                        <a:t>50.9 (6.0)</a:t>
                      </a:r>
                      <a:endParaRPr lang="fr-BE" sz="1400" dirty="0"/>
                    </a:p>
                  </a:txBody>
                  <a:tcPr anchor="ctr"/>
                </a:tc>
                <a:tc>
                  <a:txBody>
                    <a:bodyPr/>
                    <a:lstStyle/>
                    <a:p>
                      <a:pPr algn="ctr"/>
                      <a:r>
                        <a:rPr lang="fr-FR" sz="1400" dirty="0"/>
                        <a:t>51 (79.7%)</a:t>
                      </a:r>
                      <a:endParaRPr lang="fr-BE" sz="1400" dirty="0"/>
                    </a:p>
                  </a:txBody>
                  <a:tcPr anchor="ctr"/>
                </a:tc>
                <a:extLst>
                  <a:ext uri="{0D108BD9-81ED-4DB2-BD59-A6C34878D82A}">
                    <a16:rowId xmlns:a16="http://schemas.microsoft.com/office/drawing/2014/main" val="1739084699"/>
                  </a:ext>
                </a:extLst>
              </a:tr>
              <a:tr h="210917">
                <a:tc>
                  <a:txBody>
                    <a:bodyPr/>
                    <a:lstStyle/>
                    <a:p>
                      <a:pPr algn="ctr"/>
                      <a:r>
                        <a:rPr lang="fr-FR" sz="1400" dirty="0" err="1"/>
                        <a:t>Children</a:t>
                      </a:r>
                      <a:endParaRPr lang="fr-BE" sz="1400" dirty="0"/>
                    </a:p>
                  </a:txBody>
                  <a:tcPr anchor="ctr"/>
                </a:tc>
                <a:tc>
                  <a:txBody>
                    <a:bodyPr/>
                    <a:lstStyle/>
                    <a:p>
                      <a:pPr algn="ctr"/>
                      <a:r>
                        <a:rPr lang="fr-FR" sz="1400" dirty="0"/>
                        <a:t>17</a:t>
                      </a:r>
                      <a:endParaRPr lang="fr-BE" sz="1400" dirty="0"/>
                    </a:p>
                  </a:txBody>
                  <a:tcPr anchor="ctr"/>
                </a:tc>
                <a:tc>
                  <a:txBody>
                    <a:bodyPr/>
                    <a:lstStyle/>
                    <a:p>
                      <a:pPr algn="ctr"/>
                      <a:r>
                        <a:rPr lang="fr-FR" sz="1400" dirty="0"/>
                        <a:t>27</a:t>
                      </a:r>
                      <a:endParaRPr lang="fr-BE" sz="1400" dirty="0"/>
                    </a:p>
                  </a:txBody>
                  <a:tcPr anchor="ctr"/>
                </a:tc>
                <a:tc>
                  <a:txBody>
                    <a:bodyPr/>
                    <a:lstStyle/>
                    <a:p>
                      <a:pPr algn="ctr"/>
                      <a:r>
                        <a:rPr lang="fr-FR" sz="1400" dirty="0"/>
                        <a:t>20.5 (2.5)</a:t>
                      </a:r>
                      <a:endParaRPr lang="fr-BE" sz="1400" dirty="0"/>
                    </a:p>
                  </a:txBody>
                  <a:tcPr anchor="ctr"/>
                </a:tc>
                <a:tc>
                  <a:txBody>
                    <a:bodyPr/>
                    <a:lstStyle/>
                    <a:p>
                      <a:pPr algn="ctr"/>
                      <a:r>
                        <a:rPr lang="fr-FR" sz="1400" dirty="0"/>
                        <a:t>55 (85.9%)</a:t>
                      </a:r>
                      <a:endParaRPr lang="fr-BE" sz="1400" dirty="0"/>
                    </a:p>
                  </a:txBody>
                  <a:tcPr anchor="ctr"/>
                </a:tc>
                <a:extLst>
                  <a:ext uri="{0D108BD9-81ED-4DB2-BD59-A6C34878D82A}">
                    <a16:rowId xmlns:a16="http://schemas.microsoft.com/office/drawing/2014/main" val="2956282699"/>
                  </a:ext>
                </a:extLst>
              </a:tr>
            </a:tbl>
          </a:graphicData>
        </a:graphic>
      </p:graphicFrame>
      <p:graphicFrame>
        <p:nvGraphicFramePr>
          <p:cNvPr id="2" name="Table 1">
            <a:extLst>
              <a:ext uri="{FF2B5EF4-FFF2-40B4-BE49-F238E27FC236}">
                <a16:creationId xmlns:a16="http://schemas.microsoft.com/office/drawing/2014/main" id="{63FDDB90-4CAA-7A20-4C5D-B73F7CEC4FF6}"/>
              </a:ext>
            </a:extLst>
          </p:cNvPr>
          <p:cNvGraphicFramePr>
            <a:graphicFrameLocks noGrp="1"/>
          </p:cNvGraphicFramePr>
          <p:nvPr>
            <p:extLst>
              <p:ext uri="{D42A27DB-BD31-4B8C-83A1-F6EECF244321}">
                <p14:modId xmlns:p14="http://schemas.microsoft.com/office/powerpoint/2010/main" val="1990131050"/>
              </p:ext>
            </p:extLst>
          </p:nvPr>
        </p:nvGraphicFramePr>
        <p:xfrm>
          <a:off x="1191985" y="3529177"/>
          <a:ext cx="6760030" cy="973648"/>
        </p:xfrm>
        <a:graphic>
          <a:graphicData uri="http://schemas.openxmlformats.org/drawingml/2006/table">
            <a:tbl>
              <a:tblPr firstRow="1">
                <a:tableStyleId>{5C22544A-7EE6-4342-B048-85BDC9FD1C3A}</a:tableStyleId>
              </a:tblPr>
              <a:tblGrid>
                <a:gridCol w="1352006">
                  <a:extLst>
                    <a:ext uri="{9D8B030D-6E8A-4147-A177-3AD203B41FA5}">
                      <a16:colId xmlns:a16="http://schemas.microsoft.com/office/drawing/2014/main" val="3513265185"/>
                    </a:ext>
                  </a:extLst>
                </a:gridCol>
                <a:gridCol w="1352006">
                  <a:extLst>
                    <a:ext uri="{9D8B030D-6E8A-4147-A177-3AD203B41FA5}">
                      <a16:colId xmlns:a16="http://schemas.microsoft.com/office/drawing/2014/main" val="2201016637"/>
                    </a:ext>
                  </a:extLst>
                </a:gridCol>
                <a:gridCol w="1352006">
                  <a:extLst>
                    <a:ext uri="{9D8B030D-6E8A-4147-A177-3AD203B41FA5}">
                      <a16:colId xmlns:a16="http://schemas.microsoft.com/office/drawing/2014/main" val="2284644590"/>
                    </a:ext>
                  </a:extLst>
                </a:gridCol>
                <a:gridCol w="1352006">
                  <a:extLst>
                    <a:ext uri="{9D8B030D-6E8A-4147-A177-3AD203B41FA5}">
                      <a16:colId xmlns:a16="http://schemas.microsoft.com/office/drawing/2014/main" val="4140190579"/>
                    </a:ext>
                  </a:extLst>
                </a:gridCol>
                <a:gridCol w="1352006">
                  <a:extLst>
                    <a:ext uri="{9D8B030D-6E8A-4147-A177-3AD203B41FA5}">
                      <a16:colId xmlns:a16="http://schemas.microsoft.com/office/drawing/2014/main" val="470407078"/>
                    </a:ext>
                  </a:extLst>
                </a:gridCol>
              </a:tblGrid>
              <a:tr h="364048">
                <a:tc>
                  <a:txBody>
                    <a:bodyPr/>
                    <a:lstStyle/>
                    <a:p>
                      <a:pPr algn="ctr"/>
                      <a:r>
                        <a:rPr lang="fr-FR" sz="1400" dirty="0" err="1"/>
                        <a:t>Generation</a:t>
                      </a:r>
                      <a:endParaRPr lang="fr-BE" sz="1400" dirty="0"/>
                    </a:p>
                  </a:txBody>
                  <a:tcPr anchor="ctr"/>
                </a:tc>
                <a:tc>
                  <a:txBody>
                    <a:bodyPr/>
                    <a:lstStyle/>
                    <a:p>
                      <a:pPr algn="ctr"/>
                      <a:r>
                        <a:rPr lang="fr-FR" sz="1400" dirty="0"/>
                        <a:t>Age min</a:t>
                      </a:r>
                      <a:endParaRPr lang="fr-BE" sz="1400" dirty="0"/>
                    </a:p>
                  </a:txBody>
                  <a:tcPr anchor="ctr"/>
                </a:tc>
                <a:tc>
                  <a:txBody>
                    <a:bodyPr/>
                    <a:lstStyle/>
                    <a:p>
                      <a:pPr algn="ctr"/>
                      <a:r>
                        <a:rPr lang="fr-FR" sz="1400" dirty="0"/>
                        <a:t>Age max</a:t>
                      </a:r>
                      <a:endParaRPr lang="fr-BE" sz="1400" dirty="0"/>
                    </a:p>
                  </a:txBody>
                  <a:tcPr anchor="ctr"/>
                </a:tc>
                <a:tc>
                  <a:txBody>
                    <a:bodyPr/>
                    <a:lstStyle/>
                    <a:p>
                      <a:pPr algn="ctr"/>
                      <a:r>
                        <a:rPr lang="fr-FR" sz="1400" dirty="0"/>
                        <a:t>Age </a:t>
                      </a:r>
                      <a:r>
                        <a:rPr lang="fr-FR" sz="1400" dirty="0" err="1"/>
                        <a:t>mean</a:t>
                      </a:r>
                      <a:r>
                        <a:rPr lang="fr-FR" sz="1400" dirty="0"/>
                        <a:t> (SD)</a:t>
                      </a:r>
                      <a:endParaRPr lang="fr-BE" sz="1400" dirty="0"/>
                    </a:p>
                  </a:txBody>
                  <a:tcPr anchor="ctr"/>
                </a:tc>
                <a:tc>
                  <a:txBody>
                    <a:bodyPr/>
                    <a:lstStyle/>
                    <a:p>
                      <a:pPr algn="ctr"/>
                      <a:r>
                        <a:rPr lang="fr-FR" sz="1400" dirty="0" err="1"/>
                        <a:t>Women</a:t>
                      </a:r>
                      <a:endParaRPr lang="fr-BE" sz="1400" dirty="0"/>
                    </a:p>
                  </a:txBody>
                  <a:tcPr anchor="ctr"/>
                </a:tc>
                <a:extLst>
                  <a:ext uri="{0D108BD9-81ED-4DB2-BD59-A6C34878D82A}">
                    <a16:rowId xmlns:a16="http://schemas.microsoft.com/office/drawing/2014/main" val="2002987236"/>
                  </a:ext>
                </a:extLst>
              </a:tr>
              <a:tr h="210917">
                <a:tc>
                  <a:txBody>
                    <a:bodyPr/>
                    <a:lstStyle/>
                    <a:p>
                      <a:pPr algn="ctr"/>
                      <a:r>
                        <a:rPr lang="fr-FR" sz="1400" dirty="0" err="1"/>
                        <a:t>Grandparents</a:t>
                      </a:r>
                      <a:endParaRPr lang="fr-BE" sz="1400" dirty="0"/>
                    </a:p>
                  </a:txBody>
                  <a:tcPr anchor="ctr"/>
                </a:tc>
                <a:tc>
                  <a:txBody>
                    <a:bodyPr/>
                    <a:lstStyle/>
                    <a:p>
                      <a:pPr algn="ctr"/>
                      <a:r>
                        <a:rPr lang="fr-FR" sz="1400" dirty="0"/>
                        <a:t>60</a:t>
                      </a:r>
                      <a:endParaRPr lang="fr-BE" sz="1400" dirty="0"/>
                    </a:p>
                  </a:txBody>
                  <a:tcPr anchor="ctr"/>
                </a:tc>
                <a:tc>
                  <a:txBody>
                    <a:bodyPr/>
                    <a:lstStyle/>
                    <a:p>
                      <a:pPr algn="ctr"/>
                      <a:r>
                        <a:rPr lang="fr-FR" sz="1400" dirty="0"/>
                        <a:t>94</a:t>
                      </a:r>
                      <a:endParaRPr lang="fr-BE" sz="1400" dirty="0"/>
                    </a:p>
                  </a:txBody>
                  <a:tcPr anchor="ctr"/>
                </a:tc>
                <a:tc>
                  <a:txBody>
                    <a:bodyPr/>
                    <a:lstStyle/>
                    <a:p>
                      <a:pPr algn="ctr"/>
                      <a:r>
                        <a:rPr lang="fr-FR" sz="1400" dirty="0"/>
                        <a:t>74.4 (5.9)</a:t>
                      </a:r>
                      <a:endParaRPr lang="fr-BE" sz="1400" dirty="0"/>
                    </a:p>
                  </a:txBody>
                  <a:tcPr anchor="ctr"/>
                </a:tc>
                <a:tc>
                  <a:txBody>
                    <a:bodyPr/>
                    <a:lstStyle/>
                    <a:p>
                      <a:pPr algn="ctr"/>
                      <a:r>
                        <a:rPr lang="fr-FR" sz="1400" dirty="0"/>
                        <a:t>35 (71.4%)</a:t>
                      </a:r>
                      <a:endParaRPr lang="fr-BE" sz="1400" dirty="0"/>
                    </a:p>
                  </a:txBody>
                  <a:tcPr anchor="ctr"/>
                </a:tc>
                <a:extLst>
                  <a:ext uri="{0D108BD9-81ED-4DB2-BD59-A6C34878D82A}">
                    <a16:rowId xmlns:a16="http://schemas.microsoft.com/office/drawing/2014/main" val="1739084699"/>
                  </a:ext>
                </a:extLst>
              </a:tr>
              <a:tr h="210917">
                <a:tc>
                  <a:txBody>
                    <a:bodyPr/>
                    <a:lstStyle/>
                    <a:p>
                      <a:pPr algn="ctr"/>
                      <a:r>
                        <a:rPr lang="fr-FR" sz="1400" dirty="0" err="1"/>
                        <a:t>Grandchildren</a:t>
                      </a:r>
                      <a:endParaRPr lang="fr-BE" sz="1400" dirty="0"/>
                    </a:p>
                  </a:txBody>
                  <a:tcPr anchor="ctr"/>
                </a:tc>
                <a:tc>
                  <a:txBody>
                    <a:bodyPr/>
                    <a:lstStyle/>
                    <a:p>
                      <a:pPr algn="ctr"/>
                      <a:r>
                        <a:rPr lang="fr-FR" sz="1400" dirty="0"/>
                        <a:t>16</a:t>
                      </a:r>
                      <a:endParaRPr lang="fr-BE" sz="1400" dirty="0"/>
                    </a:p>
                  </a:txBody>
                  <a:tcPr anchor="ctr"/>
                </a:tc>
                <a:tc>
                  <a:txBody>
                    <a:bodyPr/>
                    <a:lstStyle/>
                    <a:p>
                      <a:pPr algn="ctr"/>
                      <a:r>
                        <a:rPr lang="fr-FR" sz="1400" dirty="0"/>
                        <a:t>29</a:t>
                      </a:r>
                      <a:endParaRPr lang="fr-BE" sz="1400" dirty="0"/>
                    </a:p>
                  </a:txBody>
                  <a:tcPr anchor="ctr"/>
                </a:tc>
                <a:tc>
                  <a:txBody>
                    <a:bodyPr/>
                    <a:lstStyle/>
                    <a:p>
                      <a:pPr algn="ctr"/>
                      <a:r>
                        <a:rPr lang="fr-FR" sz="1400"/>
                        <a:t>20.1 (2.5)</a:t>
                      </a:r>
                      <a:endParaRPr lang="fr-BE" sz="1400" dirty="0"/>
                    </a:p>
                  </a:txBody>
                  <a:tcPr anchor="ctr"/>
                </a:tc>
                <a:tc>
                  <a:txBody>
                    <a:bodyPr/>
                    <a:lstStyle/>
                    <a:p>
                      <a:pPr algn="ctr"/>
                      <a:r>
                        <a:rPr lang="fr-FR" sz="1400" dirty="0"/>
                        <a:t>37 (75.5%)</a:t>
                      </a:r>
                      <a:endParaRPr lang="fr-BE" sz="1400" dirty="0"/>
                    </a:p>
                  </a:txBody>
                  <a:tcPr anchor="ctr"/>
                </a:tc>
                <a:extLst>
                  <a:ext uri="{0D108BD9-81ED-4DB2-BD59-A6C34878D82A}">
                    <a16:rowId xmlns:a16="http://schemas.microsoft.com/office/drawing/2014/main" val="2956282699"/>
                  </a:ext>
                </a:extLst>
              </a:tr>
            </a:tbl>
          </a:graphicData>
        </a:graphic>
      </p:graphicFrame>
      <p:sp>
        <p:nvSpPr>
          <p:cNvPr id="3" name="Slide Number Placeholder 2">
            <a:extLst>
              <a:ext uri="{FF2B5EF4-FFF2-40B4-BE49-F238E27FC236}">
                <a16:creationId xmlns:a16="http://schemas.microsoft.com/office/drawing/2014/main" id="{B593A7A9-AAD1-41FA-45C2-751B02BFFD06}"/>
              </a:ext>
            </a:extLst>
          </p:cNvPr>
          <p:cNvSpPr>
            <a:spLocks noGrp="1"/>
          </p:cNvSpPr>
          <p:nvPr>
            <p:ph type="sldNum" sz="quarter" idx="12"/>
          </p:nvPr>
        </p:nvSpPr>
        <p:spPr/>
        <p:txBody>
          <a:bodyPr/>
          <a:lstStyle/>
          <a:p>
            <a:fld id="{439CFB3C-5329-804D-A21F-9A0246BF7AB4}" type="slidenum">
              <a:rPr lang="fr-FR" smtClean="0"/>
              <a:t>7</a:t>
            </a:fld>
            <a:endParaRPr lang="fr-FR"/>
          </a:p>
        </p:txBody>
      </p:sp>
      <p:sp>
        <p:nvSpPr>
          <p:cNvPr id="8" name="TextBox 7">
            <a:extLst>
              <a:ext uri="{FF2B5EF4-FFF2-40B4-BE49-F238E27FC236}">
                <a16:creationId xmlns:a16="http://schemas.microsoft.com/office/drawing/2014/main" id="{EAC4FE6D-D6C6-72D5-C0D5-45FC7DF38ABE}"/>
              </a:ext>
            </a:extLst>
          </p:cNvPr>
          <p:cNvSpPr txBox="1"/>
          <p:nvPr/>
        </p:nvSpPr>
        <p:spPr>
          <a:xfrm>
            <a:off x="1510393" y="4767263"/>
            <a:ext cx="4759778" cy="273844"/>
          </a:xfrm>
          <a:prstGeom prst="rect">
            <a:avLst/>
          </a:prstGeom>
        </p:spPr>
        <p:txBody>
          <a:bodyPr vert="horz" wrap="square" lIns="91440" tIns="45720" rIns="91440" bIns="45720" rtlCol="0" anchor="ctr">
            <a:normAutofit/>
          </a:bodyPr>
          <a:lstStyle/>
          <a:p>
            <a:r>
              <a:rPr lang="fr-FR" sz="1050" dirty="0" err="1"/>
              <a:t>Grandparents</a:t>
            </a:r>
            <a:r>
              <a:rPr lang="fr-FR" sz="1050" dirty="0"/>
              <a:t>: </a:t>
            </a:r>
            <a:r>
              <a:rPr lang="fr-FR" sz="1050" dirty="0" err="1"/>
              <a:t>MoCA</a:t>
            </a:r>
            <a:r>
              <a:rPr lang="fr-FR" sz="1050" dirty="0"/>
              <a:t> </a:t>
            </a:r>
            <a:r>
              <a:rPr lang="fr-FR" sz="600" dirty="0"/>
              <a:t>(</a:t>
            </a:r>
            <a:r>
              <a:rPr lang="fr-FR" sz="600" dirty="0" err="1"/>
              <a:t>Nasreddine</a:t>
            </a:r>
            <a:r>
              <a:rPr lang="fr-FR" sz="600" dirty="0"/>
              <a:t> &amp; Patel, 2016) </a:t>
            </a:r>
            <a:r>
              <a:rPr lang="fr-FR" sz="1050" dirty="0"/>
              <a:t>≥ 23</a:t>
            </a:r>
            <a:r>
              <a:rPr lang="fr-FR" sz="600" dirty="0"/>
              <a:t> (Carson et al., 2018)</a:t>
            </a:r>
            <a:endParaRPr lang="fr-BE" sz="1050" dirty="0"/>
          </a:p>
        </p:txBody>
      </p:sp>
    </p:spTree>
    <p:extLst>
      <p:ext uri="{BB962C8B-B14F-4D97-AF65-F5344CB8AC3E}">
        <p14:creationId xmlns:p14="http://schemas.microsoft.com/office/powerpoint/2010/main" val="303844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868F94-EBEB-3EDF-719E-327762275E6D}"/>
              </a:ext>
            </a:extLst>
          </p:cNvPr>
          <p:cNvSpPr>
            <a:spLocks noGrp="1"/>
          </p:cNvSpPr>
          <p:nvPr>
            <p:ph idx="1"/>
          </p:nvPr>
        </p:nvSpPr>
        <p:spPr/>
        <p:txBody>
          <a:bodyPr>
            <a:normAutofit/>
          </a:bodyPr>
          <a:lstStyle/>
          <a:p>
            <a:r>
              <a:rPr lang="fr-FR" sz="2400" dirty="0" err="1"/>
              <a:t>Children</a:t>
            </a:r>
            <a:r>
              <a:rPr lang="fr-FR" sz="2400" dirty="0"/>
              <a:t> </a:t>
            </a:r>
            <a:endParaRPr lang="fr-BE" sz="2400" dirty="0"/>
          </a:p>
        </p:txBody>
      </p:sp>
      <p:sp>
        <p:nvSpPr>
          <p:cNvPr id="4" name="Title 3">
            <a:extLst>
              <a:ext uri="{FF2B5EF4-FFF2-40B4-BE49-F238E27FC236}">
                <a16:creationId xmlns:a16="http://schemas.microsoft.com/office/drawing/2014/main" id="{07601D43-43F2-1464-10F9-05E15A718A1F}"/>
              </a:ext>
            </a:extLst>
          </p:cNvPr>
          <p:cNvSpPr>
            <a:spLocks noGrp="1"/>
          </p:cNvSpPr>
          <p:nvPr>
            <p:ph type="title"/>
          </p:nvPr>
        </p:nvSpPr>
        <p:spPr/>
        <p:txBody>
          <a:bodyPr>
            <a:normAutofit fontScale="90000"/>
          </a:bodyPr>
          <a:lstStyle/>
          <a:p>
            <a:r>
              <a:rPr lang="fr-FR" dirty="0"/>
              <a:t>Listing </a:t>
            </a:r>
            <a:r>
              <a:rPr lang="fr-FR" dirty="0" err="1"/>
              <a:t>memories</a:t>
            </a:r>
            <a:endParaRPr lang="fr-BE" dirty="0"/>
          </a:p>
        </p:txBody>
      </p:sp>
      <p:pic>
        <p:nvPicPr>
          <p:cNvPr id="2" name="Graphic 1" descr="Woman with long wavy hair">
            <a:extLst>
              <a:ext uri="{FF2B5EF4-FFF2-40B4-BE49-F238E27FC236}">
                <a16:creationId xmlns:a16="http://schemas.microsoft.com/office/drawing/2014/main" id="{28581FC8-A996-6A62-83CB-8BEEA762A41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80619" y="2151749"/>
            <a:ext cx="792637" cy="1110893"/>
          </a:xfrm>
          <a:prstGeom prst="rect">
            <a:avLst/>
          </a:prstGeom>
        </p:spPr>
      </p:pic>
      <p:sp>
        <p:nvSpPr>
          <p:cNvPr id="3" name="TextBox 2">
            <a:extLst>
              <a:ext uri="{FF2B5EF4-FFF2-40B4-BE49-F238E27FC236}">
                <a16:creationId xmlns:a16="http://schemas.microsoft.com/office/drawing/2014/main" id="{3F6326ED-02B8-9366-CB34-F47375789337}"/>
              </a:ext>
            </a:extLst>
          </p:cNvPr>
          <p:cNvSpPr txBox="1"/>
          <p:nvPr/>
        </p:nvSpPr>
        <p:spPr>
          <a:xfrm>
            <a:off x="220898" y="3608295"/>
            <a:ext cx="6743238" cy="1077218"/>
          </a:xfrm>
          <a:prstGeom prst="rect">
            <a:avLst/>
          </a:prstGeom>
          <a:noFill/>
        </p:spPr>
        <p:txBody>
          <a:bodyPr wrap="square" rtlCol="0">
            <a:spAutoFit/>
          </a:bodyPr>
          <a:lstStyle/>
          <a:p>
            <a:r>
              <a:rPr lang="fr-FR" sz="1600" b="1" i="1" dirty="0"/>
              <a:t>« </a:t>
            </a:r>
            <a:r>
              <a:rPr lang="en-US" sz="1600" b="1" i="1" dirty="0"/>
              <a:t>What are the most important memories did your parents tell you about? </a:t>
            </a:r>
            <a:r>
              <a:rPr lang="fr-FR" sz="1600" b="1" i="1" dirty="0"/>
              <a:t>»</a:t>
            </a:r>
          </a:p>
          <a:p>
            <a:pPr marL="171450" indent="-171450">
              <a:buFont typeface="Arial" panose="020B0604020202020204" pitchFamily="34" charset="0"/>
              <a:buChar char="•"/>
            </a:pPr>
            <a:r>
              <a:rPr lang="fr-FR" sz="1200" dirty="0"/>
              <a:t>At least</a:t>
            </a:r>
            <a:r>
              <a:rPr lang="fr-FR" sz="1200" b="1" u="sng" dirty="0"/>
              <a:t> 2 public and 2 </a:t>
            </a:r>
            <a:r>
              <a:rPr lang="fr-FR" sz="1200" b="1" u="sng" dirty="0" err="1"/>
              <a:t>personal</a:t>
            </a:r>
            <a:endParaRPr lang="fr-FR" sz="1200" b="1" u="sng" dirty="0"/>
          </a:p>
          <a:p>
            <a:pPr marL="171450" indent="-171450">
              <a:buFont typeface="Arial" panose="020B0604020202020204" pitchFamily="34" charset="0"/>
              <a:buChar char="•"/>
            </a:pPr>
            <a:r>
              <a:rPr lang="fr-FR" sz="1200" dirty="0"/>
              <a:t>That she </a:t>
            </a:r>
            <a:r>
              <a:rPr lang="fr-FR" sz="1200" dirty="0" err="1"/>
              <a:t>lived</a:t>
            </a:r>
            <a:r>
              <a:rPr lang="fr-FR" sz="1200" dirty="0"/>
              <a:t> </a:t>
            </a:r>
            <a:r>
              <a:rPr lang="fr-FR" sz="1200" dirty="0" err="1"/>
              <a:t>before</a:t>
            </a:r>
            <a:r>
              <a:rPr lang="fr-FR" sz="1200" dirty="0"/>
              <a:t> </a:t>
            </a:r>
            <a:r>
              <a:rPr lang="fr-FR" sz="1200" dirty="0" err="1"/>
              <a:t>turning</a:t>
            </a:r>
            <a:r>
              <a:rPr lang="fr-FR" sz="1200" dirty="0"/>
              <a:t> 30 </a:t>
            </a:r>
            <a:r>
              <a:rPr lang="fr-FR" sz="1200" dirty="0" err="1"/>
              <a:t>years</a:t>
            </a:r>
            <a:r>
              <a:rPr lang="fr-FR" sz="1200" dirty="0"/>
              <a:t> </a:t>
            </a:r>
            <a:r>
              <a:rPr lang="fr-FR" sz="1200" dirty="0" err="1"/>
              <a:t>old</a:t>
            </a:r>
            <a:endParaRPr lang="fr-FR" sz="1200" dirty="0"/>
          </a:p>
          <a:p>
            <a:pPr marL="171450" indent="-171450">
              <a:buFont typeface="Arial" panose="020B0604020202020204" pitchFamily="34" charset="0"/>
              <a:buChar char="•"/>
            </a:pPr>
            <a:r>
              <a:rPr lang="fr-FR" sz="1200" dirty="0" err="1"/>
              <a:t>Transmitted</a:t>
            </a:r>
            <a:r>
              <a:rPr lang="fr-FR" sz="1200" dirty="0"/>
              <a:t> </a:t>
            </a:r>
            <a:r>
              <a:rPr lang="fr-FR" sz="1200" dirty="0" err="1"/>
              <a:t>directly</a:t>
            </a:r>
            <a:endParaRPr lang="fr-FR" sz="1200" dirty="0"/>
          </a:p>
          <a:p>
            <a:pPr marL="171450" indent="-171450">
              <a:buFont typeface="Arial" panose="020B0604020202020204" pitchFamily="34" charset="0"/>
              <a:buChar char="•"/>
            </a:pPr>
            <a:r>
              <a:rPr lang="fr-FR" sz="1200" dirty="0"/>
              <a:t>« </a:t>
            </a:r>
            <a:r>
              <a:rPr lang="fr-FR" sz="1200" dirty="0" err="1"/>
              <a:t>Episodic</a:t>
            </a:r>
            <a:r>
              <a:rPr lang="fr-FR" sz="1200" dirty="0"/>
              <a:t> » (not </a:t>
            </a:r>
            <a:r>
              <a:rPr lang="fr-FR" sz="1200" dirty="0" err="1"/>
              <a:t>repeated</a:t>
            </a:r>
            <a:r>
              <a:rPr lang="fr-FR" sz="1200" dirty="0"/>
              <a:t>, short)</a:t>
            </a:r>
          </a:p>
        </p:txBody>
      </p:sp>
      <p:sp>
        <p:nvSpPr>
          <p:cNvPr id="7" name="Speech Bubble: Rectangle with Corners Rounded 6">
            <a:extLst>
              <a:ext uri="{FF2B5EF4-FFF2-40B4-BE49-F238E27FC236}">
                <a16:creationId xmlns:a16="http://schemas.microsoft.com/office/drawing/2014/main" id="{33FD1F43-0866-447C-4F4F-8E107ABC5095}"/>
              </a:ext>
            </a:extLst>
          </p:cNvPr>
          <p:cNvSpPr/>
          <p:nvPr/>
        </p:nvSpPr>
        <p:spPr>
          <a:xfrm>
            <a:off x="5973256" y="1043427"/>
            <a:ext cx="2392255" cy="669951"/>
          </a:xfrm>
          <a:prstGeom prst="wedgeRoundRectCallout">
            <a:avLst>
              <a:gd name="adj1" fmla="val -52880"/>
              <a:gd name="adj2" fmla="val 9711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err="1"/>
              <a:t>Death</a:t>
            </a:r>
            <a:r>
              <a:rPr lang="fr-BE" dirty="0"/>
              <a:t> of Diana</a:t>
            </a:r>
          </a:p>
        </p:txBody>
      </p:sp>
      <p:sp>
        <p:nvSpPr>
          <p:cNvPr id="8" name="Speech Bubble: Rectangle with Corners Rounded 7">
            <a:extLst>
              <a:ext uri="{FF2B5EF4-FFF2-40B4-BE49-F238E27FC236}">
                <a16:creationId xmlns:a16="http://schemas.microsoft.com/office/drawing/2014/main" id="{9F231E4E-0815-6DAA-C0B2-CC2FB5849A27}"/>
              </a:ext>
            </a:extLst>
          </p:cNvPr>
          <p:cNvSpPr/>
          <p:nvPr/>
        </p:nvSpPr>
        <p:spPr>
          <a:xfrm>
            <a:off x="6502695" y="2014577"/>
            <a:ext cx="1944025" cy="669951"/>
          </a:xfrm>
          <a:prstGeom prst="wedgeRoundRectCallout">
            <a:avLst>
              <a:gd name="adj1" fmla="val -70093"/>
              <a:gd name="adj2" fmla="val 2144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a:t>Mom’s divorce</a:t>
            </a:r>
            <a:endParaRPr lang="fr-FR" dirty="0"/>
          </a:p>
        </p:txBody>
      </p:sp>
      <p:sp>
        <p:nvSpPr>
          <p:cNvPr id="10" name="Speech Bubble: Rectangle with Corners Rounded 9">
            <a:extLst>
              <a:ext uri="{FF2B5EF4-FFF2-40B4-BE49-F238E27FC236}">
                <a16:creationId xmlns:a16="http://schemas.microsoft.com/office/drawing/2014/main" id="{1D44FCDC-847B-0502-7FC3-8E20B4A1ADDF}"/>
              </a:ext>
            </a:extLst>
          </p:cNvPr>
          <p:cNvSpPr/>
          <p:nvPr/>
        </p:nvSpPr>
        <p:spPr>
          <a:xfrm>
            <a:off x="3325034" y="1146029"/>
            <a:ext cx="2392255" cy="567349"/>
          </a:xfrm>
          <a:prstGeom prst="wedgeRoundRectCallout">
            <a:avLst>
              <a:gd name="adj1" fmla="val 35475"/>
              <a:gd name="adj2" fmla="val 95286"/>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Parents’ </a:t>
            </a:r>
            <a:r>
              <a:rPr lang="fr-FR" dirty="0" err="1"/>
              <a:t>wedding</a:t>
            </a:r>
            <a:endParaRPr lang="fr-FR" dirty="0"/>
          </a:p>
        </p:txBody>
      </p:sp>
      <p:sp>
        <p:nvSpPr>
          <p:cNvPr id="11" name="Speech Bubble: Rectangle with Corners Rounded 10">
            <a:extLst>
              <a:ext uri="{FF2B5EF4-FFF2-40B4-BE49-F238E27FC236}">
                <a16:creationId xmlns:a16="http://schemas.microsoft.com/office/drawing/2014/main" id="{97F19FAC-BB1F-CFE8-F7D2-DD0955F94780}"/>
              </a:ext>
            </a:extLst>
          </p:cNvPr>
          <p:cNvSpPr/>
          <p:nvPr/>
        </p:nvSpPr>
        <p:spPr>
          <a:xfrm>
            <a:off x="3073579" y="1844716"/>
            <a:ext cx="1779605" cy="621533"/>
          </a:xfrm>
          <a:prstGeom prst="wedgeRoundRectCallout">
            <a:avLst>
              <a:gd name="adj1" fmla="val 69837"/>
              <a:gd name="adj2" fmla="val 545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09/11</a:t>
            </a:r>
          </a:p>
        </p:txBody>
      </p:sp>
      <p:sp>
        <p:nvSpPr>
          <p:cNvPr id="16" name="Slide Number Placeholder 15">
            <a:extLst>
              <a:ext uri="{FF2B5EF4-FFF2-40B4-BE49-F238E27FC236}">
                <a16:creationId xmlns:a16="http://schemas.microsoft.com/office/drawing/2014/main" id="{34C5F22E-589E-18F5-1E9F-1B48D442B284}"/>
              </a:ext>
            </a:extLst>
          </p:cNvPr>
          <p:cNvSpPr>
            <a:spLocks noGrp="1"/>
          </p:cNvSpPr>
          <p:nvPr>
            <p:ph type="sldNum" sz="quarter" idx="12"/>
          </p:nvPr>
        </p:nvSpPr>
        <p:spPr/>
        <p:txBody>
          <a:bodyPr/>
          <a:lstStyle/>
          <a:p>
            <a:fld id="{439CFB3C-5329-804D-A21F-9A0246BF7AB4}" type="slidenum">
              <a:rPr lang="fr-FR" smtClean="0"/>
              <a:t>8</a:t>
            </a:fld>
            <a:endParaRPr lang="fr-FR"/>
          </a:p>
        </p:txBody>
      </p:sp>
    </p:spTree>
    <p:extLst>
      <p:ext uri="{BB962C8B-B14F-4D97-AF65-F5344CB8AC3E}">
        <p14:creationId xmlns:p14="http://schemas.microsoft.com/office/powerpoint/2010/main" val="14551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BDFB97-6131-5522-80D0-FEF341BFEFBF}"/>
              </a:ext>
            </a:extLst>
          </p:cNvPr>
          <p:cNvSpPr>
            <a:spLocks noGrp="1"/>
          </p:cNvSpPr>
          <p:nvPr>
            <p:ph type="title"/>
          </p:nvPr>
        </p:nvSpPr>
        <p:spPr/>
        <p:txBody>
          <a:bodyPr>
            <a:normAutofit fontScale="90000"/>
          </a:bodyPr>
          <a:lstStyle/>
          <a:p>
            <a:r>
              <a:rPr lang="fr-FR" dirty="0"/>
              <a:t>Memory narrative and </a:t>
            </a:r>
            <a:r>
              <a:rPr lang="fr-FR" dirty="0" err="1"/>
              <a:t>functions</a:t>
            </a:r>
            <a:endParaRPr lang="fr-BE" dirty="0"/>
          </a:p>
        </p:txBody>
      </p:sp>
      <p:sp>
        <p:nvSpPr>
          <p:cNvPr id="5" name="Slide Number Placeholder 4">
            <a:extLst>
              <a:ext uri="{FF2B5EF4-FFF2-40B4-BE49-F238E27FC236}">
                <a16:creationId xmlns:a16="http://schemas.microsoft.com/office/drawing/2014/main" id="{6E9048B8-5DD8-65E8-0E31-E199732F0B8D}"/>
              </a:ext>
            </a:extLst>
          </p:cNvPr>
          <p:cNvSpPr>
            <a:spLocks noGrp="1"/>
          </p:cNvSpPr>
          <p:nvPr>
            <p:ph type="sldNum" sz="quarter" idx="12"/>
          </p:nvPr>
        </p:nvSpPr>
        <p:spPr/>
        <p:txBody>
          <a:bodyPr/>
          <a:lstStyle/>
          <a:p>
            <a:fld id="{439CFB3C-5329-804D-A21F-9A0246BF7AB4}" type="slidenum">
              <a:rPr lang="fr-FR" smtClean="0"/>
              <a:t>9</a:t>
            </a:fld>
            <a:endParaRPr lang="fr-FR"/>
          </a:p>
        </p:txBody>
      </p:sp>
      <p:pic>
        <p:nvPicPr>
          <p:cNvPr id="6" name="Graphic 5" descr="Woman with long wavy hair">
            <a:extLst>
              <a:ext uri="{FF2B5EF4-FFF2-40B4-BE49-F238E27FC236}">
                <a16:creationId xmlns:a16="http://schemas.microsoft.com/office/drawing/2014/main" id="{47BA8E21-3D53-20C9-BE51-980C49AE569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07798" y="2636759"/>
            <a:ext cx="792637" cy="1110893"/>
          </a:xfrm>
          <a:prstGeom prst="rect">
            <a:avLst/>
          </a:prstGeom>
        </p:spPr>
      </p:pic>
      <p:pic>
        <p:nvPicPr>
          <p:cNvPr id="7" name="Graphic 6" descr="Radio microphone with solid fill">
            <a:extLst>
              <a:ext uri="{FF2B5EF4-FFF2-40B4-BE49-F238E27FC236}">
                <a16:creationId xmlns:a16="http://schemas.microsoft.com/office/drawing/2014/main" id="{7C264B65-D1D0-DD44-24EF-7177E4EC731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061191" y="2747068"/>
            <a:ext cx="696669" cy="696669"/>
          </a:xfrm>
          <a:prstGeom prst="rect">
            <a:avLst/>
          </a:prstGeom>
        </p:spPr>
      </p:pic>
      <p:sp>
        <p:nvSpPr>
          <p:cNvPr id="8" name="Speech Bubble: Rectangle with Corners Rounded 7">
            <a:extLst>
              <a:ext uri="{FF2B5EF4-FFF2-40B4-BE49-F238E27FC236}">
                <a16:creationId xmlns:a16="http://schemas.microsoft.com/office/drawing/2014/main" id="{0188C07D-2C16-F53A-CA4D-4090DBC6D683}"/>
              </a:ext>
            </a:extLst>
          </p:cNvPr>
          <p:cNvSpPr/>
          <p:nvPr/>
        </p:nvSpPr>
        <p:spPr>
          <a:xfrm>
            <a:off x="1196248" y="1426045"/>
            <a:ext cx="3098165" cy="696669"/>
          </a:xfrm>
          <a:prstGeom prst="wedgeRoundRectCallout">
            <a:avLst>
              <a:gd name="adj1" fmla="val -41623"/>
              <a:gd name="adj2" fmla="val 11583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dirty="0"/>
              <a:t>My parents met at the Pub… </a:t>
            </a:r>
          </a:p>
        </p:txBody>
      </p:sp>
      <p:pic>
        <p:nvPicPr>
          <p:cNvPr id="12" name="Graphic 11" descr="Clipboard outline">
            <a:extLst>
              <a:ext uri="{FF2B5EF4-FFF2-40B4-BE49-F238E27FC236}">
                <a16:creationId xmlns:a16="http://schemas.microsoft.com/office/drawing/2014/main" id="{E6B2FBF0-8DFC-6E87-016C-4C485987F7D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17674" y="692413"/>
            <a:ext cx="4320760" cy="4320760"/>
          </a:xfrm>
          <a:prstGeom prst="rect">
            <a:avLst/>
          </a:prstGeom>
        </p:spPr>
      </p:pic>
      <p:sp>
        <p:nvSpPr>
          <p:cNvPr id="13" name="TextBox 12">
            <a:extLst>
              <a:ext uri="{FF2B5EF4-FFF2-40B4-BE49-F238E27FC236}">
                <a16:creationId xmlns:a16="http://schemas.microsoft.com/office/drawing/2014/main" id="{B596F86D-BD6B-F263-1FD9-EB05EB5E00EF}"/>
              </a:ext>
            </a:extLst>
          </p:cNvPr>
          <p:cNvSpPr txBox="1"/>
          <p:nvPr/>
        </p:nvSpPr>
        <p:spPr>
          <a:xfrm>
            <a:off x="1104116" y="4228830"/>
            <a:ext cx="2249081" cy="498021"/>
          </a:xfrm>
          <a:prstGeom prst="rect">
            <a:avLst/>
          </a:prstGeom>
        </p:spPr>
        <p:txBody>
          <a:bodyPr vert="horz" wrap="square" lIns="91440" tIns="45720" rIns="91440" bIns="45720" rtlCol="0" anchor="ctr">
            <a:normAutofit/>
          </a:bodyPr>
          <a:lstStyle/>
          <a:p>
            <a:r>
              <a:rPr lang="fr-FR" dirty="0"/>
              <a:t>For </a:t>
            </a:r>
            <a:r>
              <a:rPr lang="fr-FR" dirty="0" err="1"/>
              <a:t>each</a:t>
            </a:r>
            <a:r>
              <a:rPr lang="fr-FR" dirty="0"/>
              <a:t> memory </a:t>
            </a:r>
            <a:endParaRPr lang="fr-BE" dirty="0"/>
          </a:p>
        </p:txBody>
      </p:sp>
      <p:sp>
        <p:nvSpPr>
          <p:cNvPr id="10" name="Content Placeholder 2">
            <a:extLst>
              <a:ext uri="{FF2B5EF4-FFF2-40B4-BE49-F238E27FC236}">
                <a16:creationId xmlns:a16="http://schemas.microsoft.com/office/drawing/2014/main" id="{EAEFB8BD-BE1C-3F42-DA1A-1F6D389FA9BB}"/>
              </a:ext>
            </a:extLst>
          </p:cNvPr>
          <p:cNvSpPr txBox="1">
            <a:spLocks/>
          </p:cNvSpPr>
          <p:nvPr/>
        </p:nvSpPr>
        <p:spPr>
          <a:xfrm>
            <a:off x="5430049" y="1951981"/>
            <a:ext cx="2351311" cy="22768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00707F"/>
              </a:buClr>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800" b="1" dirty="0" err="1"/>
              <a:t>Reminiscence</a:t>
            </a:r>
            <a:r>
              <a:rPr lang="fr-FR" sz="1800" b="1" dirty="0"/>
              <a:t> </a:t>
            </a:r>
            <a:r>
              <a:rPr lang="fr-FR" sz="1800" b="1" dirty="0" err="1"/>
              <a:t>Functions</a:t>
            </a:r>
            <a:r>
              <a:rPr lang="fr-FR" sz="1800" b="1" dirty="0"/>
              <a:t> </a:t>
            </a:r>
            <a:r>
              <a:rPr lang="fr-FR" sz="1800" b="1" dirty="0" err="1"/>
              <a:t>Scale</a:t>
            </a:r>
            <a:r>
              <a:rPr lang="fr-FR" sz="2400" b="1" dirty="0"/>
              <a:t> </a:t>
            </a:r>
            <a:r>
              <a:rPr lang="fr-FR" sz="1100" b="1" dirty="0"/>
              <a:t>(Webster, 1993)</a:t>
            </a:r>
            <a:endParaRPr lang="fr-FR" sz="1600" b="1" dirty="0"/>
          </a:p>
          <a:p>
            <a:pPr marL="0" indent="0">
              <a:buFont typeface="Lucida Grande"/>
              <a:buNone/>
            </a:pPr>
            <a:endParaRPr lang="fr-FR" sz="1400" b="1" dirty="0"/>
          </a:p>
          <a:p>
            <a:pPr marL="0" indent="0" algn="ctr">
              <a:buFont typeface="Lucida Grande"/>
              <a:buNone/>
            </a:pPr>
            <a:r>
              <a:rPr lang="fr-FR" sz="1400" i="1" dirty="0"/>
              <a:t>« Why do </a:t>
            </a:r>
            <a:r>
              <a:rPr lang="fr-FR" sz="1400" i="1" dirty="0" err="1"/>
              <a:t>you</a:t>
            </a:r>
            <a:r>
              <a:rPr lang="fr-FR" sz="1400" i="1" dirty="0"/>
              <a:t> </a:t>
            </a:r>
            <a:r>
              <a:rPr lang="fr-FR" sz="1400" i="1" dirty="0" err="1"/>
              <a:t>remember</a:t>
            </a:r>
            <a:r>
              <a:rPr lang="fr-FR" sz="1400" i="1" dirty="0"/>
              <a:t> </a:t>
            </a:r>
            <a:r>
              <a:rPr lang="fr-FR" sz="1400" i="1" dirty="0" err="1"/>
              <a:t>this</a:t>
            </a:r>
            <a:r>
              <a:rPr lang="fr-FR" sz="1400" i="1" dirty="0"/>
              <a:t> memory? »</a:t>
            </a:r>
            <a:endParaRPr lang="fr-FR" sz="1050" i="1" dirty="0"/>
          </a:p>
        </p:txBody>
      </p:sp>
    </p:spTree>
    <p:extLst>
      <p:ext uri="{BB962C8B-B14F-4D97-AF65-F5344CB8AC3E}">
        <p14:creationId xmlns:p14="http://schemas.microsoft.com/office/powerpoint/2010/main" val="53980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lnSpcReduction="10000"/>
      </a:bodyPr>
      <a:lstStyle>
        <a:defPPr>
          <a:defRPr dirty="0" smtClean="0"/>
        </a:defPPr>
      </a:lstStyle>
    </a:tx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48b7af1-40da-4f1a-9141-119420732c3a" xsi:nil="true"/>
    <lcf76f155ced4ddcb4097134ff3c332f xmlns="a238498b-f08d-448e-8dbd-abe85e2249a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BF7B0B27692148B5B3A8916168065D" ma:contentTypeVersion="8" ma:contentTypeDescription="Crée un document." ma:contentTypeScope="" ma:versionID="c586b3d6def7ddd298ec05f60c20f170">
  <xsd:schema xmlns:xsd="http://www.w3.org/2001/XMLSchema" xmlns:xs="http://www.w3.org/2001/XMLSchema" xmlns:p="http://schemas.microsoft.com/office/2006/metadata/properties" xmlns:ns2="a238498b-f08d-448e-8dbd-abe85e2249af" xmlns:ns3="348b7af1-40da-4f1a-9141-119420732c3a" targetNamespace="http://schemas.microsoft.com/office/2006/metadata/properties" ma:root="true" ma:fieldsID="af0249ab98b969d41482d6c3779b12b3" ns2:_="" ns3:_="">
    <xsd:import namespace="a238498b-f08d-448e-8dbd-abe85e2249af"/>
    <xsd:import namespace="348b7af1-40da-4f1a-9141-119420732c3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38498b-f08d-448e-8dbd-abe85e2249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4434ded7-6e41-4000-8be6-3d063d771b34"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48b7af1-40da-4f1a-9141-119420732c3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ba0067b-9e80-4877-b09a-9c58ba9702bf}" ma:internalName="TaxCatchAll" ma:showField="CatchAllData" ma:web="348b7af1-40da-4f1a-9141-119420732c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437664-34A4-46EC-8920-BEBB4D5E447D}">
  <ds:schemaRefs>
    <ds:schemaRef ds:uri="348b7af1-40da-4f1a-9141-119420732c3a"/>
    <ds:schemaRef ds:uri="a238498b-f08d-448e-8dbd-abe85e2249a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A5DE90-E022-467C-8BE0-7C952CFF5E87}">
  <ds:schemaRefs>
    <ds:schemaRef ds:uri="http://schemas.microsoft.com/sharepoint/v3/contenttype/forms"/>
  </ds:schemaRefs>
</ds:datastoreItem>
</file>

<file path=customXml/itemProps3.xml><?xml version="1.0" encoding="utf-8"?>
<ds:datastoreItem xmlns:ds="http://schemas.openxmlformats.org/officeDocument/2006/customXml" ds:itemID="{913E0DE3-6C05-4F69-BA8E-FCBDA4E9062B}">
  <ds:schemaRefs>
    <ds:schemaRef ds:uri="348b7af1-40da-4f1a-9141-119420732c3a"/>
    <ds:schemaRef ds:uri="a238498b-f08d-448e-8dbd-abe85e2249a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3779</TotalTime>
  <Words>1764</Words>
  <Application>Microsoft Office PowerPoint</Application>
  <PresentationFormat>On-screen Show (16:9)</PresentationFormat>
  <Paragraphs>322</Paragraphs>
  <Slides>32</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Lucida Grande</vt:lpstr>
      <vt:lpstr>Thème Office</vt:lpstr>
      <vt:lpstr>Motives for transmitting and remembering A functional analysis of intergenerational memory transmission in the family</vt:lpstr>
      <vt:lpstr>Family</vt:lpstr>
      <vt:lpstr>‘Children are born in a storied world’ (Fivush &amp; Merril, 2016)</vt:lpstr>
      <vt:lpstr>Our study</vt:lpstr>
      <vt:lpstr>Why ? Functions ?</vt:lpstr>
      <vt:lpstr>Method</vt:lpstr>
      <vt:lpstr>Participants</vt:lpstr>
      <vt:lpstr>Listing memories</vt:lpstr>
      <vt:lpstr>Memory narrative and functions</vt:lpstr>
      <vt:lpstr>Same thing for the parent/grandparent…</vt:lpstr>
      <vt:lpstr>Listing memories</vt:lpstr>
      <vt:lpstr>Memory narrative and functions</vt:lpstr>
      <vt:lpstr>Variables</vt:lpstr>
      <vt:lpstr>Results</vt:lpstr>
      <vt:lpstr>Parent-Child</vt:lpstr>
      <vt:lpstr>Grandparent-Grandchild</vt:lpstr>
      <vt:lpstr>Personal vs. public</vt:lpstr>
      <vt:lpstr>Parent vs. grandparent</vt:lpstr>
      <vt:lpstr>Child vs. grandchild</vt:lpstr>
      <vt:lpstr>Results - summary</vt:lpstr>
      <vt:lpstr>PowerPoint Presentation</vt:lpstr>
      <vt:lpstr>PowerPoint Presentation</vt:lpstr>
      <vt:lpstr>Motivations for telling a story are not always the same as the ones for remembering it (Harris et al., 2024) </vt:lpstr>
      <vt:lpstr>Thank you for your attention</vt:lpstr>
      <vt:lpstr>PowerPoint Presentation</vt:lpstr>
      <vt:lpstr>PowerPoint Presentation</vt:lpstr>
      <vt:lpstr>Main hypotheses</vt:lpstr>
      <vt:lpstr>PowerPoint Presentation</vt:lpstr>
      <vt:lpstr>Adapted CES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Minon</dc:creator>
  <cp:lastModifiedBy>Baudet David</cp:lastModifiedBy>
  <cp:revision>359</cp:revision>
  <dcterms:created xsi:type="dcterms:W3CDTF">2018-03-13T16:35:22Z</dcterms:created>
  <dcterms:modified xsi:type="dcterms:W3CDTF">2026-04-24T10:52:50Z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0x01010054BF7B0B27692148B5B3A8916168065D</vt:lpwstr>
  </property>
  <property fmtid="{D5CDD505-2E9C-101B-9397-08002B2CF9AE}" pid="3" name="MediaServiceImageTags">
    <vt:lpwstr/>
  </property>
</Properties>
</file>