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20"/>
  </p:notesMasterIdLst>
  <p:sldIdLst>
    <p:sldId id="256" r:id="rId2"/>
    <p:sldId id="257" r:id="rId3"/>
    <p:sldId id="285" r:id="rId4"/>
    <p:sldId id="305" r:id="rId5"/>
    <p:sldId id="330" r:id="rId6"/>
    <p:sldId id="297" r:id="rId7"/>
    <p:sldId id="300" r:id="rId8"/>
    <p:sldId id="337" r:id="rId9"/>
    <p:sldId id="334" r:id="rId10"/>
    <p:sldId id="341" r:id="rId11"/>
    <p:sldId id="299" r:id="rId12"/>
    <p:sldId id="338" r:id="rId13"/>
    <p:sldId id="335" r:id="rId14"/>
    <p:sldId id="331" r:id="rId15"/>
    <p:sldId id="332" r:id="rId16"/>
    <p:sldId id="333" r:id="rId17"/>
    <p:sldId id="336" r:id="rId18"/>
    <p:sldId id="340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87066"/>
  </p:normalViewPr>
  <p:slideViewPr>
    <p:cSldViewPr snapToGrid="0">
      <p:cViewPr varScale="1">
        <p:scale>
          <a:sx n="80" d="100"/>
          <a:sy n="80" d="100"/>
        </p:scale>
        <p:origin x="664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98D97-5B4A-9044-A3DD-36109134D404}" type="datetimeFigureOut">
              <a:rPr lang="fr-FR" smtClean="0"/>
              <a:t>18/04/2026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05D60-2DB7-E448-BC1F-9076866D1E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93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Isabelle Schrouff and I come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University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Hospital of Liège.</a:t>
            </a:r>
          </a:p>
          <a:p>
            <a:pPr rtl="0"/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i'm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going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talk to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about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complications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arise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improper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fracture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distal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rtl="0"/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fr-BE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05D60-2DB7-E448-BC1F-9076866D1E9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1848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Supracondylar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fractures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elbow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account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60% of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elbow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fractures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accounts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17% of fractures in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7-year-old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can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types: extension in 95% of cases and flexion in 5% of cases.</a:t>
            </a:r>
          </a:p>
          <a:p>
            <a:pPr rtl="0"/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fr-BE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05D60-2DB7-E448-BC1F-9076866D1E9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42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Blunt technique,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orthopedic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and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fracture fixation.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must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least 2 pins: One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laterally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one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laterally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Or more pins </a:t>
            </a:r>
          </a:p>
          <a:p>
            <a:pPr rtl="0"/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fr-BE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930A5-A68F-964C-B422-1738758C3FF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43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criteria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to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good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fracture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Rogers' line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line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passes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anterior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cortex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must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capitelum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must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hourglass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symbol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restore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lateral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columns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/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inclination of the physis (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plate)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lateral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condyle relative to the axis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normal value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70° and 80°.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malrotation quotient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metaphyseal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beak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lateral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divided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width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epiphysis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 an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anteroposterior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malrotation quotient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0.1,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axis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disorde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fr-BE" dirty="0"/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930A5-A68F-964C-B422-1738758C3FF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222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occurs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primarily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proximal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not in the distal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6,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10 cm, of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cm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the distal physis.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remodeling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potential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distal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humerus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930A5-A68F-964C-B422-1738758C3FF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786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Very little angulation in the sagittal plane can be expected to remodel. Lack of of extension or flexion depending of deformity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359D6-12B0-4697-B65F-95CCFCD43E39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31165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often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poorly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tolerated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aesthetically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flexion and extension can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but not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significantly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930A5-A68F-964C-B422-1738758C3FF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551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cubitus varus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deformities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aesthetic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deformity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elbow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05D60-2DB7-E448-BC1F-9076866D1E9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5845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young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high-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basketball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player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Elbow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good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5-degree flexion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deficit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somewhat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bothered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aesthetic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appearance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elbow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coach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requesting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correction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believes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accurate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to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deformation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Despite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coach's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wishes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discussion,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prefers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to have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elbow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corrected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to the post-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operative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risks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05D60-2DB7-E448-BC1F-9076866D1E9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133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Flexion or extension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deficits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tolerated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elite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athletes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deformity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have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930A5-A68F-964C-B422-1738758C3FF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893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Increasingly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three-dimensional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cutting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guides.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guides are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useful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correctly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correcting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palette, but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size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makes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use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epecially</a:t>
            </a:r>
            <a:r>
              <a:rPr lang="fr-B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fr-B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endParaRPr lang="fr-B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05D60-2DB7-E448-BC1F-9076866D1E9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17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7B50E4-2343-4B20-80BE-1605C97DFB16}" type="datetime1">
              <a:rPr lang="en-US" smtClean="0"/>
              <a:t>4/18/26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3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DE44A-7CD8-4860-9BDC-2BE4C911F6D0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8EAEAF-D16E-446F-97F9-D23FB245CB45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71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782E7A21-5BA8-4C4C-9705-3A1EA342AD8A}" type="datetime1">
              <a:rPr lang="en-US" smtClean="0"/>
              <a:t>4/18/26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8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0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2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73BE-5F1F-40EF-8F67-E3F24D65884D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66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68EF1-668D-4AD0-8652-1F3B3622EDC2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5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5609F-9B5B-4E29-8DB1-457A85E01A27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5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0DE37-B9D6-425C-B79B-6C6DFFBD0DA2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55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B0EE-4023-4E3C-8875-10AA631453CF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CE6CA204-B091-40ED-8158-331EE628B522}" type="datetime1">
              <a:rPr lang="en-US" smtClean="0"/>
              <a:t>4/18/26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02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2F09-9D88-4105-92F6-7298804EAA90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311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4F96-061D-4D71-97A2-2371A43FDE7C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95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E133-02A7-439F-9131-2680F754099D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69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F7DD-C7D0-4333-B18D-CCAF5427F9DD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318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15979-091A-4302-A385-56FC1CE52E32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694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836D543-476D-434F-B209-1A114B2E3F04}" type="datetime1">
              <a:rPr lang="en-US" smtClean="0"/>
              <a:t>4/18/26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6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DD0F20-7689-42E6-8664-6AA00B79F132}" type="datetime1">
              <a:rPr lang="en-US" smtClean="0"/>
              <a:t>4/18/26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49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30F2F577-5BDA-4749-9F3F-0D340DC0D6A8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065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C9378AD-A6D7-4162-BB5C-47C49B2E145B}" type="datetime1">
              <a:rPr lang="en-US" smtClean="0"/>
              <a:t>4/18/26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71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7B65D3-547A-48A8-9F1F-13ED0B55ACC6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948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76A7CFE7-E645-4439-AA6B-DA8CF856D63E}" type="datetime1">
              <a:rPr lang="en-US" smtClean="0"/>
              <a:t>4/18/26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65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8B2C0DB-994F-48B0-91F4-5F06C3B86E32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001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D3F6A089-BE3E-4BB0-98EE-FDF712FF3613}" type="datetime1">
              <a:rPr lang="en-US" smtClean="0"/>
              <a:t>4/18/26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13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AC101298-AE91-4071-9C72-5A98117ABE14}" type="datetime1">
              <a:rPr lang="en-US" smtClean="0"/>
              <a:t>4/18/26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09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ABE4333-790C-44CD-B503-F52418ED809A}" type="datetime1">
              <a:rPr lang="en-US" smtClean="0"/>
              <a:t>4/18/26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5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2397CCD-8E49-4379-8DCB-9F17CAEDFC10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550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146F6-C62B-441B-BAD2-D550454B4D53}" type="datetime1">
              <a:rPr lang="en-US" smtClean="0"/>
              <a:t>4/18/26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75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83A68-D563-4FD5-B11F-54F8D5F1E37F}" type="datetime1">
              <a:rPr lang="en-US" smtClean="0"/>
              <a:t>4/18/26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91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3148FABB-02FF-476F-AB37-BDD0E354E780}" type="datetime1">
              <a:rPr lang="en-US" smtClean="0"/>
              <a:t>4/18/26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400"/>
            </a:lvl4pPr>
            <a:lvl5pPr marL="1085850" indent="-171450"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636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5" y="1828800"/>
            <a:ext cx="6172200" cy="442569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428D3-736A-4038-886C-8BF662AA2745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927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2648" y="2290890"/>
            <a:ext cx="4672584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1DDEB-9B85-4E99-8A3D-ABE66C6280C3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00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5DCA-443F-4667-9ED1-418507CE45A8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85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" y="4718304"/>
            <a:ext cx="5897880" cy="1353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20000"/>
              </a:lnSpc>
              <a:defRPr lang="en-US" sz="2800" b="0" dirty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603503"/>
            <a:ext cx="1082649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3200" b="1" dirty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1557D-4816-44D0-B6EE-6CAC6E30B54D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1617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872E-5ED2-46B0-83A4-0C1AF0E0D91C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623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B1ECB8-9E10-D2F3-E361-7D268551E2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640079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18575-0C6E-47B4-936E-32183810D7BF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32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29FB5-1C86-423F-AEAA-2683840666C3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12596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CCB4E-88AF-46AC-B7C5-30308F179659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655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915B6-CC2A-4462-A7E5-B3080DF8F97D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53530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8" y="5431536"/>
            <a:ext cx="9021471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188F7-A494-4EEB-A53D-2B97B1D4CD3C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886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DECC02-1725-49EE-C93B-A4C2C4049458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349240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6BC0-1562-42E5-89A2-925CA193C8A6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42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041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20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376A-778D-45CF-8340-DB03B2DA6A3E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738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FF5A-622E-43FE-9EE9-BAAB78AB2046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642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5C09E-FF30-4AA0-A227-171955622259}" type="datetime1">
              <a:rPr lang="en-US" smtClean="0"/>
              <a:t>4/18/26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316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279FF-407B-4B41-9E69-DE66ED04A328}" type="datetime1">
              <a:rPr lang="en-US" smtClean="0"/>
              <a:t>4/18/26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9735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E812-757D-4139-AF81-227C72D4B544}" type="datetime1">
              <a:rPr lang="en-US" smtClean="0"/>
              <a:t>4/18/26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563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6A7E1-C424-43A5-938A-12DEC0A1D59D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293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4FC2-B89B-4919-A96B-662A3584681C}" type="datetime1">
              <a:rPr lang="en-US" smtClean="0"/>
              <a:t>4/18/26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731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10888473" cy="1133856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4BE51-D660-433D-AABA-154BE028E64E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126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1F76E-6064-4431-B5C4-29A511725BCF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93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5EE9E671-1C83-40F7-9D33-FE8AAC7F721F}" type="datetime1">
              <a:rPr lang="en-US" smtClean="0"/>
              <a:t>4/18/26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58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731" r:id="rId31"/>
    <p:sldLayoutId id="2147483732" r:id="rId32"/>
    <p:sldLayoutId id="2147483733" r:id="rId33"/>
    <p:sldLayoutId id="2147483734" r:id="rId34"/>
    <p:sldLayoutId id="2147483735" r:id="rId35"/>
    <p:sldLayoutId id="2147483736" r:id="rId36"/>
    <p:sldLayoutId id="2147483749" r:id="rId37"/>
    <p:sldLayoutId id="2147483737" r:id="rId38"/>
    <p:sldLayoutId id="2147483738" r:id="rId39"/>
    <p:sldLayoutId id="2147483739" r:id="rId40"/>
    <p:sldLayoutId id="2147483740" r:id="rId41"/>
    <p:sldLayoutId id="2147483741" r:id="rId42"/>
    <p:sldLayoutId id="2147483742" r:id="rId43"/>
    <p:sldLayoutId id="2147483743" r:id="rId44"/>
    <p:sldLayoutId id="2147483744" r:id="rId45"/>
    <p:sldLayoutId id="2147483745" r:id="rId46"/>
    <p:sldLayoutId id="2147483746" r:id="rId47"/>
    <p:sldLayoutId id="2147483747" r:id="rId48"/>
    <p:sldLayoutId id="2147483748" r:id="rId4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Relationship Id="rId6" Type="http://schemas.openxmlformats.org/officeDocument/2006/relationships/hyperlink" Target="http://d3rzbccgedqypw.cloudfront.net/content/jbjsam/89/4/713/F4.large.jpg?width=800&amp;height=600&amp;carousel=1" TargetMode="External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be/url?sa=i&amp;rct=j&amp;q=&amp;esrc=s&amp;frm=1&amp;source=images&amp;cd=&amp;cad=rja&amp;docid=biQmgLYcvBVDrM&amp;tbnid=-ciJ5a4o3AUDAM:&amp;ved=0CAUQjRw&amp;url=http://rad.desk.nl/en/4214416a75d87&amp;ei=XVQsUpbsLcqG0AW0qYCoAQ&amp;bvm=bv.51773540,d.d2k&amp;psig=AFQjCNF-5a9TFJJjP2jV_81xbwTRk8itSA&amp;ust=1378723058273000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://www.google.be/url?sa=i&amp;rct=j&amp;q=&amp;esrc=s&amp;frm=1&amp;source=images&amp;cd=&amp;cad=rja&amp;docid=inGxUYjBzBN-8M&amp;tbnid=ud8bivZG2-mO-M:&amp;ved=0CAUQjRw&amp;url=http://www.radiologyassistant.nl/en/p4214416a75d87&amp;ei=sUwsUra7DsqQ1AWay4CQDg&amp;bvm=bv.51773540,d.d2k&amp;psig=AFQjCNGR-j1AbsAso73OAdzKluDUnhuuuw&amp;ust=1378721122476766" TargetMode="Externa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024CBE-D066-CE98-8516-5C6802717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726183"/>
            <a:ext cx="10966704" cy="31639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5400" b="1" kern="1200" dirty="0">
                <a:latin typeface="+mj-lt"/>
                <a:ea typeface="+mj-ea"/>
                <a:cs typeface="+mj-cs"/>
              </a:rPr>
              <a:t>Complications associated with </a:t>
            </a:r>
            <a:r>
              <a:rPr lang="en-US" sz="5400" b="1" kern="1200" dirty="0" err="1">
                <a:latin typeface="+mj-lt"/>
                <a:ea typeface="+mj-ea"/>
                <a:cs typeface="+mj-cs"/>
              </a:rPr>
              <a:t>misreduction</a:t>
            </a:r>
            <a:r>
              <a:rPr lang="en-US" sz="5400" b="1" kern="1200" dirty="0">
                <a:latin typeface="+mj-lt"/>
                <a:ea typeface="+mj-ea"/>
                <a:cs typeface="+mj-cs"/>
              </a:rPr>
              <a:t> of supracondylar fracture of humerus in children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F62882-9F44-59CA-7EB7-695D71027EF4}"/>
              </a:ext>
            </a:extLst>
          </p:cNvPr>
          <p:cNvSpPr txBox="1"/>
          <p:nvPr/>
        </p:nvSpPr>
        <p:spPr>
          <a:xfrm>
            <a:off x="612648" y="2826137"/>
            <a:ext cx="3585586" cy="34346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600" kern="1200">
                <a:latin typeface="+mn-lt"/>
                <a:ea typeface="+mn-ea"/>
                <a:cs typeface="+mn-cs"/>
              </a:rPr>
              <a:t>Dr Schrouff Isabelle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600" kern="1200">
                <a:latin typeface="+mn-lt"/>
                <a:ea typeface="+mn-ea"/>
                <a:cs typeface="+mn-cs"/>
              </a:rPr>
              <a:t>Orthopaedica Belgica 2026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50F1F1-4645-F8FD-AB17-BE25881E6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9300" y="5230813"/>
            <a:ext cx="20955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9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0E55750-72E9-A3D7-4B0E-22C9F0BBB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/>
              <a:t>Epidemiology-supracondylar</a:t>
            </a:r>
            <a:r>
              <a:rPr lang="fr-FR" dirty="0"/>
              <a:t> fracture of the </a:t>
            </a:r>
            <a:r>
              <a:rPr lang="fr-FR" dirty="0" err="1"/>
              <a:t>humerus</a:t>
            </a:r>
            <a:endParaRPr lang="fr-FR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E29B095-91ED-13C4-48DF-EBF0EC576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sz="2800" dirty="0"/>
              <a:t>60% of the </a:t>
            </a:r>
            <a:r>
              <a:rPr lang="fr-FR" sz="2800" dirty="0" err="1"/>
              <a:t>elbow</a:t>
            </a:r>
            <a:endParaRPr lang="fr-FR" sz="2800" dirty="0"/>
          </a:p>
          <a:p>
            <a:r>
              <a:rPr lang="fr-FR" sz="2800" dirty="0"/>
              <a:t>17% of the fracture of </a:t>
            </a:r>
            <a:r>
              <a:rPr lang="fr-FR" sz="2800" dirty="0" err="1"/>
              <a:t>children</a:t>
            </a:r>
            <a:endParaRPr lang="fr-FR" sz="2800" dirty="0"/>
          </a:p>
          <a:p>
            <a:r>
              <a:rPr lang="fr-FR" sz="2800" dirty="0" err="1"/>
              <a:t>Prevalence</a:t>
            </a:r>
            <a:r>
              <a:rPr lang="fr-FR" sz="2800" dirty="0"/>
              <a:t> :7 </a:t>
            </a:r>
            <a:r>
              <a:rPr lang="fr-FR" sz="2800" dirty="0" err="1"/>
              <a:t>years</a:t>
            </a:r>
            <a:r>
              <a:rPr lang="fr-FR" sz="2800" dirty="0"/>
              <a:t> </a:t>
            </a:r>
            <a:r>
              <a:rPr lang="fr-FR" sz="2800" dirty="0" err="1"/>
              <a:t>old</a:t>
            </a:r>
            <a:endParaRPr lang="fr-FR" sz="2800" dirty="0"/>
          </a:p>
          <a:p>
            <a:r>
              <a:rPr lang="fr-FR" sz="2800" dirty="0"/>
              <a:t>2 types: -in extension (95%)</a:t>
            </a:r>
          </a:p>
          <a:p>
            <a:pPr marL="0" indent="0">
              <a:buNone/>
            </a:pPr>
            <a:r>
              <a:rPr lang="fr-FR" sz="2800" dirty="0"/>
              <a:t>                  -in flexion(5%)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0350DF6-B52B-A09D-4B0B-9D18452B4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381" y="2001795"/>
            <a:ext cx="4839106" cy="31917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EB0BF9E-9BC6-158D-F6E6-2E36E0B3C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300" y="5230813"/>
            <a:ext cx="2095500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59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/>
              <a:t> Reduction and/or fixation</a:t>
            </a:r>
          </a:p>
        </p:txBody>
      </p:sp>
      <p:pic>
        <p:nvPicPr>
          <p:cNvPr id="7170" name="Picture 2" descr="http://www.orthopaedicsone.com/download/thumbnails/33687548/fig+8.jpg?version=1&amp;modificationDate=1332443689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4450999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orthopaedicsone.com/download/thumbnails/33687548/fig+9.jpg?version=1&amp;modificationDate=13324437770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660" y="446232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orthopaedicsone.com/download/thumbnails/33687548/fig10.jpg?version=1&amp;modificationDate=13324438080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988" y="4437113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Fig. 4">
            <a:hlinkClick r:id="rId6" tooltip="Illustrations depicting type-A, B, and C errors in pin-fixation technique. A: The black arrow demonstrates the anterior pin failing to transfix the proximal bone. B: The black arrow demonstrates one pin without bicortical purchase. C: The black arrow demonstrates pins too close together at the fracture site.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1"/>
            <a:ext cx="419100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Fig. 4">
            <a:hlinkClick r:id="rId6" tooltip="Illustrations depicting type-A, B, and C errors in pin-fixation technique. A: The black arrow demonstrates the anterior pin failing to transfix the proximal bone. B: The black arrow demonstrates one pin without bicortical purchase. C: The black arrow demonstrates pins too close together at the fracture site.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483647" y="152401"/>
            <a:ext cx="4191000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611" y="1295368"/>
            <a:ext cx="1975615" cy="292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E85397-DEA6-D495-9F16-9A730C6628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80992" y="276193"/>
            <a:ext cx="1876425" cy="101917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3095B6D-60B2-FC1F-26C9-DD178826283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9013"/>
          <a:stretch>
            <a:fillRect/>
          </a:stretch>
        </p:blipFill>
        <p:spPr>
          <a:xfrm>
            <a:off x="1218019" y="1493671"/>
            <a:ext cx="2642781" cy="252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28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E25D54-57A2-963B-D189-9F9D155EC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8391"/>
            <a:ext cx="10515600" cy="708416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900" dirty="0" err="1"/>
              <a:t>Criteria</a:t>
            </a:r>
            <a:r>
              <a:rPr lang="fr-BE" sz="4900" dirty="0"/>
              <a:t> for </a:t>
            </a:r>
            <a:r>
              <a:rPr lang="fr-BE" sz="4900" dirty="0" err="1"/>
              <a:t>reduction</a:t>
            </a:r>
            <a:br>
              <a:rPr lang="fr-BE" b="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FD56A4-CC36-9D98-8935-55D11FA6C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661" y="1758156"/>
            <a:ext cx="10515600" cy="4351338"/>
          </a:xfrm>
        </p:spPr>
        <p:txBody>
          <a:bodyPr/>
          <a:lstStyle/>
          <a:p>
            <a:r>
              <a:rPr lang="fr-FR" dirty="0"/>
              <a:t> </a:t>
            </a:r>
            <a:r>
              <a:rPr lang="fr-FR" sz="2800" dirty="0"/>
              <a:t>Rogers ‘s line</a:t>
            </a:r>
          </a:p>
          <a:p>
            <a:r>
              <a:rPr lang="fr-FR" sz="2800" dirty="0" err="1"/>
              <a:t>Hourglass</a:t>
            </a:r>
            <a:endParaRPr lang="fr-FR" sz="2800" dirty="0"/>
          </a:p>
          <a:p>
            <a:r>
              <a:rPr lang="fr-BE" sz="2800" dirty="0" err="1"/>
              <a:t>restoring</a:t>
            </a:r>
            <a:r>
              <a:rPr lang="fr-BE" sz="2800" dirty="0"/>
              <a:t> the </a:t>
            </a:r>
            <a:r>
              <a:rPr lang="fr-BE" sz="2800" dirty="0" err="1"/>
              <a:t>columns</a:t>
            </a:r>
            <a:endParaRPr lang="fr-BE" sz="2800" dirty="0"/>
          </a:p>
          <a:p>
            <a:r>
              <a:rPr lang="fr-FR" sz="2800" dirty="0" err="1"/>
              <a:t>Bauman’s</a:t>
            </a:r>
            <a:r>
              <a:rPr lang="fr-FR" sz="2800" dirty="0"/>
              <a:t> angle</a:t>
            </a:r>
          </a:p>
          <a:p>
            <a:r>
              <a:rPr lang="fr-BE" sz="2800" dirty="0"/>
              <a:t>malrotation quotient</a:t>
            </a:r>
          </a:p>
          <a:p>
            <a:endParaRPr lang="fr-FR" dirty="0"/>
          </a:p>
        </p:txBody>
      </p:sp>
      <p:pic>
        <p:nvPicPr>
          <p:cNvPr id="5" name="Image 4" descr="Une image contenant film radiographique, Imagerie médicale, Rayon X, médical&#10;&#10;Le contenu généré par l’IA peut être incorrect.">
            <a:extLst>
              <a:ext uri="{FF2B5EF4-FFF2-40B4-BE49-F238E27FC236}">
                <a16:creationId xmlns:a16="http://schemas.microsoft.com/office/drawing/2014/main" id="{FB73F849-F3C6-3006-DF38-CC32F457F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230" y="2553850"/>
            <a:ext cx="2944718" cy="4129788"/>
          </a:xfrm>
          <a:prstGeom prst="rect">
            <a:avLst/>
          </a:prstGeom>
        </p:spPr>
      </p:pic>
      <p:pic>
        <p:nvPicPr>
          <p:cNvPr id="7" name="Image 6" descr="Une image contenant film radiographique, monochrome, capture d’écran, noir et blanc&#10;&#10;Le contenu généré par l’IA peut être incorrect.">
            <a:extLst>
              <a:ext uri="{FF2B5EF4-FFF2-40B4-BE49-F238E27FC236}">
                <a16:creationId xmlns:a16="http://schemas.microsoft.com/office/drawing/2014/main" id="{B34A5AD3-BAE5-6785-ED00-3509CC5BE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546" y="2332299"/>
            <a:ext cx="4010697" cy="4351339"/>
          </a:xfrm>
          <a:prstGeom prst="rect">
            <a:avLst/>
          </a:prstGeom>
        </p:spPr>
      </p:pic>
      <p:pic>
        <p:nvPicPr>
          <p:cNvPr id="11" name="Image 10" descr="Une image contenant diagramme, ligne, Tracé, conception&#10;&#10;Le contenu généré par l’IA peut être incorrect.">
            <a:extLst>
              <a:ext uri="{FF2B5EF4-FFF2-40B4-BE49-F238E27FC236}">
                <a16:creationId xmlns:a16="http://schemas.microsoft.com/office/drawing/2014/main" id="{F226A541-51AE-020F-6637-3A4889679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2751" y="1256894"/>
            <a:ext cx="6667500" cy="4533900"/>
          </a:xfrm>
          <a:prstGeom prst="rect">
            <a:avLst/>
          </a:prstGeom>
        </p:spPr>
      </p:pic>
      <p:pic>
        <p:nvPicPr>
          <p:cNvPr id="6" name="Image 5" descr="Une image contenant film radiographique, Imagerie médicale, radiographie, Rayon X&#10;&#10;Le contenu généré par l’IA peut être incorrect.">
            <a:extLst>
              <a:ext uri="{FF2B5EF4-FFF2-40B4-BE49-F238E27FC236}">
                <a16:creationId xmlns:a16="http://schemas.microsoft.com/office/drawing/2014/main" id="{D696AABF-8E17-31B6-341F-0CBF66015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2751" y="1096807"/>
            <a:ext cx="6978599" cy="558683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877FFA-32BC-1F1E-E318-58EBA22322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993" y="5816367"/>
            <a:ext cx="1876425" cy="1019175"/>
          </a:xfrm>
          <a:prstGeom prst="rect">
            <a:avLst/>
          </a:prstGeom>
        </p:spPr>
      </p:pic>
      <p:pic>
        <p:nvPicPr>
          <p:cNvPr id="8" name="Picture 3" descr="C:\Documents and Settings\Jacques\Bureau\thmb_4214e859138b1anthumlinebest.jpg">
            <a:extLst>
              <a:ext uri="{FF2B5EF4-FFF2-40B4-BE49-F238E27FC236}">
                <a16:creationId xmlns:a16="http://schemas.microsoft.com/office/drawing/2014/main" id="{0C509643-8669-BDC6-F1A7-B33EB5E36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876" b="-16876"/>
          <a:stretch>
            <a:fillRect/>
          </a:stretch>
        </p:blipFill>
        <p:spPr bwMode="auto">
          <a:xfrm>
            <a:off x="5461549" y="1184012"/>
            <a:ext cx="5546690" cy="47520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44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A1579-0C95-5CC4-3EBE-1D068350A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88" y="222885"/>
            <a:ext cx="10515600" cy="1325563"/>
          </a:xfrm>
        </p:spPr>
        <p:txBody>
          <a:bodyPr/>
          <a:lstStyle/>
          <a:p>
            <a:pPr algn="ctr"/>
            <a:r>
              <a:rPr lang="fr-BE" dirty="0" err="1"/>
              <a:t>Remodeling</a:t>
            </a:r>
            <a:endParaRPr lang="fr-BE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D9A1728-2C16-5A4C-167B-0CDC9FB7C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2328"/>
          <a:stretch>
            <a:fillRect/>
          </a:stretch>
        </p:blipFill>
        <p:spPr>
          <a:xfrm>
            <a:off x="5405296" y="1382639"/>
            <a:ext cx="4256864" cy="486576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25C0745-261A-02FD-DD00-873AC1784884}"/>
              </a:ext>
            </a:extLst>
          </p:cNvPr>
          <p:cNvSpPr txBox="1"/>
          <p:nvPr/>
        </p:nvSpPr>
        <p:spPr>
          <a:xfrm>
            <a:off x="762088" y="1635760"/>
            <a:ext cx="4764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/>
              <a:t>Far </a:t>
            </a:r>
            <a:r>
              <a:rPr lang="fr-BE" sz="2400" dirty="0" err="1"/>
              <a:t>from</a:t>
            </a:r>
            <a:r>
              <a:rPr lang="fr-BE" sz="2400" dirty="0"/>
              <a:t> the </a:t>
            </a:r>
            <a:r>
              <a:rPr lang="fr-BE" sz="2400" dirty="0" err="1"/>
              <a:t>elbow</a:t>
            </a:r>
            <a:r>
              <a:rPr lang="fr-BE" sz="2400" dirty="0"/>
              <a:t>, close to the </a:t>
            </a:r>
            <a:r>
              <a:rPr lang="fr-BE" sz="2400" dirty="0" err="1"/>
              <a:t>knee</a:t>
            </a:r>
            <a:endParaRPr lang="fr-BE" sz="24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A6CF46-78CD-43EE-E8D7-ED97C6DF7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1" y="5797563"/>
            <a:ext cx="1876425" cy="101917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D7F7277-328A-503B-225C-0FE050183C43}"/>
              </a:ext>
            </a:extLst>
          </p:cNvPr>
          <p:cNvSpPr txBox="1"/>
          <p:nvPr/>
        </p:nvSpPr>
        <p:spPr>
          <a:xfrm>
            <a:off x="762088" y="2657475"/>
            <a:ext cx="425686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/>
              <a:t>At 6 </a:t>
            </a:r>
            <a:r>
              <a:rPr lang="fr-BE" sz="2400" dirty="0" err="1"/>
              <a:t>years</a:t>
            </a:r>
            <a:r>
              <a:rPr lang="fr-BE" sz="2400" dirty="0"/>
              <a:t> </a:t>
            </a:r>
            <a:r>
              <a:rPr lang="fr-BE" sz="2400" dirty="0" err="1"/>
              <a:t>old</a:t>
            </a:r>
            <a:r>
              <a:rPr lang="fr-BE" sz="2400" dirty="0"/>
              <a:t>, the </a:t>
            </a:r>
            <a:r>
              <a:rPr lang="fr-BE" sz="2400" dirty="0" err="1"/>
              <a:t>residual</a:t>
            </a:r>
            <a:r>
              <a:rPr lang="fr-BE" sz="2400" dirty="0"/>
              <a:t> </a:t>
            </a:r>
            <a:r>
              <a:rPr lang="fr-BE" sz="2400" dirty="0" err="1"/>
              <a:t>growth</a:t>
            </a:r>
            <a:r>
              <a:rPr lang="fr-BE" sz="2400" dirty="0"/>
              <a:t> of the </a:t>
            </a:r>
            <a:r>
              <a:rPr lang="fr-BE" sz="2400" dirty="0" err="1"/>
              <a:t>humerus</a:t>
            </a:r>
            <a:r>
              <a:rPr lang="fr-BE" sz="2400" dirty="0"/>
              <a:t> </a:t>
            </a:r>
            <a:r>
              <a:rPr lang="fr-BE" sz="2400" dirty="0" err="1"/>
              <a:t>is</a:t>
            </a:r>
            <a:r>
              <a:rPr lang="fr-BE" sz="2400" dirty="0"/>
              <a:t> 10 cm, of </a:t>
            </a:r>
            <a:r>
              <a:rPr lang="fr-BE" sz="2400" dirty="0" err="1"/>
              <a:t>which</a:t>
            </a:r>
            <a:r>
              <a:rPr lang="fr-BE" sz="2400" dirty="0"/>
              <a:t> 2 cm </a:t>
            </a:r>
            <a:r>
              <a:rPr lang="fr-BE" sz="2400" dirty="0" err="1"/>
              <a:t>is</a:t>
            </a:r>
            <a:r>
              <a:rPr lang="fr-BE" sz="2400" dirty="0"/>
              <a:t> for the distal physis.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2672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b="1" dirty="0" err="1"/>
              <a:t>Remodeling</a:t>
            </a:r>
            <a:r>
              <a:rPr lang="fr-BE" b="1" dirty="0"/>
              <a:t> </a:t>
            </a:r>
            <a:r>
              <a:rPr lang="fr-BE" b="1" dirty="0" err="1"/>
              <a:t>vicious</a:t>
            </a:r>
            <a:r>
              <a:rPr lang="fr-BE" b="1" dirty="0"/>
              <a:t> </a:t>
            </a:r>
            <a:r>
              <a:rPr lang="fr-BE" b="1" dirty="0" err="1"/>
              <a:t>callus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81200" y="1484785"/>
            <a:ext cx="8229600" cy="4525963"/>
          </a:xfrm>
        </p:spPr>
        <p:txBody>
          <a:bodyPr/>
          <a:lstStyle/>
          <a:p>
            <a:r>
              <a:rPr lang="fr-BE" sz="2800" dirty="0"/>
              <a:t>In the sagittal plane, </a:t>
            </a:r>
            <a:r>
              <a:rPr lang="fr-BE" sz="2800" dirty="0" err="1"/>
              <a:t>less</a:t>
            </a:r>
            <a:r>
              <a:rPr lang="fr-BE" sz="2800" dirty="0"/>
              <a:t> </a:t>
            </a:r>
            <a:r>
              <a:rPr lang="fr-BE" sz="2800" dirty="0" err="1"/>
              <a:t>than</a:t>
            </a:r>
            <a:r>
              <a:rPr lang="fr-BE" sz="2800" dirty="0"/>
              <a:t> 20°</a:t>
            </a:r>
          </a:p>
          <a:p>
            <a:r>
              <a:rPr lang="fr-BE" sz="2800" dirty="0"/>
              <a:t>In the coronal plane, no correction</a:t>
            </a:r>
          </a:p>
          <a:p>
            <a:r>
              <a:rPr lang="fr-BE" sz="2800" dirty="0"/>
              <a:t>In rotation, no correction</a:t>
            </a:r>
          </a:p>
          <a:p>
            <a:r>
              <a:rPr lang="fr-BE" sz="2800" dirty="0"/>
              <a:t>In translation, good correction</a:t>
            </a:r>
          </a:p>
          <a:p>
            <a:endParaRPr lang="fr-BE" dirty="0"/>
          </a:p>
        </p:txBody>
      </p:sp>
      <p:pic>
        <p:nvPicPr>
          <p:cNvPr id="4" name="Picture 2" descr="Supracondhumsvarus#1postpinEXT070602(VanHeckeTim870414003A74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113" y="4495094"/>
            <a:ext cx="2995033" cy="224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www.radiologyassistant.nl/data/bin/w440/a50979768ba50f_2xsupraanteriorline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1" r="7795"/>
          <a:stretch/>
        </p:blipFill>
        <p:spPr bwMode="auto">
          <a:xfrm>
            <a:off x="1631505" y="4495094"/>
            <a:ext cx="1684075" cy="224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rad.desk.nl/images/thmb_42150081d7c68Varus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4483942"/>
            <a:ext cx="3524250" cy="225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7" y="2520514"/>
            <a:ext cx="1835695" cy="186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3EC0D65-A445-E5D9-1187-EEC01454CC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9146" y="5612655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74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BE" sz="4400" dirty="0" err="1"/>
              <a:t>vicious</a:t>
            </a:r>
            <a:r>
              <a:rPr lang="fr-BE" sz="4400" dirty="0"/>
              <a:t> </a:t>
            </a:r>
            <a:r>
              <a:rPr lang="fr-BE" sz="4400" dirty="0" err="1"/>
              <a:t>rotating</a:t>
            </a:r>
            <a:r>
              <a:rPr lang="fr-BE" sz="4400" dirty="0"/>
              <a:t> </a:t>
            </a:r>
            <a:r>
              <a:rPr lang="fr-BE" sz="4400" dirty="0" err="1"/>
              <a:t>callus</a:t>
            </a:r>
            <a:br>
              <a:rPr lang="fr-BE" b="0" dirty="0"/>
            </a:b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 indent="0">
              <a:buNone/>
            </a:pPr>
            <a:r>
              <a:rPr lang="fr-BE" sz="2800" dirty="0" err="1"/>
              <a:t>deviation</a:t>
            </a:r>
            <a:r>
              <a:rPr lang="fr-BE" sz="2800" dirty="0"/>
              <a:t> of the </a:t>
            </a:r>
            <a:r>
              <a:rPr lang="fr-BE" sz="2800" dirty="0" err="1"/>
              <a:t>forearm</a:t>
            </a:r>
            <a:r>
              <a:rPr lang="fr-BE" sz="2800" dirty="0"/>
              <a:t> in extension , cubitus varus (3-58%) </a:t>
            </a:r>
          </a:p>
          <a:p>
            <a:pPr marL="228600" lvl="1" indent="0">
              <a:buNone/>
            </a:pPr>
            <a:endParaRPr lang="fr-BE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D7CF8D-1BCF-17C0-33DC-72540CBAB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" y="5797563"/>
            <a:ext cx="1876425" cy="10191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722BC33-5EE5-AFD6-5307-10751B24C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997" y="2781128"/>
            <a:ext cx="3430373" cy="34303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183F5A-17EB-701E-24BB-C075E60D9D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050" y="2730972"/>
            <a:ext cx="2084387" cy="338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587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DC8104-3F56-1F22-E1AF-F6C388F3E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BE" sz="4800" dirty="0"/>
              <a:t>long-</a:t>
            </a:r>
            <a:r>
              <a:rPr lang="fr-BE" sz="4800" dirty="0" err="1"/>
              <a:t>term</a:t>
            </a:r>
            <a:r>
              <a:rPr lang="fr-BE" sz="4800" dirty="0"/>
              <a:t> complications</a:t>
            </a:r>
            <a:br>
              <a:rPr lang="fr-BE" b="0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18F118-60AA-5324-B7E4-0D9699691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sz="2800" dirty="0" err="1"/>
              <a:t>iterative</a:t>
            </a:r>
            <a:r>
              <a:rPr lang="fr-BE" sz="2800" dirty="0"/>
              <a:t> fracture</a:t>
            </a:r>
          </a:p>
          <a:p>
            <a:r>
              <a:rPr lang="fr-FR" sz="2800" dirty="0" err="1"/>
              <a:t>Chronic</a:t>
            </a:r>
            <a:r>
              <a:rPr lang="fr-FR" sz="2800" dirty="0"/>
              <a:t> pain</a:t>
            </a:r>
          </a:p>
          <a:p>
            <a:r>
              <a:rPr lang="fr-BE" sz="2800" dirty="0" err="1"/>
              <a:t>late</a:t>
            </a:r>
            <a:r>
              <a:rPr lang="fr-BE" sz="2800" dirty="0"/>
              <a:t> </a:t>
            </a:r>
            <a:r>
              <a:rPr lang="fr-BE" sz="2800" dirty="0" err="1"/>
              <a:t>posterolateral</a:t>
            </a:r>
            <a:r>
              <a:rPr lang="fr-BE" sz="2800" dirty="0"/>
              <a:t> </a:t>
            </a:r>
            <a:r>
              <a:rPr lang="fr-BE" sz="2800" dirty="0" err="1"/>
              <a:t>rotational</a:t>
            </a:r>
            <a:r>
              <a:rPr lang="fr-BE" sz="2800" dirty="0"/>
              <a:t> </a:t>
            </a:r>
            <a:r>
              <a:rPr lang="fr-BE" sz="2800" dirty="0" err="1"/>
              <a:t>instability</a:t>
            </a:r>
            <a:endParaRPr lang="fr-BE" sz="2800" dirty="0"/>
          </a:p>
          <a:p>
            <a:r>
              <a:rPr lang="fr-BE" sz="2800" dirty="0"/>
              <a:t>progressive subluxation of the </a:t>
            </a:r>
            <a:r>
              <a:rPr lang="fr-BE" sz="2800" dirty="0" err="1"/>
              <a:t>ulnar</a:t>
            </a:r>
            <a:r>
              <a:rPr lang="fr-BE" sz="2800" dirty="0"/>
              <a:t> nerve (</a:t>
            </a:r>
            <a:r>
              <a:rPr lang="fr-BE" sz="2800" dirty="0" err="1"/>
              <a:t>transfer</a:t>
            </a:r>
            <a:r>
              <a:rPr lang="fr-BE" sz="2800" dirty="0"/>
              <a:t>, </a:t>
            </a:r>
            <a:r>
              <a:rPr lang="fr-BE" sz="2800" dirty="0" err="1"/>
              <a:t>neurolysis</a:t>
            </a:r>
            <a:r>
              <a:rPr lang="fr-BE" sz="2800" dirty="0"/>
              <a:t>?)</a:t>
            </a:r>
          </a:p>
          <a:p>
            <a:r>
              <a:rPr lang="fr-BE" sz="2800" dirty="0" err="1"/>
              <a:t>posterior</a:t>
            </a:r>
            <a:r>
              <a:rPr lang="fr-BE" sz="2800" dirty="0"/>
              <a:t> </a:t>
            </a:r>
            <a:r>
              <a:rPr lang="fr-BE" sz="2800" dirty="0" err="1"/>
              <a:t>shoulder</a:t>
            </a:r>
            <a:r>
              <a:rPr lang="fr-BE" sz="2800" dirty="0"/>
              <a:t> </a:t>
            </a:r>
            <a:r>
              <a:rPr lang="fr-BE" sz="2800" dirty="0" err="1"/>
              <a:t>instability</a:t>
            </a:r>
            <a:endParaRPr lang="fr-BE" sz="2800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5F8548-BB99-FE2A-0486-79DA336EF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1" y="5797563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02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9BAE2-A880-1886-E049-5FBC17650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Cubitus Varus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B32A94-4D70-1957-DC78-440AB25C3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414463"/>
            <a:ext cx="10653579" cy="4894897"/>
          </a:xfrm>
        </p:spPr>
        <p:txBody>
          <a:bodyPr>
            <a:normAutofit/>
          </a:bodyPr>
          <a:lstStyle/>
          <a:p>
            <a:r>
              <a:rPr lang="fr-FR" dirty="0"/>
              <a:t>Good </a:t>
            </a:r>
            <a:r>
              <a:rPr lang="fr-FR" dirty="0" err="1"/>
              <a:t>function</a:t>
            </a:r>
            <a:r>
              <a:rPr lang="fr-FR" dirty="0"/>
              <a:t>, </a:t>
            </a:r>
            <a:r>
              <a:rPr lang="fr-FR" dirty="0" err="1"/>
              <a:t>deformities</a:t>
            </a:r>
            <a:r>
              <a:rPr lang="fr-FR" dirty="0"/>
              <a:t> </a:t>
            </a:r>
            <a:r>
              <a:rPr lang="fr-FR" dirty="0" err="1"/>
              <a:t>intolerable</a:t>
            </a:r>
            <a:endParaRPr lang="fr-FR" dirty="0"/>
          </a:p>
          <a:p>
            <a:r>
              <a:rPr lang="fr-FR" dirty="0"/>
              <a:t>Correction:-</a:t>
            </a:r>
            <a:r>
              <a:rPr lang="fr-FR" dirty="0" err="1"/>
              <a:t>deformation</a:t>
            </a:r>
            <a:r>
              <a:rPr lang="fr-FR" dirty="0"/>
              <a:t> &gt;15-30° (</a:t>
            </a:r>
            <a:r>
              <a:rPr lang="fr-FR" dirty="0" err="1"/>
              <a:t>tolerance</a:t>
            </a:r>
            <a:r>
              <a:rPr lang="fr-FR" dirty="0"/>
              <a:t>?)</a:t>
            </a:r>
          </a:p>
          <a:p>
            <a:pPr marL="0" indent="0">
              <a:buNone/>
            </a:pPr>
            <a:r>
              <a:rPr lang="fr-FR" dirty="0"/>
              <a:t>                       -high rate of complications (25%):</a:t>
            </a:r>
            <a:r>
              <a:rPr lang="fr-FR" dirty="0" err="1"/>
              <a:t>nonunion</a:t>
            </a:r>
            <a:r>
              <a:rPr lang="fr-FR" dirty="0"/>
              <a:t>, nerve </a:t>
            </a:r>
            <a:r>
              <a:rPr lang="fr-FR" dirty="0" err="1"/>
              <a:t>palsies</a:t>
            </a:r>
            <a:r>
              <a:rPr lang="fr-FR" dirty="0"/>
              <a:t>, </a:t>
            </a:r>
            <a:r>
              <a:rPr lang="fr-FR" dirty="0" err="1"/>
              <a:t>loss</a:t>
            </a:r>
            <a:r>
              <a:rPr lang="fr-FR" dirty="0"/>
              <a:t> of motion …</a:t>
            </a:r>
          </a:p>
          <a:p>
            <a:pPr marL="0" indent="0">
              <a:buNone/>
            </a:pPr>
            <a:r>
              <a:rPr lang="fr-FR" dirty="0"/>
              <a:t>                       -</a:t>
            </a:r>
            <a:r>
              <a:rPr lang="fr-FR" dirty="0" err="1"/>
              <a:t>lateral</a:t>
            </a:r>
            <a:r>
              <a:rPr lang="fr-FR" dirty="0"/>
              <a:t>, </a:t>
            </a:r>
            <a:r>
              <a:rPr lang="fr-FR" dirty="0" err="1"/>
              <a:t>medial</a:t>
            </a:r>
            <a:r>
              <a:rPr lang="fr-FR" dirty="0"/>
              <a:t>, </a:t>
            </a:r>
            <a:r>
              <a:rPr lang="fr-FR" dirty="0" err="1"/>
              <a:t>posterior</a:t>
            </a:r>
            <a:r>
              <a:rPr lang="fr-FR" dirty="0"/>
              <a:t> </a:t>
            </a:r>
            <a:r>
              <a:rPr lang="fr-FR" dirty="0" err="1"/>
              <a:t>approch</a:t>
            </a:r>
            <a:r>
              <a:rPr lang="fr-FR" dirty="0"/>
              <a:t>.</a:t>
            </a:r>
          </a:p>
          <a:p>
            <a:pPr marL="0" indent="0">
              <a:buNone/>
            </a:pPr>
            <a:r>
              <a:rPr lang="fr-FR" dirty="0"/>
              <a:t>                        -fixation: pins or plate-</a:t>
            </a:r>
            <a:r>
              <a:rPr lang="fr-FR" dirty="0" err="1"/>
              <a:t>screw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CDA4234-6AA6-546B-4899-3B4E022A2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320" y="3958315"/>
            <a:ext cx="3717665" cy="26789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C82CC4-07F2-7B0F-1A09-606089501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8151" y="3958315"/>
            <a:ext cx="3717665" cy="26047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3C66B5-D3A7-0171-B4AE-1B0FFFA3B9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1" y="5797563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50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8FE41E-8834-3B9F-5F66-65BEA1A0B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A2EFD45-D791-6A81-A544-0F1A2EB0DA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9066" t="7547"/>
          <a:stretch>
            <a:fillRect/>
          </a:stretch>
        </p:blipFill>
        <p:spPr>
          <a:xfrm>
            <a:off x="3773676" y="1159835"/>
            <a:ext cx="5568376" cy="42460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3E3A3D-0ACC-F721-AB4E-88B7F15892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566" t="18811" r="2691" b="15074"/>
          <a:stretch>
            <a:fillRect/>
          </a:stretch>
        </p:blipFill>
        <p:spPr>
          <a:xfrm rot="5400000">
            <a:off x="-1025449" y="1582510"/>
            <a:ext cx="5743078" cy="340067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5DE55D9-F85E-4C8D-7DB1-51226398C8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61" t="14765" r="1990" b="15481"/>
          <a:stretch>
            <a:fillRect/>
          </a:stretch>
        </p:blipFill>
        <p:spPr>
          <a:xfrm rot="5400000">
            <a:off x="8528242" y="1971500"/>
            <a:ext cx="4704815" cy="262269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85B951-F330-EABA-5817-4F7AD5CEA4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9822" y="5847593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56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4400" dirty="0" err="1"/>
              <a:t>vicious</a:t>
            </a:r>
            <a:r>
              <a:rPr lang="fr-BE" sz="4400" dirty="0"/>
              <a:t> </a:t>
            </a:r>
            <a:r>
              <a:rPr lang="fr-BE" sz="4400" dirty="0" err="1"/>
              <a:t>callus</a:t>
            </a:r>
            <a:r>
              <a:rPr lang="fr-BE" sz="4400" dirty="0"/>
              <a:t> in extension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BE" sz="2800" dirty="0"/>
              <a:t>Flexion </a:t>
            </a:r>
            <a:r>
              <a:rPr lang="fr-BE" sz="2800" dirty="0" err="1"/>
              <a:t>deficit</a:t>
            </a:r>
            <a:r>
              <a:rPr lang="fr-BE" sz="2800" dirty="0"/>
              <a:t> due to </a:t>
            </a:r>
            <a:r>
              <a:rPr lang="fr-BE" sz="2800" dirty="0" err="1"/>
              <a:t>abutment</a:t>
            </a:r>
            <a:endParaRPr lang="fr-BE" sz="2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864" y="2636913"/>
            <a:ext cx="35147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Supracondhumsvarus#1postpinEXT070602(VanHeckeTim870414003A74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64" y="2636912"/>
            <a:ext cx="3898900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C84877-0175-B168-EB2F-B7B069F55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1" y="5797563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52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3F1D0-4FB9-CEDC-9559-AA5FC79F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err="1"/>
              <a:t>vicious</a:t>
            </a:r>
            <a:r>
              <a:rPr lang="fr-BE" dirty="0"/>
              <a:t> </a:t>
            </a:r>
            <a:r>
              <a:rPr lang="fr-BE" dirty="0" err="1"/>
              <a:t>callus</a:t>
            </a:r>
            <a:r>
              <a:rPr lang="fr-BE" dirty="0"/>
              <a:t> in flexion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B9D79-46FE-9A1E-5327-C2CA0E13D5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7252E5-ED78-8951-2612-7B35A1554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1" y="5797563"/>
            <a:ext cx="1876425" cy="10191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8B3959-88F5-8163-24A6-0624D2C4B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139963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39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5F5411-A37E-B35F-12E4-E71321E8B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err="1"/>
              <a:t>Vicious</a:t>
            </a:r>
            <a:r>
              <a:rPr lang="fr-FR" dirty="0"/>
              <a:t> </a:t>
            </a:r>
            <a:r>
              <a:rPr lang="fr-FR" dirty="0" err="1"/>
              <a:t>callus</a:t>
            </a:r>
            <a:r>
              <a:rPr lang="fr-FR" dirty="0"/>
              <a:t> in extension-flexion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252DBF-E502-13E7-6173-750CB1D12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/>
              <a:t>Due to </a:t>
            </a:r>
            <a:r>
              <a:rPr lang="fr-FR" sz="2800" dirty="0" err="1"/>
              <a:t>bad</a:t>
            </a:r>
            <a:r>
              <a:rPr lang="fr-FR" sz="2800" dirty="0"/>
              <a:t> </a:t>
            </a:r>
            <a:r>
              <a:rPr lang="fr-FR" sz="2800" dirty="0" err="1"/>
              <a:t>reduction</a:t>
            </a:r>
            <a:r>
              <a:rPr lang="fr-FR" sz="2800" dirty="0"/>
              <a:t> or </a:t>
            </a:r>
            <a:r>
              <a:rPr lang="fr-FR" sz="2800" dirty="0" err="1"/>
              <a:t>loss</a:t>
            </a:r>
            <a:r>
              <a:rPr lang="fr-FR" sz="2800" dirty="0"/>
              <a:t> of </a:t>
            </a:r>
            <a:r>
              <a:rPr lang="fr-FR" sz="2800" dirty="0" err="1"/>
              <a:t>reduction</a:t>
            </a:r>
            <a:endParaRPr lang="fr-FR" sz="2800" dirty="0"/>
          </a:p>
          <a:p>
            <a:r>
              <a:rPr lang="fr-BE" sz="2800" dirty="0" err="1"/>
              <a:t>need</a:t>
            </a:r>
            <a:r>
              <a:rPr lang="fr-BE" sz="2800" dirty="0"/>
              <a:t> to </a:t>
            </a:r>
            <a:r>
              <a:rPr lang="fr-BE" sz="2800" dirty="0" err="1"/>
              <a:t>operate</a:t>
            </a:r>
            <a:r>
              <a:rPr lang="fr-BE" sz="2800" dirty="0"/>
              <a:t> </a:t>
            </a:r>
            <a:r>
              <a:rPr lang="fr-BE" sz="2800" dirty="0" err="1"/>
              <a:t>again</a:t>
            </a:r>
            <a:r>
              <a:rPr lang="fr-BE" sz="2800" dirty="0"/>
              <a:t> </a:t>
            </a:r>
            <a:r>
              <a:rPr lang="fr-BE" sz="2800" dirty="0" err="1"/>
              <a:t>quickly</a:t>
            </a:r>
            <a:r>
              <a:rPr lang="fr-BE" sz="2800" dirty="0"/>
              <a:t>, </a:t>
            </a:r>
            <a:r>
              <a:rPr lang="fr-BE" sz="2800" dirty="0" err="1"/>
              <a:t>within</a:t>
            </a:r>
            <a:r>
              <a:rPr lang="fr-BE" sz="2800" dirty="0"/>
              <a:t> 15 </a:t>
            </a:r>
            <a:r>
              <a:rPr lang="fr-BE" sz="2800" dirty="0" err="1"/>
              <a:t>days</a:t>
            </a:r>
            <a:r>
              <a:rPr lang="fr-BE" sz="2800" dirty="0"/>
              <a:t> maximum</a:t>
            </a:r>
          </a:p>
          <a:p>
            <a:r>
              <a:rPr lang="fr-BE" sz="2800" dirty="0"/>
              <a:t>Little correction </a:t>
            </a:r>
            <a:r>
              <a:rPr lang="fr-BE" sz="2800" dirty="0" err="1"/>
              <a:t>with</a:t>
            </a:r>
            <a:r>
              <a:rPr lang="fr-BE" sz="2800" dirty="0"/>
              <a:t> </a:t>
            </a:r>
            <a:r>
              <a:rPr lang="fr-BE" sz="2800" dirty="0" err="1"/>
              <a:t>remodeling</a:t>
            </a:r>
            <a:endParaRPr lang="fr-BE" sz="2800" dirty="0"/>
          </a:p>
          <a:p>
            <a:r>
              <a:rPr lang="fr-FR" sz="2800" dirty="0" err="1"/>
              <a:t>Loss</a:t>
            </a:r>
            <a:r>
              <a:rPr lang="fr-FR" sz="2800" dirty="0"/>
              <a:t> of flexion and </a:t>
            </a:r>
            <a:r>
              <a:rPr lang="fr-FR" sz="2800" dirty="0" err="1"/>
              <a:t>greater</a:t>
            </a:r>
            <a:r>
              <a:rPr lang="fr-FR" sz="2800" dirty="0"/>
              <a:t> extension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974787-2766-47FD-CAE2-49EA8679B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1" y="5785206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253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279637-2D15-71AB-D1CC-B71451C2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dirty="0" err="1"/>
              <a:t>When</a:t>
            </a:r>
            <a:r>
              <a:rPr lang="fr-FR" sz="4400" dirty="0"/>
              <a:t>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A7958B-2F54-AC3B-E30F-B45B561EA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err="1"/>
              <a:t>Immediately</a:t>
            </a:r>
            <a:r>
              <a:rPr lang="fr-FR" sz="2800" dirty="0"/>
              <a:t> or the </a:t>
            </a:r>
            <a:r>
              <a:rPr lang="fr-FR" sz="2800" dirty="0" err="1"/>
              <a:t>next</a:t>
            </a:r>
            <a:r>
              <a:rPr lang="fr-FR" sz="2800" dirty="0"/>
              <a:t> </a:t>
            </a:r>
            <a:r>
              <a:rPr lang="fr-FR" sz="2800" dirty="0" err="1"/>
              <a:t>day</a:t>
            </a:r>
            <a:r>
              <a:rPr lang="fr-FR" sz="2800" dirty="0"/>
              <a:t>.</a:t>
            </a:r>
          </a:p>
          <a:p>
            <a:r>
              <a:rPr lang="fr-FR" sz="2800" dirty="0" err="1"/>
              <a:t>Before</a:t>
            </a:r>
            <a:r>
              <a:rPr lang="fr-FR" sz="2800" dirty="0"/>
              <a:t> the 15th </a:t>
            </a:r>
            <a:r>
              <a:rPr lang="fr-FR" sz="2800" dirty="0" err="1"/>
              <a:t>day</a:t>
            </a:r>
            <a:r>
              <a:rPr lang="fr-FR" sz="2800" dirty="0"/>
              <a:t> and in </a:t>
            </a:r>
            <a:r>
              <a:rPr lang="fr-FR" sz="2800" dirty="0" err="1"/>
              <a:t>percutanous</a:t>
            </a:r>
            <a:r>
              <a:rPr lang="fr-FR" sz="2800" dirty="0"/>
              <a:t> </a:t>
            </a:r>
            <a:r>
              <a:rPr lang="fr-FR" sz="2800" dirty="0" err="1"/>
              <a:t>before</a:t>
            </a:r>
            <a:r>
              <a:rPr lang="fr-FR" sz="2800" dirty="0"/>
              <a:t> the 7th </a:t>
            </a:r>
            <a:r>
              <a:rPr lang="fr-FR" sz="2800" dirty="0" err="1"/>
              <a:t>day</a:t>
            </a:r>
            <a:r>
              <a:rPr lang="fr-FR" sz="2800" dirty="0"/>
              <a:t>.</a:t>
            </a:r>
          </a:p>
          <a:p>
            <a:endParaRPr lang="fr-FR" sz="2800" dirty="0"/>
          </a:p>
          <a:p>
            <a:r>
              <a:rPr lang="fr-FR" sz="2800" dirty="0"/>
              <a:t>If not </a:t>
            </a:r>
            <a:r>
              <a:rPr lang="fr-FR" sz="2800" dirty="0" err="1"/>
              <a:t>rapidely</a:t>
            </a:r>
            <a:r>
              <a:rPr lang="fr-FR" sz="2800" dirty="0"/>
              <a:t>, </a:t>
            </a:r>
            <a:r>
              <a:rPr lang="fr-FR" sz="2800" dirty="0" err="1"/>
              <a:t>it’s</a:t>
            </a:r>
            <a:r>
              <a:rPr lang="fr-FR" sz="2800" dirty="0"/>
              <a:t> </a:t>
            </a:r>
            <a:r>
              <a:rPr lang="fr-FR" sz="2800" dirty="0" err="1"/>
              <a:t>better</a:t>
            </a:r>
            <a:r>
              <a:rPr lang="fr-FR" sz="2800" dirty="0"/>
              <a:t> to </a:t>
            </a:r>
            <a:r>
              <a:rPr lang="fr-FR" sz="2800" dirty="0" err="1"/>
              <a:t>wait</a:t>
            </a:r>
            <a:r>
              <a:rPr lang="fr-FR" sz="2800" dirty="0"/>
              <a:t> the </a:t>
            </a:r>
            <a:r>
              <a:rPr lang="fr-FR" sz="2800" dirty="0" err="1"/>
              <a:t>complete</a:t>
            </a:r>
            <a:r>
              <a:rPr lang="fr-FR" sz="2800" dirty="0"/>
              <a:t> consolidation</a:t>
            </a:r>
            <a:r>
              <a:rPr lang="fr-FR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EFEA3F-988D-0DD3-2EEB-836DDF6B6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146" y="5612655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23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88EA07-0AEF-6AF2-BB8F-9E9996799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/>
              <a:t>How?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FF3044-2803-4B42-487A-A4EADB9D9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err="1"/>
              <a:t>It’s</a:t>
            </a:r>
            <a:r>
              <a:rPr lang="fr-FR" sz="2800" dirty="0"/>
              <a:t> </a:t>
            </a:r>
            <a:r>
              <a:rPr lang="fr-FR" sz="2800" dirty="0" err="1"/>
              <a:t>better</a:t>
            </a:r>
            <a:r>
              <a:rPr lang="fr-FR" sz="2800" dirty="0"/>
              <a:t> to change </a:t>
            </a:r>
            <a:r>
              <a:rPr lang="fr-FR" sz="2800" dirty="0" err="1"/>
              <a:t>methode</a:t>
            </a:r>
            <a:r>
              <a:rPr lang="fr-FR" sz="2800" dirty="0"/>
              <a:t> ( open if </a:t>
            </a:r>
            <a:r>
              <a:rPr lang="fr-FR" sz="2800" dirty="0" err="1"/>
              <a:t>closed</a:t>
            </a:r>
            <a:r>
              <a:rPr lang="fr-FR" sz="2800" dirty="0"/>
              <a:t>, </a:t>
            </a:r>
            <a:r>
              <a:rPr lang="fr-FR" sz="2800" dirty="0" err="1"/>
              <a:t>surgically</a:t>
            </a:r>
            <a:r>
              <a:rPr lang="fr-FR" sz="2800" dirty="0"/>
              <a:t> if </a:t>
            </a:r>
            <a:r>
              <a:rPr lang="fr-FR" sz="2800" dirty="0" err="1"/>
              <a:t>conservatory</a:t>
            </a:r>
            <a:r>
              <a:rPr lang="fr-FR" sz="2800" dirty="0"/>
              <a:t>..)</a:t>
            </a:r>
          </a:p>
          <a:p>
            <a:endParaRPr lang="fr-FR" dirty="0"/>
          </a:p>
          <a:p>
            <a:r>
              <a:rPr lang="fr-BE" sz="2800" dirty="0"/>
              <a:t>For </a:t>
            </a:r>
            <a:r>
              <a:rPr lang="fr-BE" sz="2800" dirty="0" err="1"/>
              <a:t>late</a:t>
            </a:r>
            <a:r>
              <a:rPr lang="fr-BE" sz="2800" dirty="0"/>
              <a:t> </a:t>
            </a:r>
            <a:r>
              <a:rPr lang="fr-BE" sz="2800" dirty="0" err="1"/>
              <a:t>revisions</a:t>
            </a:r>
            <a:r>
              <a:rPr lang="fr-BE" sz="2800" dirty="0"/>
              <a:t>, a </a:t>
            </a:r>
            <a:r>
              <a:rPr lang="fr-BE" sz="2800" dirty="0" err="1"/>
              <a:t>low</a:t>
            </a:r>
            <a:r>
              <a:rPr lang="fr-BE" sz="2800" dirty="0"/>
              <a:t> </a:t>
            </a:r>
            <a:r>
              <a:rPr lang="fr-BE" sz="2800" dirty="0" err="1"/>
              <a:t>humeral</a:t>
            </a:r>
            <a:r>
              <a:rPr lang="fr-BE" sz="2800" dirty="0"/>
              <a:t> </a:t>
            </a:r>
            <a:r>
              <a:rPr lang="fr-BE" sz="2800" dirty="0" err="1"/>
              <a:t>osteotomy</a:t>
            </a:r>
            <a:r>
              <a:rPr lang="fr-BE" sz="2800" dirty="0"/>
              <a:t> must </a:t>
            </a:r>
            <a:r>
              <a:rPr lang="fr-BE" sz="2800" dirty="0" err="1"/>
              <a:t>be</a:t>
            </a:r>
            <a:r>
              <a:rPr lang="fr-BE" sz="2800" dirty="0"/>
              <a:t> </a:t>
            </a:r>
            <a:r>
              <a:rPr lang="fr-BE" sz="2800" dirty="0" err="1"/>
              <a:t>performed</a:t>
            </a:r>
            <a:r>
              <a:rPr lang="fr-BE" sz="2800" dirty="0"/>
              <a:t>. (no places for </a:t>
            </a:r>
            <a:r>
              <a:rPr lang="fr-BE" sz="2800" dirty="0" err="1"/>
              <a:t>orthesis</a:t>
            </a:r>
            <a:r>
              <a:rPr lang="fr-BE" sz="2800" dirty="0"/>
              <a:t> or </a:t>
            </a:r>
            <a:r>
              <a:rPr lang="fr-BE" sz="2800" dirty="0" err="1"/>
              <a:t>epiphysiodesis</a:t>
            </a:r>
            <a:r>
              <a:rPr lang="fr-BE" sz="2800" dirty="0"/>
              <a:t>).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C659F8-69C4-ED36-B480-CB4553C82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146" y="5612655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47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4DC00B-D4CD-2858-3BFC-F009694FB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400" dirty="0" err="1"/>
              <a:t>Late</a:t>
            </a:r>
            <a:r>
              <a:rPr lang="fr-FR" sz="4400" dirty="0"/>
              <a:t> </a:t>
            </a:r>
            <a:r>
              <a:rPr lang="fr-FR" sz="4400" dirty="0" err="1"/>
              <a:t>revision</a:t>
            </a:r>
            <a:endParaRPr lang="fr-FR" sz="4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2F8FAE-B813-5C43-8948-087B7B5AC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sz="2800" dirty="0" err="1"/>
              <a:t>Ostetomy</a:t>
            </a:r>
            <a:r>
              <a:rPr lang="fr-FR" sz="2800" dirty="0"/>
              <a:t> has to </a:t>
            </a:r>
            <a:r>
              <a:rPr lang="fr-FR" sz="2800" dirty="0" err="1"/>
              <a:t>be</a:t>
            </a:r>
            <a:r>
              <a:rPr lang="fr-FR" sz="2800" dirty="0"/>
              <a:t> </a:t>
            </a:r>
            <a:r>
              <a:rPr lang="fr-FR" sz="2800" dirty="0" err="1"/>
              <a:t>near</a:t>
            </a:r>
            <a:r>
              <a:rPr lang="fr-FR" sz="2800" dirty="0"/>
              <a:t> the initial fracture</a:t>
            </a:r>
          </a:p>
          <a:p>
            <a:r>
              <a:rPr lang="fr-BE" sz="2800" dirty="0"/>
              <a:t>no </a:t>
            </a:r>
            <a:r>
              <a:rPr lang="fr-BE" sz="2800" dirty="0" err="1"/>
              <a:t>lateral</a:t>
            </a:r>
            <a:r>
              <a:rPr lang="fr-BE" sz="2800" dirty="0"/>
              <a:t> or </a:t>
            </a:r>
            <a:r>
              <a:rPr lang="fr-BE" sz="2800" dirty="0" err="1"/>
              <a:t>medial</a:t>
            </a:r>
            <a:r>
              <a:rPr lang="fr-BE" sz="2800" dirty="0"/>
              <a:t> </a:t>
            </a:r>
            <a:r>
              <a:rPr lang="fr-BE" sz="2800" dirty="0" err="1"/>
              <a:t>hinge</a:t>
            </a:r>
            <a:r>
              <a:rPr lang="fr-BE" sz="2800" dirty="0"/>
              <a:t> </a:t>
            </a:r>
            <a:r>
              <a:rPr lang="fr-BE" sz="2800" dirty="0" err="1"/>
              <a:t>osteotomy</a:t>
            </a:r>
            <a:endParaRPr lang="fr-BE" sz="2800" dirty="0"/>
          </a:p>
          <a:p>
            <a:r>
              <a:rPr lang="fr-BE" sz="2800" dirty="0" err="1"/>
              <a:t>pay</a:t>
            </a:r>
            <a:r>
              <a:rPr lang="fr-BE" sz="2800" dirty="0"/>
              <a:t> attention to the </a:t>
            </a:r>
            <a:r>
              <a:rPr lang="fr-BE" sz="2800" dirty="0" err="1"/>
              <a:t>anteversion</a:t>
            </a:r>
            <a:r>
              <a:rPr lang="fr-BE" sz="2800" dirty="0"/>
              <a:t> of the palette</a:t>
            </a:r>
          </a:p>
          <a:p>
            <a:r>
              <a:rPr lang="fr-BE" sz="2800" dirty="0"/>
              <a:t>to </a:t>
            </a:r>
            <a:r>
              <a:rPr lang="fr-BE" sz="2800" dirty="0" err="1"/>
              <a:t>assess</a:t>
            </a:r>
            <a:r>
              <a:rPr lang="fr-BE" sz="2800" dirty="0"/>
              <a:t> the </a:t>
            </a:r>
            <a:r>
              <a:rPr lang="fr-BE" sz="2800" dirty="0" err="1"/>
              <a:t>rotational</a:t>
            </a:r>
            <a:r>
              <a:rPr lang="fr-BE" sz="2800" dirty="0"/>
              <a:t> </a:t>
            </a:r>
            <a:r>
              <a:rPr lang="fr-BE" sz="2800" dirty="0" err="1"/>
              <a:t>defect</a:t>
            </a:r>
            <a:endParaRPr lang="fr-BE" sz="2800" dirty="0"/>
          </a:p>
          <a:p>
            <a:r>
              <a:rPr lang="fr-BE" sz="2800" dirty="0" err="1"/>
              <a:t>accurately</a:t>
            </a:r>
            <a:r>
              <a:rPr lang="fr-BE" sz="2800" dirty="0"/>
              <a:t> </a:t>
            </a:r>
            <a:r>
              <a:rPr lang="fr-BE" sz="2800" dirty="0" err="1"/>
              <a:t>assess</a:t>
            </a:r>
            <a:r>
              <a:rPr lang="fr-BE" sz="2800" dirty="0"/>
              <a:t> the </a:t>
            </a:r>
            <a:r>
              <a:rPr lang="fr-BE" sz="2800" dirty="0" err="1"/>
              <a:t>deformation</a:t>
            </a:r>
            <a:r>
              <a:rPr lang="fr-BE" sz="2800" dirty="0"/>
              <a:t> in the frontal plane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53FD7C-7205-1283-C005-DF8FBA339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146" y="5612655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79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2B6535-8CE4-869D-DC05-368835172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3D planning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cutting</a:t>
            </a:r>
            <a:r>
              <a:rPr lang="fr-FR" dirty="0"/>
              <a:t> guide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450674-F0DB-C9AA-2BC4-F1E07F5BA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6F900B-3997-DB8D-6A04-3E44C73D4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346" y="1473750"/>
            <a:ext cx="7253416" cy="48356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FF94E96-5C79-4AF1-6442-64F3BB5D2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146" y="5612655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867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9B5C0-CEA7-DCBA-E7A2-FD2597356C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F7052A-F02C-C20E-3A84-AC0EA2D75F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4800" dirty="0"/>
              <a:t>Questions?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69BEBC-6D4F-E83F-56A5-F15E68441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146" y="5612655"/>
            <a:ext cx="187642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98946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D43F4A-02D5-42AD-9542-27487597C212}" vid="{14154C61-C2E2-42F2-9833-4EC39495D4C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917</Words>
  <Application>Microsoft Macintosh PowerPoint</Application>
  <PresentationFormat>Grand écran</PresentationFormat>
  <Paragraphs>116</Paragraphs>
  <Slides>18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Aptos</vt:lpstr>
      <vt:lpstr>Arial</vt:lpstr>
      <vt:lpstr>Neue Haas Grotesk Text Pro</vt:lpstr>
      <vt:lpstr>Helena</vt:lpstr>
      <vt:lpstr>Complications associated with misreduction of supracondylar fracture of humerus in children</vt:lpstr>
      <vt:lpstr>Epidemiology-supracondylar fracture of the humerus</vt:lpstr>
      <vt:lpstr> Reduction and/or fixation</vt:lpstr>
      <vt:lpstr>Criteria for reduction </vt:lpstr>
      <vt:lpstr>Remodeling</vt:lpstr>
      <vt:lpstr>Remodeling vicious callus</vt:lpstr>
      <vt:lpstr>vicious rotating callus </vt:lpstr>
      <vt:lpstr>long-term complications </vt:lpstr>
      <vt:lpstr>Cubitus Varus</vt:lpstr>
      <vt:lpstr>Présentation PowerPoint</vt:lpstr>
      <vt:lpstr>vicious callus in extension</vt:lpstr>
      <vt:lpstr>vicious callus in flexion</vt:lpstr>
      <vt:lpstr>Vicious callus in extension-flexion</vt:lpstr>
      <vt:lpstr>When?</vt:lpstr>
      <vt:lpstr>How?</vt:lpstr>
      <vt:lpstr>Late revision</vt:lpstr>
      <vt:lpstr>3D planning with cutting guide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isabelle Schrouff</dc:creator>
  <cp:lastModifiedBy>isabelle Schrouff</cp:lastModifiedBy>
  <cp:revision>29</cp:revision>
  <dcterms:created xsi:type="dcterms:W3CDTF">2026-03-28T11:06:54Z</dcterms:created>
  <dcterms:modified xsi:type="dcterms:W3CDTF">2026-04-18T11:13:14Z</dcterms:modified>
</cp:coreProperties>
</file>