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18"/>
  </p:notesMasterIdLst>
  <p:sldIdLst>
    <p:sldId id="269" r:id="rId2"/>
    <p:sldId id="351" r:id="rId3"/>
    <p:sldId id="367" r:id="rId4"/>
    <p:sldId id="352" r:id="rId5"/>
    <p:sldId id="424" r:id="rId6"/>
    <p:sldId id="353" r:id="rId7"/>
    <p:sldId id="415" r:id="rId8"/>
    <p:sldId id="355" r:id="rId9"/>
    <p:sldId id="414" r:id="rId10"/>
    <p:sldId id="369" r:id="rId11"/>
    <p:sldId id="419" r:id="rId12"/>
    <p:sldId id="421" r:id="rId13"/>
    <p:sldId id="422" r:id="rId14"/>
    <p:sldId id="423" r:id="rId15"/>
    <p:sldId id="420" r:id="rId16"/>
    <p:sldId id="273" r:id="rId17"/>
  </p:sldIdLst>
  <p:sldSz cx="17338675" cy="9753600"/>
  <p:notesSz cx="6858000" cy="9144000"/>
  <p:defaultTextStyle>
    <a:defPPr>
      <a:defRPr lang="en-US"/>
    </a:defPPr>
    <a:lvl1pPr marL="0" algn="l" defTabSz="1300368" rtl="0" eaLnBrk="1" latinLnBrk="0" hangingPunct="1">
      <a:defRPr sz="2560" kern="1200">
        <a:solidFill>
          <a:schemeClr val="tx1"/>
        </a:solidFill>
        <a:latin typeface="+mn-lt"/>
        <a:ea typeface="+mn-ea"/>
        <a:cs typeface="+mn-cs"/>
      </a:defRPr>
    </a:lvl1pPr>
    <a:lvl2pPr marL="650184" algn="l" defTabSz="1300368" rtl="0" eaLnBrk="1" latinLnBrk="0" hangingPunct="1">
      <a:defRPr sz="2560" kern="1200">
        <a:solidFill>
          <a:schemeClr val="tx1"/>
        </a:solidFill>
        <a:latin typeface="+mn-lt"/>
        <a:ea typeface="+mn-ea"/>
        <a:cs typeface="+mn-cs"/>
      </a:defRPr>
    </a:lvl2pPr>
    <a:lvl3pPr marL="1300368" algn="l" defTabSz="1300368" rtl="0" eaLnBrk="1" latinLnBrk="0" hangingPunct="1">
      <a:defRPr sz="2560" kern="1200">
        <a:solidFill>
          <a:schemeClr val="tx1"/>
        </a:solidFill>
        <a:latin typeface="+mn-lt"/>
        <a:ea typeface="+mn-ea"/>
        <a:cs typeface="+mn-cs"/>
      </a:defRPr>
    </a:lvl3pPr>
    <a:lvl4pPr marL="1950552" algn="l" defTabSz="1300368" rtl="0" eaLnBrk="1" latinLnBrk="0" hangingPunct="1">
      <a:defRPr sz="2560" kern="1200">
        <a:solidFill>
          <a:schemeClr val="tx1"/>
        </a:solidFill>
        <a:latin typeface="+mn-lt"/>
        <a:ea typeface="+mn-ea"/>
        <a:cs typeface="+mn-cs"/>
      </a:defRPr>
    </a:lvl4pPr>
    <a:lvl5pPr marL="2600736" algn="l" defTabSz="1300368" rtl="0" eaLnBrk="1" latinLnBrk="0" hangingPunct="1">
      <a:defRPr sz="2560" kern="1200">
        <a:solidFill>
          <a:schemeClr val="tx1"/>
        </a:solidFill>
        <a:latin typeface="+mn-lt"/>
        <a:ea typeface="+mn-ea"/>
        <a:cs typeface="+mn-cs"/>
      </a:defRPr>
    </a:lvl5pPr>
    <a:lvl6pPr marL="3250921" algn="l" defTabSz="1300368" rtl="0" eaLnBrk="1" latinLnBrk="0" hangingPunct="1">
      <a:defRPr sz="2560" kern="1200">
        <a:solidFill>
          <a:schemeClr val="tx1"/>
        </a:solidFill>
        <a:latin typeface="+mn-lt"/>
        <a:ea typeface="+mn-ea"/>
        <a:cs typeface="+mn-cs"/>
      </a:defRPr>
    </a:lvl6pPr>
    <a:lvl7pPr marL="3901105" algn="l" defTabSz="1300368" rtl="0" eaLnBrk="1" latinLnBrk="0" hangingPunct="1">
      <a:defRPr sz="2560" kern="1200">
        <a:solidFill>
          <a:schemeClr val="tx1"/>
        </a:solidFill>
        <a:latin typeface="+mn-lt"/>
        <a:ea typeface="+mn-ea"/>
        <a:cs typeface="+mn-cs"/>
      </a:defRPr>
    </a:lvl7pPr>
    <a:lvl8pPr marL="4551289" algn="l" defTabSz="1300368" rtl="0" eaLnBrk="1" latinLnBrk="0" hangingPunct="1">
      <a:defRPr sz="2560" kern="1200">
        <a:solidFill>
          <a:schemeClr val="tx1"/>
        </a:solidFill>
        <a:latin typeface="+mn-lt"/>
        <a:ea typeface="+mn-ea"/>
        <a:cs typeface="+mn-cs"/>
      </a:defRPr>
    </a:lvl8pPr>
    <a:lvl9pPr marL="5201473" algn="l" defTabSz="1300368" rtl="0" eaLnBrk="1" latinLnBrk="0" hangingPunct="1">
      <a:defRPr sz="256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49" userDrawn="1">
          <p15:clr>
            <a:srgbClr val="A4A3A4"/>
          </p15:clr>
        </p15:guide>
        <p15:guide id="2" pos="546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64C8"/>
    <a:srgbClr val="FF0000"/>
    <a:srgbClr val="00B050"/>
    <a:srgbClr val="CC00CC"/>
    <a:srgbClr val="D6BBEB"/>
    <a:srgbClr val="FFF6CC"/>
    <a:srgbClr val="CCDFCB"/>
    <a:srgbClr val="FF9B9B"/>
    <a:srgbClr val="7CAC78"/>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33" autoAdjust="0"/>
    <p:restoredTop sz="83967" autoAdjust="0"/>
  </p:normalViewPr>
  <p:slideViewPr>
    <p:cSldViewPr snapToGrid="0" showGuides="1">
      <p:cViewPr varScale="1">
        <p:scale>
          <a:sx n="64" d="100"/>
          <a:sy n="64" d="100"/>
        </p:scale>
        <p:origin x="912" y="90"/>
      </p:cViewPr>
      <p:guideLst>
        <p:guide orient="horz" pos="3049"/>
        <p:guide pos="546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680C0C-85DF-417F-8238-DB0D15743621}" type="datetimeFigureOut">
              <a:rPr lang="en-GB" smtClean="0"/>
              <a:t>20/03/2026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9A0A48-EDB1-4AFE-B1B7-10CE2A416496}" type="slidenum">
              <a:rPr lang="en-GB" smtClean="0"/>
              <a:t>‹#›</a:t>
            </a:fld>
            <a:endParaRPr lang="en-GB"/>
          </a:p>
        </p:txBody>
      </p:sp>
    </p:spTree>
    <p:extLst>
      <p:ext uri="{BB962C8B-B14F-4D97-AF65-F5344CB8AC3E}">
        <p14:creationId xmlns:p14="http://schemas.microsoft.com/office/powerpoint/2010/main" val="326201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9A0A48-EDB1-4AFE-B1B7-10CE2A416496}" type="slidenum">
              <a:rPr lang="en-GB" smtClean="0"/>
              <a:t>2</a:t>
            </a:fld>
            <a:endParaRPr lang="en-GB"/>
          </a:p>
        </p:txBody>
      </p:sp>
    </p:spTree>
    <p:extLst>
      <p:ext uri="{BB962C8B-B14F-4D97-AF65-F5344CB8AC3E}">
        <p14:creationId xmlns:p14="http://schemas.microsoft.com/office/powerpoint/2010/main" val="1724430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Sequence logos are a standard way to visualize how conserved each position is in a set of DNA sequences. The taller the letter at a given position, the more consistently that nucleotide appears across all sequences in that group. Each column in this figure shows one dataset, and each row corresponds to a different blending weight, with the top row always showing real sequences as the reference.</a:t>
            </a:r>
          </a:p>
          <a:p>
            <a:endParaRPr lang="en-US" i="0" dirty="0"/>
          </a:p>
          <a:p>
            <a:r>
              <a:rPr lang="en-US" i="0" dirty="0"/>
              <a:t>In the real sequences, strong and consistent nucleotide patterns are visible around the splice junction, particularly in the highlighted regions. At λ = 0.0, these patterns are largely absent or weakened, confirming that unguided generation fails to reproduce biologically meaningful conservation. As the blending weight increases toward λ = 0.75, the logos progressively resemble the real reference, with taller and more consistent letters emerging at the critical positions. This visual recovery of conservation patterns is consistent across both species and both splice site types.</a:t>
            </a:r>
          </a:p>
          <a:p>
            <a:endParaRPr lang="en-US" i="0" dirty="0"/>
          </a:p>
        </p:txBody>
      </p:sp>
      <p:sp>
        <p:nvSpPr>
          <p:cNvPr id="4" name="Slide Number Placeholder 3"/>
          <p:cNvSpPr>
            <a:spLocks noGrp="1"/>
          </p:cNvSpPr>
          <p:nvPr>
            <p:ph type="sldNum" sz="quarter" idx="10"/>
          </p:nvPr>
        </p:nvSpPr>
        <p:spPr/>
        <p:txBody>
          <a:bodyPr/>
          <a:lstStyle/>
          <a:p>
            <a:fld id="{539A0A48-EDB1-4AFE-B1B7-10CE2A416496}" type="slidenum">
              <a:rPr lang="en-GB" smtClean="0"/>
              <a:t>11</a:t>
            </a:fld>
            <a:endParaRPr lang="en-GB"/>
          </a:p>
        </p:txBody>
      </p:sp>
    </p:spTree>
    <p:extLst>
      <p:ext uri="{BB962C8B-B14F-4D97-AF65-F5344CB8AC3E}">
        <p14:creationId xmlns:p14="http://schemas.microsoft.com/office/powerpoint/2010/main" val="39037531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This table reports how well a splice site predictor, trained exclusively on real sequences, performs when tested on synthetic sequences generated at different blending weights. A high score means the synthetic sequences carry enough biological signal to be recognized by a model that has never seen them before.</a:t>
            </a:r>
          </a:p>
          <a:p>
            <a:endParaRPr lang="en-US" i="0" dirty="0"/>
          </a:p>
          <a:p>
            <a:r>
              <a:rPr lang="en-US" i="0" dirty="0"/>
              <a:t>At λ = 0.0, performance is near random across all four datasets, with accuracy around 0.49 to 0.52 and near-zero F1 and MCC scores, indicating that unblended synthetic sequences bear little resemblance to real ones. As the blending weight increases, all metrics improve consistently and substantially. At λ = 0.5, accuracy reaches above 0.69 and AUROC above 0.84 across all datasets. At λ = 0.75, results approach the baseline in several cases, with Homo sapiens donors reaching an accuracy of 0.86 and an AUROC of 0.95. Despite this progress, a gap with the baseline remains across all conditions, confirming that synthetic sequences still do not fully replicate the discriminative features present in real genomic data.</a:t>
            </a:r>
          </a:p>
          <a:p>
            <a:endParaRPr lang="en-US" i="0" dirty="0"/>
          </a:p>
        </p:txBody>
      </p:sp>
      <p:sp>
        <p:nvSpPr>
          <p:cNvPr id="4" name="Slide Number Placeholder 3"/>
          <p:cNvSpPr>
            <a:spLocks noGrp="1"/>
          </p:cNvSpPr>
          <p:nvPr>
            <p:ph type="sldNum" sz="quarter" idx="10"/>
          </p:nvPr>
        </p:nvSpPr>
        <p:spPr/>
        <p:txBody>
          <a:bodyPr/>
          <a:lstStyle/>
          <a:p>
            <a:fld id="{539A0A48-EDB1-4AFE-B1B7-10CE2A416496}" type="slidenum">
              <a:rPr lang="en-GB" smtClean="0"/>
              <a:t>12</a:t>
            </a:fld>
            <a:endParaRPr lang="en-GB"/>
          </a:p>
        </p:txBody>
      </p:sp>
    </p:spTree>
    <p:extLst>
      <p:ext uri="{BB962C8B-B14F-4D97-AF65-F5344CB8AC3E}">
        <p14:creationId xmlns:p14="http://schemas.microsoft.com/office/powerpoint/2010/main" val="5627251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This table reports how well a splice site predictor, trained exclusively on synthetic sequences, performs when tested on real sequences. This scenario directly measures how much biological knowledge transfers from synthetic to real data.</a:t>
            </a:r>
          </a:p>
          <a:p>
            <a:endParaRPr lang="en-US" i="0" dirty="0"/>
          </a:p>
          <a:p>
            <a:r>
              <a:rPr lang="en-US" i="0" dirty="0"/>
              <a:t>For Arabidopsis thaliana, blending brings modest but visible improvements. Donor sites show gradual gains with increasing λ, reaching an AUROC of 0.86 at λ = 0.75, while acceptor sites improve more slowly and remain further from the baseline. For Homo sapiens, the results tell a different story: performance stays near random across all blending weights for both donors and acceptors, with accuracy hovering around 0.50 and MCC values close to zero regardless of λ. This indicates that synthetic sequences, even heavily blended, fail to transfer meaningful biological information for the more complex human genome.</a:t>
            </a:r>
          </a:p>
          <a:p>
            <a:endParaRPr lang="en-US" i="0" dirty="0"/>
          </a:p>
          <a:p>
            <a:r>
              <a:rPr lang="en-US" i="0" dirty="0"/>
              <a:t>The contrast between the two species points to a fundamental limitation: local nucleotide patterns captured by frequency blending are sufficient to partially represent the simpler Arabidopsis splice sites, but fall short of capturing the long-range dependencies and structural complexity that characterize human splice sites.</a:t>
            </a:r>
          </a:p>
          <a:p>
            <a:endParaRPr lang="en-US" i="0" dirty="0"/>
          </a:p>
        </p:txBody>
      </p:sp>
      <p:sp>
        <p:nvSpPr>
          <p:cNvPr id="4" name="Slide Number Placeholder 3"/>
          <p:cNvSpPr>
            <a:spLocks noGrp="1"/>
          </p:cNvSpPr>
          <p:nvPr>
            <p:ph type="sldNum" sz="quarter" idx="10"/>
          </p:nvPr>
        </p:nvSpPr>
        <p:spPr/>
        <p:txBody>
          <a:bodyPr/>
          <a:lstStyle/>
          <a:p>
            <a:fld id="{539A0A48-EDB1-4AFE-B1B7-10CE2A416496}" type="slidenum">
              <a:rPr lang="en-GB" smtClean="0"/>
              <a:t>13</a:t>
            </a:fld>
            <a:endParaRPr lang="en-GB"/>
          </a:p>
        </p:txBody>
      </p:sp>
    </p:spTree>
    <p:extLst>
      <p:ext uri="{BB962C8B-B14F-4D97-AF65-F5344CB8AC3E}">
        <p14:creationId xmlns:p14="http://schemas.microsoft.com/office/powerpoint/2010/main" val="23501611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9A0A48-EDB1-4AFE-B1B7-10CE2A416496}" type="slidenum">
              <a:rPr lang="en-GB" smtClean="0"/>
              <a:t>14</a:t>
            </a:fld>
            <a:endParaRPr lang="en-GB"/>
          </a:p>
        </p:txBody>
      </p:sp>
    </p:spTree>
    <p:extLst>
      <p:ext uri="{BB962C8B-B14F-4D97-AF65-F5344CB8AC3E}">
        <p14:creationId xmlns:p14="http://schemas.microsoft.com/office/powerpoint/2010/main" val="31475958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9A0A48-EDB1-4AFE-B1B7-10CE2A416496}" type="slidenum">
              <a:rPr lang="en-GB" smtClean="0"/>
              <a:t>15</a:t>
            </a:fld>
            <a:endParaRPr lang="en-GB"/>
          </a:p>
        </p:txBody>
      </p:sp>
    </p:spTree>
    <p:extLst>
      <p:ext uri="{BB962C8B-B14F-4D97-AF65-F5344CB8AC3E}">
        <p14:creationId xmlns:p14="http://schemas.microsoft.com/office/powerpoint/2010/main" val="42516780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9A0A48-EDB1-4AFE-B1B7-10CE2A416496}" type="slidenum">
              <a:rPr lang="en-GB" smtClean="0"/>
              <a:t>16</a:t>
            </a:fld>
            <a:endParaRPr lang="en-GB"/>
          </a:p>
        </p:txBody>
      </p:sp>
    </p:spTree>
    <p:extLst>
      <p:ext uri="{BB962C8B-B14F-4D97-AF65-F5344CB8AC3E}">
        <p14:creationId xmlns:p14="http://schemas.microsoft.com/office/powerpoint/2010/main" val="1588270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Each cell of the human body contains 23 chromosome pairs. Each chromosome pair has a number of genes that regulate the creation of proteins (bottom drawing). Those proteins all have different kinds of functionality in the body.</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After transcription (copying of DNA to messenger RNA), each gene can be split up in a couple of parts</a:t>
            </a:r>
            <a:endParaRPr lang="en-US" b="0" dirty="0">
              <a:effectLst/>
            </a:endParaRPr>
          </a:p>
          <a:p>
            <a:pPr rtl="0" fontAlgn="base"/>
            <a:r>
              <a:rPr lang="en-US" sz="1200" b="0" i="0" u="none" strike="noStrike" kern="1200" dirty="0">
                <a:solidFill>
                  <a:schemeClr val="tx1"/>
                </a:solidFill>
                <a:effectLst/>
                <a:latin typeface="+mn-lt"/>
                <a:ea typeface="+mn-ea"/>
                <a:cs typeface="+mn-cs"/>
              </a:rPr>
              <a:t>- A leading and a trailing untranslated</a:t>
            </a:r>
            <a:r>
              <a:rPr lang="en-US" sz="1200" b="0" i="0" u="none" strike="noStrike" kern="1200" baseline="0" dirty="0">
                <a:solidFill>
                  <a:schemeClr val="tx1"/>
                </a:solidFill>
                <a:effectLst/>
                <a:latin typeface="+mn-lt"/>
                <a:ea typeface="+mn-ea"/>
                <a:cs typeface="+mn-cs"/>
              </a:rPr>
              <a:t> region</a:t>
            </a:r>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 Exons (coding regions), that make for the coding of proteins</a:t>
            </a:r>
          </a:p>
          <a:p>
            <a:pPr rtl="0" fontAlgn="base"/>
            <a:r>
              <a:rPr lang="en-US" sz="1200" b="0" i="0" u="none" strike="noStrike" kern="1200" dirty="0">
                <a:solidFill>
                  <a:schemeClr val="tx1"/>
                </a:solidFill>
                <a:effectLst/>
                <a:latin typeface="+mn-lt"/>
                <a:ea typeface="+mn-ea"/>
                <a:cs typeface="+mn-cs"/>
              </a:rPr>
              <a:t>- Introns (non-coding regions), that regulate the selection of exons</a:t>
            </a: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Very simplified version: between transcription and translation, all exons get combined together, and the final protein is formed based on that sequence.</a:t>
            </a:r>
          </a:p>
          <a:p>
            <a:pPr rtl="0"/>
            <a:endParaRPr lang="en-US" b="0" dirty="0">
              <a:effectLst/>
            </a:endParaRPr>
          </a:p>
        </p:txBody>
      </p:sp>
      <p:sp>
        <p:nvSpPr>
          <p:cNvPr id="4" name="Slide Number Placeholder 3"/>
          <p:cNvSpPr>
            <a:spLocks noGrp="1"/>
          </p:cNvSpPr>
          <p:nvPr>
            <p:ph type="sldNum" sz="quarter" idx="10"/>
          </p:nvPr>
        </p:nvSpPr>
        <p:spPr/>
        <p:txBody>
          <a:bodyPr/>
          <a:lstStyle/>
          <a:p>
            <a:fld id="{539A0A48-EDB1-4AFE-B1B7-10CE2A416496}" type="slidenum">
              <a:rPr lang="en-GB" smtClean="0"/>
              <a:t>3</a:t>
            </a:fld>
            <a:endParaRPr lang="en-GB"/>
          </a:p>
        </p:txBody>
      </p:sp>
    </p:spTree>
    <p:extLst>
      <p:ext uri="{BB962C8B-B14F-4D97-AF65-F5344CB8AC3E}">
        <p14:creationId xmlns:p14="http://schemas.microsoft.com/office/powerpoint/2010/main" val="3624290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Gene regulation</a:t>
            </a:r>
            <a:r>
              <a:rPr lang="en-US" dirty="0"/>
              <a:t> — One gene can produce dozens of different proteins depending on how it is spliced</a:t>
            </a:r>
          </a:p>
          <a:p>
            <a:r>
              <a:rPr lang="en-US" b="1" dirty="0"/>
              <a:t>Genome annotation</a:t>
            </a:r>
            <a:r>
              <a:rPr lang="en-US" dirty="0"/>
              <a:t> — Helps identify where genes start and end in newly sequenced organisms</a:t>
            </a:r>
          </a:p>
          <a:p>
            <a:r>
              <a:rPr lang="en-US" b="1" dirty="0"/>
              <a:t>Disease research</a:t>
            </a:r>
            <a:r>
              <a:rPr lang="en-US" dirty="0"/>
              <a:t> — Faulty splicing causes conditions like muscular dystrophy, sickle-cell anemia, and certain </a:t>
            </a:r>
            <a:r>
              <a:rPr lang="en-US" dirty="0" smtClean="0"/>
              <a:t>cancers</a:t>
            </a:r>
          </a:p>
          <a:p>
            <a:endParaRPr lang="en-US" dirty="0"/>
          </a:p>
        </p:txBody>
      </p:sp>
      <p:sp>
        <p:nvSpPr>
          <p:cNvPr id="4" name="Slide Number Placeholder 3"/>
          <p:cNvSpPr>
            <a:spLocks noGrp="1"/>
          </p:cNvSpPr>
          <p:nvPr>
            <p:ph type="sldNum" sz="quarter" idx="10"/>
          </p:nvPr>
        </p:nvSpPr>
        <p:spPr/>
        <p:txBody>
          <a:bodyPr/>
          <a:lstStyle/>
          <a:p>
            <a:fld id="{539A0A48-EDB1-4AFE-B1B7-10CE2A416496}" type="slidenum">
              <a:rPr lang="en-GB" smtClean="0"/>
              <a:t>4</a:t>
            </a:fld>
            <a:endParaRPr lang="en-GB"/>
          </a:p>
        </p:txBody>
      </p:sp>
    </p:spTree>
    <p:extLst>
      <p:ext uri="{BB962C8B-B14F-4D97-AF65-F5344CB8AC3E}">
        <p14:creationId xmlns:p14="http://schemas.microsoft.com/office/powerpoint/2010/main" val="4130744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Synthetic sequences serve four practical purposes: they expand limited real datasets to build better-trained models, enable safe data sharing without exposing sensitive patient information, provide controlled test sets for fairly evaluating prediction algorithms, and allow consistent comparisons across different species and models.</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i="0" dirty="0"/>
              <a:t>Synthetically generated sequences can look realistic overall but consistently miss the precise nucleotide patterns at specific positions that define a functional splice site.</a:t>
            </a:r>
          </a:p>
          <a:p>
            <a:endParaRPr lang="en-US" dirty="0"/>
          </a:p>
        </p:txBody>
      </p:sp>
      <p:sp>
        <p:nvSpPr>
          <p:cNvPr id="4" name="Slide Number Placeholder 3"/>
          <p:cNvSpPr>
            <a:spLocks noGrp="1"/>
          </p:cNvSpPr>
          <p:nvPr>
            <p:ph type="sldNum" sz="quarter" idx="10"/>
          </p:nvPr>
        </p:nvSpPr>
        <p:spPr/>
        <p:txBody>
          <a:bodyPr/>
          <a:lstStyle/>
          <a:p>
            <a:fld id="{539A0A48-EDB1-4AFE-B1B7-10CE2A416496}" type="slidenum">
              <a:rPr lang="en-GB" smtClean="0"/>
              <a:t>5</a:t>
            </a:fld>
            <a:endParaRPr lang="en-GB"/>
          </a:p>
        </p:txBody>
      </p:sp>
    </p:spTree>
    <p:extLst>
      <p:ext uri="{BB962C8B-B14F-4D97-AF65-F5344CB8AC3E}">
        <p14:creationId xmlns:p14="http://schemas.microsoft.com/office/powerpoint/2010/main" val="2232005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DNA sequences are made up of four nucleotides A, C, G, and T, arranged in a specific order. In real splice sites, this order is not random: certain nucleotides tend to appear next to specific others. Conditional frequency analysis captures this pattern.</a:t>
            </a:r>
          </a:p>
          <a:p>
            <a:r>
              <a:rPr lang="en-US" i="0" dirty="0"/>
              <a:t>The figure focuses on one position in the sequence, marked with a question mark. Instead of guessing what nucleotide belongs there independently, we look at its two immediate neighbors, the nucleotide just to its left (i−1) and the one just to its right (i+1). From a large collection of real sequences, we can measure how often each nucleotide appears at position </a:t>
            </a:r>
            <a:r>
              <a:rPr lang="en-US" i="0" dirty="0" err="1"/>
              <a:t>i</a:t>
            </a:r>
            <a:r>
              <a:rPr lang="en-US" i="0" dirty="0"/>
              <a:t> when the left neighbor is, say, </a:t>
            </a:r>
            <a:r>
              <a:rPr lang="en-US" b="1" i="0" dirty="0"/>
              <a:t>A</a:t>
            </a:r>
            <a:r>
              <a:rPr lang="en-US" i="0" dirty="0"/>
              <a:t>, and separately when the right neighbor is </a:t>
            </a:r>
            <a:r>
              <a:rPr lang="en-US" b="1" i="0" dirty="0"/>
              <a:t>T</a:t>
            </a:r>
            <a:r>
              <a:rPr lang="en-US" i="0" dirty="0"/>
              <a:t>. These two measurements are called conditional probabilities, written as P(</a:t>
            </a:r>
            <a:r>
              <a:rPr lang="en-US" i="0" dirty="0" err="1"/>
              <a:t>i</a:t>
            </a:r>
            <a:r>
              <a:rPr lang="en-US" i="0" dirty="0"/>
              <a:t> | i−1) and P(</a:t>
            </a:r>
            <a:r>
              <a:rPr lang="en-US" i="0" dirty="0" err="1"/>
              <a:t>i</a:t>
            </a:r>
            <a:r>
              <a:rPr lang="en-US" i="0" dirty="0"/>
              <a:t> | i+1), where the vertical bar simply means "given that we know." So P(</a:t>
            </a:r>
            <a:r>
              <a:rPr lang="en-US" i="0" dirty="0" err="1"/>
              <a:t>i</a:t>
            </a:r>
            <a:r>
              <a:rPr lang="en-US" i="0" dirty="0"/>
              <a:t> | i−1) reads as "the probability of nucleotide at position </a:t>
            </a:r>
            <a:r>
              <a:rPr lang="en-US" i="0" dirty="0" err="1"/>
              <a:t>i</a:t>
            </a:r>
            <a:r>
              <a:rPr lang="en-US" i="0" dirty="0"/>
              <a:t>, given the nucleotide at the previous position."</a:t>
            </a:r>
          </a:p>
          <a:p>
            <a:r>
              <a:rPr lang="en-US" i="0" dirty="0"/>
              <a:t>Each of these two conditional probabilities produces a distribution over the four possible nucleotides, for example, it might tell us that given a </a:t>
            </a:r>
            <a:r>
              <a:rPr lang="en-US" b="1" i="0" dirty="0" err="1"/>
              <a:t>A</a:t>
            </a:r>
            <a:r>
              <a:rPr lang="en-US" i="0" dirty="0"/>
              <a:t> to the left, position </a:t>
            </a:r>
            <a:r>
              <a:rPr lang="en-US" i="0" dirty="0" err="1"/>
              <a:t>i</a:t>
            </a:r>
            <a:r>
              <a:rPr lang="en-US" i="0" dirty="0"/>
              <a:t> is 60% likely to be A, 20% C, 15% G, and 5% T. The two distributions are then averaged,</a:t>
            </a:r>
            <a:r>
              <a:rPr lang="en-US" i="0" baseline="0" dirty="0"/>
              <a:t> </a:t>
            </a:r>
            <a:r>
              <a:rPr lang="en-US" i="0" dirty="0"/>
              <a:t>divided by 2, to combine both neighboring influences equally. The result is what we call a frequency prior </a:t>
            </a:r>
            <a:r>
              <a:rPr lang="en-US" i="0" dirty="0" err="1"/>
              <a:t>p_freq</a:t>
            </a:r>
            <a:r>
              <a:rPr lang="en-US" i="0" dirty="0"/>
              <a:t>(</a:t>
            </a:r>
            <a:r>
              <a:rPr lang="en-US" i="0" dirty="0" err="1"/>
              <a:t>i</a:t>
            </a:r>
            <a:r>
              <a:rPr lang="en-US" i="0" dirty="0"/>
              <a:t>), a single probability distribution that reflects the biological tendencies observed in real data from both sides of the target position.</a:t>
            </a:r>
          </a:p>
          <a:p>
            <a:r>
              <a:rPr lang="en-US" i="0" dirty="0"/>
              <a:t>This prior essentially encodes the question: "given what we see on either side, what nucleotide is most likely here?" The result is a position-specific distribution that respects the local sequence context, rather than treating each position as if it were independent of its surroundings. This is important because splice sites are defined not just by individual nucleotides, but by the patterns they form together.</a:t>
            </a:r>
          </a:p>
        </p:txBody>
      </p:sp>
      <p:sp>
        <p:nvSpPr>
          <p:cNvPr id="4" name="Slide Number Placeholder 3"/>
          <p:cNvSpPr>
            <a:spLocks noGrp="1"/>
          </p:cNvSpPr>
          <p:nvPr>
            <p:ph type="sldNum" sz="quarter" idx="10"/>
          </p:nvPr>
        </p:nvSpPr>
        <p:spPr/>
        <p:txBody>
          <a:bodyPr/>
          <a:lstStyle/>
          <a:p>
            <a:fld id="{539A0A48-EDB1-4AFE-B1B7-10CE2A416496}" type="slidenum">
              <a:rPr lang="en-GB" smtClean="0"/>
              <a:t>6</a:t>
            </a:fld>
            <a:endParaRPr lang="en-GB"/>
          </a:p>
        </p:txBody>
      </p:sp>
    </p:spTree>
    <p:extLst>
      <p:ext uri="{BB962C8B-B14F-4D97-AF65-F5344CB8AC3E}">
        <p14:creationId xmlns:p14="http://schemas.microsoft.com/office/powerpoint/2010/main" val="595079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Details</a:t>
            </a:r>
            <a:r>
              <a:rPr lang="en-US" i="0" baseline="0" dirty="0"/>
              <a:t> on the dataset used and our GAN architecture</a:t>
            </a:r>
            <a:endParaRPr lang="en-US" i="0" dirty="0"/>
          </a:p>
        </p:txBody>
      </p:sp>
      <p:sp>
        <p:nvSpPr>
          <p:cNvPr id="4" name="Slide Number Placeholder 3"/>
          <p:cNvSpPr>
            <a:spLocks noGrp="1"/>
          </p:cNvSpPr>
          <p:nvPr>
            <p:ph type="sldNum" sz="quarter" idx="10"/>
          </p:nvPr>
        </p:nvSpPr>
        <p:spPr/>
        <p:txBody>
          <a:bodyPr/>
          <a:lstStyle/>
          <a:p>
            <a:fld id="{539A0A48-EDB1-4AFE-B1B7-10CE2A416496}" type="slidenum">
              <a:rPr lang="en-GB" smtClean="0"/>
              <a:t>7</a:t>
            </a:fld>
            <a:endParaRPr lang="en-GB"/>
          </a:p>
        </p:txBody>
      </p:sp>
    </p:spTree>
    <p:extLst>
      <p:ext uri="{BB962C8B-B14F-4D97-AF65-F5344CB8AC3E}">
        <p14:creationId xmlns:p14="http://schemas.microsoft.com/office/powerpoint/2010/main" val="4081584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The figure illustrates how the frequency-blended GAN framework generates synthetic splice site sequences. The process begins on the left, where random noise is fed into the Generator, a neural network that learns to produce DNA sequences from scratch. On its own, the Generator would output sequences that look plausible but miss important biological patterns. This is where conditional frequency analysis plays a role: by examining real DNA sequences, it extracts position-specific nucleotide patterns and passes them to the blending step.</a:t>
            </a:r>
          </a:p>
          <a:p>
            <a:endParaRPr lang="en-US" i="0" dirty="0"/>
          </a:p>
          <a:p>
            <a:r>
              <a:rPr lang="en-US" i="0" dirty="0"/>
              <a:t>Before blending can happen, the Generator's raw outputs, called logits, are first converted into proper probabilities using a mathematical operation called </a:t>
            </a:r>
            <a:r>
              <a:rPr lang="en-US" i="0" dirty="0" err="1"/>
              <a:t>softmax</a:t>
            </a:r>
            <a:r>
              <a:rPr lang="en-US" i="0" dirty="0"/>
              <a:t> normalization. Softmax takes a set of arbitrary numerical values and transforms them into a probability distribution, meaning all four nucleotide probabilities at each position sum to exactly 1. This normalized output is what we call </a:t>
            </a:r>
            <a:r>
              <a:rPr lang="en-US" i="0" dirty="0" err="1"/>
              <a:t>p_model</a:t>
            </a:r>
            <a:r>
              <a:rPr lang="en-US" i="0" dirty="0"/>
              <a:t>(</a:t>
            </a:r>
            <a:r>
              <a:rPr lang="en-US" i="0" dirty="0" err="1"/>
              <a:t>i</a:t>
            </a:r>
            <a:r>
              <a:rPr lang="en-US" i="0" dirty="0"/>
              <a:t>), the Generator's predicted probability distribution at position </a:t>
            </a:r>
            <a:r>
              <a:rPr lang="en-US" i="0" dirty="0" err="1"/>
              <a:t>i</a:t>
            </a:r>
            <a:r>
              <a:rPr lang="en-US" i="0" dirty="0"/>
              <a:t>.</a:t>
            </a:r>
          </a:p>
          <a:p>
            <a:endParaRPr lang="en-US" i="0" dirty="0"/>
          </a:p>
          <a:p>
            <a:r>
              <a:rPr lang="en-US" i="0" dirty="0"/>
              <a:t>Frequency blending then combines </a:t>
            </a:r>
            <a:r>
              <a:rPr lang="en-US" i="0" dirty="0" err="1"/>
              <a:t>p_model</a:t>
            </a:r>
            <a:r>
              <a:rPr lang="en-US" i="0" dirty="0"/>
              <a:t>(</a:t>
            </a:r>
            <a:r>
              <a:rPr lang="en-US" i="0" dirty="0" err="1"/>
              <a:t>i</a:t>
            </a:r>
            <a:r>
              <a:rPr lang="en-US" i="0" dirty="0"/>
              <a:t>) with </a:t>
            </a:r>
            <a:r>
              <a:rPr lang="en-US" i="0" dirty="0" err="1"/>
              <a:t>p_freq</a:t>
            </a:r>
            <a:r>
              <a:rPr lang="en-US" i="0" dirty="0"/>
              <a:t>(</a:t>
            </a:r>
            <a:r>
              <a:rPr lang="en-US" i="0" dirty="0" err="1"/>
              <a:t>i</a:t>
            </a:r>
            <a:r>
              <a:rPr lang="en-US" i="0" dirty="0"/>
              <a:t>), the frequency prior obtained from real sequences, using the formula </a:t>
            </a:r>
            <a:r>
              <a:rPr lang="en-US" i="0" dirty="0" err="1"/>
              <a:t>p_blend</a:t>
            </a:r>
            <a:r>
              <a:rPr lang="en-US" i="0" dirty="0"/>
              <a:t>(</a:t>
            </a:r>
            <a:r>
              <a:rPr lang="en-US" i="0" dirty="0" err="1"/>
              <a:t>i</a:t>
            </a:r>
            <a:r>
              <a:rPr lang="en-US" i="0" dirty="0"/>
              <a:t>) = (1 − λ) · </a:t>
            </a:r>
            <a:r>
              <a:rPr lang="en-US" i="0" dirty="0" err="1"/>
              <a:t>p_model</a:t>
            </a:r>
            <a:r>
              <a:rPr lang="en-US" i="0" dirty="0"/>
              <a:t>(</a:t>
            </a:r>
            <a:r>
              <a:rPr lang="en-US" i="0" dirty="0" err="1"/>
              <a:t>i</a:t>
            </a:r>
            <a:r>
              <a:rPr lang="en-US" i="0" dirty="0"/>
              <a:t>) + λ · </a:t>
            </a:r>
            <a:r>
              <a:rPr lang="en-US" i="0" dirty="0" err="1"/>
              <a:t>p_freq</a:t>
            </a:r>
            <a:r>
              <a:rPr lang="en-US" i="0" dirty="0"/>
              <a:t>(</a:t>
            </a:r>
            <a:r>
              <a:rPr lang="en-US" i="0" dirty="0" err="1"/>
              <a:t>i</a:t>
            </a:r>
            <a:r>
              <a:rPr lang="en-US" i="0" dirty="0"/>
              <a:t>). Here, </a:t>
            </a:r>
            <a:r>
              <a:rPr lang="en-US" i="0" dirty="0" err="1"/>
              <a:t>i</a:t>
            </a:r>
            <a:r>
              <a:rPr lang="en-US" i="0" dirty="0"/>
              <a:t> refers to a specific position along the sequence, </a:t>
            </a:r>
            <a:r>
              <a:rPr lang="en-US" i="0" dirty="0" err="1"/>
              <a:t>p_blend</a:t>
            </a:r>
            <a:r>
              <a:rPr lang="en-US" i="0" dirty="0"/>
              <a:t>(</a:t>
            </a:r>
            <a:r>
              <a:rPr lang="en-US" i="0" dirty="0" err="1"/>
              <a:t>i</a:t>
            </a:r>
            <a:r>
              <a:rPr lang="en-US" i="0" dirty="0"/>
              <a:t>) is the final blended probability distribution at that position, and λ is a mixing parameter between 0 and 1 that controls the balance between the two sources. When λ is close to 0, the blended output relies almost entirely on the Generator. When λ is close to 1, it relies more heavily on the patterns observed in real sequences. A value of λ = 0.5 gives equal weight to both. Once the blended distribution is computed at every position, a nucleotide is sampled from it independently, producing the final synthetic sequence.</a:t>
            </a:r>
          </a:p>
          <a:p>
            <a:endParaRPr lang="en-US" i="0" dirty="0"/>
          </a:p>
          <a:p>
            <a:r>
              <a:rPr lang="en-US" i="0" dirty="0"/>
              <a:t>These synthetic sequences are then passed to the Discriminator, another neural network whose job is to tell real and synthetic sequences apart. Both real sequences from biological databases and the newly generated synthetic ones are evaluated side by side. The Discriminator's feedback is sent back to the Generator through the dashed loop at the bottom, pushing it to continuously improve. Over many training rounds, this competition between the Generator and the Discriminator results in synthetic sequences that are increasingly difficult to distinguish from real ones.</a:t>
            </a:r>
          </a:p>
          <a:p>
            <a:endParaRPr lang="en-US" i="0" dirty="0"/>
          </a:p>
        </p:txBody>
      </p:sp>
      <p:sp>
        <p:nvSpPr>
          <p:cNvPr id="4" name="Slide Number Placeholder 3"/>
          <p:cNvSpPr>
            <a:spLocks noGrp="1"/>
          </p:cNvSpPr>
          <p:nvPr>
            <p:ph type="sldNum" sz="quarter" idx="10"/>
          </p:nvPr>
        </p:nvSpPr>
        <p:spPr/>
        <p:txBody>
          <a:bodyPr/>
          <a:lstStyle/>
          <a:p>
            <a:fld id="{539A0A48-EDB1-4AFE-B1B7-10CE2A416496}" type="slidenum">
              <a:rPr lang="en-GB" smtClean="0"/>
              <a:t>8</a:t>
            </a:fld>
            <a:endParaRPr lang="en-GB"/>
          </a:p>
        </p:txBody>
      </p:sp>
    </p:spTree>
    <p:extLst>
      <p:ext uri="{BB962C8B-B14F-4D97-AF65-F5344CB8AC3E}">
        <p14:creationId xmlns:p14="http://schemas.microsoft.com/office/powerpoint/2010/main" val="2238839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On this slide,</a:t>
            </a:r>
            <a:r>
              <a:rPr lang="en-US" i="0" baseline="0" dirty="0"/>
              <a:t> we can see how </a:t>
            </a:r>
            <a:r>
              <a:rPr lang="en-US" i="0" dirty="0"/>
              <a:t>the Generator and Discriminator losses evolve over 50 training epochs across all four datasets. At the start of training, the three curves begin at different values, reflecting the initial imbalance between the two networks. As training progresses, all three losses converge and stabilize around 0.69, which is the expected equilibrium value for a GAN trained with binary cross-entropy loss. This convergence indicates that neither network is consistently winning the competition, a sign of stable adversarial training. The pattern is consistent across both species and both splice site types, confirming that the training behavior is reliable and not specific to one dataset.</a:t>
            </a:r>
          </a:p>
        </p:txBody>
      </p:sp>
      <p:sp>
        <p:nvSpPr>
          <p:cNvPr id="4" name="Slide Number Placeholder 3"/>
          <p:cNvSpPr>
            <a:spLocks noGrp="1"/>
          </p:cNvSpPr>
          <p:nvPr>
            <p:ph type="sldNum" sz="quarter" idx="10"/>
          </p:nvPr>
        </p:nvSpPr>
        <p:spPr/>
        <p:txBody>
          <a:bodyPr/>
          <a:lstStyle/>
          <a:p>
            <a:fld id="{539A0A48-EDB1-4AFE-B1B7-10CE2A416496}" type="slidenum">
              <a:rPr lang="en-GB" smtClean="0"/>
              <a:t>9</a:t>
            </a:fld>
            <a:endParaRPr lang="en-GB"/>
          </a:p>
        </p:txBody>
      </p:sp>
    </p:spTree>
    <p:extLst>
      <p:ext uri="{BB962C8B-B14F-4D97-AF65-F5344CB8AC3E}">
        <p14:creationId xmlns:p14="http://schemas.microsoft.com/office/powerpoint/2010/main" val="3073626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Each bar chart compares the frequency of the ten most common 3-mers, immediately flanking the splice junction. The five patterns on the left of each chart are the top upstream patterns, and the five on the right are the top downstream patterns. The blue bars represent real sequences and serve as the reference.</a:t>
            </a:r>
          </a:p>
          <a:p>
            <a:endParaRPr lang="en-US" i="0" dirty="0"/>
          </a:p>
          <a:p>
            <a:r>
              <a:rPr lang="en-US" i="0" dirty="0"/>
              <a:t>As the blending weight increases, synthetic sequences progressively recover the nucleotide patterns observed in real sequences, with higher λ values producing colored bars that more closely match the blue reference. This improvement is consistent across both species and both donor and acceptor splice site types. Notably, some patterns are entirely absent in synthetic sequences yet clearly present in real data, as highlighted by the red circles, illustrating how synthetic sequences</a:t>
            </a:r>
            <a:r>
              <a:rPr lang="en-US" i="0" baseline="0" dirty="0"/>
              <a:t> </a:t>
            </a:r>
            <a:r>
              <a:rPr lang="en-US" i="0" dirty="0"/>
              <a:t>can completely miss biologically critical local sequence patterns.</a:t>
            </a:r>
          </a:p>
          <a:p>
            <a:endParaRPr lang="en-US" dirty="0"/>
          </a:p>
        </p:txBody>
      </p:sp>
      <p:sp>
        <p:nvSpPr>
          <p:cNvPr id="4" name="Slide Number Placeholder 3"/>
          <p:cNvSpPr>
            <a:spLocks noGrp="1"/>
          </p:cNvSpPr>
          <p:nvPr>
            <p:ph type="sldNum" sz="quarter" idx="10"/>
          </p:nvPr>
        </p:nvSpPr>
        <p:spPr/>
        <p:txBody>
          <a:bodyPr/>
          <a:lstStyle/>
          <a:p>
            <a:fld id="{539A0A48-EDB1-4AFE-B1B7-10CE2A416496}" type="slidenum">
              <a:rPr lang="en-GB" smtClean="0"/>
              <a:t>10</a:t>
            </a:fld>
            <a:endParaRPr lang="en-GB"/>
          </a:p>
        </p:txBody>
      </p:sp>
    </p:spTree>
    <p:extLst>
      <p:ext uri="{BB962C8B-B14F-4D97-AF65-F5344CB8AC3E}">
        <p14:creationId xmlns:p14="http://schemas.microsoft.com/office/powerpoint/2010/main" val="18033358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Corporate 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464F84-246C-4657-8172-1E2969D0F603}" type="datetime1">
              <a:rPr lang="en-GB" smtClean="0"/>
              <a:t>20/03/2026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AE184E0-0BD4-4705-A12B-9B71DDE63301}" type="slidenum">
              <a:rPr lang="en-GB" smtClean="0"/>
              <a:t>‹#›</a:t>
            </a:fld>
            <a:endParaRPr lang="en-GB"/>
          </a:p>
        </p:txBody>
      </p:sp>
      <p:pic>
        <p:nvPicPr>
          <p:cNvPr id="5" name="Afbeelding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14800" y="2283675"/>
            <a:ext cx="7741342" cy="4172400"/>
          </a:xfrm>
          <a:prstGeom prst="rect">
            <a:avLst/>
          </a:prstGeom>
        </p:spPr>
      </p:pic>
    </p:spTree>
    <p:extLst>
      <p:ext uri="{BB962C8B-B14F-4D97-AF65-F5344CB8AC3E}">
        <p14:creationId xmlns:p14="http://schemas.microsoft.com/office/powerpoint/2010/main" val="1091436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7" name="Rectangle 6"/>
          <p:cNvSpPr/>
          <p:nvPr userDrawn="1"/>
        </p:nvSpPr>
        <p:spPr>
          <a:xfrm>
            <a:off x="914400" y="0"/>
            <a:ext cx="16424275" cy="7898400"/>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Title 1"/>
          <p:cNvSpPr>
            <a:spLocks noGrp="1"/>
          </p:cNvSpPr>
          <p:nvPr>
            <p:ph type="ctrTitle" hasCustomPrompt="1"/>
          </p:nvPr>
        </p:nvSpPr>
        <p:spPr bwMode="white">
          <a:xfrm>
            <a:off x="1291074" y="1743240"/>
            <a:ext cx="7416000" cy="5769600"/>
          </a:xfrm>
        </p:spPr>
        <p:txBody>
          <a:bodyPr anchor="t" anchorCtr="0">
            <a:noAutofit/>
          </a:bodyPr>
          <a:lstStyle>
            <a:lvl1pPr algn="l" defTabSz="539750">
              <a:lnSpc>
                <a:spcPts val="3500"/>
              </a:lnSpc>
              <a:defRPr sz="2500" u="none" cap="none" baseline="0">
                <a:solidFill>
                  <a:schemeClr val="bg1"/>
                </a:solidFill>
                <a:uFill>
                  <a:solidFill>
                    <a:schemeClr val="bg1"/>
                  </a:solidFill>
                </a:uFill>
                <a:latin typeface="+mn-lt"/>
              </a:defRPr>
            </a:lvl1pPr>
          </a:lstStyle>
          <a:p>
            <a:r>
              <a:rPr lang="en-GB" noProof="0" dirty="0"/>
              <a:t>Click to add presenters </a:t>
            </a:r>
            <a:r>
              <a:rPr lang="en-GB" noProof="0"/>
              <a:t>contact data</a:t>
            </a:r>
            <a:endParaRPr lang="en-GB" noProof="0" dirty="0"/>
          </a:p>
        </p:txBody>
      </p:sp>
      <p:sp>
        <p:nvSpPr>
          <p:cNvPr id="8" name="Titles positoning box" hidden="1"/>
          <p:cNvSpPr/>
          <p:nvPr userDrawn="1"/>
        </p:nvSpPr>
        <p:spPr>
          <a:xfrm>
            <a:off x="1371600" y="1828800"/>
            <a:ext cx="15012000" cy="599976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jdelijke aanduiding voor tekst 4"/>
          <p:cNvSpPr>
            <a:spLocks noGrp="1"/>
          </p:cNvSpPr>
          <p:nvPr>
            <p:ph type="body" sz="quarter" idx="10" hasCustomPrompt="1"/>
          </p:nvPr>
        </p:nvSpPr>
        <p:spPr bwMode="white">
          <a:xfrm>
            <a:off x="9215999" y="3095999"/>
            <a:ext cx="7257600" cy="2125481"/>
          </a:xfrm>
        </p:spPr>
        <p:txBody>
          <a:bodyPr>
            <a:normAutofit/>
          </a:bodyPr>
          <a:lstStyle>
            <a:lvl1pPr>
              <a:lnSpc>
                <a:spcPts val="3500"/>
              </a:lnSpc>
              <a:defRPr sz="2400">
                <a:solidFill>
                  <a:schemeClr val="bg1"/>
                </a:solidFill>
              </a:defRPr>
            </a:lvl1pPr>
          </a:lstStyle>
          <a:p>
            <a:pPr lvl="0"/>
            <a:r>
              <a:rPr lang="en-GB" noProof="0" dirty="0"/>
              <a:t>Click to add social media names</a:t>
            </a:r>
            <a:endParaRPr lang="nl-NL" dirty="0"/>
          </a:p>
        </p:txBody>
      </p:sp>
    </p:spTree>
    <p:extLst>
      <p:ext uri="{BB962C8B-B14F-4D97-AF65-F5344CB8AC3E}">
        <p14:creationId xmlns:p14="http://schemas.microsoft.com/office/powerpoint/2010/main" val="31037857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Slide">
    <p:spTree>
      <p:nvGrpSpPr>
        <p:cNvPr id="1" name=""/>
        <p:cNvGrpSpPr/>
        <p:nvPr/>
      </p:nvGrpSpPr>
      <p:grpSpPr>
        <a:xfrm>
          <a:off x="0" y="0"/>
          <a:ext cx="0" cy="0"/>
          <a:chOff x="0" y="0"/>
          <a:chExt cx="0" cy="0"/>
        </a:xfrm>
      </p:grpSpPr>
      <p:sp>
        <p:nvSpPr>
          <p:cNvPr id="7" name="Rectangle 6"/>
          <p:cNvSpPr/>
          <p:nvPr userDrawn="1"/>
        </p:nvSpPr>
        <p:spPr>
          <a:xfrm>
            <a:off x="914400" y="0"/>
            <a:ext cx="16424275" cy="7898400"/>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bwMode="white">
          <a:xfrm>
            <a:off x="1291074" y="2286000"/>
            <a:ext cx="15183366" cy="4436316"/>
          </a:xfrm>
        </p:spPr>
        <p:txBody>
          <a:bodyPr anchor="b">
            <a:noAutofit/>
          </a:bodyPr>
          <a:lstStyle>
            <a:lvl1pPr algn="l">
              <a:lnSpc>
                <a:spcPts val="11000"/>
              </a:lnSpc>
              <a:defRPr sz="10000" u="sng" baseline="0">
                <a:solidFill>
                  <a:schemeClr val="bg1"/>
                </a:solidFill>
                <a:uFill>
                  <a:solidFill>
                    <a:schemeClr val="bg1"/>
                  </a:solidFill>
                </a:uFill>
              </a:defRPr>
            </a:lvl1pPr>
          </a:lstStyle>
          <a:p>
            <a:r>
              <a:rPr lang="en-US" noProof="0"/>
              <a:t>Click to edit Master title style</a:t>
            </a:r>
            <a:endParaRPr lang="en-GB" noProof="0" dirty="0"/>
          </a:p>
        </p:txBody>
      </p:sp>
      <p:sp>
        <p:nvSpPr>
          <p:cNvPr id="3" name="Subtitle 2"/>
          <p:cNvSpPr>
            <a:spLocks noGrp="1"/>
          </p:cNvSpPr>
          <p:nvPr>
            <p:ph type="subTitle" idx="1" hasCustomPrompt="1"/>
          </p:nvPr>
        </p:nvSpPr>
        <p:spPr bwMode="white">
          <a:xfrm>
            <a:off x="1283414" y="6874716"/>
            <a:ext cx="15191026" cy="583200"/>
          </a:xfrm>
        </p:spPr>
        <p:txBody>
          <a:bodyPr>
            <a:normAutofit/>
          </a:bodyPr>
          <a:lstStyle>
            <a:lvl1pPr marL="0" indent="0" algn="l">
              <a:lnSpc>
                <a:spcPts val="3600"/>
              </a:lnSpc>
              <a:buNone/>
              <a:defRPr sz="3000">
                <a:solidFill>
                  <a:schemeClr val="accent2"/>
                </a:solidFill>
              </a:defRPr>
            </a:lvl1pPr>
            <a:lvl2pPr marL="650184" indent="0" algn="ctr">
              <a:buNone/>
              <a:defRPr sz="2844"/>
            </a:lvl2pPr>
            <a:lvl3pPr marL="1300368" indent="0" algn="ctr">
              <a:buNone/>
              <a:defRPr sz="2560"/>
            </a:lvl3pPr>
            <a:lvl4pPr marL="1950552" indent="0" algn="ctr">
              <a:buNone/>
              <a:defRPr sz="2275"/>
            </a:lvl4pPr>
            <a:lvl5pPr marL="2600736" indent="0" algn="ctr">
              <a:buNone/>
              <a:defRPr sz="2275"/>
            </a:lvl5pPr>
            <a:lvl6pPr marL="3250921" indent="0" algn="ctr">
              <a:buNone/>
              <a:defRPr sz="2275"/>
            </a:lvl6pPr>
            <a:lvl7pPr marL="3901105" indent="0" algn="ctr">
              <a:buNone/>
              <a:defRPr sz="2275"/>
            </a:lvl7pPr>
            <a:lvl8pPr marL="4551289" indent="0" algn="ctr">
              <a:buNone/>
              <a:defRPr sz="2275"/>
            </a:lvl8pPr>
            <a:lvl9pPr marL="5201473" indent="0" algn="ctr">
              <a:buNone/>
              <a:defRPr sz="2275"/>
            </a:lvl9pPr>
          </a:lstStyle>
          <a:p>
            <a:r>
              <a:rPr lang="en-GB" noProof="0" dirty="0"/>
              <a:t>Click to add subtitle / presenter / date [</a:t>
            </a:r>
            <a:r>
              <a:rPr lang="en-GB" noProof="0" dirty="0" err="1"/>
              <a:t>dd</a:t>
            </a:r>
            <a:r>
              <a:rPr lang="en-GB" noProof="0" dirty="0"/>
              <a:t>-mm-</a:t>
            </a:r>
            <a:r>
              <a:rPr lang="en-GB" noProof="0" dirty="0" err="1"/>
              <a:t>yyyy</a:t>
            </a:r>
            <a:r>
              <a:rPr lang="en-GB" noProof="0" dirty="0"/>
              <a:t>]</a:t>
            </a:r>
          </a:p>
        </p:txBody>
      </p:sp>
      <p:sp>
        <p:nvSpPr>
          <p:cNvPr id="8" name="Titles positoning box" hidden="1"/>
          <p:cNvSpPr/>
          <p:nvPr userDrawn="1"/>
        </p:nvSpPr>
        <p:spPr>
          <a:xfrm>
            <a:off x="1371600" y="6408000"/>
            <a:ext cx="15012000" cy="57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p:cNvSpPr>
            <a:spLocks noGrp="1"/>
          </p:cNvSpPr>
          <p:nvPr>
            <p:ph type="body" sz="quarter" idx="10" hasCustomPrompt="1"/>
          </p:nvPr>
        </p:nvSpPr>
        <p:spPr bwMode="white">
          <a:xfrm>
            <a:off x="1291074" y="266218"/>
            <a:ext cx="15183366" cy="567930"/>
          </a:xfrm>
        </p:spPr>
        <p:txBody>
          <a:bodyPr anchor="b" anchorCtr="0">
            <a:normAutofit/>
          </a:bodyPr>
          <a:lstStyle>
            <a:lvl1pPr>
              <a:lnSpc>
                <a:spcPts val="1700"/>
              </a:lnSpc>
              <a:defRPr sz="1400" b="1" i="0" u="sng" cap="all" baseline="0">
                <a:solidFill>
                  <a:schemeClr val="bg1"/>
                </a:solidFill>
                <a:uFill>
                  <a:solidFill>
                    <a:schemeClr val="bg1"/>
                  </a:solidFill>
                </a:uFill>
              </a:defRPr>
            </a:lvl1pPr>
            <a:lvl2pPr marL="0" indent="0">
              <a:lnSpc>
                <a:spcPts val="1700"/>
              </a:lnSpc>
              <a:buNone/>
              <a:defRPr sz="1400" cap="all" baseline="0">
                <a:solidFill>
                  <a:schemeClr val="bg1"/>
                </a:solidFill>
              </a:defRPr>
            </a:lvl2pPr>
          </a:lstStyle>
          <a:p>
            <a:pPr lvl="0"/>
            <a:r>
              <a:rPr lang="en-GB" noProof="0" dirty="0"/>
              <a:t>Click to edit organisation styles</a:t>
            </a:r>
          </a:p>
          <a:p>
            <a:pPr lvl="1"/>
            <a:r>
              <a:rPr lang="en-GB" noProof="0" dirty="0"/>
              <a:t>Second level</a:t>
            </a:r>
          </a:p>
        </p:txBody>
      </p:sp>
      <p:sp>
        <p:nvSpPr>
          <p:cNvPr id="12" name="Picture Placeholder 11"/>
          <p:cNvSpPr>
            <a:spLocks noGrp="1"/>
          </p:cNvSpPr>
          <p:nvPr>
            <p:ph type="pic" sz="quarter" idx="11" hasCustomPrompt="1"/>
          </p:nvPr>
        </p:nvSpPr>
        <p:spPr>
          <a:xfrm>
            <a:off x="3200400" y="8366400"/>
            <a:ext cx="2286000" cy="928800"/>
          </a:xfrm>
        </p:spPr>
        <p:txBody>
          <a:bodyPr/>
          <a:lstStyle>
            <a:lvl1pPr>
              <a:defRPr sz="1600">
                <a:solidFill>
                  <a:schemeClr val="bg1">
                    <a:lumMod val="50000"/>
                  </a:schemeClr>
                </a:solidFill>
              </a:defRPr>
            </a:lvl1pPr>
          </a:lstStyle>
          <a:p>
            <a:r>
              <a:rPr lang="en-GB" noProof="0" dirty="0"/>
              <a:t>Partner Logo 1</a:t>
            </a:r>
          </a:p>
        </p:txBody>
      </p:sp>
      <p:sp>
        <p:nvSpPr>
          <p:cNvPr id="13" name="Picture Placeholder 11"/>
          <p:cNvSpPr>
            <a:spLocks noGrp="1"/>
          </p:cNvSpPr>
          <p:nvPr>
            <p:ph type="pic" sz="quarter" idx="12" hasCustomPrompt="1"/>
          </p:nvPr>
        </p:nvSpPr>
        <p:spPr>
          <a:xfrm>
            <a:off x="5713200" y="8366400"/>
            <a:ext cx="2286000" cy="928800"/>
          </a:xfrm>
        </p:spPr>
        <p:txBody>
          <a:bodyPr/>
          <a:lstStyle>
            <a:lvl1pPr>
              <a:defRPr sz="1600">
                <a:solidFill>
                  <a:schemeClr val="bg1">
                    <a:lumMod val="50000"/>
                  </a:schemeClr>
                </a:solidFill>
              </a:defRPr>
            </a:lvl1pPr>
          </a:lstStyle>
          <a:p>
            <a:r>
              <a:rPr lang="en-GB" noProof="0" dirty="0"/>
              <a:t>Partner Logo 2</a:t>
            </a:r>
          </a:p>
        </p:txBody>
      </p:sp>
      <p:sp>
        <p:nvSpPr>
          <p:cNvPr id="14" name="Picture Placeholder 11"/>
          <p:cNvSpPr>
            <a:spLocks noGrp="1"/>
          </p:cNvSpPr>
          <p:nvPr>
            <p:ph type="pic" sz="quarter" idx="13" hasCustomPrompt="1"/>
          </p:nvPr>
        </p:nvSpPr>
        <p:spPr>
          <a:xfrm>
            <a:off x="8229600" y="8366400"/>
            <a:ext cx="2322000" cy="928800"/>
          </a:xfrm>
        </p:spPr>
        <p:txBody>
          <a:bodyPr/>
          <a:lstStyle>
            <a:lvl1pPr>
              <a:defRPr sz="1600">
                <a:solidFill>
                  <a:schemeClr val="bg1">
                    <a:lumMod val="50000"/>
                  </a:schemeClr>
                </a:solidFill>
              </a:defRPr>
            </a:lvl1pPr>
          </a:lstStyle>
          <a:p>
            <a:r>
              <a:rPr lang="en-GB" noProof="0" dirty="0"/>
              <a:t>Partner Logo 3</a:t>
            </a:r>
          </a:p>
        </p:txBody>
      </p:sp>
      <p:sp>
        <p:nvSpPr>
          <p:cNvPr id="15" name="Picture Placeholder 11"/>
          <p:cNvSpPr>
            <a:spLocks noGrp="1"/>
          </p:cNvSpPr>
          <p:nvPr>
            <p:ph type="pic" sz="quarter" idx="14" hasCustomPrompt="1"/>
          </p:nvPr>
        </p:nvSpPr>
        <p:spPr>
          <a:xfrm>
            <a:off x="10746000" y="8366400"/>
            <a:ext cx="2322000" cy="928800"/>
          </a:xfrm>
        </p:spPr>
        <p:txBody>
          <a:bodyPr/>
          <a:lstStyle>
            <a:lvl1pPr>
              <a:defRPr sz="1600">
                <a:solidFill>
                  <a:schemeClr val="bg1">
                    <a:lumMod val="50000"/>
                  </a:schemeClr>
                </a:solidFill>
              </a:defRPr>
            </a:lvl1pPr>
          </a:lstStyle>
          <a:p>
            <a:r>
              <a:rPr lang="en-GB" noProof="0" dirty="0"/>
              <a:t>Partner Logo 4</a:t>
            </a:r>
          </a:p>
        </p:txBody>
      </p:sp>
    </p:spTree>
    <p:extLst>
      <p:ext uri="{BB962C8B-B14F-4D97-AF65-F5344CB8AC3E}">
        <p14:creationId xmlns:p14="http://schemas.microsoft.com/office/powerpoint/2010/main" val="941814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7" name="Rectangle 6"/>
          <p:cNvSpPr/>
          <p:nvPr userDrawn="1"/>
        </p:nvSpPr>
        <p:spPr>
          <a:xfrm>
            <a:off x="914400" y="0"/>
            <a:ext cx="16424275" cy="7898400"/>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bwMode="white">
          <a:xfrm>
            <a:off x="1291074" y="3246120"/>
            <a:ext cx="15183366" cy="4436316"/>
          </a:xfrm>
        </p:spPr>
        <p:txBody>
          <a:bodyPr anchor="b">
            <a:noAutofit/>
          </a:bodyPr>
          <a:lstStyle>
            <a:lvl1pPr algn="l">
              <a:lnSpc>
                <a:spcPts val="11000"/>
              </a:lnSpc>
              <a:defRPr sz="10000" u="sng" baseline="0">
                <a:solidFill>
                  <a:schemeClr val="bg1"/>
                </a:solidFill>
                <a:uFill>
                  <a:solidFill>
                    <a:schemeClr val="bg1"/>
                  </a:solidFill>
                </a:uFill>
              </a:defRPr>
            </a:lvl1pPr>
          </a:lstStyle>
          <a:p>
            <a:r>
              <a:rPr lang="en-GB" noProof="0" dirty="0"/>
              <a:t>Click to add chapter title</a:t>
            </a:r>
          </a:p>
        </p:txBody>
      </p:sp>
      <p:sp>
        <p:nvSpPr>
          <p:cNvPr id="8" name="Titles positoning box" hidden="1"/>
          <p:cNvSpPr/>
          <p:nvPr userDrawn="1"/>
        </p:nvSpPr>
        <p:spPr>
          <a:xfrm>
            <a:off x="1371600" y="7344000"/>
            <a:ext cx="15012000" cy="57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Slide Number Placeholder 5"/>
          <p:cNvSpPr>
            <a:spLocks noGrp="1"/>
          </p:cNvSpPr>
          <p:nvPr>
            <p:ph type="sldNum" sz="quarter" idx="4"/>
          </p:nvPr>
        </p:nvSpPr>
        <p:spPr>
          <a:xfrm>
            <a:off x="15590520" y="8948703"/>
            <a:ext cx="921880" cy="519289"/>
          </a:xfrm>
          <a:prstGeom prst="rect">
            <a:avLst/>
          </a:prstGeom>
        </p:spPr>
        <p:txBody>
          <a:bodyPr vert="horz" lIns="91440" tIns="45720" rIns="91440" bIns="45720" rtlCol="0" anchor="ctr"/>
          <a:lstStyle>
            <a:lvl1pPr algn="r">
              <a:defRPr sz="1707">
                <a:solidFill>
                  <a:srgbClr val="1E64C8"/>
                </a:solidFill>
              </a:defRPr>
            </a:lvl1pPr>
          </a:lstStyle>
          <a:p>
            <a:fld id="{7AE184E0-0BD4-4705-A12B-9B71DDE63301}" type="slidenum">
              <a:rPr lang="en-GB" noProof="0" smtClean="0"/>
              <a:pPr/>
              <a:t>‹#›</a:t>
            </a:fld>
            <a:endParaRPr lang="en-GB" noProof="0" dirty="0"/>
          </a:p>
        </p:txBody>
      </p:sp>
    </p:spTree>
    <p:extLst>
      <p:ext uri="{BB962C8B-B14F-4D97-AF65-F5344CB8AC3E}">
        <p14:creationId xmlns:p14="http://schemas.microsoft.com/office/powerpoint/2010/main" val="1294732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3" name="Content Placeholder 2"/>
          <p:cNvSpPr>
            <a:spLocks noGrp="1"/>
          </p:cNvSpPr>
          <p:nvPr>
            <p:ph idx="1"/>
          </p:nvPr>
        </p:nvSpPr>
        <p:spPr>
          <a:xfrm>
            <a:off x="835825" y="1194364"/>
            <a:ext cx="15699575" cy="6696000"/>
          </a:xfrm>
        </p:spPr>
        <p:txBody>
          <a:bodyPr/>
          <a:lstStyle>
            <a:lvl1pPr marL="536400" indent="-450000" defTabSz="457200">
              <a:lnSpc>
                <a:spcPct val="120000"/>
              </a:lnSpc>
              <a:buFont typeface="Arial" panose="020B0604020202020204" pitchFamily="34" charset="0"/>
              <a:buChar char="̶"/>
              <a:defRPr/>
            </a:lvl1pPr>
            <a:lvl2pPr marL="1170000" indent="-450000">
              <a:lnSpc>
                <a:spcPct val="120000"/>
              </a:lnSpc>
              <a:defRPr/>
            </a:lvl2pPr>
            <a:lvl3pPr marL="1756800" indent="-450000" defTabSz="457200">
              <a:lnSpc>
                <a:spcPct val="120000"/>
              </a:lnSpc>
              <a:defRPr/>
            </a:lvl3pPr>
            <a:lvl4pPr marL="2329200" indent="-550800" defTabSz="457200">
              <a:lnSpc>
                <a:spcPct val="120000"/>
              </a:lnSpc>
              <a:defRPr/>
            </a:lvl4pPr>
            <a:lvl5pPr marL="2962800" indent="-442800" defTabSz="457200">
              <a:lnSpc>
                <a:spcPct val="120000"/>
              </a:lnSpc>
              <a:buFont typeface="Arial" panose="020B0604020202020204" pitchFamily="34" charset="0"/>
              <a:buChar cha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Date Placeholder 3"/>
          <p:cNvSpPr>
            <a:spLocks noGrp="1"/>
          </p:cNvSpPr>
          <p:nvPr>
            <p:ph type="dt" sz="half" idx="10"/>
          </p:nvPr>
        </p:nvSpPr>
        <p:spPr/>
        <p:txBody>
          <a:bodyPr/>
          <a:lstStyle/>
          <a:p>
            <a:fld id="{4FCCCAF6-1686-4743-9124-83F33F1A0EA9}" type="datetime1">
              <a:rPr lang="en-GB" noProof="0" smtClean="0"/>
              <a:t>20/03/2026</a:t>
            </a:fld>
            <a:endParaRPr lang="en-GB" noProof="0" dirty="0"/>
          </a:p>
        </p:txBody>
      </p:sp>
      <p:sp>
        <p:nvSpPr>
          <p:cNvPr id="5" name="Footer Placeholder 4"/>
          <p:cNvSpPr>
            <a:spLocks noGrp="1"/>
          </p:cNvSpPr>
          <p:nvPr>
            <p:ph type="ftr" sz="quarter" idx="11"/>
          </p:nvPr>
        </p:nvSpPr>
        <p:spPr/>
        <p:txBody>
          <a:bodyPr/>
          <a:lstStyle/>
          <a:p>
            <a:endParaRPr lang="en-GB" noProof="0" dirty="0"/>
          </a:p>
        </p:txBody>
      </p:sp>
      <p:sp>
        <p:nvSpPr>
          <p:cNvPr id="6" name="Slide Number Placeholder 5"/>
          <p:cNvSpPr>
            <a:spLocks noGrp="1"/>
          </p:cNvSpPr>
          <p:nvPr>
            <p:ph type="sldNum" sz="quarter" idx="12"/>
          </p:nvPr>
        </p:nvSpPr>
        <p:spPr/>
        <p:txBody>
          <a:bodyPr/>
          <a:lstStyle/>
          <a:p>
            <a:fld id="{7AE184E0-0BD4-4705-A12B-9B71DDE63301}" type="slidenum">
              <a:rPr lang="en-GB" noProof="0" smtClean="0"/>
              <a:t>‹#›</a:t>
            </a:fld>
            <a:endParaRPr lang="en-GB" noProof="0" dirty="0"/>
          </a:p>
        </p:txBody>
      </p:sp>
    </p:spTree>
    <p:extLst>
      <p:ext uri="{BB962C8B-B14F-4D97-AF65-F5344CB8AC3E}">
        <p14:creationId xmlns:p14="http://schemas.microsoft.com/office/powerpoint/2010/main" val="3081577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Text and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4" name="Date Placeholder 3"/>
          <p:cNvSpPr>
            <a:spLocks noGrp="1"/>
          </p:cNvSpPr>
          <p:nvPr>
            <p:ph type="dt" sz="half" idx="10"/>
          </p:nvPr>
        </p:nvSpPr>
        <p:spPr/>
        <p:txBody>
          <a:bodyPr/>
          <a:lstStyle/>
          <a:p>
            <a:fld id="{B86ADBF0-A618-4E69-83BB-0C41E08702AA}" type="datetime1">
              <a:rPr lang="en-GB" noProof="0" smtClean="0"/>
              <a:t>20/03/2026</a:t>
            </a:fld>
            <a:endParaRPr lang="en-GB" noProof="0" dirty="0"/>
          </a:p>
        </p:txBody>
      </p:sp>
      <p:sp>
        <p:nvSpPr>
          <p:cNvPr id="5" name="Footer Placeholder 4"/>
          <p:cNvSpPr>
            <a:spLocks noGrp="1"/>
          </p:cNvSpPr>
          <p:nvPr>
            <p:ph type="ftr" sz="quarter" idx="11"/>
          </p:nvPr>
        </p:nvSpPr>
        <p:spPr/>
        <p:txBody>
          <a:bodyPr/>
          <a:lstStyle/>
          <a:p>
            <a:endParaRPr lang="en-GB" noProof="0" dirty="0"/>
          </a:p>
        </p:txBody>
      </p:sp>
      <p:sp>
        <p:nvSpPr>
          <p:cNvPr id="8" name="Picture Placeholder 7"/>
          <p:cNvSpPr>
            <a:spLocks noGrp="1"/>
          </p:cNvSpPr>
          <p:nvPr>
            <p:ph type="pic" sz="quarter" idx="13" hasCustomPrompt="1"/>
          </p:nvPr>
        </p:nvSpPr>
        <p:spPr>
          <a:xfrm>
            <a:off x="10104438" y="1371918"/>
            <a:ext cx="6300000" cy="6498000"/>
          </a:xfrm>
        </p:spPr>
        <p:txBody>
          <a:bodyPr/>
          <a:lstStyle>
            <a:lvl1pPr>
              <a:defRPr>
                <a:solidFill>
                  <a:schemeClr val="bg1">
                    <a:lumMod val="50000"/>
                  </a:schemeClr>
                </a:solidFill>
              </a:defRPr>
            </a:lvl1pPr>
          </a:lstStyle>
          <a:p>
            <a:r>
              <a:rPr lang="en-GB" noProof="0" dirty="0"/>
              <a:t>Photo</a:t>
            </a:r>
          </a:p>
        </p:txBody>
      </p:sp>
      <p:sp>
        <p:nvSpPr>
          <p:cNvPr id="9" name="Slide Number Placeholder 5"/>
          <p:cNvSpPr>
            <a:spLocks noGrp="1"/>
          </p:cNvSpPr>
          <p:nvPr>
            <p:ph type="sldNum" sz="quarter" idx="4"/>
          </p:nvPr>
        </p:nvSpPr>
        <p:spPr>
          <a:xfrm>
            <a:off x="15590520" y="8948703"/>
            <a:ext cx="921880" cy="519289"/>
          </a:xfrm>
          <a:prstGeom prst="rect">
            <a:avLst/>
          </a:prstGeom>
        </p:spPr>
        <p:txBody>
          <a:bodyPr vert="horz" lIns="91440" tIns="45720" rIns="91440" bIns="45720" rtlCol="0" anchor="ctr"/>
          <a:lstStyle>
            <a:lvl1pPr algn="r">
              <a:defRPr sz="1707">
                <a:solidFill>
                  <a:srgbClr val="1E64C8"/>
                </a:solidFill>
              </a:defRPr>
            </a:lvl1pPr>
          </a:lstStyle>
          <a:p>
            <a:fld id="{7AE184E0-0BD4-4705-A12B-9B71DDE63301}" type="slidenum">
              <a:rPr lang="en-GB" noProof="0" smtClean="0"/>
              <a:pPr/>
              <a:t>‹#›</a:t>
            </a:fld>
            <a:endParaRPr lang="en-GB" noProof="0" dirty="0"/>
          </a:p>
        </p:txBody>
      </p:sp>
      <p:sp>
        <p:nvSpPr>
          <p:cNvPr id="12" name="Content Placeholder 2"/>
          <p:cNvSpPr>
            <a:spLocks noGrp="1"/>
          </p:cNvSpPr>
          <p:nvPr>
            <p:ph idx="1"/>
          </p:nvPr>
        </p:nvSpPr>
        <p:spPr>
          <a:xfrm>
            <a:off x="835825" y="1194364"/>
            <a:ext cx="8442000" cy="6696000"/>
          </a:xfrm>
        </p:spPr>
        <p:txBody>
          <a:bodyPr/>
          <a:lstStyle>
            <a:lvl1pPr defTabSz="457200">
              <a:lnSpc>
                <a:spcPct val="120000"/>
              </a:lnSpc>
              <a:defRPr/>
            </a:lvl1pPr>
            <a:lvl2pPr>
              <a:lnSpc>
                <a:spcPct val="120000"/>
              </a:lnSpc>
              <a:defRPr/>
            </a:lvl2pPr>
            <a:lvl3pPr defTabSz="457200">
              <a:lnSpc>
                <a:spcPct val="120000"/>
              </a:lnSpc>
              <a:defRPr/>
            </a:lvl3pPr>
            <a:lvl4pPr defTabSz="457200">
              <a:lnSpc>
                <a:spcPct val="120000"/>
              </a:lnSpc>
              <a:defRPr/>
            </a:lvl4pPr>
            <a:lvl5pPr defTabSz="457200">
              <a:lnSpc>
                <a:spcPct val="120000"/>
              </a:lnSpc>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1314887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3" name="Date Placeholder 2"/>
          <p:cNvSpPr>
            <a:spLocks noGrp="1"/>
          </p:cNvSpPr>
          <p:nvPr>
            <p:ph type="dt" sz="half" idx="10"/>
          </p:nvPr>
        </p:nvSpPr>
        <p:spPr/>
        <p:txBody>
          <a:bodyPr/>
          <a:lstStyle/>
          <a:p>
            <a:fld id="{F2443E58-CDC3-4782-B82C-4D381C795B98}" type="datetime1">
              <a:rPr lang="en-GB" noProof="0" smtClean="0"/>
              <a:t>20/03/2026</a:t>
            </a:fld>
            <a:endParaRPr lang="en-GB" noProof="0" dirty="0"/>
          </a:p>
        </p:txBody>
      </p:sp>
      <p:sp>
        <p:nvSpPr>
          <p:cNvPr id="4" name="Footer Placeholder 3"/>
          <p:cNvSpPr>
            <a:spLocks noGrp="1"/>
          </p:cNvSpPr>
          <p:nvPr>
            <p:ph type="ftr" sz="quarter" idx="11"/>
          </p:nvPr>
        </p:nvSpPr>
        <p:spPr/>
        <p:txBody>
          <a:bodyPr/>
          <a:lstStyle/>
          <a:p>
            <a:endParaRPr lang="en-GB" noProof="0" dirty="0"/>
          </a:p>
        </p:txBody>
      </p:sp>
      <p:sp>
        <p:nvSpPr>
          <p:cNvPr id="5" name="Slide Number Placeholder 4"/>
          <p:cNvSpPr>
            <a:spLocks noGrp="1"/>
          </p:cNvSpPr>
          <p:nvPr>
            <p:ph type="sldNum" sz="quarter" idx="12"/>
          </p:nvPr>
        </p:nvSpPr>
        <p:spPr/>
        <p:txBody>
          <a:bodyPr/>
          <a:lstStyle/>
          <a:p>
            <a:fld id="{7AE184E0-0BD4-4705-A12B-9B71DDE63301}" type="slidenum">
              <a:rPr lang="en-GB" noProof="0" smtClean="0"/>
              <a:t>‹#›</a:t>
            </a:fld>
            <a:endParaRPr lang="en-GB" noProof="0" dirty="0"/>
          </a:p>
        </p:txBody>
      </p:sp>
      <p:sp>
        <p:nvSpPr>
          <p:cNvPr id="7" name="Picture Placeholder 6"/>
          <p:cNvSpPr>
            <a:spLocks noGrp="1"/>
          </p:cNvSpPr>
          <p:nvPr>
            <p:ph type="pic" sz="quarter" idx="13" hasCustomPrompt="1"/>
          </p:nvPr>
        </p:nvSpPr>
        <p:spPr>
          <a:xfrm>
            <a:off x="952038" y="1371600"/>
            <a:ext cx="15480000" cy="6501600"/>
          </a:xfrm>
        </p:spPr>
        <p:txBody>
          <a:bodyPr/>
          <a:lstStyle>
            <a:lvl1pPr>
              <a:defRPr>
                <a:solidFill>
                  <a:schemeClr val="bg1">
                    <a:lumMod val="50000"/>
                  </a:schemeClr>
                </a:solidFill>
              </a:defRPr>
            </a:lvl1pPr>
          </a:lstStyle>
          <a:p>
            <a:r>
              <a:rPr lang="en-GB" noProof="0" dirty="0"/>
              <a:t>Photo</a:t>
            </a:r>
          </a:p>
        </p:txBody>
      </p:sp>
    </p:spTree>
    <p:extLst>
      <p:ext uri="{BB962C8B-B14F-4D97-AF65-F5344CB8AC3E}">
        <p14:creationId xmlns:p14="http://schemas.microsoft.com/office/powerpoint/2010/main" val="374516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Only">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3465D1-804F-429B-83CD-3EFA8410E123}" type="datetime1">
              <a:rPr lang="en-GB" smtClean="0"/>
              <a:t>20/03/2026</a:t>
            </a:fld>
            <a:endParaRPr lang="en-GB"/>
          </a:p>
        </p:txBody>
      </p:sp>
      <p:sp>
        <p:nvSpPr>
          <p:cNvPr id="3" name="Footer Placeholder 2"/>
          <p:cNvSpPr>
            <a:spLocks noGrp="1"/>
          </p:cNvSpPr>
          <p:nvPr>
            <p:ph type="ftr" sz="quarter" idx="11"/>
          </p:nvPr>
        </p:nvSpPr>
        <p:spPr/>
        <p:txBody>
          <a:bodyPr/>
          <a:lstStyle/>
          <a:p>
            <a:endParaRPr lang="en-GB"/>
          </a:p>
        </p:txBody>
      </p:sp>
      <p:sp>
        <p:nvSpPr>
          <p:cNvPr id="7" name="Covering Background"/>
          <p:cNvSpPr/>
          <p:nvPr userDrawn="1"/>
        </p:nvSpPr>
        <p:spPr>
          <a:xfrm>
            <a:off x="-1" y="0"/>
            <a:ext cx="17337600" cy="9753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Picture Placeholder 5"/>
          <p:cNvSpPr>
            <a:spLocks noGrp="1"/>
          </p:cNvSpPr>
          <p:nvPr>
            <p:ph type="pic" sz="quarter" idx="12" hasCustomPrompt="1"/>
          </p:nvPr>
        </p:nvSpPr>
        <p:spPr>
          <a:xfrm>
            <a:off x="-1" y="0"/>
            <a:ext cx="17337600" cy="9753600"/>
          </a:xfrm>
        </p:spPr>
        <p:txBody>
          <a:bodyPr/>
          <a:lstStyle>
            <a:lvl1pPr>
              <a:defRPr>
                <a:solidFill>
                  <a:schemeClr val="bg1">
                    <a:lumMod val="50000"/>
                  </a:schemeClr>
                </a:solidFill>
              </a:defRPr>
            </a:lvl1pPr>
          </a:lstStyle>
          <a:p>
            <a:r>
              <a:rPr lang="en-GB" noProof="0" dirty="0"/>
              <a:t>Photo</a:t>
            </a:r>
          </a:p>
        </p:txBody>
      </p:sp>
    </p:spTree>
    <p:extLst>
      <p:ext uri="{BB962C8B-B14F-4D97-AF65-F5344CB8AC3E}">
        <p14:creationId xmlns:p14="http://schemas.microsoft.com/office/powerpoint/2010/main" val="2949418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ue textbox over picture">
    <p:bg>
      <p:bgPr>
        <a:solidFill>
          <a:schemeClr val="bg1"/>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2" hasCustomPrompt="1"/>
          </p:nvPr>
        </p:nvSpPr>
        <p:spPr>
          <a:xfrm>
            <a:off x="914400" y="0"/>
            <a:ext cx="16424275" cy="7920000"/>
          </a:xfrm>
        </p:spPr>
        <p:txBody>
          <a:bodyPr/>
          <a:lstStyle>
            <a:lvl1pPr marL="85725" indent="0">
              <a:buNone/>
              <a:defRPr>
                <a:solidFill>
                  <a:schemeClr val="bg1">
                    <a:lumMod val="50000"/>
                  </a:schemeClr>
                </a:solidFill>
              </a:defRPr>
            </a:lvl1pPr>
          </a:lstStyle>
          <a:p>
            <a:r>
              <a:rPr lang="nl-BE" noProof="0"/>
              <a:t>Picture</a:t>
            </a:r>
            <a:endParaRPr lang="nl-BE" noProof="0" dirty="0"/>
          </a:p>
        </p:txBody>
      </p:sp>
      <p:sp>
        <p:nvSpPr>
          <p:cNvPr id="2" name="Date Placeholder 1"/>
          <p:cNvSpPr>
            <a:spLocks noGrp="1"/>
          </p:cNvSpPr>
          <p:nvPr>
            <p:ph type="dt" sz="half" idx="10"/>
          </p:nvPr>
        </p:nvSpPr>
        <p:spPr/>
        <p:txBody>
          <a:bodyPr/>
          <a:lstStyle/>
          <a:p>
            <a:fld id="{66A81384-1200-4D40-BEF0-3A17A1F906F4}" type="datetime1">
              <a:rPr lang="nl-NL" noProof="0" smtClean="0"/>
              <a:t>20-3-2026</a:t>
            </a:fld>
            <a:endParaRPr lang="nl-NL" noProof="0" dirty="0"/>
          </a:p>
        </p:txBody>
      </p:sp>
      <p:sp>
        <p:nvSpPr>
          <p:cNvPr id="3" name="Footer Placeholder 2"/>
          <p:cNvSpPr>
            <a:spLocks noGrp="1"/>
          </p:cNvSpPr>
          <p:nvPr>
            <p:ph type="ftr" sz="quarter" idx="11"/>
          </p:nvPr>
        </p:nvSpPr>
        <p:spPr/>
        <p:txBody>
          <a:bodyPr/>
          <a:lstStyle/>
          <a:p>
            <a:endParaRPr lang="nl-NL" noProof="0" dirty="0"/>
          </a:p>
        </p:txBody>
      </p:sp>
      <p:sp>
        <p:nvSpPr>
          <p:cNvPr id="8" name="Tijdelijke aanduiding voor tekst 7">
            <a:extLst>
              <a:ext uri="{FF2B5EF4-FFF2-40B4-BE49-F238E27FC236}">
                <a16:creationId xmlns:a16="http://schemas.microsoft.com/office/drawing/2014/main" id="{0301F6D1-3E66-4198-8305-F0FF1745CC94}"/>
              </a:ext>
            </a:extLst>
          </p:cNvPr>
          <p:cNvSpPr>
            <a:spLocks noGrp="1"/>
          </p:cNvSpPr>
          <p:nvPr>
            <p:ph type="body" sz="quarter" idx="13" hasCustomPrompt="1"/>
          </p:nvPr>
        </p:nvSpPr>
        <p:spPr>
          <a:xfrm>
            <a:off x="914400" y="2691979"/>
            <a:ext cx="6764400" cy="5230800"/>
          </a:xfrm>
          <a:solidFill>
            <a:srgbClr val="1E64C8"/>
          </a:solidFill>
        </p:spPr>
        <p:txBody>
          <a:bodyPr anchor="b" anchorCtr="0">
            <a:noAutofit/>
          </a:bodyPr>
          <a:lstStyle>
            <a:lvl1pPr marL="85725" indent="0">
              <a:buNone/>
              <a:defRPr sz="10000" u="sng" cap="all" baseline="0">
                <a:solidFill>
                  <a:schemeClr val="bg1"/>
                </a:solidFill>
              </a:defRPr>
            </a:lvl1pPr>
            <a:lvl2pPr marL="984250" indent="-625475">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Click to add  text</a:t>
            </a:r>
            <a:endParaRPr lang="en-GB" noProof="0" dirty="0"/>
          </a:p>
        </p:txBody>
      </p:sp>
    </p:spTree>
    <p:extLst>
      <p:ext uri="{BB962C8B-B14F-4D97-AF65-F5344CB8AC3E}">
        <p14:creationId xmlns:p14="http://schemas.microsoft.com/office/powerpoint/2010/main" val="712907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ight blue textbox over pictur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876AD30-96E8-448B-B97A-24B00ADE12C5}"/>
              </a:ext>
            </a:extLst>
          </p:cNvPr>
          <p:cNvSpPr/>
          <p:nvPr userDrawn="1"/>
        </p:nvSpPr>
        <p:spPr>
          <a:xfrm>
            <a:off x="914400" y="0"/>
            <a:ext cx="16424275" cy="7898400"/>
          </a:xfrm>
          <a:prstGeom prst="rect">
            <a:avLst/>
          </a:prstGeom>
          <a:solidFill>
            <a:srgbClr val="1E64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noProof="0" dirty="0"/>
          </a:p>
        </p:txBody>
      </p:sp>
      <p:sp>
        <p:nvSpPr>
          <p:cNvPr id="6" name="Picture Placeholder 5"/>
          <p:cNvSpPr>
            <a:spLocks noGrp="1"/>
          </p:cNvSpPr>
          <p:nvPr>
            <p:ph type="pic" sz="quarter" idx="12" hasCustomPrompt="1"/>
          </p:nvPr>
        </p:nvSpPr>
        <p:spPr>
          <a:xfrm>
            <a:off x="914400" y="0"/>
            <a:ext cx="16424275" cy="7920000"/>
          </a:xfrm>
        </p:spPr>
        <p:txBody>
          <a:bodyPr/>
          <a:lstStyle>
            <a:lvl1pPr marL="85725" indent="0">
              <a:buNone/>
              <a:defRPr>
                <a:solidFill>
                  <a:schemeClr val="bg1">
                    <a:lumMod val="50000"/>
                  </a:schemeClr>
                </a:solidFill>
              </a:defRPr>
            </a:lvl1pPr>
          </a:lstStyle>
          <a:p>
            <a:r>
              <a:rPr lang="nl-BE" noProof="0"/>
              <a:t>Picture</a:t>
            </a:r>
            <a:endParaRPr lang="nl-BE" noProof="0" dirty="0"/>
          </a:p>
        </p:txBody>
      </p:sp>
      <p:sp>
        <p:nvSpPr>
          <p:cNvPr id="2" name="Date Placeholder 1"/>
          <p:cNvSpPr>
            <a:spLocks noGrp="1"/>
          </p:cNvSpPr>
          <p:nvPr>
            <p:ph type="dt" sz="half" idx="10"/>
          </p:nvPr>
        </p:nvSpPr>
        <p:spPr/>
        <p:txBody>
          <a:bodyPr/>
          <a:lstStyle/>
          <a:p>
            <a:fld id="{66A81384-1200-4D40-BEF0-3A17A1F906F4}" type="datetime1">
              <a:rPr lang="nl-NL" noProof="0" smtClean="0"/>
              <a:t>20-3-2026</a:t>
            </a:fld>
            <a:endParaRPr lang="nl-NL" noProof="0" dirty="0"/>
          </a:p>
        </p:txBody>
      </p:sp>
      <p:sp>
        <p:nvSpPr>
          <p:cNvPr id="3" name="Footer Placeholder 2"/>
          <p:cNvSpPr>
            <a:spLocks noGrp="1"/>
          </p:cNvSpPr>
          <p:nvPr>
            <p:ph type="ftr" sz="quarter" idx="11"/>
          </p:nvPr>
        </p:nvSpPr>
        <p:spPr/>
        <p:txBody>
          <a:bodyPr/>
          <a:lstStyle/>
          <a:p>
            <a:endParaRPr lang="nl-NL" noProof="0" dirty="0"/>
          </a:p>
        </p:txBody>
      </p:sp>
      <p:sp>
        <p:nvSpPr>
          <p:cNvPr id="8" name="Tijdelijke aanduiding voor tekst 7">
            <a:extLst>
              <a:ext uri="{FF2B5EF4-FFF2-40B4-BE49-F238E27FC236}">
                <a16:creationId xmlns:a16="http://schemas.microsoft.com/office/drawing/2014/main" id="{0301F6D1-3E66-4198-8305-F0FF1745CC94}"/>
              </a:ext>
            </a:extLst>
          </p:cNvPr>
          <p:cNvSpPr>
            <a:spLocks noGrp="1"/>
          </p:cNvSpPr>
          <p:nvPr>
            <p:ph type="body" sz="quarter" idx="13" hasCustomPrompt="1"/>
          </p:nvPr>
        </p:nvSpPr>
        <p:spPr>
          <a:xfrm>
            <a:off x="914399" y="1011602"/>
            <a:ext cx="7754938" cy="6908398"/>
          </a:xfrm>
          <a:solidFill>
            <a:srgbClr val="E9F0FA"/>
          </a:solidFill>
        </p:spPr>
        <p:txBody>
          <a:bodyPr>
            <a:normAutofit/>
          </a:bodyPr>
          <a:lstStyle>
            <a:lvl1pPr marL="85725" indent="0">
              <a:buNone/>
              <a:defRPr sz="5400" u="sng" cap="all" baseline="0">
                <a:solidFill>
                  <a:srgbClr val="1E64C8"/>
                </a:solidFill>
              </a:defRPr>
            </a:lvl1pPr>
            <a:lvl2pPr marL="984250" indent="-625475">
              <a:defRPr>
                <a:solidFill>
                  <a:srgbClr val="1E64C8"/>
                </a:solidFill>
              </a:defRPr>
            </a:lvl2pPr>
            <a:lvl3pPr>
              <a:defRPr>
                <a:solidFill>
                  <a:srgbClr val="1E64C8"/>
                </a:solidFill>
              </a:defRPr>
            </a:lvl3pPr>
            <a:lvl4pPr>
              <a:defRPr>
                <a:solidFill>
                  <a:srgbClr val="1E64C8"/>
                </a:solidFill>
              </a:defRPr>
            </a:lvl4pPr>
            <a:lvl5pPr>
              <a:defRPr>
                <a:solidFill>
                  <a:srgbClr val="1E64C8"/>
                </a:solidFill>
              </a:defRPr>
            </a:lvl5pPr>
          </a:lstStyle>
          <a:p>
            <a:pPr lvl="0"/>
            <a:r>
              <a:rPr lang="en-GB" noProof="0"/>
              <a:t>Click to add text</a:t>
            </a:r>
            <a:endParaRPr lang="en-GB" noProof="0" dirty="0"/>
          </a:p>
        </p:txBody>
      </p:sp>
    </p:spTree>
    <p:extLst>
      <p:ext uri="{BB962C8B-B14F-4D97-AF65-F5344CB8AC3E}">
        <p14:creationId xmlns:p14="http://schemas.microsoft.com/office/powerpoint/2010/main" val="31061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0118" y="252000"/>
            <a:ext cx="15705282" cy="863693"/>
          </a:xfrm>
          <a:prstGeom prst="rect">
            <a:avLst/>
          </a:prstGeom>
        </p:spPr>
        <p:txBody>
          <a:bodyPr vert="horz" lIns="91440" tIns="45720" rIns="91440" bIns="45720" rtlCol="0" anchor="t" anchorCtr="0">
            <a:noAutofit/>
          </a:bodyPr>
          <a:lstStyle/>
          <a:p>
            <a:r>
              <a:rPr lang="en-US" noProof="0"/>
              <a:t>Click to edit Master title style</a:t>
            </a:r>
            <a:endParaRPr lang="en-GB" noProof="0" dirty="0"/>
          </a:p>
        </p:txBody>
      </p:sp>
      <p:sp>
        <p:nvSpPr>
          <p:cNvPr id="3" name="Text Placeholder 2"/>
          <p:cNvSpPr>
            <a:spLocks noGrp="1"/>
          </p:cNvSpPr>
          <p:nvPr>
            <p:ph type="body" idx="1"/>
          </p:nvPr>
        </p:nvSpPr>
        <p:spPr>
          <a:xfrm>
            <a:off x="835825" y="1194364"/>
            <a:ext cx="15699575" cy="6696000"/>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Date Placeholder 3"/>
          <p:cNvSpPr>
            <a:spLocks noGrp="1"/>
          </p:cNvSpPr>
          <p:nvPr>
            <p:ph type="dt" sz="half" idx="2"/>
          </p:nvPr>
        </p:nvSpPr>
        <p:spPr>
          <a:xfrm>
            <a:off x="4072394" y="8948703"/>
            <a:ext cx="2297926"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434BA3CA-1064-434F-B179-AB3B0298C0D6}" type="datetime1">
              <a:rPr lang="en-GB" noProof="0" smtClean="0"/>
              <a:t>20/03/2026</a:t>
            </a:fld>
            <a:endParaRPr lang="en-GB" noProof="0" dirty="0"/>
          </a:p>
        </p:txBody>
      </p:sp>
      <p:sp>
        <p:nvSpPr>
          <p:cNvPr id="5" name="Footer Placeholder 4"/>
          <p:cNvSpPr>
            <a:spLocks noGrp="1"/>
          </p:cNvSpPr>
          <p:nvPr>
            <p:ph type="ftr" sz="quarter" idx="3"/>
          </p:nvPr>
        </p:nvSpPr>
        <p:spPr>
          <a:xfrm>
            <a:off x="6810236" y="8994423"/>
            <a:ext cx="8353564" cy="437932"/>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GB" noProof="0" dirty="0"/>
          </a:p>
        </p:txBody>
      </p:sp>
      <p:sp>
        <p:nvSpPr>
          <p:cNvPr id="6" name="Slide Number Placeholder 5"/>
          <p:cNvSpPr>
            <a:spLocks noGrp="1"/>
          </p:cNvSpPr>
          <p:nvPr>
            <p:ph type="sldNum" sz="quarter" idx="4"/>
          </p:nvPr>
        </p:nvSpPr>
        <p:spPr>
          <a:xfrm>
            <a:off x="15590520" y="8948703"/>
            <a:ext cx="921880" cy="519289"/>
          </a:xfrm>
          <a:prstGeom prst="rect">
            <a:avLst/>
          </a:prstGeom>
        </p:spPr>
        <p:txBody>
          <a:bodyPr vert="horz" lIns="91440" tIns="45720" rIns="91440" bIns="45720" rtlCol="0" anchor="ctr"/>
          <a:lstStyle>
            <a:lvl1pPr algn="r">
              <a:defRPr sz="1707">
                <a:solidFill>
                  <a:srgbClr val="1E64C8"/>
                </a:solidFill>
              </a:defRPr>
            </a:lvl1pPr>
          </a:lstStyle>
          <a:p>
            <a:fld id="{7AE184E0-0BD4-4705-A12B-9B71DDE63301}" type="slidenum">
              <a:rPr lang="en-GB" noProof="0" smtClean="0"/>
              <a:pPr/>
              <a:t>‹#›</a:t>
            </a:fld>
            <a:endParaRPr lang="en-GB" noProof="0" dirty="0"/>
          </a:p>
        </p:txBody>
      </p:sp>
      <p:sp>
        <p:nvSpPr>
          <p:cNvPr id="7" name="Title positioning box" hidden="1"/>
          <p:cNvSpPr/>
          <p:nvPr userDrawn="1"/>
        </p:nvSpPr>
        <p:spPr>
          <a:xfrm>
            <a:off x="927265" y="367200"/>
            <a:ext cx="15480000" cy="46364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ositoning box" hidden="1"/>
          <p:cNvSpPr/>
          <p:nvPr userDrawn="1"/>
        </p:nvSpPr>
        <p:spPr>
          <a:xfrm>
            <a:off x="927265" y="1584000"/>
            <a:ext cx="8229600" cy="6300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Logo positioning box" hidden="1"/>
          <p:cNvSpPr/>
          <p:nvPr userDrawn="1"/>
        </p:nvSpPr>
        <p:spPr>
          <a:xfrm flipV="1">
            <a:off x="928800" y="7878842"/>
            <a:ext cx="15478465" cy="141635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ositoning box" hidden="1"/>
          <p:cNvSpPr/>
          <p:nvPr userDrawn="1"/>
        </p:nvSpPr>
        <p:spPr>
          <a:xfrm>
            <a:off x="9172105" y="1584000"/>
            <a:ext cx="914400" cy="6300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ositoning box" hidden="1"/>
          <p:cNvSpPr/>
          <p:nvPr userDrawn="1"/>
        </p:nvSpPr>
        <p:spPr>
          <a:xfrm>
            <a:off x="10099369" y="1356360"/>
            <a:ext cx="6307895" cy="652764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Afbeelding 10"/>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82400" y="7905600"/>
            <a:ext cx="2770638" cy="1847092"/>
          </a:xfrm>
          <a:prstGeom prst="rect">
            <a:avLst/>
          </a:prstGeom>
        </p:spPr>
      </p:pic>
    </p:spTree>
    <p:extLst>
      <p:ext uri="{BB962C8B-B14F-4D97-AF65-F5344CB8AC3E}">
        <p14:creationId xmlns:p14="http://schemas.microsoft.com/office/powerpoint/2010/main" val="3770589907"/>
      </p:ext>
    </p:extLst>
  </p:cSld>
  <p:clrMap bg1="lt1" tx1="dk1" bg2="lt2" tx2="dk2" accent1="accent1" accent2="accent2" accent3="accent3" accent4="accent4" accent5="accent5" accent6="accent6" hlink="hlink" folHlink="folHlink"/>
  <p:sldLayoutIdLst>
    <p:sldLayoutId id="2147483672" r:id="rId1"/>
    <p:sldLayoutId id="2147483661" r:id="rId2"/>
    <p:sldLayoutId id="2147483673" r:id="rId3"/>
    <p:sldLayoutId id="2147483662" r:id="rId4"/>
    <p:sldLayoutId id="2147483674" r:id="rId5"/>
    <p:sldLayoutId id="2147483666" r:id="rId6"/>
    <p:sldLayoutId id="2147483675" r:id="rId7"/>
    <p:sldLayoutId id="2147483677" r:id="rId8"/>
    <p:sldLayoutId id="2147483678" r:id="rId9"/>
    <p:sldLayoutId id="2147483676" r:id="rId10"/>
  </p:sldLayoutIdLst>
  <p:hf hdr="0" ftr="0" dt="0"/>
  <p:txStyles>
    <p:titleStyle>
      <a:lvl1pPr algn="l" defTabSz="1300368" rtl="0" eaLnBrk="1" latinLnBrk="0" hangingPunct="1">
        <a:lnSpc>
          <a:spcPct val="90000"/>
        </a:lnSpc>
        <a:spcBef>
          <a:spcPct val="0"/>
        </a:spcBef>
        <a:buNone/>
        <a:defRPr sz="5400" u="sng" kern="1200" cap="all" baseline="0">
          <a:solidFill>
            <a:srgbClr val="1E64C8"/>
          </a:solidFill>
          <a:uFill>
            <a:solidFill>
              <a:srgbClr val="1E64C8"/>
            </a:solidFill>
          </a:uFill>
          <a:latin typeface="+mj-lt"/>
          <a:ea typeface="+mj-ea"/>
          <a:cs typeface="+mj-cs"/>
        </a:defRPr>
      </a:lvl1pPr>
    </p:titleStyle>
    <p:bodyStyle>
      <a:lvl1pPr marL="0" indent="0"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1pPr>
      <a:lvl2pPr marL="457200" indent="-36000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900113" indent="-458788"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41338"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368" rtl="0" eaLnBrk="1" latinLnBrk="0" hangingPunct="1">
        <a:defRPr sz="2560" kern="1200">
          <a:solidFill>
            <a:schemeClr val="tx1"/>
          </a:solidFill>
          <a:latin typeface="+mn-lt"/>
          <a:ea typeface="+mn-ea"/>
          <a:cs typeface="+mn-cs"/>
        </a:defRPr>
      </a:lvl1pPr>
      <a:lvl2pPr marL="650184" algn="l" defTabSz="1300368" rtl="0" eaLnBrk="1" latinLnBrk="0" hangingPunct="1">
        <a:defRPr sz="2560" kern="1200">
          <a:solidFill>
            <a:schemeClr val="tx1"/>
          </a:solidFill>
          <a:latin typeface="+mn-lt"/>
          <a:ea typeface="+mn-ea"/>
          <a:cs typeface="+mn-cs"/>
        </a:defRPr>
      </a:lvl2pPr>
      <a:lvl3pPr marL="1300368" algn="l" defTabSz="1300368" rtl="0" eaLnBrk="1" latinLnBrk="0" hangingPunct="1">
        <a:defRPr sz="2560" kern="1200">
          <a:solidFill>
            <a:schemeClr val="tx1"/>
          </a:solidFill>
          <a:latin typeface="+mn-lt"/>
          <a:ea typeface="+mn-ea"/>
          <a:cs typeface="+mn-cs"/>
        </a:defRPr>
      </a:lvl3pPr>
      <a:lvl4pPr marL="1950552" algn="l" defTabSz="1300368" rtl="0" eaLnBrk="1" latinLnBrk="0" hangingPunct="1">
        <a:defRPr sz="2560" kern="1200">
          <a:solidFill>
            <a:schemeClr val="tx1"/>
          </a:solidFill>
          <a:latin typeface="+mn-lt"/>
          <a:ea typeface="+mn-ea"/>
          <a:cs typeface="+mn-cs"/>
        </a:defRPr>
      </a:lvl4pPr>
      <a:lvl5pPr marL="2600736" algn="l" defTabSz="1300368" rtl="0" eaLnBrk="1" latinLnBrk="0" hangingPunct="1">
        <a:defRPr sz="2560" kern="1200">
          <a:solidFill>
            <a:schemeClr val="tx1"/>
          </a:solidFill>
          <a:latin typeface="+mn-lt"/>
          <a:ea typeface="+mn-ea"/>
          <a:cs typeface="+mn-cs"/>
        </a:defRPr>
      </a:lvl5pPr>
      <a:lvl6pPr marL="3250921" algn="l" defTabSz="1300368" rtl="0" eaLnBrk="1" latinLnBrk="0" hangingPunct="1">
        <a:defRPr sz="2560" kern="1200">
          <a:solidFill>
            <a:schemeClr val="tx1"/>
          </a:solidFill>
          <a:latin typeface="+mn-lt"/>
          <a:ea typeface="+mn-ea"/>
          <a:cs typeface="+mn-cs"/>
        </a:defRPr>
      </a:lvl6pPr>
      <a:lvl7pPr marL="3901105" algn="l" defTabSz="1300368" rtl="0" eaLnBrk="1" latinLnBrk="0" hangingPunct="1">
        <a:defRPr sz="2560" kern="1200">
          <a:solidFill>
            <a:schemeClr val="tx1"/>
          </a:solidFill>
          <a:latin typeface="+mn-lt"/>
          <a:ea typeface="+mn-ea"/>
          <a:cs typeface="+mn-cs"/>
        </a:defRPr>
      </a:lvl7pPr>
      <a:lvl8pPr marL="4551289" algn="l" defTabSz="1300368" rtl="0" eaLnBrk="1" latinLnBrk="0" hangingPunct="1">
        <a:defRPr sz="2560" kern="1200">
          <a:solidFill>
            <a:schemeClr val="tx1"/>
          </a:solidFill>
          <a:latin typeface="+mn-lt"/>
          <a:ea typeface="+mn-ea"/>
          <a:cs typeface="+mn-cs"/>
        </a:defRPr>
      </a:lvl8pPr>
      <a:lvl9pPr marL="5201473" algn="l" defTabSz="1300368"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50.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250.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3.png"/><Relationship Id="rId7"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36.png"/><Relationship Id="rId5" Type="http://schemas.openxmlformats.org/officeDocument/2006/relationships/image" Target="../media/image35.emf"/><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9.gi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0.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uman Genome Reference Sequenc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7339"/>
          <a:stretch/>
        </p:blipFill>
        <p:spPr bwMode="auto">
          <a:xfrm>
            <a:off x="11741922" y="3666201"/>
            <a:ext cx="5042010" cy="421996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095475" y="4840447"/>
            <a:ext cx="11954187" cy="705129"/>
          </a:xfrm>
          <a:prstGeom prst="rect">
            <a:avLst/>
          </a:prstGeom>
        </p:spPr>
        <p:txBody>
          <a:bodyPr wrap="square">
            <a:spAutoFit/>
          </a:bodyPr>
          <a:lstStyle/>
          <a:p>
            <a:pPr defTabSz="1733782"/>
            <a:r>
              <a:rPr lang="en-US" sz="3982" b="1" kern="0" dirty="0">
                <a:solidFill>
                  <a:srgbClr val="FFD200"/>
                </a:solidFill>
                <a:latin typeface="Calibri" panose="020F0502020204030204" pitchFamily="34" charset="0"/>
                <a:cs typeface="Arial"/>
                <a:sym typeface="Arial"/>
              </a:rPr>
              <a:t>Espoir Kabanga</a:t>
            </a:r>
            <a:r>
              <a:rPr lang="en-US" sz="3982" b="1" kern="0" dirty="0">
                <a:solidFill>
                  <a:schemeClr val="bg1"/>
                </a:solidFill>
                <a:latin typeface="Calibri" panose="020F0502020204030204" pitchFamily="34" charset="0"/>
                <a:cs typeface="Arial"/>
                <a:sym typeface="Arial"/>
              </a:rPr>
              <a:t>, Wesley De Neve, Arnout Van Messem</a:t>
            </a:r>
            <a:endParaRPr lang="en-US" sz="1564" b="1" kern="0" dirty="0">
              <a:solidFill>
                <a:schemeClr val="bg1"/>
              </a:solidFill>
              <a:latin typeface="Arial"/>
              <a:cs typeface="Arial"/>
              <a:sym typeface="Arial"/>
            </a:endParaRPr>
          </a:p>
        </p:txBody>
      </p:sp>
      <p:sp>
        <p:nvSpPr>
          <p:cNvPr id="11" name="Rectangle 10"/>
          <p:cNvSpPr/>
          <p:nvPr/>
        </p:nvSpPr>
        <p:spPr>
          <a:xfrm>
            <a:off x="2248930" y="148671"/>
            <a:ext cx="14816063" cy="1142749"/>
          </a:xfrm>
          <a:prstGeom prst="rect">
            <a:avLst/>
          </a:prstGeom>
        </p:spPr>
        <p:txBody>
          <a:bodyPr wrap="square">
            <a:spAutoFit/>
          </a:bodyPr>
          <a:lstStyle/>
          <a:p>
            <a:pPr algn="r" defTabSz="1733782"/>
            <a:r>
              <a:rPr lang="en-US" sz="3413" kern="0" dirty="0">
                <a:solidFill>
                  <a:srgbClr val="FFD200"/>
                </a:solidFill>
                <a:latin typeface="Calibri" panose="020F0502020204030204" pitchFamily="34" charset="0"/>
                <a:cs typeface="Arial"/>
                <a:sym typeface="Arial"/>
              </a:rPr>
              <a:t>14th International Conference on Bioinformatics and Computational Biology</a:t>
            </a:r>
          </a:p>
          <a:p>
            <a:pPr algn="r" defTabSz="1733782"/>
            <a:r>
              <a:rPr lang="en-US" sz="3413" kern="0" dirty="0">
                <a:solidFill>
                  <a:srgbClr val="FFD200"/>
                </a:solidFill>
                <a:latin typeface="Calibri" panose="020F0502020204030204" pitchFamily="34" charset="0"/>
                <a:cs typeface="Arial"/>
                <a:sym typeface="Arial"/>
              </a:rPr>
              <a:t>March 27, 2026 @ Kitakyushu, Japan</a:t>
            </a:r>
          </a:p>
        </p:txBody>
      </p:sp>
      <p:pic>
        <p:nvPicPr>
          <p:cNvPr id="13" name="Picture 12"/>
          <p:cNvPicPr>
            <a:picLocks noChangeAspect="1"/>
          </p:cNvPicPr>
          <p:nvPr/>
        </p:nvPicPr>
        <p:blipFill>
          <a:blip r:embed="rId3"/>
          <a:stretch>
            <a:fillRect/>
          </a:stretch>
        </p:blipFill>
        <p:spPr>
          <a:xfrm>
            <a:off x="795295" y="8043391"/>
            <a:ext cx="2318837" cy="1394239"/>
          </a:xfrm>
          <a:prstGeom prst="rect">
            <a:avLst/>
          </a:prstGeom>
        </p:spPr>
      </p:pic>
      <p:pic>
        <p:nvPicPr>
          <p:cNvPr id="14" name="Picture 13"/>
          <p:cNvPicPr>
            <a:picLocks noChangeAspect="1"/>
          </p:cNvPicPr>
          <p:nvPr/>
        </p:nvPicPr>
        <p:blipFill>
          <a:blip r:embed="rId4"/>
          <a:stretch>
            <a:fillRect/>
          </a:stretch>
        </p:blipFill>
        <p:spPr>
          <a:xfrm>
            <a:off x="14765906" y="8043391"/>
            <a:ext cx="2299087" cy="1528107"/>
          </a:xfrm>
          <a:prstGeom prst="rect">
            <a:avLst/>
          </a:prstGeom>
        </p:spPr>
      </p:pic>
      <p:sp>
        <p:nvSpPr>
          <p:cNvPr id="4" name="TextBox 3"/>
          <p:cNvSpPr txBox="1"/>
          <p:nvPr/>
        </p:nvSpPr>
        <p:spPr>
          <a:xfrm>
            <a:off x="1095475" y="2108534"/>
            <a:ext cx="16243200" cy="1959832"/>
          </a:xfrm>
          <a:prstGeom prst="rect">
            <a:avLst/>
          </a:prstGeom>
          <a:noFill/>
        </p:spPr>
        <p:txBody>
          <a:bodyPr wrap="square" rtlCol="0">
            <a:spAutoFit/>
          </a:bodyPr>
          <a:lstStyle/>
          <a:p>
            <a:pPr>
              <a:lnSpc>
                <a:spcPct val="120000"/>
              </a:lnSpc>
            </a:pPr>
            <a:r>
              <a:rPr lang="en-US" sz="5300" b="1" u="sng" dirty="0">
                <a:solidFill>
                  <a:schemeClr val="bg1"/>
                </a:solidFill>
              </a:rPr>
              <a:t>Improving GAN-Generated Splice Site Sequences Through Conditional Frequency Guidance</a:t>
            </a:r>
          </a:p>
        </p:txBody>
      </p:sp>
      <p:pic>
        <p:nvPicPr>
          <p:cNvPr id="7" name="Picture 6"/>
          <p:cNvPicPr>
            <a:picLocks noChangeAspect="1"/>
          </p:cNvPicPr>
          <p:nvPr/>
        </p:nvPicPr>
        <p:blipFill rotWithShape="1">
          <a:blip r:embed="rId5"/>
          <a:srcRect r="49455"/>
          <a:stretch/>
        </p:blipFill>
        <p:spPr>
          <a:xfrm>
            <a:off x="3535818" y="8538062"/>
            <a:ext cx="3017143" cy="896128"/>
          </a:xfrm>
          <a:prstGeom prst="rect">
            <a:avLst/>
          </a:prstGeom>
        </p:spPr>
      </p:pic>
      <p:pic>
        <p:nvPicPr>
          <p:cNvPr id="17" name="Picture 16"/>
          <p:cNvPicPr>
            <a:picLocks noChangeAspect="1"/>
          </p:cNvPicPr>
          <p:nvPr/>
        </p:nvPicPr>
        <p:blipFill rotWithShape="1">
          <a:blip r:embed="rId5"/>
          <a:srcRect l="52073"/>
          <a:stretch/>
        </p:blipFill>
        <p:spPr>
          <a:xfrm>
            <a:off x="7509592" y="8538062"/>
            <a:ext cx="2860853" cy="896128"/>
          </a:xfrm>
          <a:prstGeom prst="rect">
            <a:avLst/>
          </a:prstGeom>
        </p:spPr>
      </p:pic>
      <p:pic>
        <p:nvPicPr>
          <p:cNvPr id="2" name="Picture 1"/>
          <p:cNvPicPr>
            <a:picLocks noChangeAspect="1"/>
          </p:cNvPicPr>
          <p:nvPr/>
        </p:nvPicPr>
        <p:blipFill>
          <a:blip r:embed="rId6"/>
          <a:stretch>
            <a:fillRect/>
          </a:stretch>
        </p:blipFill>
        <p:spPr>
          <a:xfrm>
            <a:off x="11327076" y="8655909"/>
            <a:ext cx="2562583" cy="619211"/>
          </a:xfrm>
          <a:prstGeom prst="rect">
            <a:avLst/>
          </a:prstGeom>
        </p:spPr>
      </p:pic>
    </p:spTree>
    <p:extLst>
      <p:ext uri="{BB962C8B-B14F-4D97-AF65-F5344CB8AC3E}">
        <p14:creationId xmlns:p14="http://schemas.microsoft.com/office/powerpoint/2010/main" val="992204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3090527" y="0"/>
            <a:ext cx="11670037" cy="978729"/>
          </a:xfrm>
          <a:prstGeom prst="rect">
            <a:avLst/>
          </a:prstGeom>
          <a:noFill/>
        </p:spPr>
        <p:txBody>
          <a:bodyPr wrap="square" rtlCol="0">
            <a:spAutoFit/>
          </a:bodyPr>
          <a:lstStyle/>
          <a:p>
            <a:pPr algn="ctr">
              <a:lnSpc>
                <a:spcPct val="120000"/>
              </a:lnSpc>
            </a:pPr>
            <a:r>
              <a:rPr lang="en-US" sz="4800" b="1" dirty="0">
                <a:solidFill>
                  <a:srgbClr val="1E64C8"/>
                </a:solidFill>
              </a:rPr>
              <a:t>Results: Direct biological evaluation</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90527" y="978103"/>
            <a:ext cx="11959390" cy="7096403"/>
          </a:xfrm>
          <a:prstGeom prst="rect">
            <a:avLst/>
          </a:prstGeom>
        </p:spPr>
      </p:pic>
      <p:sp>
        <p:nvSpPr>
          <p:cNvPr id="5" name="Down Arrow 4"/>
          <p:cNvSpPr/>
          <p:nvPr/>
        </p:nvSpPr>
        <p:spPr>
          <a:xfrm>
            <a:off x="3730175" y="2046513"/>
            <a:ext cx="290285" cy="449943"/>
          </a:xfrm>
          <a:prstGeom prst="downArrow">
            <a:avLst/>
          </a:prstGeom>
          <a:solidFill>
            <a:schemeClr val="bg2">
              <a:lumMod val="5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Down Arrow 14"/>
          <p:cNvSpPr/>
          <p:nvPr/>
        </p:nvSpPr>
        <p:spPr>
          <a:xfrm>
            <a:off x="4021473" y="2496456"/>
            <a:ext cx="290285" cy="449943"/>
          </a:xfrm>
          <a:prstGeom prst="downArrow">
            <a:avLst/>
          </a:prstGeom>
          <a:solidFill>
            <a:srgbClr val="7030A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Oval 5"/>
          <p:cNvSpPr/>
          <p:nvPr/>
        </p:nvSpPr>
        <p:spPr>
          <a:xfrm>
            <a:off x="12356994" y="6882546"/>
            <a:ext cx="493485" cy="1175657"/>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Oval 16"/>
          <p:cNvSpPr/>
          <p:nvPr/>
        </p:nvSpPr>
        <p:spPr>
          <a:xfrm>
            <a:off x="13742895" y="6898849"/>
            <a:ext cx="910094" cy="1175657"/>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Oval 23"/>
          <p:cNvSpPr/>
          <p:nvPr/>
        </p:nvSpPr>
        <p:spPr>
          <a:xfrm>
            <a:off x="5479357" y="3292590"/>
            <a:ext cx="493485" cy="1175657"/>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Oval 24"/>
          <p:cNvSpPr/>
          <p:nvPr/>
        </p:nvSpPr>
        <p:spPr>
          <a:xfrm>
            <a:off x="11464446" y="6885401"/>
            <a:ext cx="493485" cy="1175657"/>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Oval 25"/>
          <p:cNvSpPr/>
          <p:nvPr/>
        </p:nvSpPr>
        <p:spPr>
          <a:xfrm>
            <a:off x="5479357" y="6898848"/>
            <a:ext cx="493485" cy="1175657"/>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7" name="TextBox 6"/>
              <p:cNvSpPr txBox="1"/>
              <p:nvPr/>
            </p:nvSpPr>
            <p:spPr>
              <a:xfrm>
                <a:off x="3352800" y="8524449"/>
                <a:ext cx="12990285" cy="973280"/>
              </a:xfrm>
              <a:prstGeom prst="rect">
                <a:avLst/>
              </a:prstGeom>
              <a:noFill/>
            </p:spPr>
            <p:txBody>
              <a:bodyPr wrap="square" rtlCol="0">
                <a:spAutoFit/>
              </a:bodyPr>
              <a:lstStyle/>
              <a:p>
                <a:pPr>
                  <a:lnSpc>
                    <a:spcPct val="120000"/>
                  </a:lnSpc>
                </a:pPr>
                <a:r>
                  <a:rPr lang="en-US" sz="2500" dirty="0"/>
                  <a:t>Frequency blending progressively incorporates biological positional information,</a:t>
                </a:r>
                <a:br>
                  <a:rPr lang="en-US" sz="2500" dirty="0"/>
                </a:br>
                <a:r>
                  <a:rPr lang="en-US" sz="2500" dirty="0"/>
                  <a:t>higher </a:t>
                </a:r>
                <a14:m>
                  <m:oMath xmlns:m="http://schemas.openxmlformats.org/officeDocument/2006/math">
                    <m:r>
                      <m:rPr>
                        <m:sty m:val="p"/>
                      </m:rPr>
                      <a:rPr lang="en-US" sz="2500" b="0" i="0" dirty="0" smtClean="0">
                        <a:latin typeface="Cambria Math" panose="02040503050406030204" pitchFamily="18" charset="0"/>
                      </a:rPr>
                      <m:t>λ</m:t>
                    </m:r>
                  </m:oMath>
                </a14:m>
                <a:r>
                  <a:rPr lang="en-US" sz="2500" dirty="0"/>
                  <a:t> provides stronger enforcement of empirical motifs</a:t>
                </a:r>
              </a:p>
            </p:txBody>
          </p:sp>
        </mc:Choice>
        <mc:Fallback xmlns="">
          <p:sp>
            <p:nvSpPr>
              <p:cNvPr id="7" name="TextBox 6"/>
              <p:cNvSpPr txBox="1">
                <a:spLocks noRot="1" noChangeAspect="1" noMove="1" noResize="1" noEditPoints="1" noAdjustHandles="1" noChangeArrowheads="1" noChangeShapeType="1" noTextEdit="1"/>
              </p:cNvSpPr>
              <p:nvPr/>
            </p:nvSpPr>
            <p:spPr>
              <a:xfrm>
                <a:off x="3352800" y="8524449"/>
                <a:ext cx="12990285" cy="973280"/>
              </a:xfrm>
              <a:prstGeom prst="rect">
                <a:avLst/>
              </a:prstGeom>
              <a:blipFill>
                <a:blip r:embed="rId4"/>
                <a:stretch>
                  <a:fillRect l="-751" t="-1250" b="-13750"/>
                </a:stretch>
              </a:blipFill>
            </p:spPr>
            <p:txBody>
              <a:bodyPr/>
              <a:lstStyle/>
              <a:p>
                <a:r>
                  <a:rPr lang="en-BE">
                    <a:noFill/>
                  </a:rPr>
                  <a:t> </a:t>
                </a:r>
              </a:p>
            </p:txBody>
          </p:sp>
        </mc:Fallback>
      </mc:AlternateContent>
      <p:sp>
        <p:nvSpPr>
          <p:cNvPr id="27" name="TextBox 26"/>
          <p:cNvSpPr txBox="1"/>
          <p:nvPr/>
        </p:nvSpPr>
        <p:spPr>
          <a:xfrm>
            <a:off x="15893144" y="8839200"/>
            <a:ext cx="1030514" cy="511615"/>
          </a:xfrm>
          <a:prstGeom prst="rect">
            <a:avLst/>
          </a:prstGeom>
          <a:noFill/>
        </p:spPr>
        <p:txBody>
          <a:bodyPr wrap="square" rtlCol="0">
            <a:spAutoFit/>
          </a:bodyPr>
          <a:lstStyle/>
          <a:p>
            <a:pPr algn="r">
              <a:lnSpc>
                <a:spcPct val="120000"/>
              </a:lnSpc>
            </a:pPr>
            <a:r>
              <a:rPr lang="en-US" sz="2500" dirty="0" smtClean="0"/>
              <a:t>10/16</a:t>
            </a:r>
            <a:endParaRPr lang="en-US" sz="2500" dirty="0"/>
          </a:p>
        </p:txBody>
      </p:sp>
    </p:spTree>
    <p:extLst>
      <p:ext uri="{BB962C8B-B14F-4D97-AF65-F5344CB8AC3E}">
        <p14:creationId xmlns:p14="http://schemas.microsoft.com/office/powerpoint/2010/main" val="1939954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1" nodeType="clickEffect">
                                  <p:stCondLst>
                                    <p:cond delay="0"/>
                                  </p:stCondLst>
                                  <p:childTnLst>
                                    <p:animMotion origin="layout" path="M -3.86559E-6 -1.5625E-7 L 0.15822 0.02311 " pathEditMode="relative" rAng="0" ptsTypes="AA">
                                      <p:cBhvr>
                                        <p:cTn id="14" dur="1000" fill="hold"/>
                                        <p:tgtEl>
                                          <p:spTgt spid="5"/>
                                        </p:tgtEl>
                                        <p:attrNameLst>
                                          <p:attrName>ppt_x</p:attrName>
                                          <p:attrName>ppt_y</p:attrName>
                                        </p:attrNameLst>
                                      </p:cBhvr>
                                      <p:rCtr x="7911" y="1156"/>
                                    </p:animMotion>
                                  </p:childTnLst>
                                </p:cTn>
                              </p:par>
                              <p:par>
                                <p:cTn id="15" presetID="42" presetClass="path" presetSubtype="0" accel="50000" decel="50000" fill="hold" grpId="1" nodeType="withEffect">
                                  <p:stCondLst>
                                    <p:cond delay="0"/>
                                  </p:stCondLst>
                                  <p:childTnLst>
                                    <p:animMotion origin="layout" path="M 9.61362E-7 -1.35417E-6 L 0.15739 0.00374 " pathEditMode="relative" rAng="0" ptsTypes="AA">
                                      <p:cBhvr>
                                        <p:cTn id="16" dur="1000" fill="hold"/>
                                        <p:tgtEl>
                                          <p:spTgt spid="15"/>
                                        </p:tgtEl>
                                        <p:attrNameLst>
                                          <p:attrName>ppt_x</p:attrName>
                                          <p:attrName>ppt_y</p:attrName>
                                        </p:attrNameLst>
                                      </p:cBhvr>
                                      <p:rCtr x="7865" y="179"/>
                                    </p:animMotion>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grpId="2" nodeType="clickEffect">
                                  <p:stCondLst>
                                    <p:cond delay="0"/>
                                  </p:stCondLst>
                                  <p:childTnLst>
                                    <p:animMotion origin="layout" path="M 0.15822 0.02311 L 0.37255 0.43831 " pathEditMode="relative" rAng="0" ptsTypes="AA">
                                      <p:cBhvr>
                                        <p:cTn id="20" dur="1000" fill="hold"/>
                                        <p:tgtEl>
                                          <p:spTgt spid="5"/>
                                        </p:tgtEl>
                                        <p:attrNameLst>
                                          <p:attrName>ppt_x</p:attrName>
                                          <p:attrName>ppt_y</p:attrName>
                                        </p:attrNameLst>
                                      </p:cBhvr>
                                      <p:rCtr x="10712" y="20752"/>
                                    </p:animMotion>
                                  </p:childTnLst>
                                </p:cTn>
                              </p:par>
                              <p:par>
                                <p:cTn id="21" presetID="42" presetClass="path" presetSubtype="0" accel="50000" decel="50000" fill="hold" grpId="2" nodeType="withEffect">
                                  <p:stCondLst>
                                    <p:cond delay="0"/>
                                  </p:stCondLst>
                                  <p:childTnLst>
                                    <p:animMotion origin="layout" path="M 0.15739 0.00374 L 0.37163 0.39518 " pathEditMode="relative" rAng="0" ptsTypes="AA">
                                      <p:cBhvr>
                                        <p:cTn id="22" dur="1000" fill="hold"/>
                                        <p:tgtEl>
                                          <p:spTgt spid="15"/>
                                        </p:tgtEl>
                                        <p:attrNameLst>
                                          <p:attrName>ppt_x</p:attrName>
                                          <p:attrName>ppt_y</p:attrName>
                                        </p:attrNameLst>
                                      </p:cBhvr>
                                      <p:rCtr x="10712" y="19564"/>
                                    </p:animMotion>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P spid="15" grpId="0" animBg="1"/>
      <p:bldP spid="15" grpId="1" animBg="1"/>
      <p:bldP spid="15" grpId="2" animBg="1"/>
      <p:bldP spid="6" grpId="0" animBg="1"/>
      <p:bldP spid="17" grpId="0" animBg="1"/>
      <p:bldP spid="24" grpId="0" animBg="1"/>
      <p:bldP spid="25" grpId="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3090527" y="0"/>
            <a:ext cx="11670037" cy="978729"/>
          </a:xfrm>
          <a:prstGeom prst="rect">
            <a:avLst/>
          </a:prstGeom>
          <a:noFill/>
        </p:spPr>
        <p:txBody>
          <a:bodyPr wrap="square" rtlCol="0">
            <a:spAutoFit/>
          </a:bodyPr>
          <a:lstStyle/>
          <a:p>
            <a:pPr algn="ctr">
              <a:lnSpc>
                <a:spcPct val="120000"/>
              </a:lnSpc>
            </a:pPr>
            <a:r>
              <a:rPr lang="en-US" sz="4800" b="1" dirty="0">
                <a:solidFill>
                  <a:srgbClr val="1E64C8"/>
                </a:solidFill>
              </a:rPr>
              <a:t>Results: Direct biological evaluation</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b="50621"/>
          <a:stretch/>
        </p:blipFill>
        <p:spPr>
          <a:xfrm>
            <a:off x="0" y="1770742"/>
            <a:ext cx="8623155" cy="5901928"/>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49917"/>
          <a:stretch/>
        </p:blipFill>
        <p:spPr>
          <a:xfrm>
            <a:off x="8836767" y="1770742"/>
            <a:ext cx="8501908" cy="5901928"/>
          </a:xfrm>
          <a:prstGeom prst="rect">
            <a:avLst/>
          </a:prstGeom>
        </p:spPr>
      </p:pic>
      <p:sp>
        <p:nvSpPr>
          <p:cNvPr id="9" name="Rectangle 8"/>
          <p:cNvSpPr/>
          <p:nvPr/>
        </p:nvSpPr>
        <p:spPr>
          <a:xfrm>
            <a:off x="1393371" y="1973943"/>
            <a:ext cx="667658" cy="1001486"/>
          </a:xfrm>
          <a:prstGeom prst="rect">
            <a:avLst/>
          </a:prstGeom>
          <a:solidFill>
            <a:srgbClr val="00B050">
              <a:alpha val="30196"/>
            </a:srgbClr>
          </a:solidFill>
          <a:ln w="3175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Rectangle 15"/>
          <p:cNvSpPr/>
          <p:nvPr/>
        </p:nvSpPr>
        <p:spPr>
          <a:xfrm>
            <a:off x="1393371" y="4220963"/>
            <a:ext cx="667658" cy="1001486"/>
          </a:xfrm>
          <a:prstGeom prst="rect">
            <a:avLst/>
          </a:prstGeom>
          <a:solidFill>
            <a:schemeClr val="accent2">
              <a:alpha val="30196"/>
            </a:schemeClr>
          </a:solidFill>
          <a:ln w="3175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Rectangle 17"/>
          <p:cNvSpPr/>
          <p:nvPr/>
        </p:nvSpPr>
        <p:spPr>
          <a:xfrm>
            <a:off x="1393371" y="5350382"/>
            <a:ext cx="667658" cy="1001486"/>
          </a:xfrm>
          <a:prstGeom prst="rect">
            <a:avLst/>
          </a:prstGeom>
          <a:solidFill>
            <a:srgbClr val="00B050">
              <a:alpha val="30196"/>
            </a:srgbClr>
          </a:solidFill>
          <a:ln w="3175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Rectangle 20"/>
          <p:cNvSpPr/>
          <p:nvPr/>
        </p:nvSpPr>
        <p:spPr>
          <a:xfrm>
            <a:off x="1393371" y="6467983"/>
            <a:ext cx="667658" cy="1001486"/>
          </a:xfrm>
          <a:prstGeom prst="rect">
            <a:avLst/>
          </a:prstGeom>
          <a:solidFill>
            <a:srgbClr val="00B050">
              <a:alpha val="30196"/>
            </a:srgbClr>
          </a:solidFill>
          <a:ln w="3175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Rectangle 21"/>
          <p:cNvSpPr/>
          <p:nvPr/>
        </p:nvSpPr>
        <p:spPr>
          <a:xfrm>
            <a:off x="1393371" y="3091542"/>
            <a:ext cx="667658" cy="1001486"/>
          </a:xfrm>
          <a:prstGeom prst="rect">
            <a:avLst/>
          </a:prstGeom>
          <a:solidFill>
            <a:srgbClr val="FF0000">
              <a:alpha val="30196"/>
            </a:srgbClr>
          </a:solidFill>
          <a:ln w="3175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Rectangle 22"/>
          <p:cNvSpPr/>
          <p:nvPr/>
        </p:nvSpPr>
        <p:spPr>
          <a:xfrm>
            <a:off x="10218057" y="2075542"/>
            <a:ext cx="667658" cy="1001486"/>
          </a:xfrm>
          <a:prstGeom prst="rect">
            <a:avLst/>
          </a:prstGeom>
          <a:solidFill>
            <a:srgbClr val="00B050">
              <a:alpha val="30196"/>
            </a:srgbClr>
          </a:solidFill>
          <a:ln w="3175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Rectangle 26"/>
          <p:cNvSpPr/>
          <p:nvPr/>
        </p:nvSpPr>
        <p:spPr>
          <a:xfrm>
            <a:off x="10218057" y="4293534"/>
            <a:ext cx="667658" cy="1001486"/>
          </a:xfrm>
          <a:prstGeom prst="rect">
            <a:avLst/>
          </a:prstGeom>
          <a:solidFill>
            <a:schemeClr val="accent2">
              <a:alpha val="30196"/>
            </a:schemeClr>
          </a:solidFill>
          <a:ln w="3175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Rectangle 27"/>
          <p:cNvSpPr/>
          <p:nvPr/>
        </p:nvSpPr>
        <p:spPr>
          <a:xfrm>
            <a:off x="10218057" y="5393925"/>
            <a:ext cx="667658" cy="1001486"/>
          </a:xfrm>
          <a:prstGeom prst="rect">
            <a:avLst/>
          </a:prstGeom>
          <a:solidFill>
            <a:srgbClr val="00B050">
              <a:alpha val="30196"/>
            </a:srgbClr>
          </a:solidFill>
          <a:ln w="3175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Rectangle 28"/>
          <p:cNvSpPr/>
          <p:nvPr/>
        </p:nvSpPr>
        <p:spPr>
          <a:xfrm>
            <a:off x="10218057" y="6482498"/>
            <a:ext cx="667658" cy="1001486"/>
          </a:xfrm>
          <a:prstGeom prst="rect">
            <a:avLst/>
          </a:prstGeom>
          <a:solidFill>
            <a:srgbClr val="00B050">
              <a:alpha val="30196"/>
            </a:srgbClr>
          </a:solidFill>
          <a:ln w="3175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Rectangle 29"/>
          <p:cNvSpPr/>
          <p:nvPr/>
        </p:nvSpPr>
        <p:spPr>
          <a:xfrm>
            <a:off x="10218057" y="3164113"/>
            <a:ext cx="667658" cy="1001486"/>
          </a:xfrm>
          <a:prstGeom prst="rect">
            <a:avLst/>
          </a:prstGeom>
          <a:solidFill>
            <a:srgbClr val="FF0000">
              <a:alpha val="30196"/>
            </a:srgbClr>
          </a:solidFill>
          <a:ln w="3175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Rectangle 30"/>
          <p:cNvSpPr/>
          <p:nvPr/>
        </p:nvSpPr>
        <p:spPr>
          <a:xfrm>
            <a:off x="14441249" y="2075543"/>
            <a:ext cx="667658" cy="1001486"/>
          </a:xfrm>
          <a:prstGeom prst="rect">
            <a:avLst/>
          </a:prstGeom>
          <a:solidFill>
            <a:srgbClr val="00B050">
              <a:alpha val="30196"/>
            </a:srgbClr>
          </a:solidFill>
          <a:ln w="3175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Rectangle 31"/>
          <p:cNvSpPr/>
          <p:nvPr/>
        </p:nvSpPr>
        <p:spPr>
          <a:xfrm>
            <a:off x="14441249" y="4293535"/>
            <a:ext cx="667658" cy="1001486"/>
          </a:xfrm>
          <a:prstGeom prst="rect">
            <a:avLst/>
          </a:prstGeom>
          <a:solidFill>
            <a:schemeClr val="accent2">
              <a:alpha val="30196"/>
            </a:schemeClr>
          </a:solidFill>
          <a:ln w="3175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Rectangle 32"/>
          <p:cNvSpPr/>
          <p:nvPr/>
        </p:nvSpPr>
        <p:spPr>
          <a:xfrm>
            <a:off x="14441249" y="5393926"/>
            <a:ext cx="667658" cy="1001486"/>
          </a:xfrm>
          <a:prstGeom prst="rect">
            <a:avLst/>
          </a:prstGeom>
          <a:solidFill>
            <a:srgbClr val="00B050">
              <a:alpha val="30196"/>
            </a:srgbClr>
          </a:solidFill>
          <a:ln w="3175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Rectangle 33"/>
          <p:cNvSpPr/>
          <p:nvPr/>
        </p:nvSpPr>
        <p:spPr>
          <a:xfrm>
            <a:off x="14441249" y="6482499"/>
            <a:ext cx="667658" cy="1001486"/>
          </a:xfrm>
          <a:prstGeom prst="rect">
            <a:avLst/>
          </a:prstGeom>
          <a:solidFill>
            <a:srgbClr val="00B050">
              <a:alpha val="30196"/>
            </a:srgbClr>
          </a:solidFill>
          <a:ln w="3175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Rectangle 34"/>
          <p:cNvSpPr/>
          <p:nvPr/>
        </p:nvSpPr>
        <p:spPr>
          <a:xfrm>
            <a:off x="14441249" y="3164114"/>
            <a:ext cx="667658" cy="1001486"/>
          </a:xfrm>
          <a:prstGeom prst="rect">
            <a:avLst/>
          </a:prstGeom>
          <a:solidFill>
            <a:srgbClr val="FF0000">
              <a:alpha val="30196"/>
            </a:srgbClr>
          </a:solidFill>
          <a:ln w="3175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Rectangle 38"/>
          <p:cNvSpPr/>
          <p:nvPr/>
        </p:nvSpPr>
        <p:spPr>
          <a:xfrm>
            <a:off x="6534429" y="1973943"/>
            <a:ext cx="667658" cy="1001486"/>
          </a:xfrm>
          <a:prstGeom prst="rect">
            <a:avLst/>
          </a:prstGeom>
          <a:solidFill>
            <a:srgbClr val="00B050">
              <a:alpha val="30196"/>
            </a:srgbClr>
          </a:solidFill>
          <a:ln w="3175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Rectangle 39"/>
          <p:cNvSpPr/>
          <p:nvPr/>
        </p:nvSpPr>
        <p:spPr>
          <a:xfrm>
            <a:off x="6534429" y="4220963"/>
            <a:ext cx="667658" cy="1001486"/>
          </a:xfrm>
          <a:prstGeom prst="rect">
            <a:avLst/>
          </a:prstGeom>
          <a:solidFill>
            <a:schemeClr val="accent2">
              <a:alpha val="30196"/>
            </a:schemeClr>
          </a:solidFill>
          <a:ln w="3175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Rectangle 40"/>
          <p:cNvSpPr/>
          <p:nvPr/>
        </p:nvSpPr>
        <p:spPr>
          <a:xfrm>
            <a:off x="6534429" y="5335868"/>
            <a:ext cx="667658" cy="1001486"/>
          </a:xfrm>
          <a:prstGeom prst="rect">
            <a:avLst/>
          </a:prstGeom>
          <a:solidFill>
            <a:srgbClr val="00B050">
              <a:alpha val="30196"/>
            </a:srgbClr>
          </a:solidFill>
          <a:ln w="3175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Rectangle 41"/>
          <p:cNvSpPr/>
          <p:nvPr/>
        </p:nvSpPr>
        <p:spPr>
          <a:xfrm>
            <a:off x="6534429" y="6409927"/>
            <a:ext cx="667658" cy="1001486"/>
          </a:xfrm>
          <a:prstGeom prst="rect">
            <a:avLst/>
          </a:prstGeom>
          <a:solidFill>
            <a:srgbClr val="00B050">
              <a:alpha val="30196"/>
            </a:srgbClr>
          </a:solidFill>
          <a:ln w="3175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Rectangle 42"/>
          <p:cNvSpPr/>
          <p:nvPr/>
        </p:nvSpPr>
        <p:spPr>
          <a:xfrm>
            <a:off x="6534429" y="3077028"/>
            <a:ext cx="667658" cy="1001486"/>
          </a:xfrm>
          <a:prstGeom prst="rect">
            <a:avLst/>
          </a:prstGeom>
          <a:solidFill>
            <a:srgbClr val="FF0000">
              <a:alpha val="30196"/>
            </a:srgbClr>
          </a:solidFill>
          <a:ln w="3175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Rectangle 43"/>
          <p:cNvSpPr/>
          <p:nvPr/>
        </p:nvSpPr>
        <p:spPr>
          <a:xfrm>
            <a:off x="2238667" y="1973943"/>
            <a:ext cx="667658" cy="1001486"/>
          </a:xfrm>
          <a:prstGeom prst="rect">
            <a:avLst/>
          </a:prstGeom>
          <a:solidFill>
            <a:srgbClr val="00B050">
              <a:alpha val="30196"/>
            </a:srgbClr>
          </a:solidFill>
          <a:ln w="3175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Rectangle 44"/>
          <p:cNvSpPr/>
          <p:nvPr/>
        </p:nvSpPr>
        <p:spPr>
          <a:xfrm>
            <a:off x="2238667" y="4220963"/>
            <a:ext cx="667658" cy="1001486"/>
          </a:xfrm>
          <a:prstGeom prst="rect">
            <a:avLst/>
          </a:prstGeom>
          <a:solidFill>
            <a:schemeClr val="accent2">
              <a:alpha val="30196"/>
            </a:schemeClr>
          </a:solidFill>
          <a:ln w="3175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Rectangle 45"/>
          <p:cNvSpPr/>
          <p:nvPr/>
        </p:nvSpPr>
        <p:spPr>
          <a:xfrm>
            <a:off x="2238667" y="5335868"/>
            <a:ext cx="667658" cy="1001486"/>
          </a:xfrm>
          <a:prstGeom prst="rect">
            <a:avLst/>
          </a:prstGeom>
          <a:solidFill>
            <a:srgbClr val="00B050">
              <a:alpha val="30196"/>
            </a:srgbClr>
          </a:solidFill>
          <a:ln w="3175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Rectangle 46"/>
          <p:cNvSpPr/>
          <p:nvPr/>
        </p:nvSpPr>
        <p:spPr>
          <a:xfrm>
            <a:off x="2238667" y="6409927"/>
            <a:ext cx="667658" cy="1001486"/>
          </a:xfrm>
          <a:prstGeom prst="rect">
            <a:avLst/>
          </a:prstGeom>
          <a:solidFill>
            <a:srgbClr val="00B050">
              <a:alpha val="30196"/>
            </a:srgbClr>
          </a:solidFill>
          <a:ln w="3175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Rectangle 47"/>
          <p:cNvSpPr/>
          <p:nvPr/>
        </p:nvSpPr>
        <p:spPr>
          <a:xfrm>
            <a:off x="2238667" y="3077028"/>
            <a:ext cx="667658" cy="1001486"/>
          </a:xfrm>
          <a:prstGeom prst="rect">
            <a:avLst/>
          </a:prstGeom>
          <a:solidFill>
            <a:srgbClr val="FF0000">
              <a:alpha val="30196"/>
            </a:srgbClr>
          </a:solidFill>
          <a:ln w="3175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Rectangle 48"/>
          <p:cNvSpPr/>
          <p:nvPr/>
        </p:nvSpPr>
        <p:spPr>
          <a:xfrm>
            <a:off x="11041271" y="2090056"/>
            <a:ext cx="667658" cy="1001486"/>
          </a:xfrm>
          <a:prstGeom prst="rect">
            <a:avLst/>
          </a:prstGeom>
          <a:solidFill>
            <a:srgbClr val="00B050">
              <a:alpha val="30196"/>
            </a:srgbClr>
          </a:solidFill>
          <a:ln w="3175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Rectangle 49"/>
          <p:cNvSpPr/>
          <p:nvPr/>
        </p:nvSpPr>
        <p:spPr>
          <a:xfrm>
            <a:off x="11041271" y="4337076"/>
            <a:ext cx="667658" cy="1001486"/>
          </a:xfrm>
          <a:prstGeom prst="rect">
            <a:avLst/>
          </a:prstGeom>
          <a:solidFill>
            <a:schemeClr val="accent2">
              <a:alpha val="30196"/>
            </a:schemeClr>
          </a:solidFill>
          <a:ln w="3175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Rectangle 50"/>
          <p:cNvSpPr/>
          <p:nvPr/>
        </p:nvSpPr>
        <p:spPr>
          <a:xfrm>
            <a:off x="11041271" y="5451981"/>
            <a:ext cx="667658" cy="1001486"/>
          </a:xfrm>
          <a:prstGeom prst="rect">
            <a:avLst/>
          </a:prstGeom>
          <a:solidFill>
            <a:srgbClr val="00B050">
              <a:alpha val="30196"/>
            </a:srgbClr>
          </a:solidFill>
          <a:ln w="3175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Rectangle 51"/>
          <p:cNvSpPr/>
          <p:nvPr/>
        </p:nvSpPr>
        <p:spPr>
          <a:xfrm>
            <a:off x="11041271" y="6526040"/>
            <a:ext cx="667658" cy="1001486"/>
          </a:xfrm>
          <a:prstGeom prst="rect">
            <a:avLst/>
          </a:prstGeom>
          <a:solidFill>
            <a:srgbClr val="00B050">
              <a:alpha val="30196"/>
            </a:srgbClr>
          </a:solidFill>
          <a:ln w="3175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Rectangle 52"/>
          <p:cNvSpPr/>
          <p:nvPr/>
        </p:nvSpPr>
        <p:spPr>
          <a:xfrm>
            <a:off x="11041271" y="3193141"/>
            <a:ext cx="667658" cy="1001486"/>
          </a:xfrm>
          <a:prstGeom prst="rect">
            <a:avLst/>
          </a:prstGeom>
          <a:solidFill>
            <a:srgbClr val="FF0000">
              <a:alpha val="30196"/>
            </a:srgbClr>
          </a:solidFill>
          <a:ln w="3175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Rectangle 53"/>
          <p:cNvSpPr/>
          <p:nvPr/>
        </p:nvSpPr>
        <p:spPr>
          <a:xfrm>
            <a:off x="15308005" y="2090056"/>
            <a:ext cx="667658" cy="1001486"/>
          </a:xfrm>
          <a:prstGeom prst="rect">
            <a:avLst/>
          </a:prstGeom>
          <a:solidFill>
            <a:srgbClr val="00B050">
              <a:alpha val="30196"/>
            </a:srgbClr>
          </a:solidFill>
          <a:ln w="3175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Rectangle 54"/>
          <p:cNvSpPr/>
          <p:nvPr/>
        </p:nvSpPr>
        <p:spPr>
          <a:xfrm>
            <a:off x="15308005" y="4337076"/>
            <a:ext cx="667658" cy="1001486"/>
          </a:xfrm>
          <a:prstGeom prst="rect">
            <a:avLst/>
          </a:prstGeom>
          <a:solidFill>
            <a:schemeClr val="accent2">
              <a:alpha val="30196"/>
            </a:schemeClr>
          </a:solidFill>
          <a:ln w="3175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Rectangle 55"/>
          <p:cNvSpPr/>
          <p:nvPr/>
        </p:nvSpPr>
        <p:spPr>
          <a:xfrm>
            <a:off x="15308005" y="5451981"/>
            <a:ext cx="667658" cy="1001486"/>
          </a:xfrm>
          <a:prstGeom prst="rect">
            <a:avLst/>
          </a:prstGeom>
          <a:solidFill>
            <a:srgbClr val="00B050">
              <a:alpha val="30196"/>
            </a:srgbClr>
          </a:solidFill>
          <a:ln w="3175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Rectangle 56"/>
          <p:cNvSpPr/>
          <p:nvPr/>
        </p:nvSpPr>
        <p:spPr>
          <a:xfrm>
            <a:off x="15308005" y="6526040"/>
            <a:ext cx="667658" cy="1001486"/>
          </a:xfrm>
          <a:prstGeom prst="rect">
            <a:avLst/>
          </a:prstGeom>
          <a:solidFill>
            <a:srgbClr val="00B050">
              <a:alpha val="30196"/>
            </a:srgbClr>
          </a:solidFill>
          <a:ln w="3175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Rectangle 57"/>
          <p:cNvSpPr/>
          <p:nvPr/>
        </p:nvSpPr>
        <p:spPr>
          <a:xfrm>
            <a:off x="15308005" y="3193141"/>
            <a:ext cx="667658" cy="1001486"/>
          </a:xfrm>
          <a:prstGeom prst="rect">
            <a:avLst/>
          </a:prstGeom>
          <a:solidFill>
            <a:srgbClr val="FF0000">
              <a:alpha val="30196"/>
            </a:srgbClr>
          </a:solidFill>
          <a:ln w="3175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65" name="TextBox 64"/>
              <p:cNvSpPr txBox="1"/>
              <p:nvPr/>
            </p:nvSpPr>
            <p:spPr>
              <a:xfrm>
                <a:off x="3352800" y="8524449"/>
                <a:ext cx="12990285" cy="973280"/>
              </a:xfrm>
              <a:prstGeom prst="rect">
                <a:avLst/>
              </a:prstGeom>
              <a:noFill/>
            </p:spPr>
            <p:txBody>
              <a:bodyPr wrap="square" rtlCol="0">
                <a:spAutoFit/>
              </a:bodyPr>
              <a:lstStyle/>
              <a:p>
                <a:pPr>
                  <a:lnSpc>
                    <a:spcPct val="120000"/>
                  </a:lnSpc>
                </a:pPr>
                <a:r>
                  <a:rPr lang="en-US" sz="2500" dirty="0"/>
                  <a:t>Frequency blending progressively incorporates biological positional information,</a:t>
                </a:r>
                <a:br>
                  <a:rPr lang="en-US" sz="2500" dirty="0"/>
                </a:br>
                <a:r>
                  <a:rPr lang="en-US" sz="2500" dirty="0"/>
                  <a:t>higher </a:t>
                </a:r>
                <a14:m>
                  <m:oMath xmlns:m="http://schemas.openxmlformats.org/officeDocument/2006/math">
                    <m:r>
                      <m:rPr>
                        <m:sty m:val="p"/>
                      </m:rPr>
                      <a:rPr lang="en-US" sz="2500" i="0" dirty="0" smtClean="0">
                        <a:latin typeface="Cambria Math" panose="02040503050406030204" pitchFamily="18" charset="0"/>
                      </a:rPr>
                      <m:t>λ</m:t>
                    </m:r>
                  </m:oMath>
                </a14:m>
                <a:r>
                  <a:rPr lang="en-US" sz="2500" dirty="0"/>
                  <a:t> provides stronger enforcement of empirical motifs</a:t>
                </a:r>
              </a:p>
            </p:txBody>
          </p:sp>
        </mc:Choice>
        <mc:Fallback xmlns="">
          <p:sp>
            <p:nvSpPr>
              <p:cNvPr id="65" name="TextBox 64"/>
              <p:cNvSpPr txBox="1">
                <a:spLocks noRot="1" noChangeAspect="1" noMove="1" noResize="1" noEditPoints="1" noAdjustHandles="1" noChangeArrowheads="1" noChangeShapeType="1" noTextEdit="1"/>
              </p:cNvSpPr>
              <p:nvPr/>
            </p:nvSpPr>
            <p:spPr>
              <a:xfrm>
                <a:off x="3352800" y="8524449"/>
                <a:ext cx="12990285" cy="973280"/>
              </a:xfrm>
              <a:prstGeom prst="rect">
                <a:avLst/>
              </a:prstGeom>
              <a:blipFill>
                <a:blip r:embed="rId5"/>
                <a:stretch>
                  <a:fillRect l="-751" t="-1250" b="-13750"/>
                </a:stretch>
              </a:blipFill>
            </p:spPr>
            <p:txBody>
              <a:bodyPr/>
              <a:lstStyle/>
              <a:p>
                <a:r>
                  <a:rPr lang="en-BE">
                    <a:noFill/>
                  </a:rPr>
                  <a:t> </a:t>
                </a:r>
              </a:p>
            </p:txBody>
          </p:sp>
        </mc:Fallback>
      </mc:AlternateContent>
      <p:sp>
        <p:nvSpPr>
          <p:cNvPr id="66" name="TextBox 65"/>
          <p:cNvSpPr txBox="1"/>
          <p:nvPr/>
        </p:nvSpPr>
        <p:spPr>
          <a:xfrm>
            <a:off x="15893144" y="8839200"/>
            <a:ext cx="1030514" cy="511615"/>
          </a:xfrm>
          <a:prstGeom prst="rect">
            <a:avLst/>
          </a:prstGeom>
          <a:noFill/>
        </p:spPr>
        <p:txBody>
          <a:bodyPr wrap="square" rtlCol="0">
            <a:spAutoFit/>
          </a:bodyPr>
          <a:lstStyle/>
          <a:p>
            <a:pPr algn="r">
              <a:lnSpc>
                <a:spcPct val="120000"/>
              </a:lnSpc>
            </a:pPr>
            <a:r>
              <a:rPr lang="en-US" sz="2500" dirty="0" smtClean="0"/>
              <a:t>11/16</a:t>
            </a:r>
            <a:endParaRPr lang="en-US" sz="2500" dirty="0"/>
          </a:p>
        </p:txBody>
      </p:sp>
    </p:spTree>
    <p:extLst>
      <p:ext uri="{BB962C8B-B14F-4D97-AF65-F5344CB8AC3E}">
        <p14:creationId xmlns:p14="http://schemas.microsoft.com/office/powerpoint/2010/main" val="2951836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63" presetClass="path" presetSubtype="0" accel="50000" decel="50000" fill="hold" grpId="1" nodeType="clickEffect">
                                  <p:stCondLst>
                                    <p:cond delay="0"/>
                                  </p:stCondLst>
                                  <p:childTnLst>
                                    <p:animMotion origin="layout" path="M 0 0 L 0.25 0 E" pathEditMode="relative" ptsTypes="">
                                      <p:cBhvr>
                                        <p:cTn id="27" dur="1000" fill="hold"/>
                                        <p:tgtEl>
                                          <p:spTgt spid="9"/>
                                        </p:tgtEl>
                                        <p:attrNameLst>
                                          <p:attrName>ppt_x</p:attrName>
                                          <p:attrName>ppt_y</p:attrName>
                                        </p:attrNameLst>
                                      </p:cBhvr>
                                    </p:animMotion>
                                  </p:childTnLst>
                                </p:cTn>
                              </p:par>
                              <p:par>
                                <p:cTn id="28" presetID="63" presetClass="path" presetSubtype="0" accel="50000" decel="50000" fill="hold" grpId="1" nodeType="withEffect">
                                  <p:stCondLst>
                                    <p:cond delay="0"/>
                                  </p:stCondLst>
                                  <p:childTnLst>
                                    <p:animMotion origin="layout" path="M 0 0 L 0.25 0 E" pathEditMode="relative" ptsTypes="">
                                      <p:cBhvr>
                                        <p:cTn id="29" dur="1000" fill="hold"/>
                                        <p:tgtEl>
                                          <p:spTgt spid="22"/>
                                        </p:tgtEl>
                                        <p:attrNameLst>
                                          <p:attrName>ppt_x</p:attrName>
                                          <p:attrName>ppt_y</p:attrName>
                                        </p:attrNameLst>
                                      </p:cBhvr>
                                    </p:animMotion>
                                  </p:childTnLst>
                                </p:cTn>
                              </p:par>
                              <p:par>
                                <p:cTn id="30" presetID="63" presetClass="path" presetSubtype="0" accel="50000" decel="50000" fill="hold" grpId="1" nodeType="withEffect">
                                  <p:stCondLst>
                                    <p:cond delay="0"/>
                                  </p:stCondLst>
                                  <p:childTnLst>
                                    <p:animMotion origin="layout" path="M 0 0 L 0.25 0 E" pathEditMode="relative" ptsTypes="">
                                      <p:cBhvr>
                                        <p:cTn id="31" dur="1000" fill="hold"/>
                                        <p:tgtEl>
                                          <p:spTgt spid="16"/>
                                        </p:tgtEl>
                                        <p:attrNameLst>
                                          <p:attrName>ppt_x</p:attrName>
                                          <p:attrName>ppt_y</p:attrName>
                                        </p:attrNameLst>
                                      </p:cBhvr>
                                    </p:animMotion>
                                  </p:childTnLst>
                                </p:cTn>
                              </p:par>
                              <p:par>
                                <p:cTn id="32" presetID="63" presetClass="path" presetSubtype="0" accel="50000" decel="50000" fill="hold" grpId="1" nodeType="withEffect">
                                  <p:stCondLst>
                                    <p:cond delay="0"/>
                                  </p:stCondLst>
                                  <p:childTnLst>
                                    <p:animMotion origin="layout" path="M 0 0 L 0.25 0 E" pathEditMode="relative" ptsTypes="">
                                      <p:cBhvr>
                                        <p:cTn id="33" dur="1000" fill="hold"/>
                                        <p:tgtEl>
                                          <p:spTgt spid="18"/>
                                        </p:tgtEl>
                                        <p:attrNameLst>
                                          <p:attrName>ppt_x</p:attrName>
                                          <p:attrName>ppt_y</p:attrName>
                                        </p:attrNameLst>
                                      </p:cBhvr>
                                    </p:animMotion>
                                  </p:childTnLst>
                                </p:cTn>
                              </p:par>
                              <p:par>
                                <p:cTn id="34" presetID="63" presetClass="path" presetSubtype="0" accel="50000" decel="50000" fill="hold" grpId="1" nodeType="withEffect">
                                  <p:stCondLst>
                                    <p:cond delay="0"/>
                                  </p:stCondLst>
                                  <p:childTnLst>
                                    <p:animMotion origin="layout" path="M 0 0 L 0.25 0 E" pathEditMode="relative" ptsTypes="">
                                      <p:cBhvr>
                                        <p:cTn id="35" dur="1000" fill="hold"/>
                                        <p:tgtEl>
                                          <p:spTgt spid="21"/>
                                        </p:tgtEl>
                                        <p:attrNameLst>
                                          <p:attrName>ppt_x</p:attrName>
                                          <p:attrName>ppt_y</p:attrName>
                                        </p:attrNameLst>
                                      </p:cBhvr>
                                    </p:animMotion>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500"/>
                                        <p:tgtEl>
                                          <p:spTgt spid="2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500"/>
                                        <p:tgtEl>
                                          <p:spTgt spid="2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500"/>
                                        <p:tgtEl>
                                          <p:spTgt spid="3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fade">
                                      <p:cBhvr>
                                        <p:cTn id="58" dur="500"/>
                                        <p:tgtEl>
                                          <p:spTgt spid="3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500"/>
                                        <p:tgtEl>
                                          <p:spTgt spid="32"/>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fade">
                                      <p:cBhvr>
                                        <p:cTn id="64" dur="500"/>
                                        <p:tgtEl>
                                          <p:spTgt spid="3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fade">
                                      <p:cBhvr>
                                        <p:cTn id="67" dur="500"/>
                                        <p:tgtEl>
                                          <p:spTgt spid="3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fade">
                                      <p:cBhvr>
                                        <p:cTn id="72" dur="500"/>
                                        <p:tgtEl>
                                          <p:spTgt spid="44"/>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48"/>
                                        </p:tgtEl>
                                        <p:attrNameLst>
                                          <p:attrName>style.visibility</p:attrName>
                                        </p:attrNameLst>
                                      </p:cBhvr>
                                      <p:to>
                                        <p:strVal val="visible"/>
                                      </p:to>
                                    </p:set>
                                    <p:animEffect transition="in" filter="fade">
                                      <p:cBhvr>
                                        <p:cTn id="75" dur="500"/>
                                        <p:tgtEl>
                                          <p:spTgt spid="48"/>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45"/>
                                        </p:tgtEl>
                                        <p:attrNameLst>
                                          <p:attrName>style.visibility</p:attrName>
                                        </p:attrNameLst>
                                      </p:cBhvr>
                                      <p:to>
                                        <p:strVal val="visible"/>
                                      </p:to>
                                    </p:set>
                                    <p:animEffect transition="in" filter="fade">
                                      <p:cBhvr>
                                        <p:cTn id="78" dur="500"/>
                                        <p:tgtEl>
                                          <p:spTgt spid="45"/>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46"/>
                                        </p:tgtEl>
                                        <p:attrNameLst>
                                          <p:attrName>style.visibility</p:attrName>
                                        </p:attrNameLst>
                                      </p:cBhvr>
                                      <p:to>
                                        <p:strVal val="visible"/>
                                      </p:to>
                                    </p:set>
                                    <p:animEffect transition="in" filter="fade">
                                      <p:cBhvr>
                                        <p:cTn id="81" dur="500"/>
                                        <p:tgtEl>
                                          <p:spTgt spid="46"/>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47"/>
                                        </p:tgtEl>
                                        <p:attrNameLst>
                                          <p:attrName>style.visibility</p:attrName>
                                        </p:attrNameLst>
                                      </p:cBhvr>
                                      <p:to>
                                        <p:strVal val="visible"/>
                                      </p:to>
                                    </p:set>
                                    <p:animEffect transition="in" filter="fade">
                                      <p:cBhvr>
                                        <p:cTn id="84" dur="500"/>
                                        <p:tgtEl>
                                          <p:spTgt spid="47"/>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39"/>
                                        </p:tgtEl>
                                        <p:attrNameLst>
                                          <p:attrName>style.visibility</p:attrName>
                                        </p:attrNameLst>
                                      </p:cBhvr>
                                      <p:to>
                                        <p:strVal val="visible"/>
                                      </p:to>
                                    </p:set>
                                    <p:animEffect transition="in" filter="fade">
                                      <p:cBhvr>
                                        <p:cTn id="87" dur="500"/>
                                        <p:tgtEl>
                                          <p:spTgt spid="39"/>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43"/>
                                        </p:tgtEl>
                                        <p:attrNameLst>
                                          <p:attrName>style.visibility</p:attrName>
                                        </p:attrNameLst>
                                      </p:cBhvr>
                                      <p:to>
                                        <p:strVal val="visible"/>
                                      </p:to>
                                    </p:set>
                                    <p:animEffect transition="in" filter="fade">
                                      <p:cBhvr>
                                        <p:cTn id="90" dur="500"/>
                                        <p:tgtEl>
                                          <p:spTgt spid="43"/>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40"/>
                                        </p:tgtEl>
                                        <p:attrNameLst>
                                          <p:attrName>style.visibility</p:attrName>
                                        </p:attrNameLst>
                                      </p:cBhvr>
                                      <p:to>
                                        <p:strVal val="visible"/>
                                      </p:to>
                                    </p:set>
                                    <p:animEffect transition="in" filter="fade">
                                      <p:cBhvr>
                                        <p:cTn id="93" dur="500"/>
                                        <p:tgtEl>
                                          <p:spTgt spid="40"/>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41"/>
                                        </p:tgtEl>
                                        <p:attrNameLst>
                                          <p:attrName>style.visibility</p:attrName>
                                        </p:attrNameLst>
                                      </p:cBhvr>
                                      <p:to>
                                        <p:strVal val="visible"/>
                                      </p:to>
                                    </p:set>
                                    <p:animEffect transition="in" filter="fade">
                                      <p:cBhvr>
                                        <p:cTn id="96" dur="500"/>
                                        <p:tgtEl>
                                          <p:spTgt spid="41"/>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42"/>
                                        </p:tgtEl>
                                        <p:attrNameLst>
                                          <p:attrName>style.visibility</p:attrName>
                                        </p:attrNameLst>
                                      </p:cBhvr>
                                      <p:to>
                                        <p:strVal val="visible"/>
                                      </p:to>
                                    </p:set>
                                    <p:animEffect transition="in" filter="fade">
                                      <p:cBhvr>
                                        <p:cTn id="99" dur="500"/>
                                        <p:tgtEl>
                                          <p:spTgt spid="42"/>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49"/>
                                        </p:tgtEl>
                                        <p:attrNameLst>
                                          <p:attrName>style.visibility</p:attrName>
                                        </p:attrNameLst>
                                      </p:cBhvr>
                                      <p:to>
                                        <p:strVal val="visible"/>
                                      </p:to>
                                    </p:set>
                                    <p:animEffect transition="in" filter="fade">
                                      <p:cBhvr>
                                        <p:cTn id="102" dur="500"/>
                                        <p:tgtEl>
                                          <p:spTgt spid="49"/>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53"/>
                                        </p:tgtEl>
                                        <p:attrNameLst>
                                          <p:attrName>style.visibility</p:attrName>
                                        </p:attrNameLst>
                                      </p:cBhvr>
                                      <p:to>
                                        <p:strVal val="visible"/>
                                      </p:to>
                                    </p:set>
                                    <p:animEffect transition="in" filter="fade">
                                      <p:cBhvr>
                                        <p:cTn id="105" dur="500"/>
                                        <p:tgtEl>
                                          <p:spTgt spid="53"/>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50"/>
                                        </p:tgtEl>
                                        <p:attrNameLst>
                                          <p:attrName>style.visibility</p:attrName>
                                        </p:attrNameLst>
                                      </p:cBhvr>
                                      <p:to>
                                        <p:strVal val="visible"/>
                                      </p:to>
                                    </p:set>
                                    <p:animEffect transition="in" filter="fade">
                                      <p:cBhvr>
                                        <p:cTn id="108" dur="500"/>
                                        <p:tgtEl>
                                          <p:spTgt spid="50"/>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51"/>
                                        </p:tgtEl>
                                        <p:attrNameLst>
                                          <p:attrName>style.visibility</p:attrName>
                                        </p:attrNameLst>
                                      </p:cBhvr>
                                      <p:to>
                                        <p:strVal val="visible"/>
                                      </p:to>
                                    </p:set>
                                    <p:animEffect transition="in" filter="fade">
                                      <p:cBhvr>
                                        <p:cTn id="111" dur="500"/>
                                        <p:tgtEl>
                                          <p:spTgt spid="51"/>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52"/>
                                        </p:tgtEl>
                                        <p:attrNameLst>
                                          <p:attrName>style.visibility</p:attrName>
                                        </p:attrNameLst>
                                      </p:cBhvr>
                                      <p:to>
                                        <p:strVal val="visible"/>
                                      </p:to>
                                    </p:set>
                                    <p:animEffect transition="in" filter="fade">
                                      <p:cBhvr>
                                        <p:cTn id="114" dur="500"/>
                                        <p:tgtEl>
                                          <p:spTgt spid="52"/>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54"/>
                                        </p:tgtEl>
                                        <p:attrNameLst>
                                          <p:attrName>style.visibility</p:attrName>
                                        </p:attrNameLst>
                                      </p:cBhvr>
                                      <p:to>
                                        <p:strVal val="visible"/>
                                      </p:to>
                                    </p:set>
                                    <p:animEffect transition="in" filter="fade">
                                      <p:cBhvr>
                                        <p:cTn id="117" dur="500"/>
                                        <p:tgtEl>
                                          <p:spTgt spid="54"/>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58"/>
                                        </p:tgtEl>
                                        <p:attrNameLst>
                                          <p:attrName>style.visibility</p:attrName>
                                        </p:attrNameLst>
                                      </p:cBhvr>
                                      <p:to>
                                        <p:strVal val="visible"/>
                                      </p:to>
                                    </p:set>
                                    <p:animEffect transition="in" filter="fade">
                                      <p:cBhvr>
                                        <p:cTn id="120" dur="500"/>
                                        <p:tgtEl>
                                          <p:spTgt spid="58"/>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55"/>
                                        </p:tgtEl>
                                        <p:attrNameLst>
                                          <p:attrName>style.visibility</p:attrName>
                                        </p:attrNameLst>
                                      </p:cBhvr>
                                      <p:to>
                                        <p:strVal val="visible"/>
                                      </p:to>
                                    </p:set>
                                    <p:animEffect transition="in" filter="fade">
                                      <p:cBhvr>
                                        <p:cTn id="123" dur="500"/>
                                        <p:tgtEl>
                                          <p:spTgt spid="55"/>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56"/>
                                        </p:tgtEl>
                                        <p:attrNameLst>
                                          <p:attrName>style.visibility</p:attrName>
                                        </p:attrNameLst>
                                      </p:cBhvr>
                                      <p:to>
                                        <p:strVal val="visible"/>
                                      </p:to>
                                    </p:set>
                                    <p:animEffect transition="in" filter="fade">
                                      <p:cBhvr>
                                        <p:cTn id="126" dur="500"/>
                                        <p:tgtEl>
                                          <p:spTgt spid="56"/>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57"/>
                                        </p:tgtEl>
                                        <p:attrNameLst>
                                          <p:attrName>style.visibility</p:attrName>
                                        </p:attrNameLst>
                                      </p:cBhvr>
                                      <p:to>
                                        <p:strVal val="visible"/>
                                      </p:to>
                                    </p:set>
                                    <p:animEffect transition="in" filter="fade">
                                      <p:cBhvr>
                                        <p:cTn id="129" dur="500"/>
                                        <p:tgtEl>
                                          <p:spTgt spid="57"/>
                                        </p:tgtEl>
                                      </p:cBhvr>
                                    </p:animEffect>
                                  </p:childTnLst>
                                </p:cTn>
                              </p:par>
                              <p:par>
                                <p:cTn id="130" presetID="10" presetClass="exit" presetSubtype="0" fill="hold" grpId="2" nodeType="withEffect">
                                  <p:stCondLst>
                                    <p:cond delay="0"/>
                                  </p:stCondLst>
                                  <p:childTnLst>
                                    <p:animEffect transition="out" filter="fade">
                                      <p:cBhvr>
                                        <p:cTn id="131" dur="500"/>
                                        <p:tgtEl>
                                          <p:spTgt spid="9"/>
                                        </p:tgtEl>
                                      </p:cBhvr>
                                    </p:animEffect>
                                    <p:set>
                                      <p:cBhvr>
                                        <p:cTn id="132" dur="1" fill="hold">
                                          <p:stCondLst>
                                            <p:cond delay="499"/>
                                          </p:stCondLst>
                                        </p:cTn>
                                        <p:tgtEl>
                                          <p:spTgt spid="9"/>
                                        </p:tgtEl>
                                        <p:attrNameLst>
                                          <p:attrName>style.visibility</p:attrName>
                                        </p:attrNameLst>
                                      </p:cBhvr>
                                      <p:to>
                                        <p:strVal val="hidden"/>
                                      </p:to>
                                    </p:set>
                                  </p:childTnLst>
                                </p:cTn>
                              </p:par>
                              <p:par>
                                <p:cTn id="133" presetID="10" presetClass="exit" presetSubtype="0" fill="hold" grpId="2" nodeType="withEffect">
                                  <p:stCondLst>
                                    <p:cond delay="0"/>
                                  </p:stCondLst>
                                  <p:childTnLst>
                                    <p:animEffect transition="out" filter="fade">
                                      <p:cBhvr>
                                        <p:cTn id="134" dur="500"/>
                                        <p:tgtEl>
                                          <p:spTgt spid="22"/>
                                        </p:tgtEl>
                                      </p:cBhvr>
                                    </p:animEffect>
                                    <p:set>
                                      <p:cBhvr>
                                        <p:cTn id="135" dur="1" fill="hold">
                                          <p:stCondLst>
                                            <p:cond delay="499"/>
                                          </p:stCondLst>
                                        </p:cTn>
                                        <p:tgtEl>
                                          <p:spTgt spid="22"/>
                                        </p:tgtEl>
                                        <p:attrNameLst>
                                          <p:attrName>style.visibility</p:attrName>
                                        </p:attrNameLst>
                                      </p:cBhvr>
                                      <p:to>
                                        <p:strVal val="hidden"/>
                                      </p:to>
                                    </p:set>
                                  </p:childTnLst>
                                </p:cTn>
                              </p:par>
                              <p:par>
                                <p:cTn id="136" presetID="10" presetClass="exit" presetSubtype="0" fill="hold" grpId="2" nodeType="withEffect">
                                  <p:stCondLst>
                                    <p:cond delay="0"/>
                                  </p:stCondLst>
                                  <p:childTnLst>
                                    <p:animEffect transition="out" filter="fade">
                                      <p:cBhvr>
                                        <p:cTn id="137" dur="500"/>
                                        <p:tgtEl>
                                          <p:spTgt spid="16"/>
                                        </p:tgtEl>
                                      </p:cBhvr>
                                    </p:animEffect>
                                    <p:set>
                                      <p:cBhvr>
                                        <p:cTn id="138" dur="1" fill="hold">
                                          <p:stCondLst>
                                            <p:cond delay="499"/>
                                          </p:stCondLst>
                                        </p:cTn>
                                        <p:tgtEl>
                                          <p:spTgt spid="16"/>
                                        </p:tgtEl>
                                        <p:attrNameLst>
                                          <p:attrName>style.visibility</p:attrName>
                                        </p:attrNameLst>
                                      </p:cBhvr>
                                      <p:to>
                                        <p:strVal val="hidden"/>
                                      </p:to>
                                    </p:set>
                                  </p:childTnLst>
                                </p:cTn>
                              </p:par>
                              <p:par>
                                <p:cTn id="139" presetID="10" presetClass="exit" presetSubtype="0" fill="hold" grpId="2" nodeType="withEffect">
                                  <p:stCondLst>
                                    <p:cond delay="0"/>
                                  </p:stCondLst>
                                  <p:childTnLst>
                                    <p:animEffect transition="out" filter="fade">
                                      <p:cBhvr>
                                        <p:cTn id="140" dur="500"/>
                                        <p:tgtEl>
                                          <p:spTgt spid="18"/>
                                        </p:tgtEl>
                                      </p:cBhvr>
                                    </p:animEffect>
                                    <p:set>
                                      <p:cBhvr>
                                        <p:cTn id="141" dur="1" fill="hold">
                                          <p:stCondLst>
                                            <p:cond delay="499"/>
                                          </p:stCondLst>
                                        </p:cTn>
                                        <p:tgtEl>
                                          <p:spTgt spid="18"/>
                                        </p:tgtEl>
                                        <p:attrNameLst>
                                          <p:attrName>style.visibility</p:attrName>
                                        </p:attrNameLst>
                                      </p:cBhvr>
                                      <p:to>
                                        <p:strVal val="hidden"/>
                                      </p:to>
                                    </p:set>
                                  </p:childTnLst>
                                </p:cTn>
                              </p:par>
                              <p:par>
                                <p:cTn id="142" presetID="10" presetClass="exit" presetSubtype="0" fill="hold" grpId="2" nodeType="withEffect">
                                  <p:stCondLst>
                                    <p:cond delay="0"/>
                                  </p:stCondLst>
                                  <p:childTnLst>
                                    <p:animEffect transition="out" filter="fade">
                                      <p:cBhvr>
                                        <p:cTn id="143" dur="500"/>
                                        <p:tgtEl>
                                          <p:spTgt spid="21"/>
                                        </p:tgtEl>
                                      </p:cBhvr>
                                    </p:animEffect>
                                    <p:set>
                                      <p:cBhvr>
                                        <p:cTn id="144" dur="1" fill="hold">
                                          <p:stCondLst>
                                            <p:cond delay="499"/>
                                          </p:stCondLst>
                                        </p:cTn>
                                        <p:tgtEl>
                                          <p:spTgt spid="21"/>
                                        </p:tgtEl>
                                        <p:attrNameLst>
                                          <p:attrName>style.visibility</p:attrName>
                                        </p:attrNameLst>
                                      </p:cBhvr>
                                      <p:to>
                                        <p:strVal val="hidden"/>
                                      </p:to>
                                    </p:set>
                                  </p:childTnLst>
                                </p:cTn>
                              </p:par>
                              <p:par>
                                <p:cTn id="145" presetID="10" presetClass="exit" presetSubtype="0" fill="hold" grpId="1" nodeType="withEffect">
                                  <p:stCondLst>
                                    <p:cond delay="0"/>
                                  </p:stCondLst>
                                  <p:childTnLst>
                                    <p:animEffect transition="out" filter="fade">
                                      <p:cBhvr>
                                        <p:cTn id="146" dur="500"/>
                                        <p:tgtEl>
                                          <p:spTgt spid="23"/>
                                        </p:tgtEl>
                                      </p:cBhvr>
                                    </p:animEffect>
                                    <p:set>
                                      <p:cBhvr>
                                        <p:cTn id="147" dur="1" fill="hold">
                                          <p:stCondLst>
                                            <p:cond delay="499"/>
                                          </p:stCondLst>
                                        </p:cTn>
                                        <p:tgtEl>
                                          <p:spTgt spid="23"/>
                                        </p:tgtEl>
                                        <p:attrNameLst>
                                          <p:attrName>style.visibility</p:attrName>
                                        </p:attrNameLst>
                                      </p:cBhvr>
                                      <p:to>
                                        <p:strVal val="hidden"/>
                                      </p:to>
                                    </p:set>
                                  </p:childTnLst>
                                </p:cTn>
                              </p:par>
                              <p:par>
                                <p:cTn id="148" presetID="10" presetClass="exit" presetSubtype="0" fill="hold" grpId="1" nodeType="withEffect">
                                  <p:stCondLst>
                                    <p:cond delay="0"/>
                                  </p:stCondLst>
                                  <p:childTnLst>
                                    <p:animEffect transition="out" filter="fade">
                                      <p:cBhvr>
                                        <p:cTn id="149" dur="500"/>
                                        <p:tgtEl>
                                          <p:spTgt spid="30"/>
                                        </p:tgtEl>
                                      </p:cBhvr>
                                    </p:animEffect>
                                    <p:set>
                                      <p:cBhvr>
                                        <p:cTn id="150" dur="1" fill="hold">
                                          <p:stCondLst>
                                            <p:cond delay="499"/>
                                          </p:stCondLst>
                                        </p:cTn>
                                        <p:tgtEl>
                                          <p:spTgt spid="30"/>
                                        </p:tgtEl>
                                        <p:attrNameLst>
                                          <p:attrName>style.visibility</p:attrName>
                                        </p:attrNameLst>
                                      </p:cBhvr>
                                      <p:to>
                                        <p:strVal val="hidden"/>
                                      </p:to>
                                    </p:set>
                                  </p:childTnLst>
                                </p:cTn>
                              </p:par>
                              <p:par>
                                <p:cTn id="151" presetID="10" presetClass="exit" presetSubtype="0" fill="hold" grpId="1" nodeType="withEffect">
                                  <p:stCondLst>
                                    <p:cond delay="0"/>
                                  </p:stCondLst>
                                  <p:childTnLst>
                                    <p:animEffect transition="out" filter="fade">
                                      <p:cBhvr>
                                        <p:cTn id="152" dur="500"/>
                                        <p:tgtEl>
                                          <p:spTgt spid="27"/>
                                        </p:tgtEl>
                                      </p:cBhvr>
                                    </p:animEffect>
                                    <p:set>
                                      <p:cBhvr>
                                        <p:cTn id="153" dur="1" fill="hold">
                                          <p:stCondLst>
                                            <p:cond delay="499"/>
                                          </p:stCondLst>
                                        </p:cTn>
                                        <p:tgtEl>
                                          <p:spTgt spid="27"/>
                                        </p:tgtEl>
                                        <p:attrNameLst>
                                          <p:attrName>style.visibility</p:attrName>
                                        </p:attrNameLst>
                                      </p:cBhvr>
                                      <p:to>
                                        <p:strVal val="hidden"/>
                                      </p:to>
                                    </p:set>
                                  </p:childTnLst>
                                </p:cTn>
                              </p:par>
                              <p:par>
                                <p:cTn id="154" presetID="10" presetClass="exit" presetSubtype="0" fill="hold" grpId="1" nodeType="withEffect">
                                  <p:stCondLst>
                                    <p:cond delay="0"/>
                                  </p:stCondLst>
                                  <p:childTnLst>
                                    <p:animEffect transition="out" filter="fade">
                                      <p:cBhvr>
                                        <p:cTn id="155" dur="500"/>
                                        <p:tgtEl>
                                          <p:spTgt spid="28"/>
                                        </p:tgtEl>
                                      </p:cBhvr>
                                    </p:animEffect>
                                    <p:set>
                                      <p:cBhvr>
                                        <p:cTn id="156" dur="1" fill="hold">
                                          <p:stCondLst>
                                            <p:cond delay="499"/>
                                          </p:stCondLst>
                                        </p:cTn>
                                        <p:tgtEl>
                                          <p:spTgt spid="28"/>
                                        </p:tgtEl>
                                        <p:attrNameLst>
                                          <p:attrName>style.visibility</p:attrName>
                                        </p:attrNameLst>
                                      </p:cBhvr>
                                      <p:to>
                                        <p:strVal val="hidden"/>
                                      </p:to>
                                    </p:set>
                                  </p:childTnLst>
                                </p:cTn>
                              </p:par>
                              <p:par>
                                <p:cTn id="157" presetID="10" presetClass="exit" presetSubtype="0" fill="hold" grpId="1" nodeType="withEffect">
                                  <p:stCondLst>
                                    <p:cond delay="0"/>
                                  </p:stCondLst>
                                  <p:childTnLst>
                                    <p:animEffect transition="out" filter="fade">
                                      <p:cBhvr>
                                        <p:cTn id="158" dur="500"/>
                                        <p:tgtEl>
                                          <p:spTgt spid="29"/>
                                        </p:tgtEl>
                                      </p:cBhvr>
                                    </p:animEffect>
                                    <p:set>
                                      <p:cBhvr>
                                        <p:cTn id="159" dur="1" fill="hold">
                                          <p:stCondLst>
                                            <p:cond delay="499"/>
                                          </p:stCondLst>
                                        </p:cTn>
                                        <p:tgtEl>
                                          <p:spTgt spid="29"/>
                                        </p:tgtEl>
                                        <p:attrNameLst>
                                          <p:attrName>style.visibility</p:attrName>
                                        </p:attrNameLst>
                                      </p:cBhvr>
                                      <p:to>
                                        <p:strVal val="hidden"/>
                                      </p:to>
                                    </p:set>
                                  </p:childTnLst>
                                </p:cTn>
                              </p:par>
                              <p:par>
                                <p:cTn id="160" presetID="10" presetClass="exit" presetSubtype="0" fill="hold" grpId="1" nodeType="withEffect">
                                  <p:stCondLst>
                                    <p:cond delay="0"/>
                                  </p:stCondLst>
                                  <p:childTnLst>
                                    <p:animEffect transition="out" filter="fade">
                                      <p:cBhvr>
                                        <p:cTn id="161" dur="500"/>
                                        <p:tgtEl>
                                          <p:spTgt spid="31"/>
                                        </p:tgtEl>
                                      </p:cBhvr>
                                    </p:animEffect>
                                    <p:set>
                                      <p:cBhvr>
                                        <p:cTn id="162" dur="1" fill="hold">
                                          <p:stCondLst>
                                            <p:cond delay="499"/>
                                          </p:stCondLst>
                                        </p:cTn>
                                        <p:tgtEl>
                                          <p:spTgt spid="31"/>
                                        </p:tgtEl>
                                        <p:attrNameLst>
                                          <p:attrName>style.visibility</p:attrName>
                                        </p:attrNameLst>
                                      </p:cBhvr>
                                      <p:to>
                                        <p:strVal val="hidden"/>
                                      </p:to>
                                    </p:set>
                                  </p:childTnLst>
                                </p:cTn>
                              </p:par>
                              <p:par>
                                <p:cTn id="163" presetID="10" presetClass="exit" presetSubtype="0" fill="hold" grpId="1" nodeType="withEffect">
                                  <p:stCondLst>
                                    <p:cond delay="0"/>
                                  </p:stCondLst>
                                  <p:childTnLst>
                                    <p:animEffect transition="out" filter="fade">
                                      <p:cBhvr>
                                        <p:cTn id="164" dur="500"/>
                                        <p:tgtEl>
                                          <p:spTgt spid="35"/>
                                        </p:tgtEl>
                                      </p:cBhvr>
                                    </p:animEffect>
                                    <p:set>
                                      <p:cBhvr>
                                        <p:cTn id="165" dur="1" fill="hold">
                                          <p:stCondLst>
                                            <p:cond delay="499"/>
                                          </p:stCondLst>
                                        </p:cTn>
                                        <p:tgtEl>
                                          <p:spTgt spid="35"/>
                                        </p:tgtEl>
                                        <p:attrNameLst>
                                          <p:attrName>style.visibility</p:attrName>
                                        </p:attrNameLst>
                                      </p:cBhvr>
                                      <p:to>
                                        <p:strVal val="hidden"/>
                                      </p:to>
                                    </p:set>
                                  </p:childTnLst>
                                </p:cTn>
                              </p:par>
                              <p:par>
                                <p:cTn id="166" presetID="10" presetClass="exit" presetSubtype="0" fill="hold" grpId="1" nodeType="withEffect">
                                  <p:stCondLst>
                                    <p:cond delay="0"/>
                                  </p:stCondLst>
                                  <p:childTnLst>
                                    <p:animEffect transition="out" filter="fade">
                                      <p:cBhvr>
                                        <p:cTn id="167" dur="500"/>
                                        <p:tgtEl>
                                          <p:spTgt spid="32"/>
                                        </p:tgtEl>
                                      </p:cBhvr>
                                    </p:animEffect>
                                    <p:set>
                                      <p:cBhvr>
                                        <p:cTn id="168" dur="1" fill="hold">
                                          <p:stCondLst>
                                            <p:cond delay="499"/>
                                          </p:stCondLst>
                                        </p:cTn>
                                        <p:tgtEl>
                                          <p:spTgt spid="32"/>
                                        </p:tgtEl>
                                        <p:attrNameLst>
                                          <p:attrName>style.visibility</p:attrName>
                                        </p:attrNameLst>
                                      </p:cBhvr>
                                      <p:to>
                                        <p:strVal val="hidden"/>
                                      </p:to>
                                    </p:set>
                                  </p:childTnLst>
                                </p:cTn>
                              </p:par>
                              <p:par>
                                <p:cTn id="169" presetID="10" presetClass="exit" presetSubtype="0" fill="hold" grpId="1" nodeType="withEffect">
                                  <p:stCondLst>
                                    <p:cond delay="0"/>
                                  </p:stCondLst>
                                  <p:childTnLst>
                                    <p:animEffect transition="out" filter="fade">
                                      <p:cBhvr>
                                        <p:cTn id="170" dur="500"/>
                                        <p:tgtEl>
                                          <p:spTgt spid="33"/>
                                        </p:tgtEl>
                                      </p:cBhvr>
                                    </p:animEffect>
                                    <p:set>
                                      <p:cBhvr>
                                        <p:cTn id="171" dur="1" fill="hold">
                                          <p:stCondLst>
                                            <p:cond delay="499"/>
                                          </p:stCondLst>
                                        </p:cTn>
                                        <p:tgtEl>
                                          <p:spTgt spid="33"/>
                                        </p:tgtEl>
                                        <p:attrNameLst>
                                          <p:attrName>style.visibility</p:attrName>
                                        </p:attrNameLst>
                                      </p:cBhvr>
                                      <p:to>
                                        <p:strVal val="hidden"/>
                                      </p:to>
                                    </p:set>
                                  </p:childTnLst>
                                </p:cTn>
                              </p:par>
                              <p:par>
                                <p:cTn id="172" presetID="10" presetClass="exit" presetSubtype="0" fill="hold" grpId="1" nodeType="withEffect">
                                  <p:stCondLst>
                                    <p:cond delay="0"/>
                                  </p:stCondLst>
                                  <p:childTnLst>
                                    <p:animEffect transition="out" filter="fade">
                                      <p:cBhvr>
                                        <p:cTn id="173" dur="500"/>
                                        <p:tgtEl>
                                          <p:spTgt spid="34"/>
                                        </p:tgtEl>
                                      </p:cBhvr>
                                    </p:animEffect>
                                    <p:set>
                                      <p:cBhvr>
                                        <p:cTn id="174" dur="1" fill="hold">
                                          <p:stCondLst>
                                            <p:cond delay="4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9" grpId="2" animBg="1"/>
      <p:bldP spid="16" grpId="0" animBg="1"/>
      <p:bldP spid="16" grpId="1" animBg="1"/>
      <p:bldP spid="16" grpId="2" animBg="1"/>
      <p:bldP spid="18" grpId="0" animBg="1"/>
      <p:bldP spid="18" grpId="1" animBg="1"/>
      <p:bldP spid="18" grpId="2" animBg="1"/>
      <p:bldP spid="21" grpId="0" animBg="1"/>
      <p:bldP spid="21" grpId="1" animBg="1"/>
      <p:bldP spid="21" grpId="2" animBg="1"/>
      <p:bldP spid="22" grpId="0" animBg="1"/>
      <p:bldP spid="22" grpId="1" animBg="1"/>
      <p:bldP spid="22" grpId="2" animBg="1"/>
      <p:bldP spid="23" grpId="0" animBg="1"/>
      <p:bldP spid="23"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3090527" y="0"/>
            <a:ext cx="11670037" cy="978729"/>
          </a:xfrm>
          <a:prstGeom prst="rect">
            <a:avLst/>
          </a:prstGeom>
          <a:noFill/>
        </p:spPr>
        <p:txBody>
          <a:bodyPr wrap="square" rtlCol="0">
            <a:spAutoFit/>
          </a:bodyPr>
          <a:lstStyle/>
          <a:p>
            <a:pPr algn="ctr">
              <a:lnSpc>
                <a:spcPct val="120000"/>
              </a:lnSpc>
            </a:pPr>
            <a:r>
              <a:rPr lang="en-US" sz="4800" b="1" dirty="0">
                <a:solidFill>
                  <a:srgbClr val="1E64C8"/>
                </a:solidFill>
              </a:rPr>
              <a:t>Results: Indirect evaluation</a:t>
            </a:r>
          </a:p>
        </p:txBody>
      </p:sp>
      <p:sp>
        <p:nvSpPr>
          <p:cNvPr id="3" name="TextBox 2"/>
          <p:cNvSpPr txBox="1"/>
          <p:nvPr/>
        </p:nvSpPr>
        <p:spPr>
          <a:xfrm>
            <a:off x="3090529" y="1777018"/>
            <a:ext cx="10665060" cy="553998"/>
          </a:xfrm>
          <a:prstGeom prst="rect">
            <a:avLst/>
          </a:prstGeom>
          <a:noFill/>
        </p:spPr>
        <p:txBody>
          <a:bodyPr wrap="square" rtlCol="0">
            <a:spAutoFit/>
          </a:bodyPr>
          <a:lstStyle/>
          <a:p>
            <a:pPr algn="ctr">
              <a:lnSpc>
                <a:spcPct val="120000"/>
              </a:lnSpc>
            </a:pPr>
            <a:r>
              <a:rPr lang="en-US" sz="2500" dirty="0"/>
              <a:t>Scenario 1: Train-Real / Test-Synthetic (baseline : Train-Real / Test-Real)</a:t>
            </a:r>
          </a:p>
        </p:txBody>
      </p:sp>
      <p:graphicFrame>
        <p:nvGraphicFramePr>
          <p:cNvPr id="4" name="Table 3"/>
          <p:cNvGraphicFramePr>
            <a:graphicFrameLocks noGrp="1"/>
          </p:cNvGraphicFramePr>
          <p:nvPr>
            <p:extLst>
              <p:ext uri="{D42A27DB-BD31-4B8C-83A1-F6EECF244321}">
                <p14:modId xmlns:p14="http://schemas.microsoft.com/office/powerpoint/2010/main" val="2722739445"/>
              </p:ext>
            </p:extLst>
          </p:nvPr>
        </p:nvGraphicFramePr>
        <p:xfrm>
          <a:off x="3192127" y="2464390"/>
          <a:ext cx="11933616" cy="2407920"/>
        </p:xfrm>
        <a:graphic>
          <a:graphicData uri="http://schemas.openxmlformats.org/drawingml/2006/table">
            <a:tbl>
              <a:tblPr firstRow="1" bandRow="1">
                <a:tableStyleId>{5C22544A-7EE6-4342-B048-85BDC9FD1C3A}</a:tableStyleId>
              </a:tblPr>
              <a:tblGrid>
                <a:gridCol w="3265715">
                  <a:extLst>
                    <a:ext uri="{9D8B030D-6E8A-4147-A177-3AD203B41FA5}">
                      <a16:colId xmlns:a16="http://schemas.microsoft.com/office/drawing/2014/main" val="1580165148"/>
                    </a:ext>
                  </a:extLst>
                </a:gridCol>
                <a:gridCol w="2701093">
                  <a:extLst>
                    <a:ext uri="{9D8B030D-6E8A-4147-A177-3AD203B41FA5}">
                      <a16:colId xmlns:a16="http://schemas.microsoft.com/office/drawing/2014/main" val="306305264"/>
                    </a:ext>
                  </a:extLst>
                </a:gridCol>
                <a:gridCol w="2983404">
                  <a:extLst>
                    <a:ext uri="{9D8B030D-6E8A-4147-A177-3AD203B41FA5}">
                      <a16:colId xmlns:a16="http://schemas.microsoft.com/office/drawing/2014/main" val="870968821"/>
                    </a:ext>
                  </a:extLst>
                </a:gridCol>
                <a:gridCol w="2983404">
                  <a:extLst>
                    <a:ext uri="{9D8B030D-6E8A-4147-A177-3AD203B41FA5}">
                      <a16:colId xmlns:a16="http://schemas.microsoft.com/office/drawing/2014/main" val="4198746902"/>
                    </a:ext>
                  </a:extLst>
                </a:gridCol>
              </a:tblGrid>
              <a:tr h="370840">
                <a:tc>
                  <a:txBody>
                    <a:bodyPr/>
                    <a:lstStyle/>
                    <a:p>
                      <a:r>
                        <a:rPr lang="en-US" dirty="0"/>
                        <a:t>Species/Type</a:t>
                      </a:r>
                    </a:p>
                  </a:txBody>
                  <a:tcPr/>
                </a:tc>
                <a:tc>
                  <a:txBody>
                    <a:bodyPr/>
                    <a:lstStyle/>
                    <a:p>
                      <a:r>
                        <a:rPr lang="en-US" dirty="0"/>
                        <a:t>Train</a:t>
                      </a:r>
                    </a:p>
                  </a:txBody>
                  <a:tcPr/>
                </a:tc>
                <a:tc>
                  <a:txBody>
                    <a:bodyPr/>
                    <a:lstStyle/>
                    <a:p>
                      <a:r>
                        <a:rPr lang="en-US" dirty="0"/>
                        <a:t>Valid</a:t>
                      </a:r>
                    </a:p>
                  </a:txBody>
                  <a:tcPr/>
                </a:tc>
                <a:tc>
                  <a:txBody>
                    <a:bodyPr/>
                    <a:lstStyle/>
                    <a:p>
                      <a:r>
                        <a:rPr lang="en-US" dirty="0"/>
                        <a:t>Test</a:t>
                      </a:r>
                    </a:p>
                  </a:txBody>
                  <a:tcPr/>
                </a:tc>
                <a:extLst>
                  <a:ext uri="{0D108BD9-81ED-4DB2-BD59-A6C34878D82A}">
                    <a16:rowId xmlns:a16="http://schemas.microsoft.com/office/drawing/2014/main" val="4268973823"/>
                  </a:ext>
                </a:extLst>
              </a:tr>
              <a:tr h="370840">
                <a:tc>
                  <a:txBody>
                    <a:bodyPr/>
                    <a:lstStyle/>
                    <a:p>
                      <a:r>
                        <a:rPr lang="en-US" dirty="0"/>
                        <a:t>Arabidopsis donor</a:t>
                      </a:r>
                    </a:p>
                  </a:txBody>
                  <a:tcPr/>
                </a:tc>
                <a:tc>
                  <a:txBody>
                    <a:bodyPr/>
                    <a:lstStyle/>
                    <a:p>
                      <a:r>
                        <a:rPr lang="en-US" dirty="0"/>
                        <a:t>100,000</a:t>
                      </a:r>
                    </a:p>
                  </a:txBody>
                  <a:tcPr/>
                </a:tc>
                <a:tc>
                  <a:txBody>
                    <a:bodyPr/>
                    <a:lstStyle/>
                    <a:p>
                      <a:r>
                        <a:rPr lang="en-US" dirty="0"/>
                        <a:t>14,056</a:t>
                      </a:r>
                    </a:p>
                  </a:txBody>
                  <a:tcPr/>
                </a:tc>
                <a:tc>
                  <a:txBody>
                    <a:bodyPr/>
                    <a:lstStyle/>
                    <a:p>
                      <a:r>
                        <a:rPr lang="en-US" dirty="0"/>
                        <a:t>120,000</a:t>
                      </a:r>
                    </a:p>
                  </a:txBody>
                  <a:tcPr/>
                </a:tc>
                <a:extLst>
                  <a:ext uri="{0D108BD9-81ED-4DB2-BD59-A6C34878D82A}">
                    <a16:rowId xmlns:a16="http://schemas.microsoft.com/office/drawing/2014/main" val="754147129"/>
                  </a:ext>
                </a:extLst>
              </a:tr>
              <a:tr h="370840">
                <a:tc>
                  <a:txBody>
                    <a:bodyPr/>
                    <a:lstStyle/>
                    <a:p>
                      <a:r>
                        <a:rPr lang="en-US" dirty="0"/>
                        <a:t>Arabidopsis acceptor</a:t>
                      </a:r>
                    </a:p>
                  </a:txBody>
                  <a:tcPr/>
                </a:tc>
                <a:tc>
                  <a:txBody>
                    <a:bodyPr/>
                    <a:lstStyle/>
                    <a:p>
                      <a:r>
                        <a:rPr lang="en-US" dirty="0"/>
                        <a:t>100,000</a:t>
                      </a:r>
                    </a:p>
                  </a:txBody>
                  <a:tcPr/>
                </a:tc>
                <a:tc>
                  <a:txBody>
                    <a:bodyPr/>
                    <a:lstStyle/>
                    <a:p>
                      <a:r>
                        <a:rPr lang="en-US" dirty="0"/>
                        <a:t>15,156</a:t>
                      </a:r>
                    </a:p>
                  </a:txBody>
                  <a:tcPr/>
                </a:tc>
                <a:tc>
                  <a:txBody>
                    <a:bodyPr/>
                    <a:lstStyle/>
                    <a:p>
                      <a:r>
                        <a:rPr lang="en-US" dirty="0"/>
                        <a:t>120,000</a:t>
                      </a:r>
                    </a:p>
                  </a:txBody>
                  <a:tcPr/>
                </a:tc>
                <a:extLst>
                  <a:ext uri="{0D108BD9-81ED-4DB2-BD59-A6C34878D82A}">
                    <a16:rowId xmlns:a16="http://schemas.microsoft.com/office/drawing/2014/main" val="3186907214"/>
                  </a:ext>
                </a:extLst>
              </a:tr>
              <a:tr h="370840">
                <a:tc>
                  <a:txBody>
                    <a:bodyPr/>
                    <a:lstStyle/>
                    <a:p>
                      <a:r>
                        <a:rPr lang="en-US" dirty="0"/>
                        <a:t>Homo sapiens</a:t>
                      </a:r>
                    </a:p>
                  </a:txBody>
                  <a:tcPr/>
                </a:tc>
                <a:tc>
                  <a:txBody>
                    <a:bodyPr/>
                    <a:lstStyle/>
                    <a:p>
                      <a:r>
                        <a:rPr lang="en-US" dirty="0"/>
                        <a:t>200,000</a:t>
                      </a:r>
                    </a:p>
                  </a:txBody>
                  <a:tcPr/>
                </a:tc>
                <a:tc>
                  <a:txBody>
                    <a:bodyPr/>
                    <a:lstStyle/>
                    <a:p>
                      <a:r>
                        <a:rPr lang="en-US" dirty="0"/>
                        <a:t>39,254</a:t>
                      </a:r>
                    </a:p>
                  </a:txBody>
                  <a:tcPr/>
                </a:tc>
                <a:tc>
                  <a:txBody>
                    <a:bodyPr/>
                    <a:lstStyle/>
                    <a:p>
                      <a:r>
                        <a:rPr lang="en-US" dirty="0"/>
                        <a:t>120,000</a:t>
                      </a:r>
                    </a:p>
                  </a:txBody>
                  <a:tcPr/>
                </a:tc>
                <a:extLst>
                  <a:ext uri="{0D108BD9-81ED-4DB2-BD59-A6C34878D82A}">
                    <a16:rowId xmlns:a16="http://schemas.microsoft.com/office/drawing/2014/main" val="3696180970"/>
                  </a:ext>
                </a:extLst>
              </a:tr>
              <a:tr h="370840">
                <a:tc>
                  <a:txBody>
                    <a:bodyPr/>
                    <a:lstStyle/>
                    <a:p>
                      <a:r>
                        <a:rPr lang="en-US" dirty="0"/>
                        <a:t>Homo sapiens</a:t>
                      </a:r>
                    </a:p>
                  </a:txBody>
                  <a:tcPr/>
                </a:tc>
                <a:tc>
                  <a:txBody>
                    <a:bodyPr/>
                    <a:lstStyle/>
                    <a:p>
                      <a:r>
                        <a:rPr lang="en-US" dirty="0"/>
                        <a:t>200,000</a:t>
                      </a:r>
                    </a:p>
                  </a:txBody>
                  <a:tcPr/>
                </a:tc>
                <a:tc>
                  <a:txBody>
                    <a:bodyPr/>
                    <a:lstStyle/>
                    <a:p>
                      <a:r>
                        <a:rPr lang="en-US" dirty="0"/>
                        <a:t>36,748</a:t>
                      </a:r>
                    </a:p>
                  </a:txBody>
                  <a:tcPr/>
                </a:tc>
                <a:tc>
                  <a:txBody>
                    <a:bodyPr/>
                    <a:lstStyle/>
                    <a:p>
                      <a:r>
                        <a:rPr lang="en-US" dirty="0"/>
                        <a:t>120,000</a:t>
                      </a:r>
                    </a:p>
                  </a:txBody>
                  <a:tcPr/>
                </a:tc>
                <a:extLst>
                  <a:ext uri="{0D108BD9-81ED-4DB2-BD59-A6C34878D82A}">
                    <a16:rowId xmlns:a16="http://schemas.microsoft.com/office/drawing/2014/main" val="4234706042"/>
                  </a:ext>
                </a:extLst>
              </a:tr>
            </a:tbl>
          </a:graphicData>
        </a:graphic>
      </p:graphicFrame>
      <p:sp>
        <p:nvSpPr>
          <p:cNvPr id="21" name="TextBox 20"/>
          <p:cNvSpPr txBox="1"/>
          <p:nvPr/>
        </p:nvSpPr>
        <p:spPr>
          <a:xfrm>
            <a:off x="3381829" y="871830"/>
            <a:ext cx="5007428" cy="511615"/>
          </a:xfrm>
          <a:prstGeom prst="rect">
            <a:avLst/>
          </a:prstGeom>
          <a:noFill/>
        </p:spPr>
        <p:txBody>
          <a:bodyPr wrap="square" rtlCol="0">
            <a:spAutoFit/>
          </a:bodyPr>
          <a:lstStyle/>
          <a:p>
            <a:pPr algn="l">
              <a:lnSpc>
                <a:spcPct val="120000"/>
              </a:lnSpc>
            </a:pPr>
            <a:r>
              <a:rPr lang="en-US" sz="2500" dirty="0"/>
              <a:t>Model architecture: </a:t>
            </a:r>
            <a:r>
              <a:rPr lang="en-US" sz="2500" b="1" dirty="0"/>
              <a:t>SpliceRover</a:t>
            </a:r>
            <a:r>
              <a:rPr lang="en-US" sz="2500" b="1" dirty="0">
                <a:solidFill>
                  <a:srgbClr val="FF0000"/>
                </a:solidFill>
              </a:rPr>
              <a:t>*</a:t>
            </a:r>
          </a:p>
        </p:txBody>
      </p:sp>
      <p:sp>
        <p:nvSpPr>
          <p:cNvPr id="22" name="TextBox 21"/>
          <p:cNvSpPr txBox="1"/>
          <p:nvPr/>
        </p:nvSpPr>
        <p:spPr>
          <a:xfrm>
            <a:off x="3795777" y="9047651"/>
            <a:ext cx="8076910" cy="276999"/>
          </a:xfrm>
          <a:prstGeom prst="rect">
            <a:avLst/>
          </a:prstGeom>
          <a:noFill/>
        </p:spPr>
        <p:txBody>
          <a:bodyPr wrap="square" rtlCol="0">
            <a:spAutoFit/>
          </a:bodyPr>
          <a:lstStyle/>
          <a:p>
            <a:pPr algn="just">
              <a:lnSpc>
                <a:spcPct val="120000"/>
              </a:lnSpc>
            </a:pPr>
            <a:r>
              <a:rPr lang="en-US" sz="1000" dirty="0">
                <a:solidFill>
                  <a:srgbClr val="FF0000"/>
                </a:solidFill>
              </a:rPr>
              <a:t>*</a:t>
            </a:r>
            <a:r>
              <a:rPr lang="en-US" sz="1000" dirty="0" err="1"/>
              <a:t>Zuallaert</a:t>
            </a:r>
            <a:r>
              <a:rPr lang="en-US" sz="1000" dirty="0"/>
              <a:t>, J. et al. (2018). SpliceRover: interpretable convolutional neural networks for improved splice site prediction</a:t>
            </a:r>
            <a:r>
              <a:rPr lang="en-US" sz="1000" i="1" dirty="0"/>
              <a:t>,</a:t>
            </a:r>
            <a:r>
              <a:rPr lang="en-US" sz="1000" b="1" i="1" dirty="0"/>
              <a:t> </a:t>
            </a:r>
            <a:r>
              <a:rPr lang="en-US" sz="1000" i="1" dirty="0"/>
              <a:t>Bioinformatics</a:t>
            </a:r>
            <a:r>
              <a:rPr lang="en-US" sz="1000" b="1" i="1" dirty="0"/>
              <a:t>.</a:t>
            </a:r>
            <a:endParaRPr lang="en-US" sz="1000" b="1" dirty="0"/>
          </a:p>
        </p:txBody>
      </p:sp>
      <p:pic>
        <p:nvPicPr>
          <p:cNvPr id="2" name="Picture 1"/>
          <p:cNvPicPr>
            <a:picLocks noChangeAspect="1"/>
          </p:cNvPicPr>
          <p:nvPr/>
        </p:nvPicPr>
        <p:blipFill>
          <a:blip r:embed="rId3"/>
          <a:stretch>
            <a:fillRect/>
          </a:stretch>
        </p:blipFill>
        <p:spPr>
          <a:xfrm>
            <a:off x="17388533" y="2331015"/>
            <a:ext cx="6379598" cy="6783735"/>
          </a:xfrm>
          <a:prstGeom prst="rect">
            <a:avLst/>
          </a:prstGeom>
        </p:spPr>
      </p:pic>
      <p:sp>
        <p:nvSpPr>
          <p:cNvPr id="7" name="Rounded Rectangle 6"/>
          <p:cNvSpPr/>
          <p:nvPr/>
        </p:nvSpPr>
        <p:spPr>
          <a:xfrm>
            <a:off x="8708571" y="3352797"/>
            <a:ext cx="798286" cy="1146629"/>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Rounded Rectangle 15"/>
          <p:cNvSpPr/>
          <p:nvPr/>
        </p:nvSpPr>
        <p:spPr>
          <a:xfrm>
            <a:off x="8708571" y="2331015"/>
            <a:ext cx="798286" cy="648898"/>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Rounded Rectangle 16"/>
          <p:cNvSpPr/>
          <p:nvPr/>
        </p:nvSpPr>
        <p:spPr>
          <a:xfrm>
            <a:off x="9694824" y="3352797"/>
            <a:ext cx="798286" cy="1146629"/>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Rounded Rectangle 17"/>
          <p:cNvSpPr/>
          <p:nvPr/>
        </p:nvSpPr>
        <p:spPr>
          <a:xfrm>
            <a:off x="9681029" y="2331015"/>
            <a:ext cx="957223" cy="648898"/>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Rounded Rectangle 18"/>
          <p:cNvSpPr/>
          <p:nvPr/>
        </p:nvSpPr>
        <p:spPr>
          <a:xfrm>
            <a:off x="10812424" y="3352797"/>
            <a:ext cx="798286" cy="1146629"/>
          </a:xfrm>
          <a:prstGeom prst="roundRect">
            <a:avLst/>
          </a:prstGeom>
          <a:no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Rounded Rectangle 22"/>
          <p:cNvSpPr/>
          <p:nvPr/>
        </p:nvSpPr>
        <p:spPr>
          <a:xfrm>
            <a:off x="10798629" y="2331015"/>
            <a:ext cx="957223" cy="648898"/>
          </a:xfrm>
          <a:prstGeom prst="roundRect">
            <a:avLst/>
          </a:prstGeom>
          <a:no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Rounded Rectangle 23"/>
          <p:cNvSpPr/>
          <p:nvPr/>
        </p:nvSpPr>
        <p:spPr>
          <a:xfrm>
            <a:off x="11930024" y="3352797"/>
            <a:ext cx="798286" cy="1146629"/>
          </a:xfrm>
          <a:prstGeom prst="roundRect">
            <a:avLst/>
          </a:prstGeom>
          <a:no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Rounded Rectangle 24"/>
          <p:cNvSpPr/>
          <p:nvPr/>
        </p:nvSpPr>
        <p:spPr>
          <a:xfrm>
            <a:off x="11872687" y="2331015"/>
            <a:ext cx="957223" cy="648898"/>
          </a:xfrm>
          <a:prstGeom prst="roundRect">
            <a:avLst/>
          </a:prstGeom>
          <a:no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Rounded Rectangle 25"/>
          <p:cNvSpPr/>
          <p:nvPr/>
        </p:nvSpPr>
        <p:spPr>
          <a:xfrm>
            <a:off x="12957302" y="3352797"/>
            <a:ext cx="798286" cy="1146629"/>
          </a:xfrm>
          <a:prstGeom prst="roundRect">
            <a:avLst/>
          </a:prstGeom>
          <a:no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Rounded Rectangle 26"/>
          <p:cNvSpPr/>
          <p:nvPr/>
        </p:nvSpPr>
        <p:spPr>
          <a:xfrm>
            <a:off x="12883923" y="2331015"/>
            <a:ext cx="957223" cy="648898"/>
          </a:xfrm>
          <a:prstGeom prst="roundRect">
            <a:avLst/>
          </a:prstGeom>
          <a:no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TextBox 42"/>
          <p:cNvSpPr txBox="1"/>
          <p:nvPr/>
        </p:nvSpPr>
        <p:spPr>
          <a:xfrm>
            <a:off x="566062" y="5167085"/>
            <a:ext cx="6487881" cy="2819939"/>
          </a:xfrm>
          <a:prstGeom prst="rect">
            <a:avLst/>
          </a:prstGeom>
          <a:noFill/>
        </p:spPr>
        <p:txBody>
          <a:bodyPr wrap="square" rtlCol="0">
            <a:spAutoFit/>
          </a:bodyPr>
          <a:lstStyle/>
          <a:p>
            <a:pPr algn="just">
              <a:lnSpc>
                <a:spcPct val="120000"/>
              </a:lnSpc>
            </a:pPr>
            <a:r>
              <a:rPr lang="en-US" sz="2500" dirty="0"/>
              <a:t>Synthetic sequence quality improves consistently with higher blending weights, though a gap in predictive performance with the baseline confirms that real sequences remain richer in discriminative biological features</a:t>
            </a:r>
          </a:p>
        </p:txBody>
      </p:sp>
      <p:sp>
        <p:nvSpPr>
          <p:cNvPr id="44" name="TextBox 43"/>
          <p:cNvSpPr txBox="1"/>
          <p:nvPr/>
        </p:nvSpPr>
        <p:spPr>
          <a:xfrm>
            <a:off x="15893144" y="8839200"/>
            <a:ext cx="1030514" cy="511615"/>
          </a:xfrm>
          <a:prstGeom prst="rect">
            <a:avLst/>
          </a:prstGeom>
          <a:noFill/>
        </p:spPr>
        <p:txBody>
          <a:bodyPr wrap="square" rtlCol="0">
            <a:spAutoFit/>
          </a:bodyPr>
          <a:lstStyle/>
          <a:p>
            <a:pPr algn="r">
              <a:lnSpc>
                <a:spcPct val="120000"/>
              </a:lnSpc>
            </a:pPr>
            <a:r>
              <a:rPr lang="en-US" sz="2500" dirty="0" smtClean="0"/>
              <a:t>12/16</a:t>
            </a:r>
            <a:endParaRPr lang="en-US" sz="2500" dirty="0"/>
          </a:p>
        </p:txBody>
      </p:sp>
    </p:spTree>
    <p:extLst>
      <p:ext uri="{BB962C8B-B14F-4D97-AF65-F5344CB8AC3E}">
        <p14:creationId xmlns:p14="http://schemas.microsoft.com/office/powerpoint/2010/main" val="344190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1000" fill="hold"/>
                                        <p:tgtEl>
                                          <p:spTgt spid="4"/>
                                        </p:tgtEl>
                                      </p:cBhvr>
                                      <p:by x="50000" y="50000"/>
                                    </p:animScale>
                                  </p:childTnLst>
                                </p:cTn>
                              </p:par>
                              <p:par>
                                <p:cTn id="12" presetID="35" presetClass="path" presetSubtype="0" accel="50000" decel="50000" fill="hold" nodeType="withEffect">
                                  <p:stCondLst>
                                    <p:cond delay="0"/>
                                  </p:stCondLst>
                                  <p:childTnLst>
                                    <p:animMotion origin="layout" path="M 3.66233E-8 3.4375E-6 L -0.30635 0.00195 " pathEditMode="relative" rAng="0" ptsTypes="AA">
                                      <p:cBhvr>
                                        <p:cTn id="13" dur="1000" fill="hold"/>
                                        <p:tgtEl>
                                          <p:spTgt spid="4"/>
                                        </p:tgtEl>
                                        <p:attrNameLst>
                                          <p:attrName>ppt_x</p:attrName>
                                          <p:attrName>ppt_y</p:attrName>
                                        </p:attrNameLst>
                                      </p:cBhvr>
                                      <p:rCtr x="-15318" y="98"/>
                                    </p:animMotion>
                                  </p:childTnLst>
                                </p:cTn>
                              </p:par>
                              <p:par>
                                <p:cTn id="14" presetID="35" presetClass="path" presetSubtype="0" accel="50000" decel="50000" fill="hold" nodeType="withEffect">
                                  <p:stCondLst>
                                    <p:cond delay="0"/>
                                  </p:stCondLst>
                                  <p:childTnLst>
                                    <p:animMotion origin="layout" path="M -0.00925 -1.30208E-6 L -0.5673 -0.00195 " pathEditMode="relative" rAng="0" ptsTypes="AA">
                                      <p:cBhvr>
                                        <p:cTn id="15" dur="1000" fill="hold"/>
                                        <p:tgtEl>
                                          <p:spTgt spid="2"/>
                                        </p:tgtEl>
                                        <p:attrNameLst>
                                          <p:attrName>ppt_x</p:attrName>
                                          <p:attrName>ppt_y</p:attrName>
                                        </p:attrNameLst>
                                      </p:cBhvr>
                                      <p:rCtr x="-27907" y="-98"/>
                                    </p:animMotion>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8"/>
                                        </p:tgtEl>
                                      </p:cBhvr>
                                    </p:animEffect>
                                    <p:set>
                                      <p:cBhvr>
                                        <p:cTn id="36" dur="1" fill="hold">
                                          <p:stCondLst>
                                            <p:cond delay="499"/>
                                          </p:stCondLst>
                                        </p:cTn>
                                        <p:tgtEl>
                                          <p:spTgt spid="18"/>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17"/>
                                        </p:tgtEl>
                                      </p:cBhvr>
                                    </p:animEffect>
                                    <p:set>
                                      <p:cBhvr>
                                        <p:cTn id="39" dur="1" fill="hold">
                                          <p:stCondLst>
                                            <p:cond delay="499"/>
                                          </p:stCondLst>
                                        </p:cTn>
                                        <p:tgtEl>
                                          <p:spTgt spid="17"/>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500"/>
                                        <p:tgtEl>
                                          <p:spTgt spid="23"/>
                                        </p:tgtEl>
                                      </p:cBhvr>
                                    </p:animEffect>
                                    <p:set>
                                      <p:cBhvr>
                                        <p:cTn id="50" dur="1" fill="hold">
                                          <p:stCondLst>
                                            <p:cond delay="499"/>
                                          </p:stCondLst>
                                        </p:cTn>
                                        <p:tgtEl>
                                          <p:spTgt spid="23"/>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19"/>
                                        </p:tgtEl>
                                      </p:cBhvr>
                                    </p:animEffect>
                                    <p:set>
                                      <p:cBhvr>
                                        <p:cTn id="53" dur="1" fill="hold">
                                          <p:stCondLst>
                                            <p:cond delay="499"/>
                                          </p:stCondLst>
                                        </p:cTn>
                                        <p:tgtEl>
                                          <p:spTgt spid="19"/>
                                        </p:tgtEl>
                                        <p:attrNameLst>
                                          <p:attrName>style.visibility</p:attrName>
                                        </p:attrNameLst>
                                      </p:cBhvr>
                                      <p:to>
                                        <p:strVal val="hidden"/>
                                      </p:to>
                                    </p:set>
                                  </p:childTnLst>
                                </p:cTn>
                              </p:par>
                              <p:par>
                                <p:cTn id="54" presetID="10" presetClass="entr" presetSubtype="0" fill="hold" grpId="0" nodeType="with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500"/>
                                        <p:tgtEl>
                                          <p:spTgt spid="25"/>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500"/>
                                        <p:tgtEl>
                                          <p:spTgt spid="24"/>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25"/>
                                        </p:tgtEl>
                                      </p:cBhvr>
                                    </p:animEffect>
                                    <p:set>
                                      <p:cBhvr>
                                        <p:cTn id="64" dur="1" fill="hold">
                                          <p:stCondLst>
                                            <p:cond delay="499"/>
                                          </p:stCondLst>
                                        </p:cTn>
                                        <p:tgtEl>
                                          <p:spTgt spid="25"/>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24"/>
                                        </p:tgtEl>
                                      </p:cBhvr>
                                    </p:animEffect>
                                    <p:set>
                                      <p:cBhvr>
                                        <p:cTn id="67" dur="1" fill="hold">
                                          <p:stCondLst>
                                            <p:cond delay="499"/>
                                          </p:stCondLst>
                                        </p:cTn>
                                        <p:tgtEl>
                                          <p:spTgt spid="24"/>
                                        </p:tgtEl>
                                        <p:attrNameLst>
                                          <p:attrName>style.visibility</p:attrName>
                                        </p:attrNameLst>
                                      </p:cBhvr>
                                      <p:to>
                                        <p:strVal val="hidden"/>
                                      </p:to>
                                    </p:set>
                                  </p:childTnLst>
                                </p:cTn>
                              </p:par>
                              <p:par>
                                <p:cTn id="68" presetID="10" presetClass="entr" presetSubtype="0" fill="hold" grpId="0" nodeType="with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fade">
                                      <p:cBhvr>
                                        <p:cTn id="70" dur="500"/>
                                        <p:tgtEl>
                                          <p:spTgt spid="27"/>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fade">
                                      <p:cBhvr>
                                        <p:cTn id="73" dur="500"/>
                                        <p:tgtEl>
                                          <p:spTgt spid="26"/>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43"/>
                                        </p:tgtEl>
                                        <p:attrNameLst>
                                          <p:attrName>style.visibility</p:attrName>
                                        </p:attrNameLst>
                                      </p:cBhvr>
                                      <p:to>
                                        <p:strVal val="visible"/>
                                      </p:to>
                                    </p:set>
                                    <p:animEffect transition="in" filter="fade">
                                      <p:cBhvr>
                                        <p:cTn id="7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P spid="17" grpId="0" animBg="1"/>
      <p:bldP spid="17" grpId="1" animBg="1"/>
      <p:bldP spid="18" grpId="0" animBg="1"/>
      <p:bldP spid="18" grpId="1" animBg="1"/>
      <p:bldP spid="19" grpId="0" animBg="1"/>
      <p:bldP spid="19" grpId="1" animBg="1"/>
      <p:bldP spid="23" grpId="0" animBg="1"/>
      <p:bldP spid="23" grpId="1" animBg="1"/>
      <p:bldP spid="24" grpId="0" animBg="1"/>
      <p:bldP spid="24" grpId="1" animBg="1"/>
      <p:bldP spid="25" grpId="0" animBg="1"/>
      <p:bldP spid="25" grpId="1" animBg="1"/>
      <p:bldP spid="26" grpId="0" animBg="1"/>
      <p:bldP spid="27" grpId="0" animBg="1"/>
      <p:bldP spid="4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7382272" y="2331014"/>
            <a:ext cx="6363102" cy="6779898"/>
          </a:xfrm>
          <a:prstGeom prst="rect">
            <a:avLst/>
          </a:prstGeom>
        </p:spPr>
      </p:pic>
      <p:sp>
        <p:nvSpPr>
          <p:cNvPr id="13" name="TextBox 12"/>
          <p:cNvSpPr txBox="1"/>
          <p:nvPr/>
        </p:nvSpPr>
        <p:spPr>
          <a:xfrm>
            <a:off x="3090527" y="0"/>
            <a:ext cx="11670037" cy="978729"/>
          </a:xfrm>
          <a:prstGeom prst="rect">
            <a:avLst/>
          </a:prstGeom>
          <a:noFill/>
        </p:spPr>
        <p:txBody>
          <a:bodyPr wrap="square" rtlCol="0">
            <a:spAutoFit/>
          </a:bodyPr>
          <a:lstStyle/>
          <a:p>
            <a:pPr algn="ctr">
              <a:lnSpc>
                <a:spcPct val="120000"/>
              </a:lnSpc>
            </a:pPr>
            <a:r>
              <a:rPr lang="en-US" sz="4800" b="1" dirty="0">
                <a:solidFill>
                  <a:srgbClr val="1E64C8"/>
                </a:solidFill>
              </a:rPr>
              <a:t>Results: Indirect evaluation</a:t>
            </a:r>
          </a:p>
        </p:txBody>
      </p:sp>
      <p:sp>
        <p:nvSpPr>
          <p:cNvPr id="3" name="TextBox 2"/>
          <p:cNvSpPr txBox="1"/>
          <p:nvPr/>
        </p:nvSpPr>
        <p:spPr>
          <a:xfrm>
            <a:off x="3090529" y="1777018"/>
            <a:ext cx="10665060" cy="553998"/>
          </a:xfrm>
          <a:prstGeom prst="rect">
            <a:avLst/>
          </a:prstGeom>
          <a:noFill/>
        </p:spPr>
        <p:txBody>
          <a:bodyPr wrap="square" rtlCol="0">
            <a:spAutoFit/>
          </a:bodyPr>
          <a:lstStyle/>
          <a:p>
            <a:pPr algn="ctr">
              <a:lnSpc>
                <a:spcPct val="120000"/>
              </a:lnSpc>
            </a:pPr>
            <a:r>
              <a:rPr lang="en-US" sz="2500" dirty="0"/>
              <a:t>Scenario 2: Train-Synthetic / Test-Real (baseline : Train-Real / Test-Real)</a:t>
            </a:r>
          </a:p>
        </p:txBody>
      </p:sp>
      <p:graphicFrame>
        <p:nvGraphicFramePr>
          <p:cNvPr id="4" name="Table 3"/>
          <p:cNvGraphicFramePr>
            <a:graphicFrameLocks noGrp="1"/>
          </p:cNvGraphicFramePr>
          <p:nvPr>
            <p:extLst>
              <p:ext uri="{D42A27DB-BD31-4B8C-83A1-F6EECF244321}">
                <p14:modId xmlns:p14="http://schemas.microsoft.com/office/powerpoint/2010/main" val="1076711283"/>
              </p:ext>
            </p:extLst>
          </p:nvPr>
        </p:nvGraphicFramePr>
        <p:xfrm>
          <a:off x="3192127" y="2464390"/>
          <a:ext cx="11933616" cy="2407920"/>
        </p:xfrm>
        <a:graphic>
          <a:graphicData uri="http://schemas.openxmlformats.org/drawingml/2006/table">
            <a:tbl>
              <a:tblPr firstRow="1" bandRow="1">
                <a:tableStyleId>{5C22544A-7EE6-4342-B048-85BDC9FD1C3A}</a:tableStyleId>
              </a:tblPr>
              <a:tblGrid>
                <a:gridCol w="3265715">
                  <a:extLst>
                    <a:ext uri="{9D8B030D-6E8A-4147-A177-3AD203B41FA5}">
                      <a16:colId xmlns:a16="http://schemas.microsoft.com/office/drawing/2014/main" val="1580165148"/>
                    </a:ext>
                  </a:extLst>
                </a:gridCol>
                <a:gridCol w="2701093">
                  <a:extLst>
                    <a:ext uri="{9D8B030D-6E8A-4147-A177-3AD203B41FA5}">
                      <a16:colId xmlns:a16="http://schemas.microsoft.com/office/drawing/2014/main" val="306305264"/>
                    </a:ext>
                  </a:extLst>
                </a:gridCol>
                <a:gridCol w="2002551">
                  <a:extLst>
                    <a:ext uri="{9D8B030D-6E8A-4147-A177-3AD203B41FA5}">
                      <a16:colId xmlns:a16="http://schemas.microsoft.com/office/drawing/2014/main" val="870968821"/>
                    </a:ext>
                  </a:extLst>
                </a:gridCol>
                <a:gridCol w="3964257">
                  <a:extLst>
                    <a:ext uri="{9D8B030D-6E8A-4147-A177-3AD203B41FA5}">
                      <a16:colId xmlns:a16="http://schemas.microsoft.com/office/drawing/2014/main" val="4198746902"/>
                    </a:ext>
                  </a:extLst>
                </a:gridCol>
              </a:tblGrid>
              <a:tr h="370840">
                <a:tc>
                  <a:txBody>
                    <a:bodyPr/>
                    <a:lstStyle/>
                    <a:p>
                      <a:r>
                        <a:rPr lang="en-US" dirty="0"/>
                        <a:t>Species/Type</a:t>
                      </a:r>
                    </a:p>
                  </a:txBody>
                  <a:tcPr/>
                </a:tc>
                <a:tc>
                  <a:txBody>
                    <a:bodyPr/>
                    <a:lstStyle/>
                    <a:p>
                      <a:r>
                        <a:rPr lang="en-US" dirty="0"/>
                        <a:t>Train</a:t>
                      </a:r>
                    </a:p>
                  </a:txBody>
                  <a:tcPr/>
                </a:tc>
                <a:tc>
                  <a:txBody>
                    <a:bodyPr/>
                    <a:lstStyle/>
                    <a:p>
                      <a:r>
                        <a:rPr lang="en-US" dirty="0"/>
                        <a:t>Valid</a:t>
                      </a:r>
                    </a:p>
                  </a:txBody>
                  <a:tcPr/>
                </a:tc>
                <a:tc>
                  <a:txBody>
                    <a:bodyPr/>
                    <a:lstStyle/>
                    <a:p>
                      <a:r>
                        <a:rPr lang="en-US" dirty="0"/>
                        <a:t>Test (</a:t>
                      </a:r>
                      <a:r>
                        <a:rPr lang="en-US" dirty="0" err="1"/>
                        <a:t>EnsembleSplice</a:t>
                      </a:r>
                      <a:r>
                        <a:rPr lang="en-US" dirty="0">
                          <a:solidFill>
                            <a:srgbClr val="FF0000"/>
                          </a:solidFill>
                        </a:rPr>
                        <a:t>**</a:t>
                      </a:r>
                      <a:r>
                        <a:rPr lang="en-US" dirty="0"/>
                        <a:t>)</a:t>
                      </a:r>
                    </a:p>
                  </a:txBody>
                  <a:tcPr/>
                </a:tc>
                <a:extLst>
                  <a:ext uri="{0D108BD9-81ED-4DB2-BD59-A6C34878D82A}">
                    <a16:rowId xmlns:a16="http://schemas.microsoft.com/office/drawing/2014/main" val="4268973823"/>
                  </a:ext>
                </a:extLst>
              </a:tr>
              <a:tr h="370840">
                <a:tc>
                  <a:txBody>
                    <a:bodyPr/>
                    <a:lstStyle/>
                    <a:p>
                      <a:r>
                        <a:rPr lang="en-US" dirty="0"/>
                        <a:t>Arabidopsis donor</a:t>
                      </a:r>
                    </a:p>
                  </a:txBody>
                  <a:tcPr/>
                </a:tc>
                <a:tc>
                  <a:txBody>
                    <a:bodyPr/>
                    <a:lstStyle/>
                    <a:p>
                      <a:r>
                        <a:rPr lang="en-US" dirty="0"/>
                        <a:t>120,000</a:t>
                      </a:r>
                    </a:p>
                  </a:txBody>
                  <a:tcPr/>
                </a:tc>
                <a:tc>
                  <a:txBody>
                    <a:bodyPr/>
                    <a:lstStyle/>
                    <a:p>
                      <a:r>
                        <a:rPr lang="en-US" dirty="0"/>
                        <a:t>5,160</a:t>
                      </a:r>
                    </a:p>
                  </a:txBody>
                  <a:tcPr/>
                </a:tc>
                <a:tc>
                  <a:txBody>
                    <a:bodyPr/>
                    <a:lstStyle/>
                    <a:p>
                      <a:r>
                        <a:rPr lang="en-US" dirty="0"/>
                        <a:t>16,000</a:t>
                      </a:r>
                    </a:p>
                  </a:txBody>
                  <a:tcPr/>
                </a:tc>
                <a:extLst>
                  <a:ext uri="{0D108BD9-81ED-4DB2-BD59-A6C34878D82A}">
                    <a16:rowId xmlns:a16="http://schemas.microsoft.com/office/drawing/2014/main" val="754147129"/>
                  </a:ext>
                </a:extLst>
              </a:tr>
              <a:tr h="370840">
                <a:tc>
                  <a:txBody>
                    <a:bodyPr/>
                    <a:lstStyle/>
                    <a:p>
                      <a:r>
                        <a:rPr lang="en-US" dirty="0"/>
                        <a:t>Arabidopsis acceptor</a:t>
                      </a:r>
                    </a:p>
                  </a:txBody>
                  <a:tcPr/>
                </a:tc>
                <a:tc>
                  <a:txBody>
                    <a:bodyPr/>
                    <a:lstStyle/>
                    <a:p>
                      <a:r>
                        <a:rPr lang="en-US" dirty="0"/>
                        <a:t>120,000</a:t>
                      </a:r>
                    </a:p>
                  </a:txBody>
                  <a:tcPr/>
                </a:tc>
                <a:tc>
                  <a:txBody>
                    <a:bodyPr/>
                    <a:lstStyle/>
                    <a:p>
                      <a:r>
                        <a:rPr lang="en-US" dirty="0"/>
                        <a:t>5,504</a:t>
                      </a:r>
                    </a:p>
                  </a:txBody>
                  <a:tcPr/>
                </a:tc>
                <a:tc>
                  <a:txBody>
                    <a:bodyPr/>
                    <a:lstStyle/>
                    <a:p>
                      <a:r>
                        <a:rPr lang="en-US" dirty="0"/>
                        <a:t>16,000</a:t>
                      </a:r>
                    </a:p>
                  </a:txBody>
                  <a:tcPr/>
                </a:tc>
                <a:extLst>
                  <a:ext uri="{0D108BD9-81ED-4DB2-BD59-A6C34878D82A}">
                    <a16:rowId xmlns:a16="http://schemas.microsoft.com/office/drawing/2014/main" val="3186907214"/>
                  </a:ext>
                </a:extLst>
              </a:tr>
              <a:tr h="370840">
                <a:tc>
                  <a:txBody>
                    <a:bodyPr/>
                    <a:lstStyle/>
                    <a:p>
                      <a:r>
                        <a:rPr lang="en-US" dirty="0"/>
                        <a:t>Homo sapiens</a:t>
                      </a:r>
                    </a:p>
                  </a:txBody>
                  <a:tcPr/>
                </a:tc>
                <a:tc>
                  <a:txBody>
                    <a:bodyPr/>
                    <a:lstStyle/>
                    <a:p>
                      <a:r>
                        <a:rPr lang="en-US" dirty="0"/>
                        <a:t>120,000</a:t>
                      </a:r>
                    </a:p>
                  </a:txBody>
                  <a:tcPr/>
                </a:tc>
                <a:tc>
                  <a:txBody>
                    <a:bodyPr/>
                    <a:lstStyle/>
                    <a:p>
                      <a:r>
                        <a:rPr lang="en-US" dirty="0"/>
                        <a:t>39,254</a:t>
                      </a:r>
                    </a:p>
                  </a:txBody>
                  <a:tcPr/>
                </a:tc>
                <a:tc>
                  <a:txBody>
                    <a:bodyPr/>
                    <a:lstStyle/>
                    <a:p>
                      <a:r>
                        <a:rPr lang="en-US" dirty="0"/>
                        <a:t>16,000</a:t>
                      </a:r>
                    </a:p>
                  </a:txBody>
                  <a:tcPr/>
                </a:tc>
                <a:extLst>
                  <a:ext uri="{0D108BD9-81ED-4DB2-BD59-A6C34878D82A}">
                    <a16:rowId xmlns:a16="http://schemas.microsoft.com/office/drawing/2014/main" val="3696180970"/>
                  </a:ext>
                </a:extLst>
              </a:tr>
              <a:tr h="370840">
                <a:tc>
                  <a:txBody>
                    <a:bodyPr/>
                    <a:lstStyle/>
                    <a:p>
                      <a:r>
                        <a:rPr lang="en-US" dirty="0"/>
                        <a:t>Homo sapiens</a:t>
                      </a:r>
                    </a:p>
                  </a:txBody>
                  <a:tcPr/>
                </a:tc>
                <a:tc>
                  <a:txBody>
                    <a:bodyPr/>
                    <a:lstStyle/>
                    <a:p>
                      <a:r>
                        <a:rPr lang="en-US" dirty="0"/>
                        <a:t>120,000</a:t>
                      </a:r>
                    </a:p>
                  </a:txBody>
                  <a:tcPr/>
                </a:tc>
                <a:tc>
                  <a:txBody>
                    <a:bodyPr/>
                    <a:lstStyle/>
                    <a:p>
                      <a:r>
                        <a:rPr lang="en-US" dirty="0"/>
                        <a:t>36,748</a:t>
                      </a:r>
                    </a:p>
                  </a:txBody>
                  <a:tcPr/>
                </a:tc>
                <a:tc>
                  <a:txBody>
                    <a:bodyPr/>
                    <a:lstStyle/>
                    <a:p>
                      <a:r>
                        <a:rPr lang="en-US" dirty="0"/>
                        <a:t>16,000</a:t>
                      </a:r>
                    </a:p>
                  </a:txBody>
                  <a:tcPr/>
                </a:tc>
                <a:extLst>
                  <a:ext uri="{0D108BD9-81ED-4DB2-BD59-A6C34878D82A}">
                    <a16:rowId xmlns:a16="http://schemas.microsoft.com/office/drawing/2014/main" val="4234706042"/>
                  </a:ext>
                </a:extLst>
              </a:tr>
            </a:tbl>
          </a:graphicData>
        </a:graphic>
      </p:graphicFrame>
      <p:sp>
        <p:nvSpPr>
          <p:cNvPr id="21" name="TextBox 20"/>
          <p:cNvSpPr txBox="1"/>
          <p:nvPr/>
        </p:nvSpPr>
        <p:spPr>
          <a:xfrm>
            <a:off x="3381829" y="871830"/>
            <a:ext cx="5007428" cy="511615"/>
          </a:xfrm>
          <a:prstGeom prst="rect">
            <a:avLst/>
          </a:prstGeom>
          <a:noFill/>
        </p:spPr>
        <p:txBody>
          <a:bodyPr wrap="square" rtlCol="0">
            <a:spAutoFit/>
          </a:bodyPr>
          <a:lstStyle/>
          <a:p>
            <a:pPr algn="l">
              <a:lnSpc>
                <a:spcPct val="120000"/>
              </a:lnSpc>
            </a:pPr>
            <a:r>
              <a:rPr lang="en-US" sz="2500" dirty="0"/>
              <a:t>Model architecture: </a:t>
            </a:r>
            <a:r>
              <a:rPr lang="en-US" sz="2500" b="1" dirty="0"/>
              <a:t>SpliceRover</a:t>
            </a:r>
            <a:r>
              <a:rPr lang="en-US" sz="2500" b="1" dirty="0">
                <a:solidFill>
                  <a:srgbClr val="FF0000"/>
                </a:solidFill>
              </a:rPr>
              <a:t>*</a:t>
            </a:r>
          </a:p>
        </p:txBody>
      </p:sp>
      <p:sp>
        <p:nvSpPr>
          <p:cNvPr id="22" name="TextBox 21"/>
          <p:cNvSpPr txBox="1"/>
          <p:nvPr/>
        </p:nvSpPr>
        <p:spPr>
          <a:xfrm>
            <a:off x="3795776" y="9021147"/>
            <a:ext cx="8396224" cy="461665"/>
          </a:xfrm>
          <a:prstGeom prst="rect">
            <a:avLst/>
          </a:prstGeom>
          <a:noFill/>
        </p:spPr>
        <p:txBody>
          <a:bodyPr wrap="square" rtlCol="0">
            <a:spAutoFit/>
          </a:bodyPr>
          <a:lstStyle/>
          <a:p>
            <a:pPr algn="just">
              <a:lnSpc>
                <a:spcPct val="120000"/>
              </a:lnSpc>
            </a:pPr>
            <a:r>
              <a:rPr lang="en-US" sz="1000" dirty="0">
                <a:solidFill>
                  <a:srgbClr val="FF0000"/>
                </a:solidFill>
              </a:rPr>
              <a:t>* </a:t>
            </a:r>
            <a:r>
              <a:rPr lang="en-US" sz="1000" dirty="0" err="1"/>
              <a:t>Zuallaert</a:t>
            </a:r>
            <a:r>
              <a:rPr lang="en-US" sz="1000" dirty="0"/>
              <a:t>, J. et al. (2018). SpliceRover: interpretable convolutional neural networks for improved splice site prediction</a:t>
            </a:r>
            <a:r>
              <a:rPr lang="en-US" sz="1000" i="1" dirty="0"/>
              <a:t>,</a:t>
            </a:r>
            <a:r>
              <a:rPr lang="en-US" sz="1000" b="1" i="1" dirty="0"/>
              <a:t> </a:t>
            </a:r>
            <a:r>
              <a:rPr lang="en-US" sz="1000" i="1" dirty="0"/>
              <a:t>Bioinformatics</a:t>
            </a:r>
            <a:r>
              <a:rPr lang="en-US" sz="1000" b="1" i="1" dirty="0"/>
              <a:t>.</a:t>
            </a:r>
            <a:endParaRPr lang="en-US" sz="1000" b="1" dirty="0"/>
          </a:p>
          <a:p>
            <a:pPr algn="just">
              <a:lnSpc>
                <a:spcPct val="120000"/>
              </a:lnSpc>
            </a:pPr>
            <a:r>
              <a:rPr lang="en-US" sz="1000" dirty="0">
                <a:solidFill>
                  <a:srgbClr val="FF0000"/>
                </a:solidFill>
              </a:rPr>
              <a:t>**</a:t>
            </a:r>
            <a:r>
              <a:rPr lang="en-US" sz="1000" dirty="0"/>
              <a:t> </a:t>
            </a:r>
            <a:r>
              <a:rPr lang="en-US" sz="1000" dirty="0" err="1"/>
              <a:t>Akpokiro</a:t>
            </a:r>
            <a:r>
              <a:rPr lang="en-US" sz="1000" dirty="0"/>
              <a:t>, V. et al. (2022). </a:t>
            </a:r>
            <a:r>
              <a:rPr lang="en-US" sz="1000" dirty="0" err="1"/>
              <a:t>EnsembleSplice</a:t>
            </a:r>
            <a:r>
              <a:rPr lang="en-US" sz="1000" dirty="0"/>
              <a:t>: ensemble deep learning model for splice site prediction. </a:t>
            </a:r>
            <a:r>
              <a:rPr lang="en-US" sz="1000" i="1" dirty="0"/>
              <a:t>BMC Bioinformatics</a:t>
            </a:r>
            <a:r>
              <a:rPr lang="en-US" sz="1000" dirty="0"/>
              <a:t>.</a:t>
            </a:r>
            <a:endParaRPr lang="en-US" sz="1000" b="1" dirty="0"/>
          </a:p>
        </p:txBody>
      </p:sp>
      <p:sp>
        <p:nvSpPr>
          <p:cNvPr id="7" name="Rounded Rectangle 6"/>
          <p:cNvSpPr/>
          <p:nvPr/>
        </p:nvSpPr>
        <p:spPr>
          <a:xfrm>
            <a:off x="8781141" y="3352797"/>
            <a:ext cx="798286" cy="1146629"/>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Rounded Rectangle 15"/>
          <p:cNvSpPr/>
          <p:nvPr/>
        </p:nvSpPr>
        <p:spPr>
          <a:xfrm>
            <a:off x="8740655" y="2331015"/>
            <a:ext cx="798286" cy="648898"/>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Rounded Rectangle 16"/>
          <p:cNvSpPr/>
          <p:nvPr/>
        </p:nvSpPr>
        <p:spPr>
          <a:xfrm>
            <a:off x="9810936" y="3352797"/>
            <a:ext cx="798286" cy="1146629"/>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Rounded Rectangle 17"/>
          <p:cNvSpPr/>
          <p:nvPr/>
        </p:nvSpPr>
        <p:spPr>
          <a:xfrm>
            <a:off x="9724571" y="2331015"/>
            <a:ext cx="957223" cy="648898"/>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Rounded Rectangle 18"/>
          <p:cNvSpPr/>
          <p:nvPr/>
        </p:nvSpPr>
        <p:spPr>
          <a:xfrm>
            <a:off x="10928536" y="3352797"/>
            <a:ext cx="798286" cy="1146629"/>
          </a:xfrm>
          <a:prstGeom prst="roundRect">
            <a:avLst/>
          </a:prstGeom>
          <a:no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Rounded Rectangle 22"/>
          <p:cNvSpPr/>
          <p:nvPr/>
        </p:nvSpPr>
        <p:spPr>
          <a:xfrm>
            <a:off x="10859741" y="2331015"/>
            <a:ext cx="957223" cy="648898"/>
          </a:xfrm>
          <a:prstGeom prst="roundRect">
            <a:avLst/>
          </a:prstGeom>
          <a:no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Rounded Rectangle 23"/>
          <p:cNvSpPr/>
          <p:nvPr/>
        </p:nvSpPr>
        <p:spPr>
          <a:xfrm>
            <a:off x="11959052" y="3352797"/>
            <a:ext cx="798286" cy="1146629"/>
          </a:xfrm>
          <a:prstGeom prst="roundRect">
            <a:avLst/>
          </a:prstGeom>
          <a:no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Rounded Rectangle 24"/>
          <p:cNvSpPr/>
          <p:nvPr/>
        </p:nvSpPr>
        <p:spPr>
          <a:xfrm>
            <a:off x="11872687" y="2331015"/>
            <a:ext cx="957223" cy="648898"/>
          </a:xfrm>
          <a:prstGeom prst="roundRect">
            <a:avLst/>
          </a:prstGeom>
          <a:no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Rounded Rectangle 25"/>
          <p:cNvSpPr/>
          <p:nvPr/>
        </p:nvSpPr>
        <p:spPr>
          <a:xfrm>
            <a:off x="12986330" y="3352797"/>
            <a:ext cx="798286" cy="1146629"/>
          </a:xfrm>
          <a:prstGeom prst="roundRect">
            <a:avLst/>
          </a:prstGeom>
          <a:no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Rounded Rectangle 26"/>
          <p:cNvSpPr/>
          <p:nvPr/>
        </p:nvSpPr>
        <p:spPr>
          <a:xfrm>
            <a:off x="12932049" y="2331015"/>
            <a:ext cx="957223" cy="648898"/>
          </a:xfrm>
          <a:prstGeom prst="roundRect">
            <a:avLst/>
          </a:prstGeom>
          <a:no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TextBox 19"/>
          <p:cNvSpPr txBox="1"/>
          <p:nvPr/>
        </p:nvSpPr>
        <p:spPr>
          <a:xfrm>
            <a:off x="566062" y="5167085"/>
            <a:ext cx="6807195" cy="2400657"/>
          </a:xfrm>
          <a:prstGeom prst="rect">
            <a:avLst/>
          </a:prstGeom>
          <a:noFill/>
        </p:spPr>
        <p:txBody>
          <a:bodyPr wrap="square" rtlCol="0">
            <a:spAutoFit/>
          </a:bodyPr>
          <a:lstStyle/>
          <a:p>
            <a:pPr algn="just">
              <a:lnSpc>
                <a:spcPct val="120000"/>
              </a:lnSpc>
            </a:pPr>
            <a:r>
              <a:rPr lang="en-US" sz="2500" dirty="0"/>
              <a:t>Synthetic sequences alone cannot substitute for real data as training material, particularly for the more complex human genome where the domain gap remains severe regardless of blending weight</a:t>
            </a:r>
          </a:p>
        </p:txBody>
      </p:sp>
      <p:sp>
        <p:nvSpPr>
          <p:cNvPr id="28" name="TextBox 27"/>
          <p:cNvSpPr txBox="1"/>
          <p:nvPr/>
        </p:nvSpPr>
        <p:spPr>
          <a:xfrm>
            <a:off x="15893144" y="8839200"/>
            <a:ext cx="1030514" cy="511615"/>
          </a:xfrm>
          <a:prstGeom prst="rect">
            <a:avLst/>
          </a:prstGeom>
          <a:noFill/>
        </p:spPr>
        <p:txBody>
          <a:bodyPr wrap="square" rtlCol="0">
            <a:spAutoFit/>
          </a:bodyPr>
          <a:lstStyle/>
          <a:p>
            <a:pPr algn="r">
              <a:lnSpc>
                <a:spcPct val="120000"/>
              </a:lnSpc>
            </a:pPr>
            <a:r>
              <a:rPr lang="en-US" sz="2500" dirty="0" smtClean="0"/>
              <a:t>13/16</a:t>
            </a:r>
            <a:endParaRPr lang="en-US" sz="2500" dirty="0"/>
          </a:p>
        </p:txBody>
      </p:sp>
      <p:sp>
        <p:nvSpPr>
          <p:cNvPr id="14" name="Rounded Rectangle 13"/>
          <p:cNvSpPr/>
          <p:nvPr/>
        </p:nvSpPr>
        <p:spPr>
          <a:xfrm>
            <a:off x="8733016" y="6657474"/>
            <a:ext cx="5076046" cy="240631"/>
          </a:xfrm>
          <a:prstGeom prst="roundRect">
            <a:avLst/>
          </a:prstGeom>
          <a:solidFill>
            <a:srgbClr val="FF0000">
              <a:alpha val="20000"/>
            </a:srgb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schemeClr val="tx1"/>
              </a:solidFill>
            </a:endParaRPr>
          </a:p>
        </p:txBody>
      </p:sp>
      <p:sp>
        <p:nvSpPr>
          <p:cNvPr id="32" name="Rounded Rectangle 31"/>
          <p:cNvSpPr/>
          <p:nvPr/>
        </p:nvSpPr>
        <p:spPr>
          <a:xfrm>
            <a:off x="8733016" y="7124619"/>
            <a:ext cx="5076046" cy="240631"/>
          </a:xfrm>
          <a:prstGeom prst="roundRect">
            <a:avLst/>
          </a:prstGeom>
          <a:solidFill>
            <a:srgbClr val="FF0000">
              <a:alpha val="20000"/>
            </a:srgb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schemeClr val="tx1"/>
              </a:solidFill>
            </a:endParaRPr>
          </a:p>
        </p:txBody>
      </p:sp>
      <p:sp>
        <p:nvSpPr>
          <p:cNvPr id="33" name="Rounded Rectangle 32"/>
          <p:cNvSpPr/>
          <p:nvPr/>
        </p:nvSpPr>
        <p:spPr>
          <a:xfrm>
            <a:off x="8708570" y="8184040"/>
            <a:ext cx="5076046" cy="240631"/>
          </a:xfrm>
          <a:prstGeom prst="roundRect">
            <a:avLst/>
          </a:prstGeom>
          <a:solidFill>
            <a:srgbClr val="FF0000">
              <a:alpha val="20000"/>
            </a:srgb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schemeClr val="tx1"/>
              </a:solidFill>
            </a:endParaRPr>
          </a:p>
        </p:txBody>
      </p:sp>
      <p:sp>
        <p:nvSpPr>
          <p:cNvPr id="34" name="Rounded Rectangle 33"/>
          <p:cNvSpPr/>
          <p:nvPr/>
        </p:nvSpPr>
        <p:spPr>
          <a:xfrm>
            <a:off x="8708570" y="8651185"/>
            <a:ext cx="5076046" cy="240631"/>
          </a:xfrm>
          <a:prstGeom prst="roundRect">
            <a:avLst/>
          </a:prstGeom>
          <a:solidFill>
            <a:srgbClr val="FF0000">
              <a:alpha val="20000"/>
            </a:srgb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schemeClr val="tx1"/>
              </a:solidFill>
            </a:endParaRPr>
          </a:p>
        </p:txBody>
      </p:sp>
    </p:spTree>
    <p:extLst>
      <p:ext uri="{BB962C8B-B14F-4D97-AF65-F5344CB8AC3E}">
        <p14:creationId xmlns:p14="http://schemas.microsoft.com/office/powerpoint/2010/main" val="919348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1000" fill="hold"/>
                                        <p:tgtEl>
                                          <p:spTgt spid="4"/>
                                        </p:tgtEl>
                                      </p:cBhvr>
                                      <p:by x="50000" y="50000"/>
                                    </p:animScale>
                                  </p:childTnLst>
                                </p:cTn>
                              </p:par>
                              <p:par>
                                <p:cTn id="12" presetID="35" presetClass="path" presetSubtype="0" accel="50000" decel="50000" fill="hold" nodeType="withEffect">
                                  <p:stCondLst>
                                    <p:cond delay="0"/>
                                  </p:stCondLst>
                                  <p:childTnLst>
                                    <p:animMotion origin="layout" path="M 3.66233E-8 3.90625E-6 L -0.30635 0.00195 " pathEditMode="relative" rAng="0" ptsTypes="AA">
                                      <p:cBhvr>
                                        <p:cTn id="13" dur="1000" fill="hold"/>
                                        <p:tgtEl>
                                          <p:spTgt spid="4"/>
                                        </p:tgtEl>
                                        <p:attrNameLst>
                                          <p:attrName>ppt_x</p:attrName>
                                          <p:attrName>ppt_y</p:attrName>
                                        </p:attrNameLst>
                                      </p:cBhvr>
                                      <p:rCtr x="-15318" y="98"/>
                                    </p:animMotion>
                                  </p:childTnLst>
                                </p:cTn>
                              </p:par>
                              <p:par>
                                <p:cTn id="14" presetID="35" presetClass="path" presetSubtype="0" accel="50000" decel="50000" fill="hold" nodeType="withEffect">
                                  <p:stCondLst>
                                    <p:cond delay="0"/>
                                  </p:stCondLst>
                                  <p:childTnLst>
                                    <p:animMotion origin="layout" path="M -4.95331E-6 4.21875E-6 L -0.56317 -0.00912 " pathEditMode="relative" rAng="0" ptsTypes="AA">
                                      <p:cBhvr>
                                        <p:cTn id="15" dur="1000" fill="hold"/>
                                        <p:tgtEl>
                                          <p:spTgt spid="5"/>
                                        </p:tgtEl>
                                        <p:attrNameLst>
                                          <p:attrName>ppt_x</p:attrName>
                                          <p:attrName>ppt_y</p:attrName>
                                        </p:attrNameLst>
                                      </p:cBhvr>
                                      <p:rCtr x="-28163" y="-456"/>
                                    </p:animMotion>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8"/>
                                        </p:tgtEl>
                                      </p:cBhvr>
                                    </p:animEffect>
                                    <p:set>
                                      <p:cBhvr>
                                        <p:cTn id="36" dur="1" fill="hold">
                                          <p:stCondLst>
                                            <p:cond delay="499"/>
                                          </p:stCondLst>
                                        </p:cTn>
                                        <p:tgtEl>
                                          <p:spTgt spid="18"/>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17"/>
                                        </p:tgtEl>
                                      </p:cBhvr>
                                    </p:animEffect>
                                    <p:set>
                                      <p:cBhvr>
                                        <p:cTn id="39" dur="1" fill="hold">
                                          <p:stCondLst>
                                            <p:cond delay="499"/>
                                          </p:stCondLst>
                                        </p:cTn>
                                        <p:tgtEl>
                                          <p:spTgt spid="17"/>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500"/>
                                        <p:tgtEl>
                                          <p:spTgt spid="23"/>
                                        </p:tgtEl>
                                      </p:cBhvr>
                                    </p:animEffect>
                                    <p:set>
                                      <p:cBhvr>
                                        <p:cTn id="50" dur="1" fill="hold">
                                          <p:stCondLst>
                                            <p:cond delay="499"/>
                                          </p:stCondLst>
                                        </p:cTn>
                                        <p:tgtEl>
                                          <p:spTgt spid="23"/>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19"/>
                                        </p:tgtEl>
                                      </p:cBhvr>
                                    </p:animEffect>
                                    <p:set>
                                      <p:cBhvr>
                                        <p:cTn id="53" dur="1" fill="hold">
                                          <p:stCondLst>
                                            <p:cond delay="499"/>
                                          </p:stCondLst>
                                        </p:cTn>
                                        <p:tgtEl>
                                          <p:spTgt spid="19"/>
                                        </p:tgtEl>
                                        <p:attrNameLst>
                                          <p:attrName>style.visibility</p:attrName>
                                        </p:attrNameLst>
                                      </p:cBhvr>
                                      <p:to>
                                        <p:strVal val="hidden"/>
                                      </p:to>
                                    </p:set>
                                  </p:childTnLst>
                                </p:cTn>
                              </p:par>
                              <p:par>
                                <p:cTn id="54" presetID="10" presetClass="entr" presetSubtype="0" fill="hold" grpId="0" nodeType="with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500"/>
                                        <p:tgtEl>
                                          <p:spTgt spid="25"/>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500"/>
                                        <p:tgtEl>
                                          <p:spTgt spid="24"/>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25"/>
                                        </p:tgtEl>
                                      </p:cBhvr>
                                    </p:animEffect>
                                    <p:set>
                                      <p:cBhvr>
                                        <p:cTn id="64" dur="1" fill="hold">
                                          <p:stCondLst>
                                            <p:cond delay="499"/>
                                          </p:stCondLst>
                                        </p:cTn>
                                        <p:tgtEl>
                                          <p:spTgt spid="25"/>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24"/>
                                        </p:tgtEl>
                                      </p:cBhvr>
                                    </p:animEffect>
                                    <p:set>
                                      <p:cBhvr>
                                        <p:cTn id="67" dur="1" fill="hold">
                                          <p:stCondLst>
                                            <p:cond delay="499"/>
                                          </p:stCondLst>
                                        </p:cTn>
                                        <p:tgtEl>
                                          <p:spTgt spid="24"/>
                                        </p:tgtEl>
                                        <p:attrNameLst>
                                          <p:attrName>style.visibility</p:attrName>
                                        </p:attrNameLst>
                                      </p:cBhvr>
                                      <p:to>
                                        <p:strVal val="hidden"/>
                                      </p:to>
                                    </p:set>
                                  </p:childTnLst>
                                </p:cTn>
                              </p:par>
                              <p:par>
                                <p:cTn id="68" presetID="10" presetClass="entr" presetSubtype="0" fill="hold" grpId="0" nodeType="with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fade">
                                      <p:cBhvr>
                                        <p:cTn id="70" dur="500"/>
                                        <p:tgtEl>
                                          <p:spTgt spid="27"/>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fade">
                                      <p:cBhvr>
                                        <p:cTn id="73" dur="500"/>
                                        <p:tgtEl>
                                          <p:spTgt spid="26"/>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fade">
                                      <p:cBhvr>
                                        <p:cTn id="78" dur="500"/>
                                        <p:tgtEl>
                                          <p:spTgt spid="20"/>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4"/>
                                        </p:tgtEl>
                                        <p:attrNameLst>
                                          <p:attrName>style.visibility</p:attrName>
                                        </p:attrNameLst>
                                      </p:cBhvr>
                                      <p:to>
                                        <p:strVal val="visible"/>
                                      </p:to>
                                    </p:set>
                                    <p:animEffect transition="in" filter="fade">
                                      <p:cBhvr>
                                        <p:cTn id="81" dur="500"/>
                                        <p:tgtEl>
                                          <p:spTgt spid="14"/>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32"/>
                                        </p:tgtEl>
                                        <p:attrNameLst>
                                          <p:attrName>style.visibility</p:attrName>
                                        </p:attrNameLst>
                                      </p:cBhvr>
                                      <p:to>
                                        <p:strVal val="visible"/>
                                      </p:to>
                                    </p:set>
                                    <p:animEffect transition="in" filter="fade">
                                      <p:cBhvr>
                                        <p:cTn id="84" dur="500"/>
                                        <p:tgtEl>
                                          <p:spTgt spid="32"/>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1" nodeType="clickEffect">
                                  <p:stCondLst>
                                    <p:cond delay="0"/>
                                  </p:stCondLst>
                                  <p:childTnLst>
                                    <p:animEffect transition="out" filter="fade">
                                      <p:cBhvr>
                                        <p:cTn id="88" dur="500"/>
                                        <p:tgtEl>
                                          <p:spTgt spid="14"/>
                                        </p:tgtEl>
                                      </p:cBhvr>
                                    </p:animEffect>
                                    <p:set>
                                      <p:cBhvr>
                                        <p:cTn id="89" dur="1" fill="hold">
                                          <p:stCondLst>
                                            <p:cond delay="499"/>
                                          </p:stCondLst>
                                        </p:cTn>
                                        <p:tgtEl>
                                          <p:spTgt spid="14"/>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32"/>
                                        </p:tgtEl>
                                      </p:cBhvr>
                                    </p:animEffect>
                                    <p:set>
                                      <p:cBhvr>
                                        <p:cTn id="92" dur="1" fill="hold">
                                          <p:stCondLst>
                                            <p:cond delay="499"/>
                                          </p:stCondLst>
                                        </p:cTn>
                                        <p:tgtEl>
                                          <p:spTgt spid="32"/>
                                        </p:tgtEl>
                                        <p:attrNameLst>
                                          <p:attrName>style.visibility</p:attrName>
                                        </p:attrNameLst>
                                      </p:cBhvr>
                                      <p:to>
                                        <p:strVal val="hidden"/>
                                      </p:to>
                                    </p:set>
                                  </p:childTnLst>
                                </p:cTn>
                              </p:par>
                              <p:par>
                                <p:cTn id="93" presetID="10" presetClass="entr" presetSubtype="0" fill="hold" grpId="0" nodeType="withEffect">
                                  <p:stCondLst>
                                    <p:cond delay="0"/>
                                  </p:stCondLst>
                                  <p:childTnLst>
                                    <p:set>
                                      <p:cBhvr>
                                        <p:cTn id="94" dur="1" fill="hold">
                                          <p:stCondLst>
                                            <p:cond delay="0"/>
                                          </p:stCondLst>
                                        </p:cTn>
                                        <p:tgtEl>
                                          <p:spTgt spid="34"/>
                                        </p:tgtEl>
                                        <p:attrNameLst>
                                          <p:attrName>style.visibility</p:attrName>
                                        </p:attrNameLst>
                                      </p:cBhvr>
                                      <p:to>
                                        <p:strVal val="visible"/>
                                      </p:to>
                                    </p:set>
                                    <p:animEffect transition="in" filter="fade">
                                      <p:cBhvr>
                                        <p:cTn id="95" dur="500"/>
                                        <p:tgtEl>
                                          <p:spTgt spid="34"/>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33"/>
                                        </p:tgtEl>
                                        <p:attrNameLst>
                                          <p:attrName>style.visibility</p:attrName>
                                        </p:attrNameLst>
                                      </p:cBhvr>
                                      <p:to>
                                        <p:strVal val="visible"/>
                                      </p:to>
                                    </p:set>
                                    <p:animEffect transition="in" filter="fade">
                                      <p:cBhvr>
                                        <p:cTn id="9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P spid="17" grpId="0" animBg="1"/>
      <p:bldP spid="17" grpId="1" animBg="1"/>
      <p:bldP spid="18" grpId="0" animBg="1"/>
      <p:bldP spid="18" grpId="1" animBg="1"/>
      <p:bldP spid="19" grpId="0" animBg="1"/>
      <p:bldP spid="19" grpId="1" animBg="1"/>
      <p:bldP spid="23" grpId="0" animBg="1"/>
      <p:bldP spid="23" grpId="1" animBg="1"/>
      <p:bldP spid="24" grpId="0" animBg="1"/>
      <p:bldP spid="24" grpId="1" animBg="1"/>
      <p:bldP spid="25" grpId="0" animBg="1"/>
      <p:bldP spid="25" grpId="1" animBg="1"/>
      <p:bldP spid="26" grpId="0" animBg="1"/>
      <p:bldP spid="27" grpId="0" animBg="1"/>
      <p:bldP spid="20" grpId="0"/>
      <p:bldP spid="14" grpId="0" animBg="1"/>
      <p:bldP spid="14" grpId="1" animBg="1"/>
      <p:bldP spid="32" grpId="0" animBg="1"/>
      <p:bldP spid="32" grpId="1" animBg="1"/>
      <p:bldP spid="33" grpId="0" animBg="1"/>
      <p:bldP spid="3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3090527" y="0"/>
            <a:ext cx="11670037" cy="978729"/>
          </a:xfrm>
          <a:prstGeom prst="rect">
            <a:avLst/>
          </a:prstGeom>
          <a:noFill/>
        </p:spPr>
        <p:txBody>
          <a:bodyPr wrap="square" rtlCol="0">
            <a:spAutoFit/>
          </a:bodyPr>
          <a:lstStyle/>
          <a:p>
            <a:pPr algn="ctr">
              <a:lnSpc>
                <a:spcPct val="120000"/>
              </a:lnSpc>
            </a:pPr>
            <a:r>
              <a:rPr lang="en-US" sz="4800" b="1" dirty="0">
                <a:solidFill>
                  <a:srgbClr val="1E64C8"/>
                </a:solidFill>
              </a:rPr>
              <a:t>Results: Indirect evaluation</a:t>
            </a:r>
          </a:p>
        </p:txBody>
      </p:sp>
      <p:sp>
        <p:nvSpPr>
          <p:cNvPr id="3" name="TextBox 2"/>
          <p:cNvSpPr txBox="1"/>
          <p:nvPr/>
        </p:nvSpPr>
        <p:spPr>
          <a:xfrm>
            <a:off x="2993178" y="1814507"/>
            <a:ext cx="9764160" cy="553998"/>
          </a:xfrm>
          <a:prstGeom prst="rect">
            <a:avLst/>
          </a:prstGeom>
          <a:noFill/>
        </p:spPr>
        <p:txBody>
          <a:bodyPr wrap="square" rtlCol="0">
            <a:spAutoFit/>
          </a:bodyPr>
          <a:lstStyle/>
          <a:p>
            <a:pPr algn="ctr">
              <a:lnSpc>
                <a:spcPct val="120000"/>
              </a:lnSpc>
            </a:pPr>
            <a:r>
              <a:rPr lang="en-US" sz="2500" dirty="0"/>
              <a:t>Scenario 3: Data augmentation (baseline : Train-Real / Test-Real)</a:t>
            </a:r>
          </a:p>
        </p:txBody>
      </p:sp>
      <p:graphicFrame>
        <p:nvGraphicFramePr>
          <p:cNvPr id="4" name="Table 3"/>
          <p:cNvGraphicFramePr>
            <a:graphicFrameLocks noGrp="1"/>
          </p:cNvGraphicFramePr>
          <p:nvPr>
            <p:extLst>
              <p:ext uri="{D42A27DB-BD31-4B8C-83A1-F6EECF244321}">
                <p14:modId xmlns:p14="http://schemas.microsoft.com/office/powerpoint/2010/main" val="1987452314"/>
              </p:ext>
            </p:extLst>
          </p:nvPr>
        </p:nvGraphicFramePr>
        <p:xfrm>
          <a:off x="1538511" y="2464390"/>
          <a:ext cx="14528802" cy="1926336"/>
        </p:xfrm>
        <a:graphic>
          <a:graphicData uri="http://schemas.openxmlformats.org/drawingml/2006/table">
            <a:tbl>
              <a:tblPr firstRow="1" bandRow="1">
                <a:tableStyleId>{5C22544A-7EE6-4342-B048-85BDC9FD1C3A}</a:tableStyleId>
              </a:tblPr>
              <a:tblGrid>
                <a:gridCol w="2687181">
                  <a:extLst>
                    <a:ext uri="{9D8B030D-6E8A-4147-A177-3AD203B41FA5}">
                      <a16:colId xmlns:a16="http://schemas.microsoft.com/office/drawing/2014/main" val="1580165148"/>
                    </a:ext>
                  </a:extLst>
                </a:gridCol>
                <a:gridCol w="5890765">
                  <a:extLst>
                    <a:ext uri="{9D8B030D-6E8A-4147-A177-3AD203B41FA5}">
                      <a16:colId xmlns:a16="http://schemas.microsoft.com/office/drawing/2014/main" val="306305264"/>
                    </a:ext>
                  </a:extLst>
                </a:gridCol>
                <a:gridCol w="2032000">
                  <a:extLst>
                    <a:ext uri="{9D8B030D-6E8A-4147-A177-3AD203B41FA5}">
                      <a16:colId xmlns:a16="http://schemas.microsoft.com/office/drawing/2014/main" val="870968821"/>
                    </a:ext>
                  </a:extLst>
                </a:gridCol>
                <a:gridCol w="3918856">
                  <a:extLst>
                    <a:ext uri="{9D8B030D-6E8A-4147-A177-3AD203B41FA5}">
                      <a16:colId xmlns:a16="http://schemas.microsoft.com/office/drawing/2014/main" val="4198746902"/>
                    </a:ext>
                  </a:extLst>
                </a:gridCol>
              </a:tblGrid>
              <a:tr h="370840">
                <a:tc>
                  <a:txBody>
                    <a:bodyPr/>
                    <a:lstStyle/>
                    <a:p>
                      <a:r>
                        <a:rPr lang="en-US" dirty="0"/>
                        <a:t>Real</a:t>
                      </a:r>
                      <a:r>
                        <a:rPr lang="en-US" baseline="0" dirty="0"/>
                        <a:t> fraction</a:t>
                      </a:r>
                      <a:endParaRPr lang="en-US" dirty="0"/>
                    </a:p>
                  </a:txBody>
                  <a:tcPr/>
                </a:tc>
                <a:tc>
                  <a:txBody>
                    <a:bodyPr/>
                    <a:lstStyle/>
                    <a:p>
                      <a:r>
                        <a:rPr lang="en-US" dirty="0"/>
                        <a:t>Positive (</a:t>
                      </a:r>
                      <a:r>
                        <a:rPr lang="en-US" dirty="0" err="1"/>
                        <a:t>real+synthetic</a:t>
                      </a:r>
                      <a:r>
                        <a:rPr lang="en-US" dirty="0"/>
                        <a:t>)</a:t>
                      </a:r>
                    </a:p>
                  </a:txBody>
                  <a:tcPr/>
                </a:tc>
                <a:tc>
                  <a:txBody>
                    <a:bodyPr/>
                    <a:lstStyle/>
                    <a:p>
                      <a:r>
                        <a:rPr lang="en-US" dirty="0"/>
                        <a:t>Negatives</a:t>
                      </a:r>
                    </a:p>
                  </a:txBody>
                  <a:tcPr/>
                </a:tc>
                <a:tc>
                  <a:txBody>
                    <a:bodyPr/>
                    <a:lstStyle/>
                    <a:p>
                      <a:r>
                        <a:rPr lang="en-US" dirty="0"/>
                        <a:t>Total</a:t>
                      </a:r>
                    </a:p>
                  </a:txBody>
                  <a:tcPr/>
                </a:tc>
                <a:extLst>
                  <a:ext uri="{0D108BD9-81ED-4DB2-BD59-A6C34878D82A}">
                    <a16:rowId xmlns:a16="http://schemas.microsoft.com/office/drawing/2014/main" val="4268973823"/>
                  </a:ext>
                </a:extLst>
              </a:tr>
              <a:tr h="370840">
                <a:tc>
                  <a:txBody>
                    <a:bodyPr/>
                    <a:lstStyle/>
                    <a:p>
                      <a:r>
                        <a:rPr lang="en-US" dirty="0"/>
                        <a:t>10%</a:t>
                      </a:r>
                    </a:p>
                  </a:txBody>
                  <a:tcPr/>
                </a:tc>
                <a:tc>
                  <a:txBody>
                    <a:bodyPr/>
                    <a:lstStyle/>
                    <a:p>
                      <a:r>
                        <a:rPr lang="en-US" sz="2560" b="0" i="0" kern="1200" dirty="0">
                          <a:solidFill>
                            <a:schemeClr val="dk1"/>
                          </a:solidFill>
                          <a:effectLst/>
                          <a:latin typeface="+mn-lt"/>
                          <a:ea typeface="+mn-ea"/>
                          <a:cs typeface="+mn-cs"/>
                        </a:rPr>
                        <a:t>5k / 10k real + 45k / 90k synthetic</a:t>
                      </a:r>
                      <a:endParaRPr lang="en-US" dirty="0"/>
                    </a:p>
                  </a:txBody>
                  <a:tcPr/>
                </a:tc>
                <a:tc>
                  <a:txBody>
                    <a:bodyPr/>
                    <a:lstStyle/>
                    <a:p>
                      <a:r>
                        <a:rPr lang="en-US" dirty="0"/>
                        <a:t>50k / 100k</a:t>
                      </a:r>
                    </a:p>
                  </a:txBody>
                  <a:tcPr/>
                </a:tc>
                <a:tc>
                  <a:txBody>
                    <a:bodyPr/>
                    <a:lstStyle/>
                    <a:p>
                      <a:r>
                        <a:rPr lang="en-US" sz="2560" b="0" i="0" kern="1200" dirty="0">
                          <a:solidFill>
                            <a:schemeClr val="dk1"/>
                          </a:solidFill>
                          <a:effectLst/>
                          <a:latin typeface="+mn-lt"/>
                          <a:ea typeface="+mn-ea"/>
                          <a:cs typeface="+mn-cs"/>
                        </a:rPr>
                        <a:t>100,000 / 200,000</a:t>
                      </a:r>
                      <a:endParaRPr lang="en-US" dirty="0"/>
                    </a:p>
                  </a:txBody>
                  <a:tcPr/>
                </a:tc>
                <a:extLst>
                  <a:ext uri="{0D108BD9-81ED-4DB2-BD59-A6C34878D82A}">
                    <a16:rowId xmlns:a16="http://schemas.microsoft.com/office/drawing/2014/main" val="754147129"/>
                  </a:ext>
                </a:extLst>
              </a:tr>
              <a:tr h="370840">
                <a:tc>
                  <a:txBody>
                    <a:bodyPr/>
                    <a:lstStyle/>
                    <a:p>
                      <a:r>
                        <a:rPr lang="en-US" dirty="0"/>
                        <a:t>25%</a:t>
                      </a:r>
                    </a:p>
                  </a:txBody>
                  <a:tcPr/>
                </a:tc>
                <a:tc>
                  <a:txBody>
                    <a:bodyPr/>
                    <a:lstStyle/>
                    <a:p>
                      <a:r>
                        <a:rPr lang="en-US" sz="2560" b="0" i="0" kern="1200" dirty="0">
                          <a:solidFill>
                            <a:schemeClr val="dk1"/>
                          </a:solidFill>
                          <a:effectLst/>
                          <a:latin typeface="+mn-lt"/>
                          <a:ea typeface="+mn-ea"/>
                          <a:cs typeface="+mn-cs"/>
                        </a:rPr>
                        <a:t>12.5k / 25k real + 37.5k / 75k synthetic</a:t>
                      </a:r>
                      <a:endParaRPr lang="en-US" dirty="0"/>
                    </a:p>
                  </a:txBody>
                  <a:tcPr/>
                </a:tc>
                <a:tc>
                  <a:txBody>
                    <a:bodyPr/>
                    <a:lstStyle/>
                    <a:p>
                      <a:r>
                        <a:rPr lang="en-US" dirty="0"/>
                        <a:t>50k / 100k</a:t>
                      </a:r>
                    </a:p>
                  </a:txBody>
                  <a:tcPr/>
                </a:tc>
                <a:tc>
                  <a:txBody>
                    <a:bodyPr/>
                    <a:lstStyle/>
                    <a:p>
                      <a:r>
                        <a:rPr lang="en-US" sz="2560" b="0" i="0" kern="1200" dirty="0">
                          <a:solidFill>
                            <a:schemeClr val="dk1"/>
                          </a:solidFill>
                          <a:effectLst/>
                          <a:latin typeface="+mn-lt"/>
                          <a:ea typeface="+mn-ea"/>
                          <a:cs typeface="+mn-cs"/>
                        </a:rPr>
                        <a:t>100,000 / 200,000</a:t>
                      </a:r>
                      <a:endParaRPr lang="en-US" dirty="0"/>
                    </a:p>
                  </a:txBody>
                  <a:tcPr/>
                </a:tc>
                <a:extLst>
                  <a:ext uri="{0D108BD9-81ED-4DB2-BD59-A6C34878D82A}">
                    <a16:rowId xmlns:a16="http://schemas.microsoft.com/office/drawing/2014/main" val="3186907214"/>
                  </a:ext>
                </a:extLst>
              </a:tr>
              <a:tr h="370840">
                <a:tc>
                  <a:txBody>
                    <a:bodyPr/>
                    <a:lstStyle/>
                    <a:p>
                      <a:r>
                        <a:rPr lang="en-US" dirty="0"/>
                        <a:t>50%</a:t>
                      </a:r>
                    </a:p>
                  </a:txBody>
                  <a:tcPr/>
                </a:tc>
                <a:tc>
                  <a:txBody>
                    <a:bodyPr/>
                    <a:lstStyle/>
                    <a:p>
                      <a:r>
                        <a:rPr lang="en-US" sz="2560" b="0" i="0" kern="1200" dirty="0">
                          <a:solidFill>
                            <a:schemeClr val="dk1"/>
                          </a:solidFill>
                          <a:effectLst/>
                          <a:latin typeface="+mn-lt"/>
                          <a:ea typeface="+mn-ea"/>
                          <a:cs typeface="+mn-cs"/>
                        </a:rPr>
                        <a:t>25k / 50k real + 25k / 50k synthetic</a:t>
                      </a:r>
                      <a:endParaRPr lang="en-US" dirty="0"/>
                    </a:p>
                  </a:txBody>
                  <a:tcPr/>
                </a:tc>
                <a:tc>
                  <a:txBody>
                    <a:bodyPr/>
                    <a:lstStyle/>
                    <a:p>
                      <a:r>
                        <a:rPr lang="en-US" dirty="0"/>
                        <a:t>50k / 100k</a:t>
                      </a:r>
                    </a:p>
                  </a:txBody>
                  <a:tcPr/>
                </a:tc>
                <a:tc>
                  <a:txBody>
                    <a:bodyPr/>
                    <a:lstStyle/>
                    <a:p>
                      <a:r>
                        <a:rPr lang="en-US" sz="2560" b="0" i="0" kern="1200" dirty="0">
                          <a:solidFill>
                            <a:schemeClr val="dk1"/>
                          </a:solidFill>
                          <a:effectLst/>
                          <a:latin typeface="+mn-lt"/>
                          <a:ea typeface="+mn-ea"/>
                          <a:cs typeface="+mn-cs"/>
                        </a:rPr>
                        <a:t>100,000 / 200,000</a:t>
                      </a:r>
                      <a:endParaRPr lang="en-US" dirty="0"/>
                    </a:p>
                  </a:txBody>
                  <a:tcPr/>
                </a:tc>
                <a:extLst>
                  <a:ext uri="{0D108BD9-81ED-4DB2-BD59-A6C34878D82A}">
                    <a16:rowId xmlns:a16="http://schemas.microsoft.com/office/drawing/2014/main" val="3696180970"/>
                  </a:ext>
                </a:extLst>
              </a:tr>
            </a:tbl>
          </a:graphicData>
        </a:graphic>
      </p:graphicFrame>
      <p:sp>
        <p:nvSpPr>
          <p:cNvPr id="21" name="TextBox 20"/>
          <p:cNvSpPr txBox="1"/>
          <p:nvPr/>
        </p:nvSpPr>
        <p:spPr>
          <a:xfrm>
            <a:off x="3381829" y="871830"/>
            <a:ext cx="5007428" cy="511615"/>
          </a:xfrm>
          <a:prstGeom prst="rect">
            <a:avLst/>
          </a:prstGeom>
          <a:noFill/>
        </p:spPr>
        <p:txBody>
          <a:bodyPr wrap="square" rtlCol="0">
            <a:spAutoFit/>
          </a:bodyPr>
          <a:lstStyle/>
          <a:p>
            <a:pPr algn="l">
              <a:lnSpc>
                <a:spcPct val="120000"/>
              </a:lnSpc>
            </a:pPr>
            <a:r>
              <a:rPr lang="en-US" sz="2500" dirty="0"/>
              <a:t>Model architecture: </a:t>
            </a:r>
            <a:r>
              <a:rPr lang="en-US" sz="2500" b="1" dirty="0"/>
              <a:t>SpliceRover</a:t>
            </a:r>
            <a:r>
              <a:rPr lang="en-US" sz="2500" b="1" dirty="0">
                <a:solidFill>
                  <a:srgbClr val="FF0000"/>
                </a:solidFill>
              </a:rPr>
              <a:t>*</a:t>
            </a:r>
          </a:p>
        </p:txBody>
      </p:sp>
      <p:sp>
        <p:nvSpPr>
          <p:cNvPr id="22" name="TextBox 21"/>
          <p:cNvSpPr txBox="1"/>
          <p:nvPr/>
        </p:nvSpPr>
        <p:spPr>
          <a:xfrm>
            <a:off x="3795776" y="9021147"/>
            <a:ext cx="7952879" cy="276999"/>
          </a:xfrm>
          <a:prstGeom prst="rect">
            <a:avLst/>
          </a:prstGeom>
          <a:noFill/>
        </p:spPr>
        <p:txBody>
          <a:bodyPr wrap="square" rtlCol="0">
            <a:spAutoFit/>
          </a:bodyPr>
          <a:lstStyle/>
          <a:p>
            <a:pPr algn="just">
              <a:lnSpc>
                <a:spcPct val="120000"/>
              </a:lnSpc>
            </a:pPr>
            <a:r>
              <a:rPr lang="en-US" sz="1000" dirty="0">
                <a:solidFill>
                  <a:srgbClr val="FF0000"/>
                </a:solidFill>
              </a:rPr>
              <a:t>* </a:t>
            </a:r>
            <a:r>
              <a:rPr lang="en-US" sz="1000" dirty="0" err="1"/>
              <a:t>Zuallaert</a:t>
            </a:r>
            <a:r>
              <a:rPr lang="en-US" sz="1000" dirty="0"/>
              <a:t>, J. et al. (2018). SpliceRover: interpretable convolutional neural networks for improved splice site prediction</a:t>
            </a:r>
            <a:r>
              <a:rPr lang="en-US" sz="1000" i="1" dirty="0"/>
              <a:t>,</a:t>
            </a:r>
            <a:r>
              <a:rPr lang="en-US" sz="1000" b="1" i="1" dirty="0"/>
              <a:t> </a:t>
            </a:r>
            <a:r>
              <a:rPr lang="en-US" sz="1000" i="1" dirty="0"/>
              <a:t>Bioinformatics.</a:t>
            </a:r>
            <a:endParaRPr lang="en-US" sz="1000" dirty="0"/>
          </a:p>
        </p:txBody>
      </p:sp>
      <p:pic>
        <p:nvPicPr>
          <p:cNvPr id="2" name="Picture 1"/>
          <p:cNvPicPr>
            <a:picLocks noChangeAspect="1"/>
          </p:cNvPicPr>
          <p:nvPr/>
        </p:nvPicPr>
        <p:blipFill>
          <a:blip r:embed="rId3"/>
          <a:stretch>
            <a:fillRect/>
          </a:stretch>
        </p:blipFill>
        <p:spPr>
          <a:xfrm>
            <a:off x="17395220" y="2331014"/>
            <a:ext cx="6946617" cy="6779898"/>
          </a:xfrm>
          <a:prstGeom prst="rect">
            <a:avLst/>
          </a:prstGeom>
        </p:spPr>
      </p:pic>
      <p:sp>
        <p:nvSpPr>
          <p:cNvPr id="6" name="Rounded Rectangle 5"/>
          <p:cNvSpPr/>
          <p:nvPr/>
        </p:nvSpPr>
        <p:spPr>
          <a:xfrm>
            <a:off x="11234057" y="3396344"/>
            <a:ext cx="754742" cy="1090268"/>
          </a:xfrm>
          <a:prstGeom prst="roundRect">
            <a:avLst/>
          </a:prstGeom>
          <a:no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Rounded Rectangle 19"/>
          <p:cNvSpPr/>
          <p:nvPr/>
        </p:nvSpPr>
        <p:spPr>
          <a:xfrm>
            <a:off x="12583170" y="3396344"/>
            <a:ext cx="754742" cy="1090268"/>
          </a:xfrm>
          <a:prstGeom prst="roundRect">
            <a:avLst/>
          </a:prstGeom>
          <a:no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Rounded Rectangle 27"/>
          <p:cNvSpPr/>
          <p:nvPr/>
        </p:nvSpPr>
        <p:spPr>
          <a:xfrm>
            <a:off x="13889454" y="3396343"/>
            <a:ext cx="754742" cy="1090268"/>
          </a:xfrm>
          <a:prstGeom prst="roundRect">
            <a:avLst/>
          </a:prstGeom>
          <a:no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Rounded Rectangle 28"/>
          <p:cNvSpPr/>
          <p:nvPr/>
        </p:nvSpPr>
        <p:spPr>
          <a:xfrm>
            <a:off x="9799774" y="3396343"/>
            <a:ext cx="754742" cy="1090268"/>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p:cNvSpPr txBox="1"/>
          <p:nvPr/>
        </p:nvSpPr>
        <p:spPr>
          <a:xfrm>
            <a:off x="566061" y="5167085"/>
            <a:ext cx="7866743" cy="1477328"/>
          </a:xfrm>
          <a:prstGeom prst="rect">
            <a:avLst/>
          </a:prstGeom>
          <a:noFill/>
        </p:spPr>
        <p:txBody>
          <a:bodyPr wrap="square" rtlCol="0">
            <a:spAutoFit/>
          </a:bodyPr>
          <a:lstStyle/>
          <a:p>
            <a:pPr>
              <a:lnSpc>
                <a:spcPct val="120000"/>
              </a:lnSpc>
            </a:pPr>
            <a:r>
              <a:rPr lang="en-US" sz="2500" dirty="0"/>
              <a:t>50% real + 50% synthetic achieves near-baseline predictive performance, effectively halving real data requirements</a:t>
            </a:r>
          </a:p>
        </p:txBody>
      </p:sp>
      <p:sp>
        <p:nvSpPr>
          <p:cNvPr id="30" name="TextBox 29"/>
          <p:cNvSpPr txBox="1"/>
          <p:nvPr/>
        </p:nvSpPr>
        <p:spPr>
          <a:xfrm>
            <a:off x="15893144" y="8839200"/>
            <a:ext cx="1030514" cy="511615"/>
          </a:xfrm>
          <a:prstGeom prst="rect">
            <a:avLst/>
          </a:prstGeom>
          <a:noFill/>
        </p:spPr>
        <p:txBody>
          <a:bodyPr wrap="square" rtlCol="0">
            <a:spAutoFit/>
          </a:bodyPr>
          <a:lstStyle/>
          <a:p>
            <a:pPr algn="r">
              <a:lnSpc>
                <a:spcPct val="120000"/>
              </a:lnSpc>
            </a:pPr>
            <a:r>
              <a:rPr lang="en-US" sz="2500" dirty="0" smtClean="0"/>
              <a:t>14/16</a:t>
            </a:r>
            <a:endParaRPr lang="en-US" sz="2500" dirty="0"/>
          </a:p>
        </p:txBody>
      </p:sp>
    </p:spTree>
    <p:extLst>
      <p:ext uri="{BB962C8B-B14F-4D97-AF65-F5344CB8AC3E}">
        <p14:creationId xmlns:p14="http://schemas.microsoft.com/office/powerpoint/2010/main" val="1174500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1000" fill="hold"/>
                                        <p:tgtEl>
                                          <p:spTgt spid="4"/>
                                        </p:tgtEl>
                                      </p:cBhvr>
                                      <p:by x="50000" y="50000"/>
                                    </p:animScale>
                                  </p:childTnLst>
                                </p:cTn>
                              </p:par>
                              <p:par>
                                <p:cTn id="12" presetID="35" presetClass="path" presetSubtype="0" accel="50000" decel="50000" fill="hold" nodeType="withEffect">
                                  <p:stCondLst>
                                    <p:cond delay="0"/>
                                  </p:stCondLst>
                                  <p:childTnLst>
                                    <p:animMotion origin="layout" path="M -8.99103E-7 2.60417E-7 L -0.26808 -0.00326 " pathEditMode="relative" rAng="0" ptsTypes="AA">
                                      <p:cBhvr>
                                        <p:cTn id="13" dur="1000" fill="hold"/>
                                        <p:tgtEl>
                                          <p:spTgt spid="4"/>
                                        </p:tgtEl>
                                        <p:attrNameLst>
                                          <p:attrName>ppt_x</p:attrName>
                                          <p:attrName>ppt_y</p:attrName>
                                        </p:attrNameLst>
                                      </p:cBhvr>
                                      <p:rCtr x="-13404" y="-163"/>
                                    </p:animMotion>
                                  </p:childTnLst>
                                </p:cTn>
                              </p:par>
                              <p:par>
                                <p:cTn id="14" presetID="35" presetClass="path" presetSubtype="0" accel="50000" decel="50000" fill="hold" nodeType="withEffect">
                                  <p:stCondLst>
                                    <p:cond delay="0"/>
                                  </p:stCondLst>
                                  <p:childTnLst>
                                    <p:animMotion origin="layout" path="M -4.15125E-6 4.21875E-6 L -0.54056 -0.00017 " pathEditMode="relative" rAng="0" ptsTypes="AA">
                                      <p:cBhvr>
                                        <p:cTn id="15" dur="1000" fill="hold"/>
                                        <p:tgtEl>
                                          <p:spTgt spid="2"/>
                                        </p:tgtEl>
                                        <p:attrNameLst>
                                          <p:attrName>ppt_x</p:attrName>
                                          <p:attrName>ppt_y</p:attrName>
                                        </p:attrNameLst>
                                      </p:cBhvr>
                                      <p:rCtr x="-27028" y="-16"/>
                                    </p:animMotion>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par>
                                <p:cTn id="31" presetID="10"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20"/>
                                        </p:tgtEl>
                                      </p:cBhvr>
                                    </p:animEffect>
                                    <p:set>
                                      <p:cBhvr>
                                        <p:cTn id="38" dur="1" fill="hold">
                                          <p:stCondLst>
                                            <p:cond delay="499"/>
                                          </p:stCondLst>
                                        </p:cTn>
                                        <p:tgtEl>
                                          <p:spTgt spid="20"/>
                                        </p:tgtEl>
                                        <p:attrNameLst>
                                          <p:attrName>style.visibility</p:attrName>
                                        </p:attrNameLst>
                                      </p:cBhvr>
                                      <p:to>
                                        <p:strVal val="hidden"/>
                                      </p:to>
                                    </p:set>
                                  </p:childTnLst>
                                </p:cTn>
                              </p:par>
                              <p:par>
                                <p:cTn id="39" presetID="10"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20" grpId="0" animBg="1"/>
      <p:bldP spid="20" grpId="1" animBg="1"/>
      <p:bldP spid="28" grpId="0" animBg="1"/>
      <p:bldP spid="29" grpId="0" animBg="1"/>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hape 34"/>
          <p:cNvSpPr/>
          <p:nvPr/>
        </p:nvSpPr>
        <p:spPr>
          <a:xfrm>
            <a:off x="10282013" y="1545656"/>
            <a:ext cx="7010400" cy="6312192"/>
          </a:xfrm>
          <a:prstGeom prst="rect">
            <a:avLst/>
          </a:prstGeom>
          <a:solidFill>
            <a:srgbClr val="0070C0"/>
          </a:solidFill>
          <a:ln/>
          <a:effectLst>
            <a:outerShdw blurRad="101600" dist="38100" dir="8100000" algn="bl" rotWithShape="0">
              <a:srgbClr val="000000">
                <a:alpha val="18000"/>
              </a:srgbClr>
            </a:outerShdw>
          </a:effectLst>
        </p:spPr>
        <p:txBody>
          <a:bodyPr/>
          <a:lstStyle/>
          <a:p>
            <a:endParaRPr lang="en-BE"/>
          </a:p>
        </p:txBody>
      </p:sp>
      <p:sp>
        <p:nvSpPr>
          <p:cNvPr id="28" name="Text 40"/>
          <p:cNvSpPr/>
          <p:nvPr/>
        </p:nvSpPr>
        <p:spPr>
          <a:xfrm>
            <a:off x="10391822" y="3680848"/>
            <a:ext cx="7054351" cy="423813"/>
          </a:xfrm>
          <a:prstGeom prst="rect">
            <a:avLst/>
          </a:prstGeom>
          <a:noFill/>
          <a:ln/>
        </p:spPr>
        <p:txBody>
          <a:bodyPr wrap="square" rtlCol="0" anchor="ctr"/>
          <a:lstStyle/>
          <a:p>
            <a:pPr marL="342900" indent="-342900">
              <a:buSzPct val="100000"/>
              <a:buChar char="•"/>
            </a:pPr>
            <a:r>
              <a:rPr lang="en-US" sz="3600" dirty="0">
                <a:solidFill>
                  <a:srgbClr val="FFFFFF"/>
                </a:solidFill>
                <a:latin typeface="Calibri" pitchFamily="34" charset="0"/>
                <a:ea typeface="Calibri" pitchFamily="34" charset="-122"/>
                <a:cs typeface="Calibri" pitchFamily="34" charset="-120"/>
              </a:rPr>
              <a:t>Post-training blending mechanism</a:t>
            </a:r>
            <a:endParaRPr lang="en-US" sz="3600" dirty="0"/>
          </a:p>
        </p:txBody>
      </p:sp>
      <p:sp>
        <p:nvSpPr>
          <p:cNvPr id="13" name="TextBox 12"/>
          <p:cNvSpPr txBox="1"/>
          <p:nvPr/>
        </p:nvSpPr>
        <p:spPr>
          <a:xfrm>
            <a:off x="3090527" y="0"/>
            <a:ext cx="11670037" cy="897233"/>
          </a:xfrm>
          <a:prstGeom prst="rect">
            <a:avLst/>
          </a:prstGeom>
          <a:noFill/>
        </p:spPr>
        <p:txBody>
          <a:bodyPr wrap="square" rtlCol="0">
            <a:spAutoFit/>
          </a:bodyPr>
          <a:lstStyle/>
          <a:p>
            <a:pPr algn="ctr">
              <a:lnSpc>
                <a:spcPct val="120000"/>
              </a:lnSpc>
            </a:pPr>
            <a:r>
              <a:rPr lang="en-US" sz="4800" b="1" dirty="0">
                <a:solidFill>
                  <a:srgbClr val="1E64C8"/>
                </a:solidFill>
              </a:rPr>
              <a:t>Conclusions</a:t>
            </a:r>
          </a:p>
        </p:txBody>
      </p:sp>
      <p:sp>
        <p:nvSpPr>
          <p:cNvPr id="23" name="Shape 35"/>
          <p:cNvSpPr/>
          <p:nvPr/>
        </p:nvSpPr>
        <p:spPr>
          <a:xfrm>
            <a:off x="10282013" y="1264307"/>
            <a:ext cx="7010400" cy="354716"/>
          </a:xfrm>
          <a:prstGeom prst="rect">
            <a:avLst/>
          </a:prstGeom>
          <a:solidFill>
            <a:srgbClr val="02C39A"/>
          </a:solidFill>
          <a:ln/>
        </p:spPr>
        <p:txBody>
          <a:bodyPr/>
          <a:lstStyle/>
          <a:p>
            <a:endParaRPr lang="en-BE"/>
          </a:p>
        </p:txBody>
      </p:sp>
      <p:sp>
        <p:nvSpPr>
          <p:cNvPr id="24" name="Text 36"/>
          <p:cNvSpPr/>
          <p:nvPr/>
        </p:nvSpPr>
        <p:spPr>
          <a:xfrm>
            <a:off x="11513063" y="1653135"/>
            <a:ext cx="3747350" cy="605447"/>
          </a:xfrm>
          <a:prstGeom prst="rect">
            <a:avLst/>
          </a:prstGeom>
          <a:noFill/>
          <a:ln/>
        </p:spPr>
        <p:txBody>
          <a:bodyPr wrap="square" rtlCol="0" anchor="ctr"/>
          <a:lstStyle/>
          <a:p>
            <a:pPr marL="0" indent="0" algn="ctr">
              <a:buNone/>
            </a:pPr>
            <a:r>
              <a:rPr lang="en-US" sz="5400" b="1" dirty="0">
                <a:solidFill>
                  <a:srgbClr val="FFFFFF"/>
                </a:solidFill>
                <a:latin typeface="Cambria" pitchFamily="34" charset="0"/>
                <a:ea typeface="Cambria" pitchFamily="34" charset="-122"/>
                <a:cs typeface="Cambria" pitchFamily="34" charset="-120"/>
              </a:rPr>
              <a:t>Thank You</a:t>
            </a:r>
            <a:endParaRPr lang="en-US" sz="5400" dirty="0"/>
          </a:p>
        </p:txBody>
      </p:sp>
      <p:sp>
        <p:nvSpPr>
          <p:cNvPr id="27" name="Text 39"/>
          <p:cNvSpPr/>
          <p:nvPr/>
        </p:nvSpPr>
        <p:spPr>
          <a:xfrm>
            <a:off x="10020755" y="2973309"/>
            <a:ext cx="5121433" cy="403632"/>
          </a:xfrm>
          <a:prstGeom prst="rect">
            <a:avLst/>
          </a:prstGeom>
          <a:noFill/>
          <a:ln/>
        </p:spPr>
        <p:txBody>
          <a:bodyPr wrap="square" rtlCol="0" anchor="ctr"/>
          <a:lstStyle/>
          <a:p>
            <a:pPr marL="0" indent="0" algn="ctr">
              <a:buNone/>
            </a:pPr>
            <a:r>
              <a:rPr lang="en-US" sz="3200" b="1" dirty="0">
                <a:solidFill>
                  <a:srgbClr val="02C39A"/>
                </a:solidFill>
                <a:latin typeface="Calibri" pitchFamily="34" charset="0"/>
                <a:ea typeface="Calibri" pitchFamily="34" charset="-122"/>
                <a:cs typeface="Calibri" pitchFamily="34" charset="-120"/>
              </a:rPr>
              <a:t>Key Paper Contributions</a:t>
            </a:r>
            <a:endParaRPr lang="en-US" sz="3200" dirty="0"/>
          </a:p>
        </p:txBody>
      </p:sp>
      <p:sp>
        <p:nvSpPr>
          <p:cNvPr id="29" name="Text 41"/>
          <p:cNvSpPr/>
          <p:nvPr/>
        </p:nvSpPr>
        <p:spPr>
          <a:xfrm>
            <a:off x="10391823" y="4351691"/>
            <a:ext cx="4868590" cy="423813"/>
          </a:xfrm>
          <a:prstGeom prst="rect">
            <a:avLst/>
          </a:prstGeom>
          <a:noFill/>
          <a:ln/>
        </p:spPr>
        <p:txBody>
          <a:bodyPr wrap="square" rtlCol="0" anchor="ctr"/>
          <a:lstStyle/>
          <a:p>
            <a:pPr marL="342900" indent="-342900">
              <a:buSzPct val="100000"/>
              <a:buChar char="•"/>
            </a:pPr>
            <a:r>
              <a:rPr lang="en-US" sz="3600" dirty="0">
                <a:solidFill>
                  <a:srgbClr val="FFFFFF"/>
                </a:solidFill>
                <a:latin typeface="Calibri" pitchFamily="34" charset="0"/>
                <a:ea typeface="Calibri" pitchFamily="34" charset="-122"/>
                <a:cs typeface="Calibri" pitchFamily="34" charset="-120"/>
              </a:rPr>
              <a:t>Two-species validation</a:t>
            </a:r>
            <a:endParaRPr lang="en-US" sz="3600" dirty="0"/>
          </a:p>
        </p:txBody>
      </p:sp>
      <mc:AlternateContent xmlns:mc="http://schemas.openxmlformats.org/markup-compatibility/2006" xmlns:a14="http://schemas.microsoft.com/office/drawing/2010/main">
        <mc:Choice Requires="a14">
          <p:sp>
            <p:nvSpPr>
              <p:cNvPr id="30" name="Text 42"/>
              <p:cNvSpPr/>
              <p:nvPr/>
            </p:nvSpPr>
            <p:spPr>
              <a:xfrm>
                <a:off x="10391823" y="5066257"/>
                <a:ext cx="4750366" cy="423813"/>
              </a:xfrm>
              <a:prstGeom prst="rect">
                <a:avLst/>
              </a:prstGeom>
              <a:noFill/>
              <a:ln/>
            </p:spPr>
            <p:txBody>
              <a:bodyPr wrap="square" rtlCol="0" anchor="ctr"/>
              <a:lstStyle/>
              <a:p>
                <a:pPr marL="342900" indent="-342900">
                  <a:buSzPct val="100000"/>
                  <a:buChar char="•"/>
                </a:pPr>
                <a14:m>
                  <m:oMath xmlns:m="http://schemas.openxmlformats.org/officeDocument/2006/math">
                    <m:r>
                      <m:rPr>
                        <m:sty m:val="p"/>
                      </m:rPr>
                      <a:rPr lang="en-US" sz="3600" i="0" dirty="0" smtClean="0">
                        <a:solidFill>
                          <a:srgbClr val="FFFFFF"/>
                        </a:solidFill>
                        <a:latin typeface="Cambria Math" panose="02040503050406030204" pitchFamily="18" charset="0"/>
                        <a:ea typeface="Calibri" pitchFamily="34" charset="-122"/>
                        <a:cs typeface="Calibri" pitchFamily="34" charset="-120"/>
                      </a:rPr>
                      <m:t>λ</m:t>
                    </m:r>
                  </m:oMath>
                </a14:m>
                <a:r>
                  <a:rPr lang="en-US" sz="3600" dirty="0">
                    <a:solidFill>
                      <a:srgbClr val="FFFFFF"/>
                    </a:solidFill>
                    <a:latin typeface="Calibri" pitchFamily="34" charset="0"/>
                    <a:ea typeface="Calibri" pitchFamily="34" charset="-122"/>
                    <a:cs typeface="Calibri" pitchFamily="34" charset="-120"/>
                  </a:rPr>
                  <a:t> ablation study</a:t>
                </a:r>
                <a:endParaRPr lang="en-US" sz="3600" dirty="0"/>
              </a:p>
            </p:txBody>
          </p:sp>
        </mc:Choice>
        <mc:Fallback xmlns="">
          <p:sp>
            <p:nvSpPr>
              <p:cNvPr id="30" name="Text 42"/>
              <p:cNvSpPr>
                <a:spLocks noRot="1" noChangeAspect="1" noMove="1" noResize="1" noEditPoints="1" noAdjustHandles="1" noChangeArrowheads="1" noChangeShapeType="1" noTextEdit="1"/>
              </p:cNvSpPr>
              <p:nvPr/>
            </p:nvSpPr>
            <p:spPr>
              <a:xfrm>
                <a:off x="10391823" y="5066257"/>
                <a:ext cx="4750366" cy="423813"/>
              </a:xfrm>
              <a:prstGeom prst="rect">
                <a:avLst/>
              </a:prstGeom>
              <a:blipFill>
                <a:blip r:embed="rId3"/>
                <a:stretch>
                  <a:fillRect t="-45714" b="-80000"/>
                </a:stretch>
              </a:blipFill>
              <a:ln/>
            </p:spPr>
            <p:txBody>
              <a:bodyPr/>
              <a:lstStyle/>
              <a:p>
                <a:r>
                  <a:rPr lang="en-BE">
                    <a:noFill/>
                  </a:rPr>
                  <a:t> </a:t>
                </a:r>
              </a:p>
            </p:txBody>
          </p:sp>
        </mc:Fallback>
      </mc:AlternateContent>
      <p:sp>
        <p:nvSpPr>
          <p:cNvPr id="31" name="Text 43"/>
          <p:cNvSpPr/>
          <p:nvPr/>
        </p:nvSpPr>
        <p:spPr>
          <a:xfrm>
            <a:off x="10391823" y="5829650"/>
            <a:ext cx="5710417" cy="423813"/>
          </a:xfrm>
          <a:prstGeom prst="rect">
            <a:avLst/>
          </a:prstGeom>
          <a:noFill/>
          <a:ln/>
        </p:spPr>
        <p:txBody>
          <a:bodyPr wrap="square" rtlCol="0" anchor="ctr"/>
          <a:lstStyle/>
          <a:p>
            <a:pPr marL="342900" indent="-342900">
              <a:buSzPct val="100000"/>
              <a:buChar char="•"/>
            </a:pPr>
            <a:r>
              <a:rPr lang="en-US" sz="3600" dirty="0">
                <a:solidFill>
                  <a:srgbClr val="FFFFFF"/>
                </a:solidFill>
                <a:latin typeface="Calibri" pitchFamily="34" charset="0"/>
                <a:ea typeface="Calibri" pitchFamily="34" charset="-122"/>
                <a:cs typeface="Calibri" pitchFamily="34" charset="-120"/>
              </a:rPr>
              <a:t>Data augmentation analysis</a:t>
            </a:r>
            <a:endParaRPr lang="en-US" sz="3600" dirty="0"/>
          </a:p>
        </p:txBody>
      </p:sp>
      <p:pic>
        <p:nvPicPr>
          <p:cNvPr id="35" name="Picture 34"/>
          <p:cNvPicPr>
            <a:picLocks noChangeAspect="1"/>
          </p:cNvPicPr>
          <p:nvPr/>
        </p:nvPicPr>
        <p:blipFill>
          <a:blip r:embed="rId4"/>
          <a:stretch>
            <a:fillRect/>
          </a:stretch>
        </p:blipFill>
        <p:spPr>
          <a:xfrm>
            <a:off x="12637705" y="6544216"/>
            <a:ext cx="2562583" cy="619211"/>
          </a:xfrm>
          <a:prstGeom prst="rect">
            <a:avLst/>
          </a:prstGeom>
        </p:spPr>
      </p:pic>
      <p:sp>
        <p:nvSpPr>
          <p:cNvPr id="40" name="Shape 17"/>
          <p:cNvSpPr/>
          <p:nvPr/>
        </p:nvSpPr>
        <p:spPr>
          <a:xfrm>
            <a:off x="319763" y="1264307"/>
            <a:ext cx="565331" cy="1190172"/>
          </a:xfrm>
          <a:prstGeom prst="rect">
            <a:avLst/>
          </a:prstGeom>
          <a:solidFill>
            <a:srgbClr val="02C39A"/>
          </a:solidFill>
          <a:ln/>
        </p:spPr>
        <p:txBody>
          <a:bodyPr/>
          <a:lstStyle/>
          <a:p>
            <a:endParaRPr lang="en-BE"/>
          </a:p>
        </p:txBody>
      </p:sp>
      <p:sp>
        <p:nvSpPr>
          <p:cNvPr id="41" name="Text 18"/>
          <p:cNvSpPr/>
          <p:nvPr/>
        </p:nvSpPr>
        <p:spPr>
          <a:xfrm>
            <a:off x="319763" y="1428231"/>
            <a:ext cx="565331" cy="733444"/>
          </a:xfrm>
          <a:prstGeom prst="rect">
            <a:avLst/>
          </a:prstGeom>
          <a:noFill/>
          <a:ln/>
        </p:spPr>
        <p:txBody>
          <a:bodyPr wrap="square" lIns="0" tIns="0" rIns="0" bIns="0" rtlCol="0" anchor="ctr"/>
          <a:lstStyle/>
          <a:p>
            <a:pPr marL="0" indent="0" algn="ctr">
              <a:buNone/>
            </a:pPr>
            <a:r>
              <a:rPr lang="en-US" sz="4000" dirty="0">
                <a:solidFill>
                  <a:srgbClr val="021B3A"/>
                </a:solidFill>
              </a:rPr>
              <a:t>✔</a:t>
            </a:r>
            <a:endParaRPr lang="en-US" sz="4000" dirty="0"/>
          </a:p>
        </p:txBody>
      </p:sp>
      <p:sp>
        <p:nvSpPr>
          <p:cNvPr id="42" name="Shape 20"/>
          <p:cNvSpPr/>
          <p:nvPr/>
        </p:nvSpPr>
        <p:spPr>
          <a:xfrm>
            <a:off x="352386" y="2838252"/>
            <a:ext cx="565331" cy="733444"/>
          </a:xfrm>
          <a:prstGeom prst="rect">
            <a:avLst/>
          </a:prstGeom>
          <a:solidFill>
            <a:srgbClr val="02C39A"/>
          </a:solidFill>
          <a:ln/>
        </p:spPr>
        <p:txBody>
          <a:bodyPr/>
          <a:lstStyle/>
          <a:p>
            <a:endParaRPr lang="en-BE"/>
          </a:p>
        </p:txBody>
      </p:sp>
      <p:sp>
        <p:nvSpPr>
          <p:cNvPr id="43" name="Text 21"/>
          <p:cNvSpPr/>
          <p:nvPr/>
        </p:nvSpPr>
        <p:spPr>
          <a:xfrm>
            <a:off x="352386" y="2838252"/>
            <a:ext cx="565331" cy="733444"/>
          </a:xfrm>
          <a:prstGeom prst="rect">
            <a:avLst/>
          </a:prstGeom>
          <a:noFill/>
          <a:ln/>
        </p:spPr>
        <p:txBody>
          <a:bodyPr wrap="square" lIns="0" tIns="0" rIns="0" bIns="0" rtlCol="0" anchor="ctr"/>
          <a:lstStyle/>
          <a:p>
            <a:pPr marL="0" indent="0" algn="ctr">
              <a:buNone/>
            </a:pPr>
            <a:r>
              <a:rPr lang="en-US" sz="4000" dirty="0">
                <a:solidFill>
                  <a:srgbClr val="021B3A"/>
                </a:solidFill>
              </a:rPr>
              <a:t>✔</a:t>
            </a:r>
            <a:endParaRPr lang="en-US" sz="4000" dirty="0"/>
          </a:p>
        </p:txBody>
      </p:sp>
      <p:sp>
        <p:nvSpPr>
          <p:cNvPr id="44" name="Shape 23"/>
          <p:cNvSpPr/>
          <p:nvPr/>
        </p:nvSpPr>
        <p:spPr>
          <a:xfrm>
            <a:off x="352386" y="4143492"/>
            <a:ext cx="565331" cy="733444"/>
          </a:xfrm>
          <a:prstGeom prst="rect">
            <a:avLst/>
          </a:prstGeom>
          <a:solidFill>
            <a:srgbClr val="02C39A"/>
          </a:solidFill>
          <a:ln/>
        </p:spPr>
        <p:txBody>
          <a:bodyPr/>
          <a:lstStyle/>
          <a:p>
            <a:endParaRPr lang="en-BE"/>
          </a:p>
        </p:txBody>
      </p:sp>
      <p:sp>
        <p:nvSpPr>
          <p:cNvPr id="45" name="Text 24"/>
          <p:cNvSpPr/>
          <p:nvPr/>
        </p:nvSpPr>
        <p:spPr>
          <a:xfrm>
            <a:off x="352386" y="4143492"/>
            <a:ext cx="565331" cy="733444"/>
          </a:xfrm>
          <a:prstGeom prst="rect">
            <a:avLst/>
          </a:prstGeom>
          <a:noFill/>
          <a:ln/>
        </p:spPr>
        <p:txBody>
          <a:bodyPr wrap="square" lIns="0" tIns="0" rIns="0" bIns="0" rtlCol="0" anchor="ctr"/>
          <a:lstStyle/>
          <a:p>
            <a:pPr marL="0" indent="0" algn="ctr">
              <a:buNone/>
            </a:pPr>
            <a:r>
              <a:rPr lang="en-US" sz="4000" dirty="0">
                <a:solidFill>
                  <a:srgbClr val="021B3A"/>
                </a:solidFill>
              </a:rPr>
              <a:t>✔</a:t>
            </a:r>
            <a:endParaRPr lang="en-US" sz="4000" dirty="0"/>
          </a:p>
        </p:txBody>
      </p:sp>
      <p:sp>
        <p:nvSpPr>
          <p:cNvPr id="46" name="Shape 26"/>
          <p:cNvSpPr/>
          <p:nvPr/>
        </p:nvSpPr>
        <p:spPr>
          <a:xfrm>
            <a:off x="319763" y="5349194"/>
            <a:ext cx="565331" cy="1054145"/>
          </a:xfrm>
          <a:prstGeom prst="rect">
            <a:avLst/>
          </a:prstGeom>
          <a:solidFill>
            <a:srgbClr val="02C39A"/>
          </a:solidFill>
          <a:ln/>
        </p:spPr>
        <p:txBody>
          <a:bodyPr/>
          <a:lstStyle/>
          <a:p>
            <a:endParaRPr lang="en-BE"/>
          </a:p>
        </p:txBody>
      </p:sp>
      <p:sp>
        <p:nvSpPr>
          <p:cNvPr id="47" name="Text 27"/>
          <p:cNvSpPr/>
          <p:nvPr/>
        </p:nvSpPr>
        <p:spPr>
          <a:xfrm>
            <a:off x="319763" y="5390791"/>
            <a:ext cx="565332" cy="880946"/>
          </a:xfrm>
          <a:prstGeom prst="rect">
            <a:avLst/>
          </a:prstGeom>
          <a:noFill/>
          <a:ln/>
        </p:spPr>
        <p:txBody>
          <a:bodyPr wrap="square" lIns="0" tIns="0" rIns="0" bIns="0" rtlCol="0" anchor="ctr"/>
          <a:lstStyle/>
          <a:p>
            <a:pPr marL="0" indent="0" algn="ctr">
              <a:buNone/>
            </a:pPr>
            <a:r>
              <a:rPr lang="en-US" sz="4000" dirty="0">
                <a:solidFill>
                  <a:srgbClr val="021B3A"/>
                </a:solidFill>
              </a:rPr>
              <a:t>✔</a:t>
            </a:r>
            <a:endParaRPr lang="en-US" sz="4000" dirty="0"/>
          </a:p>
        </p:txBody>
      </p:sp>
      <p:sp>
        <p:nvSpPr>
          <p:cNvPr id="4" name="TextBox 3"/>
          <p:cNvSpPr txBox="1"/>
          <p:nvPr/>
        </p:nvSpPr>
        <p:spPr>
          <a:xfrm>
            <a:off x="1059267" y="1123431"/>
            <a:ext cx="8917669" cy="1477328"/>
          </a:xfrm>
          <a:prstGeom prst="rect">
            <a:avLst/>
          </a:prstGeom>
          <a:noFill/>
        </p:spPr>
        <p:txBody>
          <a:bodyPr wrap="square" rtlCol="0">
            <a:spAutoFit/>
          </a:bodyPr>
          <a:lstStyle/>
          <a:p>
            <a:pPr>
              <a:lnSpc>
                <a:spcPct val="120000"/>
              </a:lnSpc>
            </a:pPr>
            <a:r>
              <a:rPr lang="en-US" sz="2500" dirty="0"/>
              <a:t>Frequency blending progressively recovers position-specific nucleotide patterns that unguided generation systematically misses</a:t>
            </a:r>
          </a:p>
        </p:txBody>
      </p:sp>
      <mc:AlternateContent xmlns:mc="http://schemas.openxmlformats.org/markup-compatibility/2006" xmlns:a14="http://schemas.microsoft.com/office/drawing/2010/main">
        <mc:Choice Requires="a14">
          <p:sp>
            <p:nvSpPr>
              <p:cNvPr id="48" name="TextBox 47"/>
              <p:cNvSpPr txBox="1"/>
              <p:nvPr/>
            </p:nvSpPr>
            <p:spPr>
              <a:xfrm>
                <a:off x="1070463" y="2799290"/>
                <a:ext cx="8917669" cy="973280"/>
              </a:xfrm>
              <a:prstGeom prst="rect">
                <a:avLst/>
              </a:prstGeom>
              <a:noFill/>
            </p:spPr>
            <p:txBody>
              <a:bodyPr wrap="square" rtlCol="0">
                <a:spAutoFit/>
              </a:bodyPr>
              <a:lstStyle/>
              <a:p>
                <a:pPr>
                  <a:lnSpc>
                    <a:spcPct val="120000"/>
                  </a:lnSpc>
                </a:pPr>
                <a:r>
                  <a:rPr lang="en-US" sz="2500" dirty="0"/>
                  <a:t>A blending weight of </a:t>
                </a:r>
                <a14:m>
                  <m:oMath xmlns:m="http://schemas.openxmlformats.org/officeDocument/2006/math">
                    <m:r>
                      <m:rPr>
                        <m:sty m:val="p"/>
                      </m:rPr>
                      <a:rPr lang="en-US" sz="2500" i="0" dirty="0" smtClean="0">
                        <a:latin typeface="Cambria Math" panose="02040503050406030204" pitchFamily="18" charset="0"/>
                      </a:rPr>
                      <m:t>λ</m:t>
                    </m:r>
                    <m:r>
                      <a:rPr lang="en-US" sz="2500" i="1" dirty="0" smtClean="0">
                        <a:latin typeface="Cambria Math" panose="02040503050406030204" pitchFamily="18" charset="0"/>
                      </a:rPr>
                      <m:t>=0.5</m:t>
                    </m:r>
                  </m:oMath>
                </a14:m>
                <a:r>
                  <a:rPr lang="en-US" sz="2500" dirty="0"/>
                  <a:t> best balances biological structure and sequence diversity</a:t>
                </a:r>
              </a:p>
            </p:txBody>
          </p:sp>
        </mc:Choice>
        <mc:Fallback xmlns="">
          <p:sp>
            <p:nvSpPr>
              <p:cNvPr id="48" name="TextBox 47"/>
              <p:cNvSpPr txBox="1">
                <a:spLocks noRot="1" noChangeAspect="1" noMove="1" noResize="1" noEditPoints="1" noAdjustHandles="1" noChangeArrowheads="1" noChangeShapeType="1" noTextEdit="1"/>
              </p:cNvSpPr>
              <p:nvPr/>
            </p:nvSpPr>
            <p:spPr>
              <a:xfrm>
                <a:off x="1070463" y="2799290"/>
                <a:ext cx="8917669" cy="973280"/>
              </a:xfrm>
              <a:prstGeom prst="rect">
                <a:avLst/>
              </a:prstGeom>
              <a:blipFill>
                <a:blip r:embed="rId5"/>
                <a:stretch>
                  <a:fillRect l="-1163" t="-1250" r="-1710" b="-13750"/>
                </a:stretch>
              </a:blipFill>
            </p:spPr>
            <p:txBody>
              <a:bodyPr/>
              <a:lstStyle/>
              <a:p>
                <a:r>
                  <a:rPr lang="en-BE">
                    <a:noFill/>
                  </a:rPr>
                  <a:t> </a:t>
                </a:r>
              </a:p>
            </p:txBody>
          </p:sp>
        </mc:Fallback>
      </mc:AlternateContent>
      <p:sp>
        <p:nvSpPr>
          <p:cNvPr id="49" name="TextBox 48"/>
          <p:cNvSpPr txBox="1"/>
          <p:nvPr/>
        </p:nvSpPr>
        <p:spPr>
          <a:xfrm>
            <a:off x="1103086" y="3971101"/>
            <a:ext cx="8917669" cy="973280"/>
          </a:xfrm>
          <a:prstGeom prst="rect">
            <a:avLst/>
          </a:prstGeom>
          <a:noFill/>
        </p:spPr>
        <p:txBody>
          <a:bodyPr wrap="square" rtlCol="0">
            <a:spAutoFit/>
          </a:bodyPr>
          <a:lstStyle/>
          <a:p>
            <a:pPr>
              <a:lnSpc>
                <a:spcPct val="120000"/>
              </a:lnSpc>
            </a:pPr>
            <a:r>
              <a:rPr lang="en-US" sz="2500" dirty="0"/>
              <a:t>Species-specific limits: </a:t>
            </a:r>
            <a:r>
              <a:rPr lang="en-US" sz="2500" i="1" dirty="0"/>
              <a:t>Arabidopsis thaliana</a:t>
            </a:r>
            <a:r>
              <a:rPr lang="en-US" sz="2500" dirty="0"/>
              <a:t> shows strong transfer; </a:t>
            </a:r>
            <a:r>
              <a:rPr lang="en-US" sz="2500" i="1" dirty="0"/>
              <a:t>Homo sapiens </a:t>
            </a:r>
            <a:r>
              <a:rPr lang="en-US" sz="2500" dirty="0"/>
              <a:t>domain shift remains challenging</a:t>
            </a:r>
          </a:p>
        </p:txBody>
      </p:sp>
      <p:sp>
        <p:nvSpPr>
          <p:cNvPr id="50" name="TextBox 49"/>
          <p:cNvSpPr txBox="1"/>
          <p:nvPr/>
        </p:nvSpPr>
        <p:spPr>
          <a:xfrm>
            <a:off x="1059267" y="5141253"/>
            <a:ext cx="8917669" cy="1477328"/>
          </a:xfrm>
          <a:prstGeom prst="rect">
            <a:avLst/>
          </a:prstGeom>
          <a:noFill/>
        </p:spPr>
        <p:txBody>
          <a:bodyPr wrap="square" rtlCol="0">
            <a:spAutoFit/>
          </a:bodyPr>
          <a:lstStyle/>
          <a:p>
            <a:pPr>
              <a:lnSpc>
                <a:spcPct val="120000"/>
              </a:lnSpc>
            </a:pPr>
            <a:r>
              <a:rPr lang="en-US" sz="2500" dirty="0"/>
              <a:t>Persistent limitations in </a:t>
            </a:r>
            <a:r>
              <a:rPr lang="en-US" sz="2500" i="1" dirty="0"/>
              <a:t>Homo sapiens </a:t>
            </a:r>
            <a:r>
              <a:rPr lang="en-US" sz="2500" dirty="0"/>
              <a:t>suggest that local patterns alone cannot capture the full complexity of mammalian splice sites</a:t>
            </a:r>
          </a:p>
        </p:txBody>
      </p:sp>
      <p:sp>
        <p:nvSpPr>
          <p:cNvPr id="51" name="Shape 26"/>
          <p:cNvSpPr/>
          <p:nvPr/>
        </p:nvSpPr>
        <p:spPr>
          <a:xfrm>
            <a:off x="363582" y="6856534"/>
            <a:ext cx="565331" cy="876703"/>
          </a:xfrm>
          <a:prstGeom prst="rect">
            <a:avLst/>
          </a:prstGeom>
          <a:solidFill>
            <a:srgbClr val="02C39A"/>
          </a:solidFill>
          <a:ln/>
        </p:spPr>
        <p:txBody>
          <a:bodyPr/>
          <a:lstStyle/>
          <a:p>
            <a:endParaRPr lang="en-BE"/>
          </a:p>
        </p:txBody>
      </p:sp>
      <p:sp>
        <p:nvSpPr>
          <p:cNvPr id="52" name="Text 27"/>
          <p:cNvSpPr/>
          <p:nvPr/>
        </p:nvSpPr>
        <p:spPr>
          <a:xfrm>
            <a:off x="363582" y="6898131"/>
            <a:ext cx="565332" cy="880946"/>
          </a:xfrm>
          <a:prstGeom prst="rect">
            <a:avLst/>
          </a:prstGeom>
          <a:noFill/>
          <a:ln/>
        </p:spPr>
        <p:txBody>
          <a:bodyPr wrap="square" lIns="0" tIns="0" rIns="0" bIns="0" rtlCol="0" anchor="ctr"/>
          <a:lstStyle/>
          <a:p>
            <a:pPr marL="0" indent="0" algn="ctr">
              <a:buNone/>
            </a:pPr>
            <a:r>
              <a:rPr lang="en-US" sz="4000" dirty="0">
                <a:solidFill>
                  <a:srgbClr val="021B3A"/>
                </a:solidFill>
              </a:rPr>
              <a:t>✔</a:t>
            </a:r>
            <a:endParaRPr lang="en-US" sz="4000" dirty="0"/>
          </a:p>
        </p:txBody>
      </p:sp>
      <p:sp>
        <p:nvSpPr>
          <p:cNvPr id="53" name="TextBox 52"/>
          <p:cNvSpPr txBox="1"/>
          <p:nvPr/>
        </p:nvSpPr>
        <p:spPr>
          <a:xfrm>
            <a:off x="1059267" y="6759957"/>
            <a:ext cx="8917669" cy="1434945"/>
          </a:xfrm>
          <a:prstGeom prst="rect">
            <a:avLst/>
          </a:prstGeom>
          <a:noFill/>
        </p:spPr>
        <p:txBody>
          <a:bodyPr wrap="square" rtlCol="0">
            <a:spAutoFit/>
          </a:bodyPr>
          <a:lstStyle/>
          <a:p>
            <a:pPr>
              <a:lnSpc>
                <a:spcPct val="120000"/>
              </a:lnSpc>
            </a:pPr>
            <a:r>
              <a:rPr lang="en-US" sz="2500" dirty="0"/>
              <a:t>50% real + 50% synthetic sequences achieves state-of-the-art predictive performance while halving real sequence requirements</a:t>
            </a:r>
          </a:p>
        </p:txBody>
      </p:sp>
      <p:sp>
        <p:nvSpPr>
          <p:cNvPr id="54" name="TextBox 53"/>
          <p:cNvSpPr txBox="1"/>
          <p:nvPr/>
        </p:nvSpPr>
        <p:spPr>
          <a:xfrm>
            <a:off x="15893144" y="8839200"/>
            <a:ext cx="1030514" cy="511615"/>
          </a:xfrm>
          <a:prstGeom prst="rect">
            <a:avLst/>
          </a:prstGeom>
          <a:noFill/>
        </p:spPr>
        <p:txBody>
          <a:bodyPr wrap="square" rtlCol="0">
            <a:spAutoFit/>
          </a:bodyPr>
          <a:lstStyle/>
          <a:p>
            <a:pPr algn="r">
              <a:lnSpc>
                <a:spcPct val="120000"/>
              </a:lnSpc>
            </a:pPr>
            <a:r>
              <a:rPr lang="en-US" sz="2500" dirty="0" smtClean="0"/>
              <a:t>15/16</a:t>
            </a:r>
            <a:endParaRPr lang="en-US" sz="2500" dirty="0"/>
          </a:p>
        </p:txBody>
      </p:sp>
    </p:spTree>
    <p:extLst>
      <p:ext uri="{BB962C8B-B14F-4D97-AF65-F5344CB8AC3E}">
        <p14:creationId xmlns:p14="http://schemas.microsoft.com/office/powerpoint/2010/main" val="1389265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sz="3500" dirty="0"/>
              <a:t>Espoir Kabanga</a:t>
            </a:r>
            <a:r>
              <a:rPr lang="en-GB" dirty="0"/>
              <a:t/>
            </a:r>
            <a:br>
              <a:rPr lang="en-GB" dirty="0"/>
            </a:br>
            <a:r>
              <a:rPr lang="en-GB" dirty="0"/>
              <a:t>Research and Teaching Assistant</a:t>
            </a:r>
            <a:br>
              <a:rPr lang="en-GB" dirty="0"/>
            </a:br>
            <a:r>
              <a:rPr lang="en-GB" dirty="0"/>
              <a:t>Center for Biosystems and Biotech Data science</a:t>
            </a:r>
            <a:br>
              <a:rPr lang="en-GB" dirty="0"/>
            </a:br>
            <a:r>
              <a:rPr lang="en-GB" dirty="0"/>
              <a:t>Ghent University Global Campus</a:t>
            </a:r>
            <a:br>
              <a:rPr lang="en-GB" dirty="0"/>
            </a:br>
            <a:r>
              <a:rPr lang="en-GB" dirty="0"/>
              <a:t/>
            </a:r>
            <a:br>
              <a:rPr lang="en-GB" dirty="0"/>
            </a:br>
            <a:r>
              <a:rPr lang="en-GB" dirty="0"/>
              <a:t>E	espoir.kabanga@ghent.ac.kr</a:t>
            </a:r>
            <a:br>
              <a:rPr lang="en-GB" dirty="0"/>
            </a:br>
            <a:r>
              <a:rPr lang="en-GB" dirty="0"/>
              <a:t>T	+82 32 626 43 06</a:t>
            </a:r>
            <a:br>
              <a:rPr lang="en-GB" dirty="0"/>
            </a:br>
            <a:r>
              <a:rPr lang="en-GB" dirty="0"/>
              <a:t/>
            </a:r>
            <a:br>
              <a:rPr lang="en-GB" dirty="0"/>
            </a:br>
            <a:r>
              <a:rPr lang="en-GB" dirty="0"/>
              <a:t>espoirkabanga.github.io</a:t>
            </a:r>
            <a:br>
              <a:rPr lang="en-GB" dirty="0"/>
            </a:br>
            <a:endParaRPr lang="en-GB" dirty="0"/>
          </a:p>
        </p:txBody>
      </p:sp>
      <p:sp>
        <p:nvSpPr>
          <p:cNvPr id="4" name="Tijdelijke aanduiding voor tekst 3"/>
          <p:cNvSpPr>
            <a:spLocks noGrp="1"/>
          </p:cNvSpPr>
          <p:nvPr>
            <p:ph type="body" sz="quarter" idx="10"/>
          </p:nvPr>
        </p:nvSpPr>
        <p:spPr>
          <a:xfrm>
            <a:off x="9495610" y="3059370"/>
            <a:ext cx="7257599" cy="2125352"/>
          </a:xfrm>
        </p:spPr>
        <p:txBody>
          <a:bodyPr/>
          <a:lstStyle/>
          <a:p>
            <a:r>
              <a:rPr lang="nl-NL" dirty="0"/>
              <a:t>Ghent University (Global Campus)</a:t>
            </a:r>
            <a:br>
              <a:rPr lang="nl-NL" dirty="0"/>
            </a:br>
            <a:r>
              <a:rPr lang="nl-NL" dirty="0"/>
              <a:t>@ugent / @ugentkorea</a:t>
            </a:r>
          </a:p>
          <a:p>
            <a:r>
              <a:rPr lang="nl-NL" dirty="0"/>
              <a:t>@ugent / @ghentuniv.kor.official</a:t>
            </a:r>
            <a:br>
              <a:rPr lang="nl-NL" dirty="0"/>
            </a:br>
            <a:r>
              <a:rPr lang="nl-NL" dirty="0"/>
              <a:t>Ghent University</a:t>
            </a:r>
          </a:p>
          <a:p>
            <a:endParaRPr lang="nl-NL" dirty="0"/>
          </a:p>
        </p:txBody>
      </p:sp>
      <p:pic>
        <p:nvPicPr>
          <p:cNvPr id="5"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15209" y="3179696"/>
            <a:ext cx="280400" cy="335260"/>
          </a:xfrm>
          <a:prstGeom prst="rect">
            <a:avLst/>
          </a:prstGeom>
        </p:spPr>
      </p:pic>
      <p:pic>
        <p:nvPicPr>
          <p:cNvPr id="6"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6863" y="3645251"/>
            <a:ext cx="280400" cy="356595"/>
          </a:xfrm>
          <a:prstGeom prst="rect">
            <a:avLst/>
          </a:prstGeom>
        </p:spPr>
      </p:pic>
      <p:pic>
        <p:nvPicPr>
          <p:cNvPr id="8" name="Picture 11">
            <a:extLst>
              <a:ext uri="{FF2B5EF4-FFF2-40B4-BE49-F238E27FC236}">
                <a16:creationId xmlns:a16="http://schemas.microsoft.com/office/drawing/2014/main" id="{53A418CC-CF80-4CB7-A6DF-7978CCBFFB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15210" y="4122926"/>
            <a:ext cx="280626" cy="280784"/>
          </a:xfrm>
          <a:prstGeom prst="rect">
            <a:avLst/>
          </a:prstGeom>
        </p:spPr>
      </p:pic>
      <p:pic>
        <p:nvPicPr>
          <p:cNvPr id="9" name="Picture 12">
            <a:extLst>
              <a:ext uri="{FF2B5EF4-FFF2-40B4-BE49-F238E27FC236}">
                <a16:creationId xmlns:a16="http://schemas.microsoft.com/office/drawing/2014/main" id="{841BEE56-2735-4AF0-B53B-6A717CCF334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15211" y="4533608"/>
            <a:ext cx="280400" cy="280400"/>
          </a:xfrm>
          <a:prstGeom prst="rect">
            <a:avLst/>
          </a:prstGeom>
        </p:spPr>
      </p:pic>
      <p:pic>
        <p:nvPicPr>
          <p:cNvPr id="10" name="Picture 9"/>
          <p:cNvPicPr>
            <a:picLocks noChangeAspect="1"/>
          </p:cNvPicPr>
          <p:nvPr/>
        </p:nvPicPr>
        <p:blipFill>
          <a:blip r:embed="rId7"/>
          <a:stretch>
            <a:fillRect/>
          </a:stretch>
        </p:blipFill>
        <p:spPr>
          <a:xfrm>
            <a:off x="14765906" y="8043391"/>
            <a:ext cx="2299087" cy="1528107"/>
          </a:xfrm>
          <a:prstGeom prst="rect">
            <a:avLst/>
          </a:prstGeom>
        </p:spPr>
      </p:pic>
      <p:pic>
        <p:nvPicPr>
          <p:cNvPr id="11" name="Picture 10"/>
          <p:cNvPicPr>
            <a:picLocks noChangeAspect="1"/>
          </p:cNvPicPr>
          <p:nvPr/>
        </p:nvPicPr>
        <p:blipFill rotWithShape="1">
          <a:blip r:embed="rId8"/>
          <a:srcRect r="49455"/>
          <a:stretch/>
        </p:blipFill>
        <p:spPr>
          <a:xfrm>
            <a:off x="5027395" y="8538062"/>
            <a:ext cx="3017143" cy="896128"/>
          </a:xfrm>
          <a:prstGeom prst="rect">
            <a:avLst/>
          </a:prstGeom>
        </p:spPr>
      </p:pic>
      <p:pic>
        <p:nvPicPr>
          <p:cNvPr id="12" name="Picture 11"/>
          <p:cNvPicPr>
            <a:picLocks noChangeAspect="1"/>
          </p:cNvPicPr>
          <p:nvPr/>
        </p:nvPicPr>
        <p:blipFill rotWithShape="1">
          <a:blip r:embed="rId8"/>
          <a:srcRect l="52073"/>
          <a:stretch/>
        </p:blipFill>
        <p:spPr>
          <a:xfrm>
            <a:off x="9974795" y="8538062"/>
            <a:ext cx="2860853" cy="896128"/>
          </a:xfrm>
          <a:prstGeom prst="rect">
            <a:avLst/>
          </a:prstGeom>
        </p:spPr>
      </p:pic>
    </p:spTree>
    <p:extLst>
      <p:ext uri="{BB962C8B-B14F-4D97-AF65-F5344CB8AC3E}">
        <p14:creationId xmlns:p14="http://schemas.microsoft.com/office/powerpoint/2010/main" val="2220133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2"/>
          <p:cNvSpPr txBox="1">
            <a:spLocks/>
          </p:cNvSpPr>
          <p:nvPr/>
        </p:nvSpPr>
        <p:spPr>
          <a:xfrm>
            <a:off x="17611825" y="11739028"/>
            <a:ext cx="921880" cy="501142"/>
          </a:xfrm>
          <a:prstGeom prst="rect">
            <a:avLst/>
          </a:prstGeom>
          <a:solidFill>
            <a:srgbClr val="FFCC99">
              <a:alpha val="96863"/>
            </a:srgbClr>
          </a:solidFill>
          <a:ln>
            <a:solidFill>
              <a:srgbClr val="FF9966"/>
            </a:solidFill>
          </a:ln>
        </p:spPr>
        <p:txBody>
          <a:bodyPr vert="horz" lIns="91440" tIns="45720" rIns="91440" bIns="45720" rtlCol="0" anchor="ctr"/>
          <a:lstStyle>
            <a:defPPr>
              <a:defRPr lang="en-US"/>
            </a:defPPr>
            <a:lvl1pPr marL="0" algn="r" defTabSz="1300368" rtl="0" eaLnBrk="1" latinLnBrk="0" hangingPunct="1">
              <a:defRPr sz="1707" kern="1200">
                <a:solidFill>
                  <a:srgbClr val="1E64C8"/>
                </a:solidFill>
                <a:latin typeface="+mn-lt"/>
                <a:ea typeface="+mn-ea"/>
                <a:cs typeface="+mn-cs"/>
              </a:defRPr>
            </a:lvl1pPr>
            <a:lvl2pPr marL="650184" algn="l" defTabSz="1300368" rtl="0" eaLnBrk="1" latinLnBrk="0" hangingPunct="1">
              <a:defRPr sz="2560" kern="1200">
                <a:solidFill>
                  <a:schemeClr val="tx1"/>
                </a:solidFill>
                <a:latin typeface="+mn-lt"/>
                <a:ea typeface="+mn-ea"/>
                <a:cs typeface="+mn-cs"/>
              </a:defRPr>
            </a:lvl2pPr>
            <a:lvl3pPr marL="1300368" algn="l" defTabSz="1300368" rtl="0" eaLnBrk="1" latinLnBrk="0" hangingPunct="1">
              <a:defRPr sz="2560" kern="1200">
                <a:solidFill>
                  <a:schemeClr val="tx1"/>
                </a:solidFill>
                <a:latin typeface="+mn-lt"/>
                <a:ea typeface="+mn-ea"/>
                <a:cs typeface="+mn-cs"/>
              </a:defRPr>
            </a:lvl3pPr>
            <a:lvl4pPr marL="1950552" algn="l" defTabSz="1300368" rtl="0" eaLnBrk="1" latinLnBrk="0" hangingPunct="1">
              <a:defRPr sz="2560" kern="1200">
                <a:solidFill>
                  <a:schemeClr val="tx1"/>
                </a:solidFill>
                <a:latin typeface="+mn-lt"/>
                <a:ea typeface="+mn-ea"/>
                <a:cs typeface="+mn-cs"/>
              </a:defRPr>
            </a:lvl4pPr>
            <a:lvl5pPr marL="2600736" algn="l" defTabSz="1300368" rtl="0" eaLnBrk="1" latinLnBrk="0" hangingPunct="1">
              <a:defRPr sz="2560" kern="1200">
                <a:solidFill>
                  <a:schemeClr val="tx1"/>
                </a:solidFill>
                <a:latin typeface="+mn-lt"/>
                <a:ea typeface="+mn-ea"/>
                <a:cs typeface="+mn-cs"/>
              </a:defRPr>
            </a:lvl5pPr>
            <a:lvl6pPr marL="3250921" algn="l" defTabSz="1300368" rtl="0" eaLnBrk="1" latinLnBrk="0" hangingPunct="1">
              <a:defRPr sz="2560" kern="1200">
                <a:solidFill>
                  <a:schemeClr val="tx1"/>
                </a:solidFill>
                <a:latin typeface="+mn-lt"/>
                <a:ea typeface="+mn-ea"/>
                <a:cs typeface="+mn-cs"/>
              </a:defRPr>
            </a:lvl6pPr>
            <a:lvl7pPr marL="3901105" algn="l" defTabSz="1300368" rtl="0" eaLnBrk="1" latinLnBrk="0" hangingPunct="1">
              <a:defRPr sz="2560" kern="1200">
                <a:solidFill>
                  <a:schemeClr val="tx1"/>
                </a:solidFill>
                <a:latin typeface="+mn-lt"/>
                <a:ea typeface="+mn-ea"/>
                <a:cs typeface="+mn-cs"/>
              </a:defRPr>
            </a:lvl7pPr>
            <a:lvl8pPr marL="4551289" algn="l" defTabSz="1300368" rtl="0" eaLnBrk="1" latinLnBrk="0" hangingPunct="1">
              <a:defRPr sz="2560" kern="1200">
                <a:solidFill>
                  <a:schemeClr val="tx1"/>
                </a:solidFill>
                <a:latin typeface="+mn-lt"/>
                <a:ea typeface="+mn-ea"/>
                <a:cs typeface="+mn-cs"/>
              </a:defRPr>
            </a:lvl8pPr>
            <a:lvl9pPr marL="5201473" algn="l" defTabSz="1300368" rtl="0" eaLnBrk="1" latinLnBrk="0" hangingPunct="1">
              <a:defRPr sz="2560" kern="1200">
                <a:solidFill>
                  <a:schemeClr val="tx1"/>
                </a:solidFill>
                <a:latin typeface="+mn-lt"/>
                <a:ea typeface="+mn-ea"/>
                <a:cs typeface="+mn-cs"/>
              </a:defRPr>
            </a:lvl9pPr>
          </a:lstStyle>
          <a:p>
            <a:fld id="{7AE184E0-0BD4-4705-A12B-9B71DDE63301}" type="slidenum">
              <a:rPr lang="en-GB" smtClean="0"/>
              <a:pPr/>
              <a:t>2</a:t>
            </a:fld>
            <a:endParaRPr lang="en-GB" dirty="0"/>
          </a:p>
        </p:txBody>
      </p:sp>
      <p:sp>
        <p:nvSpPr>
          <p:cNvPr id="43" name="TextBox 42"/>
          <p:cNvSpPr txBox="1"/>
          <p:nvPr/>
        </p:nvSpPr>
        <p:spPr>
          <a:xfrm>
            <a:off x="1" y="33553"/>
            <a:ext cx="17338674" cy="897233"/>
          </a:xfrm>
          <a:prstGeom prst="rect">
            <a:avLst/>
          </a:prstGeom>
          <a:noFill/>
        </p:spPr>
        <p:txBody>
          <a:bodyPr wrap="square" rtlCol="0">
            <a:spAutoFit/>
          </a:bodyPr>
          <a:lstStyle/>
          <a:p>
            <a:pPr algn="ctr">
              <a:lnSpc>
                <a:spcPct val="120000"/>
              </a:lnSpc>
            </a:pPr>
            <a:r>
              <a:rPr lang="en-US" sz="4800" b="1" dirty="0">
                <a:solidFill>
                  <a:srgbClr val="1E64C8"/>
                </a:solidFill>
              </a:rPr>
              <a:t>Overview</a:t>
            </a:r>
          </a:p>
        </p:txBody>
      </p:sp>
      <p:sp>
        <p:nvSpPr>
          <p:cNvPr id="3" name="TextBox 2"/>
          <p:cNvSpPr txBox="1"/>
          <p:nvPr/>
        </p:nvSpPr>
        <p:spPr>
          <a:xfrm>
            <a:off x="4327737" y="2302934"/>
            <a:ext cx="10176933" cy="4666599"/>
          </a:xfrm>
          <a:prstGeom prst="rect">
            <a:avLst/>
          </a:prstGeom>
          <a:noFill/>
        </p:spPr>
        <p:txBody>
          <a:bodyPr wrap="square" rtlCol="0">
            <a:spAutoFit/>
          </a:bodyPr>
          <a:lstStyle/>
          <a:p>
            <a:pPr marL="342900" indent="-342900" algn="l">
              <a:lnSpc>
                <a:spcPct val="120000"/>
              </a:lnSpc>
              <a:buFont typeface="Arial" panose="020B0604020202020204" pitchFamily="34" charset="0"/>
              <a:buChar char="•"/>
            </a:pPr>
            <a:r>
              <a:rPr lang="en-US" sz="2500" dirty="0" smtClean="0"/>
              <a:t>What is a </a:t>
            </a:r>
            <a:r>
              <a:rPr lang="en-US" sz="2500" dirty="0"/>
              <a:t>splice </a:t>
            </a:r>
            <a:r>
              <a:rPr lang="en-US" sz="2500" dirty="0" smtClean="0"/>
              <a:t>site and why does it matter?</a:t>
            </a:r>
            <a:endParaRPr lang="en-US" sz="2500" dirty="0"/>
          </a:p>
          <a:p>
            <a:pPr marL="342900" indent="-342900" algn="l">
              <a:lnSpc>
                <a:spcPct val="120000"/>
              </a:lnSpc>
              <a:buFont typeface="Arial" panose="020B0604020202020204" pitchFamily="34" charset="0"/>
              <a:buChar char="•"/>
            </a:pPr>
            <a:endParaRPr lang="en-US" sz="2500" dirty="0"/>
          </a:p>
          <a:p>
            <a:pPr marL="342900" indent="-342900" algn="l">
              <a:lnSpc>
                <a:spcPct val="120000"/>
              </a:lnSpc>
              <a:buFont typeface="Arial" panose="020B0604020202020204" pitchFamily="34" charset="0"/>
              <a:buChar char="•"/>
            </a:pPr>
            <a:r>
              <a:rPr lang="en-US" sz="2500" dirty="0"/>
              <a:t>Frequency blending framework</a:t>
            </a:r>
          </a:p>
          <a:p>
            <a:pPr marL="342900" indent="-342900" algn="l">
              <a:lnSpc>
                <a:spcPct val="120000"/>
              </a:lnSpc>
              <a:buFont typeface="Arial" panose="020B0604020202020204" pitchFamily="34" charset="0"/>
              <a:buChar char="•"/>
            </a:pPr>
            <a:endParaRPr lang="en-US" sz="2500" dirty="0"/>
          </a:p>
          <a:p>
            <a:pPr marL="342900" indent="-342900" algn="l">
              <a:lnSpc>
                <a:spcPct val="120000"/>
              </a:lnSpc>
              <a:buFont typeface="Arial" panose="020B0604020202020204" pitchFamily="34" charset="0"/>
              <a:buChar char="•"/>
            </a:pPr>
            <a:r>
              <a:rPr lang="en-US" sz="2500" dirty="0"/>
              <a:t>Dataset and GAN architecture</a:t>
            </a:r>
          </a:p>
          <a:p>
            <a:pPr marL="342900" indent="-342900" algn="l">
              <a:lnSpc>
                <a:spcPct val="120000"/>
              </a:lnSpc>
              <a:buFont typeface="Arial" panose="020B0604020202020204" pitchFamily="34" charset="0"/>
              <a:buChar char="•"/>
            </a:pPr>
            <a:endParaRPr lang="en-US" sz="2500" dirty="0"/>
          </a:p>
          <a:p>
            <a:pPr marL="342900" indent="-342900" algn="l">
              <a:lnSpc>
                <a:spcPct val="120000"/>
              </a:lnSpc>
              <a:buFont typeface="Arial" panose="020B0604020202020204" pitchFamily="34" charset="0"/>
              <a:buChar char="•"/>
            </a:pPr>
            <a:r>
              <a:rPr lang="en-US" sz="2500" dirty="0"/>
              <a:t>Results</a:t>
            </a:r>
          </a:p>
          <a:p>
            <a:pPr marL="342900" indent="-342900" algn="l">
              <a:lnSpc>
                <a:spcPct val="120000"/>
              </a:lnSpc>
              <a:buFont typeface="Arial" panose="020B0604020202020204" pitchFamily="34" charset="0"/>
              <a:buChar char="•"/>
            </a:pPr>
            <a:endParaRPr lang="en-US" sz="2500" dirty="0"/>
          </a:p>
          <a:p>
            <a:pPr marL="342900" indent="-342900">
              <a:lnSpc>
                <a:spcPct val="120000"/>
              </a:lnSpc>
              <a:buFont typeface="Arial" panose="020B0604020202020204" pitchFamily="34" charset="0"/>
              <a:buChar char="•"/>
            </a:pPr>
            <a:r>
              <a:rPr lang="en-US" sz="2500" dirty="0"/>
              <a:t>Conclusions</a:t>
            </a:r>
          </a:p>
          <a:p>
            <a:pPr marL="342900" indent="-342900" algn="l">
              <a:lnSpc>
                <a:spcPct val="120000"/>
              </a:lnSpc>
              <a:buFont typeface="Arial" panose="020B0604020202020204" pitchFamily="34" charset="0"/>
              <a:buChar char="•"/>
            </a:pPr>
            <a:endParaRPr lang="en-US" sz="2500" dirty="0"/>
          </a:p>
        </p:txBody>
      </p:sp>
      <p:sp>
        <p:nvSpPr>
          <p:cNvPr id="2" name="TextBox 1"/>
          <p:cNvSpPr txBox="1"/>
          <p:nvPr/>
        </p:nvSpPr>
        <p:spPr>
          <a:xfrm>
            <a:off x="16038286" y="8839200"/>
            <a:ext cx="885371" cy="553998"/>
          </a:xfrm>
          <a:prstGeom prst="rect">
            <a:avLst/>
          </a:prstGeom>
          <a:noFill/>
        </p:spPr>
        <p:txBody>
          <a:bodyPr wrap="square" rtlCol="0">
            <a:spAutoFit/>
          </a:bodyPr>
          <a:lstStyle/>
          <a:p>
            <a:pPr algn="r">
              <a:lnSpc>
                <a:spcPct val="120000"/>
              </a:lnSpc>
            </a:pPr>
            <a:r>
              <a:rPr lang="en-US" sz="2500" dirty="0"/>
              <a:t>2/16</a:t>
            </a:r>
          </a:p>
        </p:txBody>
      </p:sp>
    </p:spTree>
    <p:extLst>
      <p:ext uri="{BB962C8B-B14F-4D97-AF65-F5344CB8AC3E}">
        <p14:creationId xmlns:p14="http://schemas.microsoft.com/office/powerpoint/2010/main" val="4244168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2"/>
          <p:cNvSpPr txBox="1">
            <a:spLocks/>
          </p:cNvSpPr>
          <p:nvPr/>
        </p:nvSpPr>
        <p:spPr>
          <a:xfrm>
            <a:off x="17611825" y="11739028"/>
            <a:ext cx="921880" cy="501142"/>
          </a:xfrm>
          <a:prstGeom prst="rect">
            <a:avLst/>
          </a:prstGeom>
          <a:solidFill>
            <a:srgbClr val="FFCC99">
              <a:alpha val="96863"/>
            </a:srgbClr>
          </a:solidFill>
          <a:ln>
            <a:solidFill>
              <a:srgbClr val="FF9966"/>
            </a:solidFill>
          </a:ln>
        </p:spPr>
        <p:txBody>
          <a:bodyPr vert="horz" lIns="91440" tIns="45720" rIns="91440" bIns="45720" rtlCol="0" anchor="ctr"/>
          <a:lstStyle>
            <a:defPPr>
              <a:defRPr lang="en-US"/>
            </a:defPPr>
            <a:lvl1pPr marL="0" algn="r" defTabSz="1300368" rtl="0" eaLnBrk="1" latinLnBrk="0" hangingPunct="1">
              <a:defRPr sz="1707" kern="1200">
                <a:solidFill>
                  <a:srgbClr val="1E64C8"/>
                </a:solidFill>
                <a:latin typeface="+mn-lt"/>
                <a:ea typeface="+mn-ea"/>
                <a:cs typeface="+mn-cs"/>
              </a:defRPr>
            </a:lvl1pPr>
            <a:lvl2pPr marL="650184" algn="l" defTabSz="1300368" rtl="0" eaLnBrk="1" latinLnBrk="0" hangingPunct="1">
              <a:defRPr sz="2560" kern="1200">
                <a:solidFill>
                  <a:schemeClr val="tx1"/>
                </a:solidFill>
                <a:latin typeface="+mn-lt"/>
                <a:ea typeface="+mn-ea"/>
                <a:cs typeface="+mn-cs"/>
              </a:defRPr>
            </a:lvl2pPr>
            <a:lvl3pPr marL="1300368" algn="l" defTabSz="1300368" rtl="0" eaLnBrk="1" latinLnBrk="0" hangingPunct="1">
              <a:defRPr sz="2560" kern="1200">
                <a:solidFill>
                  <a:schemeClr val="tx1"/>
                </a:solidFill>
                <a:latin typeface="+mn-lt"/>
                <a:ea typeface="+mn-ea"/>
                <a:cs typeface="+mn-cs"/>
              </a:defRPr>
            </a:lvl3pPr>
            <a:lvl4pPr marL="1950552" algn="l" defTabSz="1300368" rtl="0" eaLnBrk="1" latinLnBrk="0" hangingPunct="1">
              <a:defRPr sz="2560" kern="1200">
                <a:solidFill>
                  <a:schemeClr val="tx1"/>
                </a:solidFill>
                <a:latin typeface="+mn-lt"/>
                <a:ea typeface="+mn-ea"/>
                <a:cs typeface="+mn-cs"/>
              </a:defRPr>
            </a:lvl4pPr>
            <a:lvl5pPr marL="2600736" algn="l" defTabSz="1300368" rtl="0" eaLnBrk="1" latinLnBrk="0" hangingPunct="1">
              <a:defRPr sz="2560" kern="1200">
                <a:solidFill>
                  <a:schemeClr val="tx1"/>
                </a:solidFill>
                <a:latin typeface="+mn-lt"/>
                <a:ea typeface="+mn-ea"/>
                <a:cs typeface="+mn-cs"/>
              </a:defRPr>
            </a:lvl5pPr>
            <a:lvl6pPr marL="3250921" algn="l" defTabSz="1300368" rtl="0" eaLnBrk="1" latinLnBrk="0" hangingPunct="1">
              <a:defRPr sz="2560" kern="1200">
                <a:solidFill>
                  <a:schemeClr val="tx1"/>
                </a:solidFill>
                <a:latin typeface="+mn-lt"/>
                <a:ea typeface="+mn-ea"/>
                <a:cs typeface="+mn-cs"/>
              </a:defRPr>
            </a:lvl6pPr>
            <a:lvl7pPr marL="3901105" algn="l" defTabSz="1300368" rtl="0" eaLnBrk="1" latinLnBrk="0" hangingPunct="1">
              <a:defRPr sz="2560" kern="1200">
                <a:solidFill>
                  <a:schemeClr val="tx1"/>
                </a:solidFill>
                <a:latin typeface="+mn-lt"/>
                <a:ea typeface="+mn-ea"/>
                <a:cs typeface="+mn-cs"/>
              </a:defRPr>
            </a:lvl7pPr>
            <a:lvl8pPr marL="4551289" algn="l" defTabSz="1300368" rtl="0" eaLnBrk="1" latinLnBrk="0" hangingPunct="1">
              <a:defRPr sz="2560" kern="1200">
                <a:solidFill>
                  <a:schemeClr val="tx1"/>
                </a:solidFill>
                <a:latin typeface="+mn-lt"/>
                <a:ea typeface="+mn-ea"/>
                <a:cs typeface="+mn-cs"/>
              </a:defRPr>
            </a:lvl8pPr>
            <a:lvl9pPr marL="5201473" algn="l" defTabSz="1300368" rtl="0" eaLnBrk="1" latinLnBrk="0" hangingPunct="1">
              <a:defRPr sz="2560" kern="1200">
                <a:solidFill>
                  <a:schemeClr val="tx1"/>
                </a:solidFill>
                <a:latin typeface="+mn-lt"/>
                <a:ea typeface="+mn-ea"/>
                <a:cs typeface="+mn-cs"/>
              </a:defRPr>
            </a:lvl9pPr>
          </a:lstStyle>
          <a:p>
            <a:fld id="{7AE184E0-0BD4-4705-A12B-9B71DDE63301}" type="slidenum">
              <a:rPr lang="en-GB" smtClean="0"/>
              <a:pPr/>
              <a:t>3</a:t>
            </a:fld>
            <a:endParaRPr lang="en-GB" dirty="0"/>
          </a:p>
        </p:txBody>
      </p:sp>
      <p:sp>
        <p:nvSpPr>
          <p:cNvPr id="43" name="TextBox 42"/>
          <p:cNvSpPr txBox="1"/>
          <p:nvPr/>
        </p:nvSpPr>
        <p:spPr>
          <a:xfrm>
            <a:off x="2251080" y="0"/>
            <a:ext cx="13263742" cy="897233"/>
          </a:xfrm>
          <a:prstGeom prst="rect">
            <a:avLst/>
          </a:prstGeom>
          <a:noFill/>
        </p:spPr>
        <p:txBody>
          <a:bodyPr wrap="square" rtlCol="0">
            <a:spAutoFit/>
          </a:bodyPr>
          <a:lstStyle/>
          <a:p>
            <a:pPr algn="ctr">
              <a:lnSpc>
                <a:spcPct val="120000"/>
              </a:lnSpc>
            </a:pPr>
            <a:r>
              <a:rPr lang="en-US" sz="4800" b="1" dirty="0" smtClean="0">
                <a:solidFill>
                  <a:srgbClr val="1E64C8"/>
                </a:solidFill>
              </a:rPr>
              <a:t>What is a splice site</a:t>
            </a:r>
            <a:r>
              <a:rPr lang="en-US" sz="4800" b="1" dirty="0" smtClean="0">
                <a:solidFill>
                  <a:schemeClr val="bg1">
                    <a:lumMod val="85000"/>
                  </a:schemeClr>
                </a:solidFill>
              </a:rPr>
              <a:t> and why does it matter</a:t>
            </a:r>
            <a:r>
              <a:rPr lang="en-US" sz="4800" b="1" dirty="0" smtClean="0">
                <a:solidFill>
                  <a:srgbClr val="1E64C8"/>
                </a:solidFill>
              </a:rPr>
              <a:t>?</a:t>
            </a:r>
            <a:endParaRPr lang="en-US" sz="4800" b="1" dirty="0">
              <a:solidFill>
                <a:srgbClr val="1E64C8"/>
              </a:solidFill>
            </a:endParaRPr>
          </a:p>
        </p:txBody>
      </p:sp>
      <p:pic>
        <p:nvPicPr>
          <p:cNvPr id="48" name="Picture 2" descr="Dna Strand Png posted by John Anderson"/>
          <p:cNvPicPr>
            <a:picLocks noChangeAspect="1" noChangeArrowheads="1"/>
          </p:cNvPicPr>
          <p:nvPr/>
        </p:nvPicPr>
        <p:blipFill rotWithShape="1">
          <a:blip r:embed="rId3">
            <a:extLst>
              <a:ext uri="{28A0092B-C50C-407E-A947-70E740481C1C}">
                <a14:useLocalDpi xmlns:a14="http://schemas.microsoft.com/office/drawing/2010/main" val="0"/>
              </a:ext>
            </a:extLst>
          </a:blip>
          <a:srcRect t="41577" b="40997"/>
          <a:stretch/>
        </p:blipFill>
        <p:spPr bwMode="auto">
          <a:xfrm>
            <a:off x="1715958" y="2984913"/>
            <a:ext cx="14280006" cy="1149911"/>
          </a:xfrm>
          <a:prstGeom prst="rect">
            <a:avLst/>
          </a:prstGeom>
          <a:noFill/>
          <a:extLst>
            <a:ext uri="{909E8E84-426E-40DD-AFC4-6F175D3DCCD1}">
              <a14:hiddenFill xmlns:a14="http://schemas.microsoft.com/office/drawing/2010/main">
                <a:solidFill>
                  <a:srgbClr val="FFFFFF"/>
                </a:solidFill>
              </a14:hiddenFill>
            </a:ext>
          </a:extLst>
        </p:spPr>
      </p:pic>
      <p:sp>
        <p:nvSpPr>
          <p:cNvPr id="49" name="Rectangle 48"/>
          <p:cNvSpPr/>
          <p:nvPr/>
        </p:nvSpPr>
        <p:spPr>
          <a:xfrm>
            <a:off x="3522539" y="2955943"/>
            <a:ext cx="1582620" cy="1149912"/>
          </a:xfrm>
          <a:prstGeom prst="rect">
            <a:avLst/>
          </a:prstGeom>
          <a:solidFill>
            <a:schemeClr val="accent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5104402" y="2964858"/>
            <a:ext cx="1448608" cy="1140997"/>
          </a:xfrm>
          <a:prstGeom prst="rect">
            <a:avLst/>
          </a:prstGeom>
          <a:solidFill>
            <a:srgbClr val="FFF6CC">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1817942" y="2955945"/>
            <a:ext cx="1704597" cy="1149910"/>
          </a:xfrm>
          <a:prstGeom prst="rect">
            <a:avLst/>
          </a:prstGeom>
          <a:solidFill>
            <a:srgbClr val="FF000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6551827" y="2955943"/>
            <a:ext cx="1582620" cy="1149912"/>
          </a:xfrm>
          <a:prstGeom prst="rect">
            <a:avLst/>
          </a:prstGeom>
          <a:solidFill>
            <a:schemeClr val="accent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8133690" y="2964858"/>
            <a:ext cx="1448608" cy="1140997"/>
          </a:xfrm>
          <a:prstGeom prst="rect">
            <a:avLst/>
          </a:prstGeom>
          <a:solidFill>
            <a:srgbClr val="FFF6CC">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9580358" y="2955943"/>
            <a:ext cx="1582620" cy="1149912"/>
          </a:xfrm>
          <a:prstGeom prst="rect">
            <a:avLst/>
          </a:prstGeom>
          <a:solidFill>
            <a:schemeClr val="accent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11162221" y="2964858"/>
            <a:ext cx="1448608" cy="1140997"/>
          </a:xfrm>
          <a:prstGeom prst="rect">
            <a:avLst/>
          </a:prstGeom>
          <a:solidFill>
            <a:srgbClr val="FFF6CC">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12599345" y="2955943"/>
            <a:ext cx="1582620" cy="1149912"/>
          </a:xfrm>
          <a:prstGeom prst="rect">
            <a:avLst/>
          </a:prstGeom>
          <a:solidFill>
            <a:schemeClr val="accent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14183928" y="2958753"/>
            <a:ext cx="1704597" cy="1149910"/>
          </a:xfrm>
          <a:prstGeom prst="rect">
            <a:avLst/>
          </a:prstGeom>
          <a:solidFill>
            <a:srgbClr val="FF000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3815403" y="2413393"/>
            <a:ext cx="996892" cy="461665"/>
          </a:xfrm>
          <a:prstGeom prst="rect">
            <a:avLst/>
          </a:prstGeom>
          <a:noFill/>
        </p:spPr>
        <p:txBody>
          <a:bodyPr wrap="square" rtlCol="0">
            <a:spAutoFit/>
          </a:bodyPr>
          <a:lstStyle/>
          <a:p>
            <a:pPr algn="ctr">
              <a:lnSpc>
                <a:spcPct val="120000"/>
              </a:lnSpc>
            </a:pPr>
            <a:r>
              <a:rPr lang="en-US" sz="2000" dirty="0"/>
              <a:t>Exon</a:t>
            </a:r>
          </a:p>
        </p:txBody>
      </p:sp>
      <p:sp>
        <p:nvSpPr>
          <p:cNvPr id="59" name="TextBox 58"/>
          <p:cNvSpPr txBox="1"/>
          <p:nvPr/>
        </p:nvSpPr>
        <p:spPr>
          <a:xfrm>
            <a:off x="6814090" y="2413393"/>
            <a:ext cx="996892" cy="461665"/>
          </a:xfrm>
          <a:prstGeom prst="rect">
            <a:avLst/>
          </a:prstGeom>
          <a:noFill/>
        </p:spPr>
        <p:txBody>
          <a:bodyPr wrap="square" rtlCol="0">
            <a:spAutoFit/>
          </a:bodyPr>
          <a:lstStyle/>
          <a:p>
            <a:pPr algn="ctr">
              <a:lnSpc>
                <a:spcPct val="120000"/>
              </a:lnSpc>
            </a:pPr>
            <a:r>
              <a:rPr lang="en-US" sz="2000" dirty="0"/>
              <a:t>Exon</a:t>
            </a:r>
          </a:p>
        </p:txBody>
      </p:sp>
      <p:sp>
        <p:nvSpPr>
          <p:cNvPr id="60" name="TextBox 59"/>
          <p:cNvSpPr txBox="1"/>
          <p:nvPr/>
        </p:nvSpPr>
        <p:spPr>
          <a:xfrm>
            <a:off x="9986399" y="2413393"/>
            <a:ext cx="996892" cy="461665"/>
          </a:xfrm>
          <a:prstGeom prst="rect">
            <a:avLst/>
          </a:prstGeom>
          <a:noFill/>
        </p:spPr>
        <p:txBody>
          <a:bodyPr wrap="square" rtlCol="0">
            <a:spAutoFit/>
          </a:bodyPr>
          <a:lstStyle/>
          <a:p>
            <a:pPr algn="ctr">
              <a:lnSpc>
                <a:spcPct val="120000"/>
              </a:lnSpc>
            </a:pPr>
            <a:r>
              <a:rPr lang="en-US" sz="2000" dirty="0"/>
              <a:t>Exon</a:t>
            </a:r>
          </a:p>
        </p:txBody>
      </p:sp>
      <p:sp>
        <p:nvSpPr>
          <p:cNvPr id="61" name="TextBox 60"/>
          <p:cNvSpPr txBox="1"/>
          <p:nvPr/>
        </p:nvSpPr>
        <p:spPr>
          <a:xfrm>
            <a:off x="12985086" y="2413393"/>
            <a:ext cx="996892" cy="461665"/>
          </a:xfrm>
          <a:prstGeom prst="rect">
            <a:avLst/>
          </a:prstGeom>
          <a:noFill/>
        </p:spPr>
        <p:txBody>
          <a:bodyPr wrap="square" rtlCol="0">
            <a:spAutoFit/>
          </a:bodyPr>
          <a:lstStyle/>
          <a:p>
            <a:pPr algn="ctr">
              <a:lnSpc>
                <a:spcPct val="120000"/>
              </a:lnSpc>
            </a:pPr>
            <a:r>
              <a:rPr lang="en-US" sz="2000" dirty="0"/>
              <a:t>Exon</a:t>
            </a:r>
          </a:p>
        </p:txBody>
      </p:sp>
      <p:sp>
        <p:nvSpPr>
          <p:cNvPr id="62" name="TextBox 61"/>
          <p:cNvSpPr txBox="1"/>
          <p:nvPr/>
        </p:nvSpPr>
        <p:spPr>
          <a:xfrm>
            <a:off x="5314746" y="2413393"/>
            <a:ext cx="996892" cy="427746"/>
          </a:xfrm>
          <a:prstGeom prst="rect">
            <a:avLst/>
          </a:prstGeom>
          <a:noFill/>
        </p:spPr>
        <p:txBody>
          <a:bodyPr wrap="square" rtlCol="0">
            <a:spAutoFit/>
          </a:bodyPr>
          <a:lstStyle/>
          <a:p>
            <a:pPr algn="ctr">
              <a:lnSpc>
                <a:spcPct val="120000"/>
              </a:lnSpc>
            </a:pPr>
            <a:r>
              <a:rPr lang="en-US" sz="2000" dirty="0"/>
              <a:t>Intron</a:t>
            </a:r>
          </a:p>
        </p:txBody>
      </p:sp>
      <p:sp>
        <p:nvSpPr>
          <p:cNvPr id="63" name="TextBox 62"/>
          <p:cNvSpPr txBox="1"/>
          <p:nvPr/>
        </p:nvSpPr>
        <p:spPr>
          <a:xfrm>
            <a:off x="8326830" y="2413393"/>
            <a:ext cx="996892" cy="427746"/>
          </a:xfrm>
          <a:prstGeom prst="rect">
            <a:avLst/>
          </a:prstGeom>
          <a:noFill/>
        </p:spPr>
        <p:txBody>
          <a:bodyPr wrap="square" rtlCol="0">
            <a:spAutoFit/>
          </a:bodyPr>
          <a:lstStyle/>
          <a:p>
            <a:pPr algn="ctr">
              <a:lnSpc>
                <a:spcPct val="120000"/>
              </a:lnSpc>
            </a:pPr>
            <a:r>
              <a:rPr lang="en-US" sz="2000" dirty="0"/>
              <a:t>Intron</a:t>
            </a:r>
          </a:p>
        </p:txBody>
      </p:sp>
      <p:sp>
        <p:nvSpPr>
          <p:cNvPr id="64" name="TextBox 63"/>
          <p:cNvSpPr txBox="1"/>
          <p:nvPr/>
        </p:nvSpPr>
        <p:spPr>
          <a:xfrm>
            <a:off x="11388079" y="2413393"/>
            <a:ext cx="996892" cy="427746"/>
          </a:xfrm>
          <a:prstGeom prst="rect">
            <a:avLst/>
          </a:prstGeom>
          <a:noFill/>
        </p:spPr>
        <p:txBody>
          <a:bodyPr wrap="square" rtlCol="0">
            <a:spAutoFit/>
          </a:bodyPr>
          <a:lstStyle/>
          <a:p>
            <a:pPr algn="ctr">
              <a:lnSpc>
                <a:spcPct val="120000"/>
              </a:lnSpc>
            </a:pPr>
            <a:r>
              <a:rPr lang="en-US" sz="2000" dirty="0"/>
              <a:t>Intron</a:t>
            </a:r>
          </a:p>
        </p:txBody>
      </p:sp>
      <p:sp>
        <p:nvSpPr>
          <p:cNvPr id="65" name="TextBox 64"/>
          <p:cNvSpPr txBox="1"/>
          <p:nvPr/>
        </p:nvSpPr>
        <p:spPr>
          <a:xfrm>
            <a:off x="2265662" y="2413393"/>
            <a:ext cx="996892" cy="427746"/>
          </a:xfrm>
          <a:prstGeom prst="rect">
            <a:avLst/>
          </a:prstGeom>
          <a:noFill/>
        </p:spPr>
        <p:txBody>
          <a:bodyPr wrap="square" rtlCol="0">
            <a:spAutoFit/>
          </a:bodyPr>
          <a:lstStyle/>
          <a:p>
            <a:pPr algn="ctr">
              <a:lnSpc>
                <a:spcPct val="120000"/>
              </a:lnSpc>
            </a:pPr>
            <a:r>
              <a:rPr lang="en-US" sz="2000" dirty="0"/>
              <a:t>UTR</a:t>
            </a:r>
          </a:p>
        </p:txBody>
      </p:sp>
      <p:sp>
        <p:nvSpPr>
          <p:cNvPr id="66" name="TextBox 65"/>
          <p:cNvSpPr txBox="1"/>
          <p:nvPr/>
        </p:nvSpPr>
        <p:spPr>
          <a:xfrm>
            <a:off x="14582093" y="2438149"/>
            <a:ext cx="996892" cy="427746"/>
          </a:xfrm>
          <a:prstGeom prst="rect">
            <a:avLst/>
          </a:prstGeom>
          <a:noFill/>
        </p:spPr>
        <p:txBody>
          <a:bodyPr wrap="square" rtlCol="0">
            <a:spAutoFit/>
          </a:bodyPr>
          <a:lstStyle/>
          <a:p>
            <a:pPr algn="ctr">
              <a:lnSpc>
                <a:spcPct val="120000"/>
              </a:lnSpc>
            </a:pPr>
            <a:r>
              <a:rPr lang="en-US" sz="2000" dirty="0"/>
              <a:t>UTR</a:t>
            </a:r>
          </a:p>
        </p:txBody>
      </p:sp>
      <p:sp>
        <p:nvSpPr>
          <p:cNvPr id="67" name="Oval 66"/>
          <p:cNvSpPr/>
          <p:nvPr/>
        </p:nvSpPr>
        <p:spPr>
          <a:xfrm>
            <a:off x="4958366" y="2841139"/>
            <a:ext cx="356380" cy="1434647"/>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Oval 67"/>
          <p:cNvSpPr/>
          <p:nvPr/>
        </p:nvSpPr>
        <p:spPr>
          <a:xfrm>
            <a:off x="6399024" y="2841138"/>
            <a:ext cx="356380" cy="1434647"/>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Oval 68"/>
          <p:cNvSpPr/>
          <p:nvPr/>
        </p:nvSpPr>
        <p:spPr>
          <a:xfrm>
            <a:off x="7970450" y="2875058"/>
            <a:ext cx="356380" cy="1434647"/>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Oval 69"/>
          <p:cNvSpPr/>
          <p:nvPr/>
        </p:nvSpPr>
        <p:spPr>
          <a:xfrm>
            <a:off x="9411108" y="2841137"/>
            <a:ext cx="356380" cy="1434647"/>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Oval 70"/>
          <p:cNvSpPr/>
          <p:nvPr/>
        </p:nvSpPr>
        <p:spPr>
          <a:xfrm>
            <a:off x="11033995" y="2854016"/>
            <a:ext cx="356380" cy="1434647"/>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TextBox 71"/>
          <p:cNvSpPr txBox="1"/>
          <p:nvPr/>
        </p:nvSpPr>
        <p:spPr>
          <a:xfrm>
            <a:off x="4840222" y="4304754"/>
            <a:ext cx="592667" cy="427746"/>
          </a:xfrm>
          <a:prstGeom prst="rect">
            <a:avLst/>
          </a:prstGeom>
          <a:noFill/>
        </p:spPr>
        <p:txBody>
          <a:bodyPr wrap="square" rtlCol="0">
            <a:spAutoFit/>
          </a:bodyPr>
          <a:lstStyle/>
          <a:p>
            <a:pPr algn="ctr">
              <a:lnSpc>
                <a:spcPct val="120000"/>
              </a:lnSpc>
            </a:pPr>
            <a:r>
              <a:rPr lang="en-US" sz="2000" b="1" dirty="0"/>
              <a:t>GT</a:t>
            </a:r>
          </a:p>
        </p:txBody>
      </p:sp>
      <p:sp>
        <p:nvSpPr>
          <p:cNvPr id="73" name="TextBox 72"/>
          <p:cNvSpPr txBox="1"/>
          <p:nvPr/>
        </p:nvSpPr>
        <p:spPr>
          <a:xfrm>
            <a:off x="6280880" y="4304754"/>
            <a:ext cx="592667" cy="427746"/>
          </a:xfrm>
          <a:prstGeom prst="rect">
            <a:avLst/>
          </a:prstGeom>
          <a:noFill/>
        </p:spPr>
        <p:txBody>
          <a:bodyPr wrap="square" rtlCol="0">
            <a:spAutoFit/>
          </a:bodyPr>
          <a:lstStyle/>
          <a:p>
            <a:pPr algn="ctr">
              <a:lnSpc>
                <a:spcPct val="120000"/>
              </a:lnSpc>
            </a:pPr>
            <a:r>
              <a:rPr lang="en-US" sz="2000" b="1" dirty="0"/>
              <a:t>AG</a:t>
            </a:r>
          </a:p>
        </p:txBody>
      </p:sp>
      <p:sp>
        <p:nvSpPr>
          <p:cNvPr id="74" name="TextBox 73"/>
          <p:cNvSpPr txBox="1"/>
          <p:nvPr/>
        </p:nvSpPr>
        <p:spPr>
          <a:xfrm>
            <a:off x="7883064" y="4309067"/>
            <a:ext cx="592667" cy="427746"/>
          </a:xfrm>
          <a:prstGeom prst="rect">
            <a:avLst/>
          </a:prstGeom>
          <a:noFill/>
        </p:spPr>
        <p:txBody>
          <a:bodyPr wrap="square" rtlCol="0">
            <a:spAutoFit/>
          </a:bodyPr>
          <a:lstStyle/>
          <a:p>
            <a:pPr algn="ctr">
              <a:lnSpc>
                <a:spcPct val="120000"/>
              </a:lnSpc>
            </a:pPr>
            <a:r>
              <a:rPr lang="en-US" sz="2000" b="1" dirty="0"/>
              <a:t>GT</a:t>
            </a:r>
          </a:p>
        </p:txBody>
      </p:sp>
      <p:sp>
        <p:nvSpPr>
          <p:cNvPr id="75" name="TextBox 74"/>
          <p:cNvSpPr txBox="1"/>
          <p:nvPr/>
        </p:nvSpPr>
        <p:spPr>
          <a:xfrm>
            <a:off x="9323722" y="4309067"/>
            <a:ext cx="592667" cy="427746"/>
          </a:xfrm>
          <a:prstGeom prst="rect">
            <a:avLst/>
          </a:prstGeom>
          <a:noFill/>
        </p:spPr>
        <p:txBody>
          <a:bodyPr wrap="square" rtlCol="0">
            <a:spAutoFit/>
          </a:bodyPr>
          <a:lstStyle/>
          <a:p>
            <a:pPr algn="ctr">
              <a:lnSpc>
                <a:spcPct val="120000"/>
              </a:lnSpc>
            </a:pPr>
            <a:r>
              <a:rPr lang="en-US" sz="2000" b="1" dirty="0"/>
              <a:t>AG</a:t>
            </a:r>
          </a:p>
        </p:txBody>
      </p:sp>
      <p:sp>
        <p:nvSpPr>
          <p:cNvPr id="76" name="TextBox 75"/>
          <p:cNvSpPr txBox="1"/>
          <p:nvPr/>
        </p:nvSpPr>
        <p:spPr>
          <a:xfrm>
            <a:off x="10951761" y="4300817"/>
            <a:ext cx="592667" cy="427746"/>
          </a:xfrm>
          <a:prstGeom prst="rect">
            <a:avLst/>
          </a:prstGeom>
          <a:noFill/>
        </p:spPr>
        <p:txBody>
          <a:bodyPr wrap="square" rtlCol="0">
            <a:spAutoFit/>
          </a:bodyPr>
          <a:lstStyle/>
          <a:p>
            <a:pPr algn="ctr">
              <a:lnSpc>
                <a:spcPct val="120000"/>
              </a:lnSpc>
            </a:pPr>
            <a:r>
              <a:rPr lang="en-US" sz="2000" b="1" dirty="0"/>
              <a:t>GT</a:t>
            </a:r>
          </a:p>
        </p:txBody>
      </p:sp>
      <p:sp>
        <p:nvSpPr>
          <p:cNvPr id="77" name="TextBox 76"/>
          <p:cNvSpPr txBox="1"/>
          <p:nvPr/>
        </p:nvSpPr>
        <p:spPr>
          <a:xfrm>
            <a:off x="12392419" y="4300817"/>
            <a:ext cx="592667" cy="427746"/>
          </a:xfrm>
          <a:prstGeom prst="rect">
            <a:avLst/>
          </a:prstGeom>
          <a:noFill/>
        </p:spPr>
        <p:txBody>
          <a:bodyPr wrap="square" rtlCol="0">
            <a:spAutoFit/>
          </a:bodyPr>
          <a:lstStyle/>
          <a:p>
            <a:pPr algn="ctr">
              <a:lnSpc>
                <a:spcPct val="120000"/>
              </a:lnSpc>
            </a:pPr>
            <a:r>
              <a:rPr lang="en-US" sz="2000" b="1" dirty="0"/>
              <a:t>AG</a:t>
            </a:r>
          </a:p>
        </p:txBody>
      </p:sp>
      <p:sp>
        <p:nvSpPr>
          <p:cNvPr id="78" name="Oval 77"/>
          <p:cNvSpPr/>
          <p:nvPr/>
        </p:nvSpPr>
        <p:spPr>
          <a:xfrm>
            <a:off x="12445364" y="2875058"/>
            <a:ext cx="356380" cy="1434647"/>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79" name="Straight Arrow Connector 78"/>
          <p:cNvCxnSpPr/>
          <p:nvPr/>
        </p:nvCxnSpPr>
        <p:spPr>
          <a:xfrm flipV="1">
            <a:off x="11655476" y="5959722"/>
            <a:ext cx="1033276" cy="557"/>
          </a:xfrm>
          <a:prstGeom prst="straightConnector1">
            <a:avLst/>
          </a:prstGeom>
          <a:ln w="31750">
            <a:solidFill>
              <a:srgbClr val="1E64C8"/>
            </a:solidFill>
            <a:headEnd type="none" w="lg" len="lg"/>
            <a:tailEnd type="triangle"/>
          </a:ln>
        </p:spPr>
        <p:style>
          <a:lnRef idx="1">
            <a:schemeClr val="accent1"/>
          </a:lnRef>
          <a:fillRef idx="0">
            <a:schemeClr val="accent1"/>
          </a:fillRef>
          <a:effectRef idx="0">
            <a:schemeClr val="accent1"/>
          </a:effectRef>
          <a:fontRef idx="minor">
            <a:schemeClr val="tx1"/>
          </a:fontRef>
        </p:style>
      </p:cxnSp>
      <p:pic>
        <p:nvPicPr>
          <p:cNvPr id="80" name="Picture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85086" y="4610846"/>
            <a:ext cx="2880946" cy="2178525"/>
          </a:xfrm>
          <a:prstGeom prst="rect">
            <a:avLst/>
          </a:prstGeom>
        </p:spPr>
      </p:pic>
      <p:sp>
        <p:nvSpPr>
          <p:cNvPr id="81" name="TextBox 80"/>
          <p:cNvSpPr txBox="1"/>
          <p:nvPr/>
        </p:nvSpPr>
        <p:spPr>
          <a:xfrm>
            <a:off x="5761756" y="1364646"/>
            <a:ext cx="1928147" cy="394210"/>
          </a:xfrm>
          <a:prstGeom prst="rect">
            <a:avLst/>
          </a:prstGeom>
          <a:noFill/>
        </p:spPr>
        <p:txBody>
          <a:bodyPr wrap="square" rtlCol="0">
            <a:spAutoFit/>
          </a:bodyPr>
          <a:lstStyle/>
          <a:p>
            <a:pPr algn="ctr">
              <a:lnSpc>
                <a:spcPct val="120000"/>
              </a:lnSpc>
            </a:pPr>
            <a:r>
              <a:rPr lang="en-US" sz="1800" dirty="0">
                <a:solidFill>
                  <a:srgbClr val="FF0000"/>
                </a:solidFill>
              </a:rPr>
              <a:t>Donor splice site</a:t>
            </a:r>
          </a:p>
        </p:txBody>
      </p:sp>
      <p:sp>
        <p:nvSpPr>
          <p:cNvPr id="82" name="TextBox 81"/>
          <p:cNvSpPr txBox="1"/>
          <p:nvPr/>
        </p:nvSpPr>
        <p:spPr>
          <a:xfrm>
            <a:off x="10293756" y="1359235"/>
            <a:ext cx="2203040" cy="394210"/>
          </a:xfrm>
          <a:prstGeom prst="rect">
            <a:avLst/>
          </a:prstGeom>
          <a:noFill/>
        </p:spPr>
        <p:txBody>
          <a:bodyPr wrap="square" rtlCol="0">
            <a:spAutoFit/>
          </a:bodyPr>
          <a:lstStyle/>
          <a:p>
            <a:pPr algn="ctr">
              <a:lnSpc>
                <a:spcPct val="120000"/>
              </a:lnSpc>
            </a:pPr>
            <a:r>
              <a:rPr lang="en-US" sz="1800" dirty="0">
                <a:solidFill>
                  <a:srgbClr val="FF0000"/>
                </a:solidFill>
              </a:rPr>
              <a:t>Acceptor splice site</a:t>
            </a:r>
          </a:p>
        </p:txBody>
      </p:sp>
      <p:cxnSp>
        <p:nvCxnSpPr>
          <p:cNvPr id="83" name="Curved Connector 82"/>
          <p:cNvCxnSpPr>
            <a:stCxn id="67" idx="0"/>
            <a:endCxn id="81" idx="1"/>
          </p:cNvCxnSpPr>
          <p:nvPr/>
        </p:nvCxnSpPr>
        <p:spPr>
          <a:xfrm rot="5400000" flipH="1" flipV="1">
            <a:off x="4809462" y="1888845"/>
            <a:ext cx="1279388" cy="625200"/>
          </a:xfrm>
          <a:prstGeom prst="curvedConnector2">
            <a:avLst/>
          </a:prstGeom>
          <a:ln w="3175">
            <a:solidFill>
              <a:srgbClr val="FF0000"/>
            </a:solidFill>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84" name="Curved Connector 83"/>
          <p:cNvCxnSpPr>
            <a:stCxn id="70" idx="0"/>
            <a:endCxn id="82" idx="1"/>
          </p:cNvCxnSpPr>
          <p:nvPr/>
        </p:nvCxnSpPr>
        <p:spPr>
          <a:xfrm rot="5400000" flipH="1" flipV="1">
            <a:off x="9299129" y="1846510"/>
            <a:ext cx="1284797" cy="704458"/>
          </a:xfrm>
          <a:prstGeom prst="curvedConnector2">
            <a:avLst/>
          </a:prstGeom>
          <a:ln w="3175">
            <a:solidFill>
              <a:srgbClr val="FF0000"/>
            </a:solidFill>
            <a:headEnd type="none" w="lg" len="lg"/>
            <a:tailEnd type="triangle"/>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16038286" y="8839200"/>
            <a:ext cx="885371" cy="511615"/>
          </a:xfrm>
          <a:prstGeom prst="rect">
            <a:avLst/>
          </a:prstGeom>
          <a:noFill/>
        </p:spPr>
        <p:txBody>
          <a:bodyPr wrap="square" rtlCol="0">
            <a:spAutoFit/>
          </a:bodyPr>
          <a:lstStyle/>
          <a:p>
            <a:pPr algn="r">
              <a:lnSpc>
                <a:spcPct val="120000"/>
              </a:lnSpc>
            </a:pPr>
            <a:r>
              <a:rPr lang="en-US" sz="2500" dirty="0"/>
              <a:t>3/16</a:t>
            </a:r>
          </a:p>
        </p:txBody>
      </p:sp>
    </p:spTree>
    <p:extLst>
      <p:ext uri="{BB962C8B-B14F-4D97-AF65-F5344CB8AC3E}">
        <p14:creationId xmlns:p14="http://schemas.microsoft.com/office/powerpoint/2010/main" val="1185936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childTnLst>
                                </p:cTn>
                              </p:par>
                              <p:par>
                                <p:cTn id="13" presetID="10" presetClass="entr" presetSubtype="0" fill="hold" grpId="1" nodeType="with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fade">
                                      <p:cBhvr>
                                        <p:cTn id="15" dur="500"/>
                                        <p:tgtEl>
                                          <p:spTgt spid="65"/>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fade">
                                      <p:cBhvr>
                                        <p:cTn id="18" dur="500"/>
                                        <p:tgtEl>
                                          <p:spTgt spid="57"/>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66"/>
                                        </p:tgtEl>
                                        <p:attrNameLst>
                                          <p:attrName>style.visibility</p:attrName>
                                        </p:attrNameLst>
                                      </p:cBhvr>
                                      <p:to>
                                        <p:strVal val="visible"/>
                                      </p:to>
                                    </p:set>
                                    <p:animEffect transition="in" filter="fade">
                                      <p:cBhvr>
                                        <p:cTn id="21" dur="500"/>
                                        <p:tgtEl>
                                          <p:spTgt spid="66"/>
                                        </p:tgtEl>
                                      </p:cBhvr>
                                    </p:animEffect>
                                  </p:childTnLst>
                                </p:cTn>
                              </p:par>
                              <p:par>
                                <p:cTn id="22" presetID="10" presetClass="entr" presetSubtype="0" fill="hold" grpId="2" nodeType="withEffect">
                                  <p:stCondLst>
                                    <p:cond delay="0"/>
                                  </p:stCondLst>
                                  <p:childTnLst>
                                    <p:set>
                                      <p:cBhvr>
                                        <p:cTn id="23" dur="1" fill="hold">
                                          <p:stCondLst>
                                            <p:cond delay="0"/>
                                          </p:stCondLst>
                                        </p:cTn>
                                        <p:tgtEl>
                                          <p:spTgt spid="58"/>
                                        </p:tgtEl>
                                        <p:attrNameLst>
                                          <p:attrName>style.visibility</p:attrName>
                                        </p:attrNameLst>
                                      </p:cBhvr>
                                      <p:to>
                                        <p:strVal val="visible"/>
                                      </p:to>
                                    </p:set>
                                    <p:animEffect transition="in" filter="fade">
                                      <p:cBhvr>
                                        <p:cTn id="24" dur="500"/>
                                        <p:tgtEl>
                                          <p:spTgt spid="58"/>
                                        </p:tgtEl>
                                      </p:cBhvr>
                                    </p:animEffect>
                                  </p:childTnLst>
                                </p:cTn>
                              </p:par>
                              <p:par>
                                <p:cTn id="25" presetID="10" presetClass="entr" presetSubtype="0" fill="hold" grpId="2"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fade">
                                      <p:cBhvr>
                                        <p:cTn id="27" dur="500"/>
                                        <p:tgtEl>
                                          <p:spTgt spid="49"/>
                                        </p:tgtEl>
                                      </p:cBhvr>
                                    </p:animEffect>
                                  </p:childTnLst>
                                </p:cTn>
                              </p:par>
                              <p:par>
                                <p:cTn id="28" presetID="10" presetClass="entr" presetSubtype="0" fill="hold" grpId="1" nodeType="withEffect">
                                  <p:stCondLst>
                                    <p:cond delay="0"/>
                                  </p:stCondLst>
                                  <p:childTnLst>
                                    <p:set>
                                      <p:cBhvr>
                                        <p:cTn id="29" dur="1" fill="hold">
                                          <p:stCondLst>
                                            <p:cond delay="0"/>
                                          </p:stCondLst>
                                        </p:cTn>
                                        <p:tgtEl>
                                          <p:spTgt spid="59"/>
                                        </p:tgtEl>
                                        <p:attrNameLst>
                                          <p:attrName>style.visibility</p:attrName>
                                        </p:attrNameLst>
                                      </p:cBhvr>
                                      <p:to>
                                        <p:strVal val="visible"/>
                                      </p:to>
                                    </p:set>
                                    <p:animEffect transition="in" filter="fade">
                                      <p:cBhvr>
                                        <p:cTn id="30" dur="500"/>
                                        <p:tgtEl>
                                          <p:spTgt spid="59"/>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52"/>
                                        </p:tgtEl>
                                        <p:attrNameLst>
                                          <p:attrName>style.visibility</p:attrName>
                                        </p:attrNameLst>
                                      </p:cBhvr>
                                      <p:to>
                                        <p:strVal val="visible"/>
                                      </p:to>
                                    </p:set>
                                    <p:animEffect transition="in" filter="fade">
                                      <p:cBhvr>
                                        <p:cTn id="33" dur="500"/>
                                        <p:tgtEl>
                                          <p:spTgt spid="52"/>
                                        </p:tgtEl>
                                      </p:cBhvr>
                                    </p:animEffect>
                                  </p:childTnLst>
                                </p:cTn>
                              </p:par>
                              <p:par>
                                <p:cTn id="34" presetID="10" presetClass="entr" presetSubtype="0" fill="hold" grpId="2" nodeType="withEffect">
                                  <p:stCondLst>
                                    <p:cond delay="0"/>
                                  </p:stCondLst>
                                  <p:childTnLst>
                                    <p:set>
                                      <p:cBhvr>
                                        <p:cTn id="35" dur="1" fill="hold">
                                          <p:stCondLst>
                                            <p:cond delay="0"/>
                                          </p:stCondLst>
                                        </p:cTn>
                                        <p:tgtEl>
                                          <p:spTgt spid="60"/>
                                        </p:tgtEl>
                                        <p:attrNameLst>
                                          <p:attrName>style.visibility</p:attrName>
                                        </p:attrNameLst>
                                      </p:cBhvr>
                                      <p:to>
                                        <p:strVal val="visible"/>
                                      </p:to>
                                    </p:set>
                                    <p:animEffect transition="in" filter="fade">
                                      <p:cBhvr>
                                        <p:cTn id="36" dur="500"/>
                                        <p:tgtEl>
                                          <p:spTgt spid="60"/>
                                        </p:tgtEl>
                                      </p:cBhvr>
                                    </p:animEffect>
                                  </p:childTnLst>
                                </p:cTn>
                              </p:par>
                              <p:par>
                                <p:cTn id="37" presetID="10" presetClass="entr" presetSubtype="0" fill="hold" grpId="2" nodeType="withEffect">
                                  <p:stCondLst>
                                    <p:cond delay="0"/>
                                  </p:stCondLst>
                                  <p:childTnLst>
                                    <p:set>
                                      <p:cBhvr>
                                        <p:cTn id="38" dur="1" fill="hold">
                                          <p:stCondLst>
                                            <p:cond delay="0"/>
                                          </p:stCondLst>
                                        </p:cTn>
                                        <p:tgtEl>
                                          <p:spTgt spid="54"/>
                                        </p:tgtEl>
                                        <p:attrNameLst>
                                          <p:attrName>style.visibility</p:attrName>
                                        </p:attrNameLst>
                                      </p:cBhvr>
                                      <p:to>
                                        <p:strVal val="visible"/>
                                      </p:to>
                                    </p:set>
                                    <p:animEffect transition="in" filter="fade">
                                      <p:cBhvr>
                                        <p:cTn id="39" dur="500"/>
                                        <p:tgtEl>
                                          <p:spTgt spid="54"/>
                                        </p:tgtEl>
                                      </p:cBhvr>
                                    </p:animEffect>
                                  </p:childTnLst>
                                </p:cTn>
                              </p:par>
                              <p:par>
                                <p:cTn id="40" presetID="10" presetClass="entr" presetSubtype="0" fill="hold" grpId="2" nodeType="withEffect">
                                  <p:stCondLst>
                                    <p:cond delay="0"/>
                                  </p:stCondLst>
                                  <p:childTnLst>
                                    <p:set>
                                      <p:cBhvr>
                                        <p:cTn id="41" dur="1" fill="hold">
                                          <p:stCondLst>
                                            <p:cond delay="0"/>
                                          </p:stCondLst>
                                        </p:cTn>
                                        <p:tgtEl>
                                          <p:spTgt spid="61"/>
                                        </p:tgtEl>
                                        <p:attrNameLst>
                                          <p:attrName>style.visibility</p:attrName>
                                        </p:attrNameLst>
                                      </p:cBhvr>
                                      <p:to>
                                        <p:strVal val="visible"/>
                                      </p:to>
                                    </p:set>
                                    <p:animEffect transition="in" filter="fade">
                                      <p:cBhvr>
                                        <p:cTn id="42" dur="500"/>
                                        <p:tgtEl>
                                          <p:spTgt spid="61"/>
                                        </p:tgtEl>
                                      </p:cBhvr>
                                    </p:animEffect>
                                  </p:childTnLst>
                                </p:cTn>
                              </p:par>
                              <p:par>
                                <p:cTn id="43" presetID="10" presetClass="entr" presetSubtype="0" fill="hold" grpId="2" nodeType="withEffect">
                                  <p:stCondLst>
                                    <p:cond delay="0"/>
                                  </p:stCondLst>
                                  <p:childTnLst>
                                    <p:set>
                                      <p:cBhvr>
                                        <p:cTn id="44" dur="1" fill="hold">
                                          <p:stCondLst>
                                            <p:cond delay="0"/>
                                          </p:stCondLst>
                                        </p:cTn>
                                        <p:tgtEl>
                                          <p:spTgt spid="56"/>
                                        </p:tgtEl>
                                        <p:attrNameLst>
                                          <p:attrName>style.visibility</p:attrName>
                                        </p:attrNameLst>
                                      </p:cBhvr>
                                      <p:to>
                                        <p:strVal val="visible"/>
                                      </p:to>
                                    </p:set>
                                    <p:animEffect transition="in" filter="fade">
                                      <p:cBhvr>
                                        <p:cTn id="45" dur="500"/>
                                        <p:tgtEl>
                                          <p:spTgt spid="5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50"/>
                                        </p:tgtEl>
                                        <p:attrNameLst>
                                          <p:attrName>style.visibility</p:attrName>
                                        </p:attrNameLst>
                                      </p:cBhvr>
                                      <p:to>
                                        <p:strVal val="visible"/>
                                      </p:to>
                                    </p:set>
                                    <p:animEffect transition="in" filter="fade">
                                      <p:cBhvr>
                                        <p:cTn id="48" dur="500"/>
                                        <p:tgtEl>
                                          <p:spTgt spid="5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62"/>
                                        </p:tgtEl>
                                        <p:attrNameLst>
                                          <p:attrName>style.visibility</p:attrName>
                                        </p:attrNameLst>
                                      </p:cBhvr>
                                      <p:to>
                                        <p:strVal val="visible"/>
                                      </p:to>
                                    </p:set>
                                    <p:animEffect transition="in" filter="fade">
                                      <p:cBhvr>
                                        <p:cTn id="51" dur="500"/>
                                        <p:tgtEl>
                                          <p:spTgt spid="6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53"/>
                                        </p:tgtEl>
                                        <p:attrNameLst>
                                          <p:attrName>style.visibility</p:attrName>
                                        </p:attrNameLst>
                                      </p:cBhvr>
                                      <p:to>
                                        <p:strVal val="visible"/>
                                      </p:to>
                                    </p:set>
                                    <p:animEffect transition="in" filter="fade">
                                      <p:cBhvr>
                                        <p:cTn id="54" dur="500"/>
                                        <p:tgtEl>
                                          <p:spTgt spid="5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63"/>
                                        </p:tgtEl>
                                        <p:attrNameLst>
                                          <p:attrName>style.visibility</p:attrName>
                                        </p:attrNameLst>
                                      </p:cBhvr>
                                      <p:to>
                                        <p:strVal val="visible"/>
                                      </p:to>
                                    </p:set>
                                    <p:animEffect transition="in" filter="fade">
                                      <p:cBhvr>
                                        <p:cTn id="57" dur="500"/>
                                        <p:tgtEl>
                                          <p:spTgt spid="63"/>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5"/>
                                        </p:tgtEl>
                                        <p:attrNameLst>
                                          <p:attrName>style.visibility</p:attrName>
                                        </p:attrNameLst>
                                      </p:cBhvr>
                                      <p:to>
                                        <p:strVal val="visible"/>
                                      </p:to>
                                    </p:set>
                                    <p:animEffect transition="in" filter="fade">
                                      <p:cBhvr>
                                        <p:cTn id="60" dur="500"/>
                                        <p:tgtEl>
                                          <p:spTgt spid="55"/>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64"/>
                                        </p:tgtEl>
                                        <p:attrNameLst>
                                          <p:attrName>style.visibility</p:attrName>
                                        </p:attrNameLst>
                                      </p:cBhvr>
                                      <p:to>
                                        <p:strVal val="visible"/>
                                      </p:to>
                                    </p:set>
                                    <p:animEffect transition="in" filter="fade">
                                      <p:cBhvr>
                                        <p:cTn id="63" dur="500"/>
                                        <p:tgtEl>
                                          <p:spTgt spid="64"/>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48"/>
                                        </p:tgtEl>
                                      </p:cBhvr>
                                    </p:animEffect>
                                    <p:set>
                                      <p:cBhvr>
                                        <p:cTn id="68" dur="1" fill="hold">
                                          <p:stCondLst>
                                            <p:cond delay="499"/>
                                          </p:stCondLst>
                                        </p:cTn>
                                        <p:tgtEl>
                                          <p:spTgt spid="48"/>
                                        </p:tgtEl>
                                        <p:attrNameLst>
                                          <p:attrName>style.visibility</p:attrName>
                                        </p:attrNameLst>
                                      </p:cBhvr>
                                      <p:to>
                                        <p:strVal val="hidden"/>
                                      </p:to>
                                    </p:set>
                                  </p:childTnLst>
                                </p:cTn>
                              </p:par>
                              <p:par>
                                <p:cTn id="69" presetID="10" presetClass="exit" presetSubtype="0" fill="hold" grpId="0" nodeType="withEffect">
                                  <p:stCondLst>
                                    <p:cond delay="0"/>
                                  </p:stCondLst>
                                  <p:childTnLst>
                                    <p:animEffect transition="out" filter="fade">
                                      <p:cBhvr>
                                        <p:cTn id="70" dur="500"/>
                                        <p:tgtEl>
                                          <p:spTgt spid="51"/>
                                        </p:tgtEl>
                                      </p:cBhvr>
                                    </p:animEffect>
                                    <p:set>
                                      <p:cBhvr>
                                        <p:cTn id="71" dur="1" fill="hold">
                                          <p:stCondLst>
                                            <p:cond delay="499"/>
                                          </p:stCondLst>
                                        </p:cTn>
                                        <p:tgtEl>
                                          <p:spTgt spid="51"/>
                                        </p:tgtEl>
                                        <p:attrNameLst>
                                          <p:attrName>style.visibility</p:attrName>
                                        </p:attrNameLst>
                                      </p:cBhvr>
                                      <p:to>
                                        <p:strVal val="hidden"/>
                                      </p:to>
                                    </p:set>
                                  </p:childTnLst>
                                </p:cTn>
                              </p:par>
                              <p:par>
                                <p:cTn id="72" presetID="10" presetClass="exit" presetSubtype="0" fill="hold" grpId="0" nodeType="withEffect">
                                  <p:stCondLst>
                                    <p:cond delay="0"/>
                                  </p:stCondLst>
                                  <p:childTnLst>
                                    <p:animEffect transition="out" filter="fade">
                                      <p:cBhvr>
                                        <p:cTn id="73" dur="500"/>
                                        <p:tgtEl>
                                          <p:spTgt spid="65"/>
                                        </p:tgtEl>
                                      </p:cBhvr>
                                    </p:animEffect>
                                    <p:set>
                                      <p:cBhvr>
                                        <p:cTn id="74" dur="1" fill="hold">
                                          <p:stCondLst>
                                            <p:cond delay="499"/>
                                          </p:stCondLst>
                                        </p:cTn>
                                        <p:tgtEl>
                                          <p:spTgt spid="65"/>
                                        </p:tgtEl>
                                        <p:attrNameLst>
                                          <p:attrName>style.visibility</p:attrName>
                                        </p:attrNameLst>
                                      </p:cBhvr>
                                      <p:to>
                                        <p:strVal val="hidden"/>
                                      </p:to>
                                    </p:set>
                                  </p:childTnLst>
                                </p:cTn>
                              </p:par>
                              <p:par>
                                <p:cTn id="75" presetID="10" presetClass="exit" presetSubtype="0" fill="hold" grpId="0" nodeType="withEffect">
                                  <p:stCondLst>
                                    <p:cond delay="0"/>
                                  </p:stCondLst>
                                  <p:childTnLst>
                                    <p:animEffect transition="out" filter="fade">
                                      <p:cBhvr>
                                        <p:cTn id="76" dur="500"/>
                                        <p:tgtEl>
                                          <p:spTgt spid="57"/>
                                        </p:tgtEl>
                                      </p:cBhvr>
                                    </p:animEffect>
                                    <p:set>
                                      <p:cBhvr>
                                        <p:cTn id="77" dur="1" fill="hold">
                                          <p:stCondLst>
                                            <p:cond delay="499"/>
                                          </p:stCondLst>
                                        </p:cTn>
                                        <p:tgtEl>
                                          <p:spTgt spid="57"/>
                                        </p:tgtEl>
                                        <p:attrNameLst>
                                          <p:attrName>style.visibility</p:attrName>
                                        </p:attrNameLst>
                                      </p:cBhvr>
                                      <p:to>
                                        <p:strVal val="hidden"/>
                                      </p:to>
                                    </p:set>
                                  </p:childTnLst>
                                </p:cTn>
                              </p:par>
                              <p:par>
                                <p:cTn id="78" presetID="10" presetClass="exit" presetSubtype="0" fill="hold" grpId="0" nodeType="withEffect">
                                  <p:stCondLst>
                                    <p:cond delay="0"/>
                                  </p:stCondLst>
                                  <p:childTnLst>
                                    <p:animEffect transition="out" filter="fade">
                                      <p:cBhvr>
                                        <p:cTn id="79" dur="500"/>
                                        <p:tgtEl>
                                          <p:spTgt spid="66"/>
                                        </p:tgtEl>
                                      </p:cBhvr>
                                    </p:animEffect>
                                    <p:set>
                                      <p:cBhvr>
                                        <p:cTn id="80" dur="1" fill="hold">
                                          <p:stCondLst>
                                            <p:cond delay="499"/>
                                          </p:stCondLst>
                                        </p:cTn>
                                        <p:tgtEl>
                                          <p:spTgt spid="66"/>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67"/>
                                        </p:tgtEl>
                                        <p:attrNameLst>
                                          <p:attrName>style.visibility</p:attrName>
                                        </p:attrNameLst>
                                      </p:cBhvr>
                                      <p:to>
                                        <p:strVal val="visible"/>
                                      </p:to>
                                    </p:set>
                                    <p:animEffect transition="in" filter="fade">
                                      <p:cBhvr>
                                        <p:cTn id="85" dur="500"/>
                                        <p:tgtEl>
                                          <p:spTgt spid="67"/>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72"/>
                                        </p:tgtEl>
                                        <p:attrNameLst>
                                          <p:attrName>style.visibility</p:attrName>
                                        </p:attrNameLst>
                                      </p:cBhvr>
                                      <p:to>
                                        <p:strVal val="visible"/>
                                      </p:to>
                                    </p:set>
                                    <p:animEffect transition="in" filter="fade">
                                      <p:cBhvr>
                                        <p:cTn id="88" dur="500"/>
                                        <p:tgtEl>
                                          <p:spTgt spid="72"/>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69"/>
                                        </p:tgtEl>
                                        <p:attrNameLst>
                                          <p:attrName>style.visibility</p:attrName>
                                        </p:attrNameLst>
                                      </p:cBhvr>
                                      <p:to>
                                        <p:strVal val="visible"/>
                                      </p:to>
                                    </p:set>
                                    <p:animEffect transition="in" filter="fade">
                                      <p:cBhvr>
                                        <p:cTn id="91" dur="500"/>
                                        <p:tgtEl>
                                          <p:spTgt spid="69"/>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74"/>
                                        </p:tgtEl>
                                        <p:attrNameLst>
                                          <p:attrName>style.visibility</p:attrName>
                                        </p:attrNameLst>
                                      </p:cBhvr>
                                      <p:to>
                                        <p:strVal val="visible"/>
                                      </p:to>
                                    </p:set>
                                    <p:animEffect transition="in" filter="fade">
                                      <p:cBhvr>
                                        <p:cTn id="94" dur="500"/>
                                        <p:tgtEl>
                                          <p:spTgt spid="74"/>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71"/>
                                        </p:tgtEl>
                                        <p:attrNameLst>
                                          <p:attrName>style.visibility</p:attrName>
                                        </p:attrNameLst>
                                      </p:cBhvr>
                                      <p:to>
                                        <p:strVal val="visible"/>
                                      </p:to>
                                    </p:set>
                                    <p:animEffect transition="in" filter="fade">
                                      <p:cBhvr>
                                        <p:cTn id="97" dur="500"/>
                                        <p:tgtEl>
                                          <p:spTgt spid="71"/>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76"/>
                                        </p:tgtEl>
                                        <p:attrNameLst>
                                          <p:attrName>style.visibility</p:attrName>
                                        </p:attrNameLst>
                                      </p:cBhvr>
                                      <p:to>
                                        <p:strVal val="visible"/>
                                      </p:to>
                                    </p:set>
                                    <p:animEffect transition="in" filter="fade">
                                      <p:cBhvr>
                                        <p:cTn id="100" dur="500"/>
                                        <p:tgtEl>
                                          <p:spTgt spid="76"/>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68"/>
                                        </p:tgtEl>
                                        <p:attrNameLst>
                                          <p:attrName>style.visibility</p:attrName>
                                        </p:attrNameLst>
                                      </p:cBhvr>
                                      <p:to>
                                        <p:strVal val="visible"/>
                                      </p:to>
                                    </p:set>
                                    <p:animEffect transition="in" filter="fade">
                                      <p:cBhvr>
                                        <p:cTn id="105" dur="500"/>
                                        <p:tgtEl>
                                          <p:spTgt spid="68"/>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73"/>
                                        </p:tgtEl>
                                        <p:attrNameLst>
                                          <p:attrName>style.visibility</p:attrName>
                                        </p:attrNameLst>
                                      </p:cBhvr>
                                      <p:to>
                                        <p:strVal val="visible"/>
                                      </p:to>
                                    </p:set>
                                    <p:animEffect transition="in" filter="fade">
                                      <p:cBhvr>
                                        <p:cTn id="108" dur="500"/>
                                        <p:tgtEl>
                                          <p:spTgt spid="73"/>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70"/>
                                        </p:tgtEl>
                                        <p:attrNameLst>
                                          <p:attrName>style.visibility</p:attrName>
                                        </p:attrNameLst>
                                      </p:cBhvr>
                                      <p:to>
                                        <p:strVal val="visible"/>
                                      </p:to>
                                    </p:set>
                                    <p:animEffect transition="in" filter="fade">
                                      <p:cBhvr>
                                        <p:cTn id="111" dur="500"/>
                                        <p:tgtEl>
                                          <p:spTgt spid="70"/>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75"/>
                                        </p:tgtEl>
                                        <p:attrNameLst>
                                          <p:attrName>style.visibility</p:attrName>
                                        </p:attrNameLst>
                                      </p:cBhvr>
                                      <p:to>
                                        <p:strVal val="visible"/>
                                      </p:to>
                                    </p:set>
                                    <p:animEffect transition="in" filter="fade">
                                      <p:cBhvr>
                                        <p:cTn id="114" dur="500"/>
                                        <p:tgtEl>
                                          <p:spTgt spid="75"/>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78"/>
                                        </p:tgtEl>
                                        <p:attrNameLst>
                                          <p:attrName>style.visibility</p:attrName>
                                        </p:attrNameLst>
                                      </p:cBhvr>
                                      <p:to>
                                        <p:strVal val="visible"/>
                                      </p:to>
                                    </p:set>
                                    <p:animEffect transition="in" filter="fade">
                                      <p:cBhvr>
                                        <p:cTn id="117" dur="500"/>
                                        <p:tgtEl>
                                          <p:spTgt spid="78"/>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77"/>
                                        </p:tgtEl>
                                        <p:attrNameLst>
                                          <p:attrName>style.visibility</p:attrName>
                                        </p:attrNameLst>
                                      </p:cBhvr>
                                      <p:to>
                                        <p:strVal val="visible"/>
                                      </p:to>
                                    </p:set>
                                    <p:animEffect transition="in" filter="fade">
                                      <p:cBhvr>
                                        <p:cTn id="120" dur="500"/>
                                        <p:tgtEl>
                                          <p:spTgt spid="77"/>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nodeType="clickEffect">
                                  <p:stCondLst>
                                    <p:cond delay="0"/>
                                  </p:stCondLst>
                                  <p:childTnLst>
                                    <p:set>
                                      <p:cBhvr>
                                        <p:cTn id="124" dur="1" fill="hold">
                                          <p:stCondLst>
                                            <p:cond delay="0"/>
                                          </p:stCondLst>
                                        </p:cTn>
                                        <p:tgtEl>
                                          <p:spTgt spid="83"/>
                                        </p:tgtEl>
                                        <p:attrNameLst>
                                          <p:attrName>style.visibility</p:attrName>
                                        </p:attrNameLst>
                                      </p:cBhvr>
                                      <p:to>
                                        <p:strVal val="visible"/>
                                      </p:to>
                                    </p:set>
                                    <p:animEffect transition="in" filter="fade">
                                      <p:cBhvr>
                                        <p:cTn id="125" dur="500"/>
                                        <p:tgtEl>
                                          <p:spTgt spid="83"/>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81"/>
                                        </p:tgtEl>
                                        <p:attrNameLst>
                                          <p:attrName>style.visibility</p:attrName>
                                        </p:attrNameLst>
                                      </p:cBhvr>
                                      <p:to>
                                        <p:strVal val="visible"/>
                                      </p:to>
                                    </p:set>
                                    <p:animEffect transition="in" filter="fade">
                                      <p:cBhvr>
                                        <p:cTn id="128" dur="500"/>
                                        <p:tgtEl>
                                          <p:spTgt spid="81"/>
                                        </p:tgtEl>
                                      </p:cBhvr>
                                    </p:animEffect>
                                  </p:childTnLst>
                                </p:cTn>
                              </p:par>
                              <p:par>
                                <p:cTn id="129" presetID="10" presetClass="entr" presetSubtype="0" fill="hold" nodeType="withEffect">
                                  <p:stCondLst>
                                    <p:cond delay="0"/>
                                  </p:stCondLst>
                                  <p:childTnLst>
                                    <p:set>
                                      <p:cBhvr>
                                        <p:cTn id="130" dur="1" fill="hold">
                                          <p:stCondLst>
                                            <p:cond delay="0"/>
                                          </p:stCondLst>
                                        </p:cTn>
                                        <p:tgtEl>
                                          <p:spTgt spid="84"/>
                                        </p:tgtEl>
                                        <p:attrNameLst>
                                          <p:attrName>style.visibility</p:attrName>
                                        </p:attrNameLst>
                                      </p:cBhvr>
                                      <p:to>
                                        <p:strVal val="visible"/>
                                      </p:to>
                                    </p:set>
                                    <p:animEffect transition="in" filter="fade">
                                      <p:cBhvr>
                                        <p:cTn id="131" dur="500"/>
                                        <p:tgtEl>
                                          <p:spTgt spid="84"/>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82"/>
                                        </p:tgtEl>
                                        <p:attrNameLst>
                                          <p:attrName>style.visibility</p:attrName>
                                        </p:attrNameLst>
                                      </p:cBhvr>
                                      <p:to>
                                        <p:strVal val="visible"/>
                                      </p:to>
                                    </p:set>
                                    <p:animEffect transition="in" filter="fade">
                                      <p:cBhvr>
                                        <p:cTn id="134" dur="500"/>
                                        <p:tgtEl>
                                          <p:spTgt spid="82"/>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xit" presetSubtype="0" fill="hold" nodeType="clickEffect">
                                  <p:stCondLst>
                                    <p:cond delay="0"/>
                                  </p:stCondLst>
                                  <p:childTnLst>
                                    <p:animEffect transition="out" filter="fade">
                                      <p:cBhvr>
                                        <p:cTn id="138" dur="500"/>
                                        <p:tgtEl>
                                          <p:spTgt spid="83"/>
                                        </p:tgtEl>
                                      </p:cBhvr>
                                    </p:animEffect>
                                    <p:set>
                                      <p:cBhvr>
                                        <p:cTn id="139" dur="1" fill="hold">
                                          <p:stCondLst>
                                            <p:cond delay="499"/>
                                          </p:stCondLst>
                                        </p:cTn>
                                        <p:tgtEl>
                                          <p:spTgt spid="83"/>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500"/>
                                        <p:tgtEl>
                                          <p:spTgt spid="81"/>
                                        </p:tgtEl>
                                      </p:cBhvr>
                                    </p:animEffect>
                                    <p:set>
                                      <p:cBhvr>
                                        <p:cTn id="142" dur="1" fill="hold">
                                          <p:stCondLst>
                                            <p:cond delay="499"/>
                                          </p:stCondLst>
                                        </p:cTn>
                                        <p:tgtEl>
                                          <p:spTgt spid="81"/>
                                        </p:tgtEl>
                                        <p:attrNameLst>
                                          <p:attrName>style.visibility</p:attrName>
                                        </p:attrNameLst>
                                      </p:cBhvr>
                                      <p:to>
                                        <p:strVal val="hidden"/>
                                      </p:to>
                                    </p:set>
                                  </p:childTnLst>
                                </p:cTn>
                              </p:par>
                              <p:par>
                                <p:cTn id="143" presetID="10" presetClass="exit" presetSubtype="0" fill="hold" nodeType="withEffect">
                                  <p:stCondLst>
                                    <p:cond delay="0"/>
                                  </p:stCondLst>
                                  <p:childTnLst>
                                    <p:animEffect transition="out" filter="fade">
                                      <p:cBhvr>
                                        <p:cTn id="144" dur="500"/>
                                        <p:tgtEl>
                                          <p:spTgt spid="84"/>
                                        </p:tgtEl>
                                      </p:cBhvr>
                                    </p:animEffect>
                                    <p:set>
                                      <p:cBhvr>
                                        <p:cTn id="145" dur="1" fill="hold">
                                          <p:stCondLst>
                                            <p:cond delay="499"/>
                                          </p:stCondLst>
                                        </p:cTn>
                                        <p:tgtEl>
                                          <p:spTgt spid="84"/>
                                        </p:tgtEl>
                                        <p:attrNameLst>
                                          <p:attrName>style.visibility</p:attrName>
                                        </p:attrNameLst>
                                      </p:cBhvr>
                                      <p:to>
                                        <p:strVal val="hidden"/>
                                      </p:to>
                                    </p:set>
                                  </p:childTnLst>
                                </p:cTn>
                              </p:par>
                              <p:par>
                                <p:cTn id="146" presetID="10" presetClass="exit" presetSubtype="0" fill="hold" grpId="1" nodeType="withEffect">
                                  <p:stCondLst>
                                    <p:cond delay="0"/>
                                  </p:stCondLst>
                                  <p:childTnLst>
                                    <p:animEffect transition="out" filter="fade">
                                      <p:cBhvr>
                                        <p:cTn id="147" dur="500"/>
                                        <p:tgtEl>
                                          <p:spTgt spid="82"/>
                                        </p:tgtEl>
                                      </p:cBhvr>
                                    </p:animEffect>
                                    <p:set>
                                      <p:cBhvr>
                                        <p:cTn id="148" dur="1" fill="hold">
                                          <p:stCondLst>
                                            <p:cond delay="499"/>
                                          </p:stCondLst>
                                        </p:cTn>
                                        <p:tgtEl>
                                          <p:spTgt spid="82"/>
                                        </p:tgtEl>
                                        <p:attrNameLst>
                                          <p:attrName>style.visibility</p:attrName>
                                        </p:attrNameLst>
                                      </p:cBhvr>
                                      <p:to>
                                        <p:strVal val="hidden"/>
                                      </p:to>
                                    </p:set>
                                  </p:childTnLst>
                                </p:cTn>
                              </p:par>
                              <p:par>
                                <p:cTn id="149" presetID="10" presetClass="exit" presetSubtype="0" fill="hold" grpId="1" nodeType="withEffect">
                                  <p:stCondLst>
                                    <p:cond delay="0"/>
                                  </p:stCondLst>
                                  <p:childTnLst>
                                    <p:animEffect transition="out" filter="fade">
                                      <p:cBhvr>
                                        <p:cTn id="150" dur="500"/>
                                        <p:tgtEl>
                                          <p:spTgt spid="67"/>
                                        </p:tgtEl>
                                      </p:cBhvr>
                                    </p:animEffect>
                                    <p:set>
                                      <p:cBhvr>
                                        <p:cTn id="151" dur="1" fill="hold">
                                          <p:stCondLst>
                                            <p:cond delay="499"/>
                                          </p:stCondLst>
                                        </p:cTn>
                                        <p:tgtEl>
                                          <p:spTgt spid="67"/>
                                        </p:tgtEl>
                                        <p:attrNameLst>
                                          <p:attrName>style.visibility</p:attrName>
                                        </p:attrNameLst>
                                      </p:cBhvr>
                                      <p:to>
                                        <p:strVal val="hidden"/>
                                      </p:to>
                                    </p:set>
                                  </p:childTnLst>
                                </p:cTn>
                              </p:par>
                              <p:par>
                                <p:cTn id="152" presetID="10" presetClass="exit" presetSubtype="0" fill="hold" grpId="1" nodeType="withEffect">
                                  <p:stCondLst>
                                    <p:cond delay="0"/>
                                  </p:stCondLst>
                                  <p:childTnLst>
                                    <p:animEffect transition="out" filter="fade">
                                      <p:cBhvr>
                                        <p:cTn id="153" dur="500"/>
                                        <p:tgtEl>
                                          <p:spTgt spid="72"/>
                                        </p:tgtEl>
                                      </p:cBhvr>
                                    </p:animEffect>
                                    <p:set>
                                      <p:cBhvr>
                                        <p:cTn id="154" dur="1" fill="hold">
                                          <p:stCondLst>
                                            <p:cond delay="499"/>
                                          </p:stCondLst>
                                        </p:cTn>
                                        <p:tgtEl>
                                          <p:spTgt spid="72"/>
                                        </p:tgtEl>
                                        <p:attrNameLst>
                                          <p:attrName>style.visibility</p:attrName>
                                        </p:attrNameLst>
                                      </p:cBhvr>
                                      <p:to>
                                        <p:strVal val="hidden"/>
                                      </p:to>
                                    </p:set>
                                  </p:childTnLst>
                                </p:cTn>
                              </p:par>
                              <p:par>
                                <p:cTn id="155" presetID="10" presetClass="exit" presetSubtype="0" fill="hold" grpId="1" nodeType="withEffect">
                                  <p:stCondLst>
                                    <p:cond delay="0"/>
                                  </p:stCondLst>
                                  <p:childTnLst>
                                    <p:animEffect transition="out" filter="fade">
                                      <p:cBhvr>
                                        <p:cTn id="156" dur="500"/>
                                        <p:tgtEl>
                                          <p:spTgt spid="69"/>
                                        </p:tgtEl>
                                      </p:cBhvr>
                                    </p:animEffect>
                                    <p:set>
                                      <p:cBhvr>
                                        <p:cTn id="157" dur="1" fill="hold">
                                          <p:stCondLst>
                                            <p:cond delay="499"/>
                                          </p:stCondLst>
                                        </p:cTn>
                                        <p:tgtEl>
                                          <p:spTgt spid="69"/>
                                        </p:tgtEl>
                                        <p:attrNameLst>
                                          <p:attrName>style.visibility</p:attrName>
                                        </p:attrNameLst>
                                      </p:cBhvr>
                                      <p:to>
                                        <p:strVal val="hidden"/>
                                      </p:to>
                                    </p:set>
                                  </p:childTnLst>
                                </p:cTn>
                              </p:par>
                              <p:par>
                                <p:cTn id="158" presetID="10" presetClass="exit" presetSubtype="0" fill="hold" grpId="1" nodeType="withEffect">
                                  <p:stCondLst>
                                    <p:cond delay="0"/>
                                  </p:stCondLst>
                                  <p:childTnLst>
                                    <p:animEffect transition="out" filter="fade">
                                      <p:cBhvr>
                                        <p:cTn id="159" dur="500"/>
                                        <p:tgtEl>
                                          <p:spTgt spid="74"/>
                                        </p:tgtEl>
                                      </p:cBhvr>
                                    </p:animEffect>
                                    <p:set>
                                      <p:cBhvr>
                                        <p:cTn id="160" dur="1" fill="hold">
                                          <p:stCondLst>
                                            <p:cond delay="499"/>
                                          </p:stCondLst>
                                        </p:cTn>
                                        <p:tgtEl>
                                          <p:spTgt spid="74"/>
                                        </p:tgtEl>
                                        <p:attrNameLst>
                                          <p:attrName>style.visibility</p:attrName>
                                        </p:attrNameLst>
                                      </p:cBhvr>
                                      <p:to>
                                        <p:strVal val="hidden"/>
                                      </p:to>
                                    </p:set>
                                  </p:childTnLst>
                                </p:cTn>
                              </p:par>
                              <p:par>
                                <p:cTn id="161" presetID="10" presetClass="exit" presetSubtype="0" fill="hold" grpId="1" nodeType="withEffect">
                                  <p:stCondLst>
                                    <p:cond delay="0"/>
                                  </p:stCondLst>
                                  <p:childTnLst>
                                    <p:animEffect transition="out" filter="fade">
                                      <p:cBhvr>
                                        <p:cTn id="162" dur="500"/>
                                        <p:tgtEl>
                                          <p:spTgt spid="71"/>
                                        </p:tgtEl>
                                      </p:cBhvr>
                                    </p:animEffect>
                                    <p:set>
                                      <p:cBhvr>
                                        <p:cTn id="163" dur="1" fill="hold">
                                          <p:stCondLst>
                                            <p:cond delay="499"/>
                                          </p:stCondLst>
                                        </p:cTn>
                                        <p:tgtEl>
                                          <p:spTgt spid="71"/>
                                        </p:tgtEl>
                                        <p:attrNameLst>
                                          <p:attrName>style.visibility</p:attrName>
                                        </p:attrNameLst>
                                      </p:cBhvr>
                                      <p:to>
                                        <p:strVal val="hidden"/>
                                      </p:to>
                                    </p:set>
                                  </p:childTnLst>
                                </p:cTn>
                              </p:par>
                              <p:par>
                                <p:cTn id="164" presetID="10" presetClass="exit" presetSubtype="0" fill="hold" grpId="1" nodeType="withEffect">
                                  <p:stCondLst>
                                    <p:cond delay="0"/>
                                  </p:stCondLst>
                                  <p:childTnLst>
                                    <p:animEffect transition="out" filter="fade">
                                      <p:cBhvr>
                                        <p:cTn id="165" dur="500"/>
                                        <p:tgtEl>
                                          <p:spTgt spid="76"/>
                                        </p:tgtEl>
                                      </p:cBhvr>
                                    </p:animEffect>
                                    <p:set>
                                      <p:cBhvr>
                                        <p:cTn id="166" dur="1" fill="hold">
                                          <p:stCondLst>
                                            <p:cond delay="499"/>
                                          </p:stCondLst>
                                        </p:cTn>
                                        <p:tgtEl>
                                          <p:spTgt spid="76"/>
                                        </p:tgtEl>
                                        <p:attrNameLst>
                                          <p:attrName>style.visibility</p:attrName>
                                        </p:attrNameLst>
                                      </p:cBhvr>
                                      <p:to>
                                        <p:strVal val="hidden"/>
                                      </p:to>
                                    </p:set>
                                  </p:childTnLst>
                                </p:cTn>
                              </p:par>
                              <p:par>
                                <p:cTn id="167" presetID="10" presetClass="exit" presetSubtype="0" fill="hold" grpId="1" nodeType="withEffect">
                                  <p:stCondLst>
                                    <p:cond delay="0"/>
                                  </p:stCondLst>
                                  <p:childTnLst>
                                    <p:animEffect transition="out" filter="fade">
                                      <p:cBhvr>
                                        <p:cTn id="168" dur="500"/>
                                        <p:tgtEl>
                                          <p:spTgt spid="68"/>
                                        </p:tgtEl>
                                      </p:cBhvr>
                                    </p:animEffect>
                                    <p:set>
                                      <p:cBhvr>
                                        <p:cTn id="169" dur="1" fill="hold">
                                          <p:stCondLst>
                                            <p:cond delay="499"/>
                                          </p:stCondLst>
                                        </p:cTn>
                                        <p:tgtEl>
                                          <p:spTgt spid="68"/>
                                        </p:tgtEl>
                                        <p:attrNameLst>
                                          <p:attrName>style.visibility</p:attrName>
                                        </p:attrNameLst>
                                      </p:cBhvr>
                                      <p:to>
                                        <p:strVal val="hidden"/>
                                      </p:to>
                                    </p:set>
                                  </p:childTnLst>
                                </p:cTn>
                              </p:par>
                              <p:par>
                                <p:cTn id="170" presetID="10" presetClass="exit" presetSubtype="0" fill="hold" grpId="1" nodeType="withEffect">
                                  <p:stCondLst>
                                    <p:cond delay="0"/>
                                  </p:stCondLst>
                                  <p:childTnLst>
                                    <p:animEffect transition="out" filter="fade">
                                      <p:cBhvr>
                                        <p:cTn id="171" dur="500"/>
                                        <p:tgtEl>
                                          <p:spTgt spid="73"/>
                                        </p:tgtEl>
                                      </p:cBhvr>
                                    </p:animEffect>
                                    <p:set>
                                      <p:cBhvr>
                                        <p:cTn id="172" dur="1" fill="hold">
                                          <p:stCondLst>
                                            <p:cond delay="499"/>
                                          </p:stCondLst>
                                        </p:cTn>
                                        <p:tgtEl>
                                          <p:spTgt spid="73"/>
                                        </p:tgtEl>
                                        <p:attrNameLst>
                                          <p:attrName>style.visibility</p:attrName>
                                        </p:attrNameLst>
                                      </p:cBhvr>
                                      <p:to>
                                        <p:strVal val="hidden"/>
                                      </p:to>
                                    </p:set>
                                  </p:childTnLst>
                                </p:cTn>
                              </p:par>
                              <p:par>
                                <p:cTn id="173" presetID="10" presetClass="exit" presetSubtype="0" fill="hold" grpId="1" nodeType="withEffect">
                                  <p:stCondLst>
                                    <p:cond delay="0"/>
                                  </p:stCondLst>
                                  <p:childTnLst>
                                    <p:animEffect transition="out" filter="fade">
                                      <p:cBhvr>
                                        <p:cTn id="174" dur="500"/>
                                        <p:tgtEl>
                                          <p:spTgt spid="70"/>
                                        </p:tgtEl>
                                      </p:cBhvr>
                                    </p:animEffect>
                                    <p:set>
                                      <p:cBhvr>
                                        <p:cTn id="175" dur="1" fill="hold">
                                          <p:stCondLst>
                                            <p:cond delay="499"/>
                                          </p:stCondLst>
                                        </p:cTn>
                                        <p:tgtEl>
                                          <p:spTgt spid="70"/>
                                        </p:tgtEl>
                                        <p:attrNameLst>
                                          <p:attrName>style.visibility</p:attrName>
                                        </p:attrNameLst>
                                      </p:cBhvr>
                                      <p:to>
                                        <p:strVal val="hidden"/>
                                      </p:to>
                                    </p:set>
                                  </p:childTnLst>
                                </p:cTn>
                              </p:par>
                              <p:par>
                                <p:cTn id="176" presetID="10" presetClass="exit" presetSubtype="0" fill="hold" grpId="1" nodeType="withEffect">
                                  <p:stCondLst>
                                    <p:cond delay="0"/>
                                  </p:stCondLst>
                                  <p:childTnLst>
                                    <p:animEffect transition="out" filter="fade">
                                      <p:cBhvr>
                                        <p:cTn id="177" dur="500"/>
                                        <p:tgtEl>
                                          <p:spTgt spid="75"/>
                                        </p:tgtEl>
                                      </p:cBhvr>
                                    </p:animEffect>
                                    <p:set>
                                      <p:cBhvr>
                                        <p:cTn id="178" dur="1" fill="hold">
                                          <p:stCondLst>
                                            <p:cond delay="499"/>
                                          </p:stCondLst>
                                        </p:cTn>
                                        <p:tgtEl>
                                          <p:spTgt spid="75"/>
                                        </p:tgtEl>
                                        <p:attrNameLst>
                                          <p:attrName>style.visibility</p:attrName>
                                        </p:attrNameLst>
                                      </p:cBhvr>
                                      <p:to>
                                        <p:strVal val="hidden"/>
                                      </p:to>
                                    </p:set>
                                  </p:childTnLst>
                                </p:cTn>
                              </p:par>
                              <p:par>
                                <p:cTn id="179" presetID="10" presetClass="exit" presetSubtype="0" fill="hold" grpId="1" nodeType="withEffect">
                                  <p:stCondLst>
                                    <p:cond delay="0"/>
                                  </p:stCondLst>
                                  <p:childTnLst>
                                    <p:animEffect transition="out" filter="fade">
                                      <p:cBhvr>
                                        <p:cTn id="180" dur="500"/>
                                        <p:tgtEl>
                                          <p:spTgt spid="78"/>
                                        </p:tgtEl>
                                      </p:cBhvr>
                                    </p:animEffect>
                                    <p:set>
                                      <p:cBhvr>
                                        <p:cTn id="181" dur="1" fill="hold">
                                          <p:stCondLst>
                                            <p:cond delay="499"/>
                                          </p:stCondLst>
                                        </p:cTn>
                                        <p:tgtEl>
                                          <p:spTgt spid="78"/>
                                        </p:tgtEl>
                                        <p:attrNameLst>
                                          <p:attrName>style.visibility</p:attrName>
                                        </p:attrNameLst>
                                      </p:cBhvr>
                                      <p:to>
                                        <p:strVal val="hidden"/>
                                      </p:to>
                                    </p:set>
                                  </p:childTnLst>
                                </p:cTn>
                              </p:par>
                              <p:par>
                                <p:cTn id="182" presetID="10" presetClass="exit" presetSubtype="0" fill="hold" grpId="1" nodeType="withEffect">
                                  <p:stCondLst>
                                    <p:cond delay="0"/>
                                  </p:stCondLst>
                                  <p:childTnLst>
                                    <p:animEffect transition="out" filter="fade">
                                      <p:cBhvr>
                                        <p:cTn id="183" dur="500"/>
                                        <p:tgtEl>
                                          <p:spTgt spid="77"/>
                                        </p:tgtEl>
                                      </p:cBhvr>
                                    </p:animEffect>
                                    <p:set>
                                      <p:cBhvr>
                                        <p:cTn id="184" dur="1" fill="hold">
                                          <p:stCondLst>
                                            <p:cond delay="499"/>
                                          </p:stCondLst>
                                        </p:cTn>
                                        <p:tgtEl>
                                          <p:spTgt spid="77"/>
                                        </p:tgtEl>
                                        <p:attrNameLst>
                                          <p:attrName>style.visibility</p:attrName>
                                        </p:attrNameLst>
                                      </p:cBhvr>
                                      <p:to>
                                        <p:strVal val="hidden"/>
                                      </p:to>
                                    </p:set>
                                  </p:childTnLst>
                                </p:cTn>
                              </p:par>
                            </p:childTnLst>
                          </p:cTn>
                        </p:par>
                      </p:childTnLst>
                    </p:cTn>
                  </p:par>
                  <p:par>
                    <p:cTn id="185" fill="hold">
                      <p:stCondLst>
                        <p:cond delay="indefinite"/>
                      </p:stCondLst>
                      <p:childTnLst>
                        <p:par>
                          <p:cTn id="186" fill="hold">
                            <p:stCondLst>
                              <p:cond delay="0"/>
                            </p:stCondLst>
                            <p:childTnLst>
                              <p:par>
                                <p:cTn id="187" presetID="42" presetClass="path" presetSubtype="0" accel="50000" decel="50000" fill="hold" grpId="0" nodeType="clickEffect">
                                  <p:stCondLst>
                                    <p:cond delay="0"/>
                                  </p:stCondLst>
                                  <p:childTnLst>
                                    <p:animMotion origin="layout" path="M 0 0 L 0 0.25 E" pathEditMode="relative" ptsTypes="">
                                      <p:cBhvr>
                                        <p:cTn id="188" dur="1000" fill="hold"/>
                                        <p:tgtEl>
                                          <p:spTgt spid="58"/>
                                        </p:tgtEl>
                                        <p:attrNameLst>
                                          <p:attrName>ppt_x</p:attrName>
                                          <p:attrName>ppt_y</p:attrName>
                                        </p:attrNameLst>
                                      </p:cBhvr>
                                    </p:animMotion>
                                  </p:childTnLst>
                                </p:cTn>
                              </p:par>
                              <p:par>
                                <p:cTn id="189" presetID="42" presetClass="path" presetSubtype="0" accel="50000" decel="50000" fill="hold" grpId="0" nodeType="withEffect">
                                  <p:stCondLst>
                                    <p:cond delay="0"/>
                                  </p:stCondLst>
                                  <p:childTnLst>
                                    <p:animMotion origin="layout" path="M 0 0 L 0 0.25 E" pathEditMode="relative" ptsTypes="">
                                      <p:cBhvr>
                                        <p:cTn id="190" dur="1000" fill="hold"/>
                                        <p:tgtEl>
                                          <p:spTgt spid="49"/>
                                        </p:tgtEl>
                                        <p:attrNameLst>
                                          <p:attrName>ppt_x</p:attrName>
                                          <p:attrName>ppt_y</p:attrName>
                                        </p:attrNameLst>
                                      </p:cBhvr>
                                    </p:animMotion>
                                  </p:childTnLst>
                                </p:cTn>
                              </p:par>
                              <p:par>
                                <p:cTn id="191" presetID="42" presetClass="path" presetSubtype="0" accel="50000" decel="50000" fill="hold" grpId="0" nodeType="withEffect">
                                  <p:stCondLst>
                                    <p:cond delay="0"/>
                                  </p:stCondLst>
                                  <p:childTnLst>
                                    <p:animMotion origin="layout" path="M 0 0 L 0 0.25 E" pathEditMode="relative" ptsTypes="">
                                      <p:cBhvr>
                                        <p:cTn id="192" dur="1000" fill="hold"/>
                                        <p:tgtEl>
                                          <p:spTgt spid="59"/>
                                        </p:tgtEl>
                                        <p:attrNameLst>
                                          <p:attrName>ppt_x</p:attrName>
                                          <p:attrName>ppt_y</p:attrName>
                                        </p:attrNameLst>
                                      </p:cBhvr>
                                    </p:animMotion>
                                  </p:childTnLst>
                                </p:cTn>
                              </p:par>
                              <p:par>
                                <p:cTn id="193" presetID="42" presetClass="path" presetSubtype="0" accel="50000" decel="50000" fill="hold" grpId="0" nodeType="withEffect">
                                  <p:stCondLst>
                                    <p:cond delay="0"/>
                                  </p:stCondLst>
                                  <p:childTnLst>
                                    <p:animMotion origin="layout" path="M 0 0 L 0 0.25 E" pathEditMode="relative" ptsTypes="">
                                      <p:cBhvr>
                                        <p:cTn id="194" dur="1000" fill="hold"/>
                                        <p:tgtEl>
                                          <p:spTgt spid="52"/>
                                        </p:tgtEl>
                                        <p:attrNameLst>
                                          <p:attrName>ppt_x</p:attrName>
                                          <p:attrName>ppt_y</p:attrName>
                                        </p:attrNameLst>
                                      </p:cBhvr>
                                    </p:animMotion>
                                  </p:childTnLst>
                                </p:cTn>
                              </p:par>
                              <p:par>
                                <p:cTn id="195" presetID="42" presetClass="path" presetSubtype="0" accel="50000" decel="50000" fill="hold" grpId="0" nodeType="withEffect">
                                  <p:stCondLst>
                                    <p:cond delay="0"/>
                                  </p:stCondLst>
                                  <p:childTnLst>
                                    <p:animMotion origin="layout" path="M 0 0 L 0 0.25 E" pathEditMode="relative" ptsTypes="">
                                      <p:cBhvr>
                                        <p:cTn id="196" dur="1000" fill="hold"/>
                                        <p:tgtEl>
                                          <p:spTgt spid="60"/>
                                        </p:tgtEl>
                                        <p:attrNameLst>
                                          <p:attrName>ppt_x</p:attrName>
                                          <p:attrName>ppt_y</p:attrName>
                                        </p:attrNameLst>
                                      </p:cBhvr>
                                    </p:animMotion>
                                  </p:childTnLst>
                                </p:cTn>
                              </p:par>
                              <p:par>
                                <p:cTn id="197" presetID="42" presetClass="path" presetSubtype="0" accel="50000" decel="50000" fill="hold" grpId="0" nodeType="withEffect">
                                  <p:stCondLst>
                                    <p:cond delay="0"/>
                                  </p:stCondLst>
                                  <p:childTnLst>
                                    <p:animMotion origin="layout" path="M 0 0 L 0 0.25 E" pathEditMode="relative" ptsTypes="">
                                      <p:cBhvr>
                                        <p:cTn id="198" dur="1000" fill="hold"/>
                                        <p:tgtEl>
                                          <p:spTgt spid="54"/>
                                        </p:tgtEl>
                                        <p:attrNameLst>
                                          <p:attrName>ppt_x</p:attrName>
                                          <p:attrName>ppt_y</p:attrName>
                                        </p:attrNameLst>
                                      </p:cBhvr>
                                    </p:animMotion>
                                  </p:childTnLst>
                                </p:cTn>
                              </p:par>
                              <p:par>
                                <p:cTn id="199" presetID="42" presetClass="path" presetSubtype="0" accel="50000" decel="50000" fill="hold" grpId="0" nodeType="withEffect">
                                  <p:stCondLst>
                                    <p:cond delay="0"/>
                                  </p:stCondLst>
                                  <p:childTnLst>
                                    <p:animMotion origin="layout" path="M 0 0 L 0 0.25 E" pathEditMode="relative" ptsTypes="">
                                      <p:cBhvr>
                                        <p:cTn id="200" dur="1000" fill="hold"/>
                                        <p:tgtEl>
                                          <p:spTgt spid="61"/>
                                        </p:tgtEl>
                                        <p:attrNameLst>
                                          <p:attrName>ppt_x</p:attrName>
                                          <p:attrName>ppt_y</p:attrName>
                                        </p:attrNameLst>
                                      </p:cBhvr>
                                    </p:animMotion>
                                  </p:childTnLst>
                                </p:cTn>
                              </p:par>
                              <p:par>
                                <p:cTn id="201" presetID="42" presetClass="path" presetSubtype="0" accel="50000" decel="50000" fill="hold" grpId="0" nodeType="withEffect">
                                  <p:stCondLst>
                                    <p:cond delay="0"/>
                                  </p:stCondLst>
                                  <p:childTnLst>
                                    <p:animMotion origin="layout" path="M -4.45157E-6 8.33333E-7 L -4.45157E-6 0.25 " pathEditMode="relative" rAng="0" ptsTypes="AA">
                                      <p:cBhvr>
                                        <p:cTn id="202" dur="1000" fill="hold"/>
                                        <p:tgtEl>
                                          <p:spTgt spid="56"/>
                                        </p:tgtEl>
                                        <p:attrNameLst>
                                          <p:attrName>ppt_x</p:attrName>
                                          <p:attrName>ppt_y</p:attrName>
                                        </p:attrNameLst>
                                      </p:cBhvr>
                                      <p:rCtr x="0" y="12500"/>
                                    </p:animMotion>
                                  </p:childTnLst>
                                </p:cTn>
                              </p:par>
                            </p:childTnLst>
                          </p:cTn>
                        </p:par>
                      </p:childTnLst>
                    </p:cTn>
                  </p:par>
                  <p:par>
                    <p:cTn id="203" fill="hold">
                      <p:stCondLst>
                        <p:cond delay="indefinite"/>
                      </p:stCondLst>
                      <p:childTnLst>
                        <p:par>
                          <p:cTn id="204" fill="hold">
                            <p:stCondLst>
                              <p:cond delay="0"/>
                            </p:stCondLst>
                            <p:childTnLst>
                              <p:par>
                                <p:cTn id="205" presetID="42" presetClass="path" presetSubtype="0" accel="50000" decel="50000" fill="hold" grpId="1" nodeType="clickEffect">
                                  <p:stCondLst>
                                    <p:cond delay="0"/>
                                  </p:stCondLst>
                                  <p:childTnLst>
                                    <p:animMotion origin="layout" path="M -3.96264E-6 0.25 L 0.0825 0.24918 " pathEditMode="relative" rAng="0" ptsTypes="AA">
                                      <p:cBhvr>
                                        <p:cTn id="206" dur="1000" fill="hold"/>
                                        <p:tgtEl>
                                          <p:spTgt spid="58"/>
                                        </p:tgtEl>
                                        <p:attrNameLst>
                                          <p:attrName>ppt_x</p:attrName>
                                          <p:attrName>ppt_y</p:attrName>
                                        </p:attrNameLst>
                                      </p:cBhvr>
                                      <p:rCtr x="4120" y="-49"/>
                                    </p:animMotion>
                                  </p:childTnLst>
                                </p:cTn>
                              </p:par>
                              <p:par>
                                <p:cTn id="207" presetID="42" presetClass="path" presetSubtype="0" accel="50000" decel="50000" fill="hold" grpId="1" nodeType="withEffect">
                                  <p:stCondLst>
                                    <p:cond delay="0"/>
                                  </p:stCondLst>
                                  <p:childTnLst>
                                    <p:animMotion origin="layout" path="M -3.96264E-6 0.2513 L 0.08351 0.25032 " pathEditMode="relative" rAng="0" ptsTypes="AA">
                                      <p:cBhvr>
                                        <p:cTn id="208" dur="1000" fill="hold"/>
                                        <p:tgtEl>
                                          <p:spTgt spid="49"/>
                                        </p:tgtEl>
                                        <p:attrNameLst>
                                          <p:attrName>ppt_x</p:attrName>
                                          <p:attrName>ppt_y</p:attrName>
                                        </p:attrNameLst>
                                      </p:cBhvr>
                                      <p:rCtr x="4175" y="-49"/>
                                    </p:animMotion>
                                  </p:childTnLst>
                                </p:cTn>
                              </p:par>
                              <p:par>
                                <p:cTn id="209" presetID="42" presetClass="path" presetSubtype="0" accel="50000" decel="50000" fill="hold" grpId="1" nodeType="withEffect">
                                  <p:stCondLst>
                                    <p:cond delay="0"/>
                                  </p:stCondLst>
                                  <p:childTnLst>
                                    <p:animMotion origin="layout" path="M -2.72111E-6 0.25 L -0.08853 0.24918 " pathEditMode="relative" rAng="0" ptsTypes="AA">
                                      <p:cBhvr>
                                        <p:cTn id="210" dur="1000" fill="hold"/>
                                        <p:tgtEl>
                                          <p:spTgt spid="60"/>
                                        </p:tgtEl>
                                        <p:attrNameLst>
                                          <p:attrName>ppt_x</p:attrName>
                                          <p:attrName>ppt_y</p:attrName>
                                        </p:attrNameLst>
                                      </p:cBhvr>
                                      <p:rCtr x="-4431" y="-49"/>
                                    </p:animMotion>
                                  </p:childTnLst>
                                </p:cTn>
                              </p:par>
                              <p:par>
                                <p:cTn id="211" presetID="42" presetClass="path" presetSubtype="0" accel="50000" decel="50000" fill="hold" grpId="1" nodeType="withEffect">
                                  <p:stCondLst>
                                    <p:cond delay="0"/>
                                  </p:stCondLst>
                                  <p:childTnLst>
                                    <p:animMotion origin="layout" path="M -5.21882E-7 0.25 L -0.08396 0.25016 " pathEditMode="relative" rAng="0" ptsTypes="AA">
                                      <p:cBhvr>
                                        <p:cTn id="212" dur="1000" fill="hold"/>
                                        <p:tgtEl>
                                          <p:spTgt spid="54"/>
                                        </p:tgtEl>
                                        <p:attrNameLst>
                                          <p:attrName>ppt_x</p:attrName>
                                          <p:attrName>ppt_y</p:attrName>
                                        </p:attrNameLst>
                                      </p:cBhvr>
                                      <p:rCtr x="-4203" y="0"/>
                                    </p:animMotion>
                                  </p:childTnLst>
                                </p:cTn>
                              </p:par>
                              <p:par>
                                <p:cTn id="213" presetID="42" presetClass="path" presetSubtype="0" accel="50000" decel="50000" fill="hold" grpId="1" nodeType="withEffect">
                                  <p:stCondLst>
                                    <p:cond delay="0"/>
                                  </p:stCondLst>
                                  <p:childTnLst>
                                    <p:animMotion origin="layout" path="M -1.32576E-6 0.25 L -0.17296 0.25 " pathEditMode="relative" rAng="0" ptsTypes="AA">
                                      <p:cBhvr>
                                        <p:cTn id="214" dur="1000" fill="hold"/>
                                        <p:tgtEl>
                                          <p:spTgt spid="61"/>
                                        </p:tgtEl>
                                        <p:attrNameLst>
                                          <p:attrName>ppt_x</p:attrName>
                                          <p:attrName>ppt_y</p:attrName>
                                        </p:attrNameLst>
                                      </p:cBhvr>
                                      <p:rCtr x="-8726" y="-98"/>
                                    </p:animMotion>
                                  </p:childTnLst>
                                </p:cTn>
                              </p:par>
                              <p:par>
                                <p:cTn id="215" presetID="42" presetClass="path" presetSubtype="0" accel="50000" decel="50000" fill="hold" grpId="1" nodeType="withEffect">
                                  <p:stCondLst>
                                    <p:cond delay="0"/>
                                  </p:stCondLst>
                                  <p:childTnLst>
                                    <p:animMotion origin="layout" path="M -0.00073 0.2513 L -0.16672 0.25032 " pathEditMode="relative" rAng="0" ptsTypes="AA">
                                      <p:cBhvr>
                                        <p:cTn id="216" dur="1000" fill="hold"/>
                                        <p:tgtEl>
                                          <p:spTgt spid="56"/>
                                        </p:tgtEl>
                                        <p:attrNameLst>
                                          <p:attrName>ppt_x</p:attrName>
                                          <p:attrName>ppt_y</p:attrName>
                                        </p:attrNameLst>
                                      </p:cBhvr>
                                      <p:rCtr x="-8304" y="-49"/>
                                    </p:animMotion>
                                  </p:childTnLst>
                                </p:cTn>
                              </p:par>
                            </p:childTnLst>
                          </p:cTn>
                        </p:par>
                      </p:childTnLst>
                    </p:cTn>
                  </p:par>
                  <p:par>
                    <p:cTn id="217" fill="hold">
                      <p:stCondLst>
                        <p:cond delay="indefinite"/>
                      </p:stCondLst>
                      <p:childTnLst>
                        <p:par>
                          <p:cTn id="218" fill="hold">
                            <p:stCondLst>
                              <p:cond delay="0"/>
                            </p:stCondLst>
                            <p:childTnLst>
                              <p:par>
                                <p:cTn id="219" presetID="10" presetClass="entr" presetSubtype="0" fill="hold" nodeType="clickEffect">
                                  <p:stCondLst>
                                    <p:cond delay="0"/>
                                  </p:stCondLst>
                                  <p:childTnLst>
                                    <p:set>
                                      <p:cBhvr>
                                        <p:cTn id="220" dur="1" fill="hold">
                                          <p:stCondLst>
                                            <p:cond delay="0"/>
                                          </p:stCondLst>
                                        </p:cTn>
                                        <p:tgtEl>
                                          <p:spTgt spid="79"/>
                                        </p:tgtEl>
                                        <p:attrNameLst>
                                          <p:attrName>style.visibility</p:attrName>
                                        </p:attrNameLst>
                                      </p:cBhvr>
                                      <p:to>
                                        <p:strVal val="visible"/>
                                      </p:to>
                                    </p:set>
                                    <p:animEffect transition="in" filter="fade">
                                      <p:cBhvr>
                                        <p:cTn id="221" dur="500"/>
                                        <p:tgtEl>
                                          <p:spTgt spid="79"/>
                                        </p:tgtEl>
                                      </p:cBhvr>
                                    </p:animEffect>
                                  </p:childTnLst>
                                </p:cTn>
                              </p:par>
                              <p:par>
                                <p:cTn id="222" presetID="10" presetClass="entr" presetSubtype="0" fill="hold" nodeType="withEffect">
                                  <p:stCondLst>
                                    <p:cond delay="0"/>
                                  </p:stCondLst>
                                  <p:childTnLst>
                                    <p:set>
                                      <p:cBhvr>
                                        <p:cTn id="223" dur="1" fill="hold">
                                          <p:stCondLst>
                                            <p:cond delay="0"/>
                                          </p:stCondLst>
                                        </p:cTn>
                                        <p:tgtEl>
                                          <p:spTgt spid="80"/>
                                        </p:tgtEl>
                                        <p:attrNameLst>
                                          <p:attrName>style.visibility</p:attrName>
                                        </p:attrNameLst>
                                      </p:cBhvr>
                                      <p:to>
                                        <p:strVal val="visible"/>
                                      </p:to>
                                    </p:set>
                                    <p:animEffect transition="in" filter="fade">
                                      <p:cBhvr>
                                        <p:cTn id="224"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49" grpId="2" animBg="1"/>
      <p:bldP spid="50" grpId="0" animBg="1"/>
      <p:bldP spid="51" grpId="0" animBg="1"/>
      <p:bldP spid="51" grpId="1" animBg="1"/>
      <p:bldP spid="52" grpId="0" animBg="1"/>
      <p:bldP spid="52" grpId="1" animBg="1"/>
      <p:bldP spid="53" grpId="0" animBg="1"/>
      <p:bldP spid="54" grpId="0" animBg="1"/>
      <p:bldP spid="54" grpId="1" animBg="1"/>
      <p:bldP spid="54" grpId="2" animBg="1"/>
      <p:bldP spid="55" grpId="0" animBg="1"/>
      <p:bldP spid="56" grpId="0" animBg="1"/>
      <p:bldP spid="56" grpId="1" animBg="1"/>
      <p:bldP spid="56" grpId="2" animBg="1"/>
      <p:bldP spid="57" grpId="0" animBg="1"/>
      <p:bldP spid="57" grpId="1" animBg="1"/>
      <p:bldP spid="58" grpId="0"/>
      <p:bldP spid="58" grpId="1"/>
      <p:bldP spid="58" grpId="2"/>
      <p:bldP spid="59" grpId="0"/>
      <p:bldP spid="59" grpId="1"/>
      <p:bldP spid="60" grpId="0"/>
      <p:bldP spid="60" grpId="1"/>
      <p:bldP spid="60" grpId="2"/>
      <p:bldP spid="61" grpId="0"/>
      <p:bldP spid="61" grpId="1"/>
      <p:bldP spid="61" grpId="2"/>
      <p:bldP spid="62" grpId="0"/>
      <p:bldP spid="63" grpId="0"/>
      <p:bldP spid="64" grpId="0"/>
      <p:bldP spid="65" grpId="0"/>
      <p:bldP spid="65" grpId="1"/>
      <p:bldP spid="66" grpId="0"/>
      <p:bldP spid="66" grpId="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P spid="72" grpId="0"/>
      <p:bldP spid="72" grpId="1"/>
      <p:bldP spid="73" grpId="0"/>
      <p:bldP spid="73" grpId="1"/>
      <p:bldP spid="74" grpId="0"/>
      <p:bldP spid="74" grpId="1"/>
      <p:bldP spid="75" grpId="0"/>
      <p:bldP spid="75" grpId="1"/>
      <p:bldP spid="76" grpId="0"/>
      <p:bldP spid="76" grpId="1"/>
      <p:bldP spid="77" grpId="0"/>
      <p:bldP spid="77" grpId="1"/>
      <p:bldP spid="78" grpId="0" animBg="1"/>
      <p:bldP spid="78" grpId="1" animBg="1"/>
      <p:bldP spid="81" grpId="0"/>
      <p:bldP spid="81" grpId="1"/>
      <p:bldP spid="82" grpId="0"/>
      <p:bldP spid="8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2"/>
          <p:cNvSpPr txBox="1">
            <a:spLocks/>
          </p:cNvSpPr>
          <p:nvPr/>
        </p:nvSpPr>
        <p:spPr>
          <a:xfrm>
            <a:off x="17611825" y="11739028"/>
            <a:ext cx="921880" cy="501142"/>
          </a:xfrm>
          <a:prstGeom prst="rect">
            <a:avLst/>
          </a:prstGeom>
          <a:solidFill>
            <a:srgbClr val="FFCC99">
              <a:alpha val="96863"/>
            </a:srgbClr>
          </a:solidFill>
          <a:ln>
            <a:solidFill>
              <a:srgbClr val="FF9966"/>
            </a:solidFill>
          </a:ln>
        </p:spPr>
        <p:txBody>
          <a:bodyPr vert="horz" lIns="91440" tIns="45720" rIns="91440" bIns="45720" rtlCol="0" anchor="ctr"/>
          <a:lstStyle>
            <a:defPPr>
              <a:defRPr lang="en-US"/>
            </a:defPPr>
            <a:lvl1pPr marL="0" algn="r" defTabSz="1300368" rtl="0" eaLnBrk="1" latinLnBrk="0" hangingPunct="1">
              <a:defRPr sz="1707" kern="1200">
                <a:solidFill>
                  <a:srgbClr val="1E64C8"/>
                </a:solidFill>
                <a:latin typeface="+mn-lt"/>
                <a:ea typeface="+mn-ea"/>
                <a:cs typeface="+mn-cs"/>
              </a:defRPr>
            </a:lvl1pPr>
            <a:lvl2pPr marL="650184" algn="l" defTabSz="1300368" rtl="0" eaLnBrk="1" latinLnBrk="0" hangingPunct="1">
              <a:defRPr sz="2560" kern="1200">
                <a:solidFill>
                  <a:schemeClr val="tx1"/>
                </a:solidFill>
                <a:latin typeface="+mn-lt"/>
                <a:ea typeface="+mn-ea"/>
                <a:cs typeface="+mn-cs"/>
              </a:defRPr>
            </a:lvl2pPr>
            <a:lvl3pPr marL="1300368" algn="l" defTabSz="1300368" rtl="0" eaLnBrk="1" latinLnBrk="0" hangingPunct="1">
              <a:defRPr sz="2560" kern="1200">
                <a:solidFill>
                  <a:schemeClr val="tx1"/>
                </a:solidFill>
                <a:latin typeface="+mn-lt"/>
                <a:ea typeface="+mn-ea"/>
                <a:cs typeface="+mn-cs"/>
              </a:defRPr>
            </a:lvl3pPr>
            <a:lvl4pPr marL="1950552" algn="l" defTabSz="1300368" rtl="0" eaLnBrk="1" latinLnBrk="0" hangingPunct="1">
              <a:defRPr sz="2560" kern="1200">
                <a:solidFill>
                  <a:schemeClr val="tx1"/>
                </a:solidFill>
                <a:latin typeface="+mn-lt"/>
                <a:ea typeface="+mn-ea"/>
                <a:cs typeface="+mn-cs"/>
              </a:defRPr>
            </a:lvl4pPr>
            <a:lvl5pPr marL="2600736" algn="l" defTabSz="1300368" rtl="0" eaLnBrk="1" latinLnBrk="0" hangingPunct="1">
              <a:defRPr sz="2560" kern="1200">
                <a:solidFill>
                  <a:schemeClr val="tx1"/>
                </a:solidFill>
                <a:latin typeface="+mn-lt"/>
                <a:ea typeface="+mn-ea"/>
                <a:cs typeface="+mn-cs"/>
              </a:defRPr>
            </a:lvl5pPr>
            <a:lvl6pPr marL="3250921" algn="l" defTabSz="1300368" rtl="0" eaLnBrk="1" latinLnBrk="0" hangingPunct="1">
              <a:defRPr sz="2560" kern="1200">
                <a:solidFill>
                  <a:schemeClr val="tx1"/>
                </a:solidFill>
                <a:latin typeface="+mn-lt"/>
                <a:ea typeface="+mn-ea"/>
                <a:cs typeface="+mn-cs"/>
              </a:defRPr>
            </a:lvl6pPr>
            <a:lvl7pPr marL="3901105" algn="l" defTabSz="1300368" rtl="0" eaLnBrk="1" latinLnBrk="0" hangingPunct="1">
              <a:defRPr sz="2560" kern="1200">
                <a:solidFill>
                  <a:schemeClr val="tx1"/>
                </a:solidFill>
                <a:latin typeface="+mn-lt"/>
                <a:ea typeface="+mn-ea"/>
                <a:cs typeface="+mn-cs"/>
              </a:defRPr>
            </a:lvl7pPr>
            <a:lvl8pPr marL="4551289" algn="l" defTabSz="1300368" rtl="0" eaLnBrk="1" latinLnBrk="0" hangingPunct="1">
              <a:defRPr sz="2560" kern="1200">
                <a:solidFill>
                  <a:schemeClr val="tx1"/>
                </a:solidFill>
                <a:latin typeface="+mn-lt"/>
                <a:ea typeface="+mn-ea"/>
                <a:cs typeface="+mn-cs"/>
              </a:defRPr>
            </a:lvl8pPr>
            <a:lvl9pPr marL="5201473" algn="l" defTabSz="1300368" rtl="0" eaLnBrk="1" latinLnBrk="0" hangingPunct="1">
              <a:defRPr sz="2560" kern="1200">
                <a:solidFill>
                  <a:schemeClr val="tx1"/>
                </a:solidFill>
                <a:latin typeface="+mn-lt"/>
                <a:ea typeface="+mn-ea"/>
                <a:cs typeface="+mn-cs"/>
              </a:defRPr>
            </a:lvl9pPr>
          </a:lstStyle>
          <a:p>
            <a:fld id="{7AE184E0-0BD4-4705-A12B-9B71DDE63301}" type="slidenum">
              <a:rPr lang="en-GB" smtClean="0"/>
              <a:pPr/>
              <a:t>4</a:t>
            </a:fld>
            <a:endParaRPr lang="en-GB" dirty="0"/>
          </a:p>
        </p:txBody>
      </p:sp>
      <p:sp>
        <p:nvSpPr>
          <p:cNvPr id="35" name="Rectangle 34"/>
          <p:cNvSpPr/>
          <p:nvPr/>
        </p:nvSpPr>
        <p:spPr>
          <a:xfrm>
            <a:off x="5074316" y="6550095"/>
            <a:ext cx="1731688" cy="249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1867" kern="0">
              <a:solidFill>
                <a:srgbClr val="FFFFFF"/>
              </a:solidFill>
              <a:latin typeface="Arial"/>
              <a:sym typeface="Arial"/>
            </a:endParaRPr>
          </a:p>
        </p:txBody>
      </p:sp>
      <p:sp>
        <p:nvSpPr>
          <p:cNvPr id="33" name="Rectangle 32"/>
          <p:cNvSpPr/>
          <p:nvPr/>
        </p:nvSpPr>
        <p:spPr>
          <a:xfrm>
            <a:off x="3522539" y="2363283"/>
            <a:ext cx="1582620" cy="1149912"/>
          </a:xfrm>
          <a:prstGeom prst="rect">
            <a:avLst/>
          </a:prstGeom>
          <a:solidFill>
            <a:schemeClr val="accent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5104402" y="2372198"/>
            <a:ext cx="1448608" cy="1140997"/>
          </a:xfrm>
          <a:prstGeom prst="rect">
            <a:avLst/>
          </a:prstGeom>
          <a:solidFill>
            <a:srgbClr val="FFF6CC">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6551827" y="2363283"/>
            <a:ext cx="1582620" cy="1149912"/>
          </a:xfrm>
          <a:prstGeom prst="rect">
            <a:avLst/>
          </a:prstGeom>
          <a:solidFill>
            <a:schemeClr val="accent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8133690" y="2372198"/>
            <a:ext cx="1448608" cy="1140997"/>
          </a:xfrm>
          <a:prstGeom prst="rect">
            <a:avLst/>
          </a:prstGeom>
          <a:solidFill>
            <a:srgbClr val="FFF6CC">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9580358" y="2363283"/>
            <a:ext cx="1582620" cy="1149912"/>
          </a:xfrm>
          <a:prstGeom prst="rect">
            <a:avLst/>
          </a:prstGeom>
          <a:solidFill>
            <a:schemeClr val="accent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11162221" y="2372198"/>
            <a:ext cx="1448608" cy="1140997"/>
          </a:xfrm>
          <a:prstGeom prst="rect">
            <a:avLst/>
          </a:prstGeom>
          <a:solidFill>
            <a:srgbClr val="FFF6CC">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12600481" y="2363283"/>
            <a:ext cx="1582620" cy="1149912"/>
          </a:xfrm>
          <a:prstGeom prst="rect">
            <a:avLst/>
          </a:prstGeom>
          <a:solidFill>
            <a:schemeClr val="accent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3815403" y="1820733"/>
            <a:ext cx="996892" cy="461665"/>
          </a:xfrm>
          <a:prstGeom prst="rect">
            <a:avLst/>
          </a:prstGeom>
          <a:noFill/>
        </p:spPr>
        <p:txBody>
          <a:bodyPr wrap="square" rtlCol="0">
            <a:spAutoFit/>
          </a:bodyPr>
          <a:lstStyle/>
          <a:p>
            <a:pPr algn="ctr">
              <a:lnSpc>
                <a:spcPct val="120000"/>
              </a:lnSpc>
            </a:pPr>
            <a:r>
              <a:rPr lang="en-US" sz="2000" dirty="0"/>
              <a:t>Exon</a:t>
            </a:r>
          </a:p>
        </p:txBody>
      </p:sp>
      <p:sp>
        <p:nvSpPr>
          <p:cNvPr id="45" name="TextBox 44"/>
          <p:cNvSpPr txBox="1"/>
          <p:nvPr/>
        </p:nvSpPr>
        <p:spPr>
          <a:xfrm>
            <a:off x="6814090" y="1820733"/>
            <a:ext cx="996892" cy="461665"/>
          </a:xfrm>
          <a:prstGeom prst="rect">
            <a:avLst/>
          </a:prstGeom>
          <a:noFill/>
        </p:spPr>
        <p:txBody>
          <a:bodyPr wrap="square" rtlCol="0">
            <a:spAutoFit/>
          </a:bodyPr>
          <a:lstStyle/>
          <a:p>
            <a:pPr algn="ctr">
              <a:lnSpc>
                <a:spcPct val="120000"/>
              </a:lnSpc>
            </a:pPr>
            <a:r>
              <a:rPr lang="en-US" sz="2000" dirty="0"/>
              <a:t>Exon</a:t>
            </a:r>
          </a:p>
        </p:txBody>
      </p:sp>
      <p:sp>
        <p:nvSpPr>
          <p:cNvPr id="46" name="TextBox 45"/>
          <p:cNvSpPr txBox="1"/>
          <p:nvPr/>
        </p:nvSpPr>
        <p:spPr>
          <a:xfrm>
            <a:off x="9986399" y="1820733"/>
            <a:ext cx="996892" cy="461665"/>
          </a:xfrm>
          <a:prstGeom prst="rect">
            <a:avLst/>
          </a:prstGeom>
          <a:noFill/>
        </p:spPr>
        <p:txBody>
          <a:bodyPr wrap="square" rtlCol="0">
            <a:spAutoFit/>
          </a:bodyPr>
          <a:lstStyle/>
          <a:p>
            <a:pPr algn="ctr">
              <a:lnSpc>
                <a:spcPct val="120000"/>
              </a:lnSpc>
            </a:pPr>
            <a:r>
              <a:rPr lang="en-US" sz="2000" dirty="0"/>
              <a:t>Exon</a:t>
            </a:r>
          </a:p>
        </p:txBody>
      </p:sp>
      <p:sp>
        <p:nvSpPr>
          <p:cNvPr id="47" name="TextBox 46"/>
          <p:cNvSpPr txBox="1"/>
          <p:nvPr/>
        </p:nvSpPr>
        <p:spPr>
          <a:xfrm>
            <a:off x="12985086" y="1820733"/>
            <a:ext cx="996892" cy="461665"/>
          </a:xfrm>
          <a:prstGeom prst="rect">
            <a:avLst/>
          </a:prstGeom>
          <a:noFill/>
        </p:spPr>
        <p:txBody>
          <a:bodyPr wrap="square" rtlCol="0">
            <a:spAutoFit/>
          </a:bodyPr>
          <a:lstStyle/>
          <a:p>
            <a:pPr algn="ctr">
              <a:lnSpc>
                <a:spcPct val="120000"/>
              </a:lnSpc>
            </a:pPr>
            <a:r>
              <a:rPr lang="en-US" sz="2000" dirty="0"/>
              <a:t>Exon</a:t>
            </a:r>
          </a:p>
        </p:txBody>
      </p:sp>
      <p:sp>
        <p:nvSpPr>
          <p:cNvPr id="48" name="TextBox 47"/>
          <p:cNvSpPr txBox="1"/>
          <p:nvPr/>
        </p:nvSpPr>
        <p:spPr>
          <a:xfrm>
            <a:off x="5314746" y="1820733"/>
            <a:ext cx="996892" cy="427746"/>
          </a:xfrm>
          <a:prstGeom prst="rect">
            <a:avLst/>
          </a:prstGeom>
          <a:noFill/>
        </p:spPr>
        <p:txBody>
          <a:bodyPr wrap="square" rtlCol="0">
            <a:spAutoFit/>
          </a:bodyPr>
          <a:lstStyle/>
          <a:p>
            <a:pPr algn="ctr">
              <a:lnSpc>
                <a:spcPct val="120000"/>
              </a:lnSpc>
            </a:pPr>
            <a:r>
              <a:rPr lang="en-US" sz="2000" dirty="0"/>
              <a:t>Intron</a:t>
            </a:r>
          </a:p>
        </p:txBody>
      </p:sp>
      <p:sp>
        <p:nvSpPr>
          <p:cNvPr id="49" name="TextBox 48"/>
          <p:cNvSpPr txBox="1"/>
          <p:nvPr/>
        </p:nvSpPr>
        <p:spPr>
          <a:xfrm>
            <a:off x="8326830" y="1820733"/>
            <a:ext cx="996892" cy="427746"/>
          </a:xfrm>
          <a:prstGeom prst="rect">
            <a:avLst/>
          </a:prstGeom>
          <a:noFill/>
        </p:spPr>
        <p:txBody>
          <a:bodyPr wrap="square" rtlCol="0">
            <a:spAutoFit/>
          </a:bodyPr>
          <a:lstStyle/>
          <a:p>
            <a:pPr algn="ctr">
              <a:lnSpc>
                <a:spcPct val="120000"/>
              </a:lnSpc>
            </a:pPr>
            <a:r>
              <a:rPr lang="en-US" sz="2000" dirty="0"/>
              <a:t>Intron</a:t>
            </a:r>
          </a:p>
        </p:txBody>
      </p:sp>
      <p:sp>
        <p:nvSpPr>
          <p:cNvPr id="50" name="TextBox 49"/>
          <p:cNvSpPr txBox="1"/>
          <p:nvPr/>
        </p:nvSpPr>
        <p:spPr>
          <a:xfrm>
            <a:off x="11388079" y="1820733"/>
            <a:ext cx="996892" cy="427746"/>
          </a:xfrm>
          <a:prstGeom prst="rect">
            <a:avLst/>
          </a:prstGeom>
          <a:noFill/>
        </p:spPr>
        <p:txBody>
          <a:bodyPr wrap="square" rtlCol="0">
            <a:spAutoFit/>
          </a:bodyPr>
          <a:lstStyle/>
          <a:p>
            <a:pPr algn="ctr">
              <a:lnSpc>
                <a:spcPct val="120000"/>
              </a:lnSpc>
            </a:pPr>
            <a:r>
              <a:rPr lang="en-US" sz="2000" dirty="0"/>
              <a:t>Intron</a:t>
            </a:r>
          </a:p>
        </p:txBody>
      </p:sp>
      <p:sp>
        <p:nvSpPr>
          <p:cNvPr id="27" name="Oval 26"/>
          <p:cNvSpPr/>
          <p:nvPr/>
        </p:nvSpPr>
        <p:spPr>
          <a:xfrm>
            <a:off x="4949899" y="2206139"/>
            <a:ext cx="356380" cy="1434647"/>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Oval 27"/>
          <p:cNvSpPr/>
          <p:nvPr/>
        </p:nvSpPr>
        <p:spPr>
          <a:xfrm>
            <a:off x="6390557" y="2206138"/>
            <a:ext cx="356380" cy="1434647"/>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Oval 28"/>
          <p:cNvSpPr/>
          <p:nvPr/>
        </p:nvSpPr>
        <p:spPr>
          <a:xfrm>
            <a:off x="7961983" y="2240058"/>
            <a:ext cx="356380" cy="1434647"/>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Oval 29"/>
          <p:cNvSpPr/>
          <p:nvPr/>
        </p:nvSpPr>
        <p:spPr>
          <a:xfrm>
            <a:off x="9402641" y="2206137"/>
            <a:ext cx="356380" cy="1434647"/>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Oval 30"/>
          <p:cNvSpPr/>
          <p:nvPr/>
        </p:nvSpPr>
        <p:spPr>
          <a:xfrm>
            <a:off x="11025528" y="2219016"/>
            <a:ext cx="356380" cy="1434647"/>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TextBox 52"/>
          <p:cNvSpPr txBox="1"/>
          <p:nvPr/>
        </p:nvSpPr>
        <p:spPr>
          <a:xfrm>
            <a:off x="4831755" y="3669754"/>
            <a:ext cx="592667" cy="427746"/>
          </a:xfrm>
          <a:prstGeom prst="rect">
            <a:avLst/>
          </a:prstGeom>
          <a:noFill/>
        </p:spPr>
        <p:txBody>
          <a:bodyPr wrap="square" rtlCol="0">
            <a:spAutoFit/>
          </a:bodyPr>
          <a:lstStyle/>
          <a:p>
            <a:pPr algn="ctr">
              <a:lnSpc>
                <a:spcPct val="120000"/>
              </a:lnSpc>
            </a:pPr>
            <a:r>
              <a:rPr lang="en-US" sz="2000" b="1" dirty="0"/>
              <a:t>GT</a:t>
            </a:r>
          </a:p>
        </p:txBody>
      </p:sp>
      <p:sp>
        <p:nvSpPr>
          <p:cNvPr id="54" name="TextBox 53"/>
          <p:cNvSpPr txBox="1"/>
          <p:nvPr/>
        </p:nvSpPr>
        <p:spPr>
          <a:xfrm>
            <a:off x="6272413" y="3669754"/>
            <a:ext cx="592667" cy="427746"/>
          </a:xfrm>
          <a:prstGeom prst="rect">
            <a:avLst/>
          </a:prstGeom>
          <a:noFill/>
        </p:spPr>
        <p:txBody>
          <a:bodyPr wrap="square" rtlCol="0">
            <a:spAutoFit/>
          </a:bodyPr>
          <a:lstStyle/>
          <a:p>
            <a:pPr algn="ctr">
              <a:lnSpc>
                <a:spcPct val="120000"/>
              </a:lnSpc>
            </a:pPr>
            <a:r>
              <a:rPr lang="en-US" sz="2000" b="1" dirty="0"/>
              <a:t>AG</a:t>
            </a:r>
          </a:p>
        </p:txBody>
      </p:sp>
      <p:sp>
        <p:nvSpPr>
          <p:cNvPr id="55" name="TextBox 54"/>
          <p:cNvSpPr txBox="1"/>
          <p:nvPr/>
        </p:nvSpPr>
        <p:spPr>
          <a:xfrm>
            <a:off x="7874597" y="3674067"/>
            <a:ext cx="592667" cy="427746"/>
          </a:xfrm>
          <a:prstGeom prst="rect">
            <a:avLst/>
          </a:prstGeom>
          <a:noFill/>
        </p:spPr>
        <p:txBody>
          <a:bodyPr wrap="square" rtlCol="0">
            <a:spAutoFit/>
          </a:bodyPr>
          <a:lstStyle/>
          <a:p>
            <a:pPr algn="ctr">
              <a:lnSpc>
                <a:spcPct val="120000"/>
              </a:lnSpc>
            </a:pPr>
            <a:r>
              <a:rPr lang="en-US" sz="2000" b="1" dirty="0"/>
              <a:t>GT</a:t>
            </a:r>
          </a:p>
        </p:txBody>
      </p:sp>
      <p:sp>
        <p:nvSpPr>
          <p:cNvPr id="56" name="TextBox 55"/>
          <p:cNvSpPr txBox="1"/>
          <p:nvPr/>
        </p:nvSpPr>
        <p:spPr>
          <a:xfrm>
            <a:off x="9315255" y="3674067"/>
            <a:ext cx="592667" cy="427746"/>
          </a:xfrm>
          <a:prstGeom prst="rect">
            <a:avLst/>
          </a:prstGeom>
          <a:noFill/>
        </p:spPr>
        <p:txBody>
          <a:bodyPr wrap="square" rtlCol="0">
            <a:spAutoFit/>
          </a:bodyPr>
          <a:lstStyle/>
          <a:p>
            <a:pPr algn="ctr">
              <a:lnSpc>
                <a:spcPct val="120000"/>
              </a:lnSpc>
            </a:pPr>
            <a:r>
              <a:rPr lang="en-US" sz="2000" b="1" dirty="0"/>
              <a:t>AG</a:t>
            </a:r>
          </a:p>
        </p:txBody>
      </p:sp>
      <p:sp>
        <p:nvSpPr>
          <p:cNvPr id="57" name="TextBox 56"/>
          <p:cNvSpPr txBox="1"/>
          <p:nvPr/>
        </p:nvSpPr>
        <p:spPr>
          <a:xfrm>
            <a:off x="10943294" y="3665817"/>
            <a:ext cx="592667" cy="427746"/>
          </a:xfrm>
          <a:prstGeom prst="rect">
            <a:avLst/>
          </a:prstGeom>
          <a:noFill/>
        </p:spPr>
        <p:txBody>
          <a:bodyPr wrap="square" rtlCol="0">
            <a:spAutoFit/>
          </a:bodyPr>
          <a:lstStyle/>
          <a:p>
            <a:pPr algn="ctr">
              <a:lnSpc>
                <a:spcPct val="120000"/>
              </a:lnSpc>
            </a:pPr>
            <a:r>
              <a:rPr lang="en-US" sz="2000" b="1" dirty="0"/>
              <a:t>GT</a:t>
            </a:r>
          </a:p>
        </p:txBody>
      </p:sp>
      <p:sp>
        <p:nvSpPr>
          <p:cNvPr id="58" name="TextBox 57"/>
          <p:cNvSpPr txBox="1"/>
          <p:nvPr/>
        </p:nvSpPr>
        <p:spPr>
          <a:xfrm>
            <a:off x="12383952" y="3665817"/>
            <a:ext cx="592667" cy="427746"/>
          </a:xfrm>
          <a:prstGeom prst="rect">
            <a:avLst/>
          </a:prstGeom>
          <a:noFill/>
        </p:spPr>
        <p:txBody>
          <a:bodyPr wrap="square" rtlCol="0">
            <a:spAutoFit/>
          </a:bodyPr>
          <a:lstStyle/>
          <a:p>
            <a:pPr algn="ctr">
              <a:lnSpc>
                <a:spcPct val="120000"/>
              </a:lnSpc>
            </a:pPr>
            <a:r>
              <a:rPr lang="en-US" sz="2000" b="1" dirty="0"/>
              <a:t>AG</a:t>
            </a:r>
          </a:p>
        </p:txBody>
      </p:sp>
      <p:sp>
        <p:nvSpPr>
          <p:cNvPr id="59" name="Oval 58"/>
          <p:cNvSpPr/>
          <p:nvPr/>
        </p:nvSpPr>
        <p:spPr>
          <a:xfrm>
            <a:off x="12436897" y="2240058"/>
            <a:ext cx="356380" cy="1434647"/>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extBox 1"/>
          <p:cNvSpPr txBox="1"/>
          <p:nvPr/>
        </p:nvSpPr>
        <p:spPr>
          <a:xfrm>
            <a:off x="3522539" y="5013019"/>
            <a:ext cx="10418618" cy="2400657"/>
          </a:xfrm>
          <a:prstGeom prst="rect">
            <a:avLst/>
          </a:prstGeom>
          <a:noFill/>
        </p:spPr>
        <p:txBody>
          <a:bodyPr wrap="square" rtlCol="0">
            <a:spAutoFit/>
          </a:bodyPr>
          <a:lstStyle/>
          <a:p>
            <a:pPr algn="l">
              <a:lnSpc>
                <a:spcPct val="120000"/>
              </a:lnSpc>
            </a:pPr>
            <a:r>
              <a:rPr lang="en-US" sz="2500" dirty="0"/>
              <a:t>Why does predicting splice sites matter?</a:t>
            </a:r>
          </a:p>
          <a:p>
            <a:pPr algn="l">
              <a:lnSpc>
                <a:spcPct val="120000"/>
              </a:lnSpc>
            </a:pPr>
            <a:endParaRPr lang="en-US" sz="2500" dirty="0"/>
          </a:p>
          <a:p>
            <a:pPr marL="993084" lvl="1" indent="-342900">
              <a:lnSpc>
                <a:spcPct val="120000"/>
              </a:lnSpc>
              <a:buFont typeface="Arial" panose="020B0604020202020204" pitchFamily="34" charset="0"/>
              <a:buChar char="•"/>
            </a:pPr>
            <a:r>
              <a:rPr lang="en-US" sz="2500" dirty="0"/>
              <a:t>Improves understanding of </a:t>
            </a:r>
            <a:r>
              <a:rPr lang="en-US" sz="2500" b="1" dirty="0"/>
              <a:t>gene regulation</a:t>
            </a:r>
          </a:p>
          <a:p>
            <a:pPr marL="993084" lvl="1" indent="-342900">
              <a:lnSpc>
                <a:spcPct val="120000"/>
              </a:lnSpc>
              <a:buFont typeface="Arial" panose="020B0604020202020204" pitchFamily="34" charset="0"/>
              <a:buChar char="•"/>
            </a:pPr>
            <a:r>
              <a:rPr lang="en-US" sz="2500" dirty="0"/>
              <a:t>Improves </a:t>
            </a:r>
            <a:r>
              <a:rPr lang="en-US" sz="2500" b="1" dirty="0"/>
              <a:t>genetic annotation</a:t>
            </a:r>
          </a:p>
          <a:p>
            <a:pPr marL="993084" lvl="1" indent="-342900">
              <a:lnSpc>
                <a:spcPct val="120000"/>
              </a:lnSpc>
              <a:buFont typeface="Arial" panose="020B0604020202020204" pitchFamily="34" charset="0"/>
              <a:buChar char="•"/>
            </a:pPr>
            <a:r>
              <a:rPr lang="en-US" sz="2500" dirty="0"/>
              <a:t>Facilitates </a:t>
            </a:r>
            <a:r>
              <a:rPr lang="en-US" sz="2500" b="1" dirty="0"/>
              <a:t>research on </a:t>
            </a:r>
            <a:r>
              <a:rPr lang="en-US" sz="2500" b="1" dirty="0" smtClean="0"/>
              <a:t>diseases</a:t>
            </a:r>
            <a:endParaRPr lang="en-US" sz="2500" b="1" dirty="0" smtClean="0"/>
          </a:p>
        </p:txBody>
      </p:sp>
      <p:sp>
        <p:nvSpPr>
          <p:cNvPr id="51" name="TextBox 50"/>
          <p:cNvSpPr txBox="1"/>
          <p:nvPr/>
        </p:nvSpPr>
        <p:spPr>
          <a:xfrm>
            <a:off x="16038286" y="8839200"/>
            <a:ext cx="885371" cy="511615"/>
          </a:xfrm>
          <a:prstGeom prst="rect">
            <a:avLst/>
          </a:prstGeom>
          <a:noFill/>
        </p:spPr>
        <p:txBody>
          <a:bodyPr wrap="square" rtlCol="0">
            <a:spAutoFit/>
          </a:bodyPr>
          <a:lstStyle/>
          <a:p>
            <a:pPr algn="r">
              <a:lnSpc>
                <a:spcPct val="120000"/>
              </a:lnSpc>
            </a:pPr>
            <a:r>
              <a:rPr lang="en-US" sz="2500" dirty="0"/>
              <a:t>4/16</a:t>
            </a:r>
          </a:p>
        </p:txBody>
      </p:sp>
      <p:sp>
        <p:nvSpPr>
          <p:cNvPr id="36" name="TextBox 35"/>
          <p:cNvSpPr txBox="1"/>
          <p:nvPr/>
        </p:nvSpPr>
        <p:spPr>
          <a:xfrm>
            <a:off x="2251080" y="0"/>
            <a:ext cx="13263742" cy="978729"/>
          </a:xfrm>
          <a:prstGeom prst="rect">
            <a:avLst/>
          </a:prstGeom>
          <a:noFill/>
        </p:spPr>
        <p:txBody>
          <a:bodyPr wrap="square" rtlCol="0">
            <a:spAutoFit/>
          </a:bodyPr>
          <a:lstStyle/>
          <a:p>
            <a:pPr algn="ctr">
              <a:lnSpc>
                <a:spcPct val="120000"/>
              </a:lnSpc>
            </a:pPr>
            <a:r>
              <a:rPr lang="en-US" sz="4800" b="1" dirty="0" smtClean="0">
                <a:solidFill>
                  <a:srgbClr val="1E64C8"/>
                </a:solidFill>
              </a:rPr>
              <a:t>What is a splice site</a:t>
            </a:r>
            <a:r>
              <a:rPr lang="en-US" sz="4800" b="1" dirty="0" smtClean="0">
                <a:solidFill>
                  <a:schemeClr val="bg1">
                    <a:lumMod val="85000"/>
                  </a:schemeClr>
                </a:solidFill>
              </a:rPr>
              <a:t> </a:t>
            </a:r>
            <a:r>
              <a:rPr lang="en-US" sz="4800" b="1" dirty="0" smtClean="0">
                <a:solidFill>
                  <a:srgbClr val="1E64C8"/>
                </a:solidFill>
              </a:rPr>
              <a:t>and why does it matter?</a:t>
            </a:r>
            <a:endParaRPr lang="en-US" sz="4800" b="1" dirty="0">
              <a:solidFill>
                <a:srgbClr val="1E64C8"/>
              </a:solidFill>
            </a:endParaRPr>
          </a:p>
        </p:txBody>
      </p:sp>
    </p:spTree>
    <p:extLst>
      <p:ext uri="{BB962C8B-B14F-4D97-AF65-F5344CB8AC3E}">
        <p14:creationId xmlns:p14="http://schemas.microsoft.com/office/powerpoint/2010/main" val="1941325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2"/>
          <p:cNvSpPr txBox="1">
            <a:spLocks/>
          </p:cNvSpPr>
          <p:nvPr/>
        </p:nvSpPr>
        <p:spPr>
          <a:xfrm>
            <a:off x="17611825" y="11739028"/>
            <a:ext cx="921880" cy="501142"/>
          </a:xfrm>
          <a:prstGeom prst="rect">
            <a:avLst/>
          </a:prstGeom>
          <a:solidFill>
            <a:srgbClr val="FFCC99">
              <a:alpha val="96863"/>
            </a:srgbClr>
          </a:solidFill>
          <a:ln>
            <a:solidFill>
              <a:srgbClr val="FF9966"/>
            </a:solidFill>
          </a:ln>
        </p:spPr>
        <p:txBody>
          <a:bodyPr vert="horz" lIns="91440" tIns="45720" rIns="91440" bIns="45720" rtlCol="0" anchor="ctr"/>
          <a:lstStyle>
            <a:defPPr>
              <a:defRPr lang="en-US"/>
            </a:defPPr>
            <a:lvl1pPr marL="0" algn="r" defTabSz="1300368" rtl="0" eaLnBrk="1" latinLnBrk="0" hangingPunct="1">
              <a:defRPr sz="1707" kern="1200">
                <a:solidFill>
                  <a:srgbClr val="1E64C8"/>
                </a:solidFill>
                <a:latin typeface="+mn-lt"/>
                <a:ea typeface="+mn-ea"/>
                <a:cs typeface="+mn-cs"/>
              </a:defRPr>
            </a:lvl1pPr>
            <a:lvl2pPr marL="650184" algn="l" defTabSz="1300368" rtl="0" eaLnBrk="1" latinLnBrk="0" hangingPunct="1">
              <a:defRPr sz="2560" kern="1200">
                <a:solidFill>
                  <a:schemeClr val="tx1"/>
                </a:solidFill>
                <a:latin typeface="+mn-lt"/>
                <a:ea typeface="+mn-ea"/>
                <a:cs typeface="+mn-cs"/>
              </a:defRPr>
            </a:lvl2pPr>
            <a:lvl3pPr marL="1300368" algn="l" defTabSz="1300368" rtl="0" eaLnBrk="1" latinLnBrk="0" hangingPunct="1">
              <a:defRPr sz="2560" kern="1200">
                <a:solidFill>
                  <a:schemeClr val="tx1"/>
                </a:solidFill>
                <a:latin typeface="+mn-lt"/>
                <a:ea typeface="+mn-ea"/>
                <a:cs typeface="+mn-cs"/>
              </a:defRPr>
            </a:lvl3pPr>
            <a:lvl4pPr marL="1950552" algn="l" defTabSz="1300368" rtl="0" eaLnBrk="1" latinLnBrk="0" hangingPunct="1">
              <a:defRPr sz="2560" kern="1200">
                <a:solidFill>
                  <a:schemeClr val="tx1"/>
                </a:solidFill>
                <a:latin typeface="+mn-lt"/>
                <a:ea typeface="+mn-ea"/>
                <a:cs typeface="+mn-cs"/>
              </a:defRPr>
            </a:lvl4pPr>
            <a:lvl5pPr marL="2600736" algn="l" defTabSz="1300368" rtl="0" eaLnBrk="1" latinLnBrk="0" hangingPunct="1">
              <a:defRPr sz="2560" kern="1200">
                <a:solidFill>
                  <a:schemeClr val="tx1"/>
                </a:solidFill>
                <a:latin typeface="+mn-lt"/>
                <a:ea typeface="+mn-ea"/>
                <a:cs typeface="+mn-cs"/>
              </a:defRPr>
            </a:lvl5pPr>
            <a:lvl6pPr marL="3250921" algn="l" defTabSz="1300368" rtl="0" eaLnBrk="1" latinLnBrk="0" hangingPunct="1">
              <a:defRPr sz="2560" kern="1200">
                <a:solidFill>
                  <a:schemeClr val="tx1"/>
                </a:solidFill>
                <a:latin typeface="+mn-lt"/>
                <a:ea typeface="+mn-ea"/>
                <a:cs typeface="+mn-cs"/>
              </a:defRPr>
            </a:lvl6pPr>
            <a:lvl7pPr marL="3901105" algn="l" defTabSz="1300368" rtl="0" eaLnBrk="1" latinLnBrk="0" hangingPunct="1">
              <a:defRPr sz="2560" kern="1200">
                <a:solidFill>
                  <a:schemeClr val="tx1"/>
                </a:solidFill>
                <a:latin typeface="+mn-lt"/>
                <a:ea typeface="+mn-ea"/>
                <a:cs typeface="+mn-cs"/>
              </a:defRPr>
            </a:lvl7pPr>
            <a:lvl8pPr marL="4551289" algn="l" defTabSz="1300368" rtl="0" eaLnBrk="1" latinLnBrk="0" hangingPunct="1">
              <a:defRPr sz="2560" kern="1200">
                <a:solidFill>
                  <a:schemeClr val="tx1"/>
                </a:solidFill>
                <a:latin typeface="+mn-lt"/>
                <a:ea typeface="+mn-ea"/>
                <a:cs typeface="+mn-cs"/>
              </a:defRPr>
            </a:lvl8pPr>
            <a:lvl9pPr marL="5201473" algn="l" defTabSz="1300368" rtl="0" eaLnBrk="1" latinLnBrk="0" hangingPunct="1">
              <a:defRPr sz="2560" kern="1200">
                <a:solidFill>
                  <a:schemeClr val="tx1"/>
                </a:solidFill>
                <a:latin typeface="+mn-lt"/>
                <a:ea typeface="+mn-ea"/>
                <a:cs typeface="+mn-cs"/>
              </a:defRPr>
            </a:lvl9pPr>
          </a:lstStyle>
          <a:p>
            <a:fld id="{7AE184E0-0BD4-4705-A12B-9B71DDE63301}" type="slidenum">
              <a:rPr lang="en-GB" smtClean="0"/>
              <a:pPr/>
              <a:t>5</a:t>
            </a:fld>
            <a:endParaRPr lang="en-GB" dirty="0"/>
          </a:p>
        </p:txBody>
      </p:sp>
      <p:pic>
        <p:nvPicPr>
          <p:cNvPr id="50" name="Picture 49"/>
          <p:cNvPicPr>
            <a:picLocks noChangeAspect="1"/>
          </p:cNvPicPr>
          <p:nvPr/>
        </p:nvPicPr>
        <p:blipFill rotWithShape="1">
          <a:blip r:embed="rId3"/>
          <a:srcRect b="37443"/>
          <a:stretch/>
        </p:blipFill>
        <p:spPr>
          <a:xfrm>
            <a:off x="1634159" y="5006104"/>
            <a:ext cx="6075714" cy="2152342"/>
          </a:xfrm>
          <a:prstGeom prst="rect">
            <a:avLst/>
          </a:prstGeom>
        </p:spPr>
      </p:pic>
      <p:pic>
        <p:nvPicPr>
          <p:cNvPr id="51" name="Picture 50"/>
          <p:cNvPicPr>
            <a:picLocks noChangeAspect="1"/>
          </p:cNvPicPr>
          <p:nvPr/>
        </p:nvPicPr>
        <p:blipFill rotWithShape="1">
          <a:blip r:embed="rId4"/>
          <a:srcRect l="8807" t="-1" r="4940" b="36305"/>
          <a:stretch/>
        </p:blipFill>
        <p:spPr>
          <a:xfrm>
            <a:off x="9944095" y="5006103"/>
            <a:ext cx="6172200" cy="2191531"/>
          </a:xfrm>
          <a:prstGeom prst="rect">
            <a:avLst/>
          </a:prstGeom>
        </p:spPr>
      </p:pic>
      <p:sp>
        <p:nvSpPr>
          <p:cNvPr id="52" name="TextBox 51"/>
          <p:cNvSpPr txBox="1"/>
          <p:nvPr/>
        </p:nvSpPr>
        <p:spPr>
          <a:xfrm>
            <a:off x="3290936" y="4499111"/>
            <a:ext cx="2762160" cy="553998"/>
          </a:xfrm>
          <a:prstGeom prst="rect">
            <a:avLst/>
          </a:prstGeom>
          <a:noFill/>
        </p:spPr>
        <p:txBody>
          <a:bodyPr wrap="square" rtlCol="0">
            <a:spAutoFit/>
          </a:bodyPr>
          <a:lstStyle/>
          <a:p>
            <a:pPr algn="ctr">
              <a:lnSpc>
                <a:spcPct val="120000"/>
              </a:lnSpc>
            </a:pPr>
            <a:r>
              <a:rPr lang="en-US" sz="2500" dirty="0"/>
              <a:t>Real sequences</a:t>
            </a:r>
          </a:p>
        </p:txBody>
      </p:sp>
      <p:sp>
        <p:nvSpPr>
          <p:cNvPr id="53" name="TextBox 52"/>
          <p:cNvSpPr txBox="1"/>
          <p:nvPr/>
        </p:nvSpPr>
        <p:spPr>
          <a:xfrm>
            <a:off x="11472240" y="4452106"/>
            <a:ext cx="3115909" cy="553998"/>
          </a:xfrm>
          <a:prstGeom prst="rect">
            <a:avLst/>
          </a:prstGeom>
          <a:noFill/>
        </p:spPr>
        <p:txBody>
          <a:bodyPr wrap="square" rtlCol="0">
            <a:spAutoFit/>
          </a:bodyPr>
          <a:lstStyle/>
          <a:p>
            <a:pPr algn="ctr">
              <a:lnSpc>
                <a:spcPct val="120000"/>
              </a:lnSpc>
            </a:pPr>
            <a:r>
              <a:rPr lang="en-US" sz="2500" dirty="0"/>
              <a:t>Synthetic sequences</a:t>
            </a:r>
          </a:p>
        </p:txBody>
      </p:sp>
      <p:sp>
        <p:nvSpPr>
          <p:cNvPr id="9" name="TextBox 8"/>
          <p:cNvSpPr txBox="1"/>
          <p:nvPr/>
        </p:nvSpPr>
        <p:spPr>
          <a:xfrm>
            <a:off x="7837714" y="5447211"/>
            <a:ext cx="1854926" cy="511615"/>
          </a:xfrm>
          <a:prstGeom prst="rect">
            <a:avLst/>
          </a:prstGeom>
          <a:noFill/>
        </p:spPr>
        <p:txBody>
          <a:bodyPr wrap="square" rtlCol="0">
            <a:spAutoFit/>
          </a:bodyPr>
          <a:lstStyle/>
          <a:p>
            <a:pPr algn="ctr">
              <a:lnSpc>
                <a:spcPct val="120000"/>
              </a:lnSpc>
            </a:pPr>
            <a:r>
              <a:rPr lang="en-US" sz="2500" b="1" dirty="0"/>
              <a:t>Versus</a:t>
            </a:r>
          </a:p>
        </p:txBody>
      </p:sp>
      <p:sp>
        <p:nvSpPr>
          <p:cNvPr id="10" name="TextBox 9"/>
          <p:cNvSpPr txBox="1"/>
          <p:nvPr/>
        </p:nvSpPr>
        <p:spPr>
          <a:xfrm>
            <a:off x="3592749" y="7704627"/>
            <a:ext cx="10019212" cy="553998"/>
          </a:xfrm>
          <a:prstGeom prst="rect">
            <a:avLst/>
          </a:prstGeom>
          <a:noFill/>
        </p:spPr>
        <p:txBody>
          <a:bodyPr wrap="square" rtlCol="0">
            <a:spAutoFit/>
          </a:bodyPr>
          <a:lstStyle/>
          <a:p>
            <a:pPr algn="ctr">
              <a:lnSpc>
                <a:spcPct val="120000"/>
              </a:lnSpc>
            </a:pPr>
            <a:r>
              <a:rPr lang="en-US" sz="2500" dirty="0"/>
              <a:t>Synthetic sequences can look </a:t>
            </a:r>
            <a:r>
              <a:rPr lang="en-US" sz="2500" b="1" dirty="0">
                <a:solidFill>
                  <a:srgbClr val="00B050"/>
                </a:solidFill>
              </a:rPr>
              <a:t>realistic</a:t>
            </a:r>
            <a:r>
              <a:rPr lang="en-US" sz="2500" dirty="0"/>
              <a:t> but may not be </a:t>
            </a:r>
            <a:r>
              <a:rPr lang="en-US" sz="2500" b="1" dirty="0">
                <a:solidFill>
                  <a:srgbClr val="FF0000"/>
                </a:solidFill>
              </a:rPr>
              <a:t>functional</a:t>
            </a:r>
            <a:r>
              <a:rPr lang="en-US" sz="2500" dirty="0"/>
              <a:t>…</a:t>
            </a:r>
          </a:p>
        </p:txBody>
      </p:sp>
      <p:sp>
        <p:nvSpPr>
          <p:cNvPr id="11" name="Rounded Rectangle 10"/>
          <p:cNvSpPr/>
          <p:nvPr/>
        </p:nvSpPr>
        <p:spPr>
          <a:xfrm>
            <a:off x="3406717" y="4948778"/>
            <a:ext cx="1090057" cy="2222731"/>
          </a:xfrm>
          <a:prstGeom prst="roundRect">
            <a:avLst/>
          </a:prstGeom>
          <a:solidFill>
            <a:srgbClr val="92D050">
              <a:alpha val="30196"/>
            </a:srgb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Rounded Rectangle 53"/>
          <p:cNvSpPr/>
          <p:nvPr/>
        </p:nvSpPr>
        <p:spPr>
          <a:xfrm>
            <a:off x="4715818" y="4961841"/>
            <a:ext cx="1090057" cy="2222731"/>
          </a:xfrm>
          <a:prstGeom prst="roundRect">
            <a:avLst/>
          </a:prstGeom>
          <a:solidFill>
            <a:srgbClr val="92D050">
              <a:alpha val="30196"/>
            </a:srgb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Rounded Rectangle 54"/>
          <p:cNvSpPr/>
          <p:nvPr/>
        </p:nvSpPr>
        <p:spPr>
          <a:xfrm>
            <a:off x="11751242" y="4987966"/>
            <a:ext cx="1090057" cy="2222731"/>
          </a:xfrm>
          <a:prstGeom prst="roundRect">
            <a:avLst/>
          </a:prstGeom>
          <a:solidFill>
            <a:srgbClr val="FF9B9B">
              <a:alpha val="30196"/>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Rounded Rectangle 55"/>
          <p:cNvSpPr/>
          <p:nvPr/>
        </p:nvSpPr>
        <p:spPr>
          <a:xfrm>
            <a:off x="13117744" y="4987966"/>
            <a:ext cx="1090057" cy="2222731"/>
          </a:xfrm>
          <a:prstGeom prst="roundRect">
            <a:avLst/>
          </a:prstGeom>
          <a:solidFill>
            <a:srgbClr val="FF9B9B">
              <a:alpha val="30196"/>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6038286" y="8839200"/>
            <a:ext cx="885371" cy="511615"/>
          </a:xfrm>
          <a:prstGeom prst="rect">
            <a:avLst/>
          </a:prstGeom>
          <a:noFill/>
        </p:spPr>
        <p:txBody>
          <a:bodyPr wrap="square" rtlCol="0">
            <a:spAutoFit/>
          </a:bodyPr>
          <a:lstStyle/>
          <a:p>
            <a:pPr algn="r">
              <a:lnSpc>
                <a:spcPct val="120000"/>
              </a:lnSpc>
            </a:pPr>
            <a:r>
              <a:rPr lang="en-US" sz="2500" dirty="0"/>
              <a:t>5</a:t>
            </a:r>
            <a:r>
              <a:rPr lang="en-US" sz="2500" dirty="0" smtClean="0"/>
              <a:t>/16</a:t>
            </a:r>
            <a:endParaRPr lang="en-US" sz="2500" dirty="0"/>
          </a:p>
        </p:txBody>
      </p:sp>
      <p:pic>
        <p:nvPicPr>
          <p:cNvPr id="3" name="Picture 2"/>
          <p:cNvPicPr>
            <a:picLocks noChangeAspect="1"/>
          </p:cNvPicPr>
          <p:nvPr/>
        </p:nvPicPr>
        <p:blipFill>
          <a:blip r:embed="rId5"/>
          <a:stretch>
            <a:fillRect/>
          </a:stretch>
        </p:blipFill>
        <p:spPr>
          <a:xfrm>
            <a:off x="1634159" y="3814579"/>
            <a:ext cx="14482136" cy="2621766"/>
          </a:xfrm>
          <a:prstGeom prst="rect">
            <a:avLst/>
          </a:prstGeom>
        </p:spPr>
      </p:pic>
      <p:sp>
        <p:nvSpPr>
          <p:cNvPr id="16" name="TextBox 15"/>
          <p:cNvSpPr txBox="1"/>
          <p:nvPr/>
        </p:nvSpPr>
        <p:spPr>
          <a:xfrm>
            <a:off x="2251080" y="0"/>
            <a:ext cx="13263742" cy="978729"/>
          </a:xfrm>
          <a:prstGeom prst="rect">
            <a:avLst/>
          </a:prstGeom>
          <a:noFill/>
        </p:spPr>
        <p:txBody>
          <a:bodyPr wrap="square" rtlCol="0">
            <a:spAutoFit/>
          </a:bodyPr>
          <a:lstStyle/>
          <a:p>
            <a:pPr algn="ctr">
              <a:lnSpc>
                <a:spcPct val="120000"/>
              </a:lnSpc>
            </a:pPr>
            <a:r>
              <a:rPr lang="en-US" sz="4800" b="1" dirty="0" smtClean="0">
                <a:solidFill>
                  <a:srgbClr val="1E64C8"/>
                </a:solidFill>
              </a:rPr>
              <a:t>What is a splice site</a:t>
            </a:r>
            <a:r>
              <a:rPr lang="en-US" sz="4800" b="1" dirty="0" smtClean="0">
                <a:solidFill>
                  <a:schemeClr val="bg1">
                    <a:lumMod val="85000"/>
                  </a:schemeClr>
                </a:solidFill>
              </a:rPr>
              <a:t> </a:t>
            </a:r>
            <a:r>
              <a:rPr lang="en-US" sz="4800" b="1" dirty="0" smtClean="0">
                <a:solidFill>
                  <a:srgbClr val="1E64C8"/>
                </a:solidFill>
              </a:rPr>
              <a:t>and why does it matter?</a:t>
            </a:r>
            <a:endParaRPr lang="en-US" sz="4800" b="1" dirty="0">
              <a:solidFill>
                <a:srgbClr val="1E64C8"/>
              </a:solidFill>
            </a:endParaRPr>
          </a:p>
        </p:txBody>
      </p:sp>
      <p:sp>
        <p:nvSpPr>
          <p:cNvPr id="2" name="TextBox 1"/>
          <p:cNvSpPr txBox="1"/>
          <p:nvPr/>
        </p:nvSpPr>
        <p:spPr>
          <a:xfrm>
            <a:off x="6079906" y="3030587"/>
            <a:ext cx="5606090" cy="553998"/>
          </a:xfrm>
          <a:prstGeom prst="rect">
            <a:avLst/>
          </a:prstGeom>
          <a:noFill/>
        </p:spPr>
        <p:txBody>
          <a:bodyPr wrap="square" rtlCol="0">
            <a:spAutoFit/>
          </a:bodyPr>
          <a:lstStyle/>
          <a:p>
            <a:pPr algn="l">
              <a:lnSpc>
                <a:spcPct val="120000"/>
              </a:lnSpc>
            </a:pPr>
            <a:r>
              <a:rPr lang="en-US" sz="2500" dirty="0" smtClean="0"/>
              <a:t>Why synthetic splice site sequences?</a:t>
            </a:r>
            <a:endParaRPr lang="en-US" sz="2500" dirty="0" smtClean="0"/>
          </a:p>
        </p:txBody>
      </p:sp>
    </p:spTree>
    <p:extLst>
      <p:ext uri="{BB962C8B-B14F-4D97-AF65-F5344CB8AC3E}">
        <p14:creationId xmlns:p14="http://schemas.microsoft.com/office/powerpoint/2010/main" val="1226116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 0 L 0 -0.25 E" pathEditMode="relative" ptsTypes="">
                                      <p:cBhvr>
                                        <p:cTn id="6" dur="1000" fill="hold"/>
                                        <p:tgtEl>
                                          <p:spTgt spid="3"/>
                                        </p:tgtEl>
                                        <p:attrNameLst>
                                          <p:attrName>ppt_x</p:attrName>
                                          <p:attrName>ppt_y</p:attrName>
                                        </p:attrNameLst>
                                      </p:cBhvr>
                                    </p:animMotion>
                                  </p:childTnLst>
                                </p:cTn>
                              </p:par>
                              <p:par>
                                <p:cTn id="7" presetID="64" presetClass="path" presetSubtype="0" accel="50000" decel="50000" fill="hold" grpId="0" nodeType="withEffect">
                                  <p:stCondLst>
                                    <p:cond delay="0"/>
                                  </p:stCondLst>
                                  <p:childTnLst>
                                    <p:animMotion origin="layout" path="M 1.18476E-6 5.20833E-8 L 0.00037 -0.23861 " pathEditMode="relative" rAng="0" ptsTypes="AA">
                                      <p:cBhvr>
                                        <p:cTn id="8" dur="1000" fill="hold"/>
                                        <p:tgtEl>
                                          <p:spTgt spid="2"/>
                                        </p:tgtEl>
                                        <p:attrNameLst>
                                          <p:attrName>ppt_x</p:attrName>
                                          <p:attrName>ppt_y</p:attrName>
                                        </p:attrNameLst>
                                      </p:cBhvr>
                                      <p:rCtr x="18" y="-11930"/>
                                    </p:animMotion>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500"/>
                                        <p:tgtEl>
                                          <p:spTgt spid="50"/>
                                        </p:tgtEl>
                                      </p:cBhvr>
                                    </p:animEffect>
                                  </p:childTnLst>
                                </p:cTn>
                              </p:par>
                              <p:par>
                                <p:cTn id="14" presetID="10" presetClass="entr" presetSubtype="0" fill="hold" nodeType="with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fade">
                                      <p:cBhvr>
                                        <p:cTn id="16" dur="500"/>
                                        <p:tgtEl>
                                          <p:spTgt spid="5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fade">
                                      <p:cBhvr>
                                        <p:cTn id="19" dur="500"/>
                                        <p:tgtEl>
                                          <p:spTgt spid="5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fade">
                                      <p:cBhvr>
                                        <p:cTn id="22" dur="500"/>
                                        <p:tgtEl>
                                          <p:spTgt spid="5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1"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0" presetClass="entr" presetSubtype="0" fill="hold" grpId="1" nodeType="withEffect">
                                  <p:stCondLst>
                                    <p:cond delay="0"/>
                                  </p:stCondLst>
                                  <p:childTnLst>
                                    <p:set>
                                      <p:cBhvr>
                                        <p:cTn id="37" dur="1" fill="hold">
                                          <p:stCondLst>
                                            <p:cond delay="0"/>
                                          </p:stCondLst>
                                        </p:cTn>
                                        <p:tgtEl>
                                          <p:spTgt spid="54"/>
                                        </p:tgtEl>
                                        <p:attrNameLst>
                                          <p:attrName>style.visibility</p:attrName>
                                        </p:attrNameLst>
                                      </p:cBhvr>
                                      <p:to>
                                        <p:strVal val="visible"/>
                                      </p:to>
                                    </p:set>
                                    <p:animEffect transition="in" filter="fade">
                                      <p:cBhvr>
                                        <p:cTn id="38" dur="500"/>
                                        <p:tgtEl>
                                          <p:spTgt spid="54"/>
                                        </p:tgtEl>
                                      </p:cBhvr>
                                    </p:animEffect>
                                  </p:childTnLst>
                                </p:cTn>
                              </p:par>
                              <p:par>
                                <p:cTn id="39" presetID="10" presetClass="entr" presetSubtype="0" fill="hold" grpId="1" nodeType="with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fade">
                                      <p:cBhvr>
                                        <p:cTn id="41" dur="500"/>
                                        <p:tgtEl>
                                          <p:spTgt spid="55"/>
                                        </p:tgtEl>
                                      </p:cBhvr>
                                    </p:animEffect>
                                  </p:childTnLst>
                                </p:cTn>
                              </p:par>
                              <p:par>
                                <p:cTn id="42" presetID="10" presetClass="entr" presetSubtype="0" fill="hold" grpId="1" nodeType="withEffect">
                                  <p:stCondLst>
                                    <p:cond delay="0"/>
                                  </p:stCondLst>
                                  <p:childTnLst>
                                    <p:set>
                                      <p:cBhvr>
                                        <p:cTn id="43" dur="1" fill="hold">
                                          <p:stCondLst>
                                            <p:cond delay="0"/>
                                          </p:stCondLst>
                                        </p:cTn>
                                        <p:tgtEl>
                                          <p:spTgt spid="56"/>
                                        </p:tgtEl>
                                        <p:attrNameLst>
                                          <p:attrName>style.visibility</p:attrName>
                                        </p:attrNameLst>
                                      </p:cBhvr>
                                      <p:to>
                                        <p:strVal val="visible"/>
                                      </p:to>
                                    </p:set>
                                    <p:animEffect transition="in" filter="fade">
                                      <p:cBhvr>
                                        <p:cTn id="44" dur="500"/>
                                        <p:tgtEl>
                                          <p:spTgt spid="56"/>
                                        </p:tgtEl>
                                      </p:cBhvr>
                                    </p:animEffect>
                                  </p:childTnLst>
                                </p:cTn>
                              </p:par>
                            </p:childTnLst>
                          </p:cTn>
                        </p:par>
                      </p:childTnLst>
                    </p:cTn>
                  </p:par>
                  <p:par>
                    <p:cTn id="45" fill="hold">
                      <p:stCondLst>
                        <p:cond delay="indefinite"/>
                      </p:stCondLst>
                      <p:childTnLst>
                        <p:par>
                          <p:cTn id="46" fill="hold">
                            <p:stCondLst>
                              <p:cond delay="0"/>
                            </p:stCondLst>
                            <p:childTnLst>
                              <p:par>
                                <p:cTn id="47" presetID="35" presetClass="path" presetSubtype="0" accel="50000" decel="50000" fill="hold" grpId="0" nodeType="clickEffect">
                                  <p:stCondLst>
                                    <p:cond delay="0"/>
                                  </p:stCondLst>
                                  <p:childTnLst>
                                    <p:animMotion origin="layout" path="M 1.33492E-6 3.48958E-6 L -0.10584 -0.0057 " pathEditMode="relative" rAng="0" ptsTypes="AA">
                                      <p:cBhvr>
                                        <p:cTn id="48" dur="1000" fill="hold"/>
                                        <p:tgtEl>
                                          <p:spTgt spid="11"/>
                                        </p:tgtEl>
                                        <p:attrNameLst>
                                          <p:attrName>ppt_x</p:attrName>
                                          <p:attrName>ppt_y</p:attrName>
                                        </p:attrNameLst>
                                      </p:cBhvr>
                                      <p:rCtr x="-5292" y="-293"/>
                                    </p:animMotion>
                                  </p:childTnLst>
                                </p:cTn>
                              </p:par>
                              <p:par>
                                <p:cTn id="49" presetID="63" presetClass="path" presetSubtype="0" accel="50000" decel="50000" fill="hold" grpId="0" nodeType="withEffect">
                                  <p:stCondLst>
                                    <p:cond delay="0"/>
                                  </p:stCondLst>
                                  <p:childTnLst>
                                    <p:animMotion origin="layout" path="M -4.28127E-6 -1.35417E-6 L 0.11171 -0.00716 " pathEditMode="relative" rAng="0" ptsTypes="AA">
                                      <p:cBhvr>
                                        <p:cTn id="50" dur="1000" fill="hold"/>
                                        <p:tgtEl>
                                          <p:spTgt spid="54"/>
                                        </p:tgtEl>
                                        <p:attrNameLst>
                                          <p:attrName>ppt_x</p:attrName>
                                          <p:attrName>ppt_y</p:attrName>
                                        </p:attrNameLst>
                                      </p:cBhvr>
                                      <p:rCtr x="5585" y="-358"/>
                                    </p:animMotion>
                                  </p:childTnLst>
                                </p:cTn>
                              </p:par>
                              <p:par>
                                <p:cTn id="51" presetID="35" presetClass="path" presetSubtype="0" accel="50000" decel="50000" fill="hold" grpId="0" nodeType="withEffect">
                                  <p:stCondLst>
                                    <p:cond delay="0"/>
                                  </p:stCondLst>
                                  <p:childTnLst>
                                    <p:animMotion origin="layout" path="M 7.91064E-7 4.47917E-6 L -0.1041 0.00146 " pathEditMode="relative" rAng="0" ptsTypes="AA">
                                      <p:cBhvr>
                                        <p:cTn id="52" dur="1000" fill="hold"/>
                                        <p:tgtEl>
                                          <p:spTgt spid="55"/>
                                        </p:tgtEl>
                                        <p:attrNameLst>
                                          <p:attrName>ppt_x</p:attrName>
                                          <p:attrName>ppt_y</p:attrName>
                                        </p:attrNameLst>
                                      </p:cBhvr>
                                      <p:rCtr x="-5210" y="65"/>
                                    </p:animMotion>
                                  </p:childTnLst>
                                </p:cTn>
                              </p:par>
                              <p:par>
                                <p:cTn id="53" presetID="63" presetClass="path" presetSubtype="0" accel="50000" decel="50000" fill="hold" grpId="0" nodeType="withEffect">
                                  <p:stCondLst>
                                    <p:cond delay="0"/>
                                  </p:stCondLst>
                                  <p:childTnLst>
                                    <p:animMotion origin="layout" path="M -9.24739E-7 4.47917E-6 L 0.1139 -0.00114 " pathEditMode="relative" rAng="0" ptsTypes="AA">
                                      <p:cBhvr>
                                        <p:cTn id="54" dur="1000" fill="hold"/>
                                        <p:tgtEl>
                                          <p:spTgt spid="56"/>
                                        </p:tgtEl>
                                        <p:attrNameLst>
                                          <p:attrName>ppt_x</p:attrName>
                                          <p:attrName>ppt_y</p:attrName>
                                        </p:attrNameLst>
                                      </p:cBhvr>
                                      <p:rCtr x="5695" y="-6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9" grpId="0"/>
      <p:bldP spid="10" grpId="0"/>
      <p:bldP spid="11" grpId="0" animBg="1"/>
      <p:bldP spid="11" grpId="1" animBg="1"/>
      <p:bldP spid="54" grpId="0" animBg="1"/>
      <p:bldP spid="54" grpId="1" animBg="1"/>
      <p:bldP spid="55" grpId="0" animBg="1"/>
      <p:bldP spid="55" grpId="1" animBg="1"/>
      <p:bldP spid="56" grpId="0" animBg="1"/>
      <p:bldP spid="56" grpId="1" animBg="1"/>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3090527" y="0"/>
            <a:ext cx="11670037" cy="897233"/>
          </a:xfrm>
          <a:prstGeom prst="rect">
            <a:avLst/>
          </a:prstGeom>
          <a:noFill/>
        </p:spPr>
        <p:txBody>
          <a:bodyPr wrap="square" rtlCol="0">
            <a:spAutoFit/>
          </a:bodyPr>
          <a:lstStyle/>
          <a:p>
            <a:pPr algn="ctr">
              <a:lnSpc>
                <a:spcPct val="120000"/>
              </a:lnSpc>
            </a:pPr>
            <a:r>
              <a:rPr lang="en-US" sz="4800" b="1" dirty="0">
                <a:solidFill>
                  <a:srgbClr val="1E64C8"/>
                </a:solidFill>
              </a:rPr>
              <a:t>Frequency blending framework</a:t>
            </a:r>
          </a:p>
        </p:txBody>
      </p:sp>
      <p:sp>
        <p:nvSpPr>
          <p:cNvPr id="2" name="Rounded Rectangle 1"/>
          <p:cNvSpPr/>
          <p:nvPr/>
        </p:nvSpPr>
        <p:spPr>
          <a:xfrm>
            <a:off x="1857829" y="3062514"/>
            <a:ext cx="3135085" cy="1146629"/>
          </a:xfrm>
          <a:prstGeom prst="roundRect">
            <a:avLst/>
          </a:prstGeom>
          <a:solidFill>
            <a:srgbClr val="92D05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a:t>
            </a:r>
          </a:p>
          <a:p>
            <a:pPr algn="ctr"/>
            <a:r>
              <a:rPr lang="en-US" dirty="0">
                <a:solidFill>
                  <a:schemeClr val="tx1"/>
                </a:solidFill>
              </a:rPr>
              <a:t>Left neighbor</a:t>
            </a:r>
          </a:p>
        </p:txBody>
      </p:sp>
      <p:sp>
        <p:nvSpPr>
          <p:cNvPr id="18" name="Rounded Rectangle 17"/>
          <p:cNvSpPr/>
          <p:nvPr/>
        </p:nvSpPr>
        <p:spPr>
          <a:xfrm>
            <a:off x="13193021" y="3062513"/>
            <a:ext cx="3135085" cy="1146629"/>
          </a:xfrm>
          <a:prstGeom prst="roundRect">
            <a:avLst/>
          </a:prstGeom>
          <a:solidFill>
            <a:srgbClr val="FF9B9B"/>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T</a:t>
            </a:r>
          </a:p>
          <a:p>
            <a:pPr algn="ctr"/>
            <a:r>
              <a:rPr lang="en-US" dirty="0">
                <a:solidFill>
                  <a:schemeClr val="tx1"/>
                </a:solidFill>
              </a:rPr>
              <a:t>Right neighbor</a:t>
            </a:r>
          </a:p>
        </p:txBody>
      </p:sp>
      <p:sp>
        <p:nvSpPr>
          <p:cNvPr id="19" name="Rounded Rectangle 18"/>
          <p:cNvSpPr/>
          <p:nvPr/>
        </p:nvSpPr>
        <p:spPr>
          <a:xfrm>
            <a:off x="7358002" y="3062513"/>
            <a:ext cx="3135085" cy="1146629"/>
          </a:xfrm>
          <a:prstGeom prst="roundRect">
            <a:avLst/>
          </a:prstGeom>
          <a:no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a:t>
            </a:r>
          </a:p>
        </p:txBody>
      </p:sp>
      <mc:AlternateContent xmlns:mc="http://schemas.openxmlformats.org/markup-compatibility/2006" xmlns:a14="http://schemas.microsoft.com/office/drawing/2010/main">
        <mc:Choice Requires="a14">
          <p:sp>
            <p:nvSpPr>
              <p:cNvPr id="4" name="TextBox 3"/>
              <p:cNvSpPr txBox="1"/>
              <p:nvPr/>
            </p:nvSpPr>
            <p:spPr>
              <a:xfrm>
                <a:off x="2822287" y="1425875"/>
                <a:ext cx="12206514" cy="511615"/>
              </a:xfrm>
              <a:prstGeom prst="rect">
                <a:avLst/>
              </a:prstGeom>
              <a:noFill/>
            </p:spPr>
            <p:txBody>
              <a:bodyPr wrap="square" rtlCol="0">
                <a:spAutoFit/>
              </a:bodyPr>
              <a:lstStyle/>
              <a:p>
                <a:pPr algn="ctr">
                  <a:lnSpc>
                    <a:spcPct val="120000"/>
                  </a:lnSpc>
                </a:pPr>
                <a:r>
                  <a:rPr lang="en-US" sz="2500" dirty="0"/>
                  <a:t>The probability of a nucleotide at position </a:t>
                </a:r>
                <a14:m>
                  <m:oMath xmlns:m="http://schemas.openxmlformats.org/officeDocument/2006/math">
                    <m:r>
                      <a:rPr lang="en-US" sz="2500" i="1" dirty="0" smtClean="0">
                        <a:latin typeface="Cambria Math" panose="02040503050406030204" pitchFamily="18" charset="0"/>
                      </a:rPr>
                      <m:t>𝑖</m:t>
                    </m:r>
                  </m:oMath>
                </a14:m>
                <a:r>
                  <a:rPr lang="en-US" sz="2500" dirty="0"/>
                  <a:t> is estimated from its immediate neighbors</a:t>
                </a:r>
              </a:p>
            </p:txBody>
          </p:sp>
        </mc:Choice>
        <mc:Fallback xmlns="">
          <p:sp>
            <p:nvSpPr>
              <p:cNvPr id="4" name="TextBox 3"/>
              <p:cNvSpPr txBox="1">
                <a:spLocks noRot="1" noChangeAspect="1" noMove="1" noResize="1" noEditPoints="1" noAdjustHandles="1" noChangeArrowheads="1" noChangeShapeType="1" noTextEdit="1"/>
              </p:cNvSpPr>
              <p:nvPr/>
            </p:nvSpPr>
            <p:spPr>
              <a:xfrm>
                <a:off x="2822287" y="1425875"/>
                <a:ext cx="12206514" cy="511615"/>
              </a:xfrm>
              <a:prstGeom prst="rect">
                <a:avLst/>
              </a:prstGeom>
              <a:blipFill>
                <a:blip r:embed="rId3"/>
                <a:stretch>
                  <a:fillRect l="-250" t="-3571" r="-300" b="-27381"/>
                </a:stretch>
              </a:blipFill>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2743199" y="2508515"/>
                <a:ext cx="1364343" cy="553998"/>
              </a:xfrm>
              <a:prstGeom prst="rect">
                <a:avLst/>
              </a:prstGeom>
              <a:noFill/>
            </p:spPr>
            <p:txBody>
              <a:bodyPr wrap="square" rtlCol="0">
                <a:spAutoFit/>
              </a:bodyPr>
              <a:lstStyle/>
              <a:p>
                <a:pPr algn="ctr">
                  <a:lnSpc>
                    <a:spcPct val="120000"/>
                  </a:lnSpc>
                </a:pPr>
                <a14:m>
                  <m:oMathPara xmlns:m="http://schemas.openxmlformats.org/officeDocument/2006/math">
                    <m:oMathParaPr>
                      <m:jc m:val="centerGroup"/>
                    </m:oMathParaPr>
                    <m:oMath xmlns:m="http://schemas.openxmlformats.org/officeDocument/2006/math">
                      <m:r>
                        <a:rPr lang="en-US" sz="2500" i="1" dirty="0" smtClean="0">
                          <a:latin typeface="Cambria Math" panose="02040503050406030204" pitchFamily="18" charset="0"/>
                        </a:rPr>
                        <m:t>𝑖</m:t>
                      </m:r>
                      <m:r>
                        <a:rPr lang="en-US" sz="2500" i="1" dirty="0" smtClean="0">
                          <a:latin typeface="Cambria Math" panose="02040503050406030204" pitchFamily="18" charset="0"/>
                        </a:rPr>
                        <m:t> − 1</m:t>
                      </m:r>
                    </m:oMath>
                  </m:oMathPara>
                </a14:m>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2743199" y="2508515"/>
                <a:ext cx="1364343" cy="553998"/>
              </a:xfrm>
              <a:prstGeom prst="rect">
                <a:avLst/>
              </a:prstGeom>
              <a:blipFill>
                <a:blip r:embed="rId4"/>
                <a:stretch>
                  <a:fillRect/>
                </a:stretch>
              </a:blipFill>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8243374" y="2508515"/>
                <a:ext cx="1364343" cy="553998"/>
              </a:xfrm>
              <a:prstGeom prst="rect">
                <a:avLst/>
              </a:prstGeom>
              <a:noFill/>
            </p:spPr>
            <p:txBody>
              <a:bodyPr wrap="square" rtlCol="0">
                <a:spAutoFit/>
              </a:bodyPr>
              <a:lstStyle/>
              <a:p>
                <a:pPr algn="ctr">
                  <a:lnSpc>
                    <a:spcPct val="120000"/>
                  </a:lnSpc>
                </a:pPr>
                <a14:m>
                  <m:oMathPara xmlns:m="http://schemas.openxmlformats.org/officeDocument/2006/math">
                    <m:oMathParaPr>
                      <m:jc m:val="centerGroup"/>
                    </m:oMathParaPr>
                    <m:oMath xmlns:m="http://schemas.openxmlformats.org/officeDocument/2006/math">
                      <m:r>
                        <a:rPr lang="en-US" sz="2500" i="1" dirty="0" smtClean="0">
                          <a:latin typeface="Cambria Math" panose="02040503050406030204" pitchFamily="18" charset="0"/>
                        </a:rPr>
                        <m:t>𝑖</m:t>
                      </m:r>
                    </m:oMath>
                  </m:oMathPara>
                </a14:m>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8243374" y="2508515"/>
                <a:ext cx="1364343" cy="553998"/>
              </a:xfrm>
              <a:prstGeom prst="rect">
                <a:avLst/>
              </a:prstGeom>
              <a:blipFill>
                <a:blip r:embed="rId5"/>
                <a:stretch>
                  <a:fillRect/>
                </a:stretch>
              </a:blipFill>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14078391" y="2550898"/>
                <a:ext cx="1364343" cy="553998"/>
              </a:xfrm>
              <a:prstGeom prst="rect">
                <a:avLst/>
              </a:prstGeom>
              <a:noFill/>
            </p:spPr>
            <p:txBody>
              <a:bodyPr wrap="square" rtlCol="0">
                <a:spAutoFit/>
              </a:bodyPr>
              <a:lstStyle/>
              <a:p>
                <a:pPr algn="ctr">
                  <a:lnSpc>
                    <a:spcPct val="120000"/>
                  </a:lnSpc>
                </a:pPr>
                <a14:m>
                  <m:oMathPara xmlns:m="http://schemas.openxmlformats.org/officeDocument/2006/math">
                    <m:oMathParaPr>
                      <m:jc m:val="centerGroup"/>
                    </m:oMathParaPr>
                    <m:oMath xmlns:m="http://schemas.openxmlformats.org/officeDocument/2006/math">
                      <m:r>
                        <a:rPr lang="en-US" sz="2500" i="1" dirty="0" smtClean="0">
                          <a:latin typeface="Cambria Math" panose="02040503050406030204" pitchFamily="18" charset="0"/>
                        </a:rPr>
                        <m:t>𝑖</m:t>
                      </m:r>
                      <m:r>
                        <a:rPr lang="en-US" sz="2500" i="1" dirty="0" smtClean="0">
                          <a:latin typeface="Cambria Math" panose="02040503050406030204" pitchFamily="18" charset="0"/>
                        </a:rPr>
                        <m:t> + 1</m:t>
                      </m:r>
                    </m:oMath>
                  </m:oMathPara>
                </a14:m>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14078391" y="2550898"/>
                <a:ext cx="1364343" cy="553998"/>
              </a:xfrm>
              <a:prstGeom prst="rect">
                <a:avLst/>
              </a:prstGeom>
              <a:blipFill>
                <a:blip r:embed="rId6"/>
                <a:stretch>
                  <a:fillRect/>
                </a:stretch>
              </a:blipFill>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25" name="Rounded Rectangle 24"/>
              <p:cNvSpPr/>
              <p:nvPr/>
            </p:nvSpPr>
            <p:spPr>
              <a:xfrm>
                <a:off x="5090144" y="5950858"/>
                <a:ext cx="7670800" cy="1524000"/>
              </a:xfrm>
              <a:prstGeom prst="roundRect">
                <a:avLst/>
              </a:prstGeom>
              <a:no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Frequency prior </a:t>
                </a:r>
                <a:r>
                  <a:rPr lang="en-US" b="1" i="1" dirty="0" err="1">
                    <a:solidFill>
                      <a:schemeClr val="tx1"/>
                    </a:solidFill>
                  </a:rPr>
                  <a:t>P</a:t>
                </a:r>
                <a:r>
                  <a:rPr lang="en-US" baseline="-25000" dirty="0" err="1">
                    <a:solidFill>
                      <a:schemeClr val="tx1"/>
                    </a:solidFill>
                  </a:rPr>
                  <a:t>freq</a:t>
                </a:r>
                <a:r>
                  <a:rPr lang="en-US" baseline="-25000" dirty="0">
                    <a:solidFill>
                      <a:schemeClr val="tx1"/>
                    </a:solidFill>
                  </a:rPr>
                  <a:t>(</a:t>
                </a:r>
                <a14:m>
                  <m:oMath xmlns:m="http://schemas.openxmlformats.org/officeDocument/2006/math">
                    <m:r>
                      <a:rPr lang="en-US" i="1" baseline="-25000" dirty="0" smtClean="0">
                        <a:solidFill>
                          <a:schemeClr val="tx1"/>
                        </a:solidFill>
                        <a:latin typeface="Cambria Math" panose="02040503050406030204" pitchFamily="18" charset="0"/>
                      </a:rPr>
                      <m:t>𝑖</m:t>
                    </m:r>
                  </m:oMath>
                </a14:m>
                <a:r>
                  <a:rPr lang="en-US" baseline="-25000" dirty="0">
                    <a:solidFill>
                      <a:schemeClr val="tx1"/>
                    </a:solidFill>
                  </a:rPr>
                  <a:t>)</a:t>
                </a:r>
                <a:r>
                  <a:rPr lang="en-US" i="1" dirty="0">
                    <a:solidFill>
                      <a:schemeClr val="tx1"/>
                    </a:solidFill>
                  </a:rPr>
                  <a:t> </a:t>
                </a:r>
                <a:r>
                  <a:rPr lang="en-US" b="1" dirty="0">
                    <a:solidFill>
                      <a:schemeClr val="tx1"/>
                    </a:solidFill>
                  </a:rPr>
                  <a:t>= [ </a:t>
                </a:r>
                <a:r>
                  <a:rPr lang="en-US" b="1" i="1" dirty="0">
                    <a:solidFill>
                      <a:schemeClr val="tx1"/>
                    </a:solidFill>
                  </a:rPr>
                  <a:t>P</a:t>
                </a:r>
                <a:r>
                  <a:rPr lang="en-US" baseline="-25000" dirty="0">
                    <a:solidFill>
                      <a:schemeClr val="tx1"/>
                    </a:solidFill>
                  </a:rPr>
                  <a:t>(</a:t>
                </a:r>
                <a14:m>
                  <m:oMath xmlns:m="http://schemas.openxmlformats.org/officeDocument/2006/math">
                    <m:r>
                      <a:rPr lang="en-US" i="1" baseline="-25000" dirty="0" smtClean="0">
                        <a:solidFill>
                          <a:schemeClr val="tx1"/>
                        </a:solidFill>
                        <a:latin typeface="Cambria Math" panose="02040503050406030204" pitchFamily="18" charset="0"/>
                      </a:rPr>
                      <m:t>𝑖</m:t>
                    </m:r>
                  </m:oMath>
                </a14:m>
                <a:r>
                  <a:rPr lang="en-US" baseline="-25000" dirty="0">
                    <a:solidFill>
                      <a:schemeClr val="tx1"/>
                    </a:solidFill>
                  </a:rPr>
                  <a:t> | </a:t>
                </a:r>
                <a14:m>
                  <m:oMath xmlns:m="http://schemas.openxmlformats.org/officeDocument/2006/math">
                    <m:r>
                      <a:rPr lang="en-US" i="1" baseline="-25000" dirty="0" smtClean="0">
                        <a:solidFill>
                          <a:schemeClr val="tx1"/>
                        </a:solidFill>
                        <a:latin typeface="Cambria Math" panose="02040503050406030204" pitchFamily="18" charset="0"/>
                      </a:rPr>
                      <m:t>𝑖</m:t>
                    </m:r>
                    <m:r>
                      <a:rPr lang="en-US" i="1" baseline="-25000" dirty="0">
                        <a:solidFill>
                          <a:schemeClr val="tx1"/>
                        </a:solidFill>
                        <a:latin typeface="Cambria Math" panose="02040503050406030204" pitchFamily="18" charset="0"/>
                      </a:rPr>
                      <m:t> </m:t>
                    </m:r>
                    <m:r>
                      <a:rPr lang="en-US" i="1" baseline="-12000" dirty="0">
                        <a:solidFill>
                          <a:schemeClr val="tx1"/>
                        </a:solidFill>
                        <a:latin typeface="Cambria Math" panose="02040503050406030204" pitchFamily="18" charset="0"/>
                      </a:rPr>
                      <m:t>–</m:t>
                    </m:r>
                    <m:r>
                      <a:rPr lang="en-US" i="1" baseline="-25000" dirty="0">
                        <a:solidFill>
                          <a:schemeClr val="tx1"/>
                        </a:solidFill>
                        <a:latin typeface="Cambria Math" panose="02040503050406030204" pitchFamily="18" charset="0"/>
                      </a:rPr>
                      <m:t> 1</m:t>
                    </m:r>
                  </m:oMath>
                </a14:m>
                <a:r>
                  <a:rPr lang="en-US" baseline="-25000" dirty="0">
                    <a:solidFill>
                      <a:schemeClr val="tx1"/>
                    </a:solidFill>
                  </a:rPr>
                  <a:t>)</a:t>
                </a:r>
                <a:r>
                  <a:rPr lang="en-US" b="1" dirty="0">
                    <a:solidFill>
                      <a:schemeClr val="tx1"/>
                    </a:solidFill>
                  </a:rPr>
                  <a:t> + </a:t>
                </a:r>
                <a:r>
                  <a:rPr lang="en-US" b="1" i="1" dirty="0">
                    <a:solidFill>
                      <a:schemeClr val="tx1"/>
                    </a:solidFill>
                  </a:rPr>
                  <a:t>P</a:t>
                </a:r>
                <a:r>
                  <a:rPr lang="en-US" baseline="-25000" dirty="0">
                    <a:solidFill>
                      <a:schemeClr val="tx1"/>
                    </a:solidFill>
                  </a:rPr>
                  <a:t>(</a:t>
                </a:r>
                <a14:m>
                  <m:oMath xmlns:m="http://schemas.openxmlformats.org/officeDocument/2006/math">
                    <m:r>
                      <a:rPr lang="en-US" i="1" baseline="-25000" dirty="0" smtClean="0">
                        <a:solidFill>
                          <a:schemeClr val="tx1"/>
                        </a:solidFill>
                        <a:latin typeface="Cambria Math" panose="02040503050406030204" pitchFamily="18" charset="0"/>
                      </a:rPr>
                      <m:t>𝑖</m:t>
                    </m:r>
                  </m:oMath>
                </a14:m>
                <a:r>
                  <a:rPr lang="en-US" baseline="-25000" dirty="0">
                    <a:solidFill>
                      <a:schemeClr val="tx1"/>
                    </a:solidFill>
                  </a:rPr>
                  <a:t> | </a:t>
                </a:r>
                <a14:m>
                  <m:oMath xmlns:m="http://schemas.openxmlformats.org/officeDocument/2006/math">
                    <m:r>
                      <a:rPr lang="en-US" i="1" baseline="-25000" dirty="0" smtClean="0">
                        <a:solidFill>
                          <a:schemeClr val="tx1"/>
                        </a:solidFill>
                        <a:latin typeface="Cambria Math" panose="02040503050406030204" pitchFamily="18" charset="0"/>
                      </a:rPr>
                      <m:t>𝑖</m:t>
                    </m:r>
                  </m:oMath>
                </a14:m>
                <a:r>
                  <a:rPr lang="en-US" baseline="-25000" dirty="0">
                    <a:solidFill>
                      <a:schemeClr val="tx1"/>
                    </a:solidFill>
                  </a:rPr>
                  <a:t> </a:t>
                </a:r>
                <a14:m>
                  <m:oMath xmlns:m="http://schemas.openxmlformats.org/officeDocument/2006/math">
                    <m:r>
                      <a:rPr lang="en-US" i="1" baseline="-12000" dirty="0" smtClean="0">
                        <a:solidFill>
                          <a:schemeClr val="tx1"/>
                        </a:solidFill>
                        <a:latin typeface="Cambria Math" panose="02040503050406030204" pitchFamily="18" charset="0"/>
                      </a:rPr>
                      <m:t>+</m:t>
                    </m:r>
                    <m:r>
                      <a:rPr lang="en-US" i="1" baseline="-25000" dirty="0" smtClean="0">
                        <a:solidFill>
                          <a:schemeClr val="tx1"/>
                        </a:solidFill>
                        <a:latin typeface="Cambria Math" panose="02040503050406030204" pitchFamily="18" charset="0"/>
                      </a:rPr>
                      <m:t> 1</m:t>
                    </m:r>
                  </m:oMath>
                </a14:m>
                <a:r>
                  <a:rPr lang="en-US" baseline="-25000" dirty="0">
                    <a:solidFill>
                      <a:schemeClr val="tx1"/>
                    </a:solidFill>
                  </a:rPr>
                  <a:t>)</a:t>
                </a:r>
                <a:r>
                  <a:rPr lang="en-US" b="1" dirty="0">
                    <a:solidFill>
                      <a:schemeClr val="tx1"/>
                    </a:solidFill>
                  </a:rPr>
                  <a:t> ] / 2</a:t>
                </a:r>
              </a:p>
              <a:p>
                <a:pPr algn="ctr"/>
                <a:endParaRPr lang="en-US" b="1" dirty="0">
                  <a:solidFill>
                    <a:schemeClr val="tx1"/>
                  </a:solidFill>
                </a:endParaRPr>
              </a:p>
              <a:p>
                <a:pPr algn="ctr"/>
                <a:r>
                  <a:rPr lang="en-US" dirty="0">
                    <a:solidFill>
                      <a:schemeClr val="tx1"/>
                    </a:solidFill>
                  </a:rPr>
                  <a:t>Position-specific nucleotide distribution</a:t>
                </a:r>
              </a:p>
            </p:txBody>
          </p:sp>
        </mc:Choice>
        <mc:Fallback xmlns="">
          <p:sp>
            <p:nvSpPr>
              <p:cNvPr id="25" name="Rounded Rectangle 24"/>
              <p:cNvSpPr>
                <a:spLocks noRot="1" noChangeAspect="1" noMove="1" noResize="1" noEditPoints="1" noAdjustHandles="1" noChangeArrowheads="1" noChangeShapeType="1" noTextEdit="1"/>
              </p:cNvSpPr>
              <p:nvPr/>
            </p:nvSpPr>
            <p:spPr>
              <a:xfrm>
                <a:off x="5090144" y="5950858"/>
                <a:ext cx="7670800" cy="1524000"/>
              </a:xfrm>
              <a:prstGeom prst="roundRect">
                <a:avLst/>
              </a:prstGeom>
              <a:blipFill>
                <a:blip r:embed="rId7"/>
                <a:stretch>
                  <a:fillRect b="-392"/>
                </a:stretch>
              </a:blipFill>
              <a:ln w="31750">
                <a:solidFill>
                  <a:srgbClr val="1E64C8"/>
                </a:solidFill>
              </a:ln>
            </p:spPr>
            <p:txBody>
              <a:bodyPr/>
              <a:lstStyle/>
              <a:p>
                <a:r>
                  <a:rPr lang="en-BE">
                    <a:noFill/>
                  </a:rPr>
                  <a:t> </a:t>
                </a:r>
              </a:p>
            </p:txBody>
          </p:sp>
        </mc:Fallback>
      </mc:AlternateContent>
      <p:cxnSp>
        <p:nvCxnSpPr>
          <p:cNvPr id="12" name="Elbow Connector 11"/>
          <p:cNvCxnSpPr>
            <a:stCxn id="2" idx="2"/>
            <a:endCxn id="25" idx="0"/>
          </p:cNvCxnSpPr>
          <p:nvPr/>
        </p:nvCxnSpPr>
        <p:spPr>
          <a:xfrm rot="16200000" flipH="1">
            <a:off x="5304601" y="2329914"/>
            <a:ext cx="1741715" cy="5500172"/>
          </a:xfrm>
          <a:prstGeom prst="bentConnector3">
            <a:avLst/>
          </a:prstGeom>
          <a:ln w="31750">
            <a:solidFill>
              <a:srgbClr val="7CAC78"/>
            </a:solidFill>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14" name="Elbow Connector 13"/>
          <p:cNvCxnSpPr>
            <a:stCxn id="18" idx="2"/>
            <a:endCxn id="25" idx="0"/>
          </p:cNvCxnSpPr>
          <p:nvPr/>
        </p:nvCxnSpPr>
        <p:spPr>
          <a:xfrm rot="5400000">
            <a:off x="10972196" y="2162490"/>
            <a:ext cx="1741716" cy="5835020"/>
          </a:xfrm>
          <a:prstGeom prst="bentConnector3">
            <a:avLst/>
          </a:prstGeom>
          <a:ln w="31750">
            <a:solidFill>
              <a:srgbClr val="FF9B9B"/>
            </a:solidFill>
            <a:headEnd type="none" w="lg" len="lg"/>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p:cNvSpPr txBox="1"/>
              <p:nvPr/>
            </p:nvSpPr>
            <p:spPr>
              <a:xfrm>
                <a:off x="5584186" y="4426858"/>
                <a:ext cx="1341738" cy="494751"/>
              </a:xfrm>
              <a:prstGeom prst="rect">
                <a:avLst/>
              </a:prstGeom>
              <a:noFill/>
            </p:spPr>
            <p:txBody>
              <a:bodyPr wrap="square" rtlCol="0">
                <a:spAutoFit/>
              </a:bodyPr>
              <a:lstStyle/>
              <a:p>
                <a:pPr algn="ctr">
                  <a:lnSpc>
                    <a:spcPct val="120000"/>
                  </a:lnSpc>
                </a:pPr>
                <a:r>
                  <a:rPr lang="en-US" sz="2400" b="1" i="1" dirty="0"/>
                  <a:t>P</a:t>
                </a:r>
                <a:r>
                  <a:rPr lang="en-US" sz="2400" baseline="-25000" dirty="0"/>
                  <a:t>(</a:t>
                </a:r>
                <a14:m>
                  <m:oMath xmlns:m="http://schemas.openxmlformats.org/officeDocument/2006/math">
                    <m:r>
                      <a:rPr lang="en-US" sz="2400" i="1" baseline="-25000" dirty="0" smtClean="0">
                        <a:latin typeface="Cambria Math" panose="02040503050406030204" pitchFamily="18" charset="0"/>
                      </a:rPr>
                      <m:t>𝑖</m:t>
                    </m:r>
                  </m:oMath>
                </a14:m>
                <a:r>
                  <a:rPr lang="en-US" sz="2400" baseline="-25000" dirty="0"/>
                  <a:t> | </a:t>
                </a:r>
                <a14:m>
                  <m:oMath xmlns:m="http://schemas.openxmlformats.org/officeDocument/2006/math">
                    <m:r>
                      <a:rPr lang="en-US" sz="2400" i="1" baseline="-25000" dirty="0" smtClean="0">
                        <a:latin typeface="Cambria Math" panose="02040503050406030204" pitchFamily="18" charset="0"/>
                      </a:rPr>
                      <m:t>𝑖</m:t>
                    </m:r>
                    <m:r>
                      <a:rPr lang="en-US" sz="2400" i="1" baseline="-25000" dirty="0" smtClean="0">
                        <a:latin typeface="Cambria Math" panose="02040503050406030204" pitchFamily="18" charset="0"/>
                      </a:rPr>
                      <m:t> – 1</m:t>
                    </m:r>
                  </m:oMath>
                </a14:m>
                <a:r>
                  <a:rPr lang="en-US" sz="2400" baseline="-25000" dirty="0"/>
                  <a:t>)</a:t>
                </a:r>
                <a:endParaRPr lang="en-US" sz="2500" dirty="0"/>
              </a:p>
            </p:txBody>
          </p:sp>
        </mc:Choice>
        <mc:Fallback xmlns="">
          <p:sp>
            <p:nvSpPr>
              <p:cNvPr id="15" name="TextBox 14"/>
              <p:cNvSpPr txBox="1">
                <a:spLocks noRot="1" noChangeAspect="1" noMove="1" noResize="1" noEditPoints="1" noAdjustHandles="1" noChangeArrowheads="1" noChangeShapeType="1" noTextEdit="1"/>
              </p:cNvSpPr>
              <p:nvPr/>
            </p:nvSpPr>
            <p:spPr>
              <a:xfrm>
                <a:off x="5584186" y="4426858"/>
                <a:ext cx="1341738" cy="494751"/>
              </a:xfrm>
              <a:prstGeom prst="rect">
                <a:avLst/>
              </a:prstGeom>
              <a:blipFill>
                <a:blip r:embed="rId8"/>
                <a:stretch>
                  <a:fillRect l="-1364" t="-2469" b="-28395"/>
                </a:stretch>
              </a:blipFill>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11251782" y="4426858"/>
                <a:ext cx="1509162" cy="494751"/>
              </a:xfrm>
              <a:prstGeom prst="rect">
                <a:avLst/>
              </a:prstGeom>
              <a:noFill/>
            </p:spPr>
            <p:txBody>
              <a:bodyPr wrap="square" rtlCol="0">
                <a:spAutoFit/>
              </a:bodyPr>
              <a:lstStyle/>
              <a:p>
                <a:pPr algn="ctr">
                  <a:lnSpc>
                    <a:spcPct val="120000"/>
                  </a:lnSpc>
                </a:pPr>
                <a:r>
                  <a:rPr lang="en-US" sz="2400" b="1" i="1" dirty="0"/>
                  <a:t>P</a:t>
                </a:r>
                <a:r>
                  <a:rPr lang="en-US" sz="2400" baseline="-25000" dirty="0"/>
                  <a:t>(</a:t>
                </a:r>
                <a14:m>
                  <m:oMath xmlns:m="http://schemas.openxmlformats.org/officeDocument/2006/math">
                    <m:r>
                      <a:rPr lang="en-US" sz="2400" i="1" baseline="-25000" dirty="0" smtClean="0">
                        <a:latin typeface="Cambria Math" panose="02040503050406030204" pitchFamily="18" charset="0"/>
                      </a:rPr>
                      <m:t>𝑖</m:t>
                    </m:r>
                  </m:oMath>
                </a14:m>
                <a:r>
                  <a:rPr lang="en-US" sz="2400" baseline="-25000" dirty="0"/>
                  <a:t> | </a:t>
                </a:r>
                <a14:m>
                  <m:oMath xmlns:m="http://schemas.openxmlformats.org/officeDocument/2006/math">
                    <m:r>
                      <a:rPr lang="en-US" sz="2400" i="1" baseline="-25000" dirty="0" smtClean="0">
                        <a:latin typeface="Cambria Math" panose="02040503050406030204" pitchFamily="18" charset="0"/>
                      </a:rPr>
                      <m:t>𝑖</m:t>
                    </m:r>
                    <m:r>
                      <a:rPr lang="en-US" sz="2400" i="1" baseline="-25000" dirty="0">
                        <a:latin typeface="Cambria Math" panose="02040503050406030204" pitchFamily="18" charset="0"/>
                      </a:rPr>
                      <m:t> </m:t>
                    </m:r>
                    <m:r>
                      <a:rPr lang="en-US" sz="2400" i="1" baseline="-12000" dirty="0" smtClean="0">
                        <a:latin typeface="Cambria Math" panose="02040503050406030204" pitchFamily="18" charset="0"/>
                      </a:rPr>
                      <m:t>+</m:t>
                    </m:r>
                    <m:r>
                      <a:rPr lang="en-US" sz="2400" i="1" baseline="-25000" dirty="0" smtClean="0">
                        <a:latin typeface="Cambria Math" panose="02040503050406030204" pitchFamily="18" charset="0"/>
                      </a:rPr>
                      <m:t> </m:t>
                    </m:r>
                    <m:r>
                      <a:rPr lang="en-US" sz="2400" i="1" baseline="-25000" dirty="0">
                        <a:latin typeface="Cambria Math" panose="02040503050406030204" pitchFamily="18" charset="0"/>
                      </a:rPr>
                      <m:t>1</m:t>
                    </m:r>
                  </m:oMath>
                </a14:m>
                <a:r>
                  <a:rPr lang="en-US" sz="2400" baseline="-25000" dirty="0"/>
                  <a:t>)</a:t>
                </a:r>
                <a:endParaRPr lang="en-US" sz="2500" dirty="0"/>
              </a:p>
            </p:txBody>
          </p:sp>
        </mc:Choice>
        <mc:Fallback xmlns="">
          <p:sp>
            <p:nvSpPr>
              <p:cNvPr id="30" name="TextBox 29"/>
              <p:cNvSpPr txBox="1">
                <a:spLocks noRot="1" noChangeAspect="1" noMove="1" noResize="1" noEditPoints="1" noAdjustHandles="1" noChangeArrowheads="1" noChangeShapeType="1" noTextEdit="1"/>
              </p:cNvSpPr>
              <p:nvPr/>
            </p:nvSpPr>
            <p:spPr>
              <a:xfrm>
                <a:off x="11251782" y="4426858"/>
                <a:ext cx="1509162" cy="494751"/>
              </a:xfrm>
              <a:prstGeom prst="rect">
                <a:avLst/>
              </a:prstGeom>
              <a:blipFill>
                <a:blip r:embed="rId9"/>
                <a:stretch>
                  <a:fillRect l="-810" t="-2469" b="-28395"/>
                </a:stretch>
              </a:blipFill>
            </p:spPr>
            <p:txBody>
              <a:bodyPr/>
              <a:lstStyle/>
              <a:p>
                <a:r>
                  <a:rPr lang="en-BE">
                    <a:noFill/>
                  </a:rPr>
                  <a:t> </a:t>
                </a:r>
              </a:p>
            </p:txBody>
          </p:sp>
        </mc:Fallback>
      </mc:AlternateContent>
      <p:sp>
        <p:nvSpPr>
          <p:cNvPr id="32" name="TextBox 31"/>
          <p:cNvSpPr txBox="1"/>
          <p:nvPr/>
        </p:nvSpPr>
        <p:spPr>
          <a:xfrm>
            <a:off x="16038286" y="8839200"/>
            <a:ext cx="885371" cy="511615"/>
          </a:xfrm>
          <a:prstGeom prst="rect">
            <a:avLst/>
          </a:prstGeom>
          <a:noFill/>
        </p:spPr>
        <p:txBody>
          <a:bodyPr wrap="square" rtlCol="0">
            <a:spAutoFit/>
          </a:bodyPr>
          <a:lstStyle/>
          <a:p>
            <a:pPr algn="r">
              <a:lnSpc>
                <a:spcPct val="120000"/>
              </a:lnSpc>
            </a:pPr>
            <a:r>
              <a:rPr lang="en-US" sz="2500" dirty="0"/>
              <a:t>6</a:t>
            </a:r>
            <a:r>
              <a:rPr lang="en-US" sz="2500" dirty="0" smtClean="0"/>
              <a:t>/16</a:t>
            </a:r>
            <a:endParaRPr lang="en-US" sz="2500" dirty="0"/>
          </a:p>
        </p:txBody>
      </p:sp>
    </p:spTree>
    <p:extLst>
      <p:ext uri="{BB962C8B-B14F-4D97-AF65-F5344CB8AC3E}">
        <p14:creationId xmlns:p14="http://schemas.microsoft.com/office/powerpoint/2010/main" val="1159266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5" grpId="0"/>
      <p:bldP spid="3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3090527" y="0"/>
            <a:ext cx="11670037" cy="978729"/>
          </a:xfrm>
          <a:prstGeom prst="rect">
            <a:avLst/>
          </a:prstGeom>
          <a:noFill/>
        </p:spPr>
        <p:txBody>
          <a:bodyPr wrap="square" rtlCol="0">
            <a:spAutoFit/>
          </a:bodyPr>
          <a:lstStyle/>
          <a:p>
            <a:pPr algn="ctr">
              <a:lnSpc>
                <a:spcPct val="120000"/>
              </a:lnSpc>
            </a:pPr>
            <a:r>
              <a:rPr lang="en-US" sz="4800" b="1" dirty="0">
                <a:solidFill>
                  <a:srgbClr val="1E64C8"/>
                </a:solidFill>
              </a:rPr>
              <a:t>Dataset and GAN architecture</a:t>
            </a:r>
          </a:p>
        </p:txBody>
      </p:sp>
      <p:sp>
        <p:nvSpPr>
          <p:cNvPr id="22" name="Text 4"/>
          <p:cNvSpPr/>
          <p:nvPr/>
        </p:nvSpPr>
        <p:spPr>
          <a:xfrm>
            <a:off x="2907212" y="1279342"/>
            <a:ext cx="4206240" cy="347472"/>
          </a:xfrm>
          <a:prstGeom prst="rect">
            <a:avLst/>
          </a:prstGeom>
          <a:noFill/>
          <a:ln/>
        </p:spPr>
        <p:txBody>
          <a:bodyPr wrap="square" lIns="0" tIns="0" rIns="0" bIns="0" rtlCol="0" anchor="ctr"/>
          <a:lstStyle/>
          <a:p>
            <a:pPr marL="0" indent="0">
              <a:buNone/>
            </a:pPr>
            <a:r>
              <a:rPr lang="en-US" sz="2500" b="1" dirty="0">
                <a:latin typeface="Cambria" pitchFamily="34" charset="0"/>
                <a:ea typeface="Cambria" pitchFamily="34" charset="-122"/>
                <a:cs typeface="Cambria" pitchFamily="34" charset="-120"/>
              </a:rPr>
              <a:t>Dataset (</a:t>
            </a:r>
            <a:r>
              <a:rPr lang="en-US" sz="2500" b="1" dirty="0" err="1">
                <a:latin typeface="Cambria" pitchFamily="34" charset="0"/>
                <a:ea typeface="Cambria" pitchFamily="34" charset="-122"/>
                <a:cs typeface="Cambria" pitchFamily="34" charset="-120"/>
              </a:rPr>
              <a:t>DRANetSplicer</a:t>
            </a:r>
            <a:r>
              <a:rPr lang="en-US" sz="2500" b="1" dirty="0">
                <a:solidFill>
                  <a:srgbClr val="FF0000"/>
                </a:solidFill>
                <a:latin typeface="Cambria" pitchFamily="34" charset="0"/>
                <a:ea typeface="Cambria" pitchFamily="34" charset="-122"/>
                <a:cs typeface="Cambria" pitchFamily="34" charset="-120"/>
              </a:rPr>
              <a:t>*</a:t>
            </a:r>
            <a:r>
              <a:rPr lang="en-US" sz="2500" b="1" dirty="0">
                <a:latin typeface="Cambria" pitchFamily="34" charset="0"/>
                <a:ea typeface="Cambria" pitchFamily="34" charset="-122"/>
                <a:cs typeface="Cambria" pitchFamily="34" charset="-120"/>
              </a:rPr>
              <a:t>)</a:t>
            </a:r>
            <a:endParaRPr lang="en-US" sz="2500" dirty="0"/>
          </a:p>
        </p:txBody>
      </p:sp>
      <p:sp>
        <p:nvSpPr>
          <p:cNvPr id="26" name="Shape 5"/>
          <p:cNvSpPr/>
          <p:nvPr/>
        </p:nvSpPr>
        <p:spPr>
          <a:xfrm>
            <a:off x="2962077" y="1905073"/>
            <a:ext cx="5830388" cy="2023767"/>
          </a:xfrm>
          <a:prstGeom prst="rect">
            <a:avLst/>
          </a:prstGeom>
          <a:solidFill>
            <a:schemeClr val="bg1">
              <a:lumMod val="85000"/>
            </a:schemeClr>
          </a:solidFill>
          <a:ln/>
          <a:effectLst>
            <a:outerShdw blurRad="101600" dist="38100" dir="8100000" algn="bl" rotWithShape="0">
              <a:srgbClr val="000000">
                <a:alpha val="18000"/>
              </a:srgbClr>
            </a:outerShdw>
          </a:effectLst>
        </p:spPr>
        <p:txBody>
          <a:bodyPr/>
          <a:lstStyle/>
          <a:p>
            <a:endParaRPr lang="en-BE"/>
          </a:p>
        </p:txBody>
      </p:sp>
      <p:sp>
        <p:nvSpPr>
          <p:cNvPr id="27" name="Shape 6"/>
          <p:cNvSpPr/>
          <p:nvPr/>
        </p:nvSpPr>
        <p:spPr>
          <a:xfrm>
            <a:off x="2907212" y="1921183"/>
            <a:ext cx="77739" cy="2023767"/>
          </a:xfrm>
          <a:prstGeom prst="rect">
            <a:avLst/>
          </a:prstGeom>
          <a:solidFill>
            <a:srgbClr val="1C7293"/>
          </a:solidFill>
          <a:ln/>
        </p:spPr>
        <p:txBody>
          <a:bodyPr/>
          <a:lstStyle/>
          <a:p>
            <a:endParaRPr lang="en-BE"/>
          </a:p>
        </p:txBody>
      </p:sp>
      <p:sp>
        <p:nvSpPr>
          <p:cNvPr id="28" name="Text 7"/>
          <p:cNvSpPr/>
          <p:nvPr/>
        </p:nvSpPr>
        <p:spPr>
          <a:xfrm>
            <a:off x="3044373" y="1969081"/>
            <a:ext cx="3840480" cy="365760"/>
          </a:xfrm>
          <a:prstGeom prst="rect">
            <a:avLst/>
          </a:prstGeom>
          <a:noFill/>
          <a:ln/>
        </p:spPr>
        <p:txBody>
          <a:bodyPr wrap="square" lIns="0" tIns="0" rIns="0" bIns="0" rtlCol="0" anchor="ctr"/>
          <a:lstStyle/>
          <a:p>
            <a:pPr marL="0" indent="0">
              <a:buNone/>
            </a:pPr>
            <a:r>
              <a:rPr lang="en-US" sz="2500" b="1" i="1" dirty="0">
                <a:solidFill>
                  <a:srgbClr val="1C7293"/>
                </a:solidFill>
                <a:latin typeface="Calibri" pitchFamily="34" charset="0"/>
                <a:ea typeface="Calibri" pitchFamily="34" charset="-122"/>
                <a:cs typeface="Calibri" pitchFamily="34" charset="-120"/>
              </a:rPr>
              <a:t>Arabidopsis thaliana</a:t>
            </a:r>
            <a:endParaRPr lang="en-US" sz="2500" dirty="0"/>
          </a:p>
        </p:txBody>
      </p:sp>
      <p:sp>
        <p:nvSpPr>
          <p:cNvPr id="29" name="Text 8"/>
          <p:cNvSpPr/>
          <p:nvPr/>
        </p:nvSpPr>
        <p:spPr>
          <a:xfrm>
            <a:off x="3039816" y="2242135"/>
            <a:ext cx="4764314" cy="1686705"/>
          </a:xfrm>
          <a:prstGeom prst="rect">
            <a:avLst/>
          </a:prstGeom>
          <a:noFill/>
          <a:ln/>
        </p:spPr>
        <p:txBody>
          <a:bodyPr wrap="square" rtlCol="0" anchor="ctr"/>
          <a:lstStyle/>
          <a:p>
            <a:pPr marL="0" indent="0">
              <a:buNone/>
            </a:pPr>
            <a:r>
              <a:rPr lang="en-US" sz="2500" dirty="0">
                <a:solidFill>
                  <a:srgbClr val="0D1B2A"/>
                </a:solidFill>
                <a:latin typeface="Calibri" pitchFamily="34" charset="0"/>
                <a:ea typeface="Calibri" pitchFamily="34" charset="-122"/>
                <a:cs typeface="Calibri" pitchFamily="34" charset="-120"/>
              </a:rPr>
              <a:t>Total #sequences:  </a:t>
            </a:r>
            <a:r>
              <a:rPr lang="en-US" sz="2500" b="1" dirty="0">
                <a:solidFill>
                  <a:srgbClr val="0D1B2A"/>
                </a:solidFill>
                <a:latin typeface="Calibri" pitchFamily="34" charset="0"/>
                <a:ea typeface="Calibri" pitchFamily="34" charset="-122"/>
                <a:cs typeface="Calibri" pitchFamily="34" charset="-120"/>
              </a:rPr>
              <a:t>~64,000</a:t>
            </a:r>
            <a:endParaRPr lang="en-US" sz="2500" dirty="0"/>
          </a:p>
          <a:p>
            <a:pPr marL="0" indent="0">
              <a:buNone/>
            </a:pPr>
            <a:r>
              <a:rPr lang="en-US" sz="2500" dirty="0">
                <a:solidFill>
                  <a:srgbClr val="0D1B2A"/>
                </a:solidFill>
                <a:latin typeface="Calibri" pitchFamily="34" charset="0"/>
                <a:ea typeface="Calibri" pitchFamily="34" charset="-122"/>
                <a:cs typeface="Calibri" pitchFamily="34" charset="-120"/>
              </a:rPr>
              <a:t>GAN training set:  </a:t>
            </a:r>
            <a:r>
              <a:rPr lang="en-US" sz="2500" dirty="0"/>
              <a:t> </a:t>
            </a:r>
            <a:r>
              <a:rPr lang="en-US" sz="2500" b="1" dirty="0">
                <a:solidFill>
                  <a:srgbClr val="0D1B2A"/>
                </a:solidFill>
                <a:latin typeface="Calibri" pitchFamily="34" charset="0"/>
                <a:ea typeface="Calibri" pitchFamily="34" charset="-122"/>
                <a:cs typeface="Calibri" pitchFamily="34" charset="-120"/>
              </a:rPr>
              <a:t>50,000</a:t>
            </a:r>
            <a:endParaRPr lang="en-US" sz="2500" dirty="0"/>
          </a:p>
          <a:p>
            <a:pPr marL="0" indent="0">
              <a:buNone/>
            </a:pPr>
            <a:r>
              <a:rPr lang="en-US" sz="2500" dirty="0">
                <a:solidFill>
                  <a:srgbClr val="0D1B2A"/>
                </a:solidFill>
                <a:latin typeface="Calibri" pitchFamily="34" charset="0"/>
                <a:ea typeface="Calibri" pitchFamily="34" charset="-122"/>
                <a:cs typeface="Calibri" pitchFamily="34" charset="-120"/>
              </a:rPr>
              <a:t>Splice types:  </a:t>
            </a:r>
            <a:r>
              <a:rPr lang="en-US" sz="2500" b="1" dirty="0">
                <a:solidFill>
                  <a:srgbClr val="0D1B2A"/>
                </a:solidFill>
                <a:latin typeface="Calibri" pitchFamily="34" charset="0"/>
                <a:ea typeface="Calibri" pitchFamily="34" charset="-122"/>
                <a:cs typeface="Calibri" pitchFamily="34" charset="-120"/>
              </a:rPr>
              <a:t>Donor &amp; Acceptor</a:t>
            </a:r>
            <a:endParaRPr lang="en-US" sz="2500" dirty="0"/>
          </a:p>
        </p:txBody>
      </p:sp>
      <p:sp>
        <p:nvSpPr>
          <p:cNvPr id="35" name="Shape 13"/>
          <p:cNvSpPr/>
          <p:nvPr/>
        </p:nvSpPr>
        <p:spPr>
          <a:xfrm>
            <a:off x="2907212" y="6844568"/>
            <a:ext cx="5885252" cy="548640"/>
          </a:xfrm>
          <a:prstGeom prst="rect">
            <a:avLst/>
          </a:prstGeom>
          <a:solidFill>
            <a:srgbClr val="065A82"/>
          </a:solidFill>
          <a:ln/>
        </p:spPr>
        <p:txBody>
          <a:bodyPr/>
          <a:lstStyle/>
          <a:p>
            <a:endParaRPr lang="en-BE"/>
          </a:p>
        </p:txBody>
      </p:sp>
      <p:sp>
        <p:nvSpPr>
          <p:cNvPr id="36" name="Text 14"/>
          <p:cNvSpPr/>
          <p:nvPr/>
        </p:nvSpPr>
        <p:spPr>
          <a:xfrm>
            <a:off x="2907212" y="6844568"/>
            <a:ext cx="5885252" cy="548640"/>
          </a:xfrm>
          <a:prstGeom prst="rect">
            <a:avLst/>
          </a:prstGeom>
          <a:noFill/>
          <a:ln/>
        </p:spPr>
        <p:txBody>
          <a:bodyPr wrap="square" lIns="0" tIns="0" rIns="0" bIns="0" rtlCol="0" anchor="ctr"/>
          <a:lstStyle/>
          <a:p>
            <a:pPr marL="0" indent="0" algn="ctr">
              <a:buNone/>
            </a:pPr>
            <a:r>
              <a:rPr lang="en-US" sz="2000" dirty="0">
                <a:solidFill>
                  <a:srgbClr val="FFFFFF"/>
                </a:solidFill>
                <a:latin typeface="Calibri" pitchFamily="34" charset="0"/>
                <a:ea typeface="Calibri" pitchFamily="34" charset="-122"/>
                <a:cs typeface="Calibri" pitchFamily="34" charset="-120"/>
              </a:rPr>
              <a:t>Sequence length: 402 </a:t>
            </a:r>
            <a:r>
              <a:rPr lang="en-US" sz="2000" dirty="0" err="1">
                <a:solidFill>
                  <a:srgbClr val="FFFFFF"/>
                </a:solidFill>
                <a:latin typeface="Calibri" pitchFamily="34" charset="0"/>
                <a:ea typeface="Calibri" pitchFamily="34" charset="-122"/>
                <a:cs typeface="Calibri" pitchFamily="34" charset="-120"/>
              </a:rPr>
              <a:t>bp</a:t>
            </a:r>
            <a:r>
              <a:rPr lang="en-US" sz="2000" dirty="0">
                <a:solidFill>
                  <a:srgbClr val="FFFFFF"/>
                </a:solidFill>
                <a:latin typeface="Calibri" pitchFamily="34" charset="0"/>
                <a:ea typeface="Calibri" pitchFamily="34" charset="-122"/>
                <a:cs typeface="Calibri" pitchFamily="34" charset="-120"/>
              </a:rPr>
              <a:t>  (centered on splice boundary)</a:t>
            </a:r>
            <a:endParaRPr lang="en-US" sz="2000" dirty="0"/>
          </a:p>
        </p:txBody>
      </p:sp>
      <p:sp>
        <p:nvSpPr>
          <p:cNvPr id="37" name="Shape 5"/>
          <p:cNvSpPr/>
          <p:nvPr/>
        </p:nvSpPr>
        <p:spPr>
          <a:xfrm>
            <a:off x="2962077" y="4282012"/>
            <a:ext cx="5830388" cy="2023767"/>
          </a:xfrm>
          <a:prstGeom prst="rect">
            <a:avLst/>
          </a:prstGeom>
          <a:solidFill>
            <a:schemeClr val="bg1">
              <a:lumMod val="85000"/>
            </a:schemeClr>
          </a:solidFill>
          <a:ln/>
          <a:effectLst>
            <a:outerShdw blurRad="101600" dist="38100" dir="8100000" algn="bl" rotWithShape="0">
              <a:srgbClr val="000000">
                <a:alpha val="18000"/>
              </a:srgbClr>
            </a:outerShdw>
          </a:effectLst>
        </p:spPr>
        <p:txBody>
          <a:bodyPr/>
          <a:lstStyle/>
          <a:p>
            <a:endParaRPr lang="en-BE"/>
          </a:p>
        </p:txBody>
      </p:sp>
      <p:sp>
        <p:nvSpPr>
          <p:cNvPr id="38" name="Shape 6"/>
          <p:cNvSpPr/>
          <p:nvPr/>
        </p:nvSpPr>
        <p:spPr>
          <a:xfrm>
            <a:off x="2907212" y="4298122"/>
            <a:ext cx="77739" cy="2023767"/>
          </a:xfrm>
          <a:prstGeom prst="rect">
            <a:avLst/>
          </a:prstGeom>
          <a:solidFill>
            <a:srgbClr val="1C7293"/>
          </a:solidFill>
          <a:ln/>
        </p:spPr>
        <p:txBody>
          <a:bodyPr/>
          <a:lstStyle/>
          <a:p>
            <a:endParaRPr lang="en-BE"/>
          </a:p>
        </p:txBody>
      </p:sp>
      <p:sp>
        <p:nvSpPr>
          <p:cNvPr id="39" name="Text 7"/>
          <p:cNvSpPr/>
          <p:nvPr/>
        </p:nvSpPr>
        <p:spPr>
          <a:xfrm>
            <a:off x="3044373" y="4346020"/>
            <a:ext cx="3840480" cy="365760"/>
          </a:xfrm>
          <a:prstGeom prst="rect">
            <a:avLst/>
          </a:prstGeom>
          <a:noFill/>
          <a:ln/>
        </p:spPr>
        <p:txBody>
          <a:bodyPr wrap="square" lIns="0" tIns="0" rIns="0" bIns="0" rtlCol="0" anchor="ctr"/>
          <a:lstStyle/>
          <a:p>
            <a:pPr marL="0" indent="0">
              <a:buNone/>
            </a:pPr>
            <a:r>
              <a:rPr lang="en-US" sz="2500" b="1" i="1" dirty="0">
                <a:solidFill>
                  <a:srgbClr val="1C7293"/>
                </a:solidFill>
                <a:latin typeface="Calibri" pitchFamily="34" charset="0"/>
                <a:ea typeface="Calibri" pitchFamily="34" charset="-122"/>
                <a:cs typeface="Calibri" pitchFamily="34" charset="-120"/>
              </a:rPr>
              <a:t>Homo sapiens</a:t>
            </a:r>
            <a:endParaRPr lang="en-US" sz="2500" dirty="0"/>
          </a:p>
        </p:txBody>
      </p:sp>
      <p:sp>
        <p:nvSpPr>
          <p:cNvPr id="40" name="Text 8"/>
          <p:cNvSpPr/>
          <p:nvPr/>
        </p:nvSpPr>
        <p:spPr>
          <a:xfrm>
            <a:off x="3039816" y="4619074"/>
            <a:ext cx="4764314" cy="1686705"/>
          </a:xfrm>
          <a:prstGeom prst="rect">
            <a:avLst/>
          </a:prstGeom>
          <a:noFill/>
          <a:ln/>
        </p:spPr>
        <p:txBody>
          <a:bodyPr wrap="square" rtlCol="0" anchor="ctr"/>
          <a:lstStyle/>
          <a:p>
            <a:pPr marL="0" indent="0">
              <a:buNone/>
            </a:pPr>
            <a:r>
              <a:rPr lang="en-US" sz="2500" dirty="0">
                <a:solidFill>
                  <a:srgbClr val="0D1B2A"/>
                </a:solidFill>
                <a:latin typeface="Calibri" pitchFamily="34" charset="0"/>
                <a:ea typeface="Calibri" pitchFamily="34" charset="-122"/>
                <a:cs typeface="Calibri" pitchFamily="34" charset="-120"/>
              </a:rPr>
              <a:t>Total #sequences:  </a:t>
            </a:r>
            <a:r>
              <a:rPr lang="en-US" sz="2500" b="1" dirty="0">
                <a:solidFill>
                  <a:srgbClr val="0D1B2A"/>
                </a:solidFill>
                <a:latin typeface="Calibri" pitchFamily="34" charset="0"/>
                <a:ea typeface="Calibri" pitchFamily="34" charset="-122"/>
                <a:cs typeface="Calibri" pitchFamily="34" charset="-120"/>
              </a:rPr>
              <a:t>~120,000</a:t>
            </a:r>
            <a:endParaRPr lang="en-US" sz="2500" dirty="0"/>
          </a:p>
          <a:p>
            <a:pPr marL="0" indent="0">
              <a:buNone/>
            </a:pPr>
            <a:r>
              <a:rPr lang="en-US" sz="2500" dirty="0">
                <a:solidFill>
                  <a:srgbClr val="0D1B2A"/>
                </a:solidFill>
                <a:latin typeface="Calibri" pitchFamily="34" charset="0"/>
                <a:ea typeface="Calibri" pitchFamily="34" charset="-122"/>
                <a:cs typeface="Calibri" pitchFamily="34" charset="-120"/>
              </a:rPr>
              <a:t>GAN training set:  </a:t>
            </a:r>
            <a:r>
              <a:rPr lang="en-US" sz="2500" dirty="0"/>
              <a:t> </a:t>
            </a:r>
            <a:r>
              <a:rPr lang="en-US" sz="2500" b="1" dirty="0">
                <a:solidFill>
                  <a:srgbClr val="0D1B2A"/>
                </a:solidFill>
                <a:latin typeface="Calibri" pitchFamily="34" charset="0"/>
                <a:ea typeface="Calibri" pitchFamily="34" charset="-122"/>
                <a:cs typeface="Calibri" pitchFamily="34" charset="-120"/>
              </a:rPr>
              <a:t>100,000</a:t>
            </a:r>
            <a:endParaRPr lang="en-US" sz="2500" dirty="0"/>
          </a:p>
          <a:p>
            <a:pPr marL="0" indent="0">
              <a:buNone/>
            </a:pPr>
            <a:r>
              <a:rPr lang="en-US" sz="2500" dirty="0">
                <a:solidFill>
                  <a:srgbClr val="0D1B2A"/>
                </a:solidFill>
                <a:latin typeface="Calibri" pitchFamily="34" charset="0"/>
                <a:ea typeface="Calibri" pitchFamily="34" charset="-122"/>
                <a:cs typeface="Calibri" pitchFamily="34" charset="-120"/>
              </a:rPr>
              <a:t>Splice types:  </a:t>
            </a:r>
            <a:r>
              <a:rPr lang="en-US" sz="2500" b="1" dirty="0">
                <a:solidFill>
                  <a:srgbClr val="0D1B2A"/>
                </a:solidFill>
                <a:latin typeface="Calibri" pitchFamily="34" charset="0"/>
                <a:ea typeface="Calibri" pitchFamily="34" charset="-122"/>
                <a:cs typeface="Calibri" pitchFamily="34" charset="-120"/>
              </a:rPr>
              <a:t>Donor &amp; Acceptor</a:t>
            </a:r>
            <a:endParaRPr lang="en-US" sz="2500" dirty="0"/>
          </a:p>
        </p:txBody>
      </p:sp>
      <p:pic>
        <p:nvPicPr>
          <p:cNvPr id="41" name="Picture 40"/>
          <p:cNvPicPr>
            <a:picLocks noChangeAspect="1"/>
          </p:cNvPicPr>
          <p:nvPr/>
        </p:nvPicPr>
        <p:blipFill>
          <a:blip r:embed="rId3"/>
          <a:stretch>
            <a:fillRect/>
          </a:stretch>
        </p:blipFill>
        <p:spPr>
          <a:xfrm>
            <a:off x="10321294" y="1969081"/>
            <a:ext cx="5782397" cy="7296551"/>
          </a:xfrm>
          <a:prstGeom prst="rect">
            <a:avLst/>
          </a:prstGeom>
          <a:ln>
            <a:noFill/>
          </a:ln>
          <a:effectLst>
            <a:outerShdw blurRad="190500" algn="tl" rotWithShape="0">
              <a:srgbClr val="000000">
                <a:alpha val="70000"/>
              </a:srgbClr>
            </a:outerShdw>
          </a:effectLst>
        </p:spPr>
      </p:pic>
      <p:sp>
        <p:nvSpPr>
          <p:cNvPr id="5" name="TextBox 4"/>
          <p:cNvSpPr txBox="1"/>
          <p:nvPr/>
        </p:nvSpPr>
        <p:spPr>
          <a:xfrm>
            <a:off x="2853893" y="7777387"/>
            <a:ext cx="5885252" cy="461665"/>
          </a:xfrm>
          <a:prstGeom prst="rect">
            <a:avLst/>
          </a:prstGeom>
          <a:noFill/>
        </p:spPr>
        <p:txBody>
          <a:bodyPr wrap="square" rtlCol="0">
            <a:spAutoFit/>
          </a:bodyPr>
          <a:lstStyle/>
          <a:p>
            <a:pPr algn="just">
              <a:lnSpc>
                <a:spcPct val="120000"/>
              </a:lnSpc>
            </a:pPr>
            <a:r>
              <a:rPr lang="en-US" sz="1000" b="1" dirty="0">
                <a:solidFill>
                  <a:srgbClr val="FF0000"/>
                </a:solidFill>
              </a:rPr>
              <a:t>*</a:t>
            </a:r>
            <a:r>
              <a:rPr lang="en-US" sz="1000" b="1" dirty="0"/>
              <a:t> </a:t>
            </a:r>
            <a:r>
              <a:rPr lang="en-US" sz="1000" dirty="0"/>
              <a:t>Liu, X. et al. (2024). </a:t>
            </a:r>
            <a:r>
              <a:rPr lang="en-US" sz="1000" dirty="0" err="1"/>
              <a:t>DRANetSplicer</a:t>
            </a:r>
            <a:r>
              <a:rPr lang="en-US" sz="1000" dirty="0"/>
              <a:t>: A Splice Site Prediction Model Based on Deep Residual Attention Networks. </a:t>
            </a:r>
            <a:r>
              <a:rPr lang="en-US" sz="1000" i="1" dirty="0"/>
              <a:t>Genes.</a:t>
            </a:r>
            <a:endParaRPr lang="en-US" sz="1000" dirty="0"/>
          </a:p>
        </p:txBody>
      </p:sp>
      <p:sp>
        <p:nvSpPr>
          <p:cNvPr id="42" name="Text 4"/>
          <p:cNvSpPr/>
          <p:nvPr/>
        </p:nvSpPr>
        <p:spPr>
          <a:xfrm>
            <a:off x="10321294" y="1279342"/>
            <a:ext cx="3858363" cy="347472"/>
          </a:xfrm>
          <a:prstGeom prst="rect">
            <a:avLst/>
          </a:prstGeom>
          <a:noFill/>
          <a:ln/>
        </p:spPr>
        <p:txBody>
          <a:bodyPr wrap="square" lIns="0" tIns="0" rIns="0" bIns="0" rtlCol="0" anchor="ctr"/>
          <a:lstStyle/>
          <a:p>
            <a:pPr marL="0" indent="0">
              <a:buNone/>
            </a:pPr>
            <a:r>
              <a:rPr lang="en-US" sz="2500" b="1" dirty="0">
                <a:latin typeface="Cambria" pitchFamily="34" charset="0"/>
                <a:ea typeface="Cambria" pitchFamily="34" charset="-122"/>
                <a:cs typeface="Cambria" pitchFamily="34" charset="-120"/>
              </a:rPr>
              <a:t>GAN architecture details</a:t>
            </a:r>
            <a:endParaRPr lang="en-US" sz="2500" dirty="0"/>
          </a:p>
        </p:txBody>
      </p:sp>
      <p:sp>
        <p:nvSpPr>
          <p:cNvPr id="43" name="TextBox 42"/>
          <p:cNvSpPr txBox="1"/>
          <p:nvPr/>
        </p:nvSpPr>
        <p:spPr>
          <a:xfrm>
            <a:off x="16038286" y="8839200"/>
            <a:ext cx="885371" cy="511615"/>
          </a:xfrm>
          <a:prstGeom prst="rect">
            <a:avLst/>
          </a:prstGeom>
          <a:noFill/>
        </p:spPr>
        <p:txBody>
          <a:bodyPr wrap="square" rtlCol="0">
            <a:spAutoFit/>
          </a:bodyPr>
          <a:lstStyle/>
          <a:p>
            <a:pPr algn="r">
              <a:lnSpc>
                <a:spcPct val="120000"/>
              </a:lnSpc>
            </a:pPr>
            <a:r>
              <a:rPr lang="en-US" sz="2500" dirty="0"/>
              <a:t>7</a:t>
            </a:r>
            <a:r>
              <a:rPr lang="en-US" sz="2500" dirty="0" smtClean="0"/>
              <a:t>/16</a:t>
            </a:r>
            <a:endParaRPr lang="en-US" sz="2500" dirty="0"/>
          </a:p>
        </p:txBody>
      </p:sp>
    </p:spTree>
    <p:extLst>
      <p:ext uri="{BB962C8B-B14F-4D97-AF65-F5344CB8AC3E}">
        <p14:creationId xmlns:p14="http://schemas.microsoft.com/office/powerpoint/2010/main" val="2933095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69745" y="1423446"/>
            <a:ext cx="14311600" cy="5281118"/>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4484916" y="6879089"/>
                <a:ext cx="6037942" cy="561885"/>
              </a:xfrm>
              <a:prstGeom prst="rect">
                <a:avLst/>
              </a:prstGeom>
              <a:solidFill>
                <a:srgbClr val="D6BBEB">
                  <a:alpha val="30196"/>
                </a:srgbClr>
              </a:solidFill>
              <a:ln w="28575">
                <a:solidFill>
                  <a:srgbClr val="C00000"/>
                </a:solidFill>
              </a:ln>
            </p:spPr>
            <p:txBody>
              <a:bodyPr wrap="square" rtlCol="0">
                <a:spAutoFit/>
              </a:bodyPr>
              <a:lstStyle/>
              <a:p>
                <a:pPr algn="ctr">
                  <a:lnSpc>
                    <a:spcPct val="120000"/>
                  </a:lnSpc>
                </a:pPr>
                <a:r>
                  <a:rPr lang="en-US" sz="2800" b="1" i="1" dirty="0" err="1"/>
                  <a:t>p</a:t>
                </a:r>
                <a:r>
                  <a:rPr lang="en-US" sz="2800" baseline="-25000" dirty="0" err="1"/>
                  <a:t>blend</a:t>
                </a:r>
                <a:r>
                  <a:rPr lang="en-US" sz="2800" baseline="-25000" dirty="0"/>
                  <a:t>(</a:t>
                </a:r>
                <a:r>
                  <a:rPr lang="en-US" sz="2800" i="1" baseline="-25000" dirty="0" err="1"/>
                  <a:t>i</a:t>
                </a:r>
                <a:r>
                  <a:rPr lang="en-US" sz="2800" baseline="-25000" dirty="0"/>
                  <a:t>)</a:t>
                </a:r>
                <a:r>
                  <a:rPr lang="en-US" sz="2800" dirty="0"/>
                  <a:t> = (1 − </a:t>
                </a:r>
                <a14:m>
                  <m:oMath xmlns:m="http://schemas.openxmlformats.org/officeDocument/2006/math">
                    <m:r>
                      <m:rPr>
                        <m:sty m:val="p"/>
                      </m:rPr>
                      <a:rPr lang="en-US" sz="2800" i="0" dirty="0" smtClean="0">
                        <a:latin typeface="Cambria Math" panose="02040503050406030204" pitchFamily="18" charset="0"/>
                      </a:rPr>
                      <m:t>λ</m:t>
                    </m:r>
                  </m:oMath>
                </a14:m>
                <a:r>
                  <a:rPr lang="en-US" sz="2800" dirty="0"/>
                  <a:t>) </a:t>
                </a:r>
                <a:r>
                  <a:rPr lang="en-US" sz="2800" b="1" i="1" dirty="0" err="1"/>
                  <a:t>p</a:t>
                </a:r>
                <a:r>
                  <a:rPr lang="en-US" sz="2800" baseline="-25000" dirty="0" err="1"/>
                  <a:t>model</a:t>
                </a:r>
                <a:r>
                  <a:rPr lang="en-US" sz="2800" baseline="-25000" dirty="0"/>
                  <a:t>(</a:t>
                </a:r>
                <a14:m>
                  <m:oMath xmlns:m="http://schemas.openxmlformats.org/officeDocument/2006/math">
                    <m:r>
                      <a:rPr lang="en-US" sz="2800" i="1" baseline="-25000" dirty="0" smtClean="0">
                        <a:latin typeface="Cambria Math" panose="02040503050406030204" pitchFamily="18" charset="0"/>
                      </a:rPr>
                      <m:t>𝑖</m:t>
                    </m:r>
                  </m:oMath>
                </a14:m>
                <a:r>
                  <a:rPr lang="en-US" sz="2800" baseline="-25000" dirty="0"/>
                  <a:t>)</a:t>
                </a:r>
                <a:r>
                  <a:rPr lang="en-US" sz="2800" dirty="0"/>
                  <a:t> + </a:t>
                </a:r>
                <a14:m>
                  <m:oMath xmlns:m="http://schemas.openxmlformats.org/officeDocument/2006/math">
                    <m:r>
                      <m:rPr>
                        <m:sty m:val="p"/>
                      </m:rPr>
                      <a:rPr lang="en-US" sz="2800" i="0" dirty="0" smtClean="0">
                        <a:latin typeface="Cambria Math" panose="02040503050406030204" pitchFamily="18" charset="0"/>
                      </a:rPr>
                      <m:t>λ</m:t>
                    </m:r>
                  </m:oMath>
                </a14:m>
                <a:r>
                  <a:rPr lang="en-US" sz="2800" dirty="0"/>
                  <a:t> </a:t>
                </a:r>
                <a:r>
                  <a:rPr lang="en-US" sz="2800" b="1" i="1" dirty="0" err="1"/>
                  <a:t>p</a:t>
                </a:r>
                <a:r>
                  <a:rPr lang="en-US" sz="2800" baseline="-25000" dirty="0" err="1"/>
                  <a:t>freq</a:t>
                </a:r>
                <a:r>
                  <a:rPr lang="en-US" sz="2800" baseline="-25000" dirty="0"/>
                  <a:t>(</a:t>
                </a:r>
                <a14:m>
                  <m:oMath xmlns:m="http://schemas.openxmlformats.org/officeDocument/2006/math">
                    <m:r>
                      <a:rPr lang="en-US" sz="2800" i="1" baseline="-25000" dirty="0" smtClean="0">
                        <a:latin typeface="Cambria Math" panose="02040503050406030204" pitchFamily="18" charset="0"/>
                      </a:rPr>
                      <m:t>𝑖</m:t>
                    </m:r>
                  </m:oMath>
                </a14:m>
                <a:r>
                  <a:rPr lang="en-US" sz="2800" baseline="-25000" dirty="0"/>
                  <a:t>)</a:t>
                </a:r>
                <a:endParaRPr lang="en-US" sz="2800" dirty="0"/>
              </a:p>
            </p:txBody>
          </p:sp>
        </mc:Choice>
        <mc:Fallback xmlns="">
          <p:sp>
            <p:nvSpPr>
              <p:cNvPr id="5" name="TextBox 4"/>
              <p:cNvSpPr txBox="1">
                <a:spLocks noRot="1" noChangeAspect="1" noMove="1" noResize="1" noEditPoints="1" noAdjustHandles="1" noChangeArrowheads="1" noChangeShapeType="1" noTextEdit="1"/>
              </p:cNvSpPr>
              <p:nvPr/>
            </p:nvSpPr>
            <p:spPr>
              <a:xfrm>
                <a:off x="4484916" y="6879089"/>
                <a:ext cx="6037942" cy="561885"/>
              </a:xfrm>
              <a:prstGeom prst="rect">
                <a:avLst/>
              </a:prstGeom>
              <a:blipFill>
                <a:blip r:embed="rId4"/>
                <a:stretch>
                  <a:fillRect t="-2041" b="-23469"/>
                </a:stretch>
              </a:blipFill>
              <a:ln w="28575">
                <a:solidFill>
                  <a:srgbClr val="C00000"/>
                </a:solidFill>
              </a:ln>
            </p:spPr>
            <p:txBody>
              <a:bodyPr/>
              <a:lstStyle/>
              <a:p>
                <a:r>
                  <a:rPr lang="en-US">
                    <a:noFill/>
                  </a:rPr>
                  <a:t> </a:t>
                </a:r>
              </a:p>
            </p:txBody>
          </p:sp>
        </mc:Fallback>
      </mc:AlternateContent>
      <p:sp>
        <p:nvSpPr>
          <p:cNvPr id="10" name="Rounded Rectangle 9"/>
          <p:cNvSpPr/>
          <p:nvPr/>
        </p:nvSpPr>
        <p:spPr>
          <a:xfrm>
            <a:off x="3686628" y="7906811"/>
            <a:ext cx="9376229" cy="401245"/>
          </a:xfrm>
          <a:prstGeom prst="roundRect">
            <a:avLst/>
          </a:prstGeom>
          <a:solidFill>
            <a:srgbClr val="D6BBEB">
              <a:alpha val="30196"/>
            </a:srgbClr>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5" name="Straight Connector 14"/>
          <p:cNvCxnSpPr/>
          <p:nvPr/>
        </p:nvCxnSpPr>
        <p:spPr>
          <a:xfrm>
            <a:off x="4122057" y="8295819"/>
            <a:ext cx="0" cy="215915"/>
          </a:xfrm>
          <a:prstGeom prst="line">
            <a:avLst/>
          </a:prstGeom>
          <a:ln w="31750">
            <a:solidFill>
              <a:srgbClr val="1E64C8"/>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458857" y="8316213"/>
            <a:ext cx="0" cy="215915"/>
          </a:xfrm>
          <a:prstGeom prst="line">
            <a:avLst/>
          </a:prstGeom>
          <a:ln w="31750">
            <a:solidFill>
              <a:srgbClr val="1E64C8"/>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541415" y="8310333"/>
            <a:ext cx="0" cy="215915"/>
          </a:xfrm>
          <a:prstGeom prst="line">
            <a:avLst/>
          </a:prstGeom>
          <a:ln w="31750">
            <a:solidFill>
              <a:srgbClr val="1E64C8"/>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0602444" y="8310333"/>
            <a:ext cx="0" cy="215915"/>
          </a:xfrm>
          <a:prstGeom prst="line">
            <a:avLst/>
          </a:prstGeom>
          <a:ln w="31750">
            <a:solidFill>
              <a:srgbClr val="1E64C8"/>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2648958" y="8310333"/>
            <a:ext cx="0" cy="215915"/>
          </a:xfrm>
          <a:prstGeom prst="line">
            <a:avLst/>
          </a:prstGeom>
          <a:ln w="31750">
            <a:solidFill>
              <a:srgbClr val="1E64C8"/>
            </a:solidFill>
            <a:headEnd type="none" w="lg" len="lg"/>
            <a:tailEnd type="non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Oval 20"/>
              <p:cNvSpPr/>
              <p:nvPr/>
            </p:nvSpPr>
            <p:spPr>
              <a:xfrm>
                <a:off x="6877235" y="7012152"/>
                <a:ext cx="425286" cy="395365"/>
              </a:xfrm>
              <a:prstGeom prst="ellipse">
                <a:avLst/>
              </a:prstGeom>
              <a:solidFill>
                <a:srgbClr val="7030A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b="0" i="0" dirty="0" smtClean="0">
                          <a:latin typeface="Cambria Math" panose="02040503050406030204" pitchFamily="18" charset="0"/>
                        </a:rPr>
                        <m:t> </m:t>
                      </m:r>
                      <m:r>
                        <m:rPr>
                          <m:sty m:val="p"/>
                        </m:rPr>
                        <a:rPr lang="en-US" sz="2400" i="0" dirty="0" smtClean="0">
                          <a:latin typeface="Cambria Math" panose="02040503050406030204" pitchFamily="18" charset="0"/>
                        </a:rPr>
                        <m:t>λ</m:t>
                      </m:r>
                    </m:oMath>
                  </m:oMathPara>
                </a14:m>
                <a:endParaRPr dirty="0"/>
              </a:p>
            </p:txBody>
          </p:sp>
        </mc:Choice>
        <mc:Fallback xmlns="">
          <p:sp>
            <p:nvSpPr>
              <p:cNvPr id="21" name="Oval 20"/>
              <p:cNvSpPr>
                <a:spLocks noRot="1" noChangeAspect="1" noMove="1" noResize="1" noEditPoints="1" noAdjustHandles="1" noChangeArrowheads="1" noChangeShapeType="1" noTextEdit="1"/>
              </p:cNvSpPr>
              <p:nvPr/>
            </p:nvSpPr>
            <p:spPr>
              <a:xfrm>
                <a:off x="6877235" y="7012152"/>
                <a:ext cx="425286" cy="395365"/>
              </a:xfrm>
              <a:prstGeom prst="ellipse">
                <a:avLst/>
              </a:prstGeom>
              <a:blipFill>
                <a:blip r:embed="rId5"/>
                <a:stretch>
                  <a:fillRect b="-7692"/>
                </a:stretch>
              </a:blipFill>
              <a:ln w="31750">
                <a:noFill/>
              </a:ln>
            </p:spPr>
            <p:txBody>
              <a:bodyPr/>
              <a:lstStyle/>
              <a:p>
                <a:r>
                  <a:rPr lang="en-US">
                    <a:noFill/>
                  </a:rPr>
                  <a:t> </a:t>
                </a:r>
              </a:p>
            </p:txBody>
          </p:sp>
        </mc:Fallback>
      </mc:AlternateContent>
      <p:sp>
        <p:nvSpPr>
          <p:cNvPr id="23" name="TextBox 22"/>
          <p:cNvSpPr txBox="1"/>
          <p:nvPr/>
        </p:nvSpPr>
        <p:spPr>
          <a:xfrm>
            <a:off x="3686628" y="8424650"/>
            <a:ext cx="836757" cy="511615"/>
          </a:xfrm>
          <a:prstGeom prst="rect">
            <a:avLst/>
          </a:prstGeom>
          <a:noFill/>
        </p:spPr>
        <p:txBody>
          <a:bodyPr wrap="square" rtlCol="0">
            <a:spAutoFit/>
          </a:bodyPr>
          <a:lstStyle/>
          <a:p>
            <a:pPr algn="ctr">
              <a:lnSpc>
                <a:spcPct val="120000"/>
              </a:lnSpc>
            </a:pPr>
            <a:r>
              <a:rPr lang="en-US" sz="2500" dirty="0"/>
              <a:t>0.0</a:t>
            </a:r>
          </a:p>
        </p:txBody>
      </p:sp>
      <p:sp>
        <p:nvSpPr>
          <p:cNvPr id="31" name="TextBox 30"/>
          <p:cNvSpPr txBox="1"/>
          <p:nvPr/>
        </p:nvSpPr>
        <p:spPr>
          <a:xfrm>
            <a:off x="6040478" y="8424173"/>
            <a:ext cx="836757" cy="511615"/>
          </a:xfrm>
          <a:prstGeom prst="rect">
            <a:avLst/>
          </a:prstGeom>
          <a:noFill/>
        </p:spPr>
        <p:txBody>
          <a:bodyPr wrap="square" rtlCol="0">
            <a:spAutoFit/>
          </a:bodyPr>
          <a:lstStyle/>
          <a:p>
            <a:pPr algn="ctr">
              <a:lnSpc>
                <a:spcPct val="120000"/>
              </a:lnSpc>
            </a:pPr>
            <a:r>
              <a:rPr lang="en-US" sz="2500" dirty="0"/>
              <a:t>0.25</a:t>
            </a:r>
          </a:p>
        </p:txBody>
      </p:sp>
      <p:sp>
        <p:nvSpPr>
          <p:cNvPr id="32" name="TextBox 31"/>
          <p:cNvSpPr txBox="1"/>
          <p:nvPr/>
        </p:nvSpPr>
        <p:spPr>
          <a:xfrm>
            <a:off x="8123036" y="8395145"/>
            <a:ext cx="836757" cy="511615"/>
          </a:xfrm>
          <a:prstGeom prst="rect">
            <a:avLst/>
          </a:prstGeom>
          <a:noFill/>
        </p:spPr>
        <p:txBody>
          <a:bodyPr wrap="square" rtlCol="0">
            <a:spAutoFit/>
          </a:bodyPr>
          <a:lstStyle/>
          <a:p>
            <a:pPr algn="ctr">
              <a:lnSpc>
                <a:spcPct val="120000"/>
              </a:lnSpc>
            </a:pPr>
            <a:r>
              <a:rPr lang="en-US" sz="2500" dirty="0"/>
              <a:t>0.5</a:t>
            </a:r>
          </a:p>
        </p:txBody>
      </p:sp>
      <p:sp>
        <p:nvSpPr>
          <p:cNvPr id="33" name="TextBox 32"/>
          <p:cNvSpPr txBox="1"/>
          <p:nvPr/>
        </p:nvSpPr>
        <p:spPr>
          <a:xfrm>
            <a:off x="10184065" y="8421591"/>
            <a:ext cx="836757" cy="511615"/>
          </a:xfrm>
          <a:prstGeom prst="rect">
            <a:avLst/>
          </a:prstGeom>
          <a:noFill/>
        </p:spPr>
        <p:txBody>
          <a:bodyPr wrap="square" rtlCol="0">
            <a:spAutoFit/>
          </a:bodyPr>
          <a:lstStyle/>
          <a:p>
            <a:pPr algn="ctr">
              <a:lnSpc>
                <a:spcPct val="120000"/>
              </a:lnSpc>
            </a:pPr>
            <a:r>
              <a:rPr lang="en-US" sz="2500" dirty="0"/>
              <a:t>0.75</a:t>
            </a:r>
          </a:p>
        </p:txBody>
      </p:sp>
      <p:sp>
        <p:nvSpPr>
          <p:cNvPr id="34" name="TextBox 33"/>
          <p:cNvSpPr txBox="1"/>
          <p:nvPr/>
        </p:nvSpPr>
        <p:spPr>
          <a:xfrm>
            <a:off x="12226100" y="8421591"/>
            <a:ext cx="836757" cy="511615"/>
          </a:xfrm>
          <a:prstGeom prst="rect">
            <a:avLst/>
          </a:prstGeom>
          <a:noFill/>
        </p:spPr>
        <p:txBody>
          <a:bodyPr wrap="square" rtlCol="0">
            <a:spAutoFit/>
          </a:bodyPr>
          <a:lstStyle/>
          <a:p>
            <a:pPr algn="ctr">
              <a:lnSpc>
                <a:spcPct val="120000"/>
              </a:lnSpc>
            </a:pPr>
            <a:r>
              <a:rPr lang="en-US" sz="2500" dirty="0"/>
              <a:t>1.0</a:t>
            </a:r>
          </a:p>
        </p:txBody>
      </p:sp>
      <p:sp>
        <p:nvSpPr>
          <p:cNvPr id="29" name="TextBox 28"/>
          <p:cNvSpPr txBox="1"/>
          <p:nvPr/>
        </p:nvSpPr>
        <p:spPr>
          <a:xfrm>
            <a:off x="3142343" y="8958765"/>
            <a:ext cx="1959428" cy="494751"/>
          </a:xfrm>
          <a:prstGeom prst="rect">
            <a:avLst/>
          </a:prstGeom>
          <a:noFill/>
        </p:spPr>
        <p:txBody>
          <a:bodyPr wrap="square" rtlCol="0">
            <a:spAutoFit/>
          </a:bodyPr>
          <a:lstStyle/>
          <a:p>
            <a:pPr algn="ctr">
              <a:lnSpc>
                <a:spcPct val="120000"/>
              </a:lnSpc>
            </a:pPr>
            <a:r>
              <a:rPr lang="en-US" sz="2400" dirty="0"/>
              <a:t>No-Blend</a:t>
            </a:r>
          </a:p>
        </p:txBody>
      </p:sp>
      <p:sp>
        <p:nvSpPr>
          <p:cNvPr id="37" name="TextBox 36"/>
          <p:cNvSpPr txBox="1"/>
          <p:nvPr/>
        </p:nvSpPr>
        <p:spPr>
          <a:xfrm>
            <a:off x="7574891" y="8857167"/>
            <a:ext cx="1959428" cy="973280"/>
          </a:xfrm>
          <a:prstGeom prst="rect">
            <a:avLst/>
          </a:prstGeom>
          <a:noFill/>
        </p:spPr>
        <p:txBody>
          <a:bodyPr wrap="square" rtlCol="0">
            <a:spAutoFit/>
          </a:bodyPr>
          <a:lstStyle/>
          <a:p>
            <a:pPr algn="ctr">
              <a:lnSpc>
                <a:spcPct val="120000"/>
              </a:lnSpc>
            </a:pPr>
            <a:r>
              <a:rPr lang="en-US" sz="2400" b="1" dirty="0"/>
              <a:t>Perfectly balanced</a:t>
            </a:r>
          </a:p>
        </p:txBody>
      </p:sp>
      <p:sp>
        <p:nvSpPr>
          <p:cNvPr id="39" name="TextBox 38"/>
          <p:cNvSpPr txBox="1"/>
          <p:nvPr/>
        </p:nvSpPr>
        <p:spPr>
          <a:xfrm>
            <a:off x="5540708" y="8857167"/>
            <a:ext cx="1959428" cy="973280"/>
          </a:xfrm>
          <a:prstGeom prst="rect">
            <a:avLst/>
          </a:prstGeom>
          <a:noFill/>
        </p:spPr>
        <p:txBody>
          <a:bodyPr wrap="square" rtlCol="0">
            <a:spAutoFit/>
          </a:bodyPr>
          <a:lstStyle/>
          <a:p>
            <a:pPr algn="ctr">
              <a:lnSpc>
                <a:spcPct val="120000"/>
              </a:lnSpc>
            </a:pPr>
            <a:r>
              <a:rPr lang="en-US" sz="2400" dirty="0"/>
              <a:t>Model dominating</a:t>
            </a:r>
          </a:p>
        </p:txBody>
      </p:sp>
      <p:sp>
        <p:nvSpPr>
          <p:cNvPr id="40" name="TextBox 39"/>
          <p:cNvSpPr txBox="1"/>
          <p:nvPr/>
        </p:nvSpPr>
        <p:spPr>
          <a:xfrm>
            <a:off x="9507938" y="8857167"/>
            <a:ext cx="2466217" cy="937949"/>
          </a:xfrm>
          <a:prstGeom prst="rect">
            <a:avLst/>
          </a:prstGeom>
          <a:noFill/>
        </p:spPr>
        <p:txBody>
          <a:bodyPr wrap="square" rtlCol="0">
            <a:spAutoFit/>
          </a:bodyPr>
          <a:lstStyle/>
          <a:p>
            <a:pPr algn="ctr">
              <a:lnSpc>
                <a:spcPct val="120000"/>
              </a:lnSpc>
            </a:pPr>
            <a:r>
              <a:rPr lang="en-US" sz="2400" dirty="0"/>
              <a:t>Frequency prior dominating</a:t>
            </a:r>
          </a:p>
        </p:txBody>
      </p:sp>
      <p:sp>
        <p:nvSpPr>
          <p:cNvPr id="41" name="TextBox 40"/>
          <p:cNvSpPr txBox="1"/>
          <p:nvPr/>
        </p:nvSpPr>
        <p:spPr>
          <a:xfrm>
            <a:off x="3090527" y="0"/>
            <a:ext cx="11670037" cy="978729"/>
          </a:xfrm>
          <a:prstGeom prst="rect">
            <a:avLst/>
          </a:prstGeom>
          <a:noFill/>
        </p:spPr>
        <p:txBody>
          <a:bodyPr wrap="square" rtlCol="0">
            <a:spAutoFit/>
          </a:bodyPr>
          <a:lstStyle/>
          <a:p>
            <a:pPr algn="ctr">
              <a:lnSpc>
                <a:spcPct val="120000"/>
              </a:lnSpc>
            </a:pPr>
            <a:r>
              <a:rPr lang="en-US" sz="4800" b="1" dirty="0">
                <a:solidFill>
                  <a:srgbClr val="1E64C8"/>
                </a:solidFill>
              </a:rPr>
              <a:t>Dataset and GAN architecture</a:t>
            </a:r>
          </a:p>
        </p:txBody>
      </p:sp>
      <p:sp>
        <p:nvSpPr>
          <p:cNvPr id="42" name="TextBox 41"/>
          <p:cNvSpPr txBox="1"/>
          <p:nvPr/>
        </p:nvSpPr>
        <p:spPr>
          <a:xfrm>
            <a:off x="16038286" y="8839200"/>
            <a:ext cx="885371" cy="511615"/>
          </a:xfrm>
          <a:prstGeom prst="rect">
            <a:avLst/>
          </a:prstGeom>
          <a:noFill/>
        </p:spPr>
        <p:txBody>
          <a:bodyPr wrap="square" rtlCol="0">
            <a:spAutoFit/>
          </a:bodyPr>
          <a:lstStyle/>
          <a:p>
            <a:pPr algn="r">
              <a:lnSpc>
                <a:spcPct val="120000"/>
              </a:lnSpc>
            </a:pPr>
            <a:r>
              <a:rPr lang="en-US" sz="2500" dirty="0"/>
              <a:t>8</a:t>
            </a:r>
            <a:r>
              <a:rPr lang="en-US" sz="2500" dirty="0" smtClean="0"/>
              <a:t>/16</a:t>
            </a:r>
            <a:endParaRPr lang="en-US" sz="2500" dirty="0"/>
          </a:p>
        </p:txBody>
      </p:sp>
      <p:pic>
        <p:nvPicPr>
          <p:cNvPr id="4" name="Picture 3"/>
          <p:cNvPicPr>
            <a:picLocks noChangeAspect="1"/>
          </p:cNvPicPr>
          <p:nvPr/>
        </p:nvPicPr>
        <p:blipFill>
          <a:blip r:embed="rId6"/>
          <a:stretch>
            <a:fillRect/>
          </a:stretch>
        </p:blipFill>
        <p:spPr>
          <a:xfrm>
            <a:off x="6122372" y="5189055"/>
            <a:ext cx="2787407" cy="299677"/>
          </a:xfrm>
          <a:prstGeom prst="rect">
            <a:avLst/>
          </a:prstGeom>
        </p:spPr>
      </p:pic>
    </p:spTree>
    <p:extLst>
      <p:ext uri="{BB962C8B-B14F-4D97-AF65-F5344CB8AC3E}">
        <p14:creationId xmlns:p14="http://schemas.microsoft.com/office/powerpoint/2010/main" val="2371811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accel="50000" decel="50000" fill="hold" nodeType="withEffect">
                                  <p:stCondLst>
                                    <p:cond delay="0"/>
                                  </p:stCondLst>
                                  <p:childTnLst>
                                    <p:animMotion origin="layout" path="M 2.90057E-6 -3.28125E-6 L -0.00092 0.1849 " pathEditMode="relative" rAng="0" ptsTypes="AA">
                                      <p:cBhvr>
                                        <p:cTn id="9" dur="1000" fill="hold"/>
                                        <p:tgtEl>
                                          <p:spTgt spid="4"/>
                                        </p:tgtEl>
                                        <p:attrNameLst>
                                          <p:attrName>ppt_x</p:attrName>
                                          <p:attrName>ppt_y</p:attrName>
                                        </p:attrNameLst>
                                      </p:cBhvr>
                                      <p:rCtr x="-46" y="9245"/>
                                    </p:animMotion>
                                  </p:childTnLst>
                                </p:cTn>
                              </p:par>
                              <p:par>
                                <p:cTn id="10" presetID="6" presetClass="emph" presetSubtype="0" fill="hold" nodeType="withEffect">
                                  <p:stCondLst>
                                    <p:cond delay="0"/>
                                  </p:stCondLst>
                                  <p:childTnLst>
                                    <p:animScale>
                                      <p:cBhvr>
                                        <p:cTn id="11" dur="1000" fill="hold"/>
                                        <p:tgtEl>
                                          <p:spTgt spid="4"/>
                                        </p:tgtEl>
                                      </p:cBhvr>
                                      <p:by x="220000" y="220000"/>
                                    </p:animScale>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3"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par>
                                <p:cTn id="34" presetID="10" presetClass="entr" presetSubtype="0"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0"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par>
                                <p:cTn id="40" presetID="10" presetClass="entr" presetSubtype="0" fill="hold"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500"/>
                                        <p:tgtEl>
                                          <p:spTgt spid="3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fade">
                                      <p:cBhvr>
                                        <p:cTn id="51" dur="500"/>
                                        <p:tgtEl>
                                          <p:spTgt spid="3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fade">
                                      <p:cBhvr>
                                        <p:cTn id="54" dur="500"/>
                                        <p:tgtEl>
                                          <p:spTgt spid="3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500"/>
                                        <p:tgtEl>
                                          <p:spTgt spid="34"/>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500"/>
                                        <p:tgtEl>
                                          <p:spTgt spid="29"/>
                                        </p:tgtEl>
                                      </p:cBhvr>
                                    </p:animEffect>
                                  </p:childTnLst>
                                </p:cTn>
                              </p:par>
                              <p:par>
                                <p:cTn id="61" presetID="0" presetClass="path" presetSubtype="0" accel="50000" decel="50000" fill="hold" grpId="4" nodeType="withEffect">
                                  <p:stCondLst>
                                    <p:cond delay="0"/>
                                  </p:stCondLst>
                                  <p:childTnLst>
                                    <p:animMotion origin="layout" path="M -3.23567E-6 -2.34375E-6 L -0.17112 0.09147 " pathEditMode="relative" rAng="0" ptsTypes="AA">
                                      <p:cBhvr>
                                        <p:cTn id="62" dur="1000" fill="hold"/>
                                        <p:tgtEl>
                                          <p:spTgt spid="21"/>
                                        </p:tgtEl>
                                        <p:attrNameLst>
                                          <p:attrName>ppt_x</p:attrName>
                                          <p:attrName>ppt_y</p:attrName>
                                        </p:attrNameLst>
                                      </p:cBhvr>
                                      <p:rCtr x="-8542" y="4346"/>
                                    </p:animMotion>
                                  </p:childTnLst>
                                </p:cTn>
                              </p:par>
                            </p:childTnLst>
                          </p:cTn>
                        </p:par>
                      </p:childTnLst>
                    </p:cTn>
                  </p:par>
                  <p:par>
                    <p:cTn id="63" fill="hold">
                      <p:stCondLst>
                        <p:cond delay="indefinite"/>
                      </p:stCondLst>
                      <p:childTnLst>
                        <p:par>
                          <p:cTn id="64" fill="hold">
                            <p:stCondLst>
                              <p:cond delay="0"/>
                            </p:stCondLst>
                            <p:childTnLst>
                              <p:par>
                                <p:cTn id="65" presetID="63" presetClass="path" presetSubtype="0" accel="50000" decel="50000" fill="hold" grpId="0" nodeType="clickEffect">
                                  <p:stCondLst>
                                    <p:cond delay="0"/>
                                  </p:stCondLst>
                                  <p:childTnLst>
                                    <p:animMotion origin="layout" path="M -0.17112 0.09147 L -0.03635 0.09049 " pathEditMode="relative" rAng="0" ptsTypes="AA">
                                      <p:cBhvr>
                                        <p:cTn id="66" dur="1000" fill="hold"/>
                                        <p:tgtEl>
                                          <p:spTgt spid="21"/>
                                        </p:tgtEl>
                                        <p:attrNameLst>
                                          <p:attrName>ppt_x</p:attrName>
                                          <p:attrName>ppt_y</p:attrName>
                                        </p:attrNameLst>
                                      </p:cBhvr>
                                      <p:rCtr x="6739" y="-49"/>
                                    </p:animMotion>
                                  </p:childTnLst>
                                </p:cTn>
                              </p:par>
                              <p:par>
                                <p:cTn id="67" presetID="10" presetClass="entr" presetSubtype="0" fill="hold" grpId="0" nodeType="withEffect">
                                  <p:stCondLst>
                                    <p:cond delay="0"/>
                                  </p:stCondLst>
                                  <p:childTnLst>
                                    <p:set>
                                      <p:cBhvr>
                                        <p:cTn id="68" dur="1" fill="hold">
                                          <p:stCondLst>
                                            <p:cond delay="0"/>
                                          </p:stCondLst>
                                        </p:cTn>
                                        <p:tgtEl>
                                          <p:spTgt spid="39"/>
                                        </p:tgtEl>
                                        <p:attrNameLst>
                                          <p:attrName>style.visibility</p:attrName>
                                        </p:attrNameLst>
                                      </p:cBhvr>
                                      <p:to>
                                        <p:strVal val="visible"/>
                                      </p:to>
                                    </p:set>
                                    <p:animEffect transition="in" filter="fade">
                                      <p:cBhvr>
                                        <p:cTn id="69" dur="500"/>
                                        <p:tgtEl>
                                          <p:spTgt spid="39"/>
                                        </p:tgtEl>
                                      </p:cBhvr>
                                    </p:animEffect>
                                  </p:childTnLst>
                                </p:cTn>
                              </p:par>
                            </p:childTnLst>
                          </p:cTn>
                        </p:par>
                      </p:childTnLst>
                    </p:cTn>
                  </p:par>
                  <p:par>
                    <p:cTn id="70" fill="hold">
                      <p:stCondLst>
                        <p:cond delay="indefinite"/>
                      </p:stCondLst>
                      <p:childTnLst>
                        <p:par>
                          <p:cTn id="71" fill="hold">
                            <p:stCondLst>
                              <p:cond delay="0"/>
                            </p:stCondLst>
                            <p:childTnLst>
                              <p:par>
                                <p:cTn id="72" presetID="63" presetClass="path" presetSubtype="0" accel="50000" decel="50000" fill="hold" grpId="1" nodeType="clickEffect">
                                  <p:stCondLst>
                                    <p:cond delay="0"/>
                                  </p:stCondLst>
                                  <p:childTnLst>
                                    <p:animMotion origin="layout" path="M -0.03635 0.09049 L 0.08368 0.09147 " pathEditMode="relative" rAng="0" ptsTypes="AA">
                                      <p:cBhvr>
                                        <p:cTn id="73" dur="1000" fill="hold"/>
                                        <p:tgtEl>
                                          <p:spTgt spid="21"/>
                                        </p:tgtEl>
                                        <p:attrNameLst>
                                          <p:attrName>ppt_x</p:attrName>
                                          <p:attrName>ppt_y</p:attrName>
                                        </p:attrNameLst>
                                      </p:cBhvr>
                                      <p:rCtr x="5997" y="49"/>
                                    </p:animMotion>
                                  </p:childTnLst>
                                </p:cTn>
                              </p:par>
                              <p:par>
                                <p:cTn id="74" presetID="10" presetClass="entr" presetSubtype="0" fill="hold" grpId="0" nodeType="withEffect">
                                  <p:stCondLst>
                                    <p:cond delay="0"/>
                                  </p:stCondLst>
                                  <p:childTnLst>
                                    <p:set>
                                      <p:cBhvr>
                                        <p:cTn id="75" dur="1" fill="hold">
                                          <p:stCondLst>
                                            <p:cond delay="0"/>
                                          </p:stCondLst>
                                        </p:cTn>
                                        <p:tgtEl>
                                          <p:spTgt spid="37"/>
                                        </p:tgtEl>
                                        <p:attrNameLst>
                                          <p:attrName>style.visibility</p:attrName>
                                        </p:attrNameLst>
                                      </p:cBhvr>
                                      <p:to>
                                        <p:strVal val="visible"/>
                                      </p:to>
                                    </p:set>
                                    <p:animEffect transition="in" filter="fade">
                                      <p:cBhvr>
                                        <p:cTn id="76" dur="500"/>
                                        <p:tgtEl>
                                          <p:spTgt spid="37"/>
                                        </p:tgtEl>
                                      </p:cBhvr>
                                    </p:animEffect>
                                  </p:childTnLst>
                                </p:cTn>
                              </p:par>
                            </p:childTnLst>
                          </p:cTn>
                        </p:par>
                      </p:childTnLst>
                    </p:cTn>
                  </p:par>
                  <p:par>
                    <p:cTn id="77" fill="hold">
                      <p:stCondLst>
                        <p:cond delay="indefinite"/>
                      </p:stCondLst>
                      <p:childTnLst>
                        <p:par>
                          <p:cTn id="78" fill="hold">
                            <p:stCondLst>
                              <p:cond delay="0"/>
                            </p:stCondLst>
                            <p:childTnLst>
                              <p:par>
                                <p:cTn id="79" presetID="63" presetClass="path" presetSubtype="0" accel="50000" decel="50000" fill="hold" grpId="2" nodeType="clickEffect">
                                  <p:stCondLst>
                                    <p:cond delay="0"/>
                                  </p:stCondLst>
                                  <p:childTnLst>
                                    <p:animMotion origin="layout" path="M 0.08368 0.09147 L 0.20262 0.09147 " pathEditMode="relative" rAng="0" ptsTypes="AA">
                                      <p:cBhvr>
                                        <p:cTn id="80" dur="1000" fill="hold"/>
                                        <p:tgtEl>
                                          <p:spTgt spid="21"/>
                                        </p:tgtEl>
                                        <p:attrNameLst>
                                          <p:attrName>ppt_x</p:attrName>
                                          <p:attrName>ppt_y</p:attrName>
                                        </p:attrNameLst>
                                      </p:cBhvr>
                                      <p:rCtr x="5942" y="0"/>
                                    </p:animMotion>
                                  </p:childTnLst>
                                </p:cTn>
                              </p:par>
                              <p:par>
                                <p:cTn id="81" presetID="10" presetClass="entr" presetSubtype="0" fill="hold" grpId="0" nodeType="withEffect">
                                  <p:stCondLst>
                                    <p:cond delay="0"/>
                                  </p:stCondLst>
                                  <p:childTnLst>
                                    <p:set>
                                      <p:cBhvr>
                                        <p:cTn id="82" dur="1" fill="hold">
                                          <p:stCondLst>
                                            <p:cond delay="0"/>
                                          </p:stCondLst>
                                        </p:cTn>
                                        <p:tgtEl>
                                          <p:spTgt spid="40"/>
                                        </p:tgtEl>
                                        <p:attrNameLst>
                                          <p:attrName>style.visibility</p:attrName>
                                        </p:attrNameLst>
                                      </p:cBhvr>
                                      <p:to>
                                        <p:strVal val="visible"/>
                                      </p:to>
                                    </p:set>
                                    <p:animEffect transition="in" filter="fade">
                                      <p:cBhvr>
                                        <p:cTn id="8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21" grpId="0" uiExpand="1" animBg="1"/>
      <p:bldP spid="21" grpId="1" animBg="1"/>
      <p:bldP spid="21" grpId="2" animBg="1"/>
      <p:bldP spid="21" grpId="3" animBg="1"/>
      <p:bldP spid="21" grpId="4" animBg="1"/>
      <p:bldP spid="23" grpId="0"/>
      <p:bldP spid="31" grpId="0"/>
      <p:bldP spid="32" grpId="0"/>
      <p:bldP spid="33" grpId="0"/>
      <p:bldP spid="34" grpId="0"/>
      <p:bldP spid="29" grpId="0"/>
      <p:bldP spid="37" grpId="0"/>
      <p:bldP spid="39" grpId="0"/>
      <p:bldP spid="4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69745" y="1426209"/>
            <a:ext cx="14311600" cy="5281118"/>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6336" y="1658433"/>
            <a:ext cx="10097321" cy="6491135"/>
          </a:xfrm>
          <a:prstGeom prst="rect">
            <a:avLst/>
          </a:prstGeom>
        </p:spPr>
      </p:pic>
      <p:sp>
        <p:nvSpPr>
          <p:cNvPr id="5" name="TextBox 4"/>
          <p:cNvSpPr txBox="1"/>
          <p:nvPr/>
        </p:nvSpPr>
        <p:spPr>
          <a:xfrm>
            <a:off x="3090527" y="0"/>
            <a:ext cx="11670037" cy="978729"/>
          </a:xfrm>
          <a:prstGeom prst="rect">
            <a:avLst/>
          </a:prstGeom>
          <a:noFill/>
        </p:spPr>
        <p:txBody>
          <a:bodyPr wrap="square" rtlCol="0">
            <a:spAutoFit/>
          </a:bodyPr>
          <a:lstStyle/>
          <a:p>
            <a:pPr algn="ctr">
              <a:lnSpc>
                <a:spcPct val="120000"/>
              </a:lnSpc>
            </a:pPr>
            <a:r>
              <a:rPr lang="en-US" sz="4800" b="1" dirty="0">
                <a:solidFill>
                  <a:srgbClr val="1E64C8"/>
                </a:solidFill>
              </a:rPr>
              <a:t>Dataset and GAN architecture</a:t>
            </a:r>
          </a:p>
        </p:txBody>
      </p:sp>
      <p:sp>
        <p:nvSpPr>
          <p:cNvPr id="6" name="TextBox 5"/>
          <p:cNvSpPr txBox="1"/>
          <p:nvPr/>
        </p:nvSpPr>
        <p:spPr>
          <a:xfrm>
            <a:off x="15893144" y="8839200"/>
            <a:ext cx="1030514" cy="511615"/>
          </a:xfrm>
          <a:prstGeom prst="rect">
            <a:avLst/>
          </a:prstGeom>
          <a:noFill/>
        </p:spPr>
        <p:txBody>
          <a:bodyPr wrap="square" rtlCol="0">
            <a:spAutoFit/>
          </a:bodyPr>
          <a:lstStyle/>
          <a:p>
            <a:pPr algn="r">
              <a:lnSpc>
                <a:spcPct val="120000"/>
              </a:lnSpc>
            </a:pPr>
            <a:r>
              <a:rPr lang="en-US" sz="2500" dirty="0"/>
              <a:t>9</a:t>
            </a:r>
            <a:r>
              <a:rPr lang="en-US" sz="2500" dirty="0" smtClean="0"/>
              <a:t>/16</a:t>
            </a:r>
            <a:endParaRPr lang="en-US" sz="2500" dirty="0"/>
          </a:p>
        </p:txBody>
      </p:sp>
    </p:spTree>
    <p:extLst>
      <p:ext uri="{BB962C8B-B14F-4D97-AF65-F5344CB8AC3E}">
        <p14:creationId xmlns:p14="http://schemas.microsoft.com/office/powerpoint/2010/main" val="4270697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 fill="hold"/>
                                        <p:tgtEl>
                                          <p:spTgt spid="3"/>
                                        </p:tgtEl>
                                      </p:cBhvr>
                                      <p:by x="50000" y="50000"/>
                                    </p:animScale>
                                  </p:childTnLst>
                                </p:cTn>
                              </p:par>
                              <p:par>
                                <p:cTn id="7" presetID="35" presetClass="path" presetSubtype="0" accel="50000" decel="50000" fill="hold" nodeType="withEffect">
                                  <p:stCondLst>
                                    <p:cond delay="0"/>
                                  </p:stCondLst>
                                  <p:childTnLst>
                                    <p:animMotion origin="layout" path="M -8.89947E-7 5.72917E-7 L -0.35406 5.72917E-7 " pathEditMode="relative" rAng="0" ptsTypes="AA">
                                      <p:cBhvr>
                                        <p:cTn id="8" dur="1000" fill="hold"/>
                                        <p:tgtEl>
                                          <p:spTgt spid="3"/>
                                        </p:tgtEl>
                                        <p:attrNameLst>
                                          <p:attrName>ppt_x</p:attrName>
                                          <p:attrName>ppt_y</p:attrName>
                                        </p:attrNameLst>
                                      </p:cBhvr>
                                      <p:rCtr x="-17707" y="0"/>
                                    </p:animMotion>
                                  </p:child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UGent Campus">
      <a:dk1>
        <a:sysClr val="windowText" lastClr="000000"/>
      </a:dk1>
      <a:lt1>
        <a:sysClr val="window" lastClr="FFFFFF"/>
      </a:lt1>
      <a:dk2>
        <a:srgbClr val="1E64C8"/>
      </a:dk2>
      <a:lt2>
        <a:srgbClr val="E9F0FA"/>
      </a:lt2>
      <a:accent1>
        <a:srgbClr val="1E64C8"/>
      </a:accent1>
      <a:accent2>
        <a:srgbClr val="FFD200"/>
      </a:accent2>
      <a:accent3>
        <a:srgbClr val="3574CE"/>
      </a:accent3>
      <a:accent4>
        <a:srgbClr val="4B83D3"/>
      </a:accent4>
      <a:accent5>
        <a:srgbClr val="6293D9"/>
      </a:accent5>
      <a:accent6>
        <a:srgbClr val="78A2DE"/>
      </a:accent6>
      <a:hlink>
        <a:srgbClr val="1E64C8"/>
      </a:hlink>
      <a:folHlink>
        <a:srgbClr val="1E64C8"/>
      </a:folHlink>
    </a:clrScheme>
    <a:fontScheme name="Universiteit Gent">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1750">
          <a:solidFill>
            <a:srgbClr val="1E64C8"/>
          </a:solidFill>
        </a:ln>
      </a:spPr>
      <a:bodyPr rtlCol="0" anchor="ctr"/>
      <a:lstStyle>
        <a:defPPr algn="ctr">
          <a:defRPr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0">
          <a:solidFill>
            <a:srgbClr val="1E64C8"/>
          </a:solidFill>
          <a:headEnd type="none" w="lg" len="lg"/>
          <a:tailEnd type="non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marL="342900" indent="-342900" algn="l">
          <a:lnSpc>
            <a:spcPct val="120000"/>
          </a:lnSpc>
          <a:buFont typeface="Arial" panose="020B0604020202020204" pitchFamily="34" charset="0"/>
          <a:buChar char="‒"/>
          <a:defRPr sz="2500" smtClean="0"/>
        </a:defPPr>
      </a:lstStyle>
    </a:txDef>
  </a:objectDefaults>
  <a:extraClrSchemeLst/>
  <a:extLst>
    <a:ext uri="{05A4C25C-085E-4340-85A3-A5531E510DB2}">
      <thm15:themeFamily xmlns:thm15="http://schemas.microsoft.com/office/thememl/2012/main" name="PowerPoint_UGent_Campus_EN.potx" id="{D303A9EA-864D-490A-8660-DFA02C9E094E}" vid="{B086C0AA-800C-4DA1-A3F7-6E7D909A897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PowerPoint_UGent_GlobalCampus_EN</Template>
  <TotalTime>45475</TotalTime>
  <Words>2639</Words>
  <Application>Microsoft Office PowerPoint</Application>
  <PresentationFormat>Custom</PresentationFormat>
  <Paragraphs>266</Paragraphs>
  <Slides>16</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Cambria</vt:lpstr>
      <vt:lpstr>Cambria Math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Espoir Kabanga Research and Teaching Assistant Center for Biosystems and Biotech Data science Ghent University Global Campus  E espoir.kabanga@ghent.ac.kr T +82 32 626 43 06  espoirkabanga.github.io </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KABANGA Espoir</dc:creator>
  <cp:keywords/>
  <dc:description/>
  <cp:lastModifiedBy>Espoir Kabanga</cp:lastModifiedBy>
  <cp:revision>512</cp:revision>
  <dcterms:created xsi:type="dcterms:W3CDTF">2022-10-06T01:34:28Z</dcterms:created>
  <dcterms:modified xsi:type="dcterms:W3CDTF">2026-03-23T02:05:53Z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icensed to">
    <vt:lpwstr>Ghent University</vt:lpwstr>
  </property>
  <property fmtid="{D5CDD505-2E9C-101B-9397-08002B2CF9AE}" pid="3" name="Version">
    <vt:lpwstr>1.1</vt:lpwstr>
  </property>
  <property fmtid="{D5CDD505-2E9C-101B-9397-08002B2CF9AE}" pid="4" name="Date">
    <vt:filetime>2019-05-23T22:00:00Z</vt:filetime>
  </property>
  <property fmtid="{D5CDD505-2E9C-101B-9397-08002B2CF9AE}" pid="5" name="Build">
    <vt:i4>20</vt:i4>
  </property>
</Properties>
</file>