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8" r:id="rId2"/>
    <p:sldMasterId id="2147483684" r:id="rId3"/>
    <p:sldMasterId id="2147483734" r:id="rId4"/>
  </p:sldMasterIdLst>
  <p:notesMasterIdLst>
    <p:notesMasterId r:id="rId43"/>
  </p:notesMasterIdLst>
  <p:sldIdLst>
    <p:sldId id="850" r:id="rId5"/>
    <p:sldId id="920" r:id="rId6"/>
    <p:sldId id="895" r:id="rId7"/>
    <p:sldId id="923" r:id="rId8"/>
    <p:sldId id="925" r:id="rId9"/>
    <p:sldId id="921" r:id="rId10"/>
    <p:sldId id="946" r:id="rId11"/>
    <p:sldId id="859" r:id="rId12"/>
    <p:sldId id="947" r:id="rId13"/>
    <p:sldId id="948" r:id="rId14"/>
    <p:sldId id="926" r:id="rId15"/>
    <p:sldId id="949" r:id="rId16"/>
    <p:sldId id="950" r:id="rId17"/>
    <p:sldId id="918" r:id="rId18"/>
    <p:sldId id="951" r:id="rId19"/>
    <p:sldId id="867" r:id="rId20"/>
    <p:sldId id="954" r:id="rId21"/>
    <p:sldId id="927" r:id="rId22"/>
    <p:sldId id="930" r:id="rId23"/>
    <p:sldId id="959" r:id="rId24"/>
    <p:sldId id="960" r:id="rId25"/>
    <p:sldId id="279" r:id="rId26"/>
    <p:sldId id="961" r:id="rId27"/>
    <p:sldId id="938" r:id="rId28"/>
    <p:sldId id="935" r:id="rId29"/>
    <p:sldId id="963" r:id="rId30"/>
    <p:sldId id="929" r:id="rId31"/>
    <p:sldId id="922" r:id="rId32"/>
    <p:sldId id="931" r:id="rId33"/>
    <p:sldId id="928" r:id="rId34"/>
    <p:sldId id="869" r:id="rId35"/>
    <p:sldId id="919" r:id="rId36"/>
    <p:sldId id="932" r:id="rId37"/>
    <p:sldId id="943" r:id="rId38"/>
    <p:sldId id="945" r:id="rId39"/>
    <p:sldId id="942" r:id="rId40"/>
    <p:sldId id="958" r:id="rId41"/>
    <p:sldId id="342" r:id="rId4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98"/>
    <p:restoredTop sz="73242"/>
  </p:normalViewPr>
  <p:slideViewPr>
    <p:cSldViewPr snapToGrid="0">
      <p:cViewPr varScale="1">
        <p:scale>
          <a:sx n="40" d="100"/>
          <a:sy n="40" d="100"/>
        </p:scale>
        <p:origin x="1368" y="2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Shape 19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1" name="Shape 19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538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249c9436ab0_0_5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249c9436ab0_0_5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843099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ea98493c8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2ea98493c8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ea98493c83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2ea98493c83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dirty="0"/>
              <a:t>Photo Credits: Virginie Havelange &amp; Hellow.coop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08496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Shape 66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665" name="Shape 6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54090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249c9436ab0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249c9436ab0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39818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Shape 66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665" name="Shape 6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BE" dirty="0" err="1"/>
              <a:t>Whether</a:t>
            </a:r>
            <a:r>
              <a:rPr lang="fr-BE" dirty="0"/>
              <a:t> </a:t>
            </a:r>
            <a:r>
              <a:rPr lang="fr-BE" dirty="0" err="1"/>
              <a:t>you</a:t>
            </a:r>
            <a:r>
              <a:rPr lang="fr-BE" dirty="0"/>
              <a:t> design a chair, a phone, or a building: </a:t>
            </a:r>
            <a:r>
              <a:rPr lang="fr-BE" dirty="0" err="1"/>
              <a:t>you’re</a:t>
            </a:r>
            <a:r>
              <a:rPr lang="fr-BE" dirty="0"/>
              <a:t> </a:t>
            </a:r>
            <a:r>
              <a:rPr lang="fr-BE" dirty="0" err="1"/>
              <a:t>shaping</a:t>
            </a:r>
            <a:r>
              <a:rPr lang="fr-BE" dirty="0"/>
              <a:t> how </a:t>
            </a:r>
            <a:r>
              <a:rPr lang="fr-BE" dirty="0" err="1"/>
              <a:t>resources</a:t>
            </a:r>
            <a:r>
              <a:rPr lang="fr-BE" dirty="0"/>
              <a:t> are </a:t>
            </a:r>
            <a:r>
              <a:rPr lang="fr-BE" dirty="0" err="1"/>
              <a:t>used</a:t>
            </a:r>
            <a:r>
              <a:rPr lang="fr-BE" dirty="0"/>
              <a:t> over time.</a:t>
            </a:r>
            <a:br>
              <a:rPr lang="fr-BE" dirty="0"/>
            </a:br>
            <a:r>
              <a:rPr lang="fr-BE" dirty="0" err="1"/>
              <a:t>You’re</a:t>
            </a:r>
            <a:r>
              <a:rPr lang="fr-BE" dirty="0"/>
              <a:t> not </a:t>
            </a:r>
            <a:r>
              <a:rPr lang="fr-BE" dirty="0" err="1"/>
              <a:t>just</a:t>
            </a:r>
            <a:r>
              <a:rPr lang="fr-BE" dirty="0"/>
              <a:t> </a:t>
            </a:r>
            <a:r>
              <a:rPr lang="fr-BE" dirty="0" err="1"/>
              <a:t>designing</a:t>
            </a:r>
            <a:r>
              <a:rPr lang="fr-BE" dirty="0"/>
              <a:t> </a:t>
            </a:r>
            <a:r>
              <a:rPr lang="fr-BE" dirty="0" err="1"/>
              <a:t>products</a:t>
            </a:r>
            <a:r>
              <a:rPr lang="fr-BE" dirty="0"/>
              <a:t>.</a:t>
            </a:r>
            <a:br>
              <a:rPr lang="fr-BE" dirty="0"/>
            </a:br>
            <a:r>
              <a:rPr lang="fr-BE" dirty="0" err="1"/>
              <a:t>You’re</a:t>
            </a:r>
            <a:r>
              <a:rPr lang="fr-BE" dirty="0"/>
              <a:t> </a:t>
            </a:r>
            <a:r>
              <a:rPr lang="fr-BE" dirty="0" err="1"/>
              <a:t>designing</a:t>
            </a:r>
            <a:r>
              <a:rPr lang="fr-BE" dirty="0"/>
              <a:t> </a:t>
            </a:r>
            <a:r>
              <a:rPr lang="fr-BE" b="1" dirty="0"/>
              <a:t>how long </a:t>
            </a:r>
            <a:r>
              <a:rPr lang="fr-BE" b="1" dirty="0" err="1"/>
              <a:t>things</a:t>
            </a:r>
            <a:r>
              <a:rPr lang="fr-BE" b="1" dirty="0"/>
              <a:t> last, how </a:t>
            </a:r>
            <a:r>
              <a:rPr lang="fr-BE" b="1" dirty="0" err="1"/>
              <a:t>they</a:t>
            </a:r>
            <a:r>
              <a:rPr lang="fr-BE" b="1" dirty="0"/>
              <a:t> fail, and </a:t>
            </a:r>
            <a:r>
              <a:rPr lang="fr-BE" b="1" dirty="0" err="1"/>
              <a:t>whether</a:t>
            </a:r>
            <a:r>
              <a:rPr lang="fr-BE" b="1" dirty="0"/>
              <a:t> </a:t>
            </a:r>
            <a:r>
              <a:rPr lang="fr-BE" b="1" dirty="0" err="1"/>
              <a:t>they</a:t>
            </a:r>
            <a:r>
              <a:rPr lang="fr-BE" b="1" dirty="0"/>
              <a:t> </a:t>
            </a:r>
            <a:r>
              <a:rPr lang="fr-BE" b="1" dirty="0" err="1"/>
              <a:t>deserve</a:t>
            </a:r>
            <a:r>
              <a:rPr lang="fr-BE" b="1" dirty="0"/>
              <a:t> to </a:t>
            </a:r>
            <a:r>
              <a:rPr lang="fr-BE" b="1" dirty="0" err="1"/>
              <a:t>exist</a:t>
            </a:r>
            <a:r>
              <a:rPr lang="fr-BE" b="1" dirty="0"/>
              <a:t> in the first place</a:t>
            </a:r>
            <a:r>
              <a:rPr lang="fr-BE" dirty="0"/>
              <a:t>.</a:t>
            </a:r>
            <a:br>
              <a:rPr lang="fr-BE" dirty="0"/>
            </a:br>
            <a:r>
              <a:rPr lang="fr-BE" dirty="0"/>
              <a:t>So </a:t>
            </a:r>
            <a:r>
              <a:rPr lang="fr-BE" dirty="0" err="1"/>
              <a:t>when</a:t>
            </a:r>
            <a:r>
              <a:rPr lang="fr-BE" dirty="0"/>
              <a:t> I </a:t>
            </a:r>
            <a:r>
              <a:rPr lang="fr-BE" dirty="0" err="1"/>
              <a:t>say</a:t>
            </a:r>
            <a:r>
              <a:rPr lang="fr-BE" dirty="0"/>
              <a:t> ‘design </a:t>
            </a:r>
            <a:r>
              <a:rPr lang="fr-BE" dirty="0" err="1"/>
              <a:t>shapes</a:t>
            </a:r>
            <a:r>
              <a:rPr lang="fr-BE" dirty="0"/>
              <a:t> crises’, I </a:t>
            </a:r>
            <a:r>
              <a:rPr lang="fr-BE" dirty="0" err="1"/>
              <a:t>don’t</a:t>
            </a:r>
            <a:r>
              <a:rPr lang="fr-BE" dirty="0"/>
              <a:t> </a:t>
            </a:r>
            <a:r>
              <a:rPr lang="fr-BE" dirty="0" err="1"/>
              <a:t>mean</a:t>
            </a:r>
            <a:r>
              <a:rPr lang="fr-BE" dirty="0"/>
              <a:t> </a:t>
            </a:r>
            <a:r>
              <a:rPr lang="fr-BE" dirty="0" err="1"/>
              <a:t>indirectly</a:t>
            </a:r>
            <a:r>
              <a:rPr lang="fr-BE" dirty="0"/>
              <a:t>.</a:t>
            </a:r>
            <a:br>
              <a:rPr lang="fr-BE" dirty="0"/>
            </a:br>
            <a:r>
              <a:rPr lang="fr-BE" dirty="0"/>
              <a:t>I </a:t>
            </a:r>
            <a:r>
              <a:rPr lang="fr-BE" dirty="0" err="1"/>
              <a:t>mean</a:t>
            </a:r>
            <a:r>
              <a:rPr lang="fr-BE" dirty="0"/>
              <a:t> </a:t>
            </a:r>
            <a:r>
              <a:rPr lang="fr-BE" dirty="0" err="1"/>
              <a:t>that</a:t>
            </a:r>
            <a:r>
              <a:rPr lang="fr-BE" dirty="0"/>
              <a:t> </a:t>
            </a:r>
            <a:r>
              <a:rPr lang="fr-BE" dirty="0" err="1"/>
              <a:t>thousands</a:t>
            </a:r>
            <a:r>
              <a:rPr lang="fr-BE" dirty="0"/>
              <a:t> of </a:t>
            </a:r>
            <a:r>
              <a:rPr lang="fr-BE" dirty="0" err="1"/>
              <a:t>small</a:t>
            </a:r>
            <a:r>
              <a:rPr lang="fr-BE" dirty="0"/>
              <a:t> design </a:t>
            </a:r>
            <a:r>
              <a:rPr lang="fr-BE" dirty="0" err="1"/>
              <a:t>decisions</a:t>
            </a:r>
            <a:r>
              <a:rPr lang="fr-BE" dirty="0"/>
              <a:t>, made by people like </a:t>
            </a:r>
            <a:r>
              <a:rPr lang="fr-BE" dirty="0" err="1"/>
              <a:t>you</a:t>
            </a:r>
            <a:r>
              <a:rPr lang="fr-BE" dirty="0"/>
              <a:t>, </a:t>
            </a:r>
            <a:r>
              <a:rPr lang="fr-BE" dirty="0" err="1"/>
              <a:t>scale</a:t>
            </a:r>
            <a:r>
              <a:rPr lang="fr-BE" dirty="0"/>
              <a:t> up </a:t>
            </a:r>
            <a:r>
              <a:rPr lang="fr-BE" dirty="0" err="1"/>
              <a:t>into</a:t>
            </a:r>
            <a:r>
              <a:rPr lang="fr-BE" dirty="0"/>
              <a:t> global </a:t>
            </a:r>
            <a:r>
              <a:rPr lang="fr-BE" dirty="0" err="1"/>
              <a:t>consequences</a:t>
            </a:r>
            <a:r>
              <a:rPr lang="fr-BE" dirty="0"/>
              <a:t>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8187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Shape 66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665" name="Shape 6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BE" dirty="0"/>
              <a:t>Smartphones are </a:t>
            </a:r>
            <a:r>
              <a:rPr lang="fr-BE" dirty="0" err="1"/>
              <a:t>designed</a:t>
            </a:r>
            <a:r>
              <a:rPr lang="fr-BE" dirty="0"/>
              <a:t> in </a:t>
            </a:r>
            <a:r>
              <a:rPr lang="fr-BE" dirty="0" err="1"/>
              <a:t>ways</a:t>
            </a:r>
            <a:r>
              <a:rPr lang="fr-BE" dirty="0"/>
              <a:t> </a:t>
            </a:r>
            <a:r>
              <a:rPr lang="fr-BE" dirty="0" err="1"/>
              <a:t>that</a:t>
            </a:r>
            <a:r>
              <a:rPr lang="fr-BE" dirty="0"/>
              <a:t> </a:t>
            </a:r>
            <a:r>
              <a:rPr lang="fr-BE" dirty="0" err="1"/>
              <a:t>directly</a:t>
            </a:r>
            <a:r>
              <a:rPr lang="fr-BE" dirty="0"/>
              <a:t> </a:t>
            </a:r>
            <a:r>
              <a:rPr lang="fr-BE" dirty="0" err="1"/>
              <a:t>contribute</a:t>
            </a:r>
            <a:r>
              <a:rPr lang="fr-BE" dirty="0"/>
              <a:t> to the global e-</a:t>
            </a:r>
            <a:r>
              <a:rPr lang="fr-BE" dirty="0" err="1"/>
              <a:t>waste</a:t>
            </a:r>
            <a:r>
              <a:rPr lang="fr-BE" dirty="0"/>
              <a:t> </a:t>
            </a:r>
            <a:r>
              <a:rPr lang="fr-BE" dirty="0" err="1"/>
              <a:t>crisis</a:t>
            </a:r>
            <a:r>
              <a:rPr lang="fr-BE" dirty="0"/>
              <a:t>. </a:t>
            </a:r>
            <a:r>
              <a:rPr lang="fr-BE" b="1" dirty="0"/>
              <a:t>Design </a:t>
            </a:r>
            <a:r>
              <a:rPr lang="fr-BE" b="1" dirty="0" err="1"/>
              <a:t>decisions</a:t>
            </a:r>
            <a:r>
              <a:rPr lang="fr-BE" b="1" dirty="0"/>
              <a:t> </a:t>
            </a:r>
            <a:r>
              <a:rPr lang="fr-BE" b="1" dirty="0" err="1"/>
              <a:t>that</a:t>
            </a:r>
            <a:r>
              <a:rPr lang="fr-BE" b="1" dirty="0"/>
              <a:t> </a:t>
            </a:r>
            <a:r>
              <a:rPr lang="fr-BE" b="1" dirty="0" err="1"/>
              <a:t>caused</a:t>
            </a:r>
            <a:r>
              <a:rPr lang="fr-BE" b="1" dirty="0"/>
              <a:t> </a:t>
            </a:r>
            <a:r>
              <a:rPr lang="fr-BE" b="1" dirty="0" err="1"/>
              <a:t>it</a:t>
            </a:r>
            <a:r>
              <a:rPr lang="fr-BE" b="1" dirty="0"/>
              <a:t>: </a:t>
            </a:r>
            <a:r>
              <a:rPr lang="fr-BE" dirty="0" err="1"/>
              <a:t>glued</a:t>
            </a:r>
            <a:r>
              <a:rPr lang="fr-BE" dirty="0"/>
              <a:t> batteries </a:t>
            </a:r>
            <a:r>
              <a:rPr lang="fr-BE" dirty="0" err="1"/>
              <a:t>proprietary</a:t>
            </a:r>
            <a:r>
              <a:rPr lang="fr-BE" dirty="0"/>
              <a:t> </a:t>
            </a:r>
            <a:r>
              <a:rPr lang="fr-BE" dirty="0" err="1"/>
              <a:t>screws</a:t>
            </a:r>
            <a:r>
              <a:rPr lang="fr-BE" dirty="0"/>
              <a:t>, non-</a:t>
            </a:r>
            <a:r>
              <a:rPr lang="fr-BE" dirty="0" err="1"/>
              <a:t>modular</a:t>
            </a:r>
            <a:r>
              <a:rPr lang="fr-BE" dirty="0"/>
              <a:t> components, software obsolescence…</a:t>
            </a:r>
          </a:p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Shape 66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665" name="Shape 6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didn’t</a:t>
            </a:r>
            <a:r>
              <a:rPr lang="fr-BE" dirty="0"/>
              <a:t> </a:t>
            </a:r>
            <a:r>
              <a:rPr lang="fr-BE" dirty="0" err="1"/>
              <a:t>accidentally</a:t>
            </a:r>
            <a:r>
              <a:rPr lang="fr-BE" dirty="0"/>
              <a:t> </a:t>
            </a:r>
            <a:r>
              <a:rPr lang="fr-BE" dirty="0" err="1"/>
              <a:t>create</a:t>
            </a:r>
            <a:r>
              <a:rPr lang="fr-BE" dirty="0"/>
              <a:t> plastic </a:t>
            </a:r>
            <a:r>
              <a:rPr lang="fr-BE" dirty="0" err="1"/>
              <a:t>waste</a:t>
            </a:r>
            <a:r>
              <a:rPr lang="fr-BE" dirty="0"/>
              <a:t>.</a:t>
            </a:r>
            <a:br>
              <a:rPr lang="fr-BE" dirty="0"/>
            </a:b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designed</a:t>
            </a:r>
            <a:r>
              <a:rPr lang="fr-BE" dirty="0"/>
              <a:t> a system </a:t>
            </a:r>
            <a:r>
              <a:rPr lang="fr-BE" dirty="0" err="1"/>
              <a:t>where</a:t>
            </a:r>
            <a:r>
              <a:rPr lang="fr-BE" dirty="0"/>
              <a:t> </a:t>
            </a:r>
            <a:r>
              <a:rPr lang="fr-BE" dirty="0" err="1"/>
              <a:t>throwing</a:t>
            </a:r>
            <a:r>
              <a:rPr lang="fr-BE" dirty="0"/>
              <a:t> </a:t>
            </a:r>
            <a:r>
              <a:rPr lang="fr-BE" dirty="0" err="1"/>
              <a:t>away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the default.</a:t>
            </a:r>
          </a:p>
        </p:txBody>
      </p:sp>
    </p:spTree>
    <p:extLst>
      <p:ext uri="{BB962C8B-B14F-4D97-AF65-F5344CB8AC3E}">
        <p14:creationId xmlns:p14="http://schemas.microsoft.com/office/powerpoint/2010/main" val="914989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Shape 66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665" name="Shape 6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didn’t</a:t>
            </a:r>
            <a:r>
              <a:rPr lang="fr-BE" dirty="0"/>
              <a:t> </a:t>
            </a:r>
            <a:r>
              <a:rPr lang="fr-BE" dirty="0" err="1"/>
              <a:t>accidentally</a:t>
            </a:r>
            <a:r>
              <a:rPr lang="fr-BE" dirty="0"/>
              <a:t> </a:t>
            </a:r>
            <a:r>
              <a:rPr lang="fr-BE" dirty="0" err="1"/>
              <a:t>create</a:t>
            </a:r>
            <a:r>
              <a:rPr lang="fr-BE" dirty="0"/>
              <a:t> plastic </a:t>
            </a:r>
            <a:r>
              <a:rPr lang="fr-BE" dirty="0" err="1"/>
              <a:t>waste</a:t>
            </a:r>
            <a:r>
              <a:rPr lang="fr-BE" dirty="0"/>
              <a:t>.</a:t>
            </a:r>
            <a:br>
              <a:rPr lang="fr-BE" dirty="0"/>
            </a:b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designed</a:t>
            </a:r>
            <a:r>
              <a:rPr lang="fr-BE" dirty="0"/>
              <a:t> a system </a:t>
            </a:r>
            <a:r>
              <a:rPr lang="fr-BE" dirty="0" err="1"/>
              <a:t>where</a:t>
            </a:r>
            <a:r>
              <a:rPr lang="fr-BE" dirty="0"/>
              <a:t> </a:t>
            </a:r>
            <a:r>
              <a:rPr lang="fr-BE" dirty="0" err="1"/>
              <a:t>throwing</a:t>
            </a:r>
            <a:r>
              <a:rPr lang="fr-BE" dirty="0"/>
              <a:t> </a:t>
            </a:r>
            <a:r>
              <a:rPr lang="fr-BE" dirty="0" err="1"/>
              <a:t>away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the default. </a:t>
            </a:r>
            <a:br>
              <a:rPr lang="fr-BE" dirty="0"/>
            </a:br>
            <a:r>
              <a:rPr lang="fr-BE" dirty="0" err="1"/>
              <a:t>Microplastics</a:t>
            </a:r>
            <a:r>
              <a:rPr lang="fr-BE" dirty="0"/>
              <a:t> are not </a:t>
            </a:r>
            <a:r>
              <a:rPr lang="fr-BE" dirty="0" err="1"/>
              <a:t>only</a:t>
            </a:r>
            <a:r>
              <a:rPr lang="fr-BE" dirty="0"/>
              <a:t> the </a:t>
            </a:r>
            <a:r>
              <a:rPr lang="fr-BE" dirty="0" err="1"/>
              <a:t>result</a:t>
            </a:r>
            <a:r>
              <a:rPr lang="fr-BE" dirty="0"/>
              <a:t> of </a:t>
            </a:r>
            <a:r>
              <a:rPr lang="fr-BE" dirty="0" err="1"/>
              <a:t>disposable</a:t>
            </a:r>
            <a:r>
              <a:rPr lang="fr-BE" dirty="0"/>
              <a:t> </a:t>
            </a:r>
            <a:r>
              <a:rPr lang="fr-BE" dirty="0" err="1"/>
              <a:t>products</a:t>
            </a:r>
            <a:r>
              <a:rPr lang="fr-BE" dirty="0"/>
              <a:t>, </a:t>
            </a:r>
            <a:r>
              <a:rPr lang="fr-BE" dirty="0" err="1"/>
              <a:t>they</a:t>
            </a:r>
            <a:r>
              <a:rPr lang="fr-BE" dirty="0"/>
              <a:t> are </a:t>
            </a:r>
            <a:r>
              <a:rPr lang="fr-BE" dirty="0" err="1"/>
              <a:t>also</a:t>
            </a:r>
            <a:r>
              <a:rPr lang="fr-BE" dirty="0"/>
              <a:t> </a:t>
            </a:r>
            <a:r>
              <a:rPr lang="fr-BE" dirty="0" err="1"/>
              <a:t>generated</a:t>
            </a:r>
            <a:r>
              <a:rPr lang="fr-BE" dirty="0"/>
              <a:t> </a:t>
            </a:r>
            <a:r>
              <a:rPr lang="fr-BE" dirty="0" err="1"/>
              <a:t>through</a:t>
            </a:r>
            <a:r>
              <a:rPr lang="fr-BE" dirty="0"/>
              <a:t> the normal use and </a:t>
            </a:r>
            <a:r>
              <a:rPr lang="fr-BE" dirty="0" err="1"/>
              <a:t>degradation</a:t>
            </a:r>
            <a:r>
              <a:rPr lang="fr-BE" dirty="0"/>
              <a:t> of </a:t>
            </a:r>
            <a:r>
              <a:rPr lang="fr-BE" dirty="0" err="1"/>
              <a:t>materials</a:t>
            </a:r>
            <a:r>
              <a:rPr lang="fr-BE" dirty="0"/>
              <a:t> </a:t>
            </a:r>
            <a:r>
              <a:rPr lang="fr-BE" dirty="0" err="1"/>
              <a:t>embedded</a:t>
            </a:r>
            <a:r>
              <a:rPr lang="fr-BE" dirty="0"/>
              <a:t> in </a:t>
            </a:r>
            <a:r>
              <a:rPr lang="fr-BE" dirty="0" err="1"/>
              <a:t>everyday</a:t>
            </a:r>
            <a:r>
              <a:rPr lang="fr-BE" dirty="0"/>
              <a:t> </a:t>
            </a:r>
            <a:r>
              <a:rPr lang="fr-BE" dirty="0" err="1"/>
              <a:t>systems</a:t>
            </a:r>
            <a:r>
              <a:rPr lang="fr-BE" dirty="0"/>
              <a:t> like textiles, tires, and </a:t>
            </a:r>
            <a:r>
              <a:rPr lang="fr-BE" dirty="0" err="1"/>
              <a:t>coatings</a:t>
            </a:r>
            <a:r>
              <a:rPr lang="fr-B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180837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Shape 66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665" name="Shape 6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2400" b="1" dirty="0"/>
              <a:t>Donut </a:t>
            </a:r>
            <a:r>
              <a:rPr lang="fr-BE" sz="2400" b="1" dirty="0" err="1"/>
              <a:t>theory</a:t>
            </a:r>
            <a:r>
              <a:rPr lang="fr-BE" sz="2400" b="1" dirty="0"/>
              <a:t>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2000" dirty="0"/>
              <a:t>This model </a:t>
            </a:r>
            <a:r>
              <a:rPr lang="fr-BE" sz="2000" dirty="0" err="1"/>
              <a:t>is</a:t>
            </a:r>
            <a:r>
              <a:rPr lang="fr-BE" sz="2000" dirty="0"/>
              <a:t> </a:t>
            </a:r>
            <a:r>
              <a:rPr lang="fr-BE" sz="2000" dirty="0" err="1"/>
              <a:t>called</a:t>
            </a:r>
            <a:r>
              <a:rPr lang="fr-BE" sz="2000" dirty="0"/>
              <a:t> Doughnut </a:t>
            </a:r>
            <a:r>
              <a:rPr lang="fr-BE" sz="2000" dirty="0" err="1"/>
              <a:t>Economics</a:t>
            </a:r>
            <a:r>
              <a:rPr lang="fr-BE" sz="2000" dirty="0"/>
              <a:t>, </a:t>
            </a:r>
            <a:r>
              <a:rPr lang="fr-BE" sz="2000" dirty="0" err="1"/>
              <a:t>developed</a:t>
            </a:r>
            <a:r>
              <a:rPr lang="fr-BE" sz="2000" dirty="0"/>
              <a:t> by Kate </a:t>
            </a:r>
            <a:r>
              <a:rPr lang="fr-BE" sz="2000" dirty="0" err="1"/>
              <a:t>Raworth</a:t>
            </a:r>
            <a:r>
              <a:rPr lang="fr-BE" sz="2000" dirty="0"/>
              <a:t>.</a:t>
            </a:r>
            <a:br>
              <a:rPr lang="fr-BE" sz="2000" dirty="0"/>
            </a:br>
            <a:r>
              <a:rPr lang="fr-BE" sz="2000" dirty="0"/>
              <a:t>It shows </a:t>
            </a:r>
            <a:r>
              <a:rPr lang="fr-BE" sz="2000" dirty="0" err="1"/>
              <a:t>that</a:t>
            </a:r>
            <a:r>
              <a:rPr lang="fr-BE" sz="2000" dirty="0"/>
              <a:t> </a:t>
            </a:r>
            <a:r>
              <a:rPr lang="fr-BE" sz="2000" dirty="0" err="1"/>
              <a:t>sustainability</a:t>
            </a:r>
            <a:r>
              <a:rPr lang="fr-BE" sz="2000" dirty="0"/>
              <a:t> </a:t>
            </a:r>
            <a:r>
              <a:rPr lang="fr-BE" sz="2000" dirty="0" err="1"/>
              <a:t>is</a:t>
            </a:r>
            <a:r>
              <a:rPr lang="fr-BE" sz="2000" dirty="0"/>
              <a:t> not </a:t>
            </a:r>
            <a:r>
              <a:rPr lang="fr-BE" sz="2000" dirty="0" err="1"/>
              <a:t>just</a:t>
            </a:r>
            <a:r>
              <a:rPr lang="fr-BE" sz="2000" dirty="0"/>
              <a:t> about </a:t>
            </a:r>
            <a:r>
              <a:rPr lang="fr-BE" sz="2000" dirty="0" err="1"/>
              <a:t>reducing</a:t>
            </a:r>
            <a:r>
              <a:rPr lang="fr-BE" sz="2000" dirty="0"/>
              <a:t> impact: </a:t>
            </a:r>
            <a:r>
              <a:rPr lang="fr-BE" sz="2000" dirty="0" err="1"/>
              <a:t>it’s</a:t>
            </a:r>
            <a:r>
              <a:rPr lang="fr-BE" sz="2000" dirty="0"/>
              <a:t> about </a:t>
            </a:r>
            <a:r>
              <a:rPr lang="fr-BE" sz="2000" dirty="0" err="1"/>
              <a:t>staying</a:t>
            </a:r>
            <a:r>
              <a:rPr lang="fr-BE" sz="2000" dirty="0"/>
              <a:t> </a:t>
            </a:r>
            <a:r>
              <a:rPr lang="fr-BE" sz="2000" dirty="0" err="1"/>
              <a:t>within</a:t>
            </a:r>
            <a:r>
              <a:rPr lang="fr-BE" sz="2000" dirty="0"/>
              <a:t> a </a:t>
            </a:r>
            <a:r>
              <a:rPr lang="fr-BE" sz="2000" dirty="0" err="1"/>
              <a:t>space</a:t>
            </a:r>
            <a:r>
              <a:rPr lang="fr-BE" sz="2000" dirty="0"/>
              <a:t> </a:t>
            </a:r>
            <a:r>
              <a:rPr lang="fr-BE" sz="2000" dirty="0" err="1"/>
              <a:t>that</a:t>
            </a:r>
            <a:r>
              <a:rPr lang="fr-BE" sz="2000" dirty="0"/>
              <a:t> </a:t>
            </a:r>
            <a:r>
              <a:rPr lang="fr-BE" sz="2000" dirty="0" err="1"/>
              <a:t>is</a:t>
            </a:r>
            <a:r>
              <a:rPr lang="fr-BE" sz="2000" dirty="0"/>
              <a:t> </a:t>
            </a:r>
            <a:r>
              <a:rPr lang="fr-BE" sz="2000" dirty="0" err="1"/>
              <a:t>both</a:t>
            </a:r>
            <a:r>
              <a:rPr lang="fr-BE" sz="2000" dirty="0"/>
              <a:t> </a:t>
            </a:r>
            <a:r>
              <a:rPr lang="fr-BE" sz="2000" dirty="0" err="1"/>
              <a:t>environmentally</a:t>
            </a:r>
            <a:r>
              <a:rPr lang="fr-BE" sz="2000" dirty="0"/>
              <a:t> </a:t>
            </a:r>
            <a:r>
              <a:rPr lang="fr-BE" sz="2000" dirty="0" err="1"/>
              <a:t>safe</a:t>
            </a:r>
            <a:r>
              <a:rPr lang="fr-BE" sz="2000" dirty="0"/>
              <a:t> and </a:t>
            </a:r>
            <a:r>
              <a:rPr lang="fr-BE" sz="2000" dirty="0" err="1"/>
              <a:t>socially</a:t>
            </a:r>
            <a:r>
              <a:rPr lang="fr-BE" sz="2000" dirty="0"/>
              <a:t> </a:t>
            </a:r>
            <a:r>
              <a:rPr lang="fr-BE" sz="2000" dirty="0" err="1"/>
              <a:t>just</a:t>
            </a:r>
            <a:r>
              <a:rPr lang="fr-BE" sz="2000" dirty="0"/>
              <a:t>.</a:t>
            </a:r>
            <a:endParaRPr lang="fr-FR" sz="2400" b="1" dirty="0"/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0" dirty="0"/>
              <a:t>I</a:t>
            </a:r>
            <a:r>
              <a:rPr lang="fr-BE" dirty="0" err="1"/>
              <a:t>nner</a:t>
            </a:r>
            <a:r>
              <a:rPr lang="fr-BE" dirty="0"/>
              <a:t> ring → </a:t>
            </a:r>
            <a:r>
              <a:rPr lang="fr-BE" b="1" dirty="0"/>
              <a:t>Social </a:t>
            </a:r>
            <a:r>
              <a:rPr lang="fr-BE" b="1" dirty="0" err="1"/>
              <a:t>foundation</a:t>
            </a:r>
            <a:r>
              <a:rPr lang="fr-BE" b="1" dirty="0"/>
              <a:t> </a:t>
            </a:r>
            <a:r>
              <a:rPr lang="fr-BE" dirty="0"/>
              <a:t>(</a:t>
            </a:r>
            <a:r>
              <a:rPr lang="fr-BE" dirty="0" err="1"/>
              <a:t>housing</a:t>
            </a:r>
            <a:r>
              <a:rPr lang="fr-BE" dirty="0"/>
              <a:t>, </a:t>
            </a:r>
            <a:r>
              <a:rPr lang="fr-BE" dirty="0" err="1"/>
              <a:t>health</a:t>
            </a:r>
            <a:r>
              <a:rPr lang="fr-BE" dirty="0"/>
              <a:t>, </a:t>
            </a:r>
            <a:r>
              <a:rPr lang="fr-BE" dirty="0" err="1"/>
              <a:t>energy</a:t>
            </a:r>
            <a:r>
              <a:rPr lang="fr-BE" dirty="0"/>
              <a:t>, </a:t>
            </a:r>
            <a:r>
              <a:rPr lang="fr-BE" dirty="0" err="1"/>
              <a:t>equity</a:t>
            </a:r>
            <a:r>
              <a:rPr lang="fr-BE" dirty="0"/>
              <a:t>…) </a:t>
            </a:r>
            <a:br>
              <a:rPr lang="fr-BE" dirty="0"/>
            </a:br>
            <a:r>
              <a:rPr lang="fr-BE" dirty="0"/>
              <a:t>Outer ring → </a:t>
            </a:r>
            <a:r>
              <a:rPr lang="fr-BE" b="1" dirty="0" err="1"/>
              <a:t>Ecological</a:t>
            </a:r>
            <a:r>
              <a:rPr lang="fr-BE" b="1" dirty="0"/>
              <a:t> </a:t>
            </a:r>
            <a:r>
              <a:rPr lang="fr-BE" b="1" dirty="0" err="1"/>
              <a:t>ceiling</a:t>
            </a:r>
            <a:r>
              <a:rPr lang="fr-BE" b="1" dirty="0"/>
              <a:t> </a:t>
            </a:r>
            <a:r>
              <a:rPr lang="fr-BE" dirty="0"/>
              <a:t>(</a:t>
            </a:r>
            <a:r>
              <a:rPr lang="fr-BE" dirty="0" err="1"/>
              <a:t>climate</a:t>
            </a:r>
            <a:r>
              <a:rPr lang="fr-BE" dirty="0"/>
              <a:t> change, </a:t>
            </a:r>
            <a:r>
              <a:rPr lang="fr-BE" dirty="0" err="1"/>
              <a:t>biodiversity</a:t>
            </a:r>
            <a:r>
              <a:rPr lang="fr-BE" dirty="0"/>
              <a:t> </a:t>
            </a:r>
            <a:r>
              <a:rPr lang="fr-BE" dirty="0" err="1"/>
              <a:t>loss</a:t>
            </a:r>
            <a:r>
              <a:rPr lang="fr-BE" dirty="0"/>
              <a:t>, pollution…) </a:t>
            </a:r>
            <a:br>
              <a:rPr lang="fr-BE" dirty="0"/>
            </a:br>
            <a:r>
              <a:rPr lang="fr-BE" dirty="0"/>
              <a:t>The donut → the </a:t>
            </a:r>
            <a:r>
              <a:rPr lang="fr-BE" b="1" dirty="0" err="1"/>
              <a:t>safe</a:t>
            </a:r>
            <a:r>
              <a:rPr lang="fr-BE" b="1" dirty="0"/>
              <a:t> and </a:t>
            </a:r>
            <a:r>
              <a:rPr lang="fr-BE" b="1" dirty="0" err="1"/>
              <a:t>just</a:t>
            </a:r>
            <a:r>
              <a:rPr lang="fr-BE" b="1" dirty="0"/>
              <a:t> </a:t>
            </a:r>
            <a:r>
              <a:rPr lang="fr-BE" b="1" dirty="0" err="1"/>
              <a:t>space</a:t>
            </a:r>
            <a:r>
              <a:rPr lang="fr-BE" b="1" dirty="0"/>
              <a:t> for </a:t>
            </a:r>
            <a:r>
              <a:rPr lang="fr-BE" b="1" dirty="0" err="1"/>
              <a:t>humanity</a:t>
            </a:r>
            <a:r>
              <a:rPr lang="fr-BE" dirty="0"/>
              <a:t> 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/>
              <a:t>(image: </a:t>
            </a:r>
            <a:r>
              <a:rPr lang="fr-BE" dirty="0" err="1"/>
              <a:t>istock</a:t>
            </a:r>
            <a:r>
              <a:rPr lang="fr-BE" dirty="0"/>
              <a:t>)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51508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Shape 66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665" name="Shape 66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2400" b="1" dirty="0"/>
              <a:t>Donut </a:t>
            </a:r>
            <a:r>
              <a:rPr lang="fr-BE" sz="2400" b="1" dirty="0" err="1"/>
              <a:t>theory</a:t>
            </a:r>
            <a:r>
              <a:rPr lang="fr-BE" sz="2400" b="1" dirty="0"/>
              <a:t> </a:t>
            </a:r>
            <a:br>
              <a:rPr lang="fr-BE" sz="2400" dirty="0"/>
            </a:br>
            <a:r>
              <a:rPr lang="fr-BE" sz="2000" dirty="0"/>
              <a:t>The </a:t>
            </a:r>
            <a:r>
              <a:rPr lang="fr-BE" sz="2000" dirty="0" err="1"/>
              <a:t>problem</a:t>
            </a:r>
            <a:r>
              <a:rPr lang="fr-BE" sz="2000" dirty="0"/>
              <a:t> </a:t>
            </a:r>
            <a:r>
              <a:rPr lang="fr-BE" sz="2000" dirty="0" err="1"/>
              <a:t>is</a:t>
            </a:r>
            <a:r>
              <a:rPr lang="fr-BE" sz="2000" dirty="0"/>
              <a:t>: </a:t>
            </a:r>
            <a:r>
              <a:rPr lang="fr-BE" sz="2000" dirty="0" err="1"/>
              <a:t>today</a:t>
            </a:r>
            <a:r>
              <a:rPr lang="fr-BE" sz="2000" dirty="0"/>
              <a:t>, </a:t>
            </a:r>
            <a:r>
              <a:rPr lang="fr-BE" sz="2000" dirty="0" err="1"/>
              <a:t>we’ve</a:t>
            </a:r>
            <a:r>
              <a:rPr lang="fr-BE" sz="2000" dirty="0"/>
              <a:t> </a:t>
            </a:r>
            <a:r>
              <a:rPr lang="fr-BE" sz="2000" dirty="0" err="1"/>
              <a:t>already</a:t>
            </a:r>
            <a:r>
              <a:rPr lang="fr-BE" sz="2000" dirty="0"/>
              <a:t> </a:t>
            </a:r>
            <a:r>
              <a:rPr lang="fr-BE" sz="2000" dirty="0" err="1"/>
              <a:t>crossed</a:t>
            </a:r>
            <a:r>
              <a:rPr lang="fr-BE" sz="2000" dirty="0"/>
              <a:t> </a:t>
            </a:r>
            <a:r>
              <a:rPr lang="fr-BE" sz="2000" dirty="0" err="1"/>
              <a:t>several</a:t>
            </a:r>
            <a:r>
              <a:rPr lang="fr-BE" sz="2000" dirty="0"/>
              <a:t> </a:t>
            </a:r>
            <a:r>
              <a:rPr lang="fr-BE" sz="2000" dirty="0" err="1"/>
              <a:t>planetary</a:t>
            </a:r>
            <a:r>
              <a:rPr lang="fr-BE" sz="2000" dirty="0"/>
              <a:t> </a:t>
            </a:r>
            <a:r>
              <a:rPr lang="fr-BE" sz="2000" dirty="0" err="1"/>
              <a:t>boundaries</a:t>
            </a:r>
            <a:r>
              <a:rPr lang="fr-BE" sz="2000" dirty="0"/>
              <a:t>.</a:t>
            </a:r>
            <a:br>
              <a:rPr lang="fr-BE" sz="2000" dirty="0"/>
            </a:br>
            <a:r>
              <a:rPr lang="fr-BE" sz="2000" b="1" dirty="0"/>
              <a:t>In 2025, 7</a:t>
            </a:r>
            <a:r>
              <a:rPr lang="fr-BE" sz="2000" dirty="0"/>
              <a:t> out of 9 </a:t>
            </a:r>
            <a:r>
              <a:rPr lang="fr-BE" sz="2000" dirty="0" err="1"/>
              <a:t>planetary</a:t>
            </a:r>
            <a:r>
              <a:rPr lang="fr-BE" sz="2000" dirty="0"/>
              <a:t> </a:t>
            </a:r>
            <a:r>
              <a:rPr lang="fr-BE" sz="2000" dirty="0" err="1"/>
              <a:t>boundaries</a:t>
            </a:r>
            <a:r>
              <a:rPr lang="fr-BE" sz="2000" dirty="0"/>
              <a:t> </a:t>
            </a:r>
            <a:r>
              <a:rPr lang="fr-BE" sz="2000" dirty="0" err="1"/>
              <a:t>were</a:t>
            </a:r>
            <a:r>
              <a:rPr lang="fr-BE" sz="2000" dirty="0"/>
              <a:t> </a:t>
            </a:r>
            <a:r>
              <a:rPr lang="fr-BE" sz="2000" dirty="0" err="1"/>
              <a:t>exceeded</a:t>
            </a:r>
            <a:r>
              <a:rPr lang="fr-BE" sz="2000" dirty="0"/>
              <a:t>.</a:t>
            </a:r>
            <a:br>
              <a:rPr lang="fr-BE" sz="2000" dirty="0"/>
            </a:br>
            <a:r>
              <a:rPr lang="fr-BE" sz="2000" dirty="0"/>
              <a:t>So as designers, the question </a:t>
            </a:r>
            <a:r>
              <a:rPr lang="fr-BE" sz="2000" dirty="0" err="1"/>
              <a:t>is</a:t>
            </a:r>
            <a:r>
              <a:rPr lang="fr-BE" sz="2000" dirty="0"/>
              <a:t> no longer ‘can </a:t>
            </a:r>
            <a:r>
              <a:rPr lang="fr-BE" sz="2000" dirty="0" err="1"/>
              <a:t>we</a:t>
            </a:r>
            <a:r>
              <a:rPr lang="fr-BE" sz="2000" dirty="0"/>
              <a:t> </a:t>
            </a:r>
            <a:r>
              <a:rPr lang="fr-BE" sz="2000" dirty="0" err="1"/>
              <a:t>optimize</a:t>
            </a:r>
            <a:r>
              <a:rPr lang="fr-BE" sz="2000" dirty="0"/>
              <a:t> </a:t>
            </a:r>
            <a:r>
              <a:rPr lang="fr-BE" sz="2000" dirty="0" err="1"/>
              <a:t>this</a:t>
            </a:r>
            <a:r>
              <a:rPr lang="fr-BE" sz="2000" dirty="0"/>
              <a:t> </a:t>
            </a:r>
            <a:r>
              <a:rPr lang="fr-BE" sz="2000" dirty="0" err="1"/>
              <a:t>product</a:t>
            </a:r>
            <a:r>
              <a:rPr lang="fr-BE" sz="2000" dirty="0"/>
              <a:t>?’—</a:t>
            </a:r>
            <a:br>
              <a:rPr lang="fr-BE" sz="2000" dirty="0"/>
            </a:br>
            <a:r>
              <a:rPr lang="fr-BE" sz="2000" dirty="0" err="1"/>
              <a:t>it’s</a:t>
            </a:r>
            <a:r>
              <a:rPr lang="fr-BE" sz="2000" dirty="0"/>
              <a:t> ‘are </a:t>
            </a:r>
            <a:r>
              <a:rPr lang="fr-BE" sz="2000" dirty="0" err="1"/>
              <a:t>we</a:t>
            </a:r>
            <a:r>
              <a:rPr lang="fr-BE" sz="2000" dirty="0"/>
              <a:t> </a:t>
            </a:r>
            <a:r>
              <a:rPr lang="fr-BE" sz="2000" dirty="0" err="1"/>
              <a:t>designing</a:t>
            </a:r>
            <a:r>
              <a:rPr lang="fr-BE" sz="2000" dirty="0"/>
              <a:t> in a </a:t>
            </a:r>
            <a:r>
              <a:rPr lang="fr-BE" sz="2000" dirty="0" err="1"/>
              <a:t>way</a:t>
            </a:r>
            <a:r>
              <a:rPr lang="fr-BE" sz="2000" dirty="0"/>
              <a:t> </a:t>
            </a:r>
            <a:r>
              <a:rPr lang="fr-BE" sz="2000" dirty="0" err="1"/>
              <a:t>that</a:t>
            </a:r>
            <a:r>
              <a:rPr lang="fr-BE" sz="2000" dirty="0"/>
              <a:t> </a:t>
            </a:r>
            <a:r>
              <a:rPr lang="fr-BE" sz="2000" dirty="0" err="1"/>
              <a:t>brings</a:t>
            </a:r>
            <a:r>
              <a:rPr lang="fr-BE" sz="2000" dirty="0"/>
              <a:t> us back </a:t>
            </a:r>
            <a:r>
              <a:rPr lang="fr-BE" sz="2000" dirty="0" err="1"/>
              <a:t>within</a:t>
            </a:r>
            <a:r>
              <a:rPr lang="fr-BE" sz="2000" dirty="0"/>
              <a:t> </a:t>
            </a:r>
            <a:r>
              <a:rPr lang="fr-BE" sz="2000" dirty="0" err="1"/>
              <a:t>that</a:t>
            </a:r>
            <a:r>
              <a:rPr lang="fr-BE" sz="2000" dirty="0"/>
              <a:t> </a:t>
            </a:r>
            <a:r>
              <a:rPr lang="fr-BE" sz="2000" dirty="0" err="1"/>
              <a:t>safe</a:t>
            </a:r>
            <a:r>
              <a:rPr lang="fr-BE" sz="2000" dirty="0"/>
              <a:t> </a:t>
            </a:r>
            <a:r>
              <a:rPr lang="fr-BE" sz="2000" dirty="0" err="1"/>
              <a:t>space</a:t>
            </a:r>
            <a:r>
              <a:rPr lang="fr-BE" sz="2000" dirty="0"/>
              <a:t>?</a:t>
            </a:r>
            <a:endParaRPr lang="fr-FR" sz="2400"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5828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3392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249c9436ab0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249c9436ab0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364242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A </a:t>
            </a:r>
            <a:r>
              <a:rPr lang="fr-BE" dirty="0" err="1"/>
              <a:t>product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</a:t>
            </a:r>
            <a:r>
              <a:rPr lang="fr-BE" dirty="0" err="1"/>
              <a:t>only</a:t>
            </a:r>
            <a:r>
              <a:rPr lang="fr-BE" dirty="0"/>
              <a:t> </a:t>
            </a:r>
            <a:r>
              <a:rPr lang="fr-BE" dirty="0" err="1"/>
              <a:t>sustainable</a:t>
            </a:r>
            <a:r>
              <a:rPr lang="fr-BE" dirty="0"/>
              <a:t> if people can use, </a:t>
            </a:r>
            <a:r>
              <a:rPr lang="fr-BE" dirty="0" err="1"/>
              <a:t>maintain</a:t>
            </a:r>
            <a:r>
              <a:rPr lang="fr-BE" dirty="0"/>
              <a:t>, and live </a:t>
            </a:r>
            <a:r>
              <a:rPr lang="fr-BE" dirty="0" err="1"/>
              <a:t>with</a:t>
            </a:r>
            <a:r>
              <a:rPr lang="fr-BE" dirty="0"/>
              <a:t> </a:t>
            </a:r>
            <a:r>
              <a:rPr lang="fr-BE" dirty="0" err="1"/>
              <a:t>it</a:t>
            </a:r>
            <a:r>
              <a:rPr lang="fr-BE" dirty="0"/>
              <a:t>, </a:t>
            </a:r>
            <a:r>
              <a:rPr lang="fr-BE" dirty="0" err="1"/>
              <a:t>without</a:t>
            </a:r>
            <a:r>
              <a:rPr lang="fr-BE" dirty="0"/>
              <a:t> </a:t>
            </a:r>
            <a:r>
              <a:rPr lang="fr-BE" dirty="0" err="1"/>
              <a:t>exhausting</a:t>
            </a:r>
            <a:r>
              <a:rPr lang="fr-BE" dirty="0"/>
              <a:t> the </a:t>
            </a:r>
            <a:r>
              <a:rPr lang="fr-BE" dirty="0" err="1"/>
              <a:t>systems</a:t>
            </a:r>
            <a:r>
              <a:rPr lang="fr-BE" dirty="0"/>
              <a:t> </a:t>
            </a:r>
            <a:r>
              <a:rPr lang="fr-BE" dirty="0" err="1"/>
              <a:t>that</a:t>
            </a:r>
            <a:r>
              <a:rPr lang="fr-BE" dirty="0"/>
              <a:t> support </a:t>
            </a:r>
            <a:r>
              <a:rPr lang="fr-BE" dirty="0" err="1"/>
              <a:t>it</a:t>
            </a:r>
            <a:r>
              <a:rPr lang="fr-BE" dirty="0"/>
              <a:t>.</a:t>
            </a:r>
            <a:br>
              <a:rPr lang="fr-BE" dirty="0"/>
            </a:br>
            <a:r>
              <a:rPr lang="fr-BE" dirty="0"/>
              <a:t>= meeting </a:t>
            </a:r>
            <a:r>
              <a:rPr lang="fr-BE" dirty="0" err="1"/>
              <a:t>needs</a:t>
            </a:r>
            <a:r>
              <a:rPr lang="fr-BE" dirty="0"/>
              <a:t> </a:t>
            </a:r>
            <a:r>
              <a:rPr lang="fr-BE" dirty="0" err="1"/>
              <a:t>without</a:t>
            </a:r>
            <a:r>
              <a:rPr lang="fr-BE" dirty="0"/>
              <a:t> </a:t>
            </a:r>
            <a:r>
              <a:rPr lang="fr-BE" dirty="0" err="1"/>
              <a:t>overshooting</a:t>
            </a:r>
            <a:r>
              <a:rPr lang="fr-BE" dirty="0"/>
              <a:t> </a:t>
            </a:r>
            <a:r>
              <a:rPr lang="fr-BE" dirty="0" err="1"/>
              <a:t>planetary</a:t>
            </a:r>
            <a:r>
              <a:rPr lang="fr-BE" dirty="0"/>
              <a:t> </a:t>
            </a:r>
            <a:r>
              <a:rPr lang="fr-BE" dirty="0" err="1"/>
              <a:t>limits</a:t>
            </a:r>
            <a:r>
              <a:rPr lang="fr-BE" dirty="0"/>
              <a:t>.</a:t>
            </a:r>
            <a:br>
              <a:rPr lang="fr-FR" dirty="0"/>
            </a:br>
            <a:r>
              <a:rPr lang="fr-FR" dirty="0"/>
              <a:t>Image by https://</a:t>
            </a:r>
            <a:r>
              <a:rPr lang="fr-FR" dirty="0" err="1"/>
              <a:t>pixabay.com</a:t>
            </a:r>
            <a:r>
              <a:rPr lang="fr-FR" dirty="0"/>
              <a:t>/</a:t>
            </a:r>
            <a:r>
              <a:rPr lang="fr-FR" dirty="0" err="1"/>
              <a:t>users</a:t>
            </a:r>
            <a:r>
              <a:rPr lang="fr-FR" dirty="0"/>
              <a:t>/gugacurado-9127389/?</a:t>
            </a:r>
            <a:r>
              <a:rPr lang="fr-FR" dirty="0" err="1"/>
              <a:t>utm_source</a:t>
            </a:r>
            <a:r>
              <a:rPr lang="fr-FR" dirty="0"/>
              <a:t>=</a:t>
            </a:r>
            <a:r>
              <a:rPr lang="fr-FR" dirty="0" err="1"/>
              <a:t>link-attribution&amp;utm_medium</a:t>
            </a:r>
            <a:r>
              <a:rPr lang="fr-FR" dirty="0"/>
              <a:t>=</a:t>
            </a:r>
            <a:r>
              <a:rPr lang="fr-FR" dirty="0" err="1"/>
              <a:t>referral&amp;utm_campaign</a:t>
            </a:r>
            <a:r>
              <a:rPr lang="fr-FR" dirty="0"/>
              <a:t>=</a:t>
            </a:r>
            <a:r>
              <a:rPr lang="fr-FR" dirty="0" err="1"/>
              <a:t>image&amp;utm_content</a:t>
            </a:r>
            <a:r>
              <a:rPr lang="fr-FR" dirty="0"/>
              <a:t>=8365292</a:t>
            </a:r>
            <a:br>
              <a:rPr lang="fr-FR" dirty="0"/>
            </a:br>
            <a:r>
              <a:rPr lang="fr-FR" dirty="0" err="1"/>
              <a:t>gugacurado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Pixabay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85426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Shape 78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85" name="Shape 7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BE" dirty="0" err="1"/>
              <a:t>Venn</a:t>
            </a:r>
            <a:r>
              <a:rPr lang="fr-BE" dirty="0"/>
              <a:t> Diagram</a:t>
            </a: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Shape 78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85" name="Shape 7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50576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Shape 78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85" name="Shape 7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398722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cap="none" spc="0" normalizeH="0" baseline="0" dirty="0" err="1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Bamboo</a:t>
            </a:r>
            <a:r>
              <a:rPr kumimoji="0" lang="fr-FR" sz="24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: </a:t>
            </a:r>
            <a:r>
              <a:rPr lang="fr-FR" sz="2400" b="1" dirty="0" err="1">
                <a:solidFill>
                  <a:srgbClr val="5E5E5E"/>
                </a:solidFill>
              </a:rPr>
              <a:t>E</a:t>
            </a:r>
            <a:r>
              <a:rPr kumimoji="0" lang="fr-FR" sz="2400" b="1" i="0" u="none" strike="noStrike" cap="none" spc="0" normalizeH="0" baseline="0" dirty="0" err="1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nvironmental</a:t>
            </a:r>
            <a:r>
              <a:rPr kumimoji="0" lang="fr-FR" sz="24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impact of transport</a:t>
            </a:r>
          </a:p>
          <a:p>
            <a:pPr marL="0" marR="0" lvl="0" indent="0" algn="l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2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Source: Collection personnelle de photos</a:t>
            </a:r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88674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cap="none" spc="0" normalizeH="0" baseline="0" dirty="0" err="1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Bamboo</a:t>
            </a:r>
            <a:r>
              <a:rPr kumimoji="0" lang="fr-FR" sz="24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: </a:t>
            </a:r>
            <a:r>
              <a:rPr lang="fr-FR" sz="2400" b="1" dirty="0" err="1">
                <a:solidFill>
                  <a:srgbClr val="5E5E5E"/>
                </a:solidFill>
              </a:rPr>
              <a:t>E</a:t>
            </a:r>
            <a:r>
              <a:rPr kumimoji="0" lang="fr-FR" sz="2400" b="1" i="0" u="none" strike="noStrike" cap="none" spc="0" normalizeH="0" baseline="0" dirty="0" err="1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nvironmental</a:t>
            </a:r>
            <a:r>
              <a:rPr kumimoji="0" lang="fr-FR" sz="2400" b="1" i="0" u="none" strike="noStrike" cap="none" spc="0" normalizeH="0" baseline="0" dirty="0">
                <a:ln>
                  <a:noFill/>
                </a:ln>
                <a:solidFill>
                  <a:srgbClr val="5E5E5E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rPr>
              <a:t> impact of transport</a:t>
            </a:r>
          </a:p>
          <a:p>
            <a:pPr marL="0" marR="0" lvl="0" indent="0" algn="l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sz="2000" dirty="0">
                <a:solidFill>
                  <a:schemeClr val="bg2">
                    <a:lumMod val="10000"/>
                  </a:schemeClr>
                </a:solidFill>
                <a:latin typeface="+mj-lt"/>
              </a:rPr>
              <a:t>Source: Collection personnelle de photos</a:t>
            </a:r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320158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b="1" dirty="0" err="1"/>
              <a:t>Designed</a:t>
            </a:r>
            <a:r>
              <a:rPr lang="fr-BE" b="1" dirty="0"/>
              <a:t> to </a:t>
            </a:r>
            <a:r>
              <a:rPr lang="fr-BE" b="1" dirty="0" err="1"/>
              <a:t>evolve</a:t>
            </a:r>
            <a:r>
              <a:rPr lang="fr-BE" b="1" dirty="0"/>
              <a:t> </a:t>
            </a:r>
            <a:r>
              <a:rPr lang="fr-BE" b="1" dirty="0" err="1"/>
              <a:t>with</a:t>
            </a:r>
            <a:r>
              <a:rPr lang="fr-BE" b="1" dirty="0"/>
              <a:t> </a:t>
            </a:r>
            <a:r>
              <a:rPr lang="fr-BE" b="1" dirty="0" err="1"/>
              <a:t>you</a:t>
            </a:r>
            <a:br>
              <a:rPr lang="fr-BE" dirty="0"/>
            </a:br>
            <a:r>
              <a:rPr lang="fr-BE" dirty="0" err="1"/>
              <a:t>Modular</a:t>
            </a:r>
            <a:r>
              <a:rPr lang="fr-BE" dirty="0"/>
              <a:t> system </a:t>
            </a:r>
            <a:r>
              <a:rPr lang="fr-BE" dirty="0" err="1"/>
              <a:t>adapts</a:t>
            </a:r>
            <a:r>
              <a:rPr lang="fr-BE" dirty="0"/>
              <a:t> over </a:t>
            </a:r>
            <a:r>
              <a:rPr lang="fr-BE" dirty="0" err="1"/>
              <a:t>decades</a:t>
            </a:r>
            <a:r>
              <a:rPr lang="fr-BE" dirty="0"/>
              <a:t> </a:t>
            </a:r>
            <a:r>
              <a:rPr lang="fr-BE" dirty="0" err="1"/>
              <a:t>instead</a:t>
            </a:r>
            <a:r>
              <a:rPr lang="fr-BE" dirty="0"/>
              <a:t> of </a:t>
            </a:r>
            <a:r>
              <a:rPr lang="fr-BE" dirty="0" err="1"/>
              <a:t>being</a:t>
            </a:r>
            <a:r>
              <a:rPr lang="fr-BE" dirty="0"/>
              <a:t> </a:t>
            </a:r>
            <a:r>
              <a:rPr lang="fr-BE" dirty="0" err="1"/>
              <a:t>replaced</a:t>
            </a:r>
            <a:endParaRPr lang="fr-BE" dirty="0"/>
          </a:p>
          <a:p>
            <a:r>
              <a:rPr lang="fr-BE" dirty="0" err="1"/>
              <a:t>Users</a:t>
            </a:r>
            <a:r>
              <a:rPr lang="fr-BE" dirty="0"/>
              <a:t> reconfigure </a:t>
            </a:r>
            <a:r>
              <a:rPr lang="fr-BE" dirty="0" err="1"/>
              <a:t>instead</a:t>
            </a:r>
            <a:r>
              <a:rPr lang="fr-BE" dirty="0"/>
              <a:t> of </a:t>
            </a:r>
            <a:r>
              <a:rPr lang="fr-BE" dirty="0" err="1"/>
              <a:t>buying</a:t>
            </a:r>
            <a:r>
              <a:rPr lang="fr-BE" dirty="0"/>
              <a:t> new </a:t>
            </a:r>
            <a:r>
              <a:rPr lang="fr-BE" dirty="0" err="1"/>
              <a:t>furniture</a:t>
            </a:r>
            <a:r>
              <a:rPr lang="fr-BE" dirty="0"/>
              <a:t> High </a:t>
            </a:r>
            <a:r>
              <a:rPr lang="fr-BE" dirty="0" err="1"/>
              <a:t>durability</a:t>
            </a:r>
            <a:r>
              <a:rPr lang="fr-BE" dirty="0"/>
              <a:t> + </a:t>
            </a:r>
            <a:r>
              <a:rPr lang="fr-BE" dirty="0" err="1"/>
              <a:t>timeless</a:t>
            </a:r>
            <a:r>
              <a:rPr lang="fr-BE" dirty="0"/>
              <a:t> design </a:t>
            </a:r>
            <a:r>
              <a:rPr lang="fr-BE" dirty="0" err="1"/>
              <a:t>Sustainability</a:t>
            </a:r>
            <a:r>
              <a:rPr lang="fr-BE" dirty="0"/>
              <a:t> </a:t>
            </a:r>
            <a:r>
              <a:rPr lang="fr-BE" dirty="0" err="1"/>
              <a:t>comes</a:t>
            </a:r>
            <a:r>
              <a:rPr lang="fr-BE" dirty="0"/>
              <a:t> </a:t>
            </a:r>
            <a:r>
              <a:rPr lang="fr-BE" dirty="0" err="1"/>
              <a:t>from</a:t>
            </a:r>
            <a:r>
              <a:rPr lang="fr-BE" dirty="0"/>
              <a:t> </a:t>
            </a:r>
            <a:r>
              <a:rPr lang="fr-BE" b="1" dirty="0" err="1"/>
              <a:t>adaptability</a:t>
            </a:r>
            <a:r>
              <a:rPr lang="fr-BE" b="1" dirty="0"/>
              <a:t> over time</a:t>
            </a:r>
            <a:br>
              <a:rPr lang="fr-BE" dirty="0"/>
            </a:br>
            <a:r>
              <a:rPr lang="fr-BE" dirty="0"/>
              <a:t>Source: </a:t>
            </a:r>
            <a:r>
              <a:rPr lang="fr-BE" dirty="0" err="1"/>
              <a:t>Vitsoe</a:t>
            </a:r>
            <a:r>
              <a:rPr lang="fr-BE" dirty="0"/>
              <a:t> 606 Universal </a:t>
            </a:r>
            <a:r>
              <a:rPr lang="fr-BE" dirty="0" err="1"/>
              <a:t>Shelving</a:t>
            </a:r>
            <a:r>
              <a:rPr lang="fr-BE" dirty="0"/>
              <a:t> System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96112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Good </a:t>
            </a:r>
            <a:r>
              <a:rPr lang="fr-BE" dirty="0" err="1"/>
              <a:t>example</a:t>
            </a:r>
            <a:r>
              <a:rPr lang="fr-BE" dirty="0"/>
              <a:t> of </a:t>
            </a:r>
            <a:r>
              <a:rPr lang="fr-BE" dirty="0" err="1"/>
              <a:t>transparency</a:t>
            </a:r>
            <a:r>
              <a:rPr lang="fr-BE" dirty="0"/>
              <a:t> &amp; </a:t>
            </a:r>
            <a:r>
              <a:rPr lang="fr-BE" dirty="0" err="1"/>
              <a:t>repairability</a:t>
            </a:r>
            <a:r>
              <a:rPr lang="fr-BE" dirty="0"/>
              <a:t>: </a:t>
            </a:r>
            <a:r>
              <a:rPr lang="fr-BE" dirty="0" err="1"/>
              <a:t>Fairphone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778089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Example: Tool </a:t>
            </a:r>
            <a:r>
              <a:rPr lang="fr-BE" dirty="0" err="1"/>
              <a:t>libraries</a:t>
            </a:r>
            <a:br>
              <a:rPr lang="fr-BE" dirty="0"/>
            </a:br>
            <a:r>
              <a:rPr lang="fr-BE" b="1" dirty="0"/>
              <a:t>Access over </a:t>
            </a:r>
            <a:r>
              <a:rPr lang="fr-BE" b="1" dirty="0" err="1"/>
              <a:t>ownership</a:t>
            </a:r>
            <a:br>
              <a:rPr lang="fr-BE" dirty="0"/>
            </a:br>
            <a:r>
              <a:rPr lang="fr-BE" dirty="0" err="1"/>
              <a:t>Shared</a:t>
            </a:r>
            <a:r>
              <a:rPr lang="fr-BE" dirty="0"/>
              <a:t> </a:t>
            </a:r>
            <a:r>
              <a:rPr lang="fr-BE" dirty="0" err="1"/>
              <a:t>tools</a:t>
            </a:r>
            <a:r>
              <a:rPr lang="fr-BE" dirty="0"/>
              <a:t> </a:t>
            </a:r>
            <a:r>
              <a:rPr lang="fr-BE" dirty="0" err="1"/>
              <a:t>reduce</a:t>
            </a:r>
            <a:r>
              <a:rPr lang="fr-BE" dirty="0"/>
              <a:t> the </a:t>
            </a:r>
            <a:r>
              <a:rPr lang="fr-BE" dirty="0" err="1"/>
              <a:t>need</a:t>
            </a:r>
            <a:r>
              <a:rPr lang="fr-BE" dirty="0"/>
              <a:t> to </a:t>
            </a:r>
            <a:r>
              <a:rPr lang="fr-BE" dirty="0" err="1"/>
              <a:t>produce</a:t>
            </a:r>
            <a:r>
              <a:rPr lang="fr-BE" dirty="0"/>
              <a:t> and </a:t>
            </a:r>
            <a:r>
              <a:rPr lang="fr-BE" dirty="0" err="1"/>
              <a:t>own</a:t>
            </a:r>
            <a:r>
              <a:rPr lang="fr-BE" dirty="0"/>
              <a:t> </a:t>
            </a:r>
            <a:r>
              <a:rPr lang="fr-BE" dirty="0" err="1"/>
              <a:t>rarely-used</a:t>
            </a:r>
            <a:r>
              <a:rPr lang="fr-BE" dirty="0"/>
              <a:t> </a:t>
            </a:r>
            <a:r>
              <a:rPr lang="fr-BE" dirty="0" err="1"/>
              <a:t>products</a:t>
            </a:r>
            <a:br>
              <a:rPr lang="fr-BE" dirty="0"/>
            </a:br>
            <a:r>
              <a:rPr lang="fr-BE" dirty="0"/>
              <a:t>A drill </a:t>
            </a:r>
            <a:r>
              <a:rPr lang="fr-BE" dirty="0" err="1"/>
              <a:t>used</a:t>
            </a:r>
            <a:r>
              <a:rPr lang="fr-BE" dirty="0"/>
              <a:t> 10 min/</a:t>
            </a:r>
            <a:r>
              <a:rPr lang="fr-BE" dirty="0" err="1"/>
              <a:t>year</a:t>
            </a:r>
            <a:r>
              <a:rPr lang="fr-BE" dirty="0"/>
              <a:t> → no </a:t>
            </a:r>
            <a:r>
              <a:rPr lang="fr-BE" dirty="0" err="1"/>
              <a:t>need</a:t>
            </a:r>
            <a:r>
              <a:rPr lang="fr-BE" dirty="0"/>
              <a:t> for </a:t>
            </a:r>
            <a:r>
              <a:rPr lang="fr-BE" dirty="0" err="1"/>
              <a:t>everyone</a:t>
            </a:r>
            <a:r>
              <a:rPr lang="fr-BE" dirty="0"/>
              <a:t> to </a:t>
            </a:r>
            <a:r>
              <a:rPr lang="fr-BE" dirty="0" err="1"/>
              <a:t>own</a:t>
            </a:r>
            <a:r>
              <a:rPr lang="fr-BE" dirty="0"/>
              <a:t> one </a:t>
            </a:r>
            <a:br>
              <a:rPr lang="fr-BE" dirty="0"/>
            </a:br>
            <a:r>
              <a:rPr lang="fr-BE" dirty="0" err="1"/>
              <a:t>Sustainability</a:t>
            </a:r>
            <a:r>
              <a:rPr lang="fr-BE" dirty="0"/>
              <a:t> </a:t>
            </a:r>
            <a:r>
              <a:rPr lang="fr-BE" dirty="0" err="1"/>
              <a:t>comes</a:t>
            </a:r>
            <a:r>
              <a:rPr lang="fr-BE" dirty="0"/>
              <a:t> </a:t>
            </a:r>
            <a:r>
              <a:rPr lang="fr-BE" dirty="0" err="1"/>
              <a:t>from</a:t>
            </a:r>
            <a:r>
              <a:rPr lang="fr-BE" dirty="0"/>
              <a:t> </a:t>
            </a:r>
            <a:r>
              <a:rPr lang="fr-BE" b="1" dirty="0" err="1"/>
              <a:t>shared</a:t>
            </a:r>
            <a:r>
              <a:rPr lang="fr-BE" b="1" dirty="0"/>
              <a:t> use + trust + </a:t>
            </a:r>
            <a:r>
              <a:rPr lang="fr-BE" b="1" dirty="0" err="1"/>
              <a:t>organization</a:t>
            </a:r>
            <a:r>
              <a:rPr lang="fr-BE" dirty="0"/>
              <a:t> </a:t>
            </a:r>
            <a:br>
              <a:rPr lang="fr-BE" dirty="0"/>
            </a:br>
            <a:r>
              <a:rPr lang="fr-BE" dirty="0"/>
              <a:t>The “design” </a:t>
            </a:r>
            <a:r>
              <a:rPr lang="fr-BE" dirty="0" err="1"/>
              <a:t>is</a:t>
            </a:r>
            <a:r>
              <a:rPr lang="fr-BE" dirty="0"/>
              <a:t> the </a:t>
            </a:r>
            <a:r>
              <a:rPr lang="fr-BE" b="1" dirty="0"/>
              <a:t>service + </a:t>
            </a:r>
            <a:r>
              <a:rPr lang="fr-BE" b="1" dirty="0" err="1"/>
              <a:t>community</a:t>
            </a:r>
            <a:r>
              <a:rPr lang="fr-BE" dirty="0"/>
              <a:t>, not the </a:t>
            </a:r>
            <a:r>
              <a:rPr lang="fr-BE" dirty="0" err="1"/>
              <a:t>object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8587704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08059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b="1" dirty="0"/>
              <a:t>Example:</a:t>
            </a:r>
          </a:p>
          <a:p>
            <a:r>
              <a:rPr lang="fr-BE" b="1" dirty="0" err="1"/>
              <a:t>Designing</a:t>
            </a:r>
            <a:r>
              <a:rPr lang="fr-BE" b="1" dirty="0"/>
              <a:t> a </a:t>
            </a:r>
            <a:r>
              <a:rPr lang="fr-BE" b="1" i="1" dirty="0"/>
              <a:t>passive house (</a:t>
            </a:r>
            <a:r>
              <a:rPr lang="fr-BE" b="1" i="1" dirty="0" err="1"/>
              <a:t>explain</a:t>
            </a:r>
            <a:r>
              <a:rPr lang="fr-BE" b="1" i="1" dirty="0"/>
              <a:t>)</a:t>
            </a:r>
            <a:r>
              <a:rPr lang="fr-BE" b="1" dirty="0"/>
              <a:t> </a:t>
            </a:r>
            <a:r>
              <a:rPr lang="fr-BE" b="1" dirty="0" err="1"/>
              <a:t>with</a:t>
            </a:r>
            <a:r>
              <a:rPr lang="fr-BE" b="1" dirty="0"/>
              <a:t> </a:t>
            </a:r>
            <a:r>
              <a:rPr lang="fr-BE" b="1" dirty="0" err="1"/>
              <a:t>very</a:t>
            </a:r>
            <a:r>
              <a:rPr lang="fr-BE" b="1" dirty="0"/>
              <a:t> </a:t>
            </a:r>
            <a:r>
              <a:rPr lang="fr-BE" b="1" dirty="0" err="1"/>
              <a:t>thick</a:t>
            </a:r>
            <a:r>
              <a:rPr lang="fr-BE" b="1" dirty="0"/>
              <a:t> insulation and triple </a:t>
            </a:r>
            <a:r>
              <a:rPr lang="fr-BE" b="1" dirty="0" err="1"/>
              <a:t>glazing</a:t>
            </a:r>
            <a:endParaRPr lang="fr-BE" b="1" dirty="0"/>
          </a:p>
          <a:p>
            <a:r>
              <a:rPr lang="fr-BE" b="1" dirty="0"/>
              <a:t>Trade-off:</a:t>
            </a:r>
            <a:br>
              <a:rPr lang="fr-BE" b="1" dirty="0"/>
            </a:br>
            <a:r>
              <a:rPr lang="fr-BE" dirty="0"/>
              <a:t>Very </a:t>
            </a:r>
            <a:r>
              <a:rPr lang="fr-BE" dirty="0" err="1"/>
              <a:t>low</a:t>
            </a:r>
            <a:r>
              <a:rPr lang="fr-BE" dirty="0"/>
              <a:t> </a:t>
            </a:r>
            <a:r>
              <a:rPr lang="fr-BE" dirty="0" err="1"/>
              <a:t>heating</a:t>
            </a:r>
            <a:r>
              <a:rPr lang="fr-BE" dirty="0"/>
              <a:t> </a:t>
            </a:r>
            <a:r>
              <a:rPr lang="fr-BE" dirty="0" err="1"/>
              <a:t>energy</a:t>
            </a:r>
            <a:r>
              <a:rPr lang="fr-BE" dirty="0"/>
              <a:t> over time vs. High </a:t>
            </a:r>
            <a:r>
              <a:rPr lang="fr-BE" dirty="0" err="1"/>
              <a:t>material</a:t>
            </a:r>
            <a:r>
              <a:rPr lang="fr-BE" dirty="0"/>
              <a:t> use (insulation, glass, frames) </a:t>
            </a:r>
            <a:endParaRPr lang="fr-BE" b="1" dirty="0"/>
          </a:p>
          <a:p>
            <a:r>
              <a:rPr lang="fr-BE" dirty="0"/>
              <a:t>You </a:t>
            </a:r>
            <a:r>
              <a:rPr lang="fr-BE" dirty="0" err="1"/>
              <a:t>reduce</a:t>
            </a:r>
            <a:r>
              <a:rPr lang="fr-BE" dirty="0"/>
              <a:t> </a:t>
            </a:r>
            <a:r>
              <a:rPr lang="fr-BE" dirty="0" err="1"/>
              <a:t>operational</a:t>
            </a:r>
            <a:r>
              <a:rPr lang="fr-BE" dirty="0"/>
              <a:t> impact, but </a:t>
            </a:r>
            <a:r>
              <a:rPr lang="fr-BE" dirty="0" err="1"/>
              <a:t>increase</a:t>
            </a:r>
            <a:r>
              <a:rPr lang="fr-BE" dirty="0"/>
              <a:t> </a:t>
            </a:r>
            <a:r>
              <a:rPr lang="fr-BE" b="1" dirty="0" err="1"/>
              <a:t>embodied</a:t>
            </a:r>
            <a:r>
              <a:rPr lang="fr-BE" b="1" dirty="0"/>
              <a:t> impact </a:t>
            </a:r>
            <a:r>
              <a:rPr lang="fr-BE" b="1" dirty="0" err="1"/>
              <a:t>upfront</a:t>
            </a:r>
            <a:br>
              <a:rPr lang="fr-BE" b="1" dirty="0"/>
            </a:br>
            <a:r>
              <a:rPr lang="fr-BE" b="1" dirty="0"/>
              <a:t>Example:</a:t>
            </a:r>
          </a:p>
          <a:p>
            <a:r>
              <a:rPr lang="fr-BE" dirty="0"/>
              <a:t>Cheap </a:t>
            </a:r>
            <a:r>
              <a:rPr lang="fr-BE" dirty="0" err="1"/>
              <a:t>electric</a:t>
            </a:r>
            <a:r>
              <a:rPr lang="fr-BE" dirty="0"/>
              <a:t> </a:t>
            </a:r>
            <a:r>
              <a:rPr lang="fr-BE" dirty="0" err="1"/>
              <a:t>kettle</a:t>
            </a:r>
            <a:r>
              <a:rPr lang="fr-BE" dirty="0"/>
              <a:t> vs durable </a:t>
            </a:r>
            <a:r>
              <a:rPr lang="fr-BE" dirty="0" err="1"/>
              <a:t>stainless-steel</a:t>
            </a:r>
            <a:r>
              <a:rPr lang="fr-BE" dirty="0"/>
              <a:t> one</a:t>
            </a:r>
          </a:p>
          <a:p>
            <a:r>
              <a:rPr lang="fr-BE" b="1" dirty="0"/>
              <a:t>Trade-off:</a:t>
            </a:r>
            <a:br>
              <a:rPr lang="fr-BE" b="1" dirty="0"/>
            </a:br>
            <a:r>
              <a:rPr lang="fr-BE" dirty="0"/>
              <a:t>Cheap → accessible to more </a:t>
            </a:r>
            <a:r>
              <a:rPr lang="fr-BE" dirty="0" err="1"/>
              <a:t>users</a:t>
            </a:r>
            <a:r>
              <a:rPr lang="fr-BE" dirty="0"/>
              <a:t> </a:t>
            </a:r>
            <a:br>
              <a:rPr lang="fr-BE" dirty="0"/>
            </a:br>
            <a:r>
              <a:rPr lang="fr-BE" dirty="0"/>
              <a:t>Breaks </a:t>
            </a:r>
            <a:r>
              <a:rPr lang="fr-BE" dirty="0" err="1"/>
              <a:t>quickly</a:t>
            </a:r>
            <a:r>
              <a:rPr lang="fr-BE" dirty="0"/>
              <a:t> → </a:t>
            </a:r>
            <a:r>
              <a:rPr lang="fr-BE" dirty="0" err="1"/>
              <a:t>replaced</a:t>
            </a:r>
            <a:r>
              <a:rPr lang="fr-BE" dirty="0"/>
              <a:t> </a:t>
            </a:r>
            <a:r>
              <a:rPr lang="fr-BE" dirty="0" err="1"/>
              <a:t>often</a:t>
            </a:r>
            <a:r>
              <a:rPr lang="fr-BE" dirty="0"/>
              <a:t> </a:t>
            </a:r>
          </a:p>
          <a:p>
            <a:r>
              <a:rPr lang="fr-BE" b="1" dirty="0"/>
              <a:t>Insight:</a:t>
            </a:r>
            <a:br>
              <a:rPr lang="fr-BE" b="1" dirty="0"/>
            </a:br>
            <a:r>
              <a:rPr lang="fr-BE" dirty="0"/>
              <a:t>Low </a:t>
            </a:r>
            <a:r>
              <a:rPr lang="fr-BE" dirty="0" err="1"/>
              <a:t>cost</a:t>
            </a:r>
            <a:r>
              <a:rPr lang="fr-BE" dirty="0"/>
              <a:t> can lock </a:t>
            </a:r>
            <a:r>
              <a:rPr lang="fr-BE" dirty="0" err="1"/>
              <a:t>users</a:t>
            </a:r>
            <a:r>
              <a:rPr lang="fr-BE" dirty="0"/>
              <a:t> </a:t>
            </a:r>
            <a:r>
              <a:rPr lang="fr-BE" dirty="0" err="1"/>
              <a:t>into</a:t>
            </a:r>
            <a:r>
              <a:rPr lang="fr-BE" dirty="0"/>
              <a:t> </a:t>
            </a:r>
            <a:r>
              <a:rPr lang="fr-BE" b="1" dirty="0"/>
              <a:t>cycles of replacement</a:t>
            </a:r>
            <a:endParaRPr lang="fr-BE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10239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  <a:p>
            <a:r>
              <a:rPr lang="fr-BE" b="1" dirty="0"/>
              <a:t>Example:</a:t>
            </a:r>
          </a:p>
          <a:p>
            <a:r>
              <a:rPr lang="fr-BE" dirty="0" err="1"/>
              <a:t>Designing</a:t>
            </a:r>
            <a:r>
              <a:rPr lang="fr-BE" dirty="0"/>
              <a:t> a </a:t>
            </a:r>
            <a:r>
              <a:rPr lang="fr-BE" i="1" dirty="0"/>
              <a:t>passive house</a:t>
            </a:r>
            <a:r>
              <a:rPr lang="fr-BE" dirty="0"/>
              <a:t> </a:t>
            </a:r>
            <a:r>
              <a:rPr lang="fr-BE" dirty="0" err="1"/>
              <a:t>with</a:t>
            </a:r>
            <a:r>
              <a:rPr lang="fr-BE" dirty="0"/>
              <a:t> </a:t>
            </a:r>
            <a:r>
              <a:rPr lang="fr-BE" dirty="0" err="1"/>
              <a:t>very</a:t>
            </a:r>
            <a:r>
              <a:rPr lang="fr-BE" dirty="0"/>
              <a:t> </a:t>
            </a:r>
            <a:r>
              <a:rPr lang="fr-BE" dirty="0" err="1"/>
              <a:t>thick</a:t>
            </a:r>
            <a:r>
              <a:rPr lang="fr-BE" dirty="0"/>
              <a:t> insulation and triple </a:t>
            </a:r>
            <a:r>
              <a:rPr lang="fr-BE" dirty="0" err="1"/>
              <a:t>glazing</a:t>
            </a:r>
            <a:endParaRPr lang="fr-BE" dirty="0"/>
          </a:p>
          <a:p>
            <a:r>
              <a:rPr lang="fr-BE" b="1" dirty="0"/>
              <a:t>Trade-off:</a:t>
            </a:r>
            <a:br>
              <a:rPr lang="fr-BE" b="1" dirty="0"/>
            </a:br>
            <a:r>
              <a:rPr lang="fr-BE" dirty="0"/>
              <a:t>Very </a:t>
            </a:r>
            <a:r>
              <a:rPr lang="fr-BE" dirty="0" err="1"/>
              <a:t>low</a:t>
            </a:r>
            <a:r>
              <a:rPr lang="fr-BE" dirty="0"/>
              <a:t> </a:t>
            </a:r>
            <a:r>
              <a:rPr lang="fr-BE" dirty="0" err="1"/>
              <a:t>heating</a:t>
            </a:r>
            <a:r>
              <a:rPr lang="fr-BE" dirty="0"/>
              <a:t> </a:t>
            </a:r>
            <a:r>
              <a:rPr lang="fr-BE" dirty="0" err="1"/>
              <a:t>energy</a:t>
            </a:r>
            <a:r>
              <a:rPr lang="fr-BE" dirty="0"/>
              <a:t> over time vs. High </a:t>
            </a:r>
            <a:r>
              <a:rPr lang="fr-BE" dirty="0" err="1"/>
              <a:t>material</a:t>
            </a:r>
            <a:r>
              <a:rPr lang="fr-BE" dirty="0"/>
              <a:t> use (insulation, glass, frames) </a:t>
            </a:r>
            <a:endParaRPr lang="fr-BE" b="1" dirty="0"/>
          </a:p>
          <a:p>
            <a:r>
              <a:rPr lang="fr-BE" dirty="0"/>
              <a:t>You </a:t>
            </a:r>
            <a:r>
              <a:rPr lang="fr-BE" dirty="0" err="1"/>
              <a:t>reduce</a:t>
            </a:r>
            <a:r>
              <a:rPr lang="fr-BE" dirty="0"/>
              <a:t> </a:t>
            </a:r>
            <a:r>
              <a:rPr lang="fr-BE" dirty="0" err="1"/>
              <a:t>operational</a:t>
            </a:r>
            <a:r>
              <a:rPr lang="fr-BE" dirty="0"/>
              <a:t> impact, but </a:t>
            </a:r>
            <a:r>
              <a:rPr lang="fr-BE" dirty="0" err="1"/>
              <a:t>increase</a:t>
            </a:r>
            <a:r>
              <a:rPr lang="fr-BE" dirty="0"/>
              <a:t> </a:t>
            </a:r>
            <a:r>
              <a:rPr lang="fr-BE" b="1" dirty="0" err="1"/>
              <a:t>embodied</a:t>
            </a:r>
            <a:r>
              <a:rPr lang="fr-BE" b="1" dirty="0"/>
              <a:t> impact </a:t>
            </a:r>
            <a:r>
              <a:rPr lang="fr-BE" b="1" dirty="0" err="1"/>
              <a:t>upfront</a:t>
            </a:r>
            <a:br>
              <a:rPr lang="fr-BE" b="1" dirty="0"/>
            </a:br>
            <a:r>
              <a:rPr lang="fr-BE" b="1" dirty="0"/>
              <a:t>Example:</a:t>
            </a:r>
          </a:p>
          <a:p>
            <a:r>
              <a:rPr lang="fr-BE" dirty="0"/>
              <a:t>Cheap </a:t>
            </a:r>
            <a:r>
              <a:rPr lang="fr-BE" dirty="0" err="1"/>
              <a:t>electric</a:t>
            </a:r>
            <a:r>
              <a:rPr lang="fr-BE" dirty="0"/>
              <a:t> </a:t>
            </a:r>
            <a:r>
              <a:rPr lang="fr-BE" dirty="0" err="1"/>
              <a:t>kettle</a:t>
            </a:r>
            <a:r>
              <a:rPr lang="fr-BE" dirty="0"/>
              <a:t> vs durable </a:t>
            </a:r>
            <a:r>
              <a:rPr lang="fr-BE" dirty="0" err="1"/>
              <a:t>stainless-steel</a:t>
            </a:r>
            <a:r>
              <a:rPr lang="fr-BE" dirty="0"/>
              <a:t> one</a:t>
            </a:r>
          </a:p>
          <a:p>
            <a:r>
              <a:rPr lang="fr-BE" b="1" dirty="0"/>
              <a:t>Trade-off:</a:t>
            </a:r>
            <a:br>
              <a:rPr lang="fr-BE" b="1" dirty="0"/>
            </a:br>
            <a:r>
              <a:rPr lang="fr-BE" dirty="0"/>
              <a:t>Cheap → accessible to more </a:t>
            </a:r>
            <a:r>
              <a:rPr lang="fr-BE" dirty="0" err="1"/>
              <a:t>users</a:t>
            </a:r>
            <a:r>
              <a:rPr lang="fr-BE" dirty="0"/>
              <a:t> </a:t>
            </a:r>
            <a:br>
              <a:rPr lang="fr-BE" dirty="0"/>
            </a:br>
            <a:r>
              <a:rPr lang="fr-BE" dirty="0"/>
              <a:t>Breaks </a:t>
            </a:r>
            <a:r>
              <a:rPr lang="fr-BE" dirty="0" err="1"/>
              <a:t>quickly</a:t>
            </a:r>
            <a:r>
              <a:rPr lang="fr-BE" dirty="0"/>
              <a:t> → </a:t>
            </a:r>
            <a:r>
              <a:rPr lang="fr-BE" dirty="0" err="1"/>
              <a:t>replaced</a:t>
            </a:r>
            <a:r>
              <a:rPr lang="fr-BE" dirty="0"/>
              <a:t> </a:t>
            </a:r>
            <a:r>
              <a:rPr lang="fr-BE" dirty="0" err="1"/>
              <a:t>often</a:t>
            </a:r>
            <a:r>
              <a:rPr lang="fr-BE" dirty="0"/>
              <a:t> </a:t>
            </a:r>
          </a:p>
          <a:p>
            <a:r>
              <a:rPr lang="fr-BE" b="1" dirty="0"/>
              <a:t>Insight:</a:t>
            </a:r>
            <a:br>
              <a:rPr lang="fr-BE" b="1" dirty="0"/>
            </a:br>
            <a:r>
              <a:rPr lang="fr-BE" dirty="0"/>
              <a:t>Low </a:t>
            </a:r>
            <a:r>
              <a:rPr lang="fr-BE" dirty="0" err="1"/>
              <a:t>cost</a:t>
            </a:r>
            <a:r>
              <a:rPr lang="fr-BE" dirty="0"/>
              <a:t> can lock </a:t>
            </a:r>
            <a:r>
              <a:rPr lang="fr-BE" dirty="0" err="1"/>
              <a:t>users</a:t>
            </a:r>
            <a:r>
              <a:rPr lang="fr-BE" dirty="0"/>
              <a:t> </a:t>
            </a:r>
            <a:r>
              <a:rPr lang="fr-BE" dirty="0" err="1"/>
              <a:t>into</a:t>
            </a:r>
            <a:r>
              <a:rPr lang="fr-BE" dirty="0"/>
              <a:t> </a:t>
            </a:r>
            <a:r>
              <a:rPr lang="fr-BE" b="1" dirty="0"/>
              <a:t>cycles of replacement</a:t>
            </a:r>
            <a:endParaRPr lang="fr-BE" dirty="0"/>
          </a:p>
          <a:p>
            <a:endParaRPr lang="fr-BE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684558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/>
              <a:t>Design </a:t>
            </a:r>
            <a:r>
              <a:rPr lang="fr-BE" dirty="0" err="1"/>
              <a:t>criteria</a:t>
            </a:r>
            <a:r>
              <a:rPr lang="fr-BE" dirty="0"/>
              <a:t>.</a:t>
            </a:r>
            <a:br>
              <a:rPr lang="fr-BE" dirty="0"/>
            </a:br>
            <a:r>
              <a:rPr lang="fr-BE" dirty="0"/>
              <a:t>Let </a:t>
            </a:r>
            <a:r>
              <a:rPr lang="fr-BE" dirty="0" err="1"/>
              <a:t>them</a:t>
            </a:r>
            <a:r>
              <a:rPr lang="fr-BE" dirty="0"/>
              <a:t> </a:t>
            </a:r>
            <a:r>
              <a:rPr lang="fr-BE" dirty="0" err="1"/>
              <a:t>answer</a:t>
            </a:r>
            <a:r>
              <a:rPr lang="fr-BE" dirty="0"/>
              <a:t>. If </a:t>
            </a:r>
            <a:r>
              <a:rPr lang="fr-BE" dirty="0" err="1"/>
              <a:t>they</a:t>
            </a:r>
            <a:r>
              <a:rPr lang="fr-BE" dirty="0"/>
              <a:t> tackle </a:t>
            </a:r>
            <a:r>
              <a:rPr lang="fr-BE" dirty="0" err="1"/>
              <a:t>material</a:t>
            </a:r>
            <a:r>
              <a:rPr lang="fr-BE" dirty="0"/>
              <a:t>: </a:t>
            </a:r>
            <a:r>
              <a:rPr lang="fr-BE" dirty="0" err="1"/>
              <a:t>Interesting</a:t>
            </a:r>
            <a:r>
              <a:rPr lang="fr-BE" dirty="0"/>
              <a:t>, But the </a:t>
            </a:r>
            <a:r>
              <a:rPr lang="fr-BE" dirty="0" err="1"/>
              <a:t>biggest</a:t>
            </a:r>
            <a:r>
              <a:rPr lang="fr-BE" dirty="0"/>
              <a:t> impact </a:t>
            </a:r>
            <a:r>
              <a:rPr lang="fr-BE" dirty="0" err="1"/>
              <a:t>decisions</a:t>
            </a:r>
            <a:r>
              <a:rPr lang="fr-BE" dirty="0"/>
              <a:t> </a:t>
            </a:r>
            <a:r>
              <a:rPr lang="fr-BE" dirty="0" err="1"/>
              <a:t>often</a:t>
            </a:r>
            <a:r>
              <a:rPr lang="fr-BE" dirty="0"/>
              <a:t> </a:t>
            </a:r>
            <a:r>
              <a:rPr lang="fr-BE" dirty="0" err="1"/>
              <a:t>happen</a:t>
            </a:r>
            <a:r>
              <a:rPr lang="fr-BE" dirty="0"/>
              <a:t> </a:t>
            </a:r>
            <a:r>
              <a:rPr lang="fr-BE" i="1" dirty="0" err="1"/>
              <a:t>before</a:t>
            </a:r>
            <a:r>
              <a:rPr lang="fr-BE" dirty="0"/>
              <a:t> </a:t>
            </a:r>
            <a:r>
              <a:rPr lang="fr-BE" dirty="0" err="1"/>
              <a:t>that</a:t>
            </a:r>
            <a:r>
              <a:rPr lang="fr-BE" dirty="0"/>
              <a:t>.</a:t>
            </a:r>
            <a:br>
              <a:rPr lang="fr-BE" dirty="0"/>
            </a:br>
            <a:r>
              <a:rPr lang="fr-BE" dirty="0" err="1"/>
              <a:t>Could</a:t>
            </a:r>
            <a:r>
              <a:rPr lang="fr-BE" dirty="0"/>
              <a:t> </a:t>
            </a:r>
            <a:r>
              <a:rPr lang="fr-BE" dirty="0" err="1"/>
              <a:t>it</a:t>
            </a:r>
            <a:r>
              <a:rPr lang="fr-BE" dirty="0"/>
              <a:t> last 30 </a:t>
            </a:r>
            <a:r>
              <a:rPr lang="fr-BE" dirty="0" err="1"/>
              <a:t>years</a:t>
            </a:r>
            <a:r>
              <a:rPr lang="fr-BE" dirty="0"/>
              <a:t> </a:t>
            </a:r>
            <a:r>
              <a:rPr lang="fr-BE" dirty="0" err="1"/>
              <a:t>instead</a:t>
            </a:r>
            <a:r>
              <a:rPr lang="fr-BE" dirty="0"/>
              <a:t> of 5? </a:t>
            </a:r>
            <a:br>
              <a:rPr lang="fr-BE" dirty="0"/>
            </a:br>
            <a:r>
              <a:rPr lang="fr-BE" dirty="0"/>
              <a:t>Can </a:t>
            </a:r>
            <a:r>
              <a:rPr lang="fr-BE" dirty="0" err="1"/>
              <a:t>it</a:t>
            </a:r>
            <a:r>
              <a:rPr lang="fr-BE" dirty="0"/>
              <a:t> </a:t>
            </a:r>
            <a:r>
              <a:rPr lang="fr-BE" dirty="0" err="1"/>
              <a:t>be</a:t>
            </a:r>
            <a:r>
              <a:rPr lang="fr-BE" dirty="0"/>
              <a:t> </a:t>
            </a:r>
            <a:r>
              <a:rPr lang="fr-BE" dirty="0" err="1"/>
              <a:t>repaired</a:t>
            </a:r>
            <a:r>
              <a:rPr lang="fr-BE" dirty="0"/>
              <a:t> </a:t>
            </a:r>
            <a:r>
              <a:rPr lang="fr-BE" dirty="0" err="1"/>
              <a:t>instead</a:t>
            </a:r>
            <a:r>
              <a:rPr lang="fr-BE" dirty="0"/>
              <a:t> of </a:t>
            </a:r>
            <a:r>
              <a:rPr lang="fr-BE" dirty="0" err="1"/>
              <a:t>replaced</a:t>
            </a:r>
            <a:r>
              <a:rPr lang="fr-BE" dirty="0"/>
              <a:t>?</a:t>
            </a:r>
          </a:p>
          <a:p>
            <a:r>
              <a:rPr lang="fr-BE" b="1" dirty="0"/>
              <a:t>Challenge:</a:t>
            </a:r>
          </a:p>
          <a:p>
            <a:r>
              <a:rPr lang="fr-BE" dirty="0"/>
              <a:t>Do </a:t>
            </a: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need</a:t>
            </a:r>
            <a:r>
              <a:rPr lang="fr-BE" dirty="0"/>
              <a:t> to design new chairs at all? Do </a:t>
            </a:r>
            <a:r>
              <a:rPr lang="fr-BE" dirty="0" err="1"/>
              <a:t>you</a:t>
            </a:r>
            <a:r>
              <a:rPr lang="fr-BE" dirty="0"/>
              <a:t> design a </a:t>
            </a:r>
            <a:r>
              <a:rPr lang="fr-BE" dirty="0" err="1"/>
              <a:t>better</a:t>
            </a:r>
            <a:r>
              <a:rPr lang="fr-BE" dirty="0"/>
              <a:t> chair, or </a:t>
            </a:r>
            <a:r>
              <a:rPr lang="fr-BE" dirty="0" err="1"/>
              <a:t>reduce</a:t>
            </a:r>
            <a:r>
              <a:rPr lang="fr-BE" dirty="0"/>
              <a:t> the </a:t>
            </a:r>
            <a:r>
              <a:rPr lang="fr-BE" dirty="0" err="1"/>
              <a:t>need</a:t>
            </a:r>
            <a:r>
              <a:rPr lang="fr-BE" dirty="0"/>
              <a:t> to </a:t>
            </a:r>
            <a:r>
              <a:rPr lang="fr-BE" dirty="0" err="1"/>
              <a:t>sit</a:t>
            </a:r>
            <a:r>
              <a:rPr lang="fr-BE" dirty="0"/>
              <a:t>? If the solution </a:t>
            </a:r>
            <a:r>
              <a:rPr lang="fr-BE" dirty="0" err="1"/>
              <a:t>is</a:t>
            </a:r>
            <a:r>
              <a:rPr lang="fr-BE" dirty="0"/>
              <a:t> ‘</a:t>
            </a:r>
            <a:r>
              <a:rPr lang="fr-BE" dirty="0" err="1"/>
              <a:t>sit</a:t>
            </a:r>
            <a:r>
              <a:rPr lang="fr-BE" dirty="0"/>
              <a:t> </a:t>
            </a:r>
            <a:r>
              <a:rPr lang="fr-BE" dirty="0" err="1"/>
              <a:t>less</a:t>
            </a:r>
            <a:r>
              <a:rPr lang="fr-BE" dirty="0"/>
              <a:t>’, </a:t>
            </a:r>
            <a:r>
              <a:rPr lang="fr-BE" dirty="0" err="1"/>
              <a:t>then</a:t>
            </a:r>
            <a:r>
              <a:rPr lang="fr-BE" dirty="0"/>
              <a:t> </a:t>
            </a:r>
            <a:r>
              <a:rPr lang="fr-BE" dirty="0" err="1"/>
              <a:t>designing</a:t>
            </a:r>
            <a:r>
              <a:rPr lang="fr-BE" dirty="0"/>
              <a:t> a </a:t>
            </a:r>
            <a:r>
              <a:rPr lang="fr-BE" dirty="0" err="1"/>
              <a:t>better</a:t>
            </a:r>
            <a:r>
              <a:rPr lang="fr-BE" dirty="0"/>
              <a:t> chair </a:t>
            </a:r>
            <a:r>
              <a:rPr lang="fr-BE" dirty="0" err="1"/>
              <a:t>might</a:t>
            </a:r>
            <a:r>
              <a:rPr lang="fr-BE" dirty="0"/>
              <a:t> </a:t>
            </a:r>
            <a:r>
              <a:rPr lang="fr-BE" dirty="0" err="1"/>
              <a:t>actually</a:t>
            </a:r>
            <a:r>
              <a:rPr lang="fr-BE" dirty="0"/>
              <a:t> </a:t>
            </a:r>
            <a:r>
              <a:rPr lang="fr-BE" dirty="0" err="1"/>
              <a:t>reinforce</a:t>
            </a:r>
            <a:r>
              <a:rPr lang="fr-BE" dirty="0"/>
              <a:t> the </a:t>
            </a:r>
            <a:r>
              <a:rPr lang="fr-BE" dirty="0" err="1"/>
              <a:t>problem</a:t>
            </a:r>
            <a:r>
              <a:rPr lang="fr-BE" dirty="0"/>
              <a:t>.</a:t>
            </a:r>
            <a:br>
              <a:rPr lang="fr-BE" dirty="0"/>
            </a:b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320965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2ebf4a1ada4_0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2ebf4a1ada4_0_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601829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Shape 78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85" name="Shape 7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BE" dirty="0" err="1"/>
              <a:t>Recycling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NOT the goal. </a:t>
            </a:r>
            <a:r>
              <a:rPr lang="fr-BE" dirty="0" err="1"/>
              <a:t>It’s</a:t>
            </a:r>
            <a:r>
              <a:rPr lang="fr-BE" dirty="0"/>
              <a:t> the last </a:t>
            </a:r>
            <a:r>
              <a:rPr lang="fr-BE" dirty="0" err="1"/>
              <a:t>resort</a:t>
            </a:r>
            <a:r>
              <a:rPr lang="fr-BE" dirty="0"/>
              <a:t>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14488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Shape 78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85" name="Shape 7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 err="1"/>
              <a:t>Recycling</a:t>
            </a:r>
            <a:r>
              <a:rPr lang="fr-BE" dirty="0"/>
              <a:t> </a:t>
            </a:r>
            <a:r>
              <a:rPr lang="fr-BE" dirty="0" err="1"/>
              <a:t>is</a:t>
            </a:r>
            <a:r>
              <a:rPr lang="fr-BE" dirty="0"/>
              <a:t> NOT the goal. </a:t>
            </a:r>
            <a:r>
              <a:rPr lang="fr-BE" dirty="0" err="1"/>
              <a:t>It’s</a:t>
            </a:r>
            <a:r>
              <a:rPr lang="fr-BE" dirty="0"/>
              <a:t> the last </a:t>
            </a:r>
            <a:r>
              <a:rPr lang="fr-BE" dirty="0" err="1"/>
              <a:t>resort</a:t>
            </a:r>
            <a:r>
              <a:rPr lang="fr-BE" dirty="0"/>
              <a:t>.</a:t>
            </a:r>
            <a:br>
              <a:rPr lang="fr-BE" dirty="0"/>
            </a:b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59347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Shape 80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02" name="Shape 80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fr-BE" sz="1400" dirty="0" err="1"/>
              <a:t>Instead</a:t>
            </a:r>
            <a:r>
              <a:rPr lang="fr-BE" sz="1400" dirty="0"/>
              <a:t> of: performance, </a:t>
            </a:r>
            <a:r>
              <a:rPr lang="fr-BE" sz="1400" dirty="0" err="1"/>
              <a:t>cost</a:t>
            </a:r>
            <a:r>
              <a:rPr lang="fr-BE" sz="1400" dirty="0"/>
              <a:t>, </a:t>
            </a:r>
            <a:r>
              <a:rPr lang="fr-BE" sz="1400" dirty="0" err="1"/>
              <a:t>aesthetics</a:t>
            </a:r>
            <a:r>
              <a:rPr lang="fr-BE" sz="1400" dirty="0"/>
              <a:t> </a:t>
            </a:r>
          </a:p>
          <a:p>
            <a:r>
              <a:rPr lang="fr-BE" sz="1400" dirty="0" err="1"/>
              <a:t>Add</a:t>
            </a:r>
            <a:r>
              <a:rPr lang="fr-BE" sz="1400" dirty="0"/>
              <a:t>: </a:t>
            </a:r>
            <a:r>
              <a:rPr lang="fr-BE" sz="1400" dirty="0" err="1"/>
              <a:t>lifespan</a:t>
            </a:r>
            <a:r>
              <a:rPr lang="fr-BE" sz="1400" dirty="0"/>
              <a:t>, </a:t>
            </a:r>
            <a:r>
              <a:rPr lang="fr-BE" sz="1400" dirty="0" err="1"/>
              <a:t>repairability</a:t>
            </a:r>
            <a:r>
              <a:rPr lang="fr-BE" sz="1400" dirty="0"/>
              <a:t>, user </a:t>
            </a:r>
            <a:r>
              <a:rPr lang="fr-BE" sz="1400" dirty="0" err="1"/>
              <a:t>behavior</a:t>
            </a:r>
            <a:r>
              <a:rPr lang="fr-BE" sz="1400" dirty="0"/>
              <a:t>, </a:t>
            </a:r>
            <a:r>
              <a:rPr lang="fr-BE" sz="1400" dirty="0" err="1"/>
              <a:t>failure</a:t>
            </a:r>
            <a:r>
              <a:rPr lang="fr-BE" sz="1400" dirty="0"/>
              <a:t> scenarios</a:t>
            </a:r>
            <a:br>
              <a:rPr lang="fr-BE" sz="1400" dirty="0"/>
            </a:br>
            <a:r>
              <a:rPr lang="fr-BE" sz="3200" dirty="0"/>
              <a:t>Materials’ impact * comparaisons </a:t>
            </a:r>
            <a:r>
              <a:rPr lang="fr-BE" sz="3200" dirty="0" err="1"/>
              <a:t>between</a:t>
            </a:r>
            <a:r>
              <a:rPr lang="fr-BE" sz="3200" dirty="0"/>
              <a:t> cases for convergence. </a:t>
            </a:r>
            <a:r>
              <a:rPr lang="fr-BE" sz="3200" dirty="0" err="1"/>
              <a:t>Think</a:t>
            </a:r>
            <a:r>
              <a:rPr lang="fr-BE" sz="3200" dirty="0"/>
              <a:t> about, impact </a:t>
            </a:r>
            <a:r>
              <a:rPr lang="fr-BE" sz="3200" dirty="0" err="1"/>
              <a:t>your</a:t>
            </a:r>
            <a:r>
              <a:rPr lang="fr-BE" sz="3200" dirty="0"/>
              <a:t> design. No in-</a:t>
            </a:r>
            <a:r>
              <a:rPr lang="fr-BE" sz="3200" dirty="0" err="1"/>
              <a:t>depth</a:t>
            </a:r>
            <a:r>
              <a:rPr lang="fr-BE" sz="3200" dirty="0"/>
              <a:t> </a:t>
            </a:r>
            <a:r>
              <a:rPr lang="fr-BE" sz="3200" dirty="0" err="1"/>
              <a:t>calculation</a:t>
            </a:r>
            <a:r>
              <a:rPr lang="fr-BE" sz="3200" dirty="0"/>
              <a:t>/</a:t>
            </a:r>
            <a:r>
              <a:rPr lang="fr-BE" sz="3200" dirty="0" err="1"/>
              <a:t>analysis</a:t>
            </a:r>
            <a:r>
              <a:rPr lang="fr-BE" sz="3200" dirty="0"/>
              <a:t>. </a:t>
            </a:r>
            <a:endParaRPr lang="fr-BE" sz="1400" dirty="0"/>
          </a:p>
          <a:p>
            <a:endParaRPr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2ebf4a1ada4_0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2ebf4a1ada4_0_2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14445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effectLst/>
                <a:latin typeface="Avenir Next" panose="020B05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LCA quantifies environmental impacts </a:t>
            </a:r>
            <a:r>
              <a:rPr lang="en-US" sz="1800" b="1" dirty="0">
                <a:effectLst/>
                <a:latin typeface="Avenir Next" panose="020B05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from cradle to grave</a:t>
            </a:r>
            <a:r>
              <a:rPr lang="en-US" sz="1800" dirty="0">
                <a:effectLst/>
                <a:latin typeface="Avenir Next" panose="020B05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meaning from raw material extraction to disposal or recycling.</a:t>
            </a:r>
            <a:endParaRPr lang="fr-BE" sz="1800" dirty="0">
              <a:effectLst/>
              <a:latin typeface="Avenir Next" panose="020B0503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1625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“100% recyclable packaging”</a:t>
            </a:r>
          </a:p>
          <a:p>
            <a:r>
              <a:rPr lang="fr-BE" b="1" dirty="0"/>
              <a:t>Reality:</a:t>
            </a:r>
          </a:p>
          <a:p>
            <a:pPr>
              <a:buFont typeface="Arial" panose="020B0604020202020204" pitchFamily="34" charset="0"/>
              <a:buNone/>
            </a:pPr>
            <a:r>
              <a:rPr lang="fr-BE" dirty="0"/>
              <a:t>Not </a:t>
            </a:r>
            <a:r>
              <a:rPr lang="fr-BE" dirty="0" err="1"/>
              <a:t>accepted</a:t>
            </a:r>
            <a:r>
              <a:rPr lang="fr-BE" dirty="0"/>
              <a:t> in </a:t>
            </a:r>
            <a:r>
              <a:rPr lang="fr-BE" dirty="0" err="1"/>
              <a:t>most</a:t>
            </a:r>
            <a:r>
              <a:rPr lang="fr-BE" dirty="0"/>
              <a:t> </a:t>
            </a:r>
            <a:r>
              <a:rPr lang="fr-BE" dirty="0" err="1"/>
              <a:t>recycling</a:t>
            </a:r>
            <a:r>
              <a:rPr lang="fr-BE" dirty="0"/>
              <a:t> </a:t>
            </a:r>
            <a:r>
              <a:rPr lang="fr-BE" dirty="0" err="1"/>
              <a:t>systems</a:t>
            </a:r>
            <a:r>
              <a:rPr lang="fr-BE" dirty="0"/>
              <a:t> </a:t>
            </a:r>
          </a:p>
          <a:p>
            <a:r>
              <a:rPr lang="fr-BE" dirty="0"/>
              <a:t>Multi-layer plastics impossible to </a:t>
            </a:r>
            <a:r>
              <a:rPr lang="fr-BE" dirty="0" err="1"/>
              <a:t>separate</a:t>
            </a:r>
            <a:br>
              <a:rPr lang="fr-BE" dirty="0"/>
            </a:br>
            <a:r>
              <a:rPr lang="fr-BE" b="1" dirty="0"/>
              <a:t>Claims of </a:t>
            </a:r>
            <a:r>
              <a:rPr lang="fr-BE" b="0" dirty="0"/>
              <a:t>"</a:t>
            </a:r>
            <a:r>
              <a:rPr lang="fr-BE" dirty="0" err="1"/>
              <a:t>Biodegradable</a:t>
            </a:r>
            <a:r>
              <a:rPr lang="fr-BE" dirty="0"/>
              <a:t>” or “compostable” plastics </a:t>
            </a:r>
            <a:r>
              <a:rPr lang="fr-BE" dirty="0" err="1"/>
              <a:t>which</a:t>
            </a:r>
            <a:r>
              <a:rPr lang="fr-BE" dirty="0"/>
              <a:t> </a:t>
            </a:r>
            <a:r>
              <a:rPr lang="fr-BE" dirty="0" err="1"/>
              <a:t>requires</a:t>
            </a:r>
            <a:r>
              <a:rPr lang="fr-BE" dirty="0"/>
              <a:t> </a:t>
            </a:r>
            <a:r>
              <a:rPr lang="fr-BE" dirty="0" err="1"/>
              <a:t>industrial</a:t>
            </a:r>
            <a:r>
              <a:rPr lang="fr-BE" dirty="0"/>
              <a:t> conditions and do not </a:t>
            </a:r>
            <a:r>
              <a:rPr lang="fr-BE" dirty="0" err="1"/>
              <a:t>degrade</a:t>
            </a:r>
            <a:r>
              <a:rPr lang="fr-BE" dirty="0"/>
              <a:t> in nature or </a:t>
            </a:r>
            <a:r>
              <a:rPr lang="fr-BE" dirty="0" err="1"/>
              <a:t>landfill</a:t>
            </a:r>
            <a:r>
              <a:rPr lang="fr-BE" dirty="0"/>
              <a:t> </a:t>
            </a:r>
            <a:br>
              <a:rPr lang="fr-BE" dirty="0"/>
            </a:br>
            <a:r>
              <a:rPr lang="fr-BE" dirty="0"/>
              <a:t>A </a:t>
            </a:r>
            <a:r>
              <a:rPr lang="fr-BE" dirty="0" err="1"/>
              <a:t>study</a:t>
            </a:r>
            <a:r>
              <a:rPr lang="fr-BE" dirty="0"/>
              <a:t> </a:t>
            </a:r>
            <a:r>
              <a:rPr lang="fr-BE" dirty="0" err="1"/>
              <a:t>published</a:t>
            </a:r>
            <a:r>
              <a:rPr lang="fr-BE" dirty="0"/>
              <a:t> by </a:t>
            </a:r>
            <a:r>
              <a:rPr lang="fr-BE" dirty="0" err="1"/>
              <a:t>researchers</a:t>
            </a:r>
            <a:r>
              <a:rPr lang="fr-BE" dirty="0"/>
              <a:t> </a:t>
            </a:r>
            <a:r>
              <a:rPr lang="fr-BE" dirty="0" err="1"/>
              <a:t>from</a:t>
            </a:r>
            <a:r>
              <a:rPr lang="fr-BE" dirty="0"/>
              <a:t> the </a:t>
            </a:r>
            <a:r>
              <a:rPr lang="fr-BE" dirty="0" err="1"/>
              <a:t>University</a:t>
            </a:r>
            <a:r>
              <a:rPr lang="fr-BE" dirty="0"/>
              <a:t> of Plymouth </a:t>
            </a:r>
            <a:r>
              <a:rPr lang="fr-BE" dirty="0" err="1"/>
              <a:t>tested</a:t>
            </a:r>
            <a:r>
              <a:rPr lang="fr-BE" dirty="0"/>
              <a:t> </a:t>
            </a:r>
            <a:r>
              <a:rPr lang="fr-BE" dirty="0" err="1"/>
              <a:t>these</a:t>
            </a:r>
            <a:r>
              <a:rPr lang="fr-BE" dirty="0"/>
              <a:t> </a:t>
            </a:r>
            <a:r>
              <a:rPr lang="fr-BE" dirty="0" err="1"/>
              <a:t>bags</a:t>
            </a:r>
            <a:r>
              <a:rPr lang="fr-BE" dirty="0"/>
              <a:t> in real conditions (</a:t>
            </a:r>
            <a:r>
              <a:rPr lang="fr-BE" dirty="0" err="1"/>
              <a:t>soil</a:t>
            </a:r>
            <a:r>
              <a:rPr lang="fr-BE" dirty="0"/>
              <a:t>, air, </a:t>
            </a:r>
            <a:r>
              <a:rPr lang="fr-BE" dirty="0" err="1"/>
              <a:t>sea</a:t>
            </a:r>
            <a:r>
              <a:rPr lang="fr-BE" dirty="0"/>
              <a:t>):</a:t>
            </a:r>
          </a:p>
          <a:p>
            <a:pPr>
              <a:buFont typeface="Arial" panose="020B0604020202020204" pitchFamily="34" charset="0"/>
              <a:buNone/>
            </a:pPr>
            <a:r>
              <a:rPr lang="fr-BE" dirty="0" err="1"/>
              <a:t>After</a:t>
            </a:r>
            <a:r>
              <a:rPr lang="fr-BE" dirty="0"/>
              <a:t> </a:t>
            </a:r>
            <a:r>
              <a:rPr lang="fr-BE" b="1" dirty="0"/>
              <a:t>3 </a:t>
            </a:r>
            <a:r>
              <a:rPr lang="fr-BE" b="1" dirty="0" err="1"/>
              <a:t>years</a:t>
            </a:r>
            <a:r>
              <a:rPr lang="fr-BE" b="1" dirty="0"/>
              <a:t> in the </a:t>
            </a:r>
            <a:r>
              <a:rPr lang="fr-BE" b="1" dirty="0" err="1"/>
              <a:t>environment</a:t>
            </a:r>
            <a:r>
              <a:rPr lang="fr-BE" dirty="0"/>
              <a:t>, the </a:t>
            </a:r>
            <a:r>
              <a:rPr lang="fr-BE" dirty="0" err="1"/>
              <a:t>bags</a:t>
            </a:r>
            <a:r>
              <a:rPr lang="fr-BE" dirty="0"/>
              <a:t> </a:t>
            </a:r>
            <a:r>
              <a:rPr lang="fr-BE" dirty="0" err="1"/>
              <a:t>were</a:t>
            </a:r>
            <a:r>
              <a:rPr lang="fr-BE" dirty="0"/>
              <a:t> </a:t>
            </a:r>
            <a:r>
              <a:rPr lang="fr-BE" dirty="0" err="1"/>
              <a:t>still</a:t>
            </a:r>
            <a:r>
              <a:rPr lang="fr-BE" dirty="0"/>
              <a:t> </a:t>
            </a:r>
            <a:r>
              <a:rPr lang="fr-BE" dirty="0" err="1"/>
              <a:t>present</a:t>
            </a:r>
            <a:r>
              <a:rPr lang="fr-BE" dirty="0"/>
              <a:t> </a:t>
            </a:r>
          </a:p>
          <a:p>
            <a:pPr>
              <a:buFont typeface="Arial" panose="020B0604020202020204" pitchFamily="34" charset="0"/>
              <a:buNone/>
            </a:pPr>
            <a:r>
              <a:rPr lang="fr-BE" dirty="0" err="1"/>
              <a:t>Some</a:t>
            </a:r>
            <a:r>
              <a:rPr lang="fr-BE" dirty="0"/>
              <a:t> </a:t>
            </a:r>
            <a:r>
              <a:rPr lang="fr-BE" dirty="0" err="1"/>
              <a:t>could</a:t>
            </a:r>
            <a:r>
              <a:rPr lang="fr-BE" dirty="0"/>
              <a:t> </a:t>
            </a:r>
            <a:r>
              <a:rPr lang="fr-BE" dirty="0" err="1"/>
              <a:t>still</a:t>
            </a:r>
            <a:r>
              <a:rPr lang="fr-BE" dirty="0"/>
              <a:t> </a:t>
            </a:r>
            <a:r>
              <a:rPr lang="fr-BE" b="1" dirty="0"/>
              <a:t>carry </a:t>
            </a:r>
            <a:r>
              <a:rPr lang="fr-BE" b="1" dirty="0" err="1"/>
              <a:t>groceries</a:t>
            </a:r>
            <a:r>
              <a:rPr lang="fr-BE" b="1" dirty="0"/>
              <a:t> </a:t>
            </a:r>
            <a:r>
              <a:rPr lang="fr-BE" b="1" dirty="0" err="1"/>
              <a:t>without</a:t>
            </a:r>
            <a:r>
              <a:rPr lang="fr-BE" b="1" dirty="0"/>
              <a:t> </a:t>
            </a:r>
            <a:r>
              <a:rPr lang="fr-BE" b="1" dirty="0" err="1"/>
              <a:t>breaking</a:t>
            </a:r>
            <a:r>
              <a:rPr lang="fr-BE" dirty="0"/>
              <a:t> </a:t>
            </a:r>
          </a:p>
          <a:p>
            <a:pPr>
              <a:buFont typeface="Arial" panose="020B0604020202020204" pitchFamily="34" charset="0"/>
              <a:buNone/>
            </a:pPr>
            <a:r>
              <a:rPr lang="fr-BE" dirty="0" err="1"/>
              <a:t>Instead</a:t>
            </a:r>
            <a:r>
              <a:rPr lang="fr-BE" dirty="0"/>
              <a:t> of </a:t>
            </a:r>
            <a:r>
              <a:rPr lang="fr-BE" dirty="0" err="1"/>
              <a:t>degrading</a:t>
            </a:r>
            <a:r>
              <a:rPr lang="fr-BE" dirty="0"/>
              <a:t>, </a:t>
            </a:r>
            <a:r>
              <a:rPr lang="fr-BE" dirty="0" err="1"/>
              <a:t>they</a:t>
            </a:r>
            <a:r>
              <a:rPr lang="fr-BE" dirty="0"/>
              <a:t> </a:t>
            </a:r>
            <a:r>
              <a:rPr lang="fr-BE" b="1" dirty="0" err="1"/>
              <a:t>fragmented</a:t>
            </a:r>
            <a:r>
              <a:rPr lang="fr-BE" b="1" dirty="0"/>
              <a:t> </a:t>
            </a:r>
            <a:r>
              <a:rPr lang="fr-BE" b="1" dirty="0" err="1"/>
              <a:t>into</a:t>
            </a:r>
            <a:r>
              <a:rPr lang="fr-BE" b="1" dirty="0"/>
              <a:t> </a:t>
            </a:r>
            <a:r>
              <a:rPr lang="fr-BE" b="1" dirty="0" err="1"/>
              <a:t>microplastics</a:t>
            </a:r>
            <a:r>
              <a:rPr lang="fr-BE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8155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An </a:t>
            </a:r>
            <a:r>
              <a:rPr lang="fr-BE" dirty="0" err="1"/>
              <a:t>engineer</a:t>
            </a:r>
            <a:r>
              <a:rPr lang="fr-BE" dirty="0"/>
              <a:t> designs a </a:t>
            </a:r>
            <a:r>
              <a:rPr lang="fr-BE" b="1" dirty="0" err="1"/>
              <a:t>highly</a:t>
            </a:r>
            <a:r>
              <a:rPr lang="fr-BE" b="1" dirty="0"/>
              <a:t> efficient, smart </a:t>
            </a:r>
            <a:r>
              <a:rPr lang="fr-BE" b="1" dirty="0" err="1"/>
              <a:t>heating</a:t>
            </a:r>
            <a:r>
              <a:rPr lang="fr-BE" b="1" dirty="0"/>
              <a:t> system</a:t>
            </a:r>
            <a:r>
              <a:rPr lang="fr-BE" dirty="0"/>
              <a:t>:</a:t>
            </a:r>
          </a:p>
          <a:p>
            <a:pPr>
              <a:buFont typeface="Arial" panose="020B0604020202020204" pitchFamily="34" charset="0"/>
              <a:buNone/>
            </a:pPr>
            <a:r>
              <a:rPr lang="fr-BE" dirty="0" err="1"/>
              <a:t>optimized</a:t>
            </a:r>
            <a:r>
              <a:rPr lang="fr-BE" dirty="0"/>
              <a:t> </a:t>
            </a:r>
            <a:r>
              <a:rPr lang="fr-BE" dirty="0" err="1"/>
              <a:t>energy</a:t>
            </a:r>
            <a:r>
              <a:rPr lang="fr-BE" dirty="0"/>
              <a:t> performance </a:t>
            </a:r>
          </a:p>
          <a:p>
            <a:pPr>
              <a:buFont typeface="Arial" panose="020B0604020202020204" pitchFamily="34" charset="0"/>
              <a:buNone/>
            </a:pPr>
            <a:r>
              <a:rPr lang="fr-BE" dirty="0" err="1"/>
              <a:t>automated</a:t>
            </a:r>
            <a:r>
              <a:rPr lang="fr-BE" dirty="0"/>
              <a:t> </a:t>
            </a:r>
            <a:r>
              <a:rPr lang="fr-BE" dirty="0" err="1"/>
              <a:t>controls</a:t>
            </a:r>
            <a:r>
              <a:rPr lang="fr-BE" dirty="0"/>
              <a:t> </a:t>
            </a:r>
          </a:p>
          <a:p>
            <a:pPr>
              <a:buFont typeface="Arial" panose="020B0604020202020204" pitchFamily="34" charset="0"/>
              <a:buNone/>
            </a:pPr>
            <a:r>
              <a:rPr lang="fr-BE" dirty="0" err="1"/>
              <a:t>complex</a:t>
            </a:r>
            <a:r>
              <a:rPr lang="fr-BE" dirty="0"/>
              <a:t> interface </a:t>
            </a:r>
          </a:p>
          <a:p>
            <a:pPr>
              <a:buFont typeface="Arial" panose="020B0604020202020204" pitchFamily="34" charset="0"/>
              <a:buNone/>
            </a:pPr>
            <a:r>
              <a:rPr lang="fr-BE" dirty="0" err="1"/>
              <a:t>requires</a:t>
            </a:r>
            <a:r>
              <a:rPr lang="fr-BE" dirty="0"/>
              <a:t> correct setup and maintenance </a:t>
            </a:r>
          </a:p>
          <a:p>
            <a:r>
              <a:rPr lang="fr-BE" dirty="0" err="1"/>
              <a:t>Sustainable</a:t>
            </a:r>
            <a:r>
              <a:rPr lang="fr-BE" dirty="0"/>
              <a:t>… on </a:t>
            </a:r>
            <a:r>
              <a:rPr lang="fr-BE" dirty="0" err="1"/>
              <a:t>paper</a:t>
            </a:r>
            <a:br>
              <a:rPr lang="fr-BE" dirty="0"/>
            </a:br>
            <a:r>
              <a:rPr lang="fr-BE" b="1" dirty="0"/>
              <a:t>In reality:</a:t>
            </a:r>
          </a:p>
          <a:p>
            <a:r>
              <a:rPr lang="fr-BE" dirty="0" err="1"/>
              <a:t>Users</a:t>
            </a:r>
            <a:r>
              <a:rPr lang="fr-BE" dirty="0"/>
              <a:t> </a:t>
            </a:r>
            <a:r>
              <a:rPr lang="fr-BE" dirty="0" err="1"/>
              <a:t>don’t</a:t>
            </a:r>
            <a:r>
              <a:rPr lang="fr-BE" dirty="0"/>
              <a:t> </a:t>
            </a:r>
            <a:r>
              <a:rPr lang="fr-BE" dirty="0" err="1"/>
              <a:t>understand</a:t>
            </a:r>
            <a:r>
              <a:rPr lang="fr-BE" dirty="0"/>
              <a:t> the system, </a:t>
            </a:r>
            <a:r>
              <a:rPr lang="fr-BE" dirty="0" err="1"/>
              <a:t>override</a:t>
            </a:r>
            <a:r>
              <a:rPr lang="fr-BE" dirty="0"/>
              <a:t> </a:t>
            </a:r>
            <a:r>
              <a:rPr lang="fr-BE" dirty="0" err="1"/>
              <a:t>it</a:t>
            </a:r>
            <a:r>
              <a:rPr lang="fr-BE" dirty="0"/>
              <a:t>, open </a:t>
            </a:r>
            <a:r>
              <a:rPr lang="fr-BE" dirty="0" err="1"/>
              <a:t>windows</a:t>
            </a:r>
            <a:r>
              <a:rPr lang="fr-BE" dirty="0"/>
              <a:t> </a:t>
            </a:r>
            <a:r>
              <a:rPr lang="fr-BE" dirty="0" err="1"/>
              <a:t>because</a:t>
            </a:r>
            <a:r>
              <a:rPr lang="fr-BE" dirty="0"/>
              <a:t> </a:t>
            </a:r>
            <a:r>
              <a:rPr lang="fr-BE" dirty="0" err="1"/>
              <a:t>it’s</a:t>
            </a:r>
            <a:r>
              <a:rPr lang="fr-BE" dirty="0"/>
              <a:t> </a:t>
            </a:r>
            <a:r>
              <a:rPr lang="fr-BE" dirty="0" err="1"/>
              <a:t>too</a:t>
            </a:r>
            <a:r>
              <a:rPr lang="fr-BE" dirty="0"/>
              <a:t> hot, and </a:t>
            </a:r>
            <a:r>
              <a:rPr lang="fr-BE" dirty="0" err="1"/>
              <a:t>buy</a:t>
            </a:r>
            <a:r>
              <a:rPr lang="fr-BE" dirty="0"/>
              <a:t> </a:t>
            </a:r>
            <a:r>
              <a:rPr lang="fr-BE" b="1" dirty="0"/>
              <a:t>cheap </a:t>
            </a:r>
            <a:r>
              <a:rPr lang="fr-BE" b="1" dirty="0" err="1"/>
              <a:t>electric</a:t>
            </a:r>
            <a:r>
              <a:rPr lang="fr-BE" b="1" dirty="0"/>
              <a:t> </a:t>
            </a:r>
            <a:r>
              <a:rPr lang="fr-BE" b="1" dirty="0" err="1"/>
              <a:t>heaters</a:t>
            </a:r>
            <a:r>
              <a:rPr lang="fr-BE" dirty="0"/>
              <a:t> for </a:t>
            </a:r>
            <a:r>
              <a:rPr lang="fr-BE" dirty="0" err="1"/>
              <a:t>comfort</a:t>
            </a:r>
            <a:br>
              <a:rPr lang="fr-BE" dirty="0"/>
            </a:br>
            <a:r>
              <a:rPr lang="fr-BE" b="1" dirty="0"/>
              <a:t>The system </a:t>
            </a:r>
            <a:r>
              <a:rPr lang="fr-BE" b="1" dirty="0" err="1"/>
              <a:t>was</a:t>
            </a:r>
            <a:r>
              <a:rPr lang="fr-BE" b="1" dirty="0"/>
              <a:t> </a:t>
            </a:r>
            <a:r>
              <a:rPr lang="fr-BE" b="1" dirty="0" err="1"/>
              <a:t>perfectly</a:t>
            </a:r>
            <a:r>
              <a:rPr lang="fr-BE" b="1" dirty="0"/>
              <a:t> </a:t>
            </a:r>
            <a:r>
              <a:rPr lang="fr-BE" b="1" dirty="0" err="1"/>
              <a:t>designed</a:t>
            </a:r>
            <a:r>
              <a:rPr lang="fr-BE" b="1" dirty="0"/>
              <a:t>, but not for the people </a:t>
            </a:r>
            <a:r>
              <a:rPr lang="fr-BE" b="1" dirty="0" err="1"/>
              <a:t>using</a:t>
            </a:r>
            <a:r>
              <a:rPr lang="fr-BE" b="1" dirty="0"/>
              <a:t> </a:t>
            </a:r>
            <a:r>
              <a:rPr lang="fr-BE" b="1" dirty="0" err="1"/>
              <a:t>it</a:t>
            </a:r>
            <a:r>
              <a:rPr lang="fr-BE" b="1" dirty="0"/>
              <a:t>.</a:t>
            </a:r>
            <a:endParaRPr lang="fr-BE" dirty="0"/>
          </a:p>
          <a:p>
            <a:r>
              <a:rPr lang="fr-BE" dirty="0"/>
              <a:t>(images: </a:t>
            </a:r>
            <a:r>
              <a:rPr lang="fr-BE" dirty="0" err="1"/>
              <a:t>pixabay</a:t>
            </a:r>
            <a:r>
              <a:rPr lang="fr-BE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246194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 err="1"/>
              <a:t>Ugly</a:t>
            </a:r>
            <a:r>
              <a:rPr lang="fr-BE" dirty="0"/>
              <a:t> fixes but longer life </a:t>
            </a:r>
            <a:br>
              <a:rPr lang="fr-BE" dirty="0"/>
            </a:br>
            <a:r>
              <a:rPr lang="fr-BE" dirty="0" err="1"/>
              <a:t>We</a:t>
            </a:r>
            <a:r>
              <a:rPr lang="fr-BE" dirty="0"/>
              <a:t> </a:t>
            </a:r>
            <a:r>
              <a:rPr lang="fr-BE" dirty="0" err="1"/>
              <a:t>often</a:t>
            </a:r>
            <a:r>
              <a:rPr lang="fr-BE" dirty="0"/>
              <a:t> </a:t>
            </a:r>
            <a:r>
              <a:rPr lang="fr-BE" dirty="0" err="1"/>
              <a:t>think</a:t>
            </a:r>
            <a:r>
              <a:rPr lang="fr-BE" dirty="0"/>
              <a:t> </a:t>
            </a:r>
            <a:r>
              <a:rPr lang="fr-BE" dirty="0" err="1"/>
              <a:t>sustainability</a:t>
            </a:r>
            <a:r>
              <a:rPr lang="fr-BE" dirty="0"/>
              <a:t> </a:t>
            </a:r>
            <a:r>
              <a:rPr lang="fr-BE" dirty="0" err="1"/>
              <a:t>comes</a:t>
            </a:r>
            <a:r>
              <a:rPr lang="fr-BE" dirty="0"/>
              <a:t> </a:t>
            </a:r>
            <a:r>
              <a:rPr lang="fr-BE" dirty="0" err="1"/>
              <a:t>from</a:t>
            </a:r>
            <a:r>
              <a:rPr lang="fr-BE" dirty="0"/>
              <a:t> </a:t>
            </a:r>
            <a:r>
              <a:rPr lang="fr-BE" dirty="0" err="1"/>
              <a:t>designing</a:t>
            </a:r>
            <a:r>
              <a:rPr lang="fr-BE" dirty="0"/>
              <a:t> </a:t>
            </a:r>
            <a:r>
              <a:rPr lang="fr-BE" dirty="0" err="1"/>
              <a:t>perfect</a:t>
            </a:r>
            <a:r>
              <a:rPr lang="fr-BE" dirty="0"/>
              <a:t>, </a:t>
            </a:r>
            <a:r>
              <a:rPr lang="fr-BE" dirty="0" err="1"/>
              <a:t>optimized</a:t>
            </a:r>
            <a:r>
              <a:rPr lang="fr-BE" dirty="0"/>
              <a:t> </a:t>
            </a:r>
            <a:r>
              <a:rPr lang="fr-BE" dirty="0" err="1"/>
              <a:t>objects</a:t>
            </a:r>
            <a:r>
              <a:rPr lang="fr-BE" dirty="0"/>
              <a:t>.</a:t>
            </a:r>
            <a:br>
              <a:rPr lang="fr-BE" dirty="0"/>
            </a:br>
            <a:r>
              <a:rPr lang="fr-BE" dirty="0"/>
              <a:t>But in reality, people </a:t>
            </a:r>
            <a:r>
              <a:rPr lang="fr-BE" dirty="0" err="1"/>
              <a:t>adapt</a:t>
            </a:r>
            <a:r>
              <a:rPr lang="fr-BE" dirty="0"/>
              <a:t>, </a:t>
            </a:r>
            <a:r>
              <a:rPr lang="fr-BE" dirty="0" err="1"/>
              <a:t>misuse</a:t>
            </a:r>
            <a:r>
              <a:rPr lang="fr-BE" dirty="0"/>
              <a:t>, </a:t>
            </a:r>
            <a:r>
              <a:rPr lang="fr-BE" dirty="0" err="1"/>
              <a:t>repair</a:t>
            </a:r>
            <a:r>
              <a:rPr lang="fr-BE" dirty="0"/>
              <a:t>, and improvise.</a:t>
            </a:r>
            <a:br>
              <a:rPr lang="fr-BE" dirty="0"/>
            </a:br>
            <a:r>
              <a:rPr lang="fr-BE" dirty="0"/>
              <a:t>And </a:t>
            </a:r>
            <a:r>
              <a:rPr lang="fr-BE" dirty="0" err="1"/>
              <a:t>sometimes</a:t>
            </a:r>
            <a:r>
              <a:rPr lang="fr-BE" dirty="0"/>
              <a:t>, </a:t>
            </a:r>
            <a:r>
              <a:rPr lang="fr-BE" dirty="0" err="1"/>
              <a:t>those</a:t>
            </a:r>
            <a:r>
              <a:rPr lang="fr-BE" dirty="0"/>
              <a:t> </a:t>
            </a:r>
            <a:r>
              <a:rPr lang="fr-BE" dirty="0" err="1"/>
              <a:t>imperfect</a:t>
            </a:r>
            <a:r>
              <a:rPr lang="fr-BE" dirty="0"/>
              <a:t> adaptations are </a:t>
            </a:r>
            <a:r>
              <a:rPr lang="fr-BE" i="1" dirty="0"/>
              <a:t>more </a:t>
            </a:r>
            <a:r>
              <a:rPr lang="fr-BE" i="1" dirty="0" err="1"/>
              <a:t>sustainable</a:t>
            </a:r>
            <a:r>
              <a:rPr lang="fr-BE" dirty="0"/>
              <a:t> </a:t>
            </a:r>
            <a:r>
              <a:rPr lang="fr-BE" dirty="0" err="1"/>
              <a:t>than</a:t>
            </a:r>
            <a:r>
              <a:rPr lang="fr-BE" dirty="0"/>
              <a:t> the original design.</a:t>
            </a:r>
          </a:p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BE" dirty="0"/>
              <a:t>Image: </a:t>
            </a:r>
            <a:r>
              <a:rPr lang="fr-BE" dirty="0" err="1"/>
              <a:t>iStock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824645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7348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, and humm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owl of pappardelle pasta with parsley butter, roasted hazelnuts, and shaved parmesan cheese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, and chopstick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Bowl with salmon cakes, salad, and humm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Bowl of pappardelle pasta with parsley butter, roasted hazelnuts, and shaved parmesan chees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, and chopstick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‹N°›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dk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title" hasCustomPrompt="1"/>
          </p:nvPr>
        </p:nvSpPr>
        <p:spPr>
          <a:xfrm>
            <a:off x="3813533" y="3328133"/>
            <a:ext cx="17416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3" name="Google Shape;43;p13"/>
          <p:cNvSpPr txBox="1">
            <a:spLocks noGrp="1"/>
          </p:cNvSpPr>
          <p:nvPr>
            <p:ph type="subTitle" idx="1"/>
          </p:nvPr>
        </p:nvSpPr>
        <p:spPr>
          <a:xfrm>
            <a:off x="5555200" y="4461733"/>
            <a:ext cx="6230400" cy="182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3733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subTitle" idx="2"/>
          </p:nvPr>
        </p:nvSpPr>
        <p:spPr>
          <a:xfrm>
            <a:off x="5555200" y="3328200"/>
            <a:ext cx="62304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title" idx="3"/>
          </p:nvPr>
        </p:nvSpPr>
        <p:spPr>
          <a:xfrm>
            <a:off x="1906933" y="1426667"/>
            <a:ext cx="20570400" cy="173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Kantumruy Pro"/>
              <a:buNone/>
              <a:defRPr>
                <a:solidFill>
                  <a:schemeClr val="dk2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Kantumruy Pro"/>
              <a:buNone/>
              <a:defRPr sz="9333">
                <a:solidFill>
                  <a:schemeClr val="dk2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Kantumruy Pro"/>
              <a:buNone/>
              <a:defRPr sz="9333">
                <a:solidFill>
                  <a:schemeClr val="dk2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Kantumruy Pro"/>
              <a:buNone/>
              <a:defRPr sz="9333">
                <a:solidFill>
                  <a:schemeClr val="dk2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Kantumruy Pro"/>
              <a:buNone/>
              <a:defRPr sz="9333">
                <a:solidFill>
                  <a:schemeClr val="dk2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Kantumruy Pro"/>
              <a:buNone/>
              <a:defRPr sz="9333">
                <a:solidFill>
                  <a:schemeClr val="dk2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Kantumruy Pro"/>
              <a:buNone/>
              <a:defRPr sz="9333">
                <a:solidFill>
                  <a:schemeClr val="dk2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Kantumruy Pro"/>
              <a:buNone/>
              <a:defRPr sz="9333">
                <a:solidFill>
                  <a:schemeClr val="dk2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Kantumruy Pro"/>
              <a:buNone/>
              <a:defRPr sz="9333">
                <a:solidFill>
                  <a:schemeClr val="dk2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 idx="4" hasCustomPrompt="1"/>
          </p:nvPr>
        </p:nvSpPr>
        <p:spPr>
          <a:xfrm>
            <a:off x="3813533" y="6288933"/>
            <a:ext cx="17416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7" name="Google Shape;47;p13"/>
          <p:cNvSpPr txBox="1">
            <a:spLocks noGrp="1"/>
          </p:cNvSpPr>
          <p:nvPr>
            <p:ph type="subTitle" idx="5"/>
          </p:nvPr>
        </p:nvSpPr>
        <p:spPr>
          <a:xfrm>
            <a:off x="5555200" y="7422533"/>
            <a:ext cx="6230400" cy="182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3733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ubTitle" idx="6"/>
          </p:nvPr>
        </p:nvSpPr>
        <p:spPr>
          <a:xfrm>
            <a:off x="5555200" y="6288933"/>
            <a:ext cx="62304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 idx="7" hasCustomPrompt="1"/>
          </p:nvPr>
        </p:nvSpPr>
        <p:spPr>
          <a:xfrm>
            <a:off x="3813533" y="9249733"/>
            <a:ext cx="17416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3"/>
          <p:cNvSpPr txBox="1">
            <a:spLocks noGrp="1"/>
          </p:cNvSpPr>
          <p:nvPr>
            <p:ph type="subTitle" idx="8"/>
          </p:nvPr>
        </p:nvSpPr>
        <p:spPr>
          <a:xfrm>
            <a:off x="5555200" y="10383333"/>
            <a:ext cx="6230400" cy="182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3733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subTitle" idx="9"/>
          </p:nvPr>
        </p:nvSpPr>
        <p:spPr>
          <a:xfrm>
            <a:off x="5555200" y="9249733"/>
            <a:ext cx="62304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 idx="13" hasCustomPrompt="1"/>
          </p:nvPr>
        </p:nvSpPr>
        <p:spPr>
          <a:xfrm>
            <a:off x="12598400" y="3328133"/>
            <a:ext cx="17416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4"/>
          </p:nvPr>
        </p:nvSpPr>
        <p:spPr>
          <a:xfrm>
            <a:off x="14340067" y="4461733"/>
            <a:ext cx="6230400" cy="182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3733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5"/>
          </p:nvPr>
        </p:nvSpPr>
        <p:spPr>
          <a:xfrm>
            <a:off x="14340067" y="3328200"/>
            <a:ext cx="62304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16" hasCustomPrompt="1"/>
          </p:nvPr>
        </p:nvSpPr>
        <p:spPr>
          <a:xfrm>
            <a:off x="12598400" y="6288933"/>
            <a:ext cx="17416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7"/>
          </p:nvPr>
        </p:nvSpPr>
        <p:spPr>
          <a:xfrm>
            <a:off x="14340067" y="7422533"/>
            <a:ext cx="6230400" cy="182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3733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8"/>
          </p:nvPr>
        </p:nvSpPr>
        <p:spPr>
          <a:xfrm>
            <a:off x="14340067" y="6288933"/>
            <a:ext cx="62304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19" hasCustomPrompt="1"/>
          </p:nvPr>
        </p:nvSpPr>
        <p:spPr>
          <a:xfrm>
            <a:off x="12598400" y="9249733"/>
            <a:ext cx="17416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20"/>
          </p:nvPr>
        </p:nvSpPr>
        <p:spPr>
          <a:xfrm>
            <a:off x="14340067" y="10383333"/>
            <a:ext cx="6230400" cy="182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3733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21"/>
          </p:nvPr>
        </p:nvSpPr>
        <p:spPr>
          <a:xfrm>
            <a:off x="14340067" y="9249733"/>
            <a:ext cx="62304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898512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1906933" y="2268333"/>
            <a:ext cx="10284800" cy="4732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tumruy Pro"/>
              <a:buNone/>
              <a:defRPr sz="9333">
                <a:solidFill>
                  <a:schemeClr val="dk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tumruy Pro"/>
              <a:buNone/>
              <a:defRPr sz="9333">
                <a:solidFill>
                  <a:schemeClr val="dk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tumruy Pro"/>
              <a:buNone/>
              <a:defRPr sz="9333">
                <a:solidFill>
                  <a:schemeClr val="dk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tumruy Pro"/>
              <a:buNone/>
              <a:defRPr sz="9333">
                <a:solidFill>
                  <a:schemeClr val="dk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tumruy Pro"/>
              <a:buNone/>
              <a:defRPr sz="9333">
                <a:solidFill>
                  <a:schemeClr val="dk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tumruy Pro"/>
              <a:buNone/>
              <a:defRPr sz="9333">
                <a:solidFill>
                  <a:schemeClr val="dk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tumruy Pro"/>
              <a:buNone/>
              <a:defRPr sz="9333">
                <a:solidFill>
                  <a:schemeClr val="dk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tumruy Pro"/>
              <a:buNone/>
              <a:defRPr sz="9333">
                <a:solidFill>
                  <a:schemeClr val="dk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Kantumruy Pro"/>
              <a:buNone/>
              <a:defRPr sz="9333">
                <a:solidFill>
                  <a:schemeClr val="dk1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1906933" y="7000333"/>
            <a:ext cx="10284800" cy="2457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1219215" lvl="0" indent="-84667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ntumruy Pro Medium"/>
              <a:buChar char="●"/>
              <a:defRPr>
                <a:solidFill>
                  <a:schemeClr val="dk1"/>
                </a:solidFill>
                <a:latin typeface="Kantumruy Pro Medium"/>
                <a:ea typeface="Kantumruy Pro Medium"/>
                <a:cs typeface="Kantumruy Pro Medium"/>
                <a:sym typeface="Kantumruy Pro Medium"/>
              </a:defRPr>
            </a:lvl1pPr>
            <a:lvl2pPr marL="2438430" lvl="1" indent="-84667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ntumruy Pro Medium"/>
              <a:buChar char="○"/>
              <a:defRPr>
                <a:solidFill>
                  <a:schemeClr val="dk1"/>
                </a:solidFill>
                <a:latin typeface="Kantumruy Pro Medium"/>
                <a:ea typeface="Kantumruy Pro Medium"/>
                <a:cs typeface="Kantumruy Pro Medium"/>
                <a:sym typeface="Kantumruy Pro Medium"/>
              </a:defRPr>
            </a:lvl2pPr>
            <a:lvl3pPr marL="3657646" lvl="2" indent="-84667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ntumruy Pro Medium"/>
              <a:buChar char="■"/>
              <a:defRPr>
                <a:solidFill>
                  <a:schemeClr val="dk1"/>
                </a:solidFill>
                <a:latin typeface="Kantumruy Pro Medium"/>
                <a:ea typeface="Kantumruy Pro Medium"/>
                <a:cs typeface="Kantumruy Pro Medium"/>
                <a:sym typeface="Kantumruy Pro Medium"/>
              </a:defRPr>
            </a:lvl3pPr>
            <a:lvl4pPr marL="4876861" lvl="3" indent="-84667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ntumruy Pro Medium"/>
              <a:buChar char="●"/>
              <a:defRPr>
                <a:solidFill>
                  <a:schemeClr val="dk1"/>
                </a:solidFill>
                <a:latin typeface="Kantumruy Pro Medium"/>
                <a:ea typeface="Kantumruy Pro Medium"/>
                <a:cs typeface="Kantumruy Pro Medium"/>
                <a:sym typeface="Kantumruy Pro Medium"/>
              </a:defRPr>
            </a:lvl4pPr>
            <a:lvl5pPr marL="6096076" lvl="4" indent="-84667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ntumruy Pro Medium"/>
              <a:buChar char="○"/>
              <a:defRPr>
                <a:solidFill>
                  <a:schemeClr val="dk1"/>
                </a:solidFill>
                <a:latin typeface="Kantumruy Pro Medium"/>
                <a:ea typeface="Kantumruy Pro Medium"/>
                <a:cs typeface="Kantumruy Pro Medium"/>
                <a:sym typeface="Kantumruy Pro Medium"/>
              </a:defRPr>
            </a:lvl5pPr>
            <a:lvl6pPr marL="7315291" lvl="5" indent="-84667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ntumruy Pro Medium"/>
              <a:buChar char="■"/>
              <a:defRPr>
                <a:solidFill>
                  <a:schemeClr val="dk1"/>
                </a:solidFill>
                <a:latin typeface="Kantumruy Pro Medium"/>
                <a:ea typeface="Kantumruy Pro Medium"/>
                <a:cs typeface="Kantumruy Pro Medium"/>
                <a:sym typeface="Kantumruy Pro Medium"/>
              </a:defRPr>
            </a:lvl6pPr>
            <a:lvl7pPr marL="8534507" lvl="6" indent="-84667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ntumruy Pro Medium"/>
              <a:buChar char="●"/>
              <a:defRPr>
                <a:solidFill>
                  <a:schemeClr val="dk1"/>
                </a:solidFill>
                <a:latin typeface="Kantumruy Pro Medium"/>
                <a:ea typeface="Kantumruy Pro Medium"/>
                <a:cs typeface="Kantumruy Pro Medium"/>
                <a:sym typeface="Kantumruy Pro Medium"/>
              </a:defRPr>
            </a:lvl7pPr>
            <a:lvl8pPr marL="9753722" lvl="7" indent="-84667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ntumruy Pro Medium"/>
              <a:buChar char="○"/>
              <a:defRPr>
                <a:solidFill>
                  <a:schemeClr val="dk1"/>
                </a:solidFill>
                <a:latin typeface="Kantumruy Pro Medium"/>
                <a:ea typeface="Kantumruy Pro Medium"/>
                <a:cs typeface="Kantumruy Pro Medium"/>
                <a:sym typeface="Kantumruy Pro Medium"/>
              </a:defRPr>
            </a:lvl8pPr>
            <a:lvl9pPr marL="10972937" lvl="8" indent="-84667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Kantumruy Pro Medium"/>
              <a:buChar char="■"/>
              <a:defRPr>
                <a:solidFill>
                  <a:schemeClr val="dk1"/>
                </a:solidFill>
                <a:latin typeface="Kantumruy Pro Medium"/>
                <a:ea typeface="Kantumruy Pro Medium"/>
                <a:cs typeface="Kantumruy Pro Medium"/>
                <a:sym typeface="Kantumruy Pro Medium"/>
              </a:defRPr>
            </a:lvl9pPr>
          </a:lstStyle>
          <a:p>
            <a:endParaRPr/>
          </a:p>
        </p:txBody>
      </p:sp>
      <p:sp>
        <p:nvSpPr>
          <p:cNvPr id="67" name="Google Shape;67;p15"/>
          <p:cNvSpPr>
            <a:spLocks noGrp="1"/>
          </p:cNvSpPr>
          <p:nvPr>
            <p:ph type="pic" idx="2"/>
          </p:nvPr>
        </p:nvSpPr>
        <p:spPr>
          <a:xfrm>
            <a:off x="15240067" y="267"/>
            <a:ext cx="9144000" cy="13716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884377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5014036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0649498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8751309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131466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31235147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73659604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23775796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3879308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68353721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2545179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914581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14556780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3926574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8717122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1087081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2272334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28625069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9070316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20985052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2739429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2030250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8917211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2301312"/>
      </p:ext>
    </p:extLst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243611"/>
      </p:ext>
    </p:extLst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6509814"/>
      </p:ext>
    </p:extLst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58820428"/>
      </p:ext>
    </p:extLst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5215383"/>
      </p:ext>
    </p:extLst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8793706"/>
      </p:ext>
    </p:extLst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8202880"/>
      </p:ext>
    </p:extLst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4430185"/>
      </p:ext>
    </p:extLst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609600"/>
            <a:ext cx="21945600" cy="16764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2590800"/>
            <a:ext cx="21945600" cy="9601200"/>
          </a:xfrm>
        </p:spPr>
        <p:txBody>
          <a:bodyPr/>
          <a:lstStyle>
            <a:lvl1pPr>
              <a:buClr>
                <a:schemeClr val="tx2"/>
              </a:buClr>
              <a:defRPr sz="4800"/>
            </a:lvl1pPr>
            <a:lvl2pPr>
              <a:buClr>
                <a:schemeClr val="tx2"/>
              </a:buClr>
              <a:defRPr sz="4000"/>
            </a:lvl2pPr>
            <a:lvl3pPr>
              <a:buClr>
                <a:schemeClr val="tx2"/>
              </a:buClr>
              <a:defRPr sz="3600"/>
            </a:lvl3pPr>
            <a:lvl4pPr>
              <a:buClr>
                <a:schemeClr val="tx2"/>
              </a:buClr>
              <a:defRPr sz="3200"/>
            </a:lvl4pPr>
            <a:lvl5pPr>
              <a:buClr>
                <a:schemeClr val="tx2"/>
              </a:buCl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18686C-7F39-9205-C44E-54C0E116572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xfrm>
            <a:off x="12011024" y="13076008"/>
            <a:ext cx="349455" cy="379591"/>
          </a:xfrm>
        </p:spPr>
        <p:txBody>
          <a:bodyPr/>
          <a:lstStyle>
            <a:lvl1pPr>
              <a:defRPr/>
            </a:lvl1pPr>
          </a:lstStyle>
          <a:p>
            <a:fld id="{E508EA19-F5D9-4646-B742-C2FFF20D2FEE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47688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1_Title only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0"/>
          <p:cNvSpPr txBox="1">
            <a:spLocks noGrp="1"/>
          </p:cNvSpPr>
          <p:nvPr>
            <p:ph type="title"/>
          </p:nvPr>
        </p:nvSpPr>
        <p:spPr>
          <a:xfrm>
            <a:off x="1911200" y="1362733"/>
            <a:ext cx="20561600" cy="12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718054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01D23165-4D0E-0DA7-3D94-0FC9896DAB2E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CD326D-8376-4675-ACB8-05185598A46D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6865066"/>
      </p:ext>
    </p:extLst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2" name="Presentation Title"/>
          <p:cNvSpPr txBox="1">
            <a:spLocks noGrp="1"/>
          </p:cNvSpPr>
          <p:nvPr>
            <p:ph type="title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755A8D7C-C70B-15FD-A8DC-FFEACEEE077D}"/>
              </a:ext>
            </a:extLst>
          </p:cNvPr>
          <p:cNvSpPr txBox="1">
            <a:spLocks noGrp="1" noChangeArrowheads="1"/>
          </p:cNvSpPr>
          <p:nvPr>
            <p:ph type="sldNum" sz="quarter" idx="2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0A6DBE-91D2-4F4D-A2DB-BA463696F119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8497944"/>
      </p:ext>
    </p:extLst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33" name="Slide Title"/>
          <p:cNvSpPr txBox="1">
            <a:spLocks noGrp="1"/>
          </p:cNvSpPr>
          <p:nvPr>
            <p:ph type="title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652189AB-C687-AE7E-BF94-12535619B5B7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xfrm>
            <a:off x="12001500" y="13085763"/>
            <a:ext cx="368300" cy="374650"/>
          </a:xfrm>
        </p:spPr>
        <p:txBody>
          <a:bodyPr/>
          <a:lstStyle>
            <a:lvl1pPr>
              <a:defRPr/>
            </a:lvl1pPr>
          </a:lstStyle>
          <a:p>
            <a:fld id="{B56179AE-38A7-4098-BC80-E301CD0C5BB8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978022"/>
      </p:ext>
    </p:extLst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812FE740-FB2B-51D1-3600-FC43D56BA99C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BA3EA71-F9F4-466D-BB79-C27D2E5101DE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7751112"/>
      </p:ext>
    </p:extLst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B63F3E90-5E38-5931-329C-06A57CAA9137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DEC8F1-842A-4AD8-A56B-37E8789A94A2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9770635"/>
      </p:ext>
    </p:extLst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2" name="660384004_1290x1720.jp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63" name="Slide Title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9CABC67-7D46-3845-98B4-56400DB742B2}"/>
              </a:ext>
            </a:extLst>
          </p:cNvPr>
          <p:cNvSpPr txBox="1">
            <a:spLocks noGrp="1" noChangeArrowheads="1"/>
          </p:cNvSpPr>
          <p:nvPr>
            <p:ph type="sldNum" sz="quarter" idx="2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12A67E-A869-471C-A43E-66F381C96AFD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5136993"/>
      </p:ext>
    </p:extLst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8A908730-8EAD-4934-4BD6-0688F5AD8DDF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xfrm>
            <a:off x="12001500" y="13085763"/>
            <a:ext cx="368300" cy="374650"/>
          </a:xfrm>
        </p:spPr>
        <p:txBody>
          <a:bodyPr/>
          <a:lstStyle>
            <a:lvl1pPr>
              <a:defRPr/>
            </a:lvl1pPr>
          </a:lstStyle>
          <a:p>
            <a:fld id="{623892C3-F9A0-4818-AB2D-2AD5F4588ABB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3317049"/>
      </p:ext>
    </p:extLst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E839F273-DA18-A4D1-C52A-FC98E3B9F5E5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573B16-2DC7-44AB-A7DF-3D8E59A96756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4516219"/>
      </p:ext>
    </p:extLst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FBA1139B-CB5E-ADD8-7F13-DCF1B0DD9E4A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FA7D40-87CD-4D8D-AF49-84BFA8C5231D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5070867"/>
      </p:ext>
    </p:extLst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547B67F4-A503-56C5-2D7C-ACFC01E7525F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621F49-402A-47AD-8AFF-DCA4A9B6FB88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183437"/>
      </p:ext>
    </p:extLst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7A5684C1-2C04-1FA4-B1A0-111C40DE6601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2BC0F0-B71A-4A17-9CD2-CE65CC014751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0267701"/>
      </p:ext>
    </p:extLst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BAEB548-F74D-AF0F-CA18-8DDC1DD6FE8E}"/>
              </a:ext>
            </a:extLst>
          </p:cNvPr>
          <p:cNvSpPr txBox="1">
            <a:spLocks noGrp="1" noChangeArrowheads="1"/>
          </p:cNvSpPr>
          <p:nvPr>
            <p:ph type="sldNum" sz="quarter" idx="2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570FA41-6DDF-4DD4-A979-1D0E591A7854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0868168"/>
      </p:ext>
    </p:extLst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 lvl="0"/>
            <a:endParaRPr noProof="0">
              <a:sym typeface="Helvetica Neue"/>
            </a:endParaRPr>
          </a:p>
        </p:txBody>
      </p:sp>
      <p:sp>
        <p:nvSpPr>
          <p:cNvPr id="2" name="Slide Number">
            <a:extLst>
              <a:ext uri="{FF2B5EF4-FFF2-40B4-BE49-F238E27FC236}">
                <a16:creationId xmlns:a16="http://schemas.microsoft.com/office/drawing/2014/main" id="{928BA1A7-5961-19B4-6411-906E9A5FC11C}"/>
              </a:ext>
            </a:extLst>
          </p:cNvPr>
          <p:cNvSpPr txBox="1">
            <a:spLocks noGrp="1" noChangeArrowheads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1C7DEDB-4321-4DB3-8F73-89F8777D4E41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7019407"/>
      </p:ext>
    </p:extLst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>
            <a:extLst>
              <a:ext uri="{FF2B5EF4-FFF2-40B4-BE49-F238E27FC236}">
                <a16:creationId xmlns:a16="http://schemas.microsoft.com/office/drawing/2014/main" id="{AAFC55F4-3E18-D531-B6CA-5007B35F62E1}"/>
              </a:ext>
            </a:extLst>
          </p:cNvPr>
          <p:cNvSpPr txBox="1"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D21F70-7DB8-4D3B-840C-8DD050DDDE51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9741097"/>
      </p:ext>
    </p:extLst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Text"/>
          <p:cNvSpPr txBox="1">
            <a:spLocks noGrp="1"/>
          </p:cNvSpPr>
          <p:nvPr>
            <p:ph type="title"/>
          </p:nvPr>
        </p:nvSpPr>
        <p:spPr>
          <a:xfrm>
            <a:off x="534217" y="458674"/>
            <a:ext cx="15609095" cy="1516971"/>
          </a:xfrm>
          <a:prstGeom prst="rect">
            <a:avLst/>
          </a:prstGeom>
        </p:spPr>
        <p:txBody>
          <a:bodyPr anchor="t"/>
          <a:lstStyle>
            <a:lvl1pPr algn="l">
              <a:defRPr sz="5000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Porter" panose="02000000000000000000" pitchFamily="50" charset="0"/>
                <a:ea typeface="Porter" panose="02000000000000000000" pitchFamily="50" charset="0"/>
                <a:cs typeface="Helvetica"/>
                <a:sym typeface="Helvetica"/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0078704" y="540849"/>
            <a:ext cx="748879" cy="777876"/>
          </a:xfrm>
          <a:prstGeom prst="rect">
            <a:avLst/>
          </a:prstGeom>
        </p:spPr>
        <p:txBody>
          <a:bodyPr/>
          <a:lstStyle>
            <a:lvl1pPr>
              <a:defRPr sz="4200">
                <a:solidFill>
                  <a:schemeClr val="accent1">
                    <a:hueOff val="273562"/>
                    <a:satOff val="2937"/>
                    <a:lumOff val="-22233"/>
                  </a:schemeClr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fld id="{86CB4B4D-7CA3-9044-876B-883B54F8677D}" type="slidenum">
              <a:rPr/>
              <a:t>‹N°›</a:t>
            </a:fld>
            <a:endParaRPr/>
          </a:p>
        </p:txBody>
      </p:sp>
      <p:sp>
        <p:nvSpPr>
          <p:cNvPr id="4" name="Body Level One…"/>
          <p:cNvSpPr txBox="1">
            <a:spLocks noGrp="1"/>
          </p:cNvSpPr>
          <p:nvPr>
            <p:ph idx="1"/>
          </p:nvPr>
        </p:nvSpPr>
        <p:spPr>
          <a:xfrm>
            <a:off x="534218" y="1975645"/>
            <a:ext cx="22020982" cy="98973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71437" tIns="71437" rIns="71437" bIns="71437" anchor="t">
            <a:normAutofit/>
          </a:bodyPr>
          <a:lstStyle>
            <a:lvl1pPr marL="617361" indent="-617361">
              <a:spcBef>
                <a:spcPts val="0"/>
              </a:spcBef>
              <a:buFont typeface="Wingdings" panose="05000000000000000000" pitchFamily="2" charset="2"/>
              <a:buChar char="§"/>
              <a:defRPr sz="4800">
                <a:latin typeface="Avenir" panose="020B0503020203020204" pitchFamily="34" charset="0"/>
              </a:defRPr>
            </a:lvl1pPr>
            <a:lvl2pPr marL="1061861" indent="-617361">
              <a:spcBef>
                <a:spcPts val="0"/>
              </a:spcBef>
              <a:buFont typeface="Wingdings" panose="05000000000000000000" pitchFamily="2" charset="2"/>
              <a:buChar char="§"/>
              <a:defRPr sz="4400">
                <a:latin typeface="Avenir" panose="020B0503020203020204" pitchFamily="34" charset="0"/>
              </a:defRPr>
            </a:lvl2pPr>
            <a:lvl3pPr marL="1506361" indent="-617361">
              <a:spcBef>
                <a:spcPts val="0"/>
              </a:spcBef>
              <a:buFont typeface="Wingdings" panose="05000000000000000000" pitchFamily="2" charset="2"/>
              <a:buChar char="§"/>
              <a:defRPr sz="4000">
                <a:latin typeface="Avenir" panose="020B0503020203020204" pitchFamily="34" charset="0"/>
              </a:defRPr>
            </a:lvl3pPr>
            <a:lvl4pPr marL="1950861" indent="-617361">
              <a:spcBef>
                <a:spcPts val="0"/>
              </a:spcBef>
              <a:buFont typeface="Wingdings" panose="05000000000000000000" pitchFamily="2" charset="2"/>
              <a:buChar char="§"/>
              <a:defRPr sz="3600">
                <a:latin typeface="Avenir" panose="020B0503020203020204" pitchFamily="34" charset="0"/>
              </a:defRPr>
            </a:lvl4pPr>
            <a:lvl5pPr marL="2395361" indent="-617361">
              <a:spcBef>
                <a:spcPts val="0"/>
              </a:spcBef>
              <a:buFont typeface="Wingdings" panose="05000000000000000000" pitchFamily="2" charset="2"/>
              <a:buChar char="§"/>
              <a:defRPr sz="3200">
                <a:latin typeface="Avenir" panose="020B0503020203020204" pitchFamily="34" charset="0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053096223"/>
      </p:ext>
    </p:extLst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Title Text"/>
          <p:cNvSpPr txBox="1">
            <a:spLocks noGrp="1"/>
          </p:cNvSpPr>
          <p:nvPr>
            <p:ph type="title"/>
          </p:nvPr>
        </p:nvSpPr>
        <p:spPr>
          <a:xfrm>
            <a:off x="3572423" y="357187"/>
            <a:ext cx="15609095" cy="3036095"/>
          </a:xfrm>
          <a:prstGeom prst="rect">
            <a:avLst/>
          </a:prstGeom>
        </p:spPr>
        <p:txBody>
          <a:bodyPr lIns="71437" tIns="71437" rIns="71437" bIns="71437" anchor="ctr"/>
          <a:lstStyle>
            <a:lvl1pPr defTabSz="821531">
              <a:lnSpc>
                <a:spcPct val="100000"/>
              </a:lnSpc>
              <a:defRPr sz="11200" b="0" spc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Title Text</a:t>
            </a:r>
          </a:p>
        </p:txBody>
      </p:sp>
      <p:sp>
        <p:nvSpPr>
          <p:cNvPr id="173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</p:spPr>
        <p:txBody>
          <a:bodyPr lIns="53578" tIns="53578" rIns="53578" bIns="53578">
            <a:noAutofit/>
          </a:bodyPr>
          <a:lstStyle>
            <a:lvl1pPr marL="0" indent="254000" defTabSz="821531">
              <a:lnSpc>
                <a:spcPct val="100000"/>
              </a:lnSpc>
              <a:spcBef>
                <a:spcPts val="6300"/>
              </a:spcBef>
              <a:buSzTx/>
              <a:buNone/>
              <a:defRPr sz="4600">
                <a:latin typeface="Gill Sans"/>
                <a:ea typeface="Gill Sans"/>
                <a:cs typeface="Gill Sans"/>
                <a:sym typeface="Gill Sans"/>
              </a:defRPr>
            </a:lvl1pPr>
            <a:lvl2pPr marL="0" indent="596900" defTabSz="821531">
              <a:lnSpc>
                <a:spcPct val="100000"/>
              </a:lnSpc>
              <a:spcBef>
                <a:spcPts val="6300"/>
              </a:spcBef>
              <a:buSzTx/>
              <a:buNone/>
              <a:defRPr sz="4600">
                <a:latin typeface="Gill Sans"/>
                <a:ea typeface="Gill Sans"/>
                <a:cs typeface="Gill Sans"/>
                <a:sym typeface="Gill Sans"/>
              </a:defRPr>
            </a:lvl2pPr>
            <a:lvl3pPr marL="0" indent="939800" defTabSz="821531">
              <a:lnSpc>
                <a:spcPct val="100000"/>
              </a:lnSpc>
              <a:spcBef>
                <a:spcPts val="6300"/>
              </a:spcBef>
              <a:buSzTx/>
              <a:buNone/>
              <a:defRPr sz="4600">
                <a:latin typeface="Gill Sans"/>
                <a:ea typeface="Gill Sans"/>
                <a:cs typeface="Gill Sans"/>
                <a:sym typeface="Gill Sans"/>
              </a:defRPr>
            </a:lvl3pPr>
            <a:lvl4pPr marL="0" indent="1295400" defTabSz="821531">
              <a:lnSpc>
                <a:spcPct val="100000"/>
              </a:lnSpc>
              <a:spcBef>
                <a:spcPts val="6300"/>
              </a:spcBef>
              <a:buSzTx/>
              <a:buNone/>
              <a:defRPr sz="4600">
                <a:latin typeface="Gill Sans"/>
                <a:ea typeface="Gill Sans"/>
                <a:cs typeface="Gill Sans"/>
                <a:sym typeface="Gill Sans"/>
              </a:defRPr>
            </a:lvl4pPr>
            <a:lvl5pPr marL="0" indent="1638300" defTabSz="821531">
              <a:lnSpc>
                <a:spcPct val="100000"/>
              </a:lnSpc>
              <a:spcBef>
                <a:spcPts val="6300"/>
              </a:spcBef>
              <a:buSzTx/>
              <a:buNone/>
              <a:defRPr sz="46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3"/>
          </a:xfrm>
          <a:prstGeom prst="rect">
            <a:avLst/>
          </a:prstGeom>
        </p:spPr>
        <p:txBody>
          <a:bodyPr lIns="71437" tIns="71437" rIns="71437" bIns="71437" anchor="t"/>
          <a:lstStyle>
            <a:lvl1pPr defTabSz="821531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83940855"/>
      </p:ext>
    </p:extLst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dk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title" hasCustomPrompt="1"/>
          </p:nvPr>
        </p:nvSpPr>
        <p:spPr>
          <a:xfrm>
            <a:off x="3813533" y="3328133"/>
            <a:ext cx="17416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3" name="Google Shape;43;p13"/>
          <p:cNvSpPr txBox="1">
            <a:spLocks noGrp="1"/>
          </p:cNvSpPr>
          <p:nvPr>
            <p:ph type="subTitle" idx="1"/>
          </p:nvPr>
        </p:nvSpPr>
        <p:spPr>
          <a:xfrm>
            <a:off x="5555200" y="4461733"/>
            <a:ext cx="6230400" cy="182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3733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13"/>
          <p:cNvSpPr txBox="1">
            <a:spLocks noGrp="1"/>
          </p:cNvSpPr>
          <p:nvPr>
            <p:ph type="subTitle" idx="2"/>
          </p:nvPr>
        </p:nvSpPr>
        <p:spPr>
          <a:xfrm>
            <a:off x="5555200" y="3328200"/>
            <a:ext cx="62304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13"/>
          <p:cNvSpPr txBox="1">
            <a:spLocks noGrp="1"/>
          </p:cNvSpPr>
          <p:nvPr>
            <p:ph type="title" idx="3"/>
          </p:nvPr>
        </p:nvSpPr>
        <p:spPr>
          <a:xfrm>
            <a:off x="1906933" y="1426667"/>
            <a:ext cx="20570400" cy="1731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Kantumruy Pro"/>
              <a:buNone/>
              <a:defRPr>
                <a:solidFill>
                  <a:schemeClr val="dk2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Kantumruy Pro"/>
              <a:buNone/>
              <a:defRPr sz="9333">
                <a:solidFill>
                  <a:schemeClr val="dk2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Kantumruy Pro"/>
              <a:buNone/>
              <a:defRPr sz="9333">
                <a:solidFill>
                  <a:schemeClr val="dk2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Kantumruy Pro"/>
              <a:buNone/>
              <a:defRPr sz="9333">
                <a:solidFill>
                  <a:schemeClr val="dk2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Kantumruy Pro"/>
              <a:buNone/>
              <a:defRPr sz="9333">
                <a:solidFill>
                  <a:schemeClr val="dk2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Kantumruy Pro"/>
              <a:buNone/>
              <a:defRPr sz="9333">
                <a:solidFill>
                  <a:schemeClr val="dk2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Kantumruy Pro"/>
              <a:buNone/>
              <a:defRPr sz="9333">
                <a:solidFill>
                  <a:schemeClr val="dk2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Kantumruy Pro"/>
              <a:buNone/>
              <a:defRPr sz="9333">
                <a:solidFill>
                  <a:schemeClr val="dk2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Kantumruy Pro"/>
              <a:buNone/>
              <a:defRPr sz="9333">
                <a:solidFill>
                  <a:schemeClr val="dk2"/>
                </a:solidFill>
                <a:latin typeface="Kantumruy Pro"/>
                <a:ea typeface="Kantumruy Pro"/>
                <a:cs typeface="Kantumruy Pro"/>
                <a:sym typeface="Kantumruy Pro"/>
              </a:defRPr>
            </a:lvl9pPr>
          </a:lstStyle>
          <a:p>
            <a:endParaRPr/>
          </a:p>
        </p:txBody>
      </p:sp>
      <p:sp>
        <p:nvSpPr>
          <p:cNvPr id="46" name="Google Shape;46;p13"/>
          <p:cNvSpPr txBox="1">
            <a:spLocks noGrp="1"/>
          </p:cNvSpPr>
          <p:nvPr>
            <p:ph type="title" idx="4" hasCustomPrompt="1"/>
          </p:nvPr>
        </p:nvSpPr>
        <p:spPr>
          <a:xfrm>
            <a:off x="3813533" y="6288933"/>
            <a:ext cx="17416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7" name="Google Shape;47;p13"/>
          <p:cNvSpPr txBox="1">
            <a:spLocks noGrp="1"/>
          </p:cNvSpPr>
          <p:nvPr>
            <p:ph type="subTitle" idx="5"/>
          </p:nvPr>
        </p:nvSpPr>
        <p:spPr>
          <a:xfrm>
            <a:off x="5555200" y="7422533"/>
            <a:ext cx="6230400" cy="182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3733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13"/>
          <p:cNvSpPr txBox="1">
            <a:spLocks noGrp="1"/>
          </p:cNvSpPr>
          <p:nvPr>
            <p:ph type="subTitle" idx="6"/>
          </p:nvPr>
        </p:nvSpPr>
        <p:spPr>
          <a:xfrm>
            <a:off x="5555200" y="6288933"/>
            <a:ext cx="62304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13"/>
          <p:cNvSpPr txBox="1">
            <a:spLocks noGrp="1"/>
          </p:cNvSpPr>
          <p:nvPr>
            <p:ph type="title" idx="7" hasCustomPrompt="1"/>
          </p:nvPr>
        </p:nvSpPr>
        <p:spPr>
          <a:xfrm>
            <a:off x="3813533" y="9249733"/>
            <a:ext cx="17416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0" name="Google Shape;50;p13"/>
          <p:cNvSpPr txBox="1">
            <a:spLocks noGrp="1"/>
          </p:cNvSpPr>
          <p:nvPr>
            <p:ph type="subTitle" idx="8"/>
          </p:nvPr>
        </p:nvSpPr>
        <p:spPr>
          <a:xfrm>
            <a:off x="5555200" y="10383333"/>
            <a:ext cx="6230400" cy="182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3733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subTitle" idx="9"/>
          </p:nvPr>
        </p:nvSpPr>
        <p:spPr>
          <a:xfrm>
            <a:off x="5555200" y="9249733"/>
            <a:ext cx="62304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 idx="13" hasCustomPrompt="1"/>
          </p:nvPr>
        </p:nvSpPr>
        <p:spPr>
          <a:xfrm>
            <a:off x="12598400" y="3328133"/>
            <a:ext cx="17416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4"/>
          </p:nvPr>
        </p:nvSpPr>
        <p:spPr>
          <a:xfrm>
            <a:off x="14340067" y="4461733"/>
            <a:ext cx="6230400" cy="182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3733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5"/>
          </p:nvPr>
        </p:nvSpPr>
        <p:spPr>
          <a:xfrm>
            <a:off x="14340067" y="3328200"/>
            <a:ext cx="62304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16" hasCustomPrompt="1"/>
          </p:nvPr>
        </p:nvSpPr>
        <p:spPr>
          <a:xfrm>
            <a:off x="12598400" y="6288933"/>
            <a:ext cx="17416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7"/>
          </p:nvPr>
        </p:nvSpPr>
        <p:spPr>
          <a:xfrm>
            <a:off x="14340067" y="7422533"/>
            <a:ext cx="6230400" cy="182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3733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18"/>
          </p:nvPr>
        </p:nvSpPr>
        <p:spPr>
          <a:xfrm>
            <a:off x="14340067" y="6288933"/>
            <a:ext cx="62304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19" hasCustomPrompt="1"/>
          </p:nvPr>
        </p:nvSpPr>
        <p:spPr>
          <a:xfrm>
            <a:off x="12598400" y="9249733"/>
            <a:ext cx="17416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8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subTitle" idx="20"/>
          </p:nvPr>
        </p:nvSpPr>
        <p:spPr>
          <a:xfrm>
            <a:off x="14340067" y="10383333"/>
            <a:ext cx="6230400" cy="1827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3733">
                <a:solidFill>
                  <a:schemeClr val="dk2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21"/>
          </p:nvPr>
        </p:nvSpPr>
        <p:spPr>
          <a:xfrm>
            <a:off x="14340067" y="9249733"/>
            <a:ext cx="6230400" cy="13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6078961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bg>
      <p:bgPr>
        <a:solidFill>
          <a:schemeClr val="lt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title"/>
          </p:nvPr>
        </p:nvSpPr>
        <p:spPr>
          <a:xfrm>
            <a:off x="1906933" y="4802200"/>
            <a:ext cx="13054400" cy="251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13334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96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title" idx="2" hasCustomPrompt="1"/>
          </p:nvPr>
        </p:nvSpPr>
        <p:spPr>
          <a:xfrm>
            <a:off x="1906933" y="2068600"/>
            <a:ext cx="13054400" cy="273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16000"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1906933" y="7312600"/>
            <a:ext cx="13054400" cy="115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2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5101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rPr/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6" r:id="rId5"/>
    <p:sldLayoutId id="2147483659" r:id="rId6"/>
    <p:sldLayoutId id="2147483660" r:id="rId7"/>
    <p:sldLayoutId id="2147483661" r:id="rId8"/>
    <p:sldLayoutId id="2147483663" r:id="rId9"/>
    <p:sldLayoutId id="2147483664" r:id="rId10"/>
    <p:sldLayoutId id="2147483729" r:id="rId11"/>
    <p:sldLayoutId id="2147483733" r:id="rId12"/>
  </p:sldLayoutIdLst>
  <p:transition spd="med"/>
  <p:hf hdr="0" ftr="0" dt="0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8733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</p:sldLayoutIdLst>
  <p:transition spd="med"/>
  <p:hf hdr="0" ftr="0" dt="0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rPr/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7877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ransition spd="med"/>
  <p:hf hdr="0" ftr="0" dt="0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733E8661-0487-0E0F-CE05-1AA73D71F814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513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1027" name="Body Level One…">
            <a:extLst>
              <a:ext uri="{FF2B5EF4-FFF2-40B4-BE49-F238E27FC236}">
                <a16:creationId xmlns:a16="http://schemas.microsoft.com/office/drawing/2014/main" id="{C710C55B-CF34-0245-4E6F-6372D91F48C1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206500" y="4248150"/>
            <a:ext cx="21971000" cy="825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Helvetica Neue"/>
              </a:rPr>
              <a:t>Slide bullet text</a:t>
            </a:r>
          </a:p>
          <a:p>
            <a:pPr lvl="1"/>
            <a:endParaRPr lang="en-US" altLang="en-US">
              <a:sym typeface="Helvetica Neue"/>
            </a:endParaRPr>
          </a:p>
          <a:p>
            <a:pPr lvl="2"/>
            <a:endParaRPr lang="en-US" altLang="en-US">
              <a:sym typeface="Helvetica Neue"/>
            </a:endParaRPr>
          </a:p>
          <a:p>
            <a:pPr lvl="3"/>
            <a:endParaRPr lang="en-US" altLang="en-US">
              <a:sym typeface="Helvetica Neue"/>
            </a:endParaRPr>
          </a:p>
          <a:p>
            <a:pPr lvl="4"/>
            <a:endParaRPr lang="en-US" altLang="en-US">
              <a:sym typeface="Helvetica Neue"/>
            </a:endParaRPr>
          </a:p>
        </p:txBody>
      </p:sp>
      <p:sp>
        <p:nvSpPr>
          <p:cNvPr id="1028" name="Slide Number">
            <a:extLst>
              <a:ext uri="{FF2B5EF4-FFF2-40B4-BE49-F238E27FC236}">
                <a16:creationId xmlns:a16="http://schemas.microsoft.com/office/drawing/2014/main" id="{D5E8C362-CC25-564D-2B80-6711FB2D0ADB}"/>
              </a:ext>
            </a:extLst>
          </p:cNvPr>
          <p:cNvSpPr txBox="1">
            <a:spLocks noGrp="1" noChangeArrowheads="1"/>
          </p:cNvSpPr>
          <p:nvPr>
            <p:ph type="sldNum" sz="quarter" idx="2"/>
          </p:nvPr>
        </p:nvSpPr>
        <p:spPr bwMode="auto">
          <a:xfrm>
            <a:off x="12001500" y="13081000"/>
            <a:ext cx="368300" cy="37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none" lIns="50800" tIns="50800" rIns="50800" bIns="50800" numCol="1" anchor="b" anchorCtr="0" compatLnSpc="1">
            <a:prstTxWarp prst="textNoShape">
              <a:avLst/>
            </a:prstTxWarp>
            <a:spAutoFit/>
          </a:bodyPr>
          <a:lstStyle>
            <a:lvl1pPr algn="ctr" defTabSz="584200" eaLnBrk="1">
              <a:defRPr sz="1800">
                <a:solidFill>
                  <a:srgbClr val="000000"/>
                </a:solidFill>
              </a:defRPr>
            </a:lvl1pPr>
          </a:lstStyle>
          <a:p>
            <a:fld id="{0A9BFDA6-FB62-4A5E-9F39-214F070EB135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6339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5" r:id="rId10"/>
    <p:sldLayoutId id="2147483746" r:id="rId11"/>
    <p:sldLayoutId id="2147483747" r:id="rId12"/>
    <p:sldLayoutId id="2147483748" r:id="rId13"/>
    <p:sldLayoutId id="2147483749" r:id="rId14"/>
    <p:sldLayoutId id="2147483750" r:id="rId15"/>
    <p:sldLayoutId id="2147483751" r:id="rId16"/>
    <p:sldLayoutId id="2147483752" r:id="rId17"/>
    <p:sldLayoutId id="2147483753" r:id="rId18"/>
  </p:sldLayoutIdLst>
  <p:transition spd="med"/>
  <p:hf hdr="0" ftr="0" dt="0"/>
  <p:txStyles>
    <p:titleStyle>
      <a:lvl1pPr algn="l" defTabSz="2436813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8500" b="1" spc="-17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1pPr>
      <a:lvl2pPr algn="l" defTabSz="2436813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8500" b="1" spc="-17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2pPr>
      <a:lvl3pPr algn="l" defTabSz="2436813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8500" b="1" spc="-17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3pPr>
      <a:lvl4pPr algn="l" defTabSz="2436813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8500" b="1" spc="-17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4pPr>
      <a:lvl5pPr algn="l" defTabSz="2436813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8500" b="1" spc="-17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indent="-609600" algn="l" defTabSz="2436813" rtl="0" eaLnBrk="0" fontAlgn="base" hangingPunct="0">
        <a:lnSpc>
          <a:spcPct val="90000"/>
        </a:lnSpc>
        <a:spcBef>
          <a:spcPts val="4500"/>
        </a:spcBef>
        <a:spcAft>
          <a:spcPct val="0"/>
        </a:spcAft>
        <a:buSzPct val="123000"/>
        <a:buChar char="•"/>
        <a:defRPr sz="480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1pPr>
      <a:lvl2pPr marL="1219200" indent="-609600" algn="l" defTabSz="2436813" rtl="0" eaLnBrk="0" fontAlgn="base" hangingPunct="0">
        <a:lnSpc>
          <a:spcPct val="90000"/>
        </a:lnSpc>
        <a:spcBef>
          <a:spcPts val="4500"/>
        </a:spcBef>
        <a:spcAft>
          <a:spcPct val="0"/>
        </a:spcAft>
        <a:buSzPct val="123000"/>
        <a:buChar char="•"/>
        <a:defRPr sz="480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2pPr>
      <a:lvl3pPr marL="1828800" indent="-609600" algn="l" defTabSz="2436813" rtl="0" eaLnBrk="0" fontAlgn="base" hangingPunct="0">
        <a:lnSpc>
          <a:spcPct val="90000"/>
        </a:lnSpc>
        <a:spcBef>
          <a:spcPts val="4500"/>
        </a:spcBef>
        <a:spcAft>
          <a:spcPct val="0"/>
        </a:spcAft>
        <a:buSzPct val="123000"/>
        <a:buChar char="•"/>
        <a:defRPr sz="480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3pPr>
      <a:lvl4pPr marL="2438400" indent="-609600" algn="l" defTabSz="2436813" rtl="0" eaLnBrk="0" fontAlgn="base" hangingPunct="0">
        <a:lnSpc>
          <a:spcPct val="90000"/>
        </a:lnSpc>
        <a:spcBef>
          <a:spcPts val="4500"/>
        </a:spcBef>
        <a:spcAft>
          <a:spcPct val="0"/>
        </a:spcAft>
        <a:buSzPct val="123000"/>
        <a:buChar char="•"/>
        <a:defRPr sz="480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4pPr>
      <a:lvl5pPr marL="3048000" indent="-609600" algn="l" defTabSz="2436813" rtl="0" eaLnBrk="0" fontAlgn="base" hangingPunct="0">
        <a:lnSpc>
          <a:spcPct val="90000"/>
        </a:lnSpc>
        <a:spcBef>
          <a:spcPts val="4500"/>
        </a:spcBef>
        <a:spcAft>
          <a:spcPct val="0"/>
        </a:spcAft>
        <a:buSzPct val="123000"/>
        <a:buChar char="•"/>
        <a:defRPr sz="4800">
          <a:solidFill>
            <a:srgbClr val="000000"/>
          </a:solidFill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8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26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38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2C4D76"/>
            </a:gs>
            <a:gs pos="79776">
              <a:srgbClr val="142B5E"/>
            </a:gs>
          </a:gsLst>
          <a:lin ang="7069281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Image" descr="Image"/>
          <p:cNvPicPr>
            <a:picLocks noChangeAspect="1"/>
          </p:cNvPicPr>
          <p:nvPr/>
        </p:nvPicPr>
        <p:blipFill>
          <a:blip r:embed="rId3"/>
          <a:srcRect l="8741" t="9365" r="8112" b="6378"/>
          <a:stretch>
            <a:fillRect/>
          </a:stretch>
        </p:blipFill>
        <p:spPr>
          <a:xfrm>
            <a:off x="14070891" y="5236766"/>
            <a:ext cx="7821315" cy="3962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6" h="21552" extrusionOk="0">
                <a:moveTo>
                  <a:pt x="21426" y="2"/>
                </a:moveTo>
                <a:cubicBezTo>
                  <a:pt x="21301" y="-48"/>
                  <a:pt x="19419" y="745"/>
                  <a:pt x="17246" y="1765"/>
                </a:cubicBezTo>
                <a:cubicBezTo>
                  <a:pt x="15072" y="2786"/>
                  <a:pt x="10418" y="4956"/>
                  <a:pt x="6902" y="6587"/>
                </a:cubicBezTo>
                <a:cubicBezTo>
                  <a:pt x="3387" y="8218"/>
                  <a:pt x="320" y="9647"/>
                  <a:pt x="89" y="9758"/>
                </a:cubicBezTo>
                <a:cubicBezTo>
                  <a:pt x="28" y="9787"/>
                  <a:pt x="-3" y="9827"/>
                  <a:pt x="0" y="9881"/>
                </a:cubicBezTo>
                <a:cubicBezTo>
                  <a:pt x="15" y="10114"/>
                  <a:pt x="674" y="10619"/>
                  <a:pt x="2359" y="11729"/>
                </a:cubicBezTo>
                <a:lnTo>
                  <a:pt x="5046" y="13501"/>
                </a:lnTo>
                <a:lnTo>
                  <a:pt x="6010" y="17531"/>
                </a:lnTo>
                <a:lnTo>
                  <a:pt x="6973" y="21552"/>
                </a:lnTo>
                <a:lnTo>
                  <a:pt x="8968" y="18560"/>
                </a:lnTo>
                <a:lnTo>
                  <a:pt x="10962" y="15569"/>
                </a:lnTo>
                <a:lnTo>
                  <a:pt x="13136" y="16706"/>
                </a:lnTo>
                <a:cubicBezTo>
                  <a:pt x="14827" y="17588"/>
                  <a:pt x="15357" y="17752"/>
                  <a:pt x="15506" y="17440"/>
                </a:cubicBezTo>
                <a:cubicBezTo>
                  <a:pt x="15611" y="17219"/>
                  <a:pt x="16888" y="13600"/>
                  <a:pt x="18347" y="9398"/>
                </a:cubicBezTo>
                <a:cubicBezTo>
                  <a:pt x="19806" y="5195"/>
                  <a:pt x="21147" y="1383"/>
                  <a:pt x="21326" y="926"/>
                </a:cubicBezTo>
                <a:cubicBezTo>
                  <a:pt x="21572" y="297"/>
                  <a:pt x="21597" y="71"/>
                  <a:pt x="21426" y="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0" name="Spring 2024 Lecture 1"/>
          <p:cNvSpPr txBox="1"/>
          <p:nvPr/>
        </p:nvSpPr>
        <p:spPr>
          <a:xfrm>
            <a:off x="3304541" y="11317021"/>
            <a:ext cx="17200221" cy="7673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lnSpc>
                <a:spcPct val="90000"/>
              </a:lnSpc>
              <a:spcBef>
                <a:spcPts val="4500"/>
              </a:spcBef>
              <a:defRPr sz="4800">
                <a:solidFill>
                  <a:srgbClr val="D5D5D5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 marL="0" marR="0" lvl="0" indent="0" algn="l" defTabSz="2438338" rtl="0" eaLnBrk="1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rgbClr val="F3F4EE"/>
                </a:solidFill>
                <a:effectLst/>
                <a:uLnTx/>
                <a:uFillTx/>
                <a:latin typeface="Helvetica Neue Light"/>
                <a:ea typeface="Helvetica Neue Light"/>
                <a:sym typeface="Helvetica Neue Light"/>
              </a:rPr>
              <a:t>Spring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F3F4EE"/>
                </a:solidFill>
                <a:effectLst/>
                <a:uLnTx/>
                <a:uFillTx/>
                <a:latin typeface="Helvetica Neue Light"/>
                <a:ea typeface="Helvetica Neue Light"/>
                <a:sym typeface="Helvetica Neue Light"/>
              </a:rPr>
              <a:t> 202</a:t>
            </a:r>
            <a:r>
              <a:rPr lang="en-US" dirty="0">
                <a:solidFill>
                  <a:srgbClr val="F3F4EE"/>
                </a:solidFill>
              </a:rPr>
              <a:t>6</a:t>
            </a:r>
            <a:r>
              <a:rPr kumimoji="0" sz="4800" b="0" i="0" u="none" strike="noStrike" kern="0" cap="none" spc="0" normalizeH="0" baseline="0" noProof="0" dirty="0">
                <a:ln>
                  <a:noFill/>
                </a:ln>
                <a:solidFill>
                  <a:srgbClr val="F3F4EE"/>
                </a:solidFill>
                <a:effectLst/>
                <a:uLnTx/>
                <a:uFillTx/>
                <a:latin typeface="Helvetica Neue Light"/>
                <a:ea typeface="Helvetica Neue Light"/>
                <a:sym typeface="Helvetica Neue Light"/>
              </a:rPr>
              <a:t> </a:t>
            </a:r>
            <a:r>
              <a:rPr kumimoji="0" lang="nl-BE" sz="4800" b="0" i="0" u="none" strike="noStrike" kern="0" cap="none" spc="0" normalizeH="0" baseline="0" noProof="0" dirty="0">
                <a:ln>
                  <a:noFill/>
                </a:ln>
                <a:solidFill>
                  <a:srgbClr val="F3F4EE"/>
                </a:solidFill>
                <a:effectLst/>
                <a:uLnTx/>
                <a:uFillTx/>
                <a:latin typeface="Helvetica Neue Light"/>
                <a:ea typeface="Helvetica Neue Light"/>
                <a:sym typeface="Helvetica Neue Light"/>
              </a:rPr>
              <a:t>– Guest Lecture: Introduction to Sustainable</a:t>
            </a:r>
            <a:r>
              <a:rPr kumimoji="0" lang="nl-BE" sz="4800" b="0" i="0" u="none" strike="noStrike" kern="0" cap="none" spc="0" normalizeH="0" noProof="0" dirty="0">
                <a:ln>
                  <a:noFill/>
                </a:ln>
                <a:solidFill>
                  <a:srgbClr val="F3F4EE"/>
                </a:solidFill>
                <a:effectLst/>
                <a:uLnTx/>
                <a:uFillTx/>
                <a:latin typeface="Helvetica Neue Light"/>
                <a:ea typeface="Helvetica Neue Light"/>
                <a:sym typeface="Helvetica Neue Light"/>
              </a:rPr>
              <a:t> Design</a:t>
            </a:r>
            <a:endParaRPr kumimoji="0" sz="4800" b="0" i="0" u="none" strike="noStrike" kern="0" cap="none" spc="0" normalizeH="0" baseline="0" noProof="0" dirty="0">
              <a:ln>
                <a:noFill/>
              </a:ln>
              <a:solidFill>
                <a:srgbClr val="F3F4EE"/>
              </a:solidFill>
              <a:effectLst/>
              <a:uLnTx/>
              <a:uFillTx/>
              <a:latin typeface="Helvetica Neue Light"/>
              <a:ea typeface="Helvetica Neue Light"/>
              <a:sym typeface="Helvetica Neue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83AA95-85C0-604C-814B-B0931F6E3F4C}"/>
              </a:ext>
            </a:extLst>
          </p:cNvPr>
          <p:cNvSpPr txBox="1"/>
          <p:nvPr/>
        </p:nvSpPr>
        <p:spPr>
          <a:xfrm>
            <a:off x="3304541" y="2868264"/>
            <a:ext cx="12259404" cy="43499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l" defTabSz="243833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0" i="0" u="none" strike="noStrike" kern="0" cap="none" spc="0" normalizeH="0" baseline="0" noProof="0" dirty="0">
                <a:ln>
                  <a:noFill/>
                </a:ln>
                <a:solidFill>
                  <a:srgbClr val="F3F4EE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Introduction to</a:t>
            </a:r>
          </a:p>
          <a:p>
            <a:pPr marL="0" marR="0" lvl="0" indent="0" algn="l" defTabSz="2438338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800" b="1" i="0" u="none" strike="noStrike" kern="0" cap="none" spc="0" normalizeH="0" baseline="0" noProof="0" dirty="0">
                <a:ln>
                  <a:noFill/>
                </a:ln>
                <a:solidFill>
                  <a:srgbClr val="F3F4EE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Design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1B732B7-CACD-88A4-8CE9-94694ED6436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111458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32"/>
          <p:cNvSpPr txBox="1">
            <a:spLocks noGrp="1"/>
          </p:cNvSpPr>
          <p:nvPr>
            <p:ph type="title"/>
          </p:nvPr>
        </p:nvSpPr>
        <p:spPr>
          <a:xfrm>
            <a:off x="2627277" y="4187112"/>
            <a:ext cx="1741600" cy="13368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/>
          <a:p>
            <a:r>
              <a:rPr lang="en" dirty="0">
                <a:solidFill>
                  <a:schemeClr val="bg2"/>
                </a:solidFill>
                <a:latin typeface="Avenir Book" panose="02000503020000020003" pitchFamily="2" charset="0"/>
              </a:rPr>
              <a:t>01</a:t>
            </a:r>
            <a:endParaRPr dirty="0">
              <a:solidFill>
                <a:schemeClr val="bg2"/>
              </a:solidFill>
              <a:latin typeface="Avenir Book" panose="02000503020000020003" pitchFamily="2" charset="0"/>
            </a:endParaRPr>
          </a:p>
        </p:txBody>
      </p:sp>
      <p:sp>
        <p:nvSpPr>
          <p:cNvPr id="340" name="Google Shape;340;p32"/>
          <p:cNvSpPr txBox="1">
            <a:spLocks noGrp="1"/>
          </p:cNvSpPr>
          <p:nvPr>
            <p:ph type="subTitle" idx="1"/>
          </p:nvPr>
        </p:nvSpPr>
        <p:spPr>
          <a:xfrm>
            <a:off x="4368944" y="4187179"/>
            <a:ext cx="6230400" cy="1336800"/>
          </a:xfrm>
          <a:prstGeom prst="rect">
            <a:avLst/>
          </a:prstGeom>
        </p:spPr>
        <p:txBody>
          <a:bodyPr spcFirstLastPara="1" wrap="square" lIns="243800" tIns="243800" rIns="243800" bIns="243800" anchor="b" anchorCtr="0">
            <a:noAutofit/>
          </a:bodyPr>
          <a:lstStyle/>
          <a:p>
            <a:pPr marL="0" indent="0"/>
            <a:r>
              <a:rPr lang="en" sz="6000" b="1" dirty="0">
                <a:solidFill>
                  <a:schemeClr val="bg2"/>
                </a:solidFill>
                <a:latin typeface="Avenir Book" panose="02000503020000020003" pitchFamily="2" charset="0"/>
              </a:rPr>
              <a:t>Introduction </a:t>
            </a:r>
            <a:endParaRPr sz="6000" b="1" dirty="0">
              <a:solidFill>
                <a:schemeClr val="bg2"/>
              </a:solidFill>
              <a:latin typeface="Avenir Book" panose="02000503020000020003" pitchFamily="2" charset="0"/>
            </a:endParaRPr>
          </a:p>
        </p:txBody>
      </p:sp>
      <p:sp>
        <p:nvSpPr>
          <p:cNvPr id="343" name="Google Shape;343;p32"/>
          <p:cNvSpPr txBox="1">
            <a:spLocks noGrp="1"/>
          </p:cNvSpPr>
          <p:nvPr>
            <p:ph type="subTitle" idx="2"/>
          </p:nvPr>
        </p:nvSpPr>
        <p:spPr>
          <a:xfrm>
            <a:off x="4368943" y="9832473"/>
            <a:ext cx="7147553" cy="18272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/>
          <a:p>
            <a:pPr marL="0" indent="0"/>
            <a:r>
              <a:rPr lang="en" sz="4000" dirty="0">
                <a:solidFill>
                  <a:schemeClr val="bg2"/>
                </a:solidFill>
                <a:latin typeface="Avenir Book" panose="02000503020000020003" pitchFamily="2" charset="0"/>
              </a:rPr>
              <a:t>A recipe you get to try</a:t>
            </a:r>
            <a:endParaRPr sz="4000" dirty="0">
              <a:solidFill>
                <a:schemeClr val="bg2"/>
              </a:solidFill>
              <a:latin typeface="Avenir Book" panose="02000503020000020003" pitchFamily="2" charset="0"/>
            </a:endParaRPr>
          </a:p>
        </p:txBody>
      </p:sp>
      <p:sp>
        <p:nvSpPr>
          <p:cNvPr id="341" name="Google Shape;341;p32"/>
          <p:cNvSpPr txBox="1">
            <a:spLocks noGrp="1"/>
          </p:cNvSpPr>
          <p:nvPr>
            <p:ph type="title" idx="3"/>
          </p:nvPr>
        </p:nvSpPr>
        <p:spPr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/>
          <a:p>
            <a:r>
              <a:rPr lang="en" dirty="0">
                <a:solidFill>
                  <a:schemeClr val="bg2"/>
                </a:solidFill>
                <a:latin typeface="Avenir Book" panose="02000503020000020003" pitchFamily="2" charset="0"/>
              </a:rPr>
              <a:t>What we’ll cover today</a:t>
            </a:r>
            <a:endParaRPr dirty="0">
              <a:solidFill>
                <a:schemeClr val="bg2"/>
              </a:solidFill>
              <a:latin typeface="Avenir Book" panose="02000503020000020003" pitchFamily="2" charset="0"/>
              <a:ea typeface="Kantumruy Pro SemiBold"/>
              <a:cs typeface="Kantumruy Pro SemiBold"/>
              <a:sym typeface="Kantumruy Pro SemiBold"/>
            </a:endParaRPr>
          </a:p>
        </p:txBody>
      </p:sp>
      <p:sp>
        <p:nvSpPr>
          <p:cNvPr id="342" name="Google Shape;342;p32"/>
          <p:cNvSpPr txBox="1">
            <a:spLocks noGrp="1"/>
          </p:cNvSpPr>
          <p:nvPr>
            <p:ph type="title" idx="4"/>
          </p:nvPr>
        </p:nvSpPr>
        <p:spPr>
          <a:xfrm>
            <a:off x="2627277" y="8698873"/>
            <a:ext cx="1741600" cy="13368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/>
          <a:p>
            <a:r>
              <a:rPr lang="en" dirty="0">
                <a:solidFill>
                  <a:schemeClr val="bg2"/>
                </a:solidFill>
                <a:latin typeface="Avenir Book" panose="02000503020000020003" pitchFamily="2" charset="0"/>
              </a:rPr>
              <a:t>03</a:t>
            </a:r>
            <a:endParaRPr dirty="0">
              <a:solidFill>
                <a:schemeClr val="bg2"/>
              </a:solidFill>
              <a:latin typeface="Avenir Book" panose="02000503020000020003" pitchFamily="2" charset="0"/>
            </a:endParaRPr>
          </a:p>
        </p:txBody>
      </p:sp>
      <p:sp>
        <p:nvSpPr>
          <p:cNvPr id="344" name="Google Shape;344;p32"/>
          <p:cNvSpPr txBox="1">
            <a:spLocks noGrp="1"/>
          </p:cNvSpPr>
          <p:nvPr>
            <p:ph type="subTitle" idx="5"/>
          </p:nvPr>
        </p:nvSpPr>
        <p:spPr>
          <a:xfrm>
            <a:off x="4368942" y="8698873"/>
            <a:ext cx="8061947" cy="1336800"/>
          </a:xfrm>
          <a:prstGeom prst="rect">
            <a:avLst/>
          </a:prstGeom>
        </p:spPr>
        <p:txBody>
          <a:bodyPr spcFirstLastPara="1" wrap="square" lIns="243800" tIns="243800" rIns="243800" bIns="243800" anchor="b" anchorCtr="0">
            <a:noAutofit/>
          </a:bodyPr>
          <a:lstStyle/>
          <a:p>
            <a:pPr marL="0" indent="0"/>
            <a:r>
              <a:rPr lang="en" sz="6000" dirty="0">
                <a:solidFill>
                  <a:schemeClr val="bg2"/>
                </a:solidFill>
                <a:latin typeface="Avenir Book" panose="02000503020000020003" pitchFamily="2" charset="0"/>
              </a:rPr>
              <a:t>10R Framework</a:t>
            </a:r>
            <a:endParaRPr sz="6000" dirty="0">
              <a:solidFill>
                <a:schemeClr val="bg2"/>
              </a:solidFill>
              <a:latin typeface="Avenir Book" panose="02000503020000020003" pitchFamily="2" charset="0"/>
            </a:endParaRPr>
          </a:p>
        </p:txBody>
      </p:sp>
      <p:sp>
        <p:nvSpPr>
          <p:cNvPr id="349" name="Google Shape;349;p32"/>
          <p:cNvSpPr txBox="1">
            <a:spLocks noGrp="1"/>
          </p:cNvSpPr>
          <p:nvPr>
            <p:ph type="subTitle" idx="6"/>
          </p:nvPr>
        </p:nvSpPr>
        <p:spPr>
          <a:xfrm>
            <a:off x="14340066" y="5320712"/>
            <a:ext cx="6827987" cy="18272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/>
          <a:p>
            <a:pPr marL="0" indent="0"/>
            <a:r>
              <a:rPr lang="en-US" sz="4000" dirty="0">
                <a:solidFill>
                  <a:schemeClr val="bg2"/>
                </a:solidFill>
                <a:latin typeface="Avenir Book" panose="02000503020000020003" pitchFamily="2" charset="0"/>
              </a:rPr>
              <a:t>What do you mean?</a:t>
            </a:r>
          </a:p>
        </p:txBody>
      </p:sp>
      <p:sp>
        <p:nvSpPr>
          <p:cNvPr id="348" name="Google Shape;348;p32"/>
          <p:cNvSpPr txBox="1">
            <a:spLocks noGrp="1"/>
          </p:cNvSpPr>
          <p:nvPr>
            <p:ph type="title" idx="7"/>
          </p:nvPr>
        </p:nvSpPr>
        <p:spPr>
          <a:xfrm>
            <a:off x="12598400" y="4187112"/>
            <a:ext cx="1741600" cy="13368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/>
          <a:p>
            <a:r>
              <a:rPr lang="en" dirty="0">
                <a:solidFill>
                  <a:schemeClr val="bg2"/>
                </a:solidFill>
                <a:latin typeface="Avenir Book" panose="02000503020000020003" pitchFamily="2" charset="0"/>
              </a:rPr>
              <a:t>02</a:t>
            </a:r>
            <a:endParaRPr dirty="0">
              <a:solidFill>
                <a:schemeClr val="bg2"/>
              </a:solidFill>
              <a:latin typeface="Avenir Book" panose="02000503020000020003" pitchFamily="2" charset="0"/>
            </a:endParaRPr>
          </a:p>
        </p:txBody>
      </p:sp>
      <p:sp>
        <p:nvSpPr>
          <p:cNvPr id="350" name="Google Shape;350;p32"/>
          <p:cNvSpPr txBox="1">
            <a:spLocks noGrp="1"/>
          </p:cNvSpPr>
          <p:nvPr>
            <p:ph type="subTitle" idx="8"/>
          </p:nvPr>
        </p:nvSpPr>
        <p:spPr>
          <a:xfrm>
            <a:off x="14340067" y="4187179"/>
            <a:ext cx="7518412" cy="1336800"/>
          </a:xfrm>
          <a:prstGeom prst="rect">
            <a:avLst/>
          </a:prstGeom>
        </p:spPr>
        <p:txBody>
          <a:bodyPr spcFirstLastPara="1" wrap="square" lIns="243800" tIns="243800" rIns="243800" bIns="243800" anchor="b" anchorCtr="0">
            <a:noAutofit/>
          </a:bodyPr>
          <a:lstStyle/>
          <a:p>
            <a:pPr marL="0" indent="0"/>
            <a:r>
              <a:rPr lang="en" sz="6000" dirty="0">
                <a:solidFill>
                  <a:schemeClr val="bg2"/>
                </a:solidFill>
                <a:latin typeface="Avenir Book" panose="02000503020000020003" pitchFamily="2" charset="0"/>
              </a:rPr>
              <a:t>Sustainability</a:t>
            </a:r>
            <a:endParaRPr sz="6000" dirty="0">
              <a:solidFill>
                <a:schemeClr val="bg2"/>
              </a:solidFill>
              <a:latin typeface="Avenir Book" panose="02000503020000020003" pitchFamily="2" charset="0"/>
            </a:endParaRPr>
          </a:p>
        </p:txBody>
      </p:sp>
      <p:sp>
        <p:nvSpPr>
          <p:cNvPr id="352" name="Google Shape;352;p32"/>
          <p:cNvSpPr txBox="1">
            <a:spLocks noGrp="1"/>
          </p:cNvSpPr>
          <p:nvPr>
            <p:ph type="subTitle" idx="9"/>
          </p:nvPr>
        </p:nvSpPr>
        <p:spPr>
          <a:xfrm>
            <a:off x="14340067" y="9832473"/>
            <a:ext cx="6230400" cy="18272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/>
          <a:p>
            <a:pPr marL="0" indent="0"/>
            <a:r>
              <a:rPr lang="nl-BE" sz="4000" dirty="0">
                <a:solidFill>
                  <a:schemeClr val="bg2"/>
                </a:solidFill>
                <a:latin typeface="Avenir Book" panose="02000503020000020003" pitchFamily="2" charset="0"/>
              </a:rPr>
              <a:t>For those who’d like to dig deeper</a:t>
            </a:r>
            <a:endParaRPr sz="4000" dirty="0">
              <a:solidFill>
                <a:schemeClr val="bg2"/>
              </a:solidFill>
              <a:latin typeface="Avenir Book" panose="02000503020000020003" pitchFamily="2" charset="0"/>
            </a:endParaRPr>
          </a:p>
          <a:p>
            <a:pPr marL="0" indent="0"/>
            <a:endParaRPr sz="4000" dirty="0">
              <a:solidFill>
                <a:schemeClr val="bg2"/>
              </a:solidFill>
              <a:latin typeface="Avenir Book" panose="02000503020000020003" pitchFamily="2" charset="0"/>
            </a:endParaRPr>
          </a:p>
        </p:txBody>
      </p:sp>
      <p:sp>
        <p:nvSpPr>
          <p:cNvPr id="351" name="Google Shape;351;p32"/>
          <p:cNvSpPr txBox="1">
            <a:spLocks noGrp="1"/>
          </p:cNvSpPr>
          <p:nvPr>
            <p:ph type="title" idx="13"/>
          </p:nvPr>
        </p:nvSpPr>
        <p:spPr>
          <a:xfrm>
            <a:off x="12598400" y="8698873"/>
            <a:ext cx="1741600" cy="13368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/>
          <a:p>
            <a:r>
              <a:rPr lang="en" dirty="0">
                <a:solidFill>
                  <a:schemeClr val="bg2"/>
                </a:solidFill>
                <a:latin typeface="Avenir Book" panose="02000503020000020003" pitchFamily="2" charset="0"/>
              </a:rPr>
              <a:t>04</a:t>
            </a:r>
            <a:endParaRPr dirty="0">
              <a:solidFill>
                <a:schemeClr val="bg2"/>
              </a:solidFill>
              <a:latin typeface="Avenir Book" panose="02000503020000020003" pitchFamily="2" charset="0"/>
            </a:endParaRPr>
          </a:p>
        </p:txBody>
      </p:sp>
      <p:sp>
        <p:nvSpPr>
          <p:cNvPr id="353" name="Google Shape;353;p32"/>
          <p:cNvSpPr txBox="1">
            <a:spLocks noGrp="1"/>
          </p:cNvSpPr>
          <p:nvPr>
            <p:ph type="subTitle" idx="14"/>
          </p:nvPr>
        </p:nvSpPr>
        <p:spPr>
          <a:xfrm>
            <a:off x="14340067" y="8698873"/>
            <a:ext cx="7492000" cy="1336800"/>
          </a:xfrm>
          <a:prstGeom prst="rect">
            <a:avLst/>
          </a:prstGeom>
        </p:spPr>
        <p:txBody>
          <a:bodyPr spcFirstLastPara="1" wrap="square" lIns="243800" tIns="243800" rIns="243800" bIns="243800" anchor="b" anchorCtr="0">
            <a:noAutofit/>
          </a:bodyPr>
          <a:lstStyle/>
          <a:p>
            <a:pPr marL="0" indent="0"/>
            <a:r>
              <a:rPr lang="en" sz="6000" dirty="0">
                <a:solidFill>
                  <a:schemeClr val="bg2"/>
                </a:solidFill>
                <a:latin typeface="Avenir Book" panose="02000503020000020003" pitchFamily="2" charset="0"/>
              </a:rPr>
              <a:t>Moreover</a:t>
            </a:r>
            <a:endParaRPr sz="6000" dirty="0">
              <a:solidFill>
                <a:schemeClr val="bg2"/>
              </a:solidFill>
              <a:latin typeface="Avenir Book" panose="02000503020000020003" pitchFamily="2" charset="0"/>
            </a:endParaRPr>
          </a:p>
        </p:txBody>
      </p:sp>
      <p:pic>
        <p:nvPicPr>
          <p:cNvPr id="3" name="Picture 2" descr="Paper planes with dotted lines&#10;&#10;Description automatically generated">
            <a:extLst>
              <a:ext uri="{FF2B5EF4-FFF2-40B4-BE49-F238E27FC236}">
                <a16:creationId xmlns:a16="http://schemas.microsoft.com/office/drawing/2014/main" id="{2A08E165-C1B2-1D18-5398-FD4779D6BD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104531">
            <a:off x="17885057" y="-1504111"/>
            <a:ext cx="5951437" cy="5861555"/>
          </a:xfrm>
          <a:prstGeom prst="rect">
            <a:avLst/>
          </a:prstGeom>
        </p:spPr>
      </p:pic>
      <p:sp>
        <p:nvSpPr>
          <p:cNvPr id="2" name="Google Shape;349;p32">
            <a:extLst>
              <a:ext uri="{FF2B5EF4-FFF2-40B4-BE49-F238E27FC236}">
                <a16:creationId xmlns:a16="http://schemas.microsoft.com/office/drawing/2014/main" id="{2A0083C1-4B09-787F-FEB5-072DE09B2268}"/>
              </a:ext>
            </a:extLst>
          </p:cNvPr>
          <p:cNvSpPr txBox="1">
            <a:spLocks/>
          </p:cNvSpPr>
          <p:nvPr/>
        </p:nvSpPr>
        <p:spPr bwMode="auto">
          <a:xfrm>
            <a:off x="4368877" y="5320712"/>
            <a:ext cx="6827987" cy="182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spcFirstLastPara="1" vert="horz" wrap="square" lIns="243800" tIns="243800" rIns="243800" bIns="243800" numCol="1" anchor="t" anchorCtr="0" compatLnSpc="1">
            <a:prstTxWarp prst="textNoShape">
              <a:avLst/>
            </a:prstTxWarp>
            <a:noAutofit/>
          </a:bodyPr>
          <a:lstStyle>
            <a:lvl1pPr marL="609600" lvl="0" indent="-609600" algn="l" defTabSz="2436813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5867">
                <a:solidFill>
                  <a:schemeClr val="dk2"/>
                </a:solidFill>
                <a:latin typeface="Kantumruy Pro SemiBold"/>
                <a:ea typeface="Kantumruy Pro SemiBold"/>
                <a:cs typeface="Kantumruy Pro SemiBold"/>
                <a:sym typeface="Kantumruy Pro SemiBold"/>
              </a:defRPr>
            </a:lvl1pPr>
            <a:lvl2pPr marL="1219200" lvl="1" indent="-609600" algn="l" defTabSz="2436813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  <a:latin typeface="+mn-lt"/>
                <a:ea typeface="+mn-ea"/>
                <a:cs typeface="+mn-cs"/>
                <a:sym typeface="Helvetica Neue"/>
              </a:defRPr>
            </a:lvl2pPr>
            <a:lvl3pPr marL="1828800" lvl="2" indent="-609600" algn="l" defTabSz="2436813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  <a:latin typeface="+mn-lt"/>
                <a:ea typeface="+mn-ea"/>
                <a:cs typeface="+mn-cs"/>
                <a:sym typeface="Helvetica Neue"/>
              </a:defRPr>
            </a:lvl3pPr>
            <a:lvl4pPr marL="2438400" lvl="3" indent="-609600" algn="l" defTabSz="2436813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  <a:latin typeface="+mn-lt"/>
                <a:ea typeface="+mn-ea"/>
                <a:cs typeface="+mn-cs"/>
                <a:sym typeface="Helvetica Neue"/>
              </a:defRPr>
            </a:lvl4pPr>
            <a:lvl5pPr marL="3048000" lvl="4" indent="-609600" algn="l" defTabSz="2436813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6400">
                <a:solidFill>
                  <a:schemeClr val="dk2"/>
                </a:solidFill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lvl="5" indent="-609600" algn="l" defTabSz="2438338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Tx/>
              <a:buNone/>
              <a:tabLst/>
              <a:defRPr sz="6400" b="0" i="0" u="none" strike="noStrike" cap="none" spc="0" baseline="0">
                <a:solidFill>
                  <a:schemeClr val="dk2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lvl="6" indent="-609600" algn="l" defTabSz="2438338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Tx/>
              <a:buNone/>
              <a:tabLst/>
              <a:defRPr sz="6400" b="0" i="0" u="none" strike="noStrike" cap="none" spc="0" baseline="0">
                <a:solidFill>
                  <a:schemeClr val="dk2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lvl="7" indent="-609600" algn="l" defTabSz="2438338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Tx/>
              <a:buNone/>
              <a:tabLst/>
              <a:defRPr sz="6400" b="0" i="0" u="none" strike="noStrike" cap="none" spc="0" baseline="0">
                <a:solidFill>
                  <a:schemeClr val="dk2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lvl="8" indent="-609600" algn="l" defTabSz="2438338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Tx/>
              <a:buNone/>
              <a:tabLst/>
              <a:defRPr sz="6400" b="0" i="0" u="none" strike="noStrike" cap="none" spc="0" baseline="0">
                <a:solidFill>
                  <a:schemeClr val="dk2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/>
            <a:r>
              <a:rPr lang="en-US" sz="4000" dirty="0">
                <a:solidFill>
                  <a:schemeClr val="bg2"/>
                </a:solidFill>
                <a:latin typeface="Avenir Book" panose="02000503020000020003" pitchFamily="2" charset="0"/>
              </a:rPr>
              <a:t>Why think about sustainability? </a:t>
            </a:r>
          </a:p>
        </p:txBody>
      </p:sp>
    </p:spTree>
    <p:extLst>
      <p:ext uri="{BB962C8B-B14F-4D97-AF65-F5344CB8AC3E}">
        <p14:creationId xmlns:p14="http://schemas.microsoft.com/office/powerpoint/2010/main" val="1059554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34"/>
          <p:cNvSpPr txBox="1">
            <a:spLocks noGrp="1"/>
          </p:cNvSpPr>
          <p:nvPr>
            <p:ph type="title"/>
          </p:nvPr>
        </p:nvSpPr>
        <p:spPr>
          <a:xfrm>
            <a:off x="1906932" y="2268333"/>
            <a:ext cx="11057437" cy="4732000"/>
          </a:xfrm>
          <a:prstGeom prst="rect">
            <a:avLst/>
          </a:prstGeom>
        </p:spPr>
        <p:txBody>
          <a:bodyPr spcFirstLastPara="1" wrap="square" lIns="243800" tIns="243800" rIns="243800" bIns="243800" anchor="b" anchorCtr="0">
            <a:noAutofit/>
          </a:bodyPr>
          <a:lstStyle/>
          <a:p>
            <a:r>
              <a:rPr lang="en" sz="24000" dirty="0"/>
              <a:t>Hello!</a:t>
            </a:r>
            <a:br>
              <a:rPr lang="en" dirty="0"/>
            </a:br>
            <a:r>
              <a:rPr lang="en" dirty="0">
                <a:latin typeface="Kantumruy Pro SemiBold"/>
                <a:ea typeface="Kantumruy Pro SemiBold"/>
                <a:cs typeface="Kantumruy Pro SemiBold"/>
                <a:sym typeface="Kantumruy Pro SemiBold"/>
              </a:rPr>
              <a:t>I am Audrey </a:t>
            </a:r>
            <a:endParaRPr dirty="0">
              <a:latin typeface="Kantumruy Pro SemiBold"/>
              <a:ea typeface="Kantumruy Pro SemiBold"/>
              <a:cs typeface="Kantumruy Pro SemiBold"/>
              <a:sym typeface="Kantumruy Pro SemiBold"/>
            </a:endParaRPr>
          </a:p>
        </p:txBody>
      </p:sp>
      <p:sp>
        <p:nvSpPr>
          <p:cNvPr id="501" name="Google Shape;501;p34"/>
          <p:cNvSpPr txBox="1">
            <a:spLocks noGrp="1"/>
          </p:cNvSpPr>
          <p:nvPr>
            <p:ph type="body" idx="1"/>
          </p:nvPr>
        </p:nvSpPr>
        <p:spPr>
          <a:xfrm>
            <a:off x="1906933" y="7000333"/>
            <a:ext cx="10284800" cy="24576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/>
          <a:p>
            <a:pPr marL="0" indent="0">
              <a:buNone/>
            </a:pPr>
            <a:r>
              <a:rPr lang="en" dirty="0"/>
              <a:t>Guest Lecturer – </a:t>
            </a:r>
            <a:r>
              <a:rPr lang="en" u="sng" dirty="0" err="1"/>
              <a:t>amertens@mit.edu</a:t>
            </a:r>
            <a:endParaRPr u="sng" dirty="0"/>
          </a:p>
        </p:txBody>
      </p:sp>
      <p:pic>
        <p:nvPicPr>
          <p:cNvPr id="503" name="Google Shape;503;p34" descr="MIT Logo and symbol, meaning, history, PNG, bran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579" y="8461240"/>
            <a:ext cx="3142082" cy="1766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0CB3415-D863-CE72-4D45-25030375C0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84" y="10743977"/>
            <a:ext cx="3142082" cy="137466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B923B81-6CCE-2C11-CA59-7373A5642E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715" y="11107921"/>
            <a:ext cx="4042866" cy="101071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049A401-A1B3-AA75-9E44-6B52AA3E81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506" y="8606021"/>
            <a:ext cx="3659075" cy="147705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EB811BD-7BFB-60EB-DD3B-8AEF9A9158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90" r="16776"/>
          <a:stretch/>
        </p:blipFill>
        <p:spPr>
          <a:xfrm>
            <a:off x="13326563" y="0"/>
            <a:ext cx="11057437" cy="13716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57DED90-204A-E834-069B-5BB6E2635D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775" y="8414955"/>
            <a:ext cx="2242686" cy="18288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6C9890F9-CA6B-9CBA-F5AB-76F3DF3364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568" y="10743977"/>
            <a:ext cx="16891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F57DED90-204A-E834-069B-5BB6E2635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0775" y="8414955"/>
            <a:ext cx="2242686" cy="182880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529FA380-4E2D-8CA0-F41D-E6502E7CE4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1479" y="9702775"/>
            <a:ext cx="5624946" cy="3755841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4645ADD4-8825-3557-DE51-2A9D694080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351" y="8492438"/>
            <a:ext cx="7626725" cy="496617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162ABCA-E4DC-EB2B-DDF5-F61C2B4E7C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687" y="196928"/>
            <a:ext cx="5410389" cy="8121049"/>
          </a:xfrm>
          <a:prstGeom prst="rect">
            <a:avLst/>
          </a:prstGeom>
        </p:spPr>
      </p:pic>
      <p:pic>
        <p:nvPicPr>
          <p:cNvPr id="21" name="Picture 2" descr="Aucune description de photo disponible.">
            <a:extLst>
              <a:ext uri="{FF2B5EF4-FFF2-40B4-BE49-F238E27FC236}">
                <a16:creationId xmlns:a16="http://schemas.microsoft.com/office/drawing/2014/main" id="{16BBF2C3-C059-0D40-D2B4-342B64E13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43855" y="174256"/>
            <a:ext cx="12439949" cy="932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610277A-9B09-AF14-3E49-71BEFEAF2DC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3829" y="9702775"/>
            <a:ext cx="5624946" cy="3755841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4C8726ED-F4B4-0A28-DC9E-860A8C841267}"/>
              </a:ext>
            </a:extLst>
          </p:cNvPr>
          <p:cNvSpPr txBox="1"/>
          <p:nvPr/>
        </p:nvSpPr>
        <p:spPr>
          <a:xfrm>
            <a:off x="1117993" y="4732912"/>
            <a:ext cx="3650074" cy="34317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sz="3200" b="1" dirty="0">
                <a:solidFill>
                  <a:schemeClr val="accent2">
                    <a:lumMod val="50000"/>
                  </a:schemeClr>
                </a:solidFill>
              </a:rPr>
              <a:t>Low-Tech =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sz="3200" b="1" dirty="0" err="1">
                <a:solidFill>
                  <a:schemeClr val="accent2">
                    <a:lumMod val="50000"/>
                  </a:schemeClr>
                </a:solidFill>
              </a:rPr>
              <a:t>Useful</a:t>
            </a:r>
            <a:endParaRPr lang="fr-BE" sz="32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sz="3200" b="1" dirty="0">
                <a:solidFill>
                  <a:schemeClr val="accent2">
                    <a:lumMod val="50000"/>
                  </a:schemeClr>
                </a:solidFill>
              </a:rPr>
              <a:t>+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3200" b="1" dirty="0">
                <a:solidFill>
                  <a:schemeClr val="accent2">
                    <a:lumMod val="50000"/>
                  </a:schemeClr>
                </a:solidFill>
              </a:rPr>
              <a:t>Inclusive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3200" b="1" dirty="0">
                <a:solidFill>
                  <a:schemeClr val="accent2">
                    <a:lumMod val="50000"/>
                  </a:schemeClr>
                </a:solidFill>
              </a:rPr>
              <a:t>+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3200" b="1" dirty="0" err="1">
                <a:solidFill>
                  <a:schemeClr val="accent2">
                    <a:lumMod val="50000"/>
                  </a:schemeClr>
                </a:solidFill>
              </a:rPr>
              <a:t>Sustainable</a:t>
            </a:r>
            <a:r>
              <a:rPr lang="fr-FR" sz="3200" b="1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fr-BE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C7578FB-0AB0-FB95-5E45-529744F8DE59}"/>
              </a:ext>
            </a:extLst>
          </p:cNvPr>
          <p:cNvSpPr txBox="1"/>
          <p:nvPr/>
        </p:nvSpPr>
        <p:spPr>
          <a:xfrm>
            <a:off x="21037138" y="8602946"/>
            <a:ext cx="3695374" cy="901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nl-BE" sz="1600" b="1" dirty="0">
                <a:solidFill>
                  <a:schemeClr val="bg1"/>
                </a:solidFill>
                <a:latin typeface="Avenir Heavy" panose="02000503020000020003" pitchFamily="2" charset="0"/>
              </a:rPr>
              <a:t>Photo Credits: Hellow.coop</a:t>
            </a:r>
            <a:endParaRPr kumimoji="0" lang="fr-FR" sz="16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venir Heavy" panose="02000503020000020003" pitchFamily="2" charset="0"/>
              <a:sym typeface="Helvetica Neue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63601A-E948-68D7-D2BD-1FAA2B77476B}"/>
              </a:ext>
            </a:extLst>
          </p:cNvPr>
          <p:cNvSpPr txBox="1"/>
          <p:nvPr/>
        </p:nvSpPr>
        <p:spPr>
          <a:xfrm>
            <a:off x="17738413" y="12529644"/>
            <a:ext cx="5624945" cy="901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nl-BE" sz="1600" b="1" dirty="0">
                <a:solidFill>
                  <a:schemeClr val="bg1"/>
                </a:solidFill>
                <a:latin typeface="Avenir Heavy" panose="02000503020000020003" pitchFamily="2" charset="0"/>
              </a:rPr>
              <a:t>Photo Credits: Virginie Havelange </a:t>
            </a:r>
            <a:endParaRPr kumimoji="0" lang="fr-FR" sz="16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venir Heavy" panose="02000503020000020003" pitchFamily="2" charset="0"/>
              <a:sym typeface="Helvetica Neue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4D9C4DA-63F8-F84D-9F01-F06494109486}"/>
              </a:ext>
            </a:extLst>
          </p:cNvPr>
          <p:cNvSpPr txBox="1"/>
          <p:nvPr/>
        </p:nvSpPr>
        <p:spPr>
          <a:xfrm>
            <a:off x="11678771" y="12529644"/>
            <a:ext cx="5624945" cy="901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nl-BE" sz="1600" b="1" dirty="0">
                <a:solidFill>
                  <a:schemeClr val="bg1"/>
                </a:solidFill>
                <a:latin typeface="Avenir Heavy" panose="02000503020000020003" pitchFamily="2" charset="0"/>
              </a:rPr>
              <a:t>Photo Credits: Virginie Havelange </a:t>
            </a:r>
            <a:endParaRPr kumimoji="0" lang="fr-FR" sz="16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venir Heavy" panose="02000503020000020003" pitchFamily="2" charset="0"/>
              <a:sym typeface="Helvetica Neue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6E781CB-EA1F-3C4E-6B40-87B67217BC6A}"/>
              </a:ext>
            </a:extLst>
          </p:cNvPr>
          <p:cNvSpPr txBox="1"/>
          <p:nvPr/>
        </p:nvSpPr>
        <p:spPr>
          <a:xfrm>
            <a:off x="3617351" y="12529644"/>
            <a:ext cx="5624945" cy="901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nl-BE" sz="1600" b="1" dirty="0">
                <a:solidFill>
                  <a:schemeClr val="bg1"/>
                </a:solidFill>
                <a:latin typeface="Avenir Heavy" panose="02000503020000020003" pitchFamily="2" charset="0"/>
              </a:rPr>
              <a:t>Photo Credits: Virginie Havelange </a:t>
            </a:r>
            <a:endParaRPr kumimoji="0" lang="fr-FR" sz="16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venir Heavy" panose="02000503020000020003" pitchFamily="2" charset="0"/>
              <a:sym typeface="Helvetica Neue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84434E4-5AAA-9B70-DED3-C7331BAB7677}"/>
              </a:ext>
            </a:extLst>
          </p:cNvPr>
          <p:cNvSpPr txBox="1"/>
          <p:nvPr/>
        </p:nvSpPr>
        <p:spPr>
          <a:xfrm>
            <a:off x="7861909" y="7397585"/>
            <a:ext cx="5624945" cy="90127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nl-BE" sz="1600" b="1" dirty="0">
                <a:solidFill>
                  <a:schemeClr val="bg1"/>
                </a:solidFill>
                <a:latin typeface="Avenir Heavy" panose="02000503020000020003" pitchFamily="2" charset="0"/>
              </a:rPr>
              <a:t>Photo Credits: Virginie Havelange </a:t>
            </a:r>
            <a:endParaRPr kumimoji="0" lang="fr-FR" sz="1600" b="1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Avenir Heavy" panose="02000503020000020003" pitchFamily="2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02454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15 0.00058 L -0.26738 -0.4780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477" y="-2393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9DD0E96-2634-46C4-7EB6-9CA1F8A9CE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0007" y="1761832"/>
            <a:ext cx="2870415" cy="310781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2BB39E7-31BA-55A9-59D8-946979974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3363" y="6397299"/>
            <a:ext cx="18357273" cy="6780289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75F9FD6-2264-F0B0-EC05-264EB42A1D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182" y="1262494"/>
            <a:ext cx="11873346" cy="6014787"/>
          </a:xfrm>
          <a:prstGeom prst="rect">
            <a:avLst/>
          </a:prstGeom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C09BE6-E4A1-10FA-DFE4-BBEF8D7A523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111955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243800" tIns="243800" rIns="243800" bIns="243800" anchor="b" anchorCtr="0">
            <a:noAutofit/>
          </a:bodyPr>
          <a:lstStyle/>
          <a:p>
            <a:r>
              <a:rPr lang="en" dirty="0">
                <a:solidFill>
                  <a:schemeClr val="tx1"/>
                </a:solidFill>
                <a:latin typeface="+mn-ea"/>
              </a:rPr>
              <a:t>Introduction </a:t>
            </a:r>
            <a:endParaRPr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19" name="Google Shape;419;p33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/>
          <a:p>
            <a:r>
              <a:rPr lang="en" dirty="0">
                <a:solidFill>
                  <a:schemeClr val="tx1"/>
                </a:solidFill>
                <a:latin typeface="+mn-ea"/>
                <a:ea typeface="+mn-ea"/>
              </a:rPr>
              <a:t>01</a:t>
            </a:r>
            <a:endParaRPr dirty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2" name="Google Shape;420;p33">
            <a:extLst>
              <a:ext uri="{FF2B5EF4-FFF2-40B4-BE49-F238E27FC236}">
                <a16:creationId xmlns:a16="http://schemas.microsoft.com/office/drawing/2014/main" id="{C8A03506-74B8-3E35-6D26-450DFA1567F9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906933" y="7312600"/>
            <a:ext cx="13814400" cy="11520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/>
          <a:p>
            <a:pPr marL="0" indent="0"/>
            <a:r>
              <a:rPr lang="en-US" dirty="0">
                <a:solidFill>
                  <a:schemeClr val="tx1"/>
                </a:solidFill>
              </a:rPr>
              <a:t>Why think about sustainability? </a:t>
            </a:r>
          </a:p>
          <a:p>
            <a:pPr marL="0" indent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Graphique 4" descr="Globe terrestre : Amériques">
            <a:extLst>
              <a:ext uri="{FF2B5EF4-FFF2-40B4-BE49-F238E27FC236}">
                <a16:creationId xmlns:a16="http://schemas.microsoft.com/office/drawing/2014/main" id="{7C2B2E6F-8B48-FC0C-42AA-32EBB1ACC1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610497" y="4663655"/>
            <a:ext cx="11643360" cy="11643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426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81D2029-956C-FB0B-0371-DCCCFC8B7B38}"/>
              </a:ext>
            </a:extLst>
          </p:cNvPr>
          <p:cNvSpPr txBox="1"/>
          <p:nvPr/>
        </p:nvSpPr>
        <p:spPr>
          <a:xfrm>
            <a:off x="2961725" y="9658928"/>
            <a:ext cx="17290473" cy="10064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BE" sz="6600" b="1" dirty="0"/>
              <a:t>Design </a:t>
            </a:r>
            <a:r>
              <a:rPr lang="fr-BE" sz="6600" b="1" dirty="0" err="1"/>
              <a:t>is</a:t>
            </a:r>
            <a:r>
              <a:rPr lang="fr-BE" sz="6600" b="1" dirty="0"/>
              <a:t> </a:t>
            </a:r>
            <a:r>
              <a:rPr lang="fr-BE" sz="6600" b="1" dirty="0" err="1"/>
              <a:t>already</a:t>
            </a:r>
            <a:r>
              <a:rPr lang="fr-BE" sz="6600" b="1" dirty="0"/>
              <a:t> </a:t>
            </a:r>
            <a:r>
              <a:rPr lang="fr-BE" sz="6600" b="1" dirty="0" err="1"/>
              <a:t>shaping</a:t>
            </a:r>
            <a:r>
              <a:rPr lang="fr-BE" sz="6600" b="1" dirty="0"/>
              <a:t> crises.</a:t>
            </a:r>
            <a:endParaRPr lang="fr-FR" sz="6600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FBBED33-B7C1-3DE3-6BC7-58223C24B6C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29407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70%"/>
          <p:cNvSpPr txBox="1"/>
          <p:nvPr/>
        </p:nvSpPr>
        <p:spPr>
          <a:xfrm>
            <a:off x="4131802" y="2566519"/>
            <a:ext cx="2588588" cy="1781178"/>
          </a:xfrm>
          <a:prstGeom prst="rect">
            <a:avLst/>
          </a:prstGeom>
          <a:ln w="12700">
            <a:miter lim="400000"/>
          </a:ln>
          <a:effectLst>
            <a:outerShdw blurRad="63500" dist="25400" dir="1406396" rotWithShape="0">
              <a:srgbClr val="FFFFFF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>
              <a:lnSpc>
                <a:spcPct val="80000"/>
              </a:lnSpc>
              <a:defRPr sz="8000" b="1" spc="-159">
                <a:solidFill>
                  <a:srgbClr val="FFFFFF"/>
                </a:solidFill>
              </a:defRPr>
            </a:lvl1pPr>
          </a:lstStyle>
          <a:p>
            <a:pPr marL="0" marR="0" lvl="0" indent="0" algn="l" defTabSz="2438338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0" cap="none" spc="-15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70%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1D2029-956C-FB0B-0371-DCCCFC8B7B38}"/>
              </a:ext>
            </a:extLst>
          </p:cNvPr>
          <p:cNvSpPr txBox="1"/>
          <p:nvPr/>
        </p:nvSpPr>
        <p:spPr>
          <a:xfrm>
            <a:off x="2961725" y="9658928"/>
            <a:ext cx="17290473" cy="10064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BE" sz="6600" b="1" dirty="0"/>
              <a:t>Design </a:t>
            </a:r>
            <a:r>
              <a:rPr lang="fr-BE" sz="6600" b="1" dirty="0" err="1"/>
              <a:t>is</a:t>
            </a:r>
            <a:r>
              <a:rPr lang="fr-BE" sz="6600" b="1" dirty="0"/>
              <a:t> </a:t>
            </a:r>
            <a:r>
              <a:rPr lang="fr-BE" sz="6600" b="1" dirty="0" err="1"/>
              <a:t>already</a:t>
            </a:r>
            <a:r>
              <a:rPr lang="fr-BE" sz="6600" b="1" dirty="0"/>
              <a:t> </a:t>
            </a:r>
            <a:r>
              <a:rPr lang="fr-BE" sz="6600" b="1" dirty="0" err="1"/>
              <a:t>shaping</a:t>
            </a:r>
            <a:r>
              <a:rPr lang="fr-BE" sz="6600" b="1" dirty="0"/>
              <a:t> crises.</a:t>
            </a:r>
            <a:endParaRPr lang="fr-FR" sz="66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CF4215-96ED-65D6-8750-CB3AA8F9A2D4}"/>
              </a:ext>
            </a:extLst>
          </p:cNvPr>
          <p:cNvSpPr txBox="1"/>
          <p:nvPr/>
        </p:nvSpPr>
        <p:spPr>
          <a:xfrm>
            <a:off x="2961725" y="10868409"/>
            <a:ext cx="20228475" cy="135703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sz="3600" dirty="0" err="1"/>
              <a:t>According</a:t>
            </a:r>
            <a:r>
              <a:rPr lang="fr-BE" sz="3600" dirty="0"/>
              <a:t> to </a:t>
            </a:r>
            <a:r>
              <a:rPr lang="fr-BE" sz="3600" i="1" dirty="0"/>
              <a:t>Global E-</a:t>
            </a:r>
            <a:r>
              <a:rPr lang="fr-BE" sz="3600" i="1" dirty="0" err="1"/>
              <a:t>waste</a:t>
            </a:r>
            <a:r>
              <a:rPr lang="fr-BE" sz="3600" i="1" dirty="0"/>
              <a:t> Monitor, </a:t>
            </a:r>
            <a:r>
              <a:rPr lang="fr-BE" sz="3600" dirty="0"/>
              <a:t>62 million tonnes of e-</a:t>
            </a:r>
            <a:r>
              <a:rPr lang="fr-BE" sz="3600" dirty="0" err="1"/>
              <a:t>waste</a:t>
            </a:r>
            <a:r>
              <a:rPr lang="fr-BE" sz="3600" dirty="0"/>
              <a:t> </a:t>
            </a:r>
            <a:r>
              <a:rPr lang="fr-BE" sz="3600" dirty="0" err="1"/>
              <a:t>generated</a:t>
            </a:r>
            <a:r>
              <a:rPr lang="fr-BE" sz="3600" dirty="0"/>
              <a:t> </a:t>
            </a:r>
            <a:r>
              <a:rPr lang="fr-BE" sz="3600" dirty="0" err="1"/>
              <a:t>globally</a:t>
            </a:r>
            <a:r>
              <a:rPr lang="fr-BE" sz="3600" dirty="0"/>
              <a:t> in 2022.</a:t>
            </a:r>
            <a:br>
              <a:rPr lang="fr-BE" sz="3600" dirty="0"/>
            </a:br>
            <a:r>
              <a:rPr lang="fr-BE" sz="3600" dirty="0" err="1"/>
              <a:t>Only</a:t>
            </a:r>
            <a:r>
              <a:rPr lang="fr-BE" sz="3600" dirty="0"/>
              <a:t> ~22% </a:t>
            </a:r>
            <a:r>
              <a:rPr lang="fr-BE" sz="3600" dirty="0" err="1"/>
              <a:t>properly</a:t>
            </a:r>
            <a:r>
              <a:rPr lang="fr-BE" sz="3600" dirty="0"/>
              <a:t> </a:t>
            </a:r>
            <a:r>
              <a:rPr lang="fr-BE" sz="3600" dirty="0" err="1"/>
              <a:t>collected</a:t>
            </a:r>
            <a:r>
              <a:rPr lang="fr-BE" sz="3600" dirty="0"/>
              <a:t> and </a:t>
            </a:r>
            <a:r>
              <a:rPr lang="fr-BE" sz="3600" dirty="0" err="1"/>
              <a:t>recycled</a:t>
            </a:r>
            <a:r>
              <a:rPr lang="fr-BE" sz="3600" dirty="0"/>
              <a:t>.</a:t>
            </a:r>
            <a:endParaRPr lang="fr-FR" sz="3600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D90D235-CACA-3DFB-4981-6356B3128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199" y="-211187"/>
            <a:ext cx="13678908" cy="9117767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B218A54-0272-A444-0CDC-28E62C07ED5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8</a:t>
            </a:fld>
            <a:endParaRPr lang="fr-BE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70%"/>
          <p:cNvSpPr txBox="1"/>
          <p:nvPr/>
        </p:nvSpPr>
        <p:spPr>
          <a:xfrm>
            <a:off x="4131802" y="2566519"/>
            <a:ext cx="2588588" cy="1781178"/>
          </a:xfrm>
          <a:prstGeom prst="rect">
            <a:avLst/>
          </a:prstGeom>
          <a:ln w="12700">
            <a:miter lim="400000"/>
          </a:ln>
          <a:effectLst>
            <a:outerShdw blurRad="63500" dist="25400" dir="1406396" rotWithShape="0">
              <a:srgbClr val="FFFFFF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>
              <a:lnSpc>
                <a:spcPct val="80000"/>
              </a:lnSpc>
              <a:defRPr sz="8000" b="1" spc="-159">
                <a:solidFill>
                  <a:srgbClr val="FFFFFF"/>
                </a:solidFill>
              </a:defRPr>
            </a:lvl1pPr>
          </a:lstStyle>
          <a:p>
            <a:pPr marL="0" marR="0" lvl="0" indent="0" algn="l" defTabSz="2438338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0" cap="none" spc="-15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70%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81D2029-956C-FB0B-0371-DCCCFC8B7B38}"/>
              </a:ext>
            </a:extLst>
          </p:cNvPr>
          <p:cNvSpPr txBox="1"/>
          <p:nvPr/>
        </p:nvSpPr>
        <p:spPr>
          <a:xfrm>
            <a:off x="2961725" y="9658928"/>
            <a:ext cx="17290473" cy="10064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BE" sz="6600" b="1" dirty="0"/>
              <a:t>Design </a:t>
            </a:r>
            <a:r>
              <a:rPr lang="fr-BE" sz="6600" b="1" dirty="0" err="1"/>
              <a:t>is</a:t>
            </a:r>
            <a:r>
              <a:rPr lang="fr-BE" sz="6600" b="1" dirty="0"/>
              <a:t> </a:t>
            </a:r>
            <a:r>
              <a:rPr lang="fr-BE" sz="6600" b="1" dirty="0" err="1"/>
              <a:t>already</a:t>
            </a:r>
            <a:r>
              <a:rPr lang="fr-BE" sz="6600" b="1" dirty="0"/>
              <a:t> </a:t>
            </a:r>
            <a:r>
              <a:rPr lang="fr-BE" sz="6600" b="1" dirty="0" err="1"/>
              <a:t>shaping</a:t>
            </a:r>
            <a:r>
              <a:rPr lang="fr-BE" sz="6600" b="1" dirty="0"/>
              <a:t> crises.</a:t>
            </a:r>
            <a:endParaRPr lang="fr-FR" sz="66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CF4215-96ED-65D6-8750-CB3AA8F9A2D4}"/>
              </a:ext>
            </a:extLst>
          </p:cNvPr>
          <p:cNvSpPr txBox="1"/>
          <p:nvPr/>
        </p:nvSpPr>
        <p:spPr>
          <a:xfrm>
            <a:off x="2961725" y="10868409"/>
            <a:ext cx="20228475" cy="6922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sz="3600" dirty="0"/>
              <a:t>Single-use </a:t>
            </a:r>
            <a:r>
              <a:rPr lang="fr-BE" sz="3600" dirty="0" err="1"/>
              <a:t>product</a:t>
            </a:r>
            <a:r>
              <a:rPr lang="fr-BE" sz="3600" dirty="0"/>
              <a:t> design </a:t>
            </a:r>
            <a:r>
              <a:rPr lang="fr-BE" sz="3600" dirty="0" err="1"/>
              <a:t>created</a:t>
            </a:r>
            <a:r>
              <a:rPr lang="fr-BE" sz="3600" dirty="0"/>
              <a:t> a </a:t>
            </a:r>
            <a:r>
              <a:rPr lang="fr-BE" sz="3600" dirty="0" err="1"/>
              <a:t>planetary-scale</a:t>
            </a:r>
            <a:r>
              <a:rPr lang="fr-BE" sz="3600" dirty="0"/>
              <a:t> pollution </a:t>
            </a:r>
            <a:r>
              <a:rPr lang="fr-BE" sz="3600" dirty="0" err="1"/>
              <a:t>problem</a:t>
            </a:r>
            <a:r>
              <a:rPr lang="fr-BE" sz="3600" dirty="0"/>
              <a:t>.</a:t>
            </a:r>
            <a:endParaRPr lang="fr-FR" sz="36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5BB30FC-03F7-B781-281F-42267BDEA8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8929"/>
            <a:ext cx="13198496" cy="9898872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8CD7ED-878E-8573-0B51-158F3391646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97011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70%"/>
          <p:cNvSpPr txBox="1"/>
          <p:nvPr/>
        </p:nvSpPr>
        <p:spPr>
          <a:xfrm>
            <a:off x="4131802" y="2566519"/>
            <a:ext cx="2588588" cy="1781178"/>
          </a:xfrm>
          <a:prstGeom prst="rect">
            <a:avLst/>
          </a:prstGeom>
          <a:ln w="12700">
            <a:miter lim="400000"/>
          </a:ln>
          <a:effectLst>
            <a:outerShdw blurRad="63500" dist="25400" dir="1406396" rotWithShape="0">
              <a:srgbClr val="FFFFFF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lnSpc>
                <a:spcPct val="80000"/>
              </a:lnSpc>
              <a:defRPr sz="8000" b="1" spc="-159">
                <a:solidFill>
                  <a:srgbClr val="FFFFFF"/>
                </a:solidFill>
              </a:defRPr>
            </a:lvl1pPr>
          </a:lstStyle>
          <a:p>
            <a:pPr marL="0" marR="0" lvl="0" indent="0" algn="l" defTabSz="2438338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0" cap="none" spc="-15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70%</a:t>
            </a:r>
          </a:p>
        </p:txBody>
      </p:sp>
      <p:pic>
        <p:nvPicPr>
          <p:cNvPr id="14338" name="Picture 2" descr="Nutrients 15 00617 g001">
            <a:extLst>
              <a:ext uri="{FF2B5EF4-FFF2-40B4-BE49-F238E27FC236}">
                <a16:creationId xmlns:a16="http://schemas.microsoft.com/office/drawing/2014/main" id="{2D4FFC5F-5336-188B-2990-6A45286BB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802" y="1187923"/>
            <a:ext cx="16370300" cy="11340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32B5B7B3-11F8-46F5-CC8F-98F710160AF0}"/>
              </a:ext>
            </a:extLst>
          </p:cNvPr>
          <p:cNvSpPr txBox="1"/>
          <p:nvPr/>
        </p:nvSpPr>
        <p:spPr>
          <a:xfrm>
            <a:off x="4317473" y="12590543"/>
            <a:ext cx="15934725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BE" sz="1800" dirty="0" err="1">
                <a:effectLst/>
                <a:latin typeface="+mj-lt"/>
              </a:rPr>
              <a:t>Ziani</a:t>
            </a:r>
            <a:r>
              <a:rPr lang="fr-BE" sz="1800" dirty="0">
                <a:effectLst/>
                <a:latin typeface="+mj-lt"/>
              </a:rPr>
              <a:t>, K., </a:t>
            </a:r>
            <a:r>
              <a:rPr lang="fr-BE" sz="1800" dirty="0" err="1">
                <a:effectLst/>
                <a:latin typeface="+mj-lt"/>
              </a:rPr>
              <a:t>Ioniță-Mîndrican</a:t>
            </a:r>
            <a:r>
              <a:rPr lang="fr-BE" sz="1800" dirty="0">
                <a:effectLst/>
                <a:latin typeface="+mj-lt"/>
              </a:rPr>
              <a:t>, C., </a:t>
            </a:r>
            <a:r>
              <a:rPr lang="fr-BE" sz="1800" dirty="0" err="1">
                <a:effectLst/>
                <a:latin typeface="+mj-lt"/>
              </a:rPr>
              <a:t>Mititelu</a:t>
            </a:r>
            <a:r>
              <a:rPr lang="fr-BE" sz="1800" dirty="0">
                <a:effectLst/>
                <a:latin typeface="+mj-lt"/>
              </a:rPr>
              <a:t>, M., </a:t>
            </a:r>
            <a:r>
              <a:rPr lang="fr-BE" sz="1800" dirty="0" err="1">
                <a:effectLst/>
                <a:latin typeface="+mj-lt"/>
              </a:rPr>
              <a:t>Neacșu</a:t>
            </a:r>
            <a:r>
              <a:rPr lang="fr-BE" sz="1800" dirty="0">
                <a:effectLst/>
                <a:latin typeface="+mj-lt"/>
              </a:rPr>
              <a:t>, S. M., </a:t>
            </a:r>
            <a:r>
              <a:rPr lang="fr-BE" sz="1800" dirty="0" err="1">
                <a:effectLst/>
                <a:latin typeface="+mj-lt"/>
              </a:rPr>
              <a:t>Negrei</a:t>
            </a:r>
            <a:r>
              <a:rPr lang="fr-BE" sz="1800" dirty="0">
                <a:effectLst/>
                <a:latin typeface="+mj-lt"/>
              </a:rPr>
              <a:t>, C., </a:t>
            </a:r>
            <a:r>
              <a:rPr lang="fr-BE" sz="1800" dirty="0" err="1">
                <a:effectLst/>
                <a:latin typeface="+mj-lt"/>
              </a:rPr>
              <a:t>Moroșan</a:t>
            </a:r>
            <a:r>
              <a:rPr lang="fr-BE" sz="1800" dirty="0">
                <a:effectLst/>
                <a:latin typeface="+mj-lt"/>
              </a:rPr>
              <a:t>, E., </a:t>
            </a:r>
            <a:r>
              <a:rPr lang="fr-BE" sz="1800" dirty="0" err="1">
                <a:effectLst/>
                <a:latin typeface="+mj-lt"/>
              </a:rPr>
              <a:t>Drăgănescu</a:t>
            </a:r>
            <a:r>
              <a:rPr lang="fr-BE" sz="1800" dirty="0">
                <a:effectLst/>
                <a:latin typeface="+mj-lt"/>
              </a:rPr>
              <a:t>, D., &amp; </a:t>
            </a:r>
            <a:r>
              <a:rPr lang="fr-BE" sz="1800" dirty="0" err="1">
                <a:effectLst/>
                <a:latin typeface="+mj-lt"/>
              </a:rPr>
              <a:t>Preda</a:t>
            </a:r>
            <a:r>
              <a:rPr lang="fr-BE" sz="1800" dirty="0">
                <a:effectLst/>
                <a:latin typeface="+mj-lt"/>
              </a:rPr>
              <a:t>, O. (2023). </a:t>
            </a:r>
            <a:r>
              <a:rPr lang="fr-BE" sz="1800" dirty="0" err="1">
                <a:effectLst/>
                <a:latin typeface="+mj-lt"/>
              </a:rPr>
              <a:t>Microplastics</a:t>
            </a:r>
            <a:r>
              <a:rPr lang="fr-BE" sz="1800" dirty="0">
                <a:effectLst/>
                <a:latin typeface="+mj-lt"/>
              </a:rPr>
              <a:t>: a real global </a:t>
            </a:r>
            <a:r>
              <a:rPr lang="fr-BE" sz="1800" dirty="0" err="1">
                <a:effectLst/>
                <a:latin typeface="+mj-lt"/>
              </a:rPr>
              <a:t>threat</a:t>
            </a:r>
            <a:r>
              <a:rPr lang="fr-BE" sz="1800" dirty="0">
                <a:effectLst/>
                <a:latin typeface="+mj-lt"/>
              </a:rPr>
              <a:t> for </a:t>
            </a:r>
            <a:r>
              <a:rPr lang="fr-BE" sz="1800" dirty="0" err="1">
                <a:effectLst/>
                <a:latin typeface="+mj-lt"/>
              </a:rPr>
              <a:t>environment</a:t>
            </a:r>
            <a:r>
              <a:rPr lang="fr-BE" sz="1800" dirty="0">
                <a:effectLst/>
                <a:latin typeface="+mj-lt"/>
              </a:rPr>
              <a:t> and </a:t>
            </a:r>
            <a:r>
              <a:rPr lang="fr-BE" sz="1800" dirty="0" err="1">
                <a:effectLst/>
                <a:latin typeface="+mj-lt"/>
              </a:rPr>
              <a:t>food</a:t>
            </a:r>
            <a:r>
              <a:rPr lang="fr-BE" sz="1800" dirty="0">
                <a:effectLst/>
                <a:latin typeface="+mj-lt"/>
              </a:rPr>
              <a:t> </a:t>
            </a:r>
            <a:r>
              <a:rPr lang="fr-BE" sz="1800" dirty="0" err="1">
                <a:effectLst/>
                <a:latin typeface="+mj-lt"/>
              </a:rPr>
              <a:t>Safety</a:t>
            </a:r>
            <a:r>
              <a:rPr lang="fr-BE" sz="1800" dirty="0">
                <a:effectLst/>
                <a:latin typeface="+mj-lt"/>
              </a:rPr>
              <a:t>: A State of the art </a:t>
            </a:r>
            <a:r>
              <a:rPr lang="fr-BE" sz="1800" dirty="0" err="1">
                <a:effectLst/>
                <a:latin typeface="+mj-lt"/>
              </a:rPr>
              <a:t>review</a:t>
            </a:r>
            <a:r>
              <a:rPr lang="fr-BE" sz="1800" dirty="0">
                <a:effectLst/>
                <a:latin typeface="+mj-lt"/>
              </a:rPr>
              <a:t>. </a:t>
            </a:r>
            <a:r>
              <a:rPr lang="fr-BE" sz="1800" i="1" dirty="0" err="1">
                <a:effectLst/>
                <a:latin typeface="+mj-lt"/>
              </a:rPr>
              <a:t>Nutrients</a:t>
            </a:r>
            <a:r>
              <a:rPr lang="fr-BE" sz="1800" dirty="0">
                <a:effectLst/>
                <a:latin typeface="+mj-lt"/>
              </a:rPr>
              <a:t>, </a:t>
            </a:r>
            <a:r>
              <a:rPr lang="fr-BE" sz="1800" i="1" dirty="0">
                <a:effectLst/>
                <a:latin typeface="+mj-lt"/>
              </a:rPr>
              <a:t>15</a:t>
            </a:r>
            <a:r>
              <a:rPr lang="fr-BE" sz="1800" dirty="0">
                <a:effectLst/>
                <a:latin typeface="+mj-lt"/>
              </a:rPr>
              <a:t>(3), 617. https://</a:t>
            </a:r>
            <a:r>
              <a:rPr lang="fr-BE" sz="1800" dirty="0" err="1">
                <a:effectLst/>
                <a:latin typeface="+mj-lt"/>
              </a:rPr>
              <a:t>doi.org</a:t>
            </a:r>
            <a:r>
              <a:rPr lang="fr-BE" sz="1800" dirty="0">
                <a:effectLst/>
                <a:latin typeface="+mj-lt"/>
              </a:rPr>
              <a:t>/10.3390/nu15030617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764B687-3F04-9035-5CE8-756FB29CDB7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7256837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70%"/>
          <p:cNvSpPr txBox="1"/>
          <p:nvPr/>
        </p:nvSpPr>
        <p:spPr>
          <a:xfrm>
            <a:off x="4131802" y="2566519"/>
            <a:ext cx="2588588" cy="1781178"/>
          </a:xfrm>
          <a:prstGeom prst="rect">
            <a:avLst/>
          </a:prstGeom>
          <a:ln w="12700">
            <a:miter lim="400000"/>
          </a:ln>
          <a:effectLst>
            <a:outerShdw blurRad="63500" dist="25400" dir="1406396" rotWithShape="0">
              <a:srgbClr val="FFFFFF">
                <a:alpha val="50000"/>
              </a:srgbClr>
            </a:outerShdw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l">
              <a:lnSpc>
                <a:spcPct val="80000"/>
              </a:lnSpc>
              <a:defRPr sz="8000" b="1" spc="-159">
                <a:solidFill>
                  <a:srgbClr val="FFFFFF"/>
                </a:solidFill>
              </a:defRPr>
            </a:lvl1pPr>
          </a:lstStyle>
          <a:p>
            <a:pPr marL="0" marR="0" lvl="0" indent="0" algn="l" defTabSz="2438338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0" cap="none" spc="-15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70%</a:t>
            </a:r>
          </a:p>
        </p:txBody>
      </p:sp>
      <p:pic>
        <p:nvPicPr>
          <p:cNvPr id="5" name="Picture 2" descr="Doughnut Economics focuses on balancing human needs within ecological limits....">
            <a:extLst>
              <a:ext uri="{FF2B5EF4-FFF2-40B4-BE49-F238E27FC236}">
                <a16:creationId xmlns:a16="http://schemas.microsoft.com/office/drawing/2014/main" id="{74D38112-1985-8C02-8367-0B02FA7E68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8"/>
          <a:stretch/>
        </p:blipFill>
        <p:spPr bwMode="auto">
          <a:xfrm>
            <a:off x="6094413" y="1752600"/>
            <a:ext cx="12195175" cy="1196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54C3FF8-D776-0C5A-998B-BC031AE6B42B}"/>
              </a:ext>
            </a:extLst>
          </p:cNvPr>
          <p:cNvSpPr txBox="1"/>
          <p:nvPr/>
        </p:nvSpPr>
        <p:spPr>
          <a:xfrm>
            <a:off x="1087581" y="988457"/>
            <a:ext cx="14914419" cy="10064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BE" sz="6600" b="1" dirty="0"/>
              <a:t>The Donut Theory</a:t>
            </a:r>
            <a:endParaRPr lang="fr-FR" sz="6600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0DBDC0F-344E-997D-FC54-C8E7162393B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3511930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70%"/>
          <p:cNvSpPr txBox="1"/>
          <p:nvPr/>
        </p:nvSpPr>
        <p:spPr>
          <a:xfrm>
            <a:off x="4131802" y="2566519"/>
            <a:ext cx="2588588" cy="1781178"/>
          </a:xfrm>
          <a:prstGeom prst="rect">
            <a:avLst/>
          </a:prstGeom>
          <a:ln w="12700">
            <a:miter lim="400000"/>
          </a:ln>
          <a:effectLst>
            <a:outerShdw blurRad="63500" dist="25400" dir="1406396" rotWithShape="0">
              <a:srgbClr val="FFFFFF">
                <a:alpha val="50000"/>
              </a:srgbClr>
            </a:outerShdw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l">
              <a:lnSpc>
                <a:spcPct val="80000"/>
              </a:lnSpc>
              <a:defRPr sz="8000" b="1" spc="-159">
                <a:solidFill>
                  <a:srgbClr val="FFFFFF"/>
                </a:solidFill>
              </a:defRPr>
            </a:lvl1pPr>
          </a:lstStyle>
          <a:p>
            <a:pPr marL="0" marR="0" lvl="0" indent="0" algn="l" defTabSz="2438338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0" b="1" i="0" u="none" strike="noStrike" kern="0" cap="none" spc="-15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70%</a:t>
            </a:r>
          </a:p>
        </p:txBody>
      </p:sp>
      <p:pic>
        <p:nvPicPr>
          <p:cNvPr id="17410" name="Picture 2">
            <a:extLst>
              <a:ext uri="{FF2B5EF4-FFF2-40B4-BE49-F238E27FC236}">
                <a16:creationId xmlns:a16="http://schemas.microsoft.com/office/drawing/2014/main" id="{DD9FD251-BDC0-765C-3BAC-97C6FF303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1563"/>
            <a:ext cx="24384000" cy="796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2B35382-4EDB-9A6D-71B3-D342B38A35FA}"/>
              </a:ext>
            </a:extLst>
          </p:cNvPr>
          <p:cNvSpPr txBox="1"/>
          <p:nvPr/>
        </p:nvSpPr>
        <p:spPr>
          <a:xfrm>
            <a:off x="2504640" y="11149481"/>
            <a:ext cx="19374720" cy="84125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BE" sz="2400" dirty="0"/>
              <a:t>The </a:t>
            </a:r>
            <a:r>
              <a:rPr lang="fr-BE" sz="2400" dirty="0" err="1"/>
              <a:t>evolution</a:t>
            </a:r>
            <a:r>
              <a:rPr lang="fr-BE" sz="2400" dirty="0"/>
              <a:t> of the </a:t>
            </a:r>
            <a:r>
              <a:rPr lang="fr-BE" sz="2400" dirty="0" err="1"/>
              <a:t>planetary</a:t>
            </a:r>
            <a:r>
              <a:rPr lang="fr-BE" sz="2400" dirty="0"/>
              <a:t> </a:t>
            </a:r>
            <a:r>
              <a:rPr lang="fr-BE" sz="2400" dirty="0" err="1"/>
              <a:t>boundaries</a:t>
            </a:r>
            <a:r>
              <a:rPr lang="fr-BE" sz="2400" dirty="0"/>
              <a:t> </a:t>
            </a:r>
            <a:r>
              <a:rPr lang="fr-BE" sz="2400" dirty="0" err="1"/>
              <a:t>framework</a:t>
            </a:r>
            <a:r>
              <a:rPr lang="fr-BE" sz="2400" dirty="0"/>
              <a:t>. </a:t>
            </a:r>
            <a:r>
              <a:rPr lang="fr-BE" sz="2400" dirty="0" err="1"/>
              <a:t>Licenced</a:t>
            </a:r>
            <a:r>
              <a:rPr lang="fr-BE" sz="2400" dirty="0"/>
              <a:t> </a:t>
            </a:r>
            <a:r>
              <a:rPr lang="fr-BE" sz="2400" dirty="0" err="1"/>
              <a:t>under</a:t>
            </a:r>
            <a:r>
              <a:rPr lang="fr-BE" sz="2400" dirty="0"/>
              <a:t> CC BY-NC-ND 3.0 (</a:t>
            </a:r>
            <a:r>
              <a:rPr lang="fr-BE" sz="2400" dirty="0" err="1"/>
              <a:t>Credit</a:t>
            </a:r>
            <a:r>
              <a:rPr lang="fr-BE" sz="2400" dirty="0"/>
              <a:t>: Azote for Stockholm </a:t>
            </a:r>
            <a:r>
              <a:rPr lang="fr-BE" sz="2400" dirty="0" err="1"/>
              <a:t>Resilience</a:t>
            </a:r>
            <a:r>
              <a:rPr lang="fr-BE" sz="2400" dirty="0"/>
              <a:t> Centre, Stockholm </a:t>
            </a:r>
            <a:r>
              <a:rPr lang="fr-BE" sz="2400" dirty="0" err="1"/>
              <a:t>University</a:t>
            </a:r>
            <a:r>
              <a:rPr lang="fr-BE" sz="2400" dirty="0"/>
              <a:t>. </a:t>
            </a:r>
            <a:r>
              <a:rPr lang="fr-BE" sz="2400" dirty="0" err="1"/>
              <a:t>Based</a:t>
            </a:r>
            <a:r>
              <a:rPr lang="fr-BE" sz="2400" dirty="0"/>
              <a:t> on </a:t>
            </a:r>
            <a:r>
              <a:rPr lang="fr-BE" sz="2400" dirty="0" err="1"/>
              <a:t>Sakschewski</a:t>
            </a:r>
            <a:r>
              <a:rPr lang="fr-BE" sz="2400" dirty="0"/>
              <a:t> and Caesar et al. 2025, Richardson et al. 2023, Steffen et al. 2015, and </a:t>
            </a:r>
            <a:r>
              <a:rPr lang="fr-BE" sz="2400" dirty="0" err="1"/>
              <a:t>Rockström</a:t>
            </a:r>
            <a:r>
              <a:rPr lang="fr-BE" sz="2400" dirty="0"/>
              <a:t> et al. 2009).</a:t>
            </a:r>
            <a:endParaRPr kumimoji="0" lang="fr-FR" sz="6000" b="0" i="0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9F3739C-6CCB-EAE3-E5C3-8F43A8C938C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7444773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4F73FD5-351C-621A-7055-E87957BC92BF}"/>
              </a:ext>
            </a:extLst>
          </p:cNvPr>
          <p:cNvSpPr txBox="1"/>
          <p:nvPr/>
        </p:nvSpPr>
        <p:spPr>
          <a:xfrm>
            <a:off x="889000" y="12033240"/>
            <a:ext cx="12192000" cy="10895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BE" sz="2400" b="1" dirty="0"/>
              <a:t>The 2025 update to the </a:t>
            </a:r>
            <a:r>
              <a:rPr lang="fr-BE" sz="2400" b="1" dirty="0" err="1"/>
              <a:t>Planetary</a:t>
            </a:r>
            <a:r>
              <a:rPr lang="fr-BE" sz="2400" b="1" dirty="0"/>
              <a:t> </a:t>
            </a:r>
            <a:r>
              <a:rPr lang="fr-BE" sz="2400" b="1" dirty="0" err="1"/>
              <a:t>boundaries</a:t>
            </a:r>
            <a:r>
              <a:rPr lang="fr-BE" sz="2400" b="1" dirty="0"/>
              <a:t>. </a:t>
            </a:r>
            <a:r>
              <a:rPr lang="fr-BE" sz="2400" dirty="0"/>
              <a:t>Licensed under CC BY-NC-ND 3.0. </a:t>
            </a:r>
            <a:r>
              <a:rPr lang="fr-BE" sz="2400" dirty="0" err="1"/>
              <a:t>Credit</a:t>
            </a:r>
            <a:r>
              <a:rPr lang="fr-BE" sz="2400" dirty="0"/>
              <a:t>: "Azote for Stockholm </a:t>
            </a:r>
            <a:r>
              <a:rPr lang="fr-BE" sz="2400" dirty="0" err="1"/>
              <a:t>Resilience</a:t>
            </a:r>
            <a:r>
              <a:rPr lang="fr-BE" sz="2400" dirty="0"/>
              <a:t> Centre, </a:t>
            </a:r>
            <a:r>
              <a:rPr lang="fr-BE" sz="2400" dirty="0" err="1"/>
              <a:t>based</a:t>
            </a:r>
            <a:r>
              <a:rPr lang="fr-BE" sz="2400" dirty="0"/>
              <a:t> on </a:t>
            </a:r>
            <a:r>
              <a:rPr lang="fr-BE" sz="2400" dirty="0" err="1"/>
              <a:t>analysis</a:t>
            </a:r>
            <a:r>
              <a:rPr lang="fr-BE" sz="2400" dirty="0"/>
              <a:t> in </a:t>
            </a:r>
            <a:r>
              <a:rPr lang="fr-BE" sz="2400" dirty="0" err="1"/>
              <a:t>Sakschewski</a:t>
            </a:r>
            <a:r>
              <a:rPr lang="fr-BE" sz="2400" dirty="0"/>
              <a:t> and Caesar et al. 2025".</a:t>
            </a:r>
            <a:endParaRPr lang="fr-FR" sz="2400" dirty="0"/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9ED10733-2214-E1F3-D370-A2C24A36B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787" y="0"/>
            <a:ext cx="12544425" cy="1184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EF5D7CB-0E78-1214-113B-388AFBB143B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5373677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33"/>
          <p:cNvSpPr txBox="1">
            <a:spLocks noGrp="1"/>
          </p:cNvSpPr>
          <p:nvPr>
            <p:ph type="title"/>
          </p:nvPr>
        </p:nvSpPr>
        <p:spPr>
          <a:xfrm>
            <a:off x="1906933" y="4802199"/>
            <a:ext cx="13054400" cy="3730189"/>
          </a:xfrm>
          <a:prstGeom prst="rect">
            <a:avLst/>
          </a:prstGeom>
        </p:spPr>
        <p:txBody>
          <a:bodyPr spcFirstLastPara="1" wrap="square" lIns="243800" tIns="243800" rIns="243800" bIns="243800" anchor="b" anchorCtr="0">
            <a:noAutofit/>
          </a:bodyPr>
          <a:lstStyle/>
          <a:p>
            <a:r>
              <a:rPr lang="fr-BE" dirty="0" err="1">
                <a:solidFill>
                  <a:schemeClr val="tx1"/>
                </a:solidFill>
                <a:latin typeface="+mn-ea"/>
              </a:rPr>
              <a:t>Sustainability</a:t>
            </a:r>
            <a:br>
              <a:rPr lang="fr-BE">
                <a:solidFill>
                  <a:schemeClr val="tx1"/>
                </a:solidFill>
                <a:latin typeface="+mn-ea"/>
              </a:rPr>
            </a:br>
            <a:endParaRPr lang="fr-BE">
              <a:solidFill>
                <a:schemeClr val="tx1"/>
              </a:solidFill>
              <a:latin typeface="+mn-ea"/>
            </a:endParaRPr>
          </a:p>
        </p:txBody>
      </p:sp>
      <p:sp>
        <p:nvSpPr>
          <p:cNvPr id="419" name="Google Shape;419;p33"/>
          <p:cNvSpPr txBox="1">
            <a:spLocks noGrp="1"/>
          </p:cNvSpPr>
          <p:nvPr>
            <p:ph type="title" idx="2"/>
          </p:nvPr>
        </p:nvSpPr>
        <p:spPr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/>
          <a:p>
            <a:r>
              <a:rPr lang="en">
                <a:solidFill>
                  <a:schemeClr val="tx1"/>
                </a:solidFill>
                <a:latin typeface="+mn-ea"/>
                <a:ea typeface="+mn-ea"/>
              </a:rPr>
              <a:t>02</a:t>
            </a:r>
            <a:endParaRPr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420" name="Google Shape;420;p33"/>
          <p:cNvSpPr txBox="1">
            <a:spLocks noGrp="1"/>
          </p:cNvSpPr>
          <p:nvPr>
            <p:ph type="subTitle" idx="1"/>
          </p:nvPr>
        </p:nvSpPr>
        <p:spPr>
          <a:xfrm>
            <a:off x="1855330" y="6858000"/>
            <a:ext cx="13814400" cy="11520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/>
          <a:p>
            <a:pPr marL="0" indent="0"/>
            <a:r>
              <a:rPr lang="en-US" sz="4400">
                <a:solidFill>
                  <a:schemeClr val="tx1"/>
                </a:solidFill>
                <a:latin typeface="Avenir Book" panose="02000503020000020003" pitchFamily="2" charset="0"/>
              </a:rPr>
              <a:t>What do you mean?</a:t>
            </a:r>
          </a:p>
        </p:txBody>
      </p:sp>
      <p:pic>
        <p:nvPicPr>
          <p:cNvPr id="6" name="Graphique 5" descr="Compas">
            <a:extLst>
              <a:ext uri="{FF2B5EF4-FFF2-40B4-BE49-F238E27FC236}">
                <a16:creationId xmlns:a16="http://schemas.microsoft.com/office/drawing/2014/main" id="{DCE6F259-56F5-D086-459F-6B6CBC239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595066" y="5377708"/>
            <a:ext cx="6309360" cy="630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563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42F604F-BC71-F498-A0CC-A870DA120D2F}"/>
              </a:ext>
            </a:extLst>
          </p:cNvPr>
          <p:cNvSpPr txBox="1"/>
          <p:nvPr/>
        </p:nvSpPr>
        <p:spPr>
          <a:xfrm>
            <a:off x="2967181" y="5694537"/>
            <a:ext cx="14914419" cy="19205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BE" sz="6600" b="1" dirty="0"/>
              <a:t>The goal </a:t>
            </a:r>
            <a:r>
              <a:rPr lang="fr-BE" sz="6600" b="1" dirty="0" err="1"/>
              <a:t>is</a:t>
            </a:r>
            <a:r>
              <a:rPr lang="fr-BE" sz="6600" b="1" dirty="0"/>
              <a:t> to </a:t>
            </a:r>
            <a:r>
              <a:rPr lang="fr-BE" sz="6600" b="1" dirty="0" err="1"/>
              <a:t>meet</a:t>
            </a:r>
            <a:r>
              <a:rPr lang="fr-BE" sz="6600" b="1" dirty="0"/>
              <a:t> </a:t>
            </a:r>
            <a:r>
              <a:rPr lang="fr-BE" sz="6600" b="1" dirty="0" err="1"/>
              <a:t>human</a:t>
            </a:r>
            <a:r>
              <a:rPr lang="fr-BE" sz="6600" b="1" dirty="0"/>
              <a:t> </a:t>
            </a:r>
            <a:r>
              <a:rPr lang="fr-BE" sz="6600" b="1" dirty="0" err="1"/>
              <a:t>needs</a:t>
            </a:r>
            <a:r>
              <a:rPr lang="fr-BE" sz="6600" b="1" dirty="0"/>
              <a:t> </a:t>
            </a:r>
            <a:r>
              <a:rPr lang="fr-BE" sz="6600" b="1" dirty="0" err="1"/>
              <a:t>within</a:t>
            </a:r>
            <a:r>
              <a:rPr lang="fr-BE" sz="6600" b="1" dirty="0"/>
              <a:t> </a:t>
            </a:r>
            <a:r>
              <a:rPr lang="fr-BE" sz="6600" b="1" dirty="0" err="1"/>
              <a:t>planetary</a:t>
            </a:r>
            <a:r>
              <a:rPr lang="fr-BE" sz="6600" b="1" dirty="0"/>
              <a:t> </a:t>
            </a:r>
            <a:r>
              <a:rPr lang="fr-BE" sz="6600" b="1" dirty="0" err="1"/>
              <a:t>limits</a:t>
            </a:r>
            <a:r>
              <a:rPr lang="fr-BE" sz="6600" dirty="0"/>
              <a:t>.</a:t>
            </a:r>
            <a:endParaRPr lang="fr-FR" sz="6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14052A1-C590-C3F3-69C9-315FD74736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611600" y="7187184"/>
            <a:ext cx="7772400" cy="6528816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41E9B70-CEC8-C338-3DD0-D68717DC79E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15</a:t>
            </a:fld>
            <a:endParaRPr lang="fr-BE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20F1A69-97BD-E533-23C5-1ADBB68DA10C}"/>
              </a:ext>
            </a:extLst>
          </p:cNvPr>
          <p:cNvSpPr txBox="1"/>
          <p:nvPr/>
        </p:nvSpPr>
        <p:spPr>
          <a:xfrm>
            <a:off x="9881420" y="13281192"/>
            <a:ext cx="14069961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600" b="1" dirty="0">
                <a:latin typeface="Avenir Heavy" panose="02000503020000020003" pitchFamily="2" charset="0"/>
              </a:rPr>
              <a:t>Image by </a:t>
            </a:r>
            <a:r>
              <a:rPr lang="fr-FR" sz="1600" b="1" dirty="0" err="1">
                <a:latin typeface="Avenir Heavy" panose="02000503020000020003" pitchFamily="2" charset="0"/>
              </a:rPr>
              <a:t>Gugacurado</a:t>
            </a:r>
            <a:r>
              <a:rPr lang="fr-FR" sz="1600" b="1" dirty="0">
                <a:latin typeface="Avenir Heavy" panose="02000503020000020003" pitchFamily="2" charset="0"/>
              </a:rPr>
              <a:t> </a:t>
            </a:r>
            <a:r>
              <a:rPr lang="fr-FR" sz="1600" b="1" dirty="0" err="1">
                <a:latin typeface="Avenir Heavy" panose="02000503020000020003" pitchFamily="2" charset="0"/>
              </a:rPr>
              <a:t>from</a:t>
            </a:r>
            <a:r>
              <a:rPr lang="fr-FR" sz="1600" b="1" dirty="0">
                <a:latin typeface="Avenir Heavy" panose="02000503020000020003" pitchFamily="2" charset="0"/>
              </a:rPr>
              <a:t> </a:t>
            </a:r>
            <a:r>
              <a:rPr lang="fr-FR" sz="1600" b="1" dirty="0" err="1">
                <a:latin typeface="Avenir Heavy" panose="02000503020000020003" pitchFamily="2" charset="0"/>
              </a:rPr>
              <a:t>Pixabay</a:t>
            </a:r>
            <a:endParaRPr kumimoji="0" lang="fr-FR" sz="3600" b="1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Avenir Heavy" panose="02000503020000020003" pitchFamily="2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142735470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C3AFDB18-62F7-F8B2-7E39-674002489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4903392" y="773596"/>
            <a:ext cx="14577217" cy="12168808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001D9CF-4759-7356-E198-624FD3D55D13}"/>
              </a:ext>
            </a:extLst>
          </p:cNvPr>
          <p:cNvSpPr txBox="1"/>
          <p:nvPr/>
        </p:nvSpPr>
        <p:spPr>
          <a:xfrm>
            <a:off x="6756400" y="4258101"/>
            <a:ext cx="4014392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BE" sz="6000" b="1" dirty="0" err="1">
                <a:latin typeface="Amatic SC" pitchFamily="2" charset="-79"/>
                <a:ea typeface="NOTEWORTHY LIGHT" panose="02000400000000000000" pitchFamily="2" charset="77"/>
                <a:cs typeface="Amatic SC" pitchFamily="2" charset="-79"/>
              </a:rPr>
              <a:t>Environmental</a:t>
            </a:r>
            <a:endParaRPr lang="fr-FR" sz="6000" b="1" dirty="0">
              <a:latin typeface="Amatic SC" pitchFamily="2" charset="-79"/>
              <a:ea typeface="NOTEWORTHY LIGHT" panose="02000400000000000000" pitchFamily="2" charset="77"/>
              <a:cs typeface="Amatic SC" pitchFamily="2" charset="-79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110DCEF-1669-658F-9726-ABA1D173EC8E}"/>
              </a:ext>
            </a:extLst>
          </p:cNvPr>
          <p:cNvSpPr txBox="1"/>
          <p:nvPr/>
        </p:nvSpPr>
        <p:spPr>
          <a:xfrm>
            <a:off x="13919200" y="4258101"/>
            <a:ext cx="4014392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fr-BE" sz="6000" b="1" dirty="0">
                <a:latin typeface="Amatic SC" pitchFamily="2" charset="-79"/>
                <a:ea typeface="NOTEWORTHY LIGHT" panose="02000400000000000000" pitchFamily="2" charset="77"/>
                <a:cs typeface="Amatic SC" pitchFamily="2" charset="-79"/>
              </a:rPr>
              <a:t>Social</a:t>
            </a:r>
            <a:endParaRPr lang="fr-FR" sz="6000" b="1" dirty="0">
              <a:latin typeface="Amatic SC" pitchFamily="2" charset="-79"/>
              <a:ea typeface="NOTEWORTHY LIGHT" panose="02000400000000000000" pitchFamily="2" charset="77"/>
              <a:cs typeface="Amatic SC" pitchFamily="2" charset="-79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E7201F1F-C7E0-6ADA-1BD6-1BB04D0A175C}"/>
              </a:ext>
            </a:extLst>
          </p:cNvPr>
          <p:cNvSpPr txBox="1"/>
          <p:nvPr/>
        </p:nvSpPr>
        <p:spPr>
          <a:xfrm>
            <a:off x="10337800" y="9540135"/>
            <a:ext cx="3708400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fr-BE" sz="6000" b="1" dirty="0" err="1">
                <a:latin typeface="Amatic SC" pitchFamily="2" charset="-79"/>
                <a:cs typeface="Amatic SC" pitchFamily="2" charset="-79"/>
              </a:rPr>
              <a:t>Economic</a:t>
            </a:r>
            <a:endParaRPr lang="fr-FR" sz="6600" b="1" dirty="0">
              <a:latin typeface="Amatic SC" pitchFamily="2" charset="-79"/>
              <a:cs typeface="Amatic SC" pitchFamily="2" charset="-79"/>
            </a:endParaRP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CED8BD4-50E3-DF88-4CC5-F2E234C5A6A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16</a:t>
            </a:fld>
            <a:endParaRPr lang="fr-BE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FFF05ED-2965-5FE7-4EF1-B3516721F25F}"/>
              </a:ext>
            </a:extLst>
          </p:cNvPr>
          <p:cNvSpPr txBox="1"/>
          <p:nvPr/>
        </p:nvSpPr>
        <p:spPr>
          <a:xfrm>
            <a:off x="6096000" y="3995678"/>
            <a:ext cx="12192000" cy="448276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BE" b="1" dirty="0" err="1"/>
              <a:t>Sustainability</a:t>
            </a:r>
            <a:r>
              <a:rPr lang="fr-BE" b="1" dirty="0"/>
              <a:t> </a:t>
            </a:r>
            <a:r>
              <a:rPr lang="fr-BE" b="1" dirty="0" err="1"/>
              <a:t>is</a:t>
            </a:r>
            <a:r>
              <a:rPr lang="fr-BE" b="1" dirty="0"/>
              <a:t> NOT JUST…</a:t>
            </a:r>
          </a:p>
          <a:p>
            <a:r>
              <a:rPr lang="fr-BE" dirty="0" err="1"/>
              <a:t>energy</a:t>
            </a:r>
            <a:r>
              <a:rPr lang="fr-BE" dirty="0"/>
              <a:t> </a:t>
            </a:r>
            <a:r>
              <a:rPr lang="fr-BE" dirty="0" err="1"/>
              <a:t>efficiency</a:t>
            </a:r>
            <a:endParaRPr lang="fr-BE" dirty="0"/>
          </a:p>
          <a:p>
            <a:r>
              <a:rPr lang="fr-BE" dirty="0" err="1"/>
              <a:t>materials</a:t>
            </a:r>
            <a:endParaRPr lang="fr-BE" dirty="0"/>
          </a:p>
          <a:p>
            <a:r>
              <a:rPr lang="fr-BE" dirty="0" err="1"/>
              <a:t>technology-driven</a:t>
            </a:r>
            <a:endParaRPr lang="fr-BE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6C293C3-634C-EB56-85D3-AD11969E6FE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9881818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FFF05ED-2965-5FE7-4EF1-B3516721F25F}"/>
              </a:ext>
            </a:extLst>
          </p:cNvPr>
          <p:cNvSpPr txBox="1"/>
          <p:nvPr/>
        </p:nvSpPr>
        <p:spPr>
          <a:xfrm>
            <a:off x="6096000" y="3995678"/>
            <a:ext cx="12192000" cy="572464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BE" b="1" dirty="0" err="1"/>
              <a:t>Sustainability</a:t>
            </a:r>
            <a:r>
              <a:rPr lang="fr-BE" b="1" dirty="0"/>
              <a:t> </a:t>
            </a:r>
            <a:r>
              <a:rPr lang="fr-BE" b="1" dirty="0" err="1"/>
              <a:t>is</a:t>
            </a:r>
            <a:r>
              <a:rPr lang="fr-BE" b="1" dirty="0"/>
              <a:t>…</a:t>
            </a:r>
          </a:p>
          <a:p>
            <a:r>
              <a:rPr lang="fr-BE" dirty="0" err="1"/>
              <a:t>contextual</a:t>
            </a:r>
            <a:endParaRPr lang="fr-BE" dirty="0"/>
          </a:p>
          <a:p>
            <a:r>
              <a:rPr lang="fr-BE" dirty="0" err="1"/>
              <a:t>systemic</a:t>
            </a:r>
            <a:r>
              <a:rPr lang="fr-BE" dirty="0"/>
              <a:t> </a:t>
            </a:r>
          </a:p>
          <a:p>
            <a:r>
              <a:rPr lang="fr-BE" dirty="0" err="1"/>
              <a:t>relational</a:t>
            </a:r>
            <a:r>
              <a:rPr lang="fr-BE" dirty="0"/>
              <a:t> </a:t>
            </a:r>
          </a:p>
          <a:p>
            <a:r>
              <a:rPr lang="fr-BE" dirty="0"/>
              <a:t>long-</a:t>
            </a:r>
            <a:r>
              <a:rPr lang="fr-BE" dirty="0" err="1"/>
              <a:t>term</a:t>
            </a:r>
            <a:endParaRPr lang="fr-BE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130FA83-E701-DC38-AC72-7FE59DD371A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45044634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F460897-6E3D-4AA4-D7F2-7F808DFC10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79557"/>
            <a:ext cx="24384000" cy="14495557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574B714D-2AE6-BC5D-2594-4AB0E3DAB98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31467240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6646E928-F477-7849-898B-8D9E2652FFB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458" b="7486"/>
          <a:stretch/>
        </p:blipFill>
        <p:spPr>
          <a:xfrm>
            <a:off x="-195649" y="489779"/>
            <a:ext cx="24775298" cy="1222861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35A82D4-FF79-BE1B-97DD-1AED808613C2}"/>
              </a:ext>
            </a:extLst>
          </p:cNvPr>
          <p:cNvSpPr txBox="1"/>
          <p:nvPr/>
        </p:nvSpPr>
        <p:spPr>
          <a:xfrm>
            <a:off x="327080" y="12718397"/>
            <a:ext cx="1322435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r-FR"/>
            </a:defPPr>
            <a:lvl1pPr>
              <a:defRPr sz="1100">
                <a:solidFill>
                  <a:schemeClr val="bg1"/>
                </a:solidFill>
                <a:latin typeface="Malayalam MN" pitchFamily="2" charset="0"/>
                <a:cs typeface="Malayalam MN" pitchFamily="2" charset="0"/>
              </a:defRPr>
            </a:lvl1pPr>
          </a:lstStyle>
          <a:p>
            <a:r>
              <a:rPr lang="fr-BE" sz="24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Source:  </a:t>
            </a:r>
            <a:r>
              <a:rPr lang="fr-BE" sz="24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Broto</a:t>
            </a:r>
            <a:r>
              <a:rPr lang="fr-BE" sz="24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, Eduard, McBride Emily, et Barros </a:t>
            </a:r>
            <a:r>
              <a:rPr lang="fr-BE" sz="24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Lídia</a:t>
            </a:r>
            <a:r>
              <a:rPr lang="fr-BE" sz="24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 Le bambou : architecture et design : manuel pratique et 59 projets. Barcelone: Links, 2014. </a:t>
            </a:r>
            <a:r>
              <a:rPr lang="fr-BE" sz="2400" dirty="0" err="1">
                <a:solidFill>
                  <a:schemeClr val="bg2">
                    <a:lumMod val="10000"/>
                  </a:schemeClr>
                </a:solidFill>
                <a:latin typeface="+mn-lt"/>
              </a:rPr>
              <a:t>Print</a:t>
            </a:r>
            <a:r>
              <a:rPr lang="fr-BE" sz="2400" dirty="0">
                <a:solidFill>
                  <a:schemeClr val="bg2">
                    <a:lumMod val="10000"/>
                  </a:schemeClr>
                </a:solidFill>
                <a:latin typeface="+mn-lt"/>
              </a:rPr>
              <a:t>.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F9519AC-DDD2-F8CD-C0C8-A9A127AFBB7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78697598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Picture 18" descr="606 shelving system in off-white, with cabinets and bookshelves. Vitsœ, design Dieter Rams">
            <a:extLst>
              <a:ext uri="{FF2B5EF4-FFF2-40B4-BE49-F238E27FC236}">
                <a16:creationId xmlns:a16="http://schemas.microsoft.com/office/drawing/2014/main" id="{234E6574-55B4-90ED-F701-0859543CC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27" y="471056"/>
            <a:ext cx="12955536" cy="7287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606 shelving system in an alcove, living room. Vitsœ, design Dieter Rams">
            <a:extLst>
              <a:ext uri="{FF2B5EF4-FFF2-40B4-BE49-F238E27FC236}">
                <a16:creationId xmlns:a16="http://schemas.microsoft.com/office/drawing/2014/main" id="{3AC3920B-9DA4-A6C2-5528-2E3D63FD28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9996" y="471056"/>
            <a:ext cx="9521277" cy="12773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Modular Vitsœ Shelving system for kitchen using cabinets and integrated table.">
            <a:extLst>
              <a:ext uri="{FF2B5EF4-FFF2-40B4-BE49-F238E27FC236}">
                <a16:creationId xmlns:a16="http://schemas.microsoft.com/office/drawing/2014/main" id="{E6C1522E-17B9-EBEB-8E76-BA22B9E31A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5"/>
          <a:stretch/>
        </p:blipFill>
        <p:spPr bwMode="auto">
          <a:xfrm>
            <a:off x="692727" y="8130498"/>
            <a:ext cx="8526821" cy="511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606 Universal Shelving System with desk, cabinet, shelves">
            <a:extLst>
              <a:ext uri="{FF2B5EF4-FFF2-40B4-BE49-F238E27FC236}">
                <a16:creationId xmlns:a16="http://schemas.microsoft.com/office/drawing/2014/main" id="{84A8086D-F711-019A-25D6-0214D2E702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52" r="26378"/>
          <a:stretch/>
        </p:blipFill>
        <p:spPr bwMode="auto">
          <a:xfrm>
            <a:off x="9741281" y="8130498"/>
            <a:ext cx="3906982" cy="511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2492120B-92AD-6B32-24DB-1829EEE54773}"/>
              </a:ext>
            </a:extLst>
          </p:cNvPr>
          <p:cNvSpPr txBox="1"/>
          <p:nvPr/>
        </p:nvSpPr>
        <p:spPr>
          <a:xfrm>
            <a:off x="13730459" y="530050"/>
            <a:ext cx="8805076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BE" sz="2000" b="1" dirty="0">
                <a:latin typeface="Avenir Heavy" panose="02000503020000020003" pitchFamily="2" charset="0"/>
              </a:rPr>
              <a:t>Source &amp; Image </a:t>
            </a:r>
            <a:r>
              <a:rPr lang="fr-BE" sz="2000" b="1" dirty="0" err="1">
                <a:latin typeface="Avenir Heavy" panose="02000503020000020003" pitchFamily="2" charset="0"/>
              </a:rPr>
              <a:t>Credits</a:t>
            </a:r>
            <a:r>
              <a:rPr lang="fr-BE" sz="2000" b="1" dirty="0">
                <a:latin typeface="Avenir Heavy" panose="02000503020000020003" pitchFamily="2" charset="0"/>
              </a:rPr>
              <a:t> : </a:t>
            </a:r>
            <a:r>
              <a:rPr lang="fr-BE" sz="2000" b="1" dirty="0" err="1">
                <a:latin typeface="Avenir Heavy" panose="02000503020000020003" pitchFamily="2" charset="0"/>
              </a:rPr>
              <a:t>Vitsoe</a:t>
            </a:r>
            <a:r>
              <a:rPr lang="fr-BE" sz="2000" b="1" dirty="0">
                <a:latin typeface="Avenir Heavy" panose="02000503020000020003" pitchFamily="2" charset="0"/>
              </a:rPr>
              <a:t> 606 Universal </a:t>
            </a:r>
            <a:r>
              <a:rPr lang="fr-BE" sz="2000" b="1" dirty="0" err="1">
                <a:latin typeface="Avenir Heavy" panose="02000503020000020003" pitchFamily="2" charset="0"/>
              </a:rPr>
              <a:t>Shelving</a:t>
            </a:r>
            <a:r>
              <a:rPr lang="fr-BE" sz="2000" b="1" dirty="0">
                <a:latin typeface="Avenir Heavy" panose="02000503020000020003" pitchFamily="2" charset="0"/>
              </a:rPr>
              <a:t> System</a:t>
            </a:r>
            <a:endParaRPr kumimoji="0" lang="fr-FR" sz="4400" b="1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Avenir Heavy" panose="02000503020000020003" pitchFamily="2" charset="0"/>
              <a:sym typeface="Helvetica Neue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29729EA-53C8-DB50-CF6A-EF68F33CC97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21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89373750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s the Fairphone 5 the most sustainable phone in the world? - Fairphone">
            <a:extLst>
              <a:ext uri="{FF2B5EF4-FFF2-40B4-BE49-F238E27FC236}">
                <a16:creationId xmlns:a16="http://schemas.microsoft.com/office/drawing/2014/main" id="{FB41B5DC-7981-4E09-7249-E9721376F5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300" y="3336636"/>
            <a:ext cx="20599400" cy="932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4149DDF-9319-DE16-8226-33F29A467949}"/>
              </a:ext>
            </a:extLst>
          </p:cNvPr>
          <p:cNvSpPr txBox="1"/>
          <p:nvPr/>
        </p:nvSpPr>
        <p:spPr>
          <a:xfrm>
            <a:off x="1892300" y="1055425"/>
            <a:ext cx="15287336" cy="19205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BE" sz="6600" b="1" dirty="0" err="1"/>
              <a:t>Fairphone</a:t>
            </a:r>
            <a:r>
              <a:rPr lang="fr-BE" sz="6600" b="1" dirty="0"/>
              <a:t>: A Smartphone </a:t>
            </a:r>
            <a:r>
              <a:rPr lang="fr-BE" sz="6600" b="1" dirty="0" err="1"/>
              <a:t>Designed</a:t>
            </a:r>
            <a:r>
              <a:rPr lang="fr-BE" sz="6600" b="1" dirty="0"/>
              <a:t> to Be </a:t>
            </a:r>
            <a:r>
              <a:rPr lang="fr-BE" sz="6600" b="1" dirty="0" err="1"/>
              <a:t>Repaired</a:t>
            </a:r>
            <a:r>
              <a:rPr lang="fr-BE" sz="6600" b="1" dirty="0"/>
              <a:t> &amp; </a:t>
            </a:r>
            <a:r>
              <a:rPr lang="fr-BE" sz="6600" b="1" dirty="0" err="1"/>
              <a:t>Updated</a:t>
            </a:r>
            <a:endParaRPr lang="fr-FR" sz="6600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75E7095-9B09-718D-3E06-3B523343918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22</a:t>
            </a:fld>
            <a:endParaRPr lang="fr-BE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AB4C5886-95D0-3EE1-A4A5-E1EC8E3295E4}"/>
              </a:ext>
            </a:extLst>
          </p:cNvPr>
          <p:cNvSpPr txBox="1"/>
          <p:nvPr/>
        </p:nvSpPr>
        <p:spPr>
          <a:xfrm>
            <a:off x="15824730" y="12250206"/>
            <a:ext cx="8805076" cy="4103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BE" sz="2000" b="1" dirty="0">
                <a:latin typeface="Avenir Heavy" panose="02000503020000020003" pitchFamily="2" charset="0"/>
              </a:rPr>
              <a:t>Source &amp; Image </a:t>
            </a:r>
            <a:r>
              <a:rPr lang="fr-BE" sz="2000" b="1" dirty="0" err="1">
                <a:latin typeface="Avenir Heavy" panose="02000503020000020003" pitchFamily="2" charset="0"/>
              </a:rPr>
              <a:t>Credits</a:t>
            </a:r>
            <a:r>
              <a:rPr lang="fr-BE" sz="2000" b="1" dirty="0">
                <a:latin typeface="Avenir Heavy" panose="02000503020000020003" pitchFamily="2" charset="0"/>
              </a:rPr>
              <a:t>: </a:t>
            </a:r>
            <a:r>
              <a:rPr lang="fr-BE" sz="2000" b="1" dirty="0" err="1">
                <a:latin typeface="Avenir Heavy" panose="02000503020000020003" pitchFamily="2" charset="0"/>
              </a:rPr>
              <a:t>Fairphone</a:t>
            </a:r>
            <a:endParaRPr kumimoji="0" lang="fr-FR" sz="4400" b="1" u="none" strike="noStrike" cap="none" spc="0" normalizeH="0" baseline="0" dirty="0">
              <a:ln>
                <a:noFill/>
              </a:ln>
              <a:solidFill>
                <a:srgbClr val="5E5E5E"/>
              </a:solidFill>
              <a:effectLst/>
              <a:uFillTx/>
              <a:latin typeface="Avenir Heavy" panose="02000503020000020003" pitchFamily="2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552399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Oakland tool library">
            <a:extLst>
              <a:ext uri="{FF2B5EF4-FFF2-40B4-BE49-F238E27FC236}">
                <a16:creationId xmlns:a16="http://schemas.microsoft.com/office/drawing/2014/main" id="{11875C97-8952-33F4-105A-787F12EA9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782" y="-32659"/>
            <a:ext cx="20685461" cy="13781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D5FBB3E-8B3E-828B-A2C9-F8C8E320101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23</a:t>
            </a:fld>
            <a:endParaRPr lang="fr-BE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D231575-EF2A-FE49-36B2-6D11F06C527E}"/>
              </a:ext>
            </a:extLst>
          </p:cNvPr>
          <p:cNvSpPr txBox="1"/>
          <p:nvPr/>
        </p:nvSpPr>
        <p:spPr>
          <a:xfrm>
            <a:off x="339214" y="12203165"/>
            <a:ext cx="4055805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BE" sz="1600" b="1" dirty="0" err="1">
                <a:effectLst/>
                <a:latin typeface="Avenir Heavy" panose="02000503020000020003" pitchFamily="2" charset="0"/>
              </a:rPr>
              <a:t>Resilience</a:t>
            </a:r>
            <a:r>
              <a:rPr lang="fr-BE" sz="1600" b="1" dirty="0">
                <a:effectLst/>
                <a:latin typeface="Avenir Heavy" panose="02000503020000020003" pitchFamily="2" charset="0"/>
              </a:rPr>
              <a:t>. (2023, August 8). </a:t>
            </a:r>
            <a:r>
              <a:rPr lang="fr-BE" sz="1600" b="1" dirty="0" err="1">
                <a:effectLst/>
                <a:latin typeface="Avenir Heavy" panose="02000503020000020003" pitchFamily="2" charset="0"/>
              </a:rPr>
              <a:t>It’s</a:t>
            </a:r>
            <a:r>
              <a:rPr lang="fr-BE" sz="1600" b="1" dirty="0">
                <a:effectLst/>
                <a:latin typeface="Avenir Heavy" panose="02000503020000020003" pitchFamily="2" charset="0"/>
              </a:rPr>
              <a:t> time for </a:t>
            </a:r>
            <a:r>
              <a:rPr lang="fr-BE" sz="1600" b="1" dirty="0" err="1">
                <a:effectLst/>
                <a:latin typeface="Avenir Heavy" panose="02000503020000020003" pitchFamily="2" charset="0"/>
              </a:rPr>
              <a:t>tool</a:t>
            </a:r>
            <a:r>
              <a:rPr lang="fr-BE" sz="1600" b="1" dirty="0">
                <a:effectLst/>
                <a:latin typeface="Avenir Heavy" panose="02000503020000020003" pitchFamily="2" charset="0"/>
              </a:rPr>
              <a:t> </a:t>
            </a:r>
            <a:r>
              <a:rPr lang="fr-BE" sz="1600" b="1" dirty="0" err="1">
                <a:effectLst/>
                <a:latin typeface="Avenir Heavy" panose="02000503020000020003" pitchFamily="2" charset="0"/>
              </a:rPr>
              <a:t>libraries</a:t>
            </a:r>
            <a:r>
              <a:rPr lang="fr-BE" sz="1600" b="1" dirty="0">
                <a:effectLst/>
                <a:latin typeface="Avenir Heavy" panose="02000503020000020003" pitchFamily="2" charset="0"/>
              </a:rPr>
              <a:t> to go global. </a:t>
            </a:r>
            <a:r>
              <a:rPr lang="fr-BE" sz="1600" b="1" dirty="0" err="1">
                <a:effectLst/>
                <a:latin typeface="Avenir Heavy" panose="02000503020000020003" pitchFamily="2" charset="0"/>
              </a:rPr>
              <a:t>Resilience</a:t>
            </a:r>
            <a:r>
              <a:rPr lang="fr-BE" sz="1600" b="1" dirty="0">
                <a:effectLst/>
                <a:latin typeface="Avenir Heavy" panose="02000503020000020003" pitchFamily="2" charset="0"/>
              </a:rPr>
              <a:t>. https://</a:t>
            </a:r>
            <a:r>
              <a:rPr lang="fr-BE" sz="1600" b="1" dirty="0" err="1">
                <a:effectLst/>
                <a:latin typeface="Avenir Heavy" panose="02000503020000020003" pitchFamily="2" charset="0"/>
              </a:rPr>
              <a:t>www.resilience.org</a:t>
            </a:r>
            <a:r>
              <a:rPr lang="fr-BE" sz="1600" b="1" dirty="0">
                <a:effectLst/>
                <a:latin typeface="Avenir Heavy" panose="02000503020000020003" pitchFamily="2" charset="0"/>
              </a:rPr>
              <a:t>/stories/2023-08-07/</a:t>
            </a:r>
            <a:r>
              <a:rPr lang="fr-BE" sz="1600" b="1" dirty="0" err="1">
                <a:effectLst/>
                <a:latin typeface="Avenir Heavy" panose="02000503020000020003" pitchFamily="2" charset="0"/>
              </a:rPr>
              <a:t>its</a:t>
            </a:r>
            <a:r>
              <a:rPr lang="fr-BE" sz="1600" b="1" dirty="0">
                <a:effectLst/>
                <a:latin typeface="Avenir Heavy" panose="02000503020000020003" pitchFamily="2" charset="0"/>
              </a:rPr>
              <a:t>-time-for-</a:t>
            </a:r>
            <a:r>
              <a:rPr lang="fr-BE" sz="1600" b="1" dirty="0" err="1">
                <a:effectLst/>
                <a:latin typeface="Avenir Heavy" panose="02000503020000020003" pitchFamily="2" charset="0"/>
              </a:rPr>
              <a:t>tool</a:t>
            </a:r>
            <a:r>
              <a:rPr lang="fr-BE" sz="1600" b="1" dirty="0">
                <a:effectLst/>
                <a:latin typeface="Avenir Heavy" panose="02000503020000020003" pitchFamily="2" charset="0"/>
              </a:rPr>
              <a:t>-</a:t>
            </a:r>
            <a:r>
              <a:rPr lang="fr-BE" sz="1600" b="1" dirty="0" err="1">
                <a:effectLst/>
                <a:latin typeface="Avenir Heavy" panose="02000503020000020003" pitchFamily="2" charset="0"/>
              </a:rPr>
              <a:t>libraries</a:t>
            </a:r>
            <a:r>
              <a:rPr lang="fr-BE" sz="1600" b="1" dirty="0">
                <a:effectLst/>
                <a:latin typeface="Avenir Heavy" panose="02000503020000020003" pitchFamily="2" charset="0"/>
              </a:rPr>
              <a:t>-to-go-global/</a:t>
            </a:r>
          </a:p>
        </p:txBody>
      </p:sp>
    </p:spTree>
    <p:extLst>
      <p:ext uri="{BB962C8B-B14F-4D97-AF65-F5344CB8AC3E}">
        <p14:creationId xmlns:p14="http://schemas.microsoft.com/office/powerpoint/2010/main" val="1408024431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07CA9EF-086B-0023-4612-DCB3F36A64E3}"/>
              </a:ext>
            </a:extLst>
          </p:cNvPr>
          <p:cNvSpPr txBox="1"/>
          <p:nvPr/>
        </p:nvSpPr>
        <p:spPr>
          <a:xfrm>
            <a:off x="2794000" y="3142197"/>
            <a:ext cx="18796000" cy="85306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 numCol="2">
            <a:spAutoFit/>
          </a:bodyPr>
          <a:lstStyle/>
          <a:p>
            <a:pPr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sz="3600" b="1" dirty="0" err="1"/>
              <a:t>Material</a:t>
            </a:r>
            <a:r>
              <a:rPr lang="fr-BE" sz="3600" dirty="0"/>
              <a:t> </a:t>
            </a:r>
          </a:p>
          <a:p>
            <a:pPr marL="457200" lvl="1" indent="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sz="3600" dirty="0" err="1"/>
              <a:t>What</a:t>
            </a:r>
            <a:r>
              <a:rPr lang="fr-BE" sz="3600" dirty="0"/>
              <a:t> </a:t>
            </a:r>
            <a:r>
              <a:rPr lang="fr-BE" sz="3600" dirty="0" err="1"/>
              <a:t>is</a:t>
            </a:r>
            <a:r>
              <a:rPr lang="fr-BE" sz="3600" dirty="0"/>
              <a:t> </a:t>
            </a:r>
            <a:r>
              <a:rPr lang="fr-BE" sz="3600" dirty="0" err="1"/>
              <a:t>it</a:t>
            </a:r>
            <a:r>
              <a:rPr lang="fr-BE" sz="3600" dirty="0"/>
              <a:t> made of? </a:t>
            </a:r>
          </a:p>
          <a:p>
            <a:pPr marL="457200" lvl="1" indent="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sz="3600" dirty="0"/>
              <a:t>Extraction impact? </a:t>
            </a:r>
          </a:p>
          <a:p>
            <a:pPr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sz="3600" b="1" dirty="0" err="1"/>
              <a:t>Manufacturing</a:t>
            </a:r>
            <a:r>
              <a:rPr lang="fr-BE" sz="3600" dirty="0"/>
              <a:t> </a:t>
            </a:r>
          </a:p>
          <a:p>
            <a:pPr marL="457200" lvl="1" indent="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sz="3600" dirty="0"/>
              <a:t>Energy? </a:t>
            </a:r>
            <a:r>
              <a:rPr lang="fr-BE" sz="3600" dirty="0" err="1"/>
              <a:t>complexity</a:t>
            </a:r>
            <a:r>
              <a:rPr lang="fr-BE" sz="3600" dirty="0"/>
              <a:t>? </a:t>
            </a:r>
            <a:r>
              <a:rPr lang="fr-BE" sz="3600" dirty="0" err="1"/>
              <a:t>waste</a:t>
            </a:r>
            <a:r>
              <a:rPr lang="fr-BE" sz="3600" dirty="0"/>
              <a:t>? </a:t>
            </a:r>
          </a:p>
          <a:p>
            <a:pPr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sz="3600" b="1" dirty="0"/>
              <a:t>Use phase</a:t>
            </a:r>
            <a:r>
              <a:rPr lang="fr-BE" sz="3600" dirty="0"/>
              <a:t> </a:t>
            </a:r>
          </a:p>
          <a:p>
            <a:pPr marL="457200" lvl="1" indent="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sz="3600" dirty="0"/>
              <a:t>Energy </a:t>
            </a:r>
            <a:r>
              <a:rPr lang="fr-BE" sz="3600" dirty="0" err="1"/>
              <a:t>consumption</a:t>
            </a:r>
            <a:r>
              <a:rPr lang="fr-BE" sz="3600" dirty="0"/>
              <a:t>? </a:t>
            </a:r>
          </a:p>
          <a:p>
            <a:pPr marL="457200" lvl="1" indent="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sz="3600" dirty="0"/>
              <a:t>Maintenance? </a:t>
            </a:r>
          </a:p>
          <a:p>
            <a:pPr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sz="3600" b="1" dirty="0"/>
              <a:t>End of life</a:t>
            </a:r>
            <a:r>
              <a:rPr lang="fr-BE" sz="3600" dirty="0"/>
              <a:t> </a:t>
            </a:r>
          </a:p>
          <a:p>
            <a:pPr marL="457200" lvl="1" indent="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sz="3600" dirty="0" err="1"/>
              <a:t>Repairable</a:t>
            </a:r>
            <a:r>
              <a:rPr lang="fr-BE" sz="3600" dirty="0"/>
              <a:t>? recyclable? </a:t>
            </a:r>
            <a:r>
              <a:rPr lang="fr-BE" sz="3600" dirty="0" err="1"/>
              <a:t>modular</a:t>
            </a:r>
            <a:r>
              <a:rPr lang="fr-BE" sz="3600" dirty="0"/>
              <a:t>?</a:t>
            </a:r>
          </a:p>
          <a:p>
            <a:endParaRPr lang="en-US" sz="3600" dirty="0"/>
          </a:p>
          <a:p>
            <a:endParaRPr lang="en-US" sz="3600" dirty="0"/>
          </a:p>
          <a:p>
            <a:r>
              <a:rPr lang="en-US" sz="3600" dirty="0"/>
              <a:t>Consider the product’s </a:t>
            </a:r>
            <a:r>
              <a:rPr lang="en-US" sz="3600" b="1" dirty="0"/>
              <a:t>Grey energy =</a:t>
            </a:r>
            <a:br>
              <a:rPr lang="en-US" sz="3600" b="1" dirty="0"/>
            </a:br>
            <a:r>
              <a:rPr lang="en-US" sz="3600" dirty="0"/>
              <a:t>the energy required to produce materials and construct it</a:t>
            </a:r>
          </a:p>
          <a:p>
            <a:r>
              <a:rPr lang="en-US" sz="3600" dirty="0"/>
              <a:t>Also consider its </a:t>
            </a:r>
            <a:r>
              <a:rPr lang="en-US" sz="3600" b="1" dirty="0"/>
              <a:t>Operational energy =</a:t>
            </a:r>
            <a:br>
              <a:rPr lang="en-US" sz="3600" b="1" dirty="0"/>
            </a:br>
            <a:r>
              <a:rPr lang="en-US" sz="3600" dirty="0"/>
              <a:t>energy used during the use phase</a:t>
            </a:r>
          </a:p>
          <a:p>
            <a:pPr marL="457200" lvl="1" indent="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</a:pPr>
            <a:endParaRPr lang="fr-BE" sz="36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B220B24-E426-3953-2F15-1E39BEE0DD0F}"/>
              </a:ext>
            </a:extLst>
          </p:cNvPr>
          <p:cNvSpPr txBox="1"/>
          <p:nvPr/>
        </p:nvSpPr>
        <p:spPr>
          <a:xfrm>
            <a:off x="4734791" y="1627497"/>
            <a:ext cx="14914419" cy="10064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fr-BE" sz="6600" b="1" dirty="0"/>
              <a:t>The Basics</a:t>
            </a:r>
            <a:endParaRPr lang="fr-FR" sz="6600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37C22E0-BE5F-682B-319B-2C959834BAE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24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521771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E74C450-1DFC-0BAF-EB99-FBCAC961D452}"/>
              </a:ext>
            </a:extLst>
          </p:cNvPr>
          <p:cNvSpPr txBox="1"/>
          <p:nvPr/>
        </p:nvSpPr>
        <p:spPr>
          <a:xfrm>
            <a:off x="1856508" y="1639905"/>
            <a:ext cx="20670983" cy="104361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sz="6600" dirty="0"/>
              <a:t>In </a:t>
            </a:r>
            <a:r>
              <a:rPr lang="fr-FR" sz="6600" dirty="0" err="1"/>
              <a:t>many</a:t>
            </a:r>
            <a:r>
              <a:rPr lang="fr-FR" sz="6600" dirty="0"/>
              <a:t> </a:t>
            </a:r>
            <a:r>
              <a:rPr lang="fr-FR" sz="6600" dirty="0" err="1"/>
              <a:t>projects</a:t>
            </a:r>
            <a:r>
              <a:rPr lang="fr-FR" sz="6600" dirty="0"/>
              <a:t>, </a:t>
            </a:r>
            <a:r>
              <a:rPr lang="fr-FR" sz="6600" b="1" dirty="0" err="1"/>
              <a:t>sustainability</a:t>
            </a:r>
            <a:r>
              <a:rPr lang="fr-FR" sz="6600" b="1" dirty="0"/>
              <a:t> goals can sort of </a:t>
            </a:r>
            <a:r>
              <a:rPr lang="fr-FR" sz="6600" b="1" dirty="0" err="1"/>
              <a:t>contradict</a:t>
            </a:r>
            <a:r>
              <a:rPr lang="fr-FR" sz="6600" b="1" dirty="0"/>
              <a:t> </a:t>
            </a:r>
            <a:r>
              <a:rPr lang="fr-FR" sz="6600" b="1" dirty="0" err="1"/>
              <a:t>each</a:t>
            </a:r>
            <a:r>
              <a:rPr lang="fr-FR" sz="6600" b="1" dirty="0"/>
              <a:t> </a:t>
            </a:r>
            <a:r>
              <a:rPr lang="fr-FR" sz="6600" b="1" dirty="0" err="1"/>
              <a:t>other</a:t>
            </a:r>
            <a:r>
              <a:rPr lang="fr-FR" sz="6600" b="1" dirty="0"/>
              <a:t> → tension</a:t>
            </a:r>
            <a:endParaRPr lang="fr-FR" sz="6600" dirty="0"/>
          </a:p>
          <a:p>
            <a:pPr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b="1" dirty="0"/>
              <a:t>For </a:t>
            </a:r>
            <a:r>
              <a:rPr lang="fr-FR" b="1" dirty="0" err="1"/>
              <a:t>example</a:t>
            </a:r>
            <a:r>
              <a:rPr lang="fr-FR" b="1" dirty="0"/>
              <a:t>:</a:t>
            </a:r>
          </a:p>
          <a:p>
            <a:pPr marL="685800" indent="-6858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Font typeface="Police système Courant"/>
              <a:buChar char="☍"/>
            </a:pPr>
            <a:r>
              <a:rPr lang="fr-FR" dirty="0" err="1"/>
              <a:t>energy</a:t>
            </a:r>
            <a:r>
              <a:rPr lang="fr-FR" dirty="0"/>
              <a:t> </a:t>
            </a:r>
            <a:r>
              <a:rPr lang="fr-FR" dirty="0" err="1"/>
              <a:t>efficiency</a:t>
            </a:r>
            <a:r>
              <a:rPr lang="fr-FR" dirty="0"/>
              <a:t> vs. </a:t>
            </a:r>
            <a:r>
              <a:rPr lang="fr-FR" dirty="0" err="1"/>
              <a:t>material</a:t>
            </a:r>
            <a:r>
              <a:rPr lang="fr-FR" dirty="0"/>
              <a:t> use</a:t>
            </a:r>
          </a:p>
          <a:p>
            <a:pPr marL="685800" indent="-6858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Font typeface="Police système Courant"/>
              <a:buChar char="☍"/>
            </a:pPr>
            <a:r>
              <a:rPr lang="fr-FR" dirty="0" err="1"/>
              <a:t>affordability</a:t>
            </a:r>
            <a:r>
              <a:rPr lang="fr-FR" dirty="0"/>
              <a:t> vs. </a:t>
            </a:r>
            <a:r>
              <a:rPr lang="fr-FR" dirty="0" err="1"/>
              <a:t>durability</a:t>
            </a:r>
            <a:endParaRPr lang="fr-FR" dirty="0"/>
          </a:p>
          <a:p>
            <a:pPr marL="685800" indent="-6858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Font typeface="Police système Courant"/>
              <a:buChar char="☍"/>
            </a:pPr>
            <a:r>
              <a:rPr lang="fr-FR" dirty="0" err="1"/>
              <a:t>environmental</a:t>
            </a:r>
            <a:r>
              <a:rPr lang="fr-FR" dirty="0"/>
              <a:t> performance vs. user </a:t>
            </a:r>
            <a:r>
              <a:rPr lang="fr-FR" dirty="0" err="1"/>
              <a:t>comfort</a:t>
            </a:r>
            <a:r>
              <a:rPr lang="fr-FR" dirty="0"/>
              <a:t>.</a:t>
            </a:r>
          </a:p>
          <a:p>
            <a:pPr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</a:pPr>
            <a:r>
              <a:rPr lang="fr-FR" b="1" u="sng" dirty="0" err="1"/>
              <a:t>Core</a:t>
            </a:r>
            <a:r>
              <a:rPr lang="fr-FR" b="1" u="sng" dirty="0"/>
              <a:t> </a:t>
            </a:r>
            <a:r>
              <a:rPr lang="fr-FR" b="1" u="sng" dirty="0" err="1"/>
              <a:t>idea</a:t>
            </a:r>
            <a:r>
              <a:rPr lang="fr-FR" b="1" u="sng" dirty="0"/>
              <a:t>: </a:t>
            </a:r>
            <a:br>
              <a:rPr lang="fr-FR" b="1" dirty="0"/>
            </a:br>
            <a:r>
              <a:rPr lang="fr-FR" dirty="0" err="1"/>
              <a:t>Instead</a:t>
            </a:r>
            <a:r>
              <a:rPr lang="fr-FR" dirty="0"/>
              <a:t> of </a:t>
            </a:r>
            <a:r>
              <a:rPr lang="fr-FR" dirty="0" err="1"/>
              <a:t>assuming</a:t>
            </a:r>
            <a:r>
              <a:rPr lang="fr-FR" dirty="0"/>
              <a:t> </a:t>
            </a:r>
            <a:r>
              <a:rPr lang="fr-FR" dirty="0" err="1"/>
              <a:t>sustainability</a:t>
            </a:r>
            <a:r>
              <a:rPr lang="fr-FR" dirty="0"/>
              <a:t> goals are </a:t>
            </a:r>
            <a:r>
              <a:rPr lang="fr-FR" dirty="0" err="1"/>
              <a:t>always</a:t>
            </a:r>
            <a:r>
              <a:rPr lang="fr-FR" dirty="0"/>
              <a:t> </a:t>
            </a:r>
            <a:r>
              <a:rPr lang="fr-FR" dirty="0" err="1"/>
              <a:t>aligned</a:t>
            </a:r>
            <a:r>
              <a:rPr lang="fr-FR" dirty="0"/>
              <a:t>, </a:t>
            </a:r>
            <a:r>
              <a:rPr lang="fr-FR" dirty="0" err="1"/>
              <a:t>recognize</a:t>
            </a:r>
            <a:r>
              <a:rPr lang="fr-FR" dirty="0"/>
              <a:t> </a:t>
            </a:r>
            <a:r>
              <a:rPr lang="fr-FR" dirty="0" err="1"/>
              <a:t>that</a:t>
            </a:r>
            <a:r>
              <a:rPr lang="fr-FR" dirty="0"/>
              <a:t> design </a:t>
            </a:r>
            <a:r>
              <a:rPr lang="fr-FR" dirty="0" err="1"/>
              <a:t>decisions</a:t>
            </a:r>
            <a:r>
              <a:rPr lang="fr-FR" dirty="0"/>
              <a:t> </a:t>
            </a:r>
            <a:r>
              <a:rPr lang="fr-FR" dirty="0" err="1"/>
              <a:t>often</a:t>
            </a:r>
            <a:r>
              <a:rPr lang="fr-FR" dirty="0"/>
              <a:t> </a:t>
            </a:r>
            <a:r>
              <a:rPr lang="fr-FR" dirty="0" err="1"/>
              <a:t>involve</a:t>
            </a:r>
            <a:r>
              <a:rPr lang="fr-FR" dirty="0"/>
              <a:t> </a:t>
            </a:r>
            <a:r>
              <a:rPr lang="fr-FR" b="1" dirty="0" err="1"/>
              <a:t>trade-offs</a:t>
            </a:r>
            <a:r>
              <a:rPr lang="fr-FR" b="1" dirty="0"/>
              <a:t>.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A9E7032-268A-DC28-174C-0E2D5011A4A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25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76815066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5E74C450-1DFC-0BAF-EB99-FBCAC961D452}"/>
              </a:ext>
            </a:extLst>
          </p:cNvPr>
          <p:cNvSpPr txBox="1"/>
          <p:nvPr/>
        </p:nvSpPr>
        <p:spPr>
          <a:xfrm>
            <a:off x="1856508" y="4623078"/>
            <a:ext cx="20670983" cy="27655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sz="6600" b="1" dirty="0" err="1"/>
              <a:t>Sustainability</a:t>
            </a:r>
            <a:r>
              <a:rPr lang="fr-BE" sz="6600" b="1" dirty="0"/>
              <a:t> goals </a:t>
            </a:r>
            <a:r>
              <a:rPr lang="fr-BE" sz="6600" b="1" dirty="0" err="1"/>
              <a:t>don’t</a:t>
            </a:r>
            <a:r>
              <a:rPr lang="fr-BE" sz="6600" b="1" dirty="0"/>
              <a:t> </a:t>
            </a:r>
            <a:r>
              <a:rPr lang="fr-BE" sz="6600" b="1" dirty="0" err="1"/>
              <a:t>always</a:t>
            </a:r>
            <a:r>
              <a:rPr lang="fr-BE" sz="6600" b="1" dirty="0"/>
              <a:t> </a:t>
            </a:r>
            <a:r>
              <a:rPr lang="fr-BE" sz="6600" b="1" dirty="0" err="1"/>
              <a:t>align</a:t>
            </a:r>
            <a:br>
              <a:rPr lang="fr-BE" sz="6600" b="1" dirty="0"/>
            </a:br>
            <a:r>
              <a:rPr lang="fr-BE" sz="6600" b="1" dirty="0"/>
              <a:t>Design = </a:t>
            </a:r>
            <a:r>
              <a:rPr lang="fr-BE" sz="6600" b="1" dirty="0" err="1"/>
              <a:t>choosing</a:t>
            </a:r>
            <a:r>
              <a:rPr lang="fr-BE" sz="6600" b="1" dirty="0"/>
              <a:t> </a:t>
            </a:r>
            <a:r>
              <a:rPr lang="fr-BE" sz="6600" b="1" dirty="0" err="1"/>
              <a:t>between</a:t>
            </a:r>
            <a:r>
              <a:rPr lang="fr-BE" sz="6600" b="1" dirty="0"/>
              <a:t> </a:t>
            </a:r>
            <a:r>
              <a:rPr lang="fr-BE" sz="6600" b="1" dirty="0" err="1"/>
              <a:t>competing</a:t>
            </a:r>
            <a:r>
              <a:rPr lang="fr-BE" sz="6600" b="1" dirty="0"/>
              <a:t> </a:t>
            </a:r>
            <a:r>
              <a:rPr lang="fr-BE" sz="6600" b="1" dirty="0" err="1"/>
              <a:t>priorities</a:t>
            </a:r>
            <a:endParaRPr lang="fr-FR" sz="6600" b="1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92EF6D4A-37B1-A162-2C06-CB67ABCDDD3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26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6073653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6DDAB61-70AF-375C-83B8-848BA964A666}"/>
              </a:ext>
            </a:extLst>
          </p:cNvPr>
          <p:cNvSpPr txBox="1"/>
          <p:nvPr/>
        </p:nvSpPr>
        <p:spPr>
          <a:xfrm>
            <a:off x="3657600" y="5186470"/>
            <a:ext cx="17068800" cy="28023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BE" sz="6600" b="1" dirty="0"/>
              <a:t>Mini </a:t>
            </a:r>
            <a:r>
              <a:rPr lang="fr-BE" sz="6600" b="1" dirty="0" err="1"/>
              <a:t>exercise</a:t>
            </a:r>
            <a:r>
              <a:rPr lang="fr-BE" sz="6600" b="1" dirty="0"/>
              <a:t> (2–3 min).</a:t>
            </a:r>
          </a:p>
          <a:p>
            <a:r>
              <a:rPr lang="fr-BE" sz="4400" dirty="0"/>
              <a:t>A </a:t>
            </a:r>
            <a:r>
              <a:rPr lang="fr-BE" sz="4400" dirty="0" err="1"/>
              <a:t>company</a:t>
            </a:r>
            <a:r>
              <a:rPr lang="fr-BE" sz="4400" dirty="0"/>
              <a:t> </a:t>
            </a:r>
            <a:r>
              <a:rPr lang="fr-BE" sz="4400" dirty="0" err="1"/>
              <a:t>asks</a:t>
            </a:r>
            <a:r>
              <a:rPr lang="fr-BE" sz="4400" dirty="0"/>
              <a:t> for </a:t>
            </a:r>
            <a:r>
              <a:rPr lang="fr-BE" sz="4400" dirty="0" err="1"/>
              <a:t>ergonomic</a:t>
            </a:r>
            <a:r>
              <a:rPr lang="fr-BE" sz="4400" dirty="0"/>
              <a:t> office chairs to </a:t>
            </a:r>
            <a:r>
              <a:rPr lang="fr-BE" sz="4400" dirty="0" err="1"/>
              <a:t>reduce</a:t>
            </a:r>
            <a:r>
              <a:rPr lang="fr-BE" sz="4400" dirty="0"/>
              <a:t> back pain. </a:t>
            </a:r>
            <a:br>
              <a:rPr lang="fr-BE" sz="4400" dirty="0"/>
            </a:br>
            <a:r>
              <a:rPr lang="fr-BE" sz="4400" dirty="0" err="1"/>
              <a:t>What’s</a:t>
            </a:r>
            <a:r>
              <a:rPr lang="fr-BE" sz="4400" dirty="0"/>
              <a:t> the </a:t>
            </a:r>
            <a:r>
              <a:rPr lang="fr-BE" sz="4400" dirty="0" err="1"/>
              <a:t>most</a:t>
            </a:r>
            <a:r>
              <a:rPr lang="fr-BE" sz="4400" dirty="0"/>
              <a:t> </a:t>
            </a:r>
            <a:r>
              <a:rPr lang="fr-BE" sz="4400" b="1" dirty="0" err="1"/>
              <a:t>sustainable</a:t>
            </a:r>
            <a:r>
              <a:rPr lang="fr-BE" sz="4400" dirty="0"/>
              <a:t> option?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85B5FB0-E4FF-3C75-5E40-3C309BF38A8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27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31815756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47"/>
          <p:cNvSpPr txBox="1">
            <a:spLocks noGrp="1"/>
          </p:cNvSpPr>
          <p:nvPr>
            <p:ph type="title"/>
          </p:nvPr>
        </p:nvSpPr>
        <p:spPr>
          <a:xfrm>
            <a:off x="8409333" y="4802200"/>
            <a:ext cx="13814400" cy="4472800"/>
          </a:xfrm>
          <a:prstGeom prst="rect">
            <a:avLst/>
          </a:prstGeom>
        </p:spPr>
        <p:txBody>
          <a:bodyPr spcFirstLastPara="1" wrap="square" lIns="243800" tIns="243800" rIns="243800" bIns="243800" anchor="b" anchorCtr="0">
            <a:normAutofit/>
          </a:bodyPr>
          <a:lstStyle/>
          <a:p>
            <a:pPr algn="r"/>
            <a:r>
              <a:rPr lang="fr-BE" dirty="0">
                <a:solidFill>
                  <a:schemeClr val="tx1"/>
                </a:solidFill>
              </a:rPr>
              <a:t>10 R Framework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773" name="Google Shape;773;p47"/>
          <p:cNvSpPr txBox="1">
            <a:spLocks noGrp="1"/>
          </p:cNvSpPr>
          <p:nvPr>
            <p:ph type="title" idx="2"/>
          </p:nvPr>
        </p:nvSpPr>
        <p:spPr>
          <a:xfrm>
            <a:off x="9169333" y="1955067"/>
            <a:ext cx="13054400" cy="27336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/>
          <a:p>
            <a:pPr algn="r"/>
            <a:r>
              <a:rPr lang="en" dirty="0">
                <a:solidFill>
                  <a:schemeClr val="tx1"/>
                </a:solidFill>
                <a:latin typeface="+mn-lt"/>
              </a:rPr>
              <a:t>03</a:t>
            </a:r>
            <a:endParaRPr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74" name="Google Shape;774;p47"/>
          <p:cNvSpPr txBox="1">
            <a:spLocks noGrp="1"/>
          </p:cNvSpPr>
          <p:nvPr>
            <p:ph type="subTitle" idx="1"/>
          </p:nvPr>
        </p:nvSpPr>
        <p:spPr>
          <a:xfrm>
            <a:off x="8409333" y="9374733"/>
            <a:ext cx="13814400" cy="11520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/>
          <a:p>
            <a:pPr marL="0" indent="0" algn="r"/>
            <a:r>
              <a:rPr lang="fr-BE" dirty="0">
                <a:solidFill>
                  <a:schemeClr val="tx1"/>
                </a:solidFill>
              </a:rPr>
              <a:t>A </a:t>
            </a:r>
            <a:r>
              <a:rPr lang="fr-BE" dirty="0" err="1">
                <a:solidFill>
                  <a:schemeClr val="tx1"/>
                </a:solidFill>
              </a:rPr>
              <a:t>recipe</a:t>
            </a:r>
            <a:r>
              <a:rPr lang="fr-BE" dirty="0">
                <a:solidFill>
                  <a:schemeClr val="tx1"/>
                </a:solidFill>
              </a:rPr>
              <a:t> </a:t>
            </a:r>
            <a:r>
              <a:rPr lang="fr-BE" dirty="0" err="1">
                <a:solidFill>
                  <a:schemeClr val="tx1"/>
                </a:solidFill>
              </a:rPr>
              <a:t>you</a:t>
            </a:r>
            <a:r>
              <a:rPr lang="fr-BE" dirty="0">
                <a:solidFill>
                  <a:schemeClr val="tx1"/>
                </a:solidFill>
              </a:rPr>
              <a:t> </a:t>
            </a:r>
            <a:r>
              <a:rPr lang="fr-BE" dirty="0" err="1">
                <a:solidFill>
                  <a:schemeClr val="tx1"/>
                </a:solidFill>
              </a:rPr>
              <a:t>get</a:t>
            </a:r>
            <a:r>
              <a:rPr lang="fr-BE" dirty="0">
                <a:solidFill>
                  <a:schemeClr val="tx1"/>
                </a:solidFill>
              </a:rPr>
              <a:t> to </a:t>
            </a:r>
            <a:r>
              <a:rPr lang="fr-BE" dirty="0" err="1">
                <a:solidFill>
                  <a:schemeClr val="tx1"/>
                </a:solidFill>
              </a:rPr>
              <a:t>try</a:t>
            </a:r>
            <a:endParaRPr lang="fr-BE" dirty="0">
              <a:solidFill>
                <a:schemeClr val="tx1"/>
              </a:solidFill>
            </a:endParaRPr>
          </a:p>
          <a:p>
            <a:pPr marL="0" indent="0" algn="r"/>
            <a:endParaRPr lang="fr-BE" dirty="0">
              <a:solidFill>
                <a:schemeClr val="tx1"/>
              </a:solidFill>
            </a:endParaRPr>
          </a:p>
        </p:txBody>
      </p:sp>
      <p:pic>
        <p:nvPicPr>
          <p:cNvPr id="3" name="Graphique 2" descr="Liste">
            <a:extLst>
              <a:ext uri="{FF2B5EF4-FFF2-40B4-BE49-F238E27FC236}">
                <a16:creationId xmlns:a16="http://schemas.microsoft.com/office/drawing/2014/main" id="{B0BB7B17-045B-FD04-3BE1-6E7792C09C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200" y="6065520"/>
            <a:ext cx="7071360" cy="7071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1256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9B4E1CC-2026-F38E-CC92-83354BEC5D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1607767"/>
              </p:ext>
            </p:extLst>
          </p:nvPr>
        </p:nvGraphicFramePr>
        <p:xfrm>
          <a:off x="2361816" y="942109"/>
          <a:ext cx="19268208" cy="1094739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664902">
                  <a:extLst>
                    <a:ext uri="{9D8B030D-6E8A-4147-A177-3AD203B41FA5}">
                      <a16:colId xmlns:a16="http://schemas.microsoft.com/office/drawing/2014/main" val="864451812"/>
                    </a:ext>
                  </a:extLst>
                </a:gridCol>
                <a:gridCol w="4815695">
                  <a:extLst>
                    <a:ext uri="{9D8B030D-6E8A-4147-A177-3AD203B41FA5}">
                      <a16:colId xmlns:a16="http://schemas.microsoft.com/office/drawing/2014/main" val="2932094494"/>
                    </a:ext>
                  </a:extLst>
                </a:gridCol>
                <a:gridCol w="11787611">
                  <a:extLst>
                    <a:ext uri="{9D8B030D-6E8A-4147-A177-3AD203B41FA5}">
                      <a16:colId xmlns:a16="http://schemas.microsoft.com/office/drawing/2014/main" val="3034026487"/>
                    </a:ext>
                  </a:extLst>
                </a:gridCol>
              </a:tblGrid>
              <a:tr h="930201">
                <a:tc>
                  <a:txBody>
                    <a:bodyPr/>
                    <a:lstStyle/>
                    <a:p>
                      <a:pPr algn="ctr"/>
                      <a:r>
                        <a:rPr lang="en-US" sz="3600" b="1" kern="100" dirty="0">
                          <a:solidFill>
                            <a:schemeClr val="bg1"/>
                          </a:solidFill>
                          <a:effectLst/>
                        </a:rPr>
                        <a:t>Level</a:t>
                      </a:r>
                      <a:endParaRPr lang="fr-BE" sz="3600" b="1" kern="100" dirty="0">
                        <a:solidFill>
                          <a:schemeClr val="bg1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b="1" kern="100" dirty="0">
                          <a:solidFill>
                            <a:schemeClr val="bg1"/>
                          </a:solidFill>
                          <a:effectLst/>
                        </a:rPr>
                        <a:t>Strategy</a:t>
                      </a:r>
                      <a:endParaRPr lang="fr-BE" sz="3600" b="1" kern="100" dirty="0">
                        <a:solidFill>
                          <a:schemeClr val="bg1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b="1" kern="100" dirty="0">
                          <a:solidFill>
                            <a:schemeClr val="bg1"/>
                          </a:solidFill>
                          <a:effectLst/>
                        </a:rPr>
                        <a:t>Meaning in design</a:t>
                      </a:r>
                      <a:endParaRPr lang="fr-BE" sz="3600" b="1" kern="100" dirty="0">
                        <a:solidFill>
                          <a:schemeClr val="bg1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343842"/>
                  </a:ext>
                </a:extLst>
              </a:tr>
              <a:tr h="1073238">
                <a:tc>
                  <a:txBody>
                    <a:bodyPr/>
                    <a:lstStyle/>
                    <a:p>
                      <a:pPr algn="ctr"/>
                      <a:r>
                        <a:rPr lang="en-US" sz="3600" kern="100" dirty="0">
                          <a:solidFill>
                            <a:srgbClr val="000000"/>
                          </a:solidFill>
                          <a:effectLst/>
                        </a:rPr>
                        <a:t>R0</a:t>
                      </a:r>
                      <a:endParaRPr lang="fr-BE" sz="3600" kern="100" dirty="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 dirty="0">
                          <a:solidFill>
                            <a:srgbClr val="000000"/>
                          </a:solidFill>
                          <a:effectLst/>
                        </a:rPr>
                        <a:t>Refuse</a:t>
                      </a:r>
                      <a:endParaRPr lang="fr-BE" sz="3600" kern="100" dirty="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>
                          <a:solidFill>
                            <a:srgbClr val="000000"/>
                          </a:solidFill>
                          <a:effectLst/>
                        </a:rPr>
                        <a:t>Avoid the product or component entirely</a:t>
                      </a:r>
                      <a:endParaRPr lang="fr-BE" sz="3600" kern="10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1011409698"/>
                  </a:ext>
                </a:extLst>
              </a:tr>
              <a:tr h="1073238">
                <a:tc>
                  <a:txBody>
                    <a:bodyPr/>
                    <a:lstStyle/>
                    <a:p>
                      <a:pPr algn="ctr"/>
                      <a:r>
                        <a:rPr lang="en-US" sz="3600" kern="100" dirty="0">
                          <a:solidFill>
                            <a:srgbClr val="000000"/>
                          </a:solidFill>
                          <a:effectLst/>
                        </a:rPr>
                        <a:t>R1</a:t>
                      </a:r>
                      <a:endParaRPr lang="fr-BE" sz="3600" kern="100" dirty="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>
                          <a:solidFill>
                            <a:srgbClr val="000000"/>
                          </a:solidFill>
                          <a:effectLst/>
                        </a:rPr>
                        <a:t>Rethink</a:t>
                      </a:r>
                      <a:endParaRPr lang="fr-BE" sz="3600" kern="10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 dirty="0">
                          <a:solidFill>
                            <a:srgbClr val="000000"/>
                          </a:solidFill>
                          <a:effectLst/>
                        </a:rPr>
                        <a:t>Intensify use (shared products, multifunctionality)</a:t>
                      </a:r>
                      <a:endParaRPr lang="fr-BE" sz="3600" kern="100" dirty="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535080593"/>
                  </a:ext>
                </a:extLst>
              </a:tr>
              <a:tr h="930201">
                <a:tc>
                  <a:txBody>
                    <a:bodyPr/>
                    <a:lstStyle/>
                    <a:p>
                      <a:pPr algn="ctr"/>
                      <a:r>
                        <a:rPr lang="en-US" sz="3600" kern="100" dirty="0">
                          <a:solidFill>
                            <a:srgbClr val="000000"/>
                          </a:solidFill>
                          <a:effectLst/>
                        </a:rPr>
                        <a:t>R2</a:t>
                      </a:r>
                      <a:endParaRPr lang="fr-BE" sz="3600" kern="100" dirty="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>
                          <a:solidFill>
                            <a:srgbClr val="000000"/>
                          </a:solidFill>
                          <a:effectLst/>
                        </a:rPr>
                        <a:t>Reduce</a:t>
                      </a:r>
                      <a:endParaRPr lang="fr-BE" sz="3600" kern="10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>
                          <a:solidFill>
                            <a:srgbClr val="000000"/>
                          </a:solidFill>
                          <a:effectLst/>
                        </a:rPr>
                        <a:t>Use fewer materials or energy</a:t>
                      </a:r>
                      <a:endParaRPr lang="fr-BE" sz="3600" kern="10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142798301"/>
                  </a:ext>
                </a:extLst>
              </a:tr>
              <a:tr h="1073238">
                <a:tc>
                  <a:txBody>
                    <a:bodyPr/>
                    <a:lstStyle/>
                    <a:p>
                      <a:pPr algn="ctr"/>
                      <a:r>
                        <a:rPr lang="en-US" sz="3600" kern="100" dirty="0">
                          <a:solidFill>
                            <a:srgbClr val="000000"/>
                          </a:solidFill>
                          <a:effectLst/>
                        </a:rPr>
                        <a:t>R3</a:t>
                      </a:r>
                      <a:endParaRPr lang="fr-BE" sz="3600" kern="100" dirty="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>
                          <a:solidFill>
                            <a:srgbClr val="000000"/>
                          </a:solidFill>
                          <a:effectLst/>
                        </a:rPr>
                        <a:t>Reuse</a:t>
                      </a:r>
                      <a:endParaRPr lang="fr-BE" sz="3600" kern="10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>
                          <a:solidFill>
                            <a:srgbClr val="000000"/>
                          </a:solidFill>
                          <a:effectLst/>
                        </a:rPr>
                        <a:t>Use product again without major modification</a:t>
                      </a:r>
                      <a:endParaRPr lang="fr-BE" sz="3600" kern="10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3692397311"/>
                  </a:ext>
                </a:extLst>
              </a:tr>
              <a:tr h="930201">
                <a:tc>
                  <a:txBody>
                    <a:bodyPr/>
                    <a:lstStyle/>
                    <a:p>
                      <a:pPr algn="ctr"/>
                      <a:r>
                        <a:rPr lang="en-US" sz="3600" kern="100" dirty="0">
                          <a:solidFill>
                            <a:srgbClr val="000000"/>
                          </a:solidFill>
                          <a:effectLst/>
                        </a:rPr>
                        <a:t>R4</a:t>
                      </a:r>
                      <a:endParaRPr lang="fr-BE" sz="3600" kern="100" dirty="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>
                          <a:solidFill>
                            <a:srgbClr val="000000"/>
                          </a:solidFill>
                          <a:effectLst/>
                        </a:rPr>
                        <a:t>Repair</a:t>
                      </a:r>
                      <a:endParaRPr lang="fr-BE" sz="3600" kern="10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>
                          <a:solidFill>
                            <a:srgbClr val="000000"/>
                          </a:solidFill>
                          <a:effectLst/>
                        </a:rPr>
                        <a:t>Fix defects to extend life</a:t>
                      </a:r>
                      <a:endParaRPr lang="fr-BE" sz="3600" kern="10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2009226620"/>
                  </a:ext>
                </a:extLst>
              </a:tr>
              <a:tr h="930201">
                <a:tc>
                  <a:txBody>
                    <a:bodyPr/>
                    <a:lstStyle/>
                    <a:p>
                      <a:pPr algn="ctr"/>
                      <a:r>
                        <a:rPr lang="en-US" sz="3600" kern="100" dirty="0">
                          <a:solidFill>
                            <a:srgbClr val="000000"/>
                          </a:solidFill>
                          <a:effectLst/>
                        </a:rPr>
                        <a:t>R5</a:t>
                      </a:r>
                      <a:endParaRPr lang="fr-BE" sz="3600" kern="100" dirty="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>
                          <a:solidFill>
                            <a:srgbClr val="000000"/>
                          </a:solidFill>
                          <a:effectLst/>
                        </a:rPr>
                        <a:t>Refurbish</a:t>
                      </a:r>
                      <a:endParaRPr lang="fr-BE" sz="3600" kern="10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>
                          <a:solidFill>
                            <a:srgbClr val="000000"/>
                          </a:solidFill>
                          <a:effectLst/>
                        </a:rPr>
                        <a:t>Restore or update product</a:t>
                      </a:r>
                      <a:endParaRPr lang="fr-BE" sz="3600" kern="10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693832548"/>
                  </a:ext>
                </a:extLst>
              </a:tr>
              <a:tr h="930201">
                <a:tc>
                  <a:txBody>
                    <a:bodyPr/>
                    <a:lstStyle/>
                    <a:p>
                      <a:pPr algn="ctr"/>
                      <a:r>
                        <a:rPr lang="en-US" sz="3600" kern="100" dirty="0">
                          <a:solidFill>
                            <a:srgbClr val="000000"/>
                          </a:solidFill>
                          <a:effectLst/>
                        </a:rPr>
                        <a:t>R6</a:t>
                      </a:r>
                      <a:endParaRPr lang="fr-BE" sz="3600" kern="100" dirty="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 dirty="0">
                          <a:solidFill>
                            <a:srgbClr val="000000"/>
                          </a:solidFill>
                          <a:effectLst/>
                        </a:rPr>
                        <a:t>Remanufacture</a:t>
                      </a:r>
                      <a:endParaRPr lang="fr-BE" sz="3600" kern="100" dirty="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>
                          <a:solidFill>
                            <a:srgbClr val="000000"/>
                          </a:solidFill>
                          <a:effectLst/>
                        </a:rPr>
                        <a:t>Rebuild using components</a:t>
                      </a:r>
                      <a:endParaRPr lang="fr-BE" sz="3600" kern="10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3094787383"/>
                  </a:ext>
                </a:extLst>
              </a:tr>
              <a:tr h="1073238">
                <a:tc>
                  <a:txBody>
                    <a:bodyPr/>
                    <a:lstStyle/>
                    <a:p>
                      <a:pPr algn="ctr"/>
                      <a:r>
                        <a:rPr lang="en-US" sz="3600" kern="100" dirty="0">
                          <a:solidFill>
                            <a:srgbClr val="000000"/>
                          </a:solidFill>
                          <a:effectLst/>
                        </a:rPr>
                        <a:t>R7</a:t>
                      </a:r>
                      <a:endParaRPr lang="fr-BE" sz="3600" kern="100" dirty="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>
                          <a:solidFill>
                            <a:srgbClr val="000000"/>
                          </a:solidFill>
                          <a:effectLst/>
                        </a:rPr>
                        <a:t>Repurpose</a:t>
                      </a:r>
                      <a:endParaRPr lang="fr-BE" sz="3600" kern="10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>
                          <a:solidFill>
                            <a:srgbClr val="000000"/>
                          </a:solidFill>
                          <a:effectLst/>
                        </a:rPr>
                        <a:t>Use components for a different function</a:t>
                      </a:r>
                      <a:endParaRPr lang="fr-BE" sz="3600" kern="10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3684242150"/>
                  </a:ext>
                </a:extLst>
              </a:tr>
              <a:tr h="1073238">
                <a:tc>
                  <a:txBody>
                    <a:bodyPr/>
                    <a:lstStyle/>
                    <a:p>
                      <a:pPr algn="ctr"/>
                      <a:r>
                        <a:rPr lang="en-US" sz="3600" kern="100" dirty="0">
                          <a:solidFill>
                            <a:srgbClr val="000000"/>
                          </a:solidFill>
                          <a:effectLst/>
                        </a:rPr>
                        <a:t>R8</a:t>
                      </a:r>
                      <a:endParaRPr lang="fr-BE" sz="3600" kern="100" dirty="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>
                          <a:solidFill>
                            <a:srgbClr val="000000"/>
                          </a:solidFill>
                          <a:effectLst/>
                        </a:rPr>
                        <a:t>Recycle</a:t>
                      </a:r>
                      <a:endParaRPr lang="fr-BE" sz="3600" kern="10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>
                          <a:solidFill>
                            <a:srgbClr val="000000"/>
                          </a:solidFill>
                          <a:effectLst/>
                        </a:rPr>
                        <a:t>Process materials into new raw material</a:t>
                      </a:r>
                      <a:endParaRPr lang="fr-BE" sz="3600" kern="10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3895276795"/>
                  </a:ext>
                </a:extLst>
              </a:tr>
              <a:tr h="930201">
                <a:tc>
                  <a:txBody>
                    <a:bodyPr/>
                    <a:lstStyle/>
                    <a:p>
                      <a:pPr algn="ctr"/>
                      <a:r>
                        <a:rPr lang="en-US" sz="3600" kern="100" dirty="0">
                          <a:solidFill>
                            <a:srgbClr val="000000"/>
                          </a:solidFill>
                          <a:effectLst/>
                        </a:rPr>
                        <a:t>R9</a:t>
                      </a:r>
                      <a:endParaRPr lang="fr-BE" sz="3600" kern="100" dirty="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>
                          <a:solidFill>
                            <a:srgbClr val="000000"/>
                          </a:solidFill>
                          <a:effectLst/>
                        </a:rPr>
                        <a:t>Recover</a:t>
                      </a:r>
                      <a:endParaRPr lang="fr-BE" sz="3600" kern="10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600" kern="100" dirty="0">
                          <a:solidFill>
                            <a:srgbClr val="000000"/>
                          </a:solidFill>
                          <a:effectLst/>
                        </a:rPr>
                        <a:t>Energy recovery from waste</a:t>
                      </a:r>
                      <a:endParaRPr lang="fr-BE" sz="3600" kern="100" dirty="0">
                        <a:solidFill>
                          <a:srgbClr val="000000"/>
                        </a:solidFill>
                        <a:effectLst/>
                        <a:latin typeface="Avenir Next" panose="020B05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/>
                </a:tc>
                <a:extLst>
                  <a:ext uri="{0D108BD9-81ED-4DB2-BD59-A6C34878D82A}">
                    <a16:rowId xmlns:a16="http://schemas.microsoft.com/office/drawing/2014/main" val="39408886"/>
                  </a:ext>
                </a:extLst>
              </a:tr>
            </a:tbl>
          </a:graphicData>
        </a:graphic>
      </p:graphicFrame>
      <p:sp>
        <p:nvSpPr>
          <p:cNvPr id="4" name="Rectangle 1">
            <a:extLst>
              <a:ext uri="{FF2B5EF4-FFF2-40B4-BE49-F238E27FC236}">
                <a16:creationId xmlns:a16="http://schemas.microsoft.com/office/drawing/2014/main" id="{788F93D6-0155-24F4-349B-3A19641D6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7037" y="12136438"/>
            <a:ext cx="9818714" cy="3488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fr-FR" sz="1600" b="1" dirty="0">
                <a:latin typeface="Avenir Heavy" panose="02000503020000020003" pitchFamily="2" charset="0"/>
              </a:rPr>
              <a:t>Cramer, J., and </a:t>
            </a:r>
            <a:r>
              <a:rPr lang="en-US" altLang="fr-FR" sz="1600" b="1" dirty="0" err="1">
                <a:latin typeface="Avenir Heavy" panose="02000503020000020003" pitchFamily="2" charset="0"/>
              </a:rPr>
              <a:t>Stahel</a:t>
            </a:r>
            <a:r>
              <a:rPr lang="en-US" altLang="fr-FR" sz="1600" b="1" dirty="0">
                <a:latin typeface="Avenir Heavy" panose="02000503020000020003" pitchFamily="2" charset="0"/>
              </a:rPr>
              <a:t>, W. (later formalized by PBL Netherlands Environmental Assessment Agency.)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8EE80AE-02EC-138B-F217-11453CCCCE1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29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71163925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 Circularity Ladder Source: Potting et al. 2018, 11">
            <a:extLst>
              <a:ext uri="{FF2B5EF4-FFF2-40B4-BE49-F238E27FC236}">
                <a16:creationId xmlns:a16="http://schemas.microsoft.com/office/drawing/2014/main" id="{C75DF0B0-10BD-8257-FCD6-31890F97B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186" y="630437"/>
            <a:ext cx="12199636" cy="113241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9E4E0F0-0AF2-E7CF-B1C0-55BDE9F3B472}"/>
              </a:ext>
            </a:extLst>
          </p:cNvPr>
          <p:cNvSpPr txBox="1"/>
          <p:nvPr/>
        </p:nvSpPr>
        <p:spPr>
          <a:xfrm>
            <a:off x="438763" y="12571321"/>
            <a:ext cx="11064979" cy="10874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fr-BE" sz="1600" b="1" dirty="0" err="1">
                <a:latin typeface="Avenir Heavy" panose="02000503020000020003" pitchFamily="2" charset="0"/>
              </a:rPr>
              <a:t>Potting</a:t>
            </a:r>
            <a:r>
              <a:rPr lang="fr-BE" sz="1600" b="1" dirty="0">
                <a:latin typeface="Avenir Heavy" panose="02000503020000020003" pitchFamily="2" charset="0"/>
              </a:rPr>
              <a:t>, J., </a:t>
            </a:r>
            <a:r>
              <a:rPr lang="fr-BE" sz="1600" b="1" dirty="0" err="1">
                <a:latin typeface="Avenir Heavy" panose="02000503020000020003" pitchFamily="2" charset="0"/>
              </a:rPr>
              <a:t>Hekkert</a:t>
            </a:r>
            <a:r>
              <a:rPr lang="fr-BE" sz="1600" b="1" dirty="0">
                <a:latin typeface="Avenir Heavy" panose="02000503020000020003" pitchFamily="2" charset="0"/>
              </a:rPr>
              <a:t>, M., Delahaye, R., </a:t>
            </a:r>
            <a:r>
              <a:rPr lang="fr-BE" sz="1600" b="1" dirty="0" err="1">
                <a:latin typeface="Avenir Heavy" panose="02000503020000020003" pitchFamily="2" charset="0"/>
              </a:rPr>
              <a:t>Ganzevles</a:t>
            </a:r>
            <a:r>
              <a:rPr lang="fr-BE" sz="1600" b="1" dirty="0">
                <a:latin typeface="Avenir Heavy" panose="02000503020000020003" pitchFamily="2" charset="0"/>
              </a:rPr>
              <a:t>, J., </a:t>
            </a:r>
            <a:r>
              <a:rPr lang="fr-BE" sz="1600" b="1" dirty="0" err="1">
                <a:latin typeface="Avenir Heavy" panose="02000503020000020003" pitchFamily="2" charset="0"/>
              </a:rPr>
              <a:t>Hoekstra</a:t>
            </a:r>
            <a:r>
              <a:rPr lang="fr-BE" sz="1600" b="1" dirty="0">
                <a:latin typeface="Avenir Heavy" panose="02000503020000020003" pitchFamily="2" charset="0"/>
              </a:rPr>
              <a:t>, R., &amp; </a:t>
            </a:r>
            <a:r>
              <a:rPr lang="fr-BE" sz="1600" b="1" dirty="0" err="1">
                <a:latin typeface="Avenir Heavy" panose="02000503020000020003" pitchFamily="2" charset="0"/>
              </a:rPr>
              <a:t>Lijzen</a:t>
            </a:r>
            <a:r>
              <a:rPr lang="fr-BE" sz="1600" b="1" dirty="0">
                <a:latin typeface="Avenir Heavy" panose="02000503020000020003" pitchFamily="2" charset="0"/>
              </a:rPr>
              <a:t>, J. (2018). </a:t>
            </a:r>
            <a:r>
              <a:rPr lang="fr-BE" sz="1600" b="1" dirty="0" err="1">
                <a:latin typeface="Avenir Heavy" panose="02000503020000020003" pitchFamily="2" charset="0"/>
              </a:rPr>
              <a:t>Circular</a:t>
            </a:r>
            <a:r>
              <a:rPr lang="fr-BE" sz="1600" b="1" dirty="0">
                <a:latin typeface="Avenir Heavy" panose="02000503020000020003" pitchFamily="2" charset="0"/>
              </a:rPr>
              <a:t> </a:t>
            </a:r>
            <a:r>
              <a:rPr lang="fr-BE" sz="1600" b="1" dirty="0" err="1">
                <a:latin typeface="Avenir Heavy" panose="02000503020000020003" pitchFamily="2" charset="0"/>
              </a:rPr>
              <a:t>economy</a:t>
            </a:r>
            <a:r>
              <a:rPr lang="fr-BE" sz="1600" b="1" dirty="0">
                <a:latin typeface="Avenir Heavy" panose="02000503020000020003" pitchFamily="2" charset="0"/>
              </a:rPr>
              <a:t>: </a:t>
            </a:r>
            <a:r>
              <a:rPr lang="fr-BE" sz="1600" b="1" dirty="0" err="1">
                <a:latin typeface="Avenir Heavy" panose="02000503020000020003" pitchFamily="2" charset="0"/>
              </a:rPr>
              <a:t>What</a:t>
            </a:r>
            <a:r>
              <a:rPr lang="fr-BE" sz="1600" b="1" dirty="0">
                <a:latin typeface="Avenir Heavy" panose="02000503020000020003" pitchFamily="2" charset="0"/>
              </a:rPr>
              <a:t> </a:t>
            </a:r>
            <a:r>
              <a:rPr lang="fr-BE" sz="1600" b="1" dirty="0" err="1">
                <a:latin typeface="Avenir Heavy" panose="02000503020000020003" pitchFamily="2" charset="0"/>
              </a:rPr>
              <a:t>we</a:t>
            </a:r>
            <a:r>
              <a:rPr lang="fr-BE" sz="1600" b="1" dirty="0">
                <a:latin typeface="Avenir Heavy" panose="02000503020000020003" pitchFamily="2" charset="0"/>
              </a:rPr>
              <a:t> </a:t>
            </a:r>
            <a:r>
              <a:rPr lang="fr-BE" sz="1600" b="1" dirty="0" err="1">
                <a:latin typeface="Avenir Heavy" panose="02000503020000020003" pitchFamily="2" charset="0"/>
              </a:rPr>
              <a:t>want</a:t>
            </a:r>
            <a:r>
              <a:rPr lang="fr-BE" sz="1600" b="1" dirty="0">
                <a:latin typeface="Avenir Heavy" panose="02000503020000020003" pitchFamily="2" charset="0"/>
              </a:rPr>
              <a:t> to know and can </a:t>
            </a:r>
            <a:r>
              <a:rPr lang="fr-BE" sz="1600" b="1" dirty="0" err="1">
                <a:latin typeface="Avenir Heavy" panose="02000503020000020003" pitchFamily="2" charset="0"/>
              </a:rPr>
              <a:t>measure</a:t>
            </a:r>
            <a:r>
              <a:rPr lang="fr-BE" sz="1600" b="1" dirty="0">
                <a:latin typeface="Avenir Heavy" panose="02000503020000020003" pitchFamily="2" charset="0"/>
              </a:rPr>
              <a:t>: Framework and </a:t>
            </a:r>
            <a:r>
              <a:rPr lang="fr-BE" sz="1600" b="1" dirty="0" err="1">
                <a:latin typeface="Avenir Heavy" panose="02000503020000020003" pitchFamily="2" charset="0"/>
              </a:rPr>
              <a:t>baseline</a:t>
            </a:r>
            <a:r>
              <a:rPr lang="fr-BE" sz="1600" b="1" dirty="0">
                <a:latin typeface="Avenir Heavy" panose="02000503020000020003" pitchFamily="2" charset="0"/>
              </a:rPr>
              <a:t> </a:t>
            </a:r>
            <a:r>
              <a:rPr lang="fr-BE" sz="1600" b="1" dirty="0" err="1">
                <a:latin typeface="Avenir Heavy" panose="02000503020000020003" pitchFamily="2" charset="0"/>
              </a:rPr>
              <a:t>assessment</a:t>
            </a:r>
            <a:r>
              <a:rPr lang="fr-BE" sz="1600" b="1" dirty="0">
                <a:latin typeface="Avenir Heavy" panose="02000503020000020003" pitchFamily="2" charset="0"/>
              </a:rPr>
              <a:t> for monitoring the </a:t>
            </a:r>
            <a:r>
              <a:rPr lang="fr-BE" sz="1600" b="1" dirty="0" err="1">
                <a:latin typeface="Avenir Heavy" panose="02000503020000020003" pitchFamily="2" charset="0"/>
              </a:rPr>
              <a:t>progress</a:t>
            </a:r>
            <a:r>
              <a:rPr lang="fr-BE" sz="1600" b="1" dirty="0">
                <a:latin typeface="Avenir Heavy" panose="02000503020000020003" pitchFamily="2" charset="0"/>
              </a:rPr>
              <a:t> of the </a:t>
            </a:r>
            <a:r>
              <a:rPr lang="fr-BE" sz="1600" b="1" dirty="0" err="1">
                <a:latin typeface="Avenir Heavy" panose="02000503020000020003" pitchFamily="2" charset="0"/>
              </a:rPr>
              <a:t>circular</a:t>
            </a:r>
            <a:r>
              <a:rPr lang="fr-BE" sz="1600" b="1" dirty="0">
                <a:latin typeface="Avenir Heavy" panose="02000503020000020003" pitchFamily="2" charset="0"/>
              </a:rPr>
              <a:t> </a:t>
            </a:r>
            <a:r>
              <a:rPr lang="fr-BE" sz="1600" b="1" dirty="0" err="1">
                <a:latin typeface="Avenir Heavy" panose="02000503020000020003" pitchFamily="2" charset="0"/>
              </a:rPr>
              <a:t>economy</a:t>
            </a:r>
            <a:r>
              <a:rPr lang="fr-BE" sz="1600" b="1" dirty="0">
                <a:latin typeface="Avenir Heavy" panose="02000503020000020003" pitchFamily="2" charset="0"/>
              </a:rPr>
              <a:t> in the </a:t>
            </a:r>
            <a:r>
              <a:rPr lang="fr-BE" sz="1600" b="1" dirty="0" err="1">
                <a:latin typeface="Avenir Heavy" panose="02000503020000020003" pitchFamily="2" charset="0"/>
              </a:rPr>
              <a:t>Netherlands</a:t>
            </a:r>
            <a:r>
              <a:rPr lang="fr-BE" sz="1600" b="1" dirty="0">
                <a:latin typeface="Avenir Heavy" panose="02000503020000020003" pitchFamily="2" charset="0"/>
              </a:rPr>
              <a:t>. </a:t>
            </a:r>
            <a:r>
              <a:rPr lang="fr-BE" sz="1600" b="1" i="1" dirty="0">
                <a:latin typeface="Avenir Heavy" panose="02000503020000020003" pitchFamily="2" charset="0"/>
              </a:rPr>
              <a:t>PBL </a:t>
            </a:r>
            <a:r>
              <a:rPr lang="fr-BE" sz="1600" b="1" i="1" dirty="0" err="1">
                <a:latin typeface="Avenir Heavy" panose="02000503020000020003" pitchFamily="2" charset="0"/>
              </a:rPr>
              <a:t>Netherlands</a:t>
            </a:r>
            <a:r>
              <a:rPr lang="fr-BE" sz="1600" b="1" i="1" dirty="0">
                <a:latin typeface="Avenir Heavy" panose="02000503020000020003" pitchFamily="2" charset="0"/>
              </a:rPr>
              <a:t> </a:t>
            </a:r>
            <a:r>
              <a:rPr lang="fr-BE" sz="1600" b="1" i="1" dirty="0" err="1">
                <a:latin typeface="Avenir Heavy" panose="02000503020000020003" pitchFamily="2" charset="0"/>
              </a:rPr>
              <a:t>Environmental</a:t>
            </a:r>
            <a:r>
              <a:rPr lang="fr-BE" sz="1600" b="1" i="1" dirty="0">
                <a:latin typeface="Avenir Heavy" panose="02000503020000020003" pitchFamily="2" charset="0"/>
              </a:rPr>
              <a:t> </a:t>
            </a:r>
            <a:r>
              <a:rPr lang="fr-BE" sz="1600" b="1" i="1" dirty="0" err="1">
                <a:latin typeface="Avenir Heavy" panose="02000503020000020003" pitchFamily="2" charset="0"/>
              </a:rPr>
              <a:t>Assessment</a:t>
            </a:r>
            <a:r>
              <a:rPr lang="fr-BE" sz="1600" b="1" i="1" dirty="0">
                <a:latin typeface="Avenir Heavy" panose="02000503020000020003" pitchFamily="2" charset="0"/>
              </a:rPr>
              <a:t> Agency</a:t>
            </a:r>
            <a:r>
              <a:rPr lang="fr-BE" sz="1600" b="1" dirty="0">
                <a:latin typeface="Avenir Heavy" panose="02000503020000020003" pitchFamily="2" charset="0"/>
              </a:rPr>
              <a:t>, p.11.</a:t>
            </a:r>
            <a:br>
              <a:rPr lang="fr-BE" sz="1600" b="1" dirty="0">
                <a:latin typeface="Avenir Heavy" panose="02000503020000020003" pitchFamily="2" charset="0"/>
              </a:rPr>
            </a:br>
            <a:endParaRPr lang="fr-BE" sz="1600" b="1" dirty="0">
              <a:latin typeface="Avenir Heavy" panose="02000503020000020003" pitchFamily="2" charset="0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951E7F9B-036D-6349-E7F1-0FBA729B608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30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32972630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1A2DB99-D27C-0047-A887-51A66F7D9316}"/>
              </a:ext>
            </a:extLst>
          </p:cNvPr>
          <p:cNvSpPr txBox="1"/>
          <p:nvPr/>
        </p:nvSpPr>
        <p:spPr>
          <a:xfrm>
            <a:off x="1995054" y="1140474"/>
            <a:ext cx="15433964" cy="1092568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</a:pPr>
            <a:r>
              <a:rPr lang="fr-BE" b="1" dirty="0" err="1"/>
              <a:t>Think</a:t>
            </a:r>
            <a:r>
              <a:rPr lang="fr-BE" b="1" dirty="0"/>
              <a:t> about:</a:t>
            </a:r>
          </a:p>
          <a:p>
            <a:pPr marL="685800" lvl="4" indent="-6858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Font typeface="Police système Courant"/>
              <a:buChar char="☑"/>
            </a:pPr>
            <a:r>
              <a:rPr lang="fr-BE" dirty="0"/>
              <a:t> Materials’ impact (extraction, transport, transformation of </a:t>
            </a:r>
            <a:r>
              <a:rPr lang="fr-BE" dirty="0" err="1"/>
              <a:t>primary</a:t>
            </a:r>
            <a:r>
              <a:rPr lang="fr-BE" dirty="0"/>
              <a:t> </a:t>
            </a:r>
            <a:r>
              <a:rPr lang="fr-BE" dirty="0" err="1"/>
              <a:t>materials</a:t>
            </a:r>
            <a:r>
              <a:rPr lang="fr-BE" dirty="0"/>
              <a:t> </a:t>
            </a:r>
            <a:r>
              <a:rPr lang="fr-BE" dirty="0" err="1"/>
              <a:t>necessary</a:t>
            </a:r>
            <a:r>
              <a:rPr lang="fr-BE" dirty="0"/>
              <a:t>) </a:t>
            </a:r>
          </a:p>
          <a:p>
            <a:pPr marL="685800" lvl="2" indent="-6858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Font typeface="Police système Courant"/>
              <a:buChar char="☑"/>
            </a:pPr>
            <a:r>
              <a:rPr lang="fr-BE" dirty="0"/>
              <a:t> </a:t>
            </a:r>
            <a:r>
              <a:rPr lang="fr-BE" dirty="0" err="1"/>
              <a:t>Users</a:t>
            </a:r>
            <a:r>
              <a:rPr lang="fr-BE" dirty="0"/>
              <a:t> </a:t>
            </a:r>
          </a:p>
          <a:p>
            <a:pPr marL="685800" lvl="2" indent="-6858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Font typeface="Police système Courant"/>
              <a:buChar char="☑"/>
            </a:pPr>
            <a:r>
              <a:rPr lang="fr-BE" dirty="0"/>
              <a:t> Resource </a:t>
            </a:r>
            <a:r>
              <a:rPr lang="fr-BE" dirty="0" err="1"/>
              <a:t>consumption</a:t>
            </a:r>
            <a:r>
              <a:rPr lang="fr-BE" dirty="0"/>
              <a:t> (water, </a:t>
            </a:r>
            <a:r>
              <a:rPr lang="fr-BE" dirty="0" err="1"/>
              <a:t>electricity</a:t>
            </a:r>
            <a:r>
              <a:rPr lang="fr-BE" dirty="0"/>
              <a:t>, </a:t>
            </a:r>
            <a:r>
              <a:rPr lang="fr-BE" dirty="0" err="1"/>
              <a:t>gas</a:t>
            </a:r>
            <a:r>
              <a:rPr lang="fr-BE" dirty="0"/>
              <a:t>…)</a:t>
            </a:r>
          </a:p>
          <a:p>
            <a:pPr marL="685800" lvl="2" indent="-6858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Font typeface="Police système Courant"/>
              <a:buChar char="☑"/>
            </a:pPr>
            <a:r>
              <a:rPr lang="fr-BE" dirty="0"/>
              <a:t> </a:t>
            </a:r>
            <a:r>
              <a:rPr lang="fr-BE" dirty="0" err="1"/>
              <a:t>Products</a:t>
            </a:r>
            <a:r>
              <a:rPr lang="fr-BE" dirty="0"/>
              <a:t>’ </a:t>
            </a:r>
            <a:r>
              <a:rPr lang="fr-BE" dirty="0" err="1"/>
              <a:t>emissions</a:t>
            </a:r>
            <a:r>
              <a:rPr lang="fr-BE" dirty="0"/>
              <a:t> (CO2, GES, …) </a:t>
            </a:r>
          </a:p>
          <a:p>
            <a:pPr marL="685800" lvl="2" indent="-6858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Font typeface="Police système Courant"/>
              <a:buChar char="☑"/>
            </a:pPr>
            <a:r>
              <a:rPr lang="fr-BE" dirty="0"/>
              <a:t> Maintenance </a:t>
            </a:r>
          </a:p>
          <a:p>
            <a:pPr marL="685800" lvl="2" indent="-6858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Font typeface="Police système Courant"/>
              <a:buChar char="☑"/>
            </a:pPr>
            <a:r>
              <a:rPr lang="fr-BE" dirty="0"/>
              <a:t> </a:t>
            </a:r>
            <a:r>
              <a:rPr lang="fr-BE" dirty="0" err="1"/>
              <a:t>Repair</a:t>
            </a:r>
            <a:r>
              <a:rPr lang="fr-BE" dirty="0"/>
              <a:t> </a:t>
            </a:r>
          </a:p>
          <a:p>
            <a:pPr marL="685800" lvl="2" indent="-6858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Font typeface="Police système Courant"/>
              <a:buChar char="☑"/>
            </a:pPr>
            <a:r>
              <a:rPr lang="fr-BE" dirty="0"/>
              <a:t> Adaptation/</a:t>
            </a:r>
            <a:r>
              <a:rPr lang="fr-BE" dirty="0" err="1"/>
              <a:t>Modularity</a:t>
            </a:r>
            <a:r>
              <a:rPr lang="fr-BE" dirty="0"/>
              <a:t> (prolonge the life)</a:t>
            </a:r>
          </a:p>
          <a:p>
            <a:pPr marL="685800" lvl="2" indent="-685800">
              <a:lnSpc>
                <a:spcPct val="140000"/>
              </a:lnSpc>
              <a:spcBef>
                <a:spcPts val="0"/>
              </a:spcBef>
              <a:spcAft>
                <a:spcPts val="600"/>
              </a:spcAft>
              <a:buFont typeface="Police système Courant"/>
              <a:buChar char="☑"/>
            </a:pPr>
            <a:r>
              <a:rPr lang="fr-BE" dirty="0"/>
              <a:t> End of Life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FE91CE4A-260F-CCA8-19D2-24762D0F736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31</a:t>
            </a:fld>
            <a:endParaRPr lang="fr-BE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>
        <p159:morph option="byObject"/>
      </p:transition>
    </mc:Choice>
    <mc:Fallback xmlns="" xmlns:m="http://schemas.openxmlformats.org/officeDocument/2006/math" xmlns:a14="http://schemas.microsoft.com/office/drawing/2010/main">
      <p:transition spd="fast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47"/>
          <p:cNvSpPr txBox="1">
            <a:spLocks noGrp="1"/>
          </p:cNvSpPr>
          <p:nvPr>
            <p:ph type="title"/>
          </p:nvPr>
        </p:nvSpPr>
        <p:spPr>
          <a:xfrm>
            <a:off x="5985164" y="4802200"/>
            <a:ext cx="16238569" cy="4472800"/>
          </a:xfrm>
          <a:prstGeom prst="rect">
            <a:avLst/>
          </a:prstGeom>
        </p:spPr>
        <p:txBody>
          <a:bodyPr spcFirstLastPara="1" wrap="square" lIns="243800" tIns="243800" rIns="243800" bIns="243800" anchor="b" anchorCtr="0">
            <a:normAutofit/>
          </a:bodyPr>
          <a:lstStyle/>
          <a:p>
            <a:pPr algn="r"/>
            <a:r>
              <a:rPr lang="fr-BE" dirty="0" err="1">
                <a:solidFill>
                  <a:schemeClr val="tx1"/>
                </a:solidFill>
              </a:rPr>
              <a:t>Moreover</a:t>
            </a:r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773" name="Google Shape;773;p47"/>
          <p:cNvSpPr txBox="1">
            <a:spLocks noGrp="1"/>
          </p:cNvSpPr>
          <p:nvPr>
            <p:ph type="title" idx="2"/>
          </p:nvPr>
        </p:nvSpPr>
        <p:spPr>
          <a:xfrm>
            <a:off x="9169333" y="1955067"/>
            <a:ext cx="13054400" cy="2733600"/>
          </a:xfrm>
          <a:prstGeom prst="rect">
            <a:avLst/>
          </a:prstGeom>
        </p:spPr>
        <p:txBody>
          <a:bodyPr spcFirstLastPara="1" wrap="square" lIns="243800" tIns="243800" rIns="243800" bIns="243800" anchor="ctr" anchorCtr="0">
            <a:noAutofit/>
          </a:bodyPr>
          <a:lstStyle/>
          <a:p>
            <a:pPr algn="r"/>
            <a:r>
              <a:rPr lang="en" dirty="0">
                <a:solidFill>
                  <a:schemeClr val="tx1"/>
                </a:solidFill>
                <a:latin typeface="+mn-lt"/>
              </a:rPr>
              <a:t>04</a:t>
            </a:r>
            <a:endParaRPr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74" name="Google Shape;774;p47"/>
          <p:cNvSpPr txBox="1">
            <a:spLocks noGrp="1"/>
          </p:cNvSpPr>
          <p:nvPr>
            <p:ph type="subTitle" idx="1"/>
          </p:nvPr>
        </p:nvSpPr>
        <p:spPr>
          <a:xfrm>
            <a:off x="8409333" y="9374733"/>
            <a:ext cx="13814400" cy="1152000"/>
          </a:xfrm>
          <a:prstGeom prst="rect">
            <a:avLst/>
          </a:prstGeom>
        </p:spPr>
        <p:txBody>
          <a:bodyPr spcFirstLastPara="1" wrap="square" lIns="243800" tIns="243800" rIns="243800" bIns="243800" anchor="t" anchorCtr="0">
            <a:noAutofit/>
          </a:bodyPr>
          <a:lstStyle/>
          <a:p>
            <a:pPr marL="0" indent="0" algn="r"/>
            <a:r>
              <a:rPr lang="fr-BE" dirty="0">
                <a:solidFill>
                  <a:schemeClr val="tx1"/>
                </a:solidFill>
              </a:rPr>
              <a:t>For </a:t>
            </a:r>
            <a:r>
              <a:rPr lang="fr-BE" dirty="0" err="1">
                <a:solidFill>
                  <a:schemeClr val="tx1"/>
                </a:solidFill>
              </a:rPr>
              <a:t>those</a:t>
            </a:r>
            <a:r>
              <a:rPr lang="fr-BE" dirty="0">
                <a:solidFill>
                  <a:schemeClr val="tx1"/>
                </a:solidFill>
              </a:rPr>
              <a:t> </a:t>
            </a:r>
            <a:r>
              <a:rPr lang="fr-BE" dirty="0" err="1">
                <a:solidFill>
                  <a:schemeClr val="tx1"/>
                </a:solidFill>
              </a:rPr>
              <a:t>who’d</a:t>
            </a:r>
            <a:r>
              <a:rPr lang="fr-BE" dirty="0">
                <a:solidFill>
                  <a:schemeClr val="tx1"/>
                </a:solidFill>
              </a:rPr>
              <a:t> like to </a:t>
            </a:r>
            <a:r>
              <a:rPr lang="fr-BE" dirty="0" err="1">
                <a:solidFill>
                  <a:schemeClr val="tx1"/>
                </a:solidFill>
              </a:rPr>
              <a:t>dig</a:t>
            </a:r>
            <a:r>
              <a:rPr lang="fr-BE" dirty="0">
                <a:solidFill>
                  <a:schemeClr val="tx1"/>
                </a:solidFill>
              </a:rPr>
              <a:t> </a:t>
            </a:r>
            <a:r>
              <a:rPr lang="fr-BE" dirty="0" err="1">
                <a:solidFill>
                  <a:schemeClr val="tx1"/>
                </a:solidFill>
              </a:rPr>
              <a:t>deeper</a:t>
            </a:r>
            <a:endParaRPr lang="fr-BE" dirty="0">
              <a:solidFill>
                <a:schemeClr val="tx1"/>
              </a:solidFill>
            </a:endParaRPr>
          </a:p>
          <a:p>
            <a:pPr marL="0" indent="0" algn="r"/>
            <a:endParaRPr lang="fr-BE" dirty="0">
              <a:solidFill>
                <a:schemeClr val="tx1"/>
              </a:solidFill>
            </a:endParaRPr>
          </a:p>
          <a:p>
            <a:pPr marL="0" indent="0" algn="r"/>
            <a:endParaRPr lang="fr-BE" dirty="0">
              <a:solidFill>
                <a:schemeClr val="tx1"/>
              </a:solidFill>
            </a:endParaRPr>
          </a:p>
        </p:txBody>
      </p:sp>
      <p:sp>
        <p:nvSpPr>
          <p:cNvPr id="5" name="Chevron 4">
            <a:extLst>
              <a:ext uri="{FF2B5EF4-FFF2-40B4-BE49-F238E27FC236}">
                <a16:creationId xmlns:a16="http://schemas.microsoft.com/office/drawing/2014/main" id="{FE1C5B7F-992D-337C-D254-3C85A6304C8A}"/>
              </a:ext>
            </a:extLst>
          </p:cNvPr>
          <p:cNvSpPr/>
          <p:nvPr/>
        </p:nvSpPr>
        <p:spPr>
          <a:xfrm>
            <a:off x="1447800" y="10998200"/>
            <a:ext cx="1574800" cy="1574800"/>
          </a:xfrm>
          <a:prstGeom prst="chevron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6" name="Chevron 5">
            <a:extLst>
              <a:ext uri="{FF2B5EF4-FFF2-40B4-BE49-F238E27FC236}">
                <a16:creationId xmlns:a16="http://schemas.microsoft.com/office/drawing/2014/main" id="{B9277E48-9237-4162-AC65-C7CB6508DF44}"/>
              </a:ext>
            </a:extLst>
          </p:cNvPr>
          <p:cNvSpPr/>
          <p:nvPr/>
        </p:nvSpPr>
        <p:spPr>
          <a:xfrm>
            <a:off x="2565400" y="10998200"/>
            <a:ext cx="1574800" cy="1574800"/>
          </a:xfrm>
          <a:prstGeom prst="chevron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7" name="Chevron 6">
            <a:extLst>
              <a:ext uri="{FF2B5EF4-FFF2-40B4-BE49-F238E27FC236}">
                <a16:creationId xmlns:a16="http://schemas.microsoft.com/office/drawing/2014/main" id="{776D3A1B-06B3-B7FC-9A8B-AA8D03FFB24F}"/>
              </a:ext>
            </a:extLst>
          </p:cNvPr>
          <p:cNvSpPr/>
          <p:nvPr/>
        </p:nvSpPr>
        <p:spPr>
          <a:xfrm>
            <a:off x="3683000" y="10998200"/>
            <a:ext cx="1574800" cy="1574800"/>
          </a:xfrm>
          <a:prstGeom prst="chevron">
            <a:avLst/>
          </a:prstGeom>
          <a:solidFill>
            <a:schemeClr val="tx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439146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97047-79E2-A884-1773-28A4AAF86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6CCFD25E-28D2-128B-F1AF-53B2941C5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6496" y="1023033"/>
            <a:ext cx="21971004" cy="46482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6600" dirty="0"/>
              <a:t>LCA: </a:t>
            </a:r>
            <a:r>
              <a:rPr lang="en-US" sz="6600" b="1" kern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Life Cycle Assessment</a:t>
            </a:r>
            <a:r>
              <a:rPr lang="fr-BE" sz="6600" dirty="0">
                <a:effectLst/>
              </a:rPr>
              <a:t> </a:t>
            </a:r>
            <a:br>
              <a:rPr lang="fr-BE" sz="6600" dirty="0">
                <a:effectLst/>
              </a:rPr>
            </a:br>
            <a:r>
              <a:rPr lang="en-US" sz="4800" b="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raw materials → manufacturing → transport→ use → end-of-life</a:t>
            </a:r>
            <a:br>
              <a:rPr lang="fr-BE" sz="66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fr-FR" sz="6600" dirty="0"/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760412C5-6BCA-9D59-6337-2659563D5A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1909428"/>
              </p:ext>
            </p:extLst>
          </p:nvPr>
        </p:nvGraphicFramePr>
        <p:xfrm>
          <a:off x="1206496" y="5194887"/>
          <a:ext cx="21154740" cy="7498080"/>
        </p:xfrm>
        <a:graphic>
          <a:graphicData uri="http://schemas.openxmlformats.org/drawingml/2006/table">
            <a:tbl>
              <a:tblPr firstRow="1" firstCol="1" bandRow="1"/>
              <a:tblGrid>
                <a:gridCol w="10577370">
                  <a:extLst>
                    <a:ext uri="{9D8B030D-6E8A-4147-A177-3AD203B41FA5}">
                      <a16:colId xmlns:a16="http://schemas.microsoft.com/office/drawing/2014/main" val="3641872807"/>
                    </a:ext>
                  </a:extLst>
                </a:gridCol>
                <a:gridCol w="10577370">
                  <a:extLst>
                    <a:ext uri="{9D8B030D-6E8A-4147-A177-3AD203B41FA5}">
                      <a16:colId xmlns:a16="http://schemas.microsoft.com/office/drawing/2014/main" val="2555777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48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Stage</a:t>
                      </a:r>
                      <a:endParaRPr lang="fr-BE" sz="48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4800" b="1" kern="1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Description</a:t>
                      </a:r>
                      <a:endParaRPr lang="fr-BE" sz="4800" kern="100" dirty="0">
                        <a:solidFill>
                          <a:schemeClr val="bg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241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4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Raw material extraction</a:t>
                      </a:r>
                      <a:endParaRPr lang="fr-BE" sz="4800" kern="1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mining, harvesting resources</a:t>
                      </a:r>
                      <a:endParaRPr lang="fr-BE" sz="480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8931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4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Manufacturing</a:t>
                      </a:r>
                      <a:endParaRPr lang="fr-BE" sz="4800" kern="1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production of materials and components</a:t>
                      </a:r>
                      <a:endParaRPr lang="fr-BE" sz="480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211393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4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Transport</a:t>
                      </a:r>
                      <a:endParaRPr lang="fr-BE" sz="480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logistics and distribution</a:t>
                      </a:r>
                      <a:endParaRPr lang="fr-BE" sz="4800" kern="1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299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4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Use phase</a:t>
                      </a:r>
                      <a:endParaRPr lang="fr-BE" sz="4800" kern="1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operation and maintenance</a:t>
                      </a:r>
                      <a:endParaRPr lang="fr-BE" sz="4800" kern="10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344672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US" sz="4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End of life</a:t>
                      </a:r>
                      <a:endParaRPr lang="fr-BE" sz="480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4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recycling, reuse, landfill or incineration</a:t>
                      </a:r>
                      <a:endParaRPr lang="fr-BE" sz="4800" kern="100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37160" marR="137160" marT="137160" marB="13716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399055"/>
                  </a:ext>
                </a:extLst>
              </a:tr>
            </a:tbl>
          </a:graphicData>
        </a:graphic>
      </p:graphicFrame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616443A-343D-333E-71AF-C6347371BA8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33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29922514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F714C9F5-5276-78D2-8969-E1B412A45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2609" y="3307264"/>
            <a:ext cx="12980554" cy="5882273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fr-BE" sz="6600" b="1" dirty="0"/>
              <a:t>Design for X (</a:t>
            </a:r>
            <a:r>
              <a:rPr lang="fr-BE" sz="6600" b="1" dirty="0" err="1"/>
              <a:t>DfX</a:t>
            </a:r>
            <a:r>
              <a:rPr lang="fr-BE" sz="6600" b="1" dirty="0"/>
              <a:t>):</a:t>
            </a:r>
            <a:br>
              <a:rPr lang="fr-BE" sz="6600" b="1" dirty="0"/>
            </a:br>
            <a:r>
              <a:rPr lang="fr-BE" sz="6600" b="0" i="1" dirty="0"/>
              <a:t>Design for </a:t>
            </a:r>
            <a:r>
              <a:rPr lang="fr-BE" sz="6600" b="0" i="1" dirty="0" err="1"/>
              <a:t>disassembly</a:t>
            </a:r>
            <a:r>
              <a:rPr lang="fr-BE" sz="6600" b="0" i="1" dirty="0"/>
              <a:t> </a:t>
            </a:r>
            <a:br>
              <a:rPr lang="fr-BE" sz="6600" b="0" i="1" dirty="0"/>
            </a:br>
            <a:r>
              <a:rPr lang="fr-BE" sz="6600" b="0" i="1" dirty="0"/>
              <a:t>Design for </a:t>
            </a:r>
            <a:r>
              <a:rPr lang="fr-BE" sz="6600" b="0" i="1" dirty="0" err="1"/>
              <a:t>repair</a:t>
            </a:r>
            <a:r>
              <a:rPr lang="fr-BE" sz="6600" b="0" i="1" dirty="0"/>
              <a:t> </a:t>
            </a:r>
            <a:br>
              <a:rPr lang="fr-BE" sz="6600" b="0" i="1" dirty="0"/>
            </a:br>
            <a:r>
              <a:rPr lang="fr-BE" sz="6600" b="0" i="1" dirty="0"/>
              <a:t>Design for </a:t>
            </a:r>
            <a:r>
              <a:rPr lang="fr-BE" sz="6600" b="0" i="1" dirty="0" err="1"/>
              <a:t>durability</a:t>
            </a:r>
            <a:r>
              <a:rPr lang="fr-BE" sz="6600" b="0" i="1" dirty="0"/>
              <a:t> </a:t>
            </a:r>
            <a:endParaRPr lang="fr-FR" sz="6600" b="0" i="1" dirty="0"/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81439D2-7E90-B39F-C010-9081C321D85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34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49018328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54BFF684-E360-A1D1-FE68-B6C75130E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387600"/>
            <a:ext cx="15240000" cy="10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7E55743-745F-B084-E2ED-BD1CD5A83CE4}"/>
              </a:ext>
            </a:extLst>
          </p:cNvPr>
          <p:cNvSpPr txBox="1"/>
          <p:nvPr/>
        </p:nvSpPr>
        <p:spPr>
          <a:xfrm>
            <a:off x="4572000" y="681875"/>
            <a:ext cx="15240000" cy="14219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BE" b="1" dirty="0"/>
              <a:t>« </a:t>
            </a:r>
            <a:r>
              <a:rPr lang="fr-BE" b="1" dirty="0" err="1"/>
              <a:t>After</a:t>
            </a:r>
            <a:r>
              <a:rPr lang="fr-BE" b="1" dirty="0"/>
              <a:t> 3 </a:t>
            </a:r>
            <a:r>
              <a:rPr lang="fr-BE" b="1" dirty="0" err="1"/>
              <a:t>Years</a:t>
            </a:r>
            <a:r>
              <a:rPr lang="fr-BE" b="1" dirty="0"/>
              <a:t> in the </a:t>
            </a:r>
            <a:r>
              <a:rPr lang="fr-BE" b="1" dirty="0" err="1"/>
              <a:t>Ocean</a:t>
            </a:r>
            <a:r>
              <a:rPr lang="fr-BE" b="1" dirty="0"/>
              <a:t>, </a:t>
            </a:r>
            <a:r>
              <a:rPr lang="fr-BE" b="1" dirty="0" err="1"/>
              <a:t>These</a:t>
            </a:r>
            <a:r>
              <a:rPr lang="fr-BE" b="1" dirty="0"/>
              <a:t> </a:t>
            </a:r>
            <a:r>
              <a:rPr lang="fr-BE" b="1" dirty="0" err="1"/>
              <a:t>Supposedly</a:t>
            </a:r>
            <a:r>
              <a:rPr lang="fr-BE" b="1" dirty="0"/>
              <a:t> </a:t>
            </a:r>
            <a:r>
              <a:rPr lang="fr-BE" b="1" dirty="0" err="1"/>
              <a:t>Biodegradable</a:t>
            </a:r>
            <a:r>
              <a:rPr lang="fr-BE" b="1" dirty="0"/>
              <a:t> </a:t>
            </a:r>
            <a:r>
              <a:rPr lang="fr-BE" b="1" dirty="0" err="1"/>
              <a:t>Bags</a:t>
            </a:r>
            <a:r>
              <a:rPr lang="fr-BE" b="1" dirty="0"/>
              <a:t> Are </a:t>
            </a:r>
            <a:r>
              <a:rPr lang="fr-BE" b="1" dirty="0" err="1"/>
              <a:t>Still</a:t>
            </a:r>
            <a:r>
              <a:rPr lang="fr-BE" b="1" dirty="0"/>
              <a:t> Intact »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A73C6B8-3A58-8E88-1A5E-A8728D093B0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35</a:t>
            </a:fld>
            <a:endParaRPr lang="fr-BE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C2A99B8-206D-9A69-8F24-8451DD79C5BE}"/>
              </a:ext>
            </a:extLst>
          </p:cNvPr>
          <p:cNvSpPr txBox="1"/>
          <p:nvPr/>
        </p:nvSpPr>
        <p:spPr>
          <a:xfrm>
            <a:off x="20182115" y="9321076"/>
            <a:ext cx="3886199" cy="39651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fr-BE" sz="1600" b="1" dirty="0">
                <a:latin typeface="Avenir Heavy" panose="02000503020000020003" pitchFamily="2" charset="0"/>
              </a:rPr>
              <a:t>Napper, I. E., &amp; Thompson, R. C. (2019). </a:t>
            </a:r>
            <a:r>
              <a:rPr lang="fr-BE" sz="1600" b="1" dirty="0" err="1">
                <a:latin typeface="Avenir Heavy" panose="02000503020000020003" pitchFamily="2" charset="0"/>
              </a:rPr>
              <a:t>Environmental</a:t>
            </a:r>
            <a:r>
              <a:rPr lang="fr-BE" sz="1600" b="1" dirty="0">
                <a:latin typeface="Avenir Heavy" panose="02000503020000020003" pitchFamily="2" charset="0"/>
              </a:rPr>
              <a:t> </a:t>
            </a:r>
            <a:r>
              <a:rPr lang="fr-BE" sz="1600" b="1" dirty="0" err="1">
                <a:latin typeface="Avenir Heavy" panose="02000503020000020003" pitchFamily="2" charset="0"/>
              </a:rPr>
              <a:t>Deterioration</a:t>
            </a:r>
            <a:r>
              <a:rPr lang="fr-BE" sz="1600" b="1" dirty="0">
                <a:latin typeface="Avenir Heavy" panose="02000503020000020003" pitchFamily="2" charset="0"/>
              </a:rPr>
              <a:t> of </a:t>
            </a:r>
            <a:r>
              <a:rPr lang="fr-BE" sz="1600" b="1" dirty="0" err="1">
                <a:latin typeface="Avenir Heavy" panose="02000503020000020003" pitchFamily="2" charset="0"/>
              </a:rPr>
              <a:t>Biodegradable</a:t>
            </a:r>
            <a:r>
              <a:rPr lang="fr-BE" sz="1600" b="1" dirty="0">
                <a:latin typeface="Avenir Heavy" panose="02000503020000020003" pitchFamily="2" charset="0"/>
              </a:rPr>
              <a:t>, Oxo-</a:t>
            </a:r>
            <a:r>
              <a:rPr lang="fr-BE" sz="1600" b="1" dirty="0" err="1">
                <a:latin typeface="Avenir Heavy" panose="02000503020000020003" pitchFamily="2" charset="0"/>
              </a:rPr>
              <a:t>biodegradable</a:t>
            </a:r>
            <a:r>
              <a:rPr lang="fr-BE" sz="1600" b="1" dirty="0">
                <a:latin typeface="Avenir Heavy" panose="02000503020000020003" pitchFamily="2" charset="0"/>
              </a:rPr>
              <a:t>, Compostable, and </a:t>
            </a:r>
            <a:r>
              <a:rPr lang="fr-BE" sz="1600" b="1" dirty="0" err="1">
                <a:latin typeface="Avenir Heavy" panose="02000503020000020003" pitchFamily="2" charset="0"/>
              </a:rPr>
              <a:t>Conventional</a:t>
            </a:r>
            <a:r>
              <a:rPr lang="fr-BE" sz="1600" b="1" dirty="0">
                <a:latin typeface="Avenir Heavy" panose="02000503020000020003" pitchFamily="2" charset="0"/>
              </a:rPr>
              <a:t> Plastic Carrier </a:t>
            </a:r>
            <a:r>
              <a:rPr lang="fr-BE" sz="1600" b="1" dirty="0" err="1">
                <a:latin typeface="Avenir Heavy" panose="02000503020000020003" pitchFamily="2" charset="0"/>
              </a:rPr>
              <a:t>Bags</a:t>
            </a:r>
            <a:r>
              <a:rPr lang="fr-BE" sz="1600" b="1" dirty="0">
                <a:latin typeface="Avenir Heavy" panose="02000503020000020003" pitchFamily="2" charset="0"/>
              </a:rPr>
              <a:t>. </a:t>
            </a:r>
            <a:r>
              <a:rPr lang="fr-BE" sz="1600" b="1" dirty="0" err="1">
                <a:latin typeface="Avenir Heavy" panose="02000503020000020003" pitchFamily="2" charset="0"/>
              </a:rPr>
              <a:t>Environmental</a:t>
            </a:r>
            <a:r>
              <a:rPr lang="fr-BE" sz="1600" b="1" dirty="0">
                <a:latin typeface="Avenir Heavy" panose="02000503020000020003" pitchFamily="2" charset="0"/>
              </a:rPr>
              <a:t> Science &amp; </a:t>
            </a:r>
            <a:r>
              <a:rPr lang="fr-BE" sz="1600" b="1" dirty="0" err="1">
                <a:latin typeface="Avenir Heavy" panose="02000503020000020003" pitchFamily="2" charset="0"/>
              </a:rPr>
              <a:t>Technology</a:t>
            </a:r>
            <a:r>
              <a:rPr lang="fr-BE" sz="1600" b="1" dirty="0">
                <a:latin typeface="Avenir Heavy" panose="02000503020000020003" pitchFamily="2" charset="0"/>
              </a:rPr>
              <a:t>. https://</a:t>
            </a:r>
            <a:r>
              <a:rPr lang="fr-BE" sz="1600" b="1" dirty="0" err="1">
                <a:latin typeface="Avenir Heavy" panose="02000503020000020003" pitchFamily="2" charset="0"/>
              </a:rPr>
              <a:t>www.kqed.org</a:t>
            </a:r>
            <a:r>
              <a:rPr lang="fr-BE" sz="1600" b="1" dirty="0">
                <a:latin typeface="Avenir Heavy" panose="02000503020000020003" pitchFamily="2" charset="0"/>
              </a:rPr>
              <a:t>/science/1941258/after-3-years-in-the-ocean-these-supposedly-biodegradable-bags-are-still-intact?</a:t>
            </a: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600" b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venir Heavy" panose="02000503020000020003" pitchFamily="2" charset="0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3462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59BE2BA-2D5F-4015-A1DF-2CF835D66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100" y="2304296"/>
            <a:ext cx="13639800" cy="9107408"/>
          </a:xfrm>
          <a:prstGeom prst="rect">
            <a:avLst/>
          </a:prstGeom>
        </p:spPr>
      </p:pic>
      <p:pic>
        <p:nvPicPr>
          <p:cNvPr id="4" name="Picture 2" descr="Compact Electric Space Heater Ideal for Home Use with Adjustable Settings and Efficient Heating for...">
            <a:extLst>
              <a:ext uri="{FF2B5EF4-FFF2-40B4-BE49-F238E27FC236}">
                <a16:creationId xmlns:a16="http://schemas.microsoft.com/office/drawing/2014/main" id="{2AD5A35D-942E-1D41-AFE8-962D921DC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4900" y="3040896"/>
            <a:ext cx="13654787" cy="9107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40BB234-3DC0-9683-D65A-DA724127A40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36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903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CD2757E6-8B4F-0B35-D1FE-91C245A01D1C}"/>
              </a:ext>
            </a:extLst>
          </p:cNvPr>
          <p:cNvSpPr txBox="1"/>
          <p:nvPr/>
        </p:nvSpPr>
        <p:spPr>
          <a:xfrm>
            <a:off x="5235792" y="11323404"/>
            <a:ext cx="13912416" cy="7571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fr-BE" b="1" dirty="0"/>
              <a:t>Not </a:t>
            </a:r>
            <a:r>
              <a:rPr lang="fr-BE" b="1" dirty="0" err="1"/>
              <a:t>designed</a:t>
            </a:r>
            <a:r>
              <a:rPr lang="fr-BE" b="1" dirty="0"/>
              <a:t> for </a:t>
            </a:r>
            <a:r>
              <a:rPr lang="fr-BE" b="1" dirty="0" err="1"/>
              <a:t>repair</a:t>
            </a:r>
            <a:r>
              <a:rPr lang="fr-BE" b="1" dirty="0"/>
              <a:t> → </a:t>
            </a:r>
            <a:r>
              <a:rPr lang="fr-BE" b="1" dirty="0" err="1"/>
              <a:t>users</a:t>
            </a:r>
            <a:r>
              <a:rPr lang="fr-BE" b="1" dirty="0"/>
              <a:t> improvise</a:t>
            </a:r>
            <a:endParaRPr lang="fr-BE" dirty="0"/>
          </a:p>
        </p:txBody>
      </p:sp>
      <p:pic>
        <p:nvPicPr>
          <p:cNvPr id="23554" name="Picture 2" descr="Lifehacks Fixing Broken Swivel Office">
            <a:extLst>
              <a:ext uri="{FF2B5EF4-FFF2-40B4-BE49-F238E27FC236}">
                <a16:creationId xmlns:a16="http://schemas.microsoft.com/office/drawing/2014/main" id="{0C7757A6-5548-0CE9-8C65-809B01956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792" y="1249595"/>
            <a:ext cx="13912416" cy="9286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70153821-41E1-9E78-CE09-E641FA5AD5B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37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9539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6E63C-033A-3E06-B6E1-CAEF0735D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4E409AF-03F5-B32F-B57C-73CABDA34D33}"/>
              </a:ext>
            </a:extLst>
          </p:cNvPr>
          <p:cNvSpPr txBox="1"/>
          <p:nvPr/>
        </p:nvSpPr>
        <p:spPr>
          <a:xfrm>
            <a:off x="2076257" y="9336112"/>
            <a:ext cx="20231486" cy="23314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fr-BE" sz="6000" b="1" dirty="0"/>
              <a:t>Design </a:t>
            </a:r>
            <a:r>
              <a:rPr lang="fr-BE" sz="6000" b="1" dirty="0" err="1"/>
              <a:t>decisions</a:t>
            </a:r>
            <a:r>
              <a:rPr lang="fr-BE" sz="6000" b="1" dirty="0"/>
              <a:t> have long-</a:t>
            </a:r>
            <a:r>
              <a:rPr lang="fr-BE" sz="6000" b="1" dirty="0" err="1"/>
              <a:t>term</a:t>
            </a:r>
            <a:r>
              <a:rPr lang="fr-BE" sz="6000" b="1" dirty="0"/>
              <a:t> </a:t>
            </a:r>
            <a:r>
              <a:rPr lang="fr-BE" sz="6000" b="1" dirty="0" err="1"/>
              <a:t>consequences</a:t>
            </a:r>
            <a:r>
              <a:rPr lang="fr-BE" sz="6000" b="1" dirty="0"/>
              <a:t>.</a:t>
            </a:r>
            <a:endParaRPr lang="fr-BE" sz="6000" dirty="0"/>
          </a:p>
          <a:p>
            <a:r>
              <a:rPr lang="fr-BE" sz="6000" b="1" dirty="0" err="1"/>
              <a:t>Users</a:t>
            </a:r>
            <a:r>
              <a:rPr lang="fr-BE" sz="6000" b="1" dirty="0"/>
              <a:t> are part of the system.</a:t>
            </a:r>
          </a:p>
        </p:txBody>
      </p: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0CE0F1E-347C-937C-049A-376E7397777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fr-BE" smtClean="0"/>
              <a:t>38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17904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21_BasicWhite">
  <a:themeElements>
    <a:clrScheme name=" Intro to Design Theme">
      <a:dk1>
        <a:srgbClr val="152B5F"/>
      </a:dk1>
      <a:lt1>
        <a:srgbClr val="FFFFFF"/>
      </a:lt1>
      <a:dk2>
        <a:srgbClr val="BCCAF0"/>
      </a:dk2>
      <a:lt2>
        <a:srgbClr val="F3F4EE"/>
      </a:lt2>
      <a:accent1>
        <a:srgbClr val="EC1C24"/>
      </a:accent1>
      <a:accent2>
        <a:srgbClr val="7C8490"/>
      </a:accent2>
      <a:accent3>
        <a:srgbClr val="AA78A6"/>
      </a:accent3>
      <a:accent4>
        <a:srgbClr val="F3A712"/>
      </a:accent4>
      <a:accent5>
        <a:srgbClr val="5DA271"/>
      </a:accent5>
      <a:accent6>
        <a:srgbClr val="1D7874"/>
      </a:accent6>
      <a:hlink>
        <a:srgbClr val="BCCAF0"/>
      </a:hlink>
      <a:folHlink>
        <a:srgbClr val="0097A7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2_BasicWhite">
  <a:themeElements>
    <a:clrScheme name=" Intro to Design Theme">
      <a:dk1>
        <a:srgbClr val="152B5F"/>
      </a:dk1>
      <a:lt1>
        <a:srgbClr val="FFFFFF"/>
      </a:lt1>
      <a:dk2>
        <a:srgbClr val="BCCAF0"/>
      </a:dk2>
      <a:lt2>
        <a:srgbClr val="F3F4EE"/>
      </a:lt2>
      <a:accent1>
        <a:srgbClr val="EC1C24"/>
      </a:accent1>
      <a:accent2>
        <a:srgbClr val="7C8490"/>
      </a:accent2>
      <a:accent3>
        <a:srgbClr val="AA78A6"/>
      </a:accent3>
      <a:accent4>
        <a:srgbClr val="F3A712"/>
      </a:accent4>
      <a:accent5>
        <a:srgbClr val="5DA271"/>
      </a:accent5>
      <a:accent6>
        <a:srgbClr val="1D7874"/>
      </a:accent6>
      <a:hlink>
        <a:srgbClr val="BCCAF0"/>
      </a:hlink>
      <a:folHlink>
        <a:srgbClr val="0097A7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23_BasicWhite">
  <a:themeElements>
    <a:clrScheme name=" Intro to Design Theme">
      <a:dk1>
        <a:srgbClr val="152B5F"/>
      </a:dk1>
      <a:lt1>
        <a:srgbClr val="FFFFFF"/>
      </a:lt1>
      <a:dk2>
        <a:srgbClr val="BCCAF0"/>
      </a:dk2>
      <a:lt2>
        <a:srgbClr val="F3F4EE"/>
      </a:lt2>
      <a:accent1>
        <a:srgbClr val="EC1C24"/>
      </a:accent1>
      <a:accent2>
        <a:srgbClr val="7C8490"/>
      </a:accent2>
      <a:accent3>
        <a:srgbClr val="AA78A6"/>
      </a:accent3>
      <a:accent4>
        <a:srgbClr val="F3A712"/>
      </a:accent4>
      <a:accent5>
        <a:srgbClr val="5DA271"/>
      </a:accent5>
      <a:accent6>
        <a:srgbClr val="1D7874"/>
      </a:accent6>
      <a:hlink>
        <a:srgbClr val="BCCAF0"/>
      </a:hlink>
      <a:folHlink>
        <a:srgbClr val="0097A7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24_BasicWhite">
  <a:themeElements>
    <a:clrScheme name=" Intro to Design Theme">
      <a:dk1>
        <a:srgbClr val="152B5F"/>
      </a:dk1>
      <a:lt1>
        <a:srgbClr val="FFFFFF"/>
      </a:lt1>
      <a:dk2>
        <a:srgbClr val="BCCAF0"/>
      </a:dk2>
      <a:lt2>
        <a:srgbClr val="F3F4EE"/>
      </a:lt2>
      <a:accent1>
        <a:srgbClr val="EC1C24"/>
      </a:accent1>
      <a:accent2>
        <a:srgbClr val="7C8490"/>
      </a:accent2>
      <a:accent3>
        <a:srgbClr val="AA78A6"/>
      </a:accent3>
      <a:accent4>
        <a:srgbClr val="F3A712"/>
      </a:accent4>
      <a:accent5>
        <a:srgbClr val="5DA271"/>
      </a:accent5>
      <a:accent6>
        <a:srgbClr val="1D7874"/>
      </a:accent6>
      <a:hlink>
        <a:srgbClr val="BCCAF0"/>
      </a:hlink>
      <a:folHlink>
        <a:srgbClr val="0097A7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5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14307</TotalTime>
  <Words>2169</Words>
  <Application>Microsoft Macintosh PowerPoint</Application>
  <PresentationFormat>Personnalisé</PresentationFormat>
  <Paragraphs>252</Paragraphs>
  <Slides>38</Slides>
  <Notes>37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17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38</vt:i4>
      </vt:variant>
    </vt:vector>
  </HeadingPairs>
  <TitlesOfParts>
    <vt:vector size="59" baseType="lpstr">
      <vt:lpstr>Amatic SC</vt:lpstr>
      <vt:lpstr>Arial</vt:lpstr>
      <vt:lpstr>Avenir</vt:lpstr>
      <vt:lpstr>Avenir Book</vt:lpstr>
      <vt:lpstr>Avenir Heavy</vt:lpstr>
      <vt:lpstr>Avenir Next</vt:lpstr>
      <vt:lpstr>Gill Sans</vt:lpstr>
      <vt:lpstr>Helvetica</vt:lpstr>
      <vt:lpstr>Helvetica Neue</vt:lpstr>
      <vt:lpstr>Helvetica Neue Light</vt:lpstr>
      <vt:lpstr>Helvetica Neue Medium</vt:lpstr>
      <vt:lpstr>Kantumruy Pro</vt:lpstr>
      <vt:lpstr>Kantumruy Pro Medium</vt:lpstr>
      <vt:lpstr>Kantumruy Pro SemiBold</vt:lpstr>
      <vt:lpstr>Police système Courant</vt:lpstr>
      <vt:lpstr>Porter</vt:lpstr>
      <vt:lpstr>Wingdings</vt:lpstr>
      <vt:lpstr>21_BasicWhite</vt:lpstr>
      <vt:lpstr>22_BasicWhite</vt:lpstr>
      <vt:lpstr>23_BasicWhite</vt:lpstr>
      <vt:lpstr>24_BasicWhite</vt:lpstr>
      <vt:lpstr>Présentation PowerPoint</vt:lpstr>
      <vt:lpstr>01</vt:lpstr>
      <vt:lpstr>Hello! I am Audrey </vt:lpstr>
      <vt:lpstr>Présentation PowerPoint</vt:lpstr>
      <vt:lpstr>Présentation PowerPoint</vt:lpstr>
      <vt:lpstr>Introduction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Sustainability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10 R Framework</vt:lpstr>
      <vt:lpstr>Présentation PowerPoint</vt:lpstr>
      <vt:lpstr>Présentation PowerPoint</vt:lpstr>
      <vt:lpstr>Présentation PowerPoint</vt:lpstr>
      <vt:lpstr>Moreover</vt:lpstr>
      <vt:lpstr>LCA: Life Cycle Assessment  raw materials → manufacturing → transport→ use → end-of-life </vt:lpstr>
      <vt:lpstr>Design for X (DfX): Design for disassembly  Design for repair  Design for durability 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Audrey Mertens</cp:lastModifiedBy>
  <cp:revision>69</cp:revision>
  <dcterms:modified xsi:type="dcterms:W3CDTF">2026-04-17T22:15:55Z</dcterms:modified>
</cp:coreProperties>
</file>