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5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B58634-42EB-7977-4D6D-B16E8B1137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5AAC579-64E3-2652-EA90-D82B489F1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320513-3068-1407-6CB2-72BCAF8F2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18EF-187A-4571-9002-33238593C324}" type="datetimeFigureOut">
              <a:rPr lang="fr-BE" smtClean="0"/>
              <a:t>26-03-26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A2E633-82C6-2ED8-3DE2-647EC4875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E1DC1B-D5CC-60C2-166A-40A1CF3FA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5B25-6A8D-4473-934E-7A9B88124DC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8088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D0C785-2084-01BD-2282-D0B35CBDF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38E15C-0D1F-E579-DECD-648520EAD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2E65CC-7B4E-3A4E-1CA8-E1D201205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18EF-187A-4571-9002-33238593C324}" type="datetimeFigureOut">
              <a:rPr lang="fr-BE" smtClean="0"/>
              <a:t>26-03-26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B42BDA-4002-DF08-B3E0-DFBF8FB02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43E17E-BDB8-8D03-C1C0-0802F7419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5B25-6A8D-4473-934E-7A9B88124DC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71373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10F152-8320-DAFB-545F-B8B98E821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862A37-8E31-A4D2-266C-9796F2C6B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7942DC-2EC2-3E5D-F109-2E8F7E6D6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18EF-187A-4571-9002-33238593C324}" type="datetimeFigureOut">
              <a:rPr lang="fr-BE" smtClean="0"/>
              <a:t>26-03-26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B3CFA5-90BB-C3AC-2182-68888DE32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50CFB1-B260-BDEF-D316-8AC1036D9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5B25-6A8D-4473-934E-7A9B88124DC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43602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C26E9E-7192-5A35-DBC3-3EC5DA340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68F4B8-A819-9A06-B6DA-6B7C9BAA8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32A0A0-4A18-BFAE-19A6-555ECE66B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C3BEB1-1E8A-F1A8-BECB-8C280568C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18EF-187A-4571-9002-33238593C324}" type="datetimeFigureOut">
              <a:rPr lang="fr-BE" smtClean="0"/>
              <a:t>26-03-26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3A776-342E-1FB1-1149-130127CEB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9D7B39-F8CC-5A1A-DCF3-746404682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5B25-6A8D-4473-934E-7A9B88124DC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69592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0EBA21-33E1-4E0A-1C75-352A33651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4F7A8B-FE43-BCF6-C3DF-5DD72C281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56C647-750F-F023-B131-4027AEAA2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33898D5-A225-1C81-7B10-C17F76449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1517E32-0DEB-1853-40F2-764CDC4C1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867E3E9-9C54-57CE-B032-EAF7CFAAD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18EF-187A-4571-9002-33238593C324}" type="datetimeFigureOut">
              <a:rPr lang="fr-BE" smtClean="0"/>
              <a:t>26-03-26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CF37FAB-E953-4D8E-BA9C-36EBB94D7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4A3F67-62B1-4418-5241-BA2AD869C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5B25-6A8D-4473-934E-7A9B88124DC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978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71B298-7015-EF4E-787E-A9B21C03C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5514B89-AA98-9EC4-A32D-5398B42B9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18EF-187A-4571-9002-33238593C324}" type="datetimeFigureOut">
              <a:rPr lang="fr-BE" smtClean="0"/>
              <a:t>26-03-26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224282B-F00B-BA3A-9608-3B04F9ACB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EB4870-2EFB-5AE3-2F87-3EE2E7E9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5B25-6A8D-4473-934E-7A9B88124DC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12391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8B4D0EC-7577-E4D5-7099-7F53AFF5F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18EF-187A-4571-9002-33238593C324}" type="datetimeFigureOut">
              <a:rPr lang="fr-BE" smtClean="0"/>
              <a:t>26-03-26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795D323-43F8-291C-E287-5B5A7FCA6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932478-6D45-2DD0-30E2-DD2D0AE7F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5B25-6A8D-4473-934E-7A9B88124DC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29037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5709F2-48CF-415A-FE25-7C9B1912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EDFF69-53F2-B2B9-157E-C63E14E67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24D9ABD-9962-DA3E-349E-BEF38B80C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389F61-C7EE-3BDF-70E4-7CBCE4175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18EF-187A-4571-9002-33238593C324}" type="datetimeFigureOut">
              <a:rPr lang="fr-BE" smtClean="0"/>
              <a:t>26-03-26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1FAA8B-ADDA-5EFD-4655-D3E32C3A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AC10E3-1A2F-8B06-A1A4-526729FB5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5B25-6A8D-4473-934E-7A9B88124DC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4675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7CFC9-49F1-489A-C213-3CA6FB522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FB9A105-BCAB-00DA-D6EE-D837722EDF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5BA553-70CA-D3E7-5767-5E1E5F46F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E9609B-AAE7-52DD-BBD8-D3396FCBB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18EF-187A-4571-9002-33238593C324}" type="datetimeFigureOut">
              <a:rPr lang="fr-BE" smtClean="0"/>
              <a:t>26-03-26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D16824-4BE7-60AF-12F0-D9E4C6E5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C3A03B-F556-A39D-C98C-0CD28FDB5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5B25-6A8D-4473-934E-7A9B88124DC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1763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B2785A-C6B5-E622-470E-53DAFAB24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BFE3B11-6EB1-F5E5-914F-0AAD6CA135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C1F351-1265-41B3-642B-BCB4DF8F9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18EF-187A-4571-9002-33238593C324}" type="datetimeFigureOut">
              <a:rPr lang="fr-BE" smtClean="0"/>
              <a:t>26-03-26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06455D-7FEB-C0E1-8A7B-D6E18BA5B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E01AAB-DC04-FFDB-C153-78DDFB35E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5B25-6A8D-4473-934E-7A9B88124DC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7881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33EFC2-8811-E71C-DE72-9114E7C38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60D3CE-AD00-7807-F433-63424DDDF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59F52E-48EA-8D6A-F671-C79C60A6A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18EF-187A-4571-9002-33238593C324}" type="datetimeFigureOut">
              <a:rPr lang="fr-BE" smtClean="0"/>
              <a:t>26-03-26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3F36E5-0C7F-2656-55FA-424E50F6D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C6756E-54FC-6778-E45A-242708CA0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5B25-6A8D-4473-934E-7A9B88124DC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623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AF8E95-FC74-EE72-01D8-5D6BAAD9B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F4A49C-06AC-BE41-2499-22FB760EB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55629A-BD9C-8760-1FBA-5F600E2067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7418EF-187A-4571-9002-33238593C324}" type="datetimeFigureOut">
              <a:rPr lang="fr-BE" smtClean="0"/>
              <a:t>26-03-26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62383F-5295-0E26-9DCA-72B211A3CC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70C014-F604-D048-187C-271B4D279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1D5B25-6A8D-4473-934E-7A9B88124DC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563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pic>
        <p:nvPicPr>
          <p:cNvPr id="1028" name="Picture 4" descr="Réseau centré M67 - Centre Pompidou">
            <a:extLst>
              <a:ext uri="{FF2B5EF4-FFF2-40B4-BE49-F238E27FC236}">
                <a16:creationId xmlns:a16="http://schemas.microsoft.com/office/drawing/2014/main" id="{D66DA209-00DD-9F72-7F31-B35A38A57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7" r="9091" b="17117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961D0B-9633-21C6-EF01-6776D876F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871826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fr-BE" sz="3700" b="1" noProof="0" dirty="0">
                <a:solidFill>
                  <a:schemeClr val="bg1"/>
                </a:solidFill>
              </a:rPr>
              <a:t>L’apport de la textométrie pour le repérage des marqueurs stylistiques collectifs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33BB61-F372-69F5-7559-7485B8A41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488873"/>
            <a:ext cx="4023359" cy="1103375"/>
          </a:xfrm>
        </p:spPr>
        <p:txBody>
          <a:bodyPr>
            <a:normAutofit/>
          </a:bodyPr>
          <a:lstStyle/>
          <a:p>
            <a:pPr algn="l"/>
            <a:r>
              <a:rPr lang="fr-BE" noProof="0" dirty="0">
                <a:solidFill>
                  <a:schemeClr val="bg1"/>
                </a:solidFill>
              </a:rPr>
              <a:t>Le « Groupe de Liège » au prisme du logiciel Hyperbase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5CE973-759B-9127-7C39-89C26A87524D}"/>
              </a:ext>
            </a:extLst>
          </p:cNvPr>
          <p:cNvSpPr txBox="1"/>
          <p:nvPr/>
        </p:nvSpPr>
        <p:spPr>
          <a:xfrm>
            <a:off x="402292" y="5592248"/>
            <a:ext cx="4279344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BE" b="1" noProof="0" dirty="0">
                <a:solidFill>
                  <a:schemeClr val="accent2"/>
                </a:solidFill>
              </a:rPr>
              <a:t>Félix KATIKAKIS (</a:t>
            </a:r>
            <a:r>
              <a:rPr lang="fr-BE" b="1" noProof="0" dirty="0" err="1">
                <a:solidFill>
                  <a:schemeClr val="accent2"/>
                </a:solidFill>
              </a:rPr>
              <a:t>Uliège</a:t>
            </a:r>
            <a:r>
              <a:rPr lang="fr-BE" b="1" noProof="0" dirty="0">
                <a:solidFill>
                  <a:schemeClr val="accent2"/>
                </a:solidFill>
              </a:rPr>
              <a:t>, Aspirant FNRS)</a:t>
            </a:r>
          </a:p>
          <a:p>
            <a:r>
              <a:rPr lang="fr-BE" b="1" i="1" noProof="0" dirty="0">
                <a:solidFill>
                  <a:schemeClr val="accent2"/>
                </a:solidFill>
              </a:rPr>
              <a:t>Colloque « La Marque et ses suffixes » (Université de Lausanne, 16 avril 2026)</a:t>
            </a:r>
            <a:r>
              <a:rPr lang="fr-BE" b="1" i="1" noProof="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42717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4048D-517F-9A4E-D545-665FB5344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noProof="0" dirty="0">
                <a:solidFill>
                  <a:schemeClr val="accent2">
                    <a:lumMod val="75000"/>
                  </a:schemeClr>
                </a:solidFill>
              </a:rPr>
              <a:t>Plan de l’exposé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A35C29-AC7B-A8E3-1FE1-1B73E5EB8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2352367"/>
            <a:ext cx="11326761" cy="3824595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fr-BE" noProof="0" dirty="0"/>
              <a:t>La statistique textuelle et l’objectivation des marqueurs stylistiques</a:t>
            </a:r>
          </a:p>
          <a:p>
            <a:pPr marL="514350" indent="-514350">
              <a:buAutoNum type="arabicPeriod"/>
            </a:pPr>
            <a:r>
              <a:rPr lang="fr-BE" noProof="0" dirty="0"/>
              <a:t>Une problématique générale et un cas d’étude : le Groupe de Liège et l’« izoardisme »</a:t>
            </a:r>
          </a:p>
          <a:p>
            <a:pPr marL="514350" indent="-514350">
              <a:buAutoNum type="arabicPeriod"/>
            </a:pPr>
            <a:r>
              <a:rPr lang="fr-BE" noProof="0" dirty="0"/>
              <a:t>Présentation de l’outil </a:t>
            </a:r>
          </a:p>
          <a:p>
            <a:pPr marL="514350" indent="-514350">
              <a:buAutoNum type="arabicPeriod"/>
            </a:pPr>
            <a:r>
              <a:rPr lang="fr-BE" noProof="0" dirty="0"/>
              <a:t>Quelques résultats probants</a:t>
            </a:r>
          </a:p>
          <a:p>
            <a:pPr marL="514350" indent="-514350" algn="just">
              <a:buAutoNum type="arabicPeriod"/>
            </a:pPr>
            <a:r>
              <a:rPr lang="fr-BE" noProof="0" dirty="0"/>
              <a:t>Conclusion : l’analyse quantitative des poétiques collectives, perspectives et limites</a:t>
            </a:r>
          </a:p>
        </p:txBody>
      </p:sp>
    </p:spTree>
    <p:extLst>
      <p:ext uri="{BB962C8B-B14F-4D97-AF65-F5344CB8AC3E}">
        <p14:creationId xmlns:p14="http://schemas.microsoft.com/office/powerpoint/2010/main" val="3401116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209354-07BE-1618-A480-0ACD775D4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81" y="365125"/>
            <a:ext cx="11173691" cy="1325563"/>
          </a:xfrm>
        </p:spPr>
        <p:txBody>
          <a:bodyPr/>
          <a:lstStyle/>
          <a:p>
            <a:r>
              <a:rPr lang="fr-BE" b="1" noProof="0" dirty="0">
                <a:solidFill>
                  <a:schemeClr val="accent2">
                    <a:lumMod val="75000"/>
                  </a:schemeClr>
                </a:solidFill>
              </a:rPr>
              <a:t>1. La statistique textuelle et l’objectivation des marqueurs stylistiques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64670B-34D0-FF47-A025-96CBA9C6C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855" y="1825624"/>
            <a:ext cx="11333017" cy="4769139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fr-BE" noProof="0" dirty="0"/>
              <a:t> Une discipline qui met à disposition des chercheurs en études littéraires de puissants </a:t>
            </a:r>
            <a:r>
              <a:rPr lang="fr-BE" b="1" noProof="0" dirty="0"/>
              <a:t>outils d’objectivation </a:t>
            </a:r>
            <a:r>
              <a:rPr lang="fr-BE" noProof="0" dirty="0"/>
              <a:t>des spécificités lexicales, morphosyntaxiques et phraséologiques d’un texte ou d’un ensemble de textes.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BE" noProof="0" dirty="0"/>
              <a:t> Une conception sous-jacente du style qui privilégie une </a:t>
            </a:r>
            <a:r>
              <a:rPr lang="fr-BE" b="1" noProof="0" dirty="0"/>
              <a:t>définition pragmatique</a:t>
            </a:r>
            <a:r>
              <a:rPr lang="fr-BE" noProof="0" dirty="0"/>
              <a:t> des notions de « norme » et d’« écart ».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BE" noProof="0" dirty="0"/>
              <a:t> D’autres </a:t>
            </a:r>
            <a:r>
              <a:rPr lang="fr-BE" b="1" noProof="0" dirty="0"/>
              <a:t>enjeux méthodologiques </a:t>
            </a:r>
            <a:r>
              <a:rPr lang="fr-BE" noProof="0" dirty="0"/>
              <a:t>: non plus établir un « standard » théorique, mais justifier la représentativité et la structuration du corpus de référence.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BE" noProof="0" dirty="0"/>
              <a:t> Les </a:t>
            </a:r>
            <a:r>
              <a:rPr lang="fr-BE" b="1" noProof="0" dirty="0"/>
              <a:t>« marqueurs » </a:t>
            </a:r>
            <a:r>
              <a:rPr lang="fr-BE" noProof="0" dirty="0"/>
              <a:t>(génériques, chronologiques, auctoriaux) : un objet d’investigation privilégié de la statistique textuelle.</a:t>
            </a:r>
          </a:p>
        </p:txBody>
      </p:sp>
    </p:spTree>
    <p:extLst>
      <p:ext uri="{BB962C8B-B14F-4D97-AF65-F5344CB8AC3E}">
        <p14:creationId xmlns:p14="http://schemas.microsoft.com/office/powerpoint/2010/main" val="2067651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E9ECFE-1162-D5A8-3B3B-DB4744665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0109"/>
            <a:ext cx="10938164" cy="997527"/>
          </a:xfrm>
        </p:spPr>
        <p:txBody>
          <a:bodyPr/>
          <a:lstStyle/>
          <a:p>
            <a:r>
              <a:rPr lang="fr-BE" b="1" noProof="0" dirty="0">
                <a:solidFill>
                  <a:schemeClr val="accent2">
                    <a:lumMod val="75000"/>
                  </a:schemeClr>
                </a:solidFill>
              </a:rPr>
              <a:t>2.1. Une problématique générale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CA2E15-2B3B-2958-E06B-C51DDF739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08" y="1177636"/>
            <a:ext cx="11533909" cy="5209309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fr-BE" noProof="0" dirty="0"/>
              <a:t> Un problème théorique : les </a:t>
            </a:r>
            <a:r>
              <a:rPr lang="fr-BE" b="1" noProof="0" dirty="0"/>
              <a:t>marqueurs stylistiques collectifs</a:t>
            </a:r>
            <a:r>
              <a:rPr lang="fr-BE" noProof="0" dirty="0"/>
              <a:t> et le problème des catégories esthétiques de l’histoire littéraire.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BE" noProof="0" dirty="0"/>
              <a:t> Deux écueils symétriques : le </a:t>
            </a:r>
            <a:r>
              <a:rPr lang="fr-BE" b="1" noProof="0" dirty="0"/>
              <a:t>« statu quo » </a:t>
            </a:r>
            <a:r>
              <a:rPr lang="fr-BE" noProof="0" dirty="0"/>
              <a:t>(usage non critique des catégories) et la </a:t>
            </a:r>
            <a:r>
              <a:rPr lang="fr-BE" b="1" noProof="0" dirty="0"/>
              <a:t>« tabula rasa » </a:t>
            </a:r>
            <a:r>
              <a:rPr lang="fr-BE" noProof="0" dirty="0"/>
              <a:t>(contestation de toute efficace descriptive aux catégories esthétiques, soit au nom d’une conception individualisante de l’activité littéraire, soit au nom du caractère socialement construit desdites catégories).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BE" noProof="0" dirty="0"/>
              <a:t> Un cadre méthodo-conceptuel pour penser la </a:t>
            </a:r>
            <a:r>
              <a:rPr lang="fr-BE" b="1" noProof="0" dirty="0"/>
              <a:t>« poétique collective »</a:t>
            </a:r>
            <a:r>
              <a:rPr lang="fr-BE" noProof="0" dirty="0"/>
              <a:t> : pas </a:t>
            </a:r>
            <a:r>
              <a:rPr lang="fr-BE" i="1" noProof="0" dirty="0"/>
              <a:t>justifier</a:t>
            </a:r>
            <a:r>
              <a:rPr lang="fr-BE" noProof="0" dirty="0"/>
              <a:t> les catégories esthétiques traditionnelles, mais </a:t>
            </a:r>
            <a:r>
              <a:rPr lang="fr-BE" i="1" noProof="0" dirty="0"/>
              <a:t>interroger</a:t>
            </a:r>
            <a:r>
              <a:rPr lang="fr-BE" noProof="0" dirty="0"/>
              <a:t> les conditions de possibilité et les moyens de saisie empirique de la « réalité » dont elles présupposent l’existence.</a:t>
            </a:r>
          </a:p>
        </p:txBody>
      </p:sp>
    </p:spTree>
    <p:extLst>
      <p:ext uri="{BB962C8B-B14F-4D97-AF65-F5344CB8AC3E}">
        <p14:creationId xmlns:p14="http://schemas.microsoft.com/office/powerpoint/2010/main" val="3005951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4585A-CA5A-9782-B52E-33C214FD6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91" y="166256"/>
            <a:ext cx="11450782" cy="1095490"/>
          </a:xfrm>
        </p:spPr>
        <p:txBody>
          <a:bodyPr>
            <a:normAutofit fontScale="90000"/>
          </a:bodyPr>
          <a:lstStyle/>
          <a:p>
            <a:r>
              <a:rPr lang="fr-BE" b="1" noProof="0" dirty="0">
                <a:solidFill>
                  <a:schemeClr val="accent2">
                    <a:lumMod val="75000"/>
                  </a:schemeClr>
                </a:solidFill>
              </a:rPr>
              <a:t>2.2. Un cas d’étude : le Groupe de Liège et l’« izoardisme » </a:t>
            </a:r>
          </a:p>
        </p:txBody>
      </p:sp>
      <p:pic>
        <p:nvPicPr>
          <p:cNvPr id="1026" name="Picture 2" descr="Jacques Izoard en France">
            <a:extLst>
              <a:ext uri="{FF2B5EF4-FFF2-40B4-BE49-F238E27FC236}">
                <a16:creationId xmlns:a16="http://schemas.microsoft.com/office/drawing/2014/main" id="{C0C57B66-CDE1-4397-0EDE-8B2E619BAA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5" r="20659"/>
          <a:stretch>
            <a:fillRect/>
          </a:stretch>
        </p:blipFill>
        <p:spPr bwMode="auto">
          <a:xfrm>
            <a:off x="7170419" y="1467485"/>
            <a:ext cx="4541521" cy="457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42776B3-2D38-8235-216A-165F51A5C7B6}"/>
              </a:ext>
            </a:extLst>
          </p:cNvPr>
          <p:cNvSpPr txBox="1"/>
          <p:nvPr/>
        </p:nvSpPr>
        <p:spPr>
          <a:xfrm>
            <a:off x="7170419" y="6248400"/>
            <a:ext cx="4541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b="1" noProof="0" dirty="0"/>
              <a:t>Jacques Izoard (1936-2008)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842C38-3606-4505-6552-AF7CF566527C}"/>
              </a:ext>
            </a:extLst>
          </p:cNvPr>
          <p:cNvSpPr txBox="1"/>
          <p:nvPr/>
        </p:nvSpPr>
        <p:spPr>
          <a:xfrm>
            <a:off x="353291" y="1354753"/>
            <a:ext cx="651163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noProof="0" dirty="0"/>
              <a:t>Le </a:t>
            </a:r>
            <a:r>
              <a:rPr lang="fr-BE" b="1" noProof="0" dirty="0"/>
              <a:t>« Groupe de Liège » </a:t>
            </a:r>
            <a:r>
              <a:rPr lang="fr-BE" noProof="0" dirty="0"/>
              <a:t>: un des principaux mouvements poétiques issus de l’après-68 en Belgique francophone (Eugène Savitzkaya, Christian Hubin, Gaspard Hons, Jean-Marie Mathoul, Jean-Pierre Otte, etc.).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noProof="0" dirty="0"/>
              <a:t>Une figure tutélaire faisant office de « chef de file » : </a:t>
            </a:r>
            <a:r>
              <a:rPr lang="fr-BE" b="1" noProof="0" dirty="0"/>
              <a:t>Jacques Izoard</a:t>
            </a:r>
            <a:r>
              <a:rPr lang="fr-BE" noProof="0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noProof="0" dirty="0"/>
              <a:t>Pas un « groupe » au sens strict, mais un </a:t>
            </a:r>
            <a:r>
              <a:rPr lang="fr-BE" b="1" noProof="0" dirty="0"/>
              <a:t>réseau</a:t>
            </a:r>
            <a:r>
              <a:rPr lang="fr-BE" noProof="0" dirty="0"/>
              <a:t> fréquentant les mêmes lieux de sociabilité et bénéficiant du même écosystème éditorial (l’Atelier de l’Agneau, </a:t>
            </a:r>
            <a:r>
              <a:rPr lang="fr-BE" i="1" noProof="0" dirty="0"/>
              <a:t>Odradek</a:t>
            </a:r>
            <a:r>
              <a:rPr lang="fr-BE" noProof="0" dirty="0"/>
              <a:t>, </a:t>
            </a:r>
            <a:r>
              <a:rPr lang="fr-BE" i="1" noProof="0" dirty="0"/>
              <a:t>Mensuel 25</a:t>
            </a:r>
            <a:r>
              <a:rPr lang="fr-BE" noProof="0" dirty="0"/>
              <a:t>, </a:t>
            </a:r>
            <a:r>
              <a:rPr lang="fr-BE" i="1" noProof="0" dirty="0"/>
              <a:t>Varech</a:t>
            </a:r>
            <a:r>
              <a:rPr lang="fr-BE" noProof="0" dirty="0"/>
              <a:t>, </a:t>
            </a:r>
            <a:r>
              <a:rPr lang="fr-BE" i="1" noProof="0" dirty="0"/>
              <a:t>Donner à voir</a:t>
            </a:r>
            <a:r>
              <a:rPr lang="fr-BE" noProof="0" dirty="0"/>
              <a:t>, etc.).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noProof="0" dirty="0"/>
              <a:t>Un constat largement partagé par les observateurs du temps: une tendance très marquée, chez beaucoup de poètes du groupe, à l’</a:t>
            </a:r>
            <a:r>
              <a:rPr lang="fr-BE" b="1" noProof="0" dirty="0"/>
              <a:t>imitation stylistique </a:t>
            </a:r>
            <a:r>
              <a:rPr lang="fr-BE" noProof="0" dirty="0"/>
              <a:t>de la poésie d’Izoard (alors l’un des poètes belges les plus reconnus et influents).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noProof="0" dirty="0"/>
              <a:t>L’ </a:t>
            </a:r>
            <a:r>
              <a:rPr lang="fr-BE" b="1" noProof="0" dirty="0"/>
              <a:t>« izoardisme » </a:t>
            </a:r>
            <a:r>
              <a:rPr lang="fr-BE" noProof="0" dirty="0"/>
              <a:t>: pas seulement un </a:t>
            </a:r>
            <a:r>
              <a:rPr lang="fr-BE" i="1" noProof="0" dirty="0"/>
              <a:t>topos</a:t>
            </a:r>
            <a:r>
              <a:rPr lang="fr-BE" noProof="0" dirty="0"/>
              <a:t> critique, mais un phénomène intuitivement perceptible dans de très nombreuses plaquettes.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b="1" noProof="0" dirty="0">
                <a:solidFill>
                  <a:srgbClr val="FF0000"/>
                </a:solidFill>
              </a:rPr>
              <a:t>Problème : comment objectiver une intertextualité fondée sur la reprise d’une « manière » stylistique ?</a:t>
            </a:r>
          </a:p>
        </p:txBody>
      </p:sp>
    </p:spTree>
    <p:extLst>
      <p:ext uri="{BB962C8B-B14F-4D97-AF65-F5344CB8AC3E}">
        <p14:creationId xmlns:p14="http://schemas.microsoft.com/office/powerpoint/2010/main" val="3381144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F3ACDC-5BCB-D81B-CD65-D494582F5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365125"/>
            <a:ext cx="11346873" cy="1325563"/>
          </a:xfrm>
        </p:spPr>
        <p:txBody>
          <a:bodyPr/>
          <a:lstStyle/>
          <a:p>
            <a:r>
              <a:rPr lang="fr-BE" b="1" noProof="0" dirty="0">
                <a:solidFill>
                  <a:schemeClr val="accent2">
                    <a:lumMod val="75000"/>
                  </a:schemeClr>
                </a:solidFill>
              </a:rPr>
              <a:t>3.1. Hyperbase : un logiciel classique de la statistique textuelle francophone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603FA45-452B-33DC-0DE6-4C6FAD317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3728" t="8915" r="20952" b="52245"/>
          <a:stretch>
            <a:fillRect/>
          </a:stretch>
        </p:blipFill>
        <p:spPr>
          <a:xfrm>
            <a:off x="6220159" y="2098582"/>
            <a:ext cx="5757097" cy="1656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05B1A15-2979-7458-6D2B-842E769227E2}"/>
              </a:ext>
            </a:extLst>
          </p:cNvPr>
          <p:cNvSpPr txBox="1"/>
          <p:nvPr/>
        </p:nvSpPr>
        <p:spPr>
          <a:xfrm>
            <a:off x="214746" y="2098582"/>
            <a:ext cx="57570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noProof="0" dirty="0"/>
              <a:t>L’un des logiciels les plus utilisés par la communauté ADT francophone.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noProof="0" dirty="0"/>
              <a:t>Un </a:t>
            </a:r>
            <a:r>
              <a:rPr lang="fr-BE" b="1" noProof="0" dirty="0"/>
              <a:t>choix pragmatique </a:t>
            </a:r>
            <a:r>
              <a:rPr lang="fr-BE" noProof="0" dirty="0"/>
              <a:t>: disponibilité en version Web ; interface ergonomique ; langage de requête simple.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noProof="0" dirty="0"/>
              <a:t>Un éventail complet des </a:t>
            </a:r>
            <a:r>
              <a:rPr lang="fr-BE" b="1" noProof="0" dirty="0"/>
              <a:t>fonctionnalités statistiques de base</a:t>
            </a:r>
            <a:r>
              <a:rPr lang="fr-BE" noProof="0" dirty="0"/>
              <a:t> (concordancier, tables lexicales, calcul de spécificités, calcul des cooccurrences, calcul de distance textuelle, analyse factorielle de correspondances), des </a:t>
            </a:r>
            <a:r>
              <a:rPr lang="fr-BE" b="1" noProof="0" dirty="0"/>
              <a:t>visualisations variées et heuristiques</a:t>
            </a:r>
            <a:r>
              <a:rPr lang="fr-BE" noProof="0" dirty="0"/>
              <a:t> (histogrammes, arbres, plans factoriels, etc.) et un </a:t>
            </a:r>
            <a:r>
              <a:rPr lang="fr-BE" b="1" noProof="0" dirty="0"/>
              <a:t>paramétrage souple</a:t>
            </a:r>
            <a:r>
              <a:rPr lang="fr-BE" noProof="0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noProof="0" dirty="0"/>
              <a:t>Un logiciel de </a:t>
            </a:r>
            <a:r>
              <a:rPr lang="fr-BE" b="1" noProof="0" dirty="0"/>
              <a:t>statistique exploratoire </a:t>
            </a:r>
            <a:r>
              <a:rPr lang="fr-BE" noProof="0" dirty="0"/>
              <a:t>destiné à des approches de type </a:t>
            </a:r>
            <a:r>
              <a:rPr lang="fr-BE" i="1" noProof="0" dirty="0"/>
              <a:t>corpus driven</a:t>
            </a:r>
            <a:r>
              <a:rPr lang="fr-BE" noProof="0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noProof="0" dirty="0"/>
              <a:t>Depuis 2018, une fonctionnalité de </a:t>
            </a:r>
            <a:r>
              <a:rPr lang="fr-BE" b="1" i="1" noProof="0" dirty="0"/>
              <a:t>Deep Learning </a:t>
            </a:r>
            <a:r>
              <a:rPr lang="fr-BE" noProof="0" dirty="0"/>
              <a:t>(HyperDeep).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BE" noProof="0" dirty="0"/>
          </a:p>
        </p:txBody>
      </p:sp>
      <p:pic>
        <p:nvPicPr>
          <p:cNvPr id="2052" name="Picture 4" descr="Bases, Corpus, Langage (BCL) - Université Côte d'Azur">
            <a:extLst>
              <a:ext uri="{FF2B5EF4-FFF2-40B4-BE49-F238E27FC236}">
                <a16:creationId xmlns:a16="http://schemas.microsoft.com/office/drawing/2014/main" id="{59C45596-027A-724A-6182-F010777C6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159" y="3994897"/>
            <a:ext cx="2628000" cy="26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9BDCA20-B2C4-9752-CC71-98D6DE7FF670}"/>
              </a:ext>
            </a:extLst>
          </p:cNvPr>
          <p:cNvSpPr txBox="1"/>
          <p:nvPr/>
        </p:nvSpPr>
        <p:spPr>
          <a:xfrm>
            <a:off x="9026236" y="4708732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noProof="0" dirty="0"/>
              <a:t>Un logiciel développé au sein de l’UMR </a:t>
            </a:r>
            <a:r>
              <a:rPr lang="fr-BE" i="1" noProof="0" dirty="0"/>
              <a:t>Bases Corpus Langage </a:t>
            </a:r>
            <a:r>
              <a:rPr lang="fr-BE" noProof="0" dirty="0"/>
              <a:t>(Université Nice Côte d’Azur)</a:t>
            </a:r>
          </a:p>
        </p:txBody>
      </p:sp>
    </p:spTree>
    <p:extLst>
      <p:ext uri="{BB962C8B-B14F-4D97-AF65-F5344CB8AC3E}">
        <p14:creationId xmlns:p14="http://schemas.microsoft.com/office/powerpoint/2010/main" val="2618748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BDBE27-CAE8-A3A7-8AB8-821F6DA9D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45" y="365125"/>
            <a:ext cx="11423073" cy="1325563"/>
          </a:xfrm>
        </p:spPr>
        <p:txBody>
          <a:bodyPr/>
          <a:lstStyle/>
          <a:p>
            <a:pPr algn="just"/>
            <a:r>
              <a:rPr lang="fr-BE" b="1" noProof="0" dirty="0">
                <a:solidFill>
                  <a:schemeClr val="accent2">
                    <a:lumMod val="75000"/>
                  </a:schemeClr>
                </a:solidFill>
              </a:rPr>
              <a:t>3.2. Une base de données pour l’étude de la poésie belge francophone de 1965 à 1980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0863DB-1828-AC7F-87F3-D969C4C86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145" y="1825625"/>
            <a:ext cx="11423073" cy="466725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fr-BE" noProof="0" dirty="0"/>
              <a:t> Un corpus numérisé supposément représentatif de la production poétique en Belgique francophone de 1965 à 1980 :</a:t>
            </a:r>
          </a:p>
          <a:p>
            <a:pPr marL="0" indent="0" algn="just">
              <a:buNone/>
            </a:pPr>
            <a:endParaRPr lang="fr-BE" noProof="0" dirty="0"/>
          </a:p>
          <a:p>
            <a:pPr lvl="1" algn="just"/>
            <a:r>
              <a:rPr lang="fr-BE" noProof="0" dirty="0"/>
              <a:t>Neutralisation des facteurs « genre » et « temps » : les seuls contrastes qui nous intéressent sont les contrastes liés aux </a:t>
            </a:r>
            <a:r>
              <a:rPr lang="fr-BE" b="1" noProof="0" dirty="0"/>
              <a:t>idiosyncrasies stylistiques </a:t>
            </a:r>
            <a:r>
              <a:rPr lang="fr-BE" noProof="0" dirty="0"/>
              <a:t>des auteurs.</a:t>
            </a:r>
          </a:p>
          <a:p>
            <a:pPr lvl="1" algn="just"/>
            <a:r>
              <a:rPr lang="fr-BE" noProof="0" dirty="0"/>
              <a:t>Un </a:t>
            </a:r>
            <a:r>
              <a:rPr lang="fr-BE" b="1" noProof="0" dirty="0"/>
              <a:t>vaste échantillon </a:t>
            </a:r>
            <a:r>
              <a:rPr lang="fr-BE" noProof="0" dirty="0"/>
              <a:t>: 61 poètes belges francophones actifs entre 1965 et 1980, représentés à raison d’au moins 2 recueils complets. Parmi ces poètes : Izoard et 8 représentants du « Groupe de Liège ».</a:t>
            </a:r>
          </a:p>
          <a:p>
            <a:pPr lvl="1" algn="just"/>
            <a:r>
              <a:rPr lang="fr-BE" noProof="0" dirty="0"/>
              <a:t>Un corpus de référence établi à partir d’une </a:t>
            </a:r>
            <a:r>
              <a:rPr lang="fr-BE" b="1" noProof="0" dirty="0"/>
              <a:t>analyse sociologique approfondie </a:t>
            </a:r>
            <a:r>
              <a:rPr lang="fr-BE" noProof="0" dirty="0"/>
              <a:t>des équilibres structurants du sous-champ poétique belge francophone dans sa configuration des années 1965-1980 : grands réseaux, grandes instances éditoriales, générations, ratio hommes/femmes.</a:t>
            </a:r>
          </a:p>
        </p:txBody>
      </p:sp>
    </p:spTree>
    <p:extLst>
      <p:ext uri="{BB962C8B-B14F-4D97-AF65-F5344CB8AC3E}">
        <p14:creationId xmlns:p14="http://schemas.microsoft.com/office/powerpoint/2010/main" val="3564799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F593650-D89C-A572-514A-1E14A902F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fr-BE" sz="3800" b="1" noProof="0" dirty="0">
                <a:solidFill>
                  <a:schemeClr val="accent2">
                    <a:lumMod val="75000"/>
                  </a:schemeClr>
                </a:solidFill>
              </a:rPr>
              <a:t>4. Quelques résultats probants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DE97E5-FD20-6028-5774-6192E788A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4592782"/>
            <a:ext cx="3165210" cy="1625138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fr-BE" sz="2200" noProof="0" dirty="0"/>
              <a:t>Fig. 1 : calcul de la distance de Jaccard appliqué à l’ensemble du corpus.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01CDC94-D89F-E392-2514-9CDCE3E1E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909143"/>
            <a:ext cx="6903720" cy="503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83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E8DC490-7AD8-7846-6B2C-3DC4AC25E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fr-BE" sz="3800" b="1" noProof="0" dirty="0">
                <a:solidFill>
                  <a:schemeClr val="accent2">
                    <a:lumMod val="75000"/>
                  </a:schemeClr>
                </a:solidFill>
              </a:rPr>
              <a:t>4. Quelques résultats probants</a:t>
            </a:r>
            <a:endParaRPr lang="fr-BE" sz="3800" noProof="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6D6C30-FA16-9BE7-41B2-7A8E85F30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4553712"/>
            <a:ext cx="2645664" cy="1664208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fr-BE" sz="2200" noProof="0" dirty="0"/>
              <a:t>Fig. 2 : calcul de la distance de Labbé appliqué aux 5000 premiers mots du corpus.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1A20107-7746-6D64-54DB-313796680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771067"/>
            <a:ext cx="6903720" cy="531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1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20A27A-A986-01A5-B94F-DAA4852BA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1CC4E2-9E73-AA69-0F6F-CFA458E9E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fr-BE" sz="3800" b="1" noProof="0" dirty="0">
                <a:solidFill>
                  <a:schemeClr val="accent2">
                    <a:lumMod val="75000"/>
                  </a:schemeClr>
                </a:solidFill>
              </a:rPr>
              <a:t>4. Quelques résultats probants</a:t>
            </a:r>
            <a:endParaRPr lang="fr-BE" sz="3800" noProof="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D404D0-806D-7454-C71B-82803CE32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9237" y="639520"/>
            <a:ext cx="4376928" cy="1954588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fr-BE" sz="2200" noProof="0" dirty="0"/>
              <a:t>Fig. 3 : analyse factorielle de correspondances sur la base des 100 substantifs les plus fréquents [seules les contributions les plus significatives sont affichées].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25A5D69-92BB-E314-F58D-665C564B7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168" y="2998112"/>
            <a:ext cx="9089997" cy="3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99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F7607A-B0F7-127D-62C8-0BE377DC0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B883A49-3EE0-9B38-35FC-31A4398D9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fr-BE" sz="3800" b="1" noProof="0" dirty="0">
                <a:solidFill>
                  <a:schemeClr val="accent2">
                    <a:lumMod val="75000"/>
                  </a:schemeClr>
                </a:solidFill>
              </a:rPr>
              <a:t>4. Quelques résultats probants</a:t>
            </a:r>
            <a:endParaRPr lang="fr-BE" sz="3800" noProof="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C388BA-FB1C-EE11-6B55-E59D74542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561" y="854684"/>
            <a:ext cx="4222535" cy="1719072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fr-BE" sz="2200" noProof="0" dirty="0"/>
              <a:t>Fig. 4 : analyse factorielle de correspondances sur la base des 100 adjectifs les plus fréquents [seules les contributions les plus significatives sont affichées].</a:t>
            </a:r>
          </a:p>
        </p:txBody>
      </p:sp>
      <p:pic>
        <p:nvPicPr>
          <p:cNvPr id="4" name="Image 3" descr="Une image contenant texte, diagramm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28D0452-36DC-1154-7355-6D0D7F59E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903" y="2889022"/>
            <a:ext cx="8848193" cy="3672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C7EFE4B-8060-2CD6-AD86-B08440E00B2B}"/>
              </a:ext>
            </a:extLst>
          </p:cNvPr>
          <p:cNvSpPr txBox="1"/>
          <p:nvPr/>
        </p:nvSpPr>
        <p:spPr>
          <a:xfrm>
            <a:off x="1858297" y="3333135"/>
            <a:ext cx="2875935" cy="383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noProof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Groupe de Liège</a:t>
            </a:r>
          </a:p>
        </p:txBody>
      </p:sp>
    </p:spTree>
    <p:extLst>
      <p:ext uri="{BB962C8B-B14F-4D97-AF65-F5344CB8AC3E}">
        <p14:creationId xmlns:p14="http://schemas.microsoft.com/office/powerpoint/2010/main" val="3396487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2378CD-9BA8-38CC-2F9D-B2D09168D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61D83D-B951-F4C2-BBCC-52DDA20CE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noProof="0" dirty="0">
                <a:solidFill>
                  <a:schemeClr val="accent2">
                    <a:lumMod val="75000"/>
                  </a:schemeClr>
                </a:solidFill>
              </a:rPr>
              <a:t>4. Quelques résultats probants</a:t>
            </a:r>
            <a:endParaRPr lang="fr-BE" noProof="0" dirty="0"/>
          </a:p>
        </p:txBody>
      </p:sp>
      <p:pic>
        <p:nvPicPr>
          <p:cNvPr id="4" name="Espace réservé du contenu 3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C1E6057F-172A-7C19-A25F-5CC50454BF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13021"/>
            <a:ext cx="10515600" cy="40179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61B901E-032D-59F5-C00A-125CB878B61B}"/>
              </a:ext>
            </a:extLst>
          </p:cNvPr>
          <p:cNvSpPr txBox="1"/>
          <p:nvPr/>
        </p:nvSpPr>
        <p:spPr>
          <a:xfrm>
            <a:off x="9011265" y="1690688"/>
            <a:ext cx="2249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noProof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Groupe de Liège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572E400-EBA8-4FCD-F622-706EB59765C2}"/>
              </a:ext>
            </a:extLst>
          </p:cNvPr>
          <p:cNvSpPr txBox="1"/>
          <p:nvPr/>
        </p:nvSpPr>
        <p:spPr>
          <a:xfrm>
            <a:off x="838200" y="5701145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noProof="0" dirty="0"/>
              <a:t>Fig. 5 : analyse factorielle de correspondances sur la base des 100 verbes les plus fréquents [seules les contributions les plus significatives sont affichées].</a:t>
            </a:r>
          </a:p>
        </p:txBody>
      </p:sp>
    </p:spTree>
    <p:extLst>
      <p:ext uri="{BB962C8B-B14F-4D97-AF65-F5344CB8AC3E}">
        <p14:creationId xmlns:p14="http://schemas.microsoft.com/office/powerpoint/2010/main" val="2877631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509CBF-52BB-BF09-9B08-A9E739A44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EE0970-EF5E-5A5D-A94C-7B2B33BA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fr-BE" sz="3800" b="1" noProof="0" dirty="0">
                <a:solidFill>
                  <a:schemeClr val="accent2">
                    <a:lumMod val="75000"/>
                  </a:schemeClr>
                </a:solidFill>
              </a:rPr>
              <a:t>4. Quelques résultats probants</a:t>
            </a:r>
            <a:endParaRPr lang="fr-BE" sz="3800" noProof="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536EB1-9B50-2FCF-1E31-E051B1111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2296" y="559229"/>
            <a:ext cx="4565781" cy="2064547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fr-BE" sz="2200" noProof="0" dirty="0"/>
              <a:t>Fig. 6 : analyse factorielle de correspondances basée sur la distribution des quatre catégories de mots pleins : NOUN, VERB, ADJ, ADV [seules les contributions les plus significatives sont affichées].</a:t>
            </a:r>
          </a:p>
        </p:txBody>
      </p:sp>
      <p:pic>
        <p:nvPicPr>
          <p:cNvPr id="4" name="Image 3" descr="Une image contenant texte, diagramm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E33C0817-9491-0DF4-469C-B55FDD1B3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186" y="2886888"/>
            <a:ext cx="8724708" cy="370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49CFEEA-309A-3509-62FD-84560D7A5581}"/>
              </a:ext>
            </a:extLst>
          </p:cNvPr>
          <p:cNvSpPr txBox="1"/>
          <p:nvPr/>
        </p:nvSpPr>
        <p:spPr>
          <a:xfrm>
            <a:off x="1856106" y="5541818"/>
            <a:ext cx="2382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Groupe de Liège</a:t>
            </a:r>
          </a:p>
        </p:txBody>
      </p:sp>
    </p:spTree>
    <p:extLst>
      <p:ext uri="{BB962C8B-B14F-4D97-AF65-F5344CB8AC3E}">
        <p14:creationId xmlns:p14="http://schemas.microsoft.com/office/powerpoint/2010/main" val="1588918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E8BD6D-5F86-C2A6-6461-949EEDD21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7781B5-1036-A45E-A14B-901245AD9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fr-BE" sz="3800" b="1" noProof="0" dirty="0">
                <a:solidFill>
                  <a:schemeClr val="accent2">
                    <a:lumMod val="75000"/>
                  </a:schemeClr>
                </a:solidFill>
              </a:rPr>
              <a:t>4. Quelques résultats probants</a:t>
            </a:r>
            <a:endParaRPr lang="fr-BE" sz="3800" noProof="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FD5489-B979-ADF2-C822-D468B9F92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9794" y="676096"/>
            <a:ext cx="4497140" cy="1816381"/>
          </a:xfrm>
        </p:spPr>
        <p:txBody>
          <a:bodyPr anchor="t">
            <a:normAutofit lnSpcReduction="10000"/>
          </a:bodyPr>
          <a:lstStyle/>
          <a:p>
            <a:pPr marL="0" indent="0" algn="just">
              <a:buNone/>
            </a:pPr>
            <a:r>
              <a:rPr lang="fr-BE" sz="2200" noProof="0" dirty="0"/>
              <a:t>Fig. 7 : analyse factorielle de correspondances fondée sur la distribution des modes verbaux [analyse focalisée sur les verbes ; seules les contributions les plus significatives sont affichées].</a:t>
            </a:r>
          </a:p>
        </p:txBody>
      </p:sp>
      <p:pic>
        <p:nvPicPr>
          <p:cNvPr id="4" name="Espace réservé du contenu 3" descr="Une image contenant texte, diagram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77DBAF7-7EFF-5D93-C3C0-51C57BEBD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407" y="2835022"/>
            <a:ext cx="9818203" cy="3780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1BE38ED-8B2A-803A-B8D8-47DFFF20D6D3}"/>
              </a:ext>
            </a:extLst>
          </p:cNvPr>
          <p:cNvSpPr txBox="1"/>
          <p:nvPr/>
        </p:nvSpPr>
        <p:spPr>
          <a:xfrm>
            <a:off x="8603673" y="3671455"/>
            <a:ext cx="189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Groupe de Liège</a:t>
            </a:r>
          </a:p>
        </p:txBody>
      </p:sp>
    </p:spTree>
    <p:extLst>
      <p:ext uri="{BB962C8B-B14F-4D97-AF65-F5344CB8AC3E}">
        <p14:creationId xmlns:p14="http://schemas.microsoft.com/office/powerpoint/2010/main" val="145658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BE43C4-5CD5-14A0-7CCA-2046044AC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E774CD-CBE0-7014-BBE3-2D5A37C60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fr-BE" sz="3000" b="1" noProof="0" dirty="0">
                <a:solidFill>
                  <a:schemeClr val="accent2">
                    <a:lumMod val="75000"/>
                  </a:schemeClr>
                </a:solidFill>
              </a:rPr>
              <a:t>4. Quelques résultats probants</a:t>
            </a:r>
            <a:endParaRPr lang="fr-BE" sz="3000" noProof="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8AD5AD-B0C2-318A-CD04-313297471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502920"/>
            <a:ext cx="6894576" cy="146304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fr-BE" sz="2200" dirty="0"/>
              <a:t>Fig. 8: a</a:t>
            </a:r>
            <a:r>
              <a:rPr lang="fr-BE" sz="2200" noProof="0" dirty="0" err="1"/>
              <a:t>nalyse</a:t>
            </a:r>
            <a:r>
              <a:rPr lang="fr-BE" sz="2200" noProof="0" dirty="0"/>
              <a:t> factorielle de correspondances fondée sur la distribution des temps de l’indicatif [analyse focalisée sur les verbes ; seules les contributions les plus significatives sont affichées].</a:t>
            </a:r>
          </a:p>
        </p:txBody>
      </p:sp>
      <p:pic>
        <p:nvPicPr>
          <p:cNvPr id="4" name="Image 3" descr="Une image contenant texte, diagramm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485A00B-284B-9BDB-AA17-4D80762AD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784" y="2291978"/>
            <a:ext cx="9598432" cy="395935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B8B30CE-37B4-64D2-B019-7BFB63D04763}"/>
              </a:ext>
            </a:extLst>
          </p:cNvPr>
          <p:cNvSpPr txBox="1"/>
          <p:nvPr/>
        </p:nvSpPr>
        <p:spPr>
          <a:xfrm>
            <a:off x="1296784" y="4802027"/>
            <a:ext cx="1787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Groupe de Liège</a:t>
            </a:r>
          </a:p>
        </p:txBody>
      </p:sp>
    </p:spTree>
    <p:extLst>
      <p:ext uri="{BB962C8B-B14F-4D97-AF65-F5344CB8AC3E}">
        <p14:creationId xmlns:p14="http://schemas.microsoft.com/office/powerpoint/2010/main" val="3697781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1B45AE-C157-B94E-E6B0-F2EEDBF64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0DA8E37-C3C6-C246-28BA-D28AA88E2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fr-BE" sz="3000" b="1" noProof="0" dirty="0">
                <a:solidFill>
                  <a:schemeClr val="accent2">
                    <a:lumMod val="75000"/>
                  </a:schemeClr>
                </a:solidFill>
              </a:rPr>
              <a:t>4. Quelques résultats probants</a:t>
            </a:r>
            <a:endParaRPr lang="fr-BE" sz="3000" noProof="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E93FB3-5EB8-E893-4B76-12353623A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6751" y="502920"/>
            <a:ext cx="5856592" cy="146304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fr-BE" sz="2200" dirty="0"/>
              <a:t>Fig. 9 : a</a:t>
            </a:r>
            <a:r>
              <a:rPr lang="fr-BE" sz="2200" noProof="0" dirty="0" err="1"/>
              <a:t>nalyse</a:t>
            </a:r>
            <a:r>
              <a:rPr lang="fr-BE" sz="2200" noProof="0" dirty="0"/>
              <a:t> factorielle de correspondances fondée sur la distribution des 100 trigrammes les plus fréquents [seules les contributions les plus significatives sont affichées].</a:t>
            </a:r>
          </a:p>
        </p:txBody>
      </p:sp>
      <p:pic>
        <p:nvPicPr>
          <p:cNvPr id="4" name="Image 3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D93824E8-FFE6-011D-32A3-4238D6D57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769" y="2290936"/>
            <a:ext cx="7070270" cy="395935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703A845-AB09-5CF2-39B7-276A54C1F33D}"/>
              </a:ext>
            </a:extLst>
          </p:cNvPr>
          <p:cNvSpPr txBox="1"/>
          <p:nvPr/>
        </p:nvSpPr>
        <p:spPr>
          <a:xfrm>
            <a:off x="7737764" y="5257800"/>
            <a:ext cx="159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Groupe de Liège</a:t>
            </a:r>
          </a:p>
        </p:txBody>
      </p:sp>
    </p:spTree>
    <p:extLst>
      <p:ext uri="{BB962C8B-B14F-4D97-AF65-F5344CB8AC3E}">
        <p14:creationId xmlns:p14="http://schemas.microsoft.com/office/powerpoint/2010/main" val="2968556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F7F132-91C7-0AEA-5453-7B7D28521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2148D2-8ED5-3A6F-3C27-2992FEBA3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fr-BE" sz="3000" b="1" noProof="0" dirty="0">
                <a:solidFill>
                  <a:schemeClr val="accent2">
                    <a:lumMod val="75000"/>
                  </a:schemeClr>
                </a:solidFill>
              </a:rPr>
              <a:t>4. Quelques résultats probants</a:t>
            </a:r>
            <a:endParaRPr lang="fr-BE" sz="3000" noProof="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C753A6-995D-9E28-BCF8-1B908A878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5654" y="500149"/>
            <a:ext cx="3513235" cy="1647305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fr-BE" sz="2200" dirty="0"/>
              <a:t>Fig. 10 : histogramme représentant la distribution du motif « dans DET </a:t>
            </a:r>
            <a:r>
              <a:rPr lang="fr-BE" sz="2200" dirty="0" err="1"/>
              <a:t>LEM:jambes</a:t>
            </a:r>
            <a:r>
              <a:rPr lang="fr-BE" sz="2200" dirty="0"/>
              <a:t> » [mesurée en spécificités].</a:t>
            </a:r>
            <a:endParaRPr lang="fr-BE" sz="2200" noProof="0" dirty="0"/>
          </a:p>
        </p:txBody>
      </p:sp>
      <p:pic>
        <p:nvPicPr>
          <p:cNvPr id="4" name="Image 3" descr="Une image contenant ligne, Tracé,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A4CB79D-7B02-C3F0-0CF4-7947FD50F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032" y="3263220"/>
            <a:ext cx="10917936" cy="3166201"/>
          </a:xfrm>
          <a:prstGeom prst="rect">
            <a:avLst/>
          </a:prstGeom>
        </p:spPr>
      </p:pic>
      <p:sp>
        <p:nvSpPr>
          <p:cNvPr id="5" name="Zone de texte 44">
            <a:extLst>
              <a:ext uri="{FF2B5EF4-FFF2-40B4-BE49-F238E27FC236}">
                <a16:creationId xmlns:a16="http://schemas.microsoft.com/office/drawing/2014/main" id="{674DD691-E3A2-DB80-7A70-3AAA24BD666D}"/>
              </a:ext>
            </a:extLst>
          </p:cNvPr>
          <p:cNvSpPr txBox="1"/>
          <p:nvPr/>
        </p:nvSpPr>
        <p:spPr>
          <a:xfrm>
            <a:off x="6324599" y="3910445"/>
            <a:ext cx="1953491" cy="60267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180340" algn="just">
              <a:buNone/>
            </a:pPr>
            <a:r>
              <a:rPr lang="fr-FR" sz="20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Izoard : + 4,7</a:t>
            </a:r>
            <a:endParaRPr lang="fr-FR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 de texte 44">
            <a:extLst>
              <a:ext uri="{FF2B5EF4-FFF2-40B4-BE49-F238E27FC236}">
                <a16:creationId xmlns:a16="http://schemas.microsoft.com/office/drawing/2014/main" id="{F925A904-F6F9-76A4-1229-D069F46FF562}"/>
              </a:ext>
            </a:extLst>
          </p:cNvPr>
          <p:cNvSpPr txBox="1"/>
          <p:nvPr/>
        </p:nvSpPr>
        <p:spPr>
          <a:xfrm>
            <a:off x="9471929" y="3456708"/>
            <a:ext cx="1806777" cy="453737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180340" algn="just">
              <a:buNone/>
            </a:pPr>
            <a:r>
              <a:rPr lang="fr-FR" sz="20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Otte</a:t>
            </a:r>
            <a:r>
              <a:rPr lang="fr-FR" sz="20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: + 5,7</a:t>
            </a:r>
            <a:endParaRPr lang="fr-FR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 de texte 44">
            <a:extLst>
              <a:ext uri="{FF2B5EF4-FFF2-40B4-BE49-F238E27FC236}">
                <a16:creationId xmlns:a16="http://schemas.microsoft.com/office/drawing/2014/main" id="{FFB4D987-85B4-1B1C-DDCC-6F07E16CE035}"/>
              </a:ext>
            </a:extLst>
          </p:cNvPr>
          <p:cNvSpPr txBox="1"/>
          <p:nvPr/>
        </p:nvSpPr>
        <p:spPr>
          <a:xfrm>
            <a:off x="9570625" y="3910445"/>
            <a:ext cx="1720842" cy="63384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180340" algn="just">
              <a:buNone/>
            </a:pPr>
            <a:r>
              <a:rPr lang="fr-FR" sz="20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Baronheid : + 1,7</a:t>
            </a:r>
            <a:endParaRPr lang="fr-FR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216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C6BFFA-B268-0819-83F2-625938058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91" y="378982"/>
            <a:ext cx="11104418" cy="1096528"/>
          </a:xfrm>
        </p:spPr>
        <p:txBody>
          <a:bodyPr>
            <a:normAutofit fontScale="90000"/>
          </a:bodyPr>
          <a:lstStyle/>
          <a:p>
            <a:pPr algn="just"/>
            <a:r>
              <a:rPr lang="fr-BE" b="1" dirty="0">
                <a:solidFill>
                  <a:schemeClr val="accent2">
                    <a:lumMod val="75000"/>
                  </a:schemeClr>
                </a:solidFill>
              </a:rPr>
              <a:t>5. Conclusions : l’analyse quantitative des poétiques collectives, perspectives et limites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DDDC47-1C9F-DE2C-6969-1D8B24DAC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91" y="1825624"/>
            <a:ext cx="11104418" cy="472757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BE" dirty="0"/>
              <a:t> Des résultats encourageants :</a:t>
            </a:r>
          </a:p>
          <a:p>
            <a:pPr lvl="1" algn="just"/>
            <a:r>
              <a:rPr lang="fr-BE" dirty="0"/>
              <a:t>Mise au jour de </a:t>
            </a:r>
            <a:r>
              <a:rPr lang="fr-BE" b="1" dirty="0"/>
              <a:t>contrastes textuels </a:t>
            </a:r>
            <a:r>
              <a:rPr lang="fr-BE" dirty="0"/>
              <a:t>(lexicaux, morphosyntaxiques) qui coïncident avec des </a:t>
            </a:r>
            <a:r>
              <a:rPr lang="fr-BE" b="1" dirty="0"/>
              <a:t>oppositions sociales </a:t>
            </a:r>
            <a:r>
              <a:rPr lang="fr-BE" dirty="0"/>
              <a:t>liées à la dynamique du champ littéraire belge francophone.</a:t>
            </a:r>
          </a:p>
          <a:p>
            <a:pPr lvl="1" algn="just"/>
            <a:r>
              <a:rPr lang="fr-BE" dirty="0"/>
              <a:t>Une forte proximité des poètes du « Groupe de Liège » établie par une série de </a:t>
            </a:r>
            <a:r>
              <a:rPr lang="fr-BE" b="1" dirty="0"/>
              <a:t>tests convergents </a:t>
            </a:r>
            <a:r>
              <a:rPr lang="fr-BE" dirty="0"/>
              <a:t>aisément interprétables.</a:t>
            </a:r>
          </a:p>
          <a:p>
            <a:pPr lvl="1" algn="just"/>
            <a:r>
              <a:rPr lang="fr-BE" dirty="0"/>
              <a:t>Ouverture d’</a:t>
            </a:r>
            <a:r>
              <a:rPr lang="fr-BE" b="1" dirty="0"/>
              <a:t>autres pistes d’investigation </a:t>
            </a:r>
            <a:r>
              <a:rPr lang="fr-BE" dirty="0"/>
              <a:t>: quid des pôles « néoclassique » et « postsurréaliste » ?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BE" dirty="0"/>
              <a:t> Des limites qui se confondent avec celles de la textométrie :</a:t>
            </a:r>
          </a:p>
          <a:p>
            <a:pPr lvl="1" algn="just"/>
            <a:r>
              <a:rPr lang="fr-BE" dirty="0"/>
              <a:t>Une méthode qui ne peut saisir que les </a:t>
            </a:r>
            <a:r>
              <a:rPr lang="fr-BE" b="1" dirty="0"/>
              <a:t>phénomènes textuels « de surface »</a:t>
            </a:r>
            <a:r>
              <a:rPr lang="fr-BE" dirty="0"/>
              <a:t>, davantage liés au style qu’à la poétique dans son </a:t>
            </a:r>
            <a:r>
              <a:rPr lang="fr-BE"/>
              <a:t>sens complet.</a:t>
            </a:r>
            <a:endParaRPr lang="fr-BE" dirty="0"/>
          </a:p>
          <a:p>
            <a:pPr lvl="1" algn="just"/>
            <a:r>
              <a:rPr lang="fr-BE" dirty="0"/>
              <a:t>Une </a:t>
            </a:r>
            <a:r>
              <a:rPr lang="fr-BE" b="1" dirty="0"/>
              <a:t>approche immanente </a:t>
            </a:r>
            <a:r>
              <a:rPr lang="fr-BE" dirty="0"/>
              <a:t>des textes, qui nécessite d’être encadrée par une contextualisation historique et sociale.</a:t>
            </a:r>
          </a:p>
          <a:p>
            <a:pPr lvl="1" algn="just"/>
            <a:r>
              <a:rPr lang="fr-BE" dirty="0">
                <a:solidFill>
                  <a:srgbClr val="FF0000"/>
                </a:solidFill>
              </a:rPr>
              <a:t>Une articulation indispensable entre </a:t>
            </a:r>
            <a:r>
              <a:rPr lang="fr-BE" i="1" dirty="0">
                <a:solidFill>
                  <a:srgbClr val="FF0000"/>
                </a:solidFill>
              </a:rPr>
              <a:t>distant </a:t>
            </a:r>
            <a:r>
              <a:rPr lang="fr-BE" i="1" dirty="0" err="1">
                <a:solidFill>
                  <a:srgbClr val="FF0000"/>
                </a:solidFill>
              </a:rPr>
              <a:t>reading</a:t>
            </a:r>
            <a:r>
              <a:rPr lang="fr-BE" dirty="0">
                <a:solidFill>
                  <a:srgbClr val="FF0000"/>
                </a:solidFill>
              </a:rPr>
              <a:t> et </a:t>
            </a:r>
            <a:r>
              <a:rPr lang="fr-BE" i="1" dirty="0">
                <a:solidFill>
                  <a:srgbClr val="FF0000"/>
                </a:solidFill>
              </a:rPr>
              <a:t>close </a:t>
            </a:r>
            <a:r>
              <a:rPr lang="fr-BE" i="1" dirty="0" err="1">
                <a:solidFill>
                  <a:srgbClr val="FF0000"/>
                </a:solidFill>
              </a:rPr>
              <a:t>reading</a:t>
            </a:r>
            <a:r>
              <a:rPr lang="fr-BE" dirty="0">
                <a:solidFill>
                  <a:srgbClr val="FF0000"/>
                </a:solidFill>
              </a:rPr>
              <a:t>, poétique et sociologie, pour saisir dans toute leur complexité les « poétiques collectives ».</a:t>
            </a:r>
          </a:p>
        </p:txBody>
      </p:sp>
    </p:spTree>
    <p:extLst>
      <p:ext uri="{BB962C8B-B14F-4D97-AF65-F5344CB8AC3E}">
        <p14:creationId xmlns:p14="http://schemas.microsoft.com/office/powerpoint/2010/main" val="38271583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1293</Words>
  <Application>Microsoft Office PowerPoint</Application>
  <PresentationFormat>Grand écran</PresentationFormat>
  <Paragraphs>78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Wingdings</vt:lpstr>
      <vt:lpstr>Thème Office</vt:lpstr>
      <vt:lpstr>L’apport de la textométrie pour le repérage des marqueurs stylistiques collectifs</vt:lpstr>
      <vt:lpstr>Plan de l’exposé</vt:lpstr>
      <vt:lpstr>1. La statistique textuelle et l’objectivation des marqueurs stylistiques</vt:lpstr>
      <vt:lpstr>2.1. Une problématique générale</vt:lpstr>
      <vt:lpstr>2.2. Un cas d’étude : le Groupe de Liège et l’« izoardisme » </vt:lpstr>
      <vt:lpstr>3.1. Hyperbase : un logiciel classique de la statistique textuelle francophone</vt:lpstr>
      <vt:lpstr>3.2. Une base de données pour l’étude de la poésie belge francophone de 1965 à 1980 </vt:lpstr>
      <vt:lpstr>4. Quelques résultats probants</vt:lpstr>
      <vt:lpstr>4. Quelques résultats probants</vt:lpstr>
      <vt:lpstr>4. Quelques résultats probants</vt:lpstr>
      <vt:lpstr>4. Quelques résultats probants</vt:lpstr>
      <vt:lpstr>4. Quelques résultats probants</vt:lpstr>
      <vt:lpstr>4. Quelques résultats probants</vt:lpstr>
      <vt:lpstr>4. Quelques résultats probants</vt:lpstr>
      <vt:lpstr>4. Quelques résultats probants</vt:lpstr>
      <vt:lpstr>4. Quelques résultats probants</vt:lpstr>
      <vt:lpstr>4. Quelques résultats probants</vt:lpstr>
      <vt:lpstr>5. Conclusions : l’analyse quantitative des poétiques collectives, perspectives et limites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Félix Katikakis</dc:creator>
  <cp:lastModifiedBy>Félix Katikakis</cp:lastModifiedBy>
  <cp:revision>67</cp:revision>
  <dcterms:created xsi:type="dcterms:W3CDTF">2026-03-22T14:19:50Z</dcterms:created>
  <dcterms:modified xsi:type="dcterms:W3CDTF">2026-03-26T21:33:54Z</dcterms:modified>
</cp:coreProperties>
</file>