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61" r:id="rId3"/>
    <p:sldId id="262" r:id="rId4"/>
    <p:sldId id="385" r:id="rId5"/>
    <p:sldId id="265" r:id="rId6"/>
    <p:sldId id="423" r:id="rId7"/>
    <p:sldId id="434" r:id="rId8"/>
    <p:sldId id="435" r:id="rId9"/>
    <p:sldId id="440" r:id="rId10"/>
    <p:sldId id="424" r:id="rId11"/>
    <p:sldId id="439" r:id="rId12"/>
    <p:sldId id="268" r:id="rId13"/>
    <p:sldId id="441" r:id="rId14"/>
    <p:sldId id="264" r:id="rId15"/>
    <p:sldId id="427" r:id="rId16"/>
    <p:sldId id="428" r:id="rId17"/>
    <p:sldId id="442" r:id="rId18"/>
    <p:sldId id="429" r:id="rId19"/>
    <p:sldId id="437" r:id="rId20"/>
    <p:sldId id="430" r:id="rId21"/>
    <p:sldId id="438" r:id="rId22"/>
    <p:sldId id="431" r:id="rId2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25252"/>
    <a:srgbClr val="9F9F9F"/>
    <a:srgbClr val="FFCC00"/>
    <a:srgbClr val="FDD12B"/>
    <a:srgbClr val="969696"/>
    <a:srgbClr val="F59871"/>
    <a:srgbClr val="F5A15C"/>
    <a:srgbClr val="F37F7A"/>
    <a:srgbClr val="B3B3B3"/>
    <a:srgbClr val="2D84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3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320" y="6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4FA891-E76F-4058-A35B-3EE803A09468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4A5495-C4B7-4CB4-9A29-5A01D42C930B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3832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4A5495-C4B7-4CB4-9A29-5A01D42C930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3192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4A5495-C4B7-4CB4-9A29-5A01D42C930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9788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4A5495-C4B7-4CB4-9A29-5A01D42C930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2277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4D8EC3-0A15-F107-9073-1601B3D565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0347A97-3B1F-6540-3E00-5AFAF8C584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80340D2-8B37-CE08-5405-11EF604A44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Equivalent to redundancy in control terms but different in biology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7019797-4160-2362-F854-6CE0F31437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4A5495-C4B7-4CB4-9A29-5A01D42C930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420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4A5495-C4B7-4CB4-9A29-5A01D42C930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9742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E299B-D035-EC64-DC50-D07B5D433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5415582-5EB4-F2EC-5DB1-005ED8B62C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10B70D5-B9D7-C721-ECEA-8CF76A75DF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59ADC2B-6356-7515-D05F-DE29231E96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4A5495-C4B7-4CB4-9A29-5A01D42C930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8880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A64352-F071-6FA7-0159-EDAC256EB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58AEC34-34E1-5629-2F70-583138EF72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9BDB78C-BDC3-498B-2C52-DEB50472EE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Known primitives are half center oscillators.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4F3D0BD-32DF-C88E-3EF0-95333D2197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4A5495-C4B7-4CB4-9A29-5A01D42C930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2231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F2475F-F08B-EEB5-F047-F48CC5FE1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D07DA79-FBA5-816D-6087-97A1B3AF78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63CE1F2-D8CD-AB8A-9A09-282BE3782C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3EAE3F5-2D38-13D2-2439-B55EDA0E76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4A5495-C4B7-4CB4-9A29-5A01D42C930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5103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8B34A5-34B0-F962-8E40-0EECFC608B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5DC432A-6F96-DF91-EE7D-8AF9BE2575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0B55545-F051-CE83-EF49-FA8174AD6A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86BABC0-7721-5EBA-D9E8-A678D6E388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4A5495-C4B7-4CB4-9A29-5A01D42C930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824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2F6235-E670-7445-A833-051147319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E2ED9AB-80DE-6945-D0A6-30D64D5C5F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1682D92-CD18-1C8E-C139-4E31CE0459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07FE353-66EE-B45A-14C0-C5AAFCD4A4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4A5495-C4B7-4CB4-9A29-5A01D42C930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9947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4B2C76-99FC-8C74-222B-8553D9ED26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C667D4C-05DE-E290-827C-E05288D87A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E58CBEE-0F5D-2C52-9441-F48DD49E53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0C0B433-6707-652E-0C8C-48AFF95FEE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4A5495-C4B7-4CB4-9A29-5A01D42C930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7498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4A5495-C4B7-4CB4-9A29-5A01D42C930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0818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23E600-659B-8FD8-7CD7-412B473A02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1207197-2B54-596D-9719-A1A8020E5E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EE564E3-8C31-A586-AA83-2073836EFC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9DE78A-A086-AFD2-3A2B-99CFDA86F0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4A5495-C4B7-4CB4-9A29-5A01D42C930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2238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4A5495-C4B7-4CB4-9A29-5A01D42C930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274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FFDA05-050F-9297-7162-5593414F0C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24E842C-4EC2-9A49-53B3-B79D5EE6D8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56C36BF-B5C5-EEF4-CBF5-80ABA4D3BA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9B10473-FB0B-9DF6-E52D-207B487E46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4A5495-C4B7-4CB4-9A29-5A01D42C930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1967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8C5B7A-3952-88C0-06FE-2D1EEA919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3DED1E4-6441-8015-69C9-6B659F47E5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2A42DF5-69D5-5CB9-CBEC-EFA7E3B07E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CB7A3BB-8ED5-4802-ABA4-F0AE905933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4A5495-C4B7-4CB4-9A29-5A01D42C930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1397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B230A-39FB-4580-66FF-00F75D9689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F2F583B-36E1-5E26-22D8-D868B7CE5C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8223330-C7D4-AB49-5EA3-3071CD374B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FB5F30D-F69A-515A-9A93-3BEAD618C3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4A5495-C4B7-4CB4-9A29-5A01D42C930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0421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A06206-CC34-9FC9-C37C-C0AA046462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F2099A6-4179-B99C-3F4B-CAA4DC4C86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E01D813-3F3C-1C98-B4D8-4C3D35E82C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2EED01E-A13F-82C9-E352-795E94AC8B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4A5495-C4B7-4CB4-9A29-5A01D42C930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7542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50D2E4-14C6-A0E5-7E43-56A7D7BCD1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5708756-B8A3-305F-90D0-7209B27440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089B7A5-C72C-F9BB-9691-2DF1E21253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2FF749A-EED5-2431-191D-40836B189A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4A5495-C4B7-4CB4-9A29-5A01D42C930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890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EBCCD-21C0-CB85-BCFF-C269D0EA4C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D5A31FD-7ACB-B0FB-3D37-726525CE1F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75D8014-2276-B5FE-D4A8-F986C01D00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8483FBA-4BDC-7479-ACCD-AB8037995A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4A5495-C4B7-4CB4-9A29-5A01D42C930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1942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E6FEA6-0218-9454-04EB-9D3886D18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9A1BD1F-D86E-34A5-FD4B-98225F58C3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92ABC0C-7F70-8334-AEBB-6E8E68B263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3DF8D69-E69D-E026-4236-E764F5846B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4A5495-C4B7-4CB4-9A29-5A01D42C930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156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6751AC-7677-E244-A2D0-2D9F35002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E9B74AC-E39B-AED7-9102-86860F9527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8C4610C-B75C-F915-46E1-C804E7C1AE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2D4C25F-5A77-B4DA-0A82-1BD4ECEE52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4A5495-C4B7-4CB4-9A29-5A01D42C930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315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1098A-E731-C88C-2A36-B1972D9FAB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6F5C8C7-A0CD-1ADE-3332-37934F5E4F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2EECE65-96FF-8BE8-A442-3FE573F0F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3D98E-9876-4511-B771-74D7C4B808FC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9964730-35D4-56B5-EE5A-144028861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6A6774-12AC-1923-DBF8-7924AF067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7D577-5AFF-4611-9C49-9230A7E1E28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091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8048E1-A43B-A5DA-BB42-A9DDC1557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2737A4F-11F5-54FA-7302-A12649E3ED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5E7E4BB-DAC7-5027-4B68-192AC06C3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3D98E-9876-4511-B771-74D7C4B808FC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7CA67FB-5506-58D0-3A3B-7F0CB6511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19E4E90-9436-88FE-3B70-776718405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7D577-5AFF-4611-9C49-9230A7E1E28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499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BF4B54-A624-87D4-AB59-15E0BCA28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C5C9F19-7423-FB4D-DD3F-F5EEB46C60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55DFA85-2EB9-C3EA-03FC-D2BDAB5F4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3D98E-9876-4511-B771-74D7C4B808FC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C486B5C-62AD-C94A-87EC-647C9E355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192C9EC-928A-70A4-2AB8-D176FCA06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7D577-5AFF-4611-9C49-9230A7E1E28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129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A01246-B7CF-3FFA-7B15-CDC9CCD7F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0DDE81A-EC37-F70F-022D-3FF03A3A41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3A6FFC4-607D-46AA-99AD-19F108DE9E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D8B9A63-C23D-F42D-6684-88CE86EF04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3D98E-9876-4511-B771-74D7C4B808FC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21400C2-8DF3-9286-B36A-CB15648B2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72E27ED-FC47-EE39-4576-38C754B21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7D577-5AFF-4611-9C49-9230A7E1E28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703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EFA0AE-3081-7A72-67C0-EED4888FD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91033FE-DA7C-A1A4-AFFD-09BB053E6A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EAD26A0-5537-2A5B-C7C0-65365B5ABA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53CFF7B-C0D0-9CFF-5E1E-9132A07C19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BEAA369-385E-EAC3-F0E0-3410B947F3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D527EB9-092F-5E49-F782-0B283415E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3D98E-9876-4511-B771-74D7C4B808FC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3867234-3AED-1BA9-8BA3-D2998290F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5A3EE36-24C2-646F-D938-FF7F6AB9D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7D577-5AFF-4611-9C49-9230A7E1E28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994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FA86E8-8C9B-4156-C41C-2908A231E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472F71E-13BD-7FB5-FDB8-5D6E38748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3D98E-9876-4511-B771-74D7C4B808FC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6A7E371-96BC-D5D9-4CD1-DD758430B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2DF1036-9B84-4F58-9570-E62DAF5DA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7D577-5AFF-4611-9C49-9230A7E1E28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695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5EAA97E-B75F-52D8-F606-8A9DAFAB3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3D98E-9876-4511-B771-74D7C4B808FC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BB1311E-E8AF-E7BF-F8E8-8B4667504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0E294A6-559F-EDE8-9BC3-C6ECD3265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7D577-5AFF-4611-9C49-9230A7E1E28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109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49DA4F-4872-F447-90AF-853ED8A85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2E79A97-0828-69BC-14C9-5B98557469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39C1F6C-DD45-7253-BF0D-74AF3BC988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35B460B-2705-991A-CF91-B4D875CE9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3D98E-9876-4511-B771-74D7C4B808FC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4E75E15-15BE-9D59-B060-4B60DB303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E12A994-D6A6-63E0-A986-4841C8450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7D577-5AFF-4611-9C49-9230A7E1E28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721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69293E-52EF-AFC5-FCE1-F86EBA729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64E0A36-7D76-1392-5759-E767ACEBA9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21E09A4-E651-2DFA-1798-19CEC59242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0567020-2CE6-8494-22D3-1D30BEB5F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3D98E-9876-4511-B771-74D7C4B808FC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8DD145D-2349-228E-580A-C18ECDC65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0046D4A-0DA6-DA36-B72B-BE483EF2E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7D577-5AFF-4611-9C49-9230A7E1E28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465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6E87BD-8F30-AB79-5B55-A9AA981D4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F59F75-6D89-07D7-A93E-7AB36853EA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56A28B7-095A-077B-F629-245BE879C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3D98E-9876-4511-B771-74D7C4B808FC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B78F056-9034-D03E-BF59-5C33C9015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F6F7F3F-2D72-04DC-C24A-5B180B9B1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7D577-5AFF-4611-9C49-9230A7E1E28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984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4F12469-197F-48B1-2DCE-98E36505BD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075C72-9047-A1A6-7204-08D7556CBE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CE23083-52F8-7A51-37F3-EC433D3F2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3D98E-9876-4511-B771-74D7C4B808FC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C02A34E-A958-CFE5-F6BC-915CE5110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F6964BB-7F45-DFFF-37F6-0BEBC7C23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7D577-5AFF-4611-9C49-9230A7E1E28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213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F1E083C-DBE1-14E4-C9BC-04EA82BB5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40D74FE-E6E5-6379-5762-A255DB5556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C6587C4-7439-5C1D-8237-A98851AFE1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C3D98E-9876-4511-B771-74D7C4B808FC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5895F0D-7201-E579-9B1A-F0FE2C7E1A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68B0A20-9D7F-CD02-4B66-909A38C9B7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97D577-5AFF-4611-9C49-9230A7E1E28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22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gif"/><Relationship Id="rId4" Type="http://schemas.openxmlformats.org/officeDocument/2006/relationships/image" Target="../media/image6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3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19.png"/><Relationship Id="rId4" Type="http://schemas.openxmlformats.org/officeDocument/2006/relationships/image" Target="../media/image14.pn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37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Une image contenant invertébré&#10;&#10;Description générée automatiquement">
            <a:extLst>
              <a:ext uri="{FF2B5EF4-FFF2-40B4-BE49-F238E27FC236}">
                <a16:creationId xmlns:a16="http://schemas.microsoft.com/office/drawing/2014/main" id="{3E2E316E-64B5-0617-6C7A-5E67B91D104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64" r="9616"/>
          <a:stretch/>
        </p:blipFill>
        <p:spPr>
          <a:xfrm>
            <a:off x="1" y="0"/>
            <a:ext cx="12192000" cy="6875211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DB0E6D9A-7836-2D20-9D34-9F82A97C8A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3291" y="512363"/>
            <a:ext cx="11645405" cy="3221529"/>
          </a:xfrm>
        </p:spPr>
        <p:txBody>
          <a:bodyPr anchor="ctr">
            <a:normAutofit/>
          </a:bodyPr>
          <a:lstStyle/>
          <a:p>
            <a:r>
              <a:rPr lang="en-US" sz="4800" b="1" dirty="0"/>
              <a:t>Neuromodulation supports robust rhythmic pattern transitions in degenerate central pattern generators with fixed connectivity</a:t>
            </a: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7832C980-7C76-3F29-3E4C-A4BB9F015D63}"/>
              </a:ext>
            </a:extLst>
          </p:cNvPr>
          <p:cNvSpPr txBox="1">
            <a:spLocks/>
          </p:cNvSpPr>
          <p:nvPr/>
        </p:nvSpPr>
        <p:spPr>
          <a:xfrm>
            <a:off x="2208262" y="4831181"/>
            <a:ext cx="7775465" cy="75407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BE" b="1" dirty="0">
                <a:latin typeface="Aptos Display (En-têtes)"/>
              </a:rPr>
              <a:t>Arthur Fyon</a:t>
            </a:r>
            <a:r>
              <a:rPr lang="fr-BE" dirty="0">
                <a:latin typeface="Aptos Display (En-têtes)"/>
              </a:rPr>
              <a:t>, Alessio Franci, Pierre Sacré &amp; Guillaume Drion</a:t>
            </a:r>
          </a:p>
          <a:p>
            <a:r>
              <a:rPr lang="fr-BE" dirty="0">
                <a:latin typeface="Aptos Display (En-têtes)"/>
              </a:rPr>
              <a:t>July 9th 2026</a:t>
            </a:r>
            <a:endParaRPr lang="en" dirty="0">
              <a:latin typeface="Aptos Display (En-têtes)"/>
            </a:endParaRPr>
          </a:p>
        </p:txBody>
      </p:sp>
      <p:pic>
        <p:nvPicPr>
          <p:cNvPr id="6" name="Image 5" descr="Une image contenant Police, Graphique, graphisme, texte&#10;&#10;Description générée automatiquement">
            <a:extLst>
              <a:ext uri="{FF2B5EF4-FFF2-40B4-BE49-F238E27FC236}">
                <a16:creationId xmlns:a16="http://schemas.microsoft.com/office/drawing/2014/main" id="{18424702-758E-461C-D6D8-37B382AD7F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1386" y="5774162"/>
            <a:ext cx="1189223" cy="754075"/>
          </a:xfrm>
          <a:prstGeom prst="rect">
            <a:avLst/>
          </a:prstGeom>
        </p:spPr>
      </p:pic>
      <p:pic>
        <p:nvPicPr>
          <p:cNvPr id="17" name="Graphique 16">
            <a:extLst>
              <a:ext uri="{FF2B5EF4-FFF2-40B4-BE49-F238E27FC236}">
                <a16:creationId xmlns:a16="http://schemas.microsoft.com/office/drawing/2014/main" id="{053D6B38-89A4-CA63-8359-F9864DDA5BA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05904" y="5372093"/>
            <a:ext cx="3930941" cy="1558211"/>
          </a:xfrm>
          <a:prstGeom prst="rect">
            <a:avLst/>
          </a:prstGeom>
        </p:spPr>
      </p:pic>
      <p:pic>
        <p:nvPicPr>
          <p:cNvPr id="7" name="Image 6" descr="Une image contenant Graphique, graphism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EAF304D-62EB-C499-1898-46832C6370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40130"/>
            <a:ext cx="5294000" cy="103220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2A546D8-C7FB-332C-230B-1E07DAB6D12A}"/>
              </a:ext>
            </a:extLst>
          </p:cNvPr>
          <p:cNvSpPr txBox="1"/>
          <p:nvPr/>
        </p:nvSpPr>
        <p:spPr>
          <a:xfrm>
            <a:off x="988284" y="3163516"/>
            <a:ext cx="1021541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000" i="1" dirty="0"/>
              <a:t>Robust switching between periodic orbits on a fixed network, despite </a:t>
            </a:r>
            <a:r>
              <a:rPr lang="en-US" sz="3000" i="1"/>
              <a:t>parametric redundancy</a:t>
            </a:r>
            <a:endParaRPr lang="fr-BE" sz="3000" i="1" dirty="0"/>
          </a:p>
        </p:txBody>
      </p:sp>
    </p:spTree>
    <p:extLst>
      <p:ext uri="{BB962C8B-B14F-4D97-AF65-F5344CB8AC3E}">
        <p14:creationId xmlns:p14="http://schemas.microsoft.com/office/powerpoint/2010/main" val="587076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Image 30">
            <a:extLst>
              <a:ext uri="{FF2B5EF4-FFF2-40B4-BE49-F238E27FC236}">
                <a16:creationId xmlns:a16="http://schemas.microsoft.com/office/drawing/2014/main" id="{E5FFFD93-BEC3-3173-5DC0-2A57E660C9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797" y="2418238"/>
            <a:ext cx="3479702" cy="204777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5B4D5D2F-3AF7-32EB-2287-443A07753D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1999" cy="1325563"/>
          </a:xfrm>
        </p:spPr>
        <p:txBody>
          <a:bodyPr anchor="t"/>
          <a:lstStyle/>
          <a:p>
            <a:pPr algn="ctr"/>
            <a:r>
              <a:rPr lang="en-US" dirty="0"/>
              <a:t>Gait switching in animals relies on a fixed network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36862C6-5244-ECE1-2FEE-5348E0D33130}"/>
              </a:ext>
            </a:extLst>
          </p:cNvPr>
          <p:cNvSpPr txBox="1"/>
          <p:nvPr/>
        </p:nvSpPr>
        <p:spPr>
          <a:xfrm>
            <a:off x="11459740" y="6488668"/>
            <a:ext cx="732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</a:t>
            </a:r>
          </a:p>
        </p:txBody>
      </p:sp>
      <p:pic>
        <p:nvPicPr>
          <p:cNvPr id="15" name="Image 14" descr="Trot (5) | GIFs :: Behance">
            <a:extLst>
              <a:ext uri="{FF2B5EF4-FFF2-40B4-BE49-F238E27FC236}">
                <a16:creationId xmlns:a16="http://schemas.microsoft.com/office/drawing/2014/main" id="{7131A516-8849-D71D-8AAC-6535AE2E5F1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661" t="23798" r="13927" b="19571"/>
          <a:stretch>
            <a:fillRect/>
          </a:stretch>
        </p:blipFill>
        <p:spPr>
          <a:xfrm flipH="1">
            <a:off x="1533236" y="1153861"/>
            <a:ext cx="3639128" cy="2697018"/>
          </a:xfrm>
          <a:prstGeom prst="rect">
            <a:avLst/>
          </a:prstGeom>
        </p:spPr>
      </p:pic>
      <p:pic>
        <p:nvPicPr>
          <p:cNvPr id="16" name="Image 15" descr="Gallop (7) | GIFs :: Behance">
            <a:extLst>
              <a:ext uri="{FF2B5EF4-FFF2-40B4-BE49-F238E27FC236}">
                <a16:creationId xmlns:a16="http://schemas.microsoft.com/office/drawing/2014/main" id="{6CEFA9B5-0D1E-DACD-1F4A-654AD9B92C1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9125" t="26398" r="9419" b="19843"/>
          <a:stretch>
            <a:fillRect/>
          </a:stretch>
        </p:blipFill>
        <p:spPr>
          <a:xfrm flipH="1">
            <a:off x="1293091" y="3974332"/>
            <a:ext cx="3879273" cy="2560276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E2742D22-B4E9-192A-FB73-5F684C5F490D}"/>
              </a:ext>
            </a:extLst>
          </p:cNvPr>
          <p:cNvSpPr txBox="1"/>
          <p:nvPr/>
        </p:nvSpPr>
        <p:spPr>
          <a:xfrm>
            <a:off x="515562" y="2438149"/>
            <a:ext cx="7885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Trot</a:t>
            </a:r>
            <a:r>
              <a:rPr lang="en-US" sz="2800" dirty="0"/>
              <a:t>:</a:t>
            </a:r>
            <a:endParaRPr lang="en-US" sz="2800" dirty="0">
              <a:sym typeface="Wingdings" panose="05000000000000000000" pitchFamily="2" charset="2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6A0F243-FE8F-A323-A3E2-6A5E4E68CAE4}"/>
              </a:ext>
            </a:extLst>
          </p:cNvPr>
          <p:cNvSpPr txBox="1"/>
          <p:nvPr/>
        </p:nvSpPr>
        <p:spPr>
          <a:xfrm>
            <a:off x="515562" y="5125895"/>
            <a:ext cx="11721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Gallop</a:t>
            </a:r>
            <a:r>
              <a:rPr lang="en-US" sz="2800" dirty="0"/>
              <a:t>:</a:t>
            </a:r>
            <a:endParaRPr lang="en-US" sz="2800" dirty="0">
              <a:sym typeface="Wingdings" panose="05000000000000000000" pitchFamily="2" charset="2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DABC92A-DE0C-012A-524B-3CE035B603B5}"/>
              </a:ext>
            </a:extLst>
          </p:cNvPr>
          <p:cNvSpPr txBox="1"/>
          <p:nvPr/>
        </p:nvSpPr>
        <p:spPr>
          <a:xfrm>
            <a:off x="5518509" y="4844521"/>
            <a:ext cx="65859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A </a:t>
            </a:r>
            <a:r>
              <a:rPr lang="en-US" sz="2400" b="1" dirty="0"/>
              <a:t>fixed</a:t>
            </a:r>
            <a:r>
              <a:rPr lang="en-US" sz="2400" dirty="0"/>
              <a:t> network of coupled </a:t>
            </a:r>
            <a:r>
              <a:rPr lang="en-US" sz="2400" b="1" dirty="0"/>
              <a:t>spiking</a:t>
            </a:r>
            <a:r>
              <a:rPr lang="en-US" sz="2400" dirty="0"/>
              <a:t> dynamical systems that must </a:t>
            </a:r>
            <a:r>
              <a:rPr lang="en-US" sz="2400" b="1" dirty="0"/>
              <a:t>switch</a:t>
            </a:r>
            <a:r>
              <a:rPr lang="en-US" sz="2400" dirty="0"/>
              <a:t> between </a:t>
            </a:r>
            <a:r>
              <a:rPr lang="en-US" sz="2400" b="1" dirty="0"/>
              <a:t>distinct stable periodic orbits</a:t>
            </a:r>
            <a:r>
              <a:rPr lang="en-US" sz="2400" dirty="0"/>
              <a:t>, on </a:t>
            </a:r>
            <a:r>
              <a:rPr lang="en-US" sz="2400" b="1" dirty="0"/>
              <a:t>demand</a:t>
            </a:r>
            <a:r>
              <a:rPr lang="en-US" sz="2400" dirty="0"/>
              <a:t>.</a:t>
            </a:r>
            <a:endParaRPr lang="en-US" sz="2800" dirty="0">
              <a:sym typeface="Wingdings" panose="05000000000000000000" pitchFamily="2" charset="2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9B4B25BD-69CF-05AB-B420-FFE43D642767}"/>
              </a:ext>
            </a:extLst>
          </p:cNvPr>
          <p:cNvSpPr txBox="1"/>
          <p:nvPr/>
        </p:nvSpPr>
        <p:spPr>
          <a:xfrm>
            <a:off x="8113750" y="2065356"/>
            <a:ext cx="1149674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0" dirty="0">
                <a:solidFill>
                  <a:srgbClr val="FF0000"/>
                </a:solidFill>
              </a:rPr>
              <a:t>?</a:t>
            </a:r>
            <a:endParaRPr lang="en-US" sz="15000" dirty="0">
              <a:solidFill>
                <a:srgbClr val="FF0000"/>
              </a:solidFill>
              <a:sym typeface="Wingdings" panose="05000000000000000000" pitchFamily="2" charset="2"/>
            </a:endParaRPr>
          </a:p>
        </p:txBody>
      </p: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2378ACE8-3FA8-D3A7-AE97-717D086DCB14}"/>
              </a:ext>
            </a:extLst>
          </p:cNvPr>
          <p:cNvCxnSpPr>
            <a:cxnSpLocks/>
            <a:stCxn id="16" idx="1"/>
            <a:endCxn id="31" idx="1"/>
          </p:cNvCxnSpPr>
          <p:nvPr/>
        </p:nvCxnSpPr>
        <p:spPr>
          <a:xfrm flipV="1">
            <a:off x="5172364" y="3442126"/>
            <a:ext cx="1762433" cy="1812344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03B71C05-4115-B1D5-59B8-4FD2607BB4B8}"/>
              </a:ext>
            </a:extLst>
          </p:cNvPr>
          <p:cNvCxnSpPr>
            <a:cxnSpLocks/>
            <a:stCxn id="15" idx="1"/>
            <a:endCxn id="31" idx="1"/>
          </p:cNvCxnSpPr>
          <p:nvPr/>
        </p:nvCxnSpPr>
        <p:spPr>
          <a:xfrm>
            <a:off x="5172364" y="2502370"/>
            <a:ext cx="1762433" cy="939756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1774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161A09-FC33-29B1-C74B-540550599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 anchor="t"/>
          <a:lstStyle/>
          <a:p>
            <a:pPr algn="ctr"/>
            <a:r>
              <a:rPr lang="en-US" dirty="0"/>
              <a:t>Classical solutions rely on rewiring the connectome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AD84DF2-4DD7-8354-DE46-AAAC2E193B9A}"/>
              </a:ext>
            </a:extLst>
          </p:cNvPr>
          <p:cNvSpPr txBox="1"/>
          <p:nvPr/>
        </p:nvSpPr>
        <p:spPr>
          <a:xfrm>
            <a:off x="11459740" y="6488668"/>
            <a:ext cx="732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377CE2D-B88C-E3D5-D460-A17BA46E34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7019" y="1216531"/>
            <a:ext cx="7432094" cy="403779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015F00D-B317-53D3-C4D5-B710EE21E8B9}"/>
              </a:ext>
            </a:extLst>
          </p:cNvPr>
          <p:cNvSpPr/>
          <p:nvPr/>
        </p:nvSpPr>
        <p:spPr>
          <a:xfrm>
            <a:off x="2557018" y="1150001"/>
            <a:ext cx="292231" cy="4063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/>
              <a:t>cccc</a:t>
            </a:r>
            <a:endParaRPr lang="fr-BE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AB09F3B-CD8B-0BF4-A1CD-EA9B6BCE0B25}"/>
              </a:ext>
            </a:extLst>
          </p:cNvPr>
          <p:cNvSpPr/>
          <p:nvPr/>
        </p:nvSpPr>
        <p:spPr>
          <a:xfrm>
            <a:off x="7039934" y="5803243"/>
            <a:ext cx="292231" cy="4063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dirty="0"/>
              <a:t>cc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1BBD534-83B7-604D-139D-9649DD4BEC8B}"/>
              </a:ext>
            </a:extLst>
          </p:cNvPr>
          <p:cNvSpPr/>
          <p:nvPr/>
        </p:nvSpPr>
        <p:spPr>
          <a:xfrm>
            <a:off x="6337109" y="1105129"/>
            <a:ext cx="4753499" cy="43571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dirty="0"/>
              <a:t>cc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1E5B664-A2B7-8D83-A674-9510F43C6F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3377" y="5415421"/>
            <a:ext cx="2692301" cy="1145255"/>
          </a:xfrm>
          <a:prstGeom prst="rect">
            <a:avLst/>
          </a:prstGeom>
        </p:spPr>
      </p:pic>
      <p:sp>
        <p:nvSpPr>
          <p:cNvPr id="21" name="Text 2">
            <a:extLst>
              <a:ext uri="{FF2B5EF4-FFF2-40B4-BE49-F238E27FC236}">
                <a16:creationId xmlns:a16="http://schemas.microsoft.com/office/drawing/2014/main" id="{F16EEFB6-0367-D2A4-6B60-B8329D4220AF}"/>
              </a:ext>
            </a:extLst>
          </p:cNvPr>
          <p:cNvSpPr/>
          <p:nvPr/>
        </p:nvSpPr>
        <p:spPr>
          <a:xfrm>
            <a:off x="2390764" y="5669144"/>
            <a:ext cx="2357527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Slow</a:t>
            </a:r>
            <a:endParaRPr lang="en-US" sz="2400" dirty="0"/>
          </a:p>
        </p:txBody>
      </p:sp>
      <p:sp>
        <p:nvSpPr>
          <p:cNvPr id="23" name="Text 3">
            <a:extLst>
              <a:ext uri="{FF2B5EF4-FFF2-40B4-BE49-F238E27FC236}">
                <a16:creationId xmlns:a16="http://schemas.microsoft.com/office/drawing/2014/main" id="{194420E8-9C30-F12C-8A99-3DF88375334C}"/>
              </a:ext>
            </a:extLst>
          </p:cNvPr>
          <p:cNvSpPr/>
          <p:nvPr/>
        </p:nvSpPr>
        <p:spPr>
          <a:xfrm>
            <a:off x="2390764" y="6126344"/>
            <a:ext cx="2357527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500"/>
              </a:lnSpc>
              <a:spcBef>
                <a:spcPts val="6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Synaptic plasticity</a:t>
            </a:r>
            <a:endParaRPr lang="en-US" sz="1400" dirty="0"/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59AEE4D-45FA-991C-FC97-B1061214CF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8078" y="5415423"/>
            <a:ext cx="2692450" cy="1145254"/>
          </a:xfrm>
          <a:prstGeom prst="rect">
            <a:avLst/>
          </a:prstGeom>
        </p:spPr>
      </p:pic>
      <p:sp>
        <p:nvSpPr>
          <p:cNvPr id="28" name="Text 5">
            <a:extLst>
              <a:ext uri="{FF2B5EF4-FFF2-40B4-BE49-F238E27FC236}">
                <a16:creationId xmlns:a16="http://schemas.microsoft.com/office/drawing/2014/main" id="{E63440F4-F173-6C4C-B19A-5B60B93897C2}"/>
              </a:ext>
            </a:extLst>
          </p:cNvPr>
          <p:cNvSpPr/>
          <p:nvPr/>
        </p:nvSpPr>
        <p:spPr>
          <a:xfrm>
            <a:off x="5235463" y="5669144"/>
            <a:ext cx="2357679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27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Monostable</a:t>
            </a:r>
            <a:endParaRPr lang="en-US" sz="2400" dirty="0"/>
          </a:p>
        </p:txBody>
      </p:sp>
      <p:sp>
        <p:nvSpPr>
          <p:cNvPr id="29" name="Text 6">
            <a:extLst>
              <a:ext uri="{FF2B5EF4-FFF2-40B4-BE49-F238E27FC236}">
                <a16:creationId xmlns:a16="http://schemas.microsoft.com/office/drawing/2014/main" id="{8C4AC643-6FE0-B53B-5D6F-239DCB70F897}"/>
              </a:ext>
            </a:extLst>
          </p:cNvPr>
          <p:cNvSpPr/>
          <p:nvPr/>
        </p:nvSpPr>
        <p:spPr>
          <a:xfrm>
            <a:off x="5235463" y="6088243"/>
            <a:ext cx="2357679" cy="3787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500"/>
              </a:lnSpc>
              <a:spcBef>
                <a:spcPts val="600"/>
              </a:spcBef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topology per</a:t>
            </a:r>
            <a:b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</a:b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rhythmic orbit</a:t>
            </a:r>
            <a:endParaRPr lang="en-US" sz="1400" dirty="0"/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D840DB89-1A69-6575-7B9F-030D40F4D7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12927" y="5415423"/>
            <a:ext cx="2692301" cy="1145254"/>
          </a:xfrm>
          <a:prstGeom prst="rect">
            <a:avLst/>
          </a:prstGeom>
        </p:spPr>
      </p:pic>
      <p:sp>
        <p:nvSpPr>
          <p:cNvPr id="33" name="Text 9">
            <a:extLst>
              <a:ext uri="{FF2B5EF4-FFF2-40B4-BE49-F238E27FC236}">
                <a16:creationId xmlns:a16="http://schemas.microsoft.com/office/drawing/2014/main" id="{BBEA50D2-B648-8DB8-FBAE-254DCBECCE95}"/>
              </a:ext>
            </a:extLst>
          </p:cNvPr>
          <p:cNvSpPr/>
          <p:nvPr/>
        </p:nvSpPr>
        <p:spPr>
          <a:xfrm>
            <a:off x="7912927" y="5669144"/>
            <a:ext cx="2692301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27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Edge modulation</a:t>
            </a:r>
            <a:endParaRPr lang="en-US" sz="2250" dirty="0"/>
          </a:p>
        </p:txBody>
      </p:sp>
      <p:sp>
        <p:nvSpPr>
          <p:cNvPr id="34" name="Text 10">
            <a:extLst>
              <a:ext uri="{FF2B5EF4-FFF2-40B4-BE49-F238E27FC236}">
                <a16:creationId xmlns:a16="http://schemas.microsoft.com/office/drawing/2014/main" id="{156040DC-D30B-8568-2DD7-B065E671B35A}"/>
              </a:ext>
            </a:extLst>
          </p:cNvPr>
          <p:cNvSpPr/>
          <p:nvPr/>
        </p:nvSpPr>
        <p:spPr>
          <a:xfrm>
            <a:off x="8080314" y="6088244"/>
            <a:ext cx="2357527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500"/>
              </a:lnSpc>
              <a:spcBef>
                <a:spcPts val="6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 abstraction hides switching mechanism</a:t>
            </a:r>
            <a:endParaRPr lang="en-US" sz="1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7C494DD-05D3-C2EA-7645-CB19ABC03A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3377" y="5411099"/>
            <a:ext cx="2692301" cy="1145255"/>
          </a:xfrm>
          <a:prstGeom prst="rect">
            <a:avLst/>
          </a:prstGeom>
        </p:spPr>
      </p:pic>
      <p:sp>
        <p:nvSpPr>
          <p:cNvPr id="5" name="Text 2">
            <a:extLst>
              <a:ext uri="{FF2B5EF4-FFF2-40B4-BE49-F238E27FC236}">
                <a16:creationId xmlns:a16="http://schemas.microsoft.com/office/drawing/2014/main" id="{37B04BD8-2C0A-B13E-A385-FE92D21F5077}"/>
              </a:ext>
            </a:extLst>
          </p:cNvPr>
          <p:cNvSpPr/>
          <p:nvPr/>
        </p:nvSpPr>
        <p:spPr>
          <a:xfrm>
            <a:off x="2390764" y="5415421"/>
            <a:ext cx="2357527" cy="11495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3000"/>
              </a:lnSpc>
              <a:buNone/>
            </a:pPr>
            <a:r>
              <a:rPr lang="en-US" sz="3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</a:t>
            </a:r>
            <a:endParaRPr lang="en-US" sz="2400" b="1" i="1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41B30B8-2D5F-11F6-011A-81708B9E10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8078" y="5413745"/>
            <a:ext cx="2692450" cy="1145255"/>
          </a:xfrm>
          <a:prstGeom prst="rect">
            <a:avLst/>
          </a:prstGeom>
        </p:spPr>
      </p:pic>
      <p:sp>
        <p:nvSpPr>
          <p:cNvPr id="8" name="Text 2">
            <a:extLst>
              <a:ext uri="{FF2B5EF4-FFF2-40B4-BE49-F238E27FC236}">
                <a16:creationId xmlns:a16="http://schemas.microsoft.com/office/drawing/2014/main" id="{711FDD07-6D79-73A3-71D2-5450EE8A1532}"/>
              </a:ext>
            </a:extLst>
          </p:cNvPr>
          <p:cNvSpPr/>
          <p:nvPr/>
        </p:nvSpPr>
        <p:spPr>
          <a:xfrm>
            <a:off x="5285632" y="5424068"/>
            <a:ext cx="2357527" cy="11495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3000"/>
              </a:lnSpc>
              <a:buNone/>
            </a:pPr>
            <a:r>
              <a:rPr lang="en-US" sz="3200" b="1" i="1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Multistable</a:t>
            </a:r>
            <a:endParaRPr lang="en-US" sz="2400" b="1" i="1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B3D7F85-C768-0436-54F9-D9A4E3ECDC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12926" y="5411099"/>
            <a:ext cx="2692301" cy="1145254"/>
          </a:xfrm>
          <a:prstGeom prst="rect">
            <a:avLst/>
          </a:prstGeom>
        </p:spPr>
      </p:pic>
      <p:sp>
        <p:nvSpPr>
          <p:cNvPr id="12" name="Text 2">
            <a:extLst>
              <a:ext uri="{FF2B5EF4-FFF2-40B4-BE49-F238E27FC236}">
                <a16:creationId xmlns:a16="http://schemas.microsoft.com/office/drawing/2014/main" id="{EEE6C4A6-03C1-5B35-480C-CCDD9D3C3457}"/>
              </a:ext>
            </a:extLst>
          </p:cNvPr>
          <p:cNvSpPr/>
          <p:nvPr/>
        </p:nvSpPr>
        <p:spPr>
          <a:xfrm>
            <a:off x="8080314" y="5415421"/>
            <a:ext cx="2357527" cy="11409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3000"/>
              </a:lnSpc>
              <a:buNone/>
            </a:pPr>
            <a:r>
              <a:rPr lang="en-US" sz="3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Node modulation</a:t>
            </a:r>
            <a:endParaRPr lang="en-US" sz="2400" b="1" i="1" dirty="0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715324A1-71AE-C42E-AD5A-932E140C72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821" y="4244897"/>
            <a:ext cx="1860541" cy="604893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B6BCE368-A4EC-9867-F31E-5CEE53B8CCFC}"/>
              </a:ext>
            </a:extLst>
          </p:cNvPr>
          <p:cNvSpPr txBox="1"/>
          <p:nvPr/>
        </p:nvSpPr>
        <p:spPr>
          <a:xfrm>
            <a:off x="502745" y="4244897"/>
            <a:ext cx="12646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Inhibition</a:t>
            </a:r>
          </a:p>
        </p:txBody>
      </p: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2F5CB76C-3351-B139-AEE1-41E27FAFD89B}"/>
              </a:ext>
            </a:extLst>
          </p:cNvPr>
          <p:cNvCxnSpPr/>
          <p:nvPr/>
        </p:nvCxnSpPr>
        <p:spPr>
          <a:xfrm>
            <a:off x="5536442" y="4585648"/>
            <a:ext cx="1601337" cy="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7" name="ZoneTexte 26">
            <a:extLst>
              <a:ext uri="{FF2B5EF4-FFF2-40B4-BE49-F238E27FC236}">
                <a16:creationId xmlns:a16="http://schemas.microsoft.com/office/drawing/2014/main" id="{7CE53DCA-2975-7A45-3311-71CF61318450}"/>
              </a:ext>
            </a:extLst>
          </p:cNvPr>
          <p:cNvSpPr txBox="1"/>
          <p:nvPr/>
        </p:nvSpPr>
        <p:spPr>
          <a:xfrm>
            <a:off x="5688841" y="4165076"/>
            <a:ext cx="12965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Rewiring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15FE7BE-BC94-DCE7-2394-0E77C3EE8820}"/>
              </a:ext>
            </a:extLst>
          </p:cNvPr>
          <p:cNvSpPr/>
          <p:nvPr/>
        </p:nvSpPr>
        <p:spPr>
          <a:xfrm>
            <a:off x="2557017" y="3597545"/>
            <a:ext cx="292231" cy="4063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/>
              <a:t>cccc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846788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1" grpId="0" animBg="1"/>
      <p:bldP spid="23" grpId="0" animBg="1"/>
      <p:bldP spid="28" grpId="0" animBg="1"/>
      <p:bldP spid="29" grpId="0" animBg="1"/>
      <p:bldP spid="33" grpId="0" animBg="1"/>
      <p:bldP spid="34" grpId="0" animBg="1"/>
      <p:bldP spid="5" grpId="0" animBg="1"/>
      <p:bldP spid="8" grpId="0" animBg="1"/>
      <p:bldP spid="12" grpId="0" animBg="1"/>
      <p:bldP spid="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E2243B-769C-AFBC-17A9-50997789DF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6EFDD5B-23C6-FCD4-6B56-5BAEC5EC584D}"/>
              </a:ext>
            </a:extLst>
          </p:cNvPr>
          <p:cNvSpPr txBox="1"/>
          <p:nvPr/>
        </p:nvSpPr>
        <p:spPr>
          <a:xfrm>
            <a:off x="11459740" y="6488668"/>
            <a:ext cx="732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3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44A0DE96-E237-526B-ADC4-57AA35A02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 anchor="t"/>
          <a:lstStyle/>
          <a:p>
            <a:pPr algn="ctr"/>
            <a:r>
              <a:rPr lang="en-US" noProof="0" dirty="0"/>
              <a:t>Dynamics arise from conductance-based models</a:t>
            </a:r>
          </a:p>
        </p:txBody>
      </p:sp>
      <p:pic>
        <p:nvPicPr>
          <p:cNvPr id="24" name="Image 23" descr="Une image contenant diagramme&#10;&#10;Description générée automatiquement">
            <a:extLst>
              <a:ext uri="{FF2B5EF4-FFF2-40B4-BE49-F238E27FC236}">
                <a16:creationId xmlns:a16="http://schemas.microsoft.com/office/drawing/2014/main" id="{484ED975-3084-0EEA-C3A3-62AFEC1800F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7005" b="18794"/>
          <a:stretch/>
        </p:blipFill>
        <p:spPr>
          <a:xfrm>
            <a:off x="8220754" y="1564798"/>
            <a:ext cx="119688" cy="57630"/>
          </a:xfrm>
          <a:prstGeom prst="rect">
            <a:avLst/>
          </a:prstGeom>
        </p:spPr>
      </p:pic>
      <p:pic>
        <p:nvPicPr>
          <p:cNvPr id="25" name="Image 24" descr="Une image contenant capture d’écran, dessin humoristique, illustration, art&#10;&#10;Description générée automatiquement">
            <a:extLst>
              <a:ext uri="{FF2B5EF4-FFF2-40B4-BE49-F238E27FC236}">
                <a16:creationId xmlns:a16="http://schemas.microsoft.com/office/drawing/2014/main" id="{AB968012-E86C-2046-F724-0DE64E205AE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7060" b="18739"/>
          <a:stretch/>
        </p:blipFill>
        <p:spPr>
          <a:xfrm>
            <a:off x="9820083" y="1546265"/>
            <a:ext cx="169369" cy="81551"/>
          </a:xfrm>
          <a:prstGeom prst="rect">
            <a:avLst/>
          </a:prstGeom>
        </p:spPr>
      </p:pic>
      <p:pic>
        <p:nvPicPr>
          <p:cNvPr id="26" name="Image 25" descr="Une image contenant noir, obscurité&#10;&#10;Description générée automatiquement">
            <a:extLst>
              <a:ext uri="{FF2B5EF4-FFF2-40B4-BE49-F238E27FC236}">
                <a16:creationId xmlns:a16="http://schemas.microsoft.com/office/drawing/2014/main" id="{237F2F8C-78F9-275D-1604-17B6C554B3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9976" y="1816466"/>
            <a:ext cx="5415894" cy="2552094"/>
          </a:xfrm>
          <a:prstGeom prst="rect">
            <a:avLst/>
          </a:prstGeom>
        </p:spPr>
      </p:pic>
      <p:grpSp>
        <p:nvGrpSpPr>
          <p:cNvPr id="27" name="Groupe 26">
            <a:extLst>
              <a:ext uri="{FF2B5EF4-FFF2-40B4-BE49-F238E27FC236}">
                <a16:creationId xmlns:a16="http://schemas.microsoft.com/office/drawing/2014/main" id="{9174622B-BBBF-7454-044E-91A7C5BE8D3E}"/>
              </a:ext>
            </a:extLst>
          </p:cNvPr>
          <p:cNvGrpSpPr/>
          <p:nvPr/>
        </p:nvGrpSpPr>
        <p:grpSpPr>
          <a:xfrm>
            <a:off x="7959610" y="486950"/>
            <a:ext cx="2855457" cy="2465584"/>
            <a:chOff x="146716" y="1366810"/>
            <a:chExt cx="2855457" cy="2465584"/>
          </a:xfrm>
        </p:grpSpPr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568DE889-4B28-D9FF-93FB-F3660BF2126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4554" r="60741"/>
            <a:stretch/>
          </p:blipFill>
          <p:spPr>
            <a:xfrm>
              <a:off x="146716" y="1366810"/>
              <a:ext cx="1221331" cy="2463362"/>
            </a:xfrm>
            <a:prstGeom prst="rect">
              <a:avLst/>
            </a:prstGeom>
          </p:spPr>
        </p:pic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B80E1A1B-39D2-321A-D756-993968BFEF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46072" r="19222"/>
            <a:stretch/>
          </p:blipFill>
          <p:spPr>
            <a:xfrm>
              <a:off x="1780842" y="1369032"/>
              <a:ext cx="1221331" cy="2463362"/>
            </a:xfrm>
            <a:prstGeom prst="rect">
              <a:avLst/>
            </a:prstGeom>
          </p:spPr>
        </p:pic>
        <p:pic>
          <p:nvPicPr>
            <p:cNvPr id="30" name="Image 29" descr="Une image contenant noir, obscurité&#10;&#10;Description générée automatiquement">
              <a:extLst>
                <a:ext uri="{FF2B5EF4-FFF2-40B4-BE49-F238E27FC236}">
                  <a16:creationId xmlns:a16="http://schemas.microsoft.com/office/drawing/2014/main" id="{3B499B53-59B6-B521-4CB8-2CC6CAF3C6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58994" t="39446" r="34015" b="55167"/>
            <a:stretch/>
          </p:blipFill>
          <p:spPr>
            <a:xfrm>
              <a:off x="1385126" y="2398162"/>
              <a:ext cx="378637" cy="137479"/>
            </a:xfrm>
            <a:prstGeom prst="rect">
              <a:avLst/>
            </a:prstGeom>
          </p:spPr>
        </p:pic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6BA42548-05C9-D630-04D2-360360F11FAF}"/>
              </a:ext>
            </a:extLst>
          </p:cNvPr>
          <p:cNvSpPr/>
          <p:nvPr/>
        </p:nvSpPr>
        <p:spPr>
          <a:xfrm>
            <a:off x="8425643" y="2457084"/>
            <a:ext cx="1260700" cy="936660"/>
          </a:xfrm>
          <a:prstGeom prst="rect">
            <a:avLst/>
          </a:prstGeom>
          <a:solidFill>
            <a:srgbClr val="D293AE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rgbClr val="FF0000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F755FA0-9772-8DF9-4D1A-B31E0EACD40A}"/>
              </a:ext>
            </a:extLst>
          </p:cNvPr>
          <p:cNvSpPr/>
          <p:nvPr/>
        </p:nvSpPr>
        <p:spPr>
          <a:xfrm>
            <a:off x="8018891" y="1255762"/>
            <a:ext cx="523415" cy="672974"/>
          </a:xfrm>
          <a:prstGeom prst="rect">
            <a:avLst/>
          </a:prstGeom>
          <a:solidFill>
            <a:srgbClr val="D293AE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rgbClr val="FF0000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E235E8E-A689-7309-47F2-57638C9BCDFC}"/>
              </a:ext>
            </a:extLst>
          </p:cNvPr>
          <p:cNvSpPr/>
          <p:nvPr/>
        </p:nvSpPr>
        <p:spPr>
          <a:xfrm>
            <a:off x="9935908" y="2457084"/>
            <a:ext cx="1260700" cy="936660"/>
          </a:xfrm>
          <a:prstGeom prst="rect">
            <a:avLst/>
          </a:prstGeom>
          <a:solidFill>
            <a:srgbClr val="E4AB86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rgbClr val="FF0000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748753A-38E2-68DE-2623-27D1D37D7F61}"/>
              </a:ext>
            </a:extLst>
          </p:cNvPr>
          <p:cNvSpPr/>
          <p:nvPr/>
        </p:nvSpPr>
        <p:spPr>
          <a:xfrm>
            <a:off x="10243933" y="1255761"/>
            <a:ext cx="500817" cy="877927"/>
          </a:xfrm>
          <a:prstGeom prst="rect">
            <a:avLst/>
          </a:prstGeom>
          <a:solidFill>
            <a:srgbClr val="E4AB86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rgbClr val="FF0000"/>
              </a:solidFill>
            </a:endParaRPr>
          </a:p>
        </p:txBody>
      </p: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FBECF443-1D14-4483-600E-8D992ACFA3F3}"/>
              </a:ext>
            </a:extLst>
          </p:cNvPr>
          <p:cNvCxnSpPr>
            <a:cxnSpLocks/>
            <a:stCxn id="28" idx="1"/>
          </p:cNvCxnSpPr>
          <p:nvPr/>
        </p:nvCxnSpPr>
        <p:spPr>
          <a:xfrm flipH="1">
            <a:off x="7249535" y="1718631"/>
            <a:ext cx="710075" cy="591631"/>
          </a:xfrm>
          <a:prstGeom prst="line">
            <a:avLst/>
          </a:prstGeom>
          <a:ln w="19050">
            <a:solidFill>
              <a:schemeClr val="bg1">
                <a:lumMod val="10000"/>
              </a:schemeClr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B8615207-0368-D92F-BFBF-12E2CED25607}"/>
              </a:ext>
            </a:extLst>
          </p:cNvPr>
          <p:cNvCxnSpPr>
            <a:cxnSpLocks/>
            <a:stCxn id="29" idx="3"/>
          </p:cNvCxnSpPr>
          <p:nvPr/>
        </p:nvCxnSpPr>
        <p:spPr>
          <a:xfrm>
            <a:off x="10815067" y="1720853"/>
            <a:ext cx="713229" cy="585976"/>
          </a:xfrm>
          <a:prstGeom prst="line">
            <a:avLst/>
          </a:prstGeom>
          <a:ln w="19050">
            <a:solidFill>
              <a:schemeClr val="bg1">
                <a:lumMod val="10000"/>
              </a:schemeClr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9" name="Image 38">
            <a:extLst>
              <a:ext uri="{FF2B5EF4-FFF2-40B4-BE49-F238E27FC236}">
                <a16:creationId xmlns:a16="http://schemas.microsoft.com/office/drawing/2014/main" id="{A9B87D14-EA3E-67DA-C514-56F63ED58E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624" y="1709087"/>
            <a:ext cx="2835197" cy="1668489"/>
          </a:xfrm>
          <a:prstGeom prst="rect">
            <a:avLst/>
          </a:prstGeom>
        </p:spPr>
      </p:pic>
      <p:cxnSp>
        <p:nvCxnSpPr>
          <p:cNvPr id="43" name="Connecteur droit avec flèche 42">
            <a:extLst>
              <a:ext uri="{FF2B5EF4-FFF2-40B4-BE49-F238E27FC236}">
                <a16:creationId xmlns:a16="http://schemas.microsoft.com/office/drawing/2014/main" id="{9F97D43E-DD95-2E50-6443-D828F74AD986}"/>
              </a:ext>
            </a:extLst>
          </p:cNvPr>
          <p:cNvCxnSpPr>
            <a:cxnSpLocks/>
            <a:endCxn id="26" idx="1"/>
          </p:cNvCxnSpPr>
          <p:nvPr/>
        </p:nvCxnSpPr>
        <p:spPr>
          <a:xfrm>
            <a:off x="4459786" y="2129581"/>
            <a:ext cx="1950190" cy="962932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49" name="Image 48">
            <a:extLst>
              <a:ext uri="{FF2B5EF4-FFF2-40B4-BE49-F238E27FC236}">
                <a16:creationId xmlns:a16="http://schemas.microsoft.com/office/drawing/2014/main" id="{344B637D-3F8E-320D-F6F7-4D4D2EB094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7260" y="3743761"/>
            <a:ext cx="6065958" cy="758869"/>
          </a:xfrm>
          <a:prstGeom prst="rect">
            <a:avLst/>
          </a:prstGeom>
        </p:spPr>
      </p:pic>
      <p:pic>
        <p:nvPicPr>
          <p:cNvPr id="52" name="Image 51">
            <a:extLst>
              <a:ext uri="{FF2B5EF4-FFF2-40B4-BE49-F238E27FC236}">
                <a16:creationId xmlns:a16="http://schemas.microsoft.com/office/drawing/2014/main" id="{BF32390F-A18D-CF77-900B-513C6966DFE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84113" y="4464173"/>
            <a:ext cx="3406450" cy="322075"/>
          </a:xfrm>
          <a:prstGeom prst="rect">
            <a:avLst/>
          </a:prstGeom>
        </p:spPr>
      </p:pic>
      <p:pic>
        <p:nvPicPr>
          <p:cNvPr id="53" name="Image 52">
            <a:extLst>
              <a:ext uri="{FF2B5EF4-FFF2-40B4-BE49-F238E27FC236}">
                <a16:creationId xmlns:a16="http://schemas.microsoft.com/office/drawing/2014/main" id="{28DA2B0F-59A7-A457-88D3-3E9DC6D90F9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50503" y="4840165"/>
            <a:ext cx="3273670" cy="338026"/>
          </a:xfrm>
          <a:prstGeom prst="rect">
            <a:avLst/>
          </a:prstGeom>
        </p:spPr>
      </p:pic>
      <p:sp>
        <p:nvSpPr>
          <p:cNvPr id="58" name="ZoneTexte 57">
            <a:extLst>
              <a:ext uri="{FF2B5EF4-FFF2-40B4-BE49-F238E27FC236}">
                <a16:creationId xmlns:a16="http://schemas.microsoft.com/office/drawing/2014/main" id="{8A83B035-70F6-8572-6520-EDE3A4A5CF76}"/>
              </a:ext>
            </a:extLst>
          </p:cNvPr>
          <p:cNvSpPr txBox="1"/>
          <p:nvPr/>
        </p:nvSpPr>
        <p:spPr>
          <a:xfrm>
            <a:off x="3089278" y="5446817"/>
            <a:ext cx="6467879" cy="120032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noProof="0" dirty="0"/>
              <a:t>Gait-switching control strategy: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noProof="0" dirty="0"/>
              <a:t>robust to neuronal degeneracy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noProof="0" dirty="0"/>
              <a:t>tuning of only a subset of model parameters.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BCFDFBC-262A-EF88-26D9-91068B754FA1}"/>
              </a:ext>
            </a:extLst>
          </p:cNvPr>
          <p:cNvSpPr txBox="1"/>
          <p:nvPr/>
        </p:nvSpPr>
        <p:spPr>
          <a:xfrm>
            <a:off x="5022879" y="4419239"/>
            <a:ext cx="26194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Neuronal degeneracy: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46C236E-78EE-C11B-4586-4D3A2DF61B6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0309" t="11877" r="85800" b="35399"/>
          <a:stretch>
            <a:fillRect/>
          </a:stretch>
        </p:blipFill>
        <p:spPr>
          <a:xfrm>
            <a:off x="5334448" y="2106774"/>
            <a:ext cx="235969" cy="400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27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4" grpId="0" animBg="1"/>
      <p:bldP spid="58" grpId="0" animBg="1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13A52A-3DD5-BB03-198D-8B590F7A3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17723"/>
          </a:xfrm>
        </p:spPr>
        <p:txBody>
          <a:bodyPr anchor="t"/>
          <a:lstStyle/>
          <a:p>
            <a:pPr algn="ctr"/>
            <a:r>
              <a:rPr lang="en-US" dirty="0"/>
              <a:t>Research questions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D788371-C357-219F-8EF9-11F4A6785ED2}"/>
              </a:ext>
            </a:extLst>
          </p:cNvPr>
          <p:cNvSpPr txBox="1"/>
          <p:nvPr/>
        </p:nvSpPr>
        <p:spPr>
          <a:xfrm>
            <a:off x="11459740" y="6488668"/>
            <a:ext cx="732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4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DBDC62D-93EA-4760-4C71-C7075897DA4A}"/>
              </a:ext>
            </a:extLst>
          </p:cNvPr>
          <p:cNvSpPr txBox="1"/>
          <p:nvPr/>
        </p:nvSpPr>
        <p:spPr>
          <a:xfrm>
            <a:off x="1231760" y="1353467"/>
            <a:ext cx="1059411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noProof="0" dirty="0"/>
              <a:t>Which network topologies admit the existence of target gaits (gallop and trot)?</a:t>
            </a:r>
            <a:br>
              <a:rPr lang="en-US" sz="3200" noProof="0" dirty="0"/>
            </a:br>
            <a:br>
              <a:rPr lang="en-US" sz="3200" noProof="0" dirty="0"/>
            </a:br>
            <a:br>
              <a:rPr lang="en-US" sz="3200" noProof="0" dirty="0"/>
            </a:br>
            <a:endParaRPr lang="en-US" sz="3200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How to reach and switch between them robustly under neuronal degeneracy?</a:t>
            </a:r>
            <a:r>
              <a:rPr lang="en-US" sz="3200" noProof="0" dirty="0"/>
              <a:t>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4A4A66D-C37A-0EBA-6A09-8FEEFE2D66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1924" y="2039547"/>
            <a:ext cx="2680258" cy="1577309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828DCCDF-544D-9494-62C4-443331303882}"/>
              </a:ext>
            </a:extLst>
          </p:cNvPr>
          <p:cNvSpPr txBox="1"/>
          <p:nvPr/>
        </p:nvSpPr>
        <p:spPr>
          <a:xfrm>
            <a:off x="6959205" y="1967918"/>
            <a:ext cx="88554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0" dirty="0">
                <a:solidFill>
                  <a:srgbClr val="FF0000"/>
                </a:solidFill>
              </a:rPr>
              <a:t>?</a:t>
            </a:r>
            <a:endParaRPr lang="en-US" sz="10000" dirty="0">
              <a:solidFill>
                <a:srgbClr val="FF0000"/>
              </a:solidFill>
              <a:sym typeface="Wingdings" panose="05000000000000000000" pitchFamily="2" charset="2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3F570AF-FD63-CDA5-EE02-C2EA723BF2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4115" y="4940135"/>
            <a:ext cx="2680258" cy="1577309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E3B4A023-4B41-B939-6F03-535653086BB8}"/>
              </a:ext>
            </a:extLst>
          </p:cNvPr>
          <p:cNvSpPr txBox="1"/>
          <p:nvPr/>
        </p:nvSpPr>
        <p:spPr>
          <a:xfrm>
            <a:off x="4001396" y="4868506"/>
            <a:ext cx="88554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0" dirty="0">
                <a:solidFill>
                  <a:srgbClr val="FF0000"/>
                </a:solidFill>
              </a:rPr>
              <a:t>?</a:t>
            </a:r>
            <a:endParaRPr lang="en-US" sz="10000" dirty="0">
              <a:solidFill>
                <a:srgbClr val="FF0000"/>
              </a:solidFill>
              <a:sym typeface="Wingdings" panose="05000000000000000000" pitchFamily="2" charset="2"/>
            </a:endParaRPr>
          </a:p>
        </p:txBody>
      </p: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CED58F5C-9483-47A0-FDC6-733AAFB31733}"/>
              </a:ext>
            </a:extLst>
          </p:cNvPr>
          <p:cNvCxnSpPr>
            <a:cxnSpLocks/>
            <a:endCxn id="21" idx="1"/>
          </p:cNvCxnSpPr>
          <p:nvPr/>
        </p:nvCxnSpPr>
        <p:spPr>
          <a:xfrm>
            <a:off x="1374046" y="5728790"/>
            <a:ext cx="1670069" cy="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" name="ZoneTexte 27">
            <a:extLst>
              <a:ext uri="{FF2B5EF4-FFF2-40B4-BE49-F238E27FC236}">
                <a16:creationId xmlns:a16="http://schemas.microsoft.com/office/drawing/2014/main" id="{91EA209C-F6FC-4E9C-0848-87051F7D05AB}"/>
              </a:ext>
            </a:extLst>
          </p:cNvPr>
          <p:cNvSpPr txBox="1"/>
          <p:nvPr/>
        </p:nvSpPr>
        <p:spPr>
          <a:xfrm>
            <a:off x="838200" y="5497956"/>
            <a:ext cx="732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400" dirty="0"/>
              <a:t>u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90351640-D637-ED0D-181E-2E27DD1617DB}"/>
              </a:ext>
            </a:extLst>
          </p:cNvPr>
          <p:cNvSpPr txBox="1"/>
          <p:nvPr/>
        </p:nvSpPr>
        <p:spPr>
          <a:xfrm>
            <a:off x="1977133" y="5073932"/>
            <a:ext cx="8855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?</a:t>
            </a:r>
            <a:endParaRPr lang="en-US" sz="4000" dirty="0">
              <a:solidFill>
                <a:srgbClr val="FF0000"/>
              </a:solidFill>
              <a:sym typeface="Wingdings" panose="05000000000000000000" pitchFamily="2" charset="2"/>
            </a:endParaRP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E92FB3AB-646E-3EC1-6469-4213107348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5601" y="5063516"/>
            <a:ext cx="5560269" cy="369332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290D90E1-CC35-27CD-92FB-C789F52098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5601" y="5728790"/>
            <a:ext cx="5560269" cy="369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142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8" grpId="0"/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C68EF2-BB43-8F0B-3F51-B575BD33B7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18081A-1141-207A-664F-077F3A67C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817723"/>
          </a:xfrm>
        </p:spPr>
        <p:txBody>
          <a:bodyPr anchor="t">
            <a:normAutofit/>
          </a:bodyPr>
          <a:lstStyle/>
          <a:p>
            <a:pPr algn="ctr"/>
            <a:r>
              <a:rPr lang="en-US" dirty="0"/>
              <a:t>Neuromodulation as the proposed architecture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920D4F7-CDE7-EC30-7023-0551ADFFACB6}"/>
              </a:ext>
            </a:extLst>
          </p:cNvPr>
          <p:cNvSpPr txBox="1"/>
          <p:nvPr/>
        </p:nvSpPr>
        <p:spPr>
          <a:xfrm>
            <a:off x="11459740" y="6488668"/>
            <a:ext cx="732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5</a:t>
            </a:r>
          </a:p>
        </p:txBody>
      </p:sp>
      <p:pic>
        <p:nvPicPr>
          <p:cNvPr id="6" name="Image 5" descr="Une image contenant texte, capture d’écran, diagramme&#10;&#10;Description générée automatiquement">
            <a:extLst>
              <a:ext uri="{FF2B5EF4-FFF2-40B4-BE49-F238E27FC236}">
                <a16:creationId xmlns:a16="http://schemas.microsoft.com/office/drawing/2014/main" id="{65AA0075-27B1-C1AB-839C-03D6F74F14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440" y="1935642"/>
            <a:ext cx="5821176" cy="3854933"/>
          </a:xfrm>
          <a:prstGeom prst="rect">
            <a:avLst/>
          </a:prstGeom>
          <a:ln w="19050"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433DF68-D6B7-998C-60F0-D862E7A101B6}"/>
              </a:ext>
            </a:extLst>
          </p:cNvPr>
          <p:cNvSpPr txBox="1"/>
          <p:nvPr/>
        </p:nvSpPr>
        <p:spPr>
          <a:xfrm>
            <a:off x="2248988" y="5909205"/>
            <a:ext cx="266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Dutta et al., 2019</a:t>
            </a:r>
          </a:p>
        </p:txBody>
      </p:sp>
      <p:pic>
        <p:nvPicPr>
          <p:cNvPr id="11" name="Image 10" descr="Une image contenant cercle, sphère, balle, art&#10;&#10;Description générée automatiquement">
            <a:extLst>
              <a:ext uri="{FF2B5EF4-FFF2-40B4-BE49-F238E27FC236}">
                <a16:creationId xmlns:a16="http://schemas.microsoft.com/office/drawing/2014/main" id="{C528565A-58DE-8C88-2521-7E4444663B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8556" y="2912795"/>
            <a:ext cx="1461884" cy="1388381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3" name="Image 12" descr="Une image contenant cercle, sphère, balle, art&#10;&#10;Description générée automatiquement">
            <a:extLst>
              <a:ext uri="{FF2B5EF4-FFF2-40B4-BE49-F238E27FC236}">
                <a16:creationId xmlns:a16="http://schemas.microsoft.com/office/drawing/2014/main" id="{217CAC3B-E6B9-8D8E-9BCC-5F4B0D7C8D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19498" y="4848433"/>
            <a:ext cx="1461884" cy="1388381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1D4FFDA9-3865-6D7D-4EC1-BAA8CFFF448A}"/>
              </a:ext>
            </a:extLst>
          </p:cNvPr>
          <p:cNvGrpSpPr/>
          <p:nvPr/>
        </p:nvGrpSpPr>
        <p:grpSpPr>
          <a:xfrm>
            <a:off x="9803972" y="2912795"/>
            <a:ext cx="1392804" cy="1392462"/>
            <a:chOff x="7522306" y="1573231"/>
            <a:chExt cx="1392804" cy="1392462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CAE25ED-37BF-FCEB-27B8-1DBBA2798F4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534914" y="1573231"/>
              <a:ext cx="1367588" cy="557832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E9C747FC-08D7-F397-B594-CF4E0174B52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522306" y="2407861"/>
              <a:ext cx="1392804" cy="557832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</p:pic>
        <p:cxnSp>
          <p:nvCxnSpPr>
            <p:cNvPr id="23" name="Connecteur droit avec flèche 22">
              <a:extLst>
                <a:ext uri="{FF2B5EF4-FFF2-40B4-BE49-F238E27FC236}">
                  <a16:creationId xmlns:a16="http://schemas.microsoft.com/office/drawing/2014/main" id="{089332E1-2277-85BE-7C82-20340622FD27}"/>
                </a:ext>
              </a:extLst>
            </p:cNvPr>
            <p:cNvCxnSpPr>
              <a:cxnSpLocks/>
              <a:stCxn id="21" idx="2"/>
              <a:endCxn id="22" idx="0"/>
            </p:cNvCxnSpPr>
            <p:nvPr/>
          </p:nvCxnSpPr>
          <p:spPr>
            <a:xfrm>
              <a:off x="8218708" y="2131063"/>
              <a:ext cx="0" cy="276798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Forme libre : forme 25">
            <a:extLst>
              <a:ext uri="{FF2B5EF4-FFF2-40B4-BE49-F238E27FC236}">
                <a16:creationId xmlns:a16="http://schemas.microsoft.com/office/drawing/2014/main" id="{3B29D706-DFDC-C051-BBB5-32350D98FD3A}"/>
              </a:ext>
            </a:extLst>
          </p:cNvPr>
          <p:cNvSpPr/>
          <p:nvPr/>
        </p:nvSpPr>
        <p:spPr>
          <a:xfrm>
            <a:off x="7980773" y="4301176"/>
            <a:ext cx="904740" cy="1091103"/>
          </a:xfrm>
          <a:custGeom>
            <a:avLst/>
            <a:gdLst>
              <a:gd name="connsiteX0" fmla="*/ 198294 w 914574"/>
              <a:gd name="connsiteY0" fmla="*/ 0 h 1074420"/>
              <a:gd name="connsiteX1" fmla="*/ 45894 w 914574"/>
              <a:gd name="connsiteY1" fmla="*/ 678180 h 1074420"/>
              <a:gd name="connsiteX2" fmla="*/ 914574 w 914574"/>
              <a:gd name="connsiteY2" fmla="*/ 1074420 h 1074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4574" h="1074420">
                <a:moveTo>
                  <a:pt x="198294" y="0"/>
                </a:moveTo>
                <a:cubicBezTo>
                  <a:pt x="62404" y="249555"/>
                  <a:pt x="-73486" y="499110"/>
                  <a:pt x="45894" y="678180"/>
                </a:cubicBezTo>
                <a:cubicBezTo>
                  <a:pt x="165274" y="857250"/>
                  <a:pt x="539924" y="965835"/>
                  <a:pt x="914574" y="1074420"/>
                </a:cubicBezTo>
              </a:path>
            </a:pathLst>
          </a:cu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orme libre : forme 26">
            <a:extLst>
              <a:ext uri="{FF2B5EF4-FFF2-40B4-BE49-F238E27FC236}">
                <a16:creationId xmlns:a16="http://schemas.microsoft.com/office/drawing/2014/main" id="{4A89F9FF-DF45-E82F-3C4A-3393E2FC31A4}"/>
              </a:ext>
            </a:extLst>
          </p:cNvPr>
          <p:cNvSpPr/>
          <p:nvPr/>
        </p:nvSpPr>
        <p:spPr>
          <a:xfrm>
            <a:off x="9476970" y="4310238"/>
            <a:ext cx="783117" cy="507216"/>
          </a:xfrm>
          <a:custGeom>
            <a:avLst/>
            <a:gdLst>
              <a:gd name="connsiteX0" fmla="*/ 0 w 751350"/>
              <a:gd name="connsiteY0" fmla="*/ 0 h 502920"/>
              <a:gd name="connsiteX1" fmla="*/ 640080 w 751350"/>
              <a:gd name="connsiteY1" fmla="*/ 281940 h 502920"/>
              <a:gd name="connsiteX2" fmla="*/ 746760 w 751350"/>
              <a:gd name="connsiteY2" fmla="*/ 502920 h 502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1350" h="502920">
                <a:moveTo>
                  <a:pt x="0" y="0"/>
                </a:moveTo>
                <a:cubicBezTo>
                  <a:pt x="257810" y="99060"/>
                  <a:pt x="515620" y="198120"/>
                  <a:pt x="640080" y="281940"/>
                </a:cubicBezTo>
                <a:cubicBezTo>
                  <a:pt x="764540" y="365760"/>
                  <a:pt x="755650" y="434340"/>
                  <a:pt x="746760" y="502920"/>
                </a:cubicBezTo>
              </a:path>
            </a:pathLst>
          </a:cu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orme libre : forme 27">
            <a:extLst>
              <a:ext uri="{FF2B5EF4-FFF2-40B4-BE49-F238E27FC236}">
                <a16:creationId xmlns:a16="http://schemas.microsoft.com/office/drawing/2014/main" id="{2464D023-91FC-6E8F-846E-2E414E3B88E4}"/>
              </a:ext>
            </a:extLst>
          </p:cNvPr>
          <p:cNvSpPr/>
          <p:nvPr/>
        </p:nvSpPr>
        <p:spPr>
          <a:xfrm>
            <a:off x="8615910" y="4309095"/>
            <a:ext cx="442399" cy="805637"/>
          </a:xfrm>
          <a:custGeom>
            <a:avLst/>
            <a:gdLst>
              <a:gd name="connsiteX0" fmla="*/ 0 w 320944"/>
              <a:gd name="connsiteY0" fmla="*/ 0 h 762000"/>
              <a:gd name="connsiteX1" fmla="*/ 320040 w 320944"/>
              <a:gd name="connsiteY1" fmla="*/ 251460 h 762000"/>
              <a:gd name="connsiteX2" fmla="*/ 99060 w 320944"/>
              <a:gd name="connsiteY2" fmla="*/ 487680 h 762000"/>
              <a:gd name="connsiteX3" fmla="*/ 182880 w 320944"/>
              <a:gd name="connsiteY3" fmla="*/ 762000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944" h="762000">
                <a:moveTo>
                  <a:pt x="0" y="0"/>
                </a:moveTo>
                <a:cubicBezTo>
                  <a:pt x="151765" y="85090"/>
                  <a:pt x="303530" y="170180"/>
                  <a:pt x="320040" y="251460"/>
                </a:cubicBezTo>
                <a:cubicBezTo>
                  <a:pt x="336550" y="332740"/>
                  <a:pt x="121920" y="402590"/>
                  <a:pt x="99060" y="487680"/>
                </a:cubicBezTo>
                <a:cubicBezTo>
                  <a:pt x="76200" y="572770"/>
                  <a:pt x="129540" y="667385"/>
                  <a:pt x="182880" y="762000"/>
                </a:cubicBezTo>
              </a:path>
            </a:pathLst>
          </a:cu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Image 28" descr="Une image contenant cœur, rose, créativité&#10;&#10;Description générée automatiquement">
            <a:extLst>
              <a:ext uri="{FF2B5EF4-FFF2-40B4-BE49-F238E27FC236}">
                <a16:creationId xmlns:a16="http://schemas.microsoft.com/office/drawing/2014/main" id="{742A9754-2780-8E8F-836C-6744AE03A6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77114" y="1243247"/>
            <a:ext cx="1351379" cy="1052641"/>
          </a:xfrm>
          <a:prstGeom prst="rect">
            <a:avLst/>
          </a:prstGeom>
        </p:spPr>
      </p:pic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6621E3D8-66A8-A64C-C3CB-A4A96AF8FBE3}"/>
              </a:ext>
            </a:extLst>
          </p:cNvPr>
          <p:cNvCxnSpPr>
            <a:cxnSpLocks/>
          </p:cNvCxnSpPr>
          <p:nvPr/>
        </p:nvCxnSpPr>
        <p:spPr>
          <a:xfrm flipH="1">
            <a:off x="9199418" y="1678401"/>
            <a:ext cx="1453386" cy="875787"/>
          </a:xfrm>
          <a:prstGeom prst="straightConnector1">
            <a:avLst/>
          </a:prstGeom>
          <a:ln w="76200">
            <a:solidFill>
              <a:srgbClr val="FF1910">
                <a:alpha val="80000"/>
              </a:srgb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52555B54-65A7-9AB0-5960-08778380699E}"/>
              </a:ext>
            </a:extLst>
          </p:cNvPr>
          <p:cNvCxnSpPr/>
          <p:nvPr/>
        </p:nvCxnSpPr>
        <p:spPr>
          <a:xfrm flipV="1">
            <a:off x="6419273" y="2068945"/>
            <a:ext cx="1376218" cy="1080655"/>
          </a:xfrm>
          <a:prstGeom prst="line">
            <a:avLst/>
          </a:prstGeom>
          <a:ln w="285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63280FE1-CC1E-D5C2-321E-942B6AADD642}"/>
              </a:ext>
            </a:extLst>
          </p:cNvPr>
          <p:cNvCxnSpPr>
            <a:cxnSpLocks/>
          </p:cNvCxnSpPr>
          <p:nvPr/>
        </p:nvCxnSpPr>
        <p:spPr>
          <a:xfrm>
            <a:off x="6419273" y="3629891"/>
            <a:ext cx="1093594" cy="2530764"/>
          </a:xfrm>
          <a:prstGeom prst="line">
            <a:avLst/>
          </a:prstGeom>
          <a:ln w="285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8" name="ZoneTexte 37">
            <a:extLst>
              <a:ext uri="{FF2B5EF4-FFF2-40B4-BE49-F238E27FC236}">
                <a16:creationId xmlns:a16="http://schemas.microsoft.com/office/drawing/2014/main" id="{8462CA07-CB9B-966E-4907-FCECA11BFF43}"/>
              </a:ext>
            </a:extLst>
          </p:cNvPr>
          <p:cNvSpPr txBox="1"/>
          <p:nvPr/>
        </p:nvSpPr>
        <p:spPr>
          <a:xfrm>
            <a:off x="7725919" y="1145232"/>
            <a:ext cx="26700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/>
              <a:t>Neuromodulatory</a:t>
            </a:r>
            <a:r>
              <a:rPr lang="en-US" sz="2000" dirty="0"/>
              <a:t> input</a:t>
            </a:r>
            <a:endParaRPr lang="en-US" sz="2000" dirty="0">
              <a:sym typeface="Wingdings" panose="05000000000000000000" pitchFamily="2" charset="2"/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C2ED55CE-F33A-FA99-CC63-7EC060881C11}"/>
              </a:ext>
            </a:extLst>
          </p:cNvPr>
          <p:cNvSpPr txBox="1"/>
          <p:nvPr/>
        </p:nvSpPr>
        <p:spPr>
          <a:xfrm>
            <a:off x="7119235" y="2547762"/>
            <a:ext cx="31426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Neuromodulated network</a:t>
            </a:r>
            <a:endParaRPr lang="en-US" sz="2000" dirty="0">
              <a:sym typeface="Wingdings" panose="05000000000000000000" pitchFamily="2" charset="2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7A92F814-C5FF-8D5D-9444-B7358BBDD472}"/>
              </a:ext>
            </a:extLst>
          </p:cNvPr>
          <p:cNvSpPr txBox="1"/>
          <p:nvPr/>
        </p:nvSpPr>
        <p:spPr>
          <a:xfrm>
            <a:off x="10559669" y="2521074"/>
            <a:ext cx="8480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</a:rPr>
              <a:t>OFF</a:t>
            </a:r>
            <a:endParaRPr lang="en-US" sz="2000" dirty="0">
              <a:solidFill>
                <a:srgbClr val="FF0000"/>
              </a:solidFill>
              <a:sym typeface="Wingdings" panose="05000000000000000000" pitchFamily="2" charset="2"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6A0BFB48-A2F0-7AFA-8574-D34314EFEB48}"/>
              </a:ext>
            </a:extLst>
          </p:cNvPr>
          <p:cNvSpPr txBox="1"/>
          <p:nvPr/>
        </p:nvSpPr>
        <p:spPr>
          <a:xfrm>
            <a:off x="10611647" y="4348480"/>
            <a:ext cx="8480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0B050"/>
                </a:solidFill>
              </a:rPr>
              <a:t>ON</a:t>
            </a:r>
            <a:endParaRPr lang="en-US" sz="2000" dirty="0">
              <a:solidFill>
                <a:srgbClr val="00B050"/>
              </a:solidFill>
              <a:sym typeface="Wingdings" panose="05000000000000000000" pitchFamily="2" charset="2"/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59C2B4DA-0D36-4E6D-F14A-B09B03401CEF}"/>
              </a:ext>
            </a:extLst>
          </p:cNvPr>
          <p:cNvSpPr txBox="1"/>
          <p:nvPr/>
        </p:nvSpPr>
        <p:spPr>
          <a:xfrm>
            <a:off x="8079093" y="6280037"/>
            <a:ext cx="31426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Motor neurons</a:t>
            </a:r>
            <a:endParaRPr lang="en-US" sz="2000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21047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38" grpId="0"/>
      <p:bldP spid="39" grpId="0"/>
      <p:bldP spid="41" grpId="0"/>
      <p:bldP spid="42" grpId="0"/>
      <p:bldP spid="4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26B207-DDE9-D350-EBE4-CA7AA9597A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F0FE339-3FCC-63DF-E12B-32C94F21F96A}"/>
              </a:ext>
            </a:extLst>
          </p:cNvPr>
          <p:cNvSpPr txBox="1"/>
          <p:nvPr/>
        </p:nvSpPr>
        <p:spPr>
          <a:xfrm>
            <a:off x="11459740" y="6488668"/>
            <a:ext cx="732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6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A7BF558-F5BB-209D-C565-C949BEEE2C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1918188"/>
            <a:ext cx="5603009" cy="325351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4BCE134-F5C5-AC65-29AB-2330D108ED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099" y="1918188"/>
            <a:ext cx="5603009" cy="32535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4B057E6-2DAE-E95E-46FC-DF7CC956BA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3128" y="275401"/>
            <a:ext cx="1717964" cy="101100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AF7D881-EF1C-E8FA-064C-EC5091018BA5}"/>
              </a:ext>
            </a:extLst>
          </p:cNvPr>
          <p:cNvSpPr txBox="1"/>
          <p:nvPr/>
        </p:nvSpPr>
        <p:spPr>
          <a:xfrm>
            <a:off x="10818307" y="350017"/>
            <a:ext cx="56760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solidFill>
                  <a:srgbClr val="FF0000"/>
                </a:solidFill>
              </a:rPr>
              <a:t>?</a:t>
            </a:r>
            <a:endParaRPr lang="en-US" sz="5000" dirty="0">
              <a:solidFill>
                <a:srgbClr val="FF0000"/>
              </a:solidFill>
              <a:sym typeface="Wingdings" panose="05000000000000000000" pitchFamily="2" charset="2"/>
            </a:endParaRP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7C343241-F910-A28F-595C-F0228DC02F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365125"/>
            <a:ext cx="9248849" cy="817723"/>
          </a:xfrm>
        </p:spPr>
        <p:txBody>
          <a:bodyPr anchor="t">
            <a:noAutofit/>
          </a:bodyPr>
          <a:lstStyle/>
          <a:p>
            <a:pPr algn="ctr"/>
            <a:r>
              <a:rPr lang="en-US" dirty="0"/>
              <a:t>Q1: Which network topology?</a:t>
            </a:r>
          </a:p>
        </p:txBody>
      </p:sp>
    </p:spTree>
    <p:extLst>
      <p:ext uri="{BB962C8B-B14F-4D97-AF65-F5344CB8AC3E}">
        <p14:creationId xmlns:p14="http://schemas.microsoft.com/office/powerpoint/2010/main" val="27454631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EF7F54-B1C3-1A5E-B174-2E9F78889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37AF0B7-83D6-ED91-27A7-576BEB8924D9}"/>
              </a:ext>
            </a:extLst>
          </p:cNvPr>
          <p:cNvSpPr txBox="1"/>
          <p:nvPr/>
        </p:nvSpPr>
        <p:spPr>
          <a:xfrm>
            <a:off x="11459740" y="6488668"/>
            <a:ext cx="732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7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41E075-EF1C-5138-FA87-91A14BD346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1918188"/>
            <a:ext cx="5603009" cy="325351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156AABA-0554-801B-3D94-4F183204E1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099" y="1918188"/>
            <a:ext cx="5603009" cy="32535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CD47A20-4405-6C79-F1D5-53D403D719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097" y="1918187"/>
            <a:ext cx="5603011" cy="325351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1BB62BF-004F-7763-A431-07BA03CE60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3128" y="275401"/>
            <a:ext cx="1717964" cy="1011007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09E1272B-212C-48FE-552A-EE1D1E1725E5}"/>
              </a:ext>
            </a:extLst>
          </p:cNvPr>
          <p:cNvSpPr txBox="1"/>
          <p:nvPr/>
        </p:nvSpPr>
        <p:spPr>
          <a:xfrm>
            <a:off x="10818307" y="350017"/>
            <a:ext cx="56760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solidFill>
                  <a:srgbClr val="FF0000"/>
                </a:solidFill>
              </a:rPr>
              <a:t>?</a:t>
            </a:r>
            <a:endParaRPr lang="en-US" sz="5000" dirty="0">
              <a:solidFill>
                <a:srgbClr val="FF0000"/>
              </a:solidFill>
              <a:sym typeface="Wingdings" panose="05000000000000000000" pitchFamily="2" charset="2"/>
            </a:endParaRPr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D5116CD1-DF30-CD0A-DA74-BF2E0678D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365125"/>
            <a:ext cx="9248849" cy="817723"/>
          </a:xfrm>
        </p:spPr>
        <p:txBody>
          <a:bodyPr anchor="t">
            <a:noAutofit/>
          </a:bodyPr>
          <a:lstStyle/>
          <a:p>
            <a:pPr algn="ctr"/>
            <a:r>
              <a:rPr lang="en-US" dirty="0"/>
              <a:t>The smallest network admits one neuromodulated neuron per gait</a:t>
            </a:r>
          </a:p>
        </p:txBody>
      </p:sp>
    </p:spTree>
    <p:extLst>
      <p:ext uri="{BB962C8B-B14F-4D97-AF65-F5344CB8AC3E}">
        <p14:creationId xmlns:p14="http://schemas.microsoft.com/office/powerpoint/2010/main" val="5996507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E3959-2D0A-4C31-4F68-234612FE6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6E5930C-0564-7128-735C-FDA8512504DC}"/>
              </a:ext>
            </a:extLst>
          </p:cNvPr>
          <p:cNvSpPr txBox="1"/>
          <p:nvPr/>
        </p:nvSpPr>
        <p:spPr>
          <a:xfrm>
            <a:off x="11459740" y="6488668"/>
            <a:ext cx="732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7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D180CAA-CD97-A168-CE04-F6D78C2632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1913612"/>
            <a:ext cx="11353800" cy="3258088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9D8EE4B-C63A-BCB0-981F-671892482B4C}"/>
              </a:ext>
            </a:extLst>
          </p:cNvPr>
          <p:cNvSpPr/>
          <p:nvPr/>
        </p:nvSpPr>
        <p:spPr>
          <a:xfrm>
            <a:off x="6092537" y="1461440"/>
            <a:ext cx="5680363" cy="38136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9851911F-1A53-11BF-B3B1-BB6E5BF7C3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3128" y="275401"/>
            <a:ext cx="1717964" cy="1011007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04E3183F-4434-A3E6-D184-B89DB8A02C0A}"/>
              </a:ext>
            </a:extLst>
          </p:cNvPr>
          <p:cNvSpPr txBox="1"/>
          <p:nvPr/>
        </p:nvSpPr>
        <p:spPr>
          <a:xfrm>
            <a:off x="10818307" y="350017"/>
            <a:ext cx="56760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solidFill>
                  <a:srgbClr val="FF0000"/>
                </a:solidFill>
              </a:rPr>
              <a:t>?</a:t>
            </a:r>
            <a:endParaRPr lang="en-US" sz="5000" dirty="0">
              <a:solidFill>
                <a:srgbClr val="FF0000"/>
              </a:solidFill>
              <a:sym typeface="Wingdings" panose="05000000000000000000" pitchFamily="2" charset="2"/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10A598F7-361D-ADCC-DFC1-EEBC12F73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365125"/>
            <a:ext cx="9248849" cy="817723"/>
          </a:xfrm>
        </p:spPr>
        <p:txBody>
          <a:bodyPr anchor="t">
            <a:noAutofit/>
          </a:bodyPr>
          <a:lstStyle/>
          <a:p>
            <a:pPr algn="ctr"/>
            <a:r>
              <a:rPr lang="en-US" dirty="0"/>
              <a:t>The smallest network admits one neuromodulated neuron per gait</a:t>
            </a:r>
          </a:p>
        </p:txBody>
      </p:sp>
    </p:spTree>
    <p:extLst>
      <p:ext uri="{BB962C8B-B14F-4D97-AF65-F5344CB8AC3E}">
        <p14:creationId xmlns:p14="http://schemas.microsoft.com/office/powerpoint/2010/main" val="4137338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7C70A7-20B6-667B-55BA-E29CCABD3C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0D03DCC-0721-CD92-9CC8-F712FE44BE3E}"/>
              </a:ext>
            </a:extLst>
          </p:cNvPr>
          <p:cNvSpPr txBox="1"/>
          <p:nvPr/>
        </p:nvSpPr>
        <p:spPr>
          <a:xfrm>
            <a:off x="11459740" y="6488668"/>
            <a:ext cx="732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8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07CD095-1AAD-07AD-66C2-364195D52D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1913612"/>
            <a:ext cx="11353800" cy="3258088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446E41D-B3CB-0D5F-AC9A-0FDE01840DDF}"/>
              </a:ext>
            </a:extLst>
          </p:cNvPr>
          <p:cNvSpPr/>
          <p:nvPr/>
        </p:nvSpPr>
        <p:spPr>
          <a:xfrm>
            <a:off x="6092537" y="1461440"/>
            <a:ext cx="5680363" cy="38136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26364EA-81C0-0D78-069D-A2A16E49D931}"/>
              </a:ext>
            </a:extLst>
          </p:cNvPr>
          <p:cNvSpPr txBox="1"/>
          <p:nvPr/>
        </p:nvSpPr>
        <p:spPr>
          <a:xfrm>
            <a:off x="0" y="5607494"/>
            <a:ext cx="65859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No periodic orbits </a:t>
            </a:r>
          </a:p>
          <a:p>
            <a:pPr algn="ctr"/>
            <a:r>
              <a:rPr lang="en-US" sz="2400" dirty="0"/>
              <a:t>for trot and gallop</a:t>
            </a:r>
            <a:endParaRPr lang="en-US" sz="2800" dirty="0">
              <a:sym typeface="Wingdings" panose="05000000000000000000" pitchFamily="2" charset="2"/>
            </a:endParaRPr>
          </a:p>
        </p:txBody>
      </p:sp>
      <p:sp>
        <p:nvSpPr>
          <p:cNvPr id="18" name="Signe de multiplication 17">
            <a:extLst>
              <a:ext uri="{FF2B5EF4-FFF2-40B4-BE49-F238E27FC236}">
                <a16:creationId xmlns:a16="http://schemas.microsoft.com/office/drawing/2014/main" id="{6C2BBD9E-7802-E0A0-FB73-82CC4BDF4D94}"/>
              </a:ext>
            </a:extLst>
          </p:cNvPr>
          <p:cNvSpPr/>
          <p:nvPr/>
        </p:nvSpPr>
        <p:spPr>
          <a:xfrm>
            <a:off x="2055092" y="2909454"/>
            <a:ext cx="2318327" cy="2179118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39A4D53E-3DDB-E94D-914A-985E284CDE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3128" y="275401"/>
            <a:ext cx="1717964" cy="1011007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A4F8F161-E98B-4E76-56B9-58EC519CA1F0}"/>
              </a:ext>
            </a:extLst>
          </p:cNvPr>
          <p:cNvSpPr txBox="1"/>
          <p:nvPr/>
        </p:nvSpPr>
        <p:spPr>
          <a:xfrm>
            <a:off x="10818307" y="350017"/>
            <a:ext cx="56760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solidFill>
                  <a:srgbClr val="FF0000"/>
                </a:solidFill>
              </a:rPr>
              <a:t>?</a:t>
            </a:r>
            <a:endParaRPr lang="en-US" sz="5000" dirty="0">
              <a:solidFill>
                <a:srgbClr val="FF0000"/>
              </a:solidFill>
              <a:sym typeface="Wingdings" panose="05000000000000000000" pitchFamily="2" charset="2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A9CBAC3E-D03E-2FA0-F5D2-F3D3E2237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0192871" cy="817723"/>
          </a:xfrm>
        </p:spPr>
        <p:txBody>
          <a:bodyPr anchor="t">
            <a:noAutofit/>
          </a:bodyPr>
          <a:lstStyle/>
          <a:p>
            <a:pPr algn="ctr"/>
            <a:r>
              <a:rPr lang="en-US" dirty="0"/>
              <a:t>Equivariant bifurcation theory predicts no stable orbit under asymmetric projections</a:t>
            </a:r>
          </a:p>
        </p:txBody>
      </p:sp>
    </p:spTree>
    <p:extLst>
      <p:ext uri="{BB962C8B-B14F-4D97-AF65-F5344CB8AC3E}">
        <p14:creationId xmlns:p14="http://schemas.microsoft.com/office/powerpoint/2010/main" val="15059652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C2F5BC-67B8-0DB3-D533-C92262651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52CFEA8-A8C6-9461-2007-9A57114E7E46}"/>
              </a:ext>
            </a:extLst>
          </p:cNvPr>
          <p:cNvSpPr txBox="1"/>
          <p:nvPr/>
        </p:nvSpPr>
        <p:spPr>
          <a:xfrm>
            <a:off x="11459740" y="6488668"/>
            <a:ext cx="732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9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32EAB36-841F-EB4D-26E2-A1612AD502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1913612"/>
            <a:ext cx="11353800" cy="3258088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9A26EE52-2758-01EB-BDC8-BAE47CE06AD0}"/>
              </a:ext>
            </a:extLst>
          </p:cNvPr>
          <p:cNvSpPr txBox="1"/>
          <p:nvPr/>
        </p:nvSpPr>
        <p:spPr>
          <a:xfrm>
            <a:off x="0" y="5607494"/>
            <a:ext cx="65859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No periodic orbits </a:t>
            </a:r>
          </a:p>
          <a:p>
            <a:pPr algn="ctr"/>
            <a:r>
              <a:rPr lang="en-US" sz="2400" dirty="0"/>
              <a:t>for trot and gallop</a:t>
            </a:r>
            <a:endParaRPr lang="en-US" sz="2800" dirty="0">
              <a:sym typeface="Wingdings" panose="05000000000000000000" pitchFamily="2" charset="2"/>
            </a:endParaRPr>
          </a:p>
        </p:txBody>
      </p:sp>
      <p:sp>
        <p:nvSpPr>
          <p:cNvPr id="18" name="Signe de multiplication 17">
            <a:extLst>
              <a:ext uri="{FF2B5EF4-FFF2-40B4-BE49-F238E27FC236}">
                <a16:creationId xmlns:a16="http://schemas.microsoft.com/office/drawing/2014/main" id="{EC2788D3-CE88-6A7B-2056-5CFFFF722991}"/>
              </a:ext>
            </a:extLst>
          </p:cNvPr>
          <p:cNvSpPr/>
          <p:nvPr/>
        </p:nvSpPr>
        <p:spPr>
          <a:xfrm>
            <a:off x="2055092" y="2909454"/>
            <a:ext cx="2318327" cy="2179118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CD52224-B2FC-9FD4-79DB-7E55700E93C2}"/>
              </a:ext>
            </a:extLst>
          </p:cNvPr>
          <p:cNvSpPr txBox="1"/>
          <p:nvPr/>
        </p:nvSpPr>
        <p:spPr>
          <a:xfrm>
            <a:off x="5606035" y="5596978"/>
            <a:ext cx="65859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/>
              <a:t>2 periodic </a:t>
            </a:r>
            <a:r>
              <a:rPr lang="en-US" sz="2400" dirty="0"/>
              <a:t>orbits: </a:t>
            </a:r>
          </a:p>
          <a:p>
            <a:pPr algn="ctr"/>
            <a:r>
              <a:rPr lang="en-US" sz="2400" dirty="0"/>
              <a:t>trot and gallop</a:t>
            </a:r>
            <a:endParaRPr lang="en-US" sz="2800" dirty="0">
              <a:sym typeface="Wingdings" panose="05000000000000000000" pitchFamily="2" charset="2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618CF4F9-F5B1-E4E9-8BEF-08412E64E5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3128" y="275401"/>
            <a:ext cx="1717964" cy="1011007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679F0890-CE06-90DC-2D1D-C639A757C0FB}"/>
              </a:ext>
            </a:extLst>
          </p:cNvPr>
          <p:cNvSpPr txBox="1"/>
          <p:nvPr/>
        </p:nvSpPr>
        <p:spPr>
          <a:xfrm>
            <a:off x="10818307" y="350017"/>
            <a:ext cx="56760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solidFill>
                  <a:srgbClr val="FF0000"/>
                </a:solidFill>
              </a:rPr>
              <a:t>?</a:t>
            </a:r>
            <a:endParaRPr lang="en-US" sz="5000" dirty="0">
              <a:solidFill>
                <a:srgbClr val="FF0000"/>
              </a:solidFill>
              <a:sym typeface="Wingdings" panose="05000000000000000000" pitchFamily="2" charset="2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15AF2637-A603-638B-83E2-5D9DC05ED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0192871" cy="817723"/>
          </a:xfrm>
        </p:spPr>
        <p:txBody>
          <a:bodyPr anchor="t">
            <a:noAutofit/>
          </a:bodyPr>
          <a:lstStyle/>
          <a:p>
            <a:pPr algn="ctr"/>
            <a:r>
              <a:rPr lang="en-US" dirty="0"/>
              <a:t>Equivariant bifurcation theory predicts 2 stable orbits under symmetric projections</a:t>
            </a:r>
          </a:p>
        </p:txBody>
      </p:sp>
    </p:spTree>
    <p:extLst>
      <p:ext uri="{BB962C8B-B14F-4D97-AF65-F5344CB8AC3E}">
        <p14:creationId xmlns:p14="http://schemas.microsoft.com/office/powerpoint/2010/main" val="17811986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DDDC07-2066-D9C7-22E6-0C1331E55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440271" cy="1325563"/>
          </a:xfrm>
        </p:spPr>
        <p:txBody>
          <a:bodyPr/>
          <a:lstStyle/>
          <a:p>
            <a:pPr algn="ctr"/>
            <a:r>
              <a:rPr lang="en-US" dirty="0"/>
              <a:t>Q2: Which switching mechanism?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4698358-5A09-E5A7-3101-F30B06D1F378}"/>
              </a:ext>
            </a:extLst>
          </p:cNvPr>
          <p:cNvSpPr txBox="1"/>
          <p:nvPr/>
        </p:nvSpPr>
        <p:spPr>
          <a:xfrm>
            <a:off x="11459740" y="6488668"/>
            <a:ext cx="732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10</a:t>
            </a: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8D29FFEE-3457-73D7-69AC-97D8A1E0F9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4042" y="154054"/>
            <a:ext cx="1579783" cy="929689"/>
          </a:xfrm>
          <a:prstGeom prst="rect">
            <a:avLst/>
          </a:prstGeom>
        </p:spPr>
      </p:pic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2DA23A09-CBBC-E951-3770-E973258F4F7F}"/>
              </a:ext>
            </a:extLst>
          </p:cNvPr>
          <p:cNvCxnSpPr>
            <a:cxnSpLocks/>
            <a:endCxn id="34" idx="1"/>
          </p:cNvCxnSpPr>
          <p:nvPr/>
        </p:nvCxnSpPr>
        <p:spPr>
          <a:xfrm>
            <a:off x="9897091" y="618898"/>
            <a:ext cx="626951" cy="1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6" name="ZoneTexte 35">
            <a:extLst>
              <a:ext uri="{FF2B5EF4-FFF2-40B4-BE49-F238E27FC236}">
                <a16:creationId xmlns:a16="http://schemas.microsoft.com/office/drawing/2014/main" id="{CEF4C054-A595-DD98-1D3C-77ABE4118FD2}"/>
              </a:ext>
            </a:extLst>
          </p:cNvPr>
          <p:cNvSpPr txBox="1"/>
          <p:nvPr/>
        </p:nvSpPr>
        <p:spPr>
          <a:xfrm>
            <a:off x="9528731" y="425066"/>
            <a:ext cx="459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/>
              <a:t>u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09AB68A2-6ECB-22D7-B877-BC3D27F9D9FF}"/>
              </a:ext>
            </a:extLst>
          </p:cNvPr>
          <p:cNvSpPr txBox="1"/>
          <p:nvPr/>
        </p:nvSpPr>
        <p:spPr>
          <a:xfrm>
            <a:off x="9981048" y="118097"/>
            <a:ext cx="4590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FF0000"/>
                </a:solidFill>
              </a:rPr>
              <a:t>?</a:t>
            </a:r>
            <a:endParaRPr lang="en-US" sz="3000" dirty="0">
              <a:solidFill>
                <a:srgbClr val="FF0000"/>
              </a:solidFill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9901414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71D552-A3DF-6E9D-FDD6-DD7D655D5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4F1D78-9A76-439A-7C1F-15CE6B560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440271" cy="1325563"/>
          </a:xfrm>
        </p:spPr>
        <p:txBody>
          <a:bodyPr/>
          <a:lstStyle/>
          <a:p>
            <a:pPr algn="ctr"/>
            <a:r>
              <a:rPr lang="en-US" dirty="0"/>
              <a:t>Neurons as feedback models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7914336-7D87-0004-1BDD-CC1A7569226F}"/>
              </a:ext>
            </a:extLst>
          </p:cNvPr>
          <p:cNvSpPr txBox="1"/>
          <p:nvPr/>
        </p:nvSpPr>
        <p:spPr>
          <a:xfrm>
            <a:off x="11459740" y="6488668"/>
            <a:ext cx="732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11</a:t>
            </a:r>
          </a:p>
        </p:txBody>
      </p:sp>
      <p:pic>
        <p:nvPicPr>
          <p:cNvPr id="4" name="Image 3" descr="Une image contenant noir, obscurité&#10;&#10;Description générée automatiquement">
            <a:extLst>
              <a:ext uri="{FF2B5EF4-FFF2-40B4-BE49-F238E27FC236}">
                <a16:creationId xmlns:a16="http://schemas.microsoft.com/office/drawing/2014/main" id="{489545E7-3A8C-2859-1E09-4129B6F22C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631" y="2315978"/>
            <a:ext cx="4265271" cy="2009894"/>
          </a:xfrm>
          <a:prstGeom prst="rect">
            <a:avLst/>
          </a:prstGeom>
        </p:spPr>
      </p:pic>
      <p:pic>
        <p:nvPicPr>
          <p:cNvPr id="6" name="Image 5" descr="Une image contenant texte, capture d’écran, diagramme, Police&#10;&#10;Description générée automatiquement">
            <a:extLst>
              <a:ext uri="{FF2B5EF4-FFF2-40B4-BE49-F238E27FC236}">
                <a16:creationId xmlns:a16="http://schemas.microsoft.com/office/drawing/2014/main" id="{50DDBBD5-FB1B-A065-63D4-F6A7F03DDC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6540" y="1816759"/>
            <a:ext cx="6245460" cy="2571659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4D904FD8-B160-B6B8-2D5E-6D478769B30F}"/>
              </a:ext>
            </a:extLst>
          </p:cNvPr>
          <p:cNvGrpSpPr/>
          <p:nvPr/>
        </p:nvGrpSpPr>
        <p:grpSpPr>
          <a:xfrm>
            <a:off x="4648705" y="2848610"/>
            <a:ext cx="914400" cy="944630"/>
            <a:chOff x="2597020" y="2060978"/>
            <a:chExt cx="914400" cy="944630"/>
          </a:xfrm>
        </p:grpSpPr>
        <p:sp>
          <p:nvSpPr>
            <p:cNvPr id="25" name="Est égal à 24">
              <a:extLst>
                <a:ext uri="{FF2B5EF4-FFF2-40B4-BE49-F238E27FC236}">
                  <a16:creationId xmlns:a16="http://schemas.microsoft.com/office/drawing/2014/main" id="{4DF1BFA9-A3E9-F73F-5AB8-0B442EC4CED7}"/>
                </a:ext>
              </a:extLst>
            </p:cNvPr>
            <p:cNvSpPr/>
            <p:nvPr/>
          </p:nvSpPr>
          <p:spPr>
            <a:xfrm>
              <a:off x="2597020" y="2060978"/>
              <a:ext cx="914400" cy="698500"/>
            </a:xfrm>
            <a:prstGeom prst="mathEqual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6" name="Est égal à 25">
              <a:extLst>
                <a:ext uri="{FF2B5EF4-FFF2-40B4-BE49-F238E27FC236}">
                  <a16:creationId xmlns:a16="http://schemas.microsoft.com/office/drawing/2014/main" id="{7CCBCF5B-CBB5-F4DE-597E-02871B7B307F}"/>
                </a:ext>
              </a:extLst>
            </p:cNvPr>
            <p:cNvSpPr/>
            <p:nvPr/>
          </p:nvSpPr>
          <p:spPr>
            <a:xfrm>
              <a:off x="2597020" y="2307108"/>
              <a:ext cx="914400" cy="698500"/>
            </a:xfrm>
            <a:prstGeom prst="mathEqual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F7787786-BBBB-3247-D7E0-12289517F8FD}"/>
              </a:ext>
            </a:extLst>
          </p:cNvPr>
          <p:cNvSpPr/>
          <p:nvPr/>
        </p:nvSpPr>
        <p:spPr>
          <a:xfrm>
            <a:off x="8749004" y="2947525"/>
            <a:ext cx="431800" cy="278812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CBDD569-F956-89AA-1061-7AF8D94147BD}"/>
              </a:ext>
            </a:extLst>
          </p:cNvPr>
          <p:cNvSpPr/>
          <p:nvPr/>
        </p:nvSpPr>
        <p:spPr>
          <a:xfrm>
            <a:off x="1855293" y="2827895"/>
            <a:ext cx="2129415" cy="1070243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D9DFCF2-BDAF-0C26-A7ED-3965B400F7D5}"/>
              </a:ext>
            </a:extLst>
          </p:cNvPr>
          <p:cNvSpPr/>
          <p:nvPr/>
        </p:nvSpPr>
        <p:spPr>
          <a:xfrm>
            <a:off x="9522326" y="3301739"/>
            <a:ext cx="334753" cy="226097"/>
          </a:xfrm>
          <a:prstGeom prst="rect">
            <a:avLst/>
          </a:prstGeom>
          <a:solidFill>
            <a:srgbClr val="00B05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2A64A18-6274-050F-4300-B1A3C3CB85F1}"/>
              </a:ext>
            </a:extLst>
          </p:cNvPr>
          <p:cNvSpPr/>
          <p:nvPr/>
        </p:nvSpPr>
        <p:spPr>
          <a:xfrm>
            <a:off x="654455" y="2827894"/>
            <a:ext cx="1200838" cy="1070243"/>
          </a:xfrm>
          <a:prstGeom prst="rect">
            <a:avLst/>
          </a:prstGeom>
          <a:solidFill>
            <a:srgbClr val="00B05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Image 30" descr="Une image contenant noir, obscurité&#10;&#10;Description générée automatiquement">
            <a:extLst>
              <a:ext uri="{FF2B5EF4-FFF2-40B4-BE49-F238E27FC236}">
                <a16:creationId xmlns:a16="http://schemas.microsoft.com/office/drawing/2014/main" id="{56AB2ACE-1440-263D-2434-1404BD8A3B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2763" y="5669116"/>
            <a:ext cx="3768292" cy="481389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ADCAC9A5-5C45-E725-A897-546CD6CFA9D4}"/>
              </a:ext>
            </a:extLst>
          </p:cNvPr>
          <p:cNvSpPr/>
          <p:nvPr/>
        </p:nvSpPr>
        <p:spPr>
          <a:xfrm>
            <a:off x="4139973" y="5563596"/>
            <a:ext cx="851956" cy="692423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6FCAEC9-4CC8-A582-4EBB-94F4D38310A2}"/>
              </a:ext>
            </a:extLst>
          </p:cNvPr>
          <p:cNvSpPr/>
          <p:nvPr/>
        </p:nvSpPr>
        <p:spPr>
          <a:xfrm>
            <a:off x="6865575" y="5586278"/>
            <a:ext cx="743972" cy="647061"/>
          </a:xfrm>
          <a:prstGeom prst="rect">
            <a:avLst/>
          </a:prstGeom>
          <a:solidFill>
            <a:srgbClr val="00B05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1897AE1F-5C70-24BE-B0C0-68D075F9E2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4042" y="154054"/>
            <a:ext cx="1579783" cy="929689"/>
          </a:xfrm>
          <a:prstGeom prst="rect">
            <a:avLst/>
          </a:prstGeom>
        </p:spPr>
      </p:pic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5F5A9200-A166-1F9F-6B59-DACCE2C04E34}"/>
              </a:ext>
            </a:extLst>
          </p:cNvPr>
          <p:cNvCxnSpPr>
            <a:cxnSpLocks/>
            <a:endCxn id="34" idx="1"/>
          </p:cNvCxnSpPr>
          <p:nvPr/>
        </p:nvCxnSpPr>
        <p:spPr>
          <a:xfrm>
            <a:off x="9897091" y="618898"/>
            <a:ext cx="626951" cy="1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6" name="ZoneTexte 35">
            <a:extLst>
              <a:ext uri="{FF2B5EF4-FFF2-40B4-BE49-F238E27FC236}">
                <a16:creationId xmlns:a16="http://schemas.microsoft.com/office/drawing/2014/main" id="{23151927-85A2-AEEF-E659-DC3556E6E944}"/>
              </a:ext>
            </a:extLst>
          </p:cNvPr>
          <p:cNvSpPr txBox="1"/>
          <p:nvPr/>
        </p:nvSpPr>
        <p:spPr>
          <a:xfrm>
            <a:off x="9528731" y="425066"/>
            <a:ext cx="459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/>
              <a:t>u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12A51C3B-2468-D979-7850-9CB86412AD35}"/>
              </a:ext>
            </a:extLst>
          </p:cNvPr>
          <p:cNvSpPr txBox="1"/>
          <p:nvPr/>
        </p:nvSpPr>
        <p:spPr>
          <a:xfrm>
            <a:off x="9981048" y="118097"/>
            <a:ext cx="4590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FF0000"/>
                </a:solidFill>
              </a:rPr>
              <a:t>?</a:t>
            </a:r>
            <a:endParaRPr lang="en-US" sz="3000" dirty="0">
              <a:solidFill>
                <a:srgbClr val="FF0000"/>
              </a:solidFill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416870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0" grpId="0" animBg="1"/>
      <p:bldP spid="32" grpId="0" animBg="1"/>
      <p:bldP spid="3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E99ED5-A696-F15C-8B1B-33AB7BC62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365125"/>
            <a:ext cx="9444773" cy="1325563"/>
          </a:xfrm>
        </p:spPr>
        <p:txBody>
          <a:bodyPr anchor="t"/>
          <a:lstStyle/>
          <a:p>
            <a:pPr algn="ctr"/>
            <a:r>
              <a:rPr lang="en-US" dirty="0"/>
              <a:t>The control action of ion channels can be aggregated in 3 feedback gains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8A55C52-41AF-A367-9648-E3107BF988AF}"/>
              </a:ext>
            </a:extLst>
          </p:cNvPr>
          <p:cNvSpPr txBox="1"/>
          <p:nvPr/>
        </p:nvSpPr>
        <p:spPr>
          <a:xfrm>
            <a:off x="11459740" y="6488668"/>
            <a:ext cx="732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81EF595-E8C2-F777-3F08-008B71E5ECE2}"/>
              </a:ext>
            </a:extLst>
          </p:cNvPr>
          <p:cNvSpPr/>
          <p:nvPr/>
        </p:nvSpPr>
        <p:spPr>
          <a:xfrm>
            <a:off x="5691189" y="3464719"/>
            <a:ext cx="664368" cy="207169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08CC89B-A9BD-EB7A-1AD7-D499FFFB14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4042" y="154054"/>
            <a:ext cx="1579783" cy="929689"/>
          </a:xfrm>
          <a:prstGeom prst="rect">
            <a:avLst/>
          </a:prstGeom>
        </p:spPr>
      </p:pic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16CA369D-295F-A8DA-35E7-2FB6B60F1BED}"/>
              </a:ext>
            </a:extLst>
          </p:cNvPr>
          <p:cNvCxnSpPr>
            <a:cxnSpLocks/>
            <a:endCxn id="18" idx="1"/>
          </p:cNvCxnSpPr>
          <p:nvPr/>
        </p:nvCxnSpPr>
        <p:spPr>
          <a:xfrm>
            <a:off x="9897091" y="618898"/>
            <a:ext cx="626951" cy="1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79DA9808-EC44-CF04-E604-69E70B8737CD}"/>
              </a:ext>
            </a:extLst>
          </p:cNvPr>
          <p:cNvSpPr txBox="1"/>
          <p:nvPr/>
        </p:nvSpPr>
        <p:spPr>
          <a:xfrm>
            <a:off x="9528731" y="425066"/>
            <a:ext cx="459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/>
              <a:t>u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5F45977-2192-ABA6-26EA-7BF393FC49D1}"/>
              </a:ext>
            </a:extLst>
          </p:cNvPr>
          <p:cNvSpPr txBox="1"/>
          <p:nvPr/>
        </p:nvSpPr>
        <p:spPr>
          <a:xfrm>
            <a:off x="9981048" y="118097"/>
            <a:ext cx="4590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FF0000"/>
                </a:solidFill>
              </a:rPr>
              <a:t>?</a:t>
            </a:r>
            <a:endParaRPr lang="en-US" sz="3000" dirty="0">
              <a:solidFill>
                <a:srgbClr val="FF0000"/>
              </a:solidFill>
              <a:sym typeface="Wingdings" panose="05000000000000000000" pitchFamily="2" charset="2"/>
            </a:endParaRPr>
          </a:p>
        </p:txBody>
      </p:sp>
      <p:pic>
        <p:nvPicPr>
          <p:cNvPr id="22" name="Image 21" descr="Une image contenant texte, capture d’écran, Police, nombre&#10;&#10;Description générée automatiquement">
            <a:extLst>
              <a:ext uri="{FF2B5EF4-FFF2-40B4-BE49-F238E27FC236}">
                <a16:creationId xmlns:a16="http://schemas.microsoft.com/office/drawing/2014/main" id="{1DECBFBD-CC12-92C0-9D73-DF7BD6478B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3964" y="2008563"/>
            <a:ext cx="6804263" cy="1902657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E7EF9068-063C-0FE1-73D1-D58D5434FC21}"/>
              </a:ext>
            </a:extLst>
          </p:cNvPr>
          <p:cNvSpPr/>
          <p:nvPr/>
        </p:nvSpPr>
        <p:spPr>
          <a:xfrm>
            <a:off x="772217" y="2553214"/>
            <a:ext cx="3846837" cy="257887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" dirty="0">
                <a:latin typeface="Barlow" panose="00000500000000000000" pitchFamily="2" charset="0"/>
              </a:rPr>
              <a:t>These can be aggregated into 3 neuronal feedback gains = 3 voltage dependent conductances: Dynamic Input Conductances (DICs)</a:t>
            </a:r>
          </a:p>
          <a:p>
            <a:pPr marL="285750" indent="-285750" algn="just">
              <a:buFontTx/>
              <a:buChar char="-"/>
            </a:pPr>
            <a:r>
              <a:rPr lang="en" dirty="0">
                <a:latin typeface="Barlow" panose="00000500000000000000" pitchFamily="2" charset="0"/>
              </a:rPr>
              <a:t>Fast</a:t>
            </a:r>
          </a:p>
          <a:p>
            <a:pPr marL="285750" indent="-285750" algn="just">
              <a:buFontTx/>
              <a:buChar char="-"/>
            </a:pPr>
            <a:r>
              <a:rPr lang="en" dirty="0">
                <a:latin typeface="Barlow" panose="00000500000000000000" pitchFamily="2" charset="0"/>
              </a:rPr>
              <a:t>Slow</a:t>
            </a:r>
          </a:p>
          <a:p>
            <a:pPr marL="285750" indent="-285750" algn="just">
              <a:buFontTx/>
              <a:buChar char="-"/>
            </a:pPr>
            <a:r>
              <a:rPr lang="en" dirty="0">
                <a:latin typeface="Barlow" panose="00000500000000000000" pitchFamily="2" charset="0"/>
              </a:rPr>
              <a:t>Ultraslow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F3F44EF-81D1-B1A4-C4E4-C43F8B366BE2}"/>
              </a:ext>
            </a:extLst>
          </p:cNvPr>
          <p:cNvSpPr/>
          <p:nvPr/>
        </p:nvSpPr>
        <p:spPr>
          <a:xfrm>
            <a:off x="5743510" y="2716631"/>
            <a:ext cx="1599399" cy="54568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"/>
          </a:p>
        </p:txBody>
      </p: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B3CA387F-BF10-2DEA-E93E-DEA98A1FE5CF}"/>
              </a:ext>
            </a:extLst>
          </p:cNvPr>
          <p:cNvCxnSpPr>
            <a:cxnSpLocks/>
          </p:cNvCxnSpPr>
          <p:nvPr/>
        </p:nvCxnSpPr>
        <p:spPr>
          <a:xfrm flipH="1" flipV="1">
            <a:off x="4619054" y="2560223"/>
            <a:ext cx="1124456" cy="172547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7" name="Image 26" descr="Une image contenant noir, obscurité&#10;&#10;Description générée automatiquement">
            <a:extLst>
              <a:ext uri="{FF2B5EF4-FFF2-40B4-BE49-F238E27FC236}">
                <a16:creationId xmlns:a16="http://schemas.microsoft.com/office/drawing/2014/main" id="{414E1D52-2D63-57A4-73FE-40204D5022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2339" y="4619288"/>
            <a:ext cx="3476827" cy="1386259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8CFD5616-F9E2-6F88-BE4D-E4805FFB3C05}"/>
              </a:ext>
            </a:extLst>
          </p:cNvPr>
          <p:cNvSpPr txBox="1"/>
          <p:nvPr/>
        </p:nvSpPr>
        <p:spPr>
          <a:xfrm>
            <a:off x="1365595" y="5153608"/>
            <a:ext cx="266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Drion et al., 2015</a:t>
            </a:r>
          </a:p>
        </p:txBody>
      </p:sp>
    </p:spTree>
    <p:extLst>
      <p:ext uri="{BB962C8B-B14F-4D97-AF65-F5344CB8AC3E}">
        <p14:creationId xmlns:p14="http://schemas.microsoft.com/office/powerpoint/2010/main" val="17997964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ECB43-3BF9-F3F9-B274-EB22393133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E4F4BA-2B7A-C642-95DD-F601F298B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0267950" cy="1325563"/>
          </a:xfrm>
        </p:spPr>
        <p:txBody>
          <a:bodyPr anchor="t"/>
          <a:lstStyle/>
          <a:p>
            <a:pPr algn="ctr"/>
            <a:r>
              <a:rPr lang="en-US" dirty="0"/>
              <a:t>Neuromodulation is adaptive control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820F41B-1C3D-0AC6-FD5F-97517D539D38}"/>
              </a:ext>
            </a:extLst>
          </p:cNvPr>
          <p:cNvSpPr txBox="1"/>
          <p:nvPr/>
        </p:nvSpPr>
        <p:spPr>
          <a:xfrm>
            <a:off x="11459740" y="6488668"/>
            <a:ext cx="732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13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B95C10B-D389-88EC-9508-FD1C89C438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4042" y="154054"/>
            <a:ext cx="1579783" cy="929689"/>
          </a:xfrm>
          <a:prstGeom prst="rect">
            <a:avLst/>
          </a:prstGeom>
        </p:spPr>
      </p:pic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AF0BD3D5-1A9B-C5DD-0DF3-3D8FC417AF6C}"/>
              </a:ext>
            </a:extLst>
          </p:cNvPr>
          <p:cNvCxnSpPr>
            <a:cxnSpLocks/>
            <a:endCxn id="4" idx="1"/>
          </p:cNvCxnSpPr>
          <p:nvPr/>
        </p:nvCxnSpPr>
        <p:spPr>
          <a:xfrm>
            <a:off x="9897091" y="618898"/>
            <a:ext cx="626951" cy="1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14B4ECDC-CABB-AE53-2B37-A6DB08CA97DE}"/>
              </a:ext>
            </a:extLst>
          </p:cNvPr>
          <p:cNvSpPr txBox="1"/>
          <p:nvPr/>
        </p:nvSpPr>
        <p:spPr>
          <a:xfrm>
            <a:off x="9528731" y="425066"/>
            <a:ext cx="459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/>
              <a:t>u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124DE1B-DD47-D9F4-13E6-37FE3CC3E668}"/>
              </a:ext>
            </a:extLst>
          </p:cNvPr>
          <p:cNvSpPr txBox="1"/>
          <p:nvPr/>
        </p:nvSpPr>
        <p:spPr>
          <a:xfrm>
            <a:off x="9981048" y="118097"/>
            <a:ext cx="4590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FF0000"/>
                </a:solidFill>
              </a:rPr>
              <a:t>?</a:t>
            </a:r>
            <a:endParaRPr lang="en-US" sz="3000" dirty="0">
              <a:solidFill>
                <a:srgbClr val="FF0000"/>
              </a:solidFill>
              <a:sym typeface="Wingdings" panose="05000000000000000000" pitchFamily="2" charset="2"/>
            </a:endParaRPr>
          </a:p>
        </p:txBody>
      </p:sp>
      <p:pic>
        <p:nvPicPr>
          <p:cNvPr id="12" name="Image 11" descr="Une image contenant texte, capture d’écran, Police, ligne&#10;&#10;Description générée automatiquement">
            <a:extLst>
              <a:ext uri="{FF2B5EF4-FFF2-40B4-BE49-F238E27FC236}">
                <a16:creationId xmlns:a16="http://schemas.microsoft.com/office/drawing/2014/main" id="{099F7EAF-F481-ED0C-2323-93DA302D2F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6869" y="2835777"/>
            <a:ext cx="9288597" cy="3172222"/>
          </a:xfrm>
          <a:prstGeom prst="rect">
            <a:avLst/>
          </a:prstGeom>
        </p:spPr>
      </p:pic>
      <p:pic>
        <p:nvPicPr>
          <p:cNvPr id="16" name="Image 15" descr="Une image contenant texte, diagramme, capture d’écran, graphisme&#10;&#10;Description générée automatiquement">
            <a:extLst>
              <a:ext uri="{FF2B5EF4-FFF2-40B4-BE49-F238E27FC236}">
                <a16:creationId xmlns:a16="http://schemas.microsoft.com/office/drawing/2014/main" id="{D22AC44D-04C4-723D-DB83-52AB315A1A1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525" t="2392" r="2370" b="52110"/>
          <a:stretch/>
        </p:blipFill>
        <p:spPr>
          <a:xfrm>
            <a:off x="5811168" y="1337516"/>
            <a:ext cx="5430612" cy="2418613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5DD8EFAF-CAFD-551F-5AC2-B8510A18D4E4}"/>
              </a:ext>
            </a:extLst>
          </p:cNvPr>
          <p:cNvSpPr txBox="1"/>
          <p:nvPr/>
        </p:nvSpPr>
        <p:spPr>
          <a:xfrm>
            <a:off x="4481128" y="6007999"/>
            <a:ext cx="266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Fyon et al., 2023</a:t>
            </a:r>
          </a:p>
        </p:txBody>
      </p:sp>
    </p:spTree>
    <p:extLst>
      <p:ext uri="{BB962C8B-B14F-4D97-AF65-F5344CB8AC3E}">
        <p14:creationId xmlns:p14="http://schemas.microsoft.com/office/powerpoint/2010/main" val="287965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3CF577-BFBA-1772-D6F6-8705B2B353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9AB44D-9884-0C57-F6F5-B9365AEE2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9191625" cy="1325563"/>
          </a:xfrm>
        </p:spPr>
        <p:txBody>
          <a:bodyPr anchor="t"/>
          <a:lstStyle/>
          <a:p>
            <a:pPr algn="ctr"/>
            <a:r>
              <a:rPr lang="en-US" dirty="0"/>
              <a:t>Neuromodulation as adaptive control is robust to neuronal degeneracy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076DB3C-7C49-0C20-0DBA-C968E2A6C04A}"/>
              </a:ext>
            </a:extLst>
          </p:cNvPr>
          <p:cNvSpPr txBox="1"/>
          <p:nvPr/>
        </p:nvSpPr>
        <p:spPr>
          <a:xfrm>
            <a:off x="11459740" y="6488668"/>
            <a:ext cx="732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14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4F55C84-C89F-416E-BBC9-B1F238B7FA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4042" y="154054"/>
            <a:ext cx="1579783" cy="929689"/>
          </a:xfrm>
          <a:prstGeom prst="rect">
            <a:avLst/>
          </a:prstGeom>
        </p:spPr>
      </p:pic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6A742004-F291-5A15-5910-61E23CA3102C}"/>
              </a:ext>
            </a:extLst>
          </p:cNvPr>
          <p:cNvCxnSpPr>
            <a:cxnSpLocks/>
            <a:endCxn id="5" idx="1"/>
          </p:cNvCxnSpPr>
          <p:nvPr/>
        </p:nvCxnSpPr>
        <p:spPr>
          <a:xfrm>
            <a:off x="9897091" y="618898"/>
            <a:ext cx="626951" cy="1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27C9C7D1-7D86-E394-7B4D-4697FA795F53}"/>
              </a:ext>
            </a:extLst>
          </p:cNvPr>
          <p:cNvSpPr txBox="1"/>
          <p:nvPr/>
        </p:nvSpPr>
        <p:spPr>
          <a:xfrm>
            <a:off x="9528731" y="425066"/>
            <a:ext cx="459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/>
              <a:t>u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F6794DC-D64D-CED6-A490-F105BDCA53AD}"/>
              </a:ext>
            </a:extLst>
          </p:cNvPr>
          <p:cNvSpPr txBox="1"/>
          <p:nvPr/>
        </p:nvSpPr>
        <p:spPr>
          <a:xfrm>
            <a:off x="9981048" y="118097"/>
            <a:ext cx="4590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FF0000"/>
                </a:solidFill>
              </a:rPr>
              <a:t>?</a:t>
            </a:r>
            <a:endParaRPr lang="en-US" sz="3000" dirty="0">
              <a:solidFill>
                <a:srgbClr val="FF0000"/>
              </a:solidFill>
              <a:sym typeface="Wingdings" panose="05000000000000000000" pitchFamily="2" charset="2"/>
            </a:endParaRPr>
          </a:p>
        </p:txBody>
      </p:sp>
      <p:pic>
        <p:nvPicPr>
          <p:cNvPr id="13" name="2neurons_accelerated">
            <a:hlinkClick r:id="" action="ppaction://media"/>
            <a:extLst>
              <a:ext uri="{FF2B5EF4-FFF2-40B4-BE49-F238E27FC236}">
                <a16:creationId xmlns:a16="http://schemas.microsoft.com/office/drawing/2014/main" id="{2BB16474-04A5-4D33-49CD-FAD9ADB5D56B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15963"/>
                </p14:media>
              </p:ext>
            </p:extLst>
          </p:nvPr>
        </p:nvPicPr>
        <p:blipFill>
          <a:blip r:embed="rId6"/>
          <a:srcRect b="17145"/>
          <a:stretch/>
        </p:blipFill>
        <p:spPr>
          <a:xfrm>
            <a:off x="1168664" y="1757363"/>
            <a:ext cx="9854672" cy="459285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6E9C537-DC8B-5FB6-BE8E-198F58014CC1}"/>
              </a:ext>
            </a:extLst>
          </p:cNvPr>
          <p:cNvSpPr/>
          <p:nvPr/>
        </p:nvSpPr>
        <p:spPr>
          <a:xfrm>
            <a:off x="8732578" y="2066384"/>
            <a:ext cx="765383" cy="1898036"/>
          </a:xfrm>
          <a:prstGeom prst="rect">
            <a:avLst/>
          </a:prstGeom>
          <a:solidFill>
            <a:srgbClr val="00B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2106F77-C8E4-1FFD-62D0-F3B967BE5C8F}"/>
              </a:ext>
            </a:extLst>
          </p:cNvPr>
          <p:cNvSpPr/>
          <p:nvPr/>
        </p:nvSpPr>
        <p:spPr>
          <a:xfrm>
            <a:off x="8732577" y="3964419"/>
            <a:ext cx="765383" cy="2087419"/>
          </a:xfrm>
          <a:prstGeom prst="rect">
            <a:avLst/>
          </a:prstGeom>
          <a:solidFill>
            <a:srgbClr val="00B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252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96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 mute="1">
                <p:cTn id="12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E9D2AC-704B-0714-3B1D-30907988AB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F5287C-9A67-8E0F-CBC0-11C6603D8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 anchor="t"/>
          <a:lstStyle/>
          <a:p>
            <a:pPr algn="ctr"/>
            <a:r>
              <a:rPr lang="en-US" dirty="0"/>
              <a:t>Simulating gait switching in an asymmetric network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B761052-D053-A4FC-0088-267096694433}"/>
              </a:ext>
            </a:extLst>
          </p:cNvPr>
          <p:cNvSpPr txBox="1"/>
          <p:nvPr/>
        </p:nvSpPr>
        <p:spPr>
          <a:xfrm>
            <a:off x="11459740" y="6488668"/>
            <a:ext cx="732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15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CA5491-B76D-4B61-8ACC-071541A14E86}"/>
              </a:ext>
            </a:extLst>
          </p:cNvPr>
          <p:cNvSpPr/>
          <p:nvPr/>
        </p:nvSpPr>
        <p:spPr>
          <a:xfrm>
            <a:off x="1946902" y="1643392"/>
            <a:ext cx="379129" cy="4045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03B62C5-98A6-6E94-0F57-8D9292440DFF}"/>
              </a:ext>
            </a:extLst>
          </p:cNvPr>
          <p:cNvSpPr/>
          <p:nvPr/>
        </p:nvSpPr>
        <p:spPr>
          <a:xfrm>
            <a:off x="5830235" y="1737984"/>
            <a:ext cx="379129" cy="4045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591ACA7-F922-4E04-CAC9-5E6DA6342ED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3920" b="38989"/>
          <a:stretch>
            <a:fillRect/>
          </a:stretch>
        </p:blipFill>
        <p:spPr>
          <a:xfrm>
            <a:off x="834925" y="1616835"/>
            <a:ext cx="2596005" cy="1867381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D55B813-1144-1C7E-AE04-F06870854B9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3825" b="38989"/>
          <a:stretch>
            <a:fillRect/>
          </a:stretch>
        </p:blipFill>
        <p:spPr>
          <a:xfrm>
            <a:off x="835784" y="3687244"/>
            <a:ext cx="2601363" cy="1867381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B8CEADA-0E46-9FAA-A2CC-ADD6158F0472}"/>
              </a:ext>
            </a:extLst>
          </p:cNvPr>
          <p:cNvSpPr/>
          <p:nvPr/>
        </p:nvSpPr>
        <p:spPr>
          <a:xfrm>
            <a:off x="736600" y="1555750"/>
            <a:ext cx="339725" cy="3460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5BFD4D-C17B-E484-0656-08ED5F7141AB}"/>
              </a:ext>
            </a:extLst>
          </p:cNvPr>
          <p:cNvSpPr/>
          <p:nvPr/>
        </p:nvSpPr>
        <p:spPr>
          <a:xfrm>
            <a:off x="692655" y="3412693"/>
            <a:ext cx="339725" cy="3460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2925854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3D616D-BD82-4FE3-B7A3-F17E17B0A2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B7833F-A707-7732-6B00-66B01FA038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 anchor="t"/>
          <a:lstStyle/>
          <a:p>
            <a:pPr algn="ctr"/>
            <a:r>
              <a:rPr lang="en-US" dirty="0"/>
              <a:t>Simulations confirm asymmetric failure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EA2D524-DE00-24B7-488A-1ABE05AA9000}"/>
              </a:ext>
            </a:extLst>
          </p:cNvPr>
          <p:cNvSpPr txBox="1"/>
          <p:nvPr/>
        </p:nvSpPr>
        <p:spPr>
          <a:xfrm>
            <a:off x="11459740" y="6488668"/>
            <a:ext cx="732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6D62C47-D2E6-5CB1-A459-EF878266843C}"/>
              </a:ext>
            </a:extLst>
          </p:cNvPr>
          <p:cNvSpPr/>
          <p:nvPr/>
        </p:nvSpPr>
        <p:spPr>
          <a:xfrm>
            <a:off x="1946902" y="1643392"/>
            <a:ext cx="379129" cy="4045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CEE74CB-99B8-D8E6-3A0C-B215E0067C36}"/>
              </a:ext>
            </a:extLst>
          </p:cNvPr>
          <p:cNvSpPr/>
          <p:nvPr/>
        </p:nvSpPr>
        <p:spPr>
          <a:xfrm>
            <a:off x="5830235" y="1737984"/>
            <a:ext cx="379129" cy="4045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836F2C4-3FCE-68C2-D736-D8DF09ACD5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97"/>
          <a:stretch>
            <a:fillRect/>
          </a:stretch>
        </p:blipFill>
        <p:spPr>
          <a:xfrm>
            <a:off x="3805308" y="1616835"/>
            <a:ext cx="4843392" cy="393779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17D61E6-3365-E01C-C323-273A76C95F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53920" b="38989"/>
          <a:stretch>
            <a:fillRect/>
          </a:stretch>
        </p:blipFill>
        <p:spPr>
          <a:xfrm>
            <a:off x="834925" y="1616835"/>
            <a:ext cx="2596005" cy="1867381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FF164D8-D889-AC7A-A986-C8B8F81A731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3825" b="38989"/>
          <a:stretch>
            <a:fillRect/>
          </a:stretch>
        </p:blipFill>
        <p:spPr>
          <a:xfrm>
            <a:off x="835784" y="3687244"/>
            <a:ext cx="2601363" cy="1867381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05B14BE-689A-1A83-9548-C8E8FFD0F0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303"/>
          <a:stretch>
            <a:fillRect/>
          </a:stretch>
        </p:blipFill>
        <p:spPr>
          <a:xfrm>
            <a:off x="9347705" y="1616835"/>
            <a:ext cx="2145290" cy="393779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5263356-A971-7105-BB08-5D031600ED13}"/>
              </a:ext>
            </a:extLst>
          </p:cNvPr>
          <p:cNvSpPr/>
          <p:nvPr/>
        </p:nvSpPr>
        <p:spPr>
          <a:xfrm>
            <a:off x="736600" y="1555750"/>
            <a:ext cx="339725" cy="3460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F2D42B3-43DF-1EE8-1677-17BC84CD4EA2}"/>
              </a:ext>
            </a:extLst>
          </p:cNvPr>
          <p:cNvSpPr/>
          <p:nvPr/>
        </p:nvSpPr>
        <p:spPr>
          <a:xfrm>
            <a:off x="692655" y="3412693"/>
            <a:ext cx="339725" cy="3460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548159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BEA664-9AA6-AE5C-3341-E528E17C22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A71061-3E14-84E8-D815-A4F396360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 anchor="t"/>
          <a:lstStyle/>
          <a:p>
            <a:pPr algn="ctr"/>
            <a:r>
              <a:rPr lang="en-US" dirty="0"/>
              <a:t>Simulations confirm asymmetric failure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2E82F4E-089D-FF94-1F59-6763A87A86B8}"/>
              </a:ext>
            </a:extLst>
          </p:cNvPr>
          <p:cNvSpPr txBox="1"/>
          <p:nvPr/>
        </p:nvSpPr>
        <p:spPr>
          <a:xfrm>
            <a:off x="11459740" y="6488668"/>
            <a:ext cx="732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E86686-9667-0FF8-2C1D-5361D5FB705C}"/>
              </a:ext>
            </a:extLst>
          </p:cNvPr>
          <p:cNvSpPr/>
          <p:nvPr/>
        </p:nvSpPr>
        <p:spPr>
          <a:xfrm>
            <a:off x="1946902" y="1643392"/>
            <a:ext cx="379129" cy="4045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503FE0A-1364-7283-381B-4F0197F9D866}"/>
              </a:ext>
            </a:extLst>
          </p:cNvPr>
          <p:cNvSpPr/>
          <p:nvPr/>
        </p:nvSpPr>
        <p:spPr>
          <a:xfrm>
            <a:off x="5830235" y="1737984"/>
            <a:ext cx="379129" cy="4045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04955A99-C6D2-8BD9-0C7B-71A38D7AE3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303"/>
          <a:stretch>
            <a:fillRect/>
          </a:stretch>
        </p:blipFill>
        <p:spPr>
          <a:xfrm>
            <a:off x="9347705" y="1616835"/>
            <a:ext cx="2145290" cy="393779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CBAA3EE-B8E5-149F-C29F-CB10CA58E7EB}"/>
              </a:ext>
            </a:extLst>
          </p:cNvPr>
          <p:cNvSpPr/>
          <p:nvPr/>
        </p:nvSpPr>
        <p:spPr>
          <a:xfrm>
            <a:off x="736600" y="1555750"/>
            <a:ext cx="339725" cy="3460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EA7BC68-3A45-D6F6-F1DA-2D39C15BB35D}"/>
              </a:ext>
            </a:extLst>
          </p:cNvPr>
          <p:cNvSpPr/>
          <p:nvPr/>
        </p:nvSpPr>
        <p:spPr>
          <a:xfrm>
            <a:off x="692655" y="3412693"/>
            <a:ext cx="339725" cy="3460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8FC4F5F-964A-20EB-B52B-7883FC7C60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8398" y="2163283"/>
            <a:ext cx="6789400" cy="3190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0452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6B8CD4-A091-56AF-3938-BAB4F4E5D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148AFE-C59F-644E-C02D-4C93CCDE9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 anchor="t"/>
          <a:lstStyle/>
          <a:p>
            <a:pPr algn="ctr"/>
            <a:r>
              <a:rPr lang="en-US" dirty="0"/>
              <a:t>Simulations show symmetric robustness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68F8933-19A3-EFCA-EFF2-CF70D1DBF3A6}"/>
              </a:ext>
            </a:extLst>
          </p:cNvPr>
          <p:cNvSpPr txBox="1"/>
          <p:nvPr/>
        </p:nvSpPr>
        <p:spPr>
          <a:xfrm>
            <a:off x="11459740" y="6488668"/>
            <a:ext cx="732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17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FD650AB-CBA1-EE12-B0CA-6AEBE78681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6374" y="1094618"/>
            <a:ext cx="8939251" cy="547763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7CFAF02-3DBD-CE96-AEF9-C26081999BBF}"/>
              </a:ext>
            </a:extLst>
          </p:cNvPr>
          <p:cNvSpPr/>
          <p:nvPr/>
        </p:nvSpPr>
        <p:spPr>
          <a:xfrm>
            <a:off x="6677025" y="3933825"/>
            <a:ext cx="4143375" cy="274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97108BD-B97C-D6ED-E707-0447D608DD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66"/>
          <a:stretch>
            <a:fillRect/>
          </a:stretch>
        </p:blipFill>
        <p:spPr>
          <a:xfrm>
            <a:off x="1454522" y="7006291"/>
            <a:ext cx="3757430" cy="271462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1F85B84-EC26-2031-3A10-8549EB8011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703"/>
          <a:stretch>
            <a:fillRect/>
          </a:stretch>
        </p:blipFill>
        <p:spPr>
          <a:xfrm>
            <a:off x="5379846" y="7006291"/>
            <a:ext cx="5774490" cy="2714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482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D2DA53-22A0-D2A1-4E40-754485A297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C7DB4C-FD21-245E-BFD5-F2454980B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 anchor="t"/>
          <a:lstStyle/>
          <a:p>
            <a:pPr algn="ctr"/>
            <a:r>
              <a:rPr lang="en-US" dirty="0"/>
              <a:t>Simulations show symmetric robustness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255E426-C197-859B-7F16-82E9A485C974}"/>
              </a:ext>
            </a:extLst>
          </p:cNvPr>
          <p:cNvSpPr txBox="1"/>
          <p:nvPr/>
        </p:nvSpPr>
        <p:spPr>
          <a:xfrm>
            <a:off x="11459740" y="6488668"/>
            <a:ext cx="732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17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D169A0F-3ED2-44FC-E05A-6A58857B63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442"/>
          <a:stretch>
            <a:fillRect/>
          </a:stretch>
        </p:blipFill>
        <p:spPr>
          <a:xfrm>
            <a:off x="1626374" y="1142999"/>
            <a:ext cx="8939251" cy="271462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CD2A31D-0F85-EDE3-A613-670F6C9526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66"/>
          <a:stretch>
            <a:fillRect/>
          </a:stretch>
        </p:blipFill>
        <p:spPr>
          <a:xfrm>
            <a:off x="1474693" y="4054662"/>
            <a:ext cx="3757430" cy="271462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15BA74D-D670-F2DC-E5F9-16D273EC92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703"/>
          <a:stretch>
            <a:fillRect/>
          </a:stretch>
        </p:blipFill>
        <p:spPr>
          <a:xfrm>
            <a:off x="5400017" y="4054662"/>
            <a:ext cx="5774490" cy="2714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8242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8A30DE-586D-434F-9330-5BE334A75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5E6E64-62F0-759D-C152-0D11E3AAD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8628077" cy="1325563"/>
          </a:xfrm>
        </p:spPr>
        <p:txBody>
          <a:bodyPr anchor="t"/>
          <a:lstStyle/>
          <a:p>
            <a:pPr algn="ctr"/>
            <a:r>
              <a:rPr lang="en-US" dirty="0"/>
              <a:t>Conclusion and take home messages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B9B2C8D-3C28-CDD9-2FF2-DB4D5B6C43AC}"/>
              </a:ext>
            </a:extLst>
          </p:cNvPr>
          <p:cNvSpPr txBox="1"/>
          <p:nvPr/>
        </p:nvSpPr>
        <p:spPr>
          <a:xfrm>
            <a:off x="11459740" y="6488668"/>
            <a:ext cx="732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18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37EF3FC-F9F9-B473-D339-409EFDBD518A}"/>
              </a:ext>
            </a:extLst>
          </p:cNvPr>
          <p:cNvSpPr/>
          <p:nvPr/>
        </p:nvSpPr>
        <p:spPr>
          <a:xfrm>
            <a:off x="75849" y="1736096"/>
            <a:ext cx="240188" cy="2907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97AE93B-D65A-5883-30FB-9225C0959AC6}"/>
              </a:ext>
            </a:extLst>
          </p:cNvPr>
          <p:cNvSpPr txBox="1"/>
          <p:nvPr/>
        </p:nvSpPr>
        <p:spPr>
          <a:xfrm>
            <a:off x="433095" y="1217523"/>
            <a:ext cx="970919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One fixed connectome, no plasticity: symmetry sets which gaits exist, neuromodulation sets how to switch.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Robustness from feedback, not tuning : gaits hold across 200 networks at fivefold variability.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Next step, silicon: target gains become bias currents, degeneracy becomes device mismatch. Ongoing work with Loris Mendolia.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204CFDB-7B0C-6695-05AB-CACD594FFD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2290" y="258246"/>
            <a:ext cx="1918553" cy="1918553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ED2DDD3-5ED6-BA32-ABC6-A7C26940F6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095" y="3516820"/>
            <a:ext cx="3138780" cy="313878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623DE47-8907-15C5-CEBD-54BA6E0415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4038" y="3816345"/>
            <a:ext cx="6981826" cy="253973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73DF7E2-563F-EE89-6E2D-5BFB0AFCD75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2290" y="2176799"/>
            <a:ext cx="1918553" cy="191855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65FEF53-5D71-B486-778F-255FF5AF7D11}"/>
              </a:ext>
            </a:extLst>
          </p:cNvPr>
          <p:cNvSpPr txBox="1"/>
          <p:nvPr/>
        </p:nvSpPr>
        <p:spPr>
          <a:xfrm>
            <a:off x="6762894" y="6356075"/>
            <a:ext cx="266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Mendolia et al., 2025</a:t>
            </a:r>
          </a:p>
        </p:txBody>
      </p:sp>
    </p:spTree>
    <p:extLst>
      <p:ext uri="{BB962C8B-B14F-4D97-AF65-F5344CB8AC3E}">
        <p14:creationId xmlns:p14="http://schemas.microsoft.com/office/powerpoint/2010/main" val="1842059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TM03457515[[fn=Vue]]</Template>
  <TotalTime>0</TotalTime>
  <Words>487</Words>
  <Application>Microsoft Office PowerPoint</Application>
  <PresentationFormat>Grand écran</PresentationFormat>
  <Paragraphs>136</Paragraphs>
  <Slides>22</Slides>
  <Notes>22</Notes>
  <HiddenSlides>0</HiddenSlides>
  <MMClips>1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9" baseType="lpstr">
      <vt:lpstr>Aptos</vt:lpstr>
      <vt:lpstr>Aptos Display</vt:lpstr>
      <vt:lpstr>Aptos Display (En-têtes)</vt:lpstr>
      <vt:lpstr>Arial</vt:lpstr>
      <vt:lpstr>Barlow</vt:lpstr>
      <vt:lpstr>Wingdings</vt:lpstr>
      <vt:lpstr>Thème Office</vt:lpstr>
      <vt:lpstr>Neuromodulation supports robust rhythmic pattern transitions in degenerate central pattern generators with fixed connectivity</vt:lpstr>
      <vt:lpstr>Gait switching in animals relies on a fixed network</vt:lpstr>
      <vt:lpstr>Classical solutions rely on rewiring the connectome</vt:lpstr>
      <vt:lpstr>Dynamics arise from conductance-based models</vt:lpstr>
      <vt:lpstr>Research questions</vt:lpstr>
      <vt:lpstr>Neuromodulation as the proposed architecture</vt:lpstr>
      <vt:lpstr>Q1: Which network topology?</vt:lpstr>
      <vt:lpstr>The smallest network admits one neuromodulated neuron per gait</vt:lpstr>
      <vt:lpstr>The smallest network admits one neuromodulated neuron per gait</vt:lpstr>
      <vt:lpstr>Equivariant bifurcation theory predicts no stable orbit under asymmetric projections</vt:lpstr>
      <vt:lpstr>Equivariant bifurcation theory predicts 2 stable orbits under symmetric projections</vt:lpstr>
      <vt:lpstr>Q2: Which switching mechanism?</vt:lpstr>
      <vt:lpstr>Neurons as feedback models</vt:lpstr>
      <vt:lpstr>The control action of ion channels can be aggregated in 3 feedback gains</vt:lpstr>
      <vt:lpstr>Neuromodulation is adaptive control</vt:lpstr>
      <vt:lpstr>Neuromodulation as adaptive control is robust to neuronal degeneracy</vt:lpstr>
      <vt:lpstr>Simulating gait switching in an asymmetric network</vt:lpstr>
      <vt:lpstr>Simulations confirm asymmetric failure</vt:lpstr>
      <vt:lpstr>Simulations confirm asymmetric failure</vt:lpstr>
      <vt:lpstr>Simulations show symmetric robustness</vt:lpstr>
      <vt:lpstr>Simulations show symmetric robustness</vt:lpstr>
      <vt:lpstr>Conclusion and take home messages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Fyon Arthur</dc:creator>
  <cp:lastModifiedBy>Fyon Arthur</cp:lastModifiedBy>
  <cp:revision>345</cp:revision>
  <dcterms:created xsi:type="dcterms:W3CDTF">2024-12-20T08:13:01Z</dcterms:created>
  <dcterms:modified xsi:type="dcterms:W3CDTF">2026-07-09T16:53:09Z</dcterms:modified>
</cp:coreProperties>
</file>