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7" r:id="rId2"/>
  </p:sldIdLst>
  <p:sldSz cx="30275213" cy="42803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A42E"/>
    <a:srgbClr val="4AA32E"/>
    <a:srgbClr val="49A02D"/>
    <a:srgbClr val="489C2C"/>
    <a:srgbClr val="479C2C"/>
    <a:srgbClr val="337620"/>
    <a:srgbClr val="B44B14"/>
    <a:srgbClr val="3A7E22"/>
    <a:srgbClr val="337720"/>
    <a:srgbClr val="C1D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958A87-F155-AB4C-834A-FF3D59A11365}" v="161" dt="2026-03-16T08:57:39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50"/>
    <p:restoredTop sz="96192"/>
  </p:normalViewPr>
  <p:slideViewPr>
    <p:cSldViewPr snapToGrid="0">
      <p:cViewPr>
        <p:scale>
          <a:sx n="44" d="100"/>
          <a:sy n="44" d="100"/>
        </p:scale>
        <p:origin x="184" y="-4560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E5BAC-26A4-8E46-86D9-70F337968D16}" type="datetimeFigureOut">
              <a:rPr lang="en-BE" smtClean="0"/>
              <a:t>13/03/2026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EB433-EC13-A840-B7FF-30D6DCD4DFC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4045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4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Footer &amp; header same colour ( &amp; different colour from the rest of contents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EB433-EC13-A840-B7FF-30D6DCD4DFCA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2409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1C56-6F01-4A40-A451-EDFD750CEB8B}" type="datetimeFigureOut">
              <a:rPr lang="en-BE" smtClean="0"/>
              <a:t>13/03/2026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9B3-7933-5848-AEAB-855FEEDE469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3859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1C56-6F01-4A40-A451-EDFD750CEB8B}" type="datetimeFigureOut">
              <a:rPr lang="en-BE" smtClean="0"/>
              <a:t>13/03/2026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9B3-7933-5848-AEAB-855FEEDE469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1268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1C56-6F01-4A40-A451-EDFD750CEB8B}" type="datetimeFigureOut">
              <a:rPr lang="en-BE" smtClean="0"/>
              <a:t>13/03/2026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9B3-7933-5848-AEAB-855FEEDE469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0308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1C56-6F01-4A40-A451-EDFD750CEB8B}" type="datetimeFigureOut">
              <a:rPr lang="en-BE" smtClean="0"/>
              <a:t>13/03/2026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9B3-7933-5848-AEAB-855FEEDE469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7119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>
                    <a:tint val="82000"/>
                  </a:schemeClr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82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82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1C56-6F01-4A40-A451-EDFD750CEB8B}" type="datetimeFigureOut">
              <a:rPr lang="en-BE" smtClean="0"/>
              <a:t>13/03/2026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9B3-7933-5848-AEAB-855FEEDE469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65435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1C56-6F01-4A40-A451-EDFD750CEB8B}" type="datetimeFigureOut">
              <a:rPr lang="en-BE" smtClean="0"/>
              <a:t>13/03/2026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9B3-7933-5848-AEAB-855FEEDE469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016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1C56-6F01-4A40-A451-EDFD750CEB8B}" type="datetimeFigureOut">
              <a:rPr lang="en-BE" smtClean="0"/>
              <a:t>13/03/2026</a:t>
            </a:fld>
            <a:endParaRPr lang="en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9B3-7933-5848-AEAB-855FEEDE469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96637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1C56-6F01-4A40-A451-EDFD750CEB8B}" type="datetimeFigureOut">
              <a:rPr lang="en-BE" smtClean="0"/>
              <a:t>13/03/2026</a:t>
            </a:fld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9B3-7933-5848-AEAB-855FEEDE469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6630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1C56-6F01-4A40-A451-EDFD750CEB8B}" type="datetimeFigureOut">
              <a:rPr lang="en-BE" smtClean="0"/>
              <a:t>13/03/2026</a:t>
            </a:fld>
            <a:endParaRPr lang="en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9B3-7933-5848-AEAB-855FEEDE469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0529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1C56-6F01-4A40-A451-EDFD750CEB8B}" type="datetimeFigureOut">
              <a:rPr lang="en-BE" smtClean="0"/>
              <a:t>13/03/2026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9B3-7933-5848-AEAB-855FEEDE469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9095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1C56-6F01-4A40-A451-EDFD750CEB8B}" type="datetimeFigureOut">
              <a:rPr lang="en-BE" smtClean="0"/>
              <a:t>13/03/2026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D9B3-7933-5848-AEAB-855FEEDE469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44206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741C56-6F01-4A40-A451-EDFD750CEB8B}" type="datetimeFigureOut">
              <a:rPr lang="en-BE" smtClean="0"/>
              <a:t>13/03/2026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97D9B3-7933-5848-AEAB-855FEEDE469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5020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sv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61">
            <a:extLst>
              <a:ext uri="{FF2B5EF4-FFF2-40B4-BE49-F238E27FC236}">
                <a16:creationId xmlns:a16="http://schemas.microsoft.com/office/drawing/2014/main" id="{378620F7-387B-9DDB-C3F8-2F547F4AEB7D}"/>
              </a:ext>
            </a:extLst>
          </p:cNvPr>
          <p:cNvSpPr/>
          <p:nvPr/>
        </p:nvSpPr>
        <p:spPr>
          <a:xfrm>
            <a:off x="2366" y="40720487"/>
            <a:ext cx="30275213" cy="2312665"/>
          </a:xfrm>
          <a:prstGeom prst="rect">
            <a:avLst/>
          </a:prstGeom>
          <a:solidFill>
            <a:srgbClr val="337720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F6AE0A3-3E37-DBC4-B59C-D08EFAAE753D}"/>
              </a:ext>
            </a:extLst>
          </p:cNvPr>
          <p:cNvSpPr/>
          <p:nvPr/>
        </p:nvSpPr>
        <p:spPr>
          <a:xfrm>
            <a:off x="18087091" y="4853259"/>
            <a:ext cx="12009085" cy="8327289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3F3AD8-2ED3-7AC9-2B25-BC41804E294A}"/>
              </a:ext>
            </a:extLst>
          </p:cNvPr>
          <p:cNvSpPr/>
          <p:nvPr/>
        </p:nvSpPr>
        <p:spPr>
          <a:xfrm>
            <a:off x="0" y="0"/>
            <a:ext cx="30275213" cy="3611880"/>
          </a:xfrm>
          <a:prstGeom prst="rect">
            <a:avLst/>
          </a:prstGeom>
          <a:solidFill>
            <a:srgbClr val="337720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20E830E1-93C8-7317-B780-67900548817B}"/>
              </a:ext>
            </a:extLst>
          </p:cNvPr>
          <p:cNvGrpSpPr/>
          <p:nvPr/>
        </p:nvGrpSpPr>
        <p:grpSpPr>
          <a:xfrm>
            <a:off x="944880" y="542055"/>
            <a:ext cx="28185474" cy="2527771"/>
            <a:chOff x="944880" y="717974"/>
            <a:chExt cx="28185474" cy="252777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0E1011-A317-FD53-1CCF-F31E50753922}"/>
                </a:ext>
              </a:extLst>
            </p:cNvPr>
            <p:cNvSpPr txBox="1"/>
            <p:nvPr/>
          </p:nvSpPr>
          <p:spPr>
            <a:xfrm>
              <a:off x="944880" y="717974"/>
              <a:ext cx="28185474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600" b="1" dirty="0">
                  <a:solidFill>
                    <a:schemeClr val="bg1"/>
                  </a:solidFill>
                  <a:latin typeface="Abadi" panose="020B0604020104020204" pitchFamily="34" charset="77"/>
                  <a:cs typeface="Calibri Light" panose="020F0302020204030204" pitchFamily="34" charset="0"/>
                </a:rPr>
                <a:t>TREEPULSER: UNDERSTANDING SPECIES DIFFERENCES IN GROWTH                           AND DROUGHT RESPONSES TO SUPPORT RESILIENT FORESTS</a:t>
              </a:r>
            </a:p>
            <a:p>
              <a:pPr algn="ctr"/>
              <a:endParaRPr lang="en-BE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15A785-5C29-802B-1D12-581056B798B1}"/>
                </a:ext>
              </a:extLst>
            </p:cNvPr>
            <p:cNvSpPr txBox="1"/>
            <p:nvPr/>
          </p:nvSpPr>
          <p:spPr>
            <a:xfrm>
              <a:off x="971433" y="2460915"/>
              <a:ext cx="14397211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45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HAUZEUR Harold, LIGOT Gauthier, GOREL Anaïs, DE MIL Tom</a:t>
              </a:r>
            </a:p>
          </p:txBody>
        </p:sp>
      </p:grpSp>
      <p:sp>
        <p:nvSpPr>
          <p:cNvPr id="14" name="DivBg">
            <a:extLst>
              <a:ext uri="{FF2B5EF4-FFF2-40B4-BE49-F238E27FC236}">
                <a16:creationId xmlns:a16="http://schemas.microsoft.com/office/drawing/2014/main" id="{91560337-EA53-57CF-FF34-5FA9B4B02034}"/>
              </a:ext>
            </a:extLst>
          </p:cNvPr>
          <p:cNvSpPr>
            <a:spLocks noGrp="1"/>
          </p:cNvSpPr>
          <p:nvPr/>
        </p:nvSpPr>
        <p:spPr>
          <a:xfrm>
            <a:off x="0" y="3794433"/>
            <a:ext cx="30275213" cy="941587"/>
          </a:xfrm>
          <a:prstGeom prst="rect">
            <a:avLst/>
          </a:prstGeom>
          <a:solidFill>
            <a:srgbClr val="47A42E"/>
          </a:solidFill>
          <a:ln>
            <a:noFill/>
          </a:ln>
        </p:spPr>
        <p:txBody>
          <a:bodyPr wrap="square" lIns="91440" tIns="45720" rIns="91440" bIns="45720" anchor="ctr"/>
          <a:lstStyle/>
          <a:p>
            <a:endParaRPr dirty="0"/>
          </a:p>
        </p:txBody>
      </p:sp>
      <p:sp>
        <p:nvSpPr>
          <p:cNvPr id="15" name="DivTxt">
            <a:extLst>
              <a:ext uri="{FF2B5EF4-FFF2-40B4-BE49-F238E27FC236}">
                <a16:creationId xmlns:a16="http://schemas.microsoft.com/office/drawing/2014/main" id="{4DF6F363-D83C-5787-9106-7D94D0877A9D}"/>
              </a:ext>
            </a:extLst>
          </p:cNvPr>
          <p:cNvSpPr>
            <a:spLocks noGrp="1"/>
          </p:cNvSpPr>
          <p:nvPr/>
        </p:nvSpPr>
        <p:spPr>
          <a:xfrm>
            <a:off x="1032041" y="3879400"/>
            <a:ext cx="29360813" cy="800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/>
          <a:p>
            <a:pPr algn="l"/>
            <a:r>
              <a:rPr lang="fr-FR" altLang="en-US" sz="4000" b="1" i="0" dirty="0">
                <a:solidFill>
                  <a:srgbClr val="FFFFFF"/>
                </a:solidFill>
                <a:latin typeface="Abadi" panose="020B0604020104020204" pitchFamily="34" charset="77"/>
              </a:rPr>
              <a:t>INTRODUCTION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45F97A-F144-0035-2F78-18F9D483D6E8}"/>
              </a:ext>
            </a:extLst>
          </p:cNvPr>
          <p:cNvSpPr txBox="1"/>
          <p:nvPr/>
        </p:nvSpPr>
        <p:spPr>
          <a:xfrm>
            <a:off x="9555225" y="13246501"/>
            <a:ext cx="7020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BE" sz="3200" dirty="0">
                <a:latin typeface="Source Sans Pro" panose="020B0503030403020204" pitchFamily="34" charset="0"/>
                <a:ea typeface="Source Sans Pro" panose="020B0503030403020204" pitchFamily="34" charset="0"/>
                <a:cs typeface="Aptos" panose="020F0302020204030204" pitchFamily="34" charset="0"/>
              </a:rPr>
              <a:t>FOREST DECLINE</a:t>
            </a:r>
          </a:p>
        </p:txBody>
      </p:sp>
      <p:sp>
        <p:nvSpPr>
          <p:cNvPr id="71" name="DivBg">
            <a:extLst>
              <a:ext uri="{FF2B5EF4-FFF2-40B4-BE49-F238E27FC236}">
                <a16:creationId xmlns:a16="http://schemas.microsoft.com/office/drawing/2014/main" id="{0E096E4D-35F4-5B0E-011A-C00B0F6124EA}"/>
              </a:ext>
            </a:extLst>
          </p:cNvPr>
          <p:cNvSpPr>
            <a:spLocks noGrp="1"/>
          </p:cNvSpPr>
          <p:nvPr/>
        </p:nvSpPr>
        <p:spPr>
          <a:xfrm>
            <a:off x="-1390" y="13299200"/>
            <a:ext cx="30275213" cy="941587"/>
          </a:xfrm>
          <a:prstGeom prst="rect">
            <a:avLst/>
          </a:prstGeom>
          <a:solidFill>
            <a:srgbClr val="47A42E"/>
          </a:solidFill>
          <a:ln>
            <a:noFill/>
          </a:ln>
        </p:spPr>
        <p:txBody>
          <a:bodyPr wrap="square" lIns="91440" tIns="45720" rIns="91440" bIns="45720" anchor="ctr"/>
          <a:lstStyle/>
          <a:p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2" name="DivTxt">
            <a:extLst>
              <a:ext uri="{FF2B5EF4-FFF2-40B4-BE49-F238E27FC236}">
                <a16:creationId xmlns:a16="http://schemas.microsoft.com/office/drawing/2014/main" id="{1D9CDC47-1674-F1EB-68E6-34BF00F5D04B}"/>
              </a:ext>
            </a:extLst>
          </p:cNvPr>
          <p:cNvSpPr>
            <a:spLocks noGrp="1"/>
          </p:cNvSpPr>
          <p:nvPr/>
        </p:nvSpPr>
        <p:spPr>
          <a:xfrm>
            <a:off x="1011369" y="13390395"/>
            <a:ext cx="29360813" cy="800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/>
          <a:p>
            <a:pPr algn="l"/>
            <a:r>
              <a:rPr lang="fr-FR" altLang="en-US" sz="4000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NETWORK &amp; METHODS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0C48CD1B-8099-407E-5882-508642CB6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448383"/>
              </p:ext>
            </p:extLst>
          </p:nvPr>
        </p:nvGraphicFramePr>
        <p:xfrm>
          <a:off x="-48699" y="14217843"/>
          <a:ext cx="30372610" cy="421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7261">
                  <a:extLst>
                    <a:ext uri="{9D8B030D-6E8A-4147-A177-3AD203B41FA5}">
                      <a16:colId xmlns:a16="http://schemas.microsoft.com/office/drawing/2014/main" val="3614793261"/>
                    </a:ext>
                  </a:extLst>
                </a:gridCol>
                <a:gridCol w="3037261">
                  <a:extLst>
                    <a:ext uri="{9D8B030D-6E8A-4147-A177-3AD203B41FA5}">
                      <a16:colId xmlns:a16="http://schemas.microsoft.com/office/drawing/2014/main" val="3601934495"/>
                    </a:ext>
                  </a:extLst>
                </a:gridCol>
                <a:gridCol w="3037261">
                  <a:extLst>
                    <a:ext uri="{9D8B030D-6E8A-4147-A177-3AD203B41FA5}">
                      <a16:colId xmlns:a16="http://schemas.microsoft.com/office/drawing/2014/main" val="1686845999"/>
                    </a:ext>
                  </a:extLst>
                </a:gridCol>
                <a:gridCol w="3037261">
                  <a:extLst>
                    <a:ext uri="{9D8B030D-6E8A-4147-A177-3AD203B41FA5}">
                      <a16:colId xmlns:a16="http://schemas.microsoft.com/office/drawing/2014/main" val="2336280272"/>
                    </a:ext>
                  </a:extLst>
                </a:gridCol>
                <a:gridCol w="3037261">
                  <a:extLst>
                    <a:ext uri="{9D8B030D-6E8A-4147-A177-3AD203B41FA5}">
                      <a16:colId xmlns:a16="http://schemas.microsoft.com/office/drawing/2014/main" val="1542330048"/>
                    </a:ext>
                  </a:extLst>
                </a:gridCol>
                <a:gridCol w="3037261">
                  <a:extLst>
                    <a:ext uri="{9D8B030D-6E8A-4147-A177-3AD203B41FA5}">
                      <a16:colId xmlns:a16="http://schemas.microsoft.com/office/drawing/2014/main" val="602527709"/>
                    </a:ext>
                  </a:extLst>
                </a:gridCol>
                <a:gridCol w="3037261">
                  <a:extLst>
                    <a:ext uri="{9D8B030D-6E8A-4147-A177-3AD203B41FA5}">
                      <a16:colId xmlns:a16="http://schemas.microsoft.com/office/drawing/2014/main" val="765883864"/>
                    </a:ext>
                  </a:extLst>
                </a:gridCol>
                <a:gridCol w="3037261">
                  <a:extLst>
                    <a:ext uri="{9D8B030D-6E8A-4147-A177-3AD203B41FA5}">
                      <a16:colId xmlns:a16="http://schemas.microsoft.com/office/drawing/2014/main" val="2553973412"/>
                    </a:ext>
                  </a:extLst>
                </a:gridCol>
                <a:gridCol w="3037261">
                  <a:extLst>
                    <a:ext uri="{9D8B030D-6E8A-4147-A177-3AD203B41FA5}">
                      <a16:colId xmlns:a16="http://schemas.microsoft.com/office/drawing/2014/main" val="3302617567"/>
                    </a:ext>
                  </a:extLst>
                </a:gridCol>
                <a:gridCol w="3037261">
                  <a:extLst>
                    <a:ext uri="{9D8B030D-6E8A-4147-A177-3AD203B41FA5}">
                      <a16:colId xmlns:a16="http://schemas.microsoft.com/office/drawing/2014/main" val="420071327"/>
                    </a:ext>
                  </a:extLst>
                </a:gridCol>
              </a:tblGrid>
              <a:tr h="2867652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348255"/>
                  </a:ext>
                </a:extLst>
              </a:tr>
              <a:tr h="134793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Silver birch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i="1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Betula pendula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Red oak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i="1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Quercus rubra</a:t>
                      </a:r>
                      <a:endParaRPr lang="en-BE" sz="2600" i="1" kern="1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Sessile oak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i="1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Quercus petraea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Small-leaved lime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i="1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Tilia cordata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Norway maple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i="1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Acer platanoides</a:t>
                      </a:r>
                      <a:endParaRPr lang="en-BE" sz="2600" i="1" kern="1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European beech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i="1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Fagus sylvatica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Sweet cherry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i="1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Prunus avium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Corsican pine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i="1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Pinus nigra var. corsicana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Douglas fir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i="1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Pseudotsuga menziesii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Scots pine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600" i="1" kern="1200" noProof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Pinus sylvestris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776536"/>
                  </a:ext>
                </a:extLst>
              </a:tr>
            </a:tbl>
          </a:graphicData>
        </a:graphic>
      </p:graphicFrame>
      <p:pic>
        <p:nvPicPr>
          <p:cNvPr id="74" name="Picture 17" descr="Une image contenant plante, arbre, plein air, conifère&#10;&#10;Le contenu généré par l’IA peut être incorrect.">
            <a:extLst>
              <a:ext uri="{FF2B5EF4-FFF2-40B4-BE49-F238E27FC236}">
                <a16:creationId xmlns:a16="http://schemas.microsoft.com/office/drawing/2014/main" id="{54BA1100-17F4-6194-F47B-64B48261C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488" y="14497683"/>
            <a:ext cx="2541413" cy="25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8" descr="Une image contenant plante, arbre&#10;&#10;Le contenu généré par l’IA peut être incorrect.">
            <a:extLst>
              <a:ext uri="{FF2B5EF4-FFF2-40B4-BE49-F238E27FC236}">
                <a16:creationId xmlns:a16="http://schemas.microsoft.com/office/drawing/2014/main" id="{4DBECAA2-C367-37EA-8FEC-F3C1CA23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797219" y="14380601"/>
            <a:ext cx="2610545" cy="26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1" descr="Une image contenant plante, arbre, plein air&#10;&#10;Le contenu généré par l’IA peut être incorrect.">
            <a:extLst>
              <a:ext uri="{FF2B5EF4-FFF2-40B4-BE49-F238E27FC236}">
                <a16:creationId xmlns:a16="http://schemas.microsoft.com/office/drawing/2014/main" id="{53559D28-8908-81B8-52A9-2B57EB9F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9415" y="14649125"/>
            <a:ext cx="2545851" cy="254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2" descr="Une image contenant plante, arbre, feuille, automne&#10;&#10;Le contenu généré par l’IA peut être incorrect.">
            <a:extLst>
              <a:ext uri="{FF2B5EF4-FFF2-40B4-BE49-F238E27FC236}">
                <a16:creationId xmlns:a16="http://schemas.microsoft.com/office/drawing/2014/main" id="{560BCD30-88DF-A5E2-8055-4756C70A5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0140" y="14836532"/>
            <a:ext cx="1412888" cy="209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 descr="A tree with green leaves&#10;&#10;AI-generated content may be incorrect.">
            <a:extLst>
              <a:ext uri="{FF2B5EF4-FFF2-40B4-BE49-F238E27FC236}">
                <a16:creationId xmlns:a16="http://schemas.microsoft.com/office/drawing/2014/main" id="{DF54E40A-9567-A44D-1F41-D074349A2537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rcRect b="12831"/>
          <a:stretch>
            <a:fillRect/>
          </a:stretch>
        </p:blipFill>
        <p:spPr>
          <a:xfrm>
            <a:off x="9535776" y="14384925"/>
            <a:ext cx="2036557" cy="2662856"/>
          </a:xfrm>
          <a:prstGeom prst="rect">
            <a:avLst/>
          </a:prstGeom>
        </p:spPr>
      </p:pic>
      <p:pic>
        <p:nvPicPr>
          <p:cNvPr id="79" name="Picture 78" descr="A tall tree with green leaves&#10;&#10;AI-generated content may be incorrect.">
            <a:extLst>
              <a:ext uri="{FF2B5EF4-FFF2-40B4-BE49-F238E27FC236}">
                <a16:creationId xmlns:a16="http://schemas.microsoft.com/office/drawing/2014/main" id="{AE5659D7-5456-2E20-6963-6F3D0BAD64F5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 flipH="1">
            <a:off x="21903952" y="14357271"/>
            <a:ext cx="1756274" cy="2634411"/>
          </a:xfrm>
          <a:prstGeom prst="rect">
            <a:avLst/>
          </a:prstGeom>
        </p:spPr>
      </p:pic>
      <p:pic>
        <p:nvPicPr>
          <p:cNvPr id="86" name="Picture 85" descr="A black and white photo of a birch tree&#10;&#10;AI-generated content may be incorrect.">
            <a:extLst>
              <a:ext uri="{FF2B5EF4-FFF2-40B4-BE49-F238E27FC236}">
                <a16:creationId xmlns:a16="http://schemas.microsoft.com/office/drawing/2014/main" id="{4A9D06E9-DA0D-856C-3C69-805D0844F0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680" y="14509742"/>
            <a:ext cx="1735393" cy="2603090"/>
          </a:xfrm>
          <a:prstGeom prst="rect">
            <a:avLst/>
          </a:prstGeom>
        </p:spPr>
      </p:pic>
      <p:pic>
        <p:nvPicPr>
          <p:cNvPr id="87" name="Picture 86" descr="A tall tree with no leaves&#10;&#10;AI-generated content may be incorrect.">
            <a:extLst>
              <a:ext uri="{FF2B5EF4-FFF2-40B4-BE49-F238E27FC236}">
                <a16:creationId xmlns:a16="http://schemas.microsoft.com/office/drawing/2014/main" id="{CB0C3F3A-0CAD-BC80-8812-C24A23C048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43196" y="14294125"/>
            <a:ext cx="1410229" cy="2791677"/>
          </a:xfrm>
          <a:prstGeom prst="rect">
            <a:avLst/>
          </a:prstGeom>
        </p:spPr>
      </p:pic>
      <p:pic>
        <p:nvPicPr>
          <p:cNvPr id="88" name="Picture 87" descr="A black and white photo of a tree&#10;&#10;AI-generated content may be incorrect.">
            <a:extLst>
              <a:ext uri="{FF2B5EF4-FFF2-40B4-BE49-F238E27FC236}">
                <a16:creationId xmlns:a16="http://schemas.microsoft.com/office/drawing/2014/main" id="{4C2E2DC7-A371-0B1A-7B84-0AACFA0783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55567" y="14451892"/>
            <a:ext cx="1779868" cy="2624742"/>
          </a:xfrm>
          <a:prstGeom prst="rect">
            <a:avLst/>
          </a:prstGeom>
        </p:spPr>
      </p:pic>
      <p:pic>
        <p:nvPicPr>
          <p:cNvPr id="89" name="Picture 88" descr="A tall tree with a white background&#10;&#10;AI-generated content may be incorrect.">
            <a:extLst>
              <a:ext uri="{FF2B5EF4-FFF2-40B4-BE49-F238E27FC236}">
                <a16:creationId xmlns:a16="http://schemas.microsoft.com/office/drawing/2014/main" id="{8E460568-A6B0-435C-4BF2-6FE707FE05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48520" y="14440505"/>
            <a:ext cx="1338115" cy="2647515"/>
          </a:xfrm>
          <a:prstGeom prst="rect">
            <a:avLst/>
          </a:prstGeom>
        </p:spPr>
      </p:pic>
      <p:sp>
        <p:nvSpPr>
          <p:cNvPr id="107" name="DivBg">
            <a:extLst>
              <a:ext uri="{FF2B5EF4-FFF2-40B4-BE49-F238E27FC236}">
                <a16:creationId xmlns:a16="http://schemas.microsoft.com/office/drawing/2014/main" id="{A5E27FFE-F247-5ECE-5FBF-EB26AE799248}"/>
              </a:ext>
            </a:extLst>
          </p:cNvPr>
          <p:cNvSpPr>
            <a:spLocks noGrp="1"/>
          </p:cNvSpPr>
          <p:nvPr/>
        </p:nvSpPr>
        <p:spPr>
          <a:xfrm>
            <a:off x="12261" y="25953019"/>
            <a:ext cx="30275213" cy="941587"/>
          </a:xfrm>
          <a:prstGeom prst="rect">
            <a:avLst/>
          </a:prstGeom>
          <a:solidFill>
            <a:srgbClr val="47A42E"/>
          </a:solidFill>
          <a:ln>
            <a:noFill/>
          </a:ln>
        </p:spPr>
        <p:txBody>
          <a:bodyPr wrap="square" lIns="91440" tIns="45720" rIns="91440" bIns="45720" anchor="ctr"/>
          <a:lstStyle/>
          <a:p>
            <a:endParaRPr/>
          </a:p>
        </p:txBody>
      </p:sp>
      <p:sp>
        <p:nvSpPr>
          <p:cNvPr id="108" name="DivTxt">
            <a:extLst>
              <a:ext uri="{FF2B5EF4-FFF2-40B4-BE49-F238E27FC236}">
                <a16:creationId xmlns:a16="http://schemas.microsoft.com/office/drawing/2014/main" id="{1BD4639D-23E7-387A-6DBA-C5145830BDD1}"/>
              </a:ext>
            </a:extLst>
          </p:cNvPr>
          <p:cNvSpPr>
            <a:spLocks noGrp="1"/>
          </p:cNvSpPr>
          <p:nvPr/>
        </p:nvSpPr>
        <p:spPr>
          <a:xfrm>
            <a:off x="1025020" y="26044214"/>
            <a:ext cx="29360813" cy="800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/>
          <a:p>
            <a:pPr algn="l"/>
            <a:r>
              <a:rPr lang="fr-FR" altLang="en-US" sz="4000" b="1" i="0" dirty="0">
                <a:solidFill>
                  <a:srgbClr val="FFFFFF"/>
                </a:solidFill>
                <a:latin typeface="Abadi" panose="020B0604020104020204" pitchFamily="34" charset="77"/>
              </a:rPr>
              <a:t>PRELIMINARY RESULTS</a:t>
            </a:r>
          </a:p>
        </p:txBody>
      </p:sp>
      <p:sp>
        <p:nvSpPr>
          <p:cNvPr id="218" name="Alternative Process 217">
            <a:extLst>
              <a:ext uri="{FF2B5EF4-FFF2-40B4-BE49-F238E27FC236}">
                <a16:creationId xmlns:a16="http://schemas.microsoft.com/office/drawing/2014/main" id="{D606E05A-B8BA-A6D1-A91C-04C1706DCC7C}"/>
              </a:ext>
            </a:extLst>
          </p:cNvPr>
          <p:cNvSpPr/>
          <p:nvPr/>
        </p:nvSpPr>
        <p:spPr>
          <a:xfrm>
            <a:off x="3967139" y="36767601"/>
            <a:ext cx="9616453" cy="612648"/>
          </a:xfrm>
          <a:prstGeom prst="flowChartAlternateProcess">
            <a:avLst/>
          </a:prstGeom>
          <a:solidFill>
            <a:srgbClr val="3A7E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E0410C9-BE4E-58EB-2A95-6024E233035F}"/>
              </a:ext>
            </a:extLst>
          </p:cNvPr>
          <p:cNvSpPr txBox="1"/>
          <p:nvPr/>
        </p:nvSpPr>
        <p:spPr>
          <a:xfrm>
            <a:off x="4717203" y="36787635"/>
            <a:ext cx="8116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Species-specific &amp; site-specific growth rates</a:t>
            </a:r>
          </a:p>
        </p:txBody>
      </p:sp>
      <p:sp>
        <p:nvSpPr>
          <p:cNvPr id="221" name="Alternative Process 220">
            <a:extLst>
              <a:ext uri="{FF2B5EF4-FFF2-40B4-BE49-F238E27FC236}">
                <a16:creationId xmlns:a16="http://schemas.microsoft.com/office/drawing/2014/main" id="{9AA51669-18F1-F85D-D077-B3A428C9F505}"/>
              </a:ext>
            </a:extLst>
          </p:cNvPr>
          <p:cNvSpPr/>
          <p:nvPr/>
        </p:nvSpPr>
        <p:spPr>
          <a:xfrm>
            <a:off x="17972838" y="36767601"/>
            <a:ext cx="8068286" cy="612648"/>
          </a:xfrm>
          <a:prstGeom prst="flowChartAlternateProcess">
            <a:avLst/>
          </a:prstGeom>
          <a:solidFill>
            <a:srgbClr val="3A7E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7567EF1-18D4-BACA-BC3F-E701546519DE}"/>
              </a:ext>
            </a:extLst>
          </p:cNvPr>
          <p:cNvSpPr txBox="1"/>
          <p:nvPr/>
        </p:nvSpPr>
        <p:spPr>
          <a:xfrm flipH="1">
            <a:off x="18418292" y="36765334"/>
            <a:ext cx="717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Species-specific drought responses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3EDD72D-0D03-7DC8-E0BC-0F3BBCCA42C9}"/>
              </a:ext>
            </a:extLst>
          </p:cNvPr>
          <p:cNvSpPr txBox="1"/>
          <p:nvPr/>
        </p:nvSpPr>
        <p:spPr>
          <a:xfrm>
            <a:off x="539945" y="38002659"/>
            <a:ext cx="319696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4500" dirty="0"/>
              <a:t>NEXT STEPS</a:t>
            </a:r>
          </a:p>
        </p:txBody>
      </p:sp>
      <p:sp>
        <p:nvSpPr>
          <p:cNvPr id="115" name="ZoneTexte 24">
            <a:extLst>
              <a:ext uri="{FF2B5EF4-FFF2-40B4-BE49-F238E27FC236}">
                <a16:creationId xmlns:a16="http://schemas.microsoft.com/office/drawing/2014/main" id="{858B72DE-11AB-66D0-FF22-9AFCE3760EC0}"/>
              </a:ext>
            </a:extLst>
          </p:cNvPr>
          <p:cNvSpPr txBox="1"/>
          <p:nvPr/>
        </p:nvSpPr>
        <p:spPr>
          <a:xfrm>
            <a:off x="505523" y="40946704"/>
            <a:ext cx="14611411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fr-BE" sz="3200" dirty="0">
                <a:solidFill>
                  <a:schemeClr val="bg1"/>
                </a:solidFill>
                <a:latin typeface="Georgia" panose="02040502050405020303" pitchFamily="18" charset="0"/>
                <a:ea typeface="Source Sans Pro" panose="020B0503030403020204" pitchFamily="34" charset="0"/>
              </a:rPr>
              <a:t>Harold Hauzeur</a:t>
            </a:r>
          </a:p>
          <a:p>
            <a:pPr>
              <a:spcAft>
                <a:spcPts val="1000"/>
              </a:spcAft>
            </a:pPr>
            <a:r>
              <a:rPr lang="fr-BE" sz="3200" dirty="0" err="1">
                <a:solidFill>
                  <a:schemeClr val="bg1"/>
                </a:solidFill>
                <a:latin typeface="Georgia" panose="02040502050405020303" pitchFamily="18" charset="0"/>
                <a:ea typeface="Source Sans Pro" panose="020B0503030403020204" pitchFamily="34" charset="0"/>
              </a:rPr>
              <a:t>harold.hauzeur@uliege.be</a:t>
            </a:r>
            <a:r>
              <a:rPr lang="fr-BE" sz="3200" dirty="0">
                <a:solidFill>
                  <a:schemeClr val="bg1"/>
                </a:solidFill>
                <a:latin typeface="Georgia" panose="02040502050405020303" pitchFamily="18" charset="0"/>
                <a:ea typeface="Source Sans Pro" panose="020B0503030403020204" pitchFamily="34" charset="0"/>
              </a:rPr>
              <a:t>    </a:t>
            </a:r>
          </a:p>
          <a:p>
            <a:pPr>
              <a:spcAft>
                <a:spcPts val="1000"/>
              </a:spcAft>
            </a:pPr>
            <a:r>
              <a:rPr lang="fr-BE" sz="3200" dirty="0">
                <a:solidFill>
                  <a:schemeClr val="bg1"/>
                </a:solidFill>
                <a:latin typeface="Georgia" panose="02040502050405020303" pitchFamily="18" charset="0"/>
                <a:ea typeface="Source Sans Pro" panose="020B0503030403020204" pitchFamily="34" charset="0"/>
              </a:rPr>
              <a:t>+32471687626</a:t>
            </a:r>
          </a:p>
        </p:txBody>
      </p: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DAF6276F-1426-0E9A-3864-2E418733DD37}"/>
              </a:ext>
            </a:extLst>
          </p:cNvPr>
          <p:cNvGrpSpPr/>
          <p:nvPr/>
        </p:nvGrpSpPr>
        <p:grpSpPr>
          <a:xfrm>
            <a:off x="21166666" y="40846051"/>
            <a:ext cx="3081867" cy="1851081"/>
            <a:chOff x="21166666" y="41029135"/>
            <a:chExt cx="3081867" cy="1851081"/>
          </a:xfrm>
        </p:grpSpPr>
        <p:sp>
          <p:nvSpPr>
            <p:cNvPr id="243" name="Process 242">
              <a:extLst>
                <a:ext uri="{FF2B5EF4-FFF2-40B4-BE49-F238E27FC236}">
                  <a16:creationId xmlns:a16="http://schemas.microsoft.com/office/drawing/2014/main" id="{637426E3-984F-C85B-3EAF-FCB2D9D4CD07}"/>
                </a:ext>
              </a:extLst>
            </p:cNvPr>
            <p:cNvSpPr/>
            <p:nvPr/>
          </p:nvSpPr>
          <p:spPr>
            <a:xfrm>
              <a:off x="21166666" y="41029135"/>
              <a:ext cx="3081867" cy="1851081"/>
            </a:xfrm>
            <a:prstGeom prst="flowChartProcess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116" name="Image 2">
              <a:extLst>
                <a:ext uri="{FF2B5EF4-FFF2-40B4-BE49-F238E27FC236}">
                  <a16:creationId xmlns:a16="http://schemas.microsoft.com/office/drawing/2014/main" id="{AD7977D7-8177-96BC-B0D2-B59DB1B8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7187" y="41194218"/>
              <a:ext cx="2431700" cy="1541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117" name="Image 2425" descr="Une image contenant texte, capture d’écran, Graphique, Police&#10;&#10;Le contenu généré par l’IA peut être incorrect.">
            <a:extLst>
              <a:ext uri="{FF2B5EF4-FFF2-40B4-BE49-F238E27FC236}">
                <a16:creationId xmlns:a16="http://schemas.microsoft.com/office/drawing/2014/main" id="{AD08E23A-59D5-625C-063E-7A3D8C6F82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33077" r="4857" b="34023"/>
          <a:stretch/>
        </p:blipFill>
        <p:spPr>
          <a:xfrm>
            <a:off x="24564814" y="40846052"/>
            <a:ext cx="5083939" cy="1851082"/>
          </a:xfrm>
          <a:prstGeom prst="rect">
            <a:avLst/>
          </a:prstGeom>
        </p:spPr>
      </p:pic>
      <p:pic>
        <p:nvPicPr>
          <p:cNvPr id="111" name="Picture 110" descr="A graph with numbers and letters&#10;&#10;AI-generated content may be incorrect.">
            <a:extLst>
              <a:ext uri="{FF2B5EF4-FFF2-40B4-BE49-F238E27FC236}">
                <a16:creationId xmlns:a16="http://schemas.microsoft.com/office/drawing/2014/main" id="{B325F66A-15A9-56CD-1E7D-6E70CCE3BD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780" y="28178167"/>
            <a:ext cx="10814702" cy="8282963"/>
          </a:xfrm>
          <a:prstGeom prst="rect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</p:pic>
      <p:pic>
        <p:nvPicPr>
          <p:cNvPr id="118" name="Picture 1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9D3FBC6-507C-E160-DDE3-1C97CD65B8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29" y="28178166"/>
            <a:ext cx="11729918" cy="8227820"/>
          </a:xfrm>
          <a:prstGeom prst="rect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55337A68-2F3A-2985-F39A-B3009CBED5A3}"/>
              </a:ext>
            </a:extLst>
          </p:cNvPr>
          <p:cNvSpPr txBox="1"/>
          <p:nvPr/>
        </p:nvSpPr>
        <p:spPr>
          <a:xfrm>
            <a:off x="19551382" y="24109450"/>
            <a:ext cx="421782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40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rPr>
              <a:t>TREE RESPONSES</a:t>
            </a:r>
          </a:p>
          <a:p>
            <a:r>
              <a:rPr lang="en-BE" sz="32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rPr>
              <a:t>Growth ; Drought stress</a:t>
            </a:r>
          </a:p>
          <a:p>
            <a:endParaRPr lang="en-BE" sz="3200" dirty="0">
              <a:latin typeface="Source Sans Pro" panose="020B0503030403020204" pitchFamily="34" charset="0"/>
              <a:ea typeface="Source Sans Pro" panose="020B0503030403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6F753F99-777C-C8A7-92FE-B707B0FE9194}"/>
              </a:ext>
            </a:extLst>
          </p:cNvPr>
          <p:cNvSpPr/>
          <p:nvPr/>
        </p:nvSpPr>
        <p:spPr>
          <a:xfrm>
            <a:off x="13917208" y="22190439"/>
            <a:ext cx="3223841" cy="3223841"/>
          </a:xfrm>
          <a:prstGeom prst="ellipse">
            <a:avLst/>
          </a:prstGeom>
          <a:solidFill>
            <a:srgbClr val="C1DB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endParaRPr lang="en-BE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D4A8A46F-E495-CF21-AAA1-D66578F498E0}"/>
              </a:ext>
            </a:extLst>
          </p:cNvPr>
          <p:cNvSpPr/>
          <p:nvPr/>
        </p:nvSpPr>
        <p:spPr>
          <a:xfrm>
            <a:off x="13872493" y="18702882"/>
            <a:ext cx="3223841" cy="3223841"/>
          </a:xfrm>
          <a:prstGeom prst="ellipse">
            <a:avLst/>
          </a:prstGeom>
          <a:solidFill>
            <a:srgbClr val="C1DB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endParaRPr lang="en-BE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E93CD0-20F5-96DD-B4F8-1A1DE0052AFE}"/>
              </a:ext>
            </a:extLst>
          </p:cNvPr>
          <p:cNvSpPr/>
          <p:nvPr/>
        </p:nvSpPr>
        <p:spPr>
          <a:xfrm>
            <a:off x="17093697" y="20310898"/>
            <a:ext cx="3223841" cy="3223841"/>
          </a:xfrm>
          <a:prstGeom prst="ellipse">
            <a:avLst/>
          </a:prstGeom>
          <a:solidFill>
            <a:srgbClr val="C1DB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endParaRPr lang="en-BE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0" name="Picture 79" descr="A map of a country&#10;&#10;AI-generated content may be incorrect.">
            <a:extLst>
              <a:ext uri="{FF2B5EF4-FFF2-40B4-BE49-F238E27FC236}">
                <a16:creationId xmlns:a16="http://schemas.microsoft.com/office/drawing/2014/main" id="{CFC18DBA-D409-D51D-8A8C-B667FEA5154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0507" t="11262" r="2083" b="8782"/>
          <a:stretch>
            <a:fillRect/>
          </a:stretch>
        </p:blipFill>
        <p:spPr>
          <a:xfrm>
            <a:off x="76115" y="17606940"/>
            <a:ext cx="12924247" cy="8362313"/>
          </a:xfrm>
          <a:prstGeom prst="rect">
            <a:avLst/>
          </a:prstGeom>
        </p:spPr>
      </p:pic>
      <p:pic>
        <p:nvPicPr>
          <p:cNvPr id="81" name="Picture 80" descr="A sign on a post in the woods&#10;&#10;AI-generated content may be incorrect.">
            <a:extLst>
              <a:ext uri="{FF2B5EF4-FFF2-40B4-BE49-F238E27FC236}">
                <a16:creationId xmlns:a16="http://schemas.microsoft.com/office/drawing/2014/main" id="{071DF2F9-18D1-395D-E5EA-CD5C176C9AE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8" t="792" r="5097" b="260"/>
          <a:stretch>
            <a:fillRect/>
          </a:stretch>
        </p:blipFill>
        <p:spPr>
          <a:xfrm>
            <a:off x="17352447" y="20576607"/>
            <a:ext cx="2701426" cy="2701426"/>
          </a:xfrm>
          <a:prstGeom prst="ellipse">
            <a:avLst/>
          </a:prstGeom>
        </p:spPr>
      </p:pic>
      <p:pic>
        <p:nvPicPr>
          <p:cNvPr id="82" name="Picture 81" descr="A close up of a tree&#10;&#10;AI-generated content may be incorrect.">
            <a:extLst>
              <a:ext uri="{FF2B5EF4-FFF2-40B4-BE49-F238E27FC236}">
                <a16:creationId xmlns:a16="http://schemas.microsoft.com/office/drawing/2014/main" id="{98B85453-4244-98B6-5B18-47E49A8B900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063" t="18468" r="2304" b="7617"/>
          <a:stretch>
            <a:fillRect/>
          </a:stretch>
        </p:blipFill>
        <p:spPr>
          <a:xfrm>
            <a:off x="14173368" y="22451036"/>
            <a:ext cx="2701426" cy="2701426"/>
          </a:xfrm>
          <a:prstGeom prst="ellipse">
            <a:avLst/>
          </a:prstGeom>
        </p:spPr>
      </p:pic>
      <p:pic>
        <p:nvPicPr>
          <p:cNvPr id="83" name="Picture 82" descr="A sprinkler in the dirt&#10;&#10;AI-generated content may be incorrect.">
            <a:extLst>
              <a:ext uri="{FF2B5EF4-FFF2-40B4-BE49-F238E27FC236}">
                <a16:creationId xmlns:a16="http://schemas.microsoft.com/office/drawing/2014/main" id="{3C817BF2-E450-A475-343F-60CBA669629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88" t="17807" r="1862" b="8522"/>
          <a:stretch>
            <a:fillRect/>
          </a:stretch>
        </p:blipFill>
        <p:spPr>
          <a:xfrm>
            <a:off x="14120374" y="18978631"/>
            <a:ext cx="2701426" cy="2701426"/>
          </a:xfrm>
          <a:prstGeom prst="ellipse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EE811BF6-C473-1DC2-D404-CFDD61BF8318}"/>
              </a:ext>
            </a:extLst>
          </p:cNvPr>
          <p:cNvSpPr txBox="1"/>
          <p:nvPr/>
        </p:nvSpPr>
        <p:spPr>
          <a:xfrm>
            <a:off x="22029034" y="21492302"/>
            <a:ext cx="7147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40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rPr>
              <a:t>PHYSIOLOGICAL &amp; ANATOMIC TRAITS MONITORING</a:t>
            </a:r>
          </a:p>
          <a:p>
            <a:r>
              <a:rPr lang="en-BE" sz="32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rPr>
              <a:t>Drought resistance &amp; hydraulic traits ;</a:t>
            </a:r>
          </a:p>
          <a:p>
            <a:r>
              <a:rPr lang="en-BE" sz="32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rPr>
              <a:t>Resource alocation traits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612C694-3AA9-9FC3-DB45-D40AD59857FC}"/>
              </a:ext>
            </a:extLst>
          </p:cNvPr>
          <p:cNvSpPr/>
          <p:nvPr/>
        </p:nvSpPr>
        <p:spPr>
          <a:xfrm>
            <a:off x="13884198" y="22161609"/>
            <a:ext cx="3398472" cy="31666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BE" sz="3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rPr>
              <a:t>5-10 dendrometers</a:t>
            </a:r>
          </a:p>
          <a:p>
            <a:pPr algn="ctr"/>
            <a:endParaRPr lang="en-BE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4CFDAF0-B99F-5749-5D02-6A0C8141C00A}"/>
              </a:ext>
            </a:extLst>
          </p:cNvPr>
          <p:cNvSpPr/>
          <p:nvPr/>
        </p:nvSpPr>
        <p:spPr>
          <a:xfrm>
            <a:off x="17056593" y="20271790"/>
            <a:ext cx="3398472" cy="31666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BE" sz="3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rPr>
              <a:t>Air datalogger</a:t>
            </a:r>
          </a:p>
          <a:p>
            <a:pPr algn="ctr"/>
            <a:endParaRPr lang="en-BE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526ED7A-7D29-80EC-6782-DB059A9094CC}"/>
              </a:ext>
            </a:extLst>
          </p:cNvPr>
          <p:cNvSpPr/>
          <p:nvPr/>
        </p:nvSpPr>
        <p:spPr>
          <a:xfrm>
            <a:off x="13832506" y="18691060"/>
            <a:ext cx="3398472" cy="31666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BE" sz="3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rPr>
              <a:t>2 soil sensors</a:t>
            </a:r>
          </a:p>
          <a:p>
            <a:pPr algn="ctr"/>
            <a:endParaRPr lang="en-BE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38ADFEC-F94F-3B9A-D1DE-0E4908B98807}"/>
              </a:ext>
            </a:extLst>
          </p:cNvPr>
          <p:cNvCxnSpPr>
            <a:cxnSpLocks/>
          </p:cNvCxnSpPr>
          <p:nvPr/>
        </p:nvCxnSpPr>
        <p:spPr>
          <a:xfrm flipV="1">
            <a:off x="9535776" y="18379606"/>
            <a:ext cx="3439736" cy="1278838"/>
          </a:xfrm>
          <a:prstGeom prst="line">
            <a:avLst/>
          </a:prstGeom>
          <a:ln w="63500">
            <a:solidFill>
              <a:srgbClr val="3A7E2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6" name="Picture 9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A5B94C1-34A9-FBB4-9326-029F1197E2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59972" y="19511471"/>
            <a:ext cx="648076" cy="608516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C45D7149-D5D2-7287-C8A8-E247643488F5}"/>
              </a:ext>
            </a:extLst>
          </p:cNvPr>
          <p:cNvSpPr/>
          <p:nvPr/>
        </p:nvSpPr>
        <p:spPr>
          <a:xfrm>
            <a:off x="12978801" y="18379606"/>
            <a:ext cx="16248577" cy="7358554"/>
          </a:xfrm>
          <a:prstGeom prst="rect">
            <a:avLst/>
          </a:prstGeom>
          <a:noFill/>
          <a:ln w="63500" cap="flat" cmpd="sng" algn="ctr">
            <a:solidFill>
              <a:srgbClr val="3A7E2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9" name="Picture 9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3733920-0628-DBB9-94A0-8D341D8FA9D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814912" y="21932459"/>
            <a:ext cx="1162384" cy="1162384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BB9A2A8B-AB8F-3E13-CC61-F083760805E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770918" y="19249208"/>
            <a:ext cx="1544160" cy="154416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FA87031C-E5E6-E5C6-7465-FF53E255AF4D}"/>
              </a:ext>
            </a:extLst>
          </p:cNvPr>
          <p:cNvSpPr txBox="1"/>
          <p:nvPr/>
        </p:nvSpPr>
        <p:spPr>
          <a:xfrm>
            <a:off x="21352596" y="18790235"/>
            <a:ext cx="6500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40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rPr>
              <a:t>ENVIRONMENTAL MONITORING</a:t>
            </a:r>
          </a:p>
          <a:p>
            <a:r>
              <a:rPr lang="en-BE" sz="32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rPr>
              <a:t>Climatic factors ; Edaphic factors ; </a:t>
            </a:r>
          </a:p>
          <a:p>
            <a:r>
              <a:rPr lang="en-BE" sz="32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rPr>
              <a:t>Neighborhood effects</a:t>
            </a: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83A17210-D3C9-81C8-3ED6-895EB542F14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388271" y="24012922"/>
            <a:ext cx="1305991" cy="1305991"/>
          </a:xfrm>
          <a:prstGeom prst="rect">
            <a:avLst/>
          </a:prstGeom>
        </p:spPr>
      </p:pic>
      <p:pic>
        <p:nvPicPr>
          <p:cNvPr id="154" name="Picture 4" descr="Fichier:Logo-Gembloux-Agro-Bio-Tech-ULg.png — Wikipédia">
            <a:extLst>
              <a:ext uri="{FF2B5EF4-FFF2-40B4-BE49-F238E27FC236}">
                <a16:creationId xmlns:a16="http://schemas.microsoft.com/office/drawing/2014/main" id="{C92259D5-5283-57B9-B802-4CE04582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666" y="510121"/>
            <a:ext cx="6169541" cy="25661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9" name="Right Arrow 158">
            <a:extLst>
              <a:ext uri="{FF2B5EF4-FFF2-40B4-BE49-F238E27FC236}">
                <a16:creationId xmlns:a16="http://schemas.microsoft.com/office/drawing/2014/main" id="{51968C35-2D8A-3B03-43E8-0D0B2E816EBE}"/>
              </a:ext>
            </a:extLst>
          </p:cNvPr>
          <p:cNvSpPr/>
          <p:nvPr/>
        </p:nvSpPr>
        <p:spPr>
          <a:xfrm>
            <a:off x="17144142" y="5281654"/>
            <a:ext cx="2040033" cy="1666522"/>
          </a:xfrm>
          <a:prstGeom prst="rightArrow">
            <a:avLst/>
          </a:prstGeom>
          <a:solidFill>
            <a:srgbClr val="C1DBA6"/>
          </a:solidFill>
          <a:ln w="635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FA200C4-D7A2-532F-5221-53719640BFD5}"/>
              </a:ext>
            </a:extLst>
          </p:cNvPr>
          <p:cNvSpPr txBox="1"/>
          <p:nvPr/>
        </p:nvSpPr>
        <p:spPr>
          <a:xfrm>
            <a:off x="9302238" y="5695369"/>
            <a:ext cx="5914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4400" b="1" dirty="0">
                <a:latin typeface="Source Sans Pro" panose="020F0302020204030204" pitchFamily="34" charset="0"/>
              </a:rPr>
              <a:t>CURRENT ISSUES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78477B8-46BA-F088-787A-A84897833E3D}"/>
              </a:ext>
            </a:extLst>
          </p:cNvPr>
          <p:cNvSpPr txBox="1"/>
          <p:nvPr/>
        </p:nvSpPr>
        <p:spPr>
          <a:xfrm>
            <a:off x="21864561" y="5713892"/>
            <a:ext cx="5914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4400" b="1" dirty="0">
                <a:latin typeface="Source Sans Pro" panose="020F0302020204030204" pitchFamily="34" charset="0"/>
              </a:rPr>
              <a:t>CURRENT NEEDS</a:t>
            </a: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DD26B11E-0603-ED15-688C-FD4EDE400E51}"/>
              </a:ext>
            </a:extLst>
          </p:cNvPr>
          <p:cNvGrpSpPr/>
          <p:nvPr/>
        </p:nvGrpSpPr>
        <p:grpSpPr>
          <a:xfrm>
            <a:off x="19372806" y="6727562"/>
            <a:ext cx="9913482" cy="5991454"/>
            <a:chOff x="19647126" y="6819002"/>
            <a:chExt cx="9913482" cy="5991454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245F607-BE86-103B-0FE8-2CFDD0ACBBAD}"/>
                </a:ext>
              </a:extLst>
            </p:cNvPr>
            <p:cNvSpPr txBox="1"/>
            <p:nvPr/>
          </p:nvSpPr>
          <p:spPr>
            <a:xfrm>
              <a:off x="20690012" y="6819002"/>
              <a:ext cx="846000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BE" sz="3200" i="1" dirty="0">
                  <a:latin typeface="Source Sans Pro" panose="020B0503030403020204" pitchFamily="34" charset="0"/>
                  <a:ea typeface="Source Sans Pro" panose="020B0503030403020204" pitchFamily="34" charset="0"/>
                  <a:cs typeface="Aptos" panose="020F0302020204030204" pitchFamily="34" charset="0"/>
                </a:rPr>
                <a:t>FILLING KNOWLEDGE GAPS ON :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FC3BDE9-9994-1AB1-FFD0-B79B7747935C}"/>
                </a:ext>
              </a:extLst>
            </p:cNvPr>
            <p:cNvSpPr txBox="1"/>
            <p:nvPr/>
          </p:nvSpPr>
          <p:spPr>
            <a:xfrm>
              <a:off x="21100608" y="11733238"/>
              <a:ext cx="8460000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BE" sz="3200" dirty="0">
                  <a:latin typeface="Source Sans Pro" panose="020B0503030403020204" pitchFamily="34" charset="0"/>
                  <a:ea typeface="Source Sans Pro" panose="020B0503030403020204" pitchFamily="34" charset="0"/>
                  <a:cs typeface="Aptos" panose="020F0302020204030204" pitchFamily="34" charset="0"/>
                </a:rPr>
                <a:t>ADAPTIVE MANAGEMENT STRATEGIES FOR INCREASED FOREST RESILIENCE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67EF39F-DEB2-76D8-9524-0F5470D01BFA}"/>
                </a:ext>
              </a:extLst>
            </p:cNvPr>
            <p:cNvSpPr txBox="1"/>
            <p:nvPr/>
          </p:nvSpPr>
          <p:spPr>
            <a:xfrm>
              <a:off x="20803809" y="10481819"/>
              <a:ext cx="846000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BE" sz="3200" dirty="0">
                  <a:latin typeface="Source Sans Pro" panose="020B0503030403020204" pitchFamily="34" charset="0"/>
                  <a:ea typeface="Source Sans Pro" panose="020B0503030403020204" pitchFamily="34" charset="0"/>
                  <a:cs typeface="Aptos" panose="020F0302020204030204" pitchFamily="34" charset="0"/>
                </a:rPr>
                <a:t>SPECIES ECOLOGY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ADB505F-0624-5A44-88B3-EC1050BB9115}"/>
                </a:ext>
              </a:extLst>
            </p:cNvPr>
            <p:cNvSpPr txBox="1"/>
            <p:nvPr/>
          </p:nvSpPr>
          <p:spPr>
            <a:xfrm>
              <a:off x="20803808" y="9260880"/>
              <a:ext cx="470185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BE" sz="3200" dirty="0">
                  <a:latin typeface="Source Sans Pro" panose="020B0503030403020204" pitchFamily="34" charset="0"/>
                  <a:ea typeface="Source Sans Pro" panose="020B0503030403020204" pitchFamily="34" charset="0"/>
                  <a:cs typeface="Aptos" panose="020F0302020204030204" pitchFamily="34" charset="0"/>
                </a:rPr>
                <a:t>PHYSIOLOGICAL TRAITS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AF7B584-875C-F588-8670-08607ED45435}"/>
                </a:ext>
              </a:extLst>
            </p:cNvPr>
            <p:cNvSpPr txBox="1"/>
            <p:nvPr/>
          </p:nvSpPr>
          <p:spPr>
            <a:xfrm>
              <a:off x="20803808" y="8039941"/>
              <a:ext cx="804855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BE" sz="3200" dirty="0">
                  <a:latin typeface="Source Sans Pro" panose="020B0503030403020204" pitchFamily="34" charset="0"/>
                  <a:ea typeface="Source Sans Pro" panose="020B0503030403020204" pitchFamily="34" charset="0"/>
                  <a:cs typeface="Aptos" panose="020F0302020204030204" pitchFamily="34" charset="0"/>
                </a:rPr>
                <a:t>SPECIES-SPECIFIC WATER USE STRATEGIES</a:t>
              </a:r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816AD213-84D1-A8E6-0DE7-DF21225BA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9747748" y="7875470"/>
              <a:ext cx="880710" cy="880710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F2DB0563-960D-3F71-2795-D060F4EAB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9647126" y="8932693"/>
              <a:ext cx="1081955" cy="1081955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6D9F7765-261E-D4C6-605B-0AF0A1CF3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9652401" y="10191161"/>
              <a:ext cx="1071405" cy="1071405"/>
            </a:xfrm>
            <a:prstGeom prst="rect">
              <a:avLst/>
            </a:prstGeom>
          </p:spPr>
        </p:pic>
        <p:sp>
          <p:nvSpPr>
            <p:cNvPr id="186" name="Bent Up Arrow 185">
              <a:extLst>
                <a:ext uri="{FF2B5EF4-FFF2-40B4-BE49-F238E27FC236}">
                  <a16:creationId xmlns:a16="http://schemas.microsoft.com/office/drawing/2014/main" id="{FD0EE8AF-654C-EFC3-42E7-337D2E4BBEA4}"/>
                </a:ext>
              </a:extLst>
            </p:cNvPr>
            <p:cNvSpPr/>
            <p:nvPr/>
          </p:nvSpPr>
          <p:spPr>
            <a:xfrm rot="5400000">
              <a:off x="20037227" y="11642992"/>
              <a:ext cx="850392" cy="731520"/>
            </a:xfrm>
            <a:prstGeom prst="bentUpArrow">
              <a:avLst/>
            </a:prstGeom>
            <a:solidFill>
              <a:srgbClr val="3A7E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2A2A6D44-F986-7560-41A4-05AD8B3517F4}"/>
              </a:ext>
            </a:extLst>
          </p:cNvPr>
          <p:cNvGrpSpPr/>
          <p:nvPr/>
        </p:nvGrpSpPr>
        <p:grpSpPr>
          <a:xfrm>
            <a:off x="6505264" y="4847725"/>
            <a:ext cx="11825965" cy="8337704"/>
            <a:chOff x="6505264" y="4847725"/>
            <a:chExt cx="11825965" cy="8337704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4648B1DD-60B8-43A2-37B2-9517E3759823}"/>
                </a:ext>
              </a:extLst>
            </p:cNvPr>
            <p:cNvSpPr/>
            <p:nvPr/>
          </p:nvSpPr>
          <p:spPr>
            <a:xfrm>
              <a:off x="6939576" y="4847725"/>
              <a:ext cx="10957340" cy="8337704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E6235E99-E5C7-68E2-F8F6-86D51FC1E219}"/>
                </a:ext>
              </a:extLst>
            </p:cNvPr>
            <p:cNvGrpSpPr/>
            <p:nvPr/>
          </p:nvGrpSpPr>
          <p:grpSpPr>
            <a:xfrm>
              <a:off x="6505264" y="6068267"/>
              <a:ext cx="11825965" cy="6997424"/>
              <a:chOff x="6505264" y="6068267"/>
              <a:chExt cx="11825965" cy="6997424"/>
            </a:xfrm>
          </p:grpSpPr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68086F8F-824D-8E29-EC4B-95CA6C7D1F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2018" y="7819666"/>
                <a:ext cx="1378425" cy="866785"/>
              </a:xfrm>
              <a:prstGeom prst="straightConnector1">
                <a:avLst/>
              </a:prstGeom>
              <a:ln w="101600">
                <a:solidFill>
                  <a:srgbClr val="3A7E2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646A8FB8-42D2-D29D-05F0-8C6AD115C5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981233" y="7742869"/>
                <a:ext cx="1480261" cy="931203"/>
              </a:xfrm>
              <a:prstGeom prst="straightConnector1">
                <a:avLst/>
              </a:prstGeom>
              <a:ln w="101600">
                <a:solidFill>
                  <a:srgbClr val="3A7E2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575A169D-E878-877E-36C9-46A94319A0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80170" y="9834417"/>
                <a:ext cx="0" cy="1104591"/>
              </a:xfrm>
              <a:prstGeom prst="straightConnector1">
                <a:avLst/>
              </a:prstGeom>
              <a:ln w="101600">
                <a:solidFill>
                  <a:srgbClr val="3A7E2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113B7B45-3FC7-E8FD-DDEF-82784F889D92}"/>
                  </a:ext>
                </a:extLst>
              </p:cNvPr>
              <p:cNvGrpSpPr/>
              <p:nvPr/>
            </p:nvGrpSpPr>
            <p:grpSpPr>
              <a:xfrm>
                <a:off x="8713983" y="7641097"/>
                <a:ext cx="7020000" cy="2106369"/>
                <a:chOff x="9443727" y="9256724"/>
                <a:chExt cx="7020000" cy="2106369"/>
              </a:xfrm>
            </p:grpSpPr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34F1211-6DC9-15AE-0CB8-CAB6A5DEEB7E}"/>
                    </a:ext>
                  </a:extLst>
                </p:cNvPr>
                <p:cNvSpPr txBox="1"/>
                <p:nvPr/>
              </p:nvSpPr>
              <p:spPr>
                <a:xfrm>
                  <a:off x="9443727" y="10285875"/>
                  <a:ext cx="7020000" cy="1077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BE" sz="3200" dirty="0">
                      <a:latin typeface="Aptos" panose="020F0302020204030204" pitchFamily="34" charset="0"/>
                      <a:cs typeface="Aptos" panose="020F0302020204030204" pitchFamily="34" charset="0"/>
                    </a:rPr>
                    <a:t>STRESS </a:t>
                  </a:r>
                  <a:br>
                    <a:rPr lang="en-BE" sz="3200" dirty="0">
                      <a:latin typeface="Aptos" panose="020F0302020204030204" pitchFamily="34" charset="0"/>
                      <a:cs typeface="Aptos" panose="020F0302020204030204" pitchFamily="34" charset="0"/>
                    </a:rPr>
                  </a:br>
                  <a:r>
                    <a:rPr lang="en-BE" sz="3200" dirty="0">
                      <a:latin typeface="Aptos" panose="020F0302020204030204" pitchFamily="34" charset="0"/>
                      <a:cs typeface="Aptos" panose="020F0302020204030204" pitchFamily="34" charset="0"/>
                    </a:rPr>
                    <a:t>MECHANISMS</a:t>
                  </a:r>
                </a:p>
              </p:txBody>
            </p:sp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BD0EFBD7-85BE-06FF-50A0-B5C17AF086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2402385" y="9256724"/>
                  <a:ext cx="1050185" cy="1050185"/>
                </a:xfrm>
                <a:prstGeom prst="rect">
                  <a:avLst/>
                </a:prstGeom>
              </p:spPr>
            </p:pic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47841246-9FD1-9A53-A35F-4D2FBDF7AEA8}"/>
                  </a:ext>
                </a:extLst>
              </p:cNvPr>
              <p:cNvGrpSpPr/>
              <p:nvPr/>
            </p:nvGrpSpPr>
            <p:grpSpPr>
              <a:xfrm>
                <a:off x="6505264" y="6068267"/>
                <a:ext cx="4860000" cy="2066903"/>
                <a:chOff x="8016872" y="7289981"/>
                <a:chExt cx="4860000" cy="2066903"/>
              </a:xfrm>
            </p:grpSpPr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585A895-1D41-CFC6-1AD7-DB55DCDFB8EC}"/>
                    </a:ext>
                  </a:extLst>
                </p:cNvPr>
                <p:cNvSpPr txBox="1"/>
                <p:nvPr/>
              </p:nvSpPr>
              <p:spPr>
                <a:xfrm>
                  <a:off x="8016872" y="8279666"/>
                  <a:ext cx="4860000" cy="1077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BE" sz="3200" dirty="0">
                      <a:latin typeface="Aptos" panose="020F0302020204030204" pitchFamily="34" charset="0"/>
                      <a:cs typeface="Aptos" panose="020F0302020204030204" pitchFamily="34" charset="0"/>
                    </a:rPr>
                    <a:t>CLIMATE </a:t>
                  </a:r>
                  <a:br>
                    <a:rPr lang="en-BE" sz="3200" dirty="0">
                      <a:latin typeface="Aptos" panose="020F0302020204030204" pitchFamily="34" charset="0"/>
                      <a:cs typeface="Aptos" panose="020F0302020204030204" pitchFamily="34" charset="0"/>
                    </a:rPr>
                  </a:br>
                  <a:r>
                    <a:rPr lang="en-BE" sz="3200" dirty="0">
                      <a:latin typeface="Aptos" panose="020F0302020204030204" pitchFamily="34" charset="0"/>
                      <a:cs typeface="Aptos" panose="020F0302020204030204" pitchFamily="34" charset="0"/>
                    </a:rPr>
                    <a:t>CHANGE</a:t>
                  </a:r>
                </a:p>
              </p:txBody>
            </p:sp>
            <p:pic>
              <p:nvPicPr>
                <p:cNvPr id="133" name="Picture 132">
                  <a:extLst>
                    <a:ext uri="{FF2B5EF4-FFF2-40B4-BE49-F238E27FC236}">
                      <a16:creationId xmlns:a16="http://schemas.microsoft.com/office/drawing/2014/main" id="{FB77565D-DD5F-E809-C64A-6A3A72C5D4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885748" y="7289981"/>
                  <a:ext cx="1064213" cy="1064213"/>
                </a:xfrm>
                <a:prstGeom prst="rect">
                  <a:avLst/>
                </a:prstGeom>
              </p:spPr>
            </p:pic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FE065804-CBB8-330B-27EC-C53A13B33D16}"/>
                  </a:ext>
                </a:extLst>
              </p:cNvPr>
              <p:cNvGrpSpPr/>
              <p:nvPr/>
            </p:nvGrpSpPr>
            <p:grpSpPr>
              <a:xfrm>
                <a:off x="13111229" y="6169717"/>
                <a:ext cx="5220000" cy="1997978"/>
                <a:chOff x="13033487" y="7208272"/>
                <a:chExt cx="5220000" cy="1997978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12BD419-D5F6-4720-6B91-F37291980FA6}"/>
                    </a:ext>
                  </a:extLst>
                </p:cNvPr>
                <p:cNvSpPr txBox="1"/>
                <p:nvPr/>
              </p:nvSpPr>
              <p:spPr>
                <a:xfrm>
                  <a:off x="13033487" y="8129032"/>
                  <a:ext cx="5220000" cy="1077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BE" sz="3200" dirty="0">
                      <a:latin typeface="Aptos" panose="020F0302020204030204" pitchFamily="34" charset="0"/>
                      <a:cs typeface="Aptos" panose="020F0302020204030204" pitchFamily="34" charset="0"/>
                    </a:rPr>
                    <a:t>OUTDATED </a:t>
                  </a:r>
                  <a:br>
                    <a:rPr lang="en-BE" sz="3200" dirty="0">
                      <a:latin typeface="Aptos" panose="020F0302020204030204" pitchFamily="34" charset="0"/>
                      <a:cs typeface="Aptos" panose="020F0302020204030204" pitchFamily="34" charset="0"/>
                    </a:rPr>
                  </a:br>
                  <a:r>
                    <a:rPr lang="en-BE" sz="3200" dirty="0">
                      <a:latin typeface="Aptos" panose="020F0302020204030204" pitchFamily="34" charset="0"/>
                      <a:cs typeface="Aptos" panose="020F0302020204030204" pitchFamily="34" charset="0"/>
                    </a:rPr>
                    <a:t>PRACTICES</a:t>
                  </a:r>
                </a:p>
              </p:txBody>
            </p:sp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1CF6A0EE-5A0F-6EAD-AF53-DD2F0AE8B1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5220804" y="7208272"/>
                  <a:ext cx="834996" cy="834996"/>
                </a:xfrm>
                <a:prstGeom prst="rect">
                  <a:avLst/>
                </a:prstGeom>
              </p:spPr>
            </p:pic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E5D4C5E8-7346-ADA8-2CB6-80524286818D}"/>
                  </a:ext>
                </a:extLst>
              </p:cNvPr>
              <p:cNvGrpSpPr/>
              <p:nvPr/>
            </p:nvGrpSpPr>
            <p:grpSpPr>
              <a:xfrm>
                <a:off x="10420075" y="11045179"/>
                <a:ext cx="3520188" cy="2020512"/>
                <a:chOff x="10420075" y="11520667"/>
                <a:chExt cx="3520188" cy="2020512"/>
              </a:xfrm>
            </p:grpSpPr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A1F2C285-3CF8-DA98-57F5-1039E8675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686490" y="11520667"/>
                  <a:ext cx="987359" cy="987359"/>
                </a:xfrm>
                <a:prstGeom prst="rect">
                  <a:avLst/>
                </a:prstGeom>
              </p:spPr>
            </p:pic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E59404A9-59AF-B5EE-B124-25C46CF358D6}"/>
                    </a:ext>
                  </a:extLst>
                </p:cNvPr>
                <p:cNvSpPr txBox="1"/>
                <p:nvPr/>
              </p:nvSpPr>
              <p:spPr>
                <a:xfrm>
                  <a:off x="10420075" y="12463961"/>
                  <a:ext cx="3520188" cy="1077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BE" sz="3200" dirty="0">
                      <a:latin typeface="Aptos" panose="020F0302020204030204" pitchFamily="34" charset="0"/>
                      <a:cs typeface="Aptos" panose="020F0302020204030204" pitchFamily="34" charset="0"/>
                    </a:rPr>
                    <a:t>FOREST </a:t>
                  </a:r>
                </a:p>
                <a:p>
                  <a:pPr algn="ctr"/>
                  <a:r>
                    <a:rPr lang="en-BE" sz="3200" dirty="0">
                      <a:latin typeface="Aptos" panose="020F0302020204030204" pitchFamily="34" charset="0"/>
                      <a:cs typeface="Aptos" panose="020F0302020204030204" pitchFamily="34" charset="0"/>
                    </a:rPr>
                    <a:t>DECLINE</a:t>
                  </a:r>
                </a:p>
              </p:txBody>
            </p:sp>
          </p:grpSp>
        </p:grpSp>
      </p:grpSp>
      <p:sp>
        <p:nvSpPr>
          <p:cNvPr id="214" name="TextBox 213">
            <a:extLst>
              <a:ext uri="{FF2B5EF4-FFF2-40B4-BE49-F238E27FC236}">
                <a16:creationId xmlns:a16="http://schemas.microsoft.com/office/drawing/2014/main" id="{254DF625-5FE3-C6A6-75DC-DFDC5471D26B}"/>
              </a:ext>
            </a:extLst>
          </p:cNvPr>
          <p:cNvSpPr txBox="1"/>
          <p:nvPr/>
        </p:nvSpPr>
        <p:spPr>
          <a:xfrm>
            <a:off x="15725048" y="27127099"/>
            <a:ext cx="5914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4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DROUGHT STRESS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3087811C-3298-E197-712C-5C1B66CD038B}"/>
              </a:ext>
            </a:extLst>
          </p:cNvPr>
          <p:cNvSpPr txBox="1"/>
          <p:nvPr/>
        </p:nvSpPr>
        <p:spPr>
          <a:xfrm>
            <a:off x="2614818" y="27133784"/>
            <a:ext cx="5914778" cy="77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4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GROWTH</a:t>
            </a:r>
          </a:p>
        </p:txBody>
      </p:sp>
      <p:sp>
        <p:nvSpPr>
          <p:cNvPr id="224" name="DivBg">
            <a:extLst>
              <a:ext uri="{FF2B5EF4-FFF2-40B4-BE49-F238E27FC236}">
                <a16:creationId xmlns:a16="http://schemas.microsoft.com/office/drawing/2014/main" id="{D142BA3C-E300-92C5-99C1-6347E7BDE649}"/>
              </a:ext>
            </a:extLst>
          </p:cNvPr>
          <p:cNvSpPr>
            <a:spLocks noGrp="1"/>
          </p:cNvSpPr>
          <p:nvPr/>
        </p:nvSpPr>
        <p:spPr>
          <a:xfrm>
            <a:off x="-1390" y="37843430"/>
            <a:ext cx="30275213" cy="941587"/>
          </a:xfrm>
          <a:prstGeom prst="rect">
            <a:avLst/>
          </a:prstGeom>
          <a:solidFill>
            <a:srgbClr val="47A42E"/>
          </a:solidFill>
          <a:ln>
            <a:noFill/>
          </a:ln>
        </p:spPr>
        <p:txBody>
          <a:bodyPr wrap="square" lIns="91440" tIns="45720" rIns="91440" bIns="45720" anchor="ctr"/>
          <a:lstStyle/>
          <a:p>
            <a:endParaRPr/>
          </a:p>
        </p:txBody>
      </p:sp>
      <p:sp>
        <p:nvSpPr>
          <p:cNvPr id="225" name="DivTxt">
            <a:extLst>
              <a:ext uri="{FF2B5EF4-FFF2-40B4-BE49-F238E27FC236}">
                <a16:creationId xmlns:a16="http://schemas.microsoft.com/office/drawing/2014/main" id="{9D4DCDB7-0ED3-E416-3D0C-04EC44DEAD7A}"/>
              </a:ext>
            </a:extLst>
          </p:cNvPr>
          <p:cNvSpPr>
            <a:spLocks noGrp="1"/>
          </p:cNvSpPr>
          <p:nvPr/>
        </p:nvSpPr>
        <p:spPr>
          <a:xfrm>
            <a:off x="1011369" y="37934625"/>
            <a:ext cx="29360813" cy="800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/>
          <a:p>
            <a:pPr algn="l"/>
            <a:r>
              <a:rPr lang="fr-FR" altLang="en-US" sz="4000" b="1" i="0" dirty="0">
                <a:solidFill>
                  <a:srgbClr val="FFFFFF"/>
                </a:solidFill>
                <a:latin typeface="Abadi" panose="020B0604020104020204" pitchFamily="34" charset="77"/>
              </a:rPr>
              <a:t>NEXT STEPS</a:t>
            </a: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121111EC-8444-55BE-F913-331911D01D71}"/>
              </a:ext>
            </a:extLst>
          </p:cNvPr>
          <p:cNvGrpSpPr/>
          <p:nvPr/>
        </p:nvGrpSpPr>
        <p:grpSpPr>
          <a:xfrm>
            <a:off x="3314784" y="39069798"/>
            <a:ext cx="23645644" cy="1323439"/>
            <a:chOff x="2803007" y="39120598"/>
            <a:chExt cx="23645644" cy="1323439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0EE723B-C457-DB78-ECE5-E1254B93D018}"/>
                </a:ext>
              </a:extLst>
            </p:cNvPr>
            <p:cNvSpPr txBox="1"/>
            <p:nvPr/>
          </p:nvSpPr>
          <p:spPr>
            <a:xfrm>
              <a:off x="17764864" y="39120598"/>
              <a:ext cx="868378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40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Assessing species-specific traits related </a:t>
              </a:r>
              <a:br>
                <a:rPr lang="en-BE" sz="40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</a:br>
              <a:r>
                <a:rPr lang="en-BE" sz="40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to water management</a:t>
              </a:r>
            </a:p>
          </p:txBody>
        </p:sp>
        <p:sp>
          <p:nvSpPr>
            <p:cNvPr id="237" name="Connector 236">
              <a:extLst>
                <a:ext uri="{FF2B5EF4-FFF2-40B4-BE49-F238E27FC236}">
                  <a16:creationId xmlns:a16="http://schemas.microsoft.com/office/drawing/2014/main" id="{4BAC7A81-913F-75AD-B826-735544AA27DE}"/>
                </a:ext>
              </a:extLst>
            </p:cNvPr>
            <p:cNvSpPr/>
            <p:nvPr/>
          </p:nvSpPr>
          <p:spPr>
            <a:xfrm>
              <a:off x="2803007" y="39216396"/>
              <a:ext cx="1040447" cy="1040447"/>
            </a:xfrm>
            <a:prstGeom prst="flowChartConnector">
              <a:avLst/>
            </a:prstGeom>
            <a:solidFill>
              <a:srgbClr val="3A7E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D12685AE-E141-55C8-62F4-BACD3819B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869408" y="39332991"/>
              <a:ext cx="994068" cy="994068"/>
            </a:xfrm>
            <a:prstGeom prst="rect">
              <a:avLst/>
            </a:prstGeom>
          </p:spPr>
        </p:pic>
        <p:sp>
          <p:nvSpPr>
            <p:cNvPr id="238" name="Connector 237">
              <a:extLst>
                <a:ext uri="{FF2B5EF4-FFF2-40B4-BE49-F238E27FC236}">
                  <a16:creationId xmlns:a16="http://schemas.microsoft.com/office/drawing/2014/main" id="{4B02C6D7-5123-A4C2-F17D-72940128334F}"/>
                </a:ext>
              </a:extLst>
            </p:cNvPr>
            <p:cNvSpPr/>
            <p:nvPr/>
          </p:nvSpPr>
          <p:spPr>
            <a:xfrm>
              <a:off x="16558752" y="39245123"/>
              <a:ext cx="1040447" cy="1040447"/>
            </a:xfrm>
            <a:prstGeom prst="flowChartConnector">
              <a:avLst/>
            </a:prstGeom>
            <a:solidFill>
              <a:srgbClr val="3A7E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233" name="Picture 232" descr="A white logo with leaves in a circle&#10;&#10;AI-generated content may be incorrect.">
              <a:extLst>
                <a:ext uri="{FF2B5EF4-FFF2-40B4-BE49-F238E27FC236}">
                  <a16:creationId xmlns:a16="http://schemas.microsoft.com/office/drawing/2014/main" id="{82FE97E1-F700-83C5-281D-7DEE4FAB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6623378" y="39366173"/>
              <a:ext cx="932158" cy="932158"/>
            </a:xfrm>
            <a:prstGeom prst="rect">
              <a:avLst/>
            </a:prstGeom>
          </p:spPr>
        </p:pic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2C93ED83-B4D9-E9CE-1E62-C418DD650CC1}"/>
                </a:ext>
              </a:extLst>
            </p:cNvPr>
            <p:cNvSpPr txBox="1"/>
            <p:nvPr/>
          </p:nvSpPr>
          <p:spPr>
            <a:xfrm>
              <a:off x="4008945" y="39120598"/>
              <a:ext cx="718177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40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Assessing the relative influence </a:t>
              </a:r>
              <a:br>
                <a:rPr lang="en-BE" sz="40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</a:br>
              <a:r>
                <a:rPr lang="en-BE" sz="40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of each environmental variable</a:t>
              </a:r>
            </a:p>
          </p:txBody>
        </p:sp>
      </p:grpSp>
      <p:sp>
        <p:nvSpPr>
          <p:cNvPr id="179" name="Right Arrow 178">
            <a:extLst>
              <a:ext uri="{FF2B5EF4-FFF2-40B4-BE49-F238E27FC236}">
                <a16:creationId xmlns:a16="http://schemas.microsoft.com/office/drawing/2014/main" id="{52E5798F-9D87-CEEC-27FA-4B89CCF91846}"/>
              </a:ext>
            </a:extLst>
          </p:cNvPr>
          <p:cNvSpPr/>
          <p:nvPr/>
        </p:nvSpPr>
        <p:spPr>
          <a:xfrm>
            <a:off x="6002008" y="5247788"/>
            <a:ext cx="2040033" cy="1666522"/>
          </a:xfrm>
          <a:prstGeom prst="rightArrow">
            <a:avLst/>
          </a:prstGeom>
          <a:solidFill>
            <a:srgbClr val="C1DBA6"/>
          </a:solidFill>
          <a:ln w="635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3020343-D8F2-16BF-18E7-C5365D251430}"/>
              </a:ext>
            </a:extLst>
          </p:cNvPr>
          <p:cNvSpPr/>
          <p:nvPr/>
        </p:nvSpPr>
        <p:spPr>
          <a:xfrm>
            <a:off x="179037" y="4844613"/>
            <a:ext cx="6554354" cy="832728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0E339356-AB37-66D0-D122-CC9BAB32855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849627" y="7322327"/>
            <a:ext cx="1206415" cy="121211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CC6F46-00C5-6DB9-7F74-4878046A8A9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34880" y="10545258"/>
            <a:ext cx="972501" cy="9770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F8ACC6B-EA5F-2570-0388-DE8061D07AA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00129" y="8973049"/>
            <a:ext cx="846075" cy="85007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8002DA0-ED8B-C5F1-AB80-002C7EE199B3}"/>
              </a:ext>
            </a:extLst>
          </p:cNvPr>
          <p:cNvSpPr txBox="1"/>
          <p:nvPr/>
        </p:nvSpPr>
        <p:spPr>
          <a:xfrm>
            <a:off x="2064389" y="10767631"/>
            <a:ext cx="1439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latin typeface="Source Sans Pro" panose="020F0302020204030204" pitchFamily="34" charset="0"/>
                <a:cs typeface="Aptos" panose="020F0302020204030204" pitchFamily="34" charset="0"/>
              </a:defRPr>
            </a:lvl1pPr>
          </a:lstStyle>
          <a:p>
            <a:r>
              <a:rPr lang="en-BE" sz="32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SOCIAL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BCDD15A-6692-BD04-158C-6A714D2E1AAD}"/>
              </a:ext>
            </a:extLst>
          </p:cNvPr>
          <p:cNvSpPr txBox="1"/>
          <p:nvPr/>
        </p:nvSpPr>
        <p:spPr>
          <a:xfrm>
            <a:off x="2108993" y="7569996"/>
            <a:ext cx="3180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dirty="0">
                <a:latin typeface="Source Sans Pro" panose="020B0503030403020204" pitchFamily="34" charset="0"/>
                <a:ea typeface="Source Sans Pro" panose="020B0503030403020204" pitchFamily="34" charset="0"/>
                <a:cs typeface="Aptos" panose="020F0302020204030204" pitchFamily="34" charset="0"/>
              </a:rPr>
              <a:t>ENVIRONMENTAL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C47BA8-4658-FAA7-CE13-AD79A401656C}"/>
              </a:ext>
            </a:extLst>
          </p:cNvPr>
          <p:cNvSpPr txBox="1"/>
          <p:nvPr/>
        </p:nvSpPr>
        <p:spPr>
          <a:xfrm>
            <a:off x="2102826" y="9134770"/>
            <a:ext cx="2085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latin typeface="Source Sans Pro" panose="020F0302020204030204" pitchFamily="34" charset="0"/>
                <a:cs typeface="Aptos" panose="020F0302020204030204" pitchFamily="34" charset="0"/>
              </a:defRPr>
            </a:lvl1pPr>
          </a:lstStyle>
          <a:p>
            <a:r>
              <a:rPr lang="en-BE" sz="32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ECONOMIC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190CB6E-3DCB-8F53-5DA8-6A93AA0EE4A5}"/>
              </a:ext>
            </a:extLst>
          </p:cNvPr>
          <p:cNvSpPr txBox="1"/>
          <p:nvPr/>
        </p:nvSpPr>
        <p:spPr>
          <a:xfrm>
            <a:off x="1032284" y="5702054"/>
            <a:ext cx="5914778" cy="77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4400" b="1" dirty="0">
                <a:latin typeface="Source Sans Pro" panose="020F0302020204030204" pitchFamily="34" charset="0"/>
              </a:rPr>
              <a:t>FOREST SERVICES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F749CC8F-C573-0098-8E80-5348E1A7A0F1}"/>
              </a:ext>
            </a:extLst>
          </p:cNvPr>
          <p:cNvSpPr txBox="1"/>
          <p:nvPr/>
        </p:nvSpPr>
        <p:spPr>
          <a:xfrm>
            <a:off x="9460857" y="5693390"/>
            <a:ext cx="5914778" cy="77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4400" b="1" dirty="0">
                <a:latin typeface="Source Sans Pro" panose="020F0302020204030204" pitchFamily="34" charset="0"/>
              </a:rPr>
              <a:t>CURRENT ISSUES</a:t>
            </a:r>
          </a:p>
        </p:txBody>
      </p: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E6D6081E-AE23-C81F-C953-1860760B6D31}"/>
              </a:ext>
            </a:extLst>
          </p:cNvPr>
          <p:cNvCxnSpPr>
            <a:cxnSpLocks/>
          </p:cNvCxnSpPr>
          <p:nvPr/>
        </p:nvCxnSpPr>
        <p:spPr>
          <a:xfrm>
            <a:off x="9555225" y="19618299"/>
            <a:ext cx="3420287" cy="6119861"/>
          </a:xfrm>
          <a:prstGeom prst="line">
            <a:avLst/>
          </a:prstGeom>
          <a:ln w="63500">
            <a:solidFill>
              <a:srgbClr val="3A7E2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849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9742</TotalTime>
  <Words>214</Words>
  <Application>Microsoft Macintosh PowerPoint</Application>
  <PresentationFormat>Custom</PresentationFormat>
  <Paragraphs>67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Abadi</vt:lpstr>
      <vt:lpstr>Aptos</vt:lpstr>
      <vt:lpstr>Aptos Display</vt:lpstr>
      <vt:lpstr>Arial</vt:lpstr>
      <vt:lpstr>Calibri Light</vt:lpstr>
      <vt:lpstr>Georgia</vt:lpstr>
      <vt:lpstr>Source Sans Pro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Harold Hauzeur</dc:creator>
  <cp:lastModifiedBy>Harold Hauzeur</cp:lastModifiedBy>
  <cp:revision>3</cp:revision>
  <dcterms:created xsi:type="dcterms:W3CDTF">2026-03-09T15:59:45Z</dcterms:created>
  <dcterms:modified xsi:type="dcterms:W3CDTF">2026-03-16T10:23:56Z</dcterms:modified>
</cp:coreProperties>
</file>