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4" r:id="rId4"/>
    <p:sldId id="276" r:id="rId5"/>
    <p:sldId id="285" r:id="rId6"/>
    <p:sldId id="278" r:id="rId7"/>
    <p:sldId id="279" r:id="rId8"/>
    <p:sldId id="286" r:id="rId9"/>
    <p:sldId id="282" r:id="rId10"/>
    <p:sldId id="284" r:id="rId11"/>
    <p:sldId id="280" r:id="rId12"/>
    <p:sldId id="277" r:id="rId13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9443FE4-3276-B844-8702-217C10B02915}">
          <p14:sldIdLst>
            <p14:sldId id="256"/>
            <p14:sldId id="259"/>
            <p14:sldId id="264"/>
            <p14:sldId id="276"/>
            <p14:sldId id="285"/>
            <p14:sldId id="278"/>
            <p14:sldId id="279"/>
            <p14:sldId id="286"/>
            <p14:sldId id="282"/>
            <p14:sldId id="284"/>
            <p14:sldId id="280"/>
            <p14:sldId id="277"/>
          </p14:sldIdLst>
        </p14:section>
        <p14:section name="Graveyard" id="{D8B97919-DD21-B244-A09D-F4CA71214BA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27B825-F686-E1FF-3ECD-6F17FBD85C29}" name="Bessemans Pauline" initials="" userId="S::Pauline.Bessemans@uliege.be::0ab0e05e-bea8-4108-943a-7d6ee1daa8a4" providerId="AD"/>
  <p188:author id="{479D9054-0D74-2A20-7C7D-584AC3A2833B}" name="Gavroye Antoine" initials="GA" userId="S::Antoine.Gavroye@uliege.be::a3fda1eb-cb14-4d0b-a7f9-b4b59b32d215" providerId="AD"/>
  <p188:author id="{FA671190-2883-B77C-FFE3-0FD24BC1AF19}" name="Bessemans Pauline" initials="BP" userId="S::pauline.bessemans@uliege.be::0ab0e05e-bea8-4108-943a-7d6ee1daa8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87B2"/>
    <a:srgbClr val="8AABC4"/>
    <a:srgbClr val="CBBA92"/>
    <a:srgbClr val="CF8D80"/>
    <a:srgbClr val="E79A8B"/>
    <a:srgbClr val="7D7363"/>
    <a:srgbClr val="DAC5A9"/>
    <a:srgbClr val="3D6141"/>
    <a:srgbClr val="FFFFFF"/>
    <a:srgbClr val="546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79"/>
    <p:restoredTop sz="76476" autoAdjust="0"/>
  </p:normalViewPr>
  <p:slideViewPr>
    <p:cSldViewPr snapToGrid="0">
      <p:cViewPr varScale="1">
        <p:scale>
          <a:sx n="56" d="100"/>
          <a:sy n="56" d="100"/>
        </p:scale>
        <p:origin x="9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3252A-92E6-E246-A20A-E4B56994B7D7}" type="datetimeFigureOut">
              <a:rPr lang="en-BE" smtClean="0"/>
              <a:t>03/20/2026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AC69C-008F-5C45-94F0-24121C9B7C82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41717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807748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81996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93840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4889C-2C76-E4E2-BE14-DE5F02AFE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CE9392-F5E8-A279-EB6C-BC853A881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5CF84-3261-0755-63CC-4D67DA5B4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CCDAA-8EBF-58FC-83D8-B03CCE789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54961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9773-A415-AEA2-7D40-87ECC9B78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47D321-00FA-0798-3ECC-80D103870B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613123-6E36-8B50-FB67-C0992C3C8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93304-829A-485F-8832-58B42DCE71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8068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CDC32-D11C-5775-FDFB-925EFD2E3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FA74FC-D263-10FF-76DE-2FE7F96F1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A5F06C-46B3-F40C-FEAD-D070F871F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Sonian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propose des services de fabrication de haute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précision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alliant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artisanat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technologies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modernes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</a:t>
            </a:r>
          </a:p>
          <a:p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Atelier de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menuiserie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haut de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gamme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Situé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au centre de Bruxelles,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cet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atelier dispose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d'installations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fabrication de pointe.</a:t>
            </a:r>
          </a:p>
          <a:p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Conception sur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mesure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(Bespoke) :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Création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mobilier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personnalisé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d'intérieurs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commerciaux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et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d'aménagements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pour des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lieux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culturels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divertissement.</a:t>
            </a:r>
          </a:p>
          <a:p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Expertise technique :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Maîtrise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avancée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 essences de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bois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dur locales,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adaptées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aux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spécifications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architectes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clients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privés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Interventions </a:t>
            </a:r>
            <a:r>
              <a:rPr lang="en-GB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artistiques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L'équipe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maîtres artisans applique des assemblages complexes et des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finitions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variées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(palette de couleurs,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combinaisons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matériaux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complémentaires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pour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créer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pièces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uniques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BE" altLang="en-BE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 modèle repose sur la circularité urbaine et la transparence totale de la chaîne de valeur :</a:t>
            </a:r>
            <a:endParaRPr kumimoji="0" lang="en-BE" altLang="en-B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BE" altLang="en-BE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Approvisionnement exclusif et local :</a:t>
            </a:r>
            <a:r>
              <a:rPr kumimoji="0" lang="en-BE" altLang="en-BE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La coopérative utilise exclusivement du bois provenant de la forêt de Soignes, un site classé au patrimoine mondial de l'UNESCO.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BE" altLang="en-BE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Stratégie de valeur ajoutée :</a:t>
            </a:r>
            <a:r>
              <a:rPr kumimoji="0" lang="en-BE" altLang="en-BE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Pour équilibrer les coûts élevés de la main-d'œuvre et du foncier à Bruxelles, la coopérative mise sur une transformation poussée (design de luxe, aménagements sur mesure) plutôt que sur le volume.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BE" altLang="en-BE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Traçabilité complète :</a:t>
            </a:r>
            <a:r>
              <a:rPr kumimoji="0" lang="en-BE" altLang="en-BE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Elle garantit une traçabilité totale, de l'arbre individuel jusqu'à l'objet livré.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BE" altLang="en-BE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Circuit court intégral :</a:t>
            </a:r>
            <a:r>
              <a:rPr kumimoji="0" lang="en-BE" altLang="en-BE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En transformant le bois dans le cœur de Bruxelles, Sonian réduit l'empreinte carbone liée au transport international et réinjecte les ressources dans l'économie locale.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BE" altLang="en-BE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Valorisation des essences nobles :</a:t>
            </a:r>
            <a:r>
              <a:rPr kumimoji="0" lang="en-BE" altLang="en-BE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Le modèle se concentre sur l'utilisation de bois durs locaux (comme le hêtre ou le chêne) pour des applications à haute valeur ajoutée plutôt que pour des usages éphémères ou énergétiques.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BE" altLang="en-BE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Finalité sociale et environnementale :</a:t>
            </a:r>
            <a:r>
              <a:rPr kumimoji="0" lang="en-BE" altLang="en-BE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La priorité n'est pas la maximisation du profit, mais la valorisation durable de la forêt et le respect du travail séculaire accompli par les générations précédentes.</a:t>
            </a:r>
            <a:endParaRPr kumimoji="0" lang="en-BE" altLang="en-B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92D8F-922E-D8B4-F9EB-9E044C6616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47419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E2343-DAA3-D3A2-C81F-C4D372030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70EAD4-04B5-D3A9-80CD-E8D630ACA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3F8653-7D64-5147-B6D4-CE413D1A7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Services et Activités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 coopérative a évolué à travers quatre étapes clés pour proposer aujourd'hui une offre intégrée :</a:t>
            </a:r>
            <a:endParaRPr kumimoji="0" lang="en-BE" altLang="en-B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Construction et Mise en œuvre :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C’est l’activité principale actuelle, incluant la réalisation de maisons, de charpentes et de diverses structures en bois.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Sciage :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Maintien d’une activité de scierie mobile (désormais accessoire) pour intervenir directement chez les particuliers ou sur les sites d’exploitation.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Séchage durable :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Utilisation de serres solaires améliorées, développées en partenariat avec Gembloux Agro-bio Tech, pour un séchage à faible consommation énergétique.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Transformation complète :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Capacité de réaliser le sciage, le séchage, le rabotage et l'aboutage via l'atelier de la société sœur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A33D3A-C580-0351-B435-038584AE3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30702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5CC9A-967F-1128-C61D-6DA6E9BFC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2F27A1-AE84-C251-2580-E6114BDE9A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1F8F68-9EE1-E285-BEFE-CA2C8493C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27E6-0EF6-D3CA-1268-01C8E0003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12612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B241-E3C6-A84C-B2CB-7A2A6F75A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FAD355-32C4-C948-1DED-7003232E5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2FE4BE-48C9-322E-67D0-925FE4DDF1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« déchets verts » (provenant d'entreprises de parcs et jardins ou d'intercommunales)</a:t>
            </a:r>
            <a:endParaRPr lang="fr-FR" sz="1200" b="1">
              <a:solidFill>
                <a:srgbClr val="546C38"/>
              </a:solidFill>
              <a:latin typeface="Montserrat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>
              <a:solidFill>
                <a:srgbClr val="546C38"/>
              </a:solidFill>
              <a:latin typeface="Montserrat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Réduire les émissions de CO</a:t>
            </a:r>
            <a:r>
              <a:rPr lang="fr-FR" sz="1200" b="1" baseline="-25000">
                <a:solidFill>
                  <a:srgbClr val="546C38"/>
                </a:solidFill>
                <a:latin typeface="Montserrat" pitchFamily="2" charset="77"/>
              </a:rPr>
              <a:t>2</a:t>
            </a:r>
            <a:r>
              <a:rPr lang="fr-FR" sz="1200" baseline="-25000">
                <a:solidFill>
                  <a:srgbClr val="546C38"/>
                </a:solidFill>
                <a:latin typeface="Montserrat" pitchFamily="2" charset="77"/>
              </a:rPr>
              <a:t> </a:t>
            </a:r>
            <a:r>
              <a:rPr lang="fr-FR" sz="1200">
                <a:latin typeface="Montserrat" pitchFamily="2" charset="77"/>
              </a:rPr>
              <a:t>en substituant les combustibles fossiles (mazout ou gaz) par une énergie renouvelable, locale et neutre en CO</a:t>
            </a:r>
            <a:r>
              <a:rPr lang="fr-FR" sz="1200" baseline="-25000">
                <a:latin typeface="Montserrat" pitchFamily="2" charset="77"/>
              </a:rPr>
              <a:t>2</a:t>
            </a:r>
            <a:endParaRPr lang="fr-FR" sz="1200">
              <a:latin typeface="Montserrat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Créer des emplois</a:t>
            </a:r>
            <a:r>
              <a:rPr lang="fr-FR" sz="1200">
                <a:solidFill>
                  <a:srgbClr val="546C38"/>
                </a:solidFill>
                <a:latin typeface="Montserrat" pitchFamily="2" charset="77"/>
              </a:rPr>
              <a:t> </a:t>
            </a: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locaux</a:t>
            </a:r>
            <a:r>
              <a:rPr lang="fr-FR" sz="1200">
                <a:solidFill>
                  <a:srgbClr val="546C38"/>
                </a:solidFill>
                <a:latin typeface="Montserrat" pitchFamily="2" charset="77"/>
              </a:rPr>
              <a:t> </a:t>
            </a:r>
            <a:r>
              <a:rPr lang="fr-FR" sz="1200">
                <a:latin typeface="Montserrat" pitchFamily="2" charset="77"/>
              </a:rPr>
              <a:t>durables, non délocalisables et respectueux des personnes, particulièrement dans des structures d’économie sociale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Impliquer les citoyens dans la transition </a:t>
            </a:r>
            <a:r>
              <a:rPr lang="fr-FR" sz="1200">
                <a:latin typeface="Montserrat" pitchFamily="2" charset="77"/>
              </a:rPr>
              <a:t>à travers des actions de sensibilisation et de mobilisation citoyenne et à travers des programmes éducatifs dans les écoles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Valoriser un déchet</a:t>
            </a:r>
            <a:r>
              <a:rPr lang="fr-FR" sz="1200">
                <a:solidFill>
                  <a:srgbClr val="546C38"/>
                </a:solidFill>
                <a:latin typeface="Montserrat" pitchFamily="2" charset="77"/>
              </a:rPr>
              <a:t> </a:t>
            </a:r>
            <a:r>
              <a:rPr lang="fr-FR" sz="1200">
                <a:latin typeface="Montserrat" pitchFamily="2" charset="77"/>
              </a:rPr>
              <a:t>dont on cherche aujourd’hui à se débarrasser</a:t>
            </a:r>
          </a:p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9E61A-EADE-57DF-0A56-D329B12A0E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61406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78FD7-A804-4518-741F-695946332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217D4F-A3B8-01BE-2F80-1B2598A031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33E7F-9903-AB08-B2D0-1CDFF2BA9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D0378-E138-9C1E-DC53-5F96C4FAD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10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34181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150BD-DFC9-D669-9350-FAB2E50ED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9AD21C-AD78-BADA-0E9B-E18C82A09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A68106-846F-C826-7ECC-F957DB7FE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4735F-A261-3DB9-AAF2-1F71270FD1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11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91271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AC69C-008F-5C45-94F0-24121C9B7C82}" type="slidenum">
              <a:rPr lang="en-BE" smtClean="0"/>
              <a:t>12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90205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E7FA1-9F39-B6D2-9B40-20023C49D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0452AA-B1D5-8F63-1431-323F249BE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68742-F797-6F64-5E05-1E054DD5D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82B8-57BC-E74F-933A-23A2330C4BF5}" type="datetime1">
              <a:rPr lang="en-US" smtClean="0"/>
              <a:t>3/20/2026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F7A6C-47D4-27B3-8AF3-BF790AC6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2F0AB-2B20-1064-9396-9474851D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7152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3334-8704-5FD6-C6B7-5A35B1B07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6E7D8-6592-8532-5A82-D564E64FC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D98EF-86E7-B87E-8083-8C92BA348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56F8-0265-4246-BD40-4A26CC6AB83A}" type="datetime1">
              <a:rPr lang="en-US" smtClean="0"/>
              <a:t>3/20/2026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F4087-6286-7A94-56FF-097398DD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0918E-80F3-E4C6-BDBB-2F1D38D2F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59557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198B9-E518-3FB3-FE20-62410B95D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353E9-D128-AE2F-E3C0-547C74064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50091-CA92-E1C3-F3C4-7F300E052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672A-EC8F-A345-B98F-3D3878F9DF85}" type="datetime1">
              <a:rPr lang="en-US" smtClean="0"/>
              <a:t>3/20/2026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DE423-8424-FB40-3B02-57A37A90F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F80FC-E090-FC8D-134C-B31E1033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34375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D690C-A0B8-A28C-2747-82B2F3876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6E7C-BF9E-CE44-0832-E651513F1A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C4733-56A0-CF28-5347-02201A027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CFBB9-CACD-7B27-641B-F92138F87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6CA9E-63AB-8D4A-899E-E094629F2A0C}" type="datetime1">
              <a:rPr lang="en-US" smtClean="0"/>
              <a:t>3/20/2026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E7932-8CE6-2E18-B321-2F19E576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1304B-D12F-4522-0A72-05E5B76C8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7286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296F9-C306-9A32-BF69-0A69B6E73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17101-6DE1-6B74-A605-9795493DB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C8AFA2-7030-0E5D-BC02-A48633906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8FEF72-32EE-4966-7495-4B200B8E3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92CE0E-7AE8-4AB6-9C2B-2EDA3F5EDE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011D9-BFBB-1394-35E8-64F98C9F7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6D66F-4539-514A-AD9D-927177409CAF}" type="datetime1">
              <a:rPr lang="en-US" smtClean="0"/>
              <a:t>3/20/2026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0AEDF5-31C1-B2C7-730D-782FF5149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FE8DA2-27A7-BF40-5058-21848B93D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8646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791D6-3089-0618-0532-D677199D8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909B67-BF2E-4460-D470-4997DF3EC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6A00C-5D38-8742-9893-DB8279338ECD}" type="datetime1">
              <a:rPr lang="en-US" smtClean="0"/>
              <a:t>3/20/2026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B7593-DA71-88C4-E8EA-12654241D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39496D-2BDC-7EAD-CB7F-3C806408C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61671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8C796B-4348-76D6-37EC-410D1D80C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05FDD-7BEB-D643-AAF0-5C191C7408C3}" type="datetime1">
              <a:rPr lang="en-US" smtClean="0"/>
              <a:t>3/20/2026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885540-CBF0-9EA5-C907-9B6BCF6C4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E3A50-9BF0-55AF-48A8-78BB4431E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07956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9916E-1382-8F14-408F-65D1EA7E8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7698C-0123-94A7-FE91-69E43589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EBBE7-85E8-666A-06EA-9B3B1675D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A81B8-7BBB-1E56-D946-EAAF88B08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D8F56-5B29-EA40-93E5-29194419D803}" type="datetime1">
              <a:rPr lang="en-US" smtClean="0"/>
              <a:t>3/20/2026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52207-BDF0-5842-7587-298FDBB09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5AD50-5881-3F0D-2EBB-85C48FA5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59265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7C34-4877-ED12-EFD3-2D9A34BF3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40285A-9DAD-786C-6F36-87A98760B9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F4FB7-3A72-91A2-CA01-B84F8BB80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30DF1-FA2E-9072-1235-1741FC477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B7281-40CA-2142-AA96-782B2323C5F5}" type="datetime1">
              <a:rPr lang="en-US" smtClean="0"/>
              <a:t>3/20/2026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42FEB-C435-66AF-BF43-31EB06A16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5CA0C-4573-4068-2D92-77B5086E5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54389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CF1F8-F743-4360-5452-02DC0B81C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CB2E24-127E-EA53-C746-56C31AF1C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47100-E435-E09E-2EBF-030E3058C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2EB-5EAB-C147-AD87-E6BA5F6CD3A8}" type="datetime1">
              <a:rPr lang="en-US" smtClean="0"/>
              <a:t>3/20/2026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E7BC7-B3F3-C453-E072-AF7391D18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617F3-9F87-6280-400F-997A77B8D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294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7FB31D-5A9A-005F-2D69-6B23204975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608AFB-0995-CD14-526F-63BFA96A4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5ADFA-5636-634C-C575-D7B5790EC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66A85-7751-4942-853D-F560C3F98C56}" type="datetime1">
              <a:rPr lang="en-US" smtClean="0"/>
              <a:t>3/20/2026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BC527-A3E4-B3AF-5F2D-941244DCB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C3190-F5C0-7C5B-C789-156747704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5676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B72C9-2614-36A9-AC9C-2866E476D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07E57-324B-DB98-342C-B8DA6193F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5337C-E9AA-F9B6-B773-5D09EDB95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051248-AC07-2047-A394-CA30105FEF96}" type="datetime1">
              <a:rPr lang="en-US" smtClean="0"/>
              <a:t>3/20/2026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CB6D5-131F-4E96-B36C-94AE29AA5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A44AB-EAF9-F847-0BBB-0F0EAF16A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1ADA2E-4FED-0245-AC8A-C2C116DD96F5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3308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17480272.2024.232878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17480272.2024.232878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17480272.2024.2328787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FBE125-1D1C-204A-8B9A-C19B358C1DD0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35DD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Picture 4" descr="Résultat de recherche d'images pour &quot;gembloux agro-bio tech&quot;">
            <a:extLst>
              <a:ext uri="{FF2B5EF4-FFF2-40B4-BE49-F238E27FC236}">
                <a16:creationId xmlns:a16="http://schemas.microsoft.com/office/drawing/2014/main" id="{6E462D66-5D2E-20C9-2A03-EA3958FEC85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63238" y="5457200"/>
            <a:ext cx="2151000" cy="892800"/>
          </a:xfrm>
          <a:prstGeom prst="rect">
            <a:avLst/>
          </a:prstGeom>
          <a:ln w="0">
            <a:noFill/>
          </a:ln>
        </p:spPr>
      </p:pic>
      <p:sp>
        <p:nvSpPr>
          <p:cNvPr id="5" name="Freeform 4" descr="Une image contenant Graphique, graphism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EC69ADB-0D7F-A361-2B75-A5919D5F2A28}"/>
              </a:ext>
            </a:extLst>
          </p:cNvPr>
          <p:cNvSpPr/>
          <p:nvPr/>
        </p:nvSpPr>
        <p:spPr>
          <a:xfrm>
            <a:off x="949994" y="5329102"/>
            <a:ext cx="2431003" cy="1020898"/>
          </a:xfrm>
          <a:custGeom>
            <a:avLst/>
            <a:gdLst/>
            <a:ahLst/>
            <a:cxnLst/>
            <a:rect l="l" t="t" r="r" b="b"/>
            <a:pathLst>
              <a:path w="4638084" h="1841971">
                <a:moveTo>
                  <a:pt x="0" y="0"/>
                </a:moveTo>
                <a:lnTo>
                  <a:pt x="4638084" y="0"/>
                </a:lnTo>
                <a:lnTo>
                  <a:pt x="4638084" y="1841972"/>
                </a:lnTo>
                <a:lnTo>
                  <a:pt x="0" y="1841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19"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962C4B6A-BCC8-1231-0C25-77F6EA3F9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624" y="3122071"/>
            <a:ext cx="596518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/>
                <a:ea typeface="Verdana"/>
                <a:cs typeface="Verdana" panose="020B0604030504040204" pitchFamily="34" charset="0"/>
              </a:rPr>
              <a:t>La chaîne de valeur du bois à l’épreuve des enjeux contemporains : contraintes, opportunités et innovations</a:t>
            </a:r>
            <a:endParaRPr lang="fr-FR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/>
              <a:ea typeface="Verdana"/>
              <a:cs typeface="Verdana" panose="020B0604030504040204" pitchFamily="34" charset="0"/>
            </a:endParaRPr>
          </a:p>
        </p:txBody>
      </p:sp>
      <p:pic>
        <p:nvPicPr>
          <p:cNvPr id="8" name="Picture 7" descr="A green poster with white text&#10;&#10;AI-generated content may be incorrect.">
            <a:extLst>
              <a:ext uri="{FF2B5EF4-FFF2-40B4-BE49-F238E27FC236}">
                <a16:creationId xmlns:a16="http://schemas.microsoft.com/office/drawing/2014/main" id="{2951339A-5B04-E9B7-5C09-4934906F67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9808"/>
          <a:stretch>
            <a:fillRect/>
          </a:stretch>
        </p:blipFill>
        <p:spPr>
          <a:xfrm>
            <a:off x="950624" y="980516"/>
            <a:ext cx="4848820" cy="2070538"/>
          </a:xfrm>
          <a:prstGeom prst="rect">
            <a:avLst/>
          </a:prstGeom>
        </p:spPr>
      </p:pic>
      <p:pic>
        <p:nvPicPr>
          <p:cNvPr id="10" name="Picture 9" descr="A green poster with white text&#10;&#10;AI-generated content may be incorrect.">
            <a:extLst>
              <a:ext uri="{FF2B5EF4-FFF2-40B4-BE49-F238E27FC236}">
                <a16:creationId xmlns:a16="http://schemas.microsoft.com/office/drawing/2014/main" id="{C579DEE2-4708-5368-E187-8178AF8346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461" t="12261" b="14023"/>
          <a:stretch>
            <a:fillRect/>
          </a:stretch>
        </p:blipFill>
        <p:spPr>
          <a:xfrm>
            <a:off x="10614238" y="846726"/>
            <a:ext cx="1577762" cy="5055474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F6DE73B3-8D45-96C6-1A80-87A2E5B06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624" y="4051199"/>
            <a:ext cx="596518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Pauline </a:t>
            </a:r>
            <a:r>
              <a:rPr kumimoji="0" lang="fr-FR" sz="15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Bessemans</a:t>
            </a:r>
            <a:r>
              <a:rPr kumimoji="0" lang="fr-FR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– oratrice</a:t>
            </a:r>
            <a:r>
              <a:rPr kumimoji="0" lang="fr-FR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sz="15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Antoine Gavroye, Célia Paquay, Virginie Xhauflair</a:t>
            </a:r>
            <a:endParaRPr lang="fr-FR" i="1" dirty="0">
              <a:latin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4DF072-7525-821D-BD74-2A48D9E3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12777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F4703-2FBE-F632-6A50-ABD3ADCB2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550;p50">
            <a:extLst>
              <a:ext uri="{FF2B5EF4-FFF2-40B4-BE49-F238E27FC236}">
                <a16:creationId xmlns:a16="http://schemas.microsoft.com/office/drawing/2014/main" id="{4BB236A5-F90E-6824-5CB6-CFFFD0AC82CC}"/>
              </a:ext>
            </a:extLst>
          </p:cNvPr>
          <p:cNvCxnSpPr/>
          <p:nvPr/>
        </p:nvCxnSpPr>
        <p:spPr>
          <a:xfrm>
            <a:off x="2070885" y="0"/>
            <a:ext cx="0" cy="71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504;p47">
            <a:extLst>
              <a:ext uri="{FF2B5EF4-FFF2-40B4-BE49-F238E27FC236}">
                <a16:creationId xmlns:a16="http://schemas.microsoft.com/office/drawing/2014/main" id="{4BA6E9A1-64B1-A5A9-DA43-8AD2FA952F6D}"/>
              </a:ext>
            </a:extLst>
          </p:cNvPr>
          <p:cNvSpPr txBox="1">
            <a:spLocks/>
          </p:cNvSpPr>
          <p:nvPr/>
        </p:nvSpPr>
        <p:spPr>
          <a:xfrm>
            <a:off x="2070885" y="-64113"/>
            <a:ext cx="9388800" cy="8704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2100">
                <a:solidFill>
                  <a:srgbClr val="CAD5D7">
                    <a:lumMod val="10000"/>
                  </a:srgbClr>
                </a:solidFill>
                <a:latin typeface="Montserrat ExtraBold"/>
              </a:rPr>
              <a:t>Contexte</a:t>
            </a:r>
            <a:endParaRPr lang="fr-FR"/>
          </a:p>
          <a:p>
            <a:pPr>
              <a:defRPr/>
            </a:pPr>
            <a:r>
              <a:rPr lang="fr-FR" sz="1800" b="1" i="1">
                <a:solidFill>
                  <a:srgbClr val="44546A"/>
                </a:solidFill>
                <a:latin typeface="Montserrat"/>
                <a:ea typeface="Yu Gothic Light"/>
                <a:cs typeface="Times New Roman"/>
              </a:rPr>
              <a:t>Crise climatique et déforestation</a:t>
            </a:r>
            <a:endParaRPr lang="fr-FR"/>
          </a:p>
          <a:p>
            <a:pPr>
              <a:defRPr/>
            </a:pPr>
            <a:endParaRPr lang="fr-FR" sz="1800" b="1" i="1" noProof="0" dirty="0">
              <a:solidFill>
                <a:srgbClr val="44546A"/>
              </a:solidFill>
              <a:latin typeface="Montserrat" pitchFamily="2" charset="77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D1992-0372-737F-8BEC-1254B31CC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2</a:t>
            </a:fld>
            <a:endParaRPr lang="en-BE"/>
          </a:p>
        </p:txBody>
      </p:sp>
      <p:pic>
        <p:nvPicPr>
          <p:cNvPr id="11" name="Picture 10" descr="A forest with trees&#10;&#10;AI-generated content may be incorrect.">
            <a:extLst>
              <a:ext uri="{FF2B5EF4-FFF2-40B4-BE49-F238E27FC236}">
                <a16:creationId xmlns:a16="http://schemas.microsoft.com/office/drawing/2014/main" id="{657848A5-5B3A-E4AA-B628-E6AAFD2B5F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292"/>
          <a:stretch>
            <a:fillRect/>
          </a:stretch>
        </p:blipFill>
        <p:spPr>
          <a:xfrm>
            <a:off x="0" y="775713"/>
            <a:ext cx="12192000" cy="608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74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94FDE-6DF5-077B-72EC-C229D10FE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550;p50">
            <a:extLst>
              <a:ext uri="{FF2B5EF4-FFF2-40B4-BE49-F238E27FC236}">
                <a16:creationId xmlns:a16="http://schemas.microsoft.com/office/drawing/2014/main" id="{CD81ADFE-4515-A30A-A14D-D61264F9EA4E}"/>
              </a:ext>
            </a:extLst>
          </p:cNvPr>
          <p:cNvCxnSpPr/>
          <p:nvPr/>
        </p:nvCxnSpPr>
        <p:spPr>
          <a:xfrm>
            <a:off x="2070885" y="0"/>
            <a:ext cx="0" cy="71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504;p47">
            <a:extLst>
              <a:ext uri="{FF2B5EF4-FFF2-40B4-BE49-F238E27FC236}">
                <a16:creationId xmlns:a16="http://schemas.microsoft.com/office/drawing/2014/main" id="{B8A70A68-BE83-975B-250D-DF72C1A4B435}"/>
              </a:ext>
            </a:extLst>
          </p:cNvPr>
          <p:cNvSpPr txBox="1">
            <a:spLocks/>
          </p:cNvSpPr>
          <p:nvPr/>
        </p:nvSpPr>
        <p:spPr>
          <a:xfrm>
            <a:off x="2070885" y="-64113"/>
            <a:ext cx="9388800" cy="8704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2133" noProof="0">
                <a:solidFill>
                  <a:srgbClr val="CAD5D7">
                    <a:lumMod val="10000"/>
                  </a:srgbClr>
                </a:solidFill>
                <a:latin typeface="Montserrat ExtraBold"/>
                <a:cs typeface="Montserrat ExtraBold"/>
              </a:rPr>
              <a:t>Chaîne de valeur du bois</a:t>
            </a:r>
            <a:endParaRPr kumimoji="0" lang="fr-FR" sz="2133" b="0" i="0" u="none" strike="noStrike" kern="1200" cap="none" spc="0" normalizeH="0" baseline="0" noProof="0">
              <a:ln>
                <a:noFill/>
              </a:ln>
              <a:solidFill>
                <a:srgbClr val="CAD5D7">
                  <a:lumMod val="10000"/>
                </a:srgbClr>
              </a:solidFill>
              <a:effectLst/>
              <a:uLnTx/>
              <a:uFillTx/>
              <a:latin typeface="Montserrat ExtraBold"/>
              <a:cs typeface="Montserrat ExtraBold"/>
              <a:sym typeface="Arial"/>
            </a:endParaRPr>
          </a:p>
          <a:p>
            <a:pPr>
              <a:defRPr/>
            </a:pPr>
            <a:r>
              <a:rPr lang="fr-FR" sz="1800" b="1" i="1" noProof="0">
                <a:solidFill>
                  <a:srgbClr val="44546A"/>
                </a:solidFill>
                <a:latin typeface="Montserrat" pitchFamily="2" charset="77"/>
                <a:ea typeface="Yu Gothic Light" panose="020B0300000000000000" pitchFamily="34" charset="-128"/>
                <a:cs typeface="Times New Roman" panose="02020603050405020304" pitchFamily="18" charset="0"/>
              </a:rPr>
              <a:t>Présentation de la chaîne de valeur du bois</a:t>
            </a:r>
          </a:p>
        </p:txBody>
      </p:sp>
      <p:sp>
        <p:nvSpPr>
          <p:cNvPr id="8" name="ZoneTexte 8">
            <a:extLst>
              <a:ext uri="{FF2B5EF4-FFF2-40B4-BE49-F238E27FC236}">
                <a16:creationId xmlns:a16="http://schemas.microsoft.com/office/drawing/2014/main" id="{1526E39F-E250-E644-7A0A-F6FC130AC729}"/>
              </a:ext>
            </a:extLst>
          </p:cNvPr>
          <p:cNvSpPr txBox="1"/>
          <p:nvPr/>
        </p:nvSpPr>
        <p:spPr>
          <a:xfrm>
            <a:off x="1725447" y="6440519"/>
            <a:ext cx="874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900" u="sng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Source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Mo, J., 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Haviarova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E., &amp; 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Kitek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Kuzman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M. (2024). Wood-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value-chain mapping. </a:t>
            </a:r>
            <a:r>
              <a:rPr lang="fr-FR" sz="900" i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Wood </a:t>
            </a:r>
            <a:r>
              <a:rPr lang="fr-FR" sz="900" i="1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</a:t>
            </a:r>
            <a:r>
              <a:rPr lang="fr-FR" sz="900" i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Science &amp; Engineering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19(4), 955‑965. 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https://doi.org/10.1080/17480272.2024.2328787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3" name="Picture 2" descr="A diagram of a product&#10;&#10;AI-generated content may be incorrect.">
            <a:extLst>
              <a:ext uri="{FF2B5EF4-FFF2-40B4-BE49-F238E27FC236}">
                <a16:creationId xmlns:a16="http://schemas.microsoft.com/office/drawing/2014/main" id="{F7A2A6D2-F632-BC71-2EF1-BA69E8F31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932" y="713540"/>
            <a:ext cx="7600136" cy="5723713"/>
          </a:xfrm>
          <a:prstGeom prst="rect">
            <a:avLst/>
          </a:prstGeom>
        </p:spPr>
      </p:pic>
      <p:pic>
        <p:nvPicPr>
          <p:cNvPr id="7" name="Image 6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7950CD9A-ED3A-061E-4F08-B4E3AC9A91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0508" y="715654"/>
            <a:ext cx="1062508" cy="575648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344427F2-AAD2-61F6-21F7-05CFB7765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6987" y="1434724"/>
            <a:ext cx="1062508" cy="575648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F41D63BC-3C95-2449-011D-BC0AA292A4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0761" y="4192950"/>
            <a:ext cx="1062508" cy="575648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308F6384-E357-528A-A875-1E42AD1B4D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1269" y="3141175"/>
            <a:ext cx="1062508" cy="575648"/>
          </a:xfrm>
          <a:prstGeom prst="rect">
            <a:avLst/>
          </a:prstGeom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24C24D-440B-9969-4AF1-234BEABAB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3</a:t>
            </a:fld>
            <a:endParaRPr lang="en-BE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3F36713-5691-A756-02E8-52100DAA9CF8}"/>
              </a:ext>
            </a:extLst>
          </p:cNvPr>
          <p:cNvSpPr/>
          <p:nvPr/>
        </p:nvSpPr>
        <p:spPr>
          <a:xfrm>
            <a:off x="2295932" y="711600"/>
            <a:ext cx="617389" cy="4179377"/>
          </a:xfrm>
          <a:prstGeom prst="roundRect">
            <a:avLst/>
          </a:prstGeom>
          <a:noFill/>
          <a:ln w="28575">
            <a:solidFill>
              <a:srgbClr val="3D61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6643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E2ACB6-EF94-EFCD-B447-4DD0AFFEE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57370C2F-A46E-9D9B-2D26-72FD0299CC4B}"/>
              </a:ext>
            </a:extLst>
          </p:cNvPr>
          <p:cNvSpPr/>
          <p:nvPr/>
        </p:nvSpPr>
        <p:spPr>
          <a:xfrm>
            <a:off x="332510" y="5749828"/>
            <a:ext cx="11594119" cy="959843"/>
          </a:xfrm>
          <a:prstGeom prst="roundRect">
            <a:avLst>
              <a:gd name="adj" fmla="val 10868"/>
            </a:avLst>
          </a:prstGeom>
          <a:solidFill>
            <a:srgbClr val="3D614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2A7BEE-02E1-BBF9-2F8F-131F4306A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85BF60"/>
              </a:solidFill>
            </a:endParaRPr>
          </a:p>
        </p:txBody>
      </p:sp>
      <p:cxnSp>
        <p:nvCxnSpPr>
          <p:cNvPr id="10" name="Google Shape;550;p50">
            <a:extLst>
              <a:ext uri="{FF2B5EF4-FFF2-40B4-BE49-F238E27FC236}">
                <a16:creationId xmlns:a16="http://schemas.microsoft.com/office/drawing/2014/main" id="{A03E2A0D-FA52-3696-1748-9389869DD843}"/>
              </a:ext>
            </a:extLst>
          </p:cNvPr>
          <p:cNvCxnSpPr>
            <a:cxnSpLocks/>
          </p:cNvCxnSpPr>
          <p:nvPr/>
        </p:nvCxnSpPr>
        <p:spPr>
          <a:xfrm>
            <a:off x="2070885" y="0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" name="Google Shape;9696;p62">
            <a:extLst>
              <a:ext uri="{FF2B5EF4-FFF2-40B4-BE49-F238E27FC236}">
                <a16:creationId xmlns:a16="http://schemas.microsoft.com/office/drawing/2014/main" id="{2434661A-7315-750C-00AB-01E9F6F7D903}"/>
              </a:ext>
            </a:extLst>
          </p:cNvPr>
          <p:cNvGrpSpPr/>
          <p:nvPr/>
        </p:nvGrpSpPr>
        <p:grpSpPr>
          <a:xfrm>
            <a:off x="1674706" y="2444007"/>
            <a:ext cx="822552" cy="731067"/>
            <a:chOff x="7929578" y="4284365"/>
            <a:chExt cx="395266" cy="351312"/>
          </a:xfrm>
          <a:solidFill>
            <a:srgbClr val="3D6141"/>
          </a:solidFill>
        </p:grpSpPr>
        <p:sp>
          <p:nvSpPr>
            <p:cNvPr id="3" name="Google Shape;9697;p62">
              <a:extLst>
                <a:ext uri="{FF2B5EF4-FFF2-40B4-BE49-F238E27FC236}">
                  <a16:creationId xmlns:a16="http://schemas.microsoft.com/office/drawing/2014/main" id="{0B7C7550-8A6F-DFD9-7C67-A79D7E4B9C3B}"/>
                </a:ext>
              </a:extLst>
            </p:cNvPr>
            <p:cNvSpPr/>
            <p:nvPr/>
          </p:nvSpPr>
          <p:spPr>
            <a:xfrm>
              <a:off x="7954213" y="4588668"/>
              <a:ext cx="11394" cy="47009"/>
            </a:xfrm>
            <a:custGeom>
              <a:avLst/>
              <a:gdLst/>
              <a:ahLst/>
              <a:cxnLst/>
              <a:rect l="l" t="t" r="r" b="b"/>
              <a:pathLst>
                <a:path w="358" h="1477" extrusionOk="0">
                  <a:moveTo>
                    <a:pt x="179" y="0"/>
                  </a:moveTo>
                  <a:cubicBezTo>
                    <a:pt x="84" y="0"/>
                    <a:pt x="0" y="84"/>
                    <a:pt x="0" y="179"/>
                  </a:cubicBezTo>
                  <a:lnTo>
                    <a:pt x="0" y="1298"/>
                  </a:lnTo>
                  <a:cubicBezTo>
                    <a:pt x="0" y="1405"/>
                    <a:pt x="84" y="1477"/>
                    <a:pt x="179" y="1477"/>
                  </a:cubicBezTo>
                  <a:cubicBezTo>
                    <a:pt x="286" y="1477"/>
                    <a:pt x="358" y="1405"/>
                    <a:pt x="358" y="1298"/>
                  </a:cubicBezTo>
                  <a:lnTo>
                    <a:pt x="358" y="179"/>
                  </a:lnTo>
                  <a:cubicBezTo>
                    <a:pt x="358" y="96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>
                <a:solidFill>
                  <a:srgbClr val="85BF60"/>
                </a:solidFill>
              </a:endParaRPr>
            </a:p>
          </p:txBody>
        </p:sp>
        <p:sp>
          <p:nvSpPr>
            <p:cNvPr id="4" name="Google Shape;9698;p62">
              <a:extLst>
                <a:ext uri="{FF2B5EF4-FFF2-40B4-BE49-F238E27FC236}">
                  <a16:creationId xmlns:a16="http://schemas.microsoft.com/office/drawing/2014/main" id="{2E482846-71DF-258B-36EA-CDAF9F8CA715}"/>
                </a:ext>
              </a:extLst>
            </p:cNvPr>
            <p:cNvSpPr/>
            <p:nvPr/>
          </p:nvSpPr>
          <p:spPr>
            <a:xfrm>
              <a:off x="7929578" y="4432522"/>
              <a:ext cx="213372" cy="203155"/>
            </a:xfrm>
            <a:custGeom>
              <a:avLst/>
              <a:gdLst/>
              <a:ahLst/>
              <a:cxnLst/>
              <a:rect l="l" t="t" r="r" b="b"/>
              <a:pathLst>
                <a:path w="6704" h="6383" extrusionOk="0">
                  <a:moveTo>
                    <a:pt x="6192" y="1013"/>
                  </a:moveTo>
                  <a:lnTo>
                    <a:pt x="6275" y="1275"/>
                  </a:lnTo>
                  <a:cubicBezTo>
                    <a:pt x="6287" y="1358"/>
                    <a:pt x="6275" y="1430"/>
                    <a:pt x="6216" y="1489"/>
                  </a:cubicBezTo>
                  <a:lnTo>
                    <a:pt x="6108" y="1596"/>
                  </a:lnTo>
                  <a:lnTo>
                    <a:pt x="5858" y="1334"/>
                  </a:lnTo>
                  <a:lnTo>
                    <a:pt x="6192" y="1013"/>
                  </a:lnTo>
                  <a:close/>
                  <a:moveTo>
                    <a:pt x="1941" y="382"/>
                  </a:moveTo>
                  <a:cubicBezTo>
                    <a:pt x="2251" y="382"/>
                    <a:pt x="2536" y="501"/>
                    <a:pt x="2763" y="727"/>
                  </a:cubicBezTo>
                  <a:cubicBezTo>
                    <a:pt x="2965" y="953"/>
                    <a:pt x="3096" y="1251"/>
                    <a:pt x="3132" y="1573"/>
                  </a:cubicBezTo>
                  <a:cubicBezTo>
                    <a:pt x="3144" y="1692"/>
                    <a:pt x="3156" y="1846"/>
                    <a:pt x="3179" y="2001"/>
                  </a:cubicBezTo>
                  <a:cubicBezTo>
                    <a:pt x="2977" y="1680"/>
                    <a:pt x="2656" y="1430"/>
                    <a:pt x="2239" y="1287"/>
                  </a:cubicBezTo>
                  <a:cubicBezTo>
                    <a:pt x="1947" y="1199"/>
                    <a:pt x="1670" y="1191"/>
                    <a:pt x="1579" y="1191"/>
                  </a:cubicBezTo>
                  <a:cubicBezTo>
                    <a:pt x="1559" y="1191"/>
                    <a:pt x="1548" y="1192"/>
                    <a:pt x="1548" y="1192"/>
                  </a:cubicBezTo>
                  <a:cubicBezTo>
                    <a:pt x="1513" y="1192"/>
                    <a:pt x="1465" y="1204"/>
                    <a:pt x="1429" y="1251"/>
                  </a:cubicBezTo>
                  <a:lnTo>
                    <a:pt x="1108" y="1585"/>
                  </a:lnTo>
                  <a:cubicBezTo>
                    <a:pt x="1036" y="1668"/>
                    <a:pt x="1036" y="1787"/>
                    <a:pt x="1108" y="1846"/>
                  </a:cubicBezTo>
                  <a:cubicBezTo>
                    <a:pt x="1143" y="1882"/>
                    <a:pt x="1191" y="1900"/>
                    <a:pt x="1237" y="1900"/>
                  </a:cubicBezTo>
                  <a:cubicBezTo>
                    <a:pt x="1283" y="1900"/>
                    <a:pt x="1328" y="1882"/>
                    <a:pt x="1358" y="1846"/>
                  </a:cubicBezTo>
                  <a:lnTo>
                    <a:pt x="1632" y="1561"/>
                  </a:lnTo>
                  <a:cubicBezTo>
                    <a:pt x="1870" y="1573"/>
                    <a:pt x="2620" y="1668"/>
                    <a:pt x="2906" y="2299"/>
                  </a:cubicBezTo>
                  <a:cubicBezTo>
                    <a:pt x="2834" y="2763"/>
                    <a:pt x="2417" y="3120"/>
                    <a:pt x="1929" y="3120"/>
                  </a:cubicBezTo>
                  <a:cubicBezTo>
                    <a:pt x="1393" y="3120"/>
                    <a:pt x="941" y="2680"/>
                    <a:pt x="941" y="2144"/>
                  </a:cubicBezTo>
                  <a:cubicBezTo>
                    <a:pt x="941" y="2037"/>
                    <a:pt x="870" y="1966"/>
                    <a:pt x="762" y="1966"/>
                  </a:cubicBezTo>
                  <a:cubicBezTo>
                    <a:pt x="751" y="1966"/>
                    <a:pt x="715" y="1966"/>
                    <a:pt x="703" y="1977"/>
                  </a:cubicBezTo>
                  <a:cubicBezTo>
                    <a:pt x="715" y="1835"/>
                    <a:pt x="751" y="1680"/>
                    <a:pt x="751" y="1573"/>
                  </a:cubicBezTo>
                  <a:cubicBezTo>
                    <a:pt x="774" y="1251"/>
                    <a:pt x="893" y="953"/>
                    <a:pt x="1120" y="727"/>
                  </a:cubicBezTo>
                  <a:cubicBezTo>
                    <a:pt x="1334" y="501"/>
                    <a:pt x="1632" y="382"/>
                    <a:pt x="1941" y="382"/>
                  </a:cubicBezTo>
                  <a:close/>
                  <a:moveTo>
                    <a:pt x="631" y="2442"/>
                  </a:moveTo>
                  <a:cubicBezTo>
                    <a:pt x="703" y="2763"/>
                    <a:pt x="917" y="3049"/>
                    <a:pt x="1179" y="3228"/>
                  </a:cubicBezTo>
                  <a:lnTo>
                    <a:pt x="1179" y="3442"/>
                  </a:lnTo>
                  <a:lnTo>
                    <a:pt x="1167" y="3442"/>
                  </a:lnTo>
                  <a:cubicBezTo>
                    <a:pt x="822" y="3382"/>
                    <a:pt x="572" y="3287"/>
                    <a:pt x="417" y="3216"/>
                  </a:cubicBezTo>
                  <a:cubicBezTo>
                    <a:pt x="405" y="3216"/>
                    <a:pt x="417" y="3204"/>
                    <a:pt x="417" y="3204"/>
                  </a:cubicBezTo>
                  <a:cubicBezTo>
                    <a:pt x="501" y="2989"/>
                    <a:pt x="572" y="2728"/>
                    <a:pt x="631" y="2442"/>
                  </a:cubicBezTo>
                  <a:close/>
                  <a:moveTo>
                    <a:pt x="3239" y="2454"/>
                  </a:moveTo>
                  <a:cubicBezTo>
                    <a:pt x="3275" y="2692"/>
                    <a:pt x="3334" y="2942"/>
                    <a:pt x="3418" y="3144"/>
                  </a:cubicBezTo>
                  <a:lnTo>
                    <a:pt x="3084" y="3454"/>
                  </a:lnTo>
                  <a:cubicBezTo>
                    <a:pt x="3037" y="3478"/>
                    <a:pt x="3001" y="3513"/>
                    <a:pt x="2941" y="3513"/>
                  </a:cubicBezTo>
                  <a:lnTo>
                    <a:pt x="2894" y="3513"/>
                  </a:lnTo>
                  <a:cubicBezTo>
                    <a:pt x="2775" y="3513"/>
                    <a:pt x="2679" y="3418"/>
                    <a:pt x="2679" y="3299"/>
                  </a:cubicBezTo>
                  <a:lnTo>
                    <a:pt x="2679" y="3239"/>
                  </a:lnTo>
                  <a:cubicBezTo>
                    <a:pt x="2953" y="3061"/>
                    <a:pt x="3144" y="2787"/>
                    <a:pt x="3239" y="2454"/>
                  </a:cubicBezTo>
                  <a:close/>
                  <a:moveTo>
                    <a:pt x="2358" y="3418"/>
                  </a:moveTo>
                  <a:cubicBezTo>
                    <a:pt x="2370" y="3525"/>
                    <a:pt x="2429" y="3620"/>
                    <a:pt x="2489" y="3692"/>
                  </a:cubicBezTo>
                  <a:lnTo>
                    <a:pt x="2203" y="3954"/>
                  </a:lnTo>
                  <a:cubicBezTo>
                    <a:pt x="2132" y="4031"/>
                    <a:pt x="2033" y="4070"/>
                    <a:pt x="1934" y="4070"/>
                  </a:cubicBezTo>
                  <a:cubicBezTo>
                    <a:pt x="1834" y="4070"/>
                    <a:pt x="1733" y="4031"/>
                    <a:pt x="1655" y="3954"/>
                  </a:cubicBezTo>
                  <a:lnTo>
                    <a:pt x="1489" y="3799"/>
                  </a:lnTo>
                  <a:cubicBezTo>
                    <a:pt x="1524" y="3740"/>
                    <a:pt x="1536" y="3680"/>
                    <a:pt x="1536" y="3620"/>
                  </a:cubicBezTo>
                  <a:lnTo>
                    <a:pt x="1536" y="3418"/>
                  </a:lnTo>
                  <a:cubicBezTo>
                    <a:pt x="1667" y="3466"/>
                    <a:pt x="1810" y="3478"/>
                    <a:pt x="1941" y="3478"/>
                  </a:cubicBezTo>
                  <a:cubicBezTo>
                    <a:pt x="2084" y="3478"/>
                    <a:pt x="2227" y="3454"/>
                    <a:pt x="2358" y="3418"/>
                  </a:cubicBezTo>
                  <a:close/>
                  <a:moveTo>
                    <a:pt x="1941" y="1"/>
                  </a:moveTo>
                  <a:cubicBezTo>
                    <a:pt x="1120" y="1"/>
                    <a:pt x="465" y="656"/>
                    <a:pt x="393" y="1537"/>
                  </a:cubicBezTo>
                  <a:cubicBezTo>
                    <a:pt x="358" y="1882"/>
                    <a:pt x="239" y="2644"/>
                    <a:pt x="72" y="3061"/>
                  </a:cubicBezTo>
                  <a:cubicBezTo>
                    <a:pt x="0" y="3251"/>
                    <a:pt x="96" y="3454"/>
                    <a:pt x="274" y="3537"/>
                  </a:cubicBezTo>
                  <a:cubicBezTo>
                    <a:pt x="405" y="3597"/>
                    <a:pt x="608" y="3692"/>
                    <a:pt x="893" y="3751"/>
                  </a:cubicBezTo>
                  <a:lnTo>
                    <a:pt x="417" y="3990"/>
                  </a:lnTo>
                  <a:cubicBezTo>
                    <a:pt x="155" y="4121"/>
                    <a:pt x="0" y="4371"/>
                    <a:pt x="0" y="4668"/>
                  </a:cubicBezTo>
                  <a:lnTo>
                    <a:pt x="0" y="6204"/>
                  </a:lnTo>
                  <a:cubicBezTo>
                    <a:pt x="0" y="6311"/>
                    <a:pt x="72" y="6383"/>
                    <a:pt x="179" y="6383"/>
                  </a:cubicBezTo>
                  <a:cubicBezTo>
                    <a:pt x="286" y="6383"/>
                    <a:pt x="358" y="6311"/>
                    <a:pt x="358" y="6204"/>
                  </a:cubicBezTo>
                  <a:lnTo>
                    <a:pt x="358" y="4668"/>
                  </a:lnTo>
                  <a:cubicBezTo>
                    <a:pt x="358" y="4525"/>
                    <a:pt x="453" y="4371"/>
                    <a:pt x="584" y="4311"/>
                  </a:cubicBezTo>
                  <a:lnTo>
                    <a:pt x="1191" y="4013"/>
                  </a:lnTo>
                  <a:lnTo>
                    <a:pt x="1405" y="4216"/>
                  </a:lnTo>
                  <a:cubicBezTo>
                    <a:pt x="1548" y="4347"/>
                    <a:pt x="1739" y="4418"/>
                    <a:pt x="1929" y="4418"/>
                  </a:cubicBezTo>
                  <a:cubicBezTo>
                    <a:pt x="2120" y="4418"/>
                    <a:pt x="2310" y="4347"/>
                    <a:pt x="2453" y="4216"/>
                  </a:cubicBezTo>
                  <a:lnTo>
                    <a:pt x="2822" y="3859"/>
                  </a:lnTo>
                  <a:lnTo>
                    <a:pt x="2929" y="3859"/>
                  </a:lnTo>
                  <a:cubicBezTo>
                    <a:pt x="3084" y="3859"/>
                    <a:pt x="3215" y="3799"/>
                    <a:pt x="3322" y="3692"/>
                  </a:cubicBezTo>
                  <a:lnTo>
                    <a:pt x="5584" y="1561"/>
                  </a:lnTo>
                  <a:lnTo>
                    <a:pt x="5835" y="1811"/>
                  </a:lnTo>
                  <a:lnTo>
                    <a:pt x="3001" y="4656"/>
                  </a:lnTo>
                  <a:cubicBezTo>
                    <a:pt x="2822" y="4835"/>
                    <a:pt x="2715" y="5073"/>
                    <a:pt x="2715" y="5347"/>
                  </a:cubicBezTo>
                  <a:lnTo>
                    <a:pt x="2715" y="6192"/>
                  </a:lnTo>
                  <a:cubicBezTo>
                    <a:pt x="2715" y="6299"/>
                    <a:pt x="2787" y="6371"/>
                    <a:pt x="2894" y="6371"/>
                  </a:cubicBezTo>
                  <a:cubicBezTo>
                    <a:pt x="3001" y="6371"/>
                    <a:pt x="3072" y="6299"/>
                    <a:pt x="3072" y="6192"/>
                  </a:cubicBezTo>
                  <a:lnTo>
                    <a:pt x="3072" y="5371"/>
                  </a:lnTo>
                  <a:cubicBezTo>
                    <a:pt x="3072" y="5204"/>
                    <a:pt x="3132" y="5061"/>
                    <a:pt x="3251" y="4954"/>
                  </a:cubicBezTo>
                  <a:lnTo>
                    <a:pt x="6466" y="1739"/>
                  </a:lnTo>
                  <a:cubicBezTo>
                    <a:pt x="6597" y="1608"/>
                    <a:pt x="6656" y="1394"/>
                    <a:pt x="6608" y="1204"/>
                  </a:cubicBezTo>
                  <a:lnTo>
                    <a:pt x="6513" y="727"/>
                  </a:lnTo>
                  <a:lnTo>
                    <a:pt x="6632" y="608"/>
                  </a:lnTo>
                  <a:cubicBezTo>
                    <a:pt x="6704" y="537"/>
                    <a:pt x="6704" y="430"/>
                    <a:pt x="6644" y="358"/>
                  </a:cubicBezTo>
                  <a:cubicBezTo>
                    <a:pt x="6607" y="321"/>
                    <a:pt x="6560" y="303"/>
                    <a:pt x="6513" y="303"/>
                  </a:cubicBezTo>
                  <a:cubicBezTo>
                    <a:pt x="6470" y="303"/>
                    <a:pt x="6428" y="318"/>
                    <a:pt x="6394" y="346"/>
                  </a:cubicBezTo>
                  <a:lnTo>
                    <a:pt x="3727" y="2858"/>
                  </a:lnTo>
                  <a:cubicBezTo>
                    <a:pt x="3608" y="2430"/>
                    <a:pt x="3501" y="1846"/>
                    <a:pt x="3489" y="1537"/>
                  </a:cubicBezTo>
                  <a:cubicBezTo>
                    <a:pt x="3429" y="656"/>
                    <a:pt x="2751" y="1"/>
                    <a:pt x="1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>
                <a:solidFill>
                  <a:srgbClr val="85BF60"/>
                </a:solidFill>
              </a:endParaRPr>
            </a:p>
          </p:txBody>
        </p:sp>
        <p:sp>
          <p:nvSpPr>
            <p:cNvPr id="5" name="Google Shape;9699;p62">
              <a:extLst>
                <a:ext uri="{FF2B5EF4-FFF2-40B4-BE49-F238E27FC236}">
                  <a16:creationId xmlns:a16="http://schemas.microsoft.com/office/drawing/2014/main" id="{B66F08EB-07B4-E94B-39C7-6AF1E6DA29F7}"/>
                </a:ext>
              </a:extLst>
            </p:cNvPr>
            <p:cNvSpPr/>
            <p:nvPr/>
          </p:nvSpPr>
          <p:spPr>
            <a:xfrm>
              <a:off x="8090243" y="4284365"/>
              <a:ext cx="234601" cy="196344"/>
            </a:xfrm>
            <a:custGeom>
              <a:avLst/>
              <a:gdLst/>
              <a:ahLst/>
              <a:cxnLst/>
              <a:rect l="l" t="t" r="r" b="b"/>
              <a:pathLst>
                <a:path w="7371" h="6169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5275"/>
                  </a:lnTo>
                  <a:cubicBezTo>
                    <a:pt x="1" y="5382"/>
                    <a:pt x="72" y="5454"/>
                    <a:pt x="179" y="5454"/>
                  </a:cubicBezTo>
                  <a:cubicBezTo>
                    <a:pt x="286" y="5454"/>
                    <a:pt x="358" y="5382"/>
                    <a:pt x="358" y="5275"/>
                  </a:cubicBezTo>
                  <a:lnTo>
                    <a:pt x="358" y="560"/>
                  </a:lnTo>
                  <a:cubicBezTo>
                    <a:pt x="358" y="441"/>
                    <a:pt x="453" y="358"/>
                    <a:pt x="572" y="358"/>
                  </a:cubicBezTo>
                  <a:lnTo>
                    <a:pt x="6787" y="358"/>
                  </a:lnTo>
                  <a:cubicBezTo>
                    <a:pt x="6906" y="358"/>
                    <a:pt x="7002" y="441"/>
                    <a:pt x="7002" y="560"/>
                  </a:cubicBezTo>
                  <a:lnTo>
                    <a:pt x="7002" y="5608"/>
                  </a:lnTo>
                  <a:cubicBezTo>
                    <a:pt x="7002" y="5728"/>
                    <a:pt x="6906" y="5811"/>
                    <a:pt x="6787" y="5811"/>
                  </a:cubicBezTo>
                  <a:lnTo>
                    <a:pt x="2191" y="5811"/>
                  </a:lnTo>
                  <a:cubicBezTo>
                    <a:pt x="2084" y="5811"/>
                    <a:pt x="2013" y="5894"/>
                    <a:pt x="2013" y="5989"/>
                  </a:cubicBezTo>
                  <a:cubicBezTo>
                    <a:pt x="2013" y="6097"/>
                    <a:pt x="2084" y="6168"/>
                    <a:pt x="2191" y="6168"/>
                  </a:cubicBezTo>
                  <a:lnTo>
                    <a:pt x="6787" y="6168"/>
                  </a:lnTo>
                  <a:cubicBezTo>
                    <a:pt x="7097" y="6168"/>
                    <a:pt x="7359" y="5918"/>
                    <a:pt x="7359" y="5608"/>
                  </a:cubicBezTo>
                  <a:lnTo>
                    <a:pt x="7359" y="560"/>
                  </a:lnTo>
                  <a:cubicBezTo>
                    <a:pt x="7371" y="251"/>
                    <a:pt x="7097" y="1"/>
                    <a:pt x="6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>
                <a:solidFill>
                  <a:srgbClr val="85BF60"/>
                </a:solidFill>
              </a:endParaRPr>
            </a:p>
          </p:txBody>
        </p:sp>
        <p:sp>
          <p:nvSpPr>
            <p:cNvPr id="6" name="Google Shape;9700;p62">
              <a:extLst>
                <a:ext uri="{FF2B5EF4-FFF2-40B4-BE49-F238E27FC236}">
                  <a16:creationId xmlns:a16="http://schemas.microsoft.com/office/drawing/2014/main" id="{123FEBA6-AC7D-6E18-BD2C-FC82D34127C8}"/>
                </a:ext>
              </a:extLst>
            </p:cNvPr>
            <p:cNvSpPr/>
            <p:nvPr/>
          </p:nvSpPr>
          <p:spPr>
            <a:xfrm>
              <a:off x="8145591" y="4309382"/>
              <a:ext cx="136063" cy="135299"/>
            </a:xfrm>
            <a:custGeom>
              <a:avLst/>
              <a:gdLst/>
              <a:ahLst/>
              <a:cxnLst/>
              <a:rect l="l" t="t" r="r" b="b"/>
              <a:pathLst>
                <a:path w="4275" h="4251" extrusionOk="0">
                  <a:moveTo>
                    <a:pt x="1953" y="739"/>
                  </a:moveTo>
                  <a:cubicBezTo>
                    <a:pt x="2322" y="739"/>
                    <a:pt x="2655" y="882"/>
                    <a:pt x="2917" y="1084"/>
                  </a:cubicBezTo>
                  <a:lnTo>
                    <a:pt x="1822" y="2179"/>
                  </a:lnTo>
                  <a:cubicBezTo>
                    <a:pt x="1750" y="2263"/>
                    <a:pt x="1750" y="2382"/>
                    <a:pt x="1822" y="2441"/>
                  </a:cubicBezTo>
                  <a:cubicBezTo>
                    <a:pt x="1845" y="2465"/>
                    <a:pt x="1905" y="2501"/>
                    <a:pt x="1953" y="2501"/>
                  </a:cubicBezTo>
                  <a:cubicBezTo>
                    <a:pt x="2000" y="2501"/>
                    <a:pt x="2048" y="2477"/>
                    <a:pt x="2084" y="2441"/>
                  </a:cubicBezTo>
                  <a:lnTo>
                    <a:pt x="2643" y="1882"/>
                  </a:lnTo>
                  <a:cubicBezTo>
                    <a:pt x="2715" y="2001"/>
                    <a:pt x="2762" y="2155"/>
                    <a:pt x="2762" y="2298"/>
                  </a:cubicBezTo>
                  <a:cubicBezTo>
                    <a:pt x="2762" y="2739"/>
                    <a:pt x="2405" y="3096"/>
                    <a:pt x="1965" y="3096"/>
                  </a:cubicBezTo>
                  <a:cubicBezTo>
                    <a:pt x="1536" y="3096"/>
                    <a:pt x="1179" y="2739"/>
                    <a:pt x="1179" y="2298"/>
                  </a:cubicBezTo>
                  <a:cubicBezTo>
                    <a:pt x="1179" y="1870"/>
                    <a:pt x="1536" y="1513"/>
                    <a:pt x="1965" y="1513"/>
                  </a:cubicBezTo>
                  <a:cubicBezTo>
                    <a:pt x="2072" y="1513"/>
                    <a:pt x="2143" y="1441"/>
                    <a:pt x="2143" y="1334"/>
                  </a:cubicBezTo>
                  <a:cubicBezTo>
                    <a:pt x="2143" y="1227"/>
                    <a:pt x="2072" y="1155"/>
                    <a:pt x="1965" y="1155"/>
                  </a:cubicBezTo>
                  <a:cubicBezTo>
                    <a:pt x="1334" y="1155"/>
                    <a:pt x="822" y="1679"/>
                    <a:pt x="822" y="2298"/>
                  </a:cubicBezTo>
                  <a:cubicBezTo>
                    <a:pt x="822" y="2941"/>
                    <a:pt x="1345" y="3453"/>
                    <a:pt x="1965" y="3453"/>
                  </a:cubicBezTo>
                  <a:cubicBezTo>
                    <a:pt x="2607" y="3453"/>
                    <a:pt x="3119" y="2929"/>
                    <a:pt x="3119" y="2298"/>
                  </a:cubicBezTo>
                  <a:cubicBezTo>
                    <a:pt x="3119" y="2060"/>
                    <a:pt x="3036" y="1822"/>
                    <a:pt x="2893" y="1632"/>
                  </a:cubicBezTo>
                  <a:lnTo>
                    <a:pt x="3191" y="1334"/>
                  </a:lnTo>
                  <a:cubicBezTo>
                    <a:pt x="3381" y="1608"/>
                    <a:pt x="3512" y="1953"/>
                    <a:pt x="3512" y="2310"/>
                  </a:cubicBezTo>
                  <a:cubicBezTo>
                    <a:pt x="3512" y="3168"/>
                    <a:pt x="2822" y="3870"/>
                    <a:pt x="1953" y="3870"/>
                  </a:cubicBezTo>
                  <a:cubicBezTo>
                    <a:pt x="1095" y="3870"/>
                    <a:pt x="393" y="3168"/>
                    <a:pt x="393" y="2310"/>
                  </a:cubicBezTo>
                  <a:cubicBezTo>
                    <a:pt x="393" y="1441"/>
                    <a:pt x="1095" y="739"/>
                    <a:pt x="1953" y="739"/>
                  </a:cubicBezTo>
                  <a:close/>
                  <a:moveTo>
                    <a:pt x="3500" y="0"/>
                  </a:moveTo>
                  <a:cubicBezTo>
                    <a:pt x="3393" y="0"/>
                    <a:pt x="3322" y="72"/>
                    <a:pt x="3322" y="179"/>
                  </a:cubicBezTo>
                  <a:lnTo>
                    <a:pt x="3322" y="679"/>
                  </a:lnTo>
                  <a:lnTo>
                    <a:pt x="3179" y="834"/>
                  </a:lnTo>
                  <a:cubicBezTo>
                    <a:pt x="2846" y="548"/>
                    <a:pt x="2417" y="381"/>
                    <a:pt x="1941" y="381"/>
                  </a:cubicBezTo>
                  <a:cubicBezTo>
                    <a:pt x="869" y="381"/>
                    <a:pt x="0" y="1251"/>
                    <a:pt x="0" y="2322"/>
                  </a:cubicBezTo>
                  <a:cubicBezTo>
                    <a:pt x="0" y="3394"/>
                    <a:pt x="869" y="4251"/>
                    <a:pt x="1941" y="4251"/>
                  </a:cubicBezTo>
                  <a:cubicBezTo>
                    <a:pt x="3012" y="4251"/>
                    <a:pt x="3870" y="3394"/>
                    <a:pt x="3870" y="2322"/>
                  </a:cubicBezTo>
                  <a:cubicBezTo>
                    <a:pt x="3870" y="1858"/>
                    <a:pt x="3715" y="1429"/>
                    <a:pt x="3429" y="1084"/>
                  </a:cubicBezTo>
                  <a:lnTo>
                    <a:pt x="3572" y="941"/>
                  </a:lnTo>
                  <a:lnTo>
                    <a:pt x="4084" y="941"/>
                  </a:lnTo>
                  <a:cubicBezTo>
                    <a:pt x="4191" y="941"/>
                    <a:pt x="4262" y="858"/>
                    <a:pt x="4262" y="751"/>
                  </a:cubicBezTo>
                  <a:cubicBezTo>
                    <a:pt x="4262" y="655"/>
                    <a:pt x="4191" y="584"/>
                    <a:pt x="4084" y="584"/>
                  </a:cubicBezTo>
                  <a:lnTo>
                    <a:pt x="3929" y="584"/>
                  </a:lnTo>
                  <a:lnTo>
                    <a:pt x="4203" y="310"/>
                  </a:lnTo>
                  <a:cubicBezTo>
                    <a:pt x="4274" y="239"/>
                    <a:pt x="4274" y="120"/>
                    <a:pt x="4203" y="60"/>
                  </a:cubicBezTo>
                  <a:cubicBezTo>
                    <a:pt x="4167" y="24"/>
                    <a:pt x="4120" y="6"/>
                    <a:pt x="4073" y="6"/>
                  </a:cubicBezTo>
                  <a:cubicBezTo>
                    <a:pt x="4027" y="6"/>
                    <a:pt x="3983" y="24"/>
                    <a:pt x="3953" y="60"/>
                  </a:cubicBezTo>
                  <a:lnTo>
                    <a:pt x="3679" y="322"/>
                  </a:lnTo>
                  <a:lnTo>
                    <a:pt x="3679" y="179"/>
                  </a:lnTo>
                  <a:cubicBezTo>
                    <a:pt x="3679" y="72"/>
                    <a:pt x="3608" y="0"/>
                    <a:pt x="3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>
                <a:solidFill>
                  <a:srgbClr val="85BF60"/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9B1-0041-0198-8658-35917D7493D9}"/>
              </a:ext>
            </a:extLst>
          </p:cNvPr>
          <p:cNvSpPr txBox="1"/>
          <p:nvPr/>
        </p:nvSpPr>
        <p:spPr>
          <a:xfrm>
            <a:off x="1308608" y="3200884"/>
            <a:ext cx="114300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kumimoji="0" lang="fr-FR" sz="1800" b="1" i="0" u="none" strike="noStrike" cap="none" normalizeH="0" baseline="0" dirty="0">
                <a:ln>
                  <a:noFill/>
                </a:ln>
                <a:solidFill>
                  <a:srgbClr val="3D6141"/>
                </a:solidFill>
                <a:effectLst/>
                <a:latin typeface="Montserrat"/>
              </a:rPr>
              <a:t>Enjeux</a:t>
            </a:r>
            <a:endParaRPr lang="fr-FR" dirty="0">
              <a:solidFill>
                <a:srgbClr val="3D6141"/>
              </a:solidFill>
              <a:latin typeface="Montserra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F68149-FD20-C024-1EC7-D961435DF46E}"/>
              </a:ext>
            </a:extLst>
          </p:cNvPr>
          <p:cNvSpPr txBox="1"/>
          <p:nvPr/>
        </p:nvSpPr>
        <p:spPr>
          <a:xfrm>
            <a:off x="194658" y="3828474"/>
            <a:ext cx="4018449" cy="9848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fr-FR" sz="1200" b="1" dirty="0">
                <a:solidFill>
                  <a:srgbClr val="3D6141"/>
                </a:solidFill>
                <a:latin typeface="Montserrat"/>
              </a:rPr>
              <a:t>Développement</a:t>
            </a:r>
            <a:r>
              <a:rPr lang="fr-FR" sz="1200" b="1" dirty="0">
                <a:solidFill>
                  <a:srgbClr val="85BF60"/>
                </a:solidFill>
                <a:latin typeface="Montserrat"/>
              </a:rPr>
              <a:t> </a:t>
            </a:r>
            <a:r>
              <a:rPr lang="fr-FR" sz="1200" dirty="0">
                <a:solidFill>
                  <a:srgbClr val="000000"/>
                </a:solidFill>
                <a:latin typeface="Montserrat"/>
              </a:rPr>
              <a:t>et création des </a:t>
            </a:r>
            <a:r>
              <a:rPr lang="fr-FR" sz="1200" b="1" dirty="0">
                <a:solidFill>
                  <a:srgbClr val="3D6141"/>
                </a:solidFill>
                <a:latin typeface="Montserrat"/>
              </a:rPr>
              <a:t>massifs forestiers</a:t>
            </a:r>
            <a:r>
              <a:rPr lang="fr-FR" sz="1200" dirty="0">
                <a:solidFill>
                  <a:srgbClr val="000000"/>
                </a:solidFill>
                <a:latin typeface="Montserrat"/>
              </a:rPr>
              <a:t> en France et en Europe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fr-FR" sz="1200" dirty="0">
                <a:latin typeface="Montserrat"/>
              </a:rPr>
              <a:t>Affaiblissement de la</a:t>
            </a:r>
            <a:r>
              <a:rPr lang="fr-FR" sz="1200" b="1" dirty="0">
                <a:solidFill>
                  <a:srgbClr val="546C38"/>
                </a:solidFill>
                <a:latin typeface="Montserrat"/>
              </a:rPr>
              <a:t> </a:t>
            </a:r>
            <a:r>
              <a:rPr lang="fr-FR" sz="1200" b="1" dirty="0">
                <a:solidFill>
                  <a:srgbClr val="3D6141"/>
                </a:solidFill>
                <a:latin typeface="Montserrat"/>
              </a:rPr>
              <a:t>biodiversité</a:t>
            </a:r>
            <a:endParaRPr lang="fr-FR" sz="1200" b="0" i="0" u="none" strike="noStrike" cap="none" normalizeH="0" baseline="0" dirty="0">
              <a:ln>
                <a:noFill/>
              </a:ln>
              <a:solidFill>
                <a:srgbClr val="3D6141"/>
              </a:solidFill>
              <a:effectLst/>
              <a:latin typeface="Montserrat" pitchFamily="2" charset="77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fr-FR" sz="1200" dirty="0">
                <a:latin typeface="Montserrat"/>
              </a:rPr>
              <a:t>Solution d'</a:t>
            </a:r>
            <a:r>
              <a:rPr lang="fr-FR" sz="1200" b="1" dirty="0">
                <a:solidFill>
                  <a:srgbClr val="3D6141"/>
                </a:solidFill>
                <a:latin typeface="Montserrat"/>
              </a:rPr>
              <a:t>investissement durable </a:t>
            </a:r>
            <a:endParaRPr lang="fr-FR" sz="1200" dirty="0">
              <a:solidFill>
                <a:srgbClr val="3D6141"/>
              </a:solidFill>
              <a:latin typeface="Montserrat"/>
            </a:endParaRPr>
          </a:p>
        </p:txBody>
      </p:sp>
      <p:sp>
        <p:nvSpPr>
          <p:cNvPr id="20" name="Google Shape;510;p45">
            <a:extLst>
              <a:ext uri="{FF2B5EF4-FFF2-40B4-BE49-F238E27FC236}">
                <a16:creationId xmlns:a16="http://schemas.microsoft.com/office/drawing/2014/main" id="{678B1039-71D1-A5FD-0ADA-6C215DDFB391}"/>
              </a:ext>
            </a:extLst>
          </p:cNvPr>
          <p:cNvSpPr/>
          <p:nvPr/>
        </p:nvSpPr>
        <p:spPr>
          <a:xfrm>
            <a:off x="1674385" y="1842690"/>
            <a:ext cx="351900" cy="351900"/>
          </a:xfrm>
          <a:prstGeom prst="rect">
            <a:avLst/>
          </a:prstGeom>
          <a:solidFill>
            <a:srgbClr val="85BF60"/>
          </a:solidFill>
          <a:ln w="19050" cap="flat" cmpd="sng">
            <a:solidFill>
              <a:srgbClr val="546C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Epilogue"/>
                <a:sym typeface="Epilogue"/>
              </a:rPr>
              <a:t>1</a:t>
            </a:r>
            <a:endParaRPr lang="fr-FR" b="1">
              <a:solidFill>
                <a:schemeClr val="dk1"/>
              </a:solidFill>
              <a:latin typeface="Epilogue"/>
            </a:endParaRPr>
          </a:p>
        </p:txBody>
      </p:sp>
      <p:sp>
        <p:nvSpPr>
          <p:cNvPr id="21" name="Google Shape;511;p45">
            <a:extLst>
              <a:ext uri="{FF2B5EF4-FFF2-40B4-BE49-F238E27FC236}">
                <a16:creationId xmlns:a16="http://schemas.microsoft.com/office/drawing/2014/main" id="{A6D2F228-9488-A803-E15C-F59D756AB0E3}"/>
              </a:ext>
            </a:extLst>
          </p:cNvPr>
          <p:cNvSpPr/>
          <p:nvPr/>
        </p:nvSpPr>
        <p:spPr>
          <a:xfrm>
            <a:off x="5895747" y="1865754"/>
            <a:ext cx="351900" cy="351900"/>
          </a:xfrm>
          <a:prstGeom prst="rect">
            <a:avLst/>
          </a:prstGeom>
          <a:solidFill>
            <a:srgbClr val="85BF60"/>
          </a:solidFill>
          <a:ln w="19050" cap="flat" cmpd="sng">
            <a:solidFill>
              <a:srgbClr val="546C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rPr>
              <a:t>2</a:t>
            </a:r>
            <a:endParaRPr b="1">
              <a:solidFill>
                <a:schemeClr val="dk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22" name="Google Shape;512;p45">
            <a:extLst>
              <a:ext uri="{FF2B5EF4-FFF2-40B4-BE49-F238E27FC236}">
                <a16:creationId xmlns:a16="http://schemas.microsoft.com/office/drawing/2014/main" id="{16AF87AE-D9F8-74D0-41C2-EE8CF5AF5F2F}"/>
              </a:ext>
            </a:extLst>
          </p:cNvPr>
          <p:cNvSpPr/>
          <p:nvPr/>
        </p:nvSpPr>
        <p:spPr>
          <a:xfrm>
            <a:off x="10116509" y="1893150"/>
            <a:ext cx="351900" cy="351900"/>
          </a:xfrm>
          <a:prstGeom prst="rect">
            <a:avLst/>
          </a:prstGeom>
          <a:solidFill>
            <a:srgbClr val="85BF60"/>
          </a:solidFill>
          <a:ln w="19050" cap="flat" cmpd="sng">
            <a:solidFill>
              <a:srgbClr val="546C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rPr>
              <a:t>3</a:t>
            </a:r>
            <a:endParaRPr b="1">
              <a:solidFill>
                <a:schemeClr val="dk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cxnSp>
        <p:nvCxnSpPr>
          <p:cNvPr id="23" name="Google Shape;514;p45">
            <a:extLst>
              <a:ext uri="{FF2B5EF4-FFF2-40B4-BE49-F238E27FC236}">
                <a16:creationId xmlns:a16="http://schemas.microsoft.com/office/drawing/2014/main" id="{1953C527-FAD1-2F16-FB0E-50D0FE5BAAAC}"/>
              </a:ext>
            </a:extLst>
          </p:cNvPr>
          <p:cNvCxnSpPr>
            <a:cxnSpLocks/>
            <a:endCxn id="20" idx="0"/>
          </p:cNvCxnSpPr>
          <p:nvPr/>
        </p:nvCxnSpPr>
        <p:spPr>
          <a:xfrm rot="5400000">
            <a:off x="3812297" y="-416711"/>
            <a:ext cx="297439" cy="4221362"/>
          </a:xfrm>
          <a:prstGeom prst="bentConnector3">
            <a:avLst>
              <a:gd name="adj1" fmla="val 57984"/>
            </a:avLst>
          </a:prstGeom>
          <a:noFill/>
          <a:ln w="19050" cap="flat" cmpd="sng">
            <a:solidFill>
              <a:srgbClr val="3D614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Google Shape;515;p45">
            <a:extLst>
              <a:ext uri="{FF2B5EF4-FFF2-40B4-BE49-F238E27FC236}">
                <a16:creationId xmlns:a16="http://schemas.microsoft.com/office/drawing/2014/main" id="{10656256-0585-E1CC-4BAA-284C257AF799}"/>
              </a:ext>
            </a:extLst>
          </p:cNvPr>
          <p:cNvCxnSpPr>
            <a:cxnSpLocks/>
            <a:endCxn id="22" idx="0"/>
          </p:cNvCxnSpPr>
          <p:nvPr/>
        </p:nvCxnSpPr>
        <p:spPr>
          <a:xfrm rot="16200000" flipH="1">
            <a:off x="8008129" y="-391181"/>
            <a:ext cx="347899" cy="4220762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3D614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516;p45">
            <a:extLst>
              <a:ext uri="{FF2B5EF4-FFF2-40B4-BE49-F238E27FC236}">
                <a16:creationId xmlns:a16="http://schemas.microsoft.com/office/drawing/2014/main" id="{A25F6519-5A28-5E52-3DAB-08E0026BB5FA}"/>
              </a:ext>
            </a:extLst>
          </p:cNvPr>
          <p:cNvCxnSpPr>
            <a:endCxn id="21" idx="0"/>
          </p:cNvCxnSpPr>
          <p:nvPr/>
        </p:nvCxnSpPr>
        <p:spPr>
          <a:xfrm rot="-5400000" flipH="1">
            <a:off x="5897997" y="1691554"/>
            <a:ext cx="348000" cy="600"/>
          </a:xfrm>
          <a:prstGeom prst="bentConnector3">
            <a:avLst>
              <a:gd name="adj1" fmla="val 49986"/>
            </a:avLst>
          </a:prstGeom>
          <a:noFill/>
          <a:ln w="19050" cap="flat" cmpd="sng">
            <a:solidFill>
              <a:srgbClr val="3D614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Google Shape;517;p45">
            <a:extLst>
              <a:ext uri="{FF2B5EF4-FFF2-40B4-BE49-F238E27FC236}">
                <a16:creationId xmlns:a16="http://schemas.microsoft.com/office/drawing/2014/main" id="{3C8BEB16-6442-88DC-D1E6-DA1799C0CE68}"/>
              </a:ext>
            </a:extLst>
          </p:cNvPr>
          <p:cNvCxnSpPr>
            <a:cxnSpLocks/>
            <a:stCxn id="20" idx="2"/>
          </p:cNvCxnSpPr>
          <p:nvPr/>
        </p:nvCxnSpPr>
        <p:spPr>
          <a:xfrm rot="16200000" flipH="1">
            <a:off x="1766485" y="2278440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rgbClr val="3D614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518;p45">
            <a:extLst>
              <a:ext uri="{FF2B5EF4-FFF2-40B4-BE49-F238E27FC236}">
                <a16:creationId xmlns:a16="http://schemas.microsoft.com/office/drawing/2014/main" id="{90CCE9C7-D4AC-1BC0-6D79-EFC222A8A12D}"/>
              </a:ext>
            </a:extLst>
          </p:cNvPr>
          <p:cNvCxnSpPr>
            <a:stCxn id="21" idx="2"/>
          </p:cNvCxnSpPr>
          <p:nvPr/>
        </p:nvCxnSpPr>
        <p:spPr>
          <a:xfrm rot="-5400000" flipH="1">
            <a:off x="5987847" y="2301504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rgbClr val="3D614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519;p45">
            <a:extLst>
              <a:ext uri="{FF2B5EF4-FFF2-40B4-BE49-F238E27FC236}">
                <a16:creationId xmlns:a16="http://schemas.microsoft.com/office/drawing/2014/main" id="{D80BAF4B-E2C9-459A-35F4-4816D6BF3800}"/>
              </a:ext>
            </a:extLst>
          </p:cNvPr>
          <p:cNvCxnSpPr>
            <a:stCxn id="22" idx="2"/>
          </p:cNvCxnSpPr>
          <p:nvPr/>
        </p:nvCxnSpPr>
        <p:spPr>
          <a:xfrm rot="-5400000" flipH="1">
            <a:off x="10208609" y="2328900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rgbClr val="3D614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" name="Google Shape;9499;p62">
            <a:extLst>
              <a:ext uri="{FF2B5EF4-FFF2-40B4-BE49-F238E27FC236}">
                <a16:creationId xmlns:a16="http://schemas.microsoft.com/office/drawing/2014/main" id="{64D24790-EC0E-3F4F-7134-1D17C82CA9ED}"/>
              </a:ext>
            </a:extLst>
          </p:cNvPr>
          <p:cNvGrpSpPr/>
          <p:nvPr/>
        </p:nvGrpSpPr>
        <p:grpSpPr>
          <a:xfrm>
            <a:off x="5699429" y="2413358"/>
            <a:ext cx="744539" cy="768063"/>
            <a:chOff x="7521454" y="2906139"/>
            <a:chExt cx="359650" cy="371013"/>
          </a:xfrm>
          <a:solidFill>
            <a:srgbClr val="3D6141"/>
          </a:solidFill>
        </p:grpSpPr>
        <p:sp>
          <p:nvSpPr>
            <p:cNvPr id="36" name="Google Shape;9500;p62">
              <a:extLst>
                <a:ext uri="{FF2B5EF4-FFF2-40B4-BE49-F238E27FC236}">
                  <a16:creationId xmlns:a16="http://schemas.microsoft.com/office/drawing/2014/main" id="{61082304-568E-B0C0-4143-B02CF74B92D0}"/>
                </a:ext>
              </a:extLst>
            </p:cNvPr>
            <p:cNvSpPr/>
            <p:nvPr/>
          </p:nvSpPr>
          <p:spPr>
            <a:xfrm>
              <a:off x="7614677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798" y="1405"/>
                    <a:pt x="1548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41" y="2191"/>
                    <a:pt x="1477" y="2250"/>
                  </a:cubicBezTo>
                  <a:lnTo>
                    <a:pt x="1251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24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394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>
                <a:solidFill>
                  <a:srgbClr val="85BF60"/>
                </a:solidFill>
              </a:endParaRPr>
            </a:p>
          </p:txBody>
        </p:sp>
        <p:sp>
          <p:nvSpPr>
            <p:cNvPr id="37" name="Google Shape;9501;p62">
              <a:extLst>
                <a:ext uri="{FF2B5EF4-FFF2-40B4-BE49-F238E27FC236}">
                  <a16:creationId xmlns:a16="http://schemas.microsoft.com/office/drawing/2014/main" id="{37035EB0-4CD6-07D8-EE53-0B2E3B5DE136}"/>
                </a:ext>
              </a:extLst>
            </p:cNvPr>
            <p:cNvSpPr/>
            <p:nvPr/>
          </p:nvSpPr>
          <p:spPr>
            <a:xfrm>
              <a:off x="7707518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22" y="1405"/>
                    <a:pt x="1560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65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48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1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46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17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>
                <a:solidFill>
                  <a:srgbClr val="85BF60"/>
                </a:solidFill>
              </a:endParaRPr>
            </a:p>
          </p:txBody>
        </p:sp>
        <p:sp>
          <p:nvSpPr>
            <p:cNvPr id="38" name="Google Shape;9502;p62">
              <a:extLst>
                <a:ext uri="{FF2B5EF4-FFF2-40B4-BE49-F238E27FC236}">
                  <a16:creationId xmlns:a16="http://schemas.microsoft.com/office/drawing/2014/main" id="{7F7C3B1A-8B6B-594E-AB51-672D42D2C724}"/>
                </a:ext>
              </a:extLst>
            </p:cNvPr>
            <p:cNvSpPr/>
            <p:nvPr/>
          </p:nvSpPr>
          <p:spPr>
            <a:xfrm>
              <a:off x="7800740" y="3138830"/>
              <a:ext cx="80364" cy="138322"/>
            </a:xfrm>
            <a:custGeom>
              <a:avLst/>
              <a:gdLst/>
              <a:ahLst/>
              <a:cxnLst/>
              <a:rect l="l" t="t" r="r" b="b"/>
              <a:pathLst>
                <a:path w="2525" h="4346" extrusionOk="0">
                  <a:moveTo>
                    <a:pt x="1429" y="345"/>
                  </a:moveTo>
                  <a:cubicBezTo>
                    <a:pt x="1643" y="345"/>
                    <a:pt x="1810" y="512"/>
                    <a:pt x="1810" y="715"/>
                  </a:cubicBezTo>
                  <a:lnTo>
                    <a:pt x="1810" y="1084"/>
                  </a:lnTo>
                  <a:cubicBezTo>
                    <a:pt x="1810" y="1405"/>
                    <a:pt x="1548" y="1655"/>
                    <a:pt x="1250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58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53" y="2191"/>
                    <a:pt x="1477" y="2250"/>
                  </a:cubicBezTo>
                  <a:lnTo>
                    <a:pt x="1250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36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79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39" y="1822"/>
                  </a:cubicBezTo>
                  <a:lnTo>
                    <a:pt x="739" y="2072"/>
                  </a:lnTo>
                  <a:lnTo>
                    <a:pt x="739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84" y="4346"/>
                    <a:pt x="167" y="4346"/>
                  </a:cubicBezTo>
                  <a:cubicBezTo>
                    <a:pt x="250" y="4346"/>
                    <a:pt x="334" y="4274"/>
                    <a:pt x="334" y="4179"/>
                  </a:cubicBezTo>
                  <a:lnTo>
                    <a:pt x="334" y="2774"/>
                  </a:lnTo>
                  <a:cubicBezTo>
                    <a:pt x="334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67" y="2810"/>
                    <a:pt x="1250" y="2810"/>
                  </a:cubicBezTo>
                  <a:cubicBezTo>
                    <a:pt x="1346" y="2810"/>
                    <a:pt x="1429" y="2786"/>
                    <a:pt x="1512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24" y="2572"/>
                    <a:pt x="2405" y="2381"/>
                    <a:pt x="2227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2" y="1655"/>
                    <a:pt x="2167" y="1381"/>
                    <a:pt x="2167" y="1084"/>
                  </a:cubicBezTo>
                  <a:lnTo>
                    <a:pt x="2167" y="715"/>
                  </a:lnTo>
                  <a:cubicBezTo>
                    <a:pt x="2167" y="310"/>
                    <a:pt x="1834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>
                <a:solidFill>
                  <a:srgbClr val="85BF60"/>
                </a:solidFill>
              </a:endParaRPr>
            </a:p>
          </p:txBody>
        </p:sp>
        <p:sp>
          <p:nvSpPr>
            <p:cNvPr id="39" name="Google Shape;9503;p62">
              <a:extLst>
                <a:ext uri="{FF2B5EF4-FFF2-40B4-BE49-F238E27FC236}">
                  <a16:creationId xmlns:a16="http://schemas.microsoft.com/office/drawing/2014/main" id="{BDD7A85B-CD76-ED7B-4A35-CE064425BFC1}"/>
                </a:ext>
              </a:extLst>
            </p:cNvPr>
            <p:cNvSpPr/>
            <p:nvPr/>
          </p:nvSpPr>
          <p:spPr>
            <a:xfrm>
              <a:off x="7521454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32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10" y="1405"/>
                    <a:pt x="1560" y="1655"/>
                    <a:pt x="1251" y="1655"/>
                  </a:cubicBezTo>
                  <a:cubicBezTo>
                    <a:pt x="941" y="1655"/>
                    <a:pt x="679" y="1393"/>
                    <a:pt x="679" y="1084"/>
                  </a:cubicBezTo>
                  <a:lnTo>
                    <a:pt x="679" y="715"/>
                  </a:lnTo>
                  <a:cubicBezTo>
                    <a:pt x="679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53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36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00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70" y="2631"/>
                    <a:pt x="429" y="2596"/>
                  </a:cubicBezTo>
                  <a:lnTo>
                    <a:pt x="727" y="2441"/>
                  </a:lnTo>
                  <a:lnTo>
                    <a:pt x="989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63" y="2441"/>
                  </a:lnTo>
                  <a:lnTo>
                    <a:pt x="2060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17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05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>
                <a:solidFill>
                  <a:srgbClr val="85BF60"/>
                </a:solidFill>
              </a:endParaRPr>
            </a:p>
          </p:txBody>
        </p:sp>
        <p:sp>
          <p:nvSpPr>
            <p:cNvPr id="40" name="Google Shape;9504;p62">
              <a:extLst>
                <a:ext uri="{FF2B5EF4-FFF2-40B4-BE49-F238E27FC236}">
                  <a16:creationId xmlns:a16="http://schemas.microsoft.com/office/drawing/2014/main" id="{E827BF1B-F925-E1A5-7134-1AF4E4E379C2}"/>
                </a:ext>
              </a:extLst>
            </p:cNvPr>
            <p:cNvSpPr/>
            <p:nvPr/>
          </p:nvSpPr>
          <p:spPr>
            <a:xfrm>
              <a:off x="7555923" y="2906139"/>
              <a:ext cx="289949" cy="219833"/>
            </a:xfrm>
            <a:custGeom>
              <a:avLst/>
              <a:gdLst/>
              <a:ahLst/>
              <a:cxnLst/>
              <a:rect l="l" t="t" r="r" b="b"/>
              <a:pathLst>
                <a:path w="9110" h="6907" extrusionOk="0">
                  <a:moveTo>
                    <a:pt x="4561" y="1"/>
                  </a:moveTo>
                  <a:cubicBezTo>
                    <a:pt x="4501" y="1"/>
                    <a:pt x="4442" y="36"/>
                    <a:pt x="4406" y="96"/>
                  </a:cubicBezTo>
                  <a:lnTo>
                    <a:pt x="3859" y="1191"/>
                  </a:lnTo>
                  <a:cubicBezTo>
                    <a:pt x="3811" y="1287"/>
                    <a:pt x="3847" y="1382"/>
                    <a:pt x="3930" y="1418"/>
                  </a:cubicBezTo>
                  <a:cubicBezTo>
                    <a:pt x="3959" y="1432"/>
                    <a:pt x="3988" y="1439"/>
                    <a:pt x="4016" y="1439"/>
                  </a:cubicBezTo>
                  <a:cubicBezTo>
                    <a:pt x="4078" y="1439"/>
                    <a:pt x="4131" y="1404"/>
                    <a:pt x="4156" y="1346"/>
                  </a:cubicBezTo>
                  <a:lnTo>
                    <a:pt x="4382" y="894"/>
                  </a:lnTo>
                  <a:lnTo>
                    <a:pt x="4382" y="4204"/>
                  </a:lnTo>
                  <a:lnTo>
                    <a:pt x="715" y="4204"/>
                  </a:lnTo>
                  <a:cubicBezTo>
                    <a:pt x="310" y="4204"/>
                    <a:pt x="1" y="4525"/>
                    <a:pt x="1" y="4918"/>
                  </a:cubicBezTo>
                  <a:lnTo>
                    <a:pt x="1" y="6752"/>
                  </a:lnTo>
                  <a:cubicBezTo>
                    <a:pt x="1" y="6835"/>
                    <a:pt x="72" y="6906"/>
                    <a:pt x="168" y="6906"/>
                  </a:cubicBezTo>
                  <a:cubicBezTo>
                    <a:pt x="251" y="6906"/>
                    <a:pt x="334" y="6835"/>
                    <a:pt x="334" y="6752"/>
                  </a:cubicBezTo>
                  <a:lnTo>
                    <a:pt x="334" y="4918"/>
                  </a:lnTo>
                  <a:cubicBezTo>
                    <a:pt x="334" y="4704"/>
                    <a:pt x="489" y="4549"/>
                    <a:pt x="703" y="4549"/>
                  </a:cubicBezTo>
                  <a:lnTo>
                    <a:pt x="2906" y="4549"/>
                  </a:lnTo>
                  <a:lnTo>
                    <a:pt x="2906" y="6752"/>
                  </a:lnTo>
                  <a:cubicBezTo>
                    <a:pt x="2906" y="6835"/>
                    <a:pt x="2977" y="6906"/>
                    <a:pt x="3061" y="6906"/>
                  </a:cubicBezTo>
                  <a:cubicBezTo>
                    <a:pt x="3156" y="6906"/>
                    <a:pt x="3227" y="6835"/>
                    <a:pt x="3227" y="6752"/>
                  </a:cubicBezTo>
                  <a:lnTo>
                    <a:pt x="3227" y="4549"/>
                  </a:lnTo>
                  <a:lnTo>
                    <a:pt x="5823" y="4549"/>
                  </a:lnTo>
                  <a:lnTo>
                    <a:pt x="5823" y="6752"/>
                  </a:lnTo>
                  <a:cubicBezTo>
                    <a:pt x="5823" y="6835"/>
                    <a:pt x="5894" y="6906"/>
                    <a:pt x="5978" y="6906"/>
                  </a:cubicBezTo>
                  <a:cubicBezTo>
                    <a:pt x="6073" y="6906"/>
                    <a:pt x="6145" y="6835"/>
                    <a:pt x="6145" y="6752"/>
                  </a:cubicBezTo>
                  <a:lnTo>
                    <a:pt x="6145" y="4549"/>
                  </a:lnTo>
                  <a:lnTo>
                    <a:pt x="8347" y="4549"/>
                  </a:lnTo>
                  <a:cubicBezTo>
                    <a:pt x="8561" y="4549"/>
                    <a:pt x="8716" y="4704"/>
                    <a:pt x="8716" y="4918"/>
                  </a:cubicBezTo>
                  <a:lnTo>
                    <a:pt x="8716" y="6752"/>
                  </a:lnTo>
                  <a:cubicBezTo>
                    <a:pt x="8716" y="6835"/>
                    <a:pt x="8800" y="6906"/>
                    <a:pt x="8883" y="6906"/>
                  </a:cubicBezTo>
                  <a:cubicBezTo>
                    <a:pt x="8978" y="6906"/>
                    <a:pt x="9050" y="6835"/>
                    <a:pt x="9050" y="6752"/>
                  </a:cubicBezTo>
                  <a:lnTo>
                    <a:pt x="9050" y="4918"/>
                  </a:lnTo>
                  <a:cubicBezTo>
                    <a:pt x="9109" y="4525"/>
                    <a:pt x="8788" y="4204"/>
                    <a:pt x="8395" y="4204"/>
                  </a:cubicBezTo>
                  <a:lnTo>
                    <a:pt x="4740" y="4204"/>
                  </a:lnTo>
                  <a:lnTo>
                    <a:pt x="4740" y="894"/>
                  </a:lnTo>
                  <a:lnTo>
                    <a:pt x="4954" y="1346"/>
                  </a:lnTo>
                  <a:cubicBezTo>
                    <a:pt x="4990" y="1406"/>
                    <a:pt x="5049" y="1429"/>
                    <a:pt x="5109" y="1429"/>
                  </a:cubicBezTo>
                  <a:cubicBezTo>
                    <a:pt x="5132" y="1429"/>
                    <a:pt x="5156" y="1429"/>
                    <a:pt x="5180" y="1418"/>
                  </a:cubicBezTo>
                  <a:cubicBezTo>
                    <a:pt x="5275" y="1370"/>
                    <a:pt x="5299" y="1263"/>
                    <a:pt x="5252" y="1191"/>
                  </a:cubicBezTo>
                  <a:lnTo>
                    <a:pt x="4704" y="96"/>
                  </a:lnTo>
                  <a:cubicBezTo>
                    <a:pt x="4680" y="36"/>
                    <a:pt x="4621" y="1"/>
                    <a:pt x="4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>
                <a:solidFill>
                  <a:srgbClr val="85BF60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270967BB-4868-9AF2-A63C-B1428E901A3E}"/>
              </a:ext>
            </a:extLst>
          </p:cNvPr>
          <p:cNvSpPr txBox="1"/>
          <p:nvPr/>
        </p:nvSpPr>
        <p:spPr>
          <a:xfrm>
            <a:off x="5443270" y="3212930"/>
            <a:ext cx="1255272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3D6141"/>
                </a:solidFill>
                <a:effectLst/>
                <a:latin typeface="Montserrat"/>
              </a:rPr>
              <a:t>Projet</a:t>
            </a:r>
            <a:endParaRPr lang="fr-FR">
              <a:solidFill>
                <a:srgbClr val="3D6141"/>
              </a:solidFill>
              <a:latin typeface="Montserra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5D01904-7C6B-45A1-4F47-A38AB7851EA6}"/>
              </a:ext>
            </a:extLst>
          </p:cNvPr>
          <p:cNvSpPr txBox="1"/>
          <p:nvPr/>
        </p:nvSpPr>
        <p:spPr>
          <a:xfrm>
            <a:off x="4211952" y="3828474"/>
            <a:ext cx="3745317" cy="21698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fr-FR" sz="1200" b="1" dirty="0">
                <a:solidFill>
                  <a:srgbClr val="3D6141"/>
                </a:solidFill>
                <a:latin typeface="Montserrat"/>
              </a:rPr>
              <a:t>Entreprise française </a:t>
            </a:r>
            <a:r>
              <a:rPr lang="fr-FR" sz="1200" dirty="0">
                <a:latin typeface="Montserrat"/>
              </a:rPr>
              <a:t>certifiée B Corp</a:t>
            </a:r>
          </a:p>
          <a:p>
            <a:pPr marL="228600" indent="-228600">
              <a:spcAft>
                <a:spcPts val="600"/>
              </a:spcAft>
              <a:buAutoNum type="arabicPeriod"/>
            </a:pPr>
            <a:r>
              <a:rPr lang="fr-FR" sz="1200" dirty="0">
                <a:latin typeface="Montserrat"/>
              </a:rPr>
              <a:t>Permettre aux particuliers et entreprises de </a:t>
            </a:r>
            <a:r>
              <a:rPr lang="fr-FR" sz="1200" b="1" dirty="0">
                <a:solidFill>
                  <a:srgbClr val="3D6141"/>
                </a:solidFill>
                <a:latin typeface="Montserrat"/>
              </a:rPr>
              <a:t>soutenir</a:t>
            </a:r>
            <a:r>
              <a:rPr lang="fr-FR" sz="1200" b="1" dirty="0">
                <a:solidFill>
                  <a:srgbClr val="85BF60"/>
                </a:solidFill>
                <a:latin typeface="Montserrat"/>
              </a:rPr>
              <a:t> </a:t>
            </a:r>
            <a:r>
              <a:rPr lang="fr-FR" sz="1200" dirty="0">
                <a:latin typeface="Montserrat"/>
              </a:rPr>
              <a:t>la </a:t>
            </a:r>
            <a:r>
              <a:rPr lang="fr-FR" sz="1200" b="1" dirty="0">
                <a:solidFill>
                  <a:srgbClr val="3D6141"/>
                </a:solidFill>
                <a:latin typeface="Montserrat"/>
              </a:rPr>
              <a:t>gestion durable de forêts</a:t>
            </a:r>
            <a:r>
              <a:rPr lang="fr-FR" sz="1200" dirty="0">
                <a:solidFill>
                  <a:srgbClr val="3D6141"/>
                </a:solidFill>
                <a:latin typeface="Montserrat"/>
              </a:rPr>
              <a:t> </a:t>
            </a:r>
            <a:r>
              <a:rPr lang="fr-FR" sz="1200" dirty="0">
                <a:latin typeface="Montserrat"/>
              </a:rPr>
              <a:t>françaises et européennes et leur biodiversité</a:t>
            </a:r>
            <a:endParaRPr lang="fr-FR" dirty="0"/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fr-FR" sz="1200" b="1" dirty="0">
                <a:solidFill>
                  <a:srgbClr val="3D6141"/>
                </a:solidFill>
                <a:latin typeface="Montserrat"/>
              </a:rPr>
              <a:t>Solution d'investissement</a:t>
            </a:r>
            <a:r>
              <a:rPr lang="fr-FR" sz="1200" dirty="0">
                <a:solidFill>
                  <a:srgbClr val="3D6141"/>
                </a:solidFill>
                <a:latin typeface="Montserrat"/>
              </a:rPr>
              <a:t> </a:t>
            </a:r>
            <a:r>
              <a:rPr lang="fr-FR" sz="1200" dirty="0">
                <a:solidFill>
                  <a:srgbClr val="000000"/>
                </a:solidFill>
                <a:latin typeface="Montserrat"/>
              </a:rPr>
              <a:t>où chacun peut acheter un arbre qui est planté et géré par les forestiers jusqu'à sa coupe dont la totalité de la valeur revient au client</a:t>
            </a:r>
            <a:endParaRPr lang="fr-FR" sz="1200" b="1" noProof="0" dirty="0">
              <a:solidFill>
                <a:srgbClr val="546C38"/>
              </a:solidFill>
              <a:latin typeface="Montserrat"/>
            </a:endParaRPr>
          </a:p>
          <a:p>
            <a:pPr marL="685800" lvl="1" indent="-228600">
              <a:buFont typeface="+mj-lt"/>
              <a:buAutoNum type="arabicPeriod"/>
            </a:pPr>
            <a:endParaRPr lang="en-BE" sz="1200" dirty="0"/>
          </a:p>
        </p:txBody>
      </p:sp>
      <p:sp>
        <p:nvSpPr>
          <p:cNvPr id="43" name="Google Shape;9290;p62">
            <a:extLst>
              <a:ext uri="{FF2B5EF4-FFF2-40B4-BE49-F238E27FC236}">
                <a16:creationId xmlns:a16="http://schemas.microsoft.com/office/drawing/2014/main" id="{2035C78B-29C6-2DB4-258A-FB375D5FC7B5}"/>
              </a:ext>
            </a:extLst>
          </p:cNvPr>
          <p:cNvSpPr/>
          <p:nvPr/>
        </p:nvSpPr>
        <p:spPr>
          <a:xfrm>
            <a:off x="10019493" y="2444032"/>
            <a:ext cx="712757" cy="712757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rgbClr val="3D61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>
              <a:solidFill>
                <a:srgbClr val="85BF6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3FBEF7-CE0B-B85B-82B8-B05B0D4A4120}"/>
              </a:ext>
            </a:extLst>
          </p:cNvPr>
          <p:cNvSpPr txBox="1"/>
          <p:nvPr/>
        </p:nvSpPr>
        <p:spPr>
          <a:xfrm>
            <a:off x="9579370" y="3212930"/>
            <a:ext cx="1426178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3D6141"/>
                </a:solidFill>
                <a:effectLst/>
                <a:latin typeface="Montserrat"/>
              </a:rPr>
              <a:t>Objectifs</a:t>
            </a:r>
            <a:endParaRPr lang="fr-FR">
              <a:solidFill>
                <a:srgbClr val="3D6141"/>
              </a:solidFill>
              <a:latin typeface="Montserra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0D39084-C6BD-1920-BEBB-EE9B52BF8CAD}"/>
              </a:ext>
            </a:extLst>
          </p:cNvPr>
          <p:cNvSpPr txBox="1"/>
          <p:nvPr/>
        </p:nvSpPr>
        <p:spPr>
          <a:xfrm>
            <a:off x="8446683" y="3823135"/>
            <a:ext cx="3745317" cy="18774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fr-FR" sz="1200" dirty="0">
                <a:latin typeface="Montserrat"/>
              </a:rPr>
              <a:t>Proposer un </a:t>
            </a:r>
            <a:r>
              <a:rPr lang="fr-FR" sz="1200" b="1" dirty="0">
                <a:solidFill>
                  <a:srgbClr val="3D6141"/>
                </a:solidFill>
                <a:latin typeface="Montserrat"/>
              </a:rPr>
              <a:t>investissement financier durable</a:t>
            </a:r>
            <a:r>
              <a:rPr lang="fr-FR" sz="1200" dirty="0">
                <a:latin typeface="Montserrat"/>
              </a:rPr>
              <a:t> grâce aux arbres</a:t>
            </a:r>
            <a:endParaRPr lang="fr-FR" dirty="0"/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fr-FR" sz="1200" b="1" dirty="0">
                <a:solidFill>
                  <a:srgbClr val="3D6141"/>
                </a:solidFill>
                <a:latin typeface="Montserrat"/>
              </a:rPr>
              <a:t>Augmenter l'absorption de CO</a:t>
            </a:r>
            <a:r>
              <a:rPr lang="fr-FR" sz="1200" b="1" baseline="-25000" dirty="0">
                <a:solidFill>
                  <a:srgbClr val="3D6141"/>
                </a:solidFill>
                <a:latin typeface="Montserrat"/>
              </a:rPr>
              <a:t>2</a:t>
            </a:r>
            <a:r>
              <a:rPr lang="fr-FR" sz="1200" baseline="-25000" dirty="0">
                <a:solidFill>
                  <a:srgbClr val="3D6141"/>
                </a:solidFill>
                <a:latin typeface="Montserrat"/>
              </a:rPr>
              <a:t> </a:t>
            </a:r>
            <a:r>
              <a:rPr lang="fr-FR" sz="1200" dirty="0">
                <a:latin typeface="Montserrat"/>
              </a:rPr>
              <a:t>grâce aux forêts européennes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fr-FR" sz="1200" b="1" dirty="0">
                <a:solidFill>
                  <a:srgbClr val="3D6141"/>
                </a:solidFill>
                <a:latin typeface="Montserrat"/>
              </a:rPr>
              <a:t>Augmenter la couverture forestière </a:t>
            </a:r>
            <a:r>
              <a:rPr lang="fr-FR" sz="1200" dirty="0">
                <a:latin typeface="Montserrat"/>
              </a:rPr>
              <a:t>en Europe</a:t>
            </a:r>
            <a:endParaRPr lang="fr-FR" sz="1200" dirty="0">
              <a:latin typeface="Montserrat" pitchFamily="2" charset="77"/>
            </a:endParaRP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fr-FR" sz="1200" dirty="0">
                <a:latin typeface="Montserrat"/>
              </a:rPr>
              <a:t>Impliquer les </a:t>
            </a:r>
            <a:r>
              <a:rPr lang="fr-FR" sz="1200" b="1" dirty="0">
                <a:solidFill>
                  <a:srgbClr val="3D6141"/>
                </a:solidFill>
                <a:latin typeface="Montserrat"/>
              </a:rPr>
              <a:t>citoyens</a:t>
            </a:r>
            <a:r>
              <a:rPr lang="fr-FR" sz="1200" b="1" dirty="0">
                <a:solidFill>
                  <a:srgbClr val="85BF60"/>
                </a:solidFill>
                <a:latin typeface="Montserrat"/>
              </a:rPr>
              <a:t> </a:t>
            </a:r>
            <a:r>
              <a:rPr lang="fr-FR" sz="1200" dirty="0">
                <a:latin typeface="Montserrat"/>
              </a:rPr>
              <a:t>dans la transition </a:t>
            </a:r>
            <a:endParaRPr lang="fr-FR" sz="1200" dirty="0">
              <a:latin typeface="Montserrat" pitchFamily="2" charset="77"/>
            </a:endParaRPr>
          </a:p>
          <a:p>
            <a:pPr marL="342900" indent="-342900">
              <a:buFont typeface="Aptos Display" panose="02110004020202020204"/>
              <a:buAutoNum type="arabicPeriod"/>
            </a:pPr>
            <a:endParaRPr lang="fr-FR" sz="1200" b="1" dirty="0">
              <a:solidFill>
                <a:srgbClr val="546C38"/>
              </a:solidFill>
              <a:latin typeface="Montserrat" pitchFamily="2" charset="7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E5A1458-EEEF-52C2-4A80-DECD716B85A9}"/>
              </a:ext>
            </a:extLst>
          </p:cNvPr>
          <p:cNvSpPr txBox="1"/>
          <p:nvPr/>
        </p:nvSpPr>
        <p:spPr>
          <a:xfrm>
            <a:off x="1369155" y="5991659"/>
            <a:ext cx="3099856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b="1">
                <a:solidFill>
                  <a:schemeClr val="bg1"/>
                </a:solidFill>
                <a:latin typeface="Montserrat"/>
              </a:rPr>
              <a:t>+ de 2 millions d'arbres plantés ou gérés durablement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C1F9588-A991-CCFD-435B-7BEC1E8D574A}"/>
              </a:ext>
            </a:extLst>
          </p:cNvPr>
          <p:cNvSpPr txBox="1"/>
          <p:nvPr/>
        </p:nvSpPr>
        <p:spPr>
          <a:xfrm>
            <a:off x="8132997" y="5991659"/>
            <a:ext cx="3964302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b="1">
                <a:solidFill>
                  <a:srgbClr val="FFFFFF"/>
                </a:solidFill>
                <a:latin typeface="Montserrat"/>
              </a:rPr>
              <a:t>100 000 clients particuliers et 2500 entreprises partenaires</a:t>
            </a:r>
            <a:endParaRPr lang="fr-FR"/>
          </a:p>
        </p:txBody>
      </p:sp>
      <p:grpSp>
        <p:nvGrpSpPr>
          <p:cNvPr id="57" name="Google Shape;9760;p62">
            <a:extLst>
              <a:ext uri="{FF2B5EF4-FFF2-40B4-BE49-F238E27FC236}">
                <a16:creationId xmlns:a16="http://schemas.microsoft.com/office/drawing/2014/main" id="{2DC2E0DF-DD25-B955-EA97-44A91EEBE28A}"/>
              </a:ext>
            </a:extLst>
          </p:cNvPr>
          <p:cNvGrpSpPr/>
          <p:nvPr/>
        </p:nvGrpSpPr>
        <p:grpSpPr>
          <a:xfrm>
            <a:off x="441735" y="5930103"/>
            <a:ext cx="829034" cy="646332"/>
            <a:chOff x="2611458" y="3816374"/>
            <a:chExt cx="426329" cy="332375"/>
          </a:xfrm>
          <a:solidFill>
            <a:schemeClr val="bg1"/>
          </a:solidFill>
        </p:grpSpPr>
        <p:sp>
          <p:nvSpPr>
            <p:cNvPr id="58" name="Google Shape;9761;p62">
              <a:extLst>
                <a:ext uri="{FF2B5EF4-FFF2-40B4-BE49-F238E27FC236}">
                  <a16:creationId xmlns:a16="http://schemas.microsoft.com/office/drawing/2014/main" id="{12711B66-AC98-1EBE-2C52-DB48BB1EFC64}"/>
                </a:ext>
              </a:extLst>
            </p:cNvPr>
            <p:cNvSpPr/>
            <p:nvPr/>
          </p:nvSpPr>
          <p:spPr>
            <a:xfrm>
              <a:off x="2611458" y="3816374"/>
              <a:ext cx="426329" cy="332375"/>
            </a:xfrm>
            <a:custGeom>
              <a:avLst/>
              <a:gdLst/>
              <a:ahLst/>
              <a:cxnLst/>
              <a:rect l="l" t="t" r="r" b="b"/>
              <a:pathLst>
                <a:path w="13395" h="10443" extrusionOk="0">
                  <a:moveTo>
                    <a:pt x="13002" y="429"/>
                  </a:moveTo>
                  <a:lnTo>
                    <a:pt x="12966" y="846"/>
                  </a:lnTo>
                  <a:lnTo>
                    <a:pt x="11418" y="846"/>
                  </a:lnTo>
                  <a:cubicBezTo>
                    <a:pt x="11299" y="846"/>
                    <a:pt x="11216" y="929"/>
                    <a:pt x="11216" y="1048"/>
                  </a:cubicBezTo>
                  <a:cubicBezTo>
                    <a:pt x="11216" y="1167"/>
                    <a:pt x="11299" y="1263"/>
                    <a:pt x="11418" y="1263"/>
                  </a:cubicBezTo>
                  <a:lnTo>
                    <a:pt x="12633" y="1263"/>
                  </a:lnTo>
                  <a:lnTo>
                    <a:pt x="12633" y="7501"/>
                  </a:lnTo>
                  <a:lnTo>
                    <a:pt x="5429" y="7501"/>
                  </a:lnTo>
                  <a:lnTo>
                    <a:pt x="5429" y="7287"/>
                  </a:lnTo>
                  <a:cubicBezTo>
                    <a:pt x="5429" y="7168"/>
                    <a:pt x="5334" y="7085"/>
                    <a:pt x="5215" y="7085"/>
                  </a:cubicBezTo>
                  <a:lnTo>
                    <a:pt x="4870" y="7085"/>
                  </a:lnTo>
                  <a:cubicBezTo>
                    <a:pt x="4834" y="6942"/>
                    <a:pt x="4786" y="6811"/>
                    <a:pt x="4715" y="6692"/>
                  </a:cubicBezTo>
                  <a:lnTo>
                    <a:pt x="4953" y="6454"/>
                  </a:lnTo>
                  <a:cubicBezTo>
                    <a:pt x="5036" y="6358"/>
                    <a:pt x="5036" y="6227"/>
                    <a:pt x="4953" y="6156"/>
                  </a:cubicBezTo>
                  <a:lnTo>
                    <a:pt x="4310" y="5513"/>
                  </a:lnTo>
                  <a:cubicBezTo>
                    <a:pt x="4263" y="5477"/>
                    <a:pt x="4215" y="5454"/>
                    <a:pt x="4155" y="5454"/>
                  </a:cubicBezTo>
                  <a:cubicBezTo>
                    <a:pt x="4096" y="5454"/>
                    <a:pt x="4060" y="5477"/>
                    <a:pt x="4013" y="5513"/>
                  </a:cubicBezTo>
                  <a:lnTo>
                    <a:pt x="3774" y="5751"/>
                  </a:lnTo>
                  <a:cubicBezTo>
                    <a:pt x="3655" y="5692"/>
                    <a:pt x="3524" y="5632"/>
                    <a:pt x="3382" y="5596"/>
                  </a:cubicBezTo>
                  <a:lnTo>
                    <a:pt x="3382" y="5251"/>
                  </a:lnTo>
                  <a:cubicBezTo>
                    <a:pt x="3382" y="5132"/>
                    <a:pt x="3298" y="5037"/>
                    <a:pt x="3179" y="5037"/>
                  </a:cubicBezTo>
                  <a:lnTo>
                    <a:pt x="2655" y="5037"/>
                  </a:lnTo>
                  <a:lnTo>
                    <a:pt x="2655" y="1274"/>
                  </a:lnTo>
                  <a:lnTo>
                    <a:pt x="10704" y="1274"/>
                  </a:lnTo>
                  <a:cubicBezTo>
                    <a:pt x="10823" y="1274"/>
                    <a:pt x="10918" y="1191"/>
                    <a:pt x="10918" y="1072"/>
                  </a:cubicBezTo>
                  <a:cubicBezTo>
                    <a:pt x="10918" y="953"/>
                    <a:pt x="10823" y="858"/>
                    <a:pt x="10704" y="858"/>
                  </a:cubicBezTo>
                  <a:lnTo>
                    <a:pt x="2310" y="858"/>
                  </a:lnTo>
                  <a:lnTo>
                    <a:pt x="2310" y="429"/>
                  </a:lnTo>
                  <a:close/>
                  <a:moveTo>
                    <a:pt x="12966" y="7918"/>
                  </a:moveTo>
                  <a:lnTo>
                    <a:pt x="12966" y="8347"/>
                  </a:lnTo>
                  <a:lnTo>
                    <a:pt x="5358" y="8347"/>
                  </a:lnTo>
                  <a:cubicBezTo>
                    <a:pt x="5394" y="8299"/>
                    <a:pt x="5417" y="8251"/>
                    <a:pt x="5417" y="8192"/>
                  </a:cubicBezTo>
                  <a:lnTo>
                    <a:pt x="5417" y="7954"/>
                  </a:lnTo>
                  <a:lnTo>
                    <a:pt x="12835" y="7954"/>
                  </a:lnTo>
                  <a:cubicBezTo>
                    <a:pt x="12883" y="7954"/>
                    <a:pt x="12930" y="7942"/>
                    <a:pt x="12954" y="7918"/>
                  </a:cubicBezTo>
                  <a:close/>
                  <a:moveTo>
                    <a:pt x="2953" y="5442"/>
                  </a:moveTo>
                  <a:lnTo>
                    <a:pt x="2953" y="5739"/>
                  </a:lnTo>
                  <a:cubicBezTo>
                    <a:pt x="2953" y="5846"/>
                    <a:pt x="3024" y="5918"/>
                    <a:pt x="3120" y="5954"/>
                  </a:cubicBezTo>
                  <a:cubicBezTo>
                    <a:pt x="3310" y="5989"/>
                    <a:pt x="3501" y="6073"/>
                    <a:pt x="3679" y="6192"/>
                  </a:cubicBezTo>
                  <a:cubicBezTo>
                    <a:pt x="3716" y="6215"/>
                    <a:pt x="3755" y="6225"/>
                    <a:pt x="3793" y="6225"/>
                  </a:cubicBezTo>
                  <a:cubicBezTo>
                    <a:pt x="3853" y="6225"/>
                    <a:pt x="3909" y="6200"/>
                    <a:pt x="3953" y="6156"/>
                  </a:cubicBezTo>
                  <a:lnTo>
                    <a:pt x="4155" y="5954"/>
                  </a:lnTo>
                  <a:lnTo>
                    <a:pt x="4501" y="6287"/>
                  </a:lnTo>
                  <a:lnTo>
                    <a:pt x="4298" y="6501"/>
                  </a:lnTo>
                  <a:cubicBezTo>
                    <a:pt x="4215" y="6573"/>
                    <a:pt x="4203" y="6680"/>
                    <a:pt x="4263" y="6763"/>
                  </a:cubicBezTo>
                  <a:cubicBezTo>
                    <a:pt x="4370" y="6942"/>
                    <a:pt x="4453" y="7144"/>
                    <a:pt x="4501" y="7335"/>
                  </a:cubicBezTo>
                  <a:cubicBezTo>
                    <a:pt x="4513" y="7418"/>
                    <a:pt x="4608" y="7501"/>
                    <a:pt x="4715" y="7501"/>
                  </a:cubicBezTo>
                  <a:lnTo>
                    <a:pt x="5013" y="7501"/>
                  </a:lnTo>
                  <a:lnTo>
                    <a:pt x="5013" y="7990"/>
                  </a:lnTo>
                  <a:lnTo>
                    <a:pt x="4715" y="7990"/>
                  </a:lnTo>
                  <a:cubicBezTo>
                    <a:pt x="4608" y="7990"/>
                    <a:pt x="4525" y="8061"/>
                    <a:pt x="4501" y="8156"/>
                  </a:cubicBezTo>
                  <a:cubicBezTo>
                    <a:pt x="4453" y="8347"/>
                    <a:pt x="4382" y="8537"/>
                    <a:pt x="4263" y="8716"/>
                  </a:cubicBezTo>
                  <a:cubicBezTo>
                    <a:pt x="4203" y="8811"/>
                    <a:pt x="4215" y="8906"/>
                    <a:pt x="4298" y="8990"/>
                  </a:cubicBezTo>
                  <a:lnTo>
                    <a:pt x="4501" y="9192"/>
                  </a:lnTo>
                  <a:lnTo>
                    <a:pt x="4155" y="9537"/>
                  </a:lnTo>
                  <a:lnTo>
                    <a:pt x="3953" y="9323"/>
                  </a:lnTo>
                  <a:cubicBezTo>
                    <a:pt x="3912" y="9282"/>
                    <a:pt x="3860" y="9261"/>
                    <a:pt x="3805" y="9261"/>
                  </a:cubicBezTo>
                  <a:cubicBezTo>
                    <a:pt x="3764" y="9261"/>
                    <a:pt x="3720" y="9273"/>
                    <a:pt x="3679" y="9299"/>
                  </a:cubicBezTo>
                  <a:cubicBezTo>
                    <a:pt x="3501" y="9394"/>
                    <a:pt x="3310" y="9490"/>
                    <a:pt x="3120" y="9537"/>
                  </a:cubicBezTo>
                  <a:cubicBezTo>
                    <a:pt x="3024" y="9549"/>
                    <a:pt x="2953" y="9633"/>
                    <a:pt x="2953" y="9740"/>
                  </a:cubicBezTo>
                  <a:lnTo>
                    <a:pt x="2953" y="10037"/>
                  </a:lnTo>
                  <a:lnTo>
                    <a:pt x="2465" y="10037"/>
                  </a:lnTo>
                  <a:lnTo>
                    <a:pt x="2465" y="9740"/>
                  </a:lnTo>
                  <a:cubicBezTo>
                    <a:pt x="2465" y="9633"/>
                    <a:pt x="2393" y="9561"/>
                    <a:pt x="2298" y="9537"/>
                  </a:cubicBezTo>
                  <a:cubicBezTo>
                    <a:pt x="2108" y="9490"/>
                    <a:pt x="1917" y="9418"/>
                    <a:pt x="1738" y="9299"/>
                  </a:cubicBezTo>
                  <a:cubicBezTo>
                    <a:pt x="1697" y="9273"/>
                    <a:pt x="1654" y="9261"/>
                    <a:pt x="1612" y="9261"/>
                  </a:cubicBezTo>
                  <a:cubicBezTo>
                    <a:pt x="1557" y="9261"/>
                    <a:pt x="1505" y="9282"/>
                    <a:pt x="1465" y="9323"/>
                  </a:cubicBezTo>
                  <a:lnTo>
                    <a:pt x="1262" y="9537"/>
                  </a:lnTo>
                  <a:lnTo>
                    <a:pt x="917" y="9192"/>
                  </a:lnTo>
                  <a:lnTo>
                    <a:pt x="1119" y="8990"/>
                  </a:lnTo>
                  <a:cubicBezTo>
                    <a:pt x="1203" y="8906"/>
                    <a:pt x="1215" y="8799"/>
                    <a:pt x="1155" y="8716"/>
                  </a:cubicBezTo>
                  <a:cubicBezTo>
                    <a:pt x="1048" y="8537"/>
                    <a:pt x="965" y="8347"/>
                    <a:pt x="917" y="8156"/>
                  </a:cubicBezTo>
                  <a:cubicBezTo>
                    <a:pt x="905" y="8061"/>
                    <a:pt x="810" y="7990"/>
                    <a:pt x="703" y="7990"/>
                  </a:cubicBezTo>
                  <a:lnTo>
                    <a:pt x="405" y="7990"/>
                  </a:lnTo>
                  <a:lnTo>
                    <a:pt x="405" y="7501"/>
                  </a:lnTo>
                  <a:lnTo>
                    <a:pt x="703" y="7501"/>
                  </a:lnTo>
                  <a:cubicBezTo>
                    <a:pt x="810" y="7501"/>
                    <a:pt x="881" y="7418"/>
                    <a:pt x="917" y="7335"/>
                  </a:cubicBezTo>
                  <a:cubicBezTo>
                    <a:pt x="965" y="7144"/>
                    <a:pt x="1036" y="6942"/>
                    <a:pt x="1155" y="6763"/>
                  </a:cubicBezTo>
                  <a:cubicBezTo>
                    <a:pt x="1215" y="6680"/>
                    <a:pt x="1203" y="6573"/>
                    <a:pt x="1119" y="6501"/>
                  </a:cubicBezTo>
                  <a:lnTo>
                    <a:pt x="917" y="6287"/>
                  </a:lnTo>
                  <a:lnTo>
                    <a:pt x="1262" y="5954"/>
                  </a:lnTo>
                  <a:lnTo>
                    <a:pt x="1465" y="6156"/>
                  </a:lnTo>
                  <a:cubicBezTo>
                    <a:pt x="1508" y="6200"/>
                    <a:pt x="1565" y="6225"/>
                    <a:pt x="1624" y="6225"/>
                  </a:cubicBezTo>
                  <a:cubicBezTo>
                    <a:pt x="1662" y="6225"/>
                    <a:pt x="1701" y="6215"/>
                    <a:pt x="1738" y="6192"/>
                  </a:cubicBezTo>
                  <a:cubicBezTo>
                    <a:pt x="1917" y="6085"/>
                    <a:pt x="2108" y="5989"/>
                    <a:pt x="2298" y="5954"/>
                  </a:cubicBezTo>
                  <a:cubicBezTo>
                    <a:pt x="2393" y="5930"/>
                    <a:pt x="2465" y="5846"/>
                    <a:pt x="2465" y="5739"/>
                  </a:cubicBezTo>
                  <a:lnTo>
                    <a:pt x="2465" y="5442"/>
                  </a:lnTo>
                  <a:close/>
                  <a:moveTo>
                    <a:pt x="2084" y="0"/>
                  </a:moveTo>
                  <a:cubicBezTo>
                    <a:pt x="1977" y="0"/>
                    <a:pt x="1881" y="84"/>
                    <a:pt x="1881" y="203"/>
                  </a:cubicBezTo>
                  <a:lnTo>
                    <a:pt x="1881" y="1048"/>
                  </a:lnTo>
                  <a:cubicBezTo>
                    <a:pt x="1881" y="1167"/>
                    <a:pt x="1977" y="1263"/>
                    <a:pt x="2084" y="1263"/>
                  </a:cubicBezTo>
                  <a:lnTo>
                    <a:pt x="2227" y="1263"/>
                  </a:lnTo>
                  <a:lnTo>
                    <a:pt x="2227" y="5037"/>
                  </a:lnTo>
                  <a:cubicBezTo>
                    <a:pt x="2119" y="5061"/>
                    <a:pt x="2048" y="5144"/>
                    <a:pt x="2048" y="5251"/>
                  </a:cubicBezTo>
                  <a:lnTo>
                    <a:pt x="2048" y="5584"/>
                  </a:lnTo>
                  <a:cubicBezTo>
                    <a:pt x="1905" y="5632"/>
                    <a:pt x="1774" y="5680"/>
                    <a:pt x="1655" y="5751"/>
                  </a:cubicBezTo>
                  <a:lnTo>
                    <a:pt x="1417" y="5513"/>
                  </a:lnTo>
                  <a:cubicBezTo>
                    <a:pt x="1369" y="5465"/>
                    <a:pt x="1334" y="5454"/>
                    <a:pt x="1274" y="5454"/>
                  </a:cubicBezTo>
                  <a:cubicBezTo>
                    <a:pt x="1215" y="5454"/>
                    <a:pt x="1167" y="5465"/>
                    <a:pt x="1119" y="5513"/>
                  </a:cubicBezTo>
                  <a:lnTo>
                    <a:pt x="476" y="6156"/>
                  </a:lnTo>
                  <a:cubicBezTo>
                    <a:pt x="393" y="6239"/>
                    <a:pt x="393" y="6382"/>
                    <a:pt x="476" y="6454"/>
                  </a:cubicBezTo>
                  <a:lnTo>
                    <a:pt x="715" y="6692"/>
                  </a:lnTo>
                  <a:cubicBezTo>
                    <a:pt x="655" y="6811"/>
                    <a:pt x="595" y="6942"/>
                    <a:pt x="560" y="7073"/>
                  </a:cubicBezTo>
                  <a:lnTo>
                    <a:pt x="214" y="7073"/>
                  </a:lnTo>
                  <a:cubicBezTo>
                    <a:pt x="95" y="7073"/>
                    <a:pt x="0" y="7168"/>
                    <a:pt x="0" y="7287"/>
                  </a:cubicBezTo>
                  <a:lnTo>
                    <a:pt x="0" y="8192"/>
                  </a:lnTo>
                  <a:cubicBezTo>
                    <a:pt x="0" y="8311"/>
                    <a:pt x="95" y="8406"/>
                    <a:pt x="214" y="8406"/>
                  </a:cubicBezTo>
                  <a:lnTo>
                    <a:pt x="560" y="8406"/>
                  </a:lnTo>
                  <a:cubicBezTo>
                    <a:pt x="595" y="8537"/>
                    <a:pt x="643" y="8668"/>
                    <a:pt x="715" y="8787"/>
                  </a:cubicBezTo>
                  <a:lnTo>
                    <a:pt x="476" y="9025"/>
                  </a:lnTo>
                  <a:cubicBezTo>
                    <a:pt x="393" y="9121"/>
                    <a:pt x="393" y="9252"/>
                    <a:pt x="476" y="9323"/>
                  </a:cubicBezTo>
                  <a:lnTo>
                    <a:pt x="1119" y="9966"/>
                  </a:lnTo>
                  <a:cubicBezTo>
                    <a:pt x="1167" y="10008"/>
                    <a:pt x="1223" y="10028"/>
                    <a:pt x="1277" y="10028"/>
                  </a:cubicBezTo>
                  <a:cubicBezTo>
                    <a:pt x="1331" y="10028"/>
                    <a:pt x="1381" y="10008"/>
                    <a:pt x="1417" y="9966"/>
                  </a:cubicBezTo>
                  <a:lnTo>
                    <a:pt x="1655" y="9728"/>
                  </a:lnTo>
                  <a:cubicBezTo>
                    <a:pt x="1774" y="9787"/>
                    <a:pt x="1905" y="9847"/>
                    <a:pt x="2048" y="9895"/>
                  </a:cubicBezTo>
                  <a:lnTo>
                    <a:pt x="2048" y="10228"/>
                  </a:lnTo>
                  <a:cubicBezTo>
                    <a:pt x="2048" y="10347"/>
                    <a:pt x="2131" y="10442"/>
                    <a:pt x="2250" y="10442"/>
                  </a:cubicBezTo>
                  <a:lnTo>
                    <a:pt x="3155" y="10442"/>
                  </a:lnTo>
                  <a:cubicBezTo>
                    <a:pt x="3274" y="10442"/>
                    <a:pt x="3370" y="10347"/>
                    <a:pt x="3370" y="10228"/>
                  </a:cubicBezTo>
                  <a:lnTo>
                    <a:pt x="3370" y="9895"/>
                  </a:lnTo>
                  <a:cubicBezTo>
                    <a:pt x="3501" y="9847"/>
                    <a:pt x="3632" y="9799"/>
                    <a:pt x="3751" y="9728"/>
                  </a:cubicBezTo>
                  <a:lnTo>
                    <a:pt x="3989" y="9966"/>
                  </a:lnTo>
                  <a:cubicBezTo>
                    <a:pt x="4036" y="10008"/>
                    <a:pt x="4093" y="10028"/>
                    <a:pt x="4146" y="10028"/>
                  </a:cubicBezTo>
                  <a:cubicBezTo>
                    <a:pt x="4200" y="10028"/>
                    <a:pt x="4251" y="10008"/>
                    <a:pt x="4286" y="9966"/>
                  </a:cubicBezTo>
                  <a:lnTo>
                    <a:pt x="4929" y="9323"/>
                  </a:lnTo>
                  <a:cubicBezTo>
                    <a:pt x="5025" y="9240"/>
                    <a:pt x="5025" y="9097"/>
                    <a:pt x="4929" y="9025"/>
                  </a:cubicBezTo>
                  <a:lnTo>
                    <a:pt x="4691" y="8787"/>
                  </a:lnTo>
                  <a:cubicBezTo>
                    <a:pt x="4691" y="8775"/>
                    <a:pt x="4703" y="8775"/>
                    <a:pt x="4703" y="8763"/>
                  </a:cubicBezTo>
                  <a:lnTo>
                    <a:pt x="13180" y="8763"/>
                  </a:lnTo>
                  <a:cubicBezTo>
                    <a:pt x="13299" y="8763"/>
                    <a:pt x="13383" y="8668"/>
                    <a:pt x="13383" y="8549"/>
                  </a:cubicBezTo>
                  <a:lnTo>
                    <a:pt x="13383" y="7704"/>
                  </a:lnTo>
                  <a:cubicBezTo>
                    <a:pt x="13383" y="7585"/>
                    <a:pt x="13299" y="7489"/>
                    <a:pt x="13180" y="7489"/>
                  </a:cubicBezTo>
                  <a:lnTo>
                    <a:pt x="13037" y="7489"/>
                  </a:lnTo>
                  <a:lnTo>
                    <a:pt x="13037" y="1263"/>
                  </a:lnTo>
                  <a:lnTo>
                    <a:pt x="13192" y="1263"/>
                  </a:lnTo>
                  <a:cubicBezTo>
                    <a:pt x="13311" y="1263"/>
                    <a:pt x="13395" y="1167"/>
                    <a:pt x="13395" y="1048"/>
                  </a:cubicBezTo>
                  <a:lnTo>
                    <a:pt x="13395" y="203"/>
                  </a:lnTo>
                  <a:cubicBezTo>
                    <a:pt x="13395" y="84"/>
                    <a:pt x="13311" y="0"/>
                    <a:pt x="1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9762;p62">
              <a:extLst>
                <a:ext uri="{FF2B5EF4-FFF2-40B4-BE49-F238E27FC236}">
                  <a16:creationId xmlns:a16="http://schemas.microsoft.com/office/drawing/2014/main" id="{F20EB0CC-A6DA-543A-51F0-88303B92BD58}"/>
                </a:ext>
              </a:extLst>
            </p:cNvPr>
            <p:cNvSpPr/>
            <p:nvPr/>
          </p:nvSpPr>
          <p:spPr>
            <a:xfrm>
              <a:off x="2803568" y="3950909"/>
              <a:ext cx="40198" cy="85648"/>
            </a:xfrm>
            <a:custGeom>
              <a:avLst/>
              <a:gdLst/>
              <a:ahLst/>
              <a:cxnLst/>
              <a:rect l="l" t="t" r="r" b="b"/>
              <a:pathLst>
                <a:path w="1263" h="2691" extrusionOk="0">
                  <a:moveTo>
                    <a:pt x="846" y="417"/>
                  </a:moveTo>
                  <a:lnTo>
                    <a:pt x="846" y="2262"/>
                  </a:lnTo>
                  <a:lnTo>
                    <a:pt x="417" y="22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84"/>
                    <a:pt x="1" y="203"/>
                  </a:cubicBezTo>
                  <a:lnTo>
                    <a:pt x="1" y="2477"/>
                  </a:lnTo>
                  <a:cubicBezTo>
                    <a:pt x="1" y="2596"/>
                    <a:pt x="84" y="2691"/>
                    <a:pt x="203" y="2691"/>
                  </a:cubicBezTo>
                  <a:lnTo>
                    <a:pt x="1060" y="2691"/>
                  </a:lnTo>
                  <a:cubicBezTo>
                    <a:pt x="1167" y="2691"/>
                    <a:pt x="1263" y="2596"/>
                    <a:pt x="1263" y="2477"/>
                  </a:cubicBezTo>
                  <a:lnTo>
                    <a:pt x="1263" y="203"/>
                  </a:lnTo>
                  <a:cubicBezTo>
                    <a:pt x="1263" y="84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763;p62">
              <a:extLst>
                <a:ext uri="{FF2B5EF4-FFF2-40B4-BE49-F238E27FC236}">
                  <a16:creationId xmlns:a16="http://schemas.microsoft.com/office/drawing/2014/main" id="{78FC41BF-C73A-B7F9-9597-ECE6B4C5F704}"/>
                </a:ext>
              </a:extLst>
            </p:cNvPr>
            <p:cNvSpPr/>
            <p:nvPr/>
          </p:nvSpPr>
          <p:spPr>
            <a:xfrm>
              <a:off x="2851691" y="3917935"/>
              <a:ext cx="40580" cy="118621"/>
            </a:xfrm>
            <a:custGeom>
              <a:avLst/>
              <a:gdLst/>
              <a:ahLst/>
              <a:cxnLst/>
              <a:rect l="l" t="t" r="r" b="b"/>
              <a:pathLst>
                <a:path w="1275" h="3727" extrusionOk="0">
                  <a:moveTo>
                    <a:pt x="858" y="417"/>
                  </a:moveTo>
                  <a:lnTo>
                    <a:pt x="858" y="3298"/>
                  </a:lnTo>
                  <a:lnTo>
                    <a:pt x="417" y="3298"/>
                  </a:lnTo>
                  <a:lnTo>
                    <a:pt x="417" y="417"/>
                  </a:lnTo>
                  <a:close/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lnTo>
                    <a:pt x="1" y="3513"/>
                  </a:lnTo>
                  <a:cubicBezTo>
                    <a:pt x="1" y="3632"/>
                    <a:pt x="96" y="3727"/>
                    <a:pt x="215" y="3727"/>
                  </a:cubicBezTo>
                  <a:lnTo>
                    <a:pt x="1060" y="3727"/>
                  </a:lnTo>
                  <a:cubicBezTo>
                    <a:pt x="1179" y="3727"/>
                    <a:pt x="1275" y="3632"/>
                    <a:pt x="1275" y="3513"/>
                  </a:cubicBezTo>
                  <a:lnTo>
                    <a:pt x="1275" y="215"/>
                  </a:lnTo>
                  <a:cubicBezTo>
                    <a:pt x="1275" y="96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764;p62">
              <a:extLst>
                <a:ext uri="{FF2B5EF4-FFF2-40B4-BE49-F238E27FC236}">
                  <a16:creationId xmlns:a16="http://schemas.microsoft.com/office/drawing/2014/main" id="{CE1634FB-2307-6B76-4AB8-D7C02DCD4636}"/>
                </a:ext>
              </a:extLst>
            </p:cNvPr>
            <p:cNvSpPr/>
            <p:nvPr/>
          </p:nvSpPr>
          <p:spPr>
            <a:xfrm>
              <a:off x="2900197" y="3934995"/>
              <a:ext cx="40198" cy="101562"/>
            </a:xfrm>
            <a:custGeom>
              <a:avLst/>
              <a:gdLst/>
              <a:ahLst/>
              <a:cxnLst/>
              <a:rect l="l" t="t" r="r" b="b"/>
              <a:pathLst>
                <a:path w="1263" h="3191" extrusionOk="0">
                  <a:moveTo>
                    <a:pt x="846" y="417"/>
                  </a:moveTo>
                  <a:lnTo>
                    <a:pt x="846" y="2762"/>
                  </a:lnTo>
                  <a:lnTo>
                    <a:pt x="417" y="27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2977"/>
                  </a:lnTo>
                  <a:cubicBezTo>
                    <a:pt x="1" y="3096"/>
                    <a:pt x="84" y="3191"/>
                    <a:pt x="203" y="3191"/>
                  </a:cubicBezTo>
                  <a:lnTo>
                    <a:pt x="1048" y="3191"/>
                  </a:lnTo>
                  <a:cubicBezTo>
                    <a:pt x="1168" y="3191"/>
                    <a:pt x="1263" y="3096"/>
                    <a:pt x="1263" y="2977"/>
                  </a:cubicBezTo>
                  <a:lnTo>
                    <a:pt x="1263" y="214"/>
                  </a:lnTo>
                  <a:cubicBezTo>
                    <a:pt x="1263" y="95"/>
                    <a:pt x="1179" y="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765;p62">
              <a:extLst>
                <a:ext uri="{FF2B5EF4-FFF2-40B4-BE49-F238E27FC236}">
                  <a16:creationId xmlns:a16="http://schemas.microsoft.com/office/drawing/2014/main" id="{2D3A944E-5589-908D-D1FF-832479186AB6}"/>
                </a:ext>
              </a:extLst>
            </p:cNvPr>
            <p:cNvSpPr/>
            <p:nvPr/>
          </p:nvSpPr>
          <p:spPr>
            <a:xfrm>
              <a:off x="2948320" y="3879265"/>
              <a:ext cx="40580" cy="156941"/>
            </a:xfrm>
            <a:custGeom>
              <a:avLst/>
              <a:gdLst/>
              <a:ahLst/>
              <a:cxnLst/>
              <a:rect l="l" t="t" r="r" b="b"/>
              <a:pathLst>
                <a:path w="1275" h="4931" extrusionOk="0">
                  <a:moveTo>
                    <a:pt x="858" y="430"/>
                  </a:moveTo>
                  <a:lnTo>
                    <a:pt x="858" y="4525"/>
                  </a:lnTo>
                  <a:lnTo>
                    <a:pt x="418" y="4525"/>
                  </a:lnTo>
                  <a:lnTo>
                    <a:pt x="418" y="430"/>
                  </a:lnTo>
                  <a:close/>
                  <a:moveTo>
                    <a:pt x="215" y="1"/>
                  </a:moveTo>
                  <a:cubicBezTo>
                    <a:pt x="96" y="1"/>
                    <a:pt x="1" y="108"/>
                    <a:pt x="1" y="203"/>
                  </a:cubicBezTo>
                  <a:lnTo>
                    <a:pt x="1" y="4716"/>
                  </a:lnTo>
                  <a:cubicBezTo>
                    <a:pt x="1" y="4835"/>
                    <a:pt x="96" y="4930"/>
                    <a:pt x="215" y="4930"/>
                  </a:cubicBezTo>
                  <a:lnTo>
                    <a:pt x="1060" y="4930"/>
                  </a:lnTo>
                  <a:cubicBezTo>
                    <a:pt x="1180" y="4930"/>
                    <a:pt x="1275" y="4835"/>
                    <a:pt x="1275" y="4716"/>
                  </a:cubicBezTo>
                  <a:lnTo>
                    <a:pt x="1275" y="203"/>
                  </a:lnTo>
                  <a:cubicBezTo>
                    <a:pt x="1275" y="84"/>
                    <a:pt x="1180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766;p62">
              <a:extLst>
                <a:ext uri="{FF2B5EF4-FFF2-40B4-BE49-F238E27FC236}">
                  <a16:creationId xmlns:a16="http://schemas.microsoft.com/office/drawing/2014/main" id="{5BF9BC88-CD13-2B3B-DBDB-AC61ABC94419}"/>
                </a:ext>
              </a:extLst>
            </p:cNvPr>
            <p:cNvSpPr/>
            <p:nvPr/>
          </p:nvSpPr>
          <p:spPr>
            <a:xfrm>
              <a:off x="2716807" y="3896325"/>
              <a:ext cx="49269" cy="13304"/>
            </a:xfrm>
            <a:custGeom>
              <a:avLst/>
              <a:gdLst/>
              <a:ahLst/>
              <a:cxnLst/>
              <a:rect l="l" t="t" r="r" b="b"/>
              <a:pathLst>
                <a:path w="1548" h="418" extrusionOk="0">
                  <a:moveTo>
                    <a:pt x="214" y="1"/>
                  </a:moveTo>
                  <a:cubicBezTo>
                    <a:pt x="95" y="1"/>
                    <a:pt x="0" y="84"/>
                    <a:pt x="0" y="203"/>
                  </a:cubicBezTo>
                  <a:cubicBezTo>
                    <a:pt x="0" y="322"/>
                    <a:pt x="107" y="417"/>
                    <a:pt x="214" y="417"/>
                  </a:cubicBezTo>
                  <a:lnTo>
                    <a:pt x="1345" y="417"/>
                  </a:lnTo>
                  <a:cubicBezTo>
                    <a:pt x="1453" y="417"/>
                    <a:pt x="1548" y="322"/>
                    <a:pt x="1548" y="203"/>
                  </a:cubicBezTo>
                  <a:cubicBezTo>
                    <a:pt x="1548" y="84"/>
                    <a:pt x="1453" y="1"/>
                    <a:pt x="13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767;p62">
              <a:extLst>
                <a:ext uri="{FF2B5EF4-FFF2-40B4-BE49-F238E27FC236}">
                  <a16:creationId xmlns:a16="http://schemas.microsoft.com/office/drawing/2014/main" id="{8FB59967-B84D-8AF7-AD28-4392EB69775E}"/>
                </a:ext>
              </a:extLst>
            </p:cNvPr>
            <p:cNvSpPr/>
            <p:nvPr/>
          </p:nvSpPr>
          <p:spPr>
            <a:xfrm>
              <a:off x="2717157" y="3917553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5"/>
                  </a:cubicBezTo>
                  <a:cubicBezTo>
                    <a:pt x="2168" y="96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768;p62">
              <a:extLst>
                <a:ext uri="{FF2B5EF4-FFF2-40B4-BE49-F238E27FC236}">
                  <a16:creationId xmlns:a16="http://schemas.microsoft.com/office/drawing/2014/main" id="{E3750A4C-C5CB-7BDB-39B4-4F36A155F7FB}"/>
                </a:ext>
              </a:extLst>
            </p:cNvPr>
            <p:cNvSpPr/>
            <p:nvPr/>
          </p:nvSpPr>
          <p:spPr>
            <a:xfrm>
              <a:off x="2717157" y="3938782"/>
              <a:ext cx="69002" cy="13272"/>
            </a:xfrm>
            <a:custGeom>
              <a:avLst/>
              <a:gdLst/>
              <a:ahLst/>
              <a:cxnLst/>
              <a:rect l="l" t="t" r="r" b="b"/>
              <a:pathLst>
                <a:path w="2168" h="417" extrusionOk="0">
                  <a:moveTo>
                    <a:pt x="215" y="0"/>
                  </a:moveTo>
                  <a:cubicBezTo>
                    <a:pt x="96" y="0"/>
                    <a:pt x="1" y="95"/>
                    <a:pt x="1" y="214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4"/>
                  </a:cubicBezTo>
                  <a:cubicBezTo>
                    <a:pt x="2168" y="95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9769;p62">
              <a:extLst>
                <a:ext uri="{FF2B5EF4-FFF2-40B4-BE49-F238E27FC236}">
                  <a16:creationId xmlns:a16="http://schemas.microsoft.com/office/drawing/2014/main" id="{A42BEB97-767F-F3E2-B223-A0262AFDC4EA}"/>
                </a:ext>
              </a:extLst>
            </p:cNvPr>
            <p:cNvSpPr/>
            <p:nvPr/>
          </p:nvSpPr>
          <p:spPr>
            <a:xfrm>
              <a:off x="2717157" y="3960361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8"/>
                    <a:pt x="215" y="418"/>
                  </a:cubicBezTo>
                  <a:lnTo>
                    <a:pt x="1954" y="418"/>
                  </a:lnTo>
                  <a:cubicBezTo>
                    <a:pt x="2073" y="418"/>
                    <a:pt x="2168" y="322"/>
                    <a:pt x="2168" y="203"/>
                  </a:cubicBezTo>
                  <a:cubicBezTo>
                    <a:pt x="2168" y="84"/>
                    <a:pt x="2061" y="1"/>
                    <a:pt x="1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9770;p62">
              <a:extLst>
                <a:ext uri="{FF2B5EF4-FFF2-40B4-BE49-F238E27FC236}">
                  <a16:creationId xmlns:a16="http://schemas.microsoft.com/office/drawing/2014/main" id="{292B6146-46F7-1FCA-EC13-18E99E1E5DAC}"/>
                </a:ext>
              </a:extLst>
            </p:cNvPr>
            <p:cNvSpPr/>
            <p:nvPr/>
          </p:nvSpPr>
          <p:spPr>
            <a:xfrm>
              <a:off x="2655793" y="4020993"/>
              <a:ext cx="84152" cy="82656"/>
            </a:xfrm>
            <a:custGeom>
              <a:avLst/>
              <a:gdLst/>
              <a:ahLst/>
              <a:cxnLst/>
              <a:rect l="l" t="t" r="r" b="b"/>
              <a:pathLst>
                <a:path w="2644" h="2597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1620"/>
                    <a:pt x="84" y="1882"/>
                    <a:pt x="262" y="2120"/>
                  </a:cubicBezTo>
                  <a:cubicBezTo>
                    <a:pt x="312" y="2177"/>
                    <a:pt x="379" y="2204"/>
                    <a:pt x="442" y="2204"/>
                  </a:cubicBezTo>
                  <a:cubicBezTo>
                    <a:pt x="485" y="2204"/>
                    <a:pt x="526" y="2192"/>
                    <a:pt x="560" y="2168"/>
                  </a:cubicBezTo>
                  <a:cubicBezTo>
                    <a:pt x="655" y="2096"/>
                    <a:pt x="667" y="1965"/>
                    <a:pt x="607" y="1870"/>
                  </a:cubicBezTo>
                  <a:cubicBezTo>
                    <a:pt x="488" y="1703"/>
                    <a:pt x="429" y="1525"/>
                    <a:pt x="429" y="1322"/>
                  </a:cubicBezTo>
                  <a:cubicBezTo>
                    <a:pt x="429" y="822"/>
                    <a:pt x="834" y="406"/>
                    <a:pt x="1334" y="406"/>
                  </a:cubicBezTo>
                  <a:cubicBezTo>
                    <a:pt x="1846" y="406"/>
                    <a:pt x="2239" y="810"/>
                    <a:pt x="2239" y="1322"/>
                  </a:cubicBezTo>
                  <a:cubicBezTo>
                    <a:pt x="2239" y="1620"/>
                    <a:pt x="2096" y="1894"/>
                    <a:pt x="1846" y="2061"/>
                  </a:cubicBezTo>
                  <a:cubicBezTo>
                    <a:pt x="1822" y="2061"/>
                    <a:pt x="1822" y="2073"/>
                    <a:pt x="1810" y="2073"/>
                  </a:cubicBezTo>
                  <a:lnTo>
                    <a:pt x="1798" y="2073"/>
                  </a:lnTo>
                  <a:cubicBezTo>
                    <a:pt x="1786" y="2073"/>
                    <a:pt x="1786" y="2096"/>
                    <a:pt x="1762" y="2096"/>
                  </a:cubicBezTo>
                  <a:lnTo>
                    <a:pt x="1750" y="2096"/>
                  </a:lnTo>
                  <a:cubicBezTo>
                    <a:pt x="1738" y="2096"/>
                    <a:pt x="1738" y="2108"/>
                    <a:pt x="1727" y="2108"/>
                  </a:cubicBezTo>
                  <a:cubicBezTo>
                    <a:pt x="1703" y="2108"/>
                    <a:pt x="1691" y="2120"/>
                    <a:pt x="1691" y="2120"/>
                  </a:cubicBezTo>
                  <a:lnTo>
                    <a:pt x="1679" y="2120"/>
                  </a:lnTo>
                  <a:cubicBezTo>
                    <a:pt x="1667" y="2120"/>
                    <a:pt x="1667" y="2120"/>
                    <a:pt x="1643" y="2144"/>
                  </a:cubicBezTo>
                  <a:lnTo>
                    <a:pt x="1631" y="2144"/>
                  </a:lnTo>
                  <a:cubicBezTo>
                    <a:pt x="1619" y="2144"/>
                    <a:pt x="1608" y="2156"/>
                    <a:pt x="1608" y="2156"/>
                  </a:cubicBezTo>
                  <a:cubicBezTo>
                    <a:pt x="1584" y="2156"/>
                    <a:pt x="1572" y="2156"/>
                    <a:pt x="1560" y="2168"/>
                  </a:cubicBezTo>
                  <a:lnTo>
                    <a:pt x="1072" y="2168"/>
                  </a:lnTo>
                  <a:cubicBezTo>
                    <a:pt x="1048" y="2168"/>
                    <a:pt x="1036" y="2168"/>
                    <a:pt x="1024" y="2156"/>
                  </a:cubicBezTo>
                  <a:cubicBezTo>
                    <a:pt x="1012" y="2156"/>
                    <a:pt x="988" y="2144"/>
                    <a:pt x="988" y="2144"/>
                  </a:cubicBezTo>
                  <a:lnTo>
                    <a:pt x="976" y="2144"/>
                  </a:lnTo>
                  <a:cubicBezTo>
                    <a:pt x="951" y="2133"/>
                    <a:pt x="925" y="2127"/>
                    <a:pt x="899" y="2127"/>
                  </a:cubicBezTo>
                  <a:cubicBezTo>
                    <a:pt x="817" y="2127"/>
                    <a:pt x="742" y="2181"/>
                    <a:pt x="715" y="2263"/>
                  </a:cubicBezTo>
                  <a:cubicBezTo>
                    <a:pt x="667" y="2358"/>
                    <a:pt x="726" y="2501"/>
                    <a:pt x="834" y="2525"/>
                  </a:cubicBezTo>
                  <a:lnTo>
                    <a:pt x="846" y="2525"/>
                  </a:lnTo>
                  <a:cubicBezTo>
                    <a:pt x="857" y="2525"/>
                    <a:pt x="869" y="2537"/>
                    <a:pt x="905" y="2537"/>
                  </a:cubicBezTo>
                  <a:cubicBezTo>
                    <a:pt x="917" y="2537"/>
                    <a:pt x="929" y="2561"/>
                    <a:pt x="965" y="2561"/>
                  </a:cubicBezTo>
                  <a:lnTo>
                    <a:pt x="976" y="2561"/>
                  </a:lnTo>
                  <a:cubicBezTo>
                    <a:pt x="988" y="2561"/>
                    <a:pt x="1012" y="2561"/>
                    <a:pt x="1024" y="2573"/>
                  </a:cubicBezTo>
                  <a:lnTo>
                    <a:pt x="1036" y="2573"/>
                  </a:lnTo>
                  <a:cubicBezTo>
                    <a:pt x="1048" y="2573"/>
                    <a:pt x="1072" y="2573"/>
                    <a:pt x="1096" y="2584"/>
                  </a:cubicBezTo>
                  <a:cubicBezTo>
                    <a:pt x="1107" y="2584"/>
                    <a:pt x="1143" y="2584"/>
                    <a:pt x="1155" y="2596"/>
                  </a:cubicBezTo>
                  <a:lnTo>
                    <a:pt x="1429" y="2596"/>
                  </a:lnTo>
                  <a:cubicBezTo>
                    <a:pt x="1441" y="2596"/>
                    <a:pt x="1465" y="2596"/>
                    <a:pt x="1488" y="2584"/>
                  </a:cubicBezTo>
                  <a:cubicBezTo>
                    <a:pt x="1500" y="2584"/>
                    <a:pt x="1524" y="2584"/>
                    <a:pt x="1548" y="2573"/>
                  </a:cubicBezTo>
                  <a:lnTo>
                    <a:pt x="1560" y="2573"/>
                  </a:lnTo>
                  <a:cubicBezTo>
                    <a:pt x="1572" y="2573"/>
                    <a:pt x="1584" y="2573"/>
                    <a:pt x="1608" y="2561"/>
                  </a:cubicBezTo>
                  <a:lnTo>
                    <a:pt x="1619" y="2561"/>
                  </a:lnTo>
                  <a:cubicBezTo>
                    <a:pt x="1631" y="2561"/>
                    <a:pt x="1643" y="2537"/>
                    <a:pt x="1679" y="2537"/>
                  </a:cubicBezTo>
                  <a:cubicBezTo>
                    <a:pt x="1691" y="2537"/>
                    <a:pt x="1703" y="2525"/>
                    <a:pt x="1738" y="2525"/>
                  </a:cubicBezTo>
                  <a:lnTo>
                    <a:pt x="1750" y="2525"/>
                  </a:lnTo>
                  <a:cubicBezTo>
                    <a:pt x="1762" y="2525"/>
                    <a:pt x="1786" y="2513"/>
                    <a:pt x="1798" y="2513"/>
                  </a:cubicBezTo>
                  <a:lnTo>
                    <a:pt x="1810" y="2513"/>
                  </a:lnTo>
                  <a:cubicBezTo>
                    <a:pt x="1822" y="2513"/>
                    <a:pt x="1846" y="2489"/>
                    <a:pt x="1858" y="2477"/>
                  </a:cubicBezTo>
                  <a:cubicBezTo>
                    <a:pt x="1869" y="2465"/>
                    <a:pt x="1881" y="2465"/>
                    <a:pt x="1905" y="2454"/>
                  </a:cubicBezTo>
                  <a:lnTo>
                    <a:pt x="1917" y="2430"/>
                  </a:lnTo>
                  <a:cubicBezTo>
                    <a:pt x="1929" y="2430"/>
                    <a:pt x="1941" y="2418"/>
                    <a:pt x="1941" y="2418"/>
                  </a:cubicBezTo>
                  <a:lnTo>
                    <a:pt x="1965" y="2406"/>
                  </a:lnTo>
                  <a:cubicBezTo>
                    <a:pt x="1977" y="2394"/>
                    <a:pt x="1989" y="2394"/>
                    <a:pt x="2000" y="2370"/>
                  </a:cubicBezTo>
                  <a:cubicBezTo>
                    <a:pt x="2381" y="2120"/>
                    <a:pt x="2584" y="1715"/>
                    <a:pt x="2584" y="1275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C3DEBAA3-A0B0-91AF-FD39-70B87A962B86}"/>
              </a:ext>
            </a:extLst>
          </p:cNvPr>
          <p:cNvSpPr txBox="1"/>
          <p:nvPr/>
        </p:nvSpPr>
        <p:spPr>
          <a:xfrm>
            <a:off x="390362" y="5434707"/>
            <a:ext cx="6097978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3D6141"/>
                </a:solidFill>
                <a:effectLst/>
                <a:latin typeface="Montserrat"/>
              </a:rPr>
              <a:t>Quelques chiffres…</a:t>
            </a:r>
            <a:endParaRPr lang="en-BE" dirty="0">
              <a:solidFill>
                <a:srgbClr val="3D6141"/>
              </a:solidFill>
              <a:latin typeface="Montserra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7210BD2-19A9-E658-680E-8C8310DFE2D6}"/>
              </a:ext>
            </a:extLst>
          </p:cNvPr>
          <p:cNvSpPr txBox="1"/>
          <p:nvPr/>
        </p:nvSpPr>
        <p:spPr>
          <a:xfrm>
            <a:off x="4855541" y="5988380"/>
            <a:ext cx="264205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BE" sz="1400" b="1">
                <a:solidFill>
                  <a:schemeClr val="bg1"/>
                </a:solidFill>
                <a:latin typeface="Montserrat"/>
              </a:rPr>
              <a:t>+ de 60 </a:t>
            </a:r>
            <a:r>
              <a:rPr lang="en-BE" sz="1400" b="1" err="1">
                <a:solidFill>
                  <a:schemeClr val="bg1"/>
                </a:solidFill>
                <a:latin typeface="Montserrat"/>
              </a:rPr>
              <a:t>forêts</a:t>
            </a:r>
            <a:r>
              <a:rPr lang="en-BE" sz="1400" b="1">
                <a:solidFill>
                  <a:schemeClr val="bg1"/>
                </a:solidFill>
                <a:latin typeface="Montserrat"/>
              </a:rPr>
              <a:t> </a:t>
            </a:r>
            <a:r>
              <a:rPr lang="en-BE" sz="1400" b="1" err="1">
                <a:solidFill>
                  <a:schemeClr val="bg1"/>
                </a:solidFill>
                <a:latin typeface="Montserrat"/>
              </a:rPr>
              <a:t>en</a:t>
            </a:r>
            <a:r>
              <a:rPr lang="en-BE" sz="1400" b="1">
                <a:solidFill>
                  <a:schemeClr val="bg1"/>
                </a:solidFill>
                <a:latin typeface="Montserrat"/>
              </a:rPr>
              <a:t> Europe /</a:t>
            </a:r>
            <a:endParaRPr lang="fr-FR" sz="1400" b="1">
              <a:solidFill>
                <a:schemeClr val="bg1"/>
              </a:solidFill>
              <a:latin typeface="Montserrat"/>
            </a:endParaRPr>
          </a:p>
          <a:p>
            <a:r>
              <a:rPr lang="en-BE" sz="1400" b="1">
                <a:solidFill>
                  <a:schemeClr val="bg1"/>
                </a:solidFill>
                <a:latin typeface="Montserrat"/>
              </a:rPr>
              <a:t>1800 ha d'écosystèmes</a:t>
            </a:r>
            <a:endParaRPr lang="fr-FR" sz="1400" b="1">
              <a:solidFill>
                <a:schemeClr val="bg1"/>
              </a:solidFill>
              <a:latin typeface="Montserrat"/>
            </a:endParaRPr>
          </a:p>
        </p:txBody>
      </p:sp>
      <p:cxnSp>
        <p:nvCxnSpPr>
          <p:cNvPr id="72" name="Google Shape;550;p50">
            <a:extLst>
              <a:ext uri="{FF2B5EF4-FFF2-40B4-BE49-F238E27FC236}">
                <a16:creationId xmlns:a16="http://schemas.microsoft.com/office/drawing/2014/main" id="{E11E0B67-71DF-6FA7-8BB6-7EAC06AB6EF1}"/>
              </a:ext>
            </a:extLst>
          </p:cNvPr>
          <p:cNvCxnSpPr>
            <a:cxnSpLocks/>
          </p:cNvCxnSpPr>
          <p:nvPr/>
        </p:nvCxnSpPr>
        <p:spPr>
          <a:xfrm>
            <a:off x="4593487" y="6043728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" name="Google Shape;550;p50">
            <a:extLst>
              <a:ext uri="{FF2B5EF4-FFF2-40B4-BE49-F238E27FC236}">
                <a16:creationId xmlns:a16="http://schemas.microsoft.com/office/drawing/2014/main" id="{FB8194DB-FBDE-D28B-9ABD-D908BE4DE45E}"/>
              </a:ext>
            </a:extLst>
          </p:cNvPr>
          <p:cNvCxnSpPr>
            <a:cxnSpLocks/>
          </p:cNvCxnSpPr>
          <p:nvPr/>
        </p:nvCxnSpPr>
        <p:spPr>
          <a:xfrm>
            <a:off x="7960613" y="6056643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Image 6" descr="Une image contenant vert, Graphique, Police, conception&#10;&#10;Le contenu généré par l’IA peut être incorrect.">
            <a:extLst>
              <a:ext uri="{FF2B5EF4-FFF2-40B4-BE49-F238E27FC236}">
                <a16:creationId xmlns:a16="http://schemas.microsoft.com/office/drawing/2014/main" id="{BF60BE31-0FF3-7AA4-D0FE-5F91AD1DE4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82" t="11941" r="13091" b="6258"/>
          <a:stretch>
            <a:fillRect/>
          </a:stretch>
        </p:blipFill>
        <p:spPr>
          <a:xfrm>
            <a:off x="5440388" y="576855"/>
            <a:ext cx="1247033" cy="10099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64D6084-90CE-C65C-E52F-DECAF916B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3924" y="15240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Google Shape;504;p47">
            <a:extLst>
              <a:ext uri="{FF2B5EF4-FFF2-40B4-BE49-F238E27FC236}">
                <a16:creationId xmlns:a16="http://schemas.microsoft.com/office/drawing/2014/main" id="{B9E65F15-EFF1-A6F5-1C84-CE1BBC495CA2}"/>
              </a:ext>
            </a:extLst>
          </p:cNvPr>
          <p:cNvSpPr txBox="1">
            <a:spLocks/>
          </p:cNvSpPr>
          <p:nvPr/>
        </p:nvSpPr>
        <p:spPr>
          <a:xfrm>
            <a:off x="2087675" y="-40773"/>
            <a:ext cx="9388800" cy="8704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2133" noProof="0" dirty="0">
                <a:solidFill>
                  <a:srgbClr val="CAD5D7">
                    <a:lumMod val="10000"/>
                  </a:srgbClr>
                </a:solidFill>
                <a:latin typeface="Montserrat ExtraBold"/>
                <a:cs typeface="Montserrat ExtraBold"/>
              </a:rPr>
              <a:t>Enjeux et innovations</a:t>
            </a:r>
          </a:p>
          <a:p>
            <a:pPr>
              <a:defRPr/>
            </a:pPr>
            <a:r>
              <a:rPr lang="fr-FR" sz="1800" b="1" i="1" dirty="0">
                <a:solidFill>
                  <a:srgbClr val="44546A"/>
                </a:solidFill>
                <a:latin typeface="Montserrat"/>
              </a:rPr>
              <a:t>Investissement durable dans les forêts européennes</a:t>
            </a:r>
          </a:p>
          <a:p>
            <a:pPr>
              <a:defRPr/>
            </a:pPr>
            <a:endParaRPr lang="fr-FR" sz="1800" b="1" i="1" dirty="0">
              <a:solidFill>
                <a:srgbClr val="44546A"/>
              </a:solidFill>
              <a:latin typeface="Montserrat"/>
            </a:endParaRPr>
          </a:p>
          <a:p>
            <a:pPr>
              <a:defRPr/>
            </a:pPr>
            <a:endParaRPr lang="fr-FR" sz="2100" dirty="0">
              <a:solidFill>
                <a:srgbClr val="CAD5D7">
                  <a:lumMod val="10000"/>
                </a:srgbClr>
              </a:solidFill>
              <a:latin typeface="Montserrat ExtraBold"/>
              <a:cs typeface="Montserrat ExtraBold"/>
            </a:endParaRPr>
          </a:p>
        </p:txBody>
      </p:sp>
      <p:cxnSp>
        <p:nvCxnSpPr>
          <p:cNvPr id="30" name="Google Shape;550;p50">
            <a:extLst>
              <a:ext uri="{FF2B5EF4-FFF2-40B4-BE49-F238E27FC236}">
                <a16:creationId xmlns:a16="http://schemas.microsoft.com/office/drawing/2014/main" id="{621C9754-1679-C402-315C-F69A23BBDEF4}"/>
              </a:ext>
            </a:extLst>
          </p:cNvPr>
          <p:cNvCxnSpPr/>
          <p:nvPr/>
        </p:nvCxnSpPr>
        <p:spPr>
          <a:xfrm>
            <a:off x="2070885" y="0"/>
            <a:ext cx="0" cy="71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11C356-FC2F-B817-A208-F1E0259B0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9174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1" grpId="0" animBg="1"/>
      <p:bldP spid="22" grpId="0" animBg="1"/>
      <p:bldP spid="41" grpId="0"/>
      <p:bldP spid="42" grpId="0"/>
      <p:bldP spid="43" grpId="0" animBg="1"/>
      <p:bldP spid="44" grpId="0"/>
      <p:bldP spid="45" grpId="0"/>
      <p:bldP spid="52" grpId="0"/>
      <p:bldP spid="56" grpId="0"/>
      <p:bldP spid="69" grpId="0"/>
      <p:bldP spid="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91067-6635-8FAB-BF51-7495606E2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550;p50">
            <a:extLst>
              <a:ext uri="{FF2B5EF4-FFF2-40B4-BE49-F238E27FC236}">
                <a16:creationId xmlns:a16="http://schemas.microsoft.com/office/drawing/2014/main" id="{EC698B92-70E3-E482-9C31-460A42364672}"/>
              </a:ext>
            </a:extLst>
          </p:cNvPr>
          <p:cNvCxnSpPr/>
          <p:nvPr/>
        </p:nvCxnSpPr>
        <p:spPr>
          <a:xfrm>
            <a:off x="2070885" y="0"/>
            <a:ext cx="0" cy="71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504;p47">
            <a:extLst>
              <a:ext uri="{FF2B5EF4-FFF2-40B4-BE49-F238E27FC236}">
                <a16:creationId xmlns:a16="http://schemas.microsoft.com/office/drawing/2014/main" id="{12D53658-26D3-5897-CF4D-1ED5D9817FCD}"/>
              </a:ext>
            </a:extLst>
          </p:cNvPr>
          <p:cNvSpPr txBox="1">
            <a:spLocks/>
          </p:cNvSpPr>
          <p:nvPr/>
        </p:nvSpPr>
        <p:spPr>
          <a:xfrm>
            <a:off x="2070885" y="-64113"/>
            <a:ext cx="9388800" cy="8704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2133" noProof="0">
                <a:solidFill>
                  <a:srgbClr val="CAD5D7">
                    <a:lumMod val="10000"/>
                  </a:srgbClr>
                </a:solidFill>
                <a:latin typeface="Montserrat ExtraBold"/>
                <a:cs typeface="Montserrat ExtraBold"/>
              </a:rPr>
              <a:t>Chaîne de valeur du bois</a:t>
            </a:r>
            <a:endParaRPr kumimoji="0" lang="fr-FR" sz="2133" b="0" i="0" u="none" strike="noStrike" kern="1200" cap="none" spc="0" normalizeH="0" baseline="0" noProof="0">
              <a:ln>
                <a:noFill/>
              </a:ln>
              <a:solidFill>
                <a:srgbClr val="CAD5D7">
                  <a:lumMod val="10000"/>
                </a:srgbClr>
              </a:solidFill>
              <a:effectLst/>
              <a:uLnTx/>
              <a:uFillTx/>
              <a:latin typeface="Montserrat ExtraBold"/>
              <a:cs typeface="Montserrat ExtraBold"/>
              <a:sym typeface="Arial"/>
            </a:endParaRPr>
          </a:p>
          <a:p>
            <a:pPr>
              <a:defRPr/>
            </a:pPr>
            <a:r>
              <a:rPr lang="fr-FR" sz="1800" b="1" i="1" noProof="0">
                <a:solidFill>
                  <a:srgbClr val="44546A"/>
                </a:solidFill>
                <a:latin typeface="Montserrat" pitchFamily="2" charset="77"/>
                <a:ea typeface="Yu Gothic Light" panose="020B0300000000000000" pitchFamily="34" charset="-128"/>
                <a:cs typeface="Times New Roman" panose="02020603050405020304" pitchFamily="18" charset="0"/>
              </a:rPr>
              <a:t>Présentation de la chaîne de valeur du bois</a:t>
            </a:r>
          </a:p>
        </p:txBody>
      </p:sp>
      <p:sp>
        <p:nvSpPr>
          <p:cNvPr id="8" name="ZoneTexte 8">
            <a:extLst>
              <a:ext uri="{FF2B5EF4-FFF2-40B4-BE49-F238E27FC236}">
                <a16:creationId xmlns:a16="http://schemas.microsoft.com/office/drawing/2014/main" id="{90D63165-FB84-27C5-909F-3A538073E508}"/>
              </a:ext>
            </a:extLst>
          </p:cNvPr>
          <p:cNvSpPr txBox="1"/>
          <p:nvPr/>
        </p:nvSpPr>
        <p:spPr>
          <a:xfrm>
            <a:off x="1725447" y="6440519"/>
            <a:ext cx="874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900" u="sng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Source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Mo, J., 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Haviarova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E., &amp; 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Kitek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Kuzman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M. (2024). Wood-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value-chain mapping. </a:t>
            </a:r>
            <a:r>
              <a:rPr lang="fr-FR" sz="900" i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Wood </a:t>
            </a:r>
            <a:r>
              <a:rPr lang="fr-FR" sz="900" i="1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</a:t>
            </a:r>
            <a:r>
              <a:rPr lang="fr-FR" sz="900" i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Science &amp; Engineering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19(4), 955‑965. 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https://doi.org/10.1080/17480272.2024.2328787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3" name="Picture 2" descr="A diagram of a product&#10;&#10;AI-generated content may be incorrect.">
            <a:extLst>
              <a:ext uri="{FF2B5EF4-FFF2-40B4-BE49-F238E27FC236}">
                <a16:creationId xmlns:a16="http://schemas.microsoft.com/office/drawing/2014/main" id="{014F479B-A216-5E9F-0D89-23D74AC73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932" y="713540"/>
            <a:ext cx="7600136" cy="5723713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AC6F05C-C575-DE1D-A13A-1018D20AAE1F}"/>
              </a:ext>
            </a:extLst>
          </p:cNvPr>
          <p:cNvSpPr/>
          <p:nvPr/>
        </p:nvSpPr>
        <p:spPr>
          <a:xfrm>
            <a:off x="8551978" y="710274"/>
            <a:ext cx="1344090" cy="4179377"/>
          </a:xfrm>
          <a:prstGeom prst="roundRect">
            <a:avLst>
              <a:gd name="adj" fmla="val 8914"/>
            </a:avLst>
          </a:prstGeom>
          <a:noFill/>
          <a:ln w="28575">
            <a:solidFill>
              <a:srgbClr val="A887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83C570F-1C32-0D7E-98F6-9010912E50D1}"/>
              </a:ext>
            </a:extLst>
          </p:cNvPr>
          <p:cNvSpPr/>
          <p:nvPr/>
        </p:nvSpPr>
        <p:spPr>
          <a:xfrm>
            <a:off x="4403419" y="1020726"/>
            <a:ext cx="4081361" cy="1360967"/>
          </a:xfrm>
          <a:prstGeom prst="roundRect">
            <a:avLst>
              <a:gd name="adj" fmla="val 4227"/>
            </a:avLst>
          </a:prstGeom>
          <a:noFill/>
          <a:ln w="28575">
            <a:solidFill>
              <a:srgbClr val="CF8D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6354DA1-105A-AF83-6284-3E3EC0A33D45}"/>
              </a:ext>
            </a:extLst>
          </p:cNvPr>
          <p:cNvSpPr/>
          <p:nvPr/>
        </p:nvSpPr>
        <p:spPr>
          <a:xfrm>
            <a:off x="2964811" y="710274"/>
            <a:ext cx="1371408" cy="4179377"/>
          </a:xfrm>
          <a:prstGeom prst="roundRect">
            <a:avLst>
              <a:gd name="adj" fmla="val 8914"/>
            </a:avLst>
          </a:prstGeom>
          <a:noFill/>
          <a:ln w="28575">
            <a:solidFill>
              <a:srgbClr val="7D73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/>
              <a:t>v</a:t>
            </a:r>
          </a:p>
        </p:txBody>
      </p:sp>
      <p:pic>
        <p:nvPicPr>
          <p:cNvPr id="7" name="Image 6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70637F78-6703-B24E-156F-70F5810054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0508" y="715654"/>
            <a:ext cx="1062508" cy="575648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98D87988-54B8-125C-6E30-DA74B7B1E8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6987" y="1434724"/>
            <a:ext cx="1062508" cy="575648"/>
          </a:xfrm>
          <a:prstGeom prst="rect">
            <a:avLst/>
          </a:prstGeom>
          <a:ln>
            <a:noFill/>
          </a:ln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C654CAC-A09F-2D89-A60C-7F830D861CEB}"/>
              </a:ext>
            </a:extLst>
          </p:cNvPr>
          <p:cNvSpPr/>
          <p:nvPr/>
        </p:nvSpPr>
        <p:spPr>
          <a:xfrm>
            <a:off x="4403418" y="3544612"/>
            <a:ext cx="4081361" cy="1386194"/>
          </a:xfrm>
          <a:prstGeom prst="roundRect">
            <a:avLst>
              <a:gd name="adj" fmla="val 4227"/>
            </a:avLst>
          </a:prstGeom>
          <a:noFill/>
          <a:ln w="28575">
            <a:solidFill>
              <a:srgbClr val="8AA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0" name="Image 9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CBDFDA30-B29C-7E40-A1D8-E86A8B9832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0761" y="4192950"/>
            <a:ext cx="1062508" cy="575648"/>
          </a:xfrm>
          <a:prstGeom prst="rect">
            <a:avLst/>
          </a:prstGeom>
          <a:ln>
            <a:noFill/>
          </a:ln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BD95756-634B-28CB-369E-99B1D45336E2}"/>
              </a:ext>
            </a:extLst>
          </p:cNvPr>
          <p:cNvSpPr/>
          <p:nvPr/>
        </p:nvSpPr>
        <p:spPr>
          <a:xfrm>
            <a:off x="4403419" y="2455228"/>
            <a:ext cx="4081361" cy="1021617"/>
          </a:xfrm>
          <a:prstGeom prst="roundRect">
            <a:avLst>
              <a:gd name="adj" fmla="val 4227"/>
            </a:avLst>
          </a:prstGeom>
          <a:noFill/>
          <a:ln w="28575">
            <a:solidFill>
              <a:srgbClr val="CBBA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1" name="Image 10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346EDF84-F6BD-B25A-7233-A8C085DC77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1269" y="3141175"/>
            <a:ext cx="1062508" cy="575648"/>
          </a:xfrm>
          <a:prstGeom prst="rect">
            <a:avLst/>
          </a:prstGeom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00B5EB-0AC5-3CC8-79F9-3FEE8FA65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5</a:t>
            </a:fld>
            <a:endParaRPr lang="en-BE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5BDEB33-8DAD-5ED5-8F5B-DBC5BC5370B9}"/>
              </a:ext>
            </a:extLst>
          </p:cNvPr>
          <p:cNvSpPr/>
          <p:nvPr/>
        </p:nvSpPr>
        <p:spPr>
          <a:xfrm>
            <a:off x="4403418" y="4972443"/>
            <a:ext cx="4081361" cy="1068117"/>
          </a:xfrm>
          <a:prstGeom prst="roundRect">
            <a:avLst>
              <a:gd name="adj" fmla="val 4227"/>
            </a:avLst>
          </a:prstGeom>
          <a:noFill/>
          <a:ln w="28575">
            <a:solidFill>
              <a:srgbClr val="8AA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9420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 animBg="1"/>
      <p:bldP spid="6" grpId="0" animBg="1"/>
      <p:bldP spid="14" grpId="0" animBg="1"/>
      <p:bldP spid="13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D03BB-C317-7EE9-7573-F8E0E0AE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441EB534-AB7F-BAAD-74DA-2C5DA10A58BC}"/>
              </a:ext>
            </a:extLst>
          </p:cNvPr>
          <p:cNvSpPr/>
          <p:nvPr/>
        </p:nvSpPr>
        <p:spPr>
          <a:xfrm>
            <a:off x="300739" y="5715910"/>
            <a:ext cx="11594119" cy="959843"/>
          </a:xfrm>
          <a:prstGeom prst="roundRect">
            <a:avLst>
              <a:gd name="adj" fmla="val 10868"/>
            </a:avLst>
          </a:prstGeom>
          <a:solidFill>
            <a:srgbClr val="44546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grpSp>
        <p:nvGrpSpPr>
          <p:cNvPr id="2" name="Google Shape;9696;p62">
            <a:extLst>
              <a:ext uri="{FF2B5EF4-FFF2-40B4-BE49-F238E27FC236}">
                <a16:creationId xmlns:a16="http://schemas.microsoft.com/office/drawing/2014/main" id="{0EDD97E3-F310-E7C5-238B-E2036C820570}"/>
              </a:ext>
            </a:extLst>
          </p:cNvPr>
          <p:cNvGrpSpPr/>
          <p:nvPr/>
        </p:nvGrpSpPr>
        <p:grpSpPr>
          <a:xfrm>
            <a:off x="1674706" y="2071866"/>
            <a:ext cx="822552" cy="731067"/>
            <a:chOff x="7929578" y="4284365"/>
            <a:chExt cx="395266" cy="351312"/>
          </a:xfrm>
          <a:solidFill>
            <a:srgbClr val="445469"/>
          </a:solidFill>
        </p:grpSpPr>
        <p:sp>
          <p:nvSpPr>
            <p:cNvPr id="3" name="Google Shape;9697;p62">
              <a:extLst>
                <a:ext uri="{FF2B5EF4-FFF2-40B4-BE49-F238E27FC236}">
                  <a16:creationId xmlns:a16="http://schemas.microsoft.com/office/drawing/2014/main" id="{1D2D522E-43FE-7DE4-486B-DB0EA649CB12}"/>
                </a:ext>
              </a:extLst>
            </p:cNvPr>
            <p:cNvSpPr/>
            <p:nvPr/>
          </p:nvSpPr>
          <p:spPr>
            <a:xfrm>
              <a:off x="7954213" y="4588668"/>
              <a:ext cx="11394" cy="47009"/>
            </a:xfrm>
            <a:custGeom>
              <a:avLst/>
              <a:gdLst/>
              <a:ahLst/>
              <a:cxnLst/>
              <a:rect l="l" t="t" r="r" b="b"/>
              <a:pathLst>
                <a:path w="358" h="1477" extrusionOk="0">
                  <a:moveTo>
                    <a:pt x="179" y="0"/>
                  </a:moveTo>
                  <a:cubicBezTo>
                    <a:pt x="84" y="0"/>
                    <a:pt x="0" y="84"/>
                    <a:pt x="0" y="179"/>
                  </a:cubicBezTo>
                  <a:lnTo>
                    <a:pt x="0" y="1298"/>
                  </a:lnTo>
                  <a:cubicBezTo>
                    <a:pt x="0" y="1405"/>
                    <a:pt x="84" y="1477"/>
                    <a:pt x="179" y="1477"/>
                  </a:cubicBezTo>
                  <a:cubicBezTo>
                    <a:pt x="286" y="1477"/>
                    <a:pt x="358" y="1405"/>
                    <a:pt x="358" y="1298"/>
                  </a:cubicBezTo>
                  <a:lnTo>
                    <a:pt x="358" y="179"/>
                  </a:lnTo>
                  <a:cubicBezTo>
                    <a:pt x="358" y="96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9698;p62">
              <a:extLst>
                <a:ext uri="{FF2B5EF4-FFF2-40B4-BE49-F238E27FC236}">
                  <a16:creationId xmlns:a16="http://schemas.microsoft.com/office/drawing/2014/main" id="{8F617363-2894-DD5D-9DE3-EA53CD225FBD}"/>
                </a:ext>
              </a:extLst>
            </p:cNvPr>
            <p:cNvSpPr/>
            <p:nvPr/>
          </p:nvSpPr>
          <p:spPr>
            <a:xfrm>
              <a:off x="7929578" y="4432522"/>
              <a:ext cx="213372" cy="203155"/>
            </a:xfrm>
            <a:custGeom>
              <a:avLst/>
              <a:gdLst/>
              <a:ahLst/>
              <a:cxnLst/>
              <a:rect l="l" t="t" r="r" b="b"/>
              <a:pathLst>
                <a:path w="6704" h="6383" extrusionOk="0">
                  <a:moveTo>
                    <a:pt x="6192" y="1013"/>
                  </a:moveTo>
                  <a:lnTo>
                    <a:pt x="6275" y="1275"/>
                  </a:lnTo>
                  <a:cubicBezTo>
                    <a:pt x="6287" y="1358"/>
                    <a:pt x="6275" y="1430"/>
                    <a:pt x="6216" y="1489"/>
                  </a:cubicBezTo>
                  <a:lnTo>
                    <a:pt x="6108" y="1596"/>
                  </a:lnTo>
                  <a:lnTo>
                    <a:pt x="5858" y="1334"/>
                  </a:lnTo>
                  <a:lnTo>
                    <a:pt x="6192" y="1013"/>
                  </a:lnTo>
                  <a:close/>
                  <a:moveTo>
                    <a:pt x="1941" y="382"/>
                  </a:moveTo>
                  <a:cubicBezTo>
                    <a:pt x="2251" y="382"/>
                    <a:pt x="2536" y="501"/>
                    <a:pt x="2763" y="727"/>
                  </a:cubicBezTo>
                  <a:cubicBezTo>
                    <a:pt x="2965" y="953"/>
                    <a:pt x="3096" y="1251"/>
                    <a:pt x="3132" y="1573"/>
                  </a:cubicBezTo>
                  <a:cubicBezTo>
                    <a:pt x="3144" y="1692"/>
                    <a:pt x="3156" y="1846"/>
                    <a:pt x="3179" y="2001"/>
                  </a:cubicBezTo>
                  <a:cubicBezTo>
                    <a:pt x="2977" y="1680"/>
                    <a:pt x="2656" y="1430"/>
                    <a:pt x="2239" y="1287"/>
                  </a:cubicBezTo>
                  <a:cubicBezTo>
                    <a:pt x="1947" y="1199"/>
                    <a:pt x="1670" y="1191"/>
                    <a:pt x="1579" y="1191"/>
                  </a:cubicBezTo>
                  <a:cubicBezTo>
                    <a:pt x="1559" y="1191"/>
                    <a:pt x="1548" y="1192"/>
                    <a:pt x="1548" y="1192"/>
                  </a:cubicBezTo>
                  <a:cubicBezTo>
                    <a:pt x="1513" y="1192"/>
                    <a:pt x="1465" y="1204"/>
                    <a:pt x="1429" y="1251"/>
                  </a:cubicBezTo>
                  <a:lnTo>
                    <a:pt x="1108" y="1585"/>
                  </a:lnTo>
                  <a:cubicBezTo>
                    <a:pt x="1036" y="1668"/>
                    <a:pt x="1036" y="1787"/>
                    <a:pt x="1108" y="1846"/>
                  </a:cubicBezTo>
                  <a:cubicBezTo>
                    <a:pt x="1143" y="1882"/>
                    <a:pt x="1191" y="1900"/>
                    <a:pt x="1237" y="1900"/>
                  </a:cubicBezTo>
                  <a:cubicBezTo>
                    <a:pt x="1283" y="1900"/>
                    <a:pt x="1328" y="1882"/>
                    <a:pt x="1358" y="1846"/>
                  </a:cubicBezTo>
                  <a:lnTo>
                    <a:pt x="1632" y="1561"/>
                  </a:lnTo>
                  <a:cubicBezTo>
                    <a:pt x="1870" y="1573"/>
                    <a:pt x="2620" y="1668"/>
                    <a:pt x="2906" y="2299"/>
                  </a:cubicBezTo>
                  <a:cubicBezTo>
                    <a:pt x="2834" y="2763"/>
                    <a:pt x="2417" y="3120"/>
                    <a:pt x="1929" y="3120"/>
                  </a:cubicBezTo>
                  <a:cubicBezTo>
                    <a:pt x="1393" y="3120"/>
                    <a:pt x="941" y="2680"/>
                    <a:pt x="941" y="2144"/>
                  </a:cubicBezTo>
                  <a:cubicBezTo>
                    <a:pt x="941" y="2037"/>
                    <a:pt x="870" y="1966"/>
                    <a:pt x="762" y="1966"/>
                  </a:cubicBezTo>
                  <a:cubicBezTo>
                    <a:pt x="751" y="1966"/>
                    <a:pt x="715" y="1966"/>
                    <a:pt x="703" y="1977"/>
                  </a:cubicBezTo>
                  <a:cubicBezTo>
                    <a:pt x="715" y="1835"/>
                    <a:pt x="751" y="1680"/>
                    <a:pt x="751" y="1573"/>
                  </a:cubicBezTo>
                  <a:cubicBezTo>
                    <a:pt x="774" y="1251"/>
                    <a:pt x="893" y="953"/>
                    <a:pt x="1120" y="727"/>
                  </a:cubicBezTo>
                  <a:cubicBezTo>
                    <a:pt x="1334" y="501"/>
                    <a:pt x="1632" y="382"/>
                    <a:pt x="1941" y="382"/>
                  </a:cubicBezTo>
                  <a:close/>
                  <a:moveTo>
                    <a:pt x="631" y="2442"/>
                  </a:moveTo>
                  <a:cubicBezTo>
                    <a:pt x="703" y="2763"/>
                    <a:pt x="917" y="3049"/>
                    <a:pt x="1179" y="3228"/>
                  </a:cubicBezTo>
                  <a:lnTo>
                    <a:pt x="1179" y="3442"/>
                  </a:lnTo>
                  <a:lnTo>
                    <a:pt x="1167" y="3442"/>
                  </a:lnTo>
                  <a:cubicBezTo>
                    <a:pt x="822" y="3382"/>
                    <a:pt x="572" y="3287"/>
                    <a:pt x="417" y="3216"/>
                  </a:cubicBezTo>
                  <a:cubicBezTo>
                    <a:pt x="405" y="3216"/>
                    <a:pt x="417" y="3204"/>
                    <a:pt x="417" y="3204"/>
                  </a:cubicBezTo>
                  <a:cubicBezTo>
                    <a:pt x="501" y="2989"/>
                    <a:pt x="572" y="2728"/>
                    <a:pt x="631" y="2442"/>
                  </a:cubicBezTo>
                  <a:close/>
                  <a:moveTo>
                    <a:pt x="3239" y="2454"/>
                  </a:moveTo>
                  <a:cubicBezTo>
                    <a:pt x="3275" y="2692"/>
                    <a:pt x="3334" y="2942"/>
                    <a:pt x="3418" y="3144"/>
                  </a:cubicBezTo>
                  <a:lnTo>
                    <a:pt x="3084" y="3454"/>
                  </a:lnTo>
                  <a:cubicBezTo>
                    <a:pt x="3037" y="3478"/>
                    <a:pt x="3001" y="3513"/>
                    <a:pt x="2941" y="3513"/>
                  </a:cubicBezTo>
                  <a:lnTo>
                    <a:pt x="2894" y="3513"/>
                  </a:lnTo>
                  <a:cubicBezTo>
                    <a:pt x="2775" y="3513"/>
                    <a:pt x="2679" y="3418"/>
                    <a:pt x="2679" y="3299"/>
                  </a:cubicBezTo>
                  <a:lnTo>
                    <a:pt x="2679" y="3239"/>
                  </a:lnTo>
                  <a:cubicBezTo>
                    <a:pt x="2953" y="3061"/>
                    <a:pt x="3144" y="2787"/>
                    <a:pt x="3239" y="2454"/>
                  </a:cubicBezTo>
                  <a:close/>
                  <a:moveTo>
                    <a:pt x="2358" y="3418"/>
                  </a:moveTo>
                  <a:cubicBezTo>
                    <a:pt x="2370" y="3525"/>
                    <a:pt x="2429" y="3620"/>
                    <a:pt x="2489" y="3692"/>
                  </a:cubicBezTo>
                  <a:lnTo>
                    <a:pt x="2203" y="3954"/>
                  </a:lnTo>
                  <a:cubicBezTo>
                    <a:pt x="2132" y="4031"/>
                    <a:pt x="2033" y="4070"/>
                    <a:pt x="1934" y="4070"/>
                  </a:cubicBezTo>
                  <a:cubicBezTo>
                    <a:pt x="1834" y="4070"/>
                    <a:pt x="1733" y="4031"/>
                    <a:pt x="1655" y="3954"/>
                  </a:cubicBezTo>
                  <a:lnTo>
                    <a:pt x="1489" y="3799"/>
                  </a:lnTo>
                  <a:cubicBezTo>
                    <a:pt x="1524" y="3740"/>
                    <a:pt x="1536" y="3680"/>
                    <a:pt x="1536" y="3620"/>
                  </a:cubicBezTo>
                  <a:lnTo>
                    <a:pt x="1536" y="3418"/>
                  </a:lnTo>
                  <a:cubicBezTo>
                    <a:pt x="1667" y="3466"/>
                    <a:pt x="1810" y="3478"/>
                    <a:pt x="1941" y="3478"/>
                  </a:cubicBezTo>
                  <a:cubicBezTo>
                    <a:pt x="2084" y="3478"/>
                    <a:pt x="2227" y="3454"/>
                    <a:pt x="2358" y="3418"/>
                  </a:cubicBezTo>
                  <a:close/>
                  <a:moveTo>
                    <a:pt x="1941" y="1"/>
                  </a:moveTo>
                  <a:cubicBezTo>
                    <a:pt x="1120" y="1"/>
                    <a:pt x="465" y="656"/>
                    <a:pt x="393" y="1537"/>
                  </a:cubicBezTo>
                  <a:cubicBezTo>
                    <a:pt x="358" y="1882"/>
                    <a:pt x="239" y="2644"/>
                    <a:pt x="72" y="3061"/>
                  </a:cubicBezTo>
                  <a:cubicBezTo>
                    <a:pt x="0" y="3251"/>
                    <a:pt x="96" y="3454"/>
                    <a:pt x="274" y="3537"/>
                  </a:cubicBezTo>
                  <a:cubicBezTo>
                    <a:pt x="405" y="3597"/>
                    <a:pt x="608" y="3692"/>
                    <a:pt x="893" y="3751"/>
                  </a:cubicBezTo>
                  <a:lnTo>
                    <a:pt x="417" y="3990"/>
                  </a:lnTo>
                  <a:cubicBezTo>
                    <a:pt x="155" y="4121"/>
                    <a:pt x="0" y="4371"/>
                    <a:pt x="0" y="4668"/>
                  </a:cubicBezTo>
                  <a:lnTo>
                    <a:pt x="0" y="6204"/>
                  </a:lnTo>
                  <a:cubicBezTo>
                    <a:pt x="0" y="6311"/>
                    <a:pt x="72" y="6383"/>
                    <a:pt x="179" y="6383"/>
                  </a:cubicBezTo>
                  <a:cubicBezTo>
                    <a:pt x="286" y="6383"/>
                    <a:pt x="358" y="6311"/>
                    <a:pt x="358" y="6204"/>
                  </a:cubicBezTo>
                  <a:lnTo>
                    <a:pt x="358" y="4668"/>
                  </a:lnTo>
                  <a:cubicBezTo>
                    <a:pt x="358" y="4525"/>
                    <a:pt x="453" y="4371"/>
                    <a:pt x="584" y="4311"/>
                  </a:cubicBezTo>
                  <a:lnTo>
                    <a:pt x="1191" y="4013"/>
                  </a:lnTo>
                  <a:lnTo>
                    <a:pt x="1405" y="4216"/>
                  </a:lnTo>
                  <a:cubicBezTo>
                    <a:pt x="1548" y="4347"/>
                    <a:pt x="1739" y="4418"/>
                    <a:pt x="1929" y="4418"/>
                  </a:cubicBezTo>
                  <a:cubicBezTo>
                    <a:pt x="2120" y="4418"/>
                    <a:pt x="2310" y="4347"/>
                    <a:pt x="2453" y="4216"/>
                  </a:cubicBezTo>
                  <a:lnTo>
                    <a:pt x="2822" y="3859"/>
                  </a:lnTo>
                  <a:lnTo>
                    <a:pt x="2929" y="3859"/>
                  </a:lnTo>
                  <a:cubicBezTo>
                    <a:pt x="3084" y="3859"/>
                    <a:pt x="3215" y="3799"/>
                    <a:pt x="3322" y="3692"/>
                  </a:cubicBezTo>
                  <a:lnTo>
                    <a:pt x="5584" y="1561"/>
                  </a:lnTo>
                  <a:lnTo>
                    <a:pt x="5835" y="1811"/>
                  </a:lnTo>
                  <a:lnTo>
                    <a:pt x="3001" y="4656"/>
                  </a:lnTo>
                  <a:cubicBezTo>
                    <a:pt x="2822" y="4835"/>
                    <a:pt x="2715" y="5073"/>
                    <a:pt x="2715" y="5347"/>
                  </a:cubicBezTo>
                  <a:lnTo>
                    <a:pt x="2715" y="6192"/>
                  </a:lnTo>
                  <a:cubicBezTo>
                    <a:pt x="2715" y="6299"/>
                    <a:pt x="2787" y="6371"/>
                    <a:pt x="2894" y="6371"/>
                  </a:cubicBezTo>
                  <a:cubicBezTo>
                    <a:pt x="3001" y="6371"/>
                    <a:pt x="3072" y="6299"/>
                    <a:pt x="3072" y="6192"/>
                  </a:cubicBezTo>
                  <a:lnTo>
                    <a:pt x="3072" y="5371"/>
                  </a:lnTo>
                  <a:cubicBezTo>
                    <a:pt x="3072" y="5204"/>
                    <a:pt x="3132" y="5061"/>
                    <a:pt x="3251" y="4954"/>
                  </a:cubicBezTo>
                  <a:lnTo>
                    <a:pt x="6466" y="1739"/>
                  </a:lnTo>
                  <a:cubicBezTo>
                    <a:pt x="6597" y="1608"/>
                    <a:pt x="6656" y="1394"/>
                    <a:pt x="6608" y="1204"/>
                  </a:cubicBezTo>
                  <a:lnTo>
                    <a:pt x="6513" y="727"/>
                  </a:lnTo>
                  <a:lnTo>
                    <a:pt x="6632" y="608"/>
                  </a:lnTo>
                  <a:cubicBezTo>
                    <a:pt x="6704" y="537"/>
                    <a:pt x="6704" y="430"/>
                    <a:pt x="6644" y="358"/>
                  </a:cubicBezTo>
                  <a:cubicBezTo>
                    <a:pt x="6607" y="321"/>
                    <a:pt x="6560" y="303"/>
                    <a:pt x="6513" y="303"/>
                  </a:cubicBezTo>
                  <a:cubicBezTo>
                    <a:pt x="6470" y="303"/>
                    <a:pt x="6428" y="318"/>
                    <a:pt x="6394" y="346"/>
                  </a:cubicBezTo>
                  <a:lnTo>
                    <a:pt x="3727" y="2858"/>
                  </a:lnTo>
                  <a:cubicBezTo>
                    <a:pt x="3608" y="2430"/>
                    <a:pt x="3501" y="1846"/>
                    <a:pt x="3489" y="1537"/>
                  </a:cubicBezTo>
                  <a:cubicBezTo>
                    <a:pt x="3429" y="656"/>
                    <a:pt x="2751" y="1"/>
                    <a:pt x="1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699;p62">
              <a:extLst>
                <a:ext uri="{FF2B5EF4-FFF2-40B4-BE49-F238E27FC236}">
                  <a16:creationId xmlns:a16="http://schemas.microsoft.com/office/drawing/2014/main" id="{781DA21F-DD6B-1421-7EEE-71FC8787E2F9}"/>
                </a:ext>
              </a:extLst>
            </p:cNvPr>
            <p:cNvSpPr/>
            <p:nvPr/>
          </p:nvSpPr>
          <p:spPr>
            <a:xfrm>
              <a:off x="8090243" y="4284365"/>
              <a:ext cx="234601" cy="196344"/>
            </a:xfrm>
            <a:custGeom>
              <a:avLst/>
              <a:gdLst/>
              <a:ahLst/>
              <a:cxnLst/>
              <a:rect l="l" t="t" r="r" b="b"/>
              <a:pathLst>
                <a:path w="7371" h="6169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5275"/>
                  </a:lnTo>
                  <a:cubicBezTo>
                    <a:pt x="1" y="5382"/>
                    <a:pt x="72" y="5454"/>
                    <a:pt x="179" y="5454"/>
                  </a:cubicBezTo>
                  <a:cubicBezTo>
                    <a:pt x="286" y="5454"/>
                    <a:pt x="358" y="5382"/>
                    <a:pt x="358" y="5275"/>
                  </a:cubicBezTo>
                  <a:lnTo>
                    <a:pt x="358" y="560"/>
                  </a:lnTo>
                  <a:cubicBezTo>
                    <a:pt x="358" y="441"/>
                    <a:pt x="453" y="358"/>
                    <a:pt x="572" y="358"/>
                  </a:cubicBezTo>
                  <a:lnTo>
                    <a:pt x="6787" y="358"/>
                  </a:lnTo>
                  <a:cubicBezTo>
                    <a:pt x="6906" y="358"/>
                    <a:pt x="7002" y="441"/>
                    <a:pt x="7002" y="560"/>
                  </a:cubicBezTo>
                  <a:lnTo>
                    <a:pt x="7002" y="5608"/>
                  </a:lnTo>
                  <a:cubicBezTo>
                    <a:pt x="7002" y="5728"/>
                    <a:pt x="6906" y="5811"/>
                    <a:pt x="6787" y="5811"/>
                  </a:cubicBezTo>
                  <a:lnTo>
                    <a:pt x="2191" y="5811"/>
                  </a:lnTo>
                  <a:cubicBezTo>
                    <a:pt x="2084" y="5811"/>
                    <a:pt x="2013" y="5894"/>
                    <a:pt x="2013" y="5989"/>
                  </a:cubicBezTo>
                  <a:cubicBezTo>
                    <a:pt x="2013" y="6097"/>
                    <a:pt x="2084" y="6168"/>
                    <a:pt x="2191" y="6168"/>
                  </a:cubicBezTo>
                  <a:lnTo>
                    <a:pt x="6787" y="6168"/>
                  </a:lnTo>
                  <a:cubicBezTo>
                    <a:pt x="7097" y="6168"/>
                    <a:pt x="7359" y="5918"/>
                    <a:pt x="7359" y="5608"/>
                  </a:cubicBezTo>
                  <a:lnTo>
                    <a:pt x="7359" y="560"/>
                  </a:lnTo>
                  <a:cubicBezTo>
                    <a:pt x="7371" y="251"/>
                    <a:pt x="7097" y="1"/>
                    <a:pt x="6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700;p62">
              <a:extLst>
                <a:ext uri="{FF2B5EF4-FFF2-40B4-BE49-F238E27FC236}">
                  <a16:creationId xmlns:a16="http://schemas.microsoft.com/office/drawing/2014/main" id="{239E5A5F-5AEA-5080-FC12-5CC92B19D7B7}"/>
                </a:ext>
              </a:extLst>
            </p:cNvPr>
            <p:cNvSpPr/>
            <p:nvPr/>
          </p:nvSpPr>
          <p:spPr>
            <a:xfrm>
              <a:off x="8145591" y="4309382"/>
              <a:ext cx="136063" cy="135299"/>
            </a:xfrm>
            <a:custGeom>
              <a:avLst/>
              <a:gdLst/>
              <a:ahLst/>
              <a:cxnLst/>
              <a:rect l="l" t="t" r="r" b="b"/>
              <a:pathLst>
                <a:path w="4275" h="4251" extrusionOk="0">
                  <a:moveTo>
                    <a:pt x="1953" y="739"/>
                  </a:moveTo>
                  <a:cubicBezTo>
                    <a:pt x="2322" y="739"/>
                    <a:pt x="2655" y="882"/>
                    <a:pt x="2917" y="1084"/>
                  </a:cubicBezTo>
                  <a:lnTo>
                    <a:pt x="1822" y="2179"/>
                  </a:lnTo>
                  <a:cubicBezTo>
                    <a:pt x="1750" y="2263"/>
                    <a:pt x="1750" y="2382"/>
                    <a:pt x="1822" y="2441"/>
                  </a:cubicBezTo>
                  <a:cubicBezTo>
                    <a:pt x="1845" y="2465"/>
                    <a:pt x="1905" y="2501"/>
                    <a:pt x="1953" y="2501"/>
                  </a:cubicBezTo>
                  <a:cubicBezTo>
                    <a:pt x="2000" y="2501"/>
                    <a:pt x="2048" y="2477"/>
                    <a:pt x="2084" y="2441"/>
                  </a:cubicBezTo>
                  <a:lnTo>
                    <a:pt x="2643" y="1882"/>
                  </a:lnTo>
                  <a:cubicBezTo>
                    <a:pt x="2715" y="2001"/>
                    <a:pt x="2762" y="2155"/>
                    <a:pt x="2762" y="2298"/>
                  </a:cubicBezTo>
                  <a:cubicBezTo>
                    <a:pt x="2762" y="2739"/>
                    <a:pt x="2405" y="3096"/>
                    <a:pt x="1965" y="3096"/>
                  </a:cubicBezTo>
                  <a:cubicBezTo>
                    <a:pt x="1536" y="3096"/>
                    <a:pt x="1179" y="2739"/>
                    <a:pt x="1179" y="2298"/>
                  </a:cubicBezTo>
                  <a:cubicBezTo>
                    <a:pt x="1179" y="1870"/>
                    <a:pt x="1536" y="1513"/>
                    <a:pt x="1965" y="1513"/>
                  </a:cubicBezTo>
                  <a:cubicBezTo>
                    <a:pt x="2072" y="1513"/>
                    <a:pt x="2143" y="1441"/>
                    <a:pt x="2143" y="1334"/>
                  </a:cubicBezTo>
                  <a:cubicBezTo>
                    <a:pt x="2143" y="1227"/>
                    <a:pt x="2072" y="1155"/>
                    <a:pt x="1965" y="1155"/>
                  </a:cubicBezTo>
                  <a:cubicBezTo>
                    <a:pt x="1334" y="1155"/>
                    <a:pt x="822" y="1679"/>
                    <a:pt x="822" y="2298"/>
                  </a:cubicBezTo>
                  <a:cubicBezTo>
                    <a:pt x="822" y="2941"/>
                    <a:pt x="1345" y="3453"/>
                    <a:pt x="1965" y="3453"/>
                  </a:cubicBezTo>
                  <a:cubicBezTo>
                    <a:pt x="2607" y="3453"/>
                    <a:pt x="3119" y="2929"/>
                    <a:pt x="3119" y="2298"/>
                  </a:cubicBezTo>
                  <a:cubicBezTo>
                    <a:pt x="3119" y="2060"/>
                    <a:pt x="3036" y="1822"/>
                    <a:pt x="2893" y="1632"/>
                  </a:cubicBezTo>
                  <a:lnTo>
                    <a:pt x="3191" y="1334"/>
                  </a:lnTo>
                  <a:cubicBezTo>
                    <a:pt x="3381" y="1608"/>
                    <a:pt x="3512" y="1953"/>
                    <a:pt x="3512" y="2310"/>
                  </a:cubicBezTo>
                  <a:cubicBezTo>
                    <a:pt x="3512" y="3168"/>
                    <a:pt x="2822" y="3870"/>
                    <a:pt x="1953" y="3870"/>
                  </a:cubicBezTo>
                  <a:cubicBezTo>
                    <a:pt x="1095" y="3870"/>
                    <a:pt x="393" y="3168"/>
                    <a:pt x="393" y="2310"/>
                  </a:cubicBezTo>
                  <a:cubicBezTo>
                    <a:pt x="393" y="1441"/>
                    <a:pt x="1095" y="739"/>
                    <a:pt x="1953" y="739"/>
                  </a:cubicBezTo>
                  <a:close/>
                  <a:moveTo>
                    <a:pt x="3500" y="0"/>
                  </a:moveTo>
                  <a:cubicBezTo>
                    <a:pt x="3393" y="0"/>
                    <a:pt x="3322" y="72"/>
                    <a:pt x="3322" y="179"/>
                  </a:cubicBezTo>
                  <a:lnTo>
                    <a:pt x="3322" y="679"/>
                  </a:lnTo>
                  <a:lnTo>
                    <a:pt x="3179" y="834"/>
                  </a:lnTo>
                  <a:cubicBezTo>
                    <a:pt x="2846" y="548"/>
                    <a:pt x="2417" y="381"/>
                    <a:pt x="1941" y="381"/>
                  </a:cubicBezTo>
                  <a:cubicBezTo>
                    <a:pt x="869" y="381"/>
                    <a:pt x="0" y="1251"/>
                    <a:pt x="0" y="2322"/>
                  </a:cubicBezTo>
                  <a:cubicBezTo>
                    <a:pt x="0" y="3394"/>
                    <a:pt x="869" y="4251"/>
                    <a:pt x="1941" y="4251"/>
                  </a:cubicBezTo>
                  <a:cubicBezTo>
                    <a:pt x="3012" y="4251"/>
                    <a:pt x="3870" y="3394"/>
                    <a:pt x="3870" y="2322"/>
                  </a:cubicBezTo>
                  <a:cubicBezTo>
                    <a:pt x="3870" y="1858"/>
                    <a:pt x="3715" y="1429"/>
                    <a:pt x="3429" y="1084"/>
                  </a:cubicBezTo>
                  <a:lnTo>
                    <a:pt x="3572" y="941"/>
                  </a:lnTo>
                  <a:lnTo>
                    <a:pt x="4084" y="941"/>
                  </a:lnTo>
                  <a:cubicBezTo>
                    <a:pt x="4191" y="941"/>
                    <a:pt x="4262" y="858"/>
                    <a:pt x="4262" y="751"/>
                  </a:cubicBezTo>
                  <a:cubicBezTo>
                    <a:pt x="4262" y="655"/>
                    <a:pt x="4191" y="584"/>
                    <a:pt x="4084" y="584"/>
                  </a:cubicBezTo>
                  <a:lnTo>
                    <a:pt x="3929" y="584"/>
                  </a:lnTo>
                  <a:lnTo>
                    <a:pt x="4203" y="310"/>
                  </a:lnTo>
                  <a:cubicBezTo>
                    <a:pt x="4274" y="239"/>
                    <a:pt x="4274" y="120"/>
                    <a:pt x="4203" y="60"/>
                  </a:cubicBezTo>
                  <a:cubicBezTo>
                    <a:pt x="4167" y="24"/>
                    <a:pt x="4120" y="6"/>
                    <a:pt x="4073" y="6"/>
                  </a:cubicBezTo>
                  <a:cubicBezTo>
                    <a:pt x="4027" y="6"/>
                    <a:pt x="3983" y="24"/>
                    <a:pt x="3953" y="60"/>
                  </a:cubicBezTo>
                  <a:lnTo>
                    <a:pt x="3679" y="322"/>
                  </a:lnTo>
                  <a:lnTo>
                    <a:pt x="3679" y="179"/>
                  </a:lnTo>
                  <a:cubicBezTo>
                    <a:pt x="3679" y="72"/>
                    <a:pt x="3608" y="0"/>
                    <a:pt x="3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A2ED1A5-2F81-C9E3-1083-B4EEBB459316}"/>
              </a:ext>
            </a:extLst>
          </p:cNvPr>
          <p:cNvSpPr txBox="1"/>
          <p:nvPr/>
        </p:nvSpPr>
        <p:spPr>
          <a:xfrm>
            <a:off x="1308608" y="2828743"/>
            <a:ext cx="1143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Enjeux</a:t>
            </a:r>
            <a:endParaRPr lang="en-BE">
              <a:solidFill>
                <a:srgbClr val="445469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F20218-F8ED-435E-5631-1DD529AC9085}"/>
              </a:ext>
            </a:extLst>
          </p:cNvPr>
          <p:cNvSpPr txBox="1"/>
          <p:nvPr/>
        </p:nvSpPr>
        <p:spPr>
          <a:xfrm>
            <a:off x="220490" y="3223858"/>
            <a:ext cx="33777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fr-FR" sz="1200" b="1">
                <a:solidFill>
                  <a:srgbClr val="445469"/>
                </a:solidFill>
                <a:latin typeface="Montserrat" pitchFamily="2" charset="77"/>
              </a:rPr>
              <a:t>Délocalisation de la valeur ajoutée: </a:t>
            </a:r>
            <a:r>
              <a:rPr lang="en-BE" altLang="en-BE" sz="1200">
                <a:solidFill>
                  <a:srgbClr val="000000"/>
                </a:solidFill>
                <a:latin typeface="Montserrat" pitchFamily="2" charset="77"/>
              </a:rPr>
              <a:t>majeure partie du bois abattus en forêt de Soignes est historiquement exportée vers l'Asie. </a:t>
            </a:r>
          </a:p>
          <a:p>
            <a:pPr marL="228600" indent="-228600">
              <a:buFont typeface="+mj-lt"/>
              <a:buAutoNum type="arabicPeriod"/>
            </a:pPr>
            <a:r>
              <a:rPr lang="fr-FR" sz="1200" b="1" noProof="0">
                <a:solidFill>
                  <a:srgbClr val="445469"/>
                </a:solidFill>
                <a:latin typeface="Montserrat" pitchFamily="2" charset="77"/>
              </a:rPr>
              <a:t>Empreinte carbone élevée </a:t>
            </a:r>
            <a:r>
              <a:rPr lang="fr-FR" sz="1200" noProof="0">
                <a:latin typeface="Montserrat" pitchFamily="2" charset="77"/>
              </a:rPr>
              <a:t>liée au transport international. </a:t>
            </a:r>
          </a:p>
        </p:txBody>
      </p:sp>
      <p:sp>
        <p:nvSpPr>
          <p:cNvPr id="20" name="Google Shape;510;p45">
            <a:extLst>
              <a:ext uri="{FF2B5EF4-FFF2-40B4-BE49-F238E27FC236}">
                <a16:creationId xmlns:a16="http://schemas.microsoft.com/office/drawing/2014/main" id="{84252FD0-BC1A-2E93-6C0B-224A2C6DA311}"/>
              </a:ext>
            </a:extLst>
          </p:cNvPr>
          <p:cNvSpPr/>
          <p:nvPr/>
        </p:nvSpPr>
        <p:spPr>
          <a:xfrm>
            <a:off x="1674385" y="1470549"/>
            <a:ext cx="351900" cy="351900"/>
          </a:xfrm>
          <a:prstGeom prst="rect">
            <a:avLst/>
          </a:prstGeom>
          <a:solidFill>
            <a:srgbClr val="445469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bg1"/>
                </a:solidFill>
                <a:latin typeface="Epilogue"/>
                <a:ea typeface="Epilogue"/>
                <a:cs typeface="Epilogue"/>
                <a:sym typeface="Epilogue"/>
              </a:rPr>
              <a:t>1</a:t>
            </a:r>
            <a:endParaRPr b="1">
              <a:solidFill>
                <a:schemeClr val="bg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21" name="Google Shape;511;p45">
            <a:extLst>
              <a:ext uri="{FF2B5EF4-FFF2-40B4-BE49-F238E27FC236}">
                <a16:creationId xmlns:a16="http://schemas.microsoft.com/office/drawing/2014/main" id="{6EC0DC8F-BE65-2792-D74D-339D1AA75589}"/>
              </a:ext>
            </a:extLst>
          </p:cNvPr>
          <p:cNvSpPr/>
          <p:nvPr/>
        </p:nvSpPr>
        <p:spPr>
          <a:xfrm>
            <a:off x="5895747" y="1493613"/>
            <a:ext cx="351900" cy="351900"/>
          </a:xfrm>
          <a:prstGeom prst="rect">
            <a:avLst/>
          </a:prstGeom>
          <a:solidFill>
            <a:srgbClr val="445469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bg1"/>
                </a:solidFill>
                <a:latin typeface="Epilogue"/>
                <a:ea typeface="Epilogue"/>
                <a:cs typeface="Epilogue"/>
                <a:sym typeface="Epilogue"/>
              </a:rPr>
              <a:t>2</a:t>
            </a:r>
            <a:endParaRPr b="1">
              <a:solidFill>
                <a:schemeClr val="bg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22" name="Google Shape;512;p45">
            <a:extLst>
              <a:ext uri="{FF2B5EF4-FFF2-40B4-BE49-F238E27FC236}">
                <a16:creationId xmlns:a16="http://schemas.microsoft.com/office/drawing/2014/main" id="{70D37C46-DB9C-9055-537D-CFD06D3153E8}"/>
              </a:ext>
            </a:extLst>
          </p:cNvPr>
          <p:cNvSpPr/>
          <p:nvPr/>
        </p:nvSpPr>
        <p:spPr>
          <a:xfrm>
            <a:off x="10116509" y="1521009"/>
            <a:ext cx="351900" cy="351900"/>
          </a:xfrm>
          <a:prstGeom prst="rect">
            <a:avLst/>
          </a:prstGeom>
          <a:solidFill>
            <a:srgbClr val="445469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bg1"/>
                </a:solidFill>
                <a:latin typeface="Epilogue"/>
                <a:ea typeface="Epilogue"/>
                <a:cs typeface="Epilogue"/>
                <a:sym typeface="Epilogue"/>
              </a:rPr>
              <a:t>3</a:t>
            </a:r>
            <a:endParaRPr b="1">
              <a:solidFill>
                <a:schemeClr val="bg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cxnSp>
        <p:nvCxnSpPr>
          <p:cNvPr id="23" name="Google Shape;514;p45">
            <a:extLst>
              <a:ext uri="{FF2B5EF4-FFF2-40B4-BE49-F238E27FC236}">
                <a16:creationId xmlns:a16="http://schemas.microsoft.com/office/drawing/2014/main" id="{C781AAC9-A403-4B58-24E1-776D45B0D913}"/>
              </a:ext>
            </a:extLst>
          </p:cNvPr>
          <p:cNvCxnSpPr>
            <a:cxnSpLocks/>
            <a:endCxn id="20" idx="0"/>
          </p:cNvCxnSpPr>
          <p:nvPr/>
        </p:nvCxnSpPr>
        <p:spPr>
          <a:xfrm rot="5400000">
            <a:off x="3812297" y="-788852"/>
            <a:ext cx="297439" cy="4221362"/>
          </a:xfrm>
          <a:prstGeom prst="bentConnector3">
            <a:avLst>
              <a:gd name="adj1" fmla="val 57984"/>
            </a:avLst>
          </a:prstGeom>
          <a:noFill/>
          <a:ln w="19050" cap="flat" cmpd="sng">
            <a:solidFill>
              <a:srgbClr val="44546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Google Shape;515;p45">
            <a:extLst>
              <a:ext uri="{FF2B5EF4-FFF2-40B4-BE49-F238E27FC236}">
                <a16:creationId xmlns:a16="http://schemas.microsoft.com/office/drawing/2014/main" id="{090F7794-933F-7794-85C3-23BE15E42887}"/>
              </a:ext>
            </a:extLst>
          </p:cNvPr>
          <p:cNvCxnSpPr>
            <a:cxnSpLocks/>
            <a:endCxn id="22" idx="0"/>
          </p:cNvCxnSpPr>
          <p:nvPr/>
        </p:nvCxnSpPr>
        <p:spPr>
          <a:xfrm rot="16200000" flipH="1">
            <a:off x="8008129" y="-763322"/>
            <a:ext cx="347899" cy="4220762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44546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516;p45">
            <a:extLst>
              <a:ext uri="{FF2B5EF4-FFF2-40B4-BE49-F238E27FC236}">
                <a16:creationId xmlns:a16="http://schemas.microsoft.com/office/drawing/2014/main" id="{D8BE39D8-2009-439C-A9D7-6E259A8A61A6}"/>
              </a:ext>
            </a:extLst>
          </p:cNvPr>
          <p:cNvCxnSpPr>
            <a:endCxn id="21" idx="0"/>
          </p:cNvCxnSpPr>
          <p:nvPr/>
        </p:nvCxnSpPr>
        <p:spPr>
          <a:xfrm rot="-5400000" flipH="1">
            <a:off x="5897997" y="1319413"/>
            <a:ext cx="348000" cy="600"/>
          </a:xfrm>
          <a:prstGeom prst="bentConnector3">
            <a:avLst>
              <a:gd name="adj1" fmla="val 49986"/>
            </a:avLst>
          </a:prstGeom>
          <a:noFill/>
          <a:ln w="19050" cap="flat" cmpd="sng">
            <a:solidFill>
              <a:srgbClr val="44546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Google Shape;517;p45">
            <a:extLst>
              <a:ext uri="{FF2B5EF4-FFF2-40B4-BE49-F238E27FC236}">
                <a16:creationId xmlns:a16="http://schemas.microsoft.com/office/drawing/2014/main" id="{5EA3D46B-8149-7768-C842-2303F8B3CB90}"/>
              </a:ext>
            </a:extLst>
          </p:cNvPr>
          <p:cNvCxnSpPr>
            <a:stCxn id="20" idx="2"/>
          </p:cNvCxnSpPr>
          <p:nvPr/>
        </p:nvCxnSpPr>
        <p:spPr>
          <a:xfrm rot="-5400000" flipH="1">
            <a:off x="1766485" y="1906299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rgbClr val="44546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518;p45">
            <a:extLst>
              <a:ext uri="{FF2B5EF4-FFF2-40B4-BE49-F238E27FC236}">
                <a16:creationId xmlns:a16="http://schemas.microsoft.com/office/drawing/2014/main" id="{74E0C8A0-E1EC-483E-1E07-EE3F7E5658B7}"/>
              </a:ext>
            </a:extLst>
          </p:cNvPr>
          <p:cNvCxnSpPr>
            <a:stCxn id="21" idx="2"/>
          </p:cNvCxnSpPr>
          <p:nvPr/>
        </p:nvCxnSpPr>
        <p:spPr>
          <a:xfrm rot="-5400000" flipH="1">
            <a:off x="5987847" y="1929363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rgbClr val="44546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519;p45">
            <a:extLst>
              <a:ext uri="{FF2B5EF4-FFF2-40B4-BE49-F238E27FC236}">
                <a16:creationId xmlns:a16="http://schemas.microsoft.com/office/drawing/2014/main" id="{E9607B6E-560C-C69B-BE46-5E529A6B1FF9}"/>
              </a:ext>
            </a:extLst>
          </p:cNvPr>
          <p:cNvCxnSpPr>
            <a:stCxn id="22" idx="2"/>
          </p:cNvCxnSpPr>
          <p:nvPr/>
        </p:nvCxnSpPr>
        <p:spPr>
          <a:xfrm rot="-5400000" flipH="1">
            <a:off x="10208609" y="1956759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rgbClr val="445469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" name="Google Shape;9499;p62">
            <a:extLst>
              <a:ext uri="{FF2B5EF4-FFF2-40B4-BE49-F238E27FC236}">
                <a16:creationId xmlns:a16="http://schemas.microsoft.com/office/drawing/2014/main" id="{6BC8ADFC-F7C4-EA12-1AE2-0CB1092F52E8}"/>
              </a:ext>
            </a:extLst>
          </p:cNvPr>
          <p:cNvGrpSpPr/>
          <p:nvPr/>
        </p:nvGrpSpPr>
        <p:grpSpPr>
          <a:xfrm>
            <a:off x="5699429" y="2041217"/>
            <a:ext cx="744539" cy="768063"/>
            <a:chOff x="7521454" y="2906139"/>
            <a:chExt cx="359650" cy="371013"/>
          </a:xfrm>
          <a:solidFill>
            <a:srgbClr val="445469"/>
          </a:solidFill>
        </p:grpSpPr>
        <p:sp>
          <p:nvSpPr>
            <p:cNvPr id="36" name="Google Shape;9500;p62">
              <a:extLst>
                <a:ext uri="{FF2B5EF4-FFF2-40B4-BE49-F238E27FC236}">
                  <a16:creationId xmlns:a16="http://schemas.microsoft.com/office/drawing/2014/main" id="{FE0A4993-6FC2-92A8-A3F4-15DB14264644}"/>
                </a:ext>
              </a:extLst>
            </p:cNvPr>
            <p:cNvSpPr/>
            <p:nvPr/>
          </p:nvSpPr>
          <p:spPr>
            <a:xfrm>
              <a:off x="7614677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798" y="1405"/>
                    <a:pt x="1548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41" y="2191"/>
                    <a:pt x="1477" y="2250"/>
                  </a:cubicBezTo>
                  <a:lnTo>
                    <a:pt x="1251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24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394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501;p62">
              <a:extLst>
                <a:ext uri="{FF2B5EF4-FFF2-40B4-BE49-F238E27FC236}">
                  <a16:creationId xmlns:a16="http://schemas.microsoft.com/office/drawing/2014/main" id="{A292E4EB-0A3E-7334-7BB1-25A9DB8C939E}"/>
                </a:ext>
              </a:extLst>
            </p:cNvPr>
            <p:cNvSpPr/>
            <p:nvPr/>
          </p:nvSpPr>
          <p:spPr>
            <a:xfrm>
              <a:off x="7707518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22" y="1405"/>
                    <a:pt x="1560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65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48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1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46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17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502;p62">
              <a:extLst>
                <a:ext uri="{FF2B5EF4-FFF2-40B4-BE49-F238E27FC236}">
                  <a16:creationId xmlns:a16="http://schemas.microsoft.com/office/drawing/2014/main" id="{1878774A-DD84-01B0-EF2E-A9791B1859F1}"/>
                </a:ext>
              </a:extLst>
            </p:cNvPr>
            <p:cNvSpPr/>
            <p:nvPr/>
          </p:nvSpPr>
          <p:spPr>
            <a:xfrm>
              <a:off x="7800740" y="3138830"/>
              <a:ext cx="80364" cy="138322"/>
            </a:xfrm>
            <a:custGeom>
              <a:avLst/>
              <a:gdLst/>
              <a:ahLst/>
              <a:cxnLst/>
              <a:rect l="l" t="t" r="r" b="b"/>
              <a:pathLst>
                <a:path w="2525" h="4346" extrusionOk="0">
                  <a:moveTo>
                    <a:pt x="1429" y="345"/>
                  </a:moveTo>
                  <a:cubicBezTo>
                    <a:pt x="1643" y="345"/>
                    <a:pt x="1810" y="512"/>
                    <a:pt x="1810" y="715"/>
                  </a:cubicBezTo>
                  <a:lnTo>
                    <a:pt x="1810" y="1084"/>
                  </a:lnTo>
                  <a:cubicBezTo>
                    <a:pt x="1810" y="1405"/>
                    <a:pt x="1548" y="1655"/>
                    <a:pt x="1250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58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53" y="2191"/>
                    <a:pt x="1477" y="2250"/>
                  </a:cubicBezTo>
                  <a:lnTo>
                    <a:pt x="1250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36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79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39" y="1822"/>
                  </a:cubicBezTo>
                  <a:lnTo>
                    <a:pt x="739" y="2072"/>
                  </a:lnTo>
                  <a:lnTo>
                    <a:pt x="739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84" y="4346"/>
                    <a:pt x="167" y="4346"/>
                  </a:cubicBezTo>
                  <a:cubicBezTo>
                    <a:pt x="250" y="4346"/>
                    <a:pt x="334" y="4274"/>
                    <a:pt x="334" y="4179"/>
                  </a:cubicBezTo>
                  <a:lnTo>
                    <a:pt x="334" y="2774"/>
                  </a:lnTo>
                  <a:cubicBezTo>
                    <a:pt x="334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67" y="2810"/>
                    <a:pt x="1250" y="2810"/>
                  </a:cubicBezTo>
                  <a:cubicBezTo>
                    <a:pt x="1346" y="2810"/>
                    <a:pt x="1429" y="2786"/>
                    <a:pt x="1512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24" y="2572"/>
                    <a:pt x="2405" y="2381"/>
                    <a:pt x="2227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2" y="1655"/>
                    <a:pt x="2167" y="1381"/>
                    <a:pt x="2167" y="1084"/>
                  </a:cubicBezTo>
                  <a:lnTo>
                    <a:pt x="2167" y="715"/>
                  </a:lnTo>
                  <a:cubicBezTo>
                    <a:pt x="2167" y="310"/>
                    <a:pt x="1834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503;p62">
              <a:extLst>
                <a:ext uri="{FF2B5EF4-FFF2-40B4-BE49-F238E27FC236}">
                  <a16:creationId xmlns:a16="http://schemas.microsoft.com/office/drawing/2014/main" id="{95A09021-20E9-A832-B8F6-D981559F5F35}"/>
                </a:ext>
              </a:extLst>
            </p:cNvPr>
            <p:cNvSpPr/>
            <p:nvPr/>
          </p:nvSpPr>
          <p:spPr>
            <a:xfrm>
              <a:off x="7521454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32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10" y="1405"/>
                    <a:pt x="1560" y="1655"/>
                    <a:pt x="1251" y="1655"/>
                  </a:cubicBezTo>
                  <a:cubicBezTo>
                    <a:pt x="941" y="1655"/>
                    <a:pt x="679" y="1393"/>
                    <a:pt x="679" y="1084"/>
                  </a:cubicBezTo>
                  <a:lnTo>
                    <a:pt x="679" y="715"/>
                  </a:lnTo>
                  <a:cubicBezTo>
                    <a:pt x="679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53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36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00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70" y="2631"/>
                    <a:pt x="429" y="2596"/>
                  </a:cubicBezTo>
                  <a:lnTo>
                    <a:pt x="727" y="2441"/>
                  </a:lnTo>
                  <a:lnTo>
                    <a:pt x="989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63" y="2441"/>
                  </a:lnTo>
                  <a:lnTo>
                    <a:pt x="2060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17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05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504;p62">
              <a:extLst>
                <a:ext uri="{FF2B5EF4-FFF2-40B4-BE49-F238E27FC236}">
                  <a16:creationId xmlns:a16="http://schemas.microsoft.com/office/drawing/2014/main" id="{3C223872-E526-9EF1-BD96-766749A1E64F}"/>
                </a:ext>
              </a:extLst>
            </p:cNvPr>
            <p:cNvSpPr/>
            <p:nvPr/>
          </p:nvSpPr>
          <p:spPr>
            <a:xfrm>
              <a:off x="7555923" y="2906139"/>
              <a:ext cx="289949" cy="219833"/>
            </a:xfrm>
            <a:custGeom>
              <a:avLst/>
              <a:gdLst/>
              <a:ahLst/>
              <a:cxnLst/>
              <a:rect l="l" t="t" r="r" b="b"/>
              <a:pathLst>
                <a:path w="9110" h="6907" extrusionOk="0">
                  <a:moveTo>
                    <a:pt x="4561" y="1"/>
                  </a:moveTo>
                  <a:cubicBezTo>
                    <a:pt x="4501" y="1"/>
                    <a:pt x="4442" y="36"/>
                    <a:pt x="4406" y="96"/>
                  </a:cubicBezTo>
                  <a:lnTo>
                    <a:pt x="3859" y="1191"/>
                  </a:lnTo>
                  <a:cubicBezTo>
                    <a:pt x="3811" y="1287"/>
                    <a:pt x="3847" y="1382"/>
                    <a:pt x="3930" y="1418"/>
                  </a:cubicBezTo>
                  <a:cubicBezTo>
                    <a:pt x="3959" y="1432"/>
                    <a:pt x="3988" y="1439"/>
                    <a:pt x="4016" y="1439"/>
                  </a:cubicBezTo>
                  <a:cubicBezTo>
                    <a:pt x="4078" y="1439"/>
                    <a:pt x="4131" y="1404"/>
                    <a:pt x="4156" y="1346"/>
                  </a:cubicBezTo>
                  <a:lnTo>
                    <a:pt x="4382" y="894"/>
                  </a:lnTo>
                  <a:lnTo>
                    <a:pt x="4382" y="4204"/>
                  </a:lnTo>
                  <a:lnTo>
                    <a:pt x="715" y="4204"/>
                  </a:lnTo>
                  <a:cubicBezTo>
                    <a:pt x="310" y="4204"/>
                    <a:pt x="1" y="4525"/>
                    <a:pt x="1" y="4918"/>
                  </a:cubicBezTo>
                  <a:lnTo>
                    <a:pt x="1" y="6752"/>
                  </a:lnTo>
                  <a:cubicBezTo>
                    <a:pt x="1" y="6835"/>
                    <a:pt x="72" y="6906"/>
                    <a:pt x="168" y="6906"/>
                  </a:cubicBezTo>
                  <a:cubicBezTo>
                    <a:pt x="251" y="6906"/>
                    <a:pt x="334" y="6835"/>
                    <a:pt x="334" y="6752"/>
                  </a:cubicBezTo>
                  <a:lnTo>
                    <a:pt x="334" y="4918"/>
                  </a:lnTo>
                  <a:cubicBezTo>
                    <a:pt x="334" y="4704"/>
                    <a:pt x="489" y="4549"/>
                    <a:pt x="703" y="4549"/>
                  </a:cubicBezTo>
                  <a:lnTo>
                    <a:pt x="2906" y="4549"/>
                  </a:lnTo>
                  <a:lnTo>
                    <a:pt x="2906" y="6752"/>
                  </a:lnTo>
                  <a:cubicBezTo>
                    <a:pt x="2906" y="6835"/>
                    <a:pt x="2977" y="6906"/>
                    <a:pt x="3061" y="6906"/>
                  </a:cubicBezTo>
                  <a:cubicBezTo>
                    <a:pt x="3156" y="6906"/>
                    <a:pt x="3227" y="6835"/>
                    <a:pt x="3227" y="6752"/>
                  </a:cubicBezTo>
                  <a:lnTo>
                    <a:pt x="3227" y="4549"/>
                  </a:lnTo>
                  <a:lnTo>
                    <a:pt x="5823" y="4549"/>
                  </a:lnTo>
                  <a:lnTo>
                    <a:pt x="5823" y="6752"/>
                  </a:lnTo>
                  <a:cubicBezTo>
                    <a:pt x="5823" y="6835"/>
                    <a:pt x="5894" y="6906"/>
                    <a:pt x="5978" y="6906"/>
                  </a:cubicBezTo>
                  <a:cubicBezTo>
                    <a:pt x="6073" y="6906"/>
                    <a:pt x="6145" y="6835"/>
                    <a:pt x="6145" y="6752"/>
                  </a:cubicBezTo>
                  <a:lnTo>
                    <a:pt x="6145" y="4549"/>
                  </a:lnTo>
                  <a:lnTo>
                    <a:pt x="8347" y="4549"/>
                  </a:lnTo>
                  <a:cubicBezTo>
                    <a:pt x="8561" y="4549"/>
                    <a:pt x="8716" y="4704"/>
                    <a:pt x="8716" y="4918"/>
                  </a:cubicBezTo>
                  <a:lnTo>
                    <a:pt x="8716" y="6752"/>
                  </a:lnTo>
                  <a:cubicBezTo>
                    <a:pt x="8716" y="6835"/>
                    <a:pt x="8800" y="6906"/>
                    <a:pt x="8883" y="6906"/>
                  </a:cubicBezTo>
                  <a:cubicBezTo>
                    <a:pt x="8978" y="6906"/>
                    <a:pt x="9050" y="6835"/>
                    <a:pt x="9050" y="6752"/>
                  </a:cubicBezTo>
                  <a:lnTo>
                    <a:pt x="9050" y="4918"/>
                  </a:lnTo>
                  <a:cubicBezTo>
                    <a:pt x="9109" y="4525"/>
                    <a:pt x="8788" y="4204"/>
                    <a:pt x="8395" y="4204"/>
                  </a:cubicBezTo>
                  <a:lnTo>
                    <a:pt x="4740" y="4204"/>
                  </a:lnTo>
                  <a:lnTo>
                    <a:pt x="4740" y="894"/>
                  </a:lnTo>
                  <a:lnTo>
                    <a:pt x="4954" y="1346"/>
                  </a:lnTo>
                  <a:cubicBezTo>
                    <a:pt x="4990" y="1406"/>
                    <a:pt x="5049" y="1429"/>
                    <a:pt x="5109" y="1429"/>
                  </a:cubicBezTo>
                  <a:cubicBezTo>
                    <a:pt x="5132" y="1429"/>
                    <a:pt x="5156" y="1429"/>
                    <a:pt x="5180" y="1418"/>
                  </a:cubicBezTo>
                  <a:cubicBezTo>
                    <a:pt x="5275" y="1370"/>
                    <a:pt x="5299" y="1263"/>
                    <a:pt x="5252" y="1191"/>
                  </a:cubicBezTo>
                  <a:lnTo>
                    <a:pt x="4704" y="96"/>
                  </a:lnTo>
                  <a:cubicBezTo>
                    <a:pt x="4680" y="36"/>
                    <a:pt x="4621" y="1"/>
                    <a:pt x="4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5CFDE510-AB7E-71C2-D923-981107E81120}"/>
              </a:ext>
            </a:extLst>
          </p:cNvPr>
          <p:cNvSpPr txBox="1"/>
          <p:nvPr/>
        </p:nvSpPr>
        <p:spPr>
          <a:xfrm>
            <a:off x="5443270" y="2840789"/>
            <a:ext cx="1255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Projet</a:t>
            </a:r>
            <a:endParaRPr lang="en-BE">
              <a:solidFill>
                <a:srgbClr val="445469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78B6BC-BF34-9038-F5EA-A0C3FC259B47}"/>
              </a:ext>
            </a:extLst>
          </p:cNvPr>
          <p:cNvSpPr txBox="1"/>
          <p:nvPr/>
        </p:nvSpPr>
        <p:spPr>
          <a:xfrm>
            <a:off x="3836792" y="3223858"/>
            <a:ext cx="4468225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fr-FR" sz="1200" b="1" noProof="0">
                <a:solidFill>
                  <a:srgbClr val="445469"/>
                </a:solidFill>
                <a:latin typeface="Montserrat" pitchFamily="2" charset="77"/>
              </a:rPr>
              <a:t>Coopérative bruxelloise </a:t>
            </a:r>
            <a:r>
              <a:rPr lang="fr-FR" sz="1200" noProof="0">
                <a:latin typeface="Montserrat" pitchFamily="2" charset="77"/>
              </a:rPr>
              <a:t>comprenant des menuisiers, des bûcherons et autres.</a:t>
            </a:r>
          </a:p>
          <a:p>
            <a:pPr marL="228600" indent="-228600">
              <a:buFont typeface="+mj-lt"/>
              <a:buAutoNum type="arabicPeriod"/>
            </a:pPr>
            <a:r>
              <a:rPr lang="fr-FR" sz="1200">
                <a:solidFill>
                  <a:srgbClr val="000000"/>
                </a:solidFill>
                <a:latin typeface="Montserrat" pitchFamily="2" charset="77"/>
              </a:rPr>
              <a:t>Orchestration</a:t>
            </a:r>
            <a:r>
              <a:rPr lang="fr-FR" sz="1200" noProof="0">
                <a:solidFill>
                  <a:srgbClr val="000000"/>
                </a:solidFill>
                <a:latin typeface="Montserrat" pitchFamily="2" charset="77"/>
              </a:rPr>
              <a:t> de toutes les étapes de la </a:t>
            </a:r>
            <a:r>
              <a:rPr lang="fr-FR" sz="1200" b="1">
                <a:solidFill>
                  <a:srgbClr val="445469"/>
                </a:solidFill>
                <a:latin typeface="Montserrat" pitchFamily="2" charset="77"/>
              </a:rPr>
              <a:t>chaîne de valeur </a:t>
            </a:r>
            <a:r>
              <a:rPr lang="fr-FR" sz="1200" noProof="0">
                <a:solidFill>
                  <a:srgbClr val="000000"/>
                </a:solidFill>
                <a:latin typeface="Montserrat" pitchFamily="2" charset="77"/>
              </a:rPr>
              <a:t>au travers de collaborations avec des designers et autres partenaires.</a:t>
            </a:r>
            <a:endParaRPr lang="fr-FR" sz="1200" b="1" noProof="0">
              <a:solidFill>
                <a:srgbClr val="445469"/>
              </a:solidFill>
              <a:latin typeface="Montserrat" pitchFamily="2" charset="77"/>
            </a:endParaRPr>
          </a:p>
          <a:p>
            <a:pPr marL="228600" indent="-228600">
              <a:buFont typeface="+mj-lt"/>
              <a:buAutoNum type="arabicPeriod"/>
            </a:pPr>
            <a:r>
              <a:rPr lang="fr-FR" sz="1200" noProof="0">
                <a:latin typeface="Montserrat" pitchFamily="2" charset="77"/>
              </a:rPr>
              <a:t>Le </a:t>
            </a:r>
            <a:r>
              <a:rPr lang="fr-FR" sz="1200" b="1" noProof="0">
                <a:solidFill>
                  <a:srgbClr val="445469"/>
                </a:solidFill>
                <a:latin typeface="Montserrat" pitchFamily="2" charset="77"/>
              </a:rPr>
              <a:t>modèle</a:t>
            </a:r>
            <a:r>
              <a:rPr lang="fr-FR" sz="1200" noProof="0">
                <a:latin typeface="Montserrat" pitchFamily="2" charset="77"/>
              </a:rPr>
              <a:t> repose sur la </a:t>
            </a:r>
            <a:r>
              <a:rPr lang="fr-FR" sz="1200" b="1">
                <a:solidFill>
                  <a:srgbClr val="445469"/>
                </a:solidFill>
                <a:latin typeface="Montserrat" pitchFamily="2" charset="77"/>
              </a:rPr>
              <a:t>circularité urbaine </a:t>
            </a:r>
            <a:r>
              <a:rPr lang="fr-FR" sz="1200" noProof="0">
                <a:latin typeface="Montserrat" pitchFamily="2" charset="77"/>
              </a:rPr>
              <a:t>et la </a:t>
            </a:r>
            <a:r>
              <a:rPr lang="fr-FR" sz="1200" b="1">
                <a:solidFill>
                  <a:srgbClr val="445469"/>
                </a:solidFill>
                <a:latin typeface="Montserrat" pitchFamily="2" charset="77"/>
              </a:rPr>
              <a:t>transparence totale </a:t>
            </a:r>
            <a:r>
              <a:rPr lang="fr-FR" sz="1200" noProof="0">
                <a:latin typeface="Montserrat" pitchFamily="2" charset="77"/>
              </a:rPr>
              <a:t>de la chaîne de valeur : </a:t>
            </a:r>
          </a:p>
          <a:p>
            <a:pPr marL="685800" lvl="1" indent="-228600">
              <a:buAutoNum type="alphaLcPeriod"/>
            </a:pPr>
            <a:r>
              <a:rPr lang="fr-FR" sz="1200" noProof="0">
                <a:latin typeface="Montserrat" pitchFamily="2" charset="77"/>
              </a:rPr>
              <a:t>Approvisionnement exclusif et local; </a:t>
            </a:r>
          </a:p>
          <a:p>
            <a:pPr marL="685800" lvl="1" indent="-228600">
              <a:buAutoNum type="alphaLcPeriod"/>
            </a:pPr>
            <a:r>
              <a:rPr lang="fr-FR" sz="1200" noProof="0">
                <a:latin typeface="Montserrat" pitchFamily="2" charset="77"/>
              </a:rPr>
              <a:t>Stratégie de valeur ajoutée; </a:t>
            </a:r>
          </a:p>
          <a:p>
            <a:pPr marL="685800" lvl="1" indent="-228600">
              <a:buAutoNum type="alphaLcPeriod"/>
            </a:pPr>
            <a:r>
              <a:rPr lang="fr-FR" sz="1200" noProof="0">
                <a:latin typeface="Montserrat" pitchFamily="2" charset="77"/>
              </a:rPr>
              <a:t>Traçabilité complète; </a:t>
            </a:r>
          </a:p>
          <a:p>
            <a:pPr marL="685800" lvl="1" indent="-228600">
              <a:buAutoNum type="alphaLcPeriod"/>
            </a:pPr>
            <a:r>
              <a:rPr lang="fr-FR" sz="1200" noProof="0">
                <a:latin typeface="Montserrat" pitchFamily="2" charset="77"/>
              </a:rPr>
              <a:t>Circuit court intégral; </a:t>
            </a:r>
          </a:p>
          <a:p>
            <a:pPr marL="685800" lvl="1" indent="-228600">
              <a:buAutoNum type="alphaLcPeriod"/>
            </a:pPr>
            <a:r>
              <a:rPr lang="fr-FR" sz="1200" noProof="0">
                <a:latin typeface="Montserrat" pitchFamily="2" charset="77"/>
              </a:rPr>
              <a:t>Valorisation des essences nobles; </a:t>
            </a:r>
          </a:p>
          <a:p>
            <a:pPr marL="685800" lvl="1" indent="-228600">
              <a:buAutoNum type="alphaLcPeriod"/>
            </a:pPr>
            <a:r>
              <a:rPr lang="fr-FR" sz="1200" noProof="0">
                <a:latin typeface="Montserrat" pitchFamily="2" charset="77"/>
              </a:rPr>
              <a:t>Finalité sociale et environnementale</a:t>
            </a:r>
          </a:p>
          <a:p>
            <a:pPr marL="685800" lvl="1" indent="-228600">
              <a:buAutoNum type="alphaLcPeriod"/>
            </a:pPr>
            <a:endParaRPr lang="en-BE" sz="1200"/>
          </a:p>
        </p:txBody>
      </p:sp>
      <p:sp>
        <p:nvSpPr>
          <p:cNvPr id="43" name="Google Shape;9290;p62">
            <a:extLst>
              <a:ext uri="{FF2B5EF4-FFF2-40B4-BE49-F238E27FC236}">
                <a16:creationId xmlns:a16="http://schemas.microsoft.com/office/drawing/2014/main" id="{9128741D-7971-3C40-AD4E-D8064A1CD8FA}"/>
              </a:ext>
            </a:extLst>
          </p:cNvPr>
          <p:cNvSpPr/>
          <p:nvPr/>
        </p:nvSpPr>
        <p:spPr>
          <a:xfrm>
            <a:off x="10019493" y="2071891"/>
            <a:ext cx="712757" cy="712757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rgbClr val="4454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F93E638-22A9-D832-246F-31A8446E31D5}"/>
              </a:ext>
            </a:extLst>
          </p:cNvPr>
          <p:cNvSpPr txBox="1"/>
          <p:nvPr/>
        </p:nvSpPr>
        <p:spPr>
          <a:xfrm>
            <a:off x="9579370" y="2840789"/>
            <a:ext cx="14261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Objectifs</a:t>
            </a:r>
            <a:endParaRPr lang="en-BE">
              <a:solidFill>
                <a:srgbClr val="445469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0B294C5-F3D4-B501-28C0-3D15053C4F33}"/>
              </a:ext>
            </a:extLst>
          </p:cNvPr>
          <p:cNvSpPr txBox="1"/>
          <p:nvPr/>
        </p:nvSpPr>
        <p:spPr>
          <a:xfrm>
            <a:off x="8446683" y="3192689"/>
            <a:ext cx="37453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fr-FR" sz="1200" b="0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Transformation de la gestion forestière en </a:t>
            </a:r>
            <a:r>
              <a:rPr lang="fr-FR" sz="1200" b="1">
                <a:solidFill>
                  <a:srgbClr val="445469"/>
                </a:solidFill>
                <a:latin typeface="Montserrat" pitchFamily="2" charset="77"/>
              </a:rPr>
              <a:t>opportunité de séquestration CO2​ à long terme </a:t>
            </a:r>
            <a:r>
              <a:rPr kumimoji="0" lang="fr-FR" sz="1200" b="0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dans les constructions locales.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fr-FR" sz="1200" b="0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Préservation de </a:t>
            </a:r>
            <a:r>
              <a:rPr lang="fr-FR" sz="1200" b="1">
                <a:solidFill>
                  <a:srgbClr val="445469"/>
                </a:solidFill>
                <a:latin typeface="Montserrat" pitchFamily="2" charset="77"/>
              </a:rPr>
              <a:t>10 à 30 % du carbone séquestré</a:t>
            </a:r>
            <a:r>
              <a:rPr kumimoji="0" lang="fr-FR" sz="1200" b="0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, normalement libéré lors d'une exportation de bois brut.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fr-FR" sz="1200" noProof="0">
                <a:solidFill>
                  <a:srgbClr val="445469"/>
                </a:solidFill>
                <a:latin typeface="Montserrat" pitchFamily="2" charset="77"/>
              </a:rPr>
              <a:t>R</a:t>
            </a:r>
            <a:r>
              <a:rPr kumimoji="0" lang="fr-FR" sz="1200" i="0" u="none" strike="noStrike" cap="none" normalizeH="0" baseline="0" noProof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edonne du </a:t>
            </a:r>
            <a:r>
              <a:rPr kumimoji="0" lang="fr-FR" sz="1200" b="1" i="0" u="none" strike="noStrike" cap="none" normalizeH="0" baseline="0" noProof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sens au travail </a:t>
            </a:r>
            <a:r>
              <a:rPr kumimoji="0" lang="fr-FR" sz="1200" i="0" u="none" strike="noStrike" cap="none" normalizeH="0" baseline="0" noProof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des</a:t>
            </a:r>
            <a:r>
              <a:rPr kumimoji="0" lang="fr-FR" sz="1200" b="1" i="0" u="none" strike="noStrike" cap="none" normalizeH="0" baseline="0" noProof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 artisans locaux </a:t>
            </a:r>
            <a:r>
              <a:rPr kumimoji="0" lang="fr-FR" sz="1200" i="0" u="none" strike="noStrike" cap="none" normalizeH="0" baseline="0" noProof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en leur permettant de travailler une ressource dont </a:t>
            </a:r>
            <a:r>
              <a:rPr kumimoji="0" lang="fr-FR" sz="1200" b="1" i="0" u="none" strike="noStrike" cap="none" normalizeH="0" baseline="0" noProof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ils connaissent l'origine exacte</a:t>
            </a:r>
            <a:r>
              <a:rPr kumimoji="0" lang="fr-FR" sz="1200" i="0" u="none" strike="noStrike" cap="none" normalizeH="0" baseline="0" noProof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.</a:t>
            </a:r>
            <a:endParaRPr kumimoji="0" lang="fr-FR" sz="1200" b="0" i="0" u="none" strike="noStrike" cap="none" normalizeH="0" baseline="0" noProof="0">
              <a:ln>
                <a:noFill/>
              </a:ln>
              <a:solidFill>
                <a:srgbClr val="445469"/>
              </a:solidFill>
              <a:effectLst/>
              <a:latin typeface="Montserrat" pitchFamily="2" charset="7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2C120FF-38BB-B3A5-9FF4-417EA3F16599}"/>
              </a:ext>
            </a:extLst>
          </p:cNvPr>
          <p:cNvSpPr txBox="1"/>
          <p:nvPr/>
        </p:nvSpPr>
        <p:spPr>
          <a:xfrm>
            <a:off x="1320973" y="6065463"/>
            <a:ext cx="1951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400" b="1">
                <a:solidFill>
                  <a:schemeClr val="bg1"/>
                </a:solidFill>
                <a:latin typeface="Montserrat" pitchFamily="2" charset="77"/>
              </a:rPr>
              <a:t>CA 2024 : 124.028€</a:t>
            </a:r>
          </a:p>
        </p:txBody>
      </p:sp>
      <p:grpSp>
        <p:nvGrpSpPr>
          <p:cNvPr id="57" name="Google Shape;9760;p62">
            <a:extLst>
              <a:ext uri="{FF2B5EF4-FFF2-40B4-BE49-F238E27FC236}">
                <a16:creationId xmlns:a16="http://schemas.microsoft.com/office/drawing/2014/main" id="{9BCA8439-CB51-2A45-C5FC-D8D70568B234}"/>
              </a:ext>
            </a:extLst>
          </p:cNvPr>
          <p:cNvGrpSpPr/>
          <p:nvPr/>
        </p:nvGrpSpPr>
        <p:grpSpPr>
          <a:xfrm>
            <a:off x="409964" y="5896185"/>
            <a:ext cx="829034" cy="646332"/>
            <a:chOff x="2611458" y="3816374"/>
            <a:chExt cx="426329" cy="332375"/>
          </a:xfrm>
          <a:solidFill>
            <a:schemeClr val="bg1"/>
          </a:solidFill>
        </p:grpSpPr>
        <p:sp>
          <p:nvSpPr>
            <p:cNvPr id="58" name="Google Shape;9761;p62">
              <a:extLst>
                <a:ext uri="{FF2B5EF4-FFF2-40B4-BE49-F238E27FC236}">
                  <a16:creationId xmlns:a16="http://schemas.microsoft.com/office/drawing/2014/main" id="{579B6F82-D3AE-49ED-F03D-E3D89A142DF4}"/>
                </a:ext>
              </a:extLst>
            </p:cNvPr>
            <p:cNvSpPr/>
            <p:nvPr/>
          </p:nvSpPr>
          <p:spPr>
            <a:xfrm>
              <a:off x="2611458" y="3816374"/>
              <a:ext cx="426329" cy="332375"/>
            </a:xfrm>
            <a:custGeom>
              <a:avLst/>
              <a:gdLst/>
              <a:ahLst/>
              <a:cxnLst/>
              <a:rect l="l" t="t" r="r" b="b"/>
              <a:pathLst>
                <a:path w="13395" h="10443" extrusionOk="0">
                  <a:moveTo>
                    <a:pt x="13002" y="429"/>
                  </a:moveTo>
                  <a:lnTo>
                    <a:pt x="12966" y="846"/>
                  </a:lnTo>
                  <a:lnTo>
                    <a:pt x="11418" y="846"/>
                  </a:lnTo>
                  <a:cubicBezTo>
                    <a:pt x="11299" y="846"/>
                    <a:pt x="11216" y="929"/>
                    <a:pt x="11216" y="1048"/>
                  </a:cubicBezTo>
                  <a:cubicBezTo>
                    <a:pt x="11216" y="1167"/>
                    <a:pt x="11299" y="1263"/>
                    <a:pt x="11418" y="1263"/>
                  </a:cubicBezTo>
                  <a:lnTo>
                    <a:pt x="12633" y="1263"/>
                  </a:lnTo>
                  <a:lnTo>
                    <a:pt x="12633" y="7501"/>
                  </a:lnTo>
                  <a:lnTo>
                    <a:pt x="5429" y="7501"/>
                  </a:lnTo>
                  <a:lnTo>
                    <a:pt x="5429" y="7287"/>
                  </a:lnTo>
                  <a:cubicBezTo>
                    <a:pt x="5429" y="7168"/>
                    <a:pt x="5334" y="7085"/>
                    <a:pt x="5215" y="7085"/>
                  </a:cubicBezTo>
                  <a:lnTo>
                    <a:pt x="4870" y="7085"/>
                  </a:lnTo>
                  <a:cubicBezTo>
                    <a:pt x="4834" y="6942"/>
                    <a:pt x="4786" y="6811"/>
                    <a:pt x="4715" y="6692"/>
                  </a:cubicBezTo>
                  <a:lnTo>
                    <a:pt x="4953" y="6454"/>
                  </a:lnTo>
                  <a:cubicBezTo>
                    <a:pt x="5036" y="6358"/>
                    <a:pt x="5036" y="6227"/>
                    <a:pt x="4953" y="6156"/>
                  </a:cubicBezTo>
                  <a:lnTo>
                    <a:pt x="4310" y="5513"/>
                  </a:lnTo>
                  <a:cubicBezTo>
                    <a:pt x="4263" y="5477"/>
                    <a:pt x="4215" y="5454"/>
                    <a:pt x="4155" y="5454"/>
                  </a:cubicBezTo>
                  <a:cubicBezTo>
                    <a:pt x="4096" y="5454"/>
                    <a:pt x="4060" y="5477"/>
                    <a:pt x="4013" y="5513"/>
                  </a:cubicBezTo>
                  <a:lnTo>
                    <a:pt x="3774" y="5751"/>
                  </a:lnTo>
                  <a:cubicBezTo>
                    <a:pt x="3655" y="5692"/>
                    <a:pt x="3524" y="5632"/>
                    <a:pt x="3382" y="5596"/>
                  </a:cubicBezTo>
                  <a:lnTo>
                    <a:pt x="3382" y="5251"/>
                  </a:lnTo>
                  <a:cubicBezTo>
                    <a:pt x="3382" y="5132"/>
                    <a:pt x="3298" y="5037"/>
                    <a:pt x="3179" y="5037"/>
                  </a:cubicBezTo>
                  <a:lnTo>
                    <a:pt x="2655" y="5037"/>
                  </a:lnTo>
                  <a:lnTo>
                    <a:pt x="2655" y="1274"/>
                  </a:lnTo>
                  <a:lnTo>
                    <a:pt x="10704" y="1274"/>
                  </a:lnTo>
                  <a:cubicBezTo>
                    <a:pt x="10823" y="1274"/>
                    <a:pt x="10918" y="1191"/>
                    <a:pt x="10918" y="1072"/>
                  </a:cubicBezTo>
                  <a:cubicBezTo>
                    <a:pt x="10918" y="953"/>
                    <a:pt x="10823" y="858"/>
                    <a:pt x="10704" y="858"/>
                  </a:cubicBezTo>
                  <a:lnTo>
                    <a:pt x="2310" y="858"/>
                  </a:lnTo>
                  <a:lnTo>
                    <a:pt x="2310" y="429"/>
                  </a:lnTo>
                  <a:close/>
                  <a:moveTo>
                    <a:pt x="12966" y="7918"/>
                  </a:moveTo>
                  <a:lnTo>
                    <a:pt x="12966" y="8347"/>
                  </a:lnTo>
                  <a:lnTo>
                    <a:pt x="5358" y="8347"/>
                  </a:lnTo>
                  <a:cubicBezTo>
                    <a:pt x="5394" y="8299"/>
                    <a:pt x="5417" y="8251"/>
                    <a:pt x="5417" y="8192"/>
                  </a:cubicBezTo>
                  <a:lnTo>
                    <a:pt x="5417" y="7954"/>
                  </a:lnTo>
                  <a:lnTo>
                    <a:pt x="12835" y="7954"/>
                  </a:lnTo>
                  <a:cubicBezTo>
                    <a:pt x="12883" y="7954"/>
                    <a:pt x="12930" y="7942"/>
                    <a:pt x="12954" y="7918"/>
                  </a:cubicBezTo>
                  <a:close/>
                  <a:moveTo>
                    <a:pt x="2953" y="5442"/>
                  </a:moveTo>
                  <a:lnTo>
                    <a:pt x="2953" y="5739"/>
                  </a:lnTo>
                  <a:cubicBezTo>
                    <a:pt x="2953" y="5846"/>
                    <a:pt x="3024" y="5918"/>
                    <a:pt x="3120" y="5954"/>
                  </a:cubicBezTo>
                  <a:cubicBezTo>
                    <a:pt x="3310" y="5989"/>
                    <a:pt x="3501" y="6073"/>
                    <a:pt x="3679" y="6192"/>
                  </a:cubicBezTo>
                  <a:cubicBezTo>
                    <a:pt x="3716" y="6215"/>
                    <a:pt x="3755" y="6225"/>
                    <a:pt x="3793" y="6225"/>
                  </a:cubicBezTo>
                  <a:cubicBezTo>
                    <a:pt x="3853" y="6225"/>
                    <a:pt x="3909" y="6200"/>
                    <a:pt x="3953" y="6156"/>
                  </a:cubicBezTo>
                  <a:lnTo>
                    <a:pt x="4155" y="5954"/>
                  </a:lnTo>
                  <a:lnTo>
                    <a:pt x="4501" y="6287"/>
                  </a:lnTo>
                  <a:lnTo>
                    <a:pt x="4298" y="6501"/>
                  </a:lnTo>
                  <a:cubicBezTo>
                    <a:pt x="4215" y="6573"/>
                    <a:pt x="4203" y="6680"/>
                    <a:pt x="4263" y="6763"/>
                  </a:cubicBezTo>
                  <a:cubicBezTo>
                    <a:pt x="4370" y="6942"/>
                    <a:pt x="4453" y="7144"/>
                    <a:pt x="4501" y="7335"/>
                  </a:cubicBezTo>
                  <a:cubicBezTo>
                    <a:pt x="4513" y="7418"/>
                    <a:pt x="4608" y="7501"/>
                    <a:pt x="4715" y="7501"/>
                  </a:cubicBezTo>
                  <a:lnTo>
                    <a:pt x="5013" y="7501"/>
                  </a:lnTo>
                  <a:lnTo>
                    <a:pt x="5013" y="7990"/>
                  </a:lnTo>
                  <a:lnTo>
                    <a:pt x="4715" y="7990"/>
                  </a:lnTo>
                  <a:cubicBezTo>
                    <a:pt x="4608" y="7990"/>
                    <a:pt x="4525" y="8061"/>
                    <a:pt x="4501" y="8156"/>
                  </a:cubicBezTo>
                  <a:cubicBezTo>
                    <a:pt x="4453" y="8347"/>
                    <a:pt x="4382" y="8537"/>
                    <a:pt x="4263" y="8716"/>
                  </a:cubicBezTo>
                  <a:cubicBezTo>
                    <a:pt x="4203" y="8811"/>
                    <a:pt x="4215" y="8906"/>
                    <a:pt x="4298" y="8990"/>
                  </a:cubicBezTo>
                  <a:lnTo>
                    <a:pt x="4501" y="9192"/>
                  </a:lnTo>
                  <a:lnTo>
                    <a:pt x="4155" y="9537"/>
                  </a:lnTo>
                  <a:lnTo>
                    <a:pt x="3953" y="9323"/>
                  </a:lnTo>
                  <a:cubicBezTo>
                    <a:pt x="3912" y="9282"/>
                    <a:pt x="3860" y="9261"/>
                    <a:pt x="3805" y="9261"/>
                  </a:cubicBezTo>
                  <a:cubicBezTo>
                    <a:pt x="3764" y="9261"/>
                    <a:pt x="3720" y="9273"/>
                    <a:pt x="3679" y="9299"/>
                  </a:cubicBezTo>
                  <a:cubicBezTo>
                    <a:pt x="3501" y="9394"/>
                    <a:pt x="3310" y="9490"/>
                    <a:pt x="3120" y="9537"/>
                  </a:cubicBezTo>
                  <a:cubicBezTo>
                    <a:pt x="3024" y="9549"/>
                    <a:pt x="2953" y="9633"/>
                    <a:pt x="2953" y="9740"/>
                  </a:cubicBezTo>
                  <a:lnTo>
                    <a:pt x="2953" y="10037"/>
                  </a:lnTo>
                  <a:lnTo>
                    <a:pt x="2465" y="10037"/>
                  </a:lnTo>
                  <a:lnTo>
                    <a:pt x="2465" y="9740"/>
                  </a:lnTo>
                  <a:cubicBezTo>
                    <a:pt x="2465" y="9633"/>
                    <a:pt x="2393" y="9561"/>
                    <a:pt x="2298" y="9537"/>
                  </a:cubicBezTo>
                  <a:cubicBezTo>
                    <a:pt x="2108" y="9490"/>
                    <a:pt x="1917" y="9418"/>
                    <a:pt x="1738" y="9299"/>
                  </a:cubicBezTo>
                  <a:cubicBezTo>
                    <a:pt x="1697" y="9273"/>
                    <a:pt x="1654" y="9261"/>
                    <a:pt x="1612" y="9261"/>
                  </a:cubicBezTo>
                  <a:cubicBezTo>
                    <a:pt x="1557" y="9261"/>
                    <a:pt x="1505" y="9282"/>
                    <a:pt x="1465" y="9323"/>
                  </a:cubicBezTo>
                  <a:lnTo>
                    <a:pt x="1262" y="9537"/>
                  </a:lnTo>
                  <a:lnTo>
                    <a:pt x="917" y="9192"/>
                  </a:lnTo>
                  <a:lnTo>
                    <a:pt x="1119" y="8990"/>
                  </a:lnTo>
                  <a:cubicBezTo>
                    <a:pt x="1203" y="8906"/>
                    <a:pt x="1215" y="8799"/>
                    <a:pt x="1155" y="8716"/>
                  </a:cubicBezTo>
                  <a:cubicBezTo>
                    <a:pt x="1048" y="8537"/>
                    <a:pt x="965" y="8347"/>
                    <a:pt x="917" y="8156"/>
                  </a:cubicBezTo>
                  <a:cubicBezTo>
                    <a:pt x="905" y="8061"/>
                    <a:pt x="810" y="7990"/>
                    <a:pt x="703" y="7990"/>
                  </a:cubicBezTo>
                  <a:lnTo>
                    <a:pt x="405" y="7990"/>
                  </a:lnTo>
                  <a:lnTo>
                    <a:pt x="405" y="7501"/>
                  </a:lnTo>
                  <a:lnTo>
                    <a:pt x="703" y="7501"/>
                  </a:lnTo>
                  <a:cubicBezTo>
                    <a:pt x="810" y="7501"/>
                    <a:pt x="881" y="7418"/>
                    <a:pt x="917" y="7335"/>
                  </a:cubicBezTo>
                  <a:cubicBezTo>
                    <a:pt x="965" y="7144"/>
                    <a:pt x="1036" y="6942"/>
                    <a:pt x="1155" y="6763"/>
                  </a:cubicBezTo>
                  <a:cubicBezTo>
                    <a:pt x="1215" y="6680"/>
                    <a:pt x="1203" y="6573"/>
                    <a:pt x="1119" y="6501"/>
                  </a:cubicBezTo>
                  <a:lnTo>
                    <a:pt x="917" y="6287"/>
                  </a:lnTo>
                  <a:lnTo>
                    <a:pt x="1262" y="5954"/>
                  </a:lnTo>
                  <a:lnTo>
                    <a:pt x="1465" y="6156"/>
                  </a:lnTo>
                  <a:cubicBezTo>
                    <a:pt x="1508" y="6200"/>
                    <a:pt x="1565" y="6225"/>
                    <a:pt x="1624" y="6225"/>
                  </a:cubicBezTo>
                  <a:cubicBezTo>
                    <a:pt x="1662" y="6225"/>
                    <a:pt x="1701" y="6215"/>
                    <a:pt x="1738" y="6192"/>
                  </a:cubicBezTo>
                  <a:cubicBezTo>
                    <a:pt x="1917" y="6085"/>
                    <a:pt x="2108" y="5989"/>
                    <a:pt x="2298" y="5954"/>
                  </a:cubicBezTo>
                  <a:cubicBezTo>
                    <a:pt x="2393" y="5930"/>
                    <a:pt x="2465" y="5846"/>
                    <a:pt x="2465" y="5739"/>
                  </a:cubicBezTo>
                  <a:lnTo>
                    <a:pt x="2465" y="5442"/>
                  </a:lnTo>
                  <a:close/>
                  <a:moveTo>
                    <a:pt x="2084" y="0"/>
                  </a:moveTo>
                  <a:cubicBezTo>
                    <a:pt x="1977" y="0"/>
                    <a:pt x="1881" y="84"/>
                    <a:pt x="1881" y="203"/>
                  </a:cubicBezTo>
                  <a:lnTo>
                    <a:pt x="1881" y="1048"/>
                  </a:lnTo>
                  <a:cubicBezTo>
                    <a:pt x="1881" y="1167"/>
                    <a:pt x="1977" y="1263"/>
                    <a:pt x="2084" y="1263"/>
                  </a:cubicBezTo>
                  <a:lnTo>
                    <a:pt x="2227" y="1263"/>
                  </a:lnTo>
                  <a:lnTo>
                    <a:pt x="2227" y="5037"/>
                  </a:lnTo>
                  <a:cubicBezTo>
                    <a:pt x="2119" y="5061"/>
                    <a:pt x="2048" y="5144"/>
                    <a:pt x="2048" y="5251"/>
                  </a:cubicBezTo>
                  <a:lnTo>
                    <a:pt x="2048" y="5584"/>
                  </a:lnTo>
                  <a:cubicBezTo>
                    <a:pt x="1905" y="5632"/>
                    <a:pt x="1774" y="5680"/>
                    <a:pt x="1655" y="5751"/>
                  </a:cubicBezTo>
                  <a:lnTo>
                    <a:pt x="1417" y="5513"/>
                  </a:lnTo>
                  <a:cubicBezTo>
                    <a:pt x="1369" y="5465"/>
                    <a:pt x="1334" y="5454"/>
                    <a:pt x="1274" y="5454"/>
                  </a:cubicBezTo>
                  <a:cubicBezTo>
                    <a:pt x="1215" y="5454"/>
                    <a:pt x="1167" y="5465"/>
                    <a:pt x="1119" y="5513"/>
                  </a:cubicBezTo>
                  <a:lnTo>
                    <a:pt x="476" y="6156"/>
                  </a:lnTo>
                  <a:cubicBezTo>
                    <a:pt x="393" y="6239"/>
                    <a:pt x="393" y="6382"/>
                    <a:pt x="476" y="6454"/>
                  </a:cubicBezTo>
                  <a:lnTo>
                    <a:pt x="715" y="6692"/>
                  </a:lnTo>
                  <a:cubicBezTo>
                    <a:pt x="655" y="6811"/>
                    <a:pt x="595" y="6942"/>
                    <a:pt x="560" y="7073"/>
                  </a:cubicBezTo>
                  <a:lnTo>
                    <a:pt x="214" y="7073"/>
                  </a:lnTo>
                  <a:cubicBezTo>
                    <a:pt x="95" y="7073"/>
                    <a:pt x="0" y="7168"/>
                    <a:pt x="0" y="7287"/>
                  </a:cubicBezTo>
                  <a:lnTo>
                    <a:pt x="0" y="8192"/>
                  </a:lnTo>
                  <a:cubicBezTo>
                    <a:pt x="0" y="8311"/>
                    <a:pt x="95" y="8406"/>
                    <a:pt x="214" y="8406"/>
                  </a:cubicBezTo>
                  <a:lnTo>
                    <a:pt x="560" y="8406"/>
                  </a:lnTo>
                  <a:cubicBezTo>
                    <a:pt x="595" y="8537"/>
                    <a:pt x="643" y="8668"/>
                    <a:pt x="715" y="8787"/>
                  </a:cubicBezTo>
                  <a:lnTo>
                    <a:pt x="476" y="9025"/>
                  </a:lnTo>
                  <a:cubicBezTo>
                    <a:pt x="393" y="9121"/>
                    <a:pt x="393" y="9252"/>
                    <a:pt x="476" y="9323"/>
                  </a:cubicBezTo>
                  <a:lnTo>
                    <a:pt x="1119" y="9966"/>
                  </a:lnTo>
                  <a:cubicBezTo>
                    <a:pt x="1167" y="10008"/>
                    <a:pt x="1223" y="10028"/>
                    <a:pt x="1277" y="10028"/>
                  </a:cubicBezTo>
                  <a:cubicBezTo>
                    <a:pt x="1331" y="10028"/>
                    <a:pt x="1381" y="10008"/>
                    <a:pt x="1417" y="9966"/>
                  </a:cubicBezTo>
                  <a:lnTo>
                    <a:pt x="1655" y="9728"/>
                  </a:lnTo>
                  <a:cubicBezTo>
                    <a:pt x="1774" y="9787"/>
                    <a:pt x="1905" y="9847"/>
                    <a:pt x="2048" y="9895"/>
                  </a:cubicBezTo>
                  <a:lnTo>
                    <a:pt x="2048" y="10228"/>
                  </a:lnTo>
                  <a:cubicBezTo>
                    <a:pt x="2048" y="10347"/>
                    <a:pt x="2131" y="10442"/>
                    <a:pt x="2250" y="10442"/>
                  </a:cubicBezTo>
                  <a:lnTo>
                    <a:pt x="3155" y="10442"/>
                  </a:lnTo>
                  <a:cubicBezTo>
                    <a:pt x="3274" y="10442"/>
                    <a:pt x="3370" y="10347"/>
                    <a:pt x="3370" y="10228"/>
                  </a:cubicBezTo>
                  <a:lnTo>
                    <a:pt x="3370" y="9895"/>
                  </a:lnTo>
                  <a:cubicBezTo>
                    <a:pt x="3501" y="9847"/>
                    <a:pt x="3632" y="9799"/>
                    <a:pt x="3751" y="9728"/>
                  </a:cubicBezTo>
                  <a:lnTo>
                    <a:pt x="3989" y="9966"/>
                  </a:lnTo>
                  <a:cubicBezTo>
                    <a:pt x="4036" y="10008"/>
                    <a:pt x="4093" y="10028"/>
                    <a:pt x="4146" y="10028"/>
                  </a:cubicBezTo>
                  <a:cubicBezTo>
                    <a:pt x="4200" y="10028"/>
                    <a:pt x="4251" y="10008"/>
                    <a:pt x="4286" y="9966"/>
                  </a:cubicBezTo>
                  <a:lnTo>
                    <a:pt x="4929" y="9323"/>
                  </a:lnTo>
                  <a:cubicBezTo>
                    <a:pt x="5025" y="9240"/>
                    <a:pt x="5025" y="9097"/>
                    <a:pt x="4929" y="9025"/>
                  </a:cubicBezTo>
                  <a:lnTo>
                    <a:pt x="4691" y="8787"/>
                  </a:lnTo>
                  <a:cubicBezTo>
                    <a:pt x="4691" y="8775"/>
                    <a:pt x="4703" y="8775"/>
                    <a:pt x="4703" y="8763"/>
                  </a:cubicBezTo>
                  <a:lnTo>
                    <a:pt x="13180" y="8763"/>
                  </a:lnTo>
                  <a:cubicBezTo>
                    <a:pt x="13299" y="8763"/>
                    <a:pt x="13383" y="8668"/>
                    <a:pt x="13383" y="8549"/>
                  </a:cubicBezTo>
                  <a:lnTo>
                    <a:pt x="13383" y="7704"/>
                  </a:lnTo>
                  <a:cubicBezTo>
                    <a:pt x="13383" y="7585"/>
                    <a:pt x="13299" y="7489"/>
                    <a:pt x="13180" y="7489"/>
                  </a:cubicBezTo>
                  <a:lnTo>
                    <a:pt x="13037" y="7489"/>
                  </a:lnTo>
                  <a:lnTo>
                    <a:pt x="13037" y="1263"/>
                  </a:lnTo>
                  <a:lnTo>
                    <a:pt x="13192" y="1263"/>
                  </a:lnTo>
                  <a:cubicBezTo>
                    <a:pt x="13311" y="1263"/>
                    <a:pt x="13395" y="1167"/>
                    <a:pt x="13395" y="1048"/>
                  </a:cubicBezTo>
                  <a:lnTo>
                    <a:pt x="13395" y="203"/>
                  </a:lnTo>
                  <a:cubicBezTo>
                    <a:pt x="13395" y="84"/>
                    <a:pt x="13311" y="0"/>
                    <a:pt x="1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9762;p62">
              <a:extLst>
                <a:ext uri="{FF2B5EF4-FFF2-40B4-BE49-F238E27FC236}">
                  <a16:creationId xmlns:a16="http://schemas.microsoft.com/office/drawing/2014/main" id="{8E764D69-7B23-1D33-D559-1E5D6E5B43FD}"/>
                </a:ext>
              </a:extLst>
            </p:cNvPr>
            <p:cNvSpPr/>
            <p:nvPr/>
          </p:nvSpPr>
          <p:spPr>
            <a:xfrm>
              <a:off x="2803568" y="3950909"/>
              <a:ext cx="40198" cy="85648"/>
            </a:xfrm>
            <a:custGeom>
              <a:avLst/>
              <a:gdLst/>
              <a:ahLst/>
              <a:cxnLst/>
              <a:rect l="l" t="t" r="r" b="b"/>
              <a:pathLst>
                <a:path w="1263" h="2691" extrusionOk="0">
                  <a:moveTo>
                    <a:pt x="846" y="417"/>
                  </a:moveTo>
                  <a:lnTo>
                    <a:pt x="846" y="2262"/>
                  </a:lnTo>
                  <a:lnTo>
                    <a:pt x="417" y="22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84"/>
                    <a:pt x="1" y="203"/>
                  </a:cubicBezTo>
                  <a:lnTo>
                    <a:pt x="1" y="2477"/>
                  </a:lnTo>
                  <a:cubicBezTo>
                    <a:pt x="1" y="2596"/>
                    <a:pt x="84" y="2691"/>
                    <a:pt x="203" y="2691"/>
                  </a:cubicBezTo>
                  <a:lnTo>
                    <a:pt x="1060" y="2691"/>
                  </a:lnTo>
                  <a:cubicBezTo>
                    <a:pt x="1167" y="2691"/>
                    <a:pt x="1263" y="2596"/>
                    <a:pt x="1263" y="2477"/>
                  </a:cubicBezTo>
                  <a:lnTo>
                    <a:pt x="1263" y="203"/>
                  </a:lnTo>
                  <a:cubicBezTo>
                    <a:pt x="1263" y="84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763;p62">
              <a:extLst>
                <a:ext uri="{FF2B5EF4-FFF2-40B4-BE49-F238E27FC236}">
                  <a16:creationId xmlns:a16="http://schemas.microsoft.com/office/drawing/2014/main" id="{110C87C5-5D76-278A-69DE-2FE9FF719089}"/>
                </a:ext>
              </a:extLst>
            </p:cNvPr>
            <p:cNvSpPr/>
            <p:nvPr/>
          </p:nvSpPr>
          <p:spPr>
            <a:xfrm>
              <a:off x="2851691" y="3917935"/>
              <a:ext cx="40580" cy="118621"/>
            </a:xfrm>
            <a:custGeom>
              <a:avLst/>
              <a:gdLst/>
              <a:ahLst/>
              <a:cxnLst/>
              <a:rect l="l" t="t" r="r" b="b"/>
              <a:pathLst>
                <a:path w="1275" h="3727" extrusionOk="0">
                  <a:moveTo>
                    <a:pt x="858" y="417"/>
                  </a:moveTo>
                  <a:lnTo>
                    <a:pt x="858" y="3298"/>
                  </a:lnTo>
                  <a:lnTo>
                    <a:pt x="417" y="3298"/>
                  </a:lnTo>
                  <a:lnTo>
                    <a:pt x="417" y="417"/>
                  </a:lnTo>
                  <a:close/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lnTo>
                    <a:pt x="1" y="3513"/>
                  </a:lnTo>
                  <a:cubicBezTo>
                    <a:pt x="1" y="3632"/>
                    <a:pt x="96" y="3727"/>
                    <a:pt x="215" y="3727"/>
                  </a:cubicBezTo>
                  <a:lnTo>
                    <a:pt x="1060" y="3727"/>
                  </a:lnTo>
                  <a:cubicBezTo>
                    <a:pt x="1179" y="3727"/>
                    <a:pt x="1275" y="3632"/>
                    <a:pt x="1275" y="3513"/>
                  </a:cubicBezTo>
                  <a:lnTo>
                    <a:pt x="1275" y="215"/>
                  </a:lnTo>
                  <a:cubicBezTo>
                    <a:pt x="1275" y="96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764;p62">
              <a:extLst>
                <a:ext uri="{FF2B5EF4-FFF2-40B4-BE49-F238E27FC236}">
                  <a16:creationId xmlns:a16="http://schemas.microsoft.com/office/drawing/2014/main" id="{A16B9EC9-0722-971E-108E-C035F555906F}"/>
                </a:ext>
              </a:extLst>
            </p:cNvPr>
            <p:cNvSpPr/>
            <p:nvPr/>
          </p:nvSpPr>
          <p:spPr>
            <a:xfrm>
              <a:off x="2900197" y="3934995"/>
              <a:ext cx="40198" cy="101562"/>
            </a:xfrm>
            <a:custGeom>
              <a:avLst/>
              <a:gdLst/>
              <a:ahLst/>
              <a:cxnLst/>
              <a:rect l="l" t="t" r="r" b="b"/>
              <a:pathLst>
                <a:path w="1263" h="3191" extrusionOk="0">
                  <a:moveTo>
                    <a:pt x="846" y="417"/>
                  </a:moveTo>
                  <a:lnTo>
                    <a:pt x="846" y="2762"/>
                  </a:lnTo>
                  <a:lnTo>
                    <a:pt x="417" y="27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2977"/>
                  </a:lnTo>
                  <a:cubicBezTo>
                    <a:pt x="1" y="3096"/>
                    <a:pt x="84" y="3191"/>
                    <a:pt x="203" y="3191"/>
                  </a:cubicBezTo>
                  <a:lnTo>
                    <a:pt x="1048" y="3191"/>
                  </a:lnTo>
                  <a:cubicBezTo>
                    <a:pt x="1168" y="3191"/>
                    <a:pt x="1263" y="3096"/>
                    <a:pt x="1263" y="2977"/>
                  </a:cubicBezTo>
                  <a:lnTo>
                    <a:pt x="1263" y="214"/>
                  </a:lnTo>
                  <a:cubicBezTo>
                    <a:pt x="1263" y="95"/>
                    <a:pt x="1179" y="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765;p62">
              <a:extLst>
                <a:ext uri="{FF2B5EF4-FFF2-40B4-BE49-F238E27FC236}">
                  <a16:creationId xmlns:a16="http://schemas.microsoft.com/office/drawing/2014/main" id="{37AEE1E2-D753-6FBB-7824-EB529BE117D9}"/>
                </a:ext>
              </a:extLst>
            </p:cNvPr>
            <p:cNvSpPr/>
            <p:nvPr/>
          </p:nvSpPr>
          <p:spPr>
            <a:xfrm>
              <a:off x="2948320" y="3879265"/>
              <a:ext cx="40580" cy="156941"/>
            </a:xfrm>
            <a:custGeom>
              <a:avLst/>
              <a:gdLst/>
              <a:ahLst/>
              <a:cxnLst/>
              <a:rect l="l" t="t" r="r" b="b"/>
              <a:pathLst>
                <a:path w="1275" h="4931" extrusionOk="0">
                  <a:moveTo>
                    <a:pt x="858" y="430"/>
                  </a:moveTo>
                  <a:lnTo>
                    <a:pt x="858" y="4525"/>
                  </a:lnTo>
                  <a:lnTo>
                    <a:pt x="418" y="4525"/>
                  </a:lnTo>
                  <a:lnTo>
                    <a:pt x="418" y="430"/>
                  </a:lnTo>
                  <a:close/>
                  <a:moveTo>
                    <a:pt x="215" y="1"/>
                  </a:moveTo>
                  <a:cubicBezTo>
                    <a:pt x="96" y="1"/>
                    <a:pt x="1" y="108"/>
                    <a:pt x="1" y="203"/>
                  </a:cubicBezTo>
                  <a:lnTo>
                    <a:pt x="1" y="4716"/>
                  </a:lnTo>
                  <a:cubicBezTo>
                    <a:pt x="1" y="4835"/>
                    <a:pt x="96" y="4930"/>
                    <a:pt x="215" y="4930"/>
                  </a:cubicBezTo>
                  <a:lnTo>
                    <a:pt x="1060" y="4930"/>
                  </a:lnTo>
                  <a:cubicBezTo>
                    <a:pt x="1180" y="4930"/>
                    <a:pt x="1275" y="4835"/>
                    <a:pt x="1275" y="4716"/>
                  </a:cubicBezTo>
                  <a:lnTo>
                    <a:pt x="1275" y="203"/>
                  </a:lnTo>
                  <a:cubicBezTo>
                    <a:pt x="1275" y="84"/>
                    <a:pt x="1180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766;p62">
              <a:extLst>
                <a:ext uri="{FF2B5EF4-FFF2-40B4-BE49-F238E27FC236}">
                  <a16:creationId xmlns:a16="http://schemas.microsoft.com/office/drawing/2014/main" id="{C1C4FDF0-E0CF-4714-3893-BEBF4A28443C}"/>
                </a:ext>
              </a:extLst>
            </p:cNvPr>
            <p:cNvSpPr/>
            <p:nvPr/>
          </p:nvSpPr>
          <p:spPr>
            <a:xfrm>
              <a:off x="2716807" y="3896325"/>
              <a:ext cx="49269" cy="13304"/>
            </a:xfrm>
            <a:custGeom>
              <a:avLst/>
              <a:gdLst/>
              <a:ahLst/>
              <a:cxnLst/>
              <a:rect l="l" t="t" r="r" b="b"/>
              <a:pathLst>
                <a:path w="1548" h="418" extrusionOk="0">
                  <a:moveTo>
                    <a:pt x="214" y="1"/>
                  </a:moveTo>
                  <a:cubicBezTo>
                    <a:pt x="95" y="1"/>
                    <a:pt x="0" y="84"/>
                    <a:pt x="0" y="203"/>
                  </a:cubicBezTo>
                  <a:cubicBezTo>
                    <a:pt x="0" y="322"/>
                    <a:pt x="107" y="417"/>
                    <a:pt x="214" y="417"/>
                  </a:cubicBezTo>
                  <a:lnTo>
                    <a:pt x="1345" y="417"/>
                  </a:lnTo>
                  <a:cubicBezTo>
                    <a:pt x="1453" y="417"/>
                    <a:pt x="1548" y="322"/>
                    <a:pt x="1548" y="203"/>
                  </a:cubicBezTo>
                  <a:cubicBezTo>
                    <a:pt x="1548" y="84"/>
                    <a:pt x="1453" y="1"/>
                    <a:pt x="13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767;p62">
              <a:extLst>
                <a:ext uri="{FF2B5EF4-FFF2-40B4-BE49-F238E27FC236}">
                  <a16:creationId xmlns:a16="http://schemas.microsoft.com/office/drawing/2014/main" id="{BF5E712A-0FF2-C525-3878-0A90635E795A}"/>
                </a:ext>
              </a:extLst>
            </p:cNvPr>
            <p:cNvSpPr/>
            <p:nvPr/>
          </p:nvSpPr>
          <p:spPr>
            <a:xfrm>
              <a:off x="2717157" y="3917553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5"/>
                  </a:cubicBezTo>
                  <a:cubicBezTo>
                    <a:pt x="2168" y="96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768;p62">
              <a:extLst>
                <a:ext uri="{FF2B5EF4-FFF2-40B4-BE49-F238E27FC236}">
                  <a16:creationId xmlns:a16="http://schemas.microsoft.com/office/drawing/2014/main" id="{E8DC489E-F01D-C91A-C788-FC10EE70D961}"/>
                </a:ext>
              </a:extLst>
            </p:cNvPr>
            <p:cNvSpPr/>
            <p:nvPr/>
          </p:nvSpPr>
          <p:spPr>
            <a:xfrm>
              <a:off x="2717157" y="3938782"/>
              <a:ext cx="69002" cy="13272"/>
            </a:xfrm>
            <a:custGeom>
              <a:avLst/>
              <a:gdLst/>
              <a:ahLst/>
              <a:cxnLst/>
              <a:rect l="l" t="t" r="r" b="b"/>
              <a:pathLst>
                <a:path w="2168" h="417" extrusionOk="0">
                  <a:moveTo>
                    <a:pt x="215" y="0"/>
                  </a:moveTo>
                  <a:cubicBezTo>
                    <a:pt x="96" y="0"/>
                    <a:pt x="1" y="95"/>
                    <a:pt x="1" y="214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4"/>
                  </a:cubicBezTo>
                  <a:cubicBezTo>
                    <a:pt x="2168" y="95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9769;p62">
              <a:extLst>
                <a:ext uri="{FF2B5EF4-FFF2-40B4-BE49-F238E27FC236}">
                  <a16:creationId xmlns:a16="http://schemas.microsoft.com/office/drawing/2014/main" id="{A452A42D-D9E1-6FD1-5801-3399CE2711F9}"/>
                </a:ext>
              </a:extLst>
            </p:cNvPr>
            <p:cNvSpPr/>
            <p:nvPr/>
          </p:nvSpPr>
          <p:spPr>
            <a:xfrm>
              <a:off x="2717157" y="3960361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8"/>
                    <a:pt x="215" y="418"/>
                  </a:cubicBezTo>
                  <a:lnTo>
                    <a:pt x="1954" y="418"/>
                  </a:lnTo>
                  <a:cubicBezTo>
                    <a:pt x="2073" y="418"/>
                    <a:pt x="2168" y="322"/>
                    <a:pt x="2168" y="203"/>
                  </a:cubicBezTo>
                  <a:cubicBezTo>
                    <a:pt x="2168" y="84"/>
                    <a:pt x="2061" y="1"/>
                    <a:pt x="1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9770;p62">
              <a:extLst>
                <a:ext uri="{FF2B5EF4-FFF2-40B4-BE49-F238E27FC236}">
                  <a16:creationId xmlns:a16="http://schemas.microsoft.com/office/drawing/2014/main" id="{D23B7812-8C12-5121-6066-D885B578D42E}"/>
                </a:ext>
              </a:extLst>
            </p:cNvPr>
            <p:cNvSpPr/>
            <p:nvPr/>
          </p:nvSpPr>
          <p:spPr>
            <a:xfrm>
              <a:off x="2655793" y="4020993"/>
              <a:ext cx="84152" cy="82656"/>
            </a:xfrm>
            <a:custGeom>
              <a:avLst/>
              <a:gdLst/>
              <a:ahLst/>
              <a:cxnLst/>
              <a:rect l="l" t="t" r="r" b="b"/>
              <a:pathLst>
                <a:path w="2644" h="2597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1620"/>
                    <a:pt x="84" y="1882"/>
                    <a:pt x="262" y="2120"/>
                  </a:cubicBezTo>
                  <a:cubicBezTo>
                    <a:pt x="312" y="2177"/>
                    <a:pt x="379" y="2204"/>
                    <a:pt x="442" y="2204"/>
                  </a:cubicBezTo>
                  <a:cubicBezTo>
                    <a:pt x="485" y="2204"/>
                    <a:pt x="526" y="2192"/>
                    <a:pt x="560" y="2168"/>
                  </a:cubicBezTo>
                  <a:cubicBezTo>
                    <a:pt x="655" y="2096"/>
                    <a:pt x="667" y="1965"/>
                    <a:pt x="607" y="1870"/>
                  </a:cubicBezTo>
                  <a:cubicBezTo>
                    <a:pt x="488" y="1703"/>
                    <a:pt x="429" y="1525"/>
                    <a:pt x="429" y="1322"/>
                  </a:cubicBezTo>
                  <a:cubicBezTo>
                    <a:pt x="429" y="822"/>
                    <a:pt x="834" y="406"/>
                    <a:pt x="1334" y="406"/>
                  </a:cubicBezTo>
                  <a:cubicBezTo>
                    <a:pt x="1846" y="406"/>
                    <a:pt x="2239" y="810"/>
                    <a:pt x="2239" y="1322"/>
                  </a:cubicBezTo>
                  <a:cubicBezTo>
                    <a:pt x="2239" y="1620"/>
                    <a:pt x="2096" y="1894"/>
                    <a:pt x="1846" y="2061"/>
                  </a:cubicBezTo>
                  <a:cubicBezTo>
                    <a:pt x="1822" y="2061"/>
                    <a:pt x="1822" y="2073"/>
                    <a:pt x="1810" y="2073"/>
                  </a:cubicBezTo>
                  <a:lnTo>
                    <a:pt x="1798" y="2073"/>
                  </a:lnTo>
                  <a:cubicBezTo>
                    <a:pt x="1786" y="2073"/>
                    <a:pt x="1786" y="2096"/>
                    <a:pt x="1762" y="2096"/>
                  </a:cubicBezTo>
                  <a:lnTo>
                    <a:pt x="1750" y="2096"/>
                  </a:lnTo>
                  <a:cubicBezTo>
                    <a:pt x="1738" y="2096"/>
                    <a:pt x="1738" y="2108"/>
                    <a:pt x="1727" y="2108"/>
                  </a:cubicBezTo>
                  <a:cubicBezTo>
                    <a:pt x="1703" y="2108"/>
                    <a:pt x="1691" y="2120"/>
                    <a:pt x="1691" y="2120"/>
                  </a:cubicBezTo>
                  <a:lnTo>
                    <a:pt x="1679" y="2120"/>
                  </a:lnTo>
                  <a:cubicBezTo>
                    <a:pt x="1667" y="2120"/>
                    <a:pt x="1667" y="2120"/>
                    <a:pt x="1643" y="2144"/>
                  </a:cubicBezTo>
                  <a:lnTo>
                    <a:pt x="1631" y="2144"/>
                  </a:lnTo>
                  <a:cubicBezTo>
                    <a:pt x="1619" y="2144"/>
                    <a:pt x="1608" y="2156"/>
                    <a:pt x="1608" y="2156"/>
                  </a:cubicBezTo>
                  <a:cubicBezTo>
                    <a:pt x="1584" y="2156"/>
                    <a:pt x="1572" y="2156"/>
                    <a:pt x="1560" y="2168"/>
                  </a:cubicBezTo>
                  <a:lnTo>
                    <a:pt x="1072" y="2168"/>
                  </a:lnTo>
                  <a:cubicBezTo>
                    <a:pt x="1048" y="2168"/>
                    <a:pt x="1036" y="2168"/>
                    <a:pt x="1024" y="2156"/>
                  </a:cubicBezTo>
                  <a:cubicBezTo>
                    <a:pt x="1012" y="2156"/>
                    <a:pt x="988" y="2144"/>
                    <a:pt x="988" y="2144"/>
                  </a:cubicBezTo>
                  <a:lnTo>
                    <a:pt x="976" y="2144"/>
                  </a:lnTo>
                  <a:cubicBezTo>
                    <a:pt x="951" y="2133"/>
                    <a:pt x="925" y="2127"/>
                    <a:pt x="899" y="2127"/>
                  </a:cubicBezTo>
                  <a:cubicBezTo>
                    <a:pt x="817" y="2127"/>
                    <a:pt x="742" y="2181"/>
                    <a:pt x="715" y="2263"/>
                  </a:cubicBezTo>
                  <a:cubicBezTo>
                    <a:pt x="667" y="2358"/>
                    <a:pt x="726" y="2501"/>
                    <a:pt x="834" y="2525"/>
                  </a:cubicBezTo>
                  <a:lnTo>
                    <a:pt x="846" y="2525"/>
                  </a:lnTo>
                  <a:cubicBezTo>
                    <a:pt x="857" y="2525"/>
                    <a:pt x="869" y="2537"/>
                    <a:pt x="905" y="2537"/>
                  </a:cubicBezTo>
                  <a:cubicBezTo>
                    <a:pt x="917" y="2537"/>
                    <a:pt x="929" y="2561"/>
                    <a:pt x="965" y="2561"/>
                  </a:cubicBezTo>
                  <a:lnTo>
                    <a:pt x="976" y="2561"/>
                  </a:lnTo>
                  <a:cubicBezTo>
                    <a:pt x="988" y="2561"/>
                    <a:pt x="1012" y="2561"/>
                    <a:pt x="1024" y="2573"/>
                  </a:cubicBezTo>
                  <a:lnTo>
                    <a:pt x="1036" y="2573"/>
                  </a:lnTo>
                  <a:cubicBezTo>
                    <a:pt x="1048" y="2573"/>
                    <a:pt x="1072" y="2573"/>
                    <a:pt x="1096" y="2584"/>
                  </a:cubicBezTo>
                  <a:cubicBezTo>
                    <a:pt x="1107" y="2584"/>
                    <a:pt x="1143" y="2584"/>
                    <a:pt x="1155" y="2596"/>
                  </a:cubicBezTo>
                  <a:lnTo>
                    <a:pt x="1429" y="2596"/>
                  </a:lnTo>
                  <a:cubicBezTo>
                    <a:pt x="1441" y="2596"/>
                    <a:pt x="1465" y="2596"/>
                    <a:pt x="1488" y="2584"/>
                  </a:cubicBezTo>
                  <a:cubicBezTo>
                    <a:pt x="1500" y="2584"/>
                    <a:pt x="1524" y="2584"/>
                    <a:pt x="1548" y="2573"/>
                  </a:cubicBezTo>
                  <a:lnTo>
                    <a:pt x="1560" y="2573"/>
                  </a:lnTo>
                  <a:cubicBezTo>
                    <a:pt x="1572" y="2573"/>
                    <a:pt x="1584" y="2573"/>
                    <a:pt x="1608" y="2561"/>
                  </a:cubicBezTo>
                  <a:lnTo>
                    <a:pt x="1619" y="2561"/>
                  </a:lnTo>
                  <a:cubicBezTo>
                    <a:pt x="1631" y="2561"/>
                    <a:pt x="1643" y="2537"/>
                    <a:pt x="1679" y="2537"/>
                  </a:cubicBezTo>
                  <a:cubicBezTo>
                    <a:pt x="1691" y="2537"/>
                    <a:pt x="1703" y="2525"/>
                    <a:pt x="1738" y="2525"/>
                  </a:cubicBezTo>
                  <a:lnTo>
                    <a:pt x="1750" y="2525"/>
                  </a:lnTo>
                  <a:cubicBezTo>
                    <a:pt x="1762" y="2525"/>
                    <a:pt x="1786" y="2513"/>
                    <a:pt x="1798" y="2513"/>
                  </a:cubicBezTo>
                  <a:lnTo>
                    <a:pt x="1810" y="2513"/>
                  </a:lnTo>
                  <a:cubicBezTo>
                    <a:pt x="1822" y="2513"/>
                    <a:pt x="1846" y="2489"/>
                    <a:pt x="1858" y="2477"/>
                  </a:cubicBezTo>
                  <a:cubicBezTo>
                    <a:pt x="1869" y="2465"/>
                    <a:pt x="1881" y="2465"/>
                    <a:pt x="1905" y="2454"/>
                  </a:cubicBezTo>
                  <a:lnTo>
                    <a:pt x="1917" y="2430"/>
                  </a:lnTo>
                  <a:cubicBezTo>
                    <a:pt x="1929" y="2430"/>
                    <a:pt x="1941" y="2418"/>
                    <a:pt x="1941" y="2418"/>
                  </a:cubicBezTo>
                  <a:lnTo>
                    <a:pt x="1965" y="2406"/>
                  </a:lnTo>
                  <a:cubicBezTo>
                    <a:pt x="1977" y="2394"/>
                    <a:pt x="1989" y="2394"/>
                    <a:pt x="2000" y="2370"/>
                  </a:cubicBezTo>
                  <a:cubicBezTo>
                    <a:pt x="2381" y="2120"/>
                    <a:pt x="2584" y="1715"/>
                    <a:pt x="2584" y="1275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CD0F2905-AB03-C8C4-6B6B-F183209DC46A}"/>
              </a:ext>
            </a:extLst>
          </p:cNvPr>
          <p:cNvSpPr txBox="1"/>
          <p:nvPr/>
        </p:nvSpPr>
        <p:spPr>
          <a:xfrm>
            <a:off x="358591" y="5400789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cap="none" normalizeH="0" baseline="0">
                <a:ln>
                  <a:noFill/>
                </a:ln>
                <a:solidFill>
                  <a:srgbClr val="445469"/>
                </a:solidFill>
                <a:effectLst/>
                <a:latin typeface="Montserrat" pitchFamily="2" charset="77"/>
              </a:rPr>
              <a:t>Quelques chiffres…</a:t>
            </a:r>
            <a:endParaRPr lang="en-BE">
              <a:solidFill>
                <a:srgbClr val="445469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3212073-0843-4C18-47EE-C49B8765030F}"/>
              </a:ext>
            </a:extLst>
          </p:cNvPr>
          <p:cNvSpPr txBox="1"/>
          <p:nvPr/>
        </p:nvSpPr>
        <p:spPr>
          <a:xfrm>
            <a:off x="5921410" y="5851453"/>
            <a:ext cx="2812750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400" b="1" noProof="0" dirty="0">
                <a:solidFill>
                  <a:schemeClr val="bg1"/>
                </a:solidFill>
                <a:latin typeface="Montserrat"/>
              </a:rPr>
              <a:t>～ 10 </a:t>
            </a:r>
            <a:r>
              <a:rPr lang="fr-FR" sz="1400" b="1">
                <a:solidFill>
                  <a:schemeClr val="bg1"/>
                </a:solidFill>
                <a:latin typeface="Montserrat"/>
              </a:rPr>
              <a:t>ETP</a:t>
            </a:r>
            <a:r>
              <a:rPr lang="fr-FR" sz="1400" b="1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fr-FR" sz="1400" b="1" noProof="0" dirty="0">
                <a:solidFill>
                  <a:schemeClr val="bg1"/>
                </a:solidFill>
                <a:latin typeface="Montserrat"/>
              </a:rPr>
              <a:t>incluant le travail forestier, la scierie, la menuiserie, et la gestion</a:t>
            </a:r>
          </a:p>
        </p:txBody>
      </p:sp>
      <p:cxnSp>
        <p:nvCxnSpPr>
          <p:cNvPr id="71" name="Google Shape;550;p50">
            <a:extLst>
              <a:ext uri="{FF2B5EF4-FFF2-40B4-BE49-F238E27FC236}">
                <a16:creationId xmlns:a16="http://schemas.microsoft.com/office/drawing/2014/main" id="{4D57361E-5733-092A-F805-A99562B81E5B}"/>
              </a:ext>
            </a:extLst>
          </p:cNvPr>
          <p:cNvCxnSpPr>
            <a:cxnSpLocks/>
          </p:cNvCxnSpPr>
          <p:nvPr/>
        </p:nvCxnSpPr>
        <p:spPr>
          <a:xfrm>
            <a:off x="3387787" y="6022725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" name="Google Shape;550;p50">
            <a:extLst>
              <a:ext uri="{FF2B5EF4-FFF2-40B4-BE49-F238E27FC236}">
                <a16:creationId xmlns:a16="http://schemas.microsoft.com/office/drawing/2014/main" id="{A084FA04-6224-F918-3881-D538DFABE80F}"/>
              </a:ext>
            </a:extLst>
          </p:cNvPr>
          <p:cNvCxnSpPr>
            <a:cxnSpLocks/>
          </p:cNvCxnSpPr>
          <p:nvPr/>
        </p:nvCxnSpPr>
        <p:spPr>
          <a:xfrm>
            <a:off x="5888028" y="6022725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" name="Google Shape;550;p50">
            <a:extLst>
              <a:ext uri="{FF2B5EF4-FFF2-40B4-BE49-F238E27FC236}">
                <a16:creationId xmlns:a16="http://schemas.microsoft.com/office/drawing/2014/main" id="{2179D66A-4674-F77C-13CD-0F09CF2E15EE}"/>
              </a:ext>
            </a:extLst>
          </p:cNvPr>
          <p:cNvCxnSpPr>
            <a:cxnSpLocks/>
          </p:cNvCxnSpPr>
          <p:nvPr/>
        </p:nvCxnSpPr>
        <p:spPr>
          <a:xfrm>
            <a:off x="8756248" y="6022725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2" descr="Sonian Wood Coop | Brussels">
            <a:extLst>
              <a:ext uri="{FF2B5EF4-FFF2-40B4-BE49-F238E27FC236}">
                <a16:creationId xmlns:a16="http://schemas.microsoft.com/office/drawing/2014/main" id="{3C7EBAAB-6823-1656-996C-D14E1AE55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75" b="31686"/>
          <a:stretch>
            <a:fillRect/>
          </a:stretch>
        </p:blipFill>
        <p:spPr bwMode="auto">
          <a:xfrm>
            <a:off x="5226521" y="629212"/>
            <a:ext cx="1688765" cy="58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>
            <a:extLst>
              <a:ext uri="{FF2B5EF4-FFF2-40B4-BE49-F238E27FC236}">
                <a16:creationId xmlns:a16="http://schemas.microsoft.com/office/drawing/2014/main" id="{BD712707-184A-B09E-8075-9A308933E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587" y="1644374"/>
            <a:ext cx="5538926" cy="369261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DA9C95-A0CC-E8A2-2A54-BF5E0C9C586F}"/>
              </a:ext>
            </a:extLst>
          </p:cNvPr>
          <p:cNvSpPr txBox="1"/>
          <p:nvPr/>
        </p:nvSpPr>
        <p:spPr>
          <a:xfrm>
            <a:off x="3433865" y="6064592"/>
            <a:ext cx="2432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400" b="1">
                <a:solidFill>
                  <a:schemeClr val="bg1"/>
                </a:solidFill>
                <a:latin typeface="Montserrat" pitchFamily="2" charset="77"/>
              </a:rPr>
              <a:t>Bénéfice 2024 : 52.708€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0F54B-66C7-A047-CF23-959513CE3629}"/>
              </a:ext>
            </a:extLst>
          </p:cNvPr>
          <p:cNvSpPr txBox="1"/>
          <p:nvPr/>
        </p:nvSpPr>
        <p:spPr>
          <a:xfrm>
            <a:off x="8815910" y="5968776"/>
            <a:ext cx="2984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noProof="0">
                <a:solidFill>
                  <a:schemeClr val="bg1"/>
                </a:solidFill>
                <a:latin typeface="Montserrat" pitchFamily="2" charset="77"/>
              </a:rPr>
              <a:t>Valorisation de plus de 1 200 m³ de bois </a:t>
            </a:r>
          </a:p>
        </p:txBody>
      </p:sp>
      <p:sp>
        <p:nvSpPr>
          <p:cNvPr id="11" name="Google Shape;504;p47">
            <a:extLst>
              <a:ext uri="{FF2B5EF4-FFF2-40B4-BE49-F238E27FC236}">
                <a16:creationId xmlns:a16="http://schemas.microsoft.com/office/drawing/2014/main" id="{8FEFB2E0-5D94-5F74-D675-7BEDAF9BEF77}"/>
              </a:ext>
            </a:extLst>
          </p:cNvPr>
          <p:cNvSpPr txBox="1">
            <a:spLocks/>
          </p:cNvSpPr>
          <p:nvPr/>
        </p:nvSpPr>
        <p:spPr>
          <a:xfrm>
            <a:off x="2087675" y="-40773"/>
            <a:ext cx="9388800" cy="8704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2133" noProof="0" dirty="0">
                <a:solidFill>
                  <a:srgbClr val="CAD5D7">
                    <a:lumMod val="10000"/>
                  </a:srgbClr>
                </a:solidFill>
                <a:latin typeface="Montserrat ExtraBold"/>
                <a:cs typeface="Montserrat ExtraBold"/>
              </a:rPr>
              <a:t>Enjeux et innovations</a:t>
            </a:r>
          </a:p>
          <a:p>
            <a:pPr>
              <a:defRPr/>
            </a:pPr>
            <a:r>
              <a:rPr lang="fr-FR" sz="1800" b="1" i="1" dirty="0" err="1">
                <a:solidFill>
                  <a:srgbClr val="44546A"/>
                </a:solidFill>
                <a:latin typeface="Montserrat"/>
              </a:rPr>
              <a:t>Sonian</a:t>
            </a:r>
            <a:r>
              <a:rPr lang="fr-FR" sz="1800" b="1" i="1" dirty="0">
                <a:solidFill>
                  <a:srgbClr val="44546A"/>
                </a:solidFill>
                <a:latin typeface="Montserrat"/>
              </a:rPr>
              <a:t> </a:t>
            </a:r>
            <a:r>
              <a:rPr lang="fr-FR" sz="1800" b="1" i="1" dirty="0" err="1">
                <a:solidFill>
                  <a:srgbClr val="44546A"/>
                </a:solidFill>
                <a:latin typeface="Montserrat"/>
              </a:rPr>
              <a:t>Woop</a:t>
            </a:r>
            <a:r>
              <a:rPr lang="fr-FR" sz="1800" b="1" i="1" dirty="0">
                <a:solidFill>
                  <a:srgbClr val="44546A"/>
                </a:solidFill>
                <a:latin typeface="Montserrat"/>
              </a:rPr>
              <a:t> Coop: allier chaîne de valeur locale et design</a:t>
            </a:r>
          </a:p>
        </p:txBody>
      </p:sp>
      <p:cxnSp>
        <p:nvCxnSpPr>
          <p:cNvPr id="13" name="Google Shape;550;p50">
            <a:extLst>
              <a:ext uri="{FF2B5EF4-FFF2-40B4-BE49-F238E27FC236}">
                <a16:creationId xmlns:a16="http://schemas.microsoft.com/office/drawing/2014/main" id="{2A6CC729-D75B-3C28-612C-25365D827C46}"/>
              </a:ext>
            </a:extLst>
          </p:cNvPr>
          <p:cNvCxnSpPr/>
          <p:nvPr/>
        </p:nvCxnSpPr>
        <p:spPr>
          <a:xfrm>
            <a:off x="2070885" y="0"/>
            <a:ext cx="0" cy="71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6937FB3-F9C5-4B9F-8021-C470008A4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3156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1" grpId="0" animBg="1"/>
      <p:bldP spid="22" grpId="0" animBg="1"/>
      <p:bldP spid="41" grpId="0"/>
      <p:bldP spid="42" grpId="0"/>
      <p:bldP spid="43" grpId="0" animBg="1"/>
      <p:bldP spid="44" grpId="0"/>
      <p:bldP spid="45" grpId="0"/>
      <p:bldP spid="50" grpId="0"/>
      <p:bldP spid="69" grpId="0"/>
      <p:bldP spid="70" grpId="0"/>
      <p:bldP spid="9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3B63D-F7A3-8BC1-992F-F7893392F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5945F1E6-7B01-524C-B04E-3E665EADA884}"/>
              </a:ext>
            </a:extLst>
          </p:cNvPr>
          <p:cNvSpPr/>
          <p:nvPr/>
        </p:nvSpPr>
        <p:spPr>
          <a:xfrm>
            <a:off x="300740" y="5715910"/>
            <a:ext cx="8004278" cy="959843"/>
          </a:xfrm>
          <a:prstGeom prst="roundRect">
            <a:avLst>
              <a:gd name="adj" fmla="val 10868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grpSp>
        <p:nvGrpSpPr>
          <p:cNvPr id="2" name="Google Shape;9696;p62">
            <a:extLst>
              <a:ext uri="{FF2B5EF4-FFF2-40B4-BE49-F238E27FC236}">
                <a16:creationId xmlns:a16="http://schemas.microsoft.com/office/drawing/2014/main" id="{20612F66-E145-CD66-6960-208DC814C6B2}"/>
              </a:ext>
            </a:extLst>
          </p:cNvPr>
          <p:cNvGrpSpPr/>
          <p:nvPr/>
        </p:nvGrpSpPr>
        <p:grpSpPr>
          <a:xfrm>
            <a:off x="1674706" y="2390848"/>
            <a:ext cx="822552" cy="731067"/>
            <a:chOff x="7929578" y="4284365"/>
            <a:chExt cx="395266" cy="351312"/>
          </a:xfrm>
          <a:solidFill>
            <a:schemeClr val="tx1"/>
          </a:solidFill>
        </p:grpSpPr>
        <p:sp>
          <p:nvSpPr>
            <p:cNvPr id="3" name="Google Shape;9697;p62">
              <a:extLst>
                <a:ext uri="{FF2B5EF4-FFF2-40B4-BE49-F238E27FC236}">
                  <a16:creationId xmlns:a16="http://schemas.microsoft.com/office/drawing/2014/main" id="{EDB2C592-8406-7FEA-529D-3C18859EAAE7}"/>
                </a:ext>
              </a:extLst>
            </p:cNvPr>
            <p:cNvSpPr/>
            <p:nvPr/>
          </p:nvSpPr>
          <p:spPr>
            <a:xfrm>
              <a:off x="7954213" y="4588668"/>
              <a:ext cx="11394" cy="47009"/>
            </a:xfrm>
            <a:custGeom>
              <a:avLst/>
              <a:gdLst/>
              <a:ahLst/>
              <a:cxnLst/>
              <a:rect l="l" t="t" r="r" b="b"/>
              <a:pathLst>
                <a:path w="358" h="1477" extrusionOk="0">
                  <a:moveTo>
                    <a:pt x="179" y="0"/>
                  </a:moveTo>
                  <a:cubicBezTo>
                    <a:pt x="84" y="0"/>
                    <a:pt x="0" y="84"/>
                    <a:pt x="0" y="179"/>
                  </a:cubicBezTo>
                  <a:lnTo>
                    <a:pt x="0" y="1298"/>
                  </a:lnTo>
                  <a:cubicBezTo>
                    <a:pt x="0" y="1405"/>
                    <a:pt x="84" y="1477"/>
                    <a:pt x="179" y="1477"/>
                  </a:cubicBezTo>
                  <a:cubicBezTo>
                    <a:pt x="286" y="1477"/>
                    <a:pt x="358" y="1405"/>
                    <a:pt x="358" y="1298"/>
                  </a:cubicBezTo>
                  <a:lnTo>
                    <a:pt x="358" y="179"/>
                  </a:lnTo>
                  <a:cubicBezTo>
                    <a:pt x="358" y="96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9698;p62">
              <a:extLst>
                <a:ext uri="{FF2B5EF4-FFF2-40B4-BE49-F238E27FC236}">
                  <a16:creationId xmlns:a16="http://schemas.microsoft.com/office/drawing/2014/main" id="{7CED8D46-4E96-D62E-7A18-217F87794CEF}"/>
                </a:ext>
              </a:extLst>
            </p:cNvPr>
            <p:cNvSpPr/>
            <p:nvPr/>
          </p:nvSpPr>
          <p:spPr>
            <a:xfrm>
              <a:off x="7929578" y="4432522"/>
              <a:ext cx="213372" cy="203155"/>
            </a:xfrm>
            <a:custGeom>
              <a:avLst/>
              <a:gdLst/>
              <a:ahLst/>
              <a:cxnLst/>
              <a:rect l="l" t="t" r="r" b="b"/>
              <a:pathLst>
                <a:path w="6704" h="6383" extrusionOk="0">
                  <a:moveTo>
                    <a:pt x="6192" y="1013"/>
                  </a:moveTo>
                  <a:lnTo>
                    <a:pt x="6275" y="1275"/>
                  </a:lnTo>
                  <a:cubicBezTo>
                    <a:pt x="6287" y="1358"/>
                    <a:pt x="6275" y="1430"/>
                    <a:pt x="6216" y="1489"/>
                  </a:cubicBezTo>
                  <a:lnTo>
                    <a:pt x="6108" y="1596"/>
                  </a:lnTo>
                  <a:lnTo>
                    <a:pt x="5858" y="1334"/>
                  </a:lnTo>
                  <a:lnTo>
                    <a:pt x="6192" y="1013"/>
                  </a:lnTo>
                  <a:close/>
                  <a:moveTo>
                    <a:pt x="1941" y="382"/>
                  </a:moveTo>
                  <a:cubicBezTo>
                    <a:pt x="2251" y="382"/>
                    <a:pt x="2536" y="501"/>
                    <a:pt x="2763" y="727"/>
                  </a:cubicBezTo>
                  <a:cubicBezTo>
                    <a:pt x="2965" y="953"/>
                    <a:pt x="3096" y="1251"/>
                    <a:pt x="3132" y="1573"/>
                  </a:cubicBezTo>
                  <a:cubicBezTo>
                    <a:pt x="3144" y="1692"/>
                    <a:pt x="3156" y="1846"/>
                    <a:pt x="3179" y="2001"/>
                  </a:cubicBezTo>
                  <a:cubicBezTo>
                    <a:pt x="2977" y="1680"/>
                    <a:pt x="2656" y="1430"/>
                    <a:pt x="2239" y="1287"/>
                  </a:cubicBezTo>
                  <a:cubicBezTo>
                    <a:pt x="1947" y="1199"/>
                    <a:pt x="1670" y="1191"/>
                    <a:pt x="1579" y="1191"/>
                  </a:cubicBezTo>
                  <a:cubicBezTo>
                    <a:pt x="1559" y="1191"/>
                    <a:pt x="1548" y="1192"/>
                    <a:pt x="1548" y="1192"/>
                  </a:cubicBezTo>
                  <a:cubicBezTo>
                    <a:pt x="1513" y="1192"/>
                    <a:pt x="1465" y="1204"/>
                    <a:pt x="1429" y="1251"/>
                  </a:cubicBezTo>
                  <a:lnTo>
                    <a:pt x="1108" y="1585"/>
                  </a:lnTo>
                  <a:cubicBezTo>
                    <a:pt x="1036" y="1668"/>
                    <a:pt x="1036" y="1787"/>
                    <a:pt x="1108" y="1846"/>
                  </a:cubicBezTo>
                  <a:cubicBezTo>
                    <a:pt x="1143" y="1882"/>
                    <a:pt x="1191" y="1900"/>
                    <a:pt x="1237" y="1900"/>
                  </a:cubicBezTo>
                  <a:cubicBezTo>
                    <a:pt x="1283" y="1900"/>
                    <a:pt x="1328" y="1882"/>
                    <a:pt x="1358" y="1846"/>
                  </a:cubicBezTo>
                  <a:lnTo>
                    <a:pt x="1632" y="1561"/>
                  </a:lnTo>
                  <a:cubicBezTo>
                    <a:pt x="1870" y="1573"/>
                    <a:pt x="2620" y="1668"/>
                    <a:pt x="2906" y="2299"/>
                  </a:cubicBezTo>
                  <a:cubicBezTo>
                    <a:pt x="2834" y="2763"/>
                    <a:pt x="2417" y="3120"/>
                    <a:pt x="1929" y="3120"/>
                  </a:cubicBezTo>
                  <a:cubicBezTo>
                    <a:pt x="1393" y="3120"/>
                    <a:pt x="941" y="2680"/>
                    <a:pt x="941" y="2144"/>
                  </a:cubicBezTo>
                  <a:cubicBezTo>
                    <a:pt x="941" y="2037"/>
                    <a:pt x="870" y="1966"/>
                    <a:pt x="762" y="1966"/>
                  </a:cubicBezTo>
                  <a:cubicBezTo>
                    <a:pt x="751" y="1966"/>
                    <a:pt x="715" y="1966"/>
                    <a:pt x="703" y="1977"/>
                  </a:cubicBezTo>
                  <a:cubicBezTo>
                    <a:pt x="715" y="1835"/>
                    <a:pt x="751" y="1680"/>
                    <a:pt x="751" y="1573"/>
                  </a:cubicBezTo>
                  <a:cubicBezTo>
                    <a:pt x="774" y="1251"/>
                    <a:pt x="893" y="953"/>
                    <a:pt x="1120" y="727"/>
                  </a:cubicBezTo>
                  <a:cubicBezTo>
                    <a:pt x="1334" y="501"/>
                    <a:pt x="1632" y="382"/>
                    <a:pt x="1941" y="382"/>
                  </a:cubicBezTo>
                  <a:close/>
                  <a:moveTo>
                    <a:pt x="631" y="2442"/>
                  </a:moveTo>
                  <a:cubicBezTo>
                    <a:pt x="703" y="2763"/>
                    <a:pt x="917" y="3049"/>
                    <a:pt x="1179" y="3228"/>
                  </a:cubicBezTo>
                  <a:lnTo>
                    <a:pt x="1179" y="3442"/>
                  </a:lnTo>
                  <a:lnTo>
                    <a:pt x="1167" y="3442"/>
                  </a:lnTo>
                  <a:cubicBezTo>
                    <a:pt x="822" y="3382"/>
                    <a:pt x="572" y="3287"/>
                    <a:pt x="417" y="3216"/>
                  </a:cubicBezTo>
                  <a:cubicBezTo>
                    <a:pt x="405" y="3216"/>
                    <a:pt x="417" y="3204"/>
                    <a:pt x="417" y="3204"/>
                  </a:cubicBezTo>
                  <a:cubicBezTo>
                    <a:pt x="501" y="2989"/>
                    <a:pt x="572" y="2728"/>
                    <a:pt x="631" y="2442"/>
                  </a:cubicBezTo>
                  <a:close/>
                  <a:moveTo>
                    <a:pt x="3239" y="2454"/>
                  </a:moveTo>
                  <a:cubicBezTo>
                    <a:pt x="3275" y="2692"/>
                    <a:pt x="3334" y="2942"/>
                    <a:pt x="3418" y="3144"/>
                  </a:cubicBezTo>
                  <a:lnTo>
                    <a:pt x="3084" y="3454"/>
                  </a:lnTo>
                  <a:cubicBezTo>
                    <a:pt x="3037" y="3478"/>
                    <a:pt x="3001" y="3513"/>
                    <a:pt x="2941" y="3513"/>
                  </a:cubicBezTo>
                  <a:lnTo>
                    <a:pt x="2894" y="3513"/>
                  </a:lnTo>
                  <a:cubicBezTo>
                    <a:pt x="2775" y="3513"/>
                    <a:pt x="2679" y="3418"/>
                    <a:pt x="2679" y="3299"/>
                  </a:cubicBezTo>
                  <a:lnTo>
                    <a:pt x="2679" y="3239"/>
                  </a:lnTo>
                  <a:cubicBezTo>
                    <a:pt x="2953" y="3061"/>
                    <a:pt x="3144" y="2787"/>
                    <a:pt x="3239" y="2454"/>
                  </a:cubicBezTo>
                  <a:close/>
                  <a:moveTo>
                    <a:pt x="2358" y="3418"/>
                  </a:moveTo>
                  <a:cubicBezTo>
                    <a:pt x="2370" y="3525"/>
                    <a:pt x="2429" y="3620"/>
                    <a:pt x="2489" y="3692"/>
                  </a:cubicBezTo>
                  <a:lnTo>
                    <a:pt x="2203" y="3954"/>
                  </a:lnTo>
                  <a:cubicBezTo>
                    <a:pt x="2132" y="4031"/>
                    <a:pt x="2033" y="4070"/>
                    <a:pt x="1934" y="4070"/>
                  </a:cubicBezTo>
                  <a:cubicBezTo>
                    <a:pt x="1834" y="4070"/>
                    <a:pt x="1733" y="4031"/>
                    <a:pt x="1655" y="3954"/>
                  </a:cubicBezTo>
                  <a:lnTo>
                    <a:pt x="1489" y="3799"/>
                  </a:lnTo>
                  <a:cubicBezTo>
                    <a:pt x="1524" y="3740"/>
                    <a:pt x="1536" y="3680"/>
                    <a:pt x="1536" y="3620"/>
                  </a:cubicBezTo>
                  <a:lnTo>
                    <a:pt x="1536" y="3418"/>
                  </a:lnTo>
                  <a:cubicBezTo>
                    <a:pt x="1667" y="3466"/>
                    <a:pt x="1810" y="3478"/>
                    <a:pt x="1941" y="3478"/>
                  </a:cubicBezTo>
                  <a:cubicBezTo>
                    <a:pt x="2084" y="3478"/>
                    <a:pt x="2227" y="3454"/>
                    <a:pt x="2358" y="3418"/>
                  </a:cubicBezTo>
                  <a:close/>
                  <a:moveTo>
                    <a:pt x="1941" y="1"/>
                  </a:moveTo>
                  <a:cubicBezTo>
                    <a:pt x="1120" y="1"/>
                    <a:pt x="465" y="656"/>
                    <a:pt x="393" y="1537"/>
                  </a:cubicBezTo>
                  <a:cubicBezTo>
                    <a:pt x="358" y="1882"/>
                    <a:pt x="239" y="2644"/>
                    <a:pt x="72" y="3061"/>
                  </a:cubicBezTo>
                  <a:cubicBezTo>
                    <a:pt x="0" y="3251"/>
                    <a:pt x="96" y="3454"/>
                    <a:pt x="274" y="3537"/>
                  </a:cubicBezTo>
                  <a:cubicBezTo>
                    <a:pt x="405" y="3597"/>
                    <a:pt x="608" y="3692"/>
                    <a:pt x="893" y="3751"/>
                  </a:cubicBezTo>
                  <a:lnTo>
                    <a:pt x="417" y="3990"/>
                  </a:lnTo>
                  <a:cubicBezTo>
                    <a:pt x="155" y="4121"/>
                    <a:pt x="0" y="4371"/>
                    <a:pt x="0" y="4668"/>
                  </a:cubicBezTo>
                  <a:lnTo>
                    <a:pt x="0" y="6204"/>
                  </a:lnTo>
                  <a:cubicBezTo>
                    <a:pt x="0" y="6311"/>
                    <a:pt x="72" y="6383"/>
                    <a:pt x="179" y="6383"/>
                  </a:cubicBezTo>
                  <a:cubicBezTo>
                    <a:pt x="286" y="6383"/>
                    <a:pt x="358" y="6311"/>
                    <a:pt x="358" y="6204"/>
                  </a:cubicBezTo>
                  <a:lnTo>
                    <a:pt x="358" y="4668"/>
                  </a:lnTo>
                  <a:cubicBezTo>
                    <a:pt x="358" y="4525"/>
                    <a:pt x="453" y="4371"/>
                    <a:pt x="584" y="4311"/>
                  </a:cubicBezTo>
                  <a:lnTo>
                    <a:pt x="1191" y="4013"/>
                  </a:lnTo>
                  <a:lnTo>
                    <a:pt x="1405" y="4216"/>
                  </a:lnTo>
                  <a:cubicBezTo>
                    <a:pt x="1548" y="4347"/>
                    <a:pt x="1739" y="4418"/>
                    <a:pt x="1929" y="4418"/>
                  </a:cubicBezTo>
                  <a:cubicBezTo>
                    <a:pt x="2120" y="4418"/>
                    <a:pt x="2310" y="4347"/>
                    <a:pt x="2453" y="4216"/>
                  </a:cubicBezTo>
                  <a:lnTo>
                    <a:pt x="2822" y="3859"/>
                  </a:lnTo>
                  <a:lnTo>
                    <a:pt x="2929" y="3859"/>
                  </a:lnTo>
                  <a:cubicBezTo>
                    <a:pt x="3084" y="3859"/>
                    <a:pt x="3215" y="3799"/>
                    <a:pt x="3322" y="3692"/>
                  </a:cubicBezTo>
                  <a:lnTo>
                    <a:pt x="5584" y="1561"/>
                  </a:lnTo>
                  <a:lnTo>
                    <a:pt x="5835" y="1811"/>
                  </a:lnTo>
                  <a:lnTo>
                    <a:pt x="3001" y="4656"/>
                  </a:lnTo>
                  <a:cubicBezTo>
                    <a:pt x="2822" y="4835"/>
                    <a:pt x="2715" y="5073"/>
                    <a:pt x="2715" y="5347"/>
                  </a:cubicBezTo>
                  <a:lnTo>
                    <a:pt x="2715" y="6192"/>
                  </a:lnTo>
                  <a:cubicBezTo>
                    <a:pt x="2715" y="6299"/>
                    <a:pt x="2787" y="6371"/>
                    <a:pt x="2894" y="6371"/>
                  </a:cubicBezTo>
                  <a:cubicBezTo>
                    <a:pt x="3001" y="6371"/>
                    <a:pt x="3072" y="6299"/>
                    <a:pt x="3072" y="6192"/>
                  </a:cubicBezTo>
                  <a:lnTo>
                    <a:pt x="3072" y="5371"/>
                  </a:lnTo>
                  <a:cubicBezTo>
                    <a:pt x="3072" y="5204"/>
                    <a:pt x="3132" y="5061"/>
                    <a:pt x="3251" y="4954"/>
                  </a:cubicBezTo>
                  <a:lnTo>
                    <a:pt x="6466" y="1739"/>
                  </a:lnTo>
                  <a:cubicBezTo>
                    <a:pt x="6597" y="1608"/>
                    <a:pt x="6656" y="1394"/>
                    <a:pt x="6608" y="1204"/>
                  </a:cubicBezTo>
                  <a:lnTo>
                    <a:pt x="6513" y="727"/>
                  </a:lnTo>
                  <a:lnTo>
                    <a:pt x="6632" y="608"/>
                  </a:lnTo>
                  <a:cubicBezTo>
                    <a:pt x="6704" y="537"/>
                    <a:pt x="6704" y="430"/>
                    <a:pt x="6644" y="358"/>
                  </a:cubicBezTo>
                  <a:cubicBezTo>
                    <a:pt x="6607" y="321"/>
                    <a:pt x="6560" y="303"/>
                    <a:pt x="6513" y="303"/>
                  </a:cubicBezTo>
                  <a:cubicBezTo>
                    <a:pt x="6470" y="303"/>
                    <a:pt x="6428" y="318"/>
                    <a:pt x="6394" y="346"/>
                  </a:cubicBezTo>
                  <a:lnTo>
                    <a:pt x="3727" y="2858"/>
                  </a:lnTo>
                  <a:cubicBezTo>
                    <a:pt x="3608" y="2430"/>
                    <a:pt x="3501" y="1846"/>
                    <a:pt x="3489" y="1537"/>
                  </a:cubicBezTo>
                  <a:cubicBezTo>
                    <a:pt x="3429" y="656"/>
                    <a:pt x="2751" y="1"/>
                    <a:pt x="1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699;p62">
              <a:extLst>
                <a:ext uri="{FF2B5EF4-FFF2-40B4-BE49-F238E27FC236}">
                  <a16:creationId xmlns:a16="http://schemas.microsoft.com/office/drawing/2014/main" id="{777FCBF5-C09B-F09E-382C-3AC47260BC69}"/>
                </a:ext>
              </a:extLst>
            </p:cNvPr>
            <p:cNvSpPr/>
            <p:nvPr/>
          </p:nvSpPr>
          <p:spPr>
            <a:xfrm>
              <a:off x="8090243" y="4284365"/>
              <a:ext cx="234601" cy="196344"/>
            </a:xfrm>
            <a:custGeom>
              <a:avLst/>
              <a:gdLst/>
              <a:ahLst/>
              <a:cxnLst/>
              <a:rect l="l" t="t" r="r" b="b"/>
              <a:pathLst>
                <a:path w="7371" h="6169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5275"/>
                  </a:lnTo>
                  <a:cubicBezTo>
                    <a:pt x="1" y="5382"/>
                    <a:pt x="72" y="5454"/>
                    <a:pt x="179" y="5454"/>
                  </a:cubicBezTo>
                  <a:cubicBezTo>
                    <a:pt x="286" y="5454"/>
                    <a:pt x="358" y="5382"/>
                    <a:pt x="358" y="5275"/>
                  </a:cubicBezTo>
                  <a:lnTo>
                    <a:pt x="358" y="560"/>
                  </a:lnTo>
                  <a:cubicBezTo>
                    <a:pt x="358" y="441"/>
                    <a:pt x="453" y="358"/>
                    <a:pt x="572" y="358"/>
                  </a:cubicBezTo>
                  <a:lnTo>
                    <a:pt x="6787" y="358"/>
                  </a:lnTo>
                  <a:cubicBezTo>
                    <a:pt x="6906" y="358"/>
                    <a:pt x="7002" y="441"/>
                    <a:pt x="7002" y="560"/>
                  </a:cubicBezTo>
                  <a:lnTo>
                    <a:pt x="7002" y="5608"/>
                  </a:lnTo>
                  <a:cubicBezTo>
                    <a:pt x="7002" y="5728"/>
                    <a:pt x="6906" y="5811"/>
                    <a:pt x="6787" y="5811"/>
                  </a:cubicBezTo>
                  <a:lnTo>
                    <a:pt x="2191" y="5811"/>
                  </a:lnTo>
                  <a:cubicBezTo>
                    <a:pt x="2084" y="5811"/>
                    <a:pt x="2013" y="5894"/>
                    <a:pt x="2013" y="5989"/>
                  </a:cubicBezTo>
                  <a:cubicBezTo>
                    <a:pt x="2013" y="6097"/>
                    <a:pt x="2084" y="6168"/>
                    <a:pt x="2191" y="6168"/>
                  </a:cubicBezTo>
                  <a:lnTo>
                    <a:pt x="6787" y="6168"/>
                  </a:lnTo>
                  <a:cubicBezTo>
                    <a:pt x="7097" y="6168"/>
                    <a:pt x="7359" y="5918"/>
                    <a:pt x="7359" y="5608"/>
                  </a:cubicBezTo>
                  <a:lnTo>
                    <a:pt x="7359" y="560"/>
                  </a:lnTo>
                  <a:cubicBezTo>
                    <a:pt x="7371" y="251"/>
                    <a:pt x="7097" y="1"/>
                    <a:pt x="6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700;p62">
              <a:extLst>
                <a:ext uri="{FF2B5EF4-FFF2-40B4-BE49-F238E27FC236}">
                  <a16:creationId xmlns:a16="http://schemas.microsoft.com/office/drawing/2014/main" id="{CDB72DD6-5C91-4DAE-0467-74DCD059D837}"/>
                </a:ext>
              </a:extLst>
            </p:cNvPr>
            <p:cNvSpPr/>
            <p:nvPr/>
          </p:nvSpPr>
          <p:spPr>
            <a:xfrm>
              <a:off x="8145591" y="4309382"/>
              <a:ext cx="136063" cy="135299"/>
            </a:xfrm>
            <a:custGeom>
              <a:avLst/>
              <a:gdLst/>
              <a:ahLst/>
              <a:cxnLst/>
              <a:rect l="l" t="t" r="r" b="b"/>
              <a:pathLst>
                <a:path w="4275" h="4251" extrusionOk="0">
                  <a:moveTo>
                    <a:pt x="1953" y="739"/>
                  </a:moveTo>
                  <a:cubicBezTo>
                    <a:pt x="2322" y="739"/>
                    <a:pt x="2655" y="882"/>
                    <a:pt x="2917" y="1084"/>
                  </a:cubicBezTo>
                  <a:lnTo>
                    <a:pt x="1822" y="2179"/>
                  </a:lnTo>
                  <a:cubicBezTo>
                    <a:pt x="1750" y="2263"/>
                    <a:pt x="1750" y="2382"/>
                    <a:pt x="1822" y="2441"/>
                  </a:cubicBezTo>
                  <a:cubicBezTo>
                    <a:pt x="1845" y="2465"/>
                    <a:pt x="1905" y="2501"/>
                    <a:pt x="1953" y="2501"/>
                  </a:cubicBezTo>
                  <a:cubicBezTo>
                    <a:pt x="2000" y="2501"/>
                    <a:pt x="2048" y="2477"/>
                    <a:pt x="2084" y="2441"/>
                  </a:cubicBezTo>
                  <a:lnTo>
                    <a:pt x="2643" y="1882"/>
                  </a:lnTo>
                  <a:cubicBezTo>
                    <a:pt x="2715" y="2001"/>
                    <a:pt x="2762" y="2155"/>
                    <a:pt x="2762" y="2298"/>
                  </a:cubicBezTo>
                  <a:cubicBezTo>
                    <a:pt x="2762" y="2739"/>
                    <a:pt x="2405" y="3096"/>
                    <a:pt x="1965" y="3096"/>
                  </a:cubicBezTo>
                  <a:cubicBezTo>
                    <a:pt x="1536" y="3096"/>
                    <a:pt x="1179" y="2739"/>
                    <a:pt x="1179" y="2298"/>
                  </a:cubicBezTo>
                  <a:cubicBezTo>
                    <a:pt x="1179" y="1870"/>
                    <a:pt x="1536" y="1513"/>
                    <a:pt x="1965" y="1513"/>
                  </a:cubicBezTo>
                  <a:cubicBezTo>
                    <a:pt x="2072" y="1513"/>
                    <a:pt x="2143" y="1441"/>
                    <a:pt x="2143" y="1334"/>
                  </a:cubicBezTo>
                  <a:cubicBezTo>
                    <a:pt x="2143" y="1227"/>
                    <a:pt x="2072" y="1155"/>
                    <a:pt x="1965" y="1155"/>
                  </a:cubicBezTo>
                  <a:cubicBezTo>
                    <a:pt x="1334" y="1155"/>
                    <a:pt x="822" y="1679"/>
                    <a:pt x="822" y="2298"/>
                  </a:cubicBezTo>
                  <a:cubicBezTo>
                    <a:pt x="822" y="2941"/>
                    <a:pt x="1345" y="3453"/>
                    <a:pt x="1965" y="3453"/>
                  </a:cubicBezTo>
                  <a:cubicBezTo>
                    <a:pt x="2607" y="3453"/>
                    <a:pt x="3119" y="2929"/>
                    <a:pt x="3119" y="2298"/>
                  </a:cubicBezTo>
                  <a:cubicBezTo>
                    <a:pt x="3119" y="2060"/>
                    <a:pt x="3036" y="1822"/>
                    <a:pt x="2893" y="1632"/>
                  </a:cubicBezTo>
                  <a:lnTo>
                    <a:pt x="3191" y="1334"/>
                  </a:lnTo>
                  <a:cubicBezTo>
                    <a:pt x="3381" y="1608"/>
                    <a:pt x="3512" y="1953"/>
                    <a:pt x="3512" y="2310"/>
                  </a:cubicBezTo>
                  <a:cubicBezTo>
                    <a:pt x="3512" y="3168"/>
                    <a:pt x="2822" y="3870"/>
                    <a:pt x="1953" y="3870"/>
                  </a:cubicBezTo>
                  <a:cubicBezTo>
                    <a:pt x="1095" y="3870"/>
                    <a:pt x="393" y="3168"/>
                    <a:pt x="393" y="2310"/>
                  </a:cubicBezTo>
                  <a:cubicBezTo>
                    <a:pt x="393" y="1441"/>
                    <a:pt x="1095" y="739"/>
                    <a:pt x="1953" y="739"/>
                  </a:cubicBezTo>
                  <a:close/>
                  <a:moveTo>
                    <a:pt x="3500" y="0"/>
                  </a:moveTo>
                  <a:cubicBezTo>
                    <a:pt x="3393" y="0"/>
                    <a:pt x="3322" y="72"/>
                    <a:pt x="3322" y="179"/>
                  </a:cubicBezTo>
                  <a:lnTo>
                    <a:pt x="3322" y="679"/>
                  </a:lnTo>
                  <a:lnTo>
                    <a:pt x="3179" y="834"/>
                  </a:lnTo>
                  <a:cubicBezTo>
                    <a:pt x="2846" y="548"/>
                    <a:pt x="2417" y="381"/>
                    <a:pt x="1941" y="381"/>
                  </a:cubicBezTo>
                  <a:cubicBezTo>
                    <a:pt x="869" y="381"/>
                    <a:pt x="0" y="1251"/>
                    <a:pt x="0" y="2322"/>
                  </a:cubicBezTo>
                  <a:cubicBezTo>
                    <a:pt x="0" y="3394"/>
                    <a:pt x="869" y="4251"/>
                    <a:pt x="1941" y="4251"/>
                  </a:cubicBezTo>
                  <a:cubicBezTo>
                    <a:pt x="3012" y="4251"/>
                    <a:pt x="3870" y="3394"/>
                    <a:pt x="3870" y="2322"/>
                  </a:cubicBezTo>
                  <a:cubicBezTo>
                    <a:pt x="3870" y="1858"/>
                    <a:pt x="3715" y="1429"/>
                    <a:pt x="3429" y="1084"/>
                  </a:cubicBezTo>
                  <a:lnTo>
                    <a:pt x="3572" y="941"/>
                  </a:lnTo>
                  <a:lnTo>
                    <a:pt x="4084" y="941"/>
                  </a:lnTo>
                  <a:cubicBezTo>
                    <a:pt x="4191" y="941"/>
                    <a:pt x="4262" y="858"/>
                    <a:pt x="4262" y="751"/>
                  </a:cubicBezTo>
                  <a:cubicBezTo>
                    <a:pt x="4262" y="655"/>
                    <a:pt x="4191" y="584"/>
                    <a:pt x="4084" y="584"/>
                  </a:cubicBezTo>
                  <a:lnTo>
                    <a:pt x="3929" y="584"/>
                  </a:lnTo>
                  <a:lnTo>
                    <a:pt x="4203" y="310"/>
                  </a:lnTo>
                  <a:cubicBezTo>
                    <a:pt x="4274" y="239"/>
                    <a:pt x="4274" y="120"/>
                    <a:pt x="4203" y="60"/>
                  </a:cubicBezTo>
                  <a:cubicBezTo>
                    <a:pt x="4167" y="24"/>
                    <a:pt x="4120" y="6"/>
                    <a:pt x="4073" y="6"/>
                  </a:cubicBezTo>
                  <a:cubicBezTo>
                    <a:pt x="4027" y="6"/>
                    <a:pt x="3983" y="24"/>
                    <a:pt x="3953" y="60"/>
                  </a:cubicBezTo>
                  <a:lnTo>
                    <a:pt x="3679" y="322"/>
                  </a:lnTo>
                  <a:lnTo>
                    <a:pt x="3679" y="179"/>
                  </a:lnTo>
                  <a:cubicBezTo>
                    <a:pt x="3679" y="72"/>
                    <a:pt x="3608" y="0"/>
                    <a:pt x="3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216E055-2C52-1566-274F-8FE07FD5C456}"/>
              </a:ext>
            </a:extLst>
          </p:cNvPr>
          <p:cNvSpPr txBox="1"/>
          <p:nvPr/>
        </p:nvSpPr>
        <p:spPr>
          <a:xfrm>
            <a:off x="1308608" y="3147725"/>
            <a:ext cx="1143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effectLst/>
                <a:latin typeface="Montserrat" pitchFamily="2" charset="77"/>
              </a:rPr>
              <a:t>Enjeux</a:t>
            </a:r>
            <a:endParaRPr lang="en-B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B8F455-AC4F-030F-B9DD-A1DE50649C9A}"/>
              </a:ext>
            </a:extLst>
          </p:cNvPr>
          <p:cNvSpPr txBox="1"/>
          <p:nvPr/>
        </p:nvSpPr>
        <p:spPr>
          <a:xfrm>
            <a:off x="220490" y="3542840"/>
            <a:ext cx="33777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fr-FR" sz="1200" b="1">
                <a:latin typeface="Montserrat" pitchFamily="2" charset="77"/>
              </a:rPr>
              <a:t>Délocalisation de la valeur ajoutée: </a:t>
            </a:r>
            <a:r>
              <a:rPr lang="en-BE" altLang="en-BE" sz="1200">
                <a:solidFill>
                  <a:srgbClr val="000000"/>
                </a:solidFill>
                <a:latin typeface="Montserrat" pitchFamily="2" charset="77"/>
              </a:rPr>
              <a:t>bois abattus historiquement exporté vers l'Asie. </a:t>
            </a:r>
          </a:p>
          <a:p>
            <a:pPr marL="228600" indent="-228600">
              <a:buFont typeface="+mj-lt"/>
              <a:buAutoNum type="arabicPeriod"/>
            </a:pPr>
            <a:r>
              <a:rPr lang="fr-FR" sz="1200" noProof="0">
                <a:latin typeface="Montserrat" pitchFamily="2" charset="77"/>
              </a:rPr>
              <a:t>Manque de 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effectLst/>
                <a:latin typeface="Montserrat" pitchFamily="2" charset="77"/>
              </a:rPr>
              <a:t>transformation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effectLst/>
                <a:latin typeface="Montserrat" pitchFamily="2" charset="77"/>
              </a:rPr>
              <a:t>locale du bois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effectLst/>
                <a:latin typeface="Montserrat" pitchFamily="2" charset="77"/>
              </a:rPr>
              <a:t>.</a:t>
            </a:r>
            <a:endParaRPr lang="fr-FR" sz="1200" noProof="0">
              <a:latin typeface="Montserrat" pitchFamily="2" charset="77"/>
            </a:endParaRPr>
          </a:p>
        </p:txBody>
      </p:sp>
      <p:sp>
        <p:nvSpPr>
          <p:cNvPr id="20" name="Google Shape;510;p45">
            <a:extLst>
              <a:ext uri="{FF2B5EF4-FFF2-40B4-BE49-F238E27FC236}">
                <a16:creationId xmlns:a16="http://schemas.microsoft.com/office/drawing/2014/main" id="{F8688D56-80D1-7B84-FB6C-9B8545293149}"/>
              </a:ext>
            </a:extLst>
          </p:cNvPr>
          <p:cNvSpPr/>
          <p:nvPr/>
        </p:nvSpPr>
        <p:spPr>
          <a:xfrm>
            <a:off x="1674385" y="1789531"/>
            <a:ext cx="351900" cy="351900"/>
          </a:xfrm>
          <a:prstGeom prst="rect">
            <a:avLst/>
          </a:prstGeom>
          <a:solidFill>
            <a:schemeClr val="tx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bg1"/>
                </a:solidFill>
                <a:latin typeface="Epilogue"/>
                <a:ea typeface="Epilogue"/>
                <a:cs typeface="Epilogue"/>
                <a:sym typeface="Epilogue"/>
              </a:rPr>
              <a:t>1</a:t>
            </a:r>
            <a:endParaRPr b="1">
              <a:solidFill>
                <a:schemeClr val="bg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21" name="Google Shape;511;p45">
            <a:extLst>
              <a:ext uri="{FF2B5EF4-FFF2-40B4-BE49-F238E27FC236}">
                <a16:creationId xmlns:a16="http://schemas.microsoft.com/office/drawing/2014/main" id="{B3B95D60-C8D5-CCC9-69F0-3C72678C5E10}"/>
              </a:ext>
            </a:extLst>
          </p:cNvPr>
          <p:cNvSpPr/>
          <p:nvPr/>
        </p:nvSpPr>
        <p:spPr>
          <a:xfrm>
            <a:off x="5895747" y="1812595"/>
            <a:ext cx="351900" cy="351900"/>
          </a:xfrm>
          <a:prstGeom prst="rect">
            <a:avLst/>
          </a:prstGeom>
          <a:solidFill>
            <a:schemeClr val="tx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bg1"/>
                </a:solidFill>
                <a:latin typeface="Epilogue"/>
                <a:ea typeface="Epilogue"/>
                <a:cs typeface="Epilogue"/>
                <a:sym typeface="Epilogue"/>
              </a:rPr>
              <a:t>2</a:t>
            </a:r>
            <a:endParaRPr b="1">
              <a:solidFill>
                <a:schemeClr val="bg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22" name="Google Shape;512;p45">
            <a:extLst>
              <a:ext uri="{FF2B5EF4-FFF2-40B4-BE49-F238E27FC236}">
                <a16:creationId xmlns:a16="http://schemas.microsoft.com/office/drawing/2014/main" id="{60D017B1-4F39-B89B-ACE9-1FAFB377FB1B}"/>
              </a:ext>
            </a:extLst>
          </p:cNvPr>
          <p:cNvSpPr/>
          <p:nvPr/>
        </p:nvSpPr>
        <p:spPr>
          <a:xfrm>
            <a:off x="10116509" y="1839991"/>
            <a:ext cx="351900" cy="351900"/>
          </a:xfrm>
          <a:prstGeom prst="rect">
            <a:avLst/>
          </a:prstGeom>
          <a:solidFill>
            <a:schemeClr val="tx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bg1"/>
                </a:solidFill>
                <a:latin typeface="Epilogue"/>
                <a:ea typeface="Epilogue"/>
                <a:cs typeface="Epilogue"/>
                <a:sym typeface="Epilogue"/>
              </a:rPr>
              <a:t>3</a:t>
            </a:r>
            <a:endParaRPr b="1">
              <a:solidFill>
                <a:schemeClr val="bg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cxnSp>
        <p:nvCxnSpPr>
          <p:cNvPr id="23" name="Google Shape;514;p45">
            <a:extLst>
              <a:ext uri="{FF2B5EF4-FFF2-40B4-BE49-F238E27FC236}">
                <a16:creationId xmlns:a16="http://schemas.microsoft.com/office/drawing/2014/main" id="{82E0709D-AA95-E751-35E1-DCD2E56706AE}"/>
              </a:ext>
            </a:extLst>
          </p:cNvPr>
          <p:cNvCxnSpPr>
            <a:cxnSpLocks/>
            <a:endCxn id="20" idx="0"/>
          </p:cNvCxnSpPr>
          <p:nvPr/>
        </p:nvCxnSpPr>
        <p:spPr>
          <a:xfrm rot="5400000">
            <a:off x="3812297" y="-469870"/>
            <a:ext cx="297439" cy="4221362"/>
          </a:xfrm>
          <a:prstGeom prst="bentConnector3">
            <a:avLst>
              <a:gd name="adj1" fmla="val 57984"/>
            </a:avLst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Google Shape;515;p45">
            <a:extLst>
              <a:ext uri="{FF2B5EF4-FFF2-40B4-BE49-F238E27FC236}">
                <a16:creationId xmlns:a16="http://schemas.microsoft.com/office/drawing/2014/main" id="{62CD9997-AB48-8458-5E3D-0F4E6076B172}"/>
              </a:ext>
            </a:extLst>
          </p:cNvPr>
          <p:cNvCxnSpPr>
            <a:cxnSpLocks/>
            <a:endCxn id="22" idx="0"/>
          </p:cNvCxnSpPr>
          <p:nvPr/>
        </p:nvCxnSpPr>
        <p:spPr>
          <a:xfrm rot="16200000" flipH="1">
            <a:off x="8008129" y="-444340"/>
            <a:ext cx="347899" cy="4220762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516;p45">
            <a:extLst>
              <a:ext uri="{FF2B5EF4-FFF2-40B4-BE49-F238E27FC236}">
                <a16:creationId xmlns:a16="http://schemas.microsoft.com/office/drawing/2014/main" id="{A3B8121B-3D0D-05E8-E487-1008EC835280}"/>
              </a:ext>
            </a:extLst>
          </p:cNvPr>
          <p:cNvCxnSpPr>
            <a:endCxn id="21" idx="0"/>
          </p:cNvCxnSpPr>
          <p:nvPr/>
        </p:nvCxnSpPr>
        <p:spPr>
          <a:xfrm rot="-5400000" flipH="1">
            <a:off x="5897997" y="1638395"/>
            <a:ext cx="348000" cy="600"/>
          </a:xfrm>
          <a:prstGeom prst="bentConnector3">
            <a:avLst>
              <a:gd name="adj1" fmla="val 49986"/>
            </a:avLst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Google Shape;517;p45">
            <a:extLst>
              <a:ext uri="{FF2B5EF4-FFF2-40B4-BE49-F238E27FC236}">
                <a16:creationId xmlns:a16="http://schemas.microsoft.com/office/drawing/2014/main" id="{56D6E1DB-4B9A-A034-A916-910FF47DA248}"/>
              </a:ext>
            </a:extLst>
          </p:cNvPr>
          <p:cNvCxnSpPr>
            <a:stCxn id="20" idx="2"/>
          </p:cNvCxnSpPr>
          <p:nvPr/>
        </p:nvCxnSpPr>
        <p:spPr>
          <a:xfrm rot="-5400000" flipH="1">
            <a:off x="1766485" y="2225281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518;p45">
            <a:extLst>
              <a:ext uri="{FF2B5EF4-FFF2-40B4-BE49-F238E27FC236}">
                <a16:creationId xmlns:a16="http://schemas.microsoft.com/office/drawing/2014/main" id="{DD9D1D5A-93F6-7436-7875-B550FFEA51E5}"/>
              </a:ext>
            </a:extLst>
          </p:cNvPr>
          <p:cNvCxnSpPr>
            <a:stCxn id="21" idx="2"/>
          </p:cNvCxnSpPr>
          <p:nvPr/>
        </p:nvCxnSpPr>
        <p:spPr>
          <a:xfrm rot="-5400000" flipH="1">
            <a:off x="5987847" y="2248345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519;p45">
            <a:extLst>
              <a:ext uri="{FF2B5EF4-FFF2-40B4-BE49-F238E27FC236}">
                <a16:creationId xmlns:a16="http://schemas.microsoft.com/office/drawing/2014/main" id="{2E2541F0-B422-F6D8-048D-038BFFAA94BE}"/>
              </a:ext>
            </a:extLst>
          </p:cNvPr>
          <p:cNvCxnSpPr>
            <a:stCxn id="22" idx="2"/>
          </p:cNvCxnSpPr>
          <p:nvPr/>
        </p:nvCxnSpPr>
        <p:spPr>
          <a:xfrm rot="-5400000" flipH="1">
            <a:off x="10208609" y="2275741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" name="Google Shape;9499;p62">
            <a:extLst>
              <a:ext uri="{FF2B5EF4-FFF2-40B4-BE49-F238E27FC236}">
                <a16:creationId xmlns:a16="http://schemas.microsoft.com/office/drawing/2014/main" id="{0C312BE5-644C-E056-3702-CD1ABE359515}"/>
              </a:ext>
            </a:extLst>
          </p:cNvPr>
          <p:cNvGrpSpPr/>
          <p:nvPr/>
        </p:nvGrpSpPr>
        <p:grpSpPr>
          <a:xfrm>
            <a:off x="5699429" y="2360199"/>
            <a:ext cx="744539" cy="768063"/>
            <a:chOff x="7521454" y="2906139"/>
            <a:chExt cx="359650" cy="371013"/>
          </a:xfrm>
          <a:solidFill>
            <a:schemeClr val="tx1"/>
          </a:solidFill>
        </p:grpSpPr>
        <p:sp>
          <p:nvSpPr>
            <p:cNvPr id="36" name="Google Shape;9500;p62">
              <a:extLst>
                <a:ext uri="{FF2B5EF4-FFF2-40B4-BE49-F238E27FC236}">
                  <a16:creationId xmlns:a16="http://schemas.microsoft.com/office/drawing/2014/main" id="{6C19D6CC-A9B0-DEB7-4086-C35F681E396F}"/>
                </a:ext>
              </a:extLst>
            </p:cNvPr>
            <p:cNvSpPr/>
            <p:nvPr/>
          </p:nvSpPr>
          <p:spPr>
            <a:xfrm>
              <a:off x="7614677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798" y="1405"/>
                    <a:pt x="1548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41" y="2191"/>
                    <a:pt x="1477" y="2250"/>
                  </a:cubicBezTo>
                  <a:lnTo>
                    <a:pt x="1251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24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394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501;p62">
              <a:extLst>
                <a:ext uri="{FF2B5EF4-FFF2-40B4-BE49-F238E27FC236}">
                  <a16:creationId xmlns:a16="http://schemas.microsoft.com/office/drawing/2014/main" id="{B386102F-9DEF-EC58-15D1-7ACA720E1DE2}"/>
                </a:ext>
              </a:extLst>
            </p:cNvPr>
            <p:cNvSpPr/>
            <p:nvPr/>
          </p:nvSpPr>
          <p:spPr>
            <a:xfrm>
              <a:off x="7707518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22" y="1405"/>
                    <a:pt x="1560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65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48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1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46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17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502;p62">
              <a:extLst>
                <a:ext uri="{FF2B5EF4-FFF2-40B4-BE49-F238E27FC236}">
                  <a16:creationId xmlns:a16="http://schemas.microsoft.com/office/drawing/2014/main" id="{D439E96B-C2A1-69D6-AA2B-BFD47437CCB5}"/>
                </a:ext>
              </a:extLst>
            </p:cNvPr>
            <p:cNvSpPr/>
            <p:nvPr/>
          </p:nvSpPr>
          <p:spPr>
            <a:xfrm>
              <a:off x="7800740" y="3138830"/>
              <a:ext cx="80364" cy="138322"/>
            </a:xfrm>
            <a:custGeom>
              <a:avLst/>
              <a:gdLst/>
              <a:ahLst/>
              <a:cxnLst/>
              <a:rect l="l" t="t" r="r" b="b"/>
              <a:pathLst>
                <a:path w="2525" h="4346" extrusionOk="0">
                  <a:moveTo>
                    <a:pt x="1429" y="345"/>
                  </a:moveTo>
                  <a:cubicBezTo>
                    <a:pt x="1643" y="345"/>
                    <a:pt x="1810" y="512"/>
                    <a:pt x="1810" y="715"/>
                  </a:cubicBezTo>
                  <a:lnTo>
                    <a:pt x="1810" y="1084"/>
                  </a:lnTo>
                  <a:cubicBezTo>
                    <a:pt x="1810" y="1405"/>
                    <a:pt x="1548" y="1655"/>
                    <a:pt x="1250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58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53" y="2191"/>
                    <a:pt x="1477" y="2250"/>
                  </a:cubicBezTo>
                  <a:lnTo>
                    <a:pt x="1250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36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79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39" y="1822"/>
                  </a:cubicBezTo>
                  <a:lnTo>
                    <a:pt x="739" y="2072"/>
                  </a:lnTo>
                  <a:lnTo>
                    <a:pt x="739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84" y="4346"/>
                    <a:pt x="167" y="4346"/>
                  </a:cubicBezTo>
                  <a:cubicBezTo>
                    <a:pt x="250" y="4346"/>
                    <a:pt x="334" y="4274"/>
                    <a:pt x="334" y="4179"/>
                  </a:cubicBezTo>
                  <a:lnTo>
                    <a:pt x="334" y="2774"/>
                  </a:lnTo>
                  <a:cubicBezTo>
                    <a:pt x="334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67" y="2810"/>
                    <a:pt x="1250" y="2810"/>
                  </a:cubicBezTo>
                  <a:cubicBezTo>
                    <a:pt x="1346" y="2810"/>
                    <a:pt x="1429" y="2786"/>
                    <a:pt x="1512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24" y="2572"/>
                    <a:pt x="2405" y="2381"/>
                    <a:pt x="2227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2" y="1655"/>
                    <a:pt x="2167" y="1381"/>
                    <a:pt x="2167" y="1084"/>
                  </a:cubicBezTo>
                  <a:lnTo>
                    <a:pt x="2167" y="715"/>
                  </a:lnTo>
                  <a:cubicBezTo>
                    <a:pt x="2167" y="310"/>
                    <a:pt x="1834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503;p62">
              <a:extLst>
                <a:ext uri="{FF2B5EF4-FFF2-40B4-BE49-F238E27FC236}">
                  <a16:creationId xmlns:a16="http://schemas.microsoft.com/office/drawing/2014/main" id="{4C758586-1CFF-9501-5129-1535AFDE3A36}"/>
                </a:ext>
              </a:extLst>
            </p:cNvPr>
            <p:cNvSpPr/>
            <p:nvPr/>
          </p:nvSpPr>
          <p:spPr>
            <a:xfrm>
              <a:off x="7521454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32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10" y="1405"/>
                    <a:pt x="1560" y="1655"/>
                    <a:pt x="1251" y="1655"/>
                  </a:cubicBezTo>
                  <a:cubicBezTo>
                    <a:pt x="941" y="1655"/>
                    <a:pt x="679" y="1393"/>
                    <a:pt x="679" y="1084"/>
                  </a:cubicBezTo>
                  <a:lnTo>
                    <a:pt x="679" y="715"/>
                  </a:lnTo>
                  <a:cubicBezTo>
                    <a:pt x="679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53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36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00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70" y="2631"/>
                    <a:pt x="429" y="2596"/>
                  </a:cubicBezTo>
                  <a:lnTo>
                    <a:pt x="727" y="2441"/>
                  </a:lnTo>
                  <a:lnTo>
                    <a:pt x="989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63" y="2441"/>
                  </a:lnTo>
                  <a:lnTo>
                    <a:pt x="2060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17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05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504;p62">
              <a:extLst>
                <a:ext uri="{FF2B5EF4-FFF2-40B4-BE49-F238E27FC236}">
                  <a16:creationId xmlns:a16="http://schemas.microsoft.com/office/drawing/2014/main" id="{6DDE2448-02C1-E948-CFC6-3B32055C8BE6}"/>
                </a:ext>
              </a:extLst>
            </p:cNvPr>
            <p:cNvSpPr/>
            <p:nvPr/>
          </p:nvSpPr>
          <p:spPr>
            <a:xfrm>
              <a:off x="7555923" y="2906139"/>
              <a:ext cx="289949" cy="219833"/>
            </a:xfrm>
            <a:custGeom>
              <a:avLst/>
              <a:gdLst/>
              <a:ahLst/>
              <a:cxnLst/>
              <a:rect l="l" t="t" r="r" b="b"/>
              <a:pathLst>
                <a:path w="9110" h="6907" extrusionOk="0">
                  <a:moveTo>
                    <a:pt x="4561" y="1"/>
                  </a:moveTo>
                  <a:cubicBezTo>
                    <a:pt x="4501" y="1"/>
                    <a:pt x="4442" y="36"/>
                    <a:pt x="4406" y="96"/>
                  </a:cubicBezTo>
                  <a:lnTo>
                    <a:pt x="3859" y="1191"/>
                  </a:lnTo>
                  <a:cubicBezTo>
                    <a:pt x="3811" y="1287"/>
                    <a:pt x="3847" y="1382"/>
                    <a:pt x="3930" y="1418"/>
                  </a:cubicBezTo>
                  <a:cubicBezTo>
                    <a:pt x="3959" y="1432"/>
                    <a:pt x="3988" y="1439"/>
                    <a:pt x="4016" y="1439"/>
                  </a:cubicBezTo>
                  <a:cubicBezTo>
                    <a:pt x="4078" y="1439"/>
                    <a:pt x="4131" y="1404"/>
                    <a:pt x="4156" y="1346"/>
                  </a:cubicBezTo>
                  <a:lnTo>
                    <a:pt x="4382" y="894"/>
                  </a:lnTo>
                  <a:lnTo>
                    <a:pt x="4382" y="4204"/>
                  </a:lnTo>
                  <a:lnTo>
                    <a:pt x="715" y="4204"/>
                  </a:lnTo>
                  <a:cubicBezTo>
                    <a:pt x="310" y="4204"/>
                    <a:pt x="1" y="4525"/>
                    <a:pt x="1" y="4918"/>
                  </a:cubicBezTo>
                  <a:lnTo>
                    <a:pt x="1" y="6752"/>
                  </a:lnTo>
                  <a:cubicBezTo>
                    <a:pt x="1" y="6835"/>
                    <a:pt x="72" y="6906"/>
                    <a:pt x="168" y="6906"/>
                  </a:cubicBezTo>
                  <a:cubicBezTo>
                    <a:pt x="251" y="6906"/>
                    <a:pt x="334" y="6835"/>
                    <a:pt x="334" y="6752"/>
                  </a:cubicBezTo>
                  <a:lnTo>
                    <a:pt x="334" y="4918"/>
                  </a:lnTo>
                  <a:cubicBezTo>
                    <a:pt x="334" y="4704"/>
                    <a:pt x="489" y="4549"/>
                    <a:pt x="703" y="4549"/>
                  </a:cubicBezTo>
                  <a:lnTo>
                    <a:pt x="2906" y="4549"/>
                  </a:lnTo>
                  <a:lnTo>
                    <a:pt x="2906" y="6752"/>
                  </a:lnTo>
                  <a:cubicBezTo>
                    <a:pt x="2906" y="6835"/>
                    <a:pt x="2977" y="6906"/>
                    <a:pt x="3061" y="6906"/>
                  </a:cubicBezTo>
                  <a:cubicBezTo>
                    <a:pt x="3156" y="6906"/>
                    <a:pt x="3227" y="6835"/>
                    <a:pt x="3227" y="6752"/>
                  </a:cubicBezTo>
                  <a:lnTo>
                    <a:pt x="3227" y="4549"/>
                  </a:lnTo>
                  <a:lnTo>
                    <a:pt x="5823" y="4549"/>
                  </a:lnTo>
                  <a:lnTo>
                    <a:pt x="5823" y="6752"/>
                  </a:lnTo>
                  <a:cubicBezTo>
                    <a:pt x="5823" y="6835"/>
                    <a:pt x="5894" y="6906"/>
                    <a:pt x="5978" y="6906"/>
                  </a:cubicBezTo>
                  <a:cubicBezTo>
                    <a:pt x="6073" y="6906"/>
                    <a:pt x="6145" y="6835"/>
                    <a:pt x="6145" y="6752"/>
                  </a:cubicBezTo>
                  <a:lnTo>
                    <a:pt x="6145" y="4549"/>
                  </a:lnTo>
                  <a:lnTo>
                    <a:pt x="8347" y="4549"/>
                  </a:lnTo>
                  <a:cubicBezTo>
                    <a:pt x="8561" y="4549"/>
                    <a:pt x="8716" y="4704"/>
                    <a:pt x="8716" y="4918"/>
                  </a:cubicBezTo>
                  <a:lnTo>
                    <a:pt x="8716" y="6752"/>
                  </a:lnTo>
                  <a:cubicBezTo>
                    <a:pt x="8716" y="6835"/>
                    <a:pt x="8800" y="6906"/>
                    <a:pt x="8883" y="6906"/>
                  </a:cubicBezTo>
                  <a:cubicBezTo>
                    <a:pt x="8978" y="6906"/>
                    <a:pt x="9050" y="6835"/>
                    <a:pt x="9050" y="6752"/>
                  </a:cubicBezTo>
                  <a:lnTo>
                    <a:pt x="9050" y="4918"/>
                  </a:lnTo>
                  <a:cubicBezTo>
                    <a:pt x="9109" y="4525"/>
                    <a:pt x="8788" y="4204"/>
                    <a:pt x="8395" y="4204"/>
                  </a:cubicBezTo>
                  <a:lnTo>
                    <a:pt x="4740" y="4204"/>
                  </a:lnTo>
                  <a:lnTo>
                    <a:pt x="4740" y="894"/>
                  </a:lnTo>
                  <a:lnTo>
                    <a:pt x="4954" y="1346"/>
                  </a:lnTo>
                  <a:cubicBezTo>
                    <a:pt x="4990" y="1406"/>
                    <a:pt x="5049" y="1429"/>
                    <a:pt x="5109" y="1429"/>
                  </a:cubicBezTo>
                  <a:cubicBezTo>
                    <a:pt x="5132" y="1429"/>
                    <a:pt x="5156" y="1429"/>
                    <a:pt x="5180" y="1418"/>
                  </a:cubicBezTo>
                  <a:cubicBezTo>
                    <a:pt x="5275" y="1370"/>
                    <a:pt x="5299" y="1263"/>
                    <a:pt x="5252" y="1191"/>
                  </a:cubicBezTo>
                  <a:lnTo>
                    <a:pt x="4704" y="96"/>
                  </a:lnTo>
                  <a:cubicBezTo>
                    <a:pt x="4680" y="36"/>
                    <a:pt x="4621" y="1"/>
                    <a:pt x="4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FCE5154-3042-CFDA-6672-B6FB7F29CA6C}"/>
              </a:ext>
            </a:extLst>
          </p:cNvPr>
          <p:cNvSpPr txBox="1"/>
          <p:nvPr/>
        </p:nvSpPr>
        <p:spPr>
          <a:xfrm>
            <a:off x="5443270" y="3159771"/>
            <a:ext cx="1255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effectLst/>
                <a:latin typeface="Montserrat" pitchFamily="2" charset="77"/>
              </a:rPr>
              <a:t>Projet</a:t>
            </a:r>
            <a:endParaRPr lang="en-B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159CEF5-7344-79CA-3D00-ECBC3447CEB4}"/>
              </a:ext>
            </a:extLst>
          </p:cNvPr>
          <p:cNvSpPr txBox="1"/>
          <p:nvPr/>
        </p:nvSpPr>
        <p:spPr>
          <a:xfrm>
            <a:off x="3836792" y="3542840"/>
            <a:ext cx="44682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fr-FR" sz="1200" b="1">
                <a:latin typeface="Montserrat" pitchFamily="2" charset="77"/>
              </a:rPr>
              <a:t>Coopérative</a:t>
            </a:r>
            <a:r>
              <a:rPr lang="fr-FR" sz="1200" b="1" noProof="0">
                <a:latin typeface="Montserrat" pitchFamily="2" charset="77"/>
              </a:rPr>
              <a:t> de travailleurs </a:t>
            </a:r>
            <a:r>
              <a:rPr lang="fr-FR" sz="1200" noProof="0">
                <a:latin typeface="Montserrat" pitchFamily="2" charset="77"/>
              </a:rPr>
              <a:t>(3 coopérateurs + collaborateurs projets).</a:t>
            </a:r>
          </a:p>
          <a:p>
            <a:pPr marL="228600" indent="-228600">
              <a:buFont typeface="+mj-lt"/>
              <a:buAutoNum type="arabicPeriod"/>
            </a:pP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La coopérative est rattachée à une seconde société spécialisée dans la transformation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locale du bois 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(sciage, séchage, rabotage et aboutage).</a:t>
            </a:r>
            <a:endParaRPr lang="en-BE" sz="1200" noProof="0"/>
          </a:p>
          <a:p>
            <a:pPr marL="228600" indent="-228600">
              <a:buFont typeface="+mj-lt"/>
              <a:buAutoNum type="arabicPeriod"/>
            </a:pP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L'ambition est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d’intégrer la chaîne de valeur 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et de créer un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cycle complet 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où la coopérative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installe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 et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vend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 les produits issus de sa propre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unité de transformation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.</a:t>
            </a:r>
            <a:endParaRPr lang="fr-FR" sz="1200" b="1" noProof="0">
              <a:latin typeface="Montserrat" pitchFamily="2" charset="77"/>
            </a:endParaRPr>
          </a:p>
        </p:txBody>
      </p:sp>
      <p:sp>
        <p:nvSpPr>
          <p:cNvPr id="43" name="Google Shape;9290;p62">
            <a:extLst>
              <a:ext uri="{FF2B5EF4-FFF2-40B4-BE49-F238E27FC236}">
                <a16:creationId xmlns:a16="http://schemas.microsoft.com/office/drawing/2014/main" id="{D8DE0691-C0CD-18E0-6D39-C8733317D41A}"/>
              </a:ext>
            </a:extLst>
          </p:cNvPr>
          <p:cNvSpPr/>
          <p:nvPr/>
        </p:nvSpPr>
        <p:spPr>
          <a:xfrm>
            <a:off x="10019493" y="2390873"/>
            <a:ext cx="712757" cy="712757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41CFBD-B884-A43A-AAEE-B318F8446F84}"/>
              </a:ext>
            </a:extLst>
          </p:cNvPr>
          <p:cNvSpPr txBox="1"/>
          <p:nvPr/>
        </p:nvSpPr>
        <p:spPr>
          <a:xfrm>
            <a:off x="8446683" y="3143470"/>
            <a:ext cx="3589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effectLst/>
                <a:latin typeface="Montserrat" pitchFamily="2" charset="77"/>
              </a:rPr>
              <a:t>Objectifs via projet </a:t>
            </a:r>
            <a:r>
              <a:rPr lang="en-BE" altLang="en-BE" b="1">
                <a:solidFill>
                  <a:srgbClr val="000000"/>
                </a:solidFill>
                <a:latin typeface="Montserrat" pitchFamily="2" charset="77"/>
              </a:rPr>
              <a:t>SynerBois-Belgique</a:t>
            </a:r>
            <a:r>
              <a:rPr kumimoji="0" lang="fr-FR" sz="1800" b="1" i="0" u="none" strike="noStrike" cap="none" normalizeH="0" baseline="0">
                <a:ln>
                  <a:noFill/>
                </a:ln>
                <a:effectLst/>
                <a:latin typeface="Montserrat" pitchFamily="2" charset="77"/>
              </a:rPr>
              <a:t> </a:t>
            </a:r>
            <a:endParaRPr lang="en-BE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A462AE4-D288-683C-C15B-42FD95CAE741}"/>
              </a:ext>
            </a:extLst>
          </p:cNvPr>
          <p:cNvSpPr txBox="1"/>
          <p:nvPr/>
        </p:nvSpPr>
        <p:spPr>
          <a:xfrm>
            <a:off x="8446683" y="3829641"/>
            <a:ext cx="374531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Développé en collaboration avec 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Sonian Wood Coop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, ce projet propose un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modèle alternatif 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de transformation du bois directement sur le territoire belge.</a:t>
            </a:r>
          </a:p>
          <a:p>
            <a:pPr marL="2286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Les partenaires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mutualisent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 leurs investissements en se répartissant les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machines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, les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usages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 et les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services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 au lieu d'investir plusieurs fois dans les mêmes équipements.</a:t>
            </a:r>
          </a:p>
          <a:p>
            <a:pPr marL="228600" lvl="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Cette synergie permet à chaque structure de rester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maître</a:t>
            </a: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 de ses moyens de production tout en renforçant </a:t>
            </a:r>
            <a:r>
              <a:rPr kumimoji="0" lang="en-BE" altLang="en-BE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collectivement la filière locale</a:t>
            </a: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BE" altLang="en-BE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Le modèle permet de maintenir la valeur économique et les retombées en matière d'emploi directement sur place.</a:t>
            </a:r>
            <a:endParaRPr kumimoji="0" lang="en-BE" altLang="en-B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Montserrat" pitchFamily="2" charset="7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907C335-CC60-AC50-C2EA-5FDD4AD9EB75}"/>
              </a:ext>
            </a:extLst>
          </p:cNvPr>
          <p:cNvSpPr txBox="1"/>
          <p:nvPr/>
        </p:nvSpPr>
        <p:spPr>
          <a:xfrm>
            <a:off x="1320973" y="6065463"/>
            <a:ext cx="1895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400" b="1">
                <a:solidFill>
                  <a:schemeClr val="bg1"/>
                </a:solidFill>
                <a:latin typeface="Montserrat" pitchFamily="2" charset="77"/>
              </a:rPr>
              <a:t>CA 2024 : 151.699€</a:t>
            </a:r>
          </a:p>
        </p:txBody>
      </p:sp>
      <p:grpSp>
        <p:nvGrpSpPr>
          <p:cNvPr id="57" name="Google Shape;9760;p62">
            <a:extLst>
              <a:ext uri="{FF2B5EF4-FFF2-40B4-BE49-F238E27FC236}">
                <a16:creationId xmlns:a16="http://schemas.microsoft.com/office/drawing/2014/main" id="{494722E3-F207-46FF-75FD-694DA48EBAF1}"/>
              </a:ext>
            </a:extLst>
          </p:cNvPr>
          <p:cNvGrpSpPr/>
          <p:nvPr/>
        </p:nvGrpSpPr>
        <p:grpSpPr>
          <a:xfrm>
            <a:off x="409964" y="5896185"/>
            <a:ext cx="829034" cy="646332"/>
            <a:chOff x="2611458" y="3816374"/>
            <a:chExt cx="426329" cy="332375"/>
          </a:xfrm>
          <a:solidFill>
            <a:schemeClr val="bg1"/>
          </a:solidFill>
        </p:grpSpPr>
        <p:sp>
          <p:nvSpPr>
            <p:cNvPr id="58" name="Google Shape;9761;p62">
              <a:extLst>
                <a:ext uri="{FF2B5EF4-FFF2-40B4-BE49-F238E27FC236}">
                  <a16:creationId xmlns:a16="http://schemas.microsoft.com/office/drawing/2014/main" id="{6AFE54C6-0881-5D2D-F73B-06375084AE30}"/>
                </a:ext>
              </a:extLst>
            </p:cNvPr>
            <p:cNvSpPr/>
            <p:nvPr/>
          </p:nvSpPr>
          <p:spPr>
            <a:xfrm>
              <a:off x="2611458" y="3816374"/>
              <a:ext cx="426329" cy="332375"/>
            </a:xfrm>
            <a:custGeom>
              <a:avLst/>
              <a:gdLst/>
              <a:ahLst/>
              <a:cxnLst/>
              <a:rect l="l" t="t" r="r" b="b"/>
              <a:pathLst>
                <a:path w="13395" h="10443" extrusionOk="0">
                  <a:moveTo>
                    <a:pt x="13002" y="429"/>
                  </a:moveTo>
                  <a:lnTo>
                    <a:pt x="12966" y="846"/>
                  </a:lnTo>
                  <a:lnTo>
                    <a:pt x="11418" y="846"/>
                  </a:lnTo>
                  <a:cubicBezTo>
                    <a:pt x="11299" y="846"/>
                    <a:pt x="11216" y="929"/>
                    <a:pt x="11216" y="1048"/>
                  </a:cubicBezTo>
                  <a:cubicBezTo>
                    <a:pt x="11216" y="1167"/>
                    <a:pt x="11299" y="1263"/>
                    <a:pt x="11418" y="1263"/>
                  </a:cubicBezTo>
                  <a:lnTo>
                    <a:pt x="12633" y="1263"/>
                  </a:lnTo>
                  <a:lnTo>
                    <a:pt x="12633" y="7501"/>
                  </a:lnTo>
                  <a:lnTo>
                    <a:pt x="5429" y="7501"/>
                  </a:lnTo>
                  <a:lnTo>
                    <a:pt x="5429" y="7287"/>
                  </a:lnTo>
                  <a:cubicBezTo>
                    <a:pt x="5429" y="7168"/>
                    <a:pt x="5334" y="7085"/>
                    <a:pt x="5215" y="7085"/>
                  </a:cubicBezTo>
                  <a:lnTo>
                    <a:pt x="4870" y="7085"/>
                  </a:lnTo>
                  <a:cubicBezTo>
                    <a:pt x="4834" y="6942"/>
                    <a:pt x="4786" y="6811"/>
                    <a:pt x="4715" y="6692"/>
                  </a:cubicBezTo>
                  <a:lnTo>
                    <a:pt x="4953" y="6454"/>
                  </a:lnTo>
                  <a:cubicBezTo>
                    <a:pt x="5036" y="6358"/>
                    <a:pt x="5036" y="6227"/>
                    <a:pt x="4953" y="6156"/>
                  </a:cubicBezTo>
                  <a:lnTo>
                    <a:pt x="4310" y="5513"/>
                  </a:lnTo>
                  <a:cubicBezTo>
                    <a:pt x="4263" y="5477"/>
                    <a:pt x="4215" y="5454"/>
                    <a:pt x="4155" y="5454"/>
                  </a:cubicBezTo>
                  <a:cubicBezTo>
                    <a:pt x="4096" y="5454"/>
                    <a:pt x="4060" y="5477"/>
                    <a:pt x="4013" y="5513"/>
                  </a:cubicBezTo>
                  <a:lnTo>
                    <a:pt x="3774" y="5751"/>
                  </a:lnTo>
                  <a:cubicBezTo>
                    <a:pt x="3655" y="5692"/>
                    <a:pt x="3524" y="5632"/>
                    <a:pt x="3382" y="5596"/>
                  </a:cubicBezTo>
                  <a:lnTo>
                    <a:pt x="3382" y="5251"/>
                  </a:lnTo>
                  <a:cubicBezTo>
                    <a:pt x="3382" y="5132"/>
                    <a:pt x="3298" y="5037"/>
                    <a:pt x="3179" y="5037"/>
                  </a:cubicBezTo>
                  <a:lnTo>
                    <a:pt x="2655" y="5037"/>
                  </a:lnTo>
                  <a:lnTo>
                    <a:pt x="2655" y="1274"/>
                  </a:lnTo>
                  <a:lnTo>
                    <a:pt x="10704" y="1274"/>
                  </a:lnTo>
                  <a:cubicBezTo>
                    <a:pt x="10823" y="1274"/>
                    <a:pt x="10918" y="1191"/>
                    <a:pt x="10918" y="1072"/>
                  </a:cubicBezTo>
                  <a:cubicBezTo>
                    <a:pt x="10918" y="953"/>
                    <a:pt x="10823" y="858"/>
                    <a:pt x="10704" y="858"/>
                  </a:cubicBezTo>
                  <a:lnTo>
                    <a:pt x="2310" y="858"/>
                  </a:lnTo>
                  <a:lnTo>
                    <a:pt x="2310" y="429"/>
                  </a:lnTo>
                  <a:close/>
                  <a:moveTo>
                    <a:pt x="12966" y="7918"/>
                  </a:moveTo>
                  <a:lnTo>
                    <a:pt x="12966" y="8347"/>
                  </a:lnTo>
                  <a:lnTo>
                    <a:pt x="5358" y="8347"/>
                  </a:lnTo>
                  <a:cubicBezTo>
                    <a:pt x="5394" y="8299"/>
                    <a:pt x="5417" y="8251"/>
                    <a:pt x="5417" y="8192"/>
                  </a:cubicBezTo>
                  <a:lnTo>
                    <a:pt x="5417" y="7954"/>
                  </a:lnTo>
                  <a:lnTo>
                    <a:pt x="12835" y="7954"/>
                  </a:lnTo>
                  <a:cubicBezTo>
                    <a:pt x="12883" y="7954"/>
                    <a:pt x="12930" y="7942"/>
                    <a:pt x="12954" y="7918"/>
                  </a:cubicBezTo>
                  <a:close/>
                  <a:moveTo>
                    <a:pt x="2953" y="5442"/>
                  </a:moveTo>
                  <a:lnTo>
                    <a:pt x="2953" y="5739"/>
                  </a:lnTo>
                  <a:cubicBezTo>
                    <a:pt x="2953" y="5846"/>
                    <a:pt x="3024" y="5918"/>
                    <a:pt x="3120" y="5954"/>
                  </a:cubicBezTo>
                  <a:cubicBezTo>
                    <a:pt x="3310" y="5989"/>
                    <a:pt x="3501" y="6073"/>
                    <a:pt x="3679" y="6192"/>
                  </a:cubicBezTo>
                  <a:cubicBezTo>
                    <a:pt x="3716" y="6215"/>
                    <a:pt x="3755" y="6225"/>
                    <a:pt x="3793" y="6225"/>
                  </a:cubicBezTo>
                  <a:cubicBezTo>
                    <a:pt x="3853" y="6225"/>
                    <a:pt x="3909" y="6200"/>
                    <a:pt x="3953" y="6156"/>
                  </a:cubicBezTo>
                  <a:lnTo>
                    <a:pt x="4155" y="5954"/>
                  </a:lnTo>
                  <a:lnTo>
                    <a:pt x="4501" y="6287"/>
                  </a:lnTo>
                  <a:lnTo>
                    <a:pt x="4298" y="6501"/>
                  </a:lnTo>
                  <a:cubicBezTo>
                    <a:pt x="4215" y="6573"/>
                    <a:pt x="4203" y="6680"/>
                    <a:pt x="4263" y="6763"/>
                  </a:cubicBezTo>
                  <a:cubicBezTo>
                    <a:pt x="4370" y="6942"/>
                    <a:pt x="4453" y="7144"/>
                    <a:pt x="4501" y="7335"/>
                  </a:cubicBezTo>
                  <a:cubicBezTo>
                    <a:pt x="4513" y="7418"/>
                    <a:pt x="4608" y="7501"/>
                    <a:pt x="4715" y="7501"/>
                  </a:cubicBezTo>
                  <a:lnTo>
                    <a:pt x="5013" y="7501"/>
                  </a:lnTo>
                  <a:lnTo>
                    <a:pt x="5013" y="7990"/>
                  </a:lnTo>
                  <a:lnTo>
                    <a:pt x="4715" y="7990"/>
                  </a:lnTo>
                  <a:cubicBezTo>
                    <a:pt x="4608" y="7990"/>
                    <a:pt x="4525" y="8061"/>
                    <a:pt x="4501" y="8156"/>
                  </a:cubicBezTo>
                  <a:cubicBezTo>
                    <a:pt x="4453" y="8347"/>
                    <a:pt x="4382" y="8537"/>
                    <a:pt x="4263" y="8716"/>
                  </a:cubicBezTo>
                  <a:cubicBezTo>
                    <a:pt x="4203" y="8811"/>
                    <a:pt x="4215" y="8906"/>
                    <a:pt x="4298" y="8990"/>
                  </a:cubicBezTo>
                  <a:lnTo>
                    <a:pt x="4501" y="9192"/>
                  </a:lnTo>
                  <a:lnTo>
                    <a:pt x="4155" y="9537"/>
                  </a:lnTo>
                  <a:lnTo>
                    <a:pt x="3953" y="9323"/>
                  </a:lnTo>
                  <a:cubicBezTo>
                    <a:pt x="3912" y="9282"/>
                    <a:pt x="3860" y="9261"/>
                    <a:pt x="3805" y="9261"/>
                  </a:cubicBezTo>
                  <a:cubicBezTo>
                    <a:pt x="3764" y="9261"/>
                    <a:pt x="3720" y="9273"/>
                    <a:pt x="3679" y="9299"/>
                  </a:cubicBezTo>
                  <a:cubicBezTo>
                    <a:pt x="3501" y="9394"/>
                    <a:pt x="3310" y="9490"/>
                    <a:pt x="3120" y="9537"/>
                  </a:cubicBezTo>
                  <a:cubicBezTo>
                    <a:pt x="3024" y="9549"/>
                    <a:pt x="2953" y="9633"/>
                    <a:pt x="2953" y="9740"/>
                  </a:cubicBezTo>
                  <a:lnTo>
                    <a:pt x="2953" y="10037"/>
                  </a:lnTo>
                  <a:lnTo>
                    <a:pt x="2465" y="10037"/>
                  </a:lnTo>
                  <a:lnTo>
                    <a:pt x="2465" y="9740"/>
                  </a:lnTo>
                  <a:cubicBezTo>
                    <a:pt x="2465" y="9633"/>
                    <a:pt x="2393" y="9561"/>
                    <a:pt x="2298" y="9537"/>
                  </a:cubicBezTo>
                  <a:cubicBezTo>
                    <a:pt x="2108" y="9490"/>
                    <a:pt x="1917" y="9418"/>
                    <a:pt x="1738" y="9299"/>
                  </a:cubicBezTo>
                  <a:cubicBezTo>
                    <a:pt x="1697" y="9273"/>
                    <a:pt x="1654" y="9261"/>
                    <a:pt x="1612" y="9261"/>
                  </a:cubicBezTo>
                  <a:cubicBezTo>
                    <a:pt x="1557" y="9261"/>
                    <a:pt x="1505" y="9282"/>
                    <a:pt x="1465" y="9323"/>
                  </a:cubicBezTo>
                  <a:lnTo>
                    <a:pt x="1262" y="9537"/>
                  </a:lnTo>
                  <a:lnTo>
                    <a:pt x="917" y="9192"/>
                  </a:lnTo>
                  <a:lnTo>
                    <a:pt x="1119" y="8990"/>
                  </a:lnTo>
                  <a:cubicBezTo>
                    <a:pt x="1203" y="8906"/>
                    <a:pt x="1215" y="8799"/>
                    <a:pt x="1155" y="8716"/>
                  </a:cubicBezTo>
                  <a:cubicBezTo>
                    <a:pt x="1048" y="8537"/>
                    <a:pt x="965" y="8347"/>
                    <a:pt x="917" y="8156"/>
                  </a:cubicBezTo>
                  <a:cubicBezTo>
                    <a:pt x="905" y="8061"/>
                    <a:pt x="810" y="7990"/>
                    <a:pt x="703" y="7990"/>
                  </a:cubicBezTo>
                  <a:lnTo>
                    <a:pt x="405" y="7990"/>
                  </a:lnTo>
                  <a:lnTo>
                    <a:pt x="405" y="7501"/>
                  </a:lnTo>
                  <a:lnTo>
                    <a:pt x="703" y="7501"/>
                  </a:lnTo>
                  <a:cubicBezTo>
                    <a:pt x="810" y="7501"/>
                    <a:pt x="881" y="7418"/>
                    <a:pt x="917" y="7335"/>
                  </a:cubicBezTo>
                  <a:cubicBezTo>
                    <a:pt x="965" y="7144"/>
                    <a:pt x="1036" y="6942"/>
                    <a:pt x="1155" y="6763"/>
                  </a:cubicBezTo>
                  <a:cubicBezTo>
                    <a:pt x="1215" y="6680"/>
                    <a:pt x="1203" y="6573"/>
                    <a:pt x="1119" y="6501"/>
                  </a:cubicBezTo>
                  <a:lnTo>
                    <a:pt x="917" y="6287"/>
                  </a:lnTo>
                  <a:lnTo>
                    <a:pt x="1262" y="5954"/>
                  </a:lnTo>
                  <a:lnTo>
                    <a:pt x="1465" y="6156"/>
                  </a:lnTo>
                  <a:cubicBezTo>
                    <a:pt x="1508" y="6200"/>
                    <a:pt x="1565" y="6225"/>
                    <a:pt x="1624" y="6225"/>
                  </a:cubicBezTo>
                  <a:cubicBezTo>
                    <a:pt x="1662" y="6225"/>
                    <a:pt x="1701" y="6215"/>
                    <a:pt x="1738" y="6192"/>
                  </a:cubicBezTo>
                  <a:cubicBezTo>
                    <a:pt x="1917" y="6085"/>
                    <a:pt x="2108" y="5989"/>
                    <a:pt x="2298" y="5954"/>
                  </a:cubicBezTo>
                  <a:cubicBezTo>
                    <a:pt x="2393" y="5930"/>
                    <a:pt x="2465" y="5846"/>
                    <a:pt x="2465" y="5739"/>
                  </a:cubicBezTo>
                  <a:lnTo>
                    <a:pt x="2465" y="5442"/>
                  </a:lnTo>
                  <a:close/>
                  <a:moveTo>
                    <a:pt x="2084" y="0"/>
                  </a:moveTo>
                  <a:cubicBezTo>
                    <a:pt x="1977" y="0"/>
                    <a:pt x="1881" y="84"/>
                    <a:pt x="1881" y="203"/>
                  </a:cubicBezTo>
                  <a:lnTo>
                    <a:pt x="1881" y="1048"/>
                  </a:lnTo>
                  <a:cubicBezTo>
                    <a:pt x="1881" y="1167"/>
                    <a:pt x="1977" y="1263"/>
                    <a:pt x="2084" y="1263"/>
                  </a:cubicBezTo>
                  <a:lnTo>
                    <a:pt x="2227" y="1263"/>
                  </a:lnTo>
                  <a:lnTo>
                    <a:pt x="2227" y="5037"/>
                  </a:lnTo>
                  <a:cubicBezTo>
                    <a:pt x="2119" y="5061"/>
                    <a:pt x="2048" y="5144"/>
                    <a:pt x="2048" y="5251"/>
                  </a:cubicBezTo>
                  <a:lnTo>
                    <a:pt x="2048" y="5584"/>
                  </a:lnTo>
                  <a:cubicBezTo>
                    <a:pt x="1905" y="5632"/>
                    <a:pt x="1774" y="5680"/>
                    <a:pt x="1655" y="5751"/>
                  </a:cubicBezTo>
                  <a:lnTo>
                    <a:pt x="1417" y="5513"/>
                  </a:lnTo>
                  <a:cubicBezTo>
                    <a:pt x="1369" y="5465"/>
                    <a:pt x="1334" y="5454"/>
                    <a:pt x="1274" y="5454"/>
                  </a:cubicBezTo>
                  <a:cubicBezTo>
                    <a:pt x="1215" y="5454"/>
                    <a:pt x="1167" y="5465"/>
                    <a:pt x="1119" y="5513"/>
                  </a:cubicBezTo>
                  <a:lnTo>
                    <a:pt x="476" y="6156"/>
                  </a:lnTo>
                  <a:cubicBezTo>
                    <a:pt x="393" y="6239"/>
                    <a:pt x="393" y="6382"/>
                    <a:pt x="476" y="6454"/>
                  </a:cubicBezTo>
                  <a:lnTo>
                    <a:pt x="715" y="6692"/>
                  </a:lnTo>
                  <a:cubicBezTo>
                    <a:pt x="655" y="6811"/>
                    <a:pt x="595" y="6942"/>
                    <a:pt x="560" y="7073"/>
                  </a:cubicBezTo>
                  <a:lnTo>
                    <a:pt x="214" y="7073"/>
                  </a:lnTo>
                  <a:cubicBezTo>
                    <a:pt x="95" y="7073"/>
                    <a:pt x="0" y="7168"/>
                    <a:pt x="0" y="7287"/>
                  </a:cubicBezTo>
                  <a:lnTo>
                    <a:pt x="0" y="8192"/>
                  </a:lnTo>
                  <a:cubicBezTo>
                    <a:pt x="0" y="8311"/>
                    <a:pt x="95" y="8406"/>
                    <a:pt x="214" y="8406"/>
                  </a:cubicBezTo>
                  <a:lnTo>
                    <a:pt x="560" y="8406"/>
                  </a:lnTo>
                  <a:cubicBezTo>
                    <a:pt x="595" y="8537"/>
                    <a:pt x="643" y="8668"/>
                    <a:pt x="715" y="8787"/>
                  </a:cubicBezTo>
                  <a:lnTo>
                    <a:pt x="476" y="9025"/>
                  </a:lnTo>
                  <a:cubicBezTo>
                    <a:pt x="393" y="9121"/>
                    <a:pt x="393" y="9252"/>
                    <a:pt x="476" y="9323"/>
                  </a:cubicBezTo>
                  <a:lnTo>
                    <a:pt x="1119" y="9966"/>
                  </a:lnTo>
                  <a:cubicBezTo>
                    <a:pt x="1167" y="10008"/>
                    <a:pt x="1223" y="10028"/>
                    <a:pt x="1277" y="10028"/>
                  </a:cubicBezTo>
                  <a:cubicBezTo>
                    <a:pt x="1331" y="10028"/>
                    <a:pt x="1381" y="10008"/>
                    <a:pt x="1417" y="9966"/>
                  </a:cubicBezTo>
                  <a:lnTo>
                    <a:pt x="1655" y="9728"/>
                  </a:lnTo>
                  <a:cubicBezTo>
                    <a:pt x="1774" y="9787"/>
                    <a:pt x="1905" y="9847"/>
                    <a:pt x="2048" y="9895"/>
                  </a:cubicBezTo>
                  <a:lnTo>
                    <a:pt x="2048" y="10228"/>
                  </a:lnTo>
                  <a:cubicBezTo>
                    <a:pt x="2048" y="10347"/>
                    <a:pt x="2131" y="10442"/>
                    <a:pt x="2250" y="10442"/>
                  </a:cubicBezTo>
                  <a:lnTo>
                    <a:pt x="3155" y="10442"/>
                  </a:lnTo>
                  <a:cubicBezTo>
                    <a:pt x="3274" y="10442"/>
                    <a:pt x="3370" y="10347"/>
                    <a:pt x="3370" y="10228"/>
                  </a:cubicBezTo>
                  <a:lnTo>
                    <a:pt x="3370" y="9895"/>
                  </a:lnTo>
                  <a:cubicBezTo>
                    <a:pt x="3501" y="9847"/>
                    <a:pt x="3632" y="9799"/>
                    <a:pt x="3751" y="9728"/>
                  </a:cubicBezTo>
                  <a:lnTo>
                    <a:pt x="3989" y="9966"/>
                  </a:lnTo>
                  <a:cubicBezTo>
                    <a:pt x="4036" y="10008"/>
                    <a:pt x="4093" y="10028"/>
                    <a:pt x="4146" y="10028"/>
                  </a:cubicBezTo>
                  <a:cubicBezTo>
                    <a:pt x="4200" y="10028"/>
                    <a:pt x="4251" y="10008"/>
                    <a:pt x="4286" y="9966"/>
                  </a:cubicBezTo>
                  <a:lnTo>
                    <a:pt x="4929" y="9323"/>
                  </a:lnTo>
                  <a:cubicBezTo>
                    <a:pt x="5025" y="9240"/>
                    <a:pt x="5025" y="9097"/>
                    <a:pt x="4929" y="9025"/>
                  </a:cubicBezTo>
                  <a:lnTo>
                    <a:pt x="4691" y="8787"/>
                  </a:lnTo>
                  <a:cubicBezTo>
                    <a:pt x="4691" y="8775"/>
                    <a:pt x="4703" y="8775"/>
                    <a:pt x="4703" y="8763"/>
                  </a:cubicBezTo>
                  <a:lnTo>
                    <a:pt x="13180" y="8763"/>
                  </a:lnTo>
                  <a:cubicBezTo>
                    <a:pt x="13299" y="8763"/>
                    <a:pt x="13383" y="8668"/>
                    <a:pt x="13383" y="8549"/>
                  </a:cubicBezTo>
                  <a:lnTo>
                    <a:pt x="13383" y="7704"/>
                  </a:lnTo>
                  <a:cubicBezTo>
                    <a:pt x="13383" y="7585"/>
                    <a:pt x="13299" y="7489"/>
                    <a:pt x="13180" y="7489"/>
                  </a:cubicBezTo>
                  <a:lnTo>
                    <a:pt x="13037" y="7489"/>
                  </a:lnTo>
                  <a:lnTo>
                    <a:pt x="13037" y="1263"/>
                  </a:lnTo>
                  <a:lnTo>
                    <a:pt x="13192" y="1263"/>
                  </a:lnTo>
                  <a:cubicBezTo>
                    <a:pt x="13311" y="1263"/>
                    <a:pt x="13395" y="1167"/>
                    <a:pt x="13395" y="1048"/>
                  </a:cubicBezTo>
                  <a:lnTo>
                    <a:pt x="13395" y="203"/>
                  </a:lnTo>
                  <a:cubicBezTo>
                    <a:pt x="13395" y="84"/>
                    <a:pt x="13311" y="0"/>
                    <a:pt x="1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9762;p62">
              <a:extLst>
                <a:ext uri="{FF2B5EF4-FFF2-40B4-BE49-F238E27FC236}">
                  <a16:creationId xmlns:a16="http://schemas.microsoft.com/office/drawing/2014/main" id="{D0F865D7-0653-0D97-25B4-4772CD85F0BD}"/>
                </a:ext>
              </a:extLst>
            </p:cNvPr>
            <p:cNvSpPr/>
            <p:nvPr/>
          </p:nvSpPr>
          <p:spPr>
            <a:xfrm>
              <a:off x="2803568" y="3950909"/>
              <a:ext cx="40198" cy="85648"/>
            </a:xfrm>
            <a:custGeom>
              <a:avLst/>
              <a:gdLst/>
              <a:ahLst/>
              <a:cxnLst/>
              <a:rect l="l" t="t" r="r" b="b"/>
              <a:pathLst>
                <a:path w="1263" h="2691" extrusionOk="0">
                  <a:moveTo>
                    <a:pt x="846" y="417"/>
                  </a:moveTo>
                  <a:lnTo>
                    <a:pt x="846" y="2262"/>
                  </a:lnTo>
                  <a:lnTo>
                    <a:pt x="417" y="22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84"/>
                    <a:pt x="1" y="203"/>
                  </a:cubicBezTo>
                  <a:lnTo>
                    <a:pt x="1" y="2477"/>
                  </a:lnTo>
                  <a:cubicBezTo>
                    <a:pt x="1" y="2596"/>
                    <a:pt x="84" y="2691"/>
                    <a:pt x="203" y="2691"/>
                  </a:cubicBezTo>
                  <a:lnTo>
                    <a:pt x="1060" y="2691"/>
                  </a:lnTo>
                  <a:cubicBezTo>
                    <a:pt x="1167" y="2691"/>
                    <a:pt x="1263" y="2596"/>
                    <a:pt x="1263" y="2477"/>
                  </a:cubicBezTo>
                  <a:lnTo>
                    <a:pt x="1263" y="203"/>
                  </a:lnTo>
                  <a:cubicBezTo>
                    <a:pt x="1263" y="84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763;p62">
              <a:extLst>
                <a:ext uri="{FF2B5EF4-FFF2-40B4-BE49-F238E27FC236}">
                  <a16:creationId xmlns:a16="http://schemas.microsoft.com/office/drawing/2014/main" id="{6629B077-5D0C-F1C6-6B96-0703BF2D80C7}"/>
                </a:ext>
              </a:extLst>
            </p:cNvPr>
            <p:cNvSpPr/>
            <p:nvPr/>
          </p:nvSpPr>
          <p:spPr>
            <a:xfrm>
              <a:off x="2851691" y="3917935"/>
              <a:ext cx="40580" cy="118621"/>
            </a:xfrm>
            <a:custGeom>
              <a:avLst/>
              <a:gdLst/>
              <a:ahLst/>
              <a:cxnLst/>
              <a:rect l="l" t="t" r="r" b="b"/>
              <a:pathLst>
                <a:path w="1275" h="3727" extrusionOk="0">
                  <a:moveTo>
                    <a:pt x="858" y="417"/>
                  </a:moveTo>
                  <a:lnTo>
                    <a:pt x="858" y="3298"/>
                  </a:lnTo>
                  <a:lnTo>
                    <a:pt x="417" y="3298"/>
                  </a:lnTo>
                  <a:lnTo>
                    <a:pt x="417" y="417"/>
                  </a:lnTo>
                  <a:close/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lnTo>
                    <a:pt x="1" y="3513"/>
                  </a:lnTo>
                  <a:cubicBezTo>
                    <a:pt x="1" y="3632"/>
                    <a:pt x="96" y="3727"/>
                    <a:pt x="215" y="3727"/>
                  </a:cubicBezTo>
                  <a:lnTo>
                    <a:pt x="1060" y="3727"/>
                  </a:lnTo>
                  <a:cubicBezTo>
                    <a:pt x="1179" y="3727"/>
                    <a:pt x="1275" y="3632"/>
                    <a:pt x="1275" y="3513"/>
                  </a:cubicBezTo>
                  <a:lnTo>
                    <a:pt x="1275" y="215"/>
                  </a:lnTo>
                  <a:cubicBezTo>
                    <a:pt x="1275" y="96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764;p62">
              <a:extLst>
                <a:ext uri="{FF2B5EF4-FFF2-40B4-BE49-F238E27FC236}">
                  <a16:creationId xmlns:a16="http://schemas.microsoft.com/office/drawing/2014/main" id="{BF4DA529-E6D6-F585-5720-537424B0B099}"/>
                </a:ext>
              </a:extLst>
            </p:cNvPr>
            <p:cNvSpPr/>
            <p:nvPr/>
          </p:nvSpPr>
          <p:spPr>
            <a:xfrm>
              <a:off x="2900197" y="3934995"/>
              <a:ext cx="40198" cy="101562"/>
            </a:xfrm>
            <a:custGeom>
              <a:avLst/>
              <a:gdLst/>
              <a:ahLst/>
              <a:cxnLst/>
              <a:rect l="l" t="t" r="r" b="b"/>
              <a:pathLst>
                <a:path w="1263" h="3191" extrusionOk="0">
                  <a:moveTo>
                    <a:pt x="846" y="417"/>
                  </a:moveTo>
                  <a:lnTo>
                    <a:pt x="846" y="2762"/>
                  </a:lnTo>
                  <a:lnTo>
                    <a:pt x="417" y="27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2977"/>
                  </a:lnTo>
                  <a:cubicBezTo>
                    <a:pt x="1" y="3096"/>
                    <a:pt x="84" y="3191"/>
                    <a:pt x="203" y="3191"/>
                  </a:cubicBezTo>
                  <a:lnTo>
                    <a:pt x="1048" y="3191"/>
                  </a:lnTo>
                  <a:cubicBezTo>
                    <a:pt x="1168" y="3191"/>
                    <a:pt x="1263" y="3096"/>
                    <a:pt x="1263" y="2977"/>
                  </a:cubicBezTo>
                  <a:lnTo>
                    <a:pt x="1263" y="214"/>
                  </a:lnTo>
                  <a:cubicBezTo>
                    <a:pt x="1263" y="95"/>
                    <a:pt x="1179" y="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765;p62">
              <a:extLst>
                <a:ext uri="{FF2B5EF4-FFF2-40B4-BE49-F238E27FC236}">
                  <a16:creationId xmlns:a16="http://schemas.microsoft.com/office/drawing/2014/main" id="{92E9CC0D-5E08-441E-AD78-3AA5EEAC7B4E}"/>
                </a:ext>
              </a:extLst>
            </p:cNvPr>
            <p:cNvSpPr/>
            <p:nvPr/>
          </p:nvSpPr>
          <p:spPr>
            <a:xfrm>
              <a:off x="2948320" y="3879265"/>
              <a:ext cx="40580" cy="156941"/>
            </a:xfrm>
            <a:custGeom>
              <a:avLst/>
              <a:gdLst/>
              <a:ahLst/>
              <a:cxnLst/>
              <a:rect l="l" t="t" r="r" b="b"/>
              <a:pathLst>
                <a:path w="1275" h="4931" extrusionOk="0">
                  <a:moveTo>
                    <a:pt x="858" y="430"/>
                  </a:moveTo>
                  <a:lnTo>
                    <a:pt x="858" y="4525"/>
                  </a:lnTo>
                  <a:lnTo>
                    <a:pt x="418" y="4525"/>
                  </a:lnTo>
                  <a:lnTo>
                    <a:pt x="418" y="430"/>
                  </a:lnTo>
                  <a:close/>
                  <a:moveTo>
                    <a:pt x="215" y="1"/>
                  </a:moveTo>
                  <a:cubicBezTo>
                    <a:pt x="96" y="1"/>
                    <a:pt x="1" y="108"/>
                    <a:pt x="1" y="203"/>
                  </a:cubicBezTo>
                  <a:lnTo>
                    <a:pt x="1" y="4716"/>
                  </a:lnTo>
                  <a:cubicBezTo>
                    <a:pt x="1" y="4835"/>
                    <a:pt x="96" y="4930"/>
                    <a:pt x="215" y="4930"/>
                  </a:cubicBezTo>
                  <a:lnTo>
                    <a:pt x="1060" y="4930"/>
                  </a:lnTo>
                  <a:cubicBezTo>
                    <a:pt x="1180" y="4930"/>
                    <a:pt x="1275" y="4835"/>
                    <a:pt x="1275" y="4716"/>
                  </a:cubicBezTo>
                  <a:lnTo>
                    <a:pt x="1275" y="203"/>
                  </a:lnTo>
                  <a:cubicBezTo>
                    <a:pt x="1275" y="84"/>
                    <a:pt x="1180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766;p62">
              <a:extLst>
                <a:ext uri="{FF2B5EF4-FFF2-40B4-BE49-F238E27FC236}">
                  <a16:creationId xmlns:a16="http://schemas.microsoft.com/office/drawing/2014/main" id="{B9527EAE-CB5B-0766-400F-0F33A640D02B}"/>
                </a:ext>
              </a:extLst>
            </p:cNvPr>
            <p:cNvSpPr/>
            <p:nvPr/>
          </p:nvSpPr>
          <p:spPr>
            <a:xfrm>
              <a:off x="2716807" y="3896325"/>
              <a:ext cx="49269" cy="13304"/>
            </a:xfrm>
            <a:custGeom>
              <a:avLst/>
              <a:gdLst/>
              <a:ahLst/>
              <a:cxnLst/>
              <a:rect l="l" t="t" r="r" b="b"/>
              <a:pathLst>
                <a:path w="1548" h="418" extrusionOk="0">
                  <a:moveTo>
                    <a:pt x="214" y="1"/>
                  </a:moveTo>
                  <a:cubicBezTo>
                    <a:pt x="95" y="1"/>
                    <a:pt x="0" y="84"/>
                    <a:pt x="0" y="203"/>
                  </a:cubicBezTo>
                  <a:cubicBezTo>
                    <a:pt x="0" y="322"/>
                    <a:pt x="107" y="417"/>
                    <a:pt x="214" y="417"/>
                  </a:cubicBezTo>
                  <a:lnTo>
                    <a:pt x="1345" y="417"/>
                  </a:lnTo>
                  <a:cubicBezTo>
                    <a:pt x="1453" y="417"/>
                    <a:pt x="1548" y="322"/>
                    <a:pt x="1548" y="203"/>
                  </a:cubicBezTo>
                  <a:cubicBezTo>
                    <a:pt x="1548" y="84"/>
                    <a:pt x="1453" y="1"/>
                    <a:pt x="13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767;p62">
              <a:extLst>
                <a:ext uri="{FF2B5EF4-FFF2-40B4-BE49-F238E27FC236}">
                  <a16:creationId xmlns:a16="http://schemas.microsoft.com/office/drawing/2014/main" id="{61FFB512-FBB5-BF34-E77D-9447E60E1F4C}"/>
                </a:ext>
              </a:extLst>
            </p:cNvPr>
            <p:cNvSpPr/>
            <p:nvPr/>
          </p:nvSpPr>
          <p:spPr>
            <a:xfrm>
              <a:off x="2717157" y="3917553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5"/>
                  </a:cubicBezTo>
                  <a:cubicBezTo>
                    <a:pt x="2168" y="96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768;p62">
              <a:extLst>
                <a:ext uri="{FF2B5EF4-FFF2-40B4-BE49-F238E27FC236}">
                  <a16:creationId xmlns:a16="http://schemas.microsoft.com/office/drawing/2014/main" id="{8E3466B7-169F-78D3-6631-7AFE89A398F0}"/>
                </a:ext>
              </a:extLst>
            </p:cNvPr>
            <p:cNvSpPr/>
            <p:nvPr/>
          </p:nvSpPr>
          <p:spPr>
            <a:xfrm>
              <a:off x="2717157" y="3938782"/>
              <a:ext cx="69002" cy="13272"/>
            </a:xfrm>
            <a:custGeom>
              <a:avLst/>
              <a:gdLst/>
              <a:ahLst/>
              <a:cxnLst/>
              <a:rect l="l" t="t" r="r" b="b"/>
              <a:pathLst>
                <a:path w="2168" h="417" extrusionOk="0">
                  <a:moveTo>
                    <a:pt x="215" y="0"/>
                  </a:moveTo>
                  <a:cubicBezTo>
                    <a:pt x="96" y="0"/>
                    <a:pt x="1" y="95"/>
                    <a:pt x="1" y="214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4"/>
                  </a:cubicBezTo>
                  <a:cubicBezTo>
                    <a:pt x="2168" y="95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9769;p62">
              <a:extLst>
                <a:ext uri="{FF2B5EF4-FFF2-40B4-BE49-F238E27FC236}">
                  <a16:creationId xmlns:a16="http://schemas.microsoft.com/office/drawing/2014/main" id="{7687FC17-5EFD-5B8D-4AE3-50D5348BEB8D}"/>
                </a:ext>
              </a:extLst>
            </p:cNvPr>
            <p:cNvSpPr/>
            <p:nvPr/>
          </p:nvSpPr>
          <p:spPr>
            <a:xfrm>
              <a:off x="2717157" y="3960361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8"/>
                    <a:pt x="215" y="418"/>
                  </a:cubicBezTo>
                  <a:lnTo>
                    <a:pt x="1954" y="418"/>
                  </a:lnTo>
                  <a:cubicBezTo>
                    <a:pt x="2073" y="418"/>
                    <a:pt x="2168" y="322"/>
                    <a:pt x="2168" y="203"/>
                  </a:cubicBezTo>
                  <a:cubicBezTo>
                    <a:pt x="2168" y="84"/>
                    <a:pt x="2061" y="1"/>
                    <a:pt x="1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9770;p62">
              <a:extLst>
                <a:ext uri="{FF2B5EF4-FFF2-40B4-BE49-F238E27FC236}">
                  <a16:creationId xmlns:a16="http://schemas.microsoft.com/office/drawing/2014/main" id="{A5D4E270-38DD-994D-9763-9BC958A612BE}"/>
                </a:ext>
              </a:extLst>
            </p:cNvPr>
            <p:cNvSpPr/>
            <p:nvPr/>
          </p:nvSpPr>
          <p:spPr>
            <a:xfrm>
              <a:off x="2655793" y="4020993"/>
              <a:ext cx="84152" cy="82656"/>
            </a:xfrm>
            <a:custGeom>
              <a:avLst/>
              <a:gdLst/>
              <a:ahLst/>
              <a:cxnLst/>
              <a:rect l="l" t="t" r="r" b="b"/>
              <a:pathLst>
                <a:path w="2644" h="2597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1620"/>
                    <a:pt x="84" y="1882"/>
                    <a:pt x="262" y="2120"/>
                  </a:cubicBezTo>
                  <a:cubicBezTo>
                    <a:pt x="312" y="2177"/>
                    <a:pt x="379" y="2204"/>
                    <a:pt x="442" y="2204"/>
                  </a:cubicBezTo>
                  <a:cubicBezTo>
                    <a:pt x="485" y="2204"/>
                    <a:pt x="526" y="2192"/>
                    <a:pt x="560" y="2168"/>
                  </a:cubicBezTo>
                  <a:cubicBezTo>
                    <a:pt x="655" y="2096"/>
                    <a:pt x="667" y="1965"/>
                    <a:pt x="607" y="1870"/>
                  </a:cubicBezTo>
                  <a:cubicBezTo>
                    <a:pt x="488" y="1703"/>
                    <a:pt x="429" y="1525"/>
                    <a:pt x="429" y="1322"/>
                  </a:cubicBezTo>
                  <a:cubicBezTo>
                    <a:pt x="429" y="822"/>
                    <a:pt x="834" y="406"/>
                    <a:pt x="1334" y="406"/>
                  </a:cubicBezTo>
                  <a:cubicBezTo>
                    <a:pt x="1846" y="406"/>
                    <a:pt x="2239" y="810"/>
                    <a:pt x="2239" y="1322"/>
                  </a:cubicBezTo>
                  <a:cubicBezTo>
                    <a:pt x="2239" y="1620"/>
                    <a:pt x="2096" y="1894"/>
                    <a:pt x="1846" y="2061"/>
                  </a:cubicBezTo>
                  <a:cubicBezTo>
                    <a:pt x="1822" y="2061"/>
                    <a:pt x="1822" y="2073"/>
                    <a:pt x="1810" y="2073"/>
                  </a:cubicBezTo>
                  <a:lnTo>
                    <a:pt x="1798" y="2073"/>
                  </a:lnTo>
                  <a:cubicBezTo>
                    <a:pt x="1786" y="2073"/>
                    <a:pt x="1786" y="2096"/>
                    <a:pt x="1762" y="2096"/>
                  </a:cubicBezTo>
                  <a:lnTo>
                    <a:pt x="1750" y="2096"/>
                  </a:lnTo>
                  <a:cubicBezTo>
                    <a:pt x="1738" y="2096"/>
                    <a:pt x="1738" y="2108"/>
                    <a:pt x="1727" y="2108"/>
                  </a:cubicBezTo>
                  <a:cubicBezTo>
                    <a:pt x="1703" y="2108"/>
                    <a:pt x="1691" y="2120"/>
                    <a:pt x="1691" y="2120"/>
                  </a:cubicBezTo>
                  <a:lnTo>
                    <a:pt x="1679" y="2120"/>
                  </a:lnTo>
                  <a:cubicBezTo>
                    <a:pt x="1667" y="2120"/>
                    <a:pt x="1667" y="2120"/>
                    <a:pt x="1643" y="2144"/>
                  </a:cubicBezTo>
                  <a:lnTo>
                    <a:pt x="1631" y="2144"/>
                  </a:lnTo>
                  <a:cubicBezTo>
                    <a:pt x="1619" y="2144"/>
                    <a:pt x="1608" y="2156"/>
                    <a:pt x="1608" y="2156"/>
                  </a:cubicBezTo>
                  <a:cubicBezTo>
                    <a:pt x="1584" y="2156"/>
                    <a:pt x="1572" y="2156"/>
                    <a:pt x="1560" y="2168"/>
                  </a:cubicBezTo>
                  <a:lnTo>
                    <a:pt x="1072" y="2168"/>
                  </a:lnTo>
                  <a:cubicBezTo>
                    <a:pt x="1048" y="2168"/>
                    <a:pt x="1036" y="2168"/>
                    <a:pt x="1024" y="2156"/>
                  </a:cubicBezTo>
                  <a:cubicBezTo>
                    <a:pt x="1012" y="2156"/>
                    <a:pt x="988" y="2144"/>
                    <a:pt x="988" y="2144"/>
                  </a:cubicBezTo>
                  <a:lnTo>
                    <a:pt x="976" y="2144"/>
                  </a:lnTo>
                  <a:cubicBezTo>
                    <a:pt x="951" y="2133"/>
                    <a:pt x="925" y="2127"/>
                    <a:pt x="899" y="2127"/>
                  </a:cubicBezTo>
                  <a:cubicBezTo>
                    <a:pt x="817" y="2127"/>
                    <a:pt x="742" y="2181"/>
                    <a:pt x="715" y="2263"/>
                  </a:cubicBezTo>
                  <a:cubicBezTo>
                    <a:pt x="667" y="2358"/>
                    <a:pt x="726" y="2501"/>
                    <a:pt x="834" y="2525"/>
                  </a:cubicBezTo>
                  <a:lnTo>
                    <a:pt x="846" y="2525"/>
                  </a:lnTo>
                  <a:cubicBezTo>
                    <a:pt x="857" y="2525"/>
                    <a:pt x="869" y="2537"/>
                    <a:pt x="905" y="2537"/>
                  </a:cubicBezTo>
                  <a:cubicBezTo>
                    <a:pt x="917" y="2537"/>
                    <a:pt x="929" y="2561"/>
                    <a:pt x="965" y="2561"/>
                  </a:cubicBezTo>
                  <a:lnTo>
                    <a:pt x="976" y="2561"/>
                  </a:lnTo>
                  <a:cubicBezTo>
                    <a:pt x="988" y="2561"/>
                    <a:pt x="1012" y="2561"/>
                    <a:pt x="1024" y="2573"/>
                  </a:cubicBezTo>
                  <a:lnTo>
                    <a:pt x="1036" y="2573"/>
                  </a:lnTo>
                  <a:cubicBezTo>
                    <a:pt x="1048" y="2573"/>
                    <a:pt x="1072" y="2573"/>
                    <a:pt x="1096" y="2584"/>
                  </a:cubicBezTo>
                  <a:cubicBezTo>
                    <a:pt x="1107" y="2584"/>
                    <a:pt x="1143" y="2584"/>
                    <a:pt x="1155" y="2596"/>
                  </a:cubicBezTo>
                  <a:lnTo>
                    <a:pt x="1429" y="2596"/>
                  </a:lnTo>
                  <a:cubicBezTo>
                    <a:pt x="1441" y="2596"/>
                    <a:pt x="1465" y="2596"/>
                    <a:pt x="1488" y="2584"/>
                  </a:cubicBezTo>
                  <a:cubicBezTo>
                    <a:pt x="1500" y="2584"/>
                    <a:pt x="1524" y="2584"/>
                    <a:pt x="1548" y="2573"/>
                  </a:cubicBezTo>
                  <a:lnTo>
                    <a:pt x="1560" y="2573"/>
                  </a:lnTo>
                  <a:cubicBezTo>
                    <a:pt x="1572" y="2573"/>
                    <a:pt x="1584" y="2573"/>
                    <a:pt x="1608" y="2561"/>
                  </a:cubicBezTo>
                  <a:lnTo>
                    <a:pt x="1619" y="2561"/>
                  </a:lnTo>
                  <a:cubicBezTo>
                    <a:pt x="1631" y="2561"/>
                    <a:pt x="1643" y="2537"/>
                    <a:pt x="1679" y="2537"/>
                  </a:cubicBezTo>
                  <a:cubicBezTo>
                    <a:pt x="1691" y="2537"/>
                    <a:pt x="1703" y="2525"/>
                    <a:pt x="1738" y="2525"/>
                  </a:cubicBezTo>
                  <a:lnTo>
                    <a:pt x="1750" y="2525"/>
                  </a:lnTo>
                  <a:cubicBezTo>
                    <a:pt x="1762" y="2525"/>
                    <a:pt x="1786" y="2513"/>
                    <a:pt x="1798" y="2513"/>
                  </a:cubicBezTo>
                  <a:lnTo>
                    <a:pt x="1810" y="2513"/>
                  </a:lnTo>
                  <a:cubicBezTo>
                    <a:pt x="1822" y="2513"/>
                    <a:pt x="1846" y="2489"/>
                    <a:pt x="1858" y="2477"/>
                  </a:cubicBezTo>
                  <a:cubicBezTo>
                    <a:pt x="1869" y="2465"/>
                    <a:pt x="1881" y="2465"/>
                    <a:pt x="1905" y="2454"/>
                  </a:cubicBezTo>
                  <a:lnTo>
                    <a:pt x="1917" y="2430"/>
                  </a:lnTo>
                  <a:cubicBezTo>
                    <a:pt x="1929" y="2430"/>
                    <a:pt x="1941" y="2418"/>
                    <a:pt x="1941" y="2418"/>
                  </a:cubicBezTo>
                  <a:lnTo>
                    <a:pt x="1965" y="2406"/>
                  </a:lnTo>
                  <a:cubicBezTo>
                    <a:pt x="1977" y="2394"/>
                    <a:pt x="1989" y="2394"/>
                    <a:pt x="2000" y="2370"/>
                  </a:cubicBezTo>
                  <a:cubicBezTo>
                    <a:pt x="2381" y="2120"/>
                    <a:pt x="2584" y="1715"/>
                    <a:pt x="2584" y="1275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15942399-1D37-629E-9286-17E3D8783C87}"/>
              </a:ext>
            </a:extLst>
          </p:cNvPr>
          <p:cNvSpPr txBox="1"/>
          <p:nvPr/>
        </p:nvSpPr>
        <p:spPr>
          <a:xfrm>
            <a:off x="358591" y="5400789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cap="none" normalizeH="0" baseline="0">
                <a:ln>
                  <a:noFill/>
                </a:ln>
                <a:effectLst/>
                <a:latin typeface="Montserrat" pitchFamily="2" charset="77"/>
              </a:rPr>
              <a:t>Quelques chiffres…</a:t>
            </a:r>
            <a:endParaRPr lang="en-BE"/>
          </a:p>
        </p:txBody>
      </p:sp>
      <p:cxnSp>
        <p:nvCxnSpPr>
          <p:cNvPr id="71" name="Google Shape;550;p50">
            <a:extLst>
              <a:ext uri="{FF2B5EF4-FFF2-40B4-BE49-F238E27FC236}">
                <a16:creationId xmlns:a16="http://schemas.microsoft.com/office/drawing/2014/main" id="{3BCA17F2-43E7-9635-69E0-6074CC1C1916}"/>
              </a:ext>
            </a:extLst>
          </p:cNvPr>
          <p:cNvCxnSpPr>
            <a:cxnSpLocks/>
          </p:cNvCxnSpPr>
          <p:nvPr/>
        </p:nvCxnSpPr>
        <p:spPr>
          <a:xfrm>
            <a:off x="3333149" y="6018482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CAFCFE9-B83D-A68F-3C8E-127535BAFA80}"/>
              </a:ext>
            </a:extLst>
          </p:cNvPr>
          <p:cNvSpPr txBox="1"/>
          <p:nvPr/>
        </p:nvSpPr>
        <p:spPr>
          <a:xfrm>
            <a:off x="3407580" y="6052451"/>
            <a:ext cx="26368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400" b="1">
                <a:solidFill>
                  <a:schemeClr val="bg1"/>
                </a:solidFill>
                <a:latin typeface="Montserrat" pitchFamily="2" charset="77"/>
              </a:rPr>
              <a:t>Bénéfice 2024 : 120.293€</a:t>
            </a:r>
          </a:p>
        </p:txBody>
      </p:sp>
      <p:pic>
        <p:nvPicPr>
          <p:cNvPr id="11" name="Picture 2" descr="logo">
            <a:extLst>
              <a:ext uri="{FF2B5EF4-FFF2-40B4-BE49-F238E27FC236}">
                <a16:creationId xmlns:a16="http://schemas.microsoft.com/office/drawing/2014/main" id="{48DE3471-5F7A-28FC-362B-D5F1E4CFC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97" y="752817"/>
            <a:ext cx="1520997" cy="69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>
            <a:extLst>
              <a:ext uri="{FF2B5EF4-FFF2-40B4-BE49-F238E27FC236}">
                <a16:creationId xmlns:a16="http://schemas.microsoft.com/office/drawing/2014/main" id="{BBBB17FA-DCBA-5FA2-558F-19784A49E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10742" r="10742"/>
          <a:stretch/>
        </p:blipFill>
        <p:spPr bwMode="auto">
          <a:xfrm>
            <a:off x="6598142" y="1728277"/>
            <a:ext cx="5323725" cy="35491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504;p47">
            <a:extLst>
              <a:ext uri="{FF2B5EF4-FFF2-40B4-BE49-F238E27FC236}">
                <a16:creationId xmlns:a16="http://schemas.microsoft.com/office/drawing/2014/main" id="{8D272B82-718D-D32B-A384-1AC4D6467CC9}"/>
              </a:ext>
            </a:extLst>
          </p:cNvPr>
          <p:cNvSpPr txBox="1">
            <a:spLocks/>
          </p:cNvSpPr>
          <p:nvPr/>
        </p:nvSpPr>
        <p:spPr>
          <a:xfrm>
            <a:off x="2087675" y="-40773"/>
            <a:ext cx="9388800" cy="8704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2133" noProof="0" dirty="0">
                <a:solidFill>
                  <a:srgbClr val="CAD5D7">
                    <a:lumMod val="10000"/>
                  </a:srgbClr>
                </a:solidFill>
                <a:latin typeface="Montserrat ExtraBold"/>
                <a:cs typeface="Montserrat ExtraBold"/>
              </a:rPr>
              <a:t>Enjeux et innovations</a:t>
            </a:r>
          </a:p>
          <a:p>
            <a:pPr>
              <a:defRPr/>
            </a:pPr>
            <a:r>
              <a:rPr lang="fr-FR" sz="1800" b="1" i="1" dirty="0">
                <a:solidFill>
                  <a:srgbClr val="44546A"/>
                </a:solidFill>
                <a:latin typeface="Montserrat"/>
              </a:rPr>
              <a:t>Chaîne de valeur locale et synergies en économie sociale</a:t>
            </a:r>
          </a:p>
        </p:txBody>
      </p:sp>
      <p:cxnSp>
        <p:nvCxnSpPr>
          <p:cNvPr id="8" name="Google Shape;550;p50">
            <a:extLst>
              <a:ext uri="{FF2B5EF4-FFF2-40B4-BE49-F238E27FC236}">
                <a16:creationId xmlns:a16="http://schemas.microsoft.com/office/drawing/2014/main" id="{B67CF9C8-9C85-6602-B9A7-33C5BE703F18}"/>
              </a:ext>
            </a:extLst>
          </p:cNvPr>
          <p:cNvCxnSpPr/>
          <p:nvPr/>
        </p:nvCxnSpPr>
        <p:spPr>
          <a:xfrm>
            <a:off x="2070885" y="0"/>
            <a:ext cx="0" cy="71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510DEB5-ED0F-7A81-C566-452D0817C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0379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1" grpId="0" animBg="1"/>
      <p:bldP spid="22" grpId="0" animBg="1"/>
      <p:bldP spid="41" grpId="0"/>
      <p:bldP spid="42" grpId="0"/>
      <p:bldP spid="43" grpId="0" animBg="1"/>
      <p:bldP spid="44" grpId="0"/>
      <p:bldP spid="45" grpId="0"/>
      <p:bldP spid="50" grpId="0"/>
      <p:bldP spid="69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650EF-DB9B-0E83-33B2-E6C2E2D46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550;p50">
            <a:extLst>
              <a:ext uri="{FF2B5EF4-FFF2-40B4-BE49-F238E27FC236}">
                <a16:creationId xmlns:a16="http://schemas.microsoft.com/office/drawing/2014/main" id="{13084CAB-0CF0-48FB-20F6-8EBEA9977111}"/>
              </a:ext>
            </a:extLst>
          </p:cNvPr>
          <p:cNvCxnSpPr/>
          <p:nvPr/>
        </p:nvCxnSpPr>
        <p:spPr>
          <a:xfrm>
            <a:off x="2070885" y="0"/>
            <a:ext cx="0" cy="71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504;p47">
            <a:extLst>
              <a:ext uri="{FF2B5EF4-FFF2-40B4-BE49-F238E27FC236}">
                <a16:creationId xmlns:a16="http://schemas.microsoft.com/office/drawing/2014/main" id="{F712092E-3A01-84FB-B9D2-E35D4B375E82}"/>
              </a:ext>
            </a:extLst>
          </p:cNvPr>
          <p:cNvSpPr txBox="1">
            <a:spLocks/>
          </p:cNvSpPr>
          <p:nvPr/>
        </p:nvSpPr>
        <p:spPr>
          <a:xfrm>
            <a:off x="2070885" y="-64113"/>
            <a:ext cx="9388800" cy="8704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2133" noProof="0">
                <a:solidFill>
                  <a:srgbClr val="CAD5D7">
                    <a:lumMod val="10000"/>
                  </a:srgbClr>
                </a:solidFill>
                <a:latin typeface="Montserrat ExtraBold"/>
                <a:cs typeface="Montserrat ExtraBold"/>
              </a:rPr>
              <a:t>Chaîne de valeur du bois</a:t>
            </a:r>
            <a:endParaRPr kumimoji="0" lang="fr-FR" sz="2133" b="0" i="0" u="none" strike="noStrike" kern="1200" cap="none" spc="0" normalizeH="0" baseline="0" noProof="0">
              <a:ln>
                <a:noFill/>
              </a:ln>
              <a:solidFill>
                <a:srgbClr val="CAD5D7">
                  <a:lumMod val="10000"/>
                </a:srgbClr>
              </a:solidFill>
              <a:effectLst/>
              <a:uLnTx/>
              <a:uFillTx/>
              <a:latin typeface="Montserrat ExtraBold"/>
              <a:cs typeface="Montserrat ExtraBold"/>
              <a:sym typeface="Arial"/>
            </a:endParaRPr>
          </a:p>
          <a:p>
            <a:pPr>
              <a:defRPr/>
            </a:pPr>
            <a:r>
              <a:rPr lang="fr-FR" sz="1800" b="1" i="1" noProof="0">
                <a:solidFill>
                  <a:srgbClr val="44546A"/>
                </a:solidFill>
                <a:latin typeface="Montserrat" pitchFamily="2" charset="77"/>
                <a:ea typeface="Yu Gothic Light" panose="020B0300000000000000" pitchFamily="34" charset="-128"/>
                <a:cs typeface="Times New Roman" panose="02020603050405020304" pitchFamily="18" charset="0"/>
              </a:rPr>
              <a:t>Présentation de la chaîne de valeur du bois</a:t>
            </a:r>
          </a:p>
        </p:txBody>
      </p:sp>
      <p:sp>
        <p:nvSpPr>
          <p:cNvPr id="8" name="ZoneTexte 8">
            <a:extLst>
              <a:ext uri="{FF2B5EF4-FFF2-40B4-BE49-F238E27FC236}">
                <a16:creationId xmlns:a16="http://schemas.microsoft.com/office/drawing/2014/main" id="{D250804B-EAF8-76E3-8C11-AD2D23364078}"/>
              </a:ext>
            </a:extLst>
          </p:cNvPr>
          <p:cNvSpPr txBox="1"/>
          <p:nvPr/>
        </p:nvSpPr>
        <p:spPr>
          <a:xfrm>
            <a:off x="1725447" y="6440519"/>
            <a:ext cx="874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900" u="sng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Source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 Mo, J., 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Haviarova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E., &amp; 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Kitek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Kuzman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M. (2024). Wood-</a:t>
            </a:r>
            <a:r>
              <a:rPr lang="fr-FR" sz="90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products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value-chain mapping. </a:t>
            </a:r>
            <a:r>
              <a:rPr lang="fr-FR" sz="900" i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Wood </a:t>
            </a:r>
            <a:r>
              <a:rPr lang="fr-FR" sz="900" i="1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</a:t>
            </a:r>
            <a:r>
              <a:rPr lang="fr-FR" sz="900" i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Science &amp; Engineering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19(4), 955‑965. 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https://doi.org/10.1080/17480272.2024.2328787</a:t>
            </a:r>
            <a:r>
              <a:rPr lang="fr-FR" sz="90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3" name="Picture 2" descr="A diagram of a product&#10;&#10;AI-generated content may be incorrect.">
            <a:extLst>
              <a:ext uri="{FF2B5EF4-FFF2-40B4-BE49-F238E27FC236}">
                <a16:creationId xmlns:a16="http://schemas.microsoft.com/office/drawing/2014/main" id="{BB4B2A4D-E370-937A-60BF-E07E2C219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932" y="713540"/>
            <a:ext cx="7600136" cy="5723713"/>
          </a:xfrm>
          <a:prstGeom prst="rect">
            <a:avLst/>
          </a:prstGeom>
        </p:spPr>
      </p:pic>
      <p:pic>
        <p:nvPicPr>
          <p:cNvPr id="7" name="Image 6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C16CA638-5A3D-C273-8EE1-03B8CA3535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0508" y="715654"/>
            <a:ext cx="1062508" cy="575648"/>
          </a:xfrm>
          <a:prstGeom prst="rect">
            <a:avLst/>
          </a:prstGeom>
          <a:ln>
            <a:noFill/>
          </a:ln>
        </p:spPr>
      </p:pic>
      <p:pic>
        <p:nvPicPr>
          <p:cNvPr id="9" name="Image 8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FEFDBF38-283F-1597-811B-4DC504023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6987" y="1434724"/>
            <a:ext cx="1062508" cy="575648"/>
          </a:xfrm>
          <a:prstGeom prst="rect">
            <a:avLst/>
          </a:prstGeom>
          <a:ln>
            <a:noFill/>
          </a:ln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EAFD479-ECDD-F25D-8385-A2F661C3AB06}"/>
              </a:ext>
            </a:extLst>
          </p:cNvPr>
          <p:cNvSpPr/>
          <p:nvPr/>
        </p:nvSpPr>
        <p:spPr>
          <a:xfrm>
            <a:off x="8551978" y="710274"/>
            <a:ext cx="1344090" cy="4179377"/>
          </a:xfrm>
          <a:prstGeom prst="roundRect">
            <a:avLst>
              <a:gd name="adj" fmla="val 8914"/>
            </a:avLst>
          </a:prstGeom>
          <a:noFill/>
          <a:ln w="28575">
            <a:solidFill>
              <a:srgbClr val="A887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0" name="Image 9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589528B0-74EB-242B-FA0D-97D8440C9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70761" y="4192950"/>
            <a:ext cx="1062508" cy="575648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roue, pneu, véhicule, transport&#10;&#10;Le contenu généré par l’IA peut être incorrect.">
            <a:extLst>
              <a:ext uri="{FF2B5EF4-FFF2-40B4-BE49-F238E27FC236}">
                <a16:creationId xmlns:a16="http://schemas.microsoft.com/office/drawing/2014/main" id="{0F2B179D-D43A-E613-AA02-FAEB3FAA71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1269" y="3141175"/>
            <a:ext cx="1062508" cy="575648"/>
          </a:xfrm>
          <a:prstGeom prst="rect">
            <a:avLst/>
          </a:prstGeom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796D1E-80C9-7A20-BA13-26F1B82BE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1963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BAE9E4-0CF4-06ED-2BBE-25E31CC10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17635911-210D-203A-31BF-5D22C6BE6221}"/>
              </a:ext>
            </a:extLst>
          </p:cNvPr>
          <p:cNvSpPr/>
          <p:nvPr/>
        </p:nvSpPr>
        <p:spPr>
          <a:xfrm>
            <a:off x="332510" y="5749828"/>
            <a:ext cx="11594119" cy="959843"/>
          </a:xfrm>
          <a:prstGeom prst="roundRect">
            <a:avLst>
              <a:gd name="adj" fmla="val 10868"/>
            </a:avLst>
          </a:prstGeom>
          <a:solidFill>
            <a:srgbClr val="546C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163A06-9928-EC41-4A93-61ACE3F26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3" descr="Coopeos">
            <a:extLst>
              <a:ext uri="{FF2B5EF4-FFF2-40B4-BE49-F238E27FC236}">
                <a16:creationId xmlns:a16="http://schemas.microsoft.com/office/drawing/2014/main" id="{D3282C72-B023-670A-D91A-1A00D148D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748" y="725372"/>
            <a:ext cx="1991898" cy="63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oogle Shape;9696;p62">
            <a:extLst>
              <a:ext uri="{FF2B5EF4-FFF2-40B4-BE49-F238E27FC236}">
                <a16:creationId xmlns:a16="http://schemas.microsoft.com/office/drawing/2014/main" id="{009F7D54-E745-95BD-B8FD-C04556CE59A9}"/>
              </a:ext>
            </a:extLst>
          </p:cNvPr>
          <p:cNvGrpSpPr/>
          <p:nvPr/>
        </p:nvGrpSpPr>
        <p:grpSpPr>
          <a:xfrm>
            <a:off x="1674706" y="2263252"/>
            <a:ext cx="822552" cy="731067"/>
            <a:chOff x="7929578" y="4284365"/>
            <a:chExt cx="395266" cy="351312"/>
          </a:xfrm>
          <a:solidFill>
            <a:srgbClr val="546C38"/>
          </a:solidFill>
        </p:grpSpPr>
        <p:sp>
          <p:nvSpPr>
            <p:cNvPr id="3" name="Google Shape;9697;p62">
              <a:extLst>
                <a:ext uri="{FF2B5EF4-FFF2-40B4-BE49-F238E27FC236}">
                  <a16:creationId xmlns:a16="http://schemas.microsoft.com/office/drawing/2014/main" id="{EDA9AD17-2ECE-59B9-5709-56C2A97B0A00}"/>
                </a:ext>
              </a:extLst>
            </p:cNvPr>
            <p:cNvSpPr/>
            <p:nvPr/>
          </p:nvSpPr>
          <p:spPr>
            <a:xfrm>
              <a:off x="7954213" y="4588668"/>
              <a:ext cx="11394" cy="47009"/>
            </a:xfrm>
            <a:custGeom>
              <a:avLst/>
              <a:gdLst/>
              <a:ahLst/>
              <a:cxnLst/>
              <a:rect l="l" t="t" r="r" b="b"/>
              <a:pathLst>
                <a:path w="358" h="1477" extrusionOk="0">
                  <a:moveTo>
                    <a:pt x="179" y="0"/>
                  </a:moveTo>
                  <a:cubicBezTo>
                    <a:pt x="84" y="0"/>
                    <a:pt x="0" y="84"/>
                    <a:pt x="0" y="179"/>
                  </a:cubicBezTo>
                  <a:lnTo>
                    <a:pt x="0" y="1298"/>
                  </a:lnTo>
                  <a:cubicBezTo>
                    <a:pt x="0" y="1405"/>
                    <a:pt x="84" y="1477"/>
                    <a:pt x="179" y="1477"/>
                  </a:cubicBezTo>
                  <a:cubicBezTo>
                    <a:pt x="286" y="1477"/>
                    <a:pt x="358" y="1405"/>
                    <a:pt x="358" y="1298"/>
                  </a:cubicBezTo>
                  <a:lnTo>
                    <a:pt x="358" y="179"/>
                  </a:lnTo>
                  <a:cubicBezTo>
                    <a:pt x="358" y="96"/>
                    <a:pt x="286" y="0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9698;p62">
              <a:extLst>
                <a:ext uri="{FF2B5EF4-FFF2-40B4-BE49-F238E27FC236}">
                  <a16:creationId xmlns:a16="http://schemas.microsoft.com/office/drawing/2014/main" id="{D69CB63C-0678-9EFC-8580-DF49A239D9FB}"/>
                </a:ext>
              </a:extLst>
            </p:cNvPr>
            <p:cNvSpPr/>
            <p:nvPr/>
          </p:nvSpPr>
          <p:spPr>
            <a:xfrm>
              <a:off x="7929578" y="4432522"/>
              <a:ext cx="213372" cy="203155"/>
            </a:xfrm>
            <a:custGeom>
              <a:avLst/>
              <a:gdLst/>
              <a:ahLst/>
              <a:cxnLst/>
              <a:rect l="l" t="t" r="r" b="b"/>
              <a:pathLst>
                <a:path w="6704" h="6383" extrusionOk="0">
                  <a:moveTo>
                    <a:pt x="6192" y="1013"/>
                  </a:moveTo>
                  <a:lnTo>
                    <a:pt x="6275" y="1275"/>
                  </a:lnTo>
                  <a:cubicBezTo>
                    <a:pt x="6287" y="1358"/>
                    <a:pt x="6275" y="1430"/>
                    <a:pt x="6216" y="1489"/>
                  </a:cubicBezTo>
                  <a:lnTo>
                    <a:pt x="6108" y="1596"/>
                  </a:lnTo>
                  <a:lnTo>
                    <a:pt x="5858" y="1334"/>
                  </a:lnTo>
                  <a:lnTo>
                    <a:pt x="6192" y="1013"/>
                  </a:lnTo>
                  <a:close/>
                  <a:moveTo>
                    <a:pt x="1941" y="382"/>
                  </a:moveTo>
                  <a:cubicBezTo>
                    <a:pt x="2251" y="382"/>
                    <a:pt x="2536" y="501"/>
                    <a:pt x="2763" y="727"/>
                  </a:cubicBezTo>
                  <a:cubicBezTo>
                    <a:pt x="2965" y="953"/>
                    <a:pt x="3096" y="1251"/>
                    <a:pt x="3132" y="1573"/>
                  </a:cubicBezTo>
                  <a:cubicBezTo>
                    <a:pt x="3144" y="1692"/>
                    <a:pt x="3156" y="1846"/>
                    <a:pt x="3179" y="2001"/>
                  </a:cubicBezTo>
                  <a:cubicBezTo>
                    <a:pt x="2977" y="1680"/>
                    <a:pt x="2656" y="1430"/>
                    <a:pt x="2239" y="1287"/>
                  </a:cubicBezTo>
                  <a:cubicBezTo>
                    <a:pt x="1947" y="1199"/>
                    <a:pt x="1670" y="1191"/>
                    <a:pt x="1579" y="1191"/>
                  </a:cubicBezTo>
                  <a:cubicBezTo>
                    <a:pt x="1559" y="1191"/>
                    <a:pt x="1548" y="1192"/>
                    <a:pt x="1548" y="1192"/>
                  </a:cubicBezTo>
                  <a:cubicBezTo>
                    <a:pt x="1513" y="1192"/>
                    <a:pt x="1465" y="1204"/>
                    <a:pt x="1429" y="1251"/>
                  </a:cubicBezTo>
                  <a:lnTo>
                    <a:pt x="1108" y="1585"/>
                  </a:lnTo>
                  <a:cubicBezTo>
                    <a:pt x="1036" y="1668"/>
                    <a:pt x="1036" y="1787"/>
                    <a:pt x="1108" y="1846"/>
                  </a:cubicBezTo>
                  <a:cubicBezTo>
                    <a:pt x="1143" y="1882"/>
                    <a:pt x="1191" y="1900"/>
                    <a:pt x="1237" y="1900"/>
                  </a:cubicBezTo>
                  <a:cubicBezTo>
                    <a:pt x="1283" y="1900"/>
                    <a:pt x="1328" y="1882"/>
                    <a:pt x="1358" y="1846"/>
                  </a:cubicBezTo>
                  <a:lnTo>
                    <a:pt x="1632" y="1561"/>
                  </a:lnTo>
                  <a:cubicBezTo>
                    <a:pt x="1870" y="1573"/>
                    <a:pt x="2620" y="1668"/>
                    <a:pt x="2906" y="2299"/>
                  </a:cubicBezTo>
                  <a:cubicBezTo>
                    <a:pt x="2834" y="2763"/>
                    <a:pt x="2417" y="3120"/>
                    <a:pt x="1929" y="3120"/>
                  </a:cubicBezTo>
                  <a:cubicBezTo>
                    <a:pt x="1393" y="3120"/>
                    <a:pt x="941" y="2680"/>
                    <a:pt x="941" y="2144"/>
                  </a:cubicBezTo>
                  <a:cubicBezTo>
                    <a:pt x="941" y="2037"/>
                    <a:pt x="870" y="1966"/>
                    <a:pt x="762" y="1966"/>
                  </a:cubicBezTo>
                  <a:cubicBezTo>
                    <a:pt x="751" y="1966"/>
                    <a:pt x="715" y="1966"/>
                    <a:pt x="703" y="1977"/>
                  </a:cubicBezTo>
                  <a:cubicBezTo>
                    <a:pt x="715" y="1835"/>
                    <a:pt x="751" y="1680"/>
                    <a:pt x="751" y="1573"/>
                  </a:cubicBezTo>
                  <a:cubicBezTo>
                    <a:pt x="774" y="1251"/>
                    <a:pt x="893" y="953"/>
                    <a:pt x="1120" y="727"/>
                  </a:cubicBezTo>
                  <a:cubicBezTo>
                    <a:pt x="1334" y="501"/>
                    <a:pt x="1632" y="382"/>
                    <a:pt x="1941" y="382"/>
                  </a:cubicBezTo>
                  <a:close/>
                  <a:moveTo>
                    <a:pt x="631" y="2442"/>
                  </a:moveTo>
                  <a:cubicBezTo>
                    <a:pt x="703" y="2763"/>
                    <a:pt x="917" y="3049"/>
                    <a:pt x="1179" y="3228"/>
                  </a:cubicBezTo>
                  <a:lnTo>
                    <a:pt x="1179" y="3442"/>
                  </a:lnTo>
                  <a:lnTo>
                    <a:pt x="1167" y="3442"/>
                  </a:lnTo>
                  <a:cubicBezTo>
                    <a:pt x="822" y="3382"/>
                    <a:pt x="572" y="3287"/>
                    <a:pt x="417" y="3216"/>
                  </a:cubicBezTo>
                  <a:cubicBezTo>
                    <a:pt x="405" y="3216"/>
                    <a:pt x="417" y="3204"/>
                    <a:pt x="417" y="3204"/>
                  </a:cubicBezTo>
                  <a:cubicBezTo>
                    <a:pt x="501" y="2989"/>
                    <a:pt x="572" y="2728"/>
                    <a:pt x="631" y="2442"/>
                  </a:cubicBezTo>
                  <a:close/>
                  <a:moveTo>
                    <a:pt x="3239" y="2454"/>
                  </a:moveTo>
                  <a:cubicBezTo>
                    <a:pt x="3275" y="2692"/>
                    <a:pt x="3334" y="2942"/>
                    <a:pt x="3418" y="3144"/>
                  </a:cubicBezTo>
                  <a:lnTo>
                    <a:pt x="3084" y="3454"/>
                  </a:lnTo>
                  <a:cubicBezTo>
                    <a:pt x="3037" y="3478"/>
                    <a:pt x="3001" y="3513"/>
                    <a:pt x="2941" y="3513"/>
                  </a:cubicBezTo>
                  <a:lnTo>
                    <a:pt x="2894" y="3513"/>
                  </a:lnTo>
                  <a:cubicBezTo>
                    <a:pt x="2775" y="3513"/>
                    <a:pt x="2679" y="3418"/>
                    <a:pt x="2679" y="3299"/>
                  </a:cubicBezTo>
                  <a:lnTo>
                    <a:pt x="2679" y="3239"/>
                  </a:lnTo>
                  <a:cubicBezTo>
                    <a:pt x="2953" y="3061"/>
                    <a:pt x="3144" y="2787"/>
                    <a:pt x="3239" y="2454"/>
                  </a:cubicBezTo>
                  <a:close/>
                  <a:moveTo>
                    <a:pt x="2358" y="3418"/>
                  </a:moveTo>
                  <a:cubicBezTo>
                    <a:pt x="2370" y="3525"/>
                    <a:pt x="2429" y="3620"/>
                    <a:pt x="2489" y="3692"/>
                  </a:cubicBezTo>
                  <a:lnTo>
                    <a:pt x="2203" y="3954"/>
                  </a:lnTo>
                  <a:cubicBezTo>
                    <a:pt x="2132" y="4031"/>
                    <a:pt x="2033" y="4070"/>
                    <a:pt x="1934" y="4070"/>
                  </a:cubicBezTo>
                  <a:cubicBezTo>
                    <a:pt x="1834" y="4070"/>
                    <a:pt x="1733" y="4031"/>
                    <a:pt x="1655" y="3954"/>
                  </a:cubicBezTo>
                  <a:lnTo>
                    <a:pt x="1489" y="3799"/>
                  </a:lnTo>
                  <a:cubicBezTo>
                    <a:pt x="1524" y="3740"/>
                    <a:pt x="1536" y="3680"/>
                    <a:pt x="1536" y="3620"/>
                  </a:cubicBezTo>
                  <a:lnTo>
                    <a:pt x="1536" y="3418"/>
                  </a:lnTo>
                  <a:cubicBezTo>
                    <a:pt x="1667" y="3466"/>
                    <a:pt x="1810" y="3478"/>
                    <a:pt x="1941" y="3478"/>
                  </a:cubicBezTo>
                  <a:cubicBezTo>
                    <a:pt x="2084" y="3478"/>
                    <a:pt x="2227" y="3454"/>
                    <a:pt x="2358" y="3418"/>
                  </a:cubicBezTo>
                  <a:close/>
                  <a:moveTo>
                    <a:pt x="1941" y="1"/>
                  </a:moveTo>
                  <a:cubicBezTo>
                    <a:pt x="1120" y="1"/>
                    <a:pt x="465" y="656"/>
                    <a:pt x="393" y="1537"/>
                  </a:cubicBezTo>
                  <a:cubicBezTo>
                    <a:pt x="358" y="1882"/>
                    <a:pt x="239" y="2644"/>
                    <a:pt x="72" y="3061"/>
                  </a:cubicBezTo>
                  <a:cubicBezTo>
                    <a:pt x="0" y="3251"/>
                    <a:pt x="96" y="3454"/>
                    <a:pt x="274" y="3537"/>
                  </a:cubicBezTo>
                  <a:cubicBezTo>
                    <a:pt x="405" y="3597"/>
                    <a:pt x="608" y="3692"/>
                    <a:pt x="893" y="3751"/>
                  </a:cubicBezTo>
                  <a:lnTo>
                    <a:pt x="417" y="3990"/>
                  </a:lnTo>
                  <a:cubicBezTo>
                    <a:pt x="155" y="4121"/>
                    <a:pt x="0" y="4371"/>
                    <a:pt x="0" y="4668"/>
                  </a:cubicBezTo>
                  <a:lnTo>
                    <a:pt x="0" y="6204"/>
                  </a:lnTo>
                  <a:cubicBezTo>
                    <a:pt x="0" y="6311"/>
                    <a:pt x="72" y="6383"/>
                    <a:pt x="179" y="6383"/>
                  </a:cubicBezTo>
                  <a:cubicBezTo>
                    <a:pt x="286" y="6383"/>
                    <a:pt x="358" y="6311"/>
                    <a:pt x="358" y="6204"/>
                  </a:cubicBezTo>
                  <a:lnTo>
                    <a:pt x="358" y="4668"/>
                  </a:lnTo>
                  <a:cubicBezTo>
                    <a:pt x="358" y="4525"/>
                    <a:pt x="453" y="4371"/>
                    <a:pt x="584" y="4311"/>
                  </a:cubicBezTo>
                  <a:lnTo>
                    <a:pt x="1191" y="4013"/>
                  </a:lnTo>
                  <a:lnTo>
                    <a:pt x="1405" y="4216"/>
                  </a:lnTo>
                  <a:cubicBezTo>
                    <a:pt x="1548" y="4347"/>
                    <a:pt x="1739" y="4418"/>
                    <a:pt x="1929" y="4418"/>
                  </a:cubicBezTo>
                  <a:cubicBezTo>
                    <a:pt x="2120" y="4418"/>
                    <a:pt x="2310" y="4347"/>
                    <a:pt x="2453" y="4216"/>
                  </a:cubicBezTo>
                  <a:lnTo>
                    <a:pt x="2822" y="3859"/>
                  </a:lnTo>
                  <a:lnTo>
                    <a:pt x="2929" y="3859"/>
                  </a:lnTo>
                  <a:cubicBezTo>
                    <a:pt x="3084" y="3859"/>
                    <a:pt x="3215" y="3799"/>
                    <a:pt x="3322" y="3692"/>
                  </a:cubicBezTo>
                  <a:lnTo>
                    <a:pt x="5584" y="1561"/>
                  </a:lnTo>
                  <a:lnTo>
                    <a:pt x="5835" y="1811"/>
                  </a:lnTo>
                  <a:lnTo>
                    <a:pt x="3001" y="4656"/>
                  </a:lnTo>
                  <a:cubicBezTo>
                    <a:pt x="2822" y="4835"/>
                    <a:pt x="2715" y="5073"/>
                    <a:pt x="2715" y="5347"/>
                  </a:cubicBezTo>
                  <a:lnTo>
                    <a:pt x="2715" y="6192"/>
                  </a:lnTo>
                  <a:cubicBezTo>
                    <a:pt x="2715" y="6299"/>
                    <a:pt x="2787" y="6371"/>
                    <a:pt x="2894" y="6371"/>
                  </a:cubicBezTo>
                  <a:cubicBezTo>
                    <a:pt x="3001" y="6371"/>
                    <a:pt x="3072" y="6299"/>
                    <a:pt x="3072" y="6192"/>
                  </a:cubicBezTo>
                  <a:lnTo>
                    <a:pt x="3072" y="5371"/>
                  </a:lnTo>
                  <a:cubicBezTo>
                    <a:pt x="3072" y="5204"/>
                    <a:pt x="3132" y="5061"/>
                    <a:pt x="3251" y="4954"/>
                  </a:cubicBezTo>
                  <a:lnTo>
                    <a:pt x="6466" y="1739"/>
                  </a:lnTo>
                  <a:cubicBezTo>
                    <a:pt x="6597" y="1608"/>
                    <a:pt x="6656" y="1394"/>
                    <a:pt x="6608" y="1204"/>
                  </a:cubicBezTo>
                  <a:lnTo>
                    <a:pt x="6513" y="727"/>
                  </a:lnTo>
                  <a:lnTo>
                    <a:pt x="6632" y="608"/>
                  </a:lnTo>
                  <a:cubicBezTo>
                    <a:pt x="6704" y="537"/>
                    <a:pt x="6704" y="430"/>
                    <a:pt x="6644" y="358"/>
                  </a:cubicBezTo>
                  <a:cubicBezTo>
                    <a:pt x="6607" y="321"/>
                    <a:pt x="6560" y="303"/>
                    <a:pt x="6513" y="303"/>
                  </a:cubicBezTo>
                  <a:cubicBezTo>
                    <a:pt x="6470" y="303"/>
                    <a:pt x="6428" y="318"/>
                    <a:pt x="6394" y="346"/>
                  </a:cubicBezTo>
                  <a:lnTo>
                    <a:pt x="3727" y="2858"/>
                  </a:lnTo>
                  <a:cubicBezTo>
                    <a:pt x="3608" y="2430"/>
                    <a:pt x="3501" y="1846"/>
                    <a:pt x="3489" y="1537"/>
                  </a:cubicBezTo>
                  <a:cubicBezTo>
                    <a:pt x="3429" y="656"/>
                    <a:pt x="2751" y="1"/>
                    <a:pt x="19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699;p62">
              <a:extLst>
                <a:ext uri="{FF2B5EF4-FFF2-40B4-BE49-F238E27FC236}">
                  <a16:creationId xmlns:a16="http://schemas.microsoft.com/office/drawing/2014/main" id="{97EF7B84-7F65-AE8F-8CC6-0ABCCDF311C2}"/>
                </a:ext>
              </a:extLst>
            </p:cNvPr>
            <p:cNvSpPr/>
            <p:nvPr/>
          </p:nvSpPr>
          <p:spPr>
            <a:xfrm>
              <a:off x="8090243" y="4284365"/>
              <a:ext cx="234601" cy="196344"/>
            </a:xfrm>
            <a:custGeom>
              <a:avLst/>
              <a:gdLst/>
              <a:ahLst/>
              <a:cxnLst/>
              <a:rect l="l" t="t" r="r" b="b"/>
              <a:pathLst>
                <a:path w="7371" h="6169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5275"/>
                  </a:lnTo>
                  <a:cubicBezTo>
                    <a:pt x="1" y="5382"/>
                    <a:pt x="72" y="5454"/>
                    <a:pt x="179" y="5454"/>
                  </a:cubicBezTo>
                  <a:cubicBezTo>
                    <a:pt x="286" y="5454"/>
                    <a:pt x="358" y="5382"/>
                    <a:pt x="358" y="5275"/>
                  </a:cubicBezTo>
                  <a:lnTo>
                    <a:pt x="358" y="560"/>
                  </a:lnTo>
                  <a:cubicBezTo>
                    <a:pt x="358" y="441"/>
                    <a:pt x="453" y="358"/>
                    <a:pt x="572" y="358"/>
                  </a:cubicBezTo>
                  <a:lnTo>
                    <a:pt x="6787" y="358"/>
                  </a:lnTo>
                  <a:cubicBezTo>
                    <a:pt x="6906" y="358"/>
                    <a:pt x="7002" y="441"/>
                    <a:pt x="7002" y="560"/>
                  </a:cubicBezTo>
                  <a:lnTo>
                    <a:pt x="7002" y="5608"/>
                  </a:lnTo>
                  <a:cubicBezTo>
                    <a:pt x="7002" y="5728"/>
                    <a:pt x="6906" y="5811"/>
                    <a:pt x="6787" y="5811"/>
                  </a:cubicBezTo>
                  <a:lnTo>
                    <a:pt x="2191" y="5811"/>
                  </a:lnTo>
                  <a:cubicBezTo>
                    <a:pt x="2084" y="5811"/>
                    <a:pt x="2013" y="5894"/>
                    <a:pt x="2013" y="5989"/>
                  </a:cubicBezTo>
                  <a:cubicBezTo>
                    <a:pt x="2013" y="6097"/>
                    <a:pt x="2084" y="6168"/>
                    <a:pt x="2191" y="6168"/>
                  </a:cubicBezTo>
                  <a:lnTo>
                    <a:pt x="6787" y="6168"/>
                  </a:lnTo>
                  <a:cubicBezTo>
                    <a:pt x="7097" y="6168"/>
                    <a:pt x="7359" y="5918"/>
                    <a:pt x="7359" y="5608"/>
                  </a:cubicBezTo>
                  <a:lnTo>
                    <a:pt x="7359" y="560"/>
                  </a:lnTo>
                  <a:cubicBezTo>
                    <a:pt x="7371" y="251"/>
                    <a:pt x="7097" y="1"/>
                    <a:pt x="6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700;p62">
              <a:extLst>
                <a:ext uri="{FF2B5EF4-FFF2-40B4-BE49-F238E27FC236}">
                  <a16:creationId xmlns:a16="http://schemas.microsoft.com/office/drawing/2014/main" id="{FBD1D583-7BB2-D664-2BC0-3C2B857EC218}"/>
                </a:ext>
              </a:extLst>
            </p:cNvPr>
            <p:cNvSpPr/>
            <p:nvPr/>
          </p:nvSpPr>
          <p:spPr>
            <a:xfrm>
              <a:off x="8145591" y="4309382"/>
              <a:ext cx="136063" cy="135299"/>
            </a:xfrm>
            <a:custGeom>
              <a:avLst/>
              <a:gdLst/>
              <a:ahLst/>
              <a:cxnLst/>
              <a:rect l="l" t="t" r="r" b="b"/>
              <a:pathLst>
                <a:path w="4275" h="4251" extrusionOk="0">
                  <a:moveTo>
                    <a:pt x="1953" y="739"/>
                  </a:moveTo>
                  <a:cubicBezTo>
                    <a:pt x="2322" y="739"/>
                    <a:pt x="2655" y="882"/>
                    <a:pt x="2917" y="1084"/>
                  </a:cubicBezTo>
                  <a:lnTo>
                    <a:pt x="1822" y="2179"/>
                  </a:lnTo>
                  <a:cubicBezTo>
                    <a:pt x="1750" y="2263"/>
                    <a:pt x="1750" y="2382"/>
                    <a:pt x="1822" y="2441"/>
                  </a:cubicBezTo>
                  <a:cubicBezTo>
                    <a:pt x="1845" y="2465"/>
                    <a:pt x="1905" y="2501"/>
                    <a:pt x="1953" y="2501"/>
                  </a:cubicBezTo>
                  <a:cubicBezTo>
                    <a:pt x="2000" y="2501"/>
                    <a:pt x="2048" y="2477"/>
                    <a:pt x="2084" y="2441"/>
                  </a:cubicBezTo>
                  <a:lnTo>
                    <a:pt x="2643" y="1882"/>
                  </a:lnTo>
                  <a:cubicBezTo>
                    <a:pt x="2715" y="2001"/>
                    <a:pt x="2762" y="2155"/>
                    <a:pt x="2762" y="2298"/>
                  </a:cubicBezTo>
                  <a:cubicBezTo>
                    <a:pt x="2762" y="2739"/>
                    <a:pt x="2405" y="3096"/>
                    <a:pt x="1965" y="3096"/>
                  </a:cubicBezTo>
                  <a:cubicBezTo>
                    <a:pt x="1536" y="3096"/>
                    <a:pt x="1179" y="2739"/>
                    <a:pt x="1179" y="2298"/>
                  </a:cubicBezTo>
                  <a:cubicBezTo>
                    <a:pt x="1179" y="1870"/>
                    <a:pt x="1536" y="1513"/>
                    <a:pt x="1965" y="1513"/>
                  </a:cubicBezTo>
                  <a:cubicBezTo>
                    <a:pt x="2072" y="1513"/>
                    <a:pt x="2143" y="1441"/>
                    <a:pt x="2143" y="1334"/>
                  </a:cubicBezTo>
                  <a:cubicBezTo>
                    <a:pt x="2143" y="1227"/>
                    <a:pt x="2072" y="1155"/>
                    <a:pt x="1965" y="1155"/>
                  </a:cubicBezTo>
                  <a:cubicBezTo>
                    <a:pt x="1334" y="1155"/>
                    <a:pt x="822" y="1679"/>
                    <a:pt x="822" y="2298"/>
                  </a:cubicBezTo>
                  <a:cubicBezTo>
                    <a:pt x="822" y="2941"/>
                    <a:pt x="1345" y="3453"/>
                    <a:pt x="1965" y="3453"/>
                  </a:cubicBezTo>
                  <a:cubicBezTo>
                    <a:pt x="2607" y="3453"/>
                    <a:pt x="3119" y="2929"/>
                    <a:pt x="3119" y="2298"/>
                  </a:cubicBezTo>
                  <a:cubicBezTo>
                    <a:pt x="3119" y="2060"/>
                    <a:pt x="3036" y="1822"/>
                    <a:pt x="2893" y="1632"/>
                  </a:cubicBezTo>
                  <a:lnTo>
                    <a:pt x="3191" y="1334"/>
                  </a:lnTo>
                  <a:cubicBezTo>
                    <a:pt x="3381" y="1608"/>
                    <a:pt x="3512" y="1953"/>
                    <a:pt x="3512" y="2310"/>
                  </a:cubicBezTo>
                  <a:cubicBezTo>
                    <a:pt x="3512" y="3168"/>
                    <a:pt x="2822" y="3870"/>
                    <a:pt x="1953" y="3870"/>
                  </a:cubicBezTo>
                  <a:cubicBezTo>
                    <a:pt x="1095" y="3870"/>
                    <a:pt x="393" y="3168"/>
                    <a:pt x="393" y="2310"/>
                  </a:cubicBezTo>
                  <a:cubicBezTo>
                    <a:pt x="393" y="1441"/>
                    <a:pt x="1095" y="739"/>
                    <a:pt x="1953" y="739"/>
                  </a:cubicBezTo>
                  <a:close/>
                  <a:moveTo>
                    <a:pt x="3500" y="0"/>
                  </a:moveTo>
                  <a:cubicBezTo>
                    <a:pt x="3393" y="0"/>
                    <a:pt x="3322" y="72"/>
                    <a:pt x="3322" y="179"/>
                  </a:cubicBezTo>
                  <a:lnTo>
                    <a:pt x="3322" y="679"/>
                  </a:lnTo>
                  <a:lnTo>
                    <a:pt x="3179" y="834"/>
                  </a:lnTo>
                  <a:cubicBezTo>
                    <a:pt x="2846" y="548"/>
                    <a:pt x="2417" y="381"/>
                    <a:pt x="1941" y="381"/>
                  </a:cubicBezTo>
                  <a:cubicBezTo>
                    <a:pt x="869" y="381"/>
                    <a:pt x="0" y="1251"/>
                    <a:pt x="0" y="2322"/>
                  </a:cubicBezTo>
                  <a:cubicBezTo>
                    <a:pt x="0" y="3394"/>
                    <a:pt x="869" y="4251"/>
                    <a:pt x="1941" y="4251"/>
                  </a:cubicBezTo>
                  <a:cubicBezTo>
                    <a:pt x="3012" y="4251"/>
                    <a:pt x="3870" y="3394"/>
                    <a:pt x="3870" y="2322"/>
                  </a:cubicBezTo>
                  <a:cubicBezTo>
                    <a:pt x="3870" y="1858"/>
                    <a:pt x="3715" y="1429"/>
                    <a:pt x="3429" y="1084"/>
                  </a:cubicBezTo>
                  <a:lnTo>
                    <a:pt x="3572" y="941"/>
                  </a:lnTo>
                  <a:lnTo>
                    <a:pt x="4084" y="941"/>
                  </a:lnTo>
                  <a:cubicBezTo>
                    <a:pt x="4191" y="941"/>
                    <a:pt x="4262" y="858"/>
                    <a:pt x="4262" y="751"/>
                  </a:cubicBezTo>
                  <a:cubicBezTo>
                    <a:pt x="4262" y="655"/>
                    <a:pt x="4191" y="584"/>
                    <a:pt x="4084" y="584"/>
                  </a:cubicBezTo>
                  <a:lnTo>
                    <a:pt x="3929" y="584"/>
                  </a:lnTo>
                  <a:lnTo>
                    <a:pt x="4203" y="310"/>
                  </a:lnTo>
                  <a:cubicBezTo>
                    <a:pt x="4274" y="239"/>
                    <a:pt x="4274" y="120"/>
                    <a:pt x="4203" y="60"/>
                  </a:cubicBezTo>
                  <a:cubicBezTo>
                    <a:pt x="4167" y="24"/>
                    <a:pt x="4120" y="6"/>
                    <a:pt x="4073" y="6"/>
                  </a:cubicBezTo>
                  <a:cubicBezTo>
                    <a:pt x="4027" y="6"/>
                    <a:pt x="3983" y="24"/>
                    <a:pt x="3953" y="60"/>
                  </a:cubicBezTo>
                  <a:lnTo>
                    <a:pt x="3679" y="322"/>
                  </a:lnTo>
                  <a:lnTo>
                    <a:pt x="3679" y="179"/>
                  </a:lnTo>
                  <a:cubicBezTo>
                    <a:pt x="3679" y="72"/>
                    <a:pt x="3608" y="0"/>
                    <a:pt x="3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31389DB-64A7-DDC6-233D-DD637501CCAD}"/>
              </a:ext>
            </a:extLst>
          </p:cNvPr>
          <p:cNvSpPr txBox="1"/>
          <p:nvPr/>
        </p:nvSpPr>
        <p:spPr>
          <a:xfrm>
            <a:off x="1308608" y="3020129"/>
            <a:ext cx="1143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 pitchFamily="2" charset="77"/>
              </a:rPr>
              <a:t>Enjeux</a:t>
            </a:r>
            <a:endParaRPr lang="en-B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F87054-C34E-DD93-35C8-AE1E3B0F0B4B}"/>
              </a:ext>
            </a:extLst>
          </p:cNvPr>
          <p:cNvSpPr txBox="1"/>
          <p:nvPr/>
        </p:nvSpPr>
        <p:spPr>
          <a:xfrm>
            <a:off x="220489" y="3415244"/>
            <a:ext cx="40184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R</a:t>
            </a:r>
            <a:r>
              <a:rPr kumimoji="0" lang="fr-FR" sz="1200" b="1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 pitchFamily="2" charset="77"/>
              </a:rPr>
              <a:t>ésidus de bois </a:t>
            </a: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et des « </a:t>
            </a:r>
            <a:r>
              <a:rPr kumimoji="0" lang="fr-FR" sz="1200" b="1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 pitchFamily="2" charset="77"/>
              </a:rPr>
              <a:t>déchets verts</a:t>
            </a:r>
            <a:r>
              <a:rPr kumimoji="0" lang="fr-FR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 </a:t>
            </a:r>
            <a:r>
              <a:rPr lang="fr-FR" sz="1200">
                <a:solidFill>
                  <a:srgbClr val="000000"/>
                </a:solidFill>
                <a:latin typeface="Montserrat" pitchFamily="2" charset="77"/>
              </a:rPr>
              <a:t>» représentant un coût d'élimination pour les producteurs</a:t>
            </a:r>
          </a:p>
          <a:p>
            <a:pPr marL="228600" indent="-228600">
              <a:buFont typeface="+mj-lt"/>
              <a:buAutoNum type="arabicPeriod"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F</a:t>
            </a:r>
            <a:r>
              <a:rPr kumimoji="0" lang="fr-FR" sz="1200" b="1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 pitchFamily="2" charset="77"/>
              </a:rPr>
              <a:t>reins financiers </a:t>
            </a:r>
            <a:r>
              <a:rPr kumimoji="0" lang="fr-FR" sz="1200" b="0" i="0" u="none" strike="noStrike" cap="none" normalizeH="0" baseline="0">
                <a:ln>
                  <a:noFill/>
                </a:ln>
                <a:effectLst/>
                <a:latin typeface="Montserrat" pitchFamily="2" charset="77"/>
              </a:rPr>
              <a:t>et </a:t>
            </a:r>
            <a:r>
              <a:rPr kumimoji="0" lang="fr-FR" sz="1200" b="1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 pitchFamily="2" charset="77"/>
              </a:rPr>
              <a:t>techniques</a:t>
            </a:r>
            <a:r>
              <a:rPr kumimoji="0" lang="fr-FR" sz="1200" b="0" i="0" u="none" strike="noStrike" cap="none" normalizeH="0" baseline="0">
                <a:ln>
                  <a:noFill/>
                </a:ln>
                <a:effectLst/>
                <a:latin typeface="Montserrat" pitchFamily="2" charset="77"/>
              </a:rPr>
              <a:t> liés au chauffage au bois</a:t>
            </a:r>
          </a:p>
          <a:p>
            <a:pPr marL="228600" indent="-228600">
              <a:buFont typeface="+mj-lt"/>
              <a:buAutoNum type="arabicPeriod"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Instabilité générale </a:t>
            </a:r>
            <a:r>
              <a:rPr lang="fr-FR" sz="1200">
                <a:latin typeface="Montserrat" pitchFamily="2" charset="77"/>
              </a:rPr>
              <a:t>du prix lié à l’énergie</a:t>
            </a:r>
            <a:endParaRPr lang="en-BE" sz="1200"/>
          </a:p>
        </p:txBody>
      </p:sp>
      <p:sp>
        <p:nvSpPr>
          <p:cNvPr id="20" name="Google Shape;510;p45">
            <a:extLst>
              <a:ext uri="{FF2B5EF4-FFF2-40B4-BE49-F238E27FC236}">
                <a16:creationId xmlns:a16="http://schemas.microsoft.com/office/drawing/2014/main" id="{A3B60E2B-79F1-9A64-D123-92621FAE49CE}"/>
              </a:ext>
            </a:extLst>
          </p:cNvPr>
          <p:cNvSpPr/>
          <p:nvPr/>
        </p:nvSpPr>
        <p:spPr>
          <a:xfrm>
            <a:off x="1674385" y="1661935"/>
            <a:ext cx="351900" cy="351900"/>
          </a:xfrm>
          <a:prstGeom prst="rect">
            <a:avLst/>
          </a:prstGeom>
          <a:solidFill>
            <a:srgbClr val="546C38">
              <a:alpha val="5316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rPr>
              <a:t>1</a:t>
            </a:r>
            <a:endParaRPr b="1">
              <a:solidFill>
                <a:schemeClr val="dk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21" name="Google Shape;511;p45">
            <a:extLst>
              <a:ext uri="{FF2B5EF4-FFF2-40B4-BE49-F238E27FC236}">
                <a16:creationId xmlns:a16="http://schemas.microsoft.com/office/drawing/2014/main" id="{89A40FE1-8AB6-4D56-DFBD-5CBD38AF91AA}"/>
              </a:ext>
            </a:extLst>
          </p:cNvPr>
          <p:cNvSpPr/>
          <p:nvPr/>
        </p:nvSpPr>
        <p:spPr>
          <a:xfrm>
            <a:off x="5895747" y="1684999"/>
            <a:ext cx="351900" cy="351900"/>
          </a:xfrm>
          <a:prstGeom prst="rect">
            <a:avLst/>
          </a:prstGeom>
          <a:solidFill>
            <a:srgbClr val="546C38">
              <a:alpha val="5316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rPr>
              <a:t>2</a:t>
            </a:r>
            <a:endParaRPr b="1">
              <a:solidFill>
                <a:schemeClr val="dk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22" name="Google Shape;512;p45">
            <a:extLst>
              <a:ext uri="{FF2B5EF4-FFF2-40B4-BE49-F238E27FC236}">
                <a16:creationId xmlns:a16="http://schemas.microsoft.com/office/drawing/2014/main" id="{15819D10-0096-DE91-B08D-1CB1FA627B10}"/>
              </a:ext>
            </a:extLst>
          </p:cNvPr>
          <p:cNvSpPr/>
          <p:nvPr/>
        </p:nvSpPr>
        <p:spPr>
          <a:xfrm>
            <a:off x="10116509" y="1712395"/>
            <a:ext cx="351900" cy="351900"/>
          </a:xfrm>
          <a:prstGeom prst="rect">
            <a:avLst/>
          </a:prstGeom>
          <a:solidFill>
            <a:srgbClr val="546C38">
              <a:alpha val="5316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rPr>
              <a:t>3</a:t>
            </a:r>
            <a:endParaRPr b="1">
              <a:solidFill>
                <a:schemeClr val="dk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cxnSp>
        <p:nvCxnSpPr>
          <p:cNvPr id="23" name="Google Shape;514;p45">
            <a:extLst>
              <a:ext uri="{FF2B5EF4-FFF2-40B4-BE49-F238E27FC236}">
                <a16:creationId xmlns:a16="http://schemas.microsoft.com/office/drawing/2014/main" id="{DBCB3252-073E-4252-8503-B9903764EC33}"/>
              </a:ext>
            </a:extLst>
          </p:cNvPr>
          <p:cNvCxnSpPr>
            <a:cxnSpLocks/>
            <a:stCxn id="14" idx="2"/>
            <a:endCxn id="20" idx="0"/>
          </p:cNvCxnSpPr>
          <p:nvPr/>
        </p:nvCxnSpPr>
        <p:spPr>
          <a:xfrm rot="5400000">
            <a:off x="3812297" y="-597466"/>
            <a:ext cx="297439" cy="4221362"/>
          </a:xfrm>
          <a:prstGeom prst="bentConnector3">
            <a:avLst>
              <a:gd name="adj1" fmla="val 57984"/>
            </a:avLst>
          </a:prstGeom>
          <a:noFill/>
          <a:ln w="19050" cap="flat" cmpd="sng">
            <a:solidFill>
              <a:srgbClr val="546C3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Google Shape;515;p45">
            <a:extLst>
              <a:ext uri="{FF2B5EF4-FFF2-40B4-BE49-F238E27FC236}">
                <a16:creationId xmlns:a16="http://schemas.microsoft.com/office/drawing/2014/main" id="{421DD4DF-CD41-3898-8693-992292EB6D27}"/>
              </a:ext>
            </a:extLst>
          </p:cNvPr>
          <p:cNvCxnSpPr>
            <a:cxnSpLocks/>
            <a:stCxn id="14" idx="2"/>
            <a:endCxn id="22" idx="0"/>
          </p:cNvCxnSpPr>
          <p:nvPr/>
        </p:nvCxnSpPr>
        <p:spPr>
          <a:xfrm rot="16200000" flipH="1">
            <a:off x="8008129" y="-571936"/>
            <a:ext cx="347899" cy="4220762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546C3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516;p45">
            <a:extLst>
              <a:ext uri="{FF2B5EF4-FFF2-40B4-BE49-F238E27FC236}">
                <a16:creationId xmlns:a16="http://schemas.microsoft.com/office/drawing/2014/main" id="{69A25035-FF81-7D2D-D658-014883FD890C}"/>
              </a:ext>
            </a:extLst>
          </p:cNvPr>
          <p:cNvCxnSpPr>
            <a:endCxn id="21" idx="0"/>
          </p:cNvCxnSpPr>
          <p:nvPr/>
        </p:nvCxnSpPr>
        <p:spPr>
          <a:xfrm rot="-5400000" flipH="1">
            <a:off x="5897997" y="1510799"/>
            <a:ext cx="348000" cy="600"/>
          </a:xfrm>
          <a:prstGeom prst="bentConnector3">
            <a:avLst>
              <a:gd name="adj1" fmla="val 49986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Google Shape;517;p45">
            <a:extLst>
              <a:ext uri="{FF2B5EF4-FFF2-40B4-BE49-F238E27FC236}">
                <a16:creationId xmlns:a16="http://schemas.microsoft.com/office/drawing/2014/main" id="{03644FF4-1EBE-A890-8670-85100CF49818}"/>
              </a:ext>
            </a:extLst>
          </p:cNvPr>
          <p:cNvCxnSpPr>
            <a:stCxn id="20" idx="2"/>
          </p:cNvCxnSpPr>
          <p:nvPr/>
        </p:nvCxnSpPr>
        <p:spPr>
          <a:xfrm rot="-5400000" flipH="1">
            <a:off x="1766485" y="2097685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518;p45">
            <a:extLst>
              <a:ext uri="{FF2B5EF4-FFF2-40B4-BE49-F238E27FC236}">
                <a16:creationId xmlns:a16="http://schemas.microsoft.com/office/drawing/2014/main" id="{27B7482D-6D1B-4C0E-10D9-2902070AB6E7}"/>
              </a:ext>
            </a:extLst>
          </p:cNvPr>
          <p:cNvCxnSpPr>
            <a:stCxn id="21" idx="2"/>
          </p:cNvCxnSpPr>
          <p:nvPr/>
        </p:nvCxnSpPr>
        <p:spPr>
          <a:xfrm rot="-5400000" flipH="1">
            <a:off x="5987847" y="2120749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rgbClr val="546C3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519;p45">
            <a:extLst>
              <a:ext uri="{FF2B5EF4-FFF2-40B4-BE49-F238E27FC236}">
                <a16:creationId xmlns:a16="http://schemas.microsoft.com/office/drawing/2014/main" id="{926C9460-CA38-2B99-BA9D-ABB22F176CFC}"/>
              </a:ext>
            </a:extLst>
          </p:cNvPr>
          <p:cNvCxnSpPr>
            <a:stCxn id="22" idx="2"/>
          </p:cNvCxnSpPr>
          <p:nvPr/>
        </p:nvCxnSpPr>
        <p:spPr>
          <a:xfrm rot="-5400000" flipH="1">
            <a:off x="10208609" y="2148145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" name="Google Shape;9499;p62">
            <a:extLst>
              <a:ext uri="{FF2B5EF4-FFF2-40B4-BE49-F238E27FC236}">
                <a16:creationId xmlns:a16="http://schemas.microsoft.com/office/drawing/2014/main" id="{02D6A262-C0C1-6C16-AB8E-21BC42843269}"/>
              </a:ext>
            </a:extLst>
          </p:cNvPr>
          <p:cNvGrpSpPr/>
          <p:nvPr/>
        </p:nvGrpSpPr>
        <p:grpSpPr>
          <a:xfrm>
            <a:off x="5699429" y="2232603"/>
            <a:ext cx="744539" cy="768063"/>
            <a:chOff x="7521454" y="2906139"/>
            <a:chExt cx="359650" cy="371013"/>
          </a:xfrm>
          <a:solidFill>
            <a:srgbClr val="546C38"/>
          </a:solidFill>
        </p:grpSpPr>
        <p:sp>
          <p:nvSpPr>
            <p:cNvPr id="36" name="Google Shape;9500;p62">
              <a:extLst>
                <a:ext uri="{FF2B5EF4-FFF2-40B4-BE49-F238E27FC236}">
                  <a16:creationId xmlns:a16="http://schemas.microsoft.com/office/drawing/2014/main" id="{55553B01-60F2-5012-A893-2DCCE6E7E4BA}"/>
                </a:ext>
              </a:extLst>
            </p:cNvPr>
            <p:cNvSpPr/>
            <p:nvPr/>
          </p:nvSpPr>
          <p:spPr>
            <a:xfrm>
              <a:off x="7614677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798" y="1405"/>
                    <a:pt x="1548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41" y="2191"/>
                    <a:pt x="1477" y="2250"/>
                  </a:cubicBezTo>
                  <a:lnTo>
                    <a:pt x="1251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24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394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501;p62">
              <a:extLst>
                <a:ext uri="{FF2B5EF4-FFF2-40B4-BE49-F238E27FC236}">
                  <a16:creationId xmlns:a16="http://schemas.microsoft.com/office/drawing/2014/main" id="{5AA1E84D-ABDF-44B9-DF65-CF5F1A0DA723}"/>
                </a:ext>
              </a:extLst>
            </p:cNvPr>
            <p:cNvSpPr/>
            <p:nvPr/>
          </p:nvSpPr>
          <p:spPr>
            <a:xfrm>
              <a:off x="7707518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22" y="1405"/>
                    <a:pt x="1560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65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48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1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46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17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502;p62">
              <a:extLst>
                <a:ext uri="{FF2B5EF4-FFF2-40B4-BE49-F238E27FC236}">
                  <a16:creationId xmlns:a16="http://schemas.microsoft.com/office/drawing/2014/main" id="{A2D9FA8C-7C72-182F-2513-F0254E5D99E5}"/>
                </a:ext>
              </a:extLst>
            </p:cNvPr>
            <p:cNvSpPr/>
            <p:nvPr/>
          </p:nvSpPr>
          <p:spPr>
            <a:xfrm>
              <a:off x="7800740" y="3138830"/>
              <a:ext cx="80364" cy="138322"/>
            </a:xfrm>
            <a:custGeom>
              <a:avLst/>
              <a:gdLst/>
              <a:ahLst/>
              <a:cxnLst/>
              <a:rect l="l" t="t" r="r" b="b"/>
              <a:pathLst>
                <a:path w="2525" h="4346" extrusionOk="0">
                  <a:moveTo>
                    <a:pt x="1429" y="345"/>
                  </a:moveTo>
                  <a:cubicBezTo>
                    <a:pt x="1643" y="345"/>
                    <a:pt x="1810" y="512"/>
                    <a:pt x="1810" y="715"/>
                  </a:cubicBezTo>
                  <a:lnTo>
                    <a:pt x="1810" y="1084"/>
                  </a:lnTo>
                  <a:cubicBezTo>
                    <a:pt x="1810" y="1405"/>
                    <a:pt x="1548" y="1655"/>
                    <a:pt x="1250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58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53" y="2191"/>
                    <a:pt x="1477" y="2250"/>
                  </a:cubicBezTo>
                  <a:lnTo>
                    <a:pt x="1250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36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79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39" y="1822"/>
                  </a:cubicBezTo>
                  <a:lnTo>
                    <a:pt x="739" y="2072"/>
                  </a:lnTo>
                  <a:lnTo>
                    <a:pt x="739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84" y="4346"/>
                    <a:pt x="167" y="4346"/>
                  </a:cubicBezTo>
                  <a:cubicBezTo>
                    <a:pt x="250" y="4346"/>
                    <a:pt x="334" y="4274"/>
                    <a:pt x="334" y="4179"/>
                  </a:cubicBezTo>
                  <a:lnTo>
                    <a:pt x="334" y="2774"/>
                  </a:lnTo>
                  <a:cubicBezTo>
                    <a:pt x="334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67" y="2810"/>
                    <a:pt x="1250" y="2810"/>
                  </a:cubicBezTo>
                  <a:cubicBezTo>
                    <a:pt x="1346" y="2810"/>
                    <a:pt x="1429" y="2786"/>
                    <a:pt x="1512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24" y="2572"/>
                    <a:pt x="2405" y="2381"/>
                    <a:pt x="2227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2" y="1655"/>
                    <a:pt x="2167" y="1381"/>
                    <a:pt x="2167" y="1084"/>
                  </a:cubicBezTo>
                  <a:lnTo>
                    <a:pt x="2167" y="715"/>
                  </a:lnTo>
                  <a:cubicBezTo>
                    <a:pt x="2167" y="310"/>
                    <a:pt x="1834" y="0"/>
                    <a:pt x="14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503;p62">
              <a:extLst>
                <a:ext uri="{FF2B5EF4-FFF2-40B4-BE49-F238E27FC236}">
                  <a16:creationId xmlns:a16="http://schemas.microsoft.com/office/drawing/2014/main" id="{1F81DAEF-911E-453F-9EE2-656468E35B84}"/>
                </a:ext>
              </a:extLst>
            </p:cNvPr>
            <p:cNvSpPr/>
            <p:nvPr/>
          </p:nvSpPr>
          <p:spPr>
            <a:xfrm>
              <a:off x="7521454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32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10" y="1405"/>
                    <a:pt x="1560" y="1655"/>
                    <a:pt x="1251" y="1655"/>
                  </a:cubicBezTo>
                  <a:cubicBezTo>
                    <a:pt x="941" y="1655"/>
                    <a:pt x="679" y="1393"/>
                    <a:pt x="679" y="1084"/>
                  </a:cubicBezTo>
                  <a:lnTo>
                    <a:pt x="679" y="715"/>
                  </a:lnTo>
                  <a:cubicBezTo>
                    <a:pt x="679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53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36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00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70" y="2631"/>
                    <a:pt x="429" y="2596"/>
                  </a:cubicBezTo>
                  <a:lnTo>
                    <a:pt x="727" y="2441"/>
                  </a:lnTo>
                  <a:lnTo>
                    <a:pt x="989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63" y="2441"/>
                  </a:lnTo>
                  <a:lnTo>
                    <a:pt x="2060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17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05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504;p62">
              <a:extLst>
                <a:ext uri="{FF2B5EF4-FFF2-40B4-BE49-F238E27FC236}">
                  <a16:creationId xmlns:a16="http://schemas.microsoft.com/office/drawing/2014/main" id="{A1BE00C8-2077-147B-BEE5-7B359D2E352E}"/>
                </a:ext>
              </a:extLst>
            </p:cNvPr>
            <p:cNvSpPr/>
            <p:nvPr/>
          </p:nvSpPr>
          <p:spPr>
            <a:xfrm>
              <a:off x="7555923" y="2906139"/>
              <a:ext cx="289949" cy="219833"/>
            </a:xfrm>
            <a:custGeom>
              <a:avLst/>
              <a:gdLst/>
              <a:ahLst/>
              <a:cxnLst/>
              <a:rect l="l" t="t" r="r" b="b"/>
              <a:pathLst>
                <a:path w="9110" h="6907" extrusionOk="0">
                  <a:moveTo>
                    <a:pt x="4561" y="1"/>
                  </a:moveTo>
                  <a:cubicBezTo>
                    <a:pt x="4501" y="1"/>
                    <a:pt x="4442" y="36"/>
                    <a:pt x="4406" y="96"/>
                  </a:cubicBezTo>
                  <a:lnTo>
                    <a:pt x="3859" y="1191"/>
                  </a:lnTo>
                  <a:cubicBezTo>
                    <a:pt x="3811" y="1287"/>
                    <a:pt x="3847" y="1382"/>
                    <a:pt x="3930" y="1418"/>
                  </a:cubicBezTo>
                  <a:cubicBezTo>
                    <a:pt x="3959" y="1432"/>
                    <a:pt x="3988" y="1439"/>
                    <a:pt x="4016" y="1439"/>
                  </a:cubicBezTo>
                  <a:cubicBezTo>
                    <a:pt x="4078" y="1439"/>
                    <a:pt x="4131" y="1404"/>
                    <a:pt x="4156" y="1346"/>
                  </a:cubicBezTo>
                  <a:lnTo>
                    <a:pt x="4382" y="894"/>
                  </a:lnTo>
                  <a:lnTo>
                    <a:pt x="4382" y="4204"/>
                  </a:lnTo>
                  <a:lnTo>
                    <a:pt x="715" y="4204"/>
                  </a:lnTo>
                  <a:cubicBezTo>
                    <a:pt x="310" y="4204"/>
                    <a:pt x="1" y="4525"/>
                    <a:pt x="1" y="4918"/>
                  </a:cubicBezTo>
                  <a:lnTo>
                    <a:pt x="1" y="6752"/>
                  </a:lnTo>
                  <a:cubicBezTo>
                    <a:pt x="1" y="6835"/>
                    <a:pt x="72" y="6906"/>
                    <a:pt x="168" y="6906"/>
                  </a:cubicBezTo>
                  <a:cubicBezTo>
                    <a:pt x="251" y="6906"/>
                    <a:pt x="334" y="6835"/>
                    <a:pt x="334" y="6752"/>
                  </a:cubicBezTo>
                  <a:lnTo>
                    <a:pt x="334" y="4918"/>
                  </a:lnTo>
                  <a:cubicBezTo>
                    <a:pt x="334" y="4704"/>
                    <a:pt x="489" y="4549"/>
                    <a:pt x="703" y="4549"/>
                  </a:cubicBezTo>
                  <a:lnTo>
                    <a:pt x="2906" y="4549"/>
                  </a:lnTo>
                  <a:lnTo>
                    <a:pt x="2906" y="6752"/>
                  </a:lnTo>
                  <a:cubicBezTo>
                    <a:pt x="2906" y="6835"/>
                    <a:pt x="2977" y="6906"/>
                    <a:pt x="3061" y="6906"/>
                  </a:cubicBezTo>
                  <a:cubicBezTo>
                    <a:pt x="3156" y="6906"/>
                    <a:pt x="3227" y="6835"/>
                    <a:pt x="3227" y="6752"/>
                  </a:cubicBezTo>
                  <a:lnTo>
                    <a:pt x="3227" y="4549"/>
                  </a:lnTo>
                  <a:lnTo>
                    <a:pt x="5823" y="4549"/>
                  </a:lnTo>
                  <a:lnTo>
                    <a:pt x="5823" y="6752"/>
                  </a:lnTo>
                  <a:cubicBezTo>
                    <a:pt x="5823" y="6835"/>
                    <a:pt x="5894" y="6906"/>
                    <a:pt x="5978" y="6906"/>
                  </a:cubicBezTo>
                  <a:cubicBezTo>
                    <a:pt x="6073" y="6906"/>
                    <a:pt x="6145" y="6835"/>
                    <a:pt x="6145" y="6752"/>
                  </a:cubicBezTo>
                  <a:lnTo>
                    <a:pt x="6145" y="4549"/>
                  </a:lnTo>
                  <a:lnTo>
                    <a:pt x="8347" y="4549"/>
                  </a:lnTo>
                  <a:cubicBezTo>
                    <a:pt x="8561" y="4549"/>
                    <a:pt x="8716" y="4704"/>
                    <a:pt x="8716" y="4918"/>
                  </a:cubicBezTo>
                  <a:lnTo>
                    <a:pt x="8716" y="6752"/>
                  </a:lnTo>
                  <a:cubicBezTo>
                    <a:pt x="8716" y="6835"/>
                    <a:pt x="8800" y="6906"/>
                    <a:pt x="8883" y="6906"/>
                  </a:cubicBezTo>
                  <a:cubicBezTo>
                    <a:pt x="8978" y="6906"/>
                    <a:pt x="9050" y="6835"/>
                    <a:pt x="9050" y="6752"/>
                  </a:cubicBezTo>
                  <a:lnTo>
                    <a:pt x="9050" y="4918"/>
                  </a:lnTo>
                  <a:cubicBezTo>
                    <a:pt x="9109" y="4525"/>
                    <a:pt x="8788" y="4204"/>
                    <a:pt x="8395" y="4204"/>
                  </a:cubicBezTo>
                  <a:lnTo>
                    <a:pt x="4740" y="4204"/>
                  </a:lnTo>
                  <a:lnTo>
                    <a:pt x="4740" y="894"/>
                  </a:lnTo>
                  <a:lnTo>
                    <a:pt x="4954" y="1346"/>
                  </a:lnTo>
                  <a:cubicBezTo>
                    <a:pt x="4990" y="1406"/>
                    <a:pt x="5049" y="1429"/>
                    <a:pt x="5109" y="1429"/>
                  </a:cubicBezTo>
                  <a:cubicBezTo>
                    <a:pt x="5132" y="1429"/>
                    <a:pt x="5156" y="1429"/>
                    <a:pt x="5180" y="1418"/>
                  </a:cubicBezTo>
                  <a:cubicBezTo>
                    <a:pt x="5275" y="1370"/>
                    <a:pt x="5299" y="1263"/>
                    <a:pt x="5252" y="1191"/>
                  </a:cubicBezTo>
                  <a:lnTo>
                    <a:pt x="4704" y="96"/>
                  </a:lnTo>
                  <a:cubicBezTo>
                    <a:pt x="4680" y="36"/>
                    <a:pt x="4621" y="1"/>
                    <a:pt x="4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90CB9A9-1E61-1438-FBC8-22EF10A2E311}"/>
              </a:ext>
            </a:extLst>
          </p:cNvPr>
          <p:cNvSpPr txBox="1"/>
          <p:nvPr/>
        </p:nvSpPr>
        <p:spPr>
          <a:xfrm>
            <a:off x="5443270" y="3032175"/>
            <a:ext cx="1255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 pitchFamily="2" charset="77"/>
              </a:rPr>
              <a:t>Projet</a:t>
            </a:r>
            <a:endParaRPr lang="en-B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E71E33-A7B9-1076-DCBE-A154080D40DB}"/>
              </a:ext>
            </a:extLst>
          </p:cNvPr>
          <p:cNvSpPr txBox="1"/>
          <p:nvPr/>
        </p:nvSpPr>
        <p:spPr>
          <a:xfrm>
            <a:off x="4211952" y="3415244"/>
            <a:ext cx="3745317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fr-FR" sz="1200" b="1" noProof="0">
                <a:solidFill>
                  <a:srgbClr val="546C38"/>
                </a:solidFill>
                <a:latin typeface="Montserrat" pitchFamily="2" charset="77"/>
              </a:rPr>
              <a:t>Coopérative citoyenne </a:t>
            </a:r>
            <a:r>
              <a:rPr lang="fr-FR" sz="1200" noProof="0">
                <a:latin typeface="Montserrat" pitchFamily="2" charset="77"/>
              </a:rPr>
              <a:t>fondée sur base d’une gouvernance démocratique</a:t>
            </a:r>
          </a:p>
          <a:p>
            <a:pPr marL="228600" indent="-228600">
              <a:buFont typeface="+mj-lt"/>
              <a:buAutoNum type="arabicPeriod"/>
            </a:pPr>
            <a:r>
              <a:rPr lang="fr-FR" sz="1200" noProof="0">
                <a:latin typeface="Montserrat" pitchFamily="2" charset="77"/>
              </a:rPr>
              <a:t>A</a:t>
            </a:r>
            <a:r>
              <a:rPr kumimoji="0" lang="fr-FR" sz="1200" b="0" i="0" u="none" strike="noStrike" cap="none" normalizeH="0" baseline="0" noProof="0">
                <a:ln>
                  <a:noFill/>
                </a:ln>
                <a:effectLst/>
                <a:latin typeface="Montserrat" pitchFamily="2" charset="77"/>
              </a:rPr>
              <a:t>pproche de « </a:t>
            </a:r>
            <a:r>
              <a:rPr kumimoji="0" lang="fr-FR" sz="1200" b="1" i="0" u="none" strike="noStrike" cap="none" normalizeH="0" baseline="0" noProof="0">
                <a:ln>
                  <a:noFill/>
                </a:ln>
                <a:solidFill>
                  <a:srgbClr val="546C38"/>
                </a:solidFill>
                <a:effectLst/>
                <a:latin typeface="Montserrat" pitchFamily="2" charset="77"/>
              </a:rPr>
              <a:t>chaleur-as-a-service</a:t>
            </a:r>
            <a:r>
              <a:rPr kumimoji="0" lang="fr-FR" sz="1200" b="0" i="0" u="none" strike="noStrike" cap="none" normalizeH="0" baseline="0" noProof="0">
                <a:ln>
                  <a:noFill/>
                </a:ln>
                <a:effectLst/>
                <a:latin typeface="Montserrat" pitchFamily="2" charset="77"/>
              </a:rPr>
              <a:t> » :</a:t>
            </a:r>
          </a:p>
          <a:p>
            <a:pPr marL="685800" lvl="1" indent="-228600">
              <a:buAutoNum type="alphaLcPeriod"/>
            </a:pPr>
            <a:r>
              <a:rPr lang="fr-FR" sz="1200" noProof="0">
                <a:latin typeface="Montserrat" pitchFamily="2" charset="77"/>
              </a:rPr>
              <a:t>Valorisation de déchets </a:t>
            </a:r>
          </a:p>
          <a:p>
            <a:pPr marL="685800" lvl="1" indent="-228600">
              <a:buAutoNum type="alphaLcPeriod"/>
            </a:pPr>
            <a:r>
              <a:rPr lang="fr-FR" sz="1200" noProof="0">
                <a:latin typeface="Montserrat" pitchFamily="2" charset="77"/>
              </a:rPr>
              <a:t>Financement et gestion </a:t>
            </a:r>
          </a:p>
          <a:p>
            <a:pPr marL="685800" lvl="1" indent="-228600">
              <a:buAutoNum type="alphaLcPeriod"/>
            </a:pPr>
            <a:r>
              <a:rPr lang="fr-FR" sz="1200" noProof="0">
                <a:latin typeface="Montserrat" pitchFamily="2" charset="77"/>
              </a:rPr>
              <a:t>Contrats de longue durée </a:t>
            </a:r>
          </a:p>
          <a:p>
            <a:pPr marL="685800" lvl="1" indent="-228600">
              <a:buAutoNum type="alphaLcPeriod"/>
            </a:pPr>
            <a:r>
              <a:rPr lang="fr-FR" sz="1200" noProof="0">
                <a:latin typeface="Montserrat" pitchFamily="2" charset="77"/>
              </a:rPr>
              <a:t>Stabilité financière</a:t>
            </a:r>
          </a:p>
          <a:p>
            <a:pPr marL="228600" indent="-228600">
              <a:buFont typeface="+mj-lt"/>
              <a:buAutoNum type="arabicPeriod"/>
            </a:pPr>
            <a:r>
              <a:rPr lang="fr-FR" sz="1200">
                <a:solidFill>
                  <a:srgbClr val="000000"/>
                </a:solidFill>
                <a:latin typeface="Montserrat"/>
              </a:rPr>
              <a:t>S</a:t>
            </a: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/>
              </a:rPr>
              <a:t>olution « clé en main » qui couvre toute la </a:t>
            </a:r>
            <a:r>
              <a:rPr kumimoji="0" lang="fr-FR" sz="1200" b="1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/>
              </a:rPr>
              <a:t>chaîne de valeur</a:t>
            </a: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/>
              </a:rPr>
              <a:t> </a:t>
            </a: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/>
              </a:rPr>
              <a:t>du chauffage </a:t>
            </a:r>
            <a:r>
              <a:rPr kumimoji="0" lang="fr-FR" sz="1200" b="1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/>
              </a:rPr>
              <a:t>biomasse</a:t>
            </a:r>
            <a:endParaRPr lang="fr-FR" sz="1200" noProof="0">
              <a:latin typeface="Montserrat"/>
            </a:endParaRPr>
          </a:p>
          <a:p>
            <a:pPr marL="685800" lvl="1" indent="-228600">
              <a:buAutoNum type="alphaLcPeriod"/>
            </a:pPr>
            <a:endParaRPr lang="en-BE" sz="1200"/>
          </a:p>
        </p:txBody>
      </p:sp>
      <p:sp>
        <p:nvSpPr>
          <p:cNvPr id="43" name="Google Shape;9290;p62">
            <a:extLst>
              <a:ext uri="{FF2B5EF4-FFF2-40B4-BE49-F238E27FC236}">
                <a16:creationId xmlns:a16="http://schemas.microsoft.com/office/drawing/2014/main" id="{21BD5876-DC62-02C9-E9B8-327F5EAD9C14}"/>
              </a:ext>
            </a:extLst>
          </p:cNvPr>
          <p:cNvSpPr/>
          <p:nvPr/>
        </p:nvSpPr>
        <p:spPr>
          <a:xfrm>
            <a:off x="10019493" y="2263277"/>
            <a:ext cx="712757" cy="712757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rgbClr val="546C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4168AC5-B31F-3B85-8696-90462931DB42}"/>
              </a:ext>
            </a:extLst>
          </p:cNvPr>
          <p:cNvSpPr txBox="1"/>
          <p:nvPr/>
        </p:nvSpPr>
        <p:spPr>
          <a:xfrm>
            <a:off x="9579370" y="3032175"/>
            <a:ext cx="14261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 pitchFamily="2" charset="77"/>
              </a:rPr>
              <a:t>Objectifs</a:t>
            </a:r>
            <a:endParaRPr lang="en-BE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6431B76-8EC0-F35C-C3A6-23E307D2CDE6}"/>
              </a:ext>
            </a:extLst>
          </p:cNvPr>
          <p:cNvSpPr txBox="1"/>
          <p:nvPr/>
        </p:nvSpPr>
        <p:spPr>
          <a:xfrm>
            <a:off x="8446683" y="3384075"/>
            <a:ext cx="37453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Réduire les émissions de CO</a:t>
            </a:r>
            <a:r>
              <a:rPr lang="fr-FR" sz="1200" b="1" baseline="-25000">
                <a:solidFill>
                  <a:srgbClr val="546C38"/>
                </a:solidFill>
                <a:latin typeface="Montserrat" pitchFamily="2" charset="77"/>
              </a:rPr>
              <a:t>2</a:t>
            </a:r>
            <a:r>
              <a:rPr lang="fr-FR" sz="1200" baseline="-25000">
                <a:solidFill>
                  <a:srgbClr val="546C38"/>
                </a:solidFill>
                <a:latin typeface="Montserrat" pitchFamily="2" charset="77"/>
              </a:rPr>
              <a:t> </a:t>
            </a:r>
            <a:r>
              <a:rPr lang="fr-FR" sz="1200">
                <a:latin typeface="Montserrat" pitchFamily="2" charset="77"/>
              </a:rPr>
              <a:t>avec une énergie renouvelable, locale et neutre en CO</a:t>
            </a:r>
            <a:r>
              <a:rPr lang="fr-FR" sz="1200" baseline="-25000">
                <a:latin typeface="Montserrat" pitchFamily="2" charset="77"/>
              </a:rPr>
              <a:t>2</a:t>
            </a:r>
            <a:endParaRPr lang="fr-FR" sz="1200">
              <a:latin typeface="Montserrat" pitchFamily="2" charset="77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Créer des emplois</a:t>
            </a:r>
            <a:r>
              <a:rPr lang="fr-FR" sz="1200">
                <a:solidFill>
                  <a:srgbClr val="546C38"/>
                </a:solidFill>
                <a:latin typeface="Montserrat" pitchFamily="2" charset="77"/>
              </a:rPr>
              <a:t> </a:t>
            </a: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locaux</a:t>
            </a:r>
            <a:r>
              <a:rPr lang="fr-FR" sz="1200">
                <a:solidFill>
                  <a:srgbClr val="546C38"/>
                </a:solidFill>
                <a:latin typeface="Montserrat" pitchFamily="2" charset="77"/>
              </a:rPr>
              <a:t> </a:t>
            </a:r>
            <a:r>
              <a:rPr lang="fr-FR" sz="1200">
                <a:latin typeface="Montserrat" pitchFamily="2" charset="77"/>
              </a:rPr>
              <a:t>durables, non délocalisables et respectueux des personnes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Impliquer les citoyens dans la transition 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200" b="1">
                <a:solidFill>
                  <a:srgbClr val="546C38"/>
                </a:solidFill>
                <a:latin typeface="Montserrat" pitchFamily="2" charset="77"/>
              </a:rPr>
              <a:t>Valoriser un déchet</a:t>
            </a:r>
            <a:r>
              <a:rPr lang="fr-FR" sz="1200">
                <a:solidFill>
                  <a:srgbClr val="546C38"/>
                </a:solidFill>
                <a:latin typeface="Montserrat" pitchFamily="2" charset="77"/>
              </a:rPr>
              <a:t> </a:t>
            </a:r>
            <a:r>
              <a:rPr lang="fr-FR" sz="1200">
                <a:latin typeface="Montserrat" pitchFamily="2" charset="77"/>
              </a:rPr>
              <a:t>dont on cherche aujourd’hui à se débarrasser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CA3505-B8A7-A10F-64F9-8B23A0C6DA8F}"/>
              </a:ext>
            </a:extLst>
          </p:cNvPr>
          <p:cNvSpPr txBox="1"/>
          <p:nvPr/>
        </p:nvSpPr>
        <p:spPr>
          <a:xfrm>
            <a:off x="1352744" y="6099381"/>
            <a:ext cx="1984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400" b="1">
                <a:solidFill>
                  <a:schemeClr val="bg1"/>
                </a:solidFill>
                <a:latin typeface="Montserrat" pitchFamily="2" charset="77"/>
              </a:rPr>
              <a:t>CA 2024 : 625.847€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4EB9C9D-88F0-20F4-82FD-A12801A6DEF8}"/>
              </a:ext>
            </a:extLst>
          </p:cNvPr>
          <p:cNvSpPr txBox="1"/>
          <p:nvPr/>
        </p:nvSpPr>
        <p:spPr>
          <a:xfrm>
            <a:off x="4481732" y="5991659"/>
            <a:ext cx="34485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>
                <a:solidFill>
                  <a:schemeClr val="bg1"/>
                </a:solidFill>
                <a:latin typeface="Montserrat" pitchFamily="2" charset="77"/>
              </a:rPr>
              <a:t>C</a:t>
            </a: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ontserrat" pitchFamily="2" charset="77"/>
              </a:rPr>
              <a:t>ontrats de gestion longue durée (de 10 à 15 ans)</a:t>
            </a:r>
            <a:endParaRPr lang="en-BE" sz="1400" b="1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20DE058-A594-73A7-2666-EC384CCF32C1}"/>
              </a:ext>
            </a:extLst>
          </p:cNvPr>
          <p:cNvSpPr txBox="1"/>
          <p:nvPr/>
        </p:nvSpPr>
        <p:spPr>
          <a:xfrm>
            <a:off x="8094251" y="5991659"/>
            <a:ext cx="3964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i="0" u="none" strike="noStrike" kern="1200" noProof="0">
                <a:solidFill>
                  <a:schemeClr val="bg1"/>
                </a:solidFill>
                <a:effectLst/>
                <a:latin typeface="Montserrat" pitchFamily="2" charset="77"/>
              </a:rPr>
              <a:t>Plus de 50 chaufferies installées en Wallonie et à Bruxelles</a:t>
            </a:r>
          </a:p>
        </p:txBody>
      </p:sp>
      <p:grpSp>
        <p:nvGrpSpPr>
          <p:cNvPr id="57" name="Google Shape;9760;p62">
            <a:extLst>
              <a:ext uri="{FF2B5EF4-FFF2-40B4-BE49-F238E27FC236}">
                <a16:creationId xmlns:a16="http://schemas.microsoft.com/office/drawing/2014/main" id="{08C007D8-BC68-C6F5-D4E9-AE1753F40146}"/>
              </a:ext>
            </a:extLst>
          </p:cNvPr>
          <p:cNvGrpSpPr/>
          <p:nvPr/>
        </p:nvGrpSpPr>
        <p:grpSpPr>
          <a:xfrm>
            <a:off x="441735" y="5930103"/>
            <a:ext cx="829034" cy="646332"/>
            <a:chOff x="2611458" y="3816374"/>
            <a:chExt cx="426329" cy="332375"/>
          </a:xfrm>
          <a:solidFill>
            <a:schemeClr val="bg1"/>
          </a:solidFill>
        </p:grpSpPr>
        <p:sp>
          <p:nvSpPr>
            <p:cNvPr id="58" name="Google Shape;9761;p62">
              <a:extLst>
                <a:ext uri="{FF2B5EF4-FFF2-40B4-BE49-F238E27FC236}">
                  <a16:creationId xmlns:a16="http://schemas.microsoft.com/office/drawing/2014/main" id="{5215B1A1-F32B-574C-A1DE-E89B4BA22B84}"/>
                </a:ext>
              </a:extLst>
            </p:cNvPr>
            <p:cNvSpPr/>
            <p:nvPr/>
          </p:nvSpPr>
          <p:spPr>
            <a:xfrm>
              <a:off x="2611458" y="3816374"/>
              <a:ext cx="426329" cy="332375"/>
            </a:xfrm>
            <a:custGeom>
              <a:avLst/>
              <a:gdLst/>
              <a:ahLst/>
              <a:cxnLst/>
              <a:rect l="l" t="t" r="r" b="b"/>
              <a:pathLst>
                <a:path w="13395" h="10443" extrusionOk="0">
                  <a:moveTo>
                    <a:pt x="13002" y="429"/>
                  </a:moveTo>
                  <a:lnTo>
                    <a:pt x="12966" y="846"/>
                  </a:lnTo>
                  <a:lnTo>
                    <a:pt x="11418" y="846"/>
                  </a:lnTo>
                  <a:cubicBezTo>
                    <a:pt x="11299" y="846"/>
                    <a:pt x="11216" y="929"/>
                    <a:pt x="11216" y="1048"/>
                  </a:cubicBezTo>
                  <a:cubicBezTo>
                    <a:pt x="11216" y="1167"/>
                    <a:pt x="11299" y="1263"/>
                    <a:pt x="11418" y="1263"/>
                  </a:cubicBezTo>
                  <a:lnTo>
                    <a:pt x="12633" y="1263"/>
                  </a:lnTo>
                  <a:lnTo>
                    <a:pt x="12633" y="7501"/>
                  </a:lnTo>
                  <a:lnTo>
                    <a:pt x="5429" y="7501"/>
                  </a:lnTo>
                  <a:lnTo>
                    <a:pt x="5429" y="7287"/>
                  </a:lnTo>
                  <a:cubicBezTo>
                    <a:pt x="5429" y="7168"/>
                    <a:pt x="5334" y="7085"/>
                    <a:pt x="5215" y="7085"/>
                  </a:cubicBezTo>
                  <a:lnTo>
                    <a:pt x="4870" y="7085"/>
                  </a:lnTo>
                  <a:cubicBezTo>
                    <a:pt x="4834" y="6942"/>
                    <a:pt x="4786" y="6811"/>
                    <a:pt x="4715" y="6692"/>
                  </a:cubicBezTo>
                  <a:lnTo>
                    <a:pt x="4953" y="6454"/>
                  </a:lnTo>
                  <a:cubicBezTo>
                    <a:pt x="5036" y="6358"/>
                    <a:pt x="5036" y="6227"/>
                    <a:pt x="4953" y="6156"/>
                  </a:cubicBezTo>
                  <a:lnTo>
                    <a:pt x="4310" y="5513"/>
                  </a:lnTo>
                  <a:cubicBezTo>
                    <a:pt x="4263" y="5477"/>
                    <a:pt x="4215" y="5454"/>
                    <a:pt x="4155" y="5454"/>
                  </a:cubicBezTo>
                  <a:cubicBezTo>
                    <a:pt x="4096" y="5454"/>
                    <a:pt x="4060" y="5477"/>
                    <a:pt x="4013" y="5513"/>
                  </a:cubicBezTo>
                  <a:lnTo>
                    <a:pt x="3774" y="5751"/>
                  </a:lnTo>
                  <a:cubicBezTo>
                    <a:pt x="3655" y="5692"/>
                    <a:pt x="3524" y="5632"/>
                    <a:pt x="3382" y="5596"/>
                  </a:cubicBezTo>
                  <a:lnTo>
                    <a:pt x="3382" y="5251"/>
                  </a:lnTo>
                  <a:cubicBezTo>
                    <a:pt x="3382" y="5132"/>
                    <a:pt x="3298" y="5037"/>
                    <a:pt x="3179" y="5037"/>
                  </a:cubicBezTo>
                  <a:lnTo>
                    <a:pt x="2655" y="5037"/>
                  </a:lnTo>
                  <a:lnTo>
                    <a:pt x="2655" y="1274"/>
                  </a:lnTo>
                  <a:lnTo>
                    <a:pt x="10704" y="1274"/>
                  </a:lnTo>
                  <a:cubicBezTo>
                    <a:pt x="10823" y="1274"/>
                    <a:pt x="10918" y="1191"/>
                    <a:pt x="10918" y="1072"/>
                  </a:cubicBezTo>
                  <a:cubicBezTo>
                    <a:pt x="10918" y="953"/>
                    <a:pt x="10823" y="858"/>
                    <a:pt x="10704" y="858"/>
                  </a:cubicBezTo>
                  <a:lnTo>
                    <a:pt x="2310" y="858"/>
                  </a:lnTo>
                  <a:lnTo>
                    <a:pt x="2310" y="429"/>
                  </a:lnTo>
                  <a:close/>
                  <a:moveTo>
                    <a:pt x="12966" y="7918"/>
                  </a:moveTo>
                  <a:lnTo>
                    <a:pt x="12966" y="8347"/>
                  </a:lnTo>
                  <a:lnTo>
                    <a:pt x="5358" y="8347"/>
                  </a:lnTo>
                  <a:cubicBezTo>
                    <a:pt x="5394" y="8299"/>
                    <a:pt x="5417" y="8251"/>
                    <a:pt x="5417" y="8192"/>
                  </a:cubicBezTo>
                  <a:lnTo>
                    <a:pt x="5417" y="7954"/>
                  </a:lnTo>
                  <a:lnTo>
                    <a:pt x="12835" y="7954"/>
                  </a:lnTo>
                  <a:cubicBezTo>
                    <a:pt x="12883" y="7954"/>
                    <a:pt x="12930" y="7942"/>
                    <a:pt x="12954" y="7918"/>
                  </a:cubicBezTo>
                  <a:close/>
                  <a:moveTo>
                    <a:pt x="2953" y="5442"/>
                  </a:moveTo>
                  <a:lnTo>
                    <a:pt x="2953" y="5739"/>
                  </a:lnTo>
                  <a:cubicBezTo>
                    <a:pt x="2953" y="5846"/>
                    <a:pt x="3024" y="5918"/>
                    <a:pt x="3120" y="5954"/>
                  </a:cubicBezTo>
                  <a:cubicBezTo>
                    <a:pt x="3310" y="5989"/>
                    <a:pt x="3501" y="6073"/>
                    <a:pt x="3679" y="6192"/>
                  </a:cubicBezTo>
                  <a:cubicBezTo>
                    <a:pt x="3716" y="6215"/>
                    <a:pt x="3755" y="6225"/>
                    <a:pt x="3793" y="6225"/>
                  </a:cubicBezTo>
                  <a:cubicBezTo>
                    <a:pt x="3853" y="6225"/>
                    <a:pt x="3909" y="6200"/>
                    <a:pt x="3953" y="6156"/>
                  </a:cubicBezTo>
                  <a:lnTo>
                    <a:pt x="4155" y="5954"/>
                  </a:lnTo>
                  <a:lnTo>
                    <a:pt x="4501" y="6287"/>
                  </a:lnTo>
                  <a:lnTo>
                    <a:pt x="4298" y="6501"/>
                  </a:lnTo>
                  <a:cubicBezTo>
                    <a:pt x="4215" y="6573"/>
                    <a:pt x="4203" y="6680"/>
                    <a:pt x="4263" y="6763"/>
                  </a:cubicBezTo>
                  <a:cubicBezTo>
                    <a:pt x="4370" y="6942"/>
                    <a:pt x="4453" y="7144"/>
                    <a:pt x="4501" y="7335"/>
                  </a:cubicBezTo>
                  <a:cubicBezTo>
                    <a:pt x="4513" y="7418"/>
                    <a:pt x="4608" y="7501"/>
                    <a:pt x="4715" y="7501"/>
                  </a:cubicBezTo>
                  <a:lnTo>
                    <a:pt x="5013" y="7501"/>
                  </a:lnTo>
                  <a:lnTo>
                    <a:pt x="5013" y="7990"/>
                  </a:lnTo>
                  <a:lnTo>
                    <a:pt x="4715" y="7990"/>
                  </a:lnTo>
                  <a:cubicBezTo>
                    <a:pt x="4608" y="7990"/>
                    <a:pt x="4525" y="8061"/>
                    <a:pt x="4501" y="8156"/>
                  </a:cubicBezTo>
                  <a:cubicBezTo>
                    <a:pt x="4453" y="8347"/>
                    <a:pt x="4382" y="8537"/>
                    <a:pt x="4263" y="8716"/>
                  </a:cubicBezTo>
                  <a:cubicBezTo>
                    <a:pt x="4203" y="8811"/>
                    <a:pt x="4215" y="8906"/>
                    <a:pt x="4298" y="8990"/>
                  </a:cubicBezTo>
                  <a:lnTo>
                    <a:pt x="4501" y="9192"/>
                  </a:lnTo>
                  <a:lnTo>
                    <a:pt x="4155" y="9537"/>
                  </a:lnTo>
                  <a:lnTo>
                    <a:pt x="3953" y="9323"/>
                  </a:lnTo>
                  <a:cubicBezTo>
                    <a:pt x="3912" y="9282"/>
                    <a:pt x="3860" y="9261"/>
                    <a:pt x="3805" y="9261"/>
                  </a:cubicBezTo>
                  <a:cubicBezTo>
                    <a:pt x="3764" y="9261"/>
                    <a:pt x="3720" y="9273"/>
                    <a:pt x="3679" y="9299"/>
                  </a:cubicBezTo>
                  <a:cubicBezTo>
                    <a:pt x="3501" y="9394"/>
                    <a:pt x="3310" y="9490"/>
                    <a:pt x="3120" y="9537"/>
                  </a:cubicBezTo>
                  <a:cubicBezTo>
                    <a:pt x="3024" y="9549"/>
                    <a:pt x="2953" y="9633"/>
                    <a:pt x="2953" y="9740"/>
                  </a:cubicBezTo>
                  <a:lnTo>
                    <a:pt x="2953" y="10037"/>
                  </a:lnTo>
                  <a:lnTo>
                    <a:pt x="2465" y="10037"/>
                  </a:lnTo>
                  <a:lnTo>
                    <a:pt x="2465" y="9740"/>
                  </a:lnTo>
                  <a:cubicBezTo>
                    <a:pt x="2465" y="9633"/>
                    <a:pt x="2393" y="9561"/>
                    <a:pt x="2298" y="9537"/>
                  </a:cubicBezTo>
                  <a:cubicBezTo>
                    <a:pt x="2108" y="9490"/>
                    <a:pt x="1917" y="9418"/>
                    <a:pt x="1738" y="9299"/>
                  </a:cubicBezTo>
                  <a:cubicBezTo>
                    <a:pt x="1697" y="9273"/>
                    <a:pt x="1654" y="9261"/>
                    <a:pt x="1612" y="9261"/>
                  </a:cubicBezTo>
                  <a:cubicBezTo>
                    <a:pt x="1557" y="9261"/>
                    <a:pt x="1505" y="9282"/>
                    <a:pt x="1465" y="9323"/>
                  </a:cubicBezTo>
                  <a:lnTo>
                    <a:pt x="1262" y="9537"/>
                  </a:lnTo>
                  <a:lnTo>
                    <a:pt x="917" y="9192"/>
                  </a:lnTo>
                  <a:lnTo>
                    <a:pt x="1119" y="8990"/>
                  </a:lnTo>
                  <a:cubicBezTo>
                    <a:pt x="1203" y="8906"/>
                    <a:pt x="1215" y="8799"/>
                    <a:pt x="1155" y="8716"/>
                  </a:cubicBezTo>
                  <a:cubicBezTo>
                    <a:pt x="1048" y="8537"/>
                    <a:pt x="965" y="8347"/>
                    <a:pt x="917" y="8156"/>
                  </a:cubicBezTo>
                  <a:cubicBezTo>
                    <a:pt x="905" y="8061"/>
                    <a:pt x="810" y="7990"/>
                    <a:pt x="703" y="7990"/>
                  </a:cubicBezTo>
                  <a:lnTo>
                    <a:pt x="405" y="7990"/>
                  </a:lnTo>
                  <a:lnTo>
                    <a:pt x="405" y="7501"/>
                  </a:lnTo>
                  <a:lnTo>
                    <a:pt x="703" y="7501"/>
                  </a:lnTo>
                  <a:cubicBezTo>
                    <a:pt x="810" y="7501"/>
                    <a:pt x="881" y="7418"/>
                    <a:pt x="917" y="7335"/>
                  </a:cubicBezTo>
                  <a:cubicBezTo>
                    <a:pt x="965" y="7144"/>
                    <a:pt x="1036" y="6942"/>
                    <a:pt x="1155" y="6763"/>
                  </a:cubicBezTo>
                  <a:cubicBezTo>
                    <a:pt x="1215" y="6680"/>
                    <a:pt x="1203" y="6573"/>
                    <a:pt x="1119" y="6501"/>
                  </a:cubicBezTo>
                  <a:lnTo>
                    <a:pt x="917" y="6287"/>
                  </a:lnTo>
                  <a:lnTo>
                    <a:pt x="1262" y="5954"/>
                  </a:lnTo>
                  <a:lnTo>
                    <a:pt x="1465" y="6156"/>
                  </a:lnTo>
                  <a:cubicBezTo>
                    <a:pt x="1508" y="6200"/>
                    <a:pt x="1565" y="6225"/>
                    <a:pt x="1624" y="6225"/>
                  </a:cubicBezTo>
                  <a:cubicBezTo>
                    <a:pt x="1662" y="6225"/>
                    <a:pt x="1701" y="6215"/>
                    <a:pt x="1738" y="6192"/>
                  </a:cubicBezTo>
                  <a:cubicBezTo>
                    <a:pt x="1917" y="6085"/>
                    <a:pt x="2108" y="5989"/>
                    <a:pt x="2298" y="5954"/>
                  </a:cubicBezTo>
                  <a:cubicBezTo>
                    <a:pt x="2393" y="5930"/>
                    <a:pt x="2465" y="5846"/>
                    <a:pt x="2465" y="5739"/>
                  </a:cubicBezTo>
                  <a:lnTo>
                    <a:pt x="2465" y="5442"/>
                  </a:lnTo>
                  <a:close/>
                  <a:moveTo>
                    <a:pt x="2084" y="0"/>
                  </a:moveTo>
                  <a:cubicBezTo>
                    <a:pt x="1977" y="0"/>
                    <a:pt x="1881" y="84"/>
                    <a:pt x="1881" y="203"/>
                  </a:cubicBezTo>
                  <a:lnTo>
                    <a:pt x="1881" y="1048"/>
                  </a:lnTo>
                  <a:cubicBezTo>
                    <a:pt x="1881" y="1167"/>
                    <a:pt x="1977" y="1263"/>
                    <a:pt x="2084" y="1263"/>
                  </a:cubicBezTo>
                  <a:lnTo>
                    <a:pt x="2227" y="1263"/>
                  </a:lnTo>
                  <a:lnTo>
                    <a:pt x="2227" y="5037"/>
                  </a:lnTo>
                  <a:cubicBezTo>
                    <a:pt x="2119" y="5061"/>
                    <a:pt x="2048" y="5144"/>
                    <a:pt x="2048" y="5251"/>
                  </a:cubicBezTo>
                  <a:lnTo>
                    <a:pt x="2048" y="5584"/>
                  </a:lnTo>
                  <a:cubicBezTo>
                    <a:pt x="1905" y="5632"/>
                    <a:pt x="1774" y="5680"/>
                    <a:pt x="1655" y="5751"/>
                  </a:cubicBezTo>
                  <a:lnTo>
                    <a:pt x="1417" y="5513"/>
                  </a:lnTo>
                  <a:cubicBezTo>
                    <a:pt x="1369" y="5465"/>
                    <a:pt x="1334" y="5454"/>
                    <a:pt x="1274" y="5454"/>
                  </a:cubicBezTo>
                  <a:cubicBezTo>
                    <a:pt x="1215" y="5454"/>
                    <a:pt x="1167" y="5465"/>
                    <a:pt x="1119" y="5513"/>
                  </a:cubicBezTo>
                  <a:lnTo>
                    <a:pt x="476" y="6156"/>
                  </a:lnTo>
                  <a:cubicBezTo>
                    <a:pt x="393" y="6239"/>
                    <a:pt x="393" y="6382"/>
                    <a:pt x="476" y="6454"/>
                  </a:cubicBezTo>
                  <a:lnTo>
                    <a:pt x="715" y="6692"/>
                  </a:lnTo>
                  <a:cubicBezTo>
                    <a:pt x="655" y="6811"/>
                    <a:pt x="595" y="6942"/>
                    <a:pt x="560" y="7073"/>
                  </a:cubicBezTo>
                  <a:lnTo>
                    <a:pt x="214" y="7073"/>
                  </a:lnTo>
                  <a:cubicBezTo>
                    <a:pt x="95" y="7073"/>
                    <a:pt x="0" y="7168"/>
                    <a:pt x="0" y="7287"/>
                  </a:cubicBezTo>
                  <a:lnTo>
                    <a:pt x="0" y="8192"/>
                  </a:lnTo>
                  <a:cubicBezTo>
                    <a:pt x="0" y="8311"/>
                    <a:pt x="95" y="8406"/>
                    <a:pt x="214" y="8406"/>
                  </a:cubicBezTo>
                  <a:lnTo>
                    <a:pt x="560" y="8406"/>
                  </a:lnTo>
                  <a:cubicBezTo>
                    <a:pt x="595" y="8537"/>
                    <a:pt x="643" y="8668"/>
                    <a:pt x="715" y="8787"/>
                  </a:cubicBezTo>
                  <a:lnTo>
                    <a:pt x="476" y="9025"/>
                  </a:lnTo>
                  <a:cubicBezTo>
                    <a:pt x="393" y="9121"/>
                    <a:pt x="393" y="9252"/>
                    <a:pt x="476" y="9323"/>
                  </a:cubicBezTo>
                  <a:lnTo>
                    <a:pt x="1119" y="9966"/>
                  </a:lnTo>
                  <a:cubicBezTo>
                    <a:pt x="1167" y="10008"/>
                    <a:pt x="1223" y="10028"/>
                    <a:pt x="1277" y="10028"/>
                  </a:cubicBezTo>
                  <a:cubicBezTo>
                    <a:pt x="1331" y="10028"/>
                    <a:pt x="1381" y="10008"/>
                    <a:pt x="1417" y="9966"/>
                  </a:cubicBezTo>
                  <a:lnTo>
                    <a:pt x="1655" y="9728"/>
                  </a:lnTo>
                  <a:cubicBezTo>
                    <a:pt x="1774" y="9787"/>
                    <a:pt x="1905" y="9847"/>
                    <a:pt x="2048" y="9895"/>
                  </a:cubicBezTo>
                  <a:lnTo>
                    <a:pt x="2048" y="10228"/>
                  </a:lnTo>
                  <a:cubicBezTo>
                    <a:pt x="2048" y="10347"/>
                    <a:pt x="2131" y="10442"/>
                    <a:pt x="2250" y="10442"/>
                  </a:cubicBezTo>
                  <a:lnTo>
                    <a:pt x="3155" y="10442"/>
                  </a:lnTo>
                  <a:cubicBezTo>
                    <a:pt x="3274" y="10442"/>
                    <a:pt x="3370" y="10347"/>
                    <a:pt x="3370" y="10228"/>
                  </a:cubicBezTo>
                  <a:lnTo>
                    <a:pt x="3370" y="9895"/>
                  </a:lnTo>
                  <a:cubicBezTo>
                    <a:pt x="3501" y="9847"/>
                    <a:pt x="3632" y="9799"/>
                    <a:pt x="3751" y="9728"/>
                  </a:cubicBezTo>
                  <a:lnTo>
                    <a:pt x="3989" y="9966"/>
                  </a:lnTo>
                  <a:cubicBezTo>
                    <a:pt x="4036" y="10008"/>
                    <a:pt x="4093" y="10028"/>
                    <a:pt x="4146" y="10028"/>
                  </a:cubicBezTo>
                  <a:cubicBezTo>
                    <a:pt x="4200" y="10028"/>
                    <a:pt x="4251" y="10008"/>
                    <a:pt x="4286" y="9966"/>
                  </a:cubicBezTo>
                  <a:lnTo>
                    <a:pt x="4929" y="9323"/>
                  </a:lnTo>
                  <a:cubicBezTo>
                    <a:pt x="5025" y="9240"/>
                    <a:pt x="5025" y="9097"/>
                    <a:pt x="4929" y="9025"/>
                  </a:cubicBezTo>
                  <a:lnTo>
                    <a:pt x="4691" y="8787"/>
                  </a:lnTo>
                  <a:cubicBezTo>
                    <a:pt x="4691" y="8775"/>
                    <a:pt x="4703" y="8775"/>
                    <a:pt x="4703" y="8763"/>
                  </a:cubicBezTo>
                  <a:lnTo>
                    <a:pt x="13180" y="8763"/>
                  </a:lnTo>
                  <a:cubicBezTo>
                    <a:pt x="13299" y="8763"/>
                    <a:pt x="13383" y="8668"/>
                    <a:pt x="13383" y="8549"/>
                  </a:cubicBezTo>
                  <a:lnTo>
                    <a:pt x="13383" y="7704"/>
                  </a:lnTo>
                  <a:cubicBezTo>
                    <a:pt x="13383" y="7585"/>
                    <a:pt x="13299" y="7489"/>
                    <a:pt x="13180" y="7489"/>
                  </a:cubicBezTo>
                  <a:lnTo>
                    <a:pt x="13037" y="7489"/>
                  </a:lnTo>
                  <a:lnTo>
                    <a:pt x="13037" y="1263"/>
                  </a:lnTo>
                  <a:lnTo>
                    <a:pt x="13192" y="1263"/>
                  </a:lnTo>
                  <a:cubicBezTo>
                    <a:pt x="13311" y="1263"/>
                    <a:pt x="13395" y="1167"/>
                    <a:pt x="13395" y="1048"/>
                  </a:cubicBezTo>
                  <a:lnTo>
                    <a:pt x="13395" y="203"/>
                  </a:lnTo>
                  <a:cubicBezTo>
                    <a:pt x="13395" y="84"/>
                    <a:pt x="13311" y="0"/>
                    <a:pt x="1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9762;p62">
              <a:extLst>
                <a:ext uri="{FF2B5EF4-FFF2-40B4-BE49-F238E27FC236}">
                  <a16:creationId xmlns:a16="http://schemas.microsoft.com/office/drawing/2014/main" id="{24E54789-B1B2-B371-02CF-68134FD26684}"/>
                </a:ext>
              </a:extLst>
            </p:cNvPr>
            <p:cNvSpPr/>
            <p:nvPr/>
          </p:nvSpPr>
          <p:spPr>
            <a:xfrm>
              <a:off x="2803568" y="3950909"/>
              <a:ext cx="40198" cy="85648"/>
            </a:xfrm>
            <a:custGeom>
              <a:avLst/>
              <a:gdLst/>
              <a:ahLst/>
              <a:cxnLst/>
              <a:rect l="l" t="t" r="r" b="b"/>
              <a:pathLst>
                <a:path w="1263" h="2691" extrusionOk="0">
                  <a:moveTo>
                    <a:pt x="846" y="417"/>
                  </a:moveTo>
                  <a:lnTo>
                    <a:pt x="846" y="2262"/>
                  </a:lnTo>
                  <a:lnTo>
                    <a:pt x="417" y="22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84"/>
                    <a:pt x="1" y="203"/>
                  </a:cubicBezTo>
                  <a:lnTo>
                    <a:pt x="1" y="2477"/>
                  </a:lnTo>
                  <a:cubicBezTo>
                    <a:pt x="1" y="2596"/>
                    <a:pt x="84" y="2691"/>
                    <a:pt x="203" y="2691"/>
                  </a:cubicBezTo>
                  <a:lnTo>
                    <a:pt x="1060" y="2691"/>
                  </a:lnTo>
                  <a:cubicBezTo>
                    <a:pt x="1167" y="2691"/>
                    <a:pt x="1263" y="2596"/>
                    <a:pt x="1263" y="2477"/>
                  </a:cubicBezTo>
                  <a:lnTo>
                    <a:pt x="1263" y="203"/>
                  </a:lnTo>
                  <a:cubicBezTo>
                    <a:pt x="1263" y="84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763;p62">
              <a:extLst>
                <a:ext uri="{FF2B5EF4-FFF2-40B4-BE49-F238E27FC236}">
                  <a16:creationId xmlns:a16="http://schemas.microsoft.com/office/drawing/2014/main" id="{9861E900-9490-362D-B358-9AF4B6EB6A0C}"/>
                </a:ext>
              </a:extLst>
            </p:cNvPr>
            <p:cNvSpPr/>
            <p:nvPr/>
          </p:nvSpPr>
          <p:spPr>
            <a:xfrm>
              <a:off x="2851691" y="3917935"/>
              <a:ext cx="40580" cy="118621"/>
            </a:xfrm>
            <a:custGeom>
              <a:avLst/>
              <a:gdLst/>
              <a:ahLst/>
              <a:cxnLst/>
              <a:rect l="l" t="t" r="r" b="b"/>
              <a:pathLst>
                <a:path w="1275" h="3727" extrusionOk="0">
                  <a:moveTo>
                    <a:pt x="858" y="417"/>
                  </a:moveTo>
                  <a:lnTo>
                    <a:pt x="858" y="3298"/>
                  </a:lnTo>
                  <a:lnTo>
                    <a:pt x="417" y="3298"/>
                  </a:lnTo>
                  <a:lnTo>
                    <a:pt x="417" y="417"/>
                  </a:lnTo>
                  <a:close/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lnTo>
                    <a:pt x="1" y="3513"/>
                  </a:lnTo>
                  <a:cubicBezTo>
                    <a:pt x="1" y="3632"/>
                    <a:pt x="96" y="3727"/>
                    <a:pt x="215" y="3727"/>
                  </a:cubicBezTo>
                  <a:lnTo>
                    <a:pt x="1060" y="3727"/>
                  </a:lnTo>
                  <a:cubicBezTo>
                    <a:pt x="1179" y="3727"/>
                    <a:pt x="1275" y="3632"/>
                    <a:pt x="1275" y="3513"/>
                  </a:cubicBezTo>
                  <a:lnTo>
                    <a:pt x="1275" y="215"/>
                  </a:lnTo>
                  <a:cubicBezTo>
                    <a:pt x="1275" y="96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764;p62">
              <a:extLst>
                <a:ext uri="{FF2B5EF4-FFF2-40B4-BE49-F238E27FC236}">
                  <a16:creationId xmlns:a16="http://schemas.microsoft.com/office/drawing/2014/main" id="{4BD16091-D130-84E7-DAD8-E274B67708EC}"/>
                </a:ext>
              </a:extLst>
            </p:cNvPr>
            <p:cNvSpPr/>
            <p:nvPr/>
          </p:nvSpPr>
          <p:spPr>
            <a:xfrm>
              <a:off x="2900197" y="3934995"/>
              <a:ext cx="40198" cy="101562"/>
            </a:xfrm>
            <a:custGeom>
              <a:avLst/>
              <a:gdLst/>
              <a:ahLst/>
              <a:cxnLst/>
              <a:rect l="l" t="t" r="r" b="b"/>
              <a:pathLst>
                <a:path w="1263" h="3191" extrusionOk="0">
                  <a:moveTo>
                    <a:pt x="846" y="417"/>
                  </a:moveTo>
                  <a:lnTo>
                    <a:pt x="846" y="2762"/>
                  </a:lnTo>
                  <a:lnTo>
                    <a:pt x="417" y="27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2977"/>
                  </a:lnTo>
                  <a:cubicBezTo>
                    <a:pt x="1" y="3096"/>
                    <a:pt x="84" y="3191"/>
                    <a:pt x="203" y="3191"/>
                  </a:cubicBezTo>
                  <a:lnTo>
                    <a:pt x="1048" y="3191"/>
                  </a:lnTo>
                  <a:cubicBezTo>
                    <a:pt x="1168" y="3191"/>
                    <a:pt x="1263" y="3096"/>
                    <a:pt x="1263" y="2977"/>
                  </a:cubicBezTo>
                  <a:lnTo>
                    <a:pt x="1263" y="214"/>
                  </a:lnTo>
                  <a:cubicBezTo>
                    <a:pt x="1263" y="95"/>
                    <a:pt x="1179" y="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9765;p62">
              <a:extLst>
                <a:ext uri="{FF2B5EF4-FFF2-40B4-BE49-F238E27FC236}">
                  <a16:creationId xmlns:a16="http://schemas.microsoft.com/office/drawing/2014/main" id="{F80CCFF6-BAE3-2CCC-FA7B-46D1ACDFFFB9}"/>
                </a:ext>
              </a:extLst>
            </p:cNvPr>
            <p:cNvSpPr/>
            <p:nvPr/>
          </p:nvSpPr>
          <p:spPr>
            <a:xfrm>
              <a:off x="2948320" y="3879265"/>
              <a:ext cx="40580" cy="156941"/>
            </a:xfrm>
            <a:custGeom>
              <a:avLst/>
              <a:gdLst/>
              <a:ahLst/>
              <a:cxnLst/>
              <a:rect l="l" t="t" r="r" b="b"/>
              <a:pathLst>
                <a:path w="1275" h="4931" extrusionOk="0">
                  <a:moveTo>
                    <a:pt x="858" y="430"/>
                  </a:moveTo>
                  <a:lnTo>
                    <a:pt x="858" y="4525"/>
                  </a:lnTo>
                  <a:lnTo>
                    <a:pt x="418" y="4525"/>
                  </a:lnTo>
                  <a:lnTo>
                    <a:pt x="418" y="430"/>
                  </a:lnTo>
                  <a:close/>
                  <a:moveTo>
                    <a:pt x="215" y="1"/>
                  </a:moveTo>
                  <a:cubicBezTo>
                    <a:pt x="96" y="1"/>
                    <a:pt x="1" y="108"/>
                    <a:pt x="1" y="203"/>
                  </a:cubicBezTo>
                  <a:lnTo>
                    <a:pt x="1" y="4716"/>
                  </a:lnTo>
                  <a:cubicBezTo>
                    <a:pt x="1" y="4835"/>
                    <a:pt x="96" y="4930"/>
                    <a:pt x="215" y="4930"/>
                  </a:cubicBezTo>
                  <a:lnTo>
                    <a:pt x="1060" y="4930"/>
                  </a:lnTo>
                  <a:cubicBezTo>
                    <a:pt x="1180" y="4930"/>
                    <a:pt x="1275" y="4835"/>
                    <a:pt x="1275" y="4716"/>
                  </a:cubicBezTo>
                  <a:lnTo>
                    <a:pt x="1275" y="203"/>
                  </a:lnTo>
                  <a:cubicBezTo>
                    <a:pt x="1275" y="84"/>
                    <a:pt x="1180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9766;p62">
              <a:extLst>
                <a:ext uri="{FF2B5EF4-FFF2-40B4-BE49-F238E27FC236}">
                  <a16:creationId xmlns:a16="http://schemas.microsoft.com/office/drawing/2014/main" id="{8B832F4F-D2DE-4BA8-A741-A20AC979D03F}"/>
                </a:ext>
              </a:extLst>
            </p:cNvPr>
            <p:cNvSpPr/>
            <p:nvPr/>
          </p:nvSpPr>
          <p:spPr>
            <a:xfrm>
              <a:off x="2716807" y="3896325"/>
              <a:ext cx="49269" cy="13304"/>
            </a:xfrm>
            <a:custGeom>
              <a:avLst/>
              <a:gdLst/>
              <a:ahLst/>
              <a:cxnLst/>
              <a:rect l="l" t="t" r="r" b="b"/>
              <a:pathLst>
                <a:path w="1548" h="418" extrusionOk="0">
                  <a:moveTo>
                    <a:pt x="214" y="1"/>
                  </a:moveTo>
                  <a:cubicBezTo>
                    <a:pt x="95" y="1"/>
                    <a:pt x="0" y="84"/>
                    <a:pt x="0" y="203"/>
                  </a:cubicBezTo>
                  <a:cubicBezTo>
                    <a:pt x="0" y="322"/>
                    <a:pt x="107" y="417"/>
                    <a:pt x="214" y="417"/>
                  </a:cubicBezTo>
                  <a:lnTo>
                    <a:pt x="1345" y="417"/>
                  </a:lnTo>
                  <a:cubicBezTo>
                    <a:pt x="1453" y="417"/>
                    <a:pt x="1548" y="322"/>
                    <a:pt x="1548" y="203"/>
                  </a:cubicBezTo>
                  <a:cubicBezTo>
                    <a:pt x="1548" y="84"/>
                    <a:pt x="1453" y="1"/>
                    <a:pt x="13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9767;p62">
              <a:extLst>
                <a:ext uri="{FF2B5EF4-FFF2-40B4-BE49-F238E27FC236}">
                  <a16:creationId xmlns:a16="http://schemas.microsoft.com/office/drawing/2014/main" id="{E7D45522-4E42-4D22-4292-46AE22E4CF94}"/>
                </a:ext>
              </a:extLst>
            </p:cNvPr>
            <p:cNvSpPr/>
            <p:nvPr/>
          </p:nvSpPr>
          <p:spPr>
            <a:xfrm>
              <a:off x="2717157" y="3917553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5"/>
                  </a:cubicBezTo>
                  <a:cubicBezTo>
                    <a:pt x="2168" y="96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9768;p62">
              <a:extLst>
                <a:ext uri="{FF2B5EF4-FFF2-40B4-BE49-F238E27FC236}">
                  <a16:creationId xmlns:a16="http://schemas.microsoft.com/office/drawing/2014/main" id="{9699FAE4-9404-6E1E-A638-7315AD2D2171}"/>
                </a:ext>
              </a:extLst>
            </p:cNvPr>
            <p:cNvSpPr/>
            <p:nvPr/>
          </p:nvSpPr>
          <p:spPr>
            <a:xfrm>
              <a:off x="2717157" y="3938782"/>
              <a:ext cx="69002" cy="13272"/>
            </a:xfrm>
            <a:custGeom>
              <a:avLst/>
              <a:gdLst/>
              <a:ahLst/>
              <a:cxnLst/>
              <a:rect l="l" t="t" r="r" b="b"/>
              <a:pathLst>
                <a:path w="2168" h="417" extrusionOk="0">
                  <a:moveTo>
                    <a:pt x="215" y="0"/>
                  </a:moveTo>
                  <a:cubicBezTo>
                    <a:pt x="96" y="0"/>
                    <a:pt x="1" y="95"/>
                    <a:pt x="1" y="214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4"/>
                  </a:cubicBezTo>
                  <a:cubicBezTo>
                    <a:pt x="2168" y="95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9769;p62">
              <a:extLst>
                <a:ext uri="{FF2B5EF4-FFF2-40B4-BE49-F238E27FC236}">
                  <a16:creationId xmlns:a16="http://schemas.microsoft.com/office/drawing/2014/main" id="{6AC402D5-924E-0130-E4EB-F9373200DC0E}"/>
                </a:ext>
              </a:extLst>
            </p:cNvPr>
            <p:cNvSpPr/>
            <p:nvPr/>
          </p:nvSpPr>
          <p:spPr>
            <a:xfrm>
              <a:off x="2717157" y="3960361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8"/>
                    <a:pt x="215" y="418"/>
                  </a:cubicBezTo>
                  <a:lnTo>
                    <a:pt x="1954" y="418"/>
                  </a:lnTo>
                  <a:cubicBezTo>
                    <a:pt x="2073" y="418"/>
                    <a:pt x="2168" y="322"/>
                    <a:pt x="2168" y="203"/>
                  </a:cubicBezTo>
                  <a:cubicBezTo>
                    <a:pt x="2168" y="84"/>
                    <a:pt x="2061" y="1"/>
                    <a:pt x="1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9770;p62">
              <a:extLst>
                <a:ext uri="{FF2B5EF4-FFF2-40B4-BE49-F238E27FC236}">
                  <a16:creationId xmlns:a16="http://schemas.microsoft.com/office/drawing/2014/main" id="{3DAD603D-FAE1-76F4-B5AA-960CC8892AA6}"/>
                </a:ext>
              </a:extLst>
            </p:cNvPr>
            <p:cNvSpPr/>
            <p:nvPr/>
          </p:nvSpPr>
          <p:spPr>
            <a:xfrm>
              <a:off x="2655793" y="4020993"/>
              <a:ext cx="84152" cy="82656"/>
            </a:xfrm>
            <a:custGeom>
              <a:avLst/>
              <a:gdLst/>
              <a:ahLst/>
              <a:cxnLst/>
              <a:rect l="l" t="t" r="r" b="b"/>
              <a:pathLst>
                <a:path w="2644" h="2597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1620"/>
                    <a:pt x="84" y="1882"/>
                    <a:pt x="262" y="2120"/>
                  </a:cubicBezTo>
                  <a:cubicBezTo>
                    <a:pt x="312" y="2177"/>
                    <a:pt x="379" y="2204"/>
                    <a:pt x="442" y="2204"/>
                  </a:cubicBezTo>
                  <a:cubicBezTo>
                    <a:pt x="485" y="2204"/>
                    <a:pt x="526" y="2192"/>
                    <a:pt x="560" y="2168"/>
                  </a:cubicBezTo>
                  <a:cubicBezTo>
                    <a:pt x="655" y="2096"/>
                    <a:pt x="667" y="1965"/>
                    <a:pt x="607" y="1870"/>
                  </a:cubicBezTo>
                  <a:cubicBezTo>
                    <a:pt x="488" y="1703"/>
                    <a:pt x="429" y="1525"/>
                    <a:pt x="429" y="1322"/>
                  </a:cubicBezTo>
                  <a:cubicBezTo>
                    <a:pt x="429" y="822"/>
                    <a:pt x="834" y="406"/>
                    <a:pt x="1334" y="406"/>
                  </a:cubicBezTo>
                  <a:cubicBezTo>
                    <a:pt x="1846" y="406"/>
                    <a:pt x="2239" y="810"/>
                    <a:pt x="2239" y="1322"/>
                  </a:cubicBezTo>
                  <a:cubicBezTo>
                    <a:pt x="2239" y="1620"/>
                    <a:pt x="2096" y="1894"/>
                    <a:pt x="1846" y="2061"/>
                  </a:cubicBezTo>
                  <a:cubicBezTo>
                    <a:pt x="1822" y="2061"/>
                    <a:pt x="1822" y="2073"/>
                    <a:pt x="1810" y="2073"/>
                  </a:cubicBezTo>
                  <a:lnTo>
                    <a:pt x="1798" y="2073"/>
                  </a:lnTo>
                  <a:cubicBezTo>
                    <a:pt x="1786" y="2073"/>
                    <a:pt x="1786" y="2096"/>
                    <a:pt x="1762" y="2096"/>
                  </a:cubicBezTo>
                  <a:lnTo>
                    <a:pt x="1750" y="2096"/>
                  </a:lnTo>
                  <a:cubicBezTo>
                    <a:pt x="1738" y="2096"/>
                    <a:pt x="1738" y="2108"/>
                    <a:pt x="1727" y="2108"/>
                  </a:cubicBezTo>
                  <a:cubicBezTo>
                    <a:pt x="1703" y="2108"/>
                    <a:pt x="1691" y="2120"/>
                    <a:pt x="1691" y="2120"/>
                  </a:cubicBezTo>
                  <a:lnTo>
                    <a:pt x="1679" y="2120"/>
                  </a:lnTo>
                  <a:cubicBezTo>
                    <a:pt x="1667" y="2120"/>
                    <a:pt x="1667" y="2120"/>
                    <a:pt x="1643" y="2144"/>
                  </a:cubicBezTo>
                  <a:lnTo>
                    <a:pt x="1631" y="2144"/>
                  </a:lnTo>
                  <a:cubicBezTo>
                    <a:pt x="1619" y="2144"/>
                    <a:pt x="1608" y="2156"/>
                    <a:pt x="1608" y="2156"/>
                  </a:cubicBezTo>
                  <a:cubicBezTo>
                    <a:pt x="1584" y="2156"/>
                    <a:pt x="1572" y="2156"/>
                    <a:pt x="1560" y="2168"/>
                  </a:cubicBezTo>
                  <a:lnTo>
                    <a:pt x="1072" y="2168"/>
                  </a:lnTo>
                  <a:cubicBezTo>
                    <a:pt x="1048" y="2168"/>
                    <a:pt x="1036" y="2168"/>
                    <a:pt x="1024" y="2156"/>
                  </a:cubicBezTo>
                  <a:cubicBezTo>
                    <a:pt x="1012" y="2156"/>
                    <a:pt x="988" y="2144"/>
                    <a:pt x="988" y="2144"/>
                  </a:cubicBezTo>
                  <a:lnTo>
                    <a:pt x="976" y="2144"/>
                  </a:lnTo>
                  <a:cubicBezTo>
                    <a:pt x="951" y="2133"/>
                    <a:pt x="925" y="2127"/>
                    <a:pt x="899" y="2127"/>
                  </a:cubicBezTo>
                  <a:cubicBezTo>
                    <a:pt x="817" y="2127"/>
                    <a:pt x="742" y="2181"/>
                    <a:pt x="715" y="2263"/>
                  </a:cubicBezTo>
                  <a:cubicBezTo>
                    <a:pt x="667" y="2358"/>
                    <a:pt x="726" y="2501"/>
                    <a:pt x="834" y="2525"/>
                  </a:cubicBezTo>
                  <a:lnTo>
                    <a:pt x="846" y="2525"/>
                  </a:lnTo>
                  <a:cubicBezTo>
                    <a:pt x="857" y="2525"/>
                    <a:pt x="869" y="2537"/>
                    <a:pt x="905" y="2537"/>
                  </a:cubicBezTo>
                  <a:cubicBezTo>
                    <a:pt x="917" y="2537"/>
                    <a:pt x="929" y="2561"/>
                    <a:pt x="965" y="2561"/>
                  </a:cubicBezTo>
                  <a:lnTo>
                    <a:pt x="976" y="2561"/>
                  </a:lnTo>
                  <a:cubicBezTo>
                    <a:pt x="988" y="2561"/>
                    <a:pt x="1012" y="2561"/>
                    <a:pt x="1024" y="2573"/>
                  </a:cubicBezTo>
                  <a:lnTo>
                    <a:pt x="1036" y="2573"/>
                  </a:lnTo>
                  <a:cubicBezTo>
                    <a:pt x="1048" y="2573"/>
                    <a:pt x="1072" y="2573"/>
                    <a:pt x="1096" y="2584"/>
                  </a:cubicBezTo>
                  <a:cubicBezTo>
                    <a:pt x="1107" y="2584"/>
                    <a:pt x="1143" y="2584"/>
                    <a:pt x="1155" y="2596"/>
                  </a:cubicBezTo>
                  <a:lnTo>
                    <a:pt x="1429" y="2596"/>
                  </a:lnTo>
                  <a:cubicBezTo>
                    <a:pt x="1441" y="2596"/>
                    <a:pt x="1465" y="2596"/>
                    <a:pt x="1488" y="2584"/>
                  </a:cubicBezTo>
                  <a:cubicBezTo>
                    <a:pt x="1500" y="2584"/>
                    <a:pt x="1524" y="2584"/>
                    <a:pt x="1548" y="2573"/>
                  </a:cubicBezTo>
                  <a:lnTo>
                    <a:pt x="1560" y="2573"/>
                  </a:lnTo>
                  <a:cubicBezTo>
                    <a:pt x="1572" y="2573"/>
                    <a:pt x="1584" y="2573"/>
                    <a:pt x="1608" y="2561"/>
                  </a:cubicBezTo>
                  <a:lnTo>
                    <a:pt x="1619" y="2561"/>
                  </a:lnTo>
                  <a:cubicBezTo>
                    <a:pt x="1631" y="2561"/>
                    <a:pt x="1643" y="2537"/>
                    <a:pt x="1679" y="2537"/>
                  </a:cubicBezTo>
                  <a:cubicBezTo>
                    <a:pt x="1691" y="2537"/>
                    <a:pt x="1703" y="2525"/>
                    <a:pt x="1738" y="2525"/>
                  </a:cubicBezTo>
                  <a:lnTo>
                    <a:pt x="1750" y="2525"/>
                  </a:lnTo>
                  <a:cubicBezTo>
                    <a:pt x="1762" y="2525"/>
                    <a:pt x="1786" y="2513"/>
                    <a:pt x="1798" y="2513"/>
                  </a:cubicBezTo>
                  <a:lnTo>
                    <a:pt x="1810" y="2513"/>
                  </a:lnTo>
                  <a:cubicBezTo>
                    <a:pt x="1822" y="2513"/>
                    <a:pt x="1846" y="2489"/>
                    <a:pt x="1858" y="2477"/>
                  </a:cubicBezTo>
                  <a:cubicBezTo>
                    <a:pt x="1869" y="2465"/>
                    <a:pt x="1881" y="2465"/>
                    <a:pt x="1905" y="2454"/>
                  </a:cubicBezTo>
                  <a:lnTo>
                    <a:pt x="1917" y="2430"/>
                  </a:lnTo>
                  <a:cubicBezTo>
                    <a:pt x="1929" y="2430"/>
                    <a:pt x="1941" y="2418"/>
                    <a:pt x="1941" y="2418"/>
                  </a:cubicBezTo>
                  <a:lnTo>
                    <a:pt x="1965" y="2406"/>
                  </a:lnTo>
                  <a:cubicBezTo>
                    <a:pt x="1977" y="2394"/>
                    <a:pt x="1989" y="2394"/>
                    <a:pt x="2000" y="2370"/>
                  </a:cubicBezTo>
                  <a:cubicBezTo>
                    <a:pt x="2381" y="2120"/>
                    <a:pt x="2584" y="1715"/>
                    <a:pt x="2584" y="1275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6DC53998-D9CD-3161-F257-B12331EA8946}"/>
              </a:ext>
            </a:extLst>
          </p:cNvPr>
          <p:cNvSpPr txBox="1"/>
          <p:nvPr/>
        </p:nvSpPr>
        <p:spPr>
          <a:xfrm>
            <a:off x="390362" y="5434707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b="1" i="0" u="none" strike="noStrike" cap="none" normalizeH="0" baseline="0">
                <a:ln>
                  <a:noFill/>
                </a:ln>
                <a:solidFill>
                  <a:srgbClr val="546C38"/>
                </a:solidFill>
                <a:effectLst/>
                <a:latin typeface="Montserrat" pitchFamily="2" charset="77"/>
              </a:rPr>
              <a:t>Quelques chiffres…</a:t>
            </a:r>
            <a:endParaRPr lang="en-BE">
              <a:solidFill>
                <a:srgbClr val="546C38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5D3FD44-8448-6F30-1F10-E53263B5A30E}"/>
              </a:ext>
            </a:extLst>
          </p:cNvPr>
          <p:cNvSpPr txBox="1"/>
          <p:nvPr/>
        </p:nvSpPr>
        <p:spPr>
          <a:xfrm>
            <a:off x="3501533" y="6099381"/>
            <a:ext cx="816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400" b="1">
                <a:solidFill>
                  <a:schemeClr val="bg1"/>
                </a:solidFill>
                <a:latin typeface="Montserrat" pitchFamily="2" charset="77"/>
              </a:rPr>
              <a:t>4 ETPs</a:t>
            </a:r>
          </a:p>
        </p:txBody>
      </p:sp>
      <p:cxnSp>
        <p:nvCxnSpPr>
          <p:cNvPr id="71" name="Google Shape;550;p50">
            <a:extLst>
              <a:ext uri="{FF2B5EF4-FFF2-40B4-BE49-F238E27FC236}">
                <a16:creationId xmlns:a16="http://schemas.microsoft.com/office/drawing/2014/main" id="{F8828D5A-6B87-5286-5EEE-78A0AA2DA9F5}"/>
              </a:ext>
            </a:extLst>
          </p:cNvPr>
          <p:cNvCxnSpPr>
            <a:cxnSpLocks/>
          </p:cNvCxnSpPr>
          <p:nvPr/>
        </p:nvCxnSpPr>
        <p:spPr>
          <a:xfrm>
            <a:off x="3419558" y="6056643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" name="Google Shape;550;p50">
            <a:extLst>
              <a:ext uri="{FF2B5EF4-FFF2-40B4-BE49-F238E27FC236}">
                <a16:creationId xmlns:a16="http://schemas.microsoft.com/office/drawing/2014/main" id="{8B84812A-8E46-3B79-6EF1-DAC6E3896C4B}"/>
              </a:ext>
            </a:extLst>
          </p:cNvPr>
          <p:cNvCxnSpPr>
            <a:cxnSpLocks/>
          </p:cNvCxnSpPr>
          <p:nvPr/>
        </p:nvCxnSpPr>
        <p:spPr>
          <a:xfrm>
            <a:off x="4399757" y="6056643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" name="Google Shape;550;p50">
            <a:extLst>
              <a:ext uri="{FF2B5EF4-FFF2-40B4-BE49-F238E27FC236}">
                <a16:creationId xmlns:a16="http://schemas.microsoft.com/office/drawing/2014/main" id="{724243AD-9FD8-98DF-7219-C1CD7952D240}"/>
              </a:ext>
            </a:extLst>
          </p:cNvPr>
          <p:cNvCxnSpPr>
            <a:cxnSpLocks/>
          </p:cNvCxnSpPr>
          <p:nvPr/>
        </p:nvCxnSpPr>
        <p:spPr>
          <a:xfrm>
            <a:off x="8012274" y="6056643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6" name="Google Shape;316;p32">
            <a:extLst>
              <a:ext uri="{FF2B5EF4-FFF2-40B4-BE49-F238E27FC236}">
                <a16:creationId xmlns:a16="http://schemas.microsoft.com/office/drawing/2014/main" id="{12D4B265-B8D1-B22E-DE8E-DFF9EC9AF43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l="26620" r="26620"/>
          <a:stretch/>
        </p:blipFill>
        <p:spPr>
          <a:xfrm>
            <a:off x="7454787" y="1146874"/>
            <a:ext cx="4243880" cy="5109364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</p:spPr>
      </p:pic>
      <p:sp>
        <p:nvSpPr>
          <p:cNvPr id="7" name="Google Shape;504;p47">
            <a:extLst>
              <a:ext uri="{FF2B5EF4-FFF2-40B4-BE49-F238E27FC236}">
                <a16:creationId xmlns:a16="http://schemas.microsoft.com/office/drawing/2014/main" id="{86A7520D-D6D5-2D14-AACD-759C45424171}"/>
              </a:ext>
            </a:extLst>
          </p:cNvPr>
          <p:cNvSpPr txBox="1">
            <a:spLocks/>
          </p:cNvSpPr>
          <p:nvPr/>
        </p:nvSpPr>
        <p:spPr>
          <a:xfrm>
            <a:off x="2087675" y="-40773"/>
            <a:ext cx="9388800" cy="8704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2133" noProof="0" dirty="0">
                <a:solidFill>
                  <a:srgbClr val="CAD5D7">
                    <a:lumMod val="10000"/>
                  </a:srgbClr>
                </a:solidFill>
                <a:latin typeface="Montserrat ExtraBold"/>
                <a:cs typeface="Montserrat ExtraBold"/>
              </a:rPr>
              <a:t>Enjeux et innovations</a:t>
            </a:r>
          </a:p>
          <a:p>
            <a:pPr>
              <a:defRPr/>
            </a:pPr>
            <a:r>
              <a:rPr lang="fr-FR" sz="1800" b="1" i="1" dirty="0">
                <a:solidFill>
                  <a:srgbClr val="44546A"/>
                </a:solidFill>
                <a:latin typeface="Montserrat"/>
              </a:rPr>
              <a:t>Biomasse locale pour une chaleur durable en économie sociale</a:t>
            </a:r>
            <a:endParaRPr lang="fr-FR" dirty="0"/>
          </a:p>
          <a:p>
            <a:pPr>
              <a:defRPr/>
            </a:pPr>
            <a:endParaRPr lang="fr-FR" sz="1800" b="1" i="1" dirty="0">
              <a:solidFill>
                <a:srgbClr val="44546A"/>
              </a:solidFill>
              <a:latin typeface="Montserrat"/>
            </a:endParaRPr>
          </a:p>
          <a:p>
            <a:pPr>
              <a:defRPr/>
            </a:pPr>
            <a:endParaRPr lang="fr-FR" sz="1800" b="1" i="1" dirty="0">
              <a:solidFill>
                <a:srgbClr val="44546A"/>
              </a:solidFill>
              <a:latin typeface="Montserrat"/>
            </a:endParaRPr>
          </a:p>
          <a:p>
            <a:pPr>
              <a:defRPr/>
            </a:pPr>
            <a:endParaRPr lang="fr-FR" sz="1800" b="1" i="1" dirty="0">
              <a:solidFill>
                <a:srgbClr val="44546A"/>
              </a:solidFill>
              <a:latin typeface="Montserrat"/>
            </a:endParaRPr>
          </a:p>
          <a:p>
            <a:pPr>
              <a:defRPr/>
            </a:pPr>
            <a:endParaRPr lang="fr-FR" sz="1800" b="1" i="1" dirty="0">
              <a:solidFill>
                <a:srgbClr val="44546A"/>
              </a:solidFill>
              <a:latin typeface="Montserrat"/>
            </a:endParaRPr>
          </a:p>
          <a:p>
            <a:pPr>
              <a:defRPr/>
            </a:pPr>
            <a:endParaRPr lang="fr-FR" sz="1800" b="1" i="1" dirty="0">
              <a:solidFill>
                <a:srgbClr val="44546A"/>
              </a:solidFill>
              <a:latin typeface="Montserrat"/>
            </a:endParaRPr>
          </a:p>
          <a:p>
            <a:pPr>
              <a:defRPr/>
            </a:pPr>
            <a:endParaRPr lang="fr-FR" sz="2100" dirty="0">
              <a:solidFill>
                <a:srgbClr val="CAD5D7">
                  <a:lumMod val="10000"/>
                </a:srgbClr>
              </a:solidFill>
              <a:latin typeface="Montserrat ExtraBold"/>
              <a:cs typeface="Montserrat ExtraBold"/>
            </a:endParaRPr>
          </a:p>
        </p:txBody>
      </p:sp>
      <p:cxnSp>
        <p:nvCxnSpPr>
          <p:cNvPr id="8" name="Google Shape;550;p50">
            <a:extLst>
              <a:ext uri="{FF2B5EF4-FFF2-40B4-BE49-F238E27FC236}">
                <a16:creationId xmlns:a16="http://schemas.microsoft.com/office/drawing/2014/main" id="{ECEDB73D-C010-D834-8C50-E712C7F30DCC}"/>
              </a:ext>
            </a:extLst>
          </p:cNvPr>
          <p:cNvCxnSpPr/>
          <p:nvPr/>
        </p:nvCxnSpPr>
        <p:spPr>
          <a:xfrm>
            <a:off x="2070885" y="0"/>
            <a:ext cx="0" cy="71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C113A7-34D4-7D81-5B36-8EA745C5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7251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1" grpId="0" animBg="1"/>
      <p:bldP spid="22" grpId="0" animBg="1"/>
      <p:bldP spid="41" grpId="0"/>
      <p:bldP spid="42" grpId="0"/>
      <p:bldP spid="43" grpId="0" animBg="1"/>
      <p:bldP spid="44" grpId="0"/>
      <p:bldP spid="45" grpId="0"/>
      <p:bldP spid="50" grpId="0"/>
      <p:bldP spid="52" grpId="0"/>
      <p:bldP spid="56" grpId="0"/>
      <p:bldP spid="69" grpId="0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268FF-D4E5-49FE-74C1-700B67CE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550;p50">
            <a:extLst>
              <a:ext uri="{FF2B5EF4-FFF2-40B4-BE49-F238E27FC236}">
                <a16:creationId xmlns:a16="http://schemas.microsoft.com/office/drawing/2014/main" id="{1A365491-0EFE-D169-A792-1448A23041A9}"/>
              </a:ext>
            </a:extLst>
          </p:cNvPr>
          <p:cNvCxnSpPr/>
          <p:nvPr/>
        </p:nvCxnSpPr>
        <p:spPr>
          <a:xfrm>
            <a:off x="2070885" y="0"/>
            <a:ext cx="0" cy="71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504;p47">
            <a:extLst>
              <a:ext uri="{FF2B5EF4-FFF2-40B4-BE49-F238E27FC236}">
                <a16:creationId xmlns:a16="http://schemas.microsoft.com/office/drawing/2014/main" id="{0A47F927-0386-D4BA-DED1-C3C5E3093311}"/>
              </a:ext>
            </a:extLst>
          </p:cNvPr>
          <p:cNvSpPr txBox="1">
            <a:spLocks/>
          </p:cNvSpPr>
          <p:nvPr/>
        </p:nvSpPr>
        <p:spPr>
          <a:xfrm>
            <a:off x="2070885" y="-64113"/>
            <a:ext cx="9388800" cy="8704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2100">
                <a:solidFill>
                  <a:srgbClr val="CAD5D7">
                    <a:lumMod val="10000"/>
                  </a:srgbClr>
                </a:solidFill>
                <a:latin typeface="Montserrat ExtraBold"/>
              </a:rPr>
              <a:t>Enjeux et innovations</a:t>
            </a:r>
            <a:endParaRPr lang="fr-FR"/>
          </a:p>
          <a:p>
            <a:pPr>
              <a:defRPr/>
            </a:pPr>
            <a:r>
              <a:rPr lang="fr-FR" sz="1800" b="1" i="1">
                <a:solidFill>
                  <a:srgbClr val="44546A"/>
                </a:solidFill>
                <a:latin typeface="Montserrat"/>
                <a:ea typeface="Yu Gothic Light"/>
                <a:cs typeface="Times New Roman"/>
              </a:rPr>
              <a:t>Optimisation</a:t>
            </a:r>
            <a:r>
              <a:rPr lang="fr-FR" sz="1800" b="1" i="1" noProof="0">
                <a:solidFill>
                  <a:srgbClr val="44546A"/>
                </a:solidFill>
                <a:latin typeface="Montserrat"/>
                <a:ea typeface="Yu Gothic Light"/>
                <a:cs typeface="Times New Roman"/>
              </a:rPr>
              <a:t> des déchets de bois en </a:t>
            </a:r>
            <a:r>
              <a:rPr lang="fr-FR" sz="1800" b="1" i="1">
                <a:solidFill>
                  <a:srgbClr val="44546A"/>
                </a:solidFill>
                <a:latin typeface="Montserrat"/>
                <a:ea typeface="Yu Gothic Light"/>
                <a:cs typeface="Times New Roman"/>
              </a:rPr>
              <a:t>panneaux CLT</a:t>
            </a:r>
            <a:endParaRPr lang="fr-FR" sz="1800" b="1" i="1" noProof="0">
              <a:solidFill>
                <a:srgbClr val="44546A"/>
              </a:solidFill>
              <a:latin typeface="Montserrat" pitchFamily="2" charset="77"/>
              <a:ea typeface="Yu Gothic Light" panose="020B0300000000000000" pitchFamily="34" charset="-128"/>
              <a:cs typeface="Times New Roman" panose="02020603050405020304" pitchFamily="18" charset="0"/>
            </a:endParaRPr>
          </a:p>
          <a:p>
            <a:pPr>
              <a:defRPr/>
            </a:pPr>
            <a:endParaRPr lang="fr-FR" sz="1800" b="1" i="1" noProof="0">
              <a:solidFill>
                <a:srgbClr val="44546A"/>
              </a:solidFill>
              <a:latin typeface="Montserrat" pitchFamily="2" charset="77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2" name="Image 1" descr="Une image contenant texte, diagramm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D6301740-07F3-72F2-1B24-9AE70B3BE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51" y="1511393"/>
            <a:ext cx="6857440" cy="4614022"/>
          </a:xfrm>
          <a:prstGeom prst="rect">
            <a:avLst/>
          </a:prstGeom>
        </p:spPr>
      </p:pic>
      <p:pic>
        <p:nvPicPr>
          <p:cNvPr id="3" name="Image 2" descr="Une image contenant text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id="{7B8A40FA-9015-2D5D-3446-A68701DAE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9547" y="1513914"/>
            <a:ext cx="4529979" cy="460898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8F9CF-6C15-D7CC-5D3E-68971BB05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10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68909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4D59B5-5C89-D8A6-DF75-00268EDC3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504;p47">
            <a:extLst>
              <a:ext uri="{FF2B5EF4-FFF2-40B4-BE49-F238E27FC236}">
                <a16:creationId xmlns:a16="http://schemas.microsoft.com/office/drawing/2014/main" id="{E068B6DE-E5FE-3F71-0FAE-B041D0232357}"/>
              </a:ext>
            </a:extLst>
          </p:cNvPr>
          <p:cNvSpPr txBox="1">
            <a:spLocks/>
          </p:cNvSpPr>
          <p:nvPr/>
        </p:nvSpPr>
        <p:spPr>
          <a:xfrm>
            <a:off x="2070885" y="-76936"/>
            <a:ext cx="9388800" cy="8704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fr-FR" sz="2133" noProof="0">
                <a:solidFill>
                  <a:srgbClr val="CAD5D7">
                    <a:lumMod val="10000"/>
                  </a:srgbClr>
                </a:solidFill>
                <a:latin typeface="Montserrat ExtraBold"/>
                <a:cs typeface="Montserrat ExtraBold"/>
              </a:rPr>
              <a:t>Enjeux et innovations</a:t>
            </a:r>
          </a:p>
          <a:p>
            <a:pPr>
              <a:defRPr/>
            </a:pPr>
            <a:r>
              <a:rPr lang="fr-FR" sz="1800" b="1" i="1">
                <a:solidFill>
                  <a:srgbClr val="44546A"/>
                </a:solidFill>
                <a:latin typeface="Montserrat"/>
              </a:rPr>
              <a:t>Optimisation </a:t>
            </a:r>
            <a:r>
              <a:rPr lang="fr-FR" sz="1800" b="1" i="1">
                <a:solidFill>
                  <a:srgbClr val="44546A"/>
                </a:solidFill>
                <a:latin typeface="Montserrat"/>
                <a:cs typeface="Montserrat ExtraBold"/>
              </a:rPr>
              <a:t>des déchets de bois en panneaux CLT</a:t>
            </a:r>
            <a:endParaRPr lang="fr-FR" sz="1800">
              <a:latin typeface="Montserrat"/>
              <a:cs typeface="Montserrat ExtraBold"/>
            </a:endParaRPr>
          </a:p>
          <a:p>
            <a:pPr>
              <a:defRPr/>
            </a:pPr>
            <a:endParaRPr lang="fr-FR" sz="2100">
              <a:solidFill>
                <a:srgbClr val="CAD5D7">
                  <a:lumMod val="10000"/>
                </a:srgbClr>
              </a:solidFill>
              <a:latin typeface="Montserrat ExtraBold"/>
              <a:cs typeface="Montserrat ExtraBold"/>
            </a:endParaRPr>
          </a:p>
        </p:txBody>
      </p:sp>
      <p:grpSp>
        <p:nvGrpSpPr>
          <p:cNvPr id="2" name="Google Shape;9696;p62">
            <a:extLst>
              <a:ext uri="{FF2B5EF4-FFF2-40B4-BE49-F238E27FC236}">
                <a16:creationId xmlns:a16="http://schemas.microsoft.com/office/drawing/2014/main" id="{E2EAA59F-80F7-6C5F-8179-0EC4A3EF21B8}"/>
              </a:ext>
            </a:extLst>
          </p:cNvPr>
          <p:cNvGrpSpPr/>
          <p:nvPr/>
        </p:nvGrpSpPr>
        <p:grpSpPr>
          <a:xfrm>
            <a:off x="1674706" y="2210092"/>
            <a:ext cx="822552" cy="731067"/>
            <a:chOff x="7929578" y="4284365"/>
            <a:chExt cx="395266" cy="351312"/>
          </a:xfrm>
          <a:solidFill>
            <a:srgbClr val="546C38"/>
          </a:solidFill>
        </p:grpSpPr>
        <p:sp>
          <p:nvSpPr>
            <p:cNvPr id="3" name="Google Shape;9697;p62">
              <a:extLst>
                <a:ext uri="{FF2B5EF4-FFF2-40B4-BE49-F238E27FC236}">
                  <a16:creationId xmlns:a16="http://schemas.microsoft.com/office/drawing/2014/main" id="{940F2056-37BC-F99A-10CF-C190914B0CD8}"/>
                </a:ext>
              </a:extLst>
            </p:cNvPr>
            <p:cNvSpPr/>
            <p:nvPr/>
          </p:nvSpPr>
          <p:spPr>
            <a:xfrm>
              <a:off x="7954213" y="4588668"/>
              <a:ext cx="11394" cy="47009"/>
            </a:xfrm>
            <a:custGeom>
              <a:avLst/>
              <a:gdLst/>
              <a:ahLst/>
              <a:cxnLst/>
              <a:rect l="l" t="t" r="r" b="b"/>
              <a:pathLst>
                <a:path w="358" h="1477" extrusionOk="0">
                  <a:moveTo>
                    <a:pt x="179" y="0"/>
                  </a:moveTo>
                  <a:cubicBezTo>
                    <a:pt x="84" y="0"/>
                    <a:pt x="0" y="84"/>
                    <a:pt x="0" y="179"/>
                  </a:cubicBezTo>
                  <a:lnTo>
                    <a:pt x="0" y="1298"/>
                  </a:lnTo>
                  <a:cubicBezTo>
                    <a:pt x="0" y="1405"/>
                    <a:pt x="84" y="1477"/>
                    <a:pt x="179" y="1477"/>
                  </a:cubicBezTo>
                  <a:cubicBezTo>
                    <a:pt x="286" y="1477"/>
                    <a:pt x="358" y="1405"/>
                    <a:pt x="358" y="1298"/>
                  </a:cubicBezTo>
                  <a:lnTo>
                    <a:pt x="358" y="179"/>
                  </a:lnTo>
                  <a:cubicBezTo>
                    <a:pt x="358" y="96"/>
                    <a:pt x="286" y="0"/>
                    <a:pt x="179" y="0"/>
                  </a:cubicBezTo>
                  <a:close/>
                </a:path>
              </a:pathLst>
            </a:custGeom>
            <a:solidFill>
              <a:srgbClr val="097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9698;p62">
              <a:extLst>
                <a:ext uri="{FF2B5EF4-FFF2-40B4-BE49-F238E27FC236}">
                  <a16:creationId xmlns:a16="http://schemas.microsoft.com/office/drawing/2014/main" id="{5AF65D0C-79C9-3760-AA3F-EFD110880C29}"/>
                </a:ext>
              </a:extLst>
            </p:cNvPr>
            <p:cNvSpPr/>
            <p:nvPr/>
          </p:nvSpPr>
          <p:spPr>
            <a:xfrm>
              <a:off x="7929578" y="4432522"/>
              <a:ext cx="213372" cy="203155"/>
            </a:xfrm>
            <a:custGeom>
              <a:avLst/>
              <a:gdLst/>
              <a:ahLst/>
              <a:cxnLst/>
              <a:rect l="l" t="t" r="r" b="b"/>
              <a:pathLst>
                <a:path w="6704" h="6383" extrusionOk="0">
                  <a:moveTo>
                    <a:pt x="6192" y="1013"/>
                  </a:moveTo>
                  <a:lnTo>
                    <a:pt x="6275" y="1275"/>
                  </a:lnTo>
                  <a:cubicBezTo>
                    <a:pt x="6287" y="1358"/>
                    <a:pt x="6275" y="1430"/>
                    <a:pt x="6216" y="1489"/>
                  </a:cubicBezTo>
                  <a:lnTo>
                    <a:pt x="6108" y="1596"/>
                  </a:lnTo>
                  <a:lnTo>
                    <a:pt x="5858" y="1334"/>
                  </a:lnTo>
                  <a:lnTo>
                    <a:pt x="6192" y="1013"/>
                  </a:lnTo>
                  <a:close/>
                  <a:moveTo>
                    <a:pt x="1941" y="382"/>
                  </a:moveTo>
                  <a:cubicBezTo>
                    <a:pt x="2251" y="382"/>
                    <a:pt x="2536" y="501"/>
                    <a:pt x="2763" y="727"/>
                  </a:cubicBezTo>
                  <a:cubicBezTo>
                    <a:pt x="2965" y="953"/>
                    <a:pt x="3096" y="1251"/>
                    <a:pt x="3132" y="1573"/>
                  </a:cubicBezTo>
                  <a:cubicBezTo>
                    <a:pt x="3144" y="1692"/>
                    <a:pt x="3156" y="1846"/>
                    <a:pt x="3179" y="2001"/>
                  </a:cubicBezTo>
                  <a:cubicBezTo>
                    <a:pt x="2977" y="1680"/>
                    <a:pt x="2656" y="1430"/>
                    <a:pt x="2239" y="1287"/>
                  </a:cubicBezTo>
                  <a:cubicBezTo>
                    <a:pt x="1947" y="1199"/>
                    <a:pt x="1670" y="1191"/>
                    <a:pt x="1579" y="1191"/>
                  </a:cubicBezTo>
                  <a:cubicBezTo>
                    <a:pt x="1559" y="1191"/>
                    <a:pt x="1548" y="1192"/>
                    <a:pt x="1548" y="1192"/>
                  </a:cubicBezTo>
                  <a:cubicBezTo>
                    <a:pt x="1513" y="1192"/>
                    <a:pt x="1465" y="1204"/>
                    <a:pt x="1429" y="1251"/>
                  </a:cubicBezTo>
                  <a:lnTo>
                    <a:pt x="1108" y="1585"/>
                  </a:lnTo>
                  <a:cubicBezTo>
                    <a:pt x="1036" y="1668"/>
                    <a:pt x="1036" y="1787"/>
                    <a:pt x="1108" y="1846"/>
                  </a:cubicBezTo>
                  <a:cubicBezTo>
                    <a:pt x="1143" y="1882"/>
                    <a:pt x="1191" y="1900"/>
                    <a:pt x="1237" y="1900"/>
                  </a:cubicBezTo>
                  <a:cubicBezTo>
                    <a:pt x="1283" y="1900"/>
                    <a:pt x="1328" y="1882"/>
                    <a:pt x="1358" y="1846"/>
                  </a:cubicBezTo>
                  <a:lnTo>
                    <a:pt x="1632" y="1561"/>
                  </a:lnTo>
                  <a:cubicBezTo>
                    <a:pt x="1870" y="1573"/>
                    <a:pt x="2620" y="1668"/>
                    <a:pt x="2906" y="2299"/>
                  </a:cubicBezTo>
                  <a:cubicBezTo>
                    <a:pt x="2834" y="2763"/>
                    <a:pt x="2417" y="3120"/>
                    <a:pt x="1929" y="3120"/>
                  </a:cubicBezTo>
                  <a:cubicBezTo>
                    <a:pt x="1393" y="3120"/>
                    <a:pt x="941" y="2680"/>
                    <a:pt x="941" y="2144"/>
                  </a:cubicBezTo>
                  <a:cubicBezTo>
                    <a:pt x="941" y="2037"/>
                    <a:pt x="870" y="1966"/>
                    <a:pt x="762" y="1966"/>
                  </a:cubicBezTo>
                  <a:cubicBezTo>
                    <a:pt x="751" y="1966"/>
                    <a:pt x="715" y="1966"/>
                    <a:pt x="703" y="1977"/>
                  </a:cubicBezTo>
                  <a:cubicBezTo>
                    <a:pt x="715" y="1835"/>
                    <a:pt x="751" y="1680"/>
                    <a:pt x="751" y="1573"/>
                  </a:cubicBezTo>
                  <a:cubicBezTo>
                    <a:pt x="774" y="1251"/>
                    <a:pt x="893" y="953"/>
                    <a:pt x="1120" y="727"/>
                  </a:cubicBezTo>
                  <a:cubicBezTo>
                    <a:pt x="1334" y="501"/>
                    <a:pt x="1632" y="382"/>
                    <a:pt x="1941" y="382"/>
                  </a:cubicBezTo>
                  <a:close/>
                  <a:moveTo>
                    <a:pt x="631" y="2442"/>
                  </a:moveTo>
                  <a:cubicBezTo>
                    <a:pt x="703" y="2763"/>
                    <a:pt x="917" y="3049"/>
                    <a:pt x="1179" y="3228"/>
                  </a:cubicBezTo>
                  <a:lnTo>
                    <a:pt x="1179" y="3442"/>
                  </a:lnTo>
                  <a:lnTo>
                    <a:pt x="1167" y="3442"/>
                  </a:lnTo>
                  <a:cubicBezTo>
                    <a:pt x="822" y="3382"/>
                    <a:pt x="572" y="3287"/>
                    <a:pt x="417" y="3216"/>
                  </a:cubicBezTo>
                  <a:cubicBezTo>
                    <a:pt x="405" y="3216"/>
                    <a:pt x="417" y="3204"/>
                    <a:pt x="417" y="3204"/>
                  </a:cubicBezTo>
                  <a:cubicBezTo>
                    <a:pt x="501" y="2989"/>
                    <a:pt x="572" y="2728"/>
                    <a:pt x="631" y="2442"/>
                  </a:cubicBezTo>
                  <a:close/>
                  <a:moveTo>
                    <a:pt x="3239" y="2454"/>
                  </a:moveTo>
                  <a:cubicBezTo>
                    <a:pt x="3275" y="2692"/>
                    <a:pt x="3334" y="2942"/>
                    <a:pt x="3418" y="3144"/>
                  </a:cubicBezTo>
                  <a:lnTo>
                    <a:pt x="3084" y="3454"/>
                  </a:lnTo>
                  <a:cubicBezTo>
                    <a:pt x="3037" y="3478"/>
                    <a:pt x="3001" y="3513"/>
                    <a:pt x="2941" y="3513"/>
                  </a:cubicBezTo>
                  <a:lnTo>
                    <a:pt x="2894" y="3513"/>
                  </a:lnTo>
                  <a:cubicBezTo>
                    <a:pt x="2775" y="3513"/>
                    <a:pt x="2679" y="3418"/>
                    <a:pt x="2679" y="3299"/>
                  </a:cubicBezTo>
                  <a:lnTo>
                    <a:pt x="2679" y="3239"/>
                  </a:lnTo>
                  <a:cubicBezTo>
                    <a:pt x="2953" y="3061"/>
                    <a:pt x="3144" y="2787"/>
                    <a:pt x="3239" y="2454"/>
                  </a:cubicBezTo>
                  <a:close/>
                  <a:moveTo>
                    <a:pt x="2358" y="3418"/>
                  </a:moveTo>
                  <a:cubicBezTo>
                    <a:pt x="2370" y="3525"/>
                    <a:pt x="2429" y="3620"/>
                    <a:pt x="2489" y="3692"/>
                  </a:cubicBezTo>
                  <a:lnTo>
                    <a:pt x="2203" y="3954"/>
                  </a:lnTo>
                  <a:cubicBezTo>
                    <a:pt x="2132" y="4031"/>
                    <a:pt x="2033" y="4070"/>
                    <a:pt x="1934" y="4070"/>
                  </a:cubicBezTo>
                  <a:cubicBezTo>
                    <a:pt x="1834" y="4070"/>
                    <a:pt x="1733" y="4031"/>
                    <a:pt x="1655" y="3954"/>
                  </a:cubicBezTo>
                  <a:lnTo>
                    <a:pt x="1489" y="3799"/>
                  </a:lnTo>
                  <a:cubicBezTo>
                    <a:pt x="1524" y="3740"/>
                    <a:pt x="1536" y="3680"/>
                    <a:pt x="1536" y="3620"/>
                  </a:cubicBezTo>
                  <a:lnTo>
                    <a:pt x="1536" y="3418"/>
                  </a:lnTo>
                  <a:cubicBezTo>
                    <a:pt x="1667" y="3466"/>
                    <a:pt x="1810" y="3478"/>
                    <a:pt x="1941" y="3478"/>
                  </a:cubicBezTo>
                  <a:cubicBezTo>
                    <a:pt x="2084" y="3478"/>
                    <a:pt x="2227" y="3454"/>
                    <a:pt x="2358" y="3418"/>
                  </a:cubicBezTo>
                  <a:close/>
                  <a:moveTo>
                    <a:pt x="1941" y="1"/>
                  </a:moveTo>
                  <a:cubicBezTo>
                    <a:pt x="1120" y="1"/>
                    <a:pt x="465" y="656"/>
                    <a:pt x="393" y="1537"/>
                  </a:cubicBezTo>
                  <a:cubicBezTo>
                    <a:pt x="358" y="1882"/>
                    <a:pt x="239" y="2644"/>
                    <a:pt x="72" y="3061"/>
                  </a:cubicBezTo>
                  <a:cubicBezTo>
                    <a:pt x="0" y="3251"/>
                    <a:pt x="96" y="3454"/>
                    <a:pt x="274" y="3537"/>
                  </a:cubicBezTo>
                  <a:cubicBezTo>
                    <a:pt x="405" y="3597"/>
                    <a:pt x="608" y="3692"/>
                    <a:pt x="893" y="3751"/>
                  </a:cubicBezTo>
                  <a:lnTo>
                    <a:pt x="417" y="3990"/>
                  </a:lnTo>
                  <a:cubicBezTo>
                    <a:pt x="155" y="4121"/>
                    <a:pt x="0" y="4371"/>
                    <a:pt x="0" y="4668"/>
                  </a:cubicBezTo>
                  <a:lnTo>
                    <a:pt x="0" y="6204"/>
                  </a:lnTo>
                  <a:cubicBezTo>
                    <a:pt x="0" y="6311"/>
                    <a:pt x="72" y="6383"/>
                    <a:pt x="179" y="6383"/>
                  </a:cubicBezTo>
                  <a:cubicBezTo>
                    <a:pt x="286" y="6383"/>
                    <a:pt x="358" y="6311"/>
                    <a:pt x="358" y="6204"/>
                  </a:cubicBezTo>
                  <a:lnTo>
                    <a:pt x="358" y="4668"/>
                  </a:lnTo>
                  <a:cubicBezTo>
                    <a:pt x="358" y="4525"/>
                    <a:pt x="453" y="4371"/>
                    <a:pt x="584" y="4311"/>
                  </a:cubicBezTo>
                  <a:lnTo>
                    <a:pt x="1191" y="4013"/>
                  </a:lnTo>
                  <a:lnTo>
                    <a:pt x="1405" y="4216"/>
                  </a:lnTo>
                  <a:cubicBezTo>
                    <a:pt x="1548" y="4347"/>
                    <a:pt x="1739" y="4418"/>
                    <a:pt x="1929" y="4418"/>
                  </a:cubicBezTo>
                  <a:cubicBezTo>
                    <a:pt x="2120" y="4418"/>
                    <a:pt x="2310" y="4347"/>
                    <a:pt x="2453" y="4216"/>
                  </a:cubicBezTo>
                  <a:lnTo>
                    <a:pt x="2822" y="3859"/>
                  </a:lnTo>
                  <a:lnTo>
                    <a:pt x="2929" y="3859"/>
                  </a:lnTo>
                  <a:cubicBezTo>
                    <a:pt x="3084" y="3859"/>
                    <a:pt x="3215" y="3799"/>
                    <a:pt x="3322" y="3692"/>
                  </a:cubicBezTo>
                  <a:lnTo>
                    <a:pt x="5584" y="1561"/>
                  </a:lnTo>
                  <a:lnTo>
                    <a:pt x="5835" y="1811"/>
                  </a:lnTo>
                  <a:lnTo>
                    <a:pt x="3001" y="4656"/>
                  </a:lnTo>
                  <a:cubicBezTo>
                    <a:pt x="2822" y="4835"/>
                    <a:pt x="2715" y="5073"/>
                    <a:pt x="2715" y="5347"/>
                  </a:cubicBezTo>
                  <a:lnTo>
                    <a:pt x="2715" y="6192"/>
                  </a:lnTo>
                  <a:cubicBezTo>
                    <a:pt x="2715" y="6299"/>
                    <a:pt x="2787" y="6371"/>
                    <a:pt x="2894" y="6371"/>
                  </a:cubicBezTo>
                  <a:cubicBezTo>
                    <a:pt x="3001" y="6371"/>
                    <a:pt x="3072" y="6299"/>
                    <a:pt x="3072" y="6192"/>
                  </a:cubicBezTo>
                  <a:lnTo>
                    <a:pt x="3072" y="5371"/>
                  </a:lnTo>
                  <a:cubicBezTo>
                    <a:pt x="3072" y="5204"/>
                    <a:pt x="3132" y="5061"/>
                    <a:pt x="3251" y="4954"/>
                  </a:cubicBezTo>
                  <a:lnTo>
                    <a:pt x="6466" y="1739"/>
                  </a:lnTo>
                  <a:cubicBezTo>
                    <a:pt x="6597" y="1608"/>
                    <a:pt x="6656" y="1394"/>
                    <a:pt x="6608" y="1204"/>
                  </a:cubicBezTo>
                  <a:lnTo>
                    <a:pt x="6513" y="727"/>
                  </a:lnTo>
                  <a:lnTo>
                    <a:pt x="6632" y="608"/>
                  </a:lnTo>
                  <a:cubicBezTo>
                    <a:pt x="6704" y="537"/>
                    <a:pt x="6704" y="430"/>
                    <a:pt x="6644" y="358"/>
                  </a:cubicBezTo>
                  <a:cubicBezTo>
                    <a:pt x="6607" y="321"/>
                    <a:pt x="6560" y="303"/>
                    <a:pt x="6513" y="303"/>
                  </a:cubicBezTo>
                  <a:cubicBezTo>
                    <a:pt x="6470" y="303"/>
                    <a:pt x="6428" y="318"/>
                    <a:pt x="6394" y="346"/>
                  </a:cubicBezTo>
                  <a:lnTo>
                    <a:pt x="3727" y="2858"/>
                  </a:lnTo>
                  <a:cubicBezTo>
                    <a:pt x="3608" y="2430"/>
                    <a:pt x="3501" y="1846"/>
                    <a:pt x="3489" y="1537"/>
                  </a:cubicBezTo>
                  <a:cubicBezTo>
                    <a:pt x="3429" y="656"/>
                    <a:pt x="2751" y="1"/>
                    <a:pt x="1941" y="1"/>
                  </a:cubicBezTo>
                  <a:close/>
                </a:path>
              </a:pathLst>
            </a:custGeom>
            <a:solidFill>
              <a:srgbClr val="097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699;p62">
              <a:extLst>
                <a:ext uri="{FF2B5EF4-FFF2-40B4-BE49-F238E27FC236}">
                  <a16:creationId xmlns:a16="http://schemas.microsoft.com/office/drawing/2014/main" id="{9A370CE9-F22D-F272-E0C6-FB00EFA610E6}"/>
                </a:ext>
              </a:extLst>
            </p:cNvPr>
            <p:cNvSpPr/>
            <p:nvPr/>
          </p:nvSpPr>
          <p:spPr>
            <a:xfrm>
              <a:off x="8090243" y="4284365"/>
              <a:ext cx="234601" cy="196344"/>
            </a:xfrm>
            <a:custGeom>
              <a:avLst/>
              <a:gdLst/>
              <a:ahLst/>
              <a:cxnLst/>
              <a:rect l="l" t="t" r="r" b="b"/>
              <a:pathLst>
                <a:path w="7371" h="6169" extrusionOk="0">
                  <a:moveTo>
                    <a:pt x="572" y="1"/>
                  </a:moveTo>
                  <a:cubicBezTo>
                    <a:pt x="251" y="1"/>
                    <a:pt x="1" y="251"/>
                    <a:pt x="1" y="560"/>
                  </a:cubicBezTo>
                  <a:lnTo>
                    <a:pt x="1" y="5275"/>
                  </a:lnTo>
                  <a:cubicBezTo>
                    <a:pt x="1" y="5382"/>
                    <a:pt x="72" y="5454"/>
                    <a:pt x="179" y="5454"/>
                  </a:cubicBezTo>
                  <a:cubicBezTo>
                    <a:pt x="286" y="5454"/>
                    <a:pt x="358" y="5382"/>
                    <a:pt x="358" y="5275"/>
                  </a:cubicBezTo>
                  <a:lnTo>
                    <a:pt x="358" y="560"/>
                  </a:lnTo>
                  <a:cubicBezTo>
                    <a:pt x="358" y="441"/>
                    <a:pt x="453" y="358"/>
                    <a:pt x="572" y="358"/>
                  </a:cubicBezTo>
                  <a:lnTo>
                    <a:pt x="6787" y="358"/>
                  </a:lnTo>
                  <a:cubicBezTo>
                    <a:pt x="6906" y="358"/>
                    <a:pt x="7002" y="441"/>
                    <a:pt x="7002" y="560"/>
                  </a:cubicBezTo>
                  <a:lnTo>
                    <a:pt x="7002" y="5608"/>
                  </a:lnTo>
                  <a:cubicBezTo>
                    <a:pt x="7002" y="5728"/>
                    <a:pt x="6906" y="5811"/>
                    <a:pt x="6787" y="5811"/>
                  </a:cubicBezTo>
                  <a:lnTo>
                    <a:pt x="2191" y="5811"/>
                  </a:lnTo>
                  <a:cubicBezTo>
                    <a:pt x="2084" y="5811"/>
                    <a:pt x="2013" y="5894"/>
                    <a:pt x="2013" y="5989"/>
                  </a:cubicBezTo>
                  <a:cubicBezTo>
                    <a:pt x="2013" y="6097"/>
                    <a:pt x="2084" y="6168"/>
                    <a:pt x="2191" y="6168"/>
                  </a:cubicBezTo>
                  <a:lnTo>
                    <a:pt x="6787" y="6168"/>
                  </a:lnTo>
                  <a:cubicBezTo>
                    <a:pt x="7097" y="6168"/>
                    <a:pt x="7359" y="5918"/>
                    <a:pt x="7359" y="5608"/>
                  </a:cubicBezTo>
                  <a:lnTo>
                    <a:pt x="7359" y="560"/>
                  </a:lnTo>
                  <a:cubicBezTo>
                    <a:pt x="7371" y="251"/>
                    <a:pt x="7097" y="1"/>
                    <a:pt x="6787" y="1"/>
                  </a:cubicBezTo>
                  <a:close/>
                </a:path>
              </a:pathLst>
            </a:custGeom>
            <a:solidFill>
              <a:srgbClr val="097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700;p62">
              <a:extLst>
                <a:ext uri="{FF2B5EF4-FFF2-40B4-BE49-F238E27FC236}">
                  <a16:creationId xmlns:a16="http://schemas.microsoft.com/office/drawing/2014/main" id="{E06EC468-C01E-6310-DA5E-A7C7923DAAFB}"/>
                </a:ext>
              </a:extLst>
            </p:cNvPr>
            <p:cNvSpPr/>
            <p:nvPr/>
          </p:nvSpPr>
          <p:spPr>
            <a:xfrm>
              <a:off x="8145591" y="4309382"/>
              <a:ext cx="136063" cy="135299"/>
            </a:xfrm>
            <a:custGeom>
              <a:avLst/>
              <a:gdLst/>
              <a:ahLst/>
              <a:cxnLst/>
              <a:rect l="l" t="t" r="r" b="b"/>
              <a:pathLst>
                <a:path w="4275" h="4251" extrusionOk="0">
                  <a:moveTo>
                    <a:pt x="1953" y="739"/>
                  </a:moveTo>
                  <a:cubicBezTo>
                    <a:pt x="2322" y="739"/>
                    <a:pt x="2655" y="882"/>
                    <a:pt x="2917" y="1084"/>
                  </a:cubicBezTo>
                  <a:lnTo>
                    <a:pt x="1822" y="2179"/>
                  </a:lnTo>
                  <a:cubicBezTo>
                    <a:pt x="1750" y="2263"/>
                    <a:pt x="1750" y="2382"/>
                    <a:pt x="1822" y="2441"/>
                  </a:cubicBezTo>
                  <a:cubicBezTo>
                    <a:pt x="1845" y="2465"/>
                    <a:pt x="1905" y="2501"/>
                    <a:pt x="1953" y="2501"/>
                  </a:cubicBezTo>
                  <a:cubicBezTo>
                    <a:pt x="2000" y="2501"/>
                    <a:pt x="2048" y="2477"/>
                    <a:pt x="2084" y="2441"/>
                  </a:cubicBezTo>
                  <a:lnTo>
                    <a:pt x="2643" y="1882"/>
                  </a:lnTo>
                  <a:cubicBezTo>
                    <a:pt x="2715" y="2001"/>
                    <a:pt x="2762" y="2155"/>
                    <a:pt x="2762" y="2298"/>
                  </a:cubicBezTo>
                  <a:cubicBezTo>
                    <a:pt x="2762" y="2739"/>
                    <a:pt x="2405" y="3096"/>
                    <a:pt x="1965" y="3096"/>
                  </a:cubicBezTo>
                  <a:cubicBezTo>
                    <a:pt x="1536" y="3096"/>
                    <a:pt x="1179" y="2739"/>
                    <a:pt x="1179" y="2298"/>
                  </a:cubicBezTo>
                  <a:cubicBezTo>
                    <a:pt x="1179" y="1870"/>
                    <a:pt x="1536" y="1513"/>
                    <a:pt x="1965" y="1513"/>
                  </a:cubicBezTo>
                  <a:cubicBezTo>
                    <a:pt x="2072" y="1513"/>
                    <a:pt x="2143" y="1441"/>
                    <a:pt x="2143" y="1334"/>
                  </a:cubicBezTo>
                  <a:cubicBezTo>
                    <a:pt x="2143" y="1227"/>
                    <a:pt x="2072" y="1155"/>
                    <a:pt x="1965" y="1155"/>
                  </a:cubicBezTo>
                  <a:cubicBezTo>
                    <a:pt x="1334" y="1155"/>
                    <a:pt x="822" y="1679"/>
                    <a:pt x="822" y="2298"/>
                  </a:cubicBezTo>
                  <a:cubicBezTo>
                    <a:pt x="822" y="2941"/>
                    <a:pt x="1345" y="3453"/>
                    <a:pt x="1965" y="3453"/>
                  </a:cubicBezTo>
                  <a:cubicBezTo>
                    <a:pt x="2607" y="3453"/>
                    <a:pt x="3119" y="2929"/>
                    <a:pt x="3119" y="2298"/>
                  </a:cubicBezTo>
                  <a:cubicBezTo>
                    <a:pt x="3119" y="2060"/>
                    <a:pt x="3036" y="1822"/>
                    <a:pt x="2893" y="1632"/>
                  </a:cubicBezTo>
                  <a:lnTo>
                    <a:pt x="3191" y="1334"/>
                  </a:lnTo>
                  <a:cubicBezTo>
                    <a:pt x="3381" y="1608"/>
                    <a:pt x="3512" y="1953"/>
                    <a:pt x="3512" y="2310"/>
                  </a:cubicBezTo>
                  <a:cubicBezTo>
                    <a:pt x="3512" y="3168"/>
                    <a:pt x="2822" y="3870"/>
                    <a:pt x="1953" y="3870"/>
                  </a:cubicBezTo>
                  <a:cubicBezTo>
                    <a:pt x="1095" y="3870"/>
                    <a:pt x="393" y="3168"/>
                    <a:pt x="393" y="2310"/>
                  </a:cubicBezTo>
                  <a:cubicBezTo>
                    <a:pt x="393" y="1441"/>
                    <a:pt x="1095" y="739"/>
                    <a:pt x="1953" y="739"/>
                  </a:cubicBezTo>
                  <a:close/>
                  <a:moveTo>
                    <a:pt x="3500" y="0"/>
                  </a:moveTo>
                  <a:cubicBezTo>
                    <a:pt x="3393" y="0"/>
                    <a:pt x="3322" y="72"/>
                    <a:pt x="3322" y="179"/>
                  </a:cubicBezTo>
                  <a:lnTo>
                    <a:pt x="3322" y="679"/>
                  </a:lnTo>
                  <a:lnTo>
                    <a:pt x="3179" y="834"/>
                  </a:lnTo>
                  <a:cubicBezTo>
                    <a:pt x="2846" y="548"/>
                    <a:pt x="2417" y="381"/>
                    <a:pt x="1941" y="381"/>
                  </a:cubicBezTo>
                  <a:cubicBezTo>
                    <a:pt x="869" y="381"/>
                    <a:pt x="0" y="1251"/>
                    <a:pt x="0" y="2322"/>
                  </a:cubicBezTo>
                  <a:cubicBezTo>
                    <a:pt x="0" y="3394"/>
                    <a:pt x="869" y="4251"/>
                    <a:pt x="1941" y="4251"/>
                  </a:cubicBezTo>
                  <a:cubicBezTo>
                    <a:pt x="3012" y="4251"/>
                    <a:pt x="3870" y="3394"/>
                    <a:pt x="3870" y="2322"/>
                  </a:cubicBezTo>
                  <a:cubicBezTo>
                    <a:pt x="3870" y="1858"/>
                    <a:pt x="3715" y="1429"/>
                    <a:pt x="3429" y="1084"/>
                  </a:cubicBezTo>
                  <a:lnTo>
                    <a:pt x="3572" y="941"/>
                  </a:lnTo>
                  <a:lnTo>
                    <a:pt x="4084" y="941"/>
                  </a:lnTo>
                  <a:cubicBezTo>
                    <a:pt x="4191" y="941"/>
                    <a:pt x="4262" y="858"/>
                    <a:pt x="4262" y="751"/>
                  </a:cubicBezTo>
                  <a:cubicBezTo>
                    <a:pt x="4262" y="655"/>
                    <a:pt x="4191" y="584"/>
                    <a:pt x="4084" y="584"/>
                  </a:cubicBezTo>
                  <a:lnTo>
                    <a:pt x="3929" y="584"/>
                  </a:lnTo>
                  <a:lnTo>
                    <a:pt x="4203" y="310"/>
                  </a:lnTo>
                  <a:cubicBezTo>
                    <a:pt x="4274" y="239"/>
                    <a:pt x="4274" y="120"/>
                    <a:pt x="4203" y="60"/>
                  </a:cubicBezTo>
                  <a:cubicBezTo>
                    <a:pt x="4167" y="24"/>
                    <a:pt x="4120" y="6"/>
                    <a:pt x="4073" y="6"/>
                  </a:cubicBezTo>
                  <a:cubicBezTo>
                    <a:pt x="4027" y="6"/>
                    <a:pt x="3983" y="24"/>
                    <a:pt x="3953" y="60"/>
                  </a:cubicBezTo>
                  <a:lnTo>
                    <a:pt x="3679" y="322"/>
                  </a:lnTo>
                  <a:lnTo>
                    <a:pt x="3679" y="179"/>
                  </a:lnTo>
                  <a:cubicBezTo>
                    <a:pt x="3679" y="72"/>
                    <a:pt x="3608" y="0"/>
                    <a:pt x="3500" y="0"/>
                  </a:cubicBezTo>
                  <a:close/>
                </a:path>
              </a:pathLst>
            </a:custGeom>
            <a:solidFill>
              <a:srgbClr val="097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AA68F2B-1753-F1A9-2299-F4CD8C09156A}"/>
              </a:ext>
            </a:extLst>
          </p:cNvPr>
          <p:cNvSpPr txBox="1"/>
          <p:nvPr/>
        </p:nvSpPr>
        <p:spPr>
          <a:xfrm>
            <a:off x="1308608" y="2966969"/>
            <a:ext cx="114300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097080"/>
                </a:solidFill>
                <a:effectLst/>
                <a:latin typeface="Montserrat"/>
              </a:rPr>
              <a:t>Enjeux</a:t>
            </a:r>
            <a:endParaRPr lang="fr-FR">
              <a:solidFill>
                <a:srgbClr val="097080"/>
              </a:solidFill>
              <a:latin typeface="Montserra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B1D84B-CE17-09AC-38BE-D39189E51D90}"/>
              </a:ext>
            </a:extLst>
          </p:cNvPr>
          <p:cNvSpPr txBox="1"/>
          <p:nvPr/>
        </p:nvSpPr>
        <p:spPr>
          <a:xfrm>
            <a:off x="220489" y="3362084"/>
            <a:ext cx="4018449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fr-FR" sz="1200" b="1">
                <a:solidFill>
                  <a:srgbClr val="097080"/>
                </a:solidFill>
                <a:latin typeface="Montserrat"/>
              </a:rPr>
              <a:t>Epuisement </a:t>
            </a:r>
            <a:r>
              <a:rPr lang="fr-FR" sz="1200">
                <a:latin typeface="Montserrat"/>
              </a:rPr>
              <a:t>des </a:t>
            </a:r>
            <a:r>
              <a:rPr lang="fr-FR" sz="1200" b="1">
                <a:solidFill>
                  <a:srgbClr val="097080"/>
                </a:solidFill>
                <a:latin typeface="Montserrat"/>
              </a:rPr>
              <a:t>ressources naturelles</a:t>
            </a:r>
            <a:endParaRPr lang="fr-FR" sz="1200" b="1">
              <a:solidFill>
                <a:srgbClr val="097080"/>
              </a:solidFill>
              <a:latin typeface="Montserrat" pitchFamily="2" charset="77"/>
            </a:endParaRPr>
          </a:p>
          <a:p>
            <a:pPr marL="228600" indent="-228600">
              <a:buAutoNum type="arabicPeriod"/>
            </a:pPr>
            <a:r>
              <a:rPr lang="fr-FR" sz="1200" b="1">
                <a:solidFill>
                  <a:srgbClr val="097080"/>
                </a:solidFill>
                <a:latin typeface="Montserrat"/>
              </a:rPr>
              <a:t>Changement climatique</a:t>
            </a:r>
            <a:endParaRPr lang="fr-FR" sz="1200">
              <a:solidFill>
                <a:srgbClr val="000000"/>
              </a:solidFill>
              <a:latin typeface="Montserrat"/>
            </a:endParaRPr>
          </a:p>
          <a:p>
            <a:pPr marL="228600" indent="-228600">
              <a:buFontTx/>
              <a:buAutoNum type="arabicPeriod"/>
            </a:pPr>
            <a:r>
              <a:rPr lang="fr-FR" sz="1200">
                <a:latin typeface="Montserrat"/>
              </a:rPr>
              <a:t>Gestion plus </a:t>
            </a:r>
            <a:r>
              <a:rPr lang="fr-FR" sz="1200" b="1">
                <a:solidFill>
                  <a:srgbClr val="097080"/>
                </a:solidFill>
                <a:latin typeface="Montserrat"/>
              </a:rPr>
              <a:t>durable </a:t>
            </a:r>
            <a:r>
              <a:rPr lang="fr-FR" sz="1200">
                <a:latin typeface="Montserrat"/>
              </a:rPr>
              <a:t>et </a:t>
            </a:r>
            <a:r>
              <a:rPr lang="fr-FR" sz="1200" b="1">
                <a:solidFill>
                  <a:srgbClr val="097080"/>
                </a:solidFill>
                <a:latin typeface="Montserrat"/>
              </a:rPr>
              <a:t>circulaire </a:t>
            </a:r>
            <a:r>
              <a:rPr lang="fr-FR" sz="1200">
                <a:latin typeface="Montserrat"/>
              </a:rPr>
              <a:t>des déchets de bois</a:t>
            </a:r>
          </a:p>
          <a:p>
            <a:pPr marL="228600" indent="-228600">
              <a:buFontTx/>
              <a:buAutoNum type="arabicPeriod"/>
            </a:pPr>
            <a:r>
              <a:rPr lang="fr-FR" sz="1200" b="1">
                <a:solidFill>
                  <a:srgbClr val="097080"/>
                </a:solidFill>
                <a:latin typeface="Montserrat"/>
              </a:rPr>
              <a:t>Stocker </a:t>
            </a:r>
            <a:r>
              <a:rPr lang="fr-FR" sz="1200">
                <a:latin typeface="Montserrat"/>
              </a:rPr>
              <a:t>le </a:t>
            </a:r>
            <a:r>
              <a:rPr lang="fr-FR" sz="1200" b="1">
                <a:solidFill>
                  <a:srgbClr val="097080"/>
                </a:solidFill>
                <a:latin typeface="Montserrat"/>
              </a:rPr>
              <a:t>carbone </a:t>
            </a:r>
            <a:r>
              <a:rPr lang="fr-FR" sz="1200">
                <a:latin typeface="Montserrat"/>
              </a:rPr>
              <a:t>plus longtemps </a:t>
            </a:r>
          </a:p>
        </p:txBody>
      </p:sp>
      <p:sp>
        <p:nvSpPr>
          <p:cNvPr id="20" name="Google Shape;510;p45">
            <a:extLst>
              <a:ext uri="{FF2B5EF4-FFF2-40B4-BE49-F238E27FC236}">
                <a16:creationId xmlns:a16="http://schemas.microsoft.com/office/drawing/2014/main" id="{C5BAEF8B-5BA3-6F21-B252-5B17986E80E7}"/>
              </a:ext>
            </a:extLst>
          </p:cNvPr>
          <p:cNvSpPr/>
          <p:nvPr/>
        </p:nvSpPr>
        <p:spPr>
          <a:xfrm>
            <a:off x="1674385" y="1608775"/>
            <a:ext cx="351900" cy="351900"/>
          </a:xfrm>
          <a:prstGeom prst="rect">
            <a:avLst/>
          </a:prstGeom>
          <a:solidFill>
            <a:srgbClr val="097080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rPr>
              <a:t>1</a:t>
            </a:r>
            <a:endParaRPr b="1">
              <a:solidFill>
                <a:schemeClr val="dk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21" name="Google Shape;511;p45">
            <a:extLst>
              <a:ext uri="{FF2B5EF4-FFF2-40B4-BE49-F238E27FC236}">
                <a16:creationId xmlns:a16="http://schemas.microsoft.com/office/drawing/2014/main" id="{0DDBDCBA-FDB9-BEBC-4A44-0C9E33C84267}"/>
              </a:ext>
            </a:extLst>
          </p:cNvPr>
          <p:cNvSpPr/>
          <p:nvPr/>
        </p:nvSpPr>
        <p:spPr>
          <a:xfrm>
            <a:off x="5895747" y="1631839"/>
            <a:ext cx="351900" cy="351900"/>
          </a:xfrm>
          <a:prstGeom prst="rect">
            <a:avLst/>
          </a:prstGeom>
          <a:solidFill>
            <a:srgbClr val="097080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rPr>
              <a:t>2</a:t>
            </a:r>
            <a:endParaRPr b="1">
              <a:solidFill>
                <a:schemeClr val="dk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22" name="Google Shape;512;p45">
            <a:extLst>
              <a:ext uri="{FF2B5EF4-FFF2-40B4-BE49-F238E27FC236}">
                <a16:creationId xmlns:a16="http://schemas.microsoft.com/office/drawing/2014/main" id="{F97FB795-9B14-A0AB-DE15-97D7F51B9D2C}"/>
              </a:ext>
            </a:extLst>
          </p:cNvPr>
          <p:cNvSpPr/>
          <p:nvPr/>
        </p:nvSpPr>
        <p:spPr>
          <a:xfrm>
            <a:off x="10116509" y="1659235"/>
            <a:ext cx="351900" cy="351900"/>
          </a:xfrm>
          <a:prstGeom prst="rect">
            <a:avLst/>
          </a:prstGeom>
          <a:solidFill>
            <a:srgbClr val="097080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Epilogue"/>
                <a:ea typeface="Epilogue"/>
                <a:cs typeface="Epilogue"/>
                <a:sym typeface="Epilogue"/>
              </a:rPr>
              <a:t>3</a:t>
            </a:r>
            <a:endParaRPr b="1">
              <a:solidFill>
                <a:schemeClr val="dk1"/>
              </a:solidFill>
              <a:latin typeface="Epilogue"/>
              <a:ea typeface="Epilogue"/>
              <a:cs typeface="Epilogue"/>
              <a:sym typeface="Epilogue"/>
            </a:endParaRPr>
          </a:p>
        </p:txBody>
      </p:sp>
      <p:cxnSp>
        <p:nvCxnSpPr>
          <p:cNvPr id="23" name="Google Shape;514;p45">
            <a:extLst>
              <a:ext uri="{FF2B5EF4-FFF2-40B4-BE49-F238E27FC236}">
                <a16:creationId xmlns:a16="http://schemas.microsoft.com/office/drawing/2014/main" id="{F8C7856C-3A1D-144A-6EAF-05F85043F879}"/>
              </a:ext>
            </a:extLst>
          </p:cNvPr>
          <p:cNvCxnSpPr>
            <a:cxnSpLocks/>
            <a:endCxn id="20" idx="0"/>
          </p:cNvCxnSpPr>
          <p:nvPr/>
        </p:nvCxnSpPr>
        <p:spPr>
          <a:xfrm rot="5400000">
            <a:off x="3812297" y="-650626"/>
            <a:ext cx="297439" cy="4221362"/>
          </a:xfrm>
          <a:prstGeom prst="bentConnector3">
            <a:avLst>
              <a:gd name="adj1" fmla="val 57984"/>
            </a:avLst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Google Shape;515;p45">
            <a:extLst>
              <a:ext uri="{FF2B5EF4-FFF2-40B4-BE49-F238E27FC236}">
                <a16:creationId xmlns:a16="http://schemas.microsoft.com/office/drawing/2014/main" id="{A15D160A-86D5-FE96-05FE-C4CB71E5C608}"/>
              </a:ext>
            </a:extLst>
          </p:cNvPr>
          <p:cNvCxnSpPr>
            <a:cxnSpLocks/>
            <a:endCxn id="22" idx="0"/>
          </p:cNvCxnSpPr>
          <p:nvPr/>
        </p:nvCxnSpPr>
        <p:spPr>
          <a:xfrm rot="16200000" flipH="1">
            <a:off x="8008129" y="-625096"/>
            <a:ext cx="347899" cy="4220762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516;p45">
            <a:extLst>
              <a:ext uri="{FF2B5EF4-FFF2-40B4-BE49-F238E27FC236}">
                <a16:creationId xmlns:a16="http://schemas.microsoft.com/office/drawing/2014/main" id="{9B8FFA4D-8091-B9B9-993B-E298CA26ECE5}"/>
              </a:ext>
            </a:extLst>
          </p:cNvPr>
          <p:cNvCxnSpPr>
            <a:endCxn id="21" idx="0"/>
          </p:cNvCxnSpPr>
          <p:nvPr/>
        </p:nvCxnSpPr>
        <p:spPr>
          <a:xfrm rot="-5400000" flipH="1">
            <a:off x="5897997" y="1457639"/>
            <a:ext cx="348000" cy="600"/>
          </a:xfrm>
          <a:prstGeom prst="bentConnector3">
            <a:avLst>
              <a:gd name="adj1" fmla="val 49986"/>
            </a:avLst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Google Shape;517;p45">
            <a:extLst>
              <a:ext uri="{FF2B5EF4-FFF2-40B4-BE49-F238E27FC236}">
                <a16:creationId xmlns:a16="http://schemas.microsoft.com/office/drawing/2014/main" id="{B276C21A-E90C-1975-A2EE-81AAB5BCFC78}"/>
              </a:ext>
            </a:extLst>
          </p:cNvPr>
          <p:cNvCxnSpPr>
            <a:stCxn id="20" idx="2"/>
          </p:cNvCxnSpPr>
          <p:nvPr/>
        </p:nvCxnSpPr>
        <p:spPr>
          <a:xfrm rot="-5400000" flipH="1">
            <a:off x="1766485" y="2044525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518;p45">
            <a:extLst>
              <a:ext uri="{FF2B5EF4-FFF2-40B4-BE49-F238E27FC236}">
                <a16:creationId xmlns:a16="http://schemas.microsoft.com/office/drawing/2014/main" id="{D0A1AEDE-DA87-7F66-4EFA-2BEE4F43F14F}"/>
              </a:ext>
            </a:extLst>
          </p:cNvPr>
          <p:cNvCxnSpPr>
            <a:stCxn id="21" idx="2"/>
          </p:cNvCxnSpPr>
          <p:nvPr/>
        </p:nvCxnSpPr>
        <p:spPr>
          <a:xfrm rot="-5400000" flipH="1">
            <a:off x="5987847" y="2067589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519;p45">
            <a:extLst>
              <a:ext uri="{FF2B5EF4-FFF2-40B4-BE49-F238E27FC236}">
                <a16:creationId xmlns:a16="http://schemas.microsoft.com/office/drawing/2014/main" id="{3604DE64-F7D2-E7BA-EDC2-552B0FA2E890}"/>
              </a:ext>
            </a:extLst>
          </p:cNvPr>
          <p:cNvCxnSpPr>
            <a:stCxn id="22" idx="2"/>
          </p:cNvCxnSpPr>
          <p:nvPr/>
        </p:nvCxnSpPr>
        <p:spPr>
          <a:xfrm rot="-5400000" flipH="1">
            <a:off x="10208609" y="2094985"/>
            <a:ext cx="168300" cy="600"/>
          </a:xfrm>
          <a:prstGeom prst="bentConnector3">
            <a:avLst>
              <a:gd name="adj1" fmla="val 49985"/>
            </a:avLst>
          </a:pr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" name="Google Shape;9499;p62">
            <a:extLst>
              <a:ext uri="{FF2B5EF4-FFF2-40B4-BE49-F238E27FC236}">
                <a16:creationId xmlns:a16="http://schemas.microsoft.com/office/drawing/2014/main" id="{06334883-2BA8-E0C8-CEB3-664D5EEA9C0B}"/>
              </a:ext>
            </a:extLst>
          </p:cNvPr>
          <p:cNvGrpSpPr/>
          <p:nvPr/>
        </p:nvGrpSpPr>
        <p:grpSpPr>
          <a:xfrm>
            <a:off x="5699429" y="2179443"/>
            <a:ext cx="744539" cy="768063"/>
            <a:chOff x="7521454" y="2906139"/>
            <a:chExt cx="359650" cy="371013"/>
          </a:xfrm>
          <a:solidFill>
            <a:srgbClr val="546C38"/>
          </a:solidFill>
        </p:grpSpPr>
        <p:sp>
          <p:nvSpPr>
            <p:cNvPr id="36" name="Google Shape;9500;p62">
              <a:extLst>
                <a:ext uri="{FF2B5EF4-FFF2-40B4-BE49-F238E27FC236}">
                  <a16:creationId xmlns:a16="http://schemas.microsoft.com/office/drawing/2014/main" id="{0CEC12C6-3F0B-FE8B-E2A7-A967C769B86B}"/>
                </a:ext>
              </a:extLst>
            </p:cNvPr>
            <p:cNvSpPr/>
            <p:nvPr/>
          </p:nvSpPr>
          <p:spPr>
            <a:xfrm>
              <a:off x="7614677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798" y="1405"/>
                    <a:pt x="1548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41" y="2191"/>
                    <a:pt x="1477" y="2250"/>
                  </a:cubicBezTo>
                  <a:lnTo>
                    <a:pt x="1251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24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394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solidFill>
              <a:srgbClr val="097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501;p62">
              <a:extLst>
                <a:ext uri="{FF2B5EF4-FFF2-40B4-BE49-F238E27FC236}">
                  <a16:creationId xmlns:a16="http://schemas.microsoft.com/office/drawing/2014/main" id="{308CC545-EFE1-33B8-0202-A98261DE178C}"/>
                </a:ext>
              </a:extLst>
            </p:cNvPr>
            <p:cNvSpPr/>
            <p:nvPr/>
          </p:nvSpPr>
          <p:spPr>
            <a:xfrm>
              <a:off x="7707518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43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22" y="1405"/>
                    <a:pt x="1560" y="1655"/>
                    <a:pt x="1251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65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48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1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46" y="2810"/>
                    <a:pt x="1429" y="2786"/>
                    <a:pt x="1501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17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solidFill>
              <a:srgbClr val="097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502;p62">
              <a:extLst>
                <a:ext uri="{FF2B5EF4-FFF2-40B4-BE49-F238E27FC236}">
                  <a16:creationId xmlns:a16="http://schemas.microsoft.com/office/drawing/2014/main" id="{1E9737FA-005C-00C6-EB9E-75AB3B4E87F9}"/>
                </a:ext>
              </a:extLst>
            </p:cNvPr>
            <p:cNvSpPr/>
            <p:nvPr/>
          </p:nvSpPr>
          <p:spPr>
            <a:xfrm>
              <a:off x="7800740" y="3138830"/>
              <a:ext cx="80364" cy="138322"/>
            </a:xfrm>
            <a:custGeom>
              <a:avLst/>
              <a:gdLst/>
              <a:ahLst/>
              <a:cxnLst/>
              <a:rect l="l" t="t" r="r" b="b"/>
              <a:pathLst>
                <a:path w="2525" h="4346" extrusionOk="0">
                  <a:moveTo>
                    <a:pt x="1429" y="345"/>
                  </a:moveTo>
                  <a:cubicBezTo>
                    <a:pt x="1643" y="345"/>
                    <a:pt x="1810" y="512"/>
                    <a:pt x="1810" y="715"/>
                  </a:cubicBezTo>
                  <a:lnTo>
                    <a:pt x="1810" y="1084"/>
                  </a:lnTo>
                  <a:cubicBezTo>
                    <a:pt x="1810" y="1405"/>
                    <a:pt x="1548" y="1655"/>
                    <a:pt x="1250" y="1655"/>
                  </a:cubicBezTo>
                  <a:cubicBezTo>
                    <a:pt x="941" y="1655"/>
                    <a:pt x="691" y="1393"/>
                    <a:pt x="691" y="1084"/>
                  </a:cubicBezTo>
                  <a:lnTo>
                    <a:pt x="691" y="715"/>
                  </a:lnTo>
                  <a:cubicBezTo>
                    <a:pt x="691" y="512"/>
                    <a:pt x="858" y="345"/>
                    <a:pt x="1060" y="345"/>
                  </a:cubicBezTo>
                  <a:close/>
                  <a:moveTo>
                    <a:pt x="1429" y="1988"/>
                  </a:moveTo>
                  <a:lnTo>
                    <a:pt x="1429" y="2072"/>
                  </a:lnTo>
                  <a:cubicBezTo>
                    <a:pt x="1429" y="2131"/>
                    <a:pt x="1453" y="2191"/>
                    <a:pt x="1477" y="2250"/>
                  </a:cubicBezTo>
                  <a:lnTo>
                    <a:pt x="1250" y="2489"/>
                  </a:lnTo>
                  <a:lnTo>
                    <a:pt x="1239" y="2489"/>
                  </a:lnTo>
                  <a:lnTo>
                    <a:pt x="1000" y="2250"/>
                  </a:lnTo>
                  <a:cubicBezTo>
                    <a:pt x="1036" y="2191"/>
                    <a:pt x="1048" y="2131"/>
                    <a:pt x="1048" y="2072"/>
                  </a:cubicBezTo>
                  <a:lnTo>
                    <a:pt x="1048" y="1988"/>
                  </a:lnTo>
                  <a:close/>
                  <a:moveTo>
                    <a:pt x="1072" y="0"/>
                  </a:moveTo>
                  <a:cubicBezTo>
                    <a:pt x="679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12" y="1655"/>
                    <a:pt x="739" y="1822"/>
                  </a:cubicBezTo>
                  <a:lnTo>
                    <a:pt x="739" y="2072"/>
                  </a:lnTo>
                  <a:lnTo>
                    <a:pt x="739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84" y="4346"/>
                    <a:pt x="167" y="4346"/>
                  </a:cubicBezTo>
                  <a:cubicBezTo>
                    <a:pt x="250" y="4346"/>
                    <a:pt x="334" y="4274"/>
                    <a:pt x="334" y="4179"/>
                  </a:cubicBezTo>
                  <a:lnTo>
                    <a:pt x="334" y="2774"/>
                  </a:lnTo>
                  <a:cubicBezTo>
                    <a:pt x="334" y="2691"/>
                    <a:pt x="369" y="2631"/>
                    <a:pt x="429" y="2596"/>
                  </a:cubicBezTo>
                  <a:lnTo>
                    <a:pt x="727" y="2441"/>
                  </a:lnTo>
                  <a:lnTo>
                    <a:pt x="1000" y="2715"/>
                  </a:lnTo>
                  <a:cubicBezTo>
                    <a:pt x="1072" y="2786"/>
                    <a:pt x="1167" y="2810"/>
                    <a:pt x="1250" y="2810"/>
                  </a:cubicBezTo>
                  <a:cubicBezTo>
                    <a:pt x="1346" y="2810"/>
                    <a:pt x="1429" y="2786"/>
                    <a:pt x="1512" y="2715"/>
                  </a:cubicBezTo>
                  <a:lnTo>
                    <a:pt x="1774" y="2441"/>
                  </a:lnTo>
                  <a:lnTo>
                    <a:pt x="2072" y="2596"/>
                  </a:lnTo>
                  <a:cubicBezTo>
                    <a:pt x="2132" y="2619"/>
                    <a:pt x="2179" y="2691"/>
                    <a:pt x="2179" y="2774"/>
                  </a:cubicBezTo>
                  <a:lnTo>
                    <a:pt x="2179" y="4179"/>
                  </a:lnTo>
                  <a:cubicBezTo>
                    <a:pt x="2179" y="4274"/>
                    <a:pt x="2251" y="4346"/>
                    <a:pt x="2334" y="4346"/>
                  </a:cubicBezTo>
                  <a:cubicBezTo>
                    <a:pt x="2429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24" y="2572"/>
                    <a:pt x="2405" y="2381"/>
                    <a:pt x="2227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2" y="1655"/>
                    <a:pt x="2167" y="1381"/>
                    <a:pt x="2167" y="1084"/>
                  </a:cubicBezTo>
                  <a:lnTo>
                    <a:pt x="2167" y="715"/>
                  </a:lnTo>
                  <a:cubicBezTo>
                    <a:pt x="2167" y="310"/>
                    <a:pt x="1834" y="0"/>
                    <a:pt x="1453" y="0"/>
                  </a:cubicBezTo>
                  <a:close/>
                </a:path>
              </a:pathLst>
            </a:custGeom>
            <a:solidFill>
              <a:srgbClr val="097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503;p62">
              <a:extLst>
                <a:ext uri="{FF2B5EF4-FFF2-40B4-BE49-F238E27FC236}">
                  <a16:creationId xmlns:a16="http://schemas.microsoft.com/office/drawing/2014/main" id="{C388006B-FC5A-E649-FBDC-2AD2C4BC4DE5}"/>
                </a:ext>
              </a:extLst>
            </p:cNvPr>
            <p:cNvSpPr/>
            <p:nvPr/>
          </p:nvSpPr>
          <p:spPr>
            <a:xfrm>
              <a:off x="7521454" y="3138830"/>
              <a:ext cx="79983" cy="138322"/>
            </a:xfrm>
            <a:custGeom>
              <a:avLst/>
              <a:gdLst/>
              <a:ahLst/>
              <a:cxnLst/>
              <a:rect l="l" t="t" r="r" b="b"/>
              <a:pathLst>
                <a:path w="2513" h="4346" extrusionOk="0">
                  <a:moveTo>
                    <a:pt x="1429" y="345"/>
                  </a:moveTo>
                  <a:cubicBezTo>
                    <a:pt x="1632" y="345"/>
                    <a:pt x="1798" y="512"/>
                    <a:pt x="1798" y="715"/>
                  </a:cubicBezTo>
                  <a:lnTo>
                    <a:pt x="1798" y="1084"/>
                  </a:lnTo>
                  <a:cubicBezTo>
                    <a:pt x="1810" y="1405"/>
                    <a:pt x="1560" y="1655"/>
                    <a:pt x="1251" y="1655"/>
                  </a:cubicBezTo>
                  <a:cubicBezTo>
                    <a:pt x="941" y="1655"/>
                    <a:pt x="679" y="1393"/>
                    <a:pt x="679" y="1084"/>
                  </a:cubicBezTo>
                  <a:lnTo>
                    <a:pt x="679" y="715"/>
                  </a:lnTo>
                  <a:cubicBezTo>
                    <a:pt x="679" y="512"/>
                    <a:pt x="846" y="345"/>
                    <a:pt x="1060" y="345"/>
                  </a:cubicBezTo>
                  <a:close/>
                  <a:moveTo>
                    <a:pt x="1441" y="1988"/>
                  </a:moveTo>
                  <a:lnTo>
                    <a:pt x="1441" y="2072"/>
                  </a:lnTo>
                  <a:cubicBezTo>
                    <a:pt x="1441" y="2131"/>
                    <a:pt x="1453" y="2191"/>
                    <a:pt x="1489" y="2250"/>
                  </a:cubicBezTo>
                  <a:lnTo>
                    <a:pt x="1262" y="2489"/>
                  </a:lnTo>
                  <a:lnTo>
                    <a:pt x="1251" y="2489"/>
                  </a:lnTo>
                  <a:lnTo>
                    <a:pt x="1012" y="2250"/>
                  </a:lnTo>
                  <a:cubicBezTo>
                    <a:pt x="1036" y="2191"/>
                    <a:pt x="1060" y="2131"/>
                    <a:pt x="1060" y="2072"/>
                  </a:cubicBezTo>
                  <a:lnTo>
                    <a:pt x="1060" y="1988"/>
                  </a:lnTo>
                  <a:close/>
                  <a:moveTo>
                    <a:pt x="1072" y="0"/>
                  </a:moveTo>
                  <a:cubicBezTo>
                    <a:pt x="667" y="0"/>
                    <a:pt x="358" y="334"/>
                    <a:pt x="358" y="715"/>
                  </a:cubicBezTo>
                  <a:lnTo>
                    <a:pt x="358" y="1084"/>
                  </a:lnTo>
                  <a:cubicBezTo>
                    <a:pt x="358" y="1381"/>
                    <a:pt x="500" y="1655"/>
                    <a:pt x="727" y="1822"/>
                  </a:cubicBezTo>
                  <a:lnTo>
                    <a:pt x="727" y="2072"/>
                  </a:lnTo>
                  <a:lnTo>
                    <a:pt x="727" y="2084"/>
                  </a:lnTo>
                  <a:lnTo>
                    <a:pt x="298" y="2298"/>
                  </a:lnTo>
                  <a:cubicBezTo>
                    <a:pt x="119" y="2381"/>
                    <a:pt x="0" y="2572"/>
                    <a:pt x="0" y="2774"/>
                  </a:cubicBezTo>
                  <a:lnTo>
                    <a:pt x="0" y="4179"/>
                  </a:lnTo>
                  <a:cubicBezTo>
                    <a:pt x="0" y="4274"/>
                    <a:pt x="72" y="4346"/>
                    <a:pt x="167" y="4346"/>
                  </a:cubicBezTo>
                  <a:cubicBezTo>
                    <a:pt x="250" y="4346"/>
                    <a:pt x="322" y="4274"/>
                    <a:pt x="322" y="4179"/>
                  </a:cubicBezTo>
                  <a:lnTo>
                    <a:pt x="322" y="2774"/>
                  </a:lnTo>
                  <a:cubicBezTo>
                    <a:pt x="322" y="2691"/>
                    <a:pt x="370" y="2631"/>
                    <a:pt x="429" y="2596"/>
                  </a:cubicBezTo>
                  <a:lnTo>
                    <a:pt x="727" y="2441"/>
                  </a:lnTo>
                  <a:lnTo>
                    <a:pt x="989" y="2715"/>
                  </a:lnTo>
                  <a:cubicBezTo>
                    <a:pt x="1072" y="2786"/>
                    <a:pt x="1155" y="2810"/>
                    <a:pt x="1251" y="2810"/>
                  </a:cubicBezTo>
                  <a:cubicBezTo>
                    <a:pt x="1334" y="2810"/>
                    <a:pt x="1429" y="2786"/>
                    <a:pt x="1501" y="2715"/>
                  </a:cubicBezTo>
                  <a:lnTo>
                    <a:pt x="1763" y="2441"/>
                  </a:lnTo>
                  <a:lnTo>
                    <a:pt x="2060" y="2596"/>
                  </a:lnTo>
                  <a:cubicBezTo>
                    <a:pt x="2132" y="2619"/>
                    <a:pt x="2167" y="2691"/>
                    <a:pt x="2167" y="2774"/>
                  </a:cubicBezTo>
                  <a:lnTo>
                    <a:pt x="2167" y="4179"/>
                  </a:lnTo>
                  <a:cubicBezTo>
                    <a:pt x="2167" y="4274"/>
                    <a:pt x="2251" y="4346"/>
                    <a:pt x="2334" y="4346"/>
                  </a:cubicBezTo>
                  <a:cubicBezTo>
                    <a:pt x="2417" y="4346"/>
                    <a:pt x="2501" y="4274"/>
                    <a:pt x="2501" y="4179"/>
                  </a:cubicBezTo>
                  <a:lnTo>
                    <a:pt x="2501" y="2774"/>
                  </a:lnTo>
                  <a:cubicBezTo>
                    <a:pt x="2513" y="2572"/>
                    <a:pt x="2405" y="2381"/>
                    <a:pt x="2215" y="2298"/>
                  </a:cubicBezTo>
                  <a:lnTo>
                    <a:pt x="1786" y="2084"/>
                  </a:lnTo>
                  <a:lnTo>
                    <a:pt x="1786" y="2072"/>
                  </a:lnTo>
                  <a:lnTo>
                    <a:pt x="1786" y="1822"/>
                  </a:lnTo>
                  <a:cubicBezTo>
                    <a:pt x="2013" y="1655"/>
                    <a:pt x="2155" y="1381"/>
                    <a:pt x="2155" y="1084"/>
                  </a:cubicBezTo>
                  <a:lnTo>
                    <a:pt x="2155" y="715"/>
                  </a:lnTo>
                  <a:cubicBezTo>
                    <a:pt x="2155" y="310"/>
                    <a:pt x="1834" y="0"/>
                    <a:pt x="1441" y="0"/>
                  </a:cubicBezTo>
                  <a:close/>
                </a:path>
              </a:pathLst>
            </a:custGeom>
            <a:solidFill>
              <a:srgbClr val="097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504;p62">
              <a:extLst>
                <a:ext uri="{FF2B5EF4-FFF2-40B4-BE49-F238E27FC236}">
                  <a16:creationId xmlns:a16="http://schemas.microsoft.com/office/drawing/2014/main" id="{4D284B61-60EC-DCE1-A517-BCEFE15C3EF0}"/>
                </a:ext>
              </a:extLst>
            </p:cNvPr>
            <p:cNvSpPr/>
            <p:nvPr/>
          </p:nvSpPr>
          <p:spPr>
            <a:xfrm>
              <a:off x="7555923" y="2906139"/>
              <a:ext cx="289949" cy="219833"/>
            </a:xfrm>
            <a:custGeom>
              <a:avLst/>
              <a:gdLst/>
              <a:ahLst/>
              <a:cxnLst/>
              <a:rect l="l" t="t" r="r" b="b"/>
              <a:pathLst>
                <a:path w="9110" h="6907" extrusionOk="0">
                  <a:moveTo>
                    <a:pt x="4561" y="1"/>
                  </a:moveTo>
                  <a:cubicBezTo>
                    <a:pt x="4501" y="1"/>
                    <a:pt x="4442" y="36"/>
                    <a:pt x="4406" y="96"/>
                  </a:cubicBezTo>
                  <a:lnTo>
                    <a:pt x="3859" y="1191"/>
                  </a:lnTo>
                  <a:cubicBezTo>
                    <a:pt x="3811" y="1287"/>
                    <a:pt x="3847" y="1382"/>
                    <a:pt x="3930" y="1418"/>
                  </a:cubicBezTo>
                  <a:cubicBezTo>
                    <a:pt x="3959" y="1432"/>
                    <a:pt x="3988" y="1439"/>
                    <a:pt x="4016" y="1439"/>
                  </a:cubicBezTo>
                  <a:cubicBezTo>
                    <a:pt x="4078" y="1439"/>
                    <a:pt x="4131" y="1404"/>
                    <a:pt x="4156" y="1346"/>
                  </a:cubicBezTo>
                  <a:lnTo>
                    <a:pt x="4382" y="894"/>
                  </a:lnTo>
                  <a:lnTo>
                    <a:pt x="4382" y="4204"/>
                  </a:lnTo>
                  <a:lnTo>
                    <a:pt x="715" y="4204"/>
                  </a:lnTo>
                  <a:cubicBezTo>
                    <a:pt x="310" y="4204"/>
                    <a:pt x="1" y="4525"/>
                    <a:pt x="1" y="4918"/>
                  </a:cubicBezTo>
                  <a:lnTo>
                    <a:pt x="1" y="6752"/>
                  </a:lnTo>
                  <a:cubicBezTo>
                    <a:pt x="1" y="6835"/>
                    <a:pt x="72" y="6906"/>
                    <a:pt x="168" y="6906"/>
                  </a:cubicBezTo>
                  <a:cubicBezTo>
                    <a:pt x="251" y="6906"/>
                    <a:pt x="334" y="6835"/>
                    <a:pt x="334" y="6752"/>
                  </a:cubicBezTo>
                  <a:lnTo>
                    <a:pt x="334" y="4918"/>
                  </a:lnTo>
                  <a:cubicBezTo>
                    <a:pt x="334" y="4704"/>
                    <a:pt x="489" y="4549"/>
                    <a:pt x="703" y="4549"/>
                  </a:cubicBezTo>
                  <a:lnTo>
                    <a:pt x="2906" y="4549"/>
                  </a:lnTo>
                  <a:lnTo>
                    <a:pt x="2906" y="6752"/>
                  </a:lnTo>
                  <a:cubicBezTo>
                    <a:pt x="2906" y="6835"/>
                    <a:pt x="2977" y="6906"/>
                    <a:pt x="3061" y="6906"/>
                  </a:cubicBezTo>
                  <a:cubicBezTo>
                    <a:pt x="3156" y="6906"/>
                    <a:pt x="3227" y="6835"/>
                    <a:pt x="3227" y="6752"/>
                  </a:cubicBezTo>
                  <a:lnTo>
                    <a:pt x="3227" y="4549"/>
                  </a:lnTo>
                  <a:lnTo>
                    <a:pt x="5823" y="4549"/>
                  </a:lnTo>
                  <a:lnTo>
                    <a:pt x="5823" y="6752"/>
                  </a:lnTo>
                  <a:cubicBezTo>
                    <a:pt x="5823" y="6835"/>
                    <a:pt x="5894" y="6906"/>
                    <a:pt x="5978" y="6906"/>
                  </a:cubicBezTo>
                  <a:cubicBezTo>
                    <a:pt x="6073" y="6906"/>
                    <a:pt x="6145" y="6835"/>
                    <a:pt x="6145" y="6752"/>
                  </a:cubicBezTo>
                  <a:lnTo>
                    <a:pt x="6145" y="4549"/>
                  </a:lnTo>
                  <a:lnTo>
                    <a:pt x="8347" y="4549"/>
                  </a:lnTo>
                  <a:cubicBezTo>
                    <a:pt x="8561" y="4549"/>
                    <a:pt x="8716" y="4704"/>
                    <a:pt x="8716" y="4918"/>
                  </a:cubicBezTo>
                  <a:lnTo>
                    <a:pt x="8716" y="6752"/>
                  </a:lnTo>
                  <a:cubicBezTo>
                    <a:pt x="8716" y="6835"/>
                    <a:pt x="8800" y="6906"/>
                    <a:pt x="8883" y="6906"/>
                  </a:cubicBezTo>
                  <a:cubicBezTo>
                    <a:pt x="8978" y="6906"/>
                    <a:pt x="9050" y="6835"/>
                    <a:pt x="9050" y="6752"/>
                  </a:cubicBezTo>
                  <a:lnTo>
                    <a:pt x="9050" y="4918"/>
                  </a:lnTo>
                  <a:cubicBezTo>
                    <a:pt x="9109" y="4525"/>
                    <a:pt x="8788" y="4204"/>
                    <a:pt x="8395" y="4204"/>
                  </a:cubicBezTo>
                  <a:lnTo>
                    <a:pt x="4740" y="4204"/>
                  </a:lnTo>
                  <a:lnTo>
                    <a:pt x="4740" y="894"/>
                  </a:lnTo>
                  <a:lnTo>
                    <a:pt x="4954" y="1346"/>
                  </a:lnTo>
                  <a:cubicBezTo>
                    <a:pt x="4990" y="1406"/>
                    <a:pt x="5049" y="1429"/>
                    <a:pt x="5109" y="1429"/>
                  </a:cubicBezTo>
                  <a:cubicBezTo>
                    <a:pt x="5132" y="1429"/>
                    <a:pt x="5156" y="1429"/>
                    <a:pt x="5180" y="1418"/>
                  </a:cubicBezTo>
                  <a:cubicBezTo>
                    <a:pt x="5275" y="1370"/>
                    <a:pt x="5299" y="1263"/>
                    <a:pt x="5252" y="1191"/>
                  </a:cubicBezTo>
                  <a:lnTo>
                    <a:pt x="4704" y="96"/>
                  </a:lnTo>
                  <a:cubicBezTo>
                    <a:pt x="4680" y="36"/>
                    <a:pt x="4621" y="1"/>
                    <a:pt x="4561" y="1"/>
                  </a:cubicBezTo>
                  <a:close/>
                </a:path>
              </a:pathLst>
            </a:custGeom>
            <a:solidFill>
              <a:srgbClr val="0970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A9FC79A-48B4-B440-83E3-E90F70D2AD31}"/>
              </a:ext>
            </a:extLst>
          </p:cNvPr>
          <p:cNvSpPr txBox="1"/>
          <p:nvPr/>
        </p:nvSpPr>
        <p:spPr>
          <a:xfrm>
            <a:off x="5443270" y="2979015"/>
            <a:ext cx="1255272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kumimoji="0" lang="fr-FR" sz="1800" b="1" i="0" u="none" strike="noStrike" cap="none" normalizeH="0" baseline="0" dirty="0">
                <a:ln>
                  <a:noFill/>
                </a:ln>
                <a:solidFill>
                  <a:srgbClr val="097080"/>
                </a:solidFill>
                <a:effectLst/>
                <a:latin typeface="Montserrat"/>
              </a:rPr>
              <a:t>Projet</a:t>
            </a:r>
            <a:endParaRPr lang="en-BE" dirty="0">
              <a:solidFill>
                <a:srgbClr val="097080"/>
              </a:solidFill>
              <a:latin typeface="Montserra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6C5B1A-5628-FCFF-28CC-79EBFC572F7A}"/>
              </a:ext>
            </a:extLst>
          </p:cNvPr>
          <p:cNvSpPr txBox="1"/>
          <p:nvPr/>
        </p:nvSpPr>
        <p:spPr>
          <a:xfrm>
            <a:off x="4244149" y="3329887"/>
            <a:ext cx="3906303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buAutoNum type="arabicPeriod"/>
            </a:pPr>
            <a:r>
              <a:rPr lang="fr-FR" sz="1200" b="1">
                <a:solidFill>
                  <a:srgbClr val="097080"/>
                </a:solidFill>
                <a:latin typeface="Montserrat"/>
              </a:rPr>
              <a:t>Récupérer </a:t>
            </a:r>
            <a:r>
              <a:rPr lang="fr-FR" sz="1200">
                <a:latin typeface="Montserrat"/>
              </a:rPr>
              <a:t>les déchets de bois (lattes)</a:t>
            </a:r>
          </a:p>
          <a:p>
            <a:pPr marL="228600" indent="-228600">
              <a:buAutoNum type="arabicPeriod"/>
            </a:pPr>
            <a:r>
              <a:rPr lang="fr-FR" sz="1200" b="1">
                <a:solidFill>
                  <a:srgbClr val="097080"/>
                </a:solidFill>
                <a:latin typeface="Montserrat"/>
              </a:rPr>
              <a:t>Combiner, assembler et coller </a:t>
            </a:r>
            <a:r>
              <a:rPr lang="fr-FR" sz="1200">
                <a:latin typeface="Montserrat"/>
              </a:rPr>
              <a:t>les lattes pour recréer </a:t>
            </a:r>
            <a:r>
              <a:rPr lang="fr-FR" sz="1200" b="1">
                <a:solidFill>
                  <a:srgbClr val="097080"/>
                </a:solidFill>
                <a:latin typeface="Montserrat"/>
              </a:rPr>
              <a:t>des panneaux de CLT</a:t>
            </a:r>
          </a:p>
          <a:p>
            <a:pPr marL="228600" indent="-228600">
              <a:buAutoNum type="arabicPeriod"/>
            </a:pPr>
            <a:r>
              <a:rPr lang="fr-FR" sz="1200" b="1">
                <a:solidFill>
                  <a:srgbClr val="097080"/>
                </a:solidFill>
                <a:latin typeface="Montserrat"/>
              </a:rPr>
              <a:t>Maximiser </a:t>
            </a:r>
            <a:r>
              <a:rPr lang="fr-FR" sz="1200">
                <a:latin typeface="Montserrat"/>
              </a:rPr>
              <a:t>la quantité de bois réutilisé</a:t>
            </a:r>
            <a:endParaRPr lang="fr-FR" sz="1200" b="1">
              <a:latin typeface="Montserrat"/>
            </a:endParaRPr>
          </a:p>
          <a:p>
            <a:endParaRPr lang="fr-FR" sz="1200">
              <a:latin typeface="Montserrat"/>
            </a:endParaRPr>
          </a:p>
          <a:p>
            <a:pPr lvl="1"/>
            <a:endParaRPr lang="fr-FR" sz="1200" b="1" noProof="0">
              <a:solidFill>
                <a:srgbClr val="097080"/>
              </a:solidFill>
              <a:latin typeface="Montserrat"/>
            </a:endParaRPr>
          </a:p>
          <a:p>
            <a:pPr marL="685800" lvl="1" indent="-228600">
              <a:buAutoNum type="arabicPeriod"/>
            </a:pPr>
            <a:endParaRPr lang="en-BE" sz="1200"/>
          </a:p>
        </p:txBody>
      </p:sp>
      <p:sp>
        <p:nvSpPr>
          <p:cNvPr id="43" name="Google Shape;9290;p62">
            <a:extLst>
              <a:ext uri="{FF2B5EF4-FFF2-40B4-BE49-F238E27FC236}">
                <a16:creationId xmlns:a16="http://schemas.microsoft.com/office/drawing/2014/main" id="{A7DF044D-D0EE-AF1A-12D6-DE006B883350}"/>
              </a:ext>
            </a:extLst>
          </p:cNvPr>
          <p:cNvSpPr/>
          <p:nvPr/>
        </p:nvSpPr>
        <p:spPr>
          <a:xfrm>
            <a:off x="10019493" y="2210117"/>
            <a:ext cx="712757" cy="712757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rgbClr val="09708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6CDFA99-1BF8-1863-726B-46491EB07B4F}"/>
              </a:ext>
            </a:extLst>
          </p:cNvPr>
          <p:cNvSpPr txBox="1"/>
          <p:nvPr/>
        </p:nvSpPr>
        <p:spPr>
          <a:xfrm>
            <a:off x="9579370" y="2979015"/>
            <a:ext cx="1426178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097080"/>
                </a:solidFill>
                <a:effectLst/>
                <a:latin typeface="Montserrat"/>
              </a:rPr>
              <a:t>Objectifs</a:t>
            </a:r>
            <a:endParaRPr lang="fr-FR">
              <a:solidFill>
                <a:srgbClr val="097080"/>
              </a:solidFill>
              <a:latin typeface="Montserra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86603D4-F185-8881-EEEE-936392B5F476}"/>
              </a:ext>
            </a:extLst>
          </p:cNvPr>
          <p:cNvSpPr txBox="1"/>
          <p:nvPr/>
        </p:nvSpPr>
        <p:spPr>
          <a:xfrm>
            <a:off x="8446683" y="3330915"/>
            <a:ext cx="3745317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buAutoNum type="arabicPeriod"/>
            </a:pPr>
            <a:r>
              <a:rPr lang="fr-FR" sz="1200" b="1" dirty="0">
                <a:solidFill>
                  <a:srgbClr val="097080"/>
                </a:solidFill>
                <a:latin typeface="Montserrat"/>
              </a:rPr>
              <a:t>Thèse </a:t>
            </a:r>
            <a:r>
              <a:rPr lang="fr-FR" sz="1200" dirty="0">
                <a:latin typeface="Montserrat"/>
              </a:rPr>
              <a:t>de 4 ans financée par l'</a:t>
            </a:r>
            <a:r>
              <a:rPr lang="fr-FR" sz="1200" dirty="0" err="1">
                <a:latin typeface="Montserrat"/>
              </a:rPr>
              <a:t>ULiège</a:t>
            </a:r>
            <a:r>
              <a:rPr lang="fr-FR" sz="1200" dirty="0">
                <a:latin typeface="Montserrat"/>
              </a:rPr>
              <a:t> :</a:t>
            </a:r>
          </a:p>
          <a:p>
            <a:pPr marL="685800" lvl="1" indent="-228600">
              <a:buAutoNum type="alphaLcPeriod"/>
            </a:pPr>
            <a:r>
              <a:rPr lang="fr-FR" sz="1200" dirty="0">
                <a:latin typeface="Montserrat"/>
              </a:rPr>
              <a:t>Revue de </a:t>
            </a:r>
            <a:r>
              <a:rPr lang="fr-FR" sz="1200" b="1" dirty="0">
                <a:solidFill>
                  <a:srgbClr val="097080"/>
                </a:solidFill>
                <a:latin typeface="Montserrat"/>
              </a:rPr>
              <a:t>littérature </a:t>
            </a:r>
            <a:r>
              <a:rPr lang="fr-FR" sz="1200" dirty="0">
                <a:latin typeface="Montserrat"/>
              </a:rPr>
              <a:t>sur le problème</a:t>
            </a:r>
          </a:p>
          <a:p>
            <a:pPr marL="685800" lvl="1" indent="-228600">
              <a:buAutoNum type="alphaLcPeriod"/>
            </a:pPr>
            <a:r>
              <a:rPr lang="fr-FR" sz="1200" dirty="0">
                <a:latin typeface="Montserrat"/>
              </a:rPr>
              <a:t>Création de </a:t>
            </a:r>
            <a:r>
              <a:rPr lang="fr-FR" sz="1200" b="1" dirty="0">
                <a:solidFill>
                  <a:srgbClr val="097080"/>
                </a:solidFill>
                <a:latin typeface="Montserrat"/>
              </a:rPr>
              <a:t>méthodes exactes et heuristiques</a:t>
            </a:r>
            <a:r>
              <a:rPr lang="fr-FR" sz="1200" dirty="0">
                <a:latin typeface="Montserrat"/>
              </a:rPr>
              <a:t> pour générer des solutions</a:t>
            </a:r>
          </a:p>
          <a:p>
            <a:pPr marL="685800" lvl="1" indent="-228600">
              <a:buAutoNum type="alphaLcPeriod"/>
            </a:pPr>
            <a:r>
              <a:rPr lang="fr-FR" sz="1200" dirty="0">
                <a:latin typeface="Montserrat"/>
              </a:rPr>
              <a:t>Trouver des </a:t>
            </a:r>
            <a:r>
              <a:rPr lang="fr-FR" sz="1200" b="1" dirty="0">
                <a:solidFill>
                  <a:srgbClr val="097080"/>
                </a:solidFill>
                <a:latin typeface="Montserrat"/>
              </a:rPr>
              <a:t>données</a:t>
            </a:r>
            <a:r>
              <a:rPr lang="fr-FR" sz="1200" dirty="0">
                <a:latin typeface="Montserrat"/>
              </a:rPr>
              <a:t> réelles/réalistes pour les tester</a:t>
            </a:r>
          </a:p>
          <a:p>
            <a:pPr marL="685800" lvl="1" indent="-228600">
              <a:buAutoNum type="alphaLcPeriod"/>
            </a:pPr>
            <a:r>
              <a:rPr lang="fr-FR" sz="1200" dirty="0">
                <a:latin typeface="Montserrat"/>
              </a:rPr>
              <a:t>Analyse des </a:t>
            </a:r>
            <a:r>
              <a:rPr lang="fr-FR" sz="1200" b="1" dirty="0">
                <a:solidFill>
                  <a:srgbClr val="097080"/>
                </a:solidFill>
                <a:latin typeface="Montserrat"/>
              </a:rPr>
              <a:t>aspects managériaux</a:t>
            </a:r>
          </a:p>
          <a:p>
            <a:endParaRPr lang="fr-FR" sz="1200" dirty="0">
              <a:latin typeface="Montserrat"/>
            </a:endParaRPr>
          </a:p>
        </p:txBody>
      </p:sp>
      <p:cxnSp>
        <p:nvCxnSpPr>
          <p:cNvPr id="8" name="Google Shape;550;p50">
            <a:extLst>
              <a:ext uri="{FF2B5EF4-FFF2-40B4-BE49-F238E27FC236}">
                <a16:creationId xmlns:a16="http://schemas.microsoft.com/office/drawing/2014/main" id="{99BD4F43-21A9-5831-B351-896F6DA81B57}"/>
              </a:ext>
            </a:extLst>
          </p:cNvPr>
          <p:cNvCxnSpPr/>
          <p:nvPr/>
        </p:nvCxnSpPr>
        <p:spPr>
          <a:xfrm>
            <a:off x="2070885" y="0"/>
            <a:ext cx="0" cy="711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" name="Image 10" descr="Une image contenant texte, Police, Graphique, cercle&#10;&#10;Le contenu généré par l’IA peut être incorrect.">
            <a:extLst>
              <a:ext uri="{FF2B5EF4-FFF2-40B4-BE49-F238E27FC236}">
                <a16:creationId xmlns:a16="http://schemas.microsoft.com/office/drawing/2014/main" id="{B1ABBA13-689E-5029-B7A0-29EC5D071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502" y="830852"/>
            <a:ext cx="1685442" cy="482587"/>
          </a:xfrm>
          <a:prstGeom prst="rect">
            <a:avLst/>
          </a:prstGeom>
        </p:spPr>
      </p:pic>
      <p:pic>
        <p:nvPicPr>
          <p:cNvPr id="29" name="Image 28" descr="Une image contenant sourire, Visage humain, portrait, personne&#10;&#10;Le contenu généré par l’IA peut être incorrect.">
            <a:extLst>
              <a:ext uri="{FF2B5EF4-FFF2-40B4-BE49-F238E27FC236}">
                <a16:creationId xmlns:a16="http://schemas.microsoft.com/office/drawing/2014/main" id="{E372EF3A-DC33-D09C-C1CA-650A426BA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7517" y="799353"/>
            <a:ext cx="548901" cy="542444"/>
          </a:xfrm>
          <a:prstGeom prst="rect">
            <a:avLst/>
          </a:prstGeom>
        </p:spPr>
      </p:pic>
      <p:pic>
        <p:nvPicPr>
          <p:cNvPr id="31" name="Image 30" descr="Une image contenant plein air, bâtiment, bois, en bois&#10;&#10;Le contenu généré par l’IA peut être incorrect.">
            <a:extLst>
              <a:ext uri="{FF2B5EF4-FFF2-40B4-BE49-F238E27FC236}">
                <a16:creationId xmlns:a16="http://schemas.microsoft.com/office/drawing/2014/main" id="{97A4AEB4-2812-E8DA-EBF0-35DC1EE6CA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6101" y="3130459"/>
            <a:ext cx="2734749" cy="3616594"/>
          </a:xfrm>
          <a:prstGeom prst="rect">
            <a:avLst/>
          </a:prstGeom>
        </p:spPr>
      </p:pic>
      <p:pic>
        <p:nvPicPr>
          <p:cNvPr id="33" name="Image 3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B72F650-940B-2975-7593-8F1ADBA0C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7392" y="4225417"/>
            <a:ext cx="1428750" cy="1428750"/>
          </a:xfrm>
          <a:prstGeom prst="rect">
            <a:avLst/>
          </a:prstGeom>
        </p:spPr>
      </p:pic>
      <p:pic>
        <p:nvPicPr>
          <p:cNvPr id="46" name="Image 45" descr="Une image contenant en bois, Planche, bois, contre-plaqué&#10;&#10;Le contenu généré par l’IA peut être incorrect.">
            <a:extLst>
              <a:ext uri="{FF2B5EF4-FFF2-40B4-BE49-F238E27FC236}">
                <a16:creationId xmlns:a16="http://schemas.microsoft.com/office/drawing/2014/main" id="{377C307F-24A6-CCA7-7927-65760DB920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199" y="4007968"/>
            <a:ext cx="3890838" cy="2576853"/>
          </a:xfrm>
          <a:prstGeom prst="rect">
            <a:avLst/>
          </a:prstGeom>
        </p:spPr>
      </p:pic>
      <p:sp>
        <p:nvSpPr>
          <p:cNvPr id="9" name="Rounded Rectangle 67">
            <a:extLst>
              <a:ext uri="{FF2B5EF4-FFF2-40B4-BE49-F238E27FC236}">
                <a16:creationId xmlns:a16="http://schemas.microsoft.com/office/drawing/2014/main" id="{A9807BCC-3DDD-5C04-B985-6F09C3EAE4A3}"/>
              </a:ext>
            </a:extLst>
          </p:cNvPr>
          <p:cNvSpPr/>
          <p:nvPr/>
        </p:nvSpPr>
        <p:spPr>
          <a:xfrm>
            <a:off x="358341" y="5762743"/>
            <a:ext cx="11594119" cy="959843"/>
          </a:xfrm>
          <a:prstGeom prst="roundRect">
            <a:avLst>
              <a:gd name="adj" fmla="val 10868"/>
            </a:avLst>
          </a:prstGeom>
          <a:solidFill>
            <a:srgbClr val="097080"/>
          </a:solidFill>
          <a:ln>
            <a:solidFill>
              <a:srgbClr val="1950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7009D7-1630-1538-9F05-5B53F13F7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85BF60"/>
              </a:solidFill>
            </a:endParaRPr>
          </a:p>
        </p:txBody>
      </p:sp>
      <p:sp>
        <p:nvSpPr>
          <p:cNvPr id="18" name="TextBox 51">
            <a:extLst>
              <a:ext uri="{FF2B5EF4-FFF2-40B4-BE49-F238E27FC236}">
                <a16:creationId xmlns:a16="http://schemas.microsoft.com/office/drawing/2014/main" id="{DF106570-6ACD-9F4B-2D26-D0CF35EBAD94}"/>
              </a:ext>
            </a:extLst>
          </p:cNvPr>
          <p:cNvSpPr txBox="1"/>
          <p:nvPr/>
        </p:nvSpPr>
        <p:spPr>
          <a:xfrm>
            <a:off x="4798155" y="6023481"/>
            <a:ext cx="3099856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latin typeface="Montserrat"/>
              </a:rPr>
              <a:t>Optimum atteint avec 10.000 lattes</a:t>
            </a:r>
          </a:p>
        </p:txBody>
      </p:sp>
      <p:sp>
        <p:nvSpPr>
          <p:cNvPr id="32" name="TextBox 55">
            <a:extLst>
              <a:ext uri="{FF2B5EF4-FFF2-40B4-BE49-F238E27FC236}">
                <a16:creationId xmlns:a16="http://schemas.microsoft.com/office/drawing/2014/main" id="{6D25EB77-6C25-CEA6-0348-41BA3F3DC189}"/>
              </a:ext>
            </a:extLst>
          </p:cNvPr>
          <p:cNvSpPr txBox="1"/>
          <p:nvPr/>
        </p:nvSpPr>
        <p:spPr>
          <a:xfrm>
            <a:off x="1274997" y="6131203"/>
            <a:ext cx="3964302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400" b="1" dirty="0">
                <a:solidFill>
                  <a:srgbClr val="FFFFFF"/>
                </a:solidFill>
                <a:latin typeface="Montserrat"/>
              </a:rPr>
              <a:t>4 modèles mathématiques testés</a:t>
            </a:r>
          </a:p>
        </p:txBody>
      </p:sp>
      <p:grpSp>
        <p:nvGrpSpPr>
          <p:cNvPr id="57" name="Google Shape;9760;p62">
            <a:extLst>
              <a:ext uri="{FF2B5EF4-FFF2-40B4-BE49-F238E27FC236}">
                <a16:creationId xmlns:a16="http://schemas.microsoft.com/office/drawing/2014/main" id="{F03D1289-43AC-FE65-417F-F875D32DAE8B}"/>
              </a:ext>
            </a:extLst>
          </p:cNvPr>
          <p:cNvGrpSpPr/>
          <p:nvPr/>
        </p:nvGrpSpPr>
        <p:grpSpPr>
          <a:xfrm>
            <a:off x="441735" y="5930103"/>
            <a:ext cx="829034" cy="646332"/>
            <a:chOff x="2611458" y="3816374"/>
            <a:chExt cx="426329" cy="332375"/>
          </a:xfrm>
          <a:solidFill>
            <a:schemeClr val="bg1"/>
          </a:solidFill>
        </p:grpSpPr>
        <p:sp>
          <p:nvSpPr>
            <p:cNvPr id="47" name="Google Shape;9761;p62">
              <a:extLst>
                <a:ext uri="{FF2B5EF4-FFF2-40B4-BE49-F238E27FC236}">
                  <a16:creationId xmlns:a16="http://schemas.microsoft.com/office/drawing/2014/main" id="{EE33ADB4-3313-3856-B1BC-4AB5DD07F81D}"/>
                </a:ext>
              </a:extLst>
            </p:cNvPr>
            <p:cNvSpPr/>
            <p:nvPr/>
          </p:nvSpPr>
          <p:spPr>
            <a:xfrm>
              <a:off x="2611458" y="3816374"/>
              <a:ext cx="426329" cy="332375"/>
            </a:xfrm>
            <a:custGeom>
              <a:avLst/>
              <a:gdLst/>
              <a:ahLst/>
              <a:cxnLst/>
              <a:rect l="l" t="t" r="r" b="b"/>
              <a:pathLst>
                <a:path w="13395" h="10443" extrusionOk="0">
                  <a:moveTo>
                    <a:pt x="13002" y="429"/>
                  </a:moveTo>
                  <a:lnTo>
                    <a:pt x="12966" y="846"/>
                  </a:lnTo>
                  <a:lnTo>
                    <a:pt x="11418" y="846"/>
                  </a:lnTo>
                  <a:cubicBezTo>
                    <a:pt x="11299" y="846"/>
                    <a:pt x="11216" y="929"/>
                    <a:pt x="11216" y="1048"/>
                  </a:cubicBezTo>
                  <a:cubicBezTo>
                    <a:pt x="11216" y="1167"/>
                    <a:pt x="11299" y="1263"/>
                    <a:pt x="11418" y="1263"/>
                  </a:cubicBezTo>
                  <a:lnTo>
                    <a:pt x="12633" y="1263"/>
                  </a:lnTo>
                  <a:lnTo>
                    <a:pt x="12633" y="7501"/>
                  </a:lnTo>
                  <a:lnTo>
                    <a:pt x="5429" y="7501"/>
                  </a:lnTo>
                  <a:lnTo>
                    <a:pt x="5429" y="7287"/>
                  </a:lnTo>
                  <a:cubicBezTo>
                    <a:pt x="5429" y="7168"/>
                    <a:pt x="5334" y="7085"/>
                    <a:pt x="5215" y="7085"/>
                  </a:cubicBezTo>
                  <a:lnTo>
                    <a:pt x="4870" y="7085"/>
                  </a:lnTo>
                  <a:cubicBezTo>
                    <a:pt x="4834" y="6942"/>
                    <a:pt x="4786" y="6811"/>
                    <a:pt x="4715" y="6692"/>
                  </a:cubicBezTo>
                  <a:lnTo>
                    <a:pt x="4953" y="6454"/>
                  </a:lnTo>
                  <a:cubicBezTo>
                    <a:pt x="5036" y="6358"/>
                    <a:pt x="5036" y="6227"/>
                    <a:pt x="4953" y="6156"/>
                  </a:cubicBezTo>
                  <a:lnTo>
                    <a:pt x="4310" y="5513"/>
                  </a:lnTo>
                  <a:cubicBezTo>
                    <a:pt x="4263" y="5477"/>
                    <a:pt x="4215" y="5454"/>
                    <a:pt x="4155" y="5454"/>
                  </a:cubicBezTo>
                  <a:cubicBezTo>
                    <a:pt x="4096" y="5454"/>
                    <a:pt x="4060" y="5477"/>
                    <a:pt x="4013" y="5513"/>
                  </a:cubicBezTo>
                  <a:lnTo>
                    <a:pt x="3774" y="5751"/>
                  </a:lnTo>
                  <a:cubicBezTo>
                    <a:pt x="3655" y="5692"/>
                    <a:pt x="3524" y="5632"/>
                    <a:pt x="3382" y="5596"/>
                  </a:cubicBezTo>
                  <a:lnTo>
                    <a:pt x="3382" y="5251"/>
                  </a:lnTo>
                  <a:cubicBezTo>
                    <a:pt x="3382" y="5132"/>
                    <a:pt x="3298" y="5037"/>
                    <a:pt x="3179" y="5037"/>
                  </a:cubicBezTo>
                  <a:lnTo>
                    <a:pt x="2655" y="5037"/>
                  </a:lnTo>
                  <a:lnTo>
                    <a:pt x="2655" y="1274"/>
                  </a:lnTo>
                  <a:lnTo>
                    <a:pt x="10704" y="1274"/>
                  </a:lnTo>
                  <a:cubicBezTo>
                    <a:pt x="10823" y="1274"/>
                    <a:pt x="10918" y="1191"/>
                    <a:pt x="10918" y="1072"/>
                  </a:cubicBezTo>
                  <a:cubicBezTo>
                    <a:pt x="10918" y="953"/>
                    <a:pt x="10823" y="858"/>
                    <a:pt x="10704" y="858"/>
                  </a:cubicBezTo>
                  <a:lnTo>
                    <a:pt x="2310" y="858"/>
                  </a:lnTo>
                  <a:lnTo>
                    <a:pt x="2310" y="429"/>
                  </a:lnTo>
                  <a:close/>
                  <a:moveTo>
                    <a:pt x="12966" y="7918"/>
                  </a:moveTo>
                  <a:lnTo>
                    <a:pt x="12966" y="8347"/>
                  </a:lnTo>
                  <a:lnTo>
                    <a:pt x="5358" y="8347"/>
                  </a:lnTo>
                  <a:cubicBezTo>
                    <a:pt x="5394" y="8299"/>
                    <a:pt x="5417" y="8251"/>
                    <a:pt x="5417" y="8192"/>
                  </a:cubicBezTo>
                  <a:lnTo>
                    <a:pt x="5417" y="7954"/>
                  </a:lnTo>
                  <a:lnTo>
                    <a:pt x="12835" y="7954"/>
                  </a:lnTo>
                  <a:cubicBezTo>
                    <a:pt x="12883" y="7954"/>
                    <a:pt x="12930" y="7942"/>
                    <a:pt x="12954" y="7918"/>
                  </a:cubicBezTo>
                  <a:close/>
                  <a:moveTo>
                    <a:pt x="2953" y="5442"/>
                  </a:moveTo>
                  <a:lnTo>
                    <a:pt x="2953" y="5739"/>
                  </a:lnTo>
                  <a:cubicBezTo>
                    <a:pt x="2953" y="5846"/>
                    <a:pt x="3024" y="5918"/>
                    <a:pt x="3120" y="5954"/>
                  </a:cubicBezTo>
                  <a:cubicBezTo>
                    <a:pt x="3310" y="5989"/>
                    <a:pt x="3501" y="6073"/>
                    <a:pt x="3679" y="6192"/>
                  </a:cubicBezTo>
                  <a:cubicBezTo>
                    <a:pt x="3716" y="6215"/>
                    <a:pt x="3755" y="6225"/>
                    <a:pt x="3793" y="6225"/>
                  </a:cubicBezTo>
                  <a:cubicBezTo>
                    <a:pt x="3853" y="6225"/>
                    <a:pt x="3909" y="6200"/>
                    <a:pt x="3953" y="6156"/>
                  </a:cubicBezTo>
                  <a:lnTo>
                    <a:pt x="4155" y="5954"/>
                  </a:lnTo>
                  <a:lnTo>
                    <a:pt x="4501" y="6287"/>
                  </a:lnTo>
                  <a:lnTo>
                    <a:pt x="4298" y="6501"/>
                  </a:lnTo>
                  <a:cubicBezTo>
                    <a:pt x="4215" y="6573"/>
                    <a:pt x="4203" y="6680"/>
                    <a:pt x="4263" y="6763"/>
                  </a:cubicBezTo>
                  <a:cubicBezTo>
                    <a:pt x="4370" y="6942"/>
                    <a:pt x="4453" y="7144"/>
                    <a:pt x="4501" y="7335"/>
                  </a:cubicBezTo>
                  <a:cubicBezTo>
                    <a:pt x="4513" y="7418"/>
                    <a:pt x="4608" y="7501"/>
                    <a:pt x="4715" y="7501"/>
                  </a:cubicBezTo>
                  <a:lnTo>
                    <a:pt x="5013" y="7501"/>
                  </a:lnTo>
                  <a:lnTo>
                    <a:pt x="5013" y="7990"/>
                  </a:lnTo>
                  <a:lnTo>
                    <a:pt x="4715" y="7990"/>
                  </a:lnTo>
                  <a:cubicBezTo>
                    <a:pt x="4608" y="7990"/>
                    <a:pt x="4525" y="8061"/>
                    <a:pt x="4501" y="8156"/>
                  </a:cubicBezTo>
                  <a:cubicBezTo>
                    <a:pt x="4453" y="8347"/>
                    <a:pt x="4382" y="8537"/>
                    <a:pt x="4263" y="8716"/>
                  </a:cubicBezTo>
                  <a:cubicBezTo>
                    <a:pt x="4203" y="8811"/>
                    <a:pt x="4215" y="8906"/>
                    <a:pt x="4298" y="8990"/>
                  </a:cubicBezTo>
                  <a:lnTo>
                    <a:pt x="4501" y="9192"/>
                  </a:lnTo>
                  <a:lnTo>
                    <a:pt x="4155" y="9537"/>
                  </a:lnTo>
                  <a:lnTo>
                    <a:pt x="3953" y="9323"/>
                  </a:lnTo>
                  <a:cubicBezTo>
                    <a:pt x="3912" y="9282"/>
                    <a:pt x="3860" y="9261"/>
                    <a:pt x="3805" y="9261"/>
                  </a:cubicBezTo>
                  <a:cubicBezTo>
                    <a:pt x="3764" y="9261"/>
                    <a:pt x="3720" y="9273"/>
                    <a:pt x="3679" y="9299"/>
                  </a:cubicBezTo>
                  <a:cubicBezTo>
                    <a:pt x="3501" y="9394"/>
                    <a:pt x="3310" y="9490"/>
                    <a:pt x="3120" y="9537"/>
                  </a:cubicBezTo>
                  <a:cubicBezTo>
                    <a:pt x="3024" y="9549"/>
                    <a:pt x="2953" y="9633"/>
                    <a:pt x="2953" y="9740"/>
                  </a:cubicBezTo>
                  <a:lnTo>
                    <a:pt x="2953" y="10037"/>
                  </a:lnTo>
                  <a:lnTo>
                    <a:pt x="2465" y="10037"/>
                  </a:lnTo>
                  <a:lnTo>
                    <a:pt x="2465" y="9740"/>
                  </a:lnTo>
                  <a:cubicBezTo>
                    <a:pt x="2465" y="9633"/>
                    <a:pt x="2393" y="9561"/>
                    <a:pt x="2298" y="9537"/>
                  </a:cubicBezTo>
                  <a:cubicBezTo>
                    <a:pt x="2108" y="9490"/>
                    <a:pt x="1917" y="9418"/>
                    <a:pt x="1738" y="9299"/>
                  </a:cubicBezTo>
                  <a:cubicBezTo>
                    <a:pt x="1697" y="9273"/>
                    <a:pt x="1654" y="9261"/>
                    <a:pt x="1612" y="9261"/>
                  </a:cubicBezTo>
                  <a:cubicBezTo>
                    <a:pt x="1557" y="9261"/>
                    <a:pt x="1505" y="9282"/>
                    <a:pt x="1465" y="9323"/>
                  </a:cubicBezTo>
                  <a:lnTo>
                    <a:pt x="1262" y="9537"/>
                  </a:lnTo>
                  <a:lnTo>
                    <a:pt x="917" y="9192"/>
                  </a:lnTo>
                  <a:lnTo>
                    <a:pt x="1119" y="8990"/>
                  </a:lnTo>
                  <a:cubicBezTo>
                    <a:pt x="1203" y="8906"/>
                    <a:pt x="1215" y="8799"/>
                    <a:pt x="1155" y="8716"/>
                  </a:cubicBezTo>
                  <a:cubicBezTo>
                    <a:pt x="1048" y="8537"/>
                    <a:pt x="965" y="8347"/>
                    <a:pt x="917" y="8156"/>
                  </a:cubicBezTo>
                  <a:cubicBezTo>
                    <a:pt x="905" y="8061"/>
                    <a:pt x="810" y="7990"/>
                    <a:pt x="703" y="7990"/>
                  </a:cubicBezTo>
                  <a:lnTo>
                    <a:pt x="405" y="7990"/>
                  </a:lnTo>
                  <a:lnTo>
                    <a:pt x="405" y="7501"/>
                  </a:lnTo>
                  <a:lnTo>
                    <a:pt x="703" y="7501"/>
                  </a:lnTo>
                  <a:cubicBezTo>
                    <a:pt x="810" y="7501"/>
                    <a:pt x="881" y="7418"/>
                    <a:pt x="917" y="7335"/>
                  </a:cubicBezTo>
                  <a:cubicBezTo>
                    <a:pt x="965" y="7144"/>
                    <a:pt x="1036" y="6942"/>
                    <a:pt x="1155" y="6763"/>
                  </a:cubicBezTo>
                  <a:cubicBezTo>
                    <a:pt x="1215" y="6680"/>
                    <a:pt x="1203" y="6573"/>
                    <a:pt x="1119" y="6501"/>
                  </a:cubicBezTo>
                  <a:lnTo>
                    <a:pt x="917" y="6287"/>
                  </a:lnTo>
                  <a:lnTo>
                    <a:pt x="1262" y="5954"/>
                  </a:lnTo>
                  <a:lnTo>
                    <a:pt x="1465" y="6156"/>
                  </a:lnTo>
                  <a:cubicBezTo>
                    <a:pt x="1508" y="6200"/>
                    <a:pt x="1565" y="6225"/>
                    <a:pt x="1624" y="6225"/>
                  </a:cubicBezTo>
                  <a:cubicBezTo>
                    <a:pt x="1662" y="6225"/>
                    <a:pt x="1701" y="6215"/>
                    <a:pt x="1738" y="6192"/>
                  </a:cubicBezTo>
                  <a:cubicBezTo>
                    <a:pt x="1917" y="6085"/>
                    <a:pt x="2108" y="5989"/>
                    <a:pt x="2298" y="5954"/>
                  </a:cubicBezTo>
                  <a:cubicBezTo>
                    <a:pt x="2393" y="5930"/>
                    <a:pt x="2465" y="5846"/>
                    <a:pt x="2465" y="5739"/>
                  </a:cubicBezTo>
                  <a:lnTo>
                    <a:pt x="2465" y="5442"/>
                  </a:lnTo>
                  <a:close/>
                  <a:moveTo>
                    <a:pt x="2084" y="0"/>
                  </a:moveTo>
                  <a:cubicBezTo>
                    <a:pt x="1977" y="0"/>
                    <a:pt x="1881" y="84"/>
                    <a:pt x="1881" y="203"/>
                  </a:cubicBezTo>
                  <a:lnTo>
                    <a:pt x="1881" y="1048"/>
                  </a:lnTo>
                  <a:cubicBezTo>
                    <a:pt x="1881" y="1167"/>
                    <a:pt x="1977" y="1263"/>
                    <a:pt x="2084" y="1263"/>
                  </a:cubicBezTo>
                  <a:lnTo>
                    <a:pt x="2227" y="1263"/>
                  </a:lnTo>
                  <a:lnTo>
                    <a:pt x="2227" y="5037"/>
                  </a:lnTo>
                  <a:cubicBezTo>
                    <a:pt x="2119" y="5061"/>
                    <a:pt x="2048" y="5144"/>
                    <a:pt x="2048" y="5251"/>
                  </a:cubicBezTo>
                  <a:lnTo>
                    <a:pt x="2048" y="5584"/>
                  </a:lnTo>
                  <a:cubicBezTo>
                    <a:pt x="1905" y="5632"/>
                    <a:pt x="1774" y="5680"/>
                    <a:pt x="1655" y="5751"/>
                  </a:cubicBezTo>
                  <a:lnTo>
                    <a:pt x="1417" y="5513"/>
                  </a:lnTo>
                  <a:cubicBezTo>
                    <a:pt x="1369" y="5465"/>
                    <a:pt x="1334" y="5454"/>
                    <a:pt x="1274" y="5454"/>
                  </a:cubicBezTo>
                  <a:cubicBezTo>
                    <a:pt x="1215" y="5454"/>
                    <a:pt x="1167" y="5465"/>
                    <a:pt x="1119" y="5513"/>
                  </a:cubicBezTo>
                  <a:lnTo>
                    <a:pt x="476" y="6156"/>
                  </a:lnTo>
                  <a:cubicBezTo>
                    <a:pt x="393" y="6239"/>
                    <a:pt x="393" y="6382"/>
                    <a:pt x="476" y="6454"/>
                  </a:cubicBezTo>
                  <a:lnTo>
                    <a:pt x="715" y="6692"/>
                  </a:lnTo>
                  <a:cubicBezTo>
                    <a:pt x="655" y="6811"/>
                    <a:pt x="595" y="6942"/>
                    <a:pt x="560" y="7073"/>
                  </a:cubicBezTo>
                  <a:lnTo>
                    <a:pt x="214" y="7073"/>
                  </a:lnTo>
                  <a:cubicBezTo>
                    <a:pt x="95" y="7073"/>
                    <a:pt x="0" y="7168"/>
                    <a:pt x="0" y="7287"/>
                  </a:cubicBezTo>
                  <a:lnTo>
                    <a:pt x="0" y="8192"/>
                  </a:lnTo>
                  <a:cubicBezTo>
                    <a:pt x="0" y="8311"/>
                    <a:pt x="95" y="8406"/>
                    <a:pt x="214" y="8406"/>
                  </a:cubicBezTo>
                  <a:lnTo>
                    <a:pt x="560" y="8406"/>
                  </a:lnTo>
                  <a:cubicBezTo>
                    <a:pt x="595" y="8537"/>
                    <a:pt x="643" y="8668"/>
                    <a:pt x="715" y="8787"/>
                  </a:cubicBezTo>
                  <a:lnTo>
                    <a:pt x="476" y="9025"/>
                  </a:lnTo>
                  <a:cubicBezTo>
                    <a:pt x="393" y="9121"/>
                    <a:pt x="393" y="9252"/>
                    <a:pt x="476" y="9323"/>
                  </a:cubicBezTo>
                  <a:lnTo>
                    <a:pt x="1119" y="9966"/>
                  </a:lnTo>
                  <a:cubicBezTo>
                    <a:pt x="1167" y="10008"/>
                    <a:pt x="1223" y="10028"/>
                    <a:pt x="1277" y="10028"/>
                  </a:cubicBezTo>
                  <a:cubicBezTo>
                    <a:pt x="1331" y="10028"/>
                    <a:pt x="1381" y="10008"/>
                    <a:pt x="1417" y="9966"/>
                  </a:cubicBezTo>
                  <a:lnTo>
                    <a:pt x="1655" y="9728"/>
                  </a:lnTo>
                  <a:cubicBezTo>
                    <a:pt x="1774" y="9787"/>
                    <a:pt x="1905" y="9847"/>
                    <a:pt x="2048" y="9895"/>
                  </a:cubicBezTo>
                  <a:lnTo>
                    <a:pt x="2048" y="10228"/>
                  </a:lnTo>
                  <a:cubicBezTo>
                    <a:pt x="2048" y="10347"/>
                    <a:pt x="2131" y="10442"/>
                    <a:pt x="2250" y="10442"/>
                  </a:cubicBezTo>
                  <a:lnTo>
                    <a:pt x="3155" y="10442"/>
                  </a:lnTo>
                  <a:cubicBezTo>
                    <a:pt x="3274" y="10442"/>
                    <a:pt x="3370" y="10347"/>
                    <a:pt x="3370" y="10228"/>
                  </a:cubicBezTo>
                  <a:lnTo>
                    <a:pt x="3370" y="9895"/>
                  </a:lnTo>
                  <a:cubicBezTo>
                    <a:pt x="3501" y="9847"/>
                    <a:pt x="3632" y="9799"/>
                    <a:pt x="3751" y="9728"/>
                  </a:cubicBezTo>
                  <a:lnTo>
                    <a:pt x="3989" y="9966"/>
                  </a:lnTo>
                  <a:cubicBezTo>
                    <a:pt x="4036" y="10008"/>
                    <a:pt x="4093" y="10028"/>
                    <a:pt x="4146" y="10028"/>
                  </a:cubicBezTo>
                  <a:cubicBezTo>
                    <a:pt x="4200" y="10028"/>
                    <a:pt x="4251" y="10008"/>
                    <a:pt x="4286" y="9966"/>
                  </a:cubicBezTo>
                  <a:lnTo>
                    <a:pt x="4929" y="9323"/>
                  </a:lnTo>
                  <a:cubicBezTo>
                    <a:pt x="5025" y="9240"/>
                    <a:pt x="5025" y="9097"/>
                    <a:pt x="4929" y="9025"/>
                  </a:cubicBezTo>
                  <a:lnTo>
                    <a:pt x="4691" y="8787"/>
                  </a:lnTo>
                  <a:cubicBezTo>
                    <a:pt x="4691" y="8775"/>
                    <a:pt x="4703" y="8775"/>
                    <a:pt x="4703" y="8763"/>
                  </a:cubicBezTo>
                  <a:lnTo>
                    <a:pt x="13180" y="8763"/>
                  </a:lnTo>
                  <a:cubicBezTo>
                    <a:pt x="13299" y="8763"/>
                    <a:pt x="13383" y="8668"/>
                    <a:pt x="13383" y="8549"/>
                  </a:cubicBezTo>
                  <a:lnTo>
                    <a:pt x="13383" y="7704"/>
                  </a:lnTo>
                  <a:cubicBezTo>
                    <a:pt x="13383" y="7585"/>
                    <a:pt x="13299" y="7489"/>
                    <a:pt x="13180" y="7489"/>
                  </a:cubicBezTo>
                  <a:lnTo>
                    <a:pt x="13037" y="7489"/>
                  </a:lnTo>
                  <a:lnTo>
                    <a:pt x="13037" y="1263"/>
                  </a:lnTo>
                  <a:lnTo>
                    <a:pt x="13192" y="1263"/>
                  </a:lnTo>
                  <a:cubicBezTo>
                    <a:pt x="13311" y="1263"/>
                    <a:pt x="13395" y="1167"/>
                    <a:pt x="13395" y="1048"/>
                  </a:cubicBezTo>
                  <a:lnTo>
                    <a:pt x="13395" y="203"/>
                  </a:lnTo>
                  <a:cubicBezTo>
                    <a:pt x="13395" y="84"/>
                    <a:pt x="13311" y="0"/>
                    <a:pt x="13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9762;p62">
              <a:extLst>
                <a:ext uri="{FF2B5EF4-FFF2-40B4-BE49-F238E27FC236}">
                  <a16:creationId xmlns:a16="http://schemas.microsoft.com/office/drawing/2014/main" id="{7868D0CD-92B7-48D2-8960-BC67DC713746}"/>
                </a:ext>
              </a:extLst>
            </p:cNvPr>
            <p:cNvSpPr/>
            <p:nvPr/>
          </p:nvSpPr>
          <p:spPr>
            <a:xfrm>
              <a:off x="2803568" y="3950909"/>
              <a:ext cx="40198" cy="85648"/>
            </a:xfrm>
            <a:custGeom>
              <a:avLst/>
              <a:gdLst/>
              <a:ahLst/>
              <a:cxnLst/>
              <a:rect l="l" t="t" r="r" b="b"/>
              <a:pathLst>
                <a:path w="1263" h="2691" extrusionOk="0">
                  <a:moveTo>
                    <a:pt x="846" y="417"/>
                  </a:moveTo>
                  <a:lnTo>
                    <a:pt x="846" y="2262"/>
                  </a:lnTo>
                  <a:lnTo>
                    <a:pt x="417" y="22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84"/>
                    <a:pt x="1" y="203"/>
                  </a:cubicBezTo>
                  <a:lnTo>
                    <a:pt x="1" y="2477"/>
                  </a:lnTo>
                  <a:cubicBezTo>
                    <a:pt x="1" y="2596"/>
                    <a:pt x="84" y="2691"/>
                    <a:pt x="203" y="2691"/>
                  </a:cubicBezTo>
                  <a:lnTo>
                    <a:pt x="1060" y="2691"/>
                  </a:lnTo>
                  <a:cubicBezTo>
                    <a:pt x="1167" y="2691"/>
                    <a:pt x="1263" y="2596"/>
                    <a:pt x="1263" y="2477"/>
                  </a:cubicBezTo>
                  <a:lnTo>
                    <a:pt x="1263" y="203"/>
                  </a:lnTo>
                  <a:cubicBezTo>
                    <a:pt x="1263" y="84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763;p62">
              <a:extLst>
                <a:ext uri="{FF2B5EF4-FFF2-40B4-BE49-F238E27FC236}">
                  <a16:creationId xmlns:a16="http://schemas.microsoft.com/office/drawing/2014/main" id="{AE3B4DD9-2740-9031-0528-11A89F182388}"/>
                </a:ext>
              </a:extLst>
            </p:cNvPr>
            <p:cNvSpPr/>
            <p:nvPr/>
          </p:nvSpPr>
          <p:spPr>
            <a:xfrm>
              <a:off x="2851691" y="3917935"/>
              <a:ext cx="40580" cy="118621"/>
            </a:xfrm>
            <a:custGeom>
              <a:avLst/>
              <a:gdLst/>
              <a:ahLst/>
              <a:cxnLst/>
              <a:rect l="l" t="t" r="r" b="b"/>
              <a:pathLst>
                <a:path w="1275" h="3727" extrusionOk="0">
                  <a:moveTo>
                    <a:pt x="858" y="417"/>
                  </a:moveTo>
                  <a:lnTo>
                    <a:pt x="858" y="3298"/>
                  </a:lnTo>
                  <a:lnTo>
                    <a:pt x="417" y="3298"/>
                  </a:lnTo>
                  <a:lnTo>
                    <a:pt x="417" y="417"/>
                  </a:lnTo>
                  <a:close/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lnTo>
                    <a:pt x="1" y="3513"/>
                  </a:lnTo>
                  <a:cubicBezTo>
                    <a:pt x="1" y="3632"/>
                    <a:pt x="96" y="3727"/>
                    <a:pt x="215" y="3727"/>
                  </a:cubicBezTo>
                  <a:lnTo>
                    <a:pt x="1060" y="3727"/>
                  </a:lnTo>
                  <a:cubicBezTo>
                    <a:pt x="1179" y="3727"/>
                    <a:pt x="1275" y="3632"/>
                    <a:pt x="1275" y="3513"/>
                  </a:cubicBezTo>
                  <a:lnTo>
                    <a:pt x="1275" y="215"/>
                  </a:lnTo>
                  <a:cubicBezTo>
                    <a:pt x="1275" y="96"/>
                    <a:pt x="1179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764;p62">
              <a:extLst>
                <a:ext uri="{FF2B5EF4-FFF2-40B4-BE49-F238E27FC236}">
                  <a16:creationId xmlns:a16="http://schemas.microsoft.com/office/drawing/2014/main" id="{8CDB1764-6993-7F92-B98B-09433E47C124}"/>
                </a:ext>
              </a:extLst>
            </p:cNvPr>
            <p:cNvSpPr/>
            <p:nvPr/>
          </p:nvSpPr>
          <p:spPr>
            <a:xfrm>
              <a:off x="2900197" y="3934995"/>
              <a:ext cx="40198" cy="101562"/>
            </a:xfrm>
            <a:custGeom>
              <a:avLst/>
              <a:gdLst/>
              <a:ahLst/>
              <a:cxnLst/>
              <a:rect l="l" t="t" r="r" b="b"/>
              <a:pathLst>
                <a:path w="1263" h="3191" extrusionOk="0">
                  <a:moveTo>
                    <a:pt x="846" y="417"/>
                  </a:moveTo>
                  <a:lnTo>
                    <a:pt x="846" y="2762"/>
                  </a:lnTo>
                  <a:lnTo>
                    <a:pt x="417" y="27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2977"/>
                  </a:lnTo>
                  <a:cubicBezTo>
                    <a:pt x="1" y="3096"/>
                    <a:pt x="84" y="3191"/>
                    <a:pt x="203" y="3191"/>
                  </a:cubicBezTo>
                  <a:lnTo>
                    <a:pt x="1048" y="3191"/>
                  </a:lnTo>
                  <a:cubicBezTo>
                    <a:pt x="1168" y="3191"/>
                    <a:pt x="1263" y="3096"/>
                    <a:pt x="1263" y="2977"/>
                  </a:cubicBezTo>
                  <a:lnTo>
                    <a:pt x="1263" y="214"/>
                  </a:lnTo>
                  <a:cubicBezTo>
                    <a:pt x="1263" y="95"/>
                    <a:pt x="1179" y="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765;p62">
              <a:extLst>
                <a:ext uri="{FF2B5EF4-FFF2-40B4-BE49-F238E27FC236}">
                  <a16:creationId xmlns:a16="http://schemas.microsoft.com/office/drawing/2014/main" id="{6E7D0099-12F4-B950-D9E0-68C5E2F04930}"/>
                </a:ext>
              </a:extLst>
            </p:cNvPr>
            <p:cNvSpPr/>
            <p:nvPr/>
          </p:nvSpPr>
          <p:spPr>
            <a:xfrm>
              <a:off x="2948320" y="3879265"/>
              <a:ext cx="40580" cy="156941"/>
            </a:xfrm>
            <a:custGeom>
              <a:avLst/>
              <a:gdLst/>
              <a:ahLst/>
              <a:cxnLst/>
              <a:rect l="l" t="t" r="r" b="b"/>
              <a:pathLst>
                <a:path w="1275" h="4931" extrusionOk="0">
                  <a:moveTo>
                    <a:pt x="858" y="430"/>
                  </a:moveTo>
                  <a:lnTo>
                    <a:pt x="858" y="4525"/>
                  </a:lnTo>
                  <a:lnTo>
                    <a:pt x="418" y="4525"/>
                  </a:lnTo>
                  <a:lnTo>
                    <a:pt x="418" y="430"/>
                  </a:lnTo>
                  <a:close/>
                  <a:moveTo>
                    <a:pt x="215" y="1"/>
                  </a:moveTo>
                  <a:cubicBezTo>
                    <a:pt x="96" y="1"/>
                    <a:pt x="1" y="108"/>
                    <a:pt x="1" y="203"/>
                  </a:cubicBezTo>
                  <a:lnTo>
                    <a:pt x="1" y="4716"/>
                  </a:lnTo>
                  <a:cubicBezTo>
                    <a:pt x="1" y="4835"/>
                    <a:pt x="96" y="4930"/>
                    <a:pt x="215" y="4930"/>
                  </a:cubicBezTo>
                  <a:lnTo>
                    <a:pt x="1060" y="4930"/>
                  </a:lnTo>
                  <a:cubicBezTo>
                    <a:pt x="1180" y="4930"/>
                    <a:pt x="1275" y="4835"/>
                    <a:pt x="1275" y="4716"/>
                  </a:cubicBezTo>
                  <a:lnTo>
                    <a:pt x="1275" y="203"/>
                  </a:lnTo>
                  <a:cubicBezTo>
                    <a:pt x="1275" y="84"/>
                    <a:pt x="1180" y="1"/>
                    <a:pt x="1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766;p62">
              <a:extLst>
                <a:ext uri="{FF2B5EF4-FFF2-40B4-BE49-F238E27FC236}">
                  <a16:creationId xmlns:a16="http://schemas.microsoft.com/office/drawing/2014/main" id="{A104B8AE-6D94-BA4E-0030-5A68D9EA055A}"/>
                </a:ext>
              </a:extLst>
            </p:cNvPr>
            <p:cNvSpPr/>
            <p:nvPr/>
          </p:nvSpPr>
          <p:spPr>
            <a:xfrm>
              <a:off x="2716807" y="3896325"/>
              <a:ext cx="49269" cy="13304"/>
            </a:xfrm>
            <a:custGeom>
              <a:avLst/>
              <a:gdLst/>
              <a:ahLst/>
              <a:cxnLst/>
              <a:rect l="l" t="t" r="r" b="b"/>
              <a:pathLst>
                <a:path w="1548" h="418" extrusionOk="0">
                  <a:moveTo>
                    <a:pt x="214" y="1"/>
                  </a:moveTo>
                  <a:cubicBezTo>
                    <a:pt x="95" y="1"/>
                    <a:pt x="0" y="84"/>
                    <a:pt x="0" y="203"/>
                  </a:cubicBezTo>
                  <a:cubicBezTo>
                    <a:pt x="0" y="322"/>
                    <a:pt x="107" y="417"/>
                    <a:pt x="214" y="417"/>
                  </a:cubicBezTo>
                  <a:lnTo>
                    <a:pt x="1345" y="417"/>
                  </a:lnTo>
                  <a:cubicBezTo>
                    <a:pt x="1453" y="417"/>
                    <a:pt x="1548" y="322"/>
                    <a:pt x="1548" y="203"/>
                  </a:cubicBezTo>
                  <a:cubicBezTo>
                    <a:pt x="1548" y="84"/>
                    <a:pt x="1453" y="1"/>
                    <a:pt x="13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767;p62">
              <a:extLst>
                <a:ext uri="{FF2B5EF4-FFF2-40B4-BE49-F238E27FC236}">
                  <a16:creationId xmlns:a16="http://schemas.microsoft.com/office/drawing/2014/main" id="{6FE51222-15D9-17EB-FE81-32A38F2183E7}"/>
                </a:ext>
              </a:extLst>
            </p:cNvPr>
            <p:cNvSpPr/>
            <p:nvPr/>
          </p:nvSpPr>
          <p:spPr>
            <a:xfrm>
              <a:off x="2717157" y="3917553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5"/>
                  </a:cubicBezTo>
                  <a:cubicBezTo>
                    <a:pt x="2168" y="96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768;p62">
              <a:extLst>
                <a:ext uri="{FF2B5EF4-FFF2-40B4-BE49-F238E27FC236}">
                  <a16:creationId xmlns:a16="http://schemas.microsoft.com/office/drawing/2014/main" id="{A3FB7CC0-6FAE-62F9-4D3E-9E40E8C460F4}"/>
                </a:ext>
              </a:extLst>
            </p:cNvPr>
            <p:cNvSpPr/>
            <p:nvPr/>
          </p:nvSpPr>
          <p:spPr>
            <a:xfrm>
              <a:off x="2717157" y="3938782"/>
              <a:ext cx="69002" cy="13272"/>
            </a:xfrm>
            <a:custGeom>
              <a:avLst/>
              <a:gdLst/>
              <a:ahLst/>
              <a:cxnLst/>
              <a:rect l="l" t="t" r="r" b="b"/>
              <a:pathLst>
                <a:path w="2168" h="417" extrusionOk="0">
                  <a:moveTo>
                    <a:pt x="215" y="0"/>
                  </a:moveTo>
                  <a:cubicBezTo>
                    <a:pt x="96" y="0"/>
                    <a:pt x="1" y="95"/>
                    <a:pt x="1" y="214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4"/>
                  </a:cubicBezTo>
                  <a:cubicBezTo>
                    <a:pt x="2168" y="95"/>
                    <a:pt x="2061" y="0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769;p62">
              <a:extLst>
                <a:ext uri="{FF2B5EF4-FFF2-40B4-BE49-F238E27FC236}">
                  <a16:creationId xmlns:a16="http://schemas.microsoft.com/office/drawing/2014/main" id="{1496C97B-162A-6316-7FB3-A9DFE7EC3AD0}"/>
                </a:ext>
              </a:extLst>
            </p:cNvPr>
            <p:cNvSpPr/>
            <p:nvPr/>
          </p:nvSpPr>
          <p:spPr>
            <a:xfrm>
              <a:off x="2717157" y="3960361"/>
              <a:ext cx="69002" cy="1330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8"/>
                    <a:pt x="215" y="418"/>
                  </a:cubicBezTo>
                  <a:lnTo>
                    <a:pt x="1954" y="418"/>
                  </a:lnTo>
                  <a:cubicBezTo>
                    <a:pt x="2073" y="418"/>
                    <a:pt x="2168" y="322"/>
                    <a:pt x="2168" y="203"/>
                  </a:cubicBezTo>
                  <a:cubicBezTo>
                    <a:pt x="2168" y="84"/>
                    <a:pt x="2061" y="1"/>
                    <a:pt x="1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770;p62">
              <a:extLst>
                <a:ext uri="{FF2B5EF4-FFF2-40B4-BE49-F238E27FC236}">
                  <a16:creationId xmlns:a16="http://schemas.microsoft.com/office/drawing/2014/main" id="{FDCF4FC5-55BA-F0B2-7E0D-0533FC2A6813}"/>
                </a:ext>
              </a:extLst>
            </p:cNvPr>
            <p:cNvSpPr/>
            <p:nvPr/>
          </p:nvSpPr>
          <p:spPr>
            <a:xfrm>
              <a:off x="2655793" y="4020993"/>
              <a:ext cx="84152" cy="82656"/>
            </a:xfrm>
            <a:custGeom>
              <a:avLst/>
              <a:gdLst/>
              <a:ahLst/>
              <a:cxnLst/>
              <a:rect l="l" t="t" r="r" b="b"/>
              <a:pathLst>
                <a:path w="2644" h="2597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1620"/>
                    <a:pt x="84" y="1882"/>
                    <a:pt x="262" y="2120"/>
                  </a:cubicBezTo>
                  <a:cubicBezTo>
                    <a:pt x="312" y="2177"/>
                    <a:pt x="379" y="2204"/>
                    <a:pt x="442" y="2204"/>
                  </a:cubicBezTo>
                  <a:cubicBezTo>
                    <a:pt x="485" y="2204"/>
                    <a:pt x="526" y="2192"/>
                    <a:pt x="560" y="2168"/>
                  </a:cubicBezTo>
                  <a:cubicBezTo>
                    <a:pt x="655" y="2096"/>
                    <a:pt x="667" y="1965"/>
                    <a:pt x="607" y="1870"/>
                  </a:cubicBezTo>
                  <a:cubicBezTo>
                    <a:pt x="488" y="1703"/>
                    <a:pt x="429" y="1525"/>
                    <a:pt x="429" y="1322"/>
                  </a:cubicBezTo>
                  <a:cubicBezTo>
                    <a:pt x="429" y="822"/>
                    <a:pt x="834" y="406"/>
                    <a:pt x="1334" y="406"/>
                  </a:cubicBezTo>
                  <a:cubicBezTo>
                    <a:pt x="1846" y="406"/>
                    <a:pt x="2239" y="810"/>
                    <a:pt x="2239" y="1322"/>
                  </a:cubicBezTo>
                  <a:cubicBezTo>
                    <a:pt x="2239" y="1620"/>
                    <a:pt x="2096" y="1894"/>
                    <a:pt x="1846" y="2061"/>
                  </a:cubicBezTo>
                  <a:cubicBezTo>
                    <a:pt x="1822" y="2061"/>
                    <a:pt x="1822" y="2073"/>
                    <a:pt x="1810" y="2073"/>
                  </a:cubicBezTo>
                  <a:lnTo>
                    <a:pt x="1798" y="2073"/>
                  </a:lnTo>
                  <a:cubicBezTo>
                    <a:pt x="1786" y="2073"/>
                    <a:pt x="1786" y="2096"/>
                    <a:pt x="1762" y="2096"/>
                  </a:cubicBezTo>
                  <a:lnTo>
                    <a:pt x="1750" y="2096"/>
                  </a:lnTo>
                  <a:cubicBezTo>
                    <a:pt x="1738" y="2096"/>
                    <a:pt x="1738" y="2108"/>
                    <a:pt x="1727" y="2108"/>
                  </a:cubicBezTo>
                  <a:cubicBezTo>
                    <a:pt x="1703" y="2108"/>
                    <a:pt x="1691" y="2120"/>
                    <a:pt x="1691" y="2120"/>
                  </a:cubicBezTo>
                  <a:lnTo>
                    <a:pt x="1679" y="2120"/>
                  </a:lnTo>
                  <a:cubicBezTo>
                    <a:pt x="1667" y="2120"/>
                    <a:pt x="1667" y="2120"/>
                    <a:pt x="1643" y="2144"/>
                  </a:cubicBezTo>
                  <a:lnTo>
                    <a:pt x="1631" y="2144"/>
                  </a:lnTo>
                  <a:cubicBezTo>
                    <a:pt x="1619" y="2144"/>
                    <a:pt x="1608" y="2156"/>
                    <a:pt x="1608" y="2156"/>
                  </a:cubicBezTo>
                  <a:cubicBezTo>
                    <a:pt x="1584" y="2156"/>
                    <a:pt x="1572" y="2156"/>
                    <a:pt x="1560" y="2168"/>
                  </a:cubicBezTo>
                  <a:lnTo>
                    <a:pt x="1072" y="2168"/>
                  </a:lnTo>
                  <a:cubicBezTo>
                    <a:pt x="1048" y="2168"/>
                    <a:pt x="1036" y="2168"/>
                    <a:pt x="1024" y="2156"/>
                  </a:cubicBezTo>
                  <a:cubicBezTo>
                    <a:pt x="1012" y="2156"/>
                    <a:pt x="988" y="2144"/>
                    <a:pt x="988" y="2144"/>
                  </a:cubicBezTo>
                  <a:lnTo>
                    <a:pt x="976" y="2144"/>
                  </a:lnTo>
                  <a:cubicBezTo>
                    <a:pt x="951" y="2133"/>
                    <a:pt x="925" y="2127"/>
                    <a:pt x="899" y="2127"/>
                  </a:cubicBezTo>
                  <a:cubicBezTo>
                    <a:pt x="817" y="2127"/>
                    <a:pt x="742" y="2181"/>
                    <a:pt x="715" y="2263"/>
                  </a:cubicBezTo>
                  <a:cubicBezTo>
                    <a:pt x="667" y="2358"/>
                    <a:pt x="726" y="2501"/>
                    <a:pt x="834" y="2525"/>
                  </a:cubicBezTo>
                  <a:lnTo>
                    <a:pt x="846" y="2525"/>
                  </a:lnTo>
                  <a:cubicBezTo>
                    <a:pt x="857" y="2525"/>
                    <a:pt x="869" y="2537"/>
                    <a:pt x="905" y="2537"/>
                  </a:cubicBezTo>
                  <a:cubicBezTo>
                    <a:pt x="917" y="2537"/>
                    <a:pt x="929" y="2561"/>
                    <a:pt x="965" y="2561"/>
                  </a:cubicBezTo>
                  <a:lnTo>
                    <a:pt x="976" y="2561"/>
                  </a:lnTo>
                  <a:cubicBezTo>
                    <a:pt x="988" y="2561"/>
                    <a:pt x="1012" y="2561"/>
                    <a:pt x="1024" y="2573"/>
                  </a:cubicBezTo>
                  <a:lnTo>
                    <a:pt x="1036" y="2573"/>
                  </a:lnTo>
                  <a:cubicBezTo>
                    <a:pt x="1048" y="2573"/>
                    <a:pt x="1072" y="2573"/>
                    <a:pt x="1096" y="2584"/>
                  </a:cubicBezTo>
                  <a:cubicBezTo>
                    <a:pt x="1107" y="2584"/>
                    <a:pt x="1143" y="2584"/>
                    <a:pt x="1155" y="2596"/>
                  </a:cubicBezTo>
                  <a:lnTo>
                    <a:pt x="1429" y="2596"/>
                  </a:lnTo>
                  <a:cubicBezTo>
                    <a:pt x="1441" y="2596"/>
                    <a:pt x="1465" y="2596"/>
                    <a:pt x="1488" y="2584"/>
                  </a:cubicBezTo>
                  <a:cubicBezTo>
                    <a:pt x="1500" y="2584"/>
                    <a:pt x="1524" y="2584"/>
                    <a:pt x="1548" y="2573"/>
                  </a:cubicBezTo>
                  <a:lnTo>
                    <a:pt x="1560" y="2573"/>
                  </a:lnTo>
                  <a:cubicBezTo>
                    <a:pt x="1572" y="2573"/>
                    <a:pt x="1584" y="2573"/>
                    <a:pt x="1608" y="2561"/>
                  </a:cubicBezTo>
                  <a:lnTo>
                    <a:pt x="1619" y="2561"/>
                  </a:lnTo>
                  <a:cubicBezTo>
                    <a:pt x="1631" y="2561"/>
                    <a:pt x="1643" y="2537"/>
                    <a:pt x="1679" y="2537"/>
                  </a:cubicBezTo>
                  <a:cubicBezTo>
                    <a:pt x="1691" y="2537"/>
                    <a:pt x="1703" y="2525"/>
                    <a:pt x="1738" y="2525"/>
                  </a:cubicBezTo>
                  <a:lnTo>
                    <a:pt x="1750" y="2525"/>
                  </a:lnTo>
                  <a:cubicBezTo>
                    <a:pt x="1762" y="2525"/>
                    <a:pt x="1786" y="2513"/>
                    <a:pt x="1798" y="2513"/>
                  </a:cubicBezTo>
                  <a:lnTo>
                    <a:pt x="1810" y="2513"/>
                  </a:lnTo>
                  <a:cubicBezTo>
                    <a:pt x="1822" y="2513"/>
                    <a:pt x="1846" y="2489"/>
                    <a:pt x="1858" y="2477"/>
                  </a:cubicBezTo>
                  <a:cubicBezTo>
                    <a:pt x="1869" y="2465"/>
                    <a:pt x="1881" y="2465"/>
                    <a:pt x="1905" y="2454"/>
                  </a:cubicBezTo>
                  <a:lnTo>
                    <a:pt x="1917" y="2430"/>
                  </a:lnTo>
                  <a:cubicBezTo>
                    <a:pt x="1929" y="2430"/>
                    <a:pt x="1941" y="2418"/>
                    <a:pt x="1941" y="2418"/>
                  </a:cubicBezTo>
                  <a:lnTo>
                    <a:pt x="1965" y="2406"/>
                  </a:lnTo>
                  <a:cubicBezTo>
                    <a:pt x="1977" y="2394"/>
                    <a:pt x="1989" y="2394"/>
                    <a:pt x="2000" y="2370"/>
                  </a:cubicBezTo>
                  <a:cubicBezTo>
                    <a:pt x="2381" y="2120"/>
                    <a:pt x="2584" y="1715"/>
                    <a:pt x="2584" y="1275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TextBox 68">
            <a:extLst>
              <a:ext uri="{FF2B5EF4-FFF2-40B4-BE49-F238E27FC236}">
                <a16:creationId xmlns:a16="http://schemas.microsoft.com/office/drawing/2014/main" id="{0E0C63D1-1EC3-EB8A-9F57-2B3C9EDDF6D2}"/>
              </a:ext>
            </a:extLst>
          </p:cNvPr>
          <p:cNvSpPr txBox="1"/>
          <p:nvPr/>
        </p:nvSpPr>
        <p:spPr>
          <a:xfrm>
            <a:off x="390362" y="5434707"/>
            <a:ext cx="6097978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097080"/>
                </a:solidFill>
                <a:effectLst/>
                <a:latin typeface="Montserrat"/>
              </a:rPr>
              <a:t>Quelques chiffres…</a:t>
            </a:r>
            <a:endParaRPr lang="fr-FR" dirty="0">
              <a:solidFill>
                <a:srgbClr val="097080"/>
              </a:solidFill>
              <a:latin typeface="Montserrat"/>
            </a:endParaRPr>
          </a:p>
        </p:txBody>
      </p:sp>
      <p:sp>
        <p:nvSpPr>
          <p:cNvPr id="61" name="TextBox 69">
            <a:extLst>
              <a:ext uri="{FF2B5EF4-FFF2-40B4-BE49-F238E27FC236}">
                <a16:creationId xmlns:a16="http://schemas.microsoft.com/office/drawing/2014/main" id="{C0F637F8-3435-E0A7-DB4F-A536611DA459}"/>
              </a:ext>
            </a:extLst>
          </p:cNvPr>
          <p:cNvSpPr txBox="1"/>
          <p:nvPr/>
        </p:nvSpPr>
        <p:spPr>
          <a:xfrm>
            <a:off x="8322089" y="6023481"/>
            <a:ext cx="264205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BE" sz="1400" b="1" dirty="0">
                <a:solidFill>
                  <a:schemeClr val="bg1"/>
                </a:solidFill>
                <a:latin typeface="Montserrat"/>
              </a:rPr>
              <a:t>Solutions avec peu de pertes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63" name="Google Shape;550;p50">
            <a:extLst>
              <a:ext uri="{FF2B5EF4-FFF2-40B4-BE49-F238E27FC236}">
                <a16:creationId xmlns:a16="http://schemas.microsoft.com/office/drawing/2014/main" id="{D7140099-787A-98A6-756D-7C4605CFA748}"/>
              </a:ext>
            </a:extLst>
          </p:cNvPr>
          <p:cNvCxnSpPr>
            <a:cxnSpLocks/>
          </p:cNvCxnSpPr>
          <p:nvPr/>
        </p:nvCxnSpPr>
        <p:spPr>
          <a:xfrm>
            <a:off x="4664521" y="6075627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550;p50">
            <a:extLst>
              <a:ext uri="{FF2B5EF4-FFF2-40B4-BE49-F238E27FC236}">
                <a16:creationId xmlns:a16="http://schemas.microsoft.com/office/drawing/2014/main" id="{1C6D2CD6-0197-C068-D104-A2FED807BE43}"/>
              </a:ext>
            </a:extLst>
          </p:cNvPr>
          <p:cNvCxnSpPr>
            <a:cxnSpLocks/>
          </p:cNvCxnSpPr>
          <p:nvPr/>
        </p:nvCxnSpPr>
        <p:spPr>
          <a:xfrm>
            <a:off x="7960613" y="6088542"/>
            <a:ext cx="0" cy="393252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FBAB2719-52A9-2C08-45D4-1E773442C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3924" y="15240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A8C35-C340-36DE-6B95-A995D46F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11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1037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41" grpId="0"/>
      <p:bldP spid="42" grpId="0"/>
      <p:bldP spid="43" grpId="0" animBg="1"/>
      <p:bldP spid="44" grpId="0"/>
      <p:bldP spid="45" grpId="0"/>
      <p:bldP spid="9" grpId="0" animBg="1"/>
      <p:bldP spid="18" grpId="0"/>
      <p:bldP spid="32" grpId="0"/>
      <p:bldP spid="59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Police, Graphique, cercle&#10;&#10;Le contenu généré par l’IA peut être incorrect.">
            <a:extLst>
              <a:ext uri="{FF2B5EF4-FFF2-40B4-BE49-F238E27FC236}">
                <a16:creationId xmlns:a16="http://schemas.microsoft.com/office/drawing/2014/main" id="{9CD3F01F-D2BC-6D22-F7EE-CF1498C06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739" y="2604862"/>
            <a:ext cx="2989882" cy="818384"/>
          </a:xfrm>
          <a:prstGeom prst="rect">
            <a:avLst/>
          </a:prstGeom>
        </p:spPr>
      </p:pic>
      <p:pic>
        <p:nvPicPr>
          <p:cNvPr id="27650" name="Picture 2" descr="Centre d'Economie Sociale - HEC Liège | DigitalWallonia.be">
            <a:extLst>
              <a:ext uri="{FF2B5EF4-FFF2-40B4-BE49-F238E27FC236}">
                <a16:creationId xmlns:a16="http://schemas.microsoft.com/office/drawing/2014/main" id="{B95E502E-C49E-024A-08D4-E2258E766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054" y="3591053"/>
            <a:ext cx="2992957" cy="168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A965EF8-F0D8-BF25-9AF4-72CD4DC4FC39}"/>
              </a:ext>
            </a:extLst>
          </p:cNvPr>
          <p:cNvSpPr txBox="1"/>
          <p:nvPr/>
        </p:nvSpPr>
        <p:spPr>
          <a:xfrm>
            <a:off x="199081" y="5965799"/>
            <a:ext cx="9446925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latin typeface="Consolas"/>
              </a:rPr>
              <a:t>pauline.bessemans@uliege.be </a:t>
            </a:r>
            <a:r>
              <a:rPr lang="fr-FR" sz="1600">
                <a:latin typeface="Consolas"/>
                <a:ea typeface="+mn-lt"/>
                <a:cs typeface="+mn-lt"/>
              </a:rPr>
              <a:t>    antoine.gavroye@uliege.be      cpaquay</a:t>
            </a:r>
            <a:r>
              <a:rPr lang="fr-FR" sz="1600">
                <a:latin typeface="Consolas"/>
              </a:rPr>
              <a:t>@uliege.be </a:t>
            </a:r>
          </a:p>
          <a:p>
            <a:endParaRPr lang="fr-FR"/>
          </a:p>
        </p:txBody>
      </p:sp>
      <p:pic>
        <p:nvPicPr>
          <p:cNvPr id="8" name="Image 7" descr="Une image contenant Graphique, graphism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D288FBD-8EA1-3C17-F8FC-489E07DA2EB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589" t="18325" r="6144" b="15086"/>
          <a:stretch>
            <a:fillRect/>
          </a:stretch>
        </p:blipFill>
        <p:spPr>
          <a:xfrm>
            <a:off x="1096065" y="1228919"/>
            <a:ext cx="3126702" cy="968711"/>
          </a:xfrm>
          <a:prstGeom prst="rect">
            <a:avLst/>
          </a:prstGeom>
        </p:spPr>
      </p:pic>
      <p:pic>
        <p:nvPicPr>
          <p:cNvPr id="3" name="Picture 4" descr="Résultat de recherche d'images pour &quot;gembloux agro-bio tech&quot;">
            <a:extLst>
              <a:ext uri="{FF2B5EF4-FFF2-40B4-BE49-F238E27FC236}">
                <a16:creationId xmlns:a16="http://schemas.microsoft.com/office/drawing/2014/main" id="{E92BD24E-0BE7-E866-5780-AB9BE607F972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10042157" y="5827903"/>
            <a:ext cx="2151000" cy="892800"/>
          </a:xfrm>
          <a:prstGeom prst="rect">
            <a:avLst/>
          </a:prstGeom>
          <a:ln w="0"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C93E76-6972-86E3-D1FE-CC2783DF2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ADA2E-4FED-0245-AC8A-C2C116DD96F5}" type="slidenum">
              <a:rPr lang="en-BE" smtClean="0"/>
              <a:t>12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115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41843</TotalTime>
  <Words>1630</Words>
  <Application>Microsoft Office PowerPoint</Application>
  <PresentationFormat>Grand écran</PresentationFormat>
  <Paragraphs>193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2" baseType="lpstr">
      <vt:lpstr>Aptos</vt:lpstr>
      <vt:lpstr>Aptos Display</vt:lpstr>
      <vt:lpstr>Arial</vt:lpstr>
      <vt:lpstr>Consolas</vt:lpstr>
      <vt:lpstr>Epilogue</vt:lpstr>
      <vt:lpstr>Montserrat</vt:lpstr>
      <vt:lpstr>Montserrat ExtraBold</vt:lpstr>
      <vt:lpstr>Source Sans Pro</vt:lpstr>
      <vt:lpstr>Verdana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Gavroye Antoine</dc:creator>
  <cp:lastModifiedBy>Bessemans Pauline</cp:lastModifiedBy>
  <cp:revision>49</cp:revision>
  <dcterms:created xsi:type="dcterms:W3CDTF">2026-02-10T09:03:14Z</dcterms:created>
  <dcterms:modified xsi:type="dcterms:W3CDTF">2026-03-23T09:50:00Z</dcterms:modified>
</cp:coreProperties>
</file>