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0275213" cy="21388388"/>
  <p:notesSz cx="6858000" cy="9144000"/>
  <p:defaultTextStyle>
    <a:defPPr>
      <a:defRPr lang="it-IT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26">
          <p15:clr>
            <a:srgbClr val="A4A3A4"/>
          </p15:clr>
        </p15:guide>
        <p15:guide id="2" pos="93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018" autoAdjust="0"/>
  </p:normalViewPr>
  <p:slideViewPr>
    <p:cSldViewPr snapToGrid="0" snapToObjects="1" showGuides="1">
      <p:cViewPr>
        <p:scale>
          <a:sx n="40" d="100"/>
          <a:sy n="40" d="100"/>
        </p:scale>
        <p:origin x="1136" y="144"/>
      </p:cViewPr>
      <p:guideLst>
        <p:guide orient="horz" pos="12226"/>
        <p:guide pos="93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68A2D-007A-9645-89EE-3E9388699F91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A3FF-FFDB-9945-9947-B83E2227292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72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70641" y="6644264"/>
            <a:ext cx="25733931" cy="4584641"/>
          </a:xfrm>
        </p:spPr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41282" y="12120087"/>
            <a:ext cx="21192649" cy="5465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37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676283" y="2673550"/>
            <a:ext cx="22548726" cy="56911927"/>
          </a:xfrm>
        </p:spPr>
        <p:txBody>
          <a:bodyPr vert="eaVert"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14332" y="2673550"/>
            <a:ext cx="67157362" cy="56911927"/>
          </a:xfrm>
        </p:spPr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3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2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1533" y="13744021"/>
            <a:ext cx="25733931" cy="424797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91533" y="9065313"/>
            <a:ext cx="25733931" cy="4678708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2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14332" y="15565995"/>
            <a:ext cx="44850417" cy="44019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69338" y="15565995"/>
            <a:ext cx="44855671" cy="44019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8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13761" y="4787634"/>
            <a:ext cx="13376810" cy="199525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13761" y="6782891"/>
            <a:ext cx="13376810" cy="1232308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379389" y="4787634"/>
            <a:ext cx="13382065" cy="199525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379389" y="6782891"/>
            <a:ext cx="13382065" cy="1232308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6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20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50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3763" y="851574"/>
            <a:ext cx="9960336" cy="362414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6767" y="851576"/>
            <a:ext cx="16924685" cy="18254397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13763" y="4475720"/>
            <a:ext cx="9960336" cy="1463025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67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34154" y="14971872"/>
            <a:ext cx="18165128" cy="176751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34154" y="1911092"/>
            <a:ext cx="18165128" cy="12833033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34154" y="16739386"/>
            <a:ext cx="18165128" cy="251016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5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13761" y="4990626"/>
            <a:ext cx="27247692" cy="1411534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13761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225A-1033-D142-BB61-11446523E8EB}" type="datetimeFigureOut">
              <a:rPr lang="it-IT" smtClean="0"/>
              <a:t>21/02/21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344031" y="19823868"/>
            <a:ext cx="9587151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697236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182-D033-9A4A-9DC8-6FB329ED98E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2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15"/>
          <p:cNvSpPr/>
          <p:nvPr/>
        </p:nvSpPr>
        <p:spPr>
          <a:xfrm>
            <a:off x="19382953" y="3810793"/>
            <a:ext cx="10686090" cy="592087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9726832" y="11792033"/>
            <a:ext cx="9955512" cy="706522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354460" y="3942636"/>
            <a:ext cx="10119486" cy="649525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957341" y="19999210"/>
            <a:ext cx="14260829" cy="1389178"/>
          </a:xfrm>
        </p:spPr>
        <p:txBody>
          <a:bodyPr>
            <a:noAutofit/>
          </a:bodyPr>
          <a:lstStyle/>
          <a:p>
            <a:pPr algn="l"/>
            <a:r>
              <a:rPr lang="it-IT" sz="6000" b="1" dirty="0" err="1">
                <a:solidFill>
                  <a:schemeClr val="accent5">
                    <a:lumMod val="75000"/>
                  </a:schemeClr>
                </a:solidFill>
                <a:latin typeface="Source Sans Pro"/>
                <a:ea typeface="+mj-ea"/>
                <a:cs typeface="Source Sans Pro"/>
              </a:rPr>
              <a:t>Journée</a:t>
            </a:r>
            <a:r>
              <a:rPr lang="it-IT" sz="6000" b="1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+mj-ea"/>
                <a:cs typeface="Source Sans Pro"/>
              </a:rPr>
              <a:t> de la </a:t>
            </a:r>
            <a:r>
              <a:rPr lang="it-IT" sz="6000" b="1" dirty="0" err="1">
                <a:solidFill>
                  <a:schemeClr val="accent5">
                    <a:lumMod val="75000"/>
                  </a:schemeClr>
                </a:solidFill>
                <a:latin typeface="Source Sans Pro"/>
                <a:ea typeface="+mj-ea"/>
                <a:cs typeface="Source Sans Pro"/>
              </a:rPr>
              <a:t>recherche</a:t>
            </a:r>
            <a:r>
              <a:rPr lang="it-IT" sz="6000" b="1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+mj-ea"/>
                <a:cs typeface="Source Sans Pro"/>
              </a:rPr>
              <a:t>  22/02/ 2021</a:t>
            </a:r>
          </a:p>
        </p:txBody>
      </p:sp>
      <p:pic>
        <p:nvPicPr>
          <p:cNvPr id="4" name="Immagine 3" descr="uliege_faculte_architecture_logo_rvb_pos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386" y="19910498"/>
            <a:ext cx="4127313" cy="1472897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084084" y="502768"/>
            <a:ext cx="27880615" cy="3083269"/>
          </a:xfrm>
          <a:prstGeom prst="rect">
            <a:avLst/>
          </a:prstGeom>
        </p:spPr>
        <p:txBody>
          <a:bodyPr vert="horz" lIns="208639" tIns="104319" rIns="208639" bIns="104319" rtlCol="0" anchor="ctr">
            <a:normAutofit lnSpcReduction="10000"/>
          </a:bodyPr>
          <a:lstStyle>
            <a:lvl1pPr algn="ctr" defTabSz="1043193" rtl="0" eaLnBrk="1" latinLnBrk="0" hangingPunct="1"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dirty="0">
                <a:solidFill>
                  <a:srgbClr val="8C8B82"/>
                </a:solidFill>
                <a:latin typeface="Source Sans Pro"/>
                <a:cs typeface="Source Sans Pro"/>
              </a:rPr>
              <a:t>Valorisation et amélioration de l’usage du bambou dans les cultures constructives au Mayombe, essai de développement d’une architecture </a:t>
            </a:r>
            <a:r>
              <a:rPr lang="fr-FR" sz="6000" dirty="0" err="1">
                <a:solidFill>
                  <a:srgbClr val="8C8B82"/>
                </a:solidFill>
                <a:latin typeface="Source Sans Pro"/>
                <a:cs typeface="Source Sans Pro"/>
              </a:rPr>
              <a:t>néovernaculaire</a:t>
            </a:r>
            <a:endParaRPr lang="fr-FR" sz="6000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FR" sz="36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r>
              <a:rPr lang="fr-FR" sz="3600" b="1" dirty="0" err="1">
                <a:solidFill>
                  <a:srgbClr val="8C8B82"/>
                </a:solidFill>
                <a:latin typeface="Source Sans Pro"/>
                <a:cs typeface="Source Sans Pro"/>
              </a:rPr>
              <a:t>Matsuela</a:t>
            </a:r>
            <a:r>
              <a:rPr lang="fr-FR" sz="3600" b="1" dirty="0">
                <a:solidFill>
                  <a:srgbClr val="8C8B82"/>
                </a:solidFill>
                <a:latin typeface="Source Sans Pro"/>
                <a:cs typeface="Source Sans Pro"/>
              </a:rPr>
              <a:t> </a:t>
            </a:r>
            <a:r>
              <a:rPr lang="fr-FR" sz="3600" b="1" dirty="0" err="1">
                <a:solidFill>
                  <a:srgbClr val="8C8B82"/>
                </a:solidFill>
                <a:latin typeface="Source Sans Pro"/>
                <a:cs typeface="Source Sans Pro"/>
              </a:rPr>
              <a:t>Mbungu</a:t>
            </a:r>
            <a:r>
              <a:rPr lang="fr-FR" sz="3600" b="1" dirty="0">
                <a:solidFill>
                  <a:srgbClr val="8C8B82"/>
                </a:solidFill>
                <a:latin typeface="Source Sans Pro"/>
                <a:cs typeface="Source Sans Pro"/>
              </a:rPr>
              <a:t> Arlette, Ur(s)/Labo Team 11</a:t>
            </a:r>
            <a:endParaRPr lang="fr-FR" sz="3600" b="1" dirty="0">
              <a:latin typeface="Source Sans Pro"/>
              <a:cs typeface="Source Sans Pro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76793" y="4263049"/>
            <a:ext cx="9340234" cy="6495259"/>
          </a:xfrm>
          <a:prstGeom prst="rect">
            <a:avLst/>
          </a:prstGeom>
        </p:spPr>
        <p:txBody>
          <a:bodyPr vert="horz" lIns="208639" tIns="104319" rIns="208639" bIns="104319" rtlCol="0" anchor="ctr">
            <a:normAutofit/>
          </a:bodyPr>
          <a:lstStyle>
            <a:lvl1pPr algn="ctr" defTabSz="1043193" rtl="0" eaLnBrk="1" latinLnBrk="0" hangingPunct="1"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CONNAÎTRE /Quoi?</a:t>
            </a: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La recherche s’inscrit en art de bâtir et urbanisme, faculté d’architecture;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Son objet:  la valorisation et l’utilisation du matériau bambou (en construction) localement disponible dans la perspective d’une architecture située, en répondant  aux besoins des logements décents et à faible coût  pour la population;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Origine: l’étude part du constat effectué qui traduit le contraste, un déséquilibre criant entre l’existence de la ressource bambou et son utilisation dans le chef de population;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Source d’information primaire (Cible +, </a:t>
            </a:r>
            <a:r>
              <a:rPr lang="fr-BE" sz="2400" b="1" dirty="0" err="1">
                <a:solidFill>
                  <a:srgbClr val="8C8B82"/>
                </a:solidFill>
                <a:latin typeface="Source Sans Pro"/>
                <a:cs typeface="Source Sans Pro"/>
              </a:rPr>
              <a:t>google</a:t>
            </a: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 </a:t>
            </a:r>
            <a:r>
              <a:rPr lang="fr-BE" sz="2400" b="1" dirty="0" err="1">
                <a:solidFill>
                  <a:srgbClr val="8C8B82"/>
                </a:solidFill>
                <a:latin typeface="Source Sans Pro"/>
                <a:cs typeface="Source Sans Pro"/>
              </a:rPr>
              <a:t>scholar</a:t>
            </a: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, …), la revue documentaire, récolte des donnée sur les savoirs empiriques au moyen des travaux de terrain.  </a:t>
            </a:r>
          </a:p>
          <a:p>
            <a:pPr algn="l"/>
            <a:endParaRPr lang="it-IT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r>
              <a:rPr lang="fr-BE" sz="2400" dirty="0">
                <a:latin typeface="Source Sans Pro"/>
                <a:cs typeface="Source Sans Pro"/>
              </a:rPr>
              <a:t> </a:t>
            </a:r>
            <a:endParaRPr lang="it-IT" sz="2400" dirty="0">
              <a:latin typeface="Source Sans Pro"/>
              <a:cs typeface="Source Sans Pro"/>
            </a:endParaRPr>
          </a:p>
          <a:p>
            <a:pPr algn="l"/>
            <a:endParaRPr lang="fr-FR" sz="2400" dirty="0">
              <a:latin typeface="Source Sans Pro"/>
              <a:cs typeface="Source Sans Pro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121333" y="12035060"/>
            <a:ext cx="9498030" cy="8570315"/>
          </a:xfrm>
          <a:prstGeom prst="rect">
            <a:avLst/>
          </a:prstGeom>
        </p:spPr>
        <p:txBody>
          <a:bodyPr vert="horz" lIns="208639" tIns="104319" rIns="208639" bIns="104319" rtlCol="0" anchor="ctr">
            <a:normAutofit fontScale="77500" lnSpcReduction="20000"/>
          </a:bodyPr>
          <a:lstStyle>
            <a:lvl1pPr algn="ctr" defTabSz="1043193" rtl="0" eaLnBrk="1" latinLnBrk="0" hangingPunct="1"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3200" b="1" dirty="0">
                <a:solidFill>
                  <a:srgbClr val="8C8B82"/>
                </a:solidFill>
                <a:latin typeface="Source Sans Pro"/>
                <a:cs typeface="Source Sans Pro"/>
              </a:rPr>
              <a:t>AGIR/ Pourquoi? Pour qui?</a:t>
            </a:r>
          </a:p>
          <a:p>
            <a:pPr algn="l"/>
            <a:endParaRPr lang="fr-BE" sz="3200" b="1" dirty="0">
              <a:solidFill>
                <a:srgbClr val="8C8B82"/>
              </a:solidFill>
              <a:latin typeface="+mn-lt"/>
              <a:cs typeface="APPLE CHANCERY" panose="03020702040506060504" pitchFamily="66" charset="-79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BE" sz="3200" b="1" dirty="0">
                <a:solidFill>
                  <a:srgbClr val="8C8B82"/>
                </a:solidFill>
                <a:latin typeface="+mn-lt"/>
                <a:cs typeface="APPLE CHANCERY" panose="03020702040506060504" pitchFamily="66" charset="-79"/>
              </a:rPr>
              <a:t>Au niveau national, la recherche se situe dans le prolongement des objectifs et visions d’une structure gouvernementale (PNBC) qui traite de cette question; sur le plan international,  elle tend à proposer des pistes de réflexions portant sur les processus d’investissements publics dans les logements à faible coût et protection des population contre les risques (Rapport stratégique INBAR);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BE" sz="3200" b="1" dirty="0">
              <a:solidFill>
                <a:srgbClr val="8C8B82"/>
              </a:solidFill>
              <a:latin typeface="+mn-lt"/>
              <a:cs typeface="APPLE CHANCERY" panose="03020702040506060504" pitchFamily="66" charset="-79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BE" sz="3200" b="1" dirty="0">
                <a:solidFill>
                  <a:srgbClr val="8C8B82"/>
                </a:solidFill>
                <a:latin typeface="+mn-lt"/>
                <a:cs typeface="APPLE CHANCERY" panose="03020702040506060504" pitchFamily="66" charset="-79"/>
              </a:rPr>
              <a:t>Impact: Proposition des pratiques et perspectives dans un essaie de développement: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BE" sz="3200" b="1" dirty="0">
                <a:solidFill>
                  <a:srgbClr val="8C8B82"/>
                </a:solidFill>
                <a:latin typeface="+mn-lt"/>
                <a:cs typeface="APPLE CHANCERY" panose="03020702040506060504" pitchFamily="66" charset="-79"/>
              </a:rPr>
              <a:t>Dans la valorisation et création d’une filière bambou en RDC;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fr-BE" sz="3200" b="1" dirty="0">
                <a:solidFill>
                  <a:srgbClr val="8C8B82"/>
                </a:solidFill>
                <a:latin typeface="+mn-lt"/>
                <a:cs typeface="APPLE CHANCERY" panose="03020702040506060504" pitchFamily="66" charset="-79"/>
              </a:rPr>
              <a:t>Dans l’amélioration des typologies et techniques constructives locales des populations;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r-BE" sz="3200" b="1" dirty="0">
              <a:solidFill>
                <a:srgbClr val="8C8B82"/>
              </a:solidFill>
              <a:latin typeface="+mn-lt"/>
              <a:cs typeface="APPLE CHANCERY" panose="03020702040506060504" pitchFamily="66" charset="-79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BE" sz="3200" b="1" dirty="0">
                <a:solidFill>
                  <a:srgbClr val="8C8B82"/>
                </a:solidFill>
                <a:latin typeface="+mn-lt"/>
                <a:cs typeface="APPLE CHANCERY" panose="03020702040506060504" pitchFamily="66" charset="-79"/>
              </a:rPr>
              <a:t>Pertinence: S’aligne dans un apport réflexif quand aux pistes des solutions liées aux problèmes décents, intégrant les matériaux écologiques et localement disponible.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r>
              <a:rPr lang="fr-BE" sz="2400" dirty="0"/>
              <a:t> </a:t>
            </a:r>
            <a:endParaRPr lang="it-IT" sz="2400" dirty="0"/>
          </a:p>
          <a:p>
            <a:pPr algn="l"/>
            <a:endParaRPr lang="fr-FR" sz="2400" dirty="0">
              <a:latin typeface="Source Sans Pro"/>
              <a:cs typeface="Source Sans Pro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050051" y="4256047"/>
            <a:ext cx="9901368" cy="5675680"/>
          </a:xfrm>
          <a:prstGeom prst="rect">
            <a:avLst/>
          </a:prstGeom>
        </p:spPr>
        <p:txBody>
          <a:bodyPr vert="horz" lIns="208639" tIns="104319" rIns="208639" bIns="104319" rtlCol="0" anchor="ctr">
            <a:normAutofit/>
          </a:bodyPr>
          <a:lstStyle>
            <a:lvl1pPr algn="ctr" defTabSz="1043193" rtl="0" eaLnBrk="1" latinLnBrk="0" hangingPunct="1"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PENSER/Comment?</a:t>
            </a:r>
          </a:p>
          <a:p>
            <a:pPr algn="l"/>
            <a:endParaRPr lang="fr-BE" sz="2400" b="1" dirty="0">
              <a:solidFill>
                <a:srgbClr val="8C8B82"/>
              </a:solidFill>
              <a:latin typeface="Source Sans Pro"/>
              <a:cs typeface="Source Sans Pro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Dans un processus itératif, la recherche s’inscrit dans une démarche inductive associée à la production des théories ancrées;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BE" sz="2400" b="1" dirty="0">
                <a:solidFill>
                  <a:srgbClr val="8C8B82"/>
                </a:solidFill>
                <a:latin typeface="Source Sans Pro"/>
                <a:cs typeface="Source Sans Pro"/>
              </a:rPr>
              <a:t>La  récolte d’ information et donnée concilie l’observation, les entretiens exploratoires,  les relevés de terrain, les échanges, fiches d’enquêtes pour créer un modèle.</a:t>
            </a:r>
          </a:p>
          <a:p>
            <a:r>
              <a:rPr lang="fr-BE" sz="2400" dirty="0">
                <a:latin typeface="Source Sans Pro"/>
                <a:cs typeface="Source Sans Pro"/>
              </a:rPr>
              <a:t> </a:t>
            </a:r>
            <a:endParaRPr lang="it-IT" sz="2400" dirty="0">
              <a:latin typeface="Source Sans Pro"/>
              <a:cs typeface="Source Sans Pro"/>
            </a:endParaRPr>
          </a:p>
          <a:p>
            <a:pPr algn="l"/>
            <a:endParaRPr lang="fr-FR" sz="2400" dirty="0">
              <a:latin typeface="Source Sans Pro"/>
              <a:cs typeface="Source Sans Pro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216F89-5959-1141-A4DB-88C4E15B4FAC}"/>
              </a:ext>
            </a:extLst>
          </p:cNvPr>
          <p:cNvSpPr/>
          <p:nvPr/>
        </p:nvSpPr>
        <p:spPr>
          <a:xfrm>
            <a:off x="23297857" y="10384271"/>
            <a:ext cx="2757805" cy="1650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6101CE6-048D-2843-88BE-B25BEDA55724}"/>
              </a:ext>
            </a:extLst>
          </p:cNvPr>
          <p:cNvSpPr/>
          <p:nvPr/>
        </p:nvSpPr>
        <p:spPr>
          <a:xfrm>
            <a:off x="19770130" y="11968739"/>
            <a:ext cx="2788874" cy="1742462"/>
          </a:xfrm>
          <a:prstGeom prst="ellipse">
            <a:avLst/>
          </a:prstGeom>
          <a:solidFill>
            <a:srgbClr val="0099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 sz="2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32C2B07-4815-C140-A053-E6E2C6E6987A}"/>
              </a:ext>
            </a:extLst>
          </p:cNvPr>
          <p:cNvSpPr/>
          <p:nvPr/>
        </p:nvSpPr>
        <p:spPr>
          <a:xfrm>
            <a:off x="25775343" y="15029705"/>
            <a:ext cx="3021233" cy="1862855"/>
          </a:xfrm>
          <a:prstGeom prst="ellipse">
            <a:avLst/>
          </a:prstGeom>
          <a:solidFill>
            <a:srgbClr val="CC66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 sz="20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F85C005-6762-AD42-A10A-C6C4D9D1C6F9}"/>
              </a:ext>
            </a:extLst>
          </p:cNvPr>
          <p:cNvSpPr txBox="1"/>
          <p:nvPr/>
        </p:nvSpPr>
        <p:spPr>
          <a:xfrm>
            <a:off x="23954383" y="11111645"/>
            <a:ext cx="144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D" sz="2000" dirty="0"/>
              <a:t>Observation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5D645BE-253E-F34D-A420-4935447E3543}"/>
              </a:ext>
            </a:extLst>
          </p:cNvPr>
          <p:cNvSpPr/>
          <p:nvPr/>
        </p:nvSpPr>
        <p:spPr>
          <a:xfrm>
            <a:off x="21314887" y="14927352"/>
            <a:ext cx="3039401" cy="1740855"/>
          </a:xfrm>
          <a:prstGeom prst="ellipse">
            <a:avLst/>
          </a:prstGeom>
          <a:solidFill>
            <a:srgbClr val="4D4D4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 sz="2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92E34AC-78B3-4B4C-A08E-E5776AEA8591}"/>
              </a:ext>
            </a:extLst>
          </p:cNvPr>
          <p:cNvSpPr/>
          <p:nvPr/>
        </p:nvSpPr>
        <p:spPr>
          <a:xfrm>
            <a:off x="26842661" y="11845235"/>
            <a:ext cx="2965015" cy="1650788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 sz="20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886CFE7-B91C-8A4C-8827-062737DAFBA3}"/>
              </a:ext>
            </a:extLst>
          </p:cNvPr>
          <p:cNvSpPr txBox="1"/>
          <p:nvPr/>
        </p:nvSpPr>
        <p:spPr>
          <a:xfrm>
            <a:off x="20568135" y="12708435"/>
            <a:ext cx="133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D" sz="2000" dirty="0"/>
              <a:t>Entretiens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D40AD62-7C3C-194D-B230-709F1F5C08ED}"/>
              </a:ext>
            </a:extLst>
          </p:cNvPr>
          <p:cNvSpPr txBox="1"/>
          <p:nvPr/>
        </p:nvSpPr>
        <p:spPr>
          <a:xfrm>
            <a:off x="22233412" y="15692106"/>
            <a:ext cx="1161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D" sz="2000" dirty="0"/>
              <a:t>Echanges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9BA8481-C15D-AF4B-9629-11DA9DE21922}"/>
              </a:ext>
            </a:extLst>
          </p:cNvPr>
          <p:cNvSpPr txBox="1"/>
          <p:nvPr/>
        </p:nvSpPr>
        <p:spPr>
          <a:xfrm>
            <a:off x="26012633" y="15443710"/>
            <a:ext cx="174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D" sz="2000" dirty="0"/>
              <a:t>Relevé de terrain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FF33516-A7A1-BF45-84F5-DC7619262721}"/>
              </a:ext>
            </a:extLst>
          </p:cNvPr>
          <p:cNvSpPr/>
          <p:nvPr/>
        </p:nvSpPr>
        <p:spPr>
          <a:xfrm>
            <a:off x="23627124" y="12680945"/>
            <a:ext cx="2759315" cy="179736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 sz="200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F82ACF-F7E1-EA44-B4D0-1E03A2C06143}"/>
              </a:ext>
            </a:extLst>
          </p:cNvPr>
          <p:cNvSpPr txBox="1"/>
          <p:nvPr/>
        </p:nvSpPr>
        <p:spPr>
          <a:xfrm>
            <a:off x="24058622" y="13214923"/>
            <a:ext cx="155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D" sz="2000" dirty="0"/>
              <a:t>Constitution d’un modèle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0C4BB0F-487D-E64A-A2A4-BE33B93B15BA}"/>
              </a:ext>
            </a:extLst>
          </p:cNvPr>
          <p:cNvSpPr txBox="1"/>
          <p:nvPr/>
        </p:nvSpPr>
        <p:spPr>
          <a:xfrm>
            <a:off x="27478243" y="12480890"/>
            <a:ext cx="2073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D" sz="2000" dirty="0"/>
              <a:t>Fiche d’enquête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8B1D7E8-9B9A-B24F-B6A0-3AC45D5F1AC2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22150583" y="11209666"/>
            <a:ext cx="1147274" cy="101425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ED8D273-3AE2-0942-BA59-8AB880DC1FA9}"/>
              </a:ext>
            </a:extLst>
          </p:cNvPr>
          <p:cNvCxnSpPr>
            <a:cxnSpLocks/>
          </p:cNvCxnSpPr>
          <p:nvPr/>
        </p:nvCxnSpPr>
        <p:spPr>
          <a:xfrm>
            <a:off x="21850426" y="13424577"/>
            <a:ext cx="1127887" cy="1502775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121C93D-E7E5-5043-9E60-7C99256A26D6}"/>
              </a:ext>
            </a:extLst>
          </p:cNvPr>
          <p:cNvCxnSpPr>
            <a:cxnSpLocks/>
          </p:cNvCxnSpPr>
          <p:nvPr/>
        </p:nvCxnSpPr>
        <p:spPr>
          <a:xfrm>
            <a:off x="24514560" y="15797653"/>
            <a:ext cx="1361738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F2759D-51E3-1745-9EF4-47EA52E658C1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V="1">
            <a:off x="27285960" y="13496023"/>
            <a:ext cx="1039209" cy="153368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18664C9-E834-AA49-A365-4CDCC1932D50}"/>
              </a:ext>
            </a:extLst>
          </p:cNvPr>
          <p:cNvCxnSpPr>
            <a:cxnSpLocks/>
            <a:stCxn id="19" idx="1"/>
            <a:endCxn id="12" idx="6"/>
          </p:cNvCxnSpPr>
          <p:nvPr/>
        </p:nvCxnSpPr>
        <p:spPr>
          <a:xfrm flipH="1" flipV="1">
            <a:off x="26055662" y="11209666"/>
            <a:ext cx="1221215" cy="87732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E6E17EE-29DA-6643-9F6B-BE419652E6CD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24676760" y="12035060"/>
            <a:ext cx="172437" cy="610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1DEED00-FC03-8341-A34C-176C5506DF64}"/>
              </a:ext>
            </a:extLst>
          </p:cNvPr>
          <p:cNvCxnSpPr>
            <a:cxnSpLocks/>
            <a:stCxn id="20" idx="3"/>
            <a:endCxn id="23" idx="2"/>
          </p:cNvCxnSpPr>
          <p:nvPr/>
        </p:nvCxnSpPr>
        <p:spPr>
          <a:xfrm>
            <a:off x="21903159" y="12908490"/>
            <a:ext cx="1723965" cy="67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00FFCE1-4851-164B-A3C2-2F112C8CD45B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25484779" y="12670629"/>
            <a:ext cx="1357882" cy="936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93F8954-D648-6D41-905A-D83D511E5D73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23909178" y="14217172"/>
            <a:ext cx="318121" cy="96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42DB7ED-D115-DA4A-A554-FE06F46C84D3}"/>
              </a:ext>
            </a:extLst>
          </p:cNvPr>
          <p:cNvCxnSpPr>
            <a:cxnSpLocks/>
            <a:stCxn id="14" idx="1"/>
            <a:endCxn id="23" idx="5"/>
          </p:cNvCxnSpPr>
          <p:nvPr/>
        </p:nvCxnSpPr>
        <p:spPr>
          <a:xfrm flipH="1" flipV="1">
            <a:off x="25982347" y="14215093"/>
            <a:ext cx="235445" cy="108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42">
            <a:extLst>
              <a:ext uri="{FF2B5EF4-FFF2-40B4-BE49-F238E27FC236}">
                <a16:creationId xmlns:a16="http://schemas.microsoft.com/office/drawing/2014/main" id="{FB7741B5-C310-D642-B4BF-4C50B932659F}"/>
              </a:ext>
            </a:extLst>
          </p:cNvPr>
          <p:cNvCxnSpPr/>
          <p:nvPr/>
        </p:nvCxnSpPr>
        <p:spPr>
          <a:xfrm flipV="1">
            <a:off x="25876298" y="12230682"/>
            <a:ext cx="64154" cy="350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92">
            <a:extLst>
              <a:ext uri="{FF2B5EF4-FFF2-40B4-BE49-F238E27FC236}">
                <a16:creationId xmlns:a16="http://schemas.microsoft.com/office/drawing/2014/main" id="{9A7FA46B-5549-FC46-B527-782B5DE1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29" y="3723847"/>
            <a:ext cx="8775537" cy="6207880"/>
          </a:xfrm>
          <a:prstGeom prst="rect">
            <a:avLst/>
          </a:prstGeom>
        </p:spPr>
      </p:pic>
      <p:pic>
        <p:nvPicPr>
          <p:cNvPr id="1031" name="Picture 7" descr="page16image190842496">
            <a:extLst>
              <a:ext uri="{FF2B5EF4-FFF2-40B4-BE49-F238E27FC236}">
                <a16:creationId xmlns:a16="http://schemas.microsoft.com/office/drawing/2014/main" id="{1EA85EE2-179B-1541-A01B-8E86DB34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3" y="11755311"/>
            <a:ext cx="9123032" cy="53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31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349</Words>
  <Application>Microsoft Macintosh PowerPoint</Application>
  <PresentationFormat>Personnalisé</PresentationFormat>
  <Paragraphs>41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Source Sans Pro</vt:lpstr>
      <vt:lpstr>Wingdings</vt:lpstr>
      <vt:lpstr>Tema di Office</vt:lpstr>
      <vt:lpstr>Présentation PowerPoint</vt:lpstr>
    </vt:vector>
  </TitlesOfParts>
  <Company>03334-010-0110005-02150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Elisa Baldin</dc:creator>
  <cp:lastModifiedBy>MATSUELA MBUNGU  Arlette</cp:lastModifiedBy>
  <cp:revision>31</cp:revision>
  <dcterms:created xsi:type="dcterms:W3CDTF">2021-01-30T11:35:55Z</dcterms:created>
  <dcterms:modified xsi:type="dcterms:W3CDTF">2021-02-21T15:06:15Z</dcterms:modified>
</cp:coreProperties>
</file>