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57" r:id="rId3"/>
    <p:sldId id="258" r:id="rId4"/>
    <p:sldId id="259" r:id="rId5"/>
    <p:sldId id="276"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7" r:id="rId22"/>
    <p:sldId id="278" r:id="rId23"/>
    <p:sldId id="297" r:id="rId24"/>
    <p:sldId id="281" r:id="rId25"/>
    <p:sldId id="282" r:id="rId26"/>
    <p:sldId id="283" r:id="rId27"/>
    <p:sldId id="284" r:id="rId28"/>
    <p:sldId id="285" r:id="rId29"/>
    <p:sldId id="286" r:id="rId30"/>
    <p:sldId id="287" r:id="rId31"/>
    <p:sldId id="288" r:id="rId32"/>
    <p:sldId id="289" r:id="rId33"/>
    <p:sldId id="291" r:id="rId34"/>
    <p:sldId id="296" r:id="rId35"/>
    <p:sldId id="292" r:id="rId36"/>
    <p:sldId id="293" r:id="rId37"/>
    <p:sldId id="294" r:id="rId38"/>
    <p:sldId id="295" r:id="rId39"/>
    <p:sldId id="290" r:id="rId40"/>
    <p:sldId id="274" r:id="rId41"/>
    <p:sldId id="279" r:id="rId42"/>
    <p:sldId id="280" r:id="rId43"/>
  </p:sldIdLst>
  <p:sldSz cx="10080625" cy="567055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5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3889CD3-9D98-D535-F1B2-E2C825CAE284}"/>
              </a:ext>
            </a:extLst>
          </p:cNvPr>
          <p:cNvSpPr txBox="1">
            <a:spLocks noGrp="1"/>
          </p:cNvSpPr>
          <p:nvPr>
            <p:ph type="hdr" sz="quarter"/>
          </p:nvPr>
        </p:nvSpPr>
        <p:spPr>
          <a:xfrm>
            <a:off x="0" y="0"/>
            <a:ext cx="3280680" cy="534240"/>
          </a:xfrm>
          <a:prstGeom prst="rect">
            <a:avLst/>
          </a:prstGeom>
          <a:noFill/>
          <a:ln>
            <a:noFill/>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fr-BE" sz="1400" b="0" i="0" u="none" strike="noStrike" kern="1200" cap="none">
              <a:ln>
                <a:noFill/>
              </a:ln>
              <a:latin typeface="Liberation Sans" pitchFamily="18"/>
              <a:ea typeface="Microsoft YaHei" pitchFamily="2"/>
              <a:cs typeface="Arial" pitchFamily="2"/>
            </a:endParaRPr>
          </a:p>
        </p:txBody>
      </p:sp>
      <p:sp>
        <p:nvSpPr>
          <p:cNvPr id="3" name="Espace réservé de la date 2">
            <a:extLst>
              <a:ext uri="{FF2B5EF4-FFF2-40B4-BE49-F238E27FC236}">
                <a16:creationId xmlns:a16="http://schemas.microsoft.com/office/drawing/2014/main" id="{68C86FF3-0062-3DC0-6CD7-EDBA011F33C5}"/>
              </a:ext>
            </a:extLst>
          </p:cNvPr>
          <p:cNvSpPr txBox="1">
            <a:spLocks noGrp="1"/>
          </p:cNvSpPr>
          <p:nvPr>
            <p:ph type="dt" sz="quarter" idx="1"/>
          </p:nvPr>
        </p:nvSpPr>
        <p:spPr>
          <a:xfrm>
            <a:off x="4278960" y="0"/>
            <a:ext cx="3280680" cy="534240"/>
          </a:xfrm>
          <a:prstGeom prst="rect">
            <a:avLst/>
          </a:prstGeom>
          <a:noFill/>
          <a:ln>
            <a:noFill/>
          </a:ln>
        </p:spPr>
        <p:txBody>
          <a:bodyPr vert="horz" wrap="squar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fr-BE" sz="1400" b="0" i="0" u="none" strike="noStrike" kern="1200" cap="none">
              <a:ln>
                <a:noFill/>
              </a:ln>
              <a:latin typeface="Liberation Sans" pitchFamily="18"/>
              <a:ea typeface="Microsoft YaHei" pitchFamily="2"/>
              <a:cs typeface="Arial" pitchFamily="2"/>
            </a:endParaRPr>
          </a:p>
        </p:txBody>
      </p:sp>
      <p:sp>
        <p:nvSpPr>
          <p:cNvPr id="4" name="Espace réservé du pied de page 3">
            <a:extLst>
              <a:ext uri="{FF2B5EF4-FFF2-40B4-BE49-F238E27FC236}">
                <a16:creationId xmlns:a16="http://schemas.microsoft.com/office/drawing/2014/main" id="{1969D3EA-383E-84BB-B4B3-62F389B31545}"/>
              </a:ext>
            </a:extLst>
          </p:cNvPr>
          <p:cNvSpPr txBox="1">
            <a:spLocks noGrp="1"/>
          </p:cNvSpPr>
          <p:nvPr>
            <p:ph type="ftr" sz="quarter" idx="2"/>
          </p:nvPr>
        </p:nvSpPr>
        <p:spPr>
          <a:xfrm>
            <a:off x="0" y="10157400"/>
            <a:ext cx="3280680" cy="534240"/>
          </a:xfrm>
          <a:prstGeom prst="rect">
            <a:avLst/>
          </a:prstGeom>
          <a:noFill/>
          <a:ln>
            <a:noFill/>
          </a:ln>
        </p:spPr>
        <p:txBody>
          <a:bodyPr vert="horz" wrap="squar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fr-BE" sz="1400" b="0" i="0" u="none" strike="noStrike" kern="1200" cap="none">
              <a:ln>
                <a:noFill/>
              </a:ln>
              <a:latin typeface="Liberation Sans" pitchFamily="18"/>
              <a:ea typeface="Microsoft YaHei" pitchFamily="2"/>
              <a:cs typeface="Arial" pitchFamily="2"/>
            </a:endParaRPr>
          </a:p>
        </p:txBody>
      </p:sp>
      <p:sp>
        <p:nvSpPr>
          <p:cNvPr id="5" name="Espace réservé du numéro de diapositive 4">
            <a:extLst>
              <a:ext uri="{FF2B5EF4-FFF2-40B4-BE49-F238E27FC236}">
                <a16:creationId xmlns:a16="http://schemas.microsoft.com/office/drawing/2014/main" id="{7BC5ED93-C83F-9179-78DE-BCEC93BAE922}"/>
              </a:ext>
            </a:extLst>
          </p:cNvPr>
          <p:cNvSpPr txBox="1">
            <a:spLocks noGrp="1"/>
          </p:cNvSpPr>
          <p:nvPr>
            <p:ph type="sldNum" sz="quarter" idx="3"/>
          </p:nvPr>
        </p:nvSpPr>
        <p:spPr>
          <a:xfrm>
            <a:off x="4278960" y="10157400"/>
            <a:ext cx="3280680" cy="534240"/>
          </a:xfrm>
          <a:prstGeom prst="rect">
            <a:avLst/>
          </a:prstGeom>
          <a:noFill/>
          <a:ln>
            <a:noFill/>
          </a:ln>
        </p:spPr>
        <p:txBody>
          <a:bodyPr vert="horz" wrap="squar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43D5826D-E6B5-40CA-93E1-1130E0E7C1BB}" type="slidenum">
              <a:t>‹N°›</a:t>
            </a:fld>
            <a:endParaRPr lang="fr-BE" sz="1400" b="0" i="0" u="none" strike="noStrike" kern="1200" cap="none">
              <a:ln>
                <a:noFill/>
              </a:ln>
              <a:latin typeface="Liberation Sans" pitchFamily="18"/>
              <a:ea typeface="Microsoft YaHei" pitchFamily="2"/>
              <a:cs typeface="Arial" pitchFamily="2"/>
            </a:endParaRPr>
          </a:p>
        </p:txBody>
      </p:sp>
    </p:spTree>
    <p:extLst>
      <p:ext uri="{BB962C8B-B14F-4D97-AF65-F5344CB8AC3E}">
        <p14:creationId xmlns:p14="http://schemas.microsoft.com/office/powerpoint/2010/main" val="3437947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C6DBD5-D38B-F545-2B1A-014533FF45FB}"/>
              </a:ext>
            </a:extLst>
          </p:cNvPr>
          <p:cNvSpPr>
            <a:spLocks noGrp="1" noRot="1" noChangeAspect="1"/>
          </p:cNvSpPr>
          <p:nvPr>
            <p:ph type="sldImg" idx="2"/>
          </p:nvPr>
        </p:nvSpPr>
        <p:spPr>
          <a:xfrm>
            <a:off x="216000" y="812520"/>
            <a:ext cx="7127279"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D8574190-2577-FE88-CDBF-54B1419AC61B}"/>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BE"/>
          </a:p>
        </p:txBody>
      </p:sp>
      <p:sp>
        <p:nvSpPr>
          <p:cNvPr id="4" name="Espace réservé de l'en-tête 3">
            <a:extLst>
              <a:ext uri="{FF2B5EF4-FFF2-40B4-BE49-F238E27FC236}">
                <a16:creationId xmlns:a16="http://schemas.microsoft.com/office/drawing/2014/main" id="{2007C4F5-216A-E6A4-9357-BC5D5DC24AD2}"/>
              </a:ext>
            </a:extLst>
          </p:cNvPr>
          <p:cNvSpPr txBox="1">
            <a:spLocks noGrp="1"/>
          </p:cNvSpPr>
          <p:nvPr>
            <p:ph type="hdr" sz="quarter"/>
          </p:nvPr>
        </p:nvSpPr>
        <p:spPr>
          <a:xfrm>
            <a:off x="0" y="0"/>
            <a:ext cx="3280680" cy="534240"/>
          </a:xfrm>
          <a:prstGeom prst="rect">
            <a:avLst/>
          </a:prstGeom>
          <a:noFill/>
          <a:ln>
            <a:noFill/>
          </a:ln>
        </p:spPr>
        <p:txBody>
          <a:bodyPr vert="horz" lIns="0" tIns="0" rIns="0" bIns="0" anchorCtr="0">
            <a:noAutofit/>
          </a:bodyPr>
          <a:lstStyle>
            <a:lvl1pPr lvl="0" rtl="0" hangingPunct="0">
              <a:buNone/>
              <a:tabLst/>
              <a:defRPr lang="fr-BE" sz="1400" kern="1200">
                <a:latin typeface="Liberation Serif" pitchFamily="18"/>
                <a:ea typeface="Segoe UI" pitchFamily="2"/>
                <a:cs typeface="Tahoma" pitchFamily="2"/>
              </a:defRPr>
            </a:lvl1pPr>
          </a:lstStyle>
          <a:p>
            <a:pPr lvl="0"/>
            <a:endParaRPr lang="fr-BE"/>
          </a:p>
        </p:txBody>
      </p:sp>
      <p:sp>
        <p:nvSpPr>
          <p:cNvPr id="5" name="Espace réservé de la date 4">
            <a:extLst>
              <a:ext uri="{FF2B5EF4-FFF2-40B4-BE49-F238E27FC236}">
                <a16:creationId xmlns:a16="http://schemas.microsoft.com/office/drawing/2014/main" id="{BDFA63D4-7FA3-7995-2DEA-B268F3D5BE74}"/>
              </a:ext>
            </a:extLst>
          </p:cNvPr>
          <p:cNvSpPr txBox="1">
            <a:spLocks noGrp="1"/>
          </p:cNvSpPr>
          <p:nvPr>
            <p:ph type="dt" idx="1"/>
          </p:nvPr>
        </p:nvSpPr>
        <p:spPr>
          <a:xfrm>
            <a:off x="4278960" y="0"/>
            <a:ext cx="3280680" cy="534240"/>
          </a:xfrm>
          <a:prstGeom prst="rect">
            <a:avLst/>
          </a:prstGeom>
          <a:noFill/>
          <a:ln>
            <a:noFill/>
          </a:ln>
        </p:spPr>
        <p:txBody>
          <a:bodyPr vert="horz" lIns="0" tIns="0" rIns="0" bIns="0" anchorCtr="0">
            <a:noAutofit/>
          </a:bodyPr>
          <a:lstStyle>
            <a:lvl1pPr lvl="0" algn="r" rtl="0" hangingPunct="0">
              <a:buNone/>
              <a:tabLst/>
              <a:defRPr lang="fr-BE" sz="1400" kern="1200">
                <a:latin typeface="Liberation Serif" pitchFamily="18"/>
                <a:ea typeface="Segoe UI" pitchFamily="2"/>
                <a:cs typeface="Tahoma" pitchFamily="2"/>
              </a:defRPr>
            </a:lvl1pPr>
          </a:lstStyle>
          <a:p>
            <a:pPr lvl="0"/>
            <a:endParaRPr lang="fr-BE"/>
          </a:p>
        </p:txBody>
      </p:sp>
      <p:sp>
        <p:nvSpPr>
          <p:cNvPr id="6" name="Espace réservé du pied de page 5">
            <a:extLst>
              <a:ext uri="{FF2B5EF4-FFF2-40B4-BE49-F238E27FC236}">
                <a16:creationId xmlns:a16="http://schemas.microsoft.com/office/drawing/2014/main" id="{257890CD-6F32-E3CE-65A9-82B612F9664A}"/>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chorCtr="0">
            <a:noAutofit/>
          </a:bodyPr>
          <a:lstStyle>
            <a:lvl1pPr lvl="0" rtl="0" hangingPunct="0">
              <a:buNone/>
              <a:tabLst/>
              <a:defRPr lang="fr-BE" sz="1400" kern="1200">
                <a:latin typeface="Liberation Serif" pitchFamily="18"/>
                <a:ea typeface="Segoe UI" pitchFamily="2"/>
                <a:cs typeface="Tahoma" pitchFamily="2"/>
              </a:defRPr>
            </a:lvl1pPr>
          </a:lstStyle>
          <a:p>
            <a:pPr lvl="0"/>
            <a:endParaRPr lang="fr-BE"/>
          </a:p>
        </p:txBody>
      </p:sp>
      <p:sp>
        <p:nvSpPr>
          <p:cNvPr id="7" name="Espace réservé du numéro de diapositive 6">
            <a:extLst>
              <a:ext uri="{FF2B5EF4-FFF2-40B4-BE49-F238E27FC236}">
                <a16:creationId xmlns:a16="http://schemas.microsoft.com/office/drawing/2014/main" id="{43DFF767-A8B4-B863-BB7A-80945F3DE994}"/>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chorCtr="0">
            <a:noAutofit/>
          </a:bodyPr>
          <a:lstStyle>
            <a:lvl1pPr lvl="0" algn="r" rtl="0" hangingPunct="0">
              <a:buNone/>
              <a:tabLst/>
              <a:defRPr lang="fr-BE" sz="1400" kern="1200">
                <a:latin typeface="Liberation Serif" pitchFamily="18"/>
                <a:ea typeface="Segoe UI" pitchFamily="2"/>
                <a:cs typeface="Tahoma" pitchFamily="2"/>
              </a:defRPr>
            </a:lvl1pPr>
          </a:lstStyle>
          <a:p>
            <a:pPr lvl="0"/>
            <a:fld id="{E26F1F01-1EE4-46B3-BD4F-2C75CA8D0EE7}" type="slidenum">
              <a:t>‹N°›</a:t>
            </a:fld>
            <a:endParaRPr lang="fr-BE"/>
          </a:p>
        </p:txBody>
      </p:sp>
    </p:spTree>
    <p:extLst>
      <p:ext uri="{BB962C8B-B14F-4D97-AF65-F5344CB8AC3E}">
        <p14:creationId xmlns:p14="http://schemas.microsoft.com/office/powerpoint/2010/main" val="3381138506"/>
      </p:ext>
    </p:extLst>
  </p:cSld>
  <p:clrMap bg1="lt1" tx1="dk1" bg2="lt2" tx2="dk2" accent1="accent1" accent2="accent2" accent3="accent3" accent4="accent4" accent5="accent5" accent6="accent6" hlink="hlink" folHlink="folHlink"/>
  <p:notesStyle>
    <a:lvl1pPr marL="216000" marR="0" indent="-216000" rtl="0" hangingPunct="0">
      <a:tabLst/>
      <a:defRPr lang="fr-BE" sz="2000" b="0" i="0" u="none" strike="noStrike" kern="1200" cap="none">
        <a:ln>
          <a:noFill/>
        </a:ln>
        <a:highlight>
          <a:scrgbClr r="0" g="0" b="0">
            <a:alpha val="0"/>
          </a:scrgbClr>
        </a:highlight>
        <a:latin typeface="Liberation Sans" pitchFamily="18"/>
        <a:ea typeface="Microsoft YaHei" pitchFamily="2"/>
        <a:cs typeface="Ari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DB38BF4-E850-2BC3-CB6E-376B2F04ED16}"/>
              </a:ext>
            </a:extLst>
          </p:cNvPr>
          <p:cNvSpPr txBox="1">
            <a:spLocks noGrp="1"/>
          </p:cNvSpPr>
          <p:nvPr>
            <p:ph type="sldNum" sz="quarter" idx="5"/>
          </p:nvPr>
        </p:nvSpPr>
        <p:spPr>
          <a:ln/>
        </p:spPr>
        <p:txBody>
          <a:bodyPr vert="horz" lIns="0" tIns="0" rIns="0" bIns="0" anchor="b" anchorCtr="0">
            <a:noAutofit/>
          </a:bodyPr>
          <a:lstStyle/>
          <a:p>
            <a:pPr lvl="0"/>
            <a:fld id="{4A94B6CB-D524-4448-BD3B-269DBFD267EC}" type="slidenum">
              <a:t>1</a:t>
            </a:fld>
            <a:endParaRPr lang="fr-BE"/>
          </a:p>
        </p:txBody>
      </p:sp>
      <p:sp>
        <p:nvSpPr>
          <p:cNvPr id="2" name="Espace réservé de l'image des diapositives 1">
            <a:extLst>
              <a:ext uri="{FF2B5EF4-FFF2-40B4-BE49-F238E27FC236}">
                <a16:creationId xmlns:a16="http://schemas.microsoft.com/office/drawing/2014/main" id="{60386CFA-CD6A-91ED-CD87-C67AE138657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13FC2DD3-D183-EE37-72EE-772DE811ADC1}"/>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8EF908D-31C7-A2DE-827D-EF8D7098C327}"/>
              </a:ext>
            </a:extLst>
          </p:cNvPr>
          <p:cNvSpPr txBox="1">
            <a:spLocks noGrp="1"/>
          </p:cNvSpPr>
          <p:nvPr>
            <p:ph type="sldNum" sz="quarter" idx="5"/>
          </p:nvPr>
        </p:nvSpPr>
        <p:spPr>
          <a:ln/>
        </p:spPr>
        <p:txBody>
          <a:bodyPr vert="horz" lIns="0" tIns="0" rIns="0" bIns="0" anchor="b" anchorCtr="0">
            <a:noAutofit/>
          </a:bodyPr>
          <a:lstStyle/>
          <a:p>
            <a:pPr lvl="0"/>
            <a:fld id="{1B28EB6A-8D09-4287-80E5-8CBCA1663E70}" type="slidenum">
              <a:t>11</a:t>
            </a:fld>
            <a:endParaRPr lang="fr-BE"/>
          </a:p>
        </p:txBody>
      </p:sp>
      <p:sp>
        <p:nvSpPr>
          <p:cNvPr id="2" name="Espace réservé de l'image des diapositives 1">
            <a:extLst>
              <a:ext uri="{FF2B5EF4-FFF2-40B4-BE49-F238E27FC236}">
                <a16:creationId xmlns:a16="http://schemas.microsoft.com/office/drawing/2014/main" id="{690D2274-14BE-3452-B607-45A477DA57C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EABA4C16-0B40-3169-F605-0C9FBF6C4BEC}"/>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0B39D4C-27B6-2EAA-4801-DBD852FB4BD8}"/>
              </a:ext>
            </a:extLst>
          </p:cNvPr>
          <p:cNvSpPr txBox="1">
            <a:spLocks noGrp="1"/>
          </p:cNvSpPr>
          <p:nvPr>
            <p:ph type="sldNum" sz="quarter" idx="5"/>
          </p:nvPr>
        </p:nvSpPr>
        <p:spPr>
          <a:ln/>
        </p:spPr>
        <p:txBody>
          <a:bodyPr vert="horz" lIns="0" tIns="0" rIns="0" bIns="0" anchor="b" anchorCtr="0">
            <a:noAutofit/>
          </a:bodyPr>
          <a:lstStyle/>
          <a:p>
            <a:pPr lvl="0"/>
            <a:fld id="{84DA8741-AE0D-490D-9452-C4C2B9DF813F}" type="slidenum">
              <a:t>12</a:t>
            </a:fld>
            <a:endParaRPr lang="fr-BE"/>
          </a:p>
        </p:txBody>
      </p:sp>
      <p:sp>
        <p:nvSpPr>
          <p:cNvPr id="2" name="Espace réservé de l'image des diapositives 1">
            <a:extLst>
              <a:ext uri="{FF2B5EF4-FFF2-40B4-BE49-F238E27FC236}">
                <a16:creationId xmlns:a16="http://schemas.microsoft.com/office/drawing/2014/main" id="{0EB37CB1-BBF4-5C5C-66B0-35888D91BCF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B1870A1F-2FDC-4E75-35F0-F65635CAB04F}"/>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5C84A8B-FC49-1D4B-5C9D-6C800D1266D4}"/>
              </a:ext>
            </a:extLst>
          </p:cNvPr>
          <p:cNvSpPr txBox="1">
            <a:spLocks noGrp="1"/>
          </p:cNvSpPr>
          <p:nvPr>
            <p:ph type="sldNum" sz="quarter" idx="5"/>
          </p:nvPr>
        </p:nvSpPr>
        <p:spPr>
          <a:ln/>
        </p:spPr>
        <p:txBody>
          <a:bodyPr vert="horz" lIns="0" tIns="0" rIns="0" bIns="0" anchor="b" anchorCtr="0">
            <a:noAutofit/>
          </a:bodyPr>
          <a:lstStyle/>
          <a:p>
            <a:pPr lvl="0"/>
            <a:fld id="{BE089208-E084-4631-873A-E6A6874489E3}" type="slidenum">
              <a:t>13</a:t>
            </a:fld>
            <a:endParaRPr lang="fr-BE"/>
          </a:p>
        </p:txBody>
      </p:sp>
      <p:sp>
        <p:nvSpPr>
          <p:cNvPr id="2" name="Espace réservé de l'image des diapositives 1">
            <a:extLst>
              <a:ext uri="{FF2B5EF4-FFF2-40B4-BE49-F238E27FC236}">
                <a16:creationId xmlns:a16="http://schemas.microsoft.com/office/drawing/2014/main" id="{74C708EA-373F-0555-153E-DF3F7E921C4E}"/>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0920D322-AB28-42FF-9536-EE46FE1A949D}"/>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CEFD3FF-C3B0-9537-4568-F4CCF0003073}"/>
              </a:ext>
            </a:extLst>
          </p:cNvPr>
          <p:cNvSpPr txBox="1">
            <a:spLocks noGrp="1"/>
          </p:cNvSpPr>
          <p:nvPr>
            <p:ph type="sldNum" sz="quarter" idx="5"/>
          </p:nvPr>
        </p:nvSpPr>
        <p:spPr>
          <a:ln/>
        </p:spPr>
        <p:txBody>
          <a:bodyPr vert="horz" lIns="0" tIns="0" rIns="0" bIns="0" anchor="b" anchorCtr="0">
            <a:noAutofit/>
          </a:bodyPr>
          <a:lstStyle/>
          <a:p>
            <a:pPr lvl="0"/>
            <a:fld id="{BA1B7C9B-5D9D-42D4-8C29-4CD400487A2B}" type="slidenum">
              <a:t>14</a:t>
            </a:fld>
            <a:endParaRPr lang="fr-BE"/>
          </a:p>
        </p:txBody>
      </p:sp>
      <p:sp>
        <p:nvSpPr>
          <p:cNvPr id="2" name="Espace réservé de l'image des diapositives 1">
            <a:extLst>
              <a:ext uri="{FF2B5EF4-FFF2-40B4-BE49-F238E27FC236}">
                <a16:creationId xmlns:a16="http://schemas.microsoft.com/office/drawing/2014/main" id="{38B2A874-1025-E2E9-B333-9164A5D67EFA}"/>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E8440EC2-7B67-455A-BD4B-980A21F7F1B0}"/>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1F1BE01-55E1-107B-B4D5-94CD77944083}"/>
              </a:ext>
            </a:extLst>
          </p:cNvPr>
          <p:cNvSpPr txBox="1">
            <a:spLocks noGrp="1"/>
          </p:cNvSpPr>
          <p:nvPr>
            <p:ph type="sldNum" sz="quarter" idx="5"/>
          </p:nvPr>
        </p:nvSpPr>
        <p:spPr>
          <a:ln/>
        </p:spPr>
        <p:txBody>
          <a:bodyPr vert="horz" lIns="0" tIns="0" rIns="0" bIns="0" anchor="b" anchorCtr="0">
            <a:noAutofit/>
          </a:bodyPr>
          <a:lstStyle/>
          <a:p>
            <a:pPr lvl="0"/>
            <a:fld id="{6D73D72E-32DF-4333-A5C7-6968009A032A}" type="slidenum">
              <a:t>15</a:t>
            </a:fld>
            <a:endParaRPr lang="fr-BE"/>
          </a:p>
        </p:txBody>
      </p:sp>
      <p:sp>
        <p:nvSpPr>
          <p:cNvPr id="2" name="Espace réservé de l'image des diapositives 1">
            <a:extLst>
              <a:ext uri="{FF2B5EF4-FFF2-40B4-BE49-F238E27FC236}">
                <a16:creationId xmlns:a16="http://schemas.microsoft.com/office/drawing/2014/main" id="{D0F945C3-BB12-BE69-17AB-A06CD1703E3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3864E0A8-5149-27AB-9314-DD342D981CEF}"/>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605D2CC-3880-82DA-8B4F-AF72E83765E8}"/>
              </a:ext>
            </a:extLst>
          </p:cNvPr>
          <p:cNvSpPr txBox="1">
            <a:spLocks noGrp="1"/>
          </p:cNvSpPr>
          <p:nvPr>
            <p:ph type="sldNum" sz="quarter" idx="5"/>
          </p:nvPr>
        </p:nvSpPr>
        <p:spPr>
          <a:ln/>
        </p:spPr>
        <p:txBody>
          <a:bodyPr vert="horz" lIns="0" tIns="0" rIns="0" bIns="0" anchor="b" anchorCtr="0">
            <a:noAutofit/>
          </a:bodyPr>
          <a:lstStyle/>
          <a:p>
            <a:pPr lvl="0"/>
            <a:fld id="{865A281C-470C-4F55-8844-137248B4A849}" type="slidenum">
              <a:t>16</a:t>
            </a:fld>
            <a:endParaRPr lang="fr-BE"/>
          </a:p>
        </p:txBody>
      </p:sp>
      <p:sp>
        <p:nvSpPr>
          <p:cNvPr id="2" name="Espace réservé de l'image des diapositives 1">
            <a:extLst>
              <a:ext uri="{FF2B5EF4-FFF2-40B4-BE49-F238E27FC236}">
                <a16:creationId xmlns:a16="http://schemas.microsoft.com/office/drawing/2014/main" id="{E2629624-CA1B-908E-F4F2-CEF871CD791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500EFF47-0912-A11C-9BF7-7720FC8A2D47}"/>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AC2667F-5EFD-F3DF-9CB4-C0B4C9F0BD2D}"/>
              </a:ext>
            </a:extLst>
          </p:cNvPr>
          <p:cNvSpPr txBox="1">
            <a:spLocks noGrp="1"/>
          </p:cNvSpPr>
          <p:nvPr>
            <p:ph type="sldNum" sz="quarter" idx="5"/>
          </p:nvPr>
        </p:nvSpPr>
        <p:spPr>
          <a:ln/>
        </p:spPr>
        <p:txBody>
          <a:bodyPr vert="horz" lIns="0" tIns="0" rIns="0" bIns="0" anchor="b" anchorCtr="0">
            <a:noAutofit/>
          </a:bodyPr>
          <a:lstStyle/>
          <a:p>
            <a:pPr lvl="0"/>
            <a:fld id="{B1D34E8E-C387-4A26-9DB9-0CD9C7410768}" type="slidenum">
              <a:t>17</a:t>
            </a:fld>
            <a:endParaRPr lang="fr-BE"/>
          </a:p>
        </p:txBody>
      </p:sp>
      <p:sp>
        <p:nvSpPr>
          <p:cNvPr id="2" name="Espace réservé de l'image des diapositives 1">
            <a:extLst>
              <a:ext uri="{FF2B5EF4-FFF2-40B4-BE49-F238E27FC236}">
                <a16:creationId xmlns:a16="http://schemas.microsoft.com/office/drawing/2014/main" id="{7D0630DD-F4E9-68A2-1ABC-AE6778294D89}"/>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7642BCCF-BF08-3906-043B-FE77F87E0DCC}"/>
              </a:ext>
            </a:extLst>
          </p:cNvPr>
          <p:cNvSpPr txBox="1">
            <a:spLocks noGrp="1"/>
          </p:cNvSpPr>
          <p:nvPr>
            <p:ph type="body" sz="quarter" idx="1"/>
          </p:nvPr>
        </p:nvSpPr>
        <p:spPr/>
        <p:txBody>
          <a:bodyPr vert="horz"/>
          <a:lstStyle/>
          <a:p>
            <a:endParaRPr lang="fr-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ADD14DA-E196-533A-A74E-BA9282DEAAB5}"/>
              </a:ext>
            </a:extLst>
          </p:cNvPr>
          <p:cNvSpPr txBox="1">
            <a:spLocks noGrp="1"/>
          </p:cNvSpPr>
          <p:nvPr>
            <p:ph type="sldNum" sz="quarter" idx="5"/>
          </p:nvPr>
        </p:nvSpPr>
        <p:spPr>
          <a:ln/>
        </p:spPr>
        <p:txBody>
          <a:bodyPr vert="horz" lIns="0" tIns="0" rIns="0" bIns="0" anchor="b" anchorCtr="0">
            <a:noAutofit/>
          </a:bodyPr>
          <a:lstStyle/>
          <a:p>
            <a:pPr lvl="0"/>
            <a:fld id="{F19F5668-C0AA-4F7D-8442-3AF82DE8D8C6}" type="slidenum">
              <a:t>18</a:t>
            </a:fld>
            <a:endParaRPr lang="fr-BE"/>
          </a:p>
        </p:txBody>
      </p:sp>
      <p:sp>
        <p:nvSpPr>
          <p:cNvPr id="2" name="Espace réservé de l'image des diapositives 1">
            <a:extLst>
              <a:ext uri="{FF2B5EF4-FFF2-40B4-BE49-F238E27FC236}">
                <a16:creationId xmlns:a16="http://schemas.microsoft.com/office/drawing/2014/main" id="{727D7648-6FED-04B6-BAB2-1035B0FBD63A}"/>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8298FAA0-6B65-3DE5-EA94-6FC83683679A}"/>
              </a:ext>
            </a:extLst>
          </p:cNvPr>
          <p:cNvSpPr txBox="1">
            <a:spLocks noGrp="1"/>
          </p:cNvSpPr>
          <p:nvPr>
            <p:ph type="body" sz="quarter" idx="1"/>
          </p:nvPr>
        </p:nvSpPr>
        <p:spPr/>
        <p:txBody>
          <a:bodyPr vert="horz"/>
          <a:lstStyle/>
          <a:p>
            <a:endParaRPr lang="fr-B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BDAAFE3-160C-61A6-2435-4110AF532C50}"/>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19</a:t>
            </a:fld>
            <a:endParaRPr lang="fr-BE"/>
          </a:p>
        </p:txBody>
      </p:sp>
      <p:sp>
        <p:nvSpPr>
          <p:cNvPr id="2" name="Espace réservé de l'image des diapositives 1">
            <a:extLst>
              <a:ext uri="{FF2B5EF4-FFF2-40B4-BE49-F238E27FC236}">
                <a16:creationId xmlns:a16="http://schemas.microsoft.com/office/drawing/2014/main" id="{B1A8D69A-186B-9B31-F9B8-D23C9000ABDE}"/>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31ABBFDC-A843-40BF-C0C4-D1E13CEBA416}"/>
              </a:ext>
            </a:extLst>
          </p:cNvPr>
          <p:cNvSpPr txBox="1">
            <a:spLocks noGrp="1"/>
          </p:cNvSpPr>
          <p:nvPr>
            <p:ph type="body" sz="quarter" idx="1"/>
          </p:nvPr>
        </p:nvSpPr>
        <p:spPr/>
        <p:txBody>
          <a:bodyPr vert="horz"/>
          <a:lstStyle/>
          <a:p>
            <a:endParaRPr lang="fr-B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66DB8-5684-0A33-F6F5-B7D47F2BA135}"/>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132358F-11F1-438A-50DB-1C4AC366D5B9}"/>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20</a:t>
            </a:fld>
            <a:endParaRPr lang="fr-BE"/>
          </a:p>
        </p:txBody>
      </p:sp>
      <p:sp>
        <p:nvSpPr>
          <p:cNvPr id="2" name="Espace réservé de l'image des diapositives 1">
            <a:extLst>
              <a:ext uri="{FF2B5EF4-FFF2-40B4-BE49-F238E27FC236}">
                <a16:creationId xmlns:a16="http://schemas.microsoft.com/office/drawing/2014/main" id="{B301926B-44EB-C509-7C5A-5BAFB1B2FDF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7135B554-BB7B-54A1-1D0B-6A2B5E11F146}"/>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428553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EE12B26-CA79-9192-9B3B-3504765320A4}"/>
              </a:ext>
            </a:extLst>
          </p:cNvPr>
          <p:cNvSpPr txBox="1">
            <a:spLocks noGrp="1"/>
          </p:cNvSpPr>
          <p:nvPr>
            <p:ph type="sldNum" sz="quarter" idx="5"/>
          </p:nvPr>
        </p:nvSpPr>
        <p:spPr>
          <a:ln/>
        </p:spPr>
        <p:txBody>
          <a:bodyPr vert="horz" lIns="0" tIns="0" rIns="0" bIns="0" anchor="b" anchorCtr="0">
            <a:noAutofit/>
          </a:bodyPr>
          <a:lstStyle/>
          <a:p>
            <a:pPr lvl="0"/>
            <a:fld id="{C7F39C6D-CDB2-49BA-8606-46254F2788A3}" type="slidenum">
              <a:t>2</a:t>
            </a:fld>
            <a:endParaRPr lang="fr-BE"/>
          </a:p>
        </p:txBody>
      </p:sp>
      <p:sp>
        <p:nvSpPr>
          <p:cNvPr id="2" name="Espace réservé de l'image des diapositives 1">
            <a:extLst>
              <a:ext uri="{FF2B5EF4-FFF2-40B4-BE49-F238E27FC236}">
                <a16:creationId xmlns:a16="http://schemas.microsoft.com/office/drawing/2014/main" id="{E43FF8E1-99EA-E40A-89F1-C26DF774FB0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886D79A2-CF42-DE53-053E-08BE5997034C}"/>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D6268-2F9C-7645-6F6B-FD9CCCABF4A0}"/>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DFC8C2B-75C2-53CF-6A82-C8E46B576A13}"/>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21</a:t>
            </a:fld>
            <a:endParaRPr lang="fr-BE"/>
          </a:p>
        </p:txBody>
      </p:sp>
      <p:sp>
        <p:nvSpPr>
          <p:cNvPr id="2" name="Espace réservé de l'image des diapositives 1">
            <a:extLst>
              <a:ext uri="{FF2B5EF4-FFF2-40B4-BE49-F238E27FC236}">
                <a16:creationId xmlns:a16="http://schemas.microsoft.com/office/drawing/2014/main" id="{AAB95C40-582B-F0FC-E2F2-9876AAF0B1F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542AE62F-A1C7-70BC-CDD4-F46554AC4D7E}"/>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725111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C0B00-3D85-F4D2-6231-892E3561F010}"/>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6A485C6-8149-40DF-039F-65237CA65125}"/>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22</a:t>
            </a:fld>
            <a:endParaRPr lang="fr-BE"/>
          </a:p>
        </p:txBody>
      </p:sp>
      <p:sp>
        <p:nvSpPr>
          <p:cNvPr id="2" name="Espace réservé de l'image des diapositives 1">
            <a:extLst>
              <a:ext uri="{FF2B5EF4-FFF2-40B4-BE49-F238E27FC236}">
                <a16:creationId xmlns:a16="http://schemas.microsoft.com/office/drawing/2014/main" id="{88DB5AD9-E716-E2C3-FF8D-9F2B67AC22FE}"/>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6E9FE949-6F04-8A7A-A5E3-CA00D550C504}"/>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641426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35A8-421C-784D-7D6F-BF91F066B60D}"/>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3793DA8-9B83-3788-DAC8-71675CD26656}"/>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24</a:t>
            </a:fld>
            <a:endParaRPr lang="fr-BE"/>
          </a:p>
        </p:txBody>
      </p:sp>
      <p:sp>
        <p:nvSpPr>
          <p:cNvPr id="2" name="Espace réservé de l'image des diapositives 1">
            <a:extLst>
              <a:ext uri="{FF2B5EF4-FFF2-40B4-BE49-F238E27FC236}">
                <a16:creationId xmlns:a16="http://schemas.microsoft.com/office/drawing/2014/main" id="{0278F08C-A9FF-8431-37F1-F8A12EA81AFE}"/>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00F3DDF5-57F7-C82E-4D22-B9A366988A78}"/>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2171714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A632B-E51D-64A6-10F0-A031A9F4F6A5}"/>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6E28D18-336C-CCD0-25D2-4DCC03DEF192}"/>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25</a:t>
            </a:fld>
            <a:endParaRPr lang="fr-BE"/>
          </a:p>
        </p:txBody>
      </p:sp>
      <p:sp>
        <p:nvSpPr>
          <p:cNvPr id="2" name="Espace réservé de l'image des diapositives 1">
            <a:extLst>
              <a:ext uri="{FF2B5EF4-FFF2-40B4-BE49-F238E27FC236}">
                <a16:creationId xmlns:a16="http://schemas.microsoft.com/office/drawing/2014/main" id="{536C2AD1-B05B-1BAD-3079-240F193B54B4}"/>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84B78B61-8488-54B1-99F5-A21E37E8E521}"/>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728952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0096-BA28-C88D-B743-3ADBFB500B7C}"/>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97A7C15-29D6-A053-78B9-39444CA1E21D}"/>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26</a:t>
            </a:fld>
            <a:endParaRPr lang="fr-BE"/>
          </a:p>
        </p:txBody>
      </p:sp>
      <p:sp>
        <p:nvSpPr>
          <p:cNvPr id="2" name="Espace réservé de l'image des diapositives 1">
            <a:extLst>
              <a:ext uri="{FF2B5EF4-FFF2-40B4-BE49-F238E27FC236}">
                <a16:creationId xmlns:a16="http://schemas.microsoft.com/office/drawing/2014/main" id="{15D2F7F8-E92A-FC21-AA21-17F154CCBA03}"/>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1406010A-D412-612F-A294-9B33358A1BAF}"/>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1443694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6BA6-A1D4-4278-13E6-F9BE72A3F9CA}"/>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5AF5F6F-42E8-93A4-8FC1-8B80D64FD5CD}"/>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27</a:t>
            </a:fld>
            <a:endParaRPr lang="fr-BE"/>
          </a:p>
        </p:txBody>
      </p:sp>
      <p:sp>
        <p:nvSpPr>
          <p:cNvPr id="2" name="Espace réservé de l'image des diapositives 1">
            <a:extLst>
              <a:ext uri="{FF2B5EF4-FFF2-40B4-BE49-F238E27FC236}">
                <a16:creationId xmlns:a16="http://schemas.microsoft.com/office/drawing/2014/main" id="{052D1372-C455-19CF-6779-92EEF26F20D6}"/>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0DD6EE9B-12B7-D3E7-B9C0-A6A6BCFB524E}"/>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95872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DC81-9207-E528-988C-D72E34E44A41}"/>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076BE44-001F-DFC3-2112-A2BDDA287061}"/>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28</a:t>
            </a:fld>
            <a:endParaRPr lang="fr-BE"/>
          </a:p>
        </p:txBody>
      </p:sp>
      <p:sp>
        <p:nvSpPr>
          <p:cNvPr id="2" name="Espace réservé de l'image des diapositives 1">
            <a:extLst>
              <a:ext uri="{FF2B5EF4-FFF2-40B4-BE49-F238E27FC236}">
                <a16:creationId xmlns:a16="http://schemas.microsoft.com/office/drawing/2014/main" id="{A39AC3EB-FE17-C5C8-8639-E66DA8A90194}"/>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9798E37F-1FF5-4731-0CDB-E2653846D183}"/>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2313688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62D75-20CE-8810-58B4-F4F3F699DD74}"/>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4A11471-64F1-CC09-10EC-45397BA9A374}"/>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29</a:t>
            </a:fld>
            <a:endParaRPr lang="fr-BE"/>
          </a:p>
        </p:txBody>
      </p:sp>
      <p:sp>
        <p:nvSpPr>
          <p:cNvPr id="2" name="Espace réservé de l'image des diapositives 1">
            <a:extLst>
              <a:ext uri="{FF2B5EF4-FFF2-40B4-BE49-F238E27FC236}">
                <a16:creationId xmlns:a16="http://schemas.microsoft.com/office/drawing/2014/main" id="{A18414D9-239F-07B8-4258-866B3FA4942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5BE8C539-7908-BB2F-9FFD-307CF541651E}"/>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1060785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9FBBC-E541-AC85-6C5C-C7A3E46582A5}"/>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5D5860F-A7C0-A829-6A18-DE5BCFB1BCF2}"/>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30</a:t>
            </a:fld>
            <a:endParaRPr lang="fr-BE"/>
          </a:p>
        </p:txBody>
      </p:sp>
      <p:sp>
        <p:nvSpPr>
          <p:cNvPr id="2" name="Espace réservé de l'image des diapositives 1">
            <a:extLst>
              <a:ext uri="{FF2B5EF4-FFF2-40B4-BE49-F238E27FC236}">
                <a16:creationId xmlns:a16="http://schemas.microsoft.com/office/drawing/2014/main" id="{63504A49-1073-CF98-9C73-EB454AD5C2C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969861E3-05C1-ECC3-FA1E-7C9194747DD4}"/>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2880621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73A5B-CC8F-39A8-FA92-B20C542A6D38}"/>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A045F2-F618-2BF1-D2F1-5E4F48A36819}"/>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31</a:t>
            </a:fld>
            <a:endParaRPr lang="fr-BE"/>
          </a:p>
        </p:txBody>
      </p:sp>
      <p:sp>
        <p:nvSpPr>
          <p:cNvPr id="2" name="Espace réservé de l'image des diapositives 1">
            <a:extLst>
              <a:ext uri="{FF2B5EF4-FFF2-40B4-BE49-F238E27FC236}">
                <a16:creationId xmlns:a16="http://schemas.microsoft.com/office/drawing/2014/main" id="{CCD1059F-F1B6-91B6-F511-5F881E632B9F}"/>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292F7965-4B07-F41C-2C66-9B4F023A56B9}"/>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85620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85EF6CC-F8D1-EDF0-BE26-C256D3AEBE3D}"/>
              </a:ext>
            </a:extLst>
          </p:cNvPr>
          <p:cNvSpPr txBox="1">
            <a:spLocks noGrp="1"/>
          </p:cNvSpPr>
          <p:nvPr>
            <p:ph type="sldNum" sz="quarter" idx="5"/>
          </p:nvPr>
        </p:nvSpPr>
        <p:spPr>
          <a:ln/>
        </p:spPr>
        <p:txBody>
          <a:bodyPr vert="horz" lIns="0" tIns="0" rIns="0" bIns="0" anchor="b" anchorCtr="0">
            <a:noAutofit/>
          </a:bodyPr>
          <a:lstStyle/>
          <a:p>
            <a:pPr lvl="0"/>
            <a:fld id="{BD5919E3-524C-4B80-B748-B9F5E464CFDB}" type="slidenum">
              <a:t>3</a:t>
            </a:fld>
            <a:endParaRPr lang="fr-BE"/>
          </a:p>
        </p:txBody>
      </p:sp>
      <p:sp>
        <p:nvSpPr>
          <p:cNvPr id="2" name="Espace réservé de l'image des diapositives 1">
            <a:extLst>
              <a:ext uri="{FF2B5EF4-FFF2-40B4-BE49-F238E27FC236}">
                <a16:creationId xmlns:a16="http://schemas.microsoft.com/office/drawing/2014/main" id="{EE3DA1B1-09FA-5728-9E1E-802FF832690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BB45CE77-1182-1F11-752C-895B88E06775}"/>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FB2F0-8487-3A0D-81E3-6B8FCC64C134}"/>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B4BB18F-9C83-0364-68A4-883A67D7AFC2}"/>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32</a:t>
            </a:fld>
            <a:endParaRPr lang="fr-BE"/>
          </a:p>
        </p:txBody>
      </p:sp>
      <p:sp>
        <p:nvSpPr>
          <p:cNvPr id="2" name="Espace réservé de l'image des diapositives 1">
            <a:extLst>
              <a:ext uri="{FF2B5EF4-FFF2-40B4-BE49-F238E27FC236}">
                <a16:creationId xmlns:a16="http://schemas.microsoft.com/office/drawing/2014/main" id="{920B5C78-D2D4-B0EB-E215-E61DE2A9219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AFEC0F39-5286-C66A-0566-7C5402948630}"/>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576715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4012E-D1E2-A88A-7CA6-9B6CFD388C3A}"/>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DE91CDE-0323-0AED-4551-3F611CD32A76}"/>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35</a:t>
            </a:fld>
            <a:endParaRPr lang="fr-BE"/>
          </a:p>
        </p:txBody>
      </p:sp>
      <p:sp>
        <p:nvSpPr>
          <p:cNvPr id="2" name="Espace réservé de l'image des diapositives 1">
            <a:extLst>
              <a:ext uri="{FF2B5EF4-FFF2-40B4-BE49-F238E27FC236}">
                <a16:creationId xmlns:a16="http://schemas.microsoft.com/office/drawing/2014/main" id="{B3F5EA65-3970-645C-1FC1-C1317D01198E}"/>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D0EA1A2F-9EF1-8987-0781-3A950B2F65D1}"/>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855392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61267-FD24-3F10-7901-E6C957AD2C35}"/>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5A18FB1-A691-457F-9AA6-8ECEAC05B7EA}"/>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36</a:t>
            </a:fld>
            <a:endParaRPr lang="fr-BE"/>
          </a:p>
        </p:txBody>
      </p:sp>
      <p:sp>
        <p:nvSpPr>
          <p:cNvPr id="2" name="Espace réservé de l'image des diapositives 1">
            <a:extLst>
              <a:ext uri="{FF2B5EF4-FFF2-40B4-BE49-F238E27FC236}">
                <a16:creationId xmlns:a16="http://schemas.microsoft.com/office/drawing/2014/main" id="{8C23686C-A48F-3004-A8E5-A5B10CC04319}"/>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5CA21F4C-3D5B-2E08-8899-966686803ADD}"/>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393830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BD332-0049-0144-1C6C-28C73271DF81}"/>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226992C-CE64-82D8-A1C0-898688685D6C}"/>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37</a:t>
            </a:fld>
            <a:endParaRPr lang="fr-BE"/>
          </a:p>
        </p:txBody>
      </p:sp>
      <p:sp>
        <p:nvSpPr>
          <p:cNvPr id="2" name="Espace réservé de l'image des diapositives 1">
            <a:extLst>
              <a:ext uri="{FF2B5EF4-FFF2-40B4-BE49-F238E27FC236}">
                <a16:creationId xmlns:a16="http://schemas.microsoft.com/office/drawing/2014/main" id="{05FDC5F2-153F-2786-6FA9-E71A614D4891}"/>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D6AA92E5-CBF3-7DBD-5762-795D497E9A5C}"/>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299218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C48FF-C0C1-6331-8BEF-BEEE93337C2B}"/>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30762BE-D6BC-0192-56B6-FEA132CC26C4}"/>
              </a:ext>
            </a:extLst>
          </p:cNvPr>
          <p:cNvSpPr txBox="1">
            <a:spLocks noGrp="1"/>
          </p:cNvSpPr>
          <p:nvPr>
            <p:ph type="sldNum" sz="quarter" idx="5"/>
          </p:nvPr>
        </p:nvSpPr>
        <p:spPr>
          <a:ln/>
        </p:spPr>
        <p:txBody>
          <a:bodyPr vert="horz" lIns="0" tIns="0" rIns="0" bIns="0" anchor="b" anchorCtr="0">
            <a:noAutofit/>
          </a:bodyPr>
          <a:lstStyle/>
          <a:p>
            <a:pPr lvl="0"/>
            <a:fld id="{D708BD93-D081-433D-8F21-34F3D65BBB4E}" type="slidenum">
              <a:t>38</a:t>
            </a:fld>
            <a:endParaRPr lang="fr-BE"/>
          </a:p>
        </p:txBody>
      </p:sp>
      <p:sp>
        <p:nvSpPr>
          <p:cNvPr id="2" name="Espace réservé de l'image des diapositives 1">
            <a:extLst>
              <a:ext uri="{FF2B5EF4-FFF2-40B4-BE49-F238E27FC236}">
                <a16:creationId xmlns:a16="http://schemas.microsoft.com/office/drawing/2014/main" id="{35C6F400-5CF0-B5F0-510A-DBE3E7C0DFA8}"/>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231EB2DB-8530-1A37-C3F8-677CD08DFB7E}"/>
              </a:ext>
            </a:extLst>
          </p:cNvPr>
          <p:cNvSpPr txBox="1">
            <a:spLocks noGrp="1"/>
          </p:cNvSpPr>
          <p:nvPr>
            <p:ph type="body" sz="quarter" idx="1"/>
          </p:nvPr>
        </p:nvSpPr>
        <p:spPr/>
        <p:txBody>
          <a:bodyPr vert="horz"/>
          <a:lstStyle/>
          <a:p>
            <a:endParaRPr lang="fr-BE"/>
          </a:p>
        </p:txBody>
      </p:sp>
    </p:spTree>
    <p:extLst>
      <p:ext uri="{BB962C8B-B14F-4D97-AF65-F5344CB8AC3E}">
        <p14:creationId xmlns:p14="http://schemas.microsoft.com/office/powerpoint/2010/main" val="332631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80325BB-32D5-B2C7-FBB7-8C4A0AADDF30}"/>
              </a:ext>
            </a:extLst>
          </p:cNvPr>
          <p:cNvSpPr txBox="1">
            <a:spLocks noGrp="1"/>
          </p:cNvSpPr>
          <p:nvPr>
            <p:ph type="sldNum" sz="quarter" idx="5"/>
          </p:nvPr>
        </p:nvSpPr>
        <p:spPr>
          <a:ln/>
        </p:spPr>
        <p:txBody>
          <a:bodyPr vert="horz" lIns="0" tIns="0" rIns="0" bIns="0" anchor="b" anchorCtr="0">
            <a:noAutofit/>
          </a:bodyPr>
          <a:lstStyle/>
          <a:p>
            <a:pPr lvl="0"/>
            <a:fld id="{152210C6-FEE4-414E-ADFF-95AA2E8875C1}" type="slidenum">
              <a:t>4</a:t>
            </a:fld>
            <a:endParaRPr lang="fr-BE"/>
          </a:p>
        </p:txBody>
      </p:sp>
      <p:sp>
        <p:nvSpPr>
          <p:cNvPr id="2" name="Espace réservé de l'image des diapositives 1">
            <a:extLst>
              <a:ext uri="{FF2B5EF4-FFF2-40B4-BE49-F238E27FC236}">
                <a16:creationId xmlns:a16="http://schemas.microsoft.com/office/drawing/2014/main" id="{14141981-5291-CB18-638F-4E13A4A5B7A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77BE54DD-C4D5-FE51-7AD6-C767529C5C9B}"/>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5EDDCCC-0E6B-27E6-591E-A97C29920691}"/>
              </a:ext>
            </a:extLst>
          </p:cNvPr>
          <p:cNvSpPr txBox="1">
            <a:spLocks noGrp="1"/>
          </p:cNvSpPr>
          <p:nvPr>
            <p:ph type="sldNum" sz="quarter" idx="5"/>
          </p:nvPr>
        </p:nvSpPr>
        <p:spPr>
          <a:ln/>
        </p:spPr>
        <p:txBody>
          <a:bodyPr vert="horz" lIns="0" tIns="0" rIns="0" bIns="0" anchor="b" anchorCtr="0">
            <a:noAutofit/>
          </a:bodyPr>
          <a:lstStyle/>
          <a:p>
            <a:pPr lvl="0"/>
            <a:fld id="{DD1D6E80-2C88-43BE-AD84-DBE129735DCB}" type="slidenum">
              <a:t>6</a:t>
            </a:fld>
            <a:endParaRPr lang="fr-BE"/>
          </a:p>
        </p:txBody>
      </p:sp>
      <p:sp>
        <p:nvSpPr>
          <p:cNvPr id="2" name="Espace réservé de l'image des diapositives 1">
            <a:extLst>
              <a:ext uri="{FF2B5EF4-FFF2-40B4-BE49-F238E27FC236}">
                <a16:creationId xmlns:a16="http://schemas.microsoft.com/office/drawing/2014/main" id="{637D5040-3231-51C7-1868-061DA3F1499F}"/>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A22A5128-8A7B-4523-B9EB-0BB9B882FE93}"/>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7BFD26C-C3A5-792B-3053-1E1DB9BA7E94}"/>
              </a:ext>
            </a:extLst>
          </p:cNvPr>
          <p:cNvSpPr txBox="1">
            <a:spLocks noGrp="1"/>
          </p:cNvSpPr>
          <p:nvPr>
            <p:ph type="sldNum" sz="quarter" idx="5"/>
          </p:nvPr>
        </p:nvSpPr>
        <p:spPr>
          <a:ln/>
        </p:spPr>
        <p:txBody>
          <a:bodyPr vert="horz" lIns="0" tIns="0" rIns="0" bIns="0" anchor="b" anchorCtr="0">
            <a:noAutofit/>
          </a:bodyPr>
          <a:lstStyle/>
          <a:p>
            <a:pPr lvl="0"/>
            <a:fld id="{5BCF7A37-6881-4FDD-BE98-7BD47BCA69E5}" type="slidenum">
              <a:t>7</a:t>
            </a:fld>
            <a:endParaRPr lang="fr-BE"/>
          </a:p>
        </p:txBody>
      </p:sp>
      <p:sp>
        <p:nvSpPr>
          <p:cNvPr id="2" name="Espace réservé de l'image des diapositives 1">
            <a:extLst>
              <a:ext uri="{FF2B5EF4-FFF2-40B4-BE49-F238E27FC236}">
                <a16:creationId xmlns:a16="http://schemas.microsoft.com/office/drawing/2014/main" id="{F42EDC32-B6D7-AB0C-BF79-76B6DF731CB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D8C15CC2-5397-A7B1-8A72-38293FDE4789}"/>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FCE9366-5A3E-C344-B91C-7322397DBE10}"/>
              </a:ext>
            </a:extLst>
          </p:cNvPr>
          <p:cNvSpPr txBox="1">
            <a:spLocks noGrp="1"/>
          </p:cNvSpPr>
          <p:nvPr>
            <p:ph type="sldNum" sz="quarter" idx="5"/>
          </p:nvPr>
        </p:nvSpPr>
        <p:spPr>
          <a:ln/>
        </p:spPr>
        <p:txBody>
          <a:bodyPr vert="horz" lIns="0" tIns="0" rIns="0" bIns="0" anchor="b" anchorCtr="0">
            <a:noAutofit/>
          </a:bodyPr>
          <a:lstStyle/>
          <a:p>
            <a:pPr lvl="0"/>
            <a:fld id="{1A28DB77-2AD4-4D23-A350-C0DD52645786}" type="slidenum">
              <a:t>8</a:t>
            </a:fld>
            <a:endParaRPr lang="fr-BE"/>
          </a:p>
        </p:txBody>
      </p:sp>
      <p:sp>
        <p:nvSpPr>
          <p:cNvPr id="2" name="Espace réservé de l'image des diapositives 1">
            <a:extLst>
              <a:ext uri="{FF2B5EF4-FFF2-40B4-BE49-F238E27FC236}">
                <a16:creationId xmlns:a16="http://schemas.microsoft.com/office/drawing/2014/main" id="{030ED877-8492-61BC-4DFF-301DCDCDD4A4}"/>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2B3F7029-CA38-BC06-AB97-EBBF0BAB8FB2}"/>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500D435-6308-E5C1-A70A-3DC6E1932D23}"/>
              </a:ext>
            </a:extLst>
          </p:cNvPr>
          <p:cNvSpPr txBox="1">
            <a:spLocks noGrp="1"/>
          </p:cNvSpPr>
          <p:nvPr>
            <p:ph type="sldNum" sz="quarter" idx="5"/>
          </p:nvPr>
        </p:nvSpPr>
        <p:spPr>
          <a:ln/>
        </p:spPr>
        <p:txBody>
          <a:bodyPr vert="horz" lIns="0" tIns="0" rIns="0" bIns="0" anchor="b" anchorCtr="0">
            <a:noAutofit/>
          </a:bodyPr>
          <a:lstStyle/>
          <a:p>
            <a:pPr lvl="0"/>
            <a:fld id="{583F9164-6651-413B-9B14-6DE2CD20D9A7}" type="slidenum">
              <a:t>9</a:t>
            </a:fld>
            <a:endParaRPr lang="fr-BE"/>
          </a:p>
        </p:txBody>
      </p:sp>
      <p:sp>
        <p:nvSpPr>
          <p:cNvPr id="2" name="Espace réservé de l'image des diapositives 1">
            <a:extLst>
              <a:ext uri="{FF2B5EF4-FFF2-40B4-BE49-F238E27FC236}">
                <a16:creationId xmlns:a16="http://schemas.microsoft.com/office/drawing/2014/main" id="{B881FEE6-1C71-221D-A18A-F83004F051B7}"/>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9A4A91BD-A8B6-0166-8200-BDC80F812371}"/>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0B3B10B-C435-E4C3-B17A-8BD18C51CC73}"/>
              </a:ext>
            </a:extLst>
          </p:cNvPr>
          <p:cNvSpPr txBox="1">
            <a:spLocks noGrp="1"/>
          </p:cNvSpPr>
          <p:nvPr>
            <p:ph type="sldNum" sz="quarter" idx="5"/>
          </p:nvPr>
        </p:nvSpPr>
        <p:spPr>
          <a:ln/>
        </p:spPr>
        <p:txBody>
          <a:bodyPr vert="horz" lIns="0" tIns="0" rIns="0" bIns="0" anchor="b" anchorCtr="0">
            <a:noAutofit/>
          </a:bodyPr>
          <a:lstStyle/>
          <a:p>
            <a:pPr lvl="0"/>
            <a:fld id="{C6732A20-4889-4C04-88EA-3F03E510D242}" type="slidenum">
              <a:t>10</a:t>
            </a:fld>
            <a:endParaRPr lang="fr-BE"/>
          </a:p>
        </p:txBody>
      </p:sp>
      <p:sp>
        <p:nvSpPr>
          <p:cNvPr id="2" name="Espace réservé de l'image des diapositives 1">
            <a:extLst>
              <a:ext uri="{FF2B5EF4-FFF2-40B4-BE49-F238E27FC236}">
                <a16:creationId xmlns:a16="http://schemas.microsoft.com/office/drawing/2014/main" id="{2118989A-69E8-3F52-ECB4-A69A6797346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886302B2-851B-1D4E-4087-D2D6C4978AF3}"/>
              </a:ext>
            </a:extLst>
          </p:cNvPr>
          <p:cNvSpPr txBox="1">
            <a:spLocks noGrp="1"/>
          </p:cNvSpPr>
          <p:nvPr>
            <p:ph type="body" sz="quarter" idx="1"/>
          </p:nvPr>
        </p:nvSpPr>
        <p:spPr/>
        <p:txBody>
          <a:bodyPr vert="horz">
            <a:spAutoFit/>
          </a:bodyPr>
          <a:lstStyle/>
          <a:p>
            <a:endParaRPr lang="fr-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26D80B-64B1-F111-FE74-65F500B6D293}"/>
              </a:ext>
            </a:extLst>
          </p:cNvPr>
          <p:cNvSpPr>
            <a:spLocks noGrp="1"/>
          </p:cNvSpPr>
          <p:nvPr>
            <p:ph type="ctrTitle"/>
          </p:nvPr>
        </p:nvSpPr>
        <p:spPr>
          <a:xfrm>
            <a:off x="1260475" y="928688"/>
            <a:ext cx="7559675" cy="1973262"/>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33BAAD0D-2430-13B0-6F09-8B67A4249F92}"/>
              </a:ext>
            </a:extLst>
          </p:cNvPr>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7A18E00D-4D46-8D35-7090-660D45153819}"/>
              </a:ext>
            </a:extLst>
          </p:cNvPr>
          <p:cNvSpPr>
            <a:spLocks noGrp="1"/>
          </p:cNvSpPr>
          <p:nvPr>
            <p:ph type="dt" sz="half" idx="10"/>
          </p:nvPr>
        </p:nvSpPr>
        <p:spPr/>
        <p:txBody>
          <a:bodyPr/>
          <a:lstStyle/>
          <a:p>
            <a:pPr lvl="0"/>
            <a:endParaRPr lang="fr-BE"/>
          </a:p>
        </p:txBody>
      </p:sp>
      <p:sp>
        <p:nvSpPr>
          <p:cNvPr id="5" name="Espace réservé du pied de page 4">
            <a:extLst>
              <a:ext uri="{FF2B5EF4-FFF2-40B4-BE49-F238E27FC236}">
                <a16:creationId xmlns:a16="http://schemas.microsoft.com/office/drawing/2014/main" id="{6B41A40C-ECEE-79C8-665F-896D79CEAE85}"/>
              </a:ext>
            </a:extLst>
          </p:cNvPr>
          <p:cNvSpPr>
            <a:spLocks noGrp="1"/>
          </p:cNvSpPr>
          <p:nvPr>
            <p:ph type="ftr" sz="quarter" idx="11"/>
          </p:nvPr>
        </p:nvSpPr>
        <p:spPr/>
        <p:txBody>
          <a:bodyPr/>
          <a:lstStyle/>
          <a:p>
            <a:pPr lvl="0"/>
            <a:endParaRPr lang="fr-BE"/>
          </a:p>
        </p:txBody>
      </p:sp>
      <p:sp>
        <p:nvSpPr>
          <p:cNvPr id="6" name="Espace réservé du numéro de diapositive 5">
            <a:extLst>
              <a:ext uri="{FF2B5EF4-FFF2-40B4-BE49-F238E27FC236}">
                <a16:creationId xmlns:a16="http://schemas.microsoft.com/office/drawing/2014/main" id="{F4049499-1F32-6B04-A445-A49604D86DB9}"/>
              </a:ext>
            </a:extLst>
          </p:cNvPr>
          <p:cNvSpPr>
            <a:spLocks noGrp="1"/>
          </p:cNvSpPr>
          <p:nvPr>
            <p:ph type="sldNum" sz="quarter" idx="12"/>
          </p:nvPr>
        </p:nvSpPr>
        <p:spPr/>
        <p:txBody>
          <a:bodyPr/>
          <a:lstStyle/>
          <a:p>
            <a:pPr lvl="0"/>
            <a:fld id="{AFA7E28E-2712-4F4A-8E87-EE3B8D045CA6}" type="slidenum">
              <a:t>‹N°›</a:t>
            </a:fld>
            <a:endParaRPr lang="fr-BE"/>
          </a:p>
        </p:txBody>
      </p:sp>
    </p:spTree>
    <p:extLst>
      <p:ext uri="{BB962C8B-B14F-4D97-AF65-F5344CB8AC3E}">
        <p14:creationId xmlns:p14="http://schemas.microsoft.com/office/powerpoint/2010/main" val="358600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457CB-3F8B-E082-8D0D-FD288739411C}"/>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C2D2F968-7C87-5008-3145-F195A658837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5133A81-05CC-9D36-8E3A-89E9C6A5E314}"/>
              </a:ext>
            </a:extLst>
          </p:cNvPr>
          <p:cNvSpPr>
            <a:spLocks noGrp="1"/>
          </p:cNvSpPr>
          <p:nvPr>
            <p:ph type="dt" sz="half" idx="10"/>
          </p:nvPr>
        </p:nvSpPr>
        <p:spPr/>
        <p:txBody>
          <a:bodyPr/>
          <a:lstStyle/>
          <a:p>
            <a:pPr lvl="0"/>
            <a:endParaRPr lang="fr-BE"/>
          </a:p>
        </p:txBody>
      </p:sp>
      <p:sp>
        <p:nvSpPr>
          <p:cNvPr id="5" name="Espace réservé du pied de page 4">
            <a:extLst>
              <a:ext uri="{FF2B5EF4-FFF2-40B4-BE49-F238E27FC236}">
                <a16:creationId xmlns:a16="http://schemas.microsoft.com/office/drawing/2014/main" id="{7AF95378-4590-BA01-B694-55408AF83D46}"/>
              </a:ext>
            </a:extLst>
          </p:cNvPr>
          <p:cNvSpPr>
            <a:spLocks noGrp="1"/>
          </p:cNvSpPr>
          <p:nvPr>
            <p:ph type="ftr" sz="quarter" idx="11"/>
          </p:nvPr>
        </p:nvSpPr>
        <p:spPr/>
        <p:txBody>
          <a:bodyPr/>
          <a:lstStyle/>
          <a:p>
            <a:pPr lvl="0"/>
            <a:endParaRPr lang="fr-BE"/>
          </a:p>
        </p:txBody>
      </p:sp>
      <p:sp>
        <p:nvSpPr>
          <p:cNvPr id="6" name="Espace réservé du numéro de diapositive 5">
            <a:extLst>
              <a:ext uri="{FF2B5EF4-FFF2-40B4-BE49-F238E27FC236}">
                <a16:creationId xmlns:a16="http://schemas.microsoft.com/office/drawing/2014/main" id="{52180873-2F17-6DA1-8EA8-4ECBE818D1F9}"/>
              </a:ext>
            </a:extLst>
          </p:cNvPr>
          <p:cNvSpPr>
            <a:spLocks noGrp="1"/>
          </p:cNvSpPr>
          <p:nvPr>
            <p:ph type="sldNum" sz="quarter" idx="12"/>
          </p:nvPr>
        </p:nvSpPr>
        <p:spPr/>
        <p:txBody>
          <a:bodyPr/>
          <a:lstStyle/>
          <a:p>
            <a:pPr lvl="0"/>
            <a:fld id="{0D2490B6-371B-4F24-A396-EEAD4DA0CD39}" type="slidenum">
              <a:t>‹N°›</a:t>
            </a:fld>
            <a:endParaRPr lang="fr-BE"/>
          </a:p>
        </p:txBody>
      </p:sp>
    </p:spTree>
    <p:extLst>
      <p:ext uri="{BB962C8B-B14F-4D97-AF65-F5344CB8AC3E}">
        <p14:creationId xmlns:p14="http://schemas.microsoft.com/office/powerpoint/2010/main" val="142719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1E3A443-E6B9-1CB4-3EA3-7DF01AB3338C}"/>
              </a:ext>
            </a:extLst>
          </p:cNvPr>
          <p:cNvSpPr>
            <a:spLocks noGrp="1"/>
          </p:cNvSpPr>
          <p:nvPr>
            <p:ph type="title" orient="vert"/>
          </p:nvPr>
        </p:nvSpPr>
        <p:spPr>
          <a:xfrm>
            <a:off x="7308850" y="225425"/>
            <a:ext cx="2266950" cy="43894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282B377-6EC9-81EE-8B07-9D45B74FB39F}"/>
              </a:ext>
            </a:extLst>
          </p:cNvPr>
          <p:cNvSpPr>
            <a:spLocks noGrp="1"/>
          </p:cNvSpPr>
          <p:nvPr>
            <p:ph type="body" orient="vert" idx="1"/>
          </p:nvPr>
        </p:nvSpPr>
        <p:spPr>
          <a:xfrm>
            <a:off x="503238" y="225425"/>
            <a:ext cx="6653212" cy="43894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792B772-96B4-9AE7-AC03-C3D83DCF928A}"/>
              </a:ext>
            </a:extLst>
          </p:cNvPr>
          <p:cNvSpPr>
            <a:spLocks noGrp="1"/>
          </p:cNvSpPr>
          <p:nvPr>
            <p:ph type="dt" sz="half" idx="10"/>
          </p:nvPr>
        </p:nvSpPr>
        <p:spPr/>
        <p:txBody>
          <a:bodyPr/>
          <a:lstStyle/>
          <a:p>
            <a:pPr lvl="0"/>
            <a:endParaRPr lang="fr-BE"/>
          </a:p>
        </p:txBody>
      </p:sp>
      <p:sp>
        <p:nvSpPr>
          <p:cNvPr id="5" name="Espace réservé du pied de page 4">
            <a:extLst>
              <a:ext uri="{FF2B5EF4-FFF2-40B4-BE49-F238E27FC236}">
                <a16:creationId xmlns:a16="http://schemas.microsoft.com/office/drawing/2014/main" id="{BD9F0A52-FBD9-35EB-5B57-D9958C961BE1}"/>
              </a:ext>
            </a:extLst>
          </p:cNvPr>
          <p:cNvSpPr>
            <a:spLocks noGrp="1"/>
          </p:cNvSpPr>
          <p:nvPr>
            <p:ph type="ftr" sz="quarter" idx="11"/>
          </p:nvPr>
        </p:nvSpPr>
        <p:spPr/>
        <p:txBody>
          <a:bodyPr/>
          <a:lstStyle/>
          <a:p>
            <a:pPr lvl="0"/>
            <a:endParaRPr lang="fr-BE"/>
          </a:p>
        </p:txBody>
      </p:sp>
      <p:sp>
        <p:nvSpPr>
          <p:cNvPr id="6" name="Espace réservé du numéro de diapositive 5">
            <a:extLst>
              <a:ext uri="{FF2B5EF4-FFF2-40B4-BE49-F238E27FC236}">
                <a16:creationId xmlns:a16="http://schemas.microsoft.com/office/drawing/2014/main" id="{939C6FAF-497B-CC6D-087D-386C67D9AD0A}"/>
              </a:ext>
            </a:extLst>
          </p:cNvPr>
          <p:cNvSpPr>
            <a:spLocks noGrp="1"/>
          </p:cNvSpPr>
          <p:nvPr>
            <p:ph type="sldNum" sz="quarter" idx="12"/>
          </p:nvPr>
        </p:nvSpPr>
        <p:spPr/>
        <p:txBody>
          <a:bodyPr/>
          <a:lstStyle/>
          <a:p>
            <a:pPr lvl="0"/>
            <a:fld id="{6385D1D1-CEC2-4BC6-BECA-1963C0E18DCB}" type="slidenum">
              <a:t>‹N°›</a:t>
            </a:fld>
            <a:endParaRPr lang="fr-BE"/>
          </a:p>
        </p:txBody>
      </p:sp>
    </p:spTree>
    <p:extLst>
      <p:ext uri="{BB962C8B-B14F-4D97-AF65-F5344CB8AC3E}">
        <p14:creationId xmlns:p14="http://schemas.microsoft.com/office/powerpoint/2010/main" val="116632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3DD8D-80C5-73CF-577E-7F6B8191F1CC}"/>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16F8C6BC-C6AF-87DB-D319-CF3F72054E3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9E3C738-E051-6D51-F46A-3E9E9C79E630}"/>
              </a:ext>
            </a:extLst>
          </p:cNvPr>
          <p:cNvSpPr>
            <a:spLocks noGrp="1"/>
          </p:cNvSpPr>
          <p:nvPr>
            <p:ph type="dt" sz="half" idx="10"/>
          </p:nvPr>
        </p:nvSpPr>
        <p:spPr/>
        <p:txBody>
          <a:bodyPr/>
          <a:lstStyle/>
          <a:p>
            <a:pPr lvl="0"/>
            <a:endParaRPr lang="fr-BE"/>
          </a:p>
        </p:txBody>
      </p:sp>
      <p:sp>
        <p:nvSpPr>
          <p:cNvPr id="5" name="Espace réservé du pied de page 4">
            <a:extLst>
              <a:ext uri="{FF2B5EF4-FFF2-40B4-BE49-F238E27FC236}">
                <a16:creationId xmlns:a16="http://schemas.microsoft.com/office/drawing/2014/main" id="{0429DB93-CC66-1ABB-F943-E6AB7A29889C}"/>
              </a:ext>
            </a:extLst>
          </p:cNvPr>
          <p:cNvSpPr>
            <a:spLocks noGrp="1"/>
          </p:cNvSpPr>
          <p:nvPr>
            <p:ph type="ftr" sz="quarter" idx="11"/>
          </p:nvPr>
        </p:nvSpPr>
        <p:spPr/>
        <p:txBody>
          <a:bodyPr/>
          <a:lstStyle/>
          <a:p>
            <a:pPr lvl="0"/>
            <a:endParaRPr lang="fr-BE"/>
          </a:p>
        </p:txBody>
      </p:sp>
      <p:sp>
        <p:nvSpPr>
          <p:cNvPr id="6" name="Espace réservé du numéro de diapositive 5">
            <a:extLst>
              <a:ext uri="{FF2B5EF4-FFF2-40B4-BE49-F238E27FC236}">
                <a16:creationId xmlns:a16="http://schemas.microsoft.com/office/drawing/2014/main" id="{BA50559A-9936-415F-7C03-6E8502980A50}"/>
              </a:ext>
            </a:extLst>
          </p:cNvPr>
          <p:cNvSpPr>
            <a:spLocks noGrp="1"/>
          </p:cNvSpPr>
          <p:nvPr>
            <p:ph type="sldNum" sz="quarter" idx="12"/>
          </p:nvPr>
        </p:nvSpPr>
        <p:spPr/>
        <p:txBody>
          <a:bodyPr/>
          <a:lstStyle/>
          <a:p>
            <a:pPr lvl="0"/>
            <a:fld id="{668DBA6E-AFB1-4A29-8FFA-AD12F761DD68}" type="slidenum">
              <a:t>‹N°›</a:t>
            </a:fld>
            <a:endParaRPr lang="fr-BE"/>
          </a:p>
        </p:txBody>
      </p:sp>
    </p:spTree>
    <p:extLst>
      <p:ext uri="{BB962C8B-B14F-4D97-AF65-F5344CB8AC3E}">
        <p14:creationId xmlns:p14="http://schemas.microsoft.com/office/powerpoint/2010/main" val="182242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C9405-124B-08AB-9643-3540E83F6BA0}"/>
              </a:ext>
            </a:extLst>
          </p:cNvPr>
          <p:cNvSpPr>
            <a:spLocks noGrp="1"/>
          </p:cNvSpPr>
          <p:nvPr>
            <p:ph type="title"/>
          </p:nvPr>
        </p:nvSpPr>
        <p:spPr>
          <a:xfrm>
            <a:off x="687388" y="1414463"/>
            <a:ext cx="8694737" cy="23574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C35AE26A-585B-37FB-5559-10CD120E94C5}"/>
              </a:ext>
            </a:extLst>
          </p:cNvPr>
          <p:cNvSpPr>
            <a:spLocks noGrp="1"/>
          </p:cNvSpPr>
          <p:nvPr>
            <p:ph type="body" idx="1"/>
          </p:nvPr>
        </p:nvSpPr>
        <p:spPr>
          <a:xfrm>
            <a:off x="687388" y="3794125"/>
            <a:ext cx="8694737" cy="12414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AF89A20-5A6D-B523-93DB-E338C8EAC37A}"/>
              </a:ext>
            </a:extLst>
          </p:cNvPr>
          <p:cNvSpPr>
            <a:spLocks noGrp="1"/>
          </p:cNvSpPr>
          <p:nvPr>
            <p:ph type="dt" sz="half" idx="10"/>
          </p:nvPr>
        </p:nvSpPr>
        <p:spPr/>
        <p:txBody>
          <a:bodyPr/>
          <a:lstStyle/>
          <a:p>
            <a:pPr lvl="0"/>
            <a:endParaRPr lang="fr-BE"/>
          </a:p>
        </p:txBody>
      </p:sp>
      <p:sp>
        <p:nvSpPr>
          <p:cNvPr id="5" name="Espace réservé du pied de page 4">
            <a:extLst>
              <a:ext uri="{FF2B5EF4-FFF2-40B4-BE49-F238E27FC236}">
                <a16:creationId xmlns:a16="http://schemas.microsoft.com/office/drawing/2014/main" id="{CE5DFF65-F06B-7381-908D-4AEB3F479FE5}"/>
              </a:ext>
            </a:extLst>
          </p:cNvPr>
          <p:cNvSpPr>
            <a:spLocks noGrp="1"/>
          </p:cNvSpPr>
          <p:nvPr>
            <p:ph type="ftr" sz="quarter" idx="11"/>
          </p:nvPr>
        </p:nvSpPr>
        <p:spPr/>
        <p:txBody>
          <a:bodyPr/>
          <a:lstStyle/>
          <a:p>
            <a:pPr lvl="0"/>
            <a:endParaRPr lang="fr-BE"/>
          </a:p>
        </p:txBody>
      </p:sp>
      <p:sp>
        <p:nvSpPr>
          <p:cNvPr id="6" name="Espace réservé du numéro de diapositive 5">
            <a:extLst>
              <a:ext uri="{FF2B5EF4-FFF2-40B4-BE49-F238E27FC236}">
                <a16:creationId xmlns:a16="http://schemas.microsoft.com/office/drawing/2014/main" id="{937293EC-AF28-0335-7191-A946698CC5FD}"/>
              </a:ext>
            </a:extLst>
          </p:cNvPr>
          <p:cNvSpPr>
            <a:spLocks noGrp="1"/>
          </p:cNvSpPr>
          <p:nvPr>
            <p:ph type="sldNum" sz="quarter" idx="12"/>
          </p:nvPr>
        </p:nvSpPr>
        <p:spPr/>
        <p:txBody>
          <a:bodyPr/>
          <a:lstStyle/>
          <a:p>
            <a:pPr lvl="0"/>
            <a:fld id="{599E71D2-AF7B-4BEC-8729-CD1CFB504E04}" type="slidenum">
              <a:t>‹N°›</a:t>
            </a:fld>
            <a:endParaRPr lang="fr-BE"/>
          </a:p>
        </p:txBody>
      </p:sp>
    </p:spTree>
    <p:extLst>
      <p:ext uri="{BB962C8B-B14F-4D97-AF65-F5344CB8AC3E}">
        <p14:creationId xmlns:p14="http://schemas.microsoft.com/office/powerpoint/2010/main" val="50793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932E7-3AD4-F41F-931E-35E78BAB92C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532264E9-5F69-163F-06BA-3FD89EADE81F}"/>
              </a:ext>
            </a:extLst>
          </p:cNvPr>
          <p:cNvSpPr>
            <a:spLocks noGrp="1"/>
          </p:cNvSpPr>
          <p:nvPr>
            <p:ph sz="half" idx="1"/>
          </p:nvPr>
        </p:nvSpPr>
        <p:spPr>
          <a:xfrm>
            <a:off x="503238" y="1327150"/>
            <a:ext cx="4459287" cy="32877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39FE7D7A-8625-9B83-963D-397CCD4ACC1D}"/>
              </a:ext>
            </a:extLst>
          </p:cNvPr>
          <p:cNvSpPr>
            <a:spLocks noGrp="1"/>
          </p:cNvSpPr>
          <p:nvPr>
            <p:ph sz="half" idx="2"/>
          </p:nvPr>
        </p:nvSpPr>
        <p:spPr>
          <a:xfrm>
            <a:off x="5114925" y="1327150"/>
            <a:ext cx="4460875" cy="32877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6498583F-C6CC-8874-683E-254C4E61928C}"/>
              </a:ext>
            </a:extLst>
          </p:cNvPr>
          <p:cNvSpPr>
            <a:spLocks noGrp="1"/>
          </p:cNvSpPr>
          <p:nvPr>
            <p:ph type="dt" sz="half" idx="10"/>
          </p:nvPr>
        </p:nvSpPr>
        <p:spPr/>
        <p:txBody>
          <a:bodyPr/>
          <a:lstStyle/>
          <a:p>
            <a:pPr lvl="0"/>
            <a:endParaRPr lang="fr-BE"/>
          </a:p>
        </p:txBody>
      </p:sp>
      <p:sp>
        <p:nvSpPr>
          <p:cNvPr id="6" name="Espace réservé du pied de page 5">
            <a:extLst>
              <a:ext uri="{FF2B5EF4-FFF2-40B4-BE49-F238E27FC236}">
                <a16:creationId xmlns:a16="http://schemas.microsoft.com/office/drawing/2014/main" id="{FF4E6273-43AD-C743-94BC-67E0B09EBD69}"/>
              </a:ext>
            </a:extLst>
          </p:cNvPr>
          <p:cNvSpPr>
            <a:spLocks noGrp="1"/>
          </p:cNvSpPr>
          <p:nvPr>
            <p:ph type="ftr" sz="quarter" idx="11"/>
          </p:nvPr>
        </p:nvSpPr>
        <p:spPr/>
        <p:txBody>
          <a:bodyPr/>
          <a:lstStyle/>
          <a:p>
            <a:pPr lvl="0"/>
            <a:endParaRPr lang="fr-BE"/>
          </a:p>
        </p:txBody>
      </p:sp>
      <p:sp>
        <p:nvSpPr>
          <p:cNvPr id="7" name="Espace réservé du numéro de diapositive 6">
            <a:extLst>
              <a:ext uri="{FF2B5EF4-FFF2-40B4-BE49-F238E27FC236}">
                <a16:creationId xmlns:a16="http://schemas.microsoft.com/office/drawing/2014/main" id="{85C8E739-2CB8-40FC-EDA2-A04D90B7F4A3}"/>
              </a:ext>
            </a:extLst>
          </p:cNvPr>
          <p:cNvSpPr>
            <a:spLocks noGrp="1"/>
          </p:cNvSpPr>
          <p:nvPr>
            <p:ph type="sldNum" sz="quarter" idx="12"/>
          </p:nvPr>
        </p:nvSpPr>
        <p:spPr/>
        <p:txBody>
          <a:bodyPr/>
          <a:lstStyle/>
          <a:p>
            <a:pPr lvl="0"/>
            <a:fld id="{0358E8E5-99CC-4950-86C0-CA4715F2C0C4}" type="slidenum">
              <a:t>‹N°›</a:t>
            </a:fld>
            <a:endParaRPr lang="fr-BE"/>
          </a:p>
        </p:txBody>
      </p:sp>
    </p:spTree>
    <p:extLst>
      <p:ext uri="{BB962C8B-B14F-4D97-AF65-F5344CB8AC3E}">
        <p14:creationId xmlns:p14="http://schemas.microsoft.com/office/powerpoint/2010/main" val="16317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CA724-609D-8C6D-E627-773F81F275B5}"/>
              </a:ext>
            </a:extLst>
          </p:cNvPr>
          <p:cNvSpPr>
            <a:spLocks noGrp="1"/>
          </p:cNvSpPr>
          <p:nvPr>
            <p:ph type="title"/>
          </p:nvPr>
        </p:nvSpPr>
        <p:spPr>
          <a:xfrm>
            <a:off x="693738" y="301625"/>
            <a:ext cx="8694737" cy="10969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9EE5D68A-8FEB-0CBB-8B41-A05523C33667}"/>
              </a:ext>
            </a:extLst>
          </p:cNvPr>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3F8ACA9-9247-2F7F-D8BF-08275B25B7FF}"/>
              </a:ext>
            </a:extLst>
          </p:cNvPr>
          <p:cNvSpPr>
            <a:spLocks noGrp="1"/>
          </p:cNvSpPr>
          <p:nvPr>
            <p:ph sz="half" idx="2"/>
          </p:nvPr>
        </p:nvSpPr>
        <p:spPr>
          <a:xfrm>
            <a:off x="693738" y="2071688"/>
            <a:ext cx="4265612" cy="3046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CE87E61F-E4E2-4222-C051-9B904DD7401F}"/>
              </a:ext>
            </a:extLst>
          </p:cNvPr>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0F93F86-1C14-AC85-92C2-0A92C0DA7F33}"/>
              </a:ext>
            </a:extLst>
          </p:cNvPr>
          <p:cNvSpPr>
            <a:spLocks noGrp="1"/>
          </p:cNvSpPr>
          <p:nvPr>
            <p:ph sz="quarter" idx="4"/>
          </p:nvPr>
        </p:nvSpPr>
        <p:spPr>
          <a:xfrm>
            <a:off x="5103813" y="2071688"/>
            <a:ext cx="4284662" cy="3046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77E840AA-871D-D42A-4CED-7ED220B47450}"/>
              </a:ext>
            </a:extLst>
          </p:cNvPr>
          <p:cNvSpPr>
            <a:spLocks noGrp="1"/>
          </p:cNvSpPr>
          <p:nvPr>
            <p:ph type="dt" sz="half" idx="10"/>
          </p:nvPr>
        </p:nvSpPr>
        <p:spPr/>
        <p:txBody>
          <a:bodyPr/>
          <a:lstStyle/>
          <a:p>
            <a:pPr lvl="0"/>
            <a:endParaRPr lang="fr-BE"/>
          </a:p>
        </p:txBody>
      </p:sp>
      <p:sp>
        <p:nvSpPr>
          <p:cNvPr id="8" name="Espace réservé du pied de page 7">
            <a:extLst>
              <a:ext uri="{FF2B5EF4-FFF2-40B4-BE49-F238E27FC236}">
                <a16:creationId xmlns:a16="http://schemas.microsoft.com/office/drawing/2014/main" id="{FD759D58-AB93-1EE7-A3B0-3889FF22FF78}"/>
              </a:ext>
            </a:extLst>
          </p:cNvPr>
          <p:cNvSpPr>
            <a:spLocks noGrp="1"/>
          </p:cNvSpPr>
          <p:nvPr>
            <p:ph type="ftr" sz="quarter" idx="11"/>
          </p:nvPr>
        </p:nvSpPr>
        <p:spPr/>
        <p:txBody>
          <a:bodyPr/>
          <a:lstStyle/>
          <a:p>
            <a:pPr lvl="0"/>
            <a:endParaRPr lang="fr-BE"/>
          </a:p>
        </p:txBody>
      </p:sp>
      <p:sp>
        <p:nvSpPr>
          <p:cNvPr id="9" name="Espace réservé du numéro de diapositive 8">
            <a:extLst>
              <a:ext uri="{FF2B5EF4-FFF2-40B4-BE49-F238E27FC236}">
                <a16:creationId xmlns:a16="http://schemas.microsoft.com/office/drawing/2014/main" id="{19063083-3C8E-4988-DF79-FA2BB003C46A}"/>
              </a:ext>
            </a:extLst>
          </p:cNvPr>
          <p:cNvSpPr>
            <a:spLocks noGrp="1"/>
          </p:cNvSpPr>
          <p:nvPr>
            <p:ph type="sldNum" sz="quarter" idx="12"/>
          </p:nvPr>
        </p:nvSpPr>
        <p:spPr/>
        <p:txBody>
          <a:bodyPr/>
          <a:lstStyle/>
          <a:p>
            <a:pPr lvl="0"/>
            <a:fld id="{5D2E90C5-0AE0-4708-9606-8CE5E0793572}" type="slidenum">
              <a:t>‹N°›</a:t>
            </a:fld>
            <a:endParaRPr lang="fr-BE"/>
          </a:p>
        </p:txBody>
      </p:sp>
    </p:spTree>
    <p:extLst>
      <p:ext uri="{BB962C8B-B14F-4D97-AF65-F5344CB8AC3E}">
        <p14:creationId xmlns:p14="http://schemas.microsoft.com/office/powerpoint/2010/main" val="365439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F10E92-71FC-0141-1242-EE97B586EFCD}"/>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BDD0EA32-0D7E-83DD-DB69-AA2130D182D4}"/>
              </a:ext>
            </a:extLst>
          </p:cNvPr>
          <p:cNvSpPr>
            <a:spLocks noGrp="1"/>
          </p:cNvSpPr>
          <p:nvPr>
            <p:ph type="dt" sz="half" idx="10"/>
          </p:nvPr>
        </p:nvSpPr>
        <p:spPr/>
        <p:txBody>
          <a:bodyPr/>
          <a:lstStyle/>
          <a:p>
            <a:pPr lvl="0"/>
            <a:endParaRPr lang="fr-BE"/>
          </a:p>
        </p:txBody>
      </p:sp>
      <p:sp>
        <p:nvSpPr>
          <p:cNvPr id="4" name="Espace réservé du pied de page 3">
            <a:extLst>
              <a:ext uri="{FF2B5EF4-FFF2-40B4-BE49-F238E27FC236}">
                <a16:creationId xmlns:a16="http://schemas.microsoft.com/office/drawing/2014/main" id="{E8A8FD62-991D-9220-7BB9-35CF3D6BD8C3}"/>
              </a:ext>
            </a:extLst>
          </p:cNvPr>
          <p:cNvSpPr>
            <a:spLocks noGrp="1"/>
          </p:cNvSpPr>
          <p:nvPr>
            <p:ph type="ftr" sz="quarter" idx="11"/>
          </p:nvPr>
        </p:nvSpPr>
        <p:spPr/>
        <p:txBody>
          <a:bodyPr/>
          <a:lstStyle/>
          <a:p>
            <a:pPr lvl="0"/>
            <a:endParaRPr lang="fr-BE"/>
          </a:p>
        </p:txBody>
      </p:sp>
      <p:sp>
        <p:nvSpPr>
          <p:cNvPr id="5" name="Espace réservé du numéro de diapositive 4">
            <a:extLst>
              <a:ext uri="{FF2B5EF4-FFF2-40B4-BE49-F238E27FC236}">
                <a16:creationId xmlns:a16="http://schemas.microsoft.com/office/drawing/2014/main" id="{4AE7DE40-B106-5C12-CD0D-E42D59326293}"/>
              </a:ext>
            </a:extLst>
          </p:cNvPr>
          <p:cNvSpPr>
            <a:spLocks noGrp="1"/>
          </p:cNvSpPr>
          <p:nvPr>
            <p:ph type="sldNum" sz="quarter" idx="12"/>
          </p:nvPr>
        </p:nvSpPr>
        <p:spPr/>
        <p:txBody>
          <a:bodyPr/>
          <a:lstStyle/>
          <a:p>
            <a:pPr lvl="0"/>
            <a:fld id="{1309F0F9-5A5D-4134-A255-DD154AAA42DF}" type="slidenum">
              <a:t>‹N°›</a:t>
            </a:fld>
            <a:endParaRPr lang="fr-BE"/>
          </a:p>
        </p:txBody>
      </p:sp>
    </p:spTree>
    <p:extLst>
      <p:ext uri="{BB962C8B-B14F-4D97-AF65-F5344CB8AC3E}">
        <p14:creationId xmlns:p14="http://schemas.microsoft.com/office/powerpoint/2010/main" val="102996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8F47A26-F416-9C05-84B2-6B0DCFDCB269}"/>
              </a:ext>
            </a:extLst>
          </p:cNvPr>
          <p:cNvSpPr>
            <a:spLocks noGrp="1"/>
          </p:cNvSpPr>
          <p:nvPr>
            <p:ph type="dt" sz="half" idx="10"/>
          </p:nvPr>
        </p:nvSpPr>
        <p:spPr/>
        <p:txBody>
          <a:bodyPr/>
          <a:lstStyle/>
          <a:p>
            <a:pPr lvl="0"/>
            <a:endParaRPr lang="fr-BE"/>
          </a:p>
        </p:txBody>
      </p:sp>
      <p:sp>
        <p:nvSpPr>
          <p:cNvPr id="3" name="Espace réservé du pied de page 2">
            <a:extLst>
              <a:ext uri="{FF2B5EF4-FFF2-40B4-BE49-F238E27FC236}">
                <a16:creationId xmlns:a16="http://schemas.microsoft.com/office/drawing/2014/main" id="{546550CE-4671-FC1A-1AB8-54A0E82497AD}"/>
              </a:ext>
            </a:extLst>
          </p:cNvPr>
          <p:cNvSpPr>
            <a:spLocks noGrp="1"/>
          </p:cNvSpPr>
          <p:nvPr>
            <p:ph type="ftr" sz="quarter" idx="11"/>
          </p:nvPr>
        </p:nvSpPr>
        <p:spPr/>
        <p:txBody>
          <a:bodyPr/>
          <a:lstStyle/>
          <a:p>
            <a:pPr lvl="0"/>
            <a:endParaRPr lang="fr-BE"/>
          </a:p>
        </p:txBody>
      </p:sp>
      <p:sp>
        <p:nvSpPr>
          <p:cNvPr id="4" name="Espace réservé du numéro de diapositive 3">
            <a:extLst>
              <a:ext uri="{FF2B5EF4-FFF2-40B4-BE49-F238E27FC236}">
                <a16:creationId xmlns:a16="http://schemas.microsoft.com/office/drawing/2014/main" id="{8298D736-B51B-B017-028B-3C4B81551657}"/>
              </a:ext>
            </a:extLst>
          </p:cNvPr>
          <p:cNvSpPr>
            <a:spLocks noGrp="1"/>
          </p:cNvSpPr>
          <p:nvPr>
            <p:ph type="sldNum" sz="quarter" idx="12"/>
          </p:nvPr>
        </p:nvSpPr>
        <p:spPr/>
        <p:txBody>
          <a:bodyPr/>
          <a:lstStyle/>
          <a:p>
            <a:pPr lvl="0"/>
            <a:fld id="{4F484392-2E27-42E8-867E-153A85113441}" type="slidenum">
              <a:t>‹N°›</a:t>
            </a:fld>
            <a:endParaRPr lang="fr-BE"/>
          </a:p>
        </p:txBody>
      </p:sp>
    </p:spTree>
    <p:extLst>
      <p:ext uri="{BB962C8B-B14F-4D97-AF65-F5344CB8AC3E}">
        <p14:creationId xmlns:p14="http://schemas.microsoft.com/office/powerpoint/2010/main" val="207977562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EF0C00-34AE-FA9E-EB33-71FEDB1A9494}"/>
              </a:ext>
            </a:extLst>
          </p:cNvPr>
          <p:cNvSpPr>
            <a:spLocks noGrp="1"/>
          </p:cNvSpPr>
          <p:nvPr>
            <p:ph type="title"/>
          </p:nvPr>
        </p:nvSpPr>
        <p:spPr>
          <a:xfrm>
            <a:off x="693738" y="377825"/>
            <a:ext cx="3251200" cy="1323975"/>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B62E986E-639B-04C4-B6D7-84F8F9FFDD20}"/>
              </a:ext>
            </a:extLst>
          </p:cNvPr>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6A9AED03-88FB-6490-3A14-CAB676975852}"/>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C6D93AA-BF90-DAF5-84D4-C0F0B00F68D4}"/>
              </a:ext>
            </a:extLst>
          </p:cNvPr>
          <p:cNvSpPr>
            <a:spLocks noGrp="1"/>
          </p:cNvSpPr>
          <p:nvPr>
            <p:ph type="dt" sz="half" idx="10"/>
          </p:nvPr>
        </p:nvSpPr>
        <p:spPr/>
        <p:txBody>
          <a:bodyPr/>
          <a:lstStyle/>
          <a:p>
            <a:pPr lvl="0"/>
            <a:endParaRPr lang="fr-BE"/>
          </a:p>
        </p:txBody>
      </p:sp>
      <p:sp>
        <p:nvSpPr>
          <p:cNvPr id="6" name="Espace réservé du pied de page 5">
            <a:extLst>
              <a:ext uri="{FF2B5EF4-FFF2-40B4-BE49-F238E27FC236}">
                <a16:creationId xmlns:a16="http://schemas.microsoft.com/office/drawing/2014/main" id="{6E8FDA68-CCA6-3489-3D00-644BA005F13B}"/>
              </a:ext>
            </a:extLst>
          </p:cNvPr>
          <p:cNvSpPr>
            <a:spLocks noGrp="1"/>
          </p:cNvSpPr>
          <p:nvPr>
            <p:ph type="ftr" sz="quarter" idx="11"/>
          </p:nvPr>
        </p:nvSpPr>
        <p:spPr/>
        <p:txBody>
          <a:bodyPr/>
          <a:lstStyle/>
          <a:p>
            <a:pPr lvl="0"/>
            <a:endParaRPr lang="fr-BE"/>
          </a:p>
        </p:txBody>
      </p:sp>
      <p:sp>
        <p:nvSpPr>
          <p:cNvPr id="7" name="Espace réservé du numéro de diapositive 6">
            <a:extLst>
              <a:ext uri="{FF2B5EF4-FFF2-40B4-BE49-F238E27FC236}">
                <a16:creationId xmlns:a16="http://schemas.microsoft.com/office/drawing/2014/main" id="{FBAD52FE-A40E-CC18-5B74-F3777B54B23D}"/>
              </a:ext>
            </a:extLst>
          </p:cNvPr>
          <p:cNvSpPr>
            <a:spLocks noGrp="1"/>
          </p:cNvSpPr>
          <p:nvPr>
            <p:ph type="sldNum" sz="quarter" idx="12"/>
          </p:nvPr>
        </p:nvSpPr>
        <p:spPr/>
        <p:txBody>
          <a:bodyPr/>
          <a:lstStyle/>
          <a:p>
            <a:pPr lvl="0"/>
            <a:fld id="{A4CB79A7-DCE1-4D5A-8371-72E18D3864E9}" type="slidenum">
              <a:t>‹N°›</a:t>
            </a:fld>
            <a:endParaRPr lang="fr-BE"/>
          </a:p>
        </p:txBody>
      </p:sp>
    </p:spTree>
    <p:extLst>
      <p:ext uri="{BB962C8B-B14F-4D97-AF65-F5344CB8AC3E}">
        <p14:creationId xmlns:p14="http://schemas.microsoft.com/office/powerpoint/2010/main" val="314965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A05BFF-31F6-2C48-068A-AEDA9F24AC52}"/>
              </a:ext>
            </a:extLst>
          </p:cNvPr>
          <p:cNvSpPr>
            <a:spLocks noGrp="1"/>
          </p:cNvSpPr>
          <p:nvPr>
            <p:ph type="title"/>
          </p:nvPr>
        </p:nvSpPr>
        <p:spPr>
          <a:xfrm>
            <a:off x="693738" y="377825"/>
            <a:ext cx="3251200" cy="1323975"/>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B5076CE8-CB4A-7C14-2170-EB198308B207}"/>
              </a:ext>
            </a:extLst>
          </p:cNvPr>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6B8495C9-2CE3-D7CB-8909-6433DCED9BE6}"/>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1410BB-3112-A020-3279-F395D2A069A5}"/>
              </a:ext>
            </a:extLst>
          </p:cNvPr>
          <p:cNvSpPr>
            <a:spLocks noGrp="1"/>
          </p:cNvSpPr>
          <p:nvPr>
            <p:ph type="dt" sz="half" idx="10"/>
          </p:nvPr>
        </p:nvSpPr>
        <p:spPr/>
        <p:txBody>
          <a:bodyPr/>
          <a:lstStyle/>
          <a:p>
            <a:pPr lvl="0"/>
            <a:endParaRPr lang="fr-BE"/>
          </a:p>
        </p:txBody>
      </p:sp>
      <p:sp>
        <p:nvSpPr>
          <p:cNvPr id="6" name="Espace réservé du pied de page 5">
            <a:extLst>
              <a:ext uri="{FF2B5EF4-FFF2-40B4-BE49-F238E27FC236}">
                <a16:creationId xmlns:a16="http://schemas.microsoft.com/office/drawing/2014/main" id="{30E907DE-F7C2-3AA1-5732-CE9546FAE3F4}"/>
              </a:ext>
            </a:extLst>
          </p:cNvPr>
          <p:cNvSpPr>
            <a:spLocks noGrp="1"/>
          </p:cNvSpPr>
          <p:nvPr>
            <p:ph type="ftr" sz="quarter" idx="11"/>
          </p:nvPr>
        </p:nvSpPr>
        <p:spPr/>
        <p:txBody>
          <a:bodyPr/>
          <a:lstStyle/>
          <a:p>
            <a:pPr lvl="0"/>
            <a:endParaRPr lang="fr-BE"/>
          </a:p>
        </p:txBody>
      </p:sp>
      <p:sp>
        <p:nvSpPr>
          <p:cNvPr id="7" name="Espace réservé du numéro de diapositive 6">
            <a:extLst>
              <a:ext uri="{FF2B5EF4-FFF2-40B4-BE49-F238E27FC236}">
                <a16:creationId xmlns:a16="http://schemas.microsoft.com/office/drawing/2014/main" id="{6E85DA07-9134-6D0F-D632-FB1172F76DD7}"/>
              </a:ext>
            </a:extLst>
          </p:cNvPr>
          <p:cNvSpPr>
            <a:spLocks noGrp="1"/>
          </p:cNvSpPr>
          <p:nvPr>
            <p:ph type="sldNum" sz="quarter" idx="12"/>
          </p:nvPr>
        </p:nvSpPr>
        <p:spPr/>
        <p:txBody>
          <a:bodyPr/>
          <a:lstStyle/>
          <a:p>
            <a:pPr lvl="0"/>
            <a:fld id="{FA732AC5-23CE-45CA-9BC9-E61EE0C173C3}" type="slidenum">
              <a:t>‹N°›</a:t>
            </a:fld>
            <a:endParaRPr lang="fr-BE"/>
          </a:p>
        </p:txBody>
      </p:sp>
    </p:spTree>
    <p:extLst>
      <p:ext uri="{BB962C8B-B14F-4D97-AF65-F5344CB8AC3E}">
        <p14:creationId xmlns:p14="http://schemas.microsoft.com/office/powerpoint/2010/main" val="147608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8527E56-497C-3949-9EF1-16126AA9F1FF}"/>
              </a:ext>
            </a:extLst>
          </p:cNvPr>
          <p:cNvSpPr txBox="1">
            <a:spLocks noGrp="1"/>
          </p:cNvSpPr>
          <p:nvPr>
            <p:ph type="title"/>
          </p:nvPr>
        </p:nvSpPr>
        <p:spPr>
          <a:xfrm>
            <a:off x="503999" y="226080"/>
            <a:ext cx="9071640" cy="946440"/>
          </a:xfrm>
          <a:prstGeom prst="rect">
            <a:avLst/>
          </a:prstGeom>
          <a:noFill/>
          <a:ln>
            <a:noFill/>
          </a:ln>
        </p:spPr>
        <p:txBody>
          <a:bodyPr lIns="0" tIns="0" rIns="0" bIns="0" anchor="ctr"/>
          <a:lstStyle/>
          <a:p>
            <a:endParaRPr lang="fr-BE"/>
          </a:p>
        </p:txBody>
      </p:sp>
      <p:sp>
        <p:nvSpPr>
          <p:cNvPr id="3" name="Espace réservé du texte 2">
            <a:extLst>
              <a:ext uri="{FF2B5EF4-FFF2-40B4-BE49-F238E27FC236}">
                <a16:creationId xmlns:a16="http://schemas.microsoft.com/office/drawing/2014/main" id="{7273C257-1BFE-A7EF-3ECD-84A23A05E70C}"/>
              </a:ext>
            </a:extLst>
          </p:cNvPr>
          <p:cNvSpPr txBox="1">
            <a:spLocks noGrp="1"/>
          </p:cNvSpPr>
          <p:nvPr>
            <p:ph type="body" idx="1"/>
          </p:nvPr>
        </p:nvSpPr>
        <p:spPr>
          <a:xfrm>
            <a:off x="503999" y="1326600"/>
            <a:ext cx="9071640" cy="3288239"/>
          </a:xfrm>
          <a:prstGeom prst="rect">
            <a:avLst/>
          </a:prstGeom>
          <a:noFill/>
          <a:ln>
            <a:noFill/>
          </a:ln>
        </p:spPr>
        <p:txBody>
          <a:bodyPr lIns="0" tIns="0" rIns="0" bIns="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A5452FA-02EA-0791-3385-826C0F581787}"/>
              </a:ext>
            </a:extLst>
          </p:cNvPr>
          <p:cNvSpPr txBox="1">
            <a:spLocks noGrp="1"/>
          </p:cNvSpPr>
          <p:nvPr>
            <p:ph type="dt" sz="half" idx="2"/>
          </p:nvPr>
        </p:nvSpPr>
        <p:spPr>
          <a:xfrm>
            <a:off x="503999" y="5165280"/>
            <a:ext cx="2348280" cy="390600"/>
          </a:xfrm>
          <a:prstGeom prst="rect">
            <a:avLst/>
          </a:prstGeom>
          <a:noFill/>
          <a:ln>
            <a:noFill/>
          </a:ln>
        </p:spPr>
        <p:txBody>
          <a:bodyPr vert="horz" lIns="0" tIns="0" rIns="0" bIns="0" anchorCtr="0">
            <a:noAutofit/>
          </a:bodyPr>
          <a:lstStyle>
            <a:lvl1pPr lvl="0" rtl="0" hangingPunct="0">
              <a:buNone/>
              <a:tabLst/>
              <a:defRPr lang="fr-BE" sz="1400" kern="1200">
                <a:latin typeface="Liberation Serif" pitchFamily="18"/>
                <a:ea typeface="Segoe UI" pitchFamily="2"/>
                <a:cs typeface="Tahoma" pitchFamily="2"/>
              </a:defRPr>
            </a:lvl1pPr>
          </a:lstStyle>
          <a:p>
            <a:pPr lvl="0"/>
            <a:endParaRPr lang="fr-BE"/>
          </a:p>
        </p:txBody>
      </p:sp>
      <p:sp>
        <p:nvSpPr>
          <p:cNvPr id="5" name="Espace réservé du pied de page 4">
            <a:extLst>
              <a:ext uri="{FF2B5EF4-FFF2-40B4-BE49-F238E27FC236}">
                <a16:creationId xmlns:a16="http://schemas.microsoft.com/office/drawing/2014/main" id="{24411C0A-F646-39DF-27E1-919A6FF5DCDB}"/>
              </a:ext>
            </a:extLst>
          </p:cNvPr>
          <p:cNvSpPr txBox="1">
            <a:spLocks noGrp="1"/>
          </p:cNvSpPr>
          <p:nvPr>
            <p:ph type="ftr" sz="quarter" idx="3"/>
          </p:nvPr>
        </p:nvSpPr>
        <p:spPr>
          <a:xfrm>
            <a:off x="3447360" y="5165280"/>
            <a:ext cx="3195000" cy="390600"/>
          </a:xfrm>
          <a:prstGeom prst="rect">
            <a:avLst/>
          </a:prstGeom>
          <a:noFill/>
          <a:ln>
            <a:noFill/>
          </a:ln>
        </p:spPr>
        <p:txBody>
          <a:bodyPr vert="horz" lIns="0" tIns="0" rIns="0" bIns="0" anchorCtr="0">
            <a:noAutofit/>
          </a:bodyPr>
          <a:lstStyle>
            <a:lvl1pPr lvl="0" algn="ctr" rtl="0" hangingPunct="0">
              <a:buNone/>
              <a:tabLst/>
              <a:defRPr lang="fr-BE" sz="1400" kern="1200">
                <a:latin typeface="Liberation Serif" pitchFamily="18"/>
                <a:ea typeface="Segoe UI" pitchFamily="2"/>
                <a:cs typeface="Tahoma" pitchFamily="2"/>
              </a:defRPr>
            </a:lvl1pPr>
          </a:lstStyle>
          <a:p>
            <a:pPr lvl="0"/>
            <a:endParaRPr lang="fr-BE"/>
          </a:p>
        </p:txBody>
      </p:sp>
      <p:sp>
        <p:nvSpPr>
          <p:cNvPr id="6" name="Espace réservé du numéro de diapositive 5">
            <a:extLst>
              <a:ext uri="{FF2B5EF4-FFF2-40B4-BE49-F238E27FC236}">
                <a16:creationId xmlns:a16="http://schemas.microsoft.com/office/drawing/2014/main" id="{3D2F7964-0230-2538-5E62-4941BCDB9EE7}"/>
              </a:ext>
            </a:extLst>
          </p:cNvPr>
          <p:cNvSpPr txBox="1">
            <a:spLocks noGrp="1"/>
          </p:cNvSpPr>
          <p:nvPr>
            <p:ph type="sldNum" sz="quarter" idx="4"/>
          </p:nvPr>
        </p:nvSpPr>
        <p:spPr>
          <a:xfrm>
            <a:off x="7227360" y="5165280"/>
            <a:ext cx="2348280" cy="390600"/>
          </a:xfrm>
          <a:prstGeom prst="rect">
            <a:avLst/>
          </a:prstGeom>
          <a:noFill/>
          <a:ln>
            <a:noFill/>
          </a:ln>
        </p:spPr>
        <p:txBody>
          <a:bodyPr vert="horz" lIns="0" tIns="0" rIns="0" bIns="0" anchorCtr="0">
            <a:noAutofit/>
          </a:bodyPr>
          <a:lstStyle>
            <a:lvl1pPr lvl="0" algn="r" rtl="0" hangingPunct="0">
              <a:buNone/>
              <a:tabLst/>
              <a:defRPr lang="fr-BE" sz="1400" kern="1200">
                <a:latin typeface="Liberation Serif" pitchFamily="18"/>
                <a:ea typeface="Segoe UI" pitchFamily="2"/>
                <a:cs typeface="Tahoma" pitchFamily="2"/>
              </a:defRPr>
            </a:lvl1pPr>
          </a:lstStyle>
          <a:p>
            <a:pPr lvl="0"/>
            <a:fld id="{AF10ACC2-4947-406B-AE8E-A51D18ABB2A4}" type="slidenum">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BE" sz="4400" b="0" i="0" u="none" strike="noStrike" kern="1200" cap="none">
          <a:ln>
            <a:noFill/>
          </a:ln>
          <a:highlight>
            <a:scrgbClr r="0" g="0" b="0">
              <a:alpha val="0"/>
            </a:scrgbClr>
          </a:highlight>
          <a:latin typeface="Liberation Sans" pitchFamily="18"/>
          <a:ea typeface="Microsoft YaHei" pitchFamily="2"/>
          <a:cs typeface="Arial" pitchFamily="2"/>
        </a:defRPr>
      </a:lvl1pPr>
    </p:titleStyle>
    <p:bodyStyle>
      <a:lvl1pPr marL="0" marR="0" indent="0" rtl="0" hangingPunct="0">
        <a:spcBef>
          <a:spcPts val="1417"/>
        </a:spcBef>
        <a:spcAft>
          <a:spcPts val="0"/>
        </a:spcAft>
        <a:tabLst/>
        <a:defRPr lang="fr-BE" sz="3200" b="0" i="0" u="none" strike="noStrike" kern="1200" cap="none">
          <a:ln>
            <a:noFill/>
          </a:ln>
          <a:highlight>
            <a:scrgbClr r="0" g="0" b="0">
              <a:alpha val="0"/>
            </a:scrgbClr>
          </a:highlight>
          <a:latin typeface="Liberation Sans" pitchFamily="18"/>
          <a:ea typeface="Microsoft YaHei" pitchFamily="2"/>
          <a:cs typeface="Ari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page1">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145078-1D85-AB90-E09F-3A0DD5142678}"/>
              </a:ext>
            </a:extLst>
          </p:cNvPr>
          <p:cNvSpPr txBox="1">
            <a:spLocks noGrp="1"/>
          </p:cNvSpPr>
          <p:nvPr>
            <p:ph type="title" idx="4294967295"/>
          </p:nvPr>
        </p:nvSpPr>
        <p:spPr>
          <a:xfrm>
            <a:off x="503999" y="18000"/>
            <a:ext cx="9071640" cy="1362600"/>
          </a:xfrm>
        </p:spPr>
        <p:txBody>
          <a:bodyPr vert="horz"/>
          <a:lstStyle/>
          <a:p>
            <a:pPr lvl="0"/>
            <a:r>
              <a:rPr lang="fr-BE">
                <a:latin typeface="Impact" pitchFamily="34"/>
              </a:rPr>
              <a:t>Pratiques situationnistes : </a:t>
            </a:r>
            <a:br>
              <a:rPr lang="fr-BE">
                <a:latin typeface="Impact" pitchFamily="34"/>
              </a:rPr>
            </a:br>
            <a:r>
              <a:rPr lang="fr-BE">
                <a:solidFill>
                  <a:srgbClr val="C9211E"/>
                </a:solidFill>
                <a:latin typeface="Impact" pitchFamily="34"/>
              </a:rPr>
              <a:t>Montage</a:t>
            </a:r>
            <a:r>
              <a:rPr lang="fr-BE">
                <a:latin typeface="Impact" pitchFamily="34"/>
              </a:rPr>
              <a:t> et </a:t>
            </a:r>
            <a:r>
              <a:rPr lang="fr-BE">
                <a:solidFill>
                  <a:srgbClr val="C9211E"/>
                </a:solidFill>
                <a:latin typeface="Impact" pitchFamily="34"/>
              </a:rPr>
              <a:t>Détournement</a:t>
            </a:r>
          </a:p>
        </p:txBody>
      </p:sp>
      <p:sp>
        <p:nvSpPr>
          <p:cNvPr id="3" name="Sous-titre 2">
            <a:extLst>
              <a:ext uri="{FF2B5EF4-FFF2-40B4-BE49-F238E27FC236}">
                <a16:creationId xmlns:a16="http://schemas.microsoft.com/office/drawing/2014/main" id="{7FBB4D94-3088-6421-120C-5E115F1180EB}"/>
              </a:ext>
            </a:extLst>
          </p:cNvPr>
          <p:cNvSpPr txBox="1">
            <a:spLocks noGrp="1"/>
          </p:cNvSpPr>
          <p:nvPr>
            <p:ph type="subTitle" idx="4294967295"/>
          </p:nvPr>
        </p:nvSpPr>
        <p:spPr>
          <a:xfrm>
            <a:off x="540000" y="1800000"/>
            <a:ext cx="9071640" cy="1080000"/>
          </a:xfrm>
        </p:spPr>
        <p:txBody>
          <a:bodyPr vert="horz" anchor="ctr">
            <a:normAutofit lnSpcReduction="10000"/>
          </a:bodyPr>
          <a:lstStyle/>
          <a:p>
            <a:pPr lvl="0" algn="ctr"/>
            <a:r>
              <a:rPr lang="fr-BE">
                <a:latin typeface="Mongolian Baiti" pitchFamily="66"/>
              </a:rPr>
              <a:t>Cours de </a:t>
            </a:r>
            <a:r>
              <a:rPr lang="fr-BE" i="1">
                <a:latin typeface="Mongolian Baiti" pitchFamily="66"/>
              </a:rPr>
              <a:t>Questions de Rhétorique et de Sémiologie</a:t>
            </a:r>
          </a:p>
          <a:p>
            <a:pPr lvl="0" algn="ctr"/>
            <a:r>
              <a:rPr lang="fr-BE">
                <a:latin typeface="Mongolian Baiti" pitchFamily="66"/>
              </a:rPr>
              <a:t>(6 et 13 mars 2026)</a:t>
            </a:r>
          </a:p>
        </p:txBody>
      </p:sp>
      <p:pic>
        <p:nvPicPr>
          <p:cNvPr id="4" name="Image 3">
            <a:extLst>
              <a:ext uri="{FF2B5EF4-FFF2-40B4-BE49-F238E27FC236}">
                <a16:creationId xmlns:a16="http://schemas.microsoft.com/office/drawing/2014/main" id="{D64231DA-D984-152E-41F5-9943B894C842}"/>
              </a:ext>
            </a:extLst>
          </p:cNvPr>
          <p:cNvPicPr>
            <a:picLocks noChangeAspect="1"/>
          </p:cNvPicPr>
          <p:nvPr/>
        </p:nvPicPr>
        <p:blipFill>
          <a:blip r:embed="rId4">
            <a:lum/>
            <a:alphaModFix/>
          </a:blip>
          <a:srcRect/>
          <a:stretch>
            <a:fillRect/>
          </a:stretch>
        </p:blipFill>
        <p:spPr>
          <a:xfrm>
            <a:off x="201960" y="3060000"/>
            <a:ext cx="4838040" cy="2520000"/>
          </a:xfrm>
          <a:prstGeom prst="rect">
            <a:avLst/>
          </a:prstGeom>
          <a:noFill/>
          <a:ln>
            <a:noFill/>
          </a:ln>
        </p:spPr>
      </p:pic>
      <p:pic>
        <p:nvPicPr>
          <p:cNvPr id="5" name="Image 4">
            <a:extLst>
              <a:ext uri="{FF2B5EF4-FFF2-40B4-BE49-F238E27FC236}">
                <a16:creationId xmlns:a16="http://schemas.microsoft.com/office/drawing/2014/main" id="{F744F268-8D80-8C1D-F52F-EB7F43F95D69}"/>
              </a:ext>
            </a:extLst>
          </p:cNvPr>
          <p:cNvPicPr>
            <a:picLocks noChangeAspect="1"/>
          </p:cNvPicPr>
          <p:nvPr/>
        </p:nvPicPr>
        <p:blipFill>
          <a:blip r:embed="rId5">
            <a:lum/>
            <a:alphaModFix/>
          </a:blip>
          <a:srcRect/>
          <a:stretch>
            <a:fillRect/>
          </a:stretch>
        </p:blipFill>
        <p:spPr>
          <a:xfrm>
            <a:off x="5657039" y="3000600"/>
            <a:ext cx="3702960" cy="25793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9">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824D8BD-F746-2B0B-300B-13EB67AD2CDE}"/>
              </a:ext>
            </a:extLst>
          </p:cNvPr>
          <p:cNvSpPr txBox="1">
            <a:spLocks noGrp="1"/>
          </p:cNvSpPr>
          <p:nvPr>
            <p:ph type="subTitle" idx="4294967295"/>
          </p:nvPr>
        </p:nvSpPr>
        <p:spPr>
          <a:xfrm>
            <a:off x="180000" y="168120"/>
            <a:ext cx="6660000" cy="5411880"/>
          </a:xfrm>
        </p:spPr>
        <p:txBody>
          <a:bodyPr vert="horz" anchor="ctr">
            <a:normAutofit fontScale="92500" lnSpcReduction="20000"/>
          </a:bodyPr>
          <a:lstStyle/>
          <a:p>
            <a:pPr lvl="0" algn="ctr"/>
            <a:r>
              <a:rPr lang="fr-BE" sz="2400" b="1">
                <a:latin typeface="Georgia" pitchFamily="18"/>
              </a:rPr>
              <a:t>Je me satisfaisais d’une image, au lieu d’exiger ta présence.</a:t>
            </a:r>
          </a:p>
          <a:p>
            <a:pPr lvl="0" algn="ctr"/>
            <a:r>
              <a:rPr lang="fr-BE" sz="1600" b="1">
                <a:latin typeface="Georgia" pitchFamily="18"/>
              </a:rPr>
              <a:t>(Philip K. Dick, </a:t>
            </a:r>
            <a:r>
              <a:rPr lang="fr-BE" sz="1600" b="1" i="1">
                <a:latin typeface="Georgia" pitchFamily="18"/>
              </a:rPr>
              <a:t>Le bal des schizos</a:t>
            </a:r>
            <a:r>
              <a:rPr lang="fr-BE" sz="1600" b="1">
                <a:latin typeface="Georgia" pitchFamily="18"/>
              </a:rPr>
              <a:t>)</a:t>
            </a:r>
          </a:p>
          <a:p>
            <a:pPr lvl="0" algn="ctr"/>
            <a:endParaRPr lang="fr-BE" sz="1300" b="1">
              <a:highlight>
                <a:srgbClr val="008080"/>
              </a:highlight>
              <a:latin typeface="Georgia" pitchFamily="18"/>
            </a:endParaRPr>
          </a:p>
          <a:p>
            <a:pPr lvl="0" algn="just"/>
            <a:r>
              <a:rPr lang="fr-BE" sz="2000">
                <a:latin typeface="+mj-lt"/>
              </a:rPr>
              <a:t>Volonté, surtout, de mettre fin au </a:t>
            </a:r>
            <a:r>
              <a:rPr lang="fr-BE" sz="2000" b="1">
                <a:highlight>
                  <a:srgbClr val="FFFF00"/>
                </a:highlight>
                <a:latin typeface="+mj-lt"/>
              </a:rPr>
              <a:t>spectacle</a:t>
            </a:r>
            <a:r>
              <a:rPr lang="fr-BE" sz="2000">
                <a:latin typeface="+mj-lt"/>
              </a:rPr>
              <a:t> (que j’assimile peu ou prou au concept de séparation – et qui exprime dès lors en creux le projet situationniste : l’immédiation, aux sens les plus larges ), et à ne pas confondre avec sa seule existence partielle en tant que « production mass-médiatique télévisuelle », que je vais définir périphrastiquement : défaillance de la faculté de rencontre ; privation de la communication affective ; absence du pouvoir réel de contrôle sur sa vie ; représentations aliénantes ; images du non-vécu ; images culturelles de la réalisation subjective ; passivité identificatoire et vie par procuration ; langage officiel de la séparation généralisée ; distance organisée entre chacun et tous ; l’économie se développant pour elle-même ; réunion du séparé en tant que séparé ; monde de la marchandise dominant tout ce qui est vécu ; monde sensible se trouvant remplacé par une sélection d’images qui existe au-dessus de lui et qui en même temps s’est fait reconnaître comme le sensible par excellence.</a:t>
            </a:r>
          </a:p>
        </p:txBody>
      </p:sp>
      <p:pic>
        <p:nvPicPr>
          <p:cNvPr id="3" name="Image 2">
            <a:extLst>
              <a:ext uri="{FF2B5EF4-FFF2-40B4-BE49-F238E27FC236}">
                <a16:creationId xmlns:a16="http://schemas.microsoft.com/office/drawing/2014/main" id="{C8D26388-14CC-6044-FF4B-414857FCCF1F}"/>
              </a:ext>
            </a:extLst>
          </p:cNvPr>
          <p:cNvPicPr>
            <a:picLocks noChangeAspect="1"/>
          </p:cNvPicPr>
          <p:nvPr/>
        </p:nvPicPr>
        <p:blipFill>
          <a:blip r:embed="rId4">
            <a:lum/>
            <a:alphaModFix/>
          </a:blip>
          <a:srcRect/>
          <a:stretch>
            <a:fillRect/>
          </a:stretch>
        </p:blipFill>
        <p:spPr>
          <a:xfrm>
            <a:off x="7043305" y="969300"/>
            <a:ext cx="2857320" cy="38095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0">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pic>
        <p:nvPicPr>
          <p:cNvPr id="2" name="Image 3" descr="preencoded.png">
            <a:extLst>
              <a:ext uri="{FF2B5EF4-FFF2-40B4-BE49-F238E27FC236}">
                <a16:creationId xmlns:a16="http://schemas.microsoft.com/office/drawing/2014/main" id="{B64FA81C-A0B0-5DCF-EF93-FD594D418F31}"/>
              </a:ext>
            </a:extLst>
          </p:cNvPr>
          <p:cNvPicPr>
            <a:picLocks noChangeAspect="1"/>
          </p:cNvPicPr>
          <p:nvPr/>
        </p:nvPicPr>
        <p:blipFill>
          <a:blip r:embed="rId4">
            <a:lum/>
            <a:alphaModFix/>
          </a:blip>
          <a:srcRect l="5160" r="2955"/>
          <a:stretch>
            <a:fillRect/>
          </a:stretch>
        </p:blipFill>
        <p:spPr>
          <a:xfrm>
            <a:off x="579757" y="0"/>
            <a:ext cx="8280000" cy="3975356"/>
          </a:xfrm>
          <a:prstGeom prst="rect">
            <a:avLst/>
          </a:prstGeom>
          <a:noFill/>
          <a:ln>
            <a:noFill/>
          </a:ln>
        </p:spPr>
      </p:pic>
      <p:sp>
        <p:nvSpPr>
          <p:cNvPr id="3" name="ZoneTexte 2">
            <a:extLst>
              <a:ext uri="{FF2B5EF4-FFF2-40B4-BE49-F238E27FC236}">
                <a16:creationId xmlns:a16="http://schemas.microsoft.com/office/drawing/2014/main" id="{A1D2ECE6-7CB4-DD26-4A7A-C571776143B4}"/>
              </a:ext>
            </a:extLst>
          </p:cNvPr>
          <p:cNvSpPr txBox="1"/>
          <p:nvPr/>
        </p:nvSpPr>
        <p:spPr>
          <a:xfrm>
            <a:off x="0" y="3975356"/>
            <a:ext cx="9810720" cy="169734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BE" sz="1200" b="0" i="0" u="none" strike="noStrike" kern="1200" cap="none">
                <a:ln>
                  <a:noFill/>
                </a:ln>
                <a:latin typeface="Liberation Sans" pitchFamily="18"/>
                <a:ea typeface="Microsoft YaHei" pitchFamily="2"/>
                <a:cs typeface="Arial" pitchFamily="2"/>
              </a:rPr>
              <a:t>(Michel Bounan, </a:t>
            </a:r>
            <a:r>
              <a:rPr lang="fr-BE" sz="1200" b="0" i="1" u="none" strike="noStrike" kern="1200" cap="none">
                <a:ln>
                  <a:noFill/>
                </a:ln>
                <a:latin typeface="Liberation Sans" pitchFamily="18"/>
                <a:ea typeface="Microsoft YaHei" pitchFamily="2"/>
                <a:cs typeface="Arial" pitchFamily="2"/>
              </a:rPr>
              <a:t>La vie innommable</a:t>
            </a:r>
            <a:r>
              <a:rPr lang="fr-BE" sz="1200" b="0" i="0" u="none" strike="noStrike" kern="1200" cap="none">
                <a:ln>
                  <a:noFill/>
                </a:ln>
                <a:latin typeface="Liberation Sans" pitchFamily="18"/>
                <a:ea typeface="Microsoft YaHei" pitchFamily="2"/>
                <a:cs typeface="Arial" pitchFamily="2"/>
              </a:rPr>
              <a:t>, Paris, Allia, 1993, p.74)</a:t>
            </a:r>
          </a:p>
          <a:p>
            <a:pPr marL="0" marR="0" lvl="0" indent="0" rtl="0" hangingPunct="0">
              <a:lnSpc>
                <a:spcPct val="100000"/>
              </a:lnSpc>
              <a:spcBef>
                <a:spcPts val="0"/>
              </a:spcBef>
              <a:spcAft>
                <a:spcPts val="0"/>
              </a:spcAft>
              <a:buNone/>
              <a:tabLst/>
            </a:pPr>
            <a:endParaRPr lang="fr-BE" sz="1200" b="0" i="0" u="none" strike="noStrike" kern="1200" cap="none">
              <a:ln>
                <a:noFill/>
              </a:ln>
              <a:latin typeface="Liberation Sans" pitchFamily="18"/>
              <a:ea typeface="Microsoft YaHei" pitchFamily="2"/>
              <a:cs typeface="Arial" pitchFamily="2"/>
            </a:endParaRPr>
          </a:p>
          <a:p>
            <a:pPr marL="0" marR="0" lvl="0" indent="0" algn="just" rtl="0" hangingPunct="0">
              <a:lnSpc>
                <a:spcPct val="100000"/>
              </a:lnSpc>
              <a:spcBef>
                <a:spcPts val="0"/>
              </a:spcBef>
              <a:spcAft>
                <a:spcPts val="0"/>
              </a:spcAft>
              <a:buNone/>
              <a:tabLst/>
            </a:pPr>
            <a:r>
              <a:rPr lang="fr-BE" sz="2000" b="0" i="0" u="none" strike="noStrike" kern="1200" cap="none">
                <a:ln>
                  <a:noFill/>
                </a:ln>
                <a:latin typeface="+mj-lt"/>
                <a:ea typeface="Calibri" pitchFamily="2"/>
                <a:cs typeface="Tahoma" pitchFamily="18"/>
              </a:rPr>
              <a:t>Ce monde est celui d’un redoublement-approfondissement de la réification : la marchandise ment carrément désormais sur ce qu’elle prétend fournir (elle parle de ce qu’elle ne vend pas et vend ce dont elle ne parle pas, à savoir la satisfaction spectaculaire de ce qu’elle prétend combler).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1">
    <p:bg>
      <p:bgPr>
        <a:blipFill>
          <a:blip r:embed="rId3">
            <a:alphaModFix amt="79000"/>
          </a:blip>
          <a:stretch>
            <a:fillRect/>
          </a:stretch>
        </a:blip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3C8FD84-C31C-3E0A-C790-00D1083FE7B4}"/>
              </a:ext>
            </a:extLst>
          </p:cNvPr>
          <p:cNvSpPr txBox="1">
            <a:spLocks noGrp="1"/>
          </p:cNvSpPr>
          <p:nvPr>
            <p:ph type="subTitle" idx="4294967295"/>
          </p:nvPr>
        </p:nvSpPr>
        <p:spPr>
          <a:xfrm>
            <a:off x="180000" y="226080"/>
            <a:ext cx="9720000" cy="5353920"/>
          </a:xfrm>
          <a:noFill/>
        </p:spPr>
        <p:txBody>
          <a:bodyPr vert="horz" anchor="ctr">
            <a:normAutofit lnSpcReduction="10000"/>
          </a:bodyPr>
          <a:lstStyle/>
          <a:p>
            <a:pPr lvl="0" algn="just"/>
            <a:r>
              <a:rPr lang="fr-BE" sz="2000" b="1">
                <a:solidFill>
                  <a:srgbClr val="C00000"/>
                </a:solidFill>
                <a:highlight>
                  <a:srgbClr val="C0C0C0"/>
                </a:highlight>
                <a:latin typeface="Mongolian Baiti" pitchFamily="66"/>
              </a:rPr>
              <a:t> • Goût immodéré pour la boisson </a:t>
            </a:r>
            <a:r>
              <a:rPr lang="fr-BE" sz="2000" b="1">
                <a:solidFill>
                  <a:srgbClr val="C00000"/>
                </a:solidFill>
                <a:highlight>
                  <a:srgbClr val="C0C0C0"/>
                </a:highlight>
                <a:latin typeface="Mongolian Baiti" pitchFamily="66"/>
                <a:cs typeface="Tahoma" pitchFamily="18"/>
              </a:rPr>
              <a:t>(Debord se suicidera d’ailleurs en 1994, accablé par les souffrances d’une polynévrite alcoolique, travail de toute une vie)</a:t>
            </a:r>
            <a:r>
              <a:rPr lang="fr-BE" sz="2000" b="1">
                <a:solidFill>
                  <a:srgbClr val="C00000"/>
                </a:solidFill>
                <a:highlight>
                  <a:srgbClr val="C0C0C0"/>
                </a:highlight>
                <a:latin typeface="Mongolian Baiti" pitchFamily="66"/>
              </a:rPr>
              <a:t>. Non séparable de leurs « conduites de vie » d’ailleurs : cafés, bars, refus du travail, dérives, marginalité, etc.</a:t>
            </a:r>
          </a:p>
          <a:p>
            <a:pPr lvl="0" algn="just"/>
            <a:r>
              <a:rPr lang="fr-BE" sz="2000" b="1">
                <a:solidFill>
                  <a:srgbClr val="C00000"/>
                </a:solidFill>
                <a:highlight>
                  <a:srgbClr val="C0C0C0"/>
                </a:highlight>
                <a:latin typeface="Mongolian Baiti" pitchFamily="66"/>
              </a:rPr>
              <a:t> • Mise au jour, au sein même des sociétés dites « d’abondance » ou « de consommation », au-delà de la pauvreté toujours bien entendu présente (mais compensée par l’abondance relative de marchandises de toutes sortes), de l’ennui et de la misère (existentielle) qu’elles secrètent naturellement.</a:t>
            </a:r>
            <a:endParaRPr lang="fr-BE" sz="2000">
              <a:latin typeface="Mongolian Baiti" pitchFamily="66"/>
            </a:endParaRPr>
          </a:p>
          <a:p>
            <a:pPr lvl="0" algn="just"/>
            <a:r>
              <a:rPr lang="fr-BE" sz="1600" b="1" u="sng">
                <a:highlight>
                  <a:srgbClr val="C0C0C0"/>
                </a:highlight>
                <a:latin typeface="+mj-lt"/>
              </a:rPr>
              <a:t>Remarque pour finir</a:t>
            </a:r>
            <a:r>
              <a:rPr lang="fr-BE" sz="1600" b="1">
                <a:highlight>
                  <a:srgbClr val="C0C0C0"/>
                </a:highlight>
                <a:latin typeface="+mj-lt"/>
              </a:rPr>
              <a:t> : ambiguïté voulue des termes théoriques situationnistes : </a:t>
            </a:r>
            <a:r>
              <a:rPr lang="fr-BE" sz="1600" b="1" i="1">
                <a:highlight>
                  <a:srgbClr val="C0C0C0"/>
                </a:highlight>
                <a:latin typeface="+mj-lt"/>
              </a:rPr>
              <a:t>spectacle</a:t>
            </a:r>
            <a:r>
              <a:rPr lang="fr-BE" sz="1600" b="1">
                <a:highlight>
                  <a:srgbClr val="C0C0C0"/>
                </a:highlight>
                <a:latin typeface="+mj-lt"/>
              </a:rPr>
              <a:t>, on l’a vu, et surtout </a:t>
            </a:r>
            <a:r>
              <a:rPr lang="fr-BE" sz="1600" b="1" i="1">
                <a:highlight>
                  <a:srgbClr val="C0C0C0"/>
                </a:highlight>
                <a:latin typeface="+mj-lt"/>
              </a:rPr>
              <a:t>séparation</a:t>
            </a:r>
            <a:r>
              <a:rPr lang="fr-BE" sz="1600" b="1">
                <a:highlight>
                  <a:srgbClr val="C0C0C0"/>
                </a:highlight>
                <a:latin typeface="+mj-lt"/>
              </a:rPr>
              <a:t> que l’on peut entendre au sens large (séparation de l’ouvrier avec les produits de son travail, de n’importe quel quidam avec l’emploi de sa vie mais aussi séparation dans un sens « romantique » : séparation entre les êtres, culminant dans la séparation d’avec les </a:t>
            </a:r>
            <a:r>
              <a:rPr lang="fr-BE" sz="1600" b="1" i="1">
                <a:highlight>
                  <a:srgbClr val="C0C0C0"/>
                </a:highlight>
                <a:latin typeface="+mj-lt"/>
              </a:rPr>
              <a:t>êtres aimés</a:t>
            </a:r>
            <a:r>
              <a:rPr lang="fr-BE" sz="1600" b="1">
                <a:highlight>
                  <a:srgbClr val="C0C0C0"/>
                </a:highlight>
                <a:latin typeface="+mj-lt"/>
              </a:rPr>
              <a:t>).</a:t>
            </a:r>
          </a:p>
          <a:p>
            <a:pPr lvl="0" algn="just"/>
            <a:r>
              <a:rPr lang="fr-BE" sz="1600" b="1">
                <a:highlight>
                  <a:srgbClr val="C0C0C0"/>
                </a:highlight>
                <a:latin typeface="+mj-lt"/>
              </a:rPr>
              <a:t>Je reprends une des périphrases précédentes (« </a:t>
            </a:r>
            <a:r>
              <a:rPr lang="fr-BE" sz="1600" b="1">
                <a:highlight>
                  <a:srgbClr val="C0C0C0"/>
                </a:highlight>
                <a:latin typeface="+mj-lt"/>
                <a:cs typeface="Tahoma" pitchFamily="18"/>
              </a:rPr>
              <a:t>réunion du séparé en tant que séparé  ») car elle est une allusion à Hegel (et un hommage, aussi, puisque c’est en plus une déclaration d’amour de Debord à Alice Becker-Ho), cité au début du film </a:t>
            </a:r>
            <a:r>
              <a:rPr lang="fr-BE" sz="1600" b="1" i="1">
                <a:highlight>
                  <a:srgbClr val="C0C0C0"/>
                </a:highlight>
                <a:latin typeface="+mj-lt"/>
                <a:cs typeface="Tahoma" pitchFamily="18"/>
              </a:rPr>
              <a:t>La Société du Spectacle</a:t>
            </a:r>
            <a:r>
              <a:rPr lang="fr-BE" sz="1600" b="1">
                <a:highlight>
                  <a:srgbClr val="C0C0C0"/>
                </a:highlight>
                <a:latin typeface="+mj-lt"/>
                <a:cs typeface="Tahoma" pitchFamily="18"/>
              </a:rPr>
              <a:t> :</a:t>
            </a:r>
          </a:p>
          <a:p>
            <a:pPr lvl="0" algn="ctr"/>
            <a:r>
              <a:rPr lang="fr-BE" sz="2000" b="1">
                <a:highlight>
                  <a:srgbClr val="FFFF00"/>
                </a:highlight>
                <a:latin typeface="Calibri" pitchFamily="34"/>
                <a:cs typeface="Tahoma" pitchFamily="18"/>
              </a:rPr>
              <a:t>« Puisque chaque sentiment particulier n’est que la vie partielle, et non la vie tout entière, la vie brûle de se répandre à travers la diversité des sentiments, et ainsi de se retrouver dans cette somme de la diversité. Dans l’amour, le séparé existe encore, mais non plus comme séparé : comme uni, et le vivant rencontre le vivant.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2">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CCCA7-7F5A-7ABE-BB83-631EBC47923E}"/>
              </a:ext>
            </a:extLst>
          </p:cNvPr>
          <p:cNvSpPr txBox="1">
            <a:spLocks noGrp="1"/>
          </p:cNvSpPr>
          <p:nvPr>
            <p:ph type="title" idx="4294967295"/>
          </p:nvPr>
        </p:nvSpPr>
        <p:spPr/>
        <p:txBody>
          <a:bodyPr vert="horz"/>
          <a:lstStyle/>
          <a:p>
            <a:pPr lvl="0"/>
            <a:r>
              <a:rPr lang="fr-BE">
                <a:highlight>
                  <a:srgbClr val="008080"/>
                </a:highlight>
              </a:rPr>
              <a:t>Montage et détournements</a:t>
            </a:r>
          </a:p>
        </p:txBody>
      </p:sp>
      <p:sp>
        <p:nvSpPr>
          <p:cNvPr id="3" name="Espace réservé du texte 2">
            <a:extLst>
              <a:ext uri="{FF2B5EF4-FFF2-40B4-BE49-F238E27FC236}">
                <a16:creationId xmlns:a16="http://schemas.microsoft.com/office/drawing/2014/main" id="{16B63AD9-0025-42B8-245C-9EA8EA74DF1D}"/>
              </a:ext>
            </a:extLst>
          </p:cNvPr>
          <p:cNvSpPr txBox="1">
            <a:spLocks noGrp="1"/>
          </p:cNvSpPr>
          <p:nvPr>
            <p:ph type="body" idx="4294967295"/>
          </p:nvPr>
        </p:nvSpPr>
        <p:spPr>
          <a:xfrm>
            <a:off x="503999" y="1326600"/>
            <a:ext cx="9036000" cy="4073400"/>
          </a:xfrm>
        </p:spPr>
        <p:txBody>
          <a:bodyPr vert="horz">
            <a:normAutofit fontScale="70000" lnSpcReduction="20000"/>
          </a:bodyPr>
          <a:lstStyle/>
          <a:p>
            <a:pPr lvl="0" algn="just"/>
            <a:r>
              <a:rPr lang="fr-BE" i="1">
                <a:latin typeface="+mn-lt"/>
              </a:rPr>
              <a:t>Une citation </a:t>
            </a:r>
            <a:r>
              <a:rPr lang="fr-BE">
                <a:latin typeface="+mn-lt"/>
              </a:rPr>
              <a:t>: « </a:t>
            </a:r>
            <a:r>
              <a:rPr lang="fr-BE">
                <a:highlight>
                  <a:srgbClr val="FFFF00"/>
                </a:highlight>
                <a:latin typeface="+mn-lt"/>
              </a:rPr>
              <a:t>L’activité déconstructive [de l’ “ordre”] est une activité vraiment radicale parce qu’elle ne s’attaque pas aux signifiés des choses mais à leur organisation plastique, à leur organisation signifiante. Elle montre que le problème n’est pas tellement de savoir, devant un discours quelconque, ce que dit ce discours, mais plutôt la façon dont il est disposé. Elle montre qu’il est actif par sa disposition même, sa configuration, et qu’en déconstruisant sa disposition on va faire apparaître tout ce qu’il contient de mystificateur. </a:t>
            </a:r>
            <a:r>
              <a:rPr lang="fr-BE">
                <a:latin typeface="+mn-lt"/>
              </a:rPr>
              <a:t>»                        </a:t>
            </a:r>
          </a:p>
          <a:p>
            <a:pPr lvl="0" algn="just"/>
            <a:r>
              <a:rPr lang="fr-BE" sz="1800">
                <a:latin typeface="+mn-lt"/>
              </a:rPr>
              <a:t>(Jean-François Lyotard, </a:t>
            </a:r>
            <a:r>
              <a:rPr lang="fr-BE" sz="1800" i="1">
                <a:latin typeface="+mn-lt"/>
              </a:rPr>
              <a:t>Dérive à partir de Marx et Freud</a:t>
            </a:r>
            <a:r>
              <a:rPr lang="fr-BE" sz="1800">
                <a:latin typeface="+mn-lt"/>
              </a:rPr>
              <a:t>, 1973, p. 223) .</a:t>
            </a:r>
          </a:p>
          <a:p>
            <a:pPr lvl="0" algn="just"/>
            <a:r>
              <a:rPr lang="fr-BE">
                <a:latin typeface="+mn-lt"/>
              </a:rPr>
              <a:t>--- Toujours cette opposition contenu-forme, malheureusement, et le privilège accordé à cette dernière. Il me semble que, justement, selon l’IS, le montage seul (en tant qu’ensemble d’opérations concrètes) n’est pas assez révolutionnaire, il a besoin d’une </a:t>
            </a:r>
            <a:r>
              <a:rPr lang="fr-BE" b="1" i="1">
                <a:latin typeface="+mn-lt"/>
              </a:rPr>
              <a:t>méthode</a:t>
            </a:r>
            <a:r>
              <a:rPr lang="fr-BE">
                <a:latin typeface="+mn-lt"/>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3">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08410-DC0E-EE1F-57A4-D2714FDBAD86}"/>
              </a:ext>
            </a:extLst>
          </p:cNvPr>
          <p:cNvSpPr txBox="1">
            <a:spLocks noGrp="1"/>
          </p:cNvSpPr>
          <p:nvPr>
            <p:ph type="title" idx="4294967295"/>
          </p:nvPr>
        </p:nvSpPr>
        <p:spPr>
          <a:xfrm>
            <a:off x="503999" y="226080"/>
            <a:ext cx="9071640" cy="714824"/>
          </a:xfrm>
        </p:spPr>
        <p:txBody>
          <a:bodyPr vert="horz"/>
          <a:lstStyle/>
          <a:p>
            <a:pPr lvl="0"/>
            <a:r>
              <a:rPr lang="fr-BE">
                <a:highlight>
                  <a:srgbClr val="008080"/>
                </a:highlight>
              </a:rPr>
              <a:t>Montage et détournements</a:t>
            </a:r>
          </a:p>
        </p:txBody>
      </p:sp>
      <p:sp>
        <p:nvSpPr>
          <p:cNvPr id="3" name="Espace réservé du texte 2">
            <a:extLst>
              <a:ext uri="{FF2B5EF4-FFF2-40B4-BE49-F238E27FC236}">
                <a16:creationId xmlns:a16="http://schemas.microsoft.com/office/drawing/2014/main" id="{8273CEE7-5838-38E2-E0E9-58A2C132F13E}"/>
              </a:ext>
            </a:extLst>
          </p:cNvPr>
          <p:cNvSpPr txBox="1">
            <a:spLocks noGrp="1"/>
          </p:cNvSpPr>
          <p:nvPr>
            <p:ph type="body" idx="4294967295"/>
          </p:nvPr>
        </p:nvSpPr>
        <p:spPr>
          <a:xfrm>
            <a:off x="503999" y="940904"/>
            <a:ext cx="9036000" cy="4729646"/>
          </a:xfrm>
        </p:spPr>
        <p:txBody>
          <a:bodyPr vert="horz">
            <a:noAutofit/>
          </a:bodyPr>
          <a:lstStyle/>
          <a:p>
            <a:pPr lvl="0" algn="just"/>
            <a:r>
              <a:rPr lang="fr-BE" sz="2600">
                <a:latin typeface="+mj-lt"/>
              </a:rPr>
              <a:t>L’on présente généralement les effets du montage (et donc du démontage) comme ceux de la </a:t>
            </a:r>
            <a:r>
              <a:rPr lang="fr-BE" sz="2600" b="1">
                <a:latin typeface="+mj-lt"/>
              </a:rPr>
              <a:t>dénaturalisation</a:t>
            </a:r>
            <a:r>
              <a:rPr lang="fr-BE" sz="2600">
                <a:latin typeface="+mj-lt"/>
              </a:rPr>
              <a:t>, de la « </a:t>
            </a:r>
            <a:r>
              <a:rPr lang="fr-BE" sz="2600" b="1">
                <a:latin typeface="+mj-lt"/>
              </a:rPr>
              <a:t>détransparence</a:t>
            </a:r>
            <a:r>
              <a:rPr lang="fr-BE" sz="2600">
                <a:latin typeface="+mj-lt"/>
              </a:rPr>
              <a:t> », de l’</a:t>
            </a:r>
            <a:r>
              <a:rPr lang="fr-BE" sz="2600" b="1">
                <a:latin typeface="+mj-lt"/>
              </a:rPr>
              <a:t>effet-choc </a:t>
            </a:r>
            <a:r>
              <a:rPr lang="fr-BE" sz="2600">
                <a:latin typeface="+mj-lt"/>
              </a:rPr>
              <a:t>aussi, du </a:t>
            </a:r>
            <a:r>
              <a:rPr lang="fr-BE" sz="2600" b="1">
                <a:latin typeface="+mj-lt"/>
              </a:rPr>
              <a:t>dévoilement</a:t>
            </a:r>
            <a:r>
              <a:rPr lang="fr-BE" sz="2600">
                <a:latin typeface="+mj-lt"/>
              </a:rPr>
              <a:t> et, je viens de vous le lire, de la </a:t>
            </a:r>
            <a:r>
              <a:rPr lang="fr-BE" sz="2600" b="1">
                <a:latin typeface="+mj-lt"/>
              </a:rPr>
              <a:t>démystification</a:t>
            </a:r>
            <a:r>
              <a:rPr lang="fr-BE" sz="2600">
                <a:latin typeface="+mj-lt"/>
              </a:rPr>
              <a:t>. D’abord, il y a plusieurs usages possibles du montage (comme de tout dispositif). Ensuite, il ne faudrait pas non plus oublier l’effet « positif » du montage : à la fois le </a:t>
            </a:r>
            <a:r>
              <a:rPr lang="fr-BE" sz="2600" b="1">
                <a:latin typeface="+mj-lt"/>
              </a:rPr>
              <a:t>montrage</a:t>
            </a:r>
            <a:r>
              <a:rPr lang="fr-BE" sz="2600">
                <a:latin typeface="+mj-lt"/>
              </a:rPr>
              <a:t>, la </a:t>
            </a:r>
            <a:r>
              <a:rPr lang="fr-BE" sz="2600" b="1">
                <a:latin typeface="+mj-lt"/>
              </a:rPr>
              <a:t>construction</a:t>
            </a:r>
            <a:r>
              <a:rPr lang="fr-BE" sz="2600">
                <a:latin typeface="+mj-lt"/>
              </a:rPr>
              <a:t> et l’apparition de quelque chose de </a:t>
            </a:r>
            <a:r>
              <a:rPr lang="fr-BE" sz="2600" b="1">
                <a:latin typeface="+mj-lt"/>
              </a:rPr>
              <a:t>nouveau</a:t>
            </a:r>
            <a:r>
              <a:rPr lang="fr-BE" sz="2600">
                <a:latin typeface="+mj-lt"/>
              </a:rPr>
              <a:t>, ou d’</a:t>
            </a:r>
            <a:r>
              <a:rPr lang="fr-BE" sz="2600" b="1">
                <a:latin typeface="+mj-lt"/>
              </a:rPr>
              <a:t>autre</a:t>
            </a:r>
            <a:r>
              <a:rPr lang="fr-BE" sz="2600">
                <a:latin typeface="+mj-lt"/>
              </a:rPr>
              <a:t>  (« </a:t>
            </a:r>
            <a:r>
              <a:rPr lang="fr-BE" sz="2600">
                <a:highlight>
                  <a:srgbClr val="FFFF00"/>
                </a:highlight>
                <a:latin typeface="+mj-lt"/>
              </a:rPr>
              <a:t>le montage comme production subjective d’un autre monde</a:t>
            </a:r>
            <a:r>
              <a:rPr lang="fr-BE" sz="2600">
                <a:latin typeface="+mj-lt"/>
              </a:rPr>
              <a:t> » (Anonyme [C. P.] 2024). Non pas tant </a:t>
            </a:r>
            <a:r>
              <a:rPr lang="fr-BE" sz="2600" i="1">
                <a:latin typeface="+mj-lt"/>
              </a:rPr>
              <a:t>déconstruction</a:t>
            </a:r>
            <a:r>
              <a:rPr lang="fr-BE" sz="2600">
                <a:latin typeface="+mj-lt"/>
              </a:rPr>
              <a:t>, que </a:t>
            </a:r>
            <a:r>
              <a:rPr lang="fr-BE" sz="2600" i="1">
                <a:latin typeface="+mj-lt"/>
              </a:rPr>
              <a:t>transformations</a:t>
            </a:r>
            <a:r>
              <a:rPr lang="fr-BE" sz="2600">
                <a:latin typeface="+mj-lt"/>
              </a:rPr>
              <a:t> (transformations affectives). Les deux versants étant à mon avis liés dans les pratiques situationnistes que je vais vous présenter.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name="page14">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AE626-FBF6-46B7-FB49-0E2950E6BCBD}"/>
              </a:ext>
            </a:extLst>
          </p:cNvPr>
          <p:cNvSpPr txBox="1">
            <a:spLocks noGrp="1"/>
          </p:cNvSpPr>
          <p:nvPr>
            <p:ph type="title" idx="4294967295"/>
          </p:nvPr>
        </p:nvSpPr>
        <p:spPr>
          <a:xfrm>
            <a:off x="503999" y="90550"/>
            <a:ext cx="9216000" cy="531531"/>
          </a:xfrm>
        </p:spPr>
        <p:txBody>
          <a:bodyPr vert="horz"/>
          <a:lstStyle/>
          <a:p>
            <a:pPr lvl="0"/>
            <a:r>
              <a:rPr lang="fr-BE" sz="3600" b="1">
                <a:highlight>
                  <a:srgbClr val="E16173"/>
                </a:highlight>
              </a:rPr>
              <a:t>Détournement : une théorie</a:t>
            </a:r>
          </a:p>
        </p:txBody>
      </p:sp>
      <p:sp>
        <p:nvSpPr>
          <p:cNvPr id="3" name="Espace réservé du texte 2">
            <a:extLst>
              <a:ext uri="{FF2B5EF4-FFF2-40B4-BE49-F238E27FC236}">
                <a16:creationId xmlns:a16="http://schemas.microsoft.com/office/drawing/2014/main" id="{50B5ADFB-CBB3-9D6B-BCD1-E9B57025AE91}"/>
              </a:ext>
            </a:extLst>
          </p:cNvPr>
          <p:cNvSpPr txBox="1">
            <a:spLocks noGrp="1"/>
          </p:cNvSpPr>
          <p:nvPr>
            <p:ph type="body" idx="4294967295"/>
          </p:nvPr>
        </p:nvSpPr>
        <p:spPr>
          <a:xfrm>
            <a:off x="3780000" y="729359"/>
            <a:ext cx="6120000" cy="4850641"/>
          </a:xfrm>
        </p:spPr>
        <p:txBody>
          <a:bodyPr vert="horz">
            <a:noAutofit/>
          </a:bodyPr>
          <a:lstStyle/>
          <a:p>
            <a:pPr lvl="0">
              <a:buSzPct val="45000"/>
              <a:buFont typeface="StarSymbol"/>
              <a:buChar char="●"/>
            </a:pPr>
            <a:r>
              <a:rPr lang="fr-BE" sz="1500" i="1">
                <a:latin typeface="+mn-lt"/>
              </a:rPr>
              <a:t> Lèvres Nues</a:t>
            </a:r>
            <a:r>
              <a:rPr lang="fr-BE" sz="1500">
                <a:latin typeface="+mn-lt"/>
              </a:rPr>
              <a:t> n°8 (1956) : Mode d’emploi du détournement par Guy Debord et Gil J. Wolman.</a:t>
            </a:r>
            <a:br>
              <a:rPr lang="fr-BE" sz="1500">
                <a:latin typeface="+mn-lt"/>
              </a:rPr>
            </a:br>
            <a:r>
              <a:rPr lang="fr-BE" sz="1500">
                <a:latin typeface="+mn-lt"/>
              </a:rPr>
              <a:t>--- Premier récit détourné : « J’écris propre », de Gil J. Wolman (</a:t>
            </a:r>
            <a:r>
              <a:rPr lang="fr-BE" sz="1500" i="1">
                <a:latin typeface="+mn-lt"/>
              </a:rPr>
              <a:t>Lèvres Nues</a:t>
            </a:r>
            <a:r>
              <a:rPr lang="fr-BE" sz="1500">
                <a:latin typeface="+mn-lt"/>
              </a:rPr>
              <a:t> n°9).</a:t>
            </a:r>
          </a:p>
          <a:p>
            <a:pPr lvl="0" algn="just">
              <a:buSzPct val="45000"/>
              <a:buFont typeface="StarSymbol"/>
              <a:buChar char="●"/>
            </a:pPr>
            <a:r>
              <a:rPr lang="fr-BE" sz="1500">
                <a:latin typeface="+mn-lt"/>
              </a:rPr>
              <a:t> Véritable mode d’emploi du montage (je cite les passages les plus clairs à ce propos) : </a:t>
            </a:r>
            <a:r>
              <a:rPr lang="fr-BE" sz="1500">
                <a:highlight>
                  <a:srgbClr val="FFFF00"/>
                </a:highlight>
                <a:latin typeface="+mn-lt"/>
              </a:rPr>
              <a:t>« Dans son ensemble, l'héritage littéraire et artistique de l'humanité doit être utilisé à des fins de propagande partisane » </a:t>
            </a:r>
            <a:r>
              <a:rPr lang="fr-BE" sz="1500">
                <a:latin typeface="+mn-lt"/>
              </a:rPr>
              <a:t>; </a:t>
            </a:r>
            <a:r>
              <a:rPr lang="fr-BE" sz="1500">
                <a:highlight>
                  <a:srgbClr val="00FFFF"/>
                </a:highlight>
                <a:latin typeface="+mn-lt"/>
              </a:rPr>
              <a:t>« Tous les éléments, pris n'importe où, peuvent faire l'objet de rapprochements nouveaux. » </a:t>
            </a:r>
            <a:r>
              <a:rPr lang="fr-BE" sz="1500">
                <a:latin typeface="+mn-lt"/>
              </a:rPr>
              <a:t>; </a:t>
            </a:r>
            <a:r>
              <a:rPr lang="fr-BE" sz="1500">
                <a:highlight>
                  <a:srgbClr val="FFFF00"/>
                </a:highlight>
                <a:latin typeface="+mn-lt"/>
              </a:rPr>
              <a:t>« Tout peut servir »</a:t>
            </a:r>
            <a:r>
              <a:rPr lang="fr-BE" sz="1500">
                <a:latin typeface="+mn-lt"/>
              </a:rPr>
              <a:t> ; </a:t>
            </a:r>
            <a:r>
              <a:rPr lang="fr-BE" sz="1500">
                <a:highlight>
                  <a:srgbClr val="00FFFF"/>
                </a:highlight>
                <a:latin typeface="+mn-lt"/>
              </a:rPr>
              <a:t>« Il va de soi que l'on peut non seulement corriger une œuvre ou intégrer divers fragments d'œuvres périmées dans une nouvelle, mais encore changer le sens de ces fragments et truquer de toutes les manières que l'on jugera bonnes ce que les imbéciles s'obstinent à nommer des citations. » </a:t>
            </a:r>
            <a:r>
              <a:rPr lang="fr-BE" sz="1500">
                <a:latin typeface="+mn-lt"/>
              </a:rPr>
              <a:t>; </a:t>
            </a:r>
            <a:r>
              <a:rPr lang="fr-BE" sz="1500" b="1">
                <a:latin typeface="+mn-lt"/>
              </a:rPr>
              <a:t>Lautréamont</a:t>
            </a:r>
            <a:r>
              <a:rPr lang="fr-BE" sz="1500">
                <a:latin typeface="+mn-lt"/>
              </a:rPr>
              <a:t>  et </a:t>
            </a:r>
            <a:r>
              <a:rPr lang="fr-BE" sz="1500">
                <a:highlight>
                  <a:srgbClr val="FFFF00"/>
                </a:highlight>
                <a:latin typeface="+mn-lt"/>
              </a:rPr>
              <a:t>« le Plagiat est nécessaire, le progrès l'implique »</a:t>
            </a:r>
            <a:r>
              <a:rPr lang="fr-BE" sz="1500">
                <a:latin typeface="+mn-lt"/>
              </a:rPr>
              <a:t> et </a:t>
            </a:r>
            <a:r>
              <a:rPr lang="fr-BE" sz="1500">
                <a:highlight>
                  <a:srgbClr val="FFFF00"/>
                </a:highlight>
                <a:latin typeface="+mn-lt"/>
              </a:rPr>
              <a:t>la poésie « qui doit être faite par tous »</a:t>
            </a:r>
            <a:r>
              <a:rPr lang="fr-BE" sz="1500">
                <a:latin typeface="+mn-lt"/>
              </a:rPr>
              <a:t> ; </a:t>
            </a:r>
            <a:r>
              <a:rPr lang="fr-BE" sz="1500">
                <a:highlight>
                  <a:srgbClr val="00FFFF"/>
                </a:highlight>
                <a:latin typeface="+mn-lt"/>
              </a:rPr>
              <a:t>« Les premières conséquences apparentes d'une génération du détournement, outre les pouvoirs intrinsèques de propagande qu'il détient, seront la réappropriation d'une foule de mauvais livres; la participation massive d'écrivains ignorés; la différenciation toujours plus poussée des phrases ou des œuvres plastiques qui se trouveront être à la mode; et surtout une facilité de la production dépassant de très loin, par la quantité, la variété et la qualité, l'écriture automatique d'ennuyeuse mémoire. »</a:t>
            </a:r>
          </a:p>
        </p:txBody>
      </p:sp>
      <p:pic>
        <p:nvPicPr>
          <p:cNvPr id="4" name="Image 3">
            <a:extLst>
              <a:ext uri="{FF2B5EF4-FFF2-40B4-BE49-F238E27FC236}">
                <a16:creationId xmlns:a16="http://schemas.microsoft.com/office/drawing/2014/main" id="{6C2674BA-4C26-0B66-4709-9CD7D46714D4}"/>
              </a:ext>
            </a:extLst>
          </p:cNvPr>
          <p:cNvPicPr>
            <a:picLocks noChangeAspect="1"/>
          </p:cNvPicPr>
          <p:nvPr/>
        </p:nvPicPr>
        <p:blipFill>
          <a:blip r:embed="rId4">
            <a:lum/>
            <a:alphaModFix/>
          </a:blip>
          <a:srcRect/>
          <a:stretch>
            <a:fillRect/>
          </a:stretch>
        </p:blipFill>
        <p:spPr>
          <a:xfrm>
            <a:off x="0" y="729359"/>
            <a:ext cx="3604591" cy="2598480"/>
          </a:xfrm>
          <a:prstGeom prst="rect">
            <a:avLst/>
          </a:prstGeom>
          <a:noFill/>
          <a:ln>
            <a:noFill/>
          </a:ln>
        </p:spPr>
      </p:pic>
      <p:pic>
        <p:nvPicPr>
          <p:cNvPr id="5" name="Image 4">
            <a:extLst>
              <a:ext uri="{FF2B5EF4-FFF2-40B4-BE49-F238E27FC236}">
                <a16:creationId xmlns:a16="http://schemas.microsoft.com/office/drawing/2014/main" id="{278239FB-6842-8CA9-5EF9-1B925A163829}"/>
              </a:ext>
            </a:extLst>
          </p:cNvPr>
          <p:cNvPicPr>
            <a:picLocks noChangeAspect="1"/>
          </p:cNvPicPr>
          <p:nvPr/>
        </p:nvPicPr>
        <p:blipFill>
          <a:blip r:embed="rId5">
            <a:lum/>
            <a:alphaModFix/>
          </a:blip>
          <a:srcRect/>
          <a:stretch>
            <a:fillRect/>
          </a:stretch>
        </p:blipFill>
        <p:spPr>
          <a:xfrm>
            <a:off x="180000" y="3394079"/>
            <a:ext cx="2700000" cy="21859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5">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E32B7-1404-3464-6648-4065BF7FE780}"/>
              </a:ext>
            </a:extLst>
          </p:cNvPr>
          <p:cNvSpPr txBox="1">
            <a:spLocks noGrp="1"/>
          </p:cNvSpPr>
          <p:nvPr>
            <p:ph type="title" idx="4294967295"/>
          </p:nvPr>
        </p:nvSpPr>
        <p:spPr>
          <a:xfrm>
            <a:off x="3600000" y="217080"/>
            <a:ext cx="6480000" cy="512279"/>
          </a:xfrm>
        </p:spPr>
        <p:txBody>
          <a:bodyPr vert="horz"/>
          <a:lstStyle/>
          <a:p>
            <a:pPr lvl="0"/>
            <a:r>
              <a:rPr lang="fr-BE" sz="3600" b="1">
                <a:highlight>
                  <a:srgbClr val="E16173"/>
                </a:highlight>
              </a:rPr>
              <a:t>Détournement : une théorie</a:t>
            </a:r>
          </a:p>
        </p:txBody>
      </p:sp>
      <p:sp>
        <p:nvSpPr>
          <p:cNvPr id="3" name="Espace réservé du texte 2">
            <a:extLst>
              <a:ext uri="{FF2B5EF4-FFF2-40B4-BE49-F238E27FC236}">
                <a16:creationId xmlns:a16="http://schemas.microsoft.com/office/drawing/2014/main" id="{1E6564F2-A844-893C-B314-432798C3CD2A}"/>
              </a:ext>
            </a:extLst>
          </p:cNvPr>
          <p:cNvSpPr txBox="1">
            <a:spLocks noGrp="1"/>
          </p:cNvSpPr>
          <p:nvPr>
            <p:ph type="body" idx="4294967295"/>
          </p:nvPr>
        </p:nvSpPr>
        <p:spPr>
          <a:xfrm>
            <a:off x="3843130" y="900000"/>
            <a:ext cx="6096000" cy="4500000"/>
          </a:xfrm>
        </p:spPr>
        <p:txBody>
          <a:bodyPr vert="horz">
            <a:normAutofit fontScale="92500" lnSpcReduction="10000"/>
          </a:bodyPr>
          <a:lstStyle/>
          <a:p>
            <a:pPr lvl="0" algn="just"/>
            <a:r>
              <a:rPr lang="fr-BE" sz="1800">
                <a:latin typeface="Mongolian Baiti" pitchFamily="66"/>
              </a:rPr>
              <a:t> </a:t>
            </a:r>
            <a:r>
              <a:rPr lang="fr-BE" sz="1800">
                <a:highlight>
                  <a:srgbClr val="00FFFF"/>
                </a:highlight>
                <a:latin typeface="Mongolian Baiti" pitchFamily="66"/>
              </a:rPr>
              <a:t>« Non seulement le détournement conduit à la découverte de nouveaux aspects du talent, mais encore, se heurtant de front à toutes les conventions mondaines et juridiques, il ne peut manquer d'apparaître un puissant instrument culturel au service d'une lutte de classes bien comprise. Le bon marché de ses produits est la grosse artillerie avec laquelle on bat en brèche toutes les murailles de Chine de l'intelligence. Voici un réel moyen d'enseignement artistique prolétarien, la première ébauche d'un communisme littéraire. » </a:t>
            </a:r>
            <a:r>
              <a:rPr lang="fr-BE" sz="1800">
                <a:latin typeface="Mongolian Baiti" pitchFamily="66"/>
              </a:rPr>
              <a:t>; </a:t>
            </a:r>
            <a:r>
              <a:rPr lang="fr-BE" sz="1800">
                <a:highlight>
                  <a:srgbClr val="FFFF00"/>
                </a:highlight>
                <a:latin typeface="Mongolian Baiti" pitchFamily="66"/>
              </a:rPr>
              <a:t>« C'est évidemment dans le cadre cinématographique que le détournement peut atteindre à sa plus grande efficacité, et sans doute, pour ceux que la chose préoccupe, à sa plus grande beauté. » </a:t>
            </a:r>
            <a:r>
              <a:rPr lang="fr-BE" sz="1800">
                <a:latin typeface="Mongolian Baiti" pitchFamily="66"/>
              </a:rPr>
              <a:t>; </a:t>
            </a:r>
            <a:r>
              <a:rPr lang="fr-BE" sz="1800">
                <a:highlight>
                  <a:srgbClr val="00FFFF"/>
                </a:highlight>
                <a:latin typeface="Mongolian Baiti" pitchFamily="66"/>
              </a:rPr>
              <a:t>« la plupart des films ne méritent que d'être démembrés pour composer d'autres œuvres. »</a:t>
            </a:r>
          </a:p>
          <a:p>
            <a:pPr lvl="0" algn="just"/>
            <a:r>
              <a:rPr lang="fr-BE" sz="1800">
                <a:latin typeface="Mongolian Baiti" pitchFamily="66"/>
              </a:rPr>
              <a:t>- </a:t>
            </a:r>
            <a:r>
              <a:rPr lang="fr-FR" sz="1800">
                <a:latin typeface="Mongolian Baiti" pitchFamily="66"/>
              </a:rPr>
              <a:t>« Il faut donc aussi concevoir un </a:t>
            </a:r>
            <a:r>
              <a:rPr lang="fr-FR" sz="1800">
                <a:highlight>
                  <a:srgbClr val="FFFF00"/>
                </a:highlight>
                <a:latin typeface="Mongolian Baiti" pitchFamily="66"/>
              </a:rPr>
              <a:t>stade parodique-sérieux </a:t>
            </a:r>
            <a:r>
              <a:rPr lang="fr-FR" sz="1800">
                <a:latin typeface="Mongolian Baiti" pitchFamily="66"/>
              </a:rPr>
              <a:t>où l'accumulation d'éléments détournés, loin de vouloir susciter </a:t>
            </a:r>
            <a:r>
              <a:rPr lang="fr-FR" sz="1800">
                <a:highlight>
                  <a:srgbClr val="FFFF00"/>
                </a:highlight>
                <a:latin typeface="Mongolian Baiti" pitchFamily="66"/>
              </a:rPr>
              <a:t>l'indignation ou le rire </a:t>
            </a:r>
            <a:r>
              <a:rPr lang="fr-FR" sz="1800">
                <a:latin typeface="Mongolian Baiti" pitchFamily="66"/>
              </a:rPr>
              <a:t>en se référant à la notion d'une œuvre originale, mais marquant au contraire notre indifférence pour un original vidé de sens et oublié, s'emploierait à rendre </a:t>
            </a:r>
            <a:r>
              <a:rPr lang="fr-FR" sz="1800">
                <a:highlight>
                  <a:srgbClr val="FFFF00"/>
                </a:highlight>
                <a:latin typeface="Mongolian Baiti" pitchFamily="66"/>
              </a:rPr>
              <a:t>un certain sublime</a:t>
            </a:r>
            <a:r>
              <a:rPr lang="fr-FR" sz="1800">
                <a:latin typeface="Mongolian Baiti" pitchFamily="66"/>
              </a:rPr>
              <a:t>. »</a:t>
            </a:r>
            <a:endParaRPr lang="fr-BE" sz="1800">
              <a:latin typeface="Mongolian Baiti" pitchFamily="66"/>
            </a:endParaRPr>
          </a:p>
        </p:txBody>
      </p:sp>
      <p:pic>
        <p:nvPicPr>
          <p:cNvPr id="4" name="Image 3">
            <a:extLst>
              <a:ext uri="{FF2B5EF4-FFF2-40B4-BE49-F238E27FC236}">
                <a16:creationId xmlns:a16="http://schemas.microsoft.com/office/drawing/2014/main" id="{3DE8D24D-F375-6DAF-F9B2-026CC60AD951}"/>
              </a:ext>
            </a:extLst>
          </p:cNvPr>
          <p:cNvPicPr>
            <a:picLocks noChangeAspect="1"/>
          </p:cNvPicPr>
          <p:nvPr/>
        </p:nvPicPr>
        <p:blipFill>
          <a:blip r:embed="rId4">
            <a:lum/>
            <a:alphaModFix/>
          </a:blip>
          <a:srcRect/>
          <a:stretch>
            <a:fillRect/>
          </a:stretch>
        </p:blipFill>
        <p:spPr>
          <a:xfrm>
            <a:off x="0" y="360"/>
            <a:ext cx="3659400" cy="56696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C0324EE-B871-4335-29F3-DDA021A4D1E5}"/>
              </a:ext>
            </a:extLst>
          </p:cNvPr>
          <p:cNvPicPr>
            <a:picLocks noChangeAspect="1"/>
          </p:cNvPicPr>
          <p:nvPr/>
        </p:nvPicPr>
        <p:blipFill>
          <a:blip r:embed="rId3">
            <a:lum/>
            <a:alphaModFix/>
          </a:blip>
          <a:srcRect/>
          <a:stretch>
            <a:fillRect/>
          </a:stretch>
        </p:blipFill>
        <p:spPr>
          <a:xfrm>
            <a:off x="3420000" y="360"/>
            <a:ext cx="3240000" cy="5669640"/>
          </a:xfrm>
          <a:prstGeom prst="rect">
            <a:avLst/>
          </a:prstGeom>
          <a:noFill/>
          <a:ln>
            <a:noFill/>
          </a:ln>
        </p:spPr>
      </p:pic>
      <p:pic>
        <p:nvPicPr>
          <p:cNvPr id="3" name="Image 2">
            <a:extLst>
              <a:ext uri="{FF2B5EF4-FFF2-40B4-BE49-F238E27FC236}">
                <a16:creationId xmlns:a16="http://schemas.microsoft.com/office/drawing/2014/main" id="{88B8F987-7816-44DD-6137-8ED144504434}"/>
              </a:ext>
            </a:extLst>
          </p:cNvPr>
          <p:cNvPicPr>
            <a:picLocks noChangeAspect="1"/>
          </p:cNvPicPr>
          <p:nvPr/>
        </p:nvPicPr>
        <p:blipFill>
          <a:blip r:embed="rId4">
            <a:lum/>
            <a:alphaModFix/>
          </a:blip>
          <a:srcRect/>
          <a:stretch>
            <a:fillRect/>
          </a:stretch>
        </p:blipFill>
        <p:spPr>
          <a:xfrm>
            <a:off x="6745680" y="360"/>
            <a:ext cx="3334320" cy="5669640"/>
          </a:xfrm>
          <a:prstGeom prst="rect">
            <a:avLst/>
          </a:prstGeom>
          <a:noFill/>
          <a:ln>
            <a:noFill/>
          </a:ln>
        </p:spPr>
      </p:pic>
      <p:pic>
        <p:nvPicPr>
          <p:cNvPr id="4" name="Image 3">
            <a:extLst>
              <a:ext uri="{FF2B5EF4-FFF2-40B4-BE49-F238E27FC236}">
                <a16:creationId xmlns:a16="http://schemas.microsoft.com/office/drawing/2014/main" id="{65344581-CD06-DBBF-7CDA-BDAAD8AE1A8B}"/>
              </a:ext>
            </a:extLst>
          </p:cNvPr>
          <p:cNvPicPr>
            <a:picLocks noChangeAspect="1"/>
          </p:cNvPicPr>
          <p:nvPr/>
        </p:nvPicPr>
        <p:blipFill>
          <a:blip r:embed="rId5">
            <a:lum/>
            <a:alphaModFix/>
          </a:blip>
          <a:srcRect/>
          <a:stretch>
            <a:fillRect/>
          </a:stretch>
        </p:blipFill>
        <p:spPr>
          <a:xfrm>
            <a:off x="71280" y="360"/>
            <a:ext cx="3168720" cy="56696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7">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29DEDE-1F02-4290-D5D8-D437F86D432C}"/>
              </a:ext>
            </a:extLst>
          </p:cNvPr>
          <p:cNvSpPr txBox="1">
            <a:spLocks noGrp="1"/>
          </p:cNvSpPr>
          <p:nvPr>
            <p:ph type="title" idx="4294967295"/>
          </p:nvPr>
        </p:nvSpPr>
        <p:spPr>
          <a:xfrm>
            <a:off x="503999" y="203040"/>
            <a:ext cx="9071640" cy="540000"/>
          </a:xfrm>
        </p:spPr>
        <p:txBody>
          <a:bodyPr vert="horz"/>
          <a:lstStyle/>
          <a:p>
            <a:pPr lvl="0"/>
            <a:r>
              <a:rPr lang="fr-BE" sz="4000" b="1">
                <a:highlight>
                  <a:srgbClr val="FF3838"/>
                </a:highlight>
                <a:latin typeface="Mongolian Baiti" pitchFamily="66"/>
              </a:rPr>
              <a:t>Quelques exemples de détournement</a:t>
            </a:r>
          </a:p>
        </p:txBody>
      </p:sp>
      <p:sp>
        <p:nvSpPr>
          <p:cNvPr id="3" name="Espace réservé du texte 2">
            <a:extLst>
              <a:ext uri="{FF2B5EF4-FFF2-40B4-BE49-F238E27FC236}">
                <a16:creationId xmlns:a16="http://schemas.microsoft.com/office/drawing/2014/main" id="{85960B76-1E50-C8FC-51BC-4841DADEE265}"/>
              </a:ext>
            </a:extLst>
          </p:cNvPr>
          <p:cNvSpPr txBox="1">
            <a:spLocks noGrp="1"/>
          </p:cNvSpPr>
          <p:nvPr>
            <p:ph type="body" idx="4294967295"/>
          </p:nvPr>
        </p:nvSpPr>
        <p:spPr>
          <a:xfrm>
            <a:off x="106017" y="901148"/>
            <a:ext cx="9846366" cy="4566362"/>
          </a:xfrm>
        </p:spPr>
        <p:txBody>
          <a:bodyPr vert="horz">
            <a:noAutofit/>
          </a:bodyPr>
          <a:lstStyle/>
          <a:p>
            <a:pPr lvl="0" algn="just"/>
            <a:r>
              <a:rPr lang="fr-BE" sz="1300">
                <a:latin typeface="+mn-lt"/>
              </a:rPr>
              <a:t>- Chez Debord : les éléments sont principalement textuels (en fonction du genre, ou de l’art de destination), mais relèvent toujours génériquement du même procédé : la reconstruction d’une nouvelle entité et la cohérence d’un nouvel ensemble, qui adjoignent des ressources diverses (texte, donc, mais aussi image, musique, film, etc.). </a:t>
            </a:r>
            <a:r>
              <a:rPr lang="fr-BE" sz="1300">
                <a:latin typeface="+mn-lt"/>
                <a:cs typeface="Tahoma" pitchFamily="18"/>
              </a:rPr>
              <a:t>« Le détournement ramène à la subversion les conclusions critiques passées qui ont été figées en vérités respectables, c’est-à-dire transformées en mensonges. » (</a:t>
            </a:r>
            <a:r>
              <a:rPr lang="fr-BE" sz="1300" cap="small">
                <a:latin typeface="+mn-lt"/>
                <a:cs typeface="Tahoma" pitchFamily="18"/>
              </a:rPr>
              <a:t>Debord</a:t>
            </a:r>
            <a:r>
              <a:rPr lang="fr-BE" sz="1300">
                <a:latin typeface="+mn-lt"/>
                <a:cs typeface="Tahoma" pitchFamily="18"/>
              </a:rPr>
              <a:t> 1992 : 197). On lisait, comme définition du détournement, dans le n</a:t>
            </a:r>
            <a:r>
              <a:rPr lang="fr-BE" sz="1300" baseline="30000">
                <a:latin typeface="+mn-lt"/>
                <a:cs typeface="Tahoma" pitchFamily="18"/>
              </a:rPr>
              <a:t>o </a:t>
            </a:r>
            <a:r>
              <a:rPr lang="fr-BE" sz="1300">
                <a:latin typeface="+mn-lt"/>
                <a:cs typeface="Tahoma" pitchFamily="18"/>
              </a:rPr>
              <a:t>1 de l’</a:t>
            </a:r>
            <a:r>
              <a:rPr lang="fr-BE" sz="1300" i="1">
                <a:latin typeface="+mn-lt"/>
                <a:cs typeface="Tahoma" pitchFamily="18"/>
              </a:rPr>
              <a:t>IS</a:t>
            </a:r>
            <a:r>
              <a:rPr lang="fr-BE" sz="1300">
                <a:latin typeface="+mn-lt"/>
                <a:cs typeface="Tahoma" pitchFamily="18"/>
              </a:rPr>
              <a:t> (juin 1958) : </a:t>
            </a:r>
            <a:r>
              <a:rPr lang="fr-BE" sz="1300" b="1">
                <a:highlight>
                  <a:srgbClr val="FFFF00"/>
                </a:highlight>
                <a:latin typeface="+mn-lt"/>
                <a:cs typeface="Tahoma" pitchFamily="18"/>
              </a:rPr>
              <a:t>« Détournement. S’emploie par abréviation de la formule : détournements d’éléments esthétiques préfabriqués. Intégration des productions actuelles ou passées des arts dans une construction supérieure du milieu. » </a:t>
            </a:r>
            <a:r>
              <a:rPr lang="fr-BE" sz="1300">
                <a:latin typeface="+mn-lt"/>
                <a:cs typeface="Tahoma" pitchFamily="18"/>
              </a:rPr>
              <a:t>----- Où l’on voit bien qu’il s’agit effectivement de MONTAGE.</a:t>
            </a:r>
          </a:p>
          <a:p>
            <a:pPr lvl="0" algn="just"/>
            <a:r>
              <a:rPr lang="fr-BE" sz="1300">
                <a:latin typeface="+mn-lt"/>
              </a:rPr>
              <a:t>- </a:t>
            </a:r>
            <a:r>
              <a:rPr lang="fr-BE" sz="1300" i="1">
                <a:latin typeface="+mn-lt"/>
                <a:cs typeface="Times New Roman" pitchFamily="2"/>
              </a:rPr>
              <a:t>La Société du Spectacle</a:t>
            </a:r>
            <a:r>
              <a:rPr lang="fr-BE" sz="1300">
                <a:latin typeface="+mn-lt"/>
                <a:cs typeface="Times New Roman" pitchFamily="2"/>
              </a:rPr>
              <a:t> (1967 – j’utilise l’édition de 1992) : plusieurs types de « citations » (restons donc typologiquement larges et imbéciles pour commencer), mais surtout de détournements (la notion de détournement englobe et écrase celle de « citation »). D’abord la </a:t>
            </a:r>
            <a:r>
              <a:rPr lang="fr-BE" sz="1300" b="1">
                <a:highlight>
                  <a:srgbClr val="FFFF00"/>
                </a:highlight>
                <a:latin typeface="+mn-lt"/>
                <a:cs typeface="Times New Roman" pitchFamily="2"/>
              </a:rPr>
              <a:t>citation pure et simple</a:t>
            </a:r>
            <a:r>
              <a:rPr lang="fr-BE" sz="1300">
                <a:highlight>
                  <a:srgbClr val="FFFF00"/>
                </a:highlight>
                <a:latin typeface="+mn-lt"/>
                <a:cs typeface="Times New Roman" pitchFamily="2"/>
              </a:rPr>
              <a:t> </a:t>
            </a:r>
            <a:r>
              <a:rPr lang="fr-BE" sz="1300">
                <a:latin typeface="+mn-lt"/>
                <a:cs typeface="Times New Roman" pitchFamily="2"/>
              </a:rPr>
              <a:t>(mais qui fait cependant l’objet d’un montage, même s’il ne s’agit encore que du stade le peut-être le moins développé de celui-ci) : Debord en use très classiquement à l’entame de chaque chapitre, avec une citation en épigraphe (respectivement : Feuerbach, Lukàcs, Le Drapeau rouge de Pékin, Shakespeare, Baltasar Graciàn, Machiavel, une Lettre à Marx de Ruge, Hegel). Manière claire de revendiquer une filiation et de s’identifier aux auteurs nommés et aux éléments cités.</a:t>
            </a:r>
          </a:p>
          <a:p>
            <a:pPr lvl="0" algn="just"/>
            <a:r>
              <a:rPr lang="fr-BE" sz="1300">
                <a:latin typeface="+mn-lt"/>
                <a:cs typeface="Times New Roman" pitchFamily="2"/>
              </a:rPr>
              <a:t>Ensuite, les «</a:t>
            </a:r>
            <a:r>
              <a:rPr lang="fr-BE" sz="1300">
                <a:highlight>
                  <a:srgbClr val="FFFF00"/>
                </a:highlight>
                <a:latin typeface="+mn-lt"/>
                <a:cs typeface="Times New Roman" pitchFamily="2"/>
              </a:rPr>
              <a:t> </a:t>
            </a:r>
            <a:r>
              <a:rPr lang="fr-BE" sz="1300" b="1">
                <a:highlight>
                  <a:srgbClr val="FFFF00"/>
                </a:highlight>
                <a:latin typeface="+mn-lt"/>
                <a:cs typeface="Times New Roman" pitchFamily="2"/>
              </a:rPr>
              <a:t>détournements mineurs et abusifs</a:t>
            </a:r>
            <a:r>
              <a:rPr lang="fr-BE" sz="1300">
                <a:highlight>
                  <a:srgbClr val="FFFF00"/>
                </a:highlight>
                <a:latin typeface="+mn-lt"/>
                <a:cs typeface="Times New Roman" pitchFamily="2"/>
              </a:rPr>
              <a:t> </a:t>
            </a:r>
            <a:r>
              <a:rPr lang="fr-BE" sz="1300">
                <a:latin typeface="+mn-lt"/>
                <a:cs typeface="Times New Roman" pitchFamily="2"/>
              </a:rPr>
              <a:t> : « Le détournement abusif vise à briser la cohérence de l’ordre esthétique ancien par appropriation désinvolte des bribes et des scories d’une littérature classique dont les avant-gardes proclament la liquidation – ruines d’un passé qu’on refuse de contempler passivement. Le détournement mineur dénonce la vanité et la confusion d’un ordre médiocre, celui de la société moderne, en exhibant les rebuts et les résidus d’une production imprimée insignifiante – messages qui sont les instruments et le miroir complaisant du règne de la marchandise […] » (Donné 2004 : 13).</a:t>
            </a:r>
          </a:p>
          <a:p>
            <a:pPr lvl="0" algn="just"/>
            <a:r>
              <a:rPr lang="fr-BE" sz="1300">
                <a:latin typeface="+mn-lt"/>
                <a:cs typeface="Times New Roman" pitchFamily="2"/>
              </a:rPr>
              <a:t>---- Voir « genilles et rebuts » de Walter Benjamin (=détournement mineur) et « Formules spirituelles » (=détournement abusif ?). Il ne semble en tout cas pas du tout connu des situationnistes.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8">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1C60-B05C-D089-0E44-8398AE39BFC2}"/>
              </a:ext>
            </a:extLst>
          </p:cNvPr>
          <p:cNvSpPr txBox="1">
            <a:spLocks noGrp="1"/>
          </p:cNvSpPr>
          <p:nvPr>
            <p:ph type="title" idx="4294967295"/>
          </p:nvPr>
        </p:nvSpPr>
        <p:spPr>
          <a:xfrm>
            <a:off x="503999" y="203040"/>
            <a:ext cx="9071640" cy="540000"/>
          </a:xfrm>
        </p:spPr>
        <p:txBody>
          <a:bodyPr vert="horz"/>
          <a:lstStyle/>
          <a:p>
            <a:pPr lvl="0"/>
            <a:r>
              <a:rPr lang="fr-BE" sz="4000" b="1">
                <a:highlight>
                  <a:srgbClr val="FF3838"/>
                </a:highlight>
                <a:latin typeface="Mongolian Baiti" pitchFamily="66"/>
              </a:rPr>
              <a:t>Quelques exemples de détournement</a:t>
            </a:r>
          </a:p>
        </p:txBody>
      </p:sp>
      <p:sp>
        <p:nvSpPr>
          <p:cNvPr id="3" name="Espace réservé du texte 2">
            <a:extLst>
              <a:ext uri="{FF2B5EF4-FFF2-40B4-BE49-F238E27FC236}">
                <a16:creationId xmlns:a16="http://schemas.microsoft.com/office/drawing/2014/main" id="{754CFCDE-F728-C8C7-C5BA-4579391BE767}"/>
              </a:ext>
            </a:extLst>
          </p:cNvPr>
          <p:cNvSpPr txBox="1">
            <a:spLocks noGrp="1"/>
          </p:cNvSpPr>
          <p:nvPr>
            <p:ph type="body" idx="4294967295"/>
          </p:nvPr>
        </p:nvSpPr>
        <p:spPr>
          <a:xfrm>
            <a:off x="119269" y="848139"/>
            <a:ext cx="9833113" cy="4822411"/>
          </a:xfrm>
        </p:spPr>
        <p:txBody>
          <a:bodyPr vert="horz">
            <a:normAutofit fontScale="92500"/>
          </a:bodyPr>
          <a:lstStyle/>
          <a:p>
            <a:pPr lvl="0" algn="just"/>
            <a:r>
              <a:rPr lang="fr-BE" sz="1700">
                <a:latin typeface="+mn-lt"/>
              </a:rPr>
              <a:t>- Meilleure typologie (typologie supplémentaire) : « </a:t>
            </a:r>
            <a:r>
              <a:rPr lang="fr-BE" sz="1700" b="1">
                <a:highlight>
                  <a:srgbClr val="FFFF00"/>
                </a:highlight>
                <a:latin typeface="+mn-lt"/>
              </a:rPr>
              <a:t>détournement contextuel</a:t>
            </a:r>
            <a:r>
              <a:rPr lang="fr-BE" sz="1700">
                <a:highlight>
                  <a:srgbClr val="FFFF00"/>
                </a:highlight>
                <a:latin typeface="+mn-lt"/>
              </a:rPr>
              <a:t> </a:t>
            </a:r>
            <a:r>
              <a:rPr lang="fr-BE" sz="1700">
                <a:latin typeface="+mn-lt"/>
              </a:rPr>
              <a:t>» (ou « cotextuel », d’ailleurs  : c</a:t>
            </a:r>
            <a:r>
              <a:rPr lang="fr-BE" sz="1700">
                <a:latin typeface="+mn-lt"/>
                <a:cs typeface="Tahoma" pitchFamily="18"/>
              </a:rPr>
              <a:t>’est là ce que l’on appelle « centon », à savoir un « poème ou texte en prose composé de vers ou de fragements de vers ou de fragments de prose empruntés ça et là soit à un même auteur, soit à plusieurs et dont le rassemblement crée un sens nouveau » (</a:t>
            </a:r>
            <a:r>
              <a:rPr lang="fr-BE" sz="1700" cap="small">
                <a:latin typeface="+mn-lt"/>
                <a:cs typeface="Tahoma" pitchFamily="18"/>
              </a:rPr>
              <a:t>BAETENS</a:t>
            </a:r>
            <a:r>
              <a:rPr lang="fr-BE" sz="1700">
                <a:latin typeface="+mn-lt"/>
                <a:cs typeface="Tahoma" pitchFamily="18"/>
              </a:rPr>
              <a:t> 2025 : 110, note 3). Contrairement donc au </a:t>
            </a:r>
            <a:r>
              <a:rPr lang="fr-BE" sz="1700" i="1">
                <a:latin typeface="+mn-lt"/>
                <a:cs typeface="Tahoma" pitchFamily="18"/>
              </a:rPr>
              <a:t>cut-up</a:t>
            </a:r>
            <a:r>
              <a:rPr lang="fr-BE" sz="1700">
                <a:latin typeface="+mn-lt"/>
                <a:cs typeface="Tahoma" pitchFamily="18"/>
              </a:rPr>
              <a:t>, où le hasard et l’aléatoire jouent le rôle primordial.</a:t>
            </a:r>
            <a:r>
              <a:rPr lang="fr-BE" sz="1700">
                <a:latin typeface="+mn-lt"/>
              </a:rPr>
              <a:t>) et celle de « </a:t>
            </a:r>
            <a:r>
              <a:rPr lang="fr-BE" sz="1700" b="1">
                <a:highlight>
                  <a:srgbClr val="FFFF00"/>
                </a:highlight>
                <a:latin typeface="+mn-lt"/>
              </a:rPr>
              <a:t>détournement transformateur</a:t>
            </a:r>
            <a:r>
              <a:rPr lang="fr-BE" sz="1700">
                <a:highlight>
                  <a:srgbClr val="FFFF00"/>
                </a:highlight>
                <a:latin typeface="+mn-lt"/>
              </a:rPr>
              <a:t> </a:t>
            </a:r>
            <a:r>
              <a:rPr lang="fr-BE" sz="1700">
                <a:latin typeface="+mn-lt"/>
              </a:rPr>
              <a:t>» (lorsque c’est l’énoncé qui est transformé, ou amélioré, ou actualisé). Ces deux types pouvant d’ailleurs coexister.</a:t>
            </a:r>
          </a:p>
          <a:p>
            <a:pPr lvl="0" algn="just"/>
            <a:r>
              <a:rPr lang="fr-BE" sz="1700">
                <a:latin typeface="+mn-lt"/>
              </a:rPr>
              <a:t>- Exemple typique de détournement, la première thèse  du livre (mais le texte entier est contaminé, c’est-à-dire construit à partir d’autres fragments – on retrouve ici encore le montage) : </a:t>
            </a:r>
            <a:r>
              <a:rPr lang="fr-BE" sz="1700">
                <a:highlight>
                  <a:srgbClr val="00FFFF"/>
                </a:highlight>
                <a:latin typeface="+mn-lt"/>
              </a:rPr>
              <a:t>« Toute la vie des sociétés dans lesquelles règnent les conditions modernes de production s’annonce comme une immense accumulation de spectacles. Tout ce qui était directement vécu s’est éloigné dans une représentation. » </a:t>
            </a:r>
            <a:r>
              <a:rPr lang="fr-BE" sz="1700">
                <a:latin typeface="+mn-lt"/>
              </a:rPr>
              <a:t>Marx débutait le premier chapitre du livre premier du </a:t>
            </a:r>
            <a:r>
              <a:rPr lang="fr-BE" sz="1700" i="1">
                <a:latin typeface="+mn-lt"/>
              </a:rPr>
              <a:t>Capital</a:t>
            </a:r>
            <a:r>
              <a:rPr lang="fr-BE" sz="1700">
                <a:latin typeface="+mn-lt"/>
              </a:rPr>
              <a:t> par : </a:t>
            </a:r>
            <a:r>
              <a:rPr lang="fr-BE" sz="1700">
                <a:highlight>
                  <a:srgbClr val="00FFFF"/>
                </a:highlight>
                <a:latin typeface="+mn-lt"/>
              </a:rPr>
              <a:t>« La richesse des sociétés dans lesquelles règne le mode de production capitaliste s'annonce comme une “immense accumulation de marchandises” » </a:t>
            </a:r>
            <a:r>
              <a:rPr lang="fr-BE" sz="1700">
                <a:latin typeface="+mn-lt"/>
              </a:rPr>
              <a:t>(ce qui était déjà une citation détournée de sa propre </a:t>
            </a:r>
            <a:r>
              <a:rPr lang="fr-BE" sz="1700" i="1">
                <a:latin typeface="+mn-lt"/>
              </a:rPr>
              <a:t>Contribution à la critique de l’économie politique</a:t>
            </a:r>
            <a:r>
              <a:rPr lang="fr-BE" sz="1700">
                <a:latin typeface="+mn-lt"/>
              </a:rPr>
              <a:t> de 1859).</a:t>
            </a:r>
          </a:p>
          <a:p>
            <a:pPr lvl="0" algn="just"/>
            <a:r>
              <a:rPr lang="fr-BE" sz="1700">
                <a:latin typeface="+mn-lt"/>
              </a:rPr>
              <a:t>- Autre exemple assez connu : </a:t>
            </a:r>
            <a:r>
              <a:rPr lang="fr-BE" sz="1700">
                <a:highlight>
                  <a:srgbClr val="00FFFF"/>
                </a:highlight>
                <a:latin typeface="+mn-lt"/>
              </a:rPr>
              <a:t>« Le spectacle n’est pas un ensemble d’images, mais un rapport social entre des personnes, médiatisés par des images » </a:t>
            </a:r>
            <a:r>
              <a:rPr lang="fr-BE" sz="1700">
                <a:latin typeface="+mn-lt"/>
              </a:rPr>
              <a:t>(Debord 1992 : 10), qui correspond à la mise à jour de Georg Lukàcs (dans </a:t>
            </a:r>
            <a:r>
              <a:rPr lang="fr-BE" sz="1700" i="1">
                <a:latin typeface="+mn-lt"/>
              </a:rPr>
              <a:t>Histoire et conscience de classe</a:t>
            </a:r>
            <a:r>
              <a:rPr lang="fr-BE" sz="1700">
                <a:latin typeface="+mn-lt"/>
              </a:rPr>
              <a:t>, livre de 1923) : </a:t>
            </a:r>
            <a:r>
              <a:rPr lang="fr-BE" sz="1700">
                <a:highlight>
                  <a:srgbClr val="00FFFF"/>
                </a:highlight>
                <a:latin typeface="+mn-lt"/>
              </a:rPr>
              <a:t>« Le capital n’est pas, pour Marx, une chose, mais un rapport social entre des personnes, médiatisé par des choses. » </a:t>
            </a:r>
            <a:r>
              <a:rPr lang="fr-BE" sz="1700">
                <a:latin typeface="+mn-lt"/>
              </a:rPr>
              <a:t>Son livre est ainsi farci de détournements-reprises qui travaillent à actualiser aux conditions présentes la théorie révolutionnaire .</a:t>
            </a:r>
          </a:p>
          <a:p>
            <a:pPr lvl="0" algn="just"/>
            <a:endParaRPr lang="fr-BE" sz="1600">
              <a:cs typeface="Times New Roman" pitchFamily="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bg>
      <p:bgPr>
        <a:blipFill dpi="0" rotWithShape="1">
          <a:blip r:embed="rId3">
            <a:alphaModFix amt="79000"/>
          </a:blip>
          <a:srcRect/>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0333DB-66AB-64D8-9448-B6275A4F0D74}"/>
              </a:ext>
            </a:extLst>
          </p:cNvPr>
          <p:cNvSpPr txBox="1">
            <a:spLocks noGrp="1"/>
          </p:cNvSpPr>
          <p:nvPr>
            <p:ph type="title" idx="4294967295"/>
          </p:nvPr>
        </p:nvSpPr>
        <p:spPr/>
        <p:txBody>
          <a:bodyPr vert="horz">
            <a:spAutoFit/>
          </a:bodyPr>
          <a:lstStyle/>
          <a:p>
            <a:pPr lvl="0"/>
            <a:r>
              <a:rPr lang="fr-BE">
                <a:latin typeface="Impact" pitchFamily="34"/>
              </a:rPr>
              <a:t>Une courte introduction</a:t>
            </a:r>
          </a:p>
        </p:txBody>
      </p:sp>
      <p:sp>
        <p:nvSpPr>
          <p:cNvPr id="3" name="Espace réservé du texte 2">
            <a:extLst>
              <a:ext uri="{FF2B5EF4-FFF2-40B4-BE49-F238E27FC236}">
                <a16:creationId xmlns:a16="http://schemas.microsoft.com/office/drawing/2014/main" id="{48A6311B-9210-EFF5-6D6E-8C70ABAC8631}"/>
              </a:ext>
            </a:extLst>
          </p:cNvPr>
          <p:cNvSpPr txBox="1">
            <a:spLocks noGrp="1"/>
          </p:cNvSpPr>
          <p:nvPr>
            <p:ph type="body" idx="4294967295"/>
          </p:nvPr>
        </p:nvSpPr>
        <p:spPr>
          <a:xfrm>
            <a:off x="503999" y="1326600"/>
            <a:ext cx="9071640" cy="4343950"/>
          </a:xfrm>
          <a:noFill/>
        </p:spPr>
        <p:txBody>
          <a:bodyPr vert="horz">
            <a:normAutofit fontScale="70000" lnSpcReduction="20000"/>
          </a:bodyPr>
          <a:lstStyle/>
          <a:p>
            <a:pPr lvl="0" algn="just">
              <a:buSzPct val="45000"/>
            </a:pPr>
            <a:r>
              <a:rPr lang="fr-BE" b="1">
                <a:solidFill>
                  <a:srgbClr val="000000"/>
                </a:solidFill>
                <a:latin typeface="Mongolian Baiti" pitchFamily="66"/>
              </a:rPr>
              <a:t>1)</a:t>
            </a:r>
            <a:r>
              <a:rPr lang="fr-BE">
                <a:solidFill>
                  <a:srgbClr val="BF0041"/>
                </a:solidFill>
                <a:latin typeface="Mongolian Baiti" pitchFamily="66"/>
              </a:rPr>
              <a:t> Un mouvement intellectuel (1957-1972) et une revue éponyme (1958-1969) : origines, contexte, figures, visées et « idéologie ».</a:t>
            </a:r>
          </a:p>
          <a:p>
            <a:pPr lvl="0" algn="just">
              <a:buSzPct val="45000"/>
            </a:pPr>
            <a:r>
              <a:rPr lang="fr-BE" b="1">
                <a:solidFill>
                  <a:srgbClr val="000000"/>
                </a:solidFill>
                <a:latin typeface="Mongolian Baiti" pitchFamily="66"/>
              </a:rPr>
              <a:t>2)</a:t>
            </a:r>
            <a:r>
              <a:rPr lang="fr-BE">
                <a:solidFill>
                  <a:srgbClr val="BF0041"/>
                </a:solidFill>
                <a:latin typeface="Mongolian Baiti" pitchFamily="66"/>
              </a:rPr>
              <a:t> Des pratiques : </a:t>
            </a:r>
            <a:r>
              <a:rPr lang="fr-BE" b="1">
                <a:solidFill>
                  <a:srgbClr val="BF0041"/>
                </a:solidFill>
                <a:latin typeface="Mongolian Baiti" pitchFamily="66"/>
              </a:rPr>
              <a:t>détournement</a:t>
            </a:r>
            <a:r>
              <a:rPr lang="fr-BE">
                <a:solidFill>
                  <a:srgbClr val="BF0041"/>
                </a:solidFill>
                <a:latin typeface="Mongolian Baiti" pitchFamily="66"/>
              </a:rPr>
              <a:t> (terme revendiqué, accompagné de sa théorie, ou plutôt de son mode d’emploi) et </a:t>
            </a:r>
            <a:r>
              <a:rPr lang="fr-BE" b="1">
                <a:solidFill>
                  <a:srgbClr val="BF0041"/>
                </a:solidFill>
                <a:latin typeface="Mongolian Baiti" pitchFamily="66"/>
              </a:rPr>
              <a:t>montage</a:t>
            </a:r>
            <a:r>
              <a:rPr lang="fr-BE">
                <a:solidFill>
                  <a:srgbClr val="BF0041"/>
                </a:solidFill>
                <a:latin typeface="Mongolian Baiti" pitchFamily="66"/>
              </a:rPr>
              <a:t>, inséparablement liés. BD, cinéma, littérature, publicité, musique...</a:t>
            </a:r>
          </a:p>
          <a:p>
            <a:pPr lvl="0" algn="just">
              <a:buSzPct val="45000"/>
            </a:pPr>
            <a:r>
              <a:rPr lang="fr-BE" b="1">
                <a:solidFill>
                  <a:schemeClr val="tx1"/>
                </a:solidFill>
                <a:latin typeface="Mongolian Baiti" pitchFamily="66"/>
              </a:rPr>
              <a:t>3) </a:t>
            </a:r>
            <a:r>
              <a:rPr lang="fr-BE">
                <a:solidFill>
                  <a:srgbClr val="BF0041"/>
                </a:solidFill>
                <a:latin typeface="Mongolian Baiti" pitchFamily="66"/>
              </a:rPr>
              <a:t>Un exemple de « pur » montage : le livre </a:t>
            </a:r>
            <a:r>
              <a:rPr lang="fr-BE" i="1">
                <a:solidFill>
                  <a:srgbClr val="BF0041"/>
                </a:solidFill>
                <a:latin typeface="Mongolian Baiti" pitchFamily="66"/>
              </a:rPr>
              <a:t>Mémoires</a:t>
            </a:r>
            <a:r>
              <a:rPr lang="fr-BE">
                <a:solidFill>
                  <a:srgbClr val="BF0041"/>
                </a:solidFill>
                <a:latin typeface="Mongolian Baiti" pitchFamily="66"/>
              </a:rPr>
              <a:t> de Guy Debord.</a:t>
            </a:r>
          </a:p>
          <a:p>
            <a:pPr lvl="0" algn="just">
              <a:buSzPct val="45000"/>
              <a:buFont typeface="StarSymbol"/>
              <a:buChar char="●"/>
            </a:pPr>
            <a:r>
              <a:rPr lang="fr-BE">
                <a:solidFill>
                  <a:srgbClr val="BF0041"/>
                </a:solidFill>
                <a:latin typeface="Mongolian Baiti" pitchFamily="66"/>
              </a:rPr>
              <a:t> Le Powerpoint et un long fichier Word (près de 26 pages, avec une bibliographie) seront rendus disponibles sur myuliège.</a:t>
            </a:r>
          </a:p>
          <a:p>
            <a:pPr lvl="0" algn="just">
              <a:buSzPct val="45000"/>
              <a:buFont typeface="StarSymbol"/>
              <a:buChar char="●"/>
            </a:pPr>
            <a:r>
              <a:rPr lang="fr-BE">
                <a:solidFill>
                  <a:srgbClr val="BF0041"/>
                </a:solidFill>
                <a:latin typeface="Mongolian Baiti" pitchFamily="66"/>
              </a:rPr>
              <a:t> Remarques sur les cours précédents : « développements des métropoles et nouvelles expériences urbaines » (et notamment Berlin) : le film </a:t>
            </a:r>
            <a:r>
              <a:rPr lang="fr-BE" i="1">
                <a:solidFill>
                  <a:srgbClr val="BF0041"/>
                </a:solidFill>
                <a:latin typeface="Mongolian Baiti" pitchFamily="66"/>
              </a:rPr>
              <a:t>Berlin, symphonie d’une grande ville</a:t>
            </a:r>
            <a:r>
              <a:rPr lang="fr-BE">
                <a:solidFill>
                  <a:srgbClr val="BF0041"/>
                </a:solidFill>
                <a:latin typeface="Mongolian Baiti" pitchFamily="66"/>
              </a:rPr>
              <a:t> (Walter Ruttmann, 1927) et le roman </a:t>
            </a:r>
            <a:r>
              <a:rPr lang="fr-BE" i="1">
                <a:solidFill>
                  <a:srgbClr val="BF0041"/>
                </a:solidFill>
                <a:latin typeface="Mongolian Baiti" pitchFamily="66"/>
              </a:rPr>
              <a:t>Berlin Alexanderplatz</a:t>
            </a:r>
            <a:r>
              <a:rPr lang="fr-BE">
                <a:solidFill>
                  <a:srgbClr val="BF0041"/>
                </a:solidFill>
                <a:latin typeface="Mongolian Baiti" pitchFamily="66"/>
              </a:rPr>
              <a:t> (Alfred Döblin, 1929). (Intensification de la vie nerveuse, et expériences synesthésiques).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750DF435-6A57-530A-6033-6ECD2F3FE9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FD28977-AF21-08C4-19DE-C6CF8A21CE10}"/>
              </a:ext>
            </a:extLst>
          </p:cNvPr>
          <p:cNvSpPr txBox="1">
            <a:spLocks noGrp="1"/>
          </p:cNvSpPr>
          <p:nvPr>
            <p:ph type="title" idx="4294967295"/>
          </p:nvPr>
        </p:nvSpPr>
        <p:spPr>
          <a:xfrm>
            <a:off x="503999" y="203040"/>
            <a:ext cx="9071640" cy="406560"/>
          </a:xfrm>
        </p:spPr>
        <p:txBody>
          <a:bodyPr vert="horz"/>
          <a:lstStyle/>
          <a:p>
            <a:pPr lvl="0"/>
            <a:r>
              <a:rPr lang="fr-BE" sz="4000" b="1">
                <a:highlight>
                  <a:srgbClr val="FF3838"/>
                </a:highlight>
                <a:latin typeface="Mongolian Baiti" pitchFamily="66"/>
              </a:rPr>
              <a:t>Quelques exemples de détournement</a:t>
            </a:r>
          </a:p>
        </p:txBody>
      </p:sp>
      <p:sp>
        <p:nvSpPr>
          <p:cNvPr id="3" name="Espace réservé du texte 2">
            <a:extLst>
              <a:ext uri="{FF2B5EF4-FFF2-40B4-BE49-F238E27FC236}">
                <a16:creationId xmlns:a16="http://schemas.microsoft.com/office/drawing/2014/main" id="{A5AE4EA8-689C-78AB-FBF3-4D62462F22FE}"/>
              </a:ext>
            </a:extLst>
          </p:cNvPr>
          <p:cNvSpPr txBox="1">
            <a:spLocks noGrp="1"/>
          </p:cNvSpPr>
          <p:nvPr>
            <p:ph type="body" idx="4294967295"/>
          </p:nvPr>
        </p:nvSpPr>
        <p:spPr>
          <a:xfrm>
            <a:off x="119269" y="722489"/>
            <a:ext cx="9833113" cy="4948061"/>
          </a:xfrm>
        </p:spPr>
        <p:txBody>
          <a:bodyPr vert="horz">
            <a:normAutofit/>
          </a:bodyPr>
          <a:lstStyle/>
          <a:p>
            <a:pPr marL="285750" lvl="0" indent="-285750" algn="just">
              <a:buFontTx/>
              <a:buChar char="-"/>
            </a:pPr>
            <a:r>
              <a:rPr lang="fr-FR" sz="1600">
                <a:latin typeface="+mj-lt"/>
              </a:rPr>
              <a:t>Un effet du détournement textuel sans mention de l’énonciation citée : leur reconnaissance est réservée sans aucun doute à quelques happy-few, voire totalement sans importance.</a:t>
            </a:r>
          </a:p>
          <a:p>
            <a:pPr marL="285750" lvl="0" indent="-285750" algn="just">
              <a:buFontTx/>
              <a:buChar char="-"/>
            </a:pPr>
            <a:r>
              <a:rPr lang="fr-FR" sz="1600">
                <a:latin typeface="+mj-lt"/>
                <a:cs typeface="Times New Roman" pitchFamily="2"/>
              </a:rPr>
              <a:t>Le livre cite </a:t>
            </a:r>
            <a:r>
              <a:rPr lang="fr-FR" sz="1600" i="1">
                <a:latin typeface="+mj-lt"/>
                <a:cs typeface="Times New Roman" pitchFamily="2"/>
              </a:rPr>
              <a:t>texto</a:t>
            </a:r>
            <a:r>
              <a:rPr lang="fr-FR" sz="1600">
                <a:latin typeface="+mj-lt"/>
                <a:cs typeface="Times New Roman" pitchFamily="2"/>
              </a:rPr>
              <a:t> </a:t>
            </a:r>
            <a:r>
              <a:rPr lang="fr-FR" sz="1600" b="1">
                <a:latin typeface="+mj-lt"/>
                <a:cs typeface="Times New Roman" pitchFamily="2"/>
              </a:rPr>
              <a:t>Lautréamont </a:t>
            </a:r>
            <a:r>
              <a:rPr lang="fr-FR" sz="1600">
                <a:latin typeface="+mj-lt"/>
                <a:cs typeface="Times New Roman" pitchFamily="2"/>
              </a:rPr>
              <a:t>  (thèse 207) : « Les idées s’améliorent. Le sens des mots y participe. Le plagiat est nécessaire. Le progrès l’implique. Il serre de près la phrase d’un auteur, se sert de ses expressions, efface une idée fausse, la remplace par l’idée juste. »</a:t>
            </a:r>
          </a:p>
          <a:p>
            <a:pPr marL="285750" lvl="0" indent="-285750" algn="just">
              <a:buFontTx/>
              <a:buChar char="-"/>
            </a:pPr>
            <a:r>
              <a:rPr lang="fr-FR" sz="1600" b="1">
                <a:latin typeface="+mj-lt"/>
                <a:cs typeface="Times New Roman" pitchFamily="2"/>
              </a:rPr>
              <a:t>Lautréamont</a:t>
            </a:r>
            <a:r>
              <a:rPr lang="fr-FR" sz="1600">
                <a:latin typeface="+mj-lt"/>
                <a:cs typeface="Times New Roman" pitchFamily="2"/>
              </a:rPr>
              <a:t>, dans </a:t>
            </a:r>
            <a:r>
              <a:rPr lang="fr-FR" sz="1600" i="1">
                <a:latin typeface="+mj-lt"/>
                <a:cs typeface="Times New Roman" pitchFamily="2"/>
              </a:rPr>
              <a:t>Poésies</a:t>
            </a:r>
            <a:r>
              <a:rPr lang="fr-FR" sz="1600">
                <a:latin typeface="+mj-lt"/>
                <a:cs typeface="Times New Roman" pitchFamily="2"/>
              </a:rPr>
              <a:t> : </a:t>
            </a:r>
            <a:r>
              <a:rPr lang="fr-FR" sz="1600">
                <a:highlight>
                  <a:srgbClr val="FFFF00"/>
                </a:highlight>
                <a:latin typeface="+mj-lt"/>
                <a:cs typeface="Times New Roman" pitchFamily="2"/>
              </a:rPr>
              <a:t>« La poésie doit être faire par tous. Non par un. Pauvre Hugo ! Pauvre Racine ! Pauvre Coppée ! Pauvre Corneille ! Pauvre Boileau ! Pauvre Scarron ! Tics, tics et tics »</a:t>
            </a:r>
            <a:r>
              <a:rPr lang="fr-FR" sz="1600">
                <a:latin typeface="+mj-lt"/>
                <a:cs typeface="Times New Roman" pitchFamily="2"/>
              </a:rPr>
              <a:t>. On lit dans l’</a:t>
            </a:r>
            <a:r>
              <a:rPr lang="fr-FR" sz="1600" i="1">
                <a:latin typeface="+mj-lt"/>
                <a:cs typeface="Times New Roman" pitchFamily="2"/>
              </a:rPr>
              <a:t>IS</a:t>
            </a:r>
            <a:r>
              <a:rPr lang="fr-FR" sz="1600">
                <a:latin typeface="+mj-lt"/>
                <a:cs typeface="Times New Roman" pitchFamily="2"/>
              </a:rPr>
              <a:t> no 9 (1964) : </a:t>
            </a:r>
            <a:r>
              <a:rPr lang="fr-FR" sz="1600">
                <a:highlight>
                  <a:srgbClr val="FFFF00"/>
                </a:highlight>
                <a:latin typeface="+mj-lt"/>
                <a:cs typeface="Times New Roman" pitchFamily="2"/>
              </a:rPr>
              <a:t>« Cessez de nous parler d’intelligence sans emploi, vous nous ferez plaisir. Pauvre Heidegger ! Pauvre Lukàcs ! Pauvre Sartre ! Pauvre Barthes ! Pauvre Lefebvre ! Pauvre Cardan ! Tics, tics et tics. »</a:t>
            </a:r>
          </a:p>
          <a:p>
            <a:pPr marL="285750" lvl="0" indent="-285750" algn="just">
              <a:buFontTx/>
              <a:buChar char="-"/>
            </a:pPr>
            <a:r>
              <a:rPr lang="fr-FR" sz="1600">
                <a:latin typeface="+mj-lt"/>
                <a:cs typeface="Times New Roman" pitchFamily="2"/>
              </a:rPr>
              <a:t>Une autre pratique typique, le renversement de génitif ou antimétabole, qui consiste à </a:t>
            </a:r>
            <a:r>
              <a:rPr lang="fr-FR" sz="1600" i="1">
                <a:latin typeface="+mj-lt"/>
                <a:cs typeface="Times New Roman" pitchFamily="2"/>
              </a:rPr>
              <a:t>retourner</a:t>
            </a:r>
            <a:r>
              <a:rPr lang="fr-FR" sz="1600">
                <a:latin typeface="+mj-lt"/>
                <a:cs typeface="Times New Roman" pitchFamily="2"/>
              </a:rPr>
              <a:t> (plus qu’à véritablement détourner) un énoncé : « Le renversement du génitif est cette expression des révolutions historiques, consignée dans la forme de la pensée, qui a été considérée comme le style épigrammatique de Hegel. Le jeune Marx préconisant, d’après l’usage systématique de Feuerbach, le remplacement du sujet par le prédicat, a atteint l’emploi le plus conséquent de ce style insurrectionnel qui, de la philosophie de la misère, tire la misère de la philosophie » (Thèse 206). Très pratiquée par </a:t>
            </a:r>
            <a:r>
              <a:rPr lang="fr-FR" sz="1600" b="1">
                <a:latin typeface="+mj-lt"/>
                <a:cs typeface="Times New Roman" pitchFamily="2"/>
              </a:rPr>
              <a:t>Raoul Vaneigem </a:t>
            </a:r>
            <a:r>
              <a:rPr lang="fr-FR" sz="1600">
                <a:latin typeface="+mj-lt"/>
                <a:cs typeface="Times New Roman" pitchFamily="2"/>
              </a:rPr>
              <a:t>(voir mon fichier Word).</a:t>
            </a:r>
          </a:p>
          <a:p>
            <a:pPr marL="285750" lvl="0" indent="-285750" algn="just">
              <a:buFontTx/>
              <a:buChar char="-"/>
            </a:pPr>
            <a:r>
              <a:rPr lang="fr-FR" sz="1600">
                <a:latin typeface="+mj-lt"/>
                <a:cs typeface="Times New Roman" pitchFamily="2"/>
              </a:rPr>
              <a:t>Il aurait bien sûr fallu aussi parler de la production de slogans par les membres de l’IS, généralement graffités sur les murs (parisiens notamment, à l’occasion surtout de Mai 68). Ici aussi montage…</a:t>
            </a:r>
            <a:endParaRPr lang="fr-BE" sz="1600">
              <a:latin typeface="+mj-lt"/>
              <a:cs typeface="Times New Roman" pitchFamily="2"/>
            </a:endParaRPr>
          </a:p>
        </p:txBody>
      </p:sp>
    </p:spTree>
    <p:extLst>
      <p:ext uri="{BB962C8B-B14F-4D97-AF65-F5344CB8AC3E}">
        <p14:creationId xmlns:p14="http://schemas.microsoft.com/office/powerpoint/2010/main" val="1490096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CD4D00F8-599B-9B64-A582-657B7D8910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4AFEBF-594E-B621-7A3B-BA0BFA691BA9}"/>
              </a:ext>
            </a:extLst>
          </p:cNvPr>
          <p:cNvSpPr txBox="1">
            <a:spLocks noGrp="1"/>
          </p:cNvSpPr>
          <p:nvPr>
            <p:ph type="title" idx="4294967295"/>
          </p:nvPr>
        </p:nvSpPr>
        <p:spPr>
          <a:xfrm>
            <a:off x="503999" y="203040"/>
            <a:ext cx="9071640" cy="406560"/>
          </a:xfrm>
        </p:spPr>
        <p:txBody>
          <a:bodyPr vert="horz"/>
          <a:lstStyle/>
          <a:p>
            <a:pPr lvl="0"/>
            <a:r>
              <a:rPr lang="fr-BE" sz="4000" b="1">
                <a:highlight>
                  <a:srgbClr val="FF3838"/>
                </a:highlight>
                <a:latin typeface="Mongolian Baiti" pitchFamily="66"/>
              </a:rPr>
              <a:t>Quelques exemples de détournement</a:t>
            </a:r>
          </a:p>
        </p:txBody>
      </p:sp>
      <p:pic>
        <p:nvPicPr>
          <p:cNvPr id="4" name="Image 3">
            <a:extLst>
              <a:ext uri="{FF2B5EF4-FFF2-40B4-BE49-F238E27FC236}">
                <a16:creationId xmlns:a16="http://schemas.microsoft.com/office/drawing/2014/main" id="{C39A799F-28F0-1411-B2BF-9AB1E02C56A5}"/>
              </a:ext>
            </a:extLst>
          </p:cNvPr>
          <p:cNvPicPr>
            <a:picLocks noChangeAspect="1"/>
          </p:cNvPicPr>
          <p:nvPr/>
        </p:nvPicPr>
        <p:blipFill>
          <a:blip r:embed="rId4"/>
          <a:stretch>
            <a:fillRect/>
          </a:stretch>
        </p:blipFill>
        <p:spPr>
          <a:xfrm>
            <a:off x="29668" y="735013"/>
            <a:ext cx="3490775" cy="2926676"/>
          </a:xfrm>
          <a:prstGeom prst="rect">
            <a:avLst/>
          </a:prstGeom>
        </p:spPr>
      </p:pic>
      <p:pic>
        <p:nvPicPr>
          <p:cNvPr id="5" name="Image 4">
            <a:extLst>
              <a:ext uri="{FF2B5EF4-FFF2-40B4-BE49-F238E27FC236}">
                <a16:creationId xmlns:a16="http://schemas.microsoft.com/office/drawing/2014/main" id="{A8CDC5A3-0C61-BB96-C511-B4F53D5AE367}"/>
              </a:ext>
            </a:extLst>
          </p:cNvPr>
          <p:cNvPicPr>
            <a:picLocks noChangeAspect="1"/>
          </p:cNvPicPr>
          <p:nvPr/>
        </p:nvPicPr>
        <p:blipFill>
          <a:blip r:embed="rId5"/>
          <a:stretch>
            <a:fillRect/>
          </a:stretch>
        </p:blipFill>
        <p:spPr>
          <a:xfrm>
            <a:off x="189373" y="2739342"/>
            <a:ext cx="3490775" cy="2816421"/>
          </a:xfrm>
          <a:prstGeom prst="rect">
            <a:avLst/>
          </a:prstGeom>
        </p:spPr>
      </p:pic>
      <p:pic>
        <p:nvPicPr>
          <p:cNvPr id="6" name="Image 5">
            <a:extLst>
              <a:ext uri="{FF2B5EF4-FFF2-40B4-BE49-F238E27FC236}">
                <a16:creationId xmlns:a16="http://schemas.microsoft.com/office/drawing/2014/main" id="{C8FEEA19-6C07-DE83-068C-52994A5EF8CD}"/>
              </a:ext>
            </a:extLst>
          </p:cNvPr>
          <p:cNvPicPr>
            <a:picLocks noChangeAspect="1"/>
          </p:cNvPicPr>
          <p:nvPr/>
        </p:nvPicPr>
        <p:blipFill>
          <a:blip r:embed="rId6"/>
          <a:stretch>
            <a:fillRect/>
          </a:stretch>
        </p:blipFill>
        <p:spPr>
          <a:xfrm>
            <a:off x="3832303" y="3661689"/>
            <a:ext cx="4041111" cy="1542357"/>
          </a:xfrm>
          <a:prstGeom prst="rect">
            <a:avLst/>
          </a:prstGeom>
        </p:spPr>
      </p:pic>
      <p:pic>
        <p:nvPicPr>
          <p:cNvPr id="7" name="Image 6">
            <a:extLst>
              <a:ext uri="{FF2B5EF4-FFF2-40B4-BE49-F238E27FC236}">
                <a16:creationId xmlns:a16="http://schemas.microsoft.com/office/drawing/2014/main" id="{8245F91C-A2E8-8225-8FBF-6A4336DBCD4E}"/>
              </a:ext>
            </a:extLst>
          </p:cNvPr>
          <p:cNvPicPr>
            <a:picLocks noChangeAspect="1"/>
          </p:cNvPicPr>
          <p:nvPr/>
        </p:nvPicPr>
        <p:blipFill>
          <a:blip r:embed="rId7"/>
          <a:stretch>
            <a:fillRect/>
          </a:stretch>
        </p:blipFill>
        <p:spPr>
          <a:xfrm>
            <a:off x="3680148" y="970844"/>
            <a:ext cx="6400477" cy="2080155"/>
          </a:xfrm>
          <a:prstGeom prst="rect">
            <a:avLst/>
          </a:prstGeom>
        </p:spPr>
      </p:pic>
      <p:pic>
        <p:nvPicPr>
          <p:cNvPr id="3" name="Image 2">
            <a:extLst>
              <a:ext uri="{FF2B5EF4-FFF2-40B4-BE49-F238E27FC236}">
                <a16:creationId xmlns:a16="http://schemas.microsoft.com/office/drawing/2014/main" id="{00972D35-D7BF-21CF-D9D3-4068AEFA96F4}"/>
              </a:ext>
            </a:extLst>
          </p:cNvPr>
          <p:cNvPicPr>
            <a:picLocks noChangeAspect="1"/>
          </p:cNvPicPr>
          <p:nvPr/>
        </p:nvPicPr>
        <p:blipFill>
          <a:blip r:embed="rId8"/>
          <a:stretch>
            <a:fillRect/>
          </a:stretch>
        </p:blipFill>
        <p:spPr>
          <a:xfrm>
            <a:off x="7836195" y="2643410"/>
            <a:ext cx="2214762" cy="3008286"/>
          </a:xfrm>
          <a:prstGeom prst="rect">
            <a:avLst/>
          </a:prstGeom>
        </p:spPr>
      </p:pic>
    </p:spTree>
    <p:extLst>
      <p:ext uri="{BB962C8B-B14F-4D97-AF65-F5344CB8AC3E}">
        <p14:creationId xmlns:p14="http://schemas.microsoft.com/office/powerpoint/2010/main" val="115089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5271CCDB-765B-2C2E-919D-07B7ADFEEE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134F8B-BCEB-4D42-99CB-D1B514B7B271}"/>
              </a:ext>
            </a:extLst>
          </p:cNvPr>
          <p:cNvSpPr txBox="1">
            <a:spLocks noGrp="1"/>
          </p:cNvSpPr>
          <p:nvPr>
            <p:ph type="title" idx="4294967295"/>
          </p:nvPr>
        </p:nvSpPr>
        <p:spPr>
          <a:xfrm>
            <a:off x="503999" y="203040"/>
            <a:ext cx="9071640" cy="406560"/>
          </a:xfrm>
        </p:spPr>
        <p:txBody>
          <a:bodyPr vert="horz"/>
          <a:lstStyle/>
          <a:p>
            <a:pPr lvl="0"/>
            <a:r>
              <a:rPr lang="fr-BE" sz="4000" b="1">
                <a:highlight>
                  <a:srgbClr val="FF3838"/>
                </a:highlight>
                <a:latin typeface="Mongolian Baiti" pitchFamily="66"/>
              </a:rPr>
              <a:t>Quelques exemples de détournement</a:t>
            </a:r>
          </a:p>
        </p:txBody>
      </p:sp>
      <p:pic>
        <p:nvPicPr>
          <p:cNvPr id="3" name="Image 2">
            <a:extLst>
              <a:ext uri="{FF2B5EF4-FFF2-40B4-BE49-F238E27FC236}">
                <a16:creationId xmlns:a16="http://schemas.microsoft.com/office/drawing/2014/main" id="{B963DCF1-33E8-72A3-D7A3-B981B38BEBE5}"/>
              </a:ext>
            </a:extLst>
          </p:cNvPr>
          <p:cNvPicPr>
            <a:picLocks noChangeAspect="1"/>
          </p:cNvPicPr>
          <p:nvPr/>
        </p:nvPicPr>
        <p:blipFill>
          <a:blip r:embed="rId4"/>
          <a:stretch>
            <a:fillRect/>
          </a:stretch>
        </p:blipFill>
        <p:spPr>
          <a:xfrm>
            <a:off x="0" y="780208"/>
            <a:ext cx="5894028" cy="1941927"/>
          </a:xfrm>
          <a:prstGeom prst="rect">
            <a:avLst/>
          </a:prstGeom>
        </p:spPr>
      </p:pic>
      <p:pic>
        <p:nvPicPr>
          <p:cNvPr id="8" name="Image 7">
            <a:extLst>
              <a:ext uri="{FF2B5EF4-FFF2-40B4-BE49-F238E27FC236}">
                <a16:creationId xmlns:a16="http://schemas.microsoft.com/office/drawing/2014/main" id="{5C8E8229-FD44-03FC-AA1E-420C01C5A861}"/>
              </a:ext>
            </a:extLst>
          </p:cNvPr>
          <p:cNvPicPr>
            <a:picLocks noChangeAspect="1"/>
          </p:cNvPicPr>
          <p:nvPr/>
        </p:nvPicPr>
        <p:blipFill>
          <a:blip r:embed="rId5"/>
          <a:stretch>
            <a:fillRect/>
          </a:stretch>
        </p:blipFill>
        <p:spPr>
          <a:xfrm>
            <a:off x="3951379" y="2370414"/>
            <a:ext cx="3066448" cy="3300136"/>
          </a:xfrm>
          <a:prstGeom prst="rect">
            <a:avLst/>
          </a:prstGeom>
        </p:spPr>
      </p:pic>
      <p:pic>
        <p:nvPicPr>
          <p:cNvPr id="9" name="Image 8">
            <a:extLst>
              <a:ext uri="{FF2B5EF4-FFF2-40B4-BE49-F238E27FC236}">
                <a16:creationId xmlns:a16="http://schemas.microsoft.com/office/drawing/2014/main" id="{AFD9396F-95E0-895F-C4FE-77AAA577F230}"/>
              </a:ext>
            </a:extLst>
          </p:cNvPr>
          <p:cNvPicPr>
            <a:picLocks noChangeAspect="1"/>
          </p:cNvPicPr>
          <p:nvPr/>
        </p:nvPicPr>
        <p:blipFill>
          <a:blip r:embed="rId6"/>
          <a:stretch>
            <a:fillRect/>
          </a:stretch>
        </p:blipFill>
        <p:spPr>
          <a:xfrm>
            <a:off x="6351061" y="921511"/>
            <a:ext cx="3636799" cy="4545999"/>
          </a:xfrm>
          <a:prstGeom prst="rect">
            <a:avLst/>
          </a:prstGeom>
        </p:spPr>
      </p:pic>
      <p:pic>
        <p:nvPicPr>
          <p:cNvPr id="11" name="Image 10" descr="Une image contenant plein air, véhicule, Véhicule terrestre, habits&#10;&#10;Le contenu généré par l’IA peut être incorrect.">
            <a:extLst>
              <a:ext uri="{FF2B5EF4-FFF2-40B4-BE49-F238E27FC236}">
                <a16:creationId xmlns:a16="http://schemas.microsoft.com/office/drawing/2014/main" id="{4894DBAE-C4DA-DA7B-787E-5486F43D66D0}"/>
              </a:ext>
            </a:extLst>
          </p:cNvPr>
          <p:cNvPicPr>
            <a:picLocks noChangeAspect="1"/>
          </p:cNvPicPr>
          <p:nvPr/>
        </p:nvPicPr>
        <p:blipFill>
          <a:blip r:embed="rId7"/>
          <a:stretch>
            <a:fillRect/>
          </a:stretch>
        </p:blipFill>
        <p:spPr>
          <a:xfrm>
            <a:off x="0" y="2635792"/>
            <a:ext cx="3839733" cy="3034758"/>
          </a:xfrm>
          <a:prstGeom prst="rect">
            <a:avLst/>
          </a:prstGeom>
        </p:spPr>
      </p:pic>
    </p:spTree>
    <p:extLst>
      <p:ext uri="{BB962C8B-B14F-4D97-AF65-F5344CB8AC3E}">
        <p14:creationId xmlns:p14="http://schemas.microsoft.com/office/powerpoint/2010/main" val="140299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2" y="2139060"/>
            <a:ext cx="2872978" cy="15122"/>
          </a:xfrm>
          <a:custGeom>
            <a:avLst/>
            <a:gdLst>
              <a:gd name="csX0" fmla="*/ 0 w 2872978"/>
              <a:gd name="csY0" fmla="*/ 0 h 15122"/>
              <a:gd name="csX1" fmla="*/ 574596 w 2872978"/>
              <a:gd name="csY1" fmla="*/ 0 h 15122"/>
              <a:gd name="csX2" fmla="*/ 1120461 w 2872978"/>
              <a:gd name="csY2" fmla="*/ 0 h 15122"/>
              <a:gd name="csX3" fmla="*/ 1666327 w 2872978"/>
              <a:gd name="csY3" fmla="*/ 0 h 15122"/>
              <a:gd name="csX4" fmla="*/ 2298382 w 2872978"/>
              <a:gd name="csY4" fmla="*/ 0 h 15122"/>
              <a:gd name="csX5" fmla="*/ 2872978 w 2872978"/>
              <a:gd name="csY5" fmla="*/ 0 h 15122"/>
              <a:gd name="csX6" fmla="*/ 2872978 w 2872978"/>
              <a:gd name="csY6" fmla="*/ 15122 h 15122"/>
              <a:gd name="csX7" fmla="*/ 2298382 w 2872978"/>
              <a:gd name="csY7" fmla="*/ 15122 h 15122"/>
              <a:gd name="csX8" fmla="*/ 1809976 w 2872978"/>
              <a:gd name="csY8" fmla="*/ 15122 h 15122"/>
              <a:gd name="csX9" fmla="*/ 1264110 w 2872978"/>
              <a:gd name="csY9" fmla="*/ 15122 h 15122"/>
              <a:gd name="csX10" fmla="*/ 718245 w 2872978"/>
              <a:gd name="csY10" fmla="*/ 15122 h 15122"/>
              <a:gd name="csX11" fmla="*/ 0 w 2872978"/>
              <a:gd name="csY11" fmla="*/ 15122 h 15122"/>
              <a:gd name="csX12" fmla="*/ 0 w 2872978"/>
              <a:gd name="csY12" fmla="*/ 0 h 15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72978" h="15122" fill="none" extrusionOk="0">
                <a:moveTo>
                  <a:pt x="0" y="0"/>
                </a:moveTo>
                <a:cubicBezTo>
                  <a:pt x="172719" y="24730"/>
                  <a:pt x="453930" y="-2711"/>
                  <a:pt x="574596" y="0"/>
                </a:cubicBezTo>
                <a:cubicBezTo>
                  <a:pt x="695262" y="2711"/>
                  <a:pt x="865623" y="-7967"/>
                  <a:pt x="1120461" y="0"/>
                </a:cubicBezTo>
                <a:cubicBezTo>
                  <a:pt x="1375299" y="7967"/>
                  <a:pt x="1550624" y="18063"/>
                  <a:pt x="1666327" y="0"/>
                </a:cubicBezTo>
                <a:cubicBezTo>
                  <a:pt x="1782030" y="-18063"/>
                  <a:pt x="2095408" y="-11159"/>
                  <a:pt x="2298382" y="0"/>
                </a:cubicBezTo>
                <a:cubicBezTo>
                  <a:pt x="2501357" y="11159"/>
                  <a:pt x="2725122" y="-5565"/>
                  <a:pt x="2872978" y="0"/>
                </a:cubicBezTo>
                <a:cubicBezTo>
                  <a:pt x="2873303" y="3899"/>
                  <a:pt x="2873522" y="8667"/>
                  <a:pt x="2872978" y="15122"/>
                </a:cubicBezTo>
                <a:cubicBezTo>
                  <a:pt x="2601857" y="-3645"/>
                  <a:pt x="2424161" y="-10278"/>
                  <a:pt x="2298382" y="15122"/>
                </a:cubicBezTo>
                <a:cubicBezTo>
                  <a:pt x="2172603" y="40522"/>
                  <a:pt x="1996400" y="38185"/>
                  <a:pt x="1809976" y="15122"/>
                </a:cubicBezTo>
                <a:cubicBezTo>
                  <a:pt x="1623552" y="-7941"/>
                  <a:pt x="1525733" y="8992"/>
                  <a:pt x="1264110" y="15122"/>
                </a:cubicBezTo>
                <a:cubicBezTo>
                  <a:pt x="1002487" y="21252"/>
                  <a:pt x="908261" y="27721"/>
                  <a:pt x="718245" y="15122"/>
                </a:cubicBezTo>
                <a:cubicBezTo>
                  <a:pt x="528229" y="2523"/>
                  <a:pt x="176399" y="47852"/>
                  <a:pt x="0" y="15122"/>
                </a:cubicBezTo>
                <a:cubicBezTo>
                  <a:pt x="684" y="10247"/>
                  <a:pt x="701" y="5846"/>
                  <a:pt x="0" y="0"/>
                </a:cubicBezTo>
                <a:close/>
              </a:path>
              <a:path w="2872978" h="15122" stroke="0" extrusionOk="0">
                <a:moveTo>
                  <a:pt x="0" y="0"/>
                </a:moveTo>
                <a:cubicBezTo>
                  <a:pt x="246331" y="2114"/>
                  <a:pt x="364990" y="-5865"/>
                  <a:pt x="517136" y="0"/>
                </a:cubicBezTo>
                <a:cubicBezTo>
                  <a:pt x="669282" y="5865"/>
                  <a:pt x="842769" y="11362"/>
                  <a:pt x="1149191" y="0"/>
                </a:cubicBezTo>
                <a:cubicBezTo>
                  <a:pt x="1455613" y="-11362"/>
                  <a:pt x="1529783" y="19802"/>
                  <a:pt x="1637597" y="0"/>
                </a:cubicBezTo>
                <a:cubicBezTo>
                  <a:pt x="1745411" y="-19802"/>
                  <a:pt x="1889711" y="-2153"/>
                  <a:pt x="2126004" y="0"/>
                </a:cubicBezTo>
                <a:cubicBezTo>
                  <a:pt x="2362297" y="2153"/>
                  <a:pt x="2713040" y="-27867"/>
                  <a:pt x="2872978" y="0"/>
                </a:cubicBezTo>
                <a:cubicBezTo>
                  <a:pt x="2873369" y="4515"/>
                  <a:pt x="2873005" y="9009"/>
                  <a:pt x="2872978" y="15122"/>
                </a:cubicBezTo>
                <a:cubicBezTo>
                  <a:pt x="2703040" y="37871"/>
                  <a:pt x="2574829" y="13353"/>
                  <a:pt x="2327112" y="15122"/>
                </a:cubicBezTo>
                <a:cubicBezTo>
                  <a:pt x="2079395" y="16891"/>
                  <a:pt x="2026258" y="-3474"/>
                  <a:pt x="1781246" y="15122"/>
                </a:cubicBezTo>
                <a:cubicBezTo>
                  <a:pt x="1536234" y="33718"/>
                  <a:pt x="1507455" y="17130"/>
                  <a:pt x="1235381" y="15122"/>
                </a:cubicBezTo>
                <a:cubicBezTo>
                  <a:pt x="963308" y="13114"/>
                  <a:pt x="884834" y="-13851"/>
                  <a:pt x="603325" y="15122"/>
                </a:cubicBezTo>
                <a:cubicBezTo>
                  <a:pt x="321816" y="44095"/>
                  <a:pt x="204416" y="6262"/>
                  <a:pt x="0" y="15122"/>
                </a:cubicBezTo>
                <a:cubicBezTo>
                  <a:pt x="402" y="9777"/>
                  <a:pt x="-270" y="6349"/>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0496410-9CDA-4DC5-FAD3-73BBAA694841}"/>
              </a:ext>
            </a:extLst>
          </p:cNvPr>
          <p:cNvSpPr txBox="1"/>
          <p:nvPr/>
        </p:nvSpPr>
        <p:spPr>
          <a:xfrm>
            <a:off x="529232" y="2375461"/>
            <a:ext cx="3737968" cy="2999312"/>
          </a:xfrm>
          <a:prstGeom prst="rect">
            <a:avLst/>
          </a:prstGeom>
        </p:spPr>
        <p:txBody>
          <a:bodyPr vert="horz" lIns="91440" tIns="45720" rIns="91440" bIns="45720" rtlCol="0">
            <a:normAutofit/>
          </a:bodyPr>
          <a:lstStyle/>
          <a:p>
            <a:pPr>
              <a:lnSpc>
                <a:spcPct val="90000"/>
              </a:lnSpc>
              <a:spcAft>
                <a:spcPts val="600"/>
              </a:spcAft>
            </a:pPr>
            <a:r>
              <a:rPr lang="en-US" sz="2200"/>
              <a:t>« On ne conteste jamais réellement une organisation de l’existence sans contester toutes les formes de langage qui appartiennent à cette organisation. » </a:t>
            </a:r>
          </a:p>
          <a:p>
            <a:pPr>
              <a:lnSpc>
                <a:spcPct val="90000"/>
              </a:lnSpc>
              <a:spcAft>
                <a:spcPts val="600"/>
              </a:spcAft>
            </a:pPr>
            <a:r>
              <a:rPr lang="en-US"/>
              <a:t>(Guy Debord, </a:t>
            </a:r>
            <a:r>
              <a:rPr lang="en-US" i="1"/>
              <a:t>Sur le passage de quelques personnes à travers une assez courte unité de temps, 1959</a:t>
            </a:r>
            <a:r>
              <a:rPr lang="en-US"/>
              <a:t>)</a:t>
            </a:r>
          </a:p>
        </p:txBody>
      </p:sp>
      <p:pic>
        <p:nvPicPr>
          <p:cNvPr id="3" name="Image 2">
            <a:extLst>
              <a:ext uri="{FF2B5EF4-FFF2-40B4-BE49-F238E27FC236}">
                <a16:creationId xmlns:a16="http://schemas.microsoft.com/office/drawing/2014/main" id="{A82F9978-0580-EB1B-DEC3-D26094CEEA01}"/>
              </a:ext>
            </a:extLst>
          </p:cNvPr>
          <p:cNvPicPr>
            <a:picLocks noChangeAspect="1"/>
          </p:cNvPicPr>
          <p:nvPr/>
        </p:nvPicPr>
        <p:blipFill>
          <a:blip r:embed="rId2"/>
          <a:srcRect t="22558" b="13634"/>
          <a:stretch>
            <a:fillRect/>
          </a:stretch>
        </p:blipFill>
        <p:spPr>
          <a:xfrm>
            <a:off x="4391836" y="10"/>
            <a:ext cx="5687529" cy="56705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75430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8AB3E463-826F-4917-889B-A4814F9E720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C395FF8-0DB5-11E8-49E3-0EDAA7093ACF}"/>
              </a:ext>
            </a:extLst>
          </p:cNvPr>
          <p:cNvSpPr txBox="1">
            <a:spLocks noGrp="1"/>
          </p:cNvSpPr>
          <p:nvPr>
            <p:ph type="title" idx="4294967295"/>
          </p:nvPr>
        </p:nvSpPr>
        <p:spPr>
          <a:xfrm>
            <a:off x="503999" y="89992"/>
            <a:ext cx="9071640" cy="324678"/>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04D46964-D568-BE6A-C4F4-DF8184003EF9}"/>
              </a:ext>
            </a:extLst>
          </p:cNvPr>
          <p:cNvSpPr txBox="1"/>
          <p:nvPr/>
        </p:nvSpPr>
        <p:spPr>
          <a:xfrm>
            <a:off x="76782" y="516973"/>
            <a:ext cx="9907189" cy="707886"/>
          </a:xfrm>
          <a:prstGeom prst="rect">
            <a:avLst/>
          </a:prstGeom>
          <a:noFill/>
        </p:spPr>
        <p:txBody>
          <a:bodyPr wrap="square" rtlCol="0">
            <a:spAutoFit/>
          </a:bodyPr>
          <a:lstStyle/>
          <a:p>
            <a:r>
              <a:rPr lang="fr-BE" sz="2000" b="1"/>
              <a:t>Qu’on ne dise pas que je n’ai rien dit de nouveau : la disposition des matières est nouvelle. (Pascal, </a:t>
            </a:r>
            <a:r>
              <a:rPr lang="fr-BE" sz="2000" b="1" i="1"/>
              <a:t>Pensées</a:t>
            </a:r>
            <a:r>
              <a:rPr lang="fr-BE" sz="2000" b="1"/>
              <a:t>)</a:t>
            </a:r>
          </a:p>
        </p:txBody>
      </p:sp>
      <p:pic>
        <p:nvPicPr>
          <p:cNvPr id="5" name="Image 4">
            <a:extLst>
              <a:ext uri="{FF2B5EF4-FFF2-40B4-BE49-F238E27FC236}">
                <a16:creationId xmlns:a16="http://schemas.microsoft.com/office/drawing/2014/main" id="{CE8BC4AE-28A4-1468-0AEF-0F1791C3CD6B}"/>
              </a:ext>
            </a:extLst>
          </p:cNvPr>
          <p:cNvPicPr>
            <a:picLocks noChangeAspect="1"/>
          </p:cNvPicPr>
          <p:nvPr/>
        </p:nvPicPr>
        <p:blipFill>
          <a:blip r:embed="rId4"/>
          <a:stretch>
            <a:fillRect/>
          </a:stretch>
        </p:blipFill>
        <p:spPr>
          <a:xfrm>
            <a:off x="76783" y="1622286"/>
            <a:ext cx="2920147" cy="3958272"/>
          </a:xfrm>
          <a:prstGeom prst="rect">
            <a:avLst/>
          </a:prstGeom>
        </p:spPr>
      </p:pic>
      <p:pic>
        <p:nvPicPr>
          <p:cNvPr id="6" name="Image 5">
            <a:extLst>
              <a:ext uri="{FF2B5EF4-FFF2-40B4-BE49-F238E27FC236}">
                <a16:creationId xmlns:a16="http://schemas.microsoft.com/office/drawing/2014/main" id="{A56EE429-A0FB-02E0-4C84-57FFC42D865B}"/>
              </a:ext>
            </a:extLst>
          </p:cNvPr>
          <p:cNvPicPr>
            <a:picLocks noChangeAspect="1"/>
          </p:cNvPicPr>
          <p:nvPr/>
        </p:nvPicPr>
        <p:blipFill>
          <a:blip r:embed="rId5"/>
          <a:stretch>
            <a:fillRect/>
          </a:stretch>
        </p:blipFill>
        <p:spPr>
          <a:xfrm>
            <a:off x="3420941" y="1775727"/>
            <a:ext cx="3237755" cy="3651389"/>
          </a:xfrm>
          <a:prstGeom prst="rect">
            <a:avLst/>
          </a:prstGeom>
        </p:spPr>
      </p:pic>
      <p:pic>
        <p:nvPicPr>
          <p:cNvPr id="7" name="Image 6">
            <a:extLst>
              <a:ext uri="{FF2B5EF4-FFF2-40B4-BE49-F238E27FC236}">
                <a16:creationId xmlns:a16="http://schemas.microsoft.com/office/drawing/2014/main" id="{FC1D7D0D-29DC-43E9-E933-FE2B72CAFBA2}"/>
              </a:ext>
            </a:extLst>
          </p:cNvPr>
          <p:cNvPicPr>
            <a:picLocks noChangeAspect="1"/>
          </p:cNvPicPr>
          <p:nvPr/>
        </p:nvPicPr>
        <p:blipFill>
          <a:blip r:embed="rId6"/>
          <a:stretch>
            <a:fillRect/>
          </a:stretch>
        </p:blipFill>
        <p:spPr>
          <a:xfrm>
            <a:off x="7082707" y="1551444"/>
            <a:ext cx="2613681" cy="4029113"/>
          </a:xfrm>
          <a:prstGeom prst="rect">
            <a:avLst/>
          </a:prstGeom>
        </p:spPr>
      </p:pic>
      <p:pic>
        <p:nvPicPr>
          <p:cNvPr id="10" name="Image 9">
            <a:extLst>
              <a:ext uri="{FF2B5EF4-FFF2-40B4-BE49-F238E27FC236}">
                <a16:creationId xmlns:a16="http://schemas.microsoft.com/office/drawing/2014/main" id="{82275722-18C0-5A0E-3468-26CA5A20844F}"/>
              </a:ext>
            </a:extLst>
          </p:cNvPr>
          <p:cNvPicPr>
            <a:picLocks noChangeAspect="1"/>
          </p:cNvPicPr>
          <p:nvPr/>
        </p:nvPicPr>
        <p:blipFill>
          <a:blip r:embed="rId7"/>
          <a:stretch>
            <a:fillRect/>
          </a:stretch>
        </p:blipFill>
        <p:spPr>
          <a:xfrm>
            <a:off x="3689499" y="934601"/>
            <a:ext cx="6205512" cy="580515"/>
          </a:xfrm>
          <a:prstGeom prst="rect">
            <a:avLst/>
          </a:prstGeom>
        </p:spPr>
      </p:pic>
    </p:spTree>
    <p:extLst>
      <p:ext uri="{BB962C8B-B14F-4D97-AF65-F5344CB8AC3E}">
        <p14:creationId xmlns:p14="http://schemas.microsoft.com/office/powerpoint/2010/main" val="135625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77C9F5D5-04C1-3EE7-0B09-BF9760B272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3365EB-5281-95E7-4828-3869BEA32EDF}"/>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023A7FBC-DB42-86F4-044A-19750114C154}"/>
              </a:ext>
            </a:extLst>
          </p:cNvPr>
          <p:cNvSpPr txBox="1"/>
          <p:nvPr/>
        </p:nvSpPr>
        <p:spPr>
          <a:xfrm>
            <a:off x="503999" y="914400"/>
            <a:ext cx="9071639" cy="3477875"/>
          </a:xfrm>
          <a:prstGeom prst="rect">
            <a:avLst/>
          </a:prstGeom>
          <a:noFill/>
        </p:spPr>
        <p:txBody>
          <a:bodyPr wrap="square" rtlCol="0">
            <a:spAutoFit/>
          </a:bodyPr>
          <a:lstStyle/>
          <a:p>
            <a:pPr algn="just"/>
            <a:r>
              <a:rPr lang="fr-BE" sz="2000"/>
              <a:t>« J’ai publié des </a:t>
            </a:r>
            <a:r>
              <a:rPr lang="fr-BE" sz="2000" i="1"/>
              <a:t>Mémoires </a:t>
            </a:r>
            <a:r>
              <a:rPr lang="fr-BE" sz="2000"/>
              <a:t>qui n’étaient franchement composés que de citations très variées, sans compter une seule phrase, même brève, qui soit de moi. J’ai offert cet anti-livre à mes amis, sans plus. Personne d’autre n’a été avisé de son existence. “Je voulais parler la belle langue de mon siècle”. Je ne tenais pas tellement à être écouté. […] J’avais prouvé d’emblée ma sobre indifférence envers le jugement du public, puisque celui-ci n’était même plus admis à voir l’ouvrage. […] Leur [aux </a:t>
            </a:r>
            <a:r>
              <a:rPr lang="fr-BE" sz="2000" i="1"/>
              <a:t>Mémoires</a:t>
            </a:r>
            <a:r>
              <a:rPr lang="fr-BE" sz="2000"/>
              <a:t>] célébrité est venue de n’avoir été répandue que sur le mode du potlatch : c’est-à-dire du cadeau somptuaire, qui met l’autre au défi de donner en retour quelque chose de plus extrême. Ainsi mes </a:t>
            </a:r>
            <a:r>
              <a:rPr lang="fr-BE" sz="2000" i="1"/>
              <a:t>Mémoires</a:t>
            </a:r>
            <a:r>
              <a:rPr lang="fr-BE" sz="2000"/>
              <a:t>, depuis trente-cinq ans, n’ont jamais été mis en vente. » </a:t>
            </a:r>
          </a:p>
          <a:p>
            <a:r>
              <a:rPr lang="fr-BE" sz="2000"/>
              <a:t>(Guy </a:t>
            </a:r>
            <a:r>
              <a:rPr lang="fr-BE" sz="2000" cap="small"/>
              <a:t>Debord</a:t>
            </a:r>
            <a:r>
              <a:rPr lang="fr-BE" sz="2000"/>
              <a:t> – Préface à la réédition de </a:t>
            </a:r>
            <a:r>
              <a:rPr lang="fr-BE" sz="2000" i="1"/>
              <a:t>Mémoires</a:t>
            </a:r>
            <a:r>
              <a:rPr lang="fr-BE" sz="2000"/>
              <a:t> en 1993)</a:t>
            </a:r>
          </a:p>
        </p:txBody>
      </p:sp>
    </p:spTree>
    <p:extLst>
      <p:ext uri="{BB962C8B-B14F-4D97-AF65-F5344CB8AC3E}">
        <p14:creationId xmlns:p14="http://schemas.microsoft.com/office/powerpoint/2010/main" val="60417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F2F3AF67-255B-449C-D083-B257C35D76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53A511-3594-6662-A6F1-D3420F6FDD2F}"/>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0FD25955-045A-35A3-7C77-355B68490EAF}"/>
              </a:ext>
            </a:extLst>
          </p:cNvPr>
          <p:cNvSpPr txBox="1"/>
          <p:nvPr/>
        </p:nvSpPr>
        <p:spPr>
          <a:xfrm>
            <a:off x="237744" y="941832"/>
            <a:ext cx="9637775" cy="4401205"/>
          </a:xfrm>
          <a:prstGeom prst="rect">
            <a:avLst/>
          </a:prstGeom>
          <a:noFill/>
        </p:spPr>
        <p:txBody>
          <a:bodyPr wrap="square" rtlCol="0">
            <a:spAutoFit/>
          </a:bodyPr>
          <a:lstStyle/>
          <a:p>
            <a:pPr marL="342900" indent="-342900" algn="just">
              <a:buFontTx/>
              <a:buChar char="-"/>
            </a:pPr>
            <a:r>
              <a:rPr lang="fr-BE" sz="2000"/>
              <a:t>Pratique par Debord de ce que l’on a appelé (plus tard) l’uncreative writing (« écriture sans écriture »), soit l’invention d’une nouvelle forme d’écriture, si on veut, mais qui n’est pas, à mon avis non-créative, on le verra), puisqu’il s’agit pour Debord de recourir au copié-collé intégral et généralisé (des citations directes donc). </a:t>
            </a:r>
          </a:p>
          <a:p>
            <a:pPr marL="342900" indent="-342900" algn="just">
              <a:buFontTx/>
              <a:buChar char="-"/>
            </a:pPr>
            <a:r>
              <a:rPr lang="fr-BE" sz="2000"/>
              <a:t>Debord, né en 1931, a 27 ans lorsque ces </a:t>
            </a:r>
            <a:r>
              <a:rPr lang="fr-BE" sz="2000" i="1"/>
              <a:t>Mémoires</a:t>
            </a:r>
            <a:r>
              <a:rPr lang="fr-BE" sz="2000"/>
              <a:t> sont publiés, qui ne sont destinés qu’à quelques amis choisis  donc (et seuls à même de comprendre une part des allusions du livre). Le livre est divisé en trois parties inégales : Juin 1952, Décembre 1952 et Septembre 1953.</a:t>
            </a:r>
          </a:p>
          <a:p>
            <a:pPr marL="342900" indent="-342900" algn="just">
              <a:buFontTx/>
              <a:buChar char="-"/>
            </a:pPr>
            <a:r>
              <a:rPr lang="fr-BE" sz="2000"/>
              <a:t>Boris Donné a retrouvé l’origine et identifié la quasi-totalité des éléments découpés et détournés dans ces </a:t>
            </a:r>
            <a:r>
              <a:rPr lang="fr-BE" sz="2000" i="1"/>
              <a:t>Mémoires</a:t>
            </a:r>
            <a:r>
              <a:rPr lang="fr-BE" sz="2000"/>
              <a:t>, et il montre à quel point ils sont chargés de sens en restituant leur contexte primitif (mais aussi, via leur logique d’assemblage, leur destination finale, puisqu’il tente de retrouver aussi le fil du récit que ces fragments tissent par allusion).</a:t>
            </a:r>
          </a:p>
        </p:txBody>
      </p:sp>
    </p:spTree>
    <p:extLst>
      <p:ext uri="{BB962C8B-B14F-4D97-AF65-F5344CB8AC3E}">
        <p14:creationId xmlns:p14="http://schemas.microsoft.com/office/powerpoint/2010/main" val="409742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123681A3-8DD1-C970-AF32-2CF3DC3926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68E985-A2CD-7196-81C3-9FC5C5D0B6A9}"/>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EF99CADA-FF4A-C5C3-6D19-342CC39F4E7E}"/>
              </a:ext>
            </a:extLst>
          </p:cNvPr>
          <p:cNvSpPr txBox="1"/>
          <p:nvPr/>
        </p:nvSpPr>
        <p:spPr>
          <a:xfrm>
            <a:off x="237744" y="941832"/>
            <a:ext cx="9637775" cy="4493538"/>
          </a:xfrm>
          <a:prstGeom prst="rect">
            <a:avLst/>
          </a:prstGeom>
          <a:noFill/>
        </p:spPr>
        <p:txBody>
          <a:bodyPr wrap="square" rtlCol="0">
            <a:spAutoFit/>
          </a:bodyPr>
          <a:lstStyle/>
          <a:p>
            <a:pPr marL="342900" indent="-342900" algn="just">
              <a:buFontTx/>
              <a:buChar char="-"/>
            </a:pPr>
            <a:r>
              <a:rPr lang="fr-BE" sz="2200"/>
              <a:t>Debord aurait procédé ainsi : </a:t>
            </a:r>
            <a:r>
              <a:rPr lang="fr-BE" sz="2200">
                <a:highlight>
                  <a:srgbClr val="FFFF00"/>
                </a:highlight>
              </a:rPr>
              <a:t>découpage</a:t>
            </a:r>
            <a:r>
              <a:rPr lang="fr-BE" sz="2200"/>
              <a:t> pendant 3 mois, </a:t>
            </a:r>
            <a:r>
              <a:rPr lang="fr-BE" sz="2200">
                <a:highlight>
                  <a:srgbClr val="FFFF00"/>
                </a:highlight>
              </a:rPr>
              <a:t>collage</a:t>
            </a:r>
            <a:r>
              <a:rPr lang="fr-BE" sz="2200"/>
              <a:t> (et </a:t>
            </a:r>
            <a:r>
              <a:rPr lang="fr-BE" sz="2200">
                <a:highlight>
                  <a:srgbClr val="FFFF00"/>
                </a:highlight>
              </a:rPr>
              <a:t>redécoupage</a:t>
            </a:r>
            <a:r>
              <a:rPr lang="fr-BE" sz="2200"/>
              <a:t>, parfois), </a:t>
            </a:r>
            <a:r>
              <a:rPr lang="fr-BE" sz="2200">
                <a:highlight>
                  <a:srgbClr val="FFFF00"/>
                </a:highlight>
              </a:rPr>
              <a:t>séquençage rythmique</a:t>
            </a:r>
            <a:r>
              <a:rPr lang="fr-BE" sz="2200"/>
              <a:t> (suppression de la ponctuation finale et effacement des bordures et donc du découpage visible des fragments), </a:t>
            </a:r>
            <a:r>
              <a:rPr lang="fr-BE" sz="2200">
                <a:highlight>
                  <a:srgbClr val="FFFF00"/>
                </a:highlight>
              </a:rPr>
              <a:t>établissement des titres et épigraphes</a:t>
            </a:r>
            <a:r>
              <a:rPr lang="fr-BE" sz="2200"/>
              <a:t> des différentes parties, </a:t>
            </a:r>
            <a:r>
              <a:rPr lang="fr-BE" sz="2200">
                <a:highlight>
                  <a:srgbClr val="FFFF00"/>
                </a:highlight>
              </a:rPr>
              <a:t>interventions d’Asger Jorn</a:t>
            </a:r>
            <a:r>
              <a:rPr lang="fr-BE" sz="2200"/>
              <a:t> (couleurs, taches de formes diverses, projections, explosions, hachures, etc.). </a:t>
            </a:r>
          </a:p>
          <a:p>
            <a:pPr marL="342900" indent="-342900" algn="just">
              <a:buFontTx/>
              <a:buChar char="-"/>
            </a:pPr>
            <a:endParaRPr lang="fr-BE" sz="2200"/>
          </a:p>
          <a:p>
            <a:pPr marL="342900" indent="-342900" algn="just">
              <a:buFontTx/>
              <a:buChar char="-"/>
            </a:pPr>
            <a:r>
              <a:rPr lang="fr-BE" sz="2200"/>
              <a:t>Ce travail important de récollection (ou d’</a:t>
            </a:r>
            <a:r>
              <a:rPr lang="fr-BE" sz="2200" b="1"/>
              <a:t>assemblage</a:t>
            </a:r>
            <a:r>
              <a:rPr lang="fr-BE" sz="2200"/>
              <a:t>) a été effectué selon un </a:t>
            </a:r>
            <a:r>
              <a:rPr lang="fr-BE" sz="2200" b="1"/>
              <a:t>canevas préétabli </a:t>
            </a:r>
            <a:r>
              <a:rPr lang="fr-BE" sz="2200"/>
              <a:t>et découpé en </a:t>
            </a:r>
            <a:r>
              <a:rPr lang="fr-BE" sz="2200" b="1"/>
              <a:t>séquences</a:t>
            </a:r>
            <a:r>
              <a:rPr lang="fr-BE" sz="2200"/>
              <a:t> (qui sont internes aux </a:t>
            </a:r>
            <a:r>
              <a:rPr lang="fr-BE" sz="2200" b="1"/>
              <a:t>3 parties </a:t>
            </a:r>
            <a:r>
              <a:rPr lang="fr-BE" sz="2200"/>
              <a:t>dont j’ai parlé). Les interventions diverses de Jorn et de Debord font en sorte que </a:t>
            </a:r>
            <a:r>
              <a:rPr lang="fr-BE" sz="2200" i="1"/>
              <a:t>Mémoires</a:t>
            </a:r>
            <a:r>
              <a:rPr lang="fr-BE" sz="2200"/>
              <a:t> n’est pas un centon, qui n’était que le « simple » montage par juxtaposition d’éléments découpés.</a:t>
            </a:r>
          </a:p>
          <a:p>
            <a:pPr marL="342900" indent="-342900" algn="just">
              <a:buFontTx/>
              <a:buChar char="-"/>
            </a:pPr>
            <a:r>
              <a:rPr lang="fr-BE" sz="2200"/>
              <a:t>Relève du « sublime » établi par Debord et Wolman dans le </a:t>
            </a:r>
            <a:r>
              <a:rPr lang="fr-BE" sz="2200" i="1"/>
              <a:t>MED</a:t>
            </a:r>
            <a:r>
              <a:rPr lang="fr-BE" sz="2200"/>
              <a:t>.</a:t>
            </a:r>
          </a:p>
        </p:txBody>
      </p:sp>
    </p:spTree>
    <p:extLst>
      <p:ext uri="{BB962C8B-B14F-4D97-AF65-F5344CB8AC3E}">
        <p14:creationId xmlns:p14="http://schemas.microsoft.com/office/powerpoint/2010/main" val="47501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DA5960E5-956B-F497-1193-0EAAE48ACE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23C8B27-C292-5B81-37EE-C6E5DDEE91CC}"/>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D891EE5D-68B1-A1B9-0224-56DF9CE9F44F}"/>
              </a:ext>
            </a:extLst>
          </p:cNvPr>
          <p:cNvSpPr txBox="1"/>
          <p:nvPr/>
        </p:nvSpPr>
        <p:spPr>
          <a:xfrm>
            <a:off x="237744" y="941832"/>
            <a:ext cx="9637775" cy="4924425"/>
          </a:xfrm>
          <a:prstGeom prst="rect">
            <a:avLst/>
          </a:prstGeom>
          <a:noFill/>
        </p:spPr>
        <p:txBody>
          <a:bodyPr wrap="square" rtlCol="0">
            <a:spAutoFit/>
          </a:bodyPr>
          <a:lstStyle/>
          <a:p>
            <a:pPr algn="just"/>
            <a:r>
              <a:rPr lang="fr-BE" sz="2000" b="1" u="sng"/>
              <a:t>Caractéristiques de ce livre, en ce qui concerne le montage : </a:t>
            </a:r>
          </a:p>
          <a:p>
            <a:pPr marL="285750" indent="-285750" algn="just">
              <a:buFontTx/>
              <a:buChar char="-"/>
            </a:pPr>
            <a:r>
              <a:rPr lang="fr-BE"/>
              <a:t>Les matériaux (les « éléments préfabriqués » revendiqués par Debord dès la page de titre) utilisés sont soit des </a:t>
            </a:r>
            <a:r>
              <a:rPr lang="fr-BE">
                <a:highlight>
                  <a:srgbClr val="FFFF00"/>
                </a:highlight>
              </a:rPr>
              <a:t>citations revendiquées non-tronquées </a:t>
            </a:r>
            <a:r>
              <a:rPr lang="fr-BE"/>
              <a:t>(au début de chacune des 3 parties du livre – exemple), soit des </a:t>
            </a:r>
            <a:r>
              <a:rPr lang="fr-BE">
                <a:highlight>
                  <a:srgbClr val="FFFF00"/>
                </a:highlight>
              </a:rPr>
              <a:t>citations sans guillemets non-tronquées </a:t>
            </a:r>
            <a:r>
              <a:rPr lang="fr-BE"/>
              <a:t>, soit des </a:t>
            </a:r>
            <a:r>
              <a:rPr lang="fr-BE">
                <a:highlight>
                  <a:srgbClr val="FFFF00"/>
                </a:highlight>
              </a:rPr>
              <a:t>citations sans guillemets tronquées</a:t>
            </a:r>
            <a:r>
              <a:rPr lang="fr-BE"/>
              <a:t> (coupées, déchirées, froissées, pliées), soit des </a:t>
            </a:r>
            <a:r>
              <a:rPr lang="fr-BE">
                <a:highlight>
                  <a:srgbClr val="FFFF00"/>
                </a:highlight>
              </a:rPr>
              <a:t>photos privées</a:t>
            </a:r>
            <a:r>
              <a:rPr lang="fr-BE"/>
              <a:t>, soit </a:t>
            </a:r>
            <a:r>
              <a:rPr lang="fr-BE">
                <a:highlight>
                  <a:srgbClr val="FFFF00"/>
                </a:highlight>
              </a:rPr>
              <a:t>des photos de toute autre origine</a:t>
            </a:r>
            <a:r>
              <a:rPr lang="fr-BE"/>
              <a:t>, soit des </a:t>
            </a:r>
            <a:r>
              <a:rPr lang="fr-BE">
                <a:highlight>
                  <a:srgbClr val="FFFF00"/>
                </a:highlight>
              </a:rPr>
              <a:t>plans</a:t>
            </a:r>
            <a:r>
              <a:rPr lang="fr-BE"/>
              <a:t> (ou des </a:t>
            </a:r>
            <a:r>
              <a:rPr lang="fr-BE">
                <a:highlight>
                  <a:srgbClr val="FFFF00"/>
                </a:highlight>
              </a:rPr>
              <a:t>schémas</a:t>
            </a:r>
            <a:r>
              <a:rPr lang="fr-BE"/>
              <a:t>), soit des </a:t>
            </a:r>
            <a:r>
              <a:rPr lang="fr-BE">
                <a:highlight>
                  <a:srgbClr val="FFFF00"/>
                </a:highlight>
              </a:rPr>
              <a:t>cartes géographiques</a:t>
            </a:r>
            <a:r>
              <a:rPr lang="fr-BE"/>
              <a:t>. (</a:t>
            </a:r>
            <a:r>
              <a:rPr lang="fr-BE" sz="1700"/>
              <a:t>Le changement de contexte a pour effet inévitable de tronquer le « sens » des citations. Par exemple, « je voulais parler la belle langue de mon siècle » est utilisé tel quel sans troncature mais dans le sens opposé à celui de Baudelaire (qui dénigrait la langue de son temps, « progressiste »).</a:t>
            </a:r>
          </a:p>
          <a:p>
            <a:pPr marL="285750" indent="-285750" algn="just">
              <a:buFontTx/>
              <a:buChar char="-"/>
            </a:pPr>
            <a:endParaRPr lang="fr-BE" sz="1700"/>
          </a:p>
          <a:p>
            <a:pPr marL="285750" indent="-285750" algn="just">
              <a:buFontTx/>
              <a:buChar char="-"/>
            </a:pPr>
            <a:r>
              <a:rPr lang="fr-BE" sz="1700"/>
              <a:t>Les détournements sont de plusieurs types : par </a:t>
            </a:r>
            <a:r>
              <a:rPr lang="fr-BE" sz="1700">
                <a:highlight>
                  <a:srgbClr val="FFFF00"/>
                </a:highlight>
              </a:rPr>
              <a:t>modification du contexte </a:t>
            </a:r>
            <a:r>
              <a:rPr lang="fr-BE" sz="1700"/>
              <a:t>(détournement mineur ou abusif), par </a:t>
            </a:r>
            <a:r>
              <a:rPr lang="fr-BE" sz="1700">
                <a:highlight>
                  <a:srgbClr val="FFFF00"/>
                </a:highlight>
              </a:rPr>
              <a:t>modification du matériau </a:t>
            </a:r>
            <a:r>
              <a:rPr lang="fr-BE" sz="1700"/>
              <a:t>(détournement mineur ou abusif là encore) </a:t>
            </a:r>
            <a:r>
              <a:rPr lang="fr-BE" sz="1700">
                <a:highlight>
                  <a:srgbClr val="FFFF00"/>
                </a:highlight>
              </a:rPr>
              <a:t>et/ou du contexte</a:t>
            </a:r>
            <a:r>
              <a:rPr lang="fr-BE" sz="1700"/>
              <a:t>. Cette dernière modification peut être tout simplement une coupe dans un mot : « </a:t>
            </a:r>
            <a:r>
              <a:rPr lang="fr-BE" sz="1700" b="1"/>
              <a:t>un usage révolutionnaire du </a:t>
            </a:r>
            <a:r>
              <a:rPr lang="fr-BE" sz="1700" b="1" i="1"/>
              <a:t>cinémascope</a:t>
            </a:r>
            <a:r>
              <a:rPr lang="fr-BE" sz="1700"/>
              <a:t> » (cité d’un article de François Truffaut, à propos du film </a:t>
            </a:r>
            <a:r>
              <a:rPr lang="fr-BE" sz="1700" i="1"/>
              <a:t>Lola Montès</a:t>
            </a:r>
            <a:r>
              <a:rPr lang="fr-BE" sz="1700"/>
              <a:t> de Max Ophüls) devient « </a:t>
            </a:r>
            <a:r>
              <a:rPr lang="fr-BE" sz="1700" b="1"/>
              <a:t>un usage révolutionnaire du </a:t>
            </a:r>
            <a:r>
              <a:rPr lang="fr-BE" sz="1700" b="1" i="1"/>
              <a:t>cinéma</a:t>
            </a:r>
            <a:r>
              <a:rPr lang="fr-BE" sz="1700"/>
              <a:t> » (à propos de Debord et des lettristes).</a:t>
            </a:r>
          </a:p>
          <a:p>
            <a:pPr marL="285750" indent="-285750" algn="just">
              <a:buFontTx/>
              <a:buChar char="-"/>
            </a:pPr>
            <a:endParaRPr lang="fr-BE"/>
          </a:p>
        </p:txBody>
      </p:sp>
    </p:spTree>
    <p:extLst>
      <p:ext uri="{BB962C8B-B14F-4D97-AF65-F5344CB8AC3E}">
        <p14:creationId xmlns:p14="http://schemas.microsoft.com/office/powerpoint/2010/main" val="2760207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42E0EE6A-0EEE-A760-A044-70ED1F6CAE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66E80A-316F-5B97-D054-C75DA7DA21F3}"/>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B3F3DAF6-1E85-B531-F6E9-A9F7D31B6B07}"/>
              </a:ext>
            </a:extLst>
          </p:cNvPr>
          <p:cNvSpPr txBox="1"/>
          <p:nvPr/>
        </p:nvSpPr>
        <p:spPr>
          <a:xfrm>
            <a:off x="237745" y="941832"/>
            <a:ext cx="7056190" cy="1754326"/>
          </a:xfrm>
          <a:prstGeom prst="rect">
            <a:avLst/>
          </a:prstGeom>
          <a:noFill/>
        </p:spPr>
        <p:txBody>
          <a:bodyPr wrap="square" rtlCol="0">
            <a:spAutoFit/>
          </a:bodyPr>
          <a:lstStyle/>
          <a:p>
            <a:pPr marL="285750" indent="-285750" algn="just">
              <a:buFontTx/>
              <a:buChar char="-"/>
            </a:pPr>
            <a:r>
              <a:rPr lang="fr-BE"/>
              <a:t>L’origine des matériaux est donc très variée : « classiques » de la littérature (Bossuet, Pascal, Shakespeare, Baudelaire, Cardinal de Retz, Céline, Thomas de Quincey, Stevenson, …), manuels scolaires, presse, revues diverses, romans contemporains (Sagan), brochures publicitaires, cartes. « Tout peut servir », en effet.</a:t>
            </a:r>
          </a:p>
          <a:p>
            <a:pPr marL="285750" indent="-285750" algn="just">
              <a:buFontTx/>
              <a:buChar char="-"/>
            </a:pPr>
            <a:endParaRPr lang="fr-BE"/>
          </a:p>
        </p:txBody>
      </p:sp>
      <p:pic>
        <p:nvPicPr>
          <p:cNvPr id="5" name="Image 4">
            <a:extLst>
              <a:ext uri="{FF2B5EF4-FFF2-40B4-BE49-F238E27FC236}">
                <a16:creationId xmlns:a16="http://schemas.microsoft.com/office/drawing/2014/main" id="{25AB37D7-0622-F245-9B9F-F0258293E878}"/>
              </a:ext>
            </a:extLst>
          </p:cNvPr>
          <p:cNvPicPr>
            <a:picLocks noChangeAspect="1"/>
          </p:cNvPicPr>
          <p:nvPr/>
        </p:nvPicPr>
        <p:blipFill>
          <a:blip r:embed="rId4"/>
          <a:stretch>
            <a:fillRect/>
          </a:stretch>
        </p:blipFill>
        <p:spPr>
          <a:xfrm>
            <a:off x="7630828" y="808404"/>
            <a:ext cx="2397114" cy="4722791"/>
          </a:xfrm>
          <a:prstGeom prst="rect">
            <a:avLst/>
          </a:prstGeom>
        </p:spPr>
      </p:pic>
      <p:pic>
        <p:nvPicPr>
          <p:cNvPr id="6" name="Image 5">
            <a:extLst>
              <a:ext uri="{FF2B5EF4-FFF2-40B4-BE49-F238E27FC236}">
                <a16:creationId xmlns:a16="http://schemas.microsoft.com/office/drawing/2014/main" id="{46A31476-B23C-0ADA-E0EF-B1F737C2C5AE}"/>
              </a:ext>
            </a:extLst>
          </p:cNvPr>
          <p:cNvPicPr>
            <a:picLocks noChangeAspect="1"/>
          </p:cNvPicPr>
          <p:nvPr/>
        </p:nvPicPr>
        <p:blipFill>
          <a:blip r:embed="rId5"/>
          <a:stretch>
            <a:fillRect/>
          </a:stretch>
        </p:blipFill>
        <p:spPr>
          <a:xfrm>
            <a:off x="134457" y="2349809"/>
            <a:ext cx="2932408" cy="3181386"/>
          </a:xfrm>
          <a:prstGeom prst="rect">
            <a:avLst/>
          </a:prstGeom>
        </p:spPr>
      </p:pic>
      <p:pic>
        <p:nvPicPr>
          <p:cNvPr id="7" name="Image 6">
            <a:extLst>
              <a:ext uri="{FF2B5EF4-FFF2-40B4-BE49-F238E27FC236}">
                <a16:creationId xmlns:a16="http://schemas.microsoft.com/office/drawing/2014/main" id="{8E8E45A3-8DB3-D10A-1EEB-1E1D0ABCEAE0}"/>
              </a:ext>
            </a:extLst>
          </p:cNvPr>
          <p:cNvPicPr>
            <a:picLocks noChangeAspect="1"/>
          </p:cNvPicPr>
          <p:nvPr/>
        </p:nvPicPr>
        <p:blipFill>
          <a:blip r:embed="rId6"/>
          <a:stretch>
            <a:fillRect/>
          </a:stretch>
        </p:blipFill>
        <p:spPr>
          <a:xfrm>
            <a:off x="3170153" y="2488400"/>
            <a:ext cx="4416942" cy="2904203"/>
          </a:xfrm>
          <a:prstGeom prst="rect">
            <a:avLst/>
          </a:prstGeom>
        </p:spPr>
      </p:pic>
    </p:spTree>
    <p:extLst>
      <p:ext uri="{BB962C8B-B14F-4D97-AF65-F5344CB8AC3E}">
        <p14:creationId xmlns:p14="http://schemas.microsoft.com/office/powerpoint/2010/main" val="230172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3655053-26DF-83BE-9B03-ADAB63F03C1E}"/>
              </a:ext>
            </a:extLst>
          </p:cNvPr>
          <p:cNvSpPr txBox="1">
            <a:spLocks noGrp="1"/>
          </p:cNvSpPr>
          <p:nvPr>
            <p:ph type="subTitle" idx="4294967295"/>
          </p:nvPr>
        </p:nvSpPr>
        <p:spPr>
          <a:xfrm>
            <a:off x="504492" y="1282150"/>
            <a:ext cx="9071640" cy="4388400"/>
          </a:xfrm>
        </p:spPr>
        <p:txBody>
          <a:bodyPr vert="horz" anchor="ctr"/>
          <a:lstStyle/>
          <a:p>
            <a:pPr lvl="0" algn="ctr"/>
            <a:r>
              <a:rPr lang="fr-BE" sz="2400">
                <a:highlight>
                  <a:srgbClr val="FFFF00"/>
                </a:highlight>
              </a:rPr>
              <a:t>« Le but des situationnistes est la participation </a:t>
            </a:r>
            <a:r>
              <a:rPr lang="fr-BE" sz="2400" b="1">
                <a:highlight>
                  <a:srgbClr val="FFFF00"/>
                </a:highlight>
              </a:rPr>
              <a:t>immédiate</a:t>
            </a:r>
            <a:r>
              <a:rPr lang="fr-BE" sz="2400">
                <a:highlight>
                  <a:srgbClr val="FFFF00"/>
                </a:highlight>
              </a:rPr>
              <a:t> à une abondance </a:t>
            </a:r>
            <a:r>
              <a:rPr lang="fr-BE" sz="2400" b="1">
                <a:solidFill>
                  <a:srgbClr val="000000"/>
                </a:solidFill>
                <a:highlight>
                  <a:srgbClr val="FFFF00"/>
                </a:highlight>
              </a:rPr>
              <a:t>passionnelle</a:t>
            </a:r>
            <a:r>
              <a:rPr lang="fr-BE" sz="2400">
                <a:highlight>
                  <a:srgbClr val="FFFF00"/>
                </a:highlight>
              </a:rPr>
              <a:t> de la vie, à travers le changement de moments périssables </a:t>
            </a:r>
            <a:r>
              <a:rPr lang="fr-BE" sz="2400" b="1">
                <a:solidFill>
                  <a:srgbClr val="000000"/>
                </a:solidFill>
                <a:highlight>
                  <a:srgbClr val="FFFF00"/>
                </a:highlight>
              </a:rPr>
              <a:t>délibérément aménagés</a:t>
            </a:r>
            <a:r>
              <a:rPr lang="fr-BE" sz="2400">
                <a:highlight>
                  <a:srgbClr val="FFFF00"/>
                </a:highlight>
              </a:rPr>
              <a:t>. La réussite de ces moments ne peut être que leur effet </a:t>
            </a:r>
            <a:r>
              <a:rPr lang="fr-BE" sz="2400" b="1">
                <a:highlight>
                  <a:srgbClr val="FFFF00"/>
                </a:highlight>
              </a:rPr>
              <a:t>passager</a:t>
            </a:r>
            <a:r>
              <a:rPr lang="fr-BE" sz="2400">
                <a:highlight>
                  <a:srgbClr val="FFFF00"/>
                </a:highlight>
              </a:rPr>
              <a:t> » (</a:t>
            </a:r>
            <a:r>
              <a:rPr lang="fr-BE" sz="2400" i="1">
                <a:highlight>
                  <a:srgbClr val="FFFF00"/>
                </a:highlight>
              </a:rPr>
              <a:t>Internationale Situationniste</a:t>
            </a:r>
            <a:r>
              <a:rPr lang="fr-BE" sz="2400">
                <a:highlight>
                  <a:srgbClr val="FFFF00"/>
                </a:highlight>
              </a:rPr>
              <a:t> n</a:t>
            </a:r>
            <a:r>
              <a:rPr lang="fr-BE" sz="2400" baseline="33000">
                <a:highlight>
                  <a:srgbClr val="FFFF00"/>
                </a:highlight>
              </a:rPr>
              <a:t>o</a:t>
            </a:r>
            <a:r>
              <a:rPr lang="fr-BE" sz="2400">
                <a:highlight>
                  <a:srgbClr val="FFFF00"/>
                </a:highlight>
              </a:rPr>
              <a:t>1, 1958)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9E8501F8-47D5-D422-E5C4-FF0CF479997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BFF551-5DDB-A7E3-196D-38B2932A140E}"/>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pic>
        <p:nvPicPr>
          <p:cNvPr id="3" name="Image 2">
            <a:extLst>
              <a:ext uri="{FF2B5EF4-FFF2-40B4-BE49-F238E27FC236}">
                <a16:creationId xmlns:a16="http://schemas.microsoft.com/office/drawing/2014/main" id="{3127DBA3-D27A-ED42-7F1F-6E1728A75D65}"/>
              </a:ext>
            </a:extLst>
          </p:cNvPr>
          <p:cNvPicPr>
            <a:picLocks noChangeAspect="1"/>
          </p:cNvPicPr>
          <p:nvPr/>
        </p:nvPicPr>
        <p:blipFill>
          <a:blip r:embed="rId4"/>
          <a:stretch>
            <a:fillRect/>
          </a:stretch>
        </p:blipFill>
        <p:spPr>
          <a:xfrm>
            <a:off x="108690" y="752393"/>
            <a:ext cx="5293870" cy="4009224"/>
          </a:xfrm>
          <a:prstGeom prst="rect">
            <a:avLst/>
          </a:prstGeom>
        </p:spPr>
      </p:pic>
      <p:pic>
        <p:nvPicPr>
          <p:cNvPr id="8" name="Image 7">
            <a:extLst>
              <a:ext uri="{FF2B5EF4-FFF2-40B4-BE49-F238E27FC236}">
                <a16:creationId xmlns:a16="http://schemas.microsoft.com/office/drawing/2014/main" id="{F03637BB-2439-88A3-12D5-A71A343AF496}"/>
              </a:ext>
            </a:extLst>
          </p:cNvPr>
          <p:cNvPicPr>
            <a:picLocks noChangeAspect="1"/>
          </p:cNvPicPr>
          <p:nvPr/>
        </p:nvPicPr>
        <p:blipFill>
          <a:blip r:embed="rId5"/>
          <a:stretch>
            <a:fillRect/>
          </a:stretch>
        </p:blipFill>
        <p:spPr>
          <a:xfrm>
            <a:off x="5601129" y="752393"/>
            <a:ext cx="4270222" cy="4009224"/>
          </a:xfrm>
          <a:prstGeom prst="rect">
            <a:avLst/>
          </a:prstGeom>
        </p:spPr>
      </p:pic>
      <p:sp>
        <p:nvSpPr>
          <p:cNvPr id="9" name="ZoneTexte 8">
            <a:extLst>
              <a:ext uri="{FF2B5EF4-FFF2-40B4-BE49-F238E27FC236}">
                <a16:creationId xmlns:a16="http://schemas.microsoft.com/office/drawing/2014/main" id="{311B3569-73A5-74E5-C3FC-3C375A60BBDD}"/>
              </a:ext>
            </a:extLst>
          </p:cNvPr>
          <p:cNvSpPr txBox="1"/>
          <p:nvPr/>
        </p:nvSpPr>
        <p:spPr>
          <a:xfrm>
            <a:off x="653822" y="4910328"/>
            <a:ext cx="8700490" cy="677108"/>
          </a:xfrm>
          <a:prstGeom prst="rect">
            <a:avLst/>
          </a:prstGeom>
          <a:noFill/>
        </p:spPr>
        <p:txBody>
          <a:bodyPr wrap="square" rtlCol="0">
            <a:spAutoFit/>
          </a:bodyPr>
          <a:lstStyle/>
          <a:p>
            <a:r>
              <a:rPr lang="fr-BE" sz="2000" b="1"/>
              <a:t>« Passons, passons, puisque tout passe / Je me retournerai souvent »</a:t>
            </a:r>
            <a:r>
              <a:rPr lang="fr-BE" b="1"/>
              <a:t> </a:t>
            </a:r>
            <a:r>
              <a:rPr lang="fr-BE"/>
              <a:t>(Apollinaire)</a:t>
            </a:r>
          </a:p>
        </p:txBody>
      </p:sp>
    </p:spTree>
    <p:extLst>
      <p:ext uri="{BB962C8B-B14F-4D97-AF65-F5344CB8AC3E}">
        <p14:creationId xmlns:p14="http://schemas.microsoft.com/office/powerpoint/2010/main" val="1485700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871825E7-6E51-6F64-7F32-220FC320CA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323ECE-2042-539C-1E2E-D3C31DADA151}"/>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A8394822-B40C-1024-8F35-845651389922}"/>
              </a:ext>
            </a:extLst>
          </p:cNvPr>
          <p:cNvSpPr txBox="1"/>
          <p:nvPr/>
        </p:nvSpPr>
        <p:spPr>
          <a:xfrm>
            <a:off x="237744" y="941832"/>
            <a:ext cx="9637775" cy="4801314"/>
          </a:xfrm>
          <a:prstGeom prst="rect">
            <a:avLst/>
          </a:prstGeom>
          <a:noFill/>
        </p:spPr>
        <p:txBody>
          <a:bodyPr wrap="square" rtlCol="0">
            <a:spAutoFit/>
          </a:bodyPr>
          <a:lstStyle/>
          <a:p>
            <a:pPr marL="285750" indent="-285750" algn="just">
              <a:buFontTx/>
              <a:buChar char="-"/>
            </a:pPr>
            <a:r>
              <a:rPr lang="fr-BE"/>
              <a:t>Le travail pictural d’Asger Jorn et l’application d’un plan précis  (partition du récit en trois chapitres, qui sont comme des interventions encadrantes) font en sorte qu’il existe une fluidité et une continuité du récit (</a:t>
            </a:r>
            <a:r>
              <a:rPr lang="fr-BE">
                <a:highlight>
                  <a:srgbClr val="FFFF00"/>
                </a:highlight>
              </a:rPr>
              <a:t>un continuum par-delà les ruptures</a:t>
            </a:r>
            <a:r>
              <a:rPr lang="fr-BE"/>
              <a:t>, également dû au travail de séquençage rythmique), malgré qu’on ne puisse pourtant pas parler d’invisibilité du montage (au contraire, il est montré et revendiqué). Intéressant d’ailleurs que Debord fasse jouer la </a:t>
            </a:r>
            <a:r>
              <a:rPr lang="fr-BE" b="1"/>
              <a:t>fragmentation</a:t>
            </a:r>
            <a:r>
              <a:rPr lang="fr-BE"/>
              <a:t> (mais une fragmentation unifiée, une sorte d’emprise de l’ivresse aussi) contre la </a:t>
            </a:r>
            <a:r>
              <a:rPr lang="fr-BE" b="1"/>
              <a:t>Fragmentation</a:t>
            </a:r>
            <a:r>
              <a:rPr lang="fr-BE"/>
              <a:t> (càd la tyrannie des changements d’ambiance et des agencements perceptifs </a:t>
            </a:r>
            <a:r>
              <a:rPr lang="fr-BE" i="1"/>
              <a:t>subis</a:t>
            </a:r>
            <a:r>
              <a:rPr lang="fr-BE"/>
              <a:t>).</a:t>
            </a:r>
          </a:p>
          <a:p>
            <a:pPr marL="285750" indent="-285750" algn="just">
              <a:buFontTx/>
              <a:buChar char="-"/>
            </a:pPr>
            <a:r>
              <a:rPr lang="fr-BE"/>
              <a:t>Il me semble aussi que la distance (originelle) et les oppositions entre les éléments exogènes est ici relativement gommée (« suture », pour parler comme Jan Baetens). Très paradoxal cet assemblage suturant qui pourtant exhibe encore « des mutilations et lacérations, froissements et froncements » (</a:t>
            </a:r>
            <a:r>
              <a:rPr lang="fr-BE" cap="small"/>
              <a:t>Donné</a:t>
            </a:r>
            <a:r>
              <a:rPr lang="fr-BE"/>
              <a:t> 2004 : 12) et dont la « mise en page éclatée joue sur le démembrement et l’écartèlement, la distorsion ou la dispersion des fragments d’une même origine » (</a:t>
            </a:r>
            <a:r>
              <a:rPr lang="fr-BE" i="1"/>
              <a:t>Idem</a:t>
            </a:r>
            <a:r>
              <a:rPr lang="fr-BE"/>
              <a:t>). On pourrait d’ailleurs dire la même chose du travail de Jorn : il s’agit en effet bien de structures portantes, orientant la lecture, mais qui renforcent paradoxalement le désordre (ou en tout cas donnent leur rythme brisé aux pages : mouvement, énergie, violence, illustration, établissement de relations ou de liaisons, etc.).</a:t>
            </a:r>
            <a:r>
              <a:rPr lang="fr-BE" i="1"/>
              <a:t> </a:t>
            </a:r>
            <a:endParaRPr lang="fr-BE"/>
          </a:p>
        </p:txBody>
      </p:sp>
    </p:spTree>
    <p:extLst>
      <p:ext uri="{BB962C8B-B14F-4D97-AF65-F5344CB8AC3E}">
        <p14:creationId xmlns:p14="http://schemas.microsoft.com/office/powerpoint/2010/main" val="775915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66766985-9087-B742-5074-40F94651A7A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1086AC-7745-76F3-5E46-C4B9133CA8C0}"/>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808000"/>
                </a:highlight>
                <a:latin typeface="Mongolian Baiti" pitchFamily="66"/>
              </a:rPr>
              <a:t>Mémoires</a:t>
            </a:r>
            <a:r>
              <a:rPr lang="fr-BE" sz="4000" b="1">
                <a:highlight>
                  <a:srgbClr val="808000"/>
                </a:highlight>
                <a:latin typeface="Mongolian Baiti" pitchFamily="66"/>
              </a:rPr>
              <a:t> de Guy Debord</a:t>
            </a:r>
          </a:p>
        </p:txBody>
      </p:sp>
      <p:sp>
        <p:nvSpPr>
          <p:cNvPr id="4" name="ZoneTexte 3">
            <a:extLst>
              <a:ext uri="{FF2B5EF4-FFF2-40B4-BE49-F238E27FC236}">
                <a16:creationId xmlns:a16="http://schemas.microsoft.com/office/drawing/2014/main" id="{B1865E67-F456-1E1A-4B6F-D239C263BE85}"/>
              </a:ext>
            </a:extLst>
          </p:cNvPr>
          <p:cNvSpPr txBox="1"/>
          <p:nvPr/>
        </p:nvSpPr>
        <p:spPr>
          <a:xfrm>
            <a:off x="237744" y="941832"/>
            <a:ext cx="9637775" cy="4524315"/>
          </a:xfrm>
          <a:prstGeom prst="rect">
            <a:avLst/>
          </a:prstGeom>
          <a:noFill/>
        </p:spPr>
        <p:txBody>
          <a:bodyPr wrap="square" rtlCol="0">
            <a:spAutoFit/>
          </a:bodyPr>
          <a:lstStyle/>
          <a:p>
            <a:r>
              <a:rPr lang="fr-BE"/>
              <a:t>Du point de vue de la </a:t>
            </a:r>
            <a:r>
              <a:rPr lang="fr-BE" b="1"/>
              <a:t>rhétorique</a:t>
            </a:r>
            <a:r>
              <a:rPr lang="fr-BE"/>
              <a:t>, et pour en reprendre les 3 perspectives canoniques (ou piliers) – petit exercice peut-être un peu gratuit : </a:t>
            </a:r>
          </a:p>
          <a:p>
            <a:pPr algn="just"/>
            <a:r>
              <a:rPr lang="fr-BE" i="1"/>
              <a:t>- </a:t>
            </a:r>
            <a:r>
              <a:rPr lang="fr-BE" i="1">
                <a:highlight>
                  <a:srgbClr val="FFFF00"/>
                </a:highlight>
              </a:rPr>
              <a:t>Logos</a:t>
            </a:r>
            <a:r>
              <a:rPr lang="fr-BE"/>
              <a:t> : assez peu d’ouverture au public (pour dire le moins), structure argumentative particulière (allusions cryptées, importance du travail d’Asger Jorn, plan très précis mais aussi goût du secret et du jeu, et de la conspiration) et agencement de l’ouvrage et des matériaux (pas de hasard et lisibilité tout de même) concourant à une sorte de logique dans l’anti-logique.</a:t>
            </a:r>
          </a:p>
          <a:p>
            <a:pPr algn="just"/>
            <a:r>
              <a:rPr lang="fr-BE" i="1"/>
              <a:t>- </a:t>
            </a:r>
            <a:r>
              <a:rPr lang="fr-BE" i="1">
                <a:highlight>
                  <a:srgbClr val="FFFF00"/>
                </a:highlight>
              </a:rPr>
              <a:t>Ethos</a:t>
            </a:r>
            <a:r>
              <a:rPr lang="fr-BE"/>
              <a:t> (image verbale de Debord) : immodestie aristocratique et élitiste (mais en même temps le livre n’était pas destiné à être largement diffusé ), mais aussi révolte et marginalité.</a:t>
            </a:r>
          </a:p>
          <a:p>
            <a:pPr algn="just"/>
            <a:r>
              <a:rPr lang="fr-BE" i="1"/>
              <a:t>- </a:t>
            </a:r>
            <a:r>
              <a:rPr lang="fr-BE" i="1">
                <a:highlight>
                  <a:srgbClr val="FFFF00"/>
                </a:highlight>
              </a:rPr>
              <a:t>Pathos</a:t>
            </a:r>
            <a:r>
              <a:rPr lang="fr-BE"/>
              <a:t> : à mon avis lyrique-nostalgique principalement. Nostalgie très large, cependant, et dans un sens à la fois très privé et très « général » (« Passons, passons, puisque tout passe / Je me retournerai souvent »). Lyrisme : amitié et amour. Asger Jorn, dans </a:t>
            </a:r>
            <a:r>
              <a:rPr lang="fr-BE" i="1"/>
              <a:t>Guy Debord et le problème du maudit</a:t>
            </a:r>
            <a:r>
              <a:rPr lang="fr-BE"/>
              <a:t> (1974) avait résumé </a:t>
            </a:r>
            <a:r>
              <a:rPr lang="fr-BE" i="1"/>
              <a:t>Mémoires</a:t>
            </a:r>
            <a:r>
              <a:rPr lang="fr-BE"/>
              <a:t> ainsi : « Un livre d’amour relié en papier de verre » (cité dans </a:t>
            </a:r>
            <a:r>
              <a:rPr lang="fr-BE" cap="small"/>
              <a:t>Donné</a:t>
            </a:r>
            <a:r>
              <a:rPr lang="fr-BE"/>
              <a:t> 2004 : 86). Boris Donné a justement souligné que les deux premières parties du livre « se distinguent par leur unité affective » (</a:t>
            </a:r>
            <a:r>
              <a:rPr lang="fr-BE" cap="small"/>
              <a:t>Donné</a:t>
            </a:r>
            <a:r>
              <a:rPr lang="fr-BE"/>
              <a:t> 2004 : 89) : amour unique et perdu sans retour (Barbara Rosenthal, première amoureuse parisienne), « tout un réseau de fréquentations amicales et amoureuses » (</a:t>
            </a:r>
            <a:r>
              <a:rPr lang="fr-BE" i="1"/>
              <a:t>Idem</a:t>
            </a:r>
            <a:r>
              <a:rPr lang="fr-BE"/>
              <a:t>).</a:t>
            </a:r>
          </a:p>
        </p:txBody>
      </p:sp>
    </p:spTree>
    <p:extLst>
      <p:ext uri="{BB962C8B-B14F-4D97-AF65-F5344CB8AC3E}">
        <p14:creationId xmlns:p14="http://schemas.microsoft.com/office/powerpoint/2010/main" val="883535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6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a:extLst>
              <a:ext uri="{FF2B5EF4-FFF2-40B4-BE49-F238E27FC236}">
                <a16:creationId xmlns:a16="http://schemas.microsoft.com/office/drawing/2014/main" id="{D4ED7DBF-51FB-72C5-1C94-C792D29D9051}"/>
              </a:ext>
            </a:extLst>
          </p:cNvPr>
          <p:cNvPicPr>
            <a:picLocks noChangeAspect="1"/>
          </p:cNvPicPr>
          <p:nvPr/>
        </p:nvPicPr>
        <p:blipFill>
          <a:blip r:embed="rId2"/>
          <a:srcRect t="21219" r="2" b="2"/>
          <a:stretch>
            <a:fillRect/>
          </a:stretch>
        </p:blipFill>
        <p:spPr>
          <a:xfrm>
            <a:off x="266014" y="460712"/>
            <a:ext cx="4686998" cy="4749121"/>
          </a:xfrm>
          <a:prstGeom prst="rect">
            <a:avLst/>
          </a:prstGeom>
        </p:spPr>
      </p:pic>
      <p:pic>
        <p:nvPicPr>
          <p:cNvPr id="3" name="Image 2">
            <a:extLst>
              <a:ext uri="{FF2B5EF4-FFF2-40B4-BE49-F238E27FC236}">
                <a16:creationId xmlns:a16="http://schemas.microsoft.com/office/drawing/2014/main" id="{47AC69B7-4844-F705-2B5C-856B2CC885D5}"/>
              </a:ext>
            </a:extLst>
          </p:cNvPr>
          <p:cNvPicPr>
            <a:picLocks noChangeAspect="1"/>
          </p:cNvPicPr>
          <p:nvPr/>
        </p:nvPicPr>
        <p:blipFill>
          <a:blip r:embed="rId3"/>
          <a:srcRect l="7969" r="13483" b="-2"/>
          <a:stretch>
            <a:fillRect/>
          </a:stretch>
        </p:blipFill>
        <p:spPr>
          <a:xfrm>
            <a:off x="5122478" y="460712"/>
            <a:ext cx="4692131" cy="4749121"/>
          </a:xfrm>
          <a:prstGeom prst="rect">
            <a:avLst/>
          </a:prstGeom>
        </p:spPr>
      </p:pic>
    </p:spTree>
    <p:extLst>
      <p:ext uri="{BB962C8B-B14F-4D97-AF65-F5344CB8AC3E}">
        <p14:creationId xmlns:p14="http://schemas.microsoft.com/office/powerpoint/2010/main" val="2921638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a:extLst>
            <a:ext uri="{FF2B5EF4-FFF2-40B4-BE49-F238E27FC236}">
              <a16:creationId xmlns:a16="http://schemas.microsoft.com/office/drawing/2014/main" id="{69046E31-C67E-A2FD-7DFE-6EF982A8BE9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EC9BF05-DF49-DB95-F6DC-2FE0F84E1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6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texte, dessin, rouge, carte&#10;&#10;Le contenu généré par l’IA peut être incorrect.">
            <a:extLst>
              <a:ext uri="{FF2B5EF4-FFF2-40B4-BE49-F238E27FC236}">
                <a16:creationId xmlns:a16="http://schemas.microsoft.com/office/drawing/2014/main" id="{105A0696-5DF3-D209-A635-0C9EB658C171}"/>
              </a:ext>
            </a:extLst>
          </p:cNvPr>
          <p:cNvPicPr>
            <a:picLocks noChangeAspect="1"/>
          </p:cNvPicPr>
          <p:nvPr/>
        </p:nvPicPr>
        <p:blipFill>
          <a:blip r:embed="rId2"/>
          <a:stretch>
            <a:fillRect/>
          </a:stretch>
        </p:blipFill>
        <p:spPr>
          <a:xfrm>
            <a:off x="316179" y="0"/>
            <a:ext cx="4350011" cy="5670550"/>
          </a:xfrm>
          <a:prstGeom prst="rect">
            <a:avLst/>
          </a:prstGeom>
        </p:spPr>
      </p:pic>
      <p:pic>
        <p:nvPicPr>
          <p:cNvPr id="7" name="Image 6" descr="Une image contenant texte, dessin, croquis, carte&#10;&#10;Le contenu généré par l’IA peut être incorrect.">
            <a:extLst>
              <a:ext uri="{FF2B5EF4-FFF2-40B4-BE49-F238E27FC236}">
                <a16:creationId xmlns:a16="http://schemas.microsoft.com/office/drawing/2014/main" id="{87930B62-92F2-CECB-C339-490996944082}"/>
              </a:ext>
            </a:extLst>
          </p:cNvPr>
          <p:cNvPicPr>
            <a:picLocks noChangeAspect="1"/>
          </p:cNvPicPr>
          <p:nvPr/>
        </p:nvPicPr>
        <p:blipFill>
          <a:blip r:embed="rId3"/>
          <a:stretch>
            <a:fillRect/>
          </a:stretch>
        </p:blipFill>
        <p:spPr>
          <a:xfrm>
            <a:off x="5414436" y="0"/>
            <a:ext cx="4200407" cy="5670550"/>
          </a:xfrm>
          <a:prstGeom prst="rect">
            <a:avLst/>
          </a:prstGeom>
        </p:spPr>
      </p:pic>
    </p:spTree>
    <p:extLst>
      <p:ext uri="{BB962C8B-B14F-4D97-AF65-F5344CB8AC3E}">
        <p14:creationId xmlns:p14="http://schemas.microsoft.com/office/powerpoint/2010/main" val="604928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C034DE80-42C0-235C-10E4-459E789FF8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BB4DB9-1DF3-A11F-6016-377A441DCF10}"/>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C0C0C0"/>
                </a:highlight>
                <a:latin typeface="Mongolian Baiti" pitchFamily="66"/>
              </a:rPr>
              <a:t>La méthode du montage (Bernard ASPE)</a:t>
            </a:r>
            <a:endParaRPr lang="fr-BE" sz="4000" b="1">
              <a:highlight>
                <a:srgbClr val="C0C0C0"/>
              </a:highlight>
              <a:latin typeface="Mongolian Baiti" pitchFamily="66"/>
            </a:endParaRPr>
          </a:p>
        </p:txBody>
      </p:sp>
      <p:sp>
        <p:nvSpPr>
          <p:cNvPr id="3" name="ZoneTexte 2">
            <a:extLst>
              <a:ext uri="{FF2B5EF4-FFF2-40B4-BE49-F238E27FC236}">
                <a16:creationId xmlns:a16="http://schemas.microsoft.com/office/drawing/2014/main" id="{813F378F-CD10-8F14-06BA-626D471CCCE2}"/>
              </a:ext>
            </a:extLst>
          </p:cNvPr>
          <p:cNvSpPr txBox="1"/>
          <p:nvPr/>
        </p:nvSpPr>
        <p:spPr>
          <a:xfrm>
            <a:off x="146304" y="804672"/>
            <a:ext cx="9829800" cy="4524315"/>
          </a:xfrm>
          <a:prstGeom prst="rect">
            <a:avLst/>
          </a:prstGeom>
          <a:noFill/>
        </p:spPr>
        <p:txBody>
          <a:bodyPr wrap="square" rtlCol="0">
            <a:spAutoFit/>
          </a:bodyPr>
          <a:lstStyle/>
          <a:p>
            <a:pPr marL="285750" indent="-285750">
              <a:buFontTx/>
              <a:buChar char="-"/>
            </a:pPr>
            <a:r>
              <a:rPr lang="fr-BE"/>
              <a:t>Bernard Aspe, dans un court texte intitulé </a:t>
            </a:r>
            <a:r>
              <a:rPr lang="fr-BE" i="1"/>
              <a:t>La méthode du montage</a:t>
            </a:r>
            <a:r>
              <a:rPr lang="fr-BE"/>
              <a:t>, a décrit selon lui ce qu’étaient les trois gestes du montage (prélever, joindre et diviser, ces deux derniers gestes revenant à « agencer »  ). Pas aussi simples (et « uncreative ») qu’ils n’y paraissent : </a:t>
            </a:r>
            <a:r>
              <a:rPr lang="fr-BE" i="1">
                <a:highlight>
                  <a:srgbClr val="FFFF00"/>
                </a:highlight>
              </a:rPr>
              <a:t>prélever</a:t>
            </a:r>
            <a:r>
              <a:rPr lang="fr-BE"/>
              <a:t> suppose de savoir repérer, dans ce qui existe, ce qui vaut d’être sélectionné, et sur quoi prendre appui ; </a:t>
            </a:r>
            <a:r>
              <a:rPr lang="fr-BE" i="1">
                <a:highlight>
                  <a:srgbClr val="FFFF00"/>
                </a:highlight>
              </a:rPr>
              <a:t>joindre</a:t>
            </a:r>
            <a:r>
              <a:rPr lang="fr-BE"/>
              <a:t> ne consiste pas seulement à faire se succéder les éléments prélevés, mais faire en sorte que cet ajointement produise quelque chose de nouveau ; </a:t>
            </a:r>
            <a:r>
              <a:rPr lang="fr-BE">
                <a:highlight>
                  <a:srgbClr val="FFFF00"/>
                </a:highlight>
              </a:rPr>
              <a:t>diviser</a:t>
            </a:r>
            <a:r>
              <a:rPr lang="fr-BE"/>
              <a:t>, enfin, c’est introduire une coupure en tant que telle (ellipse) là où un continuum était donné, ou bien c’est insérer un élément qui fera apparaître autrement les éléments disjoints – de l’importance, encore, du travail paradoxalement structurant-divisant de Jorn).</a:t>
            </a:r>
          </a:p>
          <a:p>
            <a:pPr marL="285750" indent="-285750">
              <a:buFontTx/>
              <a:buChar char="-"/>
            </a:pPr>
            <a:endParaRPr lang="fr-BE"/>
          </a:p>
          <a:p>
            <a:pPr marL="285750" indent="-285750" algn="just">
              <a:buFontTx/>
              <a:buChar char="-"/>
            </a:pPr>
            <a:r>
              <a:rPr lang="fr-BE"/>
              <a:t>Visées eisensteiniennes concernant le montage, à savoir faire sortir l’individu hors de lui, qu’il soit alors plus que l’individu qu’il est et qu’ainsi le spectateur puisse « subjectiver sa position d’existence. » « Subjectivation » qu’Aspe (et Eisenstein avant lui) entendent au sens fort, puisque par là « </a:t>
            </a:r>
            <a:r>
              <a:rPr lang="fr-BE" b="1"/>
              <a:t>il faut entendre qu’un être se fait porteur d’une pensée et d’une action dont il s’agit de trouver les voies d’inscription dans le monde ; une pensée et une action qui sont vouées à modifier de quelque manière l’état de ce monde.</a:t>
            </a:r>
            <a:r>
              <a:rPr lang="fr-BE"/>
              <a:t> » </a:t>
            </a:r>
          </a:p>
        </p:txBody>
      </p:sp>
    </p:spTree>
    <p:extLst>
      <p:ext uri="{BB962C8B-B14F-4D97-AF65-F5344CB8AC3E}">
        <p14:creationId xmlns:p14="http://schemas.microsoft.com/office/powerpoint/2010/main" val="186609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F525FCCF-24AD-8782-CC70-61627A46C4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6D010B-8CB3-FBA9-168B-EF3CC425DCE5}"/>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C0C0C0"/>
                </a:highlight>
                <a:latin typeface="Mongolian Baiti" pitchFamily="66"/>
              </a:rPr>
              <a:t>La méthode du montage (Bernard ASPE)</a:t>
            </a:r>
            <a:endParaRPr lang="fr-BE" sz="4000" b="1">
              <a:highlight>
                <a:srgbClr val="C0C0C0"/>
              </a:highlight>
              <a:latin typeface="Mongolian Baiti" pitchFamily="66"/>
            </a:endParaRPr>
          </a:p>
        </p:txBody>
      </p:sp>
      <p:sp>
        <p:nvSpPr>
          <p:cNvPr id="3" name="ZoneTexte 2">
            <a:extLst>
              <a:ext uri="{FF2B5EF4-FFF2-40B4-BE49-F238E27FC236}">
                <a16:creationId xmlns:a16="http://schemas.microsoft.com/office/drawing/2014/main" id="{9C28C90A-83AF-E508-A967-BB40DDEE34E5}"/>
              </a:ext>
            </a:extLst>
          </p:cNvPr>
          <p:cNvSpPr txBox="1"/>
          <p:nvPr/>
        </p:nvSpPr>
        <p:spPr>
          <a:xfrm>
            <a:off x="146304" y="804672"/>
            <a:ext cx="9829800" cy="4801314"/>
          </a:xfrm>
          <a:prstGeom prst="rect">
            <a:avLst/>
          </a:prstGeom>
          <a:noFill/>
        </p:spPr>
        <p:txBody>
          <a:bodyPr wrap="square" rtlCol="0">
            <a:spAutoFit/>
          </a:bodyPr>
          <a:lstStyle/>
          <a:p>
            <a:pPr marL="285750" indent="-285750">
              <a:buFontTx/>
              <a:buChar char="-"/>
            </a:pPr>
            <a:r>
              <a:rPr lang="fr-BE"/>
              <a:t>Critique d’Eisenstein, via Jacques Rancière, qui dénonçait « </a:t>
            </a:r>
            <a:r>
              <a:rPr lang="fr-BE">
                <a:highlight>
                  <a:srgbClr val="FFFF00"/>
                </a:highlight>
              </a:rPr>
              <a:t>l’illusion de maîtrise propre à l’idéologie du montage : celle qui confond la production d’une performance et la production de son effet [la manière dont le sujet politique peut être fabriqué]</a:t>
            </a:r>
            <a:r>
              <a:rPr lang="fr-BE"/>
              <a:t>. » Cependant, qu’à l’autre pôle, la revendication et l’affirmation de la « </a:t>
            </a:r>
            <a:r>
              <a:rPr lang="fr-BE">
                <a:highlight>
                  <a:srgbClr val="FFFF00"/>
                </a:highlight>
              </a:rPr>
              <a:t>part inconstructible du sujet politique </a:t>
            </a:r>
            <a:r>
              <a:rPr lang="fr-BE"/>
              <a:t>» (et donc de la seule valorisation de la performance, en tant qu’elle est une espèce de « pudeur formelle », culminant dans le </a:t>
            </a:r>
            <a:r>
              <a:rPr lang="fr-BE">
                <a:highlight>
                  <a:srgbClr val="FFFF00"/>
                </a:highlight>
              </a:rPr>
              <a:t>refus à la fois de l’expression, de la monstration et de la représentation</a:t>
            </a:r>
            <a:r>
              <a:rPr lang="fr-BE"/>
              <a:t>) ont pu être l’apanage des avant-gardes, également contemporaines. </a:t>
            </a:r>
          </a:p>
          <a:p>
            <a:pPr marL="285750" indent="-285750">
              <a:buFontTx/>
              <a:buChar char="-"/>
            </a:pPr>
            <a:r>
              <a:rPr lang="fr-BE"/>
              <a:t>Aspe veut concilier singularité « augmentée » et communauté : « </a:t>
            </a:r>
            <a:r>
              <a:rPr lang="fr-BE">
                <a:highlight>
                  <a:srgbClr val="00FFFF"/>
                </a:highlight>
              </a:rPr>
              <a:t>La méthode du montage fait signe au-delà des émergences singulières pour ajouter quelque chose qu’elles ne contiennent pas en tant que telles. Ajouter un supplément de </a:t>
            </a:r>
            <a:r>
              <a:rPr lang="fr-BE" i="1">
                <a:highlight>
                  <a:srgbClr val="00FFFF"/>
                </a:highlight>
              </a:rPr>
              <a:t>communauté</a:t>
            </a:r>
            <a:r>
              <a:rPr lang="fr-BE">
                <a:highlight>
                  <a:srgbClr val="00FFFF"/>
                </a:highlight>
              </a:rPr>
              <a:t>, un supplément de visibilité ou d’invisibilité à la </a:t>
            </a:r>
            <a:r>
              <a:rPr lang="fr-BE" i="1">
                <a:highlight>
                  <a:srgbClr val="00FFFF"/>
                </a:highlight>
              </a:rPr>
              <a:t>communauté latente</a:t>
            </a:r>
            <a:r>
              <a:rPr lang="fr-BE">
                <a:highlight>
                  <a:srgbClr val="00FFFF"/>
                </a:highlight>
              </a:rPr>
              <a:t> afin de lui permettre une autre prise de forme [je souligne 2 fois]</a:t>
            </a:r>
            <a:r>
              <a:rPr lang="fr-BE"/>
              <a:t>. » Se demandant par ailleurs quels seraient dès lors, dans cette méthode, les « </a:t>
            </a:r>
            <a:r>
              <a:rPr lang="fr-BE" b="1"/>
              <a:t>opérateurs de la construction politique </a:t>
            </a:r>
            <a:r>
              <a:rPr lang="fr-BE"/>
              <a:t>», il en pointe deux (à partir des gestes de base qu’il avait définis) qui me semblent assez bien correspondre avec les </a:t>
            </a:r>
            <a:r>
              <a:rPr lang="fr-BE" i="1"/>
              <a:t>Mémoires </a:t>
            </a:r>
            <a:r>
              <a:rPr lang="fr-BE"/>
              <a:t>de Debord : d’abord, dans le geste de </a:t>
            </a:r>
            <a:r>
              <a:rPr lang="fr-BE" b="1"/>
              <a:t>joindre</a:t>
            </a:r>
            <a:r>
              <a:rPr lang="fr-BE"/>
              <a:t>, il y a </a:t>
            </a:r>
            <a:r>
              <a:rPr lang="fr-BE" b="1"/>
              <a:t>l’ajointement des temps éparpillés </a:t>
            </a:r>
            <a:r>
              <a:rPr lang="fr-BE"/>
              <a:t>(le passé, bien sûr, mais aussi les temps singuliers fragmentés par le Capital) et ensuite, dans celui de </a:t>
            </a:r>
            <a:r>
              <a:rPr lang="fr-BE" b="1"/>
              <a:t>diviser</a:t>
            </a:r>
            <a:r>
              <a:rPr lang="fr-BE"/>
              <a:t>, il y a la … </a:t>
            </a:r>
            <a:r>
              <a:rPr lang="fr-BE" b="1"/>
              <a:t>division des fausses continuités temporelles de la dynamique du Capital</a:t>
            </a:r>
            <a:r>
              <a:rPr lang="fr-BE"/>
              <a:t>.</a:t>
            </a:r>
          </a:p>
        </p:txBody>
      </p:sp>
    </p:spTree>
    <p:extLst>
      <p:ext uri="{BB962C8B-B14F-4D97-AF65-F5344CB8AC3E}">
        <p14:creationId xmlns:p14="http://schemas.microsoft.com/office/powerpoint/2010/main" val="1245197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3749E96A-7299-809A-499D-FB44082981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9A3B639-3106-4DCB-D7B9-0F3C48032079}"/>
              </a:ext>
            </a:extLst>
          </p:cNvPr>
          <p:cNvSpPr txBox="1">
            <a:spLocks noGrp="1"/>
          </p:cNvSpPr>
          <p:nvPr>
            <p:ph type="title" idx="4294967295"/>
          </p:nvPr>
        </p:nvSpPr>
        <p:spPr>
          <a:xfrm>
            <a:off x="503999" y="203040"/>
            <a:ext cx="9071640" cy="406560"/>
          </a:xfrm>
        </p:spPr>
        <p:txBody>
          <a:bodyPr vert="horz"/>
          <a:lstStyle/>
          <a:p>
            <a:pPr lvl="0"/>
            <a:r>
              <a:rPr lang="fr-BE" sz="4000" b="1" i="1">
                <a:highlight>
                  <a:srgbClr val="C0C0C0"/>
                </a:highlight>
                <a:latin typeface="Mongolian Baiti" pitchFamily="66"/>
              </a:rPr>
              <a:t>La méthode du montage (Bernard ASPE)</a:t>
            </a:r>
            <a:endParaRPr lang="fr-BE" sz="4000" b="1">
              <a:highlight>
                <a:srgbClr val="C0C0C0"/>
              </a:highlight>
              <a:latin typeface="Mongolian Baiti" pitchFamily="66"/>
            </a:endParaRPr>
          </a:p>
        </p:txBody>
      </p:sp>
      <p:sp>
        <p:nvSpPr>
          <p:cNvPr id="3" name="ZoneTexte 2">
            <a:extLst>
              <a:ext uri="{FF2B5EF4-FFF2-40B4-BE49-F238E27FC236}">
                <a16:creationId xmlns:a16="http://schemas.microsoft.com/office/drawing/2014/main" id="{0328BAAC-1574-7B95-1663-CFA968314098}"/>
              </a:ext>
            </a:extLst>
          </p:cNvPr>
          <p:cNvSpPr txBox="1"/>
          <p:nvPr/>
        </p:nvSpPr>
        <p:spPr>
          <a:xfrm>
            <a:off x="146304" y="804672"/>
            <a:ext cx="9829800" cy="5632311"/>
          </a:xfrm>
          <a:prstGeom prst="rect">
            <a:avLst/>
          </a:prstGeom>
          <a:noFill/>
        </p:spPr>
        <p:txBody>
          <a:bodyPr wrap="square" rtlCol="0">
            <a:spAutoFit/>
          </a:bodyPr>
          <a:lstStyle/>
          <a:p>
            <a:pPr algn="just"/>
            <a:r>
              <a:rPr lang="fr-BE"/>
              <a:t> - Où l’on voit que l’opposition </a:t>
            </a:r>
            <a:r>
              <a:rPr lang="fr-BE">
                <a:highlight>
                  <a:srgbClr val="00FFFF"/>
                </a:highlight>
              </a:rPr>
              <a:t>« continuité–disconstinuité »</a:t>
            </a:r>
            <a:r>
              <a:rPr lang="fr-BE"/>
              <a:t> est ici une </a:t>
            </a:r>
            <a:r>
              <a:rPr lang="fr-BE">
                <a:highlight>
                  <a:srgbClr val="00FFFF"/>
                </a:highlight>
              </a:rPr>
              <a:t>complémentarité</a:t>
            </a:r>
            <a:r>
              <a:rPr lang="fr-BE"/>
              <a:t>. Où l’on voit surtout que la problématique est singulièrement déplacée, puisque qu’il ne s’agit pas d’une </a:t>
            </a:r>
            <a:r>
              <a:rPr lang="fr-BE" b="1"/>
              <a:t>prise de conscience via une recette</a:t>
            </a:r>
            <a:r>
              <a:rPr lang="fr-BE"/>
              <a:t> ni d’un </a:t>
            </a:r>
            <a:r>
              <a:rPr lang="fr-BE" b="1"/>
              <a:t>déroutement formel toujours plus illisible</a:t>
            </a:r>
            <a:r>
              <a:rPr lang="fr-BE"/>
              <a:t>, mais de ce que les opérations de montage permettent comme intelligibilité du cours des choses, à la fois comme effet sensible et effet de sens, dans une perspective de « pragmatique généralisée  ». </a:t>
            </a:r>
          </a:p>
          <a:p>
            <a:r>
              <a:rPr lang="fr-BE"/>
              <a:t>- Et c’est en un sens cinématographique transposé à la « littérature » (et même : à la littérature de montage) qu’il faut lire </a:t>
            </a:r>
            <a:r>
              <a:rPr lang="fr-BE" i="1"/>
              <a:t>Mémoires</a:t>
            </a:r>
            <a:r>
              <a:rPr lang="fr-BE"/>
              <a:t>, application d’ « une certaine idée du cinéma » : « </a:t>
            </a:r>
            <a:r>
              <a:rPr lang="fr-BE">
                <a:highlight>
                  <a:srgbClr val="FFFF00"/>
                </a:highlight>
              </a:rPr>
              <a:t>le dispositif cinéphilique comme production objective d’un temps commun et d’une perspective partagée et disputée ; le montage comme production subjective d’un autre monde ; la dynamique des images qui les constituent non comme monde des images séparées du monde mais images du monde inséparables du monde</a:t>
            </a:r>
            <a:r>
              <a:rPr lang="fr-BE"/>
              <a:t> » (Anonyme</a:t>
            </a:r>
            <a:r>
              <a:rPr lang="fr-BE" cap="small"/>
              <a:t> [C.P.]</a:t>
            </a:r>
            <a:r>
              <a:rPr lang="fr-BE"/>
              <a:t> 2024).</a:t>
            </a:r>
          </a:p>
          <a:p>
            <a:pPr algn="just"/>
            <a:r>
              <a:rPr lang="fr-BE" sz="1700"/>
              <a:t>- Enfin, et bien qu’il faille, entendre </a:t>
            </a:r>
            <a:r>
              <a:rPr lang="fr-BE" sz="1700" b="1"/>
              <a:t>« communauté »</a:t>
            </a:r>
            <a:r>
              <a:rPr lang="fr-BE" sz="1700"/>
              <a:t> chez Debord dans un sens </a:t>
            </a:r>
            <a:r>
              <a:rPr lang="fr-BE" sz="1700" b="1"/>
              <a:t>restreint</a:t>
            </a:r>
            <a:r>
              <a:rPr lang="fr-BE" sz="1700"/>
              <a:t> (ou </a:t>
            </a:r>
            <a:r>
              <a:rPr lang="fr-BE" sz="1700" i="1"/>
              <a:t>d’abord</a:t>
            </a:r>
            <a:r>
              <a:rPr lang="fr-BE" sz="1700"/>
              <a:t> restreint), l’on voit à quel point sa </a:t>
            </a:r>
            <a:r>
              <a:rPr lang="fr-BE" sz="1700" b="1"/>
              <a:t>méthode</a:t>
            </a:r>
            <a:r>
              <a:rPr lang="fr-BE" sz="1700"/>
              <a:t> était bel et bien anachroniquement </a:t>
            </a:r>
            <a:r>
              <a:rPr lang="fr-BE" sz="1700" b="1" i="1"/>
              <a:t>aspienne</a:t>
            </a:r>
            <a:r>
              <a:rPr lang="fr-BE" sz="1700"/>
              <a:t>, lui qui en appelle, à travers ses écrits et les différentes organisations ou mouvements qu’il traverse ou met sur pied, dans les années 1950, à la </a:t>
            </a:r>
            <a:r>
              <a:rPr lang="fr-BE" sz="1700" b="1"/>
              <a:t>constitution d’</a:t>
            </a:r>
            <a:r>
              <a:rPr lang="fr-BE" sz="1700" b="1" i="1"/>
              <a:t>entités collectives affectives</a:t>
            </a:r>
            <a:r>
              <a:rPr lang="fr-BE" sz="1700"/>
              <a:t>. Cependant que cet appel et ce projet n’ont jamais pu être réalisés complètement : </a:t>
            </a:r>
            <a:r>
              <a:rPr lang="fr-BE" sz="1700" b="1">
                <a:solidFill>
                  <a:srgbClr val="C00000"/>
                </a:solidFill>
              </a:rPr>
              <a:t>« Et quelques rencontres, seules, furent comme des signaux venus d’une vie plus intense, qui n’a pas été vraiment trouvée »</a:t>
            </a:r>
            <a:r>
              <a:rPr lang="fr-BE" sz="1700"/>
              <a:t> (</a:t>
            </a:r>
            <a:r>
              <a:rPr lang="fr-BE" sz="1700" i="1"/>
              <a:t>Critique de la séparation</a:t>
            </a:r>
            <a:r>
              <a:rPr lang="fr-BE" sz="1700"/>
              <a:t>, 1961).</a:t>
            </a:r>
          </a:p>
          <a:p>
            <a:r>
              <a:rPr lang="fr-BE"/>
              <a:t> </a:t>
            </a:r>
          </a:p>
          <a:p>
            <a:pPr marL="285750" indent="-285750">
              <a:buFontTx/>
              <a:buChar char="-"/>
            </a:pPr>
            <a:endParaRPr lang="fr-BE"/>
          </a:p>
        </p:txBody>
      </p:sp>
    </p:spTree>
    <p:extLst>
      <p:ext uri="{BB962C8B-B14F-4D97-AF65-F5344CB8AC3E}">
        <p14:creationId xmlns:p14="http://schemas.microsoft.com/office/powerpoint/2010/main" val="3980086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79000"/>
          </a:blip>
          <a:tile tx="0" ty="0" sx="100000" sy="100000" flip="none" algn="tl"/>
        </a:blipFill>
        <a:effectLst/>
      </p:bgPr>
    </p:bg>
    <p:spTree>
      <p:nvGrpSpPr>
        <p:cNvPr id="1" name="">
          <a:extLst>
            <a:ext uri="{FF2B5EF4-FFF2-40B4-BE49-F238E27FC236}">
              <a16:creationId xmlns:a16="http://schemas.microsoft.com/office/drawing/2014/main" id="{3E88800D-B34D-8401-5B67-D8D70289182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C27EAB-36A8-53F0-7E97-D69F0529DAD6}"/>
              </a:ext>
            </a:extLst>
          </p:cNvPr>
          <p:cNvSpPr txBox="1">
            <a:spLocks noGrp="1"/>
          </p:cNvSpPr>
          <p:nvPr>
            <p:ph type="title" idx="4294967295"/>
          </p:nvPr>
        </p:nvSpPr>
        <p:spPr>
          <a:xfrm>
            <a:off x="503999" y="203040"/>
            <a:ext cx="9071640" cy="406560"/>
          </a:xfrm>
        </p:spPr>
        <p:txBody>
          <a:bodyPr vert="horz"/>
          <a:lstStyle/>
          <a:p>
            <a:pPr lvl="0"/>
            <a:r>
              <a:rPr lang="fr-BE" sz="4000" b="1">
                <a:highlight>
                  <a:srgbClr val="FF00FF"/>
                </a:highlight>
                <a:latin typeface="Mongolian Baiti" pitchFamily="66"/>
              </a:rPr>
              <a:t>La méthode de Debord</a:t>
            </a:r>
          </a:p>
        </p:txBody>
      </p:sp>
      <p:sp>
        <p:nvSpPr>
          <p:cNvPr id="3" name="ZoneTexte 2">
            <a:extLst>
              <a:ext uri="{FF2B5EF4-FFF2-40B4-BE49-F238E27FC236}">
                <a16:creationId xmlns:a16="http://schemas.microsoft.com/office/drawing/2014/main" id="{5C821CE2-04B7-F533-3868-854D1E7370AD}"/>
              </a:ext>
            </a:extLst>
          </p:cNvPr>
          <p:cNvSpPr txBox="1"/>
          <p:nvPr/>
        </p:nvSpPr>
        <p:spPr>
          <a:xfrm>
            <a:off x="146304" y="804672"/>
            <a:ext cx="9829800" cy="646331"/>
          </a:xfrm>
          <a:prstGeom prst="rect">
            <a:avLst/>
          </a:prstGeom>
          <a:noFill/>
        </p:spPr>
        <p:txBody>
          <a:bodyPr wrap="square" rtlCol="0">
            <a:spAutoFit/>
          </a:bodyPr>
          <a:lstStyle/>
          <a:p>
            <a:r>
              <a:rPr lang="fr-BE"/>
              <a:t> </a:t>
            </a:r>
          </a:p>
          <a:p>
            <a:pPr marL="285750" indent="-285750">
              <a:buFontTx/>
              <a:buChar char="-"/>
            </a:pPr>
            <a:endParaRPr lang="fr-BE"/>
          </a:p>
        </p:txBody>
      </p:sp>
      <p:sp>
        <p:nvSpPr>
          <p:cNvPr id="6" name="ZoneTexte 5">
            <a:extLst>
              <a:ext uri="{FF2B5EF4-FFF2-40B4-BE49-F238E27FC236}">
                <a16:creationId xmlns:a16="http://schemas.microsoft.com/office/drawing/2014/main" id="{1671D63B-3AD7-F705-A609-75E70449F951}"/>
              </a:ext>
            </a:extLst>
          </p:cNvPr>
          <p:cNvSpPr txBox="1"/>
          <p:nvPr/>
        </p:nvSpPr>
        <p:spPr>
          <a:xfrm>
            <a:off x="146304" y="694944"/>
            <a:ext cx="9829800" cy="4832092"/>
          </a:xfrm>
          <a:prstGeom prst="rect">
            <a:avLst/>
          </a:prstGeom>
          <a:noFill/>
        </p:spPr>
        <p:txBody>
          <a:bodyPr wrap="square" rtlCol="0">
            <a:spAutoFit/>
          </a:bodyPr>
          <a:lstStyle/>
          <a:p>
            <a:r>
              <a:rPr lang="fr-BE" i="1"/>
              <a:t>Mémoires</a:t>
            </a:r>
            <a:r>
              <a:rPr lang="fr-BE"/>
              <a:t> est ainsi à la fois un livre de refus et d’ouvertures : </a:t>
            </a:r>
          </a:p>
          <a:p>
            <a:endParaRPr lang="fr-BE"/>
          </a:p>
          <a:p>
            <a:r>
              <a:rPr lang="fr-BE" sz="1700"/>
              <a:t>* de refus du public et d’ouverture à une certaine communauté restreinte et plus ou moins latente (« Une connivence que rien jamais ne pourrait défaire » (DONNÉ 2024 : 35) </a:t>
            </a:r>
          </a:p>
          <a:p>
            <a:r>
              <a:rPr lang="fr-BE" sz="1700"/>
              <a:t>* de refus critique et de </a:t>
            </a:r>
            <a:r>
              <a:rPr lang="fr-BE" sz="1700" i="1"/>
              <a:t>construction</a:t>
            </a:r>
            <a:r>
              <a:rPr lang="fr-BE" sz="1700"/>
              <a:t> (« structures », « éléments préfabriqués » traduisent cette prégnance de l’architecture et de l’agencement constructionnel), voire d’hommage </a:t>
            </a:r>
          </a:p>
          <a:p>
            <a:r>
              <a:rPr lang="fr-BE" sz="1700"/>
              <a:t>* de refus de l’ordre traditionnel du récit et d’une certaine continuité lisible</a:t>
            </a:r>
          </a:p>
          <a:p>
            <a:r>
              <a:rPr lang="fr-BE" sz="1700"/>
              <a:t>* de refus du temps capitaliste et d’ouverture au temps poétique vécu (un temps vécu comme un perpétuel présent, sans passé ni avenir, fait d’une succession d’expériences   d’autant plus vives qu’elles sont immédiates (DONNÉ 2024 : 31)</a:t>
            </a:r>
          </a:p>
          <a:p>
            <a:r>
              <a:rPr lang="fr-BE" sz="1700"/>
              <a:t>* du refus du spectaculaire et d’ouverture aux flux et rencontres amoureuses</a:t>
            </a:r>
          </a:p>
          <a:p>
            <a:r>
              <a:rPr lang="fr-BE" sz="1700"/>
              <a:t>* de refus du langage aliéné, ou plutôt de celui de la séparation, et d’ouverture à « la belle langue de son siècle », c’est-à-dire la vraie poésie de son temps et de sa vie, un langage immédiat (ou le plus possible) </a:t>
            </a:r>
          </a:p>
          <a:p>
            <a:r>
              <a:rPr lang="fr-BE" sz="1700"/>
              <a:t>* de refus de l’Art et de l’œuvre et d’ouverture à l’art vital singulier et privé  (expression restreinte et authentique des sentiments) --- voir Thomas de Quincey (la séparation d’Ann et Thomas dans Londres).</a:t>
            </a:r>
          </a:p>
          <a:p>
            <a:r>
              <a:rPr lang="fr-BE" sz="1700"/>
              <a:t>* de refus de la continuité et de la clarté et de l’ouverture à un certain ordre (certes secret)</a:t>
            </a:r>
          </a:p>
          <a:p>
            <a:r>
              <a:rPr lang="fr-BE" sz="1700"/>
              <a:t>* de refus du hasard existentiellement pauvre  et d’ouverture aux affinités électives (et aux électivités affectives), etc.</a:t>
            </a:r>
          </a:p>
        </p:txBody>
      </p:sp>
    </p:spTree>
    <p:extLst>
      <p:ext uri="{BB962C8B-B14F-4D97-AF65-F5344CB8AC3E}">
        <p14:creationId xmlns:p14="http://schemas.microsoft.com/office/powerpoint/2010/main" val="3455722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diagBrick">
          <a:fgClr>
            <a:schemeClr val="accent1"/>
          </a:fgClr>
          <a:bgClr>
            <a:schemeClr val="bg1"/>
          </a:bgClr>
        </a:patt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28A4E8-F1AC-D12C-366A-F281BC719624}"/>
              </a:ext>
            </a:extLst>
          </p:cNvPr>
          <p:cNvSpPr txBox="1"/>
          <p:nvPr/>
        </p:nvSpPr>
        <p:spPr>
          <a:xfrm>
            <a:off x="0" y="-41591"/>
            <a:ext cx="8631936" cy="1323439"/>
          </a:xfrm>
          <a:prstGeom prst="rect">
            <a:avLst/>
          </a:prstGeom>
          <a:noFill/>
        </p:spPr>
        <p:txBody>
          <a:bodyPr wrap="square" rtlCol="0">
            <a:spAutoFit/>
          </a:bodyPr>
          <a:lstStyle/>
          <a:p>
            <a:r>
              <a:rPr lang="fr-BE" sz="4000" b="1">
                <a:solidFill>
                  <a:srgbClr val="C00000"/>
                </a:solidFill>
              </a:rPr>
              <a:t>Pour conclure, récapituler et aller plus loin…</a:t>
            </a:r>
          </a:p>
        </p:txBody>
      </p:sp>
      <p:pic>
        <p:nvPicPr>
          <p:cNvPr id="4" name="Image 3" descr="Une image contenant texte, livre, lettre, Police&#10;&#10;Le contenu généré par l’IA peut être incorrect.">
            <a:extLst>
              <a:ext uri="{FF2B5EF4-FFF2-40B4-BE49-F238E27FC236}">
                <a16:creationId xmlns:a16="http://schemas.microsoft.com/office/drawing/2014/main" id="{FA802D40-2D75-2EAA-6566-553944F39E0C}"/>
              </a:ext>
            </a:extLst>
          </p:cNvPr>
          <p:cNvPicPr>
            <a:picLocks noChangeAspect="1"/>
          </p:cNvPicPr>
          <p:nvPr/>
        </p:nvPicPr>
        <p:blipFill>
          <a:blip r:embed="rId2"/>
          <a:stretch>
            <a:fillRect/>
          </a:stretch>
        </p:blipFill>
        <p:spPr>
          <a:xfrm>
            <a:off x="7647650" y="1256079"/>
            <a:ext cx="2253955" cy="3952358"/>
          </a:xfrm>
          <a:prstGeom prst="rect">
            <a:avLst/>
          </a:prstGeom>
        </p:spPr>
      </p:pic>
      <p:pic>
        <p:nvPicPr>
          <p:cNvPr id="7" name="Image 6">
            <a:extLst>
              <a:ext uri="{FF2B5EF4-FFF2-40B4-BE49-F238E27FC236}">
                <a16:creationId xmlns:a16="http://schemas.microsoft.com/office/drawing/2014/main" id="{BEE7761C-F71A-2191-EB89-CEEAE01D46FB}"/>
              </a:ext>
            </a:extLst>
          </p:cNvPr>
          <p:cNvPicPr>
            <a:picLocks noChangeAspect="1"/>
          </p:cNvPicPr>
          <p:nvPr/>
        </p:nvPicPr>
        <p:blipFill>
          <a:blip r:embed="rId3"/>
          <a:stretch>
            <a:fillRect/>
          </a:stretch>
        </p:blipFill>
        <p:spPr>
          <a:xfrm>
            <a:off x="4135577" y="1088517"/>
            <a:ext cx="3674398" cy="1815636"/>
          </a:xfrm>
          <a:prstGeom prst="rect">
            <a:avLst/>
          </a:prstGeom>
        </p:spPr>
      </p:pic>
      <p:pic>
        <p:nvPicPr>
          <p:cNvPr id="8" name="Image 7">
            <a:extLst>
              <a:ext uri="{FF2B5EF4-FFF2-40B4-BE49-F238E27FC236}">
                <a16:creationId xmlns:a16="http://schemas.microsoft.com/office/drawing/2014/main" id="{EEA3D1BB-F59D-D04D-983F-F9F5E0F3C242}"/>
              </a:ext>
            </a:extLst>
          </p:cNvPr>
          <p:cNvPicPr>
            <a:picLocks noChangeAspect="1"/>
          </p:cNvPicPr>
          <p:nvPr/>
        </p:nvPicPr>
        <p:blipFill>
          <a:blip r:embed="rId4"/>
          <a:stretch>
            <a:fillRect/>
          </a:stretch>
        </p:blipFill>
        <p:spPr>
          <a:xfrm>
            <a:off x="0" y="2027348"/>
            <a:ext cx="4459581" cy="3544038"/>
          </a:xfrm>
          <a:prstGeom prst="rect">
            <a:avLst/>
          </a:prstGeom>
        </p:spPr>
      </p:pic>
      <p:pic>
        <p:nvPicPr>
          <p:cNvPr id="9" name="Image 8">
            <a:extLst>
              <a:ext uri="{FF2B5EF4-FFF2-40B4-BE49-F238E27FC236}">
                <a16:creationId xmlns:a16="http://schemas.microsoft.com/office/drawing/2014/main" id="{A7A55897-BB63-2B99-220A-B5A62EC3785F}"/>
              </a:ext>
            </a:extLst>
          </p:cNvPr>
          <p:cNvPicPr>
            <a:picLocks noChangeAspect="1"/>
          </p:cNvPicPr>
          <p:nvPr/>
        </p:nvPicPr>
        <p:blipFill>
          <a:blip r:embed="rId5"/>
          <a:stretch>
            <a:fillRect/>
          </a:stretch>
        </p:blipFill>
        <p:spPr>
          <a:xfrm>
            <a:off x="4179014" y="3674215"/>
            <a:ext cx="3396840" cy="1897171"/>
          </a:xfrm>
          <a:prstGeom prst="rect">
            <a:avLst/>
          </a:prstGeom>
        </p:spPr>
      </p:pic>
    </p:spTree>
    <p:extLst>
      <p:ext uri="{BB962C8B-B14F-4D97-AF65-F5344CB8AC3E}">
        <p14:creationId xmlns:p14="http://schemas.microsoft.com/office/powerpoint/2010/main" val="16321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useBgFill="1">
        <p:nvSpPr>
          <p:cNvPr id="2" name="Sous-titre 1">
            <a:extLst>
              <a:ext uri="{FF2B5EF4-FFF2-40B4-BE49-F238E27FC236}">
                <a16:creationId xmlns:a16="http://schemas.microsoft.com/office/drawing/2014/main" id="{07930A56-3944-56CE-53A8-9955DF686D55}"/>
              </a:ext>
            </a:extLst>
          </p:cNvPr>
          <p:cNvSpPr txBox="1">
            <a:spLocks noGrp="1"/>
          </p:cNvSpPr>
          <p:nvPr>
            <p:ph type="subTitle" idx="4294967295"/>
          </p:nvPr>
        </p:nvSpPr>
        <p:spPr>
          <a:xfrm>
            <a:off x="143633" y="1072046"/>
            <a:ext cx="9793357" cy="4598504"/>
          </a:xfrm>
        </p:spPr>
        <p:txBody>
          <a:bodyPr vert="horz" anchor="ctr">
            <a:normAutofit fontScale="85000" lnSpcReduction="10000"/>
          </a:bodyPr>
          <a:lstStyle/>
          <a:p>
            <a:pPr lvl="0" algn="ctr"/>
            <a:endParaRPr lang="fr-BE" sz="1700">
              <a:highlight>
                <a:srgbClr val="CCCCCC"/>
              </a:highlight>
              <a:latin typeface="Mongolian Baiti" pitchFamily="66"/>
            </a:endParaRPr>
          </a:p>
          <a:p>
            <a:pPr lvl="0" algn="just">
              <a:buSzPct val="45000"/>
              <a:buFont typeface="StarSymbol"/>
              <a:buChar char="●"/>
            </a:pPr>
            <a:r>
              <a:rPr lang="fr-BE" sz="2000" b="1">
                <a:highlight>
                  <a:srgbClr val="FF00FF"/>
                </a:highlight>
                <a:latin typeface="Mongolian Baiti" pitchFamily="66"/>
              </a:rPr>
              <a:t> Liens avec ma recherche</a:t>
            </a:r>
            <a:r>
              <a:rPr lang="fr-BE" sz="2000">
                <a:highlight>
                  <a:srgbClr val="00FFFF"/>
                </a:highlight>
                <a:latin typeface="Mongolian Baiti" pitchFamily="66"/>
              </a:rPr>
              <a:t> : les textes que j’étudie pour ma thèse (revue </a:t>
            </a:r>
            <a:r>
              <a:rPr lang="fr-BE" sz="2000" i="1">
                <a:highlight>
                  <a:srgbClr val="00FFFF"/>
                </a:highlight>
                <a:latin typeface="Mongolian Baiti" pitchFamily="66"/>
              </a:rPr>
              <a:t>Tiqqun</a:t>
            </a:r>
            <a:r>
              <a:rPr lang="fr-BE" sz="2000">
                <a:highlight>
                  <a:srgbClr val="00FFFF"/>
                </a:highlight>
                <a:latin typeface="Mongolian Baiti" pitchFamily="66"/>
              </a:rPr>
              <a:t> et textes du Comité invisible) font, appel, peu ou prou, aux mêmes ressources affectives, à savoir le « vécu » ou le « sensible » (avec un « contenu » particulier à chaque fois, j’y reviendrai) contre des catégories conceptuelles jugées trop froides par ailleurs (idéologie, prolétariat, exploitation et extorsion de la plus-value, etc.) et surtout </a:t>
            </a:r>
            <a:r>
              <a:rPr lang="fr-BE" sz="2000" i="1">
                <a:highlight>
                  <a:srgbClr val="00FFFF"/>
                </a:highlight>
                <a:latin typeface="Mongolian Baiti" pitchFamily="66"/>
              </a:rPr>
              <a:t>non remaniantes</a:t>
            </a:r>
            <a:r>
              <a:rPr lang="fr-BE" sz="2000">
                <a:highlight>
                  <a:srgbClr val="00FFFF"/>
                </a:highlight>
                <a:latin typeface="Mongolian Baiti" pitchFamily="66"/>
              </a:rPr>
              <a:t>, et en tout cas tentent d’insuffler dans ces catégories une certaine </a:t>
            </a:r>
            <a:r>
              <a:rPr lang="fr-BE" sz="2000" i="1">
                <a:highlight>
                  <a:srgbClr val="00FFFF"/>
                </a:highlight>
                <a:latin typeface="Mongolian Baiti" pitchFamily="66"/>
              </a:rPr>
              <a:t>profondeur affective. </a:t>
            </a:r>
            <a:r>
              <a:rPr lang="fr-BE" sz="2000">
                <a:highlight>
                  <a:srgbClr val="00FFFF"/>
                </a:highlight>
                <a:latin typeface="Mongolian Baiti" pitchFamily="66"/>
              </a:rPr>
              <a:t>L’IS puise aux sources les plus sensibles et « authentiques » de la production humaine </a:t>
            </a:r>
            <a:r>
              <a:rPr lang="fr-BE" sz="2000" i="1">
                <a:highlight>
                  <a:srgbClr val="00FFFF"/>
                </a:highlight>
                <a:latin typeface="Mongolian Baiti" pitchFamily="66"/>
              </a:rPr>
              <a:t>contenues</a:t>
            </a:r>
            <a:r>
              <a:rPr lang="fr-BE" sz="2000">
                <a:highlight>
                  <a:srgbClr val="00FFFF"/>
                </a:highlight>
                <a:latin typeface="Mongolian Baiti" pitchFamily="66"/>
              </a:rPr>
              <a:t> (aux deux sens du terme) dans l’art.</a:t>
            </a:r>
          </a:p>
          <a:p>
            <a:pPr lvl="0" algn="just">
              <a:buSzPct val="45000"/>
              <a:buFont typeface="StarSymbol"/>
              <a:buChar char="●"/>
            </a:pPr>
            <a:r>
              <a:rPr lang="fr-BE" sz="2000">
                <a:highlight>
                  <a:srgbClr val="00FFFF"/>
                </a:highlight>
                <a:latin typeface="Mongolian Baiti" pitchFamily="66"/>
              </a:rPr>
              <a:t>Revue et mouvement, donc, à la fin des années 1950 (« internationale »).</a:t>
            </a:r>
          </a:p>
          <a:p>
            <a:pPr lvl="0" algn="just">
              <a:buSzPct val="45000"/>
              <a:buFont typeface="StarSymbol"/>
              <a:buChar char="●"/>
            </a:pPr>
            <a:r>
              <a:rPr lang="fr-BE" sz="2000" b="1">
                <a:solidFill>
                  <a:srgbClr val="000000"/>
                </a:solidFill>
                <a:highlight>
                  <a:srgbClr val="FF00FF"/>
                </a:highlight>
                <a:latin typeface="Mongolian Baiti" pitchFamily="66"/>
              </a:rPr>
              <a:t> Contexte culturel</a:t>
            </a:r>
            <a:r>
              <a:rPr lang="fr-BE" sz="2000">
                <a:highlight>
                  <a:srgbClr val="00FFFF"/>
                </a:highlight>
                <a:latin typeface="Mongolian Baiti" pitchFamily="66"/>
              </a:rPr>
              <a:t> : fin des avant-gardes (notamment le surréalisme), retour du classicisme en poésie, déclin de l’existentialisme, « médiocrité des réalismes socialistes » (absolument pro-staliniens), impérialisme culturel américain (films, musique, « vedettes », figures spectaculaires de la révolte.</a:t>
            </a:r>
          </a:p>
          <a:p>
            <a:pPr lvl="0" algn="just">
              <a:buSzPct val="45000"/>
              <a:buFont typeface="StarSymbol"/>
              <a:buChar char="●"/>
            </a:pPr>
            <a:r>
              <a:rPr lang="fr-BE" sz="2000" b="1">
                <a:highlight>
                  <a:srgbClr val="FF00FF"/>
                </a:highlight>
                <a:latin typeface="Mongolian Baiti" pitchFamily="66"/>
              </a:rPr>
              <a:t> Première étape</a:t>
            </a:r>
            <a:r>
              <a:rPr lang="fr-BE" sz="2000">
                <a:highlight>
                  <a:srgbClr val="00FFFF"/>
                </a:highlight>
                <a:latin typeface="Mongolian Baiti" pitchFamily="66"/>
              </a:rPr>
              <a:t> : l’Internationale Lettriste : poésie bruitiste et phonétique, négativité dadaïste envers le cinéma (du réemploi de matériaux préexistants à plus d’image et plus de son du tout), volonté affichée de « dépassement de l’Art ».</a:t>
            </a:r>
          </a:p>
          <a:p>
            <a:pPr lvl="0" algn="just">
              <a:buSzPct val="45000"/>
              <a:buFont typeface="StarSymbol"/>
              <a:buChar char="●"/>
            </a:pPr>
            <a:r>
              <a:rPr lang="fr-BE" sz="2000" b="1">
                <a:highlight>
                  <a:srgbClr val="FF00FF"/>
                </a:highlight>
                <a:latin typeface="Mongolian Baiti" pitchFamily="66"/>
              </a:rPr>
              <a:t> Deuxième étape</a:t>
            </a:r>
            <a:r>
              <a:rPr lang="fr-BE" sz="2000">
                <a:highlight>
                  <a:srgbClr val="00FFFF"/>
                </a:highlight>
                <a:latin typeface="Mongolian Baiti" pitchFamily="66"/>
              </a:rPr>
              <a:t> (conjointe) : mouvements politiques dits d’ « ultragauche » (conseillisme ou « communisme des conseils », marxisme hétérodoxe) : </a:t>
            </a:r>
            <a:r>
              <a:rPr lang="fr-BE" sz="2000" i="1">
                <a:highlight>
                  <a:srgbClr val="00FFFF"/>
                </a:highlight>
                <a:latin typeface="Mongolian Baiti" pitchFamily="66"/>
              </a:rPr>
              <a:t>Socialisme ou Barbarie</a:t>
            </a:r>
            <a:r>
              <a:rPr lang="fr-BE" sz="2000">
                <a:highlight>
                  <a:srgbClr val="00FFFF"/>
                </a:highlight>
                <a:latin typeface="Mongolian Baiti" pitchFamily="66"/>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385576-DEF3-395F-986C-1974870F58C0}"/>
              </a:ext>
            </a:extLst>
          </p:cNvPr>
          <p:cNvSpPr txBox="1"/>
          <p:nvPr/>
        </p:nvSpPr>
        <p:spPr>
          <a:xfrm>
            <a:off x="146756" y="0"/>
            <a:ext cx="9742311" cy="6186309"/>
          </a:xfrm>
          <a:prstGeom prst="rect">
            <a:avLst/>
          </a:prstGeom>
          <a:noFill/>
        </p:spPr>
        <p:txBody>
          <a:bodyPr wrap="square" rtlCol="0">
            <a:spAutoFit/>
          </a:bodyPr>
          <a:lstStyle/>
          <a:p>
            <a:pPr marL="285750" indent="-285750" algn="just">
              <a:buFontTx/>
              <a:buChar char="-"/>
            </a:pPr>
            <a:r>
              <a:rPr lang="fr-BE" sz="2000"/>
              <a:t>Les fonctions et les effets (les « effets conjoints du démontage et du remontage » (</a:t>
            </a:r>
            <a:r>
              <a:rPr lang="fr-BE" sz="2000" cap="small"/>
              <a:t>Baetens</a:t>
            </a:r>
            <a:r>
              <a:rPr lang="fr-BE" sz="2000"/>
              <a:t> 2025 : 111) plus ou moins voulus et attendus, plus ou moins performatifs aussi) de cette « stratégie révolutionnaire du texte » (et des images) en sont les suivants (liste sans doute non-exhaustive) : </a:t>
            </a:r>
          </a:p>
          <a:p>
            <a:pPr marL="285750" indent="-285750" algn="just">
              <a:buFontTx/>
              <a:buChar char="-"/>
            </a:pPr>
            <a:endParaRPr lang="fr-BE" sz="2000"/>
          </a:p>
          <a:p>
            <a:pPr algn="just"/>
            <a:r>
              <a:rPr lang="fr-BE" sz="2000" b="1">
                <a:highlight>
                  <a:srgbClr val="FFFF00"/>
                </a:highlight>
              </a:rPr>
              <a:t>Rire</a:t>
            </a:r>
            <a:r>
              <a:rPr lang="fr-BE" sz="2000"/>
              <a:t> (mais pas toujours </a:t>
            </a:r>
            <a:r>
              <a:rPr lang="fr-BE" sz="2000" i="1"/>
              <a:t>pour rire</a:t>
            </a:r>
            <a:r>
              <a:rPr lang="fr-BE" sz="2000"/>
              <a:t> – il ne s’agit en tout cas jamais d’un jeu gratuit), </a:t>
            </a:r>
            <a:r>
              <a:rPr lang="fr-BE" sz="2000" b="1">
                <a:highlight>
                  <a:srgbClr val="FFFF00"/>
                </a:highlight>
              </a:rPr>
              <a:t>tourner en dérision</a:t>
            </a:r>
            <a:r>
              <a:rPr lang="fr-BE" sz="2000"/>
              <a:t> voire en ridicule (s’y ajoute aussi un régime satirique donc), </a:t>
            </a:r>
            <a:r>
              <a:rPr lang="fr-BE" sz="2000" b="1" i="1">
                <a:highlight>
                  <a:srgbClr val="FFFF00"/>
                </a:highlight>
              </a:rPr>
              <a:t>irrespecter</a:t>
            </a:r>
            <a:r>
              <a:rPr lang="fr-BE" sz="2000"/>
              <a:t>, </a:t>
            </a:r>
            <a:r>
              <a:rPr lang="fr-BE" sz="2000" b="1">
                <a:highlight>
                  <a:srgbClr val="FFFF00"/>
                </a:highlight>
              </a:rPr>
              <a:t>profaner</a:t>
            </a:r>
            <a:r>
              <a:rPr lang="fr-BE" sz="2000"/>
              <a:t>  (au sens de Giorgio Agamben (voir </a:t>
            </a:r>
            <a:r>
              <a:rPr lang="fr-BE" sz="2000" i="1"/>
              <a:t>Profanations</a:t>
            </a:r>
            <a:r>
              <a:rPr lang="fr-BE" sz="2000"/>
              <a:t>, 2005) : « Profaner c’est restituer à l’usage commun ce qui a été séparé dans la sphère du sacré. »), </a:t>
            </a:r>
            <a:r>
              <a:rPr lang="fr-BE" sz="2000" b="1">
                <a:highlight>
                  <a:srgbClr val="FFFF00"/>
                </a:highlight>
              </a:rPr>
              <a:t>critiquer</a:t>
            </a:r>
            <a:r>
              <a:rPr lang="fr-BE" sz="2000"/>
              <a:t> (la production culturelle et bien au-delà), </a:t>
            </a:r>
            <a:r>
              <a:rPr lang="fr-BE" sz="2000" b="1">
                <a:highlight>
                  <a:srgbClr val="FFFF00"/>
                </a:highlight>
              </a:rPr>
              <a:t>récapituler</a:t>
            </a:r>
            <a:r>
              <a:rPr lang="fr-BE" sz="2000"/>
              <a:t>, </a:t>
            </a:r>
            <a:r>
              <a:rPr lang="fr-BE" sz="2000" b="1">
                <a:highlight>
                  <a:srgbClr val="FFFF00"/>
                </a:highlight>
              </a:rPr>
              <a:t>prôner une éthique révolutionnaire</a:t>
            </a:r>
            <a:r>
              <a:rPr lang="fr-BE" sz="2000"/>
              <a:t>, </a:t>
            </a:r>
            <a:r>
              <a:rPr lang="fr-BE" sz="2000" b="1">
                <a:highlight>
                  <a:srgbClr val="FFFF00"/>
                </a:highlight>
              </a:rPr>
              <a:t>démoraliser et dépasser l’art</a:t>
            </a:r>
            <a:r>
              <a:rPr lang="fr-BE" sz="2000"/>
              <a:t> (fin du travail artistique, certes, mais aussi, par synecdoque particularisante, du travail tout court), </a:t>
            </a:r>
            <a:r>
              <a:rPr lang="fr-BE" sz="2000" b="1">
                <a:highlight>
                  <a:srgbClr val="FFFF00"/>
                </a:highlight>
              </a:rPr>
              <a:t>« déconditionner »</a:t>
            </a:r>
            <a:r>
              <a:rPr lang="fr-BE" sz="2000"/>
              <a:t> plus ou moins ludiquement, </a:t>
            </a:r>
            <a:r>
              <a:rPr lang="fr-BE" sz="2000" b="1">
                <a:highlight>
                  <a:srgbClr val="FFFF00"/>
                </a:highlight>
              </a:rPr>
              <a:t>propager et préserver une « mémoire subversive des textes »</a:t>
            </a:r>
            <a:r>
              <a:rPr lang="fr-BE" sz="2000"/>
              <a:t> (</a:t>
            </a:r>
            <a:r>
              <a:rPr lang="fr-BE" sz="2000" cap="small"/>
              <a:t>Remy</a:t>
            </a:r>
            <a:r>
              <a:rPr lang="fr-BE" sz="2000"/>
              <a:t> 2005), </a:t>
            </a:r>
            <a:r>
              <a:rPr lang="fr-BE" sz="2000" b="1">
                <a:highlight>
                  <a:srgbClr val="FFFF00"/>
                </a:highlight>
              </a:rPr>
              <a:t>mettre à jour/rénover</a:t>
            </a:r>
            <a:r>
              <a:rPr lang="fr-BE" sz="2000"/>
              <a:t> et bien entendu, </a:t>
            </a:r>
            <a:r>
              <a:rPr lang="fr-BE" sz="2000" b="1">
                <a:highlight>
                  <a:srgbClr val="FFFF00"/>
                </a:highlight>
              </a:rPr>
              <a:t>rédimer, voler et partager (redistribuer)</a:t>
            </a:r>
            <a:r>
              <a:rPr lang="fr-BE" sz="2000"/>
              <a:t>, </a:t>
            </a:r>
            <a:r>
              <a:rPr lang="fr-BE" sz="2000" i="1"/>
              <a:t>in fine</a:t>
            </a:r>
            <a:r>
              <a:rPr lang="fr-BE" sz="2000"/>
              <a:t>, </a:t>
            </a:r>
            <a:r>
              <a:rPr lang="fr-BE" sz="2000" b="1">
                <a:highlight>
                  <a:srgbClr val="FFFF00"/>
                </a:highlight>
              </a:rPr>
              <a:t>renverser le « vieux monde »</a:t>
            </a:r>
            <a:r>
              <a:rPr lang="fr-BE" sz="2000"/>
              <a:t> (amener à la révolution). Il me faut insister sur l’effet selon moi le plus important, qui consiste en fait, mais vraiment concrètement pour le coup, à </a:t>
            </a:r>
            <a:r>
              <a:rPr lang="fr-BE" sz="2000" b="1">
                <a:highlight>
                  <a:srgbClr val="FFFF00"/>
                </a:highlight>
              </a:rPr>
              <a:t>« sortir de l’art » ou « déséparer »</a:t>
            </a:r>
            <a:r>
              <a:rPr lang="fr-BE" sz="2000" b="1"/>
              <a:t> </a:t>
            </a:r>
            <a:r>
              <a:rPr lang="fr-BE" sz="2000"/>
              <a:t>(et donc du spectacle, de la passivité, de la consommation culturelle).</a:t>
            </a:r>
            <a:r>
              <a:rPr lang="fr-BE" sz="2000">
                <a:effectLst/>
              </a:rPr>
              <a:t> </a:t>
            </a:r>
          </a:p>
          <a:p>
            <a:pPr marL="285750" indent="-285750" algn="just">
              <a:buFontTx/>
              <a:buChar char="-"/>
            </a:pPr>
            <a:endParaRPr lang="fr-BE"/>
          </a:p>
          <a:p>
            <a:pPr marL="285750" indent="-285750" algn="just">
              <a:buFontTx/>
              <a:buChar char="-"/>
            </a:pPr>
            <a:endParaRPr lang="fr-BE"/>
          </a:p>
        </p:txBody>
      </p:sp>
    </p:spTree>
    <p:extLst>
      <p:ext uri="{BB962C8B-B14F-4D97-AF65-F5344CB8AC3E}">
        <p14:creationId xmlns:p14="http://schemas.microsoft.com/office/powerpoint/2010/main" val="2613656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alphaModFix amt="79000"/>
          </a:blip>
          <a:tile tx="0" ty="0" sx="100000" sy="100000" flip="none" algn="tl"/>
        </a:blipFill>
        <a:effectLst/>
      </p:bgPr>
    </p:bg>
    <p:spTree>
      <p:nvGrpSpPr>
        <p:cNvPr id="1" name="">
          <a:extLst>
            <a:ext uri="{FF2B5EF4-FFF2-40B4-BE49-F238E27FC236}">
              <a16:creationId xmlns:a16="http://schemas.microsoft.com/office/drawing/2014/main" id="{FC2C9DBF-1260-03CD-51AD-79D64444458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A8A1789-EAEF-F315-17CA-C08BEA714340}"/>
              </a:ext>
            </a:extLst>
          </p:cNvPr>
          <p:cNvSpPr txBox="1"/>
          <p:nvPr/>
        </p:nvSpPr>
        <p:spPr>
          <a:xfrm>
            <a:off x="146756" y="0"/>
            <a:ext cx="9742311" cy="6186309"/>
          </a:xfrm>
          <a:prstGeom prst="rect">
            <a:avLst/>
          </a:prstGeom>
          <a:noFill/>
        </p:spPr>
        <p:txBody>
          <a:bodyPr wrap="square" rtlCol="0">
            <a:spAutoFit/>
          </a:bodyPr>
          <a:lstStyle/>
          <a:p>
            <a:pPr marL="285750" indent="-285750" algn="just">
              <a:buFontTx/>
              <a:buChar char="-"/>
            </a:pPr>
            <a:r>
              <a:rPr lang="fr-FR"/>
              <a:t>Ensuite, les détournements produisent aussi des </a:t>
            </a:r>
            <a:r>
              <a:rPr lang="fr-FR" b="1">
                <a:highlight>
                  <a:srgbClr val="00FFFF"/>
                </a:highlight>
              </a:rPr>
              <a:t>valeurs</a:t>
            </a:r>
            <a:r>
              <a:rPr lang="fr-FR"/>
              <a:t> (complémentarité de la dévalorisation et de la revalorisation). Nous avons vu quelles valeurs étaient ajoutées par ces différents détournements (liste non exhaustive) : </a:t>
            </a:r>
            <a:r>
              <a:rPr lang="fr-FR" b="1">
                <a:highlight>
                  <a:srgbClr val="00FFFF"/>
                </a:highlight>
              </a:rPr>
              <a:t>hommage révérencieux</a:t>
            </a:r>
            <a:r>
              <a:rPr lang="fr-FR"/>
              <a:t>, </a:t>
            </a:r>
            <a:r>
              <a:rPr lang="fr-FR" b="1">
                <a:highlight>
                  <a:srgbClr val="00FFFF"/>
                </a:highlight>
              </a:rPr>
              <a:t>filiation revendiquée</a:t>
            </a:r>
            <a:r>
              <a:rPr lang="fr-FR"/>
              <a:t>, </a:t>
            </a:r>
            <a:r>
              <a:rPr lang="fr-FR" b="1">
                <a:highlight>
                  <a:srgbClr val="00FFFF"/>
                </a:highlight>
              </a:rPr>
              <a:t>auto/alter-légitimation</a:t>
            </a:r>
            <a:r>
              <a:rPr lang="fr-FR"/>
              <a:t>, </a:t>
            </a:r>
            <a:r>
              <a:rPr lang="fr-FR" b="1">
                <a:highlight>
                  <a:srgbClr val="00FFFF"/>
                </a:highlight>
              </a:rPr>
              <a:t>immodestie</a:t>
            </a:r>
            <a:r>
              <a:rPr lang="fr-FR"/>
              <a:t>, </a:t>
            </a:r>
            <a:r>
              <a:rPr lang="fr-FR" b="1">
                <a:highlight>
                  <a:srgbClr val="00FFFF"/>
                </a:highlight>
              </a:rPr>
              <a:t>dérision</a:t>
            </a:r>
            <a:r>
              <a:rPr lang="fr-FR"/>
              <a:t>, </a:t>
            </a:r>
            <a:r>
              <a:rPr lang="fr-FR" b="1">
                <a:highlight>
                  <a:srgbClr val="00FFFF"/>
                </a:highlight>
              </a:rPr>
              <a:t>reprise individuelle</a:t>
            </a:r>
            <a:r>
              <a:rPr lang="fr-FR"/>
              <a:t> (« vol à l’étalage littéraire »), </a:t>
            </a:r>
            <a:r>
              <a:rPr lang="fr-FR" b="1">
                <a:highlight>
                  <a:srgbClr val="00FFFF"/>
                </a:highlight>
              </a:rPr>
              <a:t>contestation</a:t>
            </a:r>
            <a:r>
              <a:rPr lang="fr-FR"/>
              <a:t>, </a:t>
            </a:r>
            <a:r>
              <a:rPr lang="fr-FR" b="1">
                <a:highlight>
                  <a:srgbClr val="00FFFF"/>
                </a:highlight>
              </a:rPr>
              <a:t>destruction</a:t>
            </a:r>
            <a:r>
              <a:rPr lang="fr-FR"/>
              <a:t>, </a:t>
            </a:r>
            <a:r>
              <a:rPr lang="fr-FR" b="1">
                <a:highlight>
                  <a:srgbClr val="00FFFF"/>
                </a:highlight>
              </a:rPr>
              <a:t>anarcho-communisme littéraire</a:t>
            </a:r>
            <a:r>
              <a:rPr lang="fr-FR"/>
              <a:t>, etc.</a:t>
            </a:r>
          </a:p>
          <a:p>
            <a:pPr marL="285750" indent="-285750" algn="just">
              <a:buFontTx/>
              <a:buChar char="-"/>
            </a:pPr>
            <a:r>
              <a:rPr lang="fr-BE"/>
              <a:t>Enfin, L’IS aura mis en exergue l’enjeu « démocratique » (au sens fort) du détournement et du montage, dans la lutte contre la séparation (dont je parlais précédemment) : </a:t>
            </a:r>
            <a:r>
              <a:rPr lang="fr-BE" b="1">
                <a:highlight>
                  <a:srgbClr val="FFFF00"/>
                </a:highlight>
              </a:rPr>
              <a:t>appropriation collective contre la transcendance du génie</a:t>
            </a:r>
            <a:r>
              <a:rPr lang="fr-BE" b="1"/>
              <a:t> </a:t>
            </a:r>
            <a:r>
              <a:rPr lang="fr-BE"/>
              <a:t>(le montage ce sont des opérations susceptibles d’être transposées et partagées) ; </a:t>
            </a:r>
            <a:r>
              <a:rPr lang="fr-BE" b="1">
                <a:highlight>
                  <a:srgbClr val="FFFF00"/>
                </a:highlight>
              </a:rPr>
              <a:t>autonomie</a:t>
            </a:r>
            <a:r>
              <a:rPr lang="fr-BE"/>
              <a:t> (plutôt qu’hétoronomie) grâce à la facilité du procédé ou du dispositif et opposition-suppression du rôle du « savant critique » ; </a:t>
            </a:r>
            <a:r>
              <a:rPr lang="fr-BE" b="1">
                <a:highlight>
                  <a:srgbClr val="FFFF00"/>
                </a:highlight>
              </a:rPr>
              <a:t>communication entre les êtres</a:t>
            </a:r>
            <a:r>
              <a:rPr lang="fr-BE" b="1"/>
              <a:t> </a:t>
            </a:r>
            <a:r>
              <a:rPr lang="fr-BE"/>
              <a:t>comme fin particulière (langue authentique de la sensibilité --- j’en reparlerai avec </a:t>
            </a:r>
            <a:r>
              <a:rPr lang="fr-BE" i="1"/>
              <a:t>Mémoires</a:t>
            </a:r>
            <a:r>
              <a:rPr lang="fr-BE"/>
              <a:t>). Ces deux pratiques, on le voit, sont également des </a:t>
            </a:r>
            <a:r>
              <a:rPr lang="fr-BE" b="1">
                <a:solidFill>
                  <a:srgbClr val="C00000"/>
                </a:solidFill>
              </a:rPr>
              <a:t>pratiques </a:t>
            </a:r>
            <a:r>
              <a:rPr lang="fr-BE" b="1" i="1">
                <a:solidFill>
                  <a:srgbClr val="C00000"/>
                </a:solidFill>
              </a:rPr>
              <a:t>éthiques</a:t>
            </a:r>
            <a:r>
              <a:rPr lang="fr-BE"/>
              <a:t>, qui correspondent peu ou prou à la volonté de faire advenir, </a:t>
            </a:r>
            <a:r>
              <a:rPr lang="fr-BE" i="1"/>
              <a:t>hic et nunc</a:t>
            </a:r>
            <a:r>
              <a:rPr lang="fr-BE"/>
              <a:t>, quelque chose comme un « communisme en actes ». Étendues à la vie au sens le plus large, l’on voit aussi qu’à la fois la </a:t>
            </a:r>
            <a:r>
              <a:rPr lang="fr-BE" b="1">
                <a:solidFill>
                  <a:srgbClr val="C00000"/>
                </a:solidFill>
              </a:rPr>
              <a:t>création de situations </a:t>
            </a:r>
            <a:r>
              <a:rPr lang="fr-BE"/>
              <a:t>(qui est à proprement parler un </a:t>
            </a:r>
            <a:r>
              <a:rPr lang="fr-BE" i="1"/>
              <a:t>montage</a:t>
            </a:r>
            <a:r>
              <a:rPr lang="fr-BE"/>
              <a:t>, conçu comme la manière d’organiser les rencontres et de favoriser la faculté de rencontre, dont je rappelle que son manque ou son impossibilité sont justement les conditions de maintien de l’aliénation) et la </a:t>
            </a:r>
            <a:r>
              <a:rPr lang="fr-BE" b="1">
                <a:solidFill>
                  <a:srgbClr val="C00000"/>
                </a:solidFill>
              </a:rPr>
              <a:t>psychogéographie</a:t>
            </a:r>
            <a:r>
              <a:rPr lang="fr-BE"/>
              <a:t> ou la </a:t>
            </a:r>
            <a:r>
              <a:rPr lang="fr-BE" b="1">
                <a:solidFill>
                  <a:srgbClr val="C00000"/>
                </a:solidFill>
              </a:rPr>
              <a:t>dérive</a:t>
            </a:r>
            <a:r>
              <a:rPr lang="fr-BE"/>
              <a:t> (dont je reparlerai peut-être, et qui est elle d’abord un </a:t>
            </a:r>
            <a:r>
              <a:rPr lang="fr-BE" i="1"/>
              <a:t>détournement, </a:t>
            </a:r>
            <a:r>
              <a:rPr lang="fr-BE"/>
              <a:t>et qui nécessite de nombreuses infractions aux systèmes et grammaires sémiotiques), sont de nature éthique (sens non-normatif et non-transcendant).</a:t>
            </a:r>
          </a:p>
          <a:p>
            <a:pPr marL="285750" indent="-285750" algn="just">
              <a:buFontTx/>
              <a:buChar char="-"/>
            </a:pPr>
            <a:endParaRPr lang="fr-BE"/>
          </a:p>
          <a:p>
            <a:pPr marL="285750" indent="-285750" algn="just">
              <a:buFontTx/>
              <a:buChar char="-"/>
            </a:pPr>
            <a:endParaRPr lang="fr-BE"/>
          </a:p>
        </p:txBody>
      </p:sp>
    </p:spTree>
    <p:extLst>
      <p:ext uri="{BB962C8B-B14F-4D97-AF65-F5344CB8AC3E}">
        <p14:creationId xmlns:p14="http://schemas.microsoft.com/office/powerpoint/2010/main" val="1684425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88CB115-6BB9-C052-6E8C-3E9A99C957E2}"/>
              </a:ext>
            </a:extLst>
          </p:cNvPr>
          <p:cNvPicPr>
            <a:picLocks noChangeAspect="1"/>
          </p:cNvPicPr>
          <p:nvPr/>
        </p:nvPicPr>
        <p:blipFill>
          <a:blip r:embed="rId2"/>
          <a:stretch>
            <a:fillRect/>
          </a:stretch>
        </p:blipFill>
        <p:spPr>
          <a:xfrm>
            <a:off x="177367" y="123248"/>
            <a:ext cx="4142842" cy="3107132"/>
          </a:xfrm>
          <a:prstGeom prst="rect">
            <a:avLst/>
          </a:prstGeom>
        </p:spPr>
      </p:pic>
      <p:pic>
        <p:nvPicPr>
          <p:cNvPr id="4" name="Image 3">
            <a:extLst>
              <a:ext uri="{FF2B5EF4-FFF2-40B4-BE49-F238E27FC236}">
                <a16:creationId xmlns:a16="http://schemas.microsoft.com/office/drawing/2014/main" id="{E5B33276-0AB7-BF47-01BA-498B33ED36BD}"/>
              </a:ext>
            </a:extLst>
          </p:cNvPr>
          <p:cNvPicPr>
            <a:picLocks noChangeAspect="1"/>
          </p:cNvPicPr>
          <p:nvPr/>
        </p:nvPicPr>
        <p:blipFill>
          <a:blip r:embed="rId3"/>
          <a:stretch>
            <a:fillRect/>
          </a:stretch>
        </p:blipFill>
        <p:spPr>
          <a:xfrm>
            <a:off x="3038633" y="2835275"/>
            <a:ext cx="4380777" cy="2745698"/>
          </a:xfrm>
          <a:prstGeom prst="rect">
            <a:avLst/>
          </a:prstGeom>
        </p:spPr>
      </p:pic>
      <p:pic>
        <p:nvPicPr>
          <p:cNvPr id="5" name="Image 4">
            <a:extLst>
              <a:ext uri="{FF2B5EF4-FFF2-40B4-BE49-F238E27FC236}">
                <a16:creationId xmlns:a16="http://schemas.microsoft.com/office/drawing/2014/main" id="{F9C37692-247D-FA80-0826-A6F2381AE1FD}"/>
              </a:ext>
            </a:extLst>
          </p:cNvPr>
          <p:cNvPicPr>
            <a:picLocks noChangeAspect="1"/>
          </p:cNvPicPr>
          <p:nvPr/>
        </p:nvPicPr>
        <p:blipFill>
          <a:blip r:embed="rId4"/>
          <a:stretch>
            <a:fillRect/>
          </a:stretch>
        </p:blipFill>
        <p:spPr>
          <a:xfrm>
            <a:off x="6566884" y="89577"/>
            <a:ext cx="3336374" cy="4454231"/>
          </a:xfrm>
          <a:prstGeom prst="rect">
            <a:avLst/>
          </a:prstGeom>
        </p:spPr>
      </p:pic>
    </p:spTree>
    <p:extLst>
      <p:ext uri="{BB962C8B-B14F-4D97-AF65-F5344CB8AC3E}">
        <p14:creationId xmlns:p14="http://schemas.microsoft.com/office/powerpoint/2010/main" val="1967093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alphaModFix amt="79000"/>
          </a:blip>
          <a:tile tx="0" ty="0" sx="100000" sy="100000" flip="none" algn="tl"/>
        </a:blip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CCBF4A-4BCB-4FD5-165F-29D74BF1BAE6}"/>
              </a:ext>
            </a:extLst>
          </p:cNvPr>
          <p:cNvPicPr>
            <a:picLocks noChangeAspect="1"/>
          </p:cNvPicPr>
          <p:nvPr/>
        </p:nvPicPr>
        <p:blipFill>
          <a:blip r:embed="rId3"/>
          <a:stretch>
            <a:fillRect/>
          </a:stretch>
        </p:blipFill>
        <p:spPr>
          <a:xfrm>
            <a:off x="1649412" y="92075"/>
            <a:ext cx="6781800" cy="4610100"/>
          </a:xfrm>
          <a:prstGeom prst="rect">
            <a:avLst/>
          </a:prstGeom>
        </p:spPr>
      </p:pic>
      <p:sp>
        <p:nvSpPr>
          <p:cNvPr id="3" name="ZoneTexte 2">
            <a:extLst>
              <a:ext uri="{FF2B5EF4-FFF2-40B4-BE49-F238E27FC236}">
                <a16:creationId xmlns:a16="http://schemas.microsoft.com/office/drawing/2014/main" id="{2B7A5E33-7E61-E473-FE45-70BF72737A2D}"/>
              </a:ext>
            </a:extLst>
          </p:cNvPr>
          <p:cNvSpPr txBox="1"/>
          <p:nvPr/>
        </p:nvSpPr>
        <p:spPr>
          <a:xfrm>
            <a:off x="371061" y="4823791"/>
            <a:ext cx="9356035" cy="369332"/>
          </a:xfrm>
          <a:prstGeom prst="rect">
            <a:avLst/>
          </a:prstGeom>
          <a:noFill/>
        </p:spPr>
        <p:txBody>
          <a:bodyPr wrap="square" rtlCol="0">
            <a:spAutoFit/>
          </a:bodyPr>
          <a:lstStyle/>
          <a:p>
            <a:r>
              <a:rPr lang="fr-BE"/>
              <a:t>Photogramme tiré du film de Guy Debord </a:t>
            </a:r>
            <a:r>
              <a:rPr lang="fr-BE" i="1"/>
              <a:t>La Société du Spectacle </a:t>
            </a:r>
            <a:r>
              <a:rPr lang="fr-BE"/>
              <a:t>(1973)</a:t>
            </a:r>
          </a:p>
        </p:txBody>
      </p:sp>
    </p:spTree>
    <p:extLst>
      <p:ext uri="{BB962C8B-B14F-4D97-AF65-F5344CB8AC3E}">
        <p14:creationId xmlns:p14="http://schemas.microsoft.com/office/powerpoint/2010/main" val="2447203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5">
    <p:bg>
      <p:bgPr>
        <a:blipFill dpi="0" rotWithShape="1">
          <a:blip r:embed="rId3">
            <a:alphaModFix amt="24000"/>
            <a:lum/>
          </a:blip>
          <a:srcRect/>
          <a:tile tx="0" ty="0" sx="100000" sy="100000" flip="none" algn="tl"/>
        </a:blip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5505F574-70A2-BB14-24E9-64AB49D8B274}"/>
              </a:ext>
            </a:extLst>
          </p:cNvPr>
          <p:cNvSpPr txBox="1">
            <a:spLocks noGrp="1"/>
          </p:cNvSpPr>
          <p:nvPr>
            <p:ph type="subTitle" idx="4294967295"/>
          </p:nvPr>
        </p:nvSpPr>
        <p:spPr>
          <a:xfrm>
            <a:off x="107545" y="196091"/>
            <a:ext cx="6761238" cy="5278368"/>
          </a:xfrm>
        </p:spPr>
        <p:txBody>
          <a:bodyPr vert="horz" wrap="square" anchor="ctr">
            <a:spAutoFit/>
          </a:bodyPr>
          <a:lstStyle/>
          <a:p>
            <a:pPr lvl="0" algn="just">
              <a:buSzPct val="45000"/>
              <a:buFont typeface="StarSymbol"/>
              <a:buChar char="●"/>
            </a:pPr>
            <a:r>
              <a:rPr lang="fr-BE" sz="1400">
                <a:latin typeface="Aptos" panose="020B0004020202020204" pitchFamily="34" charset="0"/>
              </a:rPr>
              <a:t> Ces deux courants, </a:t>
            </a:r>
            <a:r>
              <a:rPr lang="fr-BE" sz="1400">
                <a:highlight>
                  <a:srgbClr val="FFFF00"/>
                </a:highlight>
                <a:latin typeface="Aptos" panose="020B0004020202020204" pitchFamily="34" charset="0"/>
              </a:rPr>
              <a:t>marxisme plus ou moins hétérodoxe </a:t>
            </a:r>
            <a:r>
              <a:rPr lang="fr-BE" sz="1400">
                <a:latin typeface="Aptos" panose="020B0004020202020204" pitchFamily="34" charset="0"/>
              </a:rPr>
              <a:t>(Georg Lukàcs, Karl Korsch, Anton Pannekoek mais aussi Wilhelm Reich) et </a:t>
            </a:r>
            <a:r>
              <a:rPr lang="fr-BE" sz="1400">
                <a:highlight>
                  <a:srgbClr val="FFFF00"/>
                </a:highlight>
                <a:latin typeface="Aptos" panose="020B0004020202020204" pitchFamily="34" charset="0"/>
              </a:rPr>
              <a:t>critique avant-gardiste de l’art</a:t>
            </a:r>
            <a:r>
              <a:rPr lang="fr-BE" sz="1400">
                <a:latin typeface="Aptos" panose="020B0004020202020204" pitchFamily="34" charset="0"/>
              </a:rPr>
              <a:t>, vont alors se rejoindre pour former l’IS et dessiner son projet : la construction de « situations  », c’est- à-dire la création collective et consciente de moments passionnés dans lesquels les désirs sont centraux, les « situations n’étant que des champs d’activité temporaire favorables à ces désirs » (Marcolini 2012 : 64), tout en orientant la « révolution prolétarienne » (les situationnistes se réclament encore du prolétariat, et de la révolution) vers une autre voie que celles promues par les différentes bureaucraties syndicales ou staliniennes, à savoir celle de l’autogestion généralisée (par des conseils nommément « ouvriers ») de la vie quotidienne, et par d’autres moyens (expropriations, occupations, grèves sauvages, refus du travail, …).</a:t>
            </a:r>
          </a:p>
          <a:p>
            <a:pPr lvl="0" algn="just">
              <a:buSzPct val="45000"/>
              <a:buFont typeface="StarSymbol"/>
              <a:buChar char="●"/>
            </a:pPr>
            <a:r>
              <a:rPr lang="fr-BE" sz="1400">
                <a:latin typeface="Aptos" panose="020B0004020202020204" pitchFamily="34" charset="0"/>
              </a:rPr>
              <a:t> Guy Debord dans la revue belge </a:t>
            </a:r>
            <a:r>
              <a:rPr lang="fr-BE" sz="1400" i="1">
                <a:latin typeface="Aptos" panose="020B0004020202020204" pitchFamily="34" charset="0"/>
              </a:rPr>
              <a:t>La carte d’après-nature</a:t>
            </a:r>
            <a:r>
              <a:rPr lang="fr-BE" sz="1400">
                <a:latin typeface="Aptos" panose="020B0004020202020204" pitchFamily="34" charset="0"/>
              </a:rPr>
              <a:t>, en 1954, en réponse à la question « Quel sens donnez-vous au mot poésie ? » : </a:t>
            </a:r>
            <a:r>
              <a:rPr lang="fr-BE" sz="1400">
                <a:highlight>
                  <a:srgbClr val="FFFF00"/>
                </a:highlight>
                <a:latin typeface="Aptos" panose="020B0004020202020204" pitchFamily="34" charset="0"/>
              </a:rPr>
              <a:t>« Cette grande civilisation qui vient construira des situations et des aventures. Une science de la vie est possible. L’aventurier est celui qui fait arriver les aventures, plus que celui à qui les aventures arrivent. La beauté nouvelle sera DE SITUATION, c'est-à-dire provisoire et vécue. » </a:t>
            </a:r>
            <a:r>
              <a:rPr lang="fr-BE" sz="1400">
                <a:latin typeface="Aptos" panose="020B0004020202020204" pitchFamily="34" charset="0"/>
              </a:rPr>
              <a:t>(noter ici l’influence-dépassement du surréalisme).</a:t>
            </a:r>
          </a:p>
          <a:p>
            <a:pPr lvl="0" algn="just">
              <a:buSzPct val="45000"/>
              <a:buFont typeface="StarSymbol"/>
              <a:buChar char="●"/>
            </a:pPr>
            <a:r>
              <a:rPr lang="fr-BE" sz="1400">
                <a:latin typeface="Aptos" panose="020B0004020202020204" pitchFamily="34" charset="0"/>
              </a:rPr>
              <a:t> Des origines et influences moins connues : la revue belge </a:t>
            </a:r>
            <a:r>
              <a:rPr lang="fr-BE" sz="1400" i="1">
                <a:latin typeface="Aptos" panose="020B0004020202020204" pitchFamily="34" charset="0"/>
              </a:rPr>
              <a:t>Les Lèvres Nues</a:t>
            </a:r>
            <a:r>
              <a:rPr lang="fr-BE" sz="1400">
                <a:latin typeface="Aptos" panose="020B0004020202020204" pitchFamily="34" charset="0"/>
              </a:rPr>
              <a:t> et le groupe surréaliste bruxellois (Paul Nougé, Marcel Mariën, Louis Scutenaire, …) : Guy Debord et Gil J. Wolman y écrivent dès 1955.</a:t>
            </a:r>
          </a:p>
          <a:p>
            <a:pPr lvl="0" algn="just">
              <a:buSzPct val="45000"/>
              <a:buFont typeface="StarSymbol"/>
              <a:buChar char="●"/>
            </a:pPr>
            <a:r>
              <a:rPr lang="fr-BE" sz="1400">
                <a:latin typeface="Aptos" panose="020B0004020202020204" pitchFamily="34" charset="0"/>
              </a:rPr>
              <a:t> Les plus ou moins dissidents du lettrisme créent la revue </a:t>
            </a:r>
            <a:r>
              <a:rPr lang="fr-BE" sz="1400" i="1">
                <a:latin typeface="Aptos" panose="020B0004020202020204" pitchFamily="34" charset="0"/>
              </a:rPr>
              <a:t>Potlatch</a:t>
            </a:r>
            <a:r>
              <a:rPr lang="fr-BE" sz="1400">
                <a:latin typeface="Aptos" panose="020B0004020202020204" pitchFamily="34" charset="0"/>
              </a:rPr>
              <a:t> (1954-1957), qui fait le lien entre IL et IS, tout en assimilant les théories de Nougé.</a:t>
            </a:r>
          </a:p>
        </p:txBody>
      </p:sp>
      <p:pic>
        <p:nvPicPr>
          <p:cNvPr id="3" name="Image 2">
            <a:extLst>
              <a:ext uri="{FF2B5EF4-FFF2-40B4-BE49-F238E27FC236}">
                <a16:creationId xmlns:a16="http://schemas.microsoft.com/office/drawing/2014/main" id="{24AEEB9A-5DFF-7DA1-8B99-2BDA7F125B6B}"/>
              </a:ext>
            </a:extLst>
          </p:cNvPr>
          <p:cNvPicPr>
            <a:picLocks noChangeAspect="1"/>
          </p:cNvPicPr>
          <p:nvPr/>
        </p:nvPicPr>
        <p:blipFill>
          <a:blip r:embed="rId4">
            <a:lum/>
            <a:alphaModFix/>
          </a:blip>
          <a:srcRect/>
          <a:stretch>
            <a:fillRect/>
          </a:stretch>
        </p:blipFill>
        <p:spPr>
          <a:xfrm>
            <a:off x="7020000" y="245160"/>
            <a:ext cx="2953080" cy="49748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6">
    <p:bg>
      <p:bgPr>
        <a:blipFill dpi="0" rotWithShape="1">
          <a:blip r:embed="rId3">
            <a:alphaModFix amt="78000"/>
            <a:lum/>
          </a:blip>
          <a:srcRect/>
          <a:tile tx="0" ty="0" sx="100000" sy="100000" flip="none" algn="tl"/>
        </a:blip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BCFBD50-7CEC-B2BF-A034-9385E334A58A}"/>
              </a:ext>
            </a:extLst>
          </p:cNvPr>
          <p:cNvPicPr>
            <a:picLocks noChangeAspect="1"/>
          </p:cNvPicPr>
          <p:nvPr/>
        </p:nvPicPr>
        <p:blipFill>
          <a:blip r:embed="rId4">
            <a:lum/>
            <a:alphaModFix/>
          </a:blip>
          <a:srcRect/>
          <a:stretch>
            <a:fillRect/>
          </a:stretch>
        </p:blipFill>
        <p:spPr>
          <a:xfrm>
            <a:off x="900000" y="360"/>
            <a:ext cx="3283559" cy="5669640"/>
          </a:xfrm>
          <a:prstGeom prst="rect">
            <a:avLst/>
          </a:prstGeom>
          <a:noFill/>
          <a:ln>
            <a:noFill/>
          </a:ln>
        </p:spPr>
      </p:pic>
      <p:sp>
        <p:nvSpPr>
          <p:cNvPr id="3" name="ZoneTexte 2">
            <a:extLst>
              <a:ext uri="{FF2B5EF4-FFF2-40B4-BE49-F238E27FC236}">
                <a16:creationId xmlns:a16="http://schemas.microsoft.com/office/drawing/2014/main" id="{951AC5EC-D912-7DA9-1608-32F226A3D12D}"/>
              </a:ext>
            </a:extLst>
          </p:cNvPr>
          <p:cNvSpPr txBox="1"/>
          <p:nvPr/>
        </p:nvSpPr>
        <p:spPr>
          <a:xfrm>
            <a:off x="4500000" y="180000"/>
            <a:ext cx="5400000" cy="547658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BE" sz="1500" b="0" i="0" u="none" strike="noStrike" kern="1200" cap="none">
                <a:ln>
                  <a:noFill/>
                </a:ln>
                <a:ea typeface="Microsoft YaHei" pitchFamily="2"/>
                <a:cs typeface="Mongolian Baiti" panose="03000500000000000000" pitchFamily="66" charset="0"/>
              </a:rPr>
              <a:t>Revue surréaliste belge, comptant 12 numéros (pour la première série) et ayant paru (même remarque) de 1954 à 1958. « Cette revue, fondée par Marcel Mariën, se caractérisa autant par son exigence poétique que sa virulence politique (on lui doit l’invention des publicités détournées). Elle accueillit, outre les textes de Mariën lui-même, les écrits des francs-tireurs du surréalisme belge comme Paul Nougé ou Louis Scutenaire. » (Catalogue des éditions Allia). Le ton est à peu près celui-ci :</a:t>
            </a:r>
            <a:endParaRPr lang="fr-BE" sz="1500" b="0" i="0" u="none" strike="noStrike" kern="1200" cap="none">
              <a:ln>
                <a:noFill/>
              </a:ln>
              <a:ea typeface="Microsoft YaHei" pitchFamily="2"/>
              <a:cs typeface="Arial" pitchFamily="2"/>
            </a:endParaRPr>
          </a:p>
          <a:p>
            <a:pPr marL="0" marR="0" lvl="0" indent="0" algn="just" rtl="0" hangingPunct="0">
              <a:lnSpc>
                <a:spcPct val="100000"/>
              </a:lnSpc>
              <a:spcBef>
                <a:spcPts val="0"/>
              </a:spcBef>
              <a:spcAft>
                <a:spcPts val="0"/>
              </a:spcAft>
              <a:buNone/>
              <a:tabLst/>
            </a:pPr>
            <a:r>
              <a:rPr lang="fr-BE" sz="1600" b="1" i="0" u="none" strike="noStrike" kern="1200" cap="none">
                <a:ln>
                  <a:noFill/>
                </a:ln>
                <a:latin typeface="Aptos" panose="020B0004020202020204" pitchFamily="34" charset="0"/>
                <a:ea typeface="Microsoft YaHei" pitchFamily="2"/>
                <a:cs typeface="Arial" pitchFamily="2"/>
              </a:rPr>
              <a:t>« Plus que jamais soucieux d’imiter en toute chose nos singuliers contemporains, et très frappés par leur obstination à se glorifier mutuellement, les collaborateurs de la présente revue se sont constitués en jury afin de décerner mensuellement un nouveau prix : le Prix de la Bêtise Humaine. Ce prix sera attribué après coup à tout homme ou toute femme ayant témoigné par quelque mode d’expression ou quelque action que ce soit d’un effort assidu pour se maintenir à l’ombre de l’intelligence. Déjà, réuni en séance solennelle, le jury a décidé de décerner le premier Prix de la Bêtise Humaine, à titre ex æquo, à Monsieur André Malraux, pour l’ensemble de son œuvre esthétique, et à Monsieur le roi Baudoin, pour son voyage au Congo “belge”.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7">
    <p:bg>
      <p:bgPr>
        <a:blipFill>
          <a:blip r:embed="rId3">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1A2A7E11-769A-4019-6832-42091CFDF76A}"/>
              </a:ext>
            </a:extLst>
          </p:cNvPr>
          <p:cNvSpPr txBox="1">
            <a:spLocks noGrp="1"/>
          </p:cNvSpPr>
          <p:nvPr>
            <p:ph type="subTitle" idx="4294967295"/>
          </p:nvPr>
        </p:nvSpPr>
        <p:spPr>
          <a:xfrm>
            <a:off x="0" y="54800"/>
            <a:ext cx="7275443" cy="5615383"/>
          </a:xfrm>
        </p:spPr>
        <p:txBody>
          <a:bodyPr vert="horz" wrap="square" anchor="ctr">
            <a:spAutoFit/>
          </a:bodyPr>
          <a:lstStyle/>
          <a:p>
            <a:pPr lvl="0" algn="just">
              <a:buSzPct val="45000"/>
              <a:buFont typeface="StarSymbol"/>
              <a:buChar char="●"/>
            </a:pPr>
            <a:r>
              <a:rPr lang="fr-BE" sz="2000">
                <a:latin typeface="+mn-lt"/>
              </a:rPr>
              <a:t> 2 phases du mouvement : la première tolérant encore les artistes en son sein, la seconde les évinçant et se positionnant nettement comme « organisation révolutionnaire ». Climax de Mai 68. Auto-dissolution en 1972.</a:t>
            </a:r>
          </a:p>
          <a:p>
            <a:pPr lvl="0" algn="just">
              <a:buSzPct val="45000"/>
              <a:buFont typeface="StarSymbol"/>
              <a:buChar char="●"/>
            </a:pPr>
            <a:r>
              <a:rPr lang="fr-BE" sz="2000">
                <a:latin typeface="+mn-lt"/>
              </a:rPr>
              <a:t> </a:t>
            </a:r>
            <a:r>
              <a:rPr lang="fr-BE" sz="1800">
                <a:latin typeface="+mn-lt"/>
              </a:rPr>
              <a:t>«Idéologie» (caractéristiques importantes, mais pas exhaustives) :</a:t>
            </a:r>
          </a:p>
          <a:p>
            <a:pPr marL="0" lvl="1" indent="0" algn="just" hangingPunct="0">
              <a:buNone/>
            </a:pPr>
            <a:r>
              <a:rPr lang="fr-BE" sz="1700">
                <a:highlight>
                  <a:scrgbClr r="0" g="0" b="0">
                    <a:alpha val="0"/>
                  </a:scrgbClr>
                </a:highlight>
                <a:ea typeface="Microsoft YaHei" pitchFamily="2"/>
                <a:cs typeface="Arial" pitchFamily="2"/>
              </a:rPr>
              <a:t>-  Opposition nette à </a:t>
            </a:r>
            <a:r>
              <a:rPr lang="fr-BE" sz="1700" b="1">
                <a:highlight>
                  <a:srgbClr val="FFFF00"/>
                </a:highlight>
                <a:ea typeface="Microsoft YaHei" pitchFamily="2"/>
                <a:cs typeface="Arial" pitchFamily="2"/>
              </a:rPr>
              <a:t>l’esthétisme</a:t>
            </a:r>
            <a:r>
              <a:rPr lang="fr-BE" sz="1700">
                <a:highlight>
                  <a:scrgbClr r="0" g="0" b="0">
                    <a:alpha val="0"/>
                  </a:scrgbClr>
                </a:highlight>
                <a:ea typeface="Microsoft YaHei" pitchFamily="2"/>
                <a:cs typeface="Arial" pitchFamily="2"/>
              </a:rPr>
              <a:t>, vu comme la soumission à une idéologie de type religieux, et volonté clairement affichée de dépassement de l’Art :  le constat est celui de la fin effective de l’Art, en tant qu’il doit désormais, après avoir subi les </a:t>
            </a:r>
            <a:r>
              <a:rPr lang="fr-BE" sz="1700" i="1">
                <a:highlight>
                  <a:scrgbClr r="0" g="0" b="0">
                    <a:alpha val="0"/>
                  </a:scrgbClr>
                </a:highlight>
                <a:ea typeface="Microsoft YaHei" pitchFamily="2"/>
                <a:cs typeface="Arial" pitchFamily="2"/>
              </a:rPr>
              <a:t>derniers outrages</a:t>
            </a:r>
            <a:r>
              <a:rPr lang="fr-BE" sz="1700">
                <a:highlight>
                  <a:scrgbClr r="0" g="0" b="0">
                    <a:alpha val="0"/>
                  </a:scrgbClr>
                </a:highlight>
                <a:ea typeface="Microsoft YaHei" pitchFamily="2"/>
                <a:cs typeface="Arial" pitchFamily="2"/>
              </a:rPr>
              <a:t> (dadaïstes notamment), devenir situation consciemment construite et vécue (« formes de vie poétiques, attachées à vivre immédiatement et intensément les situations que représentent à distance la poésie ou l’art [voire la philosophie] » (Marcolini 2012 : 80) et ainsi être réalisé (Debord, toujours, dans </a:t>
            </a:r>
            <a:r>
              <a:rPr lang="fr-BE" sz="1700" i="1">
                <a:highlight>
                  <a:scrgbClr r="0" g="0" b="0">
                    <a:alpha val="0"/>
                  </a:scrgbClr>
                </a:highlight>
                <a:ea typeface="Microsoft YaHei" pitchFamily="2"/>
                <a:cs typeface="Arial" pitchFamily="2"/>
              </a:rPr>
              <a:t>Panégyrique, </a:t>
            </a:r>
            <a:r>
              <a:rPr lang="fr-BE" sz="1700">
                <a:highlight>
                  <a:scrgbClr r="0" g="0" b="0">
                    <a:alpha val="0"/>
                  </a:scrgbClr>
                </a:highlight>
                <a:ea typeface="Microsoft YaHei" pitchFamily="2"/>
                <a:cs typeface="Arial" pitchFamily="2"/>
              </a:rPr>
              <a:t>en 1989 : « </a:t>
            </a:r>
            <a:r>
              <a:rPr lang="fr-BE" sz="1700">
                <a:highlight>
                  <a:srgbClr val="FFFF00"/>
                </a:highlight>
                <a:ea typeface="Microsoft YaHei" pitchFamily="2"/>
                <a:cs typeface="Arial" pitchFamily="2"/>
              </a:rPr>
              <a:t>J’ai donc connu surtout les rebelles et les pauvres. J’ai vu autour de moi, en grande quantité, des individus qui mouraient jeunes, et pas toujours par le suicide, d’ailleurs fréquent. Après tout, c’était la poésie moderne depuis cent ans qui nous avait menés là. Nous étions quelques-uns à penser qu’il fallait exécuter son programme dans la réalité, et en tout cas ne rien faire d’autre </a:t>
            </a:r>
            <a:r>
              <a:rPr lang="fr-BE" sz="1700">
                <a:highlight>
                  <a:scrgbClr r="0" g="0" b="0">
                    <a:alpha val="0"/>
                  </a:scrgbClr>
                </a:highlight>
                <a:ea typeface="Microsoft YaHei" pitchFamily="2"/>
                <a:cs typeface="Arial" pitchFamily="2"/>
              </a:rPr>
              <a:t>»).</a:t>
            </a:r>
          </a:p>
          <a:p>
            <a:pPr marL="0" lvl="1" indent="0" algn="just" hangingPunct="0">
              <a:buNone/>
            </a:pPr>
            <a:r>
              <a:rPr lang="fr-BE" sz="1700">
                <a:highlight>
                  <a:scrgbClr r="0" g="0" b="0">
                    <a:alpha val="0"/>
                  </a:scrgbClr>
                </a:highlight>
                <a:ea typeface="Microsoft YaHei" pitchFamily="2"/>
                <a:cs typeface="Arial" pitchFamily="2"/>
              </a:rPr>
              <a:t>La littérature ayant épuisé ses (derniers) prestiges formels et les digues entre l’art et la vie devant finalement céder… :  </a:t>
            </a:r>
            <a:r>
              <a:rPr lang="fr-BE" sz="1700" i="1">
                <a:highlight>
                  <a:scrgbClr r="0" g="0" b="0">
                    <a:alpha val="0"/>
                  </a:scrgbClr>
                </a:highlight>
                <a:ea typeface="Microsoft YaHei" pitchFamily="2"/>
                <a:cs typeface="Arial" pitchFamily="2"/>
              </a:rPr>
              <a:t>Plutôt la vie</a:t>
            </a:r>
            <a:r>
              <a:rPr lang="fr-BE" sz="1700">
                <a:highlight>
                  <a:scrgbClr r="0" g="0" b="0">
                    <a:alpha val="0"/>
                  </a:scrgbClr>
                </a:highlight>
                <a:ea typeface="Microsoft YaHei" pitchFamily="2"/>
                <a:cs typeface="Arial" pitchFamily="2"/>
              </a:rPr>
              <a:t>, donc, et « Y a-t-il une vie avant la mort ? »</a:t>
            </a:r>
          </a:p>
        </p:txBody>
      </p:sp>
      <p:pic>
        <p:nvPicPr>
          <p:cNvPr id="3" name="Image 1" descr="preencoded.png">
            <a:extLst>
              <a:ext uri="{FF2B5EF4-FFF2-40B4-BE49-F238E27FC236}">
                <a16:creationId xmlns:a16="http://schemas.microsoft.com/office/drawing/2014/main" id="{FB4CAAD9-1A08-37A0-64D2-07CC10BECEB1}"/>
              </a:ext>
            </a:extLst>
          </p:cNvPr>
          <p:cNvPicPr>
            <a:picLocks noChangeAspect="1"/>
          </p:cNvPicPr>
          <p:nvPr/>
        </p:nvPicPr>
        <p:blipFill>
          <a:blip r:embed="rId4">
            <a:lum/>
            <a:alphaModFix/>
          </a:blip>
          <a:srcRect/>
          <a:stretch>
            <a:fillRect/>
          </a:stretch>
        </p:blipFill>
        <p:spPr>
          <a:xfrm>
            <a:off x="7380000" y="1080000"/>
            <a:ext cx="2638440" cy="288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8">
    <p:bg>
      <p:bgPr>
        <a:blipFill>
          <a:blip r:embed="rId3">
            <a:alphaModFix amt="79000"/>
          </a:blip>
          <a:tile tx="0" ty="0" sx="100000" sy="100000" flip="none" algn="tl"/>
        </a:blipFill>
        <a:effectLst/>
      </p:bgPr>
    </p:bg>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15BB6456-1A1A-2A7D-6E42-C0EA70B9854D}"/>
              </a:ext>
            </a:extLst>
          </p:cNvPr>
          <p:cNvSpPr txBox="1">
            <a:spLocks noGrp="1"/>
          </p:cNvSpPr>
          <p:nvPr>
            <p:ph type="subTitle" idx="4294967295"/>
          </p:nvPr>
        </p:nvSpPr>
        <p:spPr>
          <a:xfrm>
            <a:off x="180000" y="195068"/>
            <a:ext cx="9900625" cy="5698996"/>
          </a:xfrm>
        </p:spPr>
        <p:txBody>
          <a:bodyPr vert="horz" wrap="square" anchor="ctr">
            <a:spAutoFit/>
          </a:bodyPr>
          <a:lstStyle/>
          <a:p>
            <a:pPr marL="0" lvl="1" indent="0" algn="just" hangingPunct="0">
              <a:buNone/>
            </a:pPr>
            <a:r>
              <a:rPr lang="fr-BE" sz="1800">
                <a:highlight>
                  <a:scrgbClr r="0" g="0" b="0">
                    <a:alpha val="0"/>
                  </a:scrgbClr>
                </a:highlight>
                <a:latin typeface="+mj-lt"/>
                <a:ea typeface="Microsoft YaHei" pitchFamily="2"/>
                <a:cs typeface="Arial" pitchFamily="2"/>
              </a:rPr>
              <a:t>- Opposition nette au </a:t>
            </a:r>
            <a:r>
              <a:rPr lang="fr-BE" sz="1800" b="1">
                <a:highlight>
                  <a:srgbClr val="FFFF00"/>
                </a:highlight>
                <a:latin typeface="+mj-lt"/>
                <a:ea typeface="Microsoft YaHei" pitchFamily="2"/>
                <a:cs typeface="Arial" pitchFamily="2"/>
              </a:rPr>
              <a:t>travail</a:t>
            </a:r>
            <a:r>
              <a:rPr lang="fr-BE" sz="1800">
                <a:highlight>
                  <a:scrgbClr r="0" g="0" b="0">
                    <a:alpha val="0"/>
                  </a:scrgbClr>
                </a:highlight>
                <a:latin typeface="+mj-lt"/>
                <a:ea typeface="Microsoft YaHei" pitchFamily="2"/>
                <a:cs typeface="Arial" pitchFamily="2"/>
              </a:rPr>
              <a:t>, dans son sens le plus général ou même universel, en ce que les moyens de production permettent désormais, par l’automation de la plus grande majorité des tâches laborieuses, de supprimer purement et simplement cette « malédiction ».</a:t>
            </a: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ongolian Baiti" pitchFamily="66"/>
              <a:ea typeface="Microsoft YaHei" pitchFamily="2"/>
              <a:cs typeface="Arial" pitchFamily="2"/>
            </a:endParaRPr>
          </a:p>
          <a:p>
            <a:pPr marL="0" lvl="1" indent="0" algn="just" hangingPunct="0">
              <a:buNone/>
            </a:pPr>
            <a:endParaRPr lang="fr-BE" sz="2000">
              <a:highlight>
                <a:scrgbClr r="0" g="0" b="0">
                  <a:alpha val="0"/>
                </a:scrgbClr>
              </a:highlight>
              <a:latin typeface="+mj-lt"/>
              <a:ea typeface="Microsoft YaHei" pitchFamily="2"/>
              <a:cs typeface="Arial" pitchFamily="2"/>
            </a:endParaRPr>
          </a:p>
          <a:p>
            <a:pPr marL="0" lvl="1" indent="0" algn="just" hangingPunct="0">
              <a:buNone/>
            </a:pPr>
            <a:r>
              <a:rPr lang="fr-BE" sz="1800">
                <a:highlight>
                  <a:scrgbClr r="0" g="0" b="0">
                    <a:alpha val="0"/>
                  </a:scrgbClr>
                </a:highlight>
                <a:latin typeface="+mj-lt"/>
                <a:ea typeface="Microsoft YaHei" pitchFamily="2"/>
                <a:cs typeface="Arial" pitchFamily="2"/>
              </a:rPr>
              <a:t>- Opposition nette, je l’ai déjà évoqué, aux différentes </a:t>
            </a:r>
            <a:r>
              <a:rPr lang="fr-BE" sz="1800" b="1">
                <a:highlight>
                  <a:srgbClr val="FFFF00"/>
                </a:highlight>
                <a:latin typeface="+mj-lt"/>
                <a:ea typeface="Microsoft YaHei" pitchFamily="2"/>
                <a:cs typeface="Arial" pitchFamily="2"/>
              </a:rPr>
              <a:t>versions dites falsifiées du communisme</a:t>
            </a:r>
            <a:r>
              <a:rPr lang="fr-BE" sz="1800">
                <a:highlight>
                  <a:srgbClr val="FFFF00"/>
                </a:highlight>
                <a:latin typeface="+mj-lt"/>
                <a:ea typeface="Microsoft YaHei" pitchFamily="2"/>
                <a:cs typeface="Arial" pitchFamily="2"/>
              </a:rPr>
              <a:t> </a:t>
            </a:r>
            <a:r>
              <a:rPr lang="fr-BE" sz="1800">
                <a:highlight>
                  <a:scrgbClr r="0" g="0" b="0">
                    <a:alpha val="0"/>
                  </a:scrgbClr>
                </a:highlight>
                <a:latin typeface="+mj-lt"/>
                <a:ea typeface="Microsoft YaHei" pitchFamily="2"/>
                <a:cs typeface="Arial" pitchFamily="2"/>
              </a:rPr>
              <a:t>et donc aussi à ses avatars (partis, syndicats, militantisme). Donc opposition à la version la plus falsifiée de toutes selon eux, celle de l’URSS (sans oublier le maoïsme ou le castrisme). Mais aussi opposition (plus ambigüe) au </a:t>
            </a:r>
            <a:r>
              <a:rPr lang="fr-BE" sz="1800" b="1">
                <a:highlight>
                  <a:srgbClr val="FFFF00"/>
                </a:highlight>
                <a:latin typeface="+mj-lt"/>
                <a:ea typeface="Microsoft YaHei" pitchFamily="2"/>
                <a:cs typeface="Arial" pitchFamily="2"/>
              </a:rPr>
              <a:t>monde américanisé de la marchandise</a:t>
            </a:r>
            <a:r>
              <a:rPr lang="fr-BE" sz="1800">
                <a:highlight>
                  <a:scrgbClr r="0" g="0" b="0">
                    <a:alpha val="0"/>
                  </a:scrgbClr>
                </a:highlight>
                <a:latin typeface="+mj-lt"/>
                <a:ea typeface="Microsoft YaHei" pitchFamily="2"/>
                <a:cs typeface="Arial" pitchFamily="2"/>
              </a:rPr>
              <a:t>, celle-ci n’étant qu’insatisfaction, compensation illusoire d’un besoin réel et aliénation (l’homme privé de communication – les marchandises parlent à sa place).</a:t>
            </a:r>
          </a:p>
          <a:p>
            <a:pPr lvl="0" algn="just">
              <a:buSzPct val="45000"/>
              <a:buFont typeface="StarSymbol"/>
              <a:buChar char="●"/>
            </a:pPr>
            <a:endParaRPr lang="fr-BE" sz="2000">
              <a:latin typeface="Mongolian Baiti" pitchFamily="66"/>
            </a:endParaRPr>
          </a:p>
        </p:txBody>
      </p:sp>
      <p:pic>
        <p:nvPicPr>
          <p:cNvPr id="3" name="Image 2">
            <a:extLst>
              <a:ext uri="{FF2B5EF4-FFF2-40B4-BE49-F238E27FC236}">
                <a16:creationId xmlns:a16="http://schemas.microsoft.com/office/drawing/2014/main" id="{A20C6284-1866-B7F1-7E7F-8B5C03BCBAD4}"/>
              </a:ext>
            </a:extLst>
          </p:cNvPr>
          <p:cNvPicPr>
            <a:picLocks noChangeAspect="1"/>
          </p:cNvPicPr>
          <p:nvPr/>
        </p:nvPicPr>
        <p:blipFill>
          <a:blip r:embed="rId4">
            <a:lum/>
            <a:alphaModFix/>
          </a:blip>
          <a:srcRect/>
          <a:stretch>
            <a:fillRect/>
          </a:stretch>
        </p:blipFill>
        <p:spPr>
          <a:xfrm>
            <a:off x="2512032" y="1053495"/>
            <a:ext cx="5903097" cy="2951337"/>
          </a:xfrm>
          <a:prstGeom prst="rect">
            <a:avLst/>
          </a:prstGeom>
          <a:noFill/>
          <a:ln>
            <a:noFill/>
          </a:ln>
        </p:spPr>
      </p:pic>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482</TotalTime>
  <Words>7144</Words>
  <Application>Microsoft Office PowerPoint</Application>
  <PresentationFormat>Personnalisé</PresentationFormat>
  <Paragraphs>177</Paragraphs>
  <Slides>42</Slides>
  <Notes>34</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42</vt:i4>
      </vt:variant>
    </vt:vector>
  </HeadingPairs>
  <TitlesOfParts>
    <vt:vector size="54" baseType="lpstr">
      <vt:lpstr>Microsoft YaHei</vt:lpstr>
      <vt:lpstr>Aptos</vt:lpstr>
      <vt:lpstr>Arial</vt:lpstr>
      <vt:lpstr>Calibri</vt:lpstr>
      <vt:lpstr>Georgia</vt:lpstr>
      <vt:lpstr>Impact</vt:lpstr>
      <vt:lpstr>Liberation Sans</vt:lpstr>
      <vt:lpstr>Liberation Serif</vt:lpstr>
      <vt:lpstr>Mongolian Baiti</vt:lpstr>
      <vt:lpstr>StarSymbol</vt:lpstr>
      <vt:lpstr>Times New Roman</vt:lpstr>
      <vt:lpstr>Standard</vt:lpstr>
      <vt:lpstr>Pratiques situationnistes :  Montage et Détournement</vt:lpstr>
      <vt:lpstr>Une courte 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Montage et détournements</vt:lpstr>
      <vt:lpstr>Montage et détournements</vt:lpstr>
      <vt:lpstr>Détournement : une théorie</vt:lpstr>
      <vt:lpstr>Détournement : une théorie</vt:lpstr>
      <vt:lpstr>Présentation PowerPoint</vt:lpstr>
      <vt:lpstr>Quelques exemples de détournement</vt:lpstr>
      <vt:lpstr>Quelques exemples de détournement</vt:lpstr>
      <vt:lpstr>Quelques exemples de détournement</vt:lpstr>
      <vt:lpstr>Quelques exemples de détournement</vt:lpstr>
      <vt:lpstr>Quelques exemples de détournement</vt:lpstr>
      <vt:lpstr>Présentation PowerPoint</vt:lpstr>
      <vt:lpstr>Mémoires de Guy Debord</vt:lpstr>
      <vt:lpstr>Mémoires de Guy Debord</vt:lpstr>
      <vt:lpstr>Mémoires de Guy Debord</vt:lpstr>
      <vt:lpstr>Mémoires de Guy Debord</vt:lpstr>
      <vt:lpstr>Mémoires de Guy Debord</vt:lpstr>
      <vt:lpstr>Mémoires de Guy Debord</vt:lpstr>
      <vt:lpstr>Mémoires de Guy Debord</vt:lpstr>
      <vt:lpstr>Mémoires de Guy Debord</vt:lpstr>
      <vt:lpstr>Mémoires de Guy Debord</vt:lpstr>
      <vt:lpstr>Présentation PowerPoint</vt:lpstr>
      <vt:lpstr>Présentation PowerPoint</vt:lpstr>
      <vt:lpstr>La méthode du montage (Bernard ASPE)</vt:lpstr>
      <vt:lpstr>La méthode du montage (Bernard ASPE)</vt:lpstr>
      <vt:lpstr>La méthode du montage (Bernard ASPE)</vt:lpstr>
      <vt:lpstr>La méthode de Debord</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Arnaud Massin</dc:creator>
  <cp:lastModifiedBy>Massin Arnaud</cp:lastModifiedBy>
  <cp:revision>47</cp:revision>
  <dcterms:created xsi:type="dcterms:W3CDTF">2026-02-26T12:14:23Z</dcterms:created>
  <dcterms:modified xsi:type="dcterms:W3CDTF">2026-03-18T11:09:46Z</dcterms:modified>
</cp:coreProperties>
</file>