
<file path=[Content_Types].xml><?xml version="1.0" encoding="utf-8"?>
<Types xmlns="http://schemas.openxmlformats.org/package/2006/content-types">
  <Default Extension="jpeg" ContentType="image/jpeg"/>
  <Default Extension="JPG" ContentType="image/.jpg"/>
  <Default Extension="png" ContentType="image/png"/>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402" r:id="rId5"/>
    <p:sldId id="403" r:id="rId6"/>
    <p:sldId id="259" r:id="rId7"/>
    <p:sldId id="407" r:id="rId8"/>
    <p:sldId id="445" r:id="rId9"/>
    <p:sldId id="408" r:id="rId10"/>
    <p:sldId id="446" r:id="rId11"/>
    <p:sldId id="409" r:id="rId12"/>
    <p:sldId id="447" r:id="rId13"/>
    <p:sldId id="410" r:id="rId14"/>
    <p:sldId id="448" r:id="rId15"/>
    <p:sldId id="411" r:id="rId16"/>
    <p:sldId id="449" r:id="rId17"/>
    <p:sldId id="450" r:id="rId18"/>
    <p:sldId id="412" r:id="rId19"/>
    <p:sldId id="452" r:id="rId20"/>
    <p:sldId id="451" r:id="rId21"/>
    <p:sldId id="453" r:id="rId22"/>
    <p:sldId id="413" r:id="rId23"/>
    <p:sldId id="426" r:id="rId24"/>
    <p:sldId id="414" r:id="rId25"/>
    <p:sldId id="454" r:id="rId26"/>
    <p:sldId id="455" r:id="rId27"/>
    <p:sldId id="456" r:id="rId28"/>
    <p:sldId id="415" r:id="rId29"/>
    <p:sldId id="457" r:id="rId30"/>
    <p:sldId id="416" r:id="rId31"/>
    <p:sldId id="417" r:id="rId32"/>
    <p:sldId id="418" r:id="rId33"/>
    <p:sldId id="419" r:id="rId34"/>
    <p:sldId id="420" r:id="rId35"/>
    <p:sldId id="406" r:id="rId36"/>
    <p:sldId id="460" r:id="rId37"/>
    <p:sldId id="462" r:id="rId38"/>
    <p:sldId id="324" r:id="rId39"/>
  </p:sldIdLst>
  <p:sldSz cx="12192000" cy="6858000"/>
  <p:notesSz cx="6858000" cy="9144000"/>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B1A2"/>
    <a:srgbClr val="FFFFFF"/>
    <a:srgbClr val="5FB9BD"/>
    <a:srgbClr val="5BB1A4"/>
    <a:srgbClr val="76B1A2"/>
    <a:srgbClr val="EAF0EC"/>
    <a:srgbClr val="026E5B"/>
    <a:srgbClr val="45A362"/>
    <a:srgbClr val="55B773"/>
    <a:srgbClr val="89CD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72" autoAdjust="0"/>
    <p:restoredTop sz="94660"/>
  </p:normalViewPr>
  <p:slideViewPr>
    <p:cSldViewPr snapToGrid="0">
      <p:cViewPr varScale="1">
        <p:scale>
          <a:sx n="112" d="100"/>
          <a:sy n="112" d="100"/>
        </p:scale>
        <p:origin x="588" y="102"/>
      </p:cViewPr>
      <p:guideLst/>
    </p:cSldViewPr>
  </p:slideViewPr>
  <p:notesTextViewPr>
    <p:cViewPr>
      <p:scale>
        <a:sx n="1" d="1"/>
        <a:sy n="1" d="1"/>
      </p:scale>
      <p:origin x="0" y="0"/>
    </p:cViewPr>
  </p:notesTextViewPr>
  <p:sorterViewPr>
    <p:cViewPr>
      <p:scale>
        <a:sx n="57" d="100"/>
        <a:sy n="57"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4" Type="http://schemas.openxmlformats.org/officeDocument/2006/relationships/tags" Target="tags/tag74.xml"/><Relationship Id="rId43" Type="http://schemas.openxmlformats.org/officeDocument/2006/relationships/commentAuthors" Target="commentAuthors.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8D445D-DE16-4CC5-A890-6B7A5441317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D1DF87-63E1-4768-BB30-A0FD91DE587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柚皮苷是化橘红中重要活性成分占总黄酮含量的80 %。NAR具有</a:t>
            </a:r>
            <a:r>
              <a:rPr lang="en-US" altLang="zh-CN"/>
              <a:t> </a:t>
            </a:r>
            <a:r>
              <a:rPr lang="zh-CN" altLang="en-US"/>
              <a:t>【】等作用，应用范围广泛，对肺系疾病也有一定作用，但其对克雷伯菌引起的肺损伤的</a:t>
            </a:r>
            <a:r>
              <a:rPr lang="zh-CN" altLang="en-US"/>
              <a:t>保护作用尚未见报道。</a:t>
            </a:r>
            <a:endParaRPr lang="zh-CN" altLang="en-US"/>
          </a:p>
        </p:txBody>
      </p:sp>
      <p:sp>
        <p:nvSpPr>
          <p:cNvPr id="4" name="灯片编号占位符 3"/>
          <p:cNvSpPr>
            <a:spLocks noGrp="1"/>
          </p:cNvSpPr>
          <p:nvPr>
            <p:ph type="sldNum" sz="quarter" idx="5"/>
          </p:nvPr>
        </p:nvSpPr>
        <p:spPr/>
        <p:txBody>
          <a:bodyPr/>
          <a:p>
            <a:fld id="{657C8629-0F4A-439B-9621-6BE59F72D47B}"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87675" y="887413"/>
            <a:ext cx="4262438" cy="239871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87675" y="887413"/>
            <a:ext cx="4262438" cy="2398712"/>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offic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30" name="任意多边形: 形状 29"/>
          <p:cNvSpPr/>
          <p:nvPr/>
        </p:nvSpPr>
        <p:spPr>
          <a:xfrm>
            <a:off x="3474720" y="-916848"/>
            <a:ext cx="9525" cy="9525"/>
          </a:xfrm>
          <a:custGeom>
            <a:avLst/>
            <a:gdLst/>
            <a:ahLst/>
            <a:cxnLst/>
            <a:rect l="l" t="t" r="r" b="b"/>
            <a:pathLst>
              <a:path w="9525" h="9525"/>
            </a:pathLst>
          </a:custGeom>
          <a:solidFill>
            <a:srgbClr val="FFB8B8"/>
          </a:solidFill>
          <a:ln w="9525" cap="flat">
            <a:noFill/>
            <a:prstDash val="solid"/>
            <a:miter/>
          </a:ln>
        </p:spPr>
        <p:txBody>
          <a:bodyPr rtlCol="0" anchor="ctr"/>
          <a:lstStyle/>
          <a:p>
            <a:endParaRPr lang="zh-CN" altLang="en-US"/>
          </a:p>
        </p:txBody>
      </p:sp>
      <p:sp>
        <p:nvSpPr>
          <p:cNvPr id="5" name="文本占位符 108"/>
          <p:cNvSpPr>
            <a:spLocks noGrp="1"/>
          </p:cNvSpPr>
          <p:nvPr>
            <p:ph type="body" sz="quarter" idx="14" hasCustomPrompt="1"/>
          </p:nvPr>
        </p:nvSpPr>
        <p:spPr>
          <a:xfrm>
            <a:off x="911225" y="402578"/>
            <a:ext cx="3851275" cy="461665"/>
          </a:xfrm>
          <a:prstGeom prst="rect">
            <a:avLst/>
          </a:prstGeom>
        </p:spPr>
        <p:txBody>
          <a:bodyPr wrap="square">
            <a:spAutoFit/>
          </a:bodyPr>
          <a:lstStyle>
            <a:lvl1pPr marL="0" indent="0" algn="l">
              <a:lnSpc>
                <a:spcPct val="100000"/>
              </a:lnSpc>
              <a:buNone/>
              <a:defRPr sz="2400">
                <a:solidFill>
                  <a:schemeClr val="accent2"/>
                </a:solidFill>
                <a:latin typeface="+mj-ea"/>
                <a:ea typeface="+mj-ea"/>
              </a:defRPr>
            </a:lvl1pPr>
          </a:lstStyle>
          <a:p>
            <a:pPr lvl="0"/>
            <a:r>
              <a:rPr lang="en-US" altLang="zh-CN" dirty="0"/>
              <a:t>PART 1  </a:t>
            </a:r>
            <a:r>
              <a:rPr lang="zh-CN" altLang="en-US" dirty="0"/>
              <a:t>添加你的标题</a:t>
            </a:r>
            <a:endParaRPr lang="zh-CN" altLang="en-US" dirty="0"/>
          </a:p>
        </p:txBody>
      </p:sp>
      <p:sp>
        <p:nvSpPr>
          <p:cNvPr id="9" name="椭圆 8"/>
          <p:cNvSpPr/>
          <p:nvPr userDrawn="1"/>
        </p:nvSpPr>
        <p:spPr>
          <a:xfrm>
            <a:off x="10653972" y="503499"/>
            <a:ext cx="233103" cy="2331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userDrawn="1"/>
        </p:nvSpPr>
        <p:spPr>
          <a:xfrm>
            <a:off x="10958772" y="503498"/>
            <a:ext cx="233103" cy="2331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userDrawn="1"/>
        </p:nvSpPr>
        <p:spPr>
          <a:xfrm>
            <a:off x="11263572" y="503497"/>
            <a:ext cx="233103" cy="2331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连接符 3"/>
          <p:cNvCxnSpPr/>
          <p:nvPr/>
        </p:nvCxnSpPr>
        <p:spPr>
          <a:xfrm>
            <a:off x="92124" y="5450002"/>
            <a:ext cx="0" cy="138752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524303" y="5054217"/>
            <a:ext cx="0" cy="180378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956482" y="5960655"/>
            <a:ext cx="0" cy="89734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388661" y="6149450"/>
            <a:ext cx="0" cy="70855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0" y="6149450"/>
            <a:ext cx="1495569"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0" y="5717271"/>
            <a:ext cx="656232"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0" y="5285092"/>
            <a:ext cx="656232"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0" y="6581629"/>
            <a:ext cx="1666166"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2127168" y="5705897"/>
            <a:ext cx="0" cy="113162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11694989" y="5310112"/>
            <a:ext cx="0" cy="154788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11262810" y="6216550"/>
            <a:ext cx="0" cy="62097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0830631" y="6405345"/>
            <a:ext cx="0" cy="43217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10723723" y="6405345"/>
            <a:ext cx="1468277"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11563060" y="5973166"/>
            <a:ext cx="62894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a:off x="11563060" y="5540987"/>
            <a:ext cx="62894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2.xml"/><Relationship Id="rId8" Type="http://schemas.openxmlformats.org/officeDocument/2006/relationships/tags" Target="../tags/tag1.xml"/><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1" Type="http://schemas.openxmlformats.org/officeDocument/2006/relationships/notesSlide" Target="../notesSlides/notesSlide1.xml"/><Relationship Id="rId10" Type="http://schemas.openxmlformats.org/officeDocument/2006/relationships/slideLayout" Target="../slideLayouts/slideLayout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tags" Target="../tags/tag16.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8.xml"/><Relationship Id="rId2" Type="http://schemas.openxmlformats.org/officeDocument/2006/relationships/image" Target="../media/image34.png"/><Relationship Id="rId1" Type="http://schemas.openxmlformats.org/officeDocument/2006/relationships/tags" Target="../tags/tag1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png"/><Relationship Id="rId1" Type="http://schemas.openxmlformats.org/officeDocument/2006/relationships/tags" Target="../tags/tag1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image" Target="../media/image36.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8.png"/><Relationship Id="rId3" Type="http://schemas.openxmlformats.org/officeDocument/2006/relationships/tags" Target="../tags/tag22.xml"/><Relationship Id="rId2" Type="http://schemas.openxmlformats.org/officeDocument/2006/relationships/image" Target="../media/image37.png"/><Relationship Id="rId1" Type="http://schemas.openxmlformats.org/officeDocument/2006/relationships/tags" Target="../tags/tag2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9.png"/><Relationship Id="rId1" Type="http://schemas.openxmlformats.org/officeDocument/2006/relationships/tags" Target="../tags/tag2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tags" Target="../tags/tag25.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8.xml"/><Relationship Id="rId4" Type="http://schemas.openxmlformats.org/officeDocument/2006/relationships/image" Target="../media/image43.png"/><Relationship Id="rId3" Type="http://schemas.openxmlformats.org/officeDocument/2006/relationships/tags" Target="../tags/tag27.xml"/><Relationship Id="rId2" Type="http://schemas.openxmlformats.org/officeDocument/2006/relationships/image" Target="../media/image42.tiff"/><Relationship Id="rId1" Type="http://schemas.openxmlformats.org/officeDocument/2006/relationships/tags" Target="../tags/tag26.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0.xml"/><Relationship Id="rId2" Type="http://schemas.openxmlformats.org/officeDocument/2006/relationships/image" Target="../media/image44.png"/><Relationship Id="rId1" Type="http://schemas.openxmlformats.org/officeDocument/2006/relationships/tags" Target="../tags/tag29.xml"/></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5.xml"/><Relationship Id="rId7" Type="http://schemas.openxmlformats.org/officeDocument/2006/relationships/tags" Target="../tags/tag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46.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3.xml"/><Relationship Id="rId3" Type="http://schemas.openxmlformats.org/officeDocument/2006/relationships/image" Target="../media/image47.png"/><Relationship Id="rId2" Type="http://schemas.openxmlformats.org/officeDocument/2006/relationships/tags" Target="../tags/tag32.xml"/><Relationship Id="rId1" Type="http://schemas.openxmlformats.org/officeDocument/2006/relationships/tags" Target="../tags/tag3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8.png"/><Relationship Id="rId1" Type="http://schemas.openxmlformats.org/officeDocument/2006/relationships/tags" Target="../tags/tag3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9.png"/><Relationship Id="rId1" Type="http://schemas.openxmlformats.org/officeDocument/2006/relationships/tags" Target="../tags/tag35.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7.xml"/><Relationship Id="rId2" Type="http://schemas.openxmlformats.org/officeDocument/2006/relationships/image" Target="../media/image50.png"/><Relationship Id="rId1" Type="http://schemas.openxmlformats.org/officeDocument/2006/relationships/tags" Target="../tags/tag36.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2.png"/><Relationship Id="rId3" Type="http://schemas.openxmlformats.org/officeDocument/2006/relationships/tags" Target="../tags/tag39.xml"/><Relationship Id="rId2" Type="http://schemas.openxmlformats.org/officeDocument/2006/relationships/image" Target="../media/image51.png"/><Relationship Id="rId1" Type="http://schemas.openxmlformats.org/officeDocument/2006/relationships/tags" Target="../tags/tag38.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1.xml"/><Relationship Id="rId2" Type="http://schemas.openxmlformats.org/officeDocument/2006/relationships/image" Target="../media/image53.tiff"/><Relationship Id="rId1" Type="http://schemas.openxmlformats.org/officeDocument/2006/relationships/tags" Target="../tags/tag40.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43.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tags" Target="../tags/tag42.xml"/></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image" Target="../media/image57.png"/><Relationship Id="rId3" Type="http://schemas.openxmlformats.org/officeDocument/2006/relationships/tags" Target="../tags/tag45.xml"/><Relationship Id="rId2" Type="http://schemas.openxmlformats.org/officeDocument/2006/relationships/image" Target="../media/image56.tiff"/><Relationship Id="rId1" Type="http://schemas.openxmlformats.org/officeDocument/2006/relationships/tags" Target="../tags/tag44.xml"/></Relationships>
</file>

<file path=ppt/slides/_rels/slide3.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9.jpe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8.png"/><Relationship Id="rId12" Type="http://schemas.openxmlformats.org/officeDocument/2006/relationships/notesSlide" Target="../notesSlides/notesSlide3.xml"/><Relationship Id="rId11" Type="http://schemas.openxmlformats.org/officeDocument/2006/relationships/slideLayout" Target="../slideLayouts/slideLayout1.xml"/><Relationship Id="rId10" Type="http://schemas.openxmlformats.org/officeDocument/2006/relationships/tags" Target="../tags/tag4.xml"/><Relationship Id="rId1" Type="http://schemas.openxmlformats.org/officeDocument/2006/relationships/image" Target="../media/image13.pn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tags" Target="../tags/tag48.xml"/><Relationship Id="rId4" Type="http://schemas.openxmlformats.org/officeDocument/2006/relationships/image" Target="../media/image59.png"/><Relationship Id="rId3" Type="http://schemas.openxmlformats.org/officeDocument/2006/relationships/tags" Target="../tags/tag47.xml"/><Relationship Id="rId2" Type="http://schemas.openxmlformats.org/officeDocument/2006/relationships/image" Target="../media/image58.tiff"/><Relationship Id="rId1" Type="http://schemas.openxmlformats.org/officeDocument/2006/relationships/tags" Target="../tags/tag4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1.jpeg"/><Relationship Id="rId1" Type="http://schemas.openxmlformats.org/officeDocument/2006/relationships/tags" Target="../tags/tag49.xml"/></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65.png"/><Relationship Id="rId7" Type="http://schemas.openxmlformats.org/officeDocument/2006/relationships/tags" Target="../tags/tag53.xml"/><Relationship Id="rId6" Type="http://schemas.openxmlformats.org/officeDocument/2006/relationships/image" Target="../media/image64.png"/><Relationship Id="rId5" Type="http://schemas.openxmlformats.org/officeDocument/2006/relationships/tags" Target="../tags/tag52.xml"/><Relationship Id="rId4" Type="http://schemas.openxmlformats.org/officeDocument/2006/relationships/image" Target="../media/image63.png"/><Relationship Id="rId3" Type="http://schemas.openxmlformats.org/officeDocument/2006/relationships/tags" Target="../tags/tag51.xml"/><Relationship Id="rId2" Type="http://schemas.openxmlformats.org/officeDocument/2006/relationships/image" Target="../media/image62.png"/><Relationship Id="rId1" Type="http://schemas.openxmlformats.org/officeDocument/2006/relationships/tags" Target="../tags/tag50.xml"/></Relationships>
</file>

<file path=ppt/slides/_rels/slide33.xml.rels><?xml version="1.0" encoding="UTF-8" standalone="yes"?>
<Relationships xmlns="http://schemas.openxmlformats.org/package/2006/relationships"><Relationship Id="rId9" Type="http://schemas.openxmlformats.org/officeDocument/2006/relationships/image" Target="../media/image70.jpeg"/><Relationship Id="rId8" Type="http://schemas.openxmlformats.org/officeDocument/2006/relationships/tags" Target="../tags/tag57.xml"/><Relationship Id="rId7" Type="http://schemas.openxmlformats.org/officeDocument/2006/relationships/image" Target="../media/image69.png"/><Relationship Id="rId6" Type="http://schemas.openxmlformats.org/officeDocument/2006/relationships/image" Target="../media/image68.png"/><Relationship Id="rId5" Type="http://schemas.openxmlformats.org/officeDocument/2006/relationships/tags" Target="../tags/tag56.xml"/><Relationship Id="rId4" Type="http://schemas.openxmlformats.org/officeDocument/2006/relationships/image" Target="../media/image67.png"/><Relationship Id="rId3" Type="http://schemas.openxmlformats.org/officeDocument/2006/relationships/tags" Target="../tags/tag55.xml"/><Relationship Id="rId2" Type="http://schemas.openxmlformats.org/officeDocument/2006/relationships/image" Target="../media/image66.png"/><Relationship Id="rId12" Type="http://schemas.openxmlformats.org/officeDocument/2006/relationships/slideLayout" Target="../slideLayouts/slideLayout7.xml"/><Relationship Id="rId11" Type="http://schemas.openxmlformats.org/officeDocument/2006/relationships/image" Target="../media/image71.png"/><Relationship Id="rId10" Type="http://schemas.openxmlformats.org/officeDocument/2006/relationships/tags" Target="../tags/tag58.xml"/><Relationship Id="rId1" Type="http://schemas.openxmlformats.org/officeDocument/2006/relationships/tags" Target="../tags/tag54.xml"/></Relationships>
</file>

<file path=ppt/slides/_rels/slide34.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1" Type="http://schemas.openxmlformats.org/officeDocument/2006/relationships/slideLayout" Target="../slideLayouts/slideLayout7.xml"/><Relationship Id="rId10" Type="http://schemas.openxmlformats.org/officeDocument/2006/relationships/tags" Target="../tags/tag68.xml"/><Relationship Id="rId1" Type="http://schemas.openxmlformats.org/officeDocument/2006/relationships/tags" Target="../tags/tag59.xml"/></Relationships>
</file>

<file path=ppt/slides/_rels/slide35.xml.rels><?xml version="1.0" encoding="UTF-8" standalone="yes"?>
<Relationships xmlns="http://schemas.openxmlformats.org/package/2006/relationships"><Relationship Id="rId9" Type="http://schemas.openxmlformats.org/officeDocument/2006/relationships/image" Target="../media/image77.png"/><Relationship Id="rId8" Type="http://schemas.openxmlformats.org/officeDocument/2006/relationships/tags" Target="../tags/tag71.xml"/><Relationship Id="rId7" Type="http://schemas.openxmlformats.org/officeDocument/2006/relationships/image" Target="../media/image76.png"/><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image" Target="../media/image75.jpeg"/><Relationship Id="rId3" Type="http://schemas.openxmlformats.org/officeDocument/2006/relationships/image" Target="../media/image74.jpeg"/><Relationship Id="rId2" Type="http://schemas.openxmlformats.org/officeDocument/2006/relationships/image" Target="../media/image73.jpeg"/><Relationship Id="rId15" Type="http://schemas.openxmlformats.org/officeDocument/2006/relationships/slideLayout" Target="../slideLayouts/slideLayout2.xml"/><Relationship Id="rId14" Type="http://schemas.openxmlformats.org/officeDocument/2006/relationships/image" Target="../media/image80.png"/><Relationship Id="rId13" Type="http://schemas.openxmlformats.org/officeDocument/2006/relationships/tags" Target="../tags/tag73.xml"/><Relationship Id="rId12" Type="http://schemas.openxmlformats.org/officeDocument/2006/relationships/image" Target="../media/image79.png"/><Relationship Id="rId11" Type="http://schemas.openxmlformats.org/officeDocument/2006/relationships/image" Target="../media/image78.png"/><Relationship Id="rId10" Type="http://schemas.openxmlformats.org/officeDocument/2006/relationships/tags" Target="../tags/tag72.xml"/><Relationship Id="rId1" Type="http://schemas.openxmlformats.org/officeDocument/2006/relationships/image" Target="../media/image72.jpeg"/></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hemeOverride" Target="../theme/themeOverride1.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image" Target="../media/image21.png"/><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tags" Target="../tags/tag9.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tags" Target="../tags/tag12.xml"/><Relationship Id="rId4" Type="http://schemas.openxmlformats.org/officeDocument/2006/relationships/image" Target="../media/image27.png"/><Relationship Id="rId3" Type="http://schemas.openxmlformats.org/officeDocument/2006/relationships/tags" Target="../tags/tag11.xml"/><Relationship Id="rId2" Type="http://schemas.openxmlformats.org/officeDocument/2006/relationships/image" Target="../media/image26.png"/><Relationship Id="rId1" Type="http://schemas.openxmlformats.org/officeDocument/2006/relationships/tags" Target="../tags/tag1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png"/><Relationship Id="rId1"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tags" Target="../tags/tag13.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5.xml"/><Relationship Id="rId2" Type="http://schemas.openxmlformats.org/officeDocument/2006/relationships/image" Target="../media/image32.png"/><Relationship Id="rId1" Type="http://schemas.openxmlformats.org/officeDocument/2006/relationships/tags" Target="../tags/tag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浅色小清新水彩背景 (9)"/>
          <p:cNvPicPr>
            <a:picLocks noChangeAspect="1"/>
          </p:cNvPicPr>
          <p:nvPr/>
        </p:nvPicPr>
        <p:blipFill>
          <a:blip r:embed="rId1"/>
          <a:stretch>
            <a:fillRect/>
          </a:stretch>
        </p:blipFill>
        <p:spPr>
          <a:xfrm>
            <a:off x="7620" y="0"/>
            <a:ext cx="12247880" cy="6889750"/>
          </a:xfrm>
          <a:prstGeom prst="rect">
            <a:avLst/>
          </a:prstGeom>
        </p:spPr>
      </p:pic>
      <p:sp>
        <p:nvSpPr>
          <p:cNvPr id="9" name="矩形 8"/>
          <p:cNvSpPr/>
          <p:nvPr/>
        </p:nvSpPr>
        <p:spPr>
          <a:xfrm flipV="1">
            <a:off x="7476" y="1986203"/>
            <a:ext cx="12220950" cy="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Forest_17"/>
          <p:cNvPicPr>
            <a:picLocks noChangeAspect="1"/>
          </p:cNvPicPr>
          <p:nvPr/>
        </p:nvPicPr>
        <p:blipFill>
          <a:blip r:embed="rId2"/>
          <a:stretch>
            <a:fillRect/>
          </a:stretch>
        </p:blipFill>
        <p:spPr>
          <a:xfrm rot="2760000">
            <a:off x="210820" y="4784090"/>
            <a:ext cx="869315" cy="2260600"/>
          </a:xfrm>
          <a:prstGeom prst="rect">
            <a:avLst/>
          </a:prstGeom>
        </p:spPr>
      </p:pic>
      <p:grpSp>
        <p:nvGrpSpPr>
          <p:cNvPr id="3" name="组合 2"/>
          <p:cNvGrpSpPr/>
          <p:nvPr/>
        </p:nvGrpSpPr>
        <p:grpSpPr>
          <a:xfrm>
            <a:off x="9408160" y="0"/>
            <a:ext cx="2783205" cy="2015490"/>
            <a:chOff x="16476" y="-1687"/>
            <a:chExt cx="4156" cy="4048"/>
          </a:xfrm>
        </p:grpSpPr>
        <p:pic>
          <p:nvPicPr>
            <p:cNvPr id="20" name="图片 19" descr="Forest_12"/>
            <p:cNvPicPr>
              <a:picLocks noChangeAspect="1"/>
            </p:cNvPicPr>
            <p:nvPr/>
          </p:nvPicPr>
          <p:blipFill>
            <a:blip r:embed="rId3"/>
            <a:stretch>
              <a:fillRect/>
            </a:stretch>
          </p:blipFill>
          <p:spPr>
            <a:xfrm rot="14220000">
              <a:off x="18094" y="-1482"/>
              <a:ext cx="1028" cy="4048"/>
            </a:xfrm>
            <a:prstGeom prst="rect">
              <a:avLst/>
            </a:prstGeom>
          </p:spPr>
        </p:pic>
        <p:pic>
          <p:nvPicPr>
            <p:cNvPr id="22" name="图片 21" descr="Forest_12"/>
            <p:cNvPicPr>
              <a:picLocks noChangeAspect="1"/>
            </p:cNvPicPr>
            <p:nvPr/>
          </p:nvPicPr>
          <p:blipFill>
            <a:blip r:embed="rId3"/>
            <a:stretch>
              <a:fillRect/>
            </a:stretch>
          </p:blipFill>
          <p:spPr>
            <a:xfrm rot="13140000">
              <a:off x="19014" y="-1687"/>
              <a:ext cx="1028" cy="4048"/>
            </a:xfrm>
            <a:prstGeom prst="rect">
              <a:avLst/>
            </a:prstGeom>
          </p:spPr>
        </p:pic>
        <p:pic>
          <p:nvPicPr>
            <p:cNvPr id="23" name="图片 22" descr="Forest_12"/>
            <p:cNvPicPr>
              <a:picLocks noChangeAspect="1"/>
            </p:cNvPicPr>
            <p:nvPr/>
          </p:nvPicPr>
          <p:blipFill>
            <a:blip r:embed="rId3"/>
            <a:stretch>
              <a:fillRect/>
            </a:stretch>
          </p:blipFill>
          <p:spPr>
            <a:xfrm rot="15480000">
              <a:off x="17986" y="-2091"/>
              <a:ext cx="1028" cy="4048"/>
            </a:xfrm>
            <a:prstGeom prst="rect">
              <a:avLst/>
            </a:prstGeom>
          </p:spPr>
        </p:pic>
      </p:grpSp>
      <p:sp>
        <p:nvSpPr>
          <p:cNvPr id="4" name="矩形 3"/>
          <p:cNvSpPr/>
          <p:nvPr/>
        </p:nvSpPr>
        <p:spPr>
          <a:xfrm>
            <a:off x="-14605" y="1663700"/>
            <a:ext cx="12221210" cy="2375535"/>
          </a:xfrm>
          <a:prstGeom prst="rect">
            <a:avLst/>
          </a:prstGeom>
          <a:solidFill>
            <a:srgbClr val="5BB1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a:p>
        </p:txBody>
      </p:sp>
      <p:sp>
        <p:nvSpPr>
          <p:cNvPr id="6" name="TextBox 3"/>
          <p:cNvSpPr txBox="1"/>
          <p:nvPr/>
        </p:nvSpPr>
        <p:spPr>
          <a:xfrm>
            <a:off x="1866900" y="1983740"/>
            <a:ext cx="8457565" cy="1753235"/>
          </a:xfrm>
          <a:prstGeom prst="rect">
            <a:avLst/>
          </a:prstGeom>
          <a:noFill/>
        </p:spPr>
        <p:txBody>
          <a:bodyPr wrap="square" rtlCol="0">
            <a:spAutoFit/>
          </a:bodyPr>
          <a:lstStyle/>
          <a:p>
            <a:pPr algn="ctr">
              <a:lnSpc>
                <a:spcPct val="150000"/>
              </a:lnSpc>
            </a:pPr>
            <a:r>
              <a:rPr sz="3600" b="1" dirty="0">
                <a:solidFill>
                  <a:schemeClr val="tx1"/>
                </a:solidFill>
                <a:latin typeface="黑体" panose="02010609060101010101" charset="-122"/>
                <a:ea typeface="黑体" panose="02010609060101010101" charset="-122"/>
                <a:cs typeface="黑体" panose="02010609060101010101" charset="-122"/>
              </a:rPr>
              <a:t>柚皮苷对畜禽主要呼吸道病原菌诱导小鼠肺损伤的治疗效果及作用机制研究</a:t>
            </a:r>
            <a:endParaRPr sz="3600" b="1" dirty="0">
              <a:solidFill>
                <a:schemeClr val="tx1"/>
              </a:solidFill>
              <a:latin typeface="黑体" panose="02010609060101010101" charset="-122"/>
              <a:ea typeface="黑体" panose="02010609060101010101" charset="-122"/>
              <a:cs typeface="黑体" panose="02010609060101010101" charset="-122"/>
            </a:endParaRPr>
          </a:p>
        </p:txBody>
      </p:sp>
      <p:pic>
        <p:nvPicPr>
          <p:cNvPr id="7" name="图片 6" descr="Forest_04"/>
          <p:cNvPicPr>
            <a:picLocks noChangeAspect="1"/>
          </p:cNvPicPr>
          <p:nvPr/>
        </p:nvPicPr>
        <p:blipFill>
          <a:blip r:embed="rId4"/>
          <a:stretch>
            <a:fillRect/>
          </a:stretch>
        </p:blipFill>
        <p:spPr>
          <a:xfrm rot="17880000">
            <a:off x="10361930" y="5552440"/>
            <a:ext cx="704850" cy="1823085"/>
          </a:xfrm>
          <a:prstGeom prst="rect">
            <a:avLst/>
          </a:prstGeom>
        </p:spPr>
      </p:pic>
      <p:grpSp>
        <p:nvGrpSpPr>
          <p:cNvPr id="2" name="组合 1"/>
          <p:cNvGrpSpPr/>
          <p:nvPr/>
        </p:nvGrpSpPr>
        <p:grpSpPr>
          <a:xfrm>
            <a:off x="0" y="-532765"/>
            <a:ext cx="1738630" cy="3225800"/>
            <a:chOff x="-235" y="-2279"/>
            <a:chExt cx="2935" cy="6502"/>
          </a:xfrm>
        </p:grpSpPr>
        <p:pic>
          <p:nvPicPr>
            <p:cNvPr id="16" name="图片 15" descr="Forest_02"/>
            <p:cNvPicPr>
              <a:picLocks noChangeAspect="1"/>
            </p:cNvPicPr>
            <p:nvPr/>
          </p:nvPicPr>
          <p:blipFill>
            <a:blip r:embed="rId5"/>
            <a:stretch>
              <a:fillRect/>
            </a:stretch>
          </p:blipFill>
          <p:spPr>
            <a:xfrm rot="8280000">
              <a:off x="782" y="-2279"/>
              <a:ext cx="1918" cy="5016"/>
            </a:xfrm>
            <a:prstGeom prst="rect">
              <a:avLst/>
            </a:prstGeom>
          </p:spPr>
        </p:pic>
        <p:pic>
          <p:nvPicPr>
            <p:cNvPr id="17" name="图片 16" descr="Forest_04"/>
            <p:cNvPicPr>
              <a:picLocks noChangeAspect="1"/>
            </p:cNvPicPr>
            <p:nvPr/>
          </p:nvPicPr>
          <p:blipFill>
            <a:blip r:embed="rId6"/>
            <a:stretch>
              <a:fillRect/>
            </a:stretch>
          </p:blipFill>
          <p:spPr>
            <a:xfrm rot="9240000">
              <a:off x="-235" y="-1183"/>
              <a:ext cx="2090" cy="5407"/>
            </a:xfrm>
            <a:prstGeom prst="rect">
              <a:avLst/>
            </a:prstGeom>
          </p:spPr>
        </p:pic>
      </p:grpSp>
      <p:pic>
        <p:nvPicPr>
          <p:cNvPr id="13" name="图片 12" descr="Forest_04"/>
          <p:cNvPicPr>
            <a:picLocks noChangeAspect="1"/>
          </p:cNvPicPr>
          <p:nvPr/>
        </p:nvPicPr>
        <p:blipFill>
          <a:blip r:embed="rId4"/>
          <a:stretch>
            <a:fillRect/>
          </a:stretch>
        </p:blipFill>
        <p:spPr>
          <a:xfrm rot="19260000">
            <a:off x="10525760" y="4295140"/>
            <a:ext cx="1113155" cy="2879090"/>
          </a:xfrm>
          <a:prstGeom prst="rect">
            <a:avLst/>
          </a:prstGeom>
        </p:spPr>
      </p:pic>
      <p:pic>
        <p:nvPicPr>
          <p:cNvPr id="8" name="图片 7"/>
          <p:cNvPicPr>
            <a:picLocks noChangeAspect="1"/>
          </p:cNvPicPr>
          <p:nvPr/>
        </p:nvPicPr>
        <p:blipFill>
          <a:blip r:embed="rId7"/>
          <a:stretch>
            <a:fillRect/>
          </a:stretch>
        </p:blipFill>
        <p:spPr>
          <a:xfrm>
            <a:off x="10451465" y="-635"/>
            <a:ext cx="1755140" cy="1664335"/>
          </a:xfrm>
          <a:prstGeom prst="rect">
            <a:avLst/>
          </a:prstGeom>
        </p:spPr>
      </p:pic>
      <p:sp>
        <p:nvSpPr>
          <p:cNvPr id="5" name="文本框 4"/>
          <p:cNvSpPr txBox="1"/>
          <p:nvPr>
            <p:custDataLst>
              <p:tags r:id="rId8"/>
            </p:custDataLst>
          </p:nvPr>
        </p:nvSpPr>
        <p:spPr>
          <a:xfrm>
            <a:off x="2874645" y="4460860"/>
            <a:ext cx="6510020" cy="1753235"/>
          </a:xfrm>
          <a:prstGeom prst="rect">
            <a:avLst/>
          </a:prstGeom>
          <a:noFill/>
        </p:spPr>
        <p:txBody>
          <a:bodyPr wrap="square" rtlCol="0">
            <a:spAutoFit/>
          </a:bodyPr>
          <a:p>
            <a:pPr algn="ctr">
              <a:lnSpc>
                <a:spcPct val="150000"/>
              </a:lnSpc>
            </a:pPr>
            <a:r>
              <a:rPr lang="zh-CN" altLang="en-US" sz="2400" dirty="0">
                <a:solidFill>
                  <a:schemeClr val="tx1"/>
                </a:solidFill>
                <a:latin typeface="黑体" panose="02010609060101010101" charset="-122"/>
                <a:ea typeface="黑体" panose="02010609060101010101" charset="-122"/>
                <a:cs typeface="黑体" panose="02010609060101010101" charset="-122"/>
              </a:rPr>
              <a:t>中国农业科学院兰州畜牧与兽药研究所</a:t>
            </a:r>
            <a:endParaRPr lang="zh-CN" altLang="en-US" sz="2400" dirty="0">
              <a:solidFill>
                <a:schemeClr val="tx1"/>
              </a:solidFill>
              <a:latin typeface="黑体" panose="02010609060101010101" charset="-122"/>
              <a:ea typeface="黑体" panose="02010609060101010101" charset="-122"/>
              <a:cs typeface="黑体" panose="02010609060101010101" charset="-122"/>
            </a:endParaRPr>
          </a:p>
          <a:p>
            <a:pPr algn="ctr">
              <a:lnSpc>
                <a:spcPct val="150000"/>
              </a:lnSpc>
            </a:pPr>
            <a:r>
              <a:rPr lang="zh-CN" altLang="en-US" sz="2400" dirty="0">
                <a:solidFill>
                  <a:schemeClr val="tx1"/>
                </a:solidFill>
                <a:latin typeface="黑体" panose="02010609060101010101" charset="-122"/>
                <a:ea typeface="黑体" panose="02010609060101010101" charset="-122"/>
                <a:cs typeface="黑体" panose="02010609060101010101" charset="-122"/>
              </a:rPr>
              <a:t>辛蕊华</a:t>
            </a:r>
            <a:endParaRPr lang="zh-CN" altLang="en-US" sz="2400" dirty="0">
              <a:solidFill>
                <a:schemeClr val="tx1"/>
              </a:solidFill>
              <a:latin typeface="黑体" panose="02010609060101010101" charset="-122"/>
              <a:ea typeface="黑体" panose="02010609060101010101" charset="-122"/>
              <a:cs typeface="黑体" panose="02010609060101010101" charset="-122"/>
            </a:endParaRPr>
          </a:p>
          <a:p>
            <a:pPr algn="ctr">
              <a:lnSpc>
                <a:spcPct val="150000"/>
              </a:lnSpc>
            </a:pPr>
            <a:r>
              <a:rPr lang="en-US" altLang="zh-CN" sz="2400" dirty="0">
                <a:solidFill>
                  <a:schemeClr val="tx1"/>
                </a:solidFill>
                <a:latin typeface="黑体" panose="02010609060101010101" charset="-122"/>
                <a:ea typeface="黑体" panose="02010609060101010101" charset="-122"/>
                <a:cs typeface="黑体" panose="02010609060101010101" charset="-122"/>
                <a:sym typeface="+mn-ea"/>
              </a:rPr>
              <a:t>2024.05.31</a:t>
            </a:r>
            <a:endParaRPr lang="en-US" altLang="zh-CN" sz="2400" dirty="0">
              <a:solidFill>
                <a:schemeClr val="tx1"/>
              </a:solidFill>
              <a:latin typeface="黑体" panose="02010609060101010101" charset="-122"/>
              <a:ea typeface="黑体" panose="02010609060101010101" charset="-122"/>
              <a:cs typeface="黑体" panose="02010609060101010101" charset="-122"/>
              <a:sym typeface="+mn-ea"/>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p14:dur="10">
        <p14:vortex dir="r"/>
      </p:transition>
    </mc:Choice>
    <mc:Fallback>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p:cNvPicPr>
            <a:picLocks noChangeAspect="1"/>
          </p:cNvPicPr>
          <p:nvPr>
            <p:custDataLst>
              <p:tags r:id="rId1"/>
            </p:custDataLst>
          </p:nvPr>
        </p:nvPicPr>
        <p:blipFill>
          <a:blip r:embed="rId2"/>
          <a:stretch>
            <a:fillRect/>
          </a:stretch>
        </p:blipFill>
        <p:spPr>
          <a:xfrm>
            <a:off x="2001520" y="356235"/>
            <a:ext cx="7434580" cy="4869815"/>
          </a:xfrm>
          <a:prstGeom prst="rect">
            <a:avLst/>
          </a:prstGeom>
          <a:ln>
            <a:solidFill>
              <a:schemeClr val="tx1"/>
            </a:solidFill>
          </a:ln>
        </p:spPr>
      </p:pic>
      <p:sp>
        <p:nvSpPr>
          <p:cNvPr id="2" name="文本框 1"/>
          <p:cNvSpPr txBox="1"/>
          <p:nvPr/>
        </p:nvSpPr>
        <p:spPr>
          <a:xfrm>
            <a:off x="1753870" y="5682615"/>
            <a:ext cx="7428865" cy="583565"/>
          </a:xfrm>
          <a:prstGeom prst="rect">
            <a:avLst/>
          </a:prstGeom>
          <a:noFill/>
        </p:spPr>
        <p:txBody>
          <a:bodyPr wrap="square" rtlCol="0" anchor="t">
            <a:spAutoFit/>
          </a:bodyPr>
          <a:p>
            <a:r>
              <a:rPr lang="zh-CN" altLang="en-US" sz="1600">
                <a:latin typeface="华文楷体" panose="02010600040101010101" charset="-122"/>
                <a:ea typeface="华文楷体" panose="02010600040101010101" charset="-122"/>
                <a:cs typeface="华文楷体" panose="02010600040101010101" charset="-122"/>
                <a:sym typeface="+mn-ea"/>
              </a:rPr>
              <a:t>髓过氧化物酶（</a:t>
            </a:r>
            <a:r>
              <a:rPr lang="en-US" altLang="zh-CN" sz="1600">
                <a:latin typeface="华文楷体" panose="02010600040101010101" charset="-122"/>
                <a:ea typeface="华文楷体" panose="02010600040101010101" charset="-122"/>
                <a:cs typeface="华文楷体" panose="02010600040101010101" charset="-122"/>
                <a:sym typeface="+mn-ea"/>
              </a:rPr>
              <a:t>MPO</a:t>
            </a:r>
            <a:r>
              <a:rPr lang="zh-CN" altLang="en-US" sz="1600">
                <a:latin typeface="华文楷体" panose="02010600040101010101" charset="-122"/>
                <a:ea typeface="华文楷体" panose="02010600040101010101" charset="-122"/>
                <a:cs typeface="华文楷体" panose="02010600040101010101" charset="-122"/>
                <a:sym typeface="+mn-ea"/>
              </a:rPr>
              <a:t>）是中性粒细胞的标识物，柚皮苷可降低</a:t>
            </a:r>
            <a:r>
              <a:rPr lang="en-US" altLang="zh-CN" sz="1600">
                <a:latin typeface="华文楷体" panose="02010600040101010101" charset="-122"/>
                <a:ea typeface="华文楷体" panose="02010600040101010101" charset="-122"/>
                <a:cs typeface="华文楷体" panose="02010600040101010101" charset="-122"/>
                <a:sym typeface="+mn-ea"/>
              </a:rPr>
              <a:t>Kpn</a:t>
            </a:r>
            <a:r>
              <a:rPr lang="zh-CN" altLang="en-US" sz="1600">
                <a:latin typeface="华文楷体" panose="02010600040101010101" charset="-122"/>
                <a:ea typeface="华文楷体" panose="02010600040101010101" charset="-122"/>
                <a:cs typeface="华文楷体" panose="02010600040101010101" charset="-122"/>
                <a:sym typeface="+mn-ea"/>
              </a:rPr>
              <a:t>诱导的</a:t>
            </a:r>
            <a:r>
              <a:rPr lang="en-US" altLang="zh-CN" sz="1600">
                <a:latin typeface="华文楷体" panose="02010600040101010101" charset="-122"/>
                <a:ea typeface="华文楷体" panose="02010600040101010101" charset="-122"/>
                <a:cs typeface="华文楷体" panose="02010600040101010101" charset="-122"/>
                <a:sym typeface="+mn-ea"/>
              </a:rPr>
              <a:t>MPO</a:t>
            </a:r>
            <a:r>
              <a:rPr lang="zh-CN" altLang="en-US" sz="1600">
                <a:latin typeface="华文楷体" panose="02010600040101010101" charset="-122"/>
                <a:ea typeface="华文楷体" panose="02010600040101010101" charset="-122"/>
                <a:cs typeface="华文楷体" panose="02010600040101010101" charset="-122"/>
                <a:sym typeface="+mn-ea"/>
              </a:rPr>
              <a:t>的过表达</a:t>
            </a:r>
            <a:endParaRPr lang="zh-CN" altLang="en-US" sz="1600">
              <a:latin typeface="华文楷体" panose="02010600040101010101" charset="-122"/>
              <a:ea typeface="华文楷体" panose="02010600040101010101" charset="-122"/>
              <a:cs typeface="华文楷体" panose="02010600040101010101" charset="-122"/>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custDataLst>
              <p:tags r:id="rId1"/>
            </p:custDataLst>
          </p:nvPr>
        </p:nvPicPr>
        <p:blipFill>
          <a:blip r:embed="rId2"/>
          <a:stretch>
            <a:fillRect/>
          </a:stretch>
        </p:blipFill>
        <p:spPr>
          <a:xfrm>
            <a:off x="1635125" y="489585"/>
            <a:ext cx="8121015" cy="4241800"/>
          </a:xfrm>
          <a:prstGeom prst="rect">
            <a:avLst/>
          </a:prstGeom>
          <a:ln>
            <a:solidFill>
              <a:schemeClr val="tx1"/>
            </a:solidFill>
          </a:ln>
        </p:spPr>
      </p:pic>
      <p:sp>
        <p:nvSpPr>
          <p:cNvPr id="12" name="文本框 11"/>
          <p:cNvSpPr txBox="1"/>
          <p:nvPr>
            <p:custDataLst>
              <p:tags r:id="rId3"/>
            </p:custDataLst>
          </p:nvPr>
        </p:nvSpPr>
        <p:spPr>
          <a:xfrm>
            <a:off x="1025525" y="5179695"/>
            <a:ext cx="9849485" cy="583565"/>
          </a:xfrm>
          <a:prstGeom prst="rect">
            <a:avLst/>
          </a:prstGeom>
          <a:noFill/>
          <a:ln>
            <a:solidFill>
              <a:schemeClr val="accent1"/>
            </a:solidFill>
          </a:ln>
        </p:spPr>
        <p:txBody>
          <a:bodyPr wrap="square" rtlCol="0">
            <a:spAutoFit/>
          </a:bodyPr>
          <a:p>
            <a:r>
              <a:rPr lang="zh-CN" altLang="en-US" sz="1600">
                <a:latin typeface="华文楷体" panose="02010600040101010101" charset="-122"/>
                <a:ea typeface="华文楷体" panose="02010600040101010101" charset="-122"/>
                <a:cs typeface="华文楷体" panose="02010600040101010101" charset="-122"/>
              </a:rPr>
              <a:t>根据网络药理学分析获得的潜在作用靶点，柚皮苷可降低</a:t>
            </a:r>
            <a:r>
              <a:rPr lang="en-US" altLang="zh-CN" sz="1600">
                <a:latin typeface="华文楷体" panose="02010600040101010101" charset="-122"/>
                <a:ea typeface="华文楷体" panose="02010600040101010101" charset="-122"/>
                <a:cs typeface="华文楷体" panose="02010600040101010101" charset="-122"/>
              </a:rPr>
              <a:t>Kpn</a:t>
            </a:r>
            <a:r>
              <a:rPr lang="zh-CN" altLang="en-US" sz="1600">
                <a:latin typeface="华文楷体" panose="02010600040101010101" charset="-122"/>
                <a:ea typeface="华文楷体" panose="02010600040101010101" charset="-122"/>
                <a:cs typeface="华文楷体" panose="02010600040101010101" charset="-122"/>
              </a:rPr>
              <a:t>诱导小鼠肺炎引起的</a:t>
            </a:r>
            <a:r>
              <a:rPr lang="zh-CN" altLang="en-US" sz="1600">
                <a:latin typeface="Times New Roman" panose="02020603050405020304" charset="0"/>
                <a:ea typeface="华文楷体" panose="02010600040101010101" charset="-122"/>
                <a:cs typeface="Times New Roman" panose="02020603050405020304" charset="0"/>
                <a:sym typeface="+mn-ea"/>
              </a:rPr>
              <a:t>NF-κB信号通路过度活化</a:t>
            </a:r>
            <a:r>
              <a:rPr lang="zh-CN" altLang="en-US" sz="1600">
                <a:latin typeface="华文楷体" panose="02010600040101010101" charset="-122"/>
                <a:ea typeface="华文楷体" panose="02010600040101010101" charset="-122"/>
                <a:cs typeface="华文楷体" panose="02010600040101010101" charset="-122"/>
              </a:rPr>
              <a:t>，包括</a:t>
            </a:r>
            <a:r>
              <a:rPr lang="en-US" altLang="zh-CN" sz="1600">
                <a:latin typeface="华文楷体" panose="02010600040101010101" charset="-122"/>
                <a:ea typeface="华文楷体" panose="02010600040101010101" charset="-122"/>
                <a:cs typeface="华文楷体" panose="02010600040101010101" charset="-122"/>
              </a:rPr>
              <a:t>p-P65</a:t>
            </a:r>
            <a:r>
              <a:rPr lang="zh-CN" altLang="en-US" sz="1600">
                <a:latin typeface="华文楷体" panose="02010600040101010101" charset="-122"/>
                <a:ea typeface="华文楷体" panose="02010600040101010101" charset="-122"/>
                <a:cs typeface="华文楷体" panose="02010600040101010101" charset="-122"/>
              </a:rPr>
              <a:t>蛋白的入核及关键节点蛋白表达，并降低肺脏中促炎因子的表达</a:t>
            </a:r>
            <a:r>
              <a:rPr lang="zh-CN" altLang="en-US" sz="1600">
                <a:latin typeface="华文楷体" panose="02010600040101010101" charset="-122"/>
                <a:ea typeface="华文楷体" panose="02010600040101010101" charset="-122"/>
                <a:cs typeface="华文楷体" panose="02010600040101010101" charset="-122"/>
              </a:rPr>
              <a:t>水平。</a:t>
            </a:r>
            <a:endParaRPr lang="zh-CN" altLang="en-US" sz="1600">
              <a:latin typeface="华文楷体" panose="02010600040101010101" charset="-122"/>
              <a:ea typeface="华文楷体" panose="02010600040101010101" charset="-122"/>
              <a:cs typeface="华文楷体" panose="02010600040101010101"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图片 10"/>
          <p:cNvPicPr>
            <a:picLocks noChangeAspect="1"/>
          </p:cNvPicPr>
          <p:nvPr>
            <p:custDataLst>
              <p:tags r:id="rId1"/>
            </p:custDataLst>
          </p:nvPr>
        </p:nvPicPr>
        <p:blipFill>
          <a:blip r:embed="rId2"/>
          <a:stretch>
            <a:fillRect/>
          </a:stretch>
        </p:blipFill>
        <p:spPr>
          <a:xfrm>
            <a:off x="1899920" y="565785"/>
            <a:ext cx="7626985" cy="4545965"/>
          </a:xfrm>
          <a:prstGeom prst="rect">
            <a:avLst/>
          </a:prstGeom>
          <a:ln>
            <a:solidFill>
              <a:schemeClr val="tx1"/>
            </a:solidFill>
          </a:ln>
        </p:spPr>
      </p:pic>
      <p:sp>
        <p:nvSpPr>
          <p:cNvPr id="2" name="文本框 1"/>
          <p:cNvSpPr txBox="1"/>
          <p:nvPr/>
        </p:nvSpPr>
        <p:spPr>
          <a:xfrm>
            <a:off x="1714500" y="5529580"/>
            <a:ext cx="7812405" cy="337185"/>
          </a:xfrm>
          <a:prstGeom prst="rect">
            <a:avLst/>
          </a:prstGeom>
          <a:noFill/>
        </p:spPr>
        <p:txBody>
          <a:bodyPr wrap="square" rtlCol="0" anchor="t">
            <a:spAutoFit/>
          </a:bodyPr>
          <a:p>
            <a:r>
              <a:rPr lang="zh-CN" altLang="en-US" sz="1600">
                <a:latin typeface="华文楷体" panose="02010600040101010101" charset="-122"/>
                <a:ea typeface="华文楷体" panose="02010600040101010101" charset="-122"/>
                <a:cs typeface="华文楷体" panose="02010600040101010101" charset="-122"/>
                <a:sym typeface="+mn-ea"/>
              </a:rPr>
              <a:t>同样，柚皮苷可降低</a:t>
            </a:r>
            <a:r>
              <a:rPr lang="zh-CN" altLang="en-US" sz="1600">
                <a:latin typeface="Times New Roman" panose="02020603050405020304" charset="0"/>
                <a:ea typeface="华文楷体" panose="02010600040101010101" charset="-122"/>
                <a:cs typeface="Times New Roman" panose="02020603050405020304" charset="0"/>
                <a:sym typeface="+mn-ea"/>
              </a:rPr>
              <a:t>NLRP3信号通路的的关键蛋白表达和</a:t>
            </a:r>
            <a:r>
              <a:rPr lang="en-US" altLang="zh-CN" sz="1600">
                <a:latin typeface="Times New Roman" panose="02020603050405020304" charset="0"/>
                <a:ea typeface="华文楷体" panose="02010600040101010101" charset="-122"/>
                <a:cs typeface="Times New Roman" panose="02020603050405020304" charset="0"/>
                <a:sym typeface="+mn-ea"/>
              </a:rPr>
              <a:t>IL-1β</a:t>
            </a:r>
            <a:r>
              <a:rPr lang="zh-CN" altLang="en-US" sz="1600">
                <a:latin typeface="Times New Roman" panose="02020603050405020304" charset="0"/>
                <a:ea typeface="华文楷体" panose="02010600040101010101" charset="-122"/>
                <a:cs typeface="Times New Roman" panose="02020603050405020304" charset="0"/>
                <a:sym typeface="+mn-ea"/>
              </a:rPr>
              <a:t>、</a:t>
            </a:r>
            <a:r>
              <a:rPr lang="en-US" altLang="zh-CN" sz="1600">
                <a:latin typeface="Times New Roman" panose="02020603050405020304" charset="0"/>
                <a:ea typeface="华文楷体" panose="02010600040101010101" charset="-122"/>
                <a:cs typeface="Times New Roman" panose="02020603050405020304" charset="0"/>
                <a:sym typeface="+mn-ea"/>
              </a:rPr>
              <a:t>IL-18</a:t>
            </a:r>
            <a:r>
              <a:rPr lang="zh-CN" altLang="en-US" sz="1600">
                <a:latin typeface="Times New Roman" panose="02020603050405020304" charset="0"/>
                <a:ea typeface="华文楷体" panose="02010600040101010101" charset="-122"/>
                <a:cs typeface="Times New Roman" panose="02020603050405020304" charset="0"/>
                <a:sym typeface="+mn-ea"/>
              </a:rPr>
              <a:t>的分泌</a:t>
            </a:r>
            <a:endParaRPr lang="zh-CN" altLang="en-US" sz="1600">
              <a:latin typeface="Times New Roman" panose="02020603050405020304" charset="0"/>
              <a:ea typeface="华文楷体" panose="02010600040101010101" charset="-122"/>
              <a:cs typeface="Times New Roman" panose="02020603050405020304" charset="0"/>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nvPicPr>
        <p:blipFill>
          <a:blip r:embed="rId1"/>
          <a:stretch>
            <a:fillRect/>
          </a:stretch>
        </p:blipFill>
        <p:spPr>
          <a:xfrm>
            <a:off x="1586865" y="1056005"/>
            <a:ext cx="8021955" cy="4275455"/>
          </a:xfrm>
          <a:prstGeom prst="rect">
            <a:avLst/>
          </a:prstGeom>
          <a:ln>
            <a:solidFill>
              <a:schemeClr val="tx1"/>
            </a:solidFill>
          </a:ln>
        </p:spPr>
      </p:pic>
      <p:sp>
        <p:nvSpPr>
          <p:cNvPr id="12" name="文本框 11"/>
          <p:cNvSpPr txBox="1"/>
          <p:nvPr>
            <p:custDataLst>
              <p:tags r:id="rId2"/>
            </p:custDataLst>
          </p:nvPr>
        </p:nvSpPr>
        <p:spPr>
          <a:xfrm>
            <a:off x="1656080" y="5763260"/>
            <a:ext cx="7734935" cy="337185"/>
          </a:xfrm>
          <a:prstGeom prst="rect">
            <a:avLst/>
          </a:prstGeom>
          <a:noFill/>
          <a:ln>
            <a:solidFill>
              <a:schemeClr val="accent1"/>
            </a:solidFill>
          </a:ln>
        </p:spPr>
        <p:txBody>
          <a:bodyPr wrap="square" rtlCol="0">
            <a:spAutoFit/>
          </a:bodyPr>
          <a:p>
            <a:r>
              <a:rPr lang="zh-CN" altLang="en-US" sz="1600">
                <a:latin typeface="华文楷体" panose="02010600040101010101" charset="-122"/>
                <a:ea typeface="华文楷体" panose="02010600040101010101" charset="-122"/>
                <a:cs typeface="华文楷体" panose="02010600040101010101" charset="-122"/>
              </a:rPr>
              <a:t>通过细胞形态、细胞增殖、刺激性试验，发现柚皮苷的体外安全剂量为</a:t>
            </a:r>
            <a:r>
              <a:rPr lang="en-US" altLang="zh-CN" sz="1600">
                <a:latin typeface="华文楷体" panose="02010600040101010101" charset="-122"/>
                <a:ea typeface="华文楷体" panose="02010600040101010101" charset="-122"/>
                <a:cs typeface="华文楷体" panose="02010600040101010101" charset="-122"/>
              </a:rPr>
              <a:t>30μg/mL</a:t>
            </a:r>
            <a:r>
              <a:rPr lang="zh-CN" altLang="en-US" sz="1600">
                <a:latin typeface="华文楷体" panose="02010600040101010101" charset="-122"/>
                <a:ea typeface="华文楷体" panose="02010600040101010101" charset="-122"/>
                <a:cs typeface="华文楷体" panose="02010600040101010101" charset="-122"/>
              </a:rPr>
              <a:t>以内</a:t>
            </a:r>
            <a:endParaRPr lang="zh-CN" altLang="en-US" sz="1600">
              <a:latin typeface="华文楷体" panose="02010600040101010101" charset="-122"/>
              <a:ea typeface="华文楷体" panose="02010600040101010101" charset="-122"/>
              <a:cs typeface="华文楷体" panose="02010600040101010101" charset="-122"/>
            </a:endParaRPr>
          </a:p>
        </p:txBody>
      </p:sp>
      <p:sp>
        <p:nvSpPr>
          <p:cNvPr id="3" name="文本框 2"/>
          <p:cNvSpPr txBox="1"/>
          <p:nvPr/>
        </p:nvSpPr>
        <p:spPr>
          <a:xfrm>
            <a:off x="497840" y="412750"/>
            <a:ext cx="4359910" cy="337185"/>
          </a:xfrm>
          <a:prstGeom prst="rect">
            <a:avLst/>
          </a:prstGeom>
          <a:noFill/>
        </p:spPr>
        <p:txBody>
          <a:bodyPr wrap="square" rtlCol="0">
            <a:spAutoFit/>
          </a:bodyPr>
          <a:p>
            <a:r>
              <a:rPr lang="zh-CN" altLang="en-US" sz="1600"/>
              <a:t>体外水平</a:t>
            </a:r>
            <a:r>
              <a:rPr lang="en-US" altLang="zh-CN" sz="1600"/>
              <a:t>-</a:t>
            </a:r>
            <a:r>
              <a:rPr lang="zh-CN" altLang="en-US" sz="1600"/>
              <a:t>小鼠肺泡巨噬细胞</a:t>
            </a:r>
            <a:r>
              <a:rPr lang="en-US" altLang="zh-CN" sz="1600"/>
              <a:t>MH-S</a:t>
            </a:r>
            <a:r>
              <a:rPr lang="zh-CN" altLang="en-US" sz="1600"/>
              <a:t>细胞</a:t>
            </a:r>
            <a:endParaRPr lang="zh-CN" altLang="en-US" sz="16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custDataLst>
              <p:tags r:id="rId1"/>
            </p:custDataLst>
          </p:nvPr>
        </p:nvPicPr>
        <p:blipFill>
          <a:blip r:embed="rId2"/>
          <a:stretch>
            <a:fillRect/>
          </a:stretch>
        </p:blipFill>
        <p:spPr>
          <a:xfrm>
            <a:off x="5604510" y="1606550"/>
            <a:ext cx="6330950" cy="2625090"/>
          </a:xfrm>
          <a:prstGeom prst="rect">
            <a:avLst/>
          </a:prstGeom>
          <a:ln>
            <a:solidFill>
              <a:schemeClr val="tx1"/>
            </a:solidFill>
          </a:ln>
        </p:spPr>
      </p:pic>
      <p:pic>
        <p:nvPicPr>
          <p:cNvPr id="8" name="图片 7"/>
          <p:cNvPicPr>
            <a:picLocks noChangeAspect="1"/>
          </p:cNvPicPr>
          <p:nvPr>
            <p:custDataLst>
              <p:tags r:id="rId3"/>
            </p:custDataLst>
          </p:nvPr>
        </p:nvPicPr>
        <p:blipFill>
          <a:blip r:embed="rId4"/>
          <a:stretch>
            <a:fillRect/>
          </a:stretch>
        </p:blipFill>
        <p:spPr>
          <a:xfrm>
            <a:off x="277495" y="1217930"/>
            <a:ext cx="5143500" cy="3401695"/>
          </a:xfrm>
          <a:prstGeom prst="rect">
            <a:avLst/>
          </a:prstGeom>
          <a:ln>
            <a:solidFill>
              <a:schemeClr val="tx1"/>
            </a:solidFill>
          </a:ln>
        </p:spPr>
      </p:pic>
      <p:sp>
        <p:nvSpPr>
          <p:cNvPr id="2" name="文本框 1"/>
          <p:cNvSpPr txBox="1"/>
          <p:nvPr/>
        </p:nvSpPr>
        <p:spPr>
          <a:xfrm>
            <a:off x="1058545" y="5109845"/>
            <a:ext cx="8771255" cy="922020"/>
          </a:xfrm>
          <a:prstGeom prst="rect">
            <a:avLst/>
          </a:prstGeom>
          <a:noFill/>
        </p:spPr>
        <p:txBody>
          <a:bodyPr wrap="square" rtlCol="0">
            <a:spAutoFit/>
          </a:bodyPr>
          <a:p>
            <a:pPr>
              <a:lnSpc>
                <a:spcPct val="150000"/>
              </a:lnSpc>
            </a:pPr>
            <a:r>
              <a:rPr lang="zh-CN" altLang="en-US">
                <a:latin typeface="Times New Roman" panose="02020603050405020304" charset="0"/>
                <a:ea typeface="楷体" panose="02010609060101010101" charset="-122"/>
                <a:cs typeface="Times New Roman" panose="02020603050405020304" charset="0"/>
              </a:rPr>
              <a:t>同样，柚皮苷可以通过抑制</a:t>
            </a:r>
            <a:r>
              <a:rPr lang="en-US" altLang="zh-CN">
                <a:latin typeface="Times New Roman" panose="02020603050405020304" charset="0"/>
                <a:ea typeface="楷体" panose="02010609060101010101" charset="-122"/>
                <a:cs typeface="Times New Roman" panose="02020603050405020304" charset="0"/>
              </a:rPr>
              <a:t>Kpn</a:t>
            </a:r>
            <a:r>
              <a:rPr lang="zh-CN" altLang="en-US">
                <a:latin typeface="Times New Roman" panose="02020603050405020304" charset="0"/>
                <a:ea typeface="楷体" panose="02010609060101010101" charset="-122"/>
                <a:cs typeface="Times New Roman" panose="02020603050405020304" charset="0"/>
              </a:rPr>
              <a:t>诱导的的炎症因子的释放、降低</a:t>
            </a:r>
            <a:r>
              <a:rPr lang="en-US" altLang="zh-CN">
                <a:latin typeface="Times New Roman" panose="02020603050405020304" charset="0"/>
                <a:ea typeface="楷体" panose="02010609060101010101" charset="-122"/>
                <a:cs typeface="Times New Roman" panose="02020603050405020304" charset="0"/>
              </a:rPr>
              <a:t>NF-κB</a:t>
            </a:r>
            <a:r>
              <a:rPr lang="zh-CN" altLang="en-US">
                <a:latin typeface="Times New Roman" panose="02020603050405020304" charset="0"/>
                <a:ea typeface="楷体" panose="02010609060101010101" charset="-122"/>
                <a:cs typeface="Times New Roman" panose="02020603050405020304" charset="0"/>
              </a:rPr>
              <a:t>信号通路中的关键蛋白，减少细胞炎症反应</a:t>
            </a:r>
            <a:endParaRPr lang="zh-CN" altLang="en-US">
              <a:latin typeface="Times New Roman" panose="02020603050405020304" charset="0"/>
              <a:ea typeface="楷体" panose="02010609060101010101" charset="-122"/>
              <a:cs typeface="Times New Roman" panose="0202060305040502030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p:cNvPicPr>
            <a:picLocks noChangeAspect="1"/>
          </p:cNvPicPr>
          <p:nvPr>
            <p:custDataLst>
              <p:tags r:id="rId1"/>
            </p:custDataLst>
          </p:nvPr>
        </p:nvPicPr>
        <p:blipFill>
          <a:blip r:embed="rId2"/>
          <a:stretch>
            <a:fillRect/>
          </a:stretch>
        </p:blipFill>
        <p:spPr>
          <a:xfrm>
            <a:off x="2618740" y="165100"/>
            <a:ext cx="6234430" cy="5337810"/>
          </a:xfrm>
          <a:prstGeom prst="rect">
            <a:avLst/>
          </a:prstGeom>
          <a:ln>
            <a:solidFill>
              <a:schemeClr val="tx1"/>
            </a:solidFill>
          </a:ln>
        </p:spPr>
      </p:pic>
      <p:sp>
        <p:nvSpPr>
          <p:cNvPr id="2" name="文本框 1"/>
          <p:cNvSpPr txBox="1"/>
          <p:nvPr/>
        </p:nvSpPr>
        <p:spPr>
          <a:xfrm>
            <a:off x="2280285" y="5846445"/>
            <a:ext cx="6096000" cy="368300"/>
          </a:xfrm>
          <a:prstGeom prst="rect">
            <a:avLst/>
          </a:prstGeom>
          <a:noFill/>
        </p:spPr>
        <p:txBody>
          <a:bodyPr wrap="square" rtlCol="0" anchor="t">
            <a:spAutoFit/>
          </a:bodyPr>
          <a:p>
            <a:r>
              <a:rPr lang="zh-CN" altLang="en-US">
                <a:latin typeface="Times New Roman" panose="02020603050405020304" charset="0"/>
                <a:ea typeface="楷体" panose="02010609060101010101" charset="-122"/>
                <a:cs typeface="Times New Roman" panose="02020603050405020304" charset="0"/>
                <a:sym typeface="+mn-ea"/>
              </a:rPr>
              <a:t>柚皮苷能够抑制</a:t>
            </a:r>
            <a:r>
              <a:rPr lang="en-US" altLang="zh-CN">
                <a:latin typeface="Times New Roman" panose="02020603050405020304" charset="0"/>
                <a:ea typeface="楷体" panose="02010609060101010101" charset="-122"/>
                <a:cs typeface="Times New Roman" panose="02020603050405020304" charset="0"/>
                <a:sym typeface="+mn-ea"/>
              </a:rPr>
              <a:t>Kpn</a:t>
            </a:r>
            <a:r>
              <a:rPr lang="zh-CN" altLang="en-US">
                <a:latin typeface="Times New Roman" panose="02020603050405020304" charset="0"/>
                <a:ea typeface="楷体" panose="02010609060101010101" charset="-122"/>
                <a:cs typeface="Times New Roman" panose="02020603050405020304" charset="0"/>
                <a:sym typeface="+mn-ea"/>
              </a:rPr>
              <a:t>诱导的</a:t>
            </a:r>
            <a:r>
              <a:rPr lang="en-US" altLang="zh-CN">
                <a:latin typeface="Times New Roman" panose="02020603050405020304" charset="0"/>
                <a:ea typeface="楷体" panose="02010609060101010101" charset="-122"/>
                <a:cs typeface="Times New Roman" panose="02020603050405020304" charset="0"/>
                <a:sym typeface="+mn-ea"/>
              </a:rPr>
              <a:t>P65</a:t>
            </a:r>
            <a:r>
              <a:rPr lang="zh-CN" altLang="en-US">
                <a:latin typeface="Times New Roman" panose="02020603050405020304" charset="0"/>
                <a:ea typeface="楷体" panose="02010609060101010101" charset="-122"/>
                <a:cs typeface="Times New Roman" panose="02020603050405020304" charset="0"/>
                <a:sym typeface="+mn-ea"/>
              </a:rPr>
              <a:t>蛋白的入核，减少炎症反应。</a:t>
            </a:r>
            <a:endParaRPr lang="zh-CN" altLang="en-US">
              <a:latin typeface="Times New Roman" panose="02020603050405020304" charset="0"/>
              <a:ea typeface="楷体" panose="02010609060101010101" charset="-122"/>
              <a:cs typeface="Times New Roman" panose="02020603050405020304" charset="0"/>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2367915" y="523875"/>
            <a:ext cx="6931660" cy="4698365"/>
          </a:xfrm>
          <a:prstGeom prst="rect">
            <a:avLst/>
          </a:prstGeom>
          <a:ln>
            <a:solidFill>
              <a:schemeClr val="tx1"/>
            </a:solidFill>
          </a:ln>
        </p:spPr>
      </p:pic>
      <p:sp>
        <p:nvSpPr>
          <p:cNvPr id="12" name="文本框 11"/>
          <p:cNvSpPr txBox="1"/>
          <p:nvPr>
            <p:custDataLst>
              <p:tags r:id="rId2"/>
            </p:custDataLst>
          </p:nvPr>
        </p:nvSpPr>
        <p:spPr>
          <a:xfrm>
            <a:off x="1888490" y="5636260"/>
            <a:ext cx="8023225" cy="583565"/>
          </a:xfrm>
          <a:prstGeom prst="rect">
            <a:avLst/>
          </a:prstGeom>
          <a:noFill/>
          <a:ln>
            <a:solidFill>
              <a:schemeClr val="accent1"/>
            </a:solidFill>
          </a:ln>
        </p:spPr>
        <p:txBody>
          <a:bodyPr wrap="square" rtlCol="0">
            <a:spAutoFit/>
          </a:bodyPr>
          <a:p>
            <a:r>
              <a:rPr lang="zh-CN" altLang="en-US" sz="1600">
                <a:latin typeface="华文楷体" panose="02010600040101010101" charset="-122"/>
                <a:ea typeface="华文楷体" panose="02010600040101010101" charset="-122"/>
                <a:cs typeface="华文楷体" panose="02010600040101010101" charset="-122"/>
              </a:rPr>
              <a:t>同样，柚皮苷可降低细胞水平中</a:t>
            </a:r>
            <a:r>
              <a:rPr lang="zh-CN" altLang="en-US" sz="1600">
                <a:latin typeface="Times New Roman" panose="02020603050405020304" charset="0"/>
                <a:ea typeface="华文楷体" panose="02010600040101010101" charset="-122"/>
                <a:cs typeface="Times New Roman" panose="02020603050405020304" charset="0"/>
                <a:sym typeface="+mn-ea"/>
              </a:rPr>
              <a:t>NLRP3信号通路的过度活化，抑制基因的表达，以及关键蛋白</a:t>
            </a:r>
            <a:r>
              <a:rPr lang="en-US" altLang="zh-CN" sz="1600">
                <a:latin typeface="Times New Roman" panose="02020603050405020304" charset="0"/>
                <a:ea typeface="华文楷体" panose="02010600040101010101" charset="-122"/>
                <a:cs typeface="Times New Roman" panose="02020603050405020304" charset="0"/>
                <a:sym typeface="+mn-ea"/>
              </a:rPr>
              <a:t>C</a:t>
            </a:r>
            <a:r>
              <a:rPr lang="en-US" altLang="zh-CN" sz="1600">
                <a:latin typeface="Times New Roman" panose="02020603050405020304" charset="0"/>
                <a:ea typeface="华文楷体" panose="02010600040101010101" charset="-122"/>
                <a:cs typeface="Times New Roman" panose="02020603050405020304" charset="0"/>
                <a:sym typeface="+mn-ea"/>
              </a:rPr>
              <a:t>aspase-1</a:t>
            </a:r>
            <a:r>
              <a:rPr lang="zh-CN" altLang="en-US" sz="1600">
                <a:latin typeface="Times New Roman" panose="02020603050405020304" charset="0"/>
                <a:ea typeface="华文楷体" panose="02010600040101010101" charset="-122"/>
                <a:cs typeface="Times New Roman" panose="02020603050405020304" charset="0"/>
                <a:sym typeface="+mn-ea"/>
              </a:rPr>
              <a:t>的裂解成熟。</a:t>
            </a:r>
            <a:endParaRPr lang="zh-CN" altLang="en-US" sz="1600">
              <a:latin typeface="Times New Roman" panose="02020603050405020304" charset="0"/>
              <a:ea typeface="华文楷体" panose="02010600040101010101" charset="-122"/>
              <a:cs typeface="Times New Roman" panose="02020603050405020304" charset="0"/>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截屏2023-05-04 16.11.20"/>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rcRect l="3453" r="2191"/>
          <a:stretch>
            <a:fillRect/>
          </a:stretch>
        </p:blipFill>
        <p:spPr>
          <a:xfrm>
            <a:off x="2161540" y="668020"/>
            <a:ext cx="7347585" cy="5075555"/>
          </a:xfrm>
          <a:prstGeom prst="rect">
            <a:avLst/>
          </a:prstGeom>
        </p:spPr>
      </p:pic>
      <p:sp>
        <p:nvSpPr>
          <p:cNvPr id="2" name="圆角矩形 1"/>
          <p:cNvSpPr/>
          <p:nvPr/>
        </p:nvSpPr>
        <p:spPr>
          <a:xfrm>
            <a:off x="4547235" y="2165350"/>
            <a:ext cx="3891280" cy="220980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mhs-ASC"/>
          <p:cNvPicPr>
            <a:picLocks noChangeAspect="1"/>
          </p:cNvPicPr>
          <p:nvPr>
            <p:custDataLst>
              <p:tags r:id="rId1"/>
            </p:custDataLst>
          </p:nvPr>
        </p:nvPicPr>
        <p:blipFill>
          <a:blip r:embed="rId2"/>
          <a:stretch>
            <a:fillRect/>
          </a:stretch>
        </p:blipFill>
        <p:spPr>
          <a:xfrm>
            <a:off x="6276340" y="935990"/>
            <a:ext cx="3399790" cy="3143250"/>
          </a:xfrm>
          <a:prstGeom prst="rect">
            <a:avLst/>
          </a:prstGeom>
        </p:spPr>
      </p:pic>
      <p:pic>
        <p:nvPicPr>
          <p:cNvPr id="6" name="图片 5" descr="截屏2023-04-27 22.38.24"/>
          <p:cNvPicPr>
            <a:picLocks noChangeAspect="1"/>
          </p:cNvPicPr>
          <p:nvPr>
            <p:custDataLst>
              <p:tags r:id="rId3"/>
            </p:custDataLst>
          </p:nvPr>
        </p:nvPicPr>
        <p:blipFill>
          <a:blip r:embed="rId4"/>
          <a:stretch>
            <a:fillRect/>
          </a:stretch>
        </p:blipFill>
        <p:spPr>
          <a:xfrm>
            <a:off x="1011555" y="840740"/>
            <a:ext cx="4617720" cy="3520440"/>
          </a:xfrm>
          <a:prstGeom prst="rect">
            <a:avLst/>
          </a:prstGeom>
        </p:spPr>
      </p:pic>
      <p:sp>
        <p:nvSpPr>
          <p:cNvPr id="7" name="文本框 6"/>
          <p:cNvSpPr txBox="1"/>
          <p:nvPr/>
        </p:nvSpPr>
        <p:spPr>
          <a:xfrm>
            <a:off x="2030730" y="4792980"/>
            <a:ext cx="7406640" cy="645160"/>
          </a:xfrm>
          <a:prstGeom prst="rect">
            <a:avLst/>
          </a:prstGeom>
          <a:noFill/>
        </p:spPr>
        <p:txBody>
          <a:bodyPr wrap="square" rtlCol="0" anchor="t">
            <a:spAutoFit/>
          </a:bodyPr>
          <a:p>
            <a:pPr indent="0" algn="just" fontAlgn="auto">
              <a:lnSpc>
                <a:spcPct val="100000"/>
              </a:lnSpc>
              <a:spcBef>
                <a:spcPts val="0"/>
              </a:spcBef>
              <a:spcAft>
                <a:spcPts val="0"/>
              </a:spcAft>
            </a:pPr>
            <a:r>
              <a:rPr lang="zh-CN" altLang="en-US" sz="1800">
                <a:latin typeface="华文楷体" panose="02010600040101010101" charset="-122"/>
                <a:ea typeface="华文楷体" panose="02010600040101010101" charset="-122"/>
                <a:cs typeface="华文楷体" panose="02010600040101010101" charset="-122"/>
                <a:sym typeface="+mn-ea"/>
              </a:rPr>
              <a:t>通过分析ASC寡居化水平，结果发现，Kpn诱导MH-S细胞中ASC寡聚化水平升高，NAR干预后降低。</a:t>
            </a:r>
            <a:endParaRPr lang="zh-CN" altLang="en-US" sz="1800">
              <a:latin typeface="华文楷体" panose="02010600040101010101" charset="-122"/>
              <a:ea typeface="华文楷体" panose="02010600040101010101" charset="-122"/>
              <a:cs typeface="华文楷体" panose="02010600040101010101" charset="-122"/>
              <a:sym typeface="+mn-ea"/>
            </a:endParaRPr>
          </a:p>
        </p:txBody>
      </p:sp>
      <p:sp>
        <p:nvSpPr>
          <p:cNvPr id="8" name="圆角矩形 7"/>
          <p:cNvSpPr/>
          <p:nvPr>
            <p:custDataLst>
              <p:tags r:id="rId5"/>
            </p:custDataLst>
          </p:nvPr>
        </p:nvSpPr>
        <p:spPr>
          <a:xfrm>
            <a:off x="1010920" y="891540"/>
            <a:ext cx="4678045" cy="171958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截屏2023-03-22 11.17.11"/>
          <p:cNvPicPr>
            <a:picLocks noChangeAspect="1"/>
          </p:cNvPicPr>
          <p:nvPr>
            <p:custDataLst>
              <p:tags r:id="rId1"/>
            </p:custDataLst>
          </p:nvPr>
        </p:nvPicPr>
        <p:blipFill>
          <a:blip r:embed="rId2"/>
          <a:srcRect t="6258" b="6274"/>
          <a:stretch>
            <a:fillRect/>
          </a:stretch>
        </p:blipFill>
        <p:spPr>
          <a:xfrm>
            <a:off x="2546350" y="744855"/>
            <a:ext cx="6161405" cy="3977005"/>
          </a:xfrm>
          <a:prstGeom prst="rect">
            <a:avLst/>
          </a:prstGeom>
        </p:spPr>
      </p:pic>
      <p:sp>
        <p:nvSpPr>
          <p:cNvPr id="3" name="文本框 2"/>
          <p:cNvSpPr txBox="1"/>
          <p:nvPr>
            <p:custDataLst>
              <p:tags r:id="rId3"/>
            </p:custDataLst>
          </p:nvPr>
        </p:nvSpPr>
        <p:spPr>
          <a:xfrm>
            <a:off x="1624965" y="5305425"/>
            <a:ext cx="7903210" cy="922020"/>
          </a:xfrm>
          <a:prstGeom prst="rect">
            <a:avLst/>
          </a:prstGeom>
          <a:noFill/>
        </p:spPr>
        <p:txBody>
          <a:bodyPr wrap="square" rtlCol="0" anchor="t">
            <a:spAutoFit/>
          </a:bodyPr>
          <a:p>
            <a:pPr>
              <a:lnSpc>
                <a:spcPct val="150000"/>
              </a:lnSpc>
            </a:pPr>
            <a:r>
              <a:rPr lang="zh-CN" altLang="en-US">
                <a:latin typeface="华文楷体" panose="02010600040101010101" charset="-122"/>
                <a:ea typeface="华文楷体" panose="02010600040101010101" charset="-122"/>
                <a:cs typeface="华文楷体" panose="02010600040101010101" charset="-122"/>
                <a:sym typeface="+mn-ea"/>
              </a:rPr>
              <a:t>通过Co-IP试验发现，NAR干预后，</a:t>
            </a:r>
            <a:r>
              <a:rPr lang="zh-CN" altLang="en-US">
                <a:latin typeface="华文楷体" panose="02010600040101010101" charset="-122"/>
                <a:ea typeface="华文楷体" panose="02010600040101010101" charset="-122"/>
                <a:cs typeface="华文楷体" panose="02010600040101010101" charset="-122"/>
                <a:sym typeface="+mn-ea"/>
              </a:rPr>
              <a:t>与ASC互作的NLRP3和Caspase-1蛋白水平显著降低，表明NAR可以显著抑制NLRP3炎症小体复合蛋白的组装</a:t>
            </a:r>
            <a:endParaRPr lang="zh-CN" altLang="en-US">
              <a:latin typeface="华文楷体" panose="02010600040101010101" charset="-122"/>
              <a:ea typeface="华文楷体" panose="02010600040101010101" charset="-122"/>
              <a:cs typeface="华文楷体" panose="02010600040101010101" charset="-122"/>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p:cNvCxnSpPr/>
          <p:nvPr/>
        </p:nvCxnSpPr>
        <p:spPr>
          <a:xfrm>
            <a:off x="3930650" y="1688465"/>
            <a:ext cx="0" cy="448056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3192145" y="217805"/>
            <a:ext cx="8752840" cy="1198880"/>
          </a:xfrm>
          <a:prstGeom prst="rect">
            <a:avLst/>
          </a:prstGeom>
          <a:noFill/>
        </p:spPr>
        <p:txBody>
          <a:bodyPr wrap="square" rtlCol="0">
            <a:spAutoFit/>
          </a:bodyPr>
          <a:p>
            <a:pPr indent="0" fontAlgn="auto">
              <a:lnSpc>
                <a:spcPct val="120000"/>
              </a:lnSpc>
              <a:spcBef>
                <a:spcPts val="0"/>
              </a:spcBef>
              <a:spcAft>
                <a:spcPts val="0"/>
              </a:spcAft>
            </a:pPr>
            <a:r>
              <a:rPr lang="zh-CN" sz="2000">
                <a:latin typeface="Times New Roman Regular" panose="02020603050405020304" charset="0"/>
                <a:ea typeface="宋体" panose="02010600030101010101" pitchFamily="2" charset="-122"/>
                <a:cs typeface="Times New Roman Regular" panose="02020603050405020304" charset="0"/>
                <a:sym typeface="+mn-ea"/>
              </a:rPr>
              <a:t>两个新药都含有</a:t>
            </a:r>
            <a:r>
              <a:rPr lang="en-US" altLang="zh-CN" sz="2000">
                <a:latin typeface="Times New Roman Regular" panose="02020603050405020304" charset="0"/>
                <a:ea typeface="宋体" panose="02010600030101010101" pitchFamily="2" charset="-122"/>
                <a:cs typeface="Times New Roman Regular" panose="02020603050405020304" charset="0"/>
                <a:sym typeface="+mn-ea"/>
              </a:rPr>
              <a:t>1</a:t>
            </a:r>
            <a:r>
              <a:rPr lang="zh-CN" altLang="en-US" sz="2000">
                <a:latin typeface="Times New Roman Regular" panose="02020603050405020304" charset="0"/>
                <a:ea typeface="宋体" panose="02010600030101010101" pitchFamily="2" charset="-122"/>
                <a:cs typeface="Times New Roman Regular" panose="02020603050405020304" charset="0"/>
                <a:sym typeface="+mn-ea"/>
              </a:rPr>
              <a:t>味重要的</a:t>
            </a:r>
            <a:r>
              <a:rPr lang="zh-CN" sz="2000">
                <a:latin typeface="Times New Roman Regular" panose="02020603050405020304" charset="0"/>
                <a:ea typeface="宋体" panose="02010600030101010101" pitchFamily="2" charset="-122"/>
                <a:cs typeface="Times New Roman Regular" panose="02020603050405020304" charset="0"/>
                <a:sym typeface="+mn-ea"/>
              </a:rPr>
              <a:t>组成药物。</a:t>
            </a:r>
            <a:r>
              <a:rPr lang="zh-CN" sz="2000" b="1" u="sng">
                <a:latin typeface="Times New Roman Regular" panose="02020603050405020304" charset="0"/>
                <a:ea typeface="宋体" panose="02010600030101010101" pitchFamily="2" charset="-122"/>
                <a:cs typeface="Times New Roman Regular" panose="02020603050405020304" charset="0"/>
                <a:sym typeface="+mn-ea"/>
              </a:rPr>
              <a:t>化橘红</a:t>
            </a:r>
            <a:r>
              <a:rPr lang="zh-CN" sz="2000">
                <a:latin typeface="Times New Roman Regular" panose="02020603050405020304" charset="0"/>
                <a:ea typeface="宋体" panose="02010600030101010101" pitchFamily="2" charset="-122"/>
                <a:cs typeface="Times New Roman Regular" panose="02020603050405020304" charset="0"/>
                <a:sym typeface="+mn-ea"/>
              </a:rPr>
              <a:t>具有理气宽中、燥湿化痰的功效，既能温化寒痰，又能宣肺止咳</a:t>
            </a:r>
            <a:r>
              <a:rPr lang="en-US" sz="2000">
                <a:latin typeface="Times New Roman Regular" panose="02020603050405020304" charset="0"/>
                <a:ea typeface="宋体" panose="02010600030101010101" pitchFamily="2" charset="-122"/>
                <a:cs typeface="Times New Roman Regular" panose="02020603050405020304" charset="0"/>
                <a:sym typeface="+mn-ea"/>
              </a:rPr>
              <a:t> </a:t>
            </a:r>
            <a:r>
              <a:rPr lang="zh-CN" sz="2000">
                <a:latin typeface="Times New Roman Regular" panose="02020603050405020304" charset="0"/>
                <a:ea typeface="宋体" panose="02010600030101010101" pitchFamily="2" charset="-122"/>
                <a:cs typeface="Times New Roman Regular" panose="02020603050405020304" charset="0"/>
                <a:sym typeface="+mn-ea"/>
              </a:rPr>
              <a:t>，</a:t>
            </a:r>
            <a:r>
              <a:rPr lang="zh-CN" sz="2000" b="1" u="sng">
                <a:latin typeface="Times New Roman Regular" panose="02020603050405020304" charset="0"/>
                <a:ea typeface="宋体" panose="02010600030101010101" pitchFamily="2" charset="-122"/>
                <a:cs typeface="Times New Roman Regular" panose="02020603050405020304" charset="0"/>
                <a:sym typeface="+mn-ea"/>
              </a:rPr>
              <a:t>柚皮苷（</a:t>
            </a:r>
            <a:r>
              <a:rPr lang="zh-CN" altLang="en-US" sz="2000" b="1" u="sng" dirty="0">
                <a:latin typeface="Times New Roman Regular" panose="02020603050405020304" charset="0"/>
                <a:ea typeface="宋体" panose="02010600030101010101" pitchFamily="2" charset="-122"/>
                <a:cs typeface="Times New Roman Regular" panose="02020603050405020304" charset="0"/>
                <a:sym typeface="+mn-ea"/>
              </a:rPr>
              <a:t>NAR）</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是一种二氢黄酮类化合物，最高可占化橘红总黄酮含量的80%以上。</a:t>
            </a:r>
            <a:endParaRPr lang="zh-CN" altLang="en-US" sz="2000" dirty="0">
              <a:latin typeface="Times New Roman Regular" panose="02020603050405020304" charset="0"/>
              <a:ea typeface="宋体" panose="02010600030101010101" pitchFamily="2" charset="-122"/>
              <a:cs typeface="Times New Roman Regular" panose="02020603050405020304" charset="0"/>
              <a:sym typeface="+mn-ea"/>
            </a:endParaRPr>
          </a:p>
        </p:txBody>
      </p:sp>
      <p:sp>
        <p:nvSpPr>
          <p:cNvPr id="11" name="文本框 10"/>
          <p:cNvSpPr txBox="1"/>
          <p:nvPr/>
        </p:nvSpPr>
        <p:spPr>
          <a:xfrm>
            <a:off x="956945" y="1165860"/>
            <a:ext cx="2501900" cy="491490"/>
          </a:xfrm>
          <a:prstGeom prst="rect">
            <a:avLst/>
          </a:prstGeom>
          <a:noFill/>
        </p:spPr>
        <p:txBody>
          <a:bodyPr wrap="square" rtlCol="0">
            <a:spAutoFit/>
          </a:bodyPr>
          <a:p>
            <a:pPr algn="ctr"/>
            <a:r>
              <a:rPr lang="zh-CN" altLang="en-US" sz="2600" b="1">
                <a:solidFill>
                  <a:srgbClr val="006666"/>
                </a:solidFill>
                <a:latin typeface="Times New Roman Regular" panose="02020603050405020304" charset="0"/>
                <a:ea typeface="黑体" panose="02010609060101010101" charset="-122"/>
                <a:cs typeface="Times New Roman Regular" panose="02020603050405020304" charset="0"/>
              </a:rPr>
              <a:t>化橘红</a:t>
            </a:r>
            <a:endParaRPr lang="zh-CN" altLang="en-US" sz="2600" b="1">
              <a:solidFill>
                <a:srgbClr val="006666"/>
              </a:solidFill>
              <a:latin typeface="Times New Roman Regular" panose="02020603050405020304" charset="0"/>
              <a:ea typeface="黑体" panose="02010609060101010101" charset="-122"/>
              <a:cs typeface="Times New Roman Regular" panose="02020603050405020304" charset="0"/>
            </a:endParaRPr>
          </a:p>
        </p:txBody>
      </p:sp>
      <p:sp>
        <p:nvSpPr>
          <p:cNvPr id="5" name="椭圆 4"/>
          <p:cNvSpPr/>
          <p:nvPr/>
        </p:nvSpPr>
        <p:spPr>
          <a:xfrm>
            <a:off x="3829050" y="1951355"/>
            <a:ext cx="203200" cy="203200"/>
          </a:xfrm>
          <a:prstGeom prst="ellipse">
            <a:avLst/>
          </a:prstGeom>
          <a:solidFill>
            <a:schemeClr val="bg1"/>
          </a:solidFill>
          <a:ln w="38100">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 name="直接连接符 1"/>
          <p:cNvCxnSpPr/>
          <p:nvPr/>
        </p:nvCxnSpPr>
        <p:spPr>
          <a:xfrm flipH="1">
            <a:off x="4032250" y="2052955"/>
            <a:ext cx="442595" cy="0"/>
          </a:xfrm>
          <a:prstGeom prst="line">
            <a:avLst/>
          </a:prstGeom>
          <a:ln w="38100" cap="rnd">
            <a:solidFill>
              <a:srgbClr val="006666"/>
            </a:solidFill>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3829202" y="2571115"/>
            <a:ext cx="203200" cy="2032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椭圆 20"/>
          <p:cNvSpPr/>
          <p:nvPr/>
        </p:nvSpPr>
        <p:spPr>
          <a:xfrm>
            <a:off x="3829354" y="3190240"/>
            <a:ext cx="203200" cy="203200"/>
          </a:xfrm>
          <a:prstGeom prst="ellipse">
            <a:avLst/>
          </a:prstGeom>
          <a:solidFill>
            <a:schemeClr val="bg1"/>
          </a:solidFill>
          <a:ln w="38100">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椭圆 5"/>
          <p:cNvSpPr/>
          <p:nvPr/>
        </p:nvSpPr>
        <p:spPr>
          <a:xfrm>
            <a:off x="3829050" y="3809365"/>
            <a:ext cx="203200" cy="202565"/>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等腰三角形 33"/>
          <p:cNvSpPr/>
          <p:nvPr/>
        </p:nvSpPr>
        <p:spPr>
          <a:xfrm rot="10800000">
            <a:off x="2093650" y="1858436"/>
            <a:ext cx="229390" cy="197750"/>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等腰三角形 34"/>
          <p:cNvSpPr/>
          <p:nvPr/>
        </p:nvSpPr>
        <p:spPr>
          <a:xfrm flipH="1">
            <a:off x="2093387" y="5378876"/>
            <a:ext cx="229390" cy="197750"/>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4637405" y="1858645"/>
            <a:ext cx="1801495" cy="398780"/>
          </a:xfrm>
          <a:prstGeom prst="rect">
            <a:avLst/>
          </a:prstGeom>
          <a:noFill/>
        </p:spPr>
        <p:txBody>
          <a:bodyPr wrap="square" rtlCol="0">
            <a:spAutoFit/>
          </a:bodyPr>
          <a:p>
            <a:r>
              <a:rPr lang="zh-CN" altLang="en-US" sz="2000">
                <a:solidFill>
                  <a:schemeClr val="tx1"/>
                </a:solidFill>
                <a:latin typeface="Times New Roman Regular" panose="02020603050405020304" charset="0"/>
                <a:ea typeface="宋体" panose="02010600030101010101" pitchFamily="2" charset="-122"/>
              </a:rPr>
              <a:t>抗炎</a:t>
            </a:r>
            <a:endParaRPr lang="zh-CN" altLang="en-US" sz="2000">
              <a:solidFill>
                <a:schemeClr val="tx1"/>
              </a:solidFill>
              <a:latin typeface="Times New Roman Regular" panose="02020603050405020304" charset="0"/>
              <a:ea typeface="宋体" panose="02010600030101010101" pitchFamily="2" charset="-122"/>
            </a:endParaRPr>
          </a:p>
        </p:txBody>
      </p:sp>
      <p:sp>
        <p:nvSpPr>
          <p:cNvPr id="26" name="椭圆 25"/>
          <p:cNvSpPr/>
          <p:nvPr/>
        </p:nvSpPr>
        <p:spPr>
          <a:xfrm>
            <a:off x="3838575" y="4412615"/>
            <a:ext cx="203200" cy="2032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p:nvSpPr>
        <p:spPr>
          <a:xfrm>
            <a:off x="3829202" y="5046345"/>
            <a:ext cx="203200" cy="2032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6" name="直接连接符 35"/>
          <p:cNvCxnSpPr/>
          <p:nvPr/>
        </p:nvCxnSpPr>
        <p:spPr>
          <a:xfrm flipH="1">
            <a:off x="4032250" y="2672715"/>
            <a:ext cx="442595"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4032250" y="3910330"/>
            <a:ext cx="442595"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a:off x="4041775" y="4533265"/>
            <a:ext cx="442595"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H="1">
            <a:off x="4032250" y="3291840"/>
            <a:ext cx="442595" cy="0"/>
          </a:xfrm>
          <a:prstGeom prst="line">
            <a:avLst/>
          </a:prstGeom>
          <a:ln w="38100" cap="rnd">
            <a:solidFill>
              <a:srgbClr val="006666"/>
            </a:solidFill>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4627880" y="2488565"/>
            <a:ext cx="1374140" cy="398780"/>
          </a:xfrm>
          <a:prstGeom prst="rect">
            <a:avLst/>
          </a:prstGeom>
          <a:noFill/>
        </p:spPr>
        <p:txBody>
          <a:bodyPr wrap="square" rtlCol="0">
            <a:spAutoFit/>
          </a:bodyPr>
          <a:p>
            <a:r>
              <a:rPr lang="zh-CN" altLang="en-US" sz="2000">
                <a:latin typeface="Times New Roman Regular" panose="02020603050405020304" charset="0"/>
                <a:ea typeface="宋体" panose="02010600030101010101" pitchFamily="2" charset="-122"/>
              </a:rPr>
              <a:t>抗氧化</a:t>
            </a:r>
            <a:endParaRPr lang="zh-CN" altLang="en-US" sz="2000">
              <a:latin typeface="Times New Roman Regular" panose="02020603050405020304" charset="0"/>
              <a:ea typeface="宋体" panose="02010600030101010101" pitchFamily="2" charset="-122"/>
            </a:endParaRPr>
          </a:p>
        </p:txBody>
      </p:sp>
      <p:sp>
        <p:nvSpPr>
          <p:cNvPr id="46" name="文本框 45"/>
          <p:cNvSpPr txBox="1"/>
          <p:nvPr/>
        </p:nvSpPr>
        <p:spPr>
          <a:xfrm>
            <a:off x="4627245" y="3107690"/>
            <a:ext cx="1818005" cy="398780"/>
          </a:xfrm>
          <a:prstGeom prst="rect">
            <a:avLst/>
          </a:prstGeom>
          <a:noFill/>
        </p:spPr>
        <p:txBody>
          <a:bodyPr wrap="square" rtlCol="0">
            <a:spAutoFit/>
          </a:bodyPr>
          <a:p>
            <a:r>
              <a:rPr lang="zh-CN" altLang="en-US" sz="2000">
                <a:latin typeface="Times New Roman Regular" panose="02020603050405020304" charset="0"/>
                <a:ea typeface="宋体" panose="02010600030101010101" pitchFamily="2" charset="-122"/>
              </a:rPr>
              <a:t>抗骨质疏松</a:t>
            </a:r>
            <a:endParaRPr lang="zh-CN" altLang="en-US" sz="2000">
              <a:latin typeface="Times New Roman Regular" panose="02020603050405020304" charset="0"/>
              <a:ea typeface="宋体" panose="02010600030101010101" pitchFamily="2" charset="-122"/>
            </a:endParaRPr>
          </a:p>
        </p:txBody>
      </p:sp>
      <p:sp>
        <p:nvSpPr>
          <p:cNvPr id="47" name="文本框 46"/>
          <p:cNvSpPr txBox="1"/>
          <p:nvPr/>
        </p:nvSpPr>
        <p:spPr>
          <a:xfrm>
            <a:off x="4637405" y="3714115"/>
            <a:ext cx="1374140" cy="398780"/>
          </a:xfrm>
          <a:prstGeom prst="rect">
            <a:avLst/>
          </a:prstGeom>
          <a:noFill/>
        </p:spPr>
        <p:txBody>
          <a:bodyPr wrap="square" rtlCol="0">
            <a:spAutoFit/>
          </a:bodyPr>
          <a:p>
            <a:r>
              <a:rPr lang="zh-CN" altLang="en-US" sz="2000">
                <a:latin typeface="Times New Roman Regular" panose="02020603050405020304" charset="0"/>
                <a:ea typeface="宋体" panose="02010600030101010101" pitchFamily="2" charset="-122"/>
              </a:rPr>
              <a:t>抗肿瘤</a:t>
            </a:r>
            <a:endParaRPr lang="zh-CN" altLang="en-US" sz="2000">
              <a:latin typeface="Times New Roman Regular" panose="02020603050405020304" charset="0"/>
              <a:ea typeface="宋体" panose="02010600030101010101" pitchFamily="2" charset="-122"/>
            </a:endParaRPr>
          </a:p>
        </p:txBody>
      </p:sp>
      <p:sp>
        <p:nvSpPr>
          <p:cNvPr id="49" name="文本框 48"/>
          <p:cNvSpPr txBox="1"/>
          <p:nvPr/>
        </p:nvSpPr>
        <p:spPr>
          <a:xfrm>
            <a:off x="4637405" y="4349115"/>
            <a:ext cx="2795905" cy="398780"/>
          </a:xfrm>
          <a:prstGeom prst="rect">
            <a:avLst/>
          </a:prstGeom>
          <a:noFill/>
        </p:spPr>
        <p:txBody>
          <a:bodyPr wrap="square" rtlCol="0">
            <a:spAutoFit/>
          </a:bodyPr>
          <a:p>
            <a:r>
              <a:rPr lang="zh-CN" altLang="en-US" sz="2000">
                <a:latin typeface="Times New Roman Regular" panose="02020603050405020304" charset="0"/>
                <a:ea typeface="宋体" panose="02010600030101010101" pitchFamily="2" charset="-122"/>
              </a:rPr>
              <a:t>改善心肌损伤、肝损伤</a:t>
            </a:r>
            <a:endParaRPr lang="zh-CN" altLang="en-US" sz="2000">
              <a:latin typeface="Times New Roman Regular" panose="02020603050405020304" charset="0"/>
              <a:ea typeface="宋体" panose="02010600030101010101" pitchFamily="2" charset="-122"/>
            </a:endParaRPr>
          </a:p>
        </p:txBody>
      </p:sp>
      <p:sp>
        <p:nvSpPr>
          <p:cNvPr id="50" name="文本框 49"/>
          <p:cNvSpPr txBox="1"/>
          <p:nvPr/>
        </p:nvSpPr>
        <p:spPr>
          <a:xfrm>
            <a:off x="4637405" y="4980305"/>
            <a:ext cx="2676525" cy="398780"/>
          </a:xfrm>
          <a:prstGeom prst="rect">
            <a:avLst/>
          </a:prstGeom>
          <a:noFill/>
        </p:spPr>
        <p:txBody>
          <a:bodyPr wrap="square" rtlCol="0">
            <a:spAutoFit/>
          </a:bodyPr>
          <a:p>
            <a:r>
              <a:rPr lang="zh-CN" altLang="en-US" sz="2000">
                <a:latin typeface="Times New Roman Regular" panose="02020603050405020304" charset="0"/>
                <a:ea typeface="宋体" panose="02010600030101010101" pitchFamily="2" charset="-122"/>
              </a:rPr>
              <a:t>防治糖尿病和调血脂</a:t>
            </a:r>
            <a:endParaRPr lang="zh-CN" altLang="en-US" sz="2000">
              <a:latin typeface="Times New Roman Regular" panose="02020603050405020304" charset="0"/>
              <a:ea typeface="宋体" panose="02010600030101010101" pitchFamily="2" charset="-122"/>
            </a:endParaRPr>
          </a:p>
        </p:txBody>
      </p:sp>
      <p:cxnSp>
        <p:nvCxnSpPr>
          <p:cNvPr id="53" name="直接连接符 52"/>
          <p:cNvCxnSpPr/>
          <p:nvPr/>
        </p:nvCxnSpPr>
        <p:spPr>
          <a:xfrm flipH="1">
            <a:off x="4062730" y="5166995"/>
            <a:ext cx="442595"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7414" name="Picture 6" descr="C:\Users\Administrator\AppData\Roaming\Tencent\Users\18964528\QQ\WinTemp\RichOle\IE~REX)I~(RHWS7JHOK_7@Y.png"/>
          <p:cNvPicPr>
            <a:picLocks noChangeAspect="1" noChangeArrowheads="1"/>
          </p:cNvPicPr>
          <p:nvPr/>
        </p:nvPicPr>
        <p:blipFill>
          <a:blip r:embed="rId1"/>
          <a:srcRect/>
          <a:stretch>
            <a:fillRect/>
          </a:stretch>
        </p:blipFill>
        <p:spPr bwMode="auto">
          <a:xfrm>
            <a:off x="871220" y="2089785"/>
            <a:ext cx="2502535" cy="1719580"/>
          </a:xfrm>
          <a:prstGeom prst="ellipse">
            <a:avLst/>
          </a:prstGeom>
          <a:ln>
            <a:noFill/>
          </a:ln>
          <a:effectLst>
            <a:softEdge rad="112500"/>
          </a:effectLst>
        </p:spPr>
      </p:pic>
      <p:pic>
        <p:nvPicPr>
          <p:cNvPr id="3" name="图片 2" descr="截屏2023-05-10 22.03.06"/>
          <p:cNvPicPr>
            <a:picLocks noChangeAspect="1"/>
          </p:cNvPicPr>
          <p:nvPr/>
        </p:nvPicPr>
        <p:blipFill>
          <a:blip r:embed="rId2"/>
          <a:stretch>
            <a:fillRect/>
          </a:stretch>
        </p:blipFill>
        <p:spPr>
          <a:xfrm>
            <a:off x="5905500" y="1816735"/>
            <a:ext cx="3876883" cy="1296000"/>
          </a:xfrm>
          <a:prstGeom prst="rect">
            <a:avLst/>
          </a:prstGeom>
          <a:ln w="12700" cmpd="sng">
            <a:solidFill>
              <a:schemeClr val="tx1"/>
            </a:solidFill>
            <a:prstDash val="solid"/>
          </a:ln>
        </p:spPr>
      </p:pic>
      <p:pic>
        <p:nvPicPr>
          <p:cNvPr id="4" name="图片 3" descr="截屏2023-05-10 22.43.42"/>
          <p:cNvPicPr>
            <a:picLocks noChangeAspect="1"/>
          </p:cNvPicPr>
          <p:nvPr/>
        </p:nvPicPr>
        <p:blipFill>
          <a:blip r:embed="rId3"/>
          <a:stretch>
            <a:fillRect/>
          </a:stretch>
        </p:blipFill>
        <p:spPr>
          <a:xfrm>
            <a:off x="6554470" y="2580640"/>
            <a:ext cx="3762703" cy="1296000"/>
          </a:xfrm>
          <a:prstGeom prst="rect">
            <a:avLst/>
          </a:prstGeom>
          <a:ln w="12700" cmpd="sng">
            <a:solidFill>
              <a:schemeClr val="tx1"/>
            </a:solidFill>
            <a:prstDash val="solid"/>
          </a:ln>
        </p:spPr>
      </p:pic>
      <p:pic>
        <p:nvPicPr>
          <p:cNvPr id="8" name="图片 7" descr="截屏2023-05-10 22.45.30"/>
          <p:cNvPicPr>
            <a:picLocks noChangeAspect="1"/>
          </p:cNvPicPr>
          <p:nvPr/>
        </p:nvPicPr>
        <p:blipFill>
          <a:blip r:embed="rId4"/>
          <a:stretch>
            <a:fillRect/>
          </a:stretch>
        </p:blipFill>
        <p:spPr>
          <a:xfrm>
            <a:off x="7384415" y="3143885"/>
            <a:ext cx="4116000" cy="1296000"/>
          </a:xfrm>
          <a:prstGeom prst="rect">
            <a:avLst/>
          </a:prstGeom>
          <a:ln w="12700" cmpd="sng">
            <a:solidFill>
              <a:schemeClr val="tx1"/>
            </a:solidFill>
            <a:prstDash val="solid"/>
          </a:ln>
        </p:spPr>
      </p:pic>
      <p:pic>
        <p:nvPicPr>
          <p:cNvPr id="18" name="图片 17" descr="截屏2023-05-10 22.48.11"/>
          <p:cNvPicPr>
            <a:picLocks noChangeAspect="1"/>
          </p:cNvPicPr>
          <p:nvPr/>
        </p:nvPicPr>
        <p:blipFill>
          <a:blip r:embed="rId5"/>
          <a:stretch>
            <a:fillRect/>
          </a:stretch>
        </p:blipFill>
        <p:spPr>
          <a:xfrm>
            <a:off x="8061960" y="4052570"/>
            <a:ext cx="3643086" cy="1296000"/>
          </a:xfrm>
          <a:prstGeom prst="rect">
            <a:avLst/>
          </a:prstGeom>
          <a:ln w="12700" cmpd="sng">
            <a:solidFill>
              <a:schemeClr val="tx1"/>
            </a:solidFill>
            <a:prstDash val="solid"/>
          </a:ln>
        </p:spPr>
      </p:pic>
      <p:pic>
        <p:nvPicPr>
          <p:cNvPr id="54" name="图片 53" descr="截屏2023-05-04 18.00.06"/>
          <p:cNvPicPr>
            <a:picLocks noChangeAspect="1"/>
          </p:cNvPicPr>
          <p:nvPr/>
        </p:nvPicPr>
        <p:blipFill>
          <a:blip r:embed="rId6">
            <a:clrChange>
              <a:clrFrom>
                <a:srgbClr val="FCFEFC">
                  <a:alpha val="100000"/>
                </a:srgbClr>
              </a:clrFrom>
              <a:clrTo>
                <a:srgbClr val="FCFEFC">
                  <a:alpha val="100000"/>
                  <a:alpha val="0"/>
                </a:srgbClr>
              </a:clrTo>
            </a:clrChange>
          </a:blip>
          <a:srcRect t="19575"/>
          <a:stretch>
            <a:fillRect/>
          </a:stretch>
        </p:blipFill>
        <p:spPr>
          <a:xfrm>
            <a:off x="871220" y="3974465"/>
            <a:ext cx="2673985" cy="1529715"/>
          </a:xfrm>
          <a:prstGeom prst="rect">
            <a:avLst/>
          </a:prstGeom>
        </p:spPr>
      </p:pic>
      <p:sp>
        <p:nvSpPr>
          <p:cNvPr id="16" name="文本框 15"/>
          <p:cNvSpPr txBox="1"/>
          <p:nvPr/>
        </p:nvSpPr>
        <p:spPr>
          <a:xfrm>
            <a:off x="5588000" y="5928995"/>
            <a:ext cx="1016000" cy="306705"/>
          </a:xfrm>
          <a:prstGeom prst="rect">
            <a:avLst/>
          </a:prstGeom>
          <a:noFill/>
        </p:spPr>
        <p:txBody>
          <a:bodyPr wrap="square" rtlCol="0">
            <a:spAutoFit/>
          </a:bodyPr>
          <a:p>
            <a:pPr algn="ctr"/>
            <a:r>
              <a:rPr lang="en-US" altLang="zh-CN" sz="1400">
                <a:solidFill>
                  <a:schemeClr val="tx1">
                    <a:lumMod val="50000"/>
                    <a:lumOff val="50000"/>
                  </a:schemeClr>
                </a:solidFill>
                <a:latin typeface="黑体" panose="02010609060101010101" charset="-122"/>
                <a:ea typeface="黑体" panose="02010609060101010101" charset="-122"/>
              </a:rPr>
              <a:t>6</a:t>
            </a:r>
            <a:endParaRPr lang="en-US" altLang="zh-CN" sz="1400">
              <a:solidFill>
                <a:schemeClr val="tx1">
                  <a:lumMod val="50000"/>
                  <a:lumOff val="50000"/>
                </a:schemeClr>
              </a:solidFill>
              <a:latin typeface="黑体" panose="02010609060101010101" charset="-122"/>
              <a:ea typeface="黑体" panose="02010609060101010101" charset="-122"/>
            </a:endParaRPr>
          </a:p>
        </p:txBody>
      </p:sp>
      <p:grpSp>
        <p:nvGrpSpPr>
          <p:cNvPr id="24" name="组合 23"/>
          <p:cNvGrpSpPr/>
          <p:nvPr/>
        </p:nvGrpSpPr>
        <p:grpSpPr>
          <a:xfrm>
            <a:off x="3600450" y="5497830"/>
            <a:ext cx="4907280" cy="477520"/>
            <a:chOff x="5670" y="9194"/>
            <a:chExt cx="7728" cy="752"/>
          </a:xfrm>
        </p:grpSpPr>
        <p:grpSp>
          <p:nvGrpSpPr>
            <p:cNvPr id="23" name="组合 22"/>
            <p:cNvGrpSpPr/>
            <p:nvPr/>
          </p:nvGrpSpPr>
          <p:grpSpPr>
            <a:xfrm>
              <a:off x="6030" y="9269"/>
              <a:ext cx="7368" cy="628"/>
              <a:chOff x="6030" y="9269"/>
              <a:chExt cx="7368" cy="628"/>
            </a:xfrm>
          </p:grpSpPr>
          <p:sp>
            <p:nvSpPr>
              <p:cNvPr id="14" name="椭圆 13"/>
              <p:cNvSpPr/>
              <p:nvPr/>
            </p:nvSpPr>
            <p:spPr>
              <a:xfrm>
                <a:off x="6030" y="9377"/>
                <a:ext cx="320" cy="32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9" name="直接连接符 18"/>
              <p:cNvCxnSpPr/>
              <p:nvPr/>
            </p:nvCxnSpPr>
            <p:spPr>
              <a:xfrm flipH="1">
                <a:off x="6398" y="9535"/>
                <a:ext cx="697" cy="0"/>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308" y="9269"/>
                <a:ext cx="6090" cy="628"/>
              </a:xfrm>
              <a:prstGeom prst="rect">
                <a:avLst/>
              </a:prstGeom>
              <a:noFill/>
            </p:spPr>
            <p:txBody>
              <a:bodyPr wrap="square" rtlCol="0">
                <a:spAutoFit/>
              </a:bodyPr>
              <a:p>
                <a:r>
                  <a:rPr lang="zh-CN" altLang="en-US" sz="2000" b="1">
                    <a:solidFill>
                      <a:srgbClr val="C00000"/>
                    </a:solidFill>
                    <a:latin typeface="Times New Roman Regular" panose="02020603050405020304" charset="0"/>
                    <a:ea typeface="宋体" panose="02010600030101010101" pitchFamily="2" charset="-122"/>
                  </a:rPr>
                  <a:t>对肺系疾病具有良好的治疗</a:t>
                </a:r>
                <a:r>
                  <a:rPr lang="zh-CN" altLang="en-US" sz="2000" b="1">
                    <a:solidFill>
                      <a:srgbClr val="C00000"/>
                    </a:solidFill>
                    <a:latin typeface="Times New Roman Regular" panose="02020603050405020304" charset="0"/>
                    <a:ea typeface="宋体" panose="02010600030101010101" pitchFamily="2" charset="-122"/>
                  </a:rPr>
                  <a:t>效果</a:t>
                </a:r>
                <a:endParaRPr lang="zh-CN" altLang="en-US" sz="2000" b="1">
                  <a:solidFill>
                    <a:srgbClr val="C00000"/>
                  </a:solidFill>
                  <a:latin typeface="Times New Roman Regular" panose="02020603050405020304" charset="0"/>
                  <a:ea typeface="宋体" panose="02010600030101010101" pitchFamily="2" charset="-122"/>
                </a:endParaRPr>
              </a:p>
            </p:txBody>
          </p:sp>
        </p:grpSp>
        <p:sp>
          <p:nvSpPr>
            <p:cNvPr id="20" name="矩形 19"/>
            <p:cNvSpPr/>
            <p:nvPr/>
          </p:nvSpPr>
          <p:spPr>
            <a:xfrm>
              <a:off x="5670" y="9194"/>
              <a:ext cx="7669" cy="753"/>
            </a:xfrm>
            <a:prstGeom prst="rect">
              <a:avLst/>
            </a:prstGeom>
            <a:noFill/>
            <a:ln w="28575">
              <a:solidFill>
                <a:srgbClr val="C00000"/>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5" name="文本框 24"/>
          <p:cNvSpPr txBox="1"/>
          <p:nvPr>
            <p:custDataLst>
              <p:tags r:id="rId7"/>
            </p:custDataLst>
          </p:nvPr>
        </p:nvSpPr>
        <p:spPr>
          <a:xfrm>
            <a:off x="1043305" y="5687695"/>
            <a:ext cx="2501900" cy="491490"/>
          </a:xfrm>
          <a:prstGeom prst="rect">
            <a:avLst/>
          </a:prstGeom>
          <a:noFill/>
        </p:spPr>
        <p:txBody>
          <a:bodyPr wrap="square" rtlCol="0">
            <a:spAutoFit/>
          </a:bodyPr>
          <a:p>
            <a:pPr algn="ctr"/>
            <a:r>
              <a:rPr lang="zh-CN" altLang="en-US" sz="2600" b="1">
                <a:solidFill>
                  <a:srgbClr val="006666"/>
                </a:solidFill>
                <a:latin typeface="Times New Roman Regular" panose="02020603050405020304" charset="0"/>
                <a:ea typeface="黑体" panose="02010609060101010101" charset="-122"/>
                <a:cs typeface="Times New Roman Regular" panose="02020603050405020304" charset="0"/>
              </a:rPr>
              <a:t>柚皮苷</a:t>
            </a:r>
            <a:endParaRPr lang="zh-CN" altLang="en-US" sz="2600" b="1">
              <a:solidFill>
                <a:srgbClr val="006666"/>
              </a:solidFill>
              <a:latin typeface="Times New Roman Regular" panose="02020603050405020304" charset="0"/>
              <a:ea typeface="黑体" panose="02010609060101010101" charset="-122"/>
              <a:cs typeface="Times New Roman Regular"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1614805" y="377190"/>
            <a:ext cx="8001000" cy="5202555"/>
          </a:xfrm>
          <a:prstGeom prst="rect">
            <a:avLst/>
          </a:prstGeom>
          <a:ln>
            <a:solidFill>
              <a:schemeClr val="tx1"/>
            </a:solidFill>
          </a:ln>
        </p:spPr>
      </p:pic>
      <p:sp>
        <p:nvSpPr>
          <p:cNvPr id="6" name="文本框 5"/>
          <p:cNvSpPr txBox="1"/>
          <p:nvPr/>
        </p:nvSpPr>
        <p:spPr>
          <a:xfrm>
            <a:off x="1468755" y="6094730"/>
            <a:ext cx="8379460" cy="368300"/>
          </a:xfrm>
          <a:prstGeom prst="rect">
            <a:avLst/>
          </a:prstGeom>
          <a:noFill/>
          <a:ln>
            <a:solidFill>
              <a:schemeClr val="accent1"/>
            </a:solidFill>
          </a:ln>
        </p:spPr>
        <p:txBody>
          <a:bodyPr wrap="square" rtlCol="0" anchor="t">
            <a:spAutoFit/>
          </a:bodyPr>
          <a:p>
            <a:r>
              <a:rPr lang="zh-CN" altLang="en-US" b="1">
                <a:latin typeface="华文楷体" panose="02010600040101010101" charset="-122"/>
                <a:ea typeface="华文楷体" panose="02010600040101010101" charset="-122"/>
                <a:cs typeface="华文楷体" panose="02010600040101010101" charset="-122"/>
                <a:sym typeface="+mn-ea"/>
              </a:rPr>
              <a:t>柚皮苷对肺炎克雷伯菌（</a:t>
            </a:r>
            <a:r>
              <a:rPr lang="zh-CN" altLang="en-US" b="1" i="1">
                <a:latin typeface="华文楷体" panose="02010600040101010101" charset="-122"/>
                <a:ea typeface="华文楷体" panose="02010600040101010101" charset="-122"/>
                <a:cs typeface="华文楷体" panose="02010600040101010101" charset="-122"/>
                <a:sym typeface="+mn-ea"/>
              </a:rPr>
              <a:t>Klebsiella pneumoniae</a:t>
            </a:r>
            <a:r>
              <a:rPr lang="zh-CN" altLang="en-US" b="1">
                <a:latin typeface="华文楷体" panose="02010600040101010101" charset="-122"/>
                <a:ea typeface="华文楷体" panose="02010600040101010101" charset="-122"/>
                <a:cs typeface="华文楷体" panose="02010600040101010101" charset="-122"/>
                <a:sym typeface="+mn-ea"/>
              </a:rPr>
              <a:t>，Kpn）诱导的小鼠肺炎的</a:t>
            </a:r>
            <a:r>
              <a:rPr lang="zh-CN" altLang="en-US" b="1">
                <a:latin typeface="华文楷体" panose="02010600040101010101" charset="-122"/>
                <a:ea typeface="华文楷体" panose="02010600040101010101" charset="-122"/>
                <a:cs typeface="华文楷体" panose="02010600040101010101" charset="-122"/>
                <a:sym typeface="+mn-ea"/>
              </a:rPr>
              <a:t>作用机制</a:t>
            </a:r>
            <a:endParaRPr lang="zh-CN" altLang="en-US" b="1">
              <a:latin typeface="华文楷体" panose="02010600040101010101" charset="-122"/>
              <a:ea typeface="华文楷体" panose="02010600040101010101" charset="-122"/>
              <a:cs typeface="华文楷体" panose="02010600040101010101" charset="-122"/>
              <a:sym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îŝ1ïďe"/>
          <p:cNvSpPr/>
          <p:nvPr/>
        </p:nvSpPr>
        <p:spPr bwMode="auto">
          <a:xfrm>
            <a:off x="322580" y="1867535"/>
            <a:ext cx="8508365" cy="3654425"/>
          </a:xfrm>
          <a:prstGeom prst="rect">
            <a:avLst/>
          </a:prstGeom>
          <a:noFill/>
          <a:ln w="9525">
            <a:solidFill>
              <a:schemeClr val="accent1"/>
            </a:solidFill>
            <a:miter lim="800000"/>
          </a:ln>
          <a:extLst>
            <a:ext uri="{909E8E84-426E-40DD-AFC4-6F175D3DCCD1}">
              <a14:hiddenFill xmlns:a14="http://schemas.microsoft.com/office/drawing/2010/main">
                <a:solidFill>
                  <a:srgbClr val="FFFFFF"/>
                </a:solidFill>
              </a14:hiddenFill>
            </a:ext>
          </a:extLst>
        </p:spPr>
        <p:txBody>
          <a:bodyPr wrap="square" lIns="68580" tIns="34290" rIns="68580" bIns="34290" anchor="t"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lnSpc>
                <a:spcPct val="150000"/>
              </a:lnSpc>
            </a:pPr>
            <a:r>
              <a:rPr lang="en-US" altLang="zh-CN" dirty="0">
                <a:latin typeface="华文楷体" panose="02010600040101010101" charset="-122"/>
                <a:ea typeface="华文楷体" panose="02010600040101010101" charset="-122"/>
                <a:cs typeface="华文楷体" panose="02010600040101010101" charset="-122"/>
                <a:sym typeface="+mn-lt"/>
              </a:rPr>
              <a:t>        </a:t>
            </a:r>
            <a:r>
              <a:rPr lang="zh-CN" altLang="en-US" dirty="0">
                <a:latin typeface="华文楷体" panose="02010600040101010101" charset="-122"/>
                <a:ea typeface="华文楷体" panose="02010600040101010101" charset="-122"/>
                <a:cs typeface="华文楷体" panose="02010600040101010101" charset="-122"/>
                <a:sym typeface="+mn-lt"/>
              </a:rPr>
              <a:t>猪胸膜肺炎放线杆菌（</a:t>
            </a:r>
            <a:r>
              <a:rPr lang="en-US" altLang="zh-CN" i="1" dirty="0" err="1">
                <a:latin typeface="华文楷体" panose="02010600040101010101" charset="-122"/>
                <a:ea typeface="华文楷体" panose="02010600040101010101" charset="-122"/>
                <a:cs typeface="华文楷体" panose="02010600040101010101" charset="-122"/>
                <a:sym typeface="+mn-lt"/>
              </a:rPr>
              <a:t>Actinobacillus</a:t>
            </a:r>
            <a:r>
              <a:rPr lang="en-US" altLang="zh-CN" i="1" dirty="0">
                <a:latin typeface="华文楷体" panose="02010600040101010101" charset="-122"/>
                <a:ea typeface="华文楷体" panose="02010600040101010101" charset="-122"/>
                <a:cs typeface="华文楷体" panose="02010600040101010101" charset="-122"/>
                <a:sym typeface="+mn-lt"/>
              </a:rPr>
              <a:t> </a:t>
            </a:r>
            <a:r>
              <a:rPr lang="en-US" altLang="zh-CN" i="1" dirty="0" err="1">
                <a:latin typeface="华文楷体" panose="02010600040101010101" charset="-122"/>
                <a:ea typeface="华文楷体" panose="02010600040101010101" charset="-122"/>
                <a:cs typeface="华文楷体" panose="02010600040101010101" charset="-122"/>
                <a:sym typeface="+mn-lt"/>
              </a:rPr>
              <a:t>pleuropneumoniae</a:t>
            </a:r>
            <a:r>
              <a:rPr lang="zh-CN" altLang="en-US" dirty="0">
                <a:latin typeface="华文楷体" panose="02010600040101010101" charset="-122"/>
                <a:ea typeface="华文楷体" panose="02010600040101010101" charset="-122"/>
                <a:cs typeface="华文楷体" panose="02010600040101010101" charset="-122"/>
                <a:sym typeface="+mn-lt"/>
              </a:rPr>
              <a:t>，</a:t>
            </a:r>
            <a:r>
              <a:rPr lang="en-US" altLang="zh-CN" dirty="0">
                <a:latin typeface="华文楷体" panose="02010600040101010101" charset="-122"/>
                <a:ea typeface="华文楷体" panose="02010600040101010101" charset="-122"/>
                <a:cs typeface="华文楷体" panose="02010600040101010101" charset="-122"/>
                <a:sym typeface="+mn-lt"/>
              </a:rPr>
              <a:t>APP</a:t>
            </a:r>
            <a:r>
              <a:rPr lang="zh-CN" altLang="en-US" dirty="0">
                <a:latin typeface="华文楷体" panose="02010600040101010101" charset="-122"/>
                <a:ea typeface="华文楷体" panose="02010600040101010101" charset="-122"/>
                <a:cs typeface="华文楷体" panose="02010600040101010101" charset="-122"/>
                <a:sym typeface="+mn-lt"/>
              </a:rPr>
              <a:t>）是引起猪传染性胸膜肺炎（</a:t>
            </a:r>
            <a:r>
              <a:rPr lang="en-US" altLang="zh-CN" dirty="0">
                <a:latin typeface="华文楷体" panose="02010600040101010101" charset="-122"/>
                <a:ea typeface="华文楷体" panose="02010600040101010101" charset="-122"/>
                <a:cs typeface="华文楷体" panose="02010600040101010101" charset="-122"/>
                <a:sym typeface="+mn-lt"/>
              </a:rPr>
              <a:t>Porcine pleuropneumonia</a:t>
            </a:r>
            <a:r>
              <a:rPr lang="zh-CN" altLang="en-US" dirty="0">
                <a:latin typeface="华文楷体" panose="02010600040101010101" charset="-122"/>
                <a:ea typeface="华文楷体" panose="02010600040101010101" charset="-122"/>
                <a:cs typeface="华文楷体" panose="02010600040101010101" charset="-122"/>
                <a:sym typeface="+mn-lt"/>
              </a:rPr>
              <a:t>，</a:t>
            </a:r>
            <a:r>
              <a:rPr lang="en-US" altLang="zh-CN" dirty="0">
                <a:latin typeface="华文楷体" panose="02010600040101010101" charset="-122"/>
                <a:ea typeface="华文楷体" panose="02010600040101010101" charset="-122"/>
                <a:cs typeface="华文楷体" panose="02010600040101010101" charset="-122"/>
                <a:sym typeface="+mn-lt"/>
              </a:rPr>
              <a:t>PCP</a:t>
            </a:r>
            <a:r>
              <a:rPr lang="zh-CN" altLang="en-US" dirty="0">
                <a:latin typeface="华文楷体" panose="02010600040101010101" charset="-122"/>
                <a:ea typeface="华文楷体" panose="02010600040101010101" charset="-122"/>
                <a:cs typeface="华文楷体" panose="02010600040101010101" charset="-122"/>
                <a:sym typeface="+mn-lt"/>
              </a:rPr>
              <a:t>）的病原菌，</a:t>
            </a:r>
            <a:r>
              <a:rPr lang="en-US" altLang="zh-CN" dirty="0">
                <a:latin typeface="华文楷体" panose="02010600040101010101" charset="-122"/>
                <a:ea typeface="华文楷体" panose="02010600040101010101" charset="-122"/>
                <a:cs typeface="华文楷体" panose="02010600040101010101" charset="-122"/>
                <a:sym typeface="+mn-lt"/>
              </a:rPr>
              <a:t>PCP</a:t>
            </a:r>
            <a:r>
              <a:rPr lang="zh-CN" altLang="en-US" dirty="0">
                <a:latin typeface="华文楷体" panose="02010600040101010101" charset="-122"/>
                <a:ea typeface="华文楷体" panose="02010600040101010101" charset="-122"/>
                <a:cs typeface="华文楷体" panose="02010600040101010101" charset="-122"/>
                <a:sym typeface="+mn-lt"/>
              </a:rPr>
              <a:t>在临床上急性病例以急性出血性、坏死性肺炎为特征，主要以肺组织局部坏死和慢性纤维素性胸膜肺炎为特征，该病发病率和死亡率常在</a:t>
            </a:r>
            <a:r>
              <a:rPr lang="en-US" altLang="zh-CN" dirty="0">
                <a:latin typeface="华文楷体" panose="02010600040101010101" charset="-122"/>
                <a:ea typeface="华文楷体" panose="02010600040101010101" charset="-122"/>
                <a:cs typeface="华文楷体" panose="02010600040101010101" charset="-122"/>
                <a:sym typeface="+mn-lt"/>
              </a:rPr>
              <a:t>20%</a:t>
            </a:r>
            <a:r>
              <a:rPr lang="zh-CN" altLang="en-US" dirty="0">
                <a:latin typeface="华文楷体" panose="02010600040101010101" charset="-122"/>
                <a:ea typeface="华文楷体" panose="02010600040101010101" charset="-122"/>
                <a:cs typeface="华文楷体" panose="02010600040101010101" charset="-122"/>
                <a:sym typeface="+mn-lt"/>
              </a:rPr>
              <a:t>以上，最急性型的死亡率可达到</a:t>
            </a:r>
            <a:r>
              <a:rPr lang="en-US" altLang="zh-CN" dirty="0">
                <a:latin typeface="华文楷体" panose="02010600040101010101" charset="-122"/>
                <a:ea typeface="华文楷体" panose="02010600040101010101" charset="-122"/>
                <a:cs typeface="华文楷体" panose="02010600040101010101" charset="-122"/>
                <a:sym typeface="+mn-lt"/>
              </a:rPr>
              <a:t>80%</a:t>
            </a:r>
            <a:r>
              <a:rPr lang="zh-CN" altLang="en-US" dirty="0">
                <a:latin typeface="华文楷体" panose="02010600040101010101" charset="-122"/>
                <a:ea typeface="华文楷体" panose="02010600040101010101" charset="-122"/>
                <a:cs typeface="华文楷体" panose="02010600040101010101" charset="-122"/>
                <a:sym typeface="+mn-lt"/>
              </a:rPr>
              <a:t>～</a:t>
            </a:r>
            <a:r>
              <a:rPr lang="en-US" altLang="zh-CN" dirty="0">
                <a:latin typeface="华文楷体" panose="02010600040101010101" charset="-122"/>
                <a:ea typeface="华文楷体" panose="02010600040101010101" charset="-122"/>
                <a:cs typeface="华文楷体" panose="02010600040101010101" charset="-122"/>
                <a:sym typeface="+mn-lt"/>
              </a:rPr>
              <a:t>100%</a:t>
            </a:r>
            <a:r>
              <a:rPr lang="zh-CN" altLang="en-US" dirty="0">
                <a:latin typeface="华文楷体" panose="02010600040101010101" charset="-122"/>
                <a:ea typeface="华文楷体" panose="02010600040101010101" charset="-122"/>
                <a:cs typeface="华文楷体" panose="02010600040101010101" charset="-122"/>
                <a:sym typeface="+mn-lt"/>
              </a:rPr>
              <a:t>。是畜禽呼吸道疾病的重要病原菌。</a:t>
            </a:r>
            <a:r>
              <a:rPr lang="zh-CN" altLang="en-US" dirty="0">
                <a:latin typeface="华文楷体" panose="02010600040101010101" charset="-122"/>
                <a:ea typeface="华文楷体" panose="02010600040101010101" charset="-122"/>
                <a:cs typeface="华文楷体" panose="02010600040101010101" charset="-122"/>
                <a:sym typeface="+mn-lt"/>
              </a:rPr>
              <a:t>目前，疫苗接种和抗生素治疗是该病的主要防治手段，但由于</a:t>
            </a:r>
            <a:r>
              <a:rPr lang="en-US" altLang="zh-CN" dirty="0">
                <a:latin typeface="华文楷体" panose="02010600040101010101" charset="-122"/>
                <a:ea typeface="华文楷体" panose="02010600040101010101" charset="-122"/>
                <a:cs typeface="华文楷体" panose="02010600040101010101" charset="-122"/>
                <a:sym typeface="+mn-lt"/>
              </a:rPr>
              <a:t>APP</a:t>
            </a:r>
            <a:r>
              <a:rPr lang="zh-CN" altLang="en-US" dirty="0">
                <a:latin typeface="华文楷体" panose="02010600040101010101" charset="-122"/>
                <a:ea typeface="华文楷体" panose="02010600040101010101" charset="-122"/>
                <a:cs typeface="华文楷体" panose="02010600040101010101" charset="-122"/>
                <a:sym typeface="+mn-lt"/>
              </a:rPr>
              <a:t>血清型较多，疫苗交叉免疫力弱，加剧了养殖业对抗生素的依赖程度，使得</a:t>
            </a:r>
            <a:r>
              <a:rPr lang="en-US" altLang="zh-CN" dirty="0">
                <a:latin typeface="华文楷体" panose="02010600040101010101" charset="-122"/>
                <a:ea typeface="华文楷体" panose="02010600040101010101" charset="-122"/>
                <a:cs typeface="华文楷体" panose="02010600040101010101" charset="-122"/>
                <a:sym typeface="+mn-lt"/>
              </a:rPr>
              <a:t>APP</a:t>
            </a:r>
            <a:r>
              <a:rPr lang="zh-CN" altLang="en-US" dirty="0">
                <a:latin typeface="华文楷体" panose="02010600040101010101" charset="-122"/>
                <a:ea typeface="华文楷体" panose="02010600040101010101" charset="-122"/>
                <a:cs typeface="华文楷体" panose="02010600040101010101" charset="-122"/>
                <a:sym typeface="+mn-lt"/>
              </a:rPr>
              <a:t>对抗生素的耐药性与日俱增，导致对于该病的防治愈发困难，而且抗生素残留也增加了食品安全的风险。因此，亟待开发防治</a:t>
            </a:r>
            <a:r>
              <a:rPr lang="en-US" altLang="zh-CN" dirty="0">
                <a:latin typeface="华文楷体" panose="02010600040101010101" charset="-122"/>
                <a:ea typeface="华文楷体" panose="02010600040101010101" charset="-122"/>
                <a:cs typeface="华文楷体" panose="02010600040101010101" charset="-122"/>
                <a:sym typeface="+mn-lt"/>
              </a:rPr>
              <a:t>APP</a:t>
            </a:r>
            <a:r>
              <a:rPr lang="zh-CN" altLang="en-US" dirty="0">
                <a:latin typeface="华文楷体" panose="02010600040101010101" charset="-122"/>
                <a:ea typeface="华文楷体" panose="02010600040101010101" charset="-122"/>
                <a:cs typeface="华文楷体" panose="02010600040101010101" charset="-122"/>
                <a:sym typeface="+mn-lt"/>
              </a:rPr>
              <a:t>的药物。</a:t>
            </a:r>
            <a:endParaRPr lang="zh-CN" altLang="en-US" dirty="0">
              <a:latin typeface="华文楷体" panose="02010600040101010101" charset="-122"/>
              <a:ea typeface="华文楷体" panose="02010600040101010101" charset="-122"/>
              <a:cs typeface="华文楷体" panose="02010600040101010101" charset="-122"/>
              <a:sym typeface="+mn-lt"/>
            </a:endParaRPr>
          </a:p>
          <a:p>
            <a:pPr algn="just">
              <a:lnSpc>
                <a:spcPct val="150000"/>
              </a:lnSpc>
            </a:pPr>
            <a:endParaRPr lang="zh-CN" altLang="en-US" dirty="0">
              <a:latin typeface="华文楷体" panose="02010600040101010101" charset="-122"/>
              <a:ea typeface="华文楷体" panose="02010600040101010101" charset="-122"/>
              <a:cs typeface="华文楷体" panose="02010600040101010101" charset="-122"/>
              <a:sym typeface="+mn-lt"/>
            </a:endParaRPr>
          </a:p>
        </p:txBody>
      </p:sp>
      <p:sp>
        <p:nvSpPr>
          <p:cNvPr id="16" name="文本框 15"/>
          <p:cNvSpPr txBox="1"/>
          <p:nvPr/>
        </p:nvSpPr>
        <p:spPr>
          <a:xfrm>
            <a:off x="240665" y="480695"/>
            <a:ext cx="8041640" cy="1014730"/>
          </a:xfrm>
          <a:prstGeom prst="rect">
            <a:avLst/>
          </a:prstGeom>
          <a:noFill/>
        </p:spPr>
        <p:txBody>
          <a:bodyPr wrap="square" rtlCol="0">
            <a:spAutoFit/>
            <a:scene3d>
              <a:camera prst="orthographicFront"/>
              <a:lightRig rig="threePt" dir="t"/>
            </a:scene3d>
            <a:sp3d contourW="12700"/>
          </a:bodyPr>
          <a:lstStyle>
            <a:defPPr>
              <a:defRPr lang="en-US"/>
            </a:defPPr>
            <a:lvl1pPr algn="ctr">
              <a:defRPr sz="2800" b="1">
                <a:solidFill>
                  <a:schemeClr val="tx1">
                    <a:lumMod val="75000"/>
                    <a:lumOff val="25000"/>
                  </a:schemeClr>
                </a:solidFill>
                <a:latin typeface="Century Gothic" panose="020B0502020202020204" pitchFamily="34" charset="0"/>
              </a:defRPr>
            </a:lvl1pPr>
          </a:lstStyle>
          <a:p>
            <a:pPr algn="l">
              <a:lnSpc>
                <a:spcPct val="150000"/>
              </a:lnSpc>
              <a:buClrTx/>
              <a:buSzTx/>
              <a:buFontTx/>
            </a:pPr>
            <a:r>
              <a:rPr lang="zh-CN" altLang="en-US" sz="2000">
                <a:solidFill>
                  <a:schemeClr val="tx1"/>
                </a:solidFill>
                <a:latin typeface="华文楷体" panose="02010600040101010101" charset="-122"/>
                <a:ea typeface="华文楷体" panose="02010600040101010101" charset="-122"/>
                <a:cs typeface="华文楷体" panose="02010600040101010101" charset="-122"/>
                <a:sym typeface="+mn-lt"/>
              </a:rPr>
              <a:t>二、</a:t>
            </a:r>
            <a:r>
              <a:rPr lang="zh-CN" altLang="en-US" sz="2000">
                <a:latin typeface="华文楷体" panose="02010600040101010101" charset="-122"/>
                <a:ea typeface="华文楷体" panose="02010600040101010101" charset="-122"/>
                <a:cs typeface="华文楷体" panose="02010600040101010101" charset="-122"/>
                <a:sym typeface="+mn-ea"/>
              </a:rPr>
              <a:t>柚皮苷对</a:t>
            </a:r>
            <a:r>
              <a:rPr lang="zh-CN" altLang="en-US" sz="2000">
                <a:solidFill>
                  <a:schemeClr val="tx1"/>
                </a:solidFill>
                <a:latin typeface="华文楷体" panose="02010600040101010101" charset="-122"/>
                <a:ea typeface="华文楷体" panose="02010600040101010101" charset="-122"/>
                <a:cs typeface="华文楷体" panose="02010600040101010101" charset="-122"/>
                <a:sym typeface="+mn-lt"/>
              </a:rPr>
              <a:t>猪传染性胸膜肺炎</a:t>
            </a:r>
            <a:r>
              <a:rPr lang="zh-CN" altLang="en-US" sz="2000">
                <a:latin typeface="华文楷体" panose="02010600040101010101" charset="-122"/>
                <a:ea typeface="华文楷体" panose="02010600040101010101" charset="-122"/>
                <a:cs typeface="华文楷体" panose="02010600040101010101" charset="-122"/>
                <a:sym typeface="+mn-ea"/>
              </a:rPr>
              <a:t>（</a:t>
            </a:r>
            <a:r>
              <a:rPr lang="zh-CN" altLang="en-US" sz="2000" i="1">
                <a:latin typeface="华文楷体" panose="02010600040101010101" charset="-122"/>
                <a:ea typeface="华文楷体" panose="02010600040101010101" charset="-122"/>
                <a:cs typeface="华文楷体" panose="02010600040101010101" charset="-122"/>
                <a:sym typeface="+mn-ea"/>
              </a:rPr>
              <a:t>Klebsiella pneumoniae</a:t>
            </a:r>
            <a:r>
              <a:rPr lang="zh-CN" altLang="en-US" sz="2000">
                <a:latin typeface="华文楷体" panose="02010600040101010101" charset="-122"/>
                <a:ea typeface="华文楷体" panose="02010600040101010101" charset="-122"/>
                <a:cs typeface="华文楷体" panose="02010600040101010101" charset="-122"/>
                <a:sym typeface="+mn-ea"/>
              </a:rPr>
              <a:t>，Kpn）诱导的小鼠肺炎的疗效及作用机制</a:t>
            </a:r>
            <a:endParaRPr lang="zh-CN" altLang="en-US" sz="2000">
              <a:solidFill>
                <a:schemeClr val="tx1"/>
              </a:solidFill>
              <a:latin typeface="华文楷体" panose="02010600040101010101" charset="-122"/>
              <a:ea typeface="华文楷体" panose="02010600040101010101" charset="-122"/>
              <a:cs typeface="华文楷体" panose="02010600040101010101" charset="-122"/>
              <a:sym typeface="+mn-ea"/>
            </a:endParaRPr>
          </a:p>
        </p:txBody>
      </p:sp>
      <p:pic>
        <p:nvPicPr>
          <p:cNvPr id="20" name="图片 19"/>
          <p:cNvPicPr>
            <a:picLocks noChangeAspect="1"/>
          </p:cNvPicPr>
          <p:nvPr/>
        </p:nvPicPr>
        <p:blipFill rotWithShape="1">
          <a:blip r:embed="rId1"/>
          <a:srcRect r="49621"/>
          <a:stretch>
            <a:fillRect/>
          </a:stretch>
        </p:blipFill>
        <p:spPr>
          <a:xfrm>
            <a:off x="9081142" y="252914"/>
            <a:ext cx="3117341" cy="648682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 name="文本框 29"/>
          <p:cNvSpPr txBox="1"/>
          <p:nvPr>
            <p:custDataLst>
              <p:tags r:id="rId1"/>
            </p:custDataLst>
          </p:nvPr>
        </p:nvSpPr>
        <p:spPr>
          <a:xfrm>
            <a:off x="176530" y="255905"/>
            <a:ext cx="10553065" cy="368300"/>
          </a:xfrm>
          <a:prstGeom prst="rect">
            <a:avLst/>
          </a:prstGeom>
          <a:noFill/>
        </p:spPr>
        <p:txBody>
          <a:bodyPr wrap="square" rtlCol="0">
            <a:spAutoFit/>
          </a:bodyPr>
          <a:p>
            <a:r>
              <a:rPr lang="zh-CN" altLang="en-US" b="1">
                <a:latin typeface="华文楷体" panose="02010600040101010101" charset="-122"/>
                <a:ea typeface="华文楷体" panose="02010600040101010101" charset="-122"/>
                <a:cs typeface="华文楷体" panose="02010600040101010101" charset="-122"/>
              </a:rPr>
              <a:t>三、柚皮苷对</a:t>
            </a:r>
            <a:r>
              <a:rPr lang="zh-CN" altLang="en-US" b="1">
                <a:latin typeface="Times New Roman" panose="02020603050405020304" charset="0"/>
                <a:ea typeface="华文楷体" panose="02010600040101010101" charset="-122"/>
                <a:cs typeface="Times New Roman" panose="02020603050405020304" charset="0"/>
                <a:sym typeface="+mn-ea"/>
              </a:rPr>
              <a:t>猪胸膜放线菌</a:t>
            </a:r>
            <a:r>
              <a:rPr lang="zh-CN" altLang="en-US" b="1" i="1">
                <a:latin typeface="Times New Roman" panose="02020603050405020304" charset="0"/>
                <a:cs typeface="Times New Roman" panose="02020603050405020304" charset="0"/>
                <a:sym typeface="+mn-ea"/>
              </a:rPr>
              <a:t>Actinobacillus pleuropneumoniae</a:t>
            </a:r>
            <a:r>
              <a:rPr lang="zh-CN" altLang="en-US" b="1">
                <a:latin typeface="Times New Roman" panose="02020603050405020304" charset="0"/>
                <a:cs typeface="Times New Roman" panose="02020603050405020304" charset="0"/>
                <a:sym typeface="+mn-ea"/>
              </a:rPr>
              <a:t>（</a:t>
            </a:r>
            <a:r>
              <a:rPr lang="en-US" altLang="zh-CN" b="1">
                <a:latin typeface="Times New Roman" panose="02020603050405020304" charset="0"/>
                <a:cs typeface="Times New Roman" panose="02020603050405020304" charset="0"/>
                <a:sym typeface="+mn-ea"/>
              </a:rPr>
              <a:t>APP</a:t>
            </a:r>
            <a:r>
              <a:rPr lang="zh-CN" altLang="en-US" b="1">
                <a:latin typeface="Times New Roman" panose="02020603050405020304" charset="0"/>
                <a:cs typeface="Times New Roman" panose="02020603050405020304" charset="0"/>
                <a:sym typeface="+mn-ea"/>
              </a:rPr>
              <a:t>）</a:t>
            </a:r>
            <a:r>
              <a:rPr lang="zh-CN" altLang="en-US" b="1">
                <a:latin typeface="华文楷体" panose="02010600040101010101" charset="-122"/>
                <a:ea typeface="华文楷体" panose="02010600040101010101" charset="-122"/>
                <a:cs typeface="华文楷体" panose="02010600040101010101" charset="-122"/>
              </a:rPr>
              <a:t>诱导的小鼠肺炎的疗效及作用</a:t>
            </a:r>
            <a:r>
              <a:rPr lang="zh-CN" altLang="en-US" b="1">
                <a:latin typeface="华文楷体" panose="02010600040101010101" charset="-122"/>
                <a:ea typeface="华文楷体" panose="02010600040101010101" charset="-122"/>
                <a:cs typeface="华文楷体" panose="02010600040101010101" charset="-122"/>
              </a:rPr>
              <a:t>机制</a:t>
            </a:r>
            <a:endParaRPr lang="zh-CN" altLang="en-US" b="1">
              <a:latin typeface="华文楷体" panose="02010600040101010101" charset="-122"/>
              <a:ea typeface="华文楷体" panose="02010600040101010101" charset="-122"/>
              <a:cs typeface="华文楷体" panose="02010600040101010101" charset="-122"/>
            </a:endParaRPr>
          </a:p>
        </p:txBody>
      </p:sp>
      <p:pic>
        <p:nvPicPr>
          <p:cNvPr id="89" name="图片 88"/>
          <p:cNvPicPr>
            <a:picLocks noChangeAspect="1"/>
          </p:cNvPicPr>
          <p:nvPr>
            <p:custDataLst>
              <p:tags r:id="rId2"/>
            </p:custDataLst>
          </p:nvPr>
        </p:nvPicPr>
        <p:blipFill>
          <a:blip r:embed="rId3"/>
          <a:stretch>
            <a:fillRect/>
          </a:stretch>
        </p:blipFill>
        <p:spPr>
          <a:xfrm>
            <a:off x="673735" y="1110615"/>
            <a:ext cx="10576560" cy="4197350"/>
          </a:xfrm>
          <a:prstGeom prst="rect">
            <a:avLst/>
          </a:prstGeom>
          <a:ln>
            <a:solidFill>
              <a:schemeClr val="tx1"/>
            </a:solidFill>
          </a:ln>
        </p:spPr>
      </p:pic>
      <p:sp>
        <p:nvSpPr>
          <p:cNvPr id="12" name="文本框 11"/>
          <p:cNvSpPr txBox="1"/>
          <p:nvPr>
            <p:custDataLst>
              <p:tags r:id="rId4"/>
            </p:custDataLst>
          </p:nvPr>
        </p:nvSpPr>
        <p:spPr>
          <a:xfrm>
            <a:off x="589915" y="5868670"/>
            <a:ext cx="11012170" cy="583565"/>
          </a:xfrm>
          <a:prstGeom prst="rect">
            <a:avLst/>
          </a:prstGeom>
          <a:noFill/>
          <a:ln>
            <a:solidFill>
              <a:schemeClr val="accent1"/>
            </a:solidFill>
          </a:ln>
        </p:spPr>
        <p:txBody>
          <a:bodyPr wrap="square" rtlCol="0">
            <a:spAutoFit/>
          </a:bodyPr>
          <a:p>
            <a:r>
              <a:rPr lang="zh-CN" altLang="en-US" sz="1600">
                <a:latin typeface="华文楷体" panose="02010600040101010101" charset="-122"/>
                <a:ea typeface="华文楷体" panose="02010600040101010101" charset="-122"/>
                <a:cs typeface="华文楷体" panose="02010600040101010101" charset="-122"/>
              </a:rPr>
              <a:t>通过</a:t>
            </a:r>
            <a:r>
              <a:rPr lang="en-US" altLang="zh-CN" sz="1600">
                <a:latin typeface="华文楷体" panose="02010600040101010101" charset="-122"/>
                <a:ea typeface="华文楷体" panose="02010600040101010101" charset="-122"/>
                <a:cs typeface="华文楷体" panose="02010600040101010101" charset="-122"/>
              </a:rPr>
              <a:t>APP</a:t>
            </a:r>
            <a:r>
              <a:rPr lang="zh-CN" altLang="en-US" sz="1600">
                <a:latin typeface="华文楷体" panose="02010600040101010101" charset="-122"/>
                <a:ea typeface="华文楷体" panose="02010600040101010101" charset="-122"/>
                <a:cs typeface="华文楷体" panose="02010600040101010101" charset="-122"/>
              </a:rPr>
              <a:t>诱导的小鼠肺炎模型，发现柚皮苷可逆转</a:t>
            </a:r>
            <a:r>
              <a:rPr lang="en-US" altLang="zh-CN" sz="1600">
                <a:latin typeface="华文楷体" panose="02010600040101010101" charset="-122"/>
                <a:ea typeface="华文楷体" panose="02010600040101010101" charset="-122"/>
                <a:cs typeface="华文楷体" panose="02010600040101010101" charset="-122"/>
              </a:rPr>
              <a:t>APP</a:t>
            </a:r>
            <a:r>
              <a:rPr lang="zh-CN" altLang="en-US" sz="1600">
                <a:latin typeface="华文楷体" panose="02010600040101010101" charset="-122"/>
                <a:ea typeface="华文楷体" panose="02010600040101010101" charset="-122"/>
                <a:cs typeface="华文楷体" panose="02010600040101010101" charset="-122"/>
              </a:rPr>
              <a:t>诱导小鼠肺炎引起的体重和采食量降低，</a:t>
            </a:r>
            <a:r>
              <a:rPr lang="zh-CN" altLang="en-US" sz="1600">
                <a:latin typeface="华文楷体" panose="02010600040101010101" charset="-122"/>
                <a:ea typeface="华文楷体" panose="02010600040101010101" charset="-122"/>
                <a:cs typeface="华文楷体" panose="02010600040101010101" charset="-122"/>
                <a:sym typeface="+mn-ea"/>
              </a:rPr>
              <a:t>减少</a:t>
            </a:r>
            <a:r>
              <a:rPr lang="zh-CN" altLang="en-US" sz="1600">
                <a:latin typeface="华文楷体" panose="02010600040101010101" charset="-122"/>
                <a:ea typeface="华文楷体" panose="02010600040101010101" charset="-122"/>
                <a:cs typeface="华文楷体" panose="02010600040101010101" charset="-122"/>
              </a:rPr>
              <a:t>肺泡灌洗液中总细胞、</a:t>
            </a:r>
            <a:r>
              <a:rPr lang="en-US" altLang="zh-CN" sz="1600">
                <a:latin typeface="华文楷体" panose="02010600040101010101" charset="-122"/>
                <a:ea typeface="华文楷体" panose="02010600040101010101" charset="-122"/>
                <a:cs typeface="华文楷体" panose="02010600040101010101" charset="-122"/>
              </a:rPr>
              <a:t>NEs</a:t>
            </a:r>
            <a:r>
              <a:rPr lang="zh-CN" altLang="en-US" sz="1600">
                <a:latin typeface="华文楷体" panose="02010600040101010101" charset="-122"/>
                <a:ea typeface="华文楷体" panose="02010600040101010101" charset="-122"/>
                <a:cs typeface="华文楷体" panose="02010600040101010101" charset="-122"/>
              </a:rPr>
              <a:t>和</a:t>
            </a:r>
            <a:r>
              <a:rPr lang="en-US" altLang="zh-CN" sz="1600">
                <a:latin typeface="华文楷体" panose="02010600040101010101" charset="-122"/>
                <a:ea typeface="华文楷体" panose="02010600040101010101" charset="-122"/>
                <a:cs typeface="华文楷体" panose="02010600040101010101" charset="-122"/>
              </a:rPr>
              <a:t>CRP</a:t>
            </a:r>
            <a:r>
              <a:rPr lang="zh-CN" altLang="en-US" sz="1600">
                <a:latin typeface="华文楷体" panose="02010600040101010101" charset="-122"/>
                <a:ea typeface="华文楷体" panose="02010600040101010101" charset="-122"/>
                <a:cs typeface="华文楷体" panose="02010600040101010101" charset="-122"/>
              </a:rPr>
              <a:t>的含量。</a:t>
            </a:r>
            <a:endParaRPr lang="zh-CN" altLang="en-US" sz="1600">
              <a:latin typeface="华文楷体" panose="02010600040101010101" charset="-122"/>
              <a:ea typeface="华文楷体" panose="02010600040101010101" charset="-122"/>
              <a:cs typeface="华文楷体" panose="02010600040101010101"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3" name="图片 42"/>
          <p:cNvPicPr>
            <a:picLocks noChangeAspect="1"/>
          </p:cNvPicPr>
          <p:nvPr>
            <p:custDataLst>
              <p:tags r:id="rId1"/>
            </p:custDataLst>
          </p:nvPr>
        </p:nvPicPr>
        <p:blipFill>
          <a:blip r:embed="rId2"/>
          <a:stretch>
            <a:fillRect/>
          </a:stretch>
        </p:blipFill>
        <p:spPr>
          <a:xfrm>
            <a:off x="1366520" y="497840"/>
            <a:ext cx="8937625" cy="4765040"/>
          </a:xfrm>
          <a:prstGeom prst="rect">
            <a:avLst/>
          </a:prstGeom>
          <a:ln>
            <a:solidFill>
              <a:schemeClr val="tx1"/>
            </a:solidFill>
          </a:ln>
        </p:spPr>
      </p:pic>
      <p:sp>
        <p:nvSpPr>
          <p:cNvPr id="2" name="文本框 1"/>
          <p:cNvSpPr txBox="1"/>
          <p:nvPr/>
        </p:nvSpPr>
        <p:spPr>
          <a:xfrm>
            <a:off x="1927225" y="5639435"/>
            <a:ext cx="7352665" cy="368300"/>
          </a:xfrm>
          <a:prstGeom prst="rect">
            <a:avLst/>
          </a:prstGeom>
          <a:noFill/>
        </p:spPr>
        <p:txBody>
          <a:bodyPr wrap="square" rtlCol="0" anchor="t">
            <a:spAutoFit/>
          </a:bodyPr>
          <a:p>
            <a:r>
              <a:rPr lang="zh-CN">
                <a:latin typeface="华文楷体" panose="02010600040101010101" charset="-122"/>
                <a:ea typeface="华文楷体" panose="02010600040101010101" charset="-122"/>
                <a:cs typeface="华文楷体" panose="02010600040101010101" charset="-122"/>
                <a:sym typeface="+mn-ea"/>
              </a:rPr>
              <a:t>缓解</a:t>
            </a:r>
            <a:r>
              <a:rPr lang="en-US" altLang="zh-CN">
                <a:latin typeface="华文楷体" panose="02010600040101010101" charset="-122"/>
                <a:ea typeface="华文楷体" panose="02010600040101010101" charset="-122"/>
                <a:cs typeface="华文楷体" panose="02010600040101010101" charset="-122"/>
                <a:sym typeface="+mn-ea"/>
              </a:rPr>
              <a:t>APP</a:t>
            </a:r>
            <a:r>
              <a:rPr lang="zh-CN" altLang="en-US">
                <a:latin typeface="华文楷体" panose="02010600040101010101" charset="-122"/>
                <a:ea typeface="华文楷体" panose="02010600040101010101" charset="-122"/>
                <a:cs typeface="华文楷体" panose="02010600040101010101" charset="-122"/>
                <a:sym typeface="+mn-ea"/>
              </a:rPr>
              <a:t>诱导的</a:t>
            </a:r>
            <a:r>
              <a:rPr lang="zh-CN" altLang="en-US">
                <a:latin typeface="华文楷体" panose="02010600040101010101" charset="-122"/>
                <a:ea typeface="华文楷体" panose="02010600040101010101" charset="-122"/>
                <a:cs typeface="华文楷体" panose="02010600040101010101" charset="-122"/>
                <a:sym typeface="+mn-ea"/>
              </a:rPr>
              <a:t>肺组织病理损伤和炎症浸润</a:t>
            </a:r>
            <a:endParaRPr lang="zh-CN" altLang="en-US">
              <a:latin typeface="华文楷体" panose="02010600040101010101" charset="-122"/>
              <a:ea typeface="华文楷体" panose="02010600040101010101" charset="-122"/>
              <a:cs typeface="华文楷体" panose="02010600040101010101" charset="-122"/>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 name="图片 121"/>
          <p:cNvPicPr>
            <a:picLocks noChangeAspect="1"/>
          </p:cNvPicPr>
          <p:nvPr>
            <p:custDataLst>
              <p:tags r:id="rId1"/>
            </p:custDataLst>
          </p:nvPr>
        </p:nvPicPr>
        <p:blipFill>
          <a:blip r:embed="rId2"/>
          <a:stretch>
            <a:fillRect/>
          </a:stretch>
        </p:blipFill>
        <p:spPr>
          <a:xfrm>
            <a:off x="786130" y="956310"/>
            <a:ext cx="10603230" cy="3897630"/>
          </a:xfrm>
          <a:prstGeom prst="rect">
            <a:avLst/>
          </a:prstGeom>
          <a:ln>
            <a:solidFill>
              <a:schemeClr val="tx1"/>
            </a:solidFill>
          </a:ln>
        </p:spPr>
      </p:pic>
      <p:sp>
        <p:nvSpPr>
          <p:cNvPr id="3" name="文本框 2"/>
          <p:cNvSpPr txBox="1"/>
          <p:nvPr/>
        </p:nvSpPr>
        <p:spPr>
          <a:xfrm>
            <a:off x="1306195" y="5225415"/>
            <a:ext cx="9071610" cy="645160"/>
          </a:xfrm>
          <a:prstGeom prst="rect">
            <a:avLst/>
          </a:prstGeom>
          <a:noFill/>
        </p:spPr>
        <p:txBody>
          <a:bodyPr wrap="square" rtlCol="0" anchor="t">
            <a:spAutoFit/>
          </a:bodyPr>
          <a:p>
            <a:r>
              <a:rPr lang="zh-CN" altLang="en-US">
                <a:latin typeface="华文楷体" panose="02010600040101010101" charset="-122"/>
                <a:ea typeface="华文楷体" panose="02010600040101010101" charset="-122"/>
                <a:cs typeface="华文楷体" panose="02010600040101010101" charset="-122"/>
                <a:sym typeface="+mn-ea"/>
              </a:rPr>
              <a:t>可降低</a:t>
            </a:r>
            <a:r>
              <a:rPr lang="en-US" altLang="zh-CN">
                <a:latin typeface="华文楷体" panose="02010600040101010101" charset="-122"/>
                <a:ea typeface="华文楷体" panose="02010600040101010101" charset="-122"/>
                <a:cs typeface="华文楷体" panose="02010600040101010101" charset="-122"/>
                <a:sym typeface="+mn-ea"/>
              </a:rPr>
              <a:t>APP</a:t>
            </a:r>
            <a:r>
              <a:rPr lang="zh-CN" altLang="en-US">
                <a:latin typeface="华文楷体" panose="02010600040101010101" charset="-122"/>
                <a:ea typeface="华文楷体" panose="02010600040101010101" charset="-122"/>
                <a:cs typeface="华文楷体" panose="02010600040101010101" charset="-122"/>
                <a:sym typeface="+mn-ea"/>
              </a:rPr>
              <a:t>诱导小鼠肺脏中</a:t>
            </a:r>
            <a:r>
              <a:rPr lang="zh-CN" altLang="en-US">
                <a:latin typeface="Times New Roman" panose="02020603050405020304" charset="0"/>
                <a:ea typeface="华文楷体" panose="02010600040101010101" charset="-122"/>
                <a:cs typeface="Times New Roman" panose="02020603050405020304" charset="0"/>
                <a:sym typeface="+mn-ea"/>
              </a:rPr>
              <a:t>NF-κB/NLRP3信号通路过度活化</a:t>
            </a:r>
            <a:r>
              <a:rPr lang="zh-CN" altLang="en-US">
                <a:latin typeface="华文楷体" panose="02010600040101010101" charset="-122"/>
                <a:ea typeface="华文楷体" panose="02010600040101010101" charset="-122"/>
                <a:cs typeface="华文楷体" panose="02010600040101010101" charset="-122"/>
                <a:sym typeface="+mn-ea"/>
              </a:rPr>
              <a:t>，减少</a:t>
            </a:r>
            <a:r>
              <a:rPr lang="en-US" altLang="zh-CN">
                <a:latin typeface="华文楷体" panose="02010600040101010101" charset="-122"/>
                <a:ea typeface="华文楷体" panose="02010600040101010101" charset="-122"/>
                <a:cs typeface="华文楷体" panose="02010600040101010101" charset="-122"/>
                <a:sym typeface="+mn-ea"/>
              </a:rPr>
              <a:t>p-P65</a:t>
            </a:r>
            <a:r>
              <a:rPr lang="zh-CN" altLang="en-US">
                <a:latin typeface="华文楷体" panose="02010600040101010101" charset="-122"/>
                <a:ea typeface="华文楷体" panose="02010600040101010101" charset="-122"/>
                <a:cs typeface="华文楷体" panose="02010600040101010101" charset="-122"/>
                <a:sym typeface="+mn-ea"/>
              </a:rPr>
              <a:t>蛋白的入核及关键节点蛋白表达。</a:t>
            </a:r>
            <a:endParaRPr lang="zh-CN" altLang="en-US">
              <a:latin typeface="华文楷体" panose="02010600040101010101" charset="-122"/>
              <a:ea typeface="华文楷体" panose="02010600040101010101" charset="-122"/>
              <a:cs typeface="华文楷体" panose="02010600040101010101" charset="-122"/>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8" name="图片 117"/>
          <p:cNvPicPr>
            <a:picLocks noChangeAspect="1"/>
          </p:cNvPicPr>
          <p:nvPr>
            <p:custDataLst>
              <p:tags r:id="rId1"/>
            </p:custDataLst>
          </p:nvPr>
        </p:nvPicPr>
        <p:blipFill>
          <a:blip r:embed="rId2"/>
          <a:stretch>
            <a:fillRect/>
          </a:stretch>
        </p:blipFill>
        <p:spPr>
          <a:xfrm>
            <a:off x="287020" y="605790"/>
            <a:ext cx="10909935" cy="4390390"/>
          </a:xfrm>
          <a:prstGeom prst="rect">
            <a:avLst/>
          </a:prstGeom>
          <a:ln>
            <a:solidFill>
              <a:schemeClr val="tx1"/>
            </a:solidFill>
          </a:ln>
        </p:spPr>
      </p:pic>
      <p:sp>
        <p:nvSpPr>
          <p:cNvPr id="2" name="文本框 1"/>
          <p:cNvSpPr txBox="1"/>
          <p:nvPr>
            <p:custDataLst>
              <p:tags r:id="rId3"/>
            </p:custDataLst>
          </p:nvPr>
        </p:nvSpPr>
        <p:spPr>
          <a:xfrm>
            <a:off x="1894205" y="5478145"/>
            <a:ext cx="6096000" cy="368300"/>
          </a:xfrm>
          <a:prstGeom prst="rect">
            <a:avLst/>
          </a:prstGeom>
          <a:noFill/>
        </p:spPr>
        <p:txBody>
          <a:bodyPr wrap="square" rtlCol="0" anchor="t">
            <a:spAutoFit/>
          </a:bodyPr>
          <a:p>
            <a:r>
              <a:rPr lang="zh-CN" altLang="en-US">
                <a:latin typeface="Times New Roman" panose="02020603050405020304" charset="0"/>
                <a:ea typeface="楷体" panose="02010609060101010101" charset="-122"/>
                <a:cs typeface="Times New Roman" panose="02020603050405020304" charset="0"/>
                <a:sym typeface="+mn-ea"/>
              </a:rPr>
              <a:t>柚皮苷能够抑制</a:t>
            </a:r>
            <a:r>
              <a:rPr lang="en-US" altLang="zh-CN">
                <a:latin typeface="Times New Roman" panose="02020603050405020304" charset="0"/>
                <a:ea typeface="楷体" panose="02010609060101010101" charset="-122"/>
                <a:cs typeface="Times New Roman" panose="02020603050405020304" charset="0"/>
                <a:sym typeface="+mn-ea"/>
              </a:rPr>
              <a:t>APP</a:t>
            </a:r>
            <a:r>
              <a:rPr lang="zh-CN" altLang="en-US">
                <a:latin typeface="Times New Roman" panose="02020603050405020304" charset="0"/>
                <a:ea typeface="楷体" panose="02010609060101010101" charset="-122"/>
                <a:cs typeface="Times New Roman" panose="02020603050405020304" charset="0"/>
                <a:sym typeface="+mn-ea"/>
              </a:rPr>
              <a:t>诱导的</a:t>
            </a:r>
            <a:r>
              <a:rPr lang="en-US" altLang="zh-CN">
                <a:latin typeface="Times New Roman" panose="02020603050405020304" charset="0"/>
                <a:ea typeface="楷体" panose="02010609060101010101" charset="-122"/>
                <a:cs typeface="Times New Roman" panose="02020603050405020304" charset="0"/>
                <a:sym typeface="+mn-ea"/>
              </a:rPr>
              <a:t>P65</a:t>
            </a:r>
            <a:r>
              <a:rPr lang="zh-CN" altLang="en-US">
                <a:latin typeface="Times New Roman" panose="02020603050405020304" charset="0"/>
                <a:ea typeface="楷体" panose="02010609060101010101" charset="-122"/>
                <a:cs typeface="Times New Roman" panose="02020603050405020304" charset="0"/>
                <a:sym typeface="+mn-ea"/>
              </a:rPr>
              <a:t>蛋白的入核，减少炎症反应</a:t>
            </a:r>
            <a:endParaRPr lang="zh-CN" altLang="en-US">
              <a:latin typeface="Times New Roman" panose="02020603050405020304" charset="0"/>
              <a:ea typeface="楷体" panose="02010609060101010101" charset="-122"/>
              <a:cs typeface="Times New Roman" panose="02020603050405020304" charset="0"/>
              <a:sym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8" name="图片 97"/>
          <p:cNvPicPr>
            <a:picLocks noChangeAspect="1"/>
          </p:cNvPicPr>
          <p:nvPr>
            <p:custDataLst>
              <p:tags r:id="rId1"/>
            </p:custDataLst>
          </p:nvPr>
        </p:nvPicPr>
        <p:blipFill>
          <a:blip r:embed="rId2"/>
          <a:stretch>
            <a:fillRect/>
          </a:stretch>
        </p:blipFill>
        <p:spPr>
          <a:xfrm>
            <a:off x="2024380" y="151765"/>
            <a:ext cx="7236460" cy="3488690"/>
          </a:xfrm>
          <a:prstGeom prst="rect">
            <a:avLst/>
          </a:prstGeom>
          <a:ln>
            <a:solidFill>
              <a:schemeClr val="tx1"/>
            </a:solidFill>
          </a:ln>
        </p:spPr>
      </p:pic>
      <p:pic>
        <p:nvPicPr>
          <p:cNvPr id="141" name="图片 141"/>
          <p:cNvPicPr>
            <a:picLocks noChangeAspect="1"/>
          </p:cNvPicPr>
          <p:nvPr>
            <p:custDataLst>
              <p:tags r:id="rId3"/>
            </p:custDataLst>
          </p:nvPr>
        </p:nvPicPr>
        <p:blipFill>
          <a:blip r:embed="rId4"/>
          <a:stretch>
            <a:fillRect/>
          </a:stretch>
        </p:blipFill>
        <p:spPr>
          <a:xfrm>
            <a:off x="1462405" y="3745865"/>
            <a:ext cx="8359775" cy="2208530"/>
          </a:xfrm>
          <a:prstGeom prst="rect">
            <a:avLst/>
          </a:prstGeom>
          <a:ln>
            <a:solidFill>
              <a:schemeClr val="tx1"/>
            </a:solidFill>
          </a:ln>
        </p:spPr>
      </p:pic>
      <p:sp>
        <p:nvSpPr>
          <p:cNvPr id="2" name="文本框 1"/>
          <p:cNvSpPr txBox="1"/>
          <p:nvPr/>
        </p:nvSpPr>
        <p:spPr>
          <a:xfrm>
            <a:off x="864870" y="6125210"/>
            <a:ext cx="9765030" cy="521970"/>
          </a:xfrm>
          <a:prstGeom prst="rect">
            <a:avLst/>
          </a:prstGeom>
          <a:noFill/>
          <a:ln>
            <a:solidFill>
              <a:schemeClr val="accent1"/>
            </a:solidFill>
          </a:ln>
        </p:spPr>
        <p:txBody>
          <a:bodyPr wrap="square" rtlCol="0" anchor="t">
            <a:spAutoFit/>
          </a:bodyPr>
          <a:p>
            <a:pPr lvl="0" algn="l">
              <a:buClrTx/>
              <a:buSzTx/>
              <a:buFontTx/>
            </a:pPr>
            <a:r>
              <a:rPr lang="zh-CN" altLang="en-US" sz="1400">
                <a:latin typeface="华文楷体" panose="02010600040101010101" charset="-122"/>
                <a:ea typeface="华文楷体" panose="02010600040101010101" charset="-122"/>
                <a:cs typeface="华文楷体" panose="02010600040101010101" charset="-122"/>
                <a:sym typeface="+mn-ea"/>
              </a:rPr>
              <a:t>同样，在</a:t>
            </a:r>
            <a:r>
              <a:rPr lang="zh-CN" altLang="en-US" sz="1400">
                <a:latin typeface="华文楷体" panose="02010600040101010101" charset="-122"/>
                <a:ea typeface="华文楷体" panose="02010600040101010101" charset="-122"/>
                <a:cs typeface="华文楷体" panose="02010600040101010101" charset="-122"/>
                <a:sym typeface="+mn-ea"/>
              </a:rPr>
              <a:t>APP</a:t>
            </a:r>
            <a:r>
              <a:rPr lang="zh-CN" altLang="en-US" sz="1400">
                <a:latin typeface="华文楷体" panose="02010600040101010101" charset="-122"/>
                <a:ea typeface="华文楷体" panose="02010600040101010101" charset="-122"/>
                <a:cs typeface="华文楷体" panose="02010600040101010101" charset="-122"/>
                <a:sym typeface="+mn-ea"/>
              </a:rPr>
              <a:t>诱导肺炎模型下，发现柚皮苷可降低细胞水平中</a:t>
            </a:r>
            <a:r>
              <a:rPr lang="zh-CN" altLang="en-US" sz="1400">
                <a:latin typeface="华文楷体" panose="02010600040101010101" charset="-122"/>
                <a:ea typeface="华文楷体" panose="02010600040101010101" charset="-122"/>
                <a:cs typeface="华文楷体" panose="02010600040101010101" charset="-122"/>
                <a:sym typeface="+mn-ea"/>
              </a:rPr>
              <a:t>NLRP3信号通路的关键蛋白和基因的表达量，减少NLRP3炎症小体复合蛋白的组装，降低</a:t>
            </a:r>
            <a:r>
              <a:rPr lang="zh-CN" altLang="en-US" sz="1400">
                <a:latin typeface="华文楷体" panose="02010600040101010101" charset="-122"/>
                <a:ea typeface="华文楷体" panose="02010600040101010101" charset="-122"/>
                <a:cs typeface="华文楷体" panose="02010600040101010101" charset="-122"/>
                <a:sym typeface="+mn-ea"/>
              </a:rPr>
              <a:t>ASC</a:t>
            </a:r>
            <a:r>
              <a:rPr lang="zh-CN" altLang="en-US" sz="1400">
                <a:latin typeface="华文楷体" panose="02010600040101010101" charset="-122"/>
                <a:ea typeface="华文楷体" panose="02010600040101010101" charset="-122"/>
                <a:cs typeface="华文楷体" panose="02010600040101010101" charset="-122"/>
                <a:sym typeface="+mn-ea"/>
              </a:rPr>
              <a:t>二聚化程度，从而发挥抗炎作用</a:t>
            </a:r>
            <a:r>
              <a:rPr lang="zh-CN" altLang="en-US" sz="1400">
                <a:latin typeface="华文楷体" panose="02010600040101010101" charset="-122"/>
                <a:ea typeface="华文楷体" panose="02010600040101010101" charset="-122"/>
                <a:cs typeface="华文楷体" panose="02010600040101010101" charset="-122"/>
                <a:sym typeface="+mn-ea"/>
              </a:rPr>
              <a:t>。</a:t>
            </a:r>
            <a:endParaRPr lang="zh-CN" altLang="en-US" sz="1400">
              <a:latin typeface="华文楷体" panose="02010600040101010101" charset="-122"/>
              <a:ea typeface="华文楷体" panose="02010600040101010101" charset="-122"/>
              <a:cs typeface="华文楷体" panose="02010600040101010101" charset="-122"/>
              <a:sym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21370633" name="图片 1"/>
          <p:cNvPicPr>
            <a:picLocks noChangeAspect="1" noChangeArrowheads="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a:xfrm>
            <a:off x="1823085" y="557530"/>
            <a:ext cx="8084185" cy="4890770"/>
          </a:xfrm>
          <a:prstGeom prst="rect">
            <a:avLst/>
          </a:prstGeom>
          <a:noFill/>
          <a:ln>
            <a:solidFill>
              <a:schemeClr val="tx1"/>
            </a:solidFill>
          </a:ln>
        </p:spPr>
      </p:pic>
      <p:sp>
        <p:nvSpPr>
          <p:cNvPr id="6" name="文本框 5"/>
          <p:cNvSpPr txBox="1"/>
          <p:nvPr>
            <p:custDataLst>
              <p:tags r:id="rId3"/>
            </p:custDataLst>
          </p:nvPr>
        </p:nvSpPr>
        <p:spPr>
          <a:xfrm>
            <a:off x="1610995" y="5838825"/>
            <a:ext cx="8379460" cy="645160"/>
          </a:xfrm>
          <a:prstGeom prst="rect">
            <a:avLst/>
          </a:prstGeom>
          <a:noFill/>
          <a:ln>
            <a:solidFill>
              <a:schemeClr val="accent1"/>
            </a:solidFill>
          </a:ln>
        </p:spPr>
        <p:txBody>
          <a:bodyPr wrap="square" rtlCol="0" anchor="t">
            <a:spAutoFit/>
          </a:bodyPr>
          <a:p>
            <a:r>
              <a:rPr lang="zh-CN" altLang="en-US" b="1">
                <a:latin typeface="华文楷体" panose="02010600040101010101" charset="-122"/>
                <a:ea typeface="华文楷体" panose="02010600040101010101" charset="-122"/>
                <a:cs typeface="华文楷体" panose="02010600040101010101" charset="-122"/>
                <a:sym typeface="+mn-ea"/>
              </a:rPr>
              <a:t>柚皮苷对</a:t>
            </a:r>
            <a:r>
              <a:rPr lang="zh-CN" altLang="en-US" b="1">
                <a:latin typeface="华文楷体" panose="02010600040101010101" charset="-122"/>
                <a:ea typeface="华文楷体" panose="02010600040101010101" charset="-122"/>
                <a:cs typeface="华文楷体" panose="02010600040101010101" charset="-122"/>
                <a:sym typeface="+mn-lt"/>
              </a:rPr>
              <a:t>猪传染性胸膜肺炎</a:t>
            </a:r>
            <a:r>
              <a:rPr lang="zh-CN" altLang="en-US" b="1">
                <a:latin typeface="华文楷体" panose="02010600040101010101" charset="-122"/>
                <a:ea typeface="华文楷体" panose="02010600040101010101" charset="-122"/>
                <a:cs typeface="华文楷体" panose="02010600040101010101" charset="-122"/>
                <a:sym typeface="+mn-ea"/>
              </a:rPr>
              <a:t>（</a:t>
            </a:r>
            <a:r>
              <a:rPr lang="zh-CN" altLang="en-US" b="1" i="1">
                <a:latin typeface="华文楷体" panose="02010600040101010101" charset="-122"/>
                <a:ea typeface="华文楷体" panose="02010600040101010101" charset="-122"/>
                <a:cs typeface="华文楷体" panose="02010600040101010101" charset="-122"/>
                <a:sym typeface="+mn-ea"/>
              </a:rPr>
              <a:t>Klebsiella pneumoniae</a:t>
            </a:r>
            <a:r>
              <a:rPr lang="zh-CN" altLang="en-US" b="1">
                <a:latin typeface="华文楷体" panose="02010600040101010101" charset="-122"/>
                <a:ea typeface="华文楷体" panose="02010600040101010101" charset="-122"/>
                <a:cs typeface="华文楷体" panose="02010600040101010101" charset="-122"/>
                <a:sym typeface="+mn-ea"/>
              </a:rPr>
              <a:t>，Kpn）</a:t>
            </a:r>
            <a:r>
              <a:rPr lang="zh-CN" altLang="en-US" b="1">
                <a:latin typeface="华文楷体" panose="02010600040101010101" charset="-122"/>
                <a:ea typeface="华文楷体" panose="02010600040101010101" charset="-122"/>
                <a:cs typeface="华文楷体" panose="02010600040101010101" charset="-122"/>
                <a:sym typeface="+mn-ea"/>
              </a:rPr>
              <a:t>诱导的小鼠肺炎的</a:t>
            </a:r>
            <a:r>
              <a:rPr lang="zh-CN" altLang="en-US" b="1">
                <a:latin typeface="华文楷体" panose="02010600040101010101" charset="-122"/>
                <a:ea typeface="华文楷体" panose="02010600040101010101" charset="-122"/>
                <a:cs typeface="华文楷体" panose="02010600040101010101" charset="-122"/>
                <a:sym typeface="+mn-ea"/>
              </a:rPr>
              <a:t>作用机制</a:t>
            </a:r>
            <a:endParaRPr lang="zh-CN" altLang="en-US" b="1">
              <a:latin typeface="华文楷体" panose="02010600040101010101" charset="-122"/>
              <a:ea typeface="华文楷体" panose="02010600040101010101" charset="-122"/>
              <a:cs typeface="华文楷体" panose="02010600040101010101" charset="-122"/>
              <a:sym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8" name="图片 77"/>
          <p:cNvPicPr>
            <a:picLocks noChangeAspect="1"/>
          </p:cNvPicPr>
          <p:nvPr>
            <p:custDataLst>
              <p:tags r:id="rId1"/>
            </p:custDataLst>
          </p:nvPr>
        </p:nvPicPr>
        <p:blipFill>
          <a:blip r:embed="rId2"/>
          <a:stretch>
            <a:fillRect/>
          </a:stretch>
        </p:blipFill>
        <p:spPr>
          <a:xfrm>
            <a:off x="258445" y="1859598"/>
            <a:ext cx="5274310" cy="2600325"/>
          </a:xfrm>
          <a:prstGeom prst="rect">
            <a:avLst/>
          </a:prstGeom>
        </p:spPr>
      </p:pic>
      <p:pic>
        <p:nvPicPr>
          <p:cNvPr id="4" name="图片 3"/>
          <p:cNvPicPr>
            <a:picLocks noChangeAspect="1"/>
          </p:cNvPicPr>
          <p:nvPr/>
        </p:nvPicPr>
        <p:blipFill>
          <a:blip r:embed="rId3"/>
          <a:stretch>
            <a:fillRect/>
          </a:stretch>
        </p:blipFill>
        <p:spPr>
          <a:xfrm>
            <a:off x="5532755" y="280035"/>
            <a:ext cx="6659245" cy="5652135"/>
          </a:xfrm>
          <a:prstGeom prst="rect">
            <a:avLst/>
          </a:prstGeom>
        </p:spPr>
      </p:pic>
      <p:sp>
        <p:nvSpPr>
          <p:cNvPr id="5" name="文本框 4"/>
          <p:cNvSpPr txBox="1"/>
          <p:nvPr/>
        </p:nvSpPr>
        <p:spPr>
          <a:xfrm>
            <a:off x="457200" y="455295"/>
            <a:ext cx="5001260" cy="1041400"/>
          </a:xfrm>
          <a:prstGeom prst="rect">
            <a:avLst/>
          </a:prstGeom>
          <a:noFill/>
          <a:ln>
            <a:solidFill>
              <a:schemeClr val="tx1"/>
            </a:solidFill>
          </a:ln>
        </p:spPr>
        <p:txBody>
          <a:bodyPr wrap="square" rtlCol="0">
            <a:noAutofit/>
          </a:bodyPr>
          <a:p>
            <a:r>
              <a:rPr lang="zh-CN" altLang="en-US" sz="1600" b="1">
                <a:latin typeface="Times New Roman" panose="02020603050405020304" charset="0"/>
                <a:ea typeface="华文楷体" panose="02010600040101010101" charset="-122"/>
                <a:cs typeface="Times New Roman" panose="02020603050405020304" charset="0"/>
              </a:rPr>
              <a:t>柚皮苷通过</a:t>
            </a:r>
            <a:r>
              <a:rPr lang="zh-CN" altLang="en-US" sz="1600" b="1">
                <a:latin typeface="Times New Roman" panose="02020603050405020304" charset="0"/>
                <a:ea typeface="华文楷体" panose="02010600040101010101" charset="-122"/>
                <a:cs typeface="Times New Roman" panose="02020603050405020304" charset="0"/>
                <a:sym typeface="+mn-ea"/>
              </a:rPr>
              <a:t>MAPK/NF-κB，以及</a:t>
            </a:r>
            <a:r>
              <a:rPr lang="zh-CN" altLang="en-US" sz="1600" b="1">
                <a:latin typeface="Times New Roman" panose="02020603050405020304" charset="0"/>
                <a:ea typeface="华文楷体" panose="02010600040101010101" charset="-122"/>
                <a:cs typeface="Times New Roman" panose="02020603050405020304" charset="0"/>
              </a:rPr>
              <a:t>Keap</a:t>
            </a:r>
            <a:r>
              <a:rPr lang="en-US" altLang="zh-CN" sz="1600" b="1">
                <a:latin typeface="Times New Roman" panose="02020603050405020304" charset="0"/>
                <a:ea typeface="华文楷体" panose="02010600040101010101" charset="-122"/>
                <a:cs typeface="Times New Roman" panose="02020603050405020304" charset="0"/>
              </a:rPr>
              <a:t>-</a:t>
            </a:r>
            <a:r>
              <a:rPr lang="zh-CN" altLang="en-US" sz="1600" b="1">
                <a:latin typeface="Times New Roman" panose="02020603050405020304" charset="0"/>
                <a:ea typeface="华文楷体" panose="02010600040101010101" charset="-122"/>
                <a:cs typeface="Times New Roman" panose="02020603050405020304" charset="0"/>
              </a:rPr>
              <a:t>1/Nrf2/HO-1氧化应激信号通路减轻胸膜肺炎放线杆菌诱导的肺炎损伤</a:t>
            </a:r>
            <a:endParaRPr lang="zh-CN" altLang="en-US" sz="1600" b="1">
              <a:latin typeface="Times New Roman" panose="02020603050405020304" charset="0"/>
              <a:ea typeface="华文楷体" panose="02010600040101010101" charset="-122"/>
              <a:cs typeface="Times New Roman" panose="02020603050405020304" charset="0"/>
            </a:endParaRPr>
          </a:p>
        </p:txBody>
      </p:sp>
      <p:sp>
        <p:nvSpPr>
          <p:cNvPr id="2" name="文本框 1"/>
          <p:cNvSpPr txBox="1"/>
          <p:nvPr>
            <p:custDataLst>
              <p:tags r:id="rId4"/>
            </p:custDataLst>
          </p:nvPr>
        </p:nvSpPr>
        <p:spPr>
          <a:xfrm>
            <a:off x="511175" y="5281295"/>
            <a:ext cx="5414645" cy="737235"/>
          </a:xfrm>
          <a:prstGeom prst="rect">
            <a:avLst/>
          </a:prstGeom>
          <a:noFill/>
          <a:ln>
            <a:solidFill>
              <a:schemeClr val="accent1"/>
            </a:solidFill>
          </a:ln>
        </p:spPr>
        <p:txBody>
          <a:bodyPr wrap="square" rtlCol="0" anchor="t">
            <a:spAutoFit/>
          </a:bodyPr>
          <a:p>
            <a:pPr lvl="0" algn="l">
              <a:buClrTx/>
              <a:buSzTx/>
              <a:buFontTx/>
            </a:pPr>
            <a:r>
              <a:rPr lang="zh-CN" altLang="en-US" sz="1400">
                <a:latin typeface="华文楷体" panose="02010600040101010101" charset="-122"/>
                <a:ea typeface="华文楷体" panose="02010600040101010101" charset="-122"/>
                <a:cs typeface="华文楷体" panose="02010600040101010101" charset="-122"/>
                <a:sym typeface="+mn-ea"/>
              </a:rPr>
              <a:t>在APP诱导肺炎模型下，柚皮苷可缓解比较典型的结缔组织增生，支气管水肿充血、肺泡腔渗出物、纤维性血栓形成、肺泡壁水肿、炎症浸润等。减少肺</a:t>
            </a:r>
            <a:r>
              <a:rPr lang="en-US" altLang="zh-CN" sz="1400">
                <a:latin typeface="华文楷体" panose="02010600040101010101" charset="-122"/>
                <a:ea typeface="华文楷体" panose="02010600040101010101" charset="-122"/>
                <a:cs typeface="华文楷体" panose="02010600040101010101" charset="-122"/>
                <a:sym typeface="+mn-ea"/>
              </a:rPr>
              <a:t>W/D</a:t>
            </a:r>
            <a:r>
              <a:rPr lang="zh-CN" altLang="en-US" sz="1400">
                <a:latin typeface="华文楷体" panose="02010600040101010101" charset="-122"/>
                <a:ea typeface="华文楷体" panose="02010600040101010101" charset="-122"/>
                <a:cs typeface="华文楷体" panose="02010600040101010101" charset="-122"/>
                <a:sym typeface="+mn-ea"/>
              </a:rPr>
              <a:t>重，缓解肺脏充血症状。</a:t>
            </a:r>
            <a:endParaRPr lang="zh-CN" altLang="en-US" sz="1400">
              <a:latin typeface="华文楷体" panose="02010600040101010101" charset="-122"/>
              <a:ea typeface="华文楷体" panose="02010600040101010101" charset="-122"/>
              <a:cs typeface="华文楷体" panose="02010600040101010101" charset="-122"/>
              <a:sym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03584465" name="图片 1"/>
          <p:cNvPicPr>
            <a:picLocks noChangeAspect="1" noChangeArrowheads="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a:xfrm>
            <a:off x="433070" y="353060"/>
            <a:ext cx="5397500" cy="4492625"/>
          </a:xfrm>
          <a:prstGeom prst="rect">
            <a:avLst/>
          </a:prstGeom>
          <a:noFill/>
          <a:ln>
            <a:solidFill>
              <a:schemeClr val="tx1"/>
            </a:solidFill>
          </a:ln>
        </p:spPr>
      </p:pic>
      <p:sp>
        <p:nvSpPr>
          <p:cNvPr id="3" name="文本框 2"/>
          <p:cNvSpPr txBox="1"/>
          <p:nvPr/>
        </p:nvSpPr>
        <p:spPr>
          <a:xfrm>
            <a:off x="933450" y="5310505"/>
            <a:ext cx="9992995" cy="645160"/>
          </a:xfrm>
          <a:prstGeom prst="rect">
            <a:avLst/>
          </a:prstGeom>
          <a:noFill/>
        </p:spPr>
        <p:txBody>
          <a:bodyPr wrap="square" rtlCol="0" anchor="t">
            <a:spAutoFit/>
          </a:bodyPr>
          <a:p>
            <a:r>
              <a:rPr lang="zh-CN" altLang="en-US">
                <a:latin typeface="Times New Roman" panose="02020603050405020304" charset="0"/>
                <a:ea typeface="华文楷体" panose="02010600040101010101" charset="-122"/>
                <a:cs typeface="Times New Roman" panose="02020603050405020304" charset="0"/>
                <a:sym typeface="+mn-ea"/>
              </a:rPr>
              <a:t>发现柚皮苷在体内</a:t>
            </a:r>
            <a:r>
              <a:rPr lang="en-US" altLang="zh-CN">
                <a:latin typeface="Times New Roman" panose="02020603050405020304" charset="0"/>
                <a:ea typeface="华文楷体" panose="02010600040101010101" charset="-122"/>
                <a:cs typeface="Times New Roman" panose="02020603050405020304" charset="0"/>
                <a:sym typeface="+mn-ea"/>
              </a:rPr>
              <a:t>/</a:t>
            </a:r>
            <a:r>
              <a:rPr lang="zh-CN" altLang="en-US">
                <a:latin typeface="Times New Roman" panose="02020603050405020304" charset="0"/>
                <a:ea typeface="华文楷体" panose="02010600040101010101" charset="-122"/>
                <a:cs typeface="Times New Roman" panose="02020603050405020304" charset="0"/>
                <a:sym typeface="+mn-ea"/>
              </a:rPr>
              <a:t>体外水平，均能够减少</a:t>
            </a:r>
            <a:r>
              <a:rPr lang="en-US" altLang="zh-CN">
                <a:latin typeface="Times New Roman" panose="02020603050405020304" charset="0"/>
                <a:ea typeface="华文楷体" panose="02010600040101010101" charset="-122"/>
                <a:cs typeface="Times New Roman" panose="02020603050405020304" charset="0"/>
                <a:sym typeface="+mn-ea"/>
              </a:rPr>
              <a:t>p-P38</a:t>
            </a:r>
            <a:r>
              <a:rPr lang="zh-CN" altLang="en-US">
                <a:latin typeface="Times New Roman" panose="02020603050405020304" charset="0"/>
                <a:ea typeface="华文楷体" panose="02010600040101010101" charset="-122"/>
                <a:cs typeface="Times New Roman" panose="02020603050405020304" charset="0"/>
                <a:sym typeface="+mn-ea"/>
              </a:rPr>
              <a:t>、</a:t>
            </a:r>
            <a:r>
              <a:rPr lang="en-US" altLang="zh-CN">
                <a:latin typeface="Times New Roman" panose="02020603050405020304" charset="0"/>
                <a:ea typeface="华文楷体" panose="02010600040101010101" charset="-122"/>
                <a:cs typeface="Times New Roman" panose="02020603050405020304" charset="0"/>
                <a:sym typeface="+mn-ea"/>
              </a:rPr>
              <a:t>p-ERK</a:t>
            </a:r>
            <a:r>
              <a:rPr lang="zh-CN" altLang="en-US">
                <a:latin typeface="Times New Roman" panose="02020603050405020304" charset="0"/>
                <a:ea typeface="华文楷体" panose="02010600040101010101" charset="-122"/>
                <a:cs typeface="Times New Roman" panose="02020603050405020304" charset="0"/>
                <a:sym typeface="+mn-ea"/>
              </a:rPr>
              <a:t>以及</a:t>
            </a:r>
            <a:r>
              <a:rPr lang="en-US" altLang="zh-CN">
                <a:latin typeface="Times New Roman" panose="02020603050405020304" charset="0"/>
                <a:ea typeface="华文楷体" panose="02010600040101010101" charset="-122"/>
                <a:cs typeface="Times New Roman" panose="02020603050405020304" charset="0"/>
                <a:sym typeface="+mn-ea"/>
              </a:rPr>
              <a:t>p-JNK</a:t>
            </a:r>
            <a:r>
              <a:rPr lang="zh-CN" altLang="en-US">
                <a:latin typeface="Times New Roman" panose="02020603050405020304" charset="0"/>
                <a:ea typeface="华文楷体" panose="02010600040101010101" charset="-122"/>
                <a:cs typeface="Times New Roman" panose="02020603050405020304" charset="0"/>
                <a:sym typeface="+mn-ea"/>
              </a:rPr>
              <a:t>的蛋白表达量，从而</a:t>
            </a:r>
            <a:r>
              <a:rPr lang="zh-CN" altLang="en-US">
                <a:latin typeface="Times New Roman" panose="02020603050405020304" charset="0"/>
                <a:ea typeface="华文楷体" panose="02010600040101010101" charset="-122"/>
                <a:cs typeface="Times New Roman" panose="02020603050405020304" charset="0"/>
                <a:sym typeface="+mn-ea"/>
              </a:rPr>
              <a:t>调节MAPK/NF-κB信号通路，发挥抗炎作用</a:t>
            </a:r>
            <a:endParaRPr lang="zh-CN" altLang="en-US">
              <a:latin typeface="Times New Roman" panose="02020603050405020304" charset="0"/>
              <a:ea typeface="华文楷体" panose="02010600040101010101" charset="-122"/>
              <a:cs typeface="Times New Roman" panose="02020603050405020304" charset="0"/>
              <a:sym typeface="+mn-ea"/>
            </a:endParaRPr>
          </a:p>
        </p:txBody>
      </p:sp>
      <p:pic>
        <p:nvPicPr>
          <p:cNvPr id="58" name="图片 57"/>
          <p:cNvPicPr>
            <a:picLocks noChangeAspect="1"/>
          </p:cNvPicPr>
          <p:nvPr>
            <p:custDataLst>
              <p:tags r:id="rId3"/>
            </p:custDataLst>
          </p:nvPr>
        </p:nvPicPr>
        <p:blipFill>
          <a:blip r:embed="rId4"/>
          <a:stretch>
            <a:fillRect/>
          </a:stretch>
        </p:blipFill>
        <p:spPr>
          <a:xfrm>
            <a:off x="6026785" y="589280"/>
            <a:ext cx="5274310" cy="4020820"/>
          </a:xfrm>
          <a:prstGeom prst="rect">
            <a:avLst/>
          </a:prstGeom>
          <a:ln>
            <a:solidFill>
              <a:schemeClr val="tx1"/>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截屏2023-05-04 18.00.06"/>
          <p:cNvPicPr>
            <a:picLocks noChangeAspect="1"/>
          </p:cNvPicPr>
          <p:nvPr/>
        </p:nvPicPr>
        <p:blipFill>
          <a:blip r:embed="rId1">
            <a:clrChange>
              <a:clrFrom>
                <a:srgbClr val="FCFEFC">
                  <a:alpha val="100000"/>
                </a:srgbClr>
              </a:clrFrom>
              <a:clrTo>
                <a:srgbClr val="FCFEFC">
                  <a:alpha val="100000"/>
                  <a:alpha val="0"/>
                </a:srgbClr>
              </a:clrTo>
            </a:clrChange>
          </a:blip>
          <a:srcRect t="19575"/>
          <a:stretch>
            <a:fillRect/>
          </a:stretch>
        </p:blipFill>
        <p:spPr>
          <a:xfrm>
            <a:off x="2840083" y="3141581"/>
            <a:ext cx="2673985" cy="1529715"/>
          </a:xfrm>
          <a:prstGeom prst="rect">
            <a:avLst/>
          </a:prstGeom>
        </p:spPr>
      </p:pic>
      <p:sp>
        <p:nvSpPr>
          <p:cNvPr id="7" name="文本框 6"/>
          <p:cNvSpPr txBox="1"/>
          <p:nvPr/>
        </p:nvSpPr>
        <p:spPr>
          <a:xfrm>
            <a:off x="457367" y="263610"/>
            <a:ext cx="6144126" cy="523220"/>
          </a:xfrm>
          <a:prstGeom prst="rect">
            <a:avLst/>
          </a:prstGeom>
          <a:noFill/>
        </p:spPr>
        <p:txBody>
          <a:bodyPr wrap="square">
            <a:spAutoFit/>
          </a:bodyPr>
          <a:lstStyle/>
          <a:p>
            <a:r>
              <a:rPr lang="zh-CN" altLang="en-US" sz="2800" b="1" dirty="0">
                <a:solidFill>
                  <a:srgbClr val="006666"/>
                </a:solidFill>
                <a:latin typeface="Times New Roman Regular" panose="02020603050405020304" charset="0"/>
                <a:ea typeface="黑体" panose="02010609060101010101" charset="-122"/>
                <a:cs typeface="Times New Roman Regular" panose="02020603050405020304" charset="0"/>
              </a:rPr>
              <a:t>柚皮苷（</a:t>
            </a:r>
            <a:r>
              <a:rPr lang="en-US" altLang="zh-CN" sz="2800" b="1" dirty="0">
                <a:solidFill>
                  <a:srgbClr val="006666"/>
                </a:solidFill>
                <a:latin typeface="Times New Roman Regular" panose="02020603050405020304" charset="0"/>
                <a:ea typeface="黑体" panose="02010609060101010101" charset="-122"/>
                <a:cs typeface="Times New Roman Regular" panose="02020603050405020304" charset="0"/>
              </a:rPr>
              <a:t>NAR</a:t>
            </a:r>
            <a:r>
              <a:rPr lang="zh-CN" altLang="en-US" sz="2800" b="1" dirty="0">
                <a:solidFill>
                  <a:srgbClr val="006666"/>
                </a:solidFill>
                <a:latin typeface="Times New Roman Regular" panose="02020603050405020304" charset="0"/>
                <a:ea typeface="黑体" panose="02010609060101010101" charset="-122"/>
                <a:cs typeface="Times New Roman Regular" panose="02020603050405020304" charset="0"/>
              </a:rPr>
              <a:t>）</a:t>
            </a:r>
            <a:endParaRPr lang="zh-CN" altLang="en-US" sz="2800" b="1" dirty="0">
              <a:solidFill>
                <a:srgbClr val="006666"/>
              </a:solidFill>
              <a:latin typeface="Times New Roman Regular" panose="02020603050405020304" charset="0"/>
              <a:ea typeface="黑体" panose="02010609060101010101" charset="-122"/>
              <a:cs typeface="Times New Roman Regular" panose="02020603050405020304" charset="0"/>
            </a:endParaRPr>
          </a:p>
        </p:txBody>
      </p:sp>
      <p:pic>
        <p:nvPicPr>
          <p:cNvPr id="10" name="Picture 6" descr="C:\Users\Administrator\AppData\Roaming\Tencent\Users\18964528\QQ\WinTemp\RichOle\IE~REX)I~(RHWS7JHOK_7@Y.png"/>
          <p:cNvPicPr>
            <a:picLocks noChangeAspect="1" noChangeArrowheads="1"/>
          </p:cNvPicPr>
          <p:nvPr/>
        </p:nvPicPr>
        <p:blipFill>
          <a:blip r:embed="rId2"/>
          <a:srcRect/>
          <a:stretch>
            <a:fillRect/>
          </a:stretch>
        </p:blipFill>
        <p:spPr bwMode="auto">
          <a:xfrm>
            <a:off x="1086459" y="2652324"/>
            <a:ext cx="1885463" cy="1295400"/>
          </a:xfrm>
          <a:prstGeom prst="ellipse">
            <a:avLst/>
          </a:prstGeom>
          <a:ln>
            <a:noFill/>
          </a:ln>
          <a:effectLst>
            <a:softEdge rad="112500"/>
          </a:effectLst>
        </p:spPr>
      </p:pic>
      <p:pic>
        <p:nvPicPr>
          <p:cNvPr id="11" name="Picture 7" descr="C:\Users\Administrator\AppData\Roaming\Tencent\Users\18964528\QQ\WinTemp\RichOle\RU21Z@{98TNFR6HW%K2{NFB.png"/>
          <p:cNvPicPr>
            <a:picLocks noChangeAspect="1" noChangeArrowheads="1"/>
          </p:cNvPicPr>
          <p:nvPr/>
        </p:nvPicPr>
        <p:blipFill>
          <a:blip r:embed="rId3"/>
          <a:srcRect/>
          <a:stretch>
            <a:fillRect/>
          </a:stretch>
        </p:blipFill>
        <p:spPr bwMode="auto">
          <a:xfrm>
            <a:off x="3297265" y="2104022"/>
            <a:ext cx="1558289" cy="1177125"/>
          </a:xfrm>
          <a:prstGeom prst="ellipse">
            <a:avLst/>
          </a:prstGeom>
          <a:ln>
            <a:noFill/>
          </a:ln>
          <a:effectLst>
            <a:softEdge rad="112500"/>
          </a:effectLst>
        </p:spPr>
      </p:pic>
      <p:pic>
        <p:nvPicPr>
          <p:cNvPr id="12" name="Picture 8" descr="C:\Users\Administrator\AppData\Roaming\Tencent\Users\18964528\QQ\WinTemp\RichOle\YOJXZ8YEAC6X[$M_%(Y7`41.png"/>
          <p:cNvPicPr>
            <a:picLocks noChangeAspect="1" noChangeArrowheads="1"/>
          </p:cNvPicPr>
          <p:nvPr/>
        </p:nvPicPr>
        <p:blipFill>
          <a:blip r:embed="rId4"/>
          <a:srcRect/>
          <a:stretch>
            <a:fillRect/>
          </a:stretch>
        </p:blipFill>
        <p:spPr bwMode="auto">
          <a:xfrm>
            <a:off x="1118242" y="4237177"/>
            <a:ext cx="1711325" cy="1417182"/>
          </a:xfrm>
          <a:prstGeom prst="ellipse">
            <a:avLst/>
          </a:prstGeom>
          <a:ln>
            <a:noFill/>
          </a:ln>
          <a:effectLst>
            <a:softEdge rad="112500"/>
          </a:effectLst>
        </p:spPr>
      </p:pic>
      <p:pic>
        <p:nvPicPr>
          <p:cNvPr id="13" name="Picture 9" descr="C:\Users\Administrator\AppData\Roaming\Tencent\Users\18964528\QQ\WinTemp\RichOle\{8RDM06$98%0~_UJ8Y5B08H.png"/>
          <p:cNvPicPr>
            <a:picLocks noChangeAspect="1" noChangeArrowheads="1"/>
          </p:cNvPicPr>
          <p:nvPr/>
        </p:nvPicPr>
        <p:blipFill>
          <a:blip r:embed="rId5" cstate="print"/>
          <a:srcRect/>
          <a:stretch>
            <a:fillRect/>
          </a:stretch>
        </p:blipFill>
        <p:spPr bwMode="auto">
          <a:xfrm>
            <a:off x="5345839" y="2642345"/>
            <a:ext cx="1614170" cy="1301750"/>
          </a:xfrm>
          <a:prstGeom prst="ellipse">
            <a:avLst/>
          </a:prstGeom>
          <a:ln>
            <a:noFill/>
          </a:ln>
          <a:effectLst>
            <a:softEdge rad="112500"/>
          </a:effectLst>
        </p:spPr>
      </p:pic>
      <p:pic>
        <p:nvPicPr>
          <p:cNvPr id="14" name="Picture 10" descr="C:\Users\Administrator\AppData\Roaming\Tencent\Users\18964528\QQ\WinTemp\RichOle\W${$E(JH7_%C609`F}P`AP4.png"/>
          <p:cNvPicPr>
            <a:picLocks noChangeAspect="1" noChangeArrowheads="1"/>
          </p:cNvPicPr>
          <p:nvPr/>
        </p:nvPicPr>
        <p:blipFill>
          <a:blip r:embed="rId6"/>
          <a:srcRect/>
          <a:stretch>
            <a:fillRect/>
          </a:stretch>
        </p:blipFill>
        <p:spPr bwMode="auto">
          <a:xfrm>
            <a:off x="5345839" y="4447988"/>
            <a:ext cx="1601644" cy="1306830"/>
          </a:xfrm>
          <a:prstGeom prst="ellipse">
            <a:avLst/>
          </a:prstGeom>
          <a:ln>
            <a:noFill/>
          </a:ln>
          <a:effectLst>
            <a:softEdge rad="112500"/>
          </a:effectLst>
        </p:spPr>
      </p:pic>
      <p:pic>
        <p:nvPicPr>
          <p:cNvPr id="15" name="图片 14"/>
          <p:cNvPicPr>
            <a:picLocks noChangeAspect="1"/>
          </p:cNvPicPr>
          <p:nvPr/>
        </p:nvPicPr>
        <p:blipFill>
          <a:blip r:embed="rId7"/>
          <a:stretch>
            <a:fillRect/>
          </a:stretch>
        </p:blipFill>
        <p:spPr bwMode="auto">
          <a:xfrm>
            <a:off x="3395450" y="5107913"/>
            <a:ext cx="1530514" cy="1295400"/>
          </a:xfrm>
          <a:prstGeom prst="ellipse">
            <a:avLst/>
          </a:prstGeom>
          <a:ln>
            <a:noFill/>
          </a:ln>
          <a:effectLst>
            <a:softEdge rad="112500"/>
          </a:effectLst>
        </p:spPr>
      </p:pic>
      <p:sp>
        <p:nvSpPr>
          <p:cNvPr id="20" name="文本框 19"/>
          <p:cNvSpPr txBox="1"/>
          <p:nvPr/>
        </p:nvSpPr>
        <p:spPr>
          <a:xfrm>
            <a:off x="2944046" y="4625784"/>
            <a:ext cx="2381407" cy="521970"/>
          </a:xfrm>
          <a:prstGeom prst="rect">
            <a:avLst/>
          </a:prstGeom>
          <a:noFill/>
        </p:spPr>
        <p:txBody>
          <a:bodyPr wrap="square">
            <a:spAutoFit/>
          </a:bodyPr>
          <a:lstStyle/>
          <a:p>
            <a:pPr algn="ctr"/>
            <a:r>
              <a:rPr lang="en-US" altLang="zh-CN" sz="2800" dirty="0">
                <a:solidFill>
                  <a:schemeClr val="accent4"/>
                </a:solidFill>
                <a:latin typeface="Segoe UI Semibold" panose="020B0702040204020203" charset="0"/>
                <a:cs typeface="Segoe UI Semibold" panose="020B0702040204020203" charset="0"/>
                <a:sym typeface="+mn-lt"/>
              </a:rPr>
              <a:t>Naringin</a:t>
            </a:r>
            <a:endParaRPr lang="en-US" altLang="zh-CN" sz="2800" dirty="0">
              <a:solidFill>
                <a:schemeClr val="accent4"/>
              </a:solidFill>
              <a:latin typeface="Segoe UI Semibold" panose="020B0702040204020203" charset="0"/>
              <a:cs typeface="Segoe UI Semibold" panose="020B0702040204020203" charset="0"/>
              <a:sym typeface="+mn-lt"/>
            </a:endParaRPr>
          </a:p>
        </p:txBody>
      </p:sp>
      <p:grpSp>
        <p:nvGrpSpPr>
          <p:cNvPr id="5" name="组合 4"/>
          <p:cNvGrpSpPr/>
          <p:nvPr/>
        </p:nvGrpSpPr>
        <p:grpSpPr>
          <a:xfrm>
            <a:off x="9366250" y="90170"/>
            <a:ext cx="2624455" cy="490855"/>
            <a:chOff x="14750" y="250"/>
            <a:chExt cx="4133" cy="773"/>
          </a:xfrm>
        </p:grpSpPr>
        <p:pic>
          <p:nvPicPr>
            <p:cNvPr id="6" name="图片 5" descr="6081682649713_.pic"/>
            <p:cNvPicPr>
              <a:picLocks noChangeAspect="1"/>
            </p:cNvPicPr>
            <p:nvPr/>
          </p:nvPicPr>
          <p:blipFill>
            <a:blip r:embed="rId8">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16" name="图片 3" descr="/private/var/folders/c5/pftp8f896hzgpkw1bj4mw0mw0000gn/T/com.kingsoft.wpsoffice.mac/kaimatting/20230505095240/output_aiMatting_20230505095313.pngoutput_aiMatting_20230505095313"/>
            <p:cNvPicPr>
              <a:picLocks noChangeAspect="1"/>
            </p:cNvPicPr>
            <p:nvPr/>
          </p:nvPicPr>
          <p:blipFill>
            <a:blip r:embed="rId9">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sp>
        <p:nvSpPr>
          <p:cNvPr id="8" name="文本框 7"/>
          <p:cNvSpPr txBox="1"/>
          <p:nvPr/>
        </p:nvSpPr>
        <p:spPr>
          <a:xfrm>
            <a:off x="416560" y="939165"/>
            <a:ext cx="6096000" cy="1014730"/>
          </a:xfrm>
          <a:prstGeom prst="rect">
            <a:avLst/>
          </a:prstGeom>
          <a:noFill/>
        </p:spPr>
        <p:txBody>
          <a:bodyPr wrap="square" rtlCol="0" anchor="t">
            <a:spAutoFit/>
          </a:bodyPr>
          <a:p>
            <a:r>
              <a:rPr lang="zh-CN" altLang="en-US" sz="2000" dirty="0">
                <a:latin typeface="华文楷体" panose="02010600040101010101" charset="-122"/>
                <a:ea typeface="华文楷体" panose="02010600040101010101" charset="-122"/>
                <a:cs typeface="华文楷体" panose="02010600040101010101" charset="-122"/>
                <a:sym typeface="+mn-ea"/>
              </a:rPr>
              <a:t>除化橘红之外，</a:t>
            </a:r>
            <a:r>
              <a:rPr lang="en-US" altLang="zh-CN" sz="2000" dirty="0">
                <a:latin typeface="华文楷体" panose="02010600040101010101" charset="-122"/>
                <a:ea typeface="华文楷体" panose="02010600040101010101" charset="-122"/>
                <a:cs typeface="华文楷体" panose="02010600040101010101" charset="-122"/>
                <a:sym typeface="+mn-ea"/>
              </a:rPr>
              <a:t>NAR</a:t>
            </a:r>
            <a:r>
              <a:rPr lang="zh-CN" altLang="en-US" sz="2000" dirty="0">
                <a:latin typeface="华文楷体" panose="02010600040101010101" charset="-122"/>
                <a:ea typeface="华文楷体" panose="02010600040101010101" charset="-122"/>
                <a:cs typeface="华文楷体" panose="02010600040101010101" charset="-122"/>
                <a:sym typeface="+mn-ea"/>
              </a:rPr>
              <a:t>也存在于陈皮、骨碎补和枳壳等中药中，还广泛存在于芸香科植物柚、橘、橙的果皮和果肉中。</a:t>
            </a:r>
            <a:endParaRPr lang="zh-CN" altLang="en-US" sz="2000" dirty="0">
              <a:latin typeface="华文楷体" panose="02010600040101010101" charset="-122"/>
              <a:ea typeface="华文楷体" panose="02010600040101010101" charset="-122"/>
              <a:cs typeface="华文楷体" panose="02010600040101010101" charset="-122"/>
              <a:sym typeface="+mn-ea"/>
            </a:endParaRPr>
          </a:p>
        </p:txBody>
      </p:sp>
      <p:sp>
        <p:nvSpPr>
          <p:cNvPr id="17" name="文本框 16"/>
          <p:cNvSpPr txBox="1"/>
          <p:nvPr>
            <p:custDataLst>
              <p:tags r:id="rId10"/>
            </p:custDataLst>
          </p:nvPr>
        </p:nvSpPr>
        <p:spPr>
          <a:xfrm>
            <a:off x="7346950" y="2138045"/>
            <a:ext cx="4346575" cy="1938020"/>
          </a:xfrm>
          <a:prstGeom prst="rect">
            <a:avLst/>
          </a:prstGeom>
          <a:noFill/>
          <a:ln>
            <a:solidFill>
              <a:schemeClr val="tx1"/>
            </a:solidFill>
          </a:ln>
        </p:spPr>
        <p:txBody>
          <a:bodyPr wrap="square" rtlCol="0" anchor="t">
            <a:spAutoFit/>
          </a:bodyPr>
          <a:p>
            <a:pPr>
              <a:lnSpc>
                <a:spcPct val="150000"/>
              </a:lnSpc>
            </a:pPr>
            <a:r>
              <a:rPr lang="zh-CN" altLang="en-US" sz="2000" b="1" dirty="0">
                <a:latin typeface="华文楷体" panose="02010600040101010101" charset="-122"/>
                <a:ea typeface="华文楷体" panose="02010600040101010101" charset="-122"/>
                <a:cs typeface="华文楷体" panose="02010600040101010101" charset="-122"/>
                <a:sym typeface="+mn-ea"/>
              </a:rPr>
              <a:t>选择优势：</a:t>
            </a:r>
            <a:endParaRPr lang="zh-CN" altLang="en-US" sz="2000" b="1" dirty="0">
              <a:latin typeface="华文楷体" panose="02010600040101010101" charset="-122"/>
              <a:ea typeface="华文楷体" panose="02010600040101010101" charset="-122"/>
              <a:cs typeface="华文楷体" panose="02010600040101010101" charset="-122"/>
              <a:sym typeface="+mn-ea"/>
            </a:endParaRPr>
          </a:p>
          <a:p>
            <a:pPr>
              <a:lnSpc>
                <a:spcPct val="150000"/>
              </a:lnSpc>
            </a:pPr>
            <a:r>
              <a:rPr lang="en-US" altLang="zh-CN" sz="2000" b="1" dirty="0">
                <a:latin typeface="华文楷体" panose="02010600040101010101" charset="-122"/>
                <a:ea typeface="华文楷体" panose="02010600040101010101" charset="-122"/>
                <a:cs typeface="华文楷体" panose="02010600040101010101" charset="-122"/>
                <a:sym typeface="+mn-ea"/>
              </a:rPr>
              <a:t>1</a:t>
            </a:r>
            <a:r>
              <a:rPr lang="zh-CN" altLang="en-US" sz="2000" b="1" dirty="0">
                <a:latin typeface="华文楷体" panose="02010600040101010101" charset="-122"/>
                <a:ea typeface="华文楷体" panose="02010600040101010101" charset="-122"/>
                <a:cs typeface="华文楷体" panose="02010600040101010101" charset="-122"/>
                <a:sym typeface="+mn-ea"/>
              </a:rPr>
              <a:t>、源于化橘红，具有中药溯源</a:t>
            </a:r>
            <a:endParaRPr lang="zh-CN" altLang="en-US" sz="2000" b="1" dirty="0">
              <a:latin typeface="华文楷体" panose="02010600040101010101" charset="-122"/>
              <a:ea typeface="华文楷体" panose="02010600040101010101" charset="-122"/>
              <a:cs typeface="华文楷体" panose="02010600040101010101" charset="-122"/>
              <a:sym typeface="+mn-ea"/>
            </a:endParaRPr>
          </a:p>
          <a:p>
            <a:pPr>
              <a:lnSpc>
                <a:spcPct val="150000"/>
              </a:lnSpc>
            </a:pPr>
            <a:r>
              <a:rPr lang="en-US" altLang="zh-CN" sz="2000" b="1" dirty="0">
                <a:latin typeface="华文楷体" panose="02010600040101010101" charset="-122"/>
                <a:ea typeface="华文楷体" panose="02010600040101010101" charset="-122"/>
                <a:cs typeface="华文楷体" panose="02010600040101010101" charset="-122"/>
                <a:sym typeface="+mn-ea"/>
              </a:rPr>
              <a:t>2</a:t>
            </a:r>
            <a:r>
              <a:rPr lang="zh-CN" altLang="en-US" sz="2000" b="1" dirty="0">
                <a:latin typeface="华文楷体" panose="02010600040101010101" charset="-122"/>
                <a:ea typeface="华文楷体" panose="02010600040101010101" charset="-122"/>
                <a:cs typeface="华文楷体" panose="02010600040101010101" charset="-122"/>
                <a:sym typeface="+mn-ea"/>
              </a:rPr>
              <a:t>、来源广泛，药食同源</a:t>
            </a:r>
            <a:endParaRPr lang="zh-CN" altLang="en-US" sz="2000" b="1" dirty="0">
              <a:latin typeface="华文楷体" panose="02010600040101010101" charset="-122"/>
              <a:ea typeface="华文楷体" panose="02010600040101010101" charset="-122"/>
              <a:cs typeface="华文楷体" panose="02010600040101010101" charset="-122"/>
              <a:sym typeface="+mn-ea"/>
            </a:endParaRPr>
          </a:p>
          <a:p>
            <a:pPr>
              <a:lnSpc>
                <a:spcPct val="150000"/>
              </a:lnSpc>
            </a:pPr>
            <a:r>
              <a:rPr lang="en-US" altLang="zh-CN" sz="2000" b="1" dirty="0">
                <a:latin typeface="华文楷体" panose="02010600040101010101" charset="-122"/>
                <a:ea typeface="华文楷体" panose="02010600040101010101" charset="-122"/>
                <a:cs typeface="华文楷体" panose="02010600040101010101" charset="-122"/>
                <a:sym typeface="+mn-ea"/>
              </a:rPr>
              <a:t>3</a:t>
            </a:r>
            <a:r>
              <a:rPr lang="zh-CN" altLang="en-US" sz="2000" b="1" dirty="0">
                <a:latin typeface="华文楷体" panose="02010600040101010101" charset="-122"/>
                <a:ea typeface="华文楷体" panose="02010600040101010101" charset="-122"/>
                <a:cs typeface="华文楷体" panose="02010600040101010101" charset="-122"/>
                <a:sym typeface="+mn-ea"/>
              </a:rPr>
              <a:t>、提取简便，价格低廉</a:t>
            </a:r>
            <a:endParaRPr lang="zh-CN" altLang="en-US" sz="2000" b="1" dirty="0">
              <a:latin typeface="华文楷体" panose="02010600040101010101" charset="-122"/>
              <a:ea typeface="华文楷体" panose="02010600040101010101" charset="-122"/>
              <a:cs typeface="华文楷体" panose="02010600040101010101" charset="-122"/>
              <a:sym typeface="+mn-e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29997493" name="图片 1"/>
          <p:cNvPicPr>
            <a:picLocks noChangeAspect="1" noChangeArrowheads="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a:xfrm>
            <a:off x="6042025" y="318770"/>
            <a:ext cx="5803900" cy="5628005"/>
          </a:xfrm>
          <a:prstGeom prst="rect">
            <a:avLst/>
          </a:prstGeom>
          <a:noFill/>
          <a:ln>
            <a:solidFill>
              <a:schemeClr val="tx1"/>
            </a:solidFill>
          </a:ln>
        </p:spPr>
      </p:pic>
      <p:pic>
        <p:nvPicPr>
          <p:cNvPr id="1804410912" name="图片 1804410912"/>
          <p:cNvPicPr>
            <a:picLocks noChangeAspect="1"/>
          </p:cNvPicPr>
          <p:nvPr>
            <p:custDataLst>
              <p:tags r:id="rId3"/>
            </p:custDataLst>
          </p:nvPr>
        </p:nvPicPr>
        <p:blipFill>
          <a:blip r:embed="rId4"/>
          <a:stretch>
            <a:fillRect/>
          </a:stretch>
        </p:blipFill>
        <p:spPr>
          <a:xfrm>
            <a:off x="496570" y="607060"/>
            <a:ext cx="5274310" cy="2447290"/>
          </a:xfrm>
          <a:prstGeom prst="rect">
            <a:avLst/>
          </a:prstGeom>
          <a:ln>
            <a:solidFill>
              <a:schemeClr val="tx1"/>
            </a:solidFill>
          </a:ln>
        </p:spPr>
      </p:pic>
      <p:pic>
        <p:nvPicPr>
          <p:cNvPr id="82" name="图片 81"/>
          <p:cNvPicPr>
            <a:picLocks noChangeAspect="1"/>
          </p:cNvPicPr>
          <p:nvPr>
            <p:custDataLst>
              <p:tags r:id="rId5"/>
            </p:custDataLst>
          </p:nvPr>
        </p:nvPicPr>
        <p:blipFill>
          <a:blip r:embed="rId6"/>
          <a:stretch>
            <a:fillRect/>
          </a:stretch>
        </p:blipFill>
        <p:spPr>
          <a:xfrm>
            <a:off x="496570" y="3176270"/>
            <a:ext cx="5274310" cy="2284730"/>
          </a:xfrm>
          <a:prstGeom prst="rect">
            <a:avLst/>
          </a:prstGeom>
          <a:ln>
            <a:solidFill>
              <a:schemeClr val="tx1"/>
            </a:solidFill>
          </a:ln>
        </p:spPr>
      </p:pic>
      <p:sp>
        <p:nvSpPr>
          <p:cNvPr id="4" name="文本框 3"/>
          <p:cNvSpPr txBox="1"/>
          <p:nvPr/>
        </p:nvSpPr>
        <p:spPr>
          <a:xfrm>
            <a:off x="409575" y="5757545"/>
            <a:ext cx="5415280" cy="583565"/>
          </a:xfrm>
          <a:prstGeom prst="rect">
            <a:avLst/>
          </a:prstGeom>
          <a:noFill/>
        </p:spPr>
        <p:txBody>
          <a:bodyPr wrap="square" rtlCol="0" anchor="t">
            <a:spAutoFit/>
          </a:bodyPr>
          <a:p>
            <a:r>
              <a:rPr lang="zh-CN" altLang="en-US" sz="1600">
                <a:latin typeface="Times New Roman" panose="02020603050405020304" charset="0"/>
                <a:ea typeface="华文楷体" panose="02010600040101010101" charset="-122"/>
                <a:cs typeface="Times New Roman" panose="02020603050405020304" charset="0"/>
                <a:sym typeface="+mn-ea"/>
              </a:rPr>
              <a:t>柚皮苷通过Keap1/Nrf2/HO-1氧化应激信号通路减轻胸膜肺炎放线杆菌诱导的肺炎损伤</a:t>
            </a:r>
            <a:endParaRPr lang="zh-CN" altLang="en-US" sz="1600">
              <a:latin typeface="Times New Roman" panose="02020603050405020304" charset="0"/>
              <a:ea typeface="华文楷体" panose="02010600040101010101" charset="-122"/>
              <a:cs typeface="Times New Roman" panose="02020603050405020304" charset="0"/>
              <a:sym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44291023" name="图片 1"/>
          <p:cNvPicPr>
            <a:picLocks noChangeAspect="1" noChangeArrowheads="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a:xfrm>
            <a:off x="1012190" y="614363"/>
            <a:ext cx="5262880" cy="5475605"/>
          </a:xfrm>
          <a:prstGeom prst="rect">
            <a:avLst/>
          </a:prstGeom>
          <a:noFill/>
          <a:ln>
            <a:noFill/>
          </a:ln>
        </p:spPr>
      </p:pic>
      <p:sp>
        <p:nvSpPr>
          <p:cNvPr id="100" name="文本框 99"/>
          <p:cNvSpPr txBox="1"/>
          <p:nvPr/>
        </p:nvSpPr>
        <p:spPr>
          <a:xfrm>
            <a:off x="6456045" y="2307908"/>
            <a:ext cx="5080000" cy="2061210"/>
          </a:xfrm>
          <a:prstGeom prst="rect">
            <a:avLst/>
          </a:prstGeom>
          <a:noFill/>
          <a:ln w="9525">
            <a:noFill/>
          </a:ln>
        </p:spPr>
        <p:txBody>
          <a:bodyPr>
            <a:spAutoFit/>
          </a:bodyPr>
          <a:p>
            <a:pPr indent="0" algn="just"/>
            <a:r>
              <a:rPr lang="zh-CN" sz="1600" b="0">
                <a:latin typeface="Times New Roman" panose="02020603050405020304" charset="0"/>
                <a:ea typeface="华文楷体" panose="02010600040101010101" charset="-122"/>
                <a:cs typeface="Times New Roman" panose="02020603050405020304" charset="0"/>
              </a:rPr>
              <a:t>当</a:t>
            </a:r>
            <a:r>
              <a:rPr lang="en-US" sz="1600" b="0">
                <a:latin typeface="Times New Roman" panose="02020603050405020304" charset="0"/>
                <a:ea typeface="华文楷体" panose="02010600040101010101" charset="-122"/>
                <a:cs typeface="Times New Roman" panose="02020603050405020304" charset="0"/>
              </a:rPr>
              <a:t>APP</a:t>
            </a:r>
            <a:r>
              <a:rPr lang="zh-CN" sz="1600" b="0">
                <a:latin typeface="Times New Roman" panose="02020603050405020304" charset="0"/>
                <a:ea typeface="华文楷体" panose="02010600040101010101" charset="-122"/>
                <a:cs typeface="Times New Roman" panose="02020603050405020304" charset="0"/>
              </a:rPr>
              <a:t>进入机体后激活</a:t>
            </a:r>
            <a:r>
              <a:rPr lang="en-US" sz="1600" b="0">
                <a:latin typeface="Times New Roman" panose="02020603050405020304" charset="0"/>
                <a:ea typeface="华文楷体" panose="02010600040101010101" charset="-122"/>
                <a:cs typeface="Times New Roman" panose="02020603050405020304" charset="0"/>
              </a:rPr>
              <a:t>NF-κB/MAPK</a:t>
            </a:r>
            <a:r>
              <a:rPr lang="zh-CN" sz="1600" b="0">
                <a:latin typeface="Times New Roman" panose="02020603050405020304" charset="0"/>
                <a:ea typeface="华文楷体" panose="02010600040101010101" charset="-122"/>
                <a:cs typeface="Times New Roman" panose="02020603050405020304" charset="0"/>
              </a:rPr>
              <a:t>信号通路活化，从而促进炎症因子的释放，引发氧化应激损伤，同时诱导血小板凝集在肺组织中，使得毛细血管破裂导致肺脏组织坏死。</a:t>
            </a:r>
            <a:endParaRPr lang="zh-CN" sz="1600" b="0">
              <a:latin typeface="Times New Roman" panose="02020603050405020304" charset="0"/>
              <a:ea typeface="华文楷体" panose="02010600040101010101" charset="-122"/>
              <a:cs typeface="Times New Roman" panose="02020603050405020304" charset="0"/>
            </a:endParaRPr>
          </a:p>
          <a:p>
            <a:pPr indent="0" algn="just"/>
            <a:endParaRPr lang="zh-CN" sz="1600" b="0">
              <a:latin typeface="Times New Roman" panose="02020603050405020304" charset="0"/>
              <a:ea typeface="华文楷体" panose="02010600040101010101" charset="-122"/>
              <a:cs typeface="Times New Roman" panose="02020603050405020304" charset="0"/>
            </a:endParaRPr>
          </a:p>
          <a:p>
            <a:pPr indent="0" algn="just"/>
            <a:r>
              <a:rPr lang="en-US" sz="1600" b="0">
                <a:latin typeface="Times New Roman" panose="02020603050405020304" charset="0"/>
                <a:ea typeface="华文楷体" panose="02010600040101010101" charset="-122"/>
                <a:cs typeface="Times New Roman" panose="02020603050405020304" charset="0"/>
              </a:rPr>
              <a:t>NAR</a:t>
            </a:r>
            <a:r>
              <a:rPr lang="zh-CN" sz="1600" b="0">
                <a:latin typeface="Times New Roman" panose="02020603050405020304" charset="0"/>
                <a:ea typeface="华文楷体" panose="02010600040101010101" charset="-122"/>
                <a:cs typeface="Times New Roman" panose="02020603050405020304" charset="0"/>
              </a:rPr>
              <a:t>能够通过抑制</a:t>
            </a:r>
            <a:r>
              <a:rPr lang="en-US" sz="1600" b="0">
                <a:latin typeface="Times New Roman" panose="02020603050405020304" charset="0"/>
                <a:ea typeface="华文楷体" panose="02010600040101010101" charset="-122"/>
                <a:cs typeface="Times New Roman" panose="02020603050405020304" charset="0"/>
              </a:rPr>
              <a:t>NF-κB/MAPK</a:t>
            </a:r>
            <a:r>
              <a:rPr lang="zh-CN" sz="1600" b="0">
                <a:latin typeface="Times New Roman" panose="02020603050405020304" charset="0"/>
                <a:ea typeface="华文楷体" panose="02010600040101010101" charset="-122"/>
                <a:cs typeface="Times New Roman" panose="02020603050405020304" charset="0"/>
              </a:rPr>
              <a:t>信号通路活化发挥抗炎作用，并通过激活</a:t>
            </a:r>
            <a:r>
              <a:rPr lang="en-US" sz="1600" b="0">
                <a:latin typeface="Times New Roman" panose="02020603050405020304" charset="0"/>
                <a:ea typeface="华文楷体" panose="02010600040101010101" charset="-122"/>
                <a:cs typeface="Times New Roman" panose="02020603050405020304" charset="0"/>
              </a:rPr>
              <a:t>Nrf2</a:t>
            </a:r>
            <a:r>
              <a:rPr lang="zh-CN" sz="1600" b="0">
                <a:latin typeface="Times New Roman" panose="02020603050405020304" charset="0"/>
                <a:ea typeface="华文楷体" panose="02010600040101010101" charset="-122"/>
                <a:cs typeface="Times New Roman" panose="02020603050405020304" charset="0"/>
              </a:rPr>
              <a:t>信号通路发挥抗氧化作用，从而缓解由</a:t>
            </a:r>
            <a:r>
              <a:rPr lang="en-US" sz="1600" b="0">
                <a:latin typeface="Times New Roman" panose="02020603050405020304" charset="0"/>
                <a:ea typeface="华文楷体" panose="02010600040101010101" charset="-122"/>
                <a:cs typeface="Times New Roman" panose="02020603050405020304" charset="0"/>
              </a:rPr>
              <a:t>APP</a:t>
            </a:r>
            <a:r>
              <a:rPr lang="zh-CN" sz="1600" b="0">
                <a:latin typeface="Times New Roman" panose="02020603050405020304" charset="0"/>
                <a:ea typeface="华文楷体" panose="02010600040101010101" charset="-122"/>
                <a:cs typeface="Times New Roman" panose="02020603050405020304" charset="0"/>
              </a:rPr>
              <a:t>诱导的肺部损伤。</a:t>
            </a:r>
            <a:endParaRPr lang="zh-CN" altLang="en-US" sz="1600" b="0">
              <a:latin typeface="Times New Roman" panose="02020603050405020304" charset="0"/>
              <a:ea typeface="华文楷体" panose="02010600040101010101" charset="-122"/>
              <a:cs typeface="Times New Roman" panose="0202060305040502030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70586472" name="图片 1"/>
          <p:cNvPicPr>
            <a:picLocks noChangeAspect="1" noChangeArrowheads="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a:xfrm>
            <a:off x="761365" y="144145"/>
            <a:ext cx="4248150" cy="3399155"/>
          </a:xfrm>
          <a:prstGeom prst="rect">
            <a:avLst/>
          </a:prstGeom>
          <a:noFill/>
          <a:ln>
            <a:solidFill>
              <a:schemeClr val="tx1"/>
            </a:solidFill>
          </a:ln>
        </p:spPr>
      </p:pic>
      <p:pic>
        <p:nvPicPr>
          <p:cNvPr id="20" name="图片 19"/>
          <p:cNvPicPr>
            <a:picLocks noChangeAspect="1"/>
          </p:cNvPicPr>
          <p:nvPr>
            <p:custDataLst>
              <p:tags r:id="rId3"/>
            </p:custDataLst>
          </p:nvPr>
        </p:nvPicPr>
        <p:blipFill>
          <a:blip r:embed="rId4"/>
          <a:stretch>
            <a:fillRect/>
          </a:stretch>
        </p:blipFill>
        <p:spPr>
          <a:xfrm>
            <a:off x="5847715" y="213995"/>
            <a:ext cx="5274310" cy="2462530"/>
          </a:xfrm>
          <a:prstGeom prst="rect">
            <a:avLst/>
          </a:prstGeom>
          <a:ln>
            <a:solidFill>
              <a:schemeClr val="tx1"/>
            </a:solidFill>
          </a:ln>
        </p:spPr>
      </p:pic>
      <p:pic>
        <p:nvPicPr>
          <p:cNvPr id="1155153773" name="图片 2"/>
          <p:cNvPicPr>
            <a:picLocks noChangeAspect="1" noChangeArrowheads="1"/>
          </p:cNvPicPr>
          <p:nvPr>
            <p:custDataLst>
              <p:tags r:id="rId5"/>
            </p:custDataLst>
          </p:nvPr>
        </p:nvPicPr>
        <p:blipFill>
          <a:blip r:embed="rId6" cstate="print">
            <a:extLst>
              <a:ext uri="{28A0092B-C50C-407E-A947-70E740481C1C}">
                <a14:useLocalDpi xmlns:a14="http://schemas.microsoft.com/office/drawing/2010/main" val="0"/>
              </a:ext>
            </a:extLst>
          </a:blip>
          <a:srcRect/>
          <a:stretch>
            <a:fillRect/>
          </a:stretch>
        </p:blipFill>
        <p:spPr>
          <a:xfrm>
            <a:off x="340995" y="3586480"/>
            <a:ext cx="5232400" cy="2273300"/>
          </a:xfrm>
          <a:prstGeom prst="rect">
            <a:avLst/>
          </a:prstGeom>
          <a:noFill/>
          <a:ln>
            <a:solidFill>
              <a:schemeClr val="tx1"/>
            </a:solidFill>
          </a:ln>
        </p:spPr>
      </p:pic>
      <p:pic>
        <p:nvPicPr>
          <p:cNvPr id="135408792" name="图片 1"/>
          <p:cNvPicPr>
            <a:picLocks noChangeAspect="1" noChangeArrowheads="1"/>
          </p:cNvPicPr>
          <p:nvPr>
            <p:custDataLst>
              <p:tags r:id="rId7"/>
            </p:custDataLst>
          </p:nvPr>
        </p:nvPicPr>
        <p:blipFill>
          <a:blip r:embed="rId8" cstate="print">
            <a:extLst>
              <a:ext uri="{28A0092B-C50C-407E-A947-70E740481C1C}">
                <a14:useLocalDpi xmlns:a14="http://schemas.microsoft.com/office/drawing/2010/main" val="0"/>
              </a:ext>
            </a:extLst>
          </a:blip>
          <a:srcRect/>
          <a:stretch>
            <a:fillRect/>
          </a:stretch>
        </p:blipFill>
        <p:spPr>
          <a:xfrm>
            <a:off x="5847715" y="2888933"/>
            <a:ext cx="5214620" cy="3667125"/>
          </a:xfrm>
          <a:prstGeom prst="rect">
            <a:avLst/>
          </a:prstGeom>
          <a:noFill/>
          <a:ln>
            <a:solidFill>
              <a:schemeClr val="tx1"/>
            </a:solidFill>
          </a:ln>
        </p:spPr>
      </p:pic>
      <p:sp>
        <p:nvSpPr>
          <p:cNvPr id="2" name="文本框 1"/>
          <p:cNvSpPr txBox="1"/>
          <p:nvPr/>
        </p:nvSpPr>
        <p:spPr>
          <a:xfrm>
            <a:off x="150495" y="6034405"/>
            <a:ext cx="5469890" cy="521970"/>
          </a:xfrm>
          <a:prstGeom prst="rect">
            <a:avLst/>
          </a:prstGeom>
          <a:noFill/>
          <a:ln>
            <a:solidFill>
              <a:schemeClr val="accent1"/>
            </a:solidFill>
          </a:ln>
        </p:spPr>
        <p:txBody>
          <a:bodyPr wrap="square" rtlCol="0" anchor="t">
            <a:spAutoFit/>
          </a:bodyPr>
          <a:p>
            <a:pPr indent="0" algn="just"/>
            <a:r>
              <a:rPr lang="en-US" sz="1400">
                <a:latin typeface="Times New Roman" panose="02020603050405020304" charset="0"/>
                <a:ea typeface="华文楷体" panose="02010600040101010101" charset="-122"/>
                <a:cs typeface="Times New Roman" panose="02020603050405020304" charset="0"/>
                <a:sym typeface="+mn-ea"/>
              </a:rPr>
              <a:t>APP</a:t>
            </a:r>
            <a:r>
              <a:rPr lang="zh-CN" altLang="en-US" sz="1400">
                <a:latin typeface="Times New Roman" panose="02020603050405020304" charset="0"/>
                <a:ea typeface="华文楷体" panose="02010600040101010101" charset="-122"/>
                <a:cs typeface="Times New Roman" panose="02020603050405020304" charset="0"/>
                <a:sym typeface="+mn-ea"/>
              </a:rPr>
              <a:t>模型下，</a:t>
            </a:r>
            <a:r>
              <a:rPr lang="en-US" sz="1400">
                <a:latin typeface="Times New Roman" panose="02020603050405020304" charset="0"/>
                <a:ea typeface="华文楷体" panose="02010600040101010101" charset="-122"/>
                <a:cs typeface="Times New Roman" panose="02020603050405020304" charset="0"/>
                <a:sym typeface="+mn-ea"/>
              </a:rPr>
              <a:t>NAR</a:t>
            </a:r>
            <a:r>
              <a:rPr lang="zh-CN" altLang="en-US" sz="1400">
                <a:latin typeface="Times New Roman" panose="02020603050405020304" charset="0"/>
                <a:ea typeface="华文楷体" panose="02010600040101010101" charset="-122"/>
                <a:cs typeface="Times New Roman" panose="02020603050405020304" charset="0"/>
                <a:sym typeface="+mn-ea"/>
              </a:rPr>
              <a:t>对修复肺组织纤维化程度、免疫屏障以及细胞凋亡等方面进行的探索。</a:t>
            </a:r>
            <a:endParaRPr lang="zh-CN" altLang="en-US" sz="1400">
              <a:latin typeface="Times New Roman" panose="02020603050405020304" charset="0"/>
              <a:ea typeface="华文楷体" panose="02010600040101010101" charset="-122"/>
              <a:cs typeface="Times New Roman" panose="02020603050405020304" charset="0"/>
              <a:sym typeface="+mn-e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37515" y="179070"/>
            <a:ext cx="2576195" cy="398780"/>
          </a:xfrm>
          <a:prstGeom prst="rect">
            <a:avLst/>
          </a:prstGeom>
          <a:noFill/>
          <a:ln>
            <a:solidFill>
              <a:schemeClr val="tx1"/>
            </a:solidFill>
          </a:ln>
        </p:spPr>
        <p:txBody>
          <a:bodyPr wrap="square" rtlCol="0">
            <a:spAutoFit/>
          </a:bodyPr>
          <a:p>
            <a:pPr algn="ctr"/>
            <a:r>
              <a:rPr lang="zh-CN" altLang="en-US" sz="2000" b="1">
                <a:solidFill>
                  <a:srgbClr val="FF0000"/>
                </a:solidFill>
                <a:latin typeface="楷体" panose="02010609060101010101" charset="-122"/>
                <a:ea typeface="楷体" panose="02010609060101010101" charset="-122"/>
              </a:rPr>
              <a:t>项目的延续工作</a:t>
            </a:r>
            <a:endParaRPr lang="zh-CN" altLang="en-US" sz="2000" b="1">
              <a:solidFill>
                <a:srgbClr val="FF0000"/>
              </a:solidFill>
              <a:latin typeface="楷体" panose="02010609060101010101" charset="-122"/>
              <a:ea typeface="楷体" panose="02010609060101010101" charset="-122"/>
            </a:endParaRPr>
          </a:p>
        </p:txBody>
      </p:sp>
      <p:pic>
        <p:nvPicPr>
          <p:cNvPr id="3" name="图片 2"/>
          <p:cNvPicPr>
            <a:picLocks noChangeAspect="1"/>
          </p:cNvPicPr>
          <p:nvPr>
            <p:custDataLst>
              <p:tags r:id="rId1"/>
            </p:custDataLst>
          </p:nvPr>
        </p:nvPicPr>
        <p:blipFill>
          <a:blip r:embed="rId2"/>
          <a:stretch>
            <a:fillRect/>
          </a:stretch>
        </p:blipFill>
        <p:spPr>
          <a:xfrm>
            <a:off x="313055" y="1174115"/>
            <a:ext cx="5382260" cy="4471035"/>
          </a:xfrm>
          <a:prstGeom prst="rect">
            <a:avLst/>
          </a:prstGeom>
        </p:spPr>
      </p:pic>
      <p:sp>
        <p:nvSpPr>
          <p:cNvPr id="4" name="文本框 3"/>
          <p:cNvSpPr txBox="1"/>
          <p:nvPr/>
        </p:nvSpPr>
        <p:spPr>
          <a:xfrm>
            <a:off x="437515" y="711835"/>
            <a:ext cx="5486400" cy="368300"/>
          </a:xfrm>
          <a:prstGeom prst="rect">
            <a:avLst/>
          </a:prstGeom>
          <a:noFill/>
          <a:ln>
            <a:solidFill>
              <a:schemeClr val="tx1"/>
            </a:solidFill>
          </a:ln>
        </p:spPr>
        <p:txBody>
          <a:bodyPr wrap="square" rtlCol="0">
            <a:spAutoFit/>
          </a:bodyPr>
          <a:p>
            <a:r>
              <a:rPr lang="en-US" altLang="zh-CN" b="1">
                <a:latin typeface="Times New Roman" panose="02020603050405020304" charset="0"/>
                <a:ea typeface="楷体" panose="02010609060101010101" charset="-122"/>
                <a:cs typeface="Times New Roman" panose="02020603050405020304" charset="0"/>
              </a:rPr>
              <a:t>1</a:t>
            </a:r>
            <a:r>
              <a:rPr lang="zh-CN" altLang="en-US" b="1">
                <a:latin typeface="Times New Roman" panose="02020603050405020304" charset="0"/>
                <a:ea typeface="楷体" panose="02010609060101010101" charset="-122"/>
                <a:cs typeface="Times New Roman" panose="02020603050405020304" charset="0"/>
              </a:rPr>
              <a:t>、柚皮苷是否对香烟诱导的肺纤维化具有保护作用？</a:t>
            </a:r>
            <a:endParaRPr lang="zh-CN" altLang="en-US" b="1">
              <a:latin typeface="Times New Roman" panose="02020603050405020304" charset="0"/>
              <a:ea typeface="楷体" panose="02010609060101010101" charset="-122"/>
              <a:cs typeface="Times New Roman" panose="02020603050405020304" charset="0"/>
            </a:endParaRPr>
          </a:p>
        </p:txBody>
      </p:sp>
      <p:pic>
        <p:nvPicPr>
          <p:cNvPr id="159" name="图片 158"/>
          <p:cNvPicPr>
            <a:picLocks noChangeAspect="1"/>
          </p:cNvPicPr>
          <p:nvPr>
            <p:custDataLst>
              <p:tags r:id="rId3"/>
            </p:custDataLst>
          </p:nvPr>
        </p:nvPicPr>
        <p:blipFill>
          <a:blip r:embed="rId4"/>
          <a:stretch>
            <a:fillRect/>
          </a:stretch>
        </p:blipFill>
        <p:spPr>
          <a:xfrm>
            <a:off x="8995410" y="179070"/>
            <a:ext cx="2795270" cy="2163445"/>
          </a:xfrm>
          <a:prstGeom prst="rect">
            <a:avLst/>
          </a:prstGeom>
        </p:spPr>
      </p:pic>
      <p:pic>
        <p:nvPicPr>
          <p:cNvPr id="160" name="图片 159"/>
          <p:cNvPicPr>
            <a:picLocks noChangeAspect="1"/>
          </p:cNvPicPr>
          <p:nvPr>
            <p:custDataLst>
              <p:tags r:id="rId5"/>
            </p:custDataLst>
          </p:nvPr>
        </p:nvPicPr>
        <p:blipFill>
          <a:blip r:embed="rId6"/>
          <a:stretch>
            <a:fillRect/>
          </a:stretch>
        </p:blipFill>
        <p:spPr>
          <a:xfrm>
            <a:off x="6096000" y="278765"/>
            <a:ext cx="2899410" cy="1885950"/>
          </a:xfrm>
          <a:prstGeom prst="rect">
            <a:avLst/>
          </a:prstGeom>
        </p:spPr>
      </p:pic>
      <p:pic>
        <p:nvPicPr>
          <p:cNvPr id="7" name="图片 6"/>
          <p:cNvPicPr>
            <a:picLocks noChangeAspect="1"/>
          </p:cNvPicPr>
          <p:nvPr/>
        </p:nvPicPr>
        <p:blipFill>
          <a:blip r:embed="rId7"/>
          <a:stretch>
            <a:fillRect/>
          </a:stretch>
        </p:blipFill>
        <p:spPr>
          <a:xfrm>
            <a:off x="5769610" y="2446020"/>
            <a:ext cx="4395470" cy="3400425"/>
          </a:xfrm>
          <a:prstGeom prst="rect">
            <a:avLst/>
          </a:prstGeom>
        </p:spPr>
      </p:pic>
      <p:pic>
        <p:nvPicPr>
          <p:cNvPr id="8" name="图片 7"/>
          <p:cNvPicPr>
            <a:picLocks noChangeAspect="1"/>
          </p:cNvPicPr>
          <p:nvPr>
            <p:custDataLst>
              <p:tags r:id="rId8"/>
            </p:custDataLst>
          </p:nvPr>
        </p:nvPicPr>
        <p:blipFill>
          <a:blip r:embed="rId9" cstate="print">
            <a:extLst>
              <a:ext uri="{28A0092B-C50C-407E-A947-70E740481C1C}">
                <a14:useLocalDpi xmlns:a14="http://schemas.microsoft.com/office/drawing/2010/main" val="0"/>
              </a:ext>
            </a:extLst>
          </a:blip>
          <a:stretch>
            <a:fillRect/>
          </a:stretch>
        </p:blipFill>
        <p:spPr>
          <a:xfrm>
            <a:off x="10165080" y="2446020"/>
            <a:ext cx="2026920" cy="1485265"/>
          </a:xfrm>
          <a:prstGeom prst="rect">
            <a:avLst/>
          </a:prstGeom>
        </p:spPr>
      </p:pic>
      <p:pic>
        <p:nvPicPr>
          <p:cNvPr id="13" name="图片 12"/>
          <p:cNvPicPr>
            <a:picLocks noChangeAspect="1"/>
          </p:cNvPicPr>
          <p:nvPr>
            <p:custDataLst>
              <p:tags r:id="rId10"/>
            </p:custDataLst>
          </p:nvPr>
        </p:nvPicPr>
        <p:blipFill>
          <a:blip r:embed="rId11"/>
          <a:stretch>
            <a:fillRect/>
          </a:stretch>
        </p:blipFill>
        <p:spPr>
          <a:xfrm>
            <a:off x="10239375" y="4194175"/>
            <a:ext cx="1619885" cy="2334895"/>
          </a:xfrm>
          <a:prstGeom prst="rect">
            <a:avLst/>
          </a:prstGeom>
        </p:spPr>
      </p:pic>
      <p:sp>
        <p:nvSpPr>
          <p:cNvPr id="9" name="文本框 8"/>
          <p:cNvSpPr txBox="1"/>
          <p:nvPr/>
        </p:nvSpPr>
        <p:spPr>
          <a:xfrm>
            <a:off x="219075" y="6127750"/>
            <a:ext cx="6096000" cy="368300"/>
          </a:xfrm>
          <a:prstGeom prst="rect">
            <a:avLst/>
          </a:prstGeom>
          <a:noFill/>
        </p:spPr>
        <p:txBody>
          <a:bodyPr wrap="square" rtlCol="0" anchor="t">
            <a:spAutoFit/>
          </a:bodyPr>
          <a:p>
            <a:r>
              <a:rPr lang="zh-CN" altLang="en-US" dirty="0">
                <a:sym typeface="+mn-ea"/>
              </a:rPr>
              <a:t>柚皮苷可能通过</a:t>
            </a:r>
            <a:r>
              <a:rPr lang="en-US" altLang="zh-CN" dirty="0">
                <a:sym typeface="+mn-ea"/>
              </a:rPr>
              <a:t>PGK</a:t>
            </a:r>
            <a:r>
              <a:rPr lang="zh-CN" altLang="en-US" dirty="0">
                <a:sym typeface="+mn-ea"/>
              </a:rPr>
              <a:t>信号通路发挥抑制肺纤维化的作用</a:t>
            </a:r>
            <a:endParaRPr lang="zh-CN" altLang="en-US" dirty="0">
              <a:sym typeface="+mn-e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621030" y="521970"/>
            <a:ext cx="3936365" cy="368300"/>
          </a:xfrm>
          <a:prstGeom prst="rect">
            <a:avLst/>
          </a:prstGeom>
          <a:noFill/>
          <a:ln>
            <a:solidFill>
              <a:schemeClr val="tx1"/>
            </a:solidFill>
          </a:ln>
        </p:spPr>
        <p:txBody>
          <a:bodyPr wrap="square" rtlCol="0">
            <a:spAutoFit/>
          </a:bodyPr>
          <a:p>
            <a:r>
              <a:rPr lang="en-US" altLang="zh-CN" b="1">
                <a:latin typeface="Times New Roman" panose="02020603050405020304" charset="0"/>
                <a:ea typeface="楷体" panose="02010609060101010101" charset="-122"/>
                <a:cs typeface="Times New Roman" panose="02020603050405020304" charset="0"/>
              </a:rPr>
              <a:t>2</a:t>
            </a:r>
            <a:r>
              <a:rPr lang="zh-CN" altLang="en-US" b="1">
                <a:latin typeface="Times New Roman" panose="02020603050405020304" charset="0"/>
                <a:ea typeface="楷体" panose="02010609060101010101" charset="-122"/>
                <a:cs typeface="Times New Roman" panose="02020603050405020304" charset="0"/>
              </a:rPr>
              <a:t>、脾气虚</a:t>
            </a:r>
            <a:r>
              <a:rPr lang="en-US" altLang="zh-CN" b="1">
                <a:latin typeface="Times New Roman" panose="02020603050405020304" charset="0"/>
                <a:ea typeface="楷体" panose="02010609060101010101" charset="-122"/>
                <a:cs typeface="Times New Roman" panose="02020603050405020304" charset="0"/>
              </a:rPr>
              <a:t>-</a:t>
            </a:r>
            <a:r>
              <a:rPr lang="zh-CN" altLang="en-US" b="1">
                <a:latin typeface="Times New Roman" panose="02020603050405020304" charset="0"/>
                <a:ea typeface="楷体" panose="02010609060101010101" charset="-122"/>
                <a:cs typeface="Times New Roman" panose="02020603050405020304" charset="0"/>
              </a:rPr>
              <a:t>肺炎模型的中药治疗研究</a:t>
            </a:r>
            <a:endParaRPr lang="zh-CN" altLang="en-US" b="1">
              <a:latin typeface="Times New Roman" panose="02020603050405020304" charset="0"/>
              <a:ea typeface="楷体" panose="02010609060101010101" charset="-122"/>
              <a:cs typeface="Times New Roman" panose="02020603050405020304" charset="0"/>
            </a:endParaRPr>
          </a:p>
        </p:txBody>
      </p:sp>
      <p:sp>
        <p:nvSpPr>
          <p:cNvPr id="19" name="文本框 18"/>
          <p:cNvSpPr txBox="1"/>
          <p:nvPr>
            <p:custDataLst>
              <p:tags r:id="rId2"/>
            </p:custDataLst>
          </p:nvPr>
        </p:nvSpPr>
        <p:spPr>
          <a:xfrm>
            <a:off x="621030" y="1362710"/>
            <a:ext cx="10487660" cy="1720215"/>
          </a:xfrm>
          <a:prstGeom prst="rect">
            <a:avLst/>
          </a:prstGeom>
          <a:noFill/>
          <a:ln w="12700">
            <a:solidFill>
              <a:schemeClr val="bg2">
                <a:lumMod val="50000"/>
              </a:schemeClr>
            </a:solidFill>
            <a:prstDash val="dash"/>
          </a:ln>
        </p:spPr>
        <p:txBody>
          <a:bodyPr wrap="square" rtlCol="0">
            <a:noAutofit/>
          </a:bodyPr>
          <a:p>
            <a:pPr marL="342900" indent="-342900" fontAlgn="auto">
              <a:lnSpc>
                <a:spcPct val="150000"/>
              </a:lnSpc>
              <a:buFont typeface="Wingdings" panose="05000000000000000000" charset="0"/>
              <a:buChar char="u"/>
            </a:pPr>
            <a:r>
              <a:rPr lang="en-US" altLang="zh-CN" dirty="0">
                <a:solidFill>
                  <a:srgbClr val="FF0000"/>
                </a:solidFill>
                <a:latin typeface="楷体" panose="02010609060101010101" charset="-122"/>
                <a:ea typeface="楷体" panose="02010609060101010101" charset="-122"/>
                <a:cs typeface="楷体" panose="02010609060101010101" charset="-122"/>
                <a:sym typeface="+mn-ea"/>
              </a:rPr>
              <a:t>免疫功能低下</a:t>
            </a:r>
            <a:r>
              <a:rPr lang="zh-CN" altLang="en-US" dirty="0">
                <a:latin typeface="楷体" panose="02010609060101010101" charset="-122"/>
                <a:ea typeface="楷体" panose="02010609060101010101" charset="-122"/>
                <a:cs typeface="楷体" panose="02010609060101010101" charset="-122"/>
                <a:sym typeface="+mn-ea"/>
              </a:rPr>
              <a:t>是</a:t>
            </a:r>
            <a:r>
              <a:rPr lang="en-US" altLang="zh-CN" dirty="0">
                <a:latin typeface="楷体" panose="02010609060101010101" charset="-122"/>
                <a:ea typeface="楷体" panose="02010609060101010101" charset="-122"/>
                <a:cs typeface="楷体" panose="02010609060101010101" charset="-122"/>
                <a:sym typeface="+mn-ea"/>
              </a:rPr>
              <a:t>导致</a:t>
            </a:r>
            <a:r>
              <a:rPr lang="zh-CN" dirty="0">
                <a:latin typeface="楷体" panose="02010609060101010101" charset="-122"/>
                <a:ea typeface="楷体" panose="02010609060101010101" charset="-122"/>
                <a:cs typeface="楷体" panose="02010609060101010101" charset="-122"/>
                <a:sym typeface="+mn-ea"/>
              </a:rPr>
              <a:t>幼龄动物</a:t>
            </a:r>
            <a:r>
              <a:rPr lang="zh-CN" altLang="en-US" dirty="0">
                <a:latin typeface="楷体" panose="02010609060101010101" charset="-122"/>
                <a:ea typeface="楷体" panose="02010609060101010101" charset="-122"/>
                <a:cs typeface="楷体" panose="02010609060101010101" charset="-122"/>
                <a:sym typeface="+mn-ea"/>
              </a:rPr>
              <a:t>呼吸道感染的</a:t>
            </a:r>
            <a:r>
              <a:rPr lang="en-US" altLang="zh-CN" dirty="0">
                <a:solidFill>
                  <a:schemeClr val="tx1"/>
                </a:solidFill>
                <a:latin typeface="楷体" panose="02010609060101010101" charset="-122"/>
                <a:ea typeface="楷体" panose="02010609060101010101" charset="-122"/>
                <a:cs typeface="楷体" panose="02010609060101010101" charset="-122"/>
                <a:sym typeface="+mn-ea"/>
              </a:rPr>
              <a:t>主要诱因</a:t>
            </a:r>
            <a:r>
              <a:rPr lang="zh-CN" altLang="en-US" dirty="0">
                <a:latin typeface="楷体" panose="02010609060101010101" charset="-122"/>
                <a:ea typeface="楷体" panose="02010609060101010101" charset="-122"/>
                <a:cs typeface="楷体" panose="02010609060101010101" charset="-122"/>
                <a:sym typeface="+mn-ea"/>
              </a:rPr>
              <a:t>，</a:t>
            </a:r>
            <a:r>
              <a:rPr lang="zh-CN" altLang="en-US" dirty="0">
                <a:latin typeface="楷体" panose="02010609060101010101" charset="-122"/>
                <a:ea typeface="楷体" panose="02010609060101010101" charset="-122"/>
                <a:cs typeface="楷体" panose="02010609060101010101" charset="-122"/>
              </a:rPr>
              <a:t>中医学将其归于“体虚感冒”“伤食”“乳蛾”“汗病”等范畴, 其基本病机为</a:t>
            </a:r>
            <a:r>
              <a:rPr lang="zh-CN" altLang="en-US" dirty="0">
                <a:solidFill>
                  <a:srgbClr val="FF0000"/>
                </a:solidFill>
                <a:latin typeface="楷体" panose="02010609060101010101" charset="-122"/>
                <a:ea typeface="楷体" panose="02010609060101010101" charset="-122"/>
                <a:cs typeface="楷体" panose="02010609060101010101" charset="-122"/>
              </a:rPr>
              <a:t>正气不足, 邪气反复侵袭</a:t>
            </a:r>
            <a:r>
              <a:rPr lang="zh-CN" altLang="en-US" dirty="0">
                <a:latin typeface="楷体" panose="02010609060101010101" charset="-122"/>
                <a:ea typeface="楷体" panose="02010609060101010101" charset="-122"/>
                <a:cs typeface="楷体" panose="02010609060101010101" charset="-122"/>
              </a:rPr>
              <a:t>而致本虚标实之证，其病位在</a:t>
            </a:r>
            <a:r>
              <a:rPr lang="zh-CN" altLang="en-US" dirty="0">
                <a:solidFill>
                  <a:srgbClr val="FF0000"/>
                </a:solidFill>
                <a:latin typeface="楷体" panose="02010609060101010101" charset="-122"/>
                <a:ea typeface="楷体" panose="02010609060101010101" charset="-122"/>
                <a:cs typeface="楷体" panose="02010609060101010101" charset="-122"/>
              </a:rPr>
              <a:t>肺脾两脏</a:t>
            </a:r>
            <a:r>
              <a:rPr lang="zh-CN" altLang="en-US" dirty="0">
                <a:latin typeface="楷体" panose="02010609060101010101" charset="-122"/>
                <a:ea typeface="楷体" panose="02010609060101010101" charset="-122"/>
                <a:cs typeface="楷体" panose="02010609060101010101" charset="-122"/>
              </a:rPr>
              <a:t>。</a:t>
            </a:r>
            <a:endParaRPr lang="zh-CN" altLang="en-US" dirty="0">
              <a:latin typeface="楷体" panose="02010609060101010101" charset="-122"/>
              <a:ea typeface="楷体" panose="02010609060101010101" charset="-122"/>
              <a:cs typeface="楷体" panose="02010609060101010101" charset="-122"/>
            </a:endParaRPr>
          </a:p>
          <a:p>
            <a:pPr marL="342900" indent="-342900" fontAlgn="auto">
              <a:lnSpc>
                <a:spcPct val="150000"/>
              </a:lnSpc>
              <a:buFont typeface="Wingdings" panose="05000000000000000000" charset="0"/>
              <a:buChar char="u"/>
            </a:pPr>
            <a:r>
              <a:rPr lang="zh-CN" altLang="en-US" dirty="0">
                <a:latin typeface="楷体" panose="02010609060101010101" charset="-122"/>
                <a:ea typeface="楷体" panose="02010609060101010101" charset="-122"/>
                <a:cs typeface="楷体" panose="02010609060101010101" charset="-122"/>
              </a:rPr>
              <a:t>中医五行理论认为，</a:t>
            </a:r>
            <a:r>
              <a:rPr lang="zh-CN" altLang="en-US" dirty="0">
                <a:solidFill>
                  <a:srgbClr val="FF0000"/>
                </a:solidFill>
                <a:latin typeface="楷体" panose="02010609060101010101" charset="-122"/>
                <a:ea typeface="楷体" panose="02010609060101010101" charset="-122"/>
                <a:cs typeface="楷体" panose="02010609060101010101" charset="-122"/>
              </a:rPr>
              <a:t>土能生金</a:t>
            </a:r>
            <a:r>
              <a:rPr lang="zh-CN" altLang="en-US" dirty="0">
                <a:latin typeface="楷体" panose="02010609060101010101" charset="-122"/>
                <a:ea typeface="楷体" panose="02010609060101010101" charset="-122"/>
                <a:cs typeface="楷体" panose="02010609060101010101" charset="-122"/>
              </a:rPr>
              <a:t>，肺气有赖于脾运化水谷精微以充养，故</a:t>
            </a:r>
            <a:r>
              <a:rPr lang="zh-CN" altLang="en-US" dirty="0">
                <a:solidFill>
                  <a:srgbClr val="FF0000"/>
                </a:solidFill>
                <a:latin typeface="楷体" panose="02010609060101010101" charset="-122"/>
                <a:ea typeface="楷体" panose="02010609060101010101" charset="-122"/>
                <a:cs typeface="楷体" panose="02010609060101010101" charset="-122"/>
              </a:rPr>
              <a:t>脾健则肺强</a:t>
            </a:r>
            <a:r>
              <a:rPr lang="zh-CN" altLang="en-US" dirty="0">
                <a:latin typeface="楷体" panose="02010609060101010101" charset="-122"/>
                <a:ea typeface="楷体" panose="02010609060101010101" charset="-122"/>
                <a:cs typeface="楷体" panose="02010609060101010101" charset="-122"/>
              </a:rPr>
              <a:t>，</a:t>
            </a:r>
            <a:r>
              <a:rPr lang="zh-CN" altLang="en-US" dirty="0">
                <a:solidFill>
                  <a:srgbClr val="FF0000"/>
                </a:solidFill>
                <a:latin typeface="楷体" panose="02010609060101010101" charset="-122"/>
                <a:ea typeface="楷体" panose="02010609060101010101" charset="-122"/>
                <a:cs typeface="楷体" panose="02010609060101010101" charset="-122"/>
              </a:rPr>
              <a:t>脾虚则肺弱</a:t>
            </a:r>
            <a:r>
              <a:rPr lang="zh-CN" altLang="en-US" dirty="0">
                <a:latin typeface="楷体" panose="02010609060101010101" charset="-122"/>
                <a:ea typeface="楷体" panose="02010609060101010101" charset="-122"/>
                <a:cs typeface="楷体" panose="02010609060101010101" charset="-122"/>
              </a:rPr>
              <a:t>。</a:t>
            </a:r>
            <a:endParaRPr lang="zh-CN" altLang="en-US" dirty="0">
              <a:latin typeface="楷体" panose="02010609060101010101" charset="-122"/>
              <a:ea typeface="楷体" panose="02010609060101010101" charset="-122"/>
              <a:cs typeface="楷体" panose="02010609060101010101" charset="-122"/>
            </a:endParaRPr>
          </a:p>
        </p:txBody>
      </p:sp>
      <p:grpSp>
        <p:nvGrpSpPr>
          <p:cNvPr id="29" name="组合 28"/>
          <p:cNvGrpSpPr/>
          <p:nvPr/>
        </p:nvGrpSpPr>
        <p:grpSpPr>
          <a:xfrm>
            <a:off x="1277620" y="3659505"/>
            <a:ext cx="4861560" cy="1367790"/>
            <a:chOff x="1989" y="6932"/>
            <a:chExt cx="7656" cy="2154"/>
          </a:xfrm>
        </p:grpSpPr>
        <p:grpSp>
          <p:nvGrpSpPr>
            <p:cNvPr id="24" name="组合 23"/>
            <p:cNvGrpSpPr/>
            <p:nvPr/>
          </p:nvGrpSpPr>
          <p:grpSpPr>
            <a:xfrm>
              <a:off x="1989" y="6932"/>
              <a:ext cx="7656" cy="2155"/>
              <a:chOff x="1773" y="6538"/>
              <a:chExt cx="7656" cy="2155"/>
            </a:xfrm>
          </p:grpSpPr>
          <p:grpSp>
            <p:nvGrpSpPr>
              <p:cNvPr id="25" name="组合 24"/>
              <p:cNvGrpSpPr/>
              <p:nvPr/>
            </p:nvGrpSpPr>
            <p:grpSpPr>
              <a:xfrm>
                <a:off x="1773" y="6629"/>
                <a:ext cx="2701" cy="2063"/>
                <a:chOff x="2580" y="6526"/>
                <a:chExt cx="2701" cy="2063"/>
              </a:xfrm>
            </p:grpSpPr>
            <p:sp>
              <p:nvSpPr>
                <p:cNvPr id="56" name="椭圆 256007"/>
                <p:cNvSpPr>
                  <a:spLocks noChangeArrowheads="1"/>
                </p:cNvSpPr>
                <p:nvPr>
                  <p:custDataLst>
                    <p:tags r:id="rId3"/>
                  </p:custDataLst>
                </p:nvPr>
              </p:nvSpPr>
              <p:spPr bwMode="auto">
                <a:xfrm>
                  <a:off x="2955" y="7573"/>
                  <a:ext cx="2326" cy="1017"/>
                </a:xfrm>
                <a:prstGeom prst="ellipse">
                  <a:avLst/>
                </a:prstGeom>
                <a:solidFill>
                  <a:schemeClr val="accent4">
                    <a:lumMod val="75000"/>
                  </a:schemeClr>
                </a:solidFill>
                <a:ln w="9525">
                  <a:noFill/>
                  <a:round/>
                </a:ln>
              </p:spPr>
              <p:txBody>
                <a:bodyPr wrap="none" anchor="ctr"/>
                <a:lstStyle>
                  <a:lvl1pPr eaLnBrk="0" hangingPunct="0">
                    <a:defRPr sz="2400">
                      <a:solidFill>
                        <a:schemeClr val="tx1"/>
                      </a:solidFill>
                      <a:latin typeface="宋体" panose="02010600030101010101" pitchFamily="2" charset="-122"/>
                      <a:ea typeface="宋体" panose="02010600030101010101" pitchFamily="2" charset="-122"/>
                    </a:defRPr>
                  </a:lvl1pPr>
                  <a:lvl2pPr marL="742950" indent="-285750" eaLnBrk="0" hangingPunct="0">
                    <a:defRPr sz="2400">
                      <a:solidFill>
                        <a:schemeClr val="tx1"/>
                      </a:solidFill>
                      <a:latin typeface="宋体" panose="02010600030101010101" pitchFamily="2" charset="-122"/>
                      <a:ea typeface="宋体" panose="02010600030101010101" pitchFamily="2" charset="-122"/>
                    </a:defRPr>
                  </a:lvl2pPr>
                  <a:lvl3pPr marL="1143000" indent="-228600" eaLnBrk="0" hangingPunct="0">
                    <a:defRPr sz="2400">
                      <a:solidFill>
                        <a:schemeClr val="tx1"/>
                      </a:solidFill>
                      <a:latin typeface="宋体" panose="02010600030101010101" pitchFamily="2" charset="-122"/>
                      <a:ea typeface="宋体" panose="02010600030101010101" pitchFamily="2" charset="-122"/>
                    </a:defRPr>
                  </a:lvl3pPr>
                  <a:lvl4pPr marL="1600200" indent="-228600" eaLnBrk="0" hangingPunct="0">
                    <a:defRPr sz="2400">
                      <a:solidFill>
                        <a:schemeClr val="tx1"/>
                      </a:solidFill>
                      <a:latin typeface="宋体" panose="02010600030101010101" pitchFamily="2" charset="-122"/>
                      <a:ea typeface="宋体" panose="02010600030101010101" pitchFamily="2" charset="-122"/>
                    </a:defRPr>
                  </a:lvl4pPr>
                  <a:lvl5pPr marL="2057400" indent="-228600" eaLnBrk="0" hangingPunct="0">
                    <a:defRPr sz="2400">
                      <a:solidFill>
                        <a:schemeClr val="tx1"/>
                      </a:solidFill>
                      <a:latin typeface="宋体" panose="02010600030101010101" pitchFamily="2" charset="-122"/>
                      <a:ea typeface="宋体" panose="02010600030101010101" pitchFamily="2" charset="-122"/>
                    </a:defRPr>
                  </a:lvl5pPr>
                  <a:lvl6pPr marL="2514600" indent="-228600" eaLnBrk="0" fontAlgn="base" hangingPunct="0">
                    <a:lnSpc>
                      <a:spcPct val="90000"/>
                    </a:lnSpc>
                    <a:spcBef>
                      <a:spcPct val="50000"/>
                    </a:spcBef>
                    <a:spcAft>
                      <a:spcPct val="0"/>
                    </a:spcAft>
                    <a:buFont typeface="Arial" panose="020B0604020202020204" pitchFamily="34" charset="0"/>
                    <a:defRPr sz="2400">
                      <a:solidFill>
                        <a:schemeClr val="tx1"/>
                      </a:solidFill>
                      <a:latin typeface="宋体" panose="02010600030101010101" pitchFamily="2" charset="-122"/>
                      <a:ea typeface="宋体" panose="02010600030101010101" pitchFamily="2" charset="-122"/>
                    </a:defRPr>
                  </a:lvl6pPr>
                  <a:lvl7pPr marL="2971800" indent="-228600" eaLnBrk="0" fontAlgn="base" hangingPunct="0">
                    <a:lnSpc>
                      <a:spcPct val="90000"/>
                    </a:lnSpc>
                    <a:spcBef>
                      <a:spcPct val="50000"/>
                    </a:spcBef>
                    <a:spcAft>
                      <a:spcPct val="0"/>
                    </a:spcAft>
                    <a:buFont typeface="Arial" panose="020B0604020202020204" pitchFamily="34" charset="0"/>
                    <a:defRPr sz="2400">
                      <a:solidFill>
                        <a:schemeClr val="tx1"/>
                      </a:solidFill>
                      <a:latin typeface="宋体" panose="02010600030101010101" pitchFamily="2" charset="-122"/>
                      <a:ea typeface="宋体" panose="02010600030101010101" pitchFamily="2" charset="-122"/>
                    </a:defRPr>
                  </a:lvl7pPr>
                  <a:lvl8pPr marL="3429000" indent="-228600" eaLnBrk="0" fontAlgn="base" hangingPunct="0">
                    <a:lnSpc>
                      <a:spcPct val="90000"/>
                    </a:lnSpc>
                    <a:spcBef>
                      <a:spcPct val="50000"/>
                    </a:spcBef>
                    <a:spcAft>
                      <a:spcPct val="0"/>
                    </a:spcAft>
                    <a:buFont typeface="Arial" panose="020B0604020202020204" pitchFamily="34" charset="0"/>
                    <a:defRPr sz="2400">
                      <a:solidFill>
                        <a:schemeClr val="tx1"/>
                      </a:solidFill>
                      <a:latin typeface="宋体" panose="02010600030101010101" pitchFamily="2" charset="-122"/>
                      <a:ea typeface="宋体" panose="02010600030101010101" pitchFamily="2" charset="-122"/>
                    </a:defRPr>
                  </a:lvl8pPr>
                  <a:lvl9pPr marL="3886200" indent="-228600" eaLnBrk="0" fontAlgn="base" hangingPunct="0">
                    <a:lnSpc>
                      <a:spcPct val="90000"/>
                    </a:lnSpc>
                    <a:spcBef>
                      <a:spcPct val="50000"/>
                    </a:spcBef>
                    <a:spcAft>
                      <a:spcPct val="0"/>
                    </a:spcAft>
                    <a:buFont typeface="Arial" panose="020B0604020202020204" pitchFamily="34" charset="0"/>
                    <a:defRPr sz="2400">
                      <a:solidFill>
                        <a:schemeClr val="tx1"/>
                      </a:solidFill>
                      <a:latin typeface="宋体" panose="02010600030101010101" pitchFamily="2" charset="-122"/>
                      <a:ea typeface="宋体" panose="02010600030101010101" pitchFamily="2" charset="-122"/>
                    </a:defRPr>
                  </a:lvl9pPr>
                </a:lstStyle>
                <a:p>
                  <a:pPr algn="ctr" eaLnBrk="1" hangingPunct="1">
                    <a:lnSpc>
                      <a:spcPct val="100000"/>
                    </a:lnSpc>
                    <a:spcBef>
                      <a:spcPct val="0"/>
                    </a:spcBef>
                  </a:pPr>
                  <a:r>
                    <a:rPr lang="zh-CN" altLang="en-US" b="1" dirty="0">
                      <a:solidFill>
                        <a:schemeClr val="tx1"/>
                      </a:solidFill>
                      <a:latin typeface="Times New Roman" panose="02020603050405020304" charset="0"/>
                      <a:ea typeface="华文新魏" panose="02010800040101010101" charset="-122"/>
                    </a:rPr>
                    <a:t>脾（土</a:t>
                  </a:r>
                  <a:r>
                    <a:rPr lang="zh-CN" altLang="en-US" sz="2800" b="1" dirty="0">
                      <a:solidFill>
                        <a:schemeClr val="tx1"/>
                      </a:solidFill>
                      <a:latin typeface="Times New Roman" panose="02020603050405020304" charset="0"/>
                      <a:ea typeface="华文新魏" panose="02010800040101010101" charset="-122"/>
                    </a:rPr>
                    <a:t>）</a:t>
                  </a:r>
                  <a:endParaRPr lang="zh-CN" altLang="en-US" sz="2800" b="1" dirty="0">
                    <a:solidFill>
                      <a:schemeClr val="tx1"/>
                    </a:solidFill>
                    <a:latin typeface="Times New Roman" panose="02020603050405020304" charset="0"/>
                    <a:ea typeface="华文新魏" panose="02010800040101010101" charset="-122"/>
                  </a:endParaRPr>
                </a:p>
              </p:txBody>
            </p:sp>
            <p:grpSp>
              <p:nvGrpSpPr>
                <p:cNvPr id="57" name="组合 56"/>
                <p:cNvGrpSpPr/>
                <p:nvPr/>
              </p:nvGrpSpPr>
              <p:grpSpPr>
                <a:xfrm>
                  <a:off x="2580" y="6526"/>
                  <a:ext cx="1808" cy="1250"/>
                  <a:chOff x="2890" y="4304"/>
                  <a:chExt cx="1808" cy="1250"/>
                </a:xfrm>
              </p:grpSpPr>
              <p:sp>
                <p:nvSpPr>
                  <p:cNvPr id="58" name="TextBox 22"/>
                  <p:cNvSpPr txBox="1"/>
                  <p:nvPr>
                    <p:custDataLst>
                      <p:tags r:id="rId4"/>
                    </p:custDataLst>
                  </p:nvPr>
                </p:nvSpPr>
                <p:spPr>
                  <a:xfrm>
                    <a:off x="3656" y="4344"/>
                    <a:ext cx="1042" cy="1210"/>
                  </a:xfrm>
                  <a:prstGeom prst="rect">
                    <a:avLst/>
                  </a:prstGeom>
                  <a:noFill/>
                </p:spPr>
                <p:txBody>
                  <a:bodyPr wrap="square" rtlCol="0">
                    <a:spAutoFit/>
                  </a:bodyPr>
                  <a:lstStyle/>
                  <a:p>
                    <a:r>
                      <a:rPr lang="zh-CN" altLang="en-US" sz="4400" dirty="0">
                        <a:latin typeface="华文新魏" panose="02010800040101010101" charset="-122"/>
                        <a:ea typeface="华文新魏" panose="02010800040101010101" charset="-122"/>
                      </a:rPr>
                      <a:t>虚</a:t>
                    </a:r>
                    <a:endParaRPr lang="zh-CN" altLang="en-US" sz="4400" dirty="0">
                      <a:latin typeface="华文新魏" panose="02010800040101010101" charset="-122"/>
                      <a:ea typeface="华文新魏" panose="02010800040101010101" charset="-122"/>
                    </a:endParaRPr>
                  </a:p>
                </p:txBody>
              </p:sp>
              <p:sp>
                <p:nvSpPr>
                  <p:cNvPr id="59" name="闪电形 58"/>
                  <p:cNvSpPr/>
                  <p:nvPr>
                    <p:custDataLst>
                      <p:tags r:id="rId5"/>
                    </p:custDataLst>
                  </p:nvPr>
                </p:nvSpPr>
                <p:spPr>
                  <a:xfrm>
                    <a:off x="2890" y="4304"/>
                    <a:ext cx="911" cy="883"/>
                  </a:xfrm>
                  <a:prstGeom prst="lightningBol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grpSp>
          </p:grpSp>
          <p:grpSp>
            <p:nvGrpSpPr>
              <p:cNvPr id="27" name="组合 26"/>
              <p:cNvGrpSpPr/>
              <p:nvPr/>
            </p:nvGrpSpPr>
            <p:grpSpPr>
              <a:xfrm>
                <a:off x="6307" y="6538"/>
                <a:ext cx="3122" cy="2155"/>
                <a:chOff x="6278" y="6574"/>
                <a:chExt cx="3122" cy="2155"/>
              </a:xfrm>
            </p:grpSpPr>
            <p:grpSp>
              <p:nvGrpSpPr>
                <p:cNvPr id="49" name="组合 48"/>
                <p:cNvGrpSpPr/>
                <p:nvPr/>
              </p:nvGrpSpPr>
              <p:grpSpPr>
                <a:xfrm>
                  <a:off x="7800" y="6574"/>
                  <a:ext cx="1600" cy="1412"/>
                  <a:chOff x="14700" y="2476"/>
                  <a:chExt cx="1600" cy="1412"/>
                </a:xfrm>
              </p:grpSpPr>
              <p:sp>
                <p:nvSpPr>
                  <p:cNvPr id="52" name="闪电形 51"/>
                  <p:cNvSpPr/>
                  <p:nvPr>
                    <p:custDataLst>
                      <p:tags r:id="rId6"/>
                    </p:custDataLst>
                  </p:nvPr>
                </p:nvSpPr>
                <p:spPr>
                  <a:xfrm flipH="1">
                    <a:off x="14700" y="2476"/>
                    <a:ext cx="938" cy="1065"/>
                  </a:xfrm>
                  <a:prstGeom prst="lightningBol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55" name="TextBox 96"/>
                  <p:cNvSpPr txBox="1"/>
                  <p:nvPr>
                    <p:custDataLst>
                      <p:tags r:id="rId7"/>
                    </p:custDataLst>
                  </p:nvPr>
                </p:nvSpPr>
                <p:spPr>
                  <a:xfrm>
                    <a:off x="15258" y="2678"/>
                    <a:ext cx="1042" cy="1210"/>
                  </a:xfrm>
                  <a:prstGeom prst="rect">
                    <a:avLst/>
                  </a:prstGeom>
                  <a:noFill/>
                </p:spPr>
                <p:txBody>
                  <a:bodyPr wrap="square" rtlCol="0">
                    <a:spAutoFit/>
                  </a:bodyPr>
                  <a:lstStyle/>
                  <a:p>
                    <a:r>
                      <a:rPr lang="zh-CN" altLang="en-US" sz="4400" dirty="0">
                        <a:latin typeface="华文新魏" panose="02010800040101010101" charset="-122"/>
                        <a:ea typeface="华文新魏" panose="02010800040101010101" charset="-122"/>
                      </a:rPr>
                      <a:t>虚</a:t>
                    </a:r>
                    <a:endParaRPr lang="zh-CN" altLang="en-US" sz="4400" dirty="0">
                      <a:latin typeface="华文新魏" panose="02010800040101010101" charset="-122"/>
                      <a:ea typeface="华文新魏" panose="02010800040101010101" charset="-122"/>
                    </a:endParaRPr>
                  </a:p>
                </p:txBody>
              </p:sp>
            </p:grpSp>
            <p:sp>
              <p:nvSpPr>
                <p:cNvPr id="50" name="椭圆 256007"/>
                <p:cNvSpPr>
                  <a:spLocks noChangeArrowheads="1"/>
                </p:cNvSpPr>
                <p:nvPr>
                  <p:custDataLst>
                    <p:tags r:id="rId8"/>
                  </p:custDataLst>
                </p:nvPr>
              </p:nvSpPr>
              <p:spPr bwMode="auto">
                <a:xfrm>
                  <a:off x="6278" y="7712"/>
                  <a:ext cx="2555" cy="1017"/>
                </a:xfrm>
                <a:prstGeom prst="ellipse">
                  <a:avLst/>
                </a:prstGeom>
                <a:solidFill>
                  <a:srgbClr val="FFFF00"/>
                </a:solidFill>
                <a:ln w="9525">
                  <a:solidFill>
                    <a:srgbClr val="FFFF00"/>
                  </a:solidFill>
                  <a:round/>
                </a:ln>
              </p:spPr>
              <p:txBody>
                <a:bodyPr wrap="none" anchor="ctr"/>
                <a:lstStyle>
                  <a:lvl1pPr eaLnBrk="0" hangingPunct="0">
                    <a:defRPr sz="2400">
                      <a:solidFill>
                        <a:schemeClr val="tx1"/>
                      </a:solidFill>
                      <a:latin typeface="宋体" panose="02010600030101010101" pitchFamily="2" charset="-122"/>
                      <a:ea typeface="宋体" panose="02010600030101010101" pitchFamily="2" charset="-122"/>
                    </a:defRPr>
                  </a:lvl1pPr>
                  <a:lvl2pPr marL="742950" indent="-285750" eaLnBrk="0" hangingPunct="0">
                    <a:defRPr sz="2400">
                      <a:solidFill>
                        <a:schemeClr val="tx1"/>
                      </a:solidFill>
                      <a:latin typeface="宋体" panose="02010600030101010101" pitchFamily="2" charset="-122"/>
                      <a:ea typeface="宋体" panose="02010600030101010101" pitchFamily="2" charset="-122"/>
                    </a:defRPr>
                  </a:lvl2pPr>
                  <a:lvl3pPr marL="1143000" indent="-228600" eaLnBrk="0" hangingPunct="0">
                    <a:defRPr sz="2400">
                      <a:solidFill>
                        <a:schemeClr val="tx1"/>
                      </a:solidFill>
                      <a:latin typeface="宋体" panose="02010600030101010101" pitchFamily="2" charset="-122"/>
                      <a:ea typeface="宋体" panose="02010600030101010101" pitchFamily="2" charset="-122"/>
                    </a:defRPr>
                  </a:lvl3pPr>
                  <a:lvl4pPr marL="1600200" indent="-228600" eaLnBrk="0" hangingPunct="0">
                    <a:defRPr sz="2400">
                      <a:solidFill>
                        <a:schemeClr val="tx1"/>
                      </a:solidFill>
                      <a:latin typeface="宋体" panose="02010600030101010101" pitchFamily="2" charset="-122"/>
                      <a:ea typeface="宋体" panose="02010600030101010101" pitchFamily="2" charset="-122"/>
                    </a:defRPr>
                  </a:lvl4pPr>
                  <a:lvl5pPr marL="2057400" indent="-228600" eaLnBrk="0" hangingPunct="0">
                    <a:defRPr sz="2400">
                      <a:solidFill>
                        <a:schemeClr val="tx1"/>
                      </a:solidFill>
                      <a:latin typeface="宋体" panose="02010600030101010101" pitchFamily="2" charset="-122"/>
                      <a:ea typeface="宋体" panose="02010600030101010101" pitchFamily="2" charset="-122"/>
                    </a:defRPr>
                  </a:lvl5pPr>
                  <a:lvl6pPr marL="2514600" indent="-228600" eaLnBrk="0" fontAlgn="base" hangingPunct="0">
                    <a:lnSpc>
                      <a:spcPct val="90000"/>
                    </a:lnSpc>
                    <a:spcBef>
                      <a:spcPct val="50000"/>
                    </a:spcBef>
                    <a:spcAft>
                      <a:spcPct val="0"/>
                    </a:spcAft>
                    <a:buFont typeface="Arial" panose="020B0604020202020204" pitchFamily="34" charset="0"/>
                    <a:defRPr sz="2400">
                      <a:solidFill>
                        <a:schemeClr val="tx1"/>
                      </a:solidFill>
                      <a:latin typeface="宋体" panose="02010600030101010101" pitchFamily="2" charset="-122"/>
                      <a:ea typeface="宋体" panose="02010600030101010101" pitchFamily="2" charset="-122"/>
                    </a:defRPr>
                  </a:lvl6pPr>
                  <a:lvl7pPr marL="2971800" indent="-228600" eaLnBrk="0" fontAlgn="base" hangingPunct="0">
                    <a:lnSpc>
                      <a:spcPct val="90000"/>
                    </a:lnSpc>
                    <a:spcBef>
                      <a:spcPct val="50000"/>
                    </a:spcBef>
                    <a:spcAft>
                      <a:spcPct val="0"/>
                    </a:spcAft>
                    <a:buFont typeface="Arial" panose="020B0604020202020204" pitchFamily="34" charset="0"/>
                    <a:defRPr sz="2400">
                      <a:solidFill>
                        <a:schemeClr val="tx1"/>
                      </a:solidFill>
                      <a:latin typeface="宋体" panose="02010600030101010101" pitchFamily="2" charset="-122"/>
                      <a:ea typeface="宋体" panose="02010600030101010101" pitchFamily="2" charset="-122"/>
                    </a:defRPr>
                  </a:lvl7pPr>
                  <a:lvl8pPr marL="3429000" indent="-228600" eaLnBrk="0" fontAlgn="base" hangingPunct="0">
                    <a:lnSpc>
                      <a:spcPct val="90000"/>
                    </a:lnSpc>
                    <a:spcBef>
                      <a:spcPct val="50000"/>
                    </a:spcBef>
                    <a:spcAft>
                      <a:spcPct val="0"/>
                    </a:spcAft>
                    <a:buFont typeface="Arial" panose="020B0604020202020204" pitchFamily="34" charset="0"/>
                    <a:defRPr sz="2400">
                      <a:solidFill>
                        <a:schemeClr val="tx1"/>
                      </a:solidFill>
                      <a:latin typeface="宋体" panose="02010600030101010101" pitchFamily="2" charset="-122"/>
                      <a:ea typeface="宋体" panose="02010600030101010101" pitchFamily="2" charset="-122"/>
                    </a:defRPr>
                  </a:lvl8pPr>
                  <a:lvl9pPr marL="3886200" indent="-228600" eaLnBrk="0" fontAlgn="base" hangingPunct="0">
                    <a:lnSpc>
                      <a:spcPct val="90000"/>
                    </a:lnSpc>
                    <a:spcBef>
                      <a:spcPct val="50000"/>
                    </a:spcBef>
                    <a:spcAft>
                      <a:spcPct val="0"/>
                    </a:spcAft>
                    <a:buFont typeface="Arial" panose="020B0604020202020204" pitchFamily="34" charset="0"/>
                    <a:defRPr sz="2400">
                      <a:solidFill>
                        <a:schemeClr val="tx1"/>
                      </a:solidFill>
                      <a:latin typeface="宋体" panose="02010600030101010101" pitchFamily="2" charset="-122"/>
                      <a:ea typeface="宋体" panose="02010600030101010101" pitchFamily="2" charset="-122"/>
                    </a:defRPr>
                  </a:lvl9pPr>
                </a:lstStyle>
                <a:p>
                  <a:pPr algn="ctr" eaLnBrk="1" hangingPunct="1">
                    <a:lnSpc>
                      <a:spcPct val="100000"/>
                    </a:lnSpc>
                    <a:spcBef>
                      <a:spcPct val="0"/>
                    </a:spcBef>
                  </a:pPr>
                  <a:r>
                    <a:rPr lang="zh-CN" altLang="en-US" b="1" dirty="0">
                      <a:solidFill>
                        <a:schemeClr val="tx1"/>
                      </a:solidFill>
                      <a:latin typeface="Times New Roman" panose="02020603050405020304" charset="0"/>
                      <a:ea typeface="华文新魏" panose="02010800040101010101" charset="-122"/>
                    </a:rPr>
                    <a:t>肺（金</a:t>
                  </a:r>
                  <a:r>
                    <a:rPr lang="zh-CN" altLang="en-US" sz="2800" b="1" dirty="0">
                      <a:solidFill>
                        <a:schemeClr val="tx1"/>
                      </a:solidFill>
                      <a:latin typeface="Times New Roman" panose="02020603050405020304" charset="0"/>
                      <a:ea typeface="华文新魏" panose="02010800040101010101" charset="-122"/>
                    </a:rPr>
                    <a:t>）</a:t>
                  </a:r>
                  <a:endParaRPr lang="zh-CN" altLang="en-US" sz="2800" b="1" dirty="0">
                    <a:solidFill>
                      <a:schemeClr val="tx1"/>
                    </a:solidFill>
                    <a:latin typeface="Times New Roman" panose="02020603050405020304" charset="0"/>
                    <a:ea typeface="华文新魏" panose="02010800040101010101" charset="-122"/>
                  </a:endParaRPr>
                </a:p>
              </p:txBody>
            </p:sp>
          </p:grpSp>
          <p:sp>
            <p:nvSpPr>
              <p:cNvPr id="48" name="燕尾形箭头 40"/>
              <p:cNvSpPr/>
              <p:nvPr>
                <p:custDataLst>
                  <p:tags r:id="rId9"/>
                </p:custDataLst>
              </p:nvPr>
            </p:nvSpPr>
            <p:spPr>
              <a:xfrm>
                <a:off x="4711" y="7938"/>
                <a:ext cx="1449" cy="478"/>
              </a:xfrm>
              <a:prstGeom prst="notchedRightArrow">
                <a:avLst/>
              </a:prstGeom>
              <a:noFill/>
              <a:ln>
                <a:solidFill>
                  <a:srgbClr val="00B05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0" name="文本框 59"/>
            <p:cNvSpPr txBox="1"/>
            <p:nvPr>
              <p:custDataLst>
                <p:tags r:id="rId10"/>
              </p:custDataLst>
            </p:nvPr>
          </p:nvSpPr>
          <p:spPr>
            <a:xfrm>
              <a:off x="4744" y="7875"/>
              <a:ext cx="1751" cy="582"/>
            </a:xfrm>
            <a:prstGeom prst="rect">
              <a:avLst/>
            </a:prstGeom>
            <a:noFill/>
          </p:spPr>
          <p:txBody>
            <a:bodyPr wrap="square" rtlCol="0">
              <a:spAutoFit/>
            </a:bodyPr>
            <a:lstStyle/>
            <a:p>
              <a:r>
                <a:rPr lang="zh-CN" altLang="en-US" dirty="0">
                  <a:solidFill>
                    <a:srgbClr val="FF0000"/>
                  </a:solidFill>
                  <a:latin typeface="Times New Roman" panose="02020603050405020304" charset="0"/>
                  <a:ea typeface="黑体" panose="02010609060101010101" charset="-122"/>
                  <a:cs typeface="Times New Roman" panose="02020603050405020304" charset="0"/>
                </a:rPr>
                <a:t>母病及子</a:t>
              </a:r>
              <a:endParaRPr lang="zh-CN" altLang="en-US" dirty="0">
                <a:solidFill>
                  <a:srgbClr val="FF0000"/>
                </a:solidFill>
                <a:latin typeface="Times New Roman" panose="02020603050405020304" charset="0"/>
                <a:ea typeface="黑体" panose="02010609060101010101" charset="-122"/>
                <a:cs typeface="Times New Roman" panose="02020603050405020304" charset="0"/>
              </a:endParaRPr>
            </a:p>
          </p:txBody>
        </p:sp>
      </p:grpSp>
      <p:sp>
        <p:nvSpPr>
          <p:cNvPr id="2" name="文本框 1"/>
          <p:cNvSpPr txBox="1"/>
          <p:nvPr/>
        </p:nvSpPr>
        <p:spPr>
          <a:xfrm>
            <a:off x="975360" y="5754370"/>
            <a:ext cx="8022590" cy="645160"/>
          </a:xfrm>
          <a:prstGeom prst="rect">
            <a:avLst/>
          </a:prstGeom>
          <a:noFill/>
        </p:spPr>
        <p:txBody>
          <a:bodyPr wrap="square" rtlCol="0" anchor="t">
            <a:spAutoFit/>
          </a:bodyPr>
          <a:p>
            <a:pPr algn="just">
              <a:buNone/>
            </a:pPr>
            <a:r>
              <a:rPr lang="zh-CN" altLang="en-US" b="1" dirty="0">
                <a:solidFill>
                  <a:srgbClr val="FF0000"/>
                </a:solidFill>
                <a:latin typeface="Times New Roman" panose="02020603050405020304" charset="0"/>
                <a:ea typeface="楷体" panose="02010609060101010101" charset="-122"/>
                <a:cs typeface="Times New Roman" panose="02020603050405020304" charset="0"/>
                <a:sym typeface="+mn-ea"/>
              </a:rPr>
              <a:t>资金支持</a:t>
            </a:r>
            <a:endParaRPr lang="zh-CN" altLang="en-US" b="1" dirty="0">
              <a:solidFill>
                <a:srgbClr val="FF0000"/>
              </a:solidFill>
              <a:latin typeface="Times New Roman" panose="02020603050405020304" charset="0"/>
              <a:ea typeface="楷体" panose="02010609060101010101" charset="-122"/>
              <a:cs typeface="Times New Roman" panose="02020603050405020304" charset="0"/>
              <a:sym typeface="+mn-ea"/>
            </a:endParaRPr>
          </a:p>
          <a:p>
            <a:pPr algn="just">
              <a:buNone/>
            </a:pPr>
            <a:r>
              <a:rPr lang="zh-CN" altLang="en-US" b="1" dirty="0">
                <a:latin typeface="Times New Roman" panose="02020603050405020304" charset="0"/>
                <a:ea typeface="楷体" panose="02010609060101010101" charset="-122"/>
                <a:cs typeface="Times New Roman" panose="02020603050405020304" charset="0"/>
                <a:sym typeface="+mn-ea"/>
              </a:rPr>
              <a:t>甘肃佛慈制药</a:t>
            </a:r>
            <a:r>
              <a:rPr lang="en-US" altLang="zh-CN" b="1" dirty="0">
                <a:latin typeface="Times New Roman" panose="02020603050405020304" charset="0"/>
                <a:ea typeface="楷体" panose="02010609060101010101" charset="-122"/>
                <a:cs typeface="Times New Roman" panose="02020603050405020304" charset="0"/>
                <a:sym typeface="+mn-ea"/>
              </a:rPr>
              <a:t>——</a:t>
            </a:r>
            <a:r>
              <a:rPr lang="zh-CN" altLang="en-US" b="1" dirty="0">
                <a:latin typeface="Times New Roman" panose="02020603050405020304" charset="0"/>
                <a:ea typeface="楷体" panose="02010609060101010101" charset="-122"/>
                <a:cs typeface="Times New Roman" panose="02020603050405020304" charset="0"/>
                <a:sym typeface="+mn-ea"/>
              </a:rPr>
              <a:t>中央引导地方科技发展资金项目子课题（</a:t>
            </a:r>
            <a:r>
              <a:rPr lang="en-US" altLang="zh-CN" b="1" dirty="0">
                <a:latin typeface="Times New Roman" panose="02020603050405020304" charset="0"/>
                <a:ea typeface="楷体" panose="02010609060101010101" charset="-122"/>
                <a:cs typeface="Times New Roman" panose="02020603050405020304" charset="0"/>
                <a:sym typeface="+mn-ea"/>
              </a:rPr>
              <a:t>2022YFD180110</a:t>
            </a:r>
            <a:r>
              <a:rPr lang="zh-CN" altLang="en-US" b="1" dirty="0">
                <a:latin typeface="Times New Roman" panose="02020603050405020304" charset="0"/>
                <a:ea typeface="楷体" panose="02010609060101010101" charset="-122"/>
                <a:cs typeface="Times New Roman" panose="02020603050405020304" charset="0"/>
                <a:sym typeface="+mn-ea"/>
              </a:rPr>
              <a:t>）</a:t>
            </a:r>
            <a:endParaRPr lang="zh-CN" altLang="en-US" b="1" dirty="0">
              <a:latin typeface="Times New Roman" panose="02020603050405020304" charset="0"/>
              <a:ea typeface="楷体" panose="02010609060101010101" charset="-122"/>
              <a:cs typeface="Times New Roman" panose="02020603050405020304" charset="0"/>
              <a:sym typeface="+mn-ea"/>
            </a:endParaRPr>
          </a:p>
        </p:txBody>
      </p:sp>
      <p:sp>
        <p:nvSpPr>
          <p:cNvPr id="3" name="文本框 2"/>
          <p:cNvSpPr txBox="1"/>
          <p:nvPr/>
        </p:nvSpPr>
        <p:spPr>
          <a:xfrm>
            <a:off x="6847205" y="4418965"/>
            <a:ext cx="2244090" cy="398780"/>
          </a:xfrm>
          <a:prstGeom prst="rect">
            <a:avLst/>
          </a:prstGeom>
          <a:noFill/>
          <a:ln>
            <a:solidFill>
              <a:schemeClr val="tx1"/>
            </a:solidFill>
          </a:ln>
        </p:spPr>
        <p:txBody>
          <a:bodyPr wrap="square" rtlCol="0">
            <a:spAutoFit/>
          </a:bodyPr>
          <a:p>
            <a:pPr algn="ctr"/>
            <a:r>
              <a:rPr lang="zh-CN" altLang="en-US" sz="2000"/>
              <a:t>培土生金法则</a:t>
            </a:r>
            <a:endParaRPr lang="zh-CN" altLang="en-US" sz="2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灯片编号占位符 5"/>
          <p:cNvSpPr txBox="1"/>
          <p:nvPr/>
        </p:nvSpPr>
        <p:spPr>
          <a:xfrm>
            <a:off x="11809299" y="6498321"/>
            <a:ext cx="765402" cy="21762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5CE74E-AB26-4998-AD42-012C4C1AD076}" type="slidenum">
              <a:rPr lang="zh-CN" altLang="en-US" sz="1050" smtClean="0"/>
            </a:fld>
            <a:endParaRPr lang="zh-CN" altLang="en-US" sz="1050" dirty="0"/>
          </a:p>
        </p:txBody>
      </p:sp>
      <p:grpSp>
        <p:nvGrpSpPr>
          <p:cNvPr id="16" name="组合 15"/>
          <p:cNvGrpSpPr/>
          <p:nvPr/>
        </p:nvGrpSpPr>
        <p:grpSpPr>
          <a:xfrm>
            <a:off x="6734810" y="17780"/>
            <a:ext cx="4984750" cy="1766570"/>
            <a:chOff x="0" y="958"/>
            <a:chExt cx="18223" cy="8648"/>
          </a:xfrm>
        </p:grpSpPr>
        <p:grpSp>
          <p:nvGrpSpPr>
            <p:cNvPr id="11" name="组合 10"/>
            <p:cNvGrpSpPr/>
            <p:nvPr/>
          </p:nvGrpSpPr>
          <p:grpSpPr>
            <a:xfrm>
              <a:off x="7175" y="958"/>
              <a:ext cx="5773" cy="4512"/>
              <a:chOff x="7175" y="958"/>
              <a:chExt cx="5773" cy="4512"/>
            </a:xfrm>
          </p:grpSpPr>
          <p:pic>
            <p:nvPicPr>
              <p:cNvPr id="8" name="图片 7" descr="肺炎载菌-FY"/>
              <p:cNvPicPr>
                <a:picLocks noChangeAspect="1"/>
              </p:cNvPicPr>
              <p:nvPr/>
            </p:nvPicPr>
            <p:blipFill>
              <a:blip r:embed="rId1"/>
              <a:stretch>
                <a:fillRect/>
              </a:stretch>
            </p:blipFill>
            <p:spPr>
              <a:xfrm>
                <a:off x="7726" y="958"/>
                <a:ext cx="5222" cy="4512"/>
              </a:xfrm>
              <a:prstGeom prst="rect">
                <a:avLst/>
              </a:prstGeom>
            </p:spPr>
          </p:pic>
          <p:sp>
            <p:nvSpPr>
              <p:cNvPr id="18" name="文本框 17"/>
              <p:cNvSpPr txBox="1"/>
              <p:nvPr/>
            </p:nvSpPr>
            <p:spPr>
              <a:xfrm>
                <a:off x="7175" y="958"/>
                <a:ext cx="772" cy="1952"/>
              </a:xfrm>
              <a:prstGeom prst="rect">
                <a:avLst/>
              </a:prstGeom>
              <a:noFill/>
            </p:spPr>
            <p:txBody>
              <a:bodyPr wrap="square" rtlCol="0">
                <a:spAutoFit/>
              </a:bodyPr>
              <a:p>
                <a:r>
                  <a:rPr lang="en-US" altLang="zh-CN" sz="2000"/>
                  <a:t>B</a:t>
                </a:r>
                <a:endParaRPr lang="en-US" altLang="zh-CN" sz="2000"/>
              </a:p>
            </p:txBody>
          </p:sp>
        </p:grpSp>
        <p:grpSp>
          <p:nvGrpSpPr>
            <p:cNvPr id="12" name="组合 11"/>
            <p:cNvGrpSpPr/>
            <p:nvPr/>
          </p:nvGrpSpPr>
          <p:grpSpPr>
            <a:xfrm>
              <a:off x="12176" y="993"/>
              <a:ext cx="6047" cy="4589"/>
              <a:chOff x="12176" y="993"/>
              <a:chExt cx="6047" cy="4589"/>
            </a:xfrm>
          </p:grpSpPr>
          <p:pic>
            <p:nvPicPr>
              <p:cNvPr id="7" name="图片 6" descr="脾气虚肺炎-载菌"/>
              <p:cNvPicPr>
                <a:picLocks noChangeAspect="1"/>
              </p:cNvPicPr>
              <p:nvPr/>
            </p:nvPicPr>
            <p:blipFill>
              <a:blip r:embed="rId2"/>
              <a:stretch>
                <a:fillRect/>
              </a:stretch>
            </p:blipFill>
            <p:spPr>
              <a:xfrm>
                <a:off x="13020" y="993"/>
                <a:ext cx="5203" cy="4589"/>
              </a:xfrm>
              <a:prstGeom prst="rect">
                <a:avLst/>
              </a:prstGeom>
            </p:spPr>
          </p:pic>
          <p:sp>
            <p:nvSpPr>
              <p:cNvPr id="19" name="文本框 18"/>
              <p:cNvSpPr txBox="1"/>
              <p:nvPr/>
            </p:nvSpPr>
            <p:spPr>
              <a:xfrm>
                <a:off x="12176" y="993"/>
                <a:ext cx="772" cy="1952"/>
              </a:xfrm>
              <a:prstGeom prst="rect">
                <a:avLst/>
              </a:prstGeom>
              <a:noFill/>
            </p:spPr>
            <p:txBody>
              <a:bodyPr wrap="square" rtlCol="0">
                <a:spAutoFit/>
              </a:bodyPr>
              <a:p>
                <a:r>
                  <a:rPr lang="en-US" altLang="zh-CN" sz="2000"/>
                  <a:t>C</a:t>
                </a:r>
                <a:endParaRPr lang="en-US" altLang="zh-CN" sz="2000"/>
              </a:p>
            </p:txBody>
          </p:sp>
        </p:grpSp>
        <p:grpSp>
          <p:nvGrpSpPr>
            <p:cNvPr id="10" name="组合 9"/>
            <p:cNvGrpSpPr/>
            <p:nvPr/>
          </p:nvGrpSpPr>
          <p:grpSpPr>
            <a:xfrm>
              <a:off x="0" y="980"/>
              <a:ext cx="7175" cy="4328"/>
              <a:chOff x="0" y="980"/>
              <a:chExt cx="7175" cy="4328"/>
            </a:xfrm>
          </p:grpSpPr>
          <p:pic>
            <p:nvPicPr>
              <p:cNvPr id="6" name="图片 5" descr="生存的比例_ 生存 of Data 1"/>
              <p:cNvPicPr>
                <a:picLocks noChangeAspect="1"/>
              </p:cNvPicPr>
              <p:nvPr/>
            </p:nvPicPr>
            <p:blipFill>
              <a:blip r:embed="rId3"/>
              <a:stretch>
                <a:fillRect/>
              </a:stretch>
            </p:blipFill>
            <p:spPr>
              <a:xfrm>
                <a:off x="192" y="980"/>
                <a:ext cx="6983" cy="4328"/>
              </a:xfrm>
              <a:prstGeom prst="rect">
                <a:avLst/>
              </a:prstGeom>
            </p:spPr>
          </p:pic>
          <p:sp>
            <p:nvSpPr>
              <p:cNvPr id="17" name="文本框 16"/>
              <p:cNvSpPr txBox="1"/>
              <p:nvPr/>
            </p:nvSpPr>
            <p:spPr>
              <a:xfrm>
                <a:off x="0" y="982"/>
                <a:ext cx="772" cy="1952"/>
              </a:xfrm>
              <a:prstGeom prst="rect">
                <a:avLst/>
              </a:prstGeom>
              <a:noFill/>
            </p:spPr>
            <p:txBody>
              <a:bodyPr wrap="square" rtlCol="0">
                <a:spAutoFit/>
              </a:bodyPr>
              <a:p>
                <a:r>
                  <a:rPr lang="en-US" altLang="zh-CN" sz="2000"/>
                  <a:t>A</a:t>
                </a:r>
                <a:endParaRPr lang="en-US" altLang="zh-CN" sz="2000"/>
              </a:p>
            </p:txBody>
          </p:sp>
        </p:grpSp>
        <p:grpSp>
          <p:nvGrpSpPr>
            <p:cNvPr id="15" name="组合 14"/>
            <p:cNvGrpSpPr/>
            <p:nvPr/>
          </p:nvGrpSpPr>
          <p:grpSpPr>
            <a:xfrm>
              <a:off x="110" y="5070"/>
              <a:ext cx="8204" cy="4536"/>
              <a:chOff x="110" y="5070"/>
              <a:chExt cx="8204" cy="4536"/>
            </a:xfrm>
          </p:grpSpPr>
          <p:pic>
            <p:nvPicPr>
              <p:cNvPr id="9" name="图片 8" descr="载菌量"/>
              <p:cNvPicPr>
                <a:picLocks noChangeAspect="1"/>
              </p:cNvPicPr>
              <p:nvPr/>
            </p:nvPicPr>
            <p:blipFill>
              <a:blip r:embed="rId4"/>
              <a:stretch>
                <a:fillRect/>
              </a:stretch>
            </p:blipFill>
            <p:spPr>
              <a:xfrm>
                <a:off x="591" y="5233"/>
                <a:ext cx="7723" cy="4373"/>
              </a:xfrm>
              <a:prstGeom prst="rect">
                <a:avLst/>
              </a:prstGeom>
            </p:spPr>
          </p:pic>
          <p:sp>
            <p:nvSpPr>
              <p:cNvPr id="20" name="文本框 19"/>
              <p:cNvSpPr txBox="1"/>
              <p:nvPr/>
            </p:nvSpPr>
            <p:spPr>
              <a:xfrm>
                <a:off x="110" y="5070"/>
                <a:ext cx="772" cy="1952"/>
              </a:xfrm>
              <a:prstGeom prst="rect">
                <a:avLst/>
              </a:prstGeom>
              <a:noFill/>
            </p:spPr>
            <p:txBody>
              <a:bodyPr wrap="square" rtlCol="0">
                <a:spAutoFit/>
              </a:bodyPr>
              <a:p>
                <a:r>
                  <a:rPr lang="en-US" altLang="zh-CN" sz="2000"/>
                  <a:t>D</a:t>
                </a:r>
                <a:endParaRPr lang="en-US" altLang="zh-CN" sz="2000"/>
              </a:p>
            </p:txBody>
          </p:sp>
        </p:grpSp>
      </p:grpSp>
      <p:sp>
        <p:nvSpPr>
          <p:cNvPr id="21" name="文本框 111"/>
          <p:cNvSpPr txBox="1"/>
          <p:nvPr>
            <p:custDataLst>
              <p:tags r:id="rId5"/>
            </p:custDataLst>
          </p:nvPr>
        </p:nvSpPr>
        <p:spPr>
          <a:xfrm>
            <a:off x="550545" y="2546350"/>
            <a:ext cx="3959225" cy="715066"/>
          </a:xfrm>
          <a:prstGeom prst="roundRect">
            <a:avLst/>
          </a:prstGeom>
          <a:noFill/>
          <a:ln>
            <a:solidFill>
              <a:schemeClr val="accent3">
                <a:lumMod val="75000"/>
              </a:schemeClr>
            </a:solidFill>
          </a:ln>
        </p:spPr>
        <p:txBody>
          <a:bodyPr wrap="square">
            <a:spAutoFit/>
          </a:bodyPr>
          <a:ls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a:lstStyle>
          <a:p>
            <a:pPr marL="285750" marR="0" lvl="0" indent="-285750" algn="l" defTabSz="1219200" rtl="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zh-CN" altLang="en-US" sz="1200" b="0" i="0" u="none" strike="noStrike" kern="1200" cap="none" spc="0" normalizeH="0" baseline="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rPr>
              <a:t>脾气虚肺炎</a:t>
            </a:r>
            <a:r>
              <a:rPr lang="zh-CN" altLang="en-US" sz="120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sym typeface="+mn-ea"/>
              </a:rPr>
              <a:t>大鼠</a:t>
            </a:r>
            <a:r>
              <a:rPr kumimoji="0" lang="zh-CN" altLang="en-US" sz="1200" b="0" i="0" u="none" strike="noStrike" kern="1200" cap="none" spc="0" normalizeH="0" baseline="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rPr>
              <a:t>模型</a:t>
            </a:r>
            <a:r>
              <a:rPr kumimoji="0" lang="en-US" altLang="zh-CN" sz="1200" b="0" i="0" u="none" strike="noStrike" kern="1200" cap="none" spc="0" normalizeH="0" baseline="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rPr>
              <a:t>48 h</a:t>
            </a:r>
            <a:r>
              <a:rPr kumimoji="0" lang="zh-CN" altLang="en-US" sz="1200" b="0" i="0" u="none" strike="noStrike" kern="1200" cap="none" spc="0" normalizeH="0" baseline="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rPr>
              <a:t>和</a:t>
            </a:r>
            <a:r>
              <a:rPr kumimoji="0" lang="en-US" altLang="zh-CN" sz="1200" b="0" i="0" u="none" strike="noStrike" kern="1200" cap="none" spc="0" normalizeH="0" baseline="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rPr>
              <a:t>72 h</a:t>
            </a:r>
            <a:r>
              <a:rPr kumimoji="0" lang="zh-CN" altLang="en-US" sz="1200" b="0" i="0" u="none" strike="noStrike" kern="1200" cap="none" spc="0" normalizeH="0" baseline="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rPr>
              <a:t>分别出现死亡现象。</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endParaRPr>
          </a:p>
          <a:p>
            <a:pPr marL="285750" marR="0" lvl="0" indent="-285750" algn="l" defTabSz="1219200" rtl="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zh-CN" altLang="en-US" sz="1200" b="0" i="0" u="none" strike="noStrike" kern="1200" cap="none" spc="0" normalizeH="0" baseline="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rPr>
              <a:t>脾气虚肺炎组大鼠的载菌量显著高于肺炎组。</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endParaRPr>
          </a:p>
        </p:txBody>
      </p:sp>
      <p:pic>
        <p:nvPicPr>
          <p:cNvPr id="22" name="图片 21"/>
          <p:cNvPicPr>
            <a:picLocks noChangeAspect="1"/>
          </p:cNvPicPr>
          <p:nvPr>
            <p:custDataLst>
              <p:tags r:id="rId6"/>
            </p:custDataLst>
          </p:nvPr>
        </p:nvPicPr>
        <p:blipFill>
          <a:blip r:embed="rId7"/>
          <a:stretch>
            <a:fillRect/>
          </a:stretch>
        </p:blipFill>
        <p:spPr>
          <a:xfrm>
            <a:off x="121920" y="81280"/>
            <a:ext cx="6248400" cy="3594735"/>
          </a:xfrm>
          <a:prstGeom prst="rect">
            <a:avLst/>
          </a:prstGeom>
        </p:spPr>
      </p:pic>
      <p:sp>
        <p:nvSpPr>
          <p:cNvPr id="96" name="文本框 111"/>
          <p:cNvSpPr txBox="1"/>
          <p:nvPr>
            <p:custDataLst>
              <p:tags r:id="rId8"/>
            </p:custDataLst>
          </p:nvPr>
        </p:nvSpPr>
        <p:spPr>
          <a:xfrm>
            <a:off x="3235325" y="2748280"/>
            <a:ext cx="2463800" cy="1047115"/>
          </a:xfrm>
          <a:prstGeom prst="roundRect">
            <a:avLst/>
          </a:prstGeom>
          <a:noFill/>
          <a:ln>
            <a:solidFill>
              <a:schemeClr val="accent3">
                <a:lumMod val="75000"/>
              </a:schemeClr>
            </a:solidFill>
          </a:ln>
        </p:spPr>
        <p:txBody>
          <a:bodyPr wrap="square">
            <a:noAutofit/>
          </a:bodyPr>
          <a:ls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a:lstStyle>
          <a:p>
            <a:pPr marL="285750" marR="0" lvl="0" indent="-285750" algn="l" defTabSz="1219200" rtl="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zh-CN" altLang="en-US" sz="1000" b="0" i="0" u="none" strike="noStrike" kern="1200" cap="none" spc="0" normalizeH="0" baseline="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rPr>
              <a:t>脾气虚肺炎模型组大鼠肺组织在</a:t>
            </a:r>
            <a:r>
              <a:rPr kumimoji="0" lang="en-US" altLang="zh-CN" sz="1000" b="0" i="0" u="none" strike="noStrike" kern="1200" cap="none" spc="0" normalizeH="0" baseline="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rPr>
              <a:t>48 h</a:t>
            </a:r>
            <a:r>
              <a:rPr kumimoji="0" lang="zh-CN" altLang="en-US" sz="1000" b="0" i="0" u="none" strike="noStrike" kern="1200" cap="none" spc="0" normalizeH="0" baseline="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rPr>
              <a:t>出现严重损伤，并一直持续。</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endParaRPr>
          </a:p>
          <a:p>
            <a:pPr marL="285750" marR="0" lvl="0" indent="-285750" algn="l" defTabSz="1219200" rtl="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zh-CN" altLang="en-US" sz="1000" b="0" i="0" u="none" strike="noStrike" kern="1200" cap="none" spc="0" normalizeH="0" baseline="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rPr>
              <a:t>肺炎模型组大鼠肺组织</a:t>
            </a:r>
            <a:r>
              <a:rPr kumimoji="0" lang="en-US" altLang="zh-CN" sz="1000" b="0" i="0" u="none" strike="noStrike" kern="1200" cap="none" spc="0" normalizeH="0" baseline="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rPr>
              <a:t>8-24 h</a:t>
            </a:r>
            <a:r>
              <a:rPr kumimoji="0" lang="zh-CN" altLang="en-US" sz="1000" b="0" i="0" u="none" strike="noStrike" kern="1200" cap="none" spc="0" normalizeH="0" baseline="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rPr>
              <a:t>出现损伤，后续时间段内逐渐自愈。</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endParaRPr>
          </a:p>
        </p:txBody>
      </p:sp>
      <p:pic>
        <p:nvPicPr>
          <p:cNvPr id="23" name="图片 22"/>
          <p:cNvPicPr>
            <a:picLocks noChangeAspect="1"/>
          </p:cNvPicPr>
          <p:nvPr/>
        </p:nvPicPr>
        <p:blipFill>
          <a:blip r:embed="rId9"/>
          <a:stretch>
            <a:fillRect/>
          </a:stretch>
        </p:blipFill>
        <p:spPr>
          <a:xfrm>
            <a:off x="78740" y="3795395"/>
            <a:ext cx="5344795" cy="2298065"/>
          </a:xfrm>
          <a:prstGeom prst="rect">
            <a:avLst/>
          </a:prstGeom>
        </p:spPr>
      </p:pic>
      <p:sp>
        <p:nvSpPr>
          <p:cNvPr id="25" name="文本框 111"/>
          <p:cNvSpPr txBox="1"/>
          <p:nvPr>
            <p:custDataLst>
              <p:tags r:id="rId10"/>
            </p:custDataLst>
          </p:nvPr>
        </p:nvSpPr>
        <p:spPr>
          <a:xfrm>
            <a:off x="366395" y="6273165"/>
            <a:ext cx="4572000" cy="409608"/>
          </a:xfrm>
          <a:prstGeom prst="roundRect">
            <a:avLst/>
          </a:prstGeom>
          <a:noFill/>
          <a:ln>
            <a:solidFill>
              <a:schemeClr val="accent3">
                <a:lumMod val="75000"/>
              </a:schemeClr>
            </a:solidFill>
          </a:ln>
        </p:spPr>
        <p:txBody>
          <a:bodyPr wrap="square">
            <a:spAutoFit/>
          </a:bodyPr>
          <a:ls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a:lstStyle>
          <a:p>
            <a:pPr marL="285750" lvl="0" indent="-285750" algn="l">
              <a:lnSpc>
                <a:spcPct val="150000"/>
              </a:lnSpc>
              <a:spcBef>
                <a:spcPts val="0"/>
              </a:spcBef>
              <a:spcAft>
                <a:spcPts val="0"/>
              </a:spcAft>
              <a:buClrTx/>
              <a:buSzTx/>
              <a:buFont typeface="Wingdings" panose="05000000000000000000" pitchFamily="2" charset="2"/>
              <a:buChar char="Ø"/>
              <a:defRPr/>
            </a:pPr>
            <a:r>
              <a:rPr lang="zh-CN" altLang="en-US" sz="120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sym typeface="+mn-ea"/>
              </a:rPr>
              <a:t>造模后，脾气虚肺炎组大鼠于</a:t>
            </a:r>
            <a:r>
              <a:rPr lang="zh-CN" altLang="en-US" sz="120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sym typeface="+mn-ea"/>
              </a:rPr>
              <a:t>48 h</a:t>
            </a:r>
            <a:r>
              <a:rPr lang="zh-CN" altLang="en-US" sz="120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sym typeface="+mn-ea"/>
              </a:rPr>
              <a:t>出现较多的炎性细胞招募。</a:t>
            </a:r>
            <a:endParaRPr lang="zh-CN" altLang="en-US" sz="120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sym typeface="+mn-ea"/>
            </a:endParaRPr>
          </a:p>
        </p:txBody>
      </p:sp>
      <p:pic>
        <p:nvPicPr>
          <p:cNvPr id="26" name="图片 25"/>
          <p:cNvPicPr>
            <a:picLocks noChangeAspect="1"/>
          </p:cNvPicPr>
          <p:nvPr/>
        </p:nvPicPr>
        <p:blipFill>
          <a:blip r:embed="rId11"/>
          <a:stretch>
            <a:fillRect/>
          </a:stretch>
        </p:blipFill>
        <p:spPr>
          <a:xfrm>
            <a:off x="5627370" y="1692910"/>
            <a:ext cx="6229350" cy="1573530"/>
          </a:xfrm>
          <a:prstGeom prst="rect">
            <a:avLst/>
          </a:prstGeom>
        </p:spPr>
      </p:pic>
      <p:pic>
        <p:nvPicPr>
          <p:cNvPr id="43" name="图片 42"/>
          <p:cNvPicPr>
            <a:picLocks noChangeAspect="1"/>
          </p:cNvPicPr>
          <p:nvPr/>
        </p:nvPicPr>
        <p:blipFill>
          <a:blip r:embed="rId12"/>
          <a:stretch>
            <a:fillRect/>
          </a:stretch>
        </p:blipFill>
        <p:spPr>
          <a:xfrm>
            <a:off x="5567045" y="4746625"/>
            <a:ext cx="3748405" cy="2111375"/>
          </a:xfrm>
          <a:prstGeom prst="rect">
            <a:avLst/>
          </a:prstGeom>
        </p:spPr>
      </p:pic>
      <p:sp>
        <p:nvSpPr>
          <p:cNvPr id="44" name="文本框 111"/>
          <p:cNvSpPr txBox="1"/>
          <p:nvPr>
            <p:custDataLst>
              <p:tags r:id="rId13"/>
            </p:custDataLst>
          </p:nvPr>
        </p:nvSpPr>
        <p:spPr>
          <a:xfrm>
            <a:off x="9315450" y="5581015"/>
            <a:ext cx="2295525" cy="758190"/>
          </a:xfrm>
          <a:prstGeom prst="roundRect">
            <a:avLst/>
          </a:prstGeom>
          <a:noFill/>
          <a:ln>
            <a:solidFill>
              <a:schemeClr val="accent3">
                <a:lumMod val="75000"/>
              </a:schemeClr>
            </a:solidFill>
          </a:ln>
        </p:spPr>
        <p:txBody>
          <a:bodyPr wrap="square">
            <a:noAutofit/>
          </a:bodyPr>
          <a:ls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a:lstStyle>
          <a:p>
            <a:pPr marL="285750" lvl="0" indent="-285750" algn="l">
              <a:lnSpc>
                <a:spcPct val="150000"/>
              </a:lnSpc>
              <a:spcBef>
                <a:spcPts val="0"/>
              </a:spcBef>
              <a:spcAft>
                <a:spcPts val="0"/>
              </a:spcAft>
              <a:buClrTx/>
              <a:buSzTx/>
              <a:buFont typeface="Wingdings" panose="05000000000000000000" pitchFamily="2" charset="2"/>
              <a:buChar char="Ø"/>
              <a:defRPr/>
            </a:pPr>
            <a:r>
              <a:rPr lang="zh-CN" altLang="en-US" sz="100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sym typeface="+mn-ea"/>
              </a:rPr>
              <a:t>造模后，</a:t>
            </a:r>
            <a:r>
              <a:rPr lang="zh-CN" altLang="en-US" sz="100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sym typeface="+mn-ea"/>
              </a:rPr>
              <a:t>PFY</a:t>
            </a:r>
            <a:r>
              <a:rPr lang="zh-CN" altLang="en-US" sz="100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sym typeface="+mn-ea"/>
              </a:rPr>
              <a:t>组大鼠的肺组织出现毛玻璃影的肺实质化病变，</a:t>
            </a:r>
            <a:r>
              <a:rPr lang="zh-CN" altLang="en-US" sz="100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sym typeface="+mn-ea"/>
              </a:rPr>
              <a:t>FFHQ</a:t>
            </a:r>
            <a:r>
              <a:rPr lang="zh-CN" altLang="en-US" sz="100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sym typeface="+mn-ea"/>
              </a:rPr>
              <a:t>干预组这种现象得到缓解。</a:t>
            </a:r>
            <a:endParaRPr lang="zh-CN" altLang="en-US" sz="100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sym typeface="+mn-ea"/>
            </a:endParaRPr>
          </a:p>
        </p:txBody>
      </p:sp>
      <p:sp>
        <p:nvSpPr>
          <p:cNvPr id="45" name="文本框 44"/>
          <p:cNvSpPr txBox="1"/>
          <p:nvPr/>
        </p:nvSpPr>
        <p:spPr>
          <a:xfrm>
            <a:off x="9417050" y="3564890"/>
            <a:ext cx="1579880" cy="935990"/>
          </a:xfrm>
          <a:prstGeom prst="rect">
            <a:avLst/>
          </a:prstGeom>
          <a:noFill/>
          <a:ln>
            <a:solidFill>
              <a:schemeClr val="accent3">
                <a:lumMod val="75000"/>
              </a:schemeClr>
            </a:solidFill>
          </a:ln>
        </p:spPr>
        <p:txBody>
          <a:bodyPr wrap="square" rtlCol="0" anchor="t">
            <a:noAutofit/>
          </a:bodyPr>
          <a:ls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a:lstStyle>
          <a:p>
            <a:pPr marL="285750" lvl="0" indent="-285750" algn="l">
              <a:lnSpc>
                <a:spcPct val="150000"/>
              </a:lnSpc>
              <a:spcBef>
                <a:spcPts val="0"/>
              </a:spcBef>
              <a:spcAft>
                <a:spcPts val="0"/>
              </a:spcAft>
              <a:buClrTx/>
              <a:buSzTx/>
              <a:buFont typeface="Wingdings" panose="05000000000000000000" pitchFamily="2" charset="2"/>
              <a:buChar char="Ø"/>
              <a:defRPr/>
            </a:pPr>
            <a:r>
              <a:rPr lang="zh-CN" altLang="en-US" sz="100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sym typeface="+mn-ea"/>
              </a:rPr>
              <a:t>FFHQ</a:t>
            </a:r>
            <a:r>
              <a:rPr lang="zh-CN" altLang="en-US" sz="100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sym typeface="+mn-ea"/>
              </a:rPr>
              <a:t>的干预可以显著改善补体片段</a:t>
            </a:r>
            <a:r>
              <a:rPr lang="zh-CN" altLang="en-US" sz="100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sym typeface="+mn-ea"/>
              </a:rPr>
              <a:t>C4a</a:t>
            </a:r>
            <a:r>
              <a:rPr lang="zh-CN" altLang="en-US" sz="100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sym typeface="+mn-ea"/>
              </a:rPr>
              <a:t>的沉积。</a:t>
            </a:r>
            <a:endParaRPr lang="zh-CN" altLang="en-US" sz="1000" noProof="0" dirty="0">
              <a:ln>
                <a:noFill/>
              </a:ln>
              <a:solidFill>
                <a:prstClr val="black"/>
              </a:solidFill>
              <a:effectLst/>
              <a:uLnTx/>
              <a:uFillTx/>
              <a:latin typeface="Times New Roman" panose="02020603050405020304" charset="0"/>
              <a:ea typeface="黑体" panose="02010609060101010101" charset="-122"/>
              <a:cs typeface="Times New Roman" panose="02020603050405020304" charset="0"/>
              <a:sym typeface="+mn-ea"/>
            </a:endParaRPr>
          </a:p>
        </p:txBody>
      </p:sp>
      <p:pic>
        <p:nvPicPr>
          <p:cNvPr id="46" name="图片 45"/>
          <p:cNvPicPr>
            <a:picLocks noChangeAspect="1"/>
          </p:cNvPicPr>
          <p:nvPr/>
        </p:nvPicPr>
        <p:blipFill>
          <a:blip r:embed="rId14"/>
          <a:stretch>
            <a:fillRect/>
          </a:stretch>
        </p:blipFill>
        <p:spPr>
          <a:xfrm>
            <a:off x="6178550" y="3261360"/>
            <a:ext cx="3052445" cy="163639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浅色小清新水彩背景 (9)"/>
          <p:cNvPicPr>
            <a:picLocks noChangeAspect="1"/>
          </p:cNvPicPr>
          <p:nvPr/>
        </p:nvPicPr>
        <p:blipFill>
          <a:blip r:embed="rId1"/>
          <a:stretch>
            <a:fillRect/>
          </a:stretch>
        </p:blipFill>
        <p:spPr>
          <a:xfrm>
            <a:off x="7620" y="-17145"/>
            <a:ext cx="12247880" cy="6889750"/>
          </a:xfrm>
          <a:prstGeom prst="rect">
            <a:avLst/>
          </a:prstGeom>
        </p:spPr>
      </p:pic>
      <p:sp>
        <p:nvSpPr>
          <p:cNvPr id="4" name="矩形 3"/>
          <p:cNvSpPr/>
          <p:nvPr/>
        </p:nvSpPr>
        <p:spPr>
          <a:xfrm>
            <a:off x="-29210" y="1666875"/>
            <a:ext cx="12221210" cy="3074035"/>
          </a:xfrm>
          <a:prstGeom prst="rect">
            <a:avLst/>
          </a:prstGeom>
          <a:solidFill>
            <a:srgbClr val="5BB1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矩形 8"/>
          <p:cNvSpPr/>
          <p:nvPr/>
        </p:nvSpPr>
        <p:spPr>
          <a:xfrm flipV="1">
            <a:off x="7476" y="1986203"/>
            <a:ext cx="12220950" cy="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flipV="1">
            <a:off x="7476" y="4405676"/>
            <a:ext cx="12220950" cy="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Forest_04"/>
          <p:cNvPicPr>
            <a:picLocks noChangeAspect="1"/>
          </p:cNvPicPr>
          <p:nvPr/>
        </p:nvPicPr>
        <p:blipFill>
          <a:blip r:embed="rId2"/>
          <a:stretch>
            <a:fillRect/>
          </a:stretch>
        </p:blipFill>
        <p:spPr>
          <a:xfrm rot="19260000">
            <a:off x="10914380" y="3937635"/>
            <a:ext cx="1501775" cy="3883025"/>
          </a:xfrm>
          <a:prstGeom prst="rect">
            <a:avLst/>
          </a:prstGeom>
        </p:spPr>
      </p:pic>
      <p:grpSp>
        <p:nvGrpSpPr>
          <p:cNvPr id="2" name="组合 1"/>
          <p:cNvGrpSpPr/>
          <p:nvPr/>
        </p:nvGrpSpPr>
        <p:grpSpPr>
          <a:xfrm>
            <a:off x="-149225" y="-1447165"/>
            <a:ext cx="1863725" cy="4128770"/>
            <a:chOff x="-235" y="-2279"/>
            <a:chExt cx="2935" cy="6502"/>
          </a:xfrm>
        </p:grpSpPr>
        <p:pic>
          <p:nvPicPr>
            <p:cNvPr id="16" name="图片 15" descr="Forest_02"/>
            <p:cNvPicPr>
              <a:picLocks noChangeAspect="1"/>
            </p:cNvPicPr>
            <p:nvPr/>
          </p:nvPicPr>
          <p:blipFill>
            <a:blip r:embed="rId3"/>
            <a:stretch>
              <a:fillRect/>
            </a:stretch>
          </p:blipFill>
          <p:spPr>
            <a:xfrm rot="8280000">
              <a:off x="782" y="-2279"/>
              <a:ext cx="1918" cy="5016"/>
            </a:xfrm>
            <a:prstGeom prst="rect">
              <a:avLst/>
            </a:prstGeom>
          </p:spPr>
        </p:pic>
        <p:pic>
          <p:nvPicPr>
            <p:cNvPr id="17" name="图片 16" descr="Forest_04"/>
            <p:cNvPicPr>
              <a:picLocks noChangeAspect="1"/>
            </p:cNvPicPr>
            <p:nvPr/>
          </p:nvPicPr>
          <p:blipFill>
            <a:blip r:embed="rId4"/>
            <a:stretch>
              <a:fillRect/>
            </a:stretch>
          </p:blipFill>
          <p:spPr>
            <a:xfrm rot="9240000">
              <a:off x="-235" y="-1183"/>
              <a:ext cx="2090" cy="5407"/>
            </a:xfrm>
            <a:prstGeom prst="rect">
              <a:avLst/>
            </a:prstGeom>
          </p:spPr>
        </p:pic>
      </p:grpSp>
      <p:pic>
        <p:nvPicPr>
          <p:cNvPr id="19" name="图片 18" descr="Forest_17"/>
          <p:cNvPicPr>
            <a:picLocks noChangeAspect="1"/>
          </p:cNvPicPr>
          <p:nvPr/>
        </p:nvPicPr>
        <p:blipFill>
          <a:blip r:embed="rId5"/>
          <a:stretch>
            <a:fillRect/>
          </a:stretch>
        </p:blipFill>
        <p:spPr>
          <a:xfrm rot="2760000">
            <a:off x="-751840" y="5314315"/>
            <a:ext cx="1235075" cy="3690620"/>
          </a:xfrm>
          <a:prstGeom prst="rect">
            <a:avLst/>
          </a:prstGeom>
        </p:spPr>
      </p:pic>
      <p:grpSp>
        <p:nvGrpSpPr>
          <p:cNvPr id="3" name="组合 2"/>
          <p:cNvGrpSpPr/>
          <p:nvPr/>
        </p:nvGrpSpPr>
        <p:grpSpPr>
          <a:xfrm>
            <a:off x="10462260" y="-1071245"/>
            <a:ext cx="2639060" cy="2570480"/>
            <a:chOff x="16476" y="-1687"/>
            <a:chExt cx="4156" cy="4048"/>
          </a:xfrm>
        </p:grpSpPr>
        <p:pic>
          <p:nvPicPr>
            <p:cNvPr id="20" name="图片 19" descr="Forest_12"/>
            <p:cNvPicPr>
              <a:picLocks noChangeAspect="1"/>
            </p:cNvPicPr>
            <p:nvPr/>
          </p:nvPicPr>
          <p:blipFill>
            <a:blip r:embed="rId6"/>
            <a:stretch>
              <a:fillRect/>
            </a:stretch>
          </p:blipFill>
          <p:spPr>
            <a:xfrm rot="14220000">
              <a:off x="18094" y="-1482"/>
              <a:ext cx="1028" cy="4048"/>
            </a:xfrm>
            <a:prstGeom prst="rect">
              <a:avLst/>
            </a:prstGeom>
          </p:spPr>
        </p:pic>
        <p:pic>
          <p:nvPicPr>
            <p:cNvPr id="22" name="图片 21" descr="Forest_12"/>
            <p:cNvPicPr>
              <a:picLocks noChangeAspect="1"/>
            </p:cNvPicPr>
            <p:nvPr/>
          </p:nvPicPr>
          <p:blipFill>
            <a:blip r:embed="rId6"/>
            <a:stretch>
              <a:fillRect/>
            </a:stretch>
          </p:blipFill>
          <p:spPr>
            <a:xfrm rot="13140000">
              <a:off x="19014" y="-1687"/>
              <a:ext cx="1028" cy="4048"/>
            </a:xfrm>
            <a:prstGeom prst="rect">
              <a:avLst/>
            </a:prstGeom>
          </p:spPr>
        </p:pic>
        <p:pic>
          <p:nvPicPr>
            <p:cNvPr id="23" name="图片 22" descr="Forest_12"/>
            <p:cNvPicPr>
              <a:picLocks noChangeAspect="1"/>
            </p:cNvPicPr>
            <p:nvPr/>
          </p:nvPicPr>
          <p:blipFill>
            <a:blip r:embed="rId6"/>
            <a:stretch>
              <a:fillRect/>
            </a:stretch>
          </p:blipFill>
          <p:spPr>
            <a:xfrm rot="15480000">
              <a:off x="17986" y="-2091"/>
              <a:ext cx="1028" cy="4048"/>
            </a:xfrm>
            <a:prstGeom prst="rect">
              <a:avLst/>
            </a:prstGeom>
          </p:spPr>
        </p:pic>
      </p:grpSp>
      <p:sp>
        <p:nvSpPr>
          <p:cNvPr id="6" name="TextBox 3"/>
          <p:cNvSpPr txBox="1"/>
          <p:nvPr/>
        </p:nvSpPr>
        <p:spPr>
          <a:xfrm>
            <a:off x="1424305" y="2440305"/>
            <a:ext cx="8912225" cy="1753235"/>
          </a:xfrm>
          <a:prstGeom prst="rect">
            <a:avLst/>
          </a:prstGeom>
          <a:noFill/>
        </p:spPr>
        <p:txBody>
          <a:bodyPr wrap="square" rtlCol="0">
            <a:spAutoFit/>
          </a:bodyPr>
          <a:lstStyle/>
          <a:p>
            <a:pPr algn="ctr"/>
            <a:r>
              <a:rPr lang="zh-CN" sz="5400" b="1" dirty="0">
                <a:solidFill>
                  <a:schemeClr val="tx1"/>
                </a:solidFill>
                <a:latin typeface="黑体" panose="02010609060101010101" charset="-122"/>
                <a:ea typeface="黑体" panose="02010609060101010101" charset="-122"/>
              </a:rPr>
              <a:t>感谢各位聆听</a:t>
            </a:r>
            <a:endParaRPr lang="zh-CN" sz="5400" b="1" dirty="0">
              <a:solidFill>
                <a:schemeClr val="tx1"/>
              </a:solidFill>
              <a:latin typeface="黑体" panose="02010609060101010101" charset="-122"/>
              <a:ea typeface="黑体" panose="02010609060101010101" charset="-122"/>
            </a:endParaRPr>
          </a:p>
          <a:p>
            <a:pPr algn="ctr"/>
            <a:r>
              <a:rPr lang="zh-CN" sz="5400" b="1" dirty="0">
                <a:solidFill>
                  <a:schemeClr val="tx1"/>
                </a:solidFill>
                <a:latin typeface="黑体" panose="02010609060101010101" charset="-122"/>
                <a:ea typeface="黑体" panose="02010609060101010101" charset="-122"/>
              </a:rPr>
              <a:t>欢迎交流指正</a:t>
            </a:r>
            <a:endParaRPr lang="zh-CN" sz="5400" b="1" dirty="0">
              <a:solidFill>
                <a:schemeClr val="tx1"/>
              </a:solidFill>
              <a:latin typeface="黑体" panose="02010609060101010101" charset="-122"/>
              <a:ea typeface="黑体" panose="02010609060101010101" charset="-122"/>
              <a:cs typeface="Arial" panose="020B0604020202020204" pitchFamily="34" charset="0"/>
            </a:endParaRPr>
          </a:p>
        </p:txBody>
      </p:sp>
      <p:pic>
        <p:nvPicPr>
          <p:cNvPr id="7" name="图片 6" descr="Forest_04"/>
          <p:cNvPicPr>
            <a:picLocks noChangeAspect="1"/>
          </p:cNvPicPr>
          <p:nvPr/>
        </p:nvPicPr>
        <p:blipFill>
          <a:blip r:embed="rId2"/>
          <a:stretch>
            <a:fillRect/>
          </a:stretch>
        </p:blipFill>
        <p:spPr>
          <a:xfrm rot="17880000">
            <a:off x="10746740" y="5690870"/>
            <a:ext cx="704850" cy="18230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浅色小清新水彩背景 (9)"/>
          <p:cNvPicPr>
            <a:picLocks noChangeAspect="1"/>
          </p:cNvPicPr>
          <p:nvPr/>
        </p:nvPicPr>
        <p:blipFill>
          <a:blip r:embed="rId1"/>
          <a:stretch>
            <a:fillRect/>
          </a:stretch>
        </p:blipFill>
        <p:spPr>
          <a:xfrm>
            <a:off x="0" y="-15875"/>
            <a:ext cx="12247880" cy="6889750"/>
          </a:xfrm>
          <a:prstGeom prst="rect">
            <a:avLst/>
          </a:prstGeom>
        </p:spPr>
      </p:pic>
      <p:sp>
        <p:nvSpPr>
          <p:cNvPr id="7" name="文本框 6"/>
          <p:cNvSpPr txBox="1"/>
          <p:nvPr>
            <p:custDataLst>
              <p:tags r:id="rId2"/>
            </p:custDataLst>
          </p:nvPr>
        </p:nvSpPr>
        <p:spPr>
          <a:xfrm>
            <a:off x="717550" y="1679575"/>
            <a:ext cx="6351270" cy="4492625"/>
          </a:xfrm>
          <a:prstGeom prst="rect">
            <a:avLst/>
          </a:prstGeom>
          <a:noFill/>
        </p:spPr>
        <p:txBody>
          <a:bodyPr wrap="square" rtlCol="0">
            <a:spAutoFit/>
          </a:bodyPr>
          <a:p>
            <a:pPr indent="457200" fontAlgn="auto">
              <a:lnSpc>
                <a:spcPct val="130000"/>
              </a:lnSpc>
              <a:spcBef>
                <a:spcPts val="0"/>
              </a:spcBef>
              <a:spcAft>
                <a:spcPts val="0"/>
              </a:spcAft>
            </a:pP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肺炎克雷伯菌（</a:t>
            </a:r>
            <a:r>
              <a:rPr lang="zh-CN" altLang="en-US" sz="2000" i="1" dirty="0">
                <a:latin typeface="Times New Roman Italic" panose="02020603050405020304" charset="0"/>
                <a:ea typeface="宋体" panose="02010600030101010101" pitchFamily="2" charset="-122"/>
                <a:cs typeface="Times New Roman Italic" panose="02020603050405020304" charset="0"/>
                <a:sym typeface="+mn-ea"/>
              </a:rPr>
              <a:t>Klebsiella pneumoniae</a:t>
            </a:r>
            <a:r>
              <a:rPr lang="en-US" altLang="zh-CN" sz="2000" i="1" dirty="0">
                <a:latin typeface="Times New Roman Italic" panose="02020603050405020304" charset="0"/>
                <a:ea typeface="宋体" panose="02010600030101010101" pitchFamily="2" charset="-122"/>
                <a:cs typeface="Times New Roman Italic" panose="02020603050405020304" charset="0"/>
                <a:sym typeface="+mn-ea"/>
              </a:rPr>
              <a:t>, </a:t>
            </a:r>
            <a:r>
              <a:rPr lang="en-US" altLang="zh-CN" sz="2000" dirty="0">
                <a:latin typeface="Times New Roman" panose="02020603050405020304" charset="0"/>
                <a:ea typeface="宋体" panose="02010600030101010101" pitchFamily="2" charset="-122"/>
                <a:cs typeface="Times New Roman" panose="02020603050405020304" charset="0"/>
                <a:sym typeface="+mn-ea"/>
              </a:rPr>
              <a:t>Kpn</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）是一种条件致病菌，在机体免疫力降低时易转运至肺脏，释放多种毒力因子，启动天然免疫程序并释放炎症细胞因子。然而，细胞因子大量释放引发“炎症风暴”，诱导急性肺损伤（Acute Lung Injury, ALI）发生，甚至引起多器官损伤及败血症。是参与新冠病毒后期继发细菌感染中最重要的病原菌。</a:t>
            </a:r>
            <a:endParaRPr lang="zh-CN" altLang="en-US" sz="2000" dirty="0">
              <a:latin typeface="Times New Roman Regular" panose="02020603050405020304" charset="0"/>
              <a:ea typeface="宋体" panose="02010600030101010101" pitchFamily="2" charset="-122"/>
              <a:cs typeface="Times New Roman Regular" panose="02020603050405020304" charset="0"/>
              <a:sym typeface="+mn-ea"/>
            </a:endParaRPr>
          </a:p>
          <a:p>
            <a:pPr indent="457200" fontAlgn="auto">
              <a:lnSpc>
                <a:spcPct val="130000"/>
              </a:lnSpc>
              <a:spcBef>
                <a:spcPts val="0"/>
              </a:spcBef>
              <a:spcAft>
                <a:spcPts val="0"/>
              </a:spcAft>
            </a:pP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由于医疗和畜牧养殖业中抗生素的不当使用，使得Kpn不仅是医院耐药菌的监测重点，也是兽用抗生素耐药性增速最快的细菌之一，给人类和动物的健康构成威胁。</a:t>
            </a:r>
            <a:endParaRPr lang="zh-CN" altLang="en-US" sz="2000" dirty="0">
              <a:latin typeface="Times New Roman Regular" panose="02020603050405020304" charset="0"/>
              <a:ea typeface="宋体" panose="02010600030101010101" pitchFamily="2" charset="-122"/>
              <a:cs typeface="Times New Roman Regular" panose="02020603050405020304" charset="0"/>
              <a:sym typeface="+mn-ea"/>
            </a:endParaRPr>
          </a:p>
        </p:txBody>
      </p:sp>
      <p:grpSp>
        <p:nvGrpSpPr>
          <p:cNvPr id="6" name="组合 5"/>
          <p:cNvGrpSpPr/>
          <p:nvPr/>
        </p:nvGrpSpPr>
        <p:grpSpPr>
          <a:xfrm>
            <a:off x="7504430" y="1926590"/>
            <a:ext cx="3881755" cy="2471420"/>
            <a:chOff x="12124" y="1371"/>
            <a:chExt cx="6113" cy="3892"/>
          </a:xfrm>
        </p:grpSpPr>
        <p:pic>
          <p:nvPicPr>
            <p:cNvPr id="5" name="图片 4"/>
            <p:cNvPicPr>
              <a:picLocks noChangeAspect="1"/>
            </p:cNvPicPr>
            <p:nvPr>
              <p:custDataLst>
                <p:tags r:id="rId3"/>
              </p:custDataLst>
            </p:nvPr>
          </p:nvPicPr>
          <p:blipFill>
            <a:blip r:embed="rId4"/>
            <a:stretch>
              <a:fillRect/>
            </a:stretch>
          </p:blipFill>
          <p:spPr>
            <a:xfrm>
              <a:off x="12124" y="1371"/>
              <a:ext cx="5535" cy="3892"/>
            </a:xfrm>
            <a:prstGeom prst="rect">
              <a:avLst/>
            </a:prstGeom>
          </p:spPr>
        </p:pic>
        <p:sp>
          <p:nvSpPr>
            <p:cNvPr id="9" name="文本框 8"/>
            <p:cNvSpPr txBox="1"/>
            <p:nvPr>
              <p:custDataLst>
                <p:tags r:id="rId5"/>
              </p:custDataLst>
            </p:nvPr>
          </p:nvSpPr>
          <p:spPr>
            <a:xfrm>
              <a:off x="12173" y="1445"/>
              <a:ext cx="6064" cy="434"/>
            </a:xfrm>
            <a:prstGeom prst="rect">
              <a:avLst/>
            </a:prstGeom>
            <a:noFill/>
          </p:spPr>
          <p:txBody>
            <a:bodyPr wrap="square" rtlCol="0">
              <a:spAutoFit/>
            </a:bodyPr>
            <a:p>
              <a:r>
                <a:rPr lang="zh-CN" altLang="en-US" sz="1200" b="1" i="1" dirty="0">
                  <a:highlight>
                    <a:srgbClr val="FFFF00"/>
                  </a:highlight>
                  <a:latin typeface="Times New Roman Bold Italic" panose="02020603050405020304" charset="0"/>
                  <a:ea typeface="宋体" panose="02010600030101010101" pitchFamily="2" charset="-122"/>
                  <a:cs typeface="Times New Roman Bold Italic" panose="02020603050405020304" charset="0"/>
                  <a:sym typeface="+mn-ea"/>
                </a:rPr>
                <a:t>Klebsiella pneumoniae</a:t>
              </a:r>
              <a:endParaRPr lang="zh-CN" altLang="en-US" sz="1200" b="1" i="1" dirty="0">
                <a:highlight>
                  <a:srgbClr val="FFFF00"/>
                </a:highlight>
                <a:latin typeface="Times New Roman Bold Italic" panose="02020603050405020304" charset="0"/>
                <a:ea typeface="宋体" panose="02010600030101010101" pitchFamily="2" charset="-122"/>
                <a:cs typeface="Times New Roman Bold Italic" panose="02020603050405020304" charset="0"/>
                <a:sym typeface="+mn-ea"/>
              </a:endParaRPr>
            </a:p>
          </p:txBody>
        </p:sp>
      </p:grpSp>
      <p:sp>
        <p:nvSpPr>
          <p:cNvPr id="30" name="文本框 29"/>
          <p:cNvSpPr txBox="1"/>
          <p:nvPr>
            <p:custDataLst>
              <p:tags r:id="rId6"/>
            </p:custDataLst>
          </p:nvPr>
        </p:nvSpPr>
        <p:spPr>
          <a:xfrm>
            <a:off x="717550" y="212090"/>
            <a:ext cx="10421620" cy="1198880"/>
          </a:xfrm>
          <a:prstGeom prst="rect">
            <a:avLst/>
          </a:prstGeom>
          <a:noFill/>
        </p:spPr>
        <p:txBody>
          <a:bodyPr wrap="square" rtlCol="0">
            <a:spAutoFit/>
          </a:bodyPr>
          <a:p>
            <a:pPr>
              <a:lnSpc>
                <a:spcPct val="150000"/>
              </a:lnSpc>
            </a:pPr>
            <a:r>
              <a:rPr lang="zh-CN" altLang="en-US" sz="2400" b="1">
                <a:latin typeface="华文楷体" panose="02010600040101010101" charset="-122"/>
                <a:ea typeface="华文楷体" panose="02010600040101010101" charset="-122"/>
                <a:cs typeface="华文楷体" panose="02010600040101010101" charset="-122"/>
              </a:rPr>
              <a:t>一、柚皮苷对肺炎克雷伯菌（</a:t>
            </a:r>
            <a:r>
              <a:rPr lang="zh-CN" altLang="en-US" sz="2400" b="1" i="1">
                <a:latin typeface="华文楷体" panose="02010600040101010101" charset="-122"/>
                <a:ea typeface="华文楷体" panose="02010600040101010101" charset="-122"/>
                <a:cs typeface="华文楷体" panose="02010600040101010101" charset="-122"/>
              </a:rPr>
              <a:t>Klebsiella pneumoniae</a:t>
            </a:r>
            <a:r>
              <a:rPr lang="zh-CN" altLang="en-US" sz="2400" b="1">
                <a:latin typeface="华文楷体" panose="02010600040101010101" charset="-122"/>
                <a:ea typeface="华文楷体" panose="02010600040101010101" charset="-122"/>
                <a:cs typeface="华文楷体" panose="02010600040101010101" charset="-122"/>
              </a:rPr>
              <a:t>，Kpn）诱导的小鼠肺炎的疗效及作用机制</a:t>
            </a:r>
            <a:endParaRPr lang="zh-CN" altLang="en-US" sz="2400" b="1">
              <a:latin typeface="华文楷体" panose="02010600040101010101" charset="-122"/>
              <a:ea typeface="华文楷体" panose="02010600040101010101" charset="-122"/>
              <a:cs typeface="华文楷体" panose="02010600040101010101"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Requires="p14" p14:dur="10">
        <p15:prstTrans prst="fallOver"/>
      </p:transition>
    </mc:Choice>
    <mc:Fallback>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3055620" y="381635"/>
            <a:ext cx="2931795" cy="2608580"/>
          </a:xfrm>
          <a:prstGeom prst="rect">
            <a:avLst/>
          </a:prstGeom>
        </p:spPr>
      </p:pic>
      <p:pic>
        <p:nvPicPr>
          <p:cNvPr id="5" name="图片 4"/>
          <p:cNvPicPr>
            <a:picLocks noChangeAspect="1"/>
          </p:cNvPicPr>
          <p:nvPr/>
        </p:nvPicPr>
        <p:blipFill>
          <a:blip r:embed="rId2"/>
          <a:stretch>
            <a:fillRect/>
          </a:stretch>
        </p:blipFill>
        <p:spPr>
          <a:xfrm>
            <a:off x="3701415" y="2990215"/>
            <a:ext cx="2713355" cy="2943860"/>
          </a:xfrm>
          <a:prstGeom prst="rect">
            <a:avLst/>
          </a:prstGeom>
        </p:spPr>
      </p:pic>
      <p:pic>
        <p:nvPicPr>
          <p:cNvPr id="6" name="图片 5"/>
          <p:cNvPicPr>
            <a:picLocks noChangeAspect="1"/>
          </p:cNvPicPr>
          <p:nvPr/>
        </p:nvPicPr>
        <p:blipFill>
          <a:blip r:embed="rId3"/>
          <a:stretch>
            <a:fillRect/>
          </a:stretch>
        </p:blipFill>
        <p:spPr>
          <a:xfrm>
            <a:off x="7308850" y="2929255"/>
            <a:ext cx="2820035" cy="3102610"/>
          </a:xfrm>
          <a:prstGeom prst="rect">
            <a:avLst/>
          </a:prstGeom>
        </p:spPr>
      </p:pic>
      <p:pic>
        <p:nvPicPr>
          <p:cNvPr id="2" name="图片 31" descr="截屏2023-04-18 10.17.55"/>
          <p:cNvPicPr/>
          <p:nvPr>
            <p:custDataLst>
              <p:tags r:id="rId4"/>
            </p:custDataLst>
          </p:nvPr>
        </p:nvPicPr>
        <p:blipFill>
          <a:blip r:embed="rId5"/>
          <a:stretch>
            <a:fillRect/>
          </a:stretch>
        </p:blipFill>
        <p:spPr>
          <a:xfrm>
            <a:off x="6466840" y="506730"/>
            <a:ext cx="4711065" cy="2111375"/>
          </a:xfrm>
          <a:prstGeom prst="rect">
            <a:avLst/>
          </a:prstGeom>
          <a:noFill/>
          <a:ln w="9525">
            <a:noFill/>
          </a:ln>
        </p:spPr>
      </p:pic>
      <p:sp>
        <p:nvSpPr>
          <p:cNvPr id="11" name="文本框 10"/>
          <p:cNvSpPr txBox="1"/>
          <p:nvPr/>
        </p:nvSpPr>
        <p:spPr>
          <a:xfrm>
            <a:off x="977265" y="6076950"/>
            <a:ext cx="9705340" cy="655320"/>
          </a:xfrm>
          <a:prstGeom prst="rect">
            <a:avLst/>
          </a:prstGeom>
          <a:noFill/>
          <a:ln w="12700">
            <a:solidFill>
              <a:schemeClr val="accent1"/>
            </a:solidFill>
          </a:ln>
        </p:spPr>
        <p:txBody>
          <a:bodyPr wrap="square" rtlCol="0">
            <a:noAutofit/>
          </a:bodyPr>
          <a:p>
            <a:pPr algn="just">
              <a:lnSpc>
                <a:spcPct val="100000"/>
              </a:lnSpc>
            </a:pPr>
            <a:r>
              <a:rPr lang="zh-CN" altLang="en-US" sz="1400">
                <a:latin typeface="Times New Roman" panose="02020603050405020304" charset="0"/>
                <a:ea typeface="华文楷体" panose="02010600040101010101" charset="-122"/>
                <a:cs typeface="Times New Roman" panose="02020603050405020304" charset="0"/>
              </a:rPr>
              <a:t>通过网络药理学发现，检索药物靶点数据库和疾病靶点数据库获得化橘红治疗肺炎/ALI共</a:t>
            </a:r>
            <a:r>
              <a:rPr lang="en-US" altLang="zh-CN" sz="1400">
                <a:latin typeface="Times New Roman" panose="02020603050405020304" charset="0"/>
                <a:ea typeface="华文楷体" panose="02010600040101010101" charset="-122"/>
                <a:cs typeface="Times New Roman" panose="02020603050405020304" charset="0"/>
              </a:rPr>
              <a:t> </a:t>
            </a:r>
            <a:r>
              <a:rPr lang="zh-CN" altLang="en-US" sz="1400">
                <a:latin typeface="Times New Roman" panose="02020603050405020304" charset="0"/>
                <a:ea typeface="华文楷体" panose="02010600040101010101" charset="-122"/>
                <a:cs typeface="Times New Roman" panose="02020603050405020304" charset="0"/>
              </a:rPr>
              <a:t>75个靶点。根据PPI网络分析，其中有TNF、TLR4、NLRP3等关键靶点。通过通路富集分析，NF-κB/NLRP3是其中较为重要的信号通路。</a:t>
            </a:r>
            <a:endParaRPr lang="zh-CN" altLang="en-US" sz="1400">
              <a:latin typeface="Times New Roman" panose="02020603050405020304" charset="0"/>
              <a:ea typeface="华文楷体" panose="02010600040101010101" charset="-122"/>
              <a:cs typeface="Times New Roman" panose="02020603050405020304" charset="0"/>
            </a:endParaRPr>
          </a:p>
        </p:txBody>
      </p:sp>
      <p:sp>
        <p:nvSpPr>
          <p:cNvPr id="3" name="文本框 2"/>
          <p:cNvSpPr txBox="1"/>
          <p:nvPr/>
        </p:nvSpPr>
        <p:spPr>
          <a:xfrm>
            <a:off x="492125" y="554355"/>
            <a:ext cx="2416810" cy="368300"/>
          </a:xfrm>
          <a:prstGeom prst="rect">
            <a:avLst/>
          </a:prstGeom>
          <a:noFill/>
        </p:spPr>
        <p:txBody>
          <a:bodyPr wrap="square" rtlCol="0">
            <a:spAutoFit/>
          </a:bodyPr>
          <a:p>
            <a:r>
              <a:rPr lang="zh-CN" altLang="en-US"/>
              <a:t>网络药理学分析</a:t>
            </a:r>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10335" y="5459095"/>
            <a:ext cx="8827135" cy="583565"/>
          </a:xfrm>
          <a:prstGeom prst="rect">
            <a:avLst/>
          </a:prstGeom>
          <a:noFill/>
        </p:spPr>
        <p:txBody>
          <a:bodyPr wrap="square" rtlCol="0" anchor="t">
            <a:spAutoFit/>
          </a:bodyPr>
          <a:p>
            <a:pPr algn="just">
              <a:lnSpc>
                <a:spcPct val="100000"/>
              </a:lnSpc>
            </a:pPr>
            <a:r>
              <a:rPr lang="zh-CN" altLang="en-US" sz="1600">
                <a:latin typeface="Times New Roman" panose="02020603050405020304" charset="0"/>
                <a:ea typeface="华文楷体" panose="02010600040101010101" charset="-122"/>
                <a:cs typeface="Times New Roman" panose="02020603050405020304" charset="0"/>
                <a:sym typeface="+mn-ea"/>
              </a:rPr>
              <a:t>分子对接结果表明，柚皮苷与NLRP3-NACHT复合蛋白ATP</a:t>
            </a:r>
            <a:r>
              <a:rPr lang="en-US" altLang="zh-CN" sz="1600">
                <a:latin typeface="Times New Roman" panose="02020603050405020304" charset="0"/>
                <a:ea typeface="华文楷体" panose="02010600040101010101" charset="-122"/>
                <a:cs typeface="Times New Roman" panose="02020603050405020304" charset="0"/>
                <a:sym typeface="+mn-ea"/>
              </a:rPr>
              <a:t>/</a:t>
            </a:r>
            <a:r>
              <a:rPr lang="zh-CN" altLang="en-US" sz="1600">
                <a:latin typeface="Times New Roman" panose="02020603050405020304" charset="0"/>
                <a:ea typeface="华文楷体" panose="02010600040101010101" charset="-122"/>
                <a:cs typeface="Times New Roman" panose="02020603050405020304" charset="0"/>
                <a:sym typeface="+mn-ea"/>
              </a:rPr>
              <a:t>变构结合位点都有中度以上的结合能力，且</a:t>
            </a:r>
            <a:r>
              <a:rPr lang="en-US" altLang="zh-CN" sz="1600">
                <a:latin typeface="Times New Roman" panose="02020603050405020304" charset="0"/>
                <a:ea typeface="华文楷体" panose="02010600040101010101" charset="-122"/>
                <a:cs typeface="Times New Roman" panose="02020603050405020304" charset="0"/>
                <a:sym typeface="+mn-ea"/>
              </a:rPr>
              <a:t>SPR</a:t>
            </a:r>
            <a:r>
              <a:rPr lang="zh-CN" altLang="en-US" sz="1600">
                <a:latin typeface="Times New Roman" panose="02020603050405020304" charset="0"/>
                <a:ea typeface="华文楷体" panose="02010600040101010101" charset="-122"/>
                <a:cs typeface="Times New Roman" panose="02020603050405020304" charset="0"/>
                <a:sym typeface="+mn-ea"/>
              </a:rPr>
              <a:t>试验表明二者具有一定水平的结合。</a:t>
            </a:r>
            <a:endParaRPr lang="zh-CN" altLang="en-US" sz="1600">
              <a:latin typeface="Times New Roman" panose="02020603050405020304" charset="0"/>
              <a:ea typeface="华文楷体" panose="02010600040101010101" charset="-122"/>
              <a:cs typeface="Times New Roman" panose="02020603050405020304" charset="0"/>
              <a:sym typeface="+mn-ea"/>
            </a:endParaRPr>
          </a:p>
        </p:txBody>
      </p:sp>
      <p:pic>
        <p:nvPicPr>
          <p:cNvPr id="8" name="图片 7"/>
          <p:cNvPicPr>
            <a:picLocks noChangeAspect="1"/>
          </p:cNvPicPr>
          <p:nvPr>
            <p:custDataLst>
              <p:tags r:id="rId1"/>
            </p:custDataLst>
          </p:nvPr>
        </p:nvPicPr>
        <p:blipFill>
          <a:blip r:embed="rId2"/>
          <a:stretch>
            <a:fillRect/>
          </a:stretch>
        </p:blipFill>
        <p:spPr>
          <a:xfrm>
            <a:off x="284480" y="1057910"/>
            <a:ext cx="6329680" cy="3741420"/>
          </a:xfrm>
          <a:prstGeom prst="rect">
            <a:avLst/>
          </a:prstGeom>
        </p:spPr>
      </p:pic>
      <p:pic>
        <p:nvPicPr>
          <p:cNvPr id="9" name="图片 8"/>
          <p:cNvPicPr>
            <a:picLocks noChangeAspect="1"/>
          </p:cNvPicPr>
          <p:nvPr>
            <p:custDataLst>
              <p:tags r:id="rId3"/>
            </p:custDataLst>
          </p:nvPr>
        </p:nvPicPr>
        <p:blipFill>
          <a:blip r:embed="rId4"/>
          <a:stretch>
            <a:fillRect/>
          </a:stretch>
        </p:blipFill>
        <p:spPr>
          <a:xfrm>
            <a:off x="6744335" y="3277235"/>
            <a:ext cx="5163820" cy="1522730"/>
          </a:xfrm>
          <a:prstGeom prst="rect">
            <a:avLst/>
          </a:prstGeom>
        </p:spPr>
      </p:pic>
      <p:pic>
        <p:nvPicPr>
          <p:cNvPr id="10" name="图片 9"/>
          <p:cNvPicPr>
            <a:picLocks noChangeAspect="1"/>
          </p:cNvPicPr>
          <p:nvPr>
            <p:custDataLst>
              <p:tags r:id="rId5"/>
            </p:custDataLst>
          </p:nvPr>
        </p:nvPicPr>
        <p:blipFill>
          <a:blip r:embed="rId6"/>
          <a:stretch>
            <a:fillRect/>
          </a:stretch>
        </p:blipFill>
        <p:spPr>
          <a:xfrm>
            <a:off x="6978650" y="1057910"/>
            <a:ext cx="4518025" cy="156019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68655" y="174625"/>
            <a:ext cx="7360920" cy="5558155"/>
          </a:xfrm>
          <a:prstGeom prst="rect">
            <a:avLst/>
          </a:prstGeom>
          <a:ln>
            <a:solidFill>
              <a:schemeClr val="tx1"/>
            </a:solidFill>
          </a:ln>
        </p:spPr>
      </p:pic>
      <p:sp>
        <p:nvSpPr>
          <p:cNvPr id="12" name="文本框 11"/>
          <p:cNvSpPr txBox="1"/>
          <p:nvPr/>
        </p:nvSpPr>
        <p:spPr>
          <a:xfrm>
            <a:off x="668655" y="6019165"/>
            <a:ext cx="10730865" cy="583565"/>
          </a:xfrm>
          <a:prstGeom prst="rect">
            <a:avLst/>
          </a:prstGeom>
          <a:noFill/>
          <a:ln>
            <a:solidFill>
              <a:schemeClr val="accent1"/>
            </a:solidFill>
          </a:ln>
        </p:spPr>
        <p:txBody>
          <a:bodyPr wrap="square" rtlCol="0">
            <a:spAutoFit/>
          </a:bodyPr>
          <a:p>
            <a:r>
              <a:rPr lang="zh-CN" altLang="en-US" sz="1600">
                <a:latin typeface="华文楷体" panose="02010600040101010101" charset="-122"/>
                <a:ea typeface="华文楷体" panose="02010600040101010101" charset="-122"/>
                <a:cs typeface="华文楷体" panose="02010600040101010101" charset="-122"/>
              </a:rPr>
              <a:t>通过Kpn诱导的小鼠肺炎模型，发现柚皮苷可逆转</a:t>
            </a:r>
            <a:r>
              <a:rPr lang="en-US" altLang="zh-CN" sz="1600">
                <a:latin typeface="华文楷体" panose="02010600040101010101" charset="-122"/>
                <a:ea typeface="华文楷体" panose="02010600040101010101" charset="-122"/>
                <a:cs typeface="华文楷体" panose="02010600040101010101" charset="-122"/>
              </a:rPr>
              <a:t>Kpn</a:t>
            </a:r>
            <a:r>
              <a:rPr lang="zh-CN" altLang="en-US" sz="1600">
                <a:latin typeface="华文楷体" panose="02010600040101010101" charset="-122"/>
                <a:ea typeface="华文楷体" panose="02010600040101010101" charset="-122"/>
                <a:cs typeface="华文楷体" panose="02010600040101010101" charset="-122"/>
              </a:rPr>
              <a:t>诱导小鼠的体重和采食量降低，</a:t>
            </a:r>
            <a:r>
              <a:rPr lang="zh-CN" altLang="en-US" sz="1600">
                <a:latin typeface="华文楷体" panose="02010600040101010101" charset="-122"/>
                <a:ea typeface="华文楷体" panose="02010600040101010101" charset="-122"/>
                <a:cs typeface="华文楷体" panose="02010600040101010101" charset="-122"/>
                <a:sym typeface="+mn-ea"/>
              </a:rPr>
              <a:t>减少</a:t>
            </a:r>
            <a:r>
              <a:rPr lang="zh-CN" altLang="en-US" sz="1600">
                <a:latin typeface="华文楷体" panose="02010600040101010101" charset="-122"/>
                <a:ea typeface="华文楷体" panose="02010600040101010101" charset="-122"/>
                <a:cs typeface="华文楷体" panose="02010600040101010101" charset="-122"/>
              </a:rPr>
              <a:t>肺泡灌洗液中总细胞、</a:t>
            </a:r>
            <a:r>
              <a:rPr lang="en-US" altLang="zh-CN" sz="1600">
                <a:latin typeface="华文楷体" panose="02010600040101010101" charset="-122"/>
                <a:ea typeface="华文楷体" panose="02010600040101010101" charset="-122"/>
                <a:cs typeface="华文楷体" panose="02010600040101010101" charset="-122"/>
              </a:rPr>
              <a:t>CRP</a:t>
            </a:r>
            <a:r>
              <a:rPr lang="zh-CN" altLang="en-US" sz="1600">
                <a:latin typeface="华文楷体" panose="02010600040101010101" charset="-122"/>
                <a:ea typeface="华文楷体" panose="02010600040101010101" charset="-122"/>
                <a:cs typeface="华文楷体" panose="02010600040101010101" charset="-122"/>
              </a:rPr>
              <a:t>的含量，同时减少肺</a:t>
            </a:r>
            <a:r>
              <a:rPr lang="zh-CN" altLang="en-US" sz="1600">
                <a:latin typeface="Times New Roman" panose="02020603050405020304" charset="0"/>
                <a:ea typeface="华文楷体" panose="02010600040101010101" charset="-122"/>
                <a:cs typeface="Times New Roman" panose="02020603050405020304" charset="0"/>
              </a:rPr>
              <a:t>脏</a:t>
            </a:r>
            <a:r>
              <a:rPr lang="zh-CN" altLang="en-US" sz="1600">
                <a:latin typeface="华文楷体" panose="02010600040101010101" charset="-122"/>
                <a:ea typeface="华文楷体" panose="02010600040101010101" charset="-122"/>
                <a:cs typeface="华文楷体" panose="02010600040101010101" charset="-122"/>
              </a:rPr>
              <a:t>中的载菌量</a:t>
            </a:r>
            <a:endParaRPr lang="zh-CN" altLang="en-US" sz="1600">
              <a:latin typeface="华文楷体" panose="02010600040101010101" charset="-122"/>
              <a:ea typeface="华文楷体" panose="02010600040101010101" charset="-122"/>
              <a:cs typeface="华文楷体" panose="02010600040101010101" charset="-122"/>
            </a:endParaRPr>
          </a:p>
        </p:txBody>
      </p:sp>
      <p:pic>
        <p:nvPicPr>
          <p:cNvPr id="2" name="图片 1"/>
          <p:cNvPicPr>
            <a:picLocks noChangeAspect="1"/>
          </p:cNvPicPr>
          <p:nvPr/>
        </p:nvPicPr>
        <p:blipFill>
          <a:blip r:embed="rId2"/>
          <a:stretch>
            <a:fillRect/>
          </a:stretch>
        </p:blipFill>
        <p:spPr>
          <a:xfrm>
            <a:off x="8254365" y="781050"/>
            <a:ext cx="3641090" cy="236029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custDataLst>
              <p:tags r:id="rId1"/>
            </p:custDataLst>
          </p:nvPr>
        </p:nvPicPr>
        <p:blipFill>
          <a:blip r:embed="rId2"/>
          <a:stretch>
            <a:fillRect/>
          </a:stretch>
        </p:blipFill>
        <p:spPr>
          <a:xfrm>
            <a:off x="1610995" y="377190"/>
            <a:ext cx="7612380" cy="5508625"/>
          </a:xfrm>
          <a:prstGeom prst="rect">
            <a:avLst/>
          </a:prstGeom>
          <a:ln>
            <a:solidFill>
              <a:schemeClr val="tx1"/>
            </a:solidFill>
          </a:ln>
        </p:spPr>
      </p:pic>
      <p:sp>
        <p:nvSpPr>
          <p:cNvPr id="2" name="文本框 1"/>
          <p:cNvSpPr txBox="1"/>
          <p:nvPr/>
        </p:nvSpPr>
        <p:spPr>
          <a:xfrm>
            <a:off x="1610995" y="6181725"/>
            <a:ext cx="7477760" cy="337185"/>
          </a:xfrm>
          <a:prstGeom prst="rect">
            <a:avLst/>
          </a:prstGeom>
          <a:noFill/>
        </p:spPr>
        <p:txBody>
          <a:bodyPr wrap="square" rtlCol="0" anchor="t">
            <a:spAutoFit/>
          </a:bodyPr>
          <a:p>
            <a:r>
              <a:rPr lang="zh-CN" altLang="en-US" sz="1600">
                <a:latin typeface="华文楷体" panose="02010600040101010101" charset="-122"/>
                <a:ea typeface="华文楷体" panose="02010600040101010101" charset="-122"/>
                <a:cs typeface="华文楷体" panose="02010600040101010101" charset="-122"/>
                <a:sym typeface="+mn-ea"/>
              </a:rPr>
              <a:t>柚皮苷可缓解肺脏肿胀程度，降低由于感染引起的外周血中白细胞数量增多</a:t>
            </a:r>
            <a:endParaRPr lang="zh-CN" altLang="en-US" sz="1600">
              <a:latin typeface="华文楷体" panose="02010600040101010101" charset="-122"/>
              <a:ea typeface="华文楷体" panose="02010600040101010101" charset="-122"/>
              <a:cs typeface="华文楷体" panose="02010600040101010101" charset="-122"/>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custDataLst>
              <p:tags r:id="rId1"/>
            </p:custDataLst>
          </p:nvPr>
        </p:nvPicPr>
        <p:blipFill>
          <a:blip r:embed="rId2"/>
          <a:stretch>
            <a:fillRect/>
          </a:stretch>
        </p:blipFill>
        <p:spPr>
          <a:xfrm>
            <a:off x="1967865" y="306070"/>
            <a:ext cx="7321550" cy="4784725"/>
          </a:xfrm>
          <a:prstGeom prst="rect">
            <a:avLst/>
          </a:prstGeom>
          <a:ln>
            <a:solidFill>
              <a:schemeClr val="tx1"/>
            </a:solidFill>
          </a:ln>
        </p:spPr>
      </p:pic>
      <p:sp>
        <p:nvSpPr>
          <p:cNvPr id="12" name="文本框 11"/>
          <p:cNvSpPr txBox="1"/>
          <p:nvPr>
            <p:custDataLst>
              <p:tags r:id="rId3"/>
            </p:custDataLst>
          </p:nvPr>
        </p:nvSpPr>
        <p:spPr>
          <a:xfrm>
            <a:off x="1031875" y="5484495"/>
            <a:ext cx="9964420" cy="337185"/>
          </a:xfrm>
          <a:prstGeom prst="rect">
            <a:avLst/>
          </a:prstGeom>
          <a:noFill/>
          <a:ln>
            <a:solidFill>
              <a:schemeClr val="accent1"/>
            </a:solidFill>
          </a:ln>
        </p:spPr>
        <p:txBody>
          <a:bodyPr wrap="square" rtlCol="0">
            <a:spAutoFit/>
          </a:bodyPr>
          <a:p>
            <a:r>
              <a:rPr lang="zh-CN" altLang="en-US" sz="1600">
                <a:latin typeface="华文楷体" panose="02010600040101010101" charset="-122"/>
                <a:ea typeface="华文楷体" panose="02010600040101010101" charset="-122"/>
                <a:cs typeface="华文楷体" panose="02010600040101010101" charset="-122"/>
              </a:rPr>
              <a:t>柚皮苷可逆转</a:t>
            </a:r>
            <a:r>
              <a:rPr lang="en-US" altLang="zh-CN" sz="1600">
                <a:latin typeface="华文楷体" panose="02010600040101010101" charset="-122"/>
                <a:ea typeface="华文楷体" panose="02010600040101010101" charset="-122"/>
                <a:cs typeface="华文楷体" panose="02010600040101010101" charset="-122"/>
              </a:rPr>
              <a:t>Kpn</a:t>
            </a:r>
            <a:r>
              <a:rPr lang="zh-CN" altLang="en-US" sz="1600">
                <a:latin typeface="华文楷体" panose="02010600040101010101" charset="-122"/>
                <a:ea typeface="华文楷体" panose="02010600040101010101" charset="-122"/>
                <a:cs typeface="华文楷体" panose="02010600040101010101" charset="-122"/>
              </a:rPr>
              <a:t>诱导小鼠肺炎引起的肺组织病理损伤，减少肺脏炎症浸润和肺脏实质化水平。</a:t>
            </a:r>
            <a:endParaRPr lang="zh-CN" altLang="en-US" sz="1600">
              <a:latin typeface="华文楷体" panose="02010600040101010101" charset="-122"/>
              <a:ea typeface="华文楷体" panose="02010600040101010101" charset="-122"/>
              <a:cs typeface="华文楷体" panose="02010600040101010101" charset="-122"/>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commondata" val="eyJjb3VudCI6MTE4LCJoZGlkIjoiZGEyNjRiOGVjNGQ4OGM0YzEzYzQ1MWZkNTM4MWNiNmEiLCJ1c2VyQ291bnQiOjExOH0="/>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自定义 695">
      <a:dk1>
        <a:sysClr val="windowText" lastClr="000000"/>
      </a:dk1>
      <a:lt1>
        <a:sysClr val="window" lastClr="FFFFFF"/>
      </a:lt1>
      <a:dk2>
        <a:srgbClr val="629E3C"/>
      </a:dk2>
      <a:lt2>
        <a:srgbClr val="E7E6E6"/>
      </a:lt2>
      <a:accent1>
        <a:srgbClr val="79BD4F"/>
      </a:accent1>
      <a:accent2>
        <a:srgbClr val="629E3C"/>
      </a:accent2>
      <a:accent3>
        <a:srgbClr val="79BD4F"/>
      </a:accent3>
      <a:accent4>
        <a:srgbClr val="629E3C"/>
      </a:accent4>
      <a:accent5>
        <a:srgbClr val="79BD4F"/>
      </a:accent5>
      <a:accent6>
        <a:srgbClr val="629E3C"/>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695">
    <a:dk1>
      <a:sysClr val="windowText" lastClr="000000"/>
    </a:dk1>
    <a:lt1>
      <a:sysClr val="window" lastClr="FFFFFF"/>
    </a:lt1>
    <a:dk2>
      <a:srgbClr val="629E3C"/>
    </a:dk2>
    <a:lt2>
      <a:srgbClr val="E7E6E6"/>
    </a:lt2>
    <a:accent1>
      <a:srgbClr val="79BD4F"/>
    </a:accent1>
    <a:accent2>
      <a:srgbClr val="629E3C"/>
    </a:accent2>
    <a:accent3>
      <a:srgbClr val="79BD4F"/>
    </a:accent3>
    <a:accent4>
      <a:srgbClr val="629E3C"/>
    </a:accent4>
    <a:accent5>
      <a:srgbClr val="79BD4F"/>
    </a:accent5>
    <a:accent6>
      <a:srgbClr val="629E3C"/>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3223</Words>
  <Application>WPS 演示</Application>
  <PresentationFormat>宽屏</PresentationFormat>
  <Paragraphs>164</Paragraphs>
  <Slides>36</Slides>
  <Notes>14</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36</vt:i4>
      </vt:variant>
    </vt:vector>
  </HeadingPairs>
  <TitlesOfParts>
    <vt:vector size="55" baseType="lpstr">
      <vt:lpstr>Arial</vt:lpstr>
      <vt:lpstr>宋体</vt:lpstr>
      <vt:lpstr>Wingdings</vt:lpstr>
      <vt:lpstr>黑体</vt:lpstr>
      <vt:lpstr>Times New Roman Regular</vt:lpstr>
      <vt:lpstr>Segoe Print</vt:lpstr>
      <vt:lpstr>Segoe UI Semibold</vt:lpstr>
      <vt:lpstr>华文楷体</vt:lpstr>
      <vt:lpstr>Times New Roman Italic</vt:lpstr>
      <vt:lpstr>Times New Roman</vt:lpstr>
      <vt:lpstr>Times New Roman Bold Italic</vt:lpstr>
      <vt:lpstr>微软雅黑</vt:lpstr>
      <vt:lpstr>Arial Unicode MS</vt:lpstr>
      <vt:lpstr>Calibri</vt:lpstr>
      <vt:lpstr>楷体</vt:lpstr>
      <vt:lpstr>Century Gothic</vt:lpstr>
      <vt:lpstr>Wingdings</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xin</cp:lastModifiedBy>
  <cp:revision>282</cp:revision>
  <dcterms:created xsi:type="dcterms:W3CDTF">2015-05-05T08:02:00Z</dcterms:created>
  <dcterms:modified xsi:type="dcterms:W3CDTF">2026-03-10T07:32:11Z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KSORubyTemplateID">
    <vt:lpwstr>2</vt:lpwstr>
  </property>
  <property fmtid="{D5CDD505-2E9C-101B-9397-08002B2CF9AE}" pid="4" name="KSOTemplateUUID">
    <vt:lpwstr>v1.0_mb_yBylwrB8VGOLPM7R/4FPPA==</vt:lpwstr>
  </property>
  <property fmtid="{D5CDD505-2E9C-101B-9397-08002B2CF9AE}" pid="5" name="ICV">
    <vt:lpwstr>70B6DB7E823B49D8AD49C6BD0284979D_12</vt:lpwstr>
  </property>
  <property fmtid="{D5CDD505-2E9C-101B-9397-08002B2CF9AE}" pid="6" name="commondata">
    <vt:lpwstr>eyJjb3VudCI6MTQzLCJoZGlkIjoiNTVkZGZkYjBmMjIzYjkyN2E5YjIwZGMyNGU2ZDA3MzgiLCJ1c2VyQ291bnQiOjE0M30=</vt:lpwstr>
  </property>
</Properties>
</file>