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2"/>
  </p:handoutMasterIdLst>
  <p:sldIdLst>
    <p:sldId id="409" r:id="rId3"/>
    <p:sldId id="592" r:id="rId5"/>
    <p:sldId id="668" r:id="rId6"/>
    <p:sldId id="523" r:id="rId7"/>
    <p:sldId id="527" r:id="rId8"/>
    <p:sldId id="524" r:id="rId9"/>
    <p:sldId id="669" r:id="rId10"/>
    <p:sldId id="591" r:id="rId11"/>
    <p:sldId id="593" r:id="rId12"/>
    <p:sldId id="665" r:id="rId13"/>
    <p:sldId id="602" r:id="rId14"/>
    <p:sldId id="603" r:id="rId15"/>
    <p:sldId id="604" r:id="rId16"/>
    <p:sldId id="670" r:id="rId17"/>
    <p:sldId id="671" r:id="rId18"/>
    <p:sldId id="672" r:id="rId19"/>
    <p:sldId id="674" r:id="rId20"/>
    <p:sldId id="676" r:id="rId21"/>
    <p:sldId id="677" r:id="rId22"/>
    <p:sldId id="678" r:id="rId23"/>
    <p:sldId id="679" r:id="rId24"/>
    <p:sldId id="595" r:id="rId25"/>
    <p:sldId id="680" r:id="rId26"/>
    <p:sldId id="695" r:id="rId27"/>
    <p:sldId id="696" r:id="rId28"/>
    <p:sldId id="701" r:id="rId29"/>
    <p:sldId id="700" r:id="rId30"/>
    <p:sldId id="698" r:id="rId31"/>
    <p:sldId id="703" r:id="rId32"/>
    <p:sldId id="704" r:id="rId33"/>
    <p:sldId id="706" r:id="rId34"/>
    <p:sldId id="712" r:id="rId35"/>
    <p:sldId id="718" r:id="rId36"/>
    <p:sldId id="936" r:id="rId37"/>
    <p:sldId id="722" r:id="rId38"/>
    <p:sldId id="723" r:id="rId39"/>
    <p:sldId id="725" r:id="rId40"/>
    <p:sldId id="627" r:id="rId41"/>
  </p:sldIdLst>
  <p:sldSz cx="12192000" cy="6858000"/>
  <p:notesSz cx="10234295" cy="7103745"/>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AB61063-5A3E-4FE4-A8DD-EF14A5504D84}">
          <p14:sldIdLst>
            <p14:sldId id="409"/>
            <p14:sldId id="592"/>
            <p14:sldId id="668"/>
            <p14:sldId id="523"/>
            <p14:sldId id="527"/>
            <p14:sldId id="524"/>
            <p14:sldId id="669"/>
            <p14:sldId id="591"/>
            <p14:sldId id="593"/>
            <p14:sldId id="665"/>
            <p14:sldId id="602"/>
            <p14:sldId id="603"/>
            <p14:sldId id="604"/>
            <p14:sldId id="670"/>
            <p14:sldId id="671"/>
            <p14:sldId id="672"/>
            <p14:sldId id="674"/>
            <p14:sldId id="676"/>
            <p14:sldId id="677"/>
            <p14:sldId id="678"/>
            <p14:sldId id="679"/>
            <p14:sldId id="595"/>
            <p14:sldId id="680"/>
            <p14:sldId id="695"/>
            <p14:sldId id="696"/>
            <p14:sldId id="701"/>
            <p14:sldId id="700"/>
            <p14:sldId id="698"/>
            <p14:sldId id="703"/>
            <p14:sldId id="704"/>
            <p14:sldId id="706"/>
            <p14:sldId id="712"/>
            <p14:sldId id="718"/>
            <p14:sldId id="936"/>
            <p14:sldId id="722"/>
            <p14:sldId id="723"/>
            <p14:sldId id="725"/>
            <p14:sldId id="627"/>
          </p14:sldIdLst>
        </p14:section>
      </p14:sectionLst>
    </p:ext>
    <p:ext uri="{EFAFB233-063F-42B5-8137-9DF3F51BA10A}">
      <p15:sldGuideLst xmlns:p15="http://schemas.microsoft.com/office/powerpoint/2012/main">
        <p15:guide id="1" orient="horz" pos="232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888"/>
    <a:srgbClr val="006666"/>
    <a:srgbClr val="E5E4EA"/>
    <a:srgbClr val="7B664B"/>
    <a:srgbClr val="4E7F85"/>
    <a:srgbClr val="679C97"/>
    <a:srgbClr val="88B9A8"/>
    <a:srgbClr val="8CA991"/>
    <a:srgbClr val="B2B2B2"/>
    <a:srgbClr val="20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6" autoAdjust="0"/>
    <p:restoredTop sz="71324" autoAdjust="0"/>
  </p:normalViewPr>
  <p:slideViewPr>
    <p:cSldViewPr snapToGrid="0" showGuides="1">
      <p:cViewPr varScale="1">
        <p:scale>
          <a:sx n="59" d="100"/>
          <a:sy n="59" d="100"/>
        </p:scale>
        <p:origin x="1264" y="52"/>
      </p:cViewPr>
      <p:guideLst>
        <p:guide orient="horz" pos="2326"/>
        <p:guide pos="3840"/>
      </p:guideLst>
    </p:cSldViewPr>
  </p:slideViewPr>
  <p:outlineViewPr>
    <p:cViewPr>
      <p:scale>
        <a:sx n="33" d="100"/>
        <a:sy n="33" d="100"/>
      </p:scale>
      <p:origin x="0" y="0"/>
    </p:cViewPr>
  </p:outlineViewPr>
  <p:notesTextViewPr>
    <p:cViewPr>
      <p:scale>
        <a:sx n="75" d="100"/>
        <a:sy n="75"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18.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434862" cy="356421"/>
          </a:xfrm>
          <a:prstGeom prst="rect">
            <a:avLst/>
          </a:prstGeom>
        </p:spPr>
        <p:txBody>
          <a:bodyPr vert="horz" lIns="91440" tIns="45720" rIns="91440" bIns="45720" rtlCol="0"/>
          <a:lstStyle>
            <a:lvl1pPr algn="l">
              <a:defRPr sz="1660"/>
            </a:lvl1pPr>
          </a:lstStyle>
          <a:p>
            <a:endParaRPr lang="zh-CN" altLang="en-US"/>
          </a:p>
        </p:txBody>
      </p:sp>
      <p:sp>
        <p:nvSpPr>
          <p:cNvPr id="3" name="日期占位符 2"/>
          <p:cNvSpPr>
            <a:spLocks noGrp="1"/>
          </p:cNvSpPr>
          <p:nvPr>
            <p:ph type="dt" sz="quarter" idx="1"/>
          </p:nvPr>
        </p:nvSpPr>
        <p:spPr>
          <a:xfrm>
            <a:off x="5797066" y="0"/>
            <a:ext cx="4434862" cy="356421"/>
          </a:xfrm>
          <a:prstGeom prst="rect">
            <a:avLst/>
          </a:prstGeom>
        </p:spPr>
        <p:txBody>
          <a:bodyPr vert="horz" lIns="91440" tIns="45720" rIns="91440" bIns="45720" rtlCol="0"/>
          <a:lstStyle>
            <a:lvl1pPr algn="r">
              <a:defRPr sz="16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6747325"/>
            <a:ext cx="4434862" cy="356420"/>
          </a:xfrm>
          <a:prstGeom prst="rect">
            <a:avLst/>
          </a:prstGeom>
        </p:spPr>
        <p:txBody>
          <a:bodyPr vert="horz" lIns="91440" tIns="45720" rIns="91440" bIns="45720" rtlCol="0" anchor="b"/>
          <a:lstStyle>
            <a:lvl1pPr algn="l">
              <a:defRPr sz="1660"/>
            </a:lvl1pPr>
          </a:lstStyle>
          <a:p>
            <a:endParaRPr lang="zh-CN" altLang="en-US"/>
          </a:p>
        </p:txBody>
      </p:sp>
      <p:sp>
        <p:nvSpPr>
          <p:cNvPr id="5" name="灯片编号占位符 4"/>
          <p:cNvSpPr>
            <a:spLocks noGrp="1"/>
          </p:cNvSpPr>
          <p:nvPr>
            <p:ph type="sldNum" sz="quarter" idx="3"/>
          </p:nvPr>
        </p:nvSpPr>
        <p:spPr>
          <a:xfrm>
            <a:off x="5797066" y="6747325"/>
            <a:ext cx="4434862" cy="356420"/>
          </a:xfrm>
          <a:prstGeom prst="rect">
            <a:avLst/>
          </a:prstGeom>
        </p:spPr>
        <p:txBody>
          <a:bodyPr vert="horz" lIns="91440" tIns="45720" rIns="91440" bIns="45720" rtlCol="0" anchor="b"/>
          <a:lstStyle>
            <a:lvl1pPr algn="r">
              <a:defRPr sz="16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434679" cy="3559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797788" y="0"/>
            <a:ext cx="4434677" cy="355915"/>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987440" y="888133"/>
            <a:ext cx="4262159" cy="239774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024619" y="3419204"/>
            <a:ext cx="8187802" cy="2796629"/>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748051"/>
            <a:ext cx="4434679" cy="35591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797788" y="6748051"/>
            <a:ext cx="4434677" cy="355915"/>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Calibri" panose="020F0502020204030204" pitchFamily="34" charset="0"/>
                <a:ea typeface="宋体" panose="02010600030101010101" pitchFamily="2" charset="-122"/>
                <a:cs typeface="Arial" panose="020B0604020202020204" pitchFamily="34" charset="0"/>
              </a:rPr>
              <a:t>尊敬的各位老师，亲爱的同学们，大家</a:t>
            </a:r>
            <a:r>
              <a:rPr lang="zh-CN" altLang="en-US" sz="1800" kern="100" dirty="0">
                <a:effectLst/>
                <a:latin typeface="Calibri" panose="020F0502020204030204" pitchFamily="34" charset="0"/>
                <a:ea typeface="宋体" panose="02010600030101010101" pitchFamily="2" charset="-122"/>
                <a:cs typeface="Arial" panose="020B0604020202020204" pitchFamily="34" charset="0"/>
              </a:rPr>
              <a:t>上</a:t>
            </a:r>
            <a:r>
              <a:rPr lang="zh-CN" altLang="zh-CN" sz="1800" kern="100" dirty="0">
                <a:effectLst/>
                <a:latin typeface="Calibri" panose="020F0502020204030204" pitchFamily="34" charset="0"/>
                <a:ea typeface="宋体" panose="02010600030101010101" pitchFamily="2" charset="-122"/>
                <a:cs typeface="Arial" panose="020B0604020202020204" pitchFamily="34" charset="0"/>
              </a:rPr>
              <a:t>午好。我是</a:t>
            </a:r>
            <a:r>
              <a:rPr lang="en-US" altLang="zh-CN" sz="1800" kern="100" dirty="0">
                <a:effectLst/>
                <a:latin typeface="Calibri" panose="020F0502020204030204" pitchFamily="34" charset="0"/>
                <a:ea typeface="宋体" panose="02010600030101010101" pitchFamily="2" charset="-122"/>
                <a:cs typeface="Arial" panose="020B0604020202020204" pitchFamily="34" charset="0"/>
              </a:rPr>
              <a:t>2021</a:t>
            </a:r>
            <a:r>
              <a:rPr lang="zh-CN" altLang="zh-CN" sz="1800" kern="100" dirty="0">
                <a:effectLst/>
                <a:latin typeface="Calibri" panose="020F0502020204030204" pitchFamily="34" charset="0"/>
                <a:ea typeface="宋体" panose="02010600030101010101" pitchFamily="2" charset="-122"/>
                <a:cs typeface="Arial" panose="020B0604020202020204" pitchFamily="34" charset="0"/>
              </a:rPr>
              <a:t>级硕士毕业生黄麒霖，我的指导老师是辛瑞华研究员，我的毕业答辩题目是柚皮苷对猪胸膜肺炎放线杆菌诱导小鼠肺损伤的治疗效果及作用机制研究。</a:t>
            </a:r>
            <a:endParaRPr lang="zh-CN" altLang="zh-CN" sz="1800" kern="100" dirty="0">
              <a:effectLst/>
              <a:latin typeface="Calibri" panose="020F0502020204030204" pitchFamily="34" charset="0"/>
              <a:ea typeface="宋体" panose="02010600030101010101" pitchFamily="2" charset="-122"/>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进一步的</a:t>
            </a:r>
            <a:r>
              <a:rPr lang="zh-CN" altLang="en-US" sz="1200" b="0" dirty="0">
                <a:latin typeface="Times New Roman Regular" panose="02020603050405020304" charset="0"/>
                <a:ea typeface="宋体" panose="02010600030101010101" pitchFamily="2" charset="-122"/>
                <a:cs typeface="Times New Roman Regular" panose="02020603050405020304" charset="0"/>
              </a:rPr>
              <a:t>，表明</a:t>
            </a:r>
            <a:r>
              <a:rPr lang="en-US" altLang="zh-CN" sz="1200" b="0" dirty="0">
                <a:latin typeface="Times New Roman Regular" panose="02020603050405020304" charset="0"/>
                <a:ea typeface="宋体" panose="02010600030101010101" pitchFamily="2" charset="-122"/>
                <a:cs typeface="Times New Roman Regular" panose="02020603050405020304" charset="0"/>
              </a:rPr>
              <a:t>NAR</a:t>
            </a:r>
            <a:r>
              <a:rPr lang="zh-CN" altLang="en-US" sz="1200" b="0" dirty="0">
                <a:latin typeface="Times New Roman Regular" panose="02020603050405020304" charset="0"/>
                <a:ea typeface="宋体" panose="02010600030101010101" pitchFamily="2" charset="-122"/>
                <a:cs typeface="Times New Roman Regular" panose="02020603050405020304" charset="0"/>
              </a:rPr>
              <a:t>也可通过抑制肺脏中</a:t>
            </a:r>
            <a:r>
              <a:rPr lang="en-US" altLang="zh-CN" sz="1200" b="0" dirty="0">
                <a:latin typeface="Times New Roman Regular" panose="02020603050405020304" charset="0"/>
                <a:ea typeface="宋体" panose="02010600030101010101" pitchFamily="2" charset="-122"/>
                <a:cs typeface="Times New Roman Regular" panose="02020603050405020304" charset="0"/>
              </a:rPr>
              <a:t>NLRP3</a:t>
            </a:r>
            <a:r>
              <a:rPr lang="zh-CN" altLang="en-US" sz="1200" b="0" dirty="0">
                <a:latin typeface="Times New Roman Regular" panose="02020603050405020304" charset="0"/>
                <a:ea typeface="宋体" panose="02010600030101010101" pitchFamily="2" charset="-122"/>
                <a:cs typeface="Times New Roman Regular" panose="02020603050405020304" charset="0"/>
              </a:rPr>
              <a:t>炎症小体信号通路的活化</a:t>
            </a: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在蛋白</a:t>
            </a:r>
            <a:r>
              <a:rPr lang="zh-CN" altLang="en-US" sz="1200" b="0" dirty="0">
                <a:latin typeface="Times New Roman Regular" panose="02020603050405020304" charset="0"/>
                <a:ea typeface="宋体" panose="02010600030101010101" pitchFamily="2" charset="-122"/>
                <a:cs typeface="Times New Roman Regular" panose="02020603050405020304" charset="0"/>
              </a:rPr>
              <a:t>水平发现，</a:t>
            </a:r>
            <a:r>
              <a:rPr lang="en-US" altLang="zh-CN" sz="1200" b="0" dirty="0">
                <a:latin typeface="Times New Roman Regular" panose="02020603050405020304" charset="0"/>
                <a:ea typeface="宋体" panose="02010600030101010101" pitchFamily="2" charset="-122"/>
                <a:cs typeface="Times New Roman Regular" panose="02020603050405020304" charset="0"/>
              </a:rPr>
              <a:t>NAR</a:t>
            </a:r>
            <a:r>
              <a:rPr lang="zh-CN" altLang="en-US" sz="1200" b="0" dirty="0">
                <a:latin typeface="Times New Roman Regular" panose="02020603050405020304" charset="0"/>
                <a:ea typeface="宋体" panose="02010600030101010101" pitchFamily="2" charset="-122"/>
                <a:cs typeface="Times New Roman Regular" panose="02020603050405020304" charset="0"/>
              </a:rPr>
              <a:t>还可通过抑制小鼠肺组织中</a:t>
            </a:r>
            <a:r>
              <a:rPr lang="en-US" altLang="zh-CN" sz="1200" b="0" dirty="0">
                <a:latin typeface="Times New Roman Regular" panose="02020603050405020304" charset="0"/>
                <a:ea typeface="宋体" panose="02010600030101010101" pitchFamily="2" charset="-122"/>
                <a:cs typeface="Times New Roman Regular" panose="02020603050405020304" charset="0"/>
              </a:rPr>
              <a:t>MAPK</a:t>
            </a:r>
            <a:r>
              <a:rPr lang="zh-CN" altLang="en-US" sz="1200" b="0" dirty="0">
                <a:latin typeface="Times New Roman Regular" panose="02020603050405020304" charset="0"/>
                <a:ea typeface="宋体" panose="02010600030101010101" pitchFamily="2" charset="-122"/>
                <a:cs typeface="Times New Roman Regular" panose="02020603050405020304" charset="0"/>
              </a:rPr>
              <a:t>信号通路，从而发挥抗炎作用。</a:t>
            </a:r>
            <a:endParaRPr lang="zh-CN" altLang="en-US" sz="1200" b="0" dirty="0">
              <a:latin typeface="Times New Roman Regular" panose="02020603050405020304" charset="0"/>
              <a:ea typeface="宋体" panose="02010600030101010101" pitchFamily="2" charset="-122"/>
              <a:cs typeface="Times New Roman Regular" panose="02020603050405020304" charset="0"/>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接下来，又对纤维化相关通路进行检测，表明</a:t>
            </a:r>
            <a:r>
              <a:rPr lang="en-US" altLang="zh-CN" sz="12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可通过抑制</a:t>
            </a:r>
            <a:r>
              <a:rPr lang="en-US" altLang="zh-CN" sz="1200" dirty="0">
                <a:latin typeface="Times New Roman Regular" panose="02020603050405020304" charset="0"/>
                <a:ea typeface="宋体" panose="02010600030101010101" pitchFamily="2" charset="-122"/>
                <a:cs typeface="Times New Roman Regular" panose="02020603050405020304" charset="0"/>
                <a:sym typeface="+mn-ea"/>
              </a:rPr>
              <a:t>TGF-β1/Smad2/3</a:t>
            </a:r>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信号通路缓解肺纤维化</a:t>
            </a:r>
            <a:r>
              <a:rPr lang="zh-CN" altLang="zh-CN" sz="1200" b="0" dirty="0">
                <a:latin typeface="Times New Roman Regular" panose="02020603050405020304" charset="0"/>
                <a:ea typeface="宋体" panose="02010600030101010101" pitchFamily="2" charset="-122"/>
                <a:cs typeface="Times New Roman Regular" panose="02020603050405020304" charset="0"/>
              </a:rPr>
              <a:t>。</a:t>
            </a:r>
            <a:endParaRPr lang="zh-CN" altLang="en-US" sz="1200" dirty="0">
              <a:latin typeface="Times New Roman Regular" panose="02020603050405020304" charset="0"/>
              <a:ea typeface="宋体" panose="02010600030101010101" pitchFamily="2" charset="-122"/>
              <a:cs typeface="Times New Roman Regular" panose="02020603050405020304" charset="0"/>
              <a:sym typeface="+mn-ea"/>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在蛋白和</a:t>
            </a:r>
            <a:r>
              <a:rPr lang="zh-CN" altLang="en-US" sz="1200" b="0" dirty="0">
                <a:latin typeface="Times New Roman Regular" panose="02020603050405020304" charset="0"/>
                <a:ea typeface="宋体" panose="02010600030101010101" pitchFamily="2" charset="-122"/>
                <a:cs typeface="Times New Roman Regular" panose="02020603050405020304" charset="0"/>
              </a:rPr>
              <a:t>基因水平同样表明，</a:t>
            </a:r>
            <a:r>
              <a:rPr lang="en-US" altLang="zh-CN" sz="1200" b="0" dirty="0">
                <a:latin typeface="Times New Roman Regular" panose="02020603050405020304" charset="0"/>
                <a:ea typeface="宋体" panose="02010600030101010101" pitchFamily="2" charset="-122"/>
                <a:cs typeface="Times New Roman Regular" panose="02020603050405020304" charset="0"/>
              </a:rPr>
              <a:t>NAR</a:t>
            </a:r>
            <a:r>
              <a:rPr lang="zh-CN" altLang="en-US" sz="1200" b="0" dirty="0">
                <a:latin typeface="Times New Roman Regular" panose="02020603050405020304" charset="0"/>
                <a:ea typeface="宋体" panose="02010600030101010101" pitchFamily="2" charset="-122"/>
                <a:cs typeface="Times New Roman Regular" panose="02020603050405020304" charset="0"/>
              </a:rPr>
              <a:t>可通过抑制</a:t>
            </a:r>
            <a:r>
              <a:rPr lang="en-US" altLang="zh-CN" sz="1200" b="0" dirty="0">
                <a:latin typeface="Times New Roman Regular" panose="02020603050405020304" charset="0"/>
                <a:ea typeface="宋体" panose="02010600030101010101" pitchFamily="2" charset="-122"/>
                <a:cs typeface="Times New Roman Regular" panose="02020603050405020304" charset="0"/>
              </a:rPr>
              <a:t>PAMs</a:t>
            </a:r>
            <a:r>
              <a:rPr lang="zh-CN" altLang="en-US" sz="1200" b="0" dirty="0">
                <a:latin typeface="Times New Roman Regular" panose="02020603050405020304" charset="0"/>
                <a:ea typeface="宋体" panose="02010600030101010101" pitchFamily="2" charset="-122"/>
                <a:cs typeface="Times New Roman Regular" panose="02020603050405020304" charset="0"/>
              </a:rPr>
              <a:t>细胞中</a:t>
            </a:r>
            <a:r>
              <a:rPr lang="en-US" altLang="zh-CN" sz="1200" b="0" dirty="0">
                <a:latin typeface="Times New Roman Regular" panose="02020603050405020304" charset="0"/>
                <a:ea typeface="宋体" panose="02010600030101010101" pitchFamily="2" charset="-122"/>
                <a:cs typeface="Times New Roman Regular" panose="02020603050405020304" charset="0"/>
              </a:rPr>
              <a:t>NF-</a:t>
            </a:r>
            <a:r>
              <a:rPr lang="el-GR" altLang="zh-CN" sz="1200" b="0" dirty="0">
                <a:latin typeface="Times New Roman Regular" panose="02020603050405020304" charset="0"/>
                <a:ea typeface="宋体" panose="02010600030101010101" pitchFamily="2" charset="-122"/>
                <a:cs typeface="Times New Roman Regular" panose="02020603050405020304" charset="0"/>
              </a:rPr>
              <a:t>κ</a:t>
            </a:r>
            <a:r>
              <a:rPr lang="en-US" altLang="zh-CN" sz="1200" b="0" dirty="0">
                <a:latin typeface="Times New Roman Regular" panose="02020603050405020304" charset="0"/>
                <a:ea typeface="宋体" panose="02010600030101010101" pitchFamily="2" charset="-122"/>
                <a:cs typeface="Times New Roman Regular" panose="02020603050405020304" charset="0"/>
              </a:rPr>
              <a:t>B</a:t>
            </a:r>
            <a:r>
              <a:rPr lang="zh-CN" altLang="en-US" sz="1200" b="0" dirty="0">
                <a:latin typeface="Times New Roman Regular" panose="02020603050405020304" charset="0"/>
                <a:ea typeface="宋体" panose="02010600030101010101" pitchFamily="2" charset="-122"/>
                <a:cs typeface="Times New Roman Regular" panose="02020603050405020304" charset="0"/>
              </a:rPr>
              <a:t>信号通路得过度活化发挥抗炎作用。</a:t>
            </a:r>
            <a:endParaRPr lang="zh-CN" altLang="en-US" sz="1200" b="0" dirty="0">
              <a:latin typeface="Times New Roman Regular" panose="02020603050405020304" charset="0"/>
              <a:ea typeface="宋体" panose="02010600030101010101" pitchFamily="2" charset="-122"/>
              <a:cs typeface="Times New Roman Regular" panose="02020603050405020304" charset="0"/>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在蛋白</a:t>
            </a:r>
            <a:r>
              <a:rPr lang="zh-CN" altLang="en-US" sz="1200" b="0" dirty="0">
                <a:latin typeface="Times New Roman Regular" panose="02020603050405020304" charset="0"/>
                <a:ea typeface="宋体" panose="02010600030101010101" pitchFamily="2" charset="-122"/>
                <a:cs typeface="Times New Roman Regular" panose="02020603050405020304" charset="0"/>
              </a:rPr>
              <a:t>水平发现，</a:t>
            </a:r>
            <a:r>
              <a:rPr lang="en-US" altLang="zh-CN" sz="1200" b="0" dirty="0">
                <a:latin typeface="Times New Roman Regular" panose="02020603050405020304" charset="0"/>
                <a:ea typeface="宋体" panose="02010600030101010101" pitchFamily="2" charset="-122"/>
                <a:cs typeface="Times New Roman Regular" panose="02020603050405020304" charset="0"/>
              </a:rPr>
              <a:t>NAR</a:t>
            </a:r>
            <a:r>
              <a:rPr lang="zh-CN" altLang="en-US" sz="1200" b="0" dirty="0">
                <a:latin typeface="Times New Roman Regular" panose="02020603050405020304" charset="0"/>
                <a:ea typeface="宋体" panose="02010600030101010101" pitchFamily="2" charset="-122"/>
                <a:cs typeface="Times New Roman Regular" panose="02020603050405020304" charset="0"/>
              </a:rPr>
              <a:t>通过抑制</a:t>
            </a:r>
            <a:r>
              <a:rPr lang="en-US" altLang="zh-CN" sz="1200" b="0" dirty="0">
                <a:latin typeface="Times New Roman Regular" panose="02020603050405020304" charset="0"/>
                <a:ea typeface="宋体" panose="02010600030101010101" pitchFamily="2" charset="-122"/>
                <a:cs typeface="Times New Roman Regular" panose="02020603050405020304" charset="0"/>
              </a:rPr>
              <a:t>PAMs</a:t>
            </a:r>
            <a:r>
              <a:rPr lang="zh-CN" altLang="en-US" sz="1200" b="0" dirty="0">
                <a:latin typeface="Times New Roman Regular" panose="02020603050405020304" charset="0"/>
                <a:ea typeface="宋体" panose="02010600030101010101" pitchFamily="2" charset="-122"/>
                <a:cs typeface="Times New Roman Regular" panose="02020603050405020304" charset="0"/>
              </a:rPr>
              <a:t>细胞中</a:t>
            </a:r>
            <a:r>
              <a:rPr lang="en-US" altLang="zh-CN" sz="1200" b="0" dirty="0">
                <a:latin typeface="Times New Roman Regular" panose="02020603050405020304" charset="0"/>
                <a:ea typeface="宋体" panose="02010600030101010101" pitchFamily="2" charset="-122"/>
                <a:cs typeface="Times New Roman Regular" panose="02020603050405020304" charset="0"/>
              </a:rPr>
              <a:t>MAPK</a:t>
            </a:r>
            <a:r>
              <a:rPr lang="zh-CN" altLang="en-US" sz="1200" b="0" dirty="0">
                <a:latin typeface="Times New Roman Regular" panose="02020603050405020304" charset="0"/>
                <a:ea typeface="宋体" panose="02010600030101010101" pitchFamily="2" charset="-122"/>
                <a:cs typeface="Times New Roman Regular" panose="02020603050405020304" charset="0"/>
              </a:rPr>
              <a:t>信号通路发挥抗炎作用。</a:t>
            </a:r>
            <a:endParaRPr lang="zh-CN" altLang="en-US" sz="1200" b="0" dirty="0">
              <a:latin typeface="Times New Roman Regular" panose="02020603050405020304" charset="0"/>
              <a:ea typeface="宋体" panose="02010600030101010101" pitchFamily="2" charset="-122"/>
              <a:cs typeface="Times New Roman Regular" panose="02020603050405020304" charset="0"/>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charset="0"/>
                <a:ea typeface="宋体" panose="02010600030101010101" pitchFamily="2" charset="-122"/>
              </a:rPr>
              <a:t>1.</a:t>
            </a:r>
            <a:r>
              <a:rPr lang="zh-CN" altLang="zh-CN" sz="1800" kern="100" dirty="0">
                <a:effectLst/>
                <a:latin typeface="Times New Roman" panose="02020603050405020304" charset="0"/>
                <a:ea typeface="宋体" panose="02010600030101010101" pitchFamily="2" charset="-122"/>
              </a:rPr>
              <a:t>从体内水平发现，</a:t>
            </a:r>
            <a:r>
              <a:rPr lang="en-US" altLang="zh-CN" sz="1800" kern="100" dirty="0">
                <a:effectLst/>
                <a:latin typeface="Times New Roman" panose="02020603050405020304" charset="0"/>
                <a:ea typeface="宋体" panose="02010600030101010101" pitchFamily="2" charset="-122"/>
              </a:rPr>
              <a:t>NAR</a:t>
            </a:r>
            <a:r>
              <a:rPr lang="zh-CN" altLang="zh-CN" sz="1800" kern="100" dirty="0">
                <a:effectLst/>
                <a:latin typeface="Times New Roman" panose="02020603050405020304" charset="0"/>
                <a:ea typeface="宋体" panose="02010600030101010101" pitchFamily="2" charset="-122"/>
              </a:rPr>
              <a:t>在</a:t>
            </a:r>
            <a:r>
              <a:rPr lang="en-US" altLang="zh-CN" sz="1800" kern="100" dirty="0">
                <a:effectLst/>
                <a:latin typeface="Times New Roman" panose="02020603050405020304" charset="0"/>
                <a:ea typeface="宋体" panose="02010600030101010101" pitchFamily="2" charset="-122"/>
              </a:rPr>
              <a:t>APP</a:t>
            </a:r>
            <a:r>
              <a:rPr lang="zh-CN" altLang="zh-CN" sz="1800" kern="100" dirty="0">
                <a:effectLst/>
                <a:latin typeface="Times New Roman" panose="02020603050405020304" charset="0"/>
                <a:ea typeface="宋体" panose="02010600030101010101" pitchFamily="2" charset="-122"/>
              </a:rPr>
              <a:t>损伤的小鼠肺组织中发挥抗炎、抗氧化、抗纤维化和抗凋亡作用，其作用机制可能是抑制小鼠肺组织中</a:t>
            </a:r>
            <a:r>
              <a:rPr lang="en-US" altLang="zh-CN" sz="1800" kern="100" dirty="0">
                <a:effectLst/>
                <a:latin typeface="Times New Roman" panose="02020603050405020304" charset="0"/>
                <a:ea typeface="宋体" panose="02010600030101010101" pitchFamily="2" charset="-122"/>
              </a:rPr>
              <a:t>TLR4</a:t>
            </a:r>
            <a:r>
              <a:rPr lang="zh-CN" altLang="zh-CN" sz="1800" kern="100" dirty="0">
                <a:effectLst/>
                <a:latin typeface="Times New Roman" panose="02020603050405020304" charset="0"/>
                <a:ea typeface="宋体" panose="02010600030101010101" pitchFamily="2" charset="-122"/>
              </a:rPr>
              <a:t>受体以及炎症通路</a:t>
            </a:r>
            <a:r>
              <a:rPr lang="en-US" altLang="zh-CN" sz="1800" kern="100" dirty="0">
                <a:effectLst/>
                <a:latin typeface="Times New Roman" panose="02020603050405020304" charset="0"/>
                <a:ea typeface="宋体" panose="02010600030101010101" pitchFamily="2" charset="-122"/>
              </a:rPr>
              <a:t>NF-</a:t>
            </a:r>
            <a:r>
              <a:rPr lang="en-US" altLang="zh-CN" sz="1800" kern="100" dirty="0" err="1">
                <a:effectLst/>
                <a:latin typeface="Times New Roman" panose="02020603050405020304" charset="0"/>
                <a:ea typeface="宋体" panose="02010600030101010101" pitchFamily="2" charset="-122"/>
              </a:rPr>
              <a:t>κB</a:t>
            </a:r>
            <a:r>
              <a:rPr lang="en-US" altLang="zh-CN" sz="1800" kern="100" dirty="0">
                <a:effectLst/>
                <a:latin typeface="Times New Roman" panose="02020603050405020304" charset="0"/>
                <a:ea typeface="宋体" panose="02010600030101010101" pitchFamily="2" charset="-122"/>
              </a:rPr>
              <a:t>/MAPK/NLRP3</a:t>
            </a:r>
            <a:r>
              <a:rPr lang="zh-CN" altLang="zh-CN" sz="1800" kern="100" dirty="0">
                <a:effectLst/>
                <a:latin typeface="Times New Roman" panose="02020603050405020304" charset="0"/>
                <a:ea typeface="宋体" panose="02010600030101010101" pitchFamily="2" charset="-122"/>
              </a:rPr>
              <a:t>、纤维化通路</a:t>
            </a:r>
            <a:r>
              <a:rPr lang="en-US" altLang="zh-CN" sz="1800" kern="100" dirty="0">
                <a:effectLst/>
                <a:latin typeface="Times New Roman" panose="02020603050405020304" charset="0"/>
                <a:ea typeface="宋体" panose="02010600030101010101" pitchFamily="2" charset="-122"/>
              </a:rPr>
              <a:t>TGF-β1/Smad2/3</a:t>
            </a:r>
            <a:r>
              <a:rPr lang="zh-CN" altLang="zh-CN" sz="1800" kern="100" dirty="0">
                <a:effectLst/>
                <a:latin typeface="Times New Roman" panose="02020603050405020304" charset="0"/>
                <a:ea typeface="宋体" panose="02010600030101010101" pitchFamily="2" charset="-122"/>
              </a:rPr>
              <a:t>和凋亡通路</a:t>
            </a:r>
            <a:r>
              <a:rPr lang="en-US" altLang="zh-CN" sz="1800" kern="100" dirty="0">
                <a:effectLst/>
                <a:latin typeface="Times New Roman" panose="02020603050405020304" charset="0"/>
                <a:ea typeface="宋体" panose="02010600030101010101" pitchFamily="2" charset="-122"/>
              </a:rPr>
              <a:t>BCL2</a:t>
            </a:r>
            <a:r>
              <a:rPr lang="zh-CN" altLang="zh-CN" sz="1800" kern="100" dirty="0">
                <a:effectLst/>
                <a:latin typeface="Times New Roman" panose="02020603050405020304" charset="0"/>
                <a:ea typeface="宋体" panose="02010600030101010101" pitchFamily="2" charset="-122"/>
              </a:rPr>
              <a:t>的相关蛋白；以及激活抗氧化通路</a:t>
            </a:r>
            <a:r>
              <a:rPr lang="en-US" altLang="zh-CN" sz="1800" kern="100" dirty="0">
                <a:effectLst/>
                <a:latin typeface="Times New Roman" panose="02020603050405020304" charset="0"/>
                <a:ea typeface="宋体" panose="02010600030101010101" pitchFamily="2" charset="-122"/>
              </a:rPr>
              <a:t>Nrf2</a:t>
            </a:r>
            <a:r>
              <a:rPr lang="zh-CN" altLang="zh-CN" sz="1800" kern="100" dirty="0">
                <a:effectLst/>
                <a:latin typeface="Times New Roman" panose="02020603050405020304" charset="0"/>
                <a:ea typeface="宋体" panose="02010600030101010101" pitchFamily="2" charset="-122"/>
              </a:rPr>
              <a:t>，从而减轻</a:t>
            </a:r>
            <a:r>
              <a:rPr lang="en-US" altLang="zh-CN" sz="1800" kern="100" dirty="0">
                <a:effectLst/>
                <a:latin typeface="Times New Roman" panose="02020603050405020304" charset="0"/>
                <a:ea typeface="宋体" panose="02010600030101010101" pitchFamily="2" charset="-122"/>
              </a:rPr>
              <a:t>APP</a:t>
            </a:r>
            <a:r>
              <a:rPr lang="zh-CN" altLang="zh-CN" sz="1800" kern="100" dirty="0">
                <a:effectLst/>
                <a:latin typeface="Times New Roman" panose="02020603050405020304" charset="0"/>
                <a:ea typeface="宋体" panose="02010600030101010101" pitchFamily="2" charset="-122"/>
              </a:rPr>
              <a:t>诱导的小鼠肺部损伤。</a:t>
            </a:r>
            <a:endParaRPr lang="zh-CN" altLang="zh-CN" sz="1800" kern="100" dirty="0">
              <a:effectLst/>
              <a:latin typeface="Times New Roman" panose="02020603050405020304" charset="0"/>
              <a:ea typeface="宋体" panose="02010600030101010101" pitchFamily="2" charset="-122"/>
            </a:endParaRPr>
          </a:p>
          <a:p>
            <a:pPr algn="just"/>
            <a:r>
              <a:rPr lang="en-US" altLang="zh-CN" sz="1800" kern="100" dirty="0">
                <a:effectLst/>
                <a:latin typeface="Times New Roman" panose="02020603050405020304" charset="0"/>
                <a:ea typeface="宋体" panose="02010600030101010101" pitchFamily="2" charset="-122"/>
              </a:rPr>
              <a:t> </a:t>
            </a:r>
            <a:endParaRPr lang="zh-CN" altLang="zh-CN" sz="1800" kern="100" dirty="0">
              <a:effectLst/>
              <a:latin typeface="Times New Roman" panose="02020603050405020304" charset="0"/>
              <a:ea typeface="宋体" panose="02010600030101010101" pitchFamily="2" charset="-122"/>
            </a:endParaRPr>
          </a:p>
          <a:p>
            <a:pPr algn="just"/>
            <a:r>
              <a:rPr lang="en-US" altLang="zh-CN" sz="1800" kern="100" dirty="0">
                <a:effectLst/>
                <a:latin typeface="Times New Roman" panose="02020603050405020304" charset="0"/>
                <a:ea typeface="宋体" panose="02010600030101010101" pitchFamily="2" charset="-122"/>
              </a:rPr>
              <a:t>2.</a:t>
            </a:r>
            <a:r>
              <a:rPr lang="zh-CN" altLang="zh-CN" sz="1800" kern="100" dirty="0">
                <a:effectLst/>
                <a:latin typeface="Times New Roman" panose="02020603050405020304" charset="0"/>
                <a:ea typeface="宋体" panose="02010600030101010101" pitchFamily="2" charset="-122"/>
              </a:rPr>
              <a:t>同时通过体外水平发现，</a:t>
            </a:r>
            <a:r>
              <a:rPr lang="en-US" altLang="zh-CN" sz="1800" kern="100" dirty="0">
                <a:effectLst/>
                <a:latin typeface="Times New Roman" panose="02020603050405020304" charset="0"/>
                <a:ea typeface="宋体" panose="02010600030101010101" pitchFamily="2" charset="-122"/>
              </a:rPr>
              <a:t>NAR</a:t>
            </a:r>
            <a:r>
              <a:rPr lang="zh-CN" altLang="zh-CN" sz="1800" kern="100" dirty="0">
                <a:effectLst/>
                <a:latin typeface="Times New Roman" panose="02020603050405020304" charset="0"/>
                <a:ea typeface="宋体" panose="02010600030101010101" pitchFamily="2" charset="-122"/>
              </a:rPr>
              <a:t>给药后可显著抑制</a:t>
            </a:r>
            <a:r>
              <a:rPr lang="en-US" altLang="zh-CN" sz="1800" kern="100" dirty="0">
                <a:effectLst/>
                <a:latin typeface="Times New Roman" panose="02020603050405020304" charset="0"/>
                <a:ea typeface="宋体" panose="02010600030101010101" pitchFamily="2" charset="-122"/>
              </a:rPr>
              <a:t>APP</a:t>
            </a:r>
            <a:r>
              <a:rPr lang="zh-CN" altLang="zh-CN" sz="1800" kern="100" dirty="0">
                <a:effectLst/>
                <a:latin typeface="Times New Roman" panose="02020603050405020304" charset="0"/>
                <a:ea typeface="宋体" panose="02010600030101010101" pitchFamily="2" charset="-122"/>
              </a:rPr>
              <a:t>诱导的细胞上清中炎症因子</a:t>
            </a:r>
            <a:r>
              <a:rPr lang="en-US" altLang="zh-CN" sz="1800" kern="100" dirty="0">
                <a:effectLst/>
                <a:latin typeface="Times New Roman" panose="02020603050405020304" charset="0"/>
                <a:ea typeface="宋体" panose="02010600030101010101" pitchFamily="2" charset="-122"/>
              </a:rPr>
              <a:t>IL-18</a:t>
            </a:r>
            <a:r>
              <a:rPr lang="zh-CN" altLang="zh-CN" sz="1800" kern="100" dirty="0">
                <a:effectLst/>
                <a:latin typeface="Times New Roman" panose="02020603050405020304" charset="0"/>
                <a:ea typeface="宋体" panose="02010600030101010101" pitchFamily="2" charset="-122"/>
              </a:rPr>
              <a:t>、</a:t>
            </a:r>
            <a:r>
              <a:rPr lang="en-US" altLang="zh-CN" sz="1800" kern="100" dirty="0">
                <a:effectLst/>
                <a:latin typeface="Times New Roman" panose="02020603050405020304" charset="0"/>
                <a:ea typeface="宋体" panose="02010600030101010101" pitchFamily="2" charset="-122"/>
              </a:rPr>
              <a:t>IL-1β</a:t>
            </a:r>
            <a:r>
              <a:rPr lang="zh-CN" altLang="zh-CN" sz="1800" kern="100" dirty="0">
                <a:effectLst/>
                <a:latin typeface="Times New Roman" panose="02020603050405020304" charset="0"/>
                <a:ea typeface="宋体" panose="02010600030101010101" pitchFamily="2" charset="-122"/>
              </a:rPr>
              <a:t>，</a:t>
            </a:r>
            <a:r>
              <a:rPr lang="en-US" altLang="zh-CN" sz="1800" kern="100" dirty="0">
                <a:effectLst/>
                <a:latin typeface="Times New Roman" panose="02020603050405020304" charset="0"/>
                <a:ea typeface="宋体" panose="02010600030101010101" pitchFamily="2" charset="-122"/>
              </a:rPr>
              <a:t>IL-6</a:t>
            </a:r>
            <a:r>
              <a:rPr lang="zh-CN" altLang="zh-CN" sz="1800" kern="100" dirty="0">
                <a:effectLst/>
                <a:latin typeface="Times New Roman" panose="02020603050405020304" charset="0"/>
                <a:ea typeface="宋体" panose="02010600030101010101" pitchFamily="2" charset="-122"/>
              </a:rPr>
              <a:t>和</a:t>
            </a:r>
            <a:r>
              <a:rPr lang="en-US" altLang="zh-CN" sz="1800" kern="100" dirty="0">
                <a:effectLst/>
                <a:latin typeface="Times New Roman" panose="02020603050405020304" charset="0"/>
                <a:ea typeface="宋体" panose="02010600030101010101" pitchFamily="2" charset="-122"/>
              </a:rPr>
              <a:t>TNF-α</a:t>
            </a:r>
            <a:r>
              <a:rPr lang="zh-CN" altLang="zh-CN" sz="1800" kern="100" dirty="0">
                <a:effectLst/>
                <a:latin typeface="Times New Roman" panose="02020603050405020304" charset="0"/>
                <a:ea typeface="宋体" panose="02010600030101010101" pitchFamily="2" charset="-122"/>
              </a:rPr>
              <a:t>升高，其作用机制主要是通过抑制</a:t>
            </a:r>
            <a:r>
              <a:rPr lang="en-US" altLang="zh-CN" sz="1800" kern="100" dirty="0">
                <a:effectLst/>
                <a:latin typeface="Times New Roman" panose="02020603050405020304" charset="0"/>
                <a:ea typeface="宋体" panose="02010600030101010101" pitchFamily="2" charset="-122"/>
              </a:rPr>
              <a:t>NF-</a:t>
            </a:r>
            <a:r>
              <a:rPr lang="en-US" altLang="zh-CN" sz="1800" kern="100" dirty="0" err="1">
                <a:effectLst/>
                <a:latin typeface="Times New Roman" panose="02020603050405020304" charset="0"/>
                <a:ea typeface="宋体" panose="02010600030101010101" pitchFamily="2" charset="-122"/>
              </a:rPr>
              <a:t>κB</a:t>
            </a:r>
            <a:r>
              <a:rPr lang="en-US" altLang="zh-CN" sz="1800" kern="100" dirty="0">
                <a:effectLst/>
                <a:latin typeface="Times New Roman" panose="02020603050405020304" charset="0"/>
                <a:ea typeface="宋体" panose="02010600030101010101" pitchFamily="2" charset="-122"/>
              </a:rPr>
              <a:t>/NLRP3/MAPK</a:t>
            </a:r>
            <a:r>
              <a:rPr lang="zh-CN" altLang="zh-CN" sz="1800" kern="100" dirty="0">
                <a:effectLst/>
                <a:latin typeface="Times New Roman" panose="02020603050405020304" charset="0"/>
                <a:ea typeface="宋体" panose="02010600030101010101" pitchFamily="2" charset="-122"/>
              </a:rPr>
              <a:t>炎症信号通路，以及促进</a:t>
            </a:r>
            <a:r>
              <a:rPr lang="en-US" altLang="zh-CN" sz="1800" kern="100" dirty="0">
                <a:effectLst/>
                <a:latin typeface="Times New Roman" panose="02020603050405020304" charset="0"/>
                <a:ea typeface="宋体" panose="02010600030101010101" pitchFamily="2" charset="-122"/>
              </a:rPr>
              <a:t>Nrf2</a:t>
            </a:r>
            <a:r>
              <a:rPr lang="zh-CN" altLang="zh-CN" sz="1800" kern="100" dirty="0">
                <a:effectLst/>
                <a:latin typeface="Times New Roman" panose="02020603050405020304" charset="0"/>
                <a:ea typeface="宋体" panose="02010600030101010101" pitchFamily="2" charset="-122"/>
              </a:rPr>
              <a:t>抗氧化信号通路，从而发挥抗炎和抗氧化作用</a:t>
            </a:r>
            <a:endParaRPr lang="zh-CN" altLang="zh-CN" sz="1800" kern="100" dirty="0">
              <a:effectLst/>
              <a:latin typeface="Times New Roman" panose="02020603050405020304"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Calibri" panose="020F0502020204030204" pitchFamily="34" charset="0"/>
                <a:ea typeface="宋体" panose="02010600030101010101" pitchFamily="2" charset="-122"/>
                <a:cs typeface="Arial" panose="020B0604020202020204" pitchFamily="34" charset="0"/>
              </a:rPr>
              <a:t>接下来，我将从这五个方面进行讲述</a:t>
            </a:r>
            <a:endParaRPr lang="zh-CN" altLang="zh-CN" sz="1800" kern="100" dirty="0">
              <a:effectLst/>
              <a:latin typeface="Calibri" panose="020F0502020204030204" pitchFamily="34" charset="0"/>
              <a:ea typeface="宋体" panose="02010600030101010101" pitchFamily="2" charset="-122"/>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00" dirty="0">
                <a:effectLst/>
                <a:latin typeface="Times New Roman" panose="02020603050405020304" charset="0"/>
                <a:ea typeface="宋体" panose="02010600030101010101" pitchFamily="2" charset="-122"/>
              </a:rPr>
              <a:t>根据文献报道：</a:t>
            </a:r>
            <a:r>
              <a:rPr lang="en-US" altLang="zh-CN" sz="1800" kern="100" dirty="0">
                <a:effectLst/>
                <a:latin typeface="Times New Roman" panose="02020603050405020304" charset="0"/>
                <a:ea typeface="宋体" panose="02010600030101010101" pitchFamily="2" charset="-122"/>
              </a:rPr>
              <a:t>APP</a:t>
            </a:r>
            <a:r>
              <a:rPr lang="zh-CN" altLang="zh-CN" sz="1800" kern="100" dirty="0">
                <a:effectLst/>
                <a:latin typeface="Times New Roman" panose="02020603050405020304" charset="0"/>
                <a:ea typeface="宋体" panose="02010600030101010101" pitchFamily="2" charset="-122"/>
                <a:cs typeface="Times New Roman" panose="02020603050405020304" charset="0"/>
              </a:rPr>
              <a:t>的发病机制非常复杂，主要包括细菌定植、营养获取、逃避宿主防御和宿主组织损伤</a:t>
            </a:r>
            <a:r>
              <a:rPr lang="en-US" altLang="zh-CN" sz="1800" kern="100" dirty="0">
                <a:effectLst/>
                <a:latin typeface="Times New Roman" panose="02020603050405020304" charset="0"/>
                <a:ea typeface="宋体" panose="02010600030101010101" pitchFamily="2" charset="-122"/>
              </a:rPr>
              <a:t>4</a:t>
            </a:r>
            <a:r>
              <a:rPr lang="zh-CN" altLang="zh-CN" sz="1800" kern="100" dirty="0">
                <a:effectLst/>
                <a:latin typeface="Times New Roman" panose="02020603050405020304" charset="0"/>
                <a:ea typeface="宋体" panose="02010600030101010101" pitchFamily="2" charset="-122"/>
                <a:cs typeface="Times New Roman" panose="02020603050405020304" charset="0"/>
              </a:rPr>
              <a:t>个方面。当</a:t>
            </a:r>
            <a:r>
              <a:rPr lang="en-US" altLang="zh-CN" sz="1800" kern="100" dirty="0">
                <a:effectLst/>
                <a:latin typeface="Times New Roman" panose="02020603050405020304" charset="0"/>
                <a:ea typeface="宋体" panose="02010600030101010101" pitchFamily="2" charset="-122"/>
              </a:rPr>
              <a:t>APP</a:t>
            </a:r>
            <a:r>
              <a:rPr lang="zh-CN" altLang="zh-CN" sz="1800" kern="100" dirty="0">
                <a:effectLst/>
                <a:latin typeface="Times New Roman" panose="02020603050405020304" charset="0"/>
                <a:ea typeface="宋体" panose="02010600030101010101" pitchFamily="2" charset="-122"/>
                <a:cs typeface="Times New Roman" panose="02020603050405020304" charset="0"/>
              </a:rPr>
              <a:t>激活病原体相关分子模式（</a:t>
            </a:r>
            <a:r>
              <a:rPr lang="en-US" altLang="zh-CN" sz="1800" kern="100" dirty="0">
                <a:effectLst/>
                <a:latin typeface="Times New Roman" panose="02020603050405020304" charset="0"/>
                <a:ea typeface="宋体" panose="02010600030101010101" pitchFamily="2" charset="-122"/>
              </a:rPr>
              <a:t>PAMPs</a:t>
            </a:r>
            <a:r>
              <a:rPr lang="zh-CN" altLang="zh-CN" sz="1800" kern="100" dirty="0">
                <a:effectLst/>
                <a:latin typeface="Times New Roman" panose="02020603050405020304" charset="0"/>
                <a:ea typeface="宋体" panose="02010600030101010101" pitchFamily="2" charset="-122"/>
                <a:cs typeface="Times New Roman" panose="02020603050405020304" charset="0"/>
              </a:rPr>
              <a:t>）或损伤相关分子模式（</a:t>
            </a:r>
            <a:r>
              <a:rPr lang="en-US" altLang="zh-CN" sz="1800" kern="100" dirty="0">
                <a:effectLst/>
                <a:latin typeface="Times New Roman" panose="02020603050405020304" charset="0"/>
                <a:ea typeface="宋体" panose="02010600030101010101" pitchFamily="2" charset="-122"/>
              </a:rPr>
              <a:t>DAMPs</a:t>
            </a:r>
            <a:r>
              <a:rPr lang="zh-CN" altLang="zh-CN" sz="1800" kern="100" dirty="0">
                <a:effectLst/>
                <a:latin typeface="Times New Roman" panose="02020603050405020304" charset="0"/>
                <a:ea typeface="宋体" panose="02010600030101010101" pitchFamily="2" charset="-122"/>
                <a:cs typeface="Times New Roman" panose="02020603050405020304" charset="0"/>
              </a:rPr>
              <a:t>）时，通过</a:t>
            </a:r>
            <a:r>
              <a:rPr lang="en-US" altLang="zh-CN" sz="1800" kern="100" dirty="0">
                <a:effectLst/>
                <a:latin typeface="Times New Roman" panose="02020603050405020304" charset="0"/>
                <a:ea typeface="宋体" panose="02010600030101010101" pitchFamily="2" charset="-122"/>
              </a:rPr>
              <a:t>MAPK/TLR4</a:t>
            </a:r>
            <a:r>
              <a:rPr lang="zh-CN" altLang="zh-CN" sz="1800" kern="100" dirty="0">
                <a:effectLst/>
                <a:latin typeface="Times New Roman" panose="02020603050405020304" charset="0"/>
                <a:ea typeface="宋体" panose="02010600030101010101" pitchFamily="2" charset="-122"/>
                <a:cs typeface="Times New Roman" panose="02020603050405020304" charset="0"/>
              </a:rPr>
              <a:t>信号通路使</a:t>
            </a:r>
            <a:r>
              <a:rPr lang="en-US" altLang="zh-CN" sz="1800" kern="100" dirty="0">
                <a:effectLst/>
                <a:latin typeface="Times New Roman" panose="02020603050405020304" charset="0"/>
                <a:ea typeface="宋体" panose="02010600030101010101" pitchFamily="2" charset="-122"/>
              </a:rPr>
              <a:t>Toll </a:t>
            </a:r>
            <a:r>
              <a:rPr lang="zh-CN" altLang="zh-CN" sz="1800" kern="100" dirty="0">
                <a:effectLst/>
                <a:latin typeface="Times New Roman" panose="02020603050405020304" charset="0"/>
                <a:ea typeface="宋体" panose="02010600030101010101" pitchFamily="2" charset="-122"/>
                <a:cs typeface="Times New Roman" panose="02020603050405020304" charset="0"/>
              </a:rPr>
              <a:t>样受体（</a:t>
            </a:r>
            <a:r>
              <a:rPr lang="en-US" altLang="zh-CN" sz="1800" kern="100" dirty="0">
                <a:effectLst/>
                <a:latin typeface="Times New Roman" panose="02020603050405020304" charset="0"/>
                <a:ea typeface="宋体" panose="02010600030101010101" pitchFamily="2" charset="-122"/>
              </a:rPr>
              <a:t>TLRs</a:t>
            </a:r>
            <a:r>
              <a:rPr lang="zh-CN" altLang="zh-CN" sz="1800" kern="100" dirty="0">
                <a:effectLst/>
                <a:latin typeface="Times New Roman" panose="02020603050405020304" charset="0"/>
                <a:ea typeface="宋体" panose="02010600030101010101" pitchFamily="2" charset="-122"/>
                <a:cs typeface="Times New Roman" panose="02020603050405020304" charset="0"/>
              </a:rPr>
              <a:t>）磷酸化，随后激活</a:t>
            </a:r>
            <a:r>
              <a:rPr lang="en-US" altLang="zh-CN" sz="1800" kern="100" dirty="0">
                <a:effectLst/>
                <a:latin typeface="Times New Roman" panose="02020603050405020304" charset="0"/>
                <a:ea typeface="宋体" panose="02010600030101010101" pitchFamily="2" charset="-122"/>
              </a:rPr>
              <a:t>NF-</a:t>
            </a:r>
            <a:r>
              <a:rPr lang="en-US" altLang="zh-CN" sz="1800" kern="100" dirty="0" err="1">
                <a:effectLst/>
                <a:latin typeface="Times New Roman" panose="02020603050405020304" charset="0"/>
                <a:ea typeface="宋体" panose="02010600030101010101" pitchFamily="2" charset="-122"/>
              </a:rPr>
              <a:t>κB</a:t>
            </a:r>
            <a:r>
              <a:rPr lang="zh-CN" altLang="zh-CN" sz="1800" kern="100" dirty="0">
                <a:effectLst/>
                <a:latin typeface="Times New Roman" panose="02020603050405020304" charset="0"/>
                <a:ea typeface="宋体" panose="02010600030101010101" pitchFamily="2" charset="-122"/>
                <a:cs typeface="Times New Roman" panose="02020603050405020304" charset="0"/>
              </a:rPr>
              <a:t>。在细胞核中，</a:t>
            </a:r>
            <a:r>
              <a:rPr lang="en-US" altLang="zh-CN" sz="1800" kern="100" dirty="0">
                <a:effectLst/>
                <a:latin typeface="Times New Roman" panose="02020603050405020304" charset="0"/>
                <a:ea typeface="宋体" panose="02010600030101010101" pitchFamily="2" charset="-122"/>
              </a:rPr>
              <a:t>NF-</a:t>
            </a:r>
            <a:r>
              <a:rPr lang="en-US" altLang="zh-CN" sz="1800" kern="100" dirty="0" err="1">
                <a:effectLst/>
                <a:latin typeface="Times New Roman" panose="02020603050405020304" charset="0"/>
                <a:ea typeface="宋体" panose="02010600030101010101" pitchFamily="2" charset="-122"/>
              </a:rPr>
              <a:t>κB</a:t>
            </a:r>
            <a:r>
              <a:rPr lang="en-US" altLang="zh-CN" sz="1800" kern="100" dirty="0">
                <a:effectLst/>
                <a:latin typeface="Times New Roman" panose="02020603050405020304" charset="0"/>
                <a:ea typeface="宋体" panose="02010600030101010101" pitchFamily="2" charset="-122"/>
              </a:rPr>
              <a:t>/MAPK </a:t>
            </a:r>
            <a:r>
              <a:rPr lang="zh-CN" altLang="zh-CN" sz="1800" kern="100" dirty="0">
                <a:effectLst/>
                <a:latin typeface="Times New Roman" panose="02020603050405020304" charset="0"/>
                <a:ea typeface="宋体" panose="02010600030101010101" pitchFamily="2" charset="-122"/>
                <a:cs typeface="Times New Roman" panose="02020603050405020304" charset="0"/>
              </a:rPr>
              <a:t>可促进</a:t>
            </a:r>
            <a:r>
              <a:rPr lang="en-US" altLang="zh-CN" sz="1800" kern="100" dirty="0">
                <a:effectLst/>
                <a:latin typeface="Times New Roman" panose="02020603050405020304" charset="0"/>
                <a:ea typeface="宋体" panose="02010600030101010101" pitchFamily="2" charset="-122"/>
              </a:rPr>
              <a:t>NLRP3</a:t>
            </a:r>
            <a:r>
              <a:rPr lang="zh-CN" altLang="zh-CN" sz="1800" kern="100" dirty="0">
                <a:effectLst/>
                <a:latin typeface="Times New Roman" panose="02020603050405020304" charset="0"/>
                <a:ea typeface="宋体" panose="02010600030101010101" pitchFamily="2" charset="-122"/>
                <a:cs typeface="Times New Roman" panose="02020603050405020304" charset="0"/>
              </a:rPr>
              <a:t>、</a:t>
            </a:r>
            <a:r>
              <a:rPr lang="en-US" altLang="zh-CN" sz="1800" kern="100" dirty="0">
                <a:effectLst/>
                <a:latin typeface="Times New Roman" panose="02020603050405020304" charset="0"/>
                <a:ea typeface="宋体" panose="02010600030101010101" pitchFamily="2" charset="-122"/>
              </a:rPr>
              <a:t>proIL-1β </a:t>
            </a:r>
            <a:r>
              <a:rPr lang="zh-CN" altLang="zh-CN" sz="1800" kern="100" dirty="0">
                <a:effectLst/>
                <a:latin typeface="Times New Roman" panose="02020603050405020304" charset="0"/>
                <a:ea typeface="宋体" panose="02010600030101010101" pitchFamily="2" charset="-122"/>
                <a:cs typeface="Times New Roman" panose="02020603050405020304" charset="0"/>
              </a:rPr>
              <a:t>和</a:t>
            </a:r>
            <a:r>
              <a:rPr lang="en-US" altLang="zh-CN" sz="1800" kern="100" dirty="0">
                <a:effectLst/>
                <a:latin typeface="Times New Roman" panose="02020603050405020304" charset="0"/>
                <a:ea typeface="宋体" panose="02010600030101010101" pitchFamily="2" charset="-122"/>
              </a:rPr>
              <a:t>proIL-18 </a:t>
            </a:r>
            <a:r>
              <a:rPr lang="zh-CN" altLang="zh-CN" sz="1800" kern="100" dirty="0">
                <a:effectLst/>
                <a:latin typeface="Times New Roman" panose="02020603050405020304" charset="0"/>
                <a:ea typeface="宋体" panose="02010600030101010101" pitchFamily="2" charset="-122"/>
                <a:cs typeface="Times New Roman" panose="02020603050405020304" charset="0"/>
              </a:rPr>
              <a:t>的转录，诱导产生大量细胞因子</a:t>
            </a:r>
            <a:r>
              <a:rPr lang="zh-CN" altLang="en-US" sz="1800" kern="100" dirty="0">
                <a:effectLst/>
                <a:latin typeface="Times New Roman" panose="02020603050405020304" charset="0"/>
                <a:ea typeface="宋体" panose="02010600030101010101" pitchFamily="2" charset="-122"/>
                <a:cs typeface="Times New Roman" panose="02020603050405020304" charset="0"/>
              </a:rPr>
              <a:t>，引起过度的炎症和氧化应激反应。</a:t>
            </a:r>
            <a:r>
              <a:rPr lang="zh-CN" altLang="zh-CN" sz="1800" kern="100" dirty="0">
                <a:effectLst/>
                <a:latin typeface="Times New Roman" panose="02020603050405020304" charset="0"/>
                <a:ea typeface="宋体" panose="02010600030101010101" pitchFamily="2" charset="-122"/>
                <a:cs typeface="Times New Roman" panose="02020603050405020304" charset="0"/>
              </a:rPr>
              <a:t>当强烈的</a:t>
            </a:r>
            <a:r>
              <a:rPr lang="zh-CN" altLang="en-US" sz="1800" kern="100" dirty="0">
                <a:effectLst/>
                <a:latin typeface="Times New Roman" panose="02020603050405020304" charset="0"/>
                <a:ea typeface="宋体" panose="02010600030101010101" pitchFamily="2" charset="-122"/>
                <a:cs typeface="Times New Roman" panose="02020603050405020304" charset="0"/>
              </a:rPr>
              <a:t>损伤</a:t>
            </a:r>
            <a:r>
              <a:rPr lang="zh-CN" altLang="zh-CN" sz="1800" kern="100" dirty="0">
                <a:effectLst/>
                <a:latin typeface="Times New Roman" panose="02020603050405020304" charset="0"/>
                <a:ea typeface="宋体" panose="02010600030101010101" pitchFamily="2" charset="-122"/>
                <a:cs typeface="Times New Roman" panose="02020603050405020304" charset="0"/>
              </a:rPr>
              <a:t>持续存在时，这种动态免疫平衡被打破，导致一系列细胞因子级联反应，引起炎症风暴，同时诱导血小板凝集在肺脏中，</a:t>
            </a:r>
            <a:r>
              <a:rPr lang="zh-CN" altLang="zh-CN" dirty="0">
                <a:effectLst/>
              </a:rPr>
              <a:t> </a:t>
            </a:r>
            <a:r>
              <a:rPr lang="zh-CN" altLang="zh-CN" sz="1800" kern="100" dirty="0">
                <a:effectLst/>
                <a:latin typeface="Times New Roman" panose="02020603050405020304" charset="0"/>
                <a:ea typeface="宋体" panose="02010600030101010101" pitchFamily="2" charset="-122"/>
                <a:cs typeface="Times New Roman" panose="02020603050405020304" charset="0"/>
              </a:rPr>
              <a:t>使得毛细血管破裂导致肺脏坏死</a:t>
            </a:r>
            <a:r>
              <a:rPr lang="zh-CN" altLang="en-US" sz="1800" kern="100" dirty="0">
                <a:effectLst/>
                <a:latin typeface="Times New Roman" panose="02020603050405020304" charset="0"/>
                <a:ea typeface="宋体" panose="02010600030101010101" pitchFamily="2" charset="-122"/>
                <a:cs typeface="Times New Roman" panose="02020603050405020304" charset="0"/>
              </a:rPr>
              <a:t>。因此，在后续研究中</a:t>
            </a:r>
            <a:r>
              <a:rPr lang="zh-CN" altLang="en-US" sz="1200" dirty="0">
                <a:latin typeface="Times New Roman" panose="02020603050405020304" charset="0"/>
                <a:ea typeface="华文楷体" panose="02010600040101010101" charset="-122"/>
                <a:cs typeface="Times New Roman" panose="02020603050405020304" charset="0"/>
                <a:sym typeface="+mn-lt"/>
              </a:rPr>
              <a:t>探究</a:t>
            </a:r>
            <a:r>
              <a:rPr lang="en-US" altLang="zh-CN" sz="1200" dirty="0">
                <a:latin typeface="Times New Roman" panose="02020603050405020304" charset="0"/>
                <a:ea typeface="华文楷体" panose="02010600040101010101" charset="-122"/>
                <a:cs typeface="Times New Roman" panose="02020603050405020304" charset="0"/>
                <a:sym typeface="+mn-lt"/>
              </a:rPr>
              <a:t>NAR</a:t>
            </a:r>
            <a:r>
              <a:rPr lang="zh-CN" altLang="en-US" sz="1200" dirty="0">
                <a:latin typeface="Times New Roman" panose="02020603050405020304" charset="0"/>
                <a:ea typeface="华文楷体" panose="02010600040101010101" charset="-122"/>
                <a:cs typeface="Times New Roman" panose="02020603050405020304" charset="0"/>
                <a:sym typeface="+mn-lt"/>
              </a:rPr>
              <a:t>是否通过调控</a:t>
            </a:r>
            <a:r>
              <a:rPr lang="en-US" altLang="zh-CN" sz="1200" dirty="0">
                <a:latin typeface="华文楷体" panose="02010600040101010101" charset="-122"/>
                <a:ea typeface="华文楷体" panose="02010600040101010101" charset="-122"/>
                <a:cs typeface="华文楷体" panose="02010600040101010101" charset="-122"/>
                <a:sym typeface="+mn-lt"/>
              </a:rPr>
              <a:t>NF-kB / MAPK / NLRP3 / Nrf2</a:t>
            </a:r>
            <a:r>
              <a:rPr lang="zh-CN" altLang="en-US" sz="1200" dirty="0">
                <a:latin typeface="华文楷体" panose="02010600040101010101" charset="-122"/>
                <a:ea typeface="华文楷体" panose="02010600040101010101" charset="-122"/>
                <a:cs typeface="华文楷体" panose="02010600040101010101" charset="-122"/>
                <a:sym typeface="+mn-lt"/>
              </a:rPr>
              <a:t>这四个</a:t>
            </a:r>
            <a:r>
              <a:rPr lang="en-US" altLang="zh-CN" sz="1200" dirty="0">
                <a:latin typeface="Times New Roman" panose="02020603050405020304" charset="0"/>
                <a:ea typeface="华文楷体" panose="02010600040101010101" charset="-122"/>
                <a:cs typeface="Times New Roman" panose="02020603050405020304" charset="0"/>
                <a:sym typeface="+mn-lt"/>
              </a:rPr>
              <a:t>APP</a:t>
            </a:r>
            <a:r>
              <a:rPr lang="zh-CN" altLang="en-US" sz="1200" dirty="0">
                <a:latin typeface="Times New Roman" panose="02020603050405020304" charset="0"/>
                <a:ea typeface="华文楷体" panose="02010600040101010101" charset="-122"/>
                <a:cs typeface="Times New Roman" panose="02020603050405020304" charset="0"/>
                <a:sym typeface="+mn-lt"/>
              </a:rPr>
              <a:t>致病相关信号通路，起到发挥防治</a:t>
            </a:r>
            <a:r>
              <a:rPr lang="en-US" altLang="zh-CN" sz="1200" dirty="0">
                <a:latin typeface="Times New Roman" panose="02020603050405020304" charset="0"/>
                <a:ea typeface="华文楷体" panose="02010600040101010101" charset="-122"/>
                <a:cs typeface="Times New Roman" panose="02020603050405020304" charset="0"/>
                <a:sym typeface="+mn-lt"/>
              </a:rPr>
              <a:t>APP</a:t>
            </a:r>
            <a:r>
              <a:rPr lang="zh-CN" altLang="en-US" sz="1200" dirty="0">
                <a:latin typeface="Times New Roman" panose="02020603050405020304" charset="0"/>
                <a:ea typeface="华文楷体" panose="02010600040101010101" charset="-122"/>
                <a:cs typeface="Times New Roman" panose="02020603050405020304" charset="0"/>
                <a:sym typeface="+mn-lt"/>
              </a:rPr>
              <a:t>的作用。</a:t>
            </a:r>
            <a:endParaRPr lang="zh-CN" altLang="en-US" sz="1200" dirty="0">
              <a:latin typeface="华文楷体" panose="02010600040101010101" charset="-122"/>
              <a:ea typeface="华文楷体" panose="02010600040101010101" charset="-122"/>
              <a:cs typeface="华文楷体" panose="02010600040101010101" charset="-122"/>
              <a:sym typeface="+mn-lt"/>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87675" y="887413"/>
            <a:ext cx="4262438" cy="2398712"/>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Regular" panose="02020603050405020304" charset="0"/>
                <a:ea typeface="宋体" panose="02010600030101010101" pitchFamily="2" charset="-122"/>
                <a:cs typeface="Times New Roman Regular" panose="02020603050405020304" charset="0"/>
                <a:sym typeface="+mn-ea"/>
              </a:rPr>
              <a:t>在蛋白和</a:t>
            </a:r>
            <a:r>
              <a:rPr lang="zh-CN" altLang="en-US" sz="1200" b="0" dirty="0">
                <a:latin typeface="Times New Roman Regular" panose="02020603050405020304" charset="0"/>
                <a:ea typeface="宋体" panose="02010600030101010101" pitchFamily="2" charset="-122"/>
                <a:cs typeface="Times New Roman Regular" panose="02020603050405020304" charset="0"/>
              </a:rPr>
              <a:t>基因水平同样表明，</a:t>
            </a:r>
            <a:r>
              <a:rPr lang="en-US" altLang="zh-CN" sz="1200" b="0" dirty="0">
                <a:latin typeface="Times New Roman Regular" panose="02020603050405020304" charset="0"/>
                <a:ea typeface="宋体" panose="02010600030101010101" pitchFamily="2" charset="-122"/>
                <a:cs typeface="Times New Roman Regular" panose="02020603050405020304" charset="0"/>
              </a:rPr>
              <a:t>NAR</a:t>
            </a:r>
            <a:r>
              <a:rPr lang="zh-CN" altLang="en-US" sz="1200" b="0" dirty="0">
                <a:latin typeface="Times New Roman Regular" panose="02020603050405020304" charset="0"/>
                <a:ea typeface="宋体" panose="02010600030101010101" pitchFamily="2" charset="-122"/>
                <a:cs typeface="Times New Roman Regular" panose="02020603050405020304" charset="0"/>
              </a:rPr>
              <a:t>可通过抑制肺脏中</a:t>
            </a:r>
            <a:r>
              <a:rPr lang="en-US" altLang="zh-CN" sz="1200" b="0" dirty="0">
                <a:latin typeface="Times New Roman Regular" panose="02020603050405020304" charset="0"/>
                <a:ea typeface="宋体" panose="02010600030101010101" pitchFamily="2" charset="-122"/>
                <a:cs typeface="Times New Roman Regular" panose="02020603050405020304" charset="0"/>
              </a:rPr>
              <a:t>NF-</a:t>
            </a:r>
            <a:r>
              <a:rPr lang="el-GR" altLang="zh-CN" sz="1200" b="0" dirty="0">
                <a:latin typeface="Times New Roman Regular" panose="02020603050405020304" charset="0"/>
                <a:ea typeface="宋体" panose="02010600030101010101" pitchFamily="2" charset="-122"/>
                <a:cs typeface="Times New Roman Regular" panose="02020603050405020304" charset="0"/>
              </a:rPr>
              <a:t>κ</a:t>
            </a:r>
            <a:r>
              <a:rPr lang="en-US" altLang="zh-CN" sz="1200" b="0" dirty="0">
                <a:latin typeface="Times New Roman Regular" panose="02020603050405020304" charset="0"/>
                <a:ea typeface="宋体" panose="02010600030101010101" pitchFamily="2" charset="-122"/>
                <a:cs typeface="Times New Roman Regular" panose="02020603050405020304" charset="0"/>
              </a:rPr>
              <a:t>B</a:t>
            </a:r>
            <a:r>
              <a:rPr lang="zh-CN" altLang="en-US" sz="1200" b="0" dirty="0">
                <a:latin typeface="Times New Roman Regular" panose="02020603050405020304" charset="0"/>
                <a:ea typeface="宋体" panose="02010600030101010101" pitchFamily="2" charset="-122"/>
                <a:cs typeface="Times New Roman Regular" panose="02020603050405020304" charset="0"/>
              </a:rPr>
              <a:t>信号通路的过度活化。</a:t>
            </a:r>
            <a:endParaRPr lang="zh-CN" altLang="en-US" sz="1200" b="0" dirty="0">
              <a:latin typeface="Times New Roman Regular" panose="02020603050405020304" charset="0"/>
              <a:ea typeface="宋体" panose="02010600030101010101" pitchFamily="2" charset="-122"/>
              <a:cs typeface="Times New Roman Regular" panose="02020603050405020304" charset="0"/>
            </a:endParaRPr>
          </a:p>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30" name="任意多边形: 形状 29"/>
          <p:cNvSpPr/>
          <p:nvPr/>
        </p:nvSpPr>
        <p:spPr>
          <a:xfrm>
            <a:off x="3474720" y="-916848"/>
            <a:ext cx="9525" cy="9525"/>
          </a:xfrm>
          <a:custGeom>
            <a:avLst/>
            <a:gdLst/>
            <a:ahLst/>
            <a:cxnLst/>
            <a:rect l="l" t="t" r="r" b="b"/>
            <a:pathLst>
              <a:path w="9525" h="9525"/>
            </a:pathLst>
          </a:custGeom>
          <a:solidFill>
            <a:srgbClr val="FFB8B8"/>
          </a:solidFill>
          <a:ln w="9525" cap="flat">
            <a:noFill/>
            <a:prstDash val="solid"/>
            <a:miter/>
          </a:ln>
        </p:spPr>
        <p:txBody>
          <a:bodyPr rtlCol="0" anchor="ctr"/>
          <a:lstStyle/>
          <a:p>
            <a:endParaRPr lang="zh-CN" altLang="en-US"/>
          </a:p>
        </p:txBody>
      </p:sp>
      <p:sp>
        <p:nvSpPr>
          <p:cNvPr id="5" name="文本占位符 108"/>
          <p:cNvSpPr>
            <a:spLocks noGrp="1"/>
          </p:cNvSpPr>
          <p:nvPr>
            <p:ph type="body" sz="quarter" idx="14" hasCustomPrompt="1"/>
          </p:nvPr>
        </p:nvSpPr>
        <p:spPr>
          <a:xfrm>
            <a:off x="911225" y="402578"/>
            <a:ext cx="3851275" cy="461665"/>
          </a:xfrm>
          <a:prstGeom prst="rect">
            <a:avLst/>
          </a:prstGeom>
        </p:spPr>
        <p:txBody>
          <a:bodyPr wrap="square">
            <a:spAutoFit/>
          </a:bodyPr>
          <a:lstStyle>
            <a:lvl1pPr marL="0" indent="0" algn="l">
              <a:lnSpc>
                <a:spcPct val="100000"/>
              </a:lnSpc>
              <a:buNone/>
              <a:defRPr sz="2400">
                <a:solidFill>
                  <a:schemeClr val="accent2"/>
                </a:solidFill>
                <a:latin typeface="+mj-ea"/>
                <a:ea typeface="+mj-ea"/>
              </a:defRPr>
            </a:lvl1pPr>
          </a:lstStyle>
          <a:p>
            <a:pPr lvl="0"/>
            <a:r>
              <a:rPr lang="en-US" altLang="zh-CN" dirty="0"/>
              <a:t>PART 1  </a:t>
            </a:r>
            <a:r>
              <a:rPr lang="zh-CN" altLang="en-US" dirty="0"/>
              <a:t>添加你的标题</a:t>
            </a:r>
            <a:endParaRPr lang="zh-CN" altLang="en-US" dirty="0"/>
          </a:p>
        </p:txBody>
      </p:sp>
      <p:sp>
        <p:nvSpPr>
          <p:cNvPr id="9" name="椭圆 8"/>
          <p:cNvSpPr/>
          <p:nvPr userDrawn="1"/>
        </p:nvSpPr>
        <p:spPr>
          <a:xfrm>
            <a:off x="10653972" y="503499"/>
            <a:ext cx="233103" cy="23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a:off x="10958772" y="503498"/>
            <a:ext cx="233103" cy="23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11263572" y="503497"/>
            <a:ext cx="233103" cy="233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92124" y="5450002"/>
            <a:ext cx="0" cy="138752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24303" y="5054217"/>
            <a:ext cx="0" cy="180378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956482" y="5960655"/>
            <a:ext cx="0" cy="89734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88661" y="6149450"/>
            <a:ext cx="0" cy="70855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6149450"/>
            <a:ext cx="1495569"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0" y="5717271"/>
            <a:ext cx="65623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0" y="5285092"/>
            <a:ext cx="656232"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6581629"/>
            <a:ext cx="166616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2127168" y="5705897"/>
            <a:ext cx="0" cy="113162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694989" y="5310112"/>
            <a:ext cx="0" cy="154788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262810" y="6216550"/>
            <a:ext cx="0" cy="62097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0830631" y="6405345"/>
            <a:ext cx="0" cy="43217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10723723" y="6405345"/>
            <a:ext cx="1468277"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11563060" y="5973166"/>
            <a:ext cx="62894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11563060" y="5540987"/>
            <a:ext cx="62894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17.tiff"/></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image" Target="../media/image20.tiff"/><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1" Type="http://schemas.openxmlformats.org/officeDocument/2006/relationships/notesSlide" Target="../notesSlides/notesSlide2.xml"/><Relationship Id="rId20" Type="http://schemas.openxmlformats.org/officeDocument/2006/relationships/slideLayout" Target="../slideLayouts/slideLayout1.xml"/><Relationship Id="rId2" Type="http://schemas.openxmlformats.org/officeDocument/2006/relationships/image" Target="../media/image2.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image" Target="../media/image41.tiff"/></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45.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47.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0.tiff"/><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2.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51.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53.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image" Target="../media/image55.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81682649713_.pic"/>
          <p:cNvPicPr>
            <a:picLocks noChangeAspect="1"/>
          </p:cNvPicPr>
          <p:nvPr/>
        </p:nvPicPr>
        <p:blipFill>
          <a:blip r:embed="rId1">
            <a:alphaModFix amt="15000"/>
            <a:clrChange>
              <a:clrFrom>
                <a:srgbClr val="FFFFFF">
                  <a:alpha val="100000"/>
                </a:srgbClr>
              </a:clrFrom>
              <a:clrTo>
                <a:srgbClr val="FFFFFF">
                  <a:alpha val="100000"/>
                  <a:alpha val="0"/>
                </a:srgbClr>
              </a:clrTo>
            </a:clrChange>
          </a:blip>
          <a:srcRect l="20391"/>
          <a:stretch>
            <a:fillRect/>
          </a:stretch>
        </p:blipFill>
        <p:spPr>
          <a:xfrm>
            <a:off x="2974975" y="914400"/>
            <a:ext cx="6568440" cy="1565275"/>
          </a:xfrm>
          <a:prstGeom prst="rect">
            <a:avLst/>
          </a:prstGeom>
        </p:spPr>
      </p:pic>
      <p:sp>
        <p:nvSpPr>
          <p:cNvPr id="11" name="文本框 10"/>
          <p:cNvSpPr txBox="1"/>
          <p:nvPr/>
        </p:nvSpPr>
        <p:spPr>
          <a:xfrm>
            <a:off x="1047750" y="2114550"/>
            <a:ext cx="10123805" cy="1822165"/>
          </a:xfrm>
          <a:prstGeom prst="rect">
            <a:avLst/>
          </a:prstGeom>
          <a:noFill/>
        </p:spPr>
        <p:txBody>
          <a:bodyPr wrap="square" rtlCol="0">
            <a:spAutoFit/>
          </a:bodyPr>
          <a:lstStyle/>
          <a:p>
            <a:pPr algn="ctr">
              <a:lnSpc>
                <a:spcPct val="150000"/>
              </a:lnSpc>
              <a:spcBef>
                <a:spcPts val="0"/>
              </a:spcBef>
              <a:spcAft>
                <a:spcPts val="0"/>
              </a:spcAft>
            </a:pPr>
            <a:r>
              <a:rPr lang="zh-CN" altLang="en-US" sz="4000" dirty="0">
                <a:solidFill>
                  <a:srgbClr val="7B664B"/>
                </a:solidFill>
                <a:latin typeface="Times New Roman Regular" panose="02020603050405020304" charset="0"/>
                <a:ea typeface="黑体" panose="02010609060101010101" charset="-122"/>
                <a:cs typeface="Times New Roman Regular" panose="02020603050405020304" charset="0"/>
              </a:rPr>
              <a:t>柚皮苷对猪胸膜肺炎放线杆菌诱导小鼠肺损伤的治疗效果及作用机制研究</a:t>
            </a:r>
            <a:endParaRPr lang="zh-CN" altLang="en-US" sz="4000" dirty="0">
              <a:latin typeface="Times New Roman Regular" panose="02020603050405020304" charset="0"/>
              <a:ea typeface="黑体" panose="02010609060101010101" charset="-122"/>
              <a:cs typeface="Times New Roman Regular" panose="0202060305040502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2190750" y="1474470"/>
            <a:ext cx="7741920" cy="3206750"/>
          </a:xfrm>
          <a:prstGeom prst="rect">
            <a:avLst/>
          </a:prstGeom>
        </p:spPr>
      </p:pic>
      <p:sp>
        <p:nvSpPr>
          <p:cNvPr id="7" name="文本框 6"/>
          <p:cNvSpPr txBox="1"/>
          <p:nvPr/>
        </p:nvSpPr>
        <p:spPr>
          <a:xfrm>
            <a:off x="537210" y="5193030"/>
            <a:ext cx="11302365" cy="1087755"/>
          </a:xfrm>
          <a:prstGeom prst="rect">
            <a:avLst/>
          </a:prstGeom>
          <a:noFill/>
        </p:spPr>
        <p:txBody>
          <a:bodyPr wrap="square" rtlCol="0" anchor="t">
            <a:spAutoFit/>
          </a:bodyPr>
          <a:lstStyle/>
          <a:p>
            <a:pPr indent="457200" fontAlgn="auto">
              <a:lnSpc>
                <a:spcPct val="120000"/>
              </a:lnSpc>
              <a:spcBef>
                <a:spcPts val="0"/>
              </a:spcBef>
              <a:spcAft>
                <a:spcPts val="0"/>
              </a:spcAft>
            </a:pPr>
            <a:r>
              <a:rPr lang="zh-CN" altLang="en-US" dirty="0">
                <a:latin typeface="Times New Roman Regular" panose="02020603050405020304" charset="0"/>
                <a:ea typeface="宋体" panose="02010600030101010101" pitchFamily="2" charset="-122"/>
                <a:cs typeface="Times New Roman Regular" panose="02020603050405020304" charset="0"/>
              </a:rPr>
              <a:t>将小鼠随机分为为空白组、模型组、NAR低剂量组、NAR中剂量组、NAR高剂量组，从试验第1 d开始，用NAR（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20、40、80 mg/kg wt）给</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rPr>
              <a:t>低、中、高剂量组灌胃给药，空白组和模型组用生理盐水，连续给药8 d。在试验第7 d时，通过气管插管给小鼠感染</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1×10</a:t>
            </a:r>
            <a:r>
              <a:rPr lang="zh-CN" altLang="en-US" baseline="30000" dirty="0">
                <a:latin typeface="Times New Roman Regular" panose="02020603050405020304" charset="0"/>
                <a:ea typeface="宋体" panose="02010600030101010101" pitchFamily="2" charset="-122"/>
                <a:cs typeface="Times New Roman Regular" panose="02020603050405020304" charset="0"/>
                <a:sym typeface="+mn-ea"/>
              </a:rPr>
              <a:t>8 </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CFU/mL</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t>
            </a:r>
            <a:r>
              <a:rPr lang="en-US" altLang="zh-CN" dirty="0">
                <a:latin typeface="Times New Roman Regular" panose="02020603050405020304" charset="0"/>
                <a:ea typeface="宋体" panose="02010600030101010101" pitchFamily="2" charset="-122"/>
                <a:cs typeface="Times New Roman Regular" panose="02020603050405020304" charset="0"/>
              </a:rPr>
              <a:t>APP</a:t>
            </a:r>
            <a:r>
              <a:rPr lang="zh-CN" altLang="en-US" dirty="0">
                <a:latin typeface="Times New Roman Regular" panose="02020603050405020304" charset="0"/>
                <a:ea typeface="宋体" panose="02010600030101010101" pitchFamily="2" charset="-122"/>
                <a:cs typeface="Times New Roman Regular" panose="02020603050405020304" charset="0"/>
              </a:rPr>
              <a:t>，感染后第</a:t>
            </a:r>
            <a:r>
              <a:rPr lang="en-US" altLang="zh-CN" dirty="0">
                <a:latin typeface="Times New Roman Regular" panose="02020603050405020304" charset="0"/>
                <a:ea typeface="宋体" panose="02010600030101010101" pitchFamily="2" charset="-122"/>
                <a:cs typeface="Times New Roman Regular" panose="02020603050405020304" charset="0"/>
              </a:rPr>
              <a:t>2</a:t>
            </a:r>
            <a:r>
              <a:rPr lang="zh-CN" altLang="en-US" dirty="0">
                <a:latin typeface="Times New Roman Regular" panose="02020603050405020304" charset="0"/>
                <a:ea typeface="宋体" panose="02010600030101010101" pitchFamily="2" charset="-122"/>
                <a:cs typeface="Times New Roman Regular" panose="02020603050405020304" charset="0"/>
              </a:rPr>
              <a:t> d 处死动物并采集样品。</a:t>
            </a:r>
            <a:endParaRPr lang="zh-CN" altLang="en-US" dirty="0">
              <a:latin typeface="Times New Roman Regular" panose="02020603050405020304" charset="0"/>
              <a:ea typeface="宋体" panose="02010600030101010101" pitchFamily="2" charset="-122"/>
              <a:cs typeface="Times New Roman Regular" panose="02020603050405020304" charset="0"/>
            </a:endParaRPr>
          </a:p>
        </p:txBody>
      </p:sp>
      <p:sp>
        <p:nvSpPr>
          <p:cNvPr id="3" name="文本占位符 29"/>
          <p:cNvSpPr txBox="1"/>
          <p:nvPr/>
        </p:nvSpPr>
        <p:spPr>
          <a:xfrm>
            <a:off x="138430" y="379712"/>
            <a:ext cx="720090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sz="3200" dirty="0">
                <a:solidFill>
                  <a:srgbClr val="006666"/>
                </a:solidFill>
                <a:latin typeface="Times New Roman Regular" panose="02020603050405020304" charset="0"/>
                <a:ea typeface="黑体" panose="02010609060101010101" charset="-122"/>
                <a:cs typeface="Times New Roman Regular" panose="02020603050405020304" charset="0"/>
                <a:sym typeface="+mn-ea"/>
              </a:rPr>
              <a:t>感染小鼠模型及治疗方案</a:t>
            </a:r>
            <a:endParaRPr lang="zh-CN" altLang="en-US" sz="3200" dirty="0">
              <a:latin typeface="Times New Roman Regular" panose="02020603050405020304" charset="0"/>
              <a:ea typeface="黑体" panose="02010609060101010101" charset="-122"/>
              <a:cs typeface="Times New Roman Regular" panose="02020603050405020304" charset="0"/>
            </a:endParaRPr>
          </a:p>
        </p:txBody>
      </p:sp>
      <p:grpSp>
        <p:nvGrpSpPr>
          <p:cNvPr id="4" name="组合 3"/>
          <p:cNvGrpSpPr/>
          <p:nvPr/>
        </p:nvGrpSpPr>
        <p:grpSpPr>
          <a:xfrm>
            <a:off x="9366250" y="90170"/>
            <a:ext cx="2624455" cy="490855"/>
            <a:chOff x="14750" y="250"/>
            <a:chExt cx="4133" cy="773"/>
          </a:xfrm>
        </p:grpSpPr>
        <p:pic>
          <p:nvPicPr>
            <p:cNvPr id="5" name="图片 4"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6"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42861" y="5159965"/>
            <a:ext cx="11441430" cy="1014730"/>
          </a:xfrm>
          <a:prstGeom prst="rect">
            <a:avLst/>
          </a:prstGeom>
          <a:noFill/>
        </p:spPr>
        <p:txBody>
          <a:bodyPr wrap="square" rtlCol="0" anchor="t">
            <a:spAutoFit/>
          </a:bodyPr>
          <a:lstStyle/>
          <a:p>
            <a:pPr algn="l">
              <a:lnSpc>
                <a:spcPct val="150000"/>
              </a:lnSpc>
              <a:spcBef>
                <a:spcPts val="0"/>
              </a:spcBef>
              <a:spcAft>
                <a:spcPts val="0"/>
              </a:spcAft>
            </a:pP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结果显示，</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感染组小鼠肺部实变密度增高，双肺纹理增粗紊乱，边缘模糊，两侧肋膈角模糊，而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干预后各剂量组症状均呈剂量依赖性的减轻</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sp>
        <p:nvSpPr>
          <p:cNvPr id="10" name="文本占位符 29"/>
          <p:cNvSpPr txBox="1"/>
          <p:nvPr/>
        </p:nvSpPr>
        <p:spPr>
          <a:xfrm>
            <a:off x="72390" y="296006"/>
            <a:ext cx="956691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b="1" dirty="0">
                <a:solidFill>
                  <a:srgbClr val="006666"/>
                </a:solidFill>
                <a:latin typeface="Times New Roman Regular" panose="02020603050405020304" charset="0"/>
                <a:ea typeface="宋体" panose="02010600030101010101" pitchFamily="2" charset="-122"/>
                <a:cs typeface="Times New Roman Regular" panose="02020603050405020304" charset="0"/>
              </a:rPr>
              <a:t>X</a:t>
            </a:r>
            <a:r>
              <a:rPr lang="zh-CN" altLang="en-US" sz="3200" b="1" dirty="0">
                <a:solidFill>
                  <a:srgbClr val="006666"/>
                </a:solidFill>
                <a:latin typeface="Times New Roman Regular" panose="02020603050405020304" charset="0"/>
                <a:ea typeface="宋体" panose="02010600030101010101" pitchFamily="2" charset="-122"/>
                <a:cs typeface="Times New Roman Regular" panose="02020603050405020304" charset="0"/>
              </a:rPr>
              <a:t>射线检查</a:t>
            </a:r>
            <a:r>
              <a:rPr lang="en-US" altLang="zh-CN" sz="3200"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sz="3200" b="1" dirty="0">
                <a:solidFill>
                  <a:srgbClr val="006666"/>
                </a:solidFill>
                <a:latin typeface="Times New Roman Regular" panose="02020603050405020304" charset="0"/>
                <a:ea typeface="宋体" panose="02010600030101010101" pitchFamily="2" charset="-122"/>
                <a:cs typeface="Times New Roman Regular" panose="02020603050405020304" charset="0"/>
              </a:rPr>
              <a:t>对</a:t>
            </a:r>
            <a:r>
              <a:rPr lang="en-US" altLang="zh-CN" sz="3200"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sz="3200" b="1" dirty="0">
                <a:solidFill>
                  <a:srgbClr val="006666"/>
                </a:solidFill>
                <a:latin typeface="Times New Roman Regular" panose="02020603050405020304" charset="0"/>
                <a:ea typeface="宋体" panose="02010600030101010101" pitchFamily="2" charset="-122"/>
                <a:cs typeface="Times New Roman Regular" panose="02020603050405020304" charset="0"/>
              </a:rPr>
              <a:t>感染后小鼠的肺组织影响</a:t>
            </a:r>
            <a:endParaRPr lang="zh-CN" altLang="en-US" sz="3200"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pic>
        <p:nvPicPr>
          <p:cNvPr id="2" name="图片 1" descr="图片1"/>
          <p:cNvPicPr>
            <a:picLocks noChangeAspect="1"/>
          </p:cNvPicPr>
          <p:nvPr/>
        </p:nvPicPr>
        <p:blipFill>
          <a:blip r:embed="rId1"/>
          <a:stretch>
            <a:fillRect/>
          </a:stretch>
        </p:blipFill>
        <p:spPr>
          <a:xfrm>
            <a:off x="569595" y="1691640"/>
            <a:ext cx="10751185" cy="2357755"/>
          </a:xfrm>
          <a:prstGeom prst="rect">
            <a:avLst/>
          </a:prstGeom>
        </p:spPr>
      </p:pic>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007" y="5737502"/>
            <a:ext cx="11309985" cy="495585"/>
          </a:xfrm>
          <a:prstGeom prst="rect">
            <a:avLst/>
          </a:prstGeom>
          <a:noFill/>
        </p:spPr>
        <p:txBody>
          <a:bodyPr wrap="square" rtlCol="0" anchor="t">
            <a:spAutoFit/>
          </a:bodyPr>
          <a:lstStyle/>
          <a:p>
            <a:pPr>
              <a:lnSpc>
                <a:spcPct val="15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将小鼠肺泡灌洗液（</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BALF</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）涂板发现，感染</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后</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BALF</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中有大量菌落，NAR给药后菌落有所减少。</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sp>
        <p:nvSpPr>
          <p:cNvPr id="6" name="文本占位符 29"/>
          <p:cNvSpPr txBox="1"/>
          <p:nvPr/>
        </p:nvSpPr>
        <p:spPr>
          <a:xfrm>
            <a:off x="72390" y="296006"/>
            <a:ext cx="720090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对小鼠肺脏中</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载菌量的影响</a:t>
            </a:r>
            <a:endPar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pic>
        <p:nvPicPr>
          <p:cNvPr id="9" name="图片 8"/>
          <p:cNvPicPr>
            <a:picLocks noChangeAspect="1"/>
          </p:cNvPicPr>
          <p:nvPr/>
        </p:nvPicPr>
        <p:blipFill>
          <a:blip r:embed="rId1"/>
          <a:stretch>
            <a:fillRect/>
          </a:stretch>
        </p:blipFill>
        <p:spPr>
          <a:xfrm>
            <a:off x="-48763" y="1783237"/>
            <a:ext cx="9673458" cy="2453506"/>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860" y="2045474"/>
            <a:ext cx="2657333" cy="2522079"/>
          </a:xfrm>
          <a:prstGeom prst="rect">
            <a:avLst/>
          </a:prstGeom>
        </p:spPr>
      </p:pic>
      <p:grpSp>
        <p:nvGrpSpPr>
          <p:cNvPr id="4" name="组合 3"/>
          <p:cNvGrpSpPr/>
          <p:nvPr/>
        </p:nvGrpSpPr>
        <p:grpSpPr>
          <a:xfrm>
            <a:off x="9366250" y="90170"/>
            <a:ext cx="2624455" cy="490855"/>
            <a:chOff x="14750" y="250"/>
            <a:chExt cx="4133" cy="773"/>
          </a:xfrm>
        </p:grpSpPr>
        <p:pic>
          <p:nvPicPr>
            <p:cNvPr id="7" name="图片 6" descr="6081682649713_.pic"/>
            <p:cNvPicPr>
              <a:picLocks noChangeAspect="1"/>
            </p:cNvPicPr>
            <p:nvPr/>
          </p:nvPicPr>
          <p:blipFill>
            <a:blip r:embed="rId3">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8" name="图片 3" descr="/private/var/folders/c5/pftp8f896hzgpkw1bj4mw0mw0000gn/T/com.kingsoft.wpsoffice.mac/kaimatting/20230505095240/output_aiMatting_20230505095313.pngoutput_aiMatting_20230505095313"/>
            <p:cNvPicPr>
              <a:picLocks noChangeAspect="1"/>
            </p:cNvPicPr>
            <p:nvPr/>
          </p:nvPicPr>
          <p:blipFill>
            <a:blip r:embed="rId4">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0" y="698022"/>
            <a:ext cx="12365565"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 </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对</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小鼠</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BALF</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中总细胞数、</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NEs</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百分比和</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CRP</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表达的影响</a:t>
            </a:r>
            <a:endPar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pic>
        <p:nvPicPr>
          <p:cNvPr id="10" name="图片 9" descr="图片1"/>
          <p:cNvPicPr>
            <a:picLocks noChangeAspect="1"/>
          </p:cNvPicPr>
          <p:nvPr/>
        </p:nvPicPr>
        <p:blipFill rotWithShape="1">
          <a:blip r:embed="rId1"/>
          <a:srcRect t="56813"/>
          <a:stretch>
            <a:fillRect/>
          </a:stretch>
        </p:blipFill>
        <p:spPr>
          <a:xfrm>
            <a:off x="2665823" y="4123790"/>
            <a:ext cx="6603577" cy="2053412"/>
          </a:xfrm>
          <a:prstGeom prst="rect">
            <a:avLst/>
          </a:prstGeom>
        </p:spPr>
      </p:pic>
      <p:grpSp>
        <p:nvGrpSpPr>
          <p:cNvPr id="11" name="组合 10"/>
          <p:cNvGrpSpPr/>
          <p:nvPr/>
        </p:nvGrpSpPr>
        <p:grpSpPr>
          <a:xfrm>
            <a:off x="1913467" y="1407008"/>
            <a:ext cx="7469728" cy="2670902"/>
            <a:chOff x="-8907523" y="4852959"/>
            <a:chExt cx="6860761" cy="2433824"/>
          </a:xfrm>
        </p:grpSpPr>
        <p:pic>
          <p:nvPicPr>
            <p:cNvPr id="13" name="图片 12"/>
            <p:cNvPicPr>
              <a:picLocks noChangeAspect="1"/>
            </p:cNvPicPr>
            <p:nvPr/>
          </p:nvPicPr>
          <p:blipFill rotWithShape="1">
            <a:blip r:embed="rId2"/>
            <a:srcRect t="17199"/>
            <a:stretch>
              <a:fillRect/>
            </a:stretch>
          </p:blipFill>
          <p:spPr>
            <a:xfrm>
              <a:off x="-8907523" y="5126782"/>
              <a:ext cx="6860761" cy="2160001"/>
            </a:xfrm>
            <a:prstGeom prst="rect">
              <a:avLst/>
            </a:prstGeom>
          </p:spPr>
        </p:pic>
        <p:grpSp>
          <p:nvGrpSpPr>
            <p:cNvPr id="14" name="组合 13"/>
            <p:cNvGrpSpPr/>
            <p:nvPr/>
          </p:nvGrpSpPr>
          <p:grpSpPr>
            <a:xfrm>
              <a:off x="-8545992" y="4852959"/>
              <a:ext cx="6179046" cy="280173"/>
              <a:chOff x="-8673995" y="4031478"/>
              <a:chExt cx="6179046" cy="280173"/>
            </a:xfrm>
          </p:grpSpPr>
          <p:sp>
            <p:nvSpPr>
              <p:cNvPr id="15" name="文本框 14"/>
              <p:cNvSpPr txBox="1"/>
              <p:nvPr/>
            </p:nvSpPr>
            <p:spPr>
              <a:xfrm>
                <a:off x="-8673995" y="4034652"/>
                <a:ext cx="73289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Control</a:t>
                </a:r>
                <a:endParaRPr lang="zh-CN" altLang="en-US" sz="1200" b="1" dirty="0">
                  <a:latin typeface="Arial" panose="020B0604020202020204" pitchFamily="34" charset="0"/>
                  <a:cs typeface="Arial" panose="020B0604020202020204" pitchFamily="34" charset="0"/>
                </a:endParaRPr>
              </a:p>
            </p:txBody>
          </p:sp>
          <p:sp>
            <p:nvSpPr>
              <p:cNvPr id="16" name="文本框 15"/>
              <p:cNvSpPr txBox="1"/>
              <p:nvPr/>
            </p:nvSpPr>
            <p:spPr>
              <a:xfrm>
                <a:off x="-7271814" y="4031478"/>
                <a:ext cx="630301"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Model</a:t>
                </a:r>
                <a:endParaRPr lang="zh-CN" altLang="en-US" sz="1200" b="1" dirty="0">
                  <a:latin typeface="Arial" panose="020B0604020202020204" pitchFamily="34" charset="0"/>
                  <a:cs typeface="Arial" panose="020B0604020202020204" pitchFamily="34" charset="0"/>
                </a:endParaRPr>
              </a:p>
            </p:txBody>
          </p:sp>
          <p:sp>
            <p:nvSpPr>
              <p:cNvPr id="17" name="文本框 16"/>
              <p:cNvSpPr txBox="1"/>
              <p:nvPr/>
            </p:nvSpPr>
            <p:spPr>
              <a:xfrm>
                <a:off x="-5921784" y="4033735"/>
                <a:ext cx="65434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NAR L</a:t>
                </a:r>
                <a:endParaRPr lang="zh-CN" altLang="en-US" sz="1200" b="1" dirty="0">
                  <a:latin typeface="Arial" panose="020B0604020202020204" pitchFamily="34" charset="0"/>
                  <a:cs typeface="Arial" panose="020B0604020202020204" pitchFamily="34" charset="0"/>
                </a:endParaRPr>
              </a:p>
            </p:txBody>
          </p:sp>
          <p:sp>
            <p:nvSpPr>
              <p:cNvPr id="18" name="文本框 17"/>
              <p:cNvSpPr txBox="1"/>
              <p:nvPr/>
            </p:nvSpPr>
            <p:spPr>
              <a:xfrm>
                <a:off x="-4528613" y="4033735"/>
                <a:ext cx="688009"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NAR M</a:t>
                </a:r>
                <a:endParaRPr lang="zh-CN" altLang="en-US" sz="1200" b="1" dirty="0">
                  <a:latin typeface="Arial" panose="020B0604020202020204" pitchFamily="34" charset="0"/>
                  <a:cs typeface="Arial" panose="020B0604020202020204" pitchFamily="34" charset="0"/>
                </a:endParaRPr>
              </a:p>
            </p:txBody>
          </p:sp>
          <p:sp>
            <p:nvSpPr>
              <p:cNvPr id="19" name="文本框 18"/>
              <p:cNvSpPr txBox="1"/>
              <p:nvPr/>
            </p:nvSpPr>
            <p:spPr>
              <a:xfrm>
                <a:off x="-3165325" y="4031478"/>
                <a:ext cx="67037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NAR H</a:t>
                </a:r>
                <a:endParaRPr lang="zh-CN" altLang="en-US" sz="1200" b="1" dirty="0">
                  <a:latin typeface="Arial" panose="020B0604020202020204" pitchFamily="34" charset="0"/>
                  <a:cs typeface="Arial" panose="020B0604020202020204" pitchFamily="34" charset="0"/>
                </a:endParaRPr>
              </a:p>
            </p:txBody>
          </p:sp>
        </p:grpSp>
      </p:grpSp>
      <p:sp>
        <p:nvSpPr>
          <p:cNvPr id="20" name="文本框 19"/>
          <p:cNvSpPr txBox="1"/>
          <p:nvPr/>
        </p:nvSpPr>
        <p:spPr>
          <a:xfrm>
            <a:off x="1282700" y="6223082"/>
            <a:ext cx="10909300" cy="460375"/>
          </a:xfrm>
          <a:prstGeom prst="rect">
            <a:avLst/>
          </a:prstGeom>
          <a:noFill/>
        </p:spPr>
        <p:txBody>
          <a:bodyPr wrap="square" rtlCol="0" anchor="t">
            <a:spAutoFit/>
          </a:bodyPr>
          <a:lstStyle/>
          <a:p>
            <a:pPr indent="0" fontAlgn="auto">
              <a:lnSpc>
                <a:spcPct val="12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对BALF进行染色及细胞计数发现，NAR干预能降低总细胞、NEs %以及</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C</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R</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的分泌。</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grpSp>
        <p:nvGrpSpPr>
          <p:cNvPr id="2" name="组合 1"/>
          <p:cNvGrpSpPr/>
          <p:nvPr/>
        </p:nvGrpSpPr>
        <p:grpSpPr>
          <a:xfrm>
            <a:off x="9366250" y="90170"/>
            <a:ext cx="2624455" cy="490855"/>
            <a:chOff x="14750" y="250"/>
            <a:chExt cx="4133" cy="773"/>
          </a:xfrm>
        </p:grpSpPr>
        <p:pic>
          <p:nvPicPr>
            <p:cNvPr id="3" name="图片 2" descr="6081682649713_.pic"/>
            <p:cNvPicPr>
              <a:picLocks noChangeAspect="1"/>
            </p:cNvPicPr>
            <p:nvPr/>
          </p:nvPicPr>
          <p:blipFill>
            <a:blip r:embed="rId3">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4" name="图片 3" descr="/private/var/folders/c5/pftp8f896hzgpkw1bj4mw0mw0000gn/T/com.kingsoft.wpsoffice.mac/kaimatting/20230505095240/output_aiMatting_20230505095313.pngoutput_aiMatting_20230505095313"/>
            <p:cNvPicPr>
              <a:picLocks noChangeAspect="1"/>
            </p:cNvPicPr>
            <p:nvPr/>
          </p:nvPicPr>
          <p:blipFill>
            <a:blip r:embed="rId4">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0" y="461521"/>
            <a:ext cx="968121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剖检观察</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对</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诱导小鼠肺脏大体眼观的影响</a:t>
            </a:r>
            <a:endPar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sp>
        <p:nvSpPr>
          <p:cNvPr id="20" name="文本框 19"/>
          <p:cNvSpPr txBox="1"/>
          <p:nvPr/>
        </p:nvSpPr>
        <p:spPr>
          <a:xfrm>
            <a:off x="944034" y="5437670"/>
            <a:ext cx="10909300" cy="1014730"/>
          </a:xfrm>
          <a:prstGeom prst="rect">
            <a:avLst/>
          </a:prstGeom>
          <a:noFill/>
        </p:spPr>
        <p:txBody>
          <a:bodyPr wrap="square" rtlCol="0" anchor="t">
            <a:spAutoFit/>
          </a:bodyPr>
          <a:lstStyle/>
          <a:p>
            <a:pPr indent="0" fontAlgn="auto">
              <a:lnSpc>
                <a:spcPct val="15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小鼠的肺脏剖检结果表明，感染</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后，小鼠肺脏出现不同程度淤血，形成肉眼可见的红色肿块以及斑点，NAR各剂量组小鼠的肺组织病变眼观有所缓解。</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947333" y="1639682"/>
            <a:ext cx="8060266" cy="3500297"/>
          </a:xfrm>
          <a:prstGeom prst="rect">
            <a:avLst/>
          </a:prstGeom>
          <a:noFill/>
        </p:spPr>
      </p:pic>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96006"/>
            <a:ext cx="720090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对</a:t>
            </a:r>
            <a:r>
              <a:rPr lang="en-US" altLang="zh-CN"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rPr>
              <a:t>诱导小鼠肺脏水肿的影响</a:t>
            </a:r>
            <a:endParaRPr lang="zh-CN" altLang="en-US"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sp>
        <p:nvSpPr>
          <p:cNvPr id="20" name="文本框 19"/>
          <p:cNvSpPr txBox="1"/>
          <p:nvPr/>
        </p:nvSpPr>
        <p:spPr>
          <a:xfrm>
            <a:off x="2349500" y="5718810"/>
            <a:ext cx="8359140" cy="553085"/>
          </a:xfrm>
          <a:prstGeom prst="rect">
            <a:avLst/>
          </a:prstGeom>
          <a:noFill/>
        </p:spPr>
        <p:txBody>
          <a:bodyPr wrap="square" rtlCol="0" anchor="t">
            <a:spAutoFit/>
          </a:bodyPr>
          <a:lstStyle/>
          <a:p>
            <a:pPr indent="0" fontAlgn="auto">
              <a:lnSpc>
                <a:spcPct val="15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通过分析肺组织湿</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干重发现，</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能缓解</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诱导的小鼠肺脏水肿。</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 name="图片 1" descr="图片1"/>
          <p:cNvPicPr>
            <a:picLocks noChangeAspect="1"/>
          </p:cNvPicPr>
          <p:nvPr/>
        </p:nvPicPr>
        <p:blipFill>
          <a:blip r:embed="rId1"/>
          <a:stretch>
            <a:fillRect/>
          </a:stretch>
        </p:blipFill>
        <p:spPr>
          <a:xfrm>
            <a:off x="4172586" y="1459293"/>
            <a:ext cx="4153958" cy="3939413"/>
          </a:xfrm>
          <a:prstGeom prst="rect">
            <a:avLst/>
          </a:prstGeom>
        </p:spPr>
      </p:pic>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96006"/>
            <a:ext cx="720090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 </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小鼠肺组织病理损伤的影响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8509000" y="1882180"/>
            <a:ext cx="3683000" cy="3784600"/>
          </a:xfrm>
          <a:prstGeom prst="rect">
            <a:avLst/>
          </a:prstGeom>
          <a:noFill/>
        </p:spPr>
        <p:txBody>
          <a:bodyPr wrap="square" rtlCol="0" anchor="t">
            <a:spAutoFit/>
          </a:bodyPr>
          <a:lstStyle/>
          <a:p>
            <a:pPr>
              <a:lnSpc>
                <a:spcPct val="150000"/>
              </a:lnSpc>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采用H</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&amp;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E染色法，通过软件对小鼠肺组织病理切片进行计算分析发现，</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感染后小鼠肺组织中炎性细胞浸润程度、肺实质化程度以及肺泡增厚程度显著升高，NAR干预后均显著降低，且呈剂量依赖性。</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a:p>
            <a:pPr indent="0" fontAlgn="auto">
              <a:lnSpc>
                <a:spcPct val="150000"/>
              </a:lnSpc>
              <a:spcBef>
                <a:spcPts val="0"/>
              </a:spcBef>
              <a:spcAft>
                <a:spcPts val="0"/>
              </a:spcAft>
            </a:pP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3" name="图片 2"/>
          <p:cNvPicPr>
            <a:picLocks noChangeAspect="1"/>
          </p:cNvPicPr>
          <p:nvPr/>
        </p:nvPicPr>
        <p:blipFill>
          <a:blip r:embed="rId1"/>
          <a:stretch>
            <a:fillRect/>
          </a:stretch>
        </p:blipFill>
        <p:spPr>
          <a:xfrm>
            <a:off x="294016" y="879571"/>
            <a:ext cx="8214984" cy="3793544"/>
          </a:xfrm>
          <a:prstGeom prst="rect">
            <a:avLst/>
          </a:prstGeom>
        </p:spPr>
      </p:pic>
      <p:grpSp>
        <p:nvGrpSpPr>
          <p:cNvPr id="2" name="组合 1"/>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pic>
        <p:nvPicPr>
          <p:cNvPr id="6" name="图片 5"/>
          <p:cNvPicPr>
            <a:picLocks noChangeAspect="1"/>
          </p:cNvPicPr>
          <p:nvPr/>
        </p:nvPicPr>
        <p:blipFill rotWithShape="1">
          <a:blip r:embed="rId4"/>
          <a:srcRect r="67228"/>
          <a:stretch>
            <a:fillRect/>
          </a:stretch>
        </p:blipFill>
        <p:spPr>
          <a:xfrm>
            <a:off x="509270" y="4495801"/>
            <a:ext cx="2272027" cy="2362200"/>
          </a:xfrm>
          <a:prstGeom prst="rect">
            <a:avLst/>
          </a:prstGeom>
        </p:spPr>
      </p:pic>
      <p:pic>
        <p:nvPicPr>
          <p:cNvPr id="10" name="图片 9"/>
          <p:cNvPicPr>
            <a:picLocks noChangeAspect="1"/>
          </p:cNvPicPr>
          <p:nvPr/>
        </p:nvPicPr>
        <p:blipFill rotWithShape="1">
          <a:blip r:embed="rId4"/>
          <a:srcRect l="32744" r="35807"/>
          <a:stretch>
            <a:fillRect/>
          </a:stretch>
        </p:blipFill>
        <p:spPr>
          <a:xfrm>
            <a:off x="3141027" y="4495801"/>
            <a:ext cx="2258055" cy="2446436"/>
          </a:xfrm>
          <a:prstGeom prst="rect">
            <a:avLst/>
          </a:prstGeom>
        </p:spPr>
      </p:pic>
      <p:pic>
        <p:nvPicPr>
          <p:cNvPr id="11" name="图片 10"/>
          <p:cNvPicPr>
            <a:picLocks noChangeAspect="1"/>
          </p:cNvPicPr>
          <p:nvPr/>
        </p:nvPicPr>
        <p:blipFill rotWithShape="1">
          <a:blip r:embed="rId4"/>
          <a:srcRect l="63274"/>
          <a:stretch>
            <a:fillRect/>
          </a:stretch>
        </p:blipFill>
        <p:spPr>
          <a:xfrm>
            <a:off x="5621824" y="4559301"/>
            <a:ext cx="2545392" cy="23615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89" y="296006"/>
            <a:ext cx="9441261" cy="774037"/>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 </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对</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小鼠肺组织中紧密连接蛋白含量的影响</a:t>
            </a:r>
            <a:endPar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sp>
        <p:nvSpPr>
          <p:cNvPr id="20" name="文本框 19"/>
          <p:cNvSpPr txBox="1"/>
          <p:nvPr/>
        </p:nvSpPr>
        <p:spPr>
          <a:xfrm>
            <a:off x="946150" y="5108575"/>
            <a:ext cx="9998075" cy="1014730"/>
          </a:xfrm>
          <a:prstGeom prst="rect">
            <a:avLst/>
          </a:prstGeom>
          <a:noFill/>
        </p:spPr>
        <p:txBody>
          <a:bodyPr wrap="square" rtlCol="0" anchor="t">
            <a:spAutoFit/>
          </a:bodyPr>
          <a:lstStyle/>
          <a:p>
            <a:pPr indent="0" fontAlgn="auto">
              <a:lnSpc>
                <a:spcPct val="150000"/>
              </a:lnSpc>
              <a:spcBef>
                <a:spcPts val="0"/>
              </a:spcBef>
              <a:spcAft>
                <a:spcPts val="0"/>
              </a:spcAft>
            </a:pP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通过对蛋白和基因水平的检测，相较于空白组，</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感染后显著降低了肺组织中</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ZO-1</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Occludin-1</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Claudin-1</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的含量，而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能够一定程度逆转紧密连接蛋白表达的下降。</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 name="图片 1"/>
          <p:cNvPicPr>
            <a:picLocks noChangeAspect="1"/>
          </p:cNvPicPr>
          <p:nvPr/>
        </p:nvPicPr>
        <p:blipFill rotWithShape="1">
          <a:blip r:embed="rId1"/>
          <a:srcRect r="70900"/>
          <a:stretch>
            <a:fillRect/>
          </a:stretch>
        </p:blipFill>
        <p:spPr>
          <a:xfrm>
            <a:off x="-98530" y="1593519"/>
            <a:ext cx="3413625" cy="2782410"/>
          </a:xfrm>
          <a:prstGeom prst="rect">
            <a:avLst/>
          </a:prstGeom>
        </p:spPr>
      </p:pic>
      <p:pic>
        <p:nvPicPr>
          <p:cNvPr id="3" name="图片 2" descr="图片1"/>
          <p:cNvPicPr>
            <a:picLocks noChangeAspect="1"/>
          </p:cNvPicPr>
          <p:nvPr/>
        </p:nvPicPr>
        <p:blipFill>
          <a:blip r:embed="rId2"/>
          <a:stretch>
            <a:fillRect/>
          </a:stretch>
        </p:blipFill>
        <p:spPr>
          <a:xfrm>
            <a:off x="3315095" y="1455029"/>
            <a:ext cx="9102367" cy="3126348"/>
          </a:xfrm>
          <a:prstGeom prst="rect">
            <a:avLst/>
          </a:prstGeom>
        </p:spPr>
      </p:pic>
      <p:grpSp>
        <p:nvGrpSpPr>
          <p:cNvPr id="4" name="组合 3"/>
          <p:cNvGrpSpPr/>
          <p:nvPr/>
        </p:nvGrpSpPr>
        <p:grpSpPr>
          <a:xfrm>
            <a:off x="9366250" y="90170"/>
            <a:ext cx="2624455" cy="490855"/>
            <a:chOff x="14750" y="250"/>
            <a:chExt cx="4133" cy="773"/>
          </a:xfrm>
        </p:grpSpPr>
        <p:pic>
          <p:nvPicPr>
            <p:cNvPr id="5" name="图片 4" descr="6081682649713_.pic"/>
            <p:cNvPicPr>
              <a:picLocks noChangeAspect="1"/>
            </p:cNvPicPr>
            <p:nvPr/>
          </p:nvPicPr>
          <p:blipFill>
            <a:blip r:embed="rId3">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6" name="图片 3" descr="/private/var/folders/c5/pftp8f896hzgpkw1bj4mw0mw0000gn/T/com.kingsoft.wpsoffice.mac/kaimatting/20230505095240/output_aiMatting_20230505095313.pngoutput_aiMatting_20230505095313"/>
            <p:cNvPicPr>
              <a:picLocks noChangeAspect="1"/>
            </p:cNvPicPr>
            <p:nvPr/>
          </p:nvPicPr>
          <p:blipFill>
            <a:blip r:embed="rId4">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138430" y="373685"/>
            <a:ext cx="8597008" cy="957250"/>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 </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可通过抗炎作用缓解</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引起的肺部损伤</a:t>
            </a:r>
            <a:endPar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sp>
        <p:nvSpPr>
          <p:cNvPr id="20" name="文本框 19"/>
          <p:cNvSpPr txBox="1"/>
          <p:nvPr/>
        </p:nvSpPr>
        <p:spPr>
          <a:xfrm>
            <a:off x="250825" y="5717540"/>
            <a:ext cx="11802745" cy="901700"/>
          </a:xfrm>
          <a:prstGeom prst="rect">
            <a:avLst/>
          </a:prstGeom>
          <a:noFill/>
        </p:spPr>
        <p:txBody>
          <a:bodyPr wrap="square" rtlCol="0" anchor="t">
            <a:noAutofit/>
          </a:bodyPr>
          <a:lstStyle/>
          <a:p>
            <a:pPr indent="0" fontAlgn="auto">
              <a:lnSpc>
                <a:spcPct val="150000"/>
              </a:lnSpc>
              <a:spcBef>
                <a:spcPts val="0"/>
              </a:spcBef>
              <a:spcAft>
                <a:spcPts val="0"/>
              </a:spcAft>
            </a:pP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不仅如此，</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干预后降低促炎因子</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TNF-α</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IL-6</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IL-18</a:t>
            </a:r>
            <a:r>
              <a:rPr lang="zh-CN" altLang="en-US" sz="2000" dirty="0">
                <a:latin typeface="Times New Roman Regular" panose="02020603050405020304" charset="0"/>
                <a:cs typeface="Times New Roman Regular" panose="02020603050405020304" charset="0"/>
                <a:sym typeface="+mn-ea"/>
              </a:rPr>
              <a:t>和</a:t>
            </a:r>
            <a:r>
              <a:rPr lang="en-US" altLang="zh-CN" sz="2000" dirty="0">
                <a:latin typeface="Times New Roman Regular" panose="02020603050405020304" charset="0"/>
                <a:cs typeface="Times New Roman Regular" panose="02020603050405020304" charset="0"/>
                <a:sym typeface="+mn-ea"/>
              </a:rPr>
              <a:t>IL-1β</a:t>
            </a:r>
            <a:r>
              <a:rPr lang="zh-CN" altLang="en-US" sz="2000" dirty="0">
                <a:latin typeface="Times New Roman Regular" panose="02020603050405020304" charset="0"/>
                <a:cs typeface="Times New Roman Regular" panose="02020603050405020304" charset="0"/>
                <a:sym typeface="+mn-ea"/>
              </a:rPr>
              <a:t>分泌</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，提高抑炎因子</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IL-10</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的分泌，缓解</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引起的炎症因子分泌失衡。</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 name="图片 1" descr="图片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34590" y="852170"/>
            <a:ext cx="6861175" cy="4752340"/>
          </a:xfrm>
          <a:prstGeom prst="rect">
            <a:avLst/>
          </a:prstGeom>
        </p:spPr>
      </p:pic>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96006"/>
            <a:ext cx="853821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 </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可通过抗氧化作用缓解</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引起的肺损伤</a:t>
            </a:r>
            <a:endPar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sp>
        <p:nvSpPr>
          <p:cNvPr id="20" name="文本框 19"/>
          <p:cNvSpPr txBox="1"/>
          <p:nvPr/>
        </p:nvSpPr>
        <p:spPr>
          <a:xfrm>
            <a:off x="666115" y="5540375"/>
            <a:ext cx="10478135" cy="968375"/>
          </a:xfrm>
          <a:prstGeom prst="rect">
            <a:avLst/>
          </a:prstGeom>
          <a:noFill/>
        </p:spPr>
        <p:txBody>
          <a:bodyPr wrap="square" rtlCol="0" anchor="t">
            <a:spAutoFit/>
          </a:bodyPr>
          <a:lstStyle/>
          <a:p>
            <a:pPr indent="0" fontAlgn="auto">
              <a:lnSpc>
                <a:spcPct val="150000"/>
              </a:lnSpc>
              <a:spcBef>
                <a:spcPts val="0"/>
              </a:spcBef>
              <a:spcAft>
                <a:spcPts val="0"/>
              </a:spcAft>
            </a:pP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      </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干预后</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可上调肺组织中</a:t>
            </a:r>
            <a:r>
              <a:rPr lang="zh-CN" altLang="zh-CN" kern="100" dirty="0">
                <a:effectLst/>
                <a:latin typeface="Times New Roman" panose="02020603050405020304" charset="0"/>
                <a:ea typeface="宋体" panose="02010600030101010101" pitchFamily="2" charset="-122"/>
                <a:cs typeface="Times New Roman" panose="02020603050405020304" charset="0"/>
              </a:rPr>
              <a:t>抗氧化酶</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Nqo1</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CAT</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SOD1/2</a:t>
            </a:r>
            <a:r>
              <a:rPr lang="zh-CN" altLang="en-US" dirty="0">
                <a:latin typeface="Times New Roman Regular" panose="02020603050405020304" charset="0"/>
                <a:cs typeface="Times New Roman Regular" panose="02020603050405020304" charset="0"/>
                <a:sym typeface="+mn-ea"/>
              </a:rPr>
              <a:t>和</a:t>
            </a:r>
            <a:r>
              <a:rPr lang="en-US" altLang="zh-CN" dirty="0">
                <a:latin typeface="Times New Roman Regular" panose="02020603050405020304" charset="0"/>
                <a:cs typeface="Times New Roman Regular" panose="02020603050405020304" charset="0"/>
                <a:sym typeface="+mn-ea"/>
              </a:rPr>
              <a:t>HO-1</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表达</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并且能够下调</a:t>
            </a:r>
            <a:r>
              <a:rPr lang="zh-CN" altLang="en-US" dirty="0">
                <a:latin typeface="Times New Roman Regular" panose="02020603050405020304" charset="0"/>
                <a:ea typeface="宋体" panose="02010600030101010101" pitchFamily="2" charset="-122"/>
                <a:cs typeface="Times New Roman Regular" panose="02020603050405020304" charset="0"/>
              </a:rPr>
              <a:t>氧化损伤因子</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NOS2</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COX2</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的表达。</a:t>
            </a:r>
            <a:endParaRPr lang="zh-CN" altLang="en-US"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b="54020"/>
          <a:stretch>
            <a:fillRect/>
          </a:stretch>
        </p:blipFill>
        <p:spPr>
          <a:xfrm>
            <a:off x="1921405" y="1012038"/>
            <a:ext cx="8011265" cy="2187938"/>
          </a:xfrm>
          <a:prstGeom prst="rect">
            <a:avLst/>
          </a:prstGeom>
          <a:noFill/>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55617"/>
          <a:stretch>
            <a:fillRect/>
          </a:stretch>
        </p:blipFill>
        <p:spPr>
          <a:xfrm>
            <a:off x="1871874" y="3199462"/>
            <a:ext cx="8011265" cy="2111972"/>
          </a:xfrm>
          <a:prstGeom prst="rect">
            <a:avLst/>
          </a:prstGeom>
          <a:noFill/>
        </p:spPr>
      </p:pic>
      <p:grpSp>
        <p:nvGrpSpPr>
          <p:cNvPr id="3" name="组合 2"/>
          <p:cNvGrpSpPr/>
          <p:nvPr/>
        </p:nvGrpSpPr>
        <p:grpSpPr>
          <a:xfrm>
            <a:off x="9366250" y="90170"/>
            <a:ext cx="2624455" cy="490855"/>
            <a:chOff x="14750" y="250"/>
            <a:chExt cx="4133" cy="773"/>
          </a:xfrm>
        </p:grpSpPr>
        <p:pic>
          <p:nvPicPr>
            <p:cNvPr id="5" name="图片 4"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6"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rivate/var/folders/c5/pftp8f896hzgpkw1bj4mw0mw0000gn/T/com.kingsoft.wpsoffice.mac/kaimatting/20230505095240/output_aiMatting_20230505095313.pngoutput_aiMatting_20230505095313"/>
          <p:cNvPicPr>
            <a:picLocks noChangeAspect="1"/>
          </p:cNvPicPr>
          <p:nvPr>
            <p:custDataLst>
              <p:tags r:id="rId1"/>
            </p:custDataLst>
          </p:nvPr>
        </p:nvPicPr>
        <p:blipFill>
          <a:blip r:embed="rId2">
            <a:alphaModFix amt="10000"/>
            <a:clrChange>
              <a:clrFrom>
                <a:srgbClr val="FCFBFC">
                  <a:alpha val="100000"/>
                </a:srgbClr>
              </a:clrFrom>
              <a:clrTo>
                <a:srgbClr val="FCFBFC">
                  <a:alpha val="100000"/>
                  <a:alpha val="0"/>
                </a:srgbClr>
              </a:clrTo>
            </a:clrChange>
          </a:blip>
          <a:srcRect r="18135" b="18488"/>
          <a:stretch>
            <a:fillRect/>
          </a:stretch>
        </p:blipFill>
        <p:spPr>
          <a:xfrm>
            <a:off x="6444615" y="1443990"/>
            <a:ext cx="5747385" cy="5428615"/>
          </a:xfrm>
          <a:prstGeom prst="rect">
            <a:avLst/>
          </a:prstGeom>
          <a:noFill/>
          <a:ln w="9525">
            <a:noFill/>
          </a:ln>
        </p:spPr>
      </p:pic>
      <p:pic>
        <p:nvPicPr>
          <p:cNvPr id="3" name="图片 2" descr="6081682649713_.pic"/>
          <p:cNvPicPr>
            <a:picLocks noChangeAspect="1"/>
          </p:cNvPicPr>
          <p:nvPr/>
        </p:nvPicPr>
        <p:blipFill>
          <a:blip r:embed="rId3">
            <a:alphaModFix amt="10000"/>
            <a:clrChange>
              <a:clrFrom>
                <a:srgbClr val="FFFFFF">
                  <a:alpha val="100000"/>
                </a:srgbClr>
              </a:clrFrom>
              <a:clrTo>
                <a:srgbClr val="FFFFFF">
                  <a:alpha val="100000"/>
                  <a:alpha val="0"/>
                </a:srgbClr>
              </a:clrTo>
            </a:clrChange>
          </a:blip>
          <a:srcRect l="20391" r="58625"/>
          <a:stretch>
            <a:fillRect/>
          </a:stretch>
        </p:blipFill>
        <p:spPr>
          <a:xfrm>
            <a:off x="2447925" y="1443990"/>
            <a:ext cx="2070890" cy="1872000"/>
          </a:xfrm>
          <a:prstGeom prst="rect">
            <a:avLst/>
          </a:prstGeom>
        </p:spPr>
      </p:pic>
      <p:pic>
        <p:nvPicPr>
          <p:cNvPr id="2" name="图片 1" descr="6081682649713_.pic"/>
          <p:cNvPicPr>
            <a:picLocks noChangeAspect="1"/>
          </p:cNvPicPr>
          <p:nvPr/>
        </p:nvPicPr>
        <p:blipFill>
          <a:blip r:embed="rId3">
            <a:alphaModFix amt="10000"/>
            <a:clrChange>
              <a:clrFrom>
                <a:srgbClr val="FFFFFF">
                  <a:alpha val="100000"/>
                </a:srgbClr>
              </a:clrFrom>
              <a:clrTo>
                <a:srgbClr val="FFFFFF">
                  <a:alpha val="100000"/>
                  <a:alpha val="0"/>
                </a:srgbClr>
              </a:clrTo>
            </a:clrChange>
          </a:blip>
          <a:srcRect l="41237" t="-4680"/>
          <a:stretch>
            <a:fillRect/>
          </a:stretch>
        </p:blipFill>
        <p:spPr>
          <a:xfrm>
            <a:off x="810260" y="2800350"/>
            <a:ext cx="5539220" cy="1872000"/>
          </a:xfrm>
          <a:prstGeom prst="rect">
            <a:avLst/>
          </a:prstGeom>
        </p:spPr>
      </p:pic>
      <p:sp>
        <p:nvSpPr>
          <p:cNvPr id="70" name="文本框 69"/>
          <p:cNvSpPr txBox="1"/>
          <p:nvPr>
            <p:custDataLst>
              <p:tags r:id="rId4"/>
            </p:custDataLst>
          </p:nvPr>
        </p:nvSpPr>
        <p:spPr>
          <a:xfrm>
            <a:off x="7300787" y="820865"/>
            <a:ext cx="1605280" cy="521970"/>
          </a:xfrm>
          <a:prstGeom prst="rect">
            <a:avLst/>
          </a:prstGeom>
          <a:noFill/>
        </p:spPr>
        <p:txBody>
          <a:bodyPr wrap="none" rtlCol="0">
            <a:spAutoFit/>
          </a:bodyPr>
          <a:lstStyle/>
          <a:p>
            <a:r>
              <a:rPr lang="zh-CN" altLang="en-US" sz="2800" dirty="0">
                <a:solidFill>
                  <a:srgbClr val="786449"/>
                </a:solidFill>
                <a:cs typeface="+mn-ea"/>
                <a:sym typeface="+mn-lt"/>
              </a:rPr>
              <a:t>研究背景</a:t>
            </a:r>
            <a:endParaRPr lang="zh-CN" altLang="en-US" sz="2800" dirty="0">
              <a:solidFill>
                <a:srgbClr val="786449"/>
              </a:solidFill>
              <a:cs typeface="+mn-ea"/>
              <a:sym typeface="+mn-lt"/>
            </a:endParaRPr>
          </a:p>
        </p:txBody>
      </p:sp>
      <p:sp>
        <p:nvSpPr>
          <p:cNvPr id="73" name="文本框 72"/>
          <p:cNvSpPr txBox="1"/>
          <p:nvPr>
            <p:custDataLst>
              <p:tags r:id="rId5"/>
            </p:custDataLst>
          </p:nvPr>
        </p:nvSpPr>
        <p:spPr>
          <a:xfrm>
            <a:off x="7300787" y="1978552"/>
            <a:ext cx="2698175" cy="523220"/>
          </a:xfrm>
          <a:prstGeom prst="rect">
            <a:avLst/>
          </a:prstGeom>
          <a:noFill/>
        </p:spPr>
        <p:txBody>
          <a:bodyPr wrap="none" rtlCol="0">
            <a:spAutoFit/>
          </a:bodyPr>
          <a:lstStyle/>
          <a:p>
            <a:r>
              <a:rPr lang="zh-CN" altLang="en-US" sz="2800" dirty="0">
                <a:solidFill>
                  <a:srgbClr val="786449"/>
                </a:solidFill>
                <a:cs typeface="+mn-ea"/>
                <a:sym typeface="+mn-lt"/>
              </a:rPr>
              <a:t>研究目的及意义</a:t>
            </a:r>
            <a:endParaRPr lang="zh-CN" altLang="en-US" sz="2800" dirty="0">
              <a:solidFill>
                <a:srgbClr val="786449"/>
              </a:solidFill>
              <a:cs typeface="+mn-ea"/>
              <a:sym typeface="+mn-lt"/>
            </a:endParaRPr>
          </a:p>
        </p:txBody>
      </p:sp>
      <p:sp>
        <p:nvSpPr>
          <p:cNvPr id="76" name="文本框 75"/>
          <p:cNvSpPr txBox="1"/>
          <p:nvPr>
            <p:custDataLst>
              <p:tags r:id="rId6"/>
            </p:custDataLst>
          </p:nvPr>
        </p:nvSpPr>
        <p:spPr>
          <a:xfrm>
            <a:off x="7300787" y="3122904"/>
            <a:ext cx="1605280" cy="521970"/>
          </a:xfrm>
          <a:prstGeom prst="rect">
            <a:avLst/>
          </a:prstGeom>
          <a:noFill/>
        </p:spPr>
        <p:txBody>
          <a:bodyPr wrap="none" rtlCol="0">
            <a:spAutoFit/>
          </a:bodyPr>
          <a:lstStyle/>
          <a:p>
            <a:r>
              <a:rPr lang="zh-CN" altLang="en-US" sz="2800" dirty="0">
                <a:solidFill>
                  <a:srgbClr val="786449"/>
                </a:solidFill>
                <a:cs typeface="+mn-ea"/>
                <a:sym typeface="+mn-lt"/>
              </a:rPr>
              <a:t>研究结果</a:t>
            </a:r>
            <a:endParaRPr lang="zh-CN" altLang="en-US" sz="2800" dirty="0">
              <a:solidFill>
                <a:srgbClr val="786449"/>
              </a:solidFill>
              <a:cs typeface="+mn-ea"/>
              <a:sym typeface="+mn-lt"/>
            </a:endParaRPr>
          </a:p>
        </p:txBody>
      </p:sp>
      <p:grpSp>
        <p:nvGrpSpPr>
          <p:cNvPr id="88" name="组合 87"/>
          <p:cNvGrpSpPr/>
          <p:nvPr>
            <p:custDataLst>
              <p:tags r:id="rId7"/>
            </p:custDataLst>
          </p:nvPr>
        </p:nvGrpSpPr>
        <p:grpSpPr>
          <a:xfrm>
            <a:off x="6237337" y="680975"/>
            <a:ext cx="886728" cy="4273703"/>
            <a:chOff x="6237337" y="1304263"/>
            <a:chExt cx="886728" cy="4273703"/>
          </a:xfrm>
        </p:grpSpPr>
        <p:sp>
          <p:nvSpPr>
            <p:cNvPr id="69" name="椭圆 68"/>
            <p:cNvSpPr/>
            <p:nvPr>
              <p:custDataLst>
                <p:tags r:id="rId8"/>
              </p:custDataLst>
            </p:nvPr>
          </p:nvSpPr>
          <p:spPr>
            <a:xfrm>
              <a:off x="6237337" y="1304263"/>
              <a:ext cx="802273" cy="802273"/>
            </a:xfrm>
            <a:prstGeom prst="ellipse">
              <a:avLst/>
            </a:prstGeom>
            <a:solidFill>
              <a:srgbClr val="8CA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72" name="椭圆 71"/>
            <p:cNvSpPr/>
            <p:nvPr>
              <p:custDataLst>
                <p:tags r:id="rId9"/>
              </p:custDataLst>
            </p:nvPr>
          </p:nvSpPr>
          <p:spPr>
            <a:xfrm>
              <a:off x="6237337" y="2461406"/>
              <a:ext cx="802273" cy="802273"/>
            </a:xfrm>
            <a:prstGeom prst="ellipse">
              <a:avLst/>
            </a:prstGeom>
            <a:solidFill>
              <a:srgbClr val="88B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75" name="椭圆 74"/>
            <p:cNvSpPr/>
            <p:nvPr>
              <p:custDataLst>
                <p:tags r:id="rId10"/>
              </p:custDataLst>
            </p:nvPr>
          </p:nvSpPr>
          <p:spPr>
            <a:xfrm>
              <a:off x="6285597" y="3618549"/>
              <a:ext cx="802273" cy="802273"/>
            </a:xfrm>
            <a:prstGeom prst="ellipse">
              <a:avLst/>
            </a:prstGeom>
            <a:solidFill>
              <a:srgbClr val="679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78" name="椭圆 77"/>
            <p:cNvSpPr/>
            <p:nvPr>
              <p:custDataLst>
                <p:tags r:id="rId11"/>
              </p:custDataLst>
            </p:nvPr>
          </p:nvSpPr>
          <p:spPr>
            <a:xfrm>
              <a:off x="6321792" y="4775693"/>
              <a:ext cx="802273" cy="802273"/>
            </a:xfrm>
            <a:prstGeom prst="ellipse">
              <a:avLst/>
            </a:prstGeom>
            <a:solidFill>
              <a:srgbClr val="4E7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81" name="矩形 80"/>
            <p:cNvSpPr/>
            <p:nvPr>
              <p:custDataLst>
                <p:tags r:id="rId12"/>
              </p:custDataLst>
            </p:nvPr>
          </p:nvSpPr>
          <p:spPr>
            <a:xfrm>
              <a:off x="6430979" y="1388639"/>
              <a:ext cx="559769" cy="707886"/>
            </a:xfrm>
            <a:prstGeom prst="rect">
              <a:avLst/>
            </a:prstGeom>
          </p:spPr>
          <p:txBody>
            <a:bodyPr wrap="none">
              <a:spAutoFit/>
            </a:bodyPr>
            <a:lstStyle/>
            <a:p>
              <a:r>
                <a:rPr lang="en-US" altLang="zh-CN" sz="4000" dirty="0">
                  <a:solidFill>
                    <a:schemeClr val="bg1"/>
                  </a:solidFill>
                  <a:latin typeface="Segoe Script" panose="030B0504020000000003" pitchFamily="66" charset="0"/>
                  <a:cs typeface="+mn-ea"/>
                  <a:sym typeface="+mn-lt"/>
                </a:rPr>
                <a:t>1</a:t>
              </a:r>
              <a:endParaRPr lang="zh-CN" altLang="en-US" sz="4000" dirty="0">
                <a:solidFill>
                  <a:schemeClr val="bg1"/>
                </a:solidFill>
                <a:latin typeface="Segoe Script" panose="030B0504020000000003" pitchFamily="66" charset="0"/>
                <a:cs typeface="+mn-ea"/>
                <a:sym typeface="+mn-lt"/>
              </a:endParaRPr>
            </a:p>
          </p:txBody>
        </p:sp>
        <p:sp>
          <p:nvSpPr>
            <p:cNvPr id="82" name="矩形 81"/>
            <p:cNvSpPr/>
            <p:nvPr>
              <p:custDataLst>
                <p:tags r:id="rId13"/>
              </p:custDataLst>
            </p:nvPr>
          </p:nvSpPr>
          <p:spPr>
            <a:xfrm>
              <a:off x="6406247" y="2520923"/>
              <a:ext cx="560070" cy="706755"/>
            </a:xfrm>
            <a:prstGeom prst="rect">
              <a:avLst/>
            </a:prstGeom>
          </p:spPr>
          <p:txBody>
            <a:bodyPr wrap="square">
              <a:spAutoFit/>
            </a:bodyPr>
            <a:lstStyle/>
            <a:p>
              <a:r>
                <a:rPr lang="en-US" altLang="zh-CN" sz="4000" dirty="0">
                  <a:solidFill>
                    <a:schemeClr val="bg1"/>
                  </a:solidFill>
                  <a:latin typeface="Segoe Script" panose="030B0504020000000003" pitchFamily="66" charset="0"/>
                  <a:cs typeface="+mn-ea"/>
                  <a:sym typeface="+mn-lt"/>
                </a:rPr>
                <a:t>2</a:t>
              </a:r>
              <a:endParaRPr lang="zh-CN" altLang="en-US" sz="4000" dirty="0">
                <a:solidFill>
                  <a:schemeClr val="bg1"/>
                </a:solidFill>
                <a:latin typeface="Segoe Script" panose="030B0504020000000003" pitchFamily="66" charset="0"/>
                <a:cs typeface="+mn-ea"/>
                <a:sym typeface="+mn-lt"/>
              </a:endParaRPr>
            </a:p>
          </p:txBody>
        </p:sp>
        <p:sp>
          <p:nvSpPr>
            <p:cNvPr id="83" name="矩形 82"/>
            <p:cNvSpPr/>
            <p:nvPr>
              <p:custDataLst>
                <p:tags r:id="rId14"/>
              </p:custDataLst>
            </p:nvPr>
          </p:nvSpPr>
          <p:spPr>
            <a:xfrm>
              <a:off x="6443044" y="3664229"/>
              <a:ext cx="559769" cy="707886"/>
            </a:xfrm>
            <a:prstGeom prst="rect">
              <a:avLst/>
            </a:prstGeom>
          </p:spPr>
          <p:txBody>
            <a:bodyPr wrap="square">
              <a:spAutoFit/>
            </a:bodyPr>
            <a:lstStyle/>
            <a:p>
              <a:r>
                <a:rPr lang="en-US" altLang="zh-CN" sz="4000" dirty="0">
                  <a:solidFill>
                    <a:schemeClr val="bg1"/>
                  </a:solidFill>
                  <a:latin typeface="Segoe Script" panose="030B0504020000000003" pitchFamily="66" charset="0"/>
                  <a:cs typeface="+mn-ea"/>
                  <a:sym typeface="+mn-lt"/>
                </a:rPr>
                <a:t>3</a:t>
              </a:r>
              <a:endParaRPr lang="zh-CN" altLang="en-US" sz="4000" dirty="0">
                <a:solidFill>
                  <a:schemeClr val="bg1"/>
                </a:solidFill>
                <a:latin typeface="Segoe Script" panose="030B0504020000000003" pitchFamily="66" charset="0"/>
                <a:cs typeface="+mn-ea"/>
                <a:sym typeface="+mn-lt"/>
              </a:endParaRPr>
            </a:p>
          </p:txBody>
        </p:sp>
        <p:sp>
          <p:nvSpPr>
            <p:cNvPr id="84" name="矩形 83"/>
            <p:cNvSpPr/>
            <p:nvPr>
              <p:custDataLst>
                <p:tags r:id="rId15"/>
              </p:custDataLst>
            </p:nvPr>
          </p:nvSpPr>
          <p:spPr>
            <a:xfrm>
              <a:off x="6479239" y="4833885"/>
              <a:ext cx="559769" cy="707886"/>
            </a:xfrm>
            <a:prstGeom prst="rect">
              <a:avLst/>
            </a:prstGeom>
          </p:spPr>
          <p:txBody>
            <a:bodyPr wrap="square">
              <a:spAutoFit/>
            </a:bodyPr>
            <a:lstStyle/>
            <a:p>
              <a:r>
                <a:rPr lang="en-US" altLang="zh-CN" sz="4000" dirty="0">
                  <a:solidFill>
                    <a:schemeClr val="bg1"/>
                  </a:solidFill>
                  <a:latin typeface="Segoe Script" panose="030B0504020000000003" pitchFamily="66" charset="0"/>
                  <a:cs typeface="+mn-ea"/>
                  <a:sym typeface="+mn-lt"/>
                </a:rPr>
                <a:t>4</a:t>
              </a:r>
              <a:endParaRPr lang="zh-CN" altLang="en-US" sz="4000" dirty="0">
                <a:solidFill>
                  <a:schemeClr val="bg1"/>
                </a:solidFill>
                <a:latin typeface="Segoe Script" panose="030B0504020000000003" pitchFamily="66" charset="0"/>
                <a:cs typeface="+mn-ea"/>
                <a:sym typeface="+mn-lt"/>
              </a:endParaRPr>
            </a:p>
          </p:txBody>
        </p:sp>
      </p:grpSp>
      <p:sp>
        <p:nvSpPr>
          <p:cNvPr id="67" name="文本框 66"/>
          <p:cNvSpPr txBox="1"/>
          <p:nvPr/>
        </p:nvSpPr>
        <p:spPr>
          <a:xfrm>
            <a:off x="2641129" y="2530621"/>
            <a:ext cx="1861820" cy="1106805"/>
          </a:xfrm>
          <a:prstGeom prst="rect">
            <a:avLst/>
          </a:prstGeom>
          <a:noFill/>
        </p:spPr>
        <p:txBody>
          <a:bodyPr wrap="none" rtlCol="0">
            <a:spAutoFit/>
          </a:bodyPr>
          <a:lstStyle/>
          <a:p>
            <a:r>
              <a:rPr lang="zh-CN" altLang="en-US" sz="6600" b="1" dirty="0">
                <a:solidFill>
                  <a:srgbClr val="7B664B"/>
                </a:solidFill>
                <a:cs typeface="+mn-ea"/>
                <a:sym typeface="+mn-lt"/>
              </a:rPr>
              <a:t>目录</a:t>
            </a:r>
            <a:endParaRPr lang="zh-CN" altLang="en-US" sz="6600" b="1" dirty="0">
              <a:solidFill>
                <a:srgbClr val="7B664B"/>
              </a:solidFill>
              <a:cs typeface="+mn-ea"/>
              <a:sym typeface="+mn-lt"/>
            </a:endParaRPr>
          </a:p>
        </p:txBody>
      </p:sp>
      <p:sp>
        <p:nvSpPr>
          <p:cNvPr id="5" name="文本框 4"/>
          <p:cNvSpPr txBox="1"/>
          <p:nvPr>
            <p:custDataLst>
              <p:tags r:id="rId16"/>
            </p:custDataLst>
          </p:nvPr>
        </p:nvSpPr>
        <p:spPr>
          <a:xfrm>
            <a:off x="7415087" y="4292574"/>
            <a:ext cx="894080" cy="521970"/>
          </a:xfrm>
          <a:prstGeom prst="rect">
            <a:avLst/>
          </a:prstGeom>
          <a:noFill/>
        </p:spPr>
        <p:txBody>
          <a:bodyPr wrap="none" rtlCol="0">
            <a:spAutoFit/>
          </a:bodyPr>
          <a:lstStyle/>
          <a:p>
            <a:r>
              <a:rPr lang="zh-CN" altLang="en-US" sz="2800" dirty="0">
                <a:solidFill>
                  <a:srgbClr val="786449"/>
                </a:solidFill>
                <a:cs typeface="+mn-ea"/>
                <a:sym typeface="+mn-lt"/>
              </a:rPr>
              <a:t>结论</a:t>
            </a:r>
            <a:endParaRPr lang="zh-CN" altLang="en-US" sz="2800" dirty="0">
              <a:solidFill>
                <a:srgbClr val="786449"/>
              </a:solidFill>
              <a:cs typeface="+mn-ea"/>
              <a:sym typeface="+mn-lt"/>
            </a:endParaRPr>
          </a:p>
        </p:txBody>
      </p:sp>
      <p:sp>
        <p:nvSpPr>
          <p:cNvPr id="6" name="椭圆 5"/>
          <p:cNvSpPr/>
          <p:nvPr>
            <p:custDataLst>
              <p:tags r:id="rId17"/>
            </p:custDataLst>
          </p:nvPr>
        </p:nvSpPr>
        <p:spPr>
          <a:xfrm>
            <a:off x="6370654" y="5336736"/>
            <a:ext cx="802273" cy="802273"/>
          </a:xfrm>
          <a:prstGeom prst="ellipse">
            <a:avLst/>
          </a:prstGeom>
          <a:solidFill>
            <a:srgbClr val="38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7" name="矩形 6"/>
          <p:cNvSpPr/>
          <p:nvPr>
            <p:custDataLst>
              <p:tags r:id="rId18"/>
            </p:custDataLst>
          </p:nvPr>
        </p:nvSpPr>
        <p:spPr>
          <a:xfrm>
            <a:off x="6528101" y="5394928"/>
            <a:ext cx="559769" cy="707886"/>
          </a:xfrm>
          <a:prstGeom prst="rect">
            <a:avLst/>
          </a:prstGeom>
        </p:spPr>
        <p:txBody>
          <a:bodyPr wrap="square">
            <a:spAutoFit/>
          </a:bodyPr>
          <a:lstStyle/>
          <a:p>
            <a:r>
              <a:rPr lang="en-US" altLang="zh-CN" sz="4000" dirty="0">
                <a:solidFill>
                  <a:schemeClr val="bg1"/>
                </a:solidFill>
                <a:latin typeface="Segoe Script" panose="030B0504020000000003" pitchFamily="66" charset="0"/>
                <a:cs typeface="+mn-ea"/>
                <a:sym typeface="+mn-lt"/>
              </a:rPr>
              <a:t>5</a:t>
            </a:r>
            <a:endParaRPr lang="zh-CN" altLang="en-US" sz="4000" dirty="0">
              <a:solidFill>
                <a:schemeClr val="bg1"/>
              </a:solidFill>
              <a:latin typeface="Segoe Script" panose="030B0504020000000003" pitchFamily="66" charset="0"/>
              <a:cs typeface="+mn-ea"/>
              <a:sym typeface="+mn-lt"/>
            </a:endParaRPr>
          </a:p>
        </p:txBody>
      </p:sp>
      <p:sp>
        <p:nvSpPr>
          <p:cNvPr id="8" name="文本框 7"/>
          <p:cNvSpPr txBox="1"/>
          <p:nvPr>
            <p:custDataLst>
              <p:tags r:id="rId19"/>
            </p:custDataLst>
          </p:nvPr>
        </p:nvSpPr>
        <p:spPr>
          <a:xfrm>
            <a:off x="7415087" y="5476887"/>
            <a:ext cx="902811" cy="523220"/>
          </a:xfrm>
          <a:prstGeom prst="rect">
            <a:avLst/>
          </a:prstGeom>
          <a:noFill/>
        </p:spPr>
        <p:txBody>
          <a:bodyPr wrap="none" rtlCol="0">
            <a:spAutoFit/>
          </a:bodyPr>
          <a:lstStyle/>
          <a:p>
            <a:r>
              <a:rPr lang="zh-CN" altLang="en-US" sz="2800" dirty="0">
                <a:solidFill>
                  <a:srgbClr val="786449"/>
                </a:solidFill>
                <a:cs typeface="+mn-ea"/>
                <a:sym typeface="+mn-lt"/>
              </a:rPr>
              <a:t>致谢</a:t>
            </a:r>
            <a:endParaRPr lang="zh-CN" altLang="en-US" sz="2800" dirty="0">
              <a:solidFill>
                <a:srgbClr val="786449"/>
              </a:solidFill>
              <a:cs typeface="+mn-ea"/>
              <a:sym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96006"/>
            <a:ext cx="820801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 </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对</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诱导的小鼠肺组织纤维化程度的影响</a:t>
            </a:r>
            <a:endPar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sp>
        <p:nvSpPr>
          <p:cNvPr id="20" name="文本框 19"/>
          <p:cNvSpPr txBox="1"/>
          <p:nvPr/>
        </p:nvSpPr>
        <p:spPr>
          <a:xfrm>
            <a:off x="527685" y="5647385"/>
            <a:ext cx="10909300" cy="922020"/>
          </a:xfrm>
          <a:prstGeom prst="rect">
            <a:avLst/>
          </a:prstGeom>
          <a:noFill/>
        </p:spPr>
        <p:txBody>
          <a:bodyPr wrap="square" rtlCol="0" anchor="t">
            <a:spAutoFit/>
          </a:bodyPr>
          <a:lstStyle/>
          <a:p>
            <a:pPr indent="0" fontAlgn="auto">
              <a:lnSpc>
                <a:spcPct val="150000"/>
              </a:lnSpc>
              <a:spcBef>
                <a:spcPts val="0"/>
              </a:spcBef>
              <a:spcAft>
                <a:spcPts val="0"/>
              </a:spcAft>
            </a:pP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由于</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感染后会引起肺纤维化损伤，因此试验通过</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Mass</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染色法发现</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感染后细支气管内可见炎性细胞渗出，血管及支气管周围出现疏松水肿及纤维化。而</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给药后，肺脏纤维化程度有所减轻。</a:t>
            </a:r>
            <a:endParaRPr lang="zh-CN" altLang="en-US"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3" name="图片 2" descr="图片1"/>
          <p:cNvPicPr>
            <a:picLocks noChangeAspect="1"/>
          </p:cNvPicPr>
          <p:nvPr/>
        </p:nvPicPr>
        <p:blipFill>
          <a:blip r:embed="rId1"/>
          <a:stretch>
            <a:fillRect/>
          </a:stretch>
        </p:blipFill>
        <p:spPr>
          <a:xfrm>
            <a:off x="1016006" y="1350609"/>
            <a:ext cx="9661630" cy="4129062"/>
          </a:xfrm>
          <a:prstGeom prst="rect">
            <a:avLst/>
          </a:prstGeom>
        </p:spPr>
      </p:pic>
      <p:grpSp>
        <p:nvGrpSpPr>
          <p:cNvPr id="2" name="组合 1"/>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96006"/>
            <a:ext cx="8381998"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NAR</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对</a:t>
            </a:r>
            <a:r>
              <a:rPr lang="en-US" altLang="zh-CN"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APP</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小鼠肺组织中</a:t>
            </a:r>
            <a:r>
              <a:rPr lang="en-US" altLang="zh-CN" sz="2800" b="1" dirty="0" err="1">
                <a:solidFill>
                  <a:srgbClr val="006666"/>
                </a:solidFill>
                <a:latin typeface="Times New Roman Regular" panose="02020603050405020304" charset="0"/>
                <a:ea typeface="宋体" panose="02010600030101010101" pitchFamily="2" charset="-122"/>
                <a:cs typeface="Times New Roman Regular" panose="02020603050405020304" charset="0"/>
              </a:rPr>
              <a:t>Tunel</a:t>
            </a:r>
            <a:r>
              <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rPr>
              <a:t>染色表达的影响</a:t>
            </a:r>
            <a:endParaRPr lang="zh-CN" altLang="en-US" sz="2800" b="1" dirty="0">
              <a:solidFill>
                <a:srgbClr val="006666"/>
              </a:solidFill>
              <a:latin typeface="Times New Roman Regular" panose="02020603050405020304" charset="0"/>
              <a:ea typeface="宋体" panose="02010600030101010101" pitchFamily="2" charset="-122"/>
              <a:cs typeface="Times New Roman Regular" panose="02020603050405020304" charset="0"/>
            </a:endParaRPr>
          </a:p>
        </p:txBody>
      </p:sp>
      <p:sp>
        <p:nvSpPr>
          <p:cNvPr id="20" name="文本框 19"/>
          <p:cNvSpPr txBox="1"/>
          <p:nvPr/>
        </p:nvSpPr>
        <p:spPr>
          <a:xfrm>
            <a:off x="481964" y="5410404"/>
            <a:ext cx="11228917" cy="1568450"/>
          </a:xfrm>
          <a:prstGeom prst="rect">
            <a:avLst/>
          </a:prstGeom>
          <a:noFill/>
        </p:spPr>
        <p:txBody>
          <a:bodyPr wrap="square" rtlCol="0" anchor="t">
            <a:spAutoFit/>
          </a:bodyPr>
          <a:lstStyle/>
          <a:p>
            <a:pPr indent="0" fontAlgn="auto">
              <a:lnSpc>
                <a:spcPct val="150000"/>
              </a:lnSpc>
              <a:spcBef>
                <a:spcPts val="0"/>
              </a:spcBef>
              <a:spcAft>
                <a:spcPts val="0"/>
              </a:spcAft>
            </a:pP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由于过度的细胞凋亡与炎症反应和氧化损伤密切相关。通过免疫荧光试验表明，</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模型组小鼠肺组织中细胞凋亡显著增加，而</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干预后可逆转该现象，表明</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对</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诱导的过度细胞凋亡有一定抑制作用。</a:t>
            </a:r>
            <a:endParaRPr lang="zh-CN" altLang="en-US" dirty="0">
              <a:latin typeface="Times New Roman Regular" panose="02020603050405020304" charset="0"/>
              <a:ea typeface="宋体" panose="02010600030101010101" pitchFamily="2" charset="-122"/>
              <a:cs typeface="Times New Roman Regular" panose="02020603050405020304" charset="0"/>
              <a:sym typeface="+mn-ea"/>
            </a:endParaRPr>
          </a:p>
          <a:p>
            <a:pPr indent="0" fontAlgn="auto">
              <a:lnSpc>
                <a:spcPct val="150000"/>
              </a:lnSpc>
              <a:spcBef>
                <a:spcPts val="0"/>
              </a:spcBef>
              <a:spcAft>
                <a:spcPts val="0"/>
              </a:spcAft>
            </a:pPr>
            <a:r>
              <a:rPr lang="zh-CN" altLang="zh-CN" sz="1400" kern="100" dirty="0">
                <a:effectLst/>
                <a:latin typeface="Times New Roman" panose="02020603050405020304" charset="0"/>
                <a:ea typeface="宋体" panose="02010600030101010101" pitchFamily="2" charset="-122"/>
                <a:cs typeface="Times New Roman" panose="02020603050405020304" charset="0"/>
              </a:rPr>
              <a:t>注：</a:t>
            </a:r>
            <a:r>
              <a:rPr lang="zh-CN" altLang="en-US" sz="1400" kern="100" dirty="0">
                <a:effectLst/>
                <a:latin typeface="Times New Roman" panose="02020603050405020304" charset="0"/>
                <a:ea typeface="宋体" panose="02010600030101010101" pitchFamily="2" charset="-122"/>
                <a:cs typeface="Times New Roman" panose="02020603050405020304" charset="0"/>
              </a:rPr>
              <a:t>绿色</a:t>
            </a:r>
            <a:r>
              <a:rPr lang="zh-CN" altLang="zh-CN" sz="1400" kern="100" dirty="0">
                <a:effectLst/>
                <a:latin typeface="Times New Roman" panose="02020603050405020304" charset="0"/>
                <a:ea typeface="宋体" panose="02010600030101010101" pitchFamily="2" charset="-122"/>
                <a:cs typeface="Times New Roman" panose="02020603050405020304" charset="0"/>
              </a:rPr>
              <a:t>荧光代表</a:t>
            </a:r>
            <a:r>
              <a:rPr lang="en-US" altLang="zh-CN" sz="1400" kern="100" dirty="0" err="1">
                <a:effectLst/>
                <a:latin typeface="Times New Roman" panose="02020603050405020304" charset="0"/>
                <a:ea typeface="宋体" panose="02010600030101010101" pitchFamily="2" charset="-122"/>
                <a:cs typeface="Times New Roman" panose="02020603050405020304" charset="0"/>
              </a:rPr>
              <a:t>Tunel</a:t>
            </a:r>
            <a:r>
              <a:rPr lang="zh-CN" altLang="zh-CN" sz="1400" kern="100" dirty="0">
                <a:effectLst/>
                <a:latin typeface="Times New Roman" panose="02020603050405020304" charset="0"/>
                <a:ea typeface="宋体" panose="02010600030101010101" pitchFamily="2" charset="-122"/>
                <a:cs typeface="Times New Roman" panose="02020603050405020304" charset="0"/>
              </a:rPr>
              <a:t>，蓝色荧光代表</a:t>
            </a:r>
            <a:r>
              <a:rPr lang="en-US" altLang="zh-CN" sz="1400" kern="100" dirty="0">
                <a:effectLst/>
                <a:latin typeface="Times New Roman" panose="02020603050405020304" charset="0"/>
                <a:ea typeface="宋体" panose="02010600030101010101" pitchFamily="2" charset="-122"/>
                <a:cs typeface="Times New Roman" panose="02020603050405020304" charset="0"/>
              </a:rPr>
              <a:t> DAPI </a:t>
            </a:r>
            <a:endParaRPr lang="zh-CN" altLang="zh-CN" sz="1400" kern="100" dirty="0">
              <a:effectLst/>
              <a:latin typeface="Times New Roman" panose="02020603050405020304" charset="0"/>
              <a:ea typeface="宋体" panose="02010600030101010101" pitchFamily="2" charset="-122"/>
              <a:cs typeface="Times New Roman" panose="02020603050405020304" charset="0"/>
            </a:endParaRPr>
          </a:p>
          <a:p>
            <a:pPr indent="0" fontAlgn="auto">
              <a:lnSpc>
                <a:spcPct val="150000"/>
              </a:lnSpc>
              <a:spcBef>
                <a:spcPts val="0"/>
              </a:spcBef>
              <a:spcAft>
                <a:spcPts val="0"/>
              </a:spcAft>
            </a:pPr>
            <a:endParaRPr lang="zh-CN" altLang="zh-CN" sz="1400" kern="100" dirty="0">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521459" y="943586"/>
            <a:ext cx="8381999" cy="4402174"/>
          </a:xfrm>
          <a:prstGeom prst="rect">
            <a:avLst/>
          </a:prstGeom>
          <a:noFill/>
        </p:spPr>
      </p:pic>
      <p:grpSp>
        <p:nvGrpSpPr>
          <p:cNvPr id="2" name="组合 1"/>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13000" y="2486188"/>
            <a:ext cx="7366635" cy="1822165"/>
          </a:xfrm>
          <a:prstGeom prst="rect">
            <a:avLst/>
          </a:prstGeom>
          <a:noFill/>
        </p:spPr>
        <p:txBody>
          <a:bodyPr wrap="square" rtlCol="0">
            <a:spAutoFit/>
          </a:bodyPr>
          <a:lstStyle/>
          <a:p>
            <a:pPr algn="ctr">
              <a:lnSpc>
                <a:spcPct val="150000"/>
              </a:lnSpc>
              <a:spcBef>
                <a:spcPts val="0"/>
              </a:spcBef>
              <a:spcAft>
                <a:spcPts val="0"/>
              </a:spcAft>
            </a:pPr>
            <a:r>
              <a:rPr lang="en-US" altLang="zh-CN" sz="4000" dirty="0">
                <a:latin typeface="Times New Roman Regular" panose="02020603050405020304" charset="0"/>
                <a:ea typeface="黑体" panose="02010609060101010101" charset="-122"/>
                <a:cs typeface="Times New Roman Regular" panose="02020603050405020304" charset="0"/>
              </a:rPr>
              <a:t>NAR</a:t>
            </a:r>
            <a:r>
              <a:rPr lang="zh-CN" altLang="en-US" sz="4000" dirty="0">
                <a:latin typeface="Times New Roman Regular" panose="02020603050405020304" charset="0"/>
                <a:ea typeface="黑体" panose="02010609060101010101" charset="-122"/>
                <a:cs typeface="Times New Roman Regular" panose="02020603050405020304" charset="0"/>
              </a:rPr>
              <a:t>对</a:t>
            </a:r>
            <a:r>
              <a:rPr lang="en-US" altLang="zh-CN" sz="4000" dirty="0">
                <a:latin typeface="Times New Roman Regular" panose="02020603050405020304" charset="0"/>
                <a:ea typeface="黑体" panose="02010609060101010101" charset="-122"/>
                <a:cs typeface="Times New Roman Regular" panose="02020603050405020304" charset="0"/>
              </a:rPr>
              <a:t>APP</a:t>
            </a:r>
            <a:r>
              <a:rPr lang="zh-CN" altLang="en-US" sz="4000" dirty="0">
                <a:latin typeface="Times New Roman Regular" panose="02020603050405020304" charset="0"/>
                <a:ea typeface="黑体" panose="02010609060101010101" charset="-122"/>
                <a:cs typeface="Times New Roman Regular" panose="02020603050405020304" charset="0"/>
              </a:rPr>
              <a:t>引起小鼠肺组织损伤相关通路的影响</a:t>
            </a:r>
            <a:endParaRPr lang="zh-CN" altLang="en-US" sz="4000" dirty="0">
              <a:latin typeface="Times New Roman Regular" panose="02020603050405020304" charset="0"/>
              <a:ea typeface="黑体" panose="02010609060101010101" charset="-122"/>
              <a:cs typeface="Times New Roman Regular" panose="02020603050405020304" charset="0"/>
            </a:endParaRPr>
          </a:p>
        </p:txBody>
      </p:sp>
      <p:grpSp>
        <p:nvGrpSpPr>
          <p:cNvPr id="10" name="组合 9"/>
          <p:cNvGrpSpPr/>
          <p:nvPr/>
        </p:nvGrpSpPr>
        <p:grpSpPr>
          <a:xfrm>
            <a:off x="1568450" y="2671608"/>
            <a:ext cx="802005" cy="802005"/>
            <a:chOff x="9823" y="2054"/>
            <a:chExt cx="1263" cy="1263"/>
          </a:xfrm>
        </p:grpSpPr>
        <p:sp>
          <p:nvSpPr>
            <p:cNvPr id="9" name="椭圆 8"/>
            <p:cNvSpPr/>
            <p:nvPr/>
          </p:nvSpPr>
          <p:spPr>
            <a:xfrm>
              <a:off x="9823" y="2054"/>
              <a:ext cx="1263" cy="1263"/>
            </a:xfrm>
            <a:prstGeom prst="ellipse">
              <a:avLst/>
            </a:prstGeom>
            <a:solidFill>
              <a:srgbClr val="8CA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81" name="矩形 80"/>
            <p:cNvSpPr/>
            <p:nvPr/>
          </p:nvSpPr>
          <p:spPr>
            <a:xfrm>
              <a:off x="10076" y="2187"/>
              <a:ext cx="768" cy="1113"/>
            </a:xfrm>
            <a:prstGeom prst="rect">
              <a:avLst/>
            </a:prstGeom>
          </p:spPr>
          <p:txBody>
            <a:bodyPr wrap="none">
              <a:spAutoFit/>
            </a:bodyPr>
            <a:lstStyle/>
            <a:p>
              <a:r>
                <a:rPr lang="en-US" altLang="zh-CN" sz="4000" dirty="0">
                  <a:solidFill>
                    <a:schemeClr val="bg1"/>
                  </a:solidFill>
                  <a:latin typeface="Segoe Script" panose="030B0504020000000003" pitchFamily="66" charset="0"/>
                  <a:cs typeface="+mn-ea"/>
                  <a:sym typeface="+mn-lt"/>
                </a:rPr>
                <a:t>3</a:t>
              </a:r>
              <a:endParaRPr lang="en-US" altLang="zh-CN" sz="4000" dirty="0">
                <a:solidFill>
                  <a:schemeClr val="bg1"/>
                </a:solidFill>
                <a:latin typeface="Segoe Script" panose="030B0504020000000003" pitchFamily="66" charset="0"/>
                <a:cs typeface="+mn-ea"/>
                <a:sym typeface="+mn-lt"/>
              </a:endParaRPr>
            </a:p>
          </p:txBody>
        </p:sp>
      </p:grpSp>
      <p:pic>
        <p:nvPicPr>
          <p:cNvPr id="2" name="图片 1" descr="6081682649713_.pic"/>
          <p:cNvPicPr>
            <a:picLocks noChangeAspect="1"/>
          </p:cNvPicPr>
          <p:nvPr/>
        </p:nvPicPr>
        <p:blipFill>
          <a:blip r:embed="rId1">
            <a:alphaModFix amt="15000"/>
            <a:clrChange>
              <a:clrFrom>
                <a:srgbClr val="FFFFFF">
                  <a:alpha val="100000"/>
                </a:srgbClr>
              </a:clrFrom>
              <a:clrTo>
                <a:srgbClr val="FFFFFF">
                  <a:alpha val="100000"/>
                  <a:alpha val="0"/>
                </a:srgbClr>
              </a:clrTo>
            </a:clrChange>
          </a:blip>
          <a:srcRect l="20391"/>
          <a:stretch>
            <a:fillRect/>
          </a:stretch>
        </p:blipFill>
        <p:spPr>
          <a:xfrm>
            <a:off x="3284855" y="1402878"/>
            <a:ext cx="6158230" cy="1467485"/>
          </a:xfrm>
          <a:prstGeom prst="rect">
            <a:avLst/>
          </a:prstGeom>
        </p:spPr>
      </p:pic>
      <p:sp>
        <p:nvSpPr>
          <p:cNvPr id="4" name="文本框 3"/>
          <p:cNvSpPr txBox="1"/>
          <p:nvPr/>
        </p:nvSpPr>
        <p:spPr>
          <a:xfrm>
            <a:off x="4577080" y="1844838"/>
            <a:ext cx="3037840" cy="583565"/>
          </a:xfrm>
          <a:prstGeom prst="rect">
            <a:avLst/>
          </a:prstGeom>
          <a:noFill/>
        </p:spPr>
        <p:txBody>
          <a:bodyPr wrap="square" rtlCol="0">
            <a:spAutoFit/>
          </a:bodyPr>
          <a:lstStyle/>
          <a:p>
            <a:pPr algn="ctr"/>
            <a:r>
              <a:rPr lang="zh-CN" altLang="en-US" sz="3200" b="1">
                <a:solidFill>
                  <a:srgbClr val="7B664B"/>
                </a:solidFill>
                <a:latin typeface="宋体" panose="02010600030101010101" pitchFamily="2" charset="-122"/>
                <a:ea typeface="宋体" panose="02010600030101010101" pitchFamily="2" charset="-122"/>
              </a:rPr>
              <a:t>研究结果</a:t>
            </a:r>
            <a:endParaRPr lang="zh-CN" altLang="en-US" sz="3200" b="1">
              <a:solidFill>
                <a:srgbClr val="7B664B"/>
              </a:solidFill>
              <a:latin typeface="宋体" panose="02010600030101010101" pitchFamily="2" charset="-122"/>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5824"/>
            <a:ext cx="842391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感染的小鼠肺组织中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NF-</a:t>
            </a:r>
            <a:r>
              <a:rPr lang="en-US" altLang="zh-CN" b="1" dirty="0" err="1">
                <a:solidFill>
                  <a:srgbClr val="006666"/>
                </a:solidFill>
                <a:latin typeface="Times New Roman Regular" panose="02020603050405020304" charset="0"/>
                <a:ea typeface="黑体" panose="02010609060101010101" charset="-122"/>
                <a:cs typeface="Times New Roman Regular" panose="02020603050405020304" charset="0"/>
                <a:sym typeface="+mn-ea"/>
              </a:rPr>
              <a:t>κB</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684530" y="5513705"/>
            <a:ext cx="10497820" cy="1184275"/>
          </a:xfrm>
          <a:prstGeom prst="rect">
            <a:avLst/>
          </a:prstGeom>
          <a:noFill/>
        </p:spPr>
        <p:txBody>
          <a:bodyPr wrap="square" rtlCol="0" anchor="t">
            <a:noAutofit/>
          </a:bodyPr>
          <a:lstStyle/>
          <a:p>
            <a:pPr>
              <a:lnSpc>
                <a:spcPct val="150000"/>
              </a:lnSpc>
            </a:pP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通过对蛋白表达水平检测</a:t>
            </a:r>
            <a:r>
              <a:rPr lang="zh-CN" altLang="en-US" sz="1600" b="0" dirty="0">
                <a:latin typeface="Times New Roman Regular" panose="02020603050405020304" charset="0"/>
                <a:ea typeface="宋体" panose="02010600030101010101" pitchFamily="2" charset="-122"/>
                <a:cs typeface="Times New Roman Regular" panose="02020603050405020304" charset="0"/>
              </a:rPr>
              <a:t>，</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发现模型组小鼠肺组织中</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TLR4</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p-IKKα/β</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IKKα</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IKKβ</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p-</a:t>
            </a:r>
            <a:r>
              <a:rPr lang="en-US" altLang="zh-CN" sz="1600" dirty="0" err="1">
                <a:latin typeface="Times New Roman Regular" panose="02020603050405020304" charset="0"/>
                <a:ea typeface="宋体" panose="02010600030101010101" pitchFamily="2" charset="-122"/>
                <a:cs typeface="Times New Roman Regular" panose="02020603050405020304" charset="0"/>
                <a:sym typeface="+mn-ea"/>
              </a:rPr>
              <a:t>IkB</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α</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的蛋白表达量显著增加，而</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zh-CN" sz="1600" b="0" dirty="0">
                <a:latin typeface="Times New Roman Regular" panose="02020603050405020304" charset="0"/>
                <a:ea typeface="宋体" panose="02010600030101010101" pitchFamily="2" charset="-122"/>
                <a:cs typeface="Times New Roman Regular" panose="02020603050405020304" charset="0"/>
              </a:rPr>
              <a:t> ，</a:t>
            </a:r>
            <a:r>
              <a:rPr lang="en-US" altLang="zh-CN" sz="1600" b="0" dirty="0">
                <a:latin typeface="Times New Roman Regular" panose="02020603050405020304" charset="0"/>
                <a:ea typeface="宋体" panose="02010600030101010101" pitchFamily="2" charset="-122"/>
                <a:cs typeface="Times New Roman Regular" panose="02020603050405020304" charset="0"/>
              </a:rPr>
              <a:t>NAR</a:t>
            </a:r>
            <a:r>
              <a:rPr lang="zh-CN" altLang="zh-CN" sz="1600" b="0" dirty="0">
                <a:latin typeface="Times New Roman Regular" panose="02020603050405020304" charset="0"/>
                <a:ea typeface="宋体" panose="02010600030101010101" pitchFamily="2" charset="-122"/>
                <a:cs typeface="Times New Roman Regular" panose="02020603050405020304" charset="0"/>
              </a:rPr>
              <a:t>干预后则降低。</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在基因</a:t>
            </a:r>
            <a:r>
              <a:rPr lang="zh-CN" altLang="en-US" sz="1600" b="0" dirty="0">
                <a:latin typeface="Times New Roman Regular" panose="02020603050405020304" charset="0"/>
                <a:ea typeface="宋体" panose="02010600030101010101" pitchFamily="2" charset="-122"/>
                <a:cs typeface="Times New Roman Regular" panose="02020603050405020304" charset="0"/>
              </a:rPr>
              <a:t>水平同样表明，</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相较于空白组，</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显著提高了促炎因子</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TLR4</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IL-6</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TNF-α</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的</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mRNA</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表达，降低了抗炎因子</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IL-10</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的</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mRNA</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表达，反之</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给药后降低</a:t>
            </a:r>
            <a:r>
              <a:rPr lang="zh-CN" altLang="zh-CN" sz="1600" b="0" dirty="0">
                <a:latin typeface="Times New Roman Regular" panose="02020603050405020304" charset="0"/>
                <a:ea typeface="宋体" panose="02010600030101010101" pitchFamily="2" charset="-122"/>
                <a:cs typeface="Times New Roman Regular" panose="02020603050405020304" charset="0"/>
              </a:rPr>
              <a:t>。</a:t>
            </a:r>
            <a:endParaRPr lang="zh-CN" altLang="en-US" sz="1600" dirty="0">
              <a:latin typeface="Times New Roman Regular" panose="02020603050405020304" charset="0"/>
              <a:ea typeface="宋体" panose="02010600030101010101" pitchFamily="2" charset="-122"/>
              <a:cs typeface="Times New Roman Regular" panose="02020603050405020304" charset="0"/>
              <a:sym typeface="+mn-ea"/>
            </a:endParaRPr>
          </a:p>
          <a:p>
            <a:pPr indent="0" fontAlgn="auto">
              <a:lnSpc>
                <a:spcPct val="150000"/>
              </a:lnSpc>
              <a:spcBef>
                <a:spcPts val="0"/>
              </a:spcBef>
              <a:spcAft>
                <a:spcPts val="0"/>
              </a:spcAft>
            </a:pPr>
            <a:endParaRPr lang="zh-CN" altLang="en-US" sz="1600" dirty="0">
              <a:latin typeface="Times New Roman Regular" panose="02020603050405020304" charset="0"/>
              <a:ea typeface="宋体" panose="02010600030101010101" pitchFamily="2" charset="-122"/>
              <a:cs typeface="Times New Roman Regular" panose="02020603050405020304" charset="0"/>
              <a:sym typeface="+mn-ea"/>
            </a:endParaRPr>
          </a:p>
          <a:p>
            <a:pPr indent="0" fontAlgn="auto">
              <a:lnSpc>
                <a:spcPct val="150000"/>
              </a:lnSpc>
              <a:spcBef>
                <a:spcPts val="0"/>
              </a:spcBef>
              <a:spcAft>
                <a:spcPts val="0"/>
              </a:spcAft>
            </a:pPr>
            <a:endParaRPr lang="zh-CN" altLang="en-US" sz="1600" b="1"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6" name="图片 5"/>
          <p:cNvPicPr>
            <a:picLocks noChangeAspect="1"/>
          </p:cNvPicPr>
          <p:nvPr/>
        </p:nvPicPr>
        <p:blipFill>
          <a:blip r:embed="rId1"/>
          <a:stretch>
            <a:fillRect/>
          </a:stretch>
        </p:blipFill>
        <p:spPr>
          <a:xfrm>
            <a:off x="1733342" y="446557"/>
            <a:ext cx="8725316" cy="5010756"/>
          </a:xfrm>
          <a:prstGeom prst="rect">
            <a:avLst/>
          </a:prstGeom>
        </p:spPr>
      </p:pic>
      <p:grpSp>
        <p:nvGrpSpPr>
          <p:cNvPr id="10" name="组合 9"/>
          <p:cNvGrpSpPr/>
          <p:nvPr/>
        </p:nvGrpSpPr>
        <p:grpSpPr>
          <a:xfrm>
            <a:off x="9366250" y="90170"/>
            <a:ext cx="2624455" cy="490855"/>
            <a:chOff x="14750" y="250"/>
            <a:chExt cx="4133" cy="773"/>
          </a:xfrm>
        </p:grpSpPr>
        <p:pic>
          <p:nvPicPr>
            <p:cNvPr id="11" name="图片 10"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13"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4658" y="92807"/>
            <a:ext cx="9609242" cy="44065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刺激后肺脏中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NLRP3</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炎症小体信号通路的影响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101600" y="5364480"/>
            <a:ext cx="11889740" cy="1337945"/>
          </a:xfrm>
          <a:prstGeom prst="rect">
            <a:avLst/>
          </a:prstGeom>
          <a:noFill/>
        </p:spPr>
        <p:txBody>
          <a:bodyPr wrap="square" rtlCol="0" anchor="t">
            <a:spAutoFit/>
          </a:bodyPr>
          <a:lstStyle/>
          <a:p>
            <a:pPr>
              <a:lnSpc>
                <a:spcPct val="150000"/>
              </a:lnSpc>
            </a:pP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在蛋白</a:t>
            </a:r>
            <a:r>
              <a:rPr lang="zh-CN" altLang="en-US" b="0" dirty="0">
                <a:latin typeface="Times New Roman Regular" panose="02020603050405020304" charset="0"/>
                <a:ea typeface="宋体" panose="02010600030101010101" pitchFamily="2" charset="-122"/>
                <a:cs typeface="Times New Roman Regular" panose="02020603050405020304" charset="0"/>
              </a:rPr>
              <a:t>水平表明，</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APP</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感染后小鼠肺组织后，不仅</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P65</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蛋白的磷酸化水平升高，而且</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NLRP3</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Caspase-1</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GSDMD</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IL-18</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蛋白表达量均显著升高，</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给药后可显著抑制</a:t>
            </a:r>
            <a:r>
              <a:rPr lang="zh-CN" altLang="zh-CN" b="0" dirty="0">
                <a:latin typeface="Times New Roman Regular" panose="02020603050405020304" charset="0"/>
                <a:ea typeface="宋体" panose="02010600030101010101" pitchFamily="2" charset="-122"/>
                <a:cs typeface="Times New Roman Regular" panose="02020603050405020304" charset="0"/>
              </a:rPr>
              <a:t>。</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在基因</a:t>
            </a:r>
            <a:r>
              <a:rPr lang="zh-CN" altLang="en-US" b="0" dirty="0">
                <a:latin typeface="Times New Roman Regular" panose="02020603050405020304" charset="0"/>
                <a:ea typeface="宋体" panose="02010600030101010101" pitchFamily="2" charset="-122"/>
                <a:cs typeface="Times New Roman Regular" panose="02020603050405020304" charset="0"/>
              </a:rPr>
              <a:t>水平同样表明，</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APP</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组肺组织中</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NLRP3</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Caspase-1</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1600" kern="100" dirty="0">
                <a:effectLst/>
                <a:latin typeface="Times New Roman" panose="02020603050405020304" charset="0"/>
                <a:ea typeface="宋体" panose="02010600030101010101" pitchFamily="2" charset="-122"/>
              </a:rPr>
              <a:t>GSDMD</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的</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mRNA</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表达水平有显著的上升，相反</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给药组能够降低</a:t>
            </a:r>
            <a:r>
              <a:rPr lang="zh-CN" altLang="zh-CN" b="0" dirty="0">
                <a:latin typeface="Times New Roman Regular" panose="02020603050405020304" charset="0"/>
                <a:ea typeface="宋体" panose="02010600030101010101" pitchFamily="2" charset="-122"/>
                <a:cs typeface="Times New Roman Regular" panose="02020603050405020304" charset="0"/>
              </a:rPr>
              <a:t>。</a:t>
            </a:r>
            <a:endParaRPr lang="zh-CN" altLang="zh-CN" b="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10" name="图片 9"/>
          <p:cNvPicPr>
            <a:picLocks noChangeAspect="1"/>
          </p:cNvPicPr>
          <p:nvPr/>
        </p:nvPicPr>
        <p:blipFill rotWithShape="1">
          <a:blip r:embed="rId1"/>
          <a:srcRect r="65290"/>
          <a:stretch>
            <a:fillRect/>
          </a:stretch>
        </p:blipFill>
        <p:spPr>
          <a:xfrm>
            <a:off x="417032" y="562414"/>
            <a:ext cx="4085618" cy="5436521"/>
          </a:xfrm>
          <a:prstGeom prst="rect">
            <a:avLst/>
          </a:prstGeom>
        </p:spPr>
      </p:pic>
      <p:pic>
        <p:nvPicPr>
          <p:cNvPr id="2" name="图片 1"/>
          <p:cNvPicPr>
            <a:picLocks noChangeAspect="1"/>
          </p:cNvPicPr>
          <p:nvPr/>
        </p:nvPicPr>
        <p:blipFill>
          <a:blip r:embed="rId2"/>
          <a:stretch>
            <a:fillRect/>
          </a:stretch>
        </p:blipFill>
        <p:spPr>
          <a:xfrm>
            <a:off x="4502650" y="641855"/>
            <a:ext cx="6950584" cy="4699837"/>
          </a:xfrm>
          <a:prstGeom prst="rect">
            <a:avLst/>
          </a:prstGeom>
        </p:spPr>
      </p:pic>
      <p:grpSp>
        <p:nvGrpSpPr>
          <p:cNvPr id="3" name="组合 2"/>
          <p:cNvGrpSpPr/>
          <p:nvPr/>
        </p:nvGrpSpPr>
        <p:grpSpPr>
          <a:xfrm>
            <a:off x="9366250" y="90170"/>
            <a:ext cx="2624455" cy="490855"/>
            <a:chOff x="14750" y="250"/>
            <a:chExt cx="4133" cy="773"/>
          </a:xfrm>
        </p:grpSpPr>
        <p:pic>
          <p:nvPicPr>
            <p:cNvPr id="5" name="图片 4" descr="6081682649713_.pic"/>
            <p:cNvPicPr>
              <a:picLocks noChangeAspect="1"/>
            </p:cNvPicPr>
            <p:nvPr/>
          </p:nvPicPr>
          <p:blipFill>
            <a:blip r:embed="rId3">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6" name="图片 3" descr="/private/var/folders/c5/pftp8f896hzgpkw1bj4mw0mw0000gn/T/com.kingsoft.wpsoffice.mac/kaimatting/20230505095240/output_aiMatting_20230505095313.pngoutput_aiMatting_20230505095313"/>
            <p:cNvPicPr>
              <a:picLocks noChangeAspect="1"/>
            </p:cNvPicPr>
            <p:nvPr/>
          </p:nvPicPr>
          <p:blipFill>
            <a:blip r:embed="rId4">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96006"/>
            <a:ext cx="851281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感染的小鼠肺组织中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MAPK</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641349" y="5595950"/>
            <a:ext cx="11228917" cy="957250"/>
          </a:xfrm>
          <a:prstGeom prst="rect">
            <a:avLst/>
          </a:prstGeom>
          <a:noFill/>
        </p:spPr>
        <p:txBody>
          <a:bodyPr wrap="square" rtlCol="0" anchor="t">
            <a:spAutoFit/>
          </a:bodyPr>
          <a:lstStyle/>
          <a:p>
            <a:pPr indent="0" fontAlgn="auto">
              <a:lnSpc>
                <a:spcPct val="15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与空白组相比</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感染后</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P38</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JNK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ERK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的磷酸化水平显著上升，而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干扰后能够显著降低这三者的磷酸化水平但是对总</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ERK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JNK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P38</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蛋白水平没有影响。</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 name="图片 1"/>
          <p:cNvPicPr>
            <a:picLocks noChangeAspect="1"/>
          </p:cNvPicPr>
          <p:nvPr/>
        </p:nvPicPr>
        <p:blipFill>
          <a:blip r:embed="rId1"/>
          <a:stretch>
            <a:fillRect/>
          </a:stretch>
        </p:blipFill>
        <p:spPr>
          <a:xfrm>
            <a:off x="54340" y="1645765"/>
            <a:ext cx="12083319" cy="3566469"/>
          </a:xfrm>
          <a:prstGeom prst="rect">
            <a:avLst/>
          </a:prstGeom>
        </p:spPr>
      </p:pic>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96006"/>
            <a:ext cx="8665210" cy="583565"/>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感染的小鼠肺组织中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Nrf2</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647065" y="5327015"/>
            <a:ext cx="10555605" cy="1397635"/>
          </a:xfrm>
          <a:prstGeom prst="rect">
            <a:avLst/>
          </a:prstGeom>
          <a:noFill/>
        </p:spPr>
        <p:txBody>
          <a:bodyPr wrap="square" rtlCol="0" anchor="t">
            <a:noAutofit/>
          </a:bodyPr>
          <a:lstStyle/>
          <a:p>
            <a:pPr>
              <a:lnSpc>
                <a:spcPct val="150000"/>
              </a:lnSpc>
            </a:pP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除此之外，</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干预后可显著增加抗氧化蛋白</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Nrf2</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HO-1</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的表达量、降低促氧化蛋白</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Keap-1</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的表达量</a:t>
            </a:r>
            <a:r>
              <a:rPr lang="zh-CN" altLang="zh-CN" b="0" dirty="0">
                <a:latin typeface="Times New Roman Regular" panose="02020603050405020304" charset="0"/>
                <a:ea typeface="宋体" panose="02010600030101010101" pitchFamily="2" charset="-122"/>
                <a:cs typeface="Times New Roman Regular" panose="02020603050405020304" charset="0"/>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免疫荧光结果同样表明，</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干预后能够显著增加</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Nrf2</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含量并促进核转移，参与调节抗氧化活性</a:t>
            </a:r>
            <a:r>
              <a:rPr lang="zh-CN" altLang="zh-CN" b="0" dirty="0">
                <a:latin typeface="Times New Roman Regular" panose="02020603050405020304" charset="0"/>
                <a:ea typeface="宋体" panose="02010600030101010101" pitchFamily="2" charset="-122"/>
                <a:cs typeface="Times New Roman Regular" panose="02020603050405020304" charset="0"/>
              </a:rPr>
              <a:t>。</a:t>
            </a:r>
            <a:endParaRPr lang="en-US" altLang="zh-CN" b="0" dirty="0">
              <a:latin typeface="Times New Roman Regular" panose="02020603050405020304" charset="0"/>
              <a:ea typeface="宋体" panose="02010600030101010101" pitchFamily="2" charset="-122"/>
              <a:cs typeface="Times New Roman Regular" panose="02020603050405020304" charset="0"/>
            </a:endParaRPr>
          </a:p>
          <a:p>
            <a:pPr>
              <a:lnSpc>
                <a:spcPct val="150000"/>
              </a:lnSpc>
            </a:pPr>
            <a:r>
              <a:rPr lang="zh-CN" altLang="zh-CN" sz="1600" kern="100" dirty="0">
                <a:effectLst/>
                <a:latin typeface="Times New Roman" panose="02020603050405020304" charset="0"/>
                <a:ea typeface="宋体" panose="02010600030101010101" pitchFamily="2" charset="-122"/>
                <a:cs typeface="Times New Roman" panose="02020603050405020304" charset="0"/>
              </a:rPr>
              <a:t>注：红色荧光代表</a:t>
            </a:r>
            <a:r>
              <a:rPr lang="en-US" altLang="zh-CN" sz="1600" kern="100" dirty="0">
                <a:effectLst/>
                <a:latin typeface="Times New Roman" panose="02020603050405020304" charset="0"/>
                <a:ea typeface="宋体" panose="02010600030101010101" pitchFamily="2" charset="-122"/>
                <a:cs typeface="Times New Roman" panose="02020603050405020304" charset="0"/>
              </a:rPr>
              <a:t>Nrf2</a:t>
            </a:r>
            <a:r>
              <a:rPr lang="zh-CN" altLang="zh-CN" sz="1600" kern="100" dirty="0">
                <a:effectLst/>
                <a:latin typeface="Times New Roman" panose="02020603050405020304" charset="0"/>
                <a:ea typeface="宋体" panose="02010600030101010101" pitchFamily="2" charset="-122"/>
                <a:cs typeface="Times New Roman" panose="02020603050405020304" charset="0"/>
              </a:rPr>
              <a:t>，蓝色荧光代表</a:t>
            </a:r>
            <a:r>
              <a:rPr lang="en-US" altLang="zh-CN" sz="1600" kern="100" dirty="0">
                <a:effectLst/>
                <a:latin typeface="Times New Roman" panose="02020603050405020304" charset="0"/>
                <a:ea typeface="宋体" panose="02010600030101010101" pitchFamily="2" charset="-122"/>
                <a:cs typeface="Times New Roman" panose="02020603050405020304" charset="0"/>
              </a:rPr>
              <a:t> DAPI </a:t>
            </a:r>
            <a:endParaRPr lang="zh-CN" altLang="zh-CN" sz="1600" kern="100" dirty="0">
              <a:effectLst/>
              <a:latin typeface="Times New Roman" panose="02020603050405020304" charset="0"/>
              <a:ea typeface="宋体" panose="02010600030101010101" pitchFamily="2" charset="-122"/>
              <a:cs typeface="Times New Roman" panose="02020603050405020304" charset="0"/>
            </a:endParaRPr>
          </a:p>
          <a:p>
            <a:pPr indent="0" fontAlgn="auto">
              <a:lnSpc>
                <a:spcPct val="150000"/>
              </a:lnSpc>
              <a:spcBef>
                <a:spcPts val="0"/>
              </a:spcBef>
              <a:spcAft>
                <a:spcPts val="0"/>
              </a:spcAft>
            </a:pPr>
            <a:endParaRPr lang="zh-CN" altLang="zh-CN" sz="1600" kern="100" dirty="0">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2" name="图片 1"/>
          <p:cNvPicPr>
            <a:picLocks noChangeAspect="1"/>
          </p:cNvPicPr>
          <p:nvPr/>
        </p:nvPicPr>
        <p:blipFill rotWithShape="1">
          <a:blip r:embed="rId1"/>
          <a:srcRect r="66843"/>
          <a:stretch>
            <a:fillRect/>
          </a:stretch>
        </p:blipFill>
        <p:spPr>
          <a:xfrm>
            <a:off x="0" y="2051830"/>
            <a:ext cx="4042542" cy="2789595"/>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509470" y="1369758"/>
            <a:ext cx="6891347" cy="3736005"/>
          </a:xfrm>
          <a:prstGeom prst="rect">
            <a:avLst/>
          </a:prstGeom>
          <a:noFill/>
        </p:spPr>
      </p:pic>
      <p:grpSp>
        <p:nvGrpSpPr>
          <p:cNvPr id="4" name="组合 3"/>
          <p:cNvGrpSpPr/>
          <p:nvPr/>
        </p:nvGrpSpPr>
        <p:grpSpPr>
          <a:xfrm>
            <a:off x="9366250" y="90170"/>
            <a:ext cx="2624455" cy="490855"/>
            <a:chOff x="14750" y="250"/>
            <a:chExt cx="4133" cy="773"/>
          </a:xfrm>
        </p:grpSpPr>
        <p:pic>
          <p:nvPicPr>
            <p:cNvPr id="5" name="图片 4" descr="6081682649713_.pic"/>
            <p:cNvPicPr>
              <a:picLocks noChangeAspect="1"/>
            </p:cNvPicPr>
            <p:nvPr/>
          </p:nvPicPr>
          <p:blipFill>
            <a:blip r:embed="rId3">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6" name="图片 3" descr="/private/var/folders/c5/pftp8f896hzgpkw1bj4mw0mw0000gn/T/com.kingsoft.wpsoffice.mac/kaimatting/20230505095240/output_aiMatting_20230505095313.pngoutput_aiMatting_20230505095313"/>
            <p:cNvPicPr>
              <a:picLocks noChangeAspect="1"/>
            </p:cNvPicPr>
            <p:nvPr/>
          </p:nvPicPr>
          <p:blipFill>
            <a:blip r:embed="rId4">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63075" y="613507"/>
            <a:ext cx="10223075" cy="513832"/>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感染的小鼠肺组织中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TGF-</a:t>
            </a:r>
            <a:r>
              <a:rPr lang="el-GR"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β1/</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Smad2/3</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481541" y="5748908"/>
            <a:ext cx="11228917" cy="553085"/>
          </a:xfrm>
          <a:prstGeom prst="rect">
            <a:avLst/>
          </a:prstGeom>
          <a:noFill/>
        </p:spPr>
        <p:txBody>
          <a:bodyPr wrap="square" rtlCol="0" anchor="t">
            <a:spAutoFit/>
          </a:bodyPr>
          <a:lstStyle/>
          <a:p>
            <a:pPr indent="0" fontAlgn="auto">
              <a:lnSpc>
                <a:spcPct val="15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相较于空白组，模型组小鼠肺组织中</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TGF-β1</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p-Smad2/3</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的表达量升高，</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处理后下调</a:t>
            </a:r>
            <a:r>
              <a:rPr lang="zh-CN" altLang="zh-CN" sz="2000" b="0" dirty="0">
                <a:latin typeface="Times New Roman Regular" panose="02020603050405020304" charset="0"/>
                <a:ea typeface="宋体" panose="02010600030101010101" pitchFamily="2" charset="-122"/>
                <a:cs typeface="Times New Roman Regular" panose="02020603050405020304" charset="0"/>
              </a:rPr>
              <a:t>。</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3" name="图片 2"/>
          <p:cNvPicPr>
            <a:picLocks noChangeAspect="1"/>
          </p:cNvPicPr>
          <p:nvPr/>
        </p:nvPicPr>
        <p:blipFill>
          <a:blip r:embed="rId1"/>
          <a:stretch>
            <a:fillRect/>
          </a:stretch>
        </p:blipFill>
        <p:spPr>
          <a:xfrm>
            <a:off x="0" y="1814444"/>
            <a:ext cx="12192000" cy="3229111"/>
          </a:xfrm>
          <a:prstGeom prst="rect">
            <a:avLst/>
          </a:prstGeom>
        </p:spPr>
      </p:pic>
      <p:grpSp>
        <p:nvGrpSpPr>
          <p:cNvPr id="2" name="组合 1"/>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470721"/>
            <a:ext cx="924433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感染的小鼠肺组织中凋亡信号通路的影响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641349" y="5211775"/>
            <a:ext cx="11228917" cy="1014730"/>
          </a:xfrm>
          <a:prstGeom prst="rect">
            <a:avLst/>
          </a:prstGeom>
          <a:noFill/>
        </p:spPr>
        <p:txBody>
          <a:bodyPr wrap="square" rtlCol="0" anchor="t">
            <a:spAutoFit/>
          </a:bodyPr>
          <a:lstStyle/>
          <a:p>
            <a:pPr indent="0" fontAlgn="auto">
              <a:lnSpc>
                <a:spcPct val="150000"/>
              </a:lnSpc>
              <a:spcBef>
                <a:spcPts val="0"/>
              </a:spcBef>
              <a:spcAft>
                <a:spcPts val="0"/>
              </a:spcAft>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通过检测细胞凋亡相关信号通路，发现</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刺激后显著增加了裂解的</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Caspase-3</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BAX</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蛋白水平，降低了</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Bcl-2</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蛋白的表达。</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干预后可通过抑制凋亡信号通路缓解肺部损伤</a:t>
            </a:r>
            <a:r>
              <a:rPr lang="zh-CN" altLang="zh-CN" sz="2000" b="0" dirty="0">
                <a:latin typeface="Times New Roman Regular" panose="02020603050405020304" charset="0"/>
                <a:ea typeface="宋体" panose="02010600030101010101" pitchFamily="2" charset="-122"/>
                <a:cs typeface="Times New Roman Regular" panose="02020603050405020304" charset="0"/>
              </a:rPr>
              <a:t>。</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 name="图片 1"/>
          <p:cNvPicPr>
            <a:picLocks noChangeAspect="1"/>
          </p:cNvPicPr>
          <p:nvPr/>
        </p:nvPicPr>
        <p:blipFill>
          <a:blip r:embed="rId1"/>
          <a:stretch>
            <a:fillRect/>
          </a:stretch>
        </p:blipFill>
        <p:spPr>
          <a:xfrm>
            <a:off x="0" y="1965960"/>
            <a:ext cx="12192000" cy="2926080"/>
          </a:xfrm>
          <a:prstGeom prst="rect">
            <a:avLst/>
          </a:prstGeom>
        </p:spPr>
      </p:pic>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13000" y="2505641"/>
            <a:ext cx="7366635" cy="1822165"/>
          </a:xfrm>
          <a:prstGeom prst="rect">
            <a:avLst/>
          </a:prstGeom>
          <a:noFill/>
        </p:spPr>
        <p:txBody>
          <a:bodyPr wrap="square" rtlCol="0">
            <a:spAutoFit/>
          </a:bodyPr>
          <a:lstStyle/>
          <a:p>
            <a:pPr algn="ctr">
              <a:lnSpc>
                <a:spcPct val="150000"/>
              </a:lnSpc>
              <a:spcBef>
                <a:spcPts val="0"/>
              </a:spcBef>
              <a:spcAft>
                <a:spcPts val="0"/>
              </a:spcAft>
            </a:pPr>
            <a:r>
              <a:rPr lang="zh-CN" altLang="en-US" sz="4000" dirty="0">
                <a:latin typeface="Times New Roman Regular" panose="02020603050405020304" charset="0"/>
                <a:ea typeface="黑体" panose="02010609060101010101" charset="-122"/>
                <a:cs typeface="Times New Roman Regular" panose="02020603050405020304" charset="0"/>
              </a:rPr>
              <a:t>探讨</a:t>
            </a:r>
            <a:r>
              <a:rPr lang="en-US" altLang="zh-CN" sz="4000" dirty="0">
                <a:latin typeface="Times New Roman Regular" panose="02020603050405020304" charset="0"/>
                <a:ea typeface="黑体" panose="02010609060101010101" charset="-122"/>
                <a:cs typeface="Times New Roman Regular" panose="02020603050405020304" charset="0"/>
              </a:rPr>
              <a:t>NAR</a:t>
            </a:r>
            <a:r>
              <a:rPr lang="zh-CN" altLang="en-US" sz="4000" dirty="0">
                <a:latin typeface="Times New Roman Regular" panose="02020603050405020304" charset="0"/>
                <a:ea typeface="黑体" panose="02010609060101010101" charset="-122"/>
                <a:cs typeface="Times New Roman Regular" panose="02020603050405020304" charset="0"/>
              </a:rPr>
              <a:t>对</a:t>
            </a:r>
            <a:r>
              <a:rPr lang="en-US" altLang="zh-CN" sz="4000" dirty="0">
                <a:latin typeface="Times New Roman Regular" panose="02020603050405020304" charset="0"/>
                <a:ea typeface="黑体" panose="02010609060101010101" charset="-122"/>
                <a:cs typeface="Times New Roman Regular" panose="02020603050405020304" charset="0"/>
              </a:rPr>
              <a:t>APP</a:t>
            </a:r>
            <a:r>
              <a:rPr lang="zh-CN" altLang="en-US" sz="4000" dirty="0">
                <a:latin typeface="Times New Roman Regular" panose="02020603050405020304" charset="0"/>
                <a:ea typeface="黑体" panose="02010609060101010101" charset="-122"/>
                <a:cs typeface="Times New Roman Regular" panose="02020603050405020304" charset="0"/>
              </a:rPr>
              <a:t>诱导的</a:t>
            </a:r>
            <a:r>
              <a:rPr lang="en-US" altLang="zh-CN" sz="4000" dirty="0">
                <a:latin typeface="Times New Roman Regular" panose="02020603050405020304" charset="0"/>
                <a:ea typeface="黑体" panose="02010609060101010101" charset="-122"/>
                <a:cs typeface="Times New Roman Regular" panose="02020603050405020304" charset="0"/>
              </a:rPr>
              <a:t>PAMs</a:t>
            </a:r>
            <a:r>
              <a:rPr lang="zh-CN" altLang="en-US" sz="4000" dirty="0">
                <a:latin typeface="Times New Roman Regular" panose="02020603050405020304" charset="0"/>
                <a:ea typeface="黑体" panose="02010609060101010101" charset="-122"/>
                <a:cs typeface="Times New Roman Regular" panose="02020603050405020304" charset="0"/>
              </a:rPr>
              <a:t>损伤机制的影响</a:t>
            </a:r>
            <a:endParaRPr lang="zh-CN" altLang="en-US" sz="4000" dirty="0">
              <a:latin typeface="Times New Roman Regular" panose="02020603050405020304" charset="0"/>
              <a:ea typeface="黑体" panose="02010609060101010101" charset="-122"/>
              <a:cs typeface="Times New Roman Regular" panose="02020603050405020304" charset="0"/>
            </a:endParaRPr>
          </a:p>
        </p:txBody>
      </p:sp>
      <p:grpSp>
        <p:nvGrpSpPr>
          <p:cNvPr id="10" name="组合 9"/>
          <p:cNvGrpSpPr/>
          <p:nvPr/>
        </p:nvGrpSpPr>
        <p:grpSpPr>
          <a:xfrm>
            <a:off x="1568450" y="2691061"/>
            <a:ext cx="802005" cy="802005"/>
            <a:chOff x="9823" y="2054"/>
            <a:chExt cx="1263" cy="1263"/>
          </a:xfrm>
        </p:grpSpPr>
        <p:sp>
          <p:nvSpPr>
            <p:cNvPr id="9" name="椭圆 8"/>
            <p:cNvSpPr/>
            <p:nvPr/>
          </p:nvSpPr>
          <p:spPr>
            <a:xfrm>
              <a:off x="9823" y="2054"/>
              <a:ext cx="1263" cy="1263"/>
            </a:xfrm>
            <a:prstGeom prst="ellipse">
              <a:avLst/>
            </a:prstGeom>
            <a:solidFill>
              <a:srgbClr val="8CA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81" name="矩形 80"/>
            <p:cNvSpPr/>
            <p:nvPr/>
          </p:nvSpPr>
          <p:spPr>
            <a:xfrm>
              <a:off x="10076" y="2187"/>
              <a:ext cx="882" cy="1115"/>
            </a:xfrm>
            <a:prstGeom prst="rect">
              <a:avLst/>
            </a:prstGeom>
          </p:spPr>
          <p:txBody>
            <a:bodyPr wrap="none">
              <a:spAutoFit/>
            </a:bodyPr>
            <a:lstStyle/>
            <a:p>
              <a:r>
                <a:rPr lang="en-US" altLang="zh-CN" sz="4000" dirty="0">
                  <a:solidFill>
                    <a:schemeClr val="bg1"/>
                  </a:solidFill>
                  <a:latin typeface="Segoe Script" panose="030B0504020000000003" pitchFamily="66" charset="0"/>
                  <a:cs typeface="+mn-ea"/>
                  <a:sym typeface="+mn-lt"/>
                </a:rPr>
                <a:t>3</a:t>
              </a:r>
              <a:endParaRPr lang="en-US" altLang="zh-CN" sz="4000" dirty="0">
                <a:solidFill>
                  <a:schemeClr val="bg1"/>
                </a:solidFill>
                <a:latin typeface="Segoe Script" panose="030B0504020000000003" pitchFamily="66" charset="0"/>
                <a:cs typeface="+mn-ea"/>
                <a:sym typeface="+mn-lt"/>
              </a:endParaRPr>
            </a:p>
          </p:txBody>
        </p:sp>
      </p:grpSp>
      <p:pic>
        <p:nvPicPr>
          <p:cNvPr id="2" name="图片 1" descr="6081682649713_.pic"/>
          <p:cNvPicPr>
            <a:picLocks noChangeAspect="1"/>
          </p:cNvPicPr>
          <p:nvPr/>
        </p:nvPicPr>
        <p:blipFill>
          <a:blip r:embed="rId1">
            <a:alphaModFix amt="15000"/>
            <a:clrChange>
              <a:clrFrom>
                <a:srgbClr val="FFFFFF">
                  <a:alpha val="100000"/>
                </a:srgbClr>
              </a:clrFrom>
              <a:clrTo>
                <a:srgbClr val="FFFFFF">
                  <a:alpha val="100000"/>
                  <a:alpha val="0"/>
                </a:srgbClr>
              </a:clrTo>
            </a:clrChange>
          </a:blip>
          <a:srcRect l="20391"/>
          <a:stretch>
            <a:fillRect/>
          </a:stretch>
        </p:blipFill>
        <p:spPr>
          <a:xfrm>
            <a:off x="3284855" y="1422331"/>
            <a:ext cx="6158230" cy="1467485"/>
          </a:xfrm>
          <a:prstGeom prst="rect">
            <a:avLst/>
          </a:prstGeom>
        </p:spPr>
      </p:pic>
      <p:sp>
        <p:nvSpPr>
          <p:cNvPr id="4" name="文本框 3"/>
          <p:cNvSpPr txBox="1"/>
          <p:nvPr/>
        </p:nvSpPr>
        <p:spPr>
          <a:xfrm>
            <a:off x="4577080" y="1864291"/>
            <a:ext cx="3037840" cy="583565"/>
          </a:xfrm>
          <a:prstGeom prst="rect">
            <a:avLst/>
          </a:prstGeom>
          <a:noFill/>
        </p:spPr>
        <p:txBody>
          <a:bodyPr wrap="square" rtlCol="0">
            <a:spAutoFit/>
          </a:bodyPr>
          <a:lstStyle/>
          <a:p>
            <a:pPr algn="ctr"/>
            <a:r>
              <a:rPr lang="zh-CN" altLang="en-US" sz="3200" b="1">
                <a:solidFill>
                  <a:srgbClr val="7B664B"/>
                </a:solidFill>
                <a:latin typeface="宋体" panose="02010600030101010101" pitchFamily="2" charset="-122"/>
                <a:ea typeface="宋体" panose="02010600030101010101" pitchFamily="2" charset="-122"/>
              </a:rPr>
              <a:t>研究结果</a:t>
            </a:r>
            <a:endParaRPr lang="zh-CN" altLang="en-US" sz="3200" b="1">
              <a:solidFill>
                <a:srgbClr val="7B664B"/>
              </a:solidFill>
              <a:latin typeface="宋体" panose="02010600030101010101" pitchFamily="2" charset="-122"/>
              <a:ea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81682649713_.pic"/>
          <p:cNvPicPr>
            <a:picLocks noChangeAspect="1"/>
          </p:cNvPicPr>
          <p:nvPr/>
        </p:nvPicPr>
        <p:blipFill>
          <a:blip r:embed="rId1">
            <a:alphaModFix amt="15000"/>
            <a:clrChange>
              <a:clrFrom>
                <a:srgbClr val="FFFFFF">
                  <a:alpha val="100000"/>
                </a:srgbClr>
              </a:clrFrom>
              <a:clrTo>
                <a:srgbClr val="FFFFFF">
                  <a:alpha val="100000"/>
                  <a:alpha val="0"/>
                </a:srgbClr>
              </a:clrTo>
            </a:clrChange>
          </a:blip>
          <a:srcRect l="20391"/>
          <a:stretch>
            <a:fillRect/>
          </a:stretch>
        </p:blipFill>
        <p:spPr>
          <a:xfrm>
            <a:off x="1942098" y="901700"/>
            <a:ext cx="8649768" cy="2061210"/>
          </a:xfrm>
          <a:prstGeom prst="rect">
            <a:avLst/>
          </a:prstGeom>
        </p:spPr>
      </p:pic>
      <p:sp>
        <p:nvSpPr>
          <p:cNvPr id="7" name="文本框 6"/>
          <p:cNvSpPr txBox="1"/>
          <p:nvPr/>
        </p:nvSpPr>
        <p:spPr>
          <a:xfrm>
            <a:off x="4577080" y="2601261"/>
            <a:ext cx="3379804" cy="923330"/>
          </a:xfrm>
          <a:prstGeom prst="rect">
            <a:avLst/>
          </a:prstGeom>
          <a:noFill/>
        </p:spPr>
        <p:txBody>
          <a:bodyPr wrap="square" rtlCol="0">
            <a:spAutoFit/>
          </a:bodyPr>
          <a:lstStyle/>
          <a:p>
            <a:pPr algn="ctr"/>
            <a:r>
              <a:rPr lang="zh-CN" altLang="en-US" sz="5400" b="1" dirty="0">
                <a:solidFill>
                  <a:srgbClr val="7B664B"/>
                </a:solidFill>
                <a:latin typeface="宋体" panose="02010600030101010101" pitchFamily="2" charset="-122"/>
                <a:ea typeface="宋体" panose="02010600030101010101" pitchFamily="2" charset="-122"/>
              </a:rPr>
              <a:t>研究背景</a:t>
            </a:r>
            <a:endParaRPr lang="zh-CN" altLang="en-US" sz="5400" b="1" dirty="0">
              <a:solidFill>
                <a:srgbClr val="7B664B"/>
              </a:solidFill>
              <a:latin typeface="宋体" panose="02010600030101010101" pitchFamily="2" charset="-122"/>
              <a:ea typeface="宋体" panose="02010600030101010101" pitchFamily="2" charset="-122"/>
            </a:endParaRPr>
          </a:p>
        </p:txBody>
      </p:sp>
      <p:grpSp>
        <p:nvGrpSpPr>
          <p:cNvPr id="10" name="组合 9"/>
          <p:cNvGrpSpPr/>
          <p:nvPr/>
        </p:nvGrpSpPr>
        <p:grpSpPr>
          <a:xfrm>
            <a:off x="3493502" y="2743673"/>
            <a:ext cx="801370" cy="801370"/>
            <a:chOff x="9823" y="2054"/>
            <a:chExt cx="1262" cy="1262"/>
          </a:xfrm>
        </p:grpSpPr>
        <p:sp>
          <p:nvSpPr>
            <p:cNvPr id="9" name="椭圆 8"/>
            <p:cNvSpPr/>
            <p:nvPr/>
          </p:nvSpPr>
          <p:spPr>
            <a:xfrm>
              <a:off x="9823" y="2054"/>
              <a:ext cx="1263" cy="1263"/>
            </a:xfrm>
            <a:prstGeom prst="ellipse">
              <a:avLst/>
            </a:prstGeom>
            <a:solidFill>
              <a:srgbClr val="8CA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81" name="矩形 80"/>
            <p:cNvSpPr/>
            <p:nvPr/>
          </p:nvSpPr>
          <p:spPr>
            <a:xfrm>
              <a:off x="10128" y="2187"/>
              <a:ext cx="882" cy="1115"/>
            </a:xfrm>
            <a:prstGeom prst="rect">
              <a:avLst/>
            </a:prstGeom>
          </p:spPr>
          <p:txBody>
            <a:bodyPr wrap="none">
              <a:spAutoFit/>
            </a:bodyPr>
            <a:lstStyle/>
            <a:p>
              <a:r>
                <a:rPr lang="en-US" altLang="zh-CN" sz="4000" dirty="0">
                  <a:solidFill>
                    <a:schemeClr val="bg1"/>
                  </a:solidFill>
                  <a:latin typeface="Segoe Script" panose="030B0504020000000003" pitchFamily="66" charset="0"/>
                  <a:cs typeface="+mn-ea"/>
                  <a:sym typeface="+mn-lt"/>
                </a:rPr>
                <a:t>1</a:t>
              </a:r>
              <a:endParaRPr lang="zh-CN" altLang="en-US" sz="4000" dirty="0">
                <a:solidFill>
                  <a:schemeClr val="bg1"/>
                </a:solidFill>
                <a:latin typeface="Segoe Script" panose="030B0504020000000003" pitchFamily="66" charset="0"/>
                <a:cs typeface="+mn-ea"/>
                <a:sym typeface="+mn-lt"/>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412355"/>
            <a:ext cx="759841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PAMs</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细胞的安全浓度筛选</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545464" y="5720410"/>
            <a:ext cx="11228917" cy="922020"/>
          </a:xfrm>
          <a:prstGeom prst="rect">
            <a:avLst/>
          </a:prstGeom>
          <a:noFill/>
        </p:spPr>
        <p:txBody>
          <a:bodyPr wrap="square" rtlCol="0" anchor="t">
            <a:spAutoFit/>
          </a:bodyPr>
          <a:lstStyle/>
          <a:p>
            <a:pPr indent="0" fontAlgn="auto">
              <a:lnSpc>
                <a:spcPct val="150000"/>
              </a:lnSpc>
              <a:spcBef>
                <a:spcPts val="0"/>
              </a:spcBef>
              <a:spcAft>
                <a:spcPts val="0"/>
              </a:spcAft>
            </a:pP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通过</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CCK-8</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测定法检测</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对</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PAMs</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细胞的增殖能力，发现给药浓度在</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40μg/mL</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之内对</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PAMs</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的增殖没有显著影响</a:t>
            </a:r>
            <a:r>
              <a:rPr lang="zh-CN" altLang="zh-CN" b="0" dirty="0">
                <a:latin typeface="Times New Roman Regular" panose="02020603050405020304" charset="0"/>
                <a:ea typeface="宋体" panose="02010600030101010101" pitchFamily="2" charset="-122"/>
                <a:cs typeface="Times New Roman Regular" panose="02020603050405020304" charset="0"/>
              </a:rPr>
              <a:t>，</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对细胞中</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IL-18</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IL-1β</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TNF-α</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IL-6</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等炎症因子的分泌没有影响</a:t>
            </a:r>
            <a:r>
              <a:rPr lang="zh-CN" altLang="zh-CN" b="0" dirty="0">
                <a:latin typeface="Times New Roman Regular" panose="02020603050405020304" charset="0"/>
                <a:ea typeface="宋体" panose="02010600030101010101" pitchFamily="2" charset="-122"/>
                <a:cs typeface="Times New Roman Regular" panose="02020603050405020304" charset="0"/>
              </a:rPr>
              <a:t>。</a:t>
            </a:r>
            <a:endParaRPr lang="zh-CN" altLang="zh-CN" b="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9906" y="3221209"/>
            <a:ext cx="2815277" cy="2521484"/>
          </a:xfrm>
          <a:prstGeom prst="rect">
            <a:avLst/>
          </a:prstGeom>
        </p:spPr>
      </p:pic>
      <p:pic>
        <p:nvPicPr>
          <p:cNvPr id="46" name="图片 45"/>
          <p:cNvPicPr>
            <a:picLocks noChangeAspect="1"/>
          </p:cNvPicPr>
          <p:nvPr/>
        </p:nvPicPr>
        <p:blipFill>
          <a:blip r:embed="rId2"/>
          <a:stretch>
            <a:fillRect/>
          </a:stretch>
        </p:blipFill>
        <p:spPr>
          <a:xfrm>
            <a:off x="275769" y="1379504"/>
            <a:ext cx="11576433" cy="1841705"/>
          </a:xfrm>
          <a:prstGeom prst="rect">
            <a:avLst/>
          </a:prstGeom>
        </p:spPr>
      </p:pic>
      <p:grpSp>
        <p:nvGrpSpPr>
          <p:cNvPr id="47" name="组合 46"/>
          <p:cNvGrpSpPr/>
          <p:nvPr/>
        </p:nvGrpSpPr>
        <p:grpSpPr>
          <a:xfrm>
            <a:off x="9366250" y="90170"/>
            <a:ext cx="2624455" cy="490855"/>
            <a:chOff x="14750" y="250"/>
            <a:chExt cx="4133" cy="773"/>
          </a:xfrm>
        </p:grpSpPr>
        <p:pic>
          <p:nvPicPr>
            <p:cNvPr id="48" name="图片 47" descr="6081682649713_.pic"/>
            <p:cNvPicPr>
              <a:picLocks noChangeAspect="1"/>
            </p:cNvPicPr>
            <p:nvPr/>
          </p:nvPicPr>
          <p:blipFill>
            <a:blip r:embed="rId3">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49" name="图片 3" descr="/private/var/folders/c5/pftp8f896hzgpkw1bj4mw0mw0000gn/T/com.kingsoft.wpsoffice.mac/kaimatting/20230505095240/output_aiMatting_20230505095313.pngoutput_aiMatting_20230505095313"/>
            <p:cNvPicPr>
              <a:picLocks noChangeAspect="1"/>
            </p:cNvPicPr>
            <p:nvPr/>
          </p:nvPicPr>
          <p:blipFill>
            <a:blip r:embed="rId4">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pic>
        <p:nvPicPr>
          <p:cNvPr id="50" name="图片 49"/>
          <p:cNvPicPr>
            <a:picLocks noChangeAspect="1"/>
          </p:cNvPicPr>
          <p:nvPr/>
        </p:nvPicPr>
        <p:blipFill>
          <a:blip r:embed="rId5"/>
          <a:stretch>
            <a:fillRect/>
          </a:stretch>
        </p:blipFill>
        <p:spPr>
          <a:xfrm>
            <a:off x="3034837" y="3277405"/>
            <a:ext cx="9157164" cy="244300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17802"/>
            <a:ext cx="853821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诱导</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PAMs</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细胞中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NF-</a:t>
            </a:r>
            <a:r>
              <a:rPr lang="el-GR"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κ</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B</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信号通路的影响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481541" y="4760902"/>
            <a:ext cx="11228917" cy="1476375"/>
          </a:xfrm>
          <a:prstGeom prst="rect">
            <a:avLst/>
          </a:prstGeom>
          <a:noFill/>
        </p:spPr>
        <p:txBody>
          <a:bodyPr wrap="square" rtlCol="0" anchor="t">
            <a:spAutoFit/>
          </a:bodyPr>
          <a:lstStyle/>
          <a:p>
            <a:pPr>
              <a:lnSpc>
                <a:spcPct val="150000"/>
              </a:lnSpc>
            </a:pP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    </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通过</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检测</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细胞中</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蛋白表达</a:t>
            </a:r>
            <a:r>
              <a:rPr lang="zh-CN" altLang="en-US" sz="2000" b="0" dirty="0">
                <a:latin typeface="Times New Roman Regular" panose="02020603050405020304" charset="0"/>
                <a:ea typeface="宋体" panose="02010600030101010101" pitchFamily="2" charset="-122"/>
                <a:cs typeface="Times New Roman Regular" panose="02020603050405020304" charset="0"/>
              </a:rPr>
              <a:t>，表明</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 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感染后促进了</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IKKβ</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err="1">
                <a:latin typeface="Times New Roman Regular" panose="02020603050405020304" charset="0"/>
                <a:ea typeface="宋体" panose="02010600030101010101" pitchFamily="2" charset="-122"/>
                <a:cs typeface="Times New Roman Regular" panose="02020603050405020304" charset="0"/>
                <a:sym typeface="+mn-ea"/>
              </a:rPr>
              <a:t>IκB</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α</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蛋白的磷酸化，进而促进</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NF-</a:t>
            </a:r>
            <a:r>
              <a:rPr lang="en-US" altLang="zh-CN" sz="2000" dirty="0" err="1">
                <a:latin typeface="Times New Roman Regular" panose="02020603050405020304" charset="0"/>
                <a:ea typeface="宋体" panose="02010600030101010101" pitchFamily="2" charset="-122"/>
                <a:cs typeface="Times New Roman Regular" panose="02020603050405020304" charset="0"/>
                <a:sym typeface="+mn-ea"/>
              </a:rPr>
              <a:t>κB</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 P65</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的磷酸化水平，在基因</a:t>
            </a:r>
            <a:r>
              <a:rPr lang="zh-CN" altLang="en-US" sz="2000" b="0" dirty="0">
                <a:latin typeface="Times New Roman Regular" panose="02020603050405020304" charset="0"/>
                <a:ea typeface="宋体" panose="02010600030101010101" pitchFamily="2" charset="-122"/>
                <a:cs typeface="Times New Roman Regular" panose="02020603050405020304" charset="0"/>
              </a:rPr>
              <a:t>水平同样表明，</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干预后能够抑制细胞中</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TLR4</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IL-6</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TNF-α mRNA</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表达，促进抑炎因子</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IL-10 mRNA</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表达上升，</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干预后能够显著逆转这些现象</a:t>
            </a:r>
            <a:r>
              <a:rPr lang="zh-CN" altLang="zh-CN" sz="2000" b="0" dirty="0">
                <a:latin typeface="Times New Roman Regular" panose="02020603050405020304" charset="0"/>
                <a:ea typeface="宋体" panose="02010600030101010101" pitchFamily="2" charset="-122"/>
                <a:cs typeface="Times New Roman Regular" panose="02020603050405020304" charset="0"/>
              </a:rPr>
              <a:t>。</a:t>
            </a:r>
            <a:endParaRPr lang="zh-CN" altLang="en-US" sz="20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3" name="图片 2"/>
          <p:cNvPicPr>
            <a:picLocks noChangeAspect="1"/>
          </p:cNvPicPr>
          <p:nvPr/>
        </p:nvPicPr>
        <p:blipFill rotWithShape="1">
          <a:blip r:embed="rId1"/>
          <a:srcRect r="71979"/>
          <a:stretch>
            <a:fillRect/>
          </a:stretch>
        </p:blipFill>
        <p:spPr>
          <a:xfrm>
            <a:off x="0" y="2097349"/>
            <a:ext cx="3416300" cy="2663301"/>
          </a:xfrm>
          <a:prstGeom prst="rect">
            <a:avLst/>
          </a:prstGeom>
        </p:spPr>
      </p:pic>
      <p:grpSp>
        <p:nvGrpSpPr>
          <p:cNvPr id="2" name="组合 1"/>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pic>
        <p:nvPicPr>
          <p:cNvPr id="6" name="图片 5"/>
          <p:cNvPicPr>
            <a:picLocks noChangeAspect="1"/>
          </p:cNvPicPr>
          <p:nvPr/>
        </p:nvPicPr>
        <p:blipFill>
          <a:blip r:embed="rId4"/>
          <a:stretch>
            <a:fillRect/>
          </a:stretch>
        </p:blipFill>
        <p:spPr>
          <a:xfrm>
            <a:off x="3301081" y="1905403"/>
            <a:ext cx="9058688" cy="252689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17802"/>
            <a:ext cx="844931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对诱导</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PAMs</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细胞中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NF-</a:t>
            </a:r>
            <a:r>
              <a:rPr lang="el-GR"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κ</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B</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信号通路的影响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151130" y="5601512"/>
            <a:ext cx="12119610" cy="1476375"/>
          </a:xfrm>
          <a:prstGeom prst="rect">
            <a:avLst/>
          </a:prstGeom>
          <a:noFill/>
        </p:spPr>
        <p:txBody>
          <a:bodyPr wrap="square" rtlCol="0" anchor="t">
            <a:spAutoFit/>
          </a:bodyPr>
          <a:lstStyle/>
          <a:p>
            <a:pPr indent="0" fontAlgn="auto">
              <a:lnSpc>
                <a:spcPct val="150000"/>
              </a:lnSpc>
              <a:spcBef>
                <a:spcPts val="0"/>
              </a:spcBef>
              <a:spcAft>
                <a:spcPts val="0"/>
              </a:spcAft>
            </a:pP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免疫荧光结果表明，</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APP </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刺激后增加细胞浆中</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P65</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磷酸化并入核，</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干预后可抑制细胞浆中</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P65</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磷酸化并入核，从而抑制</a:t>
            </a:r>
            <a:r>
              <a:rPr lang="en-US" altLang="zh-CN" sz="1600" dirty="0">
                <a:latin typeface="Times New Roman Regular" panose="02020603050405020304" charset="0"/>
                <a:ea typeface="宋体" panose="02010600030101010101" pitchFamily="2" charset="-122"/>
                <a:cs typeface="Times New Roman Regular" panose="02020603050405020304" charset="0"/>
                <a:sym typeface="+mn-ea"/>
              </a:rPr>
              <a:t>NLRP3</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炎症小体第一信号活化</a:t>
            </a:r>
            <a:r>
              <a:rPr lang="zh-CN" altLang="en-US" sz="1400" kern="100" dirty="0">
                <a:effectLst/>
                <a:latin typeface="Times New Roman" panose="02020603050405020304" charset="0"/>
                <a:ea typeface="宋体" panose="02010600030101010101" pitchFamily="2" charset="-122"/>
                <a:cs typeface="Times New Roman" panose="02020603050405020304" charset="0"/>
              </a:rPr>
              <a:t>。</a:t>
            </a:r>
            <a:endParaRPr lang="en-US" altLang="zh-CN" sz="1400" kern="100" dirty="0">
              <a:effectLst/>
              <a:latin typeface="Times New Roman" panose="02020603050405020304" charset="0"/>
              <a:ea typeface="宋体" panose="02010600030101010101" pitchFamily="2" charset="-122"/>
              <a:cs typeface="Times New Roman" panose="02020603050405020304" charset="0"/>
            </a:endParaRPr>
          </a:p>
          <a:p>
            <a:pPr>
              <a:lnSpc>
                <a:spcPct val="150000"/>
              </a:lnSpc>
            </a:pPr>
            <a:r>
              <a:rPr lang="zh-CN" altLang="zh-CN" sz="1400" kern="100" dirty="0">
                <a:effectLst/>
                <a:latin typeface="Times New Roman" panose="02020603050405020304" charset="0"/>
                <a:ea typeface="宋体" panose="02010600030101010101" pitchFamily="2" charset="-122"/>
                <a:cs typeface="Times New Roman" panose="02020603050405020304" charset="0"/>
              </a:rPr>
              <a:t>注：</a:t>
            </a:r>
            <a:r>
              <a:rPr lang="zh-CN" altLang="en-US" sz="1400" kern="100" dirty="0">
                <a:latin typeface="Times New Roman" panose="02020603050405020304" charset="0"/>
                <a:ea typeface="宋体" panose="02010600030101010101" pitchFamily="2" charset="-122"/>
                <a:cs typeface="Times New Roman" panose="02020603050405020304" charset="0"/>
              </a:rPr>
              <a:t>绿</a:t>
            </a:r>
            <a:r>
              <a:rPr lang="zh-CN" altLang="zh-CN" sz="1400" kern="100" dirty="0">
                <a:effectLst/>
                <a:latin typeface="Times New Roman" panose="02020603050405020304" charset="0"/>
                <a:ea typeface="宋体" panose="02010600030101010101" pitchFamily="2" charset="-122"/>
                <a:cs typeface="Times New Roman" panose="02020603050405020304" charset="0"/>
              </a:rPr>
              <a:t>色荧光代表</a:t>
            </a:r>
            <a:r>
              <a:rPr lang="en-US" altLang="zh-CN" sz="1400" kern="100" dirty="0">
                <a:effectLst/>
                <a:latin typeface="Times New Roman" panose="02020603050405020304" charset="0"/>
                <a:ea typeface="宋体" panose="02010600030101010101" pitchFamily="2" charset="-122"/>
                <a:cs typeface="Times New Roman" panose="02020603050405020304" charset="0"/>
              </a:rPr>
              <a:t>P65</a:t>
            </a:r>
            <a:r>
              <a:rPr lang="zh-CN" altLang="zh-CN" sz="1400" kern="100" dirty="0">
                <a:effectLst/>
                <a:latin typeface="Times New Roman" panose="02020603050405020304" charset="0"/>
                <a:ea typeface="宋体" panose="02010600030101010101" pitchFamily="2" charset="-122"/>
                <a:cs typeface="Times New Roman" panose="02020603050405020304" charset="0"/>
              </a:rPr>
              <a:t>，蓝色荧光代表</a:t>
            </a:r>
            <a:r>
              <a:rPr lang="en-US" altLang="zh-CN" sz="1400" kern="100" dirty="0">
                <a:effectLst/>
                <a:latin typeface="Times New Roman" panose="02020603050405020304" charset="0"/>
                <a:ea typeface="宋体" panose="02010600030101010101" pitchFamily="2" charset="-122"/>
                <a:cs typeface="Times New Roman" panose="02020603050405020304" charset="0"/>
              </a:rPr>
              <a:t> DAPI </a:t>
            </a:r>
            <a:endParaRPr lang="zh-CN" altLang="zh-CN" sz="1400" kern="100" dirty="0">
              <a:effectLst/>
              <a:latin typeface="Times New Roman" panose="02020603050405020304" charset="0"/>
              <a:ea typeface="宋体" panose="02010600030101010101" pitchFamily="2" charset="-122"/>
              <a:cs typeface="Times New Roman" panose="02020603050405020304" charset="0"/>
            </a:endParaRPr>
          </a:p>
          <a:p>
            <a:pPr indent="0" fontAlgn="auto">
              <a:lnSpc>
                <a:spcPct val="150000"/>
              </a:lnSpc>
              <a:spcBef>
                <a:spcPts val="0"/>
              </a:spcBef>
              <a:spcAft>
                <a:spcPts val="0"/>
              </a:spcAft>
            </a:pPr>
            <a:endParaRPr lang="zh-CN" altLang="zh-CN" sz="1400" kern="100" dirty="0">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2" name="图片 1"/>
          <p:cNvPicPr>
            <a:picLocks noChangeAspect="1"/>
          </p:cNvPicPr>
          <p:nvPr/>
        </p:nvPicPr>
        <p:blipFill rotWithShape="1">
          <a:blip r:embed="rId1"/>
          <a:srcRect r="62610"/>
          <a:stretch>
            <a:fillRect/>
          </a:stretch>
        </p:blipFill>
        <p:spPr>
          <a:xfrm>
            <a:off x="251039" y="1449529"/>
            <a:ext cx="4018350" cy="3293521"/>
          </a:xfrm>
          <a:prstGeom prst="rect">
            <a:avLst/>
          </a:prstGeom>
        </p:spPr>
      </p:pic>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pic>
        <p:nvPicPr>
          <p:cNvPr id="6" name="图片 5"/>
          <p:cNvPicPr>
            <a:picLocks noChangeAspect="1"/>
          </p:cNvPicPr>
          <p:nvPr/>
        </p:nvPicPr>
        <p:blipFill>
          <a:blip r:embed="rId4"/>
          <a:stretch>
            <a:fillRect/>
          </a:stretch>
        </p:blipFill>
        <p:spPr>
          <a:xfrm>
            <a:off x="4341778" y="647161"/>
            <a:ext cx="7850222" cy="459971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370199"/>
            <a:ext cx="893191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诱导</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PAMs</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细胞中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NLRP3</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炎症小体的影响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587374" y="5068144"/>
            <a:ext cx="11228917" cy="922020"/>
          </a:xfrm>
          <a:prstGeom prst="rect">
            <a:avLst/>
          </a:prstGeom>
          <a:noFill/>
        </p:spPr>
        <p:txBody>
          <a:bodyPr wrap="square" rtlCol="0" anchor="t">
            <a:spAutoFit/>
          </a:bodyPr>
          <a:lstStyle/>
          <a:p>
            <a:pPr indent="0" fontAlgn="auto">
              <a:lnSpc>
                <a:spcPct val="150000"/>
              </a:lnSpc>
              <a:spcBef>
                <a:spcPts val="0"/>
              </a:spcBef>
              <a:spcAft>
                <a:spcPts val="0"/>
              </a:spcAft>
            </a:pP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a:t>
            </a:r>
            <a:r>
              <a:rPr lang="zh-CN" dirty="0">
                <a:latin typeface="Times New Roman Regular" panose="02020603050405020304" charset="0"/>
                <a:ea typeface="宋体" panose="02010600030101010101" pitchFamily="2" charset="-122"/>
                <a:cs typeface="Times New Roman Regular" panose="02020603050405020304" charset="0"/>
                <a:sym typeface="+mn-ea"/>
              </a:rPr>
              <a:t>此外，</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 NAR</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可通过抑制</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诱导</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PAMs</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细胞中</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ASC</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寡聚化水平升高、</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NLRP3</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炎症小体组装和</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K</a:t>
            </a:r>
            <a:r>
              <a:rPr lang="en-US" altLang="zh-CN" baseline="30000" dirty="0">
                <a:latin typeface="Times New Roman Regular" panose="02020603050405020304" charset="0"/>
                <a:ea typeface="宋体" panose="02010600030101010101" pitchFamily="2" charset="-122"/>
                <a:cs typeface="Times New Roman Regular" panose="02020603050405020304" charset="0"/>
                <a:sym typeface="+mn-ea"/>
              </a:rPr>
              <a:t>+</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外流，从而抑制</a:t>
            </a:r>
            <a:r>
              <a:rPr lang="en-US" altLang="zh-CN" dirty="0">
                <a:latin typeface="Times New Roman Regular" panose="02020603050405020304" charset="0"/>
                <a:ea typeface="宋体" panose="02010600030101010101" pitchFamily="2" charset="-122"/>
                <a:cs typeface="Times New Roman Regular" panose="02020603050405020304" charset="0"/>
                <a:sym typeface="+mn-ea"/>
              </a:rPr>
              <a:t>NLRP3</a:t>
            </a:r>
            <a:r>
              <a:rPr lang="zh-CN" altLang="en-US" dirty="0">
                <a:latin typeface="Times New Roman Regular" panose="02020603050405020304" charset="0"/>
                <a:ea typeface="宋体" panose="02010600030101010101" pitchFamily="2" charset="-122"/>
                <a:cs typeface="Times New Roman Regular" panose="02020603050405020304" charset="0"/>
                <a:sym typeface="+mn-ea"/>
              </a:rPr>
              <a:t>炎症小体第二信号活化</a:t>
            </a:r>
            <a:r>
              <a:rPr lang="zh-CN" altLang="en-US" sz="1600" kern="100" dirty="0">
                <a:effectLst/>
                <a:latin typeface="Times New Roman" panose="02020603050405020304" charset="0"/>
                <a:ea typeface="宋体" panose="02010600030101010101" pitchFamily="2" charset="-122"/>
                <a:cs typeface="Times New Roman" panose="02020603050405020304" charset="0"/>
              </a:rPr>
              <a:t>。</a:t>
            </a:r>
            <a:endParaRPr lang="zh-CN" altLang="en-US" sz="1600" kern="100" dirty="0">
              <a:effectLst/>
              <a:latin typeface="Times New Roman" panose="02020603050405020304" charset="0"/>
              <a:ea typeface="宋体" panose="02010600030101010101" pitchFamily="2" charset="-122"/>
              <a:cs typeface="Times New Roman" panose="02020603050405020304" charset="0"/>
              <a:sym typeface="+mn-ea"/>
            </a:endParaRPr>
          </a:p>
        </p:txBody>
      </p:sp>
      <p:grpSp>
        <p:nvGrpSpPr>
          <p:cNvPr id="5" name="组合 4"/>
          <p:cNvGrpSpPr/>
          <p:nvPr/>
        </p:nvGrpSpPr>
        <p:grpSpPr>
          <a:xfrm>
            <a:off x="9366250" y="90170"/>
            <a:ext cx="2624455" cy="490855"/>
            <a:chOff x="14750" y="250"/>
            <a:chExt cx="4133" cy="773"/>
          </a:xfrm>
        </p:grpSpPr>
        <p:pic>
          <p:nvPicPr>
            <p:cNvPr id="24" name="图片 23" descr="6081682649713_.pic"/>
            <p:cNvPicPr>
              <a:picLocks noChangeAspect="1"/>
            </p:cNvPicPr>
            <p:nvPr/>
          </p:nvPicPr>
          <p:blipFill>
            <a:blip r:embed="rId1">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25" name="图片 3" descr="/private/var/folders/c5/pftp8f896hzgpkw1bj4mw0mw0000gn/T/com.kingsoft.wpsoffice.mac/kaimatting/20230505095240/output_aiMatting_20230505095313.pngoutput_aiMatting_20230505095313"/>
            <p:cNvPicPr>
              <a:picLocks noChangeAspect="1"/>
            </p:cNvPicPr>
            <p:nvPr/>
          </p:nvPicPr>
          <p:blipFill>
            <a:blip r:embed="rId2">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pic>
        <p:nvPicPr>
          <p:cNvPr id="26" name="图片 25"/>
          <p:cNvPicPr>
            <a:picLocks noChangeAspect="1"/>
          </p:cNvPicPr>
          <p:nvPr/>
        </p:nvPicPr>
        <p:blipFill>
          <a:blip r:embed="rId3"/>
          <a:stretch>
            <a:fillRect/>
          </a:stretch>
        </p:blipFill>
        <p:spPr>
          <a:xfrm>
            <a:off x="72391" y="1905355"/>
            <a:ext cx="4160032" cy="2601143"/>
          </a:xfrm>
          <a:prstGeom prst="rect">
            <a:avLst/>
          </a:prstGeom>
        </p:spPr>
      </p:pic>
      <p:pic>
        <p:nvPicPr>
          <p:cNvPr id="74" name="图片 73"/>
          <p:cNvPicPr>
            <a:picLocks noChangeAspect="1"/>
          </p:cNvPicPr>
          <p:nvPr/>
        </p:nvPicPr>
        <p:blipFill>
          <a:blip r:embed="rId4"/>
          <a:stretch>
            <a:fillRect/>
          </a:stretch>
        </p:blipFill>
        <p:spPr>
          <a:xfrm>
            <a:off x="4260541" y="1554176"/>
            <a:ext cx="4092131" cy="2698322"/>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0747" y="1285722"/>
            <a:ext cx="3370319" cy="323522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17802"/>
            <a:ext cx="924433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诱导</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PAMs</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细胞中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NLRP3</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炎症小体的影响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481541" y="5397744"/>
            <a:ext cx="11228917" cy="1198880"/>
          </a:xfrm>
          <a:prstGeom prst="rect">
            <a:avLst/>
          </a:prstGeom>
          <a:noFill/>
        </p:spPr>
        <p:txBody>
          <a:bodyPr wrap="square" rtlCol="0" anchor="t">
            <a:spAutoFit/>
          </a:bodyPr>
          <a:lstStyle/>
          <a:p>
            <a:pPr indent="0" fontAlgn="auto">
              <a:lnSpc>
                <a:spcPct val="150000"/>
              </a:lnSpc>
              <a:spcBef>
                <a:spcPts val="0"/>
              </a:spcBef>
              <a:spcAft>
                <a:spcPts val="0"/>
              </a:spcAft>
            </a:pP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进一步的，表明</a:t>
            </a:r>
            <a:r>
              <a:rPr lang="en-US" altLang="zh-CN" sz="1600" dirty="0">
                <a:latin typeface="Times New Roman Regular" panose="02020603050405020304" charset="0"/>
                <a:ea typeface="宋体" panose="02010600030101010101" pitchFamily="2" charset="-122"/>
                <a:sym typeface="+mn-ea"/>
              </a:rPr>
              <a:t>APP</a:t>
            </a:r>
            <a:r>
              <a:rPr lang="zh-CN" altLang="en-US" sz="1600" dirty="0">
                <a:latin typeface="Times New Roman Regular" panose="02020603050405020304" charset="0"/>
                <a:ea typeface="宋体" panose="02010600030101010101" pitchFamily="2" charset="-122"/>
                <a:sym typeface="+mn-ea"/>
              </a:rPr>
              <a:t>刺激后</a:t>
            </a:r>
            <a:r>
              <a:rPr lang="en-US" altLang="zh-CN" sz="1600" dirty="0">
                <a:latin typeface="Times New Roman Regular" panose="02020603050405020304" charset="0"/>
                <a:ea typeface="宋体" panose="02010600030101010101" pitchFamily="2" charset="-122"/>
                <a:sym typeface="+mn-ea"/>
              </a:rPr>
              <a:t>NLRP3</a:t>
            </a:r>
            <a:r>
              <a:rPr lang="zh-CN" altLang="en-US" sz="1600" dirty="0">
                <a:latin typeface="Times New Roman Regular" panose="02020603050405020304" charset="0"/>
                <a:ea typeface="宋体" panose="02010600030101010101" pitchFamily="2" charset="-122"/>
                <a:sym typeface="+mn-ea"/>
              </a:rPr>
              <a:t>、</a:t>
            </a:r>
            <a:r>
              <a:rPr lang="en-US" altLang="zh-CN" sz="1600" dirty="0">
                <a:latin typeface="Times New Roman Regular" panose="02020603050405020304" charset="0"/>
                <a:ea typeface="宋体" panose="02010600030101010101" pitchFamily="2" charset="-122"/>
                <a:sym typeface="+mn-ea"/>
              </a:rPr>
              <a:t>Caspase-1</a:t>
            </a:r>
            <a:r>
              <a:rPr lang="zh-CN" altLang="en-US" sz="1600" dirty="0">
                <a:latin typeface="Times New Roman Regular" panose="02020603050405020304" charset="0"/>
                <a:ea typeface="宋体" panose="02010600030101010101" pitchFamily="2" charset="-122"/>
                <a:sym typeface="+mn-ea"/>
              </a:rPr>
              <a:t>蛋白表达显著升高。相反，</a:t>
            </a:r>
            <a:r>
              <a:rPr lang="en-US" altLang="zh-CN" sz="1600" dirty="0">
                <a:latin typeface="Times New Roman Regular" panose="02020603050405020304" charset="0"/>
                <a:ea typeface="宋体" panose="02010600030101010101" pitchFamily="2" charset="-122"/>
                <a:sym typeface="+mn-ea"/>
              </a:rPr>
              <a:t>NAR</a:t>
            </a:r>
            <a:r>
              <a:rPr lang="zh-CN" altLang="en-US" sz="1600" dirty="0">
                <a:latin typeface="Times New Roman Regular" panose="02020603050405020304" charset="0"/>
                <a:ea typeface="宋体" panose="02010600030101010101" pitchFamily="2" charset="-122"/>
                <a:sym typeface="+mn-ea"/>
              </a:rPr>
              <a:t>给药后显著减少</a:t>
            </a:r>
            <a:r>
              <a:rPr lang="zh-CN" altLang="en-US" sz="1600" dirty="0">
                <a:latin typeface="Times New Roman Regular" panose="02020603050405020304" charset="0"/>
                <a:ea typeface="宋体" panose="02010600030101010101" pitchFamily="2" charset="-122"/>
              </a:rPr>
              <a:t>。</a:t>
            </a:r>
            <a:r>
              <a:rPr lang="zh-CN" altLang="zh-CN" sz="1600" dirty="0">
                <a:latin typeface="Times New Roman Regular" panose="02020603050405020304" charset="0"/>
                <a:ea typeface="宋体" panose="02010600030101010101" pitchFamily="2" charset="-122"/>
              </a:rPr>
              <a:t>除此之外，</a:t>
            </a:r>
            <a:r>
              <a:rPr lang="en-US" altLang="zh-CN" sz="1600" dirty="0">
                <a:latin typeface="Times New Roman Regular" panose="02020603050405020304" charset="0"/>
                <a:ea typeface="宋体" panose="02010600030101010101" pitchFamily="2" charset="-122"/>
              </a:rPr>
              <a:t>APP</a:t>
            </a:r>
            <a:r>
              <a:rPr lang="zh-CN" altLang="zh-CN" sz="1600" dirty="0">
                <a:latin typeface="Times New Roman Regular" panose="02020603050405020304" charset="0"/>
                <a:ea typeface="宋体" panose="02010600030101010101" pitchFamily="2" charset="-122"/>
              </a:rPr>
              <a:t>刺激后</a:t>
            </a:r>
            <a:r>
              <a:rPr lang="en-US" altLang="zh-CN" sz="1600" dirty="0">
                <a:latin typeface="Times New Roman Regular" panose="02020603050405020304" charset="0"/>
                <a:ea typeface="宋体" panose="02010600030101010101" pitchFamily="2" charset="-122"/>
              </a:rPr>
              <a:t>GSDMD</a:t>
            </a:r>
            <a:r>
              <a:rPr lang="zh-CN" altLang="zh-CN" sz="1600" dirty="0">
                <a:latin typeface="Times New Roman Regular" panose="02020603050405020304" charset="0"/>
                <a:ea typeface="宋体" panose="02010600030101010101" pitchFamily="2" charset="-122"/>
              </a:rPr>
              <a:t>的蛋白表达水平明显升高，</a:t>
            </a:r>
            <a:r>
              <a:rPr lang="en-US" altLang="zh-CN" sz="1600" dirty="0">
                <a:latin typeface="Times New Roman Regular" panose="02020603050405020304" charset="0"/>
                <a:ea typeface="宋体" panose="02010600030101010101" pitchFamily="2" charset="-122"/>
              </a:rPr>
              <a:t>GSDMD</a:t>
            </a:r>
            <a:r>
              <a:rPr lang="zh-CN" altLang="zh-CN" sz="1600" dirty="0">
                <a:latin typeface="Times New Roman Regular" panose="02020603050405020304" charset="0"/>
                <a:ea typeface="宋体" panose="02010600030101010101" pitchFamily="2" charset="-122"/>
              </a:rPr>
              <a:t>在</a:t>
            </a:r>
            <a:r>
              <a:rPr lang="en-US" altLang="zh-CN" sz="1600" dirty="0">
                <a:latin typeface="Times New Roman Regular" panose="02020603050405020304" charset="0"/>
                <a:ea typeface="宋体" panose="02010600030101010101" pitchFamily="2" charset="-122"/>
              </a:rPr>
              <a:t>Asp-275 </a:t>
            </a:r>
            <a:r>
              <a:rPr lang="zh-CN" altLang="zh-CN" sz="1600" dirty="0">
                <a:latin typeface="Times New Roman Regular" panose="02020603050405020304" charset="0"/>
                <a:ea typeface="宋体" panose="02010600030101010101" pitchFamily="2" charset="-122"/>
              </a:rPr>
              <a:t>位点被切割，可解除自身抑制并启动细胞焦亡</a:t>
            </a:r>
            <a:r>
              <a:rPr lang="zh-CN" altLang="en-US" sz="1600" dirty="0">
                <a:latin typeface="Times New Roman Regular" panose="02020603050405020304" charset="0"/>
                <a:ea typeface="宋体" panose="02010600030101010101" pitchFamily="2" charset="-122"/>
              </a:rPr>
              <a:t>，</a:t>
            </a:r>
            <a:r>
              <a:rPr lang="zh-CN" altLang="zh-CN" sz="1600" dirty="0">
                <a:latin typeface="Times New Roman Regular" panose="02020603050405020304" charset="0"/>
                <a:ea typeface="宋体" panose="02010600030101010101" pitchFamily="2" charset="-122"/>
              </a:rPr>
              <a:t>而</a:t>
            </a:r>
            <a:r>
              <a:rPr lang="en-US" altLang="zh-CN" sz="1600" dirty="0">
                <a:latin typeface="Times New Roman Regular" panose="02020603050405020304" charset="0"/>
                <a:ea typeface="宋体" panose="02010600030101010101" pitchFamily="2" charset="-122"/>
              </a:rPr>
              <a:t>NAR</a:t>
            </a:r>
            <a:r>
              <a:rPr lang="zh-CN" altLang="zh-CN" sz="1600" dirty="0">
                <a:latin typeface="Times New Roman Regular" panose="02020603050405020304" charset="0"/>
                <a:ea typeface="宋体" panose="02010600030101010101" pitchFamily="2" charset="-122"/>
              </a:rPr>
              <a:t>干预后能够显著抑制其表达量</a:t>
            </a:r>
            <a:r>
              <a:rPr lang="zh-CN" altLang="en-US" sz="1600" dirty="0">
                <a:latin typeface="Times New Roman Regular" panose="02020603050405020304" charset="0"/>
                <a:ea typeface="宋体" panose="02010600030101010101" pitchFamily="2" charset="-122"/>
              </a:rPr>
              <a:t>。</a:t>
            </a:r>
            <a:endParaRPr lang="zh-CN" altLang="en-US" sz="1600" dirty="0">
              <a:latin typeface="Times New Roman Regular" panose="02020603050405020304" charset="0"/>
              <a:ea typeface="宋体" panose="02010600030101010101" pitchFamily="2" charset="-122"/>
              <a:sym typeface="+mn-ea"/>
            </a:endParaRPr>
          </a:p>
        </p:txBody>
      </p:sp>
      <p:pic>
        <p:nvPicPr>
          <p:cNvPr id="5" name="图片 4"/>
          <p:cNvPicPr>
            <a:picLocks noChangeAspect="1"/>
          </p:cNvPicPr>
          <p:nvPr/>
        </p:nvPicPr>
        <p:blipFill rotWithShape="1">
          <a:blip r:embed="rId1"/>
          <a:srcRect r="72604"/>
          <a:stretch>
            <a:fillRect/>
          </a:stretch>
        </p:blipFill>
        <p:spPr>
          <a:xfrm>
            <a:off x="913129" y="1558017"/>
            <a:ext cx="3839715" cy="3090731"/>
          </a:xfrm>
          <a:prstGeom prst="rect">
            <a:avLst/>
          </a:prstGeom>
        </p:spPr>
      </p:pic>
      <p:grpSp>
        <p:nvGrpSpPr>
          <p:cNvPr id="2" name="组合 1"/>
          <p:cNvGrpSpPr/>
          <p:nvPr/>
        </p:nvGrpSpPr>
        <p:grpSpPr>
          <a:xfrm>
            <a:off x="9366250" y="90170"/>
            <a:ext cx="2624455" cy="490855"/>
            <a:chOff x="14750" y="250"/>
            <a:chExt cx="4133" cy="773"/>
          </a:xfrm>
        </p:grpSpPr>
        <p:pic>
          <p:nvPicPr>
            <p:cNvPr id="3" name="图片 2"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4"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pic>
        <p:nvPicPr>
          <p:cNvPr id="6" name="图片 5" descr="图片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986" y="1039388"/>
            <a:ext cx="5937885" cy="427727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17802"/>
            <a:ext cx="814451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对诱导</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PAMs</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细胞中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MAPK</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信号通路的影响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641349" y="5595950"/>
            <a:ext cx="11228917" cy="957250"/>
          </a:xfrm>
          <a:prstGeom prst="rect">
            <a:avLst/>
          </a:prstGeom>
          <a:noFill/>
        </p:spPr>
        <p:txBody>
          <a:bodyPr wrap="square" rtlCol="0" anchor="t">
            <a:spAutoFit/>
          </a:bodyPr>
          <a:lstStyle/>
          <a:p>
            <a:pPr>
              <a:lnSpc>
                <a:spcPct val="150000"/>
              </a:lnSpc>
            </a:pP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发现与空白组相比，</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感染后导致</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P38</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JNK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ERK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蛋白的磷酸化水平均显著上升，而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干预后各组</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p-P38</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p-JNK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p-ERK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的蛋白表达含量均显著降低，对总</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ERK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JNK</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和</a:t>
            </a:r>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P38</a:t>
            </a:r>
            <a:r>
              <a:rPr lang="zh-CN" altLang="en-US" sz="2000" dirty="0">
                <a:latin typeface="Times New Roman Regular" panose="02020603050405020304" charset="0"/>
                <a:ea typeface="宋体" panose="02010600030101010101" pitchFamily="2" charset="-122"/>
                <a:cs typeface="Times New Roman Regular" panose="02020603050405020304" charset="0"/>
                <a:sym typeface="+mn-ea"/>
              </a:rPr>
              <a:t>蛋白水平没有影响。</a:t>
            </a:r>
            <a:r>
              <a:rPr lang="zh-CN" altLang="en-US" sz="2000" b="0" dirty="0">
                <a:latin typeface="Times New Roman Regular" panose="02020603050405020304" charset="0"/>
                <a:ea typeface="宋体" panose="02010600030101010101" pitchFamily="2" charset="-122"/>
                <a:cs typeface="Times New Roman Regular" panose="02020603050405020304" charset="0"/>
              </a:rPr>
              <a:t>。</a:t>
            </a:r>
            <a:endParaRPr lang="zh-CN" altLang="en-US" sz="2000" b="0" dirty="0">
              <a:latin typeface="Times New Roman Regular" panose="02020603050405020304" charset="0"/>
              <a:ea typeface="宋体" panose="02010600030101010101" pitchFamily="2" charset="-122"/>
              <a:cs typeface="Times New Roman Regular" panose="02020603050405020304" charset="0"/>
            </a:endParaRPr>
          </a:p>
        </p:txBody>
      </p:sp>
      <p:pic>
        <p:nvPicPr>
          <p:cNvPr id="3" name="图片 2"/>
          <p:cNvPicPr>
            <a:picLocks noChangeAspect="1"/>
          </p:cNvPicPr>
          <p:nvPr/>
        </p:nvPicPr>
        <p:blipFill>
          <a:blip r:embed="rId1"/>
          <a:stretch>
            <a:fillRect/>
          </a:stretch>
        </p:blipFill>
        <p:spPr>
          <a:xfrm>
            <a:off x="0" y="1712328"/>
            <a:ext cx="12192000" cy="3433344"/>
          </a:xfrm>
          <a:prstGeom prst="rect">
            <a:avLst/>
          </a:prstGeom>
        </p:spPr>
      </p:pic>
      <p:grpSp>
        <p:nvGrpSpPr>
          <p:cNvPr id="2" name="组合 1"/>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29"/>
          <p:cNvSpPr txBox="1"/>
          <p:nvPr/>
        </p:nvSpPr>
        <p:spPr>
          <a:xfrm>
            <a:off x="72390" y="217802"/>
            <a:ext cx="8665210" cy="661769"/>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NAR</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对</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APP</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诱导</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PAMs</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细胞中</a:t>
            </a:r>
            <a:r>
              <a:rPr lang="en-US" altLang="zh-CN"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Nrf2</a:t>
            </a:r>
            <a:r>
              <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rPr>
              <a:t>信号通路的影响</a:t>
            </a:r>
            <a:endParaRPr lang="zh-CN" altLang="en-US" b="1" dirty="0">
              <a:solidFill>
                <a:srgbClr val="006666"/>
              </a:solidFill>
              <a:latin typeface="Times New Roman Regular" panose="02020603050405020304" charset="0"/>
              <a:ea typeface="黑体" panose="02010609060101010101" charset="-122"/>
              <a:cs typeface="Times New Roman Regular" panose="02020603050405020304" charset="0"/>
              <a:sym typeface="+mn-ea"/>
            </a:endParaRPr>
          </a:p>
        </p:txBody>
      </p:sp>
      <p:sp>
        <p:nvSpPr>
          <p:cNvPr id="20" name="文本框 19"/>
          <p:cNvSpPr txBox="1"/>
          <p:nvPr/>
        </p:nvSpPr>
        <p:spPr>
          <a:xfrm>
            <a:off x="72390" y="5582920"/>
            <a:ext cx="11918315" cy="1097280"/>
          </a:xfrm>
          <a:prstGeom prst="rect">
            <a:avLst/>
          </a:prstGeom>
          <a:noFill/>
        </p:spPr>
        <p:txBody>
          <a:bodyPr wrap="square" rtlCol="0" anchor="t">
            <a:noAutofit/>
          </a:bodyPr>
          <a:lstStyle/>
          <a:p>
            <a:pPr>
              <a:lnSpc>
                <a:spcPct val="150000"/>
              </a:lnSpc>
            </a:pP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蛋白水平发现NAR干预后能够显著升高细胞中的Nrf2和HO-1的蛋白表达量，降低Keap-1的蛋白表达量。基因水平同样表明，NAR各给药组细胞中抗氧化酶Nqo1、CAT、HO-1和Gpx1 mRNA表达量显著增加，</a:t>
            </a:r>
            <a:r>
              <a:rPr lang="zh-CN" altLang="en-US" sz="1600" dirty="0">
                <a:latin typeface="Times New Roman Regular" panose="02020603050405020304" charset="0"/>
                <a:ea typeface="宋体" panose="02010600030101010101" pitchFamily="2" charset="-122"/>
                <a:cs typeface="Times New Roman Regular" panose="02020603050405020304" charset="0"/>
              </a:rPr>
              <a:t>氧化损伤因子</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NOS2、COX2的</a:t>
            </a:r>
            <a:r>
              <a:rPr lang="zh-CN" altLang="en-US" sz="1600" dirty="0">
                <a:latin typeface="Times New Roman Regular" panose="02020603050405020304" charset="0"/>
                <a:ea typeface="宋体" panose="02010600030101010101" pitchFamily="2" charset="-122"/>
                <a:cs typeface="Times New Roman Regular" panose="02020603050405020304" charset="0"/>
                <a:sym typeface="+mn-ea"/>
              </a:rPr>
              <a:t>mRNA的表达显著下降，且呈剂量依赖性。</a:t>
            </a:r>
            <a:endParaRPr lang="zh-CN" altLang="en-US" sz="1600" dirty="0">
              <a:latin typeface="Times New Roman Regular" panose="02020603050405020304" charset="0"/>
              <a:ea typeface="宋体" panose="02010600030101010101" pitchFamily="2" charset="-122"/>
              <a:cs typeface="Times New Roman Regular" panose="02020603050405020304" charset="0"/>
              <a:sym typeface="+mn-ea"/>
            </a:endParaRPr>
          </a:p>
          <a:p>
            <a:pPr indent="0" fontAlgn="auto">
              <a:lnSpc>
                <a:spcPct val="150000"/>
              </a:lnSpc>
              <a:spcBef>
                <a:spcPts val="0"/>
              </a:spcBef>
              <a:spcAft>
                <a:spcPts val="0"/>
              </a:spcAft>
            </a:pPr>
            <a:endParaRPr lang="zh-CN" altLang="en-US" sz="1600" dirty="0">
              <a:latin typeface="Times New Roman Regular" panose="02020603050405020304" charset="0"/>
              <a:ea typeface="宋体" panose="02010600030101010101" pitchFamily="2" charset="-122"/>
              <a:cs typeface="Times New Roman Regular" panose="02020603050405020304" charset="0"/>
              <a:sym typeface="+mn-ea"/>
            </a:endParaRPr>
          </a:p>
        </p:txBody>
      </p:sp>
      <p:pic>
        <p:nvPicPr>
          <p:cNvPr id="3" name="图片 2"/>
          <p:cNvPicPr>
            <a:picLocks noChangeAspect="1"/>
          </p:cNvPicPr>
          <p:nvPr/>
        </p:nvPicPr>
        <p:blipFill rotWithShape="1">
          <a:blip r:embed="rId1"/>
          <a:srcRect r="68935"/>
          <a:stretch>
            <a:fillRect/>
          </a:stretch>
        </p:blipFill>
        <p:spPr>
          <a:xfrm>
            <a:off x="885244" y="1786343"/>
            <a:ext cx="3778354" cy="2889754"/>
          </a:xfrm>
          <a:prstGeom prst="rect">
            <a:avLst/>
          </a:prstGeom>
        </p:spPr>
      </p:pic>
      <p:grpSp>
        <p:nvGrpSpPr>
          <p:cNvPr id="2" name="组合 1"/>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5"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pic>
        <p:nvPicPr>
          <p:cNvPr id="6" name="图片 5" descr="图片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492" y="774796"/>
            <a:ext cx="6054195" cy="470329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81682649713_.pic"/>
          <p:cNvPicPr>
            <a:picLocks noChangeAspect="1"/>
          </p:cNvPicPr>
          <p:nvPr/>
        </p:nvPicPr>
        <p:blipFill>
          <a:blip r:embed="rId1">
            <a:alphaModFix amt="15000"/>
            <a:clrChange>
              <a:clrFrom>
                <a:srgbClr val="FFFFFF">
                  <a:alpha val="100000"/>
                </a:srgbClr>
              </a:clrFrom>
              <a:clrTo>
                <a:srgbClr val="FFFFFF">
                  <a:alpha val="100000"/>
                  <a:alpha val="0"/>
                </a:srgbClr>
              </a:clrTo>
            </a:clrChange>
          </a:blip>
          <a:srcRect l="20391"/>
          <a:stretch>
            <a:fillRect/>
          </a:stretch>
        </p:blipFill>
        <p:spPr>
          <a:xfrm>
            <a:off x="1942098" y="901700"/>
            <a:ext cx="8649768" cy="2061210"/>
          </a:xfrm>
          <a:prstGeom prst="rect">
            <a:avLst/>
          </a:prstGeom>
        </p:spPr>
      </p:pic>
      <p:sp>
        <p:nvSpPr>
          <p:cNvPr id="7" name="文本框 6"/>
          <p:cNvSpPr txBox="1"/>
          <p:nvPr/>
        </p:nvSpPr>
        <p:spPr>
          <a:xfrm>
            <a:off x="4577080" y="2601261"/>
            <a:ext cx="3379804" cy="923330"/>
          </a:xfrm>
          <a:prstGeom prst="rect">
            <a:avLst/>
          </a:prstGeom>
          <a:noFill/>
        </p:spPr>
        <p:txBody>
          <a:bodyPr wrap="square" rtlCol="0">
            <a:spAutoFit/>
          </a:bodyPr>
          <a:lstStyle/>
          <a:p>
            <a:pPr algn="ctr"/>
            <a:r>
              <a:rPr lang="zh-CN" altLang="en-US" sz="5400" b="1" dirty="0">
                <a:solidFill>
                  <a:srgbClr val="7B664B"/>
                </a:solidFill>
                <a:latin typeface="宋体" panose="02010600030101010101" pitchFamily="2" charset="-122"/>
                <a:ea typeface="宋体" panose="02010600030101010101" pitchFamily="2" charset="-122"/>
              </a:rPr>
              <a:t>结  论</a:t>
            </a:r>
            <a:endParaRPr lang="zh-CN" altLang="en-US" sz="5400" b="1" dirty="0">
              <a:solidFill>
                <a:srgbClr val="7B664B"/>
              </a:solidFill>
              <a:latin typeface="宋体" panose="02010600030101010101" pitchFamily="2" charset="-122"/>
              <a:ea typeface="宋体" panose="02010600030101010101" pitchFamily="2" charset="-122"/>
            </a:endParaRPr>
          </a:p>
        </p:txBody>
      </p:sp>
      <p:grpSp>
        <p:nvGrpSpPr>
          <p:cNvPr id="10" name="组合 9"/>
          <p:cNvGrpSpPr/>
          <p:nvPr/>
        </p:nvGrpSpPr>
        <p:grpSpPr>
          <a:xfrm>
            <a:off x="3493502" y="2743673"/>
            <a:ext cx="802005" cy="802005"/>
            <a:chOff x="9823" y="2054"/>
            <a:chExt cx="1263" cy="1263"/>
          </a:xfrm>
        </p:grpSpPr>
        <p:sp>
          <p:nvSpPr>
            <p:cNvPr id="9" name="椭圆 8"/>
            <p:cNvSpPr/>
            <p:nvPr/>
          </p:nvSpPr>
          <p:spPr>
            <a:xfrm>
              <a:off x="9823" y="2054"/>
              <a:ext cx="1263" cy="1263"/>
            </a:xfrm>
            <a:prstGeom prst="ellipse">
              <a:avLst/>
            </a:prstGeom>
            <a:solidFill>
              <a:srgbClr val="8CA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81" name="矩形 80"/>
            <p:cNvSpPr/>
            <p:nvPr/>
          </p:nvSpPr>
          <p:spPr>
            <a:xfrm>
              <a:off x="10128" y="2187"/>
              <a:ext cx="882" cy="1115"/>
            </a:xfrm>
            <a:prstGeom prst="rect">
              <a:avLst/>
            </a:prstGeom>
          </p:spPr>
          <p:txBody>
            <a:bodyPr wrap="none">
              <a:spAutoFit/>
            </a:bodyPr>
            <a:lstStyle/>
            <a:p>
              <a:r>
                <a:rPr lang="en-US" altLang="zh-CN" sz="4000" dirty="0">
                  <a:solidFill>
                    <a:schemeClr val="bg1"/>
                  </a:solidFill>
                  <a:latin typeface="Segoe Script" panose="030B0504020000000003" pitchFamily="66" charset="0"/>
                  <a:cs typeface="+mn-ea"/>
                  <a:sym typeface="+mn-lt"/>
                </a:rPr>
                <a:t>4</a:t>
              </a:r>
              <a:endParaRPr lang="zh-CN" altLang="en-US" sz="4000" dirty="0">
                <a:solidFill>
                  <a:schemeClr val="bg1"/>
                </a:solidFill>
                <a:latin typeface="Segoe Script" panose="030B0504020000000003" pitchFamily="66" charset="0"/>
                <a:cs typeface="+mn-ea"/>
                <a:sym typeface="+mn-lt"/>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print">
            <a:extLst>
              <a:ext uri="{28A0092B-C50C-407E-A947-70E740481C1C}">
                <a14:useLocalDpi xmlns:a14="http://schemas.microsoft.com/office/drawing/2010/main" val="0"/>
              </a:ext>
            </a:extLst>
          </a:blip>
          <a:srcRect r="365"/>
          <a:stretch>
            <a:fillRect/>
          </a:stretch>
        </p:blipFill>
        <p:spPr>
          <a:xfrm>
            <a:off x="877570" y="949325"/>
            <a:ext cx="9375775" cy="5694045"/>
          </a:xfrm>
          <a:prstGeom prst="rect">
            <a:avLst/>
          </a:prstGeom>
        </p:spPr>
      </p:pic>
      <p:sp>
        <p:nvSpPr>
          <p:cNvPr id="2" name="文本占位符 29"/>
          <p:cNvSpPr>
            <a:spLocks noGrp="1"/>
          </p:cNvSpPr>
          <p:nvPr/>
        </p:nvSpPr>
        <p:spPr>
          <a:xfrm>
            <a:off x="617220" y="242558"/>
            <a:ext cx="3851275" cy="583565"/>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3200" b="1" dirty="0">
                <a:solidFill>
                  <a:srgbClr val="006666"/>
                </a:solidFill>
                <a:latin typeface="黑体" panose="02010609060101010101" charset="-122"/>
                <a:ea typeface="黑体" panose="02010609060101010101" charset="-122"/>
              </a:rPr>
              <a:t>结论</a:t>
            </a:r>
            <a:endParaRPr lang="zh-CN" altLang="en-US" sz="3200" b="1" dirty="0">
              <a:solidFill>
                <a:srgbClr val="006666"/>
              </a:solidFill>
              <a:latin typeface="黑体" panose="02010609060101010101" charset="-122"/>
              <a:ea typeface="黑体" panose="02010609060101010101" charset="-122"/>
            </a:endParaRPr>
          </a:p>
        </p:txBody>
      </p:sp>
      <p:sp>
        <p:nvSpPr>
          <p:cNvPr id="3" name="椭圆 2"/>
          <p:cNvSpPr>
            <a:spLocks noChangeAspect="1"/>
          </p:cNvSpPr>
          <p:nvPr/>
        </p:nvSpPr>
        <p:spPr>
          <a:xfrm>
            <a:off x="280035" y="398780"/>
            <a:ext cx="241300" cy="241300"/>
          </a:xfrm>
          <a:prstGeom prst="ellipse">
            <a:avLst/>
          </a:prstGeom>
          <a:solidFill>
            <a:srgbClr val="006666"/>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9366250" y="90170"/>
            <a:ext cx="2624455" cy="490855"/>
            <a:chOff x="14750" y="250"/>
            <a:chExt cx="4133" cy="773"/>
          </a:xfrm>
        </p:grpSpPr>
        <p:pic>
          <p:nvPicPr>
            <p:cNvPr id="8" name="图片 7" descr="6081682649713_.pic"/>
            <p:cNvPicPr>
              <a:picLocks noChangeAspect="1"/>
            </p:cNvPicPr>
            <p:nvPr/>
          </p:nvPicPr>
          <p:blipFill>
            <a:blip r:embed="rId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9" name="图片 3" descr="/private/var/folders/c5/pftp8f896hzgpkw1bj4mw0mw0000gn/T/com.kingsoft.wpsoffice.mac/kaimatting/20230505095240/output_aiMatting_20230505095313.pngoutput_aiMatting_20230505095313"/>
            <p:cNvPicPr>
              <a:picLocks noChangeAspect="1"/>
            </p:cNvPicPr>
            <p:nvPr/>
          </p:nvPicPr>
          <p:blipFill>
            <a:blip r:embed="rId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
        <p:nvSpPr>
          <p:cNvPr id="10" name="文本框 9"/>
          <p:cNvSpPr txBox="1"/>
          <p:nvPr/>
        </p:nvSpPr>
        <p:spPr>
          <a:xfrm>
            <a:off x="1799590" y="457835"/>
            <a:ext cx="7743190" cy="368300"/>
          </a:xfrm>
          <a:prstGeom prst="rect">
            <a:avLst/>
          </a:prstGeom>
          <a:gradFill>
            <a:gsLst>
              <a:gs pos="0">
                <a:schemeClr val="bg1"/>
              </a:gs>
              <a:gs pos="42000">
                <a:srgbClr val="6ACCF2"/>
              </a:gs>
              <a:gs pos="100000">
                <a:srgbClr val="2497EA"/>
              </a:gs>
            </a:gsLst>
            <a:lin ang="8100000" scaled="1"/>
          </a:gradFill>
          <a:ln>
            <a:solidFill>
              <a:schemeClr val="accent1"/>
            </a:solidFill>
          </a:ln>
        </p:spPr>
        <p:txBody>
          <a:bodyPr wrap="square" rtlCol="0">
            <a:spAutoFit/>
          </a:bodyPr>
          <a:p>
            <a:pPr algn="just"/>
            <a:r>
              <a:rPr lang="en-US" altLang="zh-CN" b="1"/>
              <a:t>NAR</a:t>
            </a:r>
            <a:r>
              <a:rPr lang="zh-CN" altLang="en-US" b="1"/>
              <a:t>通过抑制炎症、氧化应激、纤维化和细胞凋亡等缓解</a:t>
            </a:r>
            <a:r>
              <a:rPr lang="en-US" altLang="zh-CN" b="1"/>
              <a:t>APP</a:t>
            </a:r>
            <a:r>
              <a:rPr lang="zh-CN" altLang="en-US" b="1"/>
              <a:t>引起的肺损伤</a:t>
            </a:r>
            <a:endParaRPr lang="zh-CN" altLang="en-US"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îŝ1ïďe"/>
          <p:cNvSpPr/>
          <p:nvPr/>
        </p:nvSpPr>
        <p:spPr bwMode="auto">
          <a:xfrm>
            <a:off x="45085" y="1252220"/>
            <a:ext cx="8845550" cy="4992370"/>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en-US" altLang="zh-CN" sz="2000" dirty="0">
                <a:latin typeface="华文楷体" panose="02010600040101010101" charset="-122"/>
                <a:ea typeface="华文楷体" panose="02010600040101010101" charset="-122"/>
                <a:cs typeface="华文楷体" panose="02010600040101010101" charset="-122"/>
                <a:sym typeface="+mn-lt"/>
              </a:rPr>
              <a:t>        </a:t>
            </a:r>
            <a:r>
              <a:rPr lang="zh-CN" altLang="en-US" sz="2000" dirty="0">
                <a:latin typeface="华文楷体" panose="02010600040101010101" charset="-122"/>
                <a:ea typeface="华文楷体" panose="02010600040101010101" charset="-122"/>
                <a:cs typeface="华文楷体" panose="02010600040101010101" charset="-122"/>
                <a:sym typeface="+mn-lt"/>
              </a:rPr>
              <a:t>猪胸膜肺炎放线杆菌（</a:t>
            </a:r>
            <a:r>
              <a:rPr lang="en-US" altLang="zh-CN" sz="2000" dirty="0" err="1">
                <a:latin typeface="华文楷体" panose="02010600040101010101" charset="-122"/>
                <a:ea typeface="华文楷体" panose="02010600040101010101" charset="-122"/>
                <a:cs typeface="华文楷体" panose="02010600040101010101" charset="-122"/>
                <a:sym typeface="+mn-lt"/>
              </a:rPr>
              <a:t>Actinobacillus</a:t>
            </a:r>
            <a:r>
              <a:rPr lang="en-US" altLang="zh-CN" sz="2000" dirty="0">
                <a:latin typeface="华文楷体" panose="02010600040101010101" charset="-122"/>
                <a:ea typeface="华文楷体" panose="02010600040101010101" charset="-122"/>
                <a:cs typeface="华文楷体" panose="02010600040101010101" charset="-122"/>
                <a:sym typeface="+mn-lt"/>
              </a:rPr>
              <a:t> </a:t>
            </a:r>
            <a:r>
              <a:rPr lang="en-US" altLang="zh-CN" sz="2000" dirty="0" err="1">
                <a:latin typeface="华文楷体" panose="02010600040101010101" charset="-122"/>
                <a:ea typeface="华文楷体" panose="02010600040101010101" charset="-122"/>
                <a:cs typeface="华文楷体" panose="02010600040101010101" charset="-122"/>
                <a:sym typeface="+mn-lt"/>
              </a:rPr>
              <a:t>pleuropneumoniae</a:t>
            </a:r>
            <a:r>
              <a:rPr lang="zh-CN" altLang="en-US" sz="2000" dirty="0">
                <a:latin typeface="华文楷体" panose="02010600040101010101" charset="-122"/>
                <a:ea typeface="华文楷体" panose="02010600040101010101" charset="-122"/>
                <a:cs typeface="华文楷体" panose="02010600040101010101" charset="-122"/>
                <a:sym typeface="+mn-lt"/>
              </a:rPr>
              <a:t>，</a:t>
            </a:r>
            <a:r>
              <a:rPr lang="en-US" altLang="zh-CN" sz="2000" dirty="0">
                <a:latin typeface="华文楷体" panose="02010600040101010101" charset="-122"/>
                <a:ea typeface="华文楷体" panose="02010600040101010101" charset="-122"/>
                <a:cs typeface="华文楷体" panose="02010600040101010101" charset="-122"/>
                <a:sym typeface="+mn-lt"/>
              </a:rPr>
              <a:t>APP</a:t>
            </a:r>
            <a:r>
              <a:rPr lang="zh-CN" altLang="en-US" sz="2000" dirty="0">
                <a:latin typeface="华文楷体" panose="02010600040101010101" charset="-122"/>
                <a:ea typeface="华文楷体" panose="02010600040101010101" charset="-122"/>
                <a:cs typeface="华文楷体" panose="02010600040101010101" charset="-122"/>
                <a:sym typeface="+mn-lt"/>
              </a:rPr>
              <a:t>）是引起猪传染性胸膜肺炎（</a:t>
            </a:r>
            <a:r>
              <a:rPr lang="en-US" altLang="zh-CN" sz="2000" dirty="0">
                <a:latin typeface="华文楷体" panose="02010600040101010101" charset="-122"/>
                <a:ea typeface="华文楷体" panose="02010600040101010101" charset="-122"/>
                <a:cs typeface="华文楷体" panose="02010600040101010101" charset="-122"/>
                <a:sym typeface="+mn-lt"/>
              </a:rPr>
              <a:t>Porcine pleuropneumonia</a:t>
            </a:r>
            <a:r>
              <a:rPr lang="zh-CN" altLang="en-US" sz="2000" dirty="0">
                <a:latin typeface="华文楷体" panose="02010600040101010101" charset="-122"/>
                <a:ea typeface="华文楷体" panose="02010600040101010101" charset="-122"/>
                <a:cs typeface="华文楷体" panose="02010600040101010101" charset="-122"/>
                <a:sym typeface="+mn-lt"/>
              </a:rPr>
              <a:t>，</a:t>
            </a:r>
            <a:r>
              <a:rPr lang="en-US" altLang="zh-CN" sz="2000" dirty="0">
                <a:latin typeface="华文楷体" panose="02010600040101010101" charset="-122"/>
                <a:ea typeface="华文楷体" panose="02010600040101010101" charset="-122"/>
                <a:cs typeface="华文楷体" panose="02010600040101010101" charset="-122"/>
                <a:sym typeface="+mn-lt"/>
              </a:rPr>
              <a:t>PCP</a:t>
            </a:r>
            <a:r>
              <a:rPr lang="zh-CN" altLang="en-US" sz="2000" dirty="0">
                <a:latin typeface="华文楷体" panose="02010600040101010101" charset="-122"/>
                <a:ea typeface="华文楷体" panose="02010600040101010101" charset="-122"/>
                <a:cs typeface="华文楷体" panose="02010600040101010101" charset="-122"/>
                <a:sym typeface="+mn-lt"/>
              </a:rPr>
              <a:t>）的病原菌，</a:t>
            </a:r>
            <a:r>
              <a:rPr lang="en-US" altLang="zh-CN" sz="2000" dirty="0">
                <a:latin typeface="华文楷体" panose="02010600040101010101" charset="-122"/>
                <a:ea typeface="华文楷体" panose="02010600040101010101" charset="-122"/>
                <a:cs typeface="华文楷体" panose="02010600040101010101" charset="-122"/>
                <a:sym typeface="+mn-lt"/>
              </a:rPr>
              <a:t>PCP</a:t>
            </a:r>
            <a:r>
              <a:rPr lang="zh-CN" altLang="en-US" sz="2000" dirty="0">
                <a:latin typeface="华文楷体" panose="02010600040101010101" charset="-122"/>
                <a:ea typeface="华文楷体" panose="02010600040101010101" charset="-122"/>
                <a:cs typeface="华文楷体" panose="02010600040101010101" charset="-122"/>
                <a:sym typeface="+mn-lt"/>
              </a:rPr>
              <a:t>在临床上急性病例以急性出血性、坏死性肺炎为特征，亚急性病变以纤维组织包围的多灶性肺坏死为特征，慢性病例以肺组织局部坏死和慢性纤维素性胸膜肺炎为特征，该病发病率和死亡率常在</a:t>
            </a:r>
            <a:r>
              <a:rPr lang="en-US" altLang="zh-CN" sz="2000" dirty="0">
                <a:latin typeface="华文楷体" panose="02010600040101010101" charset="-122"/>
                <a:ea typeface="华文楷体" panose="02010600040101010101" charset="-122"/>
                <a:cs typeface="华文楷体" panose="02010600040101010101" charset="-122"/>
                <a:sym typeface="+mn-lt"/>
              </a:rPr>
              <a:t>20%</a:t>
            </a:r>
            <a:r>
              <a:rPr lang="zh-CN" altLang="en-US" sz="2000" dirty="0">
                <a:latin typeface="华文楷体" panose="02010600040101010101" charset="-122"/>
                <a:ea typeface="华文楷体" panose="02010600040101010101" charset="-122"/>
                <a:cs typeface="华文楷体" panose="02010600040101010101" charset="-122"/>
                <a:sym typeface="+mn-lt"/>
              </a:rPr>
              <a:t>以上，最急性型的死亡率可达到</a:t>
            </a:r>
            <a:r>
              <a:rPr lang="en-US" altLang="zh-CN" sz="2000" dirty="0">
                <a:latin typeface="华文楷体" panose="02010600040101010101" charset="-122"/>
                <a:ea typeface="华文楷体" panose="02010600040101010101" charset="-122"/>
                <a:cs typeface="华文楷体" panose="02010600040101010101" charset="-122"/>
                <a:sym typeface="+mn-lt"/>
              </a:rPr>
              <a:t>80%</a:t>
            </a:r>
            <a:r>
              <a:rPr lang="zh-CN" altLang="en-US" sz="2000" dirty="0">
                <a:latin typeface="华文楷体" panose="02010600040101010101" charset="-122"/>
                <a:ea typeface="华文楷体" panose="02010600040101010101" charset="-122"/>
                <a:cs typeface="华文楷体" panose="02010600040101010101" charset="-122"/>
                <a:sym typeface="+mn-lt"/>
              </a:rPr>
              <a:t>～</a:t>
            </a:r>
            <a:r>
              <a:rPr lang="en-US" altLang="zh-CN" sz="2000" dirty="0">
                <a:latin typeface="华文楷体" panose="02010600040101010101" charset="-122"/>
                <a:ea typeface="华文楷体" panose="02010600040101010101" charset="-122"/>
                <a:cs typeface="华文楷体" panose="02010600040101010101" charset="-122"/>
                <a:sym typeface="+mn-lt"/>
              </a:rPr>
              <a:t>100%</a:t>
            </a:r>
            <a:r>
              <a:rPr lang="zh-CN" altLang="en-US" sz="2000" dirty="0">
                <a:latin typeface="华文楷体" panose="02010600040101010101" charset="-122"/>
                <a:ea typeface="华文楷体" panose="02010600040101010101" charset="-122"/>
                <a:cs typeface="华文楷体" panose="02010600040101010101" charset="-122"/>
                <a:sym typeface="+mn-lt"/>
              </a:rPr>
              <a:t>。</a:t>
            </a:r>
            <a:endParaRPr lang="en-US" altLang="zh-CN" sz="2000" dirty="0">
              <a:latin typeface="华文楷体" panose="02010600040101010101" charset="-122"/>
              <a:ea typeface="华文楷体" panose="02010600040101010101" charset="-122"/>
              <a:cs typeface="华文楷体" panose="02010600040101010101" charset="-122"/>
              <a:sym typeface="+mn-lt"/>
            </a:endParaRPr>
          </a:p>
          <a:p>
            <a:pPr algn="just">
              <a:lnSpc>
                <a:spcPct val="150000"/>
              </a:lnSpc>
            </a:pPr>
            <a:endParaRPr lang="en-US" altLang="zh-CN" sz="2000" dirty="0">
              <a:latin typeface="华文楷体" panose="02010600040101010101" charset="-122"/>
              <a:ea typeface="华文楷体" panose="02010600040101010101" charset="-122"/>
              <a:cs typeface="华文楷体" panose="02010600040101010101" charset="-122"/>
              <a:sym typeface="+mn-lt"/>
            </a:endParaRPr>
          </a:p>
          <a:p>
            <a:pPr algn="just">
              <a:lnSpc>
                <a:spcPct val="150000"/>
              </a:lnSpc>
            </a:pPr>
            <a:endParaRPr lang="en-US" altLang="zh-CN" sz="2000" dirty="0">
              <a:latin typeface="华文楷体" panose="02010600040101010101" charset="-122"/>
              <a:ea typeface="华文楷体" panose="02010600040101010101" charset="-122"/>
              <a:cs typeface="华文楷体" panose="02010600040101010101" charset="-122"/>
              <a:sym typeface="+mn-lt"/>
            </a:endParaRPr>
          </a:p>
          <a:p>
            <a:pPr algn="just">
              <a:lnSpc>
                <a:spcPct val="150000"/>
              </a:lnSpc>
            </a:pPr>
            <a:endParaRPr lang="en-US" altLang="zh-CN" sz="2000" dirty="0">
              <a:latin typeface="华文楷体" panose="02010600040101010101" charset="-122"/>
              <a:ea typeface="华文楷体" panose="02010600040101010101" charset="-122"/>
              <a:cs typeface="华文楷体" panose="02010600040101010101" charset="-122"/>
              <a:sym typeface="+mn-lt"/>
            </a:endParaRPr>
          </a:p>
        </p:txBody>
      </p:sp>
      <p:sp>
        <p:nvSpPr>
          <p:cNvPr id="9" name="文本框 8"/>
          <p:cNvSpPr txBox="1"/>
          <p:nvPr/>
        </p:nvSpPr>
        <p:spPr>
          <a:xfrm>
            <a:off x="0" y="4139829"/>
            <a:ext cx="8891081" cy="1938020"/>
          </a:xfrm>
          <a:prstGeom prst="rect">
            <a:avLst/>
          </a:prstGeom>
          <a:noFill/>
        </p:spPr>
        <p:txBody>
          <a:bodyPr wrap="square">
            <a:spAutoFit/>
          </a:bodyPr>
          <a:lstStyle/>
          <a:p>
            <a:pPr algn="just">
              <a:lnSpc>
                <a:spcPct val="150000"/>
              </a:lnSpc>
            </a:pPr>
            <a:r>
              <a:rPr lang="en-US" altLang="zh-CN" sz="2000" dirty="0">
                <a:latin typeface="华文楷体" panose="02010600040101010101" charset="-122"/>
                <a:ea typeface="华文楷体" panose="02010600040101010101" charset="-122"/>
                <a:cs typeface="华文楷体" panose="02010600040101010101" charset="-122"/>
                <a:sym typeface="+mn-lt"/>
              </a:rPr>
              <a:t>       </a:t>
            </a:r>
            <a:r>
              <a:rPr lang="zh-CN" altLang="en-US" sz="2000" dirty="0">
                <a:latin typeface="华文楷体" panose="02010600040101010101" charset="-122"/>
                <a:ea typeface="华文楷体" panose="02010600040101010101" charset="-122"/>
                <a:cs typeface="华文楷体" panose="02010600040101010101" charset="-122"/>
                <a:sym typeface="+mn-lt"/>
              </a:rPr>
              <a:t>目前，疫苗接种和抗生素治疗是该病的主要防治手段，但由于</a:t>
            </a:r>
            <a:r>
              <a:rPr lang="en-US" altLang="zh-CN" sz="2000" dirty="0">
                <a:latin typeface="华文楷体" panose="02010600040101010101" charset="-122"/>
                <a:ea typeface="华文楷体" panose="02010600040101010101" charset="-122"/>
                <a:cs typeface="华文楷体" panose="02010600040101010101" charset="-122"/>
                <a:sym typeface="+mn-lt"/>
              </a:rPr>
              <a:t>APP</a:t>
            </a:r>
            <a:r>
              <a:rPr lang="zh-CN" altLang="en-US" sz="2000" dirty="0">
                <a:latin typeface="华文楷体" panose="02010600040101010101" charset="-122"/>
                <a:ea typeface="华文楷体" panose="02010600040101010101" charset="-122"/>
                <a:cs typeface="华文楷体" panose="02010600040101010101" charset="-122"/>
                <a:sym typeface="+mn-lt"/>
              </a:rPr>
              <a:t>血清型较多，疫苗交叉免疫力弱，加剧了养殖业对抗生素的依赖程度，使得</a:t>
            </a:r>
            <a:r>
              <a:rPr lang="en-US" altLang="zh-CN" sz="2000" dirty="0">
                <a:latin typeface="华文楷体" panose="02010600040101010101" charset="-122"/>
                <a:ea typeface="华文楷体" panose="02010600040101010101" charset="-122"/>
                <a:cs typeface="华文楷体" panose="02010600040101010101" charset="-122"/>
                <a:sym typeface="+mn-lt"/>
              </a:rPr>
              <a:t>APP</a:t>
            </a:r>
            <a:r>
              <a:rPr lang="zh-CN" altLang="en-US" sz="2000" dirty="0">
                <a:latin typeface="华文楷体" panose="02010600040101010101" charset="-122"/>
                <a:ea typeface="华文楷体" panose="02010600040101010101" charset="-122"/>
                <a:cs typeface="华文楷体" panose="02010600040101010101" charset="-122"/>
                <a:sym typeface="+mn-lt"/>
              </a:rPr>
              <a:t>对抗生素的耐药性与日俱增，导致对于该病的防治愈发困难，而且抗生素残留也增加了食品安全的风险。因此，亟待开发防治</a:t>
            </a:r>
            <a:r>
              <a:rPr lang="en-US" altLang="zh-CN" sz="2000" dirty="0">
                <a:latin typeface="华文楷体" panose="02010600040101010101" charset="-122"/>
                <a:ea typeface="华文楷体" panose="02010600040101010101" charset="-122"/>
                <a:cs typeface="华文楷体" panose="02010600040101010101" charset="-122"/>
                <a:sym typeface="+mn-lt"/>
              </a:rPr>
              <a:t>APP</a:t>
            </a:r>
            <a:r>
              <a:rPr lang="zh-CN" altLang="en-US" sz="2000" dirty="0">
                <a:latin typeface="华文楷体" panose="02010600040101010101" charset="-122"/>
                <a:ea typeface="华文楷体" panose="02010600040101010101" charset="-122"/>
                <a:cs typeface="华文楷体" panose="02010600040101010101" charset="-122"/>
                <a:sym typeface="+mn-lt"/>
              </a:rPr>
              <a:t>的药物</a:t>
            </a:r>
            <a:r>
              <a:rPr lang="zh-CN" altLang="en-US" sz="1800" dirty="0">
                <a:latin typeface="华文楷体" panose="02010600040101010101" charset="-122"/>
                <a:ea typeface="华文楷体" panose="02010600040101010101" charset="-122"/>
                <a:cs typeface="华文楷体" panose="02010600040101010101" charset="-122"/>
                <a:sym typeface="+mn-lt"/>
              </a:rPr>
              <a:t>。</a:t>
            </a:r>
            <a:endParaRPr lang="zh-CN" altLang="en-US" sz="1800" dirty="0">
              <a:latin typeface="华文楷体" panose="02010600040101010101" charset="-122"/>
              <a:ea typeface="华文楷体" panose="02010600040101010101" charset="-122"/>
              <a:cs typeface="华文楷体" panose="02010600040101010101" charset="-122"/>
              <a:sym typeface="+mn-lt"/>
            </a:endParaRPr>
          </a:p>
        </p:txBody>
      </p:sp>
      <p:sp>
        <p:nvSpPr>
          <p:cNvPr id="16" name="文本框 15"/>
          <p:cNvSpPr txBox="1"/>
          <p:nvPr/>
        </p:nvSpPr>
        <p:spPr>
          <a:xfrm>
            <a:off x="121094" y="431857"/>
            <a:ext cx="3290972" cy="492443"/>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a:r>
              <a:rPr lang="zh-CN" altLang="en-US" sz="2600" dirty="0">
                <a:solidFill>
                  <a:srgbClr val="006666"/>
                </a:solidFill>
                <a:latin typeface="Times New Roman Regular" panose="02020603050405020304" charset="0"/>
                <a:ea typeface="黑体" panose="02010609060101010101" charset="-122"/>
                <a:sym typeface="+mn-lt"/>
              </a:rPr>
              <a:t>猪传染性胸膜肺炎</a:t>
            </a:r>
            <a:endParaRPr lang="zh-CN" altLang="en-US" sz="2600" dirty="0">
              <a:solidFill>
                <a:srgbClr val="006666"/>
              </a:solidFill>
              <a:latin typeface="Times New Roman Regular" panose="02020603050405020304" charset="0"/>
              <a:ea typeface="黑体" panose="02010609060101010101" charset="-122"/>
              <a:sym typeface="+mn-lt"/>
            </a:endParaRPr>
          </a:p>
        </p:txBody>
      </p:sp>
      <p:pic>
        <p:nvPicPr>
          <p:cNvPr id="20" name="图片 19"/>
          <p:cNvPicPr>
            <a:picLocks noChangeAspect="1"/>
          </p:cNvPicPr>
          <p:nvPr/>
        </p:nvPicPr>
        <p:blipFill rotWithShape="1">
          <a:blip r:embed="rId1"/>
          <a:srcRect r="49621"/>
          <a:stretch>
            <a:fillRect/>
          </a:stretch>
        </p:blipFill>
        <p:spPr>
          <a:xfrm>
            <a:off x="9081142" y="252914"/>
            <a:ext cx="3117341" cy="64868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截屏2023-05-04 18.00.06"/>
          <p:cNvPicPr>
            <a:picLocks noChangeAspect="1"/>
          </p:cNvPicPr>
          <p:nvPr/>
        </p:nvPicPr>
        <p:blipFill>
          <a:blip r:embed="rId1">
            <a:clrChange>
              <a:clrFrom>
                <a:srgbClr val="FCFEFC">
                  <a:alpha val="100000"/>
                </a:srgbClr>
              </a:clrFrom>
              <a:clrTo>
                <a:srgbClr val="FCFEFC">
                  <a:alpha val="100000"/>
                  <a:alpha val="0"/>
                </a:srgbClr>
              </a:clrTo>
            </a:clrChange>
          </a:blip>
          <a:srcRect t="19575"/>
          <a:stretch>
            <a:fillRect/>
          </a:stretch>
        </p:blipFill>
        <p:spPr>
          <a:xfrm>
            <a:off x="2256518" y="3601956"/>
            <a:ext cx="2673985" cy="1529715"/>
          </a:xfrm>
          <a:prstGeom prst="rect">
            <a:avLst/>
          </a:prstGeom>
        </p:spPr>
      </p:pic>
      <p:sp>
        <p:nvSpPr>
          <p:cNvPr id="7" name="文本框 6"/>
          <p:cNvSpPr txBox="1"/>
          <p:nvPr/>
        </p:nvSpPr>
        <p:spPr>
          <a:xfrm>
            <a:off x="473242" y="391880"/>
            <a:ext cx="6144126" cy="523220"/>
          </a:xfrm>
          <a:prstGeom prst="rect">
            <a:avLst/>
          </a:prstGeom>
          <a:noFill/>
        </p:spPr>
        <p:txBody>
          <a:bodyPr wrap="square">
            <a:spAutoFit/>
          </a:bodyPr>
          <a:lstStyle/>
          <a:p>
            <a:r>
              <a:rPr lang="zh-CN" altLang="en-US" sz="2800" b="1" dirty="0">
                <a:solidFill>
                  <a:srgbClr val="006666"/>
                </a:solidFill>
                <a:latin typeface="Times New Roman Regular" panose="02020603050405020304" charset="0"/>
                <a:ea typeface="黑体" panose="02010609060101010101" charset="-122"/>
                <a:cs typeface="Times New Roman Regular" panose="02020603050405020304" charset="0"/>
              </a:rPr>
              <a:t>柚皮苷（</a:t>
            </a:r>
            <a:r>
              <a:rPr lang="en-US" altLang="zh-CN" sz="2800" b="1" dirty="0">
                <a:solidFill>
                  <a:srgbClr val="006666"/>
                </a:solidFill>
                <a:latin typeface="Times New Roman Regular" panose="02020603050405020304" charset="0"/>
                <a:ea typeface="黑体" panose="02010609060101010101" charset="-122"/>
                <a:cs typeface="Times New Roman Regular" panose="02020603050405020304" charset="0"/>
              </a:rPr>
              <a:t>NAR</a:t>
            </a:r>
            <a:r>
              <a:rPr lang="zh-CN" altLang="en-US" sz="2800" b="1" dirty="0">
                <a:solidFill>
                  <a:srgbClr val="006666"/>
                </a:solidFill>
                <a:latin typeface="Times New Roman Regular" panose="02020603050405020304" charset="0"/>
                <a:ea typeface="黑体" panose="02010609060101010101" charset="-122"/>
                <a:cs typeface="Times New Roman Regular" panose="02020603050405020304" charset="0"/>
              </a:rPr>
              <a:t>）</a:t>
            </a:r>
            <a:endParaRPr lang="zh-CN" altLang="en-US" sz="2800" b="1" dirty="0">
              <a:solidFill>
                <a:srgbClr val="006666"/>
              </a:solidFill>
              <a:latin typeface="Times New Roman Regular" panose="02020603050405020304" charset="0"/>
              <a:ea typeface="黑体" panose="02010609060101010101" charset="-122"/>
              <a:cs typeface="Times New Roman Regular" panose="02020603050405020304" charset="0"/>
            </a:endParaRPr>
          </a:p>
        </p:txBody>
      </p:sp>
      <p:sp>
        <p:nvSpPr>
          <p:cNvPr id="9" name="TextBox 4"/>
          <p:cNvSpPr txBox="1"/>
          <p:nvPr/>
        </p:nvSpPr>
        <p:spPr>
          <a:xfrm>
            <a:off x="271676" y="1041990"/>
            <a:ext cx="11648648" cy="1200329"/>
          </a:xfrm>
          <a:prstGeom prst="rect">
            <a:avLst/>
          </a:prstGeom>
          <a:noFill/>
          <a:ln>
            <a:noFill/>
          </a:ln>
        </p:spPr>
        <p:txBody>
          <a:bodyPr wrap="square" rtlCol="0">
            <a:spAutoFit/>
          </a:bodyPr>
          <a:lstStyle/>
          <a:p>
            <a:pPr indent="508000"/>
            <a:r>
              <a:rPr lang="zh-CN" altLang="en-US" sz="2400" dirty="0">
                <a:latin typeface="华文楷体" panose="02010600040101010101" charset="-122"/>
                <a:ea typeface="华文楷体" panose="02010600040101010101" charset="-122"/>
                <a:cs typeface="华文楷体" panose="02010600040101010101" charset="-122"/>
              </a:rPr>
              <a:t>通过查阅大量文献发现，</a:t>
            </a:r>
            <a:r>
              <a:rPr lang="en-US" altLang="zh-CN" sz="2400" dirty="0">
                <a:latin typeface="华文楷体" panose="02010600040101010101" charset="-122"/>
                <a:ea typeface="华文楷体" panose="02010600040101010101" charset="-122"/>
                <a:cs typeface="华文楷体" panose="02010600040101010101" charset="-122"/>
              </a:rPr>
              <a:t>NAR</a:t>
            </a:r>
            <a:r>
              <a:rPr lang="zh-CN" altLang="en-US" sz="2400" dirty="0">
                <a:latin typeface="华文楷体" panose="02010600040101010101" charset="-122"/>
                <a:ea typeface="华文楷体" panose="02010600040101010101" charset="-122"/>
                <a:cs typeface="华文楷体" panose="02010600040101010101" charset="-122"/>
              </a:rPr>
              <a:t>广泛存在于柑橘类水果果皮和中草药中，具有绿色、安全、耐药性低等优势，对多种呼吸道疾病具有良好的治疗效果， 如抗氧化、抗炎、抗纤维化和抗凋亡等一系列药理活性，但对</a:t>
            </a:r>
            <a:r>
              <a:rPr lang="en-US" altLang="zh-CN" sz="2400" dirty="0">
                <a:latin typeface="华文楷体" panose="02010600040101010101" charset="-122"/>
                <a:ea typeface="华文楷体" panose="02010600040101010101" charset="-122"/>
                <a:cs typeface="华文楷体" panose="02010600040101010101" charset="-122"/>
              </a:rPr>
              <a:t>APP</a:t>
            </a:r>
            <a:r>
              <a:rPr lang="zh-CN" altLang="en-US" sz="2400" dirty="0">
                <a:latin typeface="华文楷体" panose="02010600040101010101" charset="-122"/>
                <a:ea typeface="华文楷体" panose="02010600040101010101" charset="-122"/>
                <a:cs typeface="华文楷体" panose="02010600040101010101" charset="-122"/>
              </a:rPr>
              <a:t>的防治效果以及作用机制尚未可知。</a:t>
            </a:r>
            <a:endParaRPr lang="zh-CN" altLang="en-US" sz="2400" dirty="0">
              <a:latin typeface="华文楷体" panose="02010600040101010101" charset="-122"/>
              <a:ea typeface="华文楷体" panose="02010600040101010101" charset="-122"/>
              <a:cs typeface="华文楷体" panose="02010600040101010101" charset="-122"/>
            </a:endParaRPr>
          </a:p>
        </p:txBody>
      </p:sp>
      <p:pic>
        <p:nvPicPr>
          <p:cNvPr id="10" name="Picture 6" descr="C:\Users\Administrator\AppData\Roaming\Tencent\Users\18964528\QQ\WinTemp\RichOle\IE~REX)I~(RHWS7JHOK_7@Y.png"/>
          <p:cNvPicPr>
            <a:picLocks noChangeAspect="1" noChangeArrowheads="1"/>
          </p:cNvPicPr>
          <p:nvPr/>
        </p:nvPicPr>
        <p:blipFill>
          <a:blip r:embed="rId2"/>
          <a:srcRect/>
          <a:stretch>
            <a:fillRect/>
          </a:stretch>
        </p:blipFill>
        <p:spPr bwMode="auto">
          <a:xfrm>
            <a:off x="431774" y="3112699"/>
            <a:ext cx="1885463" cy="1295400"/>
          </a:xfrm>
          <a:prstGeom prst="ellipse">
            <a:avLst/>
          </a:prstGeom>
          <a:ln>
            <a:noFill/>
          </a:ln>
          <a:effectLst>
            <a:softEdge rad="112500"/>
          </a:effectLst>
        </p:spPr>
      </p:pic>
      <p:pic>
        <p:nvPicPr>
          <p:cNvPr id="11" name="Picture 7" descr="C:\Users\Administrator\AppData\Roaming\Tencent\Users\18964528\QQ\WinTemp\RichOle\RU21Z@{98TNFR6HW%K2{NFB.png"/>
          <p:cNvPicPr>
            <a:picLocks noChangeAspect="1" noChangeArrowheads="1"/>
          </p:cNvPicPr>
          <p:nvPr/>
        </p:nvPicPr>
        <p:blipFill>
          <a:blip r:embed="rId3"/>
          <a:srcRect/>
          <a:stretch>
            <a:fillRect/>
          </a:stretch>
        </p:blipFill>
        <p:spPr bwMode="auto">
          <a:xfrm>
            <a:off x="2642580" y="2564397"/>
            <a:ext cx="1558289" cy="1177125"/>
          </a:xfrm>
          <a:prstGeom prst="ellipse">
            <a:avLst/>
          </a:prstGeom>
          <a:ln>
            <a:noFill/>
          </a:ln>
          <a:effectLst>
            <a:softEdge rad="112500"/>
          </a:effectLst>
        </p:spPr>
      </p:pic>
      <p:pic>
        <p:nvPicPr>
          <p:cNvPr id="12" name="Picture 8" descr="C:\Users\Administrator\AppData\Roaming\Tencent\Users\18964528\QQ\WinTemp\RichOle\YOJXZ8YEAC6X[$M_%(Y7`41.png"/>
          <p:cNvPicPr>
            <a:picLocks noChangeAspect="1" noChangeArrowheads="1"/>
          </p:cNvPicPr>
          <p:nvPr/>
        </p:nvPicPr>
        <p:blipFill>
          <a:blip r:embed="rId4"/>
          <a:srcRect/>
          <a:stretch>
            <a:fillRect/>
          </a:stretch>
        </p:blipFill>
        <p:spPr bwMode="auto">
          <a:xfrm>
            <a:off x="463557" y="4697552"/>
            <a:ext cx="1711325" cy="1417182"/>
          </a:xfrm>
          <a:prstGeom prst="ellipse">
            <a:avLst/>
          </a:prstGeom>
          <a:ln>
            <a:noFill/>
          </a:ln>
          <a:effectLst>
            <a:softEdge rad="112500"/>
          </a:effectLst>
        </p:spPr>
      </p:pic>
      <p:pic>
        <p:nvPicPr>
          <p:cNvPr id="13" name="Picture 9" descr="C:\Users\Administrator\AppData\Roaming\Tencent\Users\18964528\QQ\WinTemp\RichOle\{8RDM06$98%0~_UJ8Y5B08H.png"/>
          <p:cNvPicPr>
            <a:picLocks noChangeAspect="1" noChangeArrowheads="1"/>
          </p:cNvPicPr>
          <p:nvPr/>
        </p:nvPicPr>
        <p:blipFill>
          <a:blip r:embed="rId5" cstate="print"/>
          <a:srcRect/>
          <a:stretch>
            <a:fillRect/>
          </a:stretch>
        </p:blipFill>
        <p:spPr bwMode="auto">
          <a:xfrm>
            <a:off x="4691154" y="3102720"/>
            <a:ext cx="1614170" cy="1301750"/>
          </a:xfrm>
          <a:prstGeom prst="ellipse">
            <a:avLst/>
          </a:prstGeom>
          <a:ln>
            <a:noFill/>
          </a:ln>
          <a:effectLst>
            <a:softEdge rad="112500"/>
          </a:effectLst>
        </p:spPr>
      </p:pic>
      <p:pic>
        <p:nvPicPr>
          <p:cNvPr id="14" name="Picture 10" descr="C:\Users\Administrator\AppData\Roaming\Tencent\Users\18964528\QQ\WinTemp\RichOle\W${$E(JH7_%C609`F}P`AP4.png"/>
          <p:cNvPicPr>
            <a:picLocks noChangeAspect="1" noChangeArrowheads="1"/>
          </p:cNvPicPr>
          <p:nvPr/>
        </p:nvPicPr>
        <p:blipFill>
          <a:blip r:embed="rId6"/>
          <a:srcRect/>
          <a:stretch>
            <a:fillRect/>
          </a:stretch>
        </p:blipFill>
        <p:spPr bwMode="auto">
          <a:xfrm>
            <a:off x="4691154" y="4908363"/>
            <a:ext cx="1601644" cy="1306830"/>
          </a:xfrm>
          <a:prstGeom prst="ellipse">
            <a:avLst/>
          </a:prstGeom>
          <a:ln>
            <a:noFill/>
          </a:ln>
          <a:effectLst>
            <a:softEdge rad="112500"/>
          </a:effectLst>
        </p:spPr>
      </p:pic>
      <p:pic>
        <p:nvPicPr>
          <p:cNvPr id="15" name="图片 14"/>
          <p:cNvPicPr>
            <a:picLocks noChangeAspect="1"/>
          </p:cNvPicPr>
          <p:nvPr/>
        </p:nvPicPr>
        <p:blipFill>
          <a:blip r:embed="rId7"/>
          <a:stretch>
            <a:fillRect/>
          </a:stretch>
        </p:blipFill>
        <p:spPr bwMode="auto">
          <a:xfrm>
            <a:off x="2740765" y="5568288"/>
            <a:ext cx="1530514" cy="1295400"/>
          </a:xfrm>
          <a:prstGeom prst="ellipse">
            <a:avLst/>
          </a:prstGeom>
          <a:ln>
            <a:noFill/>
          </a:ln>
          <a:effectLst>
            <a:softEdge rad="112500"/>
          </a:effectLst>
        </p:spPr>
      </p:pic>
      <p:sp>
        <p:nvSpPr>
          <p:cNvPr id="20" name="文本框 19"/>
          <p:cNvSpPr txBox="1"/>
          <p:nvPr/>
        </p:nvSpPr>
        <p:spPr>
          <a:xfrm>
            <a:off x="2289361" y="5086159"/>
            <a:ext cx="2381407" cy="523220"/>
          </a:xfrm>
          <a:prstGeom prst="rect">
            <a:avLst/>
          </a:prstGeom>
          <a:noFill/>
        </p:spPr>
        <p:txBody>
          <a:bodyPr wrap="square">
            <a:spAutoFit/>
          </a:bodyPr>
          <a:lstStyle/>
          <a:p>
            <a:pPr algn="ctr"/>
            <a:r>
              <a:rPr lang="en-US" altLang="zh-CN" sz="2800" dirty="0">
                <a:solidFill>
                  <a:schemeClr val="accent4"/>
                </a:solidFill>
                <a:latin typeface="Segoe Script" panose="030B0504020000000003" pitchFamily="66" charset="0"/>
                <a:cs typeface="+mn-ea"/>
                <a:sym typeface="+mn-lt"/>
              </a:rPr>
              <a:t>Naringin</a:t>
            </a:r>
            <a:endParaRPr lang="en-US" altLang="zh-CN" sz="2800" dirty="0">
              <a:solidFill>
                <a:schemeClr val="accent4"/>
              </a:solidFill>
              <a:latin typeface="Segoe Script" panose="030B0504020000000003" pitchFamily="66" charset="0"/>
              <a:cs typeface="+mn-ea"/>
              <a:sym typeface="+mn-lt"/>
            </a:endParaRPr>
          </a:p>
        </p:txBody>
      </p:sp>
      <p:pic>
        <p:nvPicPr>
          <p:cNvPr id="21" name="图片 20" descr="截屏2021-08-18 下午3.57.01"/>
          <p:cNvPicPr>
            <a:picLocks noChangeAspect="1"/>
          </p:cNvPicPr>
          <p:nvPr/>
        </p:nvPicPr>
        <p:blipFill>
          <a:blip r:embed="rId8"/>
          <a:stretch>
            <a:fillRect/>
          </a:stretch>
        </p:blipFill>
        <p:spPr>
          <a:xfrm>
            <a:off x="6631804" y="2757857"/>
            <a:ext cx="3057882" cy="974983"/>
          </a:xfrm>
          <a:prstGeom prst="rect">
            <a:avLst/>
          </a:prstGeom>
          <a:ln w="12700" cmpd="sng">
            <a:solidFill>
              <a:schemeClr val="tx1"/>
            </a:solidFill>
            <a:prstDash val="solid"/>
          </a:ln>
        </p:spPr>
      </p:pic>
      <p:pic>
        <p:nvPicPr>
          <p:cNvPr id="22" name="图片 21"/>
          <p:cNvPicPr>
            <a:picLocks noChangeAspect="1"/>
          </p:cNvPicPr>
          <p:nvPr/>
        </p:nvPicPr>
        <p:blipFill>
          <a:blip r:embed="rId9"/>
          <a:stretch>
            <a:fillRect/>
          </a:stretch>
        </p:blipFill>
        <p:spPr>
          <a:xfrm>
            <a:off x="7119363" y="3271573"/>
            <a:ext cx="3119755" cy="1406525"/>
          </a:xfrm>
          <a:prstGeom prst="rect">
            <a:avLst/>
          </a:prstGeom>
          <a:ln>
            <a:solidFill>
              <a:schemeClr val="tx1"/>
            </a:solidFill>
          </a:ln>
        </p:spPr>
      </p:pic>
      <p:pic>
        <p:nvPicPr>
          <p:cNvPr id="23" name="图片 22"/>
          <p:cNvPicPr>
            <a:picLocks noChangeAspect="1"/>
          </p:cNvPicPr>
          <p:nvPr/>
        </p:nvPicPr>
        <p:blipFill>
          <a:blip r:embed="rId10"/>
          <a:stretch>
            <a:fillRect/>
          </a:stretch>
        </p:blipFill>
        <p:spPr>
          <a:xfrm>
            <a:off x="7853423" y="3851328"/>
            <a:ext cx="3261360" cy="1340485"/>
          </a:xfrm>
          <a:prstGeom prst="rect">
            <a:avLst/>
          </a:prstGeom>
          <a:ln>
            <a:solidFill>
              <a:schemeClr val="tx1"/>
            </a:solidFill>
          </a:ln>
        </p:spPr>
      </p:pic>
      <p:pic>
        <p:nvPicPr>
          <p:cNvPr id="24" name="图片 23"/>
          <p:cNvPicPr>
            <a:picLocks noChangeAspect="1"/>
          </p:cNvPicPr>
          <p:nvPr/>
        </p:nvPicPr>
        <p:blipFill>
          <a:blip r:embed="rId11"/>
          <a:stretch>
            <a:fillRect/>
          </a:stretch>
        </p:blipFill>
        <p:spPr>
          <a:xfrm>
            <a:off x="8510484" y="4582641"/>
            <a:ext cx="3338360" cy="1121996"/>
          </a:xfrm>
          <a:prstGeom prst="rect">
            <a:avLst/>
          </a:prstGeom>
          <a:ln>
            <a:solidFill>
              <a:schemeClr val="tx1"/>
            </a:solidFill>
          </a:ln>
        </p:spPr>
      </p:pic>
      <p:sp>
        <p:nvSpPr>
          <p:cNvPr id="4" name="文本框 3"/>
          <p:cNvSpPr txBox="1"/>
          <p:nvPr/>
        </p:nvSpPr>
        <p:spPr>
          <a:xfrm>
            <a:off x="6601204" y="5861815"/>
            <a:ext cx="5712716" cy="769441"/>
          </a:xfrm>
          <a:prstGeom prst="rect">
            <a:avLst/>
          </a:prstGeom>
          <a:noFill/>
        </p:spPr>
        <p:txBody>
          <a:bodyPr wrap="square" rtlCol="0">
            <a:spAutoFit/>
          </a:bodyPr>
          <a:lstStyle/>
          <a:p>
            <a:r>
              <a:rPr lang="zh-CN" altLang="en-US" sz="2000" b="1" dirty="0">
                <a:solidFill>
                  <a:srgbClr val="FFC000"/>
                </a:solidFill>
                <a:latin typeface="Times New Roman Regular" panose="02020603050405020304" charset="0"/>
                <a:ea typeface="宋体" panose="02010600030101010101" pitchFamily="2" charset="-122"/>
              </a:rPr>
              <a:t>治疗多种肺部疾病</a:t>
            </a:r>
            <a:endParaRPr lang="zh-CN" altLang="en-US" sz="2000" dirty="0">
              <a:latin typeface="Times New Roman Regular" panose="02020603050405020304" charset="0"/>
              <a:ea typeface="宋体" panose="02010600030101010101" pitchFamily="2" charset="-122"/>
            </a:endParaRPr>
          </a:p>
          <a:p>
            <a:r>
              <a:rPr lang="zh-CN" altLang="en-US" sz="2400" dirty="0">
                <a:latin typeface="华文楷体" panose="02010600040101010101" charset="-122"/>
                <a:ea typeface="华文楷体" panose="02010600040101010101" charset="-122"/>
              </a:rPr>
              <a:t>肺癌、急性肺损伤、肺纤维化以及肺炎等</a:t>
            </a:r>
            <a:endParaRPr lang="zh-CN" altLang="en-US" sz="2400" dirty="0">
              <a:latin typeface="华文楷体" panose="02010600040101010101" charset="-122"/>
              <a:ea typeface="华文楷体" panose="02010600040101010101" charset="-122"/>
            </a:endParaRPr>
          </a:p>
        </p:txBody>
      </p:sp>
      <p:grpSp>
        <p:nvGrpSpPr>
          <p:cNvPr id="5" name="组合 4"/>
          <p:cNvGrpSpPr/>
          <p:nvPr/>
        </p:nvGrpSpPr>
        <p:grpSpPr>
          <a:xfrm>
            <a:off x="9366250" y="90170"/>
            <a:ext cx="2624455" cy="490855"/>
            <a:chOff x="14750" y="250"/>
            <a:chExt cx="4133" cy="773"/>
          </a:xfrm>
        </p:grpSpPr>
        <p:pic>
          <p:nvPicPr>
            <p:cNvPr id="6" name="图片 5" descr="6081682649713_.pic"/>
            <p:cNvPicPr>
              <a:picLocks noChangeAspect="1"/>
            </p:cNvPicPr>
            <p:nvPr/>
          </p:nvPicPr>
          <p:blipFill>
            <a:blip r:embed="rId12">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16" name="图片 3" descr="/private/var/folders/c5/pftp8f896hzgpkw1bj4mw0mw0000gn/T/com.kingsoft.wpsoffice.mac/kaimatting/20230505095240/output_aiMatting_20230505095313.pngoutput_aiMatting_20230505095313"/>
            <p:cNvPicPr>
              <a:picLocks noChangeAspect="1"/>
            </p:cNvPicPr>
            <p:nvPr/>
          </p:nvPicPr>
          <p:blipFill>
            <a:blip r:embed="rId13">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ïS1îdê"/>
          <p:cNvGrpSpPr/>
          <p:nvPr/>
        </p:nvGrpSpPr>
        <p:grpSpPr>
          <a:xfrm>
            <a:off x="5496" y="1308966"/>
            <a:ext cx="12547961" cy="5421630"/>
            <a:chOff x="-6561585" y="3959441"/>
            <a:chExt cx="9793057" cy="5548900"/>
          </a:xfrm>
        </p:grpSpPr>
        <p:sp>
          <p:nvSpPr>
            <p:cNvPr id="6" name="îŝľiḑê"/>
            <p:cNvSpPr/>
            <p:nvPr/>
          </p:nvSpPr>
          <p:spPr>
            <a:xfrm>
              <a:off x="1290715" y="3959441"/>
              <a:ext cx="1940757" cy="406613"/>
            </a:xfrm>
            <a:prstGeom prst="rect">
              <a:avLst/>
            </a:prstGeom>
            <a:no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50000"/>
                </a:lnSpc>
              </a:pPr>
              <a:endParaRPr lang="zh-CN" altLang="en-US" dirty="0">
                <a:solidFill>
                  <a:schemeClr val="tx1"/>
                </a:solidFill>
                <a:cs typeface="+mn-ea"/>
                <a:sym typeface="+mn-lt"/>
              </a:endParaRPr>
            </a:p>
          </p:txBody>
        </p:sp>
        <p:sp>
          <p:nvSpPr>
            <p:cNvPr id="7" name="îŝ1ïďe"/>
            <p:cNvSpPr/>
            <p:nvPr/>
          </p:nvSpPr>
          <p:spPr bwMode="auto">
            <a:xfrm>
              <a:off x="-6561585" y="8520483"/>
              <a:ext cx="4671887" cy="987858"/>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950" dirty="0">
                  <a:latin typeface="Times New Roman" panose="02020603050405020304" charset="0"/>
                  <a:ea typeface="华文楷体" panose="02010600040101010101" charset="-122"/>
                  <a:cs typeface="Times New Roman" panose="02020603050405020304" charset="0"/>
                  <a:sym typeface="+mn-lt"/>
                </a:rPr>
                <a:t>APP</a:t>
              </a:r>
              <a:r>
                <a:rPr lang="zh-CN" altLang="en-US" sz="1950" dirty="0">
                  <a:latin typeface="Times New Roman" panose="02020603050405020304" charset="0"/>
                  <a:ea typeface="华文楷体" panose="02010600040101010101" charset="-122"/>
                  <a:cs typeface="Times New Roman" panose="02020603050405020304" charset="0"/>
                  <a:sym typeface="+mn-lt"/>
                </a:rPr>
                <a:t>的发病机制可分为：</a:t>
              </a:r>
              <a:endParaRPr lang="en-US" altLang="zh-CN" sz="1950" dirty="0">
                <a:latin typeface="Times New Roman" panose="02020603050405020304" charset="0"/>
                <a:ea typeface="华文楷体" panose="02010600040101010101" charset="-122"/>
                <a:cs typeface="Times New Roman" panose="02020603050405020304" charset="0"/>
                <a:sym typeface="+mn-lt"/>
              </a:endParaRPr>
            </a:p>
            <a:p>
              <a:pPr algn="ctr">
                <a:lnSpc>
                  <a:spcPct val="150000"/>
                </a:lnSpc>
              </a:pPr>
              <a:r>
                <a:rPr lang="zh-CN" altLang="en-US" sz="1950" dirty="0">
                  <a:latin typeface="Times New Roman" panose="02020603050405020304" charset="0"/>
                  <a:ea typeface="华文楷体" panose="02010600040101010101" charset="-122"/>
                  <a:cs typeface="Times New Roman" panose="02020603050405020304" charset="0"/>
                  <a:sym typeface="+mn-lt"/>
                </a:rPr>
                <a:t>细菌定植、营养获取、逃避宿主防御、宿主组织损伤</a:t>
              </a:r>
              <a:endParaRPr lang="zh-CN" altLang="en-US" sz="1950" dirty="0">
                <a:latin typeface="华文楷体" panose="02010600040101010101" charset="-122"/>
                <a:ea typeface="华文楷体" panose="02010600040101010101" charset="-122"/>
                <a:cs typeface="华文楷体" panose="02010600040101010101" charset="-122"/>
                <a:sym typeface="+mn-lt"/>
              </a:endParaRPr>
            </a:p>
          </p:txBody>
        </p:sp>
      </p:grpSp>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t="47460"/>
          <a:stretch>
            <a:fillRect/>
          </a:stretch>
        </p:blipFill>
        <p:spPr bwMode="auto">
          <a:xfrm>
            <a:off x="6001" y="1146542"/>
            <a:ext cx="5986552" cy="4456800"/>
          </a:xfrm>
          <a:prstGeom prst="rect">
            <a:avLst/>
          </a:prstGeom>
          <a:noFill/>
          <a:ln>
            <a:solidFill>
              <a:schemeClr val="tx1"/>
            </a:solidFill>
          </a:ln>
        </p:spPr>
      </p:pic>
      <p:sp>
        <p:nvSpPr>
          <p:cNvPr id="10" name="文本框 9"/>
          <p:cNvSpPr txBox="1"/>
          <p:nvPr/>
        </p:nvSpPr>
        <p:spPr>
          <a:xfrm>
            <a:off x="138430" y="425139"/>
            <a:ext cx="3290972" cy="492443"/>
          </a:xfrm>
          <a:prstGeom prst="rect">
            <a:avLst/>
          </a:prstGeom>
          <a:noFill/>
        </p:spPr>
        <p:txBody>
          <a:bodyPr wrap="square" rtlCol="0">
            <a:spAutoFit/>
            <a:scene3d>
              <a:camera prst="orthographicFront"/>
              <a:lightRig rig="threePt" dir="t"/>
            </a:scene3d>
            <a:sp3d contourW="12700"/>
          </a:bodyPr>
          <a:lstStyle>
            <a:defPPr>
              <a:defRPr lang="en-US"/>
            </a:defPPr>
            <a:lvl1pPr algn="ctr">
              <a:defRPr sz="2800" b="1">
                <a:solidFill>
                  <a:schemeClr val="tx1">
                    <a:lumMod val="75000"/>
                    <a:lumOff val="25000"/>
                  </a:schemeClr>
                </a:solidFill>
                <a:latin typeface="Century Gothic" panose="020B0502020202020204" pitchFamily="34" charset="0"/>
              </a:defRPr>
            </a:lvl1pPr>
          </a:lstStyle>
          <a:p>
            <a:pPr algn="l"/>
            <a:r>
              <a:rPr lang="zh-CN" altLang="en-US" sz="2600" dirty="0">
                <a:solidFill>
                  <a:srgbClr val="006666"/>
                </a:solidFill>
                <a:latin typeface="Times New Roman Regular" panose="02020603050405020304" charset="0"/>
                <a:ea typeface="黑体" panose="02010609060101010101" charset="-122"/>
                <a:sym typeface="+mn-lt"/>
              </a:rPr>
              <a:t>猪胸膜肺炎放线杆菌</a:t>
            </a:r>
            <a:endParaRPr lang="zh-CN" altLang="en-US" sz="2600" dirty="0">
              <a:solidFill>
                <a:srgbClr val="006666"/>
              </a:solidFill>
              <a:latin typeface="Times New Roman Regular" panose="02020603050405020304" charset="0"/>
              <a:ea typeface="黑体" panose="02010609060101010101" charset="-122"/>
              <a:sym typeface="+mn-lt"/>
            </a:endParaRPr>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1052"/>
          <a:stretch>
            <a:fillRect/>
          </a:stretch>
        </p:blipFill>
        <p:spPr bwMode="auto">
          <a:xfrm>
            <a:off x="6011858" y="1146399"/>
            <a:ext cx="6180142" cy="44579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îŝ1ïďe"/>
          <p:cNvSpPr/>
          <p:nvPr/>
        </p:nvSpPr>
        <p:spPr bwMode="auto">
          <a:xfrm>
            <a:off x="6096000" y="5791835"/>
            <a:ext cx="5930900" cy="939165"/>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950" dirty="0">
                <a:latin typeface="Times New Roman" panose="02020603050405020304" charset="0"/>
                <a:ea typeface="华文楷体" panose="02010600040101010101" charset="-122"/>
                <a:cs typeface="Times New Roman" panose="02020603050405020304" charset="0"/>
                <a:sym typeface="+mn-lt"/>
              </a:rPr>
              <a:t>APP</a:t>
            </a:r>
            <a:r>
              <a:rPr lang="zh-CN" altLang="en-US" sz="1950" dirty="0">
                <a:latin typeface="Times New Roman" panose="02020603050405020304" charset="0"/>
                <a:ea typeface="华文楷体" panose="02010600040101010101" charset="-122"/>
                <a:cs typeface="Times New Roman" panose="02020603050405020304" charset="0"/>
                <a:sym typeface="+mn-lt"/>
              </a:rPr>
              <a:t>致病相关信号通路：</a:t>
            </a:r>
            <a:endParaRPr lang="en-US" altLang="zh-CN" sz="1950" dirty="0">
              <a:latin typeface="Times New Roman" panose="02020603050405020304" charset="0"/>
              <a:ea typeface="华文楷体" panose="02010600040101010101" charset="-122"/>
              <a:cs typeface="Times New Roman" panose="02020603050405020304" charset="0"/>
              <a:sym typeface="+mn-lt"/>
            </a:endParaRPr>
          </a:p>
          <a:p>
            <a:pPr algn="ctr">
              <a:lnSpc>
                <a:spcPct val="150000"/>
              </a:lnSpc>
            </a:pPr>
            <a:r>
              <a:rPr lang="en-US" altLang="zh-CN" sz="1950" dirty="0">
                <a:latin typeface="Times New Roman" panose="02020603050405020304" charset="0"/>
                <a:ea typeface="华文楷体" panose="02010600040101010101" charset="-122"/>
                <a:cs typeface="Times New Roman" panose="02020603050405020304" charset="0"/>
                <a:sym typeface="+mn-lt"/>
              </a:rPr>
              <a:t>NF-κB / MAPK / NLRP3 / Nrf2</a:t>
            </a:r>
            <a:endParaRPr lang="zh-CN" altLang="en-US" sz="1950" dirty="0">
              <a:latin typeface="Times New Roman" panose="02020603050405020304" charset="0"/>
              <a:ea typeface="华文楷体" panose="02010600040101010101" charset="-122"/>
              <a:cs typeface="Times New Roman" panose="02020603050405020304" charset="0"/>
              <a:sym typeface="+mn-lt"/>
            </a:endParaRPr>
          </a:p>
        </p:txBody>
      </p:sp>
      <p:grpSp>
        <p:nvGrpSpPr>
          <p:cNvPr id="3" name="组合 2"/>
          <p:cNvGrpSpPr/>
          <p:nvPr/>
        </p:nvGrpSpPr>
        <p:grpSpPr>
          <a:xfrm>
            <a:off x="9366250" y="90170"/>
            <a:ext cx="2624455" cy="490855"/>
            <a:chOff x="14750" y="250"/>
            <a:chExt cx="4133" cy="773"/>
          </a:xfrm>
        </p:grpSpPr>
        <p:pic>
          <p:nvPicPr>
            <p:cNvPr id="4" name="图片 3" descr="6081682649713_.pic"/>
            <p:cNvPicPr>
              <a:picLocks noChangeAspect="1"/>
            </p:cNvPicPr>
            <p:nvPr/>
          </p:nvPicPr>
          <p:blipFill>
            <a:blip r:embed="rId3">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13" name="图片 3" descr="/private/var/folders/c5/pftp8f896hzgpkw1bj4mw0mw0000gn/T/com.kingsoft.wpsoffice.mac/kaimatting/20230505095240/output_aiMatting_20230505095313.pngoutput_aiMatting_20230505095313"/>
            <p:cNvPicPr>
              <a:picLocks noChangeAspect="1"/>
            </p:cNvPicPr>
            <p:nvPr/>
          </p:nvPicPr>
          <p:blipFill>
            <a:blip r:embed="rId4">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81682649713_.pic"/>
          <p:cNvPicPr>
            <a:picLocks noChangeAspect="1"/>
          </p:cNvPicPr>
          <p:nvPr/>
        </p:nvPicPr>
        <p:blipFill>
          <a:blip r:embed="rId1">
            <a:alphaModFix amt="15000"/>
            <a:clrChange>
              <a:clrFrom>
                <a:srgbClr val="FFFFFF">
                  <a:alpha val="100000"/>
                </a:srgbClr>
              </a:clrFrom>
              <a:clrTo>
                <a:srgbClr val="FFFFFF">
                  <a:alpha val="100000"/>
                  <a:alpha val="0"/>
                </a:srgbClr>
              </a:clrTo>
            </a:clrChange>
          </a:blip>
          <a:srcRect l="20391"/>
          <a:stretch>
            <a:fillRect/>
          </a:stretch>
        </p:blipFill>
        <p:spPr>
          <a:xfrm>
            <a:off x="1942098" y="901700"/>
            <a:ext cx="8649768" cy="2061210"/>
          </a:xfrm>
          <a:prstGeom prst="rect">
            <a:avLst/>
          </a:prstGeom>
        </p:spPr>
      </p:pic>
      <p:sp>
        <p:nvSpPr>
          <p:cNvPr id="7" name="文本框 6"/>
          <p:cNvSpPr txBox="1"/>
          <p:nvPr/>
        </p:nvSpPr>
        <p:spPr>
          <a:xfrm>
            <a:off x="3876691" y="2737446"/>
            <a:ext cx="5532120" cy="830997"/>
          </a:xfrm>
          <a:prstGeom prst="rect">
            <a:avLst/>
          </a:prstGeom>
          <a:noFill/>
        </p:spPr>
        <p:txBody>
          <a:bodyPr wrap="square" rtlCol="0">
            <a:spAutoFit/>
          </a:bodyPr>
          <a:lstStyle/>
          <a:p>
            <a:pPr algn="ctr"/>
            <a:r>
              <a:rPr lang="zh-CN" altLang="en-US" sz="4800" b="1" dirty="0">
                <a:solidFill>
                  <a:srgbClr val="7B664B"/>
                </a:solidFill>
                <a:latin typeface="宋体" panose="02010600030101010101" pitchFamily="2" charset="-122"/>
                <a:ea typeface="宋体" panose="02010600030101010101" pitchFamily="2" charset="-122"/>
              </a:rPr>
              <a:t>研究目的及意义</a:t>
            </a:r>
            <a:endParaRPr lang="zh-CN" altLang="en-US" sz="4800" b="1" dirty="0">
              <a:solidFill>
                <a:srgbClr val="7B664B"/>
              </a:solidFill>
              <a:latin typeface="宋体" panose="02010600030101010101" pitchFamily="2" charset="-122"/>
              <a:ea typeface="宋体" panose="02010600030101010101" pitchFamily="2" charset="-122"/>
            </a:endParaRPr>
          </a:p>
        </p:txBody>
      </p:sp>
      <p:grpSp>
        <p:nvGrpSpPr>
          <p:cNvPr id="10" name="组合 9"/>
          <p:cNvGrpSpPr/>
          <p:nvPr/>
        </p:nvGrpSpPr>
        <p:grpSpPr>
          <a:xfrm>
            <a:off x="3493502" y="2840948"/>
            <a:ext cx="801370" cy="801370"/>
            <a:chOff x="9823" y="2054"/>
            <a:chExt cx="1262" cy="1262"/>
          </a:xfrm>
        </p:grpSpPr>
        <p:sp>
          <p:nvSpPr>
            <p:cNvPr id="9" name="椭圆 8"/>
            <p:cNvSpPr/>
            <p:nvPr/>
          </p:nvSpPr>
          <p:spPr>
            <a:xfrm>
              <a:off x="9823" y="2054"/>
              <a:ext cx="1263" cy="1263"/>
            </a:xfrm>
            <a:prstGeom prst="ellipse">
              <a:avLst/>
            </a:prstGeom>
            <a:solidFill>
              <a:srgbClr val="8CA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81" name="矩形 80"/>
            <p:cNvSpPr/>
            <p:nvPr/>
          </p:nvSpPr>
          <p:spPr>
            <a:xfrm>
              <a:off x="10128" y="2187"/>
              <a:ext cx="882" cy="1115"/>
            </a:xfrm>
            <a:prstGeom prst="rect">
              <a:avLst/>
            </a:prstGeom>
          </p:spPr>
          <p:txBody>
            <a:bodyPr wrap="none">
              <a:spAutoFit/>
            </a:bodyPr>
            <a:lstStyle/>
            <a:p>
              <a:r>
                <a:rPr lang="en-US" altLang="zh-CN" sz="4000" dirty="0">
                  <a:solidFill>
                    <a:schemeClr val="bg1"/>
                  </a:solidFill>
                  <a:latin typeface="Segoe Script" panose="030B0504020000000003" pitchFamily="66" charset="0"/>
                  <a:cs typeface="+mn-ea"/>
                  <a:sym typeface="+mn-lt"/>
                </a:rPr>
                <a:t>2</a:t>
              </a:r>
              <a:endParaRPr lang="zh-CN" altLang="en-US" sz="4000" dirty="0">
                <a:solidFill>
                  <a:schemeClr val="bg1"/>
                </a:solidFill>
                <a:latin typeface="Segoe Script" panose="030B0504020000000003" pitchFamily="66" charset="0"/>
                <a:cs typeface="+mn-ea"/>
                <a:sym typeface="+mn-l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6655" y="1719452"/>
            <a:ext cx="3375660" cy="491490"/>
          </a:xfrm>
          <a:prstGeom prst="rect">
            <a:avLst/>
          </a:prstGeom>
          <a:noFill/>
        </p:spPr>
        <p:txBody>
          <a:bodyPr wrap="square" rtlCol="0">
            <a:spAutoFit/>
          </a:bodyPr>
          <a:lstStyle/>
          <a:p>
            <a:r>
              <a:rPr lang="zh-CN" altLang="en-US" sz="2600" b="1" dirty="0">
                <a:solidFill>
                  <a:srgbClr val="006666"/>
                </a:solidFill>
                <a:latin typeface="Times New Roman Regular" panose="02020603050405020304" charset="0"/>
                <a:ea typeface="黑体" panose="02010609060101010101" charset="-122"/>
                <a:cs typeface="Times New Roman Regular" panose="02020603050405020304" charset="0"/>
              </a:rPr>
              <a:t>研究目的</a:t>
            </a:r>
            <a:endParaRPr lang="zh-CN" altLang="en-US" sz="2600" b="1" dirty="0">
              <a:solidFill>
                <a:srgbClr val="006666"/>
              </a:solidFill>
              <a:latin typeface="Times New Roman Regular" panose="02020603050405020304" charset="0"/>
              <a:ea typeface="黑体" panose="02010609060101010101" charset="-122"/>
              <a:cs typeface="Times New Roman Regular" panose="02020603050405020304" charset="0"/>
            </a:endParaRPr>
          </a:p>
        </p:txBody>
      </p:sp>
      <p:sp>
        <p:nvSpPr>
          <p:cNvPr id="3" name="文本框 2"/>
          <p:cNvSpPr txBox="1"/>
          <p:nvPr/>
        </p:nvSpPr>
        <p:spPr>
          <a:xfrm>
            <a:off x="1176655" y="4604892"/>
            <a:ext cx="3375660" cy="491490"/>
          </a:xfrm>
          <a:prstGeom prst="rect">
            <a:avLst/>
          </a:prstGeom>
          <a:noFill/>
        </p:spPr>
        <p:txBody>
          <a:bodyPr wrap="square" rtlCol="0">
            <a:spAutoFit/>
          </a:bodyPr>
          <a:lstStyle/>
          <a:p>
            <a:r>
              <a:rPr lang="zh-CN" altLang="en-US" sz="2600" b="1">
                <a:solidFill>
                  <a:srgbClr val="006666"/>
                </a:solidFill>
                <a:latin typeface="Times New Roman Regular" panose="02020603050405020304" charset="0"/>
                <a:ea typeface="黑体" panose="02010609060101010101" charset="-122"/>
                <a:cs typeface="Times New Roman Regular" panose="02020603050405020304" charset="0"/>
              </a:rPr>
              <a:t>研究意义</a:t>
            </a:r>
            <a:endParaRPr lang="zh-CN" altLang="en-US" sz="2600" b="1">
              <a:solidFill>
                <a:srgbClr val="006666"/>
              </a:solidFill>
              <a:latin typeface="Times New Roman Regular" panose="02020603050405020304" charset="0"/>
              <a:ea typeface="黑体" panose="02010609060101010101" charset="-122"/>
              <a:cs typeface="Times New Roman Regular" panose="02020603050405020304" charset="0"/>
            </a:endParaRPr>
          </a:p>
        </p:txBody>
      </p:sp>
      <p:sp>
        <p:nvSpPr>
          <p:cNvPr id="5" name="文本框 4"/>
          <p:cNvSpPr txBox="1"/>
          <p:nvPr/>
        </p:nvSpPr>
        <p:spPr>
          <a:xfrm>
            <a:off x="1176655" y="5096382"/>
            <a:ext cx="9872345" cy="1050290"/>
          </a:xfrm>
          <a:prstGeom prst="rect">
            <a:avLst/>
          </a:prstGeom>
          <a:noFill/>
        </p:spPr>
        <p:txBody>
          <a:bodyPr wrap="square" rtlCol="0">
            <a:spAutoFit/>
          </a:bodyPr>
          <a:lstStyle/>
          <a:p>
            <a:pPr indent="0" fontAlgn="auto">
              <a:lnSpc>
                <a:spcPct val="130000"/>
              </a:lnSpc>
              <a:spcBef>
                <a:spcPts val="0"/>
              </a:spcBef>
              <a:spcAft>
                <a:spcPts val="0"/>
              </a:spcAft>
            </a:pPr>
            <a:r>
              <a:rPr lang="en-US" altLang="zh-CN" sz="2400" dirty="0">
                <a:latin typeface="Times New Roman Regular" panose="02020603050405020304" charset="0"/>
                <a:ea typeface="宋体" panose="02010600030101010101" pitchFamily="2" charset="-122"/>
                <a:cs typeface="Times New Roman Regular" panose="02020603050405020304" charset="0"/>
              </a:rPr>
              <a:t>      </a:t>
            </a:r>
            <a:r>
              <a:rPr lang="zh-CN" altLang="en-US" sz="2400" dirty="0">
                <a:latin typeface="Times New Roman Regular" panose="02020603050405020304" charset="0"/>
                <a:ea typeface="宋体" panose="02010600030101010101" pitchFamily="2" charset="-122"/>
                <a:cs typeface="Times New Roman Regular" panose="02020603050405020304" charset="0"/>
              </a:rPr>
              <a:t>探讨NAR对</a:t>
            </a:r>
            <a:r>
              <a:rPr lang="en-US" altLang="zh-CN" sz="2400" dirty="0">
                <a:latin typeface="Times New Roman Regular" panose="02020603050405020304" charset="0"/>
                <a:ea typeface="宋体" panose="02010600030101010101" pitchFamily="2" charset="-122"/>
                <a:cs typeface="Times New Roman Regular" panose="02020603050405020304" charset="0"/>
              </a:rPr>
              <a:t>APP</a:t>
            </a:r>
            <a:r>
              <a:rPr lang="zh-CN" altLang="en-US" sz="2400" dirty="0">
                <a:latin typeface="Times New Roman Regular" panose="02020603050405020304" charset="0"/>
                <a:ea typeface="宋体" panose="02010600030101010101" pitchFamily="2" charset="-122"/>
                <a:cs typeface="Times New Roman Regular" panose="02020603050405020304" charset="0"/>
              </a:rPr>
              <a:t>的防治效果以及作用机制，</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为NAR作为防治APP的天然药物提供了理论基础和数据支撑</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a:t>
            </a:r>
            <a:endParaRPr lang="zh-CN" altLang="en-US" sz="2400" dirty="0">
              <a:latin typeface="Times New Roman Regular" panose="02020603050405020304" charset="0"/>
              <a:ea typeface="宋体" panose="02010600030101010101" pitchFamily="2" charset="-122"/>
              <a:cs typeface="Times New Roman Regular" panose="02020603050405020304" charset="0"/>
              <a:sym typeface="+mn-ea"/>
            </a:endParaRPr>
          </a:p>
        </p:txBody>
      </p:sp>
      <p:sp>
        <p:nvSpPr>
          <p:cNvPr id="8" name="文本框 7"/>
          <p:cNvSpPr txBox="1"/>
          <p:nvPr/>
        </p:nvSpPr>
        <p:spPr>
          <a:xfrm>
            <a:off x="1176655" y="2294762"/>
            <a:ext cx="9872980" cy="1529715"/>
          </a:xfrm>
          <a:prstGeom prst="rect">
            <a:avLst/>
          </a:prstGeom>
          <a:noFill/>
        </p:spPr>
        <p:txBody>
          <a:bodyPr wrap="square" rtlCol="0">
            <a:spAutoFit/>
          </a:bodyPr>
          <a:lstStyle/>
          <a:p>
            <a:pPr marL="457200" indent="-457200">
              <a:lnSpc>
                <a:spcPct val="130000"/>
              </a:lnSpc>
              <a:spcBef>
                <a:spcPts val="0"/>
              </a:spcBef>
              <a:spcAft>
                <a:spcPts val="0"/>
              </a:spcAft>
              <a:buAutoNum type="arabicPeriod"/>
            </a:pPr>
            <a:r>
              <a:rPr lang="en-US" altLang="zh-CN" sz="2400" dirty="0">
                <a:latin typeface="Times New Roman Regular" panose="02020603050405020304" charset="0"/>
                <a:ea typeface="宋体" panose="02010600030101010101" pitchFamily="2" charset="-122"/>
                <a:cs typeface="Times New Roman Regular" panose="02020603050405020304" charset="0"/>
              </a:rPr>
              <a:t>NAR</a:t>
            </a:r>
            <a:r>
              <a:rPr lang="zh-CN" altLang="en-US" sz="2400" dirty="0">
                <a:latin typeface="Times New Roman Regular" panose="02020603050405020304" charset="0"/>
                <a:ea typeface="宋体" panose="02010600030101010101" pitchFamily="2" charset="-122"/>
                <a:cs typeface="Times New Roman Regular" panose="02020603050405020304" charset="0"/>
              </a:rPr>
              <a:t>对</a:t>
            </a:r>
            <a:r>
              <a:rPr lang="en-US" altLang="zh-CN" sz="2400" dirty="0">
                <a:latin typeface="Times New Roman Regular" panose="02020603050405020304" charset="0"/>
                <a:ea typeface="宋体" panose="02010600030101010101" pitchFamily="2" charset="-122"/>
                <a:cs typeface="Times New Roman Regular" panose="02020603050405020304" charset="0"/>
              </a:rPr>
              <a:t>APP</a:t>
            </a:r>
            <a:r>
              <a:rPr lang="zh-CN" altLang="en-US" sz="2400" dirty="0">
                <a:latin typeface="Times New Roman Regular" panose="02020603050405020304" charset="0"/>
                <a:ea typeface="宋体" panose="02010600030101010101" pitchFamily="2" charset="-122"/>
                <a:cs typeface="Times New Roman Regular" panose="02020603050405020304" charset="0"/>
              </a:rPr>
              <a:t>诱导的小鼠肺损伤</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的影响</a:t>
            </a:r>
            <a:endParaRPr lang="en-US" altLang="zh-CN" sz="2400" dirty="0">
              <a:latin typeface="Times New Roman Regular" panose="02020603050405020304" charset="0"/>
              <a:ea typeface="宋体" panose="02010600030101010101" pitchFamily="2" charset="-122"/>
              <a:cs typeface="Times New Roman Regular" panose="02020603050405020304" charset="0"/>
            </a:endParaRPr>
          </a:p>
          <a:p>
            <a:pPr marL="457200" indent="-457200">
              <a:lnSpc>
                <a:spcPct val="130000"/>
              </a:lnSpc>
              <a:spcBef>
                <a:spcPts val="0"/>
              </a:spcBef>
              <a:spcAft>
                <a:spcPts val="0"/>
              </a:spcAft>
              <a:buAutoNum type="arabicPeriod"/>
            </a:pP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研究</a:t>
            </a:r>
            <a:r>
              <a:rPr lang="en-US" altLang="zh-CN" sz="2400" dirty="0">
                <a:latin typeface="Times New Roman Regular" panose="02020603050405020304" charset="0"/>
                <a:ea typeface="宋体" panose="02010600030101010101" pitchFamily="2" charset="-122"/>
                <a:cs typeface="Times New Roman Regular" panose="02020603050405020304" charset="0"/>
                <a:sym typeface="+mn-ea"/>
              </a:rPr>
              <a:t>NAR</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在</a:t>
            </a:r>
            <a:r>
              <a:rPr lang="en-US" altLang="zh-CN" sz="24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引起小鼠肺组织损伤的作用机制</a:t>
            </a:r>
            <a:endParaRPr lang="en-US" altLang="zh-CN" sz="2400" dirty="0">
              <a:latin typeface="Times New Roman Regular" panose="02020603050405020304" charset="0"/>
              <a:ea typeface="宋体" panose="02010600030101010101" pitchFamily="2" charset="-122"/>
              <a:cs typeface="Times New Roman Regular" panose="02020603050405020304" charset="0"/>
              <a:sym typeface="+mn-ea"/>
            </a:endParaRPr>
          </a:p>
          <a:p>
            <a:pPr marL="457200" indent="-457200">
              <a:lnSpc>
                <a:spcPct val="130000"/>
              </a:lnSpc>
              <a:spcBef>
                <a:spcPts val="0"/>
              </a:spcBef>
              <a:spcAft>
                <a:spcPts val="0"/>
              </a:spcAft>
              <a:buAutoNum type="arabicPeriod"/>
            </a:pP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研究</a:t>
            </a:r>
            <a:r>
              <a:rPr lang="en-US" altLang="zh-CN" sz="2400" dirty="0">
                <a:latin typeface="Times New Roman Regular" panose="02020603050405020304" charset="0"/>
                <a:ea typeface="宋体" panose="02010600030101010101" pitchFamily="2" charset="-122"/>
                <a:cs typeface="Times New Roman Regular" panose="02020603050405020304" charset="0"/>
                <a:sym typeface="+mn-ea"/>
              </a:rPr>
              <a:t>APP</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诱导</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猪肺泡巨噬细胞（PAMs）炎症</a:t>
            </a:r>
            <a:r>
              <a:rPr lang="zh-CN" altLang="en-US" sz="2400" dirty="0">
                <a:latin typeface="Times New Roman Regular" panose="02020603050405020304" charset="0"/>
                <a:ea typeface="宋体" panose="02010600030101010101" pitchFamily="2" charset="-122"/>
                <a:cs typeface="Times New Roman Regular" panose="02020603050405020304" charset="0"/>
                <a:sym typeface="+mn-ea"/>
              </a:rPr>
              <a:t>损伤的作用机制</a:t>
            </a:r>
            <a:endParaRPr lang="zh-CN" altLang="en-US" sz="2400" dirty="0">
              <a:latin typeface="Times New Roman Regular" panose="02020603050405020304" charset="0"/>
              <a:ea typeface="宋体" panose="02010600030101010101" pitchFamily="2" charset="-122"/>
              <a:cs typeface="Times New Roman Regular" panose="02020603050405020304" charset="0"/>
              <a:sym typeface="+mn-ea"/>
            </a:endParaRPr>
          </a:p>
        </p:txBody>
      </p:sp>
      <p:sp>
        <p:nvSpPr>
          <p:cNvPr id="10" name="文本占位符 29"/>
          <p:cNvSpPr>
            <a:spLocks noGrp="1"/>
          </p:cNvSpPr>
          <p:nvPr/>
        </p:nvSpPr>
        <p:spPr>
          <a:xfrm>
            <a:off x="1176655" y="472300"/>
            <a:ext cx="3851275" cy="583565"/>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3200" b="1" dirty="0">
                <a:solidFill>
                  <a:srgbClr val="006666"/>
                </a:solidFill>
                <a:latin typeface="黑体" panose="02010609060101010101" charset="-122"/>
                <a:ea typeface="黑体" panose="02010609060101010101" charset="-122"/>
              </a:rPr>
              <a:t>研究目的及意义</a:t>
            </a:r>
            <a:endParaRPr lang="zh-CN" altLang="en-US" sz="3200" b="1" dirty="0">
              <a:solidFill>
                <a:srgbClr val="006666"/>
              </a:solidFill>
              <a:latin typeface="黑体" panose="02010609060101010101" charset="-122"/>
              <a:ea typeface="黑体" panose="02010609060101010101" charset="-122"/>
            </a:endParaRPr>
          </a:p>
        </p:txBody>
      </p:sp>
      <p:grpSp>
        <p:nvGrpSpPr>
          <p:cNvPr id="11" name="组合 10"/>
          <p:cNvGrpSpPr/>
          <p:nvPr/>
        </p:nvGrpSpPr>
        <p:grpSpPr>
          <a:xfrm>
            <a:off x="9366250" y="90170"/>
            <a:ext cx="2624455" cy="490855"/>
            <a:chOff x="14750" y="250"/>
            <a:chExt cx="4133" cy="773"/>
          </a:xfrm>
        </p:grpSpPr>
        <p:pic>
          <p:nvPicPr>
            <p:cNvPr id="12" name="图片 11" descr="6081682649713_.pic"/>
            <p:cNvPicPr>
              <a:picLocks noChangeAspect="1"/>
            </p:cNvPicPr>
            <p:nvPr/>
          </p:nvPicPr>
          <p:blipFill>
            <a:blip r:embed="rId1">
              <a:clrChange>
                <a:clrFrom>
                  <a:srgbClr val="FFFFFF">
                    <a:alpha val="100000"/>
                  </a:srgbClr>
                </a:clrFrom>
                <a:clrTo>
                  <a:srgbClr val="FFFFFF">
                    <a:alpha val="100000"/>
                    <a:alpha val="0"/>
                  </a:srgbClr>
                </a:clrTo>
              </a:clrChange>
            </a:blip>
            <a:srcRect l="20391"/>
            <a:stretch>
              <a:fillRect/>
            </a:stretch>
          </p:blipFill>
          <p:spPr>
            <a:xfrm>
              <a:off x="15642" y="250"/>
              <a:ext cx="3241" cy="773"/>
            </a:xfrm>
            <a:prstGeom prst="rect">
              <a:avLst/>
            </a:prstGeom>
          </p:spPr>
        </p:pic>
        <p:pic>
          <p:nvPicPr>
            <p:cNvPr id="13" name="图片 3" descr="/private/var/folders/c5/pftp8f896hzgpkw1bj4mw0mw0000gn/T/com.kingsoft.wpsoffice.mac/kaimatting/20230505095240/output_aiMatting_20230505095313.pngoutput_aiMatting_20230505095313"/>
            <p:cNvPicPr>
              <a:picLocks noChangeAspect="1"/>
            </p:cNvPicPr>
            <p:nvPr/>
          </p:nvPicPr>
          <p:blipFill>
            <a:blip r:embed="rId2">
              <a:clrChange>
                <a:clrFrom>
                  <a:srgbClr val="FCFBFC">
                    <a:alpha val="100000"/>
                  </a:srgbClr>
                </a:clrFrom>
                <a:clrTo>
                  <a:srgbClr val="FCFBFC">
                    <a:alpha val="100000"/>
                    <a:alpha val="0"/>
                  </a:srgbClr>
                </a:clrTo>
              </a:clrChange>
            </a:blip>
            <a:stretch>
              <a:fillRect/>
            </a:stretch>
          </p:blipFill>
          <p:spPr>
            <a:xfrm>
              <a:off x="14750" y="250"/>
              <a:ext cx="814" cy="773"/>
            </a:xfrm>
            <a:prstGeom prst="rect">
              <a:avLst/>
            </a:prstGeom>
            <a:noFill/>
            <a:ln w="9525">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081682649713_.pic"/>
          <p:cNvPicPr>
            <a:picLocks noChangeAspect="1"/>
          </p:cNvPicPr>
          <p:nvPr/>
        </p:nvPicPr>
        <p:blipFill>
          <a:blip r:embed="rId1">
            <a:alphaModFix amt="15000"/>
            <a:clrChange>
              <a:clrFrom>
                <a:srgbClr val="FFFFFF">
                  <a:alpha val="100000"/>
                </a:srgbClr>
              </a:clrFrom>
              <a:clrTo>
                <a:srgbClr val="FFFFFF">
                  <a:alpha val="100000"/>
                  <a:alpha val="0"/>
                </a:srgbClr>
              </a:clrTo>
            </a:clrChange>
          </a:blip>
          <a:srcRect l="20391"/>
          <a:stretch>
            <a:fillRect/>
          </a:stretch>
        </p:blipFill>
        <p:spPr>
          <a:xfrm>
            <a:off x="3284855" y="1456055"/>
            <a:ext cx="6158230" cy="1467485"/>
          </a:xfrm>
          <a:prstGeom prst="rect">
            <a:avLst/>
          </a:prstGeom>
        </p:spPr>
      </p:pic>
      <p:sp>
        <p:nvSpPr>
          <p:cNvPr id="5" name="文本框 4"/>
          <p:cNvSpPr txBox="1"/>
          <p:nvPr/>
        </p:nvSpPr>
        <p:spPr>
          <a:xfrm>
            <a:off x="2369820" y="2501900"/>
            <a:ext cx="8578850" cy="2030095"/>
          </a:xfrm>
          <a:prstGeom prst="rect">
            <a:avLst/>
          </a:prstGeom>
          <a:noFill/>
        </p:spPr>
        <p:txBody>
          <a:bodyPr wrap="square" rtlCol="0">
            <a:spAutoFit/>
          </a:bodyPr>
          <a:lstStyle/>
          <a:p>
            <a:pPr algn="ctr">
              <a:lnSpc>
                <a:spcPct val="150000"/>
              </a:lnSpc>
            </a:pPr>
            <a:r>
              <a:rPr lang="en-US" altLang="zh-CN" sz="4400" dirty="0">
                <a:latin typeface="Times New Roman Regular" panose="02020603050405020304" charset="0"/>
                <a:ea typeface="黑体" panose="02010609060101010101" charset="-122"/>
                <a:cs typeface="Times New Roman Regular" panose="02020603050405020304" charset="0"/>
              </a:rPr>
              <a:t>NAR</a:t>
            </a:r>
            <a:r>
              <a:rPr lang="zh-CN" altLang="en-US" sz="4400" dirty="0">
                <a:latin typeface="Times New Roman Regular" panose="02020603050405020304" charset="0"/>
                <a:ea typeface="黑体" panose="02010609060101010101" charset="-122"/>
                <a:cs typeface="Times New Roman Regular" panose="02020603050405020304" charset="0"/>
              </a:rPr>
              <a:t>对</a:t>
            </a:r>
            <a:r>
              <a:rPr lang="en-US" altLang="zh-CN" sz="4400" dirty="0">
                <a:latin typeface="Times New Roman Regular" panose="02020603050405020304" charset="0"/>
                <a:ea typeface="黑体" panose="02010609060101010101" charset="-122"/>
                <a:cs typeface="Times New Roman Regular" panose="02020603050405020304" charset="0"/>
              </a:rPr>
              <a:t>APP</a:t>
            </a:r>
            <a:r>
              <a:rPr lang="zh-CN" altLang="en-US" sz="4400" dirty="0">
                <a:latin typeface="Times New Roman Regular" panose="02020603050405020304" charset="0"/>
                <a:ea typeface="黑体" panose="02010609060101010101" charset="-122"/>
                <a:cs typeface="Times New Roman Regular" panose="02020603050405020304" charset="0"/>
              </a:rPr>
              <a:t>诱导的小鼠肺组织损伤的影响</a:t>
            </a:r>
            <a:endParaRPr lang="zh-CN" altLang="en-US" sz="4000" dirty="0">
              <a:latin typeface="Times New Roman Regular" panose="02020603050405020304" charset="0"/>
              <a:ea typeface="黑体" panose="02010609060101010101" charset="-122"/>
              <a:cs typeface="Times New Roman Regular" panose="02020603050405020304" charset="0"/>
            </a:endParaRPr>
          </a:p>
        </p:txBody>
      </p:sp>
      <p:sp>
        <p:nvSpPr>
          <p:cNvPr id="7" name="文本框 6"/>
          <p:cNvSpPr txBox="1"/>
          <p:nvPr/>
        </p:nvSpPr>
        <p:spPr>
          <a:xfrm>
            <a:off x="4577080" y="1901825"/>
            <a:ext cx="3037840" cy="583565"/>
          </a:xfrm>
          <a:prstGeom prst="rect">
            <a:avLst/>
          </a:prstGeom>
          <a:noFill/>
        </p:spPr>
        <p:txBody>
          <a:bodyPr wrap="square" rtlCol="0">
            <a:spAutoFit/>
          </a:bodyPr>
          <a:lstStyle/>
          <a:p>
            <a:pPr algn="ctr"/>
            <a:r>
              <a:rPr lang="zh-CN" altLang="en-US" sz="3200" b="1">
                <a:solidFill>
                  <a:srgbClr val="7B664B"/>
                </a:solidFill>
                <a:latin typeface="宋体" panose="02010600030101010101" pitchFamily="2" charset="-122"/>
                <a:ea typeface="宋体" panose="02010600030101010101" pitchFamily="2" charset="-122"/>
              </a:rPr>
              <a:t>研究结果</a:t>
            </a:r>
            <a:endParaRPr lang="zh-CN" altLang="en-US" sz="3200" b="1">
              <a:solidFill>
                <a:srgbClr val="7B664B"/>
              </a:solidFill>
              <a:latin typeface="宋体" panose="02010600030101010101" pitchFamily="2" charset="-122"/>
              <a:ea typeface="宋体" panose="02010600030101010101" pitchFamily="2" charset="-122"/>
            </a:endParaRPr>
          </a:p>
        </p:txBody>
      </p:sp>
      <p:grpSp>
        <p:nvGrpSpPr>
          <p:cNvPr id="10" name="组合 9"/>
          <p:cNvGrpSpPr/>
          <p:nvPr/>
        </p:nvGrpSpPr>
        <p:grpSpPr>
          <a:xfrm>
            <a:off x="1568450" y="2724785"/>
            <a:ext cx="801370" cy="801370"/>
            <a:chOff x="9823" y="2054"/>
            <a:chExt cx="1262" cy="1262"/>
          </a:xfrm>
        </p:grpSpPr>
        <p:sp>
          <p:nvSpPr>
            <p:cNvPr id="9" name="椭圆 8"/>
            <p:cNvSpPr/>
            <p:nvPr/>
          </p:nvSpPr>
          <p:spPr>
            <a:xfrm>
              <a:off x="9823" y="2054"/>
              <a:ext cx="1263" cy="1263"/>
            </a:xfrm>
            <a:prstGeom prst="ellipse">
              <a:avLst/>
            </a:prstGeom>
            <a:solidFill>
              <a:srgbClr val="8CA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Segoe Script" panose="030B0504020000000003" pitchFamily="66" charset="0"/>
                <a:cs typeface="+mn-ea"/>
                <a:sym typeface="+mn-lt"/>
              </a:endParaRPr>
            </a:p>
          </p:txBody>
        </p:sp>
        <p:sp>
          <p:nvSpPr>
            <p:cNvPr id="81" name="矩形 80"/>
            <p:cNvSpPr/>
            <p:nvPr/>
          </p:nvSpPr>
          <p:spPr>
            <a:xfrm>
              <a:off x="10128" y="2187"/>
              <a:ext cx="882" cy="1115"/>
            </a:xfrm>
            <a:prstGeom prst="rect">
              <a:avLst/>
            </a:prstGeom>
          </p:spPr>
          <p:txBody>
            <a:bodyPr wrap="none">
              <a:spAutoFit/>
            </a:bodyPr>
            <a:lstStyle/>
            <a:p>
              <a:r>
                <a:rPr lang="en-US" altLang="zh-CN" sz="4000" dirty="0">
                  <a:solidFill>
                    <a:schemeClr val="bg1"/>
                  </a:solidFill>
                  <a:latin typeface="Segoe Script" panose="030B0504020000000003" pitchFamily="66" charset="0"/>
                  <a:cs typeface="+mn-ea"/>
                  <a:sym typeface="+mn-lt"/>
                </a:rPr>
                <a:t>3</a:t>
              </a:r>
              <a:endParaRPr lang="zh-CN" altLang="en-US" sz="4000" dirty="0">
                <a:solidFill>
                  <a:schemeClr val="bg1"/>
                </a:solidFill>
                <a:latin typeface="Segoe Script" panose="030B0504020000000003" pitchFamily="66" charset="0"/>
                <a:cs typeface="+mn-ea"/>
                <a:sym typeface="+mn-lt"/>
              </a:endParaRPr>
            </a:p>
          </p:txBody>
        </p:sp>
      </p:grpSp>
    </p:spTree>
  </p:cSld>
  <p:clrMapOvr>
    <a:masterClrMapping/>
  </p:clrMapOvr>
</p:sld>
</file>

<file path=ppt/tags/tag1.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0.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1.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2.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3.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4.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5.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6.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7.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18.xml><?xml version="1.0" encoding="utf-8"?>
<p:tagLst xmlns:p="http://schemas.openxmlformats.org/presentationml/2006/main">
  <p:tag name="KSO_WPP_MARK_KEY" val="faab7156-c684-4a15-9d91-044e2a474446"/>
  <p:tag name="COMMONDATA" val="eyJoZGlkIjoiNTVkZGZkYjBmMjIzYjkyN2E5YjIwZGMyNGU2ZDA3MzgifQ=="/>
  <p:tag name="commondata" val="eyJoZGlkIjoiOTU0OTA2MWQ1NDY1YzI5YjRkY2YwNjlmNTYxMWEzY2MifQ=="/>
  <p:tag name="resource_record_key" val="{&quot;13&quot;:[4722044]}"/>
</p:tagLst>
</file>

<file path=ppt/tags/tag2.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3.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4.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5.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6.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7.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8.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ags/tag9.xml><?xml version="1.0" encoding="utf-8"?>
<p:tagLst xmlns:p="http://schemas.openxmlformats.org/presentationml/2006/main">
  <p:tag name="KSO_WM_DIAGRAM_VIRTUALLY_FRAME" val="{&quot;height&quot;:487.5299212598426,&quot;left&quot;:491.1288976377953,&quot;top&quot;:53.620078740157474,&quot;width&quot;:468.871102362204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4031</Words>
  <Application>WPS 演示</Application>
  <PresentationFormat>宽屏</PresentationFormat>
  <Paragraphs>216</Paragraphs>
  <Slides>38</Slides>
  <Notes>19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38</vt:i4>
      </vt:variant>
    </vt:vector>
  </HeadingPairs>
  <TitlesOfParts>
    <vt:vector size="51" baseType="lpstr">
      <vt:lpstr>Arial</vt:lpstr>
      <vt:lpstr>宋体</vt:lpstr>
      <vt:lpstr>Wingdings</vt:lpstr>
      <vt:lpstr>Times New Roman Regular</vt:lpstr>
      <vt:lpstr>Times New Roman</vt:lpstr>
      <vt:lpstr>黑体</vt:lpstr>
      <vt:lpstr>华文楷体</vt:lpstr>
      <vt:lpstr>Calibri</vt:lpstr>
      <vt:lpstr>Segoe Script</vt:lpstr>
      <vt:lpstr>Century Gothic</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jxh</dc:creator>
  <cp:lastModifiedBy>辛蕊华</cp:lastModifiedBy>
  <cp:revision>277</cp:revision>
  <dcterms:created xsi:type="dcterms:W3CDTF">2023-04-30T11:54:00Z</dcterms:created>
  <dcterms:modified xsi:type="dcterms:W3CDTF">2025-05-30T16:35:55Z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A23DA7822007A7352D4CC9631A941EA1</vt:lpwstr>
  </property>
</Properties>
</file>