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7"/>
  </p:notesMasterIdLst>
  <p:sldIdLst>
    <p:sldId id="256" r:id="rId4"/>
    <p:sldId id="290" r:id="rId5"/>
    <p:sldId id="264" r:id="rId6"/>
    <p:sldId id="263" r:id="rId8"/>
    <p:sldId id="291" r:id="rId9"/>
    <p:sldId id="292" r:id="rId10"/>
    <p:sldId id="293" r:id="rId11"/>
    <p:sldId id="294" r:id="rId12"/>
    <p:sldId id="297" r:id="rId13"/>
    <p:sldId id="295" r:id="rId14"/>
    <p:sldId id="298" r:id="rId15"/>
    <p:sldId id="306" r:id="rId16"/>
    <p:sldId id="299" r:id="rId17"/>
    <p:sldId id="300" r:id="rId18"/>
    <p:sldId id="301" r:id="rId19"/>
    <p:sldId id="302" r:id="rId20"/>
    <p:sldId id="303" r:id="rId21"/>
    <p:sldId id="304" r:id="rId22"/>
    <p:sldId id="296" r:id="rId23"/>
    <p:sldId id="307" r:id="rId24"/>
    <p:sldId id="308" r:id="rId25"/>
    <p:sldId id="311" r:id="rId26"/>
    <p:sldId id="280"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1" clrIdx="0"/>
  <p:cmAuthor id="2" name="作者" initials="A" lastIdx="0" clrIdx="1"/>
  <p:cmAuthor id="3" name="1463535564@qq.com" initials="1"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gs" Target="tags/tag4.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3-08-16T08:42:17.442"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a:t>断奶应激会引起仔猪肠道机械屏障被破坏，肠绒毛萎缩、隐窝增生、紧密连接蛋白被破坏，肠道消化酶分泌减少；肠道化学屏障被破坏，杯状细胞数量减少、排列紊乱，其分泌的黏蛋白减少；肠道免疫屏障被破坏，肠道炎症细胞因子上调，严重时，还可能导致肠道氧化应激，损伤肠道，最终导致断奶仔猪小肠上皮细胞凋亡和细胞周期阻滞；以及肠道微生物菌群发生变化，优势菌群数量下降，比例失调。</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BF4AAF4C-187F-416B-9130-DC01E03397E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比较">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2">
            <a:extLst>
              <a:ext uri="{28A0092B-C50C-407E-A947-70E740481C1C}">
                <a14:useLocalDpi xmlns:a14="http://schemas.microsoft.com/office/drawing/2010/main" val="0"/>
              </a:ext>
            </a:extLst>
          </a:blip>
          <a:srcRect t="19805" b="14175"/>
          <a:stretch>
            <a:fillRect/>
          </a:stretch>
        </p:blipFill>
        <p:spPr>
          <a:xfrm>
            <a:off x="1549237" y="0"/>
            <a:ext cx="9896003" cy="6858000"/>
          </a:xfrm>
          <a:prstGeom prst="rect">
            <a:avLst/>
          </a:prstGeom>
        </p:spPr>
      </p:pic>
      <p:sp>
        <p:nvSpPr>
          <p:cNvPr id="18" name="矩形 17"/>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6"/>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F252E9B-727B-4729-83FF-03B5A5A86894}" type="slidenum">
              <a:rPr lang="zh-CN" altLang="en-US" smtClean="0"/>
            </a:fld>
            <a:endParaRPr lang="zh-CN" altLang="en-US"/>
          </a:p>
        </p:txBody>
      </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5358" r="9145" b="27542"/>
          <a:stretch>
            <a:fillRect/>
          </a:stretch>
        </p:blipFill>
        <p:spPr>
          <a:xfrm>
            <a:off x="10965148" y="4212720"/>
            <a:ext cx="5624997" cy="3036745"/>
          </a:xfrm>
          <a:prstGeom prst="rect">
            <a:avLst/>
          </a:prstGeom>
        </p:spPr>
      </p:pic>
      <p:grpSp>
        <p:nvGrpSpPr>
          <p:cNvPr id="11" name="组合 10"/>
          <p:cNvGrpSpPr/>
          <p:nvPr/>
        </p:nvGrpSpPr>
        <p:grpSpPr>
          <a:xfrm>
            <a:off x="425065" y="325954"/>
            <a:ext cx="508903" cy="396897"/>
            <a:chOff x="6468477" y="1576639"/>
            <a:chExt cx="555374" cy="433141"/>
          </a:xfrm>
        </p:grpSpPr>
        <p:sp>
          <p:nvSpPr>
            <p:cNvPr id="12" name="矩形 11"/>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4" name="组合 13"/>
          <p:cNvGrpSpPr/>
          <p:nvPr/>
        </p:nvGrpSpPr>
        <p:grpSpPr>
          <a:xfrm>
            <a:off x="11014367" y="322118"/>
            <a:ext cx="831274" cy="374073"/>
            <a:chOff x="11014363" y="322118"/>
            <a:chExt cx="831273" cy="374073"/>
          </a:xfrm>
        </p:grpSpPr>
        <p:sp>
          <p:nvSpPr>
            <p:cNvPr id="15" name="矩形: 圆角 14"/>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1014363" y="357637"/>
              <a:ext cx="776605" cy="337185"/>
            </a:xfrm>
            <a:prstGeom prst="rect">
              <a:avLst/>
            </a:prstGeom>
            <a:noFill/>
          </p:spPr>
          <p:txBody>
            <a:bodyPr wrap="none" rtlCol="0">
              <a:spAutoFit/>
            </a:bodyPr>
            <a:lstStyle/>
            <a:p>
              <a:r>
                <a:rPr lang="en-US" altLang="zh-CN" sz="1600" b="1" i="1" dirty="0">
                  <a:solidFill>
                    <a:schemeClr val="bg1"/>
                  </a:solidFill>
                  <a:latin typeface="微软雅黑" panose="020B0503020204020204" charset="-122"/>
                  <a:ea typeface="微软雅黑" panose="020B0503020204020204" charset="-122"/>
                </a:rPr>
                <a:t>LOGO</a:t>
              </a:r>
              <a:endParaRPr lang="zh-CN" altLang="en-US" sz="1600" b="1" i="1" dirty="0">
                <a:solidFill>
                  <a:schemeClr val="bg1"/>
                </a:solidFill>
                <a:latin typeface="微软雅黑" panose="020B0503020204020204" charset="-122"/>
                <a:ea typeface="微软雅黑" panose="020B0503020204020204" charset="-122"/>
              </a:endParaRPr>
            </a:p>
          </p:txBody>
        </p:sp>
      </p:grpSp>
      <p:pic>
        <p:nvPicPr>
          <p:cNvPr id="19" name="图片 18"/>
          <p:cNvPicPr>
            <a:picLocks noChangeAspect="1"/>
          </p:cNvPicPr>
          <p:nvPr/>
        </p:nvPicPr>
        <p:blipFill rotWithShape="1">
          <a:blip r:embed="rId2">
            <a:extLst>
              <a:ext uri="{28A0092B-C50C-407E-A947-70E740481C1C}">
                <a14:useLocalDpi xmlns:a14="http://schemas.microsoft.com/office/drawing/2010/main" val="0"/>
              </a:ext>
            </a:extLst>
          </a:blip>
          <a:srcRect t="19805" b="14175"/>
          <a:stretch>
            <a:fillRect/>
          </a:stretch>
        </p:blipFill>
        <p:spPr>
          <a:xfrm>
            <a:off x="1549237" y="0"/>
            <a:ext cx="9896003" cy="6858000"/>
          </a:xfrm>
          <a:prstGeom prst="rect">
            <a:avLst/>
          </a:prstGeom>
        </p:spPr>
      </p:pic>
      <p:sp>
        <p:nvSpPr>
          <p:cNvPr id="20" name="矩形 19"/>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l="15358" r="9145" b="27542"/>
          <a:stretch>
            <a:fillRect/>
          </a:stretch>
        </p:blipFill>
        <p:spPr>
          <a:xfrm>
            <a:off x="10965148" y="4212720"/>
            <a:ext cx="5624997" cy="3036745"/>
          </a:xfrm>
          <a:prstGeom prst="rect">
            <a:avLst/>
          </a:prstGeom>
        </p:spPr>
      </p:pic>
      <p:grpSp>
        <p:nvGrpSpPr>
          <p:cNvPr id="22" name="组合 21"/>
          <p:cNvGrpSpPr/>
          <p:nvPr/>
        </p:nvGrpSpPr>
        <p:grpSpPr>
          <a:xfrm>
            <a:off x="425065" y="325954"/>
            <a:ext cx="508903" cy="396897"/>
            <a:chOff x="6468477" y="1576639"/>
            <a:chExt cx="555374" cy="433141"/>
          </a:xfrm>
        </p:grpSpPr>
        <p:sp>
          <p:nvSpPr>
            <p:cNvPr id="23" name="矩形 22"/>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5" name="组合 24"/>
          <p:cNvGrpSpPr/>
          <p:nvPr/>
        </p:nvGrpSpPr>
        <p:grpSpPr>
          <a:xfrm>
            <a:off x="11014367" y="322118"/>
            <a:ext cx="831274" cy="374073"/>
            <a:chOff x="11014363" y="322118"/>
            <a:chExt cx="831273" cy="374073"/>
          </a:xfrm>
        </p:grpSpPr>
        <p:sp>
          <p:nvSpPr>
            <p:cNvPr id="26" name="矩形: 圆角 14"/>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5"/>
            <p:cNvSpPr txBox="1"/>
            <p:nvPr/>
          </p:nvSpPr>
          <p:spPr>
            <a:xfrm>
              <a:off x="11014363" y="357637"/>
              <a:ext cx="776605" cy="337185"/>
            </a:xfrm>
            <a:prstGeom prst="rect">
              <a:avLst/>
            </a:prstGeom>
            <a:noFill/>
          </p:spPr>
          <p:txBody>
            <a:bodyPr wrap="none" rtlCol="0">
              <a:spAutoFit/>
            </a:bodyPr>
            <a:lstStyle/>
            <a:p>
              <a:r>
                <a:rPr lang="en-US" altLang="zh-CN" sz="1600" b="1" i="1" dirty="0">
                  <a:solidFill>
                    <a:schemeClr val="bg1"/>
                  </a:solidFill>
                  <a:latin typeface="微软雅黑" panose="020B0503020204020204" charset="-122"/>
                  <a:ea typeface="微软雅黑" panose="020B0503020204020204" charset="-122"/>
                </a:rPr>
                <a:t>LOGO</a:t>
              </a:r>
              <a:endParaRPr lang="zh-CN" altLang="en-US" sz="1600" b="1" i="1" dirty="0">
                <a:solidFill>
                  <a:schemeClr val="bg1"/>
                </a:solidFill>
                <a:latin typeface="微软雅黑" panose="020B0503020204020204" charset="-122"/>
                <a:ea typeface="微软雅黑" panose="020B0503020204020204" charset="-122"/>
              </a:endParaRPr>
            </a:p>
          </p:txBody>
        </p:sp>
      </p:grpSp>
      <p:pic>
        <p:nvPicPr>
          <p:cNvPr id="28" name="图片 27"/>
          <p:cNvPicPr>
            <a:picLocks noChangeAspect="1"/>
          </p:cNvPicPr>
          <p:nvPr userDrawn="1"/>
        </p:nvPicPr>
        <p:blipFill rotWithShape="1">
          <a:blip r:embed="rId2">
            <a:extLst>
              <a:ext uri="{28A0092B-C50C-407E-A947-70E740481C1C}">
                <a14:useLocalDpi xmlns:a14="http://schemas.microsoft.com/office/drawing/2010/main" val="0"/>
              </a:ext>
            </a:extLst>
          </a:blip>
          <a:srcRect t="19805" b="14175"/>
          <a:stretch>
            <a:fillRect/>
          </a:stretch>
        </p:blipFill>
        <p:spPr>
          <a:xfrm>
            <a:off x="1549237" y="0"/>
            <a:ext cx="9896003" cy="6858000"/>
          </a:xfrm>
          <a:prstGeom prst="rect">
            <a:avLst/>
          </a:prstGeom>
        </p:spPr>
      </p:pic>
      <p:sp>
        <p:nvSpPr>
          <p:cNvPr id="29" name="矩形 28"/>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userDrawn="1"/>
        </p:nvPicPr>
        <p:blipFill rotWithShape="1">
          <a:blip r:embed="rId3" cstate="print">
            <a:extLst>
              <a:ext uri="{28A0092B-C50C-407E-A947-70E740481C1C}">
                <a14:useLocalDpi xmlns:a14="http://schemas.microsoft.com/office/drawing/2010/main" val="0"/>
              </a:ext>
            </a:extLst>
          </a:blip>
          <a:srcRect l="15358" r="9145" b="27542"/>
          <a:stretch>
            <a:fillRect/>
          </a:stretch>
        </p:blipFill>
        <p:spPr>
          <a:xfrm>
            <a:off x="10965148" y="4212720"/>
            <a:ext cx="5624997" cy="3036745"/>
          </a:xfrm>
          <a:prstGeom prst="rect">
            <a:avLst/>
          </a:prstGeom>
        </p:spPr>
      </p:pic>
      <p:grpSp>
        <p:nvGrpSpPr>
          <p:cNvPr id="31" name="组合 30"/>
          <p:cNvGrpSpPr/>
          <p:nvPr userDrawn="1"/>
        </p:nvGrpSpPr>
        <p:grpSpPr>
          <a:xfrm>
            <a:off x="425065" y="325954"/>
            <a:ext cx="508903" cy="396897"/>
            <a:chOff x="6468477" y="1576639"/>
            <a:chExt cx="555374" cy="433141"/>
          </a:xfrm>
        </p:grpSpPr>
        <p:sp>
          <p:nvSpPr>
            <p:cNvPr id="32" name="矩形 31"/>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矩形 32"/>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4" name="组合 33"/>
          <p:cNvGrpSpPr/>
          <p:nvPr userDrawn="1"/>
        </p:nvGrpSpPr>
        <p:grpSpPr>
          <a:xfrm>
            <a:off x="11014367" y="322118"/>
            <a:ext cx="831274" cy="374073"/>
            <a:chOff x="11014363" y="322118"/>
            <a:chExt cx="831273" cy="374073"/>
          </a:xfrm>
        </p:grpSpPr>
        <p:sp>
          <p:nvSpPr>
            <p:cNvPr id="35" name="矩形: 圆角 14"/>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15"/>
            <p:cNvSpPr txBox="1"/>
            <p:nvPr/>
          </p:nvSpPr>
          <p:spPr>
            <a:xfrm>
              <a:off x="11014363" y="357637"/>
              <a:ext cx="776605" cy="337185"/>
            </a:xfrm>
            <a:prstGeom prst="rect">
              <a:avLst/>
            </a:prstGeom>
            <a:noFill/>
          </p:spPr>
          <p:txBody>
            <a:bodyPr wrap="none" rtlCol="0">
              <a:spAutoFit/>
            </a:bodyPr>
            <a:lstStyle/>
            <a:p>
              <a:r>
                <a:rPr lang="en-US" altLang="zh-CN" sz="1600" b="1" i="1" dirty="0">
                  <a:solidFill>
                    <a:schemeClr val="bg1"/>
                  </a:solidFill>
                  <a:latin typeface="微软雅黑" panose="020B0503020204020204" charset="-122"/>
                  <a:ea typeface="微软雅黑" panose="020B0503020204020204" charset="-122"/>
                </a:rPr>
                <a:t>LOGO</a:t>
              </a:r>
              <a:endParaRPr lang="zh-CN" altLang="en-US" sz="1600" b="1" i="1" dirty="0">
                <a:solidFill>
                  <a:schemeClr val="bg1"/>
                </a:solidFill>
                <a:latin typeface="微软雅黑" panose="020B0503020204020204" charset="-122"/>
                <a:ea typeface="微软雅黑" panose="020B0503020204020204" charset="-122"/>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a:extLst>
              <a:ext uri="{28A0092B-C50C-407E-A947-70E740481C1C}">
                <a14:useLocalDpi xmlns:a14="http://schemas.microsoft.com/office/drawing/2010/main" val="0"/>
              </a:ext>
            </a:extLst>
          </a:blip>
          <a:srcRect t="19805" b="14175"/>
          <a:stretch>
            <a:fillRect/>
          </a:stretch>
        </p:blipFill>
        <p:spPr>
          <a:xfrm>
            <a:off x="1549236" y="0"/>
            <a:ext cx="9896003" cy="6858000"/>
          </a:xfrm>
          <a:prstGeom prst="rect">
            <a:avLst/>
          </a:prstGeom>
        </p:spPr>
      </p:pic>
      <p:sp>
        <p:nvSpPr>
          <p:cNvPr id="18" name="矩形 17"/>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6"/>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F252E9B-727B-4729-83FF-03B5A5A86894}" type="slidenum">
              <a:rPr lang="zh-CN" altLang="en-US" smtClean="0"/>
            </a:fld>
            <a:endParaRPr lang="zh-CN" altLang="en-US"/>
          </a:p>
        </p:txBody>
      </p:sp>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5358" r="9145" b="27542"/>
          <a:stretch>
            <a:fillRect/>
          </a:stretch>
        </p:blipFill>
        <p:spPr>
          <a:xfrm>
            <a:off x="10965148" y="4212720"/>
            <a:ext cx="5624997" cy="3036745"/>
          </a:xfrm>
          <a:prstGeom prst="rect">
            <a:avLst/>
          </a:prstGeom>
        </p:spPr>
      </p:pic>
      <p:grpSp>
        <p:nvGrpSpPr>
          <p:cNvPr id="11" name="组合 10"/>
          <p:cNvGrpSpPr/>
          <p:nvPr userDrawn="1"/>
        </p:nvGrpSpPr>
        <p:grpSpPr>
          <a:xfrm>
            <a:off x="425065" y="325954"/>
            <a:ext cx="508903" cy="396897"/>
            <a:chOff x="6468477" y="1576639"/>
            <a:chExt cx="555374" cy="433141"/>
          </a:xfrm>
        </p:grpSpPr>
        <p:sp>
          <p:nvSpPr>
            <p:cNvPr id="12" name="矩形 11"/>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4" name="组合 13"/>
          <p:cNvGrpSpPr/>
          <p:nvPr userDrawn="1"/>
        </p:nvGrpSpPr>
        <p:grpSpPr>
          <a:xfrm>
            <a:off x="11014367" y="322118"/>
            <a:ext cx="831274" cy="374073"/>
            <a:chOff x="11014363" y="322118"/>
            <a:chExt cx="831273" cy="374073"/>
          </a:xfrm>
        </p:grpSpPr>
        <p:sp>
          <p:nvSpPr>
            <p:cNvPr id="15" name="矩形: 圆角 14"/>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1014363" y="357637"/>
              <a:ext cx="776605" cy="337185"/>
            </a:xfrm>
            <a:prstGeom prst="rect">
              <a:avLst/>
            </a:prstGeom>
            <a:noFill/>
          </p:spPr>
          <p:txBody>
            <a:bodyPr wrap="none" rtlCol="0">
              <a:spAutoFit/>
            </a:bodyPr>
            <a:lstStyle/>
            <a:p>
              <a:r>
                <a:rPr lang="en-US" altLang="zh-CN" sz="1600" b="1" i="1" dirty="0">
                  <a:solidFill>
                    <a:schemeClr val="bg1"/>
                  </a:solidFill>
                  <a:latin typeface="微软雅黑" panose="020B0503020204020204" charset="-122"/>
                  <a:ea typeface="微软雅黑" panose="020B0503020204020204" charset="-122"/>
                </a:rPr>
                <a:t>LOGO</a:t>
              </a:r>
              <a:endParaRPr lang="zh-CN" altLang="en-US" sz="1600" b="1" i="1" dirty="0">
                <a:solidFill>
                  <a:schemeClr val="bg1"/>
                </a:solidFill>
                <a:latin typeface="微软雅黑" panose="020B0503020204020204" charset="-122"/>
                <a:ea typeface="微软雅黑" panose="020B0503020204020204" charset="-122"/>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Date Placeholder 29"/>
          <p:cNvSpPr>
            <a:spLocks noGrp="1"/>
          </p:cNvSpPr>
          <p:nvPr>
            <p:ph type="dt" sz="half" idx="10"/>
          </p:nvPr>
        </p:nvSpPr>
        <p:spPr/>
        <p:txBody>
          <a:bodyPr/>
          <a:lstStyle/>
          <a:p>
            <a:fld id="{35AD88D8-E8AD-4BF8-96A7-77AFB0FD4339}" type="datetimeFigureOut">
              <a:rPr lang="zh-CN" altLang="en-US" smtClean="0"/>
            </a:fld>
            <a:endParaRPr lang="zh-CN" altLang="en-US"/>
          </a:p>
        </p:txBody>
      </p:sp>
      <p:sp>
        <p:nvSpPr>
          <p:cNvPr id="19" name="Footer Placeholder 18"/>
          <p:cNvSpPr>
            <a:spLocks noGrp="1"/>
          </p:cNvSpPr>
          <p:nvPr>
            <p:ph type="ftr" sz="quarter" idx="11"/>
          </p:nvPr>
        </p:nvSpPr>
        <p:spPr/>
        <p:txBody>
          <a:bodyPr/>
          <a:lstStyle/>
          <a:p>
            <a:endParaRPr lang="zh-CN" altLang="en-US"/>
          </a:p>
        </p:txBody>
      </p:sp>
      <p:sp>
        <p:nvSpPr>
          <p:cNvPr id="27" name="Slide Number Placeholder 26"/>
          <p:cNvSpPr>
            <a:spLocks noGrp="1"/>
          </p:cNvSpPr>
          <p:nvPr>
            <p:ph type="sldNum" sz="quarter" idx="12"/>
          </p:nvPr>
        </p:nvSpPr>
        <p:spPr/>
        <p:txBody>
          <a:bodyPr/>
          <a:lstStyle/>
          <a:p>
            <a:fld id="{C1033724-F57B-4625-A74F-688670D59CE1}"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Content Placeholder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35AD88D8-E8AD-4BF8-96A7-77AFB0FD433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1033724-F57B-4625-A74F-688670D59CE1}"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Date Placeholder 3"/>
          <p:cNvSpPr>
            <a:spLocks noGrp="1"/>
          </p:cNvSpPr>
          <p:nvPr>
            <p:ph type="dt" sz="half" idx="10"/>
          </p:nvPr>
        </p:nvSpPr>
        <p:spPr/>
        <p:txBody>
          <a:bodyPr/>
          <a:lstStyle/>
          <a:p>
            <a:fld id="{35AD88D8-E8AD-4BF8-96A7-77AFB0FD433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1033724-F57B-4625-A74F-688670D59CE1}"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zh-CN" altLang="en-US" smtClean="0"/>
              <a:t>单击此处编辑母版标题样式</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35AD88D8-E8AD-4BF8-96A7-77AFB0FD433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1033724-F57B-4625-A74F-688670D59CE1}"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Text Placeholder 3"/>
          <p:cNvSpPr>
            <a:spLocks noGrp="1"/>
          </p:cNvSpPr>
          <p:nvPr>
            <p:ph type="body" sz="half" idx="3"/>
          </p:nvPr>
        </p:nvSpPr>
        <p:spPr>
          <a:xfrm>
            <a:off x="6193367" y="1859757"/>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Content Placeholder 5"/>
          <p:cNvSpPr>
            <a:spLocks noGrp="1"/>
          </p:cNvSpPr>
          <p:nvPr>
            <p:ph sz="quarter" idx="4"/>
          </p:nvPr>
        </p:nvSpPr>
        <p:spPr>
          <a:xfrm>
            <a:off x="6193367"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Date Placeholder 6"/>
          <p:cNvSpPr>
            <a:spLocks noGrp="1"/>
          </p:cNvSpPr>
          <p:nvPr>
            <p:ph type="dt" sz="half" idx="10"/>
          </p:nvPr>
        </p:nvSpPr>
        <p:spPr/>
        <p:txBody>
          <a:bodyPr/>
          <a:lstStyle/>
          <a:p>
            <a:fld id="{35AD88D8-E8AD-4BF8-96A7-77AFB0FD4339}"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1033724-F57B-4625-A74F-688670D59CE1}"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Date Placeholder 2"/>
          <p:cNvSpPr>
            <a:spLocks noGrp="1"/>
          </p:cNvSpPr>
          <p:nvPr>
            <p:ph type="dt" sz="half" idx="10"/>
          </p:nvPr>
        </p:nvSpPr>
        <p:spPr/>
        <p:txBody>
          <a:bodyPr/>
          <a:lstStyle/>
          <a:p>
            <a:fld id="{35AD88D8-E8AD-4BF8-96A7-77AFB0FD4339}"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1033724-F57B-4625-A74F-688670D59CE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D88D8-E8AD-4BF8-96A7-77AFB0FD4339}"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1033724-F57B-4625-A74F-688670D59CE1}"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endParaRPr kumimoji="0" lang="zh-CN" altLang="en-US" smtClean="0"/>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35AD88D8-E8AD-4BF8-96A7-77AFB0FD433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1033724-F57B-4625-A74F-688670D59CE1}"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6"/>
            <a:ext cx="2950464"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5" name="Date Placeholder 4"/>
          <p:cNvSpPr>
            <a:spLocks noGrp="1"/>
          </p:cNvSpPr>
          <p:nvPr>
            <p:ph type="dt" sz="half" idx="10"/>
          </p:nvPr>
        </p:nvSpPr>
        <p:spPr/>
        <p:txBody>
          <a:bodyPr/>
          <a:lstStyle/>
          <a:p>
            <a:fld id="{35AD88D8-E8AD-4BF8-96A7-77AFB0FD4339}"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10769600" y="6356350"/>
            <a:ext cx="812800" cy="365125"/>
          </a:xfrm>
        </p:spPr>
        <p:txBody>
          <a:bodyPr/>
          <a:lstStyle/>
          <a:p>
            <a:fld id="{C1033724-F57B-4625-A74F-688670D59CE1}" type="slidenum">
              <a:rPr lang="zh-CN" altLang="en-US" smtClean="0"/>
            </a:fld>
            <a:endParaRPr lang="zh-CN" alt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Freeform 9"/>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35AD88D8-E8AD-4BF8-96A7-77AFB0FD433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1033724-F57B-4625-A74F-688670D59CE1}"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1"/>
            <a:ext cx="2743200" cy="5211763"/>
          </a:xfrm>
        </p:spPr>
        <p:txBody>
          <a:bodyPr vert="eaVert"/>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a:xfrm>
            <a:off x="609600" y="914401"/>
            <a:ext cx="8026400" cy="5211763"/>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35AD88D8-E8AD-4BF8-96A7-77AFB0FD4339}"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1033724-F57B-4625-A74F-688670D59CE1}"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比较">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2">
            <a:extLst>
              <a:ext uri="{28A0092B-C50C-407E-A947-70E740481C1C}">
                <a14:useLocalDpi xmlns:a14="http://schemas.microsoft.com/office/drawing/2010/main" val="0"/>
              </a:ext>
            </a:extLst>
          </a:blip>
          <a:srcRect t="19805" b="14175"/>
          <a:stretch>
            <a:fillRect/>
          </a:stretch>
        </p:blipFill>
        <p:spPr>
          <a:xfrm>
            <a:off x="1549237" y="0"/>
            <a:ext cx="9896003" cy="6858000"/>
          </a:xfrm>
          <a:prstGeom prst="rect">
            <a:avLst/>
          </a:prstGeom>
        </p:spPr>
      </p:pic>
      <p:sp>
        <p:nvSpPr>
          <p:cNvPr id="18" name="矩形 17"/>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6"/>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F252E9B-727B-4729-83FF-03B5A5A86894}" type="slidenum">
              <a:rPr lang="zh-CN" altLang="en-US" smtClean="0"/>
            </a:fld>
            <a:endParaRPr lang="zh-CN" altLang="en-US"/>
          </a:p>
        </p:txBody>
      </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5358" r="9145" b="27542"/>
          <a:stretch>
            <a:fillRect/>
          </a:stretch>
        </p:blipFill>
        <p:spPr>
          <a:xfrm>
            <a:off x="10965148" y="4212720"/>
            <a:ext cx="5624997" cy="3036745"/>
          </a:xfrm>
          <a:prstGeom prst="rect">
            <a:avLst/>
          </a:prstGeom>
        </p:spPr>
      </p:pic>
      <p:grpSp>
        <p:nvGrpSpPr>
          <p:cNvPr id="11" name="组合 10"/>
          <p:cNvGrpSpPr/>
          <p:nvPr/>
        </p:nvGrpSpPr>
        <p:grpSpPr>
          <a:xfrm>
            <a:off x="425065" y="325954"/>
            <a:ext cx="508903" cy="396897"/>
            <a:chOff x="6468477" y="1576639"/>
            <a:chExt cx="555374" cy="433141"/>
          </a:xfrm>
        </p:grpSpPr>
        <p:sp>
          <p:nvSpPr>
            <p:cNvPr id="12" name="矩形 11"/>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4" name="组合 13"/>
          <p:cNvGrpSpPr/>
          <p:nvPr/>
        </p:nvGrpSpPr>
        <p:grpSpPr>
          <a:xfrm>
            <a:off x="11014367" y="322118"/>
            <a:ext cx="831274" cy="374073"/>
            <a:chOff x="11014363" y="322118"/>
            <a:chExt cx="831273" cy="374073"/>
          </a:xfrm>
        </p:grpSpPr>
        <p:sp>
          <p:nvSpPr>
            <p:cNvPr id="15" name="矩形: 圆角 14"/>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1014363" y="357637"/>
              <a:ext cx="776605" cy="337185"/>
            </a:xfrm>
            <a:prstGeom prst="rect">
              <a:avLst/>
            </a:prstGeom>
            <a:noFill/>
          </p:spPr>
          <p:txBody>
            <a:bodyPr wrap="none" rtlCol="0">
              <a:spAutoFit/>
            </a:bodyPr>
            <a:lstStyle/>
            <a:p>
              <a:r>
                <a:rPr lang="en-US" altLang="zh-CN" sz="1600" b="1" i="1" dirty="0">
                  <a:solidFill>
                    <a:schemeClr val="bg1"/>
                  </a:solidFill>
                  <a:latin typeface="微软雅黑" panose="020B0503020204020204" charset="-122"/>
                  <a:ea typeface="微软雅黑" panose="020B0503020204020204" charset="-122"/>
                </a:rPr>
                <a:t>LOGO</a:t>
              </a:r>
              <a:endParaRPr lang="zh-CN" altLang="en-US" sz="1600" b="1" i="1" dirty="0">
                <a:solidFill>
                  <a:schemeClr val="bg1"/>
                </a:solidFill>
                <a:latin typeface="微软雅黑" panose="020B0503020204020204" charset="-122"/>
                <a:ea typeface="微软雅黑" panose="020B0503020204020204" charset="-122"/>
              </a:endParaRPr>
            </a:p>
          </p:txBody>
        </p:sp>
      </p:grpSp>
      <p:pic>
        <p:nvPicPr>
          <p:cNvPr id="19" name="图片 18"/>
          <p:cNvPicPr>
            <a:picLocks noChangeAspect="1"/>
          </p:cNvPicPr>
          <p:nvPr/>
        </p:nvPicPr>
        <p:blipFill rotWithShape="1">
          <a:blip r:embed="rId2">
            <a:extLst>
              <a:ext uri="{28A0092B-C50C-407E-A947-70E740481C1C}">
                <a14:useLocalDpi xmlns:a14="http://schemas.microsoft.com/office/drawing/2010/main" val="0"/>
              </a:ext>
            </a:extLst>
          </a:blip>
          <a:srcRect t="19805" b="14175"/>
          <a:stretch>
            <a:fillRect/>
          </a:stretch>
        </p:blipFill>
        <p:spPr>
          <a:xfrm>
            <a:off x="1549237" y="0"/>
            <a:ext cx="9896003" cy="6858000"/>
          </a:xfrm>
          <a:prstGeom prst="rect">
            <a:avLst/>
          </a:prstGeom>
        </p:spPr>
      </p:pic>
      <p:sp>
        <p:nvSpPr>
          <p:cNvPr id="20" name="矩形 19"/>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l="15358" r="9145" b="27542"/>
          <a:stretch>
            <a:fillRect/>
          </a:stretch>
        </p:blipFill>
        <p:spPr>
          <a:xfrm>
            <a:off x="10965148" y="4212720"/>
            <a:ext cx="5624997" cy="3036745"/>
          </a:xfrm>
          <a:prstGeom prst="rect">
            <a:avLst/>
          </a:prstGeom>
        </p:spPr>
      </p:pic>
      <p:grpSp>
        <p:nvGrpSpPr>
          <p:cNvPr id="22" name="组合 21"/>
          <p:cNvGrpSpPr/>
          <p:nvPr/>
        </p:nvGrpSpPr>
        <p:grpSpPr>
          <a:xfrm>
            <a:off x="425065" y="325954"/>
            <a:ext cx="508903" cy="396897"/>
            <a:chOff x="6468477" y="1576639"/>
            <a:chExt cx="555374" cy="433141"/>
          </a:xfrm>
        </p:grpSpPr>
        <p:sp>
          <p:nvSpPr>
            <p:cNvPr id="23" name="矩形 22"/>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5" name="组合 24"/>
          <p:cNvGrpSpPr/>
          <p:nvPr/>
        </p:nvGrpSpPr>
        <p:grpSpPr>
          <a:xfrm>
            <a:off x="11014367" y="322118"/>
            <a:ext cx="831274" cy="374073"/>
            <a:chOff x="11014363" y="322118"/>
            <a:chExt cx="831273" cy="374073"/>
          </a:xfrm>
        </p:grpSpPr>
        <p:sp>
          <p:nvSpPr>
            <p:cNvPr id="26" name="矩形: 圆角 14"/>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5"/>
            <p:cNvSpPr txBox="1"/>
            <p:nvPr/>
          </p:nvSpPr>
          <p:spPr>
            <a:xfrm>
              <a:off x="11014363" y="357637"/>
              <a:ext cx="776605" cy="337185"/>
            </a:xfrm>
            <a:prstGeom prst="rect">
              <a:avLst/>
            </a:prstGeom>
            <a:noFill/>
          </p:spPr>
          <p:txBody>
            <a:bodyPr wrap="none" rtlCol="0">
              <a:spAutoFit/>
            </a:bodyPr>
            <a:lstStyle/>
            <a:p>
              <a:r>
                <a:rPr lang="en-US" altLang="zh-CN" sz="1600" b="1" i="1" dirty="0">
                  <a:solidFill>
                    <a:schemeClr val="bg1"/>
                  </a:solidFill>
                  <a:latin typeface="微软雅黑" panose="020B0503020204020204" charset="-122"/>
                  <a:ea typeface="微软雅黑" panose="020B0503020204020204" charset="-122"/>
                </a:rPr>
                <a:t>LOGO</a:t>
              </a:r>
              <a:endParaRPr lang="zh-CN" altLang="en-US" sz="1600" b="1" i="1" dirty="0">
                <a:solidFill>
                  <a:schemeClr val="bg1"/>
                </a:solidFill>
                <a:latin typeface="微软雅黑" panose="020B0503020204020204" charset="-122"/>
                <a:ea typeface="微软雅黑" panose="020B0503020204020204" charset="-122"/>
              </a:endParaRPr>
            </a:p>
          </p:txBody>
        </p:sp>
      </p:grpSp>
      <p:pic>
        <p:nvPicPr>
          <p:cNvPr id="28" name="图片 27"/>
          <p:cNvPicPr>
            <a:picLocks noChangeAspect="1"/>
          </p:cNvPicPr>
          <p:nvPr userDrawn="1"/>
        </p:nvPicPr>
        <p:blipFill rotWithShape="1">
          <a:blip r:embed="rId2">
            <a:extLst>
              <a:ext uri="{28A0092B-C50C-407E-A947-70E740481C1C}">
                <a14:useLocalDpi xmlns:a14="http://schemas.microsoft.com/office/drawing/2010/main" val="0"/>
              </a:ext>
            </a:extLst>
          </a:blip>
          <a:srcRect t="19805" b="14175"/>
          <a:stretch>
            <a:fillRect/>
          </a:stretch>
        </p:blipFill>
        <p:spPr>
          <a:xfrm>
            <a:off x="1549237" y="0"/>
            <a:ext cx="9896003" cy="6858000"/>
          </a:xfrm>
          <a:prstGeom prst="rect">
            <a:avLst/>
          </a:prstGeom>
        </p:spPr>
      </p:pic>
      <p:sp>
        <p:nvSpPr>
          <p:cNvPr id="29" name="矩形 28"/>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userDrawn="1"/>
        </p:nvPicPr>
        <p:blipFill rotWithShape="1">
          <a:blip r:embed="rId3" cstate="print">
            <a:extLst>
              <a:ext uri="{28A0092B-C50C-407E-A947-70E740481C1C}">
                <a14:useLocalDpi xmlns:a14="http://schemas.microsoft.com/office/drawing/2010/main" val="0"/>
              </a:ext>
            </a:extLst>
          </a:blip>
          <a:srcRect l="15358" r="9145" b="27542"/>
          <a:stretch>
            <a:fillRect/>
          </a:stretch>
        </p:blipFill>
        <p:spPr>
          <a:xfrm>
            <a:off x="10965148" y="4212720"/>
            <a:ext cx="5624997" cy="3036745"/>
          </a:xfrm>
          <a:prstGeom prst="rect">
            <a:avLst/>
          </a:prstGeom>
        </p:spPr>
      </p:pic>
      <p:grpSp>
        <p:nvGrpSpPr>
          <p:cNvPr id="31" name="组合 30"/>
          <p:cNvGrpSpPr/>
          <p:nvPr userDrawn="1"/>
        </p:nvGrpSpPr>
        <p:grpSpPr>
          <a:xfrm>
            <a:off x="425065" y="325954"/>
            <a:ext cx="508903" cy="396897"/>
            <a:chOff x="6468477" y="1576639"/>
            <a:chExt cx="555374" cy="433141"/>
          </a:xfrm>
        </p:grpSpPr>
        <p:sp>
          <p:nvSpPr>
            <p:cNvPr id="32" name="矩形 31"/>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矩形 32"/>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4" name="组合 33"/>
          <p:cNvGrpSpPr/>
          <p:nvPr userDrawn="1"/>
        </p:nvGrpSpPr>
        <p:grpSpPr>
          <a:xfrm>
            <a:off x="11014367" y="322118"/>
            <a:ext cx="831274" cy="374073"/>
            <a:chOff x="11014363" y="322118"/>
            <a:chExt cx="831273" cy="374073"/>
          </a:xfrm>
        </p:grpSpPr>
        <p:sp>
          <p:nvSpPr>
            <p:cNvPr id="35" name="矩形: 圆角 14"/>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15"/>
            <p:cNvSpPr txBox="1"/>
            <p:nvPr/>
          </p:nvSpPr>
          <p:spPr>
            <a:xfrm>
              <a:off x="11014363" y="357637"/>
              <a:ext cx="776605" cy="337185"/>
            </a:xfrm>
            <a:prstGeom prst="rect">
              <a:avLst/>
            </a:prstGeom>
            <a:noFill/>
          </p:spPr>
          <p:txBody>
            <a:bodyPr wrap="none" rtlCol="0">
              <a:spAutoFit/>
            </a:bodyPr>
            <a:lstStyle/>
            <a:p>
              <a:r>
                <a:rPr lang="en-US" altLang="zh-CN" sz="1600" b="1" i="1" dirty="0">
                  <a:solidFill>
                    <a:schemeClr val="bg1"/>
                  </a:solidFill>
                  <a:latin typeface="微软雅黑" panose="020B0503020204020204" charset="-122"/>
                  <a:ea typeface="微软雅黑" panose="020B0503020204020204" charset="-122"/>
                </a:rPr>
                <a:t>LOGO</a:t>
              </a:r>
              <a:endParaRPr lang="zh-CN" altLang="en-US" sz="1600" b="1" i="1" dirty="0">
                <a:solidFill>
                  <a:schemeClr val="bg1"/>
                </a:solidFill>
                <a:latin typeface="微软雅黑" panose="020B0503020204020204" charset="-122"/>
                <a:ea typeface="微软雅黑" panose="020B0503020204020204" charset="-122"/>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a:extLst>
              <a:ext uri="{28A0092B-C50C-407E-A947-70E740481C1C}">
                <a14:useLocalDpi xmlns:a14="http://schemas.microsoft.com/office/drawing/2010/main" val="0"/>
              </a:ext>
            </a:extLst>
          </a:blip>
          <a:srcRect t="19805" b="14175"/>
          <a:stretch>
            <a:fillRect/>
          </a:stretch>
        </p:blipFill>
        <p:spPr>
          <a:xfrm>
            <a:off x="1549236" y="0"/>
            <a:ext cx="9896003" cy="6858000"/>
          </a:xfrm>
          <a:prstGeom prst="rect">
            <a:avLst/>
          </a:prstGeom>
        </p:spPr>
      </p:pic>
      <p:sp>
        <p:nvSpPr>
          <p:cNvPr id="18" name="矩形 17"/>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6"/>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F252E9B-727B-4729-83FF-03B5A5A86894}" type="slidenum">
              <a:rPr lang="zh-CN" altLang="en-US" smtClean="0"/>
            </a:fld>
            <a:endParaRPr lang="zh-CN" altLang="en-US"/>
          </a:p>
        </p:txBody>
      </p:sp>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5358" r="9145" b="27542"/>
          <a:stretch>
            <a:fillRect/>
          </a:stretch>
        </p:blipFill>
        <p:spPr>
          <a:xfrm>
            <a:off x="10965148" y="4212720"/>
            <a:ext cx="5624997" cy="3036745"/>
          </a:xfrm>
          <a:prstGeom prst="rect">
            <a:avLst/>
          </a:prstGeom>
        </p:spPr>
      </p:pic>
      <p:grpSp>
        <p:nvGrpSpPr>
          <p:cNvPr id="11" name="组合 10"/>
          <p:cNvGrpSpPr/>
          <p:nvPr userDrawn="1"/>
        </p:nvGrpSpPr>
        <p:grpSpPr>
          <a:xfrm>
            <a:off x="425065" y="325954"/>
            <a:ext cx="508903" cy="396897"/>
            <a:chOff x="6468477" y="1576639"/>
            <a:chExt cx="555374" cy="433141"/>
          </a:xfrm>
        </p:grpSpPr>
        <p:sp>
          <p:nvSpPr>
            <p:cNvPr id="12" name="矩形 11"/>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4" name="组合 13"/>
          <p:cNvGrpSpPr/>
          <p:nvPr userDrawn="1"/>
        </p:nvGrpSpPr>
        <p:grpSpPr>
          <a:xfrm>
            <a:off x="11014367" y="322118"/>
            <a:ext cx="831274" cy="374073"/>
            <a:chOff x="11014363" y="322118"/>
            <a:chExt cx="831273" cy="374073"/>
          </a:xfrm>
        </p:grpSpPr>
        <p:sp>
          <p:nvSpPr>
            <p:cNvPr id="15" name="矩形: 圆角 14"/>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1014363" y="357637"/>
              <a:ext cx="776605" cy="337185"/>
            </a:xfrm>
            <a:prstGeom prst="rect">
              <a:avLst/>
            </a:prstGeom>
            <a:noFill/>
          </p:spPr>
          <p:txBody>
            <a:bodyPr wrap="none" rtlCol="0">
              <a:spAutoFit/>
            </a:bodyPr>
            <a:lstStyle/>
            <a:p>
              <a:r>
                <a:rPr lang="en-US" altLang="zh-CN" sz="1600" b="1" i="1" dirty="0">
                  <a:solidFill>
                    <a:schemeClr val="bg1"/>
                  </a:solidFill>
                  <a:latin typeface="微软雅黑" panose="020B0503020204020204" charset="-122"/>
                  <a:ea typeface="微软雅黑" panose="020B0503020204020204" charset="-122"/>
                </a:rPr>
                <a:t>LOGO</a:t>
              </a:r>
              <a:endParaRPr lang="zh-CN" altLang="en-US" sz="1600" b="1" i="1" dirty="0">
                <a:solidFill>
                  <a:schemeClr val="bg1"/>
                </a:solidFill>
                <a:latin typeface="微软雅黑" panose="020B0503020204020204" charset="-122"/>
                <a:ea typeface="微软雅黑" panose="020B0503020204020204" charset="-122"/>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a:extLst>
              <a:ext uri="{28A0092B-C50C-407E-A947-70E740481C1C}">
                <a14:useLocalDpi xmlns:a14="http://schemas.microsoft.com/office/drawing/2010/main" val="0"/>
              </a:ext>
            </a:extLst>
          </a:blip>
          <a:srcRect t="19805" b="14175"/>
          <a:stretch>
            <a:fillRect/>
          </a:stretch>
        </p:blipFill>
        <p:spPr>
          <a:xfrm>
            <a:off x="1549236" y="0"/>
            <a:ext cx="9896003" cy="6858000"/>
          </a:xfrm>
          <a:prstGeom prst="rect">
            <a:avLst/>
          </a:prstGeom>
        </p:spPr>
      </p:pic>
      <p:sp>
        <p:nvSpPr>
          <p:cNvPr id="18" name="矩形 17"/>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6"/>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F252E9B-727B-4729-83FF-03B5A5A86894}" type="slidenum">
              <a:rPr lang="zh-CN" altLang="en-US" smtClean="0"/>
            </a:fld>
            <a:endParaRPr lang="zh-CN" altLang="en-US"/>
          </a:p>
        </p:txBody>
      </p:sp>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5358" r="9145" b="27542"/>
          <a:stretch>
            <a:fillRect/>
          </a:stretch>
        </p:blipFill>
        <p:spPr>
          <a:xfrm>
            <a:off x="10965148" y="4212720"/>
            <a:ext cx="5624997" cy="3036745"/>
          </a:xfrm>
          <a:prstGeom prst="rect">
            <a:avLst/>
          </a:prstGeom>
        </p:spPr>
      </p:pic>
      <p:grpSp>
        <p:nvGrpSpPr>
          <p:cNvPr id="11" name="组合 10"/>
          <p:cNvGrpSpPr/>
          <p:nvPr userDrawn="1"/>
        </p:nvGrpSpPr>
        <p:grpSpPr>
          <a:xfrm>
            <a:off x="425065" y="325954"/>
            <a:ext cx="508903" cy="396897"/>
            <a:chOff x="6468477" y="1576639"/>
            <a:chExt cx="555374" cy="433141"/>
          </a:xfrm>
        </p:grpSpPr>
        <p:sp>
          <p:nvSpPr>
            <p:cNvPr id="12" name="矩形 11"/>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4" name="组合 13"/>
          <p:cNvGrpSpPr/>
          <p:nvPr userDrawn="1"/>
        </p:nvGrpSpPr>
        <p:grpSpPr>
          <a:xfrm>
            <a:off x="11014367" y="322118"/>
            <a:ext cx="831274" cy="374073"/>
            <a:chOff x="11014363" y="322118"/>
            <a:chExt cx="831273" cy="374073"/>
          </a:xfrm>
        </p:grpSpPr>
        <p:sp>
          <p:nvSpPr>
            <p:cNvPr id="15" name="矩形: 圆角 14"/>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1014363" y="357637"/>
              <a:ext cx="776605" cy="337185"/>
            </a:xfrm>
            <a:prstGeom prst="rect">
              <a:avLst/>
            </a:prstGeom>
            <a:noFill/>
          </p:spPr>
          <p:txBody>
            <a:bodyPr wrap="none" rtlCol="0">
              <a:spAutoFit/>
            </a:bodyPr>
            <a:lstStyle/>
            <a:p>
              <a:r>
                <a:rPr lang="en-US" altLang="zh-CN" sz="1600" b="1" i="1" dirty="0">
                  <a:solidFill>
                    <a:schemeClr val="bg1"/>
                  </a:solidFill>
                  <a:latin typeface="微软雅黑" panose="020B0503020204020204" charset="-122"/>
                  <a:ea typeface="微软雅黑" panose="020B0503020204020204" charset="-122"/>
                </a:rPr>
                <a:t>LOGO</a:t>
              </a:r>
              <a:endParaRPr lang="zh-CN" altLang="en-US" sz="1600" b="1" i="1" dirty="0">
                <a:solidFill>
                  <a:schemeClr val="bg1"/>
                </a:solidFill>
                <a:latin typeface="微软雅黑" panose="020B0503020204020204" charset="-122"/>
                <a:ea typeface="微软雅黑" panose="020B0503020204020204" charset="-122"/>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比较">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a:extLst>
              <a:ext uri="{28A0092B-C50C-407E-A947-70E740481C1C}">
                <a14:useLocalDpi xmlns:a14="http://schemas.microsoft.com/office/drawing/2010/main" val="0"/>
              </a:ext>
            </a:extLst>
          </a:blip>
          <a:srcRect t="19805" b="14175"/>
          <a:stretch>
            <a:fillRect/>
          </a:stretch>
        </p:blipFill>
        <p:spPr>
          <a:xfrm>
            <a:off x="1549237" y="0"/>
            <a:ext cx="9896003" cy="6858000"/>
          </a:xfrm>
          <a:prstGeom prst="rect">
            <a:avLst/>
          </a:prstGeom>
        </p:spPr>
      </p:pic>
      <p:sp>
        <p:nvSpPr>
          <p:cNvPr id="18" name="矩形 17"/>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6"/>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F252E9B-727B-4729-83FF-03B5A5A86894}" type="slidenum">
              <a:rPr lang="zh-CN" altLang="en-US" smtClean="0"/>
            </a:fld>
            <a:endParaRPr lang="zh-CN" altLang="en-US"/>
          </a:p>
        </p:txBody>
      </p:sp>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5358" r="9145" b="27542"/>
          <a:stretch>
            <a:fillRect/>
          </a:stretch>
        </p:blipFill>
        <p:spPr>
          <a:xfrm>
            <a:off x="10965148" y="4212720"/>
            <a:ext cx="5624997" cy="3036745"/>
          </a:xfrm>
          <a:prstGeom prst="rect">
            <a:avLst/>
          </a:prstGeom>
        </p:spPr>
      </p:pic>
      <p:grpSp>
        <p:nvGrpSpPr>
          <p:cNvPr id="11" name="组合 10"/>
          <p:cNvGrpSpPr/>
          <p:nvPr userDrawn="1"/>
        </p:nvGrpSpPr>
        <p:grpSpPr>
          <a:xfrm>
            <a:off x="425065" y="325954"/>
            <a:ext cx="508903" cy="396897"/>
            <a:chOff x="6468477" y="1576639"/>
            <a:chExt cx="555374" cy="433141"/>
          </a:xfrm>
        </p:grpSpPr>
        <p:sp>
          <p:nvSpPr>
            <p:cNvPr id="12" name="矩形 11"/>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4" name="组合 13"/>
          <p:cNvGrpSpPr/>
          <p:nvPr userDrawn="1"/>
        </p:nvGrpSpPr>
        <p:grpSpPr>
          <a:xfrm>
            <a:off x="11014367" y="322118"/>
            <a:ext cx="831274" cy="374073"/>
            <a:chOff x="11014363" y="322118"/>
            <a:chExt cx="831273" cy="374073"/>
          </a:xfrm>
        </p:grpSpPr>
        <p:sp>
          <p:nvSpPr>
            <p:cNvPr id="15" name="矩形: 圆角 14"/>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1014363" y="357637"/>
              <a:ext cx="776605" cy="337185"/>
            </a:xfrm>
            <a:prstGeom prst="rect">
              <a:avLst/>
            </a:prstGeom>
            <a:noFill/>
          </p:spPr>
          <p:txBody>
            <a:bodyPr wrap="none" rtlCol="0">
              <a:spAutoFit/>
            </a:bodyPr>
            <a:lstStyle/>
            <a:p>
              <a:r>
                <a:rPr lang="en-US" altLang="zh-CN" sz="1600" b="1" i="1" dirty="0">
                  <a:solidFill>
                    <a:schemeClr val="bg1"/>
                  </a:solidFill>
                  <a:latin typeface="微软雅黑" panose="020B0503020204020204" charset="-122"/>
                  <a:ea typeface="微软雅黑" panose="020B0503020204020204" charset="-122"/>
                </a:rPr>
                <a:t>LOGO</a:t>
              </a:r>
              <a:endParaRPr lang="zh-CN" altLang="en-US" sz="1600" b="1" i="1" dirty="0">
                <a:solidFill>
                  <a:schemeClr val="bg1"/>
                </a:solidFill>
                <a:latin typeface="微软雅黑" panose="020B0503020204020204" charset="-122"/>
                <a:ea typeface="微软雅黑" panose="020B0503020204020204" charset="-122"/>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比较">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a:extLst>
              <a:ext uri="{28A0092B-C50C-407E-A947-70E740481C1C}">
                <a14:useLocalDpi xmlns:a14="http://schemas.microsoft.com/office/drawing/2010/main" val="0"/>
              </a:ext>
            </a:extLst>
          </a:blip>
          <a:srcRect t="19805" b="14175"/>
          <a:stretch>
            <a:fillRect/>
          </a:stretch>
        </p:blipFill>
        <p:spPr>
          <a:xfrm>
            <a:off x="1549236" y="0"/>
            <a:ext cx="9896003" cy="6858000"/>
          </a:xfrm>
          <a:prstGeom prst="rect">
            <a:avLst/>
          </a:prstGeom>
        </p:spPr>
      </p:pic>
      <p:sp>
        <p:nvSpPr>
          <p:cNvPr id="18" name="矩形 17"/>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6"/>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F252E9B-727B-4729-83FF-03B5A5A86894}" type="slidenum">
              <a:rPr lang="zh-CN" altLang="en-US" smtClean="0"/>
            </a:fld>
            <a:endParaRPr lang="zh-CN" altLang="en-US"/>
          </a:p>
        </p:txBody>
      </p:sp>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5358" r="9145" b="27542"/>
          <a:stretch>
            <a:fillRect/>
          </a:stretch>
        </p:blipFill>
        <p:spPr>
          <a:xfrm>
            <a:off x="10965148" y="4212720"/>
            <a:ext cx="5624997" cy="3036745"/>
          </a:xfrm>
          <a:prstGeom prst="rect">
            <a:avLst/>
          </a:prstGeom>
        </p:spPr>
      </p:pic>
      <p:grpSp>
        <p:nvGrpSpPr>
          <p:cNvPr id="11" name="组合 10"/>
          <p:cNvGrpSpPr/>
          <p:nvPr userDrawn="1"/>
        </p:nvGrpSpPr>
        <p:grpSpPr>
          <a:xfrm>
            <a:off x="425065" y="325954"/>
            <a:ext cx="508903" cy="396897"/>
            <a:chOff x="6468477" y="1576639"/>
            <a:chExt cx="555374" cy="433141"/>
          </a:xfrm>
        </p:grpSpPr>
        <p:sp>
          <p:nvSpPr>
            <p:cNvPr id="12" name="矩形 11"/>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4" name="组合 13"/>
          <p:cNvGrpSpPr/>
          <p:nvPr userDrawn="1"/>
        </p:nvGrpSpPr>
        <p:grpSpPr>
          <a:xfrm>
            <a:off x="11014367" y="322118"/>
            <a:ext cx="831274" cy="374073"/>
            <a:chOff x="11014363" y="322118"/>
            <a:chExt cx="831273" cy="374073"/>
          </a:xfrm>
        </p:grpSpPr>
        <p:sp>
          <p:nvSpPr>
            <p:cNvPr id="15" name="矩形: 圆角 14"/>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1014363" y="357637"/>
              <a:ext cx="776605" cy="337185"/>
            </a:xfrm>
            <a:prstGeom prst="rect">
              <a:avLst/>
            </a:prstGeom>
            <a:noFill/>
          </p:spPr>
          <p:txBody>
            <a:bodyPr wrap="none" rtlCol="0">
              <a:spAutoFit/>
            </a:bodyPr>
            <a:lstStyle/>
            <a:p>
              <a:r>
                <a:rPr lang="en-US" altLang="zh-CN" sz="1600" b="1" i="1" dirty="0">
                  <a:solidFill>
                    <a:schemeClr val="bg1"/>
                  </a:solidFill>
                  <a:latin typeface="微软雅黑" panose="020B0503020204020204" charset="-122"/>
                  <a:ea typeface="微软雅黑" panose="020B0503020204020204" charset="-122"/>
                </a:rPr>
                <a:t>LOGO</a:t>
              </a:r>
              <a:endParaRPr lang="zh-CN" altLang="en-US" sz="1600" b="1" i="1" dirty="0">
                <a:solidFill>
                  <a:schemeClr val="bg1"/>
                </a:solidFill>
                <a:latin typeface="微软雅黑" panose="020B0503020204020204" charset="-122"/>
                <a:ea typeface="微软雅黑" panose="020B0503020204020204" charset="-122"/>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比较">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a:extLst>
              <a:ext uri="{28A0092B-C50C-407E-A947-70E740481C1C}">
                <a14:useLocalDpi xmlns:a14="http://schemas.microsoft.com/office/drawing/2010/main" val="0"/>
              </a:ext>
            </a:extLst>
          </a:blip>
          <a:srcRect t="19805" b="14175"/>
          <a:stretch>
            <a:fillRect/>
          </a:stretch>
        </p:blipFill>
        <p:spPr>
          <a:xfrm>
            <a:off x="1549237" y="0"/>
            <a:ext cx="9896003" cy="6858000"/>
          </a:xfrm>
          <a:prstGeom prst="rect">
            <a:avLst/>
          </a:prstGeom>
        </p:spPr>
      </p:pic>
      <p:sp>
        <p:nvSpPr>
          <p:cNvPr id="18" name="矩形 17"/>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6"/>
          <p:cNvSpPr>
            <a:spLocks noGrp="1"/>
          </p:cNvSpPr>
          <p:nvPr>
            <p:ph type="dt" sz="half" idx="10"/>
          </p:nvPr>
        </p:nvSpPr>
        <p:spPr/>
        <p:txBody>
          <a:bodyPr/>
          <a:lstStyle/>
          <a:p>
            <a:fld id="{0ADFEFE9-5CC8-4A14-B701-39B2293DE16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F252E9B-727B-4729-83FF-03B5A5A86894}" type="slidenum">
              <a:rPr lang="zh-CN" altLang="en-US" smtClean="0"/>
            </a:fld>
            <a:endParaRPr lang="zh-CN" altLang="en-US"/>
          </a:p>
        </p:txBody>
      </p:sp>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5358" r="9145" b="27542"/>
          <a:stretch>
            <a:fillRect/>
          </a:stretch>
        </p:blipFill>
        <p:spPr>
          <a:xfrm>
            <a:off x="10965148" y="4212720"/>
            <a:ext cx="5624997" cy="3036745"/>
          </a:xfrm>
          <a:prstGeom prst="rect">
            <a:avLst/>
          </a:prstGeom>
        </p:spPr>
      </p:pic>
      <p:grpSp>
        <p:nvGrpSpPr>
          <p:cNvPr id="11" name="组合 10"/>
          <p:cNvGrpSpPr/>
          <p:nvPr userDrawn="1"/>
        </p:nvGrpSpPr>
        <p:grpSpPr>
          <a:xfrm>
            <a:off x="425065" y="325954"/>
            <a:ext cx="508903" cy="396897"/>
            <a:chOff x="6468477" y="1576639"/>
            <a:chExt cx="555374" cy="433141"/>
          </a:xfrm>
        </p:grpSpPr>
        <p:sp>
          <p:nvSpPr>
            <p:cNvPr id="12" name="矩形 11"/>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4" name="组合 13"/>
          <p:cNvGrpSpPr/>
          <p:nvPr userDrawn="1"/>
        </p:nvGrpSpPr>
        <p:grpSpPr>
          <a:xfrm>
            <a:off x="11014367" y="322118"/>
            <a:ext cx="831274" cy="374073"/>
            <a:chOff x="11014363" y="322118"/>
            <a:chExt cx="831273" cy="374073"/>
          </a:xfrm>
        </p:grpSpPr>
        <p:sp>
          <p:nvSpPr>
            <p:cNvPr id="15" name="矩形: 圆角 14"/>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1014363" y="357637"/>
              <a:ext cx="776605" cy="337185"/>
            </a:xfrm>
            <a:prstGeom prst="rect">
              <a:avLst/>
            </a:prstGeom>
            <a:noFill/>
          </p:spPr>
          <p:txBody>
            <a:bodyPr wrap="none" rtlCol="0">
              <a:spAutoFit/>
            </a:bodyPr>
            <a:lstStyle/>
            <a:p>
              <a:r>
                <a:rPr lang="en-US" altLang="zh-CN" sz="1600" b="1" i="1" dirty="0">
                  <a:solidFill>
                    <a:schemeClr val="bg1"/>
                  </a:solidFill>
                  <a:latin typeface="微软雅黑" panose="020B0503020204020204" charset="-122"/>
                  <a:ea typeface="微软雅黑" panose="020B0503020204020204" charset="-122"/>
                </a:rPr>
                <a:t>LOGO</a:t>
              </a:r>
              <a:endParaRPr lang="zh-CN" altLang="en-US" sz="1600" b="1" i="1" dirty="0">
                <a:solidFill>
                  <a:schemeClr val="bg1"/>
                </a:solidFill>
                <a:latin typeface="微软雅黑" panose="020B0503020204020204" charset="-122"/>
                <a:ea typeface="微软雅黑" panose="020B0503020204020204" charset="-122"/>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8" Type="http://schemas.openxmlformats.org/officeDocument/2006/relationships/theme" Target="../theme/theme2.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0" name="Date Placeholder 9"/>
          <p:cNvSpPr>
            <a:spLocks noGrp="1"/>
          </p:cNvSpPr>
          <p:nvPr>
            <p:ph type="dt" sz="half" idx="2"/>
          </p:nvPr>
        </p:nvSpPr>
        <p:spPr>
          <a:xfrm>
            <a:off x="609600" y="635635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5AD88D8-E8AD-4BF8-96A7-77AFB0FD4339}" type="datetimeFigureOut">
              <a:rPr lang="zh-CN" altLang="en-US" smtClean="0"/>
            </a:fld>
            <a:endParaRPr lang="zh-CN" altLang="en-US"/>
          </a:p>
        </p:txBody>
      </p:sp>
      <p:sp>
        <p:nvSpPr>
          <p:cNvPr id="22"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Slide Number Placeholder 17"/>
          <p:cNvSpPr>
            <a:spLocks noGrp="1"/>
          </p:cNvSpPr>
          <p:nvPr>
            <p:ph type="sldNum" sz="quarter" idx="4"/>
          </p:nvPr>
        </p:nvSpPr>
        <p:spPr>
          <a:xfrm>
            <a:off x="10566400" y="635635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1033724-F57B-4625-A74F-688670D59CE1}" type="slidenum">
              <a:rPr lang="zh-CN" altLang="en-US" smtClean="0"/>
            </a:fld>
            <a:endParaRPr lang="zh-CN" altLang="en-US"/>
          </a:p>
        </p:txBody>
      </p:sp>
      <p:grpSp>
        <p:nvGrpSpPr>
          <p:cNvPr id="2" name="Group 1"/>
          <p:cNvGrpSpPr/>
          <p:nvPr/>
        </p:nvGrpSpPr>
        <p:grpSpPr>
          <a:xfrm>
            <a:off x="-25356" y="202408"/>
            <a:ext cx="12240731" cy="649224"/>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3.png"/><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12.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9.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5.png"/><Relationship Id="rId1"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8.png"/><Relationship Id="rId1"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51.png"/><Relationship Id="rId1" Type="http://schemas.openxmlformats.org/officeDocument/2006/relationships/image" Target="../media/image50.tif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53.png"/><Relationship Id="rId1"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4.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7.png"/><Relationship Id="rId7" Type="http://schemas.openxmlformats.org/officeDocument/2006/relationships/image" Target="../media/image16.jpe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tags" Target="../tags/tag2.xml"/><Relationship Id="rId2" Type="http://schemas.openxmlformats.org/officeDocument/2006/relationships/image" Target="../media/image12.jpeg"/><Relationship Id="rId10" Type="http://schemas.openxmlformats.org/officeDocument/2006/relationships/notesSlide" Target="../notesSlides/notesSlide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openxmlformats.org/officeDocument/2006/relationships/image" Target="../media/image19.GIF"/><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27.jpeg"/><Relationship Id="rId7" Type="http://schemas.openxmlformats.org/officeDocument/2006/relationships/image" Target="../media/image26.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9.png"/><Relationship Id="rId1"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png"/><Relationship Id="rId1"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p:sp>
        <p:nvSpPr>
          <p:cNvPr id="2" name="标题 1"/>
          <p:cNvSpPr>
            <a:spLocks noGrp="1"/>
          </p:cNvSpPr>
          <p:nvPr>
            <p:ph type="ctrTitle"/>
          </p:nvPr>
        </p:nvSpPr>
        <p:spPr>
          <a:xfrm>
            <a:off x="2052955" y="325120"/>
            <a:ext cx="7944485" cy="2021205"/>
          </a:xfrm>
        </p:spPr>
        <p:txBody>
          <a:bodyPr/>
          <a:p>
            <a:pPr>
              <a:lnSpc>
                <a:spcPct val="100000"/>
              </a:lnSpc>
            </a:pPr>
            <a:r>
              <a:rPr lang="zh-CN" altLang="en-US" sz="3200" b="1">
                <a:latin typeface="华文楷体" panose="02010600040101010101" charset="-122"/>
                <a:ea typeface="华文楷体" panose="02010600040101010101" charset="-122"/>
                <a:cs typeface="华文楷体" panose="02010600040101010101" charset="-122"/>
              </a:rPr>
              <a:t>中兽药集成防控技术对猪病毒病的防控</a:t>
            </a:r>
            <a:endParaRPr lang="zh-CN" altLang="en-US" sz="3200" b="1">
              <a:latin typeface="华文楷体" panose="02010600040101010101" charset="-122"/>
              <a:ea typeface="华文楷体" panose="02010600040101010101" charset="-122"/>
              <a:cs typeface="华文楷体" panose="02010600040101010101" charset="-122"/>
            </a:endParaRPr>
          </a:p>
        </p:txBody>
      </p:sp>
      <p:pic>
        <p:nvPicPr>
          <p:cNvPr id="4" name="图片 3"/>
          <p:cNvPicPr>
            <a:picLocks noChangeAspect="1"/>
          </p:cNvPicPr>
          <p:nvPr/>
        </p:nvPicPr>
        <p:blipFill>
          <a:blip r:embed="rId1"/>
          <a:stretch>
            <a:fillRect/>
          </a:stretch>
        </p:blipFill>
        <p:spPr>
          <a:xfrm>
            <a:off x="0" y="0"/>
            <a:ext cx="1715770" cy="1715770"/>
          </a:xfrm>
          <a:prstGeom prst="rect">
            <a:avLst/>
          </a:prstGeom>
        </p:spPr>
      </p:pic>
      <p:pic>
        <p:nvPicPr>
          <p:cNvPr id="5" name="图片 4"/>
          <p:cNvPicPr>
            <a:picLocks noChangeAspect="1"/>
          </p:cNvPicPr>
          <p:nvPr/>
        </p:nvPicPr>
        <p:blipFill>
          <a:blip r:embed="rId2"/>
          <a:stretch>
            <a:fillRect/>
          </a:stretch>
        </p:blipFill>
        <p:spPr>
          <a:xfrm>
            <a:off x="0" y="1715770"/>
            <a:ext cx="1716405" cy="1762125"/>
          </a:xfrm>
          <a:prstGeom prst="rect">
            <a:avLst/>
          </a:prstGeom>
        </p:spPr>
      </p:pic>
      <p:pic>
        <p:nvPicPr>
          <p:cNvPr id="7" name="图片 6"/>
          <p:cNvPicPr>
            <a:picLocks noChangeAspect="1"/>
          </p:cNvPicPr>
          <p:nvPr/>
        </p:nvPicPr>
        <p:blipFill>
          <a:blip r:embed="rId3"/>
          <a:stretch>
            <a:fillRect/>
          </a:stretch>
        </p:blipFill>
        <p:spPr>
          <a:xfrm>
            <a:off x="0" y="3477895"/>
            <a:ext cx="1717040" cy="1691005"/>
          </a:xfrm>
          <a:prstGeom prst="rect">
            <a:avLst/>
          </a:prstGeom>
        </p:spPr>
      </p:pic>
      <p:pic>
        <p:nvPicPr>
          <p:cNvPr id="8" name="图片 7"/>
          <p:cNvPicPr>
            <a:picLocks noChangeAspect="1"/>
          </p:cNvPicPr>
          <p:nvPr/>
        </p:nvPicPr>
        <p:blipFill>
          <a:blip r:embed="rId4"/>
          <a:stretch>
            <a:fillRect/>
          </a:stretch>
        </p:blipFill>
        <p:spPr>
          <a:xfrm>
            <a:off x="10335260" y="13970"/>
            <a:ext cx="1856740" cy="1752600"/>
          </a:xfrm>
          <a:prstGeom prst="rect">
            <a:avLst/>
          </a:prstGeom>
        </p:spPr>
      </p:pic>
      <p:pic>
        <p:nvPicPr>
          <p:cNvPr id="9" name="图片 8"/>
          <p:cNvPicPr>
            <a:picLocks noChangeAspect="1"/>
          </p:cNvPicPr>
          <p:nvPr/>
        </p:nvPicPr>
        <p:blipFill>
          <a:blip r:embed="rId5"/>
          <a:stretch>
            <a:fillRect/>
          </a:stretch>
        </p:blipFill>
        <p:spPr>
          <a:xfrm>
            <a:off x="10334625" y="1715770"/>
            <a:ext cx="1857375" cy="1857375"/>
          </a:xfrm>
          <a:prstGeom prst="rect">
            <a:avLst/>
          </a:prstGeom>
        </p:spPr>
      </p:pic>
      <p:pic>
        <p:nvPicPr>
          <p:cNvPr id="10" name="图片 9"/>
          <p:cNvPicPr>
            <a:picLocks noChangeAspect="1"/>
          </p:cNvPicPr>
          <p:nvPr/>
        </p:nvPicPr>
        <p:blipFill>
          <a:blip r:embed="rId6"/>
          <a:stretch>
            <a:fillRect/>
          </a:stretch>
        </p:blipFill>
        <p:spPr>
          <a:xfrm>
            <a:off x="10329545" y="3501390"/>
            <a:ext cx="1862455" cy="1668780"/>
          </a:xfrm>
          <a:prstGeom prst="rect">
            <a:avLst/>
          </a:prstGeom>
        </p:spPr>
      </p:pic>
      <p:pic>
        <p:nvPicPr>
          <p:cNvPr id="11" name="图片 10"/>
          <p:cNvPicPr>
            <a:picLocks noChangeAspect="1"/>
          </p:cNvPicPr>
          <p:nvPr/>
        </p:nvPicPr>
        <p:blipFill>
          <a:blip r:embed="rId7"/>
          <a:stretch>
            <a:fillRect/>
          </a:stretch>
        </p:blipFill>
        <p:spPr>
          <a:xfrm>
            <a:off x="10335260" y="5184775"/>
            <a:ext cx="1879600" cy="1673225"/>
          </a:xfrm>
          <a:prstGeom prst="rect">
            <a:avLst/>
          </a:prstGeom>
        </p:spPr>
      </p:pic>
      <p:pic>
        <p:nvPicPr>
          <p:cNvPr id="12" name="图片 11"/>
          <p:cNvPicPr>
            <a:picLocks noChangeAspect="1"/>
          </p:cNvPicPr>
          <p:nvPr/>
        </p:nvPicPr>
        <p:blipFill>
          <a:blip r:embed="rId8"/>
          <a:stretch>
            <a:fillRect/>
          </a:stretch>
        </p:blipFill>
        <p:spPr>
          <a:xfrm>
            <a:off x="0" y="5168900"/>
            <a:ext cx="1717040" cy="1675765"/>
          </a:xfrm>
          <a:prstGeom prst="rect">
            <a:avLst/>
          </a:prstGeom>
        </p:spPr>
      </p:pic>
      <p:sp>
        <p:nvSpPr>
          <p:cNvPr id="14" name="TextBox 3"/>
          <p:cNvSpPr txBox="1"/>
          <p:nvPr/>
        </p:nvSpPr>
        <p:spPr>
          <a:xfrm>
            <a:off x="2689860" y="4831080"/>
            <a:ext cx="6444615" cy="1014730"/>
          </a:xfrm>
          <a:prstGeom prst="rect">
            <a:avLst/>
          </a:prstGeom>
          <a:noFill/>
        </p:spPr>
        <p:txBody>
          <a:bodyPr wrap="square" rtlCol="0">
            <a:spAutoFit/>
          </a:bodyPr>
          <a:lstStyle/>
          <a:p>
            <a:pPr algn="ctr">
              <a:lnSpc>
                <a:spcPct val="150000"/>
              </a:lnSpc>
            </a:pPr>
            <a:r>
              <a:rPr lang="zh-CN" altLang="en-US" sz="2000" b="1" dirty="0" smtClean="0">
                <a:latin typeface="华文楷体" panose="02010600040101010101" charset="-122"/>
                <a:ea typeface="华文楷体" panose="02010600040101010101" charset="-122"/>
                <a:cs typeface="华文楷体" panose="02010600040101010101" charset="-122"/>
              </a:rPr>
              <a:t>项目承担单位：</a:t>
            </a:r>
            <a:r>
              <a:rPr lang="en-US" altLang="zh-CN" sz="2000" b="1" dirty="0" smtClean="0">
                <a:latin typeface="华文楷体" panose="02010600040101010101" charset="-122"/>
                <a:ea typeface="华文楷体" panose="02010600040101010101" charset="-122"/>
                <a:cs typeface="华文楷体" panose="02010600040101010101" charset="-122"/>
              </a:rPr>
              <a:t>中国农业科学院兰州畜牧与兽药研究所</a:t>
            </a:r>
            <a:endParaRPr lang="en-US" altLang="zh-CN" sz="2000" b="1" dirty="0" smtClean="0">
              <a:latin typeface="华文楷体" panose="02010600040101010101" charset="-122"/>
              <a:ea typeface="华文楷体" panose="02010600040101010101" charset="-122"/>
              <a:cs typeface="华文楷体" panose="02010600040101010101" charset="-122"/>
            </a:endParaRPr>
          </a:p>
          <a:p>
            <a:pPr algn="ctr">
              <a:lnSpc>
                <a:spcPct val="150000"/>
              </a:lnSpc>
            </a:pPr>
            <a:r>
              <a:rPr lang="en-US" altLang="zh-CN" sz="2000" b="1" dirty="0" smtClean="0">
                <a:latin typeface="华文楷体" panose="02010600040101010101" charset="-122"/>
                <a:ea typeface="华文楷体" panose="02010600040101010101" charset="-122"/>
                <a:cs typeface="华文楷体" panose="02010600040101010101" charset="-122"/>
              </a:rPr>
              <a:t>  2023.3</a:t>
            </a:r>
            <a:endParaRPr lang="en-US" altLang="zh-CN" sz="2000" b="1" dirty="0" smtClean="0">
              <a:latin typeface="华文楷体" panose="02010600040101010101" charset="-122"/>
              <a:ea typeface="华文楷体" panose="02010600040101010101" charset="-122"/>
              <a:cs typeface="华文楷体" panose="02010600040101010101" charset="-122"/>
            </a:endParaRPr>
          </a:p>
        </p:txBody>
      </p:sp>
      <p:sp>
        <p:nvSpPr>
          <p:cNvPr id="15" name="副标题 2"/>
          <p:cNvSpPr>
            <a:spLocks noGrp="1"/>
          </p:cNvSpPr>
          <p:nvPr/>
        </p:nvSpPr>
        <p:spPr>
          <a:xfrm>
            <a:off x="3356610" y="4272915"/>
            <a:ext cx="5210175" cy="708025"/>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panose="05020102010507070707"/>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panose="05020102010507070707"/>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panose="05020102010507070707"/>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panose="05020102010507070707"/>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panose="05020102010507070707"/>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panose="05020102010507070707"/>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panose="05020102010507070707"/>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zh-CN" altLang="en-US" sz="2000" b="1" dirty="0" smtClean="0">
                <a:latin typeface="华文楷体" panose="02010600040101010101" charset="-122"/>
                <a:ea typeface="华文楷体" panose="02010600040101010101" charset="-122"/>
              </a:rPr>
              <a:t>汇报人：辛蕊华</a:t>
            </a:r>
            <a:endParaRPr lang="zh-CN" altLang="en-US" sz="2000" b="1" dirty="0" smtClean="0">
              <a:latin typeface="华文楷体" panose="02010600040101010101" charset="-122"/>
              <a:ea typeface="华文楷体" panose="0201060004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245235" y="1927225"/>
            <a:ext cx="4779645" cy="2642870"/>
          </a:xfrm>
          <a:prstGeom prst="rect">
            <a:avLst/>
          </a:prstGeom>
        </p:spPr>
      </p:pic>
      <p:pic>
        <p:nvPicPr>
          <p:cNvPr id="3" name="图片 2"/>
          <p:cNvPicPr>
            <a:picLocks noChangeAspect="1"/>
          </p:cNvPicPr>
          <p:nvPr/>
        </p:nvPicPr>
        <p:blipFill>
          <a:blip r:embed="rId2"/>
          <a:stretch>
            <a:fillRect/>
          </a:stretch>
        </p:blipFill>
        <p:spPr>
          <a:xfrm>
            <a:off x="6878955" y="1111885"/>
            <a:ext cx="4093845" cy="4273550"/>
          </a:xfrm>
          <a:prstGeom prst="rect">
            <a:avLst/>
          </a:prstGeom>
        </p:spPr>
      </p:pic>
      <p:sp>
        <p:nvSpPr>
          <p:cNvPr id="100" name="矩形 99"/>
          <p:cNvSpPr/>
          <p:nvPr/>
        </p:nvSpPr>
        <p:spPr>
          <a:xfrm>
            <a:off x="1095375" y="4633595"/>
            <a:ext cx="5080000" cy="932180"/>
          </a:xfrm>
          <a:prstGeom prst="rect">
            <a:avLst/>
          </a:prstGeom>
          <a:solidFill>
            <a:schemeClr val="tx2">
              <a:lumMod val="10000"/>
              <a:lumOff val="90000"/>
            </a:schemeClr>
          </a:solidFill>
        </p:spPr>
        <p:txBody>
          <a:bodyPr wrap="square">
            <a:noAutofit/>
          </a:bodyPr>
          <a:lstStyle/>
          <a:p>
            <a:pPr lvl="0" algn="l">
              <a:buClrTx/>
              <a:buSzTx/>
              <a:buFontTx/>
            </a:pPr>
            <a:r>
              <a:rPr lang="zh-CN" altLang="zh-CN" sz="1400" noProof="0" dirty="0" smtClean="0">
                <a:ln>
                  <a:noFill/>
                </a:ln>
                <a:effectLst/>
                <a:uLnTx/>
                <a:uFillTx/>
                <a:latin typeface="华文楷体" panose="02010600040101010101" charset="-122"/>
                <a:ea typeface="华文楷体" panose="02010600040101010101" charset="-122"/>
                <a:sym typeface="+mn-ea"/>
              </a:rPr>
              <a:t>紫菀百部</a:t>
            </a:r>
            <a:r>
              <a:rPr lang="zh-CN" altLang="zh-CN" sz="1400" noProof="0" dirty="0" smtClean="0">
                <a:ln>
                  <a:noFill/>
                </a:ln>
                <a:effectLst/>
                <a:uLnTx/>
                <a:uFillTx/>
                <a:latin typeface="华文楷体" panose="02010600040101010101" charset="-122"/>
                <a:ea typeface="华文楷体" panose="02010600040101010101" charset="-122"/>
                <a:sym typeface="+mn-ea"/>
              </a:rPr>
              <a:t>颗粒低、中、高剂量组，组间增重比较差异不显著（</a:t>
            </a:r>
            <a:r>
              <a:rPr lang="zh-CN" altLang="zh-CN" sz="1400" i="1" noProof="0" dirty="0" smtClean="0">
                <a:ln>
                  <a:noFill/>
                </a:ln>
                <a:effectLst/>
                <a:uLnTx/>
                <a:uFillTx/>
                <a:latin typeface="华文楷体" panose="02010600040101010101" charset="-122"/>
                <a:ea typeface="华文楷体" panose="02010600040101010101" charset="-122"/>
                <a:sym typeface="+mn-ea"/>
              </a:rPr>
              <a:t>P</a:t>
            </a:r>
            <a:r>
              <a:rPr lang="zh-CN" altLang="zh-CN" sz="1400" noProof="0" dirty="0" smtClean="0">
                <a:ln>
                  <a:noFill/>
                </a:ln>
                <a:effectLst/>
                <a:uLnTx/>
                <a:uFillTx/>
                <a:latin typeface="华文楷体" panose="02010600040101010101" charset="-122"/>
                <a:ea typeface="华文楷体" panose="02010600040101010101" charset="-122"/>
                <a:sym typeface="+mn-ea"/>
              </a:rPr>
              <a:t> </a:t>
            </a:r>
            <a:r>
              <a:rPr lang="zh-CN" altLang="zh-CN" sz="1400" noProof="0" dirty="0" smtClean="0">
                <a:ln>
                  <a:noFill/>
                </a:ln>
                <a:effectLst/>
                <a:uLnTx/>
                <a:uFillTx/>
                <a:latin typeface="华文楷体" panose="02010600040101010101" charset="-122"/>
                <a:ea typeface="华文楷体" panose="02010600040101010101" charset="-122"/>
                <a:sym typeface="+mn-ea"/>
              </a:rPr>
              <a:t>＞</a:t>
            </a:r>
            <a:r>
              <a:rPr lang="zh-CN" altLang="zh-CN" sz="1400" noProof="0" dirty="0" smtClean="0">
                <a:ln>
                  <a:noFill/>
                </a:ln>
                <a:effectLst/>
                <a:uLnTx/>
                <a:uFillTx/>
                <a:latin typeface="华文楷体" panose="02010600040101010101" charset="-122"/>
                <a:ea typeface="华文楷体" panose="02010600040101010101" charset="-122"/>
                <a:sym typeface="+mn-ea"/>
              </a:rPr>
              <a:t>0.05</a:t>
            </a:r>
            <a:r>
              <a:rPr lang="zh-CN" altLang="zh-CN" sz="1400" noProof="0" dirty="0" smtClean="0">
                <a:ln>
                  <a:noFill/>
                </a:ln>
                <a:effectLst/>
                <a:uLnTx/>
                <a:uFillTx/>
                <a:latin typeface="华文楷体" panose="02010600040101010101" charset="-122"/>
                <a:ea typeface="华文楷体" panose="02010600040101010101" charset="-122"/>
                <a:sym typeface="+mn-ea"/>
              </a:rPr>
              <a:t>），各组与</a:t>
            </a:r>
            <a:r>
              <a:rPr lang="zh-CN" altLang="zh-CN" sz="1400" noProof="0" dirty="0" smtClean="0">
                <a:ln>
                  <a:noFill/>
                </a:ln>
                <a:effectLst/>
                <a:uLnTx/>
                <a:uFillTx/>
                <a:latin typeface="华文楷体" panose="02010600040101010101" charset="-122"/>
                <a:ea typeface="华文楷体" panose="02010600040101010101" charset="-122"/>
                <a:sym typeface="+mn-ea"/>
              </a:rPr>
              <a:t>模型组相比体重有所提高，且</a:t>
            </a:r>
            <a:r>
              <a:rPr lang="zh-CN" altLang="zh-CN" sz="1400" noProof="0" dirty="0" smtClean="0">
                <a:ln>
                  <a:noFill/>
                </a:ln>
                <a:effectLst/>
                <a:uLnTx/>
                <a:uFillTx/>
                <a:latin typeface="华文楷体" panose="02010600040101010101" charset="-122"/>
                <a:ea typeface="华文楷体" panose="02010600040101010101" charset="-122"/>
                <a:sym typeface="+mn-ea"/>
              </a:rPr>
              <a:t>差异显著（</a:t>
            </a:r>
            <a:r>
              <a:rPr lang="zh-CN" altLang="zh-CN" sz="1400" i="1" noProof="0" dirty="0" smtClean="0">
                <a:ln>
                  <a:noFill/>
                </a:ln>
                <a:effectLst/>
                <a:uLnTx/>
                <a:uFillTx/>
                <a:latin typeface="华文楷体" panose="02010600040101010101" charset="-122"/>
                <a:ea typeface="华文楷体" panose="02010600040101010101" charset="-122"/>
                <a:sym typeface="+mn-ea"/>
              </a:rPr>
              <a:t>P</a:t>
            </a:r>
            <a:r>
              <a:rPr lang="zh-CN" altLang="zh-CN" sz="1400" noProof="0" dirty="0" smtClean="0">
                <a:ln>
                  <a:noFill/>
                </a:ln>
                <a:effectLst/>
                <a:uLnTx/>
                <a:uFillTx/>
                <a:latin typeface="华文楷体" panose="02010600040101010101" charset="-122"/>
                <a:ea typeface="华文楷体" panose="02010600040101010101" charset="-122"/>
                <a:sym typeface="+mn-ea"/>
              </a:rPr>
              <a:t> </a:t>
            </a:r>
            <a:r>
              <a:rPr lang="zh-CN" altLang="zh-CN" sz="1400" noProof="0" dirty="0" smtClean="0">
                <a:ln>
                  <a:noFill/>
                </a:ln>
                <a:effectLst/>
                <a:uLnTx/>
                <a:uFillTx/>
                <a:latin typeface="华文楷体" panose="02010600040101010101" charset="-122"/>
                <a:ea typeface="华文楷体" panose="02010600040101010101" charset="-122"/>
                <a:sym typeface="+mn-ea"/>
              </a:rPr>
              <a:t>＜</a:t>
            </a:r>
            <a:r>
              <a:rPr lang="zh-CN" altLang="zh-CN" sz="1400" noProof="0" dirty="0" smtClean="0">
                <a:ln>
                  <a:noFill/>
                </a:ln>
                <a:effectLst/>
                <a:uLnTx/>
                <a:uFillTx/>
                <a:latin typeface="华文楷体" panose="02010600040101010101" charset="-122"/>
                <a:ea typeface="华文楷体" panose="02010600040101010101" charset="-122"/>
                <a:sym typeface="+mn-ea"/>
              </a:rPr>
              <a:t>0.05</a:t>
            </a:r>
            <a:r>
              <a:rPr lang="zh-CN" altLang="zh-CN" sz="1400" noProof="0" dirty="0" smtClean="0">
                <a:ln>
                  <a:noFill/>
                </a:ln>
                <a:effectLst/>
                <a:uLnTx/>
                <a:uFillTx/>
                <a:latin typeface="华文楷体" panose="02010600040101010101" charset="-122"/>
                <a:ea typeface="华文楷体" panose="02010600040101010101" charset="-122"/>
                <a:sym typeface="+mn-ea"/>
              </a:rPr>
              <a:t>）</a:t>
            </a:r>
            <a:endParaRPr lang="zh-CN" altLang="zh-CN" sz="1400" noProof="0" dirty="0" smtClean="0">
              <a:ln>
                <a:noFill/>
              </a:ln>
              <a:effectLst/>
              <a:uLnTx/>
              <a:uFillTx/>
              <a:latin typeface="华文楷体" panose="02010600040101010101" charset="-122"/>
              <a:ea typeface="华文楷体" panose="02010600040101010101" charset="-122"/>
              <a:sym typeface="+mn-ea"/>
            </a:endParaRPr>
          </a:p>
        </p:txBody>
      </p:sp>
      <p:sp>
        <p:nvSpPr>
          <p:cNvPr id="14" name="内容占位符 1"/>
          <p:cNvSpPr txBox="1"/>
          <p:nvPr/>
        </p:nvSpPr>
        <p:spPr>
          <a:xfrm>
            <a:off x="1316355" y="5691505"/>
            <a:ext cx="8701405" cy="889000"/>
          </a:xfrm>
          <a:prstGeom prst="rect">
            <a:avLst/>
          </a:prstGeom>
          <a:solidFill>
            <a:schemeClr val="accent3">
              <a:lumMod val="40000"/>
              <a:lumOff val="60000"/>
            </a:schemeClr>
          </a:solidFill>
        </p:spPr>
        <p:txBody>
          <a:bodyPr/>
          <a:p>
            <a:pPr marL="0" marR="0" lvl="0" indent="0" algn="l" defTabSz="914400" rtl="0" eaLnBrk="1" fontAlgn="auto" latinLnBrk="0" hangingPunct="1">
              <a:lnSpc>
                <a:spcPct val="100000"/>
              </a:lnSpc>
              <a:spcBef>
                <a:spcPct val="20000"/>
              </a:spcBef>
              <a:spcAft>
                <a:spcPts val="0"/>
              </a:spcAft>
              <a:buClr>
                <a:schemeClr val="accent1"/>
              </a:buClr>
              <a:buSzPct val="50000"/>
              <a:buFont typeface="Arial" panose="020B0604020202020204" pitchFamily="34" charset="0"/>
              <a:buNone/>
              <a:defRPr/>
            </a:pPr>
            <a:r>
              <a:rPr kumimoji="0" lang="zh-CN" altLang="en-US" b="1" i="0" u="none" strike="noStrike" kern="1200" cap="none" spc="0" normalizeH="0" baseline="0" noProof="0" dirty="0" smtClean="0">
                <a:ln>
                  <a:noFill/>
                </a:ln>
                <a:solidFill>
                  <a:schemeClr val="tx1"/>
                </a:solidFill>
                <a:effectLst/>
                <a:uLnTx/>
                <a:uFillTx/>
                <a:latin typeface="华文楷体" panose="02010600040101010101" charset="-122"/>
                <a:ea typeface="华文楷体" panose="02010600040101010101" charset="-122"/>
                <a:cs typeface="+mn-cs"/>
              </a:rPr>
              <a:t>小结：</a:t>
            </a:r>
            <a:r>
              <a:rPr kumimoji="0" lang="zh-CN" altLang="zh-CN" b="0" i="0" u="none" strike="noStrike" kern="1200" cap="none" spc="0" normalizeH="0" baseline="0" noProof="0" dirty="0" smtClean="0">
                <a:ln>
                  <a:noFill/>
                </a:ln>
                <a:solidFill>
                  <a:schemeClr val="tx1"/>
                </a:solidFill>
                <a:effectLst/>
                <a:uLnTx/>
                <a:uFillTx/>
                <a:latin typeface="华文楷体" panose="02010600040101010101" charset="-122"/>
                <a:ea typeface="华文楷体" panose="02010600040101010101" charset="-122"/>
                <a:cs typeface="+mn-cs"/>
              </a:rPr>
              <a:t>通过对猪喘气病人工发病试验猪的疗效测定，</a:t>
            </a:r>
            <a:r>
              <a:rPr kumimoji="0" lang="zh-CN" altLang="en-US" b="0" i="0" u="none" strike="noStrike" kern="1200" cap="none" spc="0" normalizeH="0" baseline="0" noProof="0" dirty="0" smtClean="0">
                <a:ln>
                  <a:noFill/>
                </a:ln>
                <a:solidFill>
                  <a:schemeClr val="tx1"/>
                </a:solidFill>
                <a:effectLst/>
                <a:uLnTx/>
                <a:uFillTx/>
                <a:latin typeface="华文楷体" panose="02010600040101010101" charset="-122"/>
                <a:ea typeface="华文楷体" panose="02010600040101010101" charset="-122"/>
                <a:cs typeface="+mn-cs"/>
              </a:rPr>
              <a:t>紫菀百部</a:t>
            </a:r>
            <a:r>
              <a:rPr kumimoji="0" lang="zh-CN" altLang="zh-CN" b="0" i="0" u="none" strike="noStrike" kern="1200" cap="none" spc="0" normalizeH="0" baseline="0" noProof="0" dirty="0" smtClean="0">
                <a:ln>
                  <a:noFill/>
                </a:ln>
                <a:solidFill>
                  <a:schemeClr val="tx1"/>
                </a:solidFill>
                <a:effectLst/>
                <a:uLnTx/>
                <a:uFillTx/>
                <a:latin typeface="华文楷体" panose="02010600040101010101" charset="-122"/>
                <a:ea typeface="华文楷体" panose="02010600040101010101" charset="-122"/>
                <a:cs typeface="+mn-cs"/>
              </a:rPr>
              <a:t>颗粒高、中剂量组对支原体肺炎的疗效显著</a:t>
            </a:r>
            <a:r>
              <a:rPr kumimoji="0" lang="zh-CN" altLang="en-US" b="0" i="0" u="none" strike="noStrike" kern="1200" cap="none" spc="0" normalizeH="0" baseline="0" noProof="0" dirty="0" smtClean="0">
                <a:ln>
                  <a:noFill/>
                </a:ln>
                <a:solidFill>
                  <a:schemeClr val="tx1"/>
                </a:solidFill>
                <a:effectLst/>
                <a:uLnTx/>
                <a:uFillTx/>
                <a:latin typeface="华文楷体" panose="02010600040101010101" charset="-122"/>
                <a:ea typeface="华文楷体" panose="02010600040101010101" charset="-122"/>
                <a:cs typeface="+mn-cs"/>
              </a:rPr>
              <a:t>，且能够显著改善由于猪气喘病导致的体重下降，可</a:t>
            </a:r>
            <a:r>
              <a:rPr kumimoji="0" lang="zh-CN" altLang="zh-CN" b="0" i="0" u="none" strike="noStrike" kern="1200" cap="none" spc="0" normalizeH="0" baseline="0" noProof="0" dirty="0" smtClean="0">
                <a:ln>
                  <a:noFill/>
                </a:ln>
                <a:solidFill>
                  <a:schemeClr val="tx1"/>
                </a:solidFill>
                <a:effectLst/>
                <a:uLnTx/>
                <a:uFillTx/>
                <a:latin typeface="华文楷体" panose="02010600040101010101" charset="-122"/>
                <a:ea typeface="华文楷体" panose="02010600040101010101" charset="-122"/>
                <a:cs typeface="+mn-cs"/>
              </a:rPr>
              <a:t>用于猪喘气病的临床</a:t>
            </a:r>
            <a:r>
              <a:rPr kumimoji="0" lang="zh-CN" altLang="zh-CN" b="0" i="0" u="none" strike="noStrike" kern="1200" cap="none" spc="0" normalizeH="0" baseline="0" noProof="0" dirty="0" smtClean="0">
                <a:ln>
                  <a:noFill/>
                </a:ln>
                <a:solidFill>
                  <a:schemeClr val="tx1"/>
                </a:solidFill>
                <a:effectLst/>
                <a:uLnTx/>
                <a:uFillTx/>
                <a:latin typeface="华文楷体" panose="02010600040101010101" charset="-122"/>
                <a:ea typeface="华文楷体" panose="02010600040101010101" charset="-122"/>
                <a:cs typeface="+mn-cs"/>
              </a:rPr>
              <a:t>应用。</a:t>
            </a:r>
            <a:endParaRPr kumimoji="0" lang="zh-CN" altLang="zh-CN" b="0" i="0" u="none" strike="noStrike" kern="1200" cap="none" spc="0" normalizeH="0" baseline="0" noProof="0" dirty="0" smtClean="0">
              <a:ln>
                <a:noFill/>
              </a:ln>
              <a:solidFill>
                <a:schemeClr val="tx1"/>
              </a:solidFill>
              <a:effectLst/>
              <a:uLnTx/>
              <a:uFillTx/>
              <a:latin typeface="华文楷体" panose="02010600040101010101" charset="-122"/>
              <a:ea typeface="华文楷体" panose="02010600040101010101" charset="-122"/>
              <a:cs typeface="+mn-cs"/>
            </a:endParaRPr>
          </a:p>
        </p:txBody>
      </p:sp>
      <p:sp>
        <p:nvSpPr>
          <p:cNvPr id="4" name="圆角矩形 3"/>
          <p:cNvSpPr/>
          <p:nvPr/>
        </p:nvSpPr>
        <p:spPr>
          <a:xfrm>
            <a:off x="2314119" y="664121"/>
            <a:ext cx="2376264" cy="720080"/>
          </a:xfrm>
          <a:prstGeom prst="roundRect">
            <a:avLst/>
          </a:prstGeom>
          <a:solidFill>
            <a:sysClr val="window" lastClr="FFFFFF">
              <a:alpha val="0"/>
            </a:sysClr>
          </a:solidFill>
          <a:ln w="25400" cap="flat" cmpd="sng" algn="ctr">
            <a:solidFill>
              <a:srgbClr val="477AB1">
                <a:shade val="50000"/>
              </a:srgbClr>
            </a:solidFill>
            <a:prstDash val="solid"/>
          </a:ln>
          <a:effectLst/>
        </p:spPr>
        <p:txBody>
          <a:bodyPr rtlCol="0" anchor="ctr"/>
          <a:p>
            <a:pPr lvl="0" algn="just"/>
            <a:r>
              <a:rPr lang="zh-CN" altLang="en-US" b="1" dirty="0">
                <a:latin typeface="华文楷体" panose="02010600040101010101" charset="-122"/>
                <a:ea typeface="华文楷体" panose="02010600040101010101" charset="-122"/>
              </a:rPr>
              <a:t>紫菀</a:t>
            </a:r>
            <a:r>
              <a:rPr lang="zh-CN" altLang="zh-CN" b="1" dirty="0" smtClean="0">
                <a:latin typeface="华文楷体" panose="02010600040101010101" charset="-122"/>
                <a:ea typeface="华文楷体" panose="02010600040101010101" charset="-122"/>
              </a:rPr>
              <a:t>百部颗粒对猪体重增重</a:t>
            </a:r>
            <a:r>
              <a:rPr lang="zh-CN" altLang="en-US" b="1" dirty="0" smtClean="0">
                <a:latin typeface="华文楷体" panose="02010600040101010101" charset="-122"/>
                <a:ea typeface="华文楷体" panose="02010600040101010101" charset="-122"/>
              </a:rPr>
              <a:t>的</a:t>
            </a:r>
            <a:r>
              <a:rPr lang="zh-CN" altLang="en-US" b="1" dirty="0" smtClean="0">
                <a:latin typeface="华文楷体" panose="02010600040101010101" charset="-122"/>
                <a:ea typeface="华文楷体" panose="02010600040101010101" charset="-122"/>
              </a:rPr>
              <a:t>影响</a:t>
            </a:r>
            <a:endParaRPr lang="zh-CN" altLang="en-US" b="1" dirty="0" smtClean="0">
              <a:latin typeface="华文楷体" panose="02010600040101010101" charset="-122"/>
              <a:ea typeface="华文楷体" panose="02010600040101010101" charset="-122"/>
            </a:endParaRPr>
          </a:p>
        </p:txBody>
      </p:sp>
      <p:sp>
        <p:nvSpPr>
          <p:cNvPr id="5" name="下箭头 4"/>
          <p:cNvSpPr/>
          <p:nvPr/>
        </p:nvSpPr>
        <p:spPr>
          <a:xfrm>
            <a:off x="3431540" y="1430655"/>
            <a:ext cx="144145" cy="496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18260" y="572135"/>
            <a:ext cx="6096000" cy="398780"/>
          </a:xfrm>
          <a:prstGeom prst="rect">
            <a:avLst/>
          </a:prstGeom>
          <a:solidFill>
            <a:srgbClr val="00B0F0"/>
          </a:solidFill>
          <a:ln>
            <a:solidFill>
              <a:schemeClr val="tx1"/>
            </a:solidFill>
          </a:ln>
        </p:spPr>
        <p:txBody>
          <a:bodyPr wrap="square" rtlCol="0" anchor="t">
            <a:spAutoFit/>
          </a:bodyPr>
          <a:p>
            <a:r>
              <a:rPr lang="en-US" altLang="zh-CN" sz="2000" b="1">
                <a:latin typeface="Times New Roman" panose="02020603050405020304" charset="0"/>
                <a:ea typeface="宋体" panose="02010600030101010101" pitchFamily="2" charset="-122"/>
                <a:cs typeface="Times New Roman" panose="02020603050405020304" charset="0"/>
                <a:sym typeface="+mn-ea"/>
              </a:rPr>
              <a:t>2</a:t>
            </a:r>
            <a:r>
              <a:rPr lang="zh-CN" altLang="en-US" sz="2000" b="1">
                <a:latin typeface="Times New Roman" panose="02020603050405020304" charset="0"/>
                <a:ea typeface="宋体" panose="02010600030101010101" pitchFamily="2" charset="-122"/>
                <a:cs typeface="Times New Roman" panose="02020603050405020304" charset="0"/>
                <a:sym typeface="+mn-ea"/>
              </a:rPr>
              <a:t>、</a:t>
            </a:r>
            <a:r>
              <a:rPr lang="zh-CN" sz="2000" b="1">
                <a:latin typeface="Times New Roman" panose="02020603050405020304" charset="0"/>
                <a:ea typeface="宋体" panose="02010600030101010101" pitchFamily="2" charset="-122"/>
                <a:cs typeface="Times New Roman" panose="02020603050405020304" charset="0"/>
                <a:sym typeface="+mn-ea"/>
              </a:rPr>
              <a:t>中兽药健脾散对断奶仔猪的生长性能的促进作用</a:t>
            </a:r>
            <a:endParaRPr lang="zh-CN" altLang="en-US" sz="2000" b="1">
              <a:latin typeface="Times New Roman" panose="02020603050405020304" charset="0"/>
              <a:ea typeface="宋体" panose="02010600030101010101" pitchFamily="2" charset="-122"/>
              <a:cs typeface="Times New Roman" panose="02020603050405020304" charset="0"/>
              <a:sym typeface="+mn-ea"/>
            </a:endParaRPr>
          </a:p>
        </p:txBody>
      </p:sp>
      <p:sp>
        <p:nvSpPr>
          <p:cNvPr id="23" name="文本框 22"/>
          <p:cNvSpPr txBox="1"/>
          <p:nvPr/>
        </p:nvSpPr>
        <p:spPr>
          <a:xfrm>
            <a:off x="1102995" y="1513205"/>
            <a:ext cx="3930650" cy="3830955"/>
          </a:xfrm>
          <a:prstGeom prst="rect">
            <a:avLst/>
          </a:prstGeom>
          <a:noFill/>
          <a:ln>
            <a:solidFill>
              <a:schemeClr val="tx1"/>
            </a:solidFill>
          </a:ln>
        </p:spPr>
        <p:txBody>
          <a:bodyPr wrap="square">
            <a:spAutoFit/>
          </a:bodyPr>
          <a:p>
            <a:pPr indent="457200">
              <a:lnSpc>
                <a:spcPct val="150000"/>
              </a:lnSpc>
            </a:pPr>
            <a:r>
              <a:rPr lang="zh-CN" altLang="en-US" dirty="0">
                <a:latin typeface="楷体" panose="02010609060101010101" charset="-122"/>
                <a:ea typeface="楷体" panose="02010609060101010101" charset="-122"/>
              </a:rPr>
              <a:t>仔猪断奶应激综合征是指仔猪</a:t>
            </a:r>
            <a:r>
              <a:rPr lang="en-US" altLang="zh-CN" dirty="0">
                <a:latin typeface="楷体" panose="02010609060101010101" charset="-122"/>
                <a:ea typeface="楷体" panose="02010609060101010101" charset="-122"/>
              </a:rPr>
              <a:t>20-28</a:t>
            </a:r>
            <a:r>
              <a:rPr lang="zh-CN" altLang="en-US" dirty="0">
                <a:latin typeface="楷体" panose="02010609060101010101" charset="-122"/>
                <a:ea typeface="楷体" panose="02010609060101010101" charset="-122"/>
              </a:rPr>
              <a:t>日龄断奶后，因各种应激因素（食物营养、饲养环境、病原感染、母畜或自身免疫情况）导致仔猪严重</a:t>
            </a:r>
            <a:r>
              <a:rPr lang="zh-CN" altLang="en-US" dirty="0">
                <a:solidFill>
                  <a:srgbClr val="FF0000"/>
                </a:solidFill>
                <a:latin typeface="楷体" panose="02010609060101010101" charset="-122"/>
                <a:ea typeface="楷体" panose="02010609060101010101" charset="-122"/>
              </a:rPr>
              <a:t>腹泻、掉膘，饲料利用率差，生长发育停滞甚至形成僵猪</a:t>
            </a:r>
            <a:r>
              <a:rPr lang="zh-CN" altLang="en-US" dirty="0">
                <a:latin typeface="楷体" panose="02010609060101010101" charset="-122"/>
                <a:ea typeface="楷体" panose="02010609060101010101" charset="-122"/>
              </a:rPr>
              <a:t>，同时由于</a:t>
            </a:r>
            <a:r>
              <a:rPr lang="zh-CN" altLang="en-US" dirty="0">
                <a:solidFill>
                  <a:srgbClr val="FF0000"/>
                </a:solidFill>
                <a:latin typeface="楷体" panose="02010609060101010101" charset="-122"/>
                <a:ea typeface="楷体" panose="02010609060101010101" charset="-122"/>
              </a:rPr>
              <a:t>腹泻导致消化吸收能力降低，免疫力下降</a:t>
            </a:r>
            <a:r>
              <a:rPr lang="zh-CN" altLang="en-US" dirty="0">
                <a:latin typeface="楷体" panose="02010609060101010101" charset="-122"/>
                <a:ea typeface="楷体" panose="02010609060101010101" charset="-122"/>
              </a:rPr>
              <a:t>，对疾病的抵抗力减弱，容易继发感染其他疾病的现象</a:t>
            </a:r>
            <a:r>
              <a:rPr lang="zh-CN" altLang="en-US" dirty="0">
                <a:latin typeface="楷体" panose="02010609060101010101" charset="-122"/>
                <a:ea typeface="楷体" panose="02010609060101010101" charset="-122"/>
                <a:sym typeface="+mn-ea"/>
              </a:rPr>
              <a:t>。</a:t>
            </a:r>
            <a:endParaRPr lang="zh-CN" altLang="en-US" dirty="0">
              <a:latin typeface="楷体" panose="02010609060101010101" charset="-122"/>
              <a:ea typeface="楷体" panose="02010609060101010101" charset="-122"/>
              <a:sym typeface="+mn-ea"/>
            </a:endParaRPr>
          </a:p>
        </p:txBody>
      </p:sp>
      <p:pic>
        <p:nvPicPr>
          <p:cNvPr id="6" name="图片 5"/>
          <p:cNvPicPr>
            <a:picLocks noChangeAspect="1"/>
          </p:cNvPicPr>
          <p:nvPr/>
        </p:nvPicPr>
        <p:blipFill>
          <a:blip r:embed="rId1"/>
          <a:stretch>
            <a:fillRect/>
          </a:stretch>
        </p:blipFill>
        <p:spPr>
          <a:xfrm>
            <a:off x="5264150" y="1575435"/>
            <a:ext cx="2725420" cy="1760855"/>
          </a:xfrm>
          <a:prstGeom prst="rect">
            <a:avLst/>
          </a:prstGeom>
          <a:ln>
            <a:solidFill>
              <a:srgbClr val="FFFF00"/>
            </a:solidFill>
          </a:ln>
        </p:spPr>
      </p:pic>
      <p:pic>
        <p:nvPicPr>
          <p:cNvPr id="7" name="图片 6"/>
          <p:cNvPicPr>
            <a:picLocks noChangeAspect="1"/>
          </p:cNvPicPr>
          <p:nvPr/>
        </p:nvPicPr>
        <p:blipFill>
          <a:blip r:embed="rId2"/>
          <a:stretch>
            <a:fillRect/>
          </a:stretch>
        </p:blipFill>
        <p:spPr>
          <a:xfrm>
            <a:off x="7989570" y="1575435"/>
            <a:ext cx="2725420" cy="1760855"/>
          </a:xfrm>
          <a:prstGeom prst="rect">
            <a:avLst/>
          </a:prstGeom>
          <a:ln>
            <a:solidFill>
              <a:srgbClr val="FFFF00"/>
            </a:solidFill>
          </a:ln>
        </p:spPr>
      </p:pic>
      <p:pic>
        <p:nvPicPr>
          <p:cNvPr id="8" name="图片 7"/>
          <p:cNvPicPr>
            <a:picLocks noChangeAspect="1"/>
          </p:cNvPicPr>
          <p:nvPr/>
        </p:nvPicPr>
        <p:blipFill>
          <a:blip r:embed="rId3"/>
          <a:stretch>
            <a:fillRect/>
          </a:stretch>
        </p:blipFill>
        <p:spPr>
          <a:xfrm>
            <a:off x="5264150" y="3336290"/>
            <a:ext cx="2734310" cy="1870710"/>
          </a:xfrm>
          <a:prstGeom prst="rect">
            <a:avLst/>
          </a:prstGeom>
          <a:ln>
            <a:solidFill>
              <a:srgbClr val="FFFF00"/>
            </a:solidFill>
          </a:ln>
        </p:spPr>
      </p:pic>
      <p:pic>
        <p:nvPicPr>
          <p:cNvPr id="16" name="图片 15"/>
          <p:cNvPicPr>
            <a:picLocks noChangeAspect="1"/>
          </p:cNvPicPr>
          <p:nvPr/>
        </p:nvPicPr>
        <p:blipFill>
          <a:blip r:embed="rId4"/>
          <a:stretch>
            <a:fillRect/>
          </a:stretch>
        </p:blipFill>
        <p:spPr>
          <a:xfrm>
            <a:off x="7998460" y="3336290"/>
            <a:ext cx="2725420" cy="1870710"/>
          </a:xfrm>
          <a:prstGeom prst="rect">
            <a:avLst/>
          </a:prstGeom>
          <a:ln>
            <a:solidFill>
              <a:srgbClr val="FFFF00"/>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114550" y="511175"/>
            <a:ext cx="7715250" cy="2844165"/>
          </a:xfrm>
          <a:prstGeom prst="rect">
            <a:avLst/>
          </a:prstGeom>
        </p:spPr>
      </p:pic>
      <p:sp>
        <p:nvSpPr>
          <p:cNvPr id="8" name="文本框 7"/>
          <p:cNvSpPr txBox="1"/>
          <p:nvPr/>
        </p:nvSpPr>
        <p:spPr>
          <a:xfrm>
            <a:off x="1891665" y="3781425"/>
            <a:ext cx="8408035" cy="2168525"/>
          </a:xfrm>
          <a:prstGeom prst="rect">
            <a:avLst/>
          </a:prstGeom>
          <a:noFill/>
        </p:spPr>
        <p:txBody>
          <a:bodyPr wrap="square">
            <a:spAutoFit/>
          </a:bodyPr>
          <a:p>
            <a:pPr indent="457200">
              <a:lnSpc>
                <a:spcPct val="150000"/>
              </a:lnSpc>
            </a:pPr>
            <a:r>
              <a:rPr lang="zh-CN" altLang="en-US" dirty="0">
                <a:latin typeface="楷体" panose="02010609060101010101" charset="-122"/>
                <a:ea typeface="楷体" panose="02010609060101010101" charset="-122"/>
              </a:rPr>
              <a:t>在中兽医理论体系</a:t>
            </a:r>
            <a:r>
              <a:rPr lang="zh-CN" altLang="en-US" dirty="0">
                <a:latin typeface="楷体" panose="02010609060101010101" charset="-122"/>
                <a:ea typeface="楷体" panose="02010609060101010101" charset="-122"/>
              </a:rPr>
              <a:t>中，仔猪断奶应激综合征的主证表现为脾虚证，治疗时需注重脏腑机体调理、健脾益气、助卫固表。</a:t>
            </a:r>
            <a:endParaRPr lang="zh-CN" altLang="en-US" dirty="0">
              <a:latin typeface="楷体" panose="02010609060101010101" charset="-122"/>
              <a:ea typeface="楷体" panose="02010609060101010101" charset="-122"/>
            </a:endParaRPr>
          </a:p>
          <a:p>
            <a:pPr indent="457200">
              <a:lnSpc>
                <a:spcPct val="150000"/>
              </a:lnSpc>
            </a:pPr>
            <a:r>
              <a:rPr lang="zh-CN" altLang="en-US" dirty="0">
                <a:latin typeface="楷体" panose="02010609060101010101" charset="-122"/>
                <a:ea typeface="楷体" panose="02010609060101010101" charset="-122"/>
              </a:rPr>
              <a:t>健脾益气类中药具有益气固表的功效，是治疗脾虚证的对证药，尤其对幼龄动物消化不良、腹泻方面具有良好疗效。多项研究表明，断奶仔猪饲料添加中药可降低腹泻率，改善生长性能，缓解应激，提高机体抗病能力。</a:t>
            </a:r>
            <a:endParaRPr lang="zh-CN" altLang="en-US" dirty="0">
              <a:latin typeface="楷体" panose="02010609060101010101" charset="-122"/>
              <a:ea typeface="楷体" panose="02010609060101010101" charset="-122"/>
            </a:endParaRPr>
          </a:p>
        </p:txBody>
      </p:sp>
    </p:spTree>
  </p:cSld>
  <p:clrMapOvr>
    <a:masterClrMapping/>
  </p:clrMapOvr>
  <p:transition spd="slow" advClick="0" advTm="22645"/>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918970" y="1089025"/>
            <a:ext cx="7840980" cy="2168525"/>
          </a:xfrm>
          <a:prstGeom prst="rect">
            <a:avLst/>
          </a:prstGeom>
          <a:noFill/>
          <a:ln w="9525">
            <a:solidFill>
              <a:srgbClr val="00B0F0"/>
            </a:solidFill>
          </a:ln>
        </p:spPr>
        <p:txBody>
          <a:bodyPr wrap="square">
            <a:spAutoFit/>
          </a:bodyPr>
          <a:p>
            <a:pPr indent="127000">
              <a:lnSpc>
                <a:spcPct val="150000"/>
              </a:lnSpc>
            </a:pPr>
            <a:r>
              <a:rPr lang="zh-CN" b="1">
                <a:latin typeface="Times New Roman" panose="02020603050405020304" charset="0"/>
                <a:ea typeface="楷体" panose="02010609060101010101" charset="-122"/>
                <a:cs typeface="Times New Roman" panose="02020603050405020304" charset="0"/>
              </a:rPr>
              <a:t>试验设计：</a:t>
            </a:r>
            <a:endParaRPr lang="zh-CN" b="1">
              <a:latin typeface="Times New Roman" panose="02020603050405020304" charset="0"/>
              <a:ea typeface="楷体" panose="02010609060101010101" charset="-122"/>
              <a:cs typeface="Times New Roman" panose="02020603050405020304" charset="0"/>
            </a:endParaRPr>
          </a:p>
          <a:p>
            <a:pPr indent="127000">
              <a:lnSpc>
                <a:spcPct val="150000"/>
              </a:lnSpc>
            </a:pPr>
            <a:r>
              <a:rPr lang="zh-CN" b="0">
                <a:latin typeface="Times New Roman" panose="02020603050405020304" charset="0"/>
                <a:ea typeface="楷体" panose="02010609060101010101" charset="-122"/>
                <a:cs typeface="Times New Roman" panose="02020603050405020304" charset="0"/>
              </a:rPr>
              <a:t>本试验选取</a:t>
            </a:r>
            <a:r>
              <a:rPr lang="en-US" b="0">
                <a:latin typeface="Times New Roman" panose="02020603050405020304" charset="0"/>
                <a:ea typeface="楷体" panose="02010609060101010101" charset="-122"/>
                <a:cs typeface="Times New Roman" panose="02020603050405020304" charset="0"/>
              </a:rPr>
              <a:t>80</a:t>
            </a:r>
            <a:r>
              <a:rPr lang="zh-CN" b="0">
                <a:latin typeface="Times New Roman" panose="02020603050405020304" charset="0"/>
                <a:ea typeface="楷体" panose="02010609060101010101" charset="-122"/>
                <a:cs typeface="Times New Roman" panose="02020603050405020304" charset="0"/>
              </a:rPr>
              <a:t>头体重相近的断奶仔猪（</a:t>
            </a:r>
            <a:r>
              <a:rPr lang="en-US" b="0">
                <a:latin typeface="Times New Roman" panose="02020603050405020304" charset="0"/>
                <a:ea typeface="楷体" panose="02010609060101010101" charset="-122"/>
                <a:cs typeface="Times New Roman" panose="02020603050405020304" charset="0"/>
              </a:rPr>
              <a:t>11.34±0.43 kg</a:t>
            </a:r>
            <a:r>
              <a:rPr lang="zh-CN" b="0">
                <a:latin typeface="Times New Roman" panose="02020603050405020304" charset="0"/>
                <a:ea typeface="楷体" panose="02010609060101010101" charset="-122"/>
                <a:cs typeface="Times New Roman" panose="02020603050405020304" charset="0"/>
              </a:rPr>
              <a:t>，</a:t>
            </a:r>
            <a:r>
              <a:rPr lang="en-US" b="0">
                <a:latin typeface="Times New Roman" panose="02020603050405020304" charset="0"/>
                <a:ea typeface="楷体" panose="02010609060101010101" charset="-122"/>
                <a:cs typeface="Times New Roman" panose="02020603050405020304" charset="0"/>
              </a:rPr>
              <a:t>35</a:t>
            </a:r>
            <a:r>
              <a:rPr lang="zh-CN" b="0">
                <a:latin typeface="Times New Roman" panose="02020603050405020304" charset="0"/>
                <a:ea typeface="楷体" panose="02010609060101010101" charset="-122"/>
                <a:cs typeface="Times New Roman" panose="02020603050405020304" charset="0"/>
              </a:rPr>
              <a:t>日龄），随机分为</a:t>
            </a:r>
            <a:r>
              <a:rPr lang="en-US" b="0">
                <a:latin typeface="Times New Roman" panose="02020603050405020304" charset="0"/>
                <a:ea typeface="楷体" panose="02010609060101010101" charset="-122"/>
                <a:cs typeface="Times New Roman" panose="02020603050405020304" charset="0"/>
              </a:rPr>
              <a:t>4</a:t>
            </a:r>
            <a:r>
              <a:rPr lang="zh-CN" b="0">
                <a:latin typeface="Times New Roman" panose="02020603050405020304" charset="0"/>
                <a:ea typeface="楷体" panose="02010609060101010101" charset="-122"/>
                <a:cs typeface="Times New Roman" panose="02020603050405020304" charset="0"/>
              </a:rPr>
              <a:t>组（</a:t>
            </a:r>
            <a:r>
              <a:rPr lang="en-US" b="0">
                <a:latin typeface="Times New Roman" panose="02020603050405020304" charset="0"/>
                <a:ea typeface="楷体" panose="02010609060101010101" charset="-122"/>
                <a:cs typeface="Times New Roman" panose="02020603050405020304" charset="0"/>
              </a:rPr>
              <a:t>n=16</a:t>
            </a:r>
            <a:r>
              <a:rPr lang="zh-CN" b="0">
                <a:latin typeface="Times New Roman" panose="02020603050405020304" charset="0"/>
                <a:ea typeface="楷体" panose="02010609060101010101" charset="-122"/>
                <a:cs typeface="Times New Roman" panose="02020603050405020304" charset="0"/>
              </a:rPr>
              <a:t>），分别为：对照组（</a:t>
            </a:r>
            <a:r>
              <a:rPr lang="en-US" b="0">
                <a:latin typeface="Times New Roman" panose="02020603050405020304" charset="0"/>
                <a:ea typeface="楷体" panose="02010609060101010101" charset="-122"/>
                <a:cs typeface="Times New Roman" panose="02020603050405020304" charset="0"/>
              </a:rPr>
              <a:t>Control</a:t>
            </a:r>
            <a:r>
              <a:rPr lang="zh-CN" b="0">
                <a:latin typeface="Times New Roman" panose="02020603050405020304" charset="0"/>
                <a:ea typeface="楷体" panose="02010609060101010101" charset="-122"/>
                <a:cs typeface="Times New Roman" panose="02020603050405020304" charset="0"/>
              </a:rPr>
              <a:t>），健脾散低剂量组（</a:t>
            </a:r>
            <a:r>
              <a:rPr lang="en-US" b="0">
                <a:latin typeface="Times New Roman" panose="02020603050405020304" charset="0"/>
                <a:ea typeface="楷体" panose="02010609060101010101" charset="-122"/>
                <a:cs typeface="Times New Roman" panose="02020603050405020304" charset="0"/>
              </a:rPr>
              <a:t>JPL</a:t>
            </a:r>
            <a:r>
              <a:rPr lang="zh-CN" b="0">
                <a:latin typeface="Times New Roman" panose="02020603050405020304" charset="0"/>
                <a:ea typeface="楷体" panose="02010609060101010101" charset="-122"/>
                <a:cs typeface="Times New Roman" panose="02020603050405020304" charset="0"/>
              </a:rPr>
              <a:t>，</a:t>
            </a:r>
            <a:r>
              <a:rPr lang="en-US" b="0">
                <a:latin typeface="Times New Roman" panose="02020603050405020304" charset="0"/>
                <a:ea typeface="楷体" panose="02010609060101010101" charset="-122"/>
                <a:cs typeface="Times New Roman" panose="02020603050405020304" charset="0"/>
              </a:rPr>
              <a:t>1.25%</a:t>
            </a:r>
            <a:r>
              <a:rPr lang="zh-CN" b="0">
                <a:latin typeface="Times New Roman" panose="02020603050405020304" charset="0"/>
                <a:ea typeface="楷体" panose="02010609060101010101" charset="-122"/>
                <a:cs typeface="Times New Roman" panose="02020603050405020304" charset="0"/>
              </a:rPr>
              <a:t>），健脾散中剂量组（</a:t>
            </a:r>
            <a:r>
              <a:rPr lang="en-US" b="0">
                <a:latin typeface="Times New Roman" panose="02020603050405020304" charset="0"/>
                <a:ea typeface="楷体" panose="02010609060101010101" charset="-122"/>
                <a:cs typeface="Times New Roman" panose="02020603050405020304" charset="0"/>
              </a:rPr>
              <a:t>JPM</a:t>
            </a:r>
            <a:r>
              <a:rPr lang="zh-CN" b="0">
                <a:latin typeface="Times New Roman" panose="02020603050405020304" charset="0"/>
                <a:ea typeface="楷体" panose="02010609060101010101" charset="-122"/>
                <a:cs typeface="Times New Roman" panose="02020603050405020304" charset="0"/>
              </a:rPr>
              <a:t>，</a:t>
            </a:r>
            <a:r>
              <a:rPr lang="en-US" b="0">
                <a:latin typeface="Times New Roman" panose="02020603050405020304" charset="0"/>
                <a:ea typeface="楷体" panose="02010609060101010101" charset="-122"/>
                <a:cs typeface="Times New Roman" panose="02020603050405020304" charset="0"/>
              </a:rPr>
              <a:t>2.50%</a:t>
            </a:r>
            <a:r>
              <a:rPr lang="zh-CN" b="0">
                <a:latin typeface="Times New Roman" panose="02020603050405020304" charset="0"/>
                <a:ea typeface="楷体" panose="02010609060101010101" charset="-122"/>
                <a:cs typeface="Times New Roman" panose="02020603050405020304" charset="0"/>
              </a:rPr>
              <a:t>），健脾</a:t>
            </a:r>
            <a:r>
              <a:rPr lang="zh-CN" b="0">
                <a:latin typeface="Times New Roman" panose="02020603050405020304" charset="0"/>
                <a:ea typeface="楷体" panose="02010609060101010101" charset="-122"/>
                <a:cs typeface="Times New Roman" panose="02020603050405020304" charset="0"/>
              </a:rPr>
              <a:t>散高剂量组（</a:t>
            </a:r>
            <a:r>
              <a:rPr lang="en-US" b="0">
                <a:latin typeface="Times New Roman" panose="02020603050405020304" charset="0"/>
                <a:ea typeface="楷体" panose="02010609060101010101" charset="-122"/>
                <a:cs typeface="Times New Roman" panose="02020603050405020304" charset="0"/>
              </a:rPr>
              <a:t>JPH</a:t>
            </a:r>
            <a:r>
              <a:rPr lang="zh-CN" b="0">
                <a:latin typeface="Times New Roman" panose="02020603050405020304" charset="0"/>
                <a:ea typeface="楷体" panose="02010609060101010101" charset="-122"/>
                <a:cs typeface="Times New Roman" panose="02020603050405020304" charset="0"/>
              </a:rPr>
              <a:t>，</a:t>
            </a:r>
            <a:r>
              <a:rPr lang="en-US" b="0">
                <a:latin typeface="Times New Roman" panose="02020603050405020304" charset="0"/>
                <a:ea typeface="楷体" panose="02010609060101010101" charset="-122"/>
                <a:cs typeface="Times New Roman" panose="02020603050405020304" charset="0"/>
              </a:rPr>
              <a:t>5.00%</a:t>
            </a:r>
            <a:r>
              <a:rPr lang="zh-CN" b="0">
                <a:latin typeface="Times New Roman" panose="02020603050405020304" charset="0"/>
                <a:ea typeface="楷体" panose="02010609060101010101" charset="-122"/>
                <a:cs typeface="Times New Roman" panose="02020603050405020304" charset="0"/>
              </a:rPr>
              <a:t>），将药物添加入断奶仔猪的日粮中共计</a:t>
            </a:r>
            <a:r>
              <a:rPr lang="en-US" b="0">
                <a:latin typeface="Times New Roman" panose="02020603050405020304" charset="0"/>
                <a:ea typeface="楷体" panose="02010609060101010101" charset="-122"/>
                <a:cs typeface="Times New Roman" panose="02020603050405020304" charset="0"/>
              </a:rPr>
              <a:t>28</a:t>
            </a:r>
            <a:r>
              <a:rPr lang="zh-CN" b="0">
                <a:latin typeface="Times New Roman" panose="02020603050405020304" charset="0"/>
                <a:ea typeface="楷体" panose="02010609060101010101" charset="-122"/>
                <a:cs typeface="Times New Roman" panose="02020603050405020304" charset="0"/>
              </a:rPr>
              <a:t>天。</a:t>
            </a:r>
            <a:endParaRPr lang="zh-CN" altLang="en-US" b="0">
              <a:latin typeface="Times New Roman" panose="02020603050405020304" charset="0"/>
              <a:ea typeface="楷体" panose="02010609060101010101" charset="-122"/>
              <a:cs typeface="Times New Roman" panose="02020603050405020304" charset="0"/>
            </a:endParaRPr>
          </a:p>
        </p:txBody>
      </p:sp>
      <p:pic>
        <p:nvPicPr>
          <p:cNvPr id="2" name="图片 -2147482596"/>
          <p:cNvPicPr>
            <a:picLocks noChangeAspect="1"/>
          </p:cNvPicPr>
          <p:nvPr/>
        </p:nvPicPr>
        <p:blipFill>
          <a:blip r:embed="rId1"/>
          <a:stretch>
            <a:fillRect/>
          </a:stretch>
        </p:blipFill>
        <p:spPr>
          <a:xfrm>
            <a:off x="2013585" y="3429000"/>
            <a:ext cx="7651115" cy="239712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26180" y="511175"/>
            <a:ext cx="4090035" cy="349250"/>
          </a:xfrm>
          <a:prstGeom prst="rect">
            <a:avLst/>
          </a:prstGeom>
          <a:noFill/>
          <a:ln w="19050">
            <a:solidFill>
              <a:srgbClr val="00B0F0"/>
            </a:solidFill>
          </a:ln>
        </p:spPr>
        <p:txBody>
          <a:bodyPr>
            <a:noAutofit/>
          </a:bodyPr>
          <a:p>
            <a:pPr indent="127000"/>
            <a:r>
              <a:rPr lang="zh-CN" b="1">
                <a:ea typeface="宋体" panose="02010600030101010101" pitchFamily="2" charset="-122"/>
              </a:rPr>
              <a:t>健脾散对断奶仔猪的生长性能的影响</a:t>
            </a:r>
            <a:endParaRPr lang="zh-CN" b="1">
              <a:ea typeface="宋体" panose="02010600030101010101" pitchFamily="2" charset="-122"/>
            </a:endParaRPr>
          </a:p>
        </p:txBody>
      </p:sp>
      <p:pic>
        <p:nvPicPr>
          <p:cNvPr id="2" name="图片 -2147482565" descr="c53ac2e816bc21b16f195070ba4b7ad"/>
          <p:cNvPicPr>
            <a:picLocks noChangeAspect="1"/>
          </p:cNvPicPr>
          <p:nvPr/>
        </p:nvPicPr>
        <p:blipFill>
          <a:blip r:embed="rId1"/>
          <a:stretch>
            <a:fillRect/>
          </a:stretch>
        </p:blipFill>
        <p:spPr>
          <a:xfrm>
            <a:off x="948055" y="1605280"/>
            <a:ext cx="5471795" cy="3156585"/>
          </a:xfrm>
          <a:prstGeom prst="rect">
            <a:avLst/>
          </a:prstGeom>
          <a:noFill/>
          <a:ln w="9525">
            <a:noFill/>
          </a:ln>
        </p:spPr>
      </p:pic>
      <p:sp>
        <p:nvSpPr>
          <p:cNvPr id="3" name="文本框 2"/>
          <p:cNvSpPr txBox="1"/>
          <p:nvPr/>
        </p:nvSpPr>
        <p:spPr>
          <a:xfrm>
            <a:off x="889000" y="5202555"/>
            <a:ext cx="10413365" cy="1125220"/>
          </a:xfrm>
          <a:prstGeom prst="rect">
            <a:avLst/>
          </a:prstGeom>
          <a:solidFill>
            <a:schemeClr val="bg1">
              <a:lumMod val="95000"/>
            </a:schemeClr>
          </a:solidFill>
          <a:ln w="9525">
            <a:solidFill>
              <a:srgbClr val="00B0F0"/>
            </a:solidFill>
          </a:ln>
        </p:spPr>
        <p:txBody>
          <a:bodyPr wrap="square">
            <a:noAutofit/>
          </a:bodyPr>
          <a:p>
            <a:pPr>
              <a:lnSpc>
                <a:spcPct val="150000"/>
              </a:lnSpc>
              <a:buClrTx/>
              <a:buSzTx/>
              <a:buFontTx/>
            </a:pPr>
            <a:r>
              <a:rPr lang="zh-CN" sz="1600">
                <a:latin typeface="Times New Roman" panose="02020603050405020304" charset="0"/>
                <a:ea typeface="楷体" panose="02010609060101010101" charset="-122"/>
                <a:cs typeface="Times New Roman" panose="02020603050405020304" charset="0"/>
                <a:sym typeface="+mn-ea"/>
              </a:rPr>
              <a:t>与</a:t>
            </a:r>
            <a:r>
              <a:rPr lang="zh-CN" sz="1600">
                <a:latin typeface="Times New Roman" panose="02020603050405020304" charset="0"/>
                <a:ea typeface="楷体" panose="02010609060101010101" charset="-122"/>
                <a:cs typeface="Times New Roman" panose="02020603050405020304" charset="0"/>
                <a:sym typeface="+mn-ea"/>
              </a:rPr>
              <a:t>Control</a:t>
            </a:r>
            <a:r>
              <a:rPr lang="zh-CN" sz="1600">
                <a:latin typeface="Times New Roman" panose="02020603050405020304" charset="0"/>
                <a:ea typeface="楷体" panose="02010609060101010101" charset="-122"/>
                <a:cs typeface="Times New Roman" panose="02020603050405020304" charset="0"/>
                <a:sym typeface="+mn-ea"/>
              </a:rPr>
              <a:t>组相比，</a:t>
            </a:r>
            <a:r>
              <a:rPr lang="zh-CN" sz="1600">
                <a:latin typeface="Times New Roman" panose="02020603050405020304" charset="0"/>
                <a:ea typeface="楷体" panose="02010609060101010101" charset="-122"/>
                <a:cs typeface="Times New Roman" panose="02020603050405020304" charset="0"/>
                <a:sym typeface="+mn-ea"/>
              </a:rPr>
              <a:t>JPL</a:t>
            </a:r>
            <a:r>
              <a:rPr lang="zh-CN" sz="1600">
                <a:latin typeface="Times New Roman" panose="02020603050405020304" charset="0"/>
                <a:ea typeface="楷体" panose="02010609060101010101" charset="-122"/>
                <a:cs typeface="Times New Roman" panose="02020603050405020304" charset="0"/>
                <a:sym typeface="+mn-ea"/>
              </a:rPr>
              <a:t>组与</a:t>
            </a:r>
            <a:r>
              <a:rPr lang="zh-CN" sz="1600">
                <a:latin typeface="Times New Roman" panose="02020603050405020304" charset="0"/>
                <a:ea typeface="楷体" panose="02010609060101010101" charset="-122"/>
                <a:cs typeface="Times New Roman" panose="02020603050405020304" charset="0"/>
                <a:sym typeface="+mn-ea"/>
              </a:rPr>
              <a:t>JPM</a:t>
            </a:r>
            <a:r>
              <a:rPr lang="zh-CN" sz="1600">
                <a:latin typeface="Times New Roman" panose="02020603050405020304" charset="0"/>
                <a:ea typeface="楷体" panose="02010609060101010101" charset="-122"/>
                <a:cs typeface="Times New Roman" panose="02020603050405020304" charset="0"/>
                <a:sym typeface="+mn-ea"/>
              </a:rPr>
              <a:t>组的体重末重均有升高的趋势，此外，料重比均有降低的趋势、心脏指数和脾脏指数均有所提高，但差异不显著，JPM组结肠pH显著降低（</a:t>
            </a:r>
            <a:r>
              <a:rPr lang="zh-CN" sz="1600" i="1">
                <a:latin typeface="Times New Roman" panose="02020603050405020304" charset="0"/>
                <a:ea typeface="楷体" panose="02010609060101010101" charset="-122"/>
                <a:cs typeface="Times New Roman" panose="02020603050405020304" charset="0"/>
                <a:sym typeface="+mn-ea"/>
              </a:rPr>
              <a:t>P</a:t>
            </a:r>
            <a:r>
              <a:rPr lang="zh-CN" sz="1600">
                <a:latin typeface="Times New Roman" panose="02020603050405020304" charset="0"/>
                <a:ea typeface="楷体" panose="02010609060101010101" charset="-122"/>
                <a:cs typeface="Times New Roman" panose="02020603050405020304" charset="0"/>
                <a:sym typeface="+mn-ea"/>
              </a:rPr>
              <a:t>＜0.05）。因此健脾散一定</a:t>
            </a:r>
            <a:r>
              <a:rPr lang="zh-CN" sz="1600">
                <a:latin typeface="Times New Roman" panose="02020603050405020304" charset="0"/>
                <a:ea typeface="楷体" panose="02010609060101010101" charset="-122"/>
                <a:cs typeface="Times New Roman" panose="02020603050405020304" charset="0"/>
                <a:sym typeface="+mn-ea"/>
              </a:rPr>
              <a:t>程度能够提升断奶仔猪的生长性能。</a:t>
            </a:r>
            <a:r>
              <a:rPr lang="zh-CN" sz="1600">
                <a:latin typeface="Times New Roman" panose="02020603050405020304" charset="0"/>
                <a:ea typeface="楷体" panose="02010609060101010101" charset="-122"/>
                <a:cs typeface="Times New Roman" panose="02020603050405020304" charset="0"/>
                <a:sym typeface="+mn-ea"/>
              </a:rPr>
              <a:t>而且对断奶仔猪表观吸收率和表观消化率都有显著的</a:t>
            </a:r>
            <a:r>
              <a:rPr lang="zh-CN" sz="1600">
                <a:latin typeface="Times New Roman" panose="02020603050405020304" charset="0"/>
                <a:ea typeface="楷体" panose="02010609060101010101" charset="-122"/>
                <a:cs typeface="Times New Roman" panose="02020603050405020304" charset="0"/>
                <a:sym typeface="+mn-ea"/>
              </a:rPr>
              <a:t>促进作用。</a:t>
            </a:r>
            <a:endParaRPr lang="zh-CN" sz="1600">
              <a:latin typeface="Times New Roman" panose="02020603050405020304" charset="0"/>
              <a:ea typeface="楷体" panose="02010609060101010101" charset="-122"/>
              <a:cs typeface="Times New Roman" panose="02020603050405020304" charset="0"/>
              <a:sym typeface="+mn-ea"/>
            </a:endParaRPr>
          </a:p>
        </p:txBody>
      </p:sp>
      <p:pic>
        <p:nvPicPr>
          <p:cNvPr id="4" name="图片 3"/>
          <p:cNvPicPr/>
          <p:nvPr/>
        </p:nvPicPr>
        <p:blipFill>
          <a:blip r:embed="rId2"/>
          <a:stretch>
            <a:fillRect/>
          </a:stretch>
        </p:blipFill>
        <p:spPr>
          <a:xfrm>
            <a:off x="6811645" y="1873885"/>
            <a:ext cx="2305050" cy="2276475"/>
          </a:xfrm>
          <a:prstGeom prst="rect">
            <a:avLst/>
          </a:prstGeom>
          <a:noFill/>
          <a:ln w="9525">
            <a:noFill/>
          </a:ln>
        </p:spPr>
      </p:pic>
      <p:pic>
        <p:nvPicPr>
          <p:cNvPr id="101" name="图片 100"/>
          <p:cNvPicPr/>
          <p:nvPr/>
        </p:nvPicPr>
        <p:blipFill>
          <a:blip r:embed="rId3"/>
          <a:stretch>
            <a:fillRect/>
          </a:stretch>
        </p:blipFill>
        <p:spPr>
          <a:xfrm>
            <a:off x="9248775" y="1892935"/>
            <a:ext cx="2181225" cy="225742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278380" y="441325"/>
            <a:ext cx="4775200" cy="349250"/>
          </a:xfrm>
          <a:prstGeom prst="rect">
            <a:avLst/>
          </a:prstGeom>
          <a:noFill/>
          <a:ln w="19050">
            <a:solidFill>
              <a:srgbClr val="00B0F0"/>
            </a:solidFill>
          </a:ln>
        </p:spPr>
        <p:txBody>
          <a:bodyPr>
            <a:noAutofit/>
          </a:bodyPr>
          <a:p>
            <a:pPr indent="127000" algn="ctr"/>
            <a:r>
              <a:rPr lang="zh-CN" b="1">
                <a:latin typeface="Times New Roman" panose="02020603050405020304" charset="0"/>
                <a:ea typeface="宋体" panose="02010600030101010101" pitchFamily="2" charset="-122"/>
                <a:sym typeface="+mn-ea"/>
              </a:rPr>
              <a:t>健脾散</a:t>
            </a:r>
            <a:r>
              <a:rPr lang="zh-CN" b="1">
                <a:ea typeface="宋体" panose="02010600030101010101" pitchFamily="2" charset="-122"/>
                <a:sym typeface="+mn-ea"/>
              </a:rPr>
              <a:t>对断奶仔猪的血清生化指标的影响</a:t>
            </a:r>
            <a:endParaRPr lang="zh-CN" b="1">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756410" y="1104900"/>
            <a:ext cx="6010275" cy="5391150"/>
          </a:xfrm>
          <a:prstGeom prst="rect">
            <a:avLst/>
          </a:prstGeom>
        </p:spPr>
      </p:pic>
      <p:sp>
        <p:nvSpPr>
          <p:cNvPr id="4" name="文本框 3"/>
          <p:cNvSpPr txBox="1"/>
          <p:nvPr/>
        </p:nvSpPr>
        <p:spPr>
          <a:xfrm>
            <a:off x="8138160" y="1762125"/>
            <a:ext cx="3496945" cy="3784600"/>
          </a:xfrm>
          <a:prstGeom prst="rect">
            <a:avLst/>
          </a:prstGeom>
          <a:solidFill>
            <a:schemeClr val="bg1">
              <a:lumMod val="95000"/>
            </a:schemeClr>
          </a:solidFill>
          <a:ln w="9525">
            <a:solidFill>
              <a:srgbClr val="00B0F0"/>
            </a:solidFill>
          </a:ln>
        </p:spPr>
        <p:txBody>
          <a:bodyPr wrap="square">
            <a:noAutofit/>
          </a:bodyPr>
          <a:p>
            <a:pPr lvl="0" algn="l">
              <a:lnSpc>
                <a:spcPct val="150000"/>
              </a:lnSpc>
              <a:buClrTx/>
              <a:buSzTx/>
              <a:buFontTx/>
            </a:pPr>
            <a:r>
              <a:rPr lang="zh-CN" sz="1600">
                <a:latin typeface="Times New Roman" panose="02020603050405020304" charset="0"/>
                <a:ea typeface="楷体" panose="02010609060101010101" charset="-122"/>
                <a:cs typeface="Times New Roman" panose="02020603050405020304" charset="0"/>
                <a:sym typeface="+mn-ea"/>
              </a:rPr>
              <a:t>ALP影响脂肪吸收、单磷酸酯水解和跨细胞溶质转运，这些与肠道的消化和吸收功能直接相关，正常范围内相对较高的ALP</a:t>
            </a:r>
            <a:r>
              <a:rPr lang="zh-CN" sz="1600">
                <a:latin typeface="Times New Roman" panose="02020603050405020304" charset="0"/>
                <a:ea typeface="楷体" panose="02010609060101010101" charset="-122"/>
                <a:cs typeface="Times New Roman" panose="02020603050405020304" charset="0"/>
                <a:sym typeface="+mn-ea"/>
              </a:rPr>
              <a:t>能够更好的促进肠道营养物质的消化吸收。HDL-C可转运外周组织的过多胆固醇，经肝脏转化为胆汁酸后排出体外，从而促进胆固醇代谢。</a:t>
            </a:r>
            <a:endParaRPr lang="zh-CN" sz="1600">
              <a:latin typeface="Times New Roman" panose="02020603050405020304" charset="0"/>
              <a:ea typeface="楷体" panose="02010609060101010101" charset="-122"/>
              <a:cs typeface="Times New Roman" panose="02020603050405020304" charset="0"/>
              <a:sym typeface="+mn-ea"/>
            </a:endParaRPr>
          </a:p>
          <a:p>
            <a:pPr lvl="0" algn="l">
              <a:lnSpc>
                <a:spcPct val="150000"/>
              </a:lnSpc>
              <a:buClrTx/>
              <a:buSzTx/>
              <a:buFontTx/>
            </a:pPr>
            <a:r>
              <a:rPr lang="zh-CN" sz="1600">
                <a:latin typeface="Times New Roman" panose="02020603050405020304" charset="0"/>
                <a:ea typeface="楷体" panose="02010609060101010101" charset="-122"/>
                <a:cs typeface="Times New Roman" panose="02020603050405020304" charset="0"/>
                <a:sym typeface="+mn-ea"/>
              </a:rPr>
              <a:t>健脾散对断奶仔猪的脂质消化代谢与生长性能具有积极影响。</a:t>
            </a:r>
            <a:endParaRPr lang="zh-CN" sz="1600">
              <a:latin typeface="Times New Roman" panose="02020603050405020304" charset="0"/>
              <a:ea typeface="楷体" panose="02010609060101010101" charset="-122"/>
              <a:cs typeface="Times New Roman" panose="02020603050405020304" charset="0"/>
              <a:sym typeface="+mn-ea"/>
            </a:endParaRPr>
          </a:p>
        </p:txBody>
      </p:sp>
      <p:sp>
        <p:nvSpPr>
          <p:cNvPr id="5" name="矩形 4"/>
          <p:cNvSpPr/>
          <p:nvPr/>
        </p:nvSpPr>
        <p:spPr>
          <a:xfrm>
            <a:off x="1838325" y="5591175"/>
            <a:ext cx="5848985" cy="34290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rgbClr val="FF0000"/>
                </a:solidFill>
              </a:ln>
              <a:solidFill>
                <a:schemeClr val="bg1"/>
              </a:solidFill>
            </a:endParaRPr>
          </a:p>
        </p:txBody>
      </p:sp>
      <p:sp>
        <p:nvSpPr>
          <p:cNvPr id="6" name="矩形 5"/>
          <p:cNvSpPr/>
          <p:nvPr/>
        </p:nvSpPr>
        <p:spPr>
          <a:xfrm>
            <a:off x="1822450" y="3571875"/>
            <a:ext cx="5848985" cy="73279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rgbClr val="FF0000"/>
                </a:solidFill>
              </a:ln>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78205" y="1069975"/>
            <a:ext cx="4032250" cy="415925"/>
          </a:xfrm>
          <a:prstGeom prst="rect">
            <a:avLst/>
          </a:prstGeom>
          <a:noFill/>
          <a:ln w="19050">
            <a:solidFill>
              <a:srgbClr val="00B0F0"/>
            </a:solidFill>
          </a:ln>
        </p:spPr>
        <p:txBody>
          <a:bodyPr>
            <a:noAutofit/>
          </a:bodyPr>
          <a:p>
            <a:pPr indent="127000" algn="ctr"/>
            <a:r>
              <a:rPr lang="zh-CN" b="1">
                <a:latin typeface="Times New Roman" panose="02020603050405020304" charset="0"/>
                <a:ea typeface="宋体" panose="02010600030101010101" pitchFamily="2" charset="-122"/>
                <a:sym typeface="+mn-ea"/>
              </a:rPr>
              <a:t>健脾散</a:t>
            </a:r>
            <a:r>
              <a:rPr lang="zh-CN" b="1">
                <a:ea typeface="宋体" panose="02010600030101010101" pitchFamily="2" charset="-122"/>
                <a:sym typeface="+mn-ea"/>
              </a:rPr>
              <a:t>对断奶仔猪血常规指标的影响</a:t>
            </a:r>
            <a:endParaRPr lang="zh-CN" b="1">
              <a:ea typeface="宋体" panose="02010600030101010101" pitchFamily="2" charset="-122"/>
            </a:endParaRPr>
          </a:p>
        </p:txBody>
      </p:sp>
      <p:pic>
        <p:nvPicPr>
          <p:cNvPr id="3" name="图片 -2147482589"/>
          <p:cNvPicPr>
            <a:picLocks noChangeAspect="1"/>
          </p:cNvPicPr>
          <p:nvPr/>
        </p:nvPicPr>
        <p:blipFill>
          <a:blip r:embed="rId1"/>
          <a:srcRect l="10216" t="10330" r="18370" b="21130"/>
          <a:stretch>
            <a:fillRect/>
          </a:stretch>
        </p:blipFill>
        <p:spPr>
          <a:xfrm>
            <a:off x="302895" y="2032635"/>
            <a:ext cx="5182870" cy="2792730"/>
          </a:xfrm>
          <a:prstGeom prst="rect">
            <a:avLst/>
          </a:prstGeom>
          <a:noFill/>
          <a:ln w="9525">
            <a:noFill/>
          </a:ln>
        </p:spPr>
      </p:pic>
      <p:sp>
        <p:nvSpPr>
          <p:cNvPr id="4" name="文本框 3"/>
          <p:cNvSpPr txBox="1"/>
          <p:nvPr/>
        </p:nvSpPr>
        <p:spPr>
          <a:xfrm>
            <a:off x="6584950" y="755650"/>
            <a:ext cx="4537075" cy="730885"/>
          </a:xfrm>
          <a:prstGeom prst="rect">
            <a:avLst/>
          </a:prstGeom>
          <a:noFill/>
          <a:ln w="19050">
            <a:solidFill>
              <a:srgbClr val="00B0F0"/>
            </a:solidFill>
          </a:ln>
        </p:spPr>
        <p:txBody>
          <a:bodyPr>
            <a:noAutofit/>
          </a:bodyPr>
          <a:p>
            <a:pPr indent="127000" algn="ctr">
              <a:buClrTx/>
              <a:buSzTx/>
              <a:buFontTx/>
            </a:pPr>
            <a:r>
              <a:rPr lang="zh-CN" b="1">
                <a:latin typeface="Times New Roman" panose="02020603050405020304" charset="0"/>
                <a:ea typeface="宋体" panose="02010600030101010101" pitchFamily="2" charset="-122"/>
                <a:sym typeface="+mn-ea"/>
              </a:rPr>
              <a:t>健脾散</a:t>
            </a:r>
            <a:r>
              <a:rPr lang="zh-CN" b="1">
                <a:latin typeface="Times New Roman" panose="02020603050405020304" charset="0"/>
                <a:ea typeface="宋体" panose="02010600030101010101" pitchFamily="2" charset="-122"/>
                <a:sym typeface="+mn-ea"/>
              </a:rPr>
              <a:t>对断奶仔猪</a:t>
            </a:r>
            <a:r>
              <a:rPr lang="zh-CN" b="1">
                <a:latin typeface="Times New Roman" panose="02020603050405020304" charset="0"/>
                <a:ea typeface="宋体" panose="02010600030101010101" pitchFamily="2" charset="-122"/>
                <a:sym typeface="+mn-ea"/>
              </a:rPr>
              <a:t>外周血中免疫球蛋白及</a:t>
            </a:r>
            <a:r>
              <a:rPr lang="zh-CN" b="1">
                <a:latin typeface="Times New Roman" panose="02020603050405020304" charset="0"/>
                <a:ea typeface="宋体" panose="02010600030101010101" pitchFamily="2" charset="-122"/>
                <a:sym typeface="+mn-ea"/>
              </a:rPr>
              <a:t>疫苗免疫效果的影响</a:t>
            </a:r>
            <a:endParaRPr lang="zh-CN" b="1">
              <a:latin typeface="Times New Roman" panose="02020603050405020304" charset="0"/>
              <a:ea typeface="宋体" panose="02010600030101010101" pitchFamily="2" charset="-122"/>
              <a:sym typeface="+mn-ea"/>
            </a:endParaRPr>
          </a:p>
        </p:txBody>
      </p:sp>
      <p:pic>
        <p:nvPicPr>
          <p:cNvPr id="5" name="图片 -2147482563" descr="ed647e2efe5631a1f8ee9cd5a050821"/>
          <p:cNvPicPr>
            <a:picLocks noChangeAspect="1"/>
          </p:cNvPicPr>
          <p:nvPr/>
        </p:nvPicPr>
        <p:blipFill>
          <a:blip r:embed="rId2"/>
          <a:stretch>
            <a:fillRect/>
          </a:stretch>
        </p:blipFill>
        <p:spPr>
          <a:xfrm>
            <a:off x="6217285" y="1685925"/>
            <a:ext cx="5273040" cy="3943350"/>
          </a:xfrm>
          <a:prstGeom prst="rect">
            <a:avLst/>
          </a:prstGeom>
          <a:noFill/>
          <a:ln w="9525">
            <a:noFill/>
          </a:ln>
        </p:spPr>
      </p:pic>
      <p:sp>
        <p:nvSpPr>
          <p:cNvPr id="6" name="文本框 5"/>
          <p:cNvSpPr txBox="1"/>
          <p:nvPr/>
        </p:nvSpPr>
        <p:spPr>
          <a:xfrm>
            <a:off x="2051050" y="5771515"/>
            <a:ext cx="6575425" cy="883285"/>
          </a:xfrm>
          <a:prstGeom prst="rect">
            <a:avLst/>
          </a:prstGeom>
          <a:solidFill>
            <a:schemeClr val="bg1">
              <a:lumMod val="95000"/>
            </a:schemeClr>
          </a:solidFill>
          <a:ln w="9525">
            <a:solidFill>
              <a:srgbClr val="00B0F0"/>
            </a:solidFill>
          </a:ln>
        </p:spPr>
        <p:txBody>
          <a:bodyPr wrap="square">
            <a:noAutofit/>
          </a:bodyPr>
          <a:p>
            <a:pPr lvl="0" algn="l">
              <a:lnSpc>
                <a:spcPct val="150000"/>
              </a:lnSpc>
              <a:buClrTx/>
              <a:buSzTx/>
              <a:buFontTx/>
            </a:pPr>
            <a:r>
              <a:rPr lang="zh-CN" sz="1600">
                <a:latin typeface="Times New Roman" panose="02020603050405020304" charset="0"/>
                <a:ea typeface="楷体" panose="02010609060101010101" charset="-122"/>
                <a:cs typeface="Times New Roman" panose="02020603050405020304" charset="0"/>
                <a:sym typeface="+mn-ea"/>
              </a:rPr>
              <a:t>表明健脾散能够提升猪外周血中的免疫球蛋白，并且提升断奶仔猪对猪瘟、猪伪狂犬疾病的抗病能力。</a:t>
            </a:r>
            <a:endParaRPr lang="zh-CN" sz="1600">
              <a:latin typeface="Times New Roman" panose="02020603050405020304" charset="0"/>
              <a:ea typeface="楷体" panose="02010609060101010101" charset="-122"/>
              <a:cs typeface="Times New Roman" panose="02020603050405020304" charset="0"/>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961515" y="404495"/>
            <a:ext cx="5566410" cy="368300"/>
          </a:xfrm>
          <a:prstGeom prst="rect">
            <a:avLst/>
          </a:prstGeom>
          <a:noFill/>
          <a:ln w="19050">
            <a:solidFill>
              <a:srgbClr val="00B0F0"/>
            </a:solidFill>
          </a:ln>
        </p:spPr>
        <p:txBody>
          <a:bodyPr wrap="square">
            <a:noAutofit/>
          </a:bodyPr>
          <a:p>
            <a:pPr lvl="0" indent="127000" algn="ctr">
              <a:buClrTx/>
              <a:buSzTx/>
              <a:buFontTx/>
            </a:pPr>
            <a:r>
              <a:rPr lang="zh-CN" b="1">
                <a:latin typeface="Times New Roman" panose="02020603050405020304" charset="0"/>
                <a:ea typeface="宋体" panose="02010600030101010101" pitchFamily="2" charset="-122"/>
                <a:sym typeface="+mn-ea"/>
              </a:rPr>
              <a:t>健脾散</a:t>
            </a:r>
            <a:r>
              <a:rPr lang="zh-CN" b="1">
                <a:latin typeface="Times New Roman" panose="02020603050405020304" charset="0"/>
                <a:ea typeface="宋体" panose="02010600030101010101" pitchFamily="2" charset="-122"/>
                <a:sym typeface="+mn-ea"/>
              </a:rPr>
              <a:t>对断奶仔猪血液与肠道中细胞因子的影响</a:t>
            </a:r>
            <a:endParaRPr lang="zh-CN" b="1">
              <a:latin typeface="Times New Roman" panose="02020603050405020304" charset="0"/>
              <a:ea typeface="宋体" panose="02010600030101010101" pitchFamily="2" charset="-122"/>
              <a:sym typeface="+mn-ea"/>
            </a:endParaRPr>
          </a:p>
        </p:txBody>
      </p:sp>
      <p:pic>
        <p:nvPicPr>
          <p:cNvPr id="2" name="图片 -2147482575" descr="1713264093630"/>
          <p:cNvPicPr>
            <a:picLocks noChangeAspect="1"/>
          </p:cNvPicPr>
          <p:nvPr/>
        </p:nvPicPr>
        <p:blipFill>
          <a:blip r:embed="rId1"/>
          <a:stretch>
            <a:fillRect/>
          </a:stretch>
        </p:blipFill>
        <p:spPr>
          <a:xfrm>
            <a:off x="2408555" y="1014095"/>
            <a:ext cx="5043170" cy="5332095"/>
          </a:xfrm>
          <a:prstGeom prst="rect">
            <a:avLst/>
          </a:prstGeom>
          <a:noFill/>
          <a:ln w="9525">
            <a:noFill/>
          </a:ln>
        </p:spPr>
      </p:pic>
      <p:sp>
        <p:nvSpPr>
          <p:cNvPr id="3" name="文本框 2"/>
          <p:cNvSpPr txBox="1"/>
          <p:nvPr/>
        </p:nvSpPr>
        <p:spPr>
          <a:xfrm>
            <a:off x="8147050" y="2616200"/>
            <a:ext cx="2156460" cy="812165"/>
          </a:xfrm>
          <a:prstGeom prst="rect">
            <a:avLst/>
          </a:prstGeom>
          <a:solidFill>
            <a:schemeClr val="bg1">
              <a:lumMod val="95000"/>
            </a:schemeClr>
          </a:solidFill>
          <a:ln w="9525">
            <a:noFill/>
          </a:ln>
        </p:spPr>
        <p:txBody>
          <a:bodyPr wrap="square">
            <a:noAutofit/>
          </a:bodyPr>
          <a:p>
            <a:pPr lvl="0" indent="0" algn="l" fontAlgn="auto">
              <a:lnSpc>
                <a:spcPct val="150000"/>
              </a:lnSpc>
              <a:buClrTx/>
              <a:buSzTx/>
              <a:buFontTx/>
            </a:pPr>
            <a:r>
              <a:rPr lang="zh-CN" sz="1600">
                <a:latin typeface="Times New Roman" panose="02020603050405020304" charset="0"/>
                <a:ea typeface="楷体" panose="02010609060101010101" charset="-122"/>
                <a:cs typeface="Times New Roman" panose="02020603050405020304" charset="0"/>
                <a:sym typeface="+mn-ea"/>
              </a:rPr>
              <a:t>健脾散能够减缓断奶仔猪肠道炎症</a:t>
            </a:r>
            <a:endParaRPr lang="zh-CN" sz="1600">
              <a:latin typeface="Times New Roman" panose="02020603050405020304" charset="0"/>
              <a:ea typeface="楷体" panose="02010609060101010101" charset="-122"/>
              <a:cs typeface="Times New Roman" panose="02020603050405020304"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460500" y="571500"/>
            <a:ext cx="4060825" cy="368300"/>
          </a:xfrm>
          <a:prstGeom prst="rect">
            <a:avLst/>
          </a:prstGeom>
          <a:noFill/>
          <a:ln w="19050">
            <a:solidFill>
              <a:srgbClr val="00B0F0"/>
            </a:solidFill>
          </a:ln>
        </p:spPr>
        <p:txBody>
          <a:bodyPr wrap="square">
            <a:noAutofit/>
          </a:bodyPr>
          <a:p>
            <a:pPr lvl="0" indent="127000" algn="ctr">
              <a:buClrTx/>
              <a:buSzTx/>
              <a:buFontTx/>
            </a:pPr>
            <a:r>
              <a:rPr lang="zh-CN" b="1">
                <a:latin typeface="Times New Roman" panose="02020603050405020304" charset="0"/>
                <a:ea typeface="宋体" panose="02010600030101010101" pitchFamily="2" charset="-122"/>
                <a:sym typeface="+mn-ea"/>
              </a:rPr>
              <a:t>健脾散</a:t>
            </a:r>
            <a:r>
              <a:rPr lang="zh-CN" b="1">
                <a:latin typeface="Times New Roman" panose="02020603050405020304" charset="0"/>
                <a:ea typeface="宋体" panose="02010600030101010101" pitchFamily="2" charset="-122"/>
                <a:sym typeface="+mn-ea"/>
              </a:rPr>
              <a:t>对断奶仔猪的</a:t>
            </a:r>
            <a:r>
              <a:rPr lang="zh-CN" b="1">
                <a:latin typeface="Times New Roman" panose="02020603050405020304" charset="0"/>
                <a:ea typeface="宋体" panose="02010600030101010101" pitchFamily="2" charset="-122"/>
                <a:sym typeface="+mn-ea"/>
              </a:rPr>
              <a:t>肠道形态</a:t>
            </a:r>
            <a:r>
              <a:rPr lang="zh-CN" b="1">
                <a:latin typeface="Times New Roman" panose="02020603050405020304" charset="0"/>
                <a:ea typeface="宋体" panose="02010600030101010101" pitchFamily="2" charset="-122"/>
                <a:sym typeface="+mn-ea"/>
              </a:rPr>
              <a:t>的影响</a:t>
            </a:r>
            <a:endParaRPr lang="zh-CN" b="1">
              <a:latin typeface="Times New Roman" panose="02020603050405020304" charset="0"/>
              <a:ea typeface="宋体" panose="02010600030101010101" pitchFamily="2" charset="-122"/>
              <a:sym typeface="+mn-ea"/>
            </a:endParaRPr>
          </a:p>
        </p:txBody>
      </p:sp>
      <p:pic>
        <p:nvPicPr>
          <p:cNvPr id="2" name="图片 -2147482584" descr="1713261579316"/>
          <p:cNvPicPr>
            <a:picLocks noChangeAspect="1"/>
          </p:cNvPicPr>
          <p:nvPr/>
        </p:nvPicPr>
        <p:blipFill>
          <a:blip r:embed="rId1"/>
          <a:stretch>
            <a:fillRect/>
          </a:stretch>
        </p:blipFill>
        <p:spPr>
          <a:xfrm>
            <a:off x="274955" y="1047750"/>
            <a:ext cx="5372735" cy="5267960"/>
          </a:xfrm>
          <a:prstGeom prst="rect">
            <a:avLst/>
          </a:prstGeom>
          <a:noFill/>
          <a:ln w="9525">
            <a:noFill/>
          </a:ln>
        </p:spPr>
      </p:pic>
      <p:pic>
        <p:nvPicPr>
          <p:cNvPr id="3" name="图片 2"/>
          <p:cNvPicPr>
            <a:picLocks noChangeAspect="1"/>
          </p:cNvPicPr>
          <p:nvPr/>
        </p:nvPicPr>
        <p:blipFill>
          <a:blip r:embed="rId2"/>
          <a:stretch>
            <a:fillRect/>
          </a:stretch>
        </p:blipFill>
        <p:spPr>
          <a:xfrm>
            <a:off x="5647690" y="1591945"/>
            <a:ext cx="3108325" cy="4723765"/>
          </a:xfrm>
          <a:prstGeom prst="rect">
            <a:avLst/>
          </a:prstGeom>
        </p:spPr>
      </p:pic>
      <p:sp>
        <p:nvSpPr>
          <p:cNvPr id="4" name="文本框 3"/>
          <p:cNvSpPr txBox="1"/>
          <p:nvPr/>
        </p:nvSpPr>
        <p:spPr>
          <a:xfrm>
            <a:off x="8756015" y="1929130"/>
            <a:ext cx="2804795" cy="3046095"/>
          </a:xfrm>
          <a:prstGeom prst="rect">
            <a:avLst/>
          </a:prstGeom>
          <a:solidFill>
            <a:schemeClr val="bg1">
              <a:lumMod val="95000"/>
            </a:schemeClr>
          </a:solidFill>
          <a:ln w="9525">
            <a:solidFill>
              <a:srgbClr val="00B0F0"/>
            </a:solidFill>
          </a:ln>
        </p:spPr>
        <p:txBody>
          <a:bodyPr wrap="square">
            <a:spAutoFit/>
          </a:bodyPr>
          <a:p>
            <a:pPr indent="304800">
              <a:lnSpc>
                <a:spcPct val="150000"/>
              </a:lnSpc>
            </a:pPr>
            <a:r>
              <a:rPr lang="zh-CN" sz="1600" b="0">
                <a:latin typeface="Times New Roman" panose="02020603050405020304" charset="0"/>
                <a:ea typeface="楷体" panose="02010609060101010101" charset="-122"/>
                <a:cs typeface="Times New Roman" panose="02020603050405020304" charset="0"/>
              </a:rPr>
              <a:t>结果显示，日粮中添加健脾散后各个肠段的绒毛高度以及绒毛高度与隐窝深度均有所上升，具有显著性差异(</a:t>
            </a:r>
            <a:r>
              <a:rPr lang="zh-CN" sz="1600" b="0" i="1">
                <a:latin typeface="Times New Roman" panose="02020603050405020304" charset="0"/>
                <a:ea typeface="楷体" panose="02010609060101010101" charset="-122"/>
                <a:cs typeface="Times New Roman" panose="02020603050405020304" charset="0"/>
              </a:rPr>
              <a:t>P</a:t>
            </a:r>
            <a:r>
              <a:rPr lang="zh-CN" sz="1600" b="0">
                <a:latin typeface="Times New Roman" panose="02020603050405020304" charset="0"/>
                <a:ea typeface="楷体" panose="02010609060101010101" charset="-122"/>
                <a:cs typeface="Times New Roman" panose="02020603050405020304" charset="0"/>
              </a:rPr>
              <a:t> ＜0.05)。表明健脾散能够缓解断奶仔猪肠道损伤，改善肠道形态，进而提高消化吸收能力。</a:t>
            </a:r>
            <a:endParaRPr lang="zh-CN" sz="1600" b="0">
              <a:latin typeface="Times New Roman" panose="02020603050405020304" charset="0"/>
              <a:ea typeface="楷体" panose="02010609060101010101" charset="-122"/>
              <a:cs typeface="Times New Roman" panose="020206030504050203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618105" y="477520"/>
            <a:ext cx="6821805" cy="436880"/>
          </a:xfrm>
          <a:prstGeom prst="rect">
            <a:avLst/>
          </a:prstGeom>
          <a:noFill/>
          <a:ln w="19050">
            <a:solidFill>
              <a:srgbClr val="00B0F0"/>
            </a:solidFill>
          </a:ln>
        </p:spPr>
        <p:txBody>
          <a:bodyPr wrap="square">
            <a:noAutofit/>
          </a:bodyPr>
          <a:p>
            <a:pPr indent="127000" algn="ctr">
              <a:buClrTx/>
              <a:buSzTx/>
              <a:buFontTx/>
            </a:pPr>
            <a:r>
              <a:rPr lang="zh-CN" b="1">
                <a:latin typeface="Times New Roman" panose="02020603050405020304" charset="0"/>
                <a:ea typeface="宋体" panose="02010600030101010101" pitchFamily="2" charset="-122"/>
                <a:sym typeface="+mn-ea"/>
              </a:rPr>
              <a:t>健脾散</a:t>
            </a:r>
            <a:r>
              <a:rPr lang="zh-CN" b="1">
                <a:latin typeface="Times New Roman" panose="02020603050405020304" charset="0"/>
                <a:ea typeface="宋体" panose="02010600030101010101" pitchFamily="2" charset="-122"/>
                <a:sym typeface="+mn-ea"/>
              </a:rPr>
              <a:t>对断奶仔猪空肠紧密连接蛋白表达水平的影响</a:t>
            </a:r>
            <a:endParaRPr lang="zh-CN" b="1">
              <a:latin typeface="Times New Roman" panose="02020603050405020304" charset="0"/>
              <a:ea typeface="宋体" panose="02010600030101010101" pitchFamily="2" charset="-122"/>
              <a:sym typeface="+mn-ea"/>
            </a:endParaRPr>
          </a:p>
        </p:txBody>
      </p:sp>
      <p:pic>
        <p:nvPicPr>
          <p:cNvPr id="2" name="图片 2"/>
          <p:cNvPicPr>
            <a:picLocks noChangeAspect="1"/>
          </p:cNvPicPr>
          <p:nvPr/>
        </p:nvPicPr>
        <p:blipFill>
          <a:blip r:embed="rId1"/>
          <a:stretch>
            <a:fillRect/>
          </a:stretch>
        </p:blipFill>
        <p:spPr>
          <a:xfrm>
            <a:off x="2279015" y="1254125"/>
            <a:ext cx="4519930" cy="5273675"/>
          </a:xfrm>
          <a:prstGeom prst="rect">
            <a:avLst/>
          </a:prstGeom>
          <a:noFill/>
          <a:ln w="9525">
            <a:noFill/>
          </a:ln>
        </p:spPr>
      </p:pic>
      <p:sp>
        <p:nvSpPr>
          <p:cNvPr id="3" name="文本框 2"/>
          <p:cNvSpPr txBox="1"/>
          <p:nvPr/>
        </p:nvSpPr>
        <p:spPr>
          <a:xfrm>
            <a:off x="6880225" y="2537460"/>
            <a:ext cx="3889375" cy="1337945"/>
          </a:xfrm>
          <a:prstGeom prst="rect">
            <a:avLst/>
          </a:prstGeom>
          <a:solidFill>
            <a:schemeClr val="bg1">
              <a:lumMod val="95000"/>
            </a:schemeClr>
          </a:solidFill>
          <a:ln w="9525">
            <a:solidFill>
              <a:srgbClr val="00B0F0"/>
            </a:solidFill>
          </a:ln>
        </p:spPr>
        <p:txBody>
          <a:bodyPr wrap="square">
            <a:spAutoFit/>
          </a:bodyPr>
          <a:p>
            <a:pPr lvl="0" indent="304800" algn="l">
              <a:lnSpc>
                <a:spcPct val="150000"/>
              </a:lnSpc>
              <a:buClrTx/>
              <a:buSzTx/>
              <a:buFontTx/>
            </a:pPr>
            <a:r>
              <a:rPr lang="zh-CN" sz="1600">
                <a:latin typeface="Times New Roman" panose="02020603050405020304" charset="0"/>
                <a:ea typeface="楷体" panose="02010609060101010101" charset="-122"/>
                <a:cs typeface="Times New Roman" panose="02020603050405020304" charset="0"/>
                <a:sym typeface="+mn-ea"/>
              </a:rPr>
              <a:t>健脾散</a:t>
            </a:r>
            <a:r>
              <a:rPr lang="zh-CN" sz="1600">
                <a:latin typeface="Times New Roman" panose="02020603050405020304" charset="0"/>
                <a:ea typeface="楷体" panose="02010609060101010101" charset="-122"/>
                <a:cs typeface="Times New Roman" panose="02020603050405020304" charset="0"/>
                <a:sym typeface="+mn-ea"/>
              </a:rPr>
              <a:t>能够通过提高断奶仔猪肠道紧密连接蛋白表达水平来维持肠道机械屏障的完整性。</a:t>
            </a:r>
            <a:endParaRPr lang="zh-CN" sz="1600">
              <a:latin typeface="Times New Roman" panose="02020603050405020304" charset="0"/>
              <a:ea typeface="楷体" panose="02010609060101010101" charset="-122"/>
              <a:cs typeface="Times New Roman" panose="02020603050405020304"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75485" y="785664"/>
            <a:ext cx="8229600" cy="894715"/>
          </a:xfrm>
        </p:spPr>
        <p:txBody>
          <a:bodyPr>
            <a:normAutofit/>
          </a:bodyPr>
          <a:lstStyle/>
          <a:p>
            <a:pPr algn="l"/>
            <a:r>
              <a:rPr lang="zh-CN" altLang="en-US" sz="4000" dirty="0"/>
              <a:t>一</a:t>
            </a:r>
            <a:r>
              <a:rPr lang="zh-CN" altLang="en-US" sz="4000" dirty="0" smtClean="0"/>
              <a:t>、项目基本情况</a:t>
            </a:r>
            <a:endParaRPr lang="zh-CN" altLang="en-US" sz="4000" dirty="0"/>
          </a:p>
        </p:txBody>
      </p:sp>
      <p:sp>
        <p:nvSpPr>
          <p:cNvPr id="3" name="内容占位符 2"/>
          <p:cNvSpPr>
            <a:spLocks noGrp="1"/>
          </p:cNvSpPr>
          <p:nvPr>
            <p:ph idx="1"/>
          </p:nvPr>
        </p:nvSpPr>
        <p:spPr>
          <a:xfrm>
            <a:off x="2052320" y="2132965"/>
            <a:ext cx="8075295" cy="4372610"/>
          </a:xfrm>
        </p:spPr>
        <p:txBody>
          <a:bodyPr>
            <a:normAutofit/>
          </a:bodyPr>
          <a:lstStyle/>
          <a:p>
            <a:pPr algn="l" fontAlgn="auto">
              <a:spcBef>
                <a:spcPts val="1200"/>
              </a:spcBef>
              <a:spcAft>
                <a:spcPts val="0"/>
              </a:spcAft>
            </a:pPr>
            <a:r>
              <a:rPr lang="zh-CN" altLang="en-US" sz="2200" dirty="0">
                <a:latin typeface="华文楷体" panose="02010600040101010101" charset="-122"/>
                <a:ea typeface="华文楷体" panose="02010600040101010101" charset="-122"/>
                <a:cs typeface="华文楷体" panose="02010600040101010101" charset="-122"/>
              </a:rPr>
              <a:t>项目名称：</a:t>
            </a:r>
            <a:r>
              <a:rPr sz="2200" dirty="0">
                <a:latin typeface="华文楷体" panose="02010600040101010101" charset="-122"/>
                <a:ea typeface="华文楷体" panose="02010600040101010101" charset="-122"/>
                <a:cs typeface="华文楷体" panose="02010600040101010101" charset="-122"/>
                <a:sym typeface="+mn-ea"/>
              </a:rPr>
              <a:t>中兽药集成防控技术在生猪养殖中的</a:t>
            </a:r>
            <a:br>
              <a:rPr sz="2200" dirty="0">
                <a:latin typeface="华文楷体" panose="02010600040101010101" charset="-122"/>
                <a:ea typeface="华文楷体" panose="02010600040101010101" charset="-122"/>
                <a:cs typeface="华文楷体" panose="02010600040101010101" charset="-122"/>
                <a:sym typeface="+mn-ea"/>
              </a:rPr>
            </a:br>
            <a:r>
              <a:rPr sz="2200" dirty="0">
                <a:latin typeface="华文楷体" panose="02010600040101010101" charset="-122"/>
                <a:ea typeface="华文楷体" panose="02010600040101010101" charset="-122"/>
                <a:cs typeface="华文楷体" panose="02010600040101010101" charset="-122"/>
                <a:sym typeface="+mn-ea"/>
              </a:rPr>
              <a:t>应用与示范推广</a:t>
            </a:r>
            <a:r>
              <a:rPr lang="zh-CN" altLang="en-US" sz="2200" dirty="0">
                <a:latin typeface="华文楷体" panose="02010600040101010101" charset="-122"/>
                <a:ea typeface="华文楷体" panose="02010600040101010101" charset="-122"/>
                <a:cs typeface="华文楷体" panose="02010600040101010101" charset="-122"/>
                <a:sym typeface="+mn-ea"/>
              </a:rPr>
              <a:t> </a:t>
            </a:r>
            <a:endParaRPr lang="zh-CN" altLang="en-US" sz="2200" dirty="0">
              <a:latin typeface="华文楷体" panose="02010600040101010101" charset="-122"/>
              <a:ea typeface="华文楷体" panose="02010600040101010101" charset="-122"/>
              <a:cs typeface="华文楷体" panose="02010600040101010101" charset="-122"/>
              <a:sym typeface="+mn-ea"/>
            </a:endParaRPr>
          </a:p>
          <a:p>
            <a:pPr algn="l" fontAlgn="auto">
              <a:spcBef>
                <a:spcPts val="1200"/>
              </a:spcBef>
              <a:spcAft>
                <a:spcPts val="0"/>
              </a:spcAft>
            </a:pPr>
            <a:r>
              <a:rPr lang="zh-CN" altLang="en-US" sz="2200" dirty="0">
                <a:latin typeface="华文楷体" panose="02010600040101010101" charset="-122"/>
                <a:ea typeface="华文楷体" panose="02010600040101010101" charset="-122"/>
                <a:cs typeface="华文楷体" panose="02010600040101010101" charset="-122"/>
                <a:sym typeface="+mn-ea"/>
              </a:rPr>
              <a:t>支持领域：农业</a:t>
            </a:r>
            <a:r>
              <a:rPr lang="zh-CN" altLang="en-US" sz="2200" dirty="0">
                <a:latin typeface="华文楷体" panose="02010600040101010101" charset="-122"/>
                <a:ea typeface="华文楷体" panose="02010600040101010101" charset="-122"/>
                <a:cs typeface="华文楷体" panose="02010600040101010101" charset="-122"/>
                <a:sym typeface="+mn-ea"/>
              </a:rPr>
              <a:t>领域</a:t>
            </a:r>
            <a:endParaRPr lang="zh-CN" altLang="en-US" sz="2200" dirty="0">
              <a:latin typeface="华文楷体" panose="02010600040101010101" charset="-122"/>
              <a:ea typeface="华文楷体" panose="02010600040101010101" charset="-122"/>
              <a:cs typeface="华文楷体" panose="02010600040101010101" charset="-122"/>
              <a:sym typeface="+mn-ea"/>
            </a:endParaRPr>
          </a:p>
          <a:p>
            <a:pPr algn="l" fontAlgn="auto">
              <a:spcBef>
                <a:spcPts val="1200"/>
              </a:spcBef>
              <a:spcAft>
                <a:spcPts val="0"/>
              </a:spcAft>
            </a:pPr>
            <a:r>
              <a:rPr lang="zh-CN" altLang="en-US" sz="2200" dirty="0">
                <a:latin typeface="华文楷体" panose="02010600040101010101" charset="-122"/>
                <a:ea typeface="华文楷体" panose="02010600040101010101" charset="-122"/>
                <a:cs typeface="华文楷体" panose="02010600040101010101" charset="-122"/>
                <a:sym typeface="+mn-ea"/>
              </a:rPr>
              <a:t>项目编号：</a:t>
            </a:r>
            <a:r>
              <a:rPr lang="en-US" altLang="zh-CN" sz="2200" dirty="0">
                <a:latin typeface="华文楷体" panose="02010600040101010101" charset="-122"/>
                <a:ea typeface="华文楷体" panose="02010600040101010101" charset="-122"/>
                <a:cs typeface="华文楷体" panose="02010600040101010101" charset="-122"/>
                <a:sym typeface="+mn-ea"/>
              </a:rPr>
              <a:t>2021-1-159</a:t>
            </a:r>
            <a:endParaRPr lang="en-US" altLang="zh-CN" sz="2200" dirty="0">
              <a:latin typeface="华文楷体" panose="02010600040101010101" charset="-122"/>
              <a:ea typeface="华文楷体" panose="02010600040101010101" charset="-122"/>
              <a:cs typeface="华文楷体" panose="02010600040101010101" charset="-122"/>
              <a:sym typeface="+mn-ea"/>
            </a:endParaRPr>
          </a:p>
          <a:p>
            <a:pPr algn="l" fontAlgn="auto">
              <a:spcBef>
                <a:spcPts val="1200"/>
              </a:spcBef>
              <a:spcAft>
                <a:spcPts val="0"/>
              </a:spcAft>
            </a:pPr>
            <a:endParaRPr lang="en-US" sz="2200" dirty="0">
              <a:latin typeface="华文楷体" panose="02010600040101010101" charset="-122"/>
              <a:ea typeface="华文楷体" panose="02010600040101010101" charset="-122"/>
              <a:cs typeface="华文楷体" panose="02010600040101010101" charset="-122"/>
              <a:sym typeface="+mn-ea"/>
            </a:endParaRPr>
          </a:p>
        </p:txBody>
      </p:sp>
      <p:sp>
        <p:nvSpPr>
          <p:cNvPr id="6" name="Content Placeholder 2"/>
          <p:cNvSpPr txBox="1"/>
          <p:nvPr/>
        </p:nvSpPr>
        <p:spPr>
          <a:xfrm>
            <a:off x="1607443" y="26268"/>
            <a:ext cx="4200525" cy="307340"/>
          </a:xfrm>
          <a:prstGeom prst="rect">
            <a:avLst/>
          </a:prstGeom>
        </p:spPr>
        <p:txBody>
          <a:bodyPr lIns="0" tIns="0" rIns="0" bIns="0">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dist">
              <a:spcBef>
                <a:spcPts val="0"/>
              </a:spcBef>
              <a:spcAft>
                <a:spcPts val="0"/>
              </a:spcAft>
              <a:defRPr/>
            </a:pPr>
            <a:r>
              <a:rPr lang="zh-CN" altLang="en-US" sz="1000" dirty="0" smtClean="0">
                <a:solidFill>
                  <a:schemeClr val="accent1"/>
                </a:solidFill>
                <a:latin typeface="Arial" panose="020B0604020202020204" pitchFamily="34" charset="0"/>
                <a:ea typeface="微软雅黑" panose="020B0503020204020204" charset="-122"/>
                <a:cs typeface="+mn-ea"/>
                <a:sym typeface="Arial" panose="020B0604020202020204" pitchFamily="34" charset="0"/>
              </a:rPr>
              <a:t>中国农业科学院兰州畜牧与兽药研究所</a:t>
            </a:r>
            <a:br>
              <a:rPr lang="en-US" altLang="zh-CN" sz="1000" dirty="0" smtClean="0">
                <a:solidFill>
                  <a:schemeClr val="accent1"/>
                </a:solidFill>
                <a:latin typeface="Arial" panose="020B0604020202020204" pitchFamily="34" charset="0"/>
                <a:ea typeface="微软雅黑" panose="020B0503020204020204" charset="-122"/>
                <a:cs typeface="+mn-ea"/>
                <a:sym typeface="Arial" panose="020B0604020202020204" pitchFamily="34" charset="0"/>
              </a:rPr>
            </a:br>
            <a:r>
              <a:rPr lang="en-US" altLang="zh-CN" sz="1000" dirty="0">
                <a:solidFill>
                  <a:schemeClr val="accent1"/>
                </a:solidFill>
                <a:latin typeface="Arial" panose="020B0604020202020204" pitchFamily="34" charset="0"/>
                <a:ea typeface="微软雅黑" panose="020B0503020204020204" charset="-122"/>
                <a:cs typeface="+mn-ea"/>
              </a:rPr>
              <a:t>Lanzhou Institute of Husbandry and Pharmaceutical Sciences of CAAS</a:t>
            </a:r>
            <a:endParaRPr lang="en-US" sz="1000" dirty="0">
              <a:solidFill>
                <a:schemeClr val="accent1"/>
              </a:solidFill>
              <a:latin typeface="Arial" panose="020B0604020202020204" pitchFamily="34" charset="0"/>
              <a:ea typeface="微软雅黑" panose="020B0503020204020204" charset="-122"/>
              <a:cs typeface="+mn-ea"/>
              <a:sym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095615" y="1271905"/>
            <a:ext cx="3289935" cy="1076325"/>
          </a:xfrm>
          <a:prstGeom prst="rect">
            <a:avLst/>
          </a:prstGeom>
          <a:solidFill>
            <a:schemeClr val="bg1">
              <a:lumMod val="95000"/>
            </a:schemeClr>
          </a:solidFill>
          <a:ln w="9525">
            <a:solidFill>
              <a:srgbClr val="00B0F0"/>
            </a:solidFill>
          </a:ln>
        </p:spPr>
        <p:txBody>
          <a:bodyPr wrap="square">
            <a:spAutoFit/>
          </a:bodyPr>
          <a:p>
            <a:pPr indent="304800">
              <a:lnSpc>
                <a:spcPct val="100000"/>
              </a:lnSpc>
              <a:buClrTx/>
              <a:buSzTx/>
              <a:buFontTx/>
            </a:pPr>
            <a:r>
              <a:rPr lang="zh-CN" sz="1600">
                <a:latin typeface="Times New Roman" panose="02020603050405020304" charset="0"/>
                <a:ea typeface="楷体" panose="02010609060101010101" charset="-122"/>
                <a:cs typeface="Times New Roman" panose="02020603050405020304" charset="0"/>
                <a:sym typeface="+mn-ea"/>
              </a:rPr>
              <a:t>健脾散能够通过提高断奶仔猪空肠营养物质转运载体表达水平来促进糖类、脂质等营养物质的消化吸收。</a:t>
            </a:r>
            <a:endParaRPr lang="zh-CN" sz="1600">
              <a:latin typeface="Times New Roman" panose="02020603050405020304" charset="0"/>
              <a:ea typeface="楷体" panose="02010609060101010101" charset="-122"/>
              <a:cs typeface="Times New Roman" panose="02020603050405020304" charset="0"/>
              <a:sym typeface="+mn-ea"/>
            </a:endParaRPr>
          </a:p>
        </p:txBody>
      </p:sp>
      <p:pic>
        <p:nvPicPr>
          <p:cNvPr id="2" name="图片 1"/>
          <p:cNvPicPr>
            <a:picLocks noChangeAspect="1"/>
          </p:cNvPicPr>
          <p:nvPr/>
        </p:nvPicPr>
        <p:blipFill>
          <a:blip r:embed="rId1"/>
          <a:stretch>
            <a:fillRect/>
          </a:stretch>
        </p:blipFill>
        <p:spPr>
          <a:xfrm>
            <a:off x="1514475" y="746125"/>
            <a:ext cx="6373495" cy="2127250"/>
          </a:xfrm>
          <a:prstGeom prst="rect">
            <a:avLst/>
          </a:prstGeom>
          <a:noFill/>
          <a:ln w="9525">
            <a:noFill/>
          </a:ln>
        </p:spPr>
      </p:pic>
      <p:pic>
        <p:nvPicPr>
          <p:cNvPr id="3" name="图片 -2147482578" descr="1713263922166"/>
          <p:cNvPicPr>
            <a:picLocks noChangeAspect="1"/>
          </p:cNvPicPr>
          <p:nvPr/>
        </p:nvPicPr>
        <p:blipFill>
          <a:blip r:embed="rId2"/>
          <a:stretch>
            <a:fillRect/>
          </a:stretch>
        </p:blipFill>
        <p:spPr>
          <a:xfrm>
            <a:off x="1273810" y="2873375"/>
            <a:ext cx="6812915" cy="3726815"/>
          </a:xfrm>
          <a:prstGeom prst="rect">
            <a:avLst/>
          </a:prstGeom>
          <a:noFill/>
          <a:ln w="9525">
            <a:noFill/>
          </a:ln>
        </p:spPr>
      </p:pic>
      <p:sp>
        <p:nvSpPr>
          <p:cNvPr id="4" name="文本框 3"/>
          <p:cNvSpPr txBox="1"/>
          <p:nvPr/>
        </p:nvSpPr>
        <p:spPr>
          <a:xfrm>
            <a:off x="8205470" y="4808855"/>
            <a:ext cx="3070225" cy="1322070"/>
          </a:xfrm>
          <a:prstGeom prst="rect">
            <a:avLst/>
          </a:prstGeom>
          <a:solidFill>
            <a:schemeClr val="bg1">
              <a:lumMod val="95000"/>
            </a:schemeClr>
          </a:solidFill>
          <a:ln w="9525">
            <a:solidFill>
              <a:srgbClr val="00B0F0"/>
            </a:solidFill>
          </a:ln>
        </p:spPr>
        <p:txBody>
          <a:bodyPr wrap="square">
            <a:spAutoFit/>
          </a:bodyPr>
          <a:p>
            <a:pPr lvl="0" indent="304800" algn="l">
              <a:buClrTx/>
              <a:buSzTx/>
              <a:buFontTx/>
            </a:pPr>
            <a:r>
              <a:rPr lang="zh-CN" sz="1600">
                <a:latin typeface="Times New Roman" panose="02020603050405020304" charset="0"/>
                <a:ea typeface="楷体" panose="02010609060101010101" charset="-122"/>
                <a:cs typeface="Times New Roman" panose="02020603050405020304" charset="0"/>
                <a:sym typeface="+mn-ea"/>
              </a:rPr>
              <a:t>JPL</a:t>
            </a:r>
            <a:r>
              <a:rPr lang="zh-CN" sz="1600">
                <a:latin typeface="Times New Roman" panose="02020603050405020304" charset="0"/>
                <a:ea typeface="楷体" panose="02010609060101010101" charset="-122"/>
                <a:cs typeface="Times New Roman" panose="02020603050405020304" charset="0"/>
                <a:sym typeface="+mn-ea"/>
              </a:rPr>
              <a:t>组与</a:t>
            </a:r>
            <a:r>
              <a:rPr lang="zh-CN" sz="1600">
                <a:latin typeface="Times New Roman" panose="02020603050405020304" charset="0"/>
                <a:ea typeface="楷体" panose="02010609060101010101" charset="-122"/>
                <a:cs typeface="Times New Roman" panose="02020603050405020304" charset="0"/>
                <a:sym typeface="+mn-ea"/>
              </a:rPr>
              <a:t>JPM</a:t>
            </a:r>
            <a:r>
              <a:rPr lang="zh-CN" sz="1600">
                <a:latin typeface="Times New Roman" panose="02020603050405020304" charset="0"/>
                <a:ea typeface="楷体" panose="02010609060101010101" charset="-122"/>
                <a:cs typeface="Times New Roman" panose="02020603050405020304" charset="0"/>
                <a:sym typeface="+mn-ea"/>
              </a:rPr>
              <a:t>组</a:t>
            </a:r>
            <a:r>
              <a:rPr lang="zh-CN" sz="1600">
                <a:latin typeface="Times New Roman" panose="02020603050405020304" charset="0"/>
                <a:ea typeface="楷体" panose="02010609060101010101" charset="-122"/>
                <a:cs typeface="Times New Roman" panose="02020603050405020304" charset="0"/>
                <a:sym typeface="+mn-ea"/>
              </a:rPr>
              <a:t>Nrf2</a:t>
            </a:r>
            <a:r>
              <a:rPr lang="zh-CN" sz="1600">
                <a:latin typeface="Times New Roman" panose="02020603050405020304" charset="0"/>
                <a:ea typeface="楷体" panose="02010609060101010101" charset="-122"/>
                <a:cs typeface="Times New Roman" panose="02020603050405020304" charset="0"/>
                <a:sym typeface="+mn-ea"/>
              </a:rPr>
              <a:t>、</a:t>
            </a:r>
            <a:r>
              <a:rPr lang="zh-CN" sz="1600">
                <a:latin typeface="Times New Roman" panose="02020603050405020304" charset="0"/>
                <a:ea typeface="楷体" panose="02010609060101010101" charset="-122"/>
                <a:cs typeface="Times New Roman" panose="02020603050405020304" charset="0"/>
                <a:sym typeface="+mn-ea"/>
              </a:rPr>
              <a:t>HO-1</a:t>
            </a:r>
            <a:r>
              <a:rPr lang="zh-CN" sz="1600">
                <a:latin typeface="Times New Roman" panose="02020603050405020304" charset="0"/>
                <a:ea typeface="楷体" panose="02010609060101010101" charset="-122"/>
                <a:cs typeface="Times New Roman" panose="02020603050405020304" charset="0"/>
                <a:sym typeface="+mn-ea"/>
              </a:rPr>
              <a:t>的蛋白表达水平显著升高（</a:t>
            </a:r>
            <a:r>
              <a:rPr lang="zh-CN" sz="1600">
                <a:latin typeface="Times New Roman" panose="02020603050405020304" charset="0"/>
                <a:ea typeface="楷体" panose="02010609060101010101" charset="-122"/>
                <a:cs typeface="Times New Roman" panose="02020603050405020304" charset="0"/>
                <a:sym typeface="+mn-ea"/>
              </a:rPr>
              <a:t>P</a:t>
            </a:r>
            <a:r>
              <a:rPr lang="zh-CN" sz="1600">
                <a:latin typeface="Times New Roman" panose="02020603050405020304" charset="0"/>
                <a:ea typeface="楷体" panose="02010609060101010101" charset="-122"/>
                <a:cs typeface="Times New Roman" panose="02020603050405020304" charset="0"/>
                <a:sym typeface="+mn-ea"/>
              </a:rPr>
              <a:t>＜</a:t>
            </a:r>
            <a:r>
              <a:rPr lang="zh-CN" sz="1600">
                <a:latin typeface="Times New Roman" panose="02020603050405020304" charset="0"/>
                <a:ea typeface="楷体" panose="02010609060101010101" charset="-122"/>
                <a:cs typeface="Times New Roman" panose="02020603050405020304" charset="0"/>
                <a:sym typeface="+mn-ea"/>
              </a:rPr>
              <a:t>0.05</a:t>
            </a:r>
            <a:r>
              <a:rPr lang="zh-CN" sz="1600">
                <a:latin typeface="Times New Roman" panose="02020603050405020304" charset="0"/>
                <a:ea typeface="楷体" panose="02010609060101010101" charset="-122"/>
                <a:cs typeface="Times New Roman" panose="02020603050405020304" charset="0"/>
                <a:sym typeface="+mn-ea"/>
              </a:rPr>
              <a:t>），</a:t>
            </a:r>
            <a:r>
              <a:rPr lang="zh-CN" sz="1600">
                <a:latin typeface="Times New Roman" panose="02020603050405020304" charset="0"/>
                <a:ea typeface="楷体" panose="02010609060101010101" charset="-122"/>
                <a:cs typeface="Times New Roman" panose="02020603050405020304" charset="0"/>
                <a:sym typeface="+mn-ea"/>
              </a:rPr>
              <a:t>Keap-1</a:t>
            </a:r>
            <a:r>
              <a:rPr lang="zh-CN" sz="1600">
                <a:latin typeface="Times New Roman" panose="02020603050405020304" charset="0"/>
                <a:ea typeface="楷体" panose="02010609060101010101" charset="-122"/>
                <a:cs typeface="Times New Roman" panose="02020603050405020304" charset="0"/>
                <a:sym typeface="+mn-ea"/>
              </a:rPr>
              <a:t>的蛋白水平极显著降低，健脾散能够提升断奶仔猪的抗氧化能力。</a:t>
            </a:r>
            <a:endParaRPr lang="zh-CN" sz="1600">
              <a:latin typeface="Times New Roman" panose="02020603050405020304" charset="0"/>
              <a:ea typeface="楷体" panose="02010609060101010101" charset="-122"/>
              <a:cs typeface="Times New Roman" panose="02020603050405020304" charset="0"/>
              <a:sym typeface="+mn-ea"/>
            </a:endParaRPr>
          </a:p>
        </p:txBody>
      </p:sp>
      <p:sp>
        <p:nvSpPr>
          <p:cNvPr id="5" name="文本框 4"/>
          <p:cNvSpPr txBox="1"/>
          <p:nvPr/>
        </p:nvSpPr>
        <p:spPr>
          <a:xfrm>
            <a:off x="1273810" y="309245"/>
            <a:ext cx="6821805" cy="436880"/>
          </a:xfrm>
          <a:prstGeom prst="rect">
            <a:avLst/>
          </a:prstGeom>
          <a:noFill/>
          <a:ln w="19050">
            <a:solidFill>
              <a:srgbClr val="00B0F0"/>
            </a:solidFill>
          </a:ln>
        </p:spPr>
        <p:txBody>
          <a:bodyPr wrap="square">
            <a:noAutofit/>
          </a:bodyPr>
          <a:p>
            <a:pPr indent="127000" algn="ctr">
              <a:buClrTx/>
              <a:buSzTx/>
              <a:buFontTx/>
            </a:pPr>
            <a:r>
              <a:rPr lang="zh-CN" b="1">
                <a:latin typeface="Times New Roman" panose="02020603050405020304" charset="0"/>
                <a:ea typeface="宋体" panose="02010600030101010101" pitchFamily="2" charset="-122"/>
                <a:sym typeface="+mn-ea"/>
              </a:rPr>
              <a:t>健脾散对断奶仔猪肠道营养转运载体</a:t>
            </a:r>
            <a:r>
              <a:rPr lang="zh-CN" b="1">
                <a:latin typeface="Times New Roman" panose="02020603050405020304" charset="0"/>
                <a:ea typeface="宋体" panose="02010600030101010101" pitchFamily="2" charset="-122"/>
                <a:sym typeface="+mn-ea"/>
              </a:rPr>
              <a:t>以及抗氧化作用的</a:t>
            </a:r>
            <a:r>
              <a:rPr lang="zh-CN" b="1">
                <a:latin typeface="Times New Roman" panose="02020603050405020304" charset="0"/>
                <a:ea typeface="宋体" panose="02010600030101010101" pitchFamily="2" charset="-122"/>
                <a:sym typeface="+mn-ea"/>
              </a:rPr>
              <a:t>影响</a:t>
            </a:r>
            <a:endParaRPr lang="zh-CN" b="1">
              <a:latin typeface="Times New Roman" panose="02020603050405020304" charset="0"/>
              <a:ea typeface="宋体" panose="02010600030101010101" pitchFamily="2"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394075" y="644525"/>
            <a:ext cx="5080000" cy="368300"/>
          </a:xfrm>
          <a:prstGeom prst="rect">
            <a:avLst/>
          </a:prstGeom>
          <a:noFill/>
          <a:ln w="9525">
            <a:noFill/>
          </a:ln>
        </p:spPr>
        <p:txBody>
          <a:bodyPr>
            <a:spAutoFit/>
          </a:bodyPr>
          <a:p>
            <a:pPr indent="127000"/>
            <a:r>
              <a:rPr lang="zh-CN" b="1">
                <a:latin typeface="Times New Roman" panose="02020603050405020304" charset="0"/>
                <a:ea typeface="宋体" panose="02010600030101010101" pitchFamily="2" charset="-122"/>
              </a:rPr>
              <a:t>健脾散</a:t>
            </a:r>
            <a:r>
              <a:rPr lang="zh-CN" b="1">
                <a:ea typeface="宋体" panose="02010600030101010101" pitchFamily="2" charset="-122"/>
              </a:rPr>
              <a:t>对断奶仔猪肌纤维转化能力的影响</a:t>
            </a:r>
            <a:endParaRPr lang="zh-CN" altLang="en-US" b="1">
              <a:ea typeface="宋体" panose="02010600030101010101" pitchFamily="2" charset="-122"/>
            </a:endParaRPr>
          </a:p>
        </p:txBody>
      </p:sp>
      <p:pic>
        <p:nvPicPr>
          <p:cNvPr id="2" name="图片 -2147482581" descr="da7d632df949346c1eba6be91c0a2fa"/>
          <p:cNvPicPr>
            <a:picLocks noChangeAspect="1"/>
          </p:cNvPicPr>
          <p:nvPr/>
        </p:nvPicPr>
        <p:blipFill>
          <a:blip r:embed="rId1"/>
          <a:stretch>
            <a:fillRect/>
          </a:stretch>
        </p:blipFill>
        <p:spPr>
          <a:xfrm>
            <a:off x="364490" y="1702435"/>
            <a:ext cx="6172835" cy="2899410"/>
          </a:xfrm>
          <a:prstGeom prst="rect">
            <a:avLst/>
          </a:prstGeom>
          <a:noFill/>
          <a:ln w="9525">
            <a:noFill/>
          </a:ln>
        </p:spPr>
      </p:pic>
      <p:pic>
        <p:nvPicPr>
          <p:cNvPr id="3" name="图片 -2147482566" descr="f84164055d21c6b5673f65934aa7fbf"/>
          <p:cNvPicPr>
            <a:picLocks noChangeAspect="1"/>
          </p:cNvPicPr>
          <p:nvPr/>
        </p:nvPicPr>
        <p:blipFill>
          <a:blip r:embed="rId2"/>
          <a:stretch>
            <a:fillRect/>
          </a:stretch>
        </p:blipFill>
        <p:spPr>
          <a:xfrm>
            <a:off x="6661785" y="1778635"/>
            <a:ext cx="5050155" cy="3651250"/>
          </a:xfrm>
          <a:prstGeom prst="rect">
            <a:avLst/>
          </a:prstGeom>
          <a:noFill/>
          <a:ln w="9525">
            <a:noFill/>
          </a:ln>
        </p:spPr>
      </p:pic>
      <p:sp>
        <p:nvSpPr>
          <p:cNvPr id="102" name="文本框 101"/>
          <p:cNvSpPr txBox="1"/>
          <p:nvPr/>
        </p:nvSpPr>
        <p:spPr>
          <a:xfrm>
            <a:off x="1190625" y="5049520"/>
            <a:ext cx="5080000" cy="829945"/>
          </a:xfrm>
          <a:prstGeom prst="rect">
            <a:avLst/>
          </a:prstGeom>
          <a:solidFill>
            <a:schemeClr val="bg1">
              <a:lumMod val="95000"/>
            </a:schemeClr>
          </a:solidFill>
          <a:ln w="9525">
            <a:solidFill>
              <a:srgbClr val="00B0F0"/>
            </a:solidFill>
          </a:ln>
        </p:spPr>
        <p:txBody>
          <a:bodyPr wrap="square">
            <a:spAutoFit/>
          </a:bodyPr>
          <a:p>
            <a:pPr lvl="0" indent="0" algn="l" fontAlgn="auto">
              <a:buClrTx/>
              <a:buSzTx/>
              <a:buFontTx/>
            </a:pPr>
            <a:r>
              <a:rPr lang="zh-CN" sz="1600">
                <a:latin typeface="Times New Roman" panose="02020603050405020304" charset="0"/>
                <a:ea typeface="楷体" panose="02010609060101010101" charset="-122"/>
                <a:cs typeface="Times New Roman" panose="02020603050405020304" charset="0"/>
                <a:sym typeface="+mn-ea"/>
              </a:rPr>
              <a:t>健脾散能够通过降低</a:t>
            </a:r>
            <a:r>
              <a:rPr lang="zh-CN" sz="1600">
                <a:latin typeface="Times New Roman" panose="02020603050405020304" charset="0"/>
                <a:ea typeface="楷体" panose="02010609060101010101" charset="-122"/>
                <a:cs typeface="Times New Roman" panose="02020603050405020304" charset="0"/>
                <a:sym typeface="+mn-ea"/>
              </a:rPr>
              <a:t>LDH</a:t>
            </a:r>
            <a:r>
              <a:rPr lang="zh-CN" sz="1600">
                <a:latin typeface="Times New Roman" panose="02020603050405020304" charset="0"/>
                <a:ea typeface="楷体" panose="02010609060101010101" charset="-122"/>
                <a:cs typeface="Times New Roman" panose="02020603050405020304" charset="0"/>
                <a:sym typeface="+mn-ea"/>
              </a:rPr>
              <a:t>活性来促进背腰最长肌的</a:t>
            </a:r>
            <a:r>
              <a:rPr lang="zh-CN" sz="1600">
                <a:latin typeface="Times New Roman" panose="02020603050405020304" charset="0"/>
                <a:ea typeface="楷体" panose="02010609060101010101" charset="-122"/>
                <a:cs typeface="Times New Roman" panose="02020603050405020304" charset="0"/>
                <a:sym typeface="+mn-ea"/>
              </a:rPr>
              <a:t>快肌</a:t>
            </a:r>
            <a:r>
              <a:rPr lang="zh-CN" sz="1600">
                <a:latin typeface="Times New Roman" panose="02020603050405020304" charset="0"/>
                <a:ea typeface="楷体" panose="02010609060101010101" charset="-122"/>
                <a:cs typeface="Times New Roman" panose="02020603050405020304" charset="0"/>
                <a:sym typeface="+mn-ea"/>
              </a:rPr>
              <a:t>肌纤维向</a:t>
            </a:r>
            <a:r>
              <a:rPr lang="zh-CN" sz="1600">
                <a:latin typeface="Times New Roman" panose="02020603050405020304" charset="0"/>
                <a:ea typeface="楷体" panose="02010609060101010101" charset="-122"/>
                <a:cs typeface="Times New Roman" panose="02020603050405020304" charset="0"/>
                <a:sym typeface="+mn-ea"/>
              </a:rPr>
              <a:t>慢肌</a:t>
            </a:r>
            <a:r>
              <a:rPr lang="zh-CN" sz="1600">
                <a:latin typeface="Times New Roman" panose="02020603050405020304" charset="0"/>
                <a:ea typeface="楷体" panose="02010609060101010101" charset="-122"/>
                <a:cs typeface="Times New Roman" panose="02020603050405020304" charset="0"/>
                <a:sym typeface="+mn-ea"/>
              </a:rPr>
              <a:t>纤维转化</a:t>
            </a:r>
            <a:r>
              <a:rPr lang="zh-CN" sz="1600">
                <a:latin typeface="Times New Roman" panose="02020603050405020304" charset="0"/>
                <a:ea typeface="楷体" panose="02010609060101010101" charset="-122"/>
                <a:cs typeface="Times New Roman" panose="02020603050405020304" charset="0"/>
                <a:sym typeface="+mn-ea"/>
              </a:rPr>
              <a:t>，有助于提高断奶仔猪肌肉中慢肌纤维的比率，对肉品质的提升有一定促进</a:t>
            </a:r>
            <a:r>
              <a:rPr lang="zh-CN" sz="1600">
                <a:latin typeface="Times New Roman" panose="02020603050405020304" charset="0"/>
                <a:ea typeface="楷体" panose="02010609060101010101" charset="-122"/>
                <a:cs typeface="Times New Roman" panose="02020603050405020304" charset="0"/>
                <a:sym typeface="+mn-ea"/>
              </a:rPr>
              <a:t>作用。</a:t>
            </a:r>
            <a:endParaRPr lang="zh-CN" sz="1600">
              <a:latin typeface="Times New Roman" panose="02020603050405020304" charset="0"/>
              <a:ea typeface="楷体" panose="02010609060101010101" charset="-122"/>
              <a:cs typeface="Times New Roman" panose="02020603050405020304" charset="0"/>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nvSpPr>
        <p:spPr>
          <a:xfrm>
            <a:off x="1313180" y="449481"/>
            <a:ext cx="8229600" cy="687070"/>
          </a:xfrm>
          <a:prstGeom prst="rect">
            <a:avLst/>
          </a:prstGeom>
        </p:spPr>
        <p:txBody>
          <a:bodyPr vert="horz" lIns="0" rIns="0" bIns="0" rtlCol="0" anchor="b">
            <a:normAutofit/>
          </a:bodyPr>
          <a:p>
            <a:pPr lvl="0" algn="l">
              <a:buClrTx/>
              <a:buSzTx/>
              <a:buFontTx/>
            </a:pPr>
            <a:r>
              <a:rPr lang="zh-CN" altLang="en-US" sz="3600" dirty="0" smtClean="0">
                <a:ln>
                  <a:noFill/>
                </a:ln>
                <a:solidFill>
                  <a:srgbClr val="04617B"/>
                </a:solidFill>
                <a:effectLst/>
                <a:latin typeface="华文隶书" panose="02010800040101010101" charset="-122"/>
                <a:ea typeface="华文隶书" panose="02010800040101010101" charset="-122"/>
                <a:cs typeface="+mn-ea"/>
                <a:sym typeface="宋体" panose="02010600030101010101" pitchFamily="2" charset="-122"/>
              </a:rPr>
              <a:t>六、获得</a:t>
            </a:r>
            <a:r>
              <a:rPr lang="zh-CN" altLang="en-US" sz="3600" dirty="0" smtClean="0">
                <a:ln>
                  <a:noFill/>
                </a:ln>
                <a:solidFill>
                  <a:srgbClr val="04617B"/>
                </a:solidFill>
                <a:effectLst/>
                <a:latin typeface="华文隶书" panose="02010800040101010101" charset="-122"/>
                <a:ea typeface="华文隶书" panose="02010800040101010101" charset="-122"/>
                <a:cs typeface="+mn-ea"/>
                <a:sym typeface="宋体" panose="02010600030101010101" pitchFamily="2" charset="-122"/>
              </a:rPr>
              <a:t>成果</a:t>
            </a:r>
            <a:endParaRPr lang="zh-CN" altLang="en-US" sz="3600" dirty="0" smtClean="0">
              <a:ln>
                <a:noFill/>
              </a:ln>
              <a:solidFill>
                <a:srgbClr val="04617B"/>
              </a:solidFill>
              <a:effectLst/>
              <a:latin typeface="华文隶书" panose="02010800040101010101" charset="-122"/>
              <a:ea typeface="华文隶书" panose="02010800040101010101" charset="-122"/>
              <a:cs typeface="+mn-ea"/>
              <a:sym typeface="宋体" panose="02010600030101010101" pitchFamily="2" charset="-122"/>
            </a:endParaRPr>
          </a:p>
        </p:txBody>
      </p:sp>
      <p:sp>
        <p:nvSpPr>
          <p:cNvPr id="102" name="文本框 101"/>
          <p:cNvSpPr txBox="1"/>
          <p:nvPr/>
        </p:nvSpPr>
        <p:spPr>
          <a:xfrm>
            <a:off x="2913380" y="1136650"/>
            <a:ext cx="5080000" cy="368300"/>
          </a:xfrm>
          <a:prstGeom prst="rect">
            <a:avLst/>
          </a:prstGeom>
          <a:noFill/>
          <a:ln w="9525">
            <a:noFill/>
          </a:ln>
        </p:spPr>
        <p:txBody>
          <a:bodyPr>
            <a:spAutoFit/>
          </a:bodyPr>
          <a:p>
            <a:pPr indent="0" algn="ctr"/>
            <a:r>
              <a:rPr lang="zh-CN" b="1">
                <a:latin typeface="Calibri" panose="020F0502020204030204" charset="0"/>
                <a:ea typeface="宋体" panose="02010600030101010101" pitchFamily="2" charset="-122"/>
              </a:rPr>
              <a:t>发表论文情况</a:t>
            </a:r>
            <a:endParaRPr lang="zh-CN" altLang="en-US" b="1">
              <a:latin typeface="Calibri" panose="020F0502020204030204" charset="0"/>
              <a:ea typeface="宋体" panose="02010600030101010101" pitchFamily="2" charset="-122"/>
            </a:endParaRPr>
          </a:p>
        </p:txBody>
      </p:sp>
      <p:graphicFrame>
        <p:nvGraphicFramePr>
          <p:cNvPr id="2" name="表格 1"/>
          <p:cNvGraphicFramePr/>
          <p:nvPr>
            <p:custDataLst>
              <p:tags r:id="rId1"/>
            </p:custDataLst>
          </p:nvPr>
        </p:nvGraphicFramePr>
        <p:xfrm>
          <a:off x="1971040" y="1504950"/>
          <a:ext cx="6913880" cy="3087370"/>
        </p:xfrm>
        <a:graphic>
          <a:graphicData uri="http://schemas.openxmlformats.org/drawingml/2006/table">
            <a:tbl>
              <a:tblPr/>
              <a:tblGrid>
                <a:gridCol w="541655"/>
                <a:gridCol w="972185"/>
                <a:gridCol w="2056765"/>
                <a:gridCol w="1178560"/>
                <a:gridCol w="955675"/>
                <a:gridCol w="567690"/>
                <a:gridCol w="641350"/>
              </a:tblGrid>
              <a:tr h="571500">
                <a:tc>
                  <a:txBody>
                    <a:bodyPr/>
                    <a:p>
                      <a:pPr indent="0" algn="ctr">
                        <a:buNone/>
                      </a:pPr>
                      <a:r>
                        <a:rPr lang="en-US" sz="1200" b="1">
                          <a:latin typeface="Times New Roman" panose="02020603050405020304" charset="0"/>
                          <a:cs typeface="Times New Roman" panose="02020603050405020304" charset="0"/>
                        </a:rPr>
                        <a:t>编号</a:t>
                      </a:r>
                      <a:endParaRPr lang="en-US" altLang="en-US" sz="12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Times New Roman" panose="02020603050405020304" charset="0"/>
                          <a:cs typeface="Times New Roman" panose="02020603050405020304" charset="0"/>
                        </a:rPr>
                        <a:t>作者</a:t>
                      </a:r>
                      <a:endParaRPr lang="en-US" altLang="en-US" sz="12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Times New Roman" panose="02020603050405020304" charset="0"/>
                          <a:cs typeface="Times New Roman" panose="02020603050405020304" charset="0"/>
                        </a:rPr>
                        <a:t>论文题目</a:t>
                      </a:r>
                      <a:endParaRPr lang="en-US" altLang="en-US" sz="12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Times New Roman" panose="02020603050405020304" charset="0"/>
                          <a:cs typeface="Times New Roman" panose="02020603050405020304" charset="0"/>
                        </a:rPr>
                        <a:t>杂志名称</a:t>
                      </a:r>
                      <a:endParaRPr lang="en-US" altLang="en-US" sz="12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Times New Roman" panose="02020603050405020304" charset="0"/>
                          <a:cs typeface="Times New Roman" panose="02020603050405020304" charset="0"/>
                        </a:rPr>
                        <a:t>年份</a:t>
                      </a:r>
                      <a:endParaRPr lang="en-US" altLang="en-US" sz="12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Times New Roman" panose="02020603050405020304" charset="0"/>
                          <a:cs typeface="Times New Roman" panose="02020603050405020304" charset="0"/>
                        </a:rPr>
                        <a:t>年卷期</a:t>
                      </a:r>
                      <a:endParaRPr lang="en-US" altLang="en-US" sz="12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Times New Roman" panose="02020603050405020304" charset="0"/>
                          <a:cs typeface="Times New Roman" panose="02020603050405020304" charset="0"/>
                        </a:rPr>
                        <a:t>页码</a:t>
                      </a:r>
                      <a:endParaRPr lang="en-US" altLang="en-US" sz="12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30375">
                <a:tc>
                  <a:txBody>
                    <a:bodyPr/>
                    <a:p>
                      <a:pPr indent="0" algn="ctr">
                        <a:buNone/>
                      </a:pPr>
                      <a:r>
                        <a:rPr lang="en-US" sz="1200" b="0">
                          <a:latin typeface="Times New Roman" panose="02020603050405020304" charset="0"/>
                          <a:cs typeface="Times New Roman" panose="02020603050405020304" charset="0"/>
                        </a:rPr>
                        <a:t>1</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Times New Roman" panose="02020603050405020304" charset="0"/>
                          <a:cs typeface="Times New Roman" panose="02020603050405020304" charset="0"/>
                        </a:rPr>
                        <a:t>Qilin Huang, Rui-Hua Xin</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Times New Roman" panose="02020603050405020304" charset="0"/>
                          <a:cs typeface="Times New Roman" panose="02020603050405020304" charset="0"/>
                        </a:rPr>
                        <a:t>Naringin’s Alleviation of the Inflammatory Response Causedby Actinobacillus pleuropneumoniae by Downregulatingthe NF-κB/NLRP3 Signalling Pathway</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Times New Roman" panose="02020603050405020304" charset="0"/>
                          <a:cs typeface="Times New Roman" panose="02020603050405020304" charset="0"/>
                        </a:rPr>
                        <a:t>International Journal of Molecular Sciences（JCR二区，IF=5.6）</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Times New Roman" panose="02020603050405020304" charset="0"/>
                          <a:cs typeface="Times New Roman" panose="02020603050405020304" charset="0"/>
                        </a:rPr>
                        <a:t>202</a:t>
                      </a:r>
                      <a:r>
                        <a:rPr lang="en-US" sz="1200" b="0">
                          <a:latin typeface="宋体" panose="02010600030101010101" pitchFamily="2" charset="-122"/>
                          <a:ea typeface="宋体" panose="02010600030101010101" pitchFamily="2" charset="-122"/>
                          <a:cs typeface="宋体" panose="02010600030101010101" pitchFamily="2" charset="-122"/>
                        </a:rPr>
                        <a:t>4</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25</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 </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85495">
                <a:tc>
                  <a:txBody>
                    <a:bodyPr/>
                    <a:p>
                      <a:pPr indent="0" algn="ctr">
                        <a:buNone/>
                      </a:pPr>
                      <a:r>
                        <a:rPr lang="en-US" sz="1200" b="0">
                          <a:latin typeface="Times New Roman" panose="02020603050405020304" charset="0"/>
                          <a:cs typeface="Times New Roman" panose="02020603050405020304" charset="0"/>
                        </a:rPr>
                        <a:t>2</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Times New Roman" panose="02020603050405020304" charset="0"/>
                          <a:cs typeface="Times New Roman" panose="02020603050405020304" charset="0"/>
                        </a:rPr>
                        <a:t>Qilin Huang, Rui-Hua Xin</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Times New Roman" panose="02020603050405020304" charset="0"/>
                          <a:cs typeface="Times New Roman" panose="02020603050405020304" charset="0"/>
                        </a:rPr>
                        <a:t>猪传染性胸膜肺炎发病机制研究进展</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黑龙江畜牧兽医</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Times New Roman" panose="02020603050405020304" charset="0"/>
                          <a:cs typeface="Times New Roman" panose="02020603050405020304" charset="0"/>
                        </a:rPr>
                        <a:t>202</a:t>
                      </a:r>
                      <a:r>
                        <a:rPr lang="en-US" sz="1200" b="0">
                          <a:latin typeface="宋体" panose="02010600030101010101" pitchFamily="2" charset="-122"/>
                          <a:ea typeface="宋体" panose="02010600030101010101" pitchFamily="2" charset="-122"/>
                          <a:cs typeface="宋体" panose="02010600030101010101" pitchFamily="2" charset="-122"/>
                        </a:rPr>
                        <a:t>4</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03</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31-37</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1971040" y="5203825"/>
            <a:ext cx="5080000" cy="798830"/>
          </a:xfrm>
          <a:prstGeom prst="rect">
            <a:avLst/>
          </a:prstGeom>
          <a:noFill/>
          <a:ln w="9525">
            <a:noFill/>
          </a:ln>
        </p:spPr>
        <p:txBody>
          <a:bodyPr>
            <a:spAutoFit/>
          </a:bodyPr>
          <a:p>
            <a:pPr indent="0" algn="just"/>
            <a:r>
              <a:rPr lang="zh-CN" b="1">
                <a:latin typeface="楷体" panose="02010609060101010101" charset="-122"/>
                <a:ea typeface="楷体" panose="02010609060101010101" charset="-122"/>
                <a:cs typeface="楷体" panose="02010609060101010101" charset="-122"/>
              </a:rPr>
              <a:t>申请专利情况</a:t>
            </a:r>
            <a:r>
              <a:rPr lang="en-US" sz="1400" b="0">
                <a:solidFill>
                  <a:srgbClr val="000000"/>
                </a:solidFill>
                <a:latin typeface="楷体" panose="02010609060101010101" charset="-122"/>
                <a:ea typeface="楷体" panose="02010609060101010101" charset="-122"/>
                <a:cs typeface="楷体" panose="02010609060101010101" charset="-122"/>
              </a:rPr>
              <a:t>1. </a:t>
            </a:r>
            <a:r>
              <a:rPr lang="zh-CN" sz="1400" b="0">
                <a:solidFill>
                  <a:srgbClr val="000000"/>
                </a:solidFill>
                <a:latin typeface="楷体" panose="02010609060101010101" charset="-122"/>
                <a:ea typeface="楷体" panose="02010609060101010101" charset="-122"/>
                <a:cs typeface="楷体" panose="02010609060101010101" charset="-122"/>
              </a:rPr>
              <a:t>一种动物理疗保定架，专利号：</a:t>
            </a:r>
            <a:r>
              <a:rPr lang="en-US" sz="1400" b="0">
                <a:latin typeface="楷体" panose="02010609060101010101" charset="-122"/>
                <a:ea typeface="楷体" panose="02010609060101010101" charset="-122"/>
                <a:cs typeface="楷体" panose="02010609060101010101" charset="-122"/>
              </a:rPr>
              <a:t>ZL 201810373833.0</a:t>
            </a:r>
            <a:r>
              <a:rPr lang="zh-CN" sz="1400" b="0">
                <a:solidFill>
                  <a:srgbClr val="000000"/>
                </a:solidFill>
                <a:latin typeface="楷体" panose="02010609060101010101" charset="-122"/>
                <a:ea typeface="楷体" panose="02010609060101010101" charset="-122"/>
                <a:cs typeface="楷体" panose="02010609060101010101" charset="-122"/>
              </a:rPr>
              <a:t>授权公告日：</a:t>
            </a:r>
            <a:r>
              <a:rPr lang="en-US" sz="1400" b="0">
                <a:solidFill>
                  <a:srgbClr val="000000"/>
                </a:solidFill>
                <a:latin typeface="楷体" panose="02010609060101010101" charset="-122"/>
                <a:ea typeface="楷体" panose="02010609060101010101" charset="-122"/>
                <a:cs typeface="楷体" panose="02010609060101010101" charset="-122"/>
              </a:rPr>
              <a:t>2024</a:t>
            </a:r>
            <a:r>
              <a:rPr lang="zh-CN" sz="1400" b="0">
                <a:solidFill>
                  <a:srgbClr val="000000"/>
                </a:solidFill>
                <a:latin typeface="楷体" panose="02010609060101010101" charset="-122"/>
                <a:ea typeface="楷体" panose="02010609060101010101" charset="-122"/>
                <a:cs typeface="楷体" panose="02010609060101010101" charset="-122"/>
              </a:rPr>
              <a:t>年</a:t>
            </a:r>
            <a:r>
              <a:rPr lang="en-US" sz="1400" b="0">
                <a:solidFill>
                  <a:srgbClr val="000000"/>
                </a:solidFill>
                <a:latin typeface="楷体" panose="02010609060101010101" charset="-122"/>
                <a:ea typeface="楷体" panose="02010609060101010101" charset="-122"/>
                <a:cs typeface="楷体" panose="02010609060101010101" charset="-122"/>
              </a:rPr>
              <a:t>03</a:t>
            </a:r>
            <a:r>
              <a:rPr lang="zh-CN" sz="1400" b="0">
                <a:solidFill>
                  <a:srgbClr val="000000"/>
                </a:solidFill>
                <a:latin typeface="楷体" panose="02010609060101010101" charset="-122"/>
                <a:ea typeface="楷体" panose="02010609060101010101" charset="-122"/>
                <a:cs typeface="楷体" panose="02010609060101010101" charset="-122"/>
              </a:rPr>
              <a:t>月</a:t>
            </a:r>
            <a:r>
              <a:rPr lang="en-US" sz="1400" b="0">
                <a:solidFill>
                  <a:srgbClr val="000000"/>
                </a:solidFill>
                <a:latin typeface="楷体" panose="02010609060101010101" charset="-122"/>
                <a:ea typeface="楷体" panose="02010609060101010101" charset="-122"/>
                <a:cs typeface="楷体" panose="02010609060101010101" charset="-122"/>
              </a:rPr>
              <a:t>08</a:t>
            </a:r>
            <a:r>
              <a:rPr lang="zh-CN" sz="1400" b="0">
                <a:solidFill>
                  <a:srgbClr val="000000"/>
                </a:solidFill>
                <a:latin typeface="楷体" panose="02010609060101010101" charset="-122"/>
                <a:ea typeface="楷体" panose="02010609060101010101" charset="-122"/>
                <a:cs typeface="楷体" panose="02010609060101010101" charset="-122"/>
              </a:rPr>
              <a:t>日</a:t>
            </a:r>
            <a:endParaRPr lang="zh-CN" altLang="en-US" sz="1400" b="0">
              <a:solidFill>
                <a:srgbClr val="000000"/>
              </a:solidFill>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7880985" y="4437380"/>
            <a:ext cx="4152900" cy="2295525"/>
          </a:xfrm>
          <a:prstGeom prst="rect">
            <a:avLst/>
          </a:prstGeom>
        </p:spPr>
      </p:pic>
      <p:sp>
        <p:nvSpPr>
          <p:cNvPr id="5" name="矩形 4"/>
          <p:cNvSpPr/>
          <p:nvPr/>
        </p:nvSpPr>
        <p:spPr>
          <a:xfrm>
            <a:off x="2575560" y="2364105"/>
            <a:ext cx="7040880" cy="922020"/>
          </a:xfrm>
          <a:prstGeom prst="rect">
            <a:avLst/>
          </a:prstGeom>
          <a:noFill/>
          <a:ln>
            <a:noFill/>
          </a:ln>
        </p:spPr>
        <p:txBody>
          <a:bodyPr wrap="none" rtlCol="0" anchor="t">
            <a:spAutoFit/>
          </a:bodyPr>
          <a:p>
            <a:pPr algn="ctr"/>
            <a:r>
              <a:rPr lang="zh-CN" altLang="en-US" sz="5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感谢各位专家批评指正</a:t>
            </a:r>
            <a:endParaRPr lang="zh-CN" altLang="en-US" sz="5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1"/>
          <p:cNvSpPr txBox="1"/>
          <p:nvPr/>
        </p:nvSpPr>
        <p:spPr>
          <a:xfrm>
            <a:off x="314960" y="1092200"/>
            <a:ext cx="5885180" cy="2999740"/>
          </a:xfrm>
          <a:prstGeom prst="rect">
            <a:avLst/>
          </a:prstGeom>
          <a:noFill/>
          <a:ln>
            <a:solidFill>
              <a:schemeClr val="accent1"/>
            </a:solidFill>
          </a:ln>
        </p:spPr>
        <p:txBody>
          <a:bodyPr wrap="square" rtlCol="0">
            <a:spAutoFit/>
          </a:bodyPr>
          <a:p>
            <a:pPr algn="just">
              <a:lnSpc>
                <a:spcPct val="150000"/>
              </a:lnSpc>
            </a:pPr>
            <a:r>
              <a:rPr lang="zh-CN" altLang="en-US" dirty="0" smtClean="0"/>
              <a:t>　　我</a:t>
            </a:r>
            <a:r>
              <a:rPr lang="zh-CN" altLang="en-US" dirty="0"/>
              <a:t>国是世界上最大的抗生素生产和使用国，同时也是抗生素滥用和细菌耐药性的重灾区</a:t>
            </a:r>
            <a:r>
              <a:rPr lang="zh-CN" altLang="en-US" dirty="0" smtClean="0"/>
              <a:t>。抗生素</a:t>
            </a:r>
            <a:r>
              <a:rPr lang="zh-CN" altLang="en-US" dirty="0"/>
              <a:t>滥用，在畜牧业领域尤其严重。我国每年抗生素</a:t>
            </a:r>
            <a:r>
              <a:rPr lang="zh-CN" altLang="en-US" dirty="0" smtClean="0"/>
              <a:t>使用总量</a:t>
            </a:r>
            <a:r>
              <a:rPr lang="zh-CN" altLang="en-US" dirty="0"/>
              <a:t>大致在</a:t>
            </a:r>
            <a:r>
              <a:rPr lang="en-US" altLang="zh-CN" dirty="0" smtClean="0"/>
              <a:t>15</a:t>
            </a:r>
            <a:r>
              <a:rPr lang="zh-CN" altLang="en-US" dirty="0" smtClean="0">
                <a:latin typeface="宋体" panose="02010600030101010101" pitchFamily="2" charset="-122"/>
                <a:ea typeface="宋体" panose="02010600030101010101" pitchFamily="2" charset="-122"/>
              </a:rPr>
              <a:t>～</a:t>
            </a:r>
            <a:r>
              <a:rPr lang="en-US" altLang="zh-CN" dirty="0" smtClean="0"/>
              <a:t>20</a:t>
            </a:r>
            <a:r>
              <a:rPr lang="zh-CN" altLang="en-US" dirty="0"/>
              <a:t>万吨的区间内</a:t>
            </a:r>
            <a:r>
              <a:rPr lang="zh-CN" altLang="en-US" dirty="0" smtClean="0"/>
              <a:t>，而</a:t>
            </a:r>
            <a:r>
              <a:rPr lang="zh-CN" altLang="en-US" dirty="0"/>
              <a:t>人用和兽用比例大概为</a:t>
            </a:r>
            <a:r>
              <a:rPr lang="en-US" altLang="zh-CN" b="1" dirty="0" smtClean="0"/>
              <a:t>3:7</a:t>
            </a:r>
            <a:r>
              <a:rPr lang="zh-CN" altLang="en-US" dirty="0" smtClean="0"/>
              <a:t>。</a:t>
            </a:r>
            <a:r>
              <a:rPr lang="zh-CN" altLang="en-US" dirty="0"/>
              <a:t>在各种食用肉制品、乳制品中常检出抗生素残留</a:t>
            </a:r>
            <a:r>
              <a:rPr lang="zh-CN" altLang="en-US" dirty="0" smtClean="0"/>
              <a:t>，</a:t>
            </a:r>
            <a:r>
              <a:rPr lang="zh-CN" altLang="en-US" dirty="0"/>
              <a:t>导致</a:t>
            </a:r>
            <a:r>
              <a:rPr lang="zh-CN" altLang="en-US" dirty="0" smtClean="0"/>
              <a:t>的“超级细菌”风险</a:t>
            </a:r>
            <a:r>
              <a:rPr lang="zh-CN" altLang="en-US" dirty="0"/>
              <a:t>、环境污染加重等问题正在挑战国人健康底线。</a:t>
            </a:r>
            <a:endParaRPr lang="zh-CN" altLang="en-US" dirty="0"/>
          </a:p>
        </p:txBody>
      </p:sp>
      <p:pic>
        <p:nvPicPr>
          <p:cNvPr id="5" name="图片 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526030" y="4704080"/>
            <a:ext cx="2567940" cy="1837055"/>
          </a:xfrm>
          <a:prstGeom prst="rect">
            <a:avLst/>
          </a:prstGeom>
        </p:spPr>
      </p:pic>
      <p:pic>
        <p:nvPicPr>
          <p:cNvPr id="4101" name="Picture 5"/>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0" y="4609465"/>
            <a:ext cx="2526030" cy="193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6428740" y="876935"/>
            <a:ext cx="5763260" cy="2790190"/>
          </a:xfrm>
          <a:prstGeom prst="rect">
            <a:avLst/>
          </a:prstGeom>
        </p:spPr>
        <p:txBody>
          <a:bodyPr wrap="square" rtlCol="0" anchor="t">
            <a:spAutoFit/>
          </a:bodyPr>
          <a:p>
            <a:pPr lvl="0" algn="ctr">
              <a:buClrTx/>
              <a:buSzTx/>
              <a:buFontTx/>
            </a:pPr>
            <a:r>
              <a:rPr lang="zh-CN" altLang="en-US" sz="2000" b="1" dirty="0" smtClean="0">
                <a:solidFill>
                  <a:srgbClr val="C00000"/>
                </a:solidFill>
                <a:latin typeface="+mn-ea"/>
                <a:sym typeface="+mn-ea"/>
              </a:rPr>
              <a:t>当前养殖业中的三大威胁</a:t>
            </a:r>
            <a:endParaRPr lang="zh-CN" altLang="en-US" sz="2000" b="1" dirty="0" smtClean="0">
              <a:solidFill>
                <a:srgbClr val="C00000"/>
              </a:solidFill>
              <a:latin typeface="+mn-ea"/>
              <a:sym typeface="+mn-ea"/>
            </a:endParaRPr>
          </a:p>
          <a:p>
            <a:pPr marL="266700" indent="-266700">
              <a:lnSpc>
                <a:spcPct val="90000"/>
              </a:lnSpc>
              <a:spcBef>
                <a:spcPct val="40000"/>
              </a:spcBef>
              <a:spcAft>
                <a:spcPct val="5000"/>
              </a:spcAft>
              <a:buFont typeface="Arial" panose="020B0604020202020204" pitchFamily="34" charset="0"/>
              <a:buBlip>
                <a:blip r:embed="rId5"/>
              </a:buBlip>
              <a:defRPr/>
            </a:pPr>
            <a:r>
              <a:rPr lang="en-US" altLang="zh-CN" sz="2000">
                <a:solidFill>
                  <a:schemeClr val="tx1"/>
                </a:solidFill>
                <a:latin typeface="华文楷体" panose="02010600040101010101" charset="-122"/>
                <a:ea typeface="华文楷体" panose="02010600040101010101" charset="-122"/>
                <a:cs typeface="华文楷体" panose="02010600040101010101" charset="-122"/>
                <a:sym typeface="+mn-ea"/>
              </a:rPr>
              <a:t>( 1 ) </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抗生素、化药的耐药性日益严重，超级菌株不断出现，威胁到</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人畜的生命安全</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marL="266700" indent="-266700">
              <a:lnSpc>
                <a:spcPct val="90000"/>
              </a:lnSpc>
              <a:spcBef>
                <a:spcPct val="40000"/>
              </a:spcBef>
              <a:spcAft>
                <a:spcPct val="5000"/>
              </a:spcAft>
              <a:buFont typeface="Arial" panose="020B0604020202020204" pitchFamily="34" charset="0"/>
              <a:buBlip>
                <a:blip r:embed="rId5"/>
              </a:buBlip>
              <a:defRPr/>
            </a:pPr>
            <a:r>
              <a:rPr lang="en-US" altLang="zh-CN" sz="2000">
                <a:solidFill>
                  <a:schemeClr val="tx1"/>
                </a:solidFill>
                <a:latin typeface="华文楷体" panose="02010600040101010101" charset="-122"/>
                <a:ea typeface="华文楷体" panose="02010600040101010101" charset="-122"/>
                <a:cs typeface="华文楷体" panose="02010600040101010101" charset="-122"/>
                <a:sym typeface="+mn-ea"/>
              </a:rPr>
              <a:t>( 2 ) </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抗生素、化药的滥用，在动物性食品中严重残留，威胁到</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人类的食品安全</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marL="266700" indent="-266700">
              <a:lnSpc>
                <a:spcPct val="90000"/>
              </a:lnSpc>
              <a:spcBef>
                <a:spcPct val="40000"/>
              </a:spcBef>
              <a:spcAft>
                <a:spcPct val="5000"/>
              </a:spcAft>
              <a:buFont typeface="Arial" panose="020B0604020202020204" pitchFamily="34" charset="0"/>
              <a:buBlip>
                <a:blip r:embed="rId5"/>
              </a:buBlip>
              <a:defRPr/>
            </a:pPr>
            <a:r>
              <a:rPr lang="en-US" altLang="zh-CN" sz="2000">
                <a:solidFill>
                  <a:schemeClr val="tx1"/>
                </a:solidFill>
                <a:latin typeface="华文楷体" panose="02010600040101010101" charset="-122"/>
                <a:ea typeface="华文楷体" panose="02010600040101010101" charset="-122"/>
                <a:cs typeface="华文楷体" panose="02010600040101010101" charset="-122"/>
                <a:sym typeface="+mn-ea"/>
              </a:rPr>
              <a:t>( 3 ) </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抗生素、化药的滥用，通过粪尿在土壤中残留，威胁到人类的</a:t>
            </a:r>
            <a:r>
              <a:rPr lang="zh-CN" altLang="en-US" sz="2000" b="1" dirty="0">
                <a:solidFill>
                  <a:schemeClr val="tx1"/>
                </a:solidFill>
                <a:latin typeface="华文楷体" panose="02010600040101010101" charset="-122"/>
                <a:ea typeface="华文楷体" panose="02010600040101010101" charset="-122"/>
                <a:cs typeface="华文楷体" panose="02010600040101010101" charset="-122"/>
                <a:sym typeface="+mn-ea"/>
              </a:rPr>
              <a:t>环境安全</a:t>
            </a:r>
            <a:r>
              <a:rPr lang="zh-CN" altLang="en-US" sz="2000" dirty="0">
                <a:solidFill>
                  <a:schemeClr val="tx1"/>
                </a:solidFill>
                <a:latin typeface="华文楷体" panose="02010600040101010101" charset="-122"/>
                <a:ea typeface="华文楷体" panose="02010600040101010101" charset="-122"/>
                <a:cs typeface="华文楷体" panose="02010600040101010101" charset="-122"/>
                <a:sym typeface="+mn-ea"/>
              </a:rPr>
              <a:t>！</a:t>
            </a:r>
            <a:endParaRPr lang="zh-CN" altLang="en-US" sz="2000" dirty="0">
              <a:solidFill>
                <a:schemeClr val="tx1"/>
              </a:solidFill>
              <a:latin typeface="华文楷体" panose="02010600040101010101" charset="-122"/>
              <a:ea typeface="华文楷体" panose="02010600040101010101" charset="-122"/>
              <a:cs typeface="华文楷体" panose="02010600040101010101" charset="-122"/>
            </a:endParaRPr>
          </a:p>
          <a:p>
            <a:pPr lvl="0" algn="ctr">
              <a:buClrTx/>
              <a:buSzTx/>
              <a:buFontTx/>
            </a:pPr>
            <a:endParaRPr lang="zh-CN" altLang="en-US" sz="2000" b="1" dirty="0" smtClean="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pic>
        <p:nvPicPr>
          <p:cNvPr id="10" name="图片 9"/>
          <p:cNvPicPr>
            <a:picLocks noChangeAspect="1"/>
          </p:cNvPicPr>
          <p:nvPr/>
        </p:nvPicPr>
        <p:blipFill>
          <a:blip r:embed="rId6"/>
          <a:stretch>
            <a:fillRect/>
          </a:stretch>
        </p:blipFill>
        <p:spPr>
          <a:xfrm>
            <a:off x="9672955" y="4609465"/>
            <a:ext cx="2519045" cy="1889760"/>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39330" y="4703445"/>
            <a:ext cx="2324735" cy="1838325"/>
          </a:xfrm>
          <a:prstGeom prst="rect">
            <a:avLst/>
          </a:prstGeom>
        </p:spPr>
      </p:pic>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5545" y="4704080"/>
            <a:ext cx="2344420" cy="183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标题 2"/>
          <p:cNvSpPr>
            <a:spLocks noGrp="1"/>
          </p:cNvSpPr>
          <p:nvPr>
            <p:ph type="title"/>
          </p:nvPr>
        </p:nvSpPr>
        <p:spPr>
          <a:xfrm>
            <a:off x="413385" y="334010"/>
            <a:ext cx="5876925" cy="542925"/>
          </a:xfrm>
        </p:spPr>
        <p:txBody>
          <a:bodyPr vert="horz" lIns="0" rIns="0" bIns="0" rtlCol="0" anchor="b">
            <a:normAutofit/>
          </a:bodyPr>
          <a:lstStyle/>
          <a:p>
            <a:pPr lvl="0" algn="l">
              <a:lnSpc>
                <a:spcPct val="100000"/>
              </a:lnSpc>
              <a:buClrTx/>
              <a:buSzTx/>
              <a:buFontTx/>
            </a:pPr>
            <a:r>
              <a:rPr lang="zh-CN" altLang="en-US" sz="3200" dirty="0">
                <a:ln>
                  <a:noFill/>
                </a:ln>
                <a:solidFill>
                  <a:schemeClr val="accent3">
                    <a:lumMod val="75000"/>
                  </a:schemeClr>
                </a:solidFill>
                <a:effectLst/>
                <a:latin typeface="华文隶书" panose="02010800040101010101" charset="-122"/>
                <a:ea typeface="华文隶书" panose="02010800040101010101" charset="-122"/>
                <a:sym typeface="+mn-ea"/>
              </a:rPr>
              <a:t>二</a:t>
            </a:r>
            <a:r>
              <a:rPr lang="zh-CN" altLang="en-US" sz="3200" dirty="0">
                <a:ln>
                  <a:noFill/>
                </a:ln>
                <a:solidFill>
                  <a:schemeClr val="accent3">
                    <a:lumMod val="75000"/>
                  </a:schemeClr>
                </a:solidFill>
                <a:effectLst/>
                <a:latin typeface="华文隶书" panose="02010800040101010101" charset="-122"/>
                <a:ea typeface="华文隶书" panose="02010800040101010101" charset="-122"/>
                <a:sym typeface="+mn-ea"/>
              </a:rPr>
              <a:t>、项目</a:t>
            </a:r>
            <a:r>
              <a:rPr lang="zh-CN" altLang="en-US" sz="3200" dirty="0">
                <a:ln>
                  <a:noFill/>
                </a:ln>
                <a:solidFill>
                  <a:schemeClr val="accent3">
                    <a:lumMod val="75000"/>
                  </a:schemeClr>
                </a:solidFill>
                <a:effectLst/>
                <a:latin typeface="华文隶书" panose="02010800040101010101" charset="-122"/>
                <a:ea typeface="华文隶书" panose="02010800040101010101" charset="-122"/>
                <a:sym typeface="+mn-ea"/>
              </a:rPr>
              <a:t>背景</a:t>
            </a:r>
            <a:endParaRPr lang="zh-CN" altLang="en-US" sz="3200" dirty="0">
              <a:ln>
                <a:noFill/>
              </a:ln>
              <a:solidFill>
                <a:schemeClr val="accent3">
                  <a:lumMod val="75000"/>
                </a:schemeClr>
              </a:solidFill>
              <a:effectLst/>
              <a:latin typeface="华文隶书" panose="02010800040101010101" charset="-122"/>
              <a:ea typeface="华文隶书" panose="02010800040101010101"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txBox="1"/>
          <p:nvPr/>
        </p:nvSpPr>
        <p:spPr>
          <a:xfrm>
            <a:off x="1607443" y="-27384"/>
            <a:ext cx="4200525" cy="307340"/>
          </a:xfrm>
          <a:prstGeom prst="rect">
            <a:avLst/>
          </a:prstGeom>
        </p:spPr>
        <p:txBody>
          <a:bodyPr lIns="0" tIns="0" rIns="0" bIns="0">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dist">
              <a:spcBef>
                <a:spcPts val="0"/>
              </a:spcBef>
              <a:spcAft>
                <a:spcPts val="0"/>
              </a:spcAft>
              <a:defRPr/>
            </a:pPr>
            <a:r>
              <a:rPr lang="zh-CN" altLang="en-US" sz="1000" dirty="0" smtClean="0">
                <a:solidFill>
                  <a:schemeClr val="accent1"/>
                </a:solidFill>
                <a:latin typeface="Arial" panose="020B0604020202020204" pitchFamily="34" charset="0"/>
                <a:ea typeface="微软雅黑" panose="020B0503020204020204" charset="-122"/>
                <a:cs typeface="+mn-ea"/>
                <a:sym typeface="Arial" panose="020B0604020202020204" pitchFamily="34" charset="0"/>
              </a:rPr>
              <a:t>中国农业科学院兰州畜牧与兽药研究所</a:t>
            </a:r>
            <a:br>
              <a:rPr lang="en-US" altLang="zh-CN" sz="1000" dirty="0" smtClean="0">
                <a:solidFill>
                  <a:schemeClr val="accent1"/>
                </a:solidFill>
                <a:latin typeface="Arial" panose="020B0604020202020204" pitchFamily="34" charset="0"/>
                <a:ea typeface="微软雅黑" panose="020B0503020204020204" charset="-122"/>
                <a:cs typeface="+mn-ea"/>
                <a:sym typeface="Arial" panose="020B0604020202020204" pitchFamily="34" charset="0"/>
              </a:rPr>
            </a:br>
            <a:r>
              <a:rPr lang="en-US" altLang="zh-CN" sz="1000" dirty="0">
                <a:solidFill>
                  <a:schemeClr val="accent1"/>
                </a:solidFill>
                <a:latin typeface="Arial" panose="020B0604020202020204" pitchFamily="34" charset="0"/>
                <a:ea typeface="微软雅黑" panose="020B0503020204020204" charset="-122"/>
                <a:cs typeface="+mn-ea"/>
              </a:rPr>
              <a:t>Lanzhou Institute of Husbandry and Pharmaceutical Sciences of CAAS</a:t>
            </a:r>
            <a:endParaRPr lang="en-US" sz="1000" dirty="0">
              <a:solidFill>
                <a:schemeClr val="accent1"/>
              </a:solidFill>
              <a:latin typeface="Arial" panose="020B0604020202020204" pitchFamily="34" charset="0"/>
              <a:ea typeface="微软雅黑" panose="020B0503020204020204" charset="-122"/>
              <a:cs typeface="+mn-ea"/>
              <a:sym typeface="Arial" panose="020B0604020202020204" pitchFamily="34" charset="0"/>
            </a:endParaRPr>
          </a:p>
        </p:txBody>
      </p:sp>
      <p:pic>
        <p:nvPicPr>
          <p:cNvPr id="8" name="图片 7"/>
          <p:cNvPicPr>
            <a:picLocks noChangeAspect="1"/>
          </p:cNvPicPr>
          <p:nvPr/>
        </p:nvPicPr>
        <p:blipFill>
          <a:blip r:embed="rId1"/>
          <a:stretch>
            <a:fillRect/>
          </a:stretch>
        </p:blipFill>
        <p:spPr>
          <a:xfrm>
            <a:off x="6022340" y="279400"/>
            <a:ext cx="5035550" cy="2659380"/>
          </a:xfrm>
          <a:prstGeom prst="rect">
            <a:avLst/>
          </a:prstGeom>
          <a:ln>
            <a:solidFill>
              <a:schemeClr val="tx1"/>
            </a:solidFill>
          </a:ln>
        </p:spPr>
      </p:pic>
      <p:sp>
        <p:nvSpPr>
          <p:cNvPr id="9" name="文本框 8"/>
          <p:cNvSpPr txBox="1"/>
          <p:nvPr/>
        </p:nvSpPr>
        <p:spPr>
          <a:xfrm>
            <a:off x="6913245" y="2938780"/>
            <a:ext cx="3254375" cy="398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t">
            <a:spAutoFit/>
          </a:bodyPr>
          <a:p>
            <a:r>
              <a:rPr lang="zh-CN" altLang="en-US" sz="2000" b="1"/>
              <a:t>非抗生素类药物预防与治疗</a:t>
            </a:r>
            <a:endParaRPr lang="zh-CN" altLang="en-US" sz="2000" b="1"/>
          </a:p>
        </p:txBody>
      </p:sp>
      <p:sp>
        <p:nvSpPr>
          <p:cNvPr id="13" name="文本框 12"/>
          <p:cNvSpPr txBox="1"/>
          <p:nvPr/>
        </p:nvSpPr>
        <p:spPr>
          <a:xfrm>
            <a:off x="5718810" y="3412490"/>
            <a:ext cx="6242050" cy="1753235"/>
          </a:xfrm>
          <a:prstGeom prst="rect">
            <a:avLst/>
          </a:prstGeom>
          <a:noFill/>
        </p:spPr>
        <p:txBody>
          <a:bodyPr wrap="square" rtlCol="0" anchor="t">
            <a:spAutoFit/>
          </a:bodyPr>
          <a:p>
            <a:pPr>
              <a:lnSpc>
                <a:spcPct val="150000"/>
              </a:lnSpc>
            </a:pPr>
            <a:r>
              <a:rPr lang="en-US" altLang="zh-CN" b="1"/>
              <a:t>1. </a:t>
            </a:r>
            <a:r>
              <a:rPr lang="zh-CN" altLang="en-US" b="1"/>
              <a:t>疾病预防及治疗用药：</a:t>
            </a:r>
            <a:endParaRPr lang="zh-CN" altLang="en-US" b="1"/>
          </a:p>
          <a:p>
            <a:pPr>
              <a:lnSpc>
                <a:spcPct val="150000"/>
              </a:lnSpc>
            </a:pPr>
            <a:r>
              <a:rPr lang="zh-CN" altLang="en-US"/>
              <a:t>尽量选用《中华人民共和国兽药典》中的中兽药等品种。</a:t>
            </a:r>
            <a:endParaRPr lang="zh-CN" altLang="en-US"/>
          </a:p>
          <a:p>
            <a:pPr>
              <a:lnSpc>
                <a:spcPct val="150000"/>
              </a:lnSpc>
            </a:pPr>
            <a:r>
              <a:rPr lang="en-US" altLang="zh-CN" b="1"/>
              <a:t>2.  </a:t>
            </a:r>
            <a:r>
              <a:rPr lang="en-US" altLang="zh-CN" b="1">
                <a:sym typeface="+mn-ea"/>
              </a:rPr>
              <a:t>生猪保健</a:t>
            </a:r>
            <a:r>
              <a:rPr lang="zh-CN" altLang="en-US" b="1">
                <a:sym typeface="+mn-ea"/>
              </a:rPr>
              <a:t>（治未病）：</a:t>
            </a:r>
            <a:endParaRPr lang="zh-CN" altLang="en-US" b="1">
              <a:sym typeface="+mn-ea"/>
            </a:endParaRPr>
          </a:p>
          <a:p>
            <a:pPr>
              <a:lnSpc>
                <a:spcPct val="150000"/>
              </a:lnSpc>
            </a:pPr>
            <a:r>
              <a:rPr lang="zh-CN" altLang="en-US"/>
              <a:t>可</a:t>
            </a:r>
            <a:r>
              <a:rPr lang="en-US" altLang="zh-CN"/>
              <a:t>使用</a:t>
            </a:r>
            <a:r>
              <a:rPr lang="en-US" altLang="zh-CN">
                <a:sym typeface="+mn-ea"/>
              </a:rPr>
              <a:t>中草药及中草药提取物、植物精油</a:t>
            </a:r>
            <a:r>
              <a:rPr lang="zh-CN" altLang="en-US">
                <a:sym typeface="+mn-ea"/>
              </a:rPr>
              <a:t>等</a:t>
            </a:r>
            <a:r>
              <a:rPr lang="en-US" altLang="zh-CN"/>
              <a:t>抗生素替代品。</a:t>
            </a:r>
            <a:endParaRPr lang="en-US" altLang="zh-CN"/>
          </a:p>
        </p:txBody>
      </p:sp>
      <p:sp>
        <p:nvSpPr>
          <p:cNvPr id="4" name="文本框 3"/>
          <p:cNvSpPr txBox="1"/>
          <p:nvPr/>
        </p:nvSpPr>
        <p:spPr>
          <a:xfrm>
            <a:off x="314960" y="1126490"/>
            <a:ext cx="5285105" cy="3738245"/>
          </a:xfrm>
          <a:prstGeom prst="rect">
            <a:avLst/>
          </a:prstGeom>
          <a:solidFill>
            <a:schemeClr val="accent1">
              <a:lumMod val="40000"/>
              <a:lumOff val="60000"/>
            </a:schemeClr>
          </a:solidFill>
        </p:spPr>
        <p:txBody>
          <a:bodyPr wrap="square" rtlCol="0" anchor="t">
            <a:spAutoFit/>
          </a:bodyPr>
          <a:p>
            <a:pPr marL="266700" indent="-266700">
              <a:lnSpc>
                <a:spcPct val="120000"/>
              </a:lnSpc>
              <a:spcBef>
                <a:spcPct val="40000"/>
              </a:spcBef>
              <a:spcAft>
                <a:spcPct val="5000"/>
              </a:spcAft>
              <a:buFont typeface="Arial" panose="020B0604020202020204" pitchFamily="34" charset="0"/>
              <a:buBlip>
                <a:blip r:embed="rId2"/>
              </a:buBlip>
            </a:pPr>
            <a:r>
              <a:rPr lang="zh-CN" altLang="en-US" sz="2000" b="1">
                <a:solidFill>
                  <a:srgbClr val="C00000"/>
                </a:solidFill>
                <a:latin typeface="黑体" panose="02010609060101010101" pitchFamily="49" charset="-122"/>
                <a:ea typeface="黑体" panose="02010609060101010101" pitchFamily="49" charset="-122"/>
                <a:sym typeface="+mn-ea"/>
              </a:rPr>
              <a:t>为了消除这三大威胁，</a:t>
            </a:r>
            <a:r>
              <a:rPr lang="zh-CN" altLang="en-US" sz="2000" b="1">
                <a:solidFill>
                  <a:srgbClr val="C00000"/>
                </a:solidFill>
                <a:latin typeface="黑体" panose="02010609060101010101" pitchFamily="49" charset="-122"/>
                <a:ea typeface="黑体" panose="02010609060101010101" pitchFamily="49" charset="-122"/>
                <a:sym typeface="+mn-ea"/>
              </a:rPr>
              <a:t>在养殖中必须做到</a:t>
            </a:r>
            <a:endParaRPr lang="zh-CN" altLang="en-US" sz="2000" b="1">
              <a:solidFill>
                <a:srgbClr val="C00000"/>
              </a:solidFill>
              <a:latin typeface="黑体" panose="02010609060101010101" pitchFamily="49" charset="-122"/>
              <a:ea typeface="黑体" panose="02010609060101010101" pitchFamily="49" charset="-122"/>
              <a:sym typeface="+mn-ea"/>
            </a:endParaRPr>
          </a:p>
          <a:p>
            <a:pPr indent="0">
              <a:lnSpc>
                <a:spcPct val="120000"/>
              </a:lnSpc>
              <a:spcBef>
                <a:spcPct val="40000"/>
              </a:spcBef>
              <a:spcAft>
                <a:spcPct val="5000"/>
              </a:spcAft>
              <a:buFont typeface="Arial" panose="020B0604020202020204" pitchFamily="34" charset="0"/>
              <a:buNone/>
            </a:pPr>
            <a:r>
              <a:rPr lang="zh-CN" altLang="en-US" sz="2000">
                <a:solidFill>
                  <a:schemeClr val="tx1"/>
                </a:solidFill>
                <a:latin typeface="黑体" panose="02010609060101010101" pitchFamily="49" charset="-122"/>
                <a:ea typeface="黑体" panose="02010609060101010101" pitchFamily="49" charset="-122"/>
                <a:sym typeface="+mn-ea"/>
              </a:rPr>
              <a:t>饲料中</a:t>
            </a:r>
            <a:r>
              <a:rPr lang="en-US" altLang="zh-CN" sz="2000">
                <a:solidFill>
                  <a:schemeClr val="tx1"/>
                </a:solidFill>
                <a:latin typeface="黑体" panose="02010609060101010101" pitchFamily="49" charset="-122"/>
                <a:ea typeface="黑体" panose="02010609060101010101" pitchFamily="49" charset="-122"/>
                <a:sym typeface="+mn-ea"/>
              </a:rPr>
              <a:t>——“</a:t>
            </a:r>
            <a:r>
              <a:rPr lang="zh-CN" altLang="en-US" sz="2000" b="1">
                <a:solidFill>
                  <a:schemeClr val="tx1"/>
                </a:solidFill>
                <a:latin typeface="黑体" panose="02010609060101010101" pitchFamily="49" charset="-122"/>
                <a:ea typeface="黑体" panose="02010609060101010101" pitchFamily="49" charset="-122"/>
                <a:sym typeface="+mn-ea"/>
              </a:rPr>
              <a:t>禁抗</a:t>
            </a:r>
            <a:r>
              <a:rPr lang="en-US" altLang="zh-CN" sz="2000" b="1">
                <a:solidFill>
                  <a:schemeClr val="tx1"/>
                </a:solidFill>
                <a:latin typeface="黑体" panose="02010609060101010101" pitchFamily="49" charset="-122"/>
                <a:ea typeface="黑体" panose="02010609060101010101" pitchFamily="49" charset="-122"/>
                <a:sym typeface="+mn-ea"/>
              </a:rPr>
              <a:t>”</a:t>
            </a:r>
            <a:endParaRPr lang="zh-CN" altLang="en-US" sz="2000">
              <a:solidFill>
                <a:schemeClr val="tx1"/>
              </a:solidFill>
              <a:latin typeface="黑体" panose="02010609060101010101" pitchFamily="49" charset="-122"/>
              <a:ea typeface="黑体" panose="02010609060101010101" pitchFamily="49" charset="-122"/>
              <a:sym typeface="+mn-ea"/>
            </a:endParaRPr>
          </a:p>
          <a:p>
            <a:pPr indent="0">
              <a:lnSpc>
                <a:spcPct val="120000"/>
              </a:lnSpc>
              <a:spcBef>
                <a:spcPct val="40000"/>
              </a:spcBef>
              <a:spcAft>
                <a:spcPct val="5000"/>
              </a:spcAft>
              <a:buFont typeface="Arial" panose="020B0604020202020204" pitchFamily="34" charset="0"/>
              <a:buNone/>
            </a:pPr>
            <a:r>
              <a:rPr lang="zh-CN" altLang="en-US" sz="2000">
                <a:solidFill>
                  <a:schemeClr val="tx1"/>
                </a:solidFill>
                <a:latin typeface="黑体" panose="02010609060101010101" pitchFamily="49" charset="-122"/>
                <a:ea typeface="黑体" panose="02010609060101010101" pitchFamily="49" charset="-122"/>
                <a:sym typeface="+mn-ea"/>
              </a:rPr>
              <a:t>养殖中</a:t>
            </a:r>
            <a:r>
              <a:rPr lang="en-US" altLang="zh-CN" sz="2000">
                <a:solidFill>
                  <a:schemeClr val="tx1"/>
                </a:solidFill>
                <a:latin typeface="黑体" panose="02010609060101010101" pitchFamily="49" charset="-122"/>
                <a:ea typeface="黑体" panose="02010609060101010101" pitchFamily="49" charset="-122"/>
                <a:sym typeface="+mn-ea"/>
              </a:rPr>
              <a:t>——“</a:t>
            </a:r>
            <a:r>
              <a:rPr lang="zh-CN" altLang="en-US" sz="2000" b="1">
                <a:solidFill>
                  <a:schemeClr val="tx1"/>
                </a:solidFill>
                <a:latin typeface="黑体" panose="02010609060101010101" pitchFamily="49" charset="-122"/>
                <a:ea typeface="黑体" panose="02010609060101010101" pitchFamily="49" charset="-122"/>
                <a:sym typeface="+mn-ea"/>
              </a:rPr>
              <a:t>限抗</a:t>
            </a:r>
            <a:r>
              <a:rPr lang="en-US" altLang="zh-CN" sz="2000" b="1">
                <a:solidFill>
                  <a:schemeClr val="tx1"/>
                </a:solidFill>
                <a:latin typeface="黑体" panose="02010609060101010101" pitchFamily="49" charset="-122"/>
                <a:ea typeface="黑体" panose="02010609060101010101" pitchFamily="49" charset="-122"/>
                <a:sym typeface="+mn-ea"/>
              </a:rPr>
              <a:t>”</a:t>
            </a:r>
            <a:endParaRPr lang="zh-CN" altLang="en-US" sz="2000">
              <a:solidFill>
                <a:schemeClr val="tx1"/>
              </a:solidFill>
              <a:latin typeface="黑体" panose="02010609060101010101" pitchFamily="49" charset="-122"/>
              <a:ea typeface="黑体" panose="02010609060101010101" pitchFamily="49" charset="-122"/>
              <a:sym typeface="+mn-ea"/>
            </a:endParaRPr>
          </a:p>
          <a:p>
            <a:pPr indent="0">
              <a:lnSpc>
                <a:spcPct val="120000"/>
              </a:lnSpc>
              <a:spcBef>
                <a:spcPct val="40000"/>
              </a:spcBef>
              <a:spcAft>
                <a:spcPct val="5000"/>
              </a:spcAft>
              <a:buFont typeface="Arial" panose="020B0604020202020204" pitchFamily="34" charset="0"/>
              <a:buNone/>
            </a:pPr>
            <a:r>
              <a:rPr lang="zh-CN" altLang="en-US" sz="2000">
                <a:solidFill>
                  <a:schemeClr val="tx1"/>
                </a:solidFill>
                <a:latin typeface="黑体" panose="02010609060101010101" pitchFamily="49" charset="-122"/>
                <a:ea typeface="黑体" panose="02010609060101010101" pitchFamily="49" charset="-122"/>
                <a:sym typeface="+mn-ea"/>
              </a:rPr>
              <a:t>畜禽产品中</a:t>
            </a:r>
            <a:r>
              <a:rPr lang="en-US" altLang="zh-CN" sz="2000">
                <a:solidFill>
                  <a:schemeClr val="tx1"/>
                </a:solidFill>
                <a:latin typeface="黑体" panose="02010609060101010101" pitchFamily="49" charset="-122"/>
                <a:ea typeface="黑体" panose="02010609060101010101" pitchFamily="49" charset="-122"/>
                <a:sym typeface="+mn-ea"/>
              </a:rPr>
              <a:t>——“</a:t>
            </a:r>
            <a:r>
              <a:rPr lang="zh-CN" altLang="en-US" sz="2000" b="1">
                <a:solidFill>
                  <a:schemeClr val="tx1"/>
                </a:solidFill>
                <a:latin typeface="黑体" panose="02010609060101010101" pitchFamily="49" charset="-122"/>
                <a:ea typeface="黑体" panose="02010609060101010101" pitchFamily="49" charset="-122"/>
                <a:sym typeface="+mn-ea"/>
              </a:rPr>
              <a:t>无抗</a:t>
            </a:r>
            <a:r>
              <a:rPr lang="en-US" altLang="zh-CN" sz="2000" b="1">
                <a:solidFill>
                  <a:schemeClr val="tx1"/>
                </a:solidFill>
                <a:latin typeface="黑体" panose="02010609060101010101" pitchFamily="49" charset="-122"/>
                <a:ea typeface="黑体" panose="02010609060101010101" pitchFamily="49" charset="-122"/>
                <a:sym typeface="+mn-ea"/>
              </a:rPr>
              <a:t>”</a:t>
            </a:r>
            <a:endParaRPr lang="zh-CN" altLang="en-US" sz="2000">
              <a:solidFill>
                <a:schemeClr val="tx1"/>
              </a:solidFill>
              <a:latin typeface="黑体" panose="02010609060101010101" pitchFamily="49" charset="-122"/>
              <a:ea typeface="黑体" panose="02010609060101010101" pitchFamily="49" charset="-122"/>
              <a:sym typeface="+mn-ea"/>
            </a:endParaRPr>
          </a:p>
          <a:p>
            <a:pPr marL="266700" indent="-266700">
              <a:lnSpc>
                <a:spcPct val="120000"/>
              </a:lnSpc>
              <a:spcBef>
                <a:spcPct val="40000"/>
              </a:spcBef>
              <a:spcAft>
                <a:spcPct val="5000"/>
              </a:spcAft>
              <a:buFont typeface="Arial" panose="020B0604020202020204" pitchFamily="34" charset="0"/>
              <a:buBlip>
                <a:blip r:embed="rId2"/>
              </a:buBlip>
            </a:pPr>
            <a:r>
              <a:rPr lang="zh-CN" altLang="en-US" sz="2000">
                <a:solidFill>
                  <a:schemeClr val="tx1"/>
                </a:solidFill>
                <a:latin typeface="黑体" panose="02010609060101010101" pitchFamily="49" charset="-122"/>
                <a:ea typeface="黑体" panose="02010609060101010101" pitchFamily="49" charset="-122"/>
                <a:sym typeface="+mn-ea"/>
              </a:rPr>
              <a:t>抗生素、化药在养殖中的应用将越来越受限制</a:t>
            </a:r>
            <a:endParaRPr lang="zh-CN" altLang="en-US" sz="2000">
              <a:solidFill>
                <a:schemeClr val="tx1"/>
              </a:solidFill>
              <a:latin typeface="黑体" panose="02010609060101010101" pitchFamily="49" charset="-122"/>
              <a:ea typeface="黑体" panose="02010609060101010101" pitchFamily="49" charset="-122"/>
            </a:endParaRPr>
          </a:p>
          <a:p>
            <a:pPr marL="266700" indent="-266700">
              <a:lnSpc>
                <a:spcPct val="120000"/>
              </a:lnSpc>
              <a:spcBef>
                <a:spcPct val="40000"/>
              </a:spcBef>
              <a:spcAft>
                <a:spcPct val="5000"/>
              </a:spcAft>
              <a:buFont typeface="Arial" panose="020B0604020202020204" pitchFamily="34" charset="0"/>
              <a:buBlip>
                <a:blip r:embed="rId2"/>
              </a:buBlip>
            </a:pPr>
            <a:r>
              <a:rPr lang="zh-CN" altLang="en-US" sz="2000">
                <a:solidFill>
                  <a:schemeClr val="tx1"/>
                </a:solidFill>
                <a:latin typeface="黑体" panose="02010609060101010101" pitchFamily="49" charset="-122"/>
                <a:ea typeface="黑体" panose="02010609060101010101" pitchFamily="49" charset="-122"/>
                <a:sym typeface="+mn-ea"/>
              </a:rPr>
              <a:t>缺了抗生素、化药庇护的养殖业，如何来养？谁来替换这个角色？</a:t>
            </a:r>
            <a:endParaRPr lang="zh-CN" altLang="en-US" sz="2000">
              <a:solidFill>
                <a:schemeClr val="tx1"/>
              </a:solidFill>
              <a:latin typeface="黑体" panose="02010609060101010101" pitchFamily="49" charset="-122"/>
              <a:ea typeface="黑体" panose="02010609060101010101" pitchFamily="49" charset="-122"/>
              <a:sym typeface="+mn-ea"/>
            </a:endParaRPr>
          </a:p>
        </p:txBody>
      </p:sp>
      <p:sp>
        <p:nvSpPr>
          <p:cNvPr id="26630" name="AutoShape 7"/>
          <p:cNvSpPr/>
          <p:nvPr/>
        </p:nvSpPr>
        <p:spPr bwMode="auto">
          <a:xfrm rot="-5400000">
            <a:off x="5750560" y="1290955"/>
            <a:ext cx="690880" cy="8416925"/>
          </a:xfrm>
          <a:prstGeom prst="leftBrace">
            <a:avLst>
              <a:gd name="adj1" fmla="val 91509"/>
              <a:gd name="adj2" fmla="val 50003"/>
            </a:avLst>
          </a:prstGeom>
          <a:ln w="28575">
            <a:solidFill>
              <a:srgbClr val="C00000"/>
            </a:solidFill>
          </a:ln>
        </p:spPr>
        <p:style>
          <a:lnRef idx="3">
            <a:schemeClr val="accent2"/>
          </a:lnRef>
          <a:fillRef idx="0">
            <a:schemeClr val="accent2"/>
          </a:fillRef>
          <a:effectRef idx="2">
            <a:schemeClr val="accent2"/>
          </a:effectRef>
          <a:fontRef idx="minor">
            <a:schemeClr val="tx1"/>
          </a:fontRef>
        </p:style>
        <p:txBody>
          <a:bodyPr wrap="none" anchor="ctr"/>
          <a:p>
            <a:endParaRPr lang="zh-CN" altLang="en-US"/>
          </a:p>
        </p:txBody>
      </p:sp>
      <p:sp>
        <p:nvSpPr>
          <p:cNvPr id="5" name="文本框 4"/>
          <p:cNvSpPr txBox="1"/>
          <p:nvPr/>
        </p:nvSpPr>
        <p:spPr>
          <a:xfrm>
            <a:off x="3972560" y="5991860"/>
            <a:ext cx="4247515" cy="398780"/>
          </a:xfrm>
          <a:prstGeom prst="rect">
            <a:avLst/>
          </a:prstGeom>
          <a:noFill/>
          <a:ln w="19050">
            <a:solidFill>
              <a:srgbClr val="C00000"/>
            </a:solidFill>
          </a:ln>
        </p:spPr>
        <p:txBody>
          <a:bodyPr wrap="square" rtlCol="0" anchor="t">
            <a:spAutoFit/>
          </a:bodyPr>
          <a:p>
            <a:r>
              <a:rPr lang="zh-CN" altLang="en-US" sz="2000" b="1">
                <a:solidFill>
                  <a:srgbClr val="FF0000"/>
                </a:solidFill>
                <a:latin typeface="Arial Black" panose="020B0A04020102020204" pitchFamily="34" charset="0"/>
                <a:sym typeface="+mn-ea"/>
              </a:rPr>
              <a:t>中兽药在</a:t>
            </a:r>
            <a:r>
              <a:rPr lang="zh-CN" altLang="en-US" sz="2000" b="1">
                <a:solidFill>
                  <a:schemeClr val="hlink"/>
                </a:solidFill>
                <a:latin typeface="Arial Black" panose="020B0A04020102020204" pitchFamily="34" charset="0"/>
                <a:sym typeface="+mn-ea"/>
              </a:rPr>
              <a:t>减抗、健康养殖中意义重大</a:t>
            </a:r>
            <a:endParaRPr lang="zh-CN" altLang="en-US" sz="2000" b="1">
              <a:solidFill>
                <a:schemeClr val="hlink"/>
              </a:solidFill>
              <a:latin typeface="Arial Black" panose="020B0A040201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10" advClick="0">
        <p14:warp/>
      </p:transition>
    </mc:Choice>
    <mc:Fallback>
      <p:transition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657985" y="960755"/>
            <a:ext cx="7745095" cy="1753235"/>
          </a:xfrm>
          <a:prstGeom prst="rect">
            <a:avLst/>
          </a:prstGeom>
          <a:noFill/>
          <a:ln w="9525">
            <a:noFill/>
          </a:ln>
        </p:spPr>
        <p:txBody>
          <a:bodyPr wrap="square">
            <a:spAutoFit/>
          </a:bodyPr>
          <a:p>
            <a:pPr indent="127000">
              <a:lnSpc>
                <a:spcPct val="150000"/>
              </a:lnSpc>
            </a:pPr>
            <a:r>
              <a:rPr lang="zh-CN" b="0">
                <a:ea typeface="宋体" panose="02010600030101010101" pitchFamily="2" charset="-122"/>
              </a:rPr>
              <a:t>生猪生长阶段分为</a:t>
            </a:r>
            <a:r>
              <a:rPr lang="zh-CN" b="1" i="1" u="sng">
                <a:ea typeface="宋体" panose="02010600030101010101" pitchFamily="2" charset="-122"/>
              </a:rPr>
              <a:t>哺乳期</a:t>
            </a:r>
            <a:r>
              <a:rPr lang="zh-CN" b="1" i="1">
                <a:ea typeface="宋体" panose="02010600030101010101" pitchFamily="2" charset="-122"/>
              </a:rPr>
              <a:t>、</a:t>
            </a:r>
            <a:r>
              <a:rPr lang="zh-CN" b="1" i="1" u="sng">
                <a:ea typeface="宋体" panose="02010600030101010101" pitchFamily="2" charset="-122"/>
              </a:rPr>
              <a:t>保育期</a:t>
            </a:r>
            <a:r>
              <a:rPr lang="zh-CN" b="0">
                <a:ea typeface="宋体" panose="02010600030101010101" pitchFamily="2" charset="-122"/>
              </a:rPr>
              <a:t>和</a:t>
            </a:r>
            <a:r>
              <a:rPr lang="zh-CN" b="1" i="1" u="sng">
                <a:ea typeface="宋体" panose="02010600030101010101" pitchFamily="2" charset="-122"/>
              </a:rPr>
              <a:t>育肥期</a:t>
            </a:r>
            <a:r>
              <a:rPr lang="zh-CN" b="0">
                <a:ea typeface="宋体" panose="02010600030101010101" pitchFamily="2" charset="-122"/>
              </a:rPr>
              <a:t>。</a:t>
            </a:r>
            <a:endParaRPr lang="zh-CN" b="0">
              <a:ea typeface="宋体" panose="02010600030101010101" pitchFamily="2" charset="-122"/>
            </a:endParaRPr>
          </a:p>
          <a:p>
            <a:pPr indent="127000">
              <a:lnSpc>
                <a:spcPct val="150000"/>
              </a:lnSpc>
            </a:pPr>
            <a:r>
              <a:rPr lang="zh-CN" b="1" i="1" u="sng">
                <a:ea typeface="宋体" panose="02010600030101010101" pitchFamily="2" charset="-122"/>
              </a:rPr>
              <a:t>保育猪</a:t>
            </a:r>
            <a:r>
              <a:rPr lang="zh-CN" b="0">
                <a:ea typeface="宋体" panose="02010600030101010101" pitchFamily="2" charset="-122"/>
              </a:rPr>
              <a:t>阶段是继哺乳仔猪管理后的重要阶段，生长发育较快，对后期育肥至关重要</a:t>
            </a:r>
            <a:r>
              <a:rPr lang="zh-CN" b="0">
                <a:latin typeface="Times New Roman" panose="02020603050405020304" charset="0"/>
                <a:ea typeface="宋体" panose="02010600030101010101" pitchFamily="2" charset="-122"/>
              </a:rPr>
              <a:t>，但此时</a:t>
            </a:r>
            <a:r>
              <a:rPr lang="zh-CN" b="0">
                <a:ea typeface="宋体" panose="02010600030101010101" pitchFamily="2" charset="-122"/>
              </a:rPr>
              <a:t>猪的免疫系统尚未健全，易受到各种疾病的侵袭。</a:t>
            </a:r>
            <a:r>
              <a:rPr lang="zh-CN" b="0">
                <a:latin typeface="Times New Roman" panose="02020603050405020304" charset="0"/>
                <a:ea typeface="宋体" panose="02010600030101010101" pitchFamily="2" charset="-122"/>
              </a:rPr>
              <a:t>因此，保育猪的养殖是提升规模化猪场效益的关键要素。</a:t>
            </a:r>
            <a:endParaRPr lang="zh-CN" altLang="en-US" b="0">
              <a:latin typeface="Times New Roman" panose="02020603050405020304" charset="0"/>
              <a:ea typeface="宋体" panose="02010600030101010101" pitchFamily="2" charset="-122"/>
            </a:endParaRPr>
          </a:p>
        </p:txBody>
      </p:sp>
      <p:sp>
        <p:nvSpPr>
          <p:cNvPr id="2" name="文本框 1"/>
          <p:cNvSpPr txBox="1"/>
          <p:nvPr/>
        </p:nvSpPr>
        <p:spPr>
          <a:xfrm>
            <a:off x="1798955" y="3101975"/>
            <a:ext cx="7486650" cy="2214880"/>
          </a:xfrm>
          <a:prstGeom prst="rect">
            <a:avLst/>
          </a:prstGeom>
          <a:noFill/>
          <a:ln w="9525">
            <a:solidFill>
              <a:schemeClr val="accent1"/>
            </a:solidFill>
          </a:ln>
        </p:spPr>
        <p:txBody>
          <a:bodyPr wrap="square">
            <a:spAutoFit/>
          </a:bodyPr>
          <a:p>
            <a:pPr indent="127000">
              <a:lnSpc>
                <a:spcPct val="150000"/>
              </a:lnSpc>
            </a:pPr>
            <a:r>
              <a:rPr lang="zh-CN" sz="2000" b="1">
                <a:ea typeface="宋体" panose="02010600030101010101" pitchFamily="2" charset="-122"/>
              </a:rPr>
              <a:t>保育猪</a:t>
            </a:r>
            <a:r>
              <a:rPr lang="zh-CN" sz="2000" b="1">
                <a:latin typeface="Times New Roman" panose="02020603050405020304" charset="0"/>
                <a:ea typeface="宋体" panose="02010600030101010101" pitchFamily="2" charset="-122"/>
              </a:rPr>
              <a:t>的常见疾病：</a:t>
            </a:r>
            <a:endParaRPr lang="zh-CN" sz="2000" b="1">
              <a:latin typeface="Times New Roman" panose="02020603050405020304" charset="0"/>
              <a:ea typeface="宋体" panose="02010600030101010101" pitchFamily="2" charset="-122"/>
            </a:endParaRPr>
          </a:p>
          <a:p>
            <a:pPr indent="127000">
              <a:lnSpc>
                <a:spcPct val="150000"/>
              </a:lnSpc>
            </a:pPr>
            <a:r>
              <a:rPr lang="zh-CN" altLang="en-US" sz="1600" i="1" u="sng">
                <a:latin typeface="Times New Roman" panose="02020603050405020304" charset="0"/>
                <a:ea typeface="宋体" panose="02010600030101010101" pitchFamily="2" charset="-122"/>
              </a:rPr>
              <a:t>猪呼吸道疾病综合征：</a:t>
            </a:r>
            <a:endParaRPr lang="zh-CN" altLang="en-US" sz="1600" i="1" u="sng">
              <a:latin typeface="Times New Roman" panose="02020603050405020304" charset="0"/>
              <a:ea typeface="宋体" panose="02010600030101010101" pitchFamily="2" charset="-122"/>
            </a:endParaRPr>
          </a:p>
          <a:p>
            <a:pPr indent="127000">
              <a:lnSpc>
                <a:spcPct val="150000"/>
              </a:lnSpc>
            </a:pPr>
            <a:r>
              <a:rPr lang="zh-CN" altLang="en-US" sz="2000" b="1">
                <a:solidFill>
                  <a:srgbClr val="00B0F0"/>
                </a:solidFill>
                <a:latin typeface="Times New Roman" panose="02020603050405020304" charset="0"/>
                <a:ea typeface="宋体" panose="02010600030101010101" pitchFamily="2" charset="-122"/>
                <a:sym typeface="+mn-ea"/>
              </a:rPr>
              <a:t>猪支原体肺炎</a:t>
            </a:r>
            <a:r>
              <a:rPr lang="zh-CN" altLang="en-US" sz="1600">
                <a:latin typeface="Times New Roman" panose="02020603050405020304" charset="0"/>
                <a:ea typeface="宋体" panose="02010600030101010101" pitchFamily="2" charset="-122"/>
                <a:sym typeface="+mn-ea"/>
              </a:rPr>
              <a:t>、</a:t>
            </a:r>
            <a:r>
              <a:rPr lang="zh-CN" altLang="en-US" sz="1600">
                <a:latin typeface="Times New Roman" panose="02020603050405020304" charset="0"/>
                <a:ea typeface="宋体" panose="02010600030101010101" pitchFamily="2" charset="-122"/>
              </a:rPr>
              <a:t>猪繁殖与呼吸系统综合征、猪传染性胸膜肺炎</a:t>
            </a:r>
            <a:r>
              <a:rPr lang="en-US" altLang="zh-CN" sz="1600">
                <a:latin typeface="Times New Roman" panose="02020603050405020304" charset="0"/>
                <a:ea typeface="宋体" panose="02010600030101010101" pitchFamily="2" charset="-122"/>
              </a:rPr>
              <a:t>……</a:t>
            </a:r>
            <a:endParaRPr lang="en-US" altLang="zh-CN" sz="1600">
              <a:latin typeface="Times New Roman" panose="02020603050405020304" charset="0"/>
              <a:ea typeface="宋体" panose="02010600030101010101" pitchFamily="2" charset="-122"/>
            </a:endParaRPr>
          </a:p>
          <a:p>
            <a:pPr indent="127000">
              <a:lnSpc>
                <a:spcPct val="150000"/>
              </a:lnSpc>
            </a:pPr>
            <a:r>
              <a:rPr lang="zh-CN" altLang="en-US" sz="1600" i="1" u="sng">
                <a:latin typeface="Times New Roman" panose="02020603050405020304" charset="0"/>
                <a:ea typeface="宋体" panose="02010600030101010101" pitchFamily="2" charset="-122"/>
              </a:rPr>
              <a:t>猪腹泻病：</a:t>
            </a:r>
            <a:endParaRPr lang="zh-CN" altLang="en-US" sz="1600" i="1" u="sng">
              <a:latin typeface="Times New Roman" panose="02020603050405020304" charset="0"/>
              <a:ea typeface="宋体" panose="02010600030101010101" pitchFamily="2" charset="-122"/>
            </a:endParaRPr>
          </a:p>
          <a:p>
            <a:pPr indent="127000">
              <a:lnSpc>
                <a:spcPct val="150000"/>
              </a:lnSpc>
            </a:pPr>
            <a:r>
              <a:rPr lang="zh-CN" altLang="en-US" sz="2000" b="1">
                <a:solidFill>
                  <a:srgbClr val="00B0F0"/>
                </a:solidFill>
                <a:latin typeface="Times New Roman" panose="02020603050405020304" charset="0"/>
                <a:ea typeface="宋体" panose="02010600030101010101" pitchFamily="2" charset="-122"/>
              </a:rPr>
              <a:t>仔猪断奶应激综合征</a:t>
            </a:r>
            <a:r>
              <a:rPr lang="zh-CN" altLang="en-US" sz="1600">
                <a:latin typeface="Times New Roman" panose="02020603050405020304" charset="0"/>
                <a:ea typeface="宋体" panose="02010600030101010101" pitchFamily="2" charset="-122"/>
              </a:rPr>
              <a:t>、猪病毒性腹泻、猪传染性胃肠炎</a:t>
            </a:r>
            <a:r>
              <a:rPr lang="en-US" altLang="zh-CN" sz="1600">
                <a:latin typeface="Times New Roman" panose="02020603050405020304" charset="0"/>
                <a:ea typeface="宋体" panose="02010600030101010101" pitchFamily="2" charset="-122"/>
              </a:rPr>
              <a:t>……</a:t>
            </a:r>
            <a:endParaRPr lang="en-US" altLang="zh-CN" sz="1600">
              <a:latin typeface="Times New Roman" panose="0202060305040502030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nvSpPr>
        <p:spPr>
          <a:xfrm>
            <a:off x="1322705" y="897156"/>
            <a:ext cx="8229600" cy="687070"/>
          </a:xfrm>
          <a:prstGeom prst="rect">
            <a:avLst/>
          </a:prstGeom>
        </p:spPr>
        <p:txBody>
          <a:bodyPr vert="horz" lIns="0" rIns="0" bIns="0" rtlCol="0" anchor="b">
            <a:normAutofit lnSpcReduction="20000"/>
          </a:bodyPr>
          <a:lstStyle/>
          <a:p>
            <a:pPr lvl="0" algn="l">
              <a:buClrTx/>
              <a:buSzTx/>
              <a:buFontTx/>
            </a:pPr>
            <a:r>
              <a:rPr lang="zh-CN" altLang="en-US" sz="4000" dirty="0" smtClean="0">
                <a:ln>
                  <a:noFill/>
                </a:ln>
                <a:solidFill>
                  <a:srgbClr val="04617B"/>
                </a:solidFill>
                <a:effectLst/>
                <a:latin typeface="华文隶书" panose="02010800040101010101" charset="-122"/>
                <a:ea typeface="华文隶书" panose="02010800040101010101" charset="-122"/>
                <a:cs typeface="+mn-ea"/>
                <a:sym typeface="宋体" panose="02010600030101010101" pitchFamily="2" charset="-122"/>
              </a:rPr>
              <a:t>三</a:t>
            </a:r>
            <a:r>
              <a:rPr lang="zh-CN" altLang="en-US" sz="4000" dirty="0" smtClean="0">
                <a:ln>
                  <a:noFill/>
                </a:ln>
                <a:solidFill>
                  <a:srgbClr val="04617B"/>
                </a:solidFill>
                <a:effectLst/>
                <a:latin typeface="华文隶书" panose="02010800040101010101" charset="-122"/>
                <a:ea typeface="华文隶书" panose="02010800040101010101" charset="-122"/>
                <a:cs typeface="+mn-ea"/>
                <a:sym typeface="宋体" panose="02010600030101010101" pitchFamily="2" charset="-122"/>
              </a:rPr>
              <a:t>、</a:t>
            </a:r>
            <a:r>
              <a:rPr lang="zh-CN" altLang="en-US" sz="4000" dirty="0" smtClean="0">
                <a:ln>
                  <a:noFill/>
                </a:ln>
                <a:solidFill>
                  <a:srgbClr val="04617B"/>
                </a:solidFill>
                <a:effectLst/>
                <a:latin typeface="华文隶书" panose="02010800040101010101" charset="-122"/>
                <a:ea typeface="华文隶书" panose="02010800040101010101" charset="-122"/>
                <a:cs typeface="+mn-ea"/>
                <a:sym typeface="宋体" panose="02010600030101010101" pitchFamily="2" charset="-122"/>
              </a:rPr>
              <a:t>项目执行</a:t>
            </a:r>
            <a:r>
              <a:rPr lang="zh-CN" altLang="en-US" sz="4000" dirty="0" smtClean="0">
                <a:ln>
                  <a:noFill/>
                </a:ln>
                <a:solidFill>
                  <a:srgbClr val="04617B"/>
                </a:solidFill>
                <a:effectLst/>
                <a:latin typeface="华文隶书" panose="02010800040101010101" charset="-122"/>
                <a:ea typeface="华文隶书" panose="02010800040101010101" charset="-122"/>
                <a:cs typeface="+mn-ea"/>
                <a:sym typeface="宋体" panose="02010600030101010101" pitchFamily="2" charset="-122"/>
              </a:rPr>
              <a:t>情况</a:t>
            </a:r>
            <a:endParaRPr lang="zh-CN" altLang="en-US" sz="4000" dirty="0" smtClean="0">
              <a:ln>
                <a:noFill/>
              </a:ln>
              <a:solidFill>
                <a:srgbClr val="04617B"/>
              </a:solidFill>
              <a:effectLst/>
              <a:latin typeface="华文隶书" panose="02010800040101010101" charset="-122"/>
              <a:ea typeface="华文隶书" panose="02010800040101010101" charset="-122"/>
              <a:cs typeface="+mn-ea"/>
              <a:sym typeface="宋体" panose="02010600030101010101" pitchFamily="2" charset="-122"/>
            </a:endParaRPr>
          </a:p>
        </p:txBody>
      </p:sp>
      <p:sp>
        <p:nvSpPr>
          <p:cNvPr id="100" name="文本框 99"/>
          <p:cNvSpPr txBox="1"/>
          <p:nvPr/>
        </p:nvSpPr>
        <p:spPr>
          <a:xfrm>
            <a:off x="2325370" y="2482850"/>
            <a:ext cx="6104255" cy="553085"/>
          </a:xfrm>
          <a:prstGeom prst="rect">
            <a:avLst/>
          </a:prstGeom>
          <a:noFill/>
          <a:ln w="9525">
            <a:noFill/>
          </a:ln>
        </p:spPr>
        <p:txBody>
          <a:bodyPr wrap="square">
            <a:spAutoFit/>
          </a:bodyPr>
          <a:p>
            <a:pPr indent="127000">
              <a:lnSpc>
                <a:spcPct val="150000"/>
              </a:lnSpc>
              <a:buClrTx/>
              <a:buSzTx/>
              <a:buFontTx/>
            </a:pPr>
            <a:r>
              <a:rPr lang="en-US" altLang="zh-CN" sz="2000" b="1">
                <a:latin typeface="Times New Roman" panose="02020603050405020304" charset="0"/>
                <a:ea typeface="宋体" panose="02010600030101010101" pitchFamily="2" charset="-122"/>
                <a:cs typeface="Times New Roman" panose="02020603050405020304" charset="0"/>
              </a:rPr>
              <a:t>1</a:t>
            </a:r>
            <a:r>
              <a:rPr lang="zh-CN" altLang="en-US" sz="2000" b="1">
                <a:latin typeface="Times New Roman" panose="02020603050405020304" charset="0"/>
                <a:ea typeface="宋体" panose="02010600030101010101" pitchFamily="2" charset="-122"/>
                <a:cs typeface="Times New Roman" panose="02020603050405020304" charset="0"/>
              </a:rPr>
              <a:t>、</a:t>
            </a:r>
            <a:r>
              <a:rPr lang="zh-CN" sz="2000" b="1">
                <a:latin typeface="Times New Roman" panose="02020603050405020304" charset="0"/>
                <a:ea typeface="宋体" panose="02010600030101010101" pitchFamily="2" charset="-122"/>
                <a:cs typeface="Times New Roman" panose="02020603050405020304" charset="0"/>
              </a:rPr>
              <a:t>中兽药紫菀百部颗粒对猪气喘病的治疗作用研究</a:t>
            </a:r>
            <a:endParaRPr lang="zh-CN" sz="2000" b="1">
              <a:latin typeface="Times New Roman" panose="02020603050405020304" charset="0"/>
              <a:ea typeface="宋体" panose="02010600030101010101" pitchFamily="2" charset="-122"/>
              <a:cs typeface="Times New Roman" panose="02020603050405020304" charset="0"/>
            </a:endParaRPr>
          </a:p>
        </p:txBody>
      </p:sp>
      <p:sp>
        <p:nvSpPr>
          <p:cNvPr id="6" name="文本框 5"/>
          <p:cNvSpPr txBox="1"/>
          <p:nvPr/>
        </p:nvSpPr>
        <p:spPr>
          <a:xfrm>
            <a:off x="2353945" y="3324225"/>
            <a:ext cx="6104255" cy="553085"/>
          </a:xfrm>
          <a:prstGeom prst="rect">
            <a:avLst/>
          </a:prstGeom>
          <a:noFill/>
          <a:ln w="9525">
            <a:noFill/>
          </a:ln>
        </p:spPr>
        <p:txBody>
          <a:bodyPr wrap="square">
            <a:spAutoFit/>
          </a:bodyPr>
          <a:p>
            <a:pPr indent="127000">
              <a:lnSpc>
                <a:spcPct val="150000"/>
              </a:lnSpc>
              <a:buClrTx/>
              <a:buSzTx/>
              <a:buFontTx/>
            </a:pPr>
            <a:r>
              <a:rPr lang="en-US" altLang="zh-CN" sz="2000" b="1">
                <a:latin typeface="Times New Roman" panose="02020603050405020304" charset="0"/>
                <a:ea typeface="宋体" panose="02010600030101010101" pitchFamily="2" charset="-122"/>
                <a:cs typeface="Times New Roman" panose="02020603050405020304" charset="0"/>
              </a:rPr>
              <a:t>2</a:t>
            </a:r>
            <a:r>
              <a:rPr lang="zh-CN" altLang="en-US" sz="2000" b="1">
                <a:latin typeface="Times New Roman" panose="02020603050405020304" charset="0"/>
                <a:ea typeface="宋体" panose="02010600030101010101" pitchFamily="2" charset="-122"/>
                <a:cs typeface="Times New Roman" panose="02020603050405020304" charset="0"/>
              </a:rPr>
              <a:t>、</a:t>
            </a:r>
            <a:r>
              <a:rPr lang="zh-CN" sz="2000" b="1">
                <a:latin typeface="Times New Roman" panose="02020603050405020304" charset="0"/>
                <a:ea typeface="宋体" panose="02010600030101010101" pitchFamily="2" charset="-122"/>
                <a:cs typeface="Times New Roman" panose="02020603050405020304" charset="0"/>
              </a:rPr>
              <a:t>中兽药健脾散对断奶仔猪的生长性能的促进作用</a:t>
            </a:r>
            <a:endParaRPr lang="zh-CN" sz="2000" b="1">
              <a:latin typeface="Times New Roman" panose="02020603050405020304" charset="0"/>
              <a:ea typeface="宋体" panose="02010600030101010101" pitchFamily="2" charset="-122"/>
              <a:cs typeface="Times New Roman" panose="02020603050405020304" charset="0"/>
            </a:endParaRPr>
          </a:p>
        </p:txBody>
      </p:sp>
      <p:sp>
        <p:nvSpPr>
          <p:cNvPr id="102" name="文本框 101"/>
          <p:cNvSpPr txBox="1"/>
          <p:nvPr/>
        </p:nvSpPr>
        <p:spPr>
          <a:xfrm>
            <a:off x="2353945" y="4165600"/>
            <a:ext cx="6946900" cy="553085"/>
          </a:xfrm>
          <a:prstGeom prst="rect">
            <a:avLst/>
          </a:prstGeom>
          <a:noFill/>
          <a:ln w="9525">
            <a:noFill/>
          </a:ln>
        </p:spPr>
        <p:txBody>
          <a:bodyPr wrap="square">
            <a:spAutoFit/>
          </a:bodyPr>
          <a:p>
            <a:pPr lvl="0" indent="127000" algn="l">
              <a:lnSpc>
                <a:spcPct val="150000"/>
              </a:lnSpc>
              <a:buClrTx/>
              <a:buSzTx/>
              <a:buFontTx/>
            </a:pPr>
            <a:r>
              <a:rPr lang="en-US" altLang="zh-CN" sz="2000" b="1">
                <a:latin typeface="Times New Roman" panose="02020603050405020304" charset="0"/>
                <a:ea typeface="宋体" panose="02010600030101010101" pitchFamily="2" charset="-122"/>
                <a:cs typeface="Times New Roman" panose="02020603050405020304" charset="0"/>
                <a:sym typeface="+mn-ea"/>
              </a:rPr>
              <a:t>3</a:t>
            </a:r>
            <a:r>
              <a:rPr lang="zh-CN" altLang="en-US" sz="2000" b="1">
                <a:latin typeface="Times New Roman" panose="02020603050405020304" charset="0"/>
                <a:ea typeface="宋体" panose="02010600030101010101" pitchFamily="2" charset="-122"/>
                <a:cs typeface="Times New Roman" panose="02020603050405020304" charset="0"/>
                <a:sym typeface="+mn-ea"/>
              </a:rPr>
              <a:t>、</a:t>
            </a:r>
            <a:r>
              <a:rPr lang="en-US" altLang="zh-CN" sz="2000" b="1">
                <a:latin typeface="Times New Roman" panose="02020603050405020304" charset="0"/>
                <a:ea typeface="宋体" panose="02010600030101010101" pitchFamily="2" charset="-122"/>
                <a:cs typeface="Times New Roman" panose="02020603050405020304" charset="0"/>
                <a:sym typeface="+mn-ea"/>
              </a:rPr>
              <a:t>加强科技示范场的培育力度，推广</a:t>
            </a:r>
            <a:r>
              <a:rPr lang="en-US" altLang="zh-CN" sz="2000" b="1">
                <a:latin typeface="Times New Roman" panose="02020603050405020304" charset="0"/>
                <a:ea typeface="宋体" panose="02010600030101010101" pitchFamily="2" charset="-122"/>
                <a:cs typeface="Times New Roman" panose="02020603050405020304" charset="0"/>
                <a:sym typeface="+mn-ea"/>
              </a:rPr>
              <a:t>中兽药</a:t>
            </a:r>
            <a:r>
              <a:rPr lang="en-US" altLang="zh-CN" sz="2000" b="1">
                <a:latin typeface="Times New Roman" panose="02020603050405020304" charset="0"/>
                <a:ea typeface="宋体" panose="02010600030101010101" pitchFamily="2" charset="-122"/>
                <a:cs typeface="Times New Roman" panose="02020603050405020304" charset="0"/>
                <a:sym typeface="+mn-ea"/>
              </a:rPr>
              <a:t>减抗养殖</a:t>
            </a:r>
            <a:r>
              <a:rPr lang="en-US" altLang="zh-CN" sz="2000" b="1">
                <a:latin typeface="Times New Roman" panose="02020603050405020304" charset="0"/>
                <a:ea typeface="宋体" panose="02010600030101010101" pitchFamily="2" charset="-122"/>
                <a:cs typeface="Times New Roman" panose="02020603050405020304" charset="0"/>
                <a:sym typeface="+mn-ea"/>
              </a:rPr>
              <a:t>技术</a:t>
            </a:r>
            <a:endParaRPr lang="en-US" altLang="zh-CN" sz="2000" b="1">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79500" y="423545"/>
            <a:ext cx="6621145" cy="553085"/>
          </a:xfrm>
          <a:prstGeom prst="rect">
            <a:avLst/>
          </a:prstGeom>
          <a:solidFill>
            <a:srgbClr val="00B0F0"/>
          </a:solidFill>
          <a:ln w="9525">
            <a:solidFill>
              <a:schemeClr val="tx1"/>
            </a:solidFill>
          </a:ln>
        </p:spPr>
        <p:txBody>
          <a:bodyPr wrap="square">
            <a:spAutoFit/>
          </a:bodyPr>
          <a:p>
            <a:pPr indent="127000" algn="l">
              <a:lnSpc>
                <a:spcPct val="150000"/>
              </a:lnSpc>
              <a:buClrTx/>
              <a:buSzTx/>
              <a:buFontTx/>
            </a:pPr>
            <a:r>
              <a:rPr lang="en-US" altLang="zh-CN" sz="2000" b="1">
                <a:latin typeface="Times New Roman" panose="02020603050405020304" charset="0"/>
                <a:ea typeface="宋体" panose="02010600030101010101" pitchFamily="2" charset="-122"/>
                <a:cs typeface="Times New Roman" panose="02020603050405020304" charset="0"/>
              </a:rPr>
              <a:t>1</a:t>
            </a:r>
            <a:r>
              <a:rPr lang="zh-CN" altLang="en-US" sz="2000" b="1">
                <a:latin typeface="Times New Roman" panose="02020603050405020304" charset="0"/>
                <a:ea typeface="宋体" panose="02010600030101010101" pitchFamily="2" charset="-122"/>
                <a:cs typeface="Times New Roman" panose="02020603050405020304" charset="0"/>
              </a:rPr>
              <a:t>、</a:t>
            </a:r>
            <a:r>
              <a:rPr lang="zh-CN" sz="2000" b="1">
                <a:latin typeface="Times New Roman" panose="02020603050405020304" charset="0"/>
                <a:ea typeface="宋体" panose="02010600030101010101" pitchFamily="2" charset="-122"/>
                <a:cs typeface="Times New Roman" panose="02020603050405020304" charset="0"/>
              </a:rPr>
              <a:t>中兽药紫菀百部颗粒对猪气喘病的临床治疗作用研究</a:t>
            </a:r>
            <a:endParaRPr lang="zh-CN" sz="2000" b="1">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808990" y="1053465"/>
            <a:ext cx="7049770" cy="968375"/>
          </a:xfrm>
          <a:prstGeom prst="rect">
            <a:avLst/>
          </a:prstGeom>
          <a:noFill/>
        </p:spPr>
        <p:txBody>
          <a:bodyPr wrap="square" rtlCol="0" anchor="t">
            <a:noAutofit/>
          </a:bodyPr>
          <a:p>
            <a:r>
              <a:rPr lang="zh-CN" altLang="en-US" dirty="0" smtClean="0">
                <a:latin typeface="华文楷体" panose="02010600040101010101" charset="-122"/>
                <a:ea typeface="华文楷体" panose="02010600040101010101" charset="-122"/>
                <a:sym typeface="+mn-ea"/>
              </a:rPr>
              <a:t>猪气喘病也称作猪支原体肺炎、猪地方流行性肺炎，病原为猪肺炎支原体</a:t>
            </a:r>
            <a:r>
              <a:rPr lang="en-US" altLang="zh-CN" dirty="0" smtClean="0">
                <a:latin typeface="华文楷体" panose="02010600040101010101" charset="-122"/>
                <a:ea typeface="华文楷体" panose="02010600040101010101" charset="-122"/>
                <a:sym typeface="+mn-ea"/>
              </a:rPr>
              <a:t>(</a:t>
            </a:r>
            <a:r>
              <a:rPr lang="en-US" i="1" dirty="0" err="1" smtClean="0">
                <a:latin typeface="华文楷体" panose="02010600040101010101" charset="-122"/>
                <a:ea typeface="华文楷体" panose="02010600040101010101" charset="-122"/>
                <a:sym typeface="+mn-ea"/>
              </a:rPr>
              <a:t>Mhp</a:t>
            </a:r>
            <a:r>
              <a:rPr lang="en-US" altLang="zh-CN" dirty="0" smtClean="0">
                <a:latin typeface="华文楷体" panose="02010600040101010101" charset="-122"/>
                <a:ea typeface="华文楷体" panose="02010600040101010101" charset="-122"/>
                <a:sym typeface="+mn-ea"/>
              </a:rPr>
              <a:t>)</a:t>
            </a:r>
            <a:r>
              <a:rPr lang="zh-CN" altLang="en-US" dirty="0" smtClean="0">
                <a:latin typeface="华文楷体" panose="02010600040101010101" charset="-122"/>
                <a:ea typeface="华文楷体" panose="02010600040101010101" charset="-122"/>
                <a:sym typeface="+mn-ea"/>
              </a:rPr>
              <a:t>，是保育猪易发的呼吸系统疾病。主要临床表现为咳嗽、气喘，亚急性和慢性病例见肺部“虾肉”样实变。患病猪出现精神沉郁、腹式呼吸，呈犬坐姿势。严重病猪会张口喘气，从口、鼻流出泡沫样粘液。</a:t>
            </a:r>
            <a:endParaRPr lang="zh-CN" altLang="en-US" dirty="0" smtClean="0">
              <a:latin typeface="华文楷体" panose="02010600040101010101" charset="-122"/>
              <a:ea typeface="华文楷体" panose="02010600040101010101" charset="-122"/>
              <a:sym typeface="+mn-ea"/>
            </a:endParaRPr>
          </a:p>
          <a:p>
            <a:r>
              <a:rPr lang="zh-CN" altLang="en-US" dirty="0" smtClean="0">
                <a:latin typeface="华文楷体" panose="02010600040101010101" charset="-122"/>
                <a:ea typeface="华文楷体" panose="02010600040101010101" charset="-122"/>
                <a:sym typeface="+mn-ea"/>
              </a:rPr>
              <a:t>虽然该病死亡率不高，但长期咳嗽严重影响猪</a:t>
            </a:r>
            <a:r>
              <a:rPr lang="zh-CN" altLang="en-US" dirty="0" smtClean="0">
                <a:latin typeface="华文楷体" panose="02010600040101010101" charset="-122"/>
                <a:ea typeface="华文楷体" panose="02010600040101010101" charset="-122"/>
                <a:sym typeface="+mn-ea"/>
              </a:rPr>
              <a:t>的生长速度和饲料转化率</a:t>
            </a:r>
            <a:endParaRPr lang="zh-CN" altLang="en-US" dirty="0" smtClean="0">
              <a:latin typeface="华文楷体" panose="02010600040101010101" charset="-122"/>
              <a:ea typeface="华文楷体" panose="02010600040101010101" charset="-122"/>
              <a:sym typeface="+mn-ea"/>
            </a:endParaRPr>
          </a:p>
        </p:txBody>
      </p:sp>
      <p:pic>
        <p:nvPicPr>
          <p:cNvPr id="6" name="图片 5" descr="20101020103104878.jpg"/>
          <p:cNvPicPr>
            <a:picLocks noChangeAspect="1"/>
          </p:cNvPicPr>
          <p:nvPr/>
        </p:nvPicPr>
        <p:blipFill>
          <a:blip r:embed="rId1" cstate="print"/>
          <a:stretch>
            <a:fillRect/>
          </a:stretch>
        </p:blipFill>
        <p:spPr>
          <a:xfrm>
            <a:off x="673735" y="2755265"/>
            <a:ext cx="2550160" cy="1913255"/>
          </a:xfrm>
          <a:prstGeom prst="rect">
            <a:avLst/>
          </a:prstGeom>
          <a:ln>
            <a:noFill/>
          </a:ln>
          <a:effectLst>
            <a:softEdge rad="112500"/>
          </a:effectLst>
        </p:spPr>
      </p:pic>
      <p:pic>
        <p:nvPicPr>
          <p:cNvPr id="5" name="图片 4" descr="9-101125205514-lp.jpg"/>
          <p:cNvPicPr>
            <a:picLocks noChangeAspect="1"/>
          </p:cNvPicPr>
          <p:nvPr/>
        </p:nvPicPr>
        <p:blipFill>
          <a:blip r:embed="rId2"/>
          <a:stretch>
            <a:fillRect/>
          </a:stretch>
        </p:blipFill>
        <p:spPr>
          <a:xfrm>
            <a:off x="662305" y="4766310"/>
            <a:ext cx="2561590" cy="1920875"/>
          </a:xfrm>
          <a:prstGeom prst="rect">
            <a:avLst/>
          </a:prstGeom>
          <a:ln>
            <a:noFill/>
          </a:ln>
          <a:effectLst>
            <a:softEdge rad="112500"/>
          </a:effectLst>
        </p:spPr>
      </p:pic>
      <p:pic>
        <p:nvPicPr>
          <p:cNvPr id="8" name="图片 7" descr="QQ截图20131107092250.jpg"/>
          <p:cNvPicPr>
            <a:picLocks noChangeAspect="1"/>
          </p:cNvPicPr>
          <p:nvPr/>
        </p:nvPicPr>
        <p:blipFill>
          <a:blip r:embed="rId3" cstate="print"/>
          <a:stretch>
            <a:fillRect/>
          </a:stretch>
        </p:blipFill>
        <p:spPr>
          <a:xfrm>
            <a:off x="3169920" y="2794635"/>
            <a:ext cx="2445385" cy="1971675"/>
          </a:xfrm>
          <a:prstGeom prst="rect">
            <a:avLst/>
          </a:prstGeom>
          <a:ln>
            <a:noFill/>
          </a:ln>
          <a:effectLst>
            <a:softEdge rad="112500"/>
          </a:effectLst>
        </p:spPr>
      </p:pic>
      <p:pic>
        <p:nvPicPr>
          <p:cNvPr id="10" name="图片 9" descr="QQ截图20131107092348.jpg"/>
          <p:cNvPicPr>
            <a:picLocks noChangeAspect="1"/>
          </p:cNvPicPr>
          <p:nvPr/>
        </p:nvPicPr>
        <p:blipFill>
          <a:blip r:embed="rId4" cstate="print"/>
          <a:stretch>
            <a:fillRect/>
          </a:stretch>
        </p:blipFill>
        <p:spPr>
          <a:xfrm>
            <a:off x="3223895" y="4825365"/>
            <a:ext cx="2320925" cy="1836420"/>
          </a:xfrm>
          <a:prstGeom prst="rect">
            <a:avLst/>
          </a:prstGeom>
          <a:ln>
            <a:noFill/>
          </a:ln>
          <a:effectLst>
            <a:softEdge rad="112500"/>
          </a:effectLst>
        </p:spPr>
      </p:pic>
      <p:pic>
        <p:nvPicPr>
          <p:cNvPr id="7" name="图片 6" descr="QQ截图20131107092232.jpg"/>
          <p:cNvPicPr>
            <a:picLocks noChangeAspect="1"/>
          </p:cNvPicPr>
          <p:nvPr/>
        </p:nvPicPr>
        <p:blipFill>
          <a:blip r:embed="rId5" cstate="print"/>
          <a:stretch>
            <a:fillRect/>
          </a:stretch>
        </p:blipFill>
        <p:spPr>
          <a:xfrm>
            <a:off x="5615305" y="2802890"/>
            <a:ext cx="2085340" cy="1893570"/>
          </a:xfrm>
          <a:prstGeom prst="rect">
            <a:avLst/>
          </a:prstGeom>
          <a:ln>
            <a:noFill/>
          </a:ln>
          <a:effectLst>
            <a:softEdge rad="112500"/>
          </a:effectLst>
        </p:spPr>
      </p:pic>
      <p:pic>
        <p:nvPicPr>
          <p:cNvPr id="9" name="图片 8" descr="QQ截图20131107092321.jpg"/>
          <p:cNvPicPr>
            <a:picLocks noChangeAspect="1"/>
          </p:cNvPicPr>
          <p:nvPr/>
        </p:nvPicPr>
        <p:blipFill>
          <a:blip r:embed="rId6" cstate="print"/>
          <a:stretch>
            <a:fillRect/>
          </a:stretch>
        </p:blipFill>
        <p:spPr>
          <a:xfrm>
            <a:off x="5544820" y="4766310"/>
            <a:ext cx="2103755" cy="1845310"/>
          </a:xfrm>
          <a:prstGeom prst="rect">
            <a:avLst/>
          </a:prstGeom>
          <a:ln>
            <a:noFill/>
          </a:ln>
          <a:effectLst>
            <a:softEdge rad="112500"/>
          </a:effectLst>
        </p:spPr>
      </p:pic>
      <p:sp>
        <p:nvSpPr>
          <p:cNvPr id="3" name="文本框 2"/>
          <p:cNvSpPr txBox="1"/>
          <p:nvPr/>
        </p:nvSpPr>
        <p:spPr>
          <a:xfrm>
            <a:off x="8256905" y="1926590"/>
            <a:ext cx="3044190" cy="1715770"/>
          </a:xfrm>
          <a:prstGeom prst="rect">
            <a:avLst/>
          </a:prstGeom>
          <a:noFill/>
        </p:spPr>
        <p:txBody>
          <a:bodyPr wrap="square" rtlCol="0" anchor="t">
            <a:noAutofit/>
          </a:bodyPr>
          <a:p>
            <a:pPr algn="just"/>
            <a:r>
              <a:rPr lang="zh-CN" altLang="en-US" i="1" u="sng" dirty="0" smtClean="0">
                <a:solidFill>
                  <a:schemeClr val="tx1"/>
                </a:solidFill>
                <a:latin typeface="华文隶书" panose="02010800040101010101" charset="-122"/>
                <a:ea typeface="华文隶书" panose="02010800040101010101" charset="-122"/>
                <a:sym typeface="+mn-ea"/>
              </a:rPr>
              <a:t>紫菀百部颗粒</a:t>
            </a:r>
            <a:endParaRPr lang="zh-CN" altLang="en-US" i="1" u="sng" dirty="0" smtClean="0">
              <a:solidFill>
                <a:schemeClr val="tx1"/>
              </a:solidFill>
              <a:latin typeface="华文隶书" panose="02010800040101010101" charset="-122"/>
              <a:ea typeface="华文隶书" panose="02010800040101010101" charset="-122"/>
              <a:sym typeface="+mn-ea"/>
            </a:endParaRPr>
          </a:p>
          <a:p>
            <a:pPr algn="just"/>
            <a:r>
              <a:rPr lang="zh-CN" altLang="en-US" dirty="0" smtClean="0">
                <a:solidFill>
                  <a:schemeClr val="tx1"/>
                </a:solidFill>
                <a:latin typeface="华文隶书" panose="02010800040101010101" charset="-122"/>
                <a:ea typeface="华文隶书" panose="02010800040101010101" charset="-122"/>
                <a:sym typeface="+mn-ea"/>
              </a:rPr>
              <a:t>是由本项目组研发，由紫菀、百部、</a:t>
            </a:r>
            <a:r>
              <a:rPr lang="zh-CN" altLang="en-US" dirty="0">
                <a:latin typeface="华文隶书" panose="02010800040101010101" charset="-122"/>
                <a:ea typeface="华文隶书" panose="02010800040101010101" charset="-122"/>
                <a:sym typeface="+mn-ea"/>
              </a:rPr>
              <a:t>桑白皮</a:t>
            </a:r>
            <a:r>
              <a:rPr lang="zh-CN" altLang="en-US" dirty="0" smtClean="0">
                <a:solidFill>
                  <a:schemeClr val="tx1"/>
                </a:solidFill>
                <a:latin typeface="华文隶书" panose="02010800040101010101" charset="-122"/>
                <a:ea typeface="华文隶书" panose="02010800040101010101" charset="-122"/>
                <a:sym typeface="+mn-ea"/>
              </a:rPr>
              <a:t>、甘草等药物组成，具有辛凉宣泄、清肺平喘的作用，前期试验研究表明，该药对呼吸道感染效果显著</a:t>
            </a:r>
            <a:endParaRPr lang="zh-CN" altLang="en-US" dirty="0" smtClean="0">
              <a:solidFill>
                <a:schemeClr val="tx1"/>
              </a:solidFill>
              <a:latin typeface="华文隶书" panose="02010800040101010101" charset="-122"/>
              <a:ea typeface="华文隶书" panose="02010800040101010101" charset="-122"/>
              <a:sym typeface="+mn-ea"/>
            </a:endParaRPr>
          </a:p>
        </p:txBody>
      </p:sp>
      <p:pic>
        <p:nvPicPr>
          <p:cNvPr id="4" name="内容占位符 3" descr="图片2.jpg"/>
          <p:cNvPicPr>
            <a:picLocks noGrp="1" noChangeAspect="1"/>
          </p:cNvPicPr>
          <p:nvPr>
            <p:ph idx="1"/>
          </p:nvPr>
        </p:nvPicPr>
        <p:blipFill>
          <a:blip r:embed="rId7"/>
          <a:stretch>
            <a:fillRect/>
          </a:stretch>
        </p:blipFill>
        <p:spPr>
          <a:xfrm>
            <a:off x="8161655" y="3896995"/>
            <a:ext cx="1807845" cy="1560195"/>
          </a:xfrm>
          <a:effectLst>
            <a:softEdge rad="112500"/>
          </a:effectLst>
        </p:spPr>
      </p:pic>
      <p:pic>
        <p:nvPicPr>
          <p:cNvPr id="11" name="图片 10" descr="图片3.jpg"/>
          <p:cNvPicPr>
            <a:picLocks noChangeAspect="1"/>
          </p:cNvPicPr>
          <p:nvPr/>
        </p:nvPicPr>
        <p:blipFill>
          <a:blip r:embed="rId8"/>
          <a:stretch>
            <a:fillRect/>
          </a:stretch>
        </p:blipFill>
        <p:spPr>
          <a:xfrm>
            <a:off x="9969500" y="3896995"/>
            <a:ext cx="1800225" cy="1456690"/>
          </a:xfrm>
          <a:prstGeom prst="rect">
            <a:avLst/>
          </a:prstGeom>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矩形 99"/>
          <p:cNvSpPr/>
          <p:nvPr/>
        </p:nvSpPr>
        <p:spPr>
          <a:xfrm>
            <a:off x="664210" y="4359275"/>
            <a:ext cx="5540375" cy="1624330"/>
          </a:xfrm>
          <a:prstGeom prst="rect">
            <a:avLst/>
          </a:prstGeom>
          <a:solidFill>
            <a:schemeClr val="tx2">
              <a:lumMod val="10000"/>
              <a:lumOff val="90000"/>
            </a:schemeClr>
          </a:solidFill>
        </p:spPr>
        <p:txBody>
          <a:bodyPr wrap="square">
            <a:noAutofit/>
          </a:bodyPr>
          <a:lstStyle/>
          <a:p>
            <a:pPr lvl="0" algn="l">
              <a:buClrTx/>
              <a:buSzTx/>
              <a:buFontTx/>
            </a:pPr>
            <a:r>
              <a:rPr lang="zh-CN" altLang="zh-CN" sz="1400" noProof="0" dirty="0" smtClean="0">
                <a:ln>
                  <a:noFill/>
                </a:ln>
                <a:effectLst/>
                <a:uLnTx/>
                <a:uFillTx/>
                <a:latin typeface="华文楷体" panose="02010600040101010101" charset="-122"/>
                <a:ea typeface="华文楷体" panose="02010600040101010101" charset="-122"/>
                <a:sym typeface="+mn-ea"/>
              </a:rPr>
              <a:t>    采用</a:t>
            </a:r>
            <a:r>
              <a:rPr lang="zh-CN" altLang="zh-CN" sz="1400" noProof="0" dirty="0" smtClean="0">
                <a:ln>
                  <a:noFill/>
                </a:ln>
                <a:effectLst/>
                <a:uLnTx/>
                <a:uFillTx/>
                <a:latin typeface="华文楷体" panose="02010600040101010101" charset="-122"/>
                <a:ea typeface="华文楷体" panose="02010600040101010101" charset="-122"/>
                <a:sym typeface="+mn-ea"/>
              </a:rPr>
              <a:t>KM2培养基</a:t>
            </a:r>
            <a:r>
              <a:rPr lang="zh-CN" altLang="zh-CN" sz="1400" noProof="0" dirty="0" smtClean="0">
                <a:ln>
                  <a:noFill/>
                </a:ln>
                <a:effectLst/>
                <a:uLnTx/>
                <a:uFillTx/>
                <a:latin typeface="华文楷体" panose="02010600040101010101" charset="-122"/>
                <a:ea typeface="华文楷体" panose="02010600040101010101" charset="-122"/>
                <a:sym typeface="+mn-ea"/>
              </a:rPr>
              <a:t>培养猪肺炎支原体，用CCU法定量计数支原体，选取50～6</a:t>
            </a:r>
            <a:r>
              <a:rPr lang="zh-CN" altLang="zh-CN" sz="1400" noProof="0" dirty="0" smtClean="0">
                <a:ln>
                  <a:noFill/>
                </a:ln>
                <a:effectLst/>
                <a:uLnTx/>
                <a:uFillTx/>
                <a:latin typeface="华文楷体" panose="02010600040101010101" charset="-122"/>
                <a:ea typeface="华文楷体" panose="02010600040101010101" charset="-122"/>
                <a:sym typeface="+mn-ea"/>
              </a:rPr>
              <a:t>0日龄长×荣二杂健康仔猪</a:t>
            </a:r>
            <a:r>
              <a:rPr lang="zh-CN" altLang="zh-CN" sz="1400" noProof="0" dirty="0" smtClean="0">
                <a:ln>
                  <a:noFill/>
                </a:ln>
                <a:effectLst/>
                <a:uLnTx/>
                <a:uFillTx/>
                <a:latin typeface="华文楷体" panose="02010600040101010101" charset="-122"/>
                <a:ea typeface="华文楷体" panose="02010600040101010101" charset="-122"/>
                <a:sym typeface="+mn-ea"/>
              </a:rPr>
              <a:t>15头，随机分为5组，每组3头。选择10</a:t>
            </a:r>
            <a:r>
              <a:rPr lang="zh-CN" altLang="zh-CN" sz="1400" baseline="30000" noProof="0" dirty="0" smtClean="0">
                <a:ln>
                  <a:noFill/>
                </a:ln>
                <a:effectLst/>
                <a:uLnTx/>
                <a:uFillTx/>
                <a:latin typeface="华文楷体" panose="02010600040101010101" charset="-122"/>
                <a:ea typeface="华文楷体" panose="02010600040101010101" charset="-122"/>
                <a:sym typeface="+mn-ea"/>
              </a:rPr>
              <a:t>7</a:t>
            </a:r>
            <a:r>
              <a:rPr lang="zh-CN" altLang="zh-CN" sz="1400" noProof="0" dirty="0" smtClean="0">
                <a:ln>
                  <a:noFill/>
                </a:ln>
                <a:effectLst/>
                <a:uLnTx/>
                <a:uFillTx/>
                <a:latin typeface="华文楷体" panose="02010600040101010101" charset="-122"/>
                <a:ea typeface="华文楷体" panose="02010600040101010101" charset="-122"/>
                <a:sym typeface="+mn-ea"/>
              </a:rPr>
              <a:t>CCU/ml 浓度的Mo-CW株支原体培养物作10</a:t>
            </a:r>
            <a:r>
              <a:rPr lang="zh-CN" altLang="zh-CN" sz="1400" noProof="0" dirty="0" smtClean="0">
                <a:ln>
                  <a:noFill/>
                </a:ln>
                <a:effectLst/>
                <a:uLnTx/>
                <a:uFillTx/>
                <a:latin typeface="华文楷体" panose="02010600040101010101" charset="-122"/>
                <a:ea typeface="华文楷体" panose="02010600040101010101" charset="-122"/>
                <a:sym typeface="+mn-ea"/>
              </a:rPr>
              <a:t>-2</a:t>
            </a:r>
            <a:r>
              <a:rPr lang="zh-CN" altLang="zh-CN" sz="1400" noProof="0" dirty="0" smtClean="0">
                <a:ln>
                  <a:noFill/>
                </a:ln>
                <a:effectLst/>
                <a:uLnTx/>
                <a:uFillTx/>
                <a:latin typeface="华文楷体" panose="02010600040101010101" charset="-122"/>
                <a:ea typeface="华文楷体" panose="02010600040101010101" charset="-122"/>
                <a:sym typeface="+mn-ea"/>
              </a:rPr>
              <a:t>、10</a:t>
            </a:r>
            <a:r>
              <a:rPr lang="zh-CN" altLang="zh-CN" sz="1400" noProof="0" dirty="0" smtClean="0">
                <a:ln>
                  <a:noFill/>
                </a:ln>
                <a:effectLst/>
                <a:uLnTx/>
                <a:uFillTx/>
                <a:latin typeface="华文楷体" panose="02010600040101010101" charset="-122"/>
                <a:ea typeface="华文楷体" panose="02010600040101010101" charset="-122"/>
                <a:sym typeface="+mn-ea"/>
              </a:rPr>
              <a:t>-3</a:t>
            </a:r>
            <a:r>
              <a:rPr lang="zh-CN" altLang="zh-CN" sz="1400" noProof="0" dirty="0" smtClean="0">
                <a:ln>
                  <a:noFill/>
                </a:ln>
                <a:effectLst/>
                <a:uLnTx/>
                <a:uFillTx/>
                <a:latin typeface="华文楷体" panose="02010600040101010101" charset="-122"/>
                <a:ea typeface="华文楷体" panose="02010600040101010101" charset="-122"/>
                <a:sym typeface="+mn-ea"/>
              </a:rPr>
              <a:t>、10</a:t>
            </a:r>
            <a:r>
              <a:rPr lang="zh-CN" altLang="zh-CN" sz="1400" noProof="0" dirty="0" smtClean="0">
                <a:ln>
                  <a:noFill/>
                </a:ln>
                <a:effectLst/>
                <a:uLnTx/>
                <a:uFillTx/>
                <a:latin typeface="华文楷体" panose="02010600040101010101" charset="-122"/>
                <a:ea typeface="华文楷体" panose="02010600040101010101" charset="-122"/>
                <a:sym typeface="+mn-ea"/>
              </a:rPr>
              <a:t>-4</a:t>
            </a:r>
            <a:r>
              <a:rPr lang="zh-CN" altLang="zh-CN" sz="1400" noProof="0" dirty="0" smtClean="0">
                <a:ln>
                  <a:noFill/>
                </a:ln>
                <a:effectLst/>
                <a:uLnTx/>
                <a:uFillTx/>
                <a:latin typeface="华文楷体" panose="02010600040101010101" charset="-122"/>
                <a:ea typeface="华文楷体" panose="02010600040101010101" charset="-122"/>
                <a:sym typeface="+mn-ea"/>
              </a:rPr>
              <a:t>、10</a:t>
            </a:r>
            <a:r>
              <a:rPr lang="zh-CN" altLang="zh-CN" sz="1400" noProof="0" dirty="0" smtClean="0">
                <a:ln>
                  <a:noFill/>
                </a:ln>
                <a:effectLst/>
                <a:uLnTx/>
                <a:uFillTx/>
                <a:latin typeface="华文楷体" panose="02010600040101010101" charset="-122"/>
                <a:ea typeface="华文楷体" panose="02010600040101010101" charset="-122"/>
                <a:sym typeface="+mn-ea"/>
              </a:rPr>
              <a:t>-5</a:t>
            </a:r>
            <a:r>
              <a:rPr lang="zh-CN" altLang="zh-CN" sz="1400" noProof="0" dirty="0" smtClean="0">
                <a:ln>
                  <a:noFill/>
                </a:ln>
                <a:effectLst/>
                <a:uLnTx/>
                <a:uFillTx/>
                <a:latin typeface="华文楷体" panose="02010600040101010101" charset="-122"/>
                <a:ea typeface="华文楷体" panose="02010600040101010101" charset="-122"/>
                <a:sym typeface="+mn-ea"/>
              </a:rPr>
              <a:t>稀释，每头猪5mL，第5组为对照组。感染后25日，观察试验猪临床症状。</a:t>
            </a:r>
            <a:endParaRPr lang="zh-CN" altLang="zh-CN" sz="1400" noProof="0" dirty="0" smtClean="0">
              <a:ln>
                <a:noFill/>
              </a:ln>
              <a:effectLst/>
              <a:uLnTx/>
              <a:uFillTx/>
              <a:latin typeface="华文楷体" panose="02010600040101010101" charset="-122"/>
              <a:ea typeface="华文楷体" panose="02010600040101010101" charset="-122"/>
              <a:sym typeface="+mn-ea"/>
            </a:endParaRPr>
          </a:p>
          <a:p>
            <a:pPr lvl="0" algn="l">
              <a:buClrTx/>
              <a:buSzTx/>
              <a:buFontTx/>
            </a:pPr>
            <a:r>
              <a:rPr lang="zh-CN" altLang="zh-CN" sz="1400" noProof="0" dirty="0" smtClean="0">
                <a:ln>
                  <a:noFill/>
                </a:ln>
                <a:effectLst/>
                <a:uLnTx/>
                <a:uFillTx/>
                <a:latin typeface="华文楷体" panose="02010600040101010101" charset="-122"/>
                <a:ea typeface="华文楷体" panose="02010600040101010101" charset="-122"/>
                <a:sym typeface="+mn-ea"/>
              </a:rPr>
              <a:t> </a:t>
            </a:r>
            <a:r>
              <a:rPr lang="zh-CN" altLang="zh-CN" sz="1400" noProof="0" dirty="0" smtClean="0">
                <a:ln>
                  <a:noFill/>
                </a:ln>
                <a:effectLst/>
                <a:uLnTx/>
                <a:uFillTx/>
                <a:latin typeface="华文楷体" panose="02010600040101010101" charset="-122"/>
                <a:ea typeface="华文楷体" panose="02010600040101010101" charset="-122"/>
                <a:sym typeface="+mn-ea"/>
              </a:rPr>
              <a:t>   </a:t>
            </a:r>
            <a:r>
              <a:rPr lang="zh-CN" altLang="zh-CN" sz="1400" noProof="0" dirty="0" smtClean="0">
                <a:ln>
                  <a:noFill/>
                </a:ln>
                <a:effectLst/>
                <a:uLnTx/>
                <a:uFillTx/>
                <a:latin typeface="华文楷体" panose="02010600040101010101" charset="-122"/>
                <a:ea typeface="华文楷体" panose="02010600040101010101" charset="-122"/>
                <a:sym typeface="+mn-ea"/>
              </a:rPr>
              <a:t>攻毒剂量：强毒冻干物经气管内注射最小发病剂量为10</a:t>
            </a:r>
            <a:r>
              <a:rPr lang="zh-CN" altLang="zh-CN" sz="1400" noProof="0" dirty="0" smtClean="0">
                <a:ln>
                  <a:noFill/>
                </a:ln>
                <a:effectLst/>
                <a:uLnTx/>
                <a:uFillTx/>
                <a:latin typeface="华文楷体" panose="02010600040101010101" charset="-122"/>
                <a:ea typeface="华文楷体" panose="02010600040101010101" charset="-122"/>
                <a:sym typeface="+mn-ea"/>
              </a:rPr>
              <a:t>-4，注射体积为</a:t>
            </a:r>
            <a:r>
              <a:rPr lang="zh-CN" altLang="zh-CN" sz="1400" noProof="0" dirty="0" smtClean="0">
                <a:ln>
                  <a:noFill/>
                </a:ln>
                <a:effectLst/>
                <a:uLnTx/>
                <a:uFillTx/>
                <a:latin typeface="华文楷体" panose="02010600040101010101" charset="-122"/>
                <a:ea typeface="华文楷体" panose="02010600040101010101" charset="-122"/>
                <a:sym typeface="+mn-ea"/>
              </a:rPr>
              <a:t>5 mL。</a:t>
            </a:r>
            <a:endParaRPr lang="zh-CN" altLang="zh-CN" sz="1400" noProof="0" dirty="0" smtClean="0">
              <a:ln>
                <a:noFill/>
              </a:ln>
              <a:effectLst/>
              <a:uLnTx/>
              <a:uFillTx/>
              <a:latin typeface="华文楷体" panose="02010600040101010101" charset="-122"/>
              <a:ea typeface="华文楷体" panose="02010600040101010101" charset="-122"/>
              <a:sym typeface="+mn-ea"/>
            </a:endParaRPr>
          </a:p>
        </p:txBody>
      </p:sp>
      <p:pic>
        <p:nvPicPr>
          <p:cNvPr id="4" name="Picture 3"/>
          <p:cNvPicPr>
            <a:picLocks noChangeAspect="1" noChangeArrowheads="1"/>
          </p:cNvPicPr>
          <p:nvPr/>
        </p:nvPicPr>
        <p:blipFill>
          <a:blip r:embed="rId1"/>
          <a:srcRect/>
          <a:stretch>
            <a:fillRect/>
          </a:stretch>
        </p:blipFill>
        <p:spPr bwMode="auto">
          <a:xfrm>
            <a:off x="664210" y="2123440"/>
            <a:ext cx="5728970" cy="2122170"/>
          </a:xfrm>
          <a:prstGeom prst="rect">
            <a:avLst/>
          </a:prstGeom>
          <a:noFill/>
          <a:ln w="9525">
            <a:noFill/>
            <a:miter lim="800000"/>
            <a:headEnd/>
            <a:tailEnd/>
          </a:ln>
          <a:effectLst/>
        </p:spPr>
      </p:pic>
      <p:sp>
        <p:nvSpPr>
          <p:cNvPr id="12" name="矩形 11"/>
          <p:cNvSpPr/>
          <p:nvPr/>
        </p:nvSpPr>
        <p:spPr>
          <a:xfrm>
            <a:off x="1007110" y="3377565"/>
            <a:ext cx="5043805" cy="242570"/>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p>
        </p:txBody>
      </p:sp>
      <p:pic>
        <p:nvPicPr>
          <p:cNvPr id="6" name="图片 5"/>
          <p:cNvPicPr>
            <a:picLocks noChangeAspect="1"/>
          </p:cNvPicPr>
          <p:nvPr/>
        </p:nvPicPr>
        <p:blipFill>
          <a:blip r:embed="rId2"/>
          <a:stretch>
            <a:fillRect/>
          </a:stretch>
        </p:blipFill>
        <p:spPr>
          <a:xfrm>
            <a:off x="6918960" y="2123440"/>
            <a:ext cx="4878070" cy="2021205"/>
          </a:xfrm>
          <a:prstGeom prst="rect">
            <a:avLst/>
          </a:prstGeom>
        </p:spPr>
      </p:pic>
      <p:sp>
        <p:nvSpPr>
          <p:cNvPr id="7" name="矩形 6"/>
          <p:cNvSpPr/>
          <p:nvPr/>
        </p:nvSpPr>
        <p:spPr>
          <a:xfrm>
            <a:off x="7250430" y="4376420"/>
            <a:ext cx="4089400" cy="1123950"/>
          </a:xfrm>
          <a:prstGeom prst="rect">
            <a:avLst/>
          </a:prstGeom>
          <a:solidFill>
            <a:schemeClr val="tx2">
              <a:lumMod val="10000"/>
              <a:lumOff val="90000"/>
            </a:schemeClr>
          </a:solidFill>
        </p:spPr>
        <p:txBody>
          <a:bodyPr wrap="square" rtlCol="0" anchor="t">
            <a:spAutoFit/>
          </a:bodyPr>
          <a:lstStyle/>
          <a:p>
            <a:pPr lvl="0" algn="l">
              <a:buClrTx/>
              <a:buSzTx/>
              <a:buFontTx/>
            </a:pPr>
            <a:r>
              <a:rPr lang="zh-CN" altLang="zh-CN" sz="1400" noProof="0" dirty="0" smtClean="0">
                <a:ln>
                  <a:noFill/>
                </a:ln>
                <a:effectLst/>
                <a:uLnTx/>
                <a:uFillTx/>
                <a:latin typeface="华文楷体" panose="02010600040101010101" charset="-122"/>
                <a:ea typeface="华文楷体" panose="02010600040101010101" charset="-122"/>
                <a:sym typeface="+mn-ea"/>
              </a:rPr>
              <a:t>攻毒猪只发病后开始进行治疗试验，所有药物与饲料充分混匀后饲喂试验动物，每天2次，连喂5d</a:t>
            </a:r>
            <a:r>
              <a:rPr lang="zh-CN" altLang="zh-CN" sz="1400" noProof="0" dirty="0" smtClean="0">
                <a:ln>
                  <a:noFill/>
                </a:ln>
                <a:effectLst/>
                <a:uLnTx/>
                <a:uFillTx/>
                <a:latin typeface="华文楷体" panose="02010600040101010101" charset="-122"/>
                <a:ea typeface="华文楷体" panose="02010600040101010101" charset="-122"/>
                <a:sym typeface="+mn-ea"/>
              </a:rPr>
              <a:t>，阳性对照组不给药。</a:t>
            </a:r>
            <a:endParaRPr lang="zh-CN" altLang="zh-CN" sz="1400" noProof="0" dirty="0" smtClean="0">
              <a:ln>
                <a:noFill/>
              </a:ln>
              <a:effectLst/>
              <a:uLnTx/>
              <a:uFillTx/>
              <a:latin typeface="华文楷体" panose="02010600040101010101" charset="-122"/>
              <a:ea typeface="华文楷体" panose="02010600040101010101" charset="-122"/>
              <a:sym typeface="+mn-ea"/>
            </a:endParaRPr>
          </a:p>
        </p:txBody>
      </p:sp>
      <p:sp>
        <p:nvSpPr>
          <p:cNvPr id="8" name="圆角矩形 7"/>
          <p:cNvSpPr/>
          <p:nvPr/>
        </p:nvSpPr>
        <p:spPr>
          <a:xfrm>
            <a:off x="2281223" y="833135"/>
            <a:ext cx="2088232" cy="576064"/>
          </a:xfrm>
          <a:prstGeom prst="roundRect">
            <a:avLst/>
          </a:prstGeom>
          <a:solidFill>
            <a:sysClr val="window" lastClr="FFFFFF">
              <a:alpha val="0"/>
            </a:sysClr>
          </a:solidFill>
          <a:ln w="25400" cap="flat" cmpd="sng" algn="ctr">
            <a:solidFill>
              <a:srgbClr val="477AB1">
                <a:shade val="50000"/>
              </a:srgbClr>
            </a:solidFill>
            <a:prstDash val="solid"/>
          </a:ln>
          <a:effectLst/>
        </p:spPr>
        <p:txBody>
          <a:bodyPr rtlCol="0" anchor="ctr"/>
          <a:p>
            <a:pPr lvl="0" algn="just"/>
            <a:r>
              <a:rPr lang="zh-CN" altLang="en-US" b="1" dirty="0" smtClean="0">
                <a:latin typeface="华文楷体" panose="02010600040101010101" charset="-122"/>
                <a:ea typeface="华文楷体" panose="02010600040101010101" charset="-122"/>
              </a:rPr>
              <a:t>攻毒剂量的确定</a:t>
            </a:r>
            <a:endParaRPr kumimoji="0" lang="zh-CN" altLang="en-US" sz="1800" b="0" i="0" u="none" strike="noStrike" kern="0" cap="none" spc="0" normalizeH="0" baseline="0" noProof="0" dirty="0" smtClean="0">
              <a:ln>
                <a:noFill/>
              </a:ln>
              <a:solidFill>
                <a:sysClr val="window" lastClr="FFFFFF"/>
              </a:solidFill>
              <a:effectLst/>
              <a:uLnTx/>
              <a:uFillTx/>
              <a:latin typeface="Cambria" panose="02040503050406030204"/>
              <a:ea typeface="华文楷体" panose="02010600040101010101" charset="-122"/>
              <a:cs typeface="+mn-cs"/>
            </a:endParaRPr>
          </a:p>
        </p:txBody>
      </p:sp>
      <p:sp>
        <p:nvSpPr>
          <p:cNvPr id="9" name="圆角矩形 8"/>
          <p:cNvSpPr/>
          <p:nvPr/>
        </p:nvSpPr>
        <p:spPr>
          <a:xfrm>
            <a:off x="8268960" y="880378"/>
            <a:ext cx="2088232" cy="576064"/>
          </a:xfrm>
          <a:prstGeom prst="roundRect">
            <a:avLst/>
          </a:prstGeom>
          <a:solidFill>
            <a:sysClr val="window" lastClr="FFFFFF">
              <a:alpha val="0"/>
            </a:sysClr>
          </a:solidFill>
          <a:ln w="25400" cap="flat" cmpd="sng" algn="ctr">
            <a:solidFill>
              <a:srgbClr val="477AB1">
                <a:shade val="50000"/>
              </a:srgbClr>
            </a:solidFill>
            <a:prstDash val="solid"/>
          </a:ln>
          <a:effectLst/>
        </p:spPr>
        <p:txBody>
          <a:bodyPr rtlCol="0" anchor="ctr"/>
          <a:p>
            <a:pPr lvl="0" algn="just"/>
            <a:r>
              <a:rPr lang="zh-CN" altLang="zh-CN" b="1" dirty="0" smtClean="0">
                <a:latin typeface="华文楷体" panose="02010600040101010101" charset="-122"/>
                <a:ea typeface="华文楷体" panose="02010600040101010101" charset="-122"/>
              </a:rPr>
              <a:t>给药方案</a:t>
            </a:r>
            <a:r>
              <a:rPr lang="zh-CN" altLang="en-US" b="1" dirty="0" smtClean="0">
                <a:latin typeface="华文楷体" panose="02010600040101010101" charset="-122"/>
                <a:ea typeface="华文楷体" panose="02010600040101010101" charset="-122"/>
              </a:rPr>
              <a:t>的确定</a:t>
            </a:r>
            <a:endParaRPr kumimoji="0" lang="zh-CN" altLang="en-US" sz="1800" b="0" i="0" u="none" strike="noStrike" kern="0" cap="none" spc="0" normalizeH="0" baseline="0" noProof="0" dirty="0" smtClean="0">
              <a:ln>
                <a:noFill/>
              </a:ln>
              <a:solidFill>
                <a:sysClr val="window" lastClr="FFFFFF"/>
              </a:solidFill>
              <a:effectLst/>
              <a:uLnTx/>
              <a:uFillTx/>
              <a:latin typeface="Cambria" panose="02040503050406030204"/>
              <a:ea typeface="华文楷体" panose="02010600040101010101" charset="-122"/>
              <a:cs typeface="+mn-cs"/>
            </a:endParaRPr>
          </a:p>
        </p:txBody>
      </p:sp>
      <p:sp>
        <p:nvSpPr>
          <p:cNvPr id="10" name="下箭头 9"/>
          <p:cNvSpPr/>
          <p:nvPr/>
        </p:nvSpPr>
        <p:spPr>
          <a:xfrm>
            <a:off x="3216910" y="1456690"/>
            <a:ext cx="189230" cy="6877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下箭头 10"/>
          <p:cNvSpPr/>
          <p:nvPr/>
        </p:nvSpPr>
        <p:spPr>
          <a:xfrm>
            <a:off x="9206334" y="1501527"/>
            <a:ext cx="180020" cy="6425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3" name="Picture 3"/>
          <p:cNvPicPr>
            <a:picLocks noChangeAspect="1" noChangeArrowheads="1"/>
          </p:cNvPicPr>
          <p:nvPr/>
        </p:nvPicPr>
        <p:blipFill>
          <a:blip r:embed="rId1"/>
          <a:srcRect/>
          <a:stretch>
            <a:fillRect/>
          </a:stretch>
        </p:blipFill>
        <p:spPr bwMode="auto">
          <a:xfrm>
            <a:off x="461010" y="2123440"/>
            <a:ext cx="5728970" cy="2122170"/>
          </a:xfrm>
          <a:prstGeom prst="rect">
            <a:avLst/>
          </a:prstGeom>
          <a:noFill/>
          <a:ln w="9525">
            <a:noFill/>
            <a:miter lim="800000"/>
            <a:headEnd/>
            <a:tailEnd/>
          </a:ln>
          <a:effectLst/>
        </p:spPr>
      </p:pic>
      <p:sp>
        <p:nvSpPr>
          <p:cNvPr id="2" name="矩形 1"/>
          <p:cNvSpPr/>
          <p:nvPr/>
        </p:nvSpPr>
        <p:spPr>
          <a:xfrm>
            <a:off x="1225550" y="3378200"/>
            <a:ext cx="4869815" cy="24193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rgbClr val="FF0000"/>
                </a:solidFill>
              </a:ln>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171244" y="620306"/>
            <a:ext cx="2376264" cy="720080"/>
          </a:xfrm>
          <a:prstGeom prst="roundRect">
            <a:avLst/>
          </a:prstGeom>
          <a:solidFill>
            <a:sysClr val="window" lastClr="FFFFFF">
              <a:alpha val="0"/>
            </a:sysClr>
          </a:solidFill>
          <a:ln w="25400" cap="flat" cmpd="sng" algn="ctr">
            <a:solidFill>
              <a:srgbClr val="477AB1">
                <a:shade val="50000"/>
              </a:srgbClr>
            </a:solidFill>
            <a:prstDash val="solid"/>
          </a:ln>
          <a:effectLst/>
        </p:spPr>
        <p:txBody>
          <a:bodyPr rtlCol="0" anchor="ctr"/>
          <a:lstStyle/>
          <a:p>
            <a:pPr lvl="0" algn="just"/>
            <a:r>
              <a:rPr lang="zh-CN" altLang="en-US" b="1" dirty="0">
                <a:latin typeface="华文楷体" panose="02010600040101010101" charset="-122"/>
                <a:ea typeface="华文楷体" panose="02010600040101010101" charset="-122"/>
              </a:rPr>
              <a:t>紫菀</a:t>
            </a:r>
            <a:r>
              <a:rPr lang="zh-CN" altLang="zh-CN" b="1" dirty="0" smtClean="0">
                <a:latin typeface="华文楷体" panose="02010600040101010101" charset="-122"/>
                <a:ea typeface="华文楷体" panose="02010600040101010101" charset="-122"/>
              </a:rPr>
              <a:t>百部</a:t>
            </a:r>
            <a:r>
              <a:rPr lang="zh-CN" altLang="zh-CN" b="1" dirty="0" smtClean="0">
                <a:latin typeface="华文楷体" panose="02010600040101010101" charset="-122"/>
                <a:ea typeface="华文楷体" panose="02010600040101010101" charset="-122"/>
              </a:rPr>
              <a:t>颗粒对</a:t>
            </a:r>
            <a:r>
              <a:rPr lang="en-US" altLang="zh-CN" b="1" dirty="0" smtClean="0">
                <a:latin typeface="华文楷体" panose="02010600040101010101" charset="-122"/>
                <a:ea typeface="华文楷体" panose="02010600040101010101" charset="-122"/>
              </a:rPr>
              <a:t>MHP</a:t>
            </a:r>
            <a:r>
              <a:rPr lang="zh-CN" altLang="zh-CN" b="1" dirty="0" smtClean="0">
                <a:latin typeface="华文楷体" panose="02010600040101010101" charset="-122"/>
                <a:ea typeface="华文楷体" panose="02010600040101010101" charset="-122"/>
              </a:rPr>
              <a:t>试验性</a:t>
            </a:r>
            <a:r>
              <a:rPr lang="zh-CN" altLang="en-US" b="1" dirty="0" smtClean="0">
                <a:latin typeface="华文楷体" panose="02010600040101010101" charset="-122"/>
                <a:ea typeface="华文楷体" panose="02010600040101010101" charset="-122"/>
              </a:rPr>
              <a:t>治疗结果</a:t>
            </a:r>
            <a:endParaRPr kumimoji="0" lang="zh-CN" altLang="en-US" sz="1800" b="0" i="0" u="none" strike="noStrike" kern="0" cap="none" spc="0" normalizeH="0" baseline="0" noProof="0" dirty="0" smtClean="0">
              <a:ln>
                <a:noFill/>
              </a:ln>
              <a:solidFill>
                <a:sysClr val="window" lastClr="FFFFFF"/>
              </a:solidFill>
              <a:effectLst/>
              <a:uLnTx/>
              <a:uFillTx/>
              <a:latin typeface="Cambria" panose="02040503050406030204"/>
              <a:ea typeface="华文楷体" panose="02010600040101010101" charset="-122"/>
              <a:cs typeface="+mn-cs"/>
            </a:endParaRPr>
          </a:p>
        </p:txBody>
      </p:sp>
      <p:sp>
        <p:nvSpPr>
          <p:cNvPr id="4" name="下箭头 3"/>
          <p:cNvSpPr/>
          <p:nvPr/>
        </p:nvSpPr>
        <p:spPr>
          <a:xfrm>
            <a:off x="3287688" y="1412776"/>
            <a:ext cx="14401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57910" y="4659630"/>
            <a:ext cx="4208780" cy="521970"/>
          </a:xfrm>
          <a:prstGeom prst="rect">
            <a:avLst/>
          </a:prstGeom>
          <a:solidFill>
            <a:schemeClr val="tx2">
              <a:lumMod val="10000"/>
              <a:lumOff val="90000"/>
            </a:schemeClr>
          </a:solidFill>
        </p:spPr>
        <p:txBody>
          <a:bodyPr wrap="square">
            <a:spAutoFit/>
          </a:bodyPr>
          <a:lstStyle/>
          <a:p>
            <a:r>
              <a:rPr lang="zh-CN" altLang="zh-CN" sz="1400" noProof="0" dirty="0" smtClean="0">
                <a:ln>
                  <a:noFill/>
                </a:ln>
                <a:effectLst/>
                <a:uLnTx/>
                <a:uFillTx/>
                <a:latin typeface="华文楷体" panose="02010600040101010101" charset="-122"/>
                <a:ea typeface="华文楷体" panose="02010600040101010101" charset="-122"/>
              </a:rPr>
              <a:t>治疗5d后，紫菀百部颗粒高、中剂量组显效率和治愈率分别为100%</a:t>
            </a:r>
            <a:r>
              <a:rPr lang="zh-CN" altLang="zh-CN" sz="1400" noProof="0" dirty="0" smtClean="0">
                <a:ln>
                  <a:noFill/>
                </a:ln>
                <a:effectLst/>
                <a:uLnTx/>
                <a:uFillTx/>
                <a:latin typeface="华文楷体" panose="02010600040101010101" charset="-122"/>
                <a:ea typeface="华文楷体" panose="02010600040101010101" charset="-122"/>
              </a:rPr>
              <a:t>，90%</a:t>
            </a:r>
            <a:endParaRPr lang="zh-CN" altLang="zh-CN" sz="1400" noProof="0" dirty="0" smtClean="0">
              <a:ln>
                <a:noFill/>
              </a:ln>
              <a:effectLst/>
              <a:uLnTx/>
              <a:uFillTx/>
              <a:latin typeface="华文楷体" panose="02010600040101010101" charset="-122"/>
              <a:ea typeface="华文楷体" panose="02010600040101010101" charset="-122"/>
            </a:endParaRPr>
          </a:p>
        </p:txBody>
      </p:sp>
      <p:sp>
        <p:nvSpPr>
          <p:cNvPr id="9" name="圆角矩形 8"/>
          <p:cNvSpPr/>
          <p:nvPr/>
        </p:nvSpPr>
        <p:spPr>
          <a:xfrm>
            <a:off x="7223125" y="620395"/>
            <a:ext cx="2585085" cy="575945"/>
          </a:xfrm>
          <a:prstGeom prst="roundRect">
            <a:avLst/>
          </a:prstGeom>
          <a:solidFill>
            <a:sysClr val="window" lastClr="FFFFFF">
              <a:alpha val="0"/>
            </a:sysClr>
          </a:solidFill>
          <a:ln w="25400" cap="flat" cmpd="sng" algn="ctr">
            <a:solidFill>
              <a:srgbClr val="477AB1">
                <a:shade val="50000"/>
              </a:srgbClr>
            </a:solidFill>
            <a:prstDash val="solid"/>
          </a:ln>
          <a:effectLst/>
        </p:spPr>
        <p:txBody>
          <a:bodyPr rtlCol="0" anchor="ctr"/>
          <a:lstStyle/>
          <a:p>
            <a:r>
              <a:rPr lang="zh-CN" altLang="zh-CN" b="1" dirty="0" smtClean="0">
                <a:latin typeface="华文楷体" panose="02010600040101010101" charset="-122"/>
                <a:ea typeface="华文楷体" panose="02010600040101010101" charset="-122"/>
              </a:rPr>
              <a:t>试验猪支原体</a:t>
            </a:r>
            <a:r>
              <a:rPr lang="en-US" altLang="zh-CN" b="1" dirty="0" smtClean="0">
                <a:latin typeface="华文楷体" panose="02010600040101010101" charset="-122"/>
                <a:ea typeface="华文楷体" panose="02010600040101010101" charset="-122"/>
              </a:rPr>
              <a:t>PCR</a:t>
            </a:r>
            <a:r>
              <a:rPr lang="zh-CN" altLang="zh-CN" b="1" dirty="0" smtClean="0">
                <a:latin typeface="华文楷体" panose="02010600040101010101" charset="-122"/>
                <a:ea typeface="华文楷体" panose="02010600040101010101" charset="-122"/>
              </a:rPr>
              <a:t>检测</a:t>
            </a:r>
            <a:endParaRPr lang="zh-CN" altLang="en-US" dirty="0"/>
          </a:p>
        </p:txBody>
      </p:sp>
      <p:sp>
        <p:nvSpPr>
          <p:cNvPr id="11" name="下箭头 10"/>
          <p:cNvSpPr/>
          <p:nvPr/>
        </p:nvSpPr>
        <p:spPr>
          <a:xfrm>
            <a:off x="8443694" y="1268760"/>
            <a:ext cx="14401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内容占位符 1"/>
          <p:cNvSpPr/>
          <p:nvPr/>
        </p:nvSpPr>
        <p:spPr>
          <a:xfrm>
            <a:off x="6336030" y="4510405"/>
            <a:ext cx="4599305" cy="737235"/>
          </a:xfrm>
          <a:prstGeom prst="rect">
            <a:avLst/>
          </a:prstGeom>
          <a:solidFill>
            <a:schemeClr val="tx2">
              <a:lumMod val="10000"/>
              <a:lumOff val="90000"/>
            </a:schemeClr>
          </a:solidFill>
        </p:spPr>
        <p:txBody>
          <a:bodyPr vert="horz" wrap="square" rtlCol="0">
            <a:spAutoFit/>
          </a:bodyPr>
          <a:lstStyle/>
          <a:p>
            <a:pPr lvl="0" algn="l">
              <a:buClrTx/>
              <a:buSzTx/>
              <a:buFontTx/>
            </a:pPr>
            <a:r>
              <a:rPr lang="zh-CN" altLang="zh-CN" sz="1400" noProof="0" dirty="0" smtClean="0">
                <a:ln>
                  <a:noFill/>
                </a:ln>
                <a:effectLst/>
                <a:uLnTx/>
                <a:uFillTx/>
                <a:latin typeface="华文楷体" panose="02010600040101010101" charset="-122"/>
                <a:ea typeface="华文楷体" panose="02010600040101010101" charset="-122"/>
                <a:sym typeface="+mn-ea"/>
              </a:rPr>
              <a:t>治疗性试验结束后，所有试验猪剖杀，采集肺脏组织进行支原体</a:t>
            </a:r>
            <a:r>
              <a:rPr lang="zh-CN" altLang="zh-CN" sz="1400" noProof="0" dirty="0" smtClean="0">
                <a:ln>
                  <a:noFill/>
                </a:ln>
                <a:effectLst/>
                <a:uLnTx/>
                <a:uFillTx/>
                <a:latin typeface="华文楷体" panose="02010600040101010101" charset="-122"/>
                <a:ea typeface="华文楷体" panose="02010600040101010101" charset="-122"/>
                <a:sym typeface="+mn-ea"/>
              </a:rPr>
              <a:t>PCR</a:t>
            </a:r>
            <a:r>
              <a:rPr lang="zh-CN" altLang="zh-CN" sz="1400" noProof="0" dirty="0" smtClean="0">
                <a:ln>
                  <a:noFill/>
                </a:ln>
                <a:effectLst/>
                <a:uLnTx/>
                <a:uFillTx/>
                <a:latin typeface="华文楷体" panose="02010600040101010101" charset="-122"/>
                <a:ea typeface="华文楷体" panose="02010600040101010101" charset="-122"/>
                <a:sym typeface="+mn-ea"/>
              </a:rPr>
              <a:t>检测。紫菀百部颗粒低、中、高剂量组</a:t>
            </a:r>
            <a:r>
              <a:rPr lang="zh-CN" altLang="zh-CN" sz="1400" noProof="0" dirty="0" smtClean="0">
                <a:ln>
                  <a:noFill/>
                </a:ln>
                <a:effectLst/>
                <a:uLnTx/>
                <a:uFillTx/>
                <a:latin typeface="华文楷体" panose="02010600040101010101" charset="-122"/>
                <a:ea typeface="华文楷体" panose="02010600040101010101" charset="-122"/>
                <a:sym typeface="+mn-ea"/>
              </a:rPr>
              <a:t>PCR</a:t>
            </a:r>
            <a:r>
              <a:rPr lang="zh-CN" altLang="zh-CN" sz="1400" noProof="0" dirty="0" smtClean="0">
                <a:ln>
                  <a:noFill/>
                </a:ln>
                <a:effectLst/>
                <a:uLnTx/>
                <a:uFillTx/>
                <a:latin typeface="华文楷体" panose="02010600040101010101" charset="-122"/>
                <a:ea typeface="华文楷体" panose="02010600040101010101" charset="-122"/>
                <a:sym typeface="+mn-ea"/>
              </a:rPr>
              <a:t>检测阳性率</a:t>
            </a:r>
            <a:r>
              <a:rPr lang="zh-CN" altLang="zh-CN" sz="1400" noProof="0" dirty="0" smtClean="0">
                <a:ln>
                  <a:noFill/>
                </a:ln>
                <a:effectLst/>
                <a:uLnTx/>
                <a:uFillTx/>
                <a:latin typeface="华文楷体" panose="02010600040101010101" charset="-122"/>
                <a:ea typeface="华文楷体" panose="02010600040101010101" charset="-122"/>
                <a:sym typeface="+mn-ea"/>
              </a:rPr>
              <a:t>与</a:t>
            </a:r>
            <a:r>
              <a:rPr lang="zh-CN" altLang="zh-CN" sz="1400" noProof="0" dirty="0" smtClean="0">
                <a:ln>
                  <a:noFill/>
                </a:ln>
                <a:effectLst/>
                <a:uLnTx/>
                <a:uFillTx/>
                <a:latin typeface="华文楷体" panose="02010600040101010101" charset="-122"/>
                <a:ea typeface="华文楷体" panose="02010600040101010101" charset="-122"/>
                <a:sym typeface="+mn-ea"/>
              </a:rPr>
              <a:t>止咳散组</a:t>
            </a:r>
            <a:r>
              <a:rPr lang="zh-CN" altLang="zh-CN" sz="1400" noProof="0" dirty="0" smtClean="0">
                <a:ln>
                  <a:noFill/>
                </a:ln>
                <a:effectLst/>
                <a:uLnTx/>
                <a:uFillTx/>
                <a:latin typeface="华文楷体" panose="02010600040101010101" charset="-122"/>
                <a:ea typeface="华文楷体" panose="02010600040101010101" charset="-122"/>
                <a:sym typeface="+mn-ea"/>
              </a:rPr>
              <a:t>效果相当，</a:t>
            </a:r>
            <a:r>
              <a:rPr lang="zh-CN" altLang="zh-CN" sz="1400" noProof="0" dirty="0" smtClean="0">
                <a:ln>
                  <a:noFill/>
                </a:ln>
                <a:effectLst/>
                <a:uLnTx/>
                <a:uFillTx/>
                <a:latin typeface="华文楷体" panose="02010600040101010101" charset="-122"/>
                <a:ea typeface="华文楷体" panose="02010600040101010101" charset="-122"/>
                <a:sym typeface="+mn-ea"/>
              </a:rPr>
              <a:t>均显著低于模型</a:t>
            </a:r>
            <a:r>
              <a:rPr lang="zh-CN" altLang="zh-CN" sz="1400" noProof="0" dirty="0" smtClean="0">
                <a:ln>
                  <a:noFill/>
                </a:ln>
                <a:effectLst/>
                <a:uLnTx/>
                <a:uFillTx/>
                <a:latin typeface="华文楷体" panose="02010600040101010101" charset="-122"/>
                <a:ea typeface="华文楷体" panose="02010600040101010101" charset="-122"/>
                <a:sym typeface="+mn-ea"/>
              </a:rPr>
              <a:t>组</a:t>
            </a:r>
            <a:r>
              <a:rPr lang="zh-CN" altLang="zh-CN" sz="1400" noProof="0" dirty="0" smtClean="0">
                <a:ln>
                  <a:noFill/>
                </a:ln>
                <a:effectLst/>
                <a:uLnTx/>
                <a:uFillTx/>
                <a:latin typeface="华文楷体" panose="02010600040101010101" charset="-122"/>
                <a:ea typeface="华文楷体" panose="02010600040101010101" charset="-122"/>
                <a:sym typeface="+mn-ea"/>
              </a:rPr>
              <a:t>。</a:t>
            </a:r>
            <a:endParaRPr lang="zh-CN" altLang="zh-CN" sz="1400" noProof="0" dirty="0" smtClean="0">
              <a:ln>
                <a:noFill/>
              </a:ln>
              <a:effectLst/>
              <a:uLnTx/>
              <a:uFillTx/>
              <a:latin typeface="华文楷体" panose="02010600040101010101" charset="-122"/>
              <a:ea typeface="华文楷体" panose="02010600040101010101" charset="-122"/>
              <a:sym typeface="+mn-ea"/>
            </a:endParaRPr>
          </a:p>
        </p:txBody>
      </p:sp>
      <p:pic>
        <p:nvPicPr>
          <p:cNvPr id="3" name="图片 2"/>
          <p:cNvPicPr>
            <a:picLocks noChangeAspect="1"/>
          </p:cNvPicPr>
          <p:nvPr/>
        </p:nvPicPr>
        <p:blipFill>
          <a:blip r:embed="rId1"/>
          <a:stretch>
            <a:fillRect/>
          </a:stretch>
        </p:blipFill>
        <p:spPr>
          <a:xfrm>
            <a:off x="6271260" y="2057400"/>
            <a:ext cx="4664075" cy="2399665"/>
          </a:xfrm>
          <a:prstGeom prst="rect">
            <a:avLst/>
          </a:prstGeom>
          <a:ln>
            <a:solidFill>
              <a:schemeClr val="tx1"/>
            </a:solidFill>
          </a:ln>
        </p:spPr>
      </p:pic>
      <p:pic>
        <p:nvPicPr>
          <p:cNvPr id="5" name="图片 4"/>
          <p:cNvPicPr>
            <a:picLocks noChangeAspect="1"/>
          </p:cNvPicPr>
          <p:nvPr/>
        </p:nvPicPr>
        <p:blipFill>
          <a:blip r:embed="rId2"/>
          <a:stretch>
            <a:fillRect/>
          </a:stretch>
        </p:blipFill>
        <p:spPr>
          <a:xfrm>
            <a:off x="899160" y="2057400"/>
            <a:ext cx="4919980" cy="2468880"/>
          </a:xfrm>
          <a:prstGeom prst="rect">
            <a:avLst/>
          </a:prstGeom>
          <a:ln>
            <a:solidFill>
              <a:schemeClr val="tx1"/>
            </a:solidFill>
          </a:ln>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3912,&quot;width&quot;:6193}"/>
</p:tagLst>
</file>

<file path=ppt/tags/tag2.xml><?xml version="1.0" encoding="utf-8"?>
<p:tagLst xmlns:p="http://schemas.openxmlformats.org/presentationml/2006/main">
  <p:tag name="KSO_WM_UNIT_PLACING_PICTURE_USER_VIEWPORT" val="{&quot;height&quot;:3316,&quot;width&quot;:4336}"/>
</p:tagLst>
</file>

<file path=ppt/tags/tag3.xml><?xml version="1.0" encoding="utf-8"?>
<p:tagLst xmlns:p="http://schemas.openxmlformats.org/presentationml/2006/main">
  <p:tag name="TABLE_ENDDRAG_ORIGIN_RECT" val="544*246"/>
  <p:tag name="TABLE_ENDDRAG_RECT" val="206*119*544*246"/>
</p:tagLst>
</file>

<file path=ppt/tags/tag4.xml><?xml version="1.0" encoding="utf-8"?>
<p:tagLst xmlns:p="http://schemas.openxmlformats.org/presentationml/2006/main">
  <p:tag name="commondata" val="eyJoZGlkIjoiOTU0OTA2MWQ1NDY1YzI5YjRkY2YwNjlmNTYxMWEzY2MifQ=="/>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主题">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3555</Words>
  <Application>WPS 演示</Application>
  <PresentationFormat>宽屏</PresentationFormat>
  <Paragraphs>191</Paragraphs>
  <Slides>23</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23</vt:i4>
      </vt:variant>
    </vt:vector>
  </HeadingPairs>
  <TitlesOfParts>
    <vt:vector size="42" baseType="lpstr">
      <vt:lpstr>Arial</vt:lpstr>
      <vt:lpstr>宋体</vt:lpstr>
      <vt:lpstr>Wingdings</vt:lpstr>
      <vt:lpstr>微软雅黑</vt:lpstr>
      <vt:lpstr>Wingdings 2</vt:lpstr>
      <vt:lpstr>华文楷体</vt:lpstr>
      <vt:lpstr>Arial</vt:lpstr>
      <vt:lpstr>华文隶书</vt:lpstr>
      <vt:lpstr>黑体</vt:lpstr>
      <vt:lpstr>Arial Black</vt:lpstr>
      <vt:lpstr>Times New Roman</vt:lpstr>
      <vt:lpstr>Cambria</vt:lpstr>
      <vt:lpstr>Arial Unicode MS</vt:lpstr>
      <vt:lpstr>Calibri</vt:lpstr>
      <vt:lpstr>楷体</vt:lpstr>
      <vt:lpstr>Constantia</vt:lpstr>
      <vt:lpstr>隶书</vt:lpstr>
      <vt:lpstr>Office 主题</vt:lpstr>
      <vt:lpstr>流畅</vt:lpstr>
      <vt:lpstr>中兽药集成防控技术在生猪养殖中的 应用与示范推广</vt:lpstr>
      <vt:lpstr>一、项目基本情况</vt:lpstr>
      <vt:lpstr>二、项目背景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辛蕊华</cp:lastModifiedBy>
  <cp:revision>387</cp:revision>
  <dcterms:created xsi:type="dcterms:W3CDTF">2021-07-20T02:53:00Z</dcterms:created>
  <dcterms:modified xsi:type="dcterms:W3CDTF">2025-05-30T16:58:04Z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A7FFE17824DA4119B3BC6C6041BE29E0</vt:lpwstr>
  </property>
  <property fmtid="{D5CDD505-2E9C-101B-9397-08002B2CF9AE}" pid="3" name="KSOProductBuildVer">
    <vt:lpwstr>2052-12.1.0.21171</vt:lpwstr>
  </property>
</Properties>
</file>