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8"/>
  </p:notesMasterIdLst>
  <p:sldIdLst>
    <p:sldId id="1172" r:id="rId5"/>
    <p:sldId id="1138" r:id="rId6"/>
    <p:sldId id="1123" r:id="rId7"/>
    <p:sldId id="257" r:id="rId8"/>
    <p:sldId id="1173" r:id="rId9"/>
    <p:sldId id="1165" r:id="rId10"/>
    <p:sldId id="258" r:id="rId11"/>
    <p:sldId id="1197" r:id="rId12"/>
    <p:sldId id="1166" r:id="rId13"/>
    <p:sldId id="1174" r:id="rId14"/>
    <p:sldId id="1136" r:id="rId15"/>
    <p:sldId id="1127" r:id="rId16"/>
    <p:sldId id="994" r:id="rId17"/>
    <p:sldId id="1167" r:id="rId18"/>
    <p:sldId id="1144" r:id="rId19"/>
    <p:sldId id="262" r:id="rId20"/>
    <p:sldId id="1140" r:id="rId21"/>
    <p:sldId id="1145" r:id="rId22"/>
    <p:sldId id="1155" r:id="rId23"/>
    <p:sldId id="1168" r:id="rId24"/>
    <p:sldId id="1146" r:id="rId25"/>
    <p:sldId id="1169" r:id="rId26"/>
    <p:sldId id="1139" r:id="rId27"/>
    <p:sldId id="1195" r:id="rId28"/>
    <p:sldId id="1185" r:id="rId29"/>
    <p:sldId id="1196" r:id="rId30"/>
    <p:sldId id="1180" r:id="rId31"/>
    <p:sldId id="1141" r:id="rId32"/>
    <p:sldId id="1149" r:id="rId33"/>
    <p:sldId id="1181" r:id="rId34"/>
    <p:sldId id="1156" r:id="rId35"/>
    <p:sldId id="1186" r:id="rId36"/>
    <p:sldId id="1187" r:id="rId37"/>
    <p:sldId id="1188" r:id="rId38"/>
    <p:sldId id="1189" r:id="rId39"/>
    <p:sldId id="1193" r:id="rId40"/>
    <p:sldId id="1194" r:id="rId41"/>
    <p:sldId id="1159" r:id="rId42"/>
    <p:sldId id="1152" r:id="rId43"/>
    <p:sldId id="1176" r:id="rId44"/>
    <p:sldId id="1160" r:id="rId45"/>
    <p:sldId id="1161" r:id="rId46"/>
    <p:sldId id="116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7FD36D-E94E-D507-B72D-97B22E2E8C00}" name="Ernst Damien" initials="ED" userId="S::dernst@uliege.be::8b486b58-2e36-47a9-9606-e504256b87f8" providerId="AD"/>
  <p188:author id="{E6F861C6-03E6-8FD3-46A2-A0F9745474AA}" name="Techy Thibaut" initials="TT" userId="S::ttechy@uliege.be::0a091cef-aa85-4df5-ad37-63275b7af1bb" providerId="AD"/>
  <p188:author id="{C5F208CA-6652-F51B-3CC4-F924C19833AC}" name="Dachet Victor" initials="VD" userId="S::Victor.Dachet@uliege.be::87ed07aa-d086-4b65-aaa9-c95ba0eac4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8FA"/>
    <a:srgbClr val="FEF7EA"/>
    <a:srgbClr val="DCDFF8"/>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B2763-C69F-5F44-AE58-1253A9D5FFE5}" v="49" dt="2026-03-11T09:36:14.34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5"/>
    <p:restoredTop sz="94781"/>
  </p:normalViewPr>
  <p:slideViewPr>
    <p:cSldViewPr snapToGrid="0">
      <p:cViewPr varScale="1">
        <p:scale>
          <a:sx n="95" d="100"/>
          <a:sy n="95" d="100"/>
        </p:scale>
        <p:origin x="216"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hiba\Downloads\fredgraph%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hiba\AppData\Local\Temp\a8ec405c-fe8e-4df9-81ec-a534ef04e0b6_solar-pv-prices.filtered.zip.0b6\solar-pv-prices.csv"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Feuil1!$K$1</c:f>
              <c:strCache>
                <c:ptCount val="1"/>
                <c:pt idx="0">
                  <c:v>États-Unis</c:v>
                </c:pt>
              </c:strCache>
            </c:strRef>
          </c:tx>
          <c:spPr>
            <a:ln w="53975" cap="rnd" cmpd="dbl">
              <a:solidFill>
                <a:srgbClr val="0070C0"/>
              </a:solidFill>
              <a:round/>
            </a:ln>
            <a:effectLst/>
          </c:spPr>
          <c:marker>
            <c:symbol val="none"/>
          </c:marker>
          <c:cat>
            <c:strRef>
              <c:f>Feuil1!$J$2:$J$21</c:f>
              <c:strCache>
                <c:ptCount val="20"/>
                <c:pt idx="0">
                  <c:v>Q1 2021</c:v>
                </c:pt>
                <c:pt idx="1">
                  <c:v>Q2</c:v>
                </c:pt>
                <c:pt idx="2">
                  <c:v>Q3</c:v>
                </c:pt>
                <c:pt idx="3">
                  <c:v>Q4</c:v>
                </c:pt>
                <c:pt idx="4">
                  <c:v>Q1 2022</c:v>
                </c:pt>
                <c:pt idx="5">
                  <c:v>Q2</c:v>
                </c:pt>
                <c:pt idx="6">
                  <c:v>Q3</c:v>
                </c:pt>
                <c:pt idx="7">
                  <c:v>Q4</c:v>
                </c:pt>
                <c:pt idx="8">
                  <c:v>Q1 2023</c:v>
                </c:pt>
                <c:pt idx="9">
                  <c:v>Q2</c:v>
                </c:pt>
                <c:pt idx="10">
                  <c:v>Q3</c:v>
                </c:pt>
                <c:pt idx="11">
                  <c:v>Q4</c:v>
                </c:pt>
                <c:pt idx="12">
                  <c:v>Q1 2024</c:v>
                </c:pt>
                <c:pt idx="13">
                  <c:v>Q2</c:v>
                </c:pt>
                <c:pt idx="14">
                  <c:v>Q3</c:v>
                </c:pt>
                <c:pt idx="15">
                  <c:v>Q4</c:v>
                </c:pt>
                <c:pt idx="16">
                  <c:v>Q1 2025</c:v>
                </c:pt>
                <c:pt idx="17">
                  <c:v>Q2</c:v>
                </c:pt>
                <c:pt idx="18">
                  <c:v>Q3</c:v>
                </c:pt>
                <c:pt idx="19">
                  <c:v>Q4</c:v>
                </c:pt>
              </c:strCache>
            </c:strRef>
          </c:cat>
          <c:val>
            <c:numRef>
              <c:f>Feuil1!$K$2:$K$21</c:f>
              <c:numCache>
                <c:formatCode>0</c:formatCode>
                <c:ptCount val="20"/>
                <c:pt idx="0">
                  <c:v>42.69585</c:v>
                </c:pt>
                <c:pt idx="1">
                  <c:v>74.198149999999998</c:v>
                </c:pt>
                <c:pt idx="2">
                  <c:v>41.482599999999998</c:v>
                </c:pt>
                <c:pt idx="3">
                  <c:v>62.719750000000005</c:v>
                </c:pt>
                <c:pt idx="4">
                  <c:v>149.11369999999999</c:v>
                </c:pt>
                <c:pt idx="5">
                  <c:v>157.16335000000001</c:v>
                </c:pt>
                <c:pt idx="6">
                  <c:v>139.0068</c:v>
                </c:pt>
                <c:pt idx="7">
                  <c:v>133.1832</c:v>
                </c:pt>
                <c:pt idx="8">
                  <c:v>148.76555000000002</c:v>
                </c:pt>
                <c:pt idx="9">
                  <c:v>177.17670000000001</c:v>
                </c:pt>
                <c:pt idx="10">
                  <c:v>195.62864999999999</c:v>
                </c:pt>
                <c:pt idx="11">
                  <c:v>179.66650000000001</c:v>
                </c:pt>
                <c:pt idx="12">
                  <c:v>168.90550000000002</c:v>
                </c:pt>
                <c:pt idx="13">
                  <c:v>135.66245000000001</c:v>
                </c:pt>
                <c:pt idx="14">
                  <c:v>103.14735</c:v>
                </c:pt>
                <c:pt idx="15">
                  <c:v>134.37535</c:v>
                </c:pt>
                <c:pt idx="16">
                  <c:v>194.42595</c:v>
                </c:pt>
                <c:pt idx="17">
                  <c:v>235.63425000000001</c:v>
                </c:pt>
                <c:pt idx="18">
                  <c:v>216.54930000000002</c:v>
                </c:pt>
                <c:pt idx="19">
                  <c:v>228.38640000000001</c:v>
                </c:pt>
              </c:numCache>
            </c:numRef>
          </c:val>
          <c:smooth val="0"/>
          <c:extLst>
            <c:ext xmlns:c16="http://schemas.microsoft.com/office/drawing/2014/chart" uri="{C3380CC4-5D6E-409C-BE32-E72D297353CC}">
              <c16:uniqueId val="{00000000-C67E-4BDA-8971-1E9BFEB4C8BE}"/>
            </c:ext>
          </c:extLst>
        </c:ser>
        <c:ser>
          <c:idx val="1"/>
          <c:order val="1"/>
          <c:tx>
            <c:strRef>
              <c:f>Feuil1!$L$1</c:f>
              <c:strCache>
                <c:ptCount val="1"/>
                <c:pt idx="0">
                  <c:v>Russie</c:v>
                </c:pt>
              </c:strCache>
            </c:strRef>
          </c:tx>
          <c:spPr>
            <a:ln w="53975" cap="rnd" cmpd="dbl">
              <a:solidFill>
                <a:srgbClr val="C00000"/>
              </a:solidFill>
              <a:round/>
            </a:ln>
            <a:effectLst/>
          </c:spPr>
          <c:marker>
            <c:symbol val="none"/>
          </c:marker>
          <c:cat>
            <c:strRef>
              <c:f>Feuil1!$J$2:$J$21</c:f>
              <c:strCache>
                <c:ptCount val="20"/>
                <c:pt idx="0">
                  <c:v>Q1 2021</c:v>
                </c:pt>
                <c:pt idx="1">
                  <c:v>Q2</c:v>
                </c:pt>
                <c:pt idx="2">
                  <c:v>Q3</c:v>
                </c:pt>
                <c:pt idx="3">
                  <c:v>Q4</c:v>
                </c:pt>
                <c:pt idx="4">
                  <c:v>Q1 2022</c:v>
                </c:pt>
                <c:pt idx="5">
                  <c:v>Q2</c:v>
                </c:pt>
                <c:pt idx="6">
                  <c:v>Q3</c:v>
                </c:pt>
                <c:pt idx="7">
                  <c:v>Q4</c:v>
                </c:pt>
                <c:pt idx="8">
                  <c:v>Q1 2023</c:v>
                </c:pt>
                <c:pt idx="9">
                  <c:v>Q2</c:v>
                </c:pt>
                <c:pt idx="10">
                  <c:v>Q3</c:v>
                </c:pt>
                <c:pt idx="11">
                  <c:v>Q4</c:v>
                </c:pt>
                <c:pt idx="12">
                  <c:v>Q1 2024</c:v>
                </c:pt>
                <c:pt idx="13">
                  <c:v>Q2</c:v>
                </c:pt>
                <c:pt idx="14">
                  <c:v>Q3</c:v>
                </c:pt>
                <c:pt idx="15">
                  <c:v>Q4</c:v>
                </c:pt>
                <c:pt idx="16">
                  <c:v>Q1 2025</c:v>
                </c:pt>
                <c:pt idx="17">
                  <c:v>Q2</c:v>
                </c:pt>
                <c:pt idx="18">
                  <c:v>Q3</c:v>
                </c:pt>
                <c:pt idx="19">
                  <c:v>Q4</c:v>
                </c:pt>
              </c:strCache>
            </c:strRef>
          </c:cat>
          <c:val>
            <c:numRef>
              <c:f>Feuil1!$L$2:$L$21</c:f>
              <c:numCache>
                <c:formatCode>0</c:formatCode>
                <c:ptCount val="20"/>
                <c:pt idx="0">
                  <c:v>433.76325000000003</c:v>
                </c:pt>
                <c:pt idx="1">
                  <c:v>454.46235000000001</c:v>
                </c:pt>
                <c:pt idx="2">
                  <c:v>383.2604</c:v>
                </c:pt>
                <c:pt idx="3">
                  <c:v>385.79239999999999</c:v>
                </c:pt>
                <c:pt idx="4">
                  <c:v>332.90525000000002</c:v>
                </c:pt>
                <c:pt idx="5">
                  <c:v>281.24189999999999</c:v>
                </c:pt>
                <c:pt idx="6">
                  <c:v>146.04365000000001</c:v>
                </c:pt>
                <c:pt idx="7">
                  <c:v>120.36495000000001</c:v>
                </c:pt>
                <c:pt idx="8">
                  <c:v>110.89105000000001</c:v>
                </c:pt>
                <c:pt idx="9">
                  <c:v>110.3319</c:v>
                </c:pt>
                <c:pt idx="10">
                  <c:v>135.38815</c:v>
                </c:pt>
                <c:pt idx="11">
                  <c:v>131.92775</c:v>
                </c:pt>
                <c:pt idx="12">
                  <c:v>146.1808</c:v>
                </c:pt>
                <c:pt idx="13">
                  <c:v>137.80410000000001</c:v>
                </c:pt>
                <c:pt idx="14">
                  <c:v>141.77090000000001</c:v>
                </c:pt>
                <c:pt idx="15">
                  <c:v>149.01875000000001</c:v>
                </c:pt>
                <c:pt idx="16">
                  <c:v>105.74265</c:v>
                </c:pt>
                <c:pt idx="17">
                  <c:v>99.05395</c:v>
                </c:pt>
                <c:pt idx="18">
                  <c:v>85.982500000000002</c:v>
                </c:pt>
                <c:pt idx="19">
                  <c:v>110.0365</c:v>
                </c:pt>
              </c:numCache>
            </c:numRef>
          </c:val>
          <c:smooth val="0"/>
          <c:extLst>
            <c:ext xmlns:c16="http://schemas.microsoft.com/office/drawing/2014/chart" uri="{C3380CC4-5D6E-409C-BE32-E72D297353CC}">
              <c16:uniqueId val="{00000001-C67E-4BDA-8971-1E9BFEB4C8BE}"/>
            </c:ext>
          </c:extLst>
        </c:ser>
        <c:dLbls>
          <c:showLegendKey val="0"/>
          <c:showVal val="0"/>
          <c:showCatName val="0"/>
          <c:showSerName val="0"/>
          <c:showPercent val="0"/>
          <c:showBubbleSize val="0"/>
        </c:dLbls>
        <c:smooth val="0"/>
        <c:axId val="1651885679"/>
        <c:axId val="1651885199"/>
      </c:lineChart>
      <c:catAx>
        <c:axId val="16518856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651885199"/>
        <c:crosses val="autoZero"/>
        <c:auto val="1"/>
        <c:lblAlgn val="ctr"/>
        <c:lblOffset val="100"/>
        <c:noMultiLvlLbl val="0"/>
      </c:catAx>
      <c:valAx>
        <c:axId val="16518851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6518856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574434055118107E-2"/>
          <c:y val="4.424515716698707E-2"/>
          <c:w val="0.91542556594488189"/>
          <c:h val="0.65142254256975762"/>
        </c:manualLayout>
      </c:layout>
      <c:lineChart>
        <c:grouping val="standard"/>
        <c:varyColors val="0"/>
        <c:ser>
          <c:idx val="0"/>
          <c:order val="0"/>
          <c:tx>
            <c:strRef>
              <c:f>Sheet1!$B$1</c:f>
              <c:strCache>
                <c:ptCount val="1"/>
                <c:pt idx="0">
                  <c:v>Exports (TWh)</c:v>
                </c:pt>
              </c:strCache>
            </c:strRef>
          </c:tx>
          <c:spPr>
            <a:ln w="50800" cap="rnd" cmpd="dbl">
              <a:solidFill>
                <a:srgbClr val="0070C0"/>
              </a:solidFill>
              <a:round/>
            </a:ln>
            <a:effectLst/>
          </c:spPr>
          <c:marker>
            <c:symbol val="none"/>
          </c:marker>
          <c:cat>
            <c:numRef>
              <c:f>Sheet1!$A$2:$A$26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Sheet1!$B$2:$B$26</c:f>
              <c:numCache>
                <c:formatCode>General</c:formatCode>
                <c:ptCount val="25"/>
                <c:pt idx="0">
                  <c:v>91</c:v>
                </c:pt>
                <c:pt idx="1">
                  <c:v>106</c:v>
                </c:pt>
                <c:pt idx="2">
                  <c:v>122</c:v>
                </c:pt>
                <c:pt idx="3">
                  <c:v>137</c:v>
                </c:pt>
                <c:pt idx="4">
                  <c:v>152</c:v>
                </c:pt>
                <c:pt idx="5">
                  <c:v>137</c:v>
                </c:pt>
                <c:pt idx="6">
                  <c:v>137</c:v>
                </c:pt>
                <c:pt idx="7">
                  <c:v>152</c:v>
                </c:pt>
                <c:pt idx="8">
                  <c:v>167</c:v>
                </c:pt>
                <c:pt idx="9">
                  <c:v>182</c:v>
                </c:pt>
                <c:pt idx="10">
                  <c:v>182</c:v>
                </c:pt>
                <c:pt idx="11">
                  <c:v>243</c:v>
                </c:pt>
                <c:pt idx="12">
                  <c:v>274</c:v>
                </c:pt>
                <c:pt idx="13">
                  <c:v>258</c:v>
                </c:pt>
                <c:pt idx="14">
                  <c:v>243</c:v>
                </c:pt>
                <c:pt idx="15">
                  <c:v>274</c:v>
                </c:pt>
                <c:pt idx="16">
                  <c:v>365</c:v>
                </c:pt>
                <c:pt idx="17">
                  <c:v>486</c:v>
                </c:pt>
                <c:pt idx="18">
                  <c:v>638</c:v>
                </c:pt>
                <c:pt idx="19">
                  <c:v>851</c:v>
                </c:pt>
                <c:pt idx="20">
                  <c:v>973</c:v>
                </c:pt>
                <c:pt idx="21">
                  <c:v>1277</c:v>
                </c:pt>
                <c:pt idx="22">
                  <c:v>1642</c:v>
                </c:pt>
                <c:pt idx="23">
                  <c:v>2037</c:v>
                </c:pt>
                <c:pt idx="24">
                  <c:v>2128</c:v>
                </c:pt>
              </c:numCache>
            </c:numRef>
          </c:val>
          <c:smooth val="0"/>
          <c:extLst>
            <c:ext xmlns:c16="http://schemas.microsoft.com/office/drawing/2014/chart" uri="{C3380CC4-5D6E-409C-BE32-E72D297353CC}">
              <c16:uniqueId val="{00000000-F78B-D846-9A7D-1F79F8910847}"/>
            </c:ext>
          </c:extLst>
        </c:ser>
        <c:ser>
          <c:idx val="1"/>
          <c:order val="1"/>
          <c:tx>
            <c:strRef>
              <c:f>Sheet1!$C$1</c:f>
              <c:strCache>
                <c:ptCount val="1"/>
                <c:pt idx="0">
                  <c:v>Imports (TWh)</c:v>
                </c:pt>
              </c:strCache>
            </c:strRef>
          </c:tx>
          <c:spPr>
            <a:ln w="50800" cap="rnd" cmpd="dbl">
              <a:solidFill>
                <a:srgbClr val="C00000"/>
              </a:solidFill>
              <a:round/>
            </a:ln>
            <a:effectLst/>
          </c:spPr>
          <c:marker>
            <c:symbol val="none"/>
          </c:marker>
          <c:cat>
            <c:numRef>
              <c:f>Sheet1!$A$2:$A$26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Sheet1!$C$2:$C$26</c:f>
              <c:numCache>
                <c:formatCode>General</c:formatCode>
                <c:ptCount val="25"/>
                <c:pt idx="0">
                  <c:v>1094</c:v>
                </c:pt>
                <c:pt idx="1">
                  <c:v>1125</c:v>
                </c:pt>
                <c:pt idx="2">
                  <c:v>1155</c:v>
                </c:pt>
                <c:pt idx="3">
                  <c:v>1155</c:v>
                </c:pt>
                <c:pt idx="4">
                  <c:v>1186</c:v>
                </c:pt>
                <c:pt idx="5">
                  <c:v>1216</c:v>
                </c:pt>
                <c:pt idx="6">
                  <c:v>1186</c:v>
                </c:pt>
                <c:pt idx="7">
                  <c:v>1277</c:v>
                </c:pt>
                <c:pt idx="8">
                  <c:v>1155</c:v>
                </c:pt>
                <c:pt idx="9">
                  <c:v>1125</c:v>
                </c:pt>
                <c:pt idx="10">
                  <c:v>1125</c:v>
                </c:pt>
                <c:pt idx="11">
                  <c:v>1064</c:v>
                </c:pt>
                <c:pt idx="12">
                  <c:v>1003</c:v>
                </c:pt>
                <c:pt idx="13">
                  <c:v>942</c:v>
                </c:pt>
                <c:pt idx="14">
                  <c:v>882</c:v>
                </c:pt>
                <c:pt idx="15">
                  <c:v>882</c:v>
                </c:pt>
                <c:pt idx="16">
                  <c:v>973</c:v>
                </c:pt>
                <c:pt idx="17">
                  <c:v>1003</c:v>
                </c:pt>
                <c:pt idx="18">
                  <c:v>973</c:v>
                </c:pt>
                <c:pt idx="19">
                  <c:v>942</c:v>
                </c:pt>
                <c:pt idx="20">
                  <c:v>912</c:v>
                </c:pt>
                <c:pt idx="21">
                  <c:v>973</c:v>
                </c:pt>
                <c:pt idx="22">
                  <c:v>1003</c:v>
                </c:pt>
                <c:pt idx="23">
                  <c:v>973</c:v>
                </c:pt>
                <c:pt idx="24">
                  <c:v>1034</c:v>
                </c:pt>
              </c:numCache>
            </c:numRef>
          </c:val>
          <c:smooth val="0"/>
          <c:extLst>
            <c:ext xmlns:c16="http://schemas.microsoft.com/office/drawing/2014/chart" uri="{C3380CC4-5D6E-409C-BE32-E72D297353CC}">
              <c16:uniqueId val="{00000001-F78B-D846-9A7D-1F79F8910847}"/>
            </c:ext>
          </c:extLst>
        </c:ser>
        <c:dLbls>
          <c:showLegendKey val="0"/>
          <c:showVal val="0"/>
          <c:showCatName val="0"/>
          <c:showSerName val="0"/>
          <c:showPercent val="0"/>
          <c:showBubbleSize val="0"/>
        </c:dLbls>
        <c:smooth val="0"/>
        <c:axId val="183150208"/>
        <c:axId val="208319616"/>
      </c:lineChart>
      <c:catAx>
        <c:axId val="183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BE"/>
          </a:p>
        </c:txPr>
        <c:crossAx val="208319616"/>
        <c:crosses val="autoZero"/>
        <c:auto val="1"/>
        <c:lblAlgn val="ctr"/>
        <c:lblOffset val="100"/>
        <c:noMultiLvlLbl val="0"/>
      </c:catAx>
      <c:valAx>
        <c:axId val="208319616"/>
        <c:scaling>
          <c:orientation val="minMax"/>
          <c:max val="22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BE"/>
          </a:p>
        </c:txPr>
        <c:crossAx val="183150208"/>
        <c:crosses val="autoZero"/>
        <c:crossBetween val="between"/>
      </c:valAx>
      <c:spPr>
        <a:noFill/>
        <a:ln w="127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41875080167396E-2"/>
          <c:y val="3.3239159229032443E-2"/>
          <c:w val="0.94321375749918601"/>
          <c:h val="0.75062751968133967"/>
        </c:manualLayout>
      </c:layout>
      <c:lineChart>
        <c:grouping val="standard"/>
        <c:varyColors val="0"/>
        <c:ser>
          <c:idx val="0"/>
          <c:order val="0"/>
          <c:tx>
            <c:strRef>
              <c:f>Monthly!$F$1</c:f>
              <c:strCache>
                <c:ptCount val="1"/>
                <c:pt idx="0">
                  <c:v>US</c:v>
                </c:pt>
              </c:strCache>
            </c:strRef>
          </c:tx>
          <c:spPr>
            <a:ln w="53975" cap="rnd" cmpd="dbl">
              <a:solidFill>
                <a:srgbClr val="0070C0"/>
              </a:solidFill>
              <a:round/>
            </a:ln>
            <a:effectLst/>
          </c:spPr>
          <c:marker>
            <c:symbol val="none"/>
          </c:marker>
          <c:cat>
            <c:numRef>
              <c:f>Monthly!$E$2:$E$132</c:f>
              <c:numCache>
                <c:formatCode>General</c:formatCode>
                <c:ptCount val="131"/>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Monthly!$F$2:$F$132</c:f>
              <c:numCache>
                <c:formatCode>General</c:formatCode>
                <c:ptCount val="131"/>
                <c:pt idx="0">
                  <c:v>14.733015999999999</c:v>
                </c:pt>
                <c:pt idx="1">
                  <c:v>16.531140000000001</c:v>
                </c:pt>
                <c:pt idx="2">
                  <c:v>16.009103999999997</c:v>
                </c:pt>
                <c:pt idx="3">
                  <c:v>16.183115999999998</c:v>
                </c:pt>
                <c:pt idx="4">
                  <c:v>15.226049999999999</c:v>
                </c:pt>
                <c:pt idx="5">
                  <c:v>13.862956000000001</c:v>
                </c:pt>
                <c:pt idx="6">
                  <c:v>13.717946000000001</c:v>
                </c:pt>
                <c:pt idx="7">
                  <c:v>12.818883999999999</c:v>
                </c:pt>
                <c:pt idx="8">
                  <c:v>14.181977999999999</c:v>
                </c:pt>
                <c:pt idx="9">
                  <c:v>14.355990000000002</c:v>
                </c:pt>
                <c:pt idx="10">
                  <c:v>13.688943999999999</c:v>
                </c:pt>
                <c:pt idx="11">
                  <c:v>12.267846</c:v>
                </c:pt>
                <c:pt idx="12">
                  <c:v>10.701737999999999</c:v>
                </c:pt>
                <c:pt idx="13">
                  <c:v>11.281777999999999</c:v>
                </c:pt>
                <c:pt idx="14">
                  <c:v>12.992896000000002</c:v>
                </c:pt>
                <c:pt idx="15">
                  <c:v>13.48593</c:v>
                </c:pt>
                <c:pt idx="16">
                  <c:v>14.820022</c:v>
                </c:pt>
                <c:pt idx="17">
                  <c:v>15.226049999999999</c:v>
                </c:pt>
                <c:pt idx="18">
                  <c:v>14.268984</c:v>
                </c:pt>
                <c:pt idx="19">
                  <c:v>14.326988</c:v>
                </c:pt>
                <c:pt idx="20">
                  <c:v>15.226049999999999</c:v>
                </c:pt>
                <c:pt idx="21">
                  <c:v>17.546209999999999</c:v>
                </c:pt>
                <c:pt idx="22">
                  <c:v>15.806090000000001</c:v>
                </c:pt>
                <c:pt idx="23">
                  <c:v>19.315331999999998</c:v>
                </c:pt>
                <c:pt idx="24">
                  <c:v>19.663356</c:v>
                </c:pt>
                <c:pt idx="25">
                  <c:v>20.997447999999999</c:v>
                </c:pt>
                <c:pt idx="26">
                  <c:v>17.140181999999999</c:v>
                </c:pt>
                <c:pt idx="27">
                  <c:v>18.126249999999999</c:v>
                </c:pt>
                <c:pt idx="28">
                  <c:v>17.807227999999999</c:v>
                </c:pt>
                <c:pt idx="29">
                  <c:v>16.618145999999999</c:v>
                </c:pt>
                <c:pt idx="30">
                  <c:v>18.184253999999999</c:v>
                </c:pt>
                <c:pt idx="31">
                  <c:v>20.330401999999999</c:v>
                </c:pt>
                <c:pt idx="32">
                  <c:v>22.621559999999999</c:v>
                </c:pt>
                <c:pt idx="33">
                  <c:v>22.737568</c:v>
                </c:pt>
                <c:pt idx="34">
                  <c:v>23.288605999999998</c:v>
                </c:pt>
                <c:pt idx="35">
                  <c:v>22.679563999999999</c:v>
                </c:pt>
                <c:pt idx="36">
                  <c:v>22.940581999999999</c:v>
                </c:pt>
                <c:pt idx="37">
                  <c:v>21.548486</c:v>
                </c:pt>
                <c:pt idx="38">
                  <c:v>20.794433999999999</c:v>
                </c:pt>
                <c:pt idx="39">
                  <c:v>21.722497999999998</c:v>
                </c:pt>
                <c:pt idx="40">
                  <c:v>24.36168</c:v>
                </c:pt>
                <c:pt idx="41">
                  <c:v>24.854713999999998</c:v>
                </c:pt>
                <c:pt idx="42">
                  <c:v>26.072797999999999</c:v>
                </c:pt>
                <c:pt idx="43">
                  <c:v>26.623835999999997</c:v>
                </c:pt>
                <c:pt idx="44">
                  <c:v>30.336092000000001</c:v>
                </c:pt>
                <c:pt idx="45">
                  <c:v>26.420821999999998</c:v>
                </c:pt>
                <c:pt idx="46">
                  <c:v>20.214393999999999</c:v>
                </c:pt>
                <c:pt idx="47">
                  <c:v>18.503276</c:v>
                </c:pt>
                <c:pt idx="48">
                  <c:v>18.735291999999998</c:v>
                </c:pt>
                <c:pt idx="49">
                  <c:v>19.141319999999997</c:v>
                </c:pt>
                <c:pt idx="50">
                  <c:v>19.083316</c:v>
                </c:pt>
                <c:pt idx="51">
                  <c:v>17.662217999999999</c:v>
                </c:pt>
                <c:pt idx="52">
                  <c:v>16.270122000000001</c:v>
                </c:pt>
                <c:pt idx="53">
                  <c:v>13.050899999999999</c:v>
                </c:pt>
                <c:pt idx="54">
                  <c:v>13.398923999999999</c:v>
                </c:pt>
                <c:pt idx="55">
                  <c:v>12.992896000000002</c:v>
                </c:pt>
                <c:pt idx="56">
                  <c:v>14.617008</c:v>
                </c:pt>
                <c:pt idx="57">
                  <c:v>14.849023999999998</c:v>
                </c:pt>
                <c:pt idx="58">
                  <c:v>16.357127999999996</c:v>
                </c:pt>
                <c:pt idx="59">
                  <c:v>15.458066000000001</c:v>
                </c:pt>
                <c:pt idx="60">
                  <c:v>14.036968</c:v>
                </c:pt>
                <c:pt idx="61">
                  <c:v>12.702876</c:v>
                </c:pt>
                <c:pt idx="62">
                  <c:v>8.8746120000000008</c:v>
                </c:pt>
                <c:pt idx="63">
                  <c:v>8.2655700000000003</c:v>
                </c:pt>
                <c:pt idx="64">
                  <c:v>11.281777999999999</c:v>
                </c:pt>
                <c:pt idx="65">
                  <c:v>12.209841999999998</c:v>
                </c:pt>
                <c:pt idx="66">
                  <c:v>13.166907999999999</c:v>
                </c:pt>
                <c:pt idx="67">
                  <c:v>14.530002</c:v>
                </c:pt>
                <c:pt idx="68">
                  <c:v>13.77595</c:v>
                </c:pt>
                <c:pt idx="69">
                  <c:v>14.413993999999997</c:v>
                </c:pt>
                <c:pt idx="70">
                  <c:v>15.197047999999999</c:v>
                </c:pt>
                <c:pt idx="71">
                  <c:v>16.705151999999998</c:v>
                </c:pt>
                <c:pt idx="72">
                  <c:v>20.504414000000001</c:v>
                </c:pt>
                <c:pt idx="73">
                  <c:v>22.476549999999996</c:v>
                </c:pt>
                <c:pt idx="74">
                  <c:v>22.070522</c:v>
                </c:pt>
                <c:pt idx="75">
                  <c:v>20.359403999999998</c:v>
                </c:pt>
                <c:pt idx="76">
                  <c:v>21.403475999999998</c:v>
                </c:pt>
                <c:pt idx="77">
                  <c:v>24.477687999999997</c:v>
                </c:pt>
                <c:pt idx="78">
                  <c:v>27.145871999999997</c:v>
                </c:pt>
                <c:pt idx="79">
                  <c:v>27.812918</c:v>
                </c:pt>
                <c:pt idx="80">
                  <c:v>31.699186000000001</c:v>
                </c:pt>
                <c:pt idx="81">
                  <c:v>35.237430000000003</c:v>
                </c:pt>
                <c:pt idx="82">
                  <c:v>31.554175999999998</c:v>
                </c:pt>
                <c:pt idx="83">
                  <c:v>26.855851999999999</c:v>
                </c:pt>
                <c:pt idx="84">
                  <c:v>30.655113999999998</c:v>
                </c:pt>
                <c:pt idx="85">
                  <c:v>32.946272</c:v>
                </c:pt>
                <c:pt idx="86">
                  <c:v>36.600523999999993</c:v>
                </c:pt>
                <c:pt idx="87">
                  <c:v>35.353437999999997</c:v>
                </c:pt>
                <c:pt idx="88">
                  <c:v>36.078487999999993</c:v>
                </c:pt>
                <c:pt idx="89">
                  <c:v>36.194496000000001</c:v>
                </c:pt>
                <c:pt idx="90">
                  <c:v>33.091282</c:v>
                </c:pt>
                <c:pt idx="91">
                  <c:v>32.453237999999999</c:v>
                </c:pt>
                <c:pt idx="92">
                  <c:v>28.189943999999997</c:v>
                </c:pt>
                <c:pt idx="93">
                  <c:v>25.086729999999999</c:v>
                </c:pt>
                <c:pt idx="94">
                  <c:v>24.535692000000001</c:v>
                </c:pt>
                <c:pt idx="95">
                  <c:v>21.548486</c:v>
                </c:pt>
                <c:pt idx="96">
                  <c:v>23.085591999999998</c:v>
                </c:pt>
                <c:pt idx="97">
                  <c:v>22.911580000000001</c:v>
                </c:pt>
                <c:pt idx="98">
                  <c:v>20.910442</c:v>
                </c:pt>
                <c:pt idx="99">
                  <c:v>20.678425999999998</c:v>
                </c:pt>
                <c:pt idx="100">
                  <c:v>17.662217999999999</c:v>
                </c:pt>
                <c:pt idx="101">
                  <c:v>16.502138000000002</c:v>
                </c:pt>
                <c:pt idx="102">
                  <c:v>19.750361999999996</c:v>
                </c:pt>
                <c:pt idx="103">
                  <c:v>20.185391999999997</c:v>
                </c:pt>
                <c:pt idx="104">
                  <c:v>21.635491999999999</c:v>
                </c:pt>
                <c:pt idx="105">
                  <c:v>19.837367999999998</c:v>
                </c:pt>
                <c:pt idx="106">
                  <c:v>18.938306000000001</c:v>
                </c:pt>
                <c:pt idx="107">
                  <c:v>19.228325999999999</c:v>
                </c:pt>
                <c:pt idx="108">
                  <c:v>21.113455999999999</c:v>
                </c:pt>
                <c:pt idx="109">
                  <c:v>21.664493999999998</c:v>
                </c:pt>
                <c:pt idx="110">
                  <c:v>20.388406</c:v>
                </c:pt>
                <c:pt idx="111">
                  <c:v>20.533415999999999</c:v>
                </c:pt>
                <c:pt idx="112">
                  <c:v>19.28633</c:v>
                </c:pt>
                <c:pt idx="113">
                  <c:v>19.779364000000001</c:v>
                </c:pt>
                <c:pt idx="114">
                  <c:v>20.069383999999999</c:v>
                </c:pt>
                <c:pt idx="115">
                  <c:v>19.257327999999998</c:v>
                </c:pt>
                <c:pt idx="116">
                  <c:v>18.416270000000001</c:v>
                </c:pt>
                <c:pt idx="117">
                  <c:v>20.910442</c:v>
                </c:pt>
                <c:pt idx="118">
                  <c:v>20.562417999999997</c:v>
                </c:pt>
                <c:pt idx="119">
                  <c:v>21.113455999999999</c:v>
                </c:pt>
                <c:pt idx="120">
                  <c:v>23.404613999999999</c:v>
                </c:pt>
                <c:pt idx="121">
                  <c:v>22.853576</c:v>
                </c:pt>
                <c:pt idx="122">
                  <c:v>21.780501999999998</c:v>
                </c:pt>
                <c:pt idx="123">
                  <c:v>20.156389999999998</c:v>
                </c:pt>
                <c:pt idx="124">
                  <c:v>19.054314000000002</c:v>
                </c:pt>
                <c:pt idx="125">
                  <c:v>19.344333999999996</c:v>
                </c:pt>
                <c:pt idx="126">
                  <c:v>18.909303999999995</c:v>
                </c:pt>
                <c:pt idx="127">
                  <c:v>17.894233999999997</c:v>
                </c:pt>
                <c:pt idx="128">
                  <c:v>18.851300000000002</c:v>
                </c:pt>
                <c:pt idx="129">
                  <c:v>17.98124</c:v>
                </c:pt>
                <c:pt idx="130">
                  <c:v>17.778226</c:v>
                </c:pt>
              </c:numCache>
            </c:numRef>
          </c:val>
          <c:smooth val="0"/>
          <c:extLst>
            <c:ext xmlns:c16="http://schemas.microsoft.com/office/drawing/2014/chart" uri="{C3380CC4-5D6E-409C-BE32-E72D297353CC}">
              <c16:uniqueId val="{00000000-9225-4971-96EB-AEBBF2B3F493}"/>
            </c:ext>
          </c:extLst>
        </c:ser>
        <c:ser>
          <c:idx val="1"/>
          <c:order val="1"/>
          <c:tx>
            <c:strRef>
              <c:f>Monthly!$G$1</c:f>
              <c:strCache>
                <c:ptCount val="1"/>
                <c:pt idx="0">
                  <c:v>Europe</c:v>
                </c:pt>
              </c:strCache>
            </c:strRef>
          </c:tx>
          <c:spPr>
            <a:ln w="53975" cap="rnd" cmpd="dbl">
              <a:solidFill>
                <a:srgbClr val="C00000"/>
              </a:solidFill>
              <a:round/>
            </a:ln>
            <a:effectLst/>
          </c:spPr>
          <c:marker>
            <c:symbol val="none"/>
          </c:marker>
          <c:cat>
            <c:numRef>
              <c:f>Monthly!$E$2:$E$132</c:f>
              <c:numCache>
                <c:formatCode>General</c:formatCode>
                <c:ptCount val="131"/>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Monthly!$G$2:$G$132</c:f>
              <c:numCache>
                <c:formatCode>General</c:formatCode>
                <c:ptCount val="131"/>
                <c:pt idx="0">
                  <c:v>27.5519</c:v>
                </c:pt>
                <c:pt idx="1">
                  <c:v>26.942857999999994</c:v>
                </c:pt>
                <c:pt idx="2">
                  <c:v>26.942857999999994</c:v>
                </c:pt>
                <c:pt idx="3">
                  <c:v>21.432477999999996</c:v>
                </c:pt>
                <c:pt idx="4">
                  <c:v>21.374473999999999</c:v>
                </c:pt>
                <c:pt idx="5">
                  <c:v>21.17146</c:v>
                </c:pt>
                <c:pt idx="6">
                  <c:v>19.373335999999998</c:v>
                </c:pt>
                <c:pt idx="7">
                  <c:v>19.315331999999998</c:v>
                </c:pt>
                <c:pt idx="8">
                  <c:v>18.822298</c:v>
                </c:pt>
                <c:pt idx="9">
                  <c:v>17.430201999999998</c:v>
                </c:pt>
                <c:pt idx="10">
                  <c:v>17.024173999999999</c:v>
                </c:pt>
                <c:pt idx="11">
                  <c:v>16.850161999999997</c:v>
                </c:pt>
                <c:pt idx="12">
                  <c:v>14.762017999999998</c:v>
                </c:pt>
                <c:pt idx="13">
                  <c:v>13.891957999999999</c:v>
                </c:pt>
                <c:pt idx="14">
                  <c:v>11.861818</c:v>
                </c:pt>
                <c:pt idx="15">
                  <c:v>11.658803999999998</c:v>
                </c:pt>
                <c:pt idx="16">
                  <c:v>11.571797999999999</c:v>
                </c:pt>
                <c:pt idx="17">
                  <c:v>11.716808</c:v>
                </c:pt>
                <c:pt idx="18">
                  <c:v>12.47086</c:v>
                </c:pt>
                <c:pt idx="19">
                  <c:v>12.325849999999999</c:v>
                </c:pt>
                <c:pt idx="20">
                  <c:v>11.484791999999999</c:v>
                </c:pt>
                <c:pt idx="21">
                  <c:v>11.629802</c:v>
                </c:pt>
                <c:pt idx="22">
                  <c:v>13.166907999999999</c:v>
                </c:pt>
                <c:pt idx="23">
                  <c:v>14.965032000000001</c:v>
                </c:pt>
                <c:pt idx="24">
                  <c:v>18.207861219071798</c:v>
                </c:pt>
                <c:pt idx="25">
                  <c:v>17.692085147061199</c:v>
                </c:pt>
                <c:pt idx="26">
                  <c:v>14.341548013269598</c:v>
                </c:pt>
                <c:pt idx="27">
                  <c:v>14.6028762360628</c:v>
                </c:pt>
                <c:pt idx="28">
                  <c:v>14.724810678754798</c:v>
                </c:pt>
                <c:pt idx="29">
                  <c:v>14.454069697350597</c:v>
                </c:pt>
                <c:pt idx="30">
                  <c:v>14.779499196216598</c:v>
                </c:pt>
                <c:pt idx="31">
                  <c:v>16.055677276428597</c:v>
                </c:pt>
                <c:pt idx="32">
                  <c:v>17.518966660978599</c:v>
                </c:pt>
                <c:pt idx="33">
                  <c:v>17.0894846304708</c:v>
                </c:pt>
                <c:pt idx="34">
                  <c:v>19.530055627104797</c:v>
                </c:pt>
                <c:pt idx="35">
                  <c:v>20.9098376737252</c:v>
                </c:pt>
                <c:pt idx="36">
                  <c:v>19.281409259661999</c:v>
                </c:pt>
                <c:pt idx="37">
                  <c:v>22.740571336912399</c:v>
                </c:pt>
                <c:pt idx="38">
                  <c:v>24.757155045160196</c:v>
                </c:pt>
                <c:pt idx="39">
                  <c:v>20.489137390813397</c:v>
                </c:pt>
                <c:pt idx="40">
                  <c:v>21.637995087214797</c:v>
                </c:pt>
                <c:pt idx="41">
                  <c:v>21.764327613601999</c:v>
                </c:pt>
                <c:pt idx="42">
                  <c:v>22.102605993236601</c:v>
                </c:pt>
                <c:pt idx="43">
                  <c:v>23.503551651915799</c:v>
                </c:pt>
                <c:pt idx="44">
                  <c:v>27.606656306736603</c:v>
                </c:pt>
                <c:pt idx="45">
                  <c:v>24.929871520019802</c:v>
                </c:pt>
                <c:pt idx="46">
                  <c:v>23.794662382333399</c:v>
                </c:pt>
                <c:pt idx="47">
                  <c:v>22.891121470064196</c:v>
                </c:pt>
                <c:pt idx="48">
                  <c:v>20.768520576690602</c:v>
                </c:pt>
                <c:pt idx="49">
                  <c:v>17.361579091711999</c:v>
                </c:pt>
                <c:pt idx="50">
                  <c:v>15.0728616477146</c:v>
                </c:pt>
                <c:pt idx="51">
                  <c:v>14.365415214969998</c:v>
                </c:pt>
                <c:pt idx="52">
                  <c:v>12.645402411777599</c:v>
                </c:pt>
                <c:pt idx="53">
                  <c:v>10.101501007199998</c:v>
                </c:pt>
                <c:pt idx="54">
                  <c:v>10.4289565248818</c:v>
                </c:pt>
                <c:pt idx="55">
                  <c:v>9.4842244026353981</c:v>
                </c:pt>
                <c:pt idx="56">
                  <c:v>8.9523506603171992</c:v>
                </c:pt>
                <c:pt idx="57">
                  <c:v>9.6858682582491991</c:v>
                </c:pt>
                <c:pt idx="58">
                  <c:v>13.865912820604599</c:v>
                </c:pt>
                <c:pt idx="59">
                  <c:v>12.307140067348799</c:v>
                </c:pt>
                <c:pt idx="60">
                  <c:v>10.5169074158422</c:v>
                </c:pt>
                <c:pt idx="61">
                  <c:v>8.6874829841405994</c:v>
                </c:pt>
                <c:pt idx="62">
                  <c:v>8.0910466106341996</c:v>
                </c:pt>
                <c:pt idx="63">
                  <c:v>6.0436751622403992</c:v>
                </c:pt>
                <c:pt idx="64">
                  <c:v>4.241868250464</c:v>
                </c:pt>
                <c:pt idx="65">
                  <c:v>4.7774994077963999</c:v>
                </c:pt>
                <c:pt idx="66">
                  <c:v>4.7588303563644008</c:v>
                </c:pt>
                <c:pt idx="67">
                  <c:v>7.5740623965092002</c:v>
                </c:pt>
                <c:pt idx="68">
                  <c:v>11.180258163714798</c:v>
                </c:pt>
                <c:pt idx="69">
                  <c:v>13.961045505826998</c:v>
                </c:pt>
                <c:pt idx="70">
                  <c:v>13.8731297391888</c:v>
                </c:pt>
                <c:pt idx="71">
                  <c:v>16.904219358536601</c:v>
                </c:pt>
                <c:pt idx="72">
                  <c:v>21.179640483932399</c:v>
                </c:pt>
                <c:pt idx="73">
                  <c:v>17.898122672265799</c:v>
                </c:pt>
                <c:pt idx="74">
                  <c:v>17.996313455976999</c:v>
                </c:pt>
                <c:pt idx="75">
                  <c:v>21.121355002121199</c:v>
                </c:pt>
                <c:pt idx="76">
                  <c:v>26.115442642306999</c:v>
                </c:pt>
                <c:pt idx="77">
                  <c:v>29.942068246822</c:v>
                </c:pt>
                <c:pt idx="78">
                  <c:v>36.322819989319996</c:v>
                </c:pt>
                <c:pt idx="79">
                  <c:v>44.312240253824001</c:v>
                </c:pt>
                <c:pt idx="80">
                  <c:v>64.479645561447995</c:v>
                </c:pt>
                <c:pt idx="81">
                  <c:v>86.466977209578005</c:v>
                </c:pt>
                <c:pt idx="82">
                  <c:v>79.418572397215996</c:v>
                </c:pt>
                <c:pt idx="83">
                  <c:v>108.36122554661199</c:v>
                </c:pt>
                <c:pt idx="84">
                  <c:v>80.889318079957988</c:v>
                </c:pt>
                <c:pt idx="85">
                  <c:v>78.259812742267982</c:v>
                </c:pt>
                <c:pt idx="86">
                  <c:v>121.018641636662</c:v>
                </c:pt>
                <c:pt idx="87">
                  <c:v>92.777033444859995</c:v>
                </c:pt>
                <c:pt idx="88">
                  <c:v>79.651575480285999</c:v>
                </c:pt>
                <c:pt idx="89">
                  <c:v>95.453143459443993</c:v>
                </c:pt>
                <c:pt idx="90">
                  <c:v>148.33337549050398</c:v>
                </c:pt>
                <c:pt idx="91">
                  <c:v>202.947989504866</c:v>
                </c:pt>
                <c:pt idx="92">
                  <c:v>160.03050528547999</c:v>
                </c:pt>
                <c:pt idx="93">
                  <c:v>60.343408192369992</c:v>
                </c:pt>
                <c:pt idx="94">
                  <c:v>83.499091558923993</c:v>
                </c:pt>
                <c:pt idx="95">
                  <c:v>102.57639425524199</c:v>
                </c:pt>
                <c:pt idx="96">
                  <c:v>57.673919334385999</c:v>
                </c:pt>
                <c:pt idx="97">
                  <c:v>48.54139907383599</c:v>
                </c:pt>
                <c:pt idx="98">
                  <c:v>40.227051161074002</c:v>
                </c:pt>
                <c:pt idx="99">
                  <c:v>39.686299851451999</c:v>
                </c:pt>
                <c:pt idx="100">
                  <c:v>28.9151358574826</c:v>
                </c:pt>
                <c:pt idx="101">
                  <c:v>29.853880676340001</c:v>
                </c:pt>
                <c:pt idx="102">
                  <c:v>27.875907838227199</c:v>
                </c:pt>
                <c:pt idx="103">
                  <c:v>31.082665254259997</c:v>
                </c:pt>
                <c:pt idx="104">
                  <c:v>33.143283050032004</c:v>
                </c:pt>
                <c:pt idx="105">
                  <c:v>38.830321917561996</c:v>
                </c:pt>
                <c:pt idx="106">
                  <c:v>39.774258306134001</c:v>
                </c:pt>
                <c:pt idx="107">
                  <c:v>32.761504579297998</c:v>
                </c:pt>
                <c:pt idx="108">
                  <c:v>27.642360494924599</c:v>
                </c:pt>
                <c:pt idx="109">
                  <c:v>23.486345568671197</c:v>
                </c:pt>
                <c:pt idx="110">
                  <c:v>24.683705183201795</c:v>
                </c:pt>
                <c:pt idx="111">
                  <c:v>26.477611723962596</c:v>
                </c:pt>
                <c:pt idx="112">
                  <c:v>29.319923201226</c:v>
                </c:pt>
                <c:pt idx="113">
                  <c:v>31.34137745025</c:v>
                </c:pt>
                <c:pt idx="114">
                  <c:v>29.697445947481995</c:v>
                </c:pt>
                <c:pt idx="115">
                  <c:v>35.364591879179997</c:v>
                </c:pt>
                <c:pt idx="116">
                  <c:v>34.079704962400001</c:v>
                </c:pt>
                <c:pt idx="117">
                  <c:v>36.992050999999996</c:v>
                </c:pt>
                <c:pt idx="118">
                  <c:v>40.054662199999996</c:v>
                </c:pt>
                <c:pt idx="119">
                  <c:v>39.898051399999993</c:v>
                </c:pt>
                <c:pt idx="120">
                  <c:v>42.804330538221997</c:v>
                </c:pt>
                <c:pt idx="121">
                  <c:v>44.594585802587993</c:v>
                </c:pt>
                <c:pt idx="122">
                  <c:v>38.155061101061996</c:v>
                </c:pt>
                <c:pt idx="123">
                  <c:v>33.560991054493996</c:v>
                </c:pt>
                <c:pt idx="124">
                  <c:v>33.711335711375995</c:v>
                </c:pt>
                <c:pt idx="125">
                  <c:v>35.674163722489993</c:v>
                </c:pt>
                <c:pt idx="126">
                  <c:v>33.267168080238001</c:v>
                </c:pt>
                <c:pt idx="127">
                  <c:v>31.830368803466001</c:v>
                </c:pt>
                <c:pt idx="128">
                  <c:v>31.910900600000002</c:v>
                </c:pt>
                <c:pt idx="129">
                  <c:v>31.603479399999998</c:v>
                </c:pt>
                <c:pt idx="130">
                  <c:v>30.031571</c:v>
                </c:pt>
              </c:numCache>
            </c:numRef>
          </c:val>
          <c:smooth val="0"/>
          <c:extLst>
            <c:ext xmlns:c16="http://schemas.microsoft.com/office/drawing/2014/chart" uri="{C3380CC4-5D6E-409C-BE32-E72D297353CC}">
              <c16:uniqueId val="{00000001-9225-4971-96EB-AEBBF2B3F493}"/>
            </c:ext>
          </c:extLst>
        </c:ser>
        <c:dLbls>
          <c:showLegendKey val="0"/>
          <c:showVal val="0"/>
          <c:showCatName val="0"/>
          <c:showSerName val="0"/>
          <c:showPercent val="0"/>
          <c:showBubbleSize val="0"/>
        </c:dLbls>
        <c:smooth val="0"/>
        <c:axId val="1705094575"/>
        <c:axId val="1705092175"/>
      </c:lineChart>
      <c:catAx>
        <c:axId val="170509457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705092175"/>
        <c:crosses val="autoZero"/>
        <c:auto val="1"/>
        <c:lblAlgn val="ctr"/>
        <c:lblOffset val="100"/>
        <c:noMultiLvlLbl val="0"/>
      </c:catAx>
      <c:valAx>
        <c:axId val="1705092175"/>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705094575"/>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'solar-pv-prices'!$D$1</c:f>
              <c:strCache>
                <c:ptCount val="1"/>
              </c:strCache>
            </c:strRef>
          </c:tx>
          <c:spPr>
            <a:ln w="53975" cap="rnd" cmpd="dbl">
              <a:solidFill>
                <a:srgbClr val="0070C0"/>
              </a:solidFill>
              <a:round/>
            </a:ln>
            <a:effectLst/>
          </c:spPr>
          <c:marker>
            <c:symbol val="none"/>
          </c:marker>
          <c:cat>
            <c:numRef>
              <c:f>'solar-pv-prices'!$C$2:$C$21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'solar-pv-prices'!$D$2:$D$21</c:f>
              <c:numCache>
                <c:formatCode>_-* #.##000\ _€_-;\-* #.##000\ _€_-;_-* "-"??\ _€_-;_-@_-</c:formatCode>
                <c:ptCount val="20"/>
                <c:pt idx="0">
                  <c:v>3.9559999999999995</c:v>
                </c:pt>
                <c:pt idx="1">
                  <c:v>4.4634</c:v>
                </c:pt>
                <c:pt idx="2">
                  <c:v>4.343</c:v>
                </c:pt>
                <c:pt idx="3">
                  <c:v>3.9646000000000003</c:v>
                </c:pt>
                <c:pt idx="4">
                  <c:v>2.6488</c:v>
                </c:pt>
                <c:pt idx="5">
                  <c:v>2.0983999999999998</c:v>
                </c:pt>
                <c:pt idx="6">
                  <c:v>1.72</c:v>
                </c:pt>
                <c:pt idx="7">
                  <c:v>0.92880000000000007</c:v>
                </c:pt>
                <c:pt idx="8">
                  <c:v>0.71379999999999999</c:v>
                </c:pt>
                <c:pt idx="9">
                  <c:v>0.66220000000000001</c:v>
                </c:pt>
                <c:pt idx="10">
                  <c:v>0.61919999999999997</c:v>
                </c:pt>
                <c:pt idx="11">
                  <c:v>0.56759999999999999</c:v>
                </c:pt>
                <c:pt idx="12">
                  <c:v>0.48160000000000003</c:v>
                </c:pt>
                <c:pt idx="13">
                  <c:v>0.43</c:v>
                </c:pt>
                <c:pt idx="14">
                  <c:v>0.38700000000000001</c:v>
                </c:pt>
                <c:pt idx="15">
                  <c:v>0.30959999999999999</c:v>
                </c:pt>
                <c:pt idx="16">
                  <c:v>0.2752</c:v>
                </c:pt>
                <c:pt idx="17">
                  <c:v>0.30959999999999999</c:v>
                </c:pt>
                <c:pt idx="18">
                  <c:v>0.2666</c:v>
                </c:pt>
                <c:pt idx="19">
                  <c:v>0.22359999999999999</c:v>
                </c:pt>
              </c:numCache>
            </c:numRef>
          </c:val>
          <c:smooth val="0"/>
          <c:extLst>
            <c:ext xmlns:c16="http://schemas.microsoft.com/office/drawing/2014/chart" uri="{C3380CC4-5D6E-409C-BE32-E72D297353CC}">
              <c16:uniqueId val="{00000000-4384-4604-87FC-0BDA44DDD055}"/>
            </c:ext>
          </c:extLst>
        </c:ser>
        <c:dLbls>
          <c:showLegendKey val="0"/>
          <c:showVal val="0"/>
          <c:showCatName val="0"/>
          <c:showSerName val="0"/>
          <c:showPercent val="0"/>
          <c:showBubbleSize val="0"/>
        </c:dLbls>
        <c:smooth val="0"/>
        <c:axId val="1705273855"/>
        <c:axId val="1705274335"/>
      </c:lineChart>
      <c:catAx>
        <c:axId val="170527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05274335"/>
        <c:crosses val="autoZero"/>
        <c:auto val="1"/>
        <c:lblAlgn val="ctr"/>
        <c:lblOffset val="100"/>
        <c:noMultiLvlLbl val="0"/>
      </c:catAx>
      <c:valAx>
        <c:axId val="170527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05273855"/>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5DFDB-50C4-4BBA-A971-192720327E1E}" type="datetimeFigureOut">
              <a:rPr lang="fr-BE" smtClean="0"/>
              <a:t>11/03/26</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ECB17-D597-4D46-8F04-592D6A64F992}" type="slidenum">
              <a:rPr lang="fr-BE" smtClean="0"/>
              <a:t>‹#›</a:t>
            </a:fld>
            <a:endParaRPr lang="fr-BE"/>
          </a:p>
        </p:txBody>
      </p:sp>
    </p:spTree>
    <p:extLst>
      <p:ext uri="{BB962C8B-B14F-4D97-AF65-F5344CB8AC3E}">
        <p14:creationId xmlns:p14="http://schemas.microsoft.com/office/powerpoint/2010/main" val="281524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orningstar.co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google.com/intl/fr-BE/googlefinance/disclaime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a:p>
        </p:txBody>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1</a:t>
            </a:fld>
            <a:endParaRPr lang="fr-BE"/>
          </a:p>
        </p:txBody>
      </p:sp>
    </p:spTree>
    <p:extLst>
      <p:ext uri="{BB962C8B-B14F-4D97-AF65-F5344CB8AC3E}">
        <p14:creationId xmlns:p14="http://schemas.microsoft.com/office/powerpoint/2010/main" val="2219984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11</a:t>
            </a:fld>
            <a:endParaRPr lang="fr-BE"/>
          </a:p>
        </p:txBody>
      </p:sp>
    </p:spTree>
    <p:extLst>
      <p:ext uri="{BB962C8B-B14F-4D97-AF65-F5344CB8AC3E}">
        <p14:creationId xmlns:p14="http://schemas.microsoft.com/office/powerpoint/2010/main" val="361116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r>
              <a:rPr lang="fr-BE"/>
              <a:t>Liste des projets actuelles avec capacités en TWh, surtout aux </a:t>
            </a:r>
            <a:r>
              <a:rPr lang="fr-BE" err="1"/>
              <a:t>états-Unis</a:t>
            </a:r>
            <a:endParaRPr lang="fr-BE"/>
          </a:p>
          <a:p>
            <a:r>
              <a:rPr lang="fr-BE"/>
              <a:t>https://www.energymarketprice.com/home/fr/news/1176394</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12</a:t>
            </a:fld>
            <a:endParaRPr lang="fr-BE"/>
          </a:p>
        </p:txBody>
      </p:sp>
    </p:spTree>
    <p:extLst>
      <p:ext uri="{BB962C8B-B14F-4D97-AF65-F5344CB8AC3E}">
        <p14:creationId xmlns:p14="http://schemas.microsoft.com/office/powerpoint/2010/main" val="376461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r>
              <a:rPr lang="fr-FR" sz="1200" b="0" i="0" kern="1200">
                <a:solidFill>
                  <a:schemeClr val="tx1"/>
                </a:solidFill>
                <a:effectLst/>
                <a:latin typeface="+mn-lt"/>
                <a:ea typeface="+mn-ea"/>
                <a:cs typeface="+mn-cs"/>
              </a:rPr>
              <a:t>0,86 Euro</a:t>
            </a:r>
          </a:p>
          <a:p>
            <a:r>
              <a:rPr lang="fr-FR" sz="1200" b="0" i="0" kern="1200">
                <a:solidFill>
                  <a:schemeClr val="tx1"/>
                </a:solidFill>
                <a:effectLst/>
                <a:latin typeface="+mn-lt"/>
                <a:ea typeface="+mn-ea"/>
                <a:cs typeface="+mn-cs"/>
              </a:rPr>
              <a:t>3 mars, 14:59 UTC · Source : </a:t>
            </a:r>
            <a:r>
              <a:rPr lang="fr-FR" sz="1200" b="0" i="0" u="none" strike="noStrike" kern="1200" err="1">
                <a:solidFill>
                  <a:schemeClr val="tx1"/>
                </a:solidFill>
                <a:effectLst/>
                <a:latin typeface="+mn-lt"/>
                <a:ea typeface="+mn-ea"/>
                <a:cs typeface="+mn-cs"/>
                <a:hlinkClick r:id="rId3"/>
              </a:rPr>
              <a:t>Morningstar</a:t>
            </a:r>
            <a:r>
              <a:rPr lang="fr-FR" sz="1200" b="0" i="0" kern="1200">
                <a:solidFill>
                  <a:schemeClr val="tx1"/>
                </a:solidFill>
                <a:effectLst/>
                <a:latin typeface="+mn-lt"/>
                <a:ea typeface="+mn-ea"/>
                <a:cs typeface="+mn-cs"/>
              </a:rPr>
              <a:t> · </a:t>
            </a:r>
            <a:r>
              <a:rPr lang="fr-FR" sz="1200" b="0" i="0" u="none" strike="noStrike" kern="1200">
                <a:solidFill>
                  <a:schemeClr val="tx1"/>
                </a:solidFill>
                <a:effectLst/>
                <a:latin typeface="+mn-lt"/>
                <a:ea typeface="+mn-ea"/>
                <a:cs typeface="+mn-cs"/>
                <a:hlinkClick r:id="rId4"/>
              </a:rPr>
              <a:t>Clause de non-responsabilité</a:t>
            </a:r>
            <a:endParaRPr lang="fr-FR" sz="1200" b="0" i="0" kern="1200">
              <a:solidFill>
                <a:schemeClr val="tx1"/>
              </a:solidFill>
              <a:effectLst/>
              <a:latin typeface="+mn-lt"/>
              <a:ea typeface="+mn-ea"/>
              <a:cs typeface="+mn-cs"/>
            </a:endParaRPr>
          </a:p>
          <a:p>
            <a:endParaRPr lang="en-GB"/>
          </a:p>
        </p:txBody>
      </p:sp>
      <p:sp>
        <p:nvSpPr>
          <p:cNvPr id="4" name="Espace réservé du numéro de diapositive 3"/>
          <p:cNvSpPr>
            <a:spLocks noGrp="1"/>
          </p:cNvSpPr>
          <p:nvPr>
            <p:ph type="sldNum" sz="quarter" idx="5"/>
          </p:nvPr>
        </p:nvSpPr>
        <p:spPr/>
        <p:txBody>
          <a:bodyPr/>
          <a:lstStyle/>
          <a:p>
            <a:fld id="{1159FA22-5A0A-4057-AAE3-ECC016E77C4E}" type="slidenum">
              <a:rPr lang="en-GB" smtClean="0"/>
              <a:t>13</a:t>
            </a:fld>
            <a:endParaRPr lang="en-GB"/>
          </a:p>
        </p:txBody>
      </p:sp>
    </p:spTree>
    <p:extLst>
      <p:ext uri="{BB962C8B-B14F-4D97-AF65-F5344CB8AC3E}">
        <p14:creationId xmlns:p14="http://schemas.microsoft.com/office/powerpoint/2010/main" val="1219306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r>
              <a:rPr lang="fr-BE" err="1"/>
              <a:t>dir</a:t>
            </a:r>
            <a:endParaRPr lang="fr-BE"/>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16</a:t>
            </a:fld>
            <a:endParaRPr lang="fr-BE"/>
          </a:p>
        </p:txBody>
      </p:sp>
    </p:spTree>
    <p:extLst>
      <p:ext uri="{BB962C8B-B14F-4D97-AF65-F5344CB8AC3E}">
        <p14:creationId xmlns:p14="http://schemas.microsoft.com/office/powerpoint/2010/main" val="824518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Une étude récente publiée dans </a:t>
            </a:r>
            <a:r>
              <a:rPr lang="fr-FR" i="1"/>
              <a:t>Nature Communications</a:t>
            </a:r>
            <a:r>
              <a:rPr lang="fr-FR"/>
              <a:t> indique que le solaire photovoltaïque deviendra la source d’électricité la moins coûteuse dans la majorité des régions du monde.</a:t>
            </a:r>
            <a:endParaRPr lang="fr-BE"/>
          </a:p>
          <a:p>
            <a:r>
              <a:rPr lang="fr-BE"/>
              <a:t>GRAS en titre</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17</a:t>
            </a:fld>
            <a:endParaRPr lang="fr-BE"/>
          </a:p>
        </p:txBody>
      </p:sp>
    </p:spTree>
    <p:extLst>
      <p:ext uri="{BB962C8B-B14F-4D97-AF65-F5344CB8AC3E}">
        <p14:creationId xmlns:p14="http://schemas.microsoft.com/office/powerpoint/2010/main" val="764718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r>
              <a:rPr lang="fr-BE"/>
              <a:t>Référence</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19</a:t>
            </a:fld>
            <a:endParaRPr lang="fr-BE"/>
          </a:p>
        </p:txBody>
      </p:sp>
    </p:spTree>
    <p:extLst>
      <p:ext uri="{BB962C8B-B14F-4D97-AF65-F5344CB8AC3E}">
        <p14:creationId xmlns:p14="http://schemas.microsoft.com/office/powerpoint/2010/main" val="314459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r>
              <a:rPr lang="fr-BE"/>
              <a:t>Ajouter les trois figures de 10 hubs dans ce slide pour décrire le hub</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21</a:t>
            </a:fld>
            <a:endParaRPr lang="fr-BE"/>
          </a:p>
        </p:txBody>
      </p:sp>
    </p:spTree>
    <p:extLst>
      <p:ext uri="{BB962C8B-B14F-4D97-AF65-F5344CB8AC3E}">
        <p14:creationId xmlns:p14="http://schemas.microsoft.com/office/powerpoint/2010/main" val="2669775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r>
              <a:rPr lang="fr-BE"/>
              <a:t>Qu’est-ce qu’on fait pour le </a:t>
            </a:r>
            <a:r>
              <a:rPr lang="fr-BE" err="1"/>
              <a:t>batiment</a:t>
            </a:r>
            <a:r>
              <a:rPr lang="fr-BE"/>
              <a:t> sur base de ces éléments</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23</a:t>
            </a:fld>
            <a:endParaRPr lang="fr-BE"/>
          </a:p>
        </p:txBody>
      </p:sp>
    </p:spTree>
    <p:extLst>
      <p:ext uri="{BB962C8B-B14F-4D97-AF65-F5344CB8AC3E}">
        <p14:creationId xmlns:p14="http://schemas.microsoft.com/office/powerpoint/2010/main" val="383635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3E267-458B-74E5-D57D-4214EE90BFD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3B59F6-4339-CFAD-45DC-C890E91404D2}"/>
              </a:ext>
            </a:extLst>
          </p:cNvPr>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a:extLst>
              <a:ext uri="{FF2B5EF4-FFF2-40B4-BE49-F238E27FC236}">
                <a16:creationId xmlns:a16="http://schemas.microsoft.com/office/drawing/2014/main" id="{942DF7A0-6377-028C-0CA5-32882EE6A2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Arial Rounded MT Bold"/>
              </a:rPr>
              <a:t>Il est nécessaire d’être énergétiquement indépendant et d’avoir accès à une énergie abondante et bon marché pour préserver notre industrie.</a:t>
            </a:r>
            <a:endParaRPr lang="fr-BE" sz="1200"/>
          </a:p>
          <a:p>
            <a:endParaRPr lang="fr-BE"/>
          </a:p>
        </p:txBody>
      </p:sp>
      <p:sp>
        <p:nvSpPr>
          <p:cNvPr id="4" name="Espace réservé du numéro de diapositive 3">
            <a:extLst>
              <a:ext uri="{FF2B5EF4-FFF2-40B4-BE49-F238E27FC236}">
                <a16:creationId xmlns:a16="http://schemas.microsoft.com/office/drawing/2014/main" id="{B2378551-0694-8E56-679D-7CE82AD0A973}"/>
              </a:ext>
            </a:extLst>
          </p:cNvPr>
          <p:cNvSpPr>
            <a:spLocks noGrp="1"/>
          </p:cNvSpPr>
          <p:nvPr>
            <p:ph type="sldNum" sz="quarter" idx="5"/>
          </p:nvPr>
        </p:nvSpPr>
        <p:spPr/>
        <p:txBody>
          <a:bodyPr/>
          <a:lstStyle/>
          <a:p>
            <a:fld id="{923ECB17-D597-4D46-8F04-592D6A64F992}" type="slidenum">
              <a:rPr lang="fr-BE" smtClean="0"/>
              <a:t>24</a:t>
            </a:fld>
            <a:endParaRPr lang="fr-BE"/>
          </a:p>
        </p:txBody>
      </p:sp>
    </p:spTree>
    <p:extLst>
      <p:ext uri="{BB962C8B-B14F-4D97-AF65-F5344CB8AC3E}">
        <p14:creationId xmlns:p14="http://schemas.microsoft.com/office/powerpoint/2010/main" val="2148735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a:p>
        </p:txBody>
      </p:sp>
      <p:sp>
        <p:nvSpPr>
          <p:cNvPr id="3" name="Espace réservé des notes 2"/>
          <p:cNvSpPr>
            <a:spLocks noGrp="1"/>
          </p:cNvSpPr>
          <p:nvPr>
            <p:ph type="body" idx="1"/>
          </p:nvPr>
        </p:nvSpPr>
        <p:spPr/>
        <p:txBody>
          <a:bodyPr/>
          <a:lstStyle/>
          <a:p>
            <a:r>
              <a:rPr lang="en-GB" b="0"/>
              <a:t>Est-ce que les derniers moyens de chauffage non électrifiés dans les années à venir pourraient être décarbonés à l’aide des e-fuels ?</a:t>
            </a:r>
            <a:endParaRPr lang="fr-BE" b="0"/>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26</a:t>
            </a:fld>
            <a:endParaRPr lang="fr-BE"/>
          </a:p>
        </p:txBody>
      </p:sp>
    </p:spTree>
    <p:extLst>
      <p:ext uri="{BB962C8B-B14F-4D97-AF65-F5344CB8AC3E}">
        <p14:creationId xmlns:p14="http://schemas.microsoft.com/office/powerpoint/2010/main" val="125706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Arial Rounded MT Bold"/>
              </a:rPr>
              <a:t>Il est nécessaire d’être énergétiquement indépendant et d’avoir accès à une énergie abondante et bon marché pour préserver notre industrie.</a:t>
            </a:r>
            <a:endParaRPr lang="fr-BE" sz="1200"/>
          </a:p>
          <a:p>
            <a:endParaRPr lang="fr-BE"/>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3</a:t>
            </a:fld>
            <a:endParaRPr lang="fr-BE"/>
          </a:p>
        </p:txBody>
      </p:sp>
    </p:spTree>
    <p:extLst>
      <p:ext uri="{BB962C8B-B14F-4D97-AF65-F5344CB8AC3E}">
        <p14:creationId xmlns:p14="http://schemas.microsoft.com/office/powerpoint/2010/main" val="553047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a:p>
        </p:txBody>
      </p:sp>
      <p:sp>
        <p:nvSpPr>
          <p:cNvPr id="3" name="Espace réservé des notes 2"/>
          <p:cNvSpPr>
            <a:spLocks noGrp="1"/>
          </p:cNvSpPr>
          <p:nvPr>
            <p:ph type="body" idx="1"/>
          </p:nvPr>
        </p:nvSpPr>
        <p:spPr/>
        <p:txBody>
          <a:bodyPr/>
          <a:lstStyle/>
          <a:p>
            <a:r>
              <a:rPr lang="fr-BE"/>
              <a:t>Merge avec slide suivant</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27</a:t>
            </a:fld>
            <a:endParaRPr lang="fr-BE"/>
          </a:p>
        </p:txBody>
      </p:sp>
    </p:spTree>
    <p:extLst>
      <p:ext uri="{BB962C8B-B14F-4D97-AF65-F5344CB8AC3E}">
        <p14:creationId xmlns:p14="http://schemas.microsoft.com/office/powerpoint/2010/main" val="3824779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r>
              <a:rPr lang="fr-BE"/>
              <a:t>.</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28</a:t>
            </a:fld>
            <a:endParaRPr lang="fr-BE"/>
          </a:p>
        </p:txBody>
      </p:sp>
    </p:spTree>
    <p:extLst>
      <p:ext uri="{BB962C8B-B14F-4D97-AF65-F5344CB8AC3E}">
        <p14:creationId xmlns:p14="http://schemas.microsoft.com/office/powerpoint/2010/main" val="758503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r>
              <a:rPr lang="fr-BE"/>
              <a:t>https://www.levif.be/belgique/politique/regions/wallonie/la-debacle-du-reseau-electrique-sature-si-on-ne-fait-rien-cest-la-faillite-de-la-wallonie/</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29</a:t>
            </a:fld>
            <a:endParaRPr lang="fr-BE"/>
          </a:p>
        </p:txBody>
      </p:sp>
    </p:spTree>
    <p:extLst>
      <p:ext uri="{BB962C8B-B14F-4D97-AF65-F5344CB8AC3E}">
        <p14:creationId xmlns:p14="http://schemas.microsoft.com/office/powerpoint/2010/main" val="2201369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a:p>
        </p:txBody>
      </p:sp>
      <p:sp>
        <p:nvSpPr>
          <p:cNvPr id="3" name="Espace réservé des notes 2"/>
          <p:cNvSpPr>
            <a:spLocks noGrp="1"/>
          </p:cNvSpPr>
          <p:nvPr>
            <p:ph type="body" idx="1"/>
          </p:nvPr>
        </p:nvSpPr>
        <p:spPr/>
        <p:txBody>
          <a:bodyPr/>
          <a:lstStyle/>
          <a:p>
            <a:r>
              <a:rPr lang="fr-BE"/>
              <a:t>https://www.lecho.be/entreprises/energie/des-centaines-d-entreprises-bloquees-aux-portes-du-reseau-electrique-wallon/10639761.html</a:t>
            </a:r>
          </a:p>
          <a:p>
            <a:r>
              <a:rPr lang="fr-BE"/>
              <a:t>https://www.tvlux.be/actu/info/economie/libin-le-futur-hotel-van-der-valk-impossible-a-alimenter-en-electricite_49765</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30</a:t>
            </a:fld>
            <a:endParaRPr lang="fr-BE"/>
          </a:p>
        </p:txBody>
      </p:sp>
    </p:spTree>
    <p:extLst>
      <p:ext uri="{BB962C8B-B14F-4D97-AF65-F5344CB8AC3E}">
        <p14:creationId xmlns:p14="http://schemas.microsoft.com/office/powerpoint/2010/main" val="730849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r>
              <a:rPr lang="fr-BE"/>
              <a:t>https://www.pv-magazine.fr/2025/05/14/serie-flexibilites-en-europe-la-congestion-du-reseau-bride-deja-le-solaire/</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31</a:t>
            </a:fld>
            <a:endParaRPr lang="fr-BE"/>
          </a:p>
        </p:txBody>
      </p:sp>
    </p:spTree>
    <p:extLst>
      <p:ext uri="{BB962C8B-B14F-4D97-AF65-F5344CB8AC3E}">
        <p14:creationId xmlns:p14="http://schemas.microsoft.com/office/powerpoint/2010/main" val="706172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a:p>
        </p:txBody>
      </p:sp>
      <p:sp>
        <p:nvSpPr>
          <p:cNvPr id="3" name="Espace réservé des notes 2"/>
          <p:cNvSpPr>
            <a:spLocks noGrp="1"/>
          </p:cNvSpPr>
          <p:nvPr>
            <p:ph type="body" idx="1"/>
          </p:nvPr>
        </p:nvSpPr>
        <p:spPr/>
        <p:txBody>
          <a:bodyPr/>
          <a:lstStyle/>
          <a:p>
            <a:r>
              <a:rPr lang="fr-BE" err="1"/>
              <a:t>Mettrer</a:t>
            </a:r>
            <a:r>
              <a:rPr lang="fr-BE"/>
              <a:t> l’image de l’EMS plus tard</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33</a:t>
            </a:fld>
            <a:endParaRPr lang="fr-BE"/>
          </a:p>
        </p:txBody>
      </p:sp>
    </p:spTree>
    <p:extLst>
      <p:ext uri="{BB962C8B-B14F-4D97-AF65-F5344CB8AC3E}">
        <p14:creationId xmlns:p14="http://schemas.microsoft.com/office/powerpoint/2010/main" val="2613143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a:p>
        </p:txBody>
      </p:sp>
      <p:sp>
        <p:nvSpPr>
          <p:cNvPr id="3" name="Espace réservé des notes 2"/>
          <p:cNvSpPr>
            <a:spLocks noGrp="1"/>
          </p:cNvSpPr>
          <p:nvPr>
            <p:ph type="body" idx="1"/>
          </p:nvPr>
        </p:nvSpPr>
        <p:spPr/>
        <p:txBody>
          <a:bodyPr/>
          <a:lstStyle/>
          <a:p>
            <a:pPr>
              <a:buNone/>
            </a:pPr>
            <a:r>
              <a:rPr lang="fr-FR" sz="1200" b="1"/>
              <a:t>Fonctionnement en 3 étapes :</a:t>
            </a:r>
          </a:p>
          <a:p>
            <a:endParaRPr lang="fr-FR" sz="1200" b="1"/>
          </a:p>
          <a:p>
            <a:pPr marL="457200" indent="-457200">
              <a:buAutoNum type="arabicPeriod"/>
            </a:pPr>
            <a:r>
              <a:rPr lang="fr-FR" sz="1200"/>
              <a:t>Le GRD détecte un risque de congestion et envoie une consigne de modulation aux utilisateurs connectés.</a:t>
            </a:r>
          </a:p>
          <a:p>
            <a:pPr marL="457200" indent="-457200">
              <a:buAutoNum type="arabicPeriod"/>
            </a:pPr>
            <a:endParaRPr lang="fr-FR" sz="1200"/>
          </a:p>
          <a:p>
            <a:pPr marL="457200" indent="-457200">
              <a:buAutoNum type="arabicPeriod"/>
            </a:pPr>
            <a:r>
              <a:rPr lang="fr-FR" sz="1200"/>
              <a:t>L’utilisateur peut suivre la consigne via ses propres actifs ou trouver une solution via la plateforme de flexibilité.</a:t>
            </a:r>
          </a:p>
          <a:p>
            <a:pPr marL="457200" indent="-457200">
              <a:buAutoNum type="arabicPeriod"/>
            </a:pPr>
            <a:endParaRPr lang="fr-FR" sz="1200"/>
          </a:p>
          <a:p>
            <a:pPr marL="457200" indent="-457200">
              <a:buAutoNum type="arabicPeriod"/>
            </a:pPr>
            <a:r>
              <a:rPr lang="fr-FR" sz="1200"/>
              <a:t>Les utilisateurs qui apportent une solution sont rémunérés car ils contribuent à éviter une surcharge locale du réseau.</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35</a:t>
            </a:fld>
            <a:endParaRPr lang="fr-BE"/>
          </a:p>
        </p:txBody>
      </p:sp>
    </p:spTree>
    <p:extLst>
      <p:ext uri="{BB962C8B-B14F-4D97-AF65-F5344CB8AC3E}">
        <p14:creationId xmlns:p14="http://schemas.microsoft.com/office/powerpoint/2010/main" val="3840366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a:p>
        </p:txBody>
      </p:sp>
      <p:sp>
        <p:nvSpPr>
          <p:cNvPr id="3" name="Espace réservé des notes 2"/>
          <p:cNvSpPr>
            <a:spLocks noGrp="1"/>
          </p:cNvSpPr>
          <p:nvPr>
            <p:ph type="body" idx="1"/>
          </p:nvPr>
        </p:nvSpPr>
        <p:spPr/>
        <p:txBody>
          <a:bodyPr/>
          <a:lstStyle/>
          <a:p>
            <a:r>
              <a:rPr lang="fr-BE"/>
              <a:t>Informations locales.</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37</a:t>
            </a:fld>
            <a:endParaRPr lang="fr-BE"/>
          </a:p>
        </p:txBody>
      </p:sp>
    </p:spTree>
    <p:extLst>
      <p:ext uri="{BB962C8B-B14F-4D97-AF65-F5344CB8AC3E}">
        <p14:creationId xmlns:p14="http://schemas.microsoft.com/office/powerpoint/2010/main" val="2064555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D4BEE-D3A2-3F0F-0FEA-3A0E7D6D74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EFD28C-60BE-607B-978D-4F734D981F9E}"/>
              </a:ext>
            </a:extLst>
          </p:cNvPr>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a:extLst>
              <a:ext uri="{FF2B5EF4-FFF2-40B4-BE49-F238E27FC236}">
                <a16:creationId xmlns:a16="http://schemas.microsoft.com/office/drawing/2014/main" id="{814C19B1-2BD2-2923-F7A8-3D041552641A}"/>
              </a:ext>
            </a:extLst>
          </p:cNvPr>
          <p:cNvSpPr>
            <a:spLocks noGrp="1"/>
          </p:cNvSpPr>
          <p:nvPr>
            <p:ph type="body" idx="1"/>
          </p:nvPr>
        </p:nvSpPr>
        <p:spPr/>
        <p:txBody>
          <a:bodyPr/>
          <a:lstStyle/>
          <a:p>
            <a:endParaRPr lang="fr-BE"/>
          </a:p>
        </p:txBody>
      </p:sp>
      <p:sp>
        <p:nvSpPr>
          <p:cNvPr id="4" name="Espace réservé du numéro de diapositive 3">
            <a:extLst>
              <a:ext uri="{FF2B5EF4-FFF2-40B4-BE49-F238E27FC236}">
                <a16:creationId xmlns:a16="http://schemas.microsoft.com/office/drawing/2014/main" id="{841333CF-F7E2-84C7-9664-453D01EDAC48}"/>
              </a:ext>
            </a:extLst>
          </p:cNvPr>
          <p:cNvSpPr>
            <a:spLocks noGrp="1"/>
          </p:cNvSpPr>
          <p:nvPr>
            <p:ph type="sldNum" sz="quarter" idx="5"/>
          </p:nvPr>
        </p:nvSpPr>
        <p:spPr/>
        <p:txBody>
          <a:bodyPr/>
          <a:lstStyle/>
          <a:p>
            <a:fld id="{923ECB17-D597-4D46-8F04-592D6A64F992}" type="slidenum">
              <a:rPr lang="fr-BE" smtClean="0"/>
              <a:t>39</a:t>
            </a:fld>
            <a:endParaRPr lang="fr-BE"/>
          </a:p>
        </p:txBody>
      </p:sp>
    </p:spTree>
    <p:extLst>
      <p:ext uri="{BB962C8B-B14F-4D97-AF65-F5344CB8AC3E}">
        <p14:creationId xmlns:p14="http://schemas.microsoft.com/office/powerpoint/2010/main" val="208426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1C8B8-5C92-9869-40C6-0249D0094D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366B6F-1C80-AC80-A815-AC489A5B8CF5}"/>
              </a:ext>
            </a:extLst>
          </p:cNvPr>
          <p:cNvSpPr>
            <a:spLocks noGrp="1" noRot="1" noChangeAspect="1"/>
          </p:cNvSpPr>
          <p:nvPr>
            <p:ph type="sldImg"/>
          </p:nvPr>
        </p:nvSpPr>
        <p:spPr/>
        <p:txBody>
          <a:bodyPr/>
          <a:lstStyle/>
          <a:p>
            <a:endParaRPr lang="fr-BE"/>
          </a:p>
        </p:txBody>
      </p:sp>
      <p:sp>
        <p:nvSpPr>
          <p:cNvPr id="3" name="Espace réservé des notes 2">
            <a:extLst>
              <a:ext uri="{FF2B5EF4-FFF2-40B4-BE49-F238E27FC236}">
                <a16:creationId xmlns:a16="http://schemas.microsoft.com/office/drawing/2014/main" id="{5953C70A-3E32-4970-C47A-9F9F2C45EA24}"/>
              </a:ext>
            </a:extLst>
          </p:cNvPr>
          <p:cNvSpPr>
            <a:spLocks noGrp="1"/>
          </p:cNvSpPr>
          <p:nvPr>
            <p:ph type="body" idx="1"/>
          </p:nvPr>
        </p:nvSpPr>
        <p:spPr/>
        <p:txBody>
          <a:bodyPr/>
          <a:lstStyle/>
          <a:p>
            <a:endParaRPr lang="fr-BE"/>
          </a:p>
        </p:txBody>
      </p:sp>
      <p:sp>
        <p:nvSpPr>
          <p:cNvPr id="4" name="Espace réservé du numéro de diapositive 3">
            <a:extLst>
              <a:ext uri="{FF2B5EF4-FFF2-40B4-BE49-F238E27FC236}">
                <a16:creationId xmlns:a16="http://schemas.microsoft.com/office/drawing/2014/main" id="{3B55A0C3-C556-7715-D307-E493815B773F}"/>
              </a:ext>
            </a:extLst>
          </p:cNvPr>
          <p:cNvSpPr>
            <a:spLocks noGrp="1"/>
          </p:cNvSpPr>
          <p:nvPr>
            <p:ph type="sldNum" sz="quarter" idx="5"/>
          </p:nvPr>
        </p:nvSpPr>
        <p:spPr/>
        <p:txBody>
          <a:bodyPr/>
          <a:lstStyle/>
          <a:p>
            <a:fld id="{923ECB17-D597-4D46-8F04-592D6A64F992}" type="slidenum">
              <a:rPr lang="fr-BE" smtClean="0"/>
              <a:t>40</a:t>
            </a:fld>
            <a:endParaRPr lang="fr-BE"/>
          </a:p>
        </p:txBody>
      </p:sp>
    </p:spTree>
    <p:extLst>
      <p:ext uri="{BB962C8B-B14F-4D97-AF65-F5344CB8AC3E}">
        <p14:creationId xmlns:p14="http://schemas.microsoft.com/office/powerpoint/2010/main" val="380085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r>
              <a:rPr lang="fr-BE"/>
              <a:t>Nouveau slide : en dehors de cette dépense, on a aussi financé le complexe militaro économique</a:t>
            </a:r>
          </a:p>
          <a:p>
            <a:r>
              <a:rPr lang="fr-BE"/>
              <a:t>https://www.theguardian.com/world/2022/mar/09/russian-gas-oil-vladimir-putin-war-europe-eu-official?utm_source=chatgpt.com</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4</a:t>
            </a:fld>
            <a:endParaRPr lang="fr-BE"/>
          </a:p>
        </p:txBody>
      </p:sp>
    </p:spTree>
    <p:extLst>
      <p:ext uri="{BB962C8B-B14F-4D97-AF65-F5344CB8AC3E}">
        <p14:creationId xmlns:p14="http://schemas.microsoft.com/office/powerpoint/2010/main" val="4122480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66D26-44D1-4A6A-8F01-0D7A3D9282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588CD3D-D9B2-31C5-75EE-470D12251DC6}"/>
              </a:ext>
            </a:extLst>
          </p:cNvPr>
          <p:cNvSpPr>
            <a:spLocks noGrp="1" noRot="1" noChangeAspect="1"/>
          </p:cNvSpPr>
          <p:nvPr>
            <p:ph type="sldImg"/>
          </p:nvPr>
        </p:nvSpPr>
        <p:spPr/>
        <p:txBody>
          <a:bodyPr/>
          <a:lstStyle/>
          <a:p>
            <a:endParaRPr lang="fr-BE"/>
          </a:p>
        </p:txBody>
      </p:sp>
      <p:sp>
        <p:nvSpPr>
          <p:cNvPr id="3" name="Espace réservé des notes 2">
            <a:extLst>
              <a:ext uri="{FF2B5EF4-FFF2-40B4-BE49-F238E27FC236}">
                <a16:creationId xmlns:a16="http://schemas.microsoft.com/office/drawing/2014/main" id="{4EE708D9-0481-CE2F-8A2F-65090A7112E3}"/>
              </a:ext>
            </a:extLst>
          </p:cNvPr>
          <p:cNvSpPr>
            <a:spLocks noGrp="1"/>
          </p:cNvSpPr>
          <p:nvPr>
            <p:ph type="body" idx="1"/>
          </p:nvPr>
        </p:nvSpPr>
        <p:spPr/>
        <p:txBody>
          <a:bodyPr/>
          <a:lstStyle/>
          <a:p>
            <a:r>
              <a:rPr lang="fr-BE"/>
              <a:t>Pendant une période de moindre utilisation de ces dernières, au lieu d’être à l’arrêt, elles pourront par exemple se déplacer vers des zones ou l’électricité est bon marché</a:t>
            </a:r>
          </a:p>
        </p:txBody>
      </p:sp>
      <p:sp>
        <p:nvSpPr>
          <p:cNvPr id="4" name="Espace réservé du numéro de diapositive 3">
            <a:extLst>
              <a:ext uri="{FF2B5EF4-FFF2-40B4-BE49-F238E27FC236}">
                <a16:creationId xmlns:a16="http://schemas.microsoft.com/office/drawing/2014/main" id="{8DA1C8FF-0743-3EA0-4D4F-A63D2025EC3B}"/>
              </a:ext>
            </a:extLst>
          </p:cNvPr>
          <p:cNvSpPr>
            <a:spLocks noGrp="1"/>
          </p:cNvSpPr>
          <p:nvPr>
            <p:ph type="sldNum" sz="quarter" idx="5"/>
          </p:nvPr>
        </p:nvSpPr>
        <p:spPr/>
        <p:txBody>
          <a:bodyPr/>
          <a:lstStyle/>
          <a:p>
            <a:fld id="{923ECB17-D597-4D46-8F04-592D6A64F992}" type="slidenum">
              <a:rPr lang="fr-BE" smtClean="0"/>
              <a:t>41</a:t>
            </a:fld>
            <a:endParaRPr lang="fr-BE"/>
          </a:p>
        </p:txBody>
      </p:sp>
    </p:spTree>
    <p:extLst>
      <p:ext uri="{BB962C8B-B14F-4D97-AF65-F5344CB8AC3E}">
        <p14:creationId xmlns:p14="http://schemas.microsoft.com/office/powerpoint/2010/main" val="1818030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7E3F4-9968-8B53-E810-E36DF4206E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1512A5E-3FA9-17AE-DD30-A35DFB60AF7C}"/>
              </a:ext>
            </a:extLst>
          </p:cNvPr>
          <p:cNvSpPr>
            <a:spLocks noGrp="1" noRot="1" noChangeAspect="1"/>
          </p:cNvSpPr>
          <p:nvPr>
            <p:ph type="sldImg"/>
          </p:nvPr>
        </p:nvSpPr>
        <p:spPr/>
        <p:txBody>
          <a:bodyPr/>
          <a:lstStyle/>
          <a:p>
            <a:endParaRPr lang="fr-BE"/>
          </a:p>
        </p:txBody>
      </p:sp>
      <p:sp>
        <p:nvSpPr>
          <p:cNvPr id="3" name="Espace réservé des notes 2">
            <a:extLst>
              <a:ext uri="{FF2B5EF4-FFF2-40B4-BE49-F238E27FC236}">
                <a16:creationId xmlns:a16="http://schemas.microsoft.com/office/drawing/2014/main" id="{B0A0A205-BE91-2BE0-8016-FCC66E801C45}"/>
              </a:ext>
            </a:extLst>
          </p:cNvPr>
          <p:cNvSpPr>
            <a:spLocks noGrp="1"/>
          </p:cNvSpPr>
          <p:nvPr>
            <p:ph type="body" idx="1"/>
          </p:nvPr>
        </p:nvSpPr>
        <p:spPr/>
        <p:txBody>
          <a:bodyPr/>
          <a:lstStyle/>
          <a:p>
            <a:r>
              <a:rPr lang="fr-BE"/>
              <a:t>Pareil changer le titre en une peur </a:t>
            </a:r>
          </a:p>
        </p:txBody>
      </p:sp>
      <p:sp>
        <p:nvSpPr>
          <p:cNvPr id="4" name="Espace réservé du numéro de diapositive 3">
            <a:extLst>
              <a:ext uri="{FF2B5EF4-FFF2-40B4-BE49-F238E27FC236}">
                <a16:creationId xmlns:a16="http://schemas.microsoft.com/office/drawing/2014/main" id="{022A0BFB-875F-3958-96CF-F3157F7B11D8}"/>
              </a:ext>
            </a:extLst>
          </p:cNvPr>
          <p:cNvSpPr>
            <a:spLocks noGrp="1"/>
          </p:cNvSpPr>
          <p:nvPr>
            <p:ph type="sldNum" sz="quarter" idx="5"/>
          </p:nvPr>
        </p:nvSpPr>
        <p:spPr/>
        <p:txBody>
          <a:bodyPr/>
          <a:lstStyle/>
          <a:p>
            <a:fld id="{923ECB17-D597-4D46-8F04-592D6A64F992}" type="slidenum">
              <a:rPr lang="fr-BE" smtClean="0"/>
              <a:t>42</a:t>
            </a:fld>
            <a:endParaRPr lang="fr-BE"/>
          </a:p>
        </p:txBody>
      </p:sp>
    </p:spTree>
    <p:extLst>
      <p:ext uri="{BB962C8B-B14F-4D97-AF65-F5344CB8AC3E}">
        <p14:creationId xmlns:p14="http://schemas.microsoft.com/office/powerpoint/2010/main" val="2341004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842E9-A245-E8AF-FEF1-2F0E7AD2248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A510961-DB96-5F41-D894-D27DB0E084A4}"/>
              </a:ext>
            </a:extLst>
          </p:cNvPr>
          <p:cNvSpPr>
            <a:spLocks noGrp="1" noRot="1" noChangeAspect="1"/>
          </p:cNvSpPr>
          <p:nvPr>
            <p:ph type="sldImg"/>
          </p:nvPr>
        </p:nvSpPr>
        <p:spPr/>
        <p:txBody>
          <a:bodyPr/>
          <a:lstStyle/>
          <a:p>
            <a:endParaRPr lang="fr-BE"/>
          </a:p>
        </p:txBody>
      </p:sp>
      <p:sp>
        <p:nvSpPr>
          <p:cNvPr id="3" name="Espace réservé des notes 2">
            <a:extLst>
              <a:ext uri="{FF2B5EF4-FFF2-40B4-BE49-F238E27FC236}">
                <a16:creationId xmlns:a16="http://schemas.microsoft.com/office/drawing/2014/main" id="{4BD0B38A-F80B-6273-E562-50125CB4DE8A}"/>
              </a:ext>
            </a:extLst>
          </p:cNvPr>
          <p:cNvSpPr>
            <a:spLocks noGrp="1"/>
          </p:cNvSpPr>
          <p:nvPr>
            <p:ph type="body" idx="1"/>
          </p:nvPr>
        </p:nvSpPr>
        <p:spPr/>
        <p:txBody>
          <a:bodyPr/>
          <a:lstStyle/>
          <a:p>
            <a:r>
              <a:rPr lang="fr-BE"/>
              <a:t>Finir sur une note </a:t>
            </a:r>
          </a:p>
          <a:p>
            <a:endParaRPr lang="fr-BE"/>
          </a:p>
          <a:p>
            <a:r>
              <a:rPr lang="fr-BE"/>
              <a:t>https://www.sciencedirect.com/science/article/pii/S0360835225001512</a:t>
            </a:r>
          </a:p>
          <a:p>
            <a:r>
              <a:rPr lang="fr-BE"/>
              <a:t>Image </a:t>
            </a:r>
          </a:p>
        </p:txBody>
      </p:sp>
      <p:sp>
        <p:nvSpPr>
          <p:cNvPr id="4" name="Espace réservé du numéro de diapositive 3">
            <a:extLst>
              <a:ext uri="{FF2B5EF4-FFF2-40B4-BE49-F238E27FC236}">
                <a16:creationId xmlns:a16="http://schemas.microsoft.com/office/drawing/2014/main" id="{A6C5825B-975A-AFAA-ABAA-BDA11BA7E5D9}"/>
              </a:ext>
            </a:extLst>
          </p:cNvPr>
          <p:cNvSpPr>
            <a:spLocks noGrp="1"/>
          </p:cNvSpPr>
          <p:nvPr>
            <p:ph type="sldNum" sz="quarter" idx="5"/>
          </p:nvPr>
        </p:nvSpPr>
        <p:spPr/>
        <p:txBody>
          <a:bodyPr/>
          <a:lstStyle/>
          <a:p>
            <a:fld id="{923ECB17-D597-4D46-8F04-592D6A64F992}" type="slidenum">
              <a:rPr lang="fr-BE" smtClean="0"/>
              <a:t>43</a:t>
            </a:fld>
            <a:endParaRPr lang="fr-BE"/>
          </a:p>
        </p:txBody>
      </p:sp>
    </p:spTree>
    <p:extLst>
      <p:ext uri="{BB962C8B-B14F-4D97-AF65-F5344CB8AC3E}">
        <p14:creationId xmlns:p14="http://schemas.microsoft.com/office/powerpoint/2010/main" val="73709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a:t>https://www.theguardian.com/world/2022/mar/09/russian-gas-oil-vladimir-putin-war-europe-eu-official?utm_source=chatgpt.com</a:t>
            </a:r>
          </a:p>
          <a:p>
            <a:endParaRPr lang="fr-BE"/>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5</a:t>
            </a:fld>
            <a:endParaRPr lang="fr-BE"/>
          </a:p>
        </p:txBody>
      </p:sp>
    </p:spTree>
    <p:extLst>
      <p:ext uri="{BB962C8B-B14F-4D97-AF65-F5344CB8AC3E}">
        <p14:creationId xmlns:p14="http://schemas.microsoft.com/office/powerpoint/2010/main" val="409417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a:p>
        </p:txBody>
      </p:sp>
      <p:sp>
        <p:nvSpPr>
          <p:cNvPr id="3" name="Espace réservé des notes 2"/>
          <p:cNvSpPr>
            <a:spLocks noGrp="1"/>
          </p:cNvSpPr>
          <p:nvPr>
            <p:ph type="body" idx="1"/>
          </p:nvPr>
        </p:nvSpPr>
        <p:spPr/>
        <p:txBody>
          <a:bodyPr/>
          <a:lstStyle/>
          <a:p>
            <a:r>
              <a:rPr lang="fr-FR" sz="1200"/>
              <a:t> afin d’éviter que certains pays européens ne cherchent encore à préserver des relations énergétiques privilégiées avec la Russie</a:t>
            </a:r>
            <a:endParaRPr lang="fr-BE"/>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6</a:t>
            </a:fld>
            <a:endParaRPr lang="fr-BE"/>
          </a:p>
        </p:txBody>
      </p:sp>
    </p:spTree>
    <p:extLst>
      <p:ext uri="{BB962C8B-B14F-4D97-AF65-F5344CB8AC3E}">
        <p14:creationId xmlns:p14="http://schemas.microsoft.com/office/powerpoint/2010/main" val="322012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En cumulé, rajouter une troisième ligne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Dangereux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[1] Acronyme de gaz naturel liquéfié. Il s’agit de gaz refroidi à –162 °C pour être transporté sous forme liquide principalement par navires méthaniers.</a:t>
            </a:r>
            <a:endParaRPr lang="fr-BE"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fr-BE"/>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7</a:t>
            </a:fld>
            <a:endParaRPr lang="fr-BE"/>
          </a:p>
        </p:txBody>
      </p:sp>
    </p:spTree>
    <p:extLst>
      <p:ext uri="{BB962C8B-B14F-4D97-AF65-F5344CB8AC3E}">
        <p14:creationId xmlns:p14="http://schemas.microsoft.com/office/powerpoint/2010/main" val="411096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5A59D-04C1-C72C-478B-EAB72F06057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B991DA1-F6E7-B812-A688-0479EDF32C54}"/>
              </a:ext>
            </a:extLst>
          </p:cNvPr>
          <p:cNvSpPr>
            <a:spLocks noGrp="1" noRot="1" noChangeAspect="1"/>
          </p:cNvSpPr>
          <p:nvPr>
            <p:ph type="sldImg"/>
          </p:nvPr>
        </p:nvSpPr>
        <p:spPr>
          <a:xfrm>
            <a:off x="685800" y="1143000"/>
            <a:ext cx="5486400" cy="3086100"/>
          </a:xfrm>
        </p:spPr>
        <p:txBody>
          <a:bodyPr/>
          <a:lstStyle/>
          <a:p>
            <a:endParaRPr lang="fr-BE"/>
          </a:p>
        </p:txBody>
      </p:sp>
      <p:sp>
        <p:nvSpPr>
          <p:cNvPr id="3" name="Espace réservé des notes 2">
            <a:extLst>
              <a:ext uri="{FF2B5EF4-FFF2-40B4-BE49-F238E27FC236}">
                <a16:creationId xmlns:a16="http://schemas.microsoft.com/office/drawing/2014/main" id="{4F8DDD81-395D-689A-393A-D92343777432}"/>
              </a:ext>
            </a:extLst>
          </p:cNvPr>
          <p:cNvSpPr>
            <a:spLocks noGrp="1"/>
          </p:cNvSpPr>
          <p:nvPr>
            <p:ph type="body" idx="1"/>
          </p:nvPr>
        </p:nvSpPr>
        <p:spPr/>
        <p:txBody>
          <a:bodyPr/>
          <a:lstStyle/>
          <a:p>
            <a:r>
              <a:rPr lang="fr-BE"/>
              <a:t>Ajouter la courbe des imports et exports qui s’inversent pour les USA.</a:t>
            </a:r>
          </a:p>
        </p:txBody>
      </p:sp>
      <p:sp>
        <p:nvSpPr>
          <p:cNvPr id="4" name="Espace réservé du numéro de diapositive 3">
            <a:extLst>
              <a:ext uri="{FF2B5EF4-FFF2-40B4-BE49-F238E27FC236}">
                <a16:creationId xmlns:a16="http://schemas.microsoft.com/office/drawing/2014/main" id="{E406EE81-1595-48CC-B277-4D042FF6526C}"/>
              </a:ext>
            </a:extLst>
          </p:cNvPr>
          <p:cNvSpPr>
            <a:spLocks noGrp="1"/>
          </p:cNvSpPr>
          <p:nvPr>
            <p:ph type="sldNum" sz="quarter" idx="5"/>
          </p:nvPr>
        </p:nvSpPr>
        <p:spPr/>
        <p:txBody>
          <a:bodyPr/>
          <a:lstStyle/>
          <a:p>
            <a:fld id="{923ECB17-D597-4D46-8F04-592D6A64F992}" type="slidenum">
              <a:rPr lang="fr-BE" smtClean="0"/>
              <a:t>8</a:t>
            </a:fld>
            <a:endParaRPr lang="fr-BE"/>
          </a:p>
        </p:txBody>
      </p:sp>
    </p:spTree>
    <p:extLst>
      <p:ext uri="{BB962C8B-B14F-4D97-AF65-F5344CB8AC3E}">
        <p14:creationId xmlns:p14="http://schemas.microsoft.com/office/powerpoint/2010/main" val="418086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a:p>
        </p:txBody>
      </p:sp>
      <p:sp>
        <p:nvSpPr>
          <p:cNvPr id="3" name="Espace réservé des notes 2"/>
          <p:cNvSpPr>
            <a:spLocks noGrp="1"/>
          </p:cNvSpPr>
          <p:nvPr>
            <p:ph type="body" idx="1"/>
          </p:nvPr>
        </p:nvSpPr>
        <p:spPr/>
        <p:txBody>
          <a:bodyPr/>
          <a:lstStyle/>
          <a:p>
            <a:r>
              <a:rPr lang="fr-BE"/>
              <a:t>https://www.congress.gov/93/statute/STATUTE-87/STATUTE-87-Pg627-2.pdf</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9</a:t>
            </a:fld>
            <a:endParaRPr lang="fr-BE"/>
          </a:p>
        </p:txBody>
      </p:sp>
    </p:spTree>
    <p:extLst>
      <p:ext uri="{BB962C8B-B14F-4D97-AF65-F5344CB8AC3E}">
        <p14:creationId xmlns:p14="http://schemas.microsoft.com/office/powerpoint/2010/main" val="3507280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BE"/>
          </a:p>
        </p:txBody>
      </p:sp>
      <p:sp>
        <p:nvSpPr>
          <p:cNvPr id="3" name="Espace réservé des notes 2"/>
          <p:cNvSpPr>
            <a:spLocks noGrp="1"/>
          </p:cNvSpPr>
          <p:nvPr>
            <p:ph type="body" idx="1"/>
          </p:nvPr>
        </p:nvSpPr>
        <p:spPr/>
        <p:txBody>
          <a:bodyPr/>
          <a:lstStyle/>
          <a:p>
            <a:r>
              <a:rPr lang="fr-BE" err="1"/>
              <a:t>Avnt</a:t>
            </a:r>
            <a:r>
              <a:rPr lang="fr-BE"/>
              <a:t> l’invasion en Ukraine,</a:t>
            </a:r>
          </a:p>
          <a:p>
            <a:r>
              <a:rPr lang="fr-BE"/>
              <a:t>Puis aussi moyenne depuis la crise</a:t>
            </a:r>
          </a:p>
        </p:txBody>
      </p:sp>
      <p:sp>
        <p:nvSpPr>
          <p:cNvPr id="4" name="Espace réservé du numéro de diapositive 3"/>
          <p:cNvSpPr>
            <a:spLocks noGrp="1"/>
          </p:cNvSpPr>
          <p:nvPr>
            <p:ph type="sldNum" sz="quarter" idx="5"/>
          </p:nvPr>
        </p:nvSpPr>
        <p:spPr/>
        <p:txBody>
          <a:bodyPr/>
          <a:lstStyle/>
          <a:p>
            <a:fld id="{923ECB17-D597-4D46-8F04-592D6A64F992}" type="slidenum">
              <a:rPr lang="fr-BE" smtClean="0"/>
              <a:t>10</a:t>
            </a:fld>
            <a:endParaRPr lang="fr-BE"/>
          </a:p>
        </p:txBody>
      </p:sp>
    </p:spTree>
    <p:extLst>
      <p:ext uri="{BB962C8B-B14F-4D97-AF65-F5344CB8AC3E}">
        <p14:creationId xmlns:p14="http://schemas.microsoft.com/office/powerpoint/2010/main" val="61407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CBF2B4A4-9298-41C2-A700-E3F0CC554413}" type="datetimeFigureOut">
              <a:rPr lang="fr-BE" smtClean="0"/>
              <a:t>11/03/26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42B1325-8BEA-4F7C-90DB-F484438BF21F}" type="slidenum">
              <a:rPr lang="fr-BE" smtClean="0"/>
              <a:t>‹#›</a:t>
            </a:fld>
            <a:endParaRPr lang="fr-BE"/>
          </a:p>
        </p:txBody>
      </p:sp>
    </p:spTree>
    <p:extLst>
      <p:ext uri="{BB962C8B-B14F-4D97-AF65-F5344CB8AC3E}">
        <p14:creationId xmlns:p14="http://schemas.microsoft.com/office/powerpoint/2010/main" val="123754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BF2B4A4-9298-41C2-A700-E3F0CC554413}" type="datetimeFigureOut">
              <a:rPr lang="fr-BE" smtClean="0"/>
              <a:t>11/03/26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42B1325-8BEA-4F7C-90DB-F484438BF21F}" type="slidenum">
              <a:rPr lang="fr-BE" smtClean="0"/>
              <a:t>‹#›</a:t>
            </a:fld>
            <a:endParaRPr lang="fr-BE"/>
          </a:p>
        </p:txBody>
      </p:sp>
    </p:spTree>
    <p:extLst>
      <p:ext uri="{BB962C8B-B14F-4D97-AF65-F5344CB8AC3E}">
        <p14:creationId xmlns:p14="http://schemas.microsoft.com/office/powerpoint/2010/main" val="43495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BF2B4A4-9298-41C2-A700-E3F0CC554413}" type="datetimeFigureOut">
              <a:rPr lang="fr-BE" smtClean="0"/>
              <a:t>11/03/26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42B1325-8BEA-4F7C-90DB-F484438BF21F}" type="slidenum">
              <a:rPr lang="fr-BE" smtClean="0"/>
              <a:t>‹#›</a:t>
            </a:fld>
            <a:endParaRPr lang="fr-BE"/>
          </a:p>
        </p:txBody>
      </p:sp>
    </p:spTree>
    <p:extLst>
      <p:ext uri="{BB962C8B-B14F-4D97-AF65-F5344CB8AC3E}">
        <p14:creationId xmlns:p14="http://schemas.microsoft.com/office/powerpoint/2010/main" val="98433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BF2B4A4-9298-41C2-A700-E3F0CC554413}" type="datetimeFigureOut">
              <a:rPr lang="fr-BE" smtClean="0"/>
              <a:t>11/03/26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42B1325-8BEA-4F7C-90DB-F484438BF21F}" type="slidenum">
              <a:rPr lang="fr-BE" smtClean="0"/>
              <a:t>‹#›</a:t>
            </a:fld>
            <a:endParaRPr lang="fr-BE"/>
          </a:p>
        </p:txBody>
      </p:sp>
    </p:spTree>
    <p:extLst>
      <p:ext uri="{BB962C8B-B14F-4D97-AF65-F5344CB8AC3E}">
        <p14:creationId xmlns:p14="http://schemas.microsoft.com/office/powerpoint/2010/main" val="10180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BF2B4A4-9298-41C2-A700-E3F0CC554413}" type="datetimeFigureOut">
              <a:rPr lang="fr-BE" smtClean="0"/>
              <a:t>11/03/26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42B1325-8BEA-4F7C-90DB-F484438BF21F}" type="slidenum">
              <a:rPr lang="fr-BE" smtClean="0"/>
              <a:t>‹#›</a:t>
            </a:fld>
            <a:endParaRPr lang="fr-BE"/>
          </a:p>
        </p:txBody>
      </p:sp>
    </p:spTree>
    <p:extLst>
      <p:ext uri="{BB962C8B-B14F-4D97-AF65-F5344CB8AC3E}">
        <p14:creationId xmlns:p14="http://schemas.microsoft.com/office/powerpoint/2010/main" val="296466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CBF2B4A4-9298-41C2-A700-E3F0CC554413}" type="datetimeFigureOut">
              <a:rPr lang="fr-BE" smtClean="0"/>
              <a:t>11/03/26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42B1325-8BEA-4F7C-90DB-F484438BF21F}" type="slidenum">
              <a:rPr lang="fr-BE" smtClean="0"/>
              <a:t>‹#›</a:t>
            </a:fld>
            <a:endParaRPr lang="fr-BE"/>
          </a:p>
        </p:txBody>
      </p:sp>
    </p:spTree>
    <p:extLst>
      <p:ext uri="{BB962C8B-B14F-4D97-AF65-F5344CB8AC3E}">
        <p14:creationId xmlns:p14="http://schemas.microsoft.com/office/powerpoint/2010/main" val="236194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BF2B4A4-9298-41C2-A700-E3F0CC554413}" type="datetimeFigureOut">
              <a:rPr lang="fr-BE" smtClean="0"/>
              <a:t>11/03/26</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042B1325-8BEA-4F7C-90DB-F484438BF21F}" type="slidenum">
              <a:rPr lang="fr-BE" smtClean="0"/>
              <a:t>‹#›</a:t>
            </a:fld>
            <a:endParaRPr lang="fr-BE"/>
          </a:p>
        </p:txBody>
      </p:sp>
    </p:spTree>
    <p:extLst>
      <p:ext uri="{BB962C8B-B14F-4D97-AF65-F5344CB8AC3E}">
        <p14:creationId xmlns:p14="http://schemas.microsoft.com/office/powerpoint/2010/main" val="406153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CBF2B4A4-9298-41C2-A700-E3F0CC554413}" type="datetimeFigureOut">
              <a:rPr lang="fr-BE" smtClean="0"/>
              <a:t>11/03/26</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042B1325-8BEA-4F7C-90DB-F484438BF21F}" type="slidenum">
              <a:rPr lang="fr-BE" smtClean="0"/>
              <a:t>‹#›</a:t>
            </a:fld>
            <a:endParaRPr lang="fr-BE"/>
          </a:p>
        </p:txBody>
      </p:sp>
    </p:spTree>
    <p:extLst>
      <p:ext uri="{BB962C8B-B14F-4D97-AF65-F5344CB8AC3E}">
        <p14:creationId xmlns:p14="http://schemas.microsoft.com/office/powerpoint/2010/main" val="412190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2B4A4-9298-41C2-A700-E3F0CC554413}" type="datetimeFigureOut">
              <a:rPr lang="fr-BE" smtClean="0"/>
              <a:t>11/03/26</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042B1325-8BEA-4F7C-90DB-F484438BF21F}" type="slidenum">
              <a:rPr lang="fr-BE" smtClean="0"/>
              <a:t>‹#›</a:t>
            </a:fld>
            <a:endParaRPr lang="fr-BE"/>
          </a:p>
        </p:txBody>
      </p:sp>
    </p:spTree>
    <p:extLst>
      <p:ext uri="{BB962C8B-B14F-4D97-AF65-F5344CB8AC3E}">
        <p14:creationId xmlns:p14="http://schemas.microsoft.com/office/powerpoint/2010/main" val="59098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BF2B4A4-9298-41C2-A700-E3F0CC554413}" type="datetimeFigureOut">
              <a:rPr lang="fr-BE" smtClean="0"/>
              <a:t>11/03/26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42B1325-8BEA-4F7C-90DB-F484438BF21F}" type="slidenum">
              <a:rPr lang="fr-BE" smtClean="0"/>
              <a:t>‹#›</a:t>
            </a:fld>
            <a:endParaRPr lang="fr-BE"/>
          </a:p>
        </p:txBody>
      </p:sp>
    </p:spTree>
    <p:extLst>
      <p:ext uri="{BB962C8B-B14F-4D97-AF65-F5344CB8AC3E}">
        <p14:creationId xmlns:p14="http://schemas.microsoft.com/office/powerpoint/2010/main" val="141875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BF2B4A4-9298-41C2-A700-E3F0CC554413}" type="datetimeFigureOut">
              <a:rPr lang="fr-BE" smtClean="0"/>
              <a:t>11/03/26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42B1325-8BEA-4F7C-90DB-F484438BF21F}" type="slidenum">
              <a:rPr lang="fr-BE" smtClean="0"/>
              <a:t>‹#›</a:t>
            </a:fld>
            <a:endParaRPr lang="fr-BE"/>
          </a:p>
        </p:txBody>
      </p:sp>
    </p:spTree>
    <p:extLst>
      <p:ext uri="{BB962C8B-B14F-4D97-AF65-F5344CB8AC3E}">
        <p14:creationId xmlns:p14="http://schemas.microsoft.com/office/powerpoint/2010/main" val="408622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F2B4A4-9298-41C2-A700-E3F0CC554413}" type="datetimeFigureOut">
              <a:rPr lang="fr-BE" smtClean="0"/>
              <a:t>11/03/26</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2B1325-8BEA-4F7C-90DB-F484438BF21F}" type="slidenum">
              <a:rPr lang="fr-BE" smtClean="0"/>
              <a:t>‹#›</a:t>
            </a:fld>
            <a:endParaRPr lang="fr-BE"/>
          </a:p>
        </p:txBody>
      </p:sp>
    </p:spTree>
    <p:extLst>
      <p:ext uri="{BB962C8B-B14F-4D97-AF65-F5344CB8AC3E}">
        <p14:creationId xmlns:p14="http://schemas.microsoft.com/office/powerpoint/2010/main" val="41555089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oi.org/10.1038/s41467-023-41971-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hdl.handle.net/2268/14442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hdl.handle.net/2268/337189"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s://orbi.uliege.be/handle/2268/327367" TargetMode="External"/><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hdl.handle.net/2268/205035" TargetMode="External"/><Relationship Id="rId7"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dre 4">
            <a:extLst>
              <a:ext uri="{FF2B5EF4-FFF2-40B4-BE49-F238E27FC236}">
                <a16:creationId xmlns:a16="http://schemas.microsoft.com/office/drawing/2014/main" id="{4F2FA467-7EFB-B736-8E00-512C36DCD163}"/>
              </a:ext>
            </a:extLst>
          </p:cNvPr>
          <p:cNvSpPr/>
          <p:nvPr/>
        </p:nvSpPr>
        <p:spPr>
          <a:xfrm>
            <a:off x="0" y="0"/>
            <a:ext cx="12192000" cy="6858000"/>
          </a:xfrm>
          <a:prstGeom prst="frame">
            <a:avLst>
              <a:gd name="adj1" fmla="val 7518"/>
            </a:avLst>
          </a:prstGeom>
          <a:gradFill>
            <a:gsLst>
              <a:gs pos="90000">
                <a:srgbClr val="E6E8FA"/>
              </a:gs>
              <a:gs pos="50000">
                <a:schemeClr val="bg1"/>
              </a:gs>
              <a:gs pos="10000">
                <a:srgbClr val="E6E8F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6" name="Rectangle 5">
            <a:extLst>
              <a:ext uri="{FF2B5EF4-FFF2-40B4-BE49-F238E27FC236}">
                <a16:creationId xmlns:a16="http://schemas.microsoft.com/office/drawing/2014/main" id="{F73EFB3F-2F02-E1DC-49F6-57C7189BBEC8}"/>
              </a:ext>
            </a:extLst>
          </p:cNvPr>
          <p:cNvSpPr/>
          <p:nvPr/>
        </p:nvSpPr>
        <p:spPr>
          <a:xfrm>
            <a:off x="505180" y="511210"/>
            <a:ext cx="11181638" cy="5835579"/>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a:t>
            </a:r>
          </a:p>
        </p:txBody>
      </p:sp>
      <p:sp>
        <p:nvSpPr>
          <p:cNvPr id="4" name="ZoneTexte 3">
            <a:extLst>
              <a:ext uri="{FF2B5EF4-FFF2-40B4-BE49-F238E27FC236}">
                <a16:creationId xmlns:a16="http://schemas.microsoft.com/office/drawing/2014/main" id="{0D1CF881-DB1C-B7E5-FBB8-202EF250963E}"/>
              </a:ext>
            </a:extLst>
          </p:cNvPr>
          <p:cNvSpPr txBox="1"/>
          <p:nvPr/>
        </p:nvSpPr>
        <p:spPr>
          <a:xfrm>
            <a:off x="1962918" y="1742988"/>
            <a:ext cx="8266158" cy="707886"/>
          </a:xfrm>
          <a:prstGeom prst="rect">
            <a:avLst/>
          </a:prstGeom>
          <a:noFill/>
        </p:spPr>
        <p:txBody>
          <a:bodyPr wrap="square" rtlCol="0">
            <a:spAutoFit/>
          </a:bodyPr>
          <a:lstStyle/>
          <a:p>
            <a:pPr algn="ctr"/>
            <a:r>
              <a:rPr lang="fr-BE" sz="4000" b="1"/>
              <a:t>Politique énergétique et bâtiment</a:t>
            </a:r>
          </a:p>
        </p:txBody>
      </p:sp>
      <p:sp>
        <p:nvSpPr>
          <p:cNvPr id="11" name="ZoneTexte 10">
            <a:extLst>
              <a:ext uri="{FF2B5EF4-FFF2-40B4-BE49-F238E27FC236}">
                <a16:creationId xmlns:a16="http://schemas.microsoft.com/office/drawing/2014/main" id="{3AADC014-516E-5A27-AD00-771809793502}"/>
              </a:ext>
            </a:extLst>
          </p:cNvPr>
          <p:cNvSpPr txBox="1"/>
          <p:nvPr/>
        </p:nvSpPr>
        <p:spPr>
          <a:xfrm>
            <a:off x="3064189" y="2909043"/>
            <a:ext cx="6063610" cy="400110"/>
          </a:xfrm>
          <a:prstGeom prst="rect">
            <a:avLst/>
          </a:prstGeom>
          <a:noFill/>
        </p:spPr>
        <p:txBody>
          <a:bodyPr wrap="square" lIns="91440" tIns="45720" rIns="91440" bIns="45720" anchor="t">
            <a:spAutoFit/>
          </a:bodyPr>
          <a:lstStyle/>
          <a:p>
            <a:pPr algn="ctr"/>
            <a:r>
              <a:rPr lang="en-GB" sz="2000" dirty="0"/>
              <a:t>Auteurs : Prof</a:t>
            </a:r>
            <a:r>
              <a:rPr lang="en-GB" sz="2000" noProof="0" dirty="0"/>
              <a:t>. </a:t>
            </a:r>
            <a:r>
              <a:rPr lang="en-GB" sz="2000" dirty="0"/>
              <a:t>Damien Ernst et Dr Victor Dachet</a:t>
            </a:r>
            <a:endParaRPr lang="en-GB" sz="2000" noProof="0" dirty="0"/>
          </a:p>
        </p:txBody>
      </p:sp>
      <p:pic>
        <p:nvPicPr>
          <p:cNvPr id="12" name="Picture 6" descr="University of Liège - BridgET">
            <a:extLst>
              <a:ext uri="{FF2B5EF4-FFF2-40B4-BE49-F238E27FC236}">
                <a16:creationId xmlns:a16="http://schemas.microsoft.com/office/drawing/2014/main" id="{D6492F6F-42C7-9744-0F3E-8FEDBF9852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86" r="16563"/>
          <a:stretch>
            <a:fillRect/>
          </a:stretch>
        </p:blipFill>
        <p:spPr bwMode="auto">
          <a:xfrm>
            <a:off x="5564183" y="3732318"/>
            <a:ext cx="1063623" cy="160544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AE47E39E-EAD5-98BE-DCCF-54050AB8442A}"/>
              </a:ext>
            </a:extLst>
          </p:cNvPr>
          <p:cNvSpPr/>
          <p:nvPr/>
        </p:nvSpPr>
        <p:spPr>
          <a:xfrm>
            <a:off x="1705874" y="1464294"/>
            <a:ext cx="8780247" cy="126527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ZoneTexte 18">
            <a:extLst>
              <a:ext uri="{FF2B5EF4-FFF2-40B4-BE49-F238E27FC236}">
                <a16:creationId xmlns:a16="http://schemas.microsoft.com/office/drawing/2014/main" id="{2712DD1C-F50B-D6D7-EE47-34A8792A7D65}"/>
              </a:ext>
            </a:extLst>
          </p:cNvPr>
          <p:cNvSpPr txBox="1"/>
          <p:nvPr/>
        </p:nvSpPr>
        <p:spPr>
          <a:xfrm>
            <a:off x="4258949" y="5733179"/>
            <a:ext cx="3674093" cy="400110"/>
          </a:xfrm>
          <a:prstGeom prst="rect">
            <a:avLst/>
          </a:prstGeom>
          <a:noFill/>
        </p:spPr>
        <p:txBody>
          <a:bodyPr wrap="square" lIns="91440" tIns="45720" rIns="91440" bIns="45720" anchor="t">
            <a:spAutoFit/>
          </a:bodyPr>
          <a:lstStyle/>
          <a:p>
            <a:pPr algn="ctr"/>
            <a:r>
              <a:rPr lang="en-GB" sz="2000" noProof="0" err="1"/>
              <a:t>Mipim</a:t>
            </a:r>
            <a:r>
              <a:rPr lang="en-GB" sz="2000" noProof="0"/>
              <a:t> 2026</a:t>
            </a:r>
          </a:p>
        </p:txBody>
      </p:sp>
    </p:spTree>
    <p:extLst>
      <p:ext uri="{BB962C8B-B14F-4D97-AF65-F5344CB8AC3E}">
        <p14:creationId xmlns:p14="http://schemas.microsoft.com/office/powerpoint/2010/main" val="150264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BD627285-F088-D31D-DBE4-6D51B0F66876}"/>
              </a:ext>
            </a:extLst>
          </p:cNvPr>
          <p:cNvSpPr txBox="1"/>
          <p:nvPr/>
        </p:nvSpPr>
        <p:spPr>
          <a:xfrm>
            <a:off x="3021307" y="3243078"/>
            <a:ext cx="7298687" cy="338554"/>
          </a:xfrm>
          <a:prstGeom prst="rect">
            <a:avLst/>
          </a:prstGeom>
          <a:noFill/>
        </p:spPr>
        <p:txBody>
          <a:bodyPr wrap="square" rtlCol="0">
            <a:spAutoFit/>
          </a:bodyPr>
          <a:lstStyle/>
          <a:p>
            <a:pPr algn="ctr"/>
            <a:r>
              <a:rPr lang="fr-BE" sz="1600" i="1"/>
              <a:t>Évolution du prix du gaz sur les marchés Henry hub et Dutch TTF (en €/MWh).</a:t>
            </a:r>
          </a:p>
        </p:txBody>
      </p:sp>
      <p:sp>
        <p:nvSpPr>
          <p:cNvPr id="20" name="Rectangle 19">
            <a:extLst>
              <a:ext uri="{FF2B5EF4-FFF2-40B4-BE49-F238E27FC236}">
                <a16:creationId xmlns:a16="http://schemas.microsoft.com/office/drawing/2014/main" id="{BB73F012-6504-1DCB-D0A7-08D160F859ED}"/>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ZoneTexte 20">
            <a:extLst>
              <a:ext uri="{FF2B5EF4-FFF2-40B4-BE49-F238E27FC236}">
                <a16:creationId xmlns:a16="http://schemas.microsoft.com/office/drawing/2014/main" id="{B2E40C8E-15A9-2992-49EB-888502FA443E}"/>
              </a:ext>
            </a:extLst>
          </p:cNvPr>
          <p:cNvSpPr txBox="1"/>
          <p:nvPr/>
        </p:nvSpPr>
        <p:spPr>
          <a:xfrm>
            <a:off x="491331" y="260274"/>
            <a:ext cx="11209332" cy="523220"/>
          </a:xfrm>
          <a:prstGeom prst="rect">
            <a:avLst/>
          </a:prstGeom>
          <a:noFill/>
        </p:spPr>
        <p:txBody>
          <a:bodyPr wrap="square" lIns="91440" tIns="45720" rIns="91440" bIns="45720" rtlCol="0" anchor="t">
            <a:spAutoFit/>
          </a:bodyPr>
          <a:lstStyle/>
          <a:p>
            <a:pPr algn="ctr"/>
            <a:r>
              <a:rPr lang="fr-FR" sz="2800" b="1"/>
              <a:t>Un rapport de trois entre les prix du gaz en Europe et aux États-Unis</a:t>
            </a:r>
          </a:p>
        </p:txBody>
      </p:sp>
      <p:sp>
        <p:nvSpPr>
          <p:cNvPr id="26" name="ZoneTexte 25">
            <a:extLst>
              <a:ext uri="{FF2B5EF4-FFF2-40B4-BE49-F238E27FC236}">
                <a16:creationId xmlns:a16="http://schemas.microsoft.com/office/drawing/2014/main" id="{D2D529DF-3024-0AE9-DAD8-540A5BEF3A3C}"/>
              </a:ext>
            </a:extLst>
          </p:cNvPr>
          <p:cNvSpPr txBox="1"/>
          <p:nvPr/>
        </p:nvSpPr>
        <p:spPr>
          <a:xfrm>
            <a:off x="882627" y="1152824"/>
            <a:ext cx="10426738" cy="1785104"/>
          </a:xfrm>
          <a:prstGeom prst="rect">
            <a:avLst/>
          </a:prstGeom>
          <a:noFill/>
        </p:spPr>
        <p:txBody>
          <a:bodyPr wrap="square" lIns="91440" tIns="45720" rIns="91440" bIns="45720" anchor="t">
            <a:spAutoFit/>
          </a:bodyPr>
          <a:lstStyle/>
          <a:p>
            <a:pPr algn="just">
              <a:buNone/>
            </a:pPr>
            <a:r>
              <a:rPr lang="fr-FR" sz="2000"/>
              <a:t>Le 4 mars 2026, le prix du gaz s’établissait à environ 9 €/MWh sur le Henry Hub (États-Unis) contre 55 €/MWh sur le Dutch TTF (Europe). Depuis janvier 2023, les prix moyens se situent autour de 15 €/MWh aux États-Unis et de 35 €/MWh en Europe.</a:t>
            </a:r>
          </a:p>
          <a:p>
            <a:pPr algn="just">
              <a:buNone/>
            </a:pPr>
            <a:endParaRPr lang="fr-FR" sz="1000"/>
          </a:p>
          <a:p>
            <a:pPr algn="just">
              <a:buNone/>
            </a:pPr>
            <a:r>
              <a:rPr lang="fr-FR" sz="2000"/>
              <a:t>Pour l’Europe, cet écart de prix constitue une menace existentielle pour la compétitivité de plusieurs secteurs industriels, en particulier l’industrie chimique.</a:t>
            </a:r>
          </a:p>
        </p:txBody>
      </p:sp>
      <p:grpSp>
        <p:nvGrpSpPr>
          <p:cNvPr id="30" name="Groupe 29">
            <a:extLst>
              <a:ext uri="{FF2B5EF4-FFF2-40B4-BE49-F238E27FC236}">
                <a16:creationId xmlns:a16="http://schemas.microsoft.com/office/drawing/2014/main" id="{B828F85A-6498-9416-44C6-1059E04DFFFB}"/>
              </a:ext>
            </a:extLst>
          </p:cNvPr>
          <p:cNvGrpSpPr/>
          <p:nvPr/>
        </p:nvGrpSpPr>
        <p:grpSpPr>
          <a:xfrm>
            <a:off x="1196814" y="3645248"/>
            <a:ext cx="9798364" cy="2798717"/>
            <a:chOff x="1355099" y="3616673"/>
            <a:chExt cx="10014587" cy="2798717"/>
          </a:xfrm>
        </p:grpSpPr>
        <p:pic>
          <p:nvPicPr>
            <p:cNvPr id="29" name="Image 28" descr="Une image contenant Police, texte, capture d’écran, Graphique&#10;&#10;Le contenu généré par l’IA peut être incorrect.">
              <a:extLst>
                <a:ext uri="{FF2B5EF4-FFF2-40B4-BE49-F238E27FC236}">
                  <a16:creationId xmlns:a16="http://schemas.microsoft.com/office/drawing/2014/main" id="{506FE8E0-04F5-27C6-47EC-4CA6155F65E6}"/>
                </a:ext>
              </a:extLst>
            </p:cNvPr>
            <p:cNvPicPr>
              <a:picLocks noChangeAspect="1"/>
            </p:cNvPicPr>
            <p:nvPr/>
          </p:nvPicPr>
          <p:blipFill>
            <a:blip r:embed="rId3"/>
            <a:srcRect r="45378"/>
            <a:stretch>
              <a:fillRect/>
            </a:stretch>
          </p:blipFill>
          <p:spPr>
            <a:xfrm>
              <a:off x="10380315" y="5663963"/>
              <a:ext cx="989371" cy="291975"/>
            </a:xfrm>
            <a:prstGeom prst="rect">
              <a:avLst/>
            </a:prstGeom>
          </p:spPr>
        </p:pic>
        <p:graphicFrame>
          <p:nvGraphicFramePr>
            <p:cNvPr id="18" name="Graphique 17">
              <a:extLst>
                <a:ext uri="{FF2B5EF4-FFF2-40B4-BE49-F238E27FC236}">
                  <a16:creationId xmlns:a16="http://schemas.microsoft.com/office/drawing/2014/main" id="{5EE6EA6D-ED1D-CFD6-EBD2-44ABE7810087}"/>
                </a:ext>
              </a:extLst>
            </p:cNvPr>
            <p:cNvGraphicFramePr>
              <a:graphicFrameLocks/>
            </p:cNvGraphicFramePr>
            <p:nvPr>
              <p:extLst>
                <p:ext uri="{D42A27DB-BD31-4B8C-83A1-F6EECF244321}">
                  <p14:modId xmlns:p14="http://schemas.microsoft.com/office/powerpoint/2010/main" val="2640520478"/>
                </p:ext>
              </p:extLst>
            </p:nvPr>
          </p:nvGraphicFramePr>
          <p:xfrm>
            <a:off x="1355099" y="3616673"/>
            <a:ext cx="9215094" cy="2798717"/>
          </p:xfrm>
          <a:graphic>
            <a:graphicData uri="http://schemas.openxmlformats.org/drawingml/2006/chart">
              <c:chart xmlns:c="http://schemas.openxmlformats.org/drawingml/2006/chart" xmlns:r="http://schemas.openxmlformats.org/officeDocument/2006/relationships" r:id="rId4"/>
            </a:graphicData>
          </a:graphic>
        </p:graphicFrame>
        <p:pic>
          <p:nvPicPr>
            <p:cNvPr id="28" name="Image 27">
              <a:extLst>
                <a:ext uri="{FF2B5EF4-FFF2-40B4-BE49-F238E27FC236}">
                  <a16:creationId xmlns:a16="http://schemas.microsoft.com/office/drawing/2014/main" id="{4B9C6995-E5BF-BD56-71E5-7E875062EA76}"/>
                </a:ext>
              </a:extLst>
            </p:cNvPr>
            <p:cNvPicPr>
              <a:picLocks noChangeAspect="1"/>
            </p:cNvPicPr>
            <p:nvPr/>
          </p:nvPicPr>
          <p:blipFill>
            <a:blip r:embed="rId5"/>
            <a:stretch>
              <a:fillRect/>
            </a:stretch>
          </p:blipFill>
          <p:spPr>
            <a:xfrm>
              <a:off x="10445384" y="5581618"/>
              <a:ext cx="706833" cy="165952"/>
            </a:xfrm>
            <a:prstGeom prst="rect">
              <a:avLst/>
            </a:prstGeom>
          </p:spPr>
        </p:pic>
      </p:grpSp>
      <p:sp>
        <p:nvSpPr>
          <p:cNvPr id="31" name="Rectangle 30">
            <a:extLst>
              <a:ext uri="{FF2B5EF4-FFF2-40B4-BE49-F238E27FC236}">
                <a16:creationId xmlns:a16="http://schemas.microsoft.com/office/drawing/2014/main" id="{F6531A11-35D4-438E-0D58-4FBC2A566A60}"/>
              </a:ext>
            </a:extLst>
          </p:cNvPr>
          <p:cNvSpPr/>
          <p:nvPr/>
        </p:nvSpPr>
        <p:spPr>
          <a:xfrm>
            <a:off x="1094495" y="3160411"/>
            <a:ext cx="10125955" cy="329119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space réservé du numéro de diapositive 3">
            <a:extLst>
              <a:ext uri="{FF2B5EF4-FFF2-40B4-BE49-F238E27FC236}">
                <a16:creationId xmlns:a16="http://schemas.microsoft.com/office/drawing/2014/main" id="{FA33D6B2-0D7E-2438-3EB7-73F470949503}"/>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10</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51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A5EB42-1743-D529-9843-2889072C9601}"/>
              </a:ext>
            </a:extLst>
          </p:cNvPr>
          <p:cNvSpPr/>
          <p:nvPr/>
        </p:nvSpPr>
        <p:spPr>
          <a:xfrm>
            <a:off x="6249820" y="1380837"/>
            <a:ext cx="5045120" cy="3725234"/>
          </a:xfrm>
          <a:prstGeom prst="rect">
            <a:avLst/>
          </a:prstGeom>
          <a:solidFill>
            <a:srgbClr val="FEF7EA"/>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B897D7C-4BF4-EDA7-BA5D-AEE0BDDBAAF1}"/>
              </a:ext>
            </a:extLst>
          </p:cNvPr>
          <p:cNvSpPr/>
          <p:nvPr/>
        </p:nvSpPr>
        <p:spPr>
          <a:xfrm>
            <a:off x="897060" y="1380838"/>
            <a:ext cx="4805054" cy="3725234"/>
          </a:xfrm>
          <a:prstGeom prst="rect">
            <a:avLst/>
          </a:prstGeom>
          <a:solidFill>
            <a:srgbClr val="FEF7EA"/>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C5AAD71-28C2-B7EE-0CB8-5C532FC8D982}"/>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38A34B8E-08E4-ADEF-CC95-D1DD5DF92B02}"/>
              </a:ext>
            </a:extLst>
          </p:cNvPr>
          <p:cNvSpPr txBox="1"/>
          <p:nvPr/>
        </p:nvSpPr>
        <p:spPr>
          <a:xfrm>
            <a:off x="491331" y="260274"/>
            <a:ext cx="11209332" cy="523220"/>
          </a:xfrm>
          <a:prstGeom prst="rect">
            <a:avLst/>
          </a:prstGeom>
          <a:noFill/>
        </p:spPr>
        <p:txBody>
          <a:bodyPr wrap="square" lIns="91440" tIns="45720" rIns="91440" bIns="45720" rtlCol="0" anchor="t">
            <a:spAutoFit/>
          </a:bodyPr>
          <a:lstStyle/>
          <a:p>
            <a:pPr algn="ctr"/>
            <a:r>
              <a:rPr lang="fr-FR" sz="2800" b="1"/>
              <a:t>Deux exemples qui illustrent cette menace existentielle en Belgique</a:t>
            </a:r>
          </a:p>
        </p:txBody>
      </p:sp>
      <p:pic>
        <p:nvPicPr>
          <p:cNvPr id="10" name="Image 9" descr="Une image contenant ciel, nuage, texte, plein air&#10;&#10;Le contenu généré par l’IA peut être incorrect.">
            <a:extLst>
              <a:ext uri="{FF2B5EF4-FFF2-40B4-BE49-F238E27FC236}">
                <a16:creationId xmlns:a16="http://schemas.microsoft.com/office/drawing/2014/main" id="{7E17F648-2D0F-FC48-2B74-2FFCE0378786}"/>
              </a:ext>
            </a:extLst>
          </p:cNvPr>
          <p:cNvPicPr>
            <a:picLocks noChangeAspect="1"/>
          </p:cNvPicPr>
          <p:nvPr/>
        </p:nvPicPr>
        <p:blipFill>
          <a:blip r:embed="rId3"/>
          <a:stretch>
            <a:fillRect/>
          </a:stretch>
        </p:blipFill>
        <p:spPr>
          <a:xfrm>
            <a:off x="1579776" y="1517389"/>
            <a:ext cx="3439622" cy="3497244"/>
          </a:xfrm>
          <a:prstGeom prst="rect">
            <a:avLst/>
          </a:prstGeom>
        </p:spPr>
      </p:pic>
      <p:pic>
        <p:nvPicPr>
          <p:cNvPr id="14" name="Image 13" descr="Une image contenant texte, ciel, plein air, nuage&#10;&#10;Le contenu généré par l’IA peut être incorrect.">
            <a:extLst>
              <a:ext uri="{FF2B5EF4-FFF2-40B4-BE49-F238E27FC236}">
                <a16:creationId xmlns:a16="http://schemas.microsoft.com/office/drawing/2014/main" id="{1F5C0A50-2A3E-31BD-6708-672B98A806B8}"/>
              </a:ext>
            </a:extLst>
          </p:cNvPr>
          <p:cNvPicPr>
            <a:picLocks noChangeAspect="1"/>
          </p:cNvPicPr>
          <p:nvPr/>
        </p:nvPicPr>
        <p:blipFill>
          <a:blip r:embed="rId4"/>
          <a:stretch>
            <a:fillRect/>
          </a:stretch>
        </p:blipFill>
        <p:spPr>
          <a:xfrm>
            <a:off x="6864277" y="1517389"/>
            <a:ext cx="3833593" cy="3497244"/>
          </a:xfrm>
          <a:prstGeom prst="rect">
            <a:avLst/>
          </a:prstGeom>
        </p:spPr>
      </p:pic>
      <p:sp>
        <p:nvSpPr>
          <p:cNvPr id="7" name="ZoneTexte 6">
            <a:extLst>
              <a:ext uri="{FF2B5EF4-FFF2-40B4-BE49-F238E27FC236}">
                <a16:creationId xmlns:a16="http://schemas.microsoft.com/office/drawing/2014/main" id="{E4718508-438A-2A6B-B07F-678A20249C23}"/>
              </a:ext>
            </a:extLst>
          </p:cNvPr>
          <p:cNvSpPr txBox="1"/>
          <p:nvPr/>
        </p:nvSpPr>
        <p:spPr>
          <a:xfrm>
            <a:off x="871706" y="5236123"/>
            <a:ext cx="4856479" cy="830997"/>
          </a:xfrm>
          <a:prstGeom prst="rect">
            <a:avLst/>
          </a:prstGeom>
          <a:noFill/>
        </p:spPr>
        <p:txBody>
          <a:bodyPr wrap="square">
            <a:spAutoFit/>
          </a:bodyPr>
          <a:lstStyle/>
          <a:p>
            <a:pPr algn="just"/>
            <a:r>
              <a:rPr lang="fr-FR" sz="1600" i="1">
                <a:effectLst/>
              </a:rPr>
              <a:t>BASF a confirmé son intention de supprimer 600 postes dans son usine d'Anvers d'ici à 2028. La filière est sous pression en raison de l'énergie trop chère.</a:t>
            </a:r>
            <a:endParaRPr lang="fr-BE" sz="1600" i="1"/>
          </a:p>
        </p:txBody>
      </p:sp>
      <p:sp>
        <p:nvSpPr>
          <p:cNvPr id="12" name="ZoneTexte 11">
            <a:extLst>
              <a:ext uri="{FF2B5EF4-FFF2-40B4-BE49-F238E27FC236}">
                <a16:creationId xmlns:a16="http://schemas.microsoft.com/office/drawing/2014/main" id="{75465965-6EFB-FCFE-E837-FF6A76777405}"/>
              </a:ext>
            </a:extLst>
          </p:cNvPr>
          <p:cNvSpPr txBox="1"/>
          <p:nvPr/>
        </p:nvSpPr>
        <p:spPr>
          <a:xfrm>
            <a:off x="6249820" y="5236122"/>
            <a:ext cx="5049520" cy="830997"/>
          </a:xfrm>
          <a:prstGeom prst="rect">
            <a:avLst/>
          </a:prstGeom>
          <a:noFill/>
        </p:spPr>
        <p:txBody>
          <a:bodyPr wrap="square">
            <a:spAutoFit/>
          </a:bodyPr>
          <a:lstStyle/>
          <a:p>
            <a:pPr algn="just"/>
            <a:r>
              <a:rPr lang="fr-FR" sz="1600" i="1" err="1"/>
              <a:t>Envalior</a:t>
            </a:r>
            <a:r>
              <a:rPr lang="fr-FR" sz="1600" i="1"/>
              <a:t> s'apprête à fermer son usine de fibre de verre à </a:t>
            </a:r>
            <a:r>
              <a:rPr lang="fr-FR" sz="1600" i="1" err="1"/>
              <a:t>Kallo</a:t>
            </a:r>
            <a:r>
              <a:rPr lang="fr-FR" sz="1600" i="1"/>
              <a:t> d'ici la fin de l'année, entraînant la suppression de 220 emplois supplémentaires dans le port d'Anvers.</a:t>
            </a:r>
            <a:endParaRPr lang="fr-BE" sz="1600" i="1"/>
          </a:p>
        </p:txBody>
      </p:sp>
      <p:sp>
        <p:nvSpPr>
          <p:cNvPr id="5" name="Rectangle 4">
            <a:extLst>
              <a:ext uri="{FF2B5EF4-FFF2-40B4-BE49-F238E27FC236}">
                <a16:creationId xmlns:a16="http://schemas.microsoft.com/office/drawing/2014/main" id="{A74EAD0D-F124-DC97-B5FD-B66772596EA4}"/>
              </a:ext>
            </a:extLst>
          </p:cNvPr>
          <p:cNvSpPr/>
          <p:nvPr/>
        </p:nvSpPr>
        <p:spPr>
          <a:xfrm>
            <a:off x="770731" y="1258152"/>
            <a:ext cx="5058431" cy="5142648"/>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693A162-7FDA-DC5C-96BA-4C0C259D93C7}"/>
              </a:ext>
            </a:extLst>
          </p:cNvPr>
          <p:cNvSpPr/>
          <p:nvPr/>
        </p:nvSpPr>
        <p:spPr>
          <a:xfrm>
            <a:off x="6140885" y="1258151"/>
            <a:ext cx="5280378" cy="5142647"/>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ZoneTexte 12">
            <a:extLst>
              <a:ext uri="{FF2B5EF4-FFF2-40B4-BE49-F238E27FC236}">
                <a16:creationId xmlns:a16="http://schemas.microsoft.com/office/drawing/2014/main" id="{867D04B0-5D66-A1B0-9742-C65825AEEA2D}"/>
              </a:ext>
            </a:extLst>
          </p:cNvPr>
          <p:cNvSpPr txBox="1"/>
          <p:nvPr/>
        </p:nvSpPr>
        <p:spPr>
          <a:xfrm>
            <a:off x="5019398" y="6095460"/>
            <a:ext cx="798168" cy="276999"/>
          </a:xfrm>
          <a:prstGeom prst="rect">
            <a:avLst/>
          </a:prstGeom>
          <a:noFill/>
        </p:spPr>
        <p:txBody>
          <a:bodyPr wrap="square">
            <a:spAutoFit/>
          </a:bodyPr>
          <a:lstStyle/>
          <a:p>
            <a:pPr algn="r"/>
            <a:r>
              <a:rPr lang="fr-FR" sz="1200"/>
              <a:t>L’Echo</a:t>
            </a:r>
            <a:endParaRPr lang="fr-BE" sz="1200"/>
          </a:p>
        </p:txBody>
      </p:sp>
      <p:sp>
        <p:nvSpPr>
          <p:cNvPr id="15" name="ZoneTexte 14">
            <a:extLst>
              <a:ext uri="{FF2B5EF4-FFF2-40B4-BE49-F238E27FC236}">
                <a16:creationId xmlns:a16="http://schemas.microsoft.com/office/drawing/2014/main" id="{CEE5FB51-AC01-3ECE-1736-913DC3C05F7F}"/>
              </a:ext>
            </a:extLst>
          </p:cNvPr>
          <p:cNvSpPr txBox="1"/>
          <p:nvPr/>
        </p:nvSpPr>
        <p:spPr>
          <a:xfrm>
            <a:off x="10604666" y="6090569"/>
            <a:ext cx="798168" cy="276999"/>
          </a:xfrm>
          <a:prstGeom prst="rect">
            <a:avLst/>
          </a:prstGeom>
          <a:noFill/>
        </p:spPr>
        <p:txBody>
          <a:bodyPr wrap="square">
            <a:spAutoFit/>
          </a:bodyPr>
          <a:lstStyle/>
          <a:p>
            <a:pPr algn="r"/>
            <a:r>
              <a:rPr lang="fr-FR" sz="1200"/>
              <a:t>L’Echo</a:t>
            </a:r>
            <a:endParaRPr lang="fr-BE" sz="1200"/>
          </a:p>
        </p:txBody>
      </p:sp>
      <p:sp>
        <p:nvSpPr>
          <p:cNvPr id="16" name="Espace réservé du numéro de diapositive 3">
            <a:extLst>
              <a:ext uri="{FF2B5EF4-FFF2-40B4-BE49-F238E27FC236}">
                <a16:creationId xmlns:a16="http://schemas.microsoft.com/office/drawing/2014/main" id="{FE8FD528-1D47-2B6A-A7DF-B33036A445DD}"/>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11</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851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D3BF9A1-2C84-192B-75EB-AD6FCA622C28}"/>
              </a:ext>
            </a:extLst>
          </p:cNvPr>
          <p:cNvSpPr/>
          <p:nvPr/>
        </p:nvSpPr>
        <p:spPr>
          <a:xfrm>
            <a:off x="1056639" y="2441069"/>
            <a:ext cx="6337437" cy="568832"/>
          </a:xfrm>
          <a:prstGeom prst="rect">
            <a:avLst/>
          </a:prstGeom>
          <a:gradFill>
            <a:gsLst>
              <a:gs pos="98000">
                <a:srgbClr val="E6E8FA"/>
              </a:gs>
              <a:gs pos="50000">
                <a:schemeClr val="bg1"/>
              </a:gs>
              <a:gs pos="2000">
                <a:srgbClr val="E6E8FA"/>
              </a:gs>
            </a:gsLst>
            <a:lin ang="4200000" scaled="0"/>
          </a:gra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ZoneTexte 20">
            <a:extLst>
              <a:ext uri="{FF2B5EF4-FFF2-40B4-BE49-F238E27FC236}">
                <a16:creationId xmlns:a16="http://schemas.microsoft.com/office/drawing/2014/main" id="{59BEAFA5-0F9E-384B-7619-00C9E37B68F6}"/>
              </a:ext>
            </a:extLst>
          </p:cNvPr>
          <p:cNvSpPr txBox="1"/>
          <p:nvPr/>
        </p:nvSpPr>
        <p:spPr>
          <a:xfrm>
            <a:off x="882627" y="5337570"/>
            <a:ext cx="10426738" cy="1015663"/>
          </a:xfrm>
          <a:prstGeom prst="rect">
            <a:avLst/>
          </a:prstGeom>
          <a:noFill/>
        </p:spPr>
        <p:txBody>
          <a:bodyPr wrap="square" lIns="91440" tIns="45720" rIns="91440" bIns="45720" anchor="t">
            <a:spAutoFit/>
          </a:bodyPr>
          <a:lstStyle/>
          <a:p>
            <a:pPr algn="just"/>
            <a:r>
              <a:rPr lang="fr-FR" sz="2000"/>
              <a:t>Ces quelques projets en construction représentent déjà près de 1 500 TWh/an de capacité supplémentaire. À titre de comparaison, la Belgique consomme environ 180 TWh/an de gaz, et avant 2022, l’Europe importait en moyenne 160 TWh/an de gaz russe via les gazoducs.</a:t>
            </a:r>
          </a:p>
        </p:txBody>
      </p:sp>
      <p:graphicFrame>
        <p:nvGraphicFramePr>
          <p:cNvPr id="22" name="Tableau 21">
            <a:extLst>
              <a:ext uri="{FF2B5EF4-FFF2-40B4-BE49-F238E27FC236}">
                <a16:creationId xmlns:a16="http://schemas.microsoft.com/office/drawing/2014/main" id="{F0E67E59-C022-8898-4384-1DDEE58CCA82}"/>
              </a:ext>
            </a:extLst>
          </p:cNvPr>
          <p:cNvGraphicFramePr>
            <a:graphicFrameLocks noGrp="1"/>
          </p:cNvGraphicFramePr>
          <p:nvPr>
            <p:extLst>
              <p:ext uri="{D42A27DB-BD31-4B8C-83A1-F6EECF244321}">
                <p14:modId xmlns:p14="http://schemas.microsoft.com/office/powerpoint/2010/main" val="1642003922"/>
              </p:ext>
            </p:extLst>
          </p:nvPr>
        </p:nvGraphicFramePr>
        <p:xfrm>
          <a:off x="1056639" y="2431545"/>
          <a:ext cx="6337437" cy="2642483"/>
        </p:xfrm>
        <a:graphic>
          <a:graphicData uri="http://schemas.openxmlformats.org/drawingml/2006/table">
            <a:tbl>
              <a:tblPr/>
              <a:tblGrid>
                <a:gridCol w="2290888">
                  <a:extLst>
                    <a:ext uri="{9D8B030D-6E8A-4147-A177-3AD203B41FA5}">
                      <a16:colId xmlns:a16="http://schemas.microsoft.com/office/drawing/2014/main" val="1014788010"/>
                    </a:ext>
                  </a:extLst>
                </a:gridCol>
                <a:gridCol w="1468717">
                  <a:extLst>
                    <a:ext uri="{9D8B030D-6E8A-4147-A177-3AD203B41FA5}">
                      <a16:colId xmlns:a16="http://schemas.microsoft.com/office/drawing/2014/main" val="1396555761"/>
                    </a:ext>
                  </a:extLst>
                </a:gridCol>
                <a:gridCol w="1260318">
                  <a:extLst>
                    <a:ext uri="{9D8B030D-6E8A-4147-A177-3AD203B41FA5}">
                      <a16:colId xmlns:a16="http://schemas.microsoft.com/office/drawing/2014/main" val="3991637842"/>
                    </a:ext>
                  </a:extLst>
                </a:gridCol>
                <a:gridCol w="1317514">
                  <a:extLst>
                    <a:ext uri="{9D8B030D-6E8A-4147-A177-3AD203B41FA5}">
                      <a16:colId xmlns:a16="http://schemas.microsoft.com/office/drawing/2014/main" val="2204134957"/>
                    </a:ext>
                  </a:extLst>
                </a:gridCol>
              </a:tblGrid>
              <a:tr h="591883">
                <a:tc>
                  <a:txBody>
                    <a:bodyPr/>
                    <a:lstStyle/>
                    <a:p>
                      <a:pPr algn="ctr">
                        <a:buNone/>
                      </a:pPr>
                      <a:r>
                        <a:rPr lang="fr-BE" sz="1500" b="1"/>
                        <a:t>Projet GNL</a:t>
                      </a:r>
                      <a:endParaRPr lang="fr-BE" sz="1500"/>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b="1"/>
                        <a:t>Pays</a:t>
                      </a:r>
                      <a:endParaRPr lang="fr-BE" sz="1500"/>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b="1"/>
                        <a:t>Capacité</a:t>
                      </a:r>
                    </a:p>
                    <a:p>
                      <a:pPr algn="ctr">
                        <a:buNone/>
                      </a:pPr>
                      <a:r>
                        <a:rPr lang="fr-BE" sz="1500" b="1"/>
                        <a:t>(Mt/an)</a:t>
                      </a:r>
                      <a:endParaRPr lang="fr-BE" sz="1500"/>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b="1"/>
                        <a:t>Énergie (TWh/an)</a:t>
                      </a:r>
                      <a:endParaRPr lang="fr-BE" sz="1500"/>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1430924"/>
                  </a:ext>
                </a:extLst>
              </a:tr>
              <a:tr h="410120">
                <a:tc>
                  <a:txBody>
                    <a:bodyPr/>
                    <a:lstStyle/>
                    <a:p>
                      <a:pPr algn="ctr">
                        <a:buNone/>
                      </a:pPr>
                      <a:r>
                        <a:rPr lang="fr-BE" sz="1500"/>
                        <a:t>Golden Pass LNG</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a:t>USA</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a:t>20</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b="0"/>
                        <a:t>≈ 270</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331322"/>
                  </a:ext>
                </a:extLst>
              </a:tr>
              <a:tr h="410120">
                <a:tc>
                  <a:txBody>
                    <a:bodyPr/>
                    <a:lstStyle/>
                    <a:p>
                      <a:pPr algn="ctr">
                        <a:buNone/>
                      </a:pPr>
                      <a:r>
                        <a:rPr lang="fr-BE" sz="1500"/>
                        <a:t>Plaquemines LNG</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a:t>USA</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a:t>13</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b="0"/>
                        <a:t>≈ 170</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2138165"/>
                  </a:ext>
                </a:extLst>
              </a:tr>
              <a:tr h="410120">
                <a:tc>
                  <a:txBody>
                    <a:bodyPr/>
                    <a:lstStyle/>
                    <a:p>
                      <a:pPr algn="ctr">
                        <a:buNone/>
                      </a:pPr>
                      <a:r>
                        <a:rPr lang="fr-BE" sz="1500"/>
                        <a:t>North Field East &amp; South</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a:t>Qatar</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a:t>48</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b="0"/>
                        <a:t>≈ 620</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2446480"/>
                  </a:ext>
                </a:extLst>
              </a:tr>
              <a:tr h="410120">
                <a:tc>
                  <a:txBody>
                    <a:bodyPr/>
                    <a:lstStyle/>
                    <a:p>
                      <a:pPr algn="ctr">
                        <a:buNone/>
                      </a:pPr>
                      <a:r>
                        <a:rPr lang="fr-BE" sz="1500"/>
                        <a:t>LNG Canada (phase 1)</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a:t>Canada</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a:t>14</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b="0"/>
                        <a:t>≈ 180</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8572000"/>
                  </a:ext>
                </a:extLst>
              </a:tr>
              <a:tr h="410120">
                <a:tc>
                  <a:txBody>
                    <a:bodyPr/>
                    <a:lstStyle/>
                    <a:p>
                      <a:pPr algn="ctr">
                        <a:buNone/>
                      </a:pPr>
                      <a:r>
                        <a:rPr lang="fr-BE" sz="1500"/>
                        <a:t>Coral South + Rovuma</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a:t>Mozambique</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a:t>20</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fr-BE" sz="1500" b="0"/>
                        <a:t>≈ 260</a:t>
                      </a:r>
                    </a:p>
                  </a:txBody>
                  <a:tcPr marL="75023" marR="75023" marT="37512" marB="3751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5671749"/>
                  </a:ext>
                </a:extLst>
              </a:tr>
            </a:tbl>
          </a:graphicData>
        </a:graphic>
      </p:graphicFrame>
      <p:sp>
        <p:nvSpPr>
          <p:cNvPr id="6" name="Rectangle 5">
            <a:extLst>
              <a:ext uri="{FF2B5EF4-FFF2-40B4-BE49-F238E27FC236}">
                <a16:creationId xmlns:a16="http://schemas.microsoft.com/office/drawing/2014/main" id="{A693EEF4-6BE9-9928-E854-9885A405DA9B}"/>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ZoneTexte 6">
            <a:extLst>
              <a:ext uri="{FF2B5EF4-FFF2-40B4-BE49-F238E27FC236}">
                <a16:creationId xmlns:a16="http://schemas.microsoft.com/office/drawing/2014/main" id="{BD425D5A-3BA8-1BF0-AC3D-A9B46B21C1A3}"/>
              </a:ext>
            </a:extLst>
          </p:cNvPr>
          <p:cNvSpPr txBox="1"/>
          <p:nvPr/>
        </p:nvSpPr>
        <p:spPr>
          <a:xfrm>
            <a:off x="491331" y="260274"/>
            <a:ext cx="11209332" cy="523220"/>
          </a:xfrm>
          <a:prstGeom prst="rect">
            <a:avLst/>
          </a:prstGeom>
          <a:noFill/>
        </p:spPr>
        <p:txBody>
          <a:bodyPr wrap="square" lIns="91440" tIns="45720" rIns="91440" bIns="45720" rtlCol="0" anchor="t">
            <a:spAutoFit/>
          </a:bodyPr>
          <a:lstStyle/>
          <a:p>
            <a:pPr algn="ctr"/>
            <a:r>
              <a:rPr lang="fr-FR" sz="2800" b="1"/>
              <a:t>Tout de même un peu d’espoir pour l’Europe</a:t>
            </a:r>
          </a:p>
        </p:txBody>
      </p:sp>
      <p:sp>
        <p:nvSpPr>
          <p:cNvPr id="8" name="ZoneTexte 7">
            <a:extLst>
              <a:ext uri="{FF2B5EF4-FFF2-40B4-BE49-F238E27FC236}">
                <a16:creationId xmlns:a16="http://schemas.microsoft.com/office/drawing/2014/main" id="{F3F787CB-E203-50BA-B5BA-948971FCC378}"/>
              </a:ext>
            </a:extLst>
          </p:cNvPr>
          <p:cNvSpPr txBox="1"/>
          <p:nvPr/>
        </p:nvSpPr>
        <p:spPr>
          <a:xfrm>
            <a:off x="882627" y="1129329"/>
            <a:ext cx="10426738" cy="1015663"/>
          </a:xfrm>
          <a:prstGeom prst="rect">
            <a:avLst/>
          </a:prstGeom>
          <a:noFill/>
        </p:spPr>
        <p:txBody>
          <a:bodyPr wrap="square" lIns="91440" tIns="45720" rIns="91440" bIns="45720" anchor="t">
            <a:spAutoFit/>
          </a:bodyPr>
          <a:lstStyle/>
          <a:p>
            <a:pPr algn="just"/>
            <a:r>
              <a:rPr lang="fr-FR" sz="2000"/>
              <a:t>Malgré la volatilité actuelle, les prix du GNL devraient fortement baisser dans les prochaines années. Une vague de nouveaux terminaux de liquéfaction va arriver sur le marché et augmenter massivement l’offre mondiale.</a:t>
            </a:r>
            <a:r>
              <a:rPr lang="fr-FR" sz="2000" baseline="30000"/>
              <a:t>1</a:t>
            </a:r>
          </a:p>
        </p:txBody>
      </p:sp>
      <p:grpSp>
        <p:nvGrpSpPr>
          <p:cNvPr id="11" name="Groupe 10">
            <a:extLst>
              <a:ext uri="{FF2B5EF4-FFF2-40B4-BE49-F238E27FC236}">
                <a16:creationId xmlns:a16="http://schemas.microsoft.com/office/drawing/2014/main" id="{9768145C-F262-61ED-A113-CDB6B1E51BB7}"/>
              </a:ext>
            </a:extLst>
          </p:cNvPr>
          <p:cNvGrpSpPr/>
          <p:nvPr/>
        </p:nvGrpSpPr>
        <p:grpSpPr>
          <a:xfrm>
            <a:off x="7691056" y="2431546"/>
            <a:ext cx="3618309" cy="2642483"/>
            <a:chOff x="7731060" y="2389430"/>
            <a:chExt cx="3618309" cy="2753296"/>
          </a:xfrm>
        </p:grpSpPr>
        <p:pic>
          <p:nvPicPr>
            <p:cNvPr id="3" name="Image 2">
              <a:extLst>
                <a:ext uri="{FF2B5EF4-FFF2-40B4-BE49-F238E27FC236}">
                  <a16:creationId xmlns:a16="http://schemas.microsoft.com/office/drawing/2014/main" id="{23DE3EE4-297F-A093-2FC8-51E8208605A3}"/>
                </a:ext>
              </a:extLst>
            </p:cNvPr>
            <p:cNvPicPr>
              <a:picLocks noChangeAspect="1"/>
            </p:cNvPicPr>
            <p:nvPr/>
          </p:nvPicPr>
          <p:blipFill>
            <a:blip r:embed="rId3"/>
            <a:srcRect l="1444" t="19461" r="10945"/>
            <a:stretch>
              <a:fillRect/>
            </a:stretch>
          </p:blipFill>
          <p:spPr>
            <a:xfrm>
              <a:off x="7731060" y="2925241"/>
              <a:ext cx="3618308" cy="2217484"/>
            </a:xfrm>
            <a:prstGeom prst="rect">
              <a:avLst/>
            </a:prstGeom>
          </p:spPr>
        </p:pic>
        <p:sp>
          <p:nvSpPr>
            <p:cNvPr id="5" name="ZoneTexte 4">
              <a:extLst>
                <a:ext uri="{FF2B5EF4-FFF2-40B4-BE49-F238E27FC236}">
                  <a16:creationId xmlns:a16="http://schemas.microsoft.com/office/drawing/2014/main" id="{22C09797-8B8C-2A67-96CA-431281503E3F}"/>
                </a:ext>
              </a:extLst>
            </p:cNvPr>
            <p:cNvSpPr txBox="1"/>
            <p:nvPr/>
          </p:nvSpPr>
          <p:spPr>
            <a:xfrm>
              <a:off x="8104714" y="2490349"/>
              <a:ext cx="2871000" cy="352751"/>
            </a:xfrm>
            <a:prstGeom prst="rect">
              <a:avLst/>
            </a:prstGeom>
            <a:noFill/>
          </p:spPr>
          <p:txBody>
            <a:bodyPr wrap="square">
              <a:spAutoFit/>
            </a:bodyPr>
            <a:lstStyle/>
            <a:p>
              <a:pPr algn="ctr">
                <a:buNone/>
              </a:pPr>
              <a:r>
                <a:rPr lang="en-US" sz="1600" b="0" i="1">
                  <a:effectLst/>
                  <a:latin typeface="inherit"/>
                </a:rPr>
                <a:t>Golden Pass LNG Export Project.</a:t>
              </a:r>
            </a:p>
          </p:txBody>
        </p:sp>
        <p:sp>
          <p:nvSpPr>
            <p:cNvPr id="9" name="Rectangle 8">
              <a:extLst>
                <a:ext uri="{FF2B5EF4-FFF2-40B4-BE49-F238E27FC236}">
                  <a16:creationId xmlns:a16="http://schemas.microsoft.com/office/drawing/2014/main" id="{31985B64-D2EC-F082-1663-9A752F0CD0BA}"/>
                </a:ext>
              </a:extLst>
            </p:cNvPr>
            <p:cNvSpPr/>
            <p:nvPr/>
          </p:nvSpPr>
          <p:spPr>
            <a:xfrm>
              <a:off x="7731061" y="2389430"/>
              <a:ext cx="3618308" cy="2753296"/>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ZoneTexte 12">
            <a:extLst>
              <a:ext uri="{FF2B5EF4-FFF2-40B4-BE49-F238E27FC236}">
                <a16:creationId xmlns:a16="http://schemas.microsoft.com/office/drawing/2014/main" id="{9B124DB6-781B-4D9C-7C32-6C4BA5ADF48E}"/>
              </a:ext>
            </a:extLst>
          </p:cNvPr>
          <p:cNvSpPr txBox="1"/>
          <p:nvPr/>
        </p:nvSpPr>
        <p:spPr>
          <a:xfrm>
            <a:off x="-22009" y="6588201"/>
            <a:ext cx="10948194" cy="276999"/>
          </a:xfrm>
          <a:prstGeom prst="rect">
            <a:avLst/>
          </a:prstGeom>
          <a:noFill/>
        </p:spPr>
        <p:txBody>
          <a:bodyPr wrap="square">
            <a:spAutoFit/>
          </a:bodyPr>
          <a:lstStyle/>
          <a:p>
            <a:r>
              <a:rPr lang="fr-FR" sz="1200"/>
              <a:t>¹ Cette projection suppose que la situation géopolitique au Moyen-Orient ne se détériore pas davantage et qu’un certain apaisement revienne dans la région</a:t>
            </a:r>
            <a:r>
              <a:rPr lang="fr-FR" sz="1000"/>
              <a:t>.</a:t>
            </a:r>
            <a:endParaRPr lang="fr-BE" sz="1000"/>
          </a:p>
        </p:txBody>
      </p:sp>
      <p:sp>
        <p:nvSpPr>
          <p:cNvPr id="15" name="Espace réservé du numéro de diapositive 3">
            <a:extLst>
              <a:ext uri="{FF2B5EF4-FFF2-40B4-BE49-F238E27FC236}">
                <a16:creationId xmlns:a16="http://schemas.microsoft.com/office/drawing/2014/main" id="{829ED868-C48A-F520-764C-E03FE5763D29}"/>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12</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61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FFF7F-7C5D-F083-132C-3AAA309EC825}"/>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98AD27DA-7ABA-92B1-AAA3-61948D038072}"/>
              </a:ext>
            </a:extLst>
          </p:cNvPr>
          <p:cNvSpPr txBox="1"/>
          <p:nvPr/>
        </p:nvSpPr>
        <p:spPr>
          <a:xfrm>
            <a:off x="2462206" y="3537730"/>
            <a:ext cx="7267578" cy="338554"/>
          </a:xfrm>
          <a:prstGeom prst="rect">
            <a:avLst/>
          </a:prstGeom>
          <a:noFill/>
        </p:spPr>
        <p:txBody>
          <a:bodyPr wrap="square">
            <a:spAutoFit/>
          </a:bodyPr>
          <a:lstStyle/>
          <a:p>
            <a:pPr algn="ctr"/>
            <a:r>
              <a:rPr lang="fr-FR" sz="1600" i="1" dirty="0"/>
              <a:t>Évolution du prix moyen des modules photovoltaïques de 2005 à 2024 (en €/</a:t>
            </a:r>
            <a:r>
              <a:rPr lang="fr-FR" sz="1600" i="1" dirty="0" err="1"/>
              <a:t>Wc</a:t>
            </a:r>
            <a:r>
              <a:rPr lang="fr-FR" sz="1600" i="1" dirty="0"/>
              <a:t>).</a:t>
            </a:r>
            <a:endParaRPr lang="fr-BE" sz="1600" i="1" dirty="0"/>
          </a:p>
        </p:txBody>
      </p:sp>
      <p:sp>
        <p:nvSpPr>
          <p:cNvPr id="6" name="Rectangle 5">
            <a:extLst>
              <a:ext uri="{FF2B5EF4-FFF2-40B4-BE49-F238E27FC236}">
                <a16:creationId xmlns:a16="http://schemas.microsoft.com/office/drawing/2014/main" id="{5042A3E4-2F69-292B-B6E6-4D7C8A08400F}"/>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ZoneTexte 6">
            <a:extLst>
              <a:ext uri="{FF2B5EF4-FFF2-40B4-BE49-F238E27FC236}">
                <a16:creationId xmlns:a16="http://schemas.microsoft.com/office/drawing/2014/main" id="{D5F10E3B-0DC9-FC56-089E-DDFEE8D7367A}"/>
              </a:ext>
            </a:extLst>
          </p:cNvPr>
          <p:cNvSpPr txBox="1"/>
          <p:nvPr/>
        </p:nvSpPr>
        <p:spPr>
          <a:xfrm>
            <a:off x="491331" y="260274"/>
            <a:ext cx="11209332" cy="523220"/>
          </a:xfrm>
          <a:prstGeom prst="rect">
            <a:avLst/>
          </a:prstGeom>
          <a:noFill/>
        </p:spPr>
        <p:txBody>
          <a:bodyPr wrap="square" lIns="91440" tIns="45720" rIns="91440" bIns="45720" rtlCol="0" anchor="t">
            <a:spAutoFit/>
          </a:bodyPr>
          <a:lstStyle/>
          <a:p>
            <a:pPr algn="ctr"/>
            <a:r>
              <a:rPr lang="fr-FR" sz="2800" b="1"/>
              <a:t>Un autre espoir : les clean-techs deviennent des cheap-techs </a:t>
            </a:r>
          </a:p>
        </p:txBody>
      </p:sp>
      <p:sp>
        <p:nvSpPr>
          <p:cNvPr id="8" name="ZoneTexte 7">
            <a:extLst>
              <a:ext uri="{FF2B5EF4-FFF2-40B4-BE49-F238E27FC236}">
                <a16:creationId xmlns:a16="http://schemas.microsoft.com/office/drawing/2014/main" id="{94AE5C7D-6E02-96DA-F258-CF8695D77696}"/>
              </a:ext>
            </a:extLst>
          </p:cNvPr>
          <p:cNvSpPr txBox="1"/>
          <p:nvPr/>
        </p:nvSpPr>
        <p:spPr>
          <a:xfrm>
            <a:off x="882627" y="1129329"/>
            <a:ext cx="10426738" cy="2154436"/>
          </a:xfrm>
          <a:prstGeom prst="rect">
            <a:avLst/>
          </a:prstGeom>
          <a:noFill/>
        </p:spPr>
        <p:txBody>
          <a:bodyPr wrap="square" lIns="91440" tIns="45720" rIns="91440" bIns="45720" anchor="t">
            <a:spAutoFit/>
          </a:bodyPr>
          <a:lstStyle/>
          <a:p>
            <a:pPr algn="just"/>
            <a:r>
              <a:rPr lang="fr-FR" sz="2000" dirty="0"/>
              <a:t>Les clean-techs désignent l’ensemble des technologies, solutions </a:t>
            </a:r>
            <a:r>
              <a:rPr lang="fr-FR" sz="2000" dirty="0" err="1"/>
              <a:t>énergétqiues</a:t>
            </a:r>
            <a:r>
              <a:rPr lang="fr-FR" sz="2000" dirty="0"/>
              <a:t> et procédés industriels conçus pour produire, stocker et transporter de l’énergie avec un niveau très faible d’émissions carbone.</a:t>
            </a:r>
          </a:p>
          <a:p>
            <a:pPr algn="just"/>
            <a:endParaRPr lang="fr-FR" sz="1000" dirty="0"/>
          </a:p>
          <a:p>
            <a:pPr algn="just"/>
            <a:r>
              <a:rPr lang="fr-FR" sz="2000" dirty="0"/>
              <a:t>Depuis quelques années, l’industrialisation à grande échelle des </a:t>
            </a:r>
            <a:r>
              <a:rPr lang="fr-FR" sz="2000" dirty="0" err="1"/>
              <a:t>cleantechs</a:t>
            </a:r>
            <a:r>
              <a:rPr lang="fr-FR" sz="2000" dirty="0"/>
              <a:t>, en particulier en Chine, les a rendues bon marché, voire compétitives face aux technologies fossiles conventionnelles.</a:t>
            </a:r>
          </a:p>
        </p:txBody>
      </p:sp>
      <p:graphicFrame>
        <p:nvGraphicFramePr>
          <p:cNvPr id="9" name="Graphique 8">
            <a:extLst>
              <a:ext uri="{FF2B5EF4-FFF2-40B4-BE49-F238E27FC236}">
                <a16:creationId xmlns:a16="http://schemas.microsoft.com/office/drawing/2014/main" id="{E92A3EBD-95B8-A36F-1ED3-483A9C72FA3E}"/>
              </a:ext>
            </a:extLst>
          </p:cNvPr>
          <p:cNvGraphicFramePr>
            <a:graphicFrameLocks/>
          </p:cNvGraphicFramePr>
          <p:nvPr>
            <p:extLst>
              <p:ext uri="{D42A27DB-BD31-4B8C-83A1-F6EECF244321}">
                <p14:modId xmlns:p14="http://schemas.microsoft.com/office/powerpoint/2010/main" val="692364856"/>
              </p:ext>
            </p:extLst>
          </p:nvPr>
        </p:nvGraphicFramePr>
        <p:xfrm>
          <a:off x="1812126" y="3707007"/>
          <a:ext cx="8567738" cy="258461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AA4D7E4-EC29-85FE-C44A-549DCB473686}"/>
              </a:ext>
            </a:extLst>
          </p:cNvPr>
          <p:cNvSpPr/>
          <p:nvPr/>
        </p:nvSpPr>
        <p:spPr>
          <a:xfrm>
            <a:off x="1558841" y="3429000"/>
            <a:ext cx="9074309" cy="2907268"/>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space réservé du numéro de diapositive 3">
            <a:extLst>
              <a:ext uri="{FF2B5EF4-FFF2-40B4-BE49-F238E27FC236}">
                <a16:creationId xmlns:a16="http://schemas.microsoft.com/office/drawing/2014/main" id="{DB284879-2BFF-F4E4-61A6-1C7BD962C7BD}"/>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13</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82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1688D2-CE4E-AD5D-CA26-916504FC05A0}"/>
              </a:ext>
            </a:extLst>
          </p:cNvPr>
          <p:cNvSpPr/>
          <p:nvPr/>
        </p:nvSpPr>
        <p:spPr>
          <a:xfrm>
            <a:off x="2419153" y="3365560"/>
            <a:ext cx="7353693" cy="1938991"/>
          </a:xfrm>
          <a:prstGeom prst="rect">
            <a:avLst/>
          </a:prstGeom>
          <a:gradFill>
            <a:gsLst>
              <a:gs pos="98000">
                <a:srgbClr val="E6E8FA"/>
              </a:gs>
              <a:gs pos="50000">
                <a:schemeClr val="bg1"/>
              </a:gs>
              <a:gs pos="2000">
                <a:srgbClr val="E6E8FA"/>
              </a:gs>
            </a:gsLst>
            <a:lin ang="2400000" scaled="0"/>
          </a:gra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au 5">
            <a:extLst>
              <a:ext uri="{FF2B5EF4-FFF2-40B4-BE49-F238E27FC236}">
                <a16:creationId xmlns:a16="http://schemas.microsoft.com/office/drawing/2014/main" id="{6FED8A9A-72EF-2D5F-4379-708D4247065D}"/>
              </a:ext>
            </a:extLst>
          </p:cNvPr>
          <p:cNvGraphicFramePr>
            <a:graphicFrameLocks noGrp="1"/>
          </p:cNvGraphicFramePr>
          <p:nvPr>
            <p:extLst>
              <p:ext uri="{D42A27DB-BD31-4B8C-83A1-F6EECF244321}">
                <p14:modId xmlns:p14="http://schemas.microsoft.com/office/powerpoint/2010/main" val="1485628962"/>
              </p:ext>
            </p:extLst>
          </p:nvPr>
        </p:nvGraphicFramePr>
        <p:xfrm>
          <a:off x="2419153" y="3353746"/>
          <a:ext cx="7353693" cy="1950805"/>
        </p:xfrm>
        <a:graphic>
          <a:graphicData uri="http://schemas.openxmlformats.org/drawingml/2006/table">
            <a:tbl>
              <a:tblPr firstRow="1" bandRow="1">
                <a:tableStyleId>{5C22544A-7EE6-4342-B048-85BDC9FD1C3A}</a:tableStyleId>
              </a:tblPr>
              <a:tblGrid>
                <a:gridCol w="2752197">
                  <a:extLst>
                    <a:ext uri="{9D8B030D-6E8A-4147-A177-3AD203B41FA5}">
                      <a16:colId xmlns:a16="http://schemas.microsoft.com/office/drawing/2014/main" val="4000277065"/>
                    </a:ext>
                  </a:extLst>
                </a:gridCol>
                <a:gridCol w="2227007">
                  <a:extLst>
                    <a:ext uri="{9D8B030D-6E8A-4147-A177-3AD203B41FA5}">
                      <a16:colId xmlns:a16="http://schemas.microsoft.com/office/drawing/2014/main" val="2425104819"/>
                    </a:ext>
                  </a:extLst>
                </a:gridCol>
                <a:gridCol w="2374489">
                  <a:extLst>
                    <a:ext uri="{9D8B030D-6E8A-4147-A177-3AD203B41FA5}">
                      <a16:colId xmlns:a16="http://schemas.microsoft.com/office/drawing/2014/main" val="2264756370"/>
                    </a:ext>
                  </a:extLst>
                </a:gridCol>
              </a:tblGrid>
              <a:tr h="390161">
                <a:tc rowSpan="2">
                  <a:txBody>
                    <a:bodyPr/>
                    <a:lstStyle/>
                    <a:p>
                      <a:pPr algn="ctr"/>
                      <a:r>
                        <a:rPr lang="en-GB" b="0" noProof="0">
                          <a:solidFill>
                            <a:schemeClr val="tx1"/>
                          </a:solidFill>
                        </a:rPr>
                        <a:t>Classe de module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lang="fr-FR" b="0" noProof="0" dirty="0">
                          <a:solidFill>
                            <a:schemeClr val="tx1"/>
                          </a:solidFill>
                        </a:rPr>
                        <a:t>Prix mondiaux des modules PV (€/</a:t>
                      </a:r>
                      <a:r>
                        <a:rPr lang="fr-FR" b="0" noProof="0" dirty="0" err="1">
                          <a:solidFill>
                            <a:schemeClr val="tx1"/>
                          </a:solidFill>
                        </a:rPr>
                        <a:t>Wc</a:t>
                      </a:r>
                      <a:r>
                        <a:rPr lang="fr-FR" b="0" noProof="0" dirty="0">
                          <a:solidFill>
                            <a:schemeClr val="tx1"/>
                          </a:solidFill>
                        </a:rPr>
                        <a:t>)</a:t>
                      </a:r>
                      <a:endParaRPr lang="en-GB" b="0" baseline="30000" noProof="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fr-BE"/>
                    </a:p>
                  </a:txBody>
                  <a:tcPr/>
                </a:tc>
                <a:extLst>
                  <a:ext uri="{0D108BD9-81ED-4DB2-BD59-A6C34878D82A}">
                    <a16:rowId xmlns:a16="http://schemas.microsoft.com/office/drawing/2014/main" val="512358470"/>
                  </a:ext>
                </a:extLst>
              </a:tr>
              <a:tr h="390161">
                <a:tc vMerge="1">
                  <a:txBody>
                    <a:bodyPr/>
                    <a:lstStyle/>
                    <a:p>
                      <a:endParaRPr lang="fr-BE"/>
                    </a:p>
                  </a:txBody>
                  <a:tcPr/>
                </a:tc>
                <a:tc>
                  <a:txBody>
                    <a:bodyPr/>
                    <a:lstStyle/>
                    <a:p>
                      <a:pPr algn="ctr"/>
                      <a:r>
                        <a:rPr lang="en-GB" b="0" noProof="0">
                          <a:solidFill>
                            <a:schemeClr val="tx1"/>
                          </a:solidFill>
                        </a:rPr>
                        <a:t>Octobre 2016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GB" b="0" noProof="0">
                          <a:solidFill>
                            <a:schemeClr val="tx1"/>
                          </a:solidFill>
                        </a:rPr>
                        <a:t>Octobre 2025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8202301"/>
                  </a:ext>
                </a:extLst>
              </a:tr>
              <a:tr h="390161">
                <a:tc>
                  <a:txBody>
                    <a:bodyPr/>
                    <a:lstStyle/>
                    <a:p>
                      <a:r>
                        <a:rPr lang="en-GB" b="0" noProof="0"/>
                        <a:t>Haute efficacité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GB" b="0" noProof="0"/>
                        <a:t>0.60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b="0" noProof="0"/>
                        <a:t>0.12 (-400%)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8611428"/>
                  </a:ext>
                </a:extLst>
              </a:tr>
              <a:tr h="390161">
                <a:tc>
                  <a:txBody>
                    <a:bodyPr/>
                    <a:lstStyle/>
                    <a:p>
                      <a:r>
                        <a:rPr lang="en-GB" b="0" noProof="0"/>
                        <a:t>Standard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GB" b="0" noProof="0"/>
                        <a:t>0.46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b="0" noProof="0"/>
                        <a:t>0.10 (-360%)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7070538"/>
                  </a:ext>
                </a:extLst>
              </a:tr>
              <a:tr h="390161">
                <a:tc>
                  <a:txBody>
                    <a:bodyPr/>
                    <a:lstStyle/>
                    <a:p>
                      <a:r>
                        <a:rPr lang="en-GB" b="0" noProof="0"/>
                        <a:t>Low cost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GB" b="0" noProof="0"/>
                        <a:t>0.34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b="0" noProof="0" dirty="0"/>
                        <a:t>0.05 (-580%)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5238702"/>
                  </a:ext>
                </a:extLst>
              </a:tr>
            </a:tbl>
          </a:graphicData>
        </a:graphic>
      </p:graphicFrame>
      <p:sp>
        <p:nvSpPr>
          <p:cNvPr id="11" name="ZoneTexte 10">
            <a:extLst>
              <a:ext uri="{FF2B5EF4-FFF2-40B4-BE49-F238E27FC236}">
                <a16:creationId xmlns:a16="http://schemas.microsoft.com/office/drawing/2014/main" id="{64133FFE-F4A8-7DA1-194E-51B6DE49EBF0}"/>
              </a:ext>
            </a:extLst>
          </p:cNvPr>
          <p:cNvSpPr txBox="1"/>
          <p:nvPr/>
        </p:nvSpPr>
        <p:spPr>
          <a:xfrm>
            <a:off x="882627" y="5679478"/>
            <a:ext cx="10426738" cy="707886"/>
          </a:xfrm>
          <a:prstGeom prst="rect">
            <a:avLst/>
          </a:prstGeom>
          <a:noFill/>
        </p:spPr>
        <p:txBody>
          <a:bodyPr wrap="square">
            <a:spAutoFit/>
          </a:bodyPr>
          <a:lstStyle/>
          <a:p>
            <a:r>
              <a:rPr lang="fr-FR" sz="2000" dirty="0"/>
              <a:t>À elle seule, la Chine a produit plus de 650 </a:t>
            </a:r>
            <a:r>
              <a:rPr lang="fr-FR" sz="2000" dirty="0" err="1"/>
              <a:t>GWc</a:t>
            </a:r>
            <a:r>
              <a:rPr lang="fr-FR" sz="2000" dirty="0"/>
              <a:t> de PV en 2024, soit l’équivalent de près d’un tiers de la capacité PV installée dans le monde (2,2 </a:t>
            </a:r>
            <a:r>
              <a:rPr lang="fr-FR" sz="2000" dirty="0" err="1"/>
              <a:t>TWc</a:t>
            </a:r>
            <a:r>
              <a:rPr lang="fr-FR" sz="2000" dirty="0"/>
              <a:t> en 2024).</a:t>
            </a:r>
            <a:endParaRPr lang="fr-BE" sz="2000" dirty="0"/>
          </a:p>
        </p:txBody>
      </p:sp>
      <p:sp>
        <p:nvSpPr>
          <p:cNvPr id="2" name="Rectangle 1">
            <a:extLst>
              <a:ext uri="{FF2B5EF4-FFF2-40B4-BE49-F238E27FC236}">
                <a16:creationId xmlns:a16="http://schemas.microsoft.com/office/drawing/2014/main" id="{77BE2BE0-C130-AA57-F908-2A3B09F08F9F}"/>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ZoneTexte 2">
            <a:extLst>
              <a:ext uri="{FF2B5EF4-FFF2-40B4-BE49-F238E27FC236}">
                <a16:creationId xmlns:a16="http://schemas.microsoft.com/office/drawing/2014/main" id="{C7890609-C02C-2DA3-E365-676ED589C340}"/>
              </a:ext>
            </a:extLst>
          </p:cNvPr>
          <p:cNvSpPr txBox="1"/>
          <p:nvPr/>
        </p:nvSpPr>
        <p:spPr>
          <a:xfrm>
            <a:off x="491331" y="260274"/>
            <a:ext cx="11209332" cy="523220"/>
          </a:xfrm>
          <a:prstGeom prst="rect">
            <a:avLst/>
          </a:prstGeom>
          <a:noFill/>
        </p:spPr>
        <p:txBody>
          <a:bodyPr wrap="square" lIns="91440" tIns="45720" rIns="91440" bIns="45720" rtlCol="0" anchor="t">
            <a:spAutoFit/>
          </a:bodyPr>
          <a:lstStyle/>
          <a:p>
            <a:pPr algn="ctr"/>
            <a:r>
              <a:rPr lang="fr-FR" sz="2800" b="1"/>
              <a:t>Exemple 1 : les panneaux photovoltaïques (PV)</a:t>
            </a:r>
          </a:p>
        </p:txBody>
      </p:sp>
      <p:sp>
        <p:nvSpPr>
          <p:cNvPr id="5" name="ZoneTexte 4">
            <a:extLst>
              <a:ext uri="{FF2B5EF4-FFF2-40B4-BE49-F238E27FC236}">
                <a16:creationId xmlns:a16="http://schemas.microsoft.com/office/drawing/2014/main" id="{90C975B6-43D0-7E37-8ABB-90D7B80DD873}"/>
              </a:ext>
            </a:extLst>
          </p:cNvPr>
          <p:cNvSpPr txBox="1"/>
          <p:nvPr/>
        </p:nvSpPr>
        <p:spPr>
          <a:xfrm>
            <a:off x="882627" y="1205529"/>
            <a:ext cx="10426738" cy="1785104"/>
          </a:xfrm>
          <a:prstGeom prst="rect">
            <a:avLst/>
          </a:prstGeom>
          <a:noFill/>
        </p:spPr>
        <p:txBody>
          <a:bodyPr wrap="square" lIns="91440" tIns="45720" rIns="91440" bIns="45720" anchor="t">
            <a:spAutoFit/>
          </a:bodyPr>
          <a:lstStyle/>
          <a:p>
            <a:pPr algn="just">
              <a:buNone/>
            </a:pPr>
            <a:r>
              <a:rPr lang="fr-FR" sz="2000" dirty="0"/>
              <a:t>La Chine a obtenu l’effondrement des prix du PV grâce à trois leviers :</a:t>
            </a:r>
          </a:p>
          <a:p>
            <a:pPr marL="400050" indent="-400050" algn="just">
              <a:buAutoNum type="romanLcParenBoth"/>
            </a:pPr>
            <a:r>
              <a:rPr lang="fr-FR" sz="2000" dirty="0"/>
              <a:t>une excellence technologique ;</a:t>
            </a:r>
          </a:p>
          <a:p>
            <a:pPr marL="400050" indent="-400050" algn="just">
              <a:buAutoNum type="romanLcParenBoth"/>
            </a:pPr>
            <a:r>
              <a:rPr lang="fr-FR" sz="2000" dirty="0"/>
              <a:t>une capacité d’industrialisation massive ;</a:t>
            </a:r>
          </a:p>
          <a:p>
            <a:pPr marL="400050" indent="-400050" algn="just">
              <a:buAutoNum type="romanLcParenBoth"/>
            </a:pPr>
            <a:r>
              <a:rPr lang="fr-FR" sz="2000" dirty="0"/>
              <a:t>une concurrence très forte sur son marché intérieur.</a:t>
            </a:r>
          </a:p>
          <a:p>
            <a:pPr algn="just"/>
            <a:endParaRPr lang="fr-FR" sz="1000" dirty="0"/>
          </a:p>
          <a:p>
            <a:pPr algn="just"/>
            <a:r>
              <a:rPr lang="fr-FR" sz="2000" dirty="0"/>
              <a:t>Les prix mondiaux des modules PV </a:t>
            </a:r>
            <a:r>
              <a:rPr lang="fr-FR" sz="2000" i="1" dirty="0"/>
              <a:t>mainstream</a:t>
            </a:r>
            <a:r>
              <a:rPr lang="fr-FR" sz="2000" dirty="0"/>
              <a:t> ont chuté jusqu’à 0,10 €/</a:t>
            </a:r>
            <a:r>
              <a:rPr lang="fr-FR" sz="2000" dirty="0" err="1"/>
              <a:t>Wc</a:t>
            </a:r>
            <a:r>
              <a:rPr lang="fr-FR" sz="2000" dirty="0"/>
              <a:t>.</a:t>
            </a:r>
            <a:endParaRPr lang="en-GB" sz="2000" dirty="0"/>
          </a:p>
        </p:txBody>
      </p:sp>
      <p:sp>
        <p:nvSpPr>
          <p:cNvPr id="8" name="Espace réservé du numéro de diapositive 3">
            <a:extLst>
              <a:ext uri="{FF2B5EF4-FFF2-40B4-BE49-F238E27FC236}">
                <a16:creationId xmlns:a16="http://schemas.microsoft.com/office/drawing/2014/main" id="{3A7B6596-043E-456F-2C1A-F2EAA361598E}"/>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14</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06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9EDC3B8A-5A63-5D00-34B5-117CBC85DBD4}"/>
              </a:ext>
            </a:extLst>
          </p:cNvPr>
          <p:cNvSpPr txBox="1"/>
          <p:nvPr/>
        </p:nvSpPr>
        <p:spPr>
          <a:xfrm>
            <a:off x="955043" y="2001812"/>
            <a:ext cx="4779864" cy="3616375"/>
          </a:xfrm>
          <a:prstGeom prst="rect">
            <a:avLst/>
          </a:prstGeom>
          <a:noFill/>
        </p:spPr>
        <p:txBody>
          <a:bodyPr wrap="square" lIns="91440" tIns="45720" rIns="91440" bIns="45720" anchor="t">
            <a:spAutoFit/>
          </a:bodyPr>
          <a:lstStyle/>
          <a:p>
            <a:pPr algn="just">
              <a:buNone/>
            </a:pPr>
            <a:r>
              <a:rPr lang="fr-FR" sz="2000" dirty="0"/>
              <a:t>La Chine domine également au niveau de la fabrication de batteries. CATL, BYD, CAL et d’autres acteurs produisent à très grande échelle des packs destinés aussi bien aux véhicules électriques (VE) qu’au stockage stationnaire.</a:t>
            </a:r>
          </a:p>
          <a:p>
            <a:pPr algn="just">
              <a:buNone/>
            </a:pPr>
            <a:endParaRPr lang="fr-FR" sz="1000" dirty="0"/>
          </a:p>
          <a:p>
            <a:pPr algn="just"/>
            <a:r>
              <a:rPr lang="fr-FR" dirty="0"/>
              <a:t>En 2024, le prix moyen mondial d’un pack batterie avoisinait 140 $/kWh.</a:t>
            </a:r>
          </a:p>
          <a:p>
            <a:pPr algn="just"/>
            <a:endParaRPr lang="fr-FR" sz="900" dirty="0"/>
          </a:p>
          <a:p>
            <a:pPr algn="just"/>
            <a:r>
              <a:rPr lang="fr-FR" dirty="0"/>
              <a:t>Les fabricants chinois étaient parvenus à chuter sous la barre des 100 $/kWh dès la fin de l’année.</a:t>
            </a:r>
            <a:endParaRPr lang="fr-BE" dirty="0"/>
          </a:p>
        </p:txBody>
      </p:sp>
      <p:sp>
        <p:nvSpPr>
          <p:cNvPr id="2" name="Rectangle 1">
            <a:extLst>
              <a:ext uri="{FF2B5EF4-FFF2-40B4-BE49-F238E27FC236}">
                <a16:creationId xmlns:a16="http://schemas.microsoft.com/office/drawing/2014/main" id="{6B4985D2-FD8A-4933-F764-3B553BE89664}"/>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ZoneTexte 2">
            <a:extLst>
              <a:ext uri="{FF2B5EF4-FFF2-40B4-BE49-F238E27FC236}">
                <a16:creationId xmlns:a16="http://schemas.microsoft.com/office/drawing/2014/main" id="{7E09595A-AD94-24F9-1DA7-2A59FBC8169F}"/>
              </a:ext>
            </a:extLst>
          </p:cNvPr>
          <p:cNvSpPr txBox="1"/>
          <p:nvPr/>
        </p:nvSpPr>
        <p:spPr>
          <a:xfrm>
            <a:off x="637227" y="260274"/>
            <a:ext cx="10917545" cy="523220"/>
          </a:xfrm>
          <a:prstGeom prst="rect">
            <a:avLst/>
          </a:prstGeom>
          <a:noFill/>
        </p:spPr>
        <p:txBody>
          <a:bodyPr wrap="square" lIns="91440" tIns="45720" rIns="91440" bIns="45720" rtlCol="0" anchor="t">
            <a:spAutoFit/>
          </a:bodyPr>
          <a:lstStyle/>
          <a:p>
            <a:pPr algn="ctr"/>
            <a:r>
              <a:rPr lang="fr-FR" sz="2800" b="1"/>
              <a:t>Exemple 2 : les batteries (1/2)</a:t>
            </a:r>
          </a:p>
        </p:txBody>
      </p:sp>
      <p:grpSp>
        <p:nvGrpSpPr>
          <p:cNvPr id="8" name="Groupe 7">
            <a:extLst>
              <a:ext uri="{FF2B5EF4-FFF2-40B4-BE49-F238E27FC236}">
                <a16:creationId xmlns:a16="http://schemas.microsoft.com/office/drawing/2014/main" id="{A0E208A4-B517-1C49-AA4D-81DF2C0B3A06}"/>
              </a:ext>
            </a:extLst>
          </p:cNvPr>
          <p:cNvGrpSpPr/>
          <p:nvPr/>
        </p:nvGrpSpPr>
        <p:grpSpPr>
          <a:xfrm>
            <a:off x="6457094" y="1348740"/>
            <a:ext cx="4723570" cy="5029200"/>
            <a:chOff x="6502814" y="1287780"/>
            <a:chExt cx="4723570" cy="5029200"/>
          </a:xfrm>
        </p:grpSpPr>
        <p:pic>
          <p:nvPicPr>
            <p:cNvPr id="6" name="Picture 2" descr="Image">
              <a:extLst>
                <a:ext uri="{FF2B5EF4-FFF2-40B4-BE49-F238E27FC236}">
                  <a16:creationId xmlns:a16="http://schemas.microsoft.com/office/drawing/2014/main" id="{FD4F8F46-6D26-DBDC-C90A-DBED3D5D9A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417"/>
            <a:stretch>
              <a:fillRect/>
            </a:stretch>
          </p:blipFill>
          <p:spPr bwMode="auto">
            <a:xfrm>
              <a:off x="6607588" y="2290286"/>
              <a:ext cx="4514022" cy="392621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98C7787-5FE6-4C81-0272-AAC8F9C04180}"/>
                </a:ext>
              </a:extLst>
            </p:cNvPr>
            <p:cNvSpPr txBox="1"/>
            <p:nvPr/>
          </p:nvSpPr>
          <p:spPr>
            <a:xfrm>
              <a:off x="6607588" y="1373535"/>
              <a:ext cx="4514022" cy="830997"/>
            </a:xfrm>
            <a:prstGeom prst="rect">
              <a:avLst/>
            </a:prstGeom>
            <a:noFill/>
          </p:spPr>
          <p:txBody>
            <a:bodyPr wrap="square">
              <a:spAutoFit/>
            </a:bodyPr>
            <a:lstStyle/>
            <a:p>
              <a:pPr algn="ctr">
                <a:buNone/>
              </a:pPr>
              <a:r>
                <a:rPr lang="fr-FR" sz="1600" i="1"/>
                <a:t>Évolution du coût d’installation (en $/kWh - axe de gauche) et capacité ( en GW - axe de droite) des batteries à l’échelle des réseaux électriques.</a:t>
              </a:r>
            </a:p>
          </p:txBody>
        </p:sp>
        <p:sp>
          <p:nvSpPr>
            <p:cNvPr id="7" name="Rectangle 6">
              <a:extLst>
                <a:ext uri="{FF2B5EF4-FFF2-40B4-BE49-F238E27FC236}">
                  <a16:creationId xmlns:a16="http://schemas.microsoft.com/office/drawing/2014/main" id="{0FC9EA9F-E22C-5266-8E60-F461F567EBAD}"/>
                </a:ext>
              </a:extLst>
            </p:cNvPr>
            <p:cNvSpPr/>
            <p:nvPr/>
          </p:nvSpPr>
          <p:spPr>
            <a:xfrm>
              <a:off x="6502814" y="1287780"/>
              <a:ext cx="4723570" cy="502920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Espace réservé du numéro de diapositive 3">
            <a:extLst>
              <a:ext uri="{FF2B5EF4-FFF2-40B4-BE49-F238E27FC236}">
                <a16:creationId xmlns:a16="http://schemas.microsoft.com/office/drawing/2014/main" id="{88C907F3-1447-9CFE-39AE-28599926DF9F}"/>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15</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3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0FEADA-50B7-E66B-0B96-6F97BE9605D3}"/>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ZoneTexte 2">
            <a:extLst>
              <a:ext uri="{FF2B5EF4-FFF2-40B4-BE49-F238E27FC236}">
                <a16:creationId xmlns:a16="http://schemas.microsoft.com/office/drawing/2014/main" id="{42FDC7D5-CBB1-C4C6-BBDF-21F9D64E84B3}"/>
              </a:ext>
            </a:extLst>
          </p:cNvPr>
          <p:cNvSpPr txBox="1"/>
          <p:nvPr/>
        </p:nvSpPr>
        <p:spPr>
          <a:xfrm>
            <a:off x="637227" y="260274"/>
            <a:ext cx="10917545" cy="523220"/>
          </a:xfrm>
          <a:prstGeom prst="rect">
            <a:avLst/>
          </a:prstGeom>
          <a:noFill/>
        </p:spPr>
        <p:txBody>
          <a:bodyPr wrap="square" lIns="91440" tIns="45720" rIns="91440" bIns="45720" rtlCol="0" anchor="t">
            <a:spAutoFit/>
          </a:bodyPr>
          <a:lstStyle/>
          <a:p>
            <a:pPr algn="ctr"/>
            <a:r>
              <a:rPr lang="fr-FR" sz="2800" b="1"/>
              <a:t>Exemple 2 : les batteries (2/2)</a:t>
            </a:r>
          </a:p>
        </p:txBody>
      </p:sp>
      <p:sp>
        <p:nvSpPr>
          <p:cNvPr id="4" name="ZoneTexte 3">
            <a:extLst>
              <a:ext uri="{FF2B5EF4-FFF2-40B4-BE49-F238E27FC236}">
                <a16:creationId xmlns:a16="http://schemas.microsoft.com/office/drawing/2014/main" id="{C495C2D3-F3D0-CB79-A955-FB833A4EBF56}"/>
              </a:ext>
            </a:extLst>
          </p:cNvPr>
          <p:cNvSpPr txBox="1"/>
          <p:nvPr/>
        </p:nvSpPr>
        <p:spPr>
          <a:xfrm>
            <a:off x="882630" y="1278350"/>
            <a:ext cx="10426738" cy="1169551"/>
          </a:xfrm>
          <a:prstGeom prst="rect">
            <a:avLst/>
          </a:prstGeom>
          <a:noFill/>
        </p:spPr>
        <p:txBody>
          <a:bodyPr wrap="square" lIns="91440" tIns="45720" rIns="91440" bIns="45720" anchor="t">
            <a:spAutoFit/>
          </a:bodyPr>
          <a:lstStyle/>
          <a:p>
            <a:r>
              <a:rPr lang="fr-FR" sz="2000"/>
              <a:t>La baisse du prix des batteries rend notamment les VE plus abordables.</a:t>
            </a:r>
          </a:p>
          <a:p>
            <a:endParaRPr lang="fr-FR" sz="1000"/>
          </a:p>
          <a:p>
            <a:r>
              <a:rPr lang="fr-FR" sz="2000"/>
              <a:t>En 2024, le VE Qin Plus de BYD, avec 500 km d’autonomie, était vendu autour de 15 000 €. À titre de comparaison, en 2015, un VE avec 300 km d’autonomie coûtait au minimum 30 000 €.</a:t>
            </a:r>
            <a:endParaRPr lang="fr-BE" sz="2000"/>
          </a:p>
        </p:txBody>
      </p:sp>
      <p:grpSp>
        <p:nvGrpSpPr>
          <p:cNvPr id="13" name="Groupe 12">
            <a:extLst>
              <a:ext uri="{FF2B5EF4-FFF2-40B4-BE49-F238E27FC236}">
                <a16:creationId xmlns:a16="http://schemas.microsoft.com/office/drawing/2014/main" id="{48C16236-925B-89A3-03A1-0AC6408F0384}"/>
              </a:ext>
            </a:extLst>
          </p:cNvPr>
          <p:cNvGrpSpPr/>
          <p:nvPr/>
        </p:nvGrpSpPr>
        <p:grpSpPr>
          <a:xfrm>
            <a:off x="1551128" y="2756680"/>
            <a:ext cx="9089735" cy="3282400"/>
            <a:chOff x="1357947" y="2695720"/>
            <a:chExt cx="9089735" cy="3282400"/>
          </a:xfrm>
        </p:grpSpPr>
        <p:sp>
          <p:nvSpPr>
            <p:cNvPr id="7" name="ZoneTexte 6">
              <a:extLst>
                <a:ext uri="{FF2B5EF4-FFF2-40B4-BE49-F238E27FC236}">
                  <a16:creationId xmlns:a16="http://schemas.microsoft.com/office/drawing/2014/main" id="{814923B1-4650-890C-12EA-D1BCB3F61DAC}"/>
                </a:ext>
              </a:extLst>
            </p:cNvPr>
            <p:cNvSpPr txBox="1"/>
            <p:nvPr/>
          </p:nvSpPr>
          <p:spPr>
            <a:xfrm>
              <a:off x="2315070" y="2786560"/>
              <a:ext cx="2420608" cy="338554"/>
            </a:xfrm>
            <a:prstGeom prst="rect">
              <a:avLst/>
            </a:prstGeom>
            <a:noFill/>
          </p:spPr>
          <p:txBody>
            <a:bodyPr wrap="square" rtlCol="0">
              <a:spAutoFit/>
            </a:bodyPr>
            <a:lstStyle/>
            <a:p>
              <a:pPr algn="ctr"/>
              <a:r>
                <a:rPr lang="fr-FR" sz="1600" i="1"/>
                <a:t>VE Qin Plus de BYD</a:t>
              </a:r>
              <a:r>
                <a:rPr lang="en-GB" sz="1600" i="1">
                  <a:cs typeface="Arial" panose="020B0604020202020204" pitchFamily="34" charset="0"/>
                </a:rPr>
                <a:t>.</a:t>
              </a:r>
            </a:p>
          </p:txBody>
        </p:sp>
        <p:pic>
          <p:nvPicPr>
            <p:cNvPr id="9" name="Picture 2" descr="BYD launches $15K Qin Plus EV kicking off price war with gas cars">
              <a:extLst>
                <a:ext uri="{FF2B5EF4-FFF2-40B4-BE49-F238E27FC236}">
                  <a16:creationId xmlns:a16="http://schemas.microsoft.com/office/drawing/2014/main" id="{D97E3931-C258-C131-D752-10AC47512F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49" r="3078"/>
            <a:stretch>
              <a:fillRect/>
            </a:stretch>
          </p:blipFill>
          <p:spPr bwMode="auto">
            <a:xfrm>
              <a:off x="1357947" y="3190576"/>
              <a:ext cx="4334856" cy="27875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72D779F1-D3CE-431B-1B87-EF04D42963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22" r="8651"/>
            <a:stretch>
              <a:fillRect/>
            </a:stretch>
          </p:blipFill>
          <p:spPr bwMode="auto">
            <a:xfrm>
              <a:off x="6112827" y="3429000"/>
              <a:ext cx="4334855" cy="2549120"/>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33E3F6E6-E459-4BD1-708B-F0BA32C39AA3}"/>
                </a:ext>
              </a:extLst>
            </p:cNvPr>
            <p:cNvSpPr txBox="1"/>
            <p:nvPr/>
          </p:nvSpPr>
          <p:spPr>
            <a:xfrm>
              <a:off x="6390149" y="2786560"/>
              <a:ext cx="3780209" cy="584775"/>
            </a:xfrm>
            <a:prstGeom prst="rect">
              <a:avLst/>
            </a:prstGeom>
            <a:noFill/>
          </p:spPr>
          <p:txBody>
            <a:bodyPr wrap="square">
              <a:spAutoFit/>
            </a:bodyPr>
            <a:lstStyle/>
            <a:p>
              <a:pPr algn="ctr"/>
              <a:r>
                <a:rPr lang="fr-FR" sz="1600" i="1"/>
                <a:t>Chez BYD, un nouveau VE sort des lignes de production toutes les 51 secondes.</a:t>
              </a:r>
              <a:endParaRPr lang="en-GB" sz="1600" i="1"/>
            </a:p>
          </p:txBody>
        </p:sp>
        <p:sp>
          <p:nvSpPr>
            <p:cNvPr id="11" name="Rectangle 10">
              <a:extLst>
                <a:ext uri="{FF2B5EF4-FFF2-40B4-BE49-F238E27FC236}">
                  <a16:creationId xmlns:a16="http://schemas.microsoft.com/office/drawing/2014/main" id="{1E23CB96-6624-9558-794C-EEC3B96B887D}"/>
                </a:ext>
              </a:extLst>
            </p:cNvPr>
            <p:cNvSpPr/>
            <p:nvPr/>
          </p:nvSpPr>
          <p:spPr>
            <a:xfrm>
              <a:off x="1357947" y="2695720"/>
              <a:ext cx="4334855" cy="328240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A61FCEB-3A23-9D3B-78BA-B57A63049F3D}"/>
                </a:ext>
              </a:extLst>
            </p:cNvPr>
            <p:cNvSpPr/>
            <p:nvPr/>
          </p:nvSpPr>
          <p:spPr>
            <a:xfrm>
              <a:off x="6112827" y="2695720"/>
              <a:ext cx="4334855" cy="328240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Espace réservé du numéro de diapositive 3">
            <a:extLst>
              <a:ext uri="{FF2B5EF4-FFF2-40B4-BE49-F238E27FC236}">
                <a16:creationId xmlns:a16="http://schemas.microsoft.com/office/drawing/2014/main" id="{F2E5C554-BBA8-798F-A9BD-A1264BDE37BE}"/>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16</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50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35F7-5274-E52D-9A3F-A06EA05EBDF8}"/>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ZoneTexte 2">
            <a:extLst>
              <a:ext uri="{FF2B5EF4-FFF2-40B4-BE49-F238E27FC236}">
                <a16:creationId xmlns:a16="http://schemas.microsoft.com/office/drawing/2014/main" id="{0ADB1848-1903-03F4-2E4C-0085D310B61C}"/>
              </a:ext>
            </a:extLst>
          </p:cNvPr>
          <p:cNvSpPr txBox="1"/>
          <p:nvPr/>
        </p:nvSpPr>
        <p:spPr>
          <a:xfrm>
            <a:off x="637227" y="260274"/>
            <a:ext cx="10917545" cy="523220"/>
          </a:xfrm>
          <a:prstGeom prst="rect">
            <a:avLst/>
          </a:prstGeom>
          <a:noFill/>
        </p:spPr>
        <p:txBody>
          <a:bodyPr wrap="square" lIns="91440" tIns="45720" rIns="91440" bIns="45720" rtlCol="0" anchor="t">
            <a:spAutoFit/>
          </a:bodyPr>
          <a:lstStyle/>
          <a:p>
            <a:pPr algn="ctr"/>
            <a:r>
              <a:rPr lang="fr-FR" sz="2800" b="1"/>
              <a:t>Faisons un petit calcul</a:t>
            </a:r>
          </a:p>
        </p:txBody>
      </p:sp>
      <p:sp>
        <p:nvSpPr>
          <p:cNvPr id="4" name="ZoneTexte 3">
            <a:extLst>
              <a:ext uri="{FF2B5EF4-FFF2-40B4-BE49-F238E27FC236}">
                <a16:creationId xmlns:a16="http://schemas.microsoft.com/office/drawing/2014/main" id="{FD6AE3C8-F975-39D1-FCF3-462585D6E0C1}"/>
              </a:ext>
            </a:extLst>
          </p:cNvPr>
          <p:cNvSpPr txBox="1"/>
          <p:nvPr/>
        </p:nvSpPr>
        <p:spPr>
          <a:xfrm>
            <a:off x="882630" y="1948910"/>
            <a:ext cx="10426738" cy="3323987"/>
          </a:xfrm>
          <a:prstGeom prst="rect">
            <a:avLst/>
          </a:prstGeom>
          <a:noFill/>
        </p:spPr>
        <p:txBody>
          <a:bodyPr wrap="square" lIns="91440" tIns="45720" rIns="91440" bIns="45720" anchor="t">
            <a:spAutoFit/>
          </a:bodyPr>
          <a:lstStyle/>
          <a:p>
            <a:pPr algn="just"/>
            <a:r>
              <a:rPr lang="fr-FR" sz="2000" dirty="0"/>
              <a:t>Réalisons ensemble à quel point la combinaison PV + batteries peut être économiquement intéressante, en particulier dans les régions proches de l’équateur.</a:t>
            </a:r>
          </a:p>
          <a:p>
            <a:pPr algn="just"/>
            <a:endParaRPr lang="fr-FR" sz="1000" dirty="0"/>
          </a:p>
          <a:p>
            <a:pPr algn="just">
              <a:buNone/>
            </a:pPr>
            <a:r>
              <a:rPr lang="fr-FR" sz="2000" dirty="0"/>
              <a:t>Prenons une centrale solaire de 1 </a:t>
            </a:r>
            <a:r>
              <a:rPr lang="fr-FR" sz="2000" dirty="0" err="1"/>
              <a:t>MWc</a:t>
            </a:r>
            <a:r>
              <a:rPr lang="fr-FR" sz="2000" dirty="0"/>
              <a:t> équipée d’un système de batteries. Supposons :</a:t>
            </a:r>
          </a:p>
          <a:p>
            <a:pPr algn="just">
              <a:buNone/>
            </a:pPr>
            <a:endParaRPr lang="fr-FR" sz="1000" dirty="0"/>
          </a:p>
          <a:p>
            <a:pPr marL="457200" indent="-457200" algn="just" defTabSz="914400" eaLnBrk="0" fontAlgn="base" hangingPunct="0">
              <a:spcBef>
                <a:spcPct val="0"/>
              </a:spcBef>
              <a:spcAft>
                <a:spcPct val="0"/>
              </a:spcAft>
              <a:buAutoNum type="alphaLcParenBoth"/>
            </a:pPr>
            <a:r>
              <a:rPr lang="fr-FR" altLang="fr-FR" sz="2000" dirty="0"/>
              <a:t>un facteur de charge égal à 25 % ;</a:t>
            </a:r>
          </a:p>
          <a:p>
            <a:pPr marL="457200" indent="-457200" algn="just" defTabSz="914400" eaLnBrk="0" fontAlgn="base" hangingPunct="0">
              <a:spcBef>
                <a:spcPct val="0"/>
              </a:spcBef>
              <a:spcAft>
                <a:spcPct val="0"/>
              </a:spcAft>
              <a:buAutoNum type="alphaLcParenBoth"/>
            </a:pPr>
            <a:endParaRPr lang="fr-FR" altLang="fr-FR" sz="1000" dirty="0"/>
          </a:p>
          <a:p>
            <a:pPr marL="457200" indent="-457200" algn="just" defTabSz="914400" eaLnBrk="0" fontAlgn="base" hangingPunct="0">
              <a:spcBef>
                <a:spcPct val="0"/>
              </a:spcBef>
              <a:spcAft>
                <a:spcPct val="0"/>
              </a:spcAft>
              <a:buAutoNum type="alphaLcParenBoth"/>
            </a:pPr>
            <a:r>
              <a:rPr lang="fr-FR" altLang="fr-FR" sz="2000" dirty="0"/>
              <a:t>un profil de production identique chaque jour ;</a:t>
            </a:r>
          </a:p>
          <a:p>
            <a:pPr marL="457200" indent="-457200" algn="just" defTabSz="914400" eaLnBrk="0" fontAlgn="base" hangingPunct="0">
              <a:spcBef>
                <a:spcPct val="0"/>
              </a:spcBef>
              <a:spcAft>
                <a:spcPct val="0"/>
              </a:spcAft>
              <a:buAutoNum type="alphaLcParenBoth"/>
            </a:pPr>
            <a:endParaRPr lang="fr-FR" altLang="fr-FR" sz="1000" dirty="0"/>
          </a:p>
          <a:p>
            <a:pPr marL="457200" indent="-457200" algn="just" defTabSz="914400" eaLnBrk="0" fontAlgn="base" hangingPunct="0">
              <a:spcBef>
                <a:spcPct val="0"/>
              </a:spcBef>
              <a:spcAft>
                <a:spcPct val="0"/>
              </a:spcAft>
              <a:buAutoNum type="alphaLcParenBoth"/>
            </a:pPr>
            <a:r>
              <a:rPr lang="fr-FR" altLang="fr-FR" sz="2000" dirty="0"/>
              <a:t>une batterie capable de stocker la moitié de la production quotidienne pour assurer une fourniture constante ;</a:t>
            </a:r>
          </a:p>
          <a:p>
            <a:pPr marL="457200" indent="-457200" algn="just" defTabSz="914400" eaLnBrk="0" fontAlgn="base" hangingPunct="0">
              <a:spcBef>
                <a:spcPct val="0"/>
              </a:spcBef>
              <a:spcAft>
                <a:spcPct val="0"/>
              </a:spcAft>
              <a:buAutoNum type="alphaLcParenBoth"/>
            </a:pPr>
            <a:endParaRPr lang="fr-FR" altLang="fr-FR" sz="1000" dirty="0"/>
          </a:p>
          <a:p>
            <a:pPr marL="457200" indent="-457200" algn="just" defTabSz="914400" eaLnBrk="0" fontAlgn="base" hangingPunct="0">
              <a:spcBef>
                <a:spcPct val="0"/>
              </a:spcBef>
              <a:spcAft>
                <a:spcPct val="0"/>
              </a:spcAft>
              <a:buAutoNum type="alphaLcParenBoth"/>
            </a:pPr>
            <a:r>
              <a:rPr lang="fr-FR" altLang="fr-FR" sz="2000" dirty="0"/>
              <a:t>un coût de 0,10 €/</a:t>
            </a:r>
            <a:r>
              <a:rPr lang="fr-FR" altLang="fr-FR" sz="2000" dirty="0" err="1"/>
              <a:t>Wc</a:t>
            </a:r>
            <a:r>
              <a:rPr lang="fr-FR" altLang="fr-FR" sz="2000" dirty="0"/>
              <a:t> pour le PV et de 100 €/kWh pour le </a:t>
            </a:r>
            <a:r>
              <a:rPr lang="fr-FR" sz="2000" dirty="0"/>
              <a:t>système de batteries</a:t>
            </a:r>
            <a:r>
              <a:rPr lang="fr-FR" altLang="fr-FR" sz="2000" dirty="0"/>
              <a:t>.</a:t>
            </a:r>
          </a:p>
        </p:txBody>
      </p:sp>
      <p:sp>
        <p:nvSpPr>
          <p:cNvPr id="5" name="Espace réservé du numéro de diapositive 3">
            <a:extLst>
              <a:ext uri="{FF2B5EF4-FFF2-40B4-BE49-F238E27FC236}">
                <a16:creationId xmlns:a16="http://schemas.microsoft.com/office/drawing/2014/main" id="{7F1C246F-7F54-9FC9-C5EF-9D308F85C0E8}"/>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17</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62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F76BA5-21BC-9AB3-825B-F3994BC92560}"/>
              </a:ext>
            </a:extLst>
          </p:cNvPr>
          <p:cNvSpPr/>
          <p:nvPr/>
        </p:nvSpPr>
        <p:spPr>
          <a:xfrm>
            <a:off x="2141220" y="4376448"/>
            <a:ext cx="7764780" cy="1915010"/>
          </a:xfrm>
          <a:prstGeom prst="rect">
            <a:avLst/>
          </a:prstGeom>
          <a:gradFill>
            <a:gsLst>
              <a:gs pos="98000">
                <a:srgbClr val="E6E8FA"/>
              </a:gs>
              <a:gs pos="50000">
                <a:schemeClr val="bg1"/>
              </a:gs>
              <a:gs pos="2000">
                <a:srgbClr val="E6E8FA"/>
              </a:gs>
            </a:gsLst>
            <a:lin ang="2400000" scaled="0"/>
          </a:gra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au 7">
            <a:extLst>
              <a:ext uri="{FF2B5EF4-FFF2-40B4-BE49-F238E27FC236}">
                <a16:creationId xmlns:a16="http://schemas.microsoft.com/office/drawing/2014/main" id="{87C4DC29-5183-6FB5-CB4D-43D507C9E19B}"/>
              </a:ext>
            </a:extLst>
          </p:cNvPr>
          <p:cNvGraphicFramePr>
            <a:graphicFrameLocks noGrp="1"/>
          </p:cNvGraphicFramePr>
          <p:nvPr>
            <p:extLst>
              <p:ext uri="{D42A27DB-BD31-4B8C-83A1-F6EECF244321}">
                <p14:modId xmlns:p14="http://schemas.microsoft.com/office/powerpoint/2010/main" val="3949602493"/>
              </p:ext>
            </p:extLst>
          </p:nvPr>
        </p:nvGraphicFramePr>
        <p:xfrm>
          <a:off x="2141220" y="4376448"/>
          <a:ext cx="7764780" cy="1915010"/>
        </p:xfrm>
        <a:graphic>
          <a:graphicData uri="http://schemas.openxmlformats.org/drawingml/2006/table">
            <a:tbl>
              <a:tblPr/>
              <a:tblGrid>
                <a:gridCol w="2467872">
                  <a:extLst>
                    <a:ext uri="{9D8B030D-6E8A-4147-A177-3AD203B41FA5}">
                      <a16:colId xmlns:a16="http://schemas.microsoft.com/office/drawing/2014/main" val="3481905165"/>
                    </a:ext>
                  </a:extLst>
                </a:gridCol>
                <a:gridCol w="1765636">
                  <a:extLst>
                    <a:ext uri="{9D8B030D-6E8A-4147-A177-3AD203B41FA5}">
                      <a16:colId xmlns:a16="http://schemas.microsoft.com/office/drawing/2014/main" val="428295571"/>
                    </a:ext>
                  </a:extLst>
                </a:gridCol>
                <a:gridCol w="1765636">
                  <a:extLst>
                    <a:ext uri="{9D8B030D-6E8A-4147-A177-3AD203B41FA5}">
                      <a16:colId xmlns:a16="http://schemas.microsoft.com/office/drawing/2014/main" val="33106527"/>
                    </a:ext>
                  </a:extLst>
                </a:gridCol>
                <a:gridCol w="1765636">
                  <a:extLst>
                    <a:ext uri="{9D8B030D-6E8A-4147-A177-3AD203B41FA5}">
                      <a16:colId xmlns:a16="http://schemas.microsoft.com/office/drawing/2014/main" val="197577565"/>
                    </a:ext>
                  </a:extLst>
                </a:gridCol>
              </a:tblGrid>
              <a:tr h="383002">
                <a:tc>
                  <a:txBody>
                    <a:bodyPr/>
                    <a:lstStyle/>
                    <a:p>
                      <a:pPr algn="ctr">
                        <a:buNone/>
                      </a:pPr>
                      <a:r>
                        <a:rPr lang="en-GB" sz="1600" b="0" noProof="0"/>
                        <a:t>Énergie</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buNone/>
                      </a:pPr>
                      <a:r>
                        <a:rPr lang="en-GB" sz="1600" b="0" noProof="0"/>
                        <a:t>Prix</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buNone/>
                      </a:pPr>
                      <a:r>
                        <a:rPr lang="en-GB" sz="1600" b="0" noProof="0"/>
                        <a:t>Source</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buNone/>
                      </a:pPr>
                      <a:r>
                        <a:rPr lang="en-GB" sz="1600" b="0" noProof="0"/>
                        <a:t>Date</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199894"/>
                  </a:ext>
                </a:extLst>
              </a:tr>
              <a:tr h="383002">
                <a:tc>
                  <a:txBody>
                    <a:bodyPr/>
                    <a:lstStyle/>
                    <a:p>
                      <a:pPr>
                        <a:buNone/>
                      </a:pPr>
                      <a:r>
                        <a:rPr lang="en-GB" sz="1400" b="0" noProof="0"/>
                        <a:t>Gaz naturel (Dutch TTF)</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buNone/>
                      </a:pPr>
                      <a:r>
                        <a:rPr lang="en-GB" sz="1400" b="0" noProof="0">
                          <a:solidFill>
                            <a:schemeClr val="tx1"/>
                          </a:solidFill>
                        </a:rPr>
                        <a:t>55 €/MWh</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a:t>ICE Endex</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a:t>04/03/2026</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266950"/>
                  </a:ext>
                </a:extLst>
              </a:tr>
              <a:tr h="383002">
                <a:tc>
                  <a:txBody>
                    <a:bodyPr/>
                    <a:lstStyle/>
                    <a:p>
                      <a:pPr>
                        <a:buNone/>
                      </a:pPr>
                      <a:r>
                        <a:rPr lang="en-GB" sz="1400" b="0" noProof="0"/>
                        <a:t>Gaz naturel (Henry Hub)</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buNone/>
                      </a:pPr>
                      <a:r>
                        <a:rPr lang="en-GB" sz="1400" b="0" noProof="0">
                          <a:solidFill>
                            <a:schemeClr val="tx1"/>
                          </a:solidFill>
                        </a:rPr>
                        <a:t>9 €/MWh</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a:t>business insider</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a:t>04/03/2026</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905496"/>
                  </a:ext>
                </a:extLst>
              </a:tr>
              <a:tr h="383002">
                <a:tc>
                  <a:txBody>
                    <a:bodyPr/>
                    <a:lstStyle/>
                    <a:p>
                      <a:pPr>
                        <a:buNone/>
                      </a:pPr>
                      <a:r>
                        <a:rPr lang="en-GB" sz="1400" b="0" noProof="0"/>
                        <a:t>Pétrole brut (US Brent)</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buNone/>
                      </a:pPr>
                      <a:r>
                        <a:rPr lang="en-GB" sz="1400" b="0" noProof="0">
                          <a:solidFill>
                            <a:schemeClr val="tx1"/>
                          </a:solidFill>
                        </a:rPr>
                        <a:t>33 €/MWh</a:t>
                      </a:r>
                      <a:endParaRPr lang="en-GB" sz="1400" b="0" baseline="30000" noProof="0">
                        <a:solidFill>
                          <a:schemeClr val="tx1"/>
                        </a:solidFill>
                      </a:endParaRP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a:t>oilprice</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a:t>08/12/2025</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657912"/>
                  </a:ext>
                </a:extLst>
              </a:tr>
              <a:tr h="383002">
                <a:tc>
                  <a:txBody>
                    <a:bodyPr/>
                    <a:lstStyle/>
                    <a:p>
                      <a:pPr>
                        <a:buNone/>
                      </a:pPr>
                      <a:r>
                        <a:rPr lang="en-GB" sz="1400" b="0" noProof="0"/>
                        <a:t>Électricité (CAL-26)</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buNone/>
                      </a:pPr>
                      <a:r>
                        <a:rPr lang="en-GB" sz="1400" b="0" noProof="0">
                          <a:solidFill>
                            <a:schemeClr val="tx1"/>
                          </a:solidFill>
                        </a:rPr>
                        <a:t>76 €/MWh</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a:t>elexys</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1400" b="0" noProof="0"/>
                        <a:t>08/12/2025</a:t>
                      </a:r>
                    </a:p>
                  </a:txBody>
                  <a:tcPr marL="70931" marR="70931" marT="35465" marB="354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5182285"/>
                  </a:ext>
                </a:extLst>
              </a:tr>
            </a:tbl>
          </a:graphicData>
        </a:graphic>
      </p:graphicFrame>
      <p:sp>
        <p:nvSpPr>
          <p:cNvPr id="4" name="ZoneTexte 3">
            <a:extLst>
              <a:ext uri="{FF2B5EF4-FFF2-40B4-BE49-F238E27FC236}">
                <a16:creationId xmlns:a16="http://schemas.microsoft.com/office/drawing/2014/main" id="{6830A2E8-F490-0942-C6F0-04E04E2A3E33}"/>
              </a:ext>
            </a:extLst>
          </p:cNvPr>
          <p:cNvSpPr txBox="1"/>
          <p:nvPr/>
        </p:nvSpPr>
        <p:spPr>
          <a:xfrm>
            <a:off x="882631" y="307679"/>
            <a:ext cx="10426738" cy="3754874"/>
          </a:xfrm>
          <a:prstGeom prst="rect">
            <a:avLst/>
          </a:prstGeom>
          <a:noFill/>
        </p:spPr>
        <p:txBody>
          <a:bodyPr wrap="square" lIns="91440" tIns="45720" rIns="91440" bIns="45720" anchor="t">
            <a:spAutoFit/>
          </a:bodyPr>
          <a:lstStyle/>
          <a:p>
            <a:r>
              <a:rPr lang="fr-FR" sz="2000" dirty="0"/>
              <a:t>La production journalière de la centrale PV est de :</a:t>
            </a:r>
          </a:p>
          <a:p>
            <a:r>
              <a:rPr lang="fr-FR" sz="2000" dirty="0"/>
              <a:t>1 MW × 0,25 × 24 h = 6 MWh/jour.</a:t>
            </a:r>
            <a:br>
              <a:rPr lang="fr-FR" sz="2000" dirty="0"/>
            </a:br>
            <a:r>
              <a:rPr lang="fr-FR" sz="2000" dirty="0"/>
              <a:t>Selon l’hypothèse (c), il faut donc une batterie de 3 MWh.</a:t>
            </a:r>
          </a:p>
          <a:p>
            <a:endParaRPr lang="fr-FR" sz="1000" dirty="0"/>
          </a:p>
          <a:p>
            <a:r>
              <a:rPr lang="fr-FR" sz="2000" dirty="0"/>
              <a:t>Le coût total d’investissement (CAPEX) pour le système PV + batterie est alors de :</a:t>
            </a:r>
            <a:br>
              <a:rPr lang="fr-FR" sz="2000" dirty="0"/>
            </a:br>
            <a:r>
              <a:rPr lang="fr-FR" sz="2000" dirty="0"/>
              <a:t>(0,10 × 1 000 000) + (100 × 3 × 1,000) = 400,000 €.</a:t>
            </a:r>
          </a:p>
          <a:p>
            <a:endParaRPr lang="fr-FR" sz="1000" dirty="0"/>
          </a:p>
          <a:p>
            <a:r>
              <a:rPr lang="fr-FR" sz="2000" dirty="0"/>
              <a:t>Sur 20 ans, la production totale est de :</a:t>
            </a:r>
            <a:br>
              <a:rPr lang="fr-FR" sz="2000" dirty="0"/>
            </a:br>
            <a:r>
              <a:rPr lang="fr-FR" sz="2000" dirty="0"/>
              <a:t>1 MW × 8 760 h × 20 ans × 0,25 = 43 800 MWh (en supposant aucune perte dans la batterie).</a:t>
            </a:r>
          </a:p>
          <a:p>
            <a:endParaRPr lang="fr-FR" sz="1000" dirty="0"/>
          </a:p>
          <a:p>
            <a:r>
              <a:rPr lang="fr-FR" sz="2000" dirty="0"/>
              <a:t>Le coût moyen d’investissement-revient est donc : 400 000 / 43 800 ≈ 9 €/MWh</a:t>
            </a:r>
          </a:p>
          <a:p>
            <a:endParaRPr lang="fr-FR" sz="1000" dirty="0"/>
          </a:p>
          <a:p>
            <a:pPr algn="just"/>
            <a:r>
              <a:rPr lang="fr-FR" sz="2000" dirty="0"/>
              <a:t>Un CAPEX de 9 €/MWh pour une installation PV + batterie dans une zone très ensoleillée est extrêmement compétitif par rapport aux prix de l’énergie observés sur les marchés.</a:t>
            </a:r>
          </a:p>
        </p:txBody>
      </p:sp>
      <p:sp>
        <p:nvSpPr>
          <p:cNvPr id="7" name="Espace réservé du numéro de diapositive 3">
            <a:extLst>
              <a:ext uri="{FF2B5EF4-FFF2-40B4-BE49-F238E27FC236}">
                <a16:creationId xmlns:a16="http://schemas.microsoft.com/office/drawing/2014/main" id="{7223AD59-FF20-5DE7-DD45-DD0F1E09E7F7}"/>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18</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793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7C92A4B9-4498-178D-BB1B-B1FEAFDCC412}"/>
              </a:ext>
            </a:extLst>
          </p:cNvPr>
          <p:cNvSpPr txBox="1"/>
          <p:nvPr/>
        </p:nvSpPr>
        <p:spPr>
          <a:xfrm>
            <a:off x="839679" y="1248994"/>
            <a:ext cx="10455964" cy="1015663"/>
          </a:xfrm>
          <a:prstGeom prst="rect">
            <a:avLst/>
          </a:prstGeom>
          <a:noFill/>
        </p:spPr>
        <p:txBody>
          <a:bodyPr wrap="square">
            <a:spAutoFit/>
          </a:bodyPr>
          <a:lstStyle/>
          <a:p>
            <a:pPr algn="just"/>
            <a:r>
              <a:rPr lang="fr-FR" sz="2000" dirty="0"/>
              <a:t>Une étude récente publiée dans </a:t>
            </a:r>
            <a:r>
              <a:rPr lang="fr-FR" sz="2000" i="1" dirty="0"/>
              <a:t>Nature Communications</a:t>
            </a:r>
            <a:r>
              <a:rPr lang="fr-FR" sz="2000" dirty="0"/>
              <a:t>¹ conclut que le PV devrait devenir la source d’électricité la moins coûteuse dans la majorité des régions du monde et ce, même lorsque le stockage par batteries est intégré au coût du système.</a:t>
            </a:r>
            <a:endParaRPr lang="en-GB" sz="2000" dirty="0"/>
          </a:p>
        </p:txBody>
      </p:sp>
      <p:sp>
        <p:nvSpPr>
          <p:cNvPr id="10" name="Rectangle : coins arrondis 9">
            <a:extLst>
              <a:ext uri="{FF2B5EF4-FFF2-40B4-BE49-F238E27FC236}">
                <a16:creationId xmlns:a16="http://schemas.microsoft.com/office/drawing/2014/main" id="{0B55CF0A-F4FE-674C-7EE8-B34FF11E380A}"/>
              </a:ext>
            </a:extLst>
          </p:cNvPr>
          <p:cNvSpPr/>
          <p:nvPr/>
        </p:nvSpPr>
        <p:spPr>
          <a:xfrm>
            <a:off x="839679" y="2705099"/>
            <a:ext cx="10455964" cy="3048551"/>
          </a:xfrm>
          <a:prstGeom prst="roundRect">
            <a:avLst>
              <a:gd name="adj" fmla="val 0"/>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age 10" descr="Une image contenant silhouette, art&#10;&#10;Le contenu généré par l’IA peut être incorrect.">
            <a:extLst>
              <a:ext uri="{FF2B5EF4-FFF2-40B4-BE49-F238E27FC236}">
                <a16:creationId xmlns:a16="http://schemas.microsoft.com/office/drawing/2014/main" id="{71BC3584-6DDC-139C-BC39-55F27429D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259" y="3198658"/>
            <a:ext cx="10099481" cy="2467430"/>
          </a:xfrm>
          <a:prstGeom prst="rect">
            <a:avLst/>
          </a:prstGeom>
        </p:spPr>
      </p:pic>
      <p:sp>
        <p:nvSpPr>
          <p:cNvPr id="12" name="ZoneTexte 11">
            <a:extLst>
              <a:ext uri="{FF2B5EF4-FFF2-40B4-BE49-F238E27FC236}">
                <a16:creationId xmlns:a16="http://schemas.microsoft.com/office/drawing/2014/main" id="{3F7B0808-9EDD-455B-FD3D-FD328E7DEAD5}"/>
              </a:ext>
            </a:extLst>
          </p:cNvPr>
          <p:cNvSpPr txBox="1"/>
          <p:nvPr/>
        </p:nvSpPr>
        <p:spPr>
          <a:xfrm>
            <a:off x="1337463" y="4729407"/>
            <a:ext cx="1841500" cy="823302"/>
          </a:xfrm>
          <a:prstGeom prst="rect">
            <a:avLst/>
          </a:prstGeom>
          <a:noFill/>
        </p:spPr>
        <p:txBody>
          <a:bodyPr wrap="square" rtlCol="0">
            <a:spAutoFit/>
          </a:bodyPr>
          <a:lstStyle/>
          <a:p>
            <a:r>
              <a:rPr lang="en-GB" sz="950"/>
              <a:t>Coal</a:t>
            </a:r>
          </a:p>
          <a:p>
            <a:r>
              <a:rPr lang="en-GB" sz="950"/>
              <a:t>Nuclear</a:t>
            </a:r>
          </a:p>
          <a:p>
            <a:r>
              <a:rPr lang="en-GB" sz="950"/>
              <a:t>Offshore wind</a:t>
            </a:r>
          </a:p>
          <a:p>
            <a:r>
              <a:rPr lang="en-GB" sz="950"/>
              <a:t>Onshore wind</a:t>
            </a:r>
          </a:p>
          <a:p>
            <a:r>
              <a:rPr lang="en-GB" sz="950"/>
              <a:t>Solar </a:t>
            </a:r>
          </a:p>
        </p:txBody>
      </p:sp>
      <p:sp>
        <p:nvSpPr>
          <p:cNvPr id="13" name="ZoneTexte 12">
            <a:extLst>
              <a:ext uri="{FF2B5EF4-FFF2-40B4-BE49-F238E27FC236}">
                <a16:creationId xmlns:a16="http://schemas.microsoft.com/office/drawing/2014/main" id="{EC45EA98-4DA5-441F-CDFB-79F76023A470}"/>
              </a:ext>
            </a:extLst>
          </p:cNvPr>
          <p:cNvSpPr txBox="1"/>
          <p:nvPr/>
        </p:nvSpPr>
        <p:spPr>
          <a:xfrm>
            <a:off x="1926448" y="2855117"/>
            <a:ext cx="4344965" cy="307777"/>
          </a:xfrm>
          <a:prstGeom prst="rect">
            <a:avLst/>
          </a:prstGeom>
          <a:noFill/>
        </p:spPr>
        <p:txBody>
          <a:bodyPr wrap="square">
            <a:spAutoFit/>
          </a:bodyPr>
          <a:lstStyle/>
          <a:p>
            <a:pPr algn="ctr"/>
            <a:r>
              <a:rPr lang="en-GB" sz="1400"/>
              <a:t>Cheapest energy in 2023</a:t>
            </a:r>
            <a:endParaRPr lang="en-GB" sz="1400" baseline="30000"/>
          </a:p>
        </p:txBody>
      </p:sp>
      <p:sp>
        <p:nvSpPr>
          <p:cNvPr id="14" name="ZoneTexte 13">
            <a:extLst>
              <a:ext uri="{FF2B5EF4-FFF2-40B4-BE49-F238E27FC236}">
                <a16:creationId xmlns:a16="http://schemas.microsoft.com/office/drawing/2014/main" id="{B575AD32-B923-6F0A-EF06-638BD2FA0A24}"/>
              </a:ext>
            </a:extLst>
          </p:cNvPr>
          <p:cNvSpPr txBox="1"/>
          <p:nvPr/>
        </p:nvSpPr>
        <p:spPr>
          <a:xfrm>
            <a:off x="6555586" y="2855117"/>
            <a:ext cx="4344965" cy="307777"/>
          </a:xfrm>
          <a:prstGeom prst="rect">
            <a:avLst/>
          </a:prstGeom>
          <a:noFill/>
        </p:spPr>
        <p:txBody>
          <a:bodyPr wrap="square">
            <a:spAutoFit/>
          </a:bodyPr>
          <a:lstStyle/>
          <a:p>
            <a:pPr algn="ctr"/>
            <a:r>
              <a:rPr lang="en-GB" sz="1400"/>
              <a:t>Cheapest energy in 2027</a:t>
            </a:r>
            <a:endParaRPr lang="en-GB" sz="1400" baseline="30000"/>
          </a:p>
        </p:txBody>
      </p:sp>
      <p:sp>
        <p:nvSpPr>
          <p:cNvPr id="3" name="Rectangle 2">
            <a:extLst>
              <a:ext uri="{FF2B5EF4-FFF2-40B4-BE49-F238E27FC236}">
                <a16:creationId xmlns:a16="http://schemas.microsoft.com/office/drawing/2014/main" id="{0FBDEDB5-1FC7-0537-74CD-A67EE77B50A3}"/>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7ABF1232-7188-2C28-0718-DB2CDC2946BF}"/>
              </a:ext>
            </a:extLst>
          </p:cNvPr>
          <p:cNvSpPr txBox="1"/>
          <p:nvPr/>
        </p:nvSpPr>
        <p:spPr>
          <a:xfrm>
            <a:off x="637227" y="260274"/>
            <a:ext cx="10917545" cy="523220"/>
          </a:xfrm>
          <a:prstGeom prst="rect">
            <a:avLst/>
          </a:prstGeom>
          <a:noFill/>
        </p:spPr>
        <p:txBody>
          <a:bodyPr wrap="square" lIns="91440" tIns="45720" rIns="91440" bIns="45720" rtlCol="0" anchor="t">
            <a:spAutoFit/>
          </a:bodyPr>
          <a:lstStyle/>
          <a:p>
            <a:pPr algn="ctr"/>
            <a:r>
              <a:rPr lang="fr-FR" sz="2800" b="1"/>
              <a:t>Le PV dominera bientôt la production mondiale d’électricité</a:t>
            </a:r>
          </a:p>
        </p:txBody>
      </p:sp>
      <p:sp>
        <p:nvSpPr>
          <p:cNvPr id="5" name="ZoneTexte 4">
            <a:extLst>
              <a:ext uri="{FF2B5EF4-FFF2-40B4-BE49-F238E27FC236}">
                <a16:creationId xmlns:a16="http://schemas.microsoft.com/office/drawing/2014/main" id="{754482FC-13CE-3A6C-6F73-45CD108A7EF4}"/>
              </a:ext>
            </a:extLst>
          </p:cNvPr>
          <p:cNvSpPr txBox="1"/>
          <p:nvPr/>
        </p:nvSpPr>
        <p:spPr>
          <a:xfrm>
            <a:off x="-29496" y="6569121"/>
            <a:ext cx="10884309" cy="276999"/>
          </a:xfrm>
          <a:prstGeom prst="rect">
            <a:avLst/>
          </a:prstGeom>
          <a:noFill/>
        </p:spPr>
        <p:txBody>
          <a:bodyPr wrap="square">
            <a:spAutoFit/>
          </a:bodyPr>
          <a:lstStyle/>
          <a:p>
            <a:r>
              <a:rPr lang="en-GB" sz="1200" baseline="30000"/>
              <a:t>1 </a:t>
            </a:r>
            <a:r>
              <a:rPr lang="en-GB" sz="1200" err="1"/>
              <a:t>Référence</a:t>
            </a:r>
            <a:r>
              <a:rPr lang="en-GB" sz="1200"/>
              <a:t> du papier </a:t>
            </a:r>
            <a:r>
              <a:rPr lang="en-GB" sz="1200" noProof="0"/>
              <a:t>: </a:t>
            </a:r>
            <a:r>
              <a:rPr lang="en-GB" sz="1200" noProof="0">
                <a:hlinkClick r:id="rId4"/>
              </a:rPr>
              <a:t>Nijsse, F.J.M.M., Mercure, JF., Ameli, N. et al. (2023). </a:t>
            </a:r>
            <a:r>
              <a:rPr lang="en-GB" sz="1200" i="1" noProof="0">
                <a:hlinkClick r:id="rId4"/>
              </a:rPr>
              <a:t>The Momentum of the Solar Energy Transition</a:t>
            </a:r>
            <a:r>
              <a:rPr lang="en-GB" sz="1200" noProof="0">
                <a:hlinkClick r:id="rId4"/>
              </a:rPr>
              <a:t>. Nature Communications,14, 6542</a:t>
            </a:r>
            <a:r>
              <a:rPr lang="en-GB" sz="1200" i="1" noProof="0">
                <a:solidFill>
                  <a:srgbClr val="05103E"/>
                </a:solidFill>
                <a:hlinkClick r:id="rId4"/>
              </a:rPr>
              <a:t>.</a:t>
            </a:r>
            <a:endParaRPr lang="en-GB" sz="1200" i="1" noProof="0"/>
          </a:p>
        </p:txBody>
      </p:sp>
      <p:sp>
        <p:nvSpPr>
          <p:cNvPr id="6" name="Espace réservé du numéro de diapositive 3">
            <a:extLst>
              <a:ext uri="{FF2B5EF4-FFF2-40B4-BE49-F238E27FC236}">
                <a16:creationId xmlns:a16="http://schemas.microsoft.com/office/drawing/2014/main" id="{B363D6EC-6F07-226E-5332-CE47521F2E6E}"/>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19</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54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CCA425-9566-0064-A58B-A48B84121752}"/>
              </a:ext>
            </a:extLst>
          </p:cNvPr>
          <p:cNvSpPr/>
          <p:nvPr/>
        </p:nvSpPr>
        <p:spPr>
          <a:xfrm>
            <a:off x="1505995" y="2313165"/>
            <a:ext cx="9180005" cy="2231670"/>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ZoneTexte 5">
            <a:extLst>
              <a:ext uri="{FF2B5EF4-FFF2-40B4-BE49-F238E27FC236}">
                <a16:creationId xmlns:a16="http://schemas.microsoft.com/office/drawing/2014/main" id="{C130C2CD-712B-A4E2-F5B1-E9496397A5E2}"/>
              </a:ext>
            </a:extLst>
          </p:cNvPr>
          <p:cNvSpPr txBox="1"/>
          <p:nvPr/>
        </p:nvSpPr>
        <p:spPr>
          <a:xfrm>
            <a:off x="1505995" y="2705725"/>
            <a:ext cx="9180005" cy="1446550"/>
          </a:xfrm>
          <a:prstGeom prst="rect">
            <a:avLst/>
          </a:prstGeom>
          <a:noFill/>
        </p:spPr>
        <p:txBody>
          <a:bodyPr wrap="square" lIns="91440" tIns="45720" rIns="91440" bIns="45720" anchor="t">
            <a:spAutoFit/>
          </a:bodyPr>
          <a:lstStyle/>
          <a:p>
            <a:pPr algn="ctr"/>
            <a:r>
              <a:rPr lang="fr-FR" sz="4400"/>
              <a:t>PARTIE 1</a:t>
            </a:r>
            <a:endParaRPr lang="fr-FR"/>
          </a:p>
          <a:p>
            <a:pPr algn="ctr"/>
            <a:r>
              <a:rPr lang="fr-FR" sz="4400"/>
              <a:t>Politique énergétique</a:t>
            </a:r>
          </a:p>
        </p:txBody>
      </p:sp>
      <p:sp>
        <p:nvSpPr>
          <p:cNvPr id="8" name="Espace réservé du numéro de diapositive 3">
            <a:extLst>
              <a:ext uri="{FF2B5EF4-FFF2-40B4-BE49-F238E27FC236}">
                <a16:creationId xmlns:a16="http://schemas.microsoft.com/office/drawing/2014/main" id="{CE4FFB66-1D9A-95BB-F2DF-3252C9FB48E6}"/>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2</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376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3E07A395-13F8-1900-BB6B-FAF9EC49D362}"/>
              </a:ext>
            </a:extLst>
          </p:cNvPr>
          <p:cNvSpPr txBox="1"/>
          <p:nvPr/>
        </p:nvSpPr>
        <p:spPr>
          <a:xfrm>
            <a:off x="-21266" y="6560620"/>
            <a:ext cx="9260958" cy="276999"/>
          </a:xfrm>
          <a:prstGeom prst="rect">
            <a:avLst/>
          </a:prstGeom>
          <a:noFill/>
        </p:spPr>
        <p:txBody>
          <a:bodyPr wrap="square">
            <a:spAutoFit/>
          </a:bodyPr>
          <a:lstStyle/>
          <a:p>
            <a:pPr algn="just"/>
            <a:r>
              <a:rPr lang="en-GB" sz="1200" baseline="30000"/>
              <a:t>1 </a:t>
            </a:r>
            <a:r>
              <a:rPr lang="en-GB" sz="1200" err="1"/>
              <a:t>Référence</a:t>
            </a:r>
            <a:r>
              <a:rPr lang="en-GB" sz="1200"/>
              <a:t> du papier : </a:t>
            </a:r>
            <a:r>
              <a:rPr lang="fr-FR" sz="1200" err="1">
                <a:hlinkClick r:id="rId2"/>
              </a:rPr>
              <a:t>Chatzivasileiadis</a:t>
            </a:r>
            <a:r>
              <a:rPr lang="fr-FR" sz="1200">
                <a:hlinkClick r:id="rId2"/>
              </a:rPr>
              <a:t>, S., Ernst, D., &amp; Andersson, G. (2013). </a:t>
            </a:r>
            <a:r>
              <a:rPr lang="fr-FR" sz="1200" i="1">
                <a:hlinkClick r:id="rId2"/>
              </a:rPr>
              <a:t>The global </a:t>
            </a:r>
            <a:r>
              <a:rPr lang="fr-FR" sz="1200" i="1" err="1">
                <a:hlinkClick r:id="rId2"/>
              </a:rPr>
              <a:t>grid</a:t>
            </a:r>
            <a:r>
              <a:rPr lang="fr-FR" sz="1200" i="1">
                <a:hlinkClick r:id="rId2"/>
              </a:rPr>
              <a:t>.</a:t>
            </a:r>
            <a:r>
              <a:rPr lang="fr-FR" sz="1200">
                <a:hlinkClick r:id="rId2"/>
              </a:rPr>
              <a:t> </a:t>
            </a:r>
            <a:r>
              <a:rPr lang="fr-FR" sz="1200" err="1">
                <a:hlinkClick r:id="rId2"/>
              </a:rPr>
              <a:t>Renewable</a:t>
            </a:r>
            <a:r>
              <a:rPr lang="fr-FR" sz="1200">
                <a:hlinkClick r:id="rId2"/>
              </a:rPr>
              <a:t> Energy, 57, 372-383.</a:t>
            </a:r>
            <a:endParaRPr lang="fr-FR" sz="1200"/>
          </a:p>
        </p:txBody>
      </p:sp>
      <p:sp>
        <p:nvSpPr>
          <p:cNvPr id="3" name="Rectangle 2">
            <a:extLst>
              <a:ext uri="{FF2B5EF4-FFF2-40B4-BE49-F238E27FC236}">
                <a16:creationId xmlns:a16="http://schemas.microsoft.com/office/drawing/2014/main" id="{2EC381BE-ADFC-2B6E-5F8C-1E28CB36D167}"/>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44129071-8132-C121-11F2-71B7887E67BD}"/>
              </a:ext>
            </a:extLst>
          </p:cNvPr>
          <p:cNvSpPr txBox="1"/>
          <p:nvPr/>
        </p:nvSpPr>
        <p:spPr>
          <a:xfrm>
            <a:off x="637227" y="260274"/>
            <a:ext cx="10917545" cy="523220"/>
          </a:xfrm>
          <a:prstGeom prst="rect">
            <a:avLst/>
          </a:prstGeom>
          <a:noFill/>
        </p:spPr>
        <p:txBody>
          <a:bodyPr wrap="square" lIns="91440" tIns="45720" rIns="91440" bIns="45720" rtlCol="0" anchor="t">
            <a:spAutoFit/>
          </a:bodyPr>
          <a:lstStyle/>
          <a:p>
            <a:pPr algn="ctr"/>
            <a:r>
              <a:rPr lang="fr-FR" sz="2800" b="1"/>
              <a:t>Un réseau électrique pour relier toutes les régions du monde </a:t>
            </a:r>
          </a:p>
        </p:txBody>
      </p:sp>
      <p:sp>
        <p:nvSpPr>
          <p:cNvPr id="6" name="ZoneTexte 5">
            <a:extLst>
              <a:ext uri="{FF2B5EF4-FFF2-40B4-BE49-F238E27FC236}">
                <a16:creationId xmlns:a16="http://schemas.microsoft.com/office/drawing/2014/main" id="{EFEAD05C-FFF5-1EDB-54B6-284CBFDEF19A}"/>
              </a:ext>
            </a:extLst>
          </p:cNvPr>
          <p:cNvSpPr txBox="1"/>
          <p:nvPr/>
        </p:nvSpPr>
        <p:spPr>
          <a:xfrm>
            <a:off x="896357" y="1597577"/>
            <a:ext cx="4348211" cy="1938992"/>
          </a:xfrm>
          <a:prstGeom prst="rect">
            <a:avLst/>
          </a:prstGeom>
          <a:noFill/>
        </p:spPr>
        <p:txBody>
          <a:bodyPr wrap="square">
            <a:spAutoFit/>
          </a:bodyPr>
          <a:lstStyle/>
          <a:p>
            <a:pPr algn="just"/>
            <a:r>
              <a:rPr lang="fr-FR" sz="2000"/>
              <a:t>On pourrait imaginer acheminer cette électricité bon marché vers les grands centres de consommation, comme l’Europe, grâce à de longues liaisons électriques terrestres et sous-marines.</a:t>
            </a:r>
          </a:p>
        </p:txBody>
      </p:sp>
      <p:sp>
        <p:nvSpPr>
          <p:cNvPr id="8" name="ZoneTexte 7">
            <a:extLst>
              <a:ext uri="{FF2B5EF4-FFF2-40B4-BE49-F238E27FC236}">
                <a16:creationId xmlns:a16="http://schemas.microsoft.com/office/drawing/2014/main" id="{4DEE831A-292B-7027-548C-7280E15A900F}"/>
              </a:ext>
            </a:extLst>
          </p:cNvPr>
          <p:cNvSpPr txBox="1"/>
          <p:nvPr/>
        </p:nvSpPr>
        <p:spPr>
          <a:xfrm>
            <a:off x="885934" y="3699949"/>
            <a:ext cx="4348211" cy="2246769"/>
          </a:xfrm>
          <a:prstGeom prst="rect">
            <a:avLst/>
          </a:prstGeom>
          <a:noFill/>
        </p:spPr>
        <p:txBody>
          <a:bodyPr wrap="square">
            <a:spAutoFit/>
          </a:bodyPr>
          <a:lstStyle/>
          <a:p>
            <a:pPr algn="just"/>
            <a:r>
              <a:rPr lang="fr-FR" sz="2000"/>
              <a:t>Cette idée d’un réseau électrique mondial reliant producteurs et consommateurs d’électricité à travers les continents a été introduite en 2013 par </a:t>
            </a:r>
            <a:r>
              <a:rPr lang="fr-FR" sz="2000" err="1"/>
              <a:t>Spyros</a:t>
            </a:r>
            <a:r>
              <a:rPr lang="fr-FR" sz="2000"/>
              <a:t> </a:t>
            </a:r>
            <a:r>
              <a:rPr lang="fr-FR" sz="2000" err="1"/>
              <a:t>Chatzivasileiadis</a:t>
            </a:r>
            <a:r>
              <a:rPr lang="fr-FR" sz="2000"/>
              <a:t>, Damien Ernst et </a:t>
            </a:r>
            <a:r>
              <a:rPr lang="fr-FR" sz="2000" err="1"/>
              <a:t>Göran</a:t>
            </a:r>
            <a:r>
              <a:rPr lang="fr-FR" sz="2000"/>
              <a:t> Andersson sous le nom de </a:t>
            </a:r>
            <a:r>
              <a:rPr lang="fr-FR" sz="2000" i="1"/>
              <a:t>Global Grid</a:t>
            </a:r>
            <a:r>
              <a:rPr lang="fr-FR" sz="2000"/>
              <a:t>.</a:t>
            </a:r>
            <a:r>
              <a:rPr lang="fr-FR" sz="2000" baseline="30000"/>
              <a:t>1</a:t>
            </a:r>
            <a:r>
              <a:rPr lang="fr-FR" sz="2000"/>
              <a:t> </a:t>
            </a:r>
            <a:endParaRPr lang="fr-BE" sz="2000"/>
          </a:p>
        </p:txBody>
      </p:sp>
      <p:grpSp>
        <p:nvGrpSpPr>
          <p:cNvPr id="12" name="Groupe 11">
            <a:extLst>
              <a:ext uri="{FF2B5EF4-FFF2-40B4-BE49-F238E27FC236}">
                <a16:creationId xmlns:a16="http://schemas.microsoft.com/office/drawing/2014/main" id="{7D803776-34CA-39FE-39B1-6B1B6380F54D}"/>
              </a:ext>
            </a:extLst>
          </p:cNvPr>
          <p:cNvGrpSpPr/>
          <p:nvPr/>
        </p:nvGrpSpPr>
        <p:grpSpPr>
          <a:xfrm>
            <a:off x="6073139" y="1975909"/>
            <a:ext cx="5065338" cy="3432841"/>
            <a:chOff x="6766561" y="2695999"/>
            <a:chExt cx="4348210" cy="2946835"/>
          </a:xfrm>
        </p:grpSpPr>
        <p:pic>
          <p:nvPicPr>
            <p:cNvPr id="11" name="Image 10">
              <a:extLst>
                <a:ext uri="{FF2B5EF4-FFF2-40B4-BE49-F238E27FC236}">
                  <a16:creationId xmlns:a16="http://schemas.microsoft.com/office/drawing/2014/main" id="{D40030C4-D5B3-ABAA-31E5-0BE5A4EE8456}"/>
                </a:ext>
              </a:extLst>
            </p:cNvPr>
            <p:cNvPicPr>
              <a:picLocks noChangeAspect="1"/>
            </p:cNvPicPr>
            <p:nvPr/>
          </p:nvPicPr>
          <p:blipFill>
            <a:blip r:embed="rId3"/>
            <a:stretch>
              <a:fillRect/>
            </a:stretch>
          </p:blipFill>
          <p:spPr>
            <a:xfrm>
              <a:off x="6766561" y="3338896"/>
              <a:ext cx="4348210" cy="2303938"/>
            </a:xfrm>
            <a:prstGeom prst="rect">
              <a:avLst/>
            </a:prstGeom>
          </p:spPr>
        </p:pic>
        <p:sp>
          <p:nvSpPr>
            <p:cNvPr id="13" name="ZoneTexte 12">
              <a:extLst>
                <a:ext uri="{FF2B5EF4-FFF2-40B4-BE49-F238E27FC236}">
                  <a16:creationId xmlns:a16="http://schemas.microsoft.com/office/drawing/2014/main" id="{0ECD133C-157B-F9C1-F04D-D5C6232C31B1}"/>
                </a:ext>
              </a:extLst>
            </p:cNvPr>
            <p:cNvSpPr txBox="1"/>
            <p:nvPr/>
          </p:nvSpPr>
          <p:spPr>
            <a:xfrm>
              <a:off x="7049842" y="2767204"/>
              <a:ext cx="3781647" cy="584775"/>
            </a:xfrm>
            <a:prstGeom prst="rect">
              <a:avLst/>
            </a:prstGeom>
            <a:noFill/>
          </p:spPr>
          <p:txBody>
            <a:bodyPr wrap="square">
              <a:spAutoFit/>
            </a:bodyPr>
            <a:lstStyle/>
            <a:p>
              <a:pPr algn="ctr"/>
              <a:r>
                <a:rPr lang="fr-FR" sz="1600" i="1"/>
                <a:t>Structure d’un Global </a:t>
              </a:r>
              <a:r>
                <a:rPr lang="fr-FR" sz="1600" i="1" err="1"/>
                <a:t>Grid</a:t>
              </a:r>
              <a:r>
                <a:rPr lang="fr-FR" sz="1600" i="1"/>
                <a:t> proposé par la State </a:t>
              </a:r>
              <a:r>
                <a:rPr lang="fr-FR" sz="1600" i="1" err="1"/>
                <a:t>Grid</a:t>
              </a:r>
              <a:r>
                <a:rPr lang="fr-FR" sz="1600" i="1"/>
                <a:t> Corporation of China (SGCC) </a:t>
              </a:r>
              <a:endParaRPr lang="fr-BE" sz="1600" i="1"/>
            </a:p>
          </p:txBody>
        </p:sp>
        <p:sp>
          <p:nvSpPr>
            <p:cNvPr id="9" name="Rectangle : coins arrondis 8">
              <a:extLst>
                <a:ext uri="{FF2B5EF4-FFF2-40B4-BE49-F238E27FC236}">
                  <a16:creationId xmlns:a16="http://schemas.microsoft.com/office/drawing/2014/main" id="{F767F326-0538-36B6-63CA-AF5BB3872C88}"/>
                </a:ext>
              </a:extLst>
            </p:cNvPr>
            <p:cNvSpPr/>
            <p:nvPr/>
          </p:nvSpPr>
          <p:spPr>
            <a:xfrm>
              <a:off x="6766561" y="2695999"/>
              <a:ext cx="4348210" cy="2946835"/>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Espace réservé du numéro de diapositive 3">
            <a:extLst>
              <a:ext uri="{FF2B5EF4-FFF2-40B4-BE49-F238E27FC236}">
                <a16:creationId xmlns:a16="http://schemas.microsoft.com/office/drawing/2014/main" id="{C265EC3B-9DD2-C7EC-F27C-D23C92DA7D0B}"/>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20</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068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2590B5-C072-2908-6F5A-2A2CA5FD01B6}"/>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ZoneTexte 2">
            <a:extLst>
              <a:ext uri="{FF2B5EF4-FFF2-40B4-BE49-F238E27FC236}">
                <a16:creationId xmlns:a16="http://schemas.microsoft.com/office/drawing/2014/main" id="{7713560F-F79F-2E19-A8A8-E76157358505}"/>
              </a:ext>
            </a:extLst>
          </p:cNvPr>
          <p:cNvSpPr txBox="1"/>
          <p:nvPr/>
        </p:nvSpPr>
        <p:spPr>
          <a:xfrm>
            <a:off x="637227" y="260274"/>
            <a:ext cx="10917545" cy="523220"/>
          </a:xfrm>
          <a:prstGeom prst="rect">
            <a:avLst/>
          </a:prstGeom>
          <a:noFill/>
        </p:spPr>
        <p:txBody>
          <a:bodyPr wrap="square" lIns="91440" tIns="45720" rIns="91440" bIns="45720" rtlCol="0" anchor="t">
            <a:spAutoFit/>
          </a:bodyPr>
          <a:lstStyle/>
          <a:p>
            <a:pPr algn="ctr"/>
            <a:r>
              <a:rPr lang="fr-FR" sz="2800" b="1"/>
              <a:t>Une alternative déjà en plein essor</a:t>
            </a:r>
          </a:p>
        </p:txBody>
      </p:sp>
      <p:sp>
        <p:nvSpPr>
          <p:cNvPr id="4" name="ZoneTexte 3">
            <a:extLst>
              <a:ext uri="{FF2B5EF4-FFF2-40B4-BE49-F238E27FC236}">
                <a16:creationId xmlns:a16="http://schemas.microsoft.com/office/drawing/2014/main" id="{0A8876F9-74AB-1B64-0E96-0F4DCF65C304}"/>
              </a:ext>
            </a:extLst>
          </p:cNvPr>
          <p:cNvSpPr txBox="1"/>
          <p:nvPr/>
        </p:nvSpPr>
        <p:spPr>
          <a:xfrm>
            <a:off x="868017" y="1066283"/>
            <a:ext cx="10455964" cy="2400657"/>
          </a:xfrm>
          <a:prstGeom prst="rect">
            <a:avLst/>
          </a:prstGeom>
          <a:noFill/>
        </p:spPr>
        <p:txBody>
          <a:bodyPr wrap="square">
            <a:spAutoFit/>
          </a:bodyPr>
          <a:lstStyle/>
          <a:p>
            <a:pPr algn="just">
              <a:buNone/>
            </a:pPr>
            <a:r>
              <a:rPr lang="fr-FR" sz="2000" dirty="0"/>
              <a:t>On peut également rapatrier l’énergie solaire bon marché vers l’Europe sous forme de molécules facilement stockables et transportables sur de longues distances qui sont appelées </a:t>
            </a:r>
            <a:r>
              <a:rPr lang="fr-FR" sz="2000" i="1" dirty="0"/>
              <a:t>e-fuels</a:t>
            </a:r>
            <a:r>
              <a:rPr lang="fr-FR" sz="2000" dirty="0"/>
              <a:t>.</a:t>
            </a:r>
            <a:endParaRPr lang="fr-FR" sz="1000" dirty="0"/>
          </a:p>
          <a:p>
            <a:pPr algn="just">
              <a:buNone/>
            </a:pPr>
            <a:endParaRPr lang="fr-FR" sz="500" dirty="0"/>
          </a:p>
          <a:p>
            <a:pPr algn="just">
              <a:buNone/>
            </a:pPr>
            <a:r>
              <a:rPr lang="fr-FR" sz="2000" dirty="0"/>
              <a:t>Ces derniers sont produits directement dans les régions du monde qui disposent de ressources renouvelables d’une abondance et d’une qualité exceptionnelles. On les appelle des Centres d’Énergie Renouvelable Distants (CERD). Ils peuvent directement remplacer les hydrocarbures fossiles car ils possèdent les mêmes propriétés physico-chimiques.</a:t>
            </a:r>
          </a:p>
        </p:txBody>
      </p:sp>
      <p:grpSp>
        <p:nvGrpSpPr>
          <p:cNvPr id="72" name="Groupe 71">
            <a:extLst>
              <a:ext uri="{FF2B5EF4-FFF2-40B4-BE49-F238E27FC236}">
                <a16:creationId xmlns:a16="http://schemas.microsoft.com/office/drawing/2014/main" id="{1201C5C4-78FF-2870-C67A-F08CE678C0E4}"/>
              </a:ext>
            </a:extLst>
          </p:cNvPr>
          <p:cNvGrpSpPr/>
          <p:nvPr/>
        </p:nvGrpSpPr>
        <p:grpSpPr>
          <a:xfrm>
            <a:off x="1017608" y="3562751"/>
            <a:ext cx="10156781" cy="2812050"/>
            <a:chOff x="1075872" y="3667681"/>
            <a:chExt cx="10156781" cy="2812050"/>
          </a:xfrm>
        </p:grpSpPr>
        <p:pic>
          <p:nvPicPr>
            <p:cNvPr id="40" name="Image 39">
              <a:extLst>
                <a:ext uri="{FF2B5EF4-FFF2-40B4-BE49-F238E27FC236}">
                  <a16:creationId xmlns:a16="http://schemas.microsoft.com/office/drawing/2014/main" id="{506FA992-9B28-0539-B01A-DE8EA9253D65}"/>
                </a:ext>
              </a:extLst>
            </p:cNvPr>
            <p:cNvPicPr>
              <a:picLocks noChangeAspect="1"/>
            </p:cNvPicPr>
            <p:nvPr/>
          </p:nvPicPr>
          <p:blipFill>
            <a:blip r:embed="rId3"/>
            <a:stretch>
              <a:fillRect/>
            </a:stretch>
          </p:blipFill>
          <p:spPr>
            <a:xfrm>
              <a:off x="8089146" y="4058792"/>
              <a:ext cx="2633444" cy="2271143"/>
            </a:xfrm>
            <a:prstGeom prst="rect">
              <a:avLst/>
            </a:prstGeom>
          </p:spPr>
        </p:pic>
        <p:sp>
          <p:nvSpPr>
            <p:cNvPr id="41" name="ZoneTexte 40">
              <a:extLst>
                <a:ext uri="{FF2B5EF4-FFF2-40B4-BE49-F238E27FC236}">
                  <a16:creationId xmlns:a16="http://schemas.microsoft.com/office/drawing/2014/main" id="{A90D8930-5AFA-1E36-D9A2-7EEA16C55254}"/>
                </a:ext>
              </a:extLst>
            </p:cNvPr>
            <p:cNvSpPr txBox="1"/>
            <p:nvPr/>
          </p:nvSpPr>
          <p:spPr>
            <a:xfrm>
              <a:off x="1577991" y="3766389"/>
              <a:ext cx="2348795" cy="461665"/>
            </a:xfrm>
            <a:prstGeom prst="rect">
              <a:avLst/>
            </a:prstGeom>
            <a:noFill/>
          </p:spPr>
          <p:txBody>
            <a:bodyPr wrap="square" rtlCol="0">
              <a:spAutoFit/>
            </a:bodyPr>
            <a:lstStyle/>
            <a:p>
              <a:pPr algn="ctr"/>
              <a:r>
                <a:rPr lang="fr-FR" sz="1200" noProof="0">
                  <a:ea typeface="Tahoma" panose="020B0604030504040204" pitchFamily="34" charset="0"/>
                  <a:cs typeface="Tahoma" panose="020B0604030504040204" pitchFamily="34" charset="0"/>
                </a:rPr>
                <a:t>Vecteurs énergétiques/e-fuels produits dans le CERD</a:t>
              </a:r>
            </a:p>
          </p:txBody>
        </p:sp>
        <p:sp>
          <p:nvSpPr>
            <p:cNvPr id="42" name="ZoneTexte 41">
              <a:extLst>
                <a:ext uri="{FF2B5EF4-FFF2-40B4-BE49-F238E27FC236}">
                  <a16:creationId xmlns:a16="http://schemas.microsoft.com/office/drawing/2014/main" id="{02CD3BE5-5DDB-EC2F-6582-0C1128BE3BE1}"/>
                </a:ext>
              </a:extLst>
            </p:cNvPr>
            <p:cNvSpPr txBox="1"/>
            <p:nvPr/>
          </p:nvSpPr>
          <p:spPr>
            <a:xfrm>
              <a:off x="4797903" y="3866646"/>
              <a:ext cx="2348795" cy="276999"/>
            </a:xfrm>
            <a:prstGeom prst="rect">
              <a:avLst/>
            </a:prstGeom>
            <a:noFill/>
          </p:spPr>
          <p:txBody>
            <a:bodyPr wrap="square">
              <a:spAutoFit/>
            </a:bodyPr>
            <a:lstStyle/>
            <a:p>
              <a:pPr algn="ctr"/>
              <a:r>
                <a:rPr lang="fr-FR" sz="1200" noProof="0">
                  <a:ea typeface="Tahoma" panose="020B0604030504040204" pitchFamily="34" charset="0"/>
                  <a:cs typeface="Tahoma" panose="020B0604030504040204" pitchFamily="34" charset="0"/>
                </a:rPr>
                <a:t>Réseaux et moyens de transport </a:t>
              </a:r>
            </a:p>
          </p:txBody>
        </p:sp>
        <p:pic>
          <p:nvPicPr>
            <p:cNvPr id="49" name="Image 48">
              <a:extLst>
                <a:ext uri="{FF2B5EF4-FFF2-40B4-BE49-F238E27FC236}">
                  <a16:creationId xmlns:a16="http://schemas.microsoft.com/office/drawing/2014/main" id="{98E355E2-295F-F4A1-FB71-36A0C67FBC3E}"/>
                </a:ext>
              </a:extLst>
            </p:cNvPr>
            <p:cNvPicPr>
              <a:picLocks noChangeAspect="1"/>
            </p:cNvPicPr>
            <p:nvPr/>
          </p:nvPicPr>
          <p:blipFill>
            <a:blip r:embed="rId4"/>
            <a:stretch>
              <a:fillRect/>
            </a:stretch>
          </p:blipFill>
          <p:spPr>
            <a:xfrm>
              <a:off x="1462710" y="4079074"/>
              <a:ext cx="2617456" cy="2400657"/>
            </a:xfrm>
            <a:prstGeom prst="rect">
              <a:avLst/>
            </a:prstGeom>
          </p:spPr>
        </p:pic>
        <p:pic>
          <p:nvPicPr>
            <p:cNvPr id="50" name="Image 49">
              <a:extLst>
                <a:ext uri="{FF2B5EF4-FFF2-40B4-BE49-F238E27FC236}">
                  <a16:creationId xmlns:a16="http://schemas.microsoft.com/office/drawing/2014/main" id="{233DE6FC-2D64-72F0-BB23-52F3A0E837D4}"/>
                </a:ext>
              </a:extLst>
            </p:cNvPr>
            <p:cNvPicPr>
              <a:picLocks noChangeAspect="1"/>
            </p:cNvPicPr>
            <p:nvPr/>
          </p:nvPicPr>
          <p:blipFill>
            <a:blip r:embed="rId5"/>
            <a:stretch>
              <a:fillRect/>
            </a:stretch>
          </p:blipFill>
          <p:spPr>
            <a:xfrm>
              <a:off x="4847229" y="4071018"/>
              <a:ext cx="2299469" cy="2319379"/>
            </a:xfrm>
            <a:prstGeom prst="rect">
              <a:avLst/>
            </a:prstGeom>
          </p:spPr>
        </p:pic>
        <p:sp>
          <p:nvSpPr>
            <p:cNvPr id="51" name="ZoneTexte 50">
              <a:extLst>
                <a:ext uri="{FF2B5EF4-FFF2-40B4-BE49-F238E27FC236}">
                  <a16:creationId xmlns:a16="http://schemas.microsoft.com/office/drawing/2014/main" id="{B7599B50-3472-528A-BEC8-6BB349356D2A}"/>
                </a:ext>
              </a:extLst>
            </p:cNvPr>
            <p:cNvSpPr txBox="1"/>
            <p:nvPr/>
          </p:nvSpPr>
          <p:spPr>
            <a:xfrm>
              <a:off x="3069527" y="6126530"/>
              <a:ext cx="908795" cy="246221"/>
            </a:xfrm>
            <a:prstGeom prst="rect">
              <a:avLst/>
            </a:prstGeom>
            <a:noFill/>
          </p:spPr>
          <p:txBody>
            <a:bodyPr wrap="square">
              <a:spAutoFit/>
            </a:bodyPr>
            <a:lstStyle/>
            <a:p>
              <a:r>
                <a:rPr lang="fr-BE" sz="1000" b="1">
                  <a:highlight>
                    <a:srgbClr val="FFFFFF"/>
                  </a:highlight>
                </a:rPr>
                <a:t>carburants</a:t>
              </a:r>
              <a:endParaRPr lang="en-GB" sz="1000" b="1"/>
            </a:p>
          </p:txBody>
        </p:sp>
        <p:sp>
          <p:nvSpPr>
            <p:cNvPr id="52" name="ZoneTexte 51">
              <a:extLst>
                <a:ext uri="{FF2B5EF4-FFF2-40B4-BE49-F238E27FC236}">
                  <a16:creationId xmlns:a16="http://schemas.microsoft.com/office/drawing/2014/main" id="{5CFB5710-3857-537A-EFAC-67FCCF526A9B}"/>
                </a:ext>
              </a:extLst>
            </p:cNvPr>
            <p:cNvSpPr txBox="1"/>
            <p:nvPr/>
          </p:nvSpPr>
          <p:spPr>
            <a:xfrm>
              <a:off x="1418313" y="4972985"/>
              <a:ext cx="874675" cy="246221"/>
            </a:xfrm>
            <a:prstGeom prst="rect">
              <a:avLst/>
            </a:prstGeom>
            <a:noFill/>
          </p:spPr>
          <p:txBody>
            <a:bodyPr wrap="square">
              <a:spAutoFit/>
            </a:bodyPr>
            <a:lstStyle/>
            <a:p>
              <a:r>
                <a:rPr lang="fr-BE" sz="1000" b="1">
                  <a:highlight>
                    <a:srgbClr val="FFFFFF"/>
                  </a:highlight>
                </a:rPr>
                <a:t>électricité</a:t>
              </a:r>
              <a:endParaRPr lang="en-GB" sz="1000"/>
            </a:p>
          </p:txBody>
        </p:sp>
        <p:sp>
          <p:nvSpPr>
            <p:cNvPr id="53" name="ZoneTexte 52">
              <a:extLst>
                <a:ext uri="{FF2B5EF4-FFF2-40B4-BE49-F238E27FC236}">
                  <a16:creationId xmlns:a16="http://schemas.microsoft.com/office/drawing/2014/main" id="{4E3093B8-2F00-08C5-0368-363BAE7F21A8}"/>
                </a:ext>
              </a:extLst>
            </p:cNvPr>
            <p:cNvSpPr txBox="1"/>
            <p:nvPr/>
          </p:nvSpPr>
          <p:spPr>
            <a:xfrm>
              <a:off x="3665495" y="4498555"/>
              <a:ext cx="544187" cy="276999"/>
            </a:xfrm>
            <a:prstGeom prst="rect">
              <a:avLst/>
            </a:prstGeom>
            <a:noFill/>
          </p:spPr>
          <p:txBody>
            <a:bodyPr wrap="square">
              <a:spAutoFit/>
            </a:bodyPr>
            <a:lstStyle/>
            <a:p>
              <a:r>
                <a:rPr lang="fr-BE" sz="1200" b="1">
                  <a:highlight>
                    <a:srgbClr val="FFFFFF"/>
                  </a:highlight>
                </a:rPr>
                <a:t>NH</a:t>
              </a:r>
              <a:r>
                <a:rPr lang="fr-BE" sz="1200" b="1" baseline="-25000">
                  <a:highlight>
                    <a:srgbClr val="FFFFFF"/>
                  </a:highlight>
                </a:rPr>
                <a:t>3</a:t>
              </a:r>
              <a:endParaRPr lang="en-GB" sz="1200"/>
            </a:p>
          </p:txBody>
        </p:sp>
        <p:sp>
          <p:nvSpPr>
            <p:cNvPr id="54" name="ZoneTexte 53">
              <a:extLst>
                <a:ext uri="{FF2B5EF4-FFF2-40B4-BE49-F238E27FC236}">
                  <a16:creationId xmlns:a16="http://schemas.microsoft.com/office/drawing/2014/main" id="{88AA9DD0-CDEE-F4B1-D6F8-D296C8C5C02B}"/>
                </a:ext>
              </a:extLst>
            </p:cNvPr>
            <p:cNvSpPr txBox="1"/>
            <p:nvPr/>
          </p:nvSpPr>
          <p:spPr>
            <a:xfrm>
              <a:off x="2867088" y="4557078"/>
              <a:ext cx="421375" cy="276999"/>
            </a:xfrm>
            <a:prstGeom prst="rect">
              <a:avLst/>
            </a:prstGeom>
            <a:noFill/>
          </p:spPr>
          <p:txBody>
            <a:bodyPr wrap="square">
              <a:spAutoFit/>
            </a:bodyPr>
            <a:lstStyle/>
            <a:p>
              <a:r>
                <a:rPr lang="fr-BE" sz="1200" b="1">
                  <a:highlight>
                    <a:srgbClr val="FFFFFF"/>
                  </a:highlight>
                </a:rPr>
                <a:t>H</a:t>
              </a:r>
              <a:r>
                <a:rPr lang="fr-BE" sz="1200" b="1" baseline="-25000">
                  <a:highlight>
                    <a:srgbClr val="FFFFFF"/>
                  </a:highlight>
                </a:rPr>
                <a:t>2</a:t>
              </a:r>
              <a:endParaRPr lang="en-GB" sz="1200"/>
            </a:p>
          </p:txBody>
        </p:sp>
        <p:sp>
          <p:nvSpPr>
            <p:cNvPr id="55" name="ZoneTexte 54">
              <a:extLst>
                <a:ext uri="{FF2B5EF4-FFF2-40B4-BE49-F238E27FC236}">
                  <a16:creationId xmlns:a16="http://schemas.microsoft.com/office/drawing/2014/main" id="{8909C300-934E-19C8-D99D-DE92DEE2D39C}"/>
                </a:ext>
              </a:extLst>
            </p:cNvPr>
            <p:cNvSpPr txBox="1"/>
            <p:nvPr/>
          </p:nvSpPr>
          <p:spPr>
            <a:xfrm>
              <a:off x="2712377" y="5411854"/>
              <a:ext cx="544187" cy="276999"/>
            </a:xfrm>
            <a:prstGeom prst="rect">
              <a:avLst/>
            </a:prstGeom>
            <a:noFill/>
          </p:spPr>
          <p:txBody>
            <a:bodyPr wrap="square">
              <a:spAutoFit/>
            </a:bodyPr>
            <a:lstStyle/>
            <a:p>
              <a:r>
                <a:rPr lang="fr-BE" sz="1200" b="1">
                  <a:highlight>
                    <a:srgbClr val="FFFFFF"/>
                  </a:highlight>
                </a:rPr>
                <a:t>CH</a:t>
              </a:r>
              <a:r>
                <a:rPr lang="fr-BE" sz="1200" b="1" baseline="-25000">
                  <a:highlight>
                    <a:srgbClr val="FFFFFF"/>
                  </a:highlight>
                </a:rPr>
                <a:t>4</a:t>
              </a:r>
              <a:endParaRPr lang="en-GB" sz="1200"/>
            </a:p>
          </p:txBody>
        </p:sp>
        <p:sp>
          <p:nvSpPr>
            <p:cNvPr id="56" name="ZoneTexte 55">
              <a:extLst>
                <a:ext uri="{FF2B5EF4-FFF2-40B4-BE49-F238E27FC236}">
                  <a16:creationId xmlns:a16="http://schemas.microsoft.com/office/drawing/2014/main" id="{77A6F492-72C2-FAA0-6E4B-4929C55A444E}"/>
                </a:ext>
              </a:extLst>
            </p:cNvPr>
            <p:cNvSpPr txBox="1"/>
            <p:nvPr/>
          </p:nvSpPr>
          <p:spPr>
            <a:xfrm>
              <a:off x="1205252" y="5842726"/>
              <a:ext cx="803351" cy="276999"/>
            </a:xfrm>
            <a:prstGeom prst="rect">
              <a:avLst/>
            </a:prstGeom>
            <a:noFill/>
          </p:spPr>
          <p:txBody>
            <a:bodyPr wrap="square">
              <a:spAutoFit/>
            </a:bodyPr>
            <a:lstStyle/>
            <a:p>
              <a:r>
                <a:rPr lang="fr-BE" sz="1200" b="1">
                  <a:highlight>
                    <a:srgbClr val="FFFFFF"/>
                  </a:highlight>
                </a:rPr>
                <a:t>CH</a:t>
              </a:r>
              <a:r>
                <a:rPr lang="fr-BE" sz="1200" b="1" baseline="-25000">
                  <a:highlight>
                    <a:srgbClr val="FFFFFF"/>
                  </a:highlight>
                </a:rPr>
                <a:t>3</a:t>
              </a:r>
              <a:r>
                <a:rPr lang="fr-BE" sz="1200" b="1">
                  <a:highlight>
                    <a:srgbClr val="FFFFFF"/>
                  </a:highlight>
                </a:rPr>
                <a:t>OH</a:t>
              </a:r>
              <a:endParaRPr lang="en-GB" sz="1200"/>
            </a:p>
          </p:txBody>
        </p:sp>
        <p:sp>
          <p:nvSpPr>
            <p:cNvPr id="57" name="ZoneTexte 56">
              <a:extLst>
                <a:ext uri="{FF2B5EF4-FFF2-40B4-BE49-F238E27FC236}">
                  <a16:creationId xmlns:a16="http://schemas.microsoft.com/office/drawing/2014/main" id="{F457E2E8-7DD7-F38A-FB7B-529F20E50722}"/>
                </a:ext>
              </a:extLst>
            </p:cNvPr>
            <p:cNvSpPr txBox="1"/>
            <p:nvPr/>
          </p:nvSpPr>
          <p:spPr>
            <a:xfrm>
              <a:off x="4620691" y="4286058"/>
              <a:ext cx="1107600" cy="400110"/>
            </a:xfrm>
            <a:prstGeom prst="rect">
              <a:avLst/>
            </a:prstGeom>
            <a:noFill/>
          </p:spPr>
          <p:txBody>
            <a:bodyPr wrap="square" rtlCol="0">
              <a:spAutoFit/>
            </a:bodyPr>
            <a:lstStyle/>
            <a:p>
              <a:pPr algn="r"/>
              <a:r>
                <a:rPr lang="fr-BE" sz="1000" b="1">
                  <a:highlight>
                    <a:srgbClr val="FFFFFF"/>
                  </a:highlight>
                </a:rPr>
                <a:t>réseau électrique </a:t>
              </a:r>
              <a:endParaRPr lang="en-GB" sz="1000" b="1">
                <a:highlight>
                  <a:srgbClr val="FFFFFF"/>
                </a:highlight>
              </a:endParaRPr>
            </a:p>
          </p:txBody>
        </p:sp>
        <p:sp>
          <p:nvSpPr>
            <p:cNvPr id="58" name="ZoneTexte 57">
              <a:extLst>
                <a:ext uri="{FF2B5EF4-FFF2-40B4-BE49-F238E27FC236}">
                  <a16:creationId xmlns:a16="http://schemas.microsoft.com/office/drawing/2014/main" id="{C4B4D2B8-E720-B886-55D6-16252B2226C4}"/>
                </a:ext>
              </a:extLst>
            </p:cNvPr>
            <p:cNvSpPr txBox="1"/>
            <p:nvPr/>
          </p:nvSpPr>
          <p:spPr>
            <a:xfrm>
              <a:off x="4535181" y="5825887"/>
              <a:ext cx="1141552" cy="246221"/>
            </a:xfrm>
            <a:prstGeom prst="rect">
              <a:avLst/>
            </a:prstGeom>
            <a:noFill/>
          </p:spPr>
          <p:txBody>
            <a:bodyPr wrap="square" rtlCol="0">
              <a:spAutoFit/>
            </a:bodyPr>
            <a:lstStyle/>
            <a:p>
              <a:pPr algn="r"/>
              <a:r>
                <a:rPr lang="fr-BE" sz="1000" b="1">
                  <a:highlight>
                    <a:srgbClr val="FFFFFF"/>
                  </a:highlight>
                </a:rPr>
                <a:t>méthanier</a:t>
              </a:r>
              <a:endParaRPr lang="en-GB" sz="1000" b="1">
                <a:highlight>
                  <a:srgbClr val="FFFFFF"/>
                </a:highlight>
              </a:endParaRPr>
            </a:p>
          </p:txBody>
        </p:sp>
        <p:sp>
          <p:nvSpPr>
            <p:cNvPr id="59" name="ZoneTexte 58">
              <a:extLst>
                <a:ext uri="{FF2B5EF4-FFF2-40B4-BE49-F238E27FC236}">
                  <a16:creationId xmlns:a16="http://schemas.microsoft.com/office/drawing/2014/main" id="{2EC5040C-73ED-6AB0-AAD2-881B492157A5}"/>
                </a:ext>
              </a:extLst>
            </p:cNvPr>
            <p:cNvSpPr txBox="1"/>
            <p:nvPr/>
          </p:nvSpPr>
          <p:spPr>
            <a:xfrm>
              <a:off x="8097437" y="3768105"/>
              <a:ext cx="2800656" cy="461665"/>
            </a:xfrm>
            <a:prstGeom prst="rect">
              <a:avLst/>
            </a:prstGeom>
            <a:noFill/>
          </p:spPr>
          <p:txBody>
            <a:bodyPr wrap="square">
              <a:spAutoFit/>
            </a:bodyPr>
            <a:lstStyle/>
            <a:p>
              <a:pPr algn="ctr"/>
              <a:r>
                <a:rPr lang="fr-FR" sz="1200" noProof="0">
                  <a:ea typeface="Tahoma" panose="020B0604030504040204" pitchFamily="34" charset="0"/>
                  <a:cs typeface="Tahoma" panose="020B0604030504040204" pitchFamily="34" charset="0"/>
                </a:rPr>
                <a:t>Secteurs consommateurs finaux</a:t>
              </a:r>
            </a:p>
            <a:p>
              <a:pPr algn="ctr"/>
              <a:r>
                <a:rPr lang="fr-FR" sz="1200" noProof="0">
                  <a:ea typeface="Tahoma" panose="020B0604030504040204" pitchFamily="34" charset="0"/>
                  <a:cs typeface="Tahoma" panose="020B0604030504040204" pitchFamily="34" charset="0"/>
                </a:rPr>
                <a:t>des vecteurs énergétiques/e-fuels</a:t>
              </a:r>
            </a:p>
          </p:txBody>
        </p:sp>
        <p:sp>
          <p:nvSpPr>
            <p:cNvPr id="63" name="ZoneTexte 62">
              <a:extLst>
                <a:ext uri="{FF2B5EF4-FFF2-40B4-BE49-F238E27FC236}">
                  <a16:creationId xmlns:a16="http://schemas.microsoft.com/office/drawing/2014/main" id="{F40CE766-A505-6B71-D6B5-A77B6498DBA8}"/>
                </a:ext>
              </a:extLst>
            </p:cNvPr>
            <p:cNvSpPr txBox="1"/>
            <p:nvPr/>
          </p:nvSpPr>
          <p:spPr>
            <a:xfrm>
              <a:off x="7631906" y="5038905"/>
              <a:ext cx="1084252" cy="246221"/>
            </a:xfrm>
            <a:prstGeom prst="rect">
              <a:avLst/>
            </a:prstGeom>
            <a:noFill/>
          </p:spPr>
          <p:txBody>
            <a:bodyPr wrap="square" rtlCol="0">
              <a:spAutoFit/>
            </a:bodyPr>
            <a:lstStyle/>
            <a:p>
              <a:pPr algn="r"/>
              <a:r>
                <a:rPr lang="fr-BE" sz="1000" b="1">
                  <a:highlight>
                    <a:srgbClr val="FFFFFF"/>
                  </a:highlight>
                </a:rPr>
                <a:t>sidérurgie</a:t>
              </a:r>
              <a:endParaRPr lang="en-GB" sz="1000" b="1">
                <a:highlight>
                  <a:srgbClr val="FFFFFF"/>
                </a:highlight>
              </a:endParaRPr>
            </a:p>
          </p:txBody>
        </p:sp>
        <p:sp>
          <p:nvSpPr>
            <p:cNvPr id="64" name="ZoneTexte 63">
              <a:extLst>
                <a:ext uri="{FF2B5EF4-FFF2-40B4-BE49-F238E27FC236}">
                  <a16:creationId xmlns:a16="http://schemas.microsoft.com/office/drawing/2014/main" id="{115E773E-A047-1ECC-0FEF-8FBE6F19CAD5}"/>
                </a:ext>
              </a:extLst>
            </p:cNvPr>
            <p:cNvSpPr txBox="1"/>
            <p:nvPr/>
          </p:nvSpPr>
          <p:spPr>
            <a:xfrm>
              <a:off x="8561191" y="5713237"/>
              <a:ext cx="1084252" cy="246221"/>
            </a:xfrm>
            <a:prstGeom prst="rect">
              <a:avLst/>
            </a:prstGeom>
            <a:noFill/>
          </p:spPr>
          <p:txBody>
            <a:bodyPr wrap="square" rtlCol="0">
              <a:spAutoFit/>
            </a:bodyPr>
            <a:lstStyle/>
            <a:p>
              <a:pPr algn="r"/>
              <a:r>
                <a:rPr lang="fr-BE" sz="1000" b="1">
                  <a:highlight>
                    <a:srgbClr val="FFFFFF"/>
                  </a:highlight>
                </a:rPr>
                <a:t>raffinage</a:t>
              </a:r>
              <a:endParaRPr lang="en-GB" sz="1000" b="1">
                <a:highlight>
                  <a:srgbClr val="FFFFFF"/>
                </a:highlight>
              </a:endParaRPr>
            </a:p>
          </p:txBody>
        </p:sp>
        <p:sp>
          <p:nvSpPr>
            <p:cNvPr id="65" name="ZoneTexte 64">
              <a:extLst>
                <a:ext uri="{FF2B5EF4-FFF2-40B4-BE49-F238E27FC236}">
                  <a16:creationId xmlns:a16="http://schemas.microsoft.com/office/drawing/2014/main" id="{E4260ED1-70DA-3217-19D9-D5A191403AF8}"/>
                </a:ext>
              </a:extLst>
            </p:cNvPr>
            <p:cNvSpPr txBox="1"/>
            <p:nvPr/>
          </p:nvSpPr>
          <p:spPr>
            <a:xfrm>
              <a:off x="9769014" y="5082008"/>
              <a:ext cx="1347113" cy="400110"/>
            </a:xfrm>
            <a:prstGeom prst="rect">
              <a:avLst/>
            </a:prstGeom>
            <a:noFill/>
          </p:spPr>
          <p:txBody>
            <a:bodyPr wrap="square" rtlCol="0">
              <a:spAutoFit/>
            </a:bodyPr>
            <a:lstStyle/>
            <a:p>
              <a:pPr algn="r"/>
              <a:r>
                <a:rPr lang="fr-BE" sz="1000" b="1">
                  <a:highlight>
                    <a:srgbClr val="FFFFFF"/>
                  </a:highlight>
                </a:rPr>
                <a:t>Matière première chimique</a:t>
              </a:r>
              <a:endParaRPr lang="en-GB" sz="1000" b="1">
                <a:highlight>
                  <a:srgbClr val="FFFFFF"/>
                </a:highlight>
              </a:endParaRPr>
            </a:p>
          </p:txBody>
        </p:sp>
        <p:sp>
          <p:nvSpPr>
            <p:cNvPr id="66" name="ZoneTexte 65">
              <a:extLst>
                <a:ext uri="{FF2B5EF4-FFF2-40B4-BE49-F238E27FC236}">
                  <a16:creationId xmlns:a16="http://schemas.microsoft.com/office/drawing/2014/main" id="{8B2923F6-5D6D-ED4B-7FF0-5E644992091A}"/>
                </a:ext>
              </a:extLst>
            </p:cNvPr>
            <p:cNvSpPr txBox="1"/>
            <p:nvPr/>
          </p:nvSpPr>
          <p:spPr>
            <a:xfrm>
              <a:off x="8392293" y="6081258"/>
              <a:ext cx="660999" cy="246221"/>
            </a:xfrm>
            <a:prstGeom prst="rect">
              <a:avLst/>
            </a:prstGeom>
            <a:noFill/>
          </p:spPr>
          <p:txBody>
            <a:bodyPr wrap="square" rtlCol="0">
              <a:spAutoFit/>
            </a:bodyPr>
            <a:lstStyle/>
            <a:p>
              <a:pPr algn="r"/>
              <a:r>
                <a:rPr lang="fr-BE" sz="1000" b="1">
                  <a:highlight>
                    <a:srgbClr val="FFFFFF"/>
                  </a:highlight>
                </a:rPr>
                <a:t>engrais</a:t>
              </a:r>
              <a:endParaRPr lang="en-GB" sz="1000" b="1">
                <a:highlight>
                  <a:srgbClr val="FFFFFF"/>
                </a:highlight>
              </a:endParaRPr>
            </a:p>
          </p:txBody>
        </p:sp>
        <p:sp>
          <p:nvSpPr>
            <p:cNvPr id="67" name="ZoneTexte 66">
              <a:extLst>
                <a:ext uri="{FF2B5EF4-FFF2-40B4-BE49-F238E27FC236}">
                  <a16:creationId xmlns:a16="http://schemas.microsoft.com/office/drawing/2014/main" id="{EF52E859-01F1-38B9-92C2-EE9E15477F11}"/>
                </a:ext>
              </a:extLst>
            </p:cNvPr>
            <p:cNvSpPr txBox="1"/>
            <p:nvPr/>
          </p:nvSpPr>
          <p:spPr>
            <a:xfrm>
              <a:off x="10165825" y="4619042"/>
              <a:ext cx="660999" cy="246221"/>
            </a:xfrm>
            <a:prstGeom prst="rect">
              <a:avLst/>
            </a:prstGeom>
            <a:noFill/>
          </p:spPr>
          <p:txBody>
            <a:bodyPr wrap="square" rtlCol="0">
              <a:spAutoFit/>
            </a:bodyPr>
            <a:lstStyle/>
            <a:p>
              <a:pPr algn="r"/>
              <a:r>
                <a:rPr lang="fr-BE" sz="1000" b="1">
                  <a:highlight>
                    <a:srgbClr val="FFFFFF"/>
                  </a:highlight>
                </a:rPr>
                <a:t>aviation</a:t>
              </a:r>
              <a:endParaRPr lang="en-GB" sz="1000" b="1">
                <a:highlight>
                  <a:srgbClr val="FFFFFF"/>
                </a:highlight>
              </a:endParaRPr>
            </a:p>
          </p:txBody>
        </p:sp>
        <p:sp>
          <p:nvSpPr>
            <p:cNvPr id="68" name="ZoneTexte 67">
              <a:extLst>
                <a:ext uri="{FF2B5EF4-FFF2-40B4-BE49-F238E27FC236}">
                  <a16:creationId xmlns:a16="http://schemas.microsoft.com/office/drawing/2014/main" id="{9D227EB7-5FC5-9010-FAAD-5D5A6FB65CCC}"/>
                </a:ext>
              </a:extLst>
            </p:cNvPr>
            <p:cNvSpPr txBox="1"/>
            <p:nvPr/>
          </p:nvSpPr>
          <p:spPr>
            <a:xfrm>
              <a:off x="5789677" y="5248324"/>
              <a:ext cx="759154" cy="246221"/>
            </a:xfrm>
            <a:prstGeom prst="rect">
              <a:avLst/>
            </a:prstGeom>
            <a:noFill/>
          </p:spPr>
          <p:txBody>
            <a:bodyPr wrap="square" rtlCol="0">
              <a:spAutoFit/>
            </a:bodyPr>
            <a:lstStyle/>
            <a:p>
              <a:pPr algn="r"/>
              <a:r>
                <a:rPr lang="fr-BE" sz="1000" b="1">
                  <a:highlight>
                    <a:srgbClr val="FFFFFF"/>
                  </a:highlight>
                </a:rPr>
                <a:t>pipeline</a:t>
              </a:r>
              <a:endParaRPr lang="en-GB" sz="1000" b="1">
                <a:highlight>
                  <a:srgbClr val="FFFFFF"/>
                </a:highlight>
              </a:endParaRPr>
            </a:p>
          </p:txBody>
        </p:sp>
        <p:sp>
          <p:nvSpPr>
            <p:cNvPr id="69" name="Rectangle : coins arrondis 68">
              <a:extLst>
                <a:ext uri="{FF2B5EF4-FFF2-40B4-BE49-F238E27FC236}">
                  <a16:creationId xmlns:a16="http://schemas.microsoft.com/office/drawing/2014/main" id="{F1918A3C-8070-CB86-52B4-24C9471BC51A}"/>
                </a:ext>
              </a:extLst>
            </p:cNvPr>
            <p:cNvSpPr/>
            <p:nvPr/>
          </p:nvSpPr>
          <p:spPr>
            <a:xfrm>
              <a:off x="1075872" y="3667681"/>
              <a:ext cx="10156781" cy="2791940"/>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lèche : droite 69">
              <a:extLst>
                <a:ext uri="{FF2B5EF4-FFF2-40B4-BE49-F238E27FC236}">
                  <a16:creationId xmlns:a16="http://schemas.microsoft.com/office/drawing/2014/main" id="{5EA2BC1C-7044-0D6A-3ECB-C47A48AE5923}"/>
                </a:ext>
              </a:extLst>
            </p:cNvPr>
            <p:cNvSpPr/>
            <p:nvPr/>
          </p:nvSpPr>
          <p:spPr>
            <a:xfrm>
              <a:off x="4192406" y="4956669"/>
              <a:ext cx="493257" cy="400110"/>
            </a:xfrm>
            <a:prstGeom prst="rightArrow">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1" name="Flèche : droite 70">
              <a:extLst>
                <a:ext uri="{FF2B5EF4-FFF2-40B4-BE49-F238E27FC236}">
                  <a16:creationId xmlns:a16="http://schemas.microsoft.com/office/drawing/2014/main" id="{2506BA00-6995-1EED-4E89-1D6E5674CD69}"/>
                </a:ext>
              </a:extLst>
            </p:cNvPr>
            <p:cNvSpPr/>
            <p:nvPr/>
          </p:nvSpPr>
          <p:spPr>
            <a:xfrm>
              <a:off x="7265916" y="4972985"/>
              <a:ext cx="493257" cy="400110"/>
            </a:xfrm>
            <a:prstGeom prst="rightArrow">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73" name="ZoneTexte 72">
            <a:extLst>
              <a:ext uri="{FF2B5EF4-FFF2-40B4-BE49-F238E27FC236}">
                <a16:creationId xmlns:a16="http://schemas.microsoft.com/office/drawing/2014/main" id="{3B9590A6-03B5-7E03-478B-158ABC65F8BF}"/>
              </a:ext>
            </a:extLst>
          </p:cNvPr>
          <p:cNvSpPr txBox="1"/>
          <p:nvPr/>
        </p:nvSpPr>
        <p:spPr>
          <a:xfrm>
            <a:off x="-21266" y="6560620"/>
            <a:ext cx="10628306" cy="276999"/>
          </a:xfrm>
          <a:prstGeom prst="rect">
            <a:avLst/>
          </a:prstGeom>
          <a:noFill/>
        </p:spPr>
        <p:txBody>
          <a:bodyPr wrap="square">
            <a:spAutoFit/>
          </a:bodyPr>
          <a:lstStyle/>
          <a:p>
            <a:pPr algn="just"/>
            <a:r>
              <a:rPr lang="en-GB" sz="1200"/>
              <a:t>Image issue de la </a:t>
            </a:r>
            <a:r>
              <a:rPr lang="en-GB" sz="1200" err="1"/>
              <a:t>présentation</a:t>
            </a:r>
            <a:r>
              <a:rPr lang="en-GB" sz="1200"/>
              <a:t> </a:t>
            </a:r>
            <a:r>
              <a:rPr lang="fr-FR" sz="1200">
                <a:hlinkClick r:id="rId6"/>
              </a:rPr>
              <a:t>Dachet, V., Ernst, D., &amp; Techy, T. (2025). </a:t>
            </a:r>
            <a:r>
              <a:rPr lang="fr-FR" sz="1200" i="1">
                <a:hlinkClick r:id="rId6"/>
              </a:rPr>
              <a:t>Les 10 centres d'énergie renouvelable distants les plus prometteurs. </a:t>
            </a:r>
            <a:r>
              <a:rPr lang="fr-FR" sz="1200" err="1">
                <a:hlinkClick r:id="rId6"/>
              </a:rPr>
              <a:t>ULiège</a:t>
            </a:r>
            <a:r>
              <a:rPr lang="fr-FR" sz="1200"/>
              <a:t>.</a:t>
            </a:r>
          </a:p>
        </p:txBody>
      </p:sp>
      <p:sp>
        <p:nvSpPr>
          <p:cNvPr id="74" name="Espace réservé du numéro de diapositive 3">
            <a:extLst>
              <a:ext uri="{FF2B5EF4-FFF2-40B4-BE49-F238E27FC236}">
                <a16:creationId xmlns:a16="http://schemas.microsoft.com/office/drawing/2014/main" id="{85116230-8835-5DD9-8AC6-D5C9D5AAFF2B}"/>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21</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894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CB3412-4DC4-963A-1333-09EE3AA9660B}"/>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ZoneTexte 37">
            <a:extLst>
              <a:ext uri="{FF2B5EF4-FFF2-40B4-BE49-F238E27FC236}">
                <a16:creationId xmlns:a16="http://schemas.microsoft.com/office/drawing/2014/main" id="{8117F571-4302-07D1-A40D-13F52E2D5DBF}"/>
              </a:ext>
            </a:extLst>
          </p:cNvPr>
          <p:cNvSpPr txBox="1"/>
          <p:nvPr/>
        </p:nvSpPr>
        <p:spPr>
          <a:xfrm>
            <a:off x="637227" y="292263"/>
            <a:ext cx="10917545" cy="461665"/>
          </a:xfrm>
          <a:prstGeom prst="rect">
            <a:avLst/>
          </a:prstGeom>
          <a:noFill/>
        </p:spPr>
        <p:txBody>
          <a:bodyPr wrap="square" lIns="91440" tIns="45720" rIns="91440" bIns="45720" rtlCol="0" anchor="t">
            <a:spAutoFit/>
          </a:bodyPr>
          <a:lstStyle/>
          <a:p>
            <a:pPr algn="ctr"/>
            <a:r>
              <a:rPr lang="fr-FR" sz="2400" b="1" dirty="0"/>
              <a:t>Schéma de production d’e-méthane à partir de clean-tech dans un CERD</a:t>
            </a:r>
          </a:p>
        </p:txBody>
      </p:sp>
      <p:grpSp>
        <p:nvGrpSpPr>
          <p:cNvPr id="41" name="Groupe 40">
            <a:extLst>
              <a:ext uri="{FF2B5EF4-FFF2-40B4-BE49-F238E27FC236}">
                <a16:creationId xmlns:a16="http://schemas.microsoft.com/office/drawing/2014/main" id="{D3295A99-3195-3DBF-176A-EA25D692ACCA}"/>
              </a:ext>
            </a:extLst>
          </p:cNvPr>
          <p:cNvGrpSpPr/>
          <p:nvPr/>
        </p:nvGrpSpPr>
        <p:grpSpPr>
          <a:xfrm>
            <a:off x="827509" y="1211580"/>
            <a:ext cx="10536981" cy="5258674"/>
            <a:chOff x="827508" y="1234440"/>
            <a:chExt cx="10536981" cy="5258674"/>
          </a:xfrm>
        </p:grpSpPr>
        <p:grpSp>
          <p:nvGrpSpPr>
            <p:cNvPr id="4" name="Groupe 3">
              <a:extLst>
                <a:ext uri="{FF2B5EF4-FFF2-40B4-BE49-F238E27FC236}">
                  <a16:creationId xmlns:a16="http://schemas.microsoft.com/office/drawing/2014/main" id="{1430B2C0-4DD7-95E6-5457-18C0F853BBFE}"/>
                </a:ext>
              </a:extLst>
            </p:cNvPr>
            <p:cNvGrpSpPr/>
            <p:nvPr/>
          </p:nvGrpSpPr>
          <p:grpSpPr>
            <a:xfrm>
              <a:off x="1074042" y="2014913"/>
              <a:ext cx="10074392" cy="3863686"/>
              <a:chOff x="1054394" y="2690249"/>
              <a:chExt cx="9578792" cy="3673616"/>
            </a:xfrm>
          </p:grpSpPr>
          <p:pic>
            <p:nvPicPr>
              <p:cNvPr id="5" name="Picture 2">
                <a:extLst>
                  <a:ext uri="{FF2B5EF4-FFF2-40B4-BE49-F238E27FC236}">
                    <a16:creationId xmlns:a16="http://schemas.microsoft.com/office/drawing/2014/main" id="{03380B4D-2574-C244-5A9C-0B352ECA6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394" y="2690249"/>
                <a:ext cx="9578792" cy="367361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noir, obscurité&#10;&#10;Le contenu généré par l’IA peut être incorrect.">
                <a:extLst>
                  <a:ext uri="{FF2B5EF4-FFF2-40B4-BE49-F238E27FC236}">
                    <a16:creationId xmlns:a16="http://schemas.microsoft.com/office/drawing/2014/main" id="{63A15EA1-C242-EB18-E1C5-7BF73917C081}"/>
                  </a:ext>
                </a:extLst>
              </p:cNvPr>
              <p:cNvPicPr>
                <a:picLocks noChangeAspect="1"/>
              </p:cNvPicPr>
              <p:nvPr/>
            </p:nvPicPr>
            <p:blipFill>
              <a:blip r:embed="rId3">
                <a:extLst>
                  <a:ext uri="{28A0092B-C50C-407E-A947-70E740481C1C}">
                    <a14:useLocalDpi xmlns:a14="http://schemas.microsoft.com/office/drawing/2010/main" val="0"/>
                  </a:ext>
                </a:extLst>
              </a:blip>
              <a:srcRect l="20430" t="30109" r="70780" b="58709"/>
              <a:stretch>
                <a:fillRect/>
              </a:stretch>
            </p:blipFill>
            <p:spPr>
              <a:xfrm>
                <a:off x="1871063" y="4920293"/>
                <a:ext cx="578899" cy="521443"/>
              </a:xfrm>
              <a:prstGeom prst="rect">
                <a:avLst/>
              </a:prstGeom>
            </p:spPr>
          </p:pic>
          <p:pic>
            <p:nvPicPr>
              <p:cNvPr id="7" name="Image 6" descr="Une image contenant noir, obscurité&#10;&#10;Le contenu généré par l’IA peut être incorrect.">
                <a:extLst>
                  <a:ext uri="{FF2B5EF4-FFF2-40B4-BE49-F238E27FC236}">
                    <a16:creationId xmlns:a16="http://schemas.microsoft.com/office/drawing/2014/main" id="{C3EF7417-19B0-2387-DB4A-4D09831CE62B}"/>
                  </a:ext>
                </a:extLst>
              </p:cNvPr>
              <p:cNvPicPr>
                <a:picLocks noChangeAspect="1"/>
              </p:cNvPicPr>
              <p:nvPr/>
            </p:nvPicPr>
            <p:blipFill>
              <a:blip r:embed="rId4">
                <a:extLst>
                  <a:ext uri="{28A0092B-C50C-407E-A947-70E740481C1C}">
                    <a14:useLocalDpi xmlns:a14="http://schemas.microsoft.com/office/drawing/2010/main" val="0"/>
                  </a:ext>
                </a:extLst>
              </a:blip>
              <a:srcRect l="19779" t="44867" r="70490" b="43210"/>
              <a:stretch>
                <a:fillRect/>
              </a:stretch>
            </p:blipFill>
            <p:spPr>
              <a:xfrm>
                <a:off x="4575658" y="4018329"/>
                <a:ext cx="565400" cy="519627"/>
              </a:xfrm>
              <a:prstGeom prst="rect">
                <a:avLst/>
              </a:prstGeom>
            </p:spPr>
          </p:pic>
          <p:pic>
            <p:nvPicPr>
              <p:cNvPr id="8" name="Image 7" descr="Une image contenant noir, obscurité&#10;&#10;Le contenu généré par l’IA peut être incorrect.">
                <a:extLst>
                  <a:ext uri="{FF2B5EF4-FFF2-40B4-BE49-F238E27FC236}">
                    <a16:creationId xmlns:a16="http://schemas.microsoft.com/office/drawing/2014/main" id="{4AE57A24-F393-08C1-62BC-1BF1C417FF9C}"/>
                  </a:ext>
                </a:extLst>
              </p:cNvPr>
              <p:cNvPicPr>
                <a:picLocks noChangeAspect="1"/>
              </p:cNvPicPr>
              <p:nvPr/>
            </p:nvPicPr>
            <p:blipFill>
              <a:blip r:embed="rId3">
                <a:extLst>
                  <a:ext uri="{28A0092B-C50C-407E-A947-70E740481C1C}">
                    <a14:useLocalDpi xmlns:a14="http://schemas.microsoft.com/office/drawing/2010/main" val="0"/>
                  </a:ext>
                </a:extLst>
              </a:blip>
              <a:srcRect l="8656" t="29822" r="81102" b="57526"/>
              <a:stretch>
                <a:fillRect/>
              </a:stretch>
            </p:blipFill>
            <p:spPr>
              <a:xfrm>
                <a:off x="1850399" y="3541541"/>
                <a:ext cx="620743" cy="575124"/>
              </a:xfrm>
              <a:prstGeom prst="rect">
                <a:avLst/>
              </a:prstGeom>
            </p:spPr>
          </p:pic>
          <p:pic>
            <p:nvPicPr>
              <p:cNvPr id="9" name="Image 8" descr="Une image contenant noir, obscurité&#10;&#10;Le contenu généré par l’IA peut être incorrect.">
                <a:extLst>
                  <a:ext uri="{FF2B5EF4-FFF2-40B4-BE49-F238E27FC236}">
                    <a16:creationId xmlns:a16="http://schemas.microsoft.com/office/drawing/2014/main" id="{DA4175F3-D6B3-DF38-A2F9-AFEC11F5B4CB}"/>
                  </a:ext>
                </a:extLst>
              </p:cNvPr>
              <p:cNvPicPr>
                <a:picLocks noChangeAspect="1"/>
              </p:cNvPicPr>
              <p:nvPr/>
            </p:nvPicPr>
            <p:blipFill>
              <a:blip r:embed="rId4">
                <a:extLst>
                  <a:ext uri="{28A0092B-C50C-407E-A947-70E740481C1C}">
                    <a14:useLocalDpi xmlns:a14="http://schemas.microsoft.com/office/drawing/2010/main" val="0"/>
                  </a:ext>
                </a:extLst>
              </a:blip>
              <a:srcRect l="76268" t="45581" r="14068" b="43210"/>
              <a:stretch>
                <a:fillRect/>
              </a:stretch>
            </p:blipFill>
            <p:spPr>
              <a:xfrm>
                <a:off x="5523508" y="3327958"/>
                <a:ext cx="536714" cy="466888"/>
              </a:xfrm>
              <a:prstGeom prst="rect">
                <a:avLst/>
              </a:prstGeom>
            </p:spPr>
          </p:pic>
          <p:sp>
            <p:nvSpPr>
              <p:cNvPr id="10" name="ZoneTexte 9">
                <a:extLst>
                  <a:ext uri="{FF2B5EF4-FFF2-40B4-BE49-F238E27FC236}">
                    <a16:creationId xmlns:a16="http://schemas.microsoft.com/office/drawing/2014/main" id="{DE425851-9C1E-F1BA-CDA6-C1C83307C36D}"/>
                  </a:ext>
                </a:extLst>
              </p:cNvPr>
              <p:cNvSpPr txBox="1"/>
              <p:nvPr/>
            </p:nvSpPr>
            <p:spPr>
              <a:xfrm>
                <a:off x="5636907" y="3470377"/>
                <a:ext cx="343250" cy="184666"/>
              </a:xfrm>
              <a:prstGeom prst="rect">
                <a:avLst/>
              </a:prstGeom>
              <a:noFill/>
            </p:spPr>
            <p:txBody>
              <a:bodyPr wrap="square" rtlCol="0">
                <a:spAutoFit/>
              </a:bodyPr>
              <a:lstStyle/>
              <a:p>
                <a:r>
                  <a:rPr lang="en-GB" sz="600" noProof="0">
                    <a:latin typeface="Tahoma" panose="020B0604030504040204" pitchFamily="34" charset="0"/>
                    <a:ea typeface="Tahoma" panose="020B0604030504040204" pitchFamily="34" charset="0"/>
                    <a:cs typeface="Tahoma" panose="020B0604030504040204" pitchFamily="34" charset="0"/>
                  </a:rPr>
                  <a:t>CO</a:t>
                </a:r>
                <a:r>
                  <a:rPr lang="en-GB" sz="600" baseline="-25000" noProof="0">
                    <a:latin typeface="Tahoma" panose="020B0604030504040204" pitchFamily="34" charset="0"/>
                    <a:ea typeface="Tahoma" panose="020B0604030504040204" pitchFamily="34" charset="0"/>
                    <a:cs typeface="Tahoma" panose="020B0604030504040204" pitchFamily="34" charset="0"/>
                  </a:rPr>
                  <a:t>2</a:t>
                </a:r>
                <a:endParaRPr lang="en-GB" sz="600" noProof="0">
                  <a:latin typeface="Tahoma" panose="020B0604030504040204" pitchFamily="34" charset="0"/>
                  <a:ea typeface="Tahoma" panose="020B0604030504040204" pitchFamily="34" charset="0"/>
                  <a:cs typeface="Tahoma" panose="020B0604030504040204" pitchFamily="34" charset="0"/>
                </a:endParaRPr>
              </a:p>
            </p:txBody>
          </p:sp>
          <p:pic>
            <p:nvPicPr>
              <p:cNvPr id="11" name="Image 10" descr="Une image contenant noir, obscurité&#10;&#10;Le contenu généré par l’IA peut être incorrect.">
                <a:extLst>
                  <a:ext uri="{FF2B5EF4-FFF2-40B4-BE49-F238E27FC236}">
                    <a16:creationId xmlns:a16="http://schemas.microsoft.com/office/drawing/2014/main" id="{04C04245-C9B9-25DF-A23D-BF2365DEB792}"/>
                  </a:ext>
                </a:extLst>
              </p:cNvPr>
              <p:cNvPicPr>
                <a:picLocks noChangeAspect="1"/>
              </p:cNvPicPr>
              <p:nvPr/>
            </p:nvPicPr>
            <p:blipFill>
              <a:blip r:embed="rId4">
                <a:extLst>
                  <a:ext uri="{28A0092B-C50C-407E-A947-70E740481C1C}">
                    <a14:useLocalDpi xmlns:a14="http://schemas.microsoft.com/office/drawing/2010/main" val="0"/>
                  </a:ext>
                </a:extLst>
              </a:blip>
              <a:srcRect l="53796" t="44815" r="36189" b="43210"/>
              <a:stretch>
                <a:fillRect/>
              </a:stretch>
            </p:blipFill>
            <p:spPr>
              <a:xfrm>
                <a:off x="5599640" y="4659075"/>
                <a:ext cx="411254" cy="368794"/>
              </a:xfrm>
              <a:prstGeom prst="rect">
                <a:avLst/>
              </a:prstGeom>
            </p:spPr>
          </p:pic>
          <p:sp>
            <p:nvSpPr>
              <p:cNvPr id="12" name="ZoneTexte 11">
                <a:extLst>
                  <a:ext uri="{FF2B5EF4-FFF2-40B4-BE49-F238E27FC236}">
                    <a16:creationId xmlns:a16="http://schemas.microsoft.com/office/drawing/2014/main" id="{60148B44-6E4E-FC4A-B3F8-5371B4EC57FE}"/>
                  </a:ext>
                </a:extLst>
              </p:cNvPr>
              <p:cNvSpPr txBox="1"/>
              <p:nvPr/>
            </p:nvSpPr>
            <p:spPr>
              <a:xfrm>
                <a:off x="5651193" y="4756701"/>
                <a:ext cx="305716" cy="200055"/>
              </a:xfrm>
              <a:prstGeom prst="rect">
                <a:avLst/>
              </a:prstGeom>
              <a:noFill/>
            </p:spPr>
            <p:txBody>
              <a:bodyPr wrap="square" rtlCol="0">
                <a:spAutoFit/>
              </a:bodyPr>
              <a:lstStyle/>
              <a:p>
                <a:pPr algn="ctr"/>
                <a:r>
                  <a:rPr lang="en-GB" sz="700" noProof="0">
                    <a:latin typeface="Tahoma" panose="020B0604030504040204" pitchFamily="34" charset="0"/>
                    <a:ea typeface="Tahoma" panose="020B0604030504040204" pitchFamily="34" charset="0"/>
                    <a:cs typeface="Tahoma" panose="020B0604030504040204" pitchFamily="34" charset="0"/>
                  </a:rPr>
                  <a:t>H</a:t>
                </a:r>
                <a:r>
                  <a:rPr lang="en-GB" sz="700" baseline="-25000" noProof="0">
                    <a:latin typeface="Tahoma" panose="020B0604030504040204" pitchFamily="34" charset="0"/>
                    <a:ea typeface="Tahoma" panose="020B0604030504040204" pitchFamily="34" charset="0"/>
                    <a:cs typeface="Tahoma" panose="020B0604030504040204" pitchFamily="34" charset="0"/>
                  </a:rPr>
                  <a:t>2</a:t>
                </a:r>
                <a:endParaRPr lang="en-GB" sz="700" noProof="0">
                  <a:latin typeface="Tahoma" panose="020B0604030504040204" pitchFamily="34" charset="0"/>
                  <a:ea typeface="Tahoma" panose="020B0604030504040204" pitchFamily="34" charset="0"/>
                  <a:cs typeface="Tahoma" panose="020B0604030504040204" pitchFamily="34" charset="0"/>
                </a:endParaRPr>
              </a:p>
            </p:txBody>
          </p:sp>
          <p:pic>
            <p:nvPicPr>
              <p:cNvPr id="13" name="Image 12" descr="Une image contenant noir, obscurité&#10;&#10;Le contenu généré par l’IA peut être incorrect.">
                <a:extLst>
                  <a:ext uri="{FF2B5EF4-FFF2-40B4-BE49-F238E27FC236}">
                    <a16:creationId xmlns:a16="http://schemas.microsoft.com/office/drawing/2014/main" id="{46E0E069-590F-C948-44F7-A0209641E2C7}"/>
                  </a:ext>
                </a:extLst>
              </p:cNvPr>
              <p:cNvPicPr>
                <a:picLocks noChangeAspect="1"/>
              </p:cNvPicPr>
              <p:nvPr/>
            </p:nvPicPr>
            <p:blipFill>
              <a:blip r:embed="rId4">
                <a:extLst>
                  <a:ext uri="{28A0092B-C50C-407E-A947-70E740481C1C}">
                    <a14:useLocalDpi xmlns:a14="http://schemas.microsoft.com/office/drawing/2010/main" val="0"/>
                  </a:ext>
                </a:extLst>
              </a:blip>
              <a:srcRect l="53796" t="44815" r="36189" b="43210"/>
              <a:stretch>
                <a:fillRect/>
              </a:stretch>
            </p:blipFill>
            <p:spPr>
              <a:xfrm>
                <a:off x="5112254" y="5675869"/>
                <a:ext cx="411254" cy="368794"/>
              </a:xfrm>
              <a:prstGeom prst="rect">
                <a:avLst/>
              </a:prstGeom>
            </p:spPr>
          </p:pic>
          <p:sp>
            <p:nvSpPr>
              <p:cNvPr id="14" name="ZoneTexte 13">
                <a:extLst>
                  <a:ext uri="{FF2B5EF4-FFF2-40B4-BE49-F238E27FC236}">
                    <a16:creationId xmlns:a16="http://schemas.microsoft.com/office/drawing/2014/main" id="{4A6A33A0-9371-92A9-29A5-0133305D5C38}"/>
                  </a:ext>
                </a:extLst>
              </p:cNvPr>
              <p:cNvSpPr txBox="1"/>
              <p:nvPr/>
            </p:nvSpPr>
            <p:spPr>
              <a:xfrm>
                <a:off x="5138030" y="5774524"/>
                <a:ext cx="359701" cy="200055"/>
              </a:xfrm>
              <a:prstGeom prst="rect">
                <a:avLst/>
              </a:prstGeom>
              <a:noFill/>
            </p:spPr>
            <p:txBody>
              <a:bodyPr wrap="square" rtlCol="0">
                <a:spAutoFit/>
              </a:bodyPr>
              <a:lstStyle/>
              <a:p>
                <a:pPr algn="ctr"/>
                <a:r>
                  <a:rPr lang="en-GB" sz="700" noProof="0">
                    <a:latin typeface="Tahoma" panose="020B0604030504040204" pitchFamily="34" charset="0"/>
                    <a:ea typeface="Tahoma" panose="020B0604030504040204" pitchFamily="34" charset="0"/>
                    <a:cs typeface="Tahoma" panose="020B0604030504040204" pitchFamily="34" charset="0"/>
                  </a:rPr>
                  <a:t>H</a:t>
                </a:r>
                <a:r>
                  <a:rPr lang="en-GB" sz="700" baseline="-25000" noProof="0">
                    <a:latin typeface="Tahoma" panose="020B0604030504040204" pitchFamily="34" charset="0"/>
                    <a:ea typeface="Tahoma" panose="020B0604030504040204" pitchFamily="34" charset="0"/>
                    <a:cs typeface="Tahoma" panose="020B0604030504040204" pitchFamily="34" charset="0"/>
                  </a:rPr>
                  <a:t>2</a:t>
                </a:r>
                <a:r>
                  <a:rPr lang="en-GB" sz="700" noProof="0">
                    <a:latin typeface="Tahoma" panose="020B0604030504040204" pitchFamily="34" charset="0"/>
                    <a:ea typeface="Tahoma" panose="020B0604030504040204" pitchFamily="34" charset="0"/>
                    <a:cs typeface="Tahoma" panose="020B0604030504040204" pitchFamily="34" charset="0"/>
                  </a:rPr>
                  <a:t>O</a:t>
                </a:r>
              </a:p>
            </p:txBody>
          </p:sp>
          <p:pic>
            <p:nvPicPr>
              <p:cNvPr id="15" name="Image 14" descr="Une image contenant noir, obscurité&#10;&#10;Le contenu généré par l’IA peut être incorrect.">
                <a:extLst>
                  <a:ext uri="{FF2B5EF4-FFF2-40B4-BE49-F238E27FC236}">
                    <a16:creationId xmlns:a16="http://schemas.microsoft.com/office/drawing/2014/main" id="{D9BE2D7A-66C1-D71E-A075-316C5032B384}"/>
                  </a:ext>
                </a:extLst>
              </p:cNvPr>
              <p:cNvPicPr>
                <a:picLocks noChangeAspect="1"/>
              </p:cNvPicPr>
              <p:nvPr/>
            </p:nvPicPr>
            <p:blipFill>
              <a:blip r:embed="rId4">
                <a:extLst>
                  <a:ext uri="{28A0092B-C50C-407E-A947-70E740481C1C}">
                    <a14:useLocalDpi xmlns:a14="http://schemas.microsoft.com/office/drawing/2010/main" val="0"/>
                  </a:ext>
                </a:extLst>
              </a:blip>
              <a:srcRect l="8772" t="45200" r="81235" b="44810"/>
              <a:stretch>
                <a:fillRect/>
              </a:stretch>
            </p:blipFill>
            <p:spPr>
              <a:xfrm>
                <a:off x="4085745" y="5044838"/>
                <a:ext cx="569502" cy="427014"/>
              </a:xfrm>
              <a:prstGeom prst="rect">
                <a:avLst/>
              </a:prstGeom>
            </p:spPr>
          </p:pic>
          <p:pic>
            <p:nvPicPr>
              <p:cNvPr id="16" name="Image 15" descr="Une image contenant noir, obscurité&#10;&#10;Le contenu généré par l’IA peut être incorrect.">
                <a:extLst>
                  <a:ext uri="{FF2B5EF4-FFF2-40B4-BE49-F238E27FC236}">
                    <a16:creationId xmlns:a16="http://schemas.microsoft.com/office/drawing/2014/main" id="{9DA811E1-CA4C-B0AC-AAB1-BA061120FC3A}"/>
                  </a:ext>
                </a:extLst>
              </p:cNvPr>
              <p:cNvPicPr>
                <a:picLocks noChangeAspect="1"/>
              </p:cNvPicPr>
              <p:nvPr/>
            </p:nvPicPr>
            <p:blipFill>
              <a:blip r:embed="rId3">
                <a:extLst>
                  <a:ext uri="{28A0092B-C50C-407E-A947-70E740481C1C}">
                    <a14:useLocalDpi xmlns:a14="http://schemas.microsoft.com/office/drawing/2010/main" val="0"/>
                  </a:ext>
                </a:extLst>
              </a:blip>
              <a:srcRect l="54946" t="30108" r="36990" b="58279"/>
              <a:stretch>
                <a:fillRect/>
              </a:stretch>
            </p:blipFill>
            <p:spPr>
              <a:xfrm>
                <a:off x="2903428" y="4353559"/>
                <a:ext cx="341476" cy="368794"/>
              </a:xfrm>
              <a:prstGeom prst="rect">
                <a:avLst/>
              </a:prstGeom>
            </p:spPr>
          </p:pic>
          <p:pic>
            <p:nvPicPr>
              <p:cNvPr id="17" name="Image 16" descr="Une image contenant noir, obscurité&#10;&#10;Le contenu généré par l’IA peut être incorrect.">
                <a:extLst>
                  <a:ext uri="{FF2B5EF4-FFF2-40B4-BE49-F238E27FC236}">
                    <a16:creationId xmlns:a16="http://schemas.microsoft.com/office/drawing/2014/main" id="{8E67DCA7-9695-89B5-66D9-5F10956A8A76}"/>
                  </a:ext>
                </a:extLst>
              </p:cNvPr>
              <p:cNvPicPr>
                <a:picLocks noChangeAspect="1"/>
              </p:cNvPicPr>
              <p:nvPr/>
            </p:nvPicPr>
            <p:blipFill>
              <a:blip r:embed="rId3">
                <a:extLst>
                  <a:ext uri="{28A0092B-C50C-407E-A947-70E740481C1C}">
                    <a14:useLocalDpi xmlns:a14="http://schemas.microsoft.com/office/drawing/2010/main" val="0"/>
                  </a:ext>
                </a:extLst>
              </a:blip>
              <a:srcRect l="31116" t="30252" r="59448" b="59210"/>
              <a:stretch>
                <a:fillRect/>
              </a:stretch>
            </p:blipFill>
            <p:spPr>
              <a:xfrm>
                <a:off x="1269481" y="4356734"/>
                <a:ext cx="413269" cy="346156"/>
              </a:xfrm>
              <a:prstGeom prst="rect">
                <a:avLst/>
              </a:prstGeom>
            </p:spPr>
          </p:pic>
          <p:pic>
            <p:nvPicPr>
              <p:cNvPr id="18" name="Image 17" descr="Une image contenant noir, obscurité&#10;&#10;Le contenu généré par l’IA peut être incorrect.">
                <a:extLst>
                  <a:ext uri="{FF2B5EF4-FFF2-40B4-BE49-F238E27FC236}">
                    <a16:creationId xmlns:a16="http://schemas.microsoft.com/office/drawing/2014/main" id="{D9385197-CA9B-269F-2F46-2B2252BE654B}"/>
                  </a:ext>
                </a:extLst>
              </p:cNvPr>
              <p:cNvPicPr>
                <a:picLocks noChangeAspect="1"/>
              </p:cNvPicPr>
              <p:nvPr/>
            </p:nvPicPr>
            <p:blipFill>
              <a:blip r:embed="rId4">
                <a:extLst>
                  <a:ext uri="{28A0092B-C50C-407E-A947-70E740481C1C}">
                    <a14:useLocalDpi xmlns:a14="http://schemas.microsoft.com/office/drawing/2010/main" val="0"/>
                  </a:ext>
                </a:extLst>
              </a:blip>
              <a:srcRect l="65293" t="45648" r="24603" b="43210"/>
              <a:stretch>
                <a:fillRect/>
              </a:stretch>
            </p:blipFill>
            <p:spPr>
              <a:xfrm>
                <a:off x="6403725" y="4031763"/>
                <a:ext cx="565400" cy="467654"/>
              </a:xfrm>
              <a:prstGeom prst="rect">
                <a:avLst/>
              </a:prstGeom>
            </p:spPr>
          </p:pic>
          <p:grpSp>
            <p:nvGrpSpPr>
              <p:cNvPr id="19" name="Groupe 18">
                <a:extLst>
                  <a:ext uri="{FF2B5EF4-FFF2-40B4-BE49-F238E27FC236}">
                    <a16:creationId xmlns:a16="http://schemas.microsoft.com/office/drawing/2014/main" id="{60BF77D7-44D8-1D06-5C44-7932895F4E0B}"/>
                  </a:ext>
                </a:extLst>
              </p:cNvPr>
              <p:cNvGrpSpPr/>
              <p:nvPr/>
            </p:nvGrpSpPr>
            <p:grpSpPr>
              <a:xfrm>
                <a:off x="7885263" y="3768488"/>
                <a:ext cx="460550" cy="417027"/>
                <a:chOff x="6316231" y="269538"/>
                <a:chExt cx="1843118" cy="1772942"/>
              </a:xfrm>
            </p:grpSpPr>
            <p:pic>
              <p:nvPicPr>
                <p:cNvPr id="30" name="Image 29" descr="Une image contenant noir, obscurité&#10;&#10;Le contenu généré par l’IA peut être incorrect.">
                  <a:extLst>
                    <a:ext uri="{FF2B5EF4-FFF2-40B4-BE49-F238E27FC236}">
                      <a16:creationId xmlns:a16="http://schemas.microsoft.com/office/drawing/2014/main" id="{A6550C45-33A3-CAA0-D6F6-D2B14FA3DD3C}"/>
                    </a:ext>
                  </a:extLst>
                </p:cNvPr>
                <p:cNvPicPr>
                  <a:picLocks noChangeAspect="1"/>
                </p:cNvPicPr>
                <p:nvPr/>
              </p:nvPicPr>
              <p:blipFill>
                <a:blip r:embed="rId3">
                  <a:extLst>
                    <a:ext uri="{28A0092B-C50C-407E-A947-70E740481C1C}">
                      <a14:useLocalDpi xmlns:a14="http://schemas.microsoft.com/office/drawing/2010/main" val="0"/>
                    </a:ext>
                  </a:extLst>
                </a:blip>
                <a:srcRect l="72314" t="59204" r="25851" b="39219"/>
                <a:stretch>
                  <a:fillRect/>
                </a:stretch>
              </p:blipFill>
              <p:spPr>
                <a:xfrm>
                  <a:off x="6316231" y="964249"/>
                  <a:ext cx="420329" cy="270826"/>
                </a:xfrm>
                <a:prstGeom prst="rect">
                  <a:avLst/>
                </a:prstGeom>
              </p:spPr>
            </p:pic>
            <p:pic>
              <p:nvPicPr>
                <p:cNvPr id="31" name="Image 30" descr="Une image contenant noir, obscurité&#10;&#10;Le contenu généré par l’IA peut être incorrect.">
                  <a:extLst>
                    <a:ext uri="{FF2B5EF4-FFF2-40B4-BE49-F238E27FC236}">
                      <a16:creationId xmlns:a16="http://schemas.microsoft.com/office/drawing/2014/main" id="{0C8A5843-EB08-D6BF-30ED-357C3BFBCF2C}"/>
                    </a:ext>
                  </a:extLst>
                </p:cNvPr>
                <p:cNvPicPr>
                  <a:picLocks noChangeAspect="1"/>
                </p:cNvPicPr>
                <p:nvPr/>
              </p:nvPicPr>
              <p:blipFill>
                <a:blip r:embed="rId3">
                  <a:extLst>
                    <a:ext uri="{28A0092B-C50C-407E-A947-70E740481C1C}">
                      <a14:useLocalDpi xmlns:a14="http://schemas.microsoft.com/office/drawing/2010/main" val="0"/>
                    </a:ext>
                  </a:extLst>
                </a:blip>
                <a:srcRect l="68505" t="55161" r="25134" b="34517"/>
                <a:stretch>
                  <a:fillRect/>
                </a:stretch>
              </p:blipFill>
              <p:spPr>
                <a:xfrm>
                  <a:off x="6702707" y="269538"/>
                  <a:ext cx="1456642" cy="1772942"/>
                </a:xfrm>
                <a:prstGeom prst="rect">
                  <a:avLst/>
                </a:prstGeom>
              </p:spPr>
            </p:pic>
          </p:grpSp>
          <p:grpSp>
            <p:nvGrpSpPr>
              <p:cNvPr id="20" name="Groupe 19">
                <a:extLst>
                  <a:ext uri="{FF2B5EF4-FFF2-40B4-BE49-F238E27FC236}">
                    <a16:creationId xmlns:a16="http://schemas.microsoft.com/office/drawing/2014/main" id="{9CB466DC-C841-8E30-AF90-5DA0C5BE57AB}"/>
                  </a:ext>
                </a:extLst>
              </p:cNvPr>
              <p:cNvGrpSpPr/>
              <p:nvPr/>
            </p:nvGrpSpPr>
            <p:grpSpPr>
              <a:xfrm>
                <a:off x="9734361" y="5015169"/>
                <a:ext cx="460550" cy="417027"/>
                <a:chOff x="6316231" y="269538"/>
                <a:chExt cx="1843118" cy="1772942"/>
              </a:xfrm>
            </p:grpSpPr>
            <p:pic>
              <p:nvPicPr>
                <p:cNvPr id="28" name="Image 27" descr="Une image contenant noir, obscurité&#10;&#10;Le contenu généré par l’IA peut être incorrect.">
                  <a:extLst>
                    <a:ext uri="{FF2B5EF4-FFF2-40B4-BE49-F238E27FC236}">
                      <a16:creationId xmlns:a16="http://schemas.microsoft.com/office/drawing/2014/main" id="{BF4082EA-2647-651C-D8EE-C855B7A8EEC1}"/>
                    </a:ext>
                  </a:extLst>
                </p:cNvPr>
                <p:cNvPicPr>
                  <a:picLocks noChangeAspect="1"/>
                </p:cNvPicPr>
                <p:nvPr/>
              </p:nvPicPr>
              <p:blipFill>
                <a:blip r:embed="rId3">
                  <a:extLst>
                    <a:ext uri="{28A0092B-C50C-407E-A947-70E740481C1C}">
                      <a14:useLocalDpi xmlns:a14="http://schemas.microsoft.com/office/drawing/2010/main" val="0"/>
                    </a:ext>
                  </a:extLst>
                </a:blip>
                <a:srcRect l="72314" t="59204" r="25851" b="39219"/>
                <a:stretch>
                  <a:fillRect/>
                </a:stretch>
              </p:blipFill>
              <p:spPr>
                <a:xfrm>
                  <a:off x="6316231" y="964249"/>
                  <a:ext cx="420329" cy="270826"/>
                </a:xfrm>
                <a:prstGeom prst="rect">
                  <a:avLst/>
                </a:prstGeom>
              </p:spPr>
            </p:pic>
            <p:pic>
              <p:nvPicPr>
                <p:cNvPr id="29" name="Image 28" descr="Une image contenant noir, obscurité&#10;&#10;Le contenu généré par l’IA peut être incorrect.">
                  <a:extLst>
                    <a:ext uri="{FF2B5EF4-FFF2-40B4-BE49-F238E27FC236}">
                      <a16:creationId xmlns:a16="http://schemas.microsoft.com/office/drawing/2014/main" id="{7ADA3518-278D-BFDF-98F6-40CD3624AC10}"/>
                    </a:ext>
                  </a:extLst>
                </p:cNvPr>
                <p:cNvPicPr>
                  <a:picLocks noChangeAspect="1"/>
                </p:cNvPicPr>
                <p:nvPr/>
              </p:nvPicPr>
              <p:blipFill>
                <a:blip r:embed="rId3">
                  <a:extLst>
                    <a:ext uri="{28A0092B-C50C-407E-A947-70E740481C1C}">
                      <a14:useLocalDpi xmlns:a14="http://schemas.microsoft.com/office/drawing/2010/main" val="0"/>
                    </a:ext>
                  </a:extLst>
                </a:blip>
                <a:srcRect l="68505" t="55161" r="25134" b="34517"/>
                <a:stretch>
                  <a:fillRect/>
                </a:stretch>
              </p:blipFill>
              <p:spPr>
                <a:xfrm>
                  <a:off x="6702707" y="269538"/>
                  <a:ext cx="1456642" cy="1772942"/>
                </a:xfrm>
                <a:prstGeom prst="rect">
                  <a:avLst/>
                </a:prstGeom>
              </p:spPr>
            </p:pic>
          </p:grpSp>
          <p:pic>
            <p:nvPicPr>
              <p:cNvPr id="21" name="Image 20" descr="Une image contenant noir, obscurité&#10;&#10;Le contenu généré par l’IA peut être incorrect.">
                <a:extLst>
                  <a:ext uri="{FF2B5EF4-FFF2-40B4-BE49-F238E27FC236}">
                    <a16:creationId xmlns:a16="http://schemas.microsoft.com/office/drawing/2014/main" id="{11856E48-0CCB-8A90-DC14-C05F23DFD0E4}"/>
                  </a:ext>
                </a:extLst>
              </p:cNvPr>
              <p:cNvPicPr>
                <a:picLocks noChangeAspect="1"/>
              </p:cNvPicPr>
              <p:nvPr/>
            </p:nvPicPr>
            <p:blipFill>
              <a:blip r:embed="rId4">
                <a:extLst>
                  <a:ext uri="{28A0092B-C50C-407E-A947-70E740481C1C}">
                    <a14:useLocalDpi xmlns:a14="http://schemas.microsoft.com/office/drawing/2010/main" val="0"/>
                  </a:ext>
                </a:extLst>
              </a:blip>
              <a:srcRect l="53796" t="44815" r="36189" b="43210"/>
              <a:stretch>
                <a:fillRect/>
              </a:stretch>
            </p:blipFill>
            <p:spPr>
              <a:xfrm>
                <a:off x="7106154" y="3374192"/>
                <a:ext cx="411254" cy="368794"/>
              </a:xfrm>
              <a:prstGeom prst="rect">
                <a:avLst/>
              </a:prstGeom>
            </p:spPr>
          </p:pic>
          <p:sp>
            <p:nvSpPr>
              <p:cNvPr id="22" name="ZoneTexte 21">
                <a:extLst>
                  <a:ext uri="{FF2B5EF4-FFF2-40B4-BE49-F238E27FC236}">
                    <a16:creationId xmlns:a16="http://schemas.microsoft.com/office/drawing/2014/main" id="{76E62ED2-5AC9-EDE8-DBF3-013D352E323E}"/>
                  </a:ext>
                </a:extLst>
              </p:cNvPr>
              <p:cNvSpPr txBox="1"/>
              <p:nvPr/>
            </p:nvSpPr>
            <p:spPr>
              <a:xfrm>
                <a:off x="7131930" y="3472847"/>
                <a:ext cx="359701" cy="200055"/>
              </a:xfrm>
              <a:prstGeom prst="rect">
                <a:avLst/>
              </a:prstGeom>
              <a:noFill/>
            </p:spPr>
            <p:txBody>
              <a:bodyPr wrap="square" rtlCol="0">
                <a:spAutoFit/>
              </a:bodyPr>
              <a:lstStyle/>
              <a:p>
                <a:pPr algn="ctr"/>
                <a:r>
                  <a:rPr lang="en-GB" sz="700" noProof="0">
                    <a:latin typeface="Tahoma" panose="020B0604030504040204" pitchFamily="34" charset="0"/>
                    <a:ea typeface="Tahoma" panose="020B0604030504040204" pitchFamily="34" charset="0"/>
                    <a:cs typeface="Tahoma" panose="020B0604030504040204" pitchFamily="34" charset="0"/>
                  </a:rPr>
                  <a:t>CO</a:t>
                </a:r>
                <a:r>
                  <a:rPr lang="en-GB" sz="700" baseline="-25000" noProof="0">
                    <a:latin typeface="Tahoma" panose="020B0604030504040204" pitchFamily="34" charset="0"/>
                    <a:ea typeface="Tahoma" panose="020B0604030504040204" pitchFamily="34" charset="0"/>
                    <a:cs typeface="Tahoma" panose="020B0604030504040204" pitchFamily="34" charset="0"/>
                  </a:rPr>
                  <a:t>2</a:t>
                </a:r>
                <a:endParaRPr lang="en-GB" sz="700" noProof="0">
                  <a:latin typeface="Tahoma" panose="020B0604030504040204" pitchFamily="34" charset="0"/>
                  <a:ea typeface="Tahoma" panose="020B0604030504040204" pitchFamily="34" charset="0"/>
                  <a:cs typeface="Tahoma" panose="020B0604030504040204" pitchFamily="34" charset="0"/>
                </a:endParaRPr>
              </a:p>
            </p:txBody>
          </p:sp>
          <p:pic>
            <p:nvPicPr>
              <p:cNvPr id="23" name="Image 22" descr="Une image contenant noir, obscurité&#10;&#10;Le contenu généré par l’IA peut être incorrect.">
                <a:extLst>
                  <a:ext uri="{FF2B5EF4-FFF2-40B4-BE49-F238E27FC236}">
                    <a16:creationId xmlns:a16="http://schemas.microsoft.com/office/drawing/2014/main" id="{D72E9CE4-1801-F018-DDEB-6143169AA88E}"/>
                  </a:ext>
                </a:extLst>
              </p:cNvPr>
              <p:cNvPicPr>
                <a:picLocks noChangeAspect="1"/>
              </p:cNvPicPr>
              <p:nvPr/>
            </p:nvPicPr>
            <p:blipFill>
              <a:blip r:embed="rId4">
                <a:extLst>
                  <a:ext uri="{28A0092B-C50C-407E-A947-70E740481C1C}">
                    <a14:useLocalDpi xmlns:a14="http://schemas.microsoft.com/office/drawing/2010/main" val="0"/>
                  </a:ext>
                </a:extLst>
              </a:blip>
              <a:srcRect l="53796" t="44815" r="36189" b="43210"/>
              <a:stretch>
                <a:fillRect/>
              </a:stretch>
            </p:blipFill>
            <p:spPr>
              <a:xfrm>
                <a:off x="9743882" y="3760571"/>
                <a:ext cx="411254" cy="368794"/>
              </a:xfrm>
              <a:prstGeom prst="rect">
                <a:avLst/>
              </a:prstGeom>
            </p:spPr>
          </p:pic>
          <p:sp>
            <p:nvSpPr>
              <p:cNvPr id="24" name="ZoneTexte 23">
                <a:extLst>
                  <a:ext uri="{FF2B5EF4-FFF2-40B4-BE49-F238E27FC236}">
                    <a16:creationId xmlns:a16="http://schemas.microsoft.com/office/drawing/2014/main" id="{D86469D5-1BDB-22E0-1A52-A2A96F988DAB}"/>
                  </a:ext>
                </a:extLst>
              </p:cNvPr>
              <p:cNvSpPr txBox="1"/>
              <p:nvPr/>
            </p:nvSpPr>
            <p:spPr>
              <a:xfrm>
                <a:off x="9769658" y="3859226"/>
                <a:ext cx="359701" cy="200055"/>
              </a:xfrm>
              <a:prstGeom prst="rect">
                <a:avLst/>
              </a:prstGeom>
              <a:noFill/>
            </p:spPr>
            <p:txBody>
              <a:bodyPr wrap="square" rtlCol="0">
                <a:spAutoFit/>
              </a:bodyPr>
              <a:lstStyle/>
              <a:p>
                <a:pPr algn="ctr"/>
                <a:r>
                  <a:rPr lang="en-GB" sz="700" noProof="0">
                    <a:latin typeface="Tahoma" panose="020B0604030504040204" pitchFamily="34" charset="0"/>
                    <a:ea typeface="Tahoma" panose="020B0604030504040204" pitchFamily="34" charset="0"/>
                    <a:cs typeface="Tahoma" panose="020B0604030504040204" pitchFamily="34" charset="0"/>
                  </a:rPr>
                  <a:t>CH</a:t>
                </a:r>
                <a:r>
                  <a:rPr lang="en-GB" sz="700" baseline="-25000" noProof="0">
                    <a:latin typeface="Tahoma" panose="020B0604030504040204" pitchFamily="34" charset="0"/>
                    <a:ea typeface="Tahoma" panose="020B0604030504040204" pitchFamily="34" charset="0"/>
                    <a:cs typeface="Tahoma" panose="020B0604030504040204" pitchFamily="34" charset="0"/>
                  </a:rPr>
                  <a:t>4</a:t>
                </a:r>
                <a:endParaRPr lang="en-GB" sz="700" noProof="0">
                  <a:latin typeface="Tahoma" panose="020B0604030504040204" pitchFamily="34" charset="0"/>
                  <a:ea typeface="Tahoma" panose="020B0604030504040204" pitchFamily="34" charset="0"/>
                  <a:cs typeface="Tahoma" panose="020B0604030504040204" pitchFamily="34" charset="0"/>
                </a:endParaRPr>
              </a:p>
            </p:txBody>
          </p:sp>
          <p:pic>
            <p:nvPicPr>
              <p:cNvPr id="25" name="Image 24" descr="Une image contenant noir, obscurité&#10;&#10;Le contenu généré par l’IA peut être incorrect.">
                <a:extLst>
                  <a:ext uri="{FF2B5EF4-FFF2-40B4-BE49-F238E27FC236}">
                    <a16:creationId xmlns:a16="http://schemas.microsoft.com/office/drawing/2014/main" id="{5696CA82-CF2F-03B0-F711-4C267B2D552F}"/>
                  </a:ext>
                </a:extLst>
              </p:cNvPr>
              <p:cNvPicPr>
                <a:picLocks noChangeAspect="1"/>
              </p:cNvPicPr>
              <p:nvPr/>
            </p:nvPicPr>
            <p:blipFill>
              <a:blip r:embed="rId4">
                <a:extLst>
                  <a:ext uri="{28A0092B-C50C-407E-A947-70E740481C1C}">
                    <a14:useLocalDpi xmlns:a14="http://schemas.microsoft.com/office/drawing/2010/main" val="0"/>
                  </a:ext>
                </a:extLst>
              </a:blip>
              <a:srcRect l="53796" t="44815" r="36189" b="43210"/>
              <a:stretch>
                <a:fillRect/>
              </a:stretch>
            </p:blipFill>
            <p:spPr>
              <a:xfrm>
                <a:off x="7888434" y="5169052"/>
                <a:ext cx="411254" cy="368794"/>
              </a:xfrm>
              <a:prstGeom prst="rect">
                <a:avLst/>
              </a:prstGeom>
            </p:spPr>
          </p:pic>
          <p:sp>
            <p:nvSpPr>
              <p:cNvPr id="26" name="ZoneTexte 25">
                <a:extLst>
                  <a:ext uri="{FF2B5EF4-FFF2-40B4-BE49-F238E27FC236}">
                    <a16:creationId xmlns:a16="http://schemas.microsoft.com/office/drawing/2014/main" id="{38A7A896-FC6D-5754-FC27-00855A9AD031}"/>
                  </a:ext>
                </a:extLst>
              </p:cNvPr>
              <p:cNvSpPr txBox="1"/>
              <p:nvPr/>
            </p:nvSpPr>
            <p:spPr>
              <a:xfrm>
                <a:off x="7914210" y="5267707"/>
                <a:ext cx="359701" cy="200055"/>
              </a:xfrm>
              <a:prstGeom prst="rect">
                <a:avLst/>
              </a:prstGeom>
              <a:noFill/>
            </p:spPr>
            <p:txBody>
              <a:bodyPr wrap="square" rtlCol="0">
                <a:spAutoFit/>
              </a:bodyPr>
              <a:lstStyle/>
              <a:p>
                <a:pPr algn="ctr"/>
                <a:r>
                  <a:rPr lang="en-GB" sz="700" noProof="0">
                    <a:latin typeface="Tahoma" panose="020B0604030504040204" pitchFamily="34" charset="0"/>
                    <a:ea typeface="Tahoma" panose="020B0604030504040204" pitchFamily="34" charset="0"/>
                    <a:cs typeface="Tahoma" panose="020B0604030504040204" pitchFamily="34" charset="0"/>
                  </a:rPr>
                  <a:t>CH</a:t>
                </a:r>
                <a:r>
                  <a:rPr lang="en-GB" sz="700" baseline="-25000" noProof="0">
                    <a:latin typeface="Tahoma" panose="020B0604030504040204" pitchFamily="34" charset="0"/>
                    <a:ea typeface="Tahoma" panose="020B0604030504040204" pitchFamily="34" charset="0"/>
                    <a:cs typeface="Tahoma" panose="020B0604030504040204" pitchFamily="34" charset="0"/>
                  </a:rPr>
                  <a:t>4</a:t>
                </a:r>
                <a:endParaRPr lang="en-GB" sz="700" noProof="0">
                  <a:latin typeface="Tahoma" panose="020B0604030504040204" pitchFamily="34" charset="0"/>
                  <a:ea typeface="Tahoma" panose="020B0604030504040204" pitchFamily="34" charset="0"/>
                  <a:cs typeface="Tahoma" panose="020B0604030504040204" pitchFamily="34" charset="0"/>
                </a:endParaRPr>
              </a:p>
            </p:txBody>
          </p:sp>
          <p:pic>
            <p:nvPicPr>
              <p:cNvPr id="27" name="Image 26" descr="Une image contenant noir, obscurité&#10;&#10;Le contenu généré par l’IA peut être incorrect.">
                <a:extLst>
                  <a:ext uri="{FF2B5EF4-FFF2-40B4-BE49-F238E27FC236}">
                    <a16:creationId xmlns:a16="http://schemas.microsoft.com/office/drawing/2014/main" id="{951AED47-6B2A-950A-B1EB-A88F94934E81}"/>
                  </a:ext>
                </a:extLst>
              </p:cNvPr>
              <p:cNvPicPr>
                <a:picLocks noChangeAspect="1"/>
              </p:cNvPicPr>
              <p:nvPr/>
            </p:nvPicPr>
            <p:blipFill>
              <a:blip r:embed="rId4">
                <a:extLst>
                  <a:ext uri="{28A0092B-C50C-407E-A947-70E740481C1C}">
                    <a14:useLocalDpi xmlns:a14="http://schemas.microsoft.com/office/drawing/2010/main" val="0"/>
                  </a:ext>
                </a:extLst>
              </a:blip>
              <a:srcRect l="43136" t="44257" r="48049" b="43210"/>
              <a:stretch>
                <a:fillRect/>
              </a:stretch>
            </p:blipFill>
            <p:spPr>
              <a:xfrm>
                <a:off x="8834282" y="4411231"/>
                <a:ext cx="345816" cy="368794"/>
              </a:xfrm>
              <a:prstGeom prst="rect">
                <a:avLst/>
              </a:prstGeom>
            </p:spPr>
          </p:pic>
        </p:grpSp>
        <p:grpSp>
          <p:nvGrpSpPr>
            <p:cNvPr id="32" name="Groupe 31">
              <a:extLst>
                <a:ext uri="{FF2B5EF4-FFF2-40B4-BE49-F238E27FC236}">
                  <a16:creationId xmlns:a16="http://schemas.microsoft.com/office/drawing/2014/main" id="{435E58C6-1B23-4BAD-981D-34A935D2BD69}"/>
                </a:ext>
              </a:extLst>
            </p:cNvPr>
            <p:cNvGrpSpPr/>
            <p:nvPr/>
          </p:nvGrpSpPr>
          <p:grpSpPr>
            <a:xfrm>
              <a:off x="3444437" y="5982555"/>
              <a:ext cx="5424460" cy="371602"/>
              <a:chOff x="3639023" y="5676687"/>
              <a:chExt cx="5157610" cy="353322"/>
            </a:xfrm>
          </p:grpSpPr>
          <p:grpSp>
            <p:nvGrpSpPr>
              <p:cNvPr id="33" name="Groupe 32">
                <a:extLst>
                  <a:ext uri="{FF2B5EF4-FFF2-40B4-BE49-F238E27FC236}">
                    <a16:creationId xmlns:a16="http://schemas.microsoft.com/office/drawing/2014/main" id="{38515358-21F4-1FC0-7088-FF66A1670CE5}"/>
                  </a:ext>
                </a:extLst>
              </p:cNvPr>
              <p:cNvGrpSpPr/>
              <p:nvPr/>
            </p:nvGrpSpPr>
            <p:grpSpPr>
              <a:xfrm>
                <a:off x="3639023" y="5676687"/>
                <a:ext cx="5157610" cy="304800"/>
                <a:chOff x="1265831" y="5661660"/>
                <a:chExt cx="5157610" cy="304800"/>
              </a:xfrm>
            </p:grpSpPr>
            <p:pic>
              <p:nvPicPr>
                <p:cNvPr id="35" name="Picture 4">
                  <a:extLst>
                    <a:ext uri="{FF2B5EF4-FFF2-40B4-BE49-F238E27FC236}">
                      <a16:creationId xmlns:a16="http://schemas.microsoft.com/office/drawing/2014/main" id="{059740D1-8DF7-82AD-C62F-B22F5268364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119" r="52207" b="46478"/>
                <a:stretch>
                  <a:fillRect/>
                </a:stretch>
              </p:blipFill>
              <p:spPr bwMode="auto">
                <a:xfrm>
                  <a:off x="1265831" y="5661660"/>
                  <a:ext cx="3000996" cy="3048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1439303D-FA9C-E87F-68BE-2349983F27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67" t="55612" r="64589" b="2883"/>
                <a:stretch>
                  <a:fillRect/>
                </a:stretch>
              </p:blipFill>
              <p:spPr bwMode="auto">
                <a:xfrm>
                  <a:off x="5302992" y="5668106"/>
                  <a:ext cx="1120449" cy="298354"/>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4">
                <a:extLst>
                  <a:ext uri="{FF2B5EF4-FFF2-40B4-BE49-F238E27FC236}">
                    <a16:creationId xmlns:a16="http://schemas.microsoft.com/office/drawing/2014/main" id="{0417E961-FDAB-C0EB-8463-0F281AC88D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5450" r="84860" b="-3709"/>
              <a:stretch>
                <a:fillRect/>
              </a:stretch>
            </p:blipFill>
            <p:spPr bwMode="auto">
              <a:xfrm>
                <a:off x="6792591" y="5683112"/>
                <a:ext cx="950687" cy="346897"/>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ZoneTexte 41">
              <a:extLst>
                <a:ext uri="{FF2B5EF4-FFF2-40B4-BE49-F238E27FC236}">
                  <a16:creationId xmlns:a16="http://schemas.microsoft.com/office/drawing/2014/main" id="{A6BB5755-7B96-058F-3107-2846E42E34B5}"/>
                </a:ext>
              </a:extLst>
            </p:cNvPr>
            <p:cNvSpPr txBox="1"/>
            <p:nvPr/>
          </p:nvSpPr>
          <p:spPr>
            <a:xfrm>
              <a:off x="947234" y="1334996"/>
              <a:ext cx="10297532" cy="584775"/>
            </a:xfrm>
            <a:prstGeom prst="rect">
              <a:avLst/>
            </a:prstGeom>
            <a:noFill/>
          </p:spPr>
          <p:txBody>
            <a:bodyPr wrap="square">
              <a:spAutoFit/>
            </a:bodyPr>
            <a:lstStyle/>
            <a:p>
              <a:pPr algn="ctr"/>
              <a:r>
                <a:rPr lang="fr-FR" sz="1600" i="1"/>
                <a:t>L’énergie solaire et éolienne est captée dans le désert algérien, puis transportée vers la côte au moyen d’une ligne HVDC. Elle y est convertie en e-méthane, avant d’être expédiée par bateau vers la Belgique pour y être consommée.</a:t>
              </a:r>
              <a:endParaRPr lang="fr-BE" sz="1600" i="1"/>
            </a:p>
          </p:txBody>
        </p:sp>
        <p:sp>
          <p:nvSpPr>
            <p:cNvPr id="39" name="Rectangle : coins arrondis 38">
              <a:extLst>
                <a:ext uri="{FF2B5EF4-FFF2-40B4-BE49-F238E27FC236}">
                  <a16:creationId xmlns:a16="http://schemas.microsoft.com/office/drawing/2014/main" id="{CE8FCBE2-3FAD-FF9C-4BE7-36BD72AD7F36}"/>
                </a:ext>
              </a:extLst>
            </p:cNvPr>
            <p:cNvSpPr/>
            <p:nvPr/>
          </p:nvSpPr>
          <p:spPr>
            <a:xfrm>
              <a:off x="827508" y="1234440"/>
              <a:ext cx="10536981" cy="5258674"/>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Espace réservé du numéro de diapositive 3">
            <a:extLst>
              <a:ext uri="{FF2B5EF4-FFF2-40B4-BE49-F238E27FC236}">
                <a16:creationId xmlns:a16="http://schemas.microsoft.com/office/drawing/2014/main" id="{6ED74A25-2493-4FF7-432C-BA7019297DE9}"/>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22</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719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F7BB3-7B48-514F-B496-42F1E990117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E207D91-5608-41D3-2C8B-EA73B2C33BEB}"/>
              </a:ext>
            </a:extLst>
          </p:cNvPr>
          <p:cNvSpPr/>
          <p:nvPr/>
        </p:nvSpPr>
        <p:spPr>
          <a:xfrm>
            <a:off x="1505997" y="1852542"/>
            <a:ext cx="9180005" cy="3152915"/>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4A7ED581-6555-1A75-818E-B3F84405D009}"/>
              </a:ext>
            </a:extLst>
          </p:cNvPr>
          <p:cNvSpPr txBox="1"/>
          <p:nvPr/>
        </p:nvSpPr>
        <p:spPr>
          <a:xfrm>
            <a:off x="1505996" y="2367170"/>
            <a:ext cx="9180005" cy="2123658"/>
          </a:xfrm>
          <a:prstGeom prst="rect">
            <a:avLst/>
          </a:prstGeom>
          <a:noFill/>
        </p:spPr>
        <p:txBody>
          <a:bodyPr wrap="square" lIns="91440" tIns="45720" rIns="91440" bIns="45720" anchor="t">
            <a:spAutoFit/>
          </a:bodyPr>
          <a:lstStyle/>
          <a:p>
            <a:pPr algn="ctr"/>
            <a:r>
              <a:rPr lang="fr-FR" sz="4400"/>
              <a:t>PARTIE 2</a:t>
            </a:r>
          </a:p>
          <a:p>
            <a:pPr algn="ctr"/>
            <a:r>
              <a:rPr lang="fr-FR" sz="4400"/>
              <a:t>Le bâtiment  dans ce nouveau contexte énergétique</a:t>
            </a:r>
          </a:p>
        </p:txBody>
      </p:sp>
      <p:sp>
        <p:nvSpPr>
          <p:cNvPr id="6" name="Espace réservé du numéro de diapositive 3">
            <a:extLst>
              <a:ext uri="{FF2B5EF4-FFF2-40B4-BE49-F238E27FC236}">
                <a16:creationId xmlns:a16="http://schemas.microsoft.com/office/drawing/2014/main" id="{D9F7AA85-548D-3C15-0E2B-D57A0C7238DA}"/>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23</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35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8A6A3-5660-C550-77F2-0DF66CED575C}"/>
            </a:ext>
          </a:extLst>
        </p:cNvPr>
        <p:cNvGrpSpPr/>
        <p:nvPr/>
      </p:nvGrpSpPr>
      <p:grpSpPr>
        <a:xfrm>
          <a:off x="0" y="0"/>
          <a:ext cx="0" cy="0"/>
          <a:chOff x="0" y="0"/>
          <a:chExt cx="0" cy="0"/>
        </a:xfrm>
      </p:grpSpPr>
      <p:sp>
        <p:nvSpPr>
          <p:cNvPr id="5" name="Cadre 4">
            <a:extLst>
              <a:ext uri="{FF2B5EF4-FFF2-40B4-BE49-F238E27FC236}">
                <a16:creationId xmlns:a16="http://schemas.microsoft.com/office/drawing/2014/main" id="{99610D82-B654-BA55-572B-4F234E90B5A6}"/>
              </a:ext>
            </a:extLst>
          </p:cNvPr>
          <p:cNvSpPr/>
          <p:nvPr/>
        </p:nvSpPr>
        <p:spPr>
          <a:xfrm>
            <a:off x="0" y="0"/>
            <a:ext cx="12192000" cy="6858000"/>
          </a:xfrm>
          <a:prstGeom prst="frame">
            <a:avLst>
              <a:gd name="adj1" fmla="val 7518"/>
            </a:avLst>
          </a:prstGeom>
          <a:gradFill>
            <a:gsLst>
              <a:gs pos="90000">
                <a:srgbClr val="E6E8FA"/>
              </a:gs>
              <a:gs pos="50000">
                <a:schemeClr val="bg1"/>
              </a:gs>
              <a:gs pos="10000">
                <a:srgbClr val="E6E8F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4" name="Rectangle 3">
            <a:extLst>
              <a:ext uri="{FF2B5EF4-FFF2-40B4-BE49-F238E27FC236}">
                <a16:creationId xmlns:a16="http://schemas.microsoft.com/office/drawing/2014/main" id="{8105CB80-87DB-FF4D-8AF2-56FCE15A83A8}"/>
              </a:ext>
            </a:extLst>
          </p:cNvPr>
          <p:cNvSpPr/>
          <p:nvPr/>
        </p:nvSpPr>
        <p:spPr>
          <a:xfrm>
            <a:off x="505180" y="511210"/>
            <a:ext cx="11181638" cy="5835579"/>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a:t>
            </a:r>
          </a:p>
        </p:txBody>
      </p:sp>
      <p:sp>
        <p:nvSpPr>
          <p:cNvPr id="8" name="ZoneTexte 7">
            <a:extLst>
              <a:ext uri="{FF2B5EF4-FFF2-40B4-BE49-F238E27FC236}">
                <a16:creationId xmlns:a16="http://schemas.microsoft.com/office/drawing/2014/main" id="{04099864-EE41-5443-2F59-F488E7DDAEED}"/>
              </a:ext>
            </a:extLst>
          </p:cNvPr>
          <p:cNvSpPr txBox="1"/>
          <p:nvPr/>
        </p:nvSpPr>
        <p:spPr>
          <a:xfrm>
            <a:off x="1046757" y="2074782"/>
            <a:ext cx="10098483" cy="2708434"/>
          </a:xfrm>
          <a:prstGeom prst="rect">
            <a:avLst/>
          </a:prstGeom>
          <a:noFill/>
        </p:spPr>
        <p:txBody>
          <a:bodyPr wrap="square">
            <a:spAutoFit/>
          </a:bodyPr>
          <a:lstStyle/>
          <a:p>
            <a:pPr algn="just"/>
            <a:r>
              <a:rPr lang="fr-FR" sz="2000" dirty="0"/>
              <a:t>Les politiques énergétiques influencent directement les choix à faire lors de la conception ou de la rénovation d’un bâtiment.</a:t>
            </a:r>
          </a:p>
          <a:p>
            <a:pPr algn="just"/>
            <a:endParaRPr lang="fr-FR" sz="2000" dirty="0"/>
          </a:p>
          <a:p>
            <a:pPr algn="just"/>
            <a:r>
              <a:rPr lang="fr-FR" sz="2000" dirty="0"/>
              <a:t>Nous allons discuter de trois points importants dans le contexte énergétique actuel :</a:t>
            </a:r>
          </a:p>
          <a:p>
            <a:pPr algn="just">
              <a:buNone/>
            </a:pPr>
            <a:endParaRPr lang="fr-FR" sz="1000" dirty="0"/>
          </a:p>
          <a:p>
            <a:pPr algn="just"/>
            <a:r>
              <a:rPr lang="fr-FR" sz="2000" b="1" dirty="0"/>
              <a:t>Point 1 – Le choix du type de chauffage</a:t>
            </a:r>
          </a:p>
          <a:p>
            <a:pPr algn="just"/>
            <a:endParaRPr lang="fr-FR" sz="1000" dirty="0"/>
          </a:p>
          <a:p>
            <a:pPr algn="just"/>
            <a:r>
              <a:rPr lang="fr-FR" sz="2000" b="1" dirty="0"/>
              <a:t>Point 2 – L’intégration du PV sur le toit</a:t>
            </a:r>
          </a:p>
          <a:p>
            <a:pPr algn="just"/>
            <a:endParaRPr lang="fr-FR" sz="1000" b="1" dirty="0"/>
          </a:p>
          <a:p>
            <a:pPr algn="just"/>
            <a:r>
              <a:rPr lang="fr-FR" sz="2000" b="1" dirty="0"/>
              <a:t>Point 3 – La saturation du réseau électrique</a:t>
            </a:r>
            <a:endParaRPr lang="fr-FR" sz="2000" dirty="0"/>
          </a:p>
        </p:txBody>
      </p:sp>
    </p:spTree>
    <p:extLst>
      <p:ext uri="{BB962C8B-B14F-4D97-AF65-F5344CB8AC3E}">
        <p14:creationId xmlns:p14="http://schemas.microsoft.com/office/powerpoint/2010/main" val="468083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17DF7-7FFF-C5C2-5C7F-2F012FF09846}"/>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ZoneTexte 2">
            <a:extLst>
              <a:ext uri="{FF2B5EF4-FFF2-40B4-BE49-F238E27FC236}">
                <a16:creationId xmlns:a16="http://schemas.microsoft.com/office/drawing/2014/main" id="{669B66A1-84BA-E471-DB1A-7C74513C3E5F}"/>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dirty="0"/>
              <a:t>Point 1 – Le choix du type de chauffage (1/2)</a:t>
            </a:r>
          </a:p>
        </p:txBody>
      </p:sp>
      <p:grpSp>
        <p:nvGrpSpPr>
          <p:cNvPr id="10" name="Groupe 9">
            <a:extLst>
              <a:ext uri="{FF2B5EF4-FFF2-40B4-BE49-F238E27FC236}">
                <a16:creationId xmlns:a16="http://schemas.microsoft.com/office/drawing/2014/main" id="{0F781A00-6EDF-D607-811D-01D05FD83500}"/>
              </a:ext>
            </a:extLst>
          </p:cNvPr>
          <p:cNvGrpSpPr/>
          <p:nvPr/>
        </p:nvGrpSpPr>
        <p:grpSpPr>
          <a:xfrm>
            <a:off x="1640957" y="3251243"/>
            <a:ext cx="8910083" cy="2296633"/>
            <a:chOff x="1669312" y="3242930"/>
            <a:chExt cx="8910083" cy="2296633"/>
          </a:xfrm>
        </p:grpSpPr>
        <p:sp>
          <p:nvSpPr>
            <p:cNvPr id="7" name="ZoneTexte 6">
              <a:extLst>
                <a:ext uri="{FF2B5EF4-FFF2-40B4-BE49-F238E27FC236}">
                  <a16:creationId xmlns:a16="http://schemas.microsoft.com/office/drawing/2014/main" id="{050DA11C-D734-E609-4A68-DE055BFFA51A}"/>
                </a:ext>
              </a:extLst>
            </p:cNvPr>
            <p:cNvSpPr txBox="1"/>
            <p:nvPr/>
          </p:nvSpPr>
          <p:spPr>
            <a:xfrm>
              <a:off x="1980312" y="3652582"/>
              <a:ext cx="8231373" cy="1477328"/>
            </a:xfrm>
            <a:prstGeom prst="rect">
              <a:avLst/>
            </a:prstGeom>
            <a:noFill/>
          </p:spPr>
          <p:txBody>
            <a:bodyPr wrap="square">
              <a:spAutoFit/>
            </a:bodyPr>
            <a:lstStyle/>
            <a:p>
              <a:pPr algn="ctr">
                <a:buNone/>
              </a:pPr>
              <a:r>
                <a:rPr lang="fr-FR" sz="2000"/>
                <a:t>Aujourd’hui, la tendance va clairement vers le chauffage électrique, en particulier via les pompes à chaleur.</a:t>
              </a:r>
            </a:p>
            <a:p>
              <a:pPr algn="ctr">
                <a:buNone/>
              </a:pPr>
              <a:endParaRPr lang="fr-FR" sz="1000"/>
            </a:p>
            <a:p>
              <a:pPr algn="ctr">
                <a:buNone/>
              </a:pPr>
              <a:r>
                <a:rPr lang="fr-FR" sz="2000"/>
                <a:t>Mais il reste possible que, dans les prochaines années, des molécules riches en énergie issues des CERD deviennent disponibles à faible coût.</a:t>
              </a:r>
            </a:p>
          </p:txBody>
        </p:sp>
        <p:sp>
          <p:nvSpPr>
            <p:cNvPr id="8" name="Rectangle : coins arrondis 7">
              <a:extLst>
                <a:ext uri="{FF2B5EF4-FFF2-40B4-BE49-F238E27FC236}">
                  <a16:creationId xmlns:a16="http://schemas.microsoft.com/office/drawing/2014/main" id="{8677AE1A-E425-387D-5361-0EC6780E9AF5}"/>
                </a:ext>
              </a:extLst>
            </p:cNvPr>
            <p:cNvSpPr/>
            <p:nvPr/>
          </p:nvSpPr>
          <p:spPr>
            <a:xfrm>
              <a:off x="1669312" y="3242930"/>
              <a:ext cx="8910083" cy="2296633"/>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ZoneTexte 8">
            <a:extLst>
              <a:ext uri="{FF2B5EF4-FFF2-40B4-BE49-F238E27FC236}">
                <a16:creationId xmlns:a16="http://schemas.microsoft.com/office/drawing/2014/main" id="{39C26983-2FB0-6801-FB54-602E3C04A992}"/>
              </a:ext>
            </a:extLst>
          </p:cNvPr>
          <p:cNvSpPr txBox="1"/>
          <p:nvPr/>
        </p:nvSpPr>
        <p:spPr>
          <a:xfrm>
            <a:off x="868017" y="1783024"/>
            <a:ext cx="10455964" cy="1015663"/>
          </a:xfrm>
          <a:prstGeom prst="rect">
            <a:avLst/>
          </a:prstGeom>
          <a:noFill/>
        </p:spPr>
        <p:txBody>
          <a:bodyPr wrap="square">
            <a:spAutoFit/>
          </a:bodyPr>
          <a:lstStyle/>
          <a:p>
            <a:pPr algn="just">
              <a:buNone/>
            </a:pPr>
            <a:r>
              <a:rPr lang="fr-FR" sz="2000" dirty="0"/>
              <a:t>Un bâtiment est conçu pour durer plusieurs décennies, parfois près d’un siècle.</a:t>
            </a:r>
            <a:br>
              <a:rPr lang="fr-FR" sz="2000" dirty="0"/>
            </a:br>
            <a:r>
              <a:rPr lang="fr-FR" sz="2000" dirty="0"/>
              <a:t>Les choix réalisés lors de la conception ou de la rénovation, notamment concernant le chauffage, doivent donc s’inscrire dans une vision à long terme.</a:t>
            </a:r>
          </a:p>
        </p:txBody>
      </p:sp>
      <p:sp>
        <p:nvSpPr>
          <p:cNvPr id="11" name="Espace réservé du numéro de diapositive 3">
            <a:extLst>
              <a:ext uri="{FF2B5EF4-FFF2-40B4-BE49-F238E27FC236}">
                <a16:creationId xmlns:a16="http://schemas.microsoft.com/office/drawing/2014/main" id="{A35EAB18-F304-4183-91DF-C14AB36AF20F}"/>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25</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45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13A0E8A-7BC6-BBBC-9D19-4247EA5CC81D}"/>
              </a:ext>
            </a:extLst>
          </p:cNvPr>
          <p:cNvSpPr txBox="1"/>
          <p:nvPr/>
        </p:nvSpPr>
        <p:spPr>
          <a:xfrm>
            <a:off x="1600997" y="2392625"/>
            <a:ext cx="8990004" cy="1631216"/>
          </a:xfrm>
          <a:prstGeom prst="rect">
            <a:avLst/>
          </a:prstGeom>
          <a:noFill/>
        </p:spPr>
        <p:txBody>
          <a:bodyPr wrap="square">
            <a:spAutoFit/>
          </a:bodyPr>
          <a:lstStyle/>
          <a:p>
            <a:pPr algn="just"/>
            <a:r>
              <a:rPr lang="fr-FR" sz="2000" dirty="0"/>
              <a:t>Une question raisonnable peut se poser :</a:t>
            </a:r>
          </a:p>
          <a:p>
            <a:pPr algn="just"/>
            <a:endParaRPr lang="fr-FR" sz="2000" b="1" dirty="0"/>
          </a:p>
          <a:p>
            <a:pPr algn="just"/>
            <a:endParaRPr lang="fr-FR" sz="1000" b="1" dirty="0"/>
          </a:p>
          <a:p>
            <a:pPr algn="just"/>
            <a:endParaRPr lang="fr-FR" sz="1000" b="1" dirty="0"/>
          </a:p>
          <a:p>
            <a:pPr algn="just"/>
            <a:r>
              <a:rPr lang="fr-FR" sz="2000" b="1" dirty="0"/>
              <a:t>Est-ce que les derniers moyens de chauffage non électrifiés pourraient être décarbonés à l’aide des e-fuels dans les années à venir?</a:t>
            </a:r>
          </a:p>
        </p:txBody>
      </p:sp>
      <p:sp>
        <p:nvSpPr>
          <p:cNvPr id="6" name="Rectangle 5">
            <a:extLst>
              <a:ext uri="{FF2B5EF4-FFF2-40B4-BE49-F238E27FC236}">
                <a16:creationId xmlns:a16="http://schemas.microsoft.com/office/drawing/2014/main" id="{883BA864-A108-D72E-DEF1-E2F3B6ECEB94}"/>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ZoneTexte 6">
            <a:extLst>
              <a:ext uri="{FF2B5EF4-FFF2-40B4-BE49-F238E27FC236}">
                <a16:creationId xmlns:a16="http://schemas.microsoft.com/office/drawing/2014/main" id="{0BB69554-51CB-691D-CAD7-AE516D36A6E0}"/>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dirty="0"/>
              <a:t>Point 1 – Le choix du type de chauffage (2/2)</a:t>
            </a:r>
          </a:p>
        </p:txBody>
      </p:sp>
      <p:sp>
        <p:nvSpPr>
          <p:cNvPr id="8" name="Rectangle 7">
            <a:extLst>
              <a:ext uri="{FF2B5EF4-FFF2-40B4-BE49-F238E27FC236}">
                <a16:creationId xmlns:a16="http://schemas.microsoft.com/office/drawing/2014/main" id="{950FBC80-4D0D-E4AA-7F2A-400CD4579B05}"/>
              </a:ext>
            </a:extLst>
          </p:cNvPr>
          <p:cNvSpPr/>
          <p:nvPr/>
        </p:nvSpPr>
        <p:spPr>
          <a:xfrm>
            <a:off x="1321981" y="3001380"/>
            <a:ext cx="9548038" cy="1382232"/>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space réservé du numéro de diapositive 3">
            <a:extLst>
              <a:ext uri="{FF2B5EF4-FFF2-40B4-BE49-F238E27FC236}">
                <a16:creationId xmlns:a16="http://schemas.microsoft.com/office/drawing/2014/main" id="{71D696F7-17B4-1686-1DA0-BBEF43ABF1FE}"/>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26</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220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616D7A-E4CE-15F9-7123-594DB7597C88}"/>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ZoneTexte 9">
            <a:extLst>
              <a:ext uri="{FF2B5EF4-FFF2-40B4-BE49-F238E27FC236}">
                <a16:creationId xmlns:a16="http://schemas.microsoft.com/office/drawing/2014/main" id="{E2C21166-619C-EDB3-611E-F638BA977F58}"/>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a:t>Point 2 – Le choix du PV sur le toit (1/2)</a:t>
            </a:r>
          </a:p>
        </p:txBody>
      </p:sp>
      <p:sp>
        <p:nvSpPr>
          <p:cNvPr id="13" name="ZoneTexte 12">
            <a:extLst>
              <a:ext uri="{FF2B5EF4-FFF2-40B4-BE49-F238E27FC236}">
                <a16:creationId xmlns:a16="http://schemas.microsoft.com/office/drawing/2014/main" id="{4624D5F6-AD58-25BB-D578-5F95BBFEB4E1}"/>
              </a:ext>
            </a:extLst>
          </p:cNvPr>
          <p:cNvSpPr txBox="1"/>
          <p:nvPr/>
        </p:nvSpPr>
        <p:spPr>
          <a:xfrm>
            <a:off x="868017" y="2214820"/>
            <a:ext cx="10455963" cy="1323439"/>
          </a:xfrm>
          <a:prstGeom prst="rect">
            <a:avLst/>
          </a:prstGeom>
          <a:noFill/>
        </p:spPr>
        <p:txBody>
          <a:bodyPr wrap="square" lIns="91440" tIns="45720" rIns="91440" bIns="45720" anchor="t">
            <a:spAutoFit/>
          </a:bodyPr>
          <a:lstStyle/>
          <a:p>
            <a:pPr algn="just"/>
            <a:r>
              <a:rPr lang="fr-FR" sz="2000" b="1" dirty="0"/>
              <a:t>Prix de l’électricité du réseau :</a:t>
            </a:r>
          </a:p>
          <a:p>
            <a:pPr algn="just"/>
            <a:r>
              <a:rPr lang="fr-FR" sz="2000" dirty="0"/>
              <a:t>En utilisant les tarifs Engie de février 2026 pour un contrat mono-horaire à prix fixe en Wallonie (gestionnaire RESA), le coût variable de l’électricité achetée sur le réseau est d’environ 0,32 €/kWh, soit 320 €/MWh.</a:t>
            </a:r>
          </a:p>
        </p:txBody>
      </p:sp>
      <p:grpSp>
        <p:nvGrpSpPr>
          <p:cNvPr id="21" name="Groupe 20">
            <a:extLst>
              <a:ext uri="{FF2B5EF4-FFF2-40B4-BE49-F238E27FC236}">
                <a16:creationId xmlns:a16="http://schemas.microsoft.com/office/drawing/2014/main" id="{3D60D265-DEFC-4C36-E677-53474EC1BD96}"/>
              </a:ext>
            </a:extLst>
          </p:cNvPr>
          <p:cNvGrpSpPr/>
          <p:nvPr/>
        </p:nvGrpSpPr>
        <p:grpSpPr>
          <a:xfrm>
            <a:off x="2713487" y="3875868"/>
            <a:ext cx="6765022" cy="2406312"/>
            <a:chOff x="868016" y="4144185"/>
            <a:chExt cx="6765022" cy="2406312"/>
          </a:xfrm>
        </p:grpSpPr>
        <p:pic>
          <p:nvPicPr>
            <p:cNvPr id="14" name="Image 13" descr="Une image contenant texte, capture d’écran, Police, nombre&#10;&#10;Le contenu généré par l’IA peut être incorrect.">
              <a:extLst>
                <a:ext uri="{FF2B5EF4-FFF2-40B4-BE49-F238E27FC236}">
                  <a16:creationId xmlns:a16="http://schemas.microsoft.com/office/drawing/2014/main" id="{672D53B9-8AEA-F97D-29FD-318954AB9EB2}"/>
                </a:ext>
              </a:extLst>
            </p:cNvPr>
            <p:cNvPicPr>
              <a:picLocks noChangeAspect="1"/>
            </p:cNvPicPr>
            <p:nvPr/>
          </p:nvPicPr>
          <p:blipFill>
            <a:blip r:embed="rId3"/>
            <a:srcRect r="49841"/>
            <a:stretch>
              <a:fillRect/>
            </a:stretch>
          </p:blipFill>
          <p:spPr>
            <a:xfrm>
              <a:off x="5382937" y="4144185"/>
              <a:ext cx="2250101" cy="1115506"/>
            </a:xfrm>
            <a:prstGeom prst="rect">
              <a:avLst/>
            </a:prstGeom>
          </p:spPr>
        </p:pic>
        <p:pic>
          <p:nvPicPr>
            <p:cNvPr id="15" name="Image 14" descr="Une image contenant texte, Police, nombre, logiciel&#10;&#10;Le contenu généré par l’IA peut être incorrect.">
              <a:extLst>
                <a:ext uri="{FF2B5EF4-FFF2-40B4-BE49-F238E27FC236}">
                  <a16:creationId xmlns:a16="http://schemas.microsoft.com/office/drawing/2014/main" id="{16A41837-5D9A-860F-742D-A0D8CBA11756}"/>
                </a:ext>
              </a:extLst>
            </p:cNvPr>
            <p:cNvPicPr>
              <a:picLocks noChangeAspect="1"/>
            </p:cNvPicPr>
            <p:nvPr/>
          </p:nvPicPr>
          <p:blipFill>
            <a:blip r:embed="rId4"/>
            <a:stretch>
              <a:fillRect/>
            </a:stretch>
          </p:blipFill>
          <p:spPr>
            <a:xfrm>
              <a:off x="868016" y="4146621"/>
              <a:ext cx="4397404" cy="1090210"/>
            </a:xfrm>
            <a:prstGeom prst="rect">
              <a:avLst/>
            </a:prstGeom>
          </p:spPr>
        </p:pic>
        <p:grpSp>
          <p:nvGrpSpPr>
            <p:cNvPr id="16" name="Groupe 15">
              <a:extLst>
                <a:ext uri="{FF2B5EF4-FFF2-40B4-BE49-F238E27FC236}">
                  <a16:creationId xmlns:a16="http://schemas.microsoft.com/office/drawing/2014/main" id="{ECE405F9-C9B5-20EF-A594-17F36251EA4E}"/>
                </a:ext>
              </a:extLst>
            </p:cNvPr>
            <p:cNvGrpSpPr/>
            <p:nvPr/>
          </p:nvGrpSpPr>
          <p:grpSpPr>
            <a:xfrm>
              <a:off x="868016" y="5288221"/>
              <a:ext cx="4397404" cy="1262276"/>
              <a:chOff x="5140841" y="-422342"/>
              <a:chExt cx="6096000" cy="1749858"/>
            </a:xfrm>
          </p:grpSpPr>
          <p:pic>
            <p:nvPicPr>
              <p:cNvPr id="17" name="Image 16" descr="Une image contenant texte, capture d’écran, nombre, Police&#10;&#10;Le contenu généré par l’IA peut être incorrect.">
                <a:extLst>
                  <a:ext uri="{FF2B5EF4-FFF2-40B4-BE49-F238E27FC236}">
                    <a16:creationId xmlns:a16="http://schemas.microsoft.com/office/drawing/2014/main" id="{806D375E-58C4-87B3-4414-14980EB17288}"/>
                  </a:ext>
                </a:extLst>
              </p:cNvPr>
              <p:cNvPicPr>
                <a:picLocks noChangeAspect="1"/>
              </p:cNvPicPr>
              <p:nvPr/>
            </p:nvPicPr>
            <p:blipFill>
              <a:blip r:embed="rId5"/>
              <a:srcRect b="57608"/>
              <a:stretch>
                <a:fillRect/>
              </a:stretch>
            </p:blipFill>
            <p:spPr>
              <a:xfrm>
                <a:off x="5140841" y="-422342"/>
                <a:ext cx="6096000" cy="1458439"/>
              </a:xfrm>
              <a:prstGeom prst="rect">
                <a:avLst/>
              </a:prstGeom>
            </p:spPr>
          </p:pic>
          <p:pic>
            <p:nvPicPr>
              <p:cNvPr id="18" name="Image 17" descr="Une image contenant texte, capture d’écran, nombre, Police&#10;&#10;Le contenu généré par l’IA peut être incorrect.">
                <a:extLst>
                  <a:ext uri="{FF2B5EF4-FFF2-40B4-BE49-F238E27FC236}">
                    <a16:creationId xmlns:a16="http://schemas.microsoft.com/office/drawing/2014/main" id="{4D35649E-90F4-816C-865F-4311FB125EE9}"/>
                  </a:ext>
                </a:extLst>
              </p:cNvPr>
              <p:cNvPicPr>
                <a:picLocks noChangeAspect="1"/>
              </p:cNvPicPr>
              <p:nvPr/>
            </p:nvPicPr>
            <p:blipFill>
              <a:blip r:embed="rId5"/>
              <a:srcRect t="92217"/>
              <a:stretch>
                <a:fillRect/>
              </a:stretch>
            </p:blipFill>
            <p:spPr>
              <a:xfrm>
                <a:off x="5140841" y="1059739"/>
                <a:ext cx="6096000" cy="267777"/>
              </a:xfrm>
              <a:prstGeom prst="rect">
                <a:avLst/>
              </a:prstGeom>
            </p:spPr>
          </p:pic>
        </p:grpSp>
        <p:pic>
          <p:nvPicPr>
            <p:cNvPr id="19" name="Image 18" descr="Une image contenant texte, capture d’écran, Police, nombre&#10;&#10;Le contenu généré par l’IA peut être incorrect.">
              <a:extLst>
                <a:ext uri="{FF2B5EF4-FFF2-40B4-BE49-F238E27FC236}">
                  <a16:creationId xmlns:a16="http://schemas.microsoft.com/office/drawing/2014/main" id="{9108B489-ACD8-24EC-5F75-D00DCD1B0D27}"/>
                </a:ext>
              </a:extLst>
            </p:cNvPr>
            <p:cNvPicPr>
              <a:picLocks noChangeAspect="1"/>
            </p:cNvPicPr>
            <p:nvPr/>
          </p:nvPicPr>
          <p:blipFill>
            <a:blip r:embed="rId3"/>
            <a:srcRect l="49841" t="16539"/>
            <a:stretch>
              <a:fillRect/>
            </a:stretch>
          </p:blipFill>
          <p:spPr>
            <a:xfrm>
              <a:off x="5375317" y="4889003"/>
              <a:ext cx="2250101" cy="931012"/>
            </a:xfrm>
            <a:prstGeom prst="rect">
              <a:avLst/>
            </a:prstGeom>
          </p:spPr>
        </p:pic>
      </p:grpSp>
      <p:sp>
        <p:nvSpPr>
          <p:cNvPr id="20" name="ZoneTexte 19">
            <a:extLst>
              <a:ext uri="{FF2B5EF4-FFF2-40B4-BE49-F238E27FC236}">
                <a16:creationId xmlns:a16="http://schemas.microsoft.com/office/drawing/2014/main" id="{A993FD31-1D19-44A8-17CE-7C2F689BDB7D}"/>
              </a:ext>
            </a:extLst>
          </p:cNvPr>
          <p:cNvSpPr txBox="1"/>
          <p:nvPr/>
        </p:nvSpPr>
        <p:spPr>
          <a:xfrm>
            <a:off x="868017" y="1113172"/>
            <a:ext cx="10455964" cy="1015663"/>
          </a:xfrm>
          <a:prstGeom prst="rect">
            <a:avLst/>
          </a:prstGeom>
          <a:noFill/>
        </p:spPr>
        <p:txBody>
          <a:bodyPr wrap="square">
            <a:spAutoFit/>
          </a:bodyPr>
          <a:lstStyle/>
          <a:p>
            <a:pPr algn="just"/>
            <a:r>
              <a:rPr lang="fr-FR" sz="2000"/>
              <a:t>En Belgique, les coûts d’installation du photovoltaïque ont fortement diminué. Le coût de l’électricité produite par une installation PV est désormais inférieur à celui de l’électricité achetée sur le réseau.</a:t>
            </a:r>
          </a:p>
        </p:txBody>
      </p:sp>
      <p:sp>
        <p:nvSpPr>
          <p:cNvPr id="22" name="Rectangle : coins arrondis 21">
            <a:extLst>
              <a:ext uri="{FF2B5EF4-FFF2-40B4-BE49-F238E27FC236}">
                <a16:creationId xmlns:a16="http://schemas.microsoft.com/office/drawing/2014/main" id="{05D41454-5059-ED70-772E-1CDB6D22F651}"/>
              </a:ext>
            </a:extLst>
          </p:cNvPr>
          <p:cNvSpPr/>
          <p:nvPr/>
        </p:nvSpPr>
        <p:spPr>
          <a:xfrm>
            <a:off x="2556326" y="3723097"/>
            <a:ext cx="7079344" cy="2726254"/>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space réservé du numéro de diapositive 3">
            <a:extLst>
              <a:ext uri="{FF2B5EF4-FFF2-40B4-BE49-F238E27FC236}">
                <a16:creationId xmlns:a16="http://schemas.microsoft.com/office/drawing/2014/main" id="{BF78D94A-0F4D-FF99-2F18-325DC820523F}"/>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27</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436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5FCC60BF-5668-239D-B836-BF966651E9A9}"/>
                  </a:ext>
                </a:extLst>
              </p:cNvPr>
              <p:cNvSpPr txBox="1"/>
              <p:nvPr/>
            </p:nvSpPr>
            <p:spPr>
              <a:xfrm>
                <a:off x="896343" y="1283968"/>
                <a:ext cx="10399311" cy="2066143"/>
              </a:xfrm>
              <a:prstGeom prst="rect">
                <a:avLst/>
              </a:prstGeom>
              <a:noFill/>
            </p:spPr>
            <p:txBody>
              <a:bodyPr wrap="square">
                <a:spAutoFit/>
              </a:bodyPr>
              <a:lstStyle/>
              <a:p>
                <a:pPr algn="just"/>
                <a:r>
                  <a:rPr lang="fr-FR" sz="2000" b="1"/>
                  <a:t>Prix de l’électricité du PV :</a:t>
                </a:r>
                <a:endParaRPr lang="fr-BE" sz="2000"/>
              </a:p>
              <a:p>
                <a:pPr algn="just">
                  <a:buNone/>
                </a:pPr>
                <a:r>
                  <a:rPr lang="fr-BE" sz="2000"/>
                  <a:t>Un kWc de PV produit en moyenne 900 kWh/an en Wallonie (orientation et inclinaison usuelles). En prenant un coût de 0,80 €/</a:t>
                </a:r>
                <a:r>
                  <a:rPr lang="fr-BE" sz="2000" err="1"/>
                  <a:t>Wc</a:t>
                </a:r>
                <a:r>
                  <a:rPr lang="fr-BE" sz="2000"/>
                  <a:t> installé pour une installation résidentielle, </a:t>
                </a:r>
                <a:r>
                  <a:rPr lang="fr-FR" sz="2000"/>
                  <a:t>le coût du MWh autoproduit sur une durée de vie typique de 25 ans est de :</a:t>
                </a:r>
                <a:endParaRPr lang="fr-BE" sz="2000"/>
              </a:p>
              <a:p>
                <a:pPr>
                  <a:buNone/>
                </a:pPr>
                <a:endParaRPr lang="fr-BE" sz="1000" i="1">
                  <a:latin typeface="Cambria Math" panose="02040503050406030204" pitchFamily="18" charset="0"/>
                </a:endParaRPr>
              </a:p>
              <a:p>
                <a:pPr>
                  <a:buNone/>
                </a:pPr>
                <a14:m>
                  <m:oMath xmlns:m="http://schemas.openxmlformats.org/officeDocument/2006/math">
                    <m:f>
                      <m:fPr>
                        <m:ctrlPr>
                          <a:rPr lang="ar-AE" sz="2000" i="1">
                            <a:latin typeface="Cambria Math" panose="02040503050406030204" pitchFamily="18" charset="0"/>
                          </a:rPr>
                        </m:ctrlPr>
                      </m:fPr>
                      <m:num>
                        <m:r>
                          <m:rPr>
                            <m:nor/>
                          </m:rPr>
                          <a:rPr lang="ar-AE" sz="2000" i="0"/>
                          <m:t>0,8</m:t>
                        </m:r>
                        <m:r>
                          <m:rPr>
                            <m:nor/>
                          </m:rPr>
                          <a:rPr lang="fr-BE" sz="2000" b="0" i="0" smtClean="0"/>
                          <m:t> </m:t>
                        </m:r>
                        <m:r>
                          <m:rPr>
                            <m:nor/>
                          </m:rPr>
                          <a:rPr lang="ar-AE" sz="2000" i="0"/>
                          <m:t>×</m:t>
                        </m:r>
                        <m:r>
                          <m:rPr>
                            <m:nor/>
                          </m:rPr>
                          <a:rPr lang="fr-BE" sz="2000" b="0" i="0" smtClean="0"/>
                          <m:t> 10³</m:t>
                        </m:r>
                      </m:num>
                      <m:den>
                        <m:r>
                          <m:rPr>
                            <m:nor/>
                          </m:rPr>
                          <a:rPr lang="ar-AE" sz="2000" i="0"/>
                          <m:t>900</m:t>
                        </m:r>
                        <m:r>
                          <m:rPr>
                            <m:nor/>
                          </m:rPr>
                          <a:rPr lang="fr-BE" sz="2000" b="0" i="0" smtClean="0"/>
                          <m:t> </m:t>
                        </m:r>
                        <m:r>
                          <m:rPr>
                            <m:nor/>
                          </m:rPr>
                          <a:rPr lang="ar-AE" sz="2000" i="0"/>
                          <m:t>×</m:t>
                        </m:r>
                        <m:r>
                          <m:rPr>
                            <m:nor/>
                          </m:rPr>
                          <a:rPr lang="fr-BE" sz="2000" b="0" i="0" smtClean="0"/>
                          <m:t> </m:t>
                        </m:r>
                        <m:r>
                          <m:rPr>
                            <m:nor/>
                          </m:rPr>
                          <a:rPr lang="ar-AE" sz="2000" i="0"/>
                          <m:t>25</m:t>
                        </m:r>
                      </m:den>
                    </m:f>
                    <m:r>
                      <m:rPr>
                        <m:nor/>
                      </m:rPr>
                      <a:rPr lang="ar-AE" sz="2000" i="0"/>
                      <m:t>≈</m:t>
                    </m:r>
                    <m:r>
                      <m:rPr>
                        <m:nor/>
                      </m:rPr>
                      <a:rPr lang="fr-BE" sz="2000" b="0" i="0" smtClean="0"/>
                      <m:t> </m:t>
                    </m:r>
                    <m:r>
                      <m:rPr>
                        <m:nor/>
                      </m:rPr>
                      <a:rPr lang="ar-AE" sz="2000" i="0"/>
                      <m:t>0,036</m:t>
                    </m:r>
                    <m:r>
                      <m:rPr>
                        <m:nor/>
                      </m:rPr>
                      <a:rPr lang="ar-AE" sz="2000" b="0" i="1"/>
                      <m:t> </m:t>
                    </m:r>
                    <m:r>
                      <m:rPr>
                        <m:nor/>
                      </m:rPr>
                      <a:rPr lang="ar-AE" sz="2000" b="0"/>
                      <m:t>€/</m:t>
                    </m:r>
                    <m:r>
                      <m:rPr>
                        <m:nor/>
                      </m:rPr>
                      <a:rPr lang="fr-BE" sz="2000" b="0"/>
                      <m:t>kWh</m:t>
                    </m:r>
                    <m:r>
                      <m:rPr>
                        <m:nor/>
                      </m:rPr>
                      <a:rPr lang="fr-BE" sz="2000" b="0" i="0" smtClean="0"/>
                      <m:t> </m:t>
                    </m:r>
                    <m:r>
                      <m:rPr>
                        <m:nor/>
                      </m:rPr>
                      <a:rPr lang="fr-BE" sz="2000" b="0" i="0"/>
                      <m:t>=</m:t>
                    </m:r>
                    <m:r>
                      <m:rPr>
                        <m:nor/>
                      </m:rPr>
                      <a:rPr lang="fr-BE" sz="2000" b="0" i="0" smtClean="0"/>
                      <m:t> </m:t>
                    </m:r>
                    <m:r>
                      <m:rPr>
                        <m:nor/>
                      </m:rPr>
                      <a:rPr lang="fr-BE" sz="2000" b="0" i="0"/>
                      <m:t>36</m:t>
                    </m:r>
                    <m:r>
                      <m:rPr>
                        <m:nor/>
                      </m:rPr>
                      <a:rPr lang="fr-BE" sz="2000" b="0"/>
                      <m:t> €/</m:t>
                    </m:r>
                    <m:r>
                      <m:rPr>
                        <m:nor/>
                      </m:rPr>
                      <a:rPr lang="fr-BE" sz="2000" b="0"/>
                      <m:t>MWh</m:t>
                    </m:r>
                  </m:oMath>
                </a14:m>
                <a:r>
                  <a:rPr lang="fr-BE" sz="2000" b="0"/>
                  <a:t>.</a:t>
                </a:r>
              </a:p>
            </p:txBody>
          </p:sp>
        </mc:Choice>
        <mc:Fallback xmlns="">
          <p:sp>
            <p:nvSpPr>
              <p:cNvPr id="22" name="ZoneTexte 21">
                <a:extLst>
                  <a:ext uri="{FF2B5EF4-FFF2-40B4-BE49-F238E27FC236}">
                    <a16:creationId xmlns:a16="http://schemas.microsoft.com/office/drawing/2014/main" id="{5FCC60BF-5668-239D-B836-BF966651E9A9}"/>
                  </a:ext>
                </a:extLst>
              </p:cNvPr>
              <p:cNvSpPr txBox="1">
                <a:spLocks noRot="1" noChangeAspect="1" noMove="1" noResize="1" noEditPoints="1" noAdjustHandles="1" noChangeArrowheads="1" noChangeShapeType="1" noTextEdit="1"/>
              </p:cNvSpPr>
              <p:nvPr/>
            </p:nvSpPr>
            <p:spPr>
              <a:xfrm>
                <a:off x="896343" y="1283968"/>
                <a:ext cx="10399311" cy="2066143"/>
              </a:xfrm>
              <a:prstGeom prst="rect">
                <a:avLst/>
              </a:prstGeom>
              <a:blipFill>
                <a:blip r:embed="rId3"/>
                <a:stretch>
                  <a:fillRect l="-586" t="-1770" r="-64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8AB6758E-5413-C1A7-75BD-ED7534ED668A}"/>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1A88F024-E036-C3A8-D45B-60921945FBEC}"/>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a:t>Point 2 – Le choix du PV sur le toit (2/2)</a:t>
            </a:r>
          </a:p>
        </p:txBody>
      </p:sp>
      <p:grpSp>
        <p:nvGrpSpPr>
          <p:cNvPr id="8" name="Groupe 7">
            <a:extLst>
              <a:ext uri="{FF2B5EF4-FFF2-40B4-BE49-F238E27FC236}">
                <a16:creationId xmlns:a16="http://schemas.microsoft.com/office/drawing/2014/main" id="{98A54839-0BF2-E5F4-09AA-8A65870AD519}"/>
              </a:ext>
            </a:extLst>
          </p:cNvPr>
          <p:cNvGrpSpPr/>
          <p:nvPr/>
        </p:nvGrpSpPr>
        <p:grpSpPr>
          <a:xfrm>
            <a:off x="992371" y="3749190"/>
            <a:ext cx="10171815" cy="2150094"/>
            <a:chOff x="1151859" y="3697814"/>
            <a:chExt cx="10171815" cy="2150094"/>
          </a:xfrm>
        </p:grpSpPr>
        <p:sp>
          <p:nvSpPr>
            <p:cNvPr id="16" name="ZoneTexte 15">
              <a:extLst>
                <a:ext uri="{FF2B5EF4-FFF2-40B4-BE49-F238E27FC236}">
                  <a16:creationId xmlns:a16="http://schemas.microsoft.com/office/drawing/2014/main" id="{9AE764E1-2AB8-4AAB-41DC-31321B4BA134}"/>
                </a:ext>
              </a:extLst>
            </p:cNvPr>
            <p:cNvSpPr txBox="1"/>
            <p:nvPr/>
          </p:nvSpPr>
          <p:spPr>
            <a:xfrm>
              <a:off x="1538175" y="4034197"/>
              <a:ext cx="9399182" cy="1477328"/>
            </a:xfrm>
            <a:prstGeom prst="rect">
              <a:avLst/>
            </a:prstGeom>
            <a:noFill/>
          </p:spPr>
          <p:txBody>
            <a:bodyPr wrap="square">
              <a:spAutoFit/>
            </a:bodyPr>
            <a:lstStyle/>
            <a:p>
              <a:pPr algn="ctr"/>
              <a:r>
                <a:rPr lang="fr-BE" sz="2000"/>
                <a:t>L’électricité du PV coûte donc environ </a:t>
              </a:r>
              <a:r>
                <a:rPr lang="fr-BE" sz="2000" i="1"/>
                <a:t>dix fois moins cher</a:t>
              </a:r>
              <a:r>
                <a:rPr lang="fr-BE" sz="2000"/>
                <a:t> que l’électricité du réseau.</a:t>
              </a:r>
              <a:r>
                <a:rPr lang="fr-FR" sz="2000"/>
                <a:t> Dès que l’autoconsommation est élevée, le photovoltaïque est un “no-</a:t>
              </a:r>
              <a:r>
                <a:rPr lang="fr-FR" sz="2000" err="1"/>
                <a:t>brainer</a:t>
              </a:r>
              <a:r>
                <a:rPr lang="fr-FR" sz="2000"/>
                <a:t>”.</a:t>
              </a:r>
            </a:p>
            <a:p>
              <a:pPr algn="ctr"/>
              <a:endParaRPr lang="fr-FR" sz="1000"/>
            </a:p>
            <a:p>
              <a:pPr algn="ctr"/>
              <a:r>
                <a:rPr lang="fr-FR" sz="2000"/>
                <a:t>Et même lorsque ce taux d’autoconsommation est limité, il existe toujours la possibilité de l’augmenter en ajoutant des batteries.</a:t>
              </a:r>
              <a:endParaRPr lang="fr-BE" sz="2000"/>
            </a:p>
          </p:txBody>
        </p:sp>
        <p:sp>
          <p:nvSpPr>
            <p:cNvPr id="7" name="Rectangle : coins arrondis 6">
              <a:extLst>
                <a:ext uri="{FF2B5EF4-FFF2-40B4-BE49-F238E27FC236}">
                  <a16:creationId xmlns:a16="http://schemas.microsoft.com/office/drawing/2014/main" id="{02C415C5-B4E4-4A45-9859-A7C721D99310}"/>
                </a:ext>
              </a:extLst>
            </p:cNvPr>
            <p:cNvSpPr/>
            <p:nvPr/>
          </p:nvSpPr>
          <p:spPr>
            <a:xfrm>
              <a:off x="1151859" y="3697814"/>
              <a:ext cx="10171815" cy="2150094"/>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Espace réservé du numéro de diapositive 3">
            <a:extLst>
              <a:ext uri="{FF2B5EF4-FFF2-40B4-BE49-F238E27FC236}">
                <a16:creationId xmlns:a16="http://schemas.microsoft.com/office/drawing/2014/main" id="{10691F87-0CDA-07E7-A466-D49BF87AC0BF}"/>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28</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17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5BC8505-1FE0-ED45-5BEC-21C4F80E4EAC}"/>
              </a:ext>
            </a:extLst>
          </p:cNvPr>
          <p:cNvSpPr txBox="1"/>
          <p:nvPr/>
        </p:nvSpPr>
        <p:spPr>
          <a:xfrm>
            <a:off x="869000" y="1572724"/>
            <a:ext cx="10453997" cy="1015663"/>
          </a:xfrm>
          <a:prstGeom prst="rect">
            <a:avLst/>
          </a:prstGeom>
          <a:noFill/>
        </p:spPr>
        <p:txBody>
          <a:bodyPr wrap="square">
            <a:spAutoFit/>
          </a:bodyPr>
          <a:lstStyle/>
          <a:p>
            <a:pPr algn="just"/>
            <a:r>
              <a:rPr lang="fr-FR" sz="2000"/>
              <a:t>Le réseau électrique belge est aujourd’hui saturé à de nombreux endroits, ce qui empêche la connexion de nouvelles charges. Cette saturation apparaît alors que la demande augmente fortement avec l’électrification et l’arrivée de nouveaux usages.</a:t>
            </a:r>
            <a:endParaRPr lang="fr-BE" sz="2000"/>
          </a:p>
        </p:txBody>
      </p:sp>
      <p:sp>
        <p:nvSpPr>
          <p:cNvPr id="10" name="Rectangle 9">
            <a:extLst>
              <a:ext uri="{FF2B5EF4-FFF2-40B4-BE49-F238E27FC236}">
                <a16:creationId xmlns:a16="http://schemas.microsoft.com/office/drawing/2014/main" id="{0F6D5353-CDC5-D6BD-1C46-567131038778}"/>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ZoneTexte 10">
            <a:extLst>
              <a:ext uri="{FF2B5EF4-FFF2-40B4-BE49-F238E27FC236}">
                <a16:creationId xmlns:a16="http://schemas.microsoft.com/office/drawing/2014/main" id="{32372D06-2BDC-D6F9-FEAC-D0CA274EDB32}"/>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a:t>Point 3 – La saturation du réseau électrique</a:t>
            </a:r>
          </a:p>
        </p:txBody>
      </p:sp>
      <p:grpSp>
        <p:nvGrpSpPr>
          <p:cNvPr id="17" name="Groupe 16">
            <a:extLst>
              <a:ext uri="{FF2B5EF4-FFF2-40B4-BE49-F238E27FC236}">
                <a16:creationId xmlns:a16="http://schemas.microsoft.com/office/drawing/2014/main" id="{CD15F033-9C28-E0DB-4124-320020F8A2F4}"/>
              </a:ext>
            </a:extLst>
          </p:cNvPr>
          <p:cNvGrpSpPr/>
          <p:nvPr/>
        </p:nvGrpSpPr>
        <p:grpSpPr>
          <a:xfrm>
            <a:off x="1519965" y="3092569"/>
            <a:ext cx="9152065" cy="2744706"/>
            <a:chOff x="1350335" y="3103201"/>
            <a:chExt cx="9152065" cy="2744706"/>
          </a:xfrm>
        </p:grpSpPr>
        <p:grpSp>
          <p:nvGrpSpPr>
            <p:cNvPr id="15" name="Groupe 14">
              <a:extLst>
                <a:ext uri="{FF2B5EF4-FFF2-40B4-BE49-F238E27FC236}">
                  <a16:creationId xmlns:a16="http://schemas.microsoft.com/office/drawing/2014/main" id="{8C36D085-92C7-2C9E-CC99-3D9702AA7E4C}"/>
                </a:ext>
              </a:extLst>
            </p:cNvPr>
            <p:cNvGrpSpPr/>
            <p:nvPr/>
          </p:nvGrpSpPr>
          <p:grpSpPr>
            <a:xfrm>
              <a:off x="1350335" y="3103201"/>
              <a:ext cx="9152065" cy="2744706"/>
              <a:chOff x="927935" y="3139201"/>
              <a:chExt cx="9152065" cy="2744706"/>
            </a:xfrm>
          </p:grpSpPr>
          <p:pic>
            <p:nvPicPr>
              <p:cNvPr id="7" name="Image 6" descr="Une image contenant texte, Police, Visage humain, capture d’écran&#10;&#10;Le contenu généré par l’IA peut être incorrect.">
                <a:extLst>
                  <a:ext uri="{FF2B5EF4-FFF2-40B4-BE49-F238E27FC236}">
                    <a16:creationId xmlns:a16="http://schemas.microsoft.com/office/drawing/2014/main" id="{18610554-0C0A-29BF-5F71-E6F677754599}"/>
                  </a:ext>
                </a:extLst>
              </p:cNvPr>
              <p:cNvPicPr>
                <a:picLocks noChangeAspect="1"/>
              </p:cNvPicPr>
              <p:nvPr/>
            </p:nvPicPr>
            <p:blipFill>
              <a:blip r:embed="rId3"/>
              <a:stretch>
                <a:fillRect/>
              </a:stretch>
            </p:blipFill>
            <p:spPr>
              <a:xfrm>
                <a:off x="1051473" y="3347396"/>
                <a:ext cx="4182565" cy="2144004"/>
              </a:xfrm>
              <a:prstGeom prst="rect">
                <a:avLst/>
              </a:prstGeom>
            </p:spPr>
          </p:pic>
          <p:pic>
            <p:nvPicPr>
              <p:cNvPr id="9" name="Image 8" descr="Une image contenant carte, texte, atlas, capture d’écran&#10;&#10;Le contenu généré par l’IA peut être incorrect.">
                <a:extLst>
                  <a:ext uri="{FF2B5EF4-FFF2-40B4-BE49-F238E27FC236}">
                    <a16:creationId xmlns:a16="http://schemas.microsoft.com/office/drawing/2014/main" id="{2872A518-B9C8-4327-8D0B-F3649D91485F}"/>
                  </a:ext>
                </a:extLst>
              </p:cNvPr>
              <p:cNvPicPr>
                <a:picLocks noChangeAspect="1"/>
              </p:cNvPicPr>
              <p:nvPr/>
            </p:nvPicPr>
            <p:blipFill>
              <a:blip r:embed="rId4"/>
              <a:stretch>
                <a:fillRect/>
              </a:stretch>
            </p:blipFill>
            <p:spPr>
              <a:xfrm>
                <a:off x="5357576" y="3168739"/>
                <a:ext cx="4679224" cy="2715168"/>
              </a:xfrm>
              <a:prstGeom prst="rect">
                <a:avLst/>
              </a:prstGeom>
            </p:spPr>
          </p:pic>
          <p:sp>
            <p:nvSpPr>
              <p:cNvPr id="14" name="Rectangle : coins arrondis 13">
                <a:extLst>
                  <a:ext uri="{FF2B5EF4-FFF2-40B4-BE49-F238E27FC236}">
                    <a16:creationId xmlns:a16="http://schemas.microsoft.com/office/drawing/2014/main" id="{DF96B1AF-12FA-4AB2-ABE1-C25232FC5E41}"/>
                  </a:ext>
                </a:extLst>
              </p:cNvPr>
              <p:cNvSpPr/>
              <p:nvPr/>
            </p:nvSpPr>
            <p:spPr>
              <a:xfrm>
                <a:off x="927935" y="3139201"/>
                <a:ext cx="9152065" cy="2734074"/>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ZoneTexte 15">
              <a:extLst>
                <a:ext uri="{FF2B5EF4-FFF2-40B4-BE49-F238E27FC236}">
                  <a16:creationId xmlns:a16="http://schemas.microsoft.com/office/drawing/2014/main" id="{5C25A0BF-E97B-EE29-94CA-2CE38D468FF6}"/>
                </a:ext>
              </a:extLst>
            </p:cNvPr>
            <p:cNvSpPr txBox="1"/>
            <p:nvPr/>
          </p:nvSpPr>
          <p:spPr>
            <a:xfrm>
              <a:off x="4981808" y="5518471"/>
              <a:ext cx="798168" cy="276999"/>
            </a:xfrm>
            <a:prstGeom prst="rect">
              <a:avLst/>
            </a:prstGeom>
            <a:noFill/>
          </p:spPr>
          <p:txBody>
            <a:bodyPr wrap="square">
              <a:spAutoFit/>
            </a:bodyPr>
            <a:lstStyle/>
            <a:p>
              <a:pPr algn="r"/>
              <a:r>
                <a:rPr lang="fr-FR" sz="1200"/>
                <a:t>Le Vif</a:t>
              </a:r>
              <a:endParaRPr lang="fr-BE" sz="1200"/>
            </a:p>
          </p:txBody>
        </p:sp>
      </p:grpSp>
      <p:sp>
        <p:nvSpPr>
          <p:cNvPr id="18" name="Espace réservé du numéro de diapositive 3">
            <a:extLst>
              <a:ext uri="{FF2B5EF4-FFF2-40B4-BE49-F238E27FC236}">
                <a16:creationId xmlns:a16="http://schemas.microsoft.com/office/drawing/2014/main" id="{58BDD237-19AF-8F9D-70F7-31ED6ABC60F7}"/>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29</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4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dre 4">
            <a:extLst>
              <a:ext uri="{FF2B5EF4-FFF2-40B4-BE49-F238E27FC236}">
                <a16:creationId xmlns:a16="http://schemas.microsoft.com/office/drawing/2014/main" id="{077B1F54-59A5-0627-3D47-C17C02D5A27D}"/>
              </a:ext>
            </a:extLst>
          </p:cNvPr>
          <p:cNvSpPr/>
          <p:nvPr/>
        </p:nvSpPr>
        <p:spPr>
          <a:xfrm>
            <a:off x="0" y="0"/>
            <a:ext cx="12192000" cy="6858000"/>
          </a:xfrm>
          <a:prstGeom prst="frame">
            <a:avLst>
              <a:gd name="adj1" fmla="val 7518"/>
            </a:avLst>
          </a:prstGeom>
          <a:gradFill>
            <a:gsLst>
              <a:gs pos="90000">
                <a:srgbClr val="E6E8FA"/>
              </a:gs>
              <a:gs pos="50000">
                <a:schemeClr val="bg1"/>
              </a:gs>
              <a:gs pos="10000">
                <a:srgbClr val="E6E8F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4" name="Rectangle 3">
            <a:extLst>
              <a:ext uri="{FF2B5EF4-FFF2-40B4-BE49-F238E27FC236}">
                <a16:creationId xmlns:a16="http://schemas.microsoft.com/office/drawing/2014/main" id="{9631AE59-20A9-D47E-13DA-DCD92DBE6C6A}"/>
              </a:ext>
            </a:extLst>
          </p:cNvPr>
          <p:cNvSpPr/>
          <p:nvPr/>
        </p:nvSpPr>
        <p:spPr>
          <a:xfrm>
            <a:off x="505180" y="511210"/>
            <a:ext cx="11181638" cy="5835579"/>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a:t>
            </a:r>
          </a:p>
        </p:txBody>
      </p:sp>
      <p:sp>
        <p:nvSpPr>
          <p:cNvPr id="12" name="ZoneTexte 11">
            <a:extLst>
              <a:ext uri="{FF2B5EF4-FFF2-40B4-BE49-F238E27FC236}">
                <a16:creationId xmlns:a16="http://schemas.microsoft.com/office/drawing/2014/main" id="{DB69FBD0-91D2-D9CD-98D8-64BA7A4AE630}"/>
              </a:ext>
            </a:extLst>
          </p:cNvPr>
          <p:cNvSpPr txBox="1"/>
          <p:nvPr/>
        </p:nvSpPr>
        <p:spPr>
          <a:xfrm>
            <a:off x="889556" y="2925625"/>
            <a:ext cx="10024347" cy="1631216"/>
          </a:xfrm>
          <a:prstGeom prst="rect">
            <a:avLst/>
          </a:prstGeom>
          <a:noFill/>
        </p:spPr>
        <p:txBody>
          <a:bodyPr wrap="square" lIns="91440" tIns="45720" rIns="91440" bIns="45720" anchor="t">
            <a:spAutoFit/>
          </a:bodyPr>
          <a:lstStyle/>
          <a:p>
            <a:r>
              <a:rPr lang="fr-FR" sz="2000" dirty="0"/>
              <a:t>Sa mise en œuvre souvent trop idéologique a eu deux conséquences :</a:t>
            </a:r>
          </a:p>
          <a:p>
            <a:endParaRPr lang="fr-FR" sz="1000" dirty="0"/>
          </a:p>
          <a:p>
            <a:pPr marL="457200" indent="-457200">
              <a:buAutoNum type="arabicPeriod"/>
            </a:pPr>
            <a:r>
              <a:rPr lang="fr-FR" sz="2000" dirty="0"/>
              <a:t>une énergie trop peu abondante et plus coûteuse, fragilisant l’activité industrielle européenne ;</a:t>
            </a:r>
          </a:p>
          <a:p>
            <a:pPr marL="457200" indent="-457200">
              <a:buAutoNum type="arabicPeriod"/>
            </a:pPr>
            <a:endParaRPr lang="fr-FR" sz="1000" dirty="0"/>
          </a:p>
          <a:p>
            <a:pPr marL="457200" indent="-457200">
              <a:buAutoNum type="arabicPeriod"/>
            </a:pPr>
            <a:r>
              <a:rPr lang="fr-FR" sz="2000" dirty="0"/>
              <a:t>une dépendance plus marquée aux importations.</a:t>
            </a:r>
          </a:p>
        </p:txBody>
      </p:sp>
      <p:sp>
        <p:nvSpPr>
          <p:cNvPr id="8" name="ZoneTexte 7">
            <a:extLst>
              <a:ext uri="{FF2B5EF4-FFF2-40B4-BE49-F238E27FC236}">
                <a16:creationId xmlns:a16="http://schemas.microsoft.com/office/drawing/2014/main" id="{57E60B1A-0DF9-91EB-0DC6-C20DF88A191C}"/>
              </a:ext>
            </a:extLst>
          </p:cNvPr>
          <p:cNvSpPr txBox="1"/>
          <p:nvPr/>
        </p:nvSpPr>
        <p:spPr>
          <a:xfrm>
            <a:off x="889557" y="937146"/>
            <a:ext cx="10024346" cy="1323439"/>
          </a:xfrm>
          <a:prstGeom prst="rect">
            <a:avLst/>
          </a:prstGeom>
          <a:noFill/>
        </p:spPr>
        <p:txBody>
          <a:bodyPr wrap="square">
            <a:spAutoFit/>
          </a:bodyPr>
          <a:lstStyle/>
          <a:p>
            <a:pPr algn="just"/>
            <a:r>
              <a:rPr lang="fr-FR" sz="2000"/>
              <a:t>Entre 2000 et 2022, la politique énergétique européenne a été dominée par deux priorités :</a:t>
            </a:r>
          </a:p>
          <a:p>
            <a:pPr algn="just"/>
            <a:endParaRPr lang="fr-FR" sz="1000"/>
          </a:p>
          <a:p>
            <a:pPr marL="514350" indent="-514350" algn="just">
              <a:buAutoNum type="romanLcParenBoth"/>
            </a:pPr>
            <a:r>
              <a:rPr lang="fr-FR" sz="2000"/>
              <a:t>la sortie du nucléaire ;</a:t>
            </a:r>
          </a:p>
          <a:p>
            <a:pPr marL="514350" indent="-514350" algn="just">
              <a:buAutoNum type="romanLcParenBoth"/>
            </a:pPr>
            <a:endParaRPr lang="fr-FR" sz="1000"/>
          </a:p>
          <a:p>
            <a:pPr marL="514350" indent="-514350" algn="just">
              <a:buAutoNum type="romanLcParenBoth"/>
            </a:pPr>
            <a:r>
              <a:rPr lang="fr-FR" sz="2000"/>
              <a:t>la baisse des émissions de CO₂.</a:t>
            </a:r>
          </a:p>
        </p:txBody>
      </p:sp>
      <p:cxnSp>
        <p:nvCxnSpPr>
          <p:cNvPr id="10" name="Connecteur droit 9">
            <a:extLst>
              <a:ext uri="{FF2B5EF4-FFF2-40B4-BE49-F238E27FC236}">
                <a16:creationId xmlns:a16="http://schemas.microsoft.com/office/drawing/2014/main" id="{8C7DC7BE-0C53-2278-3598-A17D37B10FD3}"/>
              </a:ext>
            </a:extLst>
          </p:cNvPr>
          <p:cNvCxnSpPr/>
          <p:nvPr/>
        </p:nvCxnSpPr>
        <p:spPr>
          <a:xfrm>
            <a:off x="924445" y="2572375"/>
            <a:ext cx="1020382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639B387B-E123-F8F8-641E-B8CFCE8554E2}"/>
              </a:ext>
            </a:extLst>
          </p:cNvPr>
          <p:cNvSpPr txBox="1"/>
          <p:nvPr/>
        </p:nvSpPr>
        <p:spPr>
          <a:xfrm>
            <a:off x="1897044" y="4986791"/>
            <a:ext cx="8397910" cy="707886"/>
          </a:xfrm>
          <a:prstGeom prst="rect">
            <a:avLst/>
          </a:prstGeom>
          <a:noFill/>
        </p:spPr>
        <p:txBody>
          <a:bodyPr wrap="square">
            <a:spAutoFit/>
          </a:bodyPr>
          <a:lstStyle/>
          <a:p>
            <a:pPr algn="ctr"/>
            <a:r>
              <a:rPr lang="fr-FR" sz="2000" b="1"/>
              <a:t>Ces problèmes ont accru la vulnérabilité de l’Europe face à certains régimes étrangers, qui utilisent l’énergie comme moyen de pression.</a:t>
            </a:r>
          </a:p>
        </p:txBody>
      </p:sp>
    </p:spTree>
    <p:extLst>
      <p:ext uri="{BB962C8B-B14F-4D97-AF65-F5344CB8AC3E}">
        <p14:creationId xmlns:p14="http://schemas.microsoft.com/office/powerpoint/2010/main" val="1376544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DF9D045-CE9E-63F7-6226-5A15FB14A3DE}"/>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22">
            <a:extLst>
              <a:ext uri="{FF2B5EF4-FFF2-40B4-BE49-F238E27FC236}">
                <a16:creationId xmlns:a16="http://schemas.microsoft.com/office/drawing/2014/main" id="{D579A83E-A1BE-7B9B-7EB9-839C155F4CBE}"/>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a:t>Exemples alarmants pour l'économie belge</a:t>
            </a:r>
          </a:p>
        </p:txBody>
      </p:sp>
      <p:sp>
        <p:nvSpPr>
          <p:cNvPr id="24" name="ZoneTexte 23">
            <a:extLst>
              <a:ext uri="{FF2B5EF4-FFF2-40B4-BE49-F238E27FC236}">
                <a16:creationId xmlns:a16="http://schemas.microsoft.com/office/drawing/2014/main" id="{EDA14F2C-00B8-0FFF-5376-7B7665236535}"/>
              </a:ext>
            </a:extLst>
          </p:cNvPr>
          <p:cNvSpPr txBox="1"/>
          <p:nvPr/>
        </p:nvSpPr>
        <p:spPr>
          <a:xfrm>
            <a:off x="869000" y="1338803"/>
            <a:ext cx="10453997" cy="1015663"/>
          </a:xfrm>
          <a:prstGeom prst="rect">
            <a:avLst/>
          </a:prstGeom>
          <a:noFill/>
        </p:spPr>
        <p:txBody>
          <a:bodyPr wrap="square">
            <a:spAutoFit/>
          </a:bodyPr>
          <a:lstStyle/>
          <a:p>
            <a:pPr algn="just"/>
            <a:r>
              <a:rPr lang="fr-FR" sz="2000" dirty="0"/>
              <a:t>Aujourd’hui déjà, des projets, dont certains déjà finalisés ou presque (logements, parcs d’activités, services, etc.) ne peuvent pas être raccordés avant plusieurs années, parfois 5 à 10 ans !</a:t>
            </a:r>
            <a:endParaRPr lang="fr-BE" sz="2000" dirty="0"/>
          </a:p>
        </p:txBody>
      </p:sp>
      <p:grpSp>
        <p:nvGrpSpPr>
          <p:cNvPr id="33" name="Groupe 32">
            <a:extLst>
              <a:ext uri="{FF2B5EF4-FFF2-40B4-BE49-F238E27FC236}">
                <a16:creationId xmlns:a16="http://schemas.microsoft.com/office/drawing/2014/main" id="{7D2E1DCD-9137-2C38-ECAD-2A42F67CA5BD}"/>
              </a:ext>
            </a:extLst>
          </p:cNvPr>
          <p:cNvGrpSpPr/>
          <p:nvPr/>
        </p:nvGrpSpPr>
        <p:grpSpPr>
          <a:xfrm>
            <a:off x="954702" y="2272003"/>
            <a:ext cx="4637997" cy="3404580"/>
            <a:chOff x="531627" y="2241308"/>
            <a:chExt cx="4637997" cy="3404580"/>
          </a:xfrm>
        </p:grpSpPr>
        <p:pic>
          <p:nvPicPr>
            <p:cNvPr id="5" name="Image 4" descr="Une image contenant Police, texte, blanc, typographie&#10;&#10;Le contenu généré par l’IA peut être incorrect.">
              <a:extLst>
                <a:ext uri="{FF2B5EF4-FFF2-40B4-BE49-F238E27FC236}">
                  <a16:creationId xmlns:a16="http://schemas.microsoft.com/office/drawing/2014/main" id="{A1A302BB-1D95-FF53-B961-6A8424AA6EA0}"/>
                </a:ext>
              </a:extLst>
            </p:cNvPr>
            <p:cNvPicPr>
              <a:picLocks noChangeAspect="1"/>
            </p:cNvPicPr>
            <p:nvPr/>
          </p:nvPicPr>
          <p:blipFill>
            <a:blip r:embed="rId3"/>
            <a:srcRect b="37793"/>
            <a:stretch>
              <a:fillRect/>
            </a:stretch>
          </p:blipFill>
          <p:spPr>
            <a:xfrm>
              <a:off x="617329" y="2493846"/>
              <a:ext cx="4315913" cy="535202"/>
            </a:xfrm>
            <a:prstGeom prst="rect">
              <a:avLst/>
            </a:prstGeom>
          </p:spPr>
        </p:pic>
        <p:pic>
          <p:nvPicPr>
            <p:cNvPr id="7" name="Image 6">
              <a:extLst>
                <a:ext uri="{FF2B5EF4-FFF2-40B4-BE49-F238E27FC236}">
                  <a16:creationId xmlns:a16="http://schemas.microsoft.com/office/drawing/2014/main" id="{4062B377-7733-BFAD-A2C2-2F84B8ACC371}"/>
                </a:ext>
              </a:extLst>
            </p:cNvPr>
            <p:cNvPicPr>
              <a:picLocks noChangeAspect="1"/>
            </p:cNvPicPr>
            <p:nvPr/>
          </p:nvPicPr>
          <p:blipFill>
            <a:blip r:embed="rId4"/>
            <a:stretch>
              <a:fillRect/>
            </a:stretch>
          </p:blipFill>
          <p:spPr>
            <a:xfrm>
              <a:off x="734872" y="3264721"/>
              <a:ext cx="4092894" cy="328558"/>
            </a:xfrm>
            <a:prstGeom prst="rect">
              <a:avLst/>
            </a:prstGeom>
          </p:spPr>
        </p:pic>
        <p:sp>
          <p:nvSpPr>
            <p:cNvPr id="14" name="ZoneTexte 13">
              <a:extLst>
                <a:ext uri="{FF2B5EF4-FFF2-40B4-BE49-F238E27FC236}">
                  <a16:creationId xmlns:a16="http://schemas.microsoft.com/office/drawing/2014/main" id="{D683D93D-EC9C-7FCD-7774-43C1F46DB5EC}"/>
                </a:ext>
              </a:extLst>
            </p:cNvPr>
            <p:cNvSpPr txBox="1"/>
            <p:nvPr/>
          </p:nvSpPr>
          <p:spPr>
            <a:xfrm>
              <a:off x="777776" y="3894518"/>
              <a:ext cx="4092895" cy="1323439"/>
            </a:xfrm>
            <a:prstGeom prst="rect">
              <a:avLst/>
            </a:prstGeom>
            <a:noFill/>
          </p:spPr>
          <p:txBody>
            <a:bodyPr wrap="square">
              <a:spAutoFit/>
            </a:bodyPr>
            <a:lstStyle/>
            <a:p>
              <a:pPr algn="just"/>
              <a:r>
                <a:rPr lang="fr-FR" sz="1600" i="1"/>
                <a:t>À </a:t>
              </a:r>
              <a:r>
                <a:rPr lang="fr-FR" sz="1600" i="1" err="1"/>
                <a:t>Libin</a:t>
              </a:r>
              <a:r>
                <a:rPr lang="fr-FR" sz="1600" i="1"/>
                <a:t>, le projet de construction d’un nouvel hôtel Van der </a:t>
              </a:r>
              <a:r>
                <a:rPr lang="fr-FR" sz="1600" i="1" err="1"/>
                <a:t>Valk</a:t>
              </a:r>
              <a:r>
                <a:rPr lang="fr-FR" sz="1600" i="1"/>
                <a:t> à côté de l’Euro </a:t>
              </a:r>
              <a:r>
                <a:rPr lang="fr-FR" sz="1600" i="1" err="1"/>
                <a:t>Space</a:t>
              </a:r>
              <a:r>
                <a:rPr lang="fr-FR" sz="1600" i="1"/>
                <a:t> Center) ne peut pas être raccordé au réseau malgré l’obtention du permis d’urbanisme et la préparation du chantier.</a:t>
              </a:r>
              <a:endParaRPr lang="fr-BE" sz="1600" i="1"/>
            </a:p>
          </p:txBody>
        </p:sp>
        <p:sp>
          <p:nvSpPr>
            <p:cNvPr id="25" name="Rectangle : coins arrondis 24">
              <a:extLst>
                <a:ext uri="{FF2B5EF4-FFF2-40B4-BE49-F238E27FC236}">
                  <a16:creationId xmlns:a16="http://schemas.microsoft.com/office/drawing/2014/main" id="{0772BA86-E1D0-AE12-0928-1D2F46A60E5E}"/>
                </a:ext>
              </a:extLst>
            </p:cNvPr>
            <p:cNvSpPr/>
            <p:nvPr/>
          </p:nvSpPr>
          <p:spPr>
            <a:xfrm>
              <a:off x="531627" y="2241308"/>
              <a:ext cx="4637997" cy="3404580"/>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e 33">
            <a:extLst>
              <a:ext uri="{FF2B5EF4-FFF2-40B4-BE49-F238E27FC236}">
                <a16:creationId xmlns:a16="http://schemas.microsoft.com/office/drawing/2014/main" id="{6BD31904-0DF3-3804-3233-3CAB8D66DEEF}"/>
              </a:ext>
            </a:extLst>
          </p:cNvPr>
          <p:cNvGrpSpPr/>
          <p:nvPr/>
        </p:nvGrpSpPr>
        <p:grpSpPr>
          <a:xfrm>
            <a:off x="6102813" y="2272003"/>
            <a:ext cx="5134485" cy="3861780"/>
            <a:chOff x="6188512" y="2241308"/>
            <a:chExt cx="5134485" cy="3861780"/>
          </a:xfrm>
        </p:grpSpPr>
        <p:sp>
          <p:nvSpPr>
            <p:cNvPr id="18" name="ZoneTexte 17">
              <a:extLst>
                <a:ext uri="{FF2B5EF4-FFF2-40B4-BE49-F238E27FC236}">
                  <a16:creationId xmlns:a16="http://schemas.microsoft.com/office/drawing/2014/main" id="{7329B6FE-E95B-9FBA-B3BF-532D5353E21A}"/>
                </a:ext>
              </a:extLst>
            </p:cNvPr>
            <p:cNvSpPr txBox="1"/>
            <p:nvPr/>
          </p:nvSpPr>
          <p:spPr>
            <a:xfrm>
              <a:off x="6422970" y="4252376"/>
              <a:ext cx="4653881" cy="1569660"/>
            </a:xfrm>
            <a:prstGeom prst="rect">
              <a:avLst/>
            </a:prstGeom>
            <a:noFill/>
          </p:spPr>
          <p:txBody>
            <a:bodyPr wrap="square">
              <a:spAutoFit/>
            </a:bodyPr>
            <a:lstStyle/>
            <a:p>
              <a:pPr algn="just"/>
              <a:r>
                <a:rPr lang="fr-FR" sz="1600" i="1"/>
                <a:t>Des demandes liées à des projets d’électrification industrielle, de batteries ou de stations de recharge rapide s’accumulent en file d’attente.</a:t>
              </a:r>
            </a:p>
            <a:p>
              <a:pPr algn="just"/>
              <a:r>
                <a:rPr lang="fr-FR" sz="1600" i="1"/>
                <a:t>Même des initiatives moins énergivores, comme l’installation de PV par une PME ou l’extension d’un zoning, se retrouvent également bloquées.</a:t>
              </a:r>
              <a:endParaRPr lang="fr-BE" sz="1600" i="1"/>
            </a:p>
          </p:txBody>
        </p:sp>
        <p:grpSp>
          <p:nvGrpSpPr>
            <p:cNvPr id="31" name="Groupe 30">
              <a:extLst>
                <a:ext uri="{FF2B5EF4-FFF2-40B4-BE49-F238E27FC236}">
                  <a16:creationId xmlns:a16="http://schemas.microsoft.com/office/drawing/2014/main" id="{0DF492E3-9A09-2126-EF3F-7E9D1C2383C8}"/>
                </a:ext>
              </a:extLst>
            </p:cNvPr>
            <p:cNvGrpSpPr/>
            <p:nvPr/>
          </p:nvGrpSpPr>
          <p:grpSpPr>
            <a:xfrm>
              <a:off x="6728371" y="2444196"/>
              <a:ext cx="4043077" cy="1569660"/>
              <a:chOff x="6871228" y="2437430"/>
              <a:chExt cx="4043077" cy="1569660"/>
            </a:xfrm>
          </p:grpSpPr>
          <p:sp>
            <p:nvSpPr>
              <p:cNvPr id="30" name="Rectangle 29">
                <a:extLst>
                  <a:ext uri="{FF2B5EF4-FFF2-40B4-BE49-F238E27FC236}">
                    <a16:creationId xmlns:a16="http://schemas.microsoft.com/office/drawing/2014/main" id="{D90A1DB6-E432-1CEB-D243-1116527A58DE}"/>
                  </a:ext>
                </a:extLst>
              </p:cNvPr>
              <p:cNvSpPr/>
              <p:nvPr/>
            </p:nvSpPr>
            <p:spPr>
              <a:xfrm>
                <a:off x="6871228" y="2437430"/>
                <a:ext cx="4043077" cy="1569660"/>
              </a:xfrm>
              <a:prstGeom prst="rect">
                <a:avLst/>
              </a:prstGeom>
              <a:solidFill>
                <a:srgbClr val="FEF7EA"/>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Image 19" descr="Une image contenant véhicule, Véhicule terrestre, texte, voiture&#10;&#10;Le contenu généré par l’IA peut être incorrect.">
                <a:extLst>
                  <a:ext uri="{FF2B5EF4-FFF2-40B4-BE49-F238E27FC236}">
                    <a16:creationId xmlns:a16="http://schemas.microsoft.com/office/drawing/2014/main" id="{EF807D58-E7E9-7BF5-185F-73A62D75D49B}"/>
                  </a:ext>
                </a:extLst>
              </p:cNvPr>
              <p:cNvPicPr>
                <a:picLocks noChangeAspect="1"/>
              </p:cNvPicPr>
              <p:nvPr/>
            </p:nvPicPr>
            <p:blipFill>
              <a:blip r:embed="rId5"/>
              <a:srcRect b="69495"/>
              <a:stretch>
                <a:fillRect/>
              </a:stretch>
            </p:blipFill>
            <p:spPr>
              <a:xfrm>
                <a:off x="7259673" y="2529612"/>
                <a:ext cx="3495145" cy="995419"/>
              </a:xfrm>
              <a:prstGeom prst="rect">
                <a:avLst/>
              </a:prstGeom>
            </p:spPr>
          </p:pic>
          <p:pic>
            <p:nvPicPr>
              <p:cNvPr id="27" name="Image 26" descr="Une image contenant texte, Police, capture d’écran&#10;&#10;Le contenu généré par l’IA peut être incorrect.">
                <a:extLst>
                  <a:ext uri="{FF2B5EF4-FFF2-40B4-BE49-F238E27FC236}">
                    <a16:creationId xmlns:a16="http://schemas.microsoft.com/office/drawing/2014/main" id="{0B805E46-4B99-9B79-C40D-8AFC4FE9DB72}"/>
                  </a:ext>
                </a:extLst>
              </p:cNvPr>
              <p:cNvPicPr>
                <a:picLocks noChangeAspect="1"/>
              </p:cNvPicPr>
              <p:nvPr/>
            </p:nvPicPr>
            <p:blipFill>
              <a:blip r:embed="rId6"/>
              <a:stretch>
                <a:fillRect/>
              </a:stretch>
            </p:blipFill>
            <p:spPr>
              <a:xfrm>
                <a:off x="7259673" y="3508993"/>
                <a:ext cx="2476258" cy="410267"/>
              </a:xfrm>
              <a:prstGeom prst="rect">
                <a:avLst/>
              </a:prstGeom>
            </p:spPr>
          </p:pic>
        </p:grpSp>
        <p:sp>
          <p:nvSpPr>
            <p:cNvPr id="32" name="Rectangle : coins arrondis 31">
              <a:extLst>
                <a:ext uri="{FF2B5EF4-FFF2-40B4-BE49-F238E27FC236}">
                  <a16:creationId xmlns:a16="http://schemas.microsoft.com/office/drawing/2014/main" id="{D6267FC6-F65D-9B5B-189A-39D4F034A653}"/>
                </a:ext>
              </a:extLst>
            </p:cNvPr>
            <p:cNvSpPr/>
            <p:nvPr/>
          </p:nvSpPr>
          <p:spPr>
            <a:xfrm>
              <a:off x="6188512" y="2241308"/>
              <a:ext cx="5134485" cy="3861780"/>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ZoneTexte 34">
            <a:extLst>
              <a:ext uri="{FF2B5EF4-FFF2-40B4-BE49-F238E27FC236}">
                <a16:creationId xmlns:a16="http://schemas.microsoft.com/office/drawing/2014/main" id="{041EEBB4-161C-052B-7CBE-133F2A76E538}"/>
              </a:ext>
            </a:extLst>
          </p:cNvPr>
          <p:cNvSpPr txBox="1"/>
          <p:nvPr/>
        </p:nvSpPr>
        <p:spPr>
          <a:xfrm>
            <a:off x="4785840" y="5357655"/>
            <a:ext cx="798168" cy="276999"/>
          </a:xfrm>
          <a:prstGeom prst="rect">
            <a:avLst/>
          </a:prstGeom>
          <a:noFill/>
        </p:spPr>
        <p:txBody>
          <a:bodyPr wrap="square">
            <a:spAutoFit/>
          </a:bodyPr>
          <a:lstStyle/>
          <a:p>
            <a:pPr algn="r"/>
            <a:r>
              <a:rPr lang="fr-FR" sz="1200" err="1"/>
              <a:t>tvLux</a:t>
            </a:r>
            <a:endParaRPr lang="fr-BE" sz="1200"/>
          </a:p>
        </p:txBody>
      </p:sp>
      <p:sp>
        <p:nvSpPr>
          <p:cNvPr id="36" name="ZoneTexte 35">
            <a:extLst>
              <a:ext uri="{FF2B5EF4-FFF2-40B4-BE49-F238E27FC236}">
                <a16:creationId xmlns:a16="http://schemas.microsoft.com/office/drawing/2014/main" id="{FA252CD8-7755-C34E-2C8F-D638F66E4F50}"/>
              </a:ext>
            </a:extLst>
          </p:cNvPr>
          <p:cNvSpPr txBox="1"/>
          <p:nvPr/>
        </p:nvSpPr>
        <p:spPr>
          <a:xfrm>
            <a:off x="10444941" y="5814252"/>
            <a:ext cx="798168" cy="276999"/>
          </a:xfrm>
          <a:prstGeom prst="rect">
            <a:avLst/>
          </a:prstGeom>
          <a:noFill/>
        </p:spPr>
        <p:txBody>
          <a:bodyPr wrap="square">
            <a:spAutoFit/>
          </a:bodyPr>
          <a:lstStyle/>
          <a:p>
            <a:pPr algn="r"/>
            <a:r>
              <a:rPr lang="fr-FR" sz="1200"/>
              <a:t>L’Echo</a:t>
            </a:r>
            <a:endParaRPr lang="fr-BE" sz="1200"/>
          </a:p>
        </p:txBody>
      </p:sp>
      <p:sp>
        <p:nvSpPr>
          <p:cNvPr id="37" name="Espace réservé du numéro de diapositive 3">
            <a:extLst>
              <a:ext uri="{FF2B5EF4-FFF2-40B4-BE49-F238E27FC236}">
                <a16:creationId xmlns:a16="http://schemas.microsoft.com/office/drawing/2014/main" id="{606F4C4A-A404-5174-6A0C-F27C50D739F5}"/>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30</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223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73329D8-48BF-A9F7-7C1A-C55BBD2AAADC}"/>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ZoneTexte 21">
            <a:extLst>
              <a:ext uri="{FF2B5EF4-FFF2-40B4-BE49-F238E27FC236}">
                <a16:creationId xmlns:a16="http://schemas.microsoft.com/office/drawing/2014/main" id="{95F3F95F-AB1E-D26D-CBDB-788B1D5B4B75}"/>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a:t>Ces problèmes se rencontrent partout en Europe</a:t>
            </a:r>
          </a:p>
        </p:txBody>
      </p:sp>
      <p:grpSp>
        <p:nvGrpSpPr>
          <p:cNvPr id="27" name="Groupe 26">
            <a:extLst>
              <a:ext uri="{FF2B5EF4-FFF2-40B4-BE49-F238E27FC236}">
                <a16:creationId xmlns:a16="http://schemas.microsoft.com/office/drawing/2014/main" id="{94784783-4AAE-F7A4-2F05-0B08A0972EEB}"/>
              </a:ext>
            </a:extLst>
          </p:cNvPr>
          <p:cNvGrpSpPr/>
          <p:nvPr/>
        </p:nvGrpSpPr>
        <p:grpSpPr>
          <a:xfrm>
            <a:off x="1932586" y="1339835"/>
            <a:ext cx="8326826" cy="4981214"/>
            <a:chOff x="1932587" y="1276040"/>
            <a:chExt cx="8326826" cy="4981214"/>
          </a:xfrm>
        </p:grpSpPr>
        <p:grpSp>
          <p:nvGrpSpPr>
            <p:cNvPr id="24" name="Groupe 23">
              <a:extLst>
                <a:ext uri="{FF2B5EF4-FFF2-40B4-BE49-F238E27FC236}">
                  <a16:creationId xmlns:a16="http://schemas.microsoft.com/office/drawing/2014/main" id="{E3B90FD1-21CF-95D2-90AB-46D1C562F087}"/>
                </a:ext>
              </a:extLst>
            </p:cNvPr>
            <p:cNvGrpSpPr/>
            <p:nvPr/>
          </p:nvGrpSpPr>
          <p:grpSpPr>
            <a:xfrm>
              <a:off x="1932587" y="1276040"/>
              <a:ext cx="3094087" cy="4981214"/>
              <a:chOff x="922803" y="1249465"/>
              <a:chExt cx="3094087" cy="4981214"/>
            </a:xfrm>
          </p:grpSpPr>
          <p:sp>
            <p:nvSpPr>
              <p:cNvPr id="8" name="ZoneTexte 7">
                <a:extLst>
                  <a:ext uri="{FF2B5EF4-FFF2-40B4-BE49-F238E27FC236}">
                    <a16:creationId xmlns:a16="http://schemas.microsoft.com/office/drawing/2014/main" id="{7B3923BC-F1BE-4298-1FA3-C951DC03AB36}"/>
                  </a:ext>
                </a:extLst>
              </p:cNvPr>
              <p:cNvSpPr txBox="1"/>
              <p:nvPr/>
            </p:nvSpPr>
            <p:spPr>
              <a:xfrm>
                <a:off x="1087188" y="5264860"/>
                <a:ext cx="2765315" cy="830997"/>
              </a:xfrm>
              <a:prstGeom prst="rect">
                <a:avLst/>
              </a:prstGeom>
              <a:noFill/>
            </p:spPr>
            <p:txBody>
              <a:bodyPr wrap="square">
                <a:spAutoFit/>
              </a:bodyPr>
              <a:lstStyle/>
              <a:p>
                <a:pPr algn="just"/>
                <a:r>
                  <a:rPr lang="fr-FR" sz="1600" i="1" dirty="0">
                    <a:solidFill>
                      <a:srgbClr val="420B0B"/>
                    </a:solidFill>
                    <a:effectLst/>
                  </a:rPr>
                  <a:t>Aux </a:t>
                </a:r>
                <a:r>
                  <a:rPr lang="fr-FR" sz="1600" i="1" dirty="0">
                    <a:solidFill>
                      <a:srgbClr val="420B0B"/>
                    </a:solidFill>
                  </a:rPr>
                  <a:t>Pays-Bas, p</a:t>
                </a:r>
                <a:r>
                  <a:rPr lang="fr-FR" sz="1600" i="1" dirty="0">
                    <a:solidFill>
                      <a:srgbClr val="420B0B"/>
                    </a:solidFill>
                    <a:effectLst/>
                  </a:rPr>
                  <a:t>rès de 12 000 entreprises sont en attente de raccordements.</a:t>
                </a:r>
                <a:endParaRPr lang="fr-BE" sz="1600" i="1" dirty="0"/>
              </a:p>
            </p:txBody>
          </p:sp>
          <p:pic>
            <p:nvPicPr>
              <p:cNvPr id="18" name="Image 17" descr="Une image contenant texte, carte, atlas&#10;&#10;Le contenu généré par l’IA peut être incorrect.">
                <a:extLst>
                  <a:ext uri="{FF2B5EF4-FFF2-40B4-BE49-F238E27FC236}">
                    <a16:creationId xmlns:a16="http://schemas.microsoft.com/office/drawing/2014/main" id="{B7C64863-C018-B8EB-32C6-AF55C6979A39}"/>
                  </a:ext>
                </a:extLst>
              </p:cNvPr>
              <p:cNvPicPr>
                <a:picLocks noChangeAspect="1"/>
              </p:cNvPicPr>
              <p:nvPr/>
            </p:nvPicPr>
            <p:blipFill>
              <a:blip r:embed="rId3"/>
              <a:stretch>
                <a:fillRect/>
              </a:stretch>
            </p:blipFill>
            <p:spPr>
              <a:xfrm>
                <a:off x="922803" y="1265408"/>
                <a:ext cx="3094087" cy="3919711"/>
              </a:xfrm>
              <a:prstGeom prst="rect">
                <a:avLst/>
              </a:prstGeom>
            </p:spPr>
          </p:pic>
          <p:sp>
            <p:nvSpPr>
              <p:cNvPr id="23" name="Rectangle : coins arrondis 22">
                <a:extLst>
                  <a:ext uri="{FF2B5EF4-FFF2-40B4-BE49-F238E27FC236}">
                    <a16:creationId xmlns:a16="http://schemas.microsoft.com/office/drawing/2014/main" id="{9B13AA71-54B0-9EDF-48CF-6887651213C5}"/>
                  </a:ext>
                </a:extLst>
              </p:cNvPr>
              <p:cNvSpPr/>
              <p:nvPr/>
            </p:nvSpPr>
            <p:spPr>
              <a:xfrm>
                <a:off x="954702" y="1249465"/>
                <a:ext cx="3062188" cy="4981214"/>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e 25">
              <a:extLst>
                <a:ext uri="{FF2B5EF4-FFF2-40B4-BE49-F238E27FC236}">
                  <a16:creationId xmlns:a16="http://schemas.microsoft.com/office/drawing/2014/main" id="{FA661A1C-10DF-BAC1-8A10-7216063CB2DE}"/>
                </a:ext>
              </a:extLst>
            </p:cNvPr>
            <p:cNvGrpSpPr/>
            <p:nvPr/>
          </p:nvGrpSpPr>
          <p:grpSpPr>
            <a:xfrm>
              <a:off x="6095999" y="1276040"/>
              <a:ext cx="4163414" cy="4981214"/>
              <a:chOff x="5533479" y="1260097"/>
              <a:chExt cx="4163414" cy="4981214"/>
            </a:xfrm>
          </p:grpSpPr>
          <p:pic>
            <p:nvPicPr>
              <p:cNvPr id="15" name="Image 14">
                <a:extLst>
                  <a:ext uri="{FF2B5EF4-FFF2-40B4-BE49-F238E27FC236}">
                    <a16:creationId xmlns:a16="http://schemas.microsoft.com/office/drawing/2014/main" id="{E8E6824E-B4A5-0E71-6828-5F539F0C382B}"/>
                  </a:ext>
                </a:extLst>
              </p:cNvPr>
              <p:cNvPicPr>
                <a:picLocks noChangeAspect="1"/>
              </p:cNvPicPr>
              <p:nvPr/>
            </p:nvPicPr>
            <p:blipFill>
              <a:blip r:embed="rId4"/>
              <a:srcRect l="3575" t="465" r="4253" b="24928"/>
              <a:stretch>
                <a:fillRect/>
              </a:stretch>
            </p:blipFill>
            <p:spPr>
              <a:xfrm>
                <a:off x="5618543" y="1316902"/>
                <a:ext cx="4010878" cy="3182712"/>
              </a:xfrm>
              <a:prstGeom prst="rect">
                <a:avLst/>
              </a:prstGeom>
            </p:spPr>
          </p:pic>
          <p:sp>
            <p:nvSpPr>
              <p:cNvPr id="20" name="ZoneTexte 19">
                <a:extLst>
                  <a:ext uri="{FF2B5EF4-FFF2-40B4-BE49-F238E27FC236}">
                    <a16:creationId xmlns:a16="http://schemas.microsoft.com/office/drawing/2014/main" id="{637BFE0D-2A94-CF96-2BE8-6FACEAB149B8}"/>
                  </a:ext>
                </a:extLst>
              </p:cNvPr>
              <p:cNvSpPr txBox="1"/>
              <p:nvPr/>
            </p:nvSpPr>
            <p:spPr>
              <a:xfrm>
                <a:off x="5727957" y="4556419"/>
                <a:ext cx="3774457" cy="1569660"/>
              </a:xfrm>
              <a:prstGeom prst="rect">
                <a:avLst/>
              </a:prstGeom>
              <a:noFill/>
            </p:spPr>
            <p:txBody>
              <a:bodyPr wrap="square">
                <a:spAutoFit/>
              </a:bodyPr>
              <a:lstStyle/>
              <a:p>
                <a:pPr algn="just"/>
                <a:r>
                  <a:rPr lang="fr-FR" sz="1600" i="1"/>
                  <a:t>En Espagne, le réseau a des difficultés pour absorber toute l’énergie produite localement.</a:t>
                </a:r>
              </a:p>
              <a:p>
                <a:pPr algn="just"/>
                <a:r>
                  <a:rPr lang="fr-FR" sz="1600" i="1"/>
                  <a:t>Le 28 avril 2025, cela a mené a un black out de plusieurs heures qui a affecté des services essentiels.</a:t>
                </a:r>
                <a:endParaRPr lang="fr-BE" sz="1600" i="1"/>
              </a:p>
            </p:txBody>
          </p:sp>
          <p:sp>
            <p:nvSpPr>
              <p:cNvPr id="25" name="Rectangle : coins arrondis 24">
                <a:extLst>
                  <a:ext uri="{FF2B5EF4-FFF2-40B4-BE49-F238E27FC236}">
                    <a16:creationId xmlns:a16="http://schemas.microsoft.com/office/drawing/2014/main" id="{CB87D212-3EB5-6D9E-0A21-E8EA5105D535}"/>
                  </a:ext>
                </a:extLst>
              </p:cNvPr>
              <p:cNvSpPr/>
              <p:nvPr/>
            </p:nvSpPr>
            <p:spPr>
              <a:xfrm>
                <a:off x="5533479" y="1260097"/>
                <a:ext cx="4163414" cy="4981214"/>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8" name="Espace réservé du numéro de diapositive 3">
            <a:extLst>
              <a:ext uri="{FF2B5EF4-FFF2-40B4-BE49-F238E27FC236}">
                <a16:creationId xmlns:a16="http://schemas.microsoft.com/office/drawing/2014/main" id="{1F46D3EC-7826-5884-707D-8BD4FDE826F7}"/>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31</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009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2049F84-9923-AB36-0438-1AD0EE225C38}"/>
              </a:ext>
            </a:extLst>
          </p:cNvPr>
          <p:cNvSpPr txBox="1"/>
          <p:nvPr/>
        </p:nvSpPr>
        <p:spPr>
          <a:xfrm>
            <a:off x="855298" y="1185279"/>
            <a:ext cx="10481402" cy="1015663"/>
          </a:xfrm>
          <a:prstGeom prst="rect">
            <a:avLst/>
          </a:prstGeom>
          <a:noFill/>
        </p:spPr>
        <p:txBody>
          <a:bodyPr wrap="square" lIns="91440" tIns="45720" rIns="91440" bIns="45720" anchor="t">
            <a:spAutoFit/>
          </a:bodyPr>
          <a:lstStyle/>
          <a:p>
            <a:pPr algn="just"/>
            <a:r>
              <a:rPr lang="fr-FR" sz="2000"/>
              <a:t>Lorsque le réseau est saturé et que le gestionnaire du réseau de distribution (GRD) refuse une augmentation de puissance, la seule solution est de réduire votre dépendance au réseau grâce à des éléments de stockage et de production locaux, comme :</a:t>
            </a:r>
          </a:p>
        </p:txBody>
      </p:sp>
      <p:sp>
        <p:nvSpPr>
          <p:cNvPr id="8" name="ZoneTexte 7">
            <a:extLst>
              <a:ext uri="{FF2B5EF4-FFF2-40B4-BE49-F238E27FC236}">
                <a16:creationId xmlns:a16="http://schemas.microsoft.com/office/drawing/2014/main" id="{BF2EECF7-6928-B922-5EE5-8AF40CED4DC1}"/>
              </a:ext>
            </a:extLst>
          </p:cNvPr>
          <p:cNvSpPr txBox="1"/>
          <p:nvPr/>
        </p:nvSpPr>
        <p:spPr>
          <a:xfrm>
            <a:off x="855298" y="2299801"/>
            <a:ext cx="10481402" cy="1554272"/>
          </a:xfrm>
          <a:prstGeom prst="rect">
            <a:avLst/>
          </a:prstGeom>
          <a:noFill/>
        </p:spPr>
        <p:txBody>
          <a:bodyPr wrap="square">
            <a:spAutoFit/>
          </a:bodyPr>
          <a:lstStyle/>
          <a:p>
            <a:pPr algn="just">
              <a:buNone/>
            </a:pPr>
            <a:r>
              <a:rPr lang="fr-FR" b="1"/>
              <a:t>Groupe électrogène (gaz) : </a:t>
            </a:r>
            <a:r>
              <a:rPr lang="fr-FR"/>
              <a:t>Sur base d’un contrat Engie pour un profil résidentiel (février 2026, zone RESA) : 106 €/MWh gaz. Avec un rendement typique de 30 %, le coût du MWh électrique tourne autour de 350 €/MWh. Pour des consommateurs de grande taille, ce prix est généralement plus faible.</a:t>
            </a:r>
          </a:p>
          <a:p>
            <a:pPr algn="just">
              <a:buNone/>
            </a:pPr>
            <a:endParaRPr lang="fr-FR" sz="500"/>
          </a:p>
          <a:p>
            <a:pPr marL="285750" indent="-285750" algn="just">
              <a:buFont typeface="Aptos" panose="020B0004020202020204" pitchFamily="34" charset="0"/>
              <a:buChar char="☑"/>
            </a:pPr>
            <a:r>
              <a:rPr lang="fr-FR"/>
              <a:t>Moins cher que le réseau (410 €/MWh) ;</a:t>
            </a:r>
          </a:p>
          <a:p>
            <a:pPr marL="285750" indent="-285750" algn="just">
              <a:buFont typeface="Aptos" panose="020B0004020202020204" pitchFamily="34" charset="0"/>
              <a:buChar char="☑"/>
            </a:pPr>
            <a:r>
              <a:rPr lang="fr-FR"/>
              <a:t>Apporte de la puissance pilotable et du backup.</a:t>
            </a:r>
            <a:endParaRPr lang="fr-FR" sz="2000"/>
          </a:p>
        </p:txBody>
      </p:sp>
      <p:sp>
        <p:nvSpPr>
          <p:cNvPr id="10" name="ZoneTexte 9">
            <a:extLst>
              <a:ext uri="{FF2B5EF4-FFF2-40B4-BE49-F238E27FC236}">
                <a16:creationId xmlns:a16="http://schemas.microsoft.com/office/drawing/2014/main" id="{150FB740-126B-EF2D-AA39-3B77AB1E46C6}"/>
              </a:ext>
            </a:extLst>
          </p:cNvPr>
          <p:cNvSpPr txBox="1"/>
          <p:nvPr/>
        </p:nvSpPr>
        <p:spPr>
          <a:xfrm>
            <a:off x="855298" y="4000103"/>
            <a:ext cx="9203101" cy="1292662"/>
          </a:xfrm>
          <a:prstGeom prst="rect">
            <a:avLst/>
          </a:prstGeom>
          <a:noFill/>
        </p:spPr>
        <p:txBody>
          <a:bodyPr wrap="square">
            <a:spAutoFit/>
          </a:bodyPr>
          <a:lstStyle/>
          <a:p>
            <a:pPr>
              <a:buNone/>
            </a:pPr>
            <a:r>
              <a:rPr lang="fr-FR" b="1"/>
              <a:t>Photovoltaïque : </a:t>
            </a:r>
            <a:r>
              <a:rPr lang="fr-FR"/>
              <a:t>Comme montré précédemment : coût du MWh autoproduit ≈ 36 €/MWh.</a:t>
            </a:r>
          </a:p>
          <a:p>
            <a:pPr>
              <a:buNone/>
            </a:pPr>
            <a:endParaRPr lang="fr-FR" sz="500"/>
          </a:p>
          <a:p>
            <a:pPr marL="285750" indent="-285750">
              <a:buFont typeface="Aptos" panose="020B0004020202020204" pitchFamily="34" charset="0"/>
              <a:buChar char="☑"/>
            </a:pPr>
            <a:r>
              <a:rPr lang="fr-FR"/>
              <a:t>Coût énergétique très bas ;</a:t>
            </a:r>
          </a:p>
          <a:p>
            <a:pPr marL="285750" indent="-285750">
              <a:buFont typeface="Aptos" panose="020B0004020202020204" pitchFamily="34" charset="0"/>
              <a:buChar char="⮽"/>
            </a:pPr>
            <a:r>
              <a:rPr lang="fr-FR"/>
              <a:t>Non pilotable ;</a:t>
            </a:r>
          </a:p>
          <a:p>
            <a:pPr marL="285750" indent="-285750">
              <a:buFont typeface="Aptos" panose="020B0004020202020204" pitchFamily="34" charset="0"/>
              <a:buChar char="⮽"/>
            </a:pPr>
            <a:r>
              <a:rPr lang="fr-FR"/>
              <a:t>Ne produit pas forcément lorsque le réseau est le plus contraint.</a:t>
            </a:r>
          </a:p>
        </p:txBody>
      </p:sp>
      <p:sp>
        <p:nvSpPr>
          <p:cNvPr id="12" name="ZoneTexte 11">
            <a:extLst>
              <a:ext uri="{FF2B5EF4-FFF2-40B4-BE49-F238E27FC236}">
                <a16:creationId xmlns:a16="http://schemas.microsoft.com/office/drawing/2014/main" id="{A7160726-8901-18F7-D6E9-651F9DFC73BD}"/>
              </a:ext>
            </a:extLst>
          </p:cNvPr>
          <p:cNvSpPr txBox="1"/>
          <p:nvPr/>
        </p:nvSpPr>
        <p:spPr>
          <a:xfrm>
            <a:off x="855298" y="5438795"/>
            <a:ext cx="10481402" cy="1000274"/>
          </a:xfrm>
          <a:prstGeom prst="rect">
            <a:avLst/>
          </a:prstGeom>
          <a:noFill/>
        </p:spPr>
        <p:txBody>
          <a:bodyPr wrap="square">
            <a:spAutoFit/>
          </a:bodyPr>
          <a:lstStyle/>
          <a:p>
            <a:pPr algn="just">
              <a:buNone/>
            </a:pPr>
            <a:r>
              <a:rPr lang="fr-FR" b="1"/>
              <a:t>Batterie : </a:t>
            </a:r>
            <a:r>
              <a:rPr lang="fr-FR"/>
              <a:t>Elle n’est pas nécessairement très coûteuse. Lorsque les congestions ne durent que quelques heures, une batterie suffit souvent pour rester dans les limites imposées par le GRD.</a:t>
            </a:r>
          </a:p>
          <a:p>
            <a:pPr algn="just">
              <a:buNone/>
            </a:pPr>
            <a:endParaRPr lang="fr-FR" sz="500"/>
          </a:p>
          <a:p>
            <a:pPr algn="just"/>
            <a:r>
              <a:rPr lang="fr-FR"/>
              <a:t>De plus, la batterie peut augmenter l’autoconsommation en stockant les excédents du PV.</a:t>
            </a:r>
          </a:p>
        </p:txBody>
      </p:sp>
      <p:sp>
        <p:nvSpPr>
          <p:cNvPr id="2" name="Rectangle 1">
            <a:extLst>
              <a:ext uri="{FF2B5EF4-FFF2-40B4-BE49-F238E27FC236}">
                <a16:creationId xmlns:a16="http://schemas.microsoft.com/office/drawing/2014/main" id="{D76F07CE-E0A2-A42E-1DA3-DBD3D6A935D2}"/>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ZoneTexte 2">
            <a:extLst>
              <a:ext uri="{FF2B5EF4-FFF2-40B4-BE49-F238E27FC236}">
                <a16:creationId xmlns:a16="http://schemas.microsoft.com/office/drawing/2014/main" id="{C2A5B58C-58C9-2030-5C66-21DC2B6DD889}"/>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a:t>Que faire si vous n’avez pas assez de capacité de connexion ?</a:t>
            </a:r>
          </a:p>
        </p:txBody>
      </p:sp>
      <p:sp>
        <p:nvSpPr>
          <p:cNvPr id="5" name="Espace réservé du numéro de diapositive 3">
            <a:extLst>
              <a:ext uri="{FF2B5EF4-FFF2-40B4-BE49-F238E27FC236}">
                <a16:creationId xmlns:a16="http://schemas.microsoft.com/office/drawing/2014/main" id="{1BD9465F-C432-27D8-F175-FBE45A9DD329}"/>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32</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871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C7C2947-EA63-2E60-6693-A6157A1B6438}"/>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ZoneTexte 30">
            <a:extLst>
              <a:ext uri="{FF2B5EF4-FFF2-40B4-BE49-F238E27FC236}">
                <a16:creationId xmlns:a16="http://schemas.microsoft.com/office/drawing/2014/main" id="{1FAF3C01-B57D-F2D3-F80D-5C3B2FFC3E6C}"/>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a:t>Ces éléments doivent être pilotés par un EMS</a:t>
            </a:r>
          </a:p>
        </p:txBody>
      </p:sp>
      <p:sp>
        <p:nvSpPr>
          <p:cNvPr id="33" name="ZoneTexte 32">
            <a:extLst>
              <a:ext uri="{FF2B5EF4-FFF2-40B4-BE49-F238E27FC236}">
                <a16:creationId xmlns:a16="http://schemas.microsoft.com/office/drawing/2014/main" id="{607C1D51-3C69-E704-B7A5-3B57AE4A76B9}"/>
              </a:ext>
            </a:extLst>
          </p:cNvPr>
          <p:cNvSpPr txBox="1"/>
          <p:nvPr/>
        </p:nvSpPr>
        <p:spPr>
          <a:xfrm>
            <a:off x="868999" y="1320015"/>
            <a:ext cx="10453997" cy="2585323"/>
          </a:xfrm>
          <a:prstGeom prst="rect">
            <a:avLst/>
          </a:prstGeom>
          <a:noFill/>
        </p:spPr>
        <p:txBody>
          <a:bodyPr wrap="square">
            <a:spAutoFit/>
          </a:bodyPr>
          <a:lstStyle/>
          <a:p>
            <a:pPr algn="just">
              <a:buNone/>
            </a:pPr>
            <a:r>
              <a:rPr lang="fr-FR" sz="2000"/>
              <a:t>L’Energy Management System (EMS) est une couche logicielle qui surveille en temps réel (i) l’état du bâtiment, (ii) les contraintes du réseau, et (iii) l’évolution des prix de l’électricité sur les marchés.</a:t>
            </a:r>
          </a:p>
          <a:p>
            <a:pPr algn="just">
              <a:buNone/>
            </a:pPr>
            <a:endParaRPr lang="fr-FR" sz="1000"/>
          </a:p>
          <a:p>
            <a:pPr>
              <a:buNone/>
            </a:pPr>
            <a:r>
              <a:rPr lang="fr-FR" sz="2000"/>
              <a:t>Par exemple, l’EMS décide automatiquement :</a:t>
            </a:r>
          </a:p>
          <a:p>
            <a:pPr>
              <a:buNone/>
            </a:pPr>
            <a:endParaRPr lang="fr-FR" sz="400"/>
          </a:p>
          <a:p>
            <a:pPr marL="342900" indent="-342900">
              <a:buFont typeface="Aptos" panose="020B0004020202020204" pitchFamily="34" charset="0"/>
              <a:buChar char="–"/>
            </a:pPr>
            <a:r>
              <a:rPr lang="fr-FR" sz="2000"/>
              <a:t>quand charger ou décharger la batterie ;</a:t>
            </a:r>
          </a:p>
          <a:p>
            <a:pPr marL="342900" indent="-342900">
              <a:buFont typeface="Aptos" panose="020B0004020202020204" pitchFamily="34" charset="0"/>
              <a:buChar char="–"/>
            </a:pPr>
            <a:endParaRPr lang="fr-FR" sz="400"/>
          </a:p>
          <a:p>
            <a:pPr marL="342900" indent="-342900">
              <a:buFont typeface="Aptos" panose="020B0004020202020204" pitchFamily="34" charset="0"/>
              <a:buChar char="–"/>
            </a:pPr>
            <a:r>
              <a:rPr lang="fr-FR" sz="2000"/>
              <a:t>quand activer le groupe électrogène ;</a:t>
            </a:r>
          </a:p>
          <a:p>
            <a:pPr marL="342900" indent="-342900">
              <a:buFont typeface="Aptos" panose="020B0004020202020204" pitchFamily="34" charset="0"/>
              <a:buChar char="–"/>
            </a:pPr>
            <a:endParaRPr lang="fr-FR" sz="400"/>
          </a:p>
          <a:p>
            <a:pPr marL="342900" indent="-342900">
              <a:buFont typeface="Aptos" panose="020B0004020202020204" pitchFamily="34" charset="0"/>
              <a:buChar char="–"/>
            </a:pPr>
            <a:r>
              <a:rPr lang="fr-FR" sz="2000"/>
              <a:t>quand moduler la puissance du PV.</a:t>
            </a:r>
          </a:p>
        </p:txBody>
      </p:sp>
      <p:grpSp>
        <p:nvGrpSpPr>
          <p:cNvPr id="38" name="Groupe 37">
            <a:extLst>
              <a:ext uri="{FF2B5EF4-FFF2-40B4-BE49-F238E27FC236}">
                <a16:creationId xmlns:a16="http://schemas.microsoft.com/office/drawing/2014/main" id="{1BC76827-4637-D535-9F51-8BBEAF527696}"/>
              </a:ext>
            </a:extLst>
          </p:cNvPr>
          <p:cNvGrpSpPr/>
          <p:nvPr/>
        </p:nvGrpSpPr>
        <p:grpSpPr>
          <a:xfrm>
            <a:off x="1792468" y="4340464"/>
            <a:ext cx="8607058" cy="1726575"/>
            <a:chOff x="1754372" y="4185126"/>
            <a:chExt cx="8607058" cy="1726575"/>
          </a:xfrm>
        </p:grpSpPr>
        <p:sp>
          <p:nvSpPr>
            <p:cNvPr id="36" name="ZoneTexte 35">
              <a:extLst>
                <a:ext uri="{FF2B5EF4-FFF2-40B4-BE49-F238E27FC236}">
                  <a16:creationId xmlns:a16="http://schemas.microsoft.com/office/drawing/2014/main" id="{6729B3CA-DAC0-0FDA-17D1-57DAF52C9B2C}"/>
                </a:ext>
              </a:extLst>
            </p:cNvPr>
            <p:cNvSpPr txBox="1"/>
            <p:nvPr/>
          </p:nvSpPr>
          <p:spPr>
            <a:xfrm>
              <a:off x="1810194" y="4463637"/>
              <a:ext cx="8495414" cy="1169551"/>
            </a:xfrm>
            <a:prstGeom prst="rect">
              <a:avLst/>
            </a:prstGeom>
            <a:noFill/>
          </p:spPr>
          <p:txBody>
            <a:bodyPr wrap="square">
              <a:spAutoFit/>
            </a:bodyPr>
            <a:lstStyle/>
            <a:p>
              <a:pPr algn="ctr"/>
              <a:r>
                <a:rPr lang="fr-FR" sz="2000" b="1"/>
                <a:t>Objectif de l’EMS :</a:t>
              </a:r>
            </a:p>
            <a:p>
              <a:pPr algn="ctr"/>
              <a:endParaRPr lang="fr-FR" sz="1000" b="1"/>
            </a:p>
            <a:p>
              <a:pPr algn="ctr"/>
              <a:r>
                <a:rPr lang="fr-FR" sz="2000"/>
                <a:t>Alimenter la charge au coût minimal, tout en respectant les contraintes techniques, en particulier la limite de puissance imposée par le GRD.</a:t>
              </a:r>
              <a:endParaRPr lang="fr-BE" sz="2000"/>
            </a:p>
          </p:txBody>
        </p:sp>
        <p:sp>
          <p:nvSpPr>
            <p:cNvPr id="37" name="Rectangle : coins arrondis 36">
              <a:extLst>
                <a:ext uri="{FF2B5EF4-FFF2-40B4-BE49-F238E27FC236}">
                  <a16:creationId xmlns:a16="http://schemas.microsoft.com/office/drawing/2014/main" id="{70D9938D-4E14-1E22-ED47-C84338D9238D}"/>
                </a:ext>
              </a:extLst>
            </p:cNvPr>
            <p:cNvSpPr/>
            <p:nvPr/>
          </p:nvSpPr>
          <p:spPr>
            <a:xfrm>
              <a:off x="1754372" y="4185126"/>
              <a:ext cx="8607058" cy="1726575"/>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Espace réservé du numéro de diapositive 3">
            <a:extLst>
              <a:ext uri="{FF2B5EF4-FFF2-40B4-BE49-F238E27FC236}">
                <a16:creationId xmlns:a16="http://schemas.microsoft.com/office/drawing/2014/main" id="{8B94D115-ABA6-CCA9-220A-23B0863426DC}"/>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33</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977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520367-8BE5-FD68-479F-CEF68D99D913}"/>
              </a:ext>
            </a:extLst>
          </p:cNvPr>
          <p:cNvSpPr/>
          <p:nvPr/>
        </p:nvSpPr>
        <p:spPr>
          <a:xfrm>
            <a:off x="177417" y="158880"/>
            <a:ext cx="11837166" cy="1212720"/>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ZoneTexte 9">
            <a:extLst>
              <a:ext uri="{FF2B5EF4-FFF2-40B4-BE49-F238E27FC236}">
                <a16:creationId xmlns:a16="http://schemas.microsoft.com/office/drawing/2014/main" id="{9043A0C4-0882-2020-86EB-0EDAADBD1718}"/>
              </a:ext>
            </a:extLst>
          </p:cNvPr>
          <p:cNvSpPr txBox="1"/>
          <p:nvPr/>
        </p:nvSpPr>
        <p:spPr>
          <a:xfrm>
            <a:off x="944161" y="288176"/>
            <a:ext cx="10303675" cy="954107"/>
          </a:xfrm>
          <a:prstGeom prst="rect">
            <a:avLst/>
          </a:prstGeom>
          <a:noFill/>
        </p:spPr>
        <p:txBody>
          <a:bodyPr wrap="square" lIns="91440" tIns="45720" rIns="91440" bIns="45720" rtlCol="0" anchor="t">
            <a:spAutoFit/>
          </a:bodyPr>
          <a:lstStyle/>
          <a:p>
            <a:pPr algn="ctr"/>
            <a:r>
              <a:rPr lang="fr-FR" sz="2800" b="1"/>
              <a:t>Deux éléments de complexité liés au pilotage en temps réel par l’EMS pour minimiser la facture d’électricité (1/2)</a:t>
            </a:r>
          </a:p>
        </p:txBody>
      </p:sp>
      <p:grpSp>
        <p:nvGrpSpPr>
          <p:cNvPr id="16" name="Groupe 15">
            <a:extLst>
              <a:ext uri="{FF2B5EF4-FFF2-40B4-BE49-F238E27FC236}">
                <a16:creationId xmlns:a16="http://schemas.microsoft.com/office/drawing/2014/main" id="{264C9229-EFF6-ACA4-671D-52091AC58A00}"/>
              </a:ext>
            </a:extLst>
          </p:cNvPr>
          <p:cNvGrpSpPr/>
          <p:nvPr/>
        </p:nvGrpSpPr>
        <p:grpSpPr>
          <a:xfrm>
            <a:off x="2434964" y="1764537"/>
            <a:ext cx="7322070" cy="4726774"/>
            <a:chOff x="2236600" y="1838963"/>
            <a:chExt cx="7322070" cy="4726774"/>
          </a:xfrm>
        </p:grpSpPr>
        <p:pic>
          <p:nvPicPr>
            <p:cNvPr id="8" name="Image 7" descr="Une image contenant texte, capture d’écran, ligne, Tracé&#10;&#10;Le contenu généré par l’IA peut être incorrect.">
              <a:extLst>
                <a:ext uri="{FF2B5EF4-FFF2-40B4-BE49-F238E27FC236}">
                  <a16:creationId xmlns:a16="http://schemas.microsoft.com/office/drawing/2014/main" id="{9BFF5597-89ED-3813-D1EA-DD072135197B}"/>
                </a:ext>
              </a:extLst>
            </p:cNvPr>
            <p:cNvPicPr>
              <a:picLocks noChangeAspect="1"/>
            </p:cNvPicPr>
            <p:nvPr/>
          </p:nvPicPr>
          <p:blipFill>
            <a:blip r:embed="rId2"/>
            <a:srcRect t="12021"/>
            <a:stretch>
              <a:fillRect/>
            </a:stretch>
          </p:blipFill>
          <p:spPr>
            <a:xfrm>
              <a:off x="2236600" y="3147586"/>
              <a:ext cx="7322070" cy="3418151"/>
            </a:xfrm>
            <a:prstGeom prst="rect">
              <a:avLst/>
            </a:prstGeom>
          </p:spPr>
        </p:pic>
        <p:sp>
          <p:nvSpPr>
            <p:cNvPr id="11" name="ZoneTexte 10">
              <a:extLst>
                <a:ext uri="{FF2B5EF4-FFF2-40B4-BE49-F238E27FC236}">
                  <a16:creationId xmlns:a16="http://schemas.microsoft.com/office/drawing/2014/main" id="{EE831AE2-DE2A-B36E-7074-DD1BFA59A21B}"/>
                </a:ext>
              </a:extLst>
            </p:cNvPr>
            <p:cNvSpPr txBox="1"/>
            <p:nvPr/>
          </p:nvSpPr>
          <p:spPr>
            <a:xfrm>
              <a:off x="2819158" y="1946685"/>
              <a:ext cx="6633185" cy="707886"/>
            </a:xfrm>
            <a:prstGeom prst="rect">
              <a:avLst/>
            </a:prstGeom>
            <a:noFill/>
          </p:spPr>
          <p:txBody>
            <a:bodyPr wrap="square">
              <a:spAutoFit/>
            </a:bodyPr>
            <a:lstStyle/>
            <a:p>
              <a:pPr algn="just">
                <a:buNone/>
              </a:pPr>
              <a:r>
                <a:rPr lang="fr-FR" sz="2000">
                  <a:latin typeface="Segoe UI" panose="020B0502040204020203" pitchFamily="34" charset="0"/>
                </a:rPr>
                <a:t>Des marchés de l’électricité permettant d’échanger l’électricité avec une granularité quart-horaire.</a:t>
              </a:r>
              <a:endParaRPr lang="fr-FR" sz="2400">
                <a:latin typeface="Arial" panose="020B0604020202020204" pitchFamily="34" charset="0"/>
              </a:endParaRPr>
            </a:p>
          </p:txBody>
        </p:sp>
        <p:cxnSp>
          <p:nvCxnSpPr>
            <p:cNvPr id="12" name="Connecteur droit 11">
              <a:extLst>
                <a:ext uri="{FF2B5EF4-FFF2-40B4-BE49-F238E27FC236}">
                  <a16:creationId xmlns:a16="http://schemas.microsoft.com/office/drawing/2014/main" id="{EB2DAE95-299D-F0E3-919A-F5A6D955B32B}"/>
                </a:ext>
              </a:extLst>
            </p:cNvPr>
            <p:cNvCxnSpPr>
              <a:cxnSpLocks/>
            </p:cNvCxnSpPr>
            <p:nvPr/>
          </p:nvCxnSpPr>
          <p:spPr>
            <a:xfrm>
              <a:off x="2344922" y="2873960"/>
              <a:ext cx="7107422"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D9DB30F5-43E2-39FE-FFFD-4770CBDE5DEF}"/>
                </a:ext>
              </a:extLst>
            </p:cNvPr>
            <p:cNvSpPr txBox="1"/>
            <p:nvPr/>
          </p:nvSpPr>
          <p:spPr>
            <a:xfrm>
              <a:off x="2236600" y="1838963"/>
              <a:ext cx="623199" cy="923330"/>
            </a:xfrm>
            <a:prstGeom prst="rect">
              <a:avLst/>
            </a:prstGeom>
            <a:noFill/>
          </p:spPr>
          <p:txBody>
            <a:bodyPr wrap="square">
              <a:spAutoFit/>
            </a:bodyPr>
            <a:lstStyle/>
            <a:p>
              <a:r>
                <a:rPr lang="fr-BE" sz="5400" b="1">
                  <a:ln w="12700">
                    <a:solidFill>
                      <a:schemeClr val="tx1"/>
                    </a:solidFill>
                  </a:ln>
                  <a:gradFill>
                    <a:gsLst>
                      <a:gs pos="100000">
                        <a:schemeClr val="bg1"/>
                      </a:gs>
                      <a:gs pos="2000">
                        <a:srgbClr val="E6E8FA"/>
                      </a:gs>
                    </a:gsLst>
                    <a:lin ang="2700000" scaled="0"/>
                  </a:gradFill>
                  <a:latin typeface="Arial Rounded MT Bold" panose="020F0704030504030204" pitchFamily="34" charset="0"/>
                  <a:cs typeface="Arial" panose="020B0604020202020204" pitchFamily="34" charset="0"/>
                </a:rPr>
                <a:t>1</a:t>
              </a:r>
              <a:endParaRPr lang="fr-BE" sz="1000" b="1">
                <a:ln w="12700">
                  <a:solidFill>
                    <a:schemeClr val="tx1"/>
                  </a:solidFill>
                </a:ln>
                <a:gradFill>
                  <a:gsLst>
                    <a:gs pos="100000">
                      <a:schemeClr val="bg1"/>
                    </a:gs>
                    <a:gs pos="2000">
                      <a:srgbClr val="E6E8FA"/>
                    </a:gs>
                  </a:gsLst>
                  <a:lin ang="2700000" scaled="0"/>
                </a:gradFill>
                <a:latin typeface="Arial Rounded MT Bold" panose="020F0704030504030204" pitchFamily="34" charset="0"/>
                <a:cs typeface="Arial" panose="020B0604020202020204" pitchFamily="34" charset="0"/>
              </a:endParaRPr>
            </a:p>
          </p:txBody>
        </p:sp>
      </p:grpSp>
      <p:sp>
        <p:nvSpPr>
          <p:cNvPr id="17" name="Rectangle : coins arrondis 16">
            <a:extLst>
              <a:ext uri="{FF2B5EF4-FFF2-40B4-BE49-F238E27FC236}">
                <a16:creationId xmlns:a16="http://schemas.microsoft.com/office/drawing/2014/main" id="{9F72CE79-8408-FA4F-13CC-8CCD0FD59D00}"/>
              </a:ext>
            </a:extLst>
          </p:cNvPr>
          <p:cNvSpPr/>
          <p:nvPr/>
        </p:nvSpPr>
        <p:spPr>
          <a:xfrm>
            <a:off x="2241697" y="1687757"/>
            <a:ext cx="7708605" cy="4803554"/>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space réservé du numéro de diapositive 3">
            <a:extLst>
              <a:ext uri="{FF2B5EF4-FFF2-40B4-BE49-F238E27FC236}">
                <a16:creationId xmlns:a16="http://schemas.microsoft.com/office/drawing/2014/main" id="{AF86A368-5ADB-A005-9FB3-BF05BD08091C}"/>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34</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416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498D81-FF34-D815-08E2-E2C2193C1591}"/>
              </a:ext>
            </a:extLst>
          </p:cNvPr>
          <p:cNvSpPr/>
          <p:nvPr/>
        </p:nvSpPr>
        <p:spPr>
          <a:xfrm>
            <a:off x="177417" y="158880"/>
            <a:ext cx="11837166" cy="1212720"/>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ZoneTexte 2">
            <a:extLst>
              <a:ext uri="{FF2B5EF4-FFF2-40B4-BE49-F238E27FC236}">
                <a16:creationId xmlns:a16="http://schemas.microsoft.com/office/drawing/2014/main" id="{E3C2E02B-14DA-30C4-1AB7-1F068B981B90}"/>
              </a:ext>
            </a:extLst>
          </p:cNvPr>
          <p:cNvSpPr txBox="1"/>
          <p:nvPr/>
        </p:nvSpPr>
        <p:spPr>
          <a:xfrm>
            <a:off x="637227" y="292263"/>
            <a:ext cx="10917545" cy="954107"/>
          </a:xfrm>
          <a:prstGeom prst="rect">
            <a:avLst/>
          </a:prstGeom>
          <a:noFill/>
        </p:spPr>
        <p:txBody>
          <a:bodyPr wrap="square" lIns="91440" tIns="45720" rIns="91440" bIns="45720" rtlCol="0" anchor="t">
            <a:spAutoFit/>
          </a:bodyPr>
          <a:lstStyle/>
          <a:p>
            <a:pPr algn="ctr"/>
            <a:r>
              <a:rPr lang="fr-FR" sz="2800" b="1"/>
              <a:t>Deux éléments de complexité liés au pilotage en temps réel</a:t>
            </a:r>
          </a:p>
          <a:p>
            <a:pPr algn="ctr"/>
            <a:r>
              <a:rPr lang="fr-FR" sz="2800" b="1"/>
              <a:t>par l’EMS pour minimiser la facture d’électricité (2/2)</a:t>
            </a:r>
          </a:p>
        </p:txBody>
      </p:sp>
      <p:sp>
        <p:nvSpPr>
          <p:cNvPr id="5" name="ZoneTexte 4">
            <a:extLst>
              <a:ext uri="{FF2B5EF4-FFF2-40B4-BE49-F238E27FC236}">
                <a16:creationId xmlns:a16="http://schemas.microsoft.com/office/drawing/2014/main" id="{E37AB138-4210-B35E-0D4C-1C846313C752}"/>
              </a:ext>
            </a:extLst>
          </p:cNvPr>
          <p:cNvSpPr txBox="1"/>
          <p:nvPr/>
        </p:nvSpPr>
        <p:spPr>
          <a:xfrm>
            <a:off x="3017523" y="1872259"/>
            <a:ext cx="6311194" cy="1015663"/>
          </a:xfrm>
          <a:prstGeom prst="rect">
            <a:avLst/>
          </a:prstGeom>
          <a:noFill/>
        </p:spPr>
        <p:txBody>
          <a:bodyPr wrap="square">
            <a:spAutoFit/>
          </a:bodyPr>
          <a:lstStyle/>
          <a:p>
            <a:pPr algn="just"/>
            <a:r>
              <a:rPr lang="fr-FR" sz="2000"/>
              <a:t>La puissance allouée par le GRD pourra évoluer dynamiquement au cours du temps, et des marchés locaux de flexibilité vont émerger.</a:t>
            </a:r>
            <a:endParaRPr lang="fr-BE" sz="2000"/>
          </a:p>
        </p:txBody>
      </p:sp>
      <p:cxnSp>
        <p:nvCxnSpPr>
          <p:cNvPr id="7" name="Connecteur droit 6">
            <a:extLst>
              <a:ext uri="{FF2B5EF4-FFF2-40B4-BE49-F238E27FC236}">
                <a16:creationId xmlns:a16="http://schemas.microsoft.com/office/drawing/2014/main" id="{F127E4B6-B542-0FA3-2A45-3809770EAF79}"/>
              </a:ext>
            </a:extLst>
          </p:cNvPr>
          <p:cNvCxnSpPr>
            <a:cxnSpLocks/>
          </p:cNvCxnSpPr>
          <p:nvPr/>
        </p:nvCxnSpPr>
        <p:spPr>
          <a:xfrm>
            <a:off x="2543286" y="3065349"/>
            <a:ext cx="6785431"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ZoneTexte 7">
            <a:extLst>
              <a:ext uri="{FF2B5EF4-FFF2-40B4-BE49-F238E27FC236}">
                <a16:creationId xmlns:a16="http://schemas.microsoft.com/office/drawing/2014/main" id="{ED9FC96F-0211-64BA-D48E-4BD6F3E359BE}"/>
              </a:ext>
            </a:extLst>
          </p:cNvPr>
          <p:cNvSpPr txBox="1"/>
          <p:nvPr/>
        </p:nvSpPr>
        <p:spPr>
          <a:xfrm>
            <a:off x="2434964" y="1764537"/>
            <a:ext cx="623199" cy="923330"/>
          </a:xfrm>
          <a:prstGeom prst="rect">
            <a:avLst/>
          </a:prstGeom>
          <a:noFill/>
        </p:spPr>
        <p:txBody>
          <a:bodyPr wrap="square">
            <a:spAutoFit/>
          </a:bodyPr>
          <a:lstStyle/>
          <a:p>
            <a:r>
              <a:rPr lang="fr-BE" sz="5400" b="1">
                <a:ln w="12700">
                  <a:solidFill>
                    <a:schemeClr val="tx1"/>
                  </a:solidFill>
                </a:ln>
                <a:gradFill>
                  <a:gsLst>
                    <a:gs pos="100000">
                      <a:schemeClr val="bg1"/>
                    </a:gs>
                    <a:gs pos="2000">
                      <a:srgbClr val="E6E8FA"/>
                    </a:gs>
                  </a:gsLst>
                  <a:lin ang="2700000" scaled="0"/>
                </a:gradFill>
                <a:latin typeface="Arial Rounded MT Bold" panose="020F0704030504030204" pitchFamily="34" charset="0"/>
                <a:cs typeface="Arial" panose="020B0604020202020204" pitchFamily="34" charset="0"/>
              </a:rPr>
              <a:t>2</a:t>
            </a:r>
            <a:endParaRPr lang="fr-BE" sz="1000" b="1">
              <a:ln w="12700">
                <a:solidFill>
                  <a:schemeClr val="tx1"/>
                </a:solidFill>
              </a:ln>
              <a:gradFill>
                <a:gsLst>
                  <a:gs pos="100000">
                    <a:schemeClr val="bg1"/>
                  </a:gs>
                  <a:gs pos="2000">
                    <a:srgbClr val="E6E8FA"/>
                  </a:gs>
                </a:gsLst>
                <a:lin ang="2700000" scaled="0"/>
              </a:gradFill>
              <a:latin typeface="Arial Rounded MT Bold" panose="020F070403050403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A25D3ED0-A6B8-C160-DE6D-54320E95D6D3}"/>
              </a:ext>
            </a:extLst>
          </p:cNvPr>
          <p:cNvSpPr txBox="1"/>
          <p:nvPr/>
        </p:nvSpPr>
        <p:spPr>
          <a:xfrm>
            <a:off x="2542280" y="3181614"/>
            <a:ext cx="6786434" cy="830997"/>
          </a:xfrm>
          <a:prstGeom prst="rect">
            <a:avLst/>
          </a:prstGeom>
          <a:noFill/>
        </p:spPr>
        <p:txBody>
          <a:bodyPr wrap="square">
            <a:spAutoFit/>
          </a:bodyPr>
          <a:lstStyle/>
          <a:p>
            <a:pPr algn="just"/>
            <a:r>
              <a:rPr lang="fr-FR" sz="1600" i="1" dirty="0">
                <a:solidFill>
                  <a:srgbClr val="040C28"/>
                </a:solidFill>
                <a:effectLst/>
              </a:rPr>
              <a:t>Le 18/12/2025, le Parlement wallon a adopté</a:t>
            </a:r>
            <a:r>
              <a:rPr lang="fr-FR" sz="1600" i="1" dirty="0">
                <a:solidFill>
                  <a:srgbClr val="040C28"/>
                </a:solidFill>
              </a:rPr>
              <a:t> </a:t>
            </a:r>
            <a:r>
              <a:rPr lang="fr-FR" sz="1600" i="1" dirty="0">
                <a:solidFill>
                  <a:srgbClr val="040C28"/>
                </a:solidFill>
                <a:effectLst/>
              </a:rPr>
              <a:t>le décret sur la flexibilité en prélèvement, porté par la Ministre de l'Énergie</a:t>
            </a:r>
            <a:r>
              <a:rPr lang="fr-FR" sz="1600" i="1" dirty="0">
                <a:solidFill>
                  <a:srgbClr val="040C28"/>
                </a:solidFill>
              </a:rPr>
              <a:t> </a:t>
            </a:r>
            <a:r>
              <a:rPr lang="fr-FR" sz="1600" i="1" dirty="0">
                <a:solidFill>
                  <a:srgbClr val="040C28"/>
                </a:solidFill>
                <a:effectLst/>
              </a:rPr>
              <a:t>Cécile </a:t>
            </a:r>
            <a:r>
              <a:rPr lang="fr-FR" sz="1600" i="1" dirty="0" err="1">
                <a:solidFill>
                  <a:srgbClr val="040C28"/>
                </a:solidFill>
                <a:effectLst/>
              </a:rPr>
              <a:t>Neven</a:t>
            </a:r>
            <a:r>
              <a:rPr lang="fr-FR" sz="1600" i="1" dirty="0">
                <a:solidFill>
                  <a:srgbClr val="1F1F1F"/>
                </a:solidFill>
                <a:effectLst/>
              </a:rPr>
              <a:t>.</a:t>
            </a:r>
            <a:r>
              <a:rPr lang="fr-FR" sz="1600" i="1" dirty="0">
                <a:solidFill>
                  <a:srgbClr val="1F1F1F"/>
                </a:solidFill>
              </a:rPr>
              <a:t> </a:t>
            </a:r>
            <a:r>
              <a:rPr lang="fr-FR" sz="1600" i="1" dirty="0">
                <a:solidFill>
                  <a:srgbClr val="1F1F1F"/>
                </a:solidFill>
                <a:effectLst/>
              </a:rPr>
              <a:t>Cette mesure permet aux GRD </a:t>
            </a:r>
            <a:r>
              <a:rPr lang="fr-FR" sz="1600" i="1" dirty="0"/>
              <a:t>de proposer des contrats de raccordement flexibles.</a:t>
            </a:r>
            <a:endParaRPr lang="fr-BE" sz="1600" i="1" dirty="0"/>
          </a:p>
        </p:txBody>
      </p:sp>
      <p:grpSp>
        <p:nvGrpSpPr>
          <p:cNvPr id="19" name="Groupe 18">
            <a:extLst>
              <a:ext uri="{FF2B5EF4-FFF2-40B4-BE49-F238E27FC236}">
                <a16:creationId xmlns:a16="http://schemas.microsoft.com/office/drawing/2014/main" id="{B94969C0-6524-0904-9CD1-E3EBC208A2DB}"/>
              </a:ext>
            </a:extLst>
          </p:cNvPr>
          <p:cNvGrpSpPr/>
          <p:nvPr/>
        </p:nvGrpSpPr>
        <p:grpSpPr>
          <a:xfrm>
            <a:off x="2702779" y="4159552"/>
            <a:ext cx="6465441" cy="2265977"/>
            <a:chOff x="2863276" y="4036706"/>
            <a:chExt cx="6465441" cy="2265977"/>
          </a:xfrm>
        </p:grpSpPr>
        <p:pic>
          <p:nvPicPr>
            <p:cNvPr id="14" name="Image 13">
              <a:extLst>
                <a:ext uri="{FF2B5EF4-FFF2-40B4-BE49-F238E27FC236}">
                  <a16:creationId xmlns:a16="http://schemas.microsoft.com/office/drawing/2014/main" id="{82ECD263-AF87-58DF-BA84-996D394604CB}"/>
                </a:ext>
              </a:extLst>
            </p:cNvPr>
            <p:cNvPicPr>
              <a:picLocks noChangeAspect="1"/>
            </p:cNvPicPr>
            <p:nvPr/>
          </p:nvPicPr>
          <p:blipFill>
            <a:blip r:embed="rId3"/>
            <a:stretch>
              <a:fillRect/>
            </a:stretch>
          </p:blipFill>
          <p:spPr>
            <a:xfrm>
              <a:off x="4295480" y="4036706"/>
              <a:ext cx="3601033" cy="435069"/>
            </a:xfrm>
            <a:prstGeom prst="rect">
              <a:avLst/>
            </a:prstGeom>
          </p:spPr>
        </p:pic>
        <p:pic>
          <p:nvPicPr>
            <p:cNvPr id="16" name="Image 15">
              <a:extLst>
                <a:ext uri="{FF2B5EF4-FFF2-40B4-BE49-F238E27FC236}">
                  <a16:creationId xmlns:a16="http://schemas.microsoft.com/office/drawing/2014/main" id="{F557184E-118F-8664-2D9E-6DB31446EAA0}"/>
                </a:ext>
              </a:extLst>
            </p:cNvPr>
            <p:cNvPicPr>
              <a:picLocks noChangeAspect="1"/>
            </p:cNvPicPr>
            <p:nvPr/>
          </p:nvPicPr>
          <p:blipFill>
            <a:blip r:embed="rId4"/>
            <a:stretch>
              <a:fillRect/>
            </a:stretch>
          </p:blipFill>
          <p:spPr>
            <a:xfrm>
              <a:off x="2863276" y="4457673"/>
              <a:ext cx="6465441" cy="546863"/>
            </a:xfrm>
            <a:prstGeom prst="rect">
              <a:avLst/>
            </a:prstGeom>
          </p:spPr>
        </p:pic>
        <p:pic>
          <p:nvPicPr>
            <p:cNvPr id="12" name="Image 11" descr="Une image contenant texte, Police, capture d’écran, algèbre&#10;&#10;Le contenu généré par l’IA peut être incorrect.">
              <a:extLst>
                <a:ext uri="{FF2B5EF4-FFF2-40B4-BE49-F238E27FC236}">
                  <a16:creationId xmlns:a16="http://schemas.microsoft.com/office/drawing/2014/main" id="{091D5B8B-5430-77A7-3210-6AA263EEC159}"/>
                </a:ext>
              </a:extLst>
            </p:cNvPr>
            <p:cNvPicPr>
              <a:picLocks noChangeAspect="1"/>
            </p:cNvPicPr>
            <p:nvPr/>
          </p:nvPicPr>
          <p:blipFill>
            <a:blip r:embed="rId5"/>
            <a:stretch>
              <a:fillRect/>
            </a:stretch>
          </p:blipFill>
          <p:spPr>
            <a:xfrm>
              <a:off x="3171788" y="4892742"/>
              <a:ext cx="5848412" cy="1409941"/>
            </a:xfrm>
            <a:prstGeom prst="rect">
              <a:avLst/>
            </a:prstGeom>
          </p:spPr>
        </p:pic>
      </p:grpSp>
      <p:sp>
        <p:nvSpPr>
          <p:cNvPr id="17" name="Rectangle : coins arrondis 16">
            <a:extLst>
              <a:ext uri="{FF2B5EF4-FFF2-40B4-BE49-F238E27FC236}">
                <a16:creationId xmlns:a16="http://schemas.microsoft.com/office/drawing/2014/main" id="{3A413814-49E4-96C2-2ADD-1318F87F8280}"/>
              </a:ext>
            </a:extLst>
          </p:cNvPr>
          <p:cNvSpPr/>
          <p:nvPr/>
        </p:nvSpPr>
        <p:spPr>
          <a:xfrm>
            <a:off x="2241697" y="1687757"/>
            <a:ext cx="7407017" cy="4803554"/>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space réservé du numéro de diapositive 3">
            <a:extLst>
              <a:ext uri="{FF2B5EF4-FFF2-40B4-BE49-F238E27FC236}">
                <a16:creationId xmlns:a16="http://schemas.microsoft.com/office/drawing/2014/main" id="{4B4747F5-8005-F9B9-653C-0EA58168D6C4}"/>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35</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470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0107E4-86FF-E95E-8693-8AB5552FB4CF}"/>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C07A17F0-6DDB-DC4E-314F-9E4F1B9430E9}"/>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a:t>Exemple d’application d’un marché local de flexibilité</a:t>
            </a:r>
            <a:r>
              <a:rPr lang="fr-FR" sz="2800" baseline="30000"/>
              <a:t>1</a:t>
            </a:r>
          </a:p>
        </p:txBody>
      </p:sp>
      <p:grpSp>
        <p:nvGrpSpPr>
          <p:cNvPr id="62" name="Groupe 61">
            <a:extLst>
              <a:ext uri="{FF2B5EF4-FFF2-40B4-BE49-F238E27FC236}">
                <a16:creationId xmlns:a16="http://schemas.microsoft.com/office/drawing/2014/main" id="{AE98BE6B-A703-E9A7-56BC-10688A857309}"/>
              </a:ext>
            </a:extLst>
          </p:cNvPr>
          <p:cNvGrpSpPr/>
          <p:nvPr/>
        </p:nvGrpSpPr>
        <p:grpSpPr>
          <a:xfrm>
            <a:off x="1130596" y="1520452"/>
            <a:ext cx="9930808" cy="4566817"/>
            <a:chOff x="1130596" y="2020186"/>
            <a:chExt cx="9930808" cy="4566817"/>
          </a:xfrm>
        </p:grpSpPr>
        <p:grpSp>
          <p:nvGrpSpPr>
            <p:cNvPr id="61" name="Groupe 60">
              <a:extLst>
                <a:ext uri="{FF2B5EF4-FFF2-40B4-BE49-F238E27FC236}">
                  <a16:creationId xmlns:a16="http://schemas.microsoft.com/office/drawing/2014/main" id="{8F17F7C0-4118-F890-86D7-FCF99BD759B3}"/>
                </a:ext>
              </a:extLst>
            </p:cNvPr>
            <p:cNvGrpSpPr/>
            <p:nvPr/>
          </p:nvGrpSpPr>
          <p:grpSpPr>
            <a:xfrm>
              <a:off x="1822613" y="2219998"/>
              <a:ext cx="8546771" cy="2778962"/>
              <a:chOff x="1757967" y="2445669"/>
              <a:chExt cx="8546771" cy="2778962"/>
            </a:xfrm>
          </p:grpSpPr>
          <p:pic>
            <p:nvPicPr>
              <p:cNvPr id="14" name="Image 13" descr="Une image contenant noir, obscurité&#10;&#10;Description générée automatiquement">
                <a:extLst>
                  <a:ext uri="{FF2B5EF4-FFF2-40B4-BE49-F238E27FC236}">
                    <a16:creationId xmlns:a16="http://schemas.microsoft.com/office/drawing/2014/main" id="{47671FEA-7496-EC8F-9083-F8764CB1B642}"/>
                  </a:ext>
                </a:extLst>
              </p:cNvPr>
              <p:cNvPicPr>
                <a:picLocks noChangeAspect="1"/>
              </p:cNvPicPr>
              <p:nvPr/>
            </p:nvPicPr>
            <p:blipFill rotWithShape="1">
              <a:blip r:embed="rId2"/>
              <a:srcRect t="12057" b="20805"/>
              <a:stretch/>
            </p:blipFill>
            <p:spPr>
              <a:xfrm>
                <a:off x="4602788" y="3318725"/>
                <a:ext cx="1171971" cy="786842"/>
              </a:xfrm>
              <a:prstGeom prst="rect">
                <a:avLst/>
              </a:prstGeom>
            </p:spPr>
          </p:pic>
          <p:sp>
            <p:nvSpPr>
              <p:cNvPr id="15" name="Ellipse 14">
                <a:extLst>
                  <a:ext uri="{FF2B5EF4-FFF2-40B4-BE49-F238E27FC236}">
                    <a16:creationId xmlns:a16="http://schemas.microsoft.com/office/drawing/2014/main" id="{2FF3CC48-1459-8D6E-E02F-4CFF999107FA}"/>
                  </a:ext>
                </a:extLst>
              </p:cNvPr>
              <p:cNvSpPr/>
              <p:nvPr/>
            </p:nvSpPr>
            <p:spPr>
              <a:xfrm>
                <a:off x="4062386" y="3609545"/>
                <a:ext cx="195028" cy="213360"/>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Ellipse 15">
                <a:extLst>
                  <a:ext uri="{FF2B5EF4-FFF2-40B4-BE49-F238E27FC236}">
                    <a16:creationId xmlns:a16="http://schemas.microsoft.com/office/drawing/2014/main" id="{9087B53B-0991-4C32-BF9E-BCD3324C9D90}"/>
                  </a:ext>
                </a:extLst>
              </p:cNvPr>
              <p:cNvSpPr/>
              <p:nvPr/>
            </p:nvSpPr>
            <p:spPr>
              <a:xfrm>
                <a:off x="4159900" y="3609545"/>
                <a:ext cx="195028" cy="213360"/>
              </a:xfrm>
              <a:prstGeom prst="ellipse">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7" name="Image 16" descr="Une image contenant noir, obscurité&#10;&#10;Description générée automatiquement">
                <a:extLst>
                  <a:ext uri="{FF2B5EF4-FFF2-40B4-BE49-F238E27FC236}">
                    <a16:creationId xmlns:a16="http://schemas.microsoft.com/office/drawing/2014/main" id="{15B08E39-D310-16C0-DAB5-5EC1E18762A4}"/>
                  </a:ext>
                </a:extLst>
              </p:cNvPr>
              <p:cNvPicPr>
                <a:picLocks noChangeAspect="1"/>
              </p:cNvPicPr>
              <p:nvPr/>
            </p:nvPicPr>
            <p:blipFill rotWithShape="1">
              <a:blip r:embed="rId3"/>
              <a:srcRect t="6896" b="21379"/>
              <a:stretch/>
            </p:blipFill>
            <p:spPr>
              <a:xfrm flipH="1">
                <a:off x="2955226" y="4432194"/>
                <a:ext cx="757247" cy="528199"/>
              </a:xfrm>
              <a:prstGeom prst="rect">
                <a:avLst/>
              </a:prstGeom>
            </p:spPr>
          </p:pic>
          <p:cxnSp>
            <p:nvCxnSpPr>
              <p:cNvPr id="18" name="Connecteur droit 17">
                <a:extLst>
                  <a:ext uri="{FF2B5EF4-FFF2-40B4-BE49-F238E27FC236}">
                    <a16:creationId xmlns:a16="http://schemas.microsoft.com/office/drawing/2014/main" id="{8D302C8B-6EF0-419B-F827-913A3A0E3007}"/>
                  </a:ext>
                </a:extLst>
              </p:cNvPr>
              <p:cNvCxnSpPr>
                <a:cxnSpLocks/>
                <a:stCxn id="21" idx="3"/>
                <a:endCxn id="15" idx="2"/>
              </p:cNvCxnSpPr>
              <p:nvPr/>
            </p:nvCxnSpPr>
            <p:spPr>
              <a:xfrm flipV="1">
                <a:off x="2639590" y="3716225"/>
                <a:ext cx="1422796" cy="91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7FC1BDCE-0AE6-9C90-7ED8-DF4C6FCB5E17}"/>
                  </a:ext>
                </a:extLst>
              </p:cNvPr>
              <p:cNvCxnSpPr>
                <a:cxnSpLocks/>
                <a:stCxn id="16" idx="6"/>
                <a:endCxn id="14" idx="1"/>
              </p:cNvCxnSpPr>
              <p:nvPr/>
            </p:nvCxnSpPr>
            <p:spPr>
              <a:xfrm flipV="1">
                <a:off x="4354928" y="3712146"/>
                <a:ext cx="247860" cy="40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F43EF61B-6C46-2D24-052F-6CAB30324DB3}"/>
                  </a:ext>
                </a:extLst>
              </p:cNvPr>
              <p:cNvCxnSpPr>
                <a:cxnSpLocks/>
                <a:stCxn id="17" idx="0"/>
              </p:cNvCxnSpPr>
              <p:nvPr/>
            </p:nvCxnSpPr>
            <p:spPr>
              <a:xfrm flipV="1">
                <a:off x="3333849" y="3725369"/>
                <a:ext cx="0" cy="7068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Image 20" descr="Une image contenant noir, obscurité&#10;&#10;Description générée automatiquement">
                <a:extLst>
                  <a:ext uri="{FF2B5EF4-FFF2-40B4-BE49-F238E27FC236}">
                    <a16:creationId xmlns:a16="http://schemas.microsoft.com/office/drawing/2014/main" id="{16F4BE20-A771-9A60-FC05-E3F8E16955B7}"/>
                  </a:ext>
                </a:extLst>
              </p:cNvPr>
              <p:cNvPicPr>
                <a:picLocks noChangeAspect="1"/>
              </p:cNvPicPr>
              <p:nvPr/>
            </p:nvPicPr>
            <p:blipFill rotWithShape="1">
              <a:blip r:embed="rId4"/>
              <a:srcRect l="8694" r="6946" b="17929"/>
              <a:stretch/>
            </p:blipFill>
            <p:spPr>
              <a:xfrm>
                <a:off x="1916867" y="3373812"/>
                <a:ext cx="722723" cy="703113"/>
              </a:xfrm>
              <a:prstGeom prst="rect">
                <a:avLst/>
              </a:prstGeom>
            </p:spPr>
          </p:pic>
          <p:sp>
            <p:nvSpPr>
              <p:cNvPr id="22" name="ZoneTexte 21">
                <a:extLst>
                  <a:ext uri="{FF2B5EF4-FFF2-40B4-BE49-F238E27FC236}">
                    <a16:creationId xmlns:a16="http://schemas.microsoft.com/office/drawing/2014/main" id="{EF5C2F35-D9AF-79B8-BBF3-138F93F3DAED}"/>
                  </a:ext>
                </a:extLst>
              </p:cNvPr>
              <p:cNvSpPr txBox="1"/>
              <p:nvPr/>
            </p:nvSpPr>
            <p:spPr>
              <a:xfrm>
                <a:off x="3367927" y="3458084"/>
                <a:ext cx="774191" cy="253916"/>
              </a:xfrm>
              <a:prstGeom prst="rect">
                <a:avLst/>
              </a:prstGeom>
              <a:noFill/>
            </p:spPr>
            <p:txBody>
              <a:bodyPr wrap="square" rtlCol="0">
                <a:spAutoFit/>
              </a:bodyPr>
              <a:lstStyle/>
              <a:p>
                <a:pPr algn="ctr"/>
                <a:r>
                  <a:rPr lang="fr-BE" sz="1050" b="1">
                    <a:solidFill>
                      <a:srgbClr val="4472C4"/>
                    </a:solidFill>
                    <a:latin typeface="Arial" panose="020B0604020202020204" pitchFamily="34" charset="0"/>
                    <a:cs typeface="Arial" panose="020B0604020202020204" pitchFamily="34" charset="0"/>
                  </a:rPr>
                  <a:t>5,5 MW</a:t>
                </a:r>
              </a:p>
            </p:txBody>
          </p:sp>
          <p:pic>
            <p:nvPicPr>
              <p:cNvPr id="23" name="Picture 2" descr="Warning Icon transparent PNG - StickPNG">
                <a:extLst>
                  <a:ext uri="{FF2B5EF4-FFF2-40B4-BE49-F238E27FC236}">
                    <a16:creationId xmlns:a16="http://schemas.microsoft.com/office/drawing/2014/main" id="{BE2384F3-E1D5-7119-3325-06A6CC12FE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122"/>
              <a:stretch/>
            </p:blipFill>
            <p:spPr bwMode="auto">
              <a:xfrm>
                <a:off x="4047203" y="3276444"/>
                <a:ext cx="330437" cy="306904"/>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E037B099-3D3B-6BFA-0555-C095D8EE6638}"/>
                  </a:ext>
                </a:extLst>
              </p:cNvPr>
              <p:cNvSpPr txBox="1"/>
              <p:nvPr/>
            </p:nvSpPr>
            <p:spPr>
              <a:xfrm>
                <a:off x="3803068" y="3788530"/>
                <a:ext cx="866333" cy="369332"/>
              </a:xfrm>
              <a:prstGeom prst="rect">
                <a:avLst/>
              </a:prstGeom>
              <a:noFill/>
            </p:spPr>
            <p:txBody>
              <a:bodyPr wrap="square" rtlCol="0">
                <a:spAutoFit/>
              </a:bodyPr>
              <a:lstStyle/>
              <a:p>
                <a:pPr algn="ctr"/>
                <a:r>
                  <a:rPr lang="fr-BE" sz="900">
                    <a:latin typeface="Arial" panose="020B0604020202020204" pitchFamily="34" charset="0"/>
                    <a:cs typeface="Arial" panose="020B0604020202020204" pitchFamily="34" charset="0"/>
                  </a:rPr>
                  <a:t>Transfo MT/HT</a:t>
                </a:r>
              </a:p>
            </p:txBody>
          </p:sp>
          <p:sp>
            <p:nvSpPr>
              <p:cNvPr id="25" name="ZoneTexte 24">
                <a:extLst>
                  <a:ext uri="{FF2B5EF4-FFF2-40B4-BE49-F238E27FC236}">
                    <a16:creationId xmlns:a16="http://schemas.microsoft.com/office/drawing/2014/main" id="{5FEE249F-6FD1-19DA-1E15-116E90CD6BA5}"/>
                  </a:ext>
                </a:extLst>
              </p:cNvPr>
              <p:cNvSpPr txBox="1"/>
              <p:nvPr/>
            </p:nvSpPr>
            <p:spPr>
              <a:xfrm>
                <a:off x="4753995" y="4021763"/>
                <a:ext cx="866333" cy="369332"/>
              </a:xfrm>
              <a:prstGeom prst="rect">
                <a:avLst/>
              </a:prstGeom>
              <a:noFill/>
            </p:spPr>
            <p:txBody>
              <a:bodyPr wrap="square" rtlCol="0">
                <a:spAutoFit/>
              </a:bodyPr>
              <a:lstStyle/>
              <a:p>
                <a:pPr algn="ctr"/>
                <a:r>
                  <a:rPr lang="fr-BE" sz="900">
                    <a:latin typeface="Arial" panose="020B0604020202020204" pitchFamily="34" charset="0"/>
                    <a:cs typeface="Arial" panose="020B0604020202020204" pitchFamily="34" charset="0"/>
                  </a:rPr>
                  <a:t>Réseau de transmission</a:t>
                </a:r>
              </a:p>
            </p:txBody>
          </p:sp>
          <p:sp>
            <p:nvSpPr>
              <p:cNvPr id="26" name="ZoneTexte 25">
                <a:extLst>
                  <a:ext uri="{FF2B5EF4-FFF2-40B4-BE49-F238E27FC236}">
                    <a16:creationId xmlns:a16="http://schemas.microsoft.com/office/drawing/2014/main" id="{9BC8763B-4B6E-64E4-442E-BEE320D12DD9}"/>
                  </a:ext>
                </a:extLst>
              </p:cNvPr>
              <p:cNvSpPr txBox="1"/>
              <p:nvPr/>
            </p:nvSpPr>
            <p:spPr>
              <a:xfrm>
                <a:off x="2896333" y="4927356"/>
                <a:ext cx="866333" cy="230832"/>
              </a:xfrm>
              <a:prstGeom prst="rect">
                <a:avLst/>
              </a:prstGeom>
              <a:noFill/>
            </p:spPr>
            <p:txBody>
              <a:bodyPr wrap="square" rtlCol="0">
                <a:spAutoFit/>
              </a:bodyPr>
              <a:lstStyle/>
              <a:p>
                <a:pPr algn="ctr"/>
                <a:r>
                  <a:rPr lang="fr-BE" sz="900">
                    <a:latin typeface="Arial" panose="020B0604020202020204" pitchFamily="34" charset="0"/>
                    <a:cs typeface="Arial" panose="020B0604020202020204" pitchFamily="34" charset="0"/>
                  </a:rPr>
                  <a:t>Parking EVs</a:t>
                </a:r>
              </a:p>
            </p:txBody>
          </p:sp>
          <p:sp>
            <p:nvSpPr>
              <p:cNvPr id="27" name="ZoneTexte 26">
                <a:extLst>
                  <a:ext uri="{FF2B5EF4-FFF2-40B4-BE49-F238E27FC236}">
                    <a16:creationId xmlns:a16="http://schemas.microsoft.com/office/drawing/2014/main" id="{3EDF55F2-304D-9E34-5B66-CC4CB541D4D8}"/>
                  </a:ext>
                </a:extLst>
              </p:cNvPr>
              <p:cNvSpPr txBox="1"/>
              <p:nvPr/>
            </p:nvSpPr>
            <p:spPr>
              <a:xfrm>
                <a:off x="1845060" y="4069788"/>
                <a:ext cx="866333" cy="230832"/>
              </a:xfrm>
              <a:prstGeom prst="rect">
                <a:avLst/>
              </a:prstGeom>
              <a:noFill/>
            </p:spPr>
            <p:txBody>
              <a:bodyPr wrap="square" rtlCol="0">
                <a:spAutoFit/>
              </a:bodyPr>
              <a:lstStyle/>
              <a:p>
                <a:pPr algn="ctr"/>
                <a:r>
                  <a:rPr lang="fr-BE" sz="900">
                    <a:latin typeface="Arial" panose="020B0604020202020204" pitchFamily="34" charset="0"/>
                    <a:cs typeface="Arial" panose="020B0604020202020204" pitchFamily="34" charset="0"/>
                  </a:rPr>
                  <a:t>Parc éolien</a:t>
                </a:r>
              </a:p>
            </p:txBody>
          </p:sp>
          <p:sp>
            <p:nvSpPr>
              <p:cNvPr id="28" name="ZoneTexte 27">
                <a:extLst>
                  <a:ext uri="{FF2B5EF4-FFF2-40B4-BE49-F238E27FC236}">
                    <a16:creationId xmlns:a16="http://schemas.microsoft.com/office/drawing/2014/main" id="{0FED1931-999C-FC3B-643D-657FA7ECAF44}"/>
                  </a:ext>
                </a:extLst>
              </p:cNvPr>
              <p:cNvSpPr txBox="1"/>
              <p:nvPr/>
            </p:nvSpPr>
            <p:spPr>
              <a:xfrm>
                <a:off x="2906442" y="2884133"/>
                <a:ext cx="2611958" cy="400110"/>
              </a:xfrm>
              <a:prstGeom prst="rect">
                <a:avLst/>
              </a:prstGeom>
              <a:noFill/>
            </p:spPr>
            <p:txBody>
              <a:bodyPr wrap="square" rtlCol="0">
                <a:spAutoFit/>
              </a:bodyPr>
              <a:lstStyle/>
              <a:p>
                <a:pPr algn="ctr"/>
                <a:r>
                  <a:rPr lang="fr-BE" sz="1000" b="1">
                    <a:highlight>
                      <a:srgbClr val="FFD42A"/>
                    </a:highlight>
                  </a:rPr>
                  <a:t>Congestion</a:t>
                </a:r>
              </a:p>
              <a:p>
                <a:pPr algn="ctr"/>
                <a:r>
                  <a:rPr lang="fr-BE" sz="1000" b="1">
                    <a:highlight>
                      <a:srgbClr val="FFD42A"/>
                    </a:highlight>
                  </a:rPr>
                  <a:t>Capacité maximale du transfo = 4,5 MW</a:t>
                </a:r>
              </a:p>
            </p:txBody>
          </p:sp>
          <p:sp>
            <p:nvSpPr>
              <p:cNvPr id="29" name="ZoneTexte 28">
                <a:extLst>
                  <a:ext uri="{FF2B5EF4-FFF2-40B4-BE49-F238E27FC236}">
                    <a16:creationId xmlns:a16="http://schemas.microsoft.com/office/drawing/2014/main" id="{11CDF781-6189-0838-A9E9-668140A8EDEC}"/>
                  </a:ext>
                </a:extLst>
              </p:cNvPr>
              <p:cNvSpPr txBox="1"/>
              <p:nvPr/>
            </p:nvSpPr>
            <p:spPr>
              <a:xfrm>
                <a:off x="2557842" y="3458084"/>
                <a:ext cx="774191" cy="253916"/>
              </a:xfrm>
              <a:prstGeom prst="rect">
                <a:avLst/>
              </a:prstGeom>
              <a:noFill/>
            </p:spPr>
            <p:txBody>
              <a:bodyPr wrap="square" rtlCol="0">
                <a:spAutoFit/>
              </a:bodyPr>
              <a:lstStyle/>
              <a:p>
                <a:pPr algn="ctr"/>
                <a:r>
                  <a:rPr lang="fr-BE" sz="1050" b="1">
                    <a:solidFill>
                      <a:srgbClr val="4472C4"/>
                    </a:solidFill>
                    <a:latin typeface="Arial" panose="020B0604020202020204" pitchFamily="34" charset="0"/>
                    <a:cs typeface="Arial" panose="020B0604020202020204" pitchFamily="34" charset="0"/>
                  </a:rPr>
                  <a:t>6 MW</a:t>
                </a:r>
              </a:p>
            </p:txBody>
          </p:sp>
          <p:pic>
            <p:nvPicPr>
              <p:cNvPr id="30" name="Image 29" descr="Une image contenant noir, obscurité&#10;&#10;Description générée automatiquement">
                <a:extLst>
                  <a:ext uri="{FF2B5EF4-FFF2-40B4-BE49-F238E27FC236}">
                    <a16:creationId xmlns:a16="http://schemas.microsoft.com/office/drawing/2014/main" id="{974FB277-C4DA-D6C7-2ECF-4F9943F7C329}"/>
                  </a:ext>
                </a:extLst>
              </p:cNvPr>
              <p:cNvPicPr>
                <a:picLocks noChangeAspect="1"/>
              </p:cNvPicPr>
              <p:nvPr/>
            </p:nvPicPr>
            <p:blipFill rotWithShape="1">
              <a:blip r:embed="rId2"/>
              <a:srcRect t="12057" b="20805"/>
              <a:stretch/>
            </p:blipFill>
            <p:spPr>
              <a:xfrm>
                <a:off x="9091418" y="3333084"/>
                <a:ext cx="1129197" cy="758124"/>
              </a:xfrm>
              <a:prstGeom prst="rect">
                <a:avLst/>
              </a:prstGeom>
            </p:spPr>
          </p:pic>
          <p:sp>
            <p:nvSpPr>
              <p:cNvPr id="31" name="Ellipse 30">
                <a:extLst>
                  <a:ext uri="{FF2B5EF4-FFF2-40B4-BE49-F238E27FC236}">
                    <a16:creationId xmlns:a16="http://schemas.microsoft.com/office/drawing/2014/main" id="{42607445-5C3A-57B5-FFCD-7C943A8B795C}"/>
                  </a:ext>
                </a:extLst>
              </p:cNvPr>
              <p:cNvSpPr/>
              <p:nvPr/>
            </p:nvSpPr>
            <p:spPr>
              <a:xfrm>
                <a:off x="8508243" y="3609545"/>
                <a:ext cx="195028" cy="213360"/>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2" name="Ellipse 31">
                <a:extLst>
                  <a:ext uri="{FF2B5EF4-FFF2-40B4-BE49-F238E27FC236}">
                    <a16:creationId xmlns:a16="http://schemas.microsoft.com/office/drawing/2014/main" id="{B3CB9A22-B570-5E08-7F71-9EEFD8414D9E}"/>
                  </a:ext>
                </a:extLst>
              </p:cNvPr>
              <p:cNvSpPr/>
              <p:nvPr/>
            </p:nvSpPr>
            <p:spPr>
              <a:xfrm>
                <a:off x="8605757" y="3609545"/>
                <a:ext cx="195028" cy="213360"/>
              </a:xfrm>
              <a:prstGeom prst="ellipse">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3" name="Image 32" descr="Une image contenant noir, obscurité&#10;&#10;Description générée automatiquement">
                <a:extLst>
                  <a:ext uri="{FF2B5EF4-FFF2-40B4-BE49-F238E27FC236}">
                    <a16:creationId xmlns:a16="http://schemas.microsoft.com/office/drawing/2014/main" id="{4FAD253C-9F81-C745-147E-0C0C4C71B658}"/>
                  </a:ext>
                </a:extLst>
              </p:cNvPr>
              <p:cNvPicPr>
                <a:picLocks noChangeAspect="1"/>
              </p:cNvPicPr>
              <p:nvPr/>
            </p:nvPicPr>
            <p:blipFill rotWithShape="1">
              <a:blip r:embed="rId3"/>
              <a:srcRect t="6896" b="21379"/>
              <a:stretch/>
            </p:blipFill>
            <p:spPr>
              <a:xfrm flipH="1">
                <a:off x="7401083" y="4432194"/>
                <a:ext cx="757247" cy="528199"/>
              </a:xfrm>
              <a:prstGeom prst="rect">
                <a:avLst/>
              </a:prstGeom>
            </p:spPr>
          </p:pic>
          <p:cxnSp>
            <p:nvCxnSpPr>
              <p:cNvPr id="34" name="Connecteur droit 33">
                <a:extLst>
                  <a:ext uri="{FF2B5EF4-FFF2-40B4-BE49-F238E27FC236}">
                    <a16:creationId xmlns:a16="http://schemas.microsoft.com/office/drawing/2014/main" id="{34D9379E-F487-6ED1-9ADC-2F0A6AFCF1FA}"/>
                  </a:ext>
                </a:extLst>
              </p:cNvPr>
              <p:cNvCxnSpPr>
                <a:cxnSpLocks/>
                <a:stCxn id="37" idx="3"/>
                <a:endCxn id="31" idx="2"/>
              </p:cNvCxnSpPr>
              <p:nvPr/>
            </p:nvCxnSpPr>
            <p:spPr>
              <a:xfrm flipV="1">
                <a:off x="7085447" y="3716225"/>
                <a:ext cx="1422796" cy="91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50984BD-316C-18F4-1758-713B4A23D3F7}"/>
                  </a:ext>
                </a:extLst>
              </p:cNvPr>
              <p:cNvCxnSpPr>
                <a:cxnSpLocks/>
                <a:stCxn id="32" idx="6"/>
                <a:endCxn id="30" idx="1"/>
              </p:cNvCxnSpPr>
              <p:nvPr/>
            </p:nvCxnSpPr>
            <p:spPr>
              <a:xfrm flipV="1">
                <a:off x="8800785" y="3712146"/>
                <a:ext cx="290633" cy="40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D2B4F6EF-5AB1-FDC2-4785-9C94B51EDFAA}"/>
                  </a:ext>
                </a:extLst>
              </p:cNvPr>
              <p:cNvCxnSpPr>
                <a:cxnSpLocks/>
                <a:stCxn id="33" idx="0"/>
              </p:cNvCxnSpPr>
              <p:nvPr/>
            </p:nvCxnSpPr>
            <p:spPr>
              <a:xfrm flipV="1">
                <a:off x="7779706" y="3725369"/>
                <a:ext cx="0" cy="7068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7" name="Image 36" descr="Une image contenant noir, obscurité&#10;&#10;Description générée automatiquement">
                <a:extLst>
                  <a:ext uri="{FF2B5EF4-FFF2-40B4-BE49-F238E27FC236}">
                    <a16:creationId xmlns:a16="http://schemas.microsoft.com/office/drawing/2014/main" id="{FD5ED291-11CD-1202-2044-ED94F415F9C0}"/>
                  </a:ext>
                </a:extLst>
              </p:cNvPr>
              <p:cNvPicPr>
                <a:picLocks noChangeAspect="1"/>
              </p:cNvPicPr>
              <p:nvPr/>
            </p:nvPicPr>
            <p:blipFill rotWithShape="1">
              <a:blip r:embed="rId4"/>
              <a:srcRect l="8694" r="6946" b="17929"/>
              <a:stretch/>
            </p:blipFill>
            <p:spPr>
              <a:xfrm>
                <a:off x="6362724" y="3373812"/>
                <a:ext cx="722723" cy="703113"/>
              </a:xfrm>
              <a:prstGeom prst="rect">
                <a:avLst/>
              </a:prstGeom>
            </p:spPr>
          </p:pic>
          <p:sp>
            <p:nvSpPr>
              <p:cNvPr id="38" name="ZoneTexte 37">
                <a:extLst>
                  <a:ext uri="{FF2B5EF4-FFF2-40B4-BE49-F238E27FC236}">
                    <a16:creationId xmlns:a16="http://schemas.microsoft.com/office/drawing/2014/main" id="{F07325F8-70D4-F578-D0EB-9CAB6905BDEC}"/>
                  </a:ext>
                </a:extLst>
              </p:cNvPr>
              <p:cNvSpPr txBox="1"/>
              <p:nvPr/>
            </p:nvSpPr>
            <p:spPr>
              <a:xfrm>
                <a:off x="7747443" y="3458084"/>
                <a:ext cx="774191" cy="253916"/>
              </a:xfrm>
              <a:prstGeom prst="rect">
                <a:avLst/>
              </a:prstGeom>
              <a:noFill/>
            </p:spPr>
            <p:txBody>
              <a:bodyPr wrap="square" rtlCol="0">
                <a:spAutoFit/>
              </a:bodyPr>
              <a:lstStyle/>
              <a:p>
                <a:pPr algn="ctr"/>
                <a:r>
                  <a:rPr lang="fr-BE" sz="1050" b="1">
                    <a:solidFill>
                      <a:srgbClr val="4472C4"/>
                    </a:solidFill>
                    <a:latin typeface="Arial" panose="020B0604020202020204" pitchFamily="34" charset="0"/>
                    <a:cs typeface="Arial" panose="020B0604020202020204" pitchFamily="34" charset="0"/>
                  </a:rPr>
                  <a:t>4,5 MW</a:t>
                </a:r>
              </a:p>
            </p:txBody>
          </p:sp>
          <p:sp>
            <p:nvSpPr>
              <p:cNvPr id="39" name="ZoneTexte 38">
                <a:extLst>
                  <a:ext uri="{FF2B5EF4-FFF2-40B4-BE49-F238E27FC236}">
                    <a16:creationId xmlns:a16="http://schemas.microsoft.com/office/drawing/2014/main" id="{5081189D-E94E-304C-EE42-9D0B1D7DDB9F}"/>
                  </a:ext>
                </a:extLst>
              </p:cNvPr>
              <p:cNvSpPr txBox="1"/>
              <p:nvPr/>
            </p:nvSpPr>
            <p:spPr>
              <a:xfrm>
                <a:off x="8248925" y="3788530"/>
                <a:ext cx="866333" cy="369332"/>
              </a:xfrm>
              <a:prstGeom prst="rect">
                <a:avLst/>
              </a:prstGeom>
              <a:noFill/>
            </p:spPr>
            <p:txBody>
              <a:bodyPr wrap="square" rtlCol="0">
                <a:spAutoFit/>
              </a:bodyPr>
              <a:lstStyle/>
              <a:p>
                <a:pPr algn="ctr"/>
                <a:r>
                  <a:rPr lang="fr-BE" sz="900">
                    <a:latin typeface="Arial" panose="020B0604020202020204" pitchFamily="34" charset="0"/>
                    <a:cs typeface="Arial" panose="020B0604020202020204" pitchFamily="34" charset="0"/>
                  </a:rPr>
                  <a:t>Transfo MT/HT</a:t>
                </a:r>
              </a:p>
            </p:txBody>
          </p:sp>
          <p:sp>
            <p:nvSpPr>
              <p:cNvPr id="40" name="ZoneTexte 39">
                <a:extLst>
                  <a:ext uri="{FF2B5EF4-FFF2-40B4-BE49-F238E27FC236}">
                    <a16:creationId xmlns:a16="http://schemas.microsoft.com/office/drawing/2014/main" id="{3758C09B-4AF9-48C0-AB12-D56DAFCFEF78}"/>
                  </a:ext>
                </a:extLst>
              </p:cNvPr>
              <p:cNvSpPr txBox="1"/>
              <p:nvPr/>
            </p:nvSpPr>
            <p:spPr>
              <a:xfrm>
                <a:off x="9220812" y="4021763"/>
                <a:ext cx="866333" cy="369332"/>
              </a:xfrm>
              <a:prstGeom prst="rect">
                <a:avLst/>
              </a:prstGeom>
              <a:noFill/>
            </p:spPr>
            <p:txBody>
              <a:bodyPr wrap="square" rtlCol="0">
                <a:spAutoFit/>
              </a:bodyPr>
              <a:lstStyle/>
              <a:p>
                <a:pPr algn="ctr"/>
                <a:r>
                  <a:rPr lang="fr-BE" sz="900">
                    <a:latin typeface="Arial" panose="020B0604020202020204" pitchFamily="34" charset="0"/>
                    <a:cs typeface="Arial" panose="020B0604020202020204" pitchFamily="34" charset="0"/>
                  </a:rPr>
                  <a:t>Réseau de transmission</a:t>
                </a:r>
              </a:p>
            </p:txBody>
          </p:sp>
          <p:sp>
            <p:nvSpPr>
              <p:cNvPr id="41" name="ZoneTexte 40">
                <a:extLst>
                  <a:ext uri="{FF2B5EF4-FFF2-40B4-BE49-F238E27FC236}">
                    <a16:creationId xmlns:a16="http://schemas.microsoft.com/office/drawing/2014/main" id="{ECB9042F-A69E-FF05-A698-2200AE1FCD7F}"/>
                  </a:ext>
                </a:extLst>
              </p:cNvPr>
              <p:cNvSpPr txBox="1"/>
              <p:nvPr/>
            </p:nvSpPr>
            <p:spPr>
              <a:xfrm>
                <a:off x="7342190" y="4927356"/>
                <a:ext cx="866333" cy="230832"/>
              </a:xfrm>
              <a:prstGeom prst="rect">
                <a:avLst/>
              </a:prstGeom>
              <a:noFill/>
            </p:spPr>
            <p:txBody>
              <a:bodyPr wrap="square" rtlCol="0">
                <a:spAutoFit/>
              </a:bodyPr>
              <a:lstStyle/>
              <a:p>
                <a:pPr algn="ctr"/>
                <a:r>
                  <a:rPr lang="fr-BE" sz="900">
                    <a:latin typeface="Arial" panose="020B0604020202020204" pitchFamily="34" charset="0"/>
                    <a:cs typeface="Arial" panose="020B0604020202020204" pitchFamily="34" charset="0"/>
                  </a:rPr>
                  <a:t>Parking EVs</a:t>
                </a:r>
              </a:p>
            </p:txBody>
          </p:sp>
          <p:sp>
            <p:nvSpPr>
              <p:cNvPr id="42" name="ZoneTexte 41">
                <a:extLst>
                  <a:ext uri="{FF2B5EF4-FFF2-40B4-BE49-F238E27FC236}">
                    <a16:creationId xmlns:a16="http://schemas.microsoft.com/office/drawing/2014/main" id="{4BA8F0FC-7A85-19CF-F63D-89A724038C51}"/>
                  </a:ext>
                </a:extLst>
              </p:cNvPr>
              <p:cNvSpPr txBox="1"/>
              <p:nvPr/>
            </p:nvSpPr>
            <p:spPr>
              <a:xfrm>
                <a:off x="6290917" y="4069788"/>
                <a:ext cx="866333" cy="230832"/>
              </a:xfrm>
              <a:prstGeom prst="rect">
                <a:avLst/>
              </a:prstGeom>
              <a:noFill/>
            </p:spPr>
            <p:txBody>
              <a:bodyPr wrap="square" rtlCol="0">
                <a:spAutoFit/>
              </a:bodyPr>
              <a:lstStyle/>
              <a:p>
                <a:pPr algn="ctr"/>
                <a:r>
                  <a:rPr lang="fr-BE" sz="900">
                    <a:latin typeface="Arial" panose="020B0604020202020204" pitchFamily="34" charset="0"/>
                    <a:cs typeface="Arial" panose="020B0604020202020204" pitchFamily="34" charset="0"/>
                  </a:rPr>
                  <a:t>Parc éolien</a:t>
                </a:r>
              </a:p>
            </p:txBody>
          </p:sp>
          <p:sp>
            <p:nvSpPr>
              <p:cNvPr id="43" name="ZoneTexte 42">
                <a:extLst>
                  <a:ext uri="{FF2B5EF4-FFF2-40B4-BE49-F238E27FC236}">
                    <a16:creationId xmlns:a16="http://schemas.microsoft.com/office/drawing/2014/main" id="{56C6E324-E331-6167-F9C0-A8D4628B5E7B}"/>
                  </a:ext>
                </a:extLst>
              </p:cNvPr>
              <p:cNvSpPr txBox="1"/>
              <p:nvPr/>
            </p:nvSpPr>
            <p:spPr>
              <a:xfrm>
                <a:off x="7011150" y="3458084"/>
                <a:ext cx="774191" cy="253916"/>
              </a:xfrm>
              <a:prstGeom prst="rect">
                <a:avLst/>
              </a:prstGeom>
              <a:noFill/>
            </p:spPr>
            <p:txBody>
              <a:bodyPr wrap="square" rtlCol="0">
                <a:spAutoFit/>
              </a:bodyPr>
              <a:lstStyle/>
              <a:p>
                <a:pPr algn="ctr"/>
                <a:r>
                  <a:rPr lang="fr-BE" sz="1050" b="1">
                    <a:solidFill>
                      <a:srgbClr val="4472C4"/>
                    </a:solidFill>
                    <a:latin typeface="Arial" panose="020B0604020202020204" pitchFamily="34" charset="0"/>
                    <a:cs typeface="Arial" panose="020B0604020202020204" pitchFamily="34" charset="0"/>
                  </a:rPr>
                  <a:t>6 MW</a:t>
                </a:r>
              </a:p>
            </p:txBody>
          </p:sp>
          <p:sp>
            <p:nvSpPr>
              <p:cNvPr id="44" name="ZoneTexte 43">
                <a:extLst>
                  <a:ext uri="{FF2B5EF4-FFF2-40B4-BE49-F238E27FC236}">
                    <a16:creationId xmlns:a16="http://schemas.microsoft.com/office/drawing/2014/main" id="{E4F2466D-901A-CD4F-5EE6-15C29175E165}"/>
                  </a:ext>
                </a:extLst>
              </p:cNvPr>
              <p:cNvSpPr txBox="1"/>
              <p:nvPr/>
            </p:nvSpPr>
            <p:spPr>
              <a:xfrm>
                <a:off x="7654833" y="4131598"/>
                <a:ext cx="774191" cy="253916"/>
              </a:xfrm>
              <a:prstGeom prst="rect">
                <a:avLst/>
              </a:prstGeom>
              <a:noFill/>
            </p:spPr>
            <p:txBody>
              <a:bodyPr wrap="square" rtlCol="0">
                <a:spAutoFit/>
              </a:bodyPr>
              <a:lstStyle/>
              <a:p>
                <a:pPr algn="ctr"/>
                <a:r>
                  <a:rPr lang="fr-BE" sz="1050" b="1">
                    <a:solidFill>
                      <a:srgbClr val="4472C4"/>
                    </a:solidFill>
                    <a:latin typeface="Arial" panose="020B0604020202020204" pitchFamily="34" charset="0"/>
                    <a:cs typeface="Arial" panose="020B0604020202020204" pitchFamily="34" charset="0"/>
                  </a:rPr>
                  <a:t>1,5 MW</a:t>
                </a:r>
              </a:p>
            </p:txBody>
          </p:sp>
          <p:sp>
            <p:nvSpPr>
              <p:cNvPr id="45" name="Rectangle : coins arrondis 44">
                <a:extLst>
                  <a:ext uri="{FF2B5EF4-FFF2-40B4-BE49-F238E27FC236}">
                    <a16:creationId xmlns:a16="http://schemas.microsoft.com/office/drawing/2014/main" id="{D1D81A49-44D4-3EF4-C4DC-72E54060516D}"/>
                  </a:ext>
                </a:extLst>
              </p:cNvPr>
              <p:cNvSpPr/>
              <p:nvPr/>
            </p:nvSpPr>
            <p:spPr>
              <a:xfrm>
                <a:off x="1757967" y="2834375"/>
                <a:ext cx="4070511" cy="2374775"/>
              </a:xfrm>
              <a:prstGeom prst="roundRect">
                <a:avLst>
                  <a:gd name="adj" fmla="val 9741"/>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Rectangle : coins arrondis 45">
                <a:extLst>
                  <a:ext uri="{FF2B5EF4-FFF2-40B4-BE49-F238E27FC236}">
                    <a16:creationId xmlns:a16="http://schemas.microsoft.com/office/drawing/2014/main" id="{9411A043-84E7-8B5D-6D31-AA05D73D331E}"/>
                  </a:ext>
                </a:extLst>
              </p:cNvPr>
              <p:cNvSpPr/>
              <p:nvPr/>
            </p:nvSpPr>
            <p:spPr>
              <a:xfrm>
                <a:off x="6234227" y="2849856"/>
                <a:ext cx="4070511" cy="2374775"/>
              </a:xfrm>
              <a:prstGeom prst="roundRect">
                <a:avLst>
                  <a:gd name="adj" fmla="val 9741"/>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7" name="ZoneTexte 46">
                <a:extLst>
                  <a:ext uri="{FF2B5EF4-FFF2-40B4-BE49-F238E27FC236}">
                    <a16:creationId xmlns:a16="http://schemas.microsoft.com/office/drawing/2014/main" id="{2F86835C-38F3-DC30-9861-2F6E01F08E19}"/>
                  </a:ext>
                </a:extLst>
              </p:cNvPr>
              <p:cNvSpPr txBox="1"/>
              <p:nvPr/>
            </p:nvSpPr>
            <p:spPr>
              <a:xfrm>
                <a:off x="1757967" y="2445669"/>
                <a:ext cx="4070511" cy="323165"/>
              </a:xfrm>
              <a:prstGeom prst="rect">
                <a:avLst/>
              </a:prstGeom>
              <a:noFill/>
            </p:spPr>
            <p:txBody>
              <a:bodyPr wrap="square" rtlCol="0">
                <a:spAutoFit/>
              </a:bodyPr>
              <a:lstStyle/>
              <a:p>
                <a:pPr algn="ctr"/>
                <a:r>
                  <a:rPr lang="fr-BE" sz="1500" b="1">
                    <a:solidFill>
                      <a:srgbClr val="C00000"/>
                    </a:solidFill>
                    <a:latin typeface="Arial" panose="020B0604020202020204" pitchFamily="34" charset="0"/>
                    <a:cs typeface="Arial" panose="020B0604020202020204" pitchFamily="34" charset="0"/>
                  </a:rPr>
                  <a:t>Problème de congestion</a:t>
                </a:r>
              </a:p>
            </p:txBody>
          </p:sp>
          <p:sp>
            <p:nvSpPr>
              <p:cNvPr id="48" name="ZoneTexte 47">
                <a:extLst>
                  <a:ext uri="{FF2B5EF4-FFF2-40B4-BE49-F238E27FC236}">
                    <a16:creationId xmlns:a16="http://schemas.microsoft.com/office/drawing/2014/main" id="{11865899-1447-0661-7375-177A3A222A73}"/>
                  </a:ext>
                </a:extLst>
              </p:cNvPr>
              <p:cNvSpPr txBox="1"/>
              <p:nvPr/>
            </p:nvSpPr>
            <p:spPr>
              <a:xfrm>
                <a:off x="6234227" y="2463025"/>
                <a:ext cx="4070511" cy="323165"/>
              </a:xfrm>
              <a:prstGeom prst="rect">
                <a:avLst/>
              </a:prstGeom>
              <a:noFill/>
            </p:spPr>
            <p:txBody>
              <a:bodyPr wrap="square" rtlCol="0">
                <a:spAutoFit/>
              </a:bodyPr>
              <a:lstStyle/>
              <a:p>
                <a:pPr algn="ctr"/>
                <a:r>
                  <a:rPr lang="fr-BE" sz="1500" b="1">
                    <a:solidFill>
                      <a:schemeClr val="accent6"/>
                    </a:solidFill>
                    <a:latin typeface="Arial" panose="020B0604020202020204" pitchFamily="34" charset="0"/>
                    <a:cs typeface="Arial" panose="020B0604020202020204" pitchFamily="34" charset="0"/>
                  </a:rPr>
                  <a:t>Résolution du problème de congestion</a:t>
                </a:r>
              </a:p>
            </p:txBody>
          </p:sp>
          <p:sp>
            <p:nvSpPr>
              <p:cNvPr id="49" name="ZoneTexte 48">
                <a:extLst>
                  <a:ext uri="{FF2B5EF4-FFF2-40B4-BE49-F238E27FC236}">
                    <a16:creationId xmlns:a16="http://schemas.microsoft.com/office/drawing/2014/main" id="{BCB7E23D-E2AC-4302-D9E7-6C8CD83C65E7}"/>
                  </a:ext>
                </a:extLst>
              </p:cNvPr>
              <p:cNvSpPr txBox="1"/>
              <p:nvPr/>
            </p:nvSpPr>
            <p:spPr>
              <a:xfrm>
                <a:off x="3245579" y="4147899"/>
                <a:ext cx="774191" cy="253916"/>
              </a:xfrm>
              <a:prstGeom prst="rect">
                <a:avLst/>
              </a:prstGeom>
              <a:noFill/>
            </p:spPr>
            <p:txBody>
              <a:bodyPr wrap="square" rtlCol="0">
                <a:spAutoFit/>
              </a:bodyPr>
              <a:lstStyle/>
              <a:p>
                <a:pPr algn="ctr"/>
                <a:r>
                  <a:rPr lang="fr-BE" sz="1050" b="1">
                    <a:solidFill>
                      <a:srgbClr val="4472C4"/>
                    </a:solidFill>
                    <a:latin typeface="Arial" panose="020B0604020202020204" pitchFamily="34" charset="0"/>
                    <a:cs typeface="Arial" panose="020B0604020202020204" pitchFamily="34" charset="0"/>
                  </a:rPr>
                  <a:t>0,5 MW</a:t>
                </a:r>
              </a:p>
            </p:txBody>
          </p:sp>
          <p:sp>
            <p:nvSpPr>
              <p:cNvPr id="50" name="Triangle isocèle 49">
                <a:extLst>
                  <a:ext uri="{FF2B5EF4-FFF2-40B4-BE49-F238E27FC236}">
                    <a16:creationId xmlns:a16="http://schemas.microsoft.com/office/drawing/2014/main" id="{4FAA02C2-2924-0BAD-99AF-CA91375D28FE}"/>
                  </a:ext>
                </a:extLst>
              </p:cNvPr>
              <p:cNvSpPr/>
              <p:nvPr/>
            </p:nvSpPr>
            <p:spPr>
              <a:xfrm rot="5400000">
                <a:off x="7378079" y="3680125"/>
                <a:ext cx="110452" cy="86509"/>
              </a:xfrm>
              <a:prstGeom prst="triangle">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Triangle isocèle 50">
                <a:extLst>
                  <a:ext uri="{FF2B5EF4-FFF2-40B4-BE49-F238E27FC236}">
                    <a16:creationId xmlns:a16="http://schemas.microsoft.com/office/drawing/2014/main" id="{DB39E175-6BE9-00AD-3B75-696C02B59525}"/>
                  </a:ext>
                </a:extLst>
              </p:cNvPr>
              <p:cNvSpPr/>
              <p:nvPr/>
            </p:nvSpPr>
            <p:spPr>
              <a:xfrm rot="5400000">
                <a:off x="8115546" y="3673568"/>
                <a:ext cx="110452" cy="86509"/>
              </a:xfrm>
              <a:prstGeom prst="triangle">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Triangle isocèle 51">
                <a:extLst>
                  <a:ext uri="{FF2B5EF4-FFF2-40B4-BE49-F238E27FC236}">
                    <a16:creationId xmlns:a16="http://schemas.microsoft.com/office/drawing/2014/main" id="{EEECD2FD-DC20-A89A-50B7-192E504C3939}"/>
                  </a:ext>
                </a:extLst>
              </p:cNvPr>
              <p:cNvSpPr/>
              <p:nvPr/>
            </p:nvSpPr>
            <p:spPr>
              <a:xfrm rot="10800000">
                <a:off x="7724480" y="4033348"/>
                <a:ext cx="110452" cy="86509"/>
              </a:xfrm>
              <a:prstGeom prst="triangle">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Triangle isocèle 52">
                <a:extLst>
                  <a:ext uri="{FF2B5EF4-FFF2-40B4-BE49-F238E27FC236}">
                    <a16:creationId xmlns:a16="http://schemas.microsoft.com/office/drawing/2014/main" id="{7B72C7CB-4949-82F9-7EBB-82F534E8A909}"/>
                  </a:ext>
                </a:extLst>
              </p:cNvPr>
              <p:cNvSpPr/>
              <p:nvPr/>
            </p:nvSpPr>
            <p:spPr>
              <a:xfrm rot="5400000">
                <a:off x="2929888" y="3677788"/>
                <a:ext cx="110452" cy="86509"/>
              </a:xfrm>
              <a:prstGeom prst="triangle">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4" name="Triangle isocèle 53">
                <a:extLst>
                  <a:ext uri="{FF2B5EF4-FFF2-40B4-BE49-F238E27FC236}">
                    <a16:creationId xmlns:a16="http://schemas.microsoft.com/office/drawing/2014/main" id="{C5B82E6D-3667-A38C-50C6-46CF62C96F51}"/>
                  </a:ext>
                </a:extLst>
              </p:cNvPr>
              <p:cNvSpPr/>
              <p:nvPr/>
            </p:nvSpPr>
            <p:spPr>
              <a:xfrm rot="5400000">
                <a:off x="3667355" y="3671231"/>
                <a:ext cx="110452" cy="86509"/>
              </a:xfrm>
              <a:prstGeom prst="triangle">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5" name="Triangle isocèle 54">
                <a:extLst>
                  <a:ext uri="{FF2B5EF4-FFF2-40B4-BE49-F238E27FC236}">
                    <a16:creationId xmlns:a16="http://schemas.microsoft.com/office/drawing/2014/main" id="{5F5C6EC0-B651-9493-A3C5-0045329361B3}"/>
                  </a:ext>
                </a:extLst>
              </p:cNvPr>
              <p:cNvSpPr/>
              <p:nvPr/>
            </p:nvSpPr>
            <p:spPr>
              <a:xfrm rot="10800000">
                <a:off x="3278829" y="4031011"/>
                <a:ext cx="110452" cy="86509"/>
              </a:xfrm>
              <a:prstGeom prst="triangle">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57" name="ZoneTexte 56">
              <a:extLst>
                <a:ext uri="{FF2B5EF4-FFF2-40B4-BE49-F238E27FC236}">
                  <a16:creationId xmlns:a16="http://schemas.microsoft.com/office/drawing/2014/main" id="{F51C2D3E-DAF0-F323-29F7-9F663E2CF960}"/>
                </a:ext>
              </a:extLst>
            </p:cNvPr>
            <p:cNvSpPr txBox="1"/>
            <p:nvPr/>
          </p:nvSpPr>
          <p:spPr>
            <a:xfrm>
              <a:off x="1463178" y="5127413"/>
              <a:ext cx="9265641" cy="1323439"/>
            </a:xfrm>
            <a:prstGeom prst="rect">
              <a:avLst/>
            </a:prstGeom>
            <a:noFill/>
          </p:spPr>
          <p:txBody>
            <a:bodyPr wrap="square">
              <a:spAutoFit/>
            </a:bodyPr>
            <a:lstStyle/>
            <a:p>
              <a:pPr algn="just"/>
              <a:r>
                <a:rPr lang="fr-BE" sz="1600" i="1">
                  <a:cs typeface="Arial" panose="020B0604020202020204" pitchFamily="34" charset="0"/>
                </a:rPr>
                <a:t>Un parc éolien produit trop d’électricité, ce qui cause une congestion sur le transformateur MT/HT. Le GRD demande au propriétaire du parc de réduire la production de ses éoliennes de 1 MW.</a:t>
              </a:r>
            </a:p>
            <a:p>
              <a:pPr algn="just"/>
              <a:r>
                <a:rPr lang="fr-BE" sz="1600" i="1">
                  <a:cs typeface="Arial" panose="020B0604020202020204" pitchFamily="34" charset="0"/>
                </a:rPr>
                <a:t>Celui-ci consulte la plateforme du marché local de flexibilité et découvre sur cette dernière qu’un parking EV peut consommer 1 MW supplémentaire. Il décide d’acheter ce service pour éviter la réduction de production de son parc éolien.</a:t>
              </a:r>
            </a:p>
          </p:txBody>
        </p:sp>
        <p:sp>
          <p:nvSpPr>
            <p:cNvPr id="60" name="Rectangle : coins arrondis 59">
              <a:extLst>
                <a:ext uri="{FF2B5EF4-FFF2-40B4-BE49-F238E27FC236}">
                  <a16:creationId xmlns:a16="http://schemas.microsoft.com/office/drawing/2014/main" id="{2D299C16-7A73-7FAC-8C72-BB350764D7FB}"/>
                </a:ext>
              </a:extLst>
            </p:cNvPr>
            <p:cNvSpPr/>
            <p:nvPr/>
          </p:nvSpPr>
          <p:spPr>
            <a:xfrm>
              <a:off x="1130596" y="2020186"/>
              <a:ext cx="9930808" cy="4566817"/>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3" name="ZoneTexte 62">
            <a:extLst>
              <a:ext uri="{FF2B5EF4-FFF2-40B4-BE49-F238E27FC236}">
                <a16:creationId xmlns:a16="http://schemas.microsoft.com/office/drawing/2014/main" id="{DBD1C39A-B994-C3D3-2A49-7849F395C5A1}"/>
              </a:ext>
            </a:extLst>
          </p:cNvPr>
          <p:cNvSpPr txBox="1"/>
          <p:nvPr/>
        </p:nvSpPr>
        <p:spPr>
          <a:xfrm>
            <a:off x="-21266" y="6370120"/>
            <a:ext cx="11837166" cy="461665"/>
          </a:xfrm>
          <a:prstGeom prst="rect">
            <a:avLst/>
          </a:prstGeom>
          <a:noFill/>
        </p:spPr>
        <p:txBody>
          <a:bodyPr wrap="square">
            <a:spAutoFit/>
          </a:bodyPr>
          <a:lstStyle/>
          <a:p>
            <a:pPr algn="just"/>
            <a:r>
              <a:rPr lang="en-GB" sz="1200" baseline="30000" dirty="0"/>
              <a:t>1 </a:t>
            </a:r>
            <a:r>
              <a:rPr lang="en-GB" sz="1200" dirty="0"/>
              <a:t>Plus </a:t>
            </a:r>
            <a:r>
              <a:rPr lang="en-GB" sz="1200" dirty="0" err="1"/>
              <a:t>d’informations</a:t>
            </a:r>
            <a:r>
              <a:rPr lang="en-GB" sz="1200" dirty="0"/>
              <a:t> : </a:t>
            </a:r>
            <a:r>
              <a:rPr lang="fr-BE" sz="1200" dirty="0">
                <a:hlinkClick r:id="rId6"/>
              </a:rPr>
              <a:t>Buisseret, T., Vangulick, D., Ernst, D., Bahmanyar, A., Duchesne, L., Georges, E., &amp; Avramidis, I.-I. (June 2025). </a:t>
            </a:r>
            <a:r>
              <a:rPr lang="fr-BE" sz="1200" i="1" dirty="0">
                <a:hlinkClick r:id="rId6"/>
              </a:rPr>
              <a:t>SCOPE project: An innovative market-based solution to deal with injection congestion</a:t>
            </a:r>
            <a:r>
              <a:rPr lang="fr-BE" sz="1200" dirty="0">
                <a:hlinkClick r:id="rId6"/>
              </a:rPr>
              <a:t> [Paper presentation]. 28th Conference and Exhibition on Electricity Distribution (CIRED 2025), Geneva, Switzerland.</a:t>
            </a:r>
            <a:endParaRPr lang="fr-FR" sz="1200" dirty="0"/>
          </a:p>
        </p:txBody>
      </p:sp>
      <p:sp>
        <p:nvSpPr>
          <p:cNvPr id="64" name="Espace réservé du numéro de diapositive 3">
            <a:extLst>
              <a:ext uri="{FF2B5EF4-FFF2-40B4-BE49-F238E27FC236}">
                <a16:creationId xmlns:a16="http://schemas.microsoft.com/office/drawing/2014/main" id="{14ECC540-5C07-670E-1DBF-0430FAAA59ED}"/>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36</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7916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04A0711-4F9F-5B61-4714-2E633F1B3909}"/>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ZoneTexte 21">
            <a:extLst>
              <a:ext uri="{FF2B5EF4-FFF2-40B4-BE49-F238E27FC236}">
                <a16:creationId xmlns:a16="http://schemas.microsoft.com/office/drawing/2014/main" id="{005240AB-ED2B-B6A8-BC45-448773EB25CB}"/>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a:t>Synthèse de la gestion de l’EMS</a:t>
            </a:r>
          </a:p>
        </p:txBody>
      </p:sp>
      <p:grpSp>
        <p:nvGrpSpPr>
          <p:cNvPr id="49" name="Groupe 48">
            <a:extLst>
              <a:ext uri="{FF2B5EF4-FFF2-40B4-BE49-F238E27FC236}">
                <a16:creationId xmlns:a16="http://schemas.microsoft.com/office/drawing/2014/main" id="{0DC71C58-A852-199F-D6D3-2AE2EB1877AA}"/>
              </a:ext>
            </a:extLst>
          </p:cNvPr>
          <p:cNvGrpSpPr/>
          <p:nvPr/>
        </p:nvGrpSpPr>
        <p:grpSpPr>
          <a:xfrm>
            <a:off x="1844238" y="2189182"/>
            <a:ext cx="8503522" cy="3229355"/>
            <a:chOff x="1469136" y="2002478"/>
            <a:chExt cx="8503522" cy="3229355"/>
          </a:xfrm>
        </p:grpSpPr>
        <p:sp>
          <p:nvSpPr>
            <p:cNvPr id="5" name="Rectangle 4">
              <a:extLst>
                <a:ext uri="{FF2B5EF4-FFF2-40B4-BE49-F238E27FC236}">
                  <a16:creationId xmlns:a16="http://schemas.microsoft.com/office/drawing/2014/main" id="{6E88B6FE-964D-A2CF-9506-BD8E87AD40EF}"/>
                </a:ext>
              </a:extLst>
            </p:cNvPr>
            <p:cNvSpPr/>
            <p:nvPr/>
          </p:nvSpPr>
          <p:spPr>
            <a:xfrm>
              <a:off x="1469136" y="2002478"/>
              <a:ext cx="2581866" cy="847044"/>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Stockage local </a:t>
              </a:r>
            </a:p>
            <a:p>
              <a:pPr algn="ctr"/>
              <a:r>
                <a:rPr lang="fr-BE" sz="1600">
                  <a:solidFill>
                    <a:schemeClr val="tx1"/>
                  </a:solidFill>
                </a:rPr>
                <a:t>(e.g. batteries)</a:t>
              </a:r>
            </a:p>
          </p:txBody>
        </p:sp>
        <p:sp>
          <p:nvSpPr>
            <p:cNvPr id="6" name="Rectangle 5">
              <a:extLst>
                <a:ext uri="{FF2B5EF4-FFF2-40B4-BE49-F238E27FC236}">
                  <a16:creationId xmlns:a16="http://schemas.microsoft.com/office/drawing/2014/main" id="{BDD8A111-CFC8-A436-E5D1-CD743DBA4EB9}"/>
                </a:ext>
              </a:extLst>
            </p:cNvPr>
            <p:cNvSpPr/>
            <p:nvPr/>
          </p:nvSpPr>
          <p:spPr>
            <a:xfrm>
              <a:off x="1469137" y="3193634"/>
              <a:ext cx="2581866" cy="847044"/>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Production locale</a:t>
              </a:r>
            </a:p>
            <a:p>
              <a:pPr algn="ctr"/>
              <a:r>
                <a:rPr lang="fr-BE" sz="1600">
                  <a:solidFill>
                    <a:schemeClr val="tx1"/>
                  </a:solidFill>
                </a:rPr>
                <a:t>(e.g. générateurs, PV)</a:t>
              </a:r>
            </a:p>
          </p:txBody>
        </p:sp>
        <p:sp>
          <p:nvSpPr>
            <p:cNvPr id="7" name="Rectangle 6">
              <a:extLst>
                <a:ext uri="{FF2B5EF4-FFF2-40B4-BE49-F238E27FC236}">
                  <a16:creationId xmlns:a16="http://schemas.microsoft.com/office/drawing/2014/main" id="{31C3E0E5-8E21-19B2-163B-0E3EDCD7B760}"/>
                </a:ext>
              </a:extLst>
            </p:cNvPr>
            <p:cNvSpPr/>
            <p:nvPr/>
          </p:nvSpPr>
          <p:spPr>
            <a:xfrm>
              <a:off x="1469139" y="4384790"/>
              <a:ext cx="2581866" cy="847043"/>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Demande locale</a:t>
              </a:r>
            </a:p>
            <a:p>
              <a:pPr algn="ctr"/>
              <a:r>
                <a:rPr lang="fr-BE" sz="1600">
                  <a:solidFill>
                    <a:schemeClr val="tx1"/>
                  </a:solidFill>
                </a:rPr>
                <a:t>(e.g. charges électriques)</a:t>
              </a:r>
            </a:p>
          </p:txBody>
        </p:sp>
        <p:pic>
          <p:nvPicPr>
            <p:cNvPr id="9" name="Image 8" descr="Une image contenant croquis, dessin, clipart, dessin humoristique&#10;&#10;Le contenu généré par l’IA peut être incorrect.">
              <a:extLst>
                <a:ext uri="{FF2B5EF4-FFF2-40B4-BE49-F238E27FC236}">
                  <a16:creationId xmlns:a16="http://schemas.microsoft.com/office/drawing/2014/main" id="{46835AD5-95B9-2CA4-218E-893A934CDEC7}"/>
                </a:ext>
              </a:extLst>
            </p:cNvPr>
            <p:cNvPicPr>
              <a:picLocks noChangeAspect="1"/>
            </p:cNvPicPr>
            <p:nvPr/>
          </p:nvPicPr>
          <p:blipFill>
            <a:blip r:embed="rId3"/>
            <a:stretch>
              <a:fillRect/>
            </a:stretch>
          </p:blipFill>
          <p:spPr>
            <a:xfrm>
              <a:off x="5347222" y="3397102"/>
              <a:ext cx="989782" cy="881222"/>
            </a:xfrm>
            <a:prstGeom prst="rect">
              <a:avLst/>
            </a:prstGeom>
          </p:spPr>
        </p:pic>
        <p:sp>
          <p:nvSpPr>
            <p:cNvPr id="12" name="Rectangle 11">
              <a:extLst>
                <a:ext uri="{FF2B5EF4-FFF2-40B4-BE49-F238E27FC236}">
                  <a16:creationId xmlns:a16="http://schemas.microsoft.com/office/drawing/2014/main" id="{C853A07E-87A2-390A-FE24-54784438B397}"/>
                </a:ext>
              </a:extLst>
            </p:cNvPr>
            <p:cNvSpPr/>
            <p:nvPr/>
          </p:nvSpPr>
          <p:spPr>
            <a:xfrm>
              <a:off x="7665512" y="2570195"/>
              <a:ext cx="2307146" cy="846489"/>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Marchés de</a:t>
              </a:r>
            </a:p>
            <a:p>
              <a:pPr algn="ctr"/>
              <a:r>
                <a:rPr lang="fr-BE" sz="1600">
                  <a:solidFill>
                    <a:schemeClr val="tx1"/>
                  </a:solidFill>
                </a:rPr>
                <a:t>l’électricité</a:t>
              </a:r>
            </a:p>
          </p:txBody>
        </p:sp>
        <p:sp>
          <p:nvSpPr>
            <p:cNvPr id="13" name="Rectangle 12">
              <a:extLst>
                <a:ext uri="{FF2B5EF4-FFF2-40B4-BE49-F238E27FC236}">
                  <a16:creationId xmlns:a16="http://schemas.microsoft.com/office/drawing/2014/main" id="{63BAFD41-9D4B-9934-F2C3-9116AF00392A}"/>
                </a:ext>
              </a:extLst>
            </p:cNvPr>
            <p:cNvSpPr/>
            <p:nvPr/>
          </p:nvSpPr>
          <p:spPr>
            <a:xfrm>
              <a:off x="7665512" y="3857458"/>
              <a:ext cx="2307146" cy="8417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600">
                  <a:solidFill>
                    <a:schemeClr val="tx1"/>
                  </a:solidFill>
                </a:rPr>
                <a:t>Marchés de</a:t>
              </a:r>
            </a:p>
            <a:p>
              <a:pPr algn="ctr"/>
              <a:r>
                <a:rPr lang="fr-BE" sz="1600">
                  <a:solidFill>
                    <a:schemeClr val="tx1"/>
                  </a:solidFill>
                </a:rPr>
                <a:t>flexibilité locaux</a:t>
              </a:r>
            </a:p>
          </p:txBody>
        </p:sp>
        <p:sp>
          <p:nvSpPr>
            <p:cNvPr id="24" name="Ellipse 23">
              <a:extLst>
                <a:ext uri="{FF2B5EF4-FFF2-40B4-BE49-F238E27FC236}">
                  <a16:creationId xmlns:a16="http://schemas.microsoft.com/office/drawing/2014/main" id="{5EB73479-E2CE-3123-F604-7412043472BD}"/>
                </a:ext>
              </a:extLst>
            </p:cNvPr>
            <p:cNvSpPr/>
            <p:nvPr/>
          </p:nvSpPr>
          <p:spPr>
            <a:xfrm>
              <a:off x="4901173" y="2672756"/>
              <a:ext cx="1914170" cy="1914170"/>
            </a:xfrm>
            <a:prstGeom prst="ellips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ZoneTexte 25">
              <a:extLst>
                <a:ext uri="{FF2B5EF4-FFF2-40B4-BE49-F238E27FC236}">
                  <a16:creationId xmlns:a16="http://schemas.microsoft.com/office/drawing/2014/main" id="{B3793473-C932-355B-A10F-45571976A87E}"/>
                </a:ext>
              </a:extLst>
            </p:cNvPr>
            <p:cNvSpPr txBox="1"/>
            <p:nvPr/>
          </p:nvSpPr>
          <p:spPr>
            <a:xfrm>
              <a:off x="5298719" y="2923953"/>
              <a:ext cx="1119077" cy="461665"/>
            </a:xfrm>
            <a:prstGeom prst="rect">
              <a:avLst/>
            </a:prstGeom>
            <a:noFill/>
          </p:spPr>
          <p:txBody>
            <a:bodyPr wrap="square">
              <a:spAutoFit/>
            </a:bodyPr>
            <a:lstStyle/>
            <a:p>
              <a:pPr algn="ctr"/>
              <a:r>
                <a:rPr lang="fr-BE" sz="2400" b="1">
                  <a:solidFill>
                    <a:schemeClr val="tx1"/>
                  </a:solidFill>
                </a:rPr>
                <a:t>EMS</a:t>
              </a:r>
            </a:p>
          </p:txBody>
        </p:sp>
        <p:cxnSp>
          <p:nvCxnSpPr>
            <p:cNvPr id="34" name="Connecteur droit avec flèche 33">
              <a:extLst>
                <a:ext uri="{FF2B5EF4-FFF2-40B4-BE49-F238E27FC236}">
                  <a16:creationId xmlns:a16="http://schemas.microsoft.com/office/drawing/2014/main" id="{18F2CCE1-E885-398E-73BF-5A05ED2F862C}"/>
                </a:ext>
              </a:extLst>
            </p:cNvPr>
            <p:cNvCxnSpPr>
              <a:cxnSpLocks/>
              <a:stCxn id="5" idx="3"/>
              <a:endCxn id="24" idx="1"/>
            </p:cNvCxnSpPr>
            <p:nvPr/>
          </p:nvCxnSpPr>
          <p:spPr>
            <a:xfrm>
              <a:off x="4051002" y="2426000"/>
              <a:ext cx="1130495" cy="52708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Connecteur droit avec flèche 34">
              <a:extLst>
                <a:ext uri="{FF2B5EF4-FFF2-40B4-BE49-F238E27FC236}">
                  <a16:creationId xmlns:a16="http://schemas.microsoft.com/office/drawing/2014/main" id="{00A8C8D1-B7A6-66E0-C804-6408E9583220}"/>
                </a:ext>
              </a:extLst>
            </p:cNvPr>
            <p:cNvCxnSpPr>
              <a:cxnSpLocks/>
              <a:stCxn id="6" idx="3"/>
              <a:endCxn id="24" idx="2"/>
            </p:cNvCxnSpPr>
            <p:nvPr/>
          </p:nvCxnSpPr>
          <p:spPr>
            <a:xfrm>
              <a:off x="4051003" y="3617156"/>
              <a:ext cx="850170" cy="12685"/>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Connecteur droit avec flèche 37">
              <a:extLst>
                <a:ext uri="{FF2B5EF4-FFF2-40B4-BE49-F238E27FC236}">
                  <a16:creationId xmlns:a16="http://schemas.microsoft.com/office/drawing/2014/main" id="{EF7E629D-8FD2-A14F-BC4B-35B0F47B224D}"/>
                </a:ext>
              </a:extLst>
            </p:cNvPr>
            <p:cNvCxnSpPr>
              <a:cxnSpLocks/>
              <a:stCxn id="7" idx="3"/>
              <a:endCxn id="24" idx="3"/>
            </p:cNvCxnSpPr>
            <p:nvPr/>
          </p:nvCxnSpPr>
          <p:spPr>
            <a:xfrm flipV="1">
              <a:off x="4051005" y="4306602"/>
              <a:ext cx="1130492" cy="50171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Connecteur droit avec flèche 40">
              <a:extLst>
                <a:ext uri="{FF2B5EF4-FFF2-40B4-BE49-F238E27FC236}">
                  <a16:creationId xmlns:a16="http://schemas.microsoft.com/office/drawing/2014/main" id="{FB676457-9C1D-4AB3-9C18-962D584FAF6A}"/>
                </a:ext>
              </a:extLst>
            </p:cNvPr>
            <p:cNvCxnSpPr>
              <a:cxnSpLocks/>
              <a:endCxn id="12" idx="1"/>
            </p:cNvCxnSpPr>
            <p:nvPr/>
          </p:nvCxnSpPr>
          <p:spPr>
            <a:xfrm flipV="1">
              <a:off x="6783053" y="2993440"/>
              <a:ext cx="882459" cy="274625"/>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Connecteur droit avec flèche 43">
              <a:extLst>
                <a:ext uri="{FF2B5EF4-FFF2-40B4-BE49-F238E27FC236}">
                  <a16:creationId xmlns:a16="http://schemas.microsoft.com/office/drawing/2014/main" id="{39E7F3AC-2741-5D85-9122-C8FF845C0D14}"/>
                </a:ext>
              </a:extLst>
            </p:cNvPr>
            <p:cNvCxnSpPr>
              <a:cxnSpLocks/>
              <a:endCxn id="13" idx="1"/>
            </p:cNvCxnSpPr>
            <p:nvPr/>
          </p:nvCxnSpPr>
          <p:spPr>
            <a:xfrm>
              <a:off x="6783053" y="3938802"/>
              <a:ext cx="882459" cy="339522"/>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48" name="Rectangle : coins arrondis 47">
            <a:extLst>
              <a:ext uri="{FF2B5EF4-FFF2-40B4-BE49-F238E27FC236}">
                <a16:creationId xmlns:a16="http://schemas.microsoft.com/office/drawing/2014/main" id="{EBDD53A9-90CF-9864-AF3D-CBBD7731AD47}"/>
              </a:ext>
            </a:extLst>
          </p:cNvPr>
          <p:cNvSpPr/>
          <p:nvPr/>
        </p:nvSpPr>
        <p:spPr>
          <a:xfrm>
            <a:off x="1130596" y="1520452"/>
            <a:ext cx="9930808" cy="4566817"/>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space réservé du numéro de diapositive 3">
            <a:extLst>
              <a:ext uri="{FF2B5EF4-FFF2-40B4-BE49-F238E27FC236}">
                <a16:creationId xmlns:a16="http://schemas.microsoft.com/office/drawing/2014/main" id="{198D6DA2-A2D8-B5A2-5D26-0F8A043F9FBF}"/>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37</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536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8F402-0F4C-54D2-D9DC-A2329977A3D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C2BEBC8-B11C-D3B9-C428-1D58FC66E9F4}"/>
              </a:ext>
            </a:extLst>
          </p:cNvPr>
          <p:cNvSpPr/>
          <p:nvPr/>
        </p:nvSpPr>
        <p:spPr>
          <a:xfrm>
            <a:off x="1505995" y="2313165"/>
            <a:ext cx="9180005" cy="2231670"/>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44740786-B354-E9CC-5C6B-9EDEC222AC97}"/>
              </a:ext>
            </a:extLst>
          </p:cNvPr>
          <p:cNvSpPr txBox="1"/>
          <p:nvPr/>
        </p:nvSpPr>
        <p:spPr>
          <a:xfrm>
            <a:off x="1505995" y="2705725"/>
            <a:ext cx="9180005" cy="1446550"/>
          </a:xfrm>
          <a:prstGeom prst="rect">
            <a:avLst/>
          </a:prstGeom>
          <a:noFill/>
        </p:spPr>
        <p:txBody>
          <a:bodyPr wrap="square" lIns="91440" tIns="45720" rIns="91440" bIns="45720" anchor="t">
            <a:spAutoFit/>
          </a:bodyPr>
          <a:lstStyle/>
          <a:p>
            <a:pPr algn="ctr"/>
            <a:r>
              <a:rPr lang="fr-FR" sz="4400"/>
              <a:t>PARTIE 3</a:t>
            </a:r>
          </a:p>
          <a:p>
            <a:pPr algn="ctr"/>
            <a:r>
              <a:rPr lang="fr-FR" sz="4400"/>
              <a:t>Les nouvelles ruptures</a:t>
            </a:r>
          </a:p>
        </p:txBody>
      </p:sp>
      <p:sp>
        <p:nvSpPr>
          <p:cNvPr id="8" name="Espace réservé du numéro de diapositive 3">
            <a:extLst>
              <a:ext uri="{FF2B5EF4-FFF2-40B4-BE49-F238E27FC236}">
                <a16:creationId xmlns:a16="http://schemas.microsoft.com/office/drawing/2014/main" id="{49442145-82C5-CB63-DA3F-E771B65DE011}"/>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38</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92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0605C-71FE-E313-9C83-416906D2FA58}"/>
            </a:ext>
          </a:extLst>
        </p:cNvPr>
        <p:cNvGrpSpPr/>
        <p:nvPr/>
      </p:nvGrpSpPr>
      <p:grpSpPr>
        <a:xfrm>
          <a:off x="0" y="0"/>
          <a:ext cx="0" cy="0"/>
          <a:chOff x="0" y="0"/>
          <a:chExt cx="0" cy="0"/>
        </a:xfrm>
      </p:grpSpPr>
      <p:sp>
        <p:nvSpPr>
          <p:cNvPr id="5" name="Cadre 4">
            <a:extLst>
              <a:ext uri="{FF2B5EF4-FFF2-40B4-BE49-F238E27FC236}">
                <a16:creationId xmlns:a16="http://schemas.microsoft.com/office/drawing/2014/main" id="{80C2A82F-5DCF-11FE-7D89-80276BC77D62}"/>
              </a:ext>
            </a:extLst>
          </p:cNvPr>
          <p:cNvSpPr/>
          <p:nvPr/>
        </p:nvSpPr>
        <p:spPr>
          <a:xfrm>
            <a:off x="0" y="0"/>
            <a:ext cx="12192000" cy="6858000"/>
          </a:xfrm>
          <a:prstGeom prst="frame">
            <a:avLst>
              <a:gd name="adj1" fmla="val 7518"/>
            </a:avLst>
          </a:prstGeom>
          <a:gradFill>
            <a:gsLst>
              <a:gs pos="90000">
                <a:srgbClr val="E6E8FA"/>
              </a:gs>
              <a:gs pos="50000">
                <a:schemeClr val="bg1"/>
              </a:gs>
              <a:gs pos="10000">
                <a:srgbClr val="E6E8F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6" name="Rectangle 5">
            <a:extLst>
              <a:ext uri="{FF2B5EF4-FFF2-40B4-BE49-F238E27FC236}">
                <a16:creationId xmlns:a16="http://schemas.microsoft.com/office/drawing/2014/main" id="{D2376643-1560-A2D3-A7C3-859E57A9161E}"/>
              </a:ext>
            </a:extLst>
          </p:cNvPr>
          <p:cNvSpPr/>
          <p:nvPr/>
        </p:nvSpPr>
        <p:spPr>
          <a:xfrm>
            <a:off x="505180" y="511210"/>
            <a:ext cx="11181638" cy="5835579"/>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a:t>
            </a:r>
          </a:p>
        </p:txBody>
      </p:sp>
      <p:sp>
        <p:nvSpPr>
          <p:cNvPr id="4" name="ZoneTexte 3">
            <a:extLst>
              <a:ext uri="{FF2B5EF4-FFF2-40B4-BE49-F238E27FC236}">
                <a16:creationId xmlns:a16="http://schemas.microsoft.com/office/drawing/2014/main" id="{D971A0B8-7449-13FB-814C-6954A53E04A4}"/>
              </a:ext>
            </a:extLst>
          </p:cNvPr>
          <p:cNvSpPr txBox="1"/>
          <p:nvPr/>
        </p:nvSpPr>
        <p:spPr>
          <a:xfrm>
            <a:off x="1046758" y="2305614"/>
            <a:ext cx="10098482" cy="2246769"/>
          </a:xfrm>
          <a:prstGeom prst="rect">
            <a:avLst/>
          </a:prstGeom>
          <a:noFill/>
        </p:spPr>
        <p:txBody>
          <a:bodyPr wrap="square">
            <a:spAutoFit/>
          </a:bodyPr>
          <a:lstStyle/>
          <a:p>
            <a:pPr algn="just">
              <a:buNone/>
            </a:pPr>
            <a:r>
              <a:rPr lang="fr-FR" sz="2000"/>
              <a:t>Le monde technologique évolue très rapidement. Certains choix réalisés aujourd’hui dans le bâtiment pourraient devenir obsolètes demain.</a:t>
            </a:r>
          </a:p>
          <a:p>
            <a:pPr algn="just">
              <a:buNone/>
            </a:pPr>
            <a:endParaRPr lang="fr-FR" sz="2000"/>
          </a:p>
          <a:p>
            <a:pPr algn="just">
              <a:buNone/>
            </a:pPr>
            <a:r>
              <a:rPr lang="fr-FR" sz="2000"/>
              <a:t>Nous présentons trois ruptures technologiques susceptibles de remettre en cause certains investissements actuels. Des infrastructures considérées aujourd’hui comme sûres pourraient perdre rapidement de leur valeur et devenir des </a:t>
            </a:r>
            <a:r>
              <a:rPr lang="fr-FR" sz="2000" i="1" err="1"/>
              <a:t>stranded</a:t>
            </a:r>
            <a:r>
              <a:rPr lang="fr-FR" sz="2000" i="1"/>
              <a:t> assets</a:t>
            </a:r>
            <a:r>
              <a:rPr lang="fr-FR" sz="2000"/>
              <a:t>, avec un vrai risque de pertes financières. </a:t>
            </a:r>
          </a:p>
        </p:txBody>
      </p:sp>
    </p:spTree>
    <p:extLst>
      <p:ext uri="{BB962C8B-B14F-4D97-AF65-F5344CB8AC3E}">
        <p14:creationId xmlns:p14="http://schemas.microsoft.com/office/powerpoint/2010/main" val="2008032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C3763FE-1946-BF8A-0B5F-3557F874A236}"/>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ZoneTexte 25">
            <a:extLst>
              <a:ext uri="{FF2B5EF4-FFF2-40B4-BE49-F238E27FC236}">
                <a16:creationId xmlns:a16="http://schemas.microsoft.com/office/drawing/2014/main" id="{08DBA748-D303-D50C-1BDE-2D5B7E1AC700}"/>
              </a:ext>
            </a:extLst>
          </p:cNvPr>
          <p:cNvSpPr txBox="1"/>
          <p:nvPr/>
        </p:nvSpPr>
        <p:spPr>
          <a:xfrm>
            <a:off x="882628" y="1394008"/>
            <a:ext cx="10426738" cy="2092881"/>
          </a:xfrm>
          <a:prstGeom prst="rect">
            <a:avLst/>
          </a:prstGeom>
          <a:noFill/>
        </p:spPr>
        <p:txBody>
          <a:bodyPr wrap="square" lIns="91440" tIns="45720" rIns="91440" bIns="45720" anchor="t">
            <a:spAutoFit/>
          </a:bodyPr>
          <a:lstStyle/>
          <a:p>
            <a:pPr algn="just"/>
            <a:r>
              <a:rPr lang="fr-FR" sz="2000" dirty="0"/>
              <a:t>En 2022, la Russie envahit l’Ukraine et utilise parallèlement l’arme du gaz pour éviter une réaction trop forte des Européens. Déjà en 2021, la Russie avait limité sa fourniture de gaz, empêchant l’Europe de remplir ses stocks et lui imposant de passer l’hiver avec des réserves plus faibles qu’à l’habitude.</a:t>
            </a:r>
          </a:p>
          <a:p>
            <a:pPr algn="just"/>
            <a:endParaRPr lang="fr-FR" sz="1000" dirty="0"/>
          </a:p>
          <a:p>
            <a:pPr algn="just"/>
            <a:r>
              <a:rPr lang="fr-FR" sz="2000" dirty="0"/>
              <a:t>Cette stratégie qui reposait sur l’usage de la dépendance énergétique comme moyen de pression, était assumée, comme l’illustre certaines communications de Gazprom.</a:t>
            </a:r>
          </a:p>
        </p:txBody>
      </p:sp>
      <p:sp>
        <p:nvSpPr>
          <p:cNvPr id="35" name="ZoneTexte 34">
            <a:extLst>
              <a:ext uri="{FF2B5EF4-FFF2-40B4-BE49-F238E27FC236}">
                <a16:creationId xmlns:a16="http://schemas.microsoft.com/office/drawing/2014/main" id="{A7C083CE-D346-237C-E1EE-5726AD1BF1EB}"/>
              </a:ext>
            </a:extLst>
          </p:cNvPr>
          <p:cNvSpPr txBox="1"/>
          <p:nvPr/>
        </p:nvSpPr>
        <p:spPr>
          <a:xfrm>
            <a:off x="4037656" y="260274"/>
            <a:ext cx="4116688" cy="523220"/>
          </a:xfrm>
          <a:prstGeom prst="rect">
            <a:avLst/>
          </a:prstGeom>
          <a:noFill/>
        </p:spPr>
        <p:txBody>
          <a:bodyPr wrap="square" lIns="91440" tIns="45720" rIns="91440" bIns="45720" rtlCol="0" anchor="t">
            <a:spAutoFit/>
          </a:bodyPr>
          <a:lstStyle/>
          <a:p>
            <a:pPr algn="ctr"/>
            <a:r>
              <a:rPr lang="fr-BE" sz="2800" b="1"/>
              <a:t>Le choc de 2022</a:t>
            </a:r>
          </a:p>
        </p:txBody>
      </p:sp>
      <p:grpSp>
        <p:nvGrpSpPr>
          <p:cNvPr id="19" name="Groupe 18">
            <a:extLst>
              <a:ext uri="{FF2B5EF4-FFF2-40B4-BE49-F238E27FC236}">
                <a16:creationId xmlns:a16="http://schemas.microsoft.com/office/drawing/2014/main" id="{3EFC472B-94D5-3F44-D1A3-699339254DB3}"/>
              </a:ext>
            </a:extLst>
          </p:cNvPr>
          <p:cNvGrpSpPr/>
          <p:nvPr/>
        </p:nvGrpSpPr>
        <p:grpSpPr>
          <a:xfrm>
            <a:off x="1337627" y="3618601"/>
            <a:ext cx="9516746" cy="2540626"/>
            <a:chOff x="1337624" y="3506874"/>
            <a:chExt cx="9516746" cy="2540626"/>
          </a:xfrm>
        </p:grpSpPr>
        <p:sp>
          <p:nvSpPr>
            <p:cNvPr id="11" name="ZoneTexte 10">
              <a:extLst>
                <a:ext uri="{FF2B5EF4-FFF2-40B4-BE49-F238E27FC236}">
                  <a16:creationId xmlns:a16="http://schemas.microsoft.com/office/drawing/2014/main" id="{96167D82-6AE1-223A-62D2-397BB9588EB7}"/>
                </a:ext>
              </a:extLst>
            </p:cNvPr>
            <p:cNvSpPr txBox="1"/>
            <p:nvPr/>
          </p:nvSpPr>
          <p:spPr>
            <a:xfrm>
              <a:off x="1337624" y="3608553"/>
              <a:ext cx="9516746" cy="584775"/>
            </a:xfrm>
            <a:prstGeom prst="rect">
              <a:avLst/>
            </a:prstGeom>
            <a:noFill/>
          </p:spPr>
          <p:txBody>
            <a:bodyPr wrap="square">
              <a:spAutoFit/>
            </a:bodyPr>
            <a:lstStyle/>
            <a:p>
              <a:pPr algn="ctr"/>
              <a:r>
                <a:rPr lang="fr-FR" sz="1600" i="1"/>
                <a:t>Extraits d’une publicité vidéo du géant gazier russe Gazprom mettant explicitement en scène l’arrêt des livraisons vers l’Europe. Un ouvrier de Gazprom ferme une vanne, puis apparaît le drapeau de l’UE.</a:t>
              </a:r>
              <a:endParaRPr lang="fr-BE" sz="1600" i="1"/>
            </a:p>
          </p:txBody>
        </p:sp>
        <p:grpSp>
          <p:nvGrpSpPr>
            <p:cNvPr id="18" name="Groupe 17">
              <a:extLst>
                <a:ext uri="{FF2B5EF4-FFF2-40B4-BE49-F238E27FC236}">
                  <a16:creationId xmlns:a16="http://schemas.microsoft.com/office/drawing/2014/main" id="{29931033-7C78-D1F1-FE37-13B87514C28A}"/>
                </a:ext>
              </a:extLst>
            </p:cNvPr>
            <p:cNvGrpSpPr/>
            <p:nvPr/>
          </p:nvGrpSpPr>
          <p:grpSpPr>
            <a:xfrm>
              <a:off x="1381472" y="3506874"/>
              <a:ext cx="9429050" cy="2540626"/>
              <a:chOff x="1705755" y="3218450"/>
              <a:chExt cx="8780482" cy="2365872"/>
            </a:xfrm>
          </p:grpSpPr>
          <p:grpSp>
            <p:nvGrpSpPr>
              <p:cNvPr id="14" name="Groupe 13">
                <a:extLst>
                  <a:ext uri="{FF2B5EF4-FFF2-40B4-BE49-F238E27FC236}">
                    <a16:creationId xmlns:a16="http://schemas.microsoft.com/office/drawing/2014/main" id="{B2C5D4A1-8660-C259-433A-DA96A61163F0}"/>
                  </a:ext>
                </a:extLst>
              </p:cNvPr>
              <p:cNvGrpSpPr/>
              <p:nvPr/>
            </p:nvGrpSpPr>
            <p:grpSpPr>
              <a:xfrm>
                <a:off x="1705755" y="3930705"/>
                <a:ext cx="8780482" cy="1653617"/>
                <a:chOff x="1343497" y="4100714"/>
                <a:chExt cx="8780482" cy="1653617"/>
              </a:xfrm>
            </p:grpSpPr>
            <p:pic>
              <p:nvPicPr>
                <p:cNvPr id="3" name="Image 2" descr="Une image contenant plein air, personne, neige, bleu&#10;&#10;Le contenu généré par l’IA peut être incorrect.">
                  <a:extLst>
                    <a:ext uri="{FF2B5EF4-FFF2-40B4-BE49-F238E27FC236}">
                      <a16:creationId xmlns:a16="http://schemas.microsoft.com/office/drawing/2014/main" id="{9ED85EFB-BBCD-F10E-627C-22CF10410B76}"/>
                    </a:ext>
                  </a:extLst>
                </p:cNvPr>
                <p:cNvPicPr>
                  <a:picLocks noChangeAspect="1"/>
                </p:cNvPicPr>
                <p:nvPr/>
              </p:nvPicPr>
              <p:blipFill>
                <a:blip r:embed="rId3"/>
                <a:stretch>
                  <a:fillRect/>
                </a:stretch>
              </p:blipFill>
              <p:spPr>
                <a:xfrm>
                  <a:off x="1343497" y="4100715"/>
                  <a:ext cx="2926830" cy="1653616"/>
                </a:xfrm>
                <a:prstGeom prst="rect">
                  <a:avLst/>
                </a:prstGeom>
              </p:spPr>
            </p:pic>
            <p:pic>
              <p:nvPicPr>
                <p:cNvPr id="5" name="Image 4" descr="Une image contenant personne, intérieur, main, utiliser&#10;&#10;Le contenu généré par l’IA peut être incorrect.">
                  <a:extLst>
                    <a:ext uri="{FF2B5EF4-FFF2-40B4-BE49-F238E27FC236}">
                      <a16:creationId xmlns:a16="http://schemas.microsoft.com/office/drawing/2014/main" id="{4CBB88E0-3DC3-25F3-264D-DF405EA78CE7}"/>
                    </a:ext>
                  </a:extLst>
                </p:cNvPr>
                <p:cNvPicPr>
                  <a:picLocks noChangeAspect="1"/>
                </p:cNvPicPr>
                <p:nvPr/>
              </p:nvPicPr>
              <p:blipFill>
                <a:blip r:embed="rId4"/>
                <a:stretch>
                  <a:fillRect/>
                </a:stretch>
              </p:blipFill>
              <p:spPr>
                <a:xfrm>
                  <a:off x="4270328" y="4100714"/>
                  <a:ext cx="2926826" cy="1653615"/>
                </a:xfrm>
                <a:prstGeom prst="rect">
                  <a:avLst/>
                </a:prstGeom>
              </p:spPr>
            </p:pic>
            <p:pic>
              <p:nvPicPr>
                <p:cNvPr id="7" name="Image 6" descr="Une image contenant ciel, drapeau, nuage, plein air&#10;&#10;Le contenu généré par l’IA peut être incorrect.">
                  <a:extLst>
                    <a:ext uri="{FF2B5EF4-FFF2-40B4-BE49-F238E27FC236}">
                      <a16:creationId xmlns:a16="http://schemas.microsoft.com/office/drawing/2014/main" id="{8622FED1-AC0A-778B-F638-18B579FE2696}"/>
                    </a:ext>
                  </a:extLst>
                </p:cNvPr>
                <p:cNvPicPr>
                  <a:picLocks noChangeAspect="1"/>
                </p:cNvPicPr>
                <p:nvPr/>
              </p:nvPicPr>
              <p:blipFill>
                <a:blip r:embed="rId5"/>
                <a:srcRect b="128"/>
                <a:stretch>
                  <a:fillRect/>
                </a:stretch>
              </p:blipFill>
              <p:spPr>
                <a:xfrm>
                  <a:off x="7197153" y="4102836"/>
                  <a:ext cx="2926826" cy="1651493"/>
                </a:xfrm>
                <a:prstGeom prst="rect">
                  <a:avLst/>
                </a:prstGeom>
              </p:spPr>
            </p:pic>
          </p:grpSp>
          <p:sp>
            <p:nvSpPr>
              <p:cNvPr id="17" name="Rectangle 16">
                <a:extLst>
                  <a:ext uri="{FF2B5EF4-FFF2-40B4-BE49-F238E27FC236}">
                    <a16:creationId xmlns:a16="http://schemas.microsoft.com/office/drawing/2014/main" id="{F1C56A7C-4F3D-3CE2-1D9E-8260F1BB94F3}"/>
                  </a:ext>
                </a:extLst>
              </p:cNvPr>
              <p:cNvSpPr/>
              <p:nvPr/>
            </p:nvSpPr>
            <p:spPr>
              <a:xfrm>
                <a:off x="1705760" y="3218450"/>
                <a:ext cx="8780477" cy="236587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0" name="Espace réservé du numéro de diapositive 3">
            <a:extLst>
              <a:ext uri="{FF2B5EF4-FFF2-40B4-BE49-F238E27FC236}">
                <a16:creationId xmlns:a16="http://schemas.microsoft.com/office/drawing/2014/main" id="{C7103B64-F6E3-3560-B3F1-1D84430EF94E}"/>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4</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88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132CF-B603-E74F-52C0-4E27D93BD708}"/>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A8CC7C4E-75DA-F69B-435B-915F231A75AE}"/>
              </a:ext>
            </a:extLst>
          </p:cNvPr>
          <p:cNvSpPr txBox="1"/>
          <p:nvPr/>
        </p:nvSpPr>
        <p:spPr>
          <a:xfrm>
            <a:off x="686793" y="1525540"/>
            <a:ext cx="5409207" cy="4216539"/>
          </a:xfrm>
          <a:prstGeom prst="rect">
            <a:avLst/>
          </a:prstGeom>
          <a:noFill/>
        </p:spPr>
        <p:txBody>
          <a:bodyPr wrap="square" lIns="91440" tIns="45720" rIns="91440" bIns="45720" anchor="t">
            <a:spAutoFit/>
          </a:bodyPr>
          <a:lstStyle/>
          <a:p>
            <a:pPr algn="just">
              <a:buNone/>
            </a:pPr>
            <a:r>
              <a:rPr lang="fr-FR" sz="2000"/>
              <a:t>De nouvelles générations de véhicules électriques arrivent sur le marché, capables d’absorber des puissances de recharge extrêmement élevées.</a:t>
            </a:r>
          </a:p>
          <a:p>
            <a:pPr algn="just">
              <a:buNone/>
            </a:pPr>
            <a:endParaRPr lang="fr-FR" sz="1000"/>
          </a:p>
          <a:p>
            <a:pPr algn="just">
              <a:buNone/>
            </a:pPr>
            <a:r>
              <a:rPr lang="fr-FR" sz="2000"/>
              <a:t>En 2025, CATL a lancé la seconde génération de la batterie </a:t>
            </a:r>
            <a:r>
              <a:rPr lang="fr-FR" sz="2000" err="1"/>
              <a:t>Shenxing</a:t>
            </a:r>
            <a:r>
              <a:rPr lang="fr-FR" sz="2000"/>
              <a:t>, capable d’offrir 520 km d’autonomie après seulement cinq minutes de recharge.</a:t>
            </a:r>
          </a:p>
          <a:p>
            <a:pPr algn="just">
              <a:buNone/>
            </a:pPr>
            <a:endParaRPr lang="fr-FR" sz="1000"/>
          </a:p>
          <a:p>
            <a:pPr algn="just">
              <a:buNone/>
            </a:pPr>
            <a:r>
              <a:rPr lang="fr-FR" sz="2000"/>
              <a:t>Cette évolution pourrait rendre obsolètes de nombreuses infrastructures de recharge lente installées aujourd’hui sur les parkings des bâtiments.</a:t>
            </a:r>
          </a:p>
        </p:txBody>
      </p:sp>
      <p:grpSp>
        <p:nvGrpSpPr>
          <p:cNvPr id="3" name="Groupe 2">
            <a:extLst>
              <a:ext uri="{FF2B5EF4-FFF2-40B4-BE49-F238E27FC236}">
                <a16:creationId xmlns:a16="http://schemas.microsoft.com/office/drawing/2014/main" id="{1A12294A-69BD-368A-9793-6F1D95556EF6}"/>
              </a:ext>
            </a:extLst>
          </p:cNvPr>
          <p:cNvGrpSpPr/>
          <p:nvPr/>
        </p:nvGrpSpPr>
        <p:grpSpPr>
          <a:xfrm>
            <a:off x="6627304" y="1817933"/>
            <a:ext cx="4732590" cy="3631751"/>
            <a:chOff x="6804318" y="1924492"/>
            <a:chExt cx="4732590" cy="3631751"/>
          </a:xfrm>
        </p:grpSpPr>
        <p:pic>
          <p:nvPicPr>
            <p:cNvPr id="2054" name="Picture 6" descr="IAA Mobility 2025: CATL unveils Shenxing Pro - the green super battery as a  signal - Batteries,Electromobility (e-mobility),IAA Mobility (former IAA  Cars) | Elektroauto-News | VISION mobility - Electromobility, connectivity,  infrastructure, mobility ...">
              <a:extLst>
                <a:ext uri="{FF2B5EF4-FFF2-40B4-BE49-F238E27FC236}">
                  <a16:creationId xmlns:a16="http://schemas.microsoft.com/office/drawing/2014/main" id="{E17B31E1-5C55-9B6A-DC13-34A8C8004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21" y="2445141"/>
              <a:ext cx="4529985" cy="301999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57E814A8-C583-1213-D123-67154E8032B3}"/>
                </a:ext>
              </a:extLst>
            </p:cNvPr>
            <p:cNvSpPr txBox="1"/>
            <p:nvPr/>
          </p:nvSpPr>
          <p:spPr>
            <a:xfrm>
              <a:off x="6804318" y="2026107"/>
              <a:ext cx="4732590" cy="338554"/>
            </a:xfrm>
            <a:prstGeom prst="rect">
              <a:avLst/>
            </a:prstGeom>
            <a:noFill/>
          </p:spPr>
          <p:txBody>
            <a:bodyPr wrap="square">
              <a:spAutoFit/>
            </a:bodyPr>
            <a:lstStyle/>
            <a:p>
              <a:pPr algn="ctr"/>
              <a:r>
                <a:rPr lang="fr-BE" sz="1600" i="1"/>
                <a:t>Présentation du </a:t>
              </a:r>
              <a:r>
                <a:rPr lang="fr-BE" sz="1600" i="1" err="1"/>
                <a:t>Shenxing</a:t>
              </a:r>
              <a:r>
                <a:rPr lang="fr-BE" sz="1600" i="1"/>
                <a:t> pro au IAA </a:t>
              </a:r>
              <a:r>
                <a:rPr lang="fr-BE" sz="1600" i="1" err="1"/>
                <a:t>Mobility</a:t>
              </a:r>
              <a:r>
                <a:rPr lang="fr-BE" sz="1600" i="1"/>
                <a:t> 2025.</a:t>
              </a:r>
            </a:p>
          </p:txBody>
        </p:sp>
        <p:sp>
          <p:nvSpPr>
            <p:cNvPr id="2" name="Rectangle : coins arrondis 1">
              <a:extLst>
                <a:ext uri="{FF2B5EF4-FFF2-40B4-BE49-F238E27FC236}">
                  <a16:creationId xmlns:a16="http://schemas.microsoft.com/office/drawing/2014/main" id="{5B505645-6B04-62CE-86A1-2D431D654E0C}"/>
                </a:ext>
              </a:extLst>
            </p:cNvPr>
            <p:cNvSpPr/>
            <p:nvPr/>
          </p:nvSpPr>
          <p:spPr>
            <a:xfrm>
              <a:off x="6825586" y="1924492"/>
              <a:ext cx="4690057" cy="3631751"/>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BF211853-498B-CC22-5E44-BCD18AFEB3A4}"/>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ZoneTexte 5">
            <a:extLst>
              <a:ext uri="{FF2B5EF4-FFF2-40B4-BE49-F238E27FC236}">
                <a16:creationId xmlns:a16="http://schemas.microsoft.com/office/drawing/2014/main" id="{DE3EA962-1E48-C4CF-39B0-A59F4B8532DC}"/>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a:t>Rupture 1 : Obsolescence des bornes de recharge lente</a:t>
            </a:r>
          </a:p>
        </p:txBody>
      </p:sp>
      <p:sp>
        <p:nvSpPr>
          <p:cNvPr id="8" name="Espace réservé du numéro de diapositive 3">
            <a:extLst>
              <a:ext uri="{FF2B5EF4-FFF2-40B4-BE49-F238E27FC236}">
                <a16:creationId xmlns:a16="http://schemas.microsoft.com/office/drawing/2014/main" id="{81331E87-D390-F1CF-4D70-6F43D94A7356}"/>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40</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189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765C5-4475-6858-B9A8-E597E68F3584}"/>
            </a:ext>
          </a:extLst>
        </p:cNvPr>
        <p:cNvGrpSpPr/>
        <p:nvPr/>
      </p:nvGrpSpPr>
      <p:grpSpPr>
        <a:xfrm>
          <a:off x="0" y="0"/>
          <a:ext cx="0" cy="0"/>
          <a:chOff x="0" y="0"/>
          <a:chExt cx="0" cy="0"/>
        </a:xfrm>
      </p:grpSpPr>
      <p:pic>
        <p:nvPicPr>
          <p:cNvPr id="9218" name="Picture 2" descr="Grand parking souterrain vide | Photo Premium">
            <a:extLst>
              <a:ext uri="{FF2B5EF4-FFF2-40B4-BE49-F238E27FC236}">
                <a16:creationId xmlns:a16="http://schemas.microsoft.com/office/drawing/2014/main" id="{ED9FBAF6-5275-2873-9667-4EC538D1A4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912" r="954"/>
          <a:stretch>
            <a:fillRect/>
          </a:stretch>
        </p:blipFill>
        <p:spPr bwMode="auto">
          <a:xfrm>
            <a:off x="6723002" y="2359717"/>
            <a:ext cx="4547511" cy="301882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C741FED-A2FB-628D-F52B-DFE6A9F1C13D}"/>
              </a:ext>
            </a:extLst>
          </p:cNvPr>
          <p:cNvSpPr txBox="1"/>
          <p:nvPr/>
        </p:nvSpPr>
        <p:spPr>
          <a:xfrm>
            <a:off x="764764" y="1566180"/>
            <a:ext cx="5331235" cy="4555093"/>
          </a:xfrm>
          <a:prstGeom prst="rect">
            <a:avLst/>
          </a:prstGeom>
          <a:noFill/>
        </p:spPr>
        <p:txBody>
          <a:bodyPr wrap="square" lIns="91440" tIns="45720" rIns="91440" bIns="45720" anchor="t">
            <a:spAutoFit/>
          </a:bodyPr>
          <a:lstStyle/>
          <a:p>
            <a:pPr algn="just">
              <a:buNone/>
            </a:pPr>
            <a:r>
              <a:rPr lang="fr-FR" sz="2000"/>
              <a:t>Aujourd’hui, les bâtiments sont généralement conçus avec des garages ou des places de stationnement. Mais ce modèle pourrait devenir obsolète dans les prochaines décennies.</a:t>
            </a:r>
          </a:p>
          <a:p>
            <a:pPr algn="just">
              <a:buNone/>
            </a:pPr>
            <a:endParaRPr lang="fr-FR" sz="1000"/>
          </a:p>
          <a:p>
            <a:pPr algn="just"/>
            <a:r>
              <a:rPr lang="fr-FR" sz="2000"/>
              <a:t>Avec l’arrivée des véhicules électriques autonomes, les voitures ne resteront plus nécessairement stationnées à proximité du bâtiment.</a:t>
            </a:r>
          </a:p>
          <a:p>
            <a:pPr algn="just"/>
            <a:endParaRPr lang="fr-FR" sz="1000"/>
          </a:p>
          <a:p>
            <a:pPr algn="just"/>
            <a:r>
              <a:rPr lang="fr-FR" sz="2000"/>
              <a:t>De plus, lorsqu’elles ne sont pas utilisées, elles pourront par exemple se déplacer vers des zones où l’électricité est bon marché pour se recharger.</a:t>
            </a:r>
          </a:p>
        </p:txBody>
      </p:sp>
      <p:sp>
        <p:nvSpPr>
          <p:cNvPr id="3" name="Rectangle 2">
            <a:extLst>
              <a:ext uri="{FF2B5EF4-FFF2-40B4-BE49-F238E27FC236}">
                <a16:creationId xmlns:a16="http://schemas.microsoft.com/office/drawing/2014/main" id="{F95BEF49-1247-EE25-CEAD-949F5FFBF388}"/>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00016EDA-85DB-DEF9-2B7B-390D8E545914}"/>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a:t>Rupture 2 : Obsolescence des parkings</a:t>
            </a:r>
          </a:p>
        </p:txBody>
      </p:sp>
      <p:grpSp>
        <p:nvGrpSpPr>
          <p:cNvPr id="6" name="Groupe 5">
            <a:extLst>
              <a:ext uri="{FF2B5EF4-FFF2-40B4-BE49-F238E27FC236}">
                <a16:creationId xmlns:a16="http://schemas.microsoft.com/office/drawing/2014/main" id="{096299E9-5DF1-4940-F470-08F5E841BEC9}"/>
              </a:ext>
            </a:extLst>
          </p:cNvPr>
          <p:cNvGrpSpPr/>
          <p:nvPr/>
        </p:nvGrpSpPr>
        <p:grpSpPr>
          <a:xfrm>
            <a:off x="6627304" y="1817933"/>
            <a:ext cx="4732590" cy="3631751"/>
            <a:chOff x="6804318" y="1924492"/>
            <a:chExt cx="4732590" cy="3631751"/>
          </a:xfrm>
        </p:grpSpPr>
        <p:sp>
          <p:nvSpPr>
            <p:cNvPr id="8" name="ZoneTexte 7">
              <a:extLst>
                <a:ext uri="{FF2B5EF4-FFF2-40B4-BE49-F238E27FC236}">
                  <a16:creationId xmlns:a16="http://schemas.microsoft.com/office/drawing/2014/main" id="{C40F4C34-BBC9-F554-8783-4640CF3DCA04}"/>
                </a:ext>
              </a:extLst>
            </p:cNvPr>
            <p:cNvSpPr txBox="1"/>
            <p:nvPr/>
          </p:nvSpPr>
          <p:spPr>
            <a:xfrm>
              <a:off x="6804318" y="2026107"/>
              <a:ext cx="4732590" cy="338554"/>
            </a:xfrm>
            <a:prstGeom prst="rect">
              <a:avLst/>
            </a:prstGeom>
            <a:noFill/>
          </p:spPr>
          <p:txBody>
            <a:bodyPr wrap="square">
              <a:spAutoFit/>
            </a:bodyPr>
            <a:lstStyle/>
            <a:p>
              <a:pPr algn="ctr"/>
              <a:r>
                <a:rPr lang="fr-BE" sz="1600" i="1"/>
                <a:t>Les parkings bientôt inutiles ?</a:t>
              </a:r>
            </a:p>
          </p:txBody>
        </p:sp>
        <p:sp>
          <p:nvSpPr>
            <p:cNvPr id="9" name="Rectangle : coins arrondis 8">
              <a:extLst>
                <a:ext uri="{FF2B5EF4-FFF2-40B4-BE49-F238E27FC236}">
                  <a16:creationId xmlns:a16="http://schemas.microsoft.com/office/drawing/2014/main" id="{A18AAC23-5FC0-6254-119E-D7CBF0E864EC}"/>
                </a:ext>
              </a:extLst>
            </p:cNvPr>
            <p:cNvSpPr/>
            <p:nvPr/>
          </p:nvSpPr>
          <p:spPr>
            <a:xfrm>
              <a:off x="6825586" y="1924492"/>
              <a:ext cx="4690057" cy="3631751"/>
            </a:xfrm>
            <a:prstGeom prst="roundRect">
              <a:avLst>
                <a:gd name="adj" fmla="val 0"/>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Espace réservé du numéro de diapositive 3">
            <a:extLst>
              <a:ext uri="{FF2B5EF4-FFF2-40B4-BE49-F238E27FC236}">
                <a16:creationId xmlns:a16="http://schemas.microsoft.com/office/drawing/2014/main" id="{FA1BB7B8-08FB-C6DA-8103-2BFF0B0FA0B4}"/>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41</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585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5063B-37D1-79D1-22AB-6F1258D37C80}"/>
            </a:ext>
          </a:extLst>
        </p:cNvPr>
        <p:cNvGrpSpPr/>
        <p:nvPr/>
      </p:nvGrpSpPr>
      <p:grpSpPr>
        <a:xfrm>
          <a:off x="0" y="0"/>
          <a:ext cx="0" cy="0"/>
          <a:chOff x="0" y="0"/>
          <a:chExt cx="0" cy="0"/>
        </a:xfrm>
      </p:grpSpPr>
      <p:grpSp>
        <p:nvGrpSpPr>
          <p:cNvPr id="11" name="Groupe 10">
            <a:extLst>
              <a:ext uri="{FF2B5EF4-FFF2-40B4-BE49-F238E27FC236}">
                <a16:creationId xmlns:a16="http://schemas.microsoft.com/office/drawing/2014/main" id="{006564C9-D824-6A6E-A83E-9B14E7EB5C96}"/>
              </a:ext>
            </a:extLst>
          </p:cNvPr>
          <p:cNvGrpSpPr/>
          <p:nvPr/>
        </p:nvGrpSpPr>
        <p:grpSpPr>
          <a:xfrm>
            <a:off x="1804408" y="4102075"/>
            <a:ext cx="8583178" cy="2159010"/>
            <a:chOff x="1924493" y="4306186"/>
            <a:chExt cx="8583178" cy="2159010"/>
          </a:xfrm>
        </p:grpSpPr>
        <p:sp>
          <p:nvSpPr>
            <p:cNvPr id="12" name="ZoneTexte 11">
              <a:extLst>
                <a:ext uri="{FF2B5EF4-FFF2-40B4-BE49-F238E27FC236}">
                  <a16:creationId xmlns:a16="http://schemas.microsoft.com/office/drawing/2014/main" id="{333B66DA-6477-DB06-E782-F3E69EC9A346}"/>
                </a:ext>
              </a:extLst>
            </p:cNvPr>
            <p:cNvSpPr txBox="1"/>
            <p:nvPr/>
          </p:nvSpPr>
          <p:spPr>
            <a:xfrm>
              <a:off x="2072038" y="4427820"/>
              <a:ext cx="2515099" cy="1077218"/>
            </a:xfrm>
            <a:prstGeom prst="rect">
              <a:avLst/>
            </a:prstGeom>
            <a:noFill/>
          </p:spPr>
          <p:txBody>
            <a:bodyPr wrap="square">
              <a:spAutoFit/>
            </a:bodyPr>
            <a:lstStyle/>
            <a:p>
              <a:pPr algn="just"/>
              <a:r>
                <a:rPr lang="fr-FR" sz="1600" i="1"/>
                <a:t>Power Edison (États-Unis) conçoit des containers de stockage qui peuvent être déplacés par camion.</a:t>
              </a:r>
              <a:endParaRPr lang="fr-BE" sz="1600" i="1"/>
            </a:p>
          </p:txBody>
        </p:sp>
        <p:pic>
          <p:nvPicPr>
            <p:cNvPr id="10242" name="Picture 2" descr="Mobile Energy Storage | Power Edison">
              <a:extLst>
                <a:ext uri="{FF2B5EF4-FFF2-40B4-BE49-F238E27FC236}">
                  <a16:creationId xmlns:a16="http://schemas.microsoft.com/office/drawing/2014/main" id="{D0A681E4-4BB3-7A74-F8A8-6A821AECA7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07"/>
            <a:stretch>
              <a:fillRect/>
            </a:stretch>
          </p:blipFill>
          <p:spPr bwMode="auto">
            <a:xfrm>
              <a:off x="4720105" y="4358875"/>
              <a:ext cx="5739665" cy="2049058"/>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5348320C-8743-39A1-1067-E0763B5853D0}"/>
                </a:ext>
              </a:extLst>
            </p:cNvPr>
            <p:cNvSpPr txBox="1"/>
            <p:nvPr/>
          </p:nvSpPr>
          <p:spPr>
            <a:xfrm>
              <a:off x="2338819" y="6016690"/>
              <a:ext cx="2248318" cy="338554"/>
            </a:xfrm>
            <a:prstGeom prst="rect">
              <a:avLst/>
            </a:prstGeom>
            <a:noFill/>
          </p:spPr>
          <p:txBody>
            <a:bodyPr wrap="square">
              <a:spAutoFit/>
            </a:bodyPr>
            <a:lstStyle/>
            <a:p>
              <a:pPr algn="r"/>
              <a:r>
                <a:rPr lang="fr-BE" sz="1600" err="1"/>
                <a:t>TerraCharge</a:t>
              </a:r>
              <a:r>
                <a:rPr lang="fr-BE" sz="1600"/>
                <a:t>, 2023.  </a:t>
              </a:r>
            </a:p>
          </p:txBody>
        </p:sp>
        <p:sp>
          <p:nvSpPr>
            <p:cNvPr id="2" name="Rectangle 1">
              <a:extLst>
                <a:ext uri="{FF2B5EF4-FFF2-40B4-BE49-F238E27FC236}">
                  <a16:creationId xmlns:a16="http://schemas.microsoft.com/office/drawing/2014/main" id="{A175FB7A-3ACB-DAD9-9C07-78D3964A60B3}"/>
                </a:ext>
              </a:extLst>
            </p:cNvPr>
            <p:cNvSpPr/>
            <p:nvPr/>
          </p:nvSpPr>
          <p:spPr>
            <a:xfrm>
              <a:off x="1924493" y="4306186"/>
              <a:ext cx="8583178" cy="215901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ZoneTexte 4">
            <a:extLst>
              <a:ext uri="{FF2B5EF4-FFF2-40B4-BE49-F238E27FC236}">
                <a16:creationId xmlns:a16="http://schemas.microsoft.com/office/drawing/2014/main" id="{F2FF0E0E-C682-7200-F645-20103967A2B4}"/>
              </a:ext>
            </a:extLst>
          </p:cNvPr>
          <p:cNvSpPr txBox="1"/>
          <p:nvPr/>
        </p:nvSpPr>
        <p:spPr>
          <a:xfrm>
            <a:off x="868999" y="1149898"/>
            <a:ext cx="10453997" cy="2708434"/>
          </a:xfrm>
          <a:prstGeom prst="rect">
            <a:avLst/>
          </a:prstGeom>
          <a:noFill/>
        </p:spPr>
        <p:txBody>
          <a:bodyPr wrap="square">
            <a:spAutoFit/>
          </a:bodyPr>
          <a:lstStyle/>
          <a:p>
            <a:pPr algn="just"/>
            <a:r>
              <a:rPr lang="fr-FR" sz="2000"/>
              <a:t>Avec la baisse rapide du coût des batteries, de nombreux acteurs commencent à les envisager comme un vecteur d’énergie. Ce changement pourrait modifier profondément la manière d’alimenter un immeuble dans les dix prochaines années. L’électricité pourrait être transportée depuis un hub de production vers un quartier/immeuble au moyen de batteries, sans passer par le réseau de distribution traditionnel.</a:t>
            </a:r>
          </a:p>
          <a:p>
            <a:pPr algn="just"/>
            <a:endParaRPr lang="fr-FR" sz="1000"/>
          </a:p>
          <a:p>
            <a:pPr algn="just"/>
            <a:r>
              <a:rPr lang="fr-FR" sz="2000"/>
              <a:t>Dans ce scénario, certains investissements dans la production distribuée, en particulier les générateurs au gaz ou au diesel, pourraient perdre une grande partie de leur intérêt économique. </a:t>
            </a:r>
          </a:p>
        </p:txBody>
      </p:sp>
      <p:sp>
        <p:nvSpPr>
          <p:cNvPr id="8" name="Rectangle 7">
            <a:extLst>
              <a:ext uri="{FF2B5EF4-FFF2-40B4-BE49-F238E27FC236}">
                <a16:creationId xmlns:a16="http://schemas.microsoft.com/office/drawing/2014/main" id="{84AD3EF7-882A-E676-91AD-9D7B9304ACDE}"/>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ZoneTexte 8">
            <a:extLst>
              <a:ext uri="{FF2B5EF4-FFF2-40B4-BE49-F238E27FC236}">
                <a16:creationId xmlns:a16="http://schemas.microsoft.com/office/drawing/2014/main" id="{DEF50209-7352-C577-3D82-91CF2135799B}"/>
              </a:ext>
            </a:extLst>
          </p:cNvPr>
          <p:cNvSpPr txBox="1"/>
          <p:nvPr/>
        </p:nvSpPr>
        <p:spPr>
          <a:xfrm>
            <a:off x="637227" y="292263"/>
            <a:ext cx="10917545" cy="523220"/>
          </a:xfrm>
          <a:prstGeom prst="rect">
            <a:avLst/>
          </a:prstGeom>
          <a:noFill/>
        </p:spPr>
        <p:txBody>
          <a:bodyPr wrap="square" lIns="91440" tIns="45720" rIns="91440" bIns="45720" rtlCol="0" anchor="t">
            <a:spAutoFit/>
          </a:bodyPr>
          <a:lstStyle/>
          <a:p>
            <a:pPr algn="ctr"/>
            <a:r>
              <a:rPr lang="fr-FR" sz="2800" b="1"/>
              <a:t>Rupture 3 : Le transport d’électricité par batteries</a:t>
            </a:r>
          </a:p>
        </p:txBody>
      </p:sp>
      <p:sp>
        <p:nvSpPr>
          <p:cNvPr id="13" name="Espace réservé du numéro de diapositive 3">
            <a:extLst>
              <a:ext uri="{FF2B5EF4-FFF2-40B4-BE49-F238E27FC236}">
                <a16:creationId xmlns:a16="http://schemas.microsoft.com/office/drawing/2014/main" id="{498FCA57-71A2-C46E-F96A-DCE6BADB5655}"/>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42</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675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CF9BD-535D-FC0E-F02A-9CA7DDA69A4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211120C-D145-FB6A-F169-5167FA330EF1}"/>
              </a:ext>
            </a:extLst>
          </p:cNvPr>
          <p:cNvSpPr/>
          <p:nvPr/>
        </p:nvSpPr>
        <p:spPr>
          <a:xfrm>
            <a:off x="177417" y="158880"/>
            <a:ext cx="11837166" cy="1212720"/>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ZoneTexte 7">
            <a:extLst>
              <a:ext uri="{FF2B5EF4-FFF2-40B4-BE49-F238E27FC236}">
                <a16:creationId xmlns:a16="http://schemas.microsoft.com/office/drawing/2014/main" id="{E7AF1BFF-E585-9D2E-B58D-4B07F6FF5CB9}"/>
              </a:ext>
            </a:extLst>
          </p:cNvPr>
          <p:cNvSpPr txBox="1"/>
          <p:nvPr/>
        </p:nvSpPr>
        <p:spPr>
          <a:xfrm>
            <a:off x="944161" y="288176"/>
            <a:ext cx="10303675" cy="954107"/>
          </a:xfrm>
          <a:prstGeom prst="rect">
            <a:avLst/>
          </a:prstGeom>
          <a:noFill/>
        </p:spPr>
        <p:txBody>
          <a:bodyPr wrap="square" lIns="91440" tIns="45720" rIns="91440" bIns="45720" rtlCol="0" anchor="t">
            <a:spAutoFit/>
          </a:bodyPr>
          <a:lstStyle/>
          <a:p>
            <a:pPr algn="ctr"/>
            <a:r>
              <a:rPr lang="fr-FR" sz="2800" b="1"/>
              <a:t>Quelques exemples montrant à quel point les batteries mobiles pourraient révolutionner le secteur de l’énergie</a:t>
            </a:r>
          </a:p>
        </p:txBody>
      </p:sp>
      <p:sp>
        <p:nvSpPr>
          <p:cNvPr id="10" name="ZoneTexte 9">
            <a:extLst>
              <a:ext uri="{FF2B5EF4-FFF2-40B4-BE49-F238E27FC236}">
                <a16:creationId xmlns:a16="http://schemas.microsoft.com/office/drawing/2014/main" id="{1410AB12-60E8-E5C5-A4CA-06FD06680E4E}"/>
              </a:ext>
            </a:extLst>
          </p:cNvPr>
          <p:cNvSpPr txBox="1"/>
          <p:nvPr/>
        </p:nvSpPr>
        <p:spPr>
          <a:xfrm>
            <a:off x="-21267" y="6560620"/>
            <a:ext cx="10398643" cy="276999"/>
          </a:xfrm>
          <a:prstGeom prst="rect">
            <a:avLst/>
          </a:prstGeom>
          <a:noFill/>
        </p:spPr>
        <p:txBody>
          <a:bodyPr wrap="square">
            <a:spAutoFit/>
          </a:bodyPr>
          <a:lstStyle/>
          <a:p>
            <a:pPr algn="just"/>
            <a:r>
              <a:rPr lang="en-GB" sz="1200"/>
              <a:t>Plus </a:t>
            </a:r>
            <a:r>
              <a:rPr lang="en-GB" sz="1200" err="1"/>
              <a:t>d’informations</a:t>
            </a:r>
            <a:r>
              <a:rPr lang="en-GB" sz="1200"/>
              <a:t> : </a:t>
            </a:r>
            <a:r>
              <a:rPr lang="en-US" sz="1200">
                <a:hlinkClick r:id="rId3"/>
              </a:rPr>
              <a:t>Ernst, D. (2017). </a:t>
            </a:r>
            <a:r>
              <a:rPr lang="en-US" sz="1200" i="1">
                <a:hlinkClick r:id="rId3"/>
              </a:rPr>
              <a:t>Uber-like Models for the Electrical Industry.</a:t>
            </a:r>
            <a:r>
              <a:rPr lang="en-US" sz="1200">
                <a:hlinkClick r:id="rId3"/>
              </a:rPr>
              <a:t> EVENT </a:t>
            </a:r>
            <a:r>
              <a:rPr lang="en-US" sz="1200" err="1">
                <a:hlinkClick r:id="rId3"/>
              </a:rPr>
              <a:t>Powerdale</a:t>
            </a:r>
            <a:r>
              <a:rPr lang="en-US" sz="1200">
                <a:hlinkClick r:id="rId3"/>
              </a:rPr>
              <a:t>, Brussels, Belgium</a:t>
            </a:r>
            <a:r>
              <a:rPr lang="en-US" sz="1200"/>
              <a:t>. </a:t>
            </a:r>
            <a:endParaRPr lang="fr-FR" sz="1200"/>
          </a:p>
        </p:txBody>
      </p:sp>
      <p:grpSp>
        <p:nvGrpSpPr>
          <p:cNvPr id="29" name="Groupe 28">
            <a:extLst>
              <a:ext uri="{FF2B5EF4-FFF2-40B4-BE49-F238E27FC236}">
                <a16:creationId xmlns:a16="http://schemas.microsoft.com/office/drawing/2014/main" id="{C9FD7DBD-BC9A-7698-CAE4-FDAD9DB0099D}"/>
              </a:ext>
            </a:extLst>
          </p:cNvPr>
          <p:cNvGrpSpPr/>
          <p:nvPr/>
        </p:nvGrpSpPr>
        <p:grpSpPr>
          <a:xfrm>
            <a:off x="2373846" y="1747289"/>
            <a:ext cx="7444307" cy="4510386"/>
            <a:chOff x="1601885" y="1767609"/>
            <a:chExt cx="7444307" cy="4510386"/>
          </a:xfrm>
        </p:grpSpPr>
        <p:grpSp>
          <p:nvGrpSpPr>
            <p:cNvPr id="20" name="Groupe 19">
              <a:extLst>
                <a:ext uri="{FF2B5EF4-FFF2-40B4-BE49-F238E27FC236}">
                  <a16:creationId xmlns:a16="http://schemas.microsoft.com/office/drawing/2014/main" id="{F84DBA8B-3859-511C-B3EF-AF1F0BE18F87}"/>
                </a:ext>
              </a:extLst>
            </p:cNvPr>
            <p:cNvGrpSpPr/>
            <p:nvPr/>
          </p:nvGrpSpPr>
          <p:grpSpPr>
            <a:xfrm>
              <a:off x="5449738" y="1767609"/>
              <a:ext cx="3596454" cy="4510386"/>
              <a:chOff x="7724493" y="230806"/>
              <a:chExt cx="3822234" cy="4793542"/>
            </a:xfrm>
          </p:grpSpPr>
          <p:grpSp>
            <p:nvGrpSpPr>
              <p:cNvPr id="18" name="Groupe 17">
                <a:extLst>
                  <a:ext uri="{FF2B5EF4-FFF2-40B4-BE49-F238E27FC236}">
                    <a16:creationId xmlns:a16="http://schemas.microsoft.com/office/drawing/2014/main" id="{5DF383D7-0E9A-E50D-693C-33AAC9F8D40B}"/>
                  </a:ext>
                </a:extLst>
              </p:cNvPr>
              <p:cNvGrpSpPr/>
              <p:nvPr/>
            </p:nvGrpSpPr>
            <p:grpSpPr>
              <a:xfrm>
                <a:off x="7806817" y="328232"/>
                <a:ext cx="3679307" cy="4631353"/>
                <a:chOff x="7800892" y="339574"/>
                <a:chExt cx="3679307" cy="4631353"/>
              </a:xfrm>
            </p:grpSpPr>
            <p:pic>
              <p:nvPicPr>
                <p:cNvPr id="15" name="Image 14" descr="Une image contenant moulin à vent&#10;&#10;Le contenu généré par l’IA peut être incorrect.">
                  <a:extLst>
                    <a:ext uri="{FF2B5EF4-FFF2-40B4-BE49-F238E27FC236}">
                      <a16:creationId xmlns:a16="http://schemas.microsoft.com/office/drawing/2014/main" id="{FEFC4B97-3049-FAC0-C9DB-0434377689A3}"/>
                    </a:ext>
                  </a:extLst>
                </p:cNvPr>
                <p:cNvPicPr>
                  <a:picLocks noChangeAspect="1"/>
                </p:cNvPicPr>
                <p:nvPr/>
              </p:nvPicPr>
              <p:blipFill>
                <a:blip r:embed="rId4"/>
                <a:stretch>
                  <a:fillRect/>
                </a:stretch>
              </p:blipFill>
              <p:spPr>
                <a:xfrm>
                  <a:off x="8099924" y="339574"/>
                  <a:ext cx="3081243" cy="2344445"/>
                </a:xfrm>
                <a:prstGeom prst="rect">
                  <a:avLst/>
                </a:prstGeom>
              </p:spPr>
            </p:pic>
            <p:pic>
              <p:nvPicPr>
                <p:cNvPr id="17" name="Image 16" descr="Une image contenant dessin, texte, dessin humoristique, illustration&#10;&#10;Le contenu généré par l’IA peut être incorrect.">
                  <a:extLst>
                    <a:ext uri="{FF2B5EF4-FFF2-40B4-BE49-F238E27FC236}">
                      <a16:creationId xmlns:a16="http://schemas.microsoft.com/office/drawing/2014/main" id="{E86F6588-CD69-B3CC-3317-79E37C6BFC8D}"/>
                    </a:ext>
                  </a:extLst>
                </p:cNvPr>
                <p:cNvPicPr>
                  <a:picLocks noChangeAspect="1"/>
                </p:cNvPicPr>
                <p:nvPr/>
              </p:nvPicPr>
              <p:blipFill>
                <a:blip r:embed="rId5"/>
                <a:srcRect t="9845"/>
                <a:stretch>
                  <a:fillRect/>
                </a:stretch>
              </p:blipFill>
              <p:spPr>
                <a:xfrm>
                  <a:off x="7800892" y="2716197"/>
                  <a:ext cx="3679307" cy="2254730"/>
                </a:xfrm>
                <a:prstGeom prst="rect">
                  <a:avLst/>
                </a:prstGeom>
              </p:spPr>
            </p:pic>
          </p:grpSp>
          <p:sp>
            <p:nvSpPr>
              <p:cNvPr id="19" name="Rectangle 18">
                <a:extLst>
                  <a:ext uri="{FF2B5EF4-FFF2-40B4-BE49-F238E27FC236}">
                    <a16:creationId xmlns:a16="http://schemas.microsoft.com/office/drawing/2014/main" id="{702915C0-C658-715C-436D-B6D4BCF36210}"/>
                  </a:ext>
                </a:extLst>
              </p:cNvPr>
              <p:cNvSpPr/>
              <p:nvPr/>
            </p:nvSpPr>
            <p:spPr>
              <a:xfrm>
                <a:off x="7724493" y="230806"/>
                <a:ext cx="3822234" cy="479354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e 21">
              <a:extLst>
                <a:ext uri="{FF2B5EF4-FFF2-40B4-BE49-F238E27FC236}">
                  <a16:creationId xmlns:a16="http://schemas.microsoft.com/office/drawing/2014/main" id="{08C3BAAF-0FDE-599C-B269-DD3A83A5A1A2}"/>
                </a:ext>
              </a:extLst>
            </p:cNvPr>
            <p:cNvGrpSpPr/>
            <p:nvPr/>
          </p:nvGrpSpPr>
          <p:grpSpPr>
            <a:xfrm>
              <a:off x="1601885" y="4032585"/>
              <a:ext cx="3747860" cy="2245410"/>
              <a:chOff x="1737625" y="3744181"/>
              <a:chExt cx="4717647" cy="2826427"/>
            </a:xfrm>
          </p:grpSpPr>
          <p:pic>
            <p:nvPicPr>
              <p:cNvPr id="13" name="Image 12" descr="Une image contenant dessin, dessin humoristique, Dessin d’enfant, illustration&#10;&#10;Le contenu généré par l’IA peut être incorrect.">
                <a:extLst>
                  <a:ext uri="{FF2B5EF4-FFF2-40B4-BE49-F238E27FC236}">
                    <a16:creationId xmlns:a16="http://schemas.microsoft.com/office/drawing/2014/main" id="{FA921540-F3E6-1CD5-7CF6-52F701FAE226}"/>
                  </a:ext>
                </a:extLst>
              </p:cNvPr>
              <p:cNvPicPr>
                <a:picLocks noChangeAspect="1"/>
              </p:cNvPicPr>
              <p:nvPr/>
            </p:nvPicPr>
            <p:blipFill>
              <a:blip r:embed="rId6"/>
              <a:stretch>
                <a:fillRect/>
              </a:stretch>
            </p:blipFill>
            <p:spPr>
              <a:xfrm>
                <a:off x="1859685" y="3744181"/>
                <a:ext cx="4595587" cy="2826427"/>
              </a:xfrm>
              <a:prstGeom prst="rect">
                <a:avLst/>
              </a:prstGeom>
            </p:spPr>
          </p:pic>
          <p:sp>
            <p:nvSpPr>
              <p:cNvPr id="21" name="Rectangle 20">
                <a:extLst>
                  <a:ext uri="{FF2B5EF4-FFF2-40B4-BE49-F238E27FC236}">
                    <a16:creationId xmlns:a16="http://schemas.microsoft.com/office/drawing/2014/main" id="{6D113292-04D2-BA79-713C-EE38DE0F2BED}"/>
                  </a:ext>
                </a:extLst>
              </p:cNvPr>
              <p:cNvSpPr/>
              <p:nvPr/>
            </p:nvSpPr>
            <p:spPr>
              <a:xfrm>
                <a:off x="1737625" y="3857158"/>
                <a:ext cx="4595586" cy="271345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e 27">
              <a:extLst>
                <a:ext uri="{FF2B5EF4-FFF2-40B4-BE49-F238E27FC236}">
                  <a16:creationId xmlns:a16="http://schemas.microsoft.com/office/drawing/2014/main" id="{A625F8D8-D83D-2F7F-C49B-50498F250809}"/>
                </a:ext>
              </a:extLst>
            </p:cNvPr>
            <p:cNvGrpSpPr/>
            <p:nvPr/>
          </p:nvGrpSpPr>
          <p:grpSpPr>
            <a:xfrm>
              <a:off x="1601885" y="1767609"/>
              <a:ext cx="3650891" cy="2156914"/>
              <a:chOff x="1601941" y="1766352"/>
              <a:chExt cx="3650891" cy="2156914"/>
            </a:xfrm>
          </p:grpSpPr>
          <p:pic>
            <p:nvPicPr>
              <p:cNvPr id="25" name="Image 24" descr="Une image contenant texte, dessin humoristique, illustration&#10;&#10;Le contenu généré par l’IA peut être incorrect.">
                <a:extLst>
                  <a:ext uri="{FF2B5EF4-FFF2-40B4-BE49-F238E27FC236}">
                    <a16:creationId xmlns:a16="http://schemas.microsoft.com/office/drawing/2014/main" id="{8C24588C-FFC7-D724-8801-CEB24707D9B6}"/>
                  </a:ext>
                </a:extLst>
              </p:cNvPr>
              <p:cNvPicPr>
                <a:picLocks noChangeAspect="1"/>
              </p:cNvPicPr>
              <p:nvPr/>
            </p:nvPicPr>
            <p:blipFill>
              <a:blip r:embed="rId7"/>
              <a:stretch>
                <a:fillRect/>
              </a:stretch>
            </p:blipFill>
            <p:spPr>
              <a:xfrm>
                <a:off x="1601941" y="1766352"/>
                <a:ext cx="3650891" cy="2156505"/>
              </a:xfrm>
              <a:prstGeom prst="rect">
                <a:avLst/>
              </a:prstGeom>
            </p:spPr>
          </p:pic>
          <p:sp>
            <p:nvSpPr>
              <p:cNvPr id="27" name="Rectangle 26">
                <a:extLst>
                  <a:ext uri="{FF2B5EF4-FFF2-40B4-BE49-F238E27FC236}">
                    <a16:creationId xmlns:a16="http://schemas.microsoft.com/office/drawing/2014/main" id="{610DEB08-862A-F2AA-5A36-356A39DF5E28}"/>
                  </a:ext>
                </a:extLst>
              </p:cNvPr>
              <p:cNvSpPr/>
              <p:nvPr/>
            </p:nvSpPr>
            <p:spPr>
              <a:xfrm>
                <a:off x="1601941" y="1767609"/>
                <a:ext cx="3650891" cy="2155657"/>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0" name="Espace réservé du numéro de diapositive 3">
            <a:extLst>
              <a:ext uri="{FF2B5EF4-FFF2-40B4-BE49-F238E27FC236}">
                <a16:creationId xmlns:a16="http://schemas.microsoft.com/office/drawing/2014/main" id="{F3C6B81B-822A-B1D7-40DC-12686AEAEFB3}"/>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43</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67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63A55AEF-01D1-71AA-B5B5-34E6ED639935}"/>
              </a:ext>
            </a:extLst>
          </p:cNvPr>
          <p:cNvGrpSpPr/>
          <p:nvPr/>
        </p:nvGrpSpPr>
        <p:grpSpPr>
          <a:xfrm>
            <a:off x="2235304" y="3449096"/>
            <a:ext cx="7721385" cy="2590752"/>
            <a:chOff x="2414265" y="3495356"/>
            <a:chExt cx="7721385" cy="2590752"/>
          </a:xfrm>
        </p:grpSpPr>
        <p:sp>
          <p:nvSpPr>
            <p:cNvPr id="6" name="Rectangle 5">
              <a:extLst>
                <a:ext uri="{FF2B5EF4-FFF2-40B4-BE49-F238E27FC236}">
                  <a16:creationId xmlns:a16="http://schemas.microsoft.com/office/drawing/2014/main" id="{EE880EDD-F707-F5A9-9477-FFC34A5C21FA}"/>
                </a:ext>
              </a:extLst>
            </p:cNvPr>
            <p:cNvSpPr/>
            <p:nvPr/>
          </p:nvSpPr>
          <p:spPr>
            <a:xfrm>
              <a:off x="2414265" y="3495356"/>
              <a:ext cx="7721385" cy="2580118"/>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Josep Borrell addresses MEPs at the European parliament in Strasbourg, France">
              <a:extLst>
                <a:ext uri="{FF2B5EF4-FFF2-40B4-BE49-F238E27FC236}">
                  <a16:creationId xmlns:a16="http://schemas.microsoft.com/office/drawing/2014/main" id="{7EF96A83-CCF4-021E-7A4D-27A77FF4D3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49" r="30233"/>
            <a:stretch>
              <a:fillRect/>
            </a:stretch>
          </p:blipFill>
          <p:spPr bwMode="auto">
            <a:xfrm>
              <a:off x="7424348" y="3495356"/>
              <a:ext cx="2711302" cy="2590752"/>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1C61DA64-D1F6-8867-18B6-DDE231337606}"/>
                </a:ext>
              </a:extLst>
            </p:cNvPr>
            <p:cNvSpPr txBox="1"/>
            <p:nvPr/>
          </p:nvSpPr>
          <p:spPr>
            <a:xfrm>
              <a:off x="2669945" y="3862085"/>
              <a:ext cx="4394110" cy="923330"/>
            </a:xfrm>
            <a:prstGeom prst="rect">
              <a:avLst/>
            </a:prstGeom>
            <a:noFill/>
          </p:spPr>
          <p:txBody>
            <a:bodyPr wrap="square">
              <a:spAutoFit/>
            </a:bodyPr>
            <a:lstStyle/>
            <a:p>
              <a:pPr algn="just"/>
              <a:r>
                <a:rPr lang="fr-FR"/>
                <a:t>« Vladimir Poutine est capable de financer sa machine de guerre grâce aux paiements de l’UE pour le gaz et le pétrole russes. »</a:t>
              </a:r>
              <a:endParaRPr lang="fr-BE"/>
            </a:p>
          </p:txBody>
        </p:sp>
        <p:sp>
          <p:nvSpPr>
            <p:cNvPr id="9" name="ZoneTexte 8">
              <a:extLst>
                <a:ext uri="{FF2B5EF4-FFF2-40B4-BE49-F238E27FC236}">
                  <a16:creationId xmlns:a16="http://schemas.microsoft.com/office/drawing/2014/main" id="{89F7F332-F36D-AAD3-4660-A91CAC45A435}"/>
                </a:ext>
              </a:extLst>
            </p:cNvPr>
            <p:cNvSpPr txBox="1"/>
            <p:nvPr/>
          </p:nvSpPr>
          <p:spPr>
            <a:xfrm>
              <a:off x="4352753" y="5409435"/>
              <a:ext cx="2711302" cy="369332"/>
            </a:xfrm>
            <a:prstGeom prst="rect">
              <a:avLst/>
            </a:prstGeom>
            <a:noFill/>
          </p:spPr>
          <p:txBody>
            <a:bodyPr wrap="square">
              <a:spAutoFit/>
            </a:bodyPr>
            <a:lstStyle/>
            <a:p>
              <a:pPr algn="r"/>
              <a:r>
                <a:rPr lang="fr-BE"/>
                <a:t>Josep Borrell, 2022.</a:t>
              </a:r>
            </a:p>
          </p:txBody>
        </p:sp>
      </p:grpSp>
      <p:sp>
        <p:nvSpPr>
          <p:cNvPr id="17" name="Rectangle 16">
            <a:extLst>
              <a:ext uri="{FF2B5EF4-FFF2-40B4-BE49-F238E27FC236}">
                <a16:creationId xmlns:a16="http://schemas.microsoft.com/office/drawing/2014/main" id="{AF2CA1F1-4C22-EE0F-860B-1AADF705CAF3}"/>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ZoneTexte 17">
            <a:extLst>
              <a:ext uri="{FF2B5EF4-FFF2-40B4-BE49-F238E27FC236}">
                <a16:creationId xmlns:a16="http://schemas.microsoft.com/office/drawing/2014/main" id="{BAE9DAA9-40A3-7F38-B13E-DA50AF546F08}"/>
              </a:ext>
            </a:extLst>
          </p:cNvPr>
          <p:cNvSpPr txBox="1"/>
          <p:nvPr/>
        </p:nvSpPr>
        <p:spPr>
          <a:xfrm>
            <a:off x="637227" y="260274"/>
            <a:ext cx="10917545" cy="523220"/>
          </a:xfrm>
          <a:prstGeom prst="rect">
            <a:avLst/>
          </a:prstGeom>
          <a:noFill/>
        </p:spPr>
        <p:txBody>
          <a:bodyPr wrap="square" lIns="91440" tIns="45720" rIns="91440" bIns="45720" rtlCol="0" anchor="t">
            <a:spAutoFit/>
          </a:bodyPr>
          <a:lstStyle/>
          <a:p>
            <a:pPr algn="ctr"/>
            <a:r>
              <a:rPr lang="fr-FR" sz="2800" b="1"/>
              <a:t>Le financement indirect du complexe militaro-industriel russe</a:t>
            </a:r>
          </a:p>
        </p:txBody>
      </p:sp>
      <p:sp>
        <p:nvSpPr>
          <p:cNvPr id="19" name="ZoneTexte 18">
            <a:extLst>
              <a:ext uri="{FF2B5EF4-FFF2-40B4-BE49-F238E27FC236}">
                <a16:creationId xmlns:a16="http://schemas.microsoft.com/office/drawing/2014/main" id="{0AA3BA90-3F92-8E6B-6CB7-D826DDFE68D5}"/>
              </a:ext>
            </a:extLst>
          </p:cNvPr>
          <p:cNvSpPr txBox="1"/>
          <p:nvPr/>
        </p:nvSpPr>
        <p:spPr>
          <a:xfrm>
            <a:off x="882628" y="1394008"/>
            <a:ext cx="10426738" cy="1477328"/>
          </a:xfrm>
          <a:prstGeom prst="rect">
            <a:avLst/>
          </a:prstGeom>
          <a:noFill/>
        </p:spPr>
        <p:txBody>
          <a:bodyPr wrap="square" lIns="91440" tIns="45720" rIns="91440" bIns="45720" anchor="t">
            <a:spAutoFit/>
          </a:bodyPr>
          <a:lstStyle/>
          <a:p>
            <a:pPr algn="just"/>
            <a:r>
              <a:rPr lang="fr-FR" sz="2000" dirty="0"/>
              <a:t>Outre la dépendance énergétique, les achats massifs de gaz et de pétrole russes ont financé le complexe militaro-industriel du pays.</a:t>
            </a:r>
          </a:p>
          <a:p>
            <a:pPr algn="just"/>
            <a:endParaRPr lang="fr-FR" sz="1000" dirty="0"/>
          </a:p>
          <a:p>
            <a:pPr algn="just"/>
            <a:r>
              <a:rPr lang="fr-FR" sz="2000" dirty="0"/>
              <a:t>Ces flux financiers ont renforcé Moscou et ont contribué à la conviction que l’Europe ne réagirait que faiblement en cas d’agression, ce qui s’est confirmé au début du conflit.</a:t>
            </a:r>
            <a:endParaRPr lang="fr-BE" sz="2000" dirty="0"/>
          </a:p>
        </p:txBody>
      </p:sp>
      <p:sp>
        <p:nvSpPr>
          <p:cNvPr id="21" name="Espace réservé du numéro de diapositive 3">
            <a:extLst>
              <a:ext uri="{FF2B5EF4-FFF2-40B4-BE49-F238E27FC236}">
                <a16:creationId xmlns:a16="http://schemas.microsoft.com/office/drawing/2014/main" id="{9D7CDECA-B4DF-31A3-766A-8DE514B9E148}"/>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5</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38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10C05E-5A8A-176A-D26C-F043294B7DD2}"/>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ZoneTexte 18">
            <a:extLst>
              <a:ext uri="{FF2B5EF4-FFF2-40B4-BE49-F238E27FC236}">
                <a16:creationId xmlns:a16="http://schemas.microsoft.com/office/drawing/2014/main" id="{4A34E203-6CC7-F16D-3007-31FA5046BE3E}"/>
              </a:ext>
            </a:extLst>
          </p:cNvPr>
          <p:cNvSpPr txBox="1"/>
          <p:nvPr/>
        </p:nvSpPr>
        <p:spPr>
          <a:xfrm>
            <a:off x="637227" y="260274"/>
            <a:ext cx="10917545" cy="523220"/>
          </a:xfrm>
          <a:prstGeom prst="rect">
            <a:avLst/>
          </a:prstGeom>
          <a:noFill/>
        </p:spPr>
        <p:txBody>
          <a:bodyPr wrap="square" lIns="91440" tIns="45720" rIns="91440" bIns="45720" rtlCol="0" anchor="t">
            <a:spAutoFit/>
          </a:bodyPr>
          <a:lstStyle/>
          <a:p>
            <a:pPr algn="ctr"/>
            <a:r>
              <a:rPr lang="fr-FR" sz="2800" b="1"/>
              <a:t>Toute l'Europe en a payé le prix</a:t>
            </a:r>
          </a:p>
        </p:txBody>
      </p:sp>
      <p:sp>
        <p:nvSpPr>
          <p:cNvPr id="20" name="ZoneTexte 19">
            <a:extLst>
              <a:ext uri="{FF2B5EF4-FFF2-40B4-BE49-F238E27FC236}">
                <a16:creationId xmlns:a16="http://schemas.microsoft.com/office/drawing/2014/main" id="{1703F08F-499D-D2C7-23AD-5F8E0D51427D}"/>
              </a:ext>
            </a:extLst>
          </p:cNvPr>
          <p:cNvSpPr txBox="1"/>
          <p:nvPr/>
        </p:nvSpPr>
        <p:spPr>
          <a:xfrm>
            <a:off x="644690" y="1475584"/>
            <a:ext cx="4810838" cy="4862870"/>
          </a:xfrm>
          <a:prstGeom prst="rect">
            <a:avLst/>
          </a:prstGeom>
          <a:noFill/>
        </p:spPr>
        <p:txBody>
          <a:bodyPr wrap="square" lIns="91440" tIns="45720" rIns="91440" bIns="45720" anchor="t">
            <a:spAutoFit/>
          </a:bodyPr>
          <a:lstStyle/>
          <a:p>
            <a:pPr algn="just">
              <a:buNone/>
            </a:pPr>
            <a:r>
              <a:rPr lang="fr-FR" sz="2000" dirty="0"/>
              <a:t>La crise a fait exploser les prix du gaz, menaçant une large partie de l’industrie européenne et fragilisant de nombreux ménages.</a:t>
            </a:r>
          </a:p>
          <a:p>
            <a:pPr algn="just">
              <a:buNone/>
            </a:pPr>
            <a:endParaRPr lang="fr-FR" sz="1000" dirty="0"/>
          </a:p>
          <a:p>
            <a:pPr algn="just">
              <a:buNone/>
            </a:pPr>
            <a:r>
              <a:rPr lang="fr-FR" sz="2000" dirty="0"/>
              <a:t>Le sabotage des gazoducs Nord Stream, le 26 septembre 2022, a marqué un tournant supplémentaire.</a:t>
            </a:r>
          </a:p>
          <a:p>
            <a:pPr algn="just">
              <a:buNone/>
            </a:pPr>
            <a:endParaRPr lang="fr-FR" sz="1000" dirty="0"/>
          </a:p>
          <a:p>
            <a:pPr algn="just">
              <a:buNone/>
            </a:pPr>
            <a:r>
              <a:rPr lang="fr-FR" sz="2000" dirty="0"/>
              <a:t>Les enquêtes convergent vers l’hypothèse d’une opération ukrainienne, potentiellement menée avec l’accord des États-Unis, afin d’éviter que certains pays européens ne cherchent encore à préserver des relations énergétiques privilégiées avec la Russie.</a:t>
            </a:r>
          </a:p>
        </p:txBody>
      </p:sp>
      <p:grpSp>
        <p:nvGrpSpPr>
          <p:cNvPr id="42" name="Groupe 41">
            <a:extLst>
              <a:ext uri="{FF2B5EF4-FFF2-40B4-BE49-F238E27FC236}">
                <a16:creationId xmlns:a16="http://schemas.microsoft.com/office/drawing/2014/main" id="{5BEFE079-1AB5-4571-1098-8773BBE70E82}"/>
              </a:ext>
            </a:extLst>
          </p:cNvPr>
          <p:cNvGrpSpPr/>
          <p:nvPr/>
        </p:nvGrpSpPr>
        <p:grpSpPr>
          <a:xfrm>
            <a:off x="6061274" y="1331869"/>
            <a:ext cx="5386552" cy="5006585"/>
            <a:chOff x="5922818" y="1331869"/>
            <a:chExt cx="5386552" cy="5006585"/>
          </a:xfrm>
        </p:grpSpPr>
        <p:pic>
          <p:nvPicPr>
            <p:cNvPr id="6" name="Image 5" descr="Une image contenant texte, Tracé, ligne, capture d’écran&#10;&#10;Le contenu généré par l’IA peut être incorrect.">
              <a:extLst>
                <a:ext uri="{FF2B5EF4-FFF2-40B4-BE49-F238E27FC236}">
                  <a16:creationId xmlns:a16="http://schemas.microsoft.com/office/drawing/2014/main" id="{D9AC231F-F51F-34A2-4DF6-C0E17C3BFAEE}"/>
                </a:ext>
              </a:extLst>
            </p:cNvPr>
            <p:cNvPicPr>
              <a:picLocks noChangeAspect="1"/>
            </p:cNvPicPr>
            <p:nvPr/>
          </p:nvPicPr>
          <p:blipFill>
            <a:blip r:embed="rId3"/>
            <a:srcRect l="31289" t="6531"/>
            <a:stretch>
              <a:fillRect/>
            </a:stretch>
          </p:blipFill>
          <p:spPr>
            <a:xfrm>
              <a:off x="6085608" y="2160411"/>
              <a:ext cx="5082286" cy="2474368"/>
            </a:xfrm>
            <a:prstGeom prst="rect">
              <a:avLst/>
            </a:prstGeom>
          </p:spPr>
        </p:pic>
        <p:sp>
          <p:nvSpPr>
            <p:cNvPr id="17" name="ZoneTexte 16">
              <a:extLst>
                <a:ext uri="{FF2B5EF4-FFF2-40B4-BE49-F238E27FC236}">
                  <a16:creationId xmlns:a16="http://schemas.microsoft.com/office/drawing/2014/main" id="{475EDB4F-F563-FCB3-E0A0-4F5FA84520D8}"/>
                </a:ext>
              </a:extLst>
            </p:cNvPr>
            <p:cNvSpPr txBox="1"/>
            <p:nvPr/>
          </p:nvSpPr>
          <p:spPr>
            <a:xfrm>
              <a:off x="6232780" y="4891089"/>
              <a:ext cx="2805810" cy="830997"/>
            </a:xfrm>
            <a:prstGeom prst="rect">
              <a:avLst/>
            </a:prstGeom>
            <a:noFill/>
          </p:spPr>
          <p:txBody>
            <a:bodyPr wrap="square">
              <a:spAutoFit/>
            </a:bodyPr>
            <a:lstStyle/>
            <a:p>
              <a:pPr algn="just"/>
              <a:r>
                <a:rPr lang="fr-FR" sz="1600" i="1"/>
                <a:t>Fuite de gaz sur Nord Stream 2. Le prix du gaz remonte à 186 €/MWh.</a:t>
              </a:r>
              <a:r>
                <a:rPr lang="fr-FR" sz="1600" i="1">
                  <a:solidFill>
                    <a:schemeClr val="tx1"/>
                  </a:solidFill>
                </a:rPr>
                <a:t> </a:t>
              </a:r>
              <a:endParaRPr lang="fr-BE" sz="1600" i="1"/>
            </a:p>
          </p:txBody>
        </p:sp>
        <p:sp>
          <p:nvSpPr>
            <p:cNvPr id="25" name="ZoneTexte 24">
              <a:extLst>
                <a:ext uri="{FF2B5EF4-FFF2-40B4-BE49-F238E27FC236}">
                  <a16:creationId xmlns:a16="http://schemas.microsoft.com/office/drawing/2014/main" id="{AD8B5A26-C3F0-50A0-2E81-EF9C32C9C7D0}"/>
                </a:ext>
              </a:extLst>
            </p:cNvPr>
            <p:cNvSpPr txBox="1"/>
            <p:nvPr/>
          </p:nvSpPr>
          <p:spPr>
            <a:xfrm>
              <a:off x="6543755" y="1474071"/>
              <a:ext cx="3853732" cy="584775"/>
            </a:xfrm>
            <a:prstGeom prst="rect">
              <a:avLst/>
            </a:prstGeom>
            <a:noFill/>
          </p:spPr>
          <p:txBody>
            <a:bodyPr wrap="square">
              <a:spAutoFit/>
            </a:bodyPr>
            <a:lstStyle/>
            <a:p>
              <a:pPr algn="ctr"/>
              <a:r>
                <a:rPr lang="fr-FR" sz="1600" i="1"/>
                <a:t>Évolution du prix du gaz sur le Dutch TTF, la référence du marché européen.</a:t>
              </a:r>
              <a:endParaRPr lang="fr-BE" sz="1600" i="1"/>
            </a:p>
          </p:txBody>
        </p:sp>
        <p:pic>
          <p:nvPicPr>
            <p:cNvPr id="13316" name="Picture 4" descr="Nord Stream : Poutine dénonce un « acte de terrorisme international »">
              <a:extLst>
                <a:ext uri="{FF2B5EF4-FFF2-40B4-BE49-F238E27FC236}">
                  <a16:creationId xmlns:a16="http://schemas.microsoft.com/office/drawing/2014/main" id="{7D05C79B-5374-56CA-E48A-D97C79B0CC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9" r="885" b="5932"/>
            <a:stretch>
              <a:fillRect/>
            </a:stretch>
          </p:blipFill>
          <p:spPr bwMode="auto">
            <a:xfrm>
              <a:off x="9185762" y="4780607"/>
              <a:ext cx="1992523" cy="143017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99A747F9-A2FC-2B6A-641F-C8AA0408D687}"/>
                </a:ext>
              </a:extLst>
            </p:cNvPr>
            <p:cNvSpPr/>
            <p:nvPr/>
          </p:nvSpPr>
          <p:spPr>
            <a:xfrm>
              <a:off x="5922818" y="1331869"/>
              <a:ext cx="5386552" cy="500658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8240B74-0C9E-4DEE-5612-EA016CDC9B2F}"/>
                </a:ext>
              </a:extLst>
            </p:cNvPr>
            <p:cNvSpPr/>
            <p:nvPr/>
          </p:nvSpPr>
          <p:spPr>
            <a:xfrm>
              <a:off x="6085608" y="4780607"/>
              <a:ext cx="5092677" cy="1430173"/>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ZoneTexte 38">
              <a:extLst>
                <a:ext uri="{FF2B5EF4-FFF2-40B4-BE49-F238E27FC236}">
                  <a16:creationId xmlns:a16="http://schemas.microsoft.com/office/drawing/2014/main" id="{B5399C3B-F342-5D02-94CC-D55D49B1BC7E}"/>
                </a:ext>
              </a:extLst>
            </p:cNvPr>
            <p:cNvSpPr txBox="1"/>
            <p:nvPr/>
          </p:nvSpPr>
          <p:spPr>
            <a:xfrm>
              <a:off x="7866643" y="5722086"/>
              <a:ext cx="1171947" cy="338554"/>
            </a:xfrm>
            <a:prstGeom prst="rect">
              <a:avLst/>
            </a:prstGeom>
            <a:noFill/>
          </p:spPr>
          <p:txBody>
            <a:bodyPr wrap="square">
              <a:spAutoFit/>
            </a:bodyPr>
            <a:lstStyle/>
            <a:p>
              <a:pPr algn="r"/>
              <a:r>
                <a:rPr lang="fr-FR" sz="1600" i="1"/>
                <a:t>26/09/22</a:t>
              </a:r>
              <a:endParaRPr lang="fr-BE" sz="1600"/>
            </a:p>
          </p:txBody>
        </p:sp>
      </p:grpSp>
      <p:sp>
        <p:nvSpPr>
          <p:cNvPr id="46" name="Accolade fermante 45">
            <a:extLst>
              <a:ext uri="{FF2B5EF4-FFF2-40B4-BE49-F238E27FC236}">
                <a16:creationId xmlns:a16="http://schemas.microsoft.com/office/drawing/2014/main" id="{375246AB-B1B0-FF55-DB0B-FD86F4438EE1}"/>
              </a:ext>
            </a:extLst>
          </p:cNvPr>
          <p:cNvSpPr/>
          <p:nvPr/>
        </p:nvSpPr>
        <p:spPr>
          <a:xfrm rot="5400000">
            <a:off x="8008442" y="4069869"/>
            <a:ext cx="587095" cy="723900"/>
          </a:xfrm>
          <a:prstGeom prst="rightBrace">
            <a:avLst>
              <a:gd name="adj1" fmla="val 11679"/>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
        <p:nvSpPr>
          <p:cNvPr id="47" name="Espace réservé du numéro de diapositive 3">
            <a:extLst>
              <a:ext uri="{FF2B5EF4-FFF2-40B4-BE49-F238E27FC236}">
                <a16:creationId xmlns:a16="http://schemas.microsoft.com/office/drawing/2014/main" id="{C4CFD3BC-F94D-198B-6D61-18B7F46803CB}"/>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6</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388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AD024-8DAF-3D6C-CE1A-AFFE31FE669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21C70C5-369F-EFC1-9D85-5007A19B437F}"/>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34221FA5-C2B6-BB9F-85CB-7975C651E0C7}"/>
              </a:ext>
            </a:extLst>
          </p:cNvPr>
          <p:cNvSpPr txBox="1"/>
          <p:nvPr/>
        </p:nvSpPr>
        <p:spPr>
          <a:xfrm>
            <a:off x="637227" y="260274"/>
            <a:ext cx="10917545" cy="523220"/>
          </a:xfrm>
          <a:prstGeom prst="rect">
            <a:avLst/>
          </a:prstGeom>
          <a:noFill/>
        </p:spPr>
        <p:txBody>
          <a:bodyPr wrap="square" lIns="91440" tIns="45720" rIns="91440" bIns="45720" rtlCol="0" anchor="t">
            <a:spAutoFit/>
          </a:bodyPr>
          <a:lstStyle/>
          <a:p>
            <a:pPr algn="ctr"/>
            <a:r>
              <a:rPr lang="fr-FR" sz="2800" b="1"/>
              <a:t>D'une dépendance à une autre</a:t>
            </a:r>
          </a:p>
        </p:txBody>
      </p:sp>
      <p:sp>
        <p:nvSpPr>
          <p:cNvPr id="6" name="ZoneTexte 5">
            <a:extLst>
              <a:ext uri="{FF2B5EF4-FFF2-40B4-BE49-F238E27FC236}">
                <a16:creationId xmlns:a16="http://schemas.microsoft.com/office/drawing/2014/main" id="{B884CDCD-C5EE-ED9C-AE6C-4C8DEB7A595F}"/>
              </a:ext>
            </a:extLst>
          </p:cNvPr>
          <p:cNvSpPr txBox="1"/>
          <p:nvPr/>
        </p:nvSpPr>
        <p:spPr>
          <a:xfrm>
            <a:off x="882628" y="1290116"/>
            <a:ext cx="10426738" cy="1015663"/>
          </a:xfrm>
          <a:prstGeom prst="rect">
            <a:avLst/>
          </a:prstGeom>
          <a:noFill/>
        </p:spPr>
        <p:txBody>
          <a:bodyPr wrap="square" lIns="91440" tIns="45720" rIns="91440" bIns="45720" anchor="t">
            <a:spAutoFit/>
          </a:bodyPr>
          <a:lstStyle/>
          <a:p>
            <a:r>
              <a:rPr lang="fr-FR" sz="2000"/>
              <a:t>La diminution des livraisons russes a été compensée par une hausse des importations de gaz naturel liquéfié (GNL) en provenance des États-Unis, qui sont devenus le premier fournisseur de l’Europe.</a:t>
            </a:r>
          </a:p>
        </p:txBody>
      </p:sp>
      <p:grpSp>
        <p:nvGrpSpPr>
          <p:cNvPr id="12" name="Groupe 11">
            <a:extLst>
              <a:ext uri="{FF2B5EF4-FFF2-40B4-BE49-F238E27FC236}">
                <a16:creationId xmlns:a16="http://schemas.microsoft.com/office/drawing/2014/main" id="{5C1D5C6A-7C2D-27AE-88C8-9EB35E5AB4FE}"/>
              </a:ext>
            </a:extLst>
          </p:cNvPr>
          <p:cNvGrpSpPr/>
          <p:nvPr/>
        </p:nvGrpSpPr>
        <p:grpSpPr>
          <a:xfrm>
            <a:off x="1244597" y="2573846"/>
            <a:ext cx="9702800" cy="3788294"/>
            <a:chOff x="1391920" y="2580640"/>
            <a:chExt cx="9702800" cy="3788294"/>
          </a:xfrm>
        </p:grpSpPr>
        <p:sp>
          <p:nvSpPr>
            <p:cNvPr id="54" name="ZoneTexte 53">
              <a:extLst>
                <a:ext uri="{FF2B5EF4-FFF2-40B4-BE49-F238E27FC236}">
                  <a16:creationId xmlns:a16="http://schemas.microsoft.com/office/drawing/2014/main" id="{90A85CCF-7E9F-7749-076E-F58DA3B115C8}"/>
                </a:ext>
              </a:extLst>
            </p:cNvPr>
            <p:cNvSpPr txBox="1"/>
            <p:nvPr/>
          </p:nvSpPr>
          <p:spPr>
            <a:xfrm>
              <a:off x="2798715" y="2674029"/>
              <a:ext cx="6889210" cy="584775"/>
            </a:xfrm>
            <a:prstGeom prst="rect">
              <a:avLst/>
            </a:prstGeom>
            <a:noFill/>
          </p:spPr>
          <p:txBody>
            <a:bodyPr wrap="square">
              <a:spAutoFit/>
            </a:bodyPr>
            <a:lstStyle/>
            <a:p>
              <a:pPr algn="ctr"/>
              <a:r>
                <a:rPr lang="fr-FR" sz="1600" i="1"/>
                <a:t>Évolution des importations trimestrielles de gaz de l’Europe depuis la Russie et les États-Unis (en TWh). </a:t>
              </a:r>
              <a:endParaRPr lang="fr-BE" sz="1400" i="1"/>
            </a:p>
          </p:txBody>
        </p:sp>
        <p:graphicFrame>
          <p:nvGraphicFramePr>
            <p:cNvPr id="2" name="Graphique 1">
              <a:extLst>
                <a:ext uri="{FF2B5EF4-FFF2-40B4-BE49-F238E27FC236}">
                  <a16:creationId xmlns:a16="http://schemas.microsoft.com/office/drawing/2014/main" id="{A94A9EF5-6FAB-FF10-7DF9-6756306F6208}"/>
                </a:ext>
              </a:extLst>
            </p:cNvPr>
            <p:cNvGraphicFramePr>
              <a:graphicFrameLocks/>
            </p:cNvGraphicFramePr>
            <p:nvPr>
              <p:extLst>
                <p:ext uri="{D42A27DB-BD31-4B8C-83A1-F6EECF244321}">
                  <p14:modId xmlns:p14="http://schemas.microsoft.com/office/powerpoint/2010/main" val="2881152954"/>
                </p:ext>
              </p:extLst>
            </p:nvPr>
          </p:nvGraphicFramePr>
          <p:xfrm>
            <a:off x="1473200" y="3295781"/>
            <a:ext cx="8117840" cy="3017962"/>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e 9">
              <a:extLst>
                <a:ext uri="{FF2B5EF4-FFF2-40B4-BE49-F238E27FC236}">
                  <a16:creationId xmlns:a16="http://schemas.microsoft.com/office/drawing/2014/main" id="{1D8B6379-0747-4883-A165-44207834C0A2}"/>
                </a:ext>
              </a:extLst>
            </p:cNvPr>
            <p:cNvGrpSpPr/>
            <p:nvPr/>
          </p:nvGrpSpPr>
          <p:grpSpPr>
            <a:xfrm>
              <a:off x="9458960" y="4501422"/>
              <a:ext cx="1504220" cy="980320"/>
              <a:chOff x="9438100" y="3700109"/>
              <a:chExt cx="1504220" cy="980320"/>
            </a:xfrm>
          </p:grpSpPr>
          <p:pic>
            <p:nvPicPr>
              <p:cNvPr id="8" name="Image 7" descr="Une image contenant Police, texte, capture d’écran, Graphique&#10;&#10;Le contenu généré par l’IA peut être incorrect.">
                <a:extLst>
                  <a:ext uri="{FF2B5EF4-FFF2-40B4-BE49-F238E27FC236}">
                    <a16:creationId xmlns:a16="http://schemas.microsoft.com/office/drawing/2014/main" id="{165E4C2E-037D-2C47-9EC8-CA40396419ED}"/>
                  </a:ext>
                </a:extLst>
              </p:cNvPr>
              <p:cNvPicPr>
                <a:picLocks noChangeAspect="1"/>
              </p:cNvPicPr>
              <p:nvPr/>
            </p:nvPicPr>
            <p:blipFill>
              <a:blip r:embed="rId4"/>
              <a:srcRect r="45378"/>
              <a:stretch>
                <a:fillRect/>
              </a:stretch>
            </p:blipFill>
            <p:spPr>
              <a:xfrm>
                <a:off x="9438100" y="3700109"/>
                <a:ext cx="1504220" cy="443912"/>
              </a:xfrm>
              <a:prstGeom prst="rect">
                <a:avLst/>
              </a:prstGeom>
            </p:spPr>
          </p:pic>
          <p:pic>
            <p:nvPicPr>
              <p:cNvPr id="9" name="Image 8" descr="Une image contenant Police, texte, capture d’écran, Graphique&#10;&#10;Le contenu généré par l’IA peut être incorrect.">
                <a:extLst>
                  <a:ext uri="{FF2B5EF4-FFF2-40B4-BE49-F238E27FC236}">
                    <a16:creationId xmlns:a16="http://schemas.microsoft.com/office/drawing/2014/main" id="{E7956E34-7231-E4D1-C9DE-BBD2323A8ABD}"/>
                  </a:ext>
                </a:extLst>
              </p:cNvPr>
              <p:cNvPicPr>
                <a:picLocks noChangeAspect="1"/>
              </p:cNvPicPr>
              <p:nvPr/>
            </p:nvPicPr>
            <p:blipFill>
              <a:blip r:embed="rId4"/>
              <a:srcRect l="54621"/>
              <a:stretch>
                <a:fillRect/>
              </a:stretch>
            </p:blipFill>
            <p:spPr>
              <a:xfrm>
                <a:off x="9473930" y="4236517"/>
                <a:ext cx="1249680" cy="443912"/>
              </a:xfrm>
              <a:prstGeom prst="rect">
                <a:avLst/>
              </a:prstGeom>
            </p:spPr>
          </p:pic>
        </p:grpSp>
        <p:sp>
          <p:nvSpPr>
            <p:cNvPr id="11" name="Rectangle 10">
              <a:extLst>
                <a:ext uri="{FF2B5EF4-FFF2-40B4-BE49-F238E27FC236}">
                  <a16:creationId xmlns:a16="http://schemas.microsoft.com/office/drawing/2014/main" id="{766C0203-AD84-4B18-B5CE-744BAA197017}"/>
                </a:ext>
              </a:extLst>
            </p:cNvPr>
            <p:cNvSpPr/>
            <p:nvPr/>
          </p:nvSpPr>
          <p:spPr>
            <a:xfrm>
              <a:off x="1391920" y="2580640"/>
              <a:ext cx="9702800" cy="378829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Espace réservé du numéro de diapositive 3">
            <a:extLst>
              <a:ext uri="{FF2B5EF4-FFF2-40B4-BE49-F238E27FC236}">
                <a16:creationId xmlns:a16="http://schemas.microsoft.com/office/drawing/2014/main" id="{F3E71AD0-472D-E22C-2D46-88CCA9C00877}"/>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7</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56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FF9F-4FD0-BEE4-1DDD-D3CCC42E835B}"/>
            </a:ext>
          </a:extLst>
        </p:cNvPr>
        <p:cNvGrpSpPr/>
        <p:nvPr/>
      </p:nvGrpSpPr>
      <p:grpSpPr>
        <a:xfrm>
          <a:off x="0" y="0"/>
          <a:ext cx="0" cy="0"/>
          <a:chOff x="0" y="0"/>
          <a:chExt cx="0" cy="0"/>
        </a:xfrm>
      </p:grpSpPr>
      <p:sp>
        <p:nvSpPr>
          <p:cNvPr id="21" name="ZoneTexte 20">
            <a:extLst>
              <a:ext uri="{FF2B5EF4-FFF2-40B4-BE49-F238E27FC236}">
                <a16:creationId xmlns:a16="http://schemas.microsoft.com/office/drawing/2014/main" id="{FEA4EF93-5FFF-E512-E16A-BC4689B35EF7}"/>
              </a:ext>
            </a:extLst>
          </p:cNvPr>
          <p:cNvSpPr txBox="1"/>
          <p:nvPr/>
        </p:nvSpPr>
        <p:spPr>
          <a:xfrm>
            <a:off x="0" y="6565376"/>
            <a:ext cx="10143460" cy="261610"/>
          </a:xfrm>
          <a:prstGeom prst="rect">
            <a:avLst/>
          </a:prstGeom>
          <a:noFill/>
        </p:spPr>
        <p:txBody>
          <a:bodyPr wrap="square">
            <a:spAutoFit/>
          </a:bodyPr>
          <a:lstStyle/>
          <a:p>
            <a:r>
              <a:rPr lang="fr-FR" sz="1100" baseline="30000"/>
              <a:t>1 </a:t>
            </a:r>
            <a:r>
              <a:rPr lang="fr-FR" sz="1100"/>
              <a:t>Plusieurs terminaux initialement construits pour importer du GNL aux États-Unis ont été convertis en terminaux d’exportation au cours des années 2010.</a:t>
            </a:r>
            <a:endParaRPr lang="fr-BE" sz="1100"/>
          </a:p>
        </p:txBody>
      </p:sp>
      <p:sp>
        <p:nvSpPr>
          <p:cNvPr id="4" name="Rectangle 3">
            <a:extLst>
              <a:ext uri="{FF2B5EF4-FFF2-40B4-BE49-F238E27FC236}">
                <a16:creationId xmlns:a16="http://schemas.microsoft.com/office/drawing/2014/main" id="{605131E9-36EB-0BDA-0CAE-BAA9D9BFE034}"/>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ZoneTexte 4">
            <a:extLst>
              <a:ext uri="{FF2B5EF4-FFF2-40B4-BE49-F238E27FC236}">
                <a16:creationId xmlns:a16="http://schemas.microsoft.com/office/drawing/2014/main" id="{403334ED-8503-836D-8E4A-FF651CF514DC}"/>
              </a:ext>
            </a:extLst>
          </p:cNvPr>
          <p:cNvSpPr txBox="1"/>
          <p:nvPr/>
        </p:nvSpPr>
        <p:spPr>
          <a:xfrm>
            <a:off x="637227" y="260274"/>
            <a:ext cx="10917545" cy="523220"/>
          </a:xfrm>
          <a:prstGeom prst="rect">
            <a:avLst/>
          </a:prstGeom>
          <a:noFill/>
        </p:spPr>
        <p:txBody>
          <a:bodyPr wrap="square" lIns="91440" tIns="45720" rIns="91440" bIns="45720" rtlCol="0" anchor="t">
            <a:spAutoFit/>
          </a:bodyPr>
          <a:lstStyle/>
          <a:p>
            <a:pPr algn="ctr"/>
            <a:r>
              <a:rPr lang="fr-FR" sz="2800" b="1"/>
              <a:t>L’efficacité de la Realpolitik américaine en matière d’énergie</a:t>
            </a:r>
          </a:p>
        </p:txBody>
      </p:sp>
      <p:sp>
        <p:nvSpPr>
          <p:cNvPr id="6" name="ZoneTexte 5">
            <a:extLst>
              <a:ext uri="{FF2B5EF4-FFF2-40B4-BE49-F238E27FC236}">
                <a16:creationId xmlns:a16="http://schemas.microsoft.com/office/drawing/2014/main" id="{20B16FE8-803F-4EE3-C129-A2672EF91D04}"/>
              </a:ext>
            </a:extLst>
          </p:cNvPr>
          <p:cNvSpPr txBox="1"/>
          <p:nvPr/>
        </p:nvSpPr>
        <p:spPr>
          <a:xfrm>
            <a:off x="882627" y="1200449"/>
            <a:ext cx="10426738" cy="1015663"/>
          </a:xfrm>
          <a:prstGeom prst="rect">
            <a:avLst/>
          </a:prstGeom>
          <a:noFill/>
        </p:spPr>
        <p:txBody>
          <a:bodyPr wrap="square" lIns="91440" tIns="45720" rIns="91440" bIns="45720" anchor="t">
            <a:spAutoFit/>
          </a:bodyPr>
          <a:lstStyle/>
          <a:p>
            <a:pPr algn="just"/>
            <a:r>
              <a:rPr lang="fr-FR" sz="2000"/>
              <a:t>En seulement 10 ans, les États-Unis sont passés du statut d’importateur net à celui de premier exportateur mondial de GNL, grâce à l’essor rapide de leur filière de gaz de schiste et au développement accéléré de capacités de liquéfaction.¹</a:t>
            </a:r>
          </a:p>
        </p:txBody>
      </p:sp>
      <p:grpSp>
        <p:nvGrpSpPr>
          <p:cNvPr id="23" name="Groupe 22">
            <a:extLst>
              <a:ext uri="{FF2B5EF4-FFF2-40B4-BE49-F238E27FC236}">
                <a16:creationId xmlns:a16="http://schemas.microsoft.com/office/drawing/2014/main" id="{455E9D17-CA69-8936-B69B-0876926FA50D}"/>
              </a:ext>
            </a:extLst>
          </p:cNvPr>
          <p:cNvGrpSpPr/>
          <p:nvPr/>
        </p:nvGrpSpPr>
        <p:grpSpPr>
          <a:xfrm>
            <a:off x="1424935" y="2472177"/>
            <a:ext cx="9342123" cy="3788294"/>
            <a:chOff x="1244597" y="2573846"/>
            <a:chExt cx="9342123" cy="3788294"/>
          </a:xfrm>
        </p:grpSpPr>
        <p:sp>
          <p:nvSpPr>
            <p:cNvPr id="3" name="ZoneTexte 2">
              <a:extLst>
                <a:ext uri="{FF2B5EF4-FFF2-40B4-BE49-F238E27FC236}">
                  <a16:creationId xmlns:a16="http://schemas.microsoft.com/office/drawing/2014/main" id="{CC9714D0-C161-27BE-7207-77CF1105D0A1}"/>
                </a:ext>
              </a:extLst>
            </p:cNvPr>
            <p:cNvSpPr txBox="1"/>
            <p:nvPr/>
          </p:nvSpPr>
          <p:spPr>
            <a:xfrm>
              <a:off x="3880628" y="2635934"/>
              <a:ext cx="4430738" cy="584775"/>
            </a:xfrm>
            <a:prstGeom prst="rect">
              <a:avLst/>
            </a:prstGeom>
            <a:noFill/>
          </p:spPr>
          <p:txBody>
            <a:bodyPr wrap="square">
              <a:spAutoFit/>
            </a:bodyPr>
            <a:lstStyle/>
            <a:p>
              <a:pPr algn="ctr"/>
              <a:r>
                <a:rPr lang="fr-FR" sz="1600" i="1"/>
                <a:t>Évolution des importations et des exportations de gaz des États-Unis (en TWh).</a:t>
              </a:r>
              <a:endParaRPr lang="fr-BE" sz="1400" i="1"/>
            </a:p>
          </p:txBody>
        </p:sp>
        <p:sp>
          <p:nvSpPr>
            <p:cNvPr id="15" name="Rectangle 14">
              <a:extLst>
                <a:ext uri="{FF2B5EF4-FFF2-40B4-BE49-F238E27FC236}">
                  <a16:creationId xmlns:a16="http://schemas.microsoft.com/office/drawing/2014/main" id="{B1915BE4-E602-135C-4448-2DA4A21C5AF9}"/>
                </a:ext>
              </a:extLst>
            </p:cNvPr>
            <p:cNvSpPr/>
            <p:nvPr/>
          </p:nvSpPr>
          <p:spPr>
            <a:xfrm>
              <a:off x="1244597" y="2573846"/>
              <a:ext cx="9342123" cy="378829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Image 17">
              <a:extLst>
                <a:ext uri="{FF2B5EF4-FFF2-40B4-BE49-F238E27FC236}">
                  <a16:creationId xmlns:a16="http://schemas.microsoft.com/office/drawing/2014/main" id="{C545798B-A7FF-4847-4A19-4F34288DD35B}"/>
                </a:ext>
              </a:extLst>
            </p:cNvPr>
            <p:cNvPicPr>
              <a:picLocks noChangeAspect="1"/>
            </p:cNvPicPr>
            <p:nvPr/>
          </p:nvPicPr>
          <p:blipFill>
            <a:blip r:embed="rId3"/>
            <a:srcRect r="54162" b="-18742"/>
            <a:stretch>
              <a:fillRect/>
            </a:stretch>
          </p:blipFill>
          <p:spPr>
            <a:xfrm>
              <a:off x="9375502" y="3644879"/>
              <a:ext cx="1028338" cy="363845"/>
            </a:xfrm>
            <a:prstGeom prst="rect">
              <a:avLst/>
            </a:prstGeom>
          </p:spPr>
        </p:pic>
        <p:pic>
          <p:nvPicPr>
            <p:cNvPr id="20" name="Image 19">
              <a:extLst>
                <a:ext uri="{FF2B5EF4-FFF2-40B4-BE49-F238E27FC236}">
                  <a16:creationId xmlns:a16="http://schemas.microsoft.com/office/drawing/2014/main" id="{1F0E2063-C0B3-0627-7BDF-62031200A2B6}"/>
                </a:ext>
              </a:extLst>
            </p:cNvPr>
            <p:cNvPicPr>
              <a:picLocks noChangeAspect="1"/>
            </p:cNvPicPr>
            <p:nvPr/>
          </p:nvPicPr>
          <p:blipFill>
            <a:blip r:embed="rId3"/>
            <a:srcRect l="47343" t="-2744" b="-1"/>
            <a:stretch>
              <a:fillRect/>
            </a:stretch>
          </p:blipFill>
          <p:spPr>
            <a:xfrm>
              <a:off x="9375502" y="4264789"/>
              <a:ext cx="1118146" cy="297993"/>
            </a:xfrm>
            <a:prstGeom prst="rect">
              <a:avLst/>
            </a:prstGeom>
          </p:spPr>
        </p:pic>
      </p:grpSp>
      <p:sp>
        <p:nvSpPr>
          <p:cNvPr id="24" name="Espace réservé du numéro de diapositive 3">
            <a:extLst>
              <a:ext uri="{FF2B5EF4-FFF2-40B4-BE49-F238E27FC236}">
                <a16:creationId xmlns:a16="http://schemas.microsoft.com/office/drawing/2014/main" id="{5751D348-A6E4-0A44-7795-30A2C5E4FA22}"/>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8</a:t>
            </a:fld>
            <a:endParaRPr lang="en-GB" sz="1050" noProof="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58D95BCF-1B61-0781-33A6-93F4B1EAFCEC}"/>
              </a:ext>
            </a:extLst>
          </p:cNvPr>
          <p:cNvGraphicFramePr/>
          <p:nvPr>
            <p:extLst>
              <p:ext uri="{D42A27DB-BD31-4B8C-83A1-F6EECF244321}">
                <p14:modId xmlns:p14="http://schemas.microsoft.com/office/powerpoint/2010/main" val="1289323695"/>
              </p:ext>
            </p:extLst>
          </p:nvPr>
        </p:nvGraphicFramePr>
        <p:xfrm>
          <a:off x="1607822" y="3119040"/>
          <a:ext cx="8329554" cy="3397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778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71F7B08-37F7-FEF5-8671-325676DBB531}"/>
              </a:ext>
            </a:extLst>
          </p:cNvPr>
          <p:cNvSpPr/>
          <p:nvPr/>
        </p:nvSpPr>
        <p:spPr>
          <a:xfrm>
            <a:off x="177417" y="158880"/>
            <a:ext cx="11837166" cy="726009"/>
          </a:xfrm>
          <a:prstGeom prst="rect">
            <a:avLst/>
          </a:prstGeom>
          <a:gradFill>
            <a:gsLst>
              <a:gs pos="98000">
                <a:srgbClr val="E6E8FA"/>
              </a:gs>
              <a:gs pos="50000">
                <a:schemeClr val="bg1"/>
              </a:gs>
              <a:gs pos="2000">
                <a:srgbClr val="E6E8FA"/>
              </a:gs>
            </a:gsLst>
            <a:lin ang="2700000" scaled="0"/>
          </a:gra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ZoneTexte 19">
            <a:extLst>
              <a:ext uri="{FF2B5EF4-FFF2-40B4-BE49-F238E27FC236}">
                <a16:creationId xmlns:a16="http://schemas.microsoft.com/office/drawing/2014/main" id="{77EE0D3E-7D23-7261-5BE5-1720C85E1750}"/>
              </a:ext>
            </a:extLst>
          </p:cNvPr>
          <p:cNvSpPr txBox="1"/>
          <p:nvPr/>
        </p:nvSpPr>
        <p:spPr>
          <a:xfrm>
            <a:off x="637227" y="260274"/>
            <a:ext cx="10917545" cy="523220"/>
          </a:xfrm>
          <a:prstGeom prst="rect">
            <a:avLst/>
          </a:prstGeom>
          <a:noFill/>
        </p:spPr>
        <p:txBody>
          <a:bodyPr wrap="square" lIns="91440" tIns="45720" rIns="91440" bIns="45720" rtlCol="0" anchor="t">
            <a:spAutoFit/>
          </a:bodyPr>
          <a:lstStyle/>
          <a:p>
            <a:pPr algn="ctr"/>
            <a:r>
              <a:rPr lang="fr-FR" sz="2800" b="1"/>
              <a:t>Cette nouvelle dépendance est dangereuse pour deux raisons </a:t>
            </a:r>
          </a:p>
        </p:txBody>
      </p:sp>
      <p:grpSp>
        <p:nvGrpSpPr>
          <p:cNvPr id="26" name="Groupe 25">
            <a:extLst>
              <a:ext uri="{FF2B5EF4-FFF2-40B4-BE49-F238E27FC236}">
                <a16:creationId xmlns:a16="http://schemas.microsoft.com/office/drawing/2014/main" id="{0A88C9E9-7B5E-A01C-CB3A-0953944F4FE9}"/>
              </a:ext>
            </a:extLst>
          </p:cNvPr>
          <p:cNvGrpSpPr/>
          <p:nvPr/>
        </p:nvGrpSpPr>
        <p:grpSpPr>
          <a:xfrm>
            <a:off x="287297" y="1329702"/>
            <a:ext cx="4719703" cy="4939018"/>
            <a:chOff x="573657" y="1146822"/>
            <a:chExt cx="4719703" cy="4939018"/>
          </a:xfrm>
        </p:grpSpPr>
        <p:pic>
          <p:nvPicPr>
            <p:cNvPr id="13" name="Image 12" descr="Une image contenant texte, capture d’écran, Police&#10;&#10;Le contenu généré par l’IA peut être incorrect.">
              <a:extLst>
                <a:ext uri="{FF2B5EF4-FFF2-40B4-BE49-F238E27FC236}">
                  <a16:creationId xmlns:a16="http://schemas.microsoft.com/office/drawing/2014/main" id="{1D32E67C-5A08-87E5-EFC1-ADF1C3EEEB13}"/>
                </a:ext>
              </a:extLst>
            </p:cNvPr>
            <p:cNvPicPr>
              <a:picLocks noChangeAspect="1"/>
            </p:cNvPicPr>
            <p:nvPr/>
          </p:nvPicPr>
          <p:blipFill>
            <a:blip r:embed="rId3"/>
            <a:srcRect r="8524"/>
            <a:stretch>
              <a:fillRect/>
            </a:stretch>
          </p:blipFill>
          <p:spPr>
            <a:xfrm>
              <a:off x="726057" y="3244137"/>
              <a:ext cx="4221864" cy="2720588"/>
            </a:xfrm>
            <a:prstGeom prst="rect">
              <a:avLst/>
            </a:prstGeom>
          </p:spPr>
        </p:pic>
        <p:pic>
          <p:nvPicPr>
            <p:cNvPr id="15" name="Image 14" descr="Une image contenant Police, logo, Graphique, texte&#10;&#10;Le contenu généré par l’IA peut être incorrect.">
              <a:extLst>
                <a:ext uri="{FF2B5EF4-FFF2-40B4-BE49-F238E27FC236}">
                  <a16:creationId xmlns:a16="http://schemas.microsoft.com/office/drawing/2014/main" id="{9E0AD9BA-9D28-A866-94EB-EC316CF65427}"/>
                </a:ext>
              </a:extLst>
            </p:cNvPr>
            <p:cNvPicPr>
              <a:picLocks noChangeAspect="1"/>
            </p:cNvPicPr>
            <p:nvPr/>
          </p:nvPicPr>
          <p:blipFill>
            <a:blip r:embed="rId4"/>
            <a:stretch>
              <a:fillRect/>
            </a:stretch>
          </p:blipFill>
          <p:spPr>
            <a:xfrm>
              <a:off x="624855" y="2499561"/>
              <a:ext cx="3202888" cy="749444"/>
            </a:xfrm>
            <a:prstGeom prst="rect">
              <a:avLst/>
            </a:prstGeom>
          </p:spPr>
        </p:pic>
        <p:sp>
          <p:nvSpPr>
            <p:cNvPr id="4" name="ZoneTexte 3">
              <a:extLst>
                <a:ext uri="{FF2B5EF4-FFF2-40B4-BE49-F238E27FC236}">
                  <a16:creationId xmlns:a16="http://schemas.microsoft.com/office/drawing/2014/main" id="{CC8225CE-C4E8-7A1B-C4BB-3433C5D31729}"/>
                </a:ext>
              </a:extLst>
            </p:cNvPr>
            <p:cNvSpPr txBox="1"/>
            <p:nvPr/>
          </p:nvSpPr>
          <p:spPr>
            <a:xfrm>
              <a:off x="1308615" y="1340300"/>
              <a:ext cx="3782374" cy="707886"/>
            </a:xfrm>
            <a:prstGeom prst="rect">
              <a:avLst/>
            </a:prstGeom>
            <a:noFill/>
          </p:spPr>
          <p:txBody>
            <a:bodyPr wrap="square">
              <a:spAutoFit/>
            </a:bodyPr>
            <a:lstStyle/>
            <a:p>
              <a:pPr algn="just"/>
              <a:r>
                <a:rPr lang="fr-BE" sz="2000"/>
                <a:t>Les </a:t>
              </a:r>
              <a:r>
                <a:rPr lang="fr-FR" sz="2000"/>
                <a:t>États-Unis </a:t>
              </a:r>
              <a:r>
                <a:rPr lang="fr-BE" sz="2000"/>
                <a:t>pourraient utiliser l’arme du gaz contre nous.</a:t>
              </a:r>
            </a:p>
          </p:txBody>
        </p:sp>
        <p:sp>
          <p:nvSpPr>
            <p:cNvPr id="5" name="Rectangle 4">
              <a:extLst>
                <a:ext uri="{FF2B5EF4-FFF2-40B4-BE49-F238E27FC236}">
                  <a16:creationId xmlns:a16="http://schemas.microsoft.com/office/drawing/2014/main" id="{993C004C-5AB8-52CB-4020-11D1331AA181}"/>
                </a:ext>
              </a:extLst>
            </p:cNvPr>
            <p:cNvSpPr/>
            <p:nvPr/>
          </p:nvSpPr>
          <p:spPr>
            <a:xfrm>
              <a:off x="573657" y="1146822"/>
              <a:ext cx="4719703" cy="493901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Connecteur droit 21">
              <a:extLst>
                <a:ext uri="{FF2B5EF4-FFF2-40B4-BE49-F238E27FC236}">
                  <a16:creationId xmlns:a16="http://schemas.microsoft.com/office/drawing/2014/main" id="{4751BDC5-B680-54D7-9CC6-5D177C72C551}"/>
                </a:ext>
              </a:extLst>
            </p:cNvPr>
            <p:cNvCxnSpPr>
              <a:cxnSpLocks/>
            </p:cNvCxnSpPr>
            <p:nvPr/>
          </p:nvCxnSpPr>
          <p:spPr>
            <a:xfrm>
              <a:off x="834378" y="2267575"/>
              <a:ext cx="4113543"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ZoneTexte 24">
              <a:extLst>
                <a:ext uri="{FF2B5EF4-FFF2-40B4-BE49-F238E27FC236}">
                  <a16:creationId xmlns:a16="http://schemas.microsoft.com/office/drawing/2014/main" id="{A688C144-39CA-039A-3FEC-EA4C3BFB62DD}"/>
                </a:ext>
              </a:extLst>
            </p:cNvPr>
            <p:cNvSpPr txBox="1"/>
            <p:nvPr/>
          </p:nvSpPr>
          <p:spPr>
            <a:xfrm>
              <a:off x="726056" y="1232578"/>
              <a:ext cx="623199" cy="923330"/>
            </a:xfrm>
            <a:prstGeom prst="rect">
              <a:avLst/>
            </a:prstGeom>
            <a:noFill/>
          </p:spPr>
          <p:txBody>
            <a:bodyPr wrap="square">
              <a:spAutoFit/>
            </a:bodyPr>
            <a:lstStyle/>
            <a:p>
              <a:r>
                <a:rPr lang="fr-BE" sz="5400" b="1">
                  <a:ln w="12700">
                    <a:solidFill>
                      <a:schemeClr val="tx1"/>
                    </a:solidFill>
                  </a:ln>
                  <a:gradFill>
                    <a:gsLst>
                      <a:gs pos="100000">
                        <a:schemeClr val="bg1"/>
                      </a:gs>
                      <a:gs pos="2000">
                        <a:srgbClr val="E6E8FA"/>
                      </a:gs>
                    </a:gsLst>
                    <a:lin ang="2700000" scaled="0"/>
                  </a:gradFill>
                  <a:latin typeface="Arial Rounded MT Bold" panose="020F0704030504030204" pitchFamily="34" charset="0"/>
                  <a:cs typeface="Arial" panose="020B0604020202020204" pitchFamily="34" charset="0"/>
                </a:rPr>
                <a:t>1</a:t>
              </a:r>
              <a:endParaRPr lang="fr-BE" sz="1000" b="1">
                <a:ln w="12700">
                  <a:solidFill>
                    <a:schemeClr val="tx1"/>
                  </a:solidFill>
                </a:ln>
                <a:gradFill>
                  <a:gsLst>
                    <a:gs pos="100000">
                      <a:schemeClr val="bg1"/>
                    </a:gs>
                    <a:gs pos="2000">
                      <a:srgbClr val="E6E8FA"/>
                    </a:gs>
                  </a:gsLst>
                  <a:lin ang="2700000" scaled="0"/>
                </a:gradFill>
                <a:latin typeface="Arial Rounded MT Bold" panose="020F0704030504030204" pitchFamily="34" charset="0"/>
                <a:cs typeface="Arial" panose="020B0604020202020204" pitchFamily="34" charset="0"/>
              </a:endParaRPr>
            </a:p>
          </p:txBody>
        </p:sp>
      </p:grpSp>
      <p:grpSp>
        <p:nvGrpSpPr>
          <p:cNvPr id="37" name="Groupe 36">
            <a:extLst>
              <a:ext uri="{FF2B5EF4-FFF2-40B4-BE49-F238E27FC236}">
                <a16:creationId xmlns:a16="http://schemas.microsoft.com/office/drawing/2014/main" id="{8D57A90A-30A0-39CD-10BB-AD9D4F6C992D}"/>
              </a:ext>
            </a:extLst>
          </p:cNvPr>
          <p:cNvGrpSpPr/>
          <p:nvPr/>
        </p:nvGrpSpPr>
        <p:grpSpPr>
          <a:xfrm>
            <a:off x="5387189" y="1329702"/>
            <a:ext cx="6074709" cy="4939018"/>
            <a:chOff x="5557057" y="1326712"/>
            <a:chExt cx="6074709" cy="4939018"/>
          </a:xfrm>
        </p:grpSpPr>
        <p:pic>
          <p:nvPicPr>
            <p:cNvPr id="12" name="Image 11" descr="Une image contenant texte, Police, document, blanc&#10;&#10;Le contenu généré par l’IA peut être incorrect.">
              <a:extLst>
                <a:ext uri="{FF2B5EF4-FFF2-40B4-BE49-F238E27FC236}">
                  <a16:creationId xmlns:a16="http://schemas.microsoft.com/office/drawing/2014/main" id="{352E81F4-D8E6-84A1-0B47-3EC5B4E28338}"/>
                </a:ext>
              </a:extLst>
            </p:cNvPr>
            <p:cNvPicPr>
              <a:picLocks noChangeAspect="1"/>
            </p:cNvPicPr>
            <p:nvPr/>
          </p:nvPicPr>
          <p:blipFill>
            <a:blip r:embed="rId5"/>
            <a:stretch>
              <a:fillRect/>
            </a:stretch>
          </p:blipFill>
          <p:spPr>
            <a:xfrm>
              <a:off x="5889844" y="2868927"/>
              <a:ext cx="5407577" cy="2135572"/>
            </a:xfrm>
            <a:prstGeom prst="rect">
              <a:avLst/>
            </a:prstGeom>
          </p:spPr>
        </p:pic>
        <p:sp>
          <p:nvSpPr>
            <p:cNvPr id="16" name="ZoneTexte 15">
              <a:extLst>
                <a:ext uri="{FF2B5EF4-FFF2-40B4-BE49-F238E27FC236}">
                  <a16:creationId xmlns:a16="http://schemas.microsoft.com/office/drawing/2014/main" id="{5CBEF976-67B8-85D2-B76C-40FD26980801}"/>
                </a:ext>
              </a:extLst>
            </p:cNvPr>
            <p:cNvSpPr txBox="1"/>
            <p:nvPr/>
          </p:nvSpPr>
          <p:spPr>
            <a:xfrm>
              <a:off x="5673511" y="4852268"/>
              <a:ext cx="5851330" cy="1323439"/>
            </a:xfrm>
            <a:prstGeom prst="rect">
              <a:avLst/>
            </a:prstGeom>
            <a:noFill/>
          </p:spPr>
          <p:txBody>
            <a:bodyPr wrap="square">
              <a:spAutoFit/>
            </a:bodyPr>
            <a:lstStyle/>
            <a:p>
              <a:pPr algn="just">
                <a:buNone/>
              </a:pPr>
              <a:r>
                <a:rPr lang="fr-FR" sz="1600" i="1"/>
                <a:t>En 1973, Washington a adopté l’Emergency Petroleum Allocation </a:t>
              </a:r>
              <a:r>
                <a:rPr lang="fr-FR" sz="1600" i="1" err="1"/>
                <a:t>Act</a:t>
              </a:r>
              <a:r>
                <a:rPr lang="fr-FR" sz="1600" i="1"/>
                <a:t>. Cette loi donnait au gouvernement fédéral des pouvoirs étendus pour réguler le marché pétrolier intérieur, tandis que les exportations de produits pétroliers étaient soumises à un système de licences accordées par le Congrès</a:t>
              </a:r>
            </a:p>
          </p:txBody>
        </p:sp>
        <p:grpSp>
          <p:nvGrpSpPr>
            <p:cNvPr id="28" name="Groupe 27">
              <a:extLst>
                <a:ext uri="{FF2B5EF4-FFF2-40B4-BE49-F238E27FC236}">
                  <a16:creationId xmlns:a16="http://schemas.microsoft.com/office/drawing/2014/main" id="{0885F662-D3D4-B885-1CE1-58621D58D928}"/>
                </a:ext>
              </a:extLst>
            </p:cNvPr>
            <p:cNvGrpSpPr/>
            <p:nvPr/>
          </p:nvGrpSpPr>
          <p:grpSpPr>
            <a:xfrm>
              <a:off x="5557057" y="1326712"/>
              <a:ext cx="6074709" cy="4939018"/>
              <a:chOff x="237085" y="1146822"/>
              <a:chExt cx="6074709" cy="4939018"/>
            </a:xfrm>
          </p:grpSpPr>
          <p:sp>
            <p:nvSpPr>
              <p:cNvPr id="31" name="ZoneTexte 30">
                <a:extLst>
                  <a:ext uri="{FF2B5EF4-FFF2-40B4-BE49-F238E27FC236}">
                    <a16:creationId xmlns:a16="http://schemas.microsoft.com/office/drawing/2014/main" id="{2EE064F0-7BA8-A98B-93F4-CBD2E6DB02F9}"/>
                  </a:ext>
                </a:extLst>
              </p:cNvPr>
              <p:cNvSpPr txBox="1"/>
              <p:nvPr/>
            </p:nvSpPr>
            <p:spPr>
              <a:xfrm>
                <a:off x="1010900" y="1340300"/>
                <a:ext cx="5008741" cy="1015663"/>
              </a:xfrm>
              <a:prstGeom prst="rect">
                <a:avLst/>
              </a:prstGeom>
              <a:noFill/>
            </p:spPr>
            <p:txBody>
              <a:bodyPr wrap="square">
                <a:spAutoFit/>
              </a:bodyPr>
              <a:lstStyle/>
              <a:p>
                <a:pPr algn="just"/>
                <a:r>
                  <a:rPr lang="fr-FR" sz="2000"/>
                  <a:t>Lors de l’embargo pétrolier de 1973, les États-Unis ont priorisé leur marché intérieur et restreint leurs exportations.</a:t>
                </a:r>
              </a:p>
            </p:txBody>
          </p:sp>
          <p:sp>
            <p:nvSpPr>
              <p:cNvPr id="32" name="Rectangle 31">
                <a:extLst>
                  <a:ext uri="{FF2B5EF4-FFF2-40B4-BE49-F238E27FC236}">
                    <a16:creationId xmlns:a16="http://schemas.microsoft.com/office/drawing/2014/main" id="{4A0B031D-ECAF-ACE3-D41D-12B56011A8C4}"/>
                  </a:ext>
                </a:extLst>
              </p:cNvPr>
              <p:cNvSpPr/>
              <p:nvPr/>
            </p:nvSpPr>
            <p:spPr>
              <a:xfrm>
                <a:off x="237085" y="1146822"/>
                <a:ext cx="6074709" cy="493901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Connecteur droit 32">
                <a:extLst>
                  <a:ext uri="{FF2B5EF4-FFF2-40B4-BE49-F238E27FC236}">
                    <a16:creationId xmlns:a16="http://schemas.microsoft.com/office/drawing/2014/main" id="{AF63615B-5C4E-1D4F-EA51-0F176352363A}"/>
                  </a:ext>
                </a:extLst>
              </p:cNvPr>
              <p:cNvCxnSpPr>
                <a:cxnSpLocks/>
              </p:cNvCxnSpPr>
              <p:nvPr/>
            </p:nvCxnSpPr>
            <p:spPr>
              <a:xfrm>
                <a:off x="527682" y="2552055"/>
                <a:ext cx="549195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ZoneTexte 33">
                <a:extLst>
                  <a:ext uri="{FF2B5EF4-FFF2-40B4-BE49-F238E27FC236}">
                    <a16:creationId xmlns:a16="http://schemas.microsoft.com/office/drawing/2014/main" id="{C8F63E49-EE3A-81DB-8E4B-81D695E83435}"/>
                  </a:ext>
                </a:extLst>
              </p:cNvPr>
              <p:cNvSpPr txBox="1"/>
              <p:nvPr/>
            </p:nvSpPr>
            <p:spPr>
              <a:xfrm>
                <a:off x="428342" y="1232578"/>
                <a:ext cx="623199" cy="923330"/>
              </a:xfrm>
              <a:prstGeom prst="rect">
                <a:avLst/>
              </a:prstGeom>
              <a:noFill/>
            </p:spPr>
            <p:txBody>
              <a:bodyPr wrap="square">
                <a:spAutoFit/>
              </a:bodyPr>
              <a:lstStyle/>
              <a:p>
                <a:r>
                  <a:rPr lang="fr-BE" sz="5400" b="1">
                    <a:ln w="9525">
                      <a:solidFill>
                        <a:schemeClr val="tx1"/>
                      </a:solidFill>
                    </a:ln>
                    <a:gradFill>
                      <a:gsLst>
                        <a:gs pos="100000">
                          <a:schemeClr val="bg1"/>
                        </a:gs>
                        <a:gs pos="2000">
                          <a:srgbClr val="E6E8FA"/>
                        </a:gs>
                      </a:gsLst>
                      <a:lin ang="2700000" scaled="0"/>
                    </a:gradFill>
                    <a:latin typeface="Arial Rounded MT Bold" panose="020F0704030504030204" pitchFamily="34" charset="0"/>
                    <a:cs typeface="Arial" panose="020B0604020202020204" pitchFamily="34" charset="0"/>
                  </a:rPr>
                  <a:t>2</a:t>
                </a:r>
                <a:endParaRPr lang="fr-BE" sz="1000" b="1">
                  <a:ln w="9525">
                    <a:solidFill>
                      <a:schemeClr val="tx1"/>
                    </a:solidFill>
                  </a:ln>
                  <a:gradFill>
                    <a:gsLst>
                      <a:gs pos="100000">
                        <a:schemeClr val="bg1"/>
                      </a:gs>
                      <a:gs pos="2000">
                        <a:srgbClr val="E6E8FA"/>
                      </a:gs>
                    </a:gsLst>
                    <a:lin ang="2700000" scaled="0"/>
                  </a:gradFill>
                  <a:latin typeface="Arial Rounded MT Bold" panose="020F0704030504030204" pitchFamily="34" charset="0"/>
                  <a:cs typeface="Arial" panose="020B0604020202020204" pitchFamily="34" charset="0"/>
                </a:endParaRPr>
              </a:p>
            </p:txBody>
          </p:sp>
        </p:grpSp>
      </p:grpSp>
      <p:sp>
        <p:nvSpPr>
          <p:cNvPr id="40" name="Espace réservé du numéro de diapositive 3">
            <a:extLst>
              <a:ext uri="{FF2B5EF4-FFF2-40B4-BE49-F238E27FC236}">
                <a16:creationId xmlns:a16="http://schemas.microsoft.com/office/drawing/2014/main" id="{346185B5-D63D-5CE8-B43B-D86456F76EB6}"/>
              </a:ext>
            </a:extLst>
          </p:cNvPr>
          <p:cNvSpPr txBox="1">
            <a:spLocks/>
          </p:cNvSpPr>
          <p:nvPr/>
        </p:nvSpPr>
        <p:spPr>
          <a:xfrm>
            <a:off x="11724946" y="6477057"/>
            <a:ext cx="409903" cy="273844"/>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908FD1-164F-BE43-AC52-2EE186B47BF4}" type="slidenum">
              <a:rPr lang="en-GB" sz="1050" noProof="0" smtClean="0">
                <a:latin typeface="Arial" panose="020B0604020202020204" pitchFamily="34" charset="0"/>
                <a:cs typeface="Arial" panose="020B0604020202020204" pitchFamily="34" charset="0"/>
              </a:rPr>
              <a:pPr algn="ctr"/>
              <a:t>9</a:t>
            </a:fld>
            <a:endParaRPr lang="en-GB" sz="105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93297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0E658E55167749AA53CEAA5189C558" ma:contentTypeVersion="10" ma:contentTypeDescription="Een nieuw document maken." ma:contentTypeScope="" ma:versionID="e37b3806dc7d6474e5b003247a19da25">
  <xsd:schema xmlns:xsd="http://www.w3.org/2001/XMLSchema" xmlns:xs="http://www.w3.org/2001/XMLSchema" xmlns:p="http://schemas.microsoft.com/office/2006/metadata/properties" xmlns:ns3="ba893c70-4bd3-4c1a-a397-112894c05c54" targetNamespace="http://schemas.microsoft.com/office/2006/metadata/properties" ma:root="true" ma:fieldsID="3e08dccb3ea22c7555e81534761ec87f" ns3:_="">
    <xsd:import namespace="ba893c70-4bd3-4c1a-a397-112894c05c5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93c70-4bd3-4c1a-a397-112894c05c5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a893c70-4bd3-4c1a-a397-112894c05c5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6BAC02-3A15-4C58-BC03-D17289251D34}">
  <ds:schemaRefs>
    <ds:schemaRef ds:uri="ba893c70-4bd3-4c1a-a397-112894c05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68E857-6766-4983-9BFC-EFAB62D99EE0}">
  <ds:schemaRef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ba893c70-4bd3-4c1a-a397-112894c05c54"/>
    <ds:schemaRef ds:uri="http://purl.org/dc/dcmitype/"/>
    <ds:schemaRef ds:uri="http://purl.org/dc/terms/"/>
  </ds:schemaRefs>
</ds:datastoreItem>
</file>

<file path=customXml/itemProps3.xml><?xml version="1.0" encoding="utf-8"?>
<ds:datastoreItem xmlns:ds="http://schemas.openxmlformats.org/officeDocument/2006/customXml" ds:itemID="{F3FD492F-331F-4616-A6D6-CB4C78CC1A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131</TotalTime>
  <Words>4552</Words>
  <Application>Microsoft Macintosh PowerPoint</Application>
  <PresentationFormat>Widescreen</PresentationFormat>
  <Paragraphs>482</Paragraphs>
  <Slides>43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Aptos Display</vt:lpstr>
      <vt:lpstr>Arial</vt:lpstr>
      <vt:lpstr>Arial Rounded MT Bold</vt:lpstr>
      <vt:lpstr>Cambria Math</vt:lpstr>
      <vt:lpstr>inherit</vt:lpstr>
      <vt:lpstr>Segoe UI</vt:lpstr>
      <vt:lpstr>Tahoma</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Techy Thibaut</dc:creator>
  <cp:lastModifiedBy>Dachet Victor</cp:lastModifiedBy>
  <cp:revision>2</cp:revision>
  <dcterms:created xsi:type="dcterms:W3CDTF">2026-02-18T08:48:00Z</dcterms:created>
  <dcterms:modified xsi:type="dcterms:W3CDTF">2026-03-11T10:31:57Z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0x010100A10E658E55167749AA53CEAA5189C558</vt:lpwstr>
  </property>
</Properties>
</file>