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531" r:id="rId2"/>
    <p:sldId id="286" r:id="rId3"/>
    <p:sldId id="268" r:id="rId4"/>
    <p:sldId id="265" r:id="rId5"/>
    <p:sldId id="529" r:id="rId6"/>
    <p:sldId id="524" r:id="rId7"/>
    <p:sldId id="523" r:id="rId8"/>
    <p:sldId id="527" r:id="rId9"/>
    <p:sldId id="52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6"/>
    <p:restoredTop sz="93741"/>
  </p:normalViewPr>
  <p:slideViewPr>
    <p:cSldViewPr snapToGrid="0" snapToObjects="1">
      <p:cViewPr varScale="1">
        <p:scale>
          <a:sx n="120" d="100"/>
          <a:sy n="120" d="100"/>
        </p:scale>
        <p:origin x="235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088624-9EC9-B64D-A878-82DEB08C05AC}" type="datetimeFigureOut">
              <a:rPr lang="fr-FR" smtClean="0"/>
              <a:t>11/02/2026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A2AFA-6425-E245-8E1D-AF55BE34B72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590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A2AFA-6425-E245-8E1D-AF55BE34B72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302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A2AFA-6425-E245-8E1D-AF55BE34B72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174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filigran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nl-BE"/>
              <a:t>Cliquez et modifiez le titre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nl-BE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filigra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avec imag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nl-BE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BE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Cliquez pour modifier les styles du texte du masque</a:t>
            </a:r>
          </a:p>
          <a:p>
            <a:pPr lvl="1"/>
            <a:r>
              <a:rPr lang="nl-BE"/>
              <a:t>Deuxième niveau</a:t>
            </a:r>
          </a:p>
          <a:p>
            <a:pPr lvl="2"/>
            <a:r>
              <a:rPr lang="nl-BE"/>
              <a:t>Troisième niveau</a:t>
            </a:r>
          </a:p>
          <a:p>
            <a:pPr lvl="3"/>
            <a:r>
              <a:rPr lang="nl-BE"/>
              <a:t>Quatrième niveau</a:t>
            </a:r>
          </a:p>
          <a:p>
            <a:pPr lvl="4"/>
            <a:r>
              <a:rPr lang="nl-BE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2/11/26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976FAC5-B0C3-044A-82A2-A26D3C50C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8012" y="581061"/>
            <a:ext cx="4837587" cy="3512473"/>
          </a:xfrm>
        </p:spPr>
        <p:txBody>
          <a:bodyPr/>
          <a:lstStyle/>
          <a:p>
            <a:pPr algn="ctr"/>
            <a:br>
              <a:rPr lang="fr-FR" sz="2400" dirty="0">
                <a:solidFill>
                  <a:srgbClr val="00B0F0"/>
                </a:solidFill>
              </a:rPr>
            </a:br>
            <a:br>
              <a:rPr lang="fr-FR" sz="2400" dirty="0">
                <a:solidFill>
                  <a:srgbClr val="00B0F0"/>
                </a:solidFill>
              </a:rPr>
            </a:br>
            <a:br>
              <a:rPr lang="fr-FR" sz="2400" dirty="0">
                <a:solidFill>
                  <a:srgbClr val="00B0F0"/>
                </a:solidFill>
              </a:rPr>
            </a:br>
            <a:br>
              <a:rPr lang="fr-FR" sz="2400" dirty="0"/>
            </a:br>
            <a:r>
              <a:rPr lang="fr-FR" sz="2400" dirty="0">
                <a:solidFill>
                  <a:srgbClr val="00B0F0"/>
                </a:solidFill>
              </a:rPr>
              <a:t>Université Toulous Jean Jaurès</a:t>
            </a:r>
            <a:br>
              <a:rPr lang="fr-FR" sz="2400" dirty="0">
                <a:solidFill>
                  <a:srgbClr val="00B0F0"/>
                </a:solidFill>
              </a:rPr>
            </a:br>
            <a:r>
              <a:rPr lang="fr-FR" sz="2400" dirty="0">
                <a:solidFill>
                  <a:srgbClr val="00B0F0"/>
                </a:solidFill>
              </a:rPr>
              <a:t>Département de sociologie</a:t>
            </a:r>
            <a:br>
              <a:rPr lang="fr-FR" sz="2400" dirty="0">
                <a:solidFill>
                  <a:srgbClr val="00B0F0"/>
                </a:solidFill>
              </a:rPr>
            </a:br>
            <a:r>
              <a:rPr lang="fr-FR" sz="2400" dirty="0">
                <a:solidFill>
                  <a:srgbClr val="00B0F0"/>
                </a:solidFill>
              </a:rPr>
              <a:t>12 février 2026</a:t>
            </a:r>
            <a:br>
              <a:rPr lang="fr-FR" sz="2400" i="1" dirty="0"/>
            </a:br>
            <a:r>
              <a:rPr lang="fr-FR" sz="2400" i="1" dirty="0"/>
              <a:t>Quelques réflexions autour de l’associationnisme critique</a:t>
            </a:r>
            <a:br>
              <a:rPr lang="fr-FR" sz="2400" i="1" dirty="0"/>
            </a:br>
            <a:endParaRPr lang="fr-FR" sz="2400" i="1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D8F155-E6AF-BC48-A7AF-BFE3DF82B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1657" y="3167269"/>
            <a:ext cx="4281714" cy="3291588"/>
          </a:xfrm>
        </p:spPr>
        <p:txBody>
          <a:bodyPr>
            <a:normAutofit/>
          </a:bodyPr>
          <a:lstStyle/>
          <a:p>
            <a:pPr algn="ctr"/>
            <a:endParaRPr lang="fr-FR" sz="2800" b="1" i="1" dirty="0"/>
          </a:p>
          <a:p>
            <a:pPr algn="ctr"/>
            <a:endParaRPr lang="fr-FR" sz="2800" b="1" dirty="0"/>
          </a:p>
          <a:p>
            <a:pPr algn="ctr"/>
            <a:r>
              <a:rPr lang="fr-FR" sz="2400" b="1" dirty="0"/>
              <a:t>Bruno Frère</a:t>
            </a:r>
          </a:p>
          <a:p>
            <a:pPr algn="ctr"/>
            <a:r>
              <a:rPr lang="fr-FR" b="1" dirty="0"/>
              <a:t>Professeur à l’Université de Liège Directeur de recherches du FNRS</a:t>
            </a:r>
          </a:p>
        </p:txBody>
      </p:sp>
      <p:pic>
        <p:nvPicPr>
          <p:cNvPr id="6" name="Espace réservé pour une image  5">
            <a:extLst>
              <a:ext uri="{FF2B5EF4-FFF2-40B4-BE49-F238E27FC236}">
                <a16:creationId xmlns:a16="http://schemas.microsoft.com/office/drawing/2014/main" id="{7202807B-2648-0944-BABA-8B3A57EA156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" r="21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3882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556" y="338668"/>
            <a:ext cx="8593666" cy="1270000"/>
          </a:xfrm>
        </p:spPr>
        <p:txBody>
          <a:bodyPr/>
          <a:lstStyle/>
          <a:p>
            <a:r>
              <a:rPr lang="fr-BE" sz="3200" b="1" dirty="0"/>
              <a:t>Conclusion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2889" y="1494971"/>
            <a:ext cx="8904111" cy="51654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BE" dirty="0"/>
              <a:t>D’autres exemples : Le zapatisme, la protection des réfugiés, les Mouvements LGBTQIA+  etc.</a:t>
            </a:r>
          </a:p>
          <a:p>
            <a:pPr marL="0" indent="0">
              <a:buNone/>
            </a:pPr>
            <a:r>
              <a:rPr lang="fr-BE" sz="1900" dirty="0"/>
              <a:t>		           Marche des fiertés			     Plateforme citoyenne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/>
              <a:t>L’associationnisme critique entend contribuer à </a:t>
            </a:r>
            <a:r>
              <a:rPr lang="fr-BE" b="1" dirty="0"/>
              <a:t>reconstruire</a:t>
            </a:r>
            <a:r>
              <a:rPr lang="fr-BE" dirty="0"/>
              <a:t> le monde à partir </a:t>
            </a:r>
            <a:r>
              <a:rPr lang="fr-BE" b="1" dirty="0"/>
              <a:t>d’associations</a:t>
            </a:r>
            <a:r>
              <a:rPr lang="fr-BE" dirty="0"/>
              <a:t>, peuplées d’êtres probablement aliénés …. </a:t>
            </a:r>
            <a:r>
              <a:rPr lang="fr-BE" b="1" dirty="0"/>
              <a:t>mais pas que</a:t>
            </a:r>
            <a:r>
              <a:rPr lang="fr-BE" dirty="0"/>
              <a:t>. </a:t>
            </a:r>
          </a:p>
          <a:p>
            <a:pPr marL="0" indent="0">
              <a:buNone/>
            </a:pPr>
            <a:r>
              <a:rPr lang="fr-BE" dirty="0"/>
              <a:t>= Transformer le </a:t>
            </a:r>
            <a:r>
              <a:rPr lang="fr-BE" b="1" dirty="0"/>
              <a:t>monde à partir de </a:t>
            </a:r>
            <a:r>
              <a:rPr lang="fr-BE" b="1" u="sng" dirty="0"/>
              <a:t>valeurs communes </a:t>
            </a:r>
            <a:r>
              <a:rPr lang="fr-BE" b="1" dirty="0"/>
              <a:t>SANS perdre le repérage la domination</a:t>
            </a:r>
            <a:endParaRPr lang="fr-BE" b="1" i="1" u="sng" dirty="0"/>
          </a:p>
          <a:p>
            <a:pPr marL="0" indent="0">
              <a:buNone/>
            </a:pPr>
            <a:r>
              <a:rPr lang="fr-BE" b="1" dirty="0"/>
              <a:t>- C. Mouffe : La critique de la domination se maintient et  </a:t>
            </a:r>
            <a:r>
              <a:rPr lang="fr-BE" dirty="0"/>
              <a:t>reconnaît ses adversaires : l</a:t>
            </a:r>
            <a:r>
              <a:rPr lang="fr-BE" b="1" dirty="0"/>
              <a:t>es « </a:t>
            </a:r>
            <a:r>
              <a:rPr lang="fr-BE" b="1" u="sng" dirty="0"/>
              <a:t>associations » dominantes </a:t>
            </a:r>
            <a:r>
              <a:rPr lang="fr-BE" dirty="0"/>
              <a:t>(les entreprises capitalistes, prédatrices ou patriarcales)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3D50715E-F5B3-4BE1-FEE3-1C4231F2B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399" y="2254694"/>
            <a:ext cx="2099783" cy="1394937"/>
          </a:xfrm>
          <a:prstGeom prst="rect">
            <a:avLst/>
          </a:prstGeom>
        </p:spPr>
      </p:pic>
      <p:pic>
        <p:nvPicPr>
          <p:cNvPr id="5" name="Image 7">
            <a:extLst>
              <a:ext uri="{FF2B5EF4-FFF2-40B4-BE49-F238E27FC236}">
                <a16:creationId xmlns:a16="http://schemas.microsoft.com/office/drawing/2014/main" id="{E05E3EEE-F2AD-CFE6-887E-57B754BEB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608" y="2254694"/>
            <a:ext cx="2367435" cy="139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503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B16BA2-3BC2-8545-8492-A3E78BF9C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61257"/>
            <a:ext cx="7313613" cy="1110343"/>
          </a:xfrm>
        </p:spPr>
        <p:txBody>
          <a:bodyPr/>
          <a:lstStyle/>
          <a:p>
            <a:r>
              <a:rPr lang="fr-FR" sz="3200" b="1" dirty="0"/>
              <a:t>1. La critique « classique »  du capitalisme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E8E7DC-BC51-5F4D-8C39-ED4CDCC01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590261"/>
            <a:ext cx="8967972" cy="50888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/>
              <a:t>Une tradition critique essentielle à l’heure actuelle (autoritarisme) : </a:t>
            </a:r>
          </a:p>
          <a:p>
            <a:r>
              <a:rPr lang="fr-FR" dirty="0"/>
              <a:t>-  l’aliénation de </a:t>
            </a:r>
            <a:r>
              <a:rPr lang="fr-FR" b="1" u="sng" dirty="0"/>
              <a:t>Marx</a:t>
            </a:r>
            <a:r>
              <a:rPr lang="fr-FR" dirty="0"/>
              <a:t> : le travailleur objet</a:t>
            </a:r>
          </a:p>
          <a:p>
            <a:r>
              <a:rPr lang="fr-FR" b="1" dirty="0"/>
              <a:t>- </a:t>
            </a:r>
            <a:r>
              <a:rPr lang="fr-FR" dirty="0"/>
              <a:t>l’industrie culturelle d’</a:t>
            </a:r>
            <a:r>
              <a:rPr lang="fr-FR" b="1" u="sng" dirty="0"/>
              <a:t>Horkheimer et Adorno</a:t>
            </a:r>
            <a:r>
              <a:rPr lang="fr-FR" b="1" dirty="0"/>
              <a:t> :  </a:t>
            </a:r>
            <a:r>
              <a:rPr lang="fr-FR" dirty="0"/>
              <a:t>Critique du consumérisme</a:t>
            </a:r>
          </a:p>
          <a:p>
            <a:r>
              <a:rPr lang="fr-FR" dirty="0"/>
              <a:t>- </a:t>
            </a:r>
            <a:r>
              <a:rPr lang="fr-FR" u="sng" dirty="0"/>
              <a:t>La critique des « systèmes » </a:t>
            </a:r>
            <a:r>
              <a:rPr lang="fr-FR" b="1" u="sng" dirty="0"/>
              <a:t>d’Habermas</a:t>
            </a:r>
            <a:r>
              <a:rPr lang="fr-FR" u="sng" dirty="0"/>
              <a:t> </a:t>
            </a:r>
            <a:r>
              <a:rPr lang="fr-FR" dirty="0"/>
              <a:t>: l’Etat et le capitalisme</a:t>
            </a:r>
          </a:p>
          <a:p>
            <a:r>
              <a:rPr lang="fr-FR" dirty="0"/>
              <a:t>- </a:t>
            </a:r>
            <a:r>
              <a:rPr lang="fr-FR" b="1" u="sng" dirty="0"/>
              <a:t>Bourdieu</a:t>
            </a:r>
            <a:r>
              <a:rPr lang="fr-FR" dirty="0"/>
              <a:t> : la sociologie comme </a:t>
            </a:r>
            <a:r>
              <a:rPr lang="fr-FR" b="1" dirty="0"/>
              <a:t>dévoilement. Critiquer = </a:t>
            </a:r>
            <a:r>
              <a:rPr lang="fr-FR" dirty="0"/>
              <a:t> « </a:t>
            </a:r>
            <a:r>
              <a:rPr lang="nl-BE" dirty="0"/>
              <a:t>soupçonner” l’ordre établi du monde social </a:t>
            </a:r>
            <a:endParaRPr lang="fr-FR" b="1" i="1" dirty="0"/>
          </a:p>
          <a:p>
            <a:pPr marL="0" indent="0">
              <a:buNone/>
            </a:pPr>
            <a:r>
              <a:rPr lang="fr-FR" b="1" i="1" u="sng" dirty="0"/>
              <a:t>Problème</a:t>
            </a:r>
            <a:r>
              <a:rPr lang="fr-FR" i="1" dirty="0"/>
              <a:t> </a:t>
            </a:r>
            <a:r>
              <a:rPr lang="fr-FR" b="1" i="1" dirty="0"/>
              <a:t>: Le critique prive les personnes de leur « </a:t>
            </a:r>
            <a:r>
              <a:rPr lang="fr-FR" b="1" i="1" u="sng" dirty="0"/>
              <a:t>agentivité</a:t>
            </a:r>
            <a:r>
              <a:rPr lang="fr-FR" b="1" i="1" dirty="0"/>
              <a:t> ». On regarde le monde de loin. C’est </a:t>
            </a:r>
            <a:r>
              <a:rPr lang="fr-FR" b="1" i="1" u="sng" dirty="0"/>
              <a:t>nécessaire</a:t>
            </a:r>
            <a:r>
              <a:rPr lang="fr-FR" b="1" i="1" dirty="0"/>
              <a:t> mais on n’étudie guère les critiques ordinaires et les valeurs au nom desquelles on s’engage.</a:t>
            </a:r>
          </a:p>
          <a:p>
            <a:pPr marL="0" indent="0">
              <a:buNone/>
            </a:pP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227270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AD0A64-1DC3-7B47-B0FE-BE622B954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03238"/>
            <a:ext cx="8943975" cy="868362"/>
          </a:xfrm>
        </p:spPr>
        <p:txBody>
          <a:bodyPr/>
          <a:lstStyle/>
          <a:p>
            <a:r>
              <a:rPr lang="fr-FR" sz="3200" b="1" dirty="0"/>
              <a:t>2. Une autre tradition sociologique: L’associationnisme (Tarde et non Marx)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9AD9E56-4407-6A41-B2DF-4B4AC2C9B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450" y="1509823"/>
            <a:ext cx="8943975" cy="5200944"/>
          </a:xfrm>
        </p:spPr>
        <p:txBody>
          <a:bodyPr>
            <a:normAutofit fontScale="92500"/>
          </a:bodyPr>
          <a:lstStyle/>
          <a:p>
            <a:pPr algn="ctr"/>
            <a:endParaRPr lang="fr-FR" b="1" dirty="0"/>
          </a:p>
          <a:p>
            <a:pPr algn="ctr"/>
            <a:r>
              <a:rPr lang="fr-FR" b="1" dirty="0"/>
              <a:t>Deleuze</a:t>
            </a:r>
            <a:r>
              <a:rPr lang="fr-FR" dirty="0"/>
              <a:t> : Pourquoi la négation, le manque, le déficit, sont-ils présentés comme premier (par la théorie critique classique) pour pour penser la vie ? </a:t>
            </a:r>
          </a:p>
          <a:p>
            <a:pPr algn="ctr"/>
            <a:r>
              <a:rPr lang="fr-FR" b="1" dirty="0"/>
              <a:t>Bruno Latour : </a:t>
            </a:r>
            <a:r>
              <a:rPr lang="fr-FR" b="1" i="1" dirty="0"/>
              <a:t>« La société est toujours ce qu’il faut expliquer et non pas ce qui explique » </a:t>
            </a:r>
          </a:p>
          <a:p>
            <a:pPr marL="0" indent="0">
              <a:buNone/>
            </a:pPr>
            <a:r>
              <a:rPr lang="fr-FR" b="1" dirty="0"/>
              <a:t>La sociologie se demande </a:t>
            </a:r>
            <a:r>
              <a:rPr lang="fr-FR" b="1" i="1" dirty="0"/>
              <a:t>: comment les gens s’associent– ils pour faire la société ?  </a:t>
            </a:r>
            <a:r>
              <a:rPr lang="fr-FR" dirty="0"/>
              <a:t>Et non plus : comment la société influence (détermine)–t-elle les gens. </a:t>
            </a:r>
          </a:p>
          <a:p>
            <a:pPr marL="0" indent="0">
              <a:buNone/>
            </a:pPr>
            <a:r>
              <a:rPr lang="fr-FR" b="1" dirty="0"/>
              <a:t>= Une tradition beaucoup plus DEMOCRATIQUE (la sociologie écoute)</a:t>
            </a:r>
          </a:p>
          <a:p>
            <a:r>
              <a:rPr lang="fr-FR" b="1" i="1" u="sng" dirty="0"/>
              <a:t>Problème</a:t>
            </a:r>
            <a:r>
              <a:rPr lang="fr-FR" i="1" dirty="0"/>
              <a:t> </a:t>
            </a:r>
            <a:r>
              <a:rPr lang="fr-FR" b="1" i="1" dirty="0"/>
              <a:t>: On prend davantage soin des valeurs qui animent les gens en société MAIS on perd la possibilité de critiquer</a:t>
            </a:r>
          </a:p>
          <a:p>
            <a:endParaRPr lang="fr-FR" b="1" i="1" dirty="0"/>
          </a:p>
          <a:p>
            <a:pPr algn="ctr"/>
            <a:endParaRPr lang="fr-FR" dirty="0"/>
          </a:p>
          <a:p>
            <a:pPr algn="ctr"/>
            <a:endParaRPr lang="fr-BE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66277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5778" y="503238"/>
            <a:ext cx="8497308" cy="868362"/>
          </a:xfrm>
        </p:spPr>
        <p:txBody>
          <a:bodyPr/>
          <a:lstStyle/>
          <a:p>
            <a:r>
              <a:rPr lang="fr-BE" sz="3200" b="1" dirty="0"/>
              <a:t>3. </a:t>
            </a:r>
            <a:r>
              <a:rPr lang="nl-BE" sz="3200" b="1" dirty="0"/>
              <a:t>L’associationnisme critique </a:t>
            </a:r>
            <a:endParaRPr lang="fr-BE" sz="32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5778" y="1233377"/>
            <a:ext cx="8734778" cy="5441179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endParaRPr lang="fr-BE" b="1" dirty="0"/>
          </a:p>
          <a:p>
            <a:pPr marL="0" indent="0" algn="ctr">
              <a:buNone/>
            </a:pPr>
            <a:r>
              <a:rPr lang="fr-FR" b="1" i="1" dirty="0"/>
              <a:t>tous les acteurs et leurs revendications se valent-elles ?</a:t>
            </a:r>
            <a:endParaRPr lang="fr-FR" dirty="0"/>
          </a:p>
          <a:p>
            <a:pPr marL="0" indent="0">
              <a:buNone/>
            </a:pPr>
            <a:r>
              <a:rPr lang="nl-BE" dirty="0"/>
              <a:t>Latour aurait tendance à répondre : </a:t>
            </a:r>
            <a:r>
              <a:rPr lang="nl-BE" b="1" dirty="0"/>
              <a:t>oui</a:t>
            </a:r>
            <a:r>
              <a:rPr lang="nl-BE" dirty="0"/>
              <a:t>. </a:t>
            </a:r>
          </a:p>
          <a:p>
            <a:pPr marL="0" indent="0">
              <a:buNone/>
            </a:pPr>
            <a:r>
              <a:rPr lang="nl-BE" dirty="0"/>
              <a:t>Exemple : </a:t>
            </a:r>
            <a:r>
              <a:rPr lang="nl-BE" b="1" dirty="0"/>
              <a:t>Exxon</a:t>
            </a:r>
            <a:r>
              <a:rPr lang="nl-BE" dirty="0"/>
              <a:t> </a:t>
            </a:r>
            <a:r>
              <a:rPr lang="nl-BE" b="1" dirty="0"/>
              <a:t>Mobil</a:t>
            </a:r>
            <a:r>
              <a:rPr lang="nl-BE" dirty="0"/>
              <a:t> ou </a:t>
            </a:r>
            <a:r>
              <a:rPr lang="nl-BE" b="1" dirty="0"/>
              <a:t>ICE</a:t>
            </a:r>
            <a:r>
              <a:rPr lang="nl-BE" dirty="0"/>
              <a:t> sont des“associations” au sens de Latour. Il faut simplement décrire la façon dont les personnes les composent</a:t>
            </a:r>
          </a:p>
          <a:p>
            <a:pPr marL="0" indent="0">
              <a:buNone/>
            </a:pPr>
            <a:r>
              <a:rPr lang="nl-BE" dirty="0"/>
              <a:t>` Jamais certaines ”associations” ne sont </a:t>
            </a:r>
            <a:r>
              <a:rPr lang="nl-BE" b="1" dirty="0"/>
              <a:t>décrites comme </a:t>
            </a:r>
            <a:r>
              <a:rPr lang="nl-BE" dirty="0"/>
              <a:t>“</a:t>
            </a:r>
            <a:r>
              <a:rPr lang="nl-BE" b="1" u="sng" dirty="0"/>
              <a:t>dominantes</a:t>
            </a:r>
            <a:r>
              <a:rPr lang="nl-BE" b="1" dirty="0"/>
              <a:t>”</a:t>
            </a:r>
            <a:r>
              <a:rPr lang="nl-BE" dirty="0"/>
              <a:t>. </a:t>
            </a:r>
          </a:p>
          <a:p>
            <a:pPr marL="0" indent="0">
              <a:buNone/>
            </a:pPr>
            <a:r>
              <a:rPr lang="nl-BE" dirty="0"/>
              <a:t>Nous ne disposons plus de “capitalisme”, ”Etat”, “classes sociales”, “entreprises” (méta-actants). Le monde de cette sociologie est “</a:t>
            </a:r>
            <a:r>
              <a:rPr lang="nl-BE" b="1" u="sng" dirty="0"/>
              <a:t>plat</a:t>
            </a:r>
            <a:r>
              <a:rPr lang="nl-BE" dirty="0"/>
              <a:t>”. </a:t>
            </a:r>
          </a:p>
          <a:p>
            <a:pPr marL="0" indent="0">
              <a:buNone/>
            </a:pPr>
            <a:r>
              <a:rPr lang="fr-FR" b="1" u="sng" dirty="0"/>
              <a:t>L’associationisme</a:t>
            </a:r>
            <a:r>
              <a:rPr lang="fr-FR" b="1" dirty="0"/>
              <a:t> </a:t>
            </a:r>
            <a:r>
              <a:rPr lang="fr-FR" b="1" u="sng" dirty="0"/>
              <a:t>critique (La fabrique) </a:t>
            </a:r>
            <a:r>
              <a:rPr lang="fr-FR" b="1" dirty="0"/>
              <a:t>garde précieusement le repérage de la domination (tradition critique) et y introduit la DEMOCRATIE</a:t>
            </a:r>
            <a:endParaRPr lang="fr-BE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84542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746CEC5-27A9-3E44-8C95-47AA6587D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63" y="63500"/>
            <a:ext cx="7583487" cy="13843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fr-BE" sz="3200" b="1" dirty="0">
                <a:ea typeface="ＭＳ Ｐゴシック" panose="020B0600070205080204" pitchFamily="34" charset="-128"/>
              </a:rPr>
              <a:t>4</a:t>
            </a:r>
            <a:r>
              <a:rPr lang="fr-FR" sz="3200" b="1" dirty="0"/>
              <a:t>. Exemple d’associationnisme critique I :  </a:t>
            </a:r>
            <a:r>
              <a:rPr lang="fr-BE" altLang="fr-FR" sz="3200" b="1" dirty="0">
                <a:ea typeface="ＭＳ Ｐゴシック" panose="020B0600070205080204" pitchFamily="34" charset="-128"/>
              </a:rPr>
              <a:t>L</a:t>
            </a:r>
            <a:r>
              <a:rPr lang="fr-BE" altLang="fr-BE" sz="3200" b="1" dirty="0">
                <a:ea typeface="ＭＳ Ｐゴシック" panose="020B0600070205080204" pitchFamily="34" charset="-128"/>
              </a:rPr>
              <a:t>’</a:t>
            </a:r>
            <a:r>
              <a:rPr lang="fr-BE" altLang="fr-FR" sz="3200" b="1" dirty="0">
                <a:ea typeface="ＭＳ Ｐゴシック" panose="020B0600070205080204" pitchFamily="34" charset="-128"/>
              </a:rPr>
              <a:t>économie solidaire</a:t>
            </a:r>
            <a:endParaRPr lang="fr-FR" altLang="fr-FR" sz="3200" b="1" dirty="0">
              <a:effectLst>
                <a:outerShdw blurRad="38100" dist="38100" dir="2700000" algn="tl">
                  <a:srgbClr val="000000"/>
                </a:outerShdw>
              </a:effectLst>
              <a:ea typeface="ＭＳ Ｐゴシック" panose="020B0600070205080204" pitchFamily="34" charset="-128"/>
            </a:endParaRPr>
          </a:p>
        </p:txBody>
      </p:sp>
      <p:sp>
        <p:nvSpPr>
          <p:cNvPr id="23554" name="Espace réservé du contenu 2">
            <a:extLst>
              <a:ext uri="{FF2B5EF4-FFF2-40B4-BE49-F238E27FC236}">
                <a16:creationId xmlns:a16="http://schemas.microsoft.com/office/drawing/2014/main" id="{8D9ACEEC-BE3C-B540-AF03-851545ED29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34950" y="1666875"/>
            <a:ext cx="8655050" cy="4959350"/>
          </a:xfrm>
        </p:spPr>
        <p:txBody>
          <a:bodyPr/>
          <a:lstStyle/>
          <a:p>
            <a:pPr marL="0" indent="0" eaLnBrk="1" hangingPunct="1">
              <a:lnSpc>
                <a:spcPct val="110000"/>
              </a:lnSpc>
              <a:buFont typeface="Calisto MT" panose="02040603050505030304" pitchFamily="18" charset="77"/>
              <a:buNone/>
            </a:pPr>
            <a:r>
              <a:rPr lang="nl-BE" altLang="fr-FR" sz="1900" b="1" dirty="0">
                <a:ea typeface="ＭＳ Ｐゴシック" panose="020B0600070205080204" pitchFamily="34" charset="-128"/>
              </a:rPr>
              <a:t>A l’écoute, la sociologie met en relief la critique du </a:t>
            </a:r>
            <a:r>
              <a:rPr lang="nl-BE" altLang="fr-FR" sz="1900" b="1" u="sng" dirty="0">
                <a:ea typeface="ＭＳ Ｐゴシック" panose="020B0600070205080204" pitchFamily="34" charset="-128"/>
              </a:rPr>
              <a:t>capitalisme</a:t>
            </a:r>
            <a:r>
              <a:rPr lang="nl-BE" altLang="fr-FR" sz="1900" b="1" dirty="0">
                <a:ea typeface="ＭＳ Ｐゴシック" panose="020B0600070205080204" pitchFamily="34" charset="-128"/>
              </a:rPr>
              <a:t> qui existe par ailleurs  :</a:t>
            </a:r>
          </a:p>
          <a:p>
            <a:pPr marL="0" indent="0" eaLnBrk="1" hangingPunct="1">
              <a:lnSpc>
                <a:spcPct val="110000"/>
              </a:lnSpc>
              <a:buFontTx/>
              <a:buChar char="-"/>
            </a:pPr>
            <a:r>
              <a:rPr lang="nl-BE" altLang="fr-FR" sz="1900" b="1" dirty="0">
                <a:ea typeface="ＭＳ Ｐゴシック" panose="020B0600070205080204" pitchFamily="34" charset="-128"/>
              </a:rPr>
              <a:t>Les services de proximités autogérés </a:t>
            </a:r>
            <a:r>
              <a:rPr lang="nl-BE" altLang="fr-FR" sz="1900" dirty="0">
                <a:ea typeface="ＭＳ Ｐゴシック" panose="020B0600070205080204" pitchFamily="34" charset="-128"/>
              </a:rPr>
              <a:t>(Ateneo popular à Barcelone, etc.)</a:t>
            </a:r>
          </a:p>
          <a:p>
            <a:pPr marL="0" indent="0" eaLnBrk="1" hangingPunct="1">
              <a:lnSpc>
                <a:spcPct val="110000"/>
              </a:lnSpc>
              <a:buFontTx/>
              <a:buChar char="-"/>
            </a:pPr>
            <a:r>
              <a:rPr lang="nl-BE" altLang="fr-FR" sz="1900" dirty="0">
                <a:ea typeface="ＭＳ Ｐゴシック" panose="020B0600070205080204" pitchFamily="34" charset="-128"/>
              </a:rPr>
              <a:t>Les </a:t>
            </a:r>
            <a:r>
              <a:rPr lang="nl-BE" altLang="fr-FR" sz="1900" b="1" dirty="0">
                <a:ea typeface="ＭＳ Ｐゴシック" panose="020B0600070205080204" pitchFamily="34" charset="-128"/>
              </a:rPr>
              <a:t>nouvelles coopératives de production </a:t>
            </a:r>
            <a:r>
              <a:rPr lang="nl-BE" altLang="fr-FR" sz="1900" dirty="0">
                <a:ea typeface="ＭＳ Ｐゴシック" panose="020B0600070205080204" pitchFamily="34" charset="-128"/>
              </a:rPr>
              <a:t>(SCIC ou agréées) </a:t>
            </a:r>
          </a:p>
          <a:p>
            <a:pPr marL="0" indent="0" eaLnBrk="1" hangingPunct="1">
              <a:lnSpc>
                <a:spcPct val="110000"/>
              </a:lnSpc>
              <a:buFontTx/>
              <a:buChar char="-"/>
            </a:pPr>
            <a:r>
              <a:rPr lang="nl-BE" altLang="fr-FR" sz="1900" dirty="0">
                <a:ea typeface="ＭＳ Ｐゴシック" panose="020B0600070205080204" pitchFamily="34" charset="-128"/>
              </a:rPr>
              <a:t>Les nouvelles </a:t>
            </a:r>
            <a:r>
              <a:rPr lang="nl-BE" altLang="fr-FR" sz="1900" b="1" dirty="0">
                <a:ea typeface="ＭＳ Ｐゴシック" panose="020B0600070205080204" pitchFamily="34" charset="-128"/>
              </a:rPr>
              <a:t>coopératives de consommation</a:t>
            </a:r>
            <a:r>
              <a:rPr lang="nl-BE" altLang="fr-FR" sz="1900" dirty="0">
                <a:ea typeface="ＭＳ Ｐゴシック" panose="020B0600070205080204" pitchFamily="34" charset="-128"/>
              </a:rPr>
              <a:t>  (AMAP de Paris Saclay) </a:t>
            </a:r>
          </a:p>
          <a:p>
            <a:pPr marL="0" indent="0" eaLnBrk="1" hangingPunct="1">
              <a:lnSpc>
                <a:spcPct val="110000"/>
              </a:lnSpc>
              <a:buFontTx/>
              <a:buChar char="-"/>
            </a:pPr>
            <a:r>
              <a:rPr lang="nl-BE" altLang="fr-FR" sz="1900" dirty="0">
                <a:ea typeface="ＭＳ Ｐゴシック" panose="020B0600070205080204" pitchFamily="34" charset="-128"/>
              </a:rPr>
              <a:t>Les entreprises reprises en autogestion (l’après-M,..)</a:t>
            </a:r>
          </a:p>
          <a:p>
            <a:pPr marL="0" indent="0" eaLnBrk="1" hangingPunct="1">
              <a:lnSpc>
                <a:spcPct val="110000"/>
              </a:lnSpc>
              <a:buFontTx/>
              <a:buChar char="-"/>
            </a:pPr>
            <a:endParaRPr lang="nl-BE" altLang="fr-FR" sz="28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110000"/>
              </a:lnSpc>
              <a:buFont typeface="Arial" panose="020B0604020202020204" pitchFamily="34" charset="0"/>
              <a:buNone/>
            </a:pPr>
            <a:endParaRPr lang="nl-BE" altLang="fr-FR" sz="28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160000"/>
              </a:lnSpc>
              <a:buFontTx/>
              <a:buChar char="-"/>
            </a:pPr>
            <a:endParaRPr lang="nl-BE" altLang="fr-FR" sz="2800" dirty="0">
              <a:ea typeface="ＭＳ Ｐゴシック" panose="020B0600070205080204" pitchFamily="34" charset="-128"/>
            </a:endParaRPr>
          </a:p>
          <a:p>
            <a:pPr marL="0" indent="0" eaLnBrk="1" hangingPunct="1">
              <a:lnSpc>
                <a:spcPct val="70000"/>
              </a:lnSpc>
              <a:buFont typeface="Calisto MT" panose="02040603050505030304" pitchFamily="18" charset="77"/>
              <a:buNone/>
            </a:pPr>
            <a:endParaRPr lang="nl-BE" altLang="fr-FR" sz="2800" dirty="0">
              <a:ea typeface="ＭＳ Ｐゴシック" panose="020B0600070205080204" pitchFamily="34" charset="-128"/>
            </a:endParaRPr>
          </a:p>
        </p:txBody>
      </p:sp>
      <p:pic>
        <p:nvPicPr>
          <p:cNvPr id="23556" name="Image 4">
            <a:extLst>
              <a:ext uri="{FF2B5EF4-FFF2-40B4-BE49-F238E27FC236}">
                <a16:creationId xmlns:a16="http://schemas.microsoft.com/office/drawing/2014/main" id="{85788900-0FE9-A047-952F-35FE322B5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4857749"/>
            <a:ext cx="33655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61DB1DB-9EF9-9D44-821C-4E6E31694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263" y="5018712"/>
            <a:ext cx="2037693" cy="1607513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E8020C9-A4E2-A44F-88C0-405116D7E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145" y="5218387"/>
            <a:ext cx="2257633" cy="1555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245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4F3EA7-6D22-3948-BC3D-66C48857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421" y="126124"/>
            <a:ext cx="8671033" cy="124547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dirty="0"/>
              <a:t>5. exemple d’associationnisme critique II : la ZAD</a:t>
            </a:r>
          </a:p>
        </p:txBody>
      </p:sp>
      <p:sp>
        <p:nvSpPr>
          <p:cNvPr id="19458" name="Espace réservé du contenu 2">
            <a:extLst>
              <a:ext uri="{FF2B5EF4-FFF2-40B4-BE49-F238E27FC236}">
                <a16:creationId xmlns:a16="http://schemas.microsoft.com/office/drawing/2014/main" id="{2CE570B3-6D66-D544-B211-175AB585DB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11163" y="1513490"/>
            <a:ext cx="8308975" cy="5152423"/>
          </a:xfrm>
        </p:spPr>
        <p:txBody>
          <a:bodyPr/>
          <a:lstStyle/>
          <a:p>
            <a:pPr eaLnBrk="1" hangingPunct="1"/>
            <a:r>
              <a:rPr lang="fr-FR" altLang="fr-FR" dirty="0" err="1"/>
              <a:t>Dardot</a:t>
            </a:r>
            <a:r>
              <a:rPr lang="fr-FR" altLang="fr-FR" dirty="0"/>
              <a:t> et Laval (2014) : la  ZAD ne doit pas tant être définie exclusivement comme une </a:t>
            </a:r>
            <a:r>
              <a:rPr lang="fr-FR" altLang="fr-FR" b="1" dirty="0"/>
              <a:t>critique</a:t>
            </a:r>
            <a:r>
              <a:rPr lang="fr-FR" altLang="fr-FR" dirty="0"/>
              <a:t> du monde extérieure, que comme une </a:t>
            </a:r>
            <a:r>
              <a:rPr lang="fr-FR" altLang="fr-FR" b="1" dirty="0"/>
              <a:t>nouvelle façon </a:t>
            </a:r>
            <a:r>
              <a:rPr lang="fr-FR" altLang="fr-FR" dirty="0"/>
              <a:t>de s’associer pour </a:t>
            </a:r>
            <a:r>
              <a:rPr lang="fr-FR" altLang="fr-FR" b="1" dirty="0"/>
              <a:t>«(re) construire » la société</a:t>
            </a:r>
            <a:r>
              <a:rPr lang="fr-FR" altLang="fr-FR" dirty="0"/>
              <a:t>. Il s’agit d’inventer une nouvelle manière de gérer « certaines ressources en commun, selon des </a:t>
            </a:r>
            <a:r>
              <a:rPr lang="fr-FR" altLang="fr-FR" b="1" dirty="0"/>
              <a:t>règles</a:t>
            </a:r>
            <a:r>
              <a:rPr lang="fr-FR" altLang="fr-FR" dirty="0"/>
              <a:t> d’usage, de partage ou de coproduction […] </a:t>
            </a:r>
            <a:r>
              <a:rPr lang="fr-FR" altLang="fr-FR" b="1" dirty="0"/>
              <a:t> </a:t>
            </a:r>
            <a:r>
              <a:rPr lang="fr-FR" altLang="fr-FR" dirty="0"/>
              <a:t>».</a:t>
            </a:r>
            <a:endParaRPr lang="fr-BE" altLang="fr-FR" dirty="0"/>
          </a:p>
          <a:p>
            <a:pPr eaLnBrk="1" hangingPunct="1"/>
            <a:endParaRPr lang="fr-BE" altLang="fr-FR" dirty="0"/>
          </a:p>
          <a:p>
            <a:pPr eaLnBrk="1" hangingPunct="1"/>
            <a:endParaRPr lang="fr-FR" altLang="fr-FR" dirty="0"/>
          </a:p>
        </p:txBody>
      </p:sp>
      <p:pic>
        <p:nvPicPr>
          <p:cNvPr id="19459" name="Image 4">
            <a:extLst>
              <a:ext uri="{FF2B5EF4-FFF2-40B4-BE49-F238E27FC236}">
                <a16:creationId xmlns:a16="http://schemas.microsoft.com/office/drawing/2014/main" id="{5E887EBB-DC59-6045-9BDE-9845986402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6" y="4380614"/>
            <a:ext cx="3284477" cy="2145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F96C87-E4B6-824C-8272-010652A898D2}"/>
              </a:ext>
            </a:extLst>
          </p:cNvPr>
          <p:cNvSpPr/>
          <p:nvPr/>
        </p:nvSpPr>
        <p:spPr>
          <a:xfrm>
            <a:off x="3559175" y="4773613"/>
            <a:ext cx="1806575" cy="15224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dirty="0"/>
              <a:t>Le </a:t>
            </a:r>
            <a:r>
              <a:rPr lang="fr-FR" dirty="0" err="1"/>
              <a:t>Keelbeek</a:t>
            </a:r>
            <a:endParaRPr lang="fr-FR" dirty="0"/>
          </a:p>
          <a:p>
            <a:pPr>
              <a:defRPr/>
            </a:pPr>
            <a:r>
              <a:rPr lang="fr-FR" dirty="0"/>
              <a:t>(</a:t>
            </a:r>
            <a:r>
              <a:rPr lang="fr-FR" dirty="0" err="1"/>
              <a:t>Haren</a:t>
            </a:r>
            <a:r>
              <a:rPr lang="fr-FR" dirty="0"/>
              <a:t>)</a:t>
            </a:r>
          </a:p>
          <a:p>
            <a:pPr>
              <a:defRPr/>
            </a:pPr>
            <a:endParaRPr lang="fr-FR" dirty="0"/>
          </a:p>
          <a:p>
            <a:pPr lvl="1">
              <a:defRPr/>
            </a:pPr>
            <a:r>
              <a:rPr lang="fr-FR" dirty="0"/>
              <a:t>La </a:t>
            </a:r>
            <a:r>
              <a:rPr lang="fr-FR" dirty="0" err="1"/>
              <a:t>Wardine</a:t>
            </a:r>
            <a:endParaRPr lang="fr-FR" dirty="0"/>
          </a:p>
          <a:p>
            <a:pPr lvl="1">
              <a:defRPr/>
            </a:pPr>
            <a:endParaRPr lang="fr-FR" dirty="0"/>
          </a:p>
        </p:txBody>
      </p:sp>
      <p:pic>
        <p:nvPicPr>
          <p:cNvPr id="19461" name="Image 9">
            <a:extLst>
              <a:ext uri="{FF2B5EF4-FFF2-40B4-BE49-F238E27FC236}">
                <a16:creationId xmlns:a16="http://schemas.microsoft.com/office/drawing/2014/main" id="{5367D157-9109-2247-B17A-C21EA4398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56" y="4342927"/>
            <a:ext cx="3412861" cy="2276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èche vers la droite 10">
            <a:extLst>
              <a:ext uri="{FF2B5EF4-FFF2-40B4-BE49-F238E27FC236}">
                <a16:creationId xmlns:a16="http://schemas.microsoft.com/office/drawing/2014/main" id="{197D8793-00DE-DF4D-806C-5CF5352D8808}"/>
              </a:ext>
            </a:extLst>
          </p:cNvPr>
          <p:cNvSpPr/>
          <p:nvPr/>
        </p:nvSpPr>
        <p:spPr>
          <a:xfrm>
            <a:off x="4462463" y="6030913"/>
            <a:ext cx="776287" cy="1158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Flèche vers la droite 11">
            <a:extLst>
              <a:ext uri="{FF2B5EF4-FFF2-40B4-BE49-F238E27FC236}">
                <a16:creationId xmlns:a16="http://schemas.microsoft.com/office/drawing/2014/main" id="{0E7285F1-62D8-9A44-BA95-02D5F477B195}"/>
              </a:ext>
            </a:extLst>
          </p:cNvPr>
          <p:cNvSpPr/>
          <p:nvPr/>
        </p:nvSpPr>
        <p:spPr>
          <a:xfrm rot="10800000">
            <a:off x="3659188" y="5497513"/>
            <a:ext cx="969962" cy="139700"/>
          </a:xfrm>
          <a:prstGeom prst="rightArrow">
            <a:avLst>
              <a:gd name="adj1" fmla="val 50000"/>
              <a:gd name="adj2" fmla="val 532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15983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4BBC97-5A7F-3F4B-9398-DA983AF99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014" y="173421"/>
            <a:ext cx="8734096" cy="165537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2400" b="1" dirty="0"/>
              <a:t>La ZAD a </a:t>
            </a:r>
            <a:r>
              <a:rPr lang="fr-FR" sz="2400" b="1" i="1" dirty="0"/>
              <a:t>associé</a:t>
            </a:r>
            <a:r>
              <a:rPr lang="fr-FR" sz="2400" b="1" dirty="0"/>
              <a:t> démocratiquement des « acteurs » et des « chercheurs » qui critiquent et construise un autre monde :</a:t>
            </a:r>
          </a:p>
        </p:txBody>
      </p:sp>
      <p:sp>
        <p:nvSpPr>
          <p:cNvPr id="20482" name="Espace réservé du contenu 2">
            <a:extLst>
              <a:ext uri="{FF2B5EF4-FFF2-40B4-BE49-F238E27FC236}">
                <a16:creationId xmlns:a16="http://schemas.microsoft.com/office/drawing/2014/main" id="{C941217C-2118-3A4A-87E3-A7E4235A4D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41891" y="1828800"/>
            <a:ext cx="8860220" cy="48641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fr-FR" altLang="fr-FR" dirty="0"/>
          </a:p>
          <a:p>
            <a:pPr eaLnBrk="1" hangingPunct="1"/>
            <a:r>
              <a:rPr lang="fr-FR" altLang="fr-FR" dirty="0"/>
              <a:t>priorité du droit d'usage sur la propriété, </a:t>
            </a:r>
          </a:p>
          <a:p>
            <a:pPr eaLnBrk="1" hangingPunct="1"/>
            <a:r>
              <a:rPr lang="fr-FR" altLang="fr-FR" dirty="0"/>
              <a:t>l'autogouvernement dans la répartition des tâches,</a:t>
            </a:r>
          </a:p>
          <a:p>
            <a:pPr eaLnBrk="1" hangingPunct="1"/>
            <a:r>
              <a:rPr lang="fr-FR" altLang="fr-FR" dirty="0"/>
              <a:t>Cantine gratuite alimentée par les visiteurs et par l’</a:t>
            </a:r>
            <a:r>
              <a:rPr lang="fr-FR" altLang="fr-FR" dirty="0" err="1"/>
              <a:t>auto-production</a:t>
            </a:r>
            <a:r>
              <a:rPr lang="fr-FR" altLang="fr-FR" dirty="0"/>
              <a:t> (service de </a:t>
            </a:r>
            <a:r>
              <a:rPr lang="fr-FR" altLang="fr-FR" dirty="0" err="1"/>
              <a:t>proxi</a:t>
            </a:r>
            <a:r>
              <a:rPr lang="fr-FR" altLang="fr-FR" dirty="0"/>
              <a:t>), </a:t>
            </a:r>
          </a:p>
          <a:p>
            <a:pPr eaLnBrk="1" hangingPunct="1"/>
            <a:r>
              <a:rPr lang="fr-FR" altLang="fr-FR" i="1" dirty="0"/>
              <a:t>freeshop</a:t>
            </a:r>
            <a:r>
              <a:rPr lang="fr-FR" altLang="fr-FR" dirty="0"/>
              <a:t> avec pratique du prix libre pour les gros achats, boulangerie, conserverie, maraîchage, hébergement, </a:t>
            </a:r>
          </a:p>
          <a:p>
            <a:pPr eaLnBrk="1" hangingPunct="1"/>
            <a:r>
              <a:rPr lang="fr-FR" altLang="fr-FR" dirty="0"/>
              <a:t> L’égalité ici n’est pas une abstraction, elle se </a:t>
            </a:r>
            <a:r>
              <a:rPr lang="fr-FR" altLang="fr-FR" b="1" i="1" dirty="0"/>
              <a:t>fabrique</a:t>
            </a:r>
            <a:r>
              <a:rPr lang="fr-FR" altLang="fr-FR" dirty="0"/>
              <a:t> autour de </a:t>
            </a:r>
            <a:r>
              <a:rPr lang="nl-BE" altLang="fr-FR" dirty="0"/>
              <a:t>la Wardine</a:t>
            </a:r>
            <a:r>
              <a:rPr lang="en-US" altLang="fr-FR" dirty="0"/>
              <a:t>, </a:t>
            </a:r>
            <a:r>
              <a:rPr lang="en-US" altLang="fr-FR" dirty="0" err="1"/>
              <a:t>où</a:t>
            </a:r>
            <a:r>
              <a:rPr lang="en-US" altLang="fr-FR" dirty="0"/>
              <a:t> les </a:t>
            </a:r>
            <a:r>
              <a:rPr lang="en-US" altLang="fr-FR" dirty="0" err="1"/>
              <a:t>personnes</a:t>
            </a:r>
            <a:r>
              <a:rPr lang="en-US" altLang="fr-FR" dirty="0"/>
              <a:t> </a:t>
            </a:r>
            <a:r>
              <a:rPr lang="en-US" altLang="fr-FR" dirty="0" err="1"/>
              <a:t>restent</a:t>
            </a:r>
            <a:r>
              <a:rPr lang="en-US" altLang="fr-FR" dirty="0"/>
              <a:t>, par </a:t>
            </a:r>
            <a:r>
              <a:rPr lang="en-US" altLang="fr-FR" dirty="0" err="1"/>
              <a:t>ailleurs</a:t>
            </a:r>
            <a:r>
              <a:rPr lang="en-US" altLang="fr-FR" dirty="0"/>
              <a:t>, critiques.</a:t>
            </a:r>
            <a:endParaRPr lang="fr-BE" altLang="fr-FR" dirty="0"/>
          </a:p>
          <a:p>
            <a:pPr eaLnBrk="1" hangingPunct="1"/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793555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259DB5-9ECC-E642-9716-3E3E6DFBB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200" b="1" dirty="0"/>
              <a:t>7. Exemple d’associationnisme critique III : l’</a:t>
            </a:r>
            <a:r>
              <a:rPr lang="fr-FR" sz="3200" b="1" dirty="0" err="1"/>
              <a:t>écofeminisme</a:t>
            </a:r>
            <a:endParaRPr lang="fr-FR" sz="32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6A8BA3-58D6-7843-BAB0-6085A9964C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65288"/>
            <a:ext cx="8845549" cy="5082353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la </a:t>
            </a:r>
            <a:r>
              <a:rPr lang="fr-B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Sempreviva</a:t>
            </a:r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B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Organização</a:t>
            </a:r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B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Feminista</a:t>
            </a:r>
            <a:r>
              <a:rPr lang="fr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(SOF)  contre l’</a:t>
            </a:r>
            <a:r>
              <a:rPr lang="fr-BE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Agro-allimentaire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BE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l’</a:t>
            </a:r>
            <a:r>
              <a:rPr lang="fr-BE" i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agro-écologie</a:t>
            </a:r>
            <a:r>
              <a:rPr lang="fr-BE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féministe dans le sud-est du Brésil. = Reconnaissance de savoirs vernaculaires détenus par les femmes qui refusent d</a:t>
            </a:r>
            <a:r>
              <a:rPr lang="fr-BE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’assimiler la nature à un objet</a:t>
            </a:r>
            <a:r>
              <a:rPr lang="fr-BE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Ces connaissances émanent de la division sexuelle du travail qui confère aux femmes la responsabilité de nourrir la famille. Les hommes, </a:t>
            </a:r>
            <a:r>
              <a:rPr lang="fr-BE" b="1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gestionnaires</a:t>
            </a:r>
            <a:r>
              <a:rPr lang="fr-BE" i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« l’exploitation », sont les cibles des politiques industrielles.</a:t>
            </a:r>
          </a:p>
          <a:p>
            <a:pPr>
              <a:defRPr/>
            </a:pPr>
            <a:r>
              <a:rPr lang="fr-BE" dirty="0"/>
              <a:t>En 2002, ce groupe obtient une reconnaissance publique, s’en prenant de front aux « associations »  agro‐industrielles et à leur violence patriarcale (rachat de la terre aux maris)</a:t>
            </a:r>
          </a:p>
          <a:p>
            <a:pPr>
              <a:defRPr/>
            </a:pPr>
            <a:r>
              <a:rPr lang="fr-BE" dirty="0"/>
              <a:t>Le slogan : « Sans </a:t>
            </a:r>
            <a:r>
              <a:rPr lang="fr-BE" dirty="0" err="1"/>
              <a:t>féminisme</a:t>
            </a:r>
            <a:r>
              <a:rPr lang="fr-BE" dirty="0"/>
              <a:t> il n’y a pas d’</a:t>
            </a:r>
            <a:r>
              <a:rPr lang="fr-BE" dirty="0" err="1"/>
              <a:t>agro‐écologie</a:t>
            </a:r>
            <a:r>
              <a:rPr lang="fr-BE" dirty="0"/>
              <a:t> » (</a:t>
            </a:r>
            <a:r>
              <a:rPr lang="fr-BE" i="1" dirty="0"/>
              <a:t>Sem </a:t>
            </a:r>
            <a:r>
              <a:rPr lang="fr-BE" i="1" dirty="0" err="1"/>
              <a:t>feminismo</a:t>
            </a:r>
            <a:r>
              <a:rPr lang="fr-BE" i="1" dirty="0"/>
              <a:t>, </a:t>
            </a:r>
            <a:r>
              <a:rPr lang="fr-BE" i="1" dirty="0" err="1"/>
              <a:t>não</a:t>
            </a:r>
            <a:r>
              <a:rPr lang="fr-BE" i="1" dirty="0"/>
              <a:t> hà </a:t>
            </a:r>
            <a:r>
              <a:rPr lang="fr-BE" i="1" dirty="0" err="1"/>
              <a:t>agroecologia</a:t>
            </a:r>
            <a:r>
              <a:rPr lang="fr-BE" dirty="0"/>
              <a:t>) a finit par influencer les politiques publiques … jusqu’à la victoire.</a:t>
            </a:r>
          </a:p>
          <a:p>
            <a:pPr>
              <a:defRPr/>
            </a:pPr>
            <a:endParaRPr lang="fr-BE" dirty="0"/>
          </a:p>
          <a:p>
            <a:pPr marL="0" indent="0">
              <a:buNone/>
              <a:defRPr/>
            </a:pPr>
            <a:endParaRPr lang="fr-BE" dirty="0"/>
          </a:p>
          <a:p>
            <a:pPr eaLnBrk="1" fontAlgn="auto" hangingPunct="1">
              <a:spcAft>
                <a:spcPts val="0"/>
              </a:spcAft>
              <a:defRPr/>
            </a:pPr>
            <a:endParaRPr lang="nl-BE" i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r-B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914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7C535FD-4403-824E-B0E6-B39ACDE7B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400" b="1" dirty="0"/>
              <a:t>Associer des associations…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9A0DA45-ED35-7B49-833B-62962E38AB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903" y="1735137"/>
            <a:ext cx="8434551" cy="4886379"/>
          </a:xfrm>
        </p:spPr>
        <p:txBody>
          <a:bodyPr>
            <a:normAutofit fontScale="85000" lnSpcReduction="20000"/>
          </a:bodyPr>
          <a:lstStyle/>
          <a:p>
            <a:r>
              <a:rPr lang="nl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Marche mondiale des femmes 2021  : le nombre d’associations en coordination de par le monde explose.</a:t>
            </a:r>
          </a:p>
          <a:p>
            <a:endParaRPr lang="nl-B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nl-B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nl-B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  <a:defRPr/>
            </a:pPr>
            <a:endParaRPr lang="nl-B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defRPr/>
            </a:pPr>
            <a:r>
              <a:rPr lang="nl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// black feminisme de B. Hooks (critique féminisme bourgeois ou essentialiste) </a:t>
            </a:r>
          </a:p>
          <a:p>
            <a:pPr>
              <a:defRPr/>
            </a:pPr>
            <a:r>
              <a:rPr lang="nl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 intersectionnalité (Delphy : la critique du voile comme oppression raciste)</a:t>
            </a:r>
          </a:p>
          <a:p>
            <a:pPr>
              <a:defRPr/>
            </a:pPr>
            <a:r>
              <a:rPr lang="nl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 la critique associative “reconstruit” </a:t>
            </a:r>
            <a:r>
              <a:rPr lang="nl-BE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 autre ordre du monde </a:t>
            </a:r>
            <a:r>
              <a:rPr lang="nl-BE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mais reste critique !</a:t>
            </a:r>
          </a:p>
          <a:p>
            <a:pPr>
              <a:defRPr/>
            </a:pPr>
            <a:endParaRPr lang="nl-B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nl-BE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67A41B0-7442-4149-A049-0D124029A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745854"/>
            <a:ext cx="3089992" cy="17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84CCFF-E3B4-1446-9205-56997D04BE41}"/>
              </a:ext>
            </a:extLst>
          </p:cNvPr>
          <p:cNvSpPr/>
          <p:nvPr/>
        </p:nvSpPr>
        <p:spPr>
          <a:xfrm>
            <a:off x="4508888" y="3301206"/>
            <a:ext cx="4097338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dirty="0"/>
              <a:t>2 millions de femmes à l’occasion de la marche mondiale des femmes </a:t>
            </a:r>
          </a:p>
          <a:p>
            <a:pPr algn="ctr">
              <a:defRPr/>
            </a:pPr>
            <a:r>
              <a:rPr lang="fr-FR" dirty="0"/>
              <a:t>(Santiago, Chili)</a:t>
            </a:r>
          </a:p>
        </p:txBody>
      </p:sp>
    </p:spTree>
    <p:extLst>
      <p:ext uri="{BB962C8B-B14F-4D97-AF65-F5344CB8AC3E}">
        <p14:creationId xmlns:p14="http://schemas.microsoft.com/office/powerpoint/2010/main" val="3182685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Encrier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</a:majorFont>
      <a:minorFont>
        <a:latin typeface="Goudy Old Style"/>
        <a:ea typeface=""/>
        <a:cs typeface=""/>
        <a:font script="Jpan" typeface="ＭＳ 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Encrier.thmx</Template>
  <TotalTime>407465</TotalTime>
  <Words>953</Words>
  <Application>Microsoft Macintosh PowerPoint</Application>
  <PresentationFormat>Affichage à l'écran (4:3)</PresentationFormat>
  <Paragraphs>80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ＭＳ Ｐゴシック</vt:lpstr>
      <vt:lpstr>Aptos</vt:lpstr>
      <vt:lpstr>Arial</vt:lpstr>
      <vt:lpstr>Calisto MT</vt:lpstr>
      <vt:lpstr>Goudy Old Style</vt:lpstr>
      <vt:lpstr>Impact</vt:lpstr>
      <vt:lpstr>Rockwell</vt:lpstr>
      <vt:lpstr>Encrier</vt:lpstr>
      <vt:lpstr>    Université Toulous Jean Jaurès Département de sociologie 12 février 2026 Quelques réflexions autour de l’associationnisme critique </vt:lpstr>
      <vt:lpstr>1. La critique « classique »  du capitalisme</vt:lpstr>
      <vt:lpstr>2. Une autre tradition sociologique: L’associationnisme (Tarde et non Marx)</vt:lpstr>
      <vt:lpstr>3. L’associationnisme critique </vt:lpstr>
      <vt:lpstr>4. Exemple d’associationnisme critique I :  L’économie solidaire</vt:lpstr>
      <vt:lpstr>5. exemple d’associationnisme critique II : la ZAD</vt:lpstr>
      <vt:lpstr>La ZAD a associé démocratiquement des « acteurs » et des « chercheurs » qui critiquent et construise un autre monde :</vt:lpstr>
      <vt:lpstr>7. Exemple d’associationnisme critique III : l’écofeminisme</vt:lpstr>
      <vt:lpstr>Associer des associations…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la sociologie pragmatique critique au matérialisme sociologique   </dc:title>
  <dc:creator>Bruno Frère</dc:creator>
  <cp:lastModifiedBy>Frère Bruno</cp:lastModifiedBy>
  <cp:revision>189</cp:revision>
  <dcterms:created xsi:type="dcterms:W3CDTF">2016-10-27T08:18:59Z</dcterms:created>
  <dcterms:modified xsi:type="dcterms:W3CDTF">2026-02-12T11:53:38Z</dcterms:modified>
</cp:coreProperties>
</file>