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8956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358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852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843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07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5267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2314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139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873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781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390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31E45-211F-4EF8-A4A7-518C98082683}" type="datetimeFigureOut">
              <a:rPr lang="fr-BE" smtClean="0"/>
              <a:t>25-02-25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8E6E0-7313-4229-8C90-2268F02B126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8733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FA91199-F8B7-425B-B5B5-2C48E43A8852}"/>
              </a:ext>
            </a:extLst>
          </p:cNvPr>
          <p:cNvSpPr/>
          <p:nvPr/>
        </p:nvSpPr>
        <p:spPr>
          <a:xfrm>
            <a:off x="3503712" y="288640"/>
            <a:ext cx="3960440" cy="332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30A8118-4EFE-4054-A192-EE00B4054C8E}"/>
              </a:ext>
            </a:extLst>
          </p:cNvPr>
          <p:cNvSpPr/>
          <p:nvPr/>
        </p:nvSpPr>
        <p:spPr>
          <a:xfrm>
            <a:off x="5735960" y="2276872"/>
            <a:ext cx="223224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459663-5CB4-4C5D-A1FC-23830578A370}"/>
              </a:ext>
            </a:extLst>
          </p:cNvPr>
          <p:cNvSpPr/>
          <p:nvPr/>
        </p:nvSpPr>
        <p:spPr>
          <a:xfrm>
            <a:off x="8256240" y="4437112"/>
            <a:ext cx="105863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D148843-A3B5-4BFE-B8E9-E89C32FF8656}"/>
              </a:ext>
            </a:extLst>
          </p:cNvPr>
          <p:cNvSpPr/>
          <p:nvPr/>
        </p:nvSpPr>
        <p:spPr>
          <a:xfrm>
            <a:off x="5303912" y="2492896"/>
            <a:ext cx="504056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9E8855A-4B82-4DEB-9B26-7BF4B83FFF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46" t="6458"/>
          <a:stretch/>
        </p:blipFill>
        <p:spPr>
          <a:xfrm>
            <a:off x="3554235" y="476671"/>
            <a:ext cx="4485981" cy="312936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932C7EA-D60F-46DE-82F3-595A182AC1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84" b="13889"/>
          <a:stretch/>
        </p:blipFill>
        <p:spPr>
          <a:xfrm>
            <a:off x="3503712" y="3789040"/>
            <a:ext cx="4464496" cy="2232248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740185A6-FF2B-4BBB-A0F7-3E124FA8862E}"/>
              </a:ext>
            </a:extLst>
          </p:cNvPr>
          <p:cNvSpPr txBox="1"/>
          <p:nvPr/>
        </p:nvSpPr>
        <p:spPr>
          <a:xfrm rot="16200000">
            <a:off x="1962178" y="4633101"/>
            <a:ext cx="223224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000" b="1" dirty="0" err="1"/>
              <a:t>Severe</a:t>
            </a:r>
            <a:r>
              <a:rPr lang="fr-FR" sz="2000" b="1" dirty="0"/>
              <a:t> </a:t>
            </a:r>
            <a:r>
              <a:rPr lang="fr-FR" sz="2000" b="1" dirty="0" err="1"/>
              <a:t>obesity</a:t>
            </a:r>
            <a:r>
              <a:rPr lang="fr-FR" sz="2000" b="1" dirty="0"/>
              <a:t> (%)</a:t>
            </a:r>
            <a:endParaRPr lang="fr-BE" sz="2000" b="1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772A07D-D036-4A3D-B291-B71606385627}"/>
              </a:ext>
            </a:extLst>
          </p:cNvPr>
          <p:cNvSpPr txBox="1"/>
          <p:nvPr/>
        </p:nvSpPr>
        <p:spPr>
          <a:xfrm rot="16200000">
            <a:off x="1579532" y="1752781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/>
              <a:t>Temperature</a:t>
            </a:r>
            <a:r>
              <a:rPr lang="fr-FR" sz="2000" b="1" dirty="0"/>
              <a:t> </a:t>
            </a:r>
            <a:r>
              <a:rPr lang="fr-FR" sz="2000" b="1" dirty="0" err="1"/>
              <a:t>increase</a:t>
            </a:r>
            <a:r>
              <a:rPr lang="fr-FR" sz="2000" b="1" dirty="0"/>
              <a:t> (°C)</a:t>
            </a:r>
            <a:endParaRPr lang="fr-BE" sz="2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96F3DE-9D02-4765-92E5-505567657773}"/>
              </a:ext>
            </a:extLst>
          </p:cNvPr>
          <p:cNvSpPr/>
          <p:nvPr/>
        </p:nvSpPr>
        <p:spPr>
          <a:xfrm>
            <a:off x="3647728" y="6139951"/>
            <a:ext cx="64807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1971/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1974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58D136-5DBA-44B8-AC59-EB9AC6EA26C2}"/>
              </a:ext>
            </a:extLst>
          </p:cNvPr>
          <p:cNvSpPr/>
          <p:nvPr/>
        </p:nvSpPr>
        <p:spPr>
          <a:xfrm>
            <a:off x="4195799" y="6149282"/>
            <a:ext cx="64807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1976/1980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BA62A4-9BC1-4333-BA08-46C5AB106F90}"/>
              </a:ext>
            </a:extLst>
          </p:cNvPr>
          <p:cNvSpPr/>
          <p:nvPr/>
        </p:nvSpPr>
        <p:spPr>
          <a:xfrm>
            <a:off x="4799856" y="6137311"/>
            <a:ext cx="648072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1988/1994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E41B830-1DF9-4CFB-83A3-0FCB77C8DC2A}"/>
              </a:ext>
            </a:extLst>
          </p:cNvPr>
          <p:cNvSpPr/>
          <p:nvPr/>
        </p:nvSpPr>
        <p:spPr>
          <a:xfrm>
            <a:off x="5375920" y="6146642"/>
            <a:ext cx="7200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1999/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2000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1FC884D-5769-4BD4-B869-BDF953989D39}"/>
              </a:ext>
            </a:extLst>
          </p:cNvPr>
          <p:cNvSpPr/>
          <p:nvPr/>
        </p:nvSpPr>
        <p:spPr>
          <a:xfrm>
            <a:off x="6096000" y="6146642"/>
            <a:ext cx="7200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2005/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2006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954B531-37B1-477B-9D05-9DA21E414ADD}"/>
              </a:ext>
            </a:extLst>
          </p:cNvPr>
          <p:cNvSpPr/>
          <p:nvPr/>
        </p:nvSpPr>
        <p:spPr>
          <a:xfrm>
            <a:off x="6744072" y="6155973"/>
            <a:ext cx="7200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2011/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2012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1F7D9B7-CA6E-4B27-BA4F-D5BC251AFE02}"/>
              </a:ext>
            </a:extLst>
          </p:cNvPr>
          <p:cNvSpPr/>
          <p:nvPr/>
        </p:nvSpPr>
        <p:spPr>
          <a:xfrm>
            <a:off x="7320136" y="6165304"/>
            <a:ext cx="72008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2017/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2020</a:t>
            </a:r>
            <a:endParaRPr lang="fr-BE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73AC86-22C1-40D0-8C28-BDB0F23F0A2B}"/>
              </a:ext>
            </a:extLst>
          </p:cNvPr>
          <p:cNvSpPr/>
          <p:nvPr/>
        </p:nvSpPr>
        <p:spPr>
          <a:xfrm>
            <a:off x="3287688" y="5733255"/>
            <a:ext cx="504056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0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321EF4C-97CE-4EEB-AB9F-B04BE957B7D3}"/>
              </a:ext>
            </a:extLst>
          </p:cNvPr>
          <p:cNvSpPr/>
          <p:nvPr/>
        </p:nvSpPr>
        <p:spPr>
          <a:xfrm>
            <a:off x="3287688" y="5401209"/>
            <a:ext cx="504056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2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9AA4AB-D7EE-4B66-90D6-F1082E72781E}"/>
              </a:ext>
            </a:extLst>
          </p:cNvPr>
          <p:cNvSpPr/>
          <p:nvPr/>
        </p:nvSpPr>
        <p:spPr>
          <a:xfrm>
            <a:off x="3287688" y="5085184"/>
            <a:ext cx="504056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4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982CAF-16DB-46E9-9897-7FC6EF0370BE}"/>
              </a:ext>
            </a:extLst>
          </p:cNvPr>
          <p:cNvSpPr/>
          <p:nvPr/>
        </p:nvSpPr>
        <p:spPr>
          <a:xfrm>
            <a:off x="3287688" y="4725144"/>
            <a:ext cx="504056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6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DB48E95-70EE-4E1F-9EF7-C70B432FA3D0}"/>
              </a:ext>
            </a:extLst>
          </p:cNvPr>
          <p:cNvSpPr/>
          <p:nvPr/>
        </p:nvSpPr>
        <p:spPr>
          <a:xfrm>
            <a:off x="3287688" y="4365104"/>
            <a:ext cx="504056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8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59B3A88-BB35-49A3-8FAD-730BF7858638}"/>
              </a:ext>
            </a:extLst>
          </p:cNvPr>
          <p:cNvSpPr/>
          <p:nvPr/>
        </p:nvSpPr>
        <p:spPr>
          <a:xfrm>
            <a:off x="3287688" y="4005064"/>
            <a:ext cx="432805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10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4B4475B-B9DE-4A80-B18E-F0B7B01ED937}"/>
              </a:ext>
            </a:extLst>
          </p:cNvPr>
          <p:cNvSpPr/>
          <p:nvPr/>
        </p:nvSpPr>
        <p:spPr>
          <a:xfrm>
            <a:off x="3268049" y="3673017"/>
            <a:ext cx="523695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12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F66FA9-8264-4239-9495-298A160D217D}"/>
              </a:ext>
            </a:extLst>
          </p:cNvPr>
          <p:cNvSpPr/>
          <p:nvPr/>
        </p:nvSpPr>
        <p:spPr>
          <a:xfrm>
            <a:off x="5663952" y="3366323"/>
            <a:ext cx="720080" cy="350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chemeClr val="tx1"/>
                </a:solidFill>
              </a:rPr>
              <a:t>Year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3038E2D-0C4C-4DE0-97C6-81C0C9211C2A}"/>
              </a:ext>
            </a:extLst>
          </p:cNvPr>
          <p:cNvSpPr/>
          <p:nvPr/>
        </p:nvSpPr>
        <p:spPr>
          <a:xfrm>
            <a:off x="3287688" y="2204864"/>
            <a:ext cx="504056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0.0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CC0463-5935-490D-808C-3B9CFF588F6A}"/>
              </a:ext>
            </a:extLst>
          </p:cNvPr>
          <p:cNvSpPr/>
          <p:nvPr/>
        </p:nvSpPr>
        <p:spPr>
          <a:xfrm>
            <a:off x="3237854" y="2880930"/>
            <a:ext cx="553890" cy="304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-0.5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CF4FAA9-0227-45C7-A60B-80C9497A30CC}"/>
              </a:ext>
            </a:extLst>
          </p:cNvPr>
          <p:cNvSpPr/>
          <p:nvPr/>
        </p:nvSpPr>
        <p:spPr>
          <a:xfrm>
            <a:off x="3215680" y="1512777"/>
            <a:ext cx="576064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+0.5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80FF507-AF33-4193-A51E-FD1BBD7E0BB7}"/>
              </a:ext>
            </a:extLst>
          </p:cNvPr>
          <p:cNvSpPr/>
          <p:nvPr/>
        </p:nvSpPr>
        <p:spPr>
          <a:xfrm>
            <a:off x="3215680" y="836712"/>
            <a:ext cx="576064" cy="404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+1.0</a:t>
            </a:r>
            <a:endParaRPr lang="fr-BE" sz="16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0FEF62-A893-4D1C-B295-EEA21F94D662}"/>
              </a:ext>
            </a:extLst>
          </p:cNvPr>
          <p:cNvSpPr/>
          <p:nvPr/>
        </p:nvSpPr>
        <p:spPr>
          <a:xfrm>
            <a:off x="6168008" y="2880929"/>
            <a:ext cx="720080" cy="188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7A30313-4DD7-4DC2-AEBF-DBDB505D6CAF}"/>
              </a:ext>
            </a:extLst>
          </p:cNvPr>
          <p:cNvSpPr/>
          <p:nvPr/>
        </p:nvSpPr>
        <p:spPr>
          <a:xfrm>
            <a:off x="5303912" y="2880929"/>
            <a:ext cx="720080" cy="188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89840DC-AE8C-4DAF-9584-EE9677BA74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5800" y="4077072"/>
            <a:ext cx="839676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74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AutoShape 43">
            <a:extLst>
              <a:ext uri="{FF2B5EF4-FFF2-40B4-BE49-F238E27FC236}">
                <a16:creationId xmlns:a16="http://schemas.microsoft.com/office/drawing/2014/main" id="{D3DE9132-3F8C-47BE-99D0-E77840DF1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570" y="163287"/>
            <a:ext cx="8592917" cy="2051280"/>
          </a:xfrm>
          <a:prstGeom prst="curvedDownArrow">
            <a:avLst>
              <a:gd name="adj1" fmla="val 21058"/>
              <a:gd name="adj2" fmla="val 79943"/>
              <a:gd name="adj3" fmla="val 31603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BE">
              <a:latin typeface="Arial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311F2E4-9DA4-4156-9004-B1B5D614BFD7}"/>
              </a:ext>
            </a:extLst>
          </p:cNvPr>
          <p:cNvSpPr/>
          <p:nvPr/>
        </p:nvSpPr>
        <p:spPr>
          <a:xfrm>
            <a:off x="767408" y="2492896"/>
            <a:ext cx="2808312" cy="151216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Global </a:t>
            </a:r>
            <a:r>
              <a:rPr lang="fr-FR" sz="3200" b="1" dirty="0" err="1">
                <a:solidFill>
                  <a:schemeClr val="tx2"/>
                </a:solidFill>
              </a:rPr>
              <a:t>warming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11E1871C-37B2-4831-A161-E4D47091879D}"/>
              </a:ext>
            </a:extLst>
          </p:cNvPr>
          <p:cNvSpPr/>
          <p:nvPr/>
        </p:nvSpPr>
        <p:spPr>
          <a:xfrm>
            <a:off x="4511824" y="2492896"/>
            <a:ext cx="2808312" cy="151216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Endocrine </a:t>
            </a:r>
            <a:r>
              <a:rPr lang="fr-FR" sz="3200" b="1" dirty="0" err="1">
                <a:solidFill>
                  <a:schemeClr val="tx2"/>
                </a:solidFill>
              </a:rPr>
              <a:t>disorders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44A33404-5015-4765-AAB4-C7C79E2A25A0}"/>
              </a:ext>
            </a:extLst>
          </p:cNvPr>
          <p:cNvSpPr/>
          <p:nvPr/>
        </p:nvSpPr>
        <p:spPr>
          <a:xfrm>
            <a:off x="8256240" y="2492896"/>
            <a:ext cx="2808312" cy="151216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Obesity </a:t>
            </a:r>
            <a:r>
              <a:rPr lang="fr-FR" sz="3200" b="1" dirty="0" err="1">
                <a:solidFill>
                  <a:schemeClr val="tx2"/>
                </a:solidFill>
              </a:rPr>
              <a:t>epidemic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6A2DDAD1-3AE6-43F5-8D8C-E82C8A894295}"/>
              </a:ext>
            </a:extLst>
          </p:cNvPr>
          <p:cNvSpPr/>
          <p:nvPr/>
        </p:nvSpPr>
        <p:spPr>
          <a:xfrm>
            <a:off x="3719736" y="3352327"/>
            <a:ext cx="720080" cy="364705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2"/>
              </a:solidFill>
            </a:endParaRPr>
          </a:p>
        </p:txBody>
      </p:sp>
      <p:sp>
        <p:nvSpPr>
          <p:cNvPr id="60" name="Flèche : droite 59">
            <a:extLst>
              <a:ext uri="{FF2B5EF4-FFF2-40B4-BE49-F238E27FC236}">
                <a16:creationId xmlns:a16="http://schemas.microsoft.com/office/drawing/2014/main" id="{167C14F8-05FD-4205-ACBD-50FE91A212D0}"/>
              </a:ext>
            </a:extLst>
          </p:cNvPr>
          <p:cNvSpPr/>
          <p:nvPr/>
        </p:nvSpPr>
        <p:spPr>
          <a:xfrm>
            <a:off x="7464152" y="3284984"/>
            <a:ext cx="720080" cy="36004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2"/>
              </a:solidFill>
            </a:endParaRPr>
          </a:p>
        </p:txBody>
      </p:sp>
      <p:sp>
        <p:nvSpPr>
          <p:cNvPr id="61" name="Flèche : droite 60">
            <a:extLst>
              <a:ext uri="{FF2B5EF4-FFF2-40B4-BE49-F238E27FC236}">
                <a16:creationId xmlns:a16="http://schemas.microsoft.com/office/drawing/2014/main" id="{02E986DC-B5B2-4015-9C45-6D452B312455}"/>
              </a:ext>
            </a:extLst>
          </p:cNvPr>
          <p:cNvSpPr/>
          <p:nvPr/>
        </p:nvSpPr>
        <p:spPr>
          <a:xfrm flipH="1">
            <a:off x="7392144" y="2852936"/>
            <a:ext cx="720080" cy="36004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2"/>
              </a:solidFill>
            </a:endParaRPr>
          </a:p>
        </p:txBody>
      </p:sp>
      <p:sp>
        <p:nvSpPr>
          <p:cNvPr id="62" name="AutoShape 43">
            <a:extLst>
              <a:ext uri="{FF2B5EF4-FFF2-40B4-BE49-F238E27FC236}">
                <a16:creationId xmlns:a16="http://schemas.microsoft.com/office/drawing/2014/main" id="{E04ED6AC-353B-4A85-BC57-61D48219E20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91515" y="4186032"/>
            <a:ext cx="8592917" cy="2051280"/>
          </a:xfrm>
          <a:prstGeom prst="curvedDownArrow">
            <a:avLst>
              <a:gd name="adj1" fmla="val 21058"/>
              <a:gd name="adj2" fmla="val 79943"/>
              <a:gd name="adj3" fmla="val 31603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BE">
              <a:latin typeface="Arial" charset="0"/>
            </a:endParaRPr>
          </a:p>
        </p:txBody>
      </p:sp>
      <p:sp>
        <p:nvSpPr>
          <p:cNvPr id="63" name="Flèche : droite 62">
            <a:extLst>
              <a:ext uri="{FF2B5EF4-FFF2-40B4-BE49-F238E27FC236}">
                <a16:creationId xmlns:a16="http://schemas.microsoft.com/office/drawing/2014/main" id="{8E537400-59A2-4ACF-908E-AE34EC5C8E68}"/>
              </a:ext>
            </a:extLst>
          </p:cNvPr>
          <p:cNvSpPr/>
          <p:nvPr/>
        </p:nvSpPr>
        <p:spPr>
          <a:xfrm flipH="1">
            <a:off x="3647728" y="2852936"/>
            <a:ext cx="720080" cy="36004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71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9459955D-37C7-4B07-BC7D-522121EB194F}"/>
              </a:ext>
            </a:extLst>
          </p:cNvPr>
          <p:cNvSpPr/>
          <p:nvPr/>
        </p:nvSpPr>
        <p:spPr>
          <a:xfrm>
            <a:off x="4134881" y="260648"/>
            <a:ext cx="3185255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Modern society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A98DEA2D-68BE-4E84-A91B-E7156EB78F08}"/>
              </a:ext>
            </a:extLst>
          </p:cNvPr>
          <p:cNvSpPr/>
          <p:nvPr/>
        </p:nvSpPr>
        <p:spPr>
          <a:xfrm>
            <a:off x="4151784" y="5589240"/>
            <a:ext cx="3168352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Obesity </a:t>
            </a:r>
            <a:r>
              <a:rPr lang="fr-FR" sz="3200" b="1" dirty="0" err="1">
                <a:solidFill>
                  <a:schemeClr val="tx2"/>
                </a:solidFill>
              </a:rPr>
              <a:t>epidemic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6BE7E9B7-DA7E-4A6C-9075-DDB2D01F3FCE}"/>
              </a:ext>
            </a:extLst>
          </p:cNvPr>
          <p:cNvSpPr/>
          <p:nvPr/>
        </p:nvSpPr>
        <p:spPr>
          <a:xfrm>
            <a:off x="4151784" y="2492896"/>
            <a:ext cx="3185255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err="1">
                <a:solidFill>
                  <a:schemeClr val="tx2"/>
                </a:solidFill>
              </a:rPr>
              <a:t>Climate</a:t>
            </a:r>
            <a:r>
              <a:rPr lang="fr-FR" sz="3200" b="1" dirty="0">
                <a:solidFill>
                  <a:schemeClr val="tx2"/>
                </a:solidFill>
              </a:rPr>
              <a:t> changes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A21B8C-8F81-4B50-B9A2-DC38EE3B9454}"/>
              </a:ext>
            </a:extLst>
          </p:cNvPr>
          <p:cNvSpPr/>
          <p:nvPr/>
        </p:nvSpPr>
        <p:spPr>
          <a:xfrm>
            <a:off x="839416" y="1412776"/>
            <a:ext cx="194421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err="1"/>
              <a:t>Industry</a:t>
            </a:r>
            <a:endParaRPr lang="fr-BE" sz="28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1F78044-0C04-453B-9459-E4748C59E0D4}"/>
              </a:ext>
            </a:extLst>
          </p:cNvPr>
          <p:cNvSpPr/>
          <p:nvPr/>
        </p:nvSpPr>
        <p:spPr>
          <a:xfrm>
            <a:off x="3359696" y="1422107"/>
            <a:ext cx="194421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Agriculture</a:t>
            </a:r>
            <a:endParaRPr lang="fr-BE" sz="2800" b="1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9869E7C-6FA1-4BAC-9AA9-BA277B22B417}"/>
              </a:ext>
            </a:extLst>
          </p:cNvPr>
          <p:cNvSpPr/>
          <p:nvPr/>
        </p:nvSpPr>
        <p:spPr>
          <a:xfrm>
            <a:off x="6384032" y="1412776"/>
            <a:ext cx="194421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Transport</a:t>
            </a:r>
            <a:endParaRPr lang="fr-BE" sz="28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AC8048B-91D2-4BC6-B68F-0A3144EC2D70}"/>
              </a:ext>
            </a:extLst>
          </p:cNvPr>
          <p:cNvSpPr/>
          <p:nvPr/>
        </p:nvSpPr>
        <p:spPr>
          <a:xfrm>
            <a:off x="8976320" y="1412776"/>
            <a:ext cx="190858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err="1"/>
              <a:t>Heating</a:t>
            </a:r>
            <a:endParaRPr lang="fr-BE" sz="28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96441074-7C95-4B05-9AD4-44D0698DF65F}"/>
              </a:ext>
            </a:extLst>
          </p:cNvPr>
          <p:cNvSpPr/>
          <p:nvPr/>
        </p:nvSpPr>
        <p:spPr>
          <a:xfrm>
            <a:off x="1487488" y="3501008"/>
            <a:ext cx="2232248" cy="86409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tx2"/>
                </a:solidFill>
              </a:rPr>
              <a:t>Global </a:t>
            </a:r>
            <a:r>
              <a:rPr lang="fr-FR" sz="2400" b="1" dirty="0" err="1">
                <a:solidFill>
                  <a:schemeClr val="tx2"/>
                </a:solidFill>
              </a:rPr>
              <a:t>warming</a:t>
            </a:r>
            <a:endParaRPr lang="fr-BE" sz="2400" b="1" dirty="0">
              <a:solidFill>
                <a:schemeClr val="tx2"/>
              </a:solidFill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2E1056B-FDC6-49D1-87B8-FA299B1281C5}"/>
              </a:ext>
            </a:extLst>
          </p:cNvPr>
          <p:cNvSpPr/>
          <p:nvPr/>
        </p:nvSpPr>
        <p:spPr>
          <a:xfrm>
            <a:off x="7896200" y="3429000"/>
            <a:ext cx="2016224" cy="86409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tx2"/>
                </a:solidFill>
              </a:rPr>
              <a:t>Pollution</a:t>
            </a:r>
            <a:endParaRPr lang="fr-BE" sz="2400" b="1" dirty="0">
              <a:solidFill>
                <a:schemeClr val="tx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618F08A-6BA4-4442-BF4B-E10AC325D0FA}"/>
              </a:ext>
            </a:extLst>
          </p:cNvPr>
          <p:cNvSpPr/>
          <p:nvPr/>
        </p:nvSpPr>
        <p:spPr>
          <a:xfrm>
            <a:off x="119335" y="4869160"/>
            <a:ext cx="2370183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↓ </a:t>
            </a:r>
            <a:r>
              <a:rPr lang="fr-FR" sz="2000" b="1" dirty="0" err="1"/>
              <a:t>Thermogenesis</a:t>
            </a:r>
            <a:endParaRPr lang="fr-BE" sz="2000" b="1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2F141DA-40C1-4518-9D11-C5C6807FCA17}"/>
              </a:ext>
            </a:extLst>
          </p:cNvPr>
          <p:cNvSpPr/>
          <p:nvPr/>
        </p:nvSpPr>
        <p:spPr>
          <a:xfrm>
            <a:off x="2927647" y="4869160"/>
            <a:ext cx="2370183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↓ Physical Activity</a:t>
            </a:r>
            <a:endParaRPr lang="fr-BE" sz="2000" b="1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36DD026-093A-4C1D-8D0D-D124D42C3EAD}"/>
              </a:ext>
            </a:extLst>
          </p:cNvPr>
          <p:cNvSpPr/>
          <p:nvPr/>
        </p:nvSpPr>
        <p:spPr>
          <a:xfrm>
            <a:off x="6312024" y="4869160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Adiposopathies</a:t>
            </a:r>
            <a:endParaRPr lang="fr-BE" sz="2000" b="1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92675C1-2E54-4CC6-BA3B-A699B0F43EC3}"/>
              </a:ext>
            </a:extLst>
          </p:cNvPr>
          <p:cNvSpPr/>
          <p:nvPr/>
        </p:nvSpPr>
        <p:spPr>
          <a:xfrm>
            <a:off x="9264352" y="4869160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↓ Brown adipocytes</a:t>
            </a:r>
            <a:endParaRPr lang="fr-BE" sz="2000" b="1" dirty="0"/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81148127-02AD-4BB4-806F-924135DB2C19}"/>
              </a:ext>
            </a:extLst>
          </p:cNvPr>
          <p:cNvSpPr/>
          <p:nvPr/>
        </p:nvSpPr>
        <p:spPr>
          <a:xfrm rot="1957548">
            <a:off x="2939997" y="2204864"/>
            <a:ext cx="720080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1" name="Flèche : droite 50">
            <a:extLst>
              <a:ext uri="{FF2B5EF4-FFF2-40B4-BE49-F238E27FC236}">
                <a16:creationId xmlns:a16="http://schemas.microsoft.com/office/drawing/2014/main" id="{A96F5A20-5E7E-4A2A-9099-AF21EE5DFE86}"/>
              </a:ext>
            </a:extLst>
          </p:cNvPr>
          <p:cNvSpPr/>
          <p:nvPr/>
        </p:nvSpPr>
        <p:spPr>
          <a:xfrm rot="8215995">
            <a:off x="8234735" y="2220878"/>
            <a:ext cx="720080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2" name="Flèche : droite 51">
            <a:extLst>
              <a:ext uri="{FF2B5EF4-FFF2-40B4-BE49-F238E27FC236}">
                <a16:creationId xmlns:a16="http://schemas.microsoft.com/office/drawing/2014/main" id="{5EE8A1DC-C4F5-4B73-AE85-2016C0B60136}"/>
              </a:ext>
            </a:extLst>
          </p:cNvPr>
          <p:cNvSpPr/>
          <p:nvPr/>
        </p:nvSpPr>
        <p:spPr>
          <a:xfrm rot="8215995">
            <a:off x="6794575" y="2032472"/>
            <a:ext cx="720080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3" name="Flèche : droite 52">
            <a:extLst>
              <a:ext uri="{FF2B5EF4-FFF2-40B4-BE49-F238E27FC236}">
                <a16:creationId xmlns:a16="http://schemas.microsoft.com/office/drawing/2014/main" id="{53AAFB38-B0EC-4478-9463-EECC8F26701F}"/>
              </a:ext>
            </a:extLst>
          </p:cNvPr>
          <p:cNvSpPr/>
          <p:nvPr/>
        </p:nvSpPr>
        <p:spPr>
          <a:xfrm rot="1957548">
            <a:off x="4217479" y="2039538"/>
            <a:ext cx="720080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4" name="Flèche : droite 53">
            <a:extLst>
              <a:ext uri="{FF2B5EF4-FFF2-40B4-BE49-F238E27FC236}">
                <a16:creationId xmlns:a16="http://schemas.microsoft.com/office/drawing/2014/main" id="{F0589004-676B-40C1-A5B5-74D90932802D}"/>
              </a:ext>
            </a:extLst>
          </p:cNvPr>
          <p:cNvSpPr/>
          <p:nvPr/>
        </p:nvSpPr>
        <p:spPr>
          <a:xfrm rot="8215995">
            <a:off x="3554215" y="3241352"/>
            <a:ext cx="720080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5" name="Flèche : droite 54">
            <a:extLst>
              <a:ext uri="{FF2B5EF4-FFF2-40B4-BE49-F238E27FC236}">
                <a16:creationId xmlns:a16="http://schemas.microsoft.com/office/drawing/2014/main" id="{D6A36D37-0F65-4820-9F76-7BB8C98602FA}"/>
              </a:ext>
            </a:extLst>
          </p:cNvPr>
          <p:cNvSpPr/>
          <p:nvPr/>
        </p:nvSpPr>
        <p:spPr>
          <a:xfrm rot="2387745">
            <a:off x="7188469" y="3271610"/>
            <a:ext cx="720080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6" name="AutoShape 43">
            <a:extLst>
              <a:ext uri="{FF2B5EF4-FFF2-40B4-BE49-F238E27FC236}">
                <a16:creationId xmlns:a16="http://schemas.microsoft.com/office/drawing/2014/main" id="{D3DE9132-3F8C-47BE-99D0-E77840DF1952}"/>
              </a:ext>
            </a:extLst>
          </p:cNvPr>
          <p:cNvSpPr>
            <a:spLocks noChangeArrowheads="1"/>
          </p:cNvSpPr>
          <p:nvPr/>
        </p:nvSpPr>
        <p:spPr bwMode="auto">
          <a:xfrm rot="2198854" flipV="1">
            <a:off x="2210364" y="5729072"/>
            <a:ext cx="1892317" cy="656439"/>
          </a:xfrm>
          <a:prstGeom prst="curvedDownArrow">
            <a:avLst>
              <a:gd name="adj1" fmla="val 21058"/>
              <a:gd name="adj2" fmla="val 79943"/>
              <a:gd name="adj3" fmla="val 31603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BE">
              <a:latin typeface="Arial" charset="0"/>
            </a:endParaRPr>
          </a:p>
        </p:txBody>
      </p:sp>
      <p:sp>
        <p:nvSpPr>
          <p:cNvPr id="57" name="AutoShape 43">
            <a:extLst>
              <a:ext uri="{FF2B5EF4-FFF2-40B4-BE49-F238E27FC236}">
                <a16:creationId xmlns:a16="http://schemas.microsoft.com/office/drawing/2014/main" id="{18B60966-270B-436C-901E-410CBB72457F}"/>
              </a:ext>
            </a:extLst>
          </p:cNvPr>
          <p:cNvSpPr>
            <a:spLocks noChangeArrowheads="1"/>
          </p:cNvSpPr>
          <p:nvPr/>
        </p:nvSpPr>
        <p:spPr bwMode="auto">
          <a:xfrm rot="19401146" flipH="1" flipV="1">
            <a:off x="7507174" y="5729072"/>
            <a:ext cx="1892317" cy="656439"/>
          </a:xfrm>
          <a:prstGeom prst="curvedDownArrow">
            <a:avLst>
              <a:gd name="adj1" fmla="val 21058"/>
              <a:gd name="adj2" fmla="val 79943"/>
              <a:gd name="adj3" fmla="val 31603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BE">
              <a:latin typeface="Arial" charset="0"/>
            </a:endParaRPr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E13F380F-9468-499F-916E-BD7269DFC658}"/>
              </a:ext>
            </a:extLst>
          </p:cNvPr>
          <p:cNvSpPr/>
          <p:nvPr/>
        </p:nvSpPr>
        <p:spPr>
          <a:xfrm rot="8215995">
            <a:off x="1395673" y="4370076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Flèche : droite 23">
            <a:extLst>
              <a:ext uri="{FF2B5EF4-FFF2-40B4-BE49-F238E27FC236}">
                <a16:creationId xmlns:a16="http://schemas.microsoft.com/office/drawing/2014/main" id="{F1E4ED84-14E3-4E7A-8B8C-26B6A08C13EC}"/>
              </a:ext>
            </a:extLst>
          </p:cNvPr>
          <p:cNvSpPr/>
          <p:nvPr/>
        </p:nvSpPr>
        <p:spPr>
          <a:xfrm rot="8215995">
            <a:off x="7801980" y="4386848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DFAC886E-1A83-4D89-9759-CF93E436D820}"/>
              </a:ext>
            </a:extLst>
          </p:cNvPr>
          <p:cNvSpPr/>
          <p:nvPr/>
        </p:nvSpPr>
        <p:spPr>
          <a:xfrm rot="3177772">
            <a:off x="3147113" y="4405749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92A0B218-A2F2-4216-A7CA-EAE8047E0424}"/>
              </a:ext>
            </a:extLst>
          </p:cNvPr>
          <p:cNvSpPr/>
          <p:nvPr/>
        </p:nvSpPr>
        <p:spPr>
          <a:xfrm rot="3177772">
            <a:off x="9546741" y="4396418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2761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9459955D-37C7-4B07-BC7D-522121EB194F}"/>
              </a:ext>
            </a:extLst>
          </p:cNvPr>
          <p:cNvSpPr/>
          <p:nvPr/>
        </p:nvSpPr>
        <p:spPr>
          <a:xfrm>
            <a:off x="4206889" y="241987"/>
            <a:ext cx="3185255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Obesity </a:t>
            </a:r>
            <a:r>
              <a:rPr lang="fr-FR" sz="3200" b="1" dirty="0" err="1">
                <a:solidFill>
                  <a:schemeClr val="tx2"/>
                </a:solidFill>
              </a:rPr>
              <a:t>epidemic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A98DEA2D-68BE-4E84-A91B-E7156EB78F08}"/>
              </a:ext>
            </a:extLst>
          </p:cNvPr>
          <p:cNvSpPr/>
          <p:nvPr/>
        </p:nvSpPr>
        <p:spPr>
          <a:xfrm>
            <a:off x="1991544" y="5589240"/>
            <a:ext cx="3168352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Global </a:t>
            </a:r>
            <a:r>
              <a:rPr lang="fr-FR" sz="3200" b="1" dirty="0" err="1">
                <a:solidFill>
                  <a:schemeClr val="tx2"/>
                </a:solidFill>
              </a:rPr>
              <a:t>warming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A21B8C-8F81-4B50-B9A2-DC38EE3B9454}"/>
              </a:ext>
            </a:extLst>
          </p:cNvPr>
          <p:cNvSpPr/>
          <p:nvPr/>
        </p:nvSpPr>
        <p:spPr>
          <a:xfrm>
            <a:off x="1703511" y="1628800"/>
            <a:ext cx="2736305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Food process</a:t>
            </a:r>
            <a:endParaRPr lang="fr-BE" sz="28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AC8048B-91D2-4BC6-B68F-0A3144EC2D70}"/>
              </a:ext>
            </a:extLst>
          </p:cNvPr>
          <p:cNvSpPr/>
          <p:nvPr/>
        </p:nvSpPr>
        <p:spPr>
          <a:xfrm>
            <a:off x="7536160" y="1628800"/>
            <a:ext cx="25566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Transportation</a:t>
            </a:r>
            <a:endParaRPr lang="fr-BE" sz="2800" b="1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618F08A-6BA4-4442-BF4B-E10AC325D0FA}"/>
              </a:ext>
            </a:extLst>
          </p:cNvPr>
          <p:cNvSpPr/>
          <p:nvPr/>
        </p:nvSpPr>
        <p:spPr>
          <a:xfrm>
            <a:off x="479376" y="2913723"/>
            <a:ext cx="22322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↑ UPF production</a:t>
            </a:r>
            <a:endParaRPr lang="fr-BE" sz="2000" b="1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2F141DA-40C1-4518-9D11-C5C6807FCA17}"/>
              </a:ext>
            </a:extLst>
          </p:cNvPr>
          <p:cNvSpPr/>
          <p:nvPr/>
        </p:nvSpPr>
        <p:spPr>
          <a:xfrm>
            <a:off x="3287688" y="2913723"/>
            <a:ext cx="216024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↑ </a:t>
            </a:r>
            <a:r>
              <a:rPr lang="fr-F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energy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endParaRPr lang="fr-BE" sz="2000" b="1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36DD026-093A-4C1D-8D0D-D124D42C3EAD}"/>
              </a:ext>
            </a:extLst>
          </p:cNvPr>
          <p:cNvSpPr/>
          <p:nvPr/>
        </p:nvSpPr>
        <p:spPr>
          <a:xfrm>
            <a:off x="6384032" y="2924944"/>
            <a:ext cx="23042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↓ </a:t>
            </a:r>
            <a:r>
              <a:rPr lang="fr-F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walking</a:t>
            </a:r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r-F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cycling</a:t>
            </a:r>
            <a:endParaRPr lang="fr-BE" sz="2000" b="1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92675C1-2E54-4CC6-BA3B-A699B0F43EC3}"/>
              </a:ext>
            </a:extLst>
          </p:cNvPr>
          <p:cNvSpPr/>
          <p:nvPr/>
        </p:nvSpPr>
        <p:spPr>
          <a:xfrm>
            <a:off x="9264352" y="2924944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↑ Energy </a:t>
            </a:r>
            <a:r>
              <a:rPr lang="fr-F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waste</a:t>
            </a:r>
            <a:endParaRPr lang="fr-BE" sz="2000" b="1" dirty="0"/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E13F380F-9468-499F-916E-BD7269DFC658}"/>
              </a:ext>
            </a:extLst>
          </p:cNvPr>
          <p:cNvSpPr/>
          <p:nvPr/>
        </p:nvSpPr>
        <p:spPr>
          <a:xfrm rot="8215995">
            <a:off x="1617779" y="2342631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Flèche : droite 23">
            <a:extLst>
              <a:ext uri="{FF2B5EF4-FFF2-40B4-BE49-F238E27FC236}">
                <a16:creationId xmlns:a16="http://schemas.microsoft.com/office/drawing/2014/main" id="{F1E4ED84-14E3-4E7A-8B8C-26B6A08C13EC}"/>
              </a:ext>
            </a:extLst>
          </p:cNvPr>
          <p:cNvSpPr/>
          <p:nvPr/>
        </p:nvSpPr>
        <p:spPr>
          <a:xfrm rot="8215995">
            <a:off x="7801980" y="2281844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DFAC886E-1A83-4D89-9759-CF93E436D820}"/>
              </a:ext>
            </a:extLst>
          </p:cNvPr>
          <p:cNvSpPr/>
          <p:nvPr/>
        </p:nvSpPr>
        <p:spPr>
          <a:xfrm rot="3177772">
            <a:off x="3714093" y="2350973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92A0B218-A2F2-4216-A7CA-EAE8047E0424}"/>
              </a:ext>
            </a:extLst>
          </p:cNvPr>
          <p:cNvSpPr/>
          <p:nvPr/>
        </p:nvSpPr>
        <p:spPr>
          <a:xfrm rot="3177772">
            <a:off x="9546741" y="2345510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DD9156-687F-4F70-B504-C4B600DA5FEE}"/>
              </a:ext>
            </a:extLst>
          </p:cNvPr>
          <p:cNvSpPr/>
          <p:nvPr/>
        </p:nvSpPr>
        <p:spPr>
          <a:xfrm>
            <a:off x="4367808" y="4221088"/>
            <a:ext cx="2736305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↑ </a:t>
            </a:r>
            <a:r>
              <a:rPr lang="fr-FR" sz="2800" b="1" dirty="0">
                <a:solidFill>
                  <a:schemeClr val="tx2"/>
                </a:solidFill>
              </a:rPr>
              <a:t>GHG </a:t>
            </a:r>
            <a:r>
              <a:rPr lang="fr-FR" sz="2800" b="1" dirty="0" err="1">
                <a:solidFill>
                  <a:schemeClr val="tx2"/>
                </a:solidFill>
              </a:rPr>
              <a:t>emission</a:t>
            </a:r>
            <a:endParaRPr lang="fr-BE" sz="2800" b="1" dirty="0">
              <a:solidFill>
                <a:schemeClr val="tx2"/>
              </a:solidFill>
            </a:endParaRPr>
          </a:p>
        </p:txBody>
      </p:sp>
      <p:sp>
        <p:nvSpPr>
          <p:cNvPr id="32" name="Flèche : droite 31">
            <a:extLst>
              <a:ext uri="{FF2B5EF4-FFF2-40B4-BE49-F238E27FC236}">
                <a16:creationId xmlns:a16="http://schemas.microsoft.com/office/drawing/2014/main" id="{1F4DBFE3-219E-4388-B2A3-A28AA0E58D19}"/>
              </a:ext>
            </a:extLst>
          </p:cNvPr>
          <p:cNvSpPr/>
          <p:nvPr/>
        </p:nvSpPr>
        <p:spPr>
          <a:xfrm rot="8215995">
            <a:off x="3843945" y="1129716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3" name="Flèche : droite 32">
            <a:extLst>
              <a:ext uri="{FF2B5EF4-FFF2-40B4-BE49-F238E27FC236}">
                <a16:creationId xmlns:a16="http://schemas.microsoft.com/office/drawing/2014/main" id="{D2378836-CE91-413A-A830-6C443D950AB3}"/>
              </a:ext>
            </a:extLst>
          </p:cNvPr>
          <p:cNvSpPr/>
          <p:nvPr/>
        </p:nvSpPr>
        <p:spPr>
          <a:xfrm rot="3177772">
            <a:off x="7211752" y="1126837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07B66603-B6DD-4302-8097-D50BCE214436}"/>
              </a:ext>
            </a:extLst>
          </p:cNvPr>
          <p:cNvSpPr/>
          <p:nvPr/>
        </p:nvSpPr>
        <p:spPr>
          <a:xfrm rot="3177772">
            <a:off x="3467336" y="3719125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5" name="Flèche : droite 34">
            <a:extLst>
              <a:ext uri="{FF2B5EF4-FFF2-40B4-BE49-F238E27FC236}">
                <a16:creationId xmlns:a16="http://schemas.microsoft.com/office/drawing/2014/main" id="{6EFDD59C-25B5-40EF-8880-E986368E16D5}"/>
              </a:ext>
            </a:extLst>
          </p:cNvPr>
          <p:cNvSpPr/>
          <p:nvPr/>
        </p:nvSpPr>
        <p:spPr>
          <a:xfrm rot="8215995">
            <a:off x="4201580" y="5090156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5E591376-3800-4360-A804-D9617FF92C2A}"/>
              </a:ext>
            </a:extLst>
          </p:cNvPr>
          <p:cNvSpPr/>
          <p:nvPr/>
        </p:nvSpPr>
        <p:spPr>
          <a:xfrm>
            <a:off x="6384032" y="5589240"/>
            <a:ext cx="3168352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2"/>
                </a:solidFill>
              </a:rPr>
              <a:t>Air pollution</a:t>
            </a:r>
            <a:endParaRPr lang="fr-BE" sz="3200" b="1" dirty="0">
              <a:solidFill>
                <a:schemeClr val="tx2"/>
              </a:solidFill>
            </a:endParaRPr>
          </a:p>
        </p:txBody>
      </p:sp>
      <p:sp>
        <p:nvSpPr>
          <p:cNvPr id="39" name="Flèche : droite 38">
            <a:extLst>
              <a:ext uri="{FF2B5EF4-FFF2-40B4-BE49-F238E27FC236}">
                <a16:creationId xmlns:a16="http://schemas.microsoft.com/office/drawing/2014/main" id="{3C1F73E6-3B50-40A1-B924-A7EA429A1C6E}"/>
              </a:ext>
            </a:extLst>
          </p:cNvPr>
          <p:cNvSpPr/>
          <p:nvPr/>
        </p:nvSpPr>
        <p:spPr>
          <a:xfrm rot="8215995">
            <a:off x="7588361" y="3710783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0" name="Flèche : droite 39">
            <a:extLst>
              <a:ext uri="{FF2B5EF4-FFF2-40B4-BE49-F238E27FC236}">
                <a16:creationId xmlns:a16="http://schemas.microsoft.com/office/drawing/2014/main" id="{8AFE699A-EED9-4517-AED6-6B908BF4620F}"/>
              </a:ext>
            </a:extLst>
          </p:cNvPr>
          <p:cNvSpPr/>
          <p:nvPr/>
        </p:nvSpPr>
        <p:spPr>
          <a:xfrm rot="3177772">
            <a:off x="6594413" y="5153822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1" name="Flèche : droite 40">
            <a:extLst>
              <a:ext uri="{FF2B5EF4-FFF2-40B4-BE49-F238E27FC236}">
                <a16:creationId xmlns:a16="http://schemas.microsoft.com/office/drawing/2014/main" id="{CFBB8EDB-65AD-4B67-8CF5-29BDBD2B3A5A}"/>
              </a:ext>
            </a:extLst>
          </p:cNvPr>
          <p:cNvSpPr/>
          <p:nvPr/>
        </p:nvSpPr>
        <p:spPr>
          <a:xfrm>
            <a:off x="5501274" y="5733256"/>
            <a:ext cx="546075" cy="3349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2" name="Flèche : droite 41">
            <a:extLst>
              <a:ext uri="{FF2B5EF4-FFF2-40B4-BE49-F238E27FC236}">
                <a16:creationId xmlns:a16="http://schemas.microsoft.com/office/drawing/2014/main" id="{716328CA-6E05-48FC-B814-058FCF6A2455}"/>
              </a:ext>
            </a:extLst>
          </p:cNvPr>
          <p:cNvSpPr/>
          <p:nvPr/>
        </p:nvSpPr>
        <p:spPr>
          <a:xfrm flipH="1">
            <a:off x="5447928" y="6067943"/>
            <a:ext cx="546075" cy="3613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91703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28150</TotalTime>
  <Words>94</Words>
  <Application>Microsoft Office PowerPoint</Application>
  <PresentationFormat>Grand écran</PresentationFormat>
  <Paragraphs>52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KREAMO</dc:creator>
  <cp:lastModifiedBy>Andre Scheen</cp:lastModifiedBy>
  <cp:revision>83</cp:revision>
  <dcterms:created xsi:type="dcterms:W3CDTF">2024-03-06T09:46:25Z</dcterms:created>
  <dcterms:modified xsi:type="dcterms:W3CDTF">2025-02-25T19:40:50Z</dcterms:modified>
</cp:coreProperties>
</file>